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7" r:id="rId2"/>
    <p:sldId id="259" r:id="rId3"/>
    <p:sldId id="260" r:id="rId4"/>
    <p:sldId id="261" r:id="rId5"/>
    <p:sldId id="262" r:id="rId6"/>
    <p:sldId id="263" r:id="rId7"/>
    <p:sldId id="264" r:id="rId8"/>
    <p:sldId id="265" r:id="rId9"/>
    <p:sldId id="266" r:id="rId10"/>
    <p:sldId id="270" r:id="rId11"/>
    <p:sldId id="309" r:id="rId12"/>
    <p:sldId id="292" r:id="rId13"/>
    <p:sldId id="291" r:id="rId14"/>
    <p:sldId id="267" r:id="rId15"/>
    <p:sldId id="268" r:id="rId16"/>
    <p:sldId id="269" r:id="rId17"/>
    <p:sldId id="289" r:id="rId18"/>
    <p:sldId id="290" r:id="rId19"/>
    <p:sldId id="271" r:id="rId20"/>
    <p:sldId id="272" r:id="rId21"/>
    <p:sldId id="293" r:id="rId22"/>
    <p:sldId id="310" r:id="rId23"/>
    <p:sldId id="275" r:id="rId24"/>
    <p:sldId id="276" r:id="rId25"/>
    <p:sldId id="277" r:id="rId26"/>
    <p:sldId id="294" r:id="rId27"/>
    <p:sldId id="306" r:id="rId28"/>
    <p:sldId id="295" r:id="rId29"/>
    <p:sldId id="305" r:id="rId30"/>
    <p:sldId id="298" r:id="rId31"/>
    <p:sldId id="302" r:id="rId32"/>
    <p:sldId id="285" r:id="rId33"/>
    <p:sldId id="278" r:id="rId34"/>
    <p:sldId id="279" r:id="rId35"/>
    <p:sldId id="280" r:id="rId36"/>
    <p:sldId id="281" r:id="rId37"/>
    <p:sldId id="274" r:id="rId38"/>
    <p:sldId id="282" r:id="rId39"/>
    <p:sldId id="283" r:id="rId40"/>
    <p:sldId id="284" r:id="rId41"/>
    <p:sldId id="286" r:id="rId42"/>
    <p:sldId id="287" r:id="rId43"/>
    <p:sldId id="308" r:id="rId44"/>
    <p:sldId id="303" r:id="rId45"/>
    <p:sldId id="307" r:id="rId46"/>
    <p:sldId id="299" r:id="rId47"/>
    <p:sldId id="304" r:id="rId48"/>
    <p:sldId id="297" r:id="rId49"/>
    <p:sldId id="300" r:id="rId5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0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37B80BE-B886-0C47-B298-949EEA1F12F0}" type="datetime1">
              <a:rPr lang="en-US" smtClean="0"/>
              <a:t>16/05/19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26785BA-5FC2-A74B-AC06-FD921189CA75}" type="slidenum">
              <a:rPr lang="en-US" smtClean="0"/>
              <a:t>‹#›</a:t>
            </a:fld>
            <a:endParaRPr lang="en-US"/>
          </a:p>
        </p:txBody>
      </p:sp>
    </p:spTree>
    <p:extLst>
      <p:ext uri="{BB962C8B-B14F-4D97-AF65-F5344CB8AC3E}">
        <p14:creationId xmlns:p14="http://schemas.microsoft.com/office/powerpoint/2010/main" val="4047582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D03CB5A-DCB5-1C48-B4B1-181FEAC6A51A}" type="datetime1">
              <a:rPr lang="en-US" smtClean="0"/>
              <a:t>16/05/19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416EC80-9368-FA49-9B2B-41430A75F2CF}" type="slidenum">
              <a:rPr lang="en-US" smtClean="0"/>
              <a:t>‹#›</a:t>
            </a:fld>
            <a:endParaRPr lang="en-US"/>
          </a:p>
        </p:txBody>
      </p:sp>
    </p:spTree>
    <p:extLst>
      <p:ext uri="{BB962C8B-B14F-4D97-AF65-F5344CB8AC3E}">
        <p14:creationId xmlns:p14="http://schemas.microsoft.com/office/powerpoint/2010/main" val="33314969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857500" y="514350"/>
            <a:ext cx="3429000" cy="2571750"/>
          </a:xfrm>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7CFE2B61-A3E2-4D7F-A9F1-695EE266F42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Over the last 50 years the topic of employee engagement has grown in importance as research made clear that seeing the workforce as a cost may not be the best way to keep the cost down and performance up. Research showed that the opposite was true. Dissatisfaction over wages and work conditions was detrimental to efficiency and productivity and were topics that needed to be taken care off to create a stable basis. However keeping a cost under control</a:t>
            </a:r>
            <a:r>
              <a:rPr lang="en-CA" sz="1200" kern="1200" baseline="0" dirty="0" smtClean="0">
                <a:solidFill>
                  <a:schemeClr val="tx1"/>
                </a:solidFill>
                <a:effectLst/>
                <a:latin typeface="+mn-lt"/>
                <a:ea typeface="+mn-ea"/>
                <a:cs typeface="+mn-cs"/>
              </a:rPr>
              <a:t> is measurable and easier to do than to inspire people and show leadership. So what has happened is increasing control and rewarding the book keepers.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10</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Over the last 50 years the topic of employee engagement has grown in importance as research made clear that seeing the workforce as a cost may not be the best way to keep the cost down and performance up. Research showed that the opposite was true. Dissatisfaction over wages and work conditions was detrimental to efficiency and productivity and were topics that needed to be taken care off to create a stable basis. However keeping a cost under control</a:t>
            </a:r>
            <a:r>
              <a:rPr lang="en-CA" sz="1200" kern="1200" baseline="0" dirty="0" smtClean="0">
                <a:solidFill>
                  <a:schemeClr val="tx1"/>
                </a:solidFill>
                <a:effectLst/>
                <a:latin typeface="+mn-lt"/>
                <a:ea typeface="+mn-ea"/>
                <a:cs typeface="+mn-cs"/>
              </a:rPr>
              <a:t> is measurable and easier to do than to inspire people and show leadership. So what has happened is increasing control and rewarding the book keepers.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11</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Over the last 50 years the topic of employee engagement has grown in importance as research made clear that seeing the workforce as a cost may not be the best way to keep the cost down and performance up. Research showed that the opposite was true. Dissatisfaction over wages and work conditions was detrimental to efficiency and productivity and were topics that needed to be taken care off to create a stable basis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12</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So we became interested in the conditions that created engagement.</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13</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And the started to see how that worked under many conditions and guises.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14</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15</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It is all community engagement in different disguises</a:t>
            </a:r>
            <a:r>
              <a:rPr lang="en-US" baseline="0" dirty="0" smtClean="0"/>
              <a:t> and using different rules, agreements and power structures.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16</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17</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err="1" smtClean="0">
                <a:solidFill>
                  <a:schemeClr val="tx1"/>
                </a:solidFill>
                <a:effectLst/>
                <a:latin typeface="+mn-lt"/>
                <a:ea typeface="+mn-ea"/>
                <a:cs typeface="+mn-cs"/>
              </a:rPr>
              <a:t>Herzbergs</a:t>
            </a:r>
            <a:r>
              <a:rPr lang="en-CA" sz="1200" kern="1200" baseline="0" dirty="0" smtClean="0">
                <a:solidFill>
                  <a:schemeClr val="tx1"/>
                </a:solidFill>
                <a:effectLst/>
                <a:latin typeface="+mn-lt"/>
                <a:ea typeface="+mn-ea"/>
                <a:cs typeface="+mn-cs"/>
              </a:rPr>
              <a:t> research is an example of the development of our thinking. T</a:t>
            </a:r>
            <a:r>
              <a:rPr lang="en-CA" sz="1200" kern="1200" dirty="0" smtClean="0">
                <a:solidFill>
                  <a:schemeClr val="tx1"/>
                </a:solidFill>
                <a:effectLst/>
                <a:latin typeface="+mn-lt"/>
                <a:ea typeface="+mn-ea"/>
                <a:cs typeface="+mn-cs"/>
              </a:rPr>
              <a:t>opics as inspiration, opportunity for personal growth and promotion etc. were determined as factors that improved performance. An example of such research was done by </a:t>
            </a:r>
            <a:r>
              <a:rPr lang="en-US" sz="1200" kern="1200" dirty="0" smtClean="0">
                <a:solidFill>
                  <a:schemeClr val="tx1"/>
                </a:solidFill>
                <a:effectLst/>
                <a:latin typeface="+mn-lt"/>
                <a:ea typeface="+mn-ea"/>
                <a:cs typeface="+mn-cs"/>
              </a:rPr>
              <a:t>Frederick Herzberg and became known as Motivation Hygiene Theory. (</a:t>
            </a:r>
            <a:r>
              <a:rPr lang="en-CA" sz="1200" kern="1200" dirty="0" smtClean="0">
                <a:solidFill>
                  <a:schemeClr val="tx1"/>
                </a:solidFill>
                <a:effectLst/>
                <a:latin typeface="+mn-lt"/>
                <a:ea typeface="+mn-ea"/>
                <a:cs typeface="+mn-cs"/>
              </a:rPr>
              <a:t>The Motivation to Work, Jan 1, 1993, by Frederick Herzberg and Bernard </a:t>
            </a:r>
            <a:r>
              <a:rPr lang="en-CA" sz="1200" kern="1200" dirty="0" err="1" smtClean="0">
                <a:solidFill>
                  <a:schemeClr val="tx1"/>
                </a:solidFill>
                <a:effectLst/>
                <a:latin typeface="+mn-lt"/>
                <a:ea typeface="+mn-ea"/>
                <a:cs typeface="+mn-cs"/>
              </a:rPr>
              <a:t>Mausner</a:t>
            </a:r>
            <a:r>
              <a:rPr lang="en-CA" sz="1200" kern="1200" dirty="0" smtClean="0">
                <a:solidFill>
                  <a:schemeClr val="tx1"/>
                </a:solidFill>
                <a:effectLst/>
                <a:latin typeface="+mn-lt"/>
                <a:ea typeface="+mn-ea"/>
                <a:cs typeface="+mn-cs"/>
              </a:rPr>
              <a:t>) Where the maintenance factors caused no lift at all but only prevented discontentment, the motivators really caused the lift.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18</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But even though research showed that investing in the employer-employee relationship improved performance, productivity and profit, little changed. Numerous articles offering advice on how to improve employee engagement were written and anyone reading this would probably cheer it on. When you read it, it all makes so much sense. Yet when we look at the everyday practice worldwide 70 to 90% of the workforce feels disengaged. This begs the question: If we know how this affects business, why is business shooting itself in the foot?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19</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When we think about RP in business we may struggle with the concept because they seem so different</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a:t>
            </a:fld>
            <a:endParaRPr lang="en-US" dirty="0"/>
          </a:p>
        </p:txBody>
      </p:sp>
    </p:spTree>
    <p:extLst>
      <p:ext uri="{BB962C8B-B14F-4D97-AF65-F5344CB8AC3E}">
        <p14:creationId xmlns:p14="http://schemas.microsoft.com/office/powerpoint/2010/main" val="78755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begs the question: If we know how this affects business, why is business shooting itself in the foot?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20</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The reasons for this we find in history. We have developed from a tribal power base to larger and larger communities that were held together by some form of guidance/leadership. The acceleration of societal and</a:t>
            </a:r>
            <a:r>
              <a:rPr lang="en-US" baseline="0" dirty="0" smtClean="0"/>
              <a:t> technological development has gone beyond our emotional and individual cognitive development when it comes to relationships. We often are working with outdated relationships models and may feel insecure when things change so fast. It also may affect our personal power base, jobs and self esteem. We like the benefits of the new ideas but look through a conservative lens and this makes it hard to change.</a:t>
            </a:r>
            <a:r>
              <a:rPr lang="en-US" dirty="0" smtClean="0"/>
              <a:t>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21</a:t>
            </a:fld>
            <a:endParaRPr lang="en-US"/>
          </a:p>
        </p:txBody>
      </p:sp>
    </p:spTree>
    <p:extLst>
      <p:ext uri="{BB962C8B-B14F-4D97-AF65-F5344CB8AC3E}">
        <p14:creationId xmlns:p14="http://schemas.microsoft.com/office/powerpoint/2010/main" val="213133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So where do you think the</a:t>
            </a:r>
            <a:r>
              <a:rPr lang="en-US" baseline="0" dirty="0" smtClean="0"/>
              <a:t> community you live in is and where are your ideals?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22</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To demonstrate this development we’ll do an</a:t>
            </a:r>
            <a:r>
              <a:rPr lang="en-US" baseline="0" dirty="0" smtClean="0"/>
              <a:t> exercise. </a:t>
            </a:r>
            <a:r>
              <a:rPr lang="en-US" dirty="0" smtClean="0"/>
              <a:t>Score as many points as you can! You see given the choice you still work on the old model even though I just explained to could achieve more together.</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23</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Personally I came to the conclusion that it is necessary not just to change procedures but to change the relationship we have with each other. I think RP in schools are a great example. How is an RP school different from other schools? Is the difference just in procedures or do people have a different attitude towards each other? I think the latter is the case. Instead of punitive we think restorative. It is a difference in mindset.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24</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Now when we think about business maybe a similar idea can apply. Most of our businesses are autocratic and still organized in hierarchies with management in control and employees kept in a subservient relationship. Some inspired leaders looked at this and wondered if this was the best they could do. They started to tinker with how the hierarchy works. Interesting ideas came out of this, which lead to new research that showed that if we would share control employees would be more motivated, feel more involved and empowered and as a result productivity and profit would rise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25</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What this evolution of ideas and relationships shows to me is that how we relate to each other determines to what extent we can make full use of the potential of the relationship. And this is where it becomes very practical and common sense.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16EC80-9368-FA49-9B2B-41430A75F2CF}" type="slidenum">
              <a:rPr lang="en-US" smtClean="0"/>
              <a:t>27</a:t>
            </a:fld>
            <a:endParaRPr lang="en-US"/>
          </a:p>
        </p:txBody>
      </p:sp>
    </p:spTree>
    <p:extLst>
      <p:ext uri="{BB962C8B-B14F-4D97-AF65-F5344CB8AC3E}">
        <p14:creationId xmlns:p14="http://schemas.microsoft.com/office/powerpoint/2010/main" val="79564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What this evolution of ideas and relationships shows to me is that how we relate to each other determines to what extent we can make full use of the potential of the relationship. And this is where it becomes very practical and common sense.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16EC80-9368-FA49-9B2B-41430A75F2CF}" type="slidenum">
              <a:rPr lang="en-US" smtClean="0"/>
              <a:t>28</a:t>
            </a:fld>
            <a:endParaRPr lang="en-US"/>
          </a:p>
        </p:txBody>
      </p:sp>
    </p:spTree>
    <p:extLst>
      <p:ext uri="{BB962C8B-B14F-4D97-AF65-F5344CB8AC3E}">
        <p14:creationId xmlns:p14="http://schemas.microsoft.com/office/powerpoint/2010/main" val="79564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So what made this exercise</a:t>
            </a:r>
            <a:r>
              <a:rPr lang="en-US" baseline="0" dirty="0" smtClean="0"/>
              <a:t> so hard? Why did we put our corporate cap on while we want to live restorative values and see our society change? It is seeing the relationship in different terms.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29</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When RP is in the green zone our business</a:t>
            </a:r>
            <a:r>
              <a:rPr lang="en-US" baseline="0" dirty="0" smtClean="0"/>
              <a:t> is still in the orange zone. It means different mindsets and creates a developmental gap that you need to bridge.</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30</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It could be compared to saying </a:t>
            </a:r>
            <a:r>
              <a:rPr lang="en-US" dirty="0" err="1" smtClean="0"/>
              <a:t>Gesundheit</a:t>
            </a:r>
            <a:r>
              <a:rPr lang="en-US" dirty="0" smtClean="0"/>
              <a:t> in China and even though you make</a:t>
            </a:r>
            <a:r>
              <a:rPr lang="en-US" baseline="0" dirty="0" smtClean="0"/>
              <a:t> it sound and look like </a:t>
            </a:r>
            <a:r>
              <a:rPr lang="en-US" dirty="0" smtClean="0"/>
              <a:t>Chinese it still doesn’t</a:t>
            </a:r>
            <a:r>
              <a:rPr lang="en-US" baseline="0" dirty="0" smtClean="0"/>
              <a:t> come across that well</a:t>
            </a:r>
            <a:r>
              <a:rPr lang="en-US" dirty="0" smtClean="0"/>
              <a:t>. The concept may just</a:t>
            </a:r>
            <a:r>
              <a:rPr lang="en-US" baseline="0" dirty="0" smtClean="0"/>
              <a:t> not translate that well in another culture and when you try and make it fit it may look both like a hybrid but also silly.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Belonging and harmony becomes a result of using RP to create effectiveness and success in business.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31</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 think it is hard because we use different</a:t>
            </a:r>
            <a:r>
              <a:rPr lang="en-US" baseline="0" dirty="0" smtClean="0"/>
              <a:t> thinking caps for one and the other and we have not learned how to translate our restorative values into corporate language. Literal translation doesn’t work, it is about an attitude that comes from living a certain value. But many of us are too busy to learn it and it requires a change of consciousness and that is hard even though the benefits are great!</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32</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Our relationships have evolved out of necessity and especially very rapidly over the last 100 years. The industrial revolution set a technological development in motion that has advanced far beyond our emotional and psychological growth. The complexity of our world is challenging in a way that is very different from how it was a century ago. We are faced with changing cultural structures and dynamics that demand a new way of engagement, while old structures of power try to stay in control. We are looking for new ways of being together while old structures stagnate and start to fall apart.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33</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Just because you think it is good doesn’t make your customer trust you.</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34</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Do we know what our customers want or are we just offering our</a:t>
            </a:r>
            <a:r>
              <a:rPr lang="en-US" baseline="0" dirty="0" smtClean="0"/>
              <a:t> solution to the problem we imagine they have?</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35</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Your customer may</a:t>
            </a:r>
            <a:r>
              <a:rPr lang="en-US" baseline="0" dirty="0" smtClean="0"/>
              <a:t> not be clear about what they need. </a:t>
            </a:r>
            <a:r>
              <a:rPr lang="en-US" dirty="0" smtClean="0"/>
              <a:t>So this is where empathy may go a long way: Imagining</a:t>
            </a:r>
            <a:r>
              <a:rPr lang="en-US" baseline="0" dirty="0" smtClean="0"/>
              <a:t> what it is like for your customer to arrive at a solution that will work for them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36</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And explain this to them in a language that they understand</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37</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We live in a world in which nobody likes problems. And so you cannot</a:t>
            </a:r>
            <a:r>
              <a:rPr lang="en-US" baseline="0" dirty="0" smtClean="0"/>
              <a:t> see what you don’t want to look at and get rid off.</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38</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Without customer problems why would anyone want to buy anything from you?</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39</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Neil Rackham found in his research that knowing your customers needs is essential to making a sale. Before that we already had an understanding based on the findings of Abraham Maslow and Manfred Max </a:t>
            </a:r>
            <a:r>
              <a:rPr lang="en-US" dirty="0" err="1" smtClean="0"/>
              <a:t>Neef</a:t>
            </a:r>
            <a:r>
              <a:rPr lang="en-US" dirty="0" smtClean="0"/>
              <a:t> that human</a:t>
            </a:r>
            <a:r>
              <a:rPr lang="en-US" baseline="0" dirty="0" smtClean="0"/>
              <a:t> beings are driven by their needs.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40</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Fluffy like community and translate that to something abstract like corporate identity. So maybe it works better if you do not try to make it look like a horse flower but let the seed carry you to the opportunity where</a:t>
            </a:r>
            <a:r>
              <a:rPr lang="en-US" baseline="0" dirty="0" smtClean="0"/>
              <a:t> it will take its own shape but still contains the idea. It is much like passing on a good idea without necessarily saying what that should look like. So it may not have that </a:t>
            </a:r>
            <a:r>
              <a:rPr lang="en-US" baseline="0" dirty="0" err="1" smtClean="0"/>
              <a:t>fluffyness</a:t>
            </a:r>
            <a:r>
              <a:rPr lang="en-US" baseline="0" dirty="0" smtClean="0"/>
              <a:t> when it finds </a:t>
            </a:r>
            <a:r>
              <a:rPr lang="en-US" baseline="0" dirty="0" err="1" smtClean="0"/>
              <a:t>fert</a:t>
            </a:r>
            <a:r>
              <a:rPr lang="en-US" baseline="0" noProof="0" dirty="0" err="1" smtClean="0"/>
              <a:t>ile</a:t>
            </a:r>
            <a:r>
              <a:rPr lang="en-US" baseline="0" dirty="0" smtClean="0"/>
              <a:t> soil and grows.</a:t>
            </a:r>
          </a:p>
          <a:p>
            <a:r>
              <a:rPr lang="en-CA" sz="1200" kern="1200" dirty="0" smtClean="0">
                <a:solidFill>
                  <a:schemeClr val="tx1"/>
                </a:solidFill>
                <a:effectLst/>
                <a:latin typeface="+mn-lt"/>
                <a:ea typeface="+mn-ea"/>
                <a:cs typeface="+mn-cs"/>
              </a:rPr>
              <a:t>So instead of using the words it is more about the embodiment of RP, a certain approach that we have to situations and choices that we make in how we want to be together.</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 have heard one CEO describe this as looking for “common sense.” What binds us as human beings?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Maybe use an example and ask the audience to identify the different business needs using the business needs list:</a:t>
            </a:r>
          </a:p>
          <a:p>
            <a:endParaRPr lang="en-US" dirty="0" smtClean="0"/>
          </a:p>
          <a:p>
            <a:r>
              <a:rPr lang="en-US" dirty="0" smtClean="0"/>
              <a:t>Think</a:t>
            </a:r>
            <a:r>
              <a:rPr lang="en-US" baseline="0" dirty="0" smtClean="0"/>
              <a:t> again of BU exercise, Now </a:t>
            </a:r>
            <a:r>
              <a:rPr lang="en-US" baseline="0" dirty="0" err="1" smtClean="0"/>
              <a:t>Vitras</a:t>
            </a:r>
            <a:r>
              <a:rPr lang="en-US" baseline="0" dirty="0" smtClean="0"/>
              <a:t>, </a:t>
            </a:r>
            <a:r>
              <a:rPr lang="en-US" baseline="0" dirty="0" err="1" smtClean="0"/>
              <a:t>Marieke</a:t>
            </a:r>
            <a:r>
              <a:rPr lang="en-US" baseline="0" dirty="0" smtClean="0"/>
              <a:t> Sumter school principal etc. </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41</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42</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fontScale="77500" lnSpcReduction="20000"/>
          </a:bodyPr>
          <a:lstStyle/>
          <a:p>
            <a:r>
              <a:rPr lang="nl-NL" sz="1200" kern="1200" dirty="0" smtClean="0">
                <a:solidFill>
                  <a:schemeClr val="tx1"/>
                </a:solidFill>
                <a:effectLst/>
                <a:latin typeface="+mn-lt"/>
                <a:ea typeface="+mn-ea"/>
                <a:cs typeface="+mn-cs"/>
              </a:rPr>
              <a:t>In zijn boek “De vijf frustraties van teamwork” beschrijft  Patrick </a:t>
            </a:r>
            <a:r>
              <a:rPr lang="nl-NL" sz="1200" kern="1200" dirty="0" err="1" smtClean="0">
                <a:solidFill>
                  <a:schemeClr val="tx1"/>
                </a:solidFill>
                <a:effectLst/>
                <a:latin typeface="+mn-lt"/>
                <a:ea typeface="+mn-ea"/>
                <a:cs typeface="+mn-cs"/>
              </a:rPr>
              <a:t>Lencioni</a:t>
            </a:r>
            <a:r>
              <a:rPr lang="nl-NL" sz="1200" kern="1200" dirty="0" smtClean="0">
                <a:solidFill>
                  <a:schemeClr val="tx1"/>
                </a:solidFill>
                <a:effectLst/>
                <a:latin typeface="+mn-lt"/>
                <a:ea typeface="+mn-ea"/>
                <a:cs typeface="+mn-cs"/>
              </a:rPr>
              <a:t> de 5 disfuncties van een team en beoogt daarmee de vinger te leggen op de reden waarom teams vaak niet "werken" en wat er voor nodig is om dit alsnog te bereiken. Relaties komen niet zomaar tot stand. Daar is vertrouwen mee gemoeid. In zijn boek gebruikt </a:t>
            </a:r>
            <a:r>
              <a:rPr lang="nl-NL" sz="1200" kern="1200" dirty="0" err="1" smtClean="0">
                <a:solidFill>
                  <a:schemeClr val="tx1"/>
                </a:solidFill>
                <a:effectLst/>
                <a:latin typeface="+mn-lt"/>
                <a:ea typeface="+mn-ea"/>
                <a:cs typeface="+mn-cs"/>
              </a:rPr>
              <a:t>Lencioni</a:t>
            </a:r>
            <a:r>
              <a:rPr lang="nl-NL" sz="1200" kern="1200" dirty="0" smtClean="0">
                <a:solidFill>
                  <a:schemeClr val="tx1"/>
                </a:solidFill>
                <a:effectLst/>
                <a:latin typeface="+mn-lt"/>
                <a:ea typeface="+mn-ea"/>
                <a:cs typeface="+mn-cs"/>
              </a:rPr>
              <a:t> een verhaal over de wisseling van het management van een bedrijf in de IT sector om zijn idee te illustreren. De vijf gebreken die hij laat zien versterken elkaar en hebben daarmee een logische samenhang.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Het begint bij een gebrek aan onderling vertrouwen en daar is ook een goede reden voor. Teamleden die met elkaar om aandacht, waardering en beloning wedijveren, zullen hun best doen om elkaar te overtreffen. Dit gaat ten kosten van transparantie en kwetsbaarheid in het team. Het is dan moeizaam zo niet onmogelijk om een vertrouwensrelatie te kweken.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angst voor conflicten is het tweede gebrek. Omdat er geen onderling vertrouwen is kan er niet openlijk worden gesproken over wat er misgaat in het bedrijf. Conflicten worden dus niet benut om problemen uit te spreken en op te lossen. In plaats daarvan wordt in de wandelgangen individueel met medestanders gesproken waardoor de onderlinge onrust groeit en het vertrouwen verder afneemt.</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Dit leidt tot het derde gebrek: het gebrek aan commitment. Omdat meningen en ideeën niet openlijk met elkaar in het team besproken worden, ontbreekt het aan een gezamenlijke ontwikkeling waarbij iedereen werkelijk betrokken is en waardoor teamleden tot een betere afweging komen. Als dit wel gebeurt wil dit niet zeggen dat alle teamleden het eens zullen zijn, maar zij begrijpen dat het belangrijk is om tot een zo goed mogelijke beslissing te komen. Omdat zij zich uit hebben kunnen spreken hebben zij daaraan bij kunnen dragen en ontstaat de bereidheid om achter een beslissing te gaan staan. Als er geen commitment is heeft dit tot gevolg dat teamleden ongeacht de gemaakt afspraken hun eigen koers zullen blijven varen.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gebrek aan commitment heeft op zijn beurt weer tot gevolg dat niemand verantwoordelijkheid voor de gemaakt afspraken wil dragen. Dit is het vierde gebrek. Als teamleden verantwoordelijkheid vermijden zullen zij elkaar niet op activiteiten en handelingen die in strijd met de gemaakte afspraken zijn aanspreken.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Uiteindelijk heeft dit natuurlijk gevolgen voor het gezamenlijke resultaat. Teamleden zullen persoonlijk of eigen afdelingsresultaat nastreven en het bedrijfsresultaat daarbij achterstellen. Door het gebrek aan vertrouwen is er geen onderlinge samenhang en een ieder besluit dan naar eigen inzicht en eigen belang te handelen.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les hieruit is dat het openlijk met elkaar kunnen spreken en het durven aangaan van het conflict zonder elkaar verwijten te maken, de sleutel is tot gezamenlijke groei. Daarvoor is het leren schakelen in de relatie een noodzaak.</a:t>
            </a: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43</a:t>
            </a:fld>
            <a:endParaRPr lang="en-US"/>
          </a:p>
        </p:txBody>
      </p:sp>
    </p:spTree>
    <p:extLst>
      <p:ext uri="{BB962C8B-B14F-4D97-AF65-F5344CB8AC3E}">
        <p14:creationId xmlns:p14="http://schemas.microsoft.com/office/powerpoint/2010/main" val="2424590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44</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45</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46</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47</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48</a:t>
            </a:fld>
            <a:endParaRPr lang="en-US"/>
          </a:p>
        </p:txBody>
      </p:sp>
    </p:spTree>
    <p:extLst>
      <p:ext uri="{BB962C8B-B14F-4D97-AF65-F5344CB8AC3E}">
        <p14:creationId xmlns:p14="http://schemas.microsoft.com/office/powerpoint/2010/main" val="3591568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49</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Business is about providing a service to people. It can be food, housing, advice, care etc. It is something that people need and want. The core element for me is that it is about people doing something for other people. An element that in business certainly is not overlooked when it comes to the customer as we spend an awful lot of money on creating the right impression, the right “relationship” that will make people want to buy our product.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5</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So this is what this looks like in a business environment but it is still about inter relatedness.</a:t>
            </a:r>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6</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And interrelatedness is an element that in business certainly is not overlooked when it comes to the customer as we spend an awful lot of money on creating the right impression, the right “relationship” that will make people want to buy our product.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7</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An element that in business certainly is not overlooked when it comes to the customer as we spend an awful lot of money on creating the right impression, the right “relationship” that will make people want to buy our product.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Certainly in the service industry it is clear that it is the relationship with the customer that will determine how well you do. For this reason the focus has mostly been on the customer whose money brings in the profit and less so on the workforce as this was mostly seen as a cost. This view created a different relationship between the company and its customers and the company and its employees: You need to woe the customer and control the (cost of the) employee. The business term for how we relate to each other is engagement.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8</a:t>
            </a:fld>
            <a:endParaRPr lang="en-US"/>
          </a:p>
        </p:txBody>
      </p:sp>
    </p:spTree>
    <p:extLst>
      <p:ext uri="{BB962C8B-B14F-4D97-AF65-F5344CB8AC3E}">
        <p14:creationId xmlns:p14="http://schemas.microsoft.com/office/powerpoint/2010/main" val="78755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Certainly in the service industry it is clear that it is the relationship with the customer that will determine how well you do. For this reason the focus has mostly been on the customer whose money brings in the profit and less so on the workforce as this was mostly seen as a cost. This view created a different relationship between the company and its customers and the company and its employees: You need to woe the customer and control the (cost of the) employee. The business term for how we relate to each other is engagement.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E03754-5B06-43E3-8A62-1FA4C3347189}" type="slidenum">
              <a:rPr lang="en-US" smtClean="0"/>
              <a:pPr/>
              <a:t>9</a:t>
            </a:fld>
            <a:endParaRPr lang="en-US"/>
          </a:p>
        </p:txBody>
      </p:sp>
    </p:spTree>
    <p:extLst>
      <p:ext uri="{BB962C8B-B14F-4D97-AF65-F5344CB8AC3E}">
        <p14:creationId xmlns:p14="http://schemas.microsoft.com/office/powerpoint/2010/main" val="78755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3DEB7071-2BF2-4C49-88C8-AF8B0DD9ADB8}" type="datetime1">
              <a:rPr lang="en-US" smtClean="0"/>
              <a:t>16/05/19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201089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0D6A39E8-DB09-894E-A42F-CA6B58DA09F3}" type="datetime1">
              <a:rPr lang="en-US" smtClean="0"/>
              <a:t>16/05/19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413222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D0F22232-B455-A548-A32F-C94352000A06}" type="datetime1">
              <a:rPr lang="en-US" smtClean="0"/>
              <a:t>16/05/19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332196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4913308E-F720-4D47-B83E-7E66E406D473}" type="datetime1">
              <a:rPr lang="en-US" smtClean="0"/>
              <a:t>16/05/19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223310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0384D866-684B-944E-9336-49C511AD9F83}" type="datetime1">
              <a:rPr lang="en-US" smtClean="0"/>
              <a:t>16/05/19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406304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A8B9C37D-501F-3643-B82E-B5FAE70E408C}" type="datetime1">
              <a:rPr lang="en-US" smtClean="0"/>
              <a:t>16/05/19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127036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FFBD2582-D580-534E-85B4-111EC707F8E4}" type="datetime1">
              <a:rPr lang="en-US" smtClean="0"/>
              <a:t>16/05/19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30809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D4CA6FD1-AC5A-514A-9029-1FCF3307E313}" type="datetime1">
              <a:rPr lang="en-US" smtClean="0"/>
              <a:t>16/05/19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317211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34B2B-EE07-5D46-B229-82D6B5F3BABB}" type="datetime1">
              <a:rPr lang="en-US" smtClean="0"/>
              <a:t>16/05/19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98630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428BA0A5-75FB-2343-A0C2-A153B0CA7110}" type="datetime1">
              <a:rPr lang="en-US" smtClean="0"/>
              <a:t>16/05/19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112740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BB0C0F9B-9216-9441-8D6B-D80F1847B6E0}" type="datetime1">
              <a:rPr lang="en-US" smtClean="0"/>
              <a:t>16/05/19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290FB-1619-024D-8F52-A104874CE5B0}" type="slidenum">
              <a:rPr lang="en-US" smtClean="0"/>
              <a:t>‹#›</a:t>
            </a:fld>
            <a:endParaRPr lang="en-US"/>
          </a:p>
        </p:txBody>
      </p:sp>
    </p:spTree>
    <p:extLst>
      <p:ext uri="{BB962C8B-B14F-4D97-AF65-F5344CB8AC3E}">
        <p14:creationId xmlns:p14="http://schemas.microsoft.com/office/powerpoint/2010/main" val="770329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F5D3E-19DD-9E41-B9D3-76761CFEE13D}" type="datetime1">
              <a:rPr lang="en-US" smtClean="0"/>
              <a:t>16/05/19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290FB-1619-024D-8F52-A104874CE5B0}" type="slidenum">
              <a:rPr lang="en-US" smtClean="0"/>
              <a:t>‹#›</a:t>
            </a:fld>
            <a:endParaRPr lang="en-US"/>
          </a:p>
        </p:txBody>
      </p:sp>
    </p:spTree>
    <p:extLst>
      <p:ext uri="{BB962C8B-B14F-4D97-AF65-F5344CB8AC3E}">
        <p14:creationId xmlns:p14="http://schemas.microsoft.com/office/powerpoint/2010/main" val="1047960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9.tiff"/><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 y="-27384"/>
            <a:ext cx="4593355" cy="1080120"/>
          </a:xfrm>
          <a:prstGeom prst="rect">
            <a:avLst/>
          </a:prstGeom>
          <a:noFill/>
          <a:ln w="9525">
            <a:noFill/>
            <a:miter lim="800000"/>
            <a:headEnd/>
            <a:tailEnd/>
          </a:ln>
        </p:spPr>
      </p:pic>
      <p:pic>
        <p:nvPicPr>
          <p:cNvPr id="7" name="Picture 6" descr=":::Pictures:CVCN 2010 Logo leeg.png"/>
          <p:cNvPicPr/>
          <p:nvPr/>
        </p:nvPicPr>
        <p:blipFill>
          <a:blip r:embed="rId4" cstate="email">
            <a:alphaModFix amt="15000"/>
            <a:extLst>
              <a:ext uri="{28A0092B-C50C-407E-A947-70E740481C1C}">
                <a14:useLocalDpi xmlns:a14="http://schemas.microsoft.com/office/drawing/2010/main"/>
              </a:ext>
            </a:extLst>
          </a:blip>
          <a:srcRect/>
          <a:stretch>
            <a:fillRect/>
          </a:stretch>
        </p:blipFill>
        <p:spPr bwMode="auto">
          <a:xfrm>
            <a:off x="5508105" y="-768481"/>
            <a:ext cx="6993369" cy="5688632"/>
          </a:xfrm>
          <a:prstGeom prst="rect">
            <a:avLst/>
          </a:prstGeom>
          <a:noFill/>
          <a:ln w="9525">
            <a:noFill/>
            <a:miter lim="800000"/>
            <a:headEnd/>
            <a:tailEnd/>
          </a:ln>
        </p:spPr>
      </p:pic>
      <p:sp>
        <p:nvSpPr>
          <p:cNvPr id="3" name="Rectangle 2"/>
          <p:cNvSpPr/>
          <p:nvPr/>
        </p:nvSpPr>
        <p:spPr>
          <a:xfrm>
            <a:off x="1475656" y="1772816"/>
            <a:ext cx="7200800" cy="3477875"/>
          </a:xfrm>
          <a:prstGeom prst="rect">
            <a:avLst/>
          </a:prstGeom>
        </p:spPr>
        <p:txBody>
          <a:bodyPr wrap="square">
            <a:spAutoFit/>
          </a:bodyPr>
          <a:lstStyle/>
          <a:p>
            <a:endParaRPr lang="en-US" sz="800" dirty="0" smtClean="0">
              <a:solidFill>
                <a:srgbClr val="4FABE5"/>
              </a:solidFill>
              <a:latin typeface="Caecilia LT Std Light"/>
              <a:cs typeface="Caecilia LT Std Light"/>
            </a:endParaRPr>
          </a:p>
          <a:p>
            <a:endParaRPr lang="en-US" sz="800" dirty="0">
              <a:solidFill>
                <a:srgbClr val="4FABE5"/>
              </a:solidFill>
              <a:latin typeface="Caecilia LT Std Light"/>
              <a:cs typeface="Caecilia LT Std Light"/>
            </a:endParaRPr>
          </a:p>
          <a:p>
            <a:endParaRPr lang="en-US" sz="800" dirty="0" smtClean="0">
              <a:solidFill>
                <a:srgbClr val="4FABE5"/>
              </a:solidFill>
              <a:latin typeface="Caecilia LT Std Light"/>
              <a:cs typeface="Caecilia LT Std Light"/>
            </a:endParaRPr>
          </a:p>
          <a:p>
            <a:r>
              <a:rPr lang="en-US" sz="5400" dirty="0" smtClean="0">
                <a:solidFill>
                  <a:srgbClr val="4FABE5"/>
                </a:solidFill>
                <a:latin typeface="Caecilia LT Std Light"/>
                <a:cs typeface="Caecilia LT Std Light"/>
              </a:rPr>
              <a:t>Incorporating </a:t>
            </a:r>
          </a:p>
          <a:p>
            <a:r>
              <a:rPr lang="en-US" sz="5400" dirty="0" smtClean="0">
                <a:solidFill>
                  <a:srgbClr val="4FABE5"/>
                </a:solidFill>
                <a:latin typeface="Caecilia LT Std Light"/>
                <a:cs typeface="Caecilia LT Std Light"/>
              </a:rPr>
              <a:t>Restorative Values</a:t>
            </a:r>
          </a:p>
          <a:p>
            <a:r>
              <a:rPr lang="en-US" sz="4400" dirty="0" smtClean="0">
                <a:solidFill>
                  <a:schemeClr val="accent6"/>
                </a:solidFill>
                <a:latin typeface="Caecilia LT Std Light"/>
                <a:cs typeface="Caecilia LT Std Light"/>
              </a:rPr>
              <a:t>In Business </a:t>
            </a:r>
          </a:p>
          <a:p>
            <a:r>
              <a:rPr lang="en-US" sz="4400" dirty="0" smtClean="0">
                <a:solidFill>
                  <a:schemeClr val="accent6"/>
                </a:solidFill>
                <a:latin typeface="Caecilia LT Std Light"/>
                <a:cs typeface="Caecilia LT Std Light"/>
              </a:rPr>
              <a:t>Practice</a:t>
            </a:r>
            <a:endParaRPr lang="en-GB" sz="2400" dirty="0">
              <a:solidFill>
                <a:srgbClr val="FF763C"/>
              </a:solidFill>
              <a:latin typeface="Caecilia LT Std Light"/>
              <a:cs typeface="Caecilia LT Std Light"/>
            </a:endParaRPr>
          </a:p>
        </p:txBody>
      </p:sp>
      <p:pic>
        <p:nvPicPr>
          <p:cNvPr id="9" name="Picture 8"/>
          <p:cNvPicPr/>
          <p:nvPr/>
        </p:nvPicPr>
        <p:blipFill>
          <a:blip r:embed="rId5" cstate="email">
            <a:extLst>
              <a:ext uri="{28A0092B-C50C-407E-A947-70E740481C1C}">
                <a14:useLocalDpi xmlns:a14="http://schemas.microsoft.com/office/drawing/2010/main"/>
              </a:ext>
            </a:extLst>
          </a:blip>
          <a:stretch>
            <a:fillRect/>
          </a:stretch>
        </p:blipFill>
        <p:spPr>
          <a:xfrm>
            <a:off x="755578" y="5877273"/>
            <a:ext cx="1557655" cy="553085"/>
          </a:xfrm>
          <a:prstGeom prst="rect">
            <a:avLst/>
          </a:prstGeom>
        </p:spPr>
      </p:pic>
      <p:sp>
        <p:nvSpPr>
          <p:cNvPr id="2" name="Slide Number Placeholder 1"/>
          <p:cNvSpPr>
            <a:spLocks noGrp="1"/>
          </p:cNvSpPr>
          <p:nvPr>
            <p:ph type="sldNum" sz="quarter" idx="12"/>
          </p:nvPr>
        </p:nvSpPr>
        <p:spPr/>
        <p:txBody>
          <a:bodyPr/>
          <a:lstStyle/>
          <a:p>
            <a:fld id="{A25290FB-1619-024D-8F52-A104874CE5B0}" type="slidenum">
              <a:rPr lang="en-US" smtClean="0"/>
              <a:t>1</a:t>
            </a:fld>
            <a:endParaRPr lang="en-US"/>
          </a:p>
        </p:txBody>
      </p:sp>
    </p:spTree>
    <p:extLst>
      <p:ext uri="{BB962C8B-B14F-4D97-AF65-F5344CB8AC3E}">
        <p14:creationId xmlns:p14="http://schemas.microsoft.com/office/powerpoint/2010/main" val="13846593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10</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2095500" y="2298700"/>
            <a:ext cx="4953000" cy="2247900"/>
          </a:xfrm>
          <a:prstGeom prst="rect">
            <a:avLst/>
          </a:prstGeom>
        </p:spPr>
      </p:pic>
      <p:sp>
        <p:nvSpPr>
          <p:cNvPr id="2" name="TextBox 1"/>
          <p:cNvSpPr txBox="1"/>
          <p:nvPr/>
        </p:nvSpPr>
        <p:spPr>
          <a:xfrm>
            <a:off x="1967653" y="5104944"/>
            <a:ext cx="5434413" cy="923330"/>
          </a:xfrm>
          <a:prstGeom prst="rect">
            <a:avLst/>
          </a:prstGeom>
          <a:noFill/>
        </p:spPr>
        <p:txBody>
          <a:bodyPr wrap="none" rtlCol="0">
            <a:spAutoFit/>
          </a:bodyPr>
          <a:lstStyle/>
          <a:p>
            <a:r>
              <a:rPr lang="en-US" dirty="0" smtClean="0"/>
              <a:t>Highest outcome at the lowest cost = maximizing profit!</a:t>
            </a:r>
          </a:p>
          <a:p>
            <a:endParaRPr lang="en-US" dirty="0"/>
          </a:p>
          <a:p>
            <a:r>
              <a:rPr lang="en-US" dirty="0" smtClean="0"/>
              <a:t>Limiting belief: workforce is a cost</a:t>
            </a:r>
            <a:endParaRPr lang="en-US" dirty="0"/>
          </a:p>
        </p:txBody>
      </p:sp>
    </p:spTree>
    <p:extLst>
      <p:ext uri="{BB962C8B-B14F-4D97-AF65-F5344CB8AC3E}">
        <p14:creationId xmlns:p14="http://schemas.microsoft.com/office/powerpoint/2010/main" val="7331957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11</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2" name="TextBox 1"/>
          <p:cNvSpPr txBox="1"/>
          <p:nvPr/>
        </p:nvSpPr>
        <p:spPr>
          <a:xfrm>
            <a:off x="2647653" y="5735541"/>
            <a:ext cx="3993063" cy="646331"/>
          </a:xfrm>
          <a:prstGeom prst="rect">
            <a:avLst/>
          </a:prstGeom>
          <a:noFill/>
        </p:spPr>
        <p:txBody>
          <a:bodyPr wrap="none" rtlCol="0">
            <a:spAutoFit/>
          </a:bodyPr>
          <a:lstStyle/>
          <a:p>
            <a:r>
              <a:rPr lang="en-US" dirty="0" smtClean="0"/>
              <a:t>Squeezing staff may not be the best way</a:t>
            </a:r>
          </a:p>
          <a:p>
            <a:r>
              <a:rPr lang="en-US" dirty="0" smtClean="0"/>
              <a:t> to keep cost down and performance up.</a:t>
            </a:r>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7652" y="1212588"/>
            <a:ext cx="3910283" cy="4440700"/>
          </a:xfrm>
          <a:prstGeom prst="rect">
            <a:avLst/>
          </a:prstGeom>
        </p:spPr>
      </p:pic>
      <p:sp>
        <p:nvSpPr>
          <p:cNvPr id="6" name="TextBox 5"/>
          <p:cNvSpPr txBox="1"/>
          <p:nvPr/>
        </p:nvSpPr>
        <p:spPr>
          <a:xfrm>
            <a:off x="6996523" y="3929984"/>
            <a:ext cx="1940706" cy="646331"/>
          </a:xfrm>
          <a:prstGeom prst="rect">
            <a:avLst/>
          </a:prstGeom>
          <a:noFill/>
        </p:spPr>
        <p:txBody>
          <a:bodyPr wrap="none" rtlCol="0">
            <a:spAutoFit/>
          </a:bodyPr>
          <a:lstStyle/>
          <a:p>
            <a:r>
              <a:rPr lang="en-US" dirty="0" smtClean="0"/>
              <a:t>Control – easy to </a:t>
            </a:r>
          </a:p>
          <a:p>
            <a:r>
              <a:rPr lang="en-US" dirty="0"/>
              <a:t> </a:t>
            </a:r>
            <a:r>
              <a:rPr lang="en-US" dirty="0" smtClean="0"/>
              <a:t>                 measure</a:t>
            </a:r>
            <a:endParaRPr lang="en-US" dirty="0"/>
          </a:p>
        </p:txBody>
      </p:sp>
    </p:spTree>
    <p:extLst>
      <p:ext uri="{BB962C8B-B14F-4D97-AF65-F5344CB8AC3E}">
        <p14:creationId xmlns:p14="http://schemas.microsoft.com/office/powerpoint/2010/main" val="23256697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12</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1325034" y="983543"/>
            <a:ext cx="6565900" cy="5257800"/>
          </a:xfrm>
          <a:prstGeom prst="rect">
            <a:avLst/>
          </a:prstGeom>
        </p:spPr>
      </p:pic>
    </p:spTree>
    <p:extLst>
      <p:ext uri="{BB962C8B-B14F-4D97-AF65-F5344CB8AC3E}">
        <p14:creationId xmlns:p14="http://schemas.microsoft.com/office/powerpoint/2010/main" val="15474272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13</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397000" y="1693332"/>
            <a:ext cx="6397625" cy="3937000"/>
          </a:xfrm>
          <a:prstGeom prst="rect">
            <a:avLst/>
          </a:prstGeom>
        </p:spPr>
      </p:pic>
    </p:spTree>
    <p:extLst>
      <p:ext uri="{BB962C8B-B14F-4D97-AF65-F5344CB8AC3E}">
        <p14:creationId xmlns:p14="http://schemas.microsoft.com/office/powerpoint/2010/main" val="29361431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14</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804335" y="856809"/>
            <a:ext cx="7662333" cy="5507302"/>
          </a:xfrm>
          <a:prstGeom prst="rect">
            <a:avLst/>
          </a:prstGeom>
        </p:spPr>
      </p:pic>
    </p:spTree>
    <p:extLst>
      <p:ext uri="{BB962C8B-B14F-4D97-AF65-F5344CB8AC3E}">
        <p14:creationId xmlns:p14="http://schemas.microsoft.com/office/powerpoint/2010/main" val="40716717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15</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5550866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16</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0" y="990600"/>
            <a:ext cx="9144000" cy="4857750"/>
          </a:xfrm>
          <a:prstGeom prst="rect">
            <a:avLst/>
          </a:prstGeom>
        </p:spPr>
      </p:pic>
    </p:spTree>
    <p:extLst>
      <p:ext uri="{BB962C8B-B14F-4D97-AF65-F5344CB8AC3E}">
        <p14:creationId xmlns:p14="http://schemas.microsoft.com/office/powerpoint/2010/main" val="3843639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17</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003" y="995614"/>
            <a:ext cx="8283223" cy="5457723"/>
          </a:xfrm>
          <a:prstGeom prst="rect">
            <a:avLst/>
          </a:prstGeom>
        </p:spPr>
      </p:pic>
    </p:spTree>
    <p:extLst>
      <p:ext uri="{BB962C8B-B14F-4D97-AF65-F5344CB8AC3E}">
        <p14:creationId xmlns:p14="http://schemas.microsoft.com/office/powerpoint/2010/main" val="74931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18</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6300" y="0"/>
            <a:ext cx="4842507" cy="68580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1223514"/>
            <a:ext cx="2369056" cy="107518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7909" y="1598214"/>
            <a:ext cx="2016091" cy="2822526"/>
          </a:xfrm>
          <a:prstGeom prst="rect">
            <a:avLst/>
          </a:prstGeom>
        </p:spPr>
      </p:pic>
      <p:sp>
        <p:nvSpPr>
          <p:cNvPr id="9" name="TextBox 8"/>
          <p:cNvSpPr txBox="1"/>
          <p:nvPr/>
        </p:nvSpPr>
        <p:spPr>
          <a:xfrm>
            <a:off x="7492245" y="4030827"/>
            <a:ext cx="1441683" cy="954107"/>
          </a:xfrm>
          <a:prstGeom prst="rect">
            <a:avLst/>
          </a:prstGeom>
          <a:noFill/>
        </p:spPr>
        <p:txBody>
          <a:bodyPr wrap="none" rtlCol="0">
            <a:spAutoFit/>
          </a:bodyPr>
          <a:lstStyle/>
          <a:p>
            <a:pPr algn="ctr"/>
            <a:r>
              <a:rPr lang="en-US" sz="1400" b="1" dirty="0" smtClean="0">
                <a:latin typeface="Arial"/>
                <a:cs typeface="Arial"/>
              </a:rPr>
              <a:t>That positively </a:t>
            </a:r>
          </a:p>
          <a:p>
            <a:pPr algn="ctr"/>
            <a:r>
              <a:rPr lang="en-US" sz="1400" b="1" dirty="0" smtClean="0">
                <a:latin typeface="Arial"/>
                <a:cs typeface="Arial"/>
              </a:rPr>
              <a:t>influence </a:t>
            </a:r>
          </a:p>
          <a:p>
            <a:pPr algn="ctr"/>
            <a:r>
              <a:rPr lang="en-US" sz="1400" b="1" dirty="0" smtClean="0">
                <a:latin typeface="Arial"/>
                <a:cs typeface="Arial"/>
              </a:rPr>
              <a:t>performance </a:t>
            </a:r>
          </a:p>
          <a:p>
            <a:pPr algn="ctr"/>
            <a:r>
              <a:rPr lang="en-US" sz="1400" b="1" dirty="0" smtClean="0">
                <a:latin typeface="Arial"/>
                <a:cs typeface="Arial"/>
              </a:rPr>
              <a:t>at no cost!</a:t>
            </a:r>
            <a:endParaRPr lang="en-US" sz="1400" b="1" dirty="0">
              <a:latin typeface="Arial"/>
              <a:cs typeface="Arial"/>
            </a:endParaRPr>
          </a:p>
        </p:txBody>
      </p:sp>
      <p:sp>
        <p:nvSpPr>
          <p:cNvPr id="10" name="TextBox 9"/>
          <p:cNvSpPr txBox="1"/>
          <p:nvPr/>
        </p:nvSpPr>
        <p:spPr>
          <a:xfrm>
            <a:off x="109670" y="2536902"/>
            <a:ext cx="2561969" cy="923330"/>
          </a:xfrm>
          <a:prstGeom prst="rect">
            <a:avLst/>
          </a:prstGeom>
          <a:noFill/>
        </p:spPr>
        <p:txBody>
          <a:bodyPr wrap="none" rtlCol="0">
            <a:spAutoFit/>
          </a:bodyPr>
          <a:lstStyle/>
          <a:p>
            <a:r>
              <a:rPr lang="en-US" dirty="0" smtClean="0"/>
              <a:t>Highest outcome at </a:t>
            </a:r>
          </a:p>
          <a:p>
            <a:r>
              <a:rPr lang="en-US" dirty="0" smtClean="0"/>
              <a:t>the lowest </a:t>
            </a:r>
            <a:r>
              <a:rPr lang="en-US" b="1" dirty="0" smtClean="0"/>
              <a:t>relative</a:t>
            </a:r>
            <a:r>
              <a:rPr lang="en-US" dirty="0" smtClean="0"/>
              <a:t> cost = </a:t>
            </a:r>
          </a:p>
          <a:p>
            <a:r>
              <a:rPr lang="en-US" dirty="0" smtClean="0"/>
              <a:t>maximizing profit!</a:t>
            </a:r>
            <a:endParaRPr lang="en-US" dirty="0"/>
          </a:p>
        </p:txBody>
      </p:sp>
    </p:spTree>
    <p:extLst>
      <p:ext uri="{BB962C8B-B14F-4D97-AF65-F5344CB8AC3E}">
        <p14:creationId xmlns:p14="http://schemas.microsoft.com/office/powerpoint/2010/main" val="8330775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19</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descr="Safari.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3" y="980728"/>
            <a:ext cx="5616624" cy="5700454"/>
          </a:xfrm>
          <a:prstGeom prst="rect">
            <a:avLst/>
          </a:prstGeom>
        </p:spPr>
      </p:pic>
      <p:sp>
        <p:nvSpPr>
          <p:cNvPr id="2" name="TextBox 1"/>
          <p:cNvSpPr txBox="1"/>
          <p:nvPr/>
        </p:nvSpPr>
        <p:spPr>
          <a:xfrm>
            <a:off x="7424049" y="1409632"/>
            <a:ext cx="1314032" cy="923330"/>
          </a:xfrm>
          <a:prstGeom prst="rect">
            <a:avLst/>
          </a:prstGeom>
          <a:noFill/>
        </p:spPr>
        <p:txBody>
          <a:bodyPr wrap="none" rtlCol="0">
            <a:spAutoFit/>
          </a:bodyPr>
          <a:lstStyle/>
          <a:p>
            <a:r>
              <a:rPr lang="en-US" dirty="0" smtClean="0"/>
              <a:t>Not getting </a:t>
            </a:r>
          </a:p>
          <a:p>
            <a:r>
              <a:rPr lang="en-US" dirty="0" smtClean="0"/>
              <a:t>The best for</a:t>
            </a:r>
          </a:p>
          <a:p>
            <a:r>
              <a:rPr lang="en-US" dirty="0" smtClean="0"/>
              <a:t>Your buck! </a:t>
            </a:r>
            <a:endParaRPr lang="en-US" dirty="0"/>
          </a:p>
        </p:txBody>
      </p:sp>
    </p:spTree>
    <p:extLst>
      <p:ext uri="{BB962C8B-B14F-4D97-AF65-F5344CB8AC3E}">
        <p14:creationId xmlns:p14="http://schemas.microsoft.com/office/powerpoint/2010/main" val="20677880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8002" y="3685294"/>
            <a:ext cx="4727223" cy="2659062"/>
          </a:xfrm>
          <a:prstGeom prst="rect">
            <a:avLst/>
          </a:prstGeom>
        </p:spPr>
      </p:pic>
      <p:pic>
        <p:nvPicPr>
          <p:cNvPr id="8" name="Picture 7"/>
          <p:cNvPicPr>
            <a:picLocks noChangeAspect="1"/>
          </p:cNvPicPr>
          <p:nvPr/>
        </p:nvPicPr>
        <p:blipFill>
          <a:blip r:embed="rId5"/>
          <a:stretch>
            <a:fillRect/>
          </a:stretch>
        </p:blipFill>
        <p:spPr>
          <a:xfrm>
            <a:off x="457200" y="1157994"/>
            <a:ext cx="3810000" cy="2527300"/>
          </a:xfrm>
          <a:prstGeom prst="rect">
            <a:avLst/>
          </a:prstGeom>
        </p:spPr>
      </p:pic>
      <p:sp>
        <p:nvSpPr>
          <p:cNvPr id="9" name="TextBox 8"/>
          <p:cNvSpPr txBox="1"/>
          <p:nvPr/>
        </p:nvSpPr>
        <p:spPr>
          <a:xfrm>
            <a:off x="5602106" y="1904998"/>
            <a:ext cx="2802119" cy="461665"/>
          </a:xfrm>
          <a:prstGeom prst="rect">
            <a:avLst/>
          </a:prstGeom>
          <a:noFill/>
        </p:spPr>
        <p:txBody>
          <a:bodyPr wrap="none" rtlCol="0">
            <a:spAutoFit/>
          </a:bodyPr>
          <a:lstStyle/>
          <a:p>
            <a:r>
              <a:rPr lang="en-US" sz="2400" dirty="0" smtClean="0"/>
              <a:t>Restorative Practices</a:t>
            </a:r>
            <a:endParaRPr lang="en-US" sz="2400" dirty="0"/>
          </a:p>
        </p:txBody>
      </p:sp>
      <p:sp>
        <p:nvSpPr>
          <p:cNvPr id="10" name="TextBox 9"/>
          <p:cNvSpPr txBox="1"/>
          <p:nvPr/>
        </p:nvSpPr>
        <p:spPr>
          <a:xfrm>
            <a:off x="1679221" y="5094111"/>
            <a:ext cx="1260381" cy="461665"/>
          </a:xfrm>
          <a:prstGeom prst="rect">
            <a:avLst/>
          </a:prstGeom>
          <a:noFill/>
        </p:spPr>
        <p:txBody>
          <a:bodyPr wrap="none" rtlCol="0">
            <a:spAutoFit/>
          </a:bodyPr>
          <a:lstStyle/>
          <a:p>
            <a:r>
              <a:rPr lang="en-US" sz="2400" dirty="0" smtClean="0"/>
              <a:t>Business</a:t>
            </a:r>
            <a:endParaRPr lang="en-US" sz="2400" dirty="0"/>
          </a:p>
        </p:txBody>
      </p:sp>
    </p:spTree>
    <p:extLst>
      <p:ext uri="{BB962C8B-B14F-4D97-AF65-F5344CB8AC3E}">
        <p14:creationId xmlns:p14="http://schemas.microsoft.com/office/powerpoint/2010/main" val="1730984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20</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819401" y="1409701"/>
            <a:ext cx="3492500" cy="4025900"/>
          </a:xfrm>
          <a:prstGeom prst="rect">
            <a:avLst/>
          </a:prstGeom>
        </p:spPr>
      </p:pic>
    </p:spTree>
    <p:extLst>
      <p:ext uri="{BB962C8B-B14F-4D97-AF65-F5344CB8AC3E}">
        <p14:creationId xmlns:p14="http://schemas.microsoft.com/office/powerpoint/2010/main" val="15624366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21</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899592" y="1383159"/>
            <a:ext cx="7344816" cy="369332"/>
          </a:xfrm>
          <a:prstGeom prst="rect">
            <a:avLst/>
          </a:prstGeom>
          <a:noFill/>
        </p:spPr>
        <p:txBody>
          <a:bodyPr wrap="square" rtlCol="0">
            <a:spAutoFit/>
          </a:bodyPr>
          <a:lstStyle/>
          <a:p>
            <a:pPr lvl="0" algn="ctr">
              <a:spcBef>
                <a:spcPct val="0"/>
              </a:spcBef>
              <a:defRPr/>
            </a:pPr>
            <a:endParaRPr lang="en-US" dirty="0" smtClean="0">
              <a:solidFill>
                <a:srgbClr val="FA6E34"/>
              </a:solidFill>
              <a:latin typeface="BaaBookHmkBold"/>
            </a:endParaRPr>
          </a:p>
        </p:txBody>
      </p:sp>
      <p:pic>
        <p:nvPicPr>
          <p:cNvPr id="2" name="Picture 1" descr="LittleSnapp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14468"/>
            <a:ext cx="9144000" cy="5039699"/>
          </a:xfrm>
          <a:prstGeom prst="rect">
            <a:avLst/>
          </a:prstGeom>
        </p:spPr>
      </p:pic>
    </p:spTree>
    <p:extLst>
      <p:ext uri="{BB962C8B-B14F-4D97-AF65-F5344CB8AC3E}">
        <p14:creationId xmlns:p14="http://schemas.microsoft.com/office/powerpoint/2010/main" val="32115807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22</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3" name="Picture 2" descr="Spiral Dynamics I_Communciation Strategies.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509004"/>
            <a:ext cx="9155119" cy="12948217"/>
          </a:xfrm>
          <a:prstGeom prst="rect">
            <a:avLst/>
          </a:prstGeom>
        </p:spPr>
      </p:pic>
    </p:spTree>
    <p:extLst>
      <p:ext uri="{BB962C8B-B14F-4D97-AF65-F5344CB8AC3E}">
        <p14:creationId xmlns:p14="http://schemas.microsoft.com/office/powerpoint/2010/main" val="8745583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23</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2" name="Rectangle 1"/>
          <p:cNvSpPr/>
          <p:nvPr/>
        </p:nvSpPr>
        <p:spPr>
          <a:xfrm>
            <a:off x="1015383" y="2631177"/>
            <a:ext cx="7113245" cy="646331"/>
          </a:xfrm>
          <a:prstGeom prst="rect">
            <a:avLst/>
          </a:prstGeom>
        </p:spPr>
        <p:txBody>
          <a:bodyPr wrap="none">
            <a:spAutoFit/>
          </a:bodyPr>
          <a:lstStyle/>
          <a:p>
            <a:pPr lvl="0" algn="ctr" defTabSz="914400">
              <a:spcBef>
                <a:spcPct val="0"/>
              </a:spcBef>
              <a:defRPr/>
            </a:pPr>
            <a:r>
              <a:rPr lang="en-US" sz="3600" dirty="0" smtClean="0">
                <a:solidFill>
                  <a:srgbClr val="8CD7FF"/>
                </a:solidFill>
                <a:latin typeface="BaaBookHmkBold"/>
              </a:rPr>
              <a:t>Score as many points as you can!</a:t>
            </a:r>
            <a:endParaRPr lang="en-US" sz="3600" dirty="0">
              <a:solidFill>
                <a:srgbClr val="8CD7FF"/>
              </a:solidFill>
              <a:latin typeface="BaaBookHmkBold"/>
            </a:endParaRPr>
          </a:p>
        </p:txBody>
      </p:sp>
    </p:spTree>
    <p:extLst>
      <p:ext uri="{BB962C8B-B14F-4D97-AF65-F5344CB8AC3E}">
        <p14:creationId xmlns:p14="http://schemas.microsoft.com/office/powerpoint/2010/main" val="38436392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24</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62101"/>
            <a:ext cx="9144000" cy="3732245"/>
          </a:xfrm>
          <a:prstGeom prst="rect">
            <a:avLst/>
          </a:prstGeom>
        </p:spPr>
      </p:pic>
      <p:sp>
        <p:nvSpPr>
          <p:cNvPr id="6" name="Rectangle 5"/>
          <p:cNvSpPr/>
          <p:nvPr/>
        </p:nvSpPr>
        <p:spPr>
          <a:xfrm>
            <a:off x="1053603" y="820901"/>
            <a:ext cx="7036827" cy="5632312"/>
          </a:xfrm>
          <a:prstGeom prst="rect">
            <a:avLst/>
          </a:prstGeom>
        </p:spPr>
        <p:txBody>
          <a:bodyPr wrap="none">
            <a:spAutoFit/>
          </a:bodyPr>
          <a:lstStyle/>
          <a:p>
            <a:pPr lvl="0" algn="ctr" defTabSz="914400">
              <a:spcBef>
                <a:spcPct val="0"/>
              </a:spcBef>
              <a:defRPr/>
            </a:pPr>
            <a:r>
              <a:rPr lang="en-US" sz="3600" dirty="0" smtClean="0">
                <a:solidFill>
                  <a:srgbClr val="8CD7FF"/>
                </a:solidFill>
                <a:latin typeface="BaaBookHmkBold"/>
              </a:rPr>
              <a:t>Revolution in thinking to deal with </a:t>
            </a:r>
          </a:p>
          <a:p>
            <a:pPr lvl="0" algn="ctr" defTabSz="914400">
              <a:spcBef>
                <a:spcPct val="0"/>
              </a:spcBef>
              <a:defRPr/>
            </a:pPr>
            <a:endParaRPr lang="en-US" sz="3600" dirty="0" smtClean="0">
              <a:solidFill>
                <a:srgbClr val="8CD7FF"/>
              </a:solidFill>
              <a:latin typeface="BaaBookHmkBold"/>
            </a:endParaRPr>
          </a:p>
          <a:p>
            <a:pPr lvl="0" algn="ctr" defTabSz="914400">
              <a:spcBef>
                <a:spcPct val="0"/>
              </a:spcBef>
              <a:defRPr/>
            </a:pPr>
            <a:endParaRPr lang="en-US" sz="3600" dirty="0">
              <a:solidFill>
                <a:srgbClr val="8CD7FF"/>
              </a:solidFill>
              <a:latin typeface="BaaBookHmkBold"/>
            </a:endParaRPr>
          </a:p>
          <a:p>
            <a:pPr lvl="0" algn="ctr" defTabSz="914400">
              <a:spcBef>
                <a:spcPct val="0"/>
              </a:spcBef>
              <a:defRPr/>
            </a:pPr>
            <a:endParaRPr lang="en-US" sz="3600" dirty="0" smtClean="0">
              <a:solidFill>
                <a:srgbClr val="8CD7FF"/>
              </a:solidFill>
              <a:latin typeface="BaaBookHmkBold"/>
            </a:endParaRPr>
          </a:p>
          <a:p>
            <a:pPr lvl="0" algn="ctr" defTabSz="914400">
              <a:spcBef>
                <a:spcPct val="0"/>
              </a:spcBef>
              <a:defRPr/>
            </a:pPr>
            <a:endParaRPr lang="en-US" sz="3600" dirty="0">
              <a:solidFill>
                <a:srgbClr val="8CD7FF"/>
              </a:solidFill>
              <a:latin typeface="BaaBookHmkBold"/>
            </a:endParaRPr>
          </a:p>
          <a:p>
            <a:pPr lvl="0" algn="ctr" defTabSz="914400">
              <a:spcBef>
                <a:spcPct val="0"/>
              </a:spcBef>
              <a:defRPr/>
            </a:pPr>
            <a:endParaRPr lang="en-US" sz="3600" dirty="0" smtClean="0">
              <a:solidFill>
                <a:srgbClr val="8CD7FF"/>
              </a:solidFill>
              <a:latin typeface="BaaBookHmkBold"/>
            </a:endParaRPr>
          </a:p>
          <a:p>
            <a:pPr lvl="0" algn="ctr" defTabSz="914400">
              <a:spcBef>
                <a:spcPct val="0"/>
              </a:spcBef>
              <a:defRPr/>
            </a:pPr>
            <a:endParaRPr lang="en-US" sz="3600" dirty="0">
              <a:solidFill>
                <a:srgbClr val="8CD7FF"/>
              </a:solidFill>
              <a:latin typeface="BaaBookHmkBold"/>
            </a:endParaRPr>
          </a:p>
          <a:p>
            <a:pPr lvl="0" algn="ctr" defTabSz="914400">
              <a:spcBef>
                <a:spcPct val="0"/>
              </a:spcBef>
              <a:defRPr/>
            </a:pPr>
            <a:endParaRPr lang="en-US" sz="3600" dirty="0" smtClean="0">
              <a:solidFill>
                <a:srgbClr val="8CD7FF"/>
              </a:solidFill>
              <a:latin typeface="BaaBookHmkBold"/>
            </a:endParaRPr>
          </a:p>
          <a:p>
            <a:pPr lvl="0" algn="ctr" defTabSz="914400">
              <a:spcBef>
                <a:spcPct val="0"/>
              </a:spcBef>
              <a:defRPr/>
            </a:pPr>
            <a:r>
              <a:rPr lang="en-US" sz="3600" dirty="0" smtClean="0">
                <a:solidFill>
                  <a:srgbClr val="8CD7FF"/>
                </a:solidFill>
                <a:latin typeface="BaaBookHmkBold"/>
              </a:rPr>
              <a:t>the changing ways in which </a:t>
            </a:r>
          </a:p>
          <a:p>
            <a:pPr lvl="0" algn="ctr" defTabSz="914400">
              <a:spcBef>
                <a:spcPct val="0"/>
              </a:spcBef>
              <a:defRPr/>
            </a:pPr>
            <a:r>
              <a:rPr lang="en-US" sz="3600" dirty="0" smtClean="0">
                <a:solidFill>
                  <a:srgbClr val="8CD7FF"/>
                </a:solidFill>
                <a:latin typeface="BaaBookHmkBold"/>
              </a:rPr>
              <a:t>we relate to each other</a:t>
            </a:r>
            <a:endParaRPr lang="en-US" sz="3600" dirty="0">
              <a:solidFill>
                <a:srgbClr val="8CD7FF"/>
              </a:solidFill>
              <a:latin typeface="BaaBookHmkBold"/>
            </a:endParaRPr>
          </a:p>
        </p:txBody>
      </p:sp>
    </p:spTree>
    <p:extLst>
      <p:ext uri="{BB962C8B-B14F-4D97-AF65-F5344CB8AC3E}">
        <p14:creationId xmlns:p14="http://schemas.microsoft.com/office/powerpoint/2010/main" val="7331957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25</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622" y="1080345"/>
            <a:ext cx="2423476" cy="242347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8647" y="1485691"/>
            <a:ext cx="2230699" cy="1673025"/>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67817" y="4295494"/>
            <a:ext cx="2735353" cy="1769934"/>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56097" y="1339699"/>
            <a:ext cx="3055944" cy="1960549"/>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25600" y="3969409"/>
            <a:ext cx="2388928" cy="2342491"/>
          </a:xfrm>
          <a:prstGeom prst="rect">
            <a:avLst/>
          </a:prstGeom>
        </p:spPr>
      </p:pic>
    </p:spTree>
    <p:extLst>
      <p:ext uri="{BB962C8B-B14F-4D97-AF65-F5344CB8AC3E}">
        <p14:creationId xmlns:p14="http://schemas.microsoft.com/office/powerpoint/2010/main" val="20677880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35696" y="852067"/>
            <a:ext cx="5472608" cy="9207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8CD7FF"/>
                </a:solidFill>
                <a:latin typeface="BaaBookHmkBold"/>
                <a:ea typeface="+mj-ea"/>
                <a:cs typeface="+mj-cs"/>
              </a:rPr>
              <a:t>Exercise: Business Units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i="0" u="none" strike="noStrike" kern="1200" cap="none" spc="0" normalizeH="0" baseline="0" noProof="0" dirty="0" smtClean="0">
              <a:ln>
                <a:noFill/>
              </a:ln>
              <a:solidFill>
                <a:srgbClr val="FA6E34"/>
              </a:solidFill>
              <a:effectLst/>
              <a:uLnTx/>
              <a:uFillTx/>
              <a:latin typeface="BaaBookHmkBold"/>
              <a:ea typeface="+mj-ea"/>
              <a:cs typeface="+mj-cs"/>
            </a:endParaRPr>
          </a:p>
        </p:txBody>
      </p:sp>
      <p:sp>
        <p:nvSpPr>
          <p:cNvPr id="4" name="Tekstvak 3"/>
          <p:cNvSpPr txBox="1"/>
          <p:nvPr/>
        </p:nvSpPr>
        <p:spPr>
          <a:xfrm>
            <a:off x="7380312" y="6453336"/>
            <a:ext cx="2232248" cy="215444"/>
          </a:xfrm>
          <a:prstGeom prst="rect">
            <a:avLst/>
          </a:prstGeom>
          <a:noFill/>
        </p:spPr>
        <p:txBody>
          <a:bodyPr wrap="square" rtlCol="0">
            <a:spAutoFit/>
          </a:bodyPr>
          <a:lstStyle/>
          <a:p>
            <a:r>
              <a:rPr lang="nl-NL" sz="800" dirty="0" smtClean="0">
                <a:latin typeface="BaaBookHmkBold"/>
              </a:rPr>
              <a:t>© Govert van Ginkel  2013</a:t>
            </a:r>
            <a:endParaRPr lang="en-US" sz="800" dirty="0">
              <a:latin typeface="BaaBookHmkBold"/>
            </a:endParaRPr>
          </a:p>
        </p:txBody>
      </p:sp>
      <p:sp>
        <p:nvSpPr>
          <p:cNvPr id="5"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26</a:t>
            </a:fld>
            <a:endParaRPr lang="en-US" dirty="0"/>
          </a:p>
        </p:txBody>
      </p:sp>
      <p:pic>
        <p:nvPicPr>
          <p:cNvPr id="9" name="Picture 1" descr=":::Library:Application Support:LittleSnapper:govert.lslibrary:11CBD976-FA1D-43F7-A593-D3F2811662CA-6870-000113B2307792E1.snap:Safari.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10" name="Tekstvak 1"/>
          <p:cNvSpPr txBox="1"/>
          <p:nvPr/>
        </p:nvSpPr>
        <p:spPr>
          <a:xfrm>
            <a:off x="827584" y="1844824"/>
            <a:ext cx="7848872" cy="5262980"/>
          </a:xfrm>
          <a:prstGeom prst="rect">
            <a:avLst/>
          </a:prstGeom>
          <a:noFill/>
        </p:spPr>
        <p:txBody>
          <a:bodyPr wrap="square" rtlCol="0">
            <a:spAutoFit/>
          </a:bodyPr>
          <a:lstStyle/>
          <a:p>
            <a:r>
              <a:rPr lang="en-US" sz="1600" dirty="0" smtClean="0">
                <a:solidFill>
                  <a:srgbClr val="1F497D"/>
                </a:solidFill>
                <a:latin typeface="Avenir Book"/>
                <a:cs typeface="Avenir Book"/>
              </a:rPr>
              <a:t>3 groups</a:t>
            </a:r>
          </a:p>
          <a:p>
            <a:endParaRPr lang="en-US" sz="1600" dirty="0" smtClean="0">
              <a:solidFill>
                <a:srgbClr val="1F497D"/>
              </a:solidFill>
              <a:latin typeface="Avenir Book"/>
              <a:cs typeface="Avenir Book"/>
            </a:endParaRPr>
          </a:p>
          <a:p>
            <a:r>
              <a:rPr lang="en-US" sz="1600" dirty="0" smtClean="0">
                <a:solidFill>
                  <a:srgbClr val="1F497D"/>
                </a:solidFill>
                <a:latin typeface="Avenir Book"/>
                <a:cs typeface="Avenir Book"/>
              </a:rPr>
              <a:t>In an Hospital</a:t>
            </a:r>
          </a:p>
          <a:p>
            <a:endParaRPr lang="en-US" sz="1600" dirty="0" smtClean="0">
              <a:solidFill>
                <a:srgbClr val="1F497D"/>
              </a:solidFill>
              <a:latin typeface="Avenir Book"/>
              <a:cs typeface="Avenir Book"/>
            </a:endParaRPr>
          </a:p>
          <a:p>
            <a:pPr marL="285750" indent="-285750">
              <a:buFontTx/>
              <a:buChar char="-"/>
            </a:pPr>
            <a:r>
              <a:rPr lang="en-US" sz="1600" dirty="0" smtClean="0">
                <a:solidFill>
                  <a:srgbClr val="1F497D"/>
                </a:solidFill>
                <a:latin typeface="Avenir Book"/>
                <a:cs typeface="Avenir Book"/>
              </a:rPr>
              <a:t>BU Intensive Care (IC) has a contract for internet with BU IT available between </a:t>
            </a:r>
          </a:p>
          <a:p>
            <a:pPr marL="285750" indent="-285750">
              <a:buFontTx/>
              <a:buChar char="-"/>
            </a:pPr>
            <a:r>
              <a:rPr lang="en-US" sz="1600" dirty="0" smtClean="0">
                <a:solidFill>
                  <a:srgbClr val="1F497D"/>
                </a:solidFill>
                <a:latin typeface="Avenir Book"/>
                <a:cs typeface="Avenir Book"/>
              </a:rPr>
              <a:t>8 am and 16 pm.</a:t>
            </a:r>
          </a:p>
          <a:p>
            <a:endParaRPr lang="en-US" sz="1600" i="1" dirty="0" smtClean="0">
              <a:solidFill>
                <a:srgbClr val="1F497D"/>
              </a:solidFill>
              <a:latin typeface="Avenir Book"/>
              <a:cs typeface="Avenir Book"/>
            </a:endParaRPr>
          </a:p>
          <a:p>
            <a:pPr marL="285750" indent="-285750">
              <a:buFontTx/>
              <a:buChar char="-"/>
            </a:pPr>
            <a:r>
              <a:rPr lang="en-US" sz="1600" dirty="0" smtClean="0">
                <a:solidFill>
                  <a:srgbClr val="1F497D"/>
                </a:solidFill>
                <a:latin typeface="Avenir Book"/>
                <a:cs typeface="Avenir Book"/>
              </a:rPr>
              <a:t>BU IT handles the contract with BU IC, services computers etc. and sends invoices.</a:t>
            </a:r>
          </a:p>
          <a:p>
            <a:endParaRPr lang="en-US" sz="1600" dirty="0" smtClean="0">
              <a:solidFill>
                <a:srgbClr val="1F497D"/>
              </a:solidFill>
              <a:latin typeface="Avenir Book"/>
              <a:cs typeface="Avenir Book"/>
            </a:endParaRPr>
          </a:p>
          <a:p>
            <a:pPr marL="285750" indent="-285750">
              <a:buFontTx/>
              <a:buChar char="-"/>
            </a:pPr>
            <a:r>
              <a:rPr lang="en-US" sz="1600" dirty="0" smtClean="0">
                <a:solidFill>
                  <a:srgbClr val="1F497D"/>
                </a:solidFill>
                <a:latin typeface="Avenir Book"/>
                <a:cs typeface="Avenir Book"/>
              </a:rPr>
              <a:t>Manager BU IC (group 1) receives an invoice for $ 7.500,- for internet instead of the expected $ 2500,- which was budgeted. Manager BU IC calls manager BU IT (group 2) to talk.</a:t>
            </a:r>
          </a:p>
          <a:p>
            <a:pPr marL="285750" indent="-285750">
              <a:buFontTx/>
              <a:buChar char="-"/>
            </a:pPr>
            <a:endParaRPr lang="en-US" sz="1600" dirty="0">
              <a:solidFill>
                <a:srgbClr val="1F497D"/>
              </a:solidFill>
              <a:latin typeface="Avenir Book"/>
              <a:cs typeface="Avenir Book"/>
            </a:endParaRPr>
          </a:p>
          <a:p>
            <a:pPr marL="285750" indent="-285750">
              <a:buFontTx/>
              <a:buChar char="-"/>
            </a:pPr>
            <a:r>
              <a:rPr lang="en-US" sz="1600" dirty="0" smtClean="0">
                <a:solidFill>
                  <a:srgbClr val="1F497D"/>
                </a:solidFill>
                <a:latin typeface="Avenir Book"/>
                <a:cs typeface="Avenir Book"/>
              </a:rPr>
              <a:t>Adrian (group 3) works for the BU IT and BU IC is his account.</a:t>
            </a:r>
          </a:p>
          <a:p>
            <a:pPr marL="285750" indent="-285750">
              <a:buFontTx/>
              <a:buChar char="-"/>
            </a:pPr>
            <a:endParaRPr lang="en-US" sz="1600" i="1" dirty="0" smtClean="0">
              <a:solidFill>
                <a:srgbClr val="1F497D"/>
              </a:solidFill>
              <a:latin typeface="Avenir Book"/>
              <a:cs typeface="Avenir Book"/>
            </a:endParaRPr>
          </a:p>
          <a:p>
            <a:pPr marL="285750" indent="-285750">
              <a:buFontTx/>
              <a:buChar char="-"/>
            </a:pPr>
            <a:r>
              <a:rPr lang="en-US" sz="1600" i="1" dirty="0" smtClean="0">
                <a:solidFill>
                  <a:srgbClr val="1F497D"/>
                </a:solidFill>
                <a:latin typeface="Avenir Book"/>
                <a:cs typeface="Avenir Book"/>
              </a:rPr>
              <a:t>Appoint a spokesperson for your group.</a:t>
            </a:r>
          </a:p>
          <a:p>
            <a:pPr marL="285750" indent="-285750">
              <a:buFontTx/>
              <a:buChar char="-"/>
            </a:pPr>
            <a:endParaRPr lang="en-US" sz="1600" i="1" dirty="0">
              <a:solidFill>
                <a:srgbClr val="1F497D"/>
              </a:solidFill>
              <a:latin typeface="Avenir Book"/>
              <a:cs typeface="Avenir Book"/>
            </a:endParaRPr>
          </a:p>
          <a:p>
            <a:r>
              <a:rPr lang="en-US" sz="1600" i="1" dirty="0" smtClean="0">
                <a:solidFill>
                  <a:srgbClr val="1F497D"/>
                </a:solidFill>
                <a:latin typeface="BaaBookHmkBold"/>
                <a:cs typeface="Times New Roman" pitchFamily="18" charset="0"/>
              </a:rPr>
              <a:t>3 minutes to strategize! </a:t>
            </a:r>
          </a:p>
          <a:p>
            <a:endParaRPr lang="en-US" sz="1600" i="1" dirty="0">
              <a:solidFill>
                <a:srgbClr val="1F497D"/>
              </a:solidFill>
              <a:latin typeface="BaaBookHmkBold"/>
              <a:cs typeface="Times New Roman" pitchFamily="18" charset="0"/>
            </a:endParaRPr>
          </a:p>
          <a:p>
            <a:endParaRPr lang="en-US" sz="1600" dirty="0" smtClean="0">
              <a:solidFill>
                <a:srgbClr val="020D62"/>
              </a:solidFill>
              <a:latin typeface="BaaBookHmkBold"/>
            </a:endParaRPr>
          </a:p>
        </p:txBody>
      </p:sp>
    </p:spTree>
    <p:extLst>
      <p:ext uri="{BB962C8B-B14F-4D97-AF65-F5344CB8AC3E}">
        <p14:creationId xmlns:p14="http://schemas.microsoft.com/office/powerpoint/2010/main" val="35608528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35696" y="852067"/>
            <a:ext cx="5472608" cy="9207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8CD7FF"/>
                </a:solidFill>
                <a:latin typeface="BaaBookHmkBold"/>
                <a:ea typeface="+mj-ea"/>
                <a:cs typeface="+mj-cs"/>
              </a:rPr>
              <a:t>Exercise: Business Units</a:t>
            </a:r>
            <a:endParaRPr kumimoji="0" lang="en-US" sz="3200" i="0" u="none" strike="noStrike" kern="1200" cap="none" spc="0" normalizeH="0" baseline="0" noProof="0" dirty="0" smtClean="0">
              <a:ln>
                <a:noFill/>
              </a:ln>
              <a:solidFill>
                <a:srgbClr val="8CD7FF"/>
              </a:solidFill>
              <a:effectLst/>
              <a:uLnTx/>
              <a:uFillTx/>
              <a:latin typeface="BaaBookHmkBold"/>
              <a:ea typeface="+mj-ea"/>
              <a:cs typeface="+mj-cs"/>
            </a:endParaRPr>
          </a:p>
        </p:txBody>
      </p:sp>
      <p:sp>
        <p:nvSpPr>
          <p:cNvPr id="4" name="Tekstvak 3"/>
          <p:cNvSpPr txBox="1"/>
          <p:nvPr/>
        </p:nvSpPr>
        <p:spPr>
          <a:xfrm>
            <a:off x="7380312" y="6453336"/>
            <a:ext cx="2232248" cy="215444"/>
          </a:xfrm>
          <a:prstGeom prst="rect">
            <a:avLst/>
          </a:prstGeom>
          <a:noFill/>
        </p:spPr>
        <p:txBody>
          <a:bodyPr wrap="square" rtlCol="0">
            <a:spAutoFit/>
          </a:bodyPr>
          <a:lstStyle/>
          <a:p>
            <a:r>
              <a:rPr lang="nl-NL" sz="800" dirty="0" smtClean="0">
                <a:latin typeface="BaaBookHmkBold"/>
              </a:rPr>
              <a:t>© Govert van Ginkel  2013</a:t>
            </a:r>
            <a:endParaRPr lang="en-US" sz="800" dirty="0">
              <a:latin typeface="BaaBookHmkBold"/>
            </a:endParaRPr>
          </a:p>
        </p:txBody>
      </p:sp>
      <p:sp>
        <p:nvSpPr>
          <p:cNvPr id="5"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27</a:t>
            </a:fld>
            <a:endParaRPr lang="en-US" dirty="0"/>
          </a:p>
        </p:txBody>
      </p:sp>
      <p:pic>
        <p:nvPicPr>
          <p:cNvPr id="9"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10" name="Tekstvak 1"/>
          <p:cNvSpPr txBox="1"/>
          <p:nvPr/>
        </p:nvSpPr>
        <p:spPr>
          <a:xfrm>
            <a:off x="827584" y="2276872"/>
            <a:ext cx="7848872" cy="1077218"/>
          </a:xfrm>
          <a:prstGeom prst="rect">
            <a:avLst/>
          </a:prstGeom>
          <a:noFill/>
        </p:spPr>
        <p:txBody>
          <a:bodyPr wrap="square" rtlCol="0">
            <a:spAutoFit/>
          </a:bodyPr>
          <a:lstStyle/>
          <a:p>
            <a:pPr marL="285750" indent="-285750">
              <a:buFontTx/>
              <a:buChar char="-"/>
            </a:pPr>
            <a:r>
              <a:rPr lang="en-US" sz="1600" dirty="0" smtClean="0">
                <a:solidFill>
                  <a:srgbClr val="1F497D"/>
                </a:solidFill>
                <a:latin typeface="Avenir Book"/>
                <a:cs typeface="Avenir Book"/>
              </a:rPr>
              <a:t>What did you see in responses from others?</a:t>
            </a:r>
          </a:p>
          <a:p>
            <a:endParaRPr lang="en-US" sz="1600" dirty="0" smtClean="0">
              <a:solidFill>
                <a:srgbClr val="1F497D"/>
              </a:solidFill>
              <a:latin typeface="Avenir Book"/>
              <a:cs typeface="Avenir Book"/>
            </a:endParaRPr>
          </a:p>
          <a:p>
            <a:pPr marL="285750" indent="-285750">
              <a:buFontTx/>
              <a:buChar char="-"/>
            </a:pPr>
            <a:r>
              <a:rPr lang="en-US" sz="1600" dirty="0" smtClean="0">
                <a:solidFill>
                  <a:srgbClr val="1F497D"/>
                </a:solidFill>
                <a:latin typeface="Avenir Book"/>
                <a:cs typeface="Avenir Book"/>
              </a:rPr>
              <a:t>What did you notice how you responded yourself?</a:t>
            </a:r>
            <a:endParaRPr lang="en-US" sz="1600" dirty="0">
              <a:solidFill>
                <a:srgbClr val="1F497D"/>
              </a:solidFill>
              <a:latin typeface="Avenir Book"/>
              <a:cs typeface="Avenir Book"/>
            </a:endParaRPr>
          </a:p>
          <a:p>
            <a:endParaRPr lang="en-US" sz="1600" i="1" dirty="0" smtClean="0">
              <a:solidFill>
                <a:srgbClr val="1F497D"/>
              </a:solidFill>
              <a:latin typeface="Avenir Book"/>
              <a:cs typeface="Avenir Book"/>
            </a:endParaRPr>
          </a:p>
        </p:txBody>
      </p:sp>
    </p:spTree>
    <p:extLst>
      <p:ext uri="{BB962C8B-B14F-4D97-AF65-F5344CB8AC3E}">
        <p14:creationId xmlns:p14="http://schemas.microsoft.com/office/powerpoint/2010/main" val="16661146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35696" y="852067"/>
            <a:ext cx="5472608" cy="9207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8CD7FF"/>
                </a:solidFill>
                <a:latin typeface="BaaBookHmkBold"/>
                <a:ea typeface="+mj-ea"/>
                <a:cs typeface="+mj-cs"/>
              </a:rPr>
              <a:t>Exercise: Business Units</a:t>
            </a:r>
            <a:endParaRPr kumimoji="0" lang="en-US" sz="3200" i="0" u="none" strike="noStrike" kern="1200" cap="none" spc="0" normalizeH="0" baseline="0" noProof="0" dirty="0" smtClean="0">
              <a:ln>
                <a:noFill/>
              </a:ln>
              <a:solidFill>
                <a:srgbClr val="8CD7FF"/>
              </a:solidFill>
              <a:effectLst/>
              <a:uLnTx/>
              <a:uFillTx/>
              <a:latin typeface="BaaBookHmkBold"/>
              <a:ea typeface="+mj-ea"/>
              <a:cs typeface="+mj-cs"/>
            </a:endParaRPr>
          </a:p>
        </p:txBody>
      </p:sp>
      <p:sp>
        <p:nvSpPr>
          <p:cNvPr id="4" name="Tekstvak 3"/>
          <p:cNvSpPr txBox="1"/>
          <p:nvPr/>
        </p:nvSpPr>
        <p:spPr>
          <a:xfrm>
            <a:off x="7380312" y="6453336"/>
            <a:ext cx="2232248" cy="215444"/>
          </a:xfrm>
          <a:prstGeom prst="rect">
            <a:avLst/>
          </a:prstGeom>
          <a:noFill/>
        </p:spPr>
        <p:txBody>
          <a:bodyPr wrap="square" rtlCol="0">
            <a:spAutoFit/>
          </a:bodyPr>
          <a:lstStyle/>
          <a:p>
            <a:r>
              <a:rPr lang="nl-NL" sz="800" dirty="0" smtClean="0">
                <a:latin typeface="BaaBookHmkBold"/>
              </a:rPr>
              <a:t>© Govert van Ginkel  2013</a:t>
            </a:r>
            <a:endParaRPr lang="en-US" sz="800" dirty="0">
              <a:latin typeface="BaaBookHmkBold"/>
            </a:endParaRPr>
          </a:p>
        </p:txBody>
      </p:sp>
      <p:sp>
        <p:nvSpPr>
          <p:cNvPr id="5"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28</a:t>
            </a:fld>
            <a:endParaRPr lang="en-US" dirty="0"/>
          </a:p>
        </p:txBody>
      </p:sp>
      <p:pic>
        <p:nvPicPr>
          <p:cNvPr id="9"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2" name="TextBox 1"/>
          <p:cNvSpPr txBox="1"/>
          <p:nvPr/>
        </p:nvSpPr>
        <p:spPr>
          <a:xfrm>
            <a:off x="1186158" y="1790156"/>
            <a:ext cx="6984863" cy="3693319"/>
          </a:xfrm>
          <a:prstGeom prst="rect">
            <a:avLst/>
          </a:prstGeom>
          <a:noFill/>
        </p:spPr>
        <p:txBody>
          <a:bodyPr wrap="none" rtlCol="0">
            <a:spAutoFit/>
          </a:bodyPr>
          <a:lstStyle/>
          <a:p>
            <a:r>
              <a:rPr lang="en-US" i="1" dirty="0">
                <a:solidFill>
                  <a:srgbClr val="1F497D"/>
                </a:solidFill>
                <a:latin typeface="Avenir Book"/>
                <a:cs typeface="Avenir Book"/>
              </a:rPr>
              <a:t>Each group defines its own goals/needs and those of the other(s).</a:t>
            </a:r>
          </a:p>
          <a:p>
            <a:endParaRPr lang="en-US" dirty="0" smtClean="0"/>
          </a:p>
          <a:p>
            <a:endParaRPr lang="en-US" dirty="0"/>
          </a:p>
          <a:p>
            <a:r>
              <a:rPr lang="en-US" dirty="0" smtClean="0"/>
              <a:t>1.</a:t>
            </a:r>
          </a:p>
          <a:p>
            <a:endParaRPr lang="en-US" dirty="0"/>
          </a:p>
          <a:p>
            <a:endParaRPr lang="en-US" dirty="0" smtClean="0"/>
          </a:p>
          <a:p>
            <a:r>
              <a:rPr lang="en-US" dirty="0" smtClean="0"/>
              <a:t>2.</a:t>
            </a:r>
          </a:p>
          <a:p>
            <a:endParaRPr lang="en-US" dirty="0"/>
          </a:p>
          <a:p>
            <a:endParaRPr lang="en-US" dirty="0" smtClean="0"/>
          </a:p>
          <a:p>
            <a:r>
              <a:rPr lang="en-US" dirty="0" smtClean="0"/>
              <a:t>3.</a:t>
            </a:r>
          </a:p>
          <a:p>
            <a:endParaRPr lang="en-US" dirty="0"/>
          </a:p>
          <a:p>
            <a:endParaRPr lang="en-US" dirty="0" smtClean="0"/>
          </a:p>
          <a:p>
            <a:endParaRPr lang="en-US" dirty="0"/>
          </a:p>
        </p:txBody>
      </p:sp>
    </p:spTree>
    <p:extLst>
      <p:ext uri="{BB962C8B-B14F-4D97-AF65-F5344CB8AC3E}">
        <p14:creationId xmlns:p14="http://schemas.microsoft.com/office/powerpoint/2010/main" val="15037543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29</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679875" y="1221260"/>
            <a:ext cx="7691328" cy="584776"/>
          </a:xfrm>
          <a:prstGeom prst="rect">
            <a:avLst/>
          </a:prstGeom>
          <a:noFill/>
        </p:spPr>
        <p:txBody>
          <a:bodyPr wrap="none" rtlCol="0">
            <a:spAutoFit/>
          </a:bodyPr>
          <a:lstStyle/>
          <a:p>
            <a:r>
              <a:rPr lang="en-US" sz="3200" dirty="0" smtClean="0">
                <a:solidFill>
                  <a:srgbClr val="8CD7FF"/>
                </a:solidFill>
              </a:rPr>
              <a:t>Restorative Goals          –        Corporate Goals</a:t>
            </a:r>
            <a:endParaRPr lang="en-US" sz="3200" dirty="0">
              <a:solidFill>
                <a:srgbClr val="8CD7FF"/>
              </a:solidFill>
            </a:endParaRPr>
          </a:p>
        </p:txBody>
      </p:sp>
      <p:cxnSp>
        <p:nvCxnSpPr>
          <p:cNvPr id="8" name="Straight Connector 7"/>
          <p:cNvCxnSpPr/>
          <p:nvPr/>
        </p:nvCxnSpPr>
        <p:spPr>
          <a:xfrm>
            <a:off x="4708311" y="2155051"/>
            <a:ext cx="0" cy="404072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930546" y="2288908"/>
            <a:ext cx="184666" cy="369332"/>
          </a:xfrm>
          <a:prstGeom prst="rect">
            <a:avLst/>
          </a:prstGeom>
          <a:noFill/>
        </p:spPr>
        <p:txBody>
          <a:bodyPr wrap="none" rtlCol="0">
            <a:spAutoFit/>
          </a:bodyPr>
          <a:lstStyle/>
          <a:p>
            <a:endParaRPr lang="en-US" dirty="0"/>
          </a:p>
        </p:txBody>
      </p:sp>
      <p:sp>
        <p:nvSpPr>
          <p:cNvPr id="3" name="TextBox 2"/>
          <p:cNvSpPr txBox="1"/>
          <p:nvPr/>
        </p:nvSpPr>
        <p:spPr>
          <a:xfrm>
            <a:off x="679875" y="2288908"/>
            <a:ext cx="3262432" cy="3970318"/>
          </a:xfrm>
          <a:prstGeom prst="rect">
            <a:avLst/>
          </a:prstGeom>
          <a:noFill/>
        </p:spPr>
        <p:txBody>
          <a:bodyPr wrap="none" rtlCol="0">
            <a:spAutoFit/>
          </a:bodyPr>
          <a:lstStyle/>
          <a:p>
            <a:r>
              <a:rPr lang="en-US" dirty="0" smtClean="0"/>
              <a:t>Accountability</a:t>
            </a:r>
          </a:p>
          <a:p>
            <a:r>
              <a:rPr lang="en-US" dirty="0" smtClean="0"/>
              <a:t>Community Safety</a:t>
            </a:r>
          </a:p>
          <a:p>
            <a:r>
              <a:rPr lang="en-US" dirty="0" smtClean="0"/>
              <a:t>Social Competency development</a:t>
            </a:r>
          </a:p>
          <a:p>
            <a:r>
              <a:rPr lang="en-US" dirty="0" smtClean="0"/>
              <a:t>Restoration</a:t>
            </a:r>
          </a:p>
          <a:p>
            <a:r>
              <a:rPr lang="en-US" dirty="0" smtClean="0"/>
              <a:t>Inclusion</a:t>
            </a:r>
          </a:p>
          <a:p>
            <a:r>
              <a:rPr lang="en-US" dirty="0" smtClean="0"/>
              <a:t>Voluntary participation</a:t>
            </a:r>
          </a:p>
          <a:p>
            <a:r>
              <a:rPr lang="en-US" dirty="0" smtClean="0"/>
              <a:t>Informed consent</a:t>
            </a:r>
          </a:p>
          <a:p>
            <a:r>
              <a:rPr lang="en-US" dirty="0" smtClean="0"/>
              <a:t>Collaborative process</a:t>
            </a:r>
          </a:p>
          <a:p>
            <a:r>
              <a:rPr lang="en-US" dirty="0" smtClean="0"/>
              <a:t>Integration</a:t>
            </a:r>
          </a:p>
          <a:p>
            <a:r>
              <a:rPr lang="en-US" dirty="0" smtClean="0"/>
              <a:t>Mutual respect</a:t>
            </a:r>
          </a:p>
          <a:p>
            <a:r>
              <a:rPr lang="en-US" dirty="0" smtClean="0"/>
              <a:t>Empowerment</a:t>
            </a:r>
          </a:p>
          <a:p>
            <a:r>
              <a:rPr lang="en-US" dirty="0" smtClean="0"/>
              <a:t>Fair Process</a:t>
            </a:r>
          </a:p>
          <a:p>
            <a:endParaRPr lang="en-US" dirty="0" smtClean="0"/>
          </a:p>
          <a:p>
            <a:endParaRPr lang="en-US" dirty="0"/>
          </a:p>
        </p:txBody>
      </p:sp>
      <p:sp>
        <p:nvSpPr>
          <p:cNvPr id="10" name="Rectangle 9"/>
          <p:cNvSpPr/>
          <p:nvPr/>
        </p:nvSpPr>
        <p:spPr>
          <a:xfrm>
            <a:off x="5483652" y="2288909"/>
            <a:ext cx="3672800" cy="3693319"/>
          </a:xfrm>
          <a:prstGeom prst="rect">
            <a:avLst/>
          </a:prstGeom>
        </p:spPr>
        <p:txBody>
          <a:bodyPr wrap="none">
            <a:spAutoFit/>
          </a:bodyPr>
          <a:lstStyle/>
          <a:p>
            <a:r>
              <a:rPr lang="en-US" dirty="0" smtClean="0"/>
              <a:t>Increase profitability</a:t>
            </a:r>
          </a:p>
          <a:p>
            <a:r>
              <a:rPr lang="en-US" dirty="0" smtClean="0"/>
              <a:t>Increase market share</a:t>
            </a:r>
          </a:p>
          <a:p>
            <a:r>
              <a:rPr lang="en-US" dirty="0" smtClean="0"/>
              <a:t>Expand product lines</a:t>
            </a:r>
          </a:p>
          <a:p>
            <a:r>
              <a:rPr lang="en-US" dirty="0" smtClean="0"/>
              <a:t>Reduce costs</a:t>
            </a:r>
          </a:p>
          <a:p>
            <a:r>
              <a:rPr lang="en-US" dirty="0" smtClean="0"/>
              <a:t>Increase Performance</a:t>
            </a:r>
          </a:p>
          <a:p>
            <a:r>
              <a:rPr lang="en-US" dirty="0" smtClean="0"/>
              <a:t>Increase productivity</a:t>
            </a:r>
          </a:p>
          <a:p>
            <a:r>
              <a:rPr lang="en-US" dirty="0" smtClean="0"/>
              <a:t>Increase efficiency</a:t>
            </a:r>
          </a:p>
          <a:p>
            <a:r>
              <a:rPr lang="en-US" dirty="0" smtClean="0"/>
              <a:t>Improve outcome/bottom line</a:t>
            </a:r>
          </a:p>
          <a:p>
            <a:r>
              <a:rPr lang="en-US" dirty="0" smtClean="0"/>
              <a:t>Improving </a:t>
            </a:r>
            <a:r>
              <a:rPr lang="en-US" dirty="0"/>
              <a:t>Employee Retention </a:t>
            </a:r>
            <a:r>
              <a:rPr lang="en-US" dirty="0" smtClean="0"/>
              <a:t>Rates</a:t>
            </a:r>
          </a:p>
          <a:p>
            <a:r>
              <a:rPr lang="en-US" dirty="0" smtClean="0"/>
              <a:t>Customer service</a:t>
            </a:r>
          </a:p>
          <a:p>
            <a:r>
              <a:rPr lang="en-US" dirty="0" smtClean="0"/>
              <a:t>Sustainability</a:t>
            </a:r>
          </a:p>
          <a:p>
            <a:r>
              <a:rPr lang="en-US" dirty="0" smtClean="0"/>
              <a:t>Synergy</a:t>
            </a:r>
            <a:endParaRPr lang="en-US" dirty="0"/>
          </a:p>
          <a:p>
            <a:endParaRPr lang="en-US" dirty="0"/>
          </a:p>
        </p:txBody>
      </p:sp>
    </p:spTree>
    <p:extLst>
      <p:ext uri="{BB962C8B-B14F-4D97-AF65-F5344CB8AC3E}">
        <p14:creationId xmlns:p14="http://schemas.microsoft.com/office/powerpoint/2010/main" val="40261492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3" name="TextBox 2"/>
          <p:cNvSpPr txBox="1"/>
          <p:nvPr/>
        </p:nvSpPr>
        <p:spPr>
          <a:xfrm>
            <a:off x="1128890" y="1580444"/>
            <a:ext cx="3653239" cy="923330"/>
          </a:xfrm>
          <a:prstGeom prst="rect">
            <a:avLst/>
          </a:prstGeom>
          <a:noFill/>
        </p:spPr>
        <p:txBody>
          <a:bodyPr wrap="none" rtlCol="0">
            <a:spAutoFit/>
          </a:bodyPr>
          <a:lstStyle/>
          <a:p>
            <a:r>
              <a:rPr lang="en-US" sz="5400" dirty="0" err="1" smtClean="0"/>
              <a:t>Gesundheit</a:t>
            </a:r>
            <a:r>
              <a:rPr lang="en-US" sz="5400" dirty="0" smtClean="0"/>
              <a:t>!</a:t>
            </a:r>
            <a:endParaRPr lang="en-US" sz="5400" dirty="0"/>
          </a:p>
        </p:txBody>
      </p:sp>
      <p:sp>
        <p:nvSpPr>
          <p:cNvPr id="6" name="Rectangle 5"/>
          <p:cNvSpPr/>
          <p:nvPr/>
        </p:nvSpPr>
        <p:spPr>
          <a:xfrm>
            <a:off x="4940273" y="3992217"/>
            <a:ext cx="2418714" cy="923330"/>
          </a:xfrm>
          <a:prstGeom prst="rect">
            <a:avLst/>
          </a:prstGeom>
        </p:spPr>
        <p:txBody>
          <a:bodyPr wrap="none">
            <a:spAutoFit/>
          </a:bodyPr>
          <a:lstStyle/>
          <a:p>
            <a:r>
              <a:rPr lang="zh-CHT" altLang="en-US" sz="5400" dirty="0" smtClean="0"/>
              <a:t>健</a:t>
            </a:r>
            <a:r>
              <a:rPr lang="en-US" altLang="zh-CHT" sz="5400" dirty="0" smtClean="0"/>
              <a:t> </a:t>
            </a:r>
            <a:r>
              <a:rPr lang="zh-CHT" altLang="en-US" sz="5400" dirty="0" smtClean="0"/>
              <a:t>康？</a:t>
            </a:r>
            <a:endParaRPr lang="en-US" sz="54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8221" y="3160896"/>
            <a:ext cx="2751667" cy="2751667"/>
          </a:xfrm>
          <a:prstGeom prst="rect">
            <a:avLst/>
          </a:prstGeom>
        </p:spPr>
      </p:pic>
    </p:spTree>
    <p:extLst>
      <p:ext uri="{BB962C8B-B14F-4D97-AF65-F5344CB8AC3E}">
        <p14:creationId xmlns:p14="http://schemas.microsoft.com/office/powerpoint/2010/main" val="32713331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30</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descr="Preview.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82342"/>
            <a:ext cx="9144000" cy="5928951"/>
          </a:xfrm>
          <a:prstGeom prst="rect">
            <a:avLst/>
          </a:prstGeom>
        </p:spPr>
      </p:pic>
    </p:spTree>
    <p:extLst>
      <p:ext uri="{BB962C8B-B14F-4D97-AF65-F5344CB8AC3E}">
        <p14:creationId xmlns:p14="http://schemas.microsoft.com/office/powerpoint/2010/main" val="20230046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31</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3" name="Picture 2" descr="Previe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015480"/>
            <a:ext cx="9144000" cy="1666068"/>
          </a:xfrm>
          <a:prstGeom prst="rect">
            <a:avLst/>
          </a:prstGeom>
        </p:spPr>
      </p:pic>
    </p:spTree>
    <p:extLst>
      <p:ext uri="{BB962C8B-B14F-4D97-AF65-F5344CB8AC3E}">
        <p14:creationId xmlns:p14="http://schemas.microsoft.com/office/powerpoint/2010/main" val="21659175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32</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1269999" y="1223889"/>
            <a:ext cx="6379608" cy="5909309"/>
          </a:xfrm>
          <a:prstGeom prst="rect">
            <a:avLst/>
          </a:prstGeom>
          <a:noFill/>
        </p:spPr>
        <p:txBody>
          <a:bodyPr wrap="none" rtlCol="0">
            <a:spAutoFit/>
          </a:bodyPr>
          <a:lstStyle/>
          <a:p>
            <a:pPr algn="ctr"/>
            <a:r>
              <a:rPr lang="en-US" sz="5400" dirty="0" smtClean="0">
                <a:solidFill>
                  <a:srgbClr val="8CD7FF"/>
                </a:solidFill>
              </a:rPr>
              <a:t>Restorative Values </a:t>
            </a:r>
          </a:p>
          <a:p>
            <a:pPr algn="ctr"/>
            <a:endParaRPr lang="en-US" sz="5400" dirty="0" smtClean="0">
              <a:solidFill>
                <a:srgbClr val="8CD7FF"/>
              </a:solidFill>
            </a:endParaRPr>
          </a:p>
          <a:p>
            <a:pPr algn="ctr"/>
            <a:r>
              <a:rPr lang="en-US" sz="5400" dirty="0" smtClean="0">
                <a:gradFill flip="none" rotWithShape="1">
                  <a:gsLst>
                    <a:gs pos="0">
                      <a:srgbClr val="8CD7FF"/>
                    </a:gs>
                    <a:gs pos="100000">
                      <a:srgbClr val="FFFFFF"/>
                    </a:gs>
                    <a:gs pos="99000">
                      <a:schemeClr val="accent6"/>
                    </a:gs>
                  </a:gsLst>
                  <a:path path="circle">
                    <a:fillToRect r="100000" b="100000"/>
                  </a:path>
                  <a:tileRect l="-100000" t="-100000"/>
                </a:gradFill>
              </a:rPr>
              <a:t>– Translation –</a:t>
            </a:r>
          </a:p>
          <a:p>
            <a:pPr algn="ctr"/>
            <a:endParaRPr lang="en-US" sz="5400" dirty="0">
              <a:solidFill>
                <a:srgbClr val="8CD7FF"/>
              </a:solidFill>
            </a:endParaRPr>
          </a:p>
          <a:p>
            <a:pPr algn="ctr"/>
            <a:r>
              <a:rPr lang="en-US" sz="5400" dirty="0" smtClean="0">
                <a:solidFill>
                  <a:schemeClr val="accent6"/>
                </a:solidFill>
              </a:rPr>
              <a:t>Corporate Customer’s </a:t>
            </a:r>
          </a:p>
          <a:p>
            <a:pPr algn="ctr"/>
            <a:r>
              <a:rPr lang="en-US" sz="5400" dirty="0">
                <a:solidFill>
                  <a:schemeClr val="accent6"/>
                </a:solidFill>
              </a:rPr>
              <a:t> </a:t>
            </a:r>
            <a:r>
              <a:rPr lang="en-US" sz="5400" dirty="0" smtClean="0">
                <a:solidFill>
                  <a:schemeClr val="accent6"/>
                </a:solidFill>
              </a:rPr>
              <a:t>Needs</a:t>
            </a:r>
          </a:p>
          <a:p>
            <a:endParaRPr lang="en-US" sz="5400" dirty="0">
              <a:solidFill>
                <a:srgbClr val="8CD7FF"/>
              </a:solidFill>
            </a:endParaRPr>
          </a:p>
        </p:txBody>
      </p:sp>
    </p:spTree>
    <p:extLst>
      <p:ext uri="{BB962C8B-B14F-4D97-AF65-F5344CB8AC3E}">
        <p14:creationId xmlns:p14="http://schemas.microsoft.com/office/powerpoint/2010/main" val="40716717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33</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p:cNvPicPr/>
          <p:nvPr/>
        </p:nvPicPr>
        <p:blipFill>
          <a:blip r:embed="rId4">
            <a:extLst>
              <a:ext uri="{28A0092B-C50C-407E-A947-70E740481C1C}">
                <a14:useLocalDpi xmlns:a14="http://schemas.microsoft.com/office/drawing/2010/main"/>
              </a:ext>
            </a:extLst>
          </a:blip>
          <a:srcRect/>
          <a:stretch>
            <a:fillRect/>
          </a:stretch>
        </p:blipFill>
        <p:spPr bwMode="auto">
          <a:xfrm>
            <a:off x="1347055" y="1611099"/>
            <a:ext cx="6540132" cy="4251146"/>
          </a:xfrm>
          <a:prstGeom prst="rect">
            <a:avLst/>
          </a:prstGeom>
          <a:noFill/>
          <a:ln>
            <a:noFill/>
          </a:ln>
        </p:spPr>
      </p:pic>
    </p:spTree>
    <p:extLst>
      <p:ext uri="{BB962C8B-B14F-4D97-AF65-F5344CB8AC3E}">
        <p14:creationId xmlns:p14="http://schemas.microsoft.com/office/powerpoint/2010/main" val="15624366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34</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Rectangle 2"/>
          <p:cNvSpPr txBox="1">
            <a:spLocks noChangeArrowheads="1"/>
          </p:cNvSpPr>
          <p:nvPr/>
        </p:nvSpPr>
        <p:spPr>
          <a:xfrm>
            <a:off x="1835696" y="852067"/>
            <a:ext cx="5472608" cy="9207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8CD7FF"/>
                </a:solidFill>
                <a:latin typeface="BaaBookHmkBold"/>
                <a:ea typeface="+mj-ea"/>
                <a:cs typeface="+mj-cs"/>
              </a:rPr>
              <a:t>How to sell your wheel?</a:t>
            </a:r>
            <a:endParaRPr kumimoji="0" lang="en-US" sz="3200" i="0" u="none" strike="noStrike" kern="1200" cap="none" spc="0" normalizeH="0" baseline="0" noProof="0" dirty="0" smtClean="0">
              <a:ln>
                <a:noFill/>
              </a:ln>
              <a:solidFill>
                <a:srgbClr val="8CD7FF"/>
              </a:solidFill>
              <a:effectLst/>
              <a:uLnTx/>
              <a:uFillTx/>
              <a:latin typeface="BaaBookHmkBold"/>
              <a:ea typeface="+mj-ea"/>
              <a:cs typeface="+mj-cs"/>
            </a:endParaRPr>
          </a:p>
        </p:txBody>
      </p:sp>
      <p:pic>
        <p:nvPicPr>
          <p:cNvPr id="2" name="Picture 1"/>
          <p:cNvPicPr>
            <a:picLocks noChangeAspect="1"/>
          </p:cNvPicPr>
          <p:nvPr/>
        </p:nvPicPr>
        <p:blipFill>
          <a:blip r:embed="rId4"/>
          <a:stretch>
            <a:fillRect/>
          </a:stretch>
        </p:blipFill>
        <p:spPr>
          <a:xfrm>
            <a:off x="2442529" y="1703831"/>
            <a:ext cx="4254300" cy="4520194"/>
          </a:xfrm>
          <a:prstGeom prst="rect">
            <a:avLst/>
          </a:prstGeom>
        </p:spPr>
      </p:pic>
    </p:spTree>
    <p:extLst>
      <p:ext uri="{BB962C8B-B14F-4D97-AF65-F5344CB8AC3E}">
        <p14:creationId xmlns:p14="http://schemas.microsoft.com/office/powerpoint/2010/main" val="40716717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35</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0" y="1778000"/>
            <a:ext cx="9156829" cy="3301221"/>
          </a:xfrm>
          <a:prstGeom prst="rect">
            <a:avLst/>
          </a:prstGeom>
        </p:spPr>
      </p:pic>
      <p:sp>
        <p:nvSpPr>
          <p:cNvPr id="3" name="TextBox 2"/>
          <p:cNvSpPr txBox="1"/>
          <p:nvPr/>
        </p:nvSpPr>
        <p:spPr>
          <a:xfrm>
            <a:off x="3066998" y="5571470"/>
            <a:ext cx="3626075" cy="369332"/>
          </a:xfrm>
          <a:prstGeom prst="rect">
            <a:avLst/>
          </a:prstGeom>
          <a:noFill/>
        </p:spPr>
        <p:txBody>
          <a:bodyPr wrap="none" rtlCol="0">
            <a:spAutoFit/>
          </a:bodyPr>
          <a:lstStyle/>
          <a:p>
            <a:r>
              <a:rPr lang="en-US" dirty="0" smtClean="0"/>
              <a:t>Their problem/need or our solution?</a:t>
            </a:r>
            <a:endParaRPr lang="en-US" dirty="0"/>
          </a:p>
        </p:txBody>
      </p:sp>
    </p:spTree>
    <p:extLst>
      <p:ext uri="{BB962C8B-B14F-4D97-AF65-F5344CB8AC3E}">
        <p14:creationId xmlns:p14="http://schemas.microsoft.com/office/powerpoint/2010/main" val="25550866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36</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590149" y="1221043"/>
            <a:ext cx="8040691" cy="5014194"/>
          </a:xfrm>
          <a:prstGeom prst="rect">
            <a:avLst/>
          </a:prstGeom>
        </p:spPr>
      </p:pic>
    </p:spTree>
    <p:extLst>
      <p:ext uri="{BB962C8B-B14F-4D97-AF65-F5344CB8AC3E}">
        <p14:creationId xmlns:p14="http://schemas.microsoft.com/office/powerpoint/2010/main" val="38436392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37</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118" y="1783399"/>
            <a:ext cx="7873911" cy="4429075"/>
          </a:xfrm>
          <a:prstGeom prst="rect">
            <a:avLst/>
          </a:prstGeom>
        </p:spPr>
      </p:pic>
      <p:sp>
        <p:nvSpPr>
          <p:cNvPr id="8" name="TextBox 7"/>
          <p:cNvSpPr txBox="1"/>
          <p:nvPr/>
        </p:nvSpPr>
        <p:spPr>
          <a:xfrm>
            <a:off x="1128890" y="733796"/>
            <a:ext cx="3653239" cy="923330"/>
          </a:xfrm>
          <a:prstGeom prst="rect">
            <a:avLst/>
          </a:prstGeom>
          <a:noFill/>
        </p:spPr>
        <p:txBody>
          <a:bodyPr wrap="none" rtlCol="0">
            <a:spAutoFit/>
          </a:bodyPr>
          <a:lstStyle/>
          <a:p>
            <a:r>
              <a:rPr lang="en-US" sz="5400" dirty="0" err="1" smtClean="0">
                <a:solidFill>
                  <a:srgbClr val="8CD7FF"/>
                </a:solidFill>
              </a:rPr>
              <a:t>Gesundheit</a:t>
            </a:r>
            <a:r>
              <a:rPr lang="en-US" sz="5400" dirty="0" smtClean="0">
                <a:solidFill>
                  <a:srgbClr val="8CD7FF"/>
                </a:solidFill>
              </a:rPr>
              <a:t>!</a:t>
            </a:r>
            <a:endParaRPr lang="en-US" sz="5400" dirty="0">
              <a:solidFill>
                <a:srgbClr val="8CD7FF"/>
              </a:solidFill>
            </a:endParaRPr>
          </a:p>
        </p:txBody>
      </p:sp>
      <p:sp>
        <p:nvSpPr>
          <p:cNvPr id="9" name="Rectangle 8"/>
          <p:cNvSpPr/>
          <p:nvPr/>
        </p:nvSpPr>
        <p:spPr>
          <a:xfrm>
            <a:off x="5414952" y="762259"/>
            <a:ext cx="2418714" cy="923330"/>
          </a:xfrm>
          <a:prstGeom prst="rect">
            <a:avLst/>
          </a:prstGeom>
        </p:spPr>
        <p:txBody>
          <a:bodyPr wrap="none">
            <a:spAutoFit/>
          </a:bodyPr>
          <a:lstStyle/>
          <a:p>
            <a:r>
              <a:rPr lang="zh-CHT" altLang="en-US" sz="5400" dirty="0" smtClean="0">
                <a:solidFill>
                  <a:srgbClr val="8CD7FF"/>
                </a:solidFill>
              </a:rPr>
              <a:t>健</a:t>
            </a:r>
            <a:r>
              <a:rPr lang="en-US" altLang="zh-CHT" sz="5400" dirty="0" smtClean="0">
                <a:solidFill>
                  <a:srgbClr val="8CD7FF"/>
                </a:solidFill>
              </a:rPr>
              <a:t> </a:t>
            </a:r>
            <a:r>
              <a:rPr lang="zh-CHT" altLang="en-US" sz="5400" dirty="0" smtClean="0">
                <a:solidFill>
                  <a:srgbClr val="8CD7FF"/>
                </a:solidFill>
              </a:rPr>
              <a:t>康？</a:t>
            </a:r>
            <a:endParaRPr lang="en-US" sz="5400" dirty="0">
              <a:solidFill>
                <a:srgbClr val="8CD7FF"/>
              </a:solidFill>
            </a:endParaRPr>
          </a:p>
        </p:txBody>
      </p:sp>
    </p:spTree>
    <p:extLst>
      <p:ext uri="{BB962C8B-B14F-4D97-AF65-F5344CB8AC3E}">
        <p14:creationId xmlns:p14="http://schemas.microsoft.com/office/powerpoint/2010/main" val="25550866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38</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667000" y="1998636"/>
            <a:ext cx="3810000" cy="3810000"/>
          </a:xfrm>
          <a:prstGeom prst="rect">
            <a:avLst/>
          </a:prstGeom>
        </p:spPr>
      </p:pic>
      <p:sp>
        <p:nvSpPr>
          <p:cNvPr id="6" name="TextBox 5"/>
          <p:cNvSpPr txBox="1"/>
          <p:nvPr/>
        </p:nvSpPr>
        <p:spPr>
          <a:xfrm>
            <a:off x="1783170" y="785109"/>
            <a:ext cx="6058043" cy="5447645"/>
          </a:xfrm>
          <a:prstGeom prst="rect">
            <a:avLst/>
          </a:prstGeom>
          <a:noFill/>
        </p:spPr>
        <p:txBody>
          <a:bodyPr wrap="none" rtlCol="0">
            <a:spAutoFit/>
          </a:bodyPr>
          <a:lstStyle/>
          <a:p>
            <a:r>
              <a:rPr lang="en-US" sz="5400" dirty="0" smtClean="0">
                <a:solidFill>
                  <a:srgbClr val="8CD7FF"/>
                </a:solidFill>
              </a:rPr>
              <a:t>Customer Problems?</a:t>
            </a:r>
          </a:p>
          <a:p>
            <a:endParaRPr lang="en-US" sz="5400" dirty="0">
              <a:solidFill>
                <a:srgbClr val="8CD7FF"/>
              </a:solidFill>
            </a:endParaRPr>
          </a:p>
          <a:p>
            <a:endParaRPr lang="en-US" sz="5400" dirty="0" smtClean="0">
              <a:solidFill>
                <a:srgbClr val="8CD7FF"/>
              </a:solidFill>
            </a:endParaRPr>
          </a:p>
          <a:p>
            <a:endParaRPr lang="en-US" sz="5400" dirty="0">
              <a:solidFill>
                <a:srgbClr val="8CD7FF"/>
              </a:solidFill>
            </a:endParaRPr>
          </a:p>
          <a:p>
            <a:endParaRPr lang="en-US" sz="5400" dirty="0" smtClean="0">
              <a:solidFill>
                <a:srgbClr val="8CD7FF"/>
              </a:solidFill>
            </a:endParaRPr>
          </a:p>
          <a:p>
            <a:endParaRPr lang="en-US" sz="5400" dirty="0">
              <a:solidFill>
                <a:srgbClr val="8CD7FF"/>
              </a:solidFill>
            </a:endParaRPr>
          </a:p>
          <a:p>
            <a:r>
              <a:rPr lang="en-US" sz="2400" dirty="0" smtClean="0">
                <a:solidFill>
                  <a:srgbClr val="8CD7FF"/>
                </a:solidFill>
              </a:rPr>
              <a:t>                         Who loves them?</a:t>
            </a:r>
            <a:endParaRPr lang="en-US" sz="2400" dirty="0">
              <a:solidFill>
                <a:srgbClr val="8CD7FF"/>
              </a:solidFill>
            </a:endParaRPr>
          </a:p>
        </p:txBody>
      </p:sp>
    </p:spTree>
    <p:extLst>
      <p:ext uri="{BB962C8B-B14F-4D97-AF65-F5344CB8AC3E}">
        <p14:creationId xmlns:p14="http://schemas.microsoft.com/office/powerpoint/2010/main" val="7331957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39</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1924287" y="1131464"/>
            <a:ext cx="5401388" cy="923330"/>
          </a:xfrm>
          <a:prstGeom prst="rect">
            <a:avLst/>
          </a:prstGeom>
          <a:noFill/>
        </p:spPr>
        <p:txBody>
          <a:bodyPr wrap="none" rtlCol="0">
            <a:spAutoFit/>
          </a:bodyPr>
          <a:lstStyle/>
          <a:p>
            <a:r>
              <a:rPr lang="en-US" sz="5400" dirty="0" smtClean="0">
                <a:solidFill>
                  <a:srgbClr val="8CD7FF"/>
                </a:solidFill>
              </a:rPr>
              <a:t>Are your business!</a:t>
            </a:r>
            <a:endParaRPr lang="en-US" sz="5400" dirty="0">
              <a:solidFill>
                <a:srgbClr val="8CD7FF"/>
              </a:solidFill>
            </a:endParaRPr>
          </a:p>
        </p:txBody>
      </p:sp>
      <p:pic>
        <p:nvPicPr>
          <p:cNvPr id="2" name="Picture 1"/>
          <p:cNvPicPr>
            <a:picLocks noChangeAspect="1"/>
          </p:cNvPicPr>
          <p:nvPr/>
        </p:nvPicPr>
        <p:blipFill>
          <a:blip r:embed="rId4"/>
          <a:stretch>
            <a:fillRect/>
          </a:stretch>
        </p:blipFill>
        <p:spPr>
          <a:xfrm>
            <a:off x="1866901" y="2279700"/>
            <a:ext cx="5397500" cy="3581400"/>
          </a:xfrm>
          <a:prstGeom prst="rect">
            <a:avLst/>
          </a:prstGeom>
        </p:spPr>
      </p:pic>
    </p:spTree>
    <p:extLst>
      <p:ext uri="{BB962C8B-B14F-4D97-AF65-F5344CB8AC3E}">
        <p14:creationId xmlns:p14="http://schemas.microsoft.com/office/powerpoint/2010/main" val="20677880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016000" y="1472749"/>
            <a:ext cx="7239000" cy="4777062"/>
          </a:xfrm>
          <a:prstGeom prst="rect">
            <a:avLst/>
          </a:prstGeom>
        </p:spPr>
      </p:pic>
      <p:sp>
        <p:nvSpPr>
          <p:cNvPr id="3" name="TextBox 2"/>
          <p:cNvSpPr txBox="1"/>
          <p:nvPr/>
        </p:nvSpPr>
        <p:spPr>
          <a:xfrm>
            <a:off x="3191804" y="878511"/>
            <a:ext cx="3031524" cy="369332"/>
          </a:xfrm>
          <a:prstGeom prst="rect">
            <a:avLst/>
          </a:prstGeom>
          <a:noFill/>
        </p:spPr>
        <p:txBody>
          <a:bodyPr wrap="none" rtlCol="0">
            <a:spAutoFit/>
          </a:bodyPr>
          <a:lstStyle/>
          <a:p>
            <a:r>
              <a:rPr lang="en-US" dirty="0" smtClean="0"/>
              <a:t>Embodiment </a:t>
            </a:r>
            <a:r>
              <a:rPr lang="mr-IN" dirty="0" smtClean="0"/>
              <a:t>–</a:t>
            </a:r>
            <a:r>
              <a:rPr lang="en-US" dirty="0" smtClean="0"/>
              <a:t> common sense</a:t>
            </a:r>
            <a:endParaRPr lang="en-US" dirty="0"/>
          </a:p>
        </p:txBody>
      </p:sp>
      <p:sp>
        <p:nvSpPr>
          <p:cNvPr id="6" name="TextBox 5"/>
          <p:cNvSpPr txBox="1"/>
          <p:nvPr/>
        </p:nvSpPr>
        <p:spPr>
          <a:xfrm>
            <a:off x="2933332" y="6335973"/>
            <a:ext cx="3275256" cy="369332"/>
          </a:xfrm>
          <a:prstGeom prst="rect">
            <a:avLst/>
          </a:prstGeom>
          <a:noFill/>
        </p:spPr>
        <p:txBody>
          <a:bodyPr wrap="none" rtlCol="0">
            <a:spAutoFit/>
          </a:bodyPr>
          <a:lstStyle/>
          <a:p>
            <a:r>
              <a:rPr lang="en-US" dirty="0" smtClean="0"/>
              <a:t>Community </a:t>
            </a:r>
            <a:r>
              <a:rPr lang="en-US" dirty="0" err="1" smtClean="0"/>
              <a:t>vs</a:t>
            </a:r>
            <a:r>
              <a:rPr lang="en-US" dirty="0" smtClean="0"/>
              <a:t> corporate identity</a:t>
            </a:r>
            <a:endParaRPr lang="en-US" dirty="0"/>
          </a:p>
        </p:txBody>
      </p:sp>
    </p:spTree>
    <p:extLst>
      <p:ext uri="{BB962C8B-B14F-4D97-AF65-F5344CB8AC3E}">
        <p14:creationId xmlns:p14="http://schemas.microsoft.com/office/powerpoint/2010/main" val="32713331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40</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84825" y="1143000"/>
            <a:ext cx="3556000" cy="2286000"/>
          </a:xfrm>
          <a:prstGeom prst="rect">
            <a:avLst/>
          </a:prstGeom>
        </p:spPr>
      </p:pic>
      <p:pic>
        <p:nvPicPr>
          <p:cNvPr id="3" name="Picture 2"/>
          <p:cNvPicPr>
            <a:picLocks noChangeAspect="1"/>
          </p:cNvPicPr>
          <p:nvPr/>
        </p:nvPicPr>
        <p:blipFill>
          <a:blip r:embed="rId5"/>
          <a:stretch>
            <a:fillRect/>
          </a:stretch>
        </p:blipFill>
        <p:spPr>
          <a:xfrm>
            <a:off x="4933778" y="4044951"/>
            <a:ext cx="3517900" cy="23114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5467" y="432790"/>
            <a:ext cx="2996211" cy="2996211"/>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4398" y="4116537"/>
            <a:ext cx="3179061" cy="2336800"/>
          </a:xfrm>
          <a:prstGeom prst="rect">
            <a:avLst/>
          </a:prstGeom>
        </p:spPr>
      </p:pic>
      <p:pic>
        <p:nvPicPr>
          <p:cNvPr id="9" name="Picture 8"/>
          <p:cNvPicPr>
            <a:picLocks noChangeAspect="1"/>
          </p:cNvPicPr>
          <p:nvPr/>
        </p:nvPicPr>
        <p:blipFill>
          <a:blip r:embed="rId8"/>
          <a:stretch>
            <a:fillRect/>
          </a:stretch>
        </p:blipFill>
        <p:spPr>
          <a:xfrm>
            <a:off x="3280395" y="3243857"/>
            <a:ext cx="1905000" cy="2451100"/>
          </a:xfrm>
          <a:prstGeom prst="rect">
            <a:avLst/>
          </a:prstGeom>
        </p:spPr>
      </p:pic>
      <p:sp>
        <p:nvSpPr>
          <p:cNvPr id="10" name="TextBox 9"/>
          <p:cNvSpPr txBox="1"/>
          <p:nvPr/>
        </p:nvSpPr>
        <p:spPr>
          <a:xfrm>
            <a:off x="3167781" y="6406145"/>
            <a:ext cx="2916183" cy="369332"/>
          </a:xfrm>
          <a:prstGeom prst="rect">
            <a:avLst/>
          </a:prstGeom>
          <a:noFill/>
        </p:spPr>
        <p:txBody>
          <a:bodyPr wrap="none" rtlCol="0">
            <a:spAutoFit/>
          </a:bodyPr>
          <a:lstStyle/>
          <a:p>
            <a:r>
              <a:rPr lang="en-US" dirty="0" smtClean="0"/>
              <a:t>Rackham, Maslow, Max </a:t>
            </a:r>
            <a:r>
              <a:rPr lang="en-US" dirty="0" err="1" smtClean="0"/>
              <a:t>Neef</a:t>
            </a:r>
            <a:endParaRPr lang="en-US" dirty="0"/>
          </a:p>
        </p:txBody>
      </p:sp>
    </p:spTree>
    <p:extLst>
      <p:ext uri="{BB962C8B-B14F-4D97-AF65-F5344CB8AC3E}">
        <p14:creationId xmlns:p14="http://schemas.microsoft.com/office/powerpoint/2010/main" val="15624366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41</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1279940" y="942120"/>
            <a:ext cx="6721111" cy="1077218"/>
          </a:xfrm>
          <a:prstGeom prst="rect">
            <a:avLst/>
          </a:prstGeom>
          <a:noFill/>
        </p:spPr>
        <p:txBody>
          <a:bodyPr wrap="none" rtlCol="0">
            <a:spAutoFit/>
          </a:bodyPr>
          <a:lstStyle/>
          <a:p>
            <a:r>
              <a:rPr lang="en-US" sz="3200" dirty="0" smtClean="0">
                <a:solidFill>
                  <a:srgbClr val="8CD7FF"/>
                </a:solidFill>
              </a:rPr>
              <a:t>Identifying (corporate) customer needs</a:t>
            </a:r>
          </a:p>
          <a:p>
            <a:r>
              <a:rPr lang="en-US" sz="3200" dirty="0" smtClean="0">
                <a:solidFill>
                  <a:srgbClr val="8CD7FF"/>
                </a:solidFill>
              </a:rPr>
              <a:t>Customer needs          Restorative value</a:t>
            </a:r>
            <a:endParaRPr lang="en-US" sz="3200" dirty="0">
              <a:solidFill>
                <a:srgbClr val="8CD7FF"/>
              </a:solidFill>
            </a:endParaRPr>
          </a:p>
        </p:txBody>
      </p:sp>
      <p:cxnSp>
        <p:nvCxnSpPr>
          <p:cNvPr id="8" name="Straight Connector 7"/>
          <p:cNvCxnSpPr/>
          <p:nvPr/>
        </p:nvCxnSpPr>
        <p:spPr>
          <a:xfrm>
            <a:off x="4582716" y="1694470"/>
            <a:ext cx="0" cy="4600028"/>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930546" y="22889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50866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42</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1953259" y="963010"/>
            <a:ext cx="5746284" cy="923330"/>
          </a:xfrm>
          <a:prstGeom prst="rect">
            <a:avLst/>
          </a:prstGeom>
          <a:noFill/>
        </p:spPr>
        <p:txBody>
          <a:bodyPr wrap="none" rtlCol="0">
            <a:spAutoFit/>
          </a:bodyPr>
          <a:lstStyle/>
          <a:p>
            <a:r>
              <a:rPr lang="en-US" sz="5400" dirty="0" smtClean="0">
                <a:solidFill>
                  <a:srgbClr val="8CD7FF"/>
                </a:solidFill>
              </a:rPr>
              <a:t>The corporate Issue</a:t>
            </a:r>
            <a:endParaRPr lang="en-US" sz="5400" dirty="0">
              <a:solidFill>
                <a:srgbClr val="8CD7FF"/>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543" y="2050309"/>
            <a:ext cx="6753459" cy="4362734"/>
          </a:xfrm>
          <a:prstGeom prst="rect">
            <a:avLst/>
          </a:prstGeom>
        </p:spPr>
      </p:pic>
      <p:sp>
        <p:nvSpPr>
          <p:cNvPr id="9" name="TextBox 8"/>
          <p:cNvSpPr txBox="1"/>
          <p:nvPr/>
        </p:nvSpPr>
        <p:spPr>
          <a:xfrm>
            <a:off x="201844" y="2246344"/>
            <a:ext cx="3133397" cy="1815882"/>
          </a:xfrm>
          <a:prstGeom prst="rect">
            <a:avLst/>
          </a:prstGeom>
          <a:noFill/>
        </p:spPr>
        <p:txBody>
          <a:bodyPr wrap="square" rtlCol="0">
            <a:spAutoFit/>
          </a:bodyPr>
          <a:lstStyle/>
          <a:p>
            <a:pPr lvl="0" algn="ctr">
              <a:spcBef>
                <a:spcPct val="0"/>
              </a:spcBef>
              <a:defRPr/>
            </a:pPr>
            <a:r>
              <a:rPr lang="en-US" sz="2400" dirty="0" smtClean="0">
                <a:solidFill>
                  <a:srgbClr val="FA6E34"/>
                </a:solidFill>
                <a:latin typeface="BaaBookHmkBold"/>
              </a:rPr>
              <a:t>5 dysfunctions of teamwork</a:t>
            </a:r>
          </a:p>
          <a:p>
            <a:pPr lvl="0" algn="ctr">
              <a:spcBef>
                <a:spcPct val="0"/>
              </a:spcBef>
              <a:defRPr/>
            </a:pPr>
            <a:r>
              <a:rPr lang="en-US" sz="2000" dirty="0" smtClean="0">
                <a:solidFill>
                  <a:srgbClr val="4FABE5"/>
                </a:solidFill>
                <a:latin typeface="BaaBookHmkBold"/>
              </a:rPr>
              <a:t> 					Patrick Lencioni</a:t>
            </a:r>
          </a:p>
          <a:p>
            <a:pPr lvl="0" algn="ctr">
              <a:spcBef>
                <a:spcPct val="0"/>
              </a:spcBef>
              <a:defRPr/>
            </a:pPr>
            <a:endParaRPr lang="en-US" sz="2400" dirty="0" smtClean="0">
              <a:solidFill>
                <a:srgbClr val="FA6E34"/>
              </a:solidFill>
              <a:latin typeface="BaaBookHmkBold"/>
            </a:endParaRPr>
          </a:p>
        </p:txBody>
      </p:sp>
    </p:spTree>
    <p:extLst>
      <p:ext uri="{BB962C8B-B14F-4D97-AF65-F5344CB8AC3E}">
        <p14:creationId xmlns:p14="http://schemas.microsoft.com/office/powerpoint/2010/main" val="38436392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43</a:t>
            </a:fld>
            <a:endParaRPr lang="en-US" dirty="0"/>
          </a:p>
        </p:txBody>
      </p:sp>
      <p:sp>
        <p:nvSpPr>
          <p:cNvPr id="5" name="Tekstvak 4"/>
          <p:cNvSpPr txBox="1"/>
          <p:nvPr/>
        </p:nvSpPr>
        <p:spPr>
          <a:xfrm>
            <a:off x="7380312" y="6453336"/>
            <a:ext cx="1440160" cy="215444"/>
          </a:xfrm>
          <a:prstGeom prst="rect">
            <a:avLst/>
          </a:prstGeom>
          <a:noFill/>
        </p:spPr>
        <p:txBody>
          <a:bodyPr wrap="square" rtlCol="0">
            <a:spAutoFit/>
          </a:bodyPr>
          <a:lstStyle/>
          <a:p>
            <a:r>
              <a:rPr lang="nl-NL" sz="800" dirty="0" smtClean="0">
                <a:latin typeface="BaaBookHmkBold"/>
              </a:rPr>
              <a:t>© Govert van Ginkel </a:t>
            </a:r>
            <a:r>
              <a:rPr lang="nl-NL" sz="800" dirty="0">
                <a:latin typeface="BaaBookHmkBold"/>
              </a:rPr>
              <a:t> </a:t>
            </a:r>
            <a:r>
              <a:rPr lang="nl-NL" sz="800" dirty="0" smtClean="0">
                <a:latin typeface="BaaBookHmkBold"/>
              </a:rPr>
              <a:t>2014</a:t>
            </a:r>
            <a:endParaRPr lang="en-US" sz="800" dirty="0">
              <a:latin typeface="BaaBookHmkBold"/>
            </a:endParaRPr>
          </a:p>
        </p:txBody>
      </p:sp>
      <p:pic>
        <p:nvPicPr>
          <p:cNvPr id="6"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11" name="TextBox 10"/>
          <p:cNvSpPr txBox="1"/>
          <p:nvPr/>
        </p:nvSpPr>
        <p:spPr>
          <a:xfrm>
            <a:off x="-26020" y="5085185"/>
            <a:ext cx="7344816" cy="461665"/>
          </a:xfrm>
          <a:prstGeom prst="rect">
            <a:avLst/>
          </a:prstGeom>
          <a:noFill/>
        </p:spPr>
        <p:txBody>
          <a:bodyPr wrap="square" rtlCol="0">
            <a:spAutoFit/>
          </a:bodyPr>
          <a:lstStyle/>
          <a:p>
            <a:pPr lvl="0" algn="ctr">
              <a:spcBef>
                <a:spcPct val="0"/>
              </a:spcBef>
              <a:defRPr/>
            </a:pPr>
            <a:endParaRPr lang="en-US" sz="2400" dirty="0" smtClean="0">
              <a:solidFill>
                <a:srgbClr val="FA6E34"/>
              </a:solidFill>
              <a:latin typeface="BaaBookHmkBold"/>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064" y="1412777"/>
            <a:ext cx="7740352" cy="5000267"/>
          </a:xfrm>
          <a:prstGeom prst="rect">
            <a:avLst/>
          </a:prstGeom>
        </p:spPr>
      </p:pic>
      <p:sp>
        <p:nvSpPr>
          <p:cNvPr id="2" name="TextBox 1"/>
          <p:cNvSpPr txBox="1"/>
          <p:nvPr/>
        </p:nvSpPr>
        <p:spPr>
          <a:xfrm>
            <a:off x="899592" y="836713"/>
            <a:ext cx="7344816" cy="1138773"/>
          </a:xfrm>
          <a:prstGeom prst="rect">
            <a:avLst/>
          </a:prstGeom>
          <a:noFill/>
        </p:spPr>
        <p:txBody>
          <a:bodyPr wrap="square" rtlCol="0">
            <a:spAutoFit/>
          </a:bodyPr>
          <a:lstStyle/>
          <a:p>
            <a:pPr lvl="0" algn="ctr">
              <a:spcBef>
                <a:spcPct val="0"/>
              </a:spcBef>
              <a:defRPr/>
            </a:pPr>
            <a:r>
              <a:rPr lang="en-US" sz="2400" dirty="0" smtClean="0">
                <a:solidFill>
                  <a:srgbClr val="FA6E34"/>
                </a:solidFill>
                <a:latin typeface="BaaBookHmkBold"/>
              </a:rPr>
              <a:t>5 dysfunctions of teamwork</a:t>
            </a:r>
          </a:p>
          <a:p>
            <a:pPr lvl="0" algn="ctr">
              <a:spcBef>
                <a:spcPct val="0"/>
              </a:spcBef>
              <a:defRPr/>
            </a:pPr>
            <a:r>
              <a:rPr lang="en-US" sz="2000" dirty="0" smtClean="0">
                <a:solidFill>
                  <a:srgbClr val="4FABE5"/>
                </a:solidFill>
                <a:latin typeface="BaaBookHmkBold"/>
              </a:rPr>
              <a:t> 					Patrick Lencioni</a:t>
            </a:r>
          </a:p>
          <a:p>
            <a:pPr lvl="0" algn="ctr">
              <a:spcBef>
                <a:spcPct val="0"/>
              </a:spcBef>
              <a:defRPr/>
            </a:pPr>
            <a:endParaRPr lang="en-US" sz="2400" dirty="0" smtClean="0">
              <a:solidFill>
                <a:srgbClr val="FA6E34"/>
              </a:solidFill>
              <a:latin typeface="BaaBookHmkBold"/>
            </a:endParaRPr>
          </a:p>
        </p:txBody>
      </p:sp>
      <p:sp>
        <p:nvSpPr>
          <p:cNvPr id="3" name="TextBox 2"/>
          <p:cNvSpPr txBox="1"/>
          <p:nvPr/>
        </p:nvSpPr>
        <p:spPr>
          <a:xfrm>
            <a:off x="215900" y="5689600"/>
            <a:ext cx="184666" cy="369332"/>
          </a:xfrm>
          <a:prstGeom prst="rect">
            <a:avLst/>
          </a:prstGeom>
          <a:noFill/>
        </p:spPr>
        <p:txBody>
          <a:bodyPr wrap="none" rtlCol="0">
            <a:spAutoFit/>
          </a:bodyPr>
          <a:lstStyle/>
          <a:p>
            <a:endParaRPr lang="en-US" dirty="0"/>
          </a:p>
        </p:txBody>
      </p:sp>
      <p:sp>
        <p:nvSpPr>
          <p:cNvPr id="8" name="Line Callout 1 7"/>
          <p:cNvSpPr/>
          <p:nvPr/>
        </p:nvSpPr>
        <p:spPr>
          <a:xfrm rot="10800000" flipV="1">
            <a:off x="179512" y="5877272"/>
            <a:ext cx="2304256" cy="432048"/>
          </a:xfrm>
          <a:prstGeom prst="borderCallout1">
            <a:avLst>
              <a:gd name="adj1" fmla="val 18750"/>
              <a:gd name="adj2" fmla="val -8333"/>
              <a:gd name="adj3" fmla="val 19277"/>
              <a:gd name="adj4" fmla="val -240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Invulnerability</a:t>
            </a:r>
            <a:endParaRPr lang="en-US" dirty="0"/>
          </a:p>
        </p:txBody>
      </p:sp>
      <p:sp>
        <p:nvSpPr>
          <p:cNvPr id="19" name="Line Callout 1 18"/>
          <p:cNvSpPr/>
          <p:nvPr/>
        </p:nvSpPr>
        <p:spPr>
          <a:xfrm rot="10800000" flipV="1">
            <a:off x="323528" y="4941168"/>
            <a:ext cx="2304256" cy="432048"/>
          </a:xfrm>
          <a:prstGeom prst="borderCallout1">
            <a:avLst>
              <a:gd name="adj1" fmla="val 18750"/>
              <a:gd name="adj2" fmla="val -8333"/>
              <a:gd name="adj3" fmla="val 19277"/>
              <a:gd name="adj4" fmla="val -240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Artificial Harmony</a:t>
            </a:r>
            <a:endParaRPr lang="en-US" dirty="0"/>
          </a:p>
        </p:txBody>
      </p:sp>
      <p:sp>
        <p:nvSpPr>
          <p:cNvPr id="20" name="Line Callout 1 19"/>
          <p:cNvSpPr/>
          <p:nvPr/>
        </p:nvSpPr>
        <p:spPr>
          <a:xfrm rot="10800000" flipV="1">
            <a:off x="467544" y="3933056"/>
            <a:ext cx="2304256" cy="432048"/>
          </a:xfrm>
          <a:prstGeom prst="borderCallout1">
            <a:avLst>
              <a:gd name="adj1" fmla="val 18750"/>
              <a:gd name="adj2" fmla="val -8333"/>
              <a:gd name="adj3" fmla="val 19277"/>
              <a:gd name="adj4" fmla="val -240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Ambiguity</a:t>
            </a:r>
            <a:endParaRPr lang="en-US" dirty="0"/>
          </a:p>
        </p:txBody>
      </p:sp>
      <p:sp>
        <p:nvSpPr>
          <p:cNvPr id="21" name="Line Callout 1 20"/>
          <p:cNvSpPr/>
          <p:nvPr/>
        </p:nvSpPr>
        <p:spPr>
          <a:xfrm rot="10800000" flipV="1">
            <a:off x="611560" y="2924944"/>
            <a:ext cx="2304256" cy="432048"/>
          </a:xfrm>
          <a:prstGeom prst="borderCallout1">
            <a:avLst>
              <a:gd name="adj1" fmla="val 18750"/>
              <a:gd name="adj2" fmla="val -8333"/>
              <a:gd name="adj3" fmla="val 19277"/>
              <a:gd name="adj4" fmla="val -240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Low Standards</a:t>
            </a:r>
            <a:endParaRPr lang="en-US" dirty="0"/>
          </a:p>
        </p:txBody>
      </p:sp>
      <p:sp>
        <p:nvSpPr>
          <p:cNvPr id="22" name="Line Callout 1 21"/>
          <p:cNvSpPr/>
          <p:nvPr/>
        </p:nvSpPr>
        <p:spPr>
          <a:xfrm rot="10800000" flipV="1">
            <a:off x="827585" y="2060848"/>
            <a:ext cx="2304256" cy="432048"/>
          </a:xfrm>
          <a:prstGeom prst="borderCallout1">
            <a:avLst>
              <a:gd name="adj1" fmla="val 18750"/>
              <a:gd name="adj2" fmla="val -8333"/>
              <a:gd name="adj3" fmla="val 19277"/>
              <a:gd name="adj4" fmla="val -2400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Status &amp; Ego</a:t>
            </a:r>
            <a:endParaRPr lang="en-US" dirty="0"/>
          </a:p>
        </p:txBody>
      </p:sp>
      <p:sp>
        <p:nvSpPr>
          <p:cNvPr id="23" name="Line Callout 1 22"/>
          <p:cNvSpPr/>
          <p:nvPr/>
        </p:nvSpPr>
        <p:spPr>
          <a:xfrm rot="10800000" flipH="1" flipV="1">
            <a:off x="6660232" y="5877272"/>
            <a:ext cx="2304256" cy="432048"/>
          </a:xfrm>
          <a:prstGeom prst="borderCallout1">
            <a:avLst>
              <a:gd name="adj1" fmla="val 18750"/>
              <a:gd name="adj2" fmla="val -8333"/>
              <a:gd name="adj3" fmla="val 19277"/>
              <a:gd name="adj4" fmla="val -2400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Share Vulnerability</a:t>
            </a:r>
            <a:endParaRPr lang="en-US" dirty="0"/>
          </a:p>
        </p:txBody>
      </p:sp>
      <p:sp>
        <p:nvSpPr>
          <p:cNvPr id="24" name="Line Callout 1 23"/>
          <p:cNvSpPr/>
          <p:nvPr/>
        </p:nvSpPr>
        <p:spPr>
          <a:xfrm rot="10800000" flipH="1" flipV="1">
            <a:off x="5796136" y="2060848"/>
            <a:ext cx="2304256" cy="432048"/>
          </a:xfrm>
          <a:prstGeom prst="borderCallout1">
            <a:avLst>
              <a:gd name="adj1" fmla="val 18750"/>
              <a:gd name="adj2" fmla="val -8333"/>
              <a:gd name="adj3" fmla="val 19277"/>
              <a:gd name="adj4" fmla="val -2400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Measure results, Evaluate &amp; Feedback</a:t>
            </a:r>
            <a:endParaRPr lang="en-US" dirty="0"/>
          </a:p>
        </p:txBody>
      </p:sp>
      <p:sp>
        <p:nvSpPr>
          <p:cNvPr id="25" name="Line Callout 1 24"/>
          <p:cNvSpPr/>
          <p:nvPr/>
        </p:nvSpPr>
        <p:spPr>
          <a:xfrm rot="10800000" flipH="1" flipV="1">
            <a:off x="6012160" y="2924944"/>
            <a:ext cx="2304256" cy="432048"/>
          </a:xfrm>
          <a:prstGeom prst="borderCallout1">
            <a:avLst>
              <a:gd name="adj1" fmla="val 18750"/>
              <a:gd name="adj2" fmla="val -8333"/>
              <a:gd name="adj3" fmla="val 19277"/>
              <a:gd name="adj4" fmla="val -2400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100% buy-in</a:t>
            </a:r>
            <a:endParaRPr lang="en-US" dirty="0"/>
          </a:p>
        </p:txBody>
      </p:sp>
      <p:sp>
        <p:nvSpPr>
          <p:cNvPr id="26" name="Line Callout 1 25"/>
          <p:cNvSpPr/>
          <p:nvPr/>
        </p:nvSpPr>
        <p:spPr>
          <a:xfrm rot="10800000" flipH="1" flipV="1">
            <a:off x="6228184" y="3933056"/>
            <a:ext cx="2304256" cy="432048"/>
          </a:xfrm>
          <a:prstGeom prst="borderCallout1">
            <a:avLst>
              <a:gd name="adj1" fmla="val 18750"/>
              <a:gd name="adj2" fmla="val -8333"/>
              <a:gd name="adj3" fmla="val 19277"/>
              <a:gd name="adj4" fmla="val -2400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Hear all, disagree, support outcome</a:t>
            </a:r>
            <a:endParaRPr lang="en-US" dirty="0"/>
          </a:p>
        </p:txBody>
      </p:sp>
      <p:sp>
        <p:nvSpPr>
          <p:cNvPr id="27" name="Line Callout 1 26"/>
          <p:cNvSpPr/>
          <p:nvPr/>
        </p:nvSpPr>
        <p:spPr>
          <a:xfrm rot="10800000" flipH="1" flipV="1">
            <a:off x="6444208" y="4941168"/>
            <a:ext cx="2304256" cy="432048"/>
          </a:xfrm>
          <a:prstGeom prst="borderCallout1">
            <a:avLst>
              <a:gd name="adj1" fmla="val 18750"/>
              <a:gd name="adj2" fmla="val -8333"/>
              <a:gd name="adj3" fmla="val 19277"/>
              <a:gd name="adj4" fmla="val -2400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Open dialogue</a:t>
            </a:r>
            <a:endParaRPr lang="en-US" dirty="0"/>
          </a:p>
        </p:txBody>
      </p:sp>
    </p:spTree>
    <p:extLst>
      <p:ext uri="{BB962C8B-B14F-4D97-AF65-F5344CB8AC3E}">
        <p14:creationId xmlns:p14="http://schemas.microsoft.com/office/powerpoint/2010/main" val="17290549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44</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descr="Macintosh HD:private:var:folders:hk:94n3k79s2tbg4jfv3k6yc6ph0000gr:T:WTuncR:Safari.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8422" y="2107476"/>
            <a:ext cx="5158511" cy="4443562"/>
          </a:xfrm>
          <a:prstGeom prst="rect">
            <a:avLst/>
          </a:prstGeom>
          <a:noFill/>
          <a:ln>
            <a:noFill/>
          </a:ln>
        </p:spPr>
      </p:pic>
      <p:sp>
        <p:nvSpPr>
          <p:cNvPr id="8" name="TextBox 7"/>
          <p:cNvSpPr txBox="1"/>
          <p:nvPr/>
        </p:nvSpPr>
        <p:spPr>
          <a:xfrm>
            <a:off x="1143870" y="963010"/>
            <a:ext cx="7079545" cy="923330"/>
          </a:xfrm>
          <a:prstGeom prst="rect">
            <a:avLst/>
          </a:prstGeom>
          <a:noFill/>
        </p:spPr>
        <p:txBody>
          <a:bodyPr wrap="none" rtlCol="0">
            <a:spAutoFit/>
          </a:bodyPr>
          <a:lstStyle/>
          <a:p>
            <a:r>
              <a:rPr lang="en-US" sz="5400" dirty="0" smtClean="0">
                <a:solidFill>
                  <a:srgbClr val="8CD7FF"/>
                </a:solidFill>
              </a:rPr>
              <a:t>The Restorative Solution</a:t>
            </a:r>
            <a:endParaRPr lang="en-US" sz="5400" dirty="0">
              <a:solidFill>
                <a:srgbClr val="8CD7FF"/>
              </a:solidFill>
            </a:endParaRPr>
          </a:p>
        </p:txBody>
      </p:sp>
    </p:spTree>
    <p:extLst>
      <p:ext uri="{BB962C8B-B14F-4D97-AF65-F5344CB8AC3E}">
        <p14:creationId xmlns:p14="http://schemas.microsoft.com/office/powerpoint/2010/main" val="391922821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45</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1464834" y="963010"/>
            <a:ext cx="6495250" cy="923330"/>
          </a:xfrm>
          <a:prstGeom prst="rect">
            <a:avLst/>
          </a:prstGeom>
          <a:noFill/>
        </p:spPr>
        <p:txBody>
          <a:bodyPr wrap="none" rtlCol="0">
            <a:spAutoFit/>
          </a:bodyPr>
          <a:lstStyle/>
          <a:p>
            <a:r>
              <a:rPr lang="en-US" sz="5400" dirty="0" smtClean="0">
                <a:solidFill>
                  <a:srgbClr val="8CD7FF"/>
                </a:solidFill>
              </a:rPr>
              <a:t>A leadership approach</a:t>
            </a:r>
            <a:endParaRPr lang="en-US" sz="5400" dirty="0">
              <a:solidFill>
                <a:srgbClr val="8CD7FF"/>
              </a:solidFill>
            </a:endParaRPr>
          </a:p>
        </p:txBody>
      </p:sp>
      <p:pic>
        <p:nvPicPr>
          <p:cNvPr id="2" name="Picture 1" descr="LittleSnapp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0256" y="1887469"/>
            <a:ext cx="4567680" cy="4594748"/>
          </a:xfrm>
          <a:prstGeom prst="rect">
            <a:avLst/>
          </a:prstGeom>
        </p:spPr>
      </p:pic>
      <p:sp>
        <p:nvSpPr>
          <p:cNvPr id="3" name="TextBox 2"/>
          <p:cNvSpPr txBox="1"/>
          <p:nvPr/>
        </p:nvSpPr>
        <p:spPr>
          <a:xfrm>
            <a:off x="7248111" y="2348405"/>
            <a:ext cx="1544012" cy="1600438"/>
          </a:xfrm>
          <a:prstGeom prst="rect">
            <a:avLst/>
          </a:prstGeom>
          <a:noFill/>
        </p:spPr>
        <p:txBody>
          <a:bodyPr wrap="none" rtlCol="0">
            <a:spAutoFit/>
          </a:bodyPr>
          <a:lstStyle/>
          <a:p>
            <a:r>
              <a:rPr lang="en-US" sz="1400" dirty="0" smtClean="0"/>
              <a:t>Situational </a:t>
            </a:r>
          </a:p>
          <a:p>
            <a:r>
              <a:rPr lang="en-US" sz="1400" dirty="0" smtClean="0"/>
              <a:t>Leadership:</a:t>
            </a:r>
          </a:p>
          <a:p>
            <a:endParaRPr lang="en-US" sz="1400" dirty="0"/>
          </a:p>
          <a:p>
            <a:r>
              <a:rPr lang="en-US" sz="1400" dirty="0"/>
              <a:t>Paul Hersey </a:t>
            </a:r>
            <a:r>
              <a:rPr lang="en-US" sz="1400" dirty="0" smtClean="0"/>
              <a:t>– </a:t>
            </a:r>
          </a:p>
          <a:p>
            <a:r>
              <a:rPr lang="en-US" sz="1400" dirty="0" smtClean="0"/>
              <a:t>The </a:t>
            </a:r>
            <a:r>
              <a:rPr lang="en-US" sz="1400" dirty="0"/>
              <a:t>Situational </a:t>
            </a:r>
            <a:endParaRPr lang="en-US" sz="1400" dirty="0" smtClean="0"/>
          </a:p>
          <a:p>
            <a:r>
              <a:rPr lang="en-US" sz="1400" dirty="0" smtClean="0"/>
              <a:t>Leader</a:t>
            </a:r>
            <a:r>
              <a:rPr lang="en-US" sz="1400" dirty="0"/>
              <a:t>: The Other </a:t>
            </a:r>
            <a:endParaRPr lang="en-US" sz="1400" dirty="0" smtClean="0"/>
          </a:p>
          <a:p>
            <a:r>
              <a:rPr lang="en-US" sz="1400" dirty="0" smtClean="0"/>
              <a:t>Fifty</a:t>
            </a:r>
            <a:r>
              <a:rPr lang="en-US" sz="1400" dirty="0"/>
              <a:t>-Nine Minutes </a:t>
            </a:r>
          </a:p>
        </p:txBody>
      </p:sp>
    </p:spTree>
    <p:extLst>
      <p:ext uri="{BB962C8B-B14F-4D97-AF65-F5344CB8AC3E}">
        <p14:creationId xmlns:p14="http://schemas.microsoft.com/office/powerpoint/2010/main" val="16927393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46</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descr="Microsoft Wor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290" y="1960292"/>
            <a:ext cx="4832652" cy="4897707"/>
          </a:xfrm>
          <a:prstGeom prst="rect">
            <a:avLst/>
          </a:prstGeom>
        </p:spPr>
      </p:pic>
      <p:sp>
        <p:nvSpPr>
          <p:cNvPr id="6" name="TextBox 5"/>
          <p:cNvSpPr txBox="1"/>
          <p:nvPr/>
        </p:nvSpPr>
        <p:spPr>
          <a:xfrm>
            <a:off x="1646250" y="963010"/>
            <a:ext cx="6116541" cy="923330"/>
          </a:xfrm>
          <a:prstGeom prst="rect">
            <a:avLst/>
          </a:prstGeom>
          <a:noFill/>
        </p:spPr>
        <p:txBody>
          <a:bodyPr wrap="none" rtlCol="0">
            <a:spAutoFit/>
          </a:bodyPr>
          <a:lstStyle/>
          <a:p>
            <a:r>
              <a:rPr lang="en-US" sz="5400" dirty="0" smtClean="0">
                <a:solidFill>
                  <a:srgbClr val="8CD7FF"/>
                </a:solidFill>
              </a:rPr>
              <a:t>Adjusted perspective</a:t>
            </a:r>
            <a:endParaRPr lang="en-US" sz="5400" dirty="0">
              <a:solidFill>
                <a:srgbClr val="8CD7FF"/>
              </a:solidFill>
            </a:endParaRPr>
          </a:p>
        </p:txBody>
      </p:sp>
    </p:spTree>
    <p:extLst>
      <p:ext uri="{BB962C8B-B14F-4D97-AF65-F5344CB8AC3E}">
        <p14:creationId xmlns:p14="http://schemas.microsoft.com/office/powerpoint/2010/main" val="20230046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47</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6" name="Picture 5" descr="Macintosh HD:private:var:folders:hk:94n3k79s2tbg4jfv3k6yc6ph0000gr:T:WTuncR:Safari.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1254" y="1101427"/>
            <a:ext cx="5948057" cy="5351909"/>
          </a:xfrm>
          <a:prstGeom prst="rect">
            <a:avLst/>
          </a:prstGeom>
          <a:noFill/>
          <a:ln>
            <a:noFill/>
          </a:ln>
        </p:spPr>
      </p:pic>
      <p:pic>
        <p:nvPicPr>
          <p:cNvPr id="8" name="Picture 7" descr="Macintosh HD:private:var:folders:hk:94n3k79s2tbg4jfv3k6yc6ph0000gr:T:4DneAH:Microsoft Word.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8812" y="1308755"/>
            <a:ext cx="2295653" cy="2163979"/>
          </a:xfrm>
          <a:prstGeom prst="rect">
            <a:avLst/>
          </a:prstGeom>
          <a:noFill/>
          <a:ln>
            <a:noFill/>
          </a:ln>
        </p:spPr>
      </p:pic>
      <p:sp>
        <p:nvSpPr>
          <p:cNvPr id="2" name="TextBox 1"/>
          <p:cNvSpPr txBox="1"/>
          <p:nvPr/>
        </p:nvSpPr>
        <p:spPr>
          <a:xfrm>
            <a:off x="5494500" y="1956652"/>
            <a:ext cx="877138" cy="369332"/>
          </a:xfrm>
          <a:prstGeom prst="rect">
            <a:avLst/>
          </a:prstGeom>
          <a:noFill/>
        </p:spPr>
        <p:txBody>
          <a:bodyPr wrap="none" rtlCol="0">
            <a:spAutoFit/>
          </a:bodyPr>
          <a:lstStyle/>
          <a:p>
            <a:r>
              <a:rPr lang="en-US" dirty="0" smtClean="0">
                <a:solidFill>
                  <a:schemeClr val="bg1"/>
                </a:solidFill>
                <a:latin typeface="Arial Black"/>
                <a:cs typeface="Arial Black"/>
              </a:rPr>
              <a:t>WITH</a:t>
            </a:r>
            <a:endParaRPr lang="en-US" dirty="0">
              <a:solidFill>
                <a:schemeClr val="bg1"/>
              </a:solidFill>
              <a:latin typeface="Arial Black"/>
              <a:cs typeface="Arial Black"/>
            </a:endParaRPr>
          </a:p>
        </p:txBody>
      </p:sp>
    </p:spTree>
    <p:extLst>
      <p:ext uri="{BB962C8B-B14F-4D97-AF65-F5344CB8AC3E}">
        <p14:creationId xmlns:p14="http://schemas.microsoft.com/office/powerpoint/2010/main" val="12759892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48</a:t>
            </a:fld>
            <a:endParaRPr lang="en-US" dirty="0"/>
          </a:p>
        </p:txBody>
      </p:sp>
      <p:sp>
        <p:nvSpPr>
          <p:cNvPr id="5" name="Tekstvak 4"/>
          <p:cNvSpPr txBox="1"/>
          <p:nvPr/>
        </p:nvSpPr>
        <p:spPr>
          <a:xfrm>
            <a:off x="7380312" y="6453336"/>
            <a:ext cx="1440160" cy="215444"/>
          </a:xfrm>
          <a:prstGeom prst="rect">
            <a:avLst/>
          </a:prstGeom>
          <a:noFill/>
        </p:spPr>
        <p:txBody>
          <a:bodyPr wrap="square" rtlCol="0">
            <a:spAutoFit/>
          </a:bodyPr>
          <a:lstStyle/>
          <a:p>
            <a:r>
              <a:rPr lang="nl-NL" sz="800" dirty="0" smtClean="0">
                <a:latin typeface="BaaBookHmkBold"/>
              </a:rPr>
              <a:t>© Govert van Ginkel </a:t>
            </a:r>
            <a:r>
              <a:rPr lang="nl-NL" sz="800" dirty="0">
                <a:latin typeface="BaaBookHmkBold"/>
              </a:rPr>
              <a:t> </a:t>
            </a:r>
            <a:r>
              <a:rPr lang="nl-NL" sz="800" dirty="0" smtClean="0">
                <a:latin typeface="BaaBookHmkBold"/>
              </a:rPr>
              <a:t>2016</a:t>
            </a:r>
            <a:endParaRPr lang="en-US" sz="800" dirty="0">
              <a:latin typeface="BaaBookHmkBold"/>
            </a:endParaRPr>
          </a:p>
        </p:txBody>
      </p:sp>
      <p:pic>
        <p:nvPicPr>
          <p:cNvPr id="6"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2" name="TextBox 1"/>
          <p:cNvSpPr txBox="1"/>
          <p:nvPr/>
        </p:nvSpPr>
        <p:spPr>
          <a:xfrm>
            <a:off x="899592" y="836713"/>
            <a:ext cx="7344816" cy="2923877"/>
          </a:xfrm>
          <a:prstGeom prst="rect">
            <a:avLst/>
          </a:prstGeom>
          <a:noFill/>
        </p:spPr>
        <p:txBody>
          <a:bodyPr wrap="square" rtlCol="0">
            <a:spAutoFit/>
          </a:bodyPr>
          <a:lstStyle/>
          <a:p>
            <a:endParaRPr lang="en-US" sz="2400" dirty="0">
              <a:solidFill>
                <a:srgbClr val="FA6E34"/>
              </a:solidFill>
              <a:latin typeface="BaaBookHmkBold"/>
            </a:endParaRPr>
          </a:p>
          <a:p>
            <a:pPr algn="ctr"/>
            <a:r>
              <a:rPr lang="en-US" sz="3600" dirty="0" smtClean="0">
                <a:solidFill>
                  <a:srgbClr val="8CD7FF"/>
                </a:solidFill>
              </a:rPr>
              <a:t>Fair</a:t>
            </a:r>
          </a:p>
          <a:p>
            <a:pPr algn="ctr"/>
            <a:r>
              <a:rPr lang="en-US" sz="3600" dirty="0" smtClean="0">
                <a:solidFill>
                  <a:srgbClr val="8CD7FF"/>
                </a:solidFill>
              </a:rPr>
              <a:t>Process</a:t>
            </a:r>
          </a:p>
          <a:p>
            <a:pPr algn="ctr"/>
            <a:endParaRPr lang="en-US" sz="2400" dirty="0">
              <a:solidFill>
                <a:srgbClr val="FF763C"/>
              </a:solidFill>
            </a:endParaRPr>
          </a:p>
          <a:p>
            <a:pPr algn="ctr"/>
            <a:endParaRPr lang="en-US" sz="1600" dirty="0">
              <a:solidFill>
                <a:srgbClr val="FF763C"/>
              </a:solidFill>
            </a:endParaRPr>
          </a:p>
          <a:p>
            <a:pPr lvl="0" algn="ctr">
              <a:spcBef>
                <a:spcPct val="0"/>
              </a:spcBef>
              <a:defRPr/>
            </a:pPr>
            <a:endParaRPr lang="en-US" sz="2400" dirty="0">
              <a:solidFill>
                <a:srgbClr val="FA6E34"/>
              </a:solidFill>
              <a:latin typeface="BaaBookHmkBold"/>
            </a:endParaRPr>
          </a:p>
          <a:p>
            <a:pPr lvl="0" algn="ctr">
              <a:spcBef>
                <a:spcPct val="0"/>
              </a:spcBef>
              <a:defRPr/>
            </a:pPr>
            <a:endParaRPr lang="en-US" sz="2400" dirty="0" smtClean="0">
              <a:solidFill>
                <a:srgbClr val="FA6E34"/>
              </a:solidFill>
              <a:latin typeface="BaaBookHmkBold"/>
            </a:endParaRPr>
          </a:p>
        </p:txBody>
      </p:sp>
      <p:sp>
        <p:nvSpPr>
          <p:cNvPr id="3" name="TextBox 2"/>
          <p:cNvSpPr txBox="1"/>
          <p:nvPr/>
        </p:nvSpPr>
        <p:spPr>
          <a:xfrm>
            <a:off x="1331640" y="2492897"/>
            <a:ext cx="6912768" cy="4220643"/>
          </a:xfrm>
          <a:prstGeom prst="rect">
            <a:avLst/>
          </a:prstGeom>
          <a:noFill/>
        </p:spPr>
        <p:txBody>
          <a:bodyPr wrap="square" rtlCol="0">
            <a:spAutoFit/>
          </a:bodyPr>
          <a:lstStyle/>
          <a:p>
            <a:pPr>
              <a:lnSpc>
                <a:spcPct val="120000"/>
              </a:lnSpc>
            </a:pPr>
            <a:r>
              <a:rPr lang="en-US" sz="1600" dirty="0" smtClean="0">
                <a:latin typeface="Avenir Book"/>
                <a:cs typeface="Avenir Book"/>
              </a:rPr>
              <a:t>People care about both the outcome and the process through which this was arrived at (to know that their point of view was considered.)</a:t>
            </a:r>
          </a:p>
          <a:p>
            <a:pPr>
              <a:lnSpc>
                <a:spcPct val="120000"/>
              </a:lnSpc>
            </a:pPr>
            <a:endParaRPr lang="en-US" sz="1600" dirty="0">
              <a:latin typeface="Avenir Book"/>
              <a:cs typeface="Avenir Book"/>
            </a:endParaRPr>
          </a:p>
          <a:p>
            <a:pPr>
              <a:lnSpc>
                <a:spcPct val="120000"/>
              </a:lnSpc>
            </a:pPr>
            <a:r>
              <a:rPr lang="en-CA" sz="1600" dirty="0">
                <a:latin typeface="Avenir Book"/>
                <a:cs typeface="Avenir Book"/>
              </a:rPr>
              <a:t>Individuals are most likely to trust and cooperate freely with systems—whether they themselves win or lose by those systems—when fair process is observed.</a:t>
            </a:r>
            <a:endParaRPr lang="en-US" sz="1600" dirty="0">
              <a:latin typeface="Avenir Book"/>
              <a:cs typeface="Avenir Book"/>
            </a:endParaRPr>
          </a:p>
          <a:p>
            <a:pPr>
              <a:lnSpc>
                <a:spcPct val="120000"/>
              </a:lnSpc>
            </a:pPr>
            <a:endParaRPr lang="en-US" sz="1600" dirty="0" smtClean="0">
              <a:latin typeface="Avenir Book"/>
              <a:cs typeface="Avenir Book"/>
            </a:endParaRPr>
          </a:p>
          <a:p>
            <a:pPr>
              <a:lnSpc>
                <a:spcPct val="120000"/>
              </a:lnSpc>
            </a:pPr>
            <a:r>
              <a:rPr lang="en-CA" sz="1600" b="1" dirty="0">
                <a:latin typeface="Avenir Book"/>
                <a:cs typeface="Avenir Book"/>
              </a:rPr>
              <a:t>3</a:t>
            </a:r>
            <a:r>
              <a:rPr lang="en-CA" sz="1600" b="1" dirty="0" smtClean="0">
                <a:latin typeface="Avenir Book"/>
                <a:cs typeface="Avenir Book"/>
              </a:rPr>
              <a:t> </a:t>
            </a:r>
            <a:r>
              <a:rPr lang="en-CA" sz="1600" b="1" dirty="0">
                <a:latin typeface="Avenir Book"/>
                <a:cs typeface="Avenir Book"/>
              </a:rPr>
              <a:t>mutually reinforcing </a:t>
            </a:r>
            <a:r>
              <a:rPr lang="en-CA" sz="1600" b="1" dirty="0" smtClean="0">
                <a:latin typeface="Avenir Book"/>
                <a:cs typeface="Avenir Book"/>
              </a:rPr>
              <a:t>principles:</a:t>
            </a:r>
          </a:p>
          <a:p>
            <a:pPr>
              <a:lnSpc>
                <a:spcPct val="120000"/>
              </a:lnSpc>
            </a:pPr>
            <a:r>
              <a:rPr lang="en-CA" sz="1600" dirty="0" smtClean="0">
                <a:latin typeface="Avenir Book"/>
                <a:cs typeface="Avenir Book"/>
              </a:rPr>
              <a:t> </a:t>
            </a:r>
          </a:p>
          <a:p>
            <a:pPr marL="285750" indent="-285750">
              <a:lnSpc>
                <a:spcPct val="120000"/>
              </a:lnSpc>
              <a:buFontTx/>
              <a:buChar char="-"/>
            </a:pPr>
            <a:r>
              <a:rPr lang="en-CA" sz="1600" dirty="0" smtClean="0">
                <a:latin typeface="Avenir Book"/>
                <a:cs typeface="Avenir Book"/>
              </a:rPr>
              <a:t>engagement </a:t>
            </a:r>
          </a:p>
          <a:p>
            <a:pPr marL="285750" indent="-285750">
              <a:lnSpc>
                <a:spcPct val="120000"/>
              </a:lnSpc>
              <a:buFontTx/>
              <a:buChar char="-"/>
            </a:pPr>
            <a:r>
              <a:rPr lang="en-CA" sz="1600" dirty="0" smtClean="0">
                <a:latin typeface="Avenir Book"/>
                <a:cs typeface="Avenir Book"/>
              </a:rPr>
              <a:t>explanation</a:t>
            </a:r>
          </a:p>
          <a:p>
            <a:pPr marL="285750" indent="-285750">
              <a:lnSpc>
                <a:spcPct val="120000"/>
              </a:lnSpc>
              <a:buFontTx/>
              <a:buChar char="-"/>
            </a:pPr>
            <a:r>
              <a:rPr lang="en-CA" sz="1600" dirty="0" smtClean="0">
                <a:latin typeface="Avenir Book"/>
                <a:cs typeface="Avenir Book"/>
              </a:rPr>
              <a:t>expectation </a:t>
            </a:r>
            <a:r>
              <a:rPr lang="en-CA" sz="1600" dirty="0">
                <a:latin typeface="Avenir Book"/>
                <a:cs typeface="Avenir Book"/>
              </a:rPr>
              <a:t>clarity.</a:t>
            </a:r>
            <a:endParaRPr lang="en-US" sz="1600" dirty="0">
              <a:latin typeface="Avenir Book"/>
              <a:cs typeface="Avenir Book"/>
            </a:endParaRPr>
          </a:p>
          <a:p>
            <a:pPr>
              <a:lnSpc>
                <a:spcPct val="120000"/>
              </a:lnSpc>
            </a:pPr>
            <a:endParaRPr lang="en-US" sz="1600" dirty="0" smtClean="0">
              <a:latin typeface="Avenir Book"/>
              <a:cs typeface="Avenir Book"/>
            </a:endParaRPr>
          </a:p>
          <a:p>
            <a:pPr>
              <a:lnSpc>
                <a:spcPct val="120000"/>
              </a:lnSpc>
            </a:pPr>
            <a:endParaRPr lang="en-US" sz="1600" dirty="0">
              <a:latin typeface="Avenir Book"/>
              <a:cs typeface="Avenir Book"/>
            </a:endParaRPr>
          </a:p>
        </p:txBody>
      </p:sp>
      <p:pic>
        <p:nvPicPr>
          <p:cNvPr id="7" name="Picture 6" descr="Macintosh HD:private:var:folders:hk:94n3k79s2tbg4jfv3k6yc6ph0000gr:T:GHpgX2:LittleSnapper.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4328" y="2672"/>
            <a:ext cx="3381299" cy="2320895"/>
          </a:xfrm>
          <a:prstGeom prst="rect">
            <a:avLst/>
          </a:prstGeom>
          <a:noFill/>
          <a:ln>
            <a:noFill/>
          </a:ln>
        </p:spPr>
      </p:pic>
    </p:spTree>
    <p:extLst>
      <p:ext uri="{BB962C8B-B14F-4D97-AF65-F5344CB8AC3E}">
        <p14:creationId xmlns:p14="http://schemas.microsoft.com/office/powerpoint/2010/main" val="20843151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49</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sp>
        <p:nvSpPr>
          <p:cNvPr id="6" name="TextBox 5"/>
          <p:cNvSpPr txBox="1"/>
          <p:nvPr/>
        </p:nvSpPr>
        <p:spPr>
          <a:xfrm>
            <a:off x="1955761" y="2805310"/>
            <a:ext cx="5322491" cy="3539430"/>
          </a:xfrm>
          <a:prstGeom prst="rect">
            <a:avLst/>
          </a:prstGeom>
          <a:noFill/>
        </p:spPr>
        <p:txBody>
          <a:bodyPr wrap="none" rtlCol="0">
            <a:spAutoFit/>
          </a:bodyPr>
          <a:lstStyle/>
          <a:p>
            <a:pPr algn="ctr"/>
            <a:r>
              <a:rPr lang="en-US" sz="3200" dirty="0" smtClean="0">
                <a:solidFill>
                  <a:srgbClr val="8CD7FF"/>
                </a:solidFill>
              </a:rPr>
              <a:t>www.govertvanginkel.com</a:t>
            </a:r>
          </a:p>
          <a:p>
            <a:pPr algn="ctr"/>
            <a:endParaRPr lang="en-US" sz="3200" dirty="0">
              <a:solidFill>
                <a:srgbClr val="8CD7FF"/>
              </a:solidFill>
            </a:endParaRPr>
          </a:p>
          <a:p>
            <a:pPr algn="ctr"/>
            <a:r>
              <a:rPr lang="en-US" sz="3200" dirty="0" smtClean="0">
                <a:solidFill>
                  <a:srgbClr val="8CD7FF"/>
                </a:solidFill>
              </a:rPr>
              <a:t>mail@govertvanginkel.nl</a:t>
            </a:r>
          </a:p>
          <a:p>
            <a:pPr algn="ctr"/>
            <a:endParaRPr lang="en-US" sz="3200" dirty="0">
              <a:solidFill>
                <a:srgbClr val="8CD7FF"/>
              </a:solidFill>
            </a:endParaRPr>
          </a:p>
          <a:p>
            <a:pPr algn="ctr"/>
            <a:r>
              <a:rPr lang="en-US" sz="3200" dirty="0" smtClean="0">
                <a:solidFill>
                  <a:srgbClr val="8CD7FF"/>
                </a:solidFill>
              </a:rPr>
              <a:t>Calgary – Canada</a:t>
            </a:r>
          </a:p>
          <a:p>
            <a:pPr algn="ctr"/>
            <a:r>
              <a:rPr lang="en-US" sz="3200" dirty="0" err="1" smtClean="0">
                <a:solidFill>
                  <a:srgbClr val="8CD7FF"/>
                </a:solidFill>
              </a:rPr>
              <a:t>Nieuwegein</a:t>
            </a:r>
            <a:r>
              <a:rPr lang="en-US" sz="3200" dirty="0">
                <a:solidFill>
                  <a:srgbClr val="8CD7FF"/>
                </a:solidFill>
              </a:rPr>
              <a:t> </a:t>
            </a:r>
            <a:r>
              <a:rPr lang="en-US" sz="3200" dirty="0" smtClean="0">
                <a:solidFill>
                  <a:srgbClr val="8CD7FF"/>
                </a:solidFill>
              </a:rPr>
              <a:t>– The Netherlands</a:t>
            </a:r>
          </a:p>
          <a:p>
            <a:pPr algn="ctr"/>
            <a:endParaRPr lang="en-US" sz="3200" dirty="0">
              <a:solidFill>
                <a:srgbClr val="8CD7FF"/>
              </a:solidFill>
            </a:endParaRPr>
          </a:p>
        </p:txBody>
      </p:sp>
      <p:sp>
        <p:nvSpPr>
          <p:cNvPr id="8" name="TextBox 7"/>
          <p:cNvSpPr txBox="1"/>
          <p:nvPr/>
        </p:nvSpPr>
        <p:spPr>
          <a:xfrm>
            <a:off x="2874290" y="963010"/>
            <a:ext cx="3320854" cy="923330"/>
          </a:xfrm>
          <a:prstGeom prst="rect">
            <a:avLst/>
          </a:prstGeom>
          <a:noFill/>
        </p:spPr>
        <p:txBody>
          <a:bodyPr wrap="none" rtlCol="0">
            <a:spAutoFit/>
          </a:bodyPr>
          <a:lstStyle/>
          <a:p>
            <a:r>
              <a:rPr lang="en-US" sz="5400" dirty="0" smtClean="0">
                <a:solidFill>
                  <a:srgbClr val="8CD7FF"/>
                </a:solidFill>
              </a:rPr>
              <a:t>Thank you!</a:t>
            </a:r>
            <a:endParaRPr lang="en-US" sz="5400" dirty="0">
              <a:solidFill>
                <a:srgbClr val="8CD7FF"/>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4113" y="4734662"/>
            <a:ext cx="980337" cy="49016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4113" y="5401264"/>
            <a:ext cx="915865" cy="616682"/>
          </a:xfrm>
          <a:prstGeom prst="rect">
            <a:avLst/>
          </a:prstGeom>
        </p:spPr>
      </p:pic>
    </p:spTree>
    <p:extLst>
      <p:ext uri="{BB962C8B-B14F-4D97-AF65-F5344CB8AC3E}">
        <p14:creationId xmlns:p14="http://schemas.microsoft.com/office/powerpoint/2010/main" val="2023004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5</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581142" y="1199445"/>
            <a:ext cx="6109511" cy="24130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4112" y="3830533"/>
            <a:ext cx="4026139" cy="3027467"/>
          </a:xfrm>
          <a:prstGeom prst="rect">
            <a:avLst/>
          </a:prstGeom>
        </p:spPr>
      </p:pic>
      <p:sp>
        <p:nvSpPr>
          <p:cNvPr id="6" name="TextBox 5"/>
          <p:cNvSpPr txBox="1"/>
          <p:nvPr/>
        </p:nvSpPr>
        <p:spPr>
          <a:xfrm>
            <a:off x="2144890" y="5094111"/>
            <a:ext cx="1586943" cy="523220"/>
          </a:xfrm>
          <a:prstGeom prst="rect">
            <a:avLst/>
          </a:prstGeom>
          <a:noFill/>
        </p:spPr>
        <p:txBody>
          <a:bodyPr wrap="none" rtlCol="0">
            <a:spAutoFit/>
          </a:bodyPr>
          <a:lstStyle/>
          <a:p>
            <a:r>
              <a:rPr lang="en-US" sz="2800" b="1" dirty="0" smtClean="0"/>
              <a:t>Business!</a:t>
            </a:r>
            <a:endParaRPr lang="en-US" sz="2800" b="1" dirty="0"/>
          </a:p>
        </p:txBody>
      </p:sp>
    </p:spTree>
    <p:extLst>
      <p:ext uri="{BB962C8B-B14F-4D97-AF65-F5344CB8AC3E}">
        <p14:creationId xmlns:p14="http://schemas.microsoft.com/office/powerpoint/2010/main" val="32713331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6</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5170" y="1411109"/>
            <a:ext cx="4967111" cy="4967111"/>
          </a:xfrm>
          <a:prstGeom prst="rect">
            <a:avLst/>
          </a:prstGeom>
        </p:spPr>
      </p:pic>
      <p:sp>
        <p:nvSpPr>
          <p:cNvPr id="3" name="TextBox 2"/>
          <p:cNvSpPr txBox="1"/>
          <p:nvPr/>
        </p:nvSpPr>
        <p:spPr>
          <a:xfrm>
            <a:off x="3372563" y="846669"/>
            <a:ext cx="2883760" cy="369332"/>
          </a:xfrm>
          <a:prstGeom prst="rect">
            <a:avLst/>
          </a:prstGeom>
          <a:noFill/>
        </p:spPr>
        <p:txBody>
          <a:bodyPr wrap="none" rtlCol="0">
            <a:spAutoFit/>
          </a:bodyPr>
          <a:lstStyle/>
          <a:p>
            <a:r>
              <a:rPr lang="en-US" dirty="0" smtClean="0"/>
              <a:t>The business RELATIONSHIP!</a:t>
            </a:r>
            <a:endParaRPr lang="en-US" dirty="0"/>
          </a:p>
        </p:txBody>
      </p:sp>
    </p:spTree>
    <p:extLst>
      <p:ext uri="{BB962C8B-B14F-4D97-AF65-F5344CB8AC3E}">
        <p14:creationId xmlns:p14="http://schemas.microsoft.com/office/powerpoint/2010/main" val="32713331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7</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224" y="877661"/>
            <a:ext cx="8382000" cy="5509834"/>
          </a:xfrm>
          <a:prstGeom prst="rect">
            <a:avLst/>
          </a:prstGeom>
        </p:spPr>
      </p:pic>
    </p:spTree>
    <p:extLst>
      <p:ext uri="{BB962C8B-B14F-4D97-AF65-F5344CB8AC3E}">
        <p14:creationId xmlns:p14="http://schemas.microsoft.com/office/powerpoint/2010/main" val="32713331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8</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04622"/>
            <a:ext cx="9144000" cy="3741805"/>
          </a:xfrm>
          <a:prstGeom prst="rect">
            <a:avLst/>
          </a:prstGeom>
        </p:spPr>
      </p:pic>
      <p:sp>
        <p:nvSpPr>
          <p:cNvPr id="3" name="TextBox 2"/>
          <p:cNvSpPr txBox="1"/>
          <p:nvPr/>
        </p:nvSpPr>
        <p:spPr>
          <a:xfrm>
            <a:off x="3429005" y="1044223"/>
            <a:ext cx="3135218" cy="369332"/>
          </a:xfrm>
          <a:prstGeom prst="rect">
            <a:avLst/>
          </a:prstGeom>
          <a:noFill/>
        </p:spPr>
        <p:txBody>
          <a:bodyPr wrap="none" rtlCol="0">
            <a:spAutoFit/>
          </a:bodyPr>
          <a:lstStyle/>
          <a:p>
            <a:r>
              <a:rPr lang="en-US" dirty="0" smtClean="0"/>
              <a:t>The way in which we engage ….</a:t>
            </a:r>
            <a:endParaRPr lang="en-US" dirty="0"/>
          </a:p>
        </p:txBody>
      </p:sp>
    </p:spTree>
    <p:extLst>
      <p:ext uri="{BB962C8B-B14F-4D97-AF65-F5344CB8AC3E}">
        <p14:creationId xmlns:p14="http://schemas.microsoft.com/office/powerpoint/2010/main" val="20677880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457200" y="6356351"/>
            <a:ext cx="2133600" cy="365125"/>
          </a:xfrm>
        </p:spPr>
        <p:txBody>
          <a:bodyPr/>
          <a:lstStyle/>
          <a:p>
            <a:pPr>
              <a:defRPr/>
            </a:pPr>
            <a:fld id="{53518876-C226-400C-AA52-62D0FEC766F0}" type="slidenum">
              <a:rPr lang="en-US" smtClean="0"/>
              <a:pPr>
                <a:defRPr/>
              </a:pPr>
              <a:t>9</a:t>
            </a:fld>
            <a:endParaRPr lang="en-US" dirty="0"/>
          </a:p>
        </p:txBody>
      </p:sp>
      <p:sp>
        <p:nvSpPr>
          <p:cNvPr id="4" name="Tekstvak 3"/>
          <p:cNvSpPr txBox="1"/>
          <p:nvPr/>
        </p:nvSpPr>
        <p:spPr>
          <a:xfrm>
            <a:off x="7092280" y="6453336"/>
            <a:ext cx="1512168" cy="215444"/>
          </a:xfrm>
          <a:prstGeom prst="rect">
            <a:avLst/>
          </a:prstGeom>
          <a:noFill/>
        </p:spPr>
        <p:txBody>
          <a:bodyPr wrap="square" rtlCol="0">
            <a:spAutoFit/>
          </a:bodyPr>
          <a:lstStyle/>
          <a:p>
            <a:r>
              <a:rPr lang="nl-NL" sz="800" dirty="0" smtClean="0">
                <a:latin typeface="BaaBookHmkBold"/>
              </a:rPr>
              <a:t>© Govert van Ginkel  2016</a:t>
            </a:r>
            <a:endParaRPr lang="en-US" sz="800" dirty="0">
              <a:latin typeface="BaaBookHmkBold"/>
            </a:endParaRPr>
          </a:p>
        </p:txBody>
      </p:sp>
      <p:pic>
        <p:nvPicPr>
          <p:cNvPr id="5" name="Picture 1" descr=":::Library:Application Support:LittleSnapper:govert.lslibrary:11CBD976-FA1D-43F7-A593-D3F2811662CA-6870-000113B2307792E1.snap:Safari.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1" y="-27384"/>
            <a:ext cx="3672408" cy="86356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220611" y="1741307"/>
            <a:ext cx="6731000" cy="4419600"/>
          </a:xfrm>
          <a:prstGeom prst="rect">
            <a:avLst/>
          </a:prstGeom>
        </p:spPr>
      </p:pic>
      <p:sp>
        <p:nvSpPr>
          <p:cNvPr id="8" name="TextBox 7"/>
          <p:cNvSpPr txBox="1"/>
          <p:nvPr/>
        </p:nvSpPr>
        <p:spPr>
          <a:xfrm>
            <a:off x="3273784" y="1044223"/>
            <a:ext cx="3135218" cy="369332"/>
          </a:xfrm>
          <a:prstGeom prst="rect">
            <a:avLst/>
          </a:prstGeom>
          <a:noFill/>
        </p:spPr>
        <p:txBody>
          <a:bodyPr wrap="none" rtlCol="0">
            <a:spAutoFit/>
          </a:bodyPr>
          <a:lstStyle/>
          <a:p>
            <a:r>
              <a:rPr lang="en-US" dirty="0" smtClean="0"/>
              <a:t>The way in which we engage ….</a:t>
            </a:r>
            <a:endParaRPr lang="en-US" dirty="0"/>
          </a:p>
        </p:txBody>
      </p:sp>
    </p:spTree>
    <p:extLst>
      <p:ext uri="{BB962C8B-B14F-4D97-AF65-F5344CB8AC3E}">
        <p14:creationId xmlns:p14="http://schemas.microsoft.com/office/powerpoint/2010/main" val="15624366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22704</TotalTime>
  <Words>3105</Words>
  <Application>Microsoft Macintosh PowerPoint</Application>
  <PresentationFormat>On-screen Show (4:3)</PresentationFormat>
  <Paragraphs>371</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govertvanginkel.nl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Govert van Ginkel</dc:creator>
  <cp:lastModifiedBy>Govert van Ginkel</cp:lastModifiedBy>
  <cp:revision>39</cp:revision>
  <cp:lastPrinted>2019-05-16T20:12:49Z</cp:lastPrinted>
  <dcterms:created xsi:type="dcterms:W3CDTF">2016-10-11T12:28:43Z</dcterms:created>
  <dcterms:modified xsi:type="dcterms:W3CDTF">2019-05-16T20:12:56Z</dcterms:modified>
</cp:coreProperties>
</file>