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7.xml" ContentType="application/vnd.openxmlformats-officedocument.presentationml.tags+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10.xml" ContentType="application/vnd.openxmlformats-officedocument.presentationml.tags+xml"/>
  <Override PartName="/ppt/tags/tag11.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12.xml" ContentType="application/vnd.openxmlformats-officedocument.presentationml.tag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13.xml" ContentType="application/vnd.openxmlformats-officedocument.presentationml.tags+xml"/>
  <Override PartName="/ppt/tags/tag14.xml" ContentType="application/vnd.openxmlformats-officedocument.presentationml.tags+xml"/>
  <Override PartName="/ppt/charts/chart1.xml" ContentType="application/vnd.openxmlformats-officedocument.drawingml.chart+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24.xml" ContentType="application/vnd.openxmlformats-officedocument.presentationml.tags+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25.xml" ContentType="application/vnd.openxmlformats-officedocument.presentationml.tags+xml"/>
  <Override PartName="/ppt/tags/tag26.xml" ContentType="application/vnd.openxmlformats-officedocument.presentationml.tags+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8"/>
  </p:notesMasterIdLst>
  <p:sldIdLst>
    <p:sldId id="256" r:id="rId2"/>
    <p:sldId id="305" r:id="rId3"/>
    <p:sldId id="266" r:id="rId4"/>
    <p:sldId id="278" r:id="rId5"/>
    <p:sldId id="274" r:id="rId6"/>
    <p:sldId id="281" r:id="rId7"/>
    <p:sldId id="275" r:id="rId8"/>
    <p:sldId id="258" r:id="rId9"/>
    <p:sldId id="280" r:id="rId10"/>
    <p:sldId id="260" r:id="rId11"/>
    <p:sldId id="282" r:id="rId12"/>
    <p:sldId id="283" r:id="rId13"/>
    <p:sldId id="285" r:id="rId14"/>
    <p:sldId id="286" r:id="rId15"/>
    <p:sldId id="288" r:id="rId16"/>
    <p:sldId id="289" r:id="rId17"/>
    <p:sldId id="290" r:id="rId18"/>
    <p:sldId id="291" r:id="rId19"/>
    <p:sldId id="297" r:id="rId20"/>
    <p:sldId id="262" r:id="rId21"/>
    <p:sldId id="295" r:id="rId22"/>
    <p:sldId id="263" r:id="rId23"/>
    <p:sldId id="267" r:id="rId24"/>
    <p:sldId id="272" r:id="rId25"/>
    <p:sldId id="298" r:id="rId26"/>
    <p:sldId id="299" r:id="rId27"/>
    <p:sldId id="300" r:id="rId28"/>
    <p:sldId id="301" r:id="rId29"/>
    <p:sldId id="302" r:id="rId30"/>
    <p:sldId id="287" r:id="rId31"/>
    <p:sldId id="276" r:id="rId32"/>
    <p:sldId id="303" r:id="rId33"/>
    <p:sldId id="304" r:id="rId34"/>
    <p:sldId id="292" r:id="rId35"/>
    <p:sldId id="293" r:id="rId36"/>
    <p:sldId id="29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110" d="100"/>
          <a:sy n="110" d="100"/>
        </p:scale>
        <p:origin x="61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30806636373888"/>
          <c:y val="3.6824319644115339E-2"/>
          <c:w val="0.5944242690432846"/>
          <c:h val="0.66188734464438115"/>
        </c:manualLayout>
      </c:layout>
      <c:lineChart>
        <c:grouping val="standard"/>
        <c:varyColors val="0"/>
        <c:ser>
          <c:idx val="0"/>
          <c:order val="0"/>
          <c:tx>
            <c:strRef>
              <c:f>Sheet1!$B$36</c:f>
              <c:strCache>
                <c:ptCount val="1"/>
                <c:pt idx="0">
                  <c:v>Year One</c:v>
                </c:pt>
              </c:strCache>
            </c:strRef>
          </c:tx>
          <c:spPr>
            <a:ln w="28575" cap="rnd">
              <a:solidFill>
                <a:srgbClr val="FF0000"/>
              </a:solidFill>
              <a:prstDash val="sysDot"/>
              <a:round/>
            </a:ln>
            <a:effectLst/>
          </c:spPr>
          <c:marker>
            <c:symbol val="none"/>
          </c:marker>
          <c:cat>
            <c:strRef>
              <c:f>Sheet1!$A$37:$A$45</c:f>
              <c:strCache>
                <c:ptCount val="9"/>
                <c:pt idx="0">
                  <c:v>October</c:v>
                </c:pt>
                <c:pt idx="1">
                  <c:v>November</c:v>
                </c:pt>
                <c:pt idx="2">
                  <c:v>December</c:v>
                </c:pt>
                <c:pt idx="3">
                  <c:v>January</c:v>
                </c:pt>
                <c:pt idx="4">
                  <c:v>February</c:v>
                </c:pt>
                <c:pt idx="5">
                  <c:v>March</c:v>
                </c:pt>
                <c:pt idx="6">
                  <c:v>April</c:v>
                </c:pt>
                <c:pt idx="7">
                  <c:v>May</c:v>
                </c:pt>
                <c:pt idx="8">
                  <c:v>June</c:v>
                </c:pt>
              </c:strCache>
            </c:strRef>
          </c:cat>
          <c:val>
            <c:numRef>
              <c:f>Sheet1!$B$37:$B$45</c:f>
              <c:numCache>
                <c:formatCode>General</c:formatCode>
                <c:ptCount val="9"/>
                <c:pt idx="0">
                  <c:v>30</c:v>
                </c:pt>
                <c:pt idx="1">
                  <c:v>22</c:v>
                </c:pt>
                <c:pt idx="2">
                  <c:v>19</c:v>
                </c:pt>
                <c:pt idx="3">
                  <c:v>18</c:v>
                </c:pt>
                <c:pt idx="4">
                  <c:v>36</c:v>
                </c:pt>
                <c:pt idx="5">
                  <c:v>78</c:v>
                </c:pt>
                <c:pt idx="6">
                  <c:v>50</c:v>
                </c:pt>
                <c:pt idx="7">
                  <c:v>81</c:v>
                </c:pt>
                <c:pt idx="8">
                  <c:v>8</c:v>
                </c:pt>
              </c:numCache>
            </c:numRef>
          </c:val>
          <c:smooth val="0"/>
          <c:extLst>
            <c:ext xmlns:c16="http://schemas.microsoft.com/office/drawing/2014/chart" uri="{C3380CC4-5D6E-409C-BE32-E72D297353CC}">
              <c16:uniqueId val="{00000000-6AD0-49FC-A0DD-09E43098CC74}"/>
            </c:ext>
          </c:extLst>
        </c:ser>
        <c:ser>
          <c:idx val="1"/>
          <c:order val="1"/>
          <c:tx>
            <c:strRef>
              <c:f>Sheet1!$C$36</c:f>
              <c:strCache>
                <c:ptCount val="1"/>
                <c:pt idx="0">
                  <c:v>Year Two</c:v>
                </c:pt>
              </c:strCache>
            </c:strRef>
          </c:tx>
          <c:spPr>
            <a:ln w="28575" cap="rnd">
              <a:solidFill>
                <a:schemeClr val="accent6"/>
              </a:solidFill>
              <a:prstDash val="dash"/>
              <a:round/>
            </a:ln>
            <a:effectLst/>
          </c:spPr>
          <c:marker>
            <c:symbol val="none"/>
          </c:marker>
          <c:cat>
            <c:strRef>
              <c:f>Sheet1!$A$37:$A$45</c:f>
              <c:strCache>
                <c:ptCount val="9"/>
                <c:pt idx="0">
                  <c:v>October</c:v>
                </c:pt>
                <c:pt idx="1">
                  <c:v>November</c:v>
                </c:pt>
                <c:pt idx="2">
                  <c:v>December</c:v>
                </c:pt>
                <c:pt idx="3">
                  <c:v>January</c:v>
                </c:pt>
                <c:pt idx="4">
                  <c:v>February</c:v>
                </c:pt>
                <c:pt idx="5">
                  <c:v>March</c:v>
                </c:pt>
                <c:pt idx="6">
                  <c:v>April</c:v>
                </c:pt>
                <c:pt idx="7">
                  <c:v>May</c:v>
                </c:pt>
                <c:pt idx="8">
                  <c:v>June</c:v>
                </c:pt>
              </c:strCache>
            </c:strRef>
          </c:cat>
          <c:val>
            <c:numRef>
              <c:f>Sheet1!$C$37:$C$45</c:f>
              <c:numCache>
                <c:formatCode>General</c:formatCode>
                <c:ptCount val="9"/>
                <c:pt idx="0">
                  <c:v>90</c:v>
                </c:pt>
                <c:pt idx="1">
                  <c:v>54</c:v>
                </c:pt>
                <c:pt idx="2">
                  <c:v>36</c:v>
                </c:pt>
                <c:pt idx="3">
                  <c:v>40</c:v>
                </c:pt>
                <c:pt idx="4">
                  <c:v>32</c:v>
                </c:pt>
                <c:pt idx="5">
                  <c:v>37</c:v>
                </c:pt>
                <c:pt idx="6">
                  <c:v>46</c:v>
                </c:pt>
                <c:pt idx="7">
                  <c:v>58</c:v>
                </c:pt>
                <c:pt idx="8">
                  <c:v>9</c:v>
                </c:pt>
              </c:numCache>
            </c:numRef>
          </c:val>
          <c:smooth val="0"/>
          <c:extLst>
            <c:ext xmlns:c16="http://schemas.microsoft.com/office/drawing/2014/chart" uri="{C3380CC4-5D6E-409C-BE32-E72D297353CC}">
              <c16:uniqueId val="{00000001-6AD0-49FC-A0DD-09E43098CC74}"/>
            </c:ext>
          </c:extLst>
        </c:ser>
        <c:ser>
          <c:idx val="2"/>
          <c:order val="2"/>
          <c:tx>
            <c:strRef>
              <c:f>Sheet1!$D$36</c:f>
              <c:strCache>
                <c:ptCount val="1"/>
                <c:pt idx="0">
                  <c:v>Year Three</c:v>
                </c:pt>
              </c:strCache>
            </c:strRef>
          </c:tx>
          <c:spPr>
            <a:ln w="28575" cap="rnd">
              <a:solidFill>
                <a:schemeClr val="accent1"/>
              </a:solidFill>
              <a:prstDash val="lgDash"/>
              <a:round/>
            </a:ln>
            <a:effectLst/>
          </c:spPr>
          <c:marker>
            <c:symbol val="none"/>
          </c:marker>
          <c:cat>
            <c:strRef>
              <c:f>Sheet1!$A$37:$A$45</c:f>
              <c:strCache>
                <c:ptCount val="9"/>
                <c:pt idx="0">
                  <c:v>October</c:v>
                </c:pt>
                <c:pt idx="1">
                  <c:v>November</c:v>
                </c:pt>
                <c:pt idx="2">
                  <c:v>December</c:v>
                </c:pt>
                <c:pt idx="3">
                  <c:v>January</c:v>
                </c:pt>
                <c:pt idx="4">
                  <c:v>February</c:v>
                </c:pt>
                <c:pt idx="5">
                  <c:v>March</c:v>
                </c:pt>
                <c:pt idx="6">
                  <c:v>April</c:v>
                </c:pt>
                <c:pt idx="7">
                  <c:v>May</c:v>
                </c:pt>
                <c:pt idx="8">
                  <c:v>June</c:v>
                </c:pt>
              </c:strCache>
            </c:strRef>
          </c:cat>
          <c:val>
            <c:numRef>
              <c:f>Sheet1!$D$37:$D$45</c:f>
              <c:numCache>
                <c:formatCode>General</c:formatCode>
                <c:ptCount val="9"/>
                <c:pt idx="0">
                  <c:v>92</c:v>
                </c:pt>
                <c:pt idx="1">
                  <c:v>96</c:v>
                </c:pt>
                <c:pt idx="2">
                  <c:v>71</c:v>
                </c:pt>
                <c:pt idx="3">
                  <c:v>78</c:v>
                </c:pt>
                <c:pt idx="4">
                  <c:v>88</c:v>
                </c:pt>
                <c:pt idx="5">
                  <c:v>75</c:v>
                </c:pt>
                <c:pt idx="6">
                  <c:v>50</c:v>
                </c:pt>
                <c:pt idx="7">
                  <c:v>81</c:v>
                </c:pt>
                <c:pt idx="8">
                  <c:v>35</c:v>
                </c:pt>
              </c:numCache>
            </c:numRef>
          </c:val>
          <c:smooth val="0"/>
          <c:extLst>
            <c:ext xmlns:c16="http://schemas.microsoft.com/office/drawing/2014/chart" uri="{C3380CC4-5D6E-409C-BE32-E72D297353CC}">
              <c16:uniqueId val="{00000002-6AD0-49FC-A0DD-09E43098CC74}"/>
            </c:ext>
          </c:extLst>
        </c:ser>
        <c:ser>
          <c:idx val="3"/>
          <c:order val="3"/>
          <c:tx>
            <c:strRef>
              <c:f>Sheet1!$E$36</c:f>
              <c:strCache>
                <c:ptCount val="1"/>
                <c:pt idx="0">
                  <c:v>Year Four</c:v>
                </c:pt>
              </c:strCache>
            </c:strRef>
          </c:tx>
          <c:spPr>
            <a:ln w="28575" cap="rnd">
              <a:solidFill>
                <a:schemeClr val="accent4"/>
              </a:solidFill>
              <a:prstDash val="solid"/>
              <a:round/>
            </a:ln>
            <a:effectLst/>
          </c:spPr>
          <c:marker>
            <c:symbol val="none"/>
          </c:marker>
          <c:cat>
            <c:strRef>
              <c:f>Sheet1!$A$37:$A$45</c:f>
              <c:strCache>
                <c:ptCount val="9"/>
                <c:pt idx="0">
                  <c:v>October</c:v>
                </c:pt>
                <c:pt idx="1">
                  <c:v>November</c:v>
                </c:pt>
                <c:pt idx="2">
                  <c:v>December</c:v>
                </c:pt>
                <c:pt idx="3">
                  <c:v>January</c:v>
                </c:pt>
                <c:pt idx="4">
                  <c:v>February</c:v>
                </c:pt>
                <c:pt idx="5">
                  <c:v>March</c:v>
                </c:pt>
                <c:pt idx="6">
                  <c:v>April</c:v>
                </c:pt>
                <c:pt idx="7">
                  <c:v>May</c:v>
                </c:pt>
                <c:pt idx="8">
                  <c:v>June</c:v>
                </c:pt>
              </c:strCache>
            </c:strRef>
          </c:cat>
          <c:val>
            <c:numRef>
              <c:f>Sheet1!$E$37:$E$45</c:f>
              <c:numCache>
                <c:formatCode>General</c:formatCode>
                <c:ptCount val="9"/>
                <c:pt idx="0">
                  <c:v>133</c:v>
                </c:pt>
                <c:pt idx="1">
                  <c:v>179</c:v>
                </c:pt>
                <c:pt idx="2">
                  <c:v>104</c:v>
                </c:pt>
                <c:pt idx="3">
                  <c:v>138</c:v>
                </c:pt>
                <c:pt idx="4">
                  <c:v>90</c:v>
                </c:pt>
                <c:pt idx="5">
                  <c:v>167</c:v>
                </c:pt>
                <c:pt idx="6">
                  <c:v>108</c:v>
                </c:pt>
                <c:pt idx="7">
                  <c:v>145</c:v>
                </c:pt>
                <c:pt idx="8">
                  <c:v>25</c:v>
                </c:pt>
              </c:numCache>
            </c:numRef>
          </c:val>
          <c:smooth val="0"/>
          <c:extLst>
            <c:ext xmlns:c16="http://schemas.microsoft.com/office/drawing/2014/chart" uri="{C3380CC4-5D6E-409C-BE32-E72D297353CC}">
              <c16:uniqueId val="{00000003-6AD0-49FC-A0DD-09E43098CC74}"/>
            </c:ext>
          </c:extLst>
        </c:ser>
        <c:dLbls>
          <c:showLegendKey val="0"/>
          <c:showVal val="0"/>
          <c:showCatName val="0"/>
          <c:showSerName val="0"/>
          <c:showPercent val="0"/>
          <c:showBubbleSize val="0"/>
        </c:dLbls>
        <c:smooth val="0"/>
        <c:axId val="120153704"/>
        <c:axId val="120152136"/>
      </c:lineChart>
      <c:catAx>
        <c:axId val="120153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Month</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152136"/>
        <c:crosses val="autoZero"/>
        <c:auto val="1"/>
        <c:lblAlgn val="ctr"/>
        <c:lblOffset val="100"/>
        <c:noMultiLvlLbl val="0"/>
      </c:catAx>
      <c:valAx>
        <c:axId val="1201521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Student Numbers</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15370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C74E78-0D9B-4E72-A97D-22AEBF101191}" type="doc">
      <dgm:prSet loTypeId="urn:microsoft.com/office/officeart/2005/8/layout/matrix2" loCatId="matrix" qsTypeId="urn:microsoft.com/office/officeart/2005/8/quickstyle/simple4" qsCatId="simple" csTypeId="urn:microsoft.com/office/officeart/2005/8/colors/colorful5" csCatId="colorful"/>
      <dgm:spPr/>
      <dgm:t>
        <a:bodyPr/>
        <a:lstStyle/>
        <a:p>
          <a:endParaRPr lang="en-US"/>
        </a:p>
      </dgm:t>
    </dgm:pt>
    <dgm:pt modelId="{2185A931-EE38-4B3E-8B25-E5231083B019}">
      <dgm:prSet/>
      <dgm:spPr/>
      <dgm:t>
        <a:bodyPr/>
        <a:lstStyle/>
        <a:p>
          <a:r>
            <a:rPr lang="en-US"/>
            <a:t>ESSA</a:t>
          </a:r>
        </a:p>
      </dgm:t>
    </dgm:pt>
    <dgm:pt modelId="{A9BE7431-32DA-4BC4-8E36-E2A85E62929D}" type="parTrans" cxnId="{081EE80E-C634-4AC0-A465-197945FF8673}">
      <dgm:prSet/>
      <dgm:spPr/>
      <dgm:t>
        <a:bodyPr/>
        <a:lstStyle/>
        <a:p>
          <a:endParaRPr lang="en-US"/>
        </a:p>
      </dgm:t>
    </dgm:pt>
    <dgm:pt modelId="{2EAB4AD9-AE2C-4B54-A3B1-4E479BC58E53}" type="sibTrans" cxnId="{081EE80E-C634-4AC0-A465-197945FF8673}">
      <dgm:prSet/>
      <dgm:spPr/>
      <dgm:t>
        <a:bodyPr/>
        <a:lstStyle/>
        <a:p>
          <a:endParaRPr lang="en-US"/>
        </a:p>
      </dgm:t>
    </dgm:pt>
    <dgm:pt modelId="{D7ED754C-E0C7-4381-B0DF-F9BC0E62C777}">
      <dgm:prSet/>
      <dgm:spPr/>
      <dgm:t>
        <a:bodyPr/>
        <a:lstStyle/>
        <a:p>
          <a:r>
            <a:rPr lang="en-US"/>
            <a:t>RTI/MTSS</a:t>
          </a:r>
        </a:p>
      </dgm:t>
    </dgm:pt>
    <dgm:pt modelId="{FB4A95AD-9BD7-4819-806A-DAB67D77F5E4}" type="parTrans" cxnId="{83E8B29B-CA37-447A-9421-38D188B44917}">
      <dgm:prSet/>
      <dgm:spPr/>
      <dgm:t>
        <a:bodyPr/>
        <a:lstStyle/>
        <a:p>
          <a:endParaRPr lang="en-US"/>
        </a:p>
      </dgm:t>
    </dgm:pt>
    <dgm:pt modelId="{D7735085-A113-4515-826F-3142535A95C1}" type="sibTrans" cxnId="{83E8B29B-CA37-447A-9421-38D188B44917}">
      <dgm:prSet/>
      <dgm:spPr/>
      <dgm:t>
        <a:bodyPr/>
        <a:lstStyle/>
        <a:p>
          <a:endParaRPr lang="en-US"/>
        </a:p>
      </dgm:t>
    </dgm:pt>
    <dgm:pt modelId="{98F06EBE-4338-47AA-9A65-75FE7EEAAF0B}">
      <dgm:prSet/>
      <dgm:spPr/>
      <dgm:t>
        <a:bodyPr/>
        <a:lstStyle/>
        <a:p>
          <a:r>
            <a:rPr lang="en-US"/>
            <a:t>FERPA</a:t>
          </a:r>
        </a:p>
      </dgm:t>
    </dgm:pt>
    <dgm:pt modelId="{161D8DF9-7F27-41B8-87E6-97A873D3CA8B}" type="parTrans" cxnId="{6562C94E-C3B9-46B6-9280-92675E57E129}">
      <dgm:prSet/>
      <dgm:spPr/>
      <dgm:t>
        <a:bodyPr/>
        <a:lstStyle/>
        <a:p>
          <a:endParaRPr lang="en-US"/>
        </a:p>
      </dgm:t>
    </dgm:pt>
    <dgm:pt modelId="{F45CFAFA-7601-43A4-88C8-F5213A2B6D72}" type="sibTrans" cxnId="{6562C94E-C3B9-46B6-9280-92675E57E129}">
      <dgm:prSet/>
      <dgm:spPr/>
      <dgm:t>
        <a:bodyPr/>
        <a:lstStyle/>
        <a:p>
          <a:endParaRPr lang="en-US"/>
        </a:p>
      </dgm:t>
    </dgm:pt>
    <dgm:pt modelId="{C490EE72-7C34-4C13-9BAA-40EB83A4F39A}">
      <dgm:prSet/>
      <dgm:spPr/>
      <dgm:t>
        <a:bodyPr/>
        <a:lstStyle/>
        <a:p>
          <a:r>
            <a:rPr lang="en-US"/>
            <a:t>IDEA</a:t>
          </a:r>
        </a:p>
      </dgm:t>
    </dgm:pt>
    <dgm:pt modelId="{1C918827-77D4-46E1-AB9E-71FD1666283A}" type="parTrans" cxnId="{938B9F05-0328-4FEB-8059-85E3FE939985}">
      <dgm:prSet/>
      <dgm:spPr/>
      <dgm:t>
        <a:bodyPr/>
        <a:lstStyle/>
        <a:p>
          <a:endParaRPr lang="en-US"/>
        </a:p>
      </dgm:t>
    </dgm:pt>
    <dgm:pt modelId="{8F312627-E559-4003-A0B6-4043BDD5F6B4}" type="sibTrans" cxnId="{938B9F05-0328-4FEB-8059-85E3FE939985}">
      <dgm:prSet/>
      <dgm:spPr/>
      <dgm:t>
        <a:bodyPr/>
        <a:lstStyle/>
        <a:p>
          <a:endParaRPr lang="en-US"/>
        </a:p>
      </dgm:t>
    </dgm:pt>
    <dgm:pt modelId="{92028F2F-3337-4BDF-9C58-605109DA0DE9}">
      <dgm:prSet/>
      <dgm:spPr/>
      <dgm:t>
        <a:bodyPr/>
        <a:lstStyle/>
        <a:p>
          <a:r>
            <a:rPr lang="en-US"/>
            <a:t>Child find</a:t>
          </a:r>
        </a:p>
      </dgm:t>
    </dgm:pt>
    <dgm:pt modelId="{46B97C46-E8CD-4ACE-BB2A-994325189BF1}" type="parTrans" cxnId="{03D13903-9F3A-4197-A72C-3B5CAEBDF699}">
      <dgm:prSet/>
      <dgm:spPr/>
      <dgm:t>
        <a:bodyPr/>
        <a:lstStyle/>
        <a:p>
          <a:endParaRPr lang="en-US"/>
        </a:p>
      </dgm:t>
    </dgm:pt>
    <dgm:pt modelId="{C7FB3196-23BB-40F6-AFC7-16AB46126602}" type="sibTrans" cxnId="{03D13903-9F3A-4197-A72C-3B5CAEBDF699}">
      <dgm:prSet/>
      <dgm:spPr/>
      <dgm:t>
        <a:bodyPr/>
        <a:lstStyle/>
        <a:p>
          <a:endParaRPr lang="en-US"/>
        </a:p>
      </dgm:t>
    </dgm:pt>
    <dgm:pt modelId="{746F1F37-1698-4C62-991C-4E61CBBFAB68}">
      <dgm:prSet/>
      <dgm:spPr/>
      <dgm:t>
        <a:bodyPr/>
        <a:lstStyle/>
        <a:p>
          <a:r>
            <a:rPr lang="en-US"/>
            <a:t>IEP terms</a:t>
          </a:r>
        </a:p>
      </dgm:t>
    </dgm:pt>
    <dgm:pt modelId="{A6A98730-BA92-42AB-8C6F-4B1B512FD383}" type="parTrans" cxnId="{EA5E6C92-809D-46FC-921F-271134394C90}">
      <dgm:prSet/>
      <dgm:spPr/>
      <dgm:t>
        <a:bodyPr/>
        <a:lstStyle/>
        <a:p>
          <a:endParaRPr lang="en-US"/>
        </a:p>
      </dgm:t>
    </dgm:pt>
    <dgm:pt modelId="{490B5405-C77B-4191-A502-6503FA4C7D87}" type="sibTrans" cxnId="{EA5E6C92-809D-46FC-921F-271134394C90}">
      <dgm:prSet/>
      <dgm:spPr/>
      <dgm:t>
        <a:bodyPr/>
        <a:lstStyle/>
        <a:p>
          <a:endParaRPr lang="en-US"/>
        </a:p>
      </dgm:t>
    </dgm:pt>
    <dgm:pt modelId="{68A836F8-708D-4F14-9FF9-0864D03E31D0}">
      <dgm:prSet/>
      <dgm:spPr/>
      <dgm:t>
        <a:bodyPr/>
        <a:lstStyle/>
        <a:p>
          <a:r>
            <a:rPr lang="en-US"/>
            <a:t>MCL 380.1310</a:t>
          </a:r>
        </a:p>
      </dgm:t>
    </dgm:pt>
    <dgm:pt modelId="{BF31593D-6A3D-430D-919C-80380E50F03D}" type="parTrans" cxnId="{834BF022-F5E3-429A-BB9E-AB97C66826F1}">
      <dgm:prSet/>
      <dgm:spPr/>
      <dgm:t>
        <a:bodyPr/>
        <a:lstStyle/>
        <a:p>
          <a:endParaRPr lang="en-US"/>
        </a:p>
      </dgm:t>
    </dgm:pt>
    <dgm:pt modelId="{8FC43E4E-B010-491F-9DD5-48A75E9ACEDA}" type="sibTrans" cxnId="{834BF022-F5E3-429A-BB9E-AB97C66826F1}">
      <dgm:prSet/>
      <dgm:spPr/>
      <dgm:t>
        <a:bodyPr/>
        <a:lstStyle/>
        <a:p>
          <a:endParaRPr lang="en-US"/>
        </a:p>
      </dgm:t>
    </dgm:pt>
    <dgm:pt modelId="{A9158C45-9BC2-41A4-8D0D-625A498AFD8A}" type="pres">
      <dgm:prSet presAssocID="{B5C74E78-0D9B-4E72-A97D-22AEBF101191}" presName="matrix" presStyleCnt="0">
        <dgm:presLayoutVars>
          <dgm:chMax val="1"/>
          <dgm:dir/>
          <dgm:resizeHandles val="exact"/>
        </dgm:presLayoutVars>
      </dgm:prSet>
      <dgm:spPr/>
    </dgm:pt>
    <dgm:pt modelId="{7C07D2A4-4976-43B7-AEBE-92091F783F27}" type="pres">
      <dgm:prSet presAssocID="{B5C74E78-0D9B-4E72-A97D-22AEBF101191}" presName="axisShape" presStyleLbl="bgShp" presStyleIdx="0" presStyleCnt="1"/>
      <dgm:spPr/>
    </dgm:pt>
    <dgm:pt modelId="{CEA7150F-028F-42BA-8294-C7875C77655E}" type="pres">
      <dgm:prSet presAssocID="{B5C74E78-0D9B-4E72-A97D-22AEBF101191}" presName="rect1" presStyleLbl="node1" presStyleIdx="0" presStyleCnt="4">
        <dgm:presLayoutVars>
          <dgm:chMax val="0"/>
          <dgm:chPref val="0"/>
          <dgm:bulletEnabled val="1"/>
        </dgm:presLayoutVars>
      </dgm:prSet>
      <dgm:spPr/>
    </dgm:pt>
    <dgm:pt modelId="{86687E65-8A02-4AFD-BB84-C7EEE5B3FD5B}" type="pres">
      <dgm:prSet presAssocID="{B5C74E78-0D9B-4E72-A97D-22AEBF101191}" presName="rect2" presStyleLbl="node1" presStyleIdx="1" presStyleCnt="4">
        <dgm:presLayoutVars>
          <dgm:chMax val="0"/>
          <dgm:chPref val="0"/>
          <dgm:bulletEnabled val="1"/>
        </dgm:presLayoutVars>
      </dgm:prSet>
      <dgm:spPr/>
    </dgm:pt>
    <dgm:pt modelId="{064FC087-156D-4D0C-A7B9-1AE51245DB1A}" type="pres">
      <dgm:prSet presAssocID="{B5C74E78-0D9B-4E72-A97D-22AEBF101191}" presName="rect3" presStyleLbl="node1" presStyleIdx="2" presStyleCnt="4">
        <dgm:presLayoutVars>
          <dgm:chMax val="0"/>
          <dgm:chPref val="0"/>
          <dgm:bulletEnabled val="1"/>
        </dgm:presLayoutVars>
      </dgm:prSet>
      <dgm:spPr/>
    </dgm:pt>
    <dgm:pt modelId="{6EDADE61-889D-4776-8D1C-C32877F7ECAD}" type="pres">
      <dgm:prSet presAssocID="{B5C74E78-0D9B-4E72-A97D-22AEBF101191}" presName="rect4" presStyleLbl="node1" presStyleIdx="3" presStyleCnt="4">
        <dgm:presLayoutVars>
          <dgm:chMax val="0"/>
          <dgm:chPref val="0"/>
          <dgm:bulletEnabled val="1"/>
        </dgm:presLayoutVars>
      </dgm:prSet>
      <dgm:spPr/>
    </dgm:pt>
  </dgm:ptLst>
  <dgm:cxnLst>
    <dgm:cxn modelId="{03D13903-9F3A-4197-A72C-3B5CAEBDF699}" srcId="{C490EE72-7C34-4C13-9BAA-40EB83A4F39A}" destId="{92028F2F-3337-4BDF-9C58-605109DA0DE9}" srcOrd="0" destOrd="0" parTransId="{46B97C46-E8CD-4ACE-BB2A-994325189BF1}" sibTransId="{C7FB3196-23BB-40F6-AFC7-16AB46126602}"/>
    <dgm:cxn modelId="{938B9F05-0328-4FEB-8059-85E3FE939985}" srcId="{B5C74E78-0D9B-4E72-A97D-22AEBF101191}" destId="{C490EE72-7C34-4C13-9BAA-40EB83A4F39A}" srcOrd="2" destOrd="0" parTransId="{1C918827-77D4-46E1-AB9E-71FD1666283A}" sibTransId="{8F312627-E559-4003-A0B6-4043BDD5F6B4}"/>
    <dgm:cxn modelId="{081EE80E-C634-4AC0-A465-197945FF8673}" srcId="{B5C74E78-0D9B-4E72-A97D-22AEBF101191}" destId="{2185A931-EE38-4B3E-8B25-E5231083B019}" srcOrd="0" destOrd="0" parTransId="{A9BE7431-32DA-4BC4-8E36-E2A85E62929D}" sibTransId="{2EAB4AD9-AE2C-4B54-A3B1-4E479BC58E53}"/>
    <dgm:cxn modelId="{690D0C16-350D-4160-A551-F7150FA37B76}" type="presOf" srcId="{C490EE72-7C34-4C13-9BAA-40EB83A4F39A}" destId="{064FC087-156D-4D0C-A7B9-1AE51245DB1A}" srcOrd="0" destOrd="0" presId="urn:microsoft.com/office/officeart/2005/8/layout/matrix2"/>
    <dgm:cxn modelId="{4594B41B-232E-49D7-9012-0E3B22F9E04D}" type="presOf" srcId="{98F06EBE-4338-47AA-9A65-75FE7EEAAF0B}" destId="{86687E65-8A02-4AFD-BB84-C7EEE5B3FD5B}" srcOrd="0" destOrd="0" presId="urn:microsoft.com/office/officeart/2005/8/layout/matrix2"/>
    <dgm:cxn modelId="{834BF022-F5E3-429A-BB9E-AB97C66826F1}" srcId="{B5C74E78-0D9B-4E72-A97D-22AEBF101191}" destId="{68A836F8-708D-4F14-9FF9-0864D03E31D0}" srcOrd="3" destOrd="0" parTransId="{BF31593D-6A3D-430D-919C-80380E50F03D}" sibTransId="{8FC43E4E-B010-491F-9DD5-48A75E9ACEDA}"/>
    <dgm:cxn modelId="{E49BC32C-235E-40A8-8715-5B75AD21CBA3}" type="presOf" srcId="{92028F2F-3337-4BDF-9C58-605109DA0DE9}" destId="{064FC087-156D-4D0C-A7B9-1AE51245DB1A}" srcOrd="0" destOrd="1" presId="urn:microsoft.com/office/officeart/2005/8/layout/matrix2"/>
    <dgm:cxn modelId="{80626539-5F94-455D-BD97-C037C8EB1FB1}" type="presOf" srcId="{746F1F37-1698-4C62-991C-4E61CBBFAB68}" destId="{064FC087-156D-4D0C-A7B9-1AE51245DB1A}" srcOrd="0" destOrd="2" presId="urn:microsoft.com/office/officeart/2005/8/layout/matrix2"/>
    <dgm:cxn modelId="{6562C94E-C3B9-46B6-9280-92675E57E129}" srcId="{B5C74E78-0D9B-4E72-A97D-22AEBF101191}" destId="{98F06EBE-4338-47AA-9A65-75FE7EEAAF0B}" srcOrd="1" destOrd="0" parTransId="{161D8DF9-7F27-41B8-87E6-97A873D3CA8B}" sibTransId="{F45CFAFA-7601-43A4-88C8-F5213A2B6D72}"/>
    <dgm:cxn modelId="{EA5E6C92-809D-46FC-921F-271134394C90}" srcId="{C490EE72-7C34-4C13-9BAA-40EB83A4F39A}" destId="{746F1F37-1698-4C62-991C-4E61CBBFAB68}" srcOrd="1" destOrd="0" parTransId="{A6A98730-BA92-42AB-8C6F-4B1B512FD383}" sibTransId="{490B5405-C77B-4191-A502-6503FA4C7D87}"/>
    <dgm:cxn modelId="{A76BDF92-8ABC-4D5A-B302-3F501EA44B97}" type="presOf" srcId="{D7ED754C-E0C7-4381-B0DF-F9BC0E62C777}" destId="{CEA7150F-028F-42BA-8294-C7875C77655E}" srcOrd="0" destOrd="1" presId="urn:microsoft.com/office/officeart/2005/8/layout/matrix2"/>
    <dgm:cxn modelId="{83E8B29B-CA37-447A-9421-38D188B44917}" srcId="{2185A931-EE38-4B3E-8B25-E5231083B019}" destId="{D7ED754C-E0C7-4381-B0DF-F9BC0E62C777}" srcOrd="0" destOrd="0" parTransId="{FB4A95AD-9BD7-4819-806A-DAB67D77F5E4}" sibTransId="{D7735085-A113-4515-826F-3142535A95C1}"/>
    <dgm:cxn modelId="{DA802FA4-0EEA-4838-87C0-8F7E065A62CF}" type="presOf" srcId="{68A836F8-708D-4F14-9FF9-0864D03E31D0}" destId="{6EDADE61-889D-4776-8D1C-C32877F7ECAD}" srcOrd="0" destOrd="0" presId="urn:microsoft.com/office/officeart/2005/8/layout/matrix2"/>
    <dgm:cxn modelId="{7BA3A6A8-4D6F-4686-A8FE-1ADACA800FE8}" type="presOf" srcId="{2185A931-EE38-4B3E-8B25-E5231083B019}" destId="{CEA7150F-028F-42BA-8294-C7875C77655E}" srcOrd="0" destOrd="0" presId="urn:microsoft.com/office/officeart/2005/8/layout/matrix2"/>
    <dgm:cxn modelId="{28BA66F0-112B-46B7-8756-3A224D1C1DBC}" type="presOf" srcId="{B5C74E78-0D9B-4E72-A97D-22AEBF101191}" destId="{A9158C45-9BC2-41A4-8D0D-625A498AFD8A}" srcOrd="0" destOrd="0" presId="urn:microsoft.com/office/officeart/2005/8/layout/matrix2"/>
    <dgm:cxn modelId="{64A3014A-30F7-4515-AA3D-E2092EBBCAE3}" type="presParOf" srcId="{A9158C45-9BC2-41A4-8D0D-625A498AFD8A}" destId="{7C07D2A4-4976-43B7-AEBE-92091F783F27}" srcOrd="0" destOrd="0" presId="urn:microsoft.com/office/officeart/2005/8/layout/matrix2"/>
    <dgm:cxn modelId="{830A0913-508D-43F9-A46A-B47569C04A08}" type="presParOf" srcId="{A9158C45-9BC2-41A4-8D0D-625A498AFD8A}" destId="{CEA7150F-028F-42BA-8294-C7875C77655E}" srcOrd="1" destOrd="0" presId="urn:microsoft.com/office/officeart/2005/8/layout/matrix2"/>
    <dgm:cxn modelId="{9A073226-9CD2-4452-B2FA-6FCCBBE3565F}" type="presParOf" srcId="{A9158C45-9BC2-41A4-8D0D-625A498AFD8A}" destId="{86687E65-8A02-4AFD-BB84-C7EEE5B3FD5B}" srcOrd="2" destOrd="0" presId="urn:microsoft.com/office/officeart/2005/8/layout/matrix2"/>
    <dgm:cxn modelId="{FC9BA147-1FB7-49D4-B9AD-73E1EF39B555}" type="presParOf" srcId="{A9158C45-9BC2-41A4-8D0D-625A498AFD8A}" destId="{064FC087-156D-4D0C-A7B9-1AE51245DB1A}" srcOrd="3" destOrd="0" presId="urn:microsoft.com/office/officeart/2005/8/layout/matrix2"/>
    <dgm:cxn modelId="{CBAE5CF1-16C2-4C45-B5A8-7945A8A9BF44}" type="presParOf" srcId="{A9158C45-9BC2-41A4-8D0D-625A498AFD8A}" destId="{6EDADE61-889D-4776-8D1C-C32877F7ECAD}" srcOrd="4" destOrd="0" presId="urn:microsoft.com/office/officeart/2005/8/layout/matrix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E7DBB39-D8CF-4EAF-B967-636A91BCE023}" type="doc">
      <dgm:prSet loTypeId="urn:microsoft.com/office/officeart/2016/7/layout/HorizontalActionList" loCatId="List" qsTypeId="urn:microsoft.com/office/officeart/2005/8/quickstyle/simple2" qsCatId="simple" csTypeId="urn:microsoft.com/office/officeart/2005/8/colors/colorful2" csCatId="colorful"/>
      <dgm:spPr/>
      <dgm:t>
        <a:bodyPr/>
        <a:lstStyle/>
        <a:p>
          <a:endParaRPr lang="en-US"/>
        </a:p>
      </dgm:t>
    </dgm:pt>
    <dgm:pt modelId="{03E61DEC-8919-4B8E-A1C2-F688C50E5774}">
      <dgm:prSet/>
      <dgm:spPr/>
      <dgm:t>
        <a:bodyPr/>
        <a:lstStyle/>
        <a:p>
          <a:r>
            <a:rPr lang="en-US"/>
            <a:t>Create</a:t>
          </a:r>
        </a:p>
      </dgm:t>
    </dgm:pt>
    <dgm:pt modelId="{0FCCAF18-0C1F-4F4F-8E4B-16B4D53A84F4}" type="parTrans" cxnId="{C02AC78B-5D72-4A2E-88DB-598128501978}">
      <dgm:prSet/>
      <dgm:spPr/>
      <dgm:t>
        <a:bodyPr/>
        <a:lstStyle/>
        <a:p>
          <a:endParaRPr lang="en-US"/>
        </a:p>
      </dgm:t>
    </dgm:pt>
    <dgm:pt modelId="{3D7E9B68-7922-4486-B103-092ECA0F5EFA}" type="sibTrans" cxnId="{C02AC78B-5D72-4A2E-88DB-598128501978}">
      <dgm:prSet/>
      <dgm:spPr/>
      <dgm:t>
        <a:bodyPr/>
        <a:lstStyle/>
        <a:p>
          <a:endParaRPr lang="en-US"/>
        </a:p>
      </dgm:t>
    </dgm:pt>
    <dgm:pt modelId="{5C588B56-34ED-4F13-B5C1-88555A4057DF}">
      <dgm:prSet/>
      <dgm:spPr/>
      <dgm:t>
        <a:bodyPr/>
        <a:lstStyle/>
        <a:p>
          <a:r>
            <a:rPr lang="en-US"/>
            <a:t>Create standardized categories and definitions for disruptive student behaviors reported by staff. Standardized categories will facilitate communication between schools and district regarding use of restorative practice.</a:t>
          </a:r>
        </a:p>
      </dgm:t>
    </dgm:pt>
    <dgm:pt modelId="{49EA6791-642D-4D57-B390-D9D4A81BA0CD}" type="parTrans" cxnId="{05C349A7-573F-4C95-AEBC-346D420269CB}">
      <dgm:prSet/>
      <dgm:spPr/>
      <dgm:t>
        <a:bodyPr/>
        <a:lstStyle/>
        <a:p>
          <a:endParaRPr lang="en-US"/>
        </a:p>
      </dgm:t>
    </dgm:pt>
    <dgm:pt modelId="{2D0CED1F-3CC3-4C13-A48F-A5A3549E273A}" type="sibTrans" cxnId="{05C349A7-573F-4C95-AEBC-346D420269CB}">
      <dgm:prSet/>
      <dgm:spPr/>
      <dgm:t>
        <a:bodyPr/>
        <a:lstStyle/>
        <a:p>
          <a:endParaRPr lang="en-US"/>
        </a:p>
      </dgm:t>
    </dgm:pt>
    <dgm:pt modelId="{6C192524-8E63-4F6A-A63E-1FEF9A67BFA3}">
      <dgm:prSet/>
      <dgm:spPr/>
      <dgm:t>
        <a:bodyPr/>
        <a:lstStyle/>
        <a:p>
          <a:r>
            <a:rPr lang="en-US"/>
            <a:t>Provide</a:t>
          </a:r>
        </a:p>
      </dgm:t>
    </dgm:pt>
    <dgm:pt modelId="{23C99EC1-E71F-4E2C-B05C-8FEAB76878AC}" type="parTrans" cxnId="{27B99894-4425-499C-9BD7-A6A6CE8C11C0}">
      <dgm:prSet/>
      <dgm:spPr/>
      <dgm:t>
        <a:bodyPr/>
        <a:lstStyle/>
        <a:p>
          <a:endParaRPr lang="en-US"/>
        </a:p>
      </dgm:t>
    </dgm:pt>
    <dgm:pt modelId="{04DD4CB5-1D37-449D-B389-66F0CA7E2C48}" type="sibTrans" cxnId="{27B99894-4425-499C-9BD7-A6A6CE8C11C0}">
      <dgm:prSet/>
      <dgm:spPr/>
      <dgm:t>
        <a:bodyPr/>
        <a:lstStyle/>
        <a:p>
          <a:endParaRPr lang="en-US"/>
        </a:p>
      </dgm:t>
    </dgm:pt>
    <dgm:pt modelId="{09EFACFE-1EEA-4A43-BB14-1D8331DFD204}">
      <dgm:prSet/>
      <dgm:spPr/>
      <dgm:t>
        <a:bodyPr/>
        <a:lstStyle/>
        <a:p>
          <a:r>
            <a:rPr lang="en-US"/>
            <a:t>Provide consistent definitions of circles, conferences and the sequence used in restorative practice.</a:t>
          </a:r>
        </a:p>
      </dgm:t>
    </dgm:pt>
    <dgm:pt modelId="{3BC2C050-A331-454C-A4E1-1535E95C5F71}" type="parTrans" cxnId="{7CA8CBC2-8A50-4289-B2A3-D58410E3F528}">
      <dgm:prSet/>
      <dgm:spPr/>
      <dgm:t>
        <a:bodyPr/>
        <a:lstStyle/>
        <a:p>
          <a:endParaRPr lang="en-US"/>
        </a:p>
      </dgm:t>
    </dgm:pt>
    <dgm:pt modelId="{185264CB-9BFC-422D-84E8-FC70E36529D6}" type="sibTrans" cxnId="{7CA8CBC2-8A50-4289-B2A3-D58410E3F528}">
      <dgm:prSet/>
      <dgm:spPr/>
      <dgm:t>
        <a:bodyPr/>
        <a:lstStyle/>
        <a:p>
          <a:endParaRPr lang="en-US"/>
        </a:p>
      </dgm:t>
    </dgm:pt>
    <dgm:pt modelId="{E872C5C2-0D18-4F14-9CE3-3BDC8112E383}">
      <dgm:prSet/>
      <dgm:spPr/>
      <dgm:t>
        <a:bodyPr/>
        <a:lstStyle/>
        <a:p>
          <a:r>
            <a:rPr lang="en-US"/>
            <a:t>Clarify</a:t>
          </a:r>
        </a:p>
      </dgm:t>
    </dgm:pt>
    <dgm:pt modelId="{2B6BB782-33EA-4EC6-B245-0326EA606858}" type="parTrans" cxnId="{643F0C59-3565-4D9E-A8AA-93A5FD449345}">
      <dgm:prSet/>
      <dgm:spPr/>
      <dgm:t>
        <a:bodyPr/>
        <a:lstStyle/>
        <a:p>
          <a:endParaRPr lang="en-US"/>
        </a:p>
      </dgm:t>
    </dgm:pt>
    <dgm:pt modelId="{D09B0773-4044-4249-938C-E3B3AE8607D0}" type="sibTrans" cxnId="{643F0C59-3565-4D9E-A8AA-93A5FD449345}">
      <dgm:prSet/>
      <dgm:spPr/>
      <dgm:t>
        <a:bodyPr/>
        <a:lstStyle/>
        <a:p>
          <a:endParaRPr lang="en-US"/>
        </a:p>
      </dgm:t>
    </dgm:pt>
    <dgm:pt modelId="{91EBEAAD-71A2-470E-A1F5-1303F50430EA}">
      <dgm:prSet/>
      <dgm:spPr/>
      <dgm:t>
        <a:bodyPr/>
        <a:lstStyle/>
        <a:p>
          <a:r>
            <a:rPr lang="en-US"/>
            <a:t>Clarify role of facilitated classroom “circles” and “conferences” in de-escalating conflict, strengthening relationships and repairing harm.</a:t>
          </a:r>
        </a:p>
      </dgm:t>
    </dgm:pt>
    <dgm:pt modelId="{60D274E5-12B4-40A7-A13F-C2E5D1CBC913}" type="parTrans" cxnId="{1BA3BC46-9627-4271-B0BA-2FA1E99DC454}">
      <dgm:prSet/>
      <dgm:spPr/>
      <dgm:t>
        <a:bodyPr/>
        <a:lstStyle/>
        <a:p>
          <a:endParaRPr lang="en-US"/>
        </a:p>
      </dgm:t>
    </dgm:pt>
    <dgm:pt modelId="{367FB994-965D-4C39-A9AF-891C8751721E}" type="sibTrans" cxnId="{1BA3BC46-9627-4271-B0BA-2FA1E99DC454}">
      <dgm:prSet/>
      <dgm:spPr/>
      <dgm:t>
        <a:bodyPr/>
        <a:lstStyle/>
        <a:p>
          <a:endParaRPr lang="en-US"/>
        </a:p>
      </dgm:t>
    </dgm:pt>
    <dgm:pt modelId="{DC5CC51D-E38C-4B78-AC7C-CE796FFDC5D0}" type="pres">
      <dgm:prSet presAssocID="{BE7DBB39-D8CF-4EAF-B967-636A91BCE023}" presName="Name0" presStyleCnt="0">
        <dgm:presLayoutVars>
          <dgm:dir/>
          <dgm:animLvl val="lvl"/>
          <dgm:resizeHandles val="exact"/>
        </dgm:presLayoutVars>
      </dgm:prSet>
      <dgm:spPr/>
    </dgm:pt>
    <dgm:pt modelId="{13D38327-A128-4F72-BAAE-A7FCB55C19BA}" type="pres">
      <dgm:prSet presAssocID="{03E61DEC-8919-4B8E-A1C2-F688C50E5774}" presName="composite" presStyleCnt="0"/>
      <dgm:spPr/>
    </dgm:pt>
    <dgm:pt modelId="{AFAF5993-A2DC-4C9D-AB29-2C0326B29BE7}" type="pres">
      <dgm:prSet presAssocID="{03E61DEC-8919-4B8E-A1C2-F688C50E5774}" presName="parTx" presStyleLbl="alignNode1" presStyleIdx="0" presStyleCnt="3">
        <dgm:presLayoutVars>
          <dgm:chMax val="0"/>
          <dgm:chPref val="0"/>
        </dgm:presLayoutVars>
      </dgm:prSet>
      <dgm:spPr/>
    </dgm:pt>
    <dgm:pt modelId="{D8A7D424-0CCC-45DC-81F0-0FD4EB88EF9F}" type="pres">
      <dgm:prSet presAssocID="{03E61DEC-8919-4B8E-A1C2-F688C50E5774}" presName="desTx" presStyleLbl="alignAccFollowNode1" presStyleIdx="0" presStyleCnt="3">
        <dgm:presLayoutVars/>
      </dgm:prSet>
      <dgm:spPr/>
    </dgm:pt>
    <dgm:pt modelId="{1F825142-07DE-4E52-891A-A1EAE789CBEC}" type="pres">
      <dgm:prSet presAssocID="{3D7E9B68-7922-4486-B103-092ECA0F5EFA}" presName="space" presStyleCnt="0"/>
      <dgm:spPr/>
    </dgm:pt>
    <dgm:pt modelId="{1EAC7134-4944-4B0C-8A61-E0AF82FDDD7E}" type="pres">
      <dgm:prSet presAssocID="{6C192524-8E63-4F6A-A63E-1FEF9A67BFA3}" presName="composite" presStyleCnt="0"/>
      <dgm:spPr/>
    </dgm:pt>
    <dgm:pt modelId="{0E7F7A2F-E581-4F7F-A706-A74CF78560E9}" type="pres">
      <dgm:prSet presAssocID="{6C192524-8E63-4F6A-A63E-1FEF9A67BFA3}" presName="parTx" presStyleLbl="alignNode1" presStyleIdx="1" presStyleCnt="3">
        <dgm:presLayoutVars>
          <dgm:chMax val="0"/>
          <dgm:chPref val="0"/>
        </dgm:presLayoutVars>
      </dgm:prSet>
      <dgm:spPr/>
    </dgm:pt>
    <dgm:pt modelId="{1C22592B-07E3-47E4-84D0-5D0154607D64}" type="pres">
      <dgm:prSet presAssocID="{6C192524-8E63-4F6A-A63E-1FEF9A67BFA3}" presName="desTx" presStyleLbl="alignAccFollowNode1" presStyleIdx="1" presStyleCnt="3">
        <dgm:presLayoutVars/>
      </dgm:prSet>
      <dgm:spPr/>
    </dgm:pt>
    <dgm:pt modelId="{588D6502-BD61-4525-BFB0-C17182A94EBE}" type="pres">
      <dgm:prSet presAssocID="{04DD4CB5-1D37-449D-B389-66F0CA7E2C48}" presName="space" presStyleCnt="0"/>
      <dgm:spPr/>
    </dgm:pt>
    <dgm:pt modelId="{9963F6D0-3B60-4AA0-81DA-006F8C8E8AD8}" type="pres">
      <dgm:prSet presAssocID="{E872C5C2-0D18-4F14-9CE3-3BDC8112E383}" presName="composite" presStyleCnt="0"/>
      <dgm:spPr/>
    </dgm:pt>
    <dgm:pt modelId="{937FAE15-ABD0-440B-B395-F097D5710A4A}" type="pres">
      <dgm:prSet presAssocID="{E872C5C2-0D18-4F14-9CE3-3BDC8112E383}" presName="parTx" presStyleLbl="alignNode1" presStyleIdx="2" presStyleCnt="3">
        <dgm:presLayoutVars>
          <dgm:chMax val="0"/>
          <dgm:chPref val="0"/>
        </dgm:presLayoutVars>
      </dgm:prSet>
      <dgm:spPr/>
    </dgm:pt>
    <dgm:pt modelId="{E1005DCF-3F1A-44BE-B025-7CD97AB49E88}" type="pres">
      <dgm:prSet presAssocID="{E872C5C2-0D18-4F14-9CE3-3BDC8112E383}" presName="desTx" presStyleLbl="alignAccFollowNode1" presStyleIdx="2" presStyleCnt="3">
        <dgm:presLayoutVars/>
      </dgm:prSet>
      <dgm:spPr/>
    </dgm:pt>
  </dgm:ptLst>
  <dgm:cxnLst>
    <dgm:cxn modelId="{C91EFE2D-50AE-44AF-B36D-A2ACC680F2CE}" type="presOf" srcId="{BE7DBB39-D8CF-4EAF-B967-636A91BCE023}" destId="{DC5CC51D-E38C-4B78-AC7C-CE796FFDC5D0}" srcOrd="0" destOrd="0" presId="urn:microsoft.com/office/officeart/2016/7/layout/HorizontalActionList"/>
    <dgm:cxn modelId="{F2EACA39-513D-4C4A-BE90-A569C6016664}" type="presOf" srcId="{E872C5C2-0D18-4F14-9CE3-3BDC8112E383}" destId="{937FAE15-ABD0-440B-B395-F097D5710A4A}" srcOrd="0" destOrd="0" presId="urn:microsoft.com/office/officeart/2016/7/layout/HorizontalActionList"/>
    <dgm:cxn modelId="{B9B2B65B-5676-4760-A25D-DF1128346815}" type="presOf" srcId="{6C192524-8E63-4F6A-A63E-1FEF9A67BFA3}" destId="{0E7F7A2F-E581-4F7F-A706-A74CF78560E9}" srcOrd="0" destOrd="0" presId="urn:microsoft.com/office/officeart/2016/7/layout/HorizontalActionList"/>
    <dgm:cxn modelId="{1BA3BC46-9627-4271-B0BA-2FA1E99DC454}" srcId="{E872C5C2-0D18-4F14-9CE3-3BDC8112E383}" destId="{91EBEAAD-71A2-470E-A1F5-1303F50430EA}" srcOrd="0" destOrd="0" parTransId="{60D274E5-12B4-40A7-A13F-C2E5D1CBC913}" sibTransId="{367FB994-965D-4C39-A9AF-891C8751721E}"/>
    <dgm:cxn modelId="{39CF4A6C-9266-4BBB-ADBF-10FB28D1B6C7}" type="presOf" srcId="{91EBEAAD-71A2-470E-A1F5-1303F50430EA}" destId="{E1005DCF-3F1A-44BE-B025-7CD97AB49E88}" srcOrd="0" destOrd="0" presId="urn:microsoft.com/office/officeart/2016/7/layout/HorizontalActionList"/>
    <dgm:cxn modelId="{643F0C59-3565-4D9E-A8AA-93A5FD449345}" srcId="{BE7DBB39-D8CF-4EAF-B967-636A91BCE023}" destId="{E872C5C2-0D18-4F14-9CE3-3BDC8112E383}" srcOrd="2" destOrd="0" parTransId="{2B6BB782-33EA-4EC6-B245-0326EA606858}" sibTransId="{D09B0773-4044-4249-938C-E3B3AE8607D0}"/>
    <dgm:cxn modelId="{C02AC78B-5D72-4A2E-88DB-598128501978}" srcId="{BE7DBB39-D8CF-4EAF-B967-636A91BCE023}" destId="{03E61DEC-8919-4B8E-A1C2-F688C50E5774}" srcOrd="0" destOrd="0" parTransId="{0FCCAF18-0C1F-4F4F-8E4B-16B4D53A84F4}" sibTransId="{3D7E9B68-7922-4486-B103-092ECA0F5EFA}"/>
    <dgm:cxn modelId="{27B99894-4425-499C-9BD7-A6A6CE8C11C0}" srcId="{BE7DBB39-D8CF-4EAF-B967-636A91BCE023}" destId="{6C192524-8E63-4F6A-A63E-1FEF9A67BFA3}" srcOrd="1" destOrd="0" parTransId="{23C99EC1-E71F-4E2C-B05C-8FEAB76878AC}" sibTransId="{04DD4CB5-1D37-449D-B389-66F0CA7E2C48}"/>
    <dgm:cxn modelId="{2F9D7AA3-D4FE-4065-8AFD-40561CB96FDD}" type="presOf" srcId="{09EFACFE-1EEA-4A43-BB14-1D8331DFD204}" destId="{1C22592B-07E3-47E4-84D0-5D0154607D64}" srcOrd="0" destOrd="0" presId="urn:microsoft.com/office/officeart/2016/7/layout/HorizontalActionList"/>
    <dgm:cxn modelId="{180F64A4-713A-48CD-A9CE-65E5BAAF74AF}" type="presOf" srcId="{03E61DEC-8919-4B8E-A1C2-F688C50E5774}" destId="{AFAF5993-A2DC-4C9D-AB29-2C0326B29BE7}" srcOrd="0" destOrd="0" presId="urn:microsoft.com/office/officeart/2016/7/layout/HorizontalActionList"/>
    <dgm:cxn modelId="{05C349A7-573F-4C95-AEBC-346D420269CB}" srcId="{03E61DEC-8919-4B8E-A1C2-F688C50E5774}" destId="{5C588B56-34ED-4F13-B5C1-88555A4057DF}" srcOrd="0" destOrd="0" parTransId="{49EA6791-642D-4D57-B390-D9D4A81BA0CD}" sibTransId="{2D0CED1F-3CC3-4C13-A48F-A5A3549E273A}"/>
    <dgm:cxn modelId="{7CA8CBC2-8A50-4289-B2A3-D58410E3F528}" srcId="{6C192524-8E63-4F6A-A63E-1FEF9A67BFA3}" destId="{09EFACFE-1EEA-4A43-BB14-1D8331DFD204}" srcOrd="0" destOrd="0" parTransId="{3BC2C050-A331-454C-A4E1-1535E95C5F71}" sibTransId="{185264CB-9BFC-422D-84E8-FC70E36529D6}"/>
    <dgm:cxn modelId="{9FA497F5-711B-4DB9-BC19-2D8887561FF6}" type="presOf" srcId="{5C588B56-34ED-4F13-B5C1-88555A4057DF}" destId="{D8A7D424-0CCC-45DC-81F0-0FD4EB88EF9F}" srcOrd="0" destOrd="0" presId="urn:microsoft.com/office/officeart/2016/7/layout/HorizontalActionList"/>
    <dgm:cxn modelId="{C2FFAB4F-A1E8-4A85-8888-8BEABCB0D4D7}" type="presParOf" srcId="{DC5CC51D-E38C-4B78-AC7C-CE796FFDC5D0}" destId="{13D38327-A128-4F72-BAAE-A7FCB55C19BA}" srcOrd="0" destOrd="0" presId="urn:microsoft.com/office/officeart/2016/7/layout/HorizontalActionList"/>
    <dgm:cxn modelId="{B5D7F512-0306-4681-AC18-E23711E5EAF0}" type="presParOf" srcId="{13D38327-A128-4F72-BAAE-A7FCB55C19BA}" destId="{AFAF5993-A2DC-4C9D-AB29-2C0326B29BE7}" srcOrd="0" destOrd="0" presId="urn:microsoft.com/office/officeart/2016/7/layout/HorizontalActionList"/>
    <dgm:cxn modelId="{48F524C3-C784-4321-A2B5-8F8F92FC0C88}" type="presParOf" srcId="{13D38327-A128-4F72-BAAE-A7FCB55C19BA}" destId="{D8A7D424-0CCC-45DC-81F0-0FD4EB88EF9F}" srcOrd="1" destOrd="0" presId="urn:microsoft.com/office/officeart/2016/7/layout/HorizontalActionList"/>
    <dgm:cxn modelId="{BE4ACE73-1F20-421D-A520-BC42470A1F25}" type="presParOf" srcId="{DC5CC51D-E38C-4B78-AC7C-CE796FFDC5D0}" destId="{1F825142-07DE-4E52-891A-A1EAE789CBEC}" srcOrd="1" destOrd="0" presId="urn:microsoft.com/office/officeart/2016/7/layout/HorizontalActionList"/>
    <dgm:cxn modelId="{ED3B15DE-B391-42B7-9E70-BAF5CC4DDA2B}" type="presParOf" srcId="{DC5CC51D-E38C-4B78-AC7C-CE796FFDC5D0}" destId="{1EAC7134-4944-4B0C-8A61-E0AF82FDDD7E}" srcOrd="2" destOrd="0" presId="urn:microsoft.com/office/officeart/2016/7/layout/HorizontalActionList"/>
    <dgm:cxn modelId="{F1FD864A-D385-4D67-A3C5-69940C6F79AA}" type="presParOf" srcId="{1EAC7134-4944-4B0C-8A61-E0AF82FDDD7E}" destId="{0E7F7A2F-E581-4F7F-A706-A74CF78560E9}" srcOrd="0" destOrd="0" presId="urn:microsoft.com/office/officeart/2016/7/layout/HorizontalActionList"/>
    <dgm:cxn modelId="{BED38738-82CE-4FC4-B636-2B91ECBF38EB}" type="presParOf" srcId="{1EAC7134-4944-4B0C-8A61-E0AF82FDDD7E}" destId="{1C22592B-07E3-47E4-84D0-5D0154607D64}" srcOrd="1" destOrd="0" presId="urn:microsoft.com/office/officeart/2016/7/layout/HorizontalActionList"/>
    <dgm:cxn modelId="{1C1CD57B-F6A5-4831-A81B-3681E26436A0}" type="presParOf" srcId="{DC5CC51D-E38C-4B78-AC7C-CE796FFDC5D0}" destId="{588D6502-BD61-4525-BFB0-C17182A94EBE}" srcOrd="3" destOrd="0" presId="urn:microsoft.com/office/officeart/2016/7/layout/HorizontalActionList"/>
    <dgm:cxn modelId="{4FE35F08-D86F-41A6-824A-1332E99E9FEA}" type="presParOf" srcId="{DC5CC51D-E38C-4B78-AC7C-CE796FFDC5D0}" destId="{9963F6D0-3B60-4AA0-81DA-006F8C8E8AD8}" srcOrd="4" destOrd="0" presId="urn:microsoft.com/office/officeart/2016/7/layout/HorizontalActionList"/>
    <dgm:cxn modelId="{124E8AB5-9AC1-45AC-87CA-4DAD1057862C}" type="presParOf" srcId="{9963F6D0-3B60-4AA0-81DA-006F8C8E8AD8}" destId="{937FAE15-ABD0-440B-B395-F097D5710A4A}" srcOrd="0" destOrd="0" presId="urn:microsoft.com/office/officeart/2016/7/layout/HorizontalActionList"/>
    <dgm:cxn modelId="{EB7145D6-EFB1-4053-9103-5791B929B1FB}" type="presParOf" srcId="{9963F6D0-3B60-4AA0-81DA-006F8C8E8AD8}" destId="{E1005DCF-3F1A-44BE-B025-7CD97AB49E88}" srcOrd="1" destOrd="0" presId="urn:microsoft.com/office/officeart/2016/7/layout/Horizontal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8CB302-62D5-4EFA-8E37-FA8B880EF0D6}" type="doc">
      <dgm:prSet loTypeId="urn:microsoft.com/office/officeart/2005/8/layout/pyramid1" loCatId="pyramid" qsTypeId="urn:microsoft.com/office/officeart/2005/8/quickstyle/simple1" qsCatId="simple" csTypeId="urn:microsoft.com/office/officeart/2005/8/colors/accent1_2" csCatId="accent1" phldr="1"/>
      <dgm:spPr/>
    </dgm:pt>
    <dgm:pt modelId="{224EE33B-1486-4DDF-856B-91ED39451928}">
      <dgm:prSet phldrT="[Text]"/>
      <dgm:spPr/>
      <dgm:t>
        <a:bodyPr/>
        <a:lstStyle/>
        <a:p>
          <a:r>
            <a:rPr lang="en-US"/>
            <a:t>Few</a:t>
          </a:r>
        </a:p>
      </dgm:t>
    </dgm:pt>
    <dgm:pt modelId="{88066C21-D35E-4729-A8FD-DB66385A8CDC}" type="parTrans" cxnId="{32AC7C85-0BF7-45D6-A660-7A00AB3628DE}">
      <dgm:prSet/>
      <dgm:spPr/>
      <dgm:t>
        <a:bodyPr/>
        <a:lstStyle/>
        <a:p>
          <a:endParaRPr lang="en-US"/>
        </a:p>
      </dgm:t>
    </dgm:pt>
    <dgm:pt modelId="{236FC7FD-5457-4D43-91FA-6A5E44816221}" type="sibTrans" cxnId="{32AC7C85-0BF7-45D6-A660-7A00AB3628DE}">
      <dgm:prSet/>
      <dgm:spPr/>
      <dgm:t>
        <a:bodyPr/>
        <a:lstStyle/>
        <a:p>
          <a:endParaRPr lang="en-US"/>
        </a:p>
      </dgm:t>
    </dgm:pt>
    <dgm:pt modelId="{6510E5DC-6F63-41A7-8844-5B9686350331}">
      <dgm:prSet phldrT="[Text]"/>
      <dgm:spPr/>
      <dgm:t>
        <a:bodyPr/>
        <a:lstStyle/>
        <a:p>
          <a:r>
            <a:rPr lang="en-US"/>
            <a:t>Some</a:t>
          </a:r>
        </a:p>
      </dgm:t>
    </dgm:pt>
    <dgm:pt modelId="{C6EC455C-51E2-4CA4-87FA-192892F02E54}" type="parTrans" cxnId="{89CFE364-3D65-45DB-B4F4-670F0436F0B6}">
      <dgm:prSet/>
      <dgm:spPr/>
      <dgm:t>
        <a:bodyPr/>
        <a:lstStyle/>
        <a:p>
          <a:endParaRPr lang="en-US"/>
        </a:p>
      </dgm:t>
    </dgm:pt>
    <dgm:pt modelId="{627F632B-4ABD-4B1E-81CC-D6CA1123F7B7}" type="sibTrans" cxnId="{89CFE364-3D65-45DB-B4F4-670F0436F0B6}">
      <dgm:prSet/>
      <dgm:spPr/>
      <dgm:t>
        <a:bodyPr/>
        <a:lstStyle/>
        <a:p>
          <a:endParaRPr lang="en-US"/>
        </a:p>
      </dgm:t>
    </dgm:pt>
    <dgm:pt modelId="{60FC18FB-7912-40EA-B463-A7FA8CB2176B}">
      <dgm:prSet phldrT="[Text]"/>
      <dgm:spPr/>
      <dgm:t>
        <a:bodyPr/>
        <a:lstStyle/>
        <a:p>
          <a:r>
            <a:rPr lang="en-US"/>
            <a:t>All</a:t>
          </a:r>
        </a:p>
      </dgm:t>
    </dgm:pt>
    <dgm:pt modelId="{AC74757D-F937-4FBA-BF9C-600A31B2B066}" type="parTrans" cxnId="{37BA1BF8-271D-4CB5-8CBF-086DC0689003}">
      <dgm:prSet/>
      <dgm:spPr/>
      <dgm:t>
        <a:bodyPr/>
        <a:lstStyle/>
        <a:p>
          <a:endParaRPr lang="en-US"/>
        </a:p>
      </dgm:t>
    </dgm:pt>
    <dgm:pt modelId="{05667FB6-F5CF-420B-AB10-D7CE4E0DFD0E}" type="sibTrans" cxnId="{37BA1BF8-271D-4CB5-8CBF-086DC0689003}">
      <dgm:prSet/>
      <dgm:spPr/>
      <dgm:t>
        <a:bodyPr/>
        <a:lstStyle/>
        <a:p>
          <a:endParaRPr lang="en-US"/>
        </a:p>
      </dgm:t>
    </dgm:pt>
    <dgm:pt modelId="{39420005-3441-4751-90E2-843EA37D06B1}" type="pres">
      <dgm:prSet presAssocID="{D28CB302-62D5-4EFA-8E37-FA8B880EF0D6}" presName="Name0" presStyleCnt="0">
        <dgm:presLayoutVars>
          <dgm:dir/>
          <dgm:animLvl val="lvl"/>
          <dgm:resizeHandles val="exact"/>
        </dgm:presLayoutVars>
      </dgm:prSet>
      <dgm:spPr/>
    </dgm:pt>
    <dgm:pt modelId="{D28F3D2F-B675-49F2-9ED3-9FBCE318C265}" type="pres">
      <dgm:prSet presAssocID="{224EE33B-1486-4DDF-856B-91ED39451928}" presName="Name8" presStyleCnt="0"/>
      <dgm:spPr/>
    </dgm:pt>
    <dgm:pt modelId="{5F201C5D-FEAB-4E64-957D-33FFF7A0F751}" type="pres">
      <dgm:prSet presAssocID="{224EE33B-1486-4DDF-856B-91ED39451928}" presName="level" presStyleLbl="node1" presStyleIdx="0" presStyleCnt="3">
        <dgm:presLayoutVars>
          <dgm:chMax val="1"/>
          <dgm:bulletEnabled val="1"/>
        </dgm:presLayoutVars>
      </dgm:prSet>
      <dgm:spPr/>
    </dgm:pt>
    <dgm:pt modelId="{9A32CB87-272F-4A22-A07A-C4B018A72EB9}" type="pres">
      <dgm:prSet presAssocID="{224EE33B-1486-4DDF-856B-91ED39451928}" presName="levelTx" presStyleLbl="revTx" presStyleIdx="0" presStyleCnt="0">
        <dgm:presLayoutVars>
          <dgm:chMax val="1"/>
          <dgm:bulletEnabled val="1"/>
        </dgm:presLayoutVars>
      </dgm:prSet>
      <dgm:spPr/>
    </dgm:pt>
    <dgm:pt modelId="{D1E35B46-642D-4AFE-AC41-33001424EE0D}" type="pres">
      <dgm:prSet presAssocID="{6510E5DC-6F63-41A7-8844-5B9686350331}" presName="Name8" presStyleCnt="0"/>
      <dgm:spPr/>
    </dgm:pt>
    <dgm:pt modelId="{B5A08294-0328-4A47-BEAF-0B8845FC4B8A}" type="pres">
      <dgm:prSet presAssocID="{6510E5DC-6F63-41A7-8844-5B9686350331}" presName="level" presStyleLbl="node1" presStyleIdx="1" presStyleCnt="3">
        <dgm:presLayoutVars>
          <dgm:chMax val="1"/>
          <dgm:bulletEnabled val="1"/>
        </dgm:presLayoutVars>
      </dgm:prSet>
      <dgm:spPr/>
    </dgm:pt>
    <dgm:pt modelId="{A0AA3A05-C9AA-4B3C-B104-48AB7BDFE6C9}" type="pres">
      <dgm:prSet presAssocID="{6510E5DC-6F63-41A7-8844-5B9686350331}" presName="levelTx" presStyleLbl="revTx" presStyleIdx="0" presStyleCnt="0">
        <dgm:presLayoutVars>
          <dgm:chMax val="1"/>
          <dgm:bulletEnabled val="1"/>
        </dgm:presLayoutVars>
      </dgm:prSet>
      <dgm:spPr/>
    </dgm:pt>
    <dgm:pt modelId="{DCCEB1AD-2407-407B-AAEF-7158CE1723AB}" type="pres">
      <dgm:prSet presAssocID="{60FC18FB-7912-40EA-B463-A7FA8CB2176B}" presName="Name8" presStyleCnt="0"/>
      <dgm:spPr/>
    </dgm:pt>
    <dgm:pt modelId="{BAAA1059-5E09-413F-ACD0-4651DBE198E2}" type="pres">
      <dgm:prSet presAssocID="{60FC18FB-7912-40EA-B463-A7FA8CB2176B}" presName="level" presStyleLbl="node1" presStyleIdx="2" presStyleCnt="3">
        <dgm:presLayoutVars>
          <dgm:chMax val="1"/>
          <dgm:bulletEnabled val="1"/>
        </dgm:presLayoutVars>
      </dgm:prSet>
      <dgm:spPr/>
    </dgm:pt>
    <dgm:pt modelId="{D33F3647-E26F-4127-A9A9-9022EA732DC0}" type="pres">
      <dgm:prSet presAssocID="{60FC18FB-7912-40EA-B463-A7FA8CB2176B}" presName="levelTx" presStyleLbl="revTx" presStyleIdx="0" presStyleCnt="0">
        <dgm:presLayoutVars>
          <dgm:chMax val="1"/>
          <dgm:bulletEnabled val="1"/>
        </dgm:presLayoutVars>
      </dgm:prSet>
      <dgm:spPr/>
    </dgm:pt>
  </dgm:ptLst>
  <dgm:cxnLst>
    <dgm:cxn modelId="{C2521405-B096-419C-99DC-318E17DF08AD}" type="presOf" srcId="{6510E5DC-6F63-41A7-8844-5B9686350331}" destId="{B5A08294-0328-4A47-BEAF-0B8845FC4B8A}" srcOrd="0" destOrd="0" presId="urn:microsoft.com/office/officeart/2005/8/layout/pyramid1"/>
    <dgm:cxn modelId="{6E95851D-4AC8-48D1-842D-44B3CF8FE44F}" type="presOf" srcId="{6510E5DC-6F63-41A7-8844-5B9686350331}" destId="{A0AA3A05-C9AA-4B3C-B104-48AB7BDFE6C9}" srcOrd="1" destOrd="0" presId="urn:microsoft.com/office/officeart/2005/8/layout/pyramid1"/>
    <dgm:cxn modelId="{89CFE364-3D65-45DB-B4F4-670F0436F0B6}" srcId="{D28CB302-62D5-4EFA-8E37-FA8B880EF0D6}" destId="{6510E5DC-6F63-41A7-8844-5B9686350331}" srcOrd="1" destOrd="0" parTransId="{C6EC455C-51E2-4CA4-87FA-192892F02E54}" sibTransId="{627F632B-4ABD-4B1E-81CC-D6CA1123F7B7}"/>
    <dgm:cxn modelId="{CC73E54F-C492-44D2-8271-E9C043E9BAF5}" type="presOf" srcId="{224EE33B-1486-4DDF-856B-91ED39451928}" destId="{9A32CB87-272F-4A22-A07A-C4B018A72EB9}" srcOrd="1" destOrd="0" presId="urn:microsoft.com/office/officeart/2005/8/layout/pyramid1"/>
    <dgm:cxn modelId="{32AC7C85-0BF7-45D6-A660-7A00AB3628DE}" srcId="{D28CB302-62D5-4EFA-8E37-FA8B880EF0D6}" destId="{224EE33B-1486-4DDF-856B-91ED39451928}" srcOrd="0" destOrd="0" parTransId="{88066C21-D35E-4729-A8FD-DB66385A8CDC}" sibTransId="{236FC7FD-5457-4D43-91FA-6A5E44816221}"/>
    <dgm:cxn modelId="{9E95CAC5-E3D1-4B10-B2A9-6C7663852ED6}" type="presOf" srcId="{224EE33B-1486-4DDF-856B-91ED39451928}" destId="{5F201C5D-FEAB-4E64-957D-33FFF7A0F751}" srcOrd="0" destOrd="0" presId="urn:microsoft.com/office/officeart/2005/8/layout/pyramid1"/>
    <dgm:cxn modelId="{A3DB6FDC-56C9-482D-814D-8796E1C6D5E9}" type="presOf" srcId="{D28CB302-62D5-4EFA-8E37-FA8B880EF0D6}" destId="{39420005-3441-4751-90E2-843EA37D06B1}" srcOrd="0" destOrd="0" presId="urn:microsoft.com/office/officeart/2005/8/layout/pyramid1"/>
    <dgm:cxn modelId="{724029DD-5827-4888-818C-2A53637354EE}" type="presOf" srcId="{60FC18FB-7912-40EA-B463-A7FA8CB2176B}" destId="{D33F3647-E26F-4127-A9A9-9022EA732DC0}" srcOrd="1" destOrd="0" presId="urn:microsoft.com/office/officeart/2005/8/layout/pyramid1"/>
    <dgm:cxn modelId="{A42676F5-49DD-40B1-8426-8EE847CE702C}" type="presOf" srcId="{60FC18FB-7912-40EA-B463-A7FA8CB2176B}" destId="{BAAA1059-5E09-413F-ACD0-4651DBE198E2}" srcOrd="0" destOrd="0" presId="urn:microsoft.com/office/officeart/2005/8/layout/pyramid1"/>
    <dgm:cxn modelId="{37BA1BF8-271D-4CB5-8CBF-086DC0689003}" srcId="{D28CB302-62D5-4EFA-8E37-FA8B880EF0D6}" destId="{60FC18FB-7912-40EA-B463-A7FA8CB2176B}" srcOrd="2" destOrd="0" parTransId="{AC74757D-F937-4FBA-BF9C-600A31B2B066}" sibTransId="{05667FB6-F5CF-420B-AB10-D7CE4E0DFD0E}"/>
    <dgm:cxn modelId="{067B32A0-311A-4E75-B570-C637ADB837C4}" type="presParOf" srcId="{39420005-3441-4751-90E2-843EA37D06B1}" destId="{D28F3D2F-B675-49F2-9ED3-9FBCE318C265}" srcOrd="0" destOrd="0" presId="urn:microsoft.com/office/officeart/2005/8/layout/pyramid1"/>
    <dgm:cxn modelId="{FE9A16C6-582C-4418-859F-7A7D8B77C12F}" type="presParOf" srcId="{D28F3D2F-B675-49F2-9ED3-9FBCE318C265}" destId="{5F201C5D-FEAB-4E64-957D-33FFF7A0F751}" srcOrd="0" destOrd="0" presId="urn:microsoft.com/office/officeart/2005/8/layout/pyramid1"/>
    <dgm:cxn modelId="{933F7D9C-1210-4CB0-8BC4-C3FDA26BF595}" type="presParOf" srcId="{D28F3D2F-B675-49F2-9ED3-9FBCE318C265}" destId="{9A32CB87-272F-4A22-A07A-C4B018A72EB9}" srcOrd="1" destOrd="0" presId="urn:microsoft.com/office/officeart/2005/8/layout/pyramid1"/>
    <dgm:cxn modelId="{AACF84F0-E6B3-4991-8EAF-ED55B59681E9}" type="presParOf" srcId="{39420005-3441-4751-90E2-843EA37D06B1}" destId="{D1E35B46-642D-4AFE-AC41-33001424EE0D}" srcOrd="1" destOrd="0" presId="urn:microsoft.com/office/officeart/2005/8/layout/pyramid1"/>
    <dgm:cxn modelId="{A37E7F2C-2EE1-45FD-A1E3-7B9572924F3F}" type="presParOf" srcId="{D1E35B46-642D-4AFE-AC41-33001424EE0D}" destId="{B5A08294-0328-4A47-BEAF-0B8845FC4B8A}" srcOrd="0" destOrd="0" presId="urn:microsoft.com/office/officeart/2005/8/layout/pyramid1"/>
    <dgm:cxn modelId="{AA6C1FAA-D980-48CF-BA84-99FE6E9C5E2C}" type="presParOf" srcId="{D1E35B46-642D-4AFE-AC41-33001424EE0D}" destId="{A0AA3A05-C9AA-4B3C-B104-48AB7BDFE6C9}" srcOrd="1" destOrd="0" presId="urn:microsoft.com/office/officeart/2005/8/layout/pyramid1"/>
    <dgm:cxn modelId="{AEB05237-32CE-40DE-9492-1096F18840C3}" type="presParOf" srcId="{39420005-3441-4751-90E2-843EA37D06B1}" destId="{DCCEB1AD-2407-407B-AAEF-7158CE1723AB}" srcOrd="2" destOrd="0" presId="urn:microsoft.com/office/officeart/2005/8/layout/pyramid1"/>
    <dgm:cxn modelId="{FC0D8B48-713F-47F7-A1D6-2CCD491FE5B7}" type="presParOf" srcId="{DCCEB1AD-2407-407B-AAEF-7158CE1723AB}" destId="{BAAA1059-5E09-413F-ACD0-4651DBE198E2}" srcOrd="0" destOrd="0" presId="urn:microsoft.com/office/officeart/2005/8/layout/pyramid1"/>
    <dgm:cxn modelId="{3FDF52D1-E51F-4BFD-9E00-8E20BE2705B0}" type="presParOf" srcId="{DCCEB1AD-2407-407B-AAEF-7158CE1723AB}" destId="{D33F3647-E26F-4127-A9A9-9022EA732DC0}"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F70521-6040-498B-90BE-320C0AD1777E}" type="doc">
      <dgm:prSet loTypeId="urn:microsoft.com/office/officeart/2005/8/layout/pyramid1" loCatId="pyramid" qsTypeId="urn:microsoft.com/office/officeart/2005/8/quickstyle/simple1" qsCatId="simple" csTypeId="urn:microsoft.com/office/officeart/2005/8/colors/accent1_2" csCatId="accent1" phldr="1"/>
      <dgm:spPr/>
    </dgm:pt>
    <dgm:pt modelId="{DAA1B3F6-E9E9-4250-8F51-A72DC3E18506}">
      <dgm:prSet phldrT="[Text]"/>
      <dgm:spPr/>
      <dgm:t>
        <a:bodyPr/>
        <a:lstStyle/>
        <a:p>
          <a:r>
            <a:rPr lang="en-US"/>
            <a:t>Restorative Reintegrative</a:t>
          </a:r>
        </a:p>
      </dgm:t>
    </dgm:pt>
    <dgm:pt modelId="{24B777EF-09AD-4EF3-86EE-1E2F5166D330}" type="parTrans" cxnId="{A08D42FD-048F-4D64-B991-601CB7C86731}">
      <dgm:prSet/>
      <dgm:spPr/>
      <dgm:t>
        <a:bodyPr/>
        <a:lstStyle/>
        <a:p>
          <a:endParaRPr lang="en-US"/>
        </a:p>
      </dgm:t>
    </dgm:pt>
    <dgm:pt modelId="{21E308B9-7AC0-415F-BDEE-5DA1DDB522DA}" type="sibTrans" cxnId="{A08D42FD-048F-4D64-B991-601CB7C86731}">
      <dgm:prSet/>
      <dgm:spPr/>
      <dgm:t>
        <a:bodyPr/>
        <a:lstStyle/>
        <a:p>
          <a:endParaRPr lang="en-US"/>
        </a:p>
      </dgm:t>
    </dgm:pt>
    <dgm:pt modelId="{DE58B349-E758-4C7B-805A-C093DA4CDC55}">
      <dgm:prSet phldrT="[Text]"/>
      <dgm:spPr/>
      <dgm:t>
        <a:bodyPr/>
        <a:lstStyle/>
        <a:p>
          <a:r>
            <a:rPr lang="en-US"/>
            <a:t>Responsive Practices</a:t>
          </a:r>
        </a:p>
      </dgm:t>
    </dgm:pt>
    <dgm:pt modelId="{9BC4C492-50B0-46C0-8780-95186C617332}" type="parTrans" cxnId="{3D99DDA4-EB52-4EC7-8AB6-8D65373AB267}">
      <dgm:prSet/>
      <dgm:spPr/>
      <dgm:t>
        <a:bodyPr/>
        <a:lstStyle/>
        <a:p>
          <a:endParaRPr lang="en-US"/>
        </a:p>
      </dgm:t>
    </dgm:pt>
    <dgm:pt modelId="{C3E49789-5D0A-489D-BFE8-98010D9A4594}" type="sibTrans" cxnId="{3D99DDA4-EB52-4EC7-8AB6-8D65373AB267}">
      <dgm:prSet/>
      <dgm:spPr/>
      <dgm:t>
        <a:bodyPr/>
        <a:lstStyle/>
        <a:p>
          <a:endParaRPr lang="en-US"/>
        </a:p>
      </dgm:t>
    </dgm:pt>
    <dgm:pt modelId="{24766A4F-D26A-40A3-BF7A-738188184A6E}">
      <dgm:prSet phldrT="[Text]"/>
      <dgm:spPr/>
      <dgm:t>
        <a:bodyPr/>
        <a:lstStyle/>
        <a:p>
          <a:r>
            <a:rPr lang="en-US"/>
            <a:t>Preventative/Proactive Practices</a:t>
          </a:r>
        </a:p>
      </dgm:t>
    </dgm:pt>
    <dgm:pt modelId="{330F6848-9DFD-4C11-978D-A5B009907549}" type="parTrans" cxnId="{CF841A4B-E871-472C-BF01-1BAB25A67A59}">
      <dgm:prSet/>
      <dgm:spPr/>
      <dgm:t>
        <a:bodyPr/>
        <a:lstStyle/>
        <a:p>
          <a:endParaRPr lang="en-US"/>
        </a:p>
      </dgm:t>
    </dgm:pt>
    <dgm:pt modelId="{94AF8859-1D5E-43D4-80C3-C4E15087B2C7}" type="sibTrans" cxnId="{CF841A4B-E871-472C-BF01-1BAB25A67A59}">
      <dgm:prSet/>
      <dgm:spPr/>
      <dgm:t>
        <a:bodyPr/>
        <a:lstStyle/>
        <a:p>
          <a:endParaRPr lang="en-US"/>
        </a:p>
      </dgm:t>
    </dgm:pt>
    <dgm:pt modelId="{9C7668CF-B6F6-4CB2-A171-3AF57EEDDE80}" type="pres">
      <dgm:prSet presAssocID="{D0F70521-6040-498B-90BE-320C0AD1777E}" presName="Name0" presStyleCnt="0">
        <dgm:presLayoutVars>
          <dgm:dir/>
          <dgm:animLvl val="lvl"/>
          <dgm:resizeHandles val="exact"/>
        </dgm:presLayoutVars>
      </dgm:prSet>
      <dgm:spPr/>
    </dgm:pt>
    <dgm:pt modelId="{55BFB56D-E1FD-458A-ACC2-891474965866}" type="pres">
      <dgm:prSet presAssocID="{DAA1B3F6-E9E9-4250-8F51-A72DC3E18506}" presName="Name8" presStyleCnt="0"/>
      <dgm:spPr/>
    </dgm:pt>
    <dgm:pt modelId="{4A138ED8-4622-4FCC-BD2F-60C99DE3AB4C}" type="pres">
      <dgm:prSet presAssocID="{DAA1B3F6-E9E9-4250-8F51-A72DC3E18506}" presName="level" presStyleLbl="node1" presStyleIdx="0" presStyleCnt="3">
        <dgm:presLayoutVars>
          <dgm:chMax val="1"/>
          <dgm:bulletEnabled val="1"/>
        </dgm:presLayoutVars>
      </dgm:prSet>
      <dgm:spPr/>
    </dgm:pt>
    <dgm:pt modelId="{352CDDE5-3BE7-4B45-BEEB-76359ACEC9F5}" type="pres">
      <dgm:prSet presAssocID="{DAA1B3F6-E9E9-4250-8F51-A72DC3E18506}" presName="levelTx" presStyleLbl="revTx" presStyleIdx="0" presStyleCnt="0">
        <dgm:presLayoutVars>
          <dgm:chMax val="1"/>
          <dgm:bulletEnabled val="1"/>
        </dgm:presLayoutVars>
      </dgm:prSet>
      <dgm:spPr/>
    </dgm:pt>
    <dgm:pt modelId="{4FA365B6-6578-41C5-9005-7FFF38F0C0DF}" type="pres">
      <dgm:prSet presAssocID="{DE58B349-E758-4C7B-805A-C093DA4CDC55}" presName="Name8" presStyleCnt="0"/>
      <dgm:spPr/>
    </dgm:pt>
    <dgm:pt modelId="{DF708473-B150-4B84-9EE6-78C0CE1763AF}" type="pres">
      <dgm:prSet presAssocID="{DE58B349-E758-4C7B-805A-C093DA4CDC55}" presName="level" presStyleLbl="node1" presStyleIdx="1" presStyleCnt="3">
        <dgm:presLayoutVars>
          <dgm:chMax val="1"/>
          <dgm:bulletEnabled val="1"/>
        </dgm:presLayoutVars>
      </dgm:prSet>
      <dgm:spPr/>
    </dgm:pt>
    <dgm:pt modelId="{AA94031C-08DA-4FF9-AF28-354115B6725B}" type="pres">
      <dgm:prSet presAssocID="{DE58B349-E758-4C7B-805A-C093DA4CDC55}" presName="levelTx" presStyleLbl="revTx" presStyleIdx="0" presStyleCnt="0">
        <dgm:presLayoutVars>
          <dgm:chMax val="1"/>
          <dgm:bulletEnabled val="1"/>
        </dgm:presLayoutVars>
      </dgm:prSet>
      <dgm:spPr/>
    </dgm:pt>
    <dgm:pt modelId="{C82E7602-23FC-4A9C-9753-AB282A7E6774}" type="pres">
      <dgm:prSet presAssocID="{24766A4F-D26A-40A3-BF7A-738188184A6E}" presName="Name8" presStyleCnt="0"/>
      <dgm:spPr/>
    </dgm:pt>
    <dgm:pt modelId="{0850FD5C-C062-4FDE-8A46-F31D9CC8BBE1}" type="pres">
      <dgm:prSet presAssocID="{24766A4F-D26A-40A3-BF7A-738188184A6E}" presName="level" presStyleLbl="node1" presStyleIdx="2" presStyleCnt="3">
        <dgm:presLayoutVars>
          <dgm:chMax val="1"/>
          <dgm:bulletEnabled val="1"/>
        </dgm:presLayoutVars>
      </dgm:prSet>
      <dgm:spPr/>
    </dgm:pt>
    <dgm:pt modelId="{EC15BADF-5199-4531-8055-CEBEBC80A849}" type="pres">
      <dgm:prSet presAssocID="{24766A4F-D26A-40A3-BF7A-738188184A6E}" presName="levelTx" presStyleLbl="revTx" presStyleIdx="0" presStyleCnt="0">
        <dgm:presLayoutVars>
          <dgm:chMax val="1"/>
          <dgm:bulletEnabled val="1"/>
        </dgm:presLayoutVars>
      </dgm:prSet>
      <dgm:spPr/>
    </dgm:pt>
  </dgm:ptLst>
  <dgm:cxnLst>
    <dgm:cxn modelId="{38000202-A816-42C3-952A-A7BE5FF8F5A1}" type="presOf" srcId="{D0F70521-6040-498B-90BE-320C0AD1777E}" destId="{9C7668CF-B6F6-4CB2-A171-3AF57EEDDE80}" srcOrd="0" destOrd="0" presId="urn:microsoft.com/office/officeart/2005/8/layout/pyramid1"/>
    <dgm:cxn modelId="{8865AC44-1AC7-4A07-A60A-442D2FD04990}" type="presOf" srcId="{DAA1B3F6-E9E9-4250-8F51-A72DC3E18506}" destId="{352CDDE5-3BE7-4B45-BEEB-76359ACEC9F5}" srcOrd="1" destOrd="0" presId="urn:microsoft.com/office/officeart/2005/8/layout/pyramid1"/>
    <dgm:cxn modelId="{D02EDE6A-AA5F-4961-B1DB-BE78C25ABB8A}" type="presOf" srcId="{DAA1B3F6-E9E9-4250-8F51-A72DC3E18506}" destId="{4A138ED8-4622-4FCC-BD2F-60C99DE3AB4C}" srcOrd="0" destOrd="0" presId="urn:microsoft.com/office/officeart/2005/8/layout/pyramid1"/>
    <dgm:cxn modelId="{CF841A4B-E871-472C-BF01-1BAB25A67A59}" srcId="{D0F70521-6040-498B-90BE-320C0AD1777E}" destId="{24766A4F-D26A-40A3-BF7A-738188184A6E}" srcOrd="2" destOrd="0" parTransId="{330F6848-9DFD-4C11-978D-A5B009907549}" sibTransId="{94AF8859-1D5E-43D4-80C3-C4E15087B2C7}"/>
    <dgm:cxn modelId="{A026156E-AAF0-48ED-8B2F-F2163545CA08}" type="presOf" srcId="{DE58B349-E758-4C7B-805A-C093DA4CDC55}" destId="{DF708473-B150-4B84-9EE6-78C0CE1763AF}" srcOrd="0" destOrd="0" presId="urn:microsoft.com/office/officeart/2005/8/layout/pyramid1"/>
    <dgm:cxn modelId="{E5C74D77-C8E6-4E52-9D22-060E853F92D2}" type="presOf" srcId="{24766A4F-D26A-40A3-BF7A-738188184A6E}" destId="{0850FD5C-C062-4FDE-8A46-F31D9CC8BBE1}" srcOrd="0" destOrd="0" presId="urn:microsoft.com/office/officeart/2005/8/layout/pyramid1"/>
    <dgm:cxn modelId="{F42FF68B-E108-41E6-A2FF-ED03644C3AC1}" type="presOf" srcId="{24766A4F-D26A-40A3-BF7A-738188184A6E}" destId="{EC15BADF-5199-4531-8055-CEBEBC80A849}" srcOrd="1" destOrd="0" presId="urn:microsoft.com/office/officeart/2005/8/layout/pyramid1"/>
    <dgm:cxn modelId="{D012D8A2-0665-49E8-9F47-A96C6EEE9A8C}" type="presOf" srcId="{DE58B349-E758-4C7B-805A-C093DA4CDC55}" destId="{AA94031C-08DA-4FF9-AF28-354115B6725B}" srcOrd="1" destOrd="0" presId="urn:microsoft.com/office/officeart/2005/8/layout/pyramid1"/>
    <dgm:cxn modelId="{3D99DDA4-EB52-4EC7-8AB6-8D65373AB267}" srcId="{D0F70521-6040-498B-90BE-320C0AD1777E}" destId="{DE58B349-E758-4C7B-805A-C093DA4CDC55}" srcOrd="1" destOrd="0" parTransId="{9BC4C492-50B0-46C0-8780-95186C617332}" sibTransId="{C3E49789-5D0A-489D-BFE8-98010D9A4594}"/>
    <dgm:cxn modelId="{A08D42FD-048F-4D64-B991-601CB7C86731}" srcId="{D0F70521-6040-498B-90BE-320C0AD1777E}" destId="{DAA1B3F6-E9E9-4250-8F51-A72DC3E18506}" srcOrd="0" destOrd="0" parTransId="{24B777EF-09AD-4EF3-86EE-1E2F5166D330}" sibTransId="{21E308B9-7AC0-415F-BDEE-5DA1DDB522DA}"/>
    <dgm:cxn modelId="{459CB0A6-887E-4DE8-B717-C52E5C89C868}" type="presParOf" srcId="{9C7668CF-B6F6-4CB2-A171-3AF57EEDDE80}" destId="{55BFB56D-E1FD-458A-ACC2-891474965866}" srcOrd="0" destOrd="0" presId="urn:microsoft.com/office/officeart/2005/8/layout/pyramid1"/>
    <dgm:cxn modelId="{F27688EA-CF5B-4EA7-BB17-05A8943F147B}" type="presParOf" srcId="{55BFB56D-E1FD-458A-ACC2-891474965866}" destId="{4A138ED8-4622-4FCC-BD2F-60C99DE3AB4C}" srcOrd="0" destOrd="0" presId="urn:microsoft.com/office/officeart/2005/8/layout/pyramid1"/>
    <dgm:cxn modelId="{55D25AEF-3328-4C5F-AFCB-E90AC161C436}" type="presParOf" srcId="{55BFB56D-E1FD-458A-ACC2-891474965866}" destId="{352CDDE5-3BE7-4B45-BEEB-76359ACEC9F5}" srcOrd="1" destOrd="0" presId="urn:microsoft.com/office/officeart/2005/8/layout/pyramid1"/>
    <dgm:cxn modelId="{AD1D23CC-5421-4FB8-8CC5-BEA31CC03B40}" type="presParOf" srcId="{9C7668CF-B6F6-4CB2-A171-3AF57EEDDE80}" destId="{4FA365B6-6578-41C5-9005-7FFF38F0C0DF}" srcOrd="1" destOrd="0" presId="urn:microsoft.com/office/officeart/2005/8/layout/pyramid1"/>
    <dgm:cxn modelId="{79DC2DC4-4D1B-485B-9EEF-1076B0240586}" type="presParOf" srcId="{4FA365B6-6578-41C5-9005-7FFF38F0C0DF}" destId="{DF708473-B150-4B84-9EE6-78C0CE1763AF}" srcOrd="0" destOrd="0" presId="urn:microsoft.com/office/officeart/2005/8/layout/pyramid1"/>
    <dgm:cxn modelId="{ECAEF52A-CC56-447B-AD76-F1D86DB903C6}" type="presParOf" srcId="{4FA365B6-6578-41C5-9005-7FFF38F0C0DF}" destId="{AA94031C-08DA-4FF9-AF28-354115B6725B}" srcOrd="1" destOrd="0" presId="urn:microsoft.com/office/officeart/2005/8/layout/pyramid1"/>
    <dgm:cxn modelId="{FDC87AF6-7E52-4391-B9C5-64709E0ED400}" type="presParOf" srcId="{9C7668CF-B6F6-4CB2-A171-3AF57EEDDE80}" destId="{C82E7602-23FC-4A9C-9753-AB282A7E6774}" srcOrd="2" destOrd="0" presId="urn:microsoft.com/office/officeart/2005/8/layout/pyramid1"/>
    <dgm:cxn modelId="{E46F22C7-7C9D-4ABD-A639-9DD0B750D798}" type="presParOf" srcId="{C82E7602-23FC-4A9C-9753-AB282A7E6774}" destId="{0850FD5C-C062-4FDE-8A46-F31D9CC8BBE1}" srcOrd="0" destOrd="0" presId="urn:microsoft.com/office/officeart/2005/8/layout/pyramid1"/>
    <dgm:cxn modelId="{0D638455-FE51-491E-BABD-3D9FB352E6C9}" type="presParOf" srcId="{C82E7602-23FC-4A9C-9753-AB282A7E6774}" destId="{EC15BADF-5199-4531-8055-CEBEBC80A849}" srcOrd="1" destOrd="0" presId="urn:microsoft.com/office/officeart/2005/8/layout/pyramid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42EF25-330C-4BFF-97B3-3FE312F8196E}" type="doc">
      <dgm:prSet loTypeId="urn:microsoft.com/office/officeart/2005/8/layout/pyramid1" loCatId="pyramid" qsTypeId="urn:microsoft.com/office/officeart/2005/8/quickstyle/simple1" qsCatId="simple" csTypeId="urn:microsoft.com/office/officeart/2005/8/colors/accent1_2" csCatId="accent1" phldr="1"/>
      <dgm:spPr/>
    </dgm:pt>
    <dgm:pt modelId="{B5B35770-1D7D-493A-A793-06CB60B296F2}">
      <dgm:prSet phldrT="[Text]"/>
      <dgm:spPr/>
      <dgm:t>
        <a:bodyPr/>
        <a:lstStyle/>
        <a:p>
          <a:r>
            <a:rPr lang="en-US"/>
            <a:t>Repair harm and relationships</a:t>
          </a:r>
        </a:p>
      </dgm:t>
    </dgm:pt>
    <dgm:pt modelId="{45A74946-7BD5-410F-986E-BC1E7568AC91}" type="parTrans" cxnId="{BFA6014A-7E64-4345-8DB8-945CB85103AB}">
      <dgm:prSet/>
      <dgm:spPr/>
      <dgm:t>
        <a:bodyPr/>
        <a:lstStyle/>
        <a:p>
          <a:endParaRPr lang="en-US"/>
        </a:p>
      </dgm:t>
    </dgm:pt>
    <dgm:pt modelId="{88E30999-889B-4F32-A894-8830018FE800}" type="sibTrans" cxnId="{BFA6014A-7E64-4345-8DB8-945CB85103AB}">
      <dgm:prSet/>
      <dgm:spPr/>
      <dgm:t>
        <a:bodyPr/>
        <a:lstStyle/>
        <a:p>
          <a:endParaRPr lang="en-US"/>
        </a:p>
      </dgm:t>
    </dgm:pt>
    <dgm:pt modelId="{DFFFDD88-9DE7-4EE6-862F-01097197D3F0}">
      <dgm:prSet phldrT="[Text]"/>
      <dgm:spPr/>
      <dgm:t>
        <a:bodyPr/>
        <a:lstStyle/>
        <a:p>
          <a:r>
            <a:rPr lang="en-US" dirty="0"/>
            <a:t>Maintain Relationships</a:t>
          </a:r>
        </a:p>
      </dgm:t>
    </dgm:pt>
    <dgm:pt modelId="{610D5099-5A99-41D4-B884-69389C976107}" type="parTrans" cxnId="{909B2AD4-93A7-41FC-9225-C57E338FC52B}">
      <dgm:prSet/>
      <dgm:spPr/>
      <dgm:t>
        <a:bodyPr/>
        <a:lstStyle/>
        <a:p>
          <a:endParaRPr lang="en-US"/>
        </a:p>
      </dgm:t>
    </dgm:pt>
    <dgm:pt modelId="{09F76556-E9A1-4E43-900D-1F00042F730C}" type="sibTrans" cxnId="{909B2AD4-93A7-41FC-9225-C57E338FC52B}">
      <dgm:prSet/>
      <dgm:spPr/>
      <dgm:t>
        <a:bodyPr/>
        <a:lstStyle/>
        <a:p>
          <a:endParaRPr lang="en-US"/>
        </a:p>
      </dgm:t>
    </dgm:pt>
    <dgm:pt modelId="{874194E1-B75C-4B4D-AD50-0FF5004173B6}">
      <dgm:prSet phldrT="[Text]"/>
      <dgm:spPr/>
      <dgm:t>
        <a:bodyPr/>
        <a:lstStyle/>
        <a:p>
          <a:r>
            <a:rPr lang="en-US"/>
            <a:t>Make and Develop Relationships</a:t>
          </a:r>
        </a:p>
      </dgm:t>
    </dgm:pt>
    <dgm:pt modelId="{039C3C91-5DAB-43B4-8563-C91B3C9E4C31}" type="parTrans" cxnId="{DF81234C-A5C7-4AA4-BE4C-6291A8A42BB9}">
      <dgm:prSet/>
      <dgm:spPr/>
      <dgm:t>
        <a:bodyPr/>
        <a:lstStyle/>
        <a:p>
          <a:endParaRPr lang="en-US"/>
        </a:p>
      </dgm:t>
    </dgm:pt>
    <dgm:pt modelId="{7C1D6BC4-D23E-431D-BD30-3A311AD0BF6B}" type="sibTrans" cxnId="{DF81234C-A5C7-4AA4-BE4C-6291A8A42BB9}">
      <dgm:prSet/>
      <dgm:spPr/>
      <dgm:t>
        <a:bodyPr/>
        <a:lstStyle/>
        <a:p>
          <a:endParaRPr lang="en-US"/>
        </a:p>
      </dgm:t>
    </dgm:pt>
    <dgm:pt modelId="{C596A419-3482-4115-BEE3-B7B814213B51}" type="pres">
      <dgm:prSet presAssocID="{5E42EF25-330C-4BFF-97B3-3FE312F8196E}" presName="Name0" presStyleCnt="0">
        <dgm:presLayoutVars>
          <dgm:dir/>
          <dgm:animLvl val="lvl"/>
          <dgm:resizeHandles val="exact"/>
        </dgm:presLayoutVars>
      </dgm:prSet>
      <dgm:spPr/>
    </dgm:pt>
    <dgm:pt modelId="{DD093F3B-E200-4B1B-AB17-43DA082E8590}" type="pres">
      <dgm:prSet presAssocID="{B5B35770-1D7D-493A-A793-06CB60B296F2}" presName="Name8" presStyleCnt="0"/>
      <dgm:spPr/>
    </dgm:pt>
    <dgm:pt modelId="{D52C7383-11AB-44A4-AEBD-DF363BD29642}" type="pres">
      <dgm:prSet presAssocID="{B5B35770-1D7D-493A-A793-06CB60B296F2}" presName="level" presStyleLbl="node1" presStyleIdx="0" presStyleCnt="3">
        <dgm:presLayoutVars>
          <dgm:chMax val="1"/>
          <dgm:bulletEnabled val="1"/>
        </dgm:presLayoutVars>
      </dgm:prSet>
      <dgm:spPr/>
    </dgm:pt>
    <dgm:pt modelId="{075734B3-3F4B-480C-A341-E5BD3E1D5EDA}" type="pres">
      <dgm:prSet presAssocID="{B5B35770-1D7D-493A-A793-06CB60B296F2}" presName="levelTx" presStyleLbl="revTx" presStyleIdx="0" presStyleCnt="0">
        <dgm:presLayoutVars>
          <dgm:chMax val="1"/>
          <dgm:bulletEnabled val="1"/>
        </dgm:presLayoutVars>
      </dgm:prSet>
      <dgm:spPr/>
    </dgm:pt>
    <dgm:pt modelId="{7F0AFE68-D22B-41B9-91C0-B7F1895DE378}" type="pres">
      <dgm:prSet presAssocID="{DFFFDD88-9DE7-4EE6-862F-01097197D3F0}" presName="Name8" presStyleCnt="0"/>
      <dgm:spPr/>
    </dgm:pt>
    <dgm:pt modelId="{9D5B8CAE-2A54-4118-904D-841D8F62173F}" type="pres">
      <dgm:prSet presAssocID="{DFFFDD88-9DE7-4EE6-862F-01097197D3F0}" presName="level" presStyleLbl="node1" presStyleIdx="1" presStyleCnt="3">
        <dgm:presLayoutVars>
          <dgm:chMax val="1"/>
          <dgm:bulletEnabled val="1"/>
        </dgm:presLayoutVars>
      </dgm:prSet>
      <dgm:spPr/>
    </dgm:pt>
    <dgm:pt modelId="{C021959B-2331-4783-BFB7-84AB1A8BB564}" type="pres">
      <dgm:prSet presAssocID="{DFFFDD88-9DE7-4EE6-862F-01097197D3F0}" presName="levelTx" presStyleLbl="revTx" presStyleIdx="0" presStyleCnt="0">
        <dgm:presLayoutVars>
          <dgm:chMax val="1"/>
          <dgm:bulletEnabled val="1"/>
        </dgm:presLayoutVars>
      </dgm:prSet>
      <dgm:spPr/>
    </dgm:pt>
    <dgm:pt modelId="{CD2CA5EE-BEF5-4508-9C05-A65614B0D45E}" type="pres">
      <dgm:prSet presAssocID="{874194E1-B75C-4B4D-AD50-0FF5004173B6}" presName="Name8" presStyleCnt="0"/>
      <dgm:spPr/>
    </dgm:pt>
    <dgm:pt modelId="{67938167-DC59-45B2-A8F3-A988E3E17F3E}" type="pres">
      <dgm:prSet presAssocID="{874194E1-B75C-4B4D-AD50-0FF5004173B6}" presName="level" presStyleLbl="node1" presStyleIdx="2" presStyleCnt="3">
        <dgm:presLayoutVars>
          <dgm:chMax val="1"/>
          <dgm:bulletEnabled val="1"/>
        </dgm:presLayoutVars>
      </dgm:prSet>
      <dgm:spPr/>
    </dgm:pt>
    <dgm:pt modelId="{DD6FADBF-DDF7-4541-8211-90B42E6AA660}" type="pres">
      <dgm:prSet presAssocID="{874194E1-B75C-4B4D-AD50-0FF5004173B6}" presName="levelTx" presStyleLbl="revTx" presStyleIdx="0" presStyleCnt="0">
        <dgm:presLayoutVars>
          <dgm:chMax val="1"/>
          <dgm:bulletEnabled val="1"/>
        </dgm:presLayoutVars>
      </dgm:prSet>
      <dgm:spPr/>
    </dgm:pt>
  </dgm:ptLst>
  <dgm:cxnLst>
    <dgm:cxn modelId="{BFA6014A-7E64-4345-8DB8-945CB85103AB}" srcId="{5E42EF25-330C-4BFF-97B3-3FE312F8196E}" destId="{B5B35770-1D7D-493A-A793-06CB60B296F2}" srcOrd="0" destOrd="0" parTransId="{45A74946-7BD5-410F-986E-BC1E7568AC91}" sibTransId="{88E30999-889B-4F32-A894-8830018FE800}"/>
    <dgm:cxn modelId="{DF81234C-A5C7-4AA4-BE4C-6291A8A42BB9}" srcId="{5E42EF25-330C-4BFF-97B3-3FE312F8196E}" destId="{874194E1-B75C-4B4D-AD50-0FF5004173B6}" srcOrd="2" destOrd="0" parTransId="{039C3C91-5DAB-43B4-8563-C91B3C9E4C31}" sibTransId="{7C1D6BC4-D23E-431D-BD30-3A311AD0BF6B}"/>
    <dgm:cxn modelId="{D91D4279-2C9D-43D9-AC4B-FBDC5D7FD5BA}" type="presOf" srcId="{DFFFDD88-9DE7-4EE6-862F-01097197D3F0}" destId="{C021959B-2331-4783-BFB7-84AB1A8BB564}" srcOrd="1" destOrd="0" presId="urn:microsoft.com/office/officeart/2005/8/layout/pyramid1"/>
    <dgm:cxn modelId="{44C1A489-906D-4260-89D7-311EEDA980A8}" type="presOf" srcId="{5E42EF25-330C-4BFF-97B3-3FE312F8196E}" destId="{C596A419-3482-4115-BEE3-B7B814213B51}" srcOrd="0" destOrd="0" presId="urn:microsoft.com/office/officeart/2005/8/layout/pyramid1"/>
    <dgm:cxn modelId="{1C385F9F-B278-4E6D-BF26-3F273F8D6DDA}" type="presOf" srcId="{B5B35770-1D7D-493A-A793-06CB60B296F2}" destId="{D52C7383-11AB-44A4-AEBD-DF363BD29642}" srcOrd="0" destOrd="0" presId="urn:microsoft.com/office/officeart/2005/8/layout/pyramid1"/>
    <dgm:cxn modelId="{D893D1AB-3E90-4D1D-BF8D-228167ED4A6B}" type="presOf" srcId="{DFFFDD88-9DE7-4EE6-862F-01097197D3F0}" destId="{9D5B8CAE-2A54-4118-904D-841D8F62173F}" srcOrd="0" destOrd="0" presId="urn:microsoft.com/office/officeart/2005/8/layout/pyramid1"/>
    <dgm:cxn modelId="{341F12C7-3332-42E9-82C9-19D91E1895E0}" type="presOf" srcId="{874194E1-B75C-4B4D-AD50-0FF5004173B6}" destId="{67938167-DC59-45B2-A8F3-A988E3E17F3E}" srcOrd="0" destOrd="0" presId="urn:microsoft.com/office/officeart/2005/8/layout/pyramid1"/>
    <dgm:cxn modelId="{909B2AD4-93A7-41FC-9225-C57E338FC52B}" srcId="{5E42EF25-330C-4BFF-97B3-3FE312F8196E}" destId="{DFFFDD88-9DE7-4EE6-862F-01097197D3F0}" srcOrd="1" destOrd="0" parTransId="{610D5099-5A99-41D4-B884-69389C976107}" sibTransId="{09F76556-E9A1-4E43-900D-1F00042F730C}"/>
    <dgm:cxn modelId="{9B00E9D8-BBDA-465F-BEEB-923D766B94DC}" type="presOf" srcId="{B5B35770-1D7D-493A-A793-06CB60B296F2}" destId="{075734B3-3F4B-480C-A341-E5BD3E1D5EDA}" srcOrd="1" destOrd="0" presId="urn:microsoft.com/office/officeart/2005/8/layout/pyramid1"/>
    <dgm:cxn modelId="{BEF234EA-15E2-44EA-A15C-618BF79FEC40}" type="presOf" srcId="{874194E1-B75C-4B4D-AD50-0FF5004173B6}" destId="{DD6FADBF-DDF7-4541-8211-90B42E6AA660}" srcOrd="1" destOrd="0" presId="urn:microsoft.com/office/officeart/2005/8/layout/pyramid1"/>
    <dgm:cxn modelId="{3403CE1C-81A8-4656-8439-E64C448BD6A5}" type="presParOf" srcId="{C596A419-3482-4115-BEE3-B7B814213B51}" destId="{DD093F3B-E200-4B1B-AB17-43DA082E8590}" srcOrd="0" destOrd="0" presId="urn:microsoft.com/office/officeart/2005/8/layout/pyramid1"/>
    <dgm:cxn modelId="{EB7795AC-47CB-4EFB-9D7B-13A51DBC1985}" type="presParOf" srcId="{DD093F3B-E200-4B1B-AB17-43DA082E8590}" destId="{D52C7383-11AB-44A4-AEBD-DF363BD29642}" srcOrd="0" destOrd="0" presId="urn:microsoft.com/office/officeart/2005/8/layout/pyramid1"/>
    <dgm:cxn modelId="{61613C1A-F9B3-43CC-B903-35DEC152AC41}" type="presParOf" srcId="{DD093F3B-E200-4B1B-AB17-43DA082E8590}" destId="{075734B3-3F4B-480C-A341-E5BD3E1D5EDA}" srcOrd="1" destOrd="0" presId="urn:microsoft.com/office/officeart/2005/8/layout/pyramid1"/>
    <dgm:cxn modelId="{5AEDE070-01B2-46E2-BAE1-B251E06B0F82}" type="presParOf" srcId="{C596A419-3482-4115-BEE3-B7B814213B51}" destId="{7F0AFE68-D22B-41B9-91C0-B7F1895DE378}" srcOrd="1" destOrd="0" presId="urn:microsoft.com/office/officeart/2005/8/layout/pyramid1"/>
    <dgm:cxn modelId="{EF8A9B75-B60B-4EA3-BDFD-56C9A6C400EB}" type="presParOf" srcId="{7F0AFE68-D22B-41B9-91C0-B7F1895DE378}" destId="{9D5B8CAE-2A54-4118-904D-841D8F62173F}" srcOrd="0" destOrd="0" presId="urn:microsoft.com/office/officeart/2005/8/layout/pyramid1"/>
    <dgm:cxn modelId="{24E5B4D4-9625-44EB-84C0-5DE865F55F63}" type="presParOf" srcId="{7F0AFE68-D22B-41B9-91C0-B7F1895DE378}" destId="{C021959B-2331-4783-BFB7-84AB1A8BB564}" srcOrd="1" destOrd="0" presId="urn:microsoft.com/office/officeart/2005/8/layout/pyramid1"/>
    <dgm:cxn modelId="{CF9E6DD1-32FF-4E43-A2EF-D5C09BBFC94C}" type="presParOf" srcId="{C596A419-3482-4115-BEE3-B7B814213B51}" destId="{CD2CA5EE-BEF5-4508-9C05-A65614B0D45E}" srcOrd="2" destOrd="0" presId="urn:microsoft.com/office/officeart/2005/8/layout/pyramid1"/>
    <dgm:cxn modelId="{4127F198-8CC2-49BA-9F1A-A673952E9C9B}" type="presParOf" srcId="{CD2CA5EE-BEF5-4508-9C05-A65614B0D45E}" destId="{67938167-DC59-45B2-A8F3-A988E3E17F3E}" srcOrd="0" destOrd="0" presId="urn:microsoft.com/office/officeart/2005/8/layout/pyramid1"/>
    <dgm:cxn modelId="{E23078E7-BE7E-415E-A577-93A0B0448CF9}" type="presParOf" srcId="{CD2CA5EE-BEF5-4508-9C05-A65614B0D45E}" destId="{DD6FADBF-DDF7-4541-8211-90B42E6AA660}" srcOrd="1" destOrd="0" presId="urn:microsoft.com/office/officeart/2005/8/layout/pyramid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1238ADB-BBDD-437E-AE71-994065A995DA}" type="doc">
      <dgm:prSet loTypeId="urn:microsoft.com/office/officeart/2005/8/layout/process4" loCatId="process" qsTypeId="urn:microsoft.com/office/officeart/2005/8/quickstyle/simple5" qsCatId="simple" csTypeId="urn:microsoft.com/office/officeart/2005/8/colors/colorful5" csCatId="colorful"/>
      <dgm:spPr/>
      <dgm:t>
        <a:bodyPr/>
        <a:lstStyle/>
        <a:p>
          <a:endParaRPr lang="en-US"/>
        </a:p>
      </dgm:t>
    </dgm:pt>
    <dgm:pt modelId="{B7B15D89-80CC-44BB-AF31-2C2AAB56CD27}">
      <dgm:prSet/>
      <dgm:spPr/>
      <dgm:t>
        <a:bodyPr/>
        <a:lstStyle/>
        <a:p>
          <a:r>
            <a:rPr lang="en-US"/>
            <a:t>Parent involvement at home and at school has a measurable impact on student performance in school, and is particularly important for English learners and students from low-income families</a:t>
          </a:r>
        </a:p>
      </dgm:t>
    </dgm:pt>
    <dgm:pt modelId="{FD7211F5-D40F-443F-8CEA-A44497B90937}" type="parTrans" cxnId="{D3023081-1798-467A-A81F-8D78EF0DA31F}">
      <dgm:prSet/>
      <dgm:spPr/>
      <dgm:t>
        <a:bodyPr/>
        <a:lstStyle/>
        <a:p>
          <a:endParaRPr lang="en-US"/>
        </a:p>
      </dgm:t>
    </dgm:pt>
    <dgm:pt modelId="{2757F84C-7415-4503-A81F-80A2845EBCB8}" type="sibTrans" cxnId="{D3023081-1798-467A-A81F-8D78EF0DA31F}">
      <dgm:prSet/>
      <dgm:spPr/>
      <dgm:t>
        <a:bodyPr/>
        <a:lstStyle/>
        <a:p>
          <a:endParaRPr lang="en-US"/>
        </a:p>
      </dgm:t>
    </dgm:pt>
    <dgm:pt modelId="{75CAC509-1DB0-426E-8675-59374D280D27}">
      <dgm:prSet/>
      <dgm:spPr/>
      <dgm:t>
        <a:bodyPr/>
        <a:lstStyle/>
        <a:p>
          <a:r>
            <a:rPr lang="en-US"/>
            <a:t>Improved communication between teachers and parents increases student engagement as measured by homework completion rates, on-task behavior and class participation.</a:t>
          </a:r>
        </a:p>
      </dgm:t>
    </dgm:pt>
    <dgm:pt modelId="{BAF65546-96BB-42B3-8F99-381C24D993B7}" type="parTrans" cxnId="{1EC905D3-B07D-4708-A9A6-CFDED090B30A}">
      <dgm:prSet/>
      <dgm:spPr/>
      <dgm:t>
        <a:bodyPr/>
        <a:lstStyle/>
        <a:p>
          <a:endParaRPr lang="en-US"/>
        </a:p>
      </dgm:t>
    </dgm:pt>
    <dgm:pt modelId="{31B5CE59-781D-42D4-B0D5-537437874779}" type="sibTrans" cxnId="{1EC905D3-B07D-4708-A9A6-CFDED090B30A}">
      <dgm:prSet/>
      <dgm:spPr/>
      <dgm:t>
        <a:bodyPr/>
        <a:lstStyle/>
        <a:p>
          <a:endParaRPr lang="en-US"/>
        </a:p>
      </dgm:t>
    </dgm:pt>
    <dgm:pt modelId="{DD81C16A-AA6F-4E39-A447-B84B8E362DA8}">
      <dgm:prSet/>
      <dgm:spPr/>
      <dgm:t>
        <a:bodyPr/>
        <a:lstStyle/>
        <a:p>
          <a:r>
            <a:rPr lang="en-US"/>
            <a:t>At-risk behaviors such as alcohol use, violence and other anti-social behaviors decrease as parent involvement increase.</a:t>
          </a:r>
        </a:p>
      </dgm:t>
    </dgm:pt>
    <dgm:pt modelId="{E1C2F77C-B8D7-402F-AF51-8ABFCC187888}" type="parTrans" cxnId="{916FB210-21A4-494A-B261-CE159EE257BE}">
      <dgm:prSet/>
      <dgm:spPr/>
      <dgm:t>
        <a:bodyPr/>
        <a:lstStyle/>
        <a:p>
          <a:endParaRPr lang="en-US"/>
        </a:p>
      </dgm:t>
    </dgm:pt>
    <dgm:pt modelId="{1D8D8603-8EB9-4285-A9A2-C4EDC30C9A24}" type="sibTrans" cxnId="{916FB210-21A4-494A-B261-CE159EE257BE}">
      <dgm:prSet/>
      <dgm:spPr/>
      <dgm:t>
        <a:bodyPr/>
        <a:lstStyle/>
        <a:p>
          <a:endParaRPr lang="en-US"/>
        </a:p>
      </dgm:t>
    </dgm:pt>
    <dgm:pt modelId="{5A8000C4-2D77-4917-B44A-3162C28E0B0E}">
      <dgm:prSet/>
      <dgm:spPr/>
      <dgm:t>
        <a:bodyPr/>
        <a:lstStyle/>
        <a:p>
          <a:pPr algn="r"/>
          <a:r>
            <a:rPr lang="en-US" dirty="0"/>
            <a:t>D. Thigpen &amp; L. </a:t>
          </a:r>
          <a:r>
            <a:rPr lang="en-US" dirty="0" err="1"/>
            <a:t>Freedburg</a:t>
          </a:r>
          <a:r>
            <a:rPr lang="en-US" dirty="0"/>
            <a:t>. The Power of Parents</a:t>
          </a:r>
        </a:p>
      </dgm:t>
    </dgm:pt>
    <dgm:pt modelId="{50387F7E-4292-4B39-99FA-854211DD7219}" type="parTrans" cxnId="{D2E868BE-4490-4297-99AF-E6684EF91544}">
      <dgm:prSet/>
      <dgm:spPr/>
      <dgm:t>
        <a:bodyPr/>
        <a:lstStyle/>
        <a:p>
          <a:endParaRPr lang="en-US"/>
        </a:p>
      </dgm:t>
    </dgm:pt>
    <dgm:pt modelId="{8AFCBB50-BA6D-481E-A5B3-8E9CF5462ADE}" type="sibTrans" cxnId="{D2E868BE-4490-4297-99AF-E6684EF91544}">
      <dgm:prSet/>
      <dgm:spPr/>
      <dgm:t>
        <a:bodyPr/>
        <a:lstStyle/>
        <a:p>
          <a:endParaRPr lang="en-US"/>
        </a:p>
      </dgm:t>
    </dgm:pt>
    <dgm:pt modelId="{8C5F2A12-D573-40BB-8BC3-0B8BA041FC34}" type="pres">
      <dgm:prSet presAssocID="{41238ADB-BBDD-437E-AE71-994065A995DA}" presName="Name0" presStyleCnt="0">
        <dgm:presLayoutVars>
          <dgm:dir/>
          <dgm:animLvl val="lvl"/>
          <dgm:resizeHandles val="exact"/>
        </dgm:presLayoutVars>
      </dgm:prSet>
      <dgm:spPr/>
    </dgm:pt>
    <dgm:pt modelId="{35EE9B59-09F2-4E11-89A6-67130337B930}" type="pres">
      <dgm:prSet presAssocID="{5A8000C4-2D77-4917-B44A-3162C28E0B0E}" presName="boxAndChildren" presStyleCnt="0"/>
      <dgm:spPr/>
    </dgm:pt>
    <dgm:pt modelId="{37DE27F4-8E4C-4CB0-B422-05490226C4AB}" type="pres">
      <dgm:prSet presAssocID="{5A8000C4-2D77-4917-B44A-3162C28E0B0E}" presName="parentTextBox" presStyleLbl="node1" presStyleIdx="0" presStyleCnt="4"/>
      <dgm:spPr/>
    </dgm:pt>
    <dgm:pt modelId="{3D5E2FB1-17D2-44EA-BE69-C49468C18062}" type="pres">
      <dgm:prSet presAssocID="{1D8D8603-8EB9-4285-A9A2-C4EDC30C9A24}" presName="sp" presStyleCnt="0"/>
      <dgm:spPr/>
    </dgm:pt>
    <dgm:pt modelId="{93768873-CBDB-4E84-9965-8F1C721DB684}" type="pres">
      <dgm:prSet presAssocID="{DD81C16A-AA6F-4E39-A447-B84B8E362DA8}" presName="arrowAndChildren" presStyleCnt="0"/>
      <dgm:spPr/>
    </dgm:pt>
    <dgm:pt modelId="{CF488553-5448-43D7-83F1-BF61C158F3B3}" type="pres">
      <dgm:prSet presAssocID="{DD81C16A-AA6F-4E39-A447-B84B8E362DA8}" presName="parentTextArrow" presStyleLbl="node1" presStyleIdx="1" presStyleCnt="4"/>
      <dgm:spPr/>
    </dgm:pt>
    <dgm:pt modelId="{7E1379BC-FCED-46E6-B487-3FE45138EB47}" type="pres">
      <dgm:prSet presAssocID="{31B5CE59-781D-42D4-B0D5-537437874779}" presName="sp" presStyleCnt="0"/>
      <dgm:spPr/>
    </dgm:pt>
    <dgm:pt modelId="{E715CDBB-5D26-467B-83B4-5C977A564653}" type="pres">
      <dgm:prSet presAssocID="{75CAC509-1DB0-426E-8675-59374D280D27}" presName="arrowAndChildren" presStyleCnt="0"/>
      <dgm:spPr/>
    </dgm:pt>
    <dgm:pt modelId="{A5B72CD9-773E-41EB-800D-502BC4828997}" type="pres">
      <dgm:prSet presAssocID="{75CAC509-1DB0-426E-8675-59374D280D27}" presName="parentTextArrow" presStyleLbl="node1" presStyleIdx="2" presStyleCnt="4"/>
      <dgm:spPr/>
    </dgm:pt>
    <dgm:pt modelId="{252F0D5F-F5CD-4154-A24C-657238C0FDEB}" type="pres">
      <dgm:prSet presAssocID="{2757F84C-7415-4503-A81F-80A2845EBCB8}" presName="sp" presStyleCnt="0"/>
      <dgm:spPr/>
    </dgm:pt>
    <dgm:pt modelId="{8CC1E764-60A1-44C7-9F9A-EEF484122459}" type="pres">
      <dgm:prSet presAssocID="{B7B15D89-80CC-44BB-AF31-2C2AAB56CD27}" presName="arrowAndChildren" presStyleCnt="0"/>
      <dgm:spPr/>
    </dgm:pt>
    <dgm:pt modelId="{AA9B0D17-5FAE-44FB-AFAA-4BB1C90C4CB9}" type="pres">
      <dgm:prSet presAssocID="{B7B15D89-80CC-44BB-AF31-2C2AAB56CD27}" presName="parentTextArrow" presStyleLbl="node1" presStyleIdx="3" presStyleCnt="4"/>
      <dgm:spPr/>
    </dgm:pt>
  </dgm:ptLst>
  <dgm:cxnLst>
    <dgm:cxn modelId="{878B180F-E2D1-4EA6-AFAE-1E0B6074DFAF}" type="presOf" srcId="{B7B15D89-80CC-44BB-AF31-2C2AAB56CD27}" destId="{AA9B0D17-5FAE-44FB-AFAA-4BB1C90C4CB9}" srcOrd="0" destOrd="0" presId="urn:microsoft.com/office/officeart/2005/8/layout/process4"/>
    <dgm:cxn modelId="{916FB210-21A4-494A-B261-CE159EE257BE}" srcId="{41238ADB-BBDD-437E-AE71-994065A995DA}" destId="{DD81C16A-AA6F-4E39-A447-B84B8E362DA8}" srcOrd="2" destOrd="0" parTransId="{E1C2F77C-B8D7-402F-AF51-8ABFCC187888}" sibTransId="{1D8D8603-8EB9-4285-A9A2-C4EDC30C9A24}"/>
    <dgm:cxn modelId="{0C461915-FE4B-4D6A-9FA2-E72A879454B2}" type="presOf" srcId="{DD81C16A-AA6F-4E39-A447-B84B8E362DA8}" destId="{CF488553-5448-43D7-83F1-BF61C158F3B3}" srcOrd="0" destOrd="0" presId="urn:microsoft.com/office/officeart/2005/8/layout/process4"/>
    <dgm:cxn modelId="{67D19142-9FE8-4701-BAB5-394C7E7821E4}" type="presOf" srcId="{41238ADB-BBDD-437E-AE71-994065A995DA}" destId="{8C5F2A12-D573-40BB-8BC3-0B8BA041FC34}" srcOrd="0" destOrd="0" presId="urn:microsoft.com/office/officeart/2005/8/layout/process4"/>
    <dgm:cxn modelId="{D3023081-1798-467A-A81F-8D78EF0DA31F}" srcId="{41238ADB-BBDD-437E-AE71-994065A995DA}" destId="{B7B15D89-80CC-44BB-AF31-2C2AAB56CD27}" srcOrd="0" destOrd="0" parTransId="{FD7211F5-D40F-443F-8CEA-A44497B90937}" sibTransId="{2757F84C-7415-4503-A81F-80A2845EBCB8}"/>
    <dgm:cxn modelId="{FE9268AE-DB2E-4D49-A732-F89A47689917}" type="presOf" srcId="{5A8000C4-2D77-4917-B44A-3162C28E0B0E}" destId="{37DE27F4-8E4C-4CB0-B422-05490226C4AB}" srcOrd="0" destOrd="0" presId="urn:microsoft.com/office/officeart/2005/8/layout/process4"/>
    <dgm:cxn modelId="{D2E868BE-4490-4297-99AF-E6684EF91544}" srcId="{41238ADB-BBDD-437E-AE71-994065A995DA}" destId="{5A8000C4-2D77-4917-B44A-3162C28E0B0E}" srcOrd="3" destOrd="0" parTransId="{50387F7E-4292-4B39-99FA-854211DD7219}" sibTransId="{8AFCBB50-BA6D-481E-A5B3-8E9CF5462ADE}"/>
    <dgm:cxn modelId="{1EC905D3-B07D-4708-A9A6-CFDED090B30A}" srcId="{41238ADB-BBDD-437E-AE71-994065A995DA}" destId="{75CAC509-1DB0-426E-8675-59374D280D27}" srcOrd="1" destOrd="0" parTransId="{BAF65546-96BB-42B3-8F99-381C24D993B7}" sibTransId="{31B5CE59-781D-42D4-B0D5-537437874779}"/>
    <dgm:cxn modelId="{6EF758EF-02D0-41B8-A2F5-5D6CF9791C56}" type="presOf" srcId="{75CAC509-1DB0-426E-8675-59374D280D27}" destId="{A5B72CD9-773E-41EB-800D-502BC4828997}" srcOrd="0" destOrd="0" presId="urn:microsoft.com/office/officeart/2005/8/layout/process4"/>
    <dgm:cxn modelId="{2D1D50F7-DDCB-4E93-AC71-7734D65AA82E}" type="presParOf" srcId="{8C5F2A12-D573-40BB-8BC3-0B8BA041FC34}" destId="{35EE9B59-09F2-4E11-89A6-67130337B930}" srcOrd="0" destOrd="0" presId="urn:microsoft.com/office/officeart/2005/8/layout/process4"/>
    <dgm:cxn modelId="{D8790A57-CB62-4609-BFA6-316957066960}" type="presParOf" srcId="{35EE9B59-09F2-4E11-89A6-67130337B930}" destId="{37DE27F4-8E4C-4CB0-B422-05490226C4AB}" srcOrd="0" destOrd="0" presId="urn:microsoft.com/office/officeart/2005/8/layout/process4"/>
    <dgm:cxn modelId="{BF5BDED8-C7E2-4FC4-8620-8C3E78851DB4}" type="presParOf" srcId="{8C5F2A12-D573-40BB-8BC3-0B8BA041FC34}" destId="{3D5E2FB1-17D2-44EA-BE69-C49468C18062}" srcOrd="1" destOrd="0" presId="urn:microsoft.com/office/officeart/2005/8/layout/process4"/>
    <dgm:cxn modelId="{9A27ABBD-8F9B-45E9-B055-2F7010F67C09}" type="presParOf" srcId="{8C5F2A12-D573-40BB-8BC3-0B8BA041FC34}" destId="{93768873-CBDB-4E84-9965-8F1C721DB684}" srcOrd="2" destOrd="0" presId="urn:microsoft.com/office/officeart/2005/8/layout/process4"/>
    <dgm:cxn modelId="{0FC28949-8F49-4DE0-9BBF-4B7E1F79642A}" type="presParOf" srcId="{93768873-CBDB-4E84-9965-8F1C721DB684}" destId="{CF488553-5448-43D7-83F1-BF61C158F3B3}" srcOrd="0" destOrd="0" presId="urn:microsoft.com/office/officeart/2005/8/layout/process4"/>
    <dgm:cxn modelId="{3280E8D1-641B-4E81-8336-52A16D6EC7AD}" type="presParOf" srcId="{8C5F2A12-D573-40BB-8BC3-0B8BA041FC34}" destId="{7E1379BC-FCED-46E6-B487-3FE45138EB47}" srcOrd="3" destOrd="0" presId="urn:microsoft.com/office/officeart/2005/8/layout/process4"/>
    <dgm:cxn modelId="{C0364B43-EC03-451D-A4EC-CB55724498FA}" type="presParOf" srcId="{8C5F2A12-D573-40BB-8BC3-0B8BA041FC34}" destId="{E715CDBB-5D26-467B-83B4-5C977A564653}" srcOrd="4" destOrd="0" presId="urn:microsoft.com/office/officeart/2005/8/layout/process4"/>
    <dgm:cxn modelId="{15D3724A-0683-4EAF-BC8C-CF5F8B97B1B6}" type="presParOf" srcId="{E715CDBB-5D26-467B-83B4-5C977A564653}" destId="{A5B72CD9-773E-41EB-800D-502BC4828997}" srcOrd="0" destOrd="0" presId="urn:microsoft.com/office/officeart/2005/8/layout/process4"/>
    <dgm:cxn modelId="{195C1D4A-0CB1-4306-A0FD-992854E880B9}" type="presParOf" srcId="{8C5F2A12-D573-40BB-8BC3-0B8BA041FC34}" destId="{252F0D5F-F5CD-4154-A24C-657238C0FDEB}" srcOrd="5" destOrd="0" presId="urn:microsoft.com/office/officeart/2005/8/layout/process4"/>
    <dgm:cxn modelId="{0A11BA8B-A291-4F90-A2D7-827687BB519E}" type="presParOf" srcId="{8C5F2A12-D573-40BB-8BC3-0B8BA041FC34}" destId="{8CC1E764-60A1-44C7-9F9A-EEF484122459}" srcOrd="6" destOrd="0" presId="urn:microsoft.com/office/officeart/2005/8/layout/process4"/>
    <dgm:cxn modelId="{BB48900E-69C7-4A01-92DC-6DBF247373B4}" type="presParOf" srcId="{8CC1E764-60A1-44C7-9F9A-EEF484122459}" destId="{AA9B0D17-5FAE-44FB-AFAA-4BB1C90C4CB9}"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5D27213-08D4-42A3-87A0-422BAC31EE39}" type="doc">
      <dgm:prSet loTypeId="urn:microsoft.com/office/officeart/2005/8/layout/process1" loCatId="process" qsTypeId="urn:microsoft.com/office/officeart/2005/8/quickstyle/simple2" qsCatId="simple" csTypeId="urn:microsoft.com/office/officeart/2005/8/colors/colorful2" csCatId="colorful"/>
      <dgm:spPr/>
      <dgm:t>
        <a:bodyPr/>
        <a:lstStyle/>
        <a:p>
          <a:endParaRPr lang="en-US"/>
        </a:p>
      </dgm:t>
    </dgm:pt>
    <dgm:pt modelId="{13610272-F529-4C17-B9C2-3D1B6E0AD3FD}">
      <dgm:prSet/>
      <dgm:spPr/>
      <dgm:t>
        <a:bodyPr/>
        <a:lstStyle/>
        <a:p>
          <a:r>
            <a:rPr lang="en-US"/>
            <a:t>Focus of data:</a:t>
          </a:r>
        </a:p>
      </dgm:t>
    </dgm:pt>
    <dgm:pt modelId="{D51E5C39-D5CA-42AA-89E8-89BBFF6B2FA4}" type="parTrans" cxnId="{783B0AA2-53BC-4A34-BD6F-6D172A155DCA}">
      <dgm:prSet/>
      <dgm:spPr/>
      <dgm:t>
        <a:bodyPr/>
        <a:lstStyle/>
        <a:p>
          <a:endParaRPr lang="en-US"/>
        </a:p>
      </dgm:t>
    </dgm:pt>
    <dgm:pt modelId="{C3DBDC4B-44FD-42A5-A9C8-724B211EEE3A}" type="sibTrans" cxnId="{783B0AA2-53BC-4A34-BD6F-6D172A155DCA}">
      <dgm:prSet/>
      <dgm:spPr/>
      <dgm:t>
        <a:bodyPr/>
        <a:lstStyle/>
        <a:p>
          <a:endParaRPr lang="en-US"/>
        </a:p>
      </dgm:t>
    </dgm:pt>
    <dgm:pt modelId="{F9026B61-96BE-43FD-A890-102A96991501}">
      <dgm:prSet/>
      <dgm:spPr/>
      <dgm:t>
        <a:bodyPr/>
        <a:lstStyle/>
        <a:p>
          <a:r>
            <a:rPr lang="en-US"/>
            <a:t>Total number of in‐school suspension days avoided, total number of out‐of‐school suspension days avoided, and total number of expulsions avoided, among all students with IEPs who were subject to the pilot’s use of restorative practices.</a:t>
          </a:r>
        </a:p>
      </dgm:t>
    </dgm:pt>
    <dgm:pt modelId="{55097980-EA95-4DAB-BFCD-247AF3486CA9}" type="parTrans" cxnId="{3F65FAF1-3DA8-4A6A-987E-E21C0AA05CE8}">
      <dgm:prSet/>
      <dgm:spPr/>
      <dgm:t>
        <a:bodyPr/>
        <a:lstStyle/>
        <a:p>
          <a:endParaRPr lang="en-US"/>
        </a:p>
      </dgm:t>
    </dgm:pt>
    <dgm:pt modelId="{B937DA66-3166-4C82-A6BE-069008347379}" type="sibTrans" cxnId="{3F65FAF1-3DA8-4A6A-987E-E21C0AA05CE8}">
      <dgm:prSet/>
      <dgm:spPr/>
      <dgm:t>
        <a:bodyPr/>
        <a:lstStyle/>
        <a:p>
          <a:endParaRPr lang="en-US"/>
        </a:p>
      </dgm:t>
    </dgm:pt>
    <dgm:pt modelId="{59E90AEE-AFC2-4A61-A35B-0986639968F0}" type="pres">
      <dgm:prSet presAssocID="{F5D27213-08D4-42A3-87A0-422BAC31EE39}" presName="Name0" presStyleCnt="0">
        <dgm:presLayoutVars>
          <dgm:dir/>
          <dgm:resizeHandles val="exact"/>
        </dgm:presLayoutVars>
      </dgm:prSet>
      <dgm:spPr/>
    </dgm:pt>
    <dgm:pt modelId="{C57BF20D-5731-4F88-B2CF-59727A7567D0}" type="pres">
      <dgm:prSet presAssocID="{13610272-F529-4C17-B9C2-3D1B6E0AD3FD}" presName="node" presStyleLbl="node1" presStyleIdx="0" presStyleCnt="1">
        <dgm:presLayoutVars>
          <dgm:bulletEnabled val="1"/>
        </dgm:presLayoutVars>
      </dgm:prSet>
      <dgm:spPr/>
    </dgm:pt>
  </dgm:ptLst>
  <dgm:cxnLst>
    <dgm:cxn modelId="{03E1EE72-4BFD-4184-B325-58F5040D63D9}" type="presOf" srcId="{F5D27213-08D4-42A3-87A0-422BAC31EE39}" destId="{59E90AEE-AFC2-4A61-A35B-0986639968F0}" srcOrd="0" destOrd="0" presId="urn:microsoft.com/office/officeart/2005/8/layout/process1"/>
    <dgm:cxn modelId="{783B0AA2-53BC-4A34-BD6F-6D172A155DCA}" srcId="{F5D27213-08D4-42A3-87A0-422BAC31EE39}" destId="{13610272-F529-4C17-B9C2-3D1B6E0AD3FD}" srcOrd="0" destOrd="0" parTransId="{D51E5C39-D5CA-42AA-89E8-89BBFF6B2FA4}" sibTransId="{C3DBDC4B-44FD-42A5-A9C8-724B211EEE3A}"/>
    <dgm:cxn modelId="{9DDABBC6-C00F-4818-92D2-281B01246F19}" type="presOf" srcId="{13610272-F529-4C17-B9C2-3D1B6E0AD3FD}" destId="{C57BF20D-5731-4F88-B2CF-59727A7567D0}" srcOrd="0" destOrd="0" presId="urn:microsoft.com/office/officeart/2005/8/layout/process1"/>
    <dgm:cxn modelId="{38BB38E7-F8E3-4917-A4FB-EAB3DE9B3EC2}" type="presOf" srcId="{F9026B61-96BE-43FD-A890-102A96991501}" destId="{C57BF20D-5731-4F88-B2CF-59727A7567D0}" srcOrd="0" destOrd="1" presId="urn:microsoft.com/office/officeart/2005/8/layout/process1"/>
    <dgm:cxn modelId="{3F65FAF1-3DA8-4A6A-987E-E21C0AA05CE8}" srcId="{13610272-F529-4C17-B9C2-3D1B6E0AD3FD}" destId="{F9026B61-96BE-43FD-A890-102A96991501}" srcOrd="0" destOrd="0" parTransId="{55097980-EA95-4DAB-BFCD-247AF3486CA9}" sibTransId="{B937DA66-3166-4C82-A6BE-069008347379}"/>
    <dgm:cxn modelId="{3710F3F9-1341-496D-8890-D6374C594F75}" type="presParOf" srcId="{59E90AEE-AFC2-4A61-A35B-0986639968F0}" destId="{C57BF20D-5731-4F88-B2CF-59727A7567D0}"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C2CFF8E-22C4-448F-A40C-31E3C9C8C562}" type="doc">
      <dgm:prSet loTypeId="urn:microsoft.com/office/officeart/2016/7/layout/RepeatingBendingProcessNew" loCatId="process" qsTypeId="urn:microsoft.com/office/officeart/2005/8/quickstyle/simple5" qsCatId="simple" csTypeId="urn:microsoft.com/office/officeart/2005/8/colors/colorful2" csCatId="colorful"/>
      <dgm:spPr/>
      <dgm:t>
        <a:bodyPr/>
        <a:lstStyle/>
        <a:p>
          <a:endParaRPr lang="en-US"/>
        </a:p>
      </dgm:t>
    </dgm:pt>
    <dgm:pt modelId="{CA55D401-6C06-4C75-9FFE-26C5D0D11647}">
      <dgm:prSet/>
      <dgm:spPr/>
      <dgm:t>
        <a:bodyPr/>
        <a:lstStyle/>
        <a:p>
          <a:r>
            <a:rPr lang="en-US"/>
            <a:t>Service delivery model:</a:t>
          </a:r>
        </a:p>
      </dgm:t>
    </dgm:pt>
    <dgm:pt modelId="{C237E992-2D80-4B13-9D7D-49E1B8BED145}" type="parTrans" cxnId="{14AD7742-C5E0-43FD-9FE1-87C75A0E5CF0}">
      <dgm:prSet/>
      <dgm:spPr/>
      <dgm:t>
        <a:bodyPr/>
        <a:lstStyle/>
        <a:p>
          <a:endParaRPr lang="en-US"/>
        </a:p>
      </dgm:t>
    </dgm:pt>
    <dgm:pt modelId="{7FFC12F6-B89E-4F08-B851-E84A6A770C0B}" type="sibTrans" cxnId="{14AD7742-C5E0-43FD-9FE1-87C75A0E5CF0}">
      <dgm:prSet/>
      <dgm:spPr/>
      <dgm:t>
        <a:bodyPr/>
        <a:lstStyle/>
        <a:p>
          <a:endParaRPr lang="en-US"/>
        </a:p>
      </dgm:t>
    </dgm:pt>
    <dgm:pt modelId="{962726D9-443B-45A1-A598-6BA25EF98F1D}">
      <dgm:prSet/>
      <dgm:spPr/>
      <dgm:t>
        <a:bodyPr/>
        <a:lstStyle/>
        <a:p>
          <a:r>
            <a:rPr lang="en-US"/>
            <a:t>Participating schools (policy, referrals, data reporting)</a:t>
          </a:r>
        </a:p>
      </dgm:t>
    </dgm:pt>
    <dgm:pt modelId="{7F528FF6-04EC-4C11-A6E7-E7E4DCF21F1F}" type="parTrans" cxnId="{D51BBD35-AADE-4A34-AAD9-0617B81D8DD1}">
      <dgm:prSet/>
      <dgm:spPr/>
      <dgm:t>
        <a:bodyPr/>
        <a:lstStyle/>
        <a:p>
          <a:endParaRPr lang="en-US"/>
        </a:p>
      </dgm:t>
    </dgm:pt>
    <dgm:pt modelId="{DF7BE982-65AC-4317-985D-67B1BB9BBF19}" type="sibTrans" cxnId="{D51BBD35-AADE-4A34-AAD9-0617B81D8DD1}">
      <dgm:prSet/>
      <dgm:spPr/>
      <dgm:t>
        <a:bodyPr/>
        <a:lstStyle/>
        <a:p>
          <a:endParaRPr lang="en-US"/>
        </a:p>
      </dgm:t>
    </dgm:pt>
    <dgm:pt modelId="{358D18E0-FC7C-42BE-A64A-1F35E98C41AC}">
      <dgm:prSet/>
      <dgm:spPr/>
      <dgm:t>
        <a:bodyPr/>
        <a:lstStyle/>
        <a:p>
          <a:r>
            <a:rPr lang="en-US"/>
            <a:t>Community Dispute Resolution Centers (RP facilitation, data reporting) </a:t>
          </a:r>
        </a:p>
      </dgm:t>
    </dgm:pt>
    <dgm:pt modelId="{912CCAB6-4247-4BB5-B74C-E55CF68D16D9}" type="parTrans" cxnId="{8ED1DFCA-4452-4307-BAB2-4BC696284460}">
      <dgm:prSet/>
      <dgm:spPr/>
      <dgm:t>
        <a:bodyPr/>
        <a:lstStyle/>
        <a:p>
          <a:endParaRPr lang="en-US"/>
        </a:p>
      </dgm:t>
    </dgm:pt>
    <dgm:pt modelId="{FF926223-C91A-43DF-95AE-94C171194955}" type="sibTrans" cxnId="{8ED1DFCA-4452-4307-BAB2-4BC696284460}">
      <dgm:prSet/>
      <dgm:spPr/>
      <dgm:t>
        <a:bodyPr/>
        <a:lstStyle/>
        <a:p>
          <a:endParaRPr lang="en-US"/>
        </a:p>
      </dgm:t>
    </dgm:pt>
    <dgm:pt modelId="{CC737B90-05CA-479B-B572-61899CB95380}">
      <dgm:prSet/>
      <dgm:spPr/>
      <dgm:t>
        <a:bodyPr/>
        <a:lstStyle/>
        <a:p>
          <a:r>
            <a:rPr lang="en-US"/>
            <a:t>Special Education Mediation Services (data collection)</a:t>
          </a:r>
        </a:p>
      </dgm:t>
    </dgm:pt>
    <dgm:pt modelId="{28E39998-83E5-493E-AB02-0202AFBC5436}" type="parTrans" cxnId="{8EBFE0E8-5DA9-4235-B36D-F68D3D4E8EFA}">
      <dgm:prSet/>
      <dgm:spPr/>
      <dgm:t>
        <a:bodyPr/>
        <a:lstStyle/>
        <a:p>
          <a:endParaRPr lang="en-US"/>
        </a:p>
      </dgm:t>
    </dgm:pt>
    <dgm:pt modelId="{1E9C634F-09D9-45A9-AB5C-B60252FFF480}" type="sibTrans" cxnId="{8EBFE0E8-5DA9-4235-B36D-F68D3D4E8EFA}">
      <dgm:prSet/>
      <dgm:spPr/>
      <dgm:t>
        <a:bodyPr/>
        <a:lstStyle/>
        <a:p>
          <a:endParaRPr lang="en-US"/>
        </a:p>
      </dgm:t>
    </dgm:pt>
    <dgm:pt modelId="{49187BF5-A5BF-486D-ACBC-24D490C4CA21}">
      <dgm:prSet/>
      <dgm:spPr/>
      <dgm:t>
        <a:bodyPr/>
        <a:lstStyle/>
        <a:p>
          <a:r>
            <a:rPr lang="en-US"/>
            <a:t>MDE/Office of Special Education (grant support)</a:t>
          </a:r>
        </a:p>
      </dgm:t>
    </dgm:pt>
    <dgm:pt modelId="{139E29C2-1826-4192-A5D4-5DC3827EA0D3}" type="parTrans" cxnId="{4970B51A-0E44-435F-930C-AB6604B50EA8}">
      <dgm:prSet/>
      <dgm:spPr/>
      <dgm:t>
        <a:bodyPr/>
        <a:lstStyle/>
        <a:p>
          <a:endParaRPr lang="en-US"/>
        </a:p>
      </dgm:t>
    </dgm:pt>
    <dgm:pt modelId="{A2B062F6-3876-41BD-8EA6-F9B5676AE054}" type="sibTrans" cxnId="{4970B51A-0E44-435F-930C-AB6604B50EA8}">
      <dgm:prSet/>
      <dgm:spPr/>
      <dgm:t>
        <a:bodyPr/>
        <a:lstStyle/>
        <a:p>
          <a:endParaRPr lang="en-US"/>
        </a:p>
      </dgm:t>
    </dgm:pt>
    <dgm:pt modelId="{B2EDB47D-A1C9-4ED4-AF1C-B513AD1A8917}">
      <dgm:prSet/>
      <dgm:spPr/>
      <dgm:t>
        <a:bodyPr/>
        <a:lstStyle/>
        <a:p>
          <a:r>
            <a:rPr lang="en-US"/>
            <a:t>Wayne State University (evaluation) </a:t>
          </a:r>
        </a:p>
      </dgm:t>
    </dgm:pt>
    <dgm:pt modelId="{85E2FE8B-5CF8-4ABC-9C71-92E94E887801}" type="parTrans" cxnId="{6DD50F70-AABE-4B3C-8130-4912A3FEB466}">
      <dgm:prSet/>
      <dgm:spPr/>
      <dgm:t>
        <a:bodyPr/>
        <a:lstStyle/>
        <a:p>
          <a:endParaRPr lang="en-US"/>
        </a:p>
      </dgm:t>
    </dgm:pt>
    <dgm:pt modelId="{5689F277-7691-4E10-81C7-FB7DE496D166}" type="sibTrans" cxnId="{6DD50F70-AABE-4B3C-8130-4912A3FEB466}">
      <dgm:prSet/>
      <dgm:spPr/>
      <dgm:t>
        <a:bodyPr/>
        <a:lstStyle/>
        <a:p>
          <a:endParaRPr lang="en-US"/>
        </a:p>
      </dgm:t>
    </dgm:pt>
    <dgm:pt modelId="{6CE2ACDB-632F-44C6-8A4B-FBE1FEA442E4}" type="pres">
      <dgm:prSet presAssocID="{3C2CFF8E-22C4-448F-A40C-31E3C9C8C562}" presName="Name0" presStyleCnt="0">
        <dgm:presLayoutVars>
          <dgm:dir/>
          <dgm:resizeHandles val="exact"/>
        </dgm:presLayoutVars>
      </dgm:prSet>
      <dgm:spPr/>
    </dgm:pt>
    <dgm:pt modelId="{91195EFC-1E61-4101-9A3C-FB1A85E00A96}" type="pres">
      <dgm:prSet presAssocID="{CA55D401-6C06-4C75-9FFE-26C5D0D11647}" presName="node" presStyleLbl="node1" presStyleIdx="0" presStyleCnt="6">
        <dgm:presLayoutVars>
          <dgm:bulletEnabled val="1"/>
        </dgm:presLayoutVars>
      </dgm:prSet>
      <dgm:spPr/>
    </dgm:pt>
    <dgm:pt modelId="{352AAC1A-77BF-4455-9BEF-BC343ECD0ABB}" type="pres">
      <dgm:prSet presAssocID="{7FFC12F6-B89E-4F08-B851-E84A6A770C0B}" presName="sibTrans" presStyleLbl="sibTrans1D1" presStyleIdx="0" presStyleCnt="5"/>
      <dgm:spPr/>
    </dgm:pt>
    <dgm:pt modelId="{11D9D556-1D9C-4AEA-880A-15B81B731121}" type="pres">
      <dgm:prSet presAssocID="{7FFC12F6-B89E-4F08-B851-E84A6A770C0B}" presName="connectorText" presStyleLbl="sibTrans1D1" presStyleIdx="0" presStyleCnt="5"/>
      <dgm:spPr/>
    </dgm:pt>
    <dgm:pt modelId="{1CD5991F-724E-4307-8FB7-5130AF8B78F0}" type="pres">
      <dgm:prSet presAssocID="{962726D9-443B-45A1-A598-6BA25EF98F1D}" presName="node" presStyleLbl="node1" presStyleIdx="1" presStyleCnt="6">
        <dgm:presLayoutVars>
          <dgm:bulletEnabled val="1"/>
        </dgm:presLayoutVars>
      </dgm:prSet>
      <dgm:spPr/>
    </dgm:pt>
    <dgm:pt modelId="{DB743627-881E-40CB-A95E-EF6671184A6D}" type="pres">
      <dgm:prSet presAssocID="{DF7BE982-65AC-4317-985D-67B1BB9BBF19}" presName="sibTrans" presStyleLbl="sibTrans1D1" presStyleIdx="1" presStyleCnt="5"/>
      <dgm:spPr/>
    </dgm:pt>
    <dgm:pt modelId="{3815CC52-4AEA-4524-B02A-F67ACBB41832}" type="pres">
      <dgm:prSet presAssocID="{DF7BE982-65AC-4317-985D-67B1BB9BBF19}" presName="connectorText" presStyleLbl="sibTrans1D1" presStyleIdx="1" presStyleCnt="5"/>
      <dgm:spPr/>
    </dgm:pt>
    <dgm:pt modelId="{C79E3B06-CF3F-4D90-B26D-153F1F414FDA}" type="pres">
      <dgm:prSet presAssocID="{358D18E0-FC7C-42BE-A64A-1F35E98C41AC}" presName="node" presStyleLbl="node1" presStyleIdx="2" presStyleCnt="6">
        <dgm:presLayoutVars>
          <dgm:bulletEnabled val="1"/>
        </dgm:presLayoutVars>
      </dgm:prSet>
      <dgm:spPr/>
    </dgm:pt>
    <dgm:pt modelId="{DCCDD543-0C0A-49F4-809C-510F6DED658A}" type="pres">
      <dgm:prSet presAssocID="{FF926223-C91A-43DF-95AE-94C171194955}" presName="sibTrans" presStyleLbl="sibTrans1D1" presStyleIdx="2" presStyleCnt="5"/>
      <dgm:spPr/>
    </dgm:pt>
    <dgm:pt modelId="{2AD1F9A8-7302-42CB-AAD1-A8F9F09B7E83}" type="pres">
      <dgm:prSet presAssocID="{FF926223-C91A-43DF-95AE-94C171194955}" presName="connectorText" presStyleLbl="sibTrans1D1" presStyleIdx="2" presStyleCnt="5"/>
      <dgm:spPr/>
    </dgm:pt>
    <dgm:pt modelId="{EFE71CC1-0684-4379-919A-71B138EB6B7E}" type="pres">
      <dgm:prSet presAssocID="{CC737B90-05CA-479B-B572-61899CB95380}" presName="node" presStyleLbl="node1" presStyleIdx="3" presStyleCnt="6">
        <dgm:presLayoutVars>
          <dgm:bulletEnabled val="1"/>
        </dgm:presLayoutVars>
      </dgm:prSet>
      <dgm:spPr/>
    </dgm:pt>
    <dgm:pt modelId="{A0503685-8393-442E-ACFA-C2D82B4C93AC}" type="pres">
      <dgm:prSet presAssocID="{1E9C634F-09D9-45A9-AB5C-B60252FFF480}" presName="sibTrans" presStyleLbl="sibTrans1D1" presStyleIdx="3" presStyleCnt="5"/>
      <dgm:spPr/>
    </dgm:pt>
    <dgm:pt modelId="{020D049C-E5D2-4254-B0B4-8F12EE29480C}" type="pres">
      <dgm:prSet presAssocID="{1E9C634F-09D9-45A9-AB5C-B60252FFF480}" presName="connectorText" presStyleLbl="sibTrans1D1" presStyleIdx="3" presStyleCnt="5"/>
      <dgm:spPr/>
    </dgm:pt>
    <dgm:pt modelId="{B57E00B4-C1BD-4AE1-A9CB-DECAE0CF74CC}" type="pres">
      <dgm:prSet presAssocID="{49187BF5-A5BF-486D-ACBC-24D490C4CA21}" presName="node" presStyleLbl="node1" presStyleIdx="4" presStyleCnt="6">
        <dgm:presLayoutVars>
          <dgm:bulletEnabled val="1"/>
        </dgm:presLayoutVars>
      </dgm:prSet>
      <dgm:spPr/>
    </dgm:pt>
    <dgm:pt modelId="{71F53AD5-CAF3-47B9-900A-7218B8A58741}" type="pres">
      <dgm:prSet presAssocID="{A2B062F6-3876-41BD-8EA6-F9B5676AE054}" presName="sibTrans" presStyleLbl="sibTrans1D1" presStyleIdx="4" presStyleCnt="5"/>
      <dgm:spPr/>
    </dgm:pt>
    <dgm:pt modelId="{478F0849-D9E3-435E-8180-B9DF896D02F9}" type="pres">
      <dgm:prSet presAssocID="{A2B062F6-3876-41BD-8EA6-F9B5676AE054}" presName="connectorText" presStyleLbl="sibTrans1D1" presStyleIdx="4" presStyleCnt="5"/>
      <dgm:spPr/>
    </dgm:pt>
    <dgm:pt modelId="{A8D5EC90-49AC-41B5-94C0-4E84E098C2A2}" type="pres">
      <dgm:prSet presAssocID="{B2EDB47D-A1C9-4ED4-AF1C-B513AD1A8917}" presName="node" presStyleLbl="node1" presStyleIdx="5" presStyleCnt="6">
        <dgm:presLayoutVars>
          <dgm:bulletEnabled val="1"/>
        </dgm:presLayoutVars>
      </dgm:prSet>
      <dgm:spPr/>
    </dgm:pt>
  </dgm:ptLst>
  <dgm:cxnLst>
    <dgm:cxn modelId="{4970B51A-0E44-435F-930C-AB6604B50EA8}" srcId="{3C2CFF8E-22C4-448F-A40C-31E3C9C8C562}" destId="{49187BF5-A5BF-486D-ACBC-24D490C4CA21}" srcOrd="4" destOrd="0" parTransId="{139E29C2-1826-4192-A5D4-5DC3827EA0D3}" sibTransId="{A2B062F6-3876-41BD-8EA6-F9B5676AE054}"/>
    <dgm:cxn modelId="{C903401C-1AAE-4C39-BD45-D5310EB6624E}" type="presOf" srcId="{1E9C634F-09D9-45A9-AB5C-B60252FFF480}" destId="{A0503685-8393-442E-ACFA-C2D82B4C93AC}" srcOrd="0" destOrd="0" presId="urn:microsoft.com/office/officeart/2016/7/layout/RepeatingBendingProcessNew"/>
    <dgm:cxn modelId="{C0FF132B-CA3F-4C24-877C-7702DB64DDF5}" type="presOf" srcId="{3C2CFF8E-22C4-448F-A40C-31E3C9C8C562}" destId="{6CE2ACDB-632F-44C6-8A4B-FBE1FEA442E4}" srcOrd="0" destOrd="0" presId="urn:microsoft.com/office/officeart/2016/7/layout/RepeatingBendingProcessNew"/>
    <dgm:cxn modelId="{D51BBD35-AADE-4A34-AAD9-0617B81D8DD1}" srcId="{3C2CFF8E-22C4-448F-A40C-31E3C9C8C562}" destId="{962726D9-443B-45A1-A598-6BA25EF98F1D}" srcOrd="1" destOrd="0" parTransId="{7F528FF6-04EC-4C11-A6E7-E7E4DCF21F1F}" sibTransId="{DF7BE982-65AC-4317-985D-67B1BB9BBF19}"/>
    <dgm:cxn modelId="{14AD7742-C5E0-43FD-9FE1-87C75A0E5CF0}" srcId="{3C2CFF8E-22C4-448F-A40C-31E3C9C8C562}" destId="{CA55D401-6C06-4C75-9FFE-26C5D0D11647}" srcOrd="0" destOrd="0" parTransId="{C237E992-2D80-4B13-9D7D-49E1B8BED145}" sibTransId="{7FFC12F6-B89E-4F08-B851-E84A6A770C0B}"/>
    <dgm:cxn modelId="{A9AD0349-E21F-4494-AFB0-368C372E5238}" type="presOf" srcId="{7FFC12F6-B89E-4F08-B851-E84A6A770C0B}" destId="{11D9D556-1D9C-4AEA-880A-15B81B731121}" srcOrd="1" destOrd="0" presId="urn:microsoft.com/office/officeart/2016/7/layout/RepeatingBendingProcessNew"/>
    <dgm:cxn modelId="{CE804E69-7F83-4ABA-8100-9331B422651B}" type="presOf" srcId="{49187BF5-A5BF-486D-ACBC-24D490C4CA21}" destId="{B57E00B4-C1BD-4AE1-A9CB-DECAE0CF74CC}" srcOrd="0" destOrd="0" presId="urn:microsoft.com/office/officeart/2016/7/layout/RepeatingBendingProcessNew"/>
    <dgm:cxn modelId="{DDA3CC6C-117E-4F3C-921A-AFDDA054E95E}" type="presOf" srcId="{FF926223-C91A-43DF-95AE-94C171194955}" destId="{2AD1F9A8-7302-42CB-AAD1-A8F9F09B7E83}" srcOrd="1" destOrd="0" presId="urn:microsoft.com/office/officeart/2016/7/layout/RepeatingBendingProcessNew"/>
    <dgm:cxn modelId="{6DD50F70-AABE-4B3C-8130-4912A3FEB466}" srcId="{3C2CFF8E-22C4-448F-A40C-31E3C9C8C562}" destId="{B2EDB47D-A1C9-4ED4-AF1C-B513AD1A8917}" srcOrd="5" destOrd="0" parTransId="{85E2FE8B-5CF8-4ABC-9C71-92E94E887801}" sibTransId="{5689F277-7691-4E10-81C7-FB7DE496D166}"/>
    <dgm:cxn modelId="{101A5977-8A24-4BD0-80EB-DC5A0C82A808}" type="presOf" srcId="{358D18E0-FC7C-42BE-A64A-1F35E98C41AC}" destId="{C79E3B06-CF3F-4D90-B26D-153F1F414FDA}" srcOrd="0" destOrd="0" presId="urn:microsoft.com/office/officeart/2016/7/layout/RepeatingBendingProcessNew"/>
    <dgm:cxn modelId="{526C018B-E211-4AEC-BD99-FF2C488364FE}" type="presOf" srcId="{7FFC12F6-B89E-4F08-B851-E84A6A770C0B}" destId="{352AAC1A-77BF-4455-9BEF-BC343ECD0ABB}" srcOrd="0" destOrd="0" presId="urn:microsoft.com/office/officeart/2016/7/layout/RepeatingBendingProcessNew"/>
    <dgm:cxn modelId="{71F052AA-F9A0-4623-B834-1ABAA0B39A52}" type="presOf" srcId="{CC737B90-05CA-479B-B572-61899CB95380}" destId="{EFE71CC1-0684-4379-919A-71B138EB6B7E}" srcOrd="0" destOrd="0" presId="urn:microsoft.com/office/officeart/2016/7/layout/RepeatingBendingProcessNew"/>
    <dgm:cxn modelId="{58459FBE-B03B-49B4-9884-65BC93CD68F7}" type="presOf" srcId="{DF7BE982-65AC-4317-985D-67B1BB9BBF19}" destId="{3815CC52-4AEA-4524-B02A-F67ACBB41832}" srcOrd="1" destOrd="0" presId="urn:microsoft.com/office/officeart/2016/7/layout/RepeatingBendingProcessNew"/>
    <dgm:cxn modelId="{2D5D5FC2-CC9D-4F8B-989B-F3887ACD9D52}" type="presOf" srcId="{A2B062F6-3876-41BD-8EA6-F9B5676AE054}" destId="{71F53AD5-CAF3-47B9-900A-7218B8A58741}" srcOrd="0" destOrd="0" presId="urn:microsoft.com/office/officeart/2016/7/layout/RepeatingBendingProcessNew"/>
    <dgm:cxn modelId="{8ED1DFCA-4452-4307-BAB2-4BC696284460}" srcId="{3C2CFF8E-22C4-448F-A40C-31E3C9C8C562}" destId="{358D18E0-FC7C-42BE-A64A-1F35E98C41AC}" srcOrd="2" destOrd="0" parTransId="{912CCAB6-4247-4BB5-B74C-E55CF68D16D9}" sibTransId="{FF926223-C91A-43DF-95AE-94C171194955}"/>
    <dgm:cxn modelId="{606460CF-E752-498D-872F-07A719A0B53C}" type="presOf" srcId="{962726D9-443B-45A1-A598-6BA25EF98F1D}" destId="{1CD5991F-724E-4307-8FB7-5130AF8B78F0}" srcOrd="0" destOrd="0" presId="urn:microsoft.com/office/officeart/2016/7/layout/RepeatingBendingProcessNew"/>
    <dgm:cxn modelId="{89E985D4-AF48-46AA-A771-779A32B3A029}" type="presOf" srcId="{CA55D401-6C06-4C75-9FFE-26C5D0D11647}" destId="{91195EFC-1E61-4101-9A3C-FB1A85E00A96}" srcOrd="0" destOrd="0" presId="urn:microsoft.com/office/officeart/2016/7/layout/RepeatingBendingProcessNew"/>
    <dgm:cxn modelId="{BA68D7D9-F450-4962-913B-E89FB29B572E}" type="presOf" srcId="{FF926223-C91A-43DF-95AE-94C171194955}" destId="{DCCDD543-0C0A-49F4-809C-510F6DED658A}" srcOrd="0" destOrd="0" presId="urn:microsoft.com/office/officeart/2016/7/layout/RepeatingBendingProcessNew"/>
    <dgm:cxn modelId="{8EBFE0E8-5DA9-4235-B36D-F68D3D4E8EFA}" srcId="{3C2CFF8E-22C4-448F-A40C-31E3C9C8C562}" destId="{CC737B90-05CA-479B-B572-61899CB95380}" srcOrd="3" destOrd="0" parTransId="{28E39998-83E5-493E-AB02-0202AFBC5436}" sibTransId="{1E9C634F-09D9-45A9-AB5C-B60252FFF480}"/>
    <dgm:cxn modelId="{C9BAD8F0-3D3C-4F5E-9C84-ECA0A0896E5F}" type="presOf" srcId="{1E9C634F-09D9-45A9-AB5C-B60252FFF480}" destId="{020D049C-E5D2-4254-B0B4-8F12EE29480C}" srcOrd="1" destOrd="0" presId="urn:microsoft.com/office/officeart/2016/7/layout/RepeatingBendingProcessNew"/>
    <dgm:cxn modelId="{382639F5-A962-435D-B3C4-6E2EED5B7AC9}" type="presOf" srcId="{A2B062F6-3876-41BD-8EA6-F9B5676AE054}" destId="{478F0849-D9E3-435E-8180-B9DF896D02F9}" srcOrd="1" destOrd="0" presId="urn:microsoft.com/office/officeart/2016/7/layout/RepeatingBendingProcessNew"/>
    <dgm:cxn modelId="{24475DFA-BA0D-4B92-B899-245000BF0734}" type="presOf" srcId="{B2EDB47D-A1C9-4ED4-AF1C-B513AD1A8917}" destId="{A8D5EC90-49AC-41B5-94C0-4E84E098C2A2}" srcOrd="0" destOrd="0" presId="urn:microsoft.com/office/officeart/2016/7/layout/RepeatingBendingProcessNew"/>
    <dgm:cxn modelId="{A01FA8FE-6249-4C01-894D-3D30DE947A0E}" type="presOf" srcId="{DF7BE982-65AC-4317-985D-67B1BB9BBF19}" destId="{DB743627-881E-40CB-A95E-EF6671184A6D}" srcOrd="0" destOrd="0" presId="urn:microsoft.com/office/officeart/2016/7/layout/RepeatingBendingProcessNew"/>
    <dgm:cxn modelId="{E6B565B2-F48F-4D30-9D07-609519CECB99}" type="presParOf" srcId="{6CE2ACDB-632F-44C6-8A4B-FBE1FEA442E4}" destId="{91195EFC-1E61-4101-9A3C-FB1A85E00A96}" srcOrd="0" destOrd="0" presId="urn:microsoft.com/office/officeart/2016/7/layout/RepeatingBendingProcessNew"/>
    <dgm:cxn modelId="{8E3AE349-2BB3-42DB-B18A-0950187D19DE}" type="presParOf" srcId="{6CE2ACDB-632F-44C6-8A4B-FBE1FEA442E4}" destId="{352AAC1A-77BF-4455-9BEF-BC343ECD0ABB}" srcOrd="1" destOrd="0" presId="urn:microsoft.com/office/officeart/2016/7/layout/RepeatingBendingProcessNew"/>
    <dgm:cxn modelId="{4151DD73-B95D-4B5C-AED6-1B95CE9AB995}" type="presParOf" srcId="{352AAC1A-77BF-4455-9BEF-BC343ECD0ABB}" destId="{11D9D556-1D9C-4AEA-880A-15B81B731121}" srcOrd="0" destOrd="0" presId="urn:microsoft.com/office/officeart/2016/7/layout/RepeatingBendingProcessNew"/>
    <dgm:cxn modelId="{DC560406-EE61-462E-B915-0F3BFCB10BB7}" type="presParOf" srcId="{6CE2ACDB-632F-44C6-8A4B-FBE1FEA442E4}" destId="{1CD5991F-724E-4307-8FB7-5130AF8B78F0}" srcOrd="2" destOrd="0" presId="urn:microsoft.com/office/officeart/2016/7/layout/RepeatingBendingProcessNew"/>
    <dgm:cxn modelId="{B7AACD35-6EE6-413D-A165-C61313EAAF80}" type="presParOf" srcId="{6CE2ACDB-632F-44C6-8A4B-FBE1FEA442E4}" destId="{DB743627-881E-40CB-A95E-EF6671184A6D}" srcOrd="3" destOrd="0" presId="urn:microsoft.com/office/officeart/2016/7/layout/RepeatingBendingProcessNew"/>
    <dgm:cxn modelId="{BCF43AA7-327C-46AB-8AD2-A38DA6529F93}" type="presParOf" srcId="{DB743627-881E-40CB-A95E-EF6671184A6D}" destId="{3815CC52-4AEA-4524-B02A-F67ACBB41832}" srcOrd="0" destOrd="0" presId="urn:microsoft.com/office/officeart/2016/7/layout/RepeatingBendingProcessNew"/>
    <dgm:cxn modelId="{EEEBE3A4-7532-405E-B8D9-AA7CD4AAEFA7}" type="presParOf" srcId="{6CE2ACDB-632F-44C6-8A4B-FBE1FEA442E4}" destId="{C79E3B06-CF3F-4D90-B26D-153F1F414FDA}" srcOrd="4" destOrd="0" presId="urn:microsoft.com/office/officeart/2016/7/layout/RepeatingBendingProcessNew"/>
    <dgm:cxn modelId="{9830306C-4E64-4EB9-B050-A995DD73E740}" type="presParOf" srcId="{6CE2ACDB-632F-44C6-8A4B-FBE1FEA442E4}" destId="{DCCDD543-0C0A-49F4-809C-510F6DED658A}" srcOrd="5" destOrd="0" presId="urn:microsoft.com/office/officeart/2016/7/layout/RepeatingBendingProcessNew"/>
    <dgm:cxn modelId="{93B683E4-A027-4F88-910E-7D1A86681999}" type="presParOf" srcId="{DCCDD543-0C0A-49F4-809C-510F6DED658A}" destId="{2AD1F9A8-7302-42CB-AAD1-A8F9F09B7E83}" srcOrd="0" destOrd="0" presId="urn:microsoft.com/office/officeart/2016/7/layout/RepeatingBendingProcessNew"/>
    <dgm:cxn modelId="{043D45FA-6572-4A2D-BC20-13621F5AFA0E}" type="presParOf" srcId="{6CE2ACDB-632F-44C6-8A4B-FBE1FEA442E4}" destId="{EFE71CC1-0684-4379-919A-71B138EB6B7E}" srcOrd="6" destOrd="0" presId="urn:microsoft.com/office/officeart/2016/7/layout/RepeatingBendingProcessNew"/>
    <dgm:cxn modelId="{D9408AE6-B411-4F4D-859D-DF7A2DD64C44}" type="presParOf" srcId="{6CE2ACDB-632F-44C6-8A4B-FBE1FEA442E4}" destId="{A0503685-8393-442E-ACFA-C2D82B4C93AC}" srcOrd="7" destOrd="0" presId="urn:microsoft.com/office/officeart/2016/7/layout/RepeatingBendingProcessNew"/>
    <dgm:cxn modelId="{54CD2BC5-8CEC-49B5-B367-BE5458A9E2A6}" type="presParOf" srcId="{A0503685-8393-442E-ACFA-C2D82B4C93AC}" destId="{020D049C-E5D2-4254-B0B4-8F12EE29480C}" srcOrd="0" destOrd="0" presId="urn:microsoft.com/office/officeart/2016/7/layout/RepeatingBendingProcessNew"/>
    <dgm:cxn modelId="{4BDBA77B-895B-4836-A38D-99C295F316EE}" type="presParOf" srcId="{6CE2ACDB-632F-44C6-8A4B-FBE1FEA442E4}" destId="{B57E00B4-C1BD-4AE1-A9CB-DECAE0CF74CC}" srcOrd="8" destOrd="0" presId="urn:microsoft.com/office/officeart/2016/7/layout/RepeatingBendingProcessNew"/>
    <dgm:cxn modelId="{17164CCE-05D6-40AF-83E9-E3B5E086515D}" type="presParOf" srcId="{6CE2ACDB-632F-44C6-8A4B-FBE1FEA442E4}" destId="{71F53AD5-CAF3-47B9-900A-7218B8A58741}" srcOrd="9" destOrd="0" presId="urn:microsoft.com/office/officeart/2016/7/layout/RepeatingBendingProcessNew"/>
    <dgm:cxn modelId="{719E0873-BDFB-47F4-8BCA-54E376BA912D}" type="presParOf" srcId="{71F53AD5-CAF3-47B9-900A-7218B8A58741}" destId="{478F0849-D9E3-435E-8180-B9DF896D02F9}" srcOrd="0" destOrd="0" presId="urn:microsoft.com/office/officeart/2016/7/layout/RepeatingBendingProcessNew"/>
    <dgm:cxn modelId="{302287B8-9CAE-4130-B467-AB6F4B632BB4}" type="presParOf" srcId="{6CE2ACDB-632F-44C6-8A4B-FBE1FEA442E4}" destId="{A8D5EC90-49AC-41B5-94C0-4E84E098C2A2}"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E276108-F30F-4662-883F-47491BDF6A89}"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731EC125-43AC-4782-AA0D-995B2E904760}">
      <dgm:prSet/>
      <dgm:spPr/>
      <dgm:t>
        <a:bodyPr/>
        <a:lstStyle/>
        <a:p>
          <a:r>
            <a:rPr lang="en-US"/>
            <a:t>“Leadership skills has been good for our student leaders…sometimes students are taking the skills they have learned and applying it to themselves.” </a:t>
          </a:r>
        </a:p>
      </dgm:t>
    </dgm:pt>
    <dgm:pt modelId="{F89161DE-CBD7-4FF8-BBAE-E5DA776D0A78}" type="parTrans" cxnId="{052A045D-C7A4-4559-AAB0-8E3C00C47B3F}">
      <dgm:prSet/>
      <dgm:spPr/>
      <dgm:t>
        <a:bodyPr/>
        <a:lstStyle/>
        <a:p>
          <a:endParaRPr lang="en-US"/>
        </a:p>
      </dgm:t>
    </dgm:pt>
    <dgm:pt modelId="{F1ECE881-9B60-4D22-8021-B475382E60A4}" type="sibTrans" cxnId="{052A045D-C7A4-4559-AAB0-8E3C00C47B3F}">
      <dgm:prSet/>
      <dgm:spPr/>
      <dgm:t>
        <a:bodyPr/>
        <a:lstStyle/>
        <a:p>
          <a:endParaRPr lang="en-US"/>
        </a:p>
      </dgm:t>
    </dgm:pt>
    <dgm:pt modelId="{144F39B6-6579-4BED-AA93-ED6A8CA6A026}">
      <dgm:prSet/>
      <dgm:spPr/>
      <dgm:t>
        <a:bodyPr/>
        <a:lstStyle/>
        <a:p>
          <a:r>
            <a:rPr lang="en-US"/>
            <a:t>“We have a student who is a junior, and when he was a freshmen he was one of those acting, not thinking.  Now he is the one that goes in between the students to stop it…It is important to get them to think before they act.”</a:t>
          </a:r>
        </a:p>
      </dgm:t>
    </dgm:pt>
    <dgm:pt modelId="{5EC3FCCC-1AB2-4ACD-9810-C5D97953AF97}" type="parTrans" cxnId="{DFF3D157-953A-46CA-B300-5DAE0D1198A5}">
      <dgm:prSet/>
      <dgm:spPr/>
      <dgm:t>
        <a:bodyPr/>
        <a:lstStyle/>
        <a:p>
          <a:endParaRPr lang="en-US"/>
        </a:p>
      </dgm:t>
    </dgm:pt>
    <dgm:pt modelId="{53359131-E952-4385-B777-310F1FAFE9C6}" type="sibTrans" cxnId="{DFF3D157-953A-46CA-B300-5DAE0D1198A5}">
      <dgm:prSet/>
      <dgm:spPr/>
      <dgm:t>
        <a:bodyPr/>
        <a:lstStyle/>
        <a:p>
          <a:endParaRPr lang="en-US"/>
        </a:p>
      </dgm:t>
    </dgm:pt>
    <dgm:pt modelId="{2EAB4F13-F661-4256-98B5-847249A3CA03}" type="pres">
      <dgm:prSet presAssocID="{EE276108-F30F-4662-883F-47491BDF6A89}" presName="diagram" presStyleCnt="0">
        <dgm:presLayoutVars>
          <dgm:dir/>
          <dgm:resizeHandles val="exact"/>
        </dgm:presLayoutVars>
      </dgm:prSet>
      <dgm:spPr/>
    </dgm:pt>
    <dgm:pt modelId="{8A95E234-EE92-49AD-8DCE-D831FD407CF2}" type="pres">
      <dgm:prSet presAssocID="{731EC125-43AC-4782-AA0D-995B2E904760}" presName="node" presStyleLbl="node1" presStyleIdx="0" presStyleCnt="2">
        <dgm:presLayoutVars>
          <dgm:bulletEnabled val="1"/>
        </dgm:presLayoutVars>
      </dgm:prSet>
      <dgm:spPr/>
    </dgm:pt>
    <dgm:pt modelId="{E75ABAD9-01A3-4DC7-8630-E5CAF7E83AAF}" type="pres">
      <dgm:prSet presAssocID="{F1ECE881-9B60-4D22-8021-B475382E60A4}" presName="sibTrans" presStyleCnt="0"/>
      <dgm:spPr/>
    </dgm:pt>
    <dgm:pt modelId="{402BEF3C-1DAA-4CF1-B5A4-1773232D5DAC}" type="pres">
      <dgm:prSet presAssocID="{144F39B6-6579-4BED-AA93-ED6A8CA6A026}" presName="node" presStyleLbl="node1" presStyleIdx="1" presStyleCnt="2">
        <dgm:presLayoutVars>
          <dgm:bulletEnabled val="1"/>
        </dgm:presLayoutVars>
      </dgm:prSet>
      <dgm:spPr/>
    </dgm:pt>
  </dgm:ptLst>
  <dgm:cxnLst>
    <dgm:cxn modelId="{618F9D30-B0FC-48FA-970F-6A29C6C726AD}" type="presOf" srcId="{EE276108-F30F-4662-883F-47491BDF6A89}" destId="{2EAB4F13-F661-4256-98B5-847249A3CA03}" srcOrd="0" destOrd="0" presId="urn:microsoft.com/office/officeart/2005/8/layout/default"/>
    <dgm:cxn modelId="{052A045D-C7A4-4559-AAB0-8E3C00C47B3F}" srcId="{EE276108-F30F-4662-883F-47491BDF6A89}" destId="{731EC125-43AC-4782-AA0D-995B2E904760}" srcOrd="0" destOrd="0" parTransId="{F89161DE-CBD7-4FF8-BBAE-E5DA776D0A78}" sibTransId="{F1ECE881-9B60-4D22-8021-B475382E60A4}"/>
    <dgm:cxn modelId="{1BAC4F6E-69A3-4DFF-B583-37103975ADF4}" type="presOf" srcId="{144F39B6-6579-4BED-AA93-ED6A8CA6A026}" destId="{402BEF3C-1DAA-4CF1-B5A4-1773232D5DAC}" srcOrd="0" destOrd="0" presId="urn:microsoft.com/office/officeart/2005/8/layout/default"/>
    <dgm:cxn modelId="{DFF3D157-953A-46CA-B300-5DAE0D1198A5}" srcId="{EE276108-F30F-4662-883F-47491BDF6A89}" destId="{144F39B6-6579-4BED-AA93-ED6A8CA6A026}" srcOrd="1" destOrd="0" parTransId="{5EC3FCCC-1AB2-4ACD-9810-C5D97953AF97}" sibTransId="{53359131-E952-4385-B777-310F1FAFE9C6}"/>
    <dgm:cxn modelId="{62AE2D7E-AD71-429D-BD6C-0421E876F76C}" type="presOf" srcId="{731EC125-43AC-4782-AA0D-995B2E904760}" destId="{8A95E234-EE92-49AD-8DCE-D831FD407CF2}" srcOrd="0" destOrd="0" presId="urn:microsoft.com/office/officeart/2005/8/layout/default"/>
    <dgm:cxn modelId="{899376DB-7A7C-4373-982A-179B11C74E3B}" type="presParOf" srcId="{2EAB4F13-F661-4256-98B5-847249A3CA03}" destId="{8A95E234-EE92-49AD-8DCE-D831FD407CF2}" srcOrd="0" destOrd="0" presId="urn:microsoft.com/office/officeart/2005/8/layout/default"/>
    <dgm:cxn modelId="{907480B1-FAF7-4D79-8B4D-190B8E4B83C5}" type="presParOf" srcId="{2EAB4F13-F661-4256-98B5-847249A3CA03}" destId="{E75ABAD9-01A3-4DC7-8630-E5CAF7E83AAF}" srcOrd="1" destOrd="0" presId="urn:microsoft.com/office/officeart/2005/8/layout/default"/>
    <dgm:cxn modelId="{4BDDE33B-971F-461C-93DC-491E8765BB9B}" type="presParOf" srcId="{2EAB4F13-F661-4256-98B5-847249A3CA03}" destId="{402BEF3C-1DAA-4CF1-B5A4-1773232D5DAC}"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17843FC-E4CA-44BB-9243-938064636152}" type="doc">
      <dgm:prSet loTypeId="urn:microsoft.com/office/officeart/2009/3/layout/HorizontalOrganizationChart" loCatId="hierarchy" qsTypeId="urn:microsoft.com/office/officeart/2005/8/quickstyle/simple2" qsCatId="simple" csTypeId="urn:microsoft.com/office/officeart/2005/8/colors/accent1_2" csCatId="accent1"/>
      <dgm:spPr/>
      <dgm:t>
        <a:bodyPr/>
        <a:lstStyle/>
        <a:p>
          <a:endParaRPr lang="en-US"/>
        </a:p>
      </dgm:t>
    </dgm:pt>
    <dgm:pt modelId="{CD5AB6A7-D2AD-402F-9B29-FF592430EC5F}">
      <dgm:prSet/>
      <dgm:spPr/>
      <dgm:t>
        <a:bodyPr/>
        <a:lstStyle/>
        <a:p>
          <a:r>
            <a:rPr lang="en-US"/>
            <a:t>For school personnel, the biggest limiting factor to fully implementing Restorative Practice was funding.</a:t>
          </a:r>
        </a:p>
      </dgm:t>
    </dgm:pt>
    <dgm:pt modelId="{50D206FD-1AD2-43E0-A814-256944442B11}" type="parTrans" cxnId="{EB2504CA-1D5F-40B9-A8DF-D41BC455CE15}">
      <dgm:prSet/>
      <dgm:spPr/>
      <dgm:t>
        <a:bodyPr/>
        <a:lstStyle/>
        <a:p>
          <a:endParaRPr lang="en-US"/>
        </a:p>
      </dgm:t>
    </dgm:pt>
    <dgm:pt modelId="{CBBAECF6-3967-4B92-BD71-0E6113038259}" type="sibTrans" cxnId="{EB2504CA-1D5F-40B9-A8DF-D41BC455CE15}">
      <dgm:prSet/>
      <dgm:spPr/>
      <dgm:t>
        <a:bodyPr/>
        <a:lstStyle/>
        <a:p>
          <a:endParaRPr lang="en-US"/>
        </a:p>
      </dgm:t>
    </dgm:pt>
    <dgm:pt modelId="{C0748DD5-834C-4430-AAE8-36FBD1669CEC}">
      <dgm:prSet/>
      <dgm:spPr/>
      <dgm:t>
        <a:bodyPr/>
        <a:lstStyle/>
        <a:p>
          <a:r>
            <a:rPr lang="en-US"/>
            <a:t>“Problems with scheduling…no one to see students…we could use more staff, more of the time.”</a:t>
          </a:r>
        </a:p>
      </dgm:t>
    </dgm:pt>
    <dgm:pt modelId="{3D27DF4C-D578-45DE-AC40-68399E454942}" type="parTrans" cxnId="{0CABF245-0E08-4468-8BE8-BBBC1A844D56}">
      <dgm:prSet/>
      <dgm:spPr/>
      <dgm:t>
        <a:bodyPr/>
        <a:lstStyle/>
        <a:p>
          <a:endParaRPr lang="en-US"/>
        </a:p>
      </dgm:t>
    </dgm:pt>
    <dgm:pt modelId="{1F1BF3F2-8A71-4A86-8F91-B399FB4C64D1}" type="sibTrans" cxnId="{0CABF245-0E08-4468-8BE8-BBBC1A844D56}">
      <dgm:prSet/>
      <dgm:spPr/>
      <dgm:t>
        <a:bodyPr/>
        <a:lstStyle/>
        <a:p>
          <a:endParaRPr lang="en-US"/>
        </a:p>
      </dgm:t>
    </dgm:pt>
    <dgm:pt modelId="{622AFB08-0E19-4F9E-BD56-5A36C056DCEA}" type="pres">
      <dgm:prSet presAssocID="{117843FC-E4CA-44BB-9243-938064636152}" presName="hierChild1" presStyleCnt="0">
        <dgm:presLayoutVars>
          <dgm:orgChart val="1"/>
          <dgm:chPref val="1"/>
          <dgm:dir/>
          <dgm:animOne val="branch"/>
          <dgm:animLvl val="lvl"/>
          <dgm:resizeHandles/>
        </dgm:presLayoutVars>
      </dgm:prSet>
      <dgm:spPr/>
    </dgm:pt>
    <dgm:pt modelId="{3BD4C392-8DF0-46BA-B4EA-5BC893727555}" type="pres">
      <dgm:prSet presAssocID="{CD5AB6A7-D2AD-402F-9B29-FF592430EC5F}" presName="hierRoot1" presStyleCnt="0">
        <dgm:presLayoutVars>
          <dgm:hierBranch val="init"/>
        </dgm:presLayoutVars>
      </dgm:prSet>
      <dgm:spPr/>
    </dgm:pt>
    <dgm:pt modelId="{2422A0F0-CEE7-4268-8D4B-4B63CDF62BD3}" type="pres">
      <dgm:prSet presAssocID="{CD5AB6A7-D2AD-402F-9B29-FF592430EC5F}" presName="rootComposite1" presStyleCnt="0"/>
      <dgm:spPr/>
    </dgm:pt>
    <dgm:pt modelId="{F8242439-4E37-463E-A876-9E7F51C78EA2}" type="pres">
      <dgm:prSet presAssocID="{CD5AB6A7-D2AD-402F-9B29-FF592430EC5F}" presName="rootText1" presStyleLbl="node0" presStyleIdx="0" presStyleCnt="2">
        <dgm:presLayoutVars>
          <dgm:chPref val="3"/>
        </dgm:presLayoutVars>
      </dgm:prSet>
      <dgm:spPr/>
    </dgm:pt>
    <dgm:pt modelId="{54E7CB9F-1851-4AFB-9977-47F424DF3D9F}" type="pres">
      <dgm:prSet presAssocID="{CD5AB6A7-D2AD-402F-9B29-FF592430EC5F}" presName="rootConnector1" presStyleLbl="node1" presStyleIdx="0" presStyleCnt="0"/>
      <dgm:spPr/>
    </dgm:pt>
    <dgm:pt modelId="{99BBE6CC-25E7-4D45-A2B9-AC578B3A62EB}" type="pres">
      <dgm:prSet presAssocID="{CD5AB6A7-D2AD-402F-9B29-FF592430EC5F}" presName="hierChild2" presStyleCnt="0"/>
      <dgm:spPr/>
    </dgm:pt>
    <dgm:pt modelId="{C5513AF7-3324-47E1-AE91-EF44731AFE39}" type="pres">
      <dgm:prSet presAssocID="{CD5AB6A7-D2AD-402F-9B29-FF592430EC5F}" presName="hierChild3" presStyleCnt="0"/>
      <dgm:spPr/>
    </dgm:pt>
    <dgm:pt modelId="{1F2F9922-EC47-492C-9977-FEF42850327B}" type="pres">
      <dgm:prSet presAssocID="{C0748DD5-834C-4430-AAE8-36FBD1669CEC}" presName="hierRoot1" presStyleCnt="0">
        <dgm:presLayoutVars>
          <dgm:hierBranch val="init"/>
        </dgm:presLayoutVars>
      </dgm:prSet>
      <dgm:spPr/>
    </dgm:pt>
    <dgm:pt modelId="{C69EC118-77D4-474F-B6AF-F1B4627D41BA}" type="pres">
      <dgm:prSet presAssocID="{C0748DD5-834C-4430-AAE8-36FBD1669CEC}" presName="rootComposite1" presStyleCnt="0"/>
      <dgm:spPr/>
    </dgm:pt>
    <dgm:pt modelId="{51C3F795-03BB-465A-AB20-50F8A24C7E4F}" type="pres">
      <dgm:prSet presAssocID="{C0748DD5-834C-4430-AAE8-36FBD1669CEC}" presName="rootText1" presStyleLbl="node0" presStyleIdx="1" presStyleCnt="2">
        <dgm:presLayoutVars>
          <dgm:chPref val="3"/>
        </dgm:presLayoutVars>
      </dgm:prSet>
      <dgm:spPr/>
    </dgm:pt>
    <dgm:pt modelId="{0741BE7C-8886-45E1-BBED-7E0E9A5122D0}" type="pres">
      <dgm:prSet presAssocID="{C0748DD5-834C-4430-AAE8-36FBD1669CEC}" presName="rootConnector1" presStyleLbl="node1" presStyleIdx="0" presStyleCnt="0"/>
      <dgm:spPr/>
    </dgm:pt>
    <dgm:pt modelId="{974E8CF8-CBCF-45DB-A657-7C2965BA267B}" type="pres">
      <dgm:prSet presAssocID="{C0748DD5-834C-4430-AAE8-36FBD1669CEC}" presName="hierChild2" presStyleCnt="0"/>
      <dgm:spPr/>
    </dgm:pt>
    <dgm:pt modelId="{AF780C58-9931-4B1A-A38B-73E6BC409AE6}" type="pres">
      <dgm:prSet presAssocID="{C0748DD5-834C-4430-AAE8-36FBD1669CEC}" presName="hierChild3" presStyleCnt="0"/>
      <dgm:spPr/>
    </dgm:pt>
  </dgm:ptLst>
  <dgm:cxnLst>
    <dgm:cxn modelId="{2D81DF18-1FB5-4940-888A-3562FC9BACFE}" type="presOf" srcId="{117843FC-E4CA-44BB-9243-938064636152}" destId="{622AFB08-0E19-4F9E-BD56-5A36C056DCEA}" srcOrd="0" destOrd="0" presId="urn:microsoft.com/office/officeart/2009/3/layout/HorizontalOrganizationChart"/>
    <dgm:cxn modelId="{3E0C2537-AD3D-4A03-8C7B-03DA2D7768C0}" type="presOf" srcId="{CD5AB6A7-D2AD-402F-9B29-FF592430EC5F}" destId="{54E7CB9F-1851-4AFB-9977-47F424DF3D9F}" srcOrd="1" destOrd="0" presId="urn:microsoft.com/office/officeart/2009/3/layout/HorizontalOrganizationChart"/>
    <dgm:cxn modelId="{A71B3265-41B6-4542-B51D-38907A876C3B}" type="presOf" srcId="{CD5AB6A7-D2AD-402F-9B29-FF592430EC5F}" destId="{F8242439-4E37-463E-A876-9E7F51C78EA2}" srcOrd="0" destOrd="0" presId="urn:microsoft.com/office/officeart/2009/3/layout/HorizontalOrganizationChart"/>
    <dgm:cxn modelId="{0CABF245-0E08-4468-8BE8-BBBC1A844D56}" srcId="{117843FC-E4CA-44BB-9243-938064636152}" destId="{C0748DD5-834C-4430-AAE8-36FBD1669CEC}" srcOrd="1" destOrd="0" parTransId="{3D27DF4C-D578-45DE-AC40-68399E454942}" sibTransId="{1F1BF3F2-8A71-4A86-8F91-B399FB4C64D1}"/>
    <dgm:cxn modelId="{0D041E49-1C3B-4257-B333-40769C360365}" type="presOf" srcId="{C0748DD5-834C-4430-AAE8-36FBD1669CEC}" destId="{51C3F795-03BB-465A-AB20-50F8A24C7E4F}" srcOrd="0" destOrd="0" presId="urn:microsoft.com/office/officeart/2009/3/layout/HorizontalOrganizationChart"/>
    <dgm:cxn modelId="{EB2504CA-1D5F-40B9-A8DF-D41BC455CE15}" srcId="{117843FC-E4CA-44BB-9243-938064636152}" destId="{CD5AB6A7-D2AD-402F-9B29-FF592430EC5F}" srcOrd="0" destOrd="0" parTransId="{50D206FD-1AD2-43E0-A814-256944442B11}" sibTransId="{CBBAECF6-3967-4B92-BD71-0E6113038259}"/>
    <dgm:cxn modelId="{7242ABE4-29C7-49F4-ABAD-A6622E600019}" type="presOf" srcId="{C0748DD5-834C-4430-AAE8-36FBD1669CEC}" destId="{0741BE7C-8886-45E1-BBED-7E0E9A5122D0}" srcOrd="1" destOrd="0" presId="urn:microsoft.com/office/officeart/2009/3/layout/HorizontalOrganizationChart"/>
    <dgm:cxn modelId="{E252C065-5964-4A5E-96C3-03336473A484}" type="presParOf" srcId="{622AFB08-0E19-4F9E-BD56-5A36C056DCEA}" destId="{3BD4C392-8DF0-46BA-B4EA-5BC893727555}" srcOrd="0" destOrd="0" presId="urn:microsoft.com/office/officeart/2009/3/layout/HorizontalOrganizationChart"/>
    <dgm:cxn modelId="{5BB63496-996C-434D-931D-B5D0A286D2F4}" type="presParOf" srcId="{3BD4C392-8DF0-46BA-B4EA-5BC893727555}" destId="{2422A0F0-CEE7-4268-8D4B-4B63CDF62BD3}" srcOrd="0" destOrd="0" presId="urn:microsoft.com/office/officeart/2009/3/layout/HorizontalOrganizationChart"/>
    <dgm:cxn modelId="{44A6756B-34A0-4A4F-ACC4-E40437352558}" type="presParOf" srcId="{2422A0F0-CEE7-4268-8D4B-4B63CDF62BD3}" destId="{F8242439-4E37-463E-A876-9E7F51C78EA2}" srcOrd="0" destOrd="0" presId="urn:microsoft.com/office/officeart/2009/3/layout/HorizontalOrganizationChart"/>
    <dgm:cxn modelId="{E63F4152-4236-410D-89E4-1FE12799D0FA}" type="presParOf" srcId="{2422A0F0-CEE7-4268-8D4B-4B63CDF62BD3}" destId="{54E7CB9F-1851-4AFB-9977-47F424DF3D9F}" srcOrd="1" destOrd="0" presId="urn:microsoft.com/office/officeart/2009/3/layout/HorizontalOrganizationChart"/>
    <dgm:cxn modelId="{16384D76-1300-4787-BE4F-2DE927B008A3}" type="presParOf" srcId="{3BD4C392-8DF0-46BA-B4EA-5BC893727555}" destId="{99BBE6CC-25E7-4D45-A2B9-AC578B3A62EB}" srcOrd="1" destOrd="0" presId="urn:microsoft.com/office/officeart/2009/3/layout/HorizontalOrganizationChart"/>
    <dgm:cxn modelId="{7BFAA5CB-4D5E-4B94-AD1B-8EF2AE10D115}" type="presParOf" srcId="{3BD4C392-8DF0-46BA-B4EA-5BC893727555}" destId="{C5513AF7-3324-47E1-AE91-EF44731AFE39}" srcOrd="2" destOrd="0" presId="urn:microsoft.com/office/officeart/2009/3/layout/HorizontalOrganizationChart"/>
    <dgm:cxn modelId="{35A5DDF0-6BAC-40D0-8BD4-052822356A24}" type="presParOf" srcId="{622AFB08-0E19-4F9E-BD56-5A36C056DCEA}" destId="{1F2F9922-EC47-492C-9977-FEF42850327B}" srcOrd="1" destOrd="0" presId="urn:microsoft.com/office/officeart/2009/3/layout/HorizontalOrganizationChart"/>
    <dgm:cxn modelId="{4A6EA3DC-93D1-4AB4-BE87-99D69C704AF2}" type="presParOf" srcId="{1F2F9922-EC47-492C-9977-FEF42850327B}" destId="{C69EC118-77D4-474F-B6AF-F1B4627D41BA}" srcOrd="0" destOrd="0" presId="urn:microsoft.com/office/officeart/2009/3/layout/HorizontalOrganizationChart"/>
    <dgm:cxn modelId="{8E4352A9-51E1-4C7A-8F4E-747C6EF13BF9}" type="presParOf" srcId="{C69EC118-77D4-474F-B6AF-F1B4627D41BA}" destId="{51C3F795-03BB-465A-AB20-50F8A24C7E4F}" srcOrd="0" destOrd="0" presId="urn:microsoft.com/office/officeart/2009/3/layout/HorizontalOrganizationChart"/>
    <dgm:cxn modelId="{4CFF4307-4C15-4531-8637-6F330DF6C397}" type="presParOf" srcId="{C69EC118-77D4-474F-B6AF-F1B4627D41BA}" destId="{0741BE7C-8886-45E1-BBED-7E0E9A5122D0}" srcOrd="1" destOrd="0" presId="urn:microsoft.com/office/officeart/2009/3/layout/HorizontalOrganizationChart"/>
    <dgm:cxn modelId="{D1F7E18D-AF2F-4A93-AE3A-675857CA5494}" type="presParOf" srcId="{1F2F9922-EC47-492C-9977-FEF42850327B}" destId="{974E8CF8-CBCF-45DB-A657-7C2965BA267B}" srcOrd="1" destOrd="0" presId="urn:microsoft.com/office/officeart/2009/3/layout/HorizontalOrganizationChart"/>
    <dgm:cxn modelId="{ACA7FFC6-BD99-4CEA-A0AE-4E3870ADBDCC}" type="presParOf" srcId="{1F2F9922-EC47-492C-9977-FEF42850327B}" destId="{AF780C58-9931-4B1A-A38B-73E6BC409AE6}"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07D2A4-4976-43B7-AEBE-92091F783F27}">
      <dsp:nvSpPr>
        <dsp:cNvPr id="0" name=""/>
        <dsp:cNvSpPr/>
      </dsp:nvSpPr>
      <dsp:spPr>
        <a:xfrm>
          <a:off x="348456" y="0"/>
          <a:ext cx="5572125" cy="5572125"/>
        </a:xfrm>
        <a:prstGeom prst="quadArrow">
          <a:avLst>
            <a:gd name="adj1" fmla="val 2000"/>
            <a:gd name="adj2" fmla="val 4000"/>
            <a:gd name="adj3" fmla="val 5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EA7150F-028F-42BA-8294-C7875C77655E}">
      <dsp:nvSpPr>
        <dsp:cNvPr id="0" name=""/>
        <dsp:cNvSpPr/>
      </dsp:nvSpPr>
      <dsp:spPr>
        <a:xfrm>
          <a:off x="710644" y="362188"/>
          <a:ext cx="2228850" cy="2228850"/>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4000"/>
                <a:satMod val="130000"/>
                <a:lumMod val="92000"/>
              </a:schemeClr>
            </a:gs>
            <a:gs pos="100000">
              <a:schemeClr val="accent5">
                <a:hueOff val="0"/>
                <a:satOff val="0"/>
                <a:lumOff val="0"/>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ESSA</a:t>
          </a:r>
        </a:p>
        <a:p>
          <a:pPr marL="228600" lvl="1" indent="-228600" algn="l" defTabSz="1155700">
            <a:lnSpc>
              <a:spcPct val="90000"/>
            </a:lnSpc>
            <a:spcBef>
              <a:spcPct val="0"/>
            </a:spcBef>
            <a:spcAft>
              <a:spcPct val="15000"/>
            </a:spcAft>
            <a:buChar char="•"/>
          </a:pPr>
          <a:r>
            <a:rPr lang="en-US" sz="2600" kern="1200"/>
            <a:t>RTI/MTSS</a:t>
          </a:r>
        </a:p>
      </dsp:txBody>
      <dsp:txXfrm>
        <a:off x="819447" y="470991"/>
        <a:ext cx="2011244" cy="2011244"/>
      </dsp:txXfrm>
    </dsp:sp>
    <dsp:sp modelId="{86687E65-8A02-4AFD-BB84-C7EEE5B3FD5B}">
      <dsp:nvSpPr>
        <dsp:cNvPr id="0" name=""/>
        <dsp:cNvSpPr/>
      </dsp:nvSpPr>
      <dsp:spPr>
        <a:xfrm>
          <a:off x="3329543" y="362188"/>
          <a:ext cx="2228850" cy="2228850"/>
        </a:xfrm>
        <a:prstGeom prst="roundRect">
          <a:avLst/>
        </a:prstGeom>
        <a:gradFill rotWithShape="0">
          <a:gsLst>
            <a:gs pos="0">
              <a:schemeClr val="accent5">
                <a:hueOff val="-1811928"/>
                <a:satOff val="1411"/>
                <a:lumOff val="-197"/>
                <a:alphaOff val="0"/>
                <a:tint val="98000"/>
                <a:satMod val="110000"/>
                <a:lumMod val="104000"/>
              </a:schemeClr>
            </a:gs>
            <a:gs pos="69000">
              <a:schemeClr val="accent5">
                <a:hueOff val="-1811928"/>
                <a:satOff val="1411"/>
                <a:lumOff val="-197"/>
                <a:alphaOff val="0"/>
                <a:shade val="84000"/>
                <a:satMod val="130000"/>
                <a:lumMod val="92000"/>
              </a:schemeClr>
            </a:gs>
            <a:gs pos="100000">
              <a:schemeClr val="accent5">
                <a:hueOff val="-1811928"/>
                <a:satOff val="1411"/>
                <a:lumOff val="-197"/>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FERPA</a:t>
          </a:r>
        </a:p>
      </dsp:txBody>
      <dsp:txXfrm>
        <a:off x="3438346" y="470991"/>
        <a:ext cx="2011244" cy="2011244"/>
      </dsp:txXfrm>
    </dsp:sp>
    <dsp:sp modelId="{064FC087-156D-4D0C-A7B9-1AE51245DB1A}">
      <dsp:nvSpPr>
        <dsp:cNvPr id="0" name=""/>
        <dsp:cNvSpPr/>
      </dsp:nvSpPr>
      <dsp:spPr>
        <a:xfrm>
          <a:off x="710644" y="2981086"/>
          <a:ext cx="2228850" cy="2228850"/>
        </a:xfrm>
        <a:prstGeom prst="roundRect">
          <a:avLst/>
        </a:prstGeom>
        <a:gradFill rotWithShape="0">
          <a:gsLst>
            <a:gs pos="0">
              <a:schemeClr val="accent5">
                <a:hueOff val="-3623856"/>
                <a:satOff val="2822"/>
                <a:lumOff val="-393"/>
                <a:alphaOff val="0"/>
                <a:tint val="98000"/>
                <a:satMod val="110000"/>
                <a:lumMod val="104000"/>
              </a:schemeClr>
            </a:gs>
            <a:gs pos="69000">
              <a:schemeClr val="accent5">
                <a:hueOff val="-3623856"/>
                <a:satOff val="2822"/>
                <a:lumOff val="-393"/>
                <a:alphaOff val="0"/>
                <a:shade val="84000"/>
                <a:satMod val="130000"/>
                <a:lumMod val="92000"/>
              </a:schemeClr>
            </a:gs>
            <a:gs pos="100000">
              <a:schemeClr val="accent5">
                <a:hueOff val="-3623856"/>
                <a:satOff val="2822"/>
                <a:lumOff val="-393"/>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IDEA</a:t>
          </a:r>
        </a:p>
        <a:p>
          <a:pPr marL="228600" lvl="1" indent="-228600" algn="l" defTabSz="1155700">
            <a:lnSpc>
              <a:spcPct val="90000"/>
            </a:lnSpc>
            <a:spcBef>
              <a:spcPct val="0"/>
            </a:spcBef>
            <a:spcAft>
              <a:spcPct val="15000"/>
            </a:spcAft>
            <a:buChar char="•"/>
          </a:pPr>
          <a:r>
            <a:rPr lang="en-US" sz="2600" kern="1200"/>
            <a:t>Child find</a:t>
          </a:r>
        </a:p>
        <a:p>
          <a:pPr marL="228600" lvl="1" indent="-228600" algn="l" defTabSz="1155700">
            <a:lnSpc>
              <a:spcPct val="90000"/>
            </a:lnSpc>
            <a:spcBef>
              <a:spcPct val="0"/>
            </a:spcBef>
            <a:spcAft>
              <a:spcPct val="15000"/>
            </a:spcAft>
            <a:buChar char="•"/>
          </a:pPr>
          <a:r>
            <a:rPr lang="en-US" sz="2600" kern="1200"/>
            <a:t>IEP terms</a:t>
          </a:r>
        </a:p>
      </dsp:txBody>
      <dsp:txXfrm>
        <a:off x="819447" y="3089889"/>
        <a:ext cx="2011244" cy="2011244"/>
      </dsp:txXfrm>
    </dsp:sp>
    <dsp:sp modelId="{6EDADE61-889D-4776-8D1C-C32877F7ECAD}">
      <dsp:nvSpPr>
        <dsp:cNvPr id="0" name=""/>
        <dsp:cNvSpPr/>
      </dsp:nvSpPr>
      <dsp:spPr>
        <a:xfrm>
          <a:off x="3329543" y="2981086"/>
          <a:ext cx="2228850" cy="2228850"/>
        </a:xfrm>
        <a:prstGeom prst="roundRect">
          <a:avLst/>
        </a:prstGeom>
        <a:gradFill rotWithShape="0">
          <a:gsLst>
            <a:gs pos="0">
              <a:schemeClr val="accent5">
                <a:hueOff val="-5435784"/>
                <a:satOff val="4233"/>
                <a:lumOff val="-590"/>
                <a:alphaOff val="0"/>
                <a:tint val="98000"/>
                <a:satMod val="110000"/>
                <a:lumMod val="104000"/>
              </a:schemeClr>
            </a:gs>
            <a:gs pos="69000">
              <a:schemeClr val="accent5">
                <a:hueOff val="-5435784"/>
                <a:satOff val="4233"/>
                <a:lumOff val="-590"/>
                <a:alphaOff val="0"/>
                <a:shade val="84000"/>
                <a:satMod val="130000"/>
                <a:lumMod val="92000"/>
              </a:schemeClr>
            </a:gs>
            <a:gs pos="100000">
              <a:schemeClr val="accent5">
                <a:hueOff val="-5435784"/>
                <a:satOff val="4233"/>
                <a:lumOff val="-590"/>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MCL 380.1310</a:t>
          </a:r>
        </a:p>
      </dsp:txBody>
      <dsp:txXfrm>
        <a:off x="3438346" y="3089889"/>
        <a:ext cx="2011244" cy="201124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F5993-A2DC-4C9D-AB29-2C0326B29BE7}">
      <dsp:nvSpPr>
        <dsp:cNvPr id="0" name=""/>
        <dsp:cNvSpPr/>
      </dsp:nvSpPr>
      <dsp:spPr>
        <a:xfrm>
          <a:off x="10774" y="766123"/>
          <a:ext cx="3446406" cy="1033922"/>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72343" tIns="272343" rIns="272343" bIns="272343" numCol="1" spcCol="1270" anchor="ctr" anchorCtr="0">
          <a:noAutofit/>
        </a:bodyPr>
        <a:lstStyle/>
        <a:p>
          <a:pPr marL="0" lvl="0" indent="0" algn="ctr" defTabSz="1600200">
            <a:lnSpc>
              <a:spcPct val="90000"/>
            </a:lnSpc>
            <a:spcBef>
              <a:spcPct val="0"/>
            </a:spcBef>
            <a:spcAft>
              <a:spcPct val="35000"/>
            </a:spcAft>
            <a:buNone/>
          </a:pPr>
          <a:r>
            <a:rPr lang="en-US" sz="3600" kern="1200"/>
            <a:t>Create</a:t>
          </a:r>
        </a:p>
      </dsp:txBody>
      <dsp:txXfrm>
        <a:off x="10774" y="766123"/>
        <a:ext cx="3446406" cy="1033922"/>
      </dsp:txXfrm>
    </dsp:sp>
    <dsp:sp modelId="{D8A7D424-0CCC-45DC-81F0-0FD4EB88EF9F}">
      <dsp:nvSpPr>
        <dsp:cNvPr id="0" name=""/>
        <dsp:cNvSpPr/>
      </dsp:nvSpPr>
      <dsp:spPr>
        <a:xfrm>
          <a:off x="10774" y="1800045"/>
          <a:ext cx="3446406" cy="1609298"/>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0428" tIns="340428" rIns="340428" bIns="340428" numCol="1" spcCol="1270" anchor="t" anchorCtr="0">
          <a:noAutofit/>
        </a:bodyPr>
        <a:lstStyle/>
        <a:p>
          <a:pPr marL="0" lvl="0" indent="0" algn="l" defTabSz="488950">
            <a:lnSpc>
              <a:spcPct val="90000"/>
            </a:lnSpc>
            <a:spcBef>
              <a:spcPct val="0"/>
            </a:spcBef>
            <a:spcAft>
              <a:spcPct val="35000"/>
            </a:spcAft>
            <a:buNone/>
          </a:pPr>
          <a:r>
            <a:rPr lang="en-US" sz="1100" kern="1200"/>
            <a:t>Create standardized categories and definitions for disruptive student behaviors reported by staff. Standardized categories will facilitate communication between schools and district regarding use of restorative practice.</a:t>
          </a:r>
        </a:p>
      </dsp:txBody>
      <dsp:txXfrm>
        <a:off x="10774" y="1800045"/>
        <a:ext cx="3446406" cy="1609298"/>
      </dsp:txXfrm>
    </dsp:sp>
    <dsp:sp modelId="{0E7F7A2F-E581-4F7F-A706-A74CF78560E9}">
      <dsp:nvSpPr>
        <dsp:cNvPr id="0" name=""/>
        <dsp:cNvSpPr/>
      </dsp:nvSpPr>
      <dsp:spPr>
        <a:xfrm>
          <a:off x="3565075" y="766123"/>
          <a:ext cx="3446406" cy="1033922"/>
        </a:xfrm>
        <a:prstGeom prst="rect">
          <a:avLst/>
        </a:prstGeom>
        <a:solidFill>
          <a:schemeClr val="accent2">
            <a:hueOff val="7751862"/>
            <a:satOff val="-2940"/>
            <a:lumOff val="6079"/>
            <a:alphaOff val="0"/>
          </a:schemeClr>
        </a:solidFill>
        <a:ln w="15875" cap="flat" cmpd="sng" algn="ctr">
          <a:solidFill>
            <a:schemeClr val="accent2">
              <a:hueOff val="7751862"/>
              <a:satOff val="-2940"/>
              <a:lumOff val="6079"/>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72343" tIns="272343" rIns="272343" bIns="272343" numCol="1" spcCol="1270" anchor="ctr" anchorCtr="0">
          <a:noAutofit/>
        </a:bodyPr>
        <a:lstStyle/>
        <a:p>
          <a:pPr marL="0" lvl="0" indent="0" algn="ctr" defTabSz="1600200">
            <a:lnSpc>
              <a:spcPct val="90000"/>
            </a:lnSpc>
            <a:spcBef>
              <a:spcPct val="0"/>
            </a:spcBef>
            <a:spcAft>
              <a:spcPct val="35000"/>
            </a:spcAft>
            <a:buNone/>
          </a:pPr>
          <a:r>
            <a:rPr lang="en-US" sz="3600" kern="1200"/>
            <a:t>Provide</a:t>
          </a:r>
        </a:p>
      </dsp:txBody>
      <dsp:txXfrm>
        <a:off x="3565075" y="766123"/>
        <a:ext cx="3446406" cy="1033922"/>
      </dsp:txXfrm>
    </dsp:sp>
    <dsp:sp modelId="{1C22592B-07E3-47E4-84D0-5D0154607D64}">
      <dsp:nvSpPr>
        <dsp:cNvPr id="0" name=""/>
        <dsp:cNvSpPr/>
      </dsp:nvSpPr>
      <dsp:spPr>
        <a:xfrm>
          <a:off x="3565075" y="1800045"/>
          <a:ext cx="3446406" cy="1609298"/>
        </a:xfrm>
        <a:prstGeom prst="rect">
          <a:avLst/>
        </a:prstGeom>
        <a:solidFill>
          <a:schemeClr val="accent2">
            <a:tint val="40000"/>
            <a:alpha val="90000"/>
            <a:hueOff val="7777437"/>
            <a:satOff val="2363"/>
            <a:lumOff val="635"/>
            <a:alphaOff val="0"/>
          </a:schemeClr>
        </a:solidFill>
        <a:ln w="15875" cap="flat" cmpd="sng" algn="ctr">
          <a:solidFill>
            <a:schemeClr val="accent2">
              <a:tint val="40000"/>
              <a:alpha val="90000"/>
              <a:hueOff val="7777437"/>
              <a:satOff val="2363"/>
              <a:lumOff val="6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0428" tIns="340428" rIns="340428" bIns="340428" numCol="1" spcCol="1270" anchor="t" anchorCtr="0">
          <a:noAutofit/>
        </a:bodyPr>
        <a:lstStyle/>
        <a:p>
          <a:pPr marL="0" lvl="0" indent="0" algn="l" defTabSz="488950">
            <a:lnSpc>
              <a:spcPct val="90000"/>
            </a:lnSpc>
            <a:spcBef>
              <a:spcPct val="0"/>
            </a:spcBef>
            <a:spcAft>
              <a:spcPct val="35000"/>
            </a:spcAft>
            <a:buNone/>
          </a:pPr>
          <a:r>
            <a:rPr lang="en-US" sz="1100" kern="1200"/>
            <a:t>Provide consistent definitions of circles, conferences and the sequence used in restorative practice.</a:t>
          </a:r>
        </a:p>
      </dsp:txBody>
      <dsp:txXfrm>
        <a:off x="3565075" y="1800045"/>
        <a:ext cx="3446406" cy="1609298"/>
      </dsp:txXfrm>
    </dsp:sp>
    <dsp:sp modelId="{937FAE15-ABD0-440B-B395-F097D5710A4A}">
      <dsp:nvSpPr>
        <dsp:cNvPr id="0" name=""/>
        <dsp:cNvSpPr/>
      </dsp:nvSpPr>
      <dsp:spPr>
        <a:xfrm>
          <a:off x="7119376" y="766123"/>
          <a:ext cx="3446406" cy="1033922"/>
        </a:xfrm>
        <a:prstGeom prst="rect">
          <a:avLst/>
        </a:prstGeom>
        <a:solidFill>
          <a:schemeClr val="accent2">
            <a:hueOff val="15503723"/>
            <a:satOff val="-5880"/>
            <a:lumOff val="12158"/>
            <a:alphaOff val="0"/>
          </a:schemeClr>
        </a:solidFill>
        <a:ln w="15875" cap="flat" cmpd="sng" algn="ctr">
          <a:solidFill>
            <a:schemeClr val="accent2">
              <a:hueOff val="15503723"/>
              <a:satOff val="-5880"/>
              <a:lumOff val="12158"/>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72343" tIns="272343" rIns="272343" bIns="272343" numCol="1" spcCol="1270" anchor="ctr" anchorCtr="0">
          <a:noAutofit/>
        </a:bodyPr>
        <a:lstStyle/>
        <a:p>
          <a:pPr marL="0" lvl="0" indent="0" algn="ctr" defTabSz="1600200">
            <a:lnSpc>
              <a:spcPct val="90000"/>
            </a:lnSpc>
            <a:spcBef>
              <a:spcPct val="0"/>
            </a:spcBef>
            <a:spcAft>
              <a:spcPct val="35000"/>
            </a:spcAft>
            <a:buNone/>
          </a:pPr>
          <a:r>
            <a:rPr lang="en-US" sz="3600" kern="1200"/>
            <a:t>Clarify</a:t>
          </a:r>
        </a:p>
      </dsp:txBody>
      <dsp:txXfrm>
        <a:off x="7119376" y="766123"/>
        <a:ext cx="3446406" cy="1033922"/>
      </dsp:txXfrm>
    </dsp:sp>
    <dsp:sp modelId="{E1005DCF-3F1A-44BE-B025-7CD97AB49E88}">
      <dsp:nvSpPr>
        <dsp:cNvPr id="0" name=""/>
        <dsp:cNvSpPr/>
      </dsp:nvSpPr>
      <dsp:spPr>
        <a:xfrm>
          <a:off x="7119376" y="1800045"/>
          <a:ext cx="3446406" cy="1609298"/>
        </a:xfrm>
        <a:prstGeom prst="rect">
          <a:avLst/>
        </a:prstGeom>
        <a:solidFill>
          <a:schemeClr val="accent2">
            <a:tint val="40000"/>
            <a:alpha val="90000"/>
            <a:hueOff val="15554874"/>
            <a:satOff val="4725"/>
            <a:lumOff val="1271"/>
            <a:alphaOff val="0"/>
          </a:schemeClr>
        </a:solidFill>
        <a:ln w="15875" cap="flat" cmpd="sng" algn="ctr">
          <a:solidFill>
            <a:schemeClr val="accent2">
              <a:tint val="40000"/>
              <a:alpha val="90000"/>
              <a:hueOff val="15554874"/>
              <a:satOff val="4725"/>
              <a:lumOff val="12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0428" tIns="340428" rIns="340428" bIns="340428" numCol="1" spcCol="1270" anchor="t" anchorCtr="0">
          <a:noAutofit/>
        </a:bodyPr>
        <a:lstStyle/>
        <a:p>
          <a:pPr marL="0" lvl="0" indent="0" algn="l" defTabSz="488950">
            <a:lnSpc>
              <a:spcPct val="90000"/>
            </a:lnSpc>
            <a:spcBef>
              <a:spcPct val="0"/>
            </a:spcBef>
            <a:spcAft>
              <a:spcPct val="35000"/>
            </a:spcAft>
            <a:buNone/>
          </a:pPr>
          <a:r>
            <a:rPr lang="en-US" sz="1100" kern="1200"/>
            <a:t>Clarify role of facilitated classroom “circles” and “conferences” in de-escalating conflict, strengthening relationships and repairing harm.</a:t>
          </a:r>
        </a:p>
      </dsp:txBody>
      <dsp:txXfrm>
        <a:off x="7119376" y="1800045"/>
        <a:ext cx="3446406" cy="16092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201C5D-FEAB-4E64-957D-33FFF7A0F751}">
      <dsp:nvSpPr>
        <dsp:cNvPr id="0" name=""/>
        <dsp:cNvSpPr/>
      </dsp:nvSpPr>
      <dsp:spPr>
        <a:xfrm>
          <a:off x="1180840" y="0"/>
          <a:ext cx="1180840" cy="1488439"/>
        </a:xfrm>
        <a:prstGeom prst="trapezoid">
          <a:avLst>
            <a:gd name="adj" fmla="val 5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1955800">
            <a:lnSpc>
              <a:spcPct val="90000"/>
            </a:lnSpc>
            <a:spcBef>
              <a:spcPct val="0"/>
            </a:spcBef>
            <a:spcAft>
              <a:spcPct val="35000"/>
            </a:spcAft>
            <a:buNone/>
          </a:pPr>
          <a:r>
            <a:rPr lang="en-US" sz="4400" kern="1200"/>
            <a:t>Few</a:t>
          </a:r>
        </a:p>
      </dsp:txBody>
      <dsp:txXfrm>
        <a:off x="1180840" y="0"/>
        <a:ext cx="1180840" cy="1488439"/>
      </dsp:txXfrm>
    </dsp:sp>
    <dsp:sp modelId="{B5A08294-0328-4A47-BEAF-0B8845FC4B8A}">
      <dsp:nvSpPr>
        <dsp:cNvPr id="0" name=""/>
        <dsp:cNvSpPr/>
      </dsp:nvSpPr>
      <dsp:spPr>
        <a:xfrm>
          <a:off x="590420" y="1488439"/>
          <a:ext cx="2361681" cy="1488439"/>
        </a:xfrm>
        <a:prstGeom prst="trapezoid">
          <a:avLst>
            <a:gd name="adj" fmla="val 39667"/>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1955800">
            <a:lnSpc>
              <a:spcPct val="90000"/>
            </a:lnSpc>
            <a:spcBef>
              <a:spcPct val="0"/>
            </a:spcBef>
            <a:spcAft>
              <a:spcPct val="35000"/>
            </a:spcAft>
            <a:buNone/>
          </a:pPr>
          <a:r>
            <a:rPr lang="en-US" sz="4400" kern="1200"/>
            <a:t>Some</a:t>
          </a:r>
        </a:p>
      </dsp:txBody>
      <dsp:txXfrm>
        <a:off x="1003714" y="1488439"/>
        <a:ext cx="1535092" cy="1488439"/>
      </dsp:txXfrm>
    </dsp:sp>
    <dsp:sp modelId="{BAAA1059-5E09-413F-ACD0-4651DBE198E2}">
      <dsp:nvSpPr>
        <dsp:cNvPr id="0" name=""/>
        <dsp:cNvSpPr/>
      </dsp:nvSpPr>
      <dsp:spPr>
        <a:xfrm>
          <a:off x="0" y="2976879"/>
          <a:ext cx="3542521" cy="1488439"/>
        </a:xfrm>
        <a:prstGeom prst="trapezoid">
          <a:avLst>
            <a:gd name="adj" fmla="val 39667"/>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1955800">
            <a:lnSpc>
              <a:spcPct val="90000"/>
            </a:lnSpc>
            <a:spcBef>
              <a:spcPct val="0"/>
            </a:spcBef>
            <a:spcAft>
              <a:spcPct val="35000"/>
            </a:spcAft>
            <a:buNone/>
          </a:pPr>
          <a:r>
            <a:rPr lang="en-US" sz="4400" kern="1200"/>
            <a:t>All</a:t>
          </a:r>
        </a:p>
      </dsp:txBody>
      <dsp:txXfrm>
        <a:off x="619941" y="2976879"/>
        <a:ext cx="2302639" cy="14884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138ED8-4622-4FCC-BD2F-60C99DE3AB4C}">
      <dsp:nvSpPr>
        <dsp:cNvPr id="0" name=""/>
        <dsp:cNvSpPr/>
      </dsp:nvSpPr>
      <dsp:spPr>
        <a:xfrm>
          <a:off x="1278294" y="0"/>
          <a:ext cx="1278293" cy="1488439"/>
        </a:xfrm>
        <a:prstGeom prst="trapezoid">
          <a:avLst>
            <a:gd name="adj" fmla="val 5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t>Restorative Reintegrative</a:t>
          </a:r>
        </a:p>
      </dsp:txBody>
      <dsp:txXfrm>
        <a:off x="1278294" y="0"/>
        <a:ext cx="1278293" cy="1488439"/>
      </dsp:txXfrm>
    </dsp:sp>
    <dsp:sp modelId="{DF708473-B150-4B84-9EE6-78C0CE1763AF}">
      <dsp:nvSpPr>
        <dsp:cNvPr id="0" name=""/>
        <dsp:cNvSpPr/>
      </dsp:nvSpPr>
      <dsp:spPr>
        <a:xfrm>
          <a:off x="639147" y="1488439"/>
          <a:ext cx="2556587" cy="1488439"/>
        </a:xfrm>
        <a:prstGeom prst="trapezoid">
          <a:avLst>
            <a:gd name="adj" fmla="val 42941"/>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t>Responsive Practices</a:t>
          </a:r>
        </a:p>
      </dsp:txBody>
      <dsp:txXfrm>
        <a:off x="1086549" y="1488439"/>
        <a:ext cx="1661782" cy="1488439"/>
      </dsp:txXfrm>
    </dsp:sp>
    <dsp:sp modelId="{0850FD5C-C062-4FDE-8A46-F31D9CC8BBE1}">
      <dsp:nvSpPr>
        <dsp:cNvPr id="0" name=""/>
        <dsp:cNvSpPr/>
      </dsp:nvSpPr>
      <dsp:spPr>
        <a:xfrm>
          <a:off x="0" y="2976879"/>
          <a:ext cx="3834881" cy="1488439"/>
        </a:xfrm>
        <a:prstGeom prst="trapezoid">
          <a:avLst>
            <a:gd name="adj" fmla="val 42941"/>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t>Preventative/Proactive Practices</a:t>
          </a:r>
        </a:p>
      </dsp:txBody>
      <dsp:txXfrm>
        <a:off x="671104" y="2976879"/>
        <a:ext cx="2492673" cy="14884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2C7383-11AB-44A4-AEBD-DF363BD29642}">
      <dsp:nvSpPr>
        <dsp:cNvPr id="0" name=""/>
        <dsp:cNvSpPr/>
      </dsp:nvSpPr>
      <dsp:spPr>
        <a:xfrm>
          <a:off x="1196392" y="0"/>
          <a:ext cx="1196391" cy="1488439"/>
        </a:xfrm>
        <a:prstGeom prst="trapezoid">
          <a:avLst>
            <a:gd name="adj" fmla="val 5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t>Repair harm and relationships</a:t>
          </a:r>
        </a:p>
      </dsp:txBody>
      <dsp:txXfrm>
        <a:off x="1196392" y="0"/>
        <a:ext cx="1196391" cy="1488439"/>
      </dsp:txXfrm>
    </dsp:sp>
    <dsp:sp modelId="{9D5B8CAE-2A54-4118-904D-841D8F62173F}">
      <dsp:nvSpPr>
        <dsp:cNvPr id="0" name=""/>
        <dsp:cNvSpPr/>
      </dsp:nvSpPr>
      <dsp:spPr>
        <a:xfrm>
          <a:off x="598196" y="1488439"/>
          <a:ext cx="2392783" cy="1488439"/>
        </a:xfrm>
        <a:prstGeom prst="trapezoid">
          <a:avLst>
            <a:gd name="adj" fmla="val 40189"/>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Maintain Relationships</a:t>
          </a:r>
        </a:p>
      </dsp:txBody>
      <dsp:txXfrm>
        <a:off x="1016933" y="1488439"/>
        <a:ext cx="1555309" cy="1488439"/>
      </dsp:txXfrm>
    </dsp:sp>
    <dsp:sp modelId="{67938167-DC59-45B2-A8F3-A988E3E17F3E}">
      <dsp:nvSpPr>
        <dsp:cNvPr id="0" name=""/>
        <dsp:cNvSpPr/>
      </dsp:nvSpPr>
      <dsp:spPr>
        <a:xfrm>
          <a:off x="0" y="2976879"/>
          <a:ext cx="3589175" cy="1488439"/>
        </a:xfrm>
        <a:prstGeom prst="trapezoid">
          <a:avLst>
            <a:gd name="adj" fmla="val 40189"/>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t>Make and Develop Relationships</a:t>
          </a:r>
        </a:p>
      </dsp:txBody>
      <dsp:txXfrm>
        <a:off x="628105" y="2976879"/>
        <a:ext cx="2332964" cy="14884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DE27F4-8E4C-4CB0-B422-05490226C4AB}">
      <dsp:nvSpPr>
        <dsp:cNvPr id="0" name=""/>
        <dsp:cNvSpPr/>
      </dsp:nvSpPr>
      <dsp:spPr>
        <a:xfrm>
          <a:off x="0" y="4058282"/>
          <a:ext cx="5183615" cy="887853"/>
        </a:xfrm>
        <a:prstGeom prst="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4000"/>
                <a:satMod val="130000"/>
                <a:lumMod val="92000"/>
              </a:schemeClr>
            </a:gs>
            <a:gs pos="100000">
              <a:schemeClr val="accent5">
                <a:hueOff val="0"/>
                <a:satOff val="0"/>
                <a:lumOff val="0"/>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r" defTabSz="577850">
            <a:lnSpc>
              <a:spcPct val="90000"/>
            </a:lnSpc>
            <a:spcBef>
              <a:spcPct val="0"/>
            </a:spcBef>
            <a:spcAft>
              <a:spcPct val="35000"/>
            </a:spcAft>
            <a:buNone/>
          </a:pPr>
          <a:r>
            <a:rPr lang="en-US" sz="1300" kern="1200" dirty="0"/>
            <a:t>D. Thigpen &amp; L. </a:t>
          </a:r>
          <a:r>
            <a:rPr lang="en-US" sz="1300" kern="1200" dirty="0" err="1"/>
            <a:t>Freedburg</a:t>
          </a:r>
          <a:r>
            <a:rPr lang="en-US" sz="1300" kern="1200" dirty="0"/>
            <a:t>. The Power of Parents</a:t>
          </a:r>
        </a:p>
      </dsp:txBody>
      <dsp:txXfrm>
        <a:off x="0" y="4058282"/>
        <a:ext cx="5183615" cy="887853"/>
      </dsp:txXfrm>
    </dsp:sp>
    <dsp:sp modelId="{CF488553-5448-43D7-83F1-BF61C158F3B3}">
      <dsp:nvSpPr>
        <dsp:cNvPr id="0" name=""/>
        <dsp:cNvSpPr/>
      </dsp:nvSpPr>
      <dsp:spPr>
        <a:xfrm rot="10800000">
          <a:off x="0" y="2706082"/>
          <a:ext cx="5183615" cy="1365518"/>
        </a:xfrm>
        <a:prstGeom prst="upArrowCallout">
          <a:avLst/>
        </a:prstGeom>
        <a:gradFill rotWithShape="0">
          <a:gsLst>
            <a:gs pos="0">
              <a:schemeClr val="accent5">
                <a:hueOff val="-1811928"/>
                <a:satOff val="1411"/>
                <a:lumOff val="-197"/>
                <a:alphaOff val="0"/>
                <a:tint val="98000"/>
                <a:satMod val="110000"/>
                <a:lumMod val="104000"/>
              </a:schemeClr>
            </a:gs>
            <a:gs pos="69000">
              <a:schemeClr val="accent5">
                <a:hueOff val="-1811928"/>
                <a:satOff val="1411"/>
                <a:lumOff val="-197"/>
                <a:alphaOff val="0"/>
                <a:shade val="84000"/>
                <a:satMod val="130000"/>
                <a:lumMod val="92000"/>
              </a:schemeClr>
            </a:gs>
            <a:gs pos="100000">
              <a:schemeClr val="accent5">
                <a:hueOff val="-1811928"/>
                <a:satOff val="1411"/>
                <a:lumOff val="-197"/>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a:t>At-risk behaviors such as alcohol use, violence and other anti-social behaviors decrease as parent involvement increase.</a:t>
          </a:r>
        </a:p>
      </dsp:txBody>
      <dsp:txXfrm rot="10800000">
        <a:off x="0" y="2706082"/>
        <a:ext cx="5183615" cy="887273"/>
      </dsp:txXfrm>
    </dsp:sp>
    <dsp:sp modelId="{A5B72CD9-773E-41EB-800D-502BC4828997}">
      <dsp:nvSpPr>
        <dsp:cNvPr id="0" name=""/>
        <dsp:cNvSpPr/>
      </dsp:nvSpPr>
      <dsp:spPr>
        <a:xfrm rot="10800000">
          <a:off x="0" y="1353882"/>
          <a:ext cx="5183615" cy="1365518"/>
        </a:xfrm>
        <a:prstGeom prst="upArrowCallout">
          <a:avLst/>
        </a:prstGeom>
        <a:gradFill rotWithShape="0">
          <a:gsLst>
            <a:gs pos="0">
              <a:schemeClr val="accent5">
                <a:hueOff val="-3623856"/>
                <a:satOff val="2822"/>
                <a:lumOff val="-393"/>
                <a:alphaOff val="0"/>
                <a:tint val="98000"/>
                <a:satMod val="110000"/>
                <a:lumMod val="104000"/>
              </a:schemeClr>
            </a:gs>
            <a:gs pos="69000">
              <a:schemeClr val="accent5">
                <a:hueOff val="-3623856"/>
                <a:satOff val="2822"/>
                <a:lumOff val="-393"/>
                <a:alphaOff val="0"/>
                <a:shade val="84000"/>
                <a:satMod val="130000"/>
                <a:lumMod val="92000"/>
              </a:schemeClr>
            </a:gs>
            <a:gs pos="100000">
              <a:schemeClr val="accent5">
                <a:hueOff val="-3623856"/>
                <a:satOff val="2822"/>
                <a:lumOff val="-393"/>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a:t>Improved communication between teachers and parents increases student engagement as measured by homework completion rates, on-task behavior and class participation.</a:t>
          </a:r>
        </a:p>
      </dsp:txBody>
      <dsp:txXfrm rot="10800000">
        <a:off x="0" y="1353882"/>
        <a:ext cx="5183615" cy="887273"/>
      </dsp:txXfrm>
    </dsp:sp>
    <dsp:sp modelId="{AA9B0D17-5FAE-44FB-AFAA-4BB1C90C4CB9}">
      <dsp:nvSpPr>
        <dsp:cNvPr id="0" name=""/>
        <dsp:cNvSpPr/>
      </dsp:nvSpPr>
      <dsp:spPr>
        <a:xfrm rot="10800000">
          <a:off x="0" y="1682"/>
          <a:ext cx="5183615" cy="1365518"/>
        </a:xfrm>
        <a:prstGeom prst="upArrowCallout">
          <a:avLst/>
        </a:prstGeom>
        <a:gradFill rotWithShape="0">
          <a:gsLst>
            <a:gs pos="0">
              <a:schemeClr val="accent5">
                <a:hueOff val="-5435784"/>
                <a:satOff val="4233"/>
                <a:lumOff val="-590"/>
                <a:alphaOff val="0"/>
                <a:tint val="98000"/>
                <a:satMod val="110000"/>
                <a:lumMod val="104000"/>
              </a:schemeClr>
            </a:gs>
            <a:gs pos="69000">
              <a:schemeClr val="accent5">
                <a:hueOff val="-5435784"/>
                <a:satOff val="4233"/>
                <a:lumOff val="-590"/>
                <a:alphaOff val="0"/>
                <a:shade val="84000"/>
                <a:satMod val="130000"/>
                <a:lumMod val="92000"/>
              </a:schemeClr>
            </a:gs>
            <a:gs pos="100000">
              <a:schemeClr val="accent5">
                <a:hueOff val="-5435784"/>
                <a:satOff val="4233"/>
                <a:lumOff val="-590"/>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a:t>Parent involvement at home and at school has a measurable impact on student performance in school, and is particularly important for English learners and students from low-income families</a:t>
          </a:r>
        </a:p>
      </dsp:txBody>
      <dsp:txXfrm rot="10800000">
        <a:off x="0" y="1682"/>
        <a:ext cx="5183615" cy="8872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7BF20D-5731-4F88-B2CF-59727A7567D0}">
      <dsp:nvSpPr>
        <dsp:cNvPr id="0" name=""/>
        <dsp:cNvSpPr/>
      </dsp:nvSpPr>
      <dsp:spPr>
        <a:xfrm>
          <a:off x="5164" y="0"/>
          <a:ext cx="10566229" cy="417546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7640" tIns="167640" rIns="167640" bIns="167640" numCol="1" spcCol="1270" anchor="t" anchorCtr="0">
          <a:noAutofit/>
        </a:bodyPr>
        <a:lstStyle/>
        <a:p>
          <a:pPr marL="0" lvl="0" indent="0" algn="l" defTabSz="1955800">
            <a:lnSpc>
              <a:spcPct val="90000"/>
            </a:lnSpc>
            <a:spcBef>
              <a:spcPct val="0"/>
            </a:spcBef>
            <a:spcAft>
              <a:spcPct val="35000"/>
            </a:spcAft>
            <a:buNone/>
          </a:pPr>
          <a:r>
            <a:rPr lang="en-US" sz="4400" kern="1200"/>
            <a:t>Focus of data:</a:t>
          </a:r>
        </a:p>
        <a:p>
          <a:pPr marL="285750" lvl="1" indent="-285750" algn="l" defTabSz="1511300">
            <a:lnSpc>
              <a:spcPct val="90000"/>
            </a:lnSpc>
            <a:spcBef>
              <a:spcPct val="0"/>
            </a:spcBef>
            <a:spcAft>
              <a:spcPct val="15000"/>
            </a:spcAft>
            <a:buChar char="•"/>
          </a:pPr>
          <a:r>
            <a:rPr lang="en-US" sz="3400" kern="1200"/>
            <a:t>Total number of in‐school suspension days avoided, total number of out‐of‐school suspension days avoided, and total number of expulsions avoided, among all students with IEPs who were subject to the pilot’s use of restorative practices.</a:t>
          </a:r>
        </a:p>
      </dsp:txBody>
      <dsp:txXfrm>
        <a:off x="127459" y="122295"/>
        <a:ext cx="10321639" cy="39308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AAC1A-77BF-4455-9BEF-BC343ECD0ABB}">
      <dsp:nvSpPr>
        <dsp:cNvPr id="0" name=""/>
        <dsp:cNvSpPr/>
      </dsp:nvSpPr>
      <dsp:spPr>
        <a:xfrm>
          <a:off x="2640039" y="656436"/>
          <a:ext cx="507487" cy="91440"/>
        </a:xfrm>
        <a:custGeom>
          <a:avLst/>
          <a:gdLst/>
          <a:ahLst/>
          <a:cxnLst/>
          <a:rect l="0" t="0" r="0" b="0"/>
          <a:pathLst>
            <a:path>
              <a:moveTo>
                <a:pt x="0" y="45720"/>
              </a:moveTo>
              <a:lnTo>
                <a:pt x="507487"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0331" y="699466"/>
        <a:ext cx="26904" cy="5380"/>
      </dsp:txXfrm>
    </dsp:sp>
    <dsp:sp modelId="{91195EFC-1E61-4101-9A3C-FB1A85E00A96}">
      <dsp:nvSpPr>
        <dsp:cNvPr id="0" name=""/>
        <dsp:cNvSpPr/>
      </dsp:nvSpPr>
      <dsp:spPr>
        <a:xfrm>
          <a:off x="302331" y="303"/>
          <a:ext cx="2339508" cy="1403705"/>
        </a:xfrm>
        <a:prstGeom prst="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4000"/>
                <a:satMod val="130000"/>
                <a:lumMod val="92000"/>
              </a:schemeClr>
            </a:gs>
            <a:gs pos="100000">
              <a:schemeClr val="accent2">
                <a:hueOff val="0"/>
                <a:satOff val="0"/>
                <a:lumOff val="0"/>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4638" tIns="120333" rIns="114638" bIns="120333" numCol="1" spcCol="1270" anchor="ctr" anchorCtr="0">
          <a:noAutofit/>
        </a:bodyPr>
        <a:lstStyle/>
        <a:p>
          <a:pPr marL="0" lvl="0" indent="0" algn="ctr" defTabSz="800100">
            <a:lnSpc>
              <a:spcPct val="90000"/>
            </a:lnSpc>
            <a:spcBef>
              <a:spcPct val="0"/>
            </a:spcBef>
            <a:spcAft>
              <a:spcPct val="35000"/>
            </a:spcAft>
            <a:buNone/>
          </a:pPr>
          <a:r>
            <a:rPr lang="en-US" sz="1800" kern="1200"/>
            <a:t>Service delivery model:</a:t>
          </a:r>
        </a:p>
      </dsp:txBody>
      <dsp:txXfrm>
        <a:off x="302331" y="303"/>
        <a:ext cx="2339508" cy="1403705"/>
      </dsp:txXfrm>
    </dsp:sp>
    <dsp:sp modelId="{DB743627-881E-40CB-A95E-EF6671184A6D}">
      <dsp:nvSpPr>
        <dsp:cNvPr id="0" name=""/>
        <dsp:cNvSpPr/>
      </dsp:nvSpPr>
      <dsp:spPr>
        <a:xfrm>
          <a:off x="1472085" y="1402209"/>
          <a:ext cx="2877595" cy="507487"/>
        </a:xfrm>
        <a:custGeom>
          <a:avLst/>
          <a:gdLst/>
          <a:ahLst/>
          <a:cxnLst/>
          <a:rect l="0" t="0" r="0" b="0"/>
          <a:pathLst>
            <a:path>
              <a:moveTo>
                <a:pt x="2877595" y="0"/>
              </a:moveTo>
              <a:lnTo>
                <a:pt x="2877595" y="270843"/>
              </a:lnTo>
              <a:lnTo>
                <a:pt x="0" y="270843"/>
              </a:lnTo>
              <a:lnTo>
                <a:pt x="0" y="507487"/>
              </a:lnTo>
            </a:path>
          </a:pathLst>
        </a:custGeom>
        <a:noFill/>
        <a:ln w="9525" cap="flat" cmpd="sng" algn="ctr">
          <a:solidFill>
            <a:schemeClr val="accent2">
              <a:hueOff val="3875931"/>
              <a:satOff val="-1470"/>
              <a:lumOff val="303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37696" y="1653262"/>
        <a:ext cx="146373" cy="5380"/>
      </dsp:txXfrm>
    </dsp:sp>
    <dsp:sp modelId="{1CD5991F-724E-4307-8FB7-5130AF8B78F0}">
      <dsp:nvSpPr>
        <dsp:cNvPr id="0" name=""/>
        <dsp:cNvSpPr/>
      </dsp:nvSpPr>
      <dsp:spPr>
        <a:xfrm>
          <a:off x="3179927" y="303"/>
          <a:ext cx="2339508" cy="1403705"/>
        </a:xfrm>
        <a:prstGeom prst="rect">
          <a:avLst/>
        </a:prstGeom>
        <a:gradFill rotWithShape="0">
          <a:gsLst>
            <a:gs pos="0">
              <a:schemeClr val="accent2">
                <a:hueOff val="3100745"/>
                <a:satOff val="-1176"/>
                <a:lumOff val="2432"/>
                <a:alphaOff val="0"/>
                <a:tint val="98000"/>
                <a:satMod val="110000"/>
                <a:lumMod val="104000"/>
              </a:schemeClr>
            </a:gs>
            <a:gs pos="69000">
              <a:schemeClr val="accent2">
                <a:hueOff val="3100745"/>
                <a:satOff val="-1176"/>
                <a:lumOff val="2432"/>
                <a:alphaOff val="0"/>
                <a:shade val="84000"/>
                <a:satMod val="130000"/>
                <a:lumMod val="92000"/>
              </a:schemeClr>
            </a:gs>
            <a:gs pos="100000">
              <a:schemeClr val="accent2">
                <a:hueOff val="3100745"/>
                <a:satOff val="-1176"/>
                <a:lumOff val="2432"/>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4638" tIns="120333" rIns="114638" bIns="120333" numCol="1" spcCol="1270" anchor="ctr" anchorCtr="0">
          <a:noAutofit/>
        </a:bodyPr>
        <a:lstStyle/>
        <a:p>
          <a:pPr marL="0" lvl="0" indent="0" algn="ctr" defTabSz="800100">
            <a:lnSpc>
              <a:spcPct val="90000"/>
            </a:lnSpc>
            <a:spcBef>
              <a:spcPct val="0"/>
            </a:spcBef>
            <a:spcAft>
              <a:spcPct val="35000"/>
            </a:spcAft>
            <a:buNone/>
          </a:pPr>
          <a:r>
            <a:rPr lang="en-US" sz="1800" kern="1200"/>
            <a:t>Participating schools (policy, referrals, data reporting)</a:t>
          </a:r>
        </a:p>
      </dsp:txBody>
      <dsp:txXfrm>
        <a:off x="3179927" y="303"/>
        <a:ext cx="2339508" cy="1403705"/>
      </dsp:txXfrm>
    </dsp:sp>
    <dsp:sp modelId="{DCCDD543-0C0A-49F4-809C-510F6DED658A}">
      <dsp:nvSpPr>
        <dsp:cNvPr id="0" name=""/>
        <dsp:cNvSpPr/>
      </dsp:nvSpPr>
      <dsp:spPr>
        <a:xfrm>
          <a:off x="2640039" y="2598229"/>
          <a:ext cx="507487" cy="91440"/>
        </a:xfrm>
        <a:custGeom>
          <a:avLst/>
          <a:gdLst/>
          <a:ahLst/>
          <a:cxnLst/>
          <a:rect l="0" t="0" r="0" b="0"/>
          <a:pathLst>
            <a:path>
              <a:moveTo>
                <a:pt x="0" y="45720"/>
              </a:moveTo>
              <a:lnTo>
                <a:pt x="507487" y="45720"/>
              </a:lnTo>
            </a:path>
          </a:pathLst>
        </a:custGeom>
        <a:noFill/>
        <a:ln w="9525" cap="flat" cmpd="sng" algn="ctr">
          <a:solidFill>
            <a:schemeClr val="accent2">
              <a:hueOff val="7751862"/>
              <a:satOff val="-2940"/>
              <a:lumOff val="607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0331" y="2641258"/>
        <a:ext cx="26904" cy="5380"/>
      </dsp:txXfrm>
    </dsp:sp>
    <dsp:sp modelId="{C79E3B06-CF3F-4D90-B26D-153F1F414FDA}">
      <dsp:nvSpPr>
        <dsp:cNvPr id="0" name=""/>
        <dsp:cNvSpPr/>
      </dsp:nvSpPr>
      <dsp:spPr>
        <a:xfrm>
          <a:off x="302331" y="1942096"/>
          <a:ext cx="2339508" cy="1403705"/>
        </a:xfrm>
        <a:prstGeom prst="rect">
          <a:avLst/>
        </a:prstGeom>
        <a:gradFill rotWithShape="0">
          <a:gsLst>
            <a:gs pos="0">
              <a:schemeClr val="accent2">
                <a:hueOff val="6201489"/>
                <a:satOff val="-2352"/>
                <a:lumOff val="4863"/>
                <a:alphaOff val="0"/>
                <a:tint val="98000"/>
                <a:satMod val="110000"/>
                <a:lumMod val="104000"/>
              </a:schemeClr>
            </a:gs>
            <a:gs pos="69000">
              <a:schemeClr val="accent2">
                <a:hueOff val="6201489"/>
                <a:satOff val="-2352"/>
                <a:lumOff val="4863"/>
                <a:alphaOff val="0"/>
                <a:shade val="84000"/>
                <a:satMod val="130000"/>
                <a:lumMod val="92000"/>
              </a:schemeClr>
            </a:gs>
            <a:gs pos="100000">
              <a:schemeClr val="accent2">
                <a:hueOff val="6201489"/>
                <a:satOff val="-2352"/>
                <a:lumOff val="4863"/>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4638" tIns="120333" rIns="114638" bIns="120333" numCol="1" spcCol="1270" anchor="ctr" anchorCtr="0">
          <a:noAutofit/>
        </a:bodyPr>
        <a:lstStyle/>
        <a:p>
          <a:pPr marL="0" lvl="0" indent="0" algn="ctr" defTabSz="800100">
            <a:lnSpc>
              <a:spcPct val="90000"/>
            </a:lnSpc>
            <a:spcBef>
              <a:spcPct val="0"/>
            </a:spcBef>
            <a:spcAft>
              <a:spcPct val="35000"/>
            </a:spcAft>
            <a:buNone/>
          </a:pPr>
          <a:r>
            <a:rPr lang="en-US" sz="1800" kern="1200"/>
            <a:t>Community Dispute Resolution Centers (RP facilitation, data reporting) </a:t>
          </a:r>
        </a:p>
      </dsp:txBody>
      <dsp:txXfrm>
        <a:off x="302331" y="1942096"/>
        <a:ext cx="2339508" cy="1403705"/>
      </dsp:txXfrm>
    </dsp:sp>
    <dsp:sp modelId="{A0503685-8393-442E-ACFA-C2D82B4C93AC}">
      <dsp:nvSpPr>
        <dsp:cNvPr id="0" name=""/>
        <dsp:cNvSpPr/>
      </dsp:nvSpPr>
      <dsp:spPr>
        <a:xfrm>
          <a:off x="1472085" y="3344001"/>
          <a:ext cx="2877595" cy="507487"/>
        </a:xfrm>
        <a:custGeom>
          <a:avLst/>
          <a:gdLst/>
          <a:ahLst/>
          <a:cxnLst/>
          <a:rect l="0" t="0" r="0" b="0"/>
          <a:pathLst>
            <a:path>
              <a:moveTo>
                <a:pt x="2877595" y="0"/>
              </a:moveTo>
              <a:lnTo>
                <a:pt x="2877595" y="270843"/>
              </a:lnTo>
              <a:lnTo>
                <a:pt x="0" y="270843"/>
              </a:lnTo>
              <a:lnTo>
                <a:pt x="0" y="507487"/>
              </a:lnTo>
            </a:path>
          </a:pathLst>
        </a:custGeom>
        <a:noFill/>
        <a:ln w="9525" cap="flat" cmpd="sng" algn="ctr">
          <a:solidFill>
            <a:schemeClr val="accent2">
              <a:hueOff val="11627792"/>
              <a:satOff val="-4410"/>
              <a:lumOff val="911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37696" y="3595054"/>
        <a:ext cx="146373" cy="5380"/>
      </dsp:txXfrm>
    </dsp:sp>
    <dsp:sp modelId="{EFE71CC1-0684-4379-919A-71B138EB6B7E}">
      <dsp:nvSpPr>
        <dsp:cNvPr id="0" name=""/>
        <dsp:cNvSpPr/>
      </dsp:nvSpPr>
      <dsp:spPr>
        <a:xfrm>
          <a:off x="3179927" y="1942096"/>
          <a:ext cx="2339508" cy="1403705"/>
        </a:xfrm>
        <a:prstGeom prst="rect">
          <a:avLst/>
        </a:prstGeom>
        <a:gradFill rotWithShape="0">
          <a:gsLst>
            <a:gs pos="0">
              <a:schemeClr val="accent2">
                <a:hueOff val="9302234"/>
                <a:satOff val="-3528"/>
                <a:lumOff val="7295"/>
                <a:alphaOff val="0"/>
                <a:tint val="98000"/>
                <a:satMod val="110000"/>
                <a:lumMod val="104000"/>
              </a:schemeClr>
            </a:gs>
            <a:gs pos="69000">
              <a:schemeClr val="accent2">
                <a:hueOff val="9302234"/>
                <a:satOff val="-3528"/>
                <a:lumOff val="7295"/>
                <a:alphaOff val="0"/>
                <a:shade val="84000"/>
                <a:satMod val="130000"/>
                <a:lumMod val="92000"/>
              </a:schemeClr>
            </a:gs>
            <a:gs pos="100000">
              <a:schemeClr val="accent2">
                <a:hueOff val="9302234"/>
                <a:satOff val="-3528"/>
                <a:lumOff val="7295"/>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4638" tIns="120333" rIns="114638" bIns="120333" numCol="1" spcCol="1270" anchor="ctr" anchorCtr="0">
          <a:noAutofit/>
        </a:bodyPr>
        <a:lstStyle/>
        <a:p>
          <a:pPr marL="0" lvl="0" indent="0" algn="ctr" defTabSz="800100">
            <a:lnSpc>
              <a:spcPct val="90000"/>
            </a:lnSpc>
            <a:spcBef>
              <a:spcPct val="0"/>
            </a:spcBef>
            <a:spcAft>
              <a:spcPct val="35000"/>
            </a:spcAft>
            <a:buNone/>
          </a:pPr>
          <a:r>
            <a:rPr lang="en-US" sz="1800" kern="1200"/>
            <a:t>Special Education Mediation Services (data collection)</a:t>
          </a:r>
        </a:p>
      </dsp:txBody>
      <dsp:txXfrm>
        <a:off x="3179927" y="1942096"/>
        <a:ext cx="2339508" cy="1403705"/>
      </dsp:txXfrm>
    </dsp:sp>
    <dsp:sp modelId="{71F53AD5-CAF3-47B9-900A-7218B8A58741}">
      <dsp:nvSpPr>
        <dsp:cNvPr id="0" name=""/>
        <dsp:cNvSpPr/>
      </dsp:nvSpPr>
      <dsp:spPr>
        <a:xfrm>
          <a:off x="2640039" y="4540021"/>
          <a:ext cx="507487" cy="91440"/>
        </a:xfrm>
        <a:custGeom>
          <a:avLst/>
          <a:gdLst/>
          <a:ahLst/>
          <a:cxnLst/>
          <a:rect l="0" t="0" r="0" b="0"/>
          <a:pathLst>
            <a:path>
              <a:moveTo>
                <a:pt x="0" y="45720"/>
              </a:moveTo>
              <a:lnTo>
                <a:pt x="507487" y="45720"/>
              </a:lnTo>
            </a:path>
          </a:pathLst>
        </a:custGeom>
        <a:noFill/>
        <a:ln w="9525" cap="flat" cmpd="sng" algn="ctr">
          <a:solidFill>
            <a:schemeClr val="accent2">
              <a:hueOff val="15503723"/>
              <a:satOff val="-5880"/>
              <a:lumOff val="1215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0331" y="4583050"/>
        <a:ext cx="26904" cy="5380"/>
      </dsp:txXfrm>
    </dsp:sp>
    <dsp:sp modelId="{B57E00B4-C1BD-4AE1-A9CB-DECAE0CF74CC}">
      <dsp:nvSpPr>
        <dsp:cNvPr id="0" name=""/>
        <dsp:cNvSpPr/>
      </dsp:nvSpPr>
      <dsp:spPr>
        <a:xfrm>
          <a:off x="302331" y="3883888"/>
          <a:ext cx="2339508" cy="1403705"/>
        </a:xfrm>
        <a:prstGeom prst="rect">
          <a:avLst/>
        </a:prstGeom>
        <a:gradFill rotWithShape="0">
          <a:gsLst>
            <a:gs pos="0">
              <a:schemeClr val="accent2">
                <a:hueOff val="12402979"/>
                <a:satOff val="-4704"/>
                <a:lumOff val="9726"/>
                <a:alphaOff val="0"/>
                <a:tint val="98000"/>
                <a:satMod val="110000"/>
                <a:lumMod val="104000"/>
              </a:schemeClr>
            </a:gs>
            <a:gs pos="69000">
              <a:schemeClr val="accent2">
                <a:hueOff val="12402979"/>
                <a:satOff val="-4704"/>
                <a:lumOff val="9726"/>
                <a:alphaOff val="0"/>
                <a:shade val="84000"/>
                <a:satMod val="130000"/>
                <a:lumMod val="92000"/>
              </a:schemeClr>
            </a:gs>
            <a:gs pos="100000">
              <a:schemeClr val="accent2">
                <a:hueOff val="12402979"/>
                <a:satOff val="-4704"/>
                <a:lumOff val="9726"/>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4638" tIns="120333" rIns="114638" bIns="120333" numCol="1" spcCol="1270" anchor="ctr" anchorCtr="0">
          <a:noAutofit/>
        </a:bodyPr>
        <a:lstStyle/>
        <a:p>
          <a:pPr marL="0" lvl="0" indent="0" algn="ctr" defTabSz="800100">
            <a:lnSpc>
              <a:spcPct val="90000"/>
            </a:lnSpc>
            <a:spcBef>
              <a:spcPct val="0"/>
            </a:spcBef>
            <a:spcAft>
              <a:spcPct val="35000"/>
            </a:spcAft>
            <a:buNone/>
          </a:pPr>
          <a:r>
            <a:rPr lang="en-US" sz="1800" kern="1200"/>
            <a:t>MDE/Office of Special Education (grant support)</a:t>
          </a:r>
        </a:p>
      </dsp:txBody>
      <dsp:txXfrm>
        <a:off x="302331" y="3883888"/>
        <a:ext cx="2339508" cy="1403705"/>
      </dsp:txXfrm>
    </dsp:sp>
    <dsp:sp modelId="{A8D5EC90-49AC-41B5-94C0-4E84E098C2A2}">
      <dsp:nvSpPr>
        <dsp:cNvPr id="0" name=""/>
        <dsp:cNvSpPr/>
      </dsp:nvSpPr>
      <dsp:spPr>
        <a:xfrm>
          <a:off x="3179927" y="3883888"/>
          <a:ext cx="2339508" cy="1403705"/>
        </a:xfrm>
        <a:prstGeom prst="rect">
          <a:avLst/>
        </a:prstGeom>
        <a:gradFill rotWithShape="0">
          <a:gsLst>
            <a:gs pos="0">
              <a:schemeClr val="accent2">
                <a:hueOff val="15503723"/>
                <a:satOff val="-5880"/>
                <a:lumOff val="12158"/>
                <a:alphaOff val="0"/>
                <a:tint val="98000"/>
                <a:satMod val="110000"/>
                <a:lumMod val="104000"/>
              </a:schemeClr>
            </a:gs>
            <a:gs pos="69000">
              <a:schemeClr val="accent2">
                <a:hueOff val="15503723"/>
                <a:satOff val="-5880"/>
                <a:lumOff val="12158"/>
                <a:alphaOff val="0"/>
                <a:shade val="84000"/>
                <a:satMod val="130000"/>
                <a:lumMod val="92000"/>
              </a:schemeClr>
            </a:gs>
            <a:gs pos="100000">
              <a:schemeClr val="accent2">
                <a:hueOff val="15503723"/>
                <a:satOff val="-5880"/>
                <a:lumOff val="12158"/>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4638" tIns="120333" rIns="114638" bIns="120333" numCol="1" spcCol="1270" anchor="ctr" anchorCtr="0">
          <a:noAutofit/>
        </a:bodyPr>
        <a:lstStyle/>
        <a:p>
          <a:pPr marL="0" lvl="0" indent="0" algn="ctr" defTabSz="800100">
            <a:lnSpc>
              <a:spcPct val="90000"/>
            </a:lnSpc>
            <a:spcBef>
              <a:spcPct val="0"/>
            </a:spcBef>
            <a:spcAft>
              <a:spcPct val="35000"/>
            </a:spcAft>
            <a:buNone/>
          </a:pPr>
          <a:r>
            <a:rPr lang="en-US" sz="1800" kern="1200"/>
            <a:t>Wayne State University (evaluation) </a:t>
          </a:r>
        </a:p>
      </dsp:txBody>
      <dsp:txXfrm>
        <a:off x="3179927" y="3883888"/>
        <a:ext cx="2339508" cy="140370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95E234-EE92-49AD-8DCE-D831FD407CF2}">
      <dsp:nvSpPr>
        <dsp:cNvPr id="0" name=""/>
        <dsp:cNvSpPr/>
      </dsp:nvSpPr>
      <dsp:spPr>
        <a:xfrm>
          <a:off x="1291" y="577166"/>
          <a:ext cx="5035226" cy="302113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“Leadership skills has been good for our student leaders…sometimes students are taking the skills they have learned and applying it to themselves.” </a:t>
          </a:r>
        </a:p>
      </dsp:txBody>
      <dsp:txXfrm>
        <a:off x="1291" y="577166"/>
        <a:ext cx="5035226" cy="3021135"/>
      </dsp:txXfrm>
    </dsp:sp>
    <dsp:sp modelId="{402BEF3C-1DAA-4CF1-B5A4-1773232D5DAC}">
      <dsp:nvSpPr>
        <dsp:cNvPr id="0" name=""/>
        <dsp:cNvSpPr/>
      </dsp:nvSpPr>
      <dsp:spPr>
        <a:xfrm>
          <a:off x="5540040" y="577166"/>
          <a:ext cx="5035226" cy="3021135"/>
        </a:xfrm>
        <a:prstGeom prst="rect">
          <a:avLst/>
        </a:prstGeom>
        <a:solidFill>
          <a:schemeClr val="accent2">
            <a:hueOff val="15503723"/>
            <a:satOff val="-5880"/>
            <a:lumOff val="121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“We have a student who is a junior, and when he was a freshmen he was one of those acting, not thinking.  Now he is the one that goes in between the students to stop it…It is important to get them to think before they act.”</a:t>
          </a:r>
        </a:p>
      </dsp:txBody>
      <dsp:txXfrm>
        <a:off x="5540040" y="577166"/>
        <a:ext cx="5035226" cy="302113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242439-4E37-463E-A876-9E7F51C78EA2}">
      <dsp:nvSpPr>
        <dsp:cNvPr id="0" name=""/>
        <dsp:cNvSpPr/>
      </dsp:nvSpPr>
      <dsp:spPr>
        <a:xfrm>
          <a:off x="688" y="230121"/>
          <a:ext cx="5637423" cy="17194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a:t>For school personnel, the biggest limiting factor to fully implementing Restorative Practice was funding.</a:t>
          </a:r>
        </a:p>
      </dsp:txBody>
      <dsp:txXfrm>
        <a:off x="688" y="230121"/>
        <a:ext cx="5637423" cy="1719414"/>
      </dsp:txXfrm>
    </dsp:sp>
    <dsp:sp modelId="{51C3F795-03BB-465A-AB20-50F8A24C7E4F}">
      <dsp:nvSpPr>
        <dsp:cNvPr id="0" name=""/>
        <dsp:cNvSpPr/>
      </dsp:nvSpPr>
      <dsp:spPr>
        <a:xfrm>
          <a:off x="688" y="2654213"/>
          <a:ext cx="5637423" cy="17194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a:t>“Problems with scheduling…no one to see students…we could use more staff, more of the time.”</a:t>
          </a:r>
        </a:p>
      </dsp:txBody>
      <dsp:txXfrm>
        <a:off x="688" y="2654213"/>
        <a:ext cx="5637423" cy="1719414"/>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0B4A86-E48F-4607-92B6-819EE0F94BCA}" type="datetimeFigureOut">
              <a:rPr lang="en-US" smtClean="0"/>
              <a:t>10/19/2018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990F7-2C59-48E6-BAF9-BB8FC26C7006}" type="slidenum">
              <a:rPr lang="en-US" smtClean="0"/>
              <a:t>‹#›</a:t>
            </a:fld>
            <a:endParaRPr lang="en-US"/>
          </a:p>
        </p:txBody>
      </p:sp>
    </p:spTree>
    <p:extLst>
      <p:ext uri="{BB962C8B-B14F-4D97-AF65-F5344CB8AC3E}">
        <p14:creationId xmlns:p14="http://schemas.microsoft.com/office/powerpoint/2010/main" val="3750555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AC5D9-4CFC-4E13-BDAA-56580AEEFE04}" type="slidenum">
              <a:rPr lang="en-US" smtClean="0"/>
              <a:t>3</a:t>
            </a:fld>
            <a:endParaRPr lang="en-US"/>
          </a:p>
        </p:txBody>
      </p:sp>
    </p:spTree>
    <p:extLst>
      <p:ext uri="{BB962C8B-B14F-4D97-AF65-F5344CB8AC3E}">
        <p14:creationId xmlns:p14="http://schemas.microsoft.com/office/powerpoint/2010/main" val="1766231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Equity = fairness</a:t>
            </a:r>
          </a:p>
          <a:p>
            <a:r>
              <a:rPr lang="en-US" dirty="0"/>
              <a:t>Equality=sameness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738E44-8846-422B-AB41-541193824C0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7585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738E44-8846-422B-AB41-541193824C06}" type="slidenum">
              <a:rPr lang="en-US" smtClean="0"/>
              <a:t>5</a:t>
            </a:fld>
            <a:endParaRPr lang="en-US"/>
          </a:p>
        </p:txBody>
      </p:sp>
    </p:spTree>
    <p:extLst>
      <p:ext uri="{BB962C8B-B14F-4D97-AF65-F5344CB8AC3E}">
        <p14:creationId xmlns:p14="http://schemas.microsoft.com/office/powerpoint/2010/main" val="438243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Black </a:t>
            </a:r>
            <a:r>
              <a:rPr lang="en-US" dirty="0" err="1"/>
              <a:t>swd</a:t>
            </a:r>
            <a:r>
              <a:rPr lang="en-US" dirty="0"/>
              <a:t> =19% pop,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738E44-8846-422B-AB41-541193824C0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9169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ESSA- </a:t>
            </a:r>
            <a:r>
              <a:rPr lang="en-US" dirty="0" err="1"/>
              <a:t>rti</a:t>
            </a:r>
            <a:r>
              <a:rPr lang="en-US" dirty="0"/>
              <a:t>/</a:t>
            </a:r>
            <a:r>
              <a:rPr lang="en-US" dirty="0" err="1"/>
              <a:t>mtss</a:t>
            </a:r>
            <a:r>
              <a:rPr lang="en-US" dirty="0"/>
              <a:t> – also discipline guidelines of 2016 – disproportionate representation and significant disproportionality -  </a:t>
            </a:r>
          </a:p>
          <a:p>
            <a:r>
              <a:rPr lang="en-US" dirty="0"/>
              <a:t>FERPA – can’t disclose certain information to other families – what can law enforcement know?</a:t>
            </a:r>
          </a:p>
          <a:p>
            <a:r>
              <a:rPr lang="en-US" dirty="0"/>
              <a:t>IDEA- child find (truancy &amp; behavior patterns), pattern of removal v pattern of behavior, priority of BIP</a:t>
            </a:r>
          </a:p>
          <a:p>
            <a:r>
              <a:rPr lang="en-US" dirty="0"/>
              <a:t>1310/11- New Michigan School Code which requires consideration of disability and restorative justice</a:t>
            </a:r>
          </a:p>
        </p:txBody>
      </p:sp>
      <p:sp>
        <p:nvSpPr>
          <p:cNvPr id="4" name="Slide Number Placeholder 3"/>
          <p:cNvSpPr>
            <a:spLocks noGrp="1"/>
          </p:cNvSpPr>
          <p:nvPr>
            <p:ph type="sldNum" sz="quarter" idx="10"/>
          </p:nvPr>
        </p:nvSpPr>
        <p:spPr/>
        <p:txBody>
          <a:bodyPr/>
          <a:lstStyle/>
          <a:p>
            <a:fld id="{A5738E44-8846-422B-AB41-541193824C06}" type="slidenum">
              <a:rPr lang="en-US" smtClean="0"/>
              <a:t>8</a:t>
            </a:fld>
            <a:endParaRPr lang="en-US"/>
          </a:p>
        </p:txBody>
      </p:sp>
    </p:spTree>
    <p:extLst>
      <p:ext uri="{BB962C8B-B14F-4D97-AF65-F5344CB8AC3E}">
        <p14:creationId xmlns:p14="http://schemas.microsoft.com/office/powerpoint/2010/main" val="632041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Triangle 1</a:t>
            </a:r>
          </a:p>
          <a:p>
            <a:r>
              <a:rPr lang="en-US" dirty="0"/>
              <a:t>Traditional PBIS divisions – first documented in late 1940s by Hugh </a:t>
            </a:r>
            <a:r>
              <a:rPr lang="en-US" dirty="0" err="1"/>
              <a:t>Leavel</a:t>
            </a:r>
            <a:r>
              <a:rPr lang="en-US" dirty="0"/>
              <a:t> &amp; E. </a:t>
            </a:r>
            <a:r>
              <a:rPr lang="en-US" dirty="0" err="1"/>
              <a:t>Guerney</a:t>
            </a:r>
            <a:r>
              <a:rPr lang="en-US" dirty="0"/>
              <a:t> Clark from Harvard and Columbia University Schools of Public Health -  the paradigm has informed health delivery systems throughout the world. </a:t>
            </a:r>
          </a:p>
          <a:p>
            <a:endParaRPr lang="en-US" dirty="0"/>
          </a:p>
          <a:p>
            <a:endParaRPr lang="en-US" dirty="0"/>
          </a:p>
          <a:p>
            <a:r>
              <a:rPr lang="en-US" dirty="0"/>
              <a:t>#2- Restorative MTSS</a:t>
            </a:r>
          </a:p>
          <a:p>
            <a:pPr marL="228600" indent="-228600">
              <a:buAutoNum type="arabicPeriod"/>
            </a:pPr>
            <a:r>
              <a:rPr lang="en-US" dirty="0"/>
              <a:t>Relationship building circles, circles to deliver curriculum, establish group agreement- foundation for positive school climate – framework for developing social and emotional competencies for caring relationships and peaceful conflict resolution</a:t>
            </a:r>
          </a:p>
          <a:p>
            <a:pPr marL="228600" indent="-228600">
              <a:buAutoNum type="arabicPeriod"/>
            </a:pPr>
            <a:r>
              <a:rPr lang="en-US" dirty="0"/>
              <a:t>Alternatives to Suspension: peer court, peer mediation, bullying/truancy intervention, immediate classroom circles in response to misbehavior – for those who don’t respond as expected to level 1- Evidenced based practices to fit into overall culture of restorative school – many are short term or temporary – determined by evaluation</a:t>
            </a:r>
          </a:p>
          <a:p>
            <a:pPr marL="228600" indent="-228600">
              <a:buAutoNum type="arabicPeriod"/>
            </a:pPr>
            <a:r>
              <a:rPr lang="en-US" dirty="0"/>
              <a:t>Reentry, victim offender, family/community group conferences, restitution planning – long term and on going.  </a:t>
            </a:r>
          </a:p>
          <a:p>
            <a:pPr marL="228600" indent="-228600">
              <a:buAutoNum type="arabicPeriod"/>
            </a:pPr>
            <a:endParaRPr lang="en-US" dirty="0"/>
          </a:p>
          <a:p>
            <a:pPr marL="0" indent="0">
              <a:buNone/>
            </a:pPr>
            <a:r>
              <a:rPr lang="en-US" dirty="0"/>
              <a:t>Triangle 3</a:t>
            </a:r>
          </a:p>
          <a:p>
            <a:pPr marL="0" indent="0">
              <a:buNone/>
            </a:pPr>
            <a:r>
              <a:rPr lang="en-US" dirty="0"/>
              <a:t>Restorative Practices to Augment MTSS model</a:t>
            </a:r>
          </a:p>
          <a:p>
            <a:pPr marL="228600" indent="-228600">
              <a:buAutoNum type="arabicPeriod"/>
            </a:pPr>
            <a:r>
              <a:rPr lang="en-US" dirty="0"/>
              <a:t>Encourage a community of car and a sense of shared responsibility for each other’s well-being by using circle meetings</a:t>
            </a:r>
          </a:p>
          <a:p>
            <a:pPr marL="228600" indent="-228600">
              <a:buAutoNum type="arabicPeriod"/>
            </a:pPr>
            <a:r>
              <a:rPr lang="en-US" dirty="0"/>
              <a:t>When minor conflicts occur, using conflict resolution and informal mediation</a:t>
            </a:r>
          </a:p>
          <a:p>
            <a:pPr marL="228600" indent="-228600">
              <a:buAutoNum type="arabicPeriod"/>
            </a:pPr>
            <a:r>
              <a:rPr lang="en-US" dirty="0"/>
              <a:t>Using conferencing and problem solving circles</a:t>
            </a:r>
          </a:p>
          <a:p>
            <a:pPr marL="228600" indent="-228600">
              <a:buAutoNum type="arabicPeriod"/>
            </a:pPr>
            <a:endParaRPr lang="en-US" dirty="0"/>
          </a:p>
          <a:p>
            <a:pPr marL="228600" indent="-228600">
              <a:buAutoNum type="arabicPeriod"/>
            </a:pPr>
            <a:endParaRPr lang="en-US" dirty="0"/>
          </a:p>
          <a:p>
            <a:pPr marL="0" indent="0">
              <a:buNone/>
            </a:pPr>
            <a:r>
              <a:rPr lang="en-US" dirty="0"/>
              <a:t>Appropriate use of SE services relies on a foundation of regular education w/ activities to ensure grade-level curricula and pedagogies are researched-</a:t>
            </a:r>
            <a:r>
              <a:rPr lang="en-US" dirty="0" err="1"/>
              <a:t>bsed</a:t>
            </a:r>
            <a:r>
              <a:rPr lang="en-US" dirty="0"/>
              <a:t> practices that have been shown effective in promoting positive learning and behavior of the majority of children.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738E44-8846-422B-AB41-541193824C0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2113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D65354-5A8B-8F41-A9B1-53F3330AED25}" type="slidenum">
              <a:rPr lang="en-US" smtClean="0"/>
              <a:t>10</a:t>
            </a:fld>
            <a:endParaRPr lang="en-US"/>
          </a:p>
        </p:txBody>
      </p:sp>
    </p:spTree>
    <p:extLst>
      <p:ext uri="{BB962C8B-B14F-4D97-AF65-F5344CB8AC3E}">
        <p14:creationId xmlns:p14="http://schemas.microsoft.com/office/powerpoint/2010/main" val="3806895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9ECBABA7-F29C-427F-A346-A083B0C7856E}" type="datetimeFigureOut">
              <a:rPr lang="en-US" smtClean="0"/>
              <a:t>10/19/2018</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516120E7-CB05-4047-8B23-EAD0A711B7DC}" type="slidenum">
              <a:rPr lang="en-US" smtClean="0"/>
              <a:t>‹#›</a:t>
            </a:fld>
            <a:endParaRPr lang="en-US"/>
          </a:p>
        </p:txBody>
      </p:sp>
    </p:spTree>
    <p:extLst>
      <p:ext uri="{BB962C8B-B14F-4D97-AF65-F5344CB8AC3E}">
        <p14:creationId xmlns:p14="http://schemas.microsoft.com/office/powerpoint/2010/main" val="3114588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CBABA7-F29C-427F-A346-A083B0C7856E}"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120E7-CB05-4047-8B23-EAD0A711B7DC}" type="slidenum">
              <a:rPr lang="en-US" smtClean="0"/>
              <a:t>‹#›</a:t>
            </a:fld>
            <a:endParaRPr lang="en-US"/>
          </a:p>
        </p:txBody>
      </p:sp>
    </p:spTree>
    <p:extLst>
      <p:ext uri="{BB962C8B-B14F-4D97-AF65-F5344CB8AC3E}">
        <p14:creationId xmlns:p14="http://schemas.microsoft.com/office/powerpoint/2010/main" val="3852502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9ECBABA7-F29C-427F-A346-A083B0C7856E}" type="datetimeFigureOut">
              <a:rPr lang="en-US" smtClean="0"/>
              <a:t>10/19/2018</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516120E7-CB05-4047-8B23-EAD0A711B7DC}" type="slidenum">
              <a:rPr lang="en-US" smtClean="0"/>
              <a:t>‹#›</a:t>
            </a:fld>
            <a:endParaRPr lang="en-US"/>
          </a:p>
        </p:txBody>
      </p:sp>
    </p:spTree>
    <p:extLst>
      <p:ext uri="{BB962C8B-B14F-4D97-AF65-F5344CB8AC3E}">
        <p14:creationId xmlns:p14="http://schemas.microsoft.com/office/powerpoint/2010/main" val="1282940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CBABA7-F29C-427F-A346-A083B0C7856E}"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120E7-CB05-4047-8B23-EAD0A711B7DC}" type="slidenum">
              <a:rPr lang="en-US" smtClean="0"/>
              <a:t>‹#›</a:t>
            </a:fld>
            <a:endParaRPr lang="en-US"/>
          </a:p>
        </p:txBody>
      </p:sp>
    </p:spTree>
    <p:extLst>
      <p:ext uri="{BB962C8B-B14F-4D97-AF65-F5344CB8AC3E}">
        <p14:creationId xmlns:p14="http://schemas.microsoft.com/office/powerpoint/2010/main" val="911942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9ECBABA7-F29C-427F-A346-A083B0C7856E}" type="datetimeFigureOut">
              <a:rPr lang="en-US" smtClean="0"/>
              <a:t>10/19/2018</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516120E7-CB05-4047-8B23-EAD0A711B7DC}" type="slidenum">
              <a:rPr lang="en-US" smtClean="0"/>
              <a:t>‹#›</a:t>
            </a:fld>
            <a:endParaRPr lang="en-US"/>
          </a:p>
        </p:txBody>
      </p:sp>
    </p:spTree>
    <p:extLst>
      <p:ext uri="{BB962C8B-B14F-4D97-AF65-F5344CB8AC3E}">
        <p14:creationId xmlns:p14="http://schemas.microsoft.com/office/powerpoint/2010/main" val="4047957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9ECBABA7-F29C-427F-A346-A083B0C7856E}" type="datetimeFigureOut">
              <a:rPr lang="en-US" smtClean="0"/>
              <a:t>10/19/2018</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516120E7-CB05-4047-8B23-EAD0A711B7DC}" type="slidenum">
              <a:rPr lang="en-US" smtClean="0"/>
              <a:t>‹#›</a:t>
            </a:fld>
            <a:endParaRPr lang="en-US"/>
          </a:p>
        </p:txBody>
      </p:sp>
    </p:spTree>
    <p:extLst>
      <p:ext uri="{BB962C8B-B14F-4D97-AF65-F5344CB8AC3E}">
        <p14:creationId xmlns:p14="http://schemas.microsoft.com/office/powerpoint/2010/main" val="2307964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9ECBABA7-F29C-427F-A346-A083B0C7856E}" type="datetimeFigureOut">
              <a:rPr lang="en-US" smtClean="0"/>
              <a:t>10/19/2018</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516120E7-CB05-4047-8B23-EAD0A711B7DC}" type="slidenum">
              <a:rPr lang="en-US" smtClean="0"/>
              <a:t>‹#›</a:t>
            </a:fld>
            <a:endParaRPr lang="en-US"/>
          </a:p>
        </p:txBody>
      </p:sp>
    </p:spTree>
    <p:extLst>
      <p:ext uri="{BB962C8B-B14F-4D97-AF65-F5344CB8AC3E}">
        <p14:creationId xmlns:p14="http://schemas.microsoft.com/office/powerpoint/2010/main" val="3196844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CBABA7-F29C-427F-A346-A083B0C7856E}" type="datetimeFigureOut">
              <a:rPr lang="en-US" smtClean="0"/>
              <a:t>10/19/2018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6120E7-CB05-4047-8B23-EAD0A711B7DC}" type="slidenum">
              <a:rPr lang="en-US" smtClean="0"/>
              <a:t>‹#›</a:t>
            </a:fld>
            <a:endParaRPr lang="en-US"/>
          </a:p>
        </p:txBody>
      </p:sp>
    </p:spTree>
    <p:extLst>
      <p:ext uri="{BB962C8B-B14F-4D97-AF65-F5344CB8AC3E}">
        <p14:creationId xmlns:p14="http://schemas.microsoft.com/office/powerpoint/2010/main" val="360775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9ECBABA7-F29C-427F-A346-A083B0C7856E}" type="datetimeFigureOut">
              <a:rPr lang="en-US" smtClean="0"/>
              <a:t>10/19/2018</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516120E7-CB05-4047-8B23-EAD0A711B7DC}" type="slidenum">
              <a:rPr lang="en-US" smtClean="0"/>
              <a:t>‹#›</a:t>
            </a:fld>
            <a:endParaRPr lang="en-US"/>
          </a:p>
        </p:txBody>
      </p:sp>
    </p:spTree>
    <p:extLst>
      <p:ext uri="{BB962C8B-B14F-4D97-AF65-F5344CB8AC3E}">
        <p14:creationId xmlns:p14="http://schemas.microsoft.com/office/powerpoint/2010/main" val="3305860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CBABA7-F29C-427F-A346-A083B0C7856E}"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120E7-CB05-4047-8B23-EAD0A711B7DC}" type="slidenum">
              <a:rPr lang="en-US" smtClean="0"/>
              <a:t>‹#›</a:t>
            </a:fld>
            <a:endParaRPr lang="en-US"/>
          </a:p>
        </p:txBody>
      </p:sp>
    </p:spTree>
    <p:extLst>
      <p:ext uri="{BB962C8B-B14F-4D97-AF65-F5344CB8AC3E}">
        <p14:creationId xmlns:p14="http://schemas.microsoft.com/office/powerpoint/2010/main" val="165627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9ECBABA7-F29C-427F-A346-A083B0C7856E}" type="datetimeFigureOut">
              <a:rPr lang="en-US" smtClean="0"/>
              <a:t>10/19/2018</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516120E7-CB05-4047-8B23-EAD0A711B7DC}" type="slidenum">
              <a:rPr lang="en-US" smtClean="0"/>
              <a:t>‹#›</a:t>
            </a:fld>
            <a:endParaRPr lang="en-US"/>
          </a:p>
        </p:txBody>
      </p:sp>
    </p:spTree>
    <p:extLst>
      <p:ext uri="{BB962C8B-B14F-4D97-AF65-F5344CB8AC3E}">
        <p14:creationId xmlns:p14="http://schemas.microsoft.com/office/powerpoint/2010/main" val="245706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01C01C1D-DB03-4F42-84E6-BCDD02AB01E7}" type="datetimeFigureOut">
              <a:rPr lang="en-US" smtClean="0"/>
              <a:t>10/19/2018</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FD08FFF6-54B6-4AFE-81B3-7D233DAAF229}" type="slidenum">
              <a:rPr lang="en-US" smtClean="0"/>
              <a:t>‹#›</a:t>
            </a:fld>
            <a:endParaRPr lang="en-US"/>
          </a:p>
        </p:txBody>
      </p:sp>
    </p:spTree>
    <p:extLst>
      <p:ext uri="{BB962C8B-B14F-4D97-AF65-F5344CB8AC3E}">
        <p14:creationId xmlns:p14="http://schemas.microsoft.com/office/powerpoint/2010/main" val="4479646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slideLayout" Target="../slideLayouts/slideLayout2.xml"/><Relationship Id="rId1" Type="http://schemas.openxmlformats.org/officeDocument/2006/relationships/tags" Target="../tags/tag2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slideLayout" Target="../slideLayouts/slideLayout2.xml"/><Relationship Id="rId1" Type="http://schemas.openxmlformats.org/officeDocument/2006/relationships/tags" Target="../tags/tag2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5.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18" Type="http://schemas.microsoft.com/office/2007/relationships/diagramDrawing" Target="../diagrams/drawing4.xml"/><Relationship Id="rId3" Type="http://schemas.openxmlformats.org/officeDocument/2006/relationships/notesSlide" Target="../notesSlides/notesSlide6.xml"/><Relationship Id="rId7" Type="http://schemas.openxmlformats.org/officeDocument/2006/relationships/diagramColors" Target="../diagrams/colors2.xml"/><Relationship Id="rId12" Type="http://schemas.openxmlformats.org/officeDocument/2006/relationships/diagramColors" Target="../diagrams/colors3.xml"/><Relationship Id="rId17" Type="http://schemas.openxmlformats.org/officeDocument/2006/relationships/diagramColors" Target="../diagrams/colors4.xml"/><Relationship Id="rId2" Type="http://schemas.openxmlformats.org/officeDocument/2006/relationships/slideLayout" Target="../slideLayouts/slideLayout7.xml"/><Relationship Id="rId16" Type="http://schemas.openxmlformats.org/officeDocument/2006/relationships/diagramQuickStyle" Target="../diagrams/quickStyle4.xml"/><Relationship Id="rId1" Type="http://schemas.openxmlformats.org/officeDocument/2006/relationships/tags" Target="../tags/tag7.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5" Type="http://schemas.openxmlformats.org/officeDocument/2006/relationships/diagramLayout" Target="../diagrams/layout4.xml"/><Relationship Id="rId10" Type="http://schemas.openxmlformats.org/officeDocument/2006/relationships/diagramLayout" Target="../diagrams/layout3.xml"/><Relationship Id="rId4" Type="http://schemas.openxmlformats.org/officeDocument/2006/relationships/diagramData" Target="../diagrams/data2.xml"/><Relationship Id="rId9" Type="http://schemas.openxmlformats.org/officeDocument/2006/relationships/diagramData" Target="../diagrams/data3.xml"/><Relationship Id="rId14"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17EBC3-38C4-4FA4-AE67-FAA5197F900B}"/>
              </a:ext>
            </a:extLst>
          </p:cNvPr>
          <p:cNvSpPr>
            <a:spLocks noGrp="1"/>
          </p:cNvSpPr>
          <p:nvPr>
            <p:ph type="ctrTitle"/>
          </p:nvPr>
        </p:nvSpPr>
        <p:spPr>
          <a:xfrm>
            <a:off x="2616277" y="2061838"/>
            <a:ext cx="6959446" cy="1662475"/>
          </a:xfrm>
        </p:spPr>
        <p:txBody>
          <a:bodyPr>
            <a:normAutofit/>
          </a:bodyPr>
          <a:lstStyle/>
          <a:p>
            <a:r>
              <a:rPr lang="en-US" sz="3700" dirty="0"/>
              <a:t>Restorative Justice Works for All Students</a:t>
            </a:r>
          </a:p>
        </p:txBody>
      </p:sp>
      <p:sp>
        <p:nvSpPr>
          <p:cNvPr id="3" name="Subtitle 2">
            <a:extLst>
              <a:ext uri="{FF2B5EF4-FFF2-40B4-BE49-F238E27FC236}">
                <a16:creationId xmlns:a16="http://schemas.microsoft.com/office/drawing/2014/main" id="{13BBB82B-6513-4111-83B3-92B526B6E1D1}"/>
              </a:ext>
            </a:extLst>
          </p:cNvPr>
          <p:cNvSpPr>
            <a:spLocks noGrp="1"/>
          </p:cNvSpPr>
          <p:nvPr>
            <p:ph type="subTitle" idx="1"/>
          </p:nvPr>
        </p:nvSpPr>
        <p:spPr>
          <a:xfrm>
            <a:off x="3388938" y="3783690"/>
            <a:ext cx="5414125" cy="1196717"/>
          </a:xfrm>
        </p:spPr>
        <p:txBody>
          <a:bodyPr>
            <a:normAutofit/>
          </a:bodyPr>
          <a:lstStyle/>
          <a:p>
            <a:r>
              <a:rPr lang="en-US" sz="2000" dirty="0"/>
              <a:t>Results of a Michigan RJ Pilot with Students with Disabilities</a:t>
            </a:r>
          </a:p>
          <a:p>
            <a:endParaRPr lang="en-US" sz="2000" dirty="0"/>
          </a:p>
        </p:txBody>
      </p:sp>
    </p:spTree>
    <p:extLst>
      <p:ext uri="{BB962C8B-B14F-4D97-AF65-F5344CB8AC3E}">
        <p14:creationId xmlns:p14="http://schemas.microsoft.com/office/powerpoint/2010/main" val="302381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07720" y="2349925"/>
            <a:ext cx="2441894" cy="2456442"/>
          </a:xfrm>
        </p:spPr>
        <p:txBody>
          <a:bodyPr>
            <a:normAutofit/>
          </a:bodyPr>
          <a:lstStyle/>
          <a:p>
            <a:pPr algn="l"/>
            <a:r>
              <a:rPr lang="en-US" sz="3000"/>
              <a:t>Restorative Practices </a:t>
            </a:r>
            <a:br>
              <a:rPr lang="en-US" sz="3000"/>
            </a:br>
            <a:r>
              <a:rPr lang="en-US" sz="3000"/>
              <a:t>and Students with Disabilities</a:t>
            </a:r>
          </a:p>
        </p:txBody>
      </p:sp>
      <p:sp>
        <p:nvSpPr>
          <p:cNvPr id="3" name="Content Placeholder 2"/>
          <p:cNvSpPr>
            <a:spLocks noGrp="1"/>
          </p:cNvSpPr>
          <p:nvPr>
            <p:ph idx="1"/>
          </p:nvPr>
        </p:nvSpPr>
        <p:spPr>
          <a:xfrm>
            <a:off x="4846319" y="1111249"/>
            <a:ext cx="6554001" cy="4635503"/>
          </a:xfrm>
        </p:spPr>
        <p:txBody>
          <a:bodyPr>
            <a:normAutofit/>
          </a:bodyPr>
          <a:lstStyle/>
          <a:p>
            <a:r>
              <a:rPr lang="en-US" sz="3200" dirty="0"/>
              <a:t>Shared Goals</a:t>
            </a:r>
          </a:p>
          <a:p>
            <a:pPr lvl="1"/>
            <a:r>
              <a:rPr lang="en-US" sz="3200" dirty="0"/>
              <a:t>Inclusive </a:t>
            </a:r>
          </a:p>
          <a:p>
            <a:pPr lvl="1"/>
            <a:r>
              <a:rPr lang="en-US" sz="3200" dirty="0"/>
              <a:t>Team approach</a:t>
            </a:r>
          </a:p>
          <a:p>
            <a:pPr lvl="1"/>
            <a:r>
              <a:rPr lang="en-US" sz="3200" dirty="0"/>
              <a:t>Limit exclusion from learning</a:t>
            </a:r>
          </a:p>
          <a:p>
            <a:pPr lvl="1"/>
            <a:r>
              <a:rPr lang="en-US" sz="3200" dirty="0"/>
              <a:t>Individualized</a:t>
            </a:r>
          </a:p>
          <a:p>
            <a:pPr lvl="1"/>
            <a:r>
              <a:rPr lang="en-US" sz="3200" dirty="0"/>
              <a:t>Parent involvement</a:t>
            </a:r>
          </a:p>
          <a:p>
            <a:endParaRPr lang="en-US" dirty="0"/>
          </a:p>
        </p:txBody>
      </p:sp>
    </p:spTree>
    <p:custDataLst>
      <p:tags r:id="rId1"/>
    </p:custDataLst>
    <p:extLst>
      <p:ext uri="{BB962C8B-B14F-4D97-AF65-F5344CB8AC3E}">
        <p14:creationId xmlns:p14="http://schemas.microsoft.com/office/powerpoint/2010/main" val="1158416112"/>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A9DCF-98B5-41A2-9B3C-9FEF633AABFC}"/>
              </a:ext>
            </a:extLst>
          </p:cNvPr>
          <p:cNvSpPr>
            <a:spLocks noGrp="1"/>
          </p:cNvSpPr>
          <p:nvPr>
            <p:ph type="title"/>
          </p:nvPr>
        </p:nvSpPr>
        <p:spPr>
          <a:xfrm>
            <a:off x="640079" y="2023236"/>
            <a:ext cx="3659777" cy="2820908"/>
          </a:xfrm>
        </p:spPr>
        <p:txBody>
          <a:bodyPr>
            <a:normAutofit/>
          </a:bodyPr>
          <a:lstStyle/>
          <a:p>
            <a:r>
              <a:rPr lang="en-US" sz="4000">
                <a:solidFill>
                  <a:srgbClr val="FFFFFF"/>
                </a:solidFill>
              </a:rPr>
              <a:t>Family Involvement</a:t>
            </a:r>
          </a:p>
        </p:txBody>
      </p:sp>
      <p:graphicFrame>
        <p:nvGraphicFramePr>
          <p:cNvPr id="5" name="Content Placeholder 2">
            <a:extLst>
              <a:ext uri="{FF2B5EF4-FFF2-40B4-BE49-F238E27FC236}">
                <a16:creationId xmlns:a16="http://schemas.microsoft.com/office/drawing/2014/main" id="{28B5416E-A4FB-42E4-A93B-99EE8F6AE8F8}"/>
              </a:ext>
            </a:extLst>
          </p:cNvPr>
          <p:cNvGraphicFramePr>
            <a:graphicFrameLocks noGrp="1"/>
          </p:cNvGraphicFramePr>
          <p:nvPr>
            <p:ph idx="1"/>
            <p:extLst/>
          </p:nvPr>
        </p:nvGraphicFramePr>
        <p:xfrm>
          <a:off x="6023114" y="955653"/>
          <a:ext cx="5183616"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595219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C494-9E03-45B5-AA40-5B3659221D03}"/>
              </a:ext>
            </a:extLst>
          </p:cNvPr>
          <p:cNvSpPr>
            <a:spLocks noGrp="1"/>
          </p:cNvSpPr>
          <p:nvPr>
            <p:ph type="title"/>
          </p:nvPr>
        </p:nvSpPr>
        <p:spPr/>
        <p:txBody>
          <a:bodyPr>
            <a:normAutofit/>
          </a:bodyPr>
          <a:lstStyle/>
          <a:p>
            <a:r>
              <a:rPr lang="en-US" sz="3600" dirty="0"/>
              <a:t>SEMS Restorative Practices Pilot Project (RP3)</a:t>
            </a:r>
          </a:p>
        </p:txBody>
      </p:sp>
      <p:sp>
        <p:nvSpPr>
          <p:cNvPr id="3" name="Content Placeholder 2">
            <a:extLst>
              <a:ext uri="{FF2B5EF4-FFF2-40B4-BE49-F238E27FC236}">
                <a16:creationId xmlns:a16="http://schemas.microsoft.com/office/drawing/2014/main" id="{9B1DE92D-4623-4849-9989-25E2EE48406A}"/>
              </a:ext>
            </a:extLst>
          </p:cNvPr>
          <p:cNvSpPr>
            <a:spLocks noGrp="1"/>
          </p:cNvSpPr>
          <p:nvPr>
            <p:ph idx="1"/>
          </p:nvPr>
        </p:nvSpPr>
        <p:spPr/>
        <p:txBody>
          <a:bodyPr/>
          <a:lstStyle/>
          <a:p>
            <a:pPr marL="0" indent="0">
              <a:buNone/>
            </a:pPr>
            <a:r>
              <a:rPr lang="en-US" dirty="0"/>
              <a:t>1. Reduce the use of suspension and expulsion as a means of disciplining students with disabilities as a response to student misconduct.</a:t>
            </a:r>
          </a:p>
          <a:p>
            <a:pPr marL="0" indent="0">
              <a:buNone/>
            </a:pPr>
            <a:r>
              <a:rPr lang="en-US" dirty="0"/>
              <a:t>2. Track changes in school disciplinary policies, procedures and cultures relating to misconduct by students with disabilities to keep those students in class.</a:t>
            </a:r>
          </a:p>
        </p:txBody>
      </p:sp>
    </p:spTree>
    <p:custDataLst>
      <p:tags r:id="rId1"/>
    </p:custDataLst>
    <p:extLst>
      <p:ext uri="{BB962C8B-B14F-4D97-AF65-F5344CB8AC3E}">
        <p14:creationId xmlns:p14="http://schemas.microsoft.com/office/powerpoint/2010/main" val="186329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9">
            <a:extLst>
              <a:ext uri="{FF2B5EF4-FFF2-40B4-BE49-F238E27FC236}">
                <a16:creationId xmlns:a16="http://schemas.microsoft.com/office/drawing/2014/main" id="{21331AC4-B1A0-4627-B7C9-95A05C6CD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11">
            <a:extLst>
              <a:ext uri="{FF2B5EF4-FFF2-40B4-BE49-F238E27FC236}">
                <a16:creationId xmlns:a16="http://schemas.microsoft.com/office/drawing/2014/main" id="{5E4D8A22-46CE-4EBE-8DBD-AB4CF6E9BF3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1479A08C-A93A-45DC-AEF7-63855A74C5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8542C76B-30E9-465B-8849-FB9354BED1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0EB6D4E8-9B0E-424A-804B-06065EA877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0CDEFB8B-F4EC-4591-9608-132B08EDC5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80D92B71-BB0A-4E5C-BF79-E27228D150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B9113154-4CBD-4CD6-BAB5-FFEA2724C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4EEC5A2D-013C-41E8-8A01-28A1C62E93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95408E9F-8928-45F7-9D18-800C5A9F82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752ABBED-5F8C-47E4-A11E-69BB0E5121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048EEA6B-C380-4396-B922-4DB7DBCB36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1D1A353F-36F1-4BA2-904D-D90FA1338A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860AA00A-0E51-41CC-A952-1E13D75847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2DC0BA30-2C7D-46B2-B808-831FEBE20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08BEC50E-A9C1-4E74-ABE2-B205E476C0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58459F76-F434-4BDB-B86C-5969972934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27FE7C25-5F4B-47CF-8BD6-0110165657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44B031CB-48DB-4D21-94A5-D142A268C3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21F60125-8FB9-4362-AE52-574C6A8E4B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83863DF3-81E1-4B27-AA1F-51A1D9194D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1E9F0B37-792A-4120-8BB7-26EFAA9DAE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51DB02BB-7093-4681-BBA3-7C4316C1B9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F9B19737-7242-4E5B-8A83-7ECA753AA5DA}"/>
              </a:ext>
            </a:extLst>
          </p:cNvPr>
          <p:cNvSpPr>
            <a:spLocks noGrp="1"/>
          </p:cNvSpPr>
          <p:nvPr>
            <p:ph type="title"/>
          </p:nvPr>
        </p:nvSpPr>
        <p:spPr>
          <a:xfrm>
            <a:off x="1759287" y="798881"/>
            <a:ext cx="8673427" cy="1048945"/>
          </a:xfrm>
        </p:spPr>
        <p:txBody>
          <a:bodyPr>
            <a:normAutofit/>
          </a:bodyPr>
          <a:lstStyle/>
          <a:p>
            <a:r>
              <a:rPr lang="en-US">
                <a:solidFill>
                  <a:schemeClr val="tx1"/>
                </a:solidFill>
              </a:rPr>
              <a:t>RP3</a:t>
            </a:r>
          </a:p>
        </p:txBody>
      </p:sp>
      <p:graphicFrame>
        <p:nvGraphicFramePr>
          <p:cNvPr id="37" name="Content Placeholder 2">
            <a:extLst>
              <a:ext uri="{FF2B5EF4-FFF2-40B4-BE49-F238E27FC236}">
                <a16:creationId xmlns:a16="http://schemas.microsoft.com/office/drawing/2014/main" id="{C8A9BFF5-5801-43A7-A48C-9A397E5D54AF}"/>
              </a:ext>
            </a:extLst>
          </p:cNvPr>
          <p:cNvGraphicFramePr>
            <a:graphicFrameLocks noGrp="1"/>
          </p:cNvGraphicFramePr>
          <p:nvPr>
            <p:ph idx="1"/>
            <p:extLst>
              <p:ext uri="{D42A27DB-BD31-4B8C-83A1-F6EECF244321}">
                <p14:modId xmlns:p14="http://schemas.microsoft.com/office/powerpoint/2010/main" val="1999519008"/>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224917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C9569-F3E1-4EDC-9647-07A77A326E97}"/>
              </a:ext>
            </a:extLst>
          </p:cNvPr>
          <p:cNvSpPr>
            <a:spLocks noGrp="1"/>
          </p:cNvSpPr>
          <p:nvPr>
            <p:ph type="title"/>
          </p:nvPr>
        </p:nvSpPr>
        <p:spPr>
          <a:xfrm>
            <a:off x="888631" y="2349925"/>
            <a:ext cx="3498979" cy="2456442"/>
          </a:xfrm>
        </p:spPr>
        <p:txBody>
          <a:bodyPr>
            <a:normAutofit/>
          </a:bodyPr>
          <a:lstStyle/>
          <a:p>
            <a:r>
              <a:rPr lang="en-US"/>
              <a:t>RP3</a:t>
            </a:r>
            <a:endParaRPr lang="en-US" dirty="0"/>
          </a:p>
        </p:txBody>
      </p:sp>
      <p:graphicFrame>
        <p:nvGraphicFramePr>
          <p:cNvPr id="35" name="Content Placeholder 2">
            <a:extLst>
              <a:ext uri="{FF2B5EF4-FFF2-40B4-BE49-F238E27FC236}">
                <a16:creationId xmlns:a16="http://schemas.microsoft.com/office/drawing/2014/main" id="{C1040AE9-080D-4294-ABE3-24E16D0A2E99}"/>
              </a:ext>
            </a:extLst>
          </p:cNvPr>
          <p:cNvGraphicFramePr>
            <a:graphicFrameLocks noGrp="1"/>
          </p:cNvGraphicFramePr>
          <p:nvPr>
            <p:ph idx="1"/>
            <p:extLst>
              <p:ext uri="{D42A27DB-BD31-4B8C-83A1-F6EECF244321}">
                <p14:modId xmlns:p14="http://schemas.microsoft.com/office/powerpoint/2010/main" val="4127374161"/>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768000977"/>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9F327-41F0-41CF-951B-7BDE0F0F82F1}"/>
              </a:ext>
            </a:extLst>
          </p:cNvPr>
          <p:cNvSpPr>
            <a:spLocks noGrp="1"/>
          </p:cNvSpPr>
          <p:nvPr>
            <p:ph type="title"/>
          </p:nvPr>
        </p:nvSpPr>
        <p:spPr/>
        <p:txBody>
          <a:bodyPr/>
          <a:lstStyle/>
          <a:p>
            <a:r>
              <a:rPr lang="en-US" dirty="0"/>
              <a:t>RP3</a:t>
            </a:r>
          </a:p>
        </p:txBody>
      </p:sp>
      <p:sp>
        <p:nvSpPr>
          <p:cNvPr id="5" name="Content Placeholder 2">
            <a:extLst>
              <a:ext uri="{FF2B5EF4-FFF2-40B4-BE49-F238E27FC236}">
                <a16:creationId xmlns:a16="http://schemas.microsoft.com/office/drawing/2014/main" id="{315905B4-BCA6-4FA0-A831-A47B61B715CD}"/>
              </a:ext>
            </a:extLst>
          </p:cNvPr>
          <p:cNvSpPr txBox="1">
            <a:spLocks/>
          </p:cNvSpPr>
          <p:nvPr/>
        </p:nvSpPr>
        <p:spPr>
          <a:xfrm>
            <a:off x="3813629" y="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lgn="ctr">
              <a:buFont typeface="Arial" panose="020B0604020202020204" pitchFamily="34" charset="0"/>
              <a:buNone/>
            </a:pPr>
            <a:endParaRPr lang="en-US" sz="1100" dirty="0">
              <a:ea typeface="Verdana" panose="020B0604030504040204" pitchFamily="34" charset="0"/>
              <a:cs typeface="Verdana" panose="020B0604030504040204" pitchFamily="34" charset="0"/>
            </a:endParaRPr>
          </a:p>
          <a:p>
            <a:pPr marL="457200" lvl="1" indent="0">
              <a:buFont typeface="Arial" panose="020B0604020202020204" pitchFamily="34" charset="0"/>
              <a:buNone/>
            </a:pPr>
            <a:r>
              <a:rPr lang="en-US" sz="3200" dirty="0">
                <a:ea typeface="Verdana" panose="020B0604030504040204" pitchFamily="34" charset="0"/>
                <a:cs typeface="Verdana" panose="020B0604030504040204" pitchFamily="34" charset="0"/>
              </a:rPr>
              <a:t>School participants across years</a:t>
            </a:r>
          </a:p>
          <a:p>
            <a:pPr marL="457200" lvl="1" indent="0">
              <a:buFont typeface="Arial" panose="020B0604020202020204" pitchFamily="34" charset="0"/>
              <a:buNone/>
            </a:pPr>
            <a:endParaRPr lang="en-US" sz="1100" dirty="0">
              <a:ea typeface="Verdana" panose="020B0604030504040204" pitchFamily="34" charset="0"/>
              <a:cs typeface="Verdana" panose="020B0604030504040204" pitchFamily="34" charset="0"/>
            </a:endParaRPr>
          </a:p>
          <a:p>
            <a:pPr marL="457200" lvl="1" indent="0">
              <a:buFont typeface="Arial" panose="020B0604020202020204" pitchFamily="34" charset="0"/>
              <a:buNone/>
            </a:pPr>
            <a:endParaRPr lang="en-US" sz="1100" dirty="0">
              <a:ea typeface="Verdana" panose="020B0604030504040204" pitchFamily="34" charset="0"/>
              <a:cs typeface="Verdana" panose="020B0604030504040204" pitchFamily="34" charset="0"/>
            </a:endParaRPr>
          </a:p>
          <a:p>
            <a:pPr marL="457200" lvl="1" indent="0">
              <a:buFont typeface="Arial" panose="020B0604020202020204" pitchFamily="34" charset="0"/>
              <a:buNone/>
            </a:pPr>
            <a:endParaRPr lang="en-US" sz="1100" dirty="0">
              <a:ea typeface="Verdana" panose="020B0604030504040204" pitchFamily="34" charset="0"/>
              <a:cs typeface="Verdana" panose="020B0604030504040204" pitchFamily="34" charset="0"/>
            </a:endParaRPr>
          </a:p>
          <a:p>
            <a:pPr marL="457200" lvl="1" indent="0">
              <a:buFont typeface="Arial" panose="020B0604020202020204" pitchFamily="34" charset="0"/>
              <a:buNone/>
            </a:pPr>
            <a:endParaRPr lang="en-US" sz="1100" dirty="0">
              <a:ea typeface="Verdana" panose="020B0604030504040204" pitchFamily="34" charset="0"/>
              <a:cs typeface="Verdana" panose="020B0604030504040204" pitchFamily="34" charset="0"/>
            </a:endParaRPr>
          </a:p>
          <a:p>
            <a:pPr marL="914400" lvl="2" indent="0">
              <a:buFont typeface="Arial" panose="020B0604020202020204" pitchFamily="34" charse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914400" lvl="2" indent="0">
              <a:buFont typeface="Arial" panose="020B0604020202020204" pitchFamily="34" charset="0"/>
              <a:buNone/>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914400" lvl="2" indent="0">
              <a:buFont typeface="Arial" panose="020B0604020202020204" pitchFamily="34" charset="0"/>
              <a:buNone/>
            </a:pPr>
            <a:r>
              <a:rPr lang="en-US" sz="2400" b="1" dirty="0">
                <a:latin typeface="Verdana" panose="020B0604030504040204" pitchFamily="34" charset="0"/>
                <a:ea typeface="Verdana" panose="020B0604030504040204" pitchFamily="34" charset="0"/>
                <a:cs typeface="Verdana" panose="020B0604030504040204" pitchFamily="34" charset="0"/>
              </a:rPr>
              <a:t>                       </a:t>
            </a:r>
          </a:p>
          <a:p>
            <a:pPr marL="914400" lvl="2" indent="0" algn="ctr">
              <a:buFont typeface="Arial" panose="020B0604020202020204" pitchFamily="34" charset="0"/>
              <a:buNone/>
            </a:pPr>
            <a:endParaRPr lang="en-US" sz="2400" b="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6" name="Table 5">
            <a:extLst>
              <a:ext uri="{FF2B5EF4-FFF2-40B4-BE49-F238E27FC236}">
                <a16:creationId xmlns:a16="http://schemas.microsoft.com/office/drawing/2014/main" id="{B2F5AF97-382E-4874-AC07-4592F21E21F0}"/>
              </a:ext>
            </a:extLst>
          </p:cNvPr>
          <p:cNvGraphicFramePr>
            <a:graphicFrameLocks noGrp="1"/>
          </p:cNvGraphicFramePr>
          <p:nvPr>
            <p:extLst>
              <p:ext uri="{D42A27DB-BD31-4B8C-83A1-F6EECF244321}">
                <p14:modId xmlns:p14="http://schemas.microsoft.com/office/powerpoint/2010/main" val="1392526350"/>
              </p:ext>
            </p:extLst>
          </p:nvPr>
        </p:nvGraphicFramePr>
        <p:xfrm>
          <a:off x="4895310" y="1998658"/>
          <a:ext cx="6299473" cy="2728446"/>
        </p:xfrm>
        <a:graphic>
          <a:graphicData uri="http://schemas.openxmlformats.org/drawingml/2006/table">
            <a:tbl>
              <a:tblPr firstRow="1" firstCol="1" bandRow="1"/>
              <a:tblGrid>
                <a:gridCol w="1842651">
                  <a:extLst>
                    <a:ext uri="{9D8B030D-6E8A-4147-A177-3AD203B41FA5}">
                      <a16:colId xmlns:a16="http://schemas.microsoft.com/office/drawing/2014/main" val="20000"/>
                    </a:ext>
                  </a:extLst>
                </a:gridCol>
                <a:gridCol w="1147970">
                  <a:extLst>
                    <a:ext uri="{9D8B030D-6E8A-4147-A177-3AD203B41FA5}">
                      <a16:colId xmlns:a16="http://schemas.microsoft.com/office/drawing/2014/main" val="20001"/>
                    </a:ext>
                  </a:extLst>
                </a:gridCol>
                <a:gridCol w="1147970">
                  <a:extLst>
                    <a:ext uri="{9D8B030D-6E8A-4147-A177-3AD203B41FA5}">
                      <a16:colId xmlns:a16="http://schemas.microsoft.com/office/drawing/2014/main" val="20002"/>
                    </a:ext>
                  </a:extLst>
                </a:gridCol>
                <a:gridCol w="1080441">
                  <a:extLst>
                    <a:ext uri="{9D8B030D-6E8A-4147-A177-3AD203B41FA5}">
                      <a16:colId xmlns:a16="http://schemas.microsoft.com/office/drawing/2014/main" val="20003"/>
                    </a:ext>
                  </a:extLst>
                </a:gridCol>
                <a:gridCol w="1080441">
                  <a:extLst>
                    <a:ext uri="{9D8B030D-6E8A-4147-A177-3AD203B41FA5}">
                      <a16:colId xmlns:a16="http://schemas.microsoft.com/office/drawing/2014/main" val="20004"/>
                    </a:ext>
                  </a:extLst>
                </a:gridCol>
              </a:tblGrid>
              <a:tr h="454741">
                <a:tc>
                  <a:txBody>
                    <a:bodyPr/>
                    <a:lstStyle/>
                    <a:p>
                      <a:pPr marL="0" marR="0">
                        <a:lnSpc>
                          <a:spcPct val="115000"/>
                        </a:lnSpc>
                        <a:spcBef>
                          <a:spcPts val="0"/>
                        </a:spcBef>
                        <a:spcAft>
                          <a:spcPts val="0"/>
                        </a:spcAft>
                      </a:pPr>
                      <a:r>
                        <a:rPr lang="en-US" sz="1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2013-14</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2014-15</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2015-16</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2016-17</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54741">
                <a:tc>
                  <a:txBody>
                    <a:bodyPr/>
                    <a:lstStyle/>
                    <a:p>
                      <a:pPr marL="0" marR="0">
                        <a:lnSpc>
                          <a:spcPct val="115000"/>
                        </a:lnSpc>
                        <a:spcBef>
                          <a:spcPts val="0"/>
                        </a:spcBef>
                        <a:spcAft>
                          <a:spcPts val="0"/>
                        </a:spcAft>
                      </a:pPr>
                      <a:r>
                        <a:rPr lang="en-US" sz="12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School Grades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6-12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6-12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K-12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K-12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54741">
                <a:tc>
                  <a:txBody>
                    <a:bodyPr/>
                    <a:lstStyle/>
                    <a:p>
                      <a:pPr marL="0" marR="0">
                        <a:lnSpc>
                          <a:spcPct val="115000"/>
                        </a:lnSpc>
                        <a:spcBef>
                          <a:spcPts val="0"/>
                        </a:spcBef>
                        <a:spcAft>
                          <a:spcPts val="0"/>
                        </a:spcAft>
                      </a:pPr>
                      <a:r>
                        <a:rPr lang="en-US" sz="12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Elementary</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54741">
                <a:tc>
                  <a:txBody>
                    <a:bodyPr/>
                    <a:lstStyle/>
                    <a:p>
                      <a:pPr marL="0" marR="0">
                        <a:lnSpc>
                          <a:spcPct val="115000"/>
                        </a:lnSpc>
                        <a:spcBef>
                          <a:spcPts val="0"/>
                        </a:spcBef>
                        <a:spcAft>
                          <a:spcPts val="0"/>
                        </a:spcAft>
                      </a:pPr>
                      <a:r>
                        <a:rPr lang="en-US" sz="12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Middle/Junior High</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54741">
                <a:tc>
                  <a:txBody>
                    <a:bodyPr/>
                    <a:lstStyle/>
                    <a:p>
                      <a:pPr marL="0" marR="0">
                        <a:lnSpc>
                          <a:spcPct val="115000"/>
                        </a:lnSpc>
                        <a:spcBef>
                          <a:spcPts val="0"/>
                        </a:spcBef>
                        <a:spcAft>
                          <a:spcPts val="0"/>
                        </a:spcAft>
                      </a:pPr>
                      <a:r>
                        <a:rPr lang="en-US" sz="12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High School</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54741">
                <a:tc>
                  <a:txBody>
                    <a:bodyPr/>
                    <a:lstStyle/>
                    <a:p>
                      <a:pPr marL="0" marR="0" algn="l">
                        <a:lnSpc>
                          <a:spcPct val="115000"/>
                        </a:lnSpc>
                        <a:spcBef>
                          <a:spcPts val="0"/>
                        </a:spcBef>
                        <a:spcAft>
                          <a:spcPts val="0"/>
                        </a:spcAft>
                      </a:pPr>
                      <a:r>
                        <a:rPr lang="en-US" sz="12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Total</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26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ustDataLst>
      <p:tags r:id="rId1"/>
    </p:custDataLst>
    <p:extLst>
      <p:ext uri="{BB962C8B-B14F-4D97-AF65-F5344CB8AC3E}">
        <p14:creationId xmlns:p14="http://schemas.microsoft.com/office/powerpoint/2010/main" val="1338623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E0F32-9CB7-4BE4-89D4-28EFF9928BA5}"/>
              </a:ext>
            </a:extLst>
          </p:cNvPr>
          <p:cNvSpPr>
            <a:spLocks noGrp="1"/>
          </p:cNvSpPr>
          <p:nvPr>
            <p:ph type="title"/>
          </p:nvPr>
        </p:nvSpPr>
        <p:spPr/>
        <p:txBody>
          <a:bodyPr/>
          <a:lstStyle/>
          <a:p>
            <a:r>
              <a:rPr lang="en-US" dirty="0"/>
              <a:t>RP3</a:t>
            </a:r>
          </a:p>
        </p:txBody>
      </p:sp>
      <p:graphicFrame>
        <p:nvGraphicFramePr>
          <p:cNvPr id="9" name="Chart 8">
            <a:extLst>
              <a:ext uri="{FF2B5EF4-FFF2-40B4-BE49-F238E27FC236}">
                <a16:creationId xmlns:a16="http://schemas.microsoft.com/office/drawing/2014/main" id="{798387D1-9938-425A-8632-2D3B39DE58A5}"/>
              </a:ext>
            </a:extLst>
          </p:cNvPr>
          <p:cNvGraphicFramePr/>
          <p:nvPr>
            <p:extLst>
              <p:ext uri="{D42A27DB-BD31-4B8C-83A1-F6EECF244321}">
                <p14:modId xmlns:p14="http://schemas.microsoft.com/office/powerpoint/2010/main" val="3643354080"/>
              </p:ext>
            </p:extLst>
          </p:nvPr>
        </p:nvGraphicFramePr>
        <p:xfrm>
          <a:off x="5348954" y="1829344"/>
          <a:ext cx="4717516" cy="3103927"/>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681F1571-C176-4A2C-A863-D42ABA716AAA}"/>
              </a:ext>
            </a:extLst>
          </p:cNvPr>
          <p:cNvSpPr txBox="1"/>
          <p:nvPr/>
        </p:nvSpPr>
        <p:spPr>
          <a:xfrm>
            <a:off x="1603424" y="509107"/>
            <a:ext cx="8824624" cy="523220"/>
          </a:xfrm>
          <a:prstGeom prst="rect">
            <a:avLst/>
          </a:prstGeom>
          <a:noFill/>
        </p:spPr>
        <p:txBody>
          <a:bodyPr wrap="square" rtlCol="0">
            <a:spAutoFit/>
          </a:bodyPr>
          <a:lstStyle/>
          <a:p>
            <a:r>
              <a:rPr lang="en-US" sz="2800" dirty="0"/>
              <a:t>Number of students in restorative practices across years</a:t>
            </a:r>
          </a:p>
        </p:txBody>
      </p:sp>
    </p:spTree>
    <p:custDataLst>
      <p:tags r:id="rId1"/>
    </p:custDataLst>
    <p:extLst>
      <p:ext uri="{BB962C8B-B14F-4D97-AF65-F5344CB8AC3E}">
        <p14:creationId xmlns:p14="http://schemas.microsoft.com/office/powerpoint/2010/main" val="1092454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B984687B-789E-453B-921F-7804CCA6BA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0495A546-1866-442A-8EF9-B683FCB39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3" name="Freeform 6">
              <a:extLst>
                <a:ext uri="{FF2B5EF4-FFF2-40B4-BE49-F238E27FC236}">
                  <a16:creationId xmlns:a16="http://schemas.microsoft.com/office/drawing/2014/main" id="{20FC9B1F-EB6E-40D2-8261-0142E7326F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08DB0E74-FB47-4298-AF40-FAC8939F9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08813488-5B66-4FB7-A177-9B9B4658D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235E4BF3-25DA-41E9-B880-A0DC6C1EF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813C1F92-ED6B-4F19-9415-BFB5B5B5A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9E40EF46-D7B9-447E-ACB4-D78972199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123CAE24-12FF-43D7-A6C0-6AA792E3AB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B372F5DB-BF3F-4325-85B0-CDCE7A6A68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B25A9653-2959-449B-BA93-64D5656B1A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683D52E0-024E-49EA-B58E-AFCB54B930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B42DB067-C8BB-4763-B3AC-A1AFC1F94C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4BFADE60-883C-490B-8717-29178631E0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276CDC4A-1010-43AB-BD13-E9BC487D68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E6DA892F-7AE7-4A83-9BFB-D5FDBA16D9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2079130B-2394-449B-80DB-0B9946C7B6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2F852A68-5FD2-4BD4-902A-37D580B798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1CD48066-FF17-425E-9EEC-795CD0CA40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374D862B-A8E1-4CB9-8529-077C6DBA5C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5A3B1A83-9C72-4407-A5BF-A9EAA5C4D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C73AF399-B36E-419F-92C0-533EFBD9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4C40587B-230D-40BD-AECA-4F5EB1DDA6B4}"/>
              </a:ext>
            </a:extLst>
          </p:cNvPr>
          <p:cNvSpPr>
            <a:spLocks noGrp="1"/>
          </p:cNvSpPr>
          <p:nvPr>
            <p:ph type="title"/>
          </p:nvPr>
        </p:nvSpPr>
        <p:spPr>
          <a:xfrm>
            <a:off x="888631" y="1477651"/>
            <a:ext cx="3756774" cy="4575659"/>
          </a:xfrm>
        </p:spPr>
        <p:txBody>
          <a:bodyPr anchor="t">
            <a:normAutofit/>
          </a:bodyPr>
          <a:lstStyle/>
          <a:p>
            <a:pPr algn="l"/>
            <a:r>
              <a:rPr lang="en-US" sz="5400" dirty="0">
                <a:solidFill>
                  <a:schemeClr val="accent1"/>
                </a:solidFill>
              </a:rPr>
              <a:t>RP3</a:t>
            </a:r>
          </a:p>
        </p:txBody>
      </p:sp>
      <p:sp>
        <p:nvSpPr>
          <p:cNvPr id="34" name="Isosceles Triangle 33">
            <a:extLst>
              <a:ext uri="{FF2B5EF4-FFF2-40B4-BE49-F238E27FC236}">
                <a16:creationId xmlns:a16="http://schemas.microsoft.com/office/drawing/2014/main" id="{3F39476B-1A6D-47CB-AC7A-FB87EF003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27553" y="1375241"/>
            <a:ext cx="175681" cy="1665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
        <p:nvSpPr>
          <p:cNvPr id="4" name="Content Placeholder 2">
            <a:extLst>
              <a:ext uri="{FF2B5EF4-FFF2-40B4-BE49-F238E27FC236}">
                <a16:creationId xmlns:a16="http://schemas.microsoft.com/office/drawing/2014/main" id="{E4DD084B-1B61-4A3F-8EB8-EF103F0079D1}"/>
              </a:ext>
            </a:extLst>
          </p:cNvPr>
          <p:cNvSpPr>
            <a:spLocks noGrp="1"/>
          </p:cNvSpPr>
          <p:nvPr>
            <p:ph idx="1"/>
          </p:nvPr>
        </p:nvSpPr>
        <p:spPr>
          <a:xfrm>
            <a:off x="3934316" y="771526"/>
            <a:ext cx="7466003" cy="5281785"/>
          </a:xfrm>
        </p:spPr>
        <p:txBody>
          <a:bodyPr anchor="t">
            <a:noAutofit/>
          </a:bodyPr>
          <a:lstStyle/>
          <a:p>
            <a:pPr marL="0" lvl="0" indent="0">
              <a:buNone/>
            </a:pPr>
            <a:r>
              <a:rPr lang="en-US" sz="2800" dirty="0">
                <a:ea typeface="Verdana" panose="020B0604030504040204" pitchFamily="34" charset="0"/>
                <a:cs typeface="Verdana" panose="020B0604030504040204" pitchFamily="34" charset="0"/>
              </a:rPr>
              <a:t>Encounters:</a:t>
            </a:r>
          </a:p>
          <a:p>
            <a:r>
              <a:rPr lang="en-US" sz="2800" dirty="0">
                <a:ea typeface="Verdana" panose="020B0604030504040204" pitchFamily="34" charset="0"/>
                <a:cs typeface="Verdana" panose="020B0604030504040204" pitchFamily="34" charset="0"/>
              </a:rPr>
              <a:t>Almost two-thirds (64%) participated in one encounter</a:t>
            </a:r>
          </a:p>
          <a:p>
            <a:r>
              <a:rPr lang="en-US" sz="2800" dirty="0">
                <a:ea typeface="Verdana" panose="020B0604030504040204" pitchFamily="34" charset="0"/>
                <a:cs typeface="Verdana" panose="020B0604030504040204" pitchFamily="34" charset="0"/>
              </a:rPr>
              <a:t>About a third (32%) participated in 2 to 4 encounters</a:t>
            </a:r>
          </a:p>
          <a:p>
            <a:r>
              <a:rPr lang="en-US" sz="2800" dirty="0">
                <a:ea typeface="Verdana" panose="020B0604030504040204" pitchFamily="34" charset="0"/>
                <a:cs typeface="Verdana" panose="020B0604030504040204" pitchFamily="34" charset="0"/>
              </a:rPr>
              <a:t>5% participated in 5 or more encounters</a:t>
            </a:r>
          </a:p>
          <a:p>
            <a:r>
              <a:rPr lang="en-US" sz="2800" dirty="0">
                <a:ea typeface="Verdana" panose="020B0604030504040204" pitchFamily="34" charset="0"/>
                <a:cs typeface="Verdana" panose="020B0604030504040204" pitchFamily="34" charset="0"/>
              </a:rPr>
              <a:t>On average, student was harmer 2.0 times; participant/witness 1.5 times; receiving harm 1.0 times. </a:t>
            </a:r>
          </a:p>
        </p:txBody>
      </p:sp>
    </p:spTree>
    <p:custDataLst>
      <p:tags r:id="rId1"/>
    </p:custDataLst>
    <p:extLst>
      <p:ext uri="{BB962C8B-B14F-4D97-AF65-F5344CB8AC3E}">
        <p14:creationId xmlns:p14="http://schemas.microsoft.com/office/powerpoint/2010/main" val="3634725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5D307D92-1B71-4BC9-9CC2-651007D6DF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48196BD5-3A8F-445C-A9AA-33D58149EF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1C2BF9A0-70E8-4B69-B595-6C41397CED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D0AFFCFA-812A-4008-8BF5-127D5BB98C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6ED7D059-83CD-4EB3-A772-258EB194FE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8E9E256-EEDD-487F-8632-7432586E44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76D41A89-1E68-4BD6-9327-A391D7665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F11C82B-ADCC-489C-88F0-EE6588C70F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07C586E-736E-422E-BC3F-ED6D7FA1FD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5BCF04A8-F3B9-47D5-90A6-C8DA83C508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702A10B2-AA9E-4570-89ED-37FAE4C9F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F84C29AD-CE3F-457D-8238-121D253A32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A1AADEF1-B8D9-4938-95AA-2548725242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400E0898-75B4-4F1D-B6D2-8476FD5EBE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82D9A2F9-88A3-4616-B7E5-A6F21C3F2D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8DD3B396-47ED-4E9F-83FA-9A87C0CB0D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016E5F4B-2563-48BB-9F60-DE80D3A58F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9D6A696-56F1-4BFC-B69C-25447A36E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BA5CF3E5-184E-4CD8-87F9-BB43775260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E1BA3B9-9135-4961-B757-431F0E4201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7A654156-2BF2-421C-9490-638BE71622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id="{ED8293CB-81CE-4792-A100-92743F37F1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id="{A6044959-7644-4A92-935A-FDDBF623C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0BC61B04-3622-4BB4-A18A-59CEA86A6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a16="http://schemas.microsoft.com/office/drawing/2014/main" id="{D7861870-6A8E-4DDD-8DE2-909CFFBD3A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0E655274-3DE0-4DF9-B537-2873BEFDF0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9" name="Freeform 5">
              <a:extLst>
                <a:ext uri="{FF2B5EF4-FFF2-40B4-BE49-F238E27FC236}">
                  <a16:creationId xmlns:a16="http://schemas.microsoft.com/office/drawing/2014/main" id="{D4104E89-104E-4E65-A693-631F4C5CE3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6">
              <a:extLst>
                <a:ext uri="{FF2B5EF4-FFF2-40B4-BE49-F238E27FC236}">
                  <a16:creationId xmlns:a16="http://schemas.microsoft.com/office/drawing/2014/main" id="{316FE7D7-6A79-408F-B27B-D378EEE18B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7">
              <a:extLst>
                <a:ext uri="{FF2B5EF4-FFF2-40B4-BE49-F238E27FC236}">
                  <a16:creationId xmlns:a16="http://schemas.microsoft.com/office/drawing/2014/main" id="{EE9DAE2E-0289-4FB3-8A69-DAA0A0AA0B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8">
              <a:extLst>
                <a:ext uri="{FF2B5EF4-FFF2-40B4-BE49-F238E27FC236}">
                  <a16:creationId xmlns:a16="http://schemas.microsoft.com/office/drawing/2014/main" id="{C36BB373-6326-44F1-9B44-4E55C4BC86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9">
              <a:extLst>
                <a:ext uri="{FF2B5EF4-FFF2-40B4-BE49-F238E27FC236}">
                  <a16:creationId xmlns:a16="http://schemas.microsoft.com/office/drawing/2014/main" id="{58135F52-5291-4CC9-AFD8-9AE4683D13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10">
              <a:extLst>
                <a:ext uri="{FF2B5EF4-FFF2-40B4-BE49-F238E27FC236}">
                  <a16:creationId xmlns:a16="http://schemas.microsoft.com/office/drawing/2014/main" id="{0495AD22-9F0C-4EED-B895-9227C795A1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1">
              <a:extLst>
                <a:ext uri="{FF2B5EF4-FFF2-40B4-BE49-F238E27FC236}">
                  <a16:creationId xmlns:a16="http://schemas.microsoft.com/office/drawing/2014/main" id="{ACAD2097-745B-4FED-BBF3-D3BEF41D30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2">
              <a:extLst>
                <a:ext uri="{FF2B5EF4-FFF2-40B4-BE49-F238E27FC236}">
                  <a16:creationId xmlns:a16="http://schemas.microsoft.com/office/drawing/2014/main" id="{8B6FD381-B092-46F4-9195-DFCD2AE746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3">
              <a:extLst>
                <a:ext uri="{FF2B5EF4-FFF2-40B4-BE49-F238E27FC236}">
                  <a16:creationId xmlns:a16="http://schemas.microsoft.com/office/drawing/2014/main" id="{5F8C46B0-088A-4D98-B589-25426A3235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4">
              <a:extLst>
                <a:ext uri="{FF2B5EF4-FFF2-40B4-BE49-F238E27FC236}">
                  <a16:creationId xmlns:a16="http://schemas.microsoft.com/office/drawing/2014/main" id="{6E553E74-B64A-44B3-9446-E346D53E1F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5">
              <a:extLst>
                <a:ext uri="{FF2B5EF4-FFF2-40B4-BE49-F238E27FC236}">
                  <a16:creationId xmlns:a16="http://schemas.microsoft.com/office/drawing/2014/main" id="{CCD9A238-C92A-41FA-B4F6-8604FE5F24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6">
              <a:extLst>
                <a:ext uri="{FF2B5EF4-FFF2-40B4-BE49-F238E27FC236}">
                  <a16:creationId xmlns:a16="http://schemas.microsoft.com/office/drawing/2014/main" id="{D6E90D44-18A2-4216-BBD5-B3E059EA75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7">
              <a:extLst>
                <a:ext uri="{FF2B5EF4-FFF2-40B4-BE49-F238E27FC236}">
                  <a16:creationId xmlns:a16="http://schemas.microsoft.com/office/drawing/2014/main" id="{EC7138BA-DA37-4EB0-88F0-1913445974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8">
              <a:extLst>
                <a:ext uri="{FF2B5EF4-FFF2-40B4-BE49-F238E27FC236}">
                  <a16:creationId xmlns:a16="http://schemas.microsoft.com/office/drawing/2014/main" id="{F05CB203-4AC6-46EE-9A10-6CFB1B443C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9">
              <a:extLst>
                <a:ext uri="{FF2B5EF4-FFF2-40B4-BE49-F238E27FC236}">
                  <a16:creationId xmlns:a16="http://schemas.microsoft.com/office/drawing/2014/main" id="{A1045457-59FA-436A-8C16-79A07605DE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20">
              <a:extLst>
                <a:ext uri="{FF2B5EF4-FFF2-40B4-BE49-F238E27FC236}">
                  <a16:creationId xmlns:a16="http://schemas.microsoft.com/office/drawing/2014/main" id="{28EAE40C-5126-4E1A-BB3B-1834EC8904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21">
              <a:extLst>
                <a:ext uri="{FF2B5EF4-FFF2-40B4-BE49-F238E27FC236}">
                  <a16:creationId xmlns:a16="http://schemas.microsoft.com/office/drawing/2014/main" id="{380F3822-ADB8-46D8-8528-B946CA2274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2">
              <a:extLst>
                <a:ext uri="{FF2B5EF4-FFF2-40B4-BE49-F238E27FC236}">
                  <a16:creationId xmlns:a16="http://schemas.microsoft.com/office/drawing/2014/main" id="{C7F31617-527F-483F-95EA-DBA880C2AF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3">
              <a:extLst>
                <a:ext uri="{FF2B5EF4-FFF2-40B4-BE49-F238E27FC236}">
                  <a16:creationId xmlns:a16="http://schemas.microsoft.com/office/drawing/2014/main" id="{B3359A7F-3190-4775-8064-02D289FA52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59" name="Rectangle 58">
            <a:extLst>
              <a:ext uri="{FF2B5EF4-FFF2-40B4-BE49-F238E27FC236}">
                <a16:creationId xmlns:a16="http://schemas.microsoft.com/office/drawing/2014/main" id="{636734CA-7DEB-4ADB-B824-0E93650EAD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80" y="-6706"/>
            <a:ext cx="12194680" cy="4127711"/>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Group 60">
            <a:extLst>
              <a:ext uri="{FF2B5EF4-FFF2-40B4-BE49-F238E27FC236}">
                <a16:creationId xmlns:a16="http://schemas.microsoft.com/office/drawing/2014/main" id="{DE625A4C-E525-4DF0-9380-249F5C8AB1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4206292"/>
            <a:ext cx="12192755" cy="1771275"/>
            <a:chOff x="1" y="3893141"/>
            <a:chExt cx="12192755" cy="1771275"/>
          </a:xfrm>
        </p:grpSpPr>
        <p:sp>
          <p:nvSpPr>
            <p:cNvPr id="62" name="Isosceles Triangle 39">
              <a:extLst>
                <a:ext uri="{FF2B5EF4-FFF2-40B4-BE49-F238E27FC236}">
                  <a16:creationId xmlns:a16="http://schemas.microsoft.com/office/drawing/2014/main" id="{133BE1D0-B724-4F5B-AA85-4AB5D13170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909252F3-D811-4B39-8BF1-86C69C262D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3893141"/>
              <a:ext cx="12192755"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A36B4AC-A850-490C-8FD3-6A770DA90A69}"/>
              </a:ext>
            </a:extLst>
          </p:cNvPr>
          <p:cNvSpPr>
            <a:spLocks noGrp="1"/>
          </p:cNvSpPr>
          <p:nvPr>
            <p:ph type="title"/>
          </p:nvPr>
        </p:nvSpPr>
        <p:spPr>
          <a:xfrm>
            <a:off x="1648362" y="4618769"/>
            <a:ext cx="8833655" cy="727748"/>
          </a:xfrm>
        </p:spPr>
        <p:txBody>
          <a:bodyPr vert="horz" lIns="228600" tIns="228600" rIns="228600" bIns="0" rtlCol="0" anchor="b">
            <a:normAutofit/>
          </a:bodyPr>
          <a:lstStyle/>
          <a:p>
            <a:pPr>
              <a:lnSpc>
                <a:spcPct val="80000"/>
              </a:lnSpc>
            </a:pPr>
            <a:r>
              <a:rPr lang="en-US" sz="3700" dirty="0"/>
              <a:t>RP3</a:t>
            </a:r>
          </a:p>
        </p:txBody>
      </p:sp>
      <p:graphicFrame>
        <p:nvGraphicFramePr>
          <p:cNvPr id="5" name="Table 4">
            <a:extLst>
              <a:ext uri="{FF2B5EF4-FFF2-40B4-BE49-F238E27FC236}">
                <a16:creationId xmlns:a16="http://schemas.microsoft.com/office/drawing/2014/main" id="{25A6BFF8-60F6-46E8-86D0-D9F890437D89}"/>
              </a:ext>
            </a:extLst>
          </p:cNvPr>
          <p:cNvGraphicFramePr>
            <a:graphicFrameLocks noGrp="1"/>
          </p:cNvGraphicFramePr>
          <p:nvPr>
            <p:extLst>
              <p:ext uri="{D42A27DB-BD31-4B8C-83A1-F6EECF244321}">
                <p14:modId xmlns:p14="http://schemas.microsoft.com/office/powerpoint/2010/main" val="3097059940"/>
              </p:ext>
            </p:extLst>
          </p:nvPr>
        </p:nvGraphicFramePr>
        <p:xfrm>
          <a:off x="877787" y="321731"/>
          <a:ext cx="10435367" cy="3716032"/>
        </p:xfrm>
        <a:graphic>
          <a:graphicData uri="http://schemas.openxmlformats.org/drawingml/2006/table">
            <a:tbl>
              <a:tblPr firstRow="1" firstCol="1" bandRow="1">
                <a:tableStyleId>{8EC20E35-A176-4012-BC5E-935CFFF8708E}</a:tableStyleId>
              </a:tblPr>
              <a:tblGrid>
                <a:gridCol w="1093429">
                  <a:extLst>
                    <a:ext uri="{9D8B030D-6E8A-4147-A177-3AD203B41FA5}">
                      <a16:colId xmlns:a16="http://schemas.microsoft.com/office/drawing/2014/main" val="20000"/>
                    </a:ext>
                  </a:extLst>
                </a:gridCol>
                <a:gridCol w="8059624">
                  <a:extLst>
                    <a:ext uri="{9D8B030D-6E8A-4147-A177-3AD203B41FA5}">
                      <a16:colId xmlns:a16="http://schemas.microsoft.com/office/drawing/2014/main" val="20001"/>
                    </a:ext>
                  </a:extLst>
                </a:gridCol>
                <a:gridCol w="1282314">
                  <a:extLst>
                    <a:ext uri="{9D8B030D-6E8A-4147-A177-3AD203B41FA5}">
                      <a16:colId xmlns:a16="http://schemas.microsoft.com/office/drawing/2014/main" val="20002"/>
                    </a:ext>
                  </a:extLst>
                </a:gridCol>
              </a:tblGrid>
              <a:tr h="276987">
                <a:tc gridSpan="3">
                  <a:txBody>
                    <a:bodyPr/>
                    <a:lstStyle/>
                    <a:p>
                      <a:pPr marL="0" marR="0" algn="ctr">
                        <a:lnSpc>
                          <a:spcPct val="115000"/>
                        </a:lnSpc>
                        <a:spcBef>
                          <a:spcPts val="0"/>
                        </a:spcBef>
                        <a:spcAft>
                          <a:spcPts val="0"/>
                        </a:spcAft>
                      </a:pPr>
                      <a:r>
                        <a:rPr lang="en-US" sz="1400">
                          <a:effectLst/>
                        </a:rPr>
                        <a:t>REPORTED</a:t>
                      </a:r>
                      <a:r>
                        <a:rPr lang="en-US" sz="1400" baseline="0">
                          <a:effectLst/>
                        </a:rPr>
                        <a:t> BEHAVIORS</a:t>
                      </a:r>
                      <a:endParaRPr lang="en-US" sz="1400" b="1">
                        <a:effectLst/>
                        <a:latin typeface="+mn-lt"/>
                        <a:ea typeface="Calibri" panose="020F0502020204030204" pitchFamily="34" charset="0"/>
                        <a:cs typeface="Times New Roman" panose="02020603050405020304" pitchFamily="18" charset="0"/>
                      </a:endParaRPr>
                    </a:p>
                  </a:txBody>
                  <a:tcPr marL="40414" marR="40414" marT="0" marB="0"/>
                </a:tc>
                <a:tc hMerge="1">
                  <a:txBody>
                    <a:bodyPr/>
                    <a:lstStyle/>
                    <a:p>
                      <a:endParaRPr lang="en-US"/>
                    </a:p>
                  </a:txBody>
                  <a:tcPr/>
                </a:tc>
                <a:tc hMerge="1">
                  <a:txBody>
                    <a:bodyPr/>
                    <a:lstStyle/>
                    <a:p>
                      <a:pPr marL="0" marR="0" algn="ctr">
                        <a:lnSpc>
                          <a:spcPct val="115000"/>
                        </a:lnSpc>
                        <a:spcBef>
                          <a:spcPts val="0"/>
                        </a:spcBef>
                        <a:spcAft>
                          <a:spcPts val="0"/>
                        </a:spcAft>
                      </a:pP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0702" marR="40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3028">
                <a:tc>
                  <a:txBody>
                    <a:bodyPr/>
                    <a:lstStyle/>
                    <a:p>
                      <a:pPr marL="0" marR="0" algn="ctr">
                        <a:lnSpc>
                          <a:spcPct val="115000"/>
                        </a:lnSpc>
                        <a:spcBef>
                          <a:spcPts val="0"/>
                        </a:spcBef>
                        <a:spcAft>
                          <a:spcPts val="0"/>
                        </a:spcAft>
                      </a:pPr>
                      <a:r>
                        <a:rPr lang="en-US" sz="1200">
                          <a:effectLst/>
                        </a:rPr>
                        <a:t>CATEGORY</a:t>
                      </a:r>
                      <a:endParaRPr lang="en-US" sz="1200" b="1">
                        <a:effectLst/>
                        <a:latin typeface="+mn-lt"/>
                        <a:ea typeface="Calibri" panose="020F0502020204030204" pitchFamily="34" charset="0"/>
                        <a:cs typeface="Times New Roman" panose="02020603050405020304" pitchFamily="18" charset="0"/>
                      </a:endParaRPr>
                    </a:p>
                  </a:txBody>
                  <a:tcPr marL="40414" marR="40414" marT="0" marB="0"/>
                </a:tc>
                <a:tc>
                  <a:txBody>
                    <a:bodyPr/>
                    <a:lstStyle/>
                    <a:p>
                      <a:pPr marL="0" marR="0" algn="ctr">
                        <a:lnSpc>
                          <a:spcPct val="115000"/>
                        </a:lnSpc>
                        <a:spcBef>
                          <a:spcPts val="0"/>
                        </a:spcBef>
                        <a:spcAft>
                          <a:spcPts val="0"/>
                        </a:spcAft>
                      </a:pPr>
                      <a:r>
                        <a:rPr lang="en-US" sz="1200">
                          <a:effectLst/>
                        </a:rPr>
                        <a:t>Incorporated</a:t>
                      </a:r>
                      <a:r>
                        <a:rPr lang="en-US" sz="1200" baseline="0">
                          <a:effectLst/>
                        </a:rPr>
                        <a:t> Elements</a:t>
                      </a:r>
                      <a:endParaRPr lang="en-US" sz="1200">
                        <a:effectLst/>
                        <a:latin typeface="+mn-lt"/>
                        <a:ea typeface="Calibri" panose="020F0502020204030204" pitchFamily="34" charset="0"/>
                        <a:cs typeface="Times New Roman" panose="02020603050405020304" pitchFamily="18" charset="0"/>
                      </a:endParaRPr>
                    </a:p>
                  </a:txBody>
                  <a:tcPr marL="40414" marR="40414" marT="0" marB="0"/>
                </a:tc>
                <a:tc>
                  <a:txBody>
                    <a:bodyPr/>
                    <a:lstStyle/>
                    <a:p>
                      <a:pPr marL="0" marR="0" algn="ctr">
                        <a:lnSpc>
                          <a:spcPct val="115000"/>
                        </a:lnSpc>
                        <a:spcBef>
                          <a:spcPts val="0"/>
                        </a:spcBef>
                        <a:spcAft>
                          <a:spcPts val="0"/>
                        </a:spcAft>
                      </a:pPr>
                      <a:r>
                        <a:rPr lang="en-US" sz="1200">
                          <a:effectLst/>
                        </a:rPr>
                        <a:t>Total </a:t>
                      </a:r>
                      <a:endParaRPr lang="en-US" sz="1200">
                        <a:effectLst/>
                        <a:latin typeface="+mn-lt"/>
                        <a:ea typeface="Calibri" panose="020F0502020204030204" pitchFamily="34" charset="0"/>
                        <a:cs typeface="Times New Roman" panose="02020603050405020304" pitchFamily="18" charset="0"/>
                      </a:endParaRPr>
                    </a:p>
                  </a:txBody>
                  <a:tcPr marL="40414" marR="40414" marT="0" marB="0"/>
                </a:tc>
                <a:extLst>
                  <a:ext uri="{0D108BD9-81ED-4DB2-BD59-A6C34878D82A}">
                    <a16:rowId xmlns:a16="http://schemas.microsoft.com/office/drawing/2014/main" val="10001"/>
                  </a:ext>
                </a:extLst>
              </a:tr>
              <a:tr h="495219">
                <a:tc>
                  <a:txBody>
                    <a:bodyPr/>
                    <a:lstStyle/>
                    <a:p>
                      <a:pPr marL="0" marR="0" algn="ctr" rtl="0" eaLnBrk="1" fontAlgn="t" latinLnBrk="0" hangingPunct="1">
                        <a:lnSpc>
                          <a:spcPct val="115000"/>
                        </a:lnSpc>
                        <a:spcBef>
                          <a:spcPts val="0"/>
                        </a:spcBef>
                        <a:spcAft>
                          <a:spcPts val="0"/>
                        </a:spcAft>
                      </a:pPr>
                      <a:r>
                        <a:rPr lang="en-US" sz="1200" u="none" strike="noStrike" kern="1200">
                          <a:effectLst/>
                        </a:rPr>
                        <a:t>Verbal </a:t>
                      </a:r>
                      <a:endParaRPr lang="en-US" sz="1800" b="0" i="0" u="none" strike="noStrike">
                        <a:effectLst/>
                        <a:latin typeface="Arial" panose="020B0604020202020204" pitchFamily="34" charset="0"/>
                      </a:endParaRPr>
                    </a:p>
                  </a:txBody>
                  <a:tcPr marL="40353" marR="40353" marT="9458" marB="0"/>
                </a:tc>
                <a:tc>
                  <a:txBody>
                    <a:bodyPr/>
                    <a:lstStyle/>
                    <a:p>
                      <a:pPr marL="0" marR="0" algn="l" rtl="0" eaLnBrk="1" fontAlgn="t" latinLnBrk="0" hangingPunct="1">
                        <a:lnSpc>
                          <a:spcPct val="115000"/>
                        </a:lnSpc>
                        <a:spcBef>
                          <a:spcPts val="0"/>
                        </a:spcBef>
                        <a:spcAft>
                          <a:spcPts val="0"/>
                        </a:spcAft>
                      </a:pPr>
                      <a:r>
                        <a:rPr lang="en-US" sz="1200" u="none" strike="noStrike" kern="1200">
                          <a:effectLst/>
                        </a:rPr>
                        <a:t>Altercation, anger towards teachers and students, argument in class, disagreement, friendship/relationship issues, incite unsafe condition, etc.</a:t>
                      </a:r>
                      <a:endParaRPr lang="en-US" sz="1800" b="0" i="0" u="none" strike="noStrike">
                        <a:effectLst/>
                        <a:latin typeface="Arial" panose="020B0604020202020204" pitchFamily="34" charset="0"/>
                      </a:endParaRPr>
                    </a:p>
                  </a:txBody>
                  <a:tcPr marL="40353" marR="40353" marT="9458" marB="0"/>
                </a:tc>
                <a:tc>
                  <a:txBody>
                    <a:bodyPr/>
                    <a:lstStyle/>
                    <a:p>
                      <a:pPr marL="0" marR="0" algn="ctr" rtl="0" eaLnBrk="1" fontAlgn="t" latinLnBrk="0" hangingPunct="1">
                        <a:lnSpc>
                          <a:spcPct val="115000"/>
                        </a:lnSpc>
                        <a:spcBef>
                          <a:spcPts val="0"/>
                        </a:spcBef>
                        <a:spcAft>
                          <a:spcPts val="0"/>
                        </a:spcAft>
                      </a:pPr>
                      <a:r>
                        <a:rPr lang="en-US" sz="1200" u="none" strike="noStrike" kern="1200">
                          <a:effectLst/>
                        </a:rPr>
                        <a:t>342</a:t>
                      </a:r>
                      <a:r>
                        <a:rPr lang="en-US" sz="1200" u="none" strike="noStrike" kern="1200" baseline="0">
                          <a:effectLst/>
                        </a:rPr>
                        <a:t> (31.4%)</a:t>
                      </a:r>
                      <a:endParaRPr lang="en-US" sz="1800" b="0" i="0" u="none" strike="noStrike">
                        <a:effectLst/>
                        <a:latin typeface="Arial" panose="020B0604020202020204" pitchFamily="34" charset="0"/>
                      </a:endParaRPr>
                    </a:p>
                  </a:txBody>
                  <a:tcPr marL="40353" marR="40353" marT="9458" marB="0"/>
                </a:tc>
                <a:extLst>
                  <a:ext uri="{0D108BD9-81ED-4DB2-BD59-A6C34878D82A}">
                    <a16:rowId xmlns:a16="http://schemas.microsoft.com/office/drawing/2014/main" val="10002"/>
                  </a:ext>
                </a:extLst>
              </a:tr>
              <a:tr h="495219">
                <a:tc>
                  <a:txBody>
                    <a:bodyPr/>
                    <a:lstStyle/>
                    <a:p>
                      <a:pPr marL="0" marR="0" algn="ctr" rtl="0" eaLnBrk="1" fontAlgn="t" latinLnBrk="0" hangingPunct="1">
                        <a:lnSpc>
                          <a:spcPct val="115000"/>
                        </a:lnSpc>
                        <a:spcBef>
                          <a:spcPts val="0"/>
                        </a:spcBef>
                        <a:spcAft>
                          <a:spcPts val="0"/>
                        </a:spcAft>
                      </a:pPr>
                      <a:r>
                        <a:rPr lang="en-US" sz="1200" u="none" strike="noStrike" kern="1200">
                          <a:effectLst/>
                        </a:rPr>
                        <a:t>Misconduct</a:t>
                      </a:r>
                      <a:endParaRPr lang="en-US" sz="1800" b="0" i="0" u="none" strike="noStrike">
                        <a:effectLst/>
                        <a:latin typeface="Arial" panose="020B0604020202020204" pitchFamily="34" charset="0"/>
                      </a:endParaRPr>
                    </a:p>
                  </a:txBody>
                  <a:tcPr marL="40353" marR="40353" marT="9458" marB="0"/>
                </a:tc>
                <a:tc>
                  <a:txBody>
                    <a:bodyPr/>
                    <a:lstStyle/>
                    <a:p>
                      <a:pPr marL="0" marR="0" algn="l" rtl="0" eaLnBrk="1" fontAlgn="t" latinLnBrk="0" hangingPunct="1">
                        <a:lnSpc>
                          <a:spcPct val="115000"/>
                        </a:lnSpc>
                        <a:spcBef>
                          <a:spcPts val="0"/>
                        </a:spcBef>
                        <a:spcAft>
                          <a:spcPts val="0"/>
                        </a:spcAft>
                      </a:pPr>
                      <a:r>
                        <a:rPr lang="en-US" sz="1200" u="none" strike="noStrike" kern="1200">
                          <a:effectLst/>
                        </a:rPr>
                        <a:t>Classroom disruption, classroom misbehavior, disorderly conduct, disorderly conduct- instigated fight, disruption, excessive horseplay, etc. </a:t>
                      </a:r>
                      <a:endParaRPr lang="en-US" sz="1800" b="0" i="0" u="none" strike="noStrike">
                        <a:effectLst/>
                        <a:latin typeface="Arial" panose="020B0604020202020204" pitchFamily="34" charset="0"/>
                      </a:endParaRPr>
                    </a:p>
                  </a:txBody>
                  <a:tcPr marL="40353" marR="40353" marT="9458" marB="0"/>
                </a:tc>
                <a:tc>
                  <a:txBody>
                    <a:bodyPr/>
                    <a:lstStyle/>
                    <a:p>
                      <a:pPr marL="0" marR="0" algn="ctr" rtl="0" eaLnBrk="1" fontAlgn="t" latinLnBrk="0" hangingPunct="1">
                        <a:lnSpc>
                          <a:spcPct val="115000"/>
                        </a:lnSpc>
                        <a:spcBef>
                          <a:spcPts val="0"/>
                        </a:spcBef>
                        <a:spcAft>
                          <a:spcPts val="0"/>
                        </a:spcAft>
                      </a:pPr>
                      <a:r>
                        <a:rPr lang="en-US" sz="1200" u="none" strike="noStrike" kern="1200">
                          <a:effectLst/>
                        </a:rPr>
                        <a:t>264 (25.3%)</a:t>
                      </a:r>
                      <a:endParaRPr lang="en-US" sz="1800" b="0" i="0" u="none" strike="noStrike">
                        <a:effectLst/>
                        <a:latin typeface="Arial" panose="020B0604020202020204" pitchFamily="34" charset="0"/>
                      </a:endParaRPr>
                    </a:p>
                  </a:txBody>
                  <a:tcPr marL="40353" marR="40353" marT="9458" marB="0"/>
                </a:tc>
                <a:extLst>
                  <a:ext uri="{0D108BD9-81ED-4DB2-BD59-A6C34878D82A}">
                    <a16:rowId xmlns:a16="http://schemas.microsoft.com/office/drawing/2014/main" val="10003"/>
                  </a:ext>
                </a:extLst>
              </a:tr>
              <a:tr h="495219">
                <a:tc>
                  <a:txBody>
                    <a:bodyPr/>
                    <a:lstStyle/>
                    <a:p>
                      <a:pPr marL="0" marR="0" algn="ctr" rtl="0" eaLnBrk="1" fontAlgn="t" latinLnBrk="0" hangingPunct="1">
                        <a:lnSpc>
                          <a:spcPct val="115000"/>
                        </a:lnSpc>
                        <a:spcBef>
                          <a:spcPts val="0"/>
                        </a:spcBef>
                        <a:spcAft>
                          <a:spcPts val="0"/>
                        </a:spcAft>
                      </a:pPr>
                      <a:r>
                        <a:rPr lang="en-US" sz="1200" u="none" strike="noStrike" kern="1200">
                          <a:effectLst/>
                        </a:rPr>
                        <a:t>Physical</a:t>
                      </a:r>
                      <a:endParaRPr lang="en-US" sz="1800" b="0" i="0" u="none" strike="noStrike">
                        <a:effectLst/>
                        <a:latin typeface="Arial" panose="020B0604020202020204" pitchFamily="34" charset="0"/>
                      </a:endParaRPr>
                    </a:p>
                  </a:txBody>
                  <a:tcPr marL="40353" marR="40353" marT="9458" marB="0"/>
                </a:tc>
                <a:tc>
                  <a:txBody>
                    <a:bodyPr/>
                    <a:lstStyle/>
                    <a:p>
                      <a:pPr marL="0" marR="0" algn="l" rtl="0" eaLnBrk="1" fontAlgn="t" latinLnBrk="0" hangingPunct="1">
                        <a:lnSpc>
                          <a:spcPct val="115000"/>
                        </a:lnSpc>
                        <a:spcBef>
                          <a:spcPts val="0"/>
                        </a:spcBef>
                        <a:spcAft>
                          <a:spcPts val="0"/>
                        </a:spcAft>
                      </a:pPr>
                      <a:r>
                        <a:rPr lang="en-US" sz="1200" u="none" strike="noStrike" kern="1200">
                          <a:effectLst/>
                        </a:rPr>
                        <a:t>Fight, fighting, physical contact/inappropriate, opponent, bullying, physical fight, physical, physical aggression, physical aggressors, etc.</a:t>
                      </a:r>
                      <a:endParaRPr lang="en-US" sz="1800" b="0" i="0" u="none" strike="noStrike">
                        <a:effectLst/>
                        <a:latin typeface="Arial" panose="020B0604020202020204" pitchFamily="34" charset="0"/>
                      </a:endParaRPr>
                    </a:p>
                  </a:txBody>
                  <a:tcPr marL="40353" marR="40353" marT="9458" marB="0"/>
                </a:tc>
                <a:tc>
                  <a:txBody>
                    <a:bodyPr/>
                    <a:lstStyle/>
                    <a:p>
                      <a:pPr marL="0" marR="0" algn="ctr" rtl="0" eaLnBrk="1" fontAlgn="t" latinLnBrk="0" hangingPunct="1">
                        <a:lnSpc>
                          <a:spcPct val="115000"/>
                        </a:lnSpc>
                        <a:spcBef>
                          <a:spcPts val="0"/>
                        </a:spcBef>
                        <a:spcAft>
                          <a:spcPts val="0"/>
                        </a:spcAft>
                      </a:pPr>
                      <a:r>
                        <a:rPr lang="en-US" sz="1200" u="none" strike="noStrike" kern="1200">
                          <a:effectLst/>
                        </a:rPr>
                        <a:t>262 (24.1%)</a:t>
                      </a:r>
                      <a:endParaRPr lang="en-US" sz="1800" b="0" i="0" u="none" strike="noStrike">
                        <a:effectLst/>
                        <a:latin typeface="Arial" panose="020B0604020202020204" pitchFamily="34" charset="0"/>
                      </a:endParaRPr>
                    </a:p>
                  </a:txBody>
                  <a:tcPr marL="40353" marR="40353" marT="9458" marB="0"/>
                </a:tc>
                <a:extLst>
                  <a:ext uri="{0D108BD9-81ED-4DB2-BD59-A6C34878D82A}">
                    <a16:rowId xmlns:a16="http://schemas.microsoft.com/office/drawing/2014/main" val="10004"/>
                  </a:ext>
                </a:extLst>
              </a:tr>
              <a:tr h="272068">
                <a:tc>
                  <a:txBody>
                    <a:bodyPr/>
                    <a:lstStyle/>
                    <a:p>
                      <a:pPr marL="0" marR="0" algn="ctr" rtl="0" eaLnBrk="1" fontAlgn="t" latinLnBrk="0" hangingPunct="1">
                        <a:lnSpc>
                          <a:spcPct val="115000"/>
                        </a:lnSpc>
                        <a:spcBef>
                          <a:spcPts val="0"/>
                        </a:spcBef>
                        <a:spcAft>
                          <a:spcPts val="0"/>
                        </a:spcAft>
                      </a:pPr>
                      <a:r>
                        <a:rPr lang="en-US" sz="1200" u="none" strike="noStrike" kern="1200">
                          <a:effectLst/>
                        </a:rPr>
                        <a:t>Bullying</a:t>
                      </a:r>
                      <a:endParaRPr lang="en-US" sz="1800" b="0" i="0" u="none" strike="noStrike">
                        <a:effectLst/>
                        <a:latin typeface="Arial" panose="020B0604020202020204" pitchFamily="34" charset="0"/>
                      </a:endParaRPr>
                    </a:p>
                  </a:txBody>
                  <a:tcPr marL="40353" marR="40353" marT="9458" marB="0"/>
                </a:tc>
                <a:tc>
                  <a:txBody>
                    <a:bodyPr/>
                    <a:lstStyle/>
                    <a:p>
                      <a:pPr marL="0" marR="0" algn="l" rtl="0" eaLnBrk="1" fontAlgn="t" latinLnBrk="0" hangingPunct="1">
                        <a:lnSpc>
                          <a:spcPct val="115000"/>
                        </a:lnSpc>
                        <a:spcBef>
                          <a:spcPts val="0"/>
                        </a:spcBef>
                        <a:spcAft>
                          <a:spcPts val="0"/>
                        </a:spcAft>
                      </a:pPr>
                      <a:r>
                        <a:rPr lang="en-US" sz="1200" u="none" strike="noStrike" kern="1200">
                          <a:effectLst/>
                        </a:rPr>
                        <a:t>Bullying, bullying/insults, bullying/name calling, bullying/threats, taunts, teasing, taunts/teasing, teasing/taunting </a:t>
                      </a:r>
                      <a:endParaRPr lang="en-US" sz="1800" b="0" i="0" u="none" strike="noStrike">
                        <a:effectLst/>
                        <a:latin typeface="Arial" panose="020B0604020202020204" pitchFamily="34" charset="0"/>
                      </a:endParaRPr>
                    </a:p>
                  </a:txBody>
                  <a:tcPr marL="40353" marR="40353" marT="9458" marB="0"/>
                </a:tc>
                <a:tc>
                  <a:txBody>
                    <a:bodyPr/>
                    <a:lstStyle/>
                    <a:p>
                      <a:pPr marL="0" marR="0" algn="ctr" rtl="0" eaLnBrk="1" fontAlgn="t" latinLnBrk="0" hangingPunct="1">
                        <a:lnSpc>
                          <a:spcPct val="115000"/>
                        </a:lnSpc>
                        <a:spcBef>
                          <a:spcPts val="0"/>
                        </a:spcBef>
                        <a:spcAft>
                          <a:spcPts val="0"/>
                        </a:spcAft>
                      </a:pPr>
                      <a:r>
                        <a:rPr lang="en-US" sz="1200" u="none" strike="noStrike" kern="1200">
                          <a:effectLst/>
                        </a:rPr>
                        <a:t>78 (7.2%)</a:t>
                      </a:r>
                      <a:endParaRPr lang="en-US" sz="1800" b="0" i="0" u="none" strike="noStrike">
                        <a:effectLst/>
                        <a:latin typeface="Arial" panose="020B0604020202020204" pitchFamily="34" charset="0"/>
                      </a:endParaRPr>
                    </a:p>
                  </a:txBody>
                  <a:tcPr marL="40353" marR="40353" marT="9458" marB="0"/>
                </a:tc>
                <a:extLst>
                  <a:ext uri="{0D108BD9-81ED-4DB2-BD59-A6C34878D82A}">
                    <a16:rowId xmlns:a16="http://schemas.microsoft.com/office/drawing/2014/main" val="10005"/>
                  </a:ext>
                </a:extLst>
              </a:tr>
              <a:tr h="466180">
                <a:tc>
                  <a:txBody>
                    <a:bodyPr/>
                    <a:lstStyle/>
                    <a:p>
                      <a:pPr marL="0" marR="0" algn="ctr">
                        <a:lnSpc>
                          <a:spcPct val="115000"/>
                        </a:lnSpc>
                        <a:spcBef>
                          <a:spcPts val="0"/>
                        </a:spcBef>
                        <a:spcAft>
                          <a:spcPts val="0"/>
                        </a:spcAft>
                      </a:pPr>
                      <a:r>
                        <a:rPr lang="en-US" sz="1200">
                          <a:effectLst/>
                        </a:rPr>
                        <a:t>Threat</a:t>
                      </a:r>
                      <a:endParaRPr lang="en-US" sz="1200">
                        <a:effectLst/>
                        <a:latin typeface="+mn-lt"/>
                        <a:ea typeface="Calibri" panose="020F0502020204030204" pitchFamily="34" charset="0"/>
                        <a:cs typeface="Times New Roman" panose="02020603050405020304" pitchFamily="18" charset="0"/>
                      </a:endParaRPr>
                    </a:p>
                  </a:txBody>
                  <a:tcPr marL="40414" marR="40414" marT="0" marB="0"/>
                </a:tc>
                <a:tc>
                  <a:txBody>
                    <a:bodyPr/>
                    <a:lstStyle/>
                    <a:p>
                      <a:pPr marL="0" marR="0" algn="l">
                        <a:lnSpc>
                          <a:spcPct val="115000"/>
                        </a:lnSpc>
                        <a:spcBef>
                          <a:spcPts val="0"/>
                        </a:spcBef>
                        <a:spcAft>
                          <a:spcPts val="0"/>
                        </a:spcAft>
                      </a:pPr>
                      <a:r>
                        <a:rPr lang="en-US" sz="1200">
                          <a:effectLst/>
                        </a:rPr>
                        <a:t>Harassment, possession of knife, threats, threat of violence, threat to fight, threat/intimidation, threats/insults</a:t>
                      </a:r>
                    </a:p>
                    <a:p>
                      <a:pPr marL="0" marR="0" algn="l">
                        <a:lnSpc>
                          <a:spcPct val="115000"/>
                        </a:lnSpc>
                        <a:spcBef>
                          <a:spcPts val="0"/>
                        </a:spcBef>
                        <a:spcAft>
                          <a:spcPts val="0"/>
                        </a:spcAft>
                      </a:pPr>
                      <a:r>
                        <a:rPr lang="en-US" sz="1200">
                          <a:effectLst/>
                        </a:rPr>
                        <a:t> </a:t>
                      </a:r>
                      <a:endParaRPr lang="en-US" sz="1200">
                        <a:effectLst/>
                        <a:latin typeface="+mn-lt"/>
                        <a:ea typeface="Calibri" panose="020F0502020204030204" pitchFamily="34" charset="0"/>
                        <a:cs typeface="Times New Roman" panose="02020603050405020304" pitchFamily="18" charset="0"/>
                      </a:endParaRPr>
                    </a:p>
                  </a:txBody>
                  <a:tcPr marL="40414" marR="40414" marT="0" marB="0"/>
                </a:tc>
                <a:tc>
                  <a:txBody>
                    <a:bodyPr/>
                    <a:lstStyle/>
                    <a:p>
                      <a:pPr marL="0" marR="0" algn="ctr">
                        <a:lnSpc>
                          <a:spcPct val="115000"/>
                        </a:lnSpc>
                        <a:spcBef>
                          <a:spcPts val="0"/>
                        </a:spcBef>
                        <a:spcAft>
                          <a:spcPts val="0"/>
                        </a:spcAft>
                      </a:pPr>
                      <a:r>
                        <a:rPr lang="en-US" sz="1200">
                          <a:effectLst/>
                        </a:rPr>
                        <a:t>67 (6.2%)</a:t>
                      </a:r>
                      <a:endParaRPr lang="en-US" sz="1200">
                        <a:effectLst/>
                        <a:latin typeface="+mn-lt"/>
                        <a:ea typeface="Calibri" panose="020F0502020204030204" pitchFamily="34" charset="0"/>
                        <a:cs typeface="Times New Roman" panose="02020603050405020304" pitchFamily="18" charset="0"/>
                      </a:endParaRPr>
                    </a:p>
                  </a:txBody>
                  <a:tcPr marL="40414" marR="40414" marT="0" marB="0"/>
                </a:tc>
                <a:extLst>
                  <a:ext uri="{0D108BD9-81ED-4DB2-BD59-A6C34878D82A}">
                    <a16:rowId xmlns:a16="http://schemas.microsoft.com/office/drawing/2014/main" val="10006"/>
                  </a:ext>
                </a:extLst>
              </a:tr>
              <a:tr h="243028">
                <a:tc>
                  <a:txBody>
                    <a:bodyPr/>
                    <a:lstStyle/>
                    <a:p>
                      <a:pPr marL="0" marR="0" algn="ctr">
                        <a:lnSpc>
                          <a:spcPct val="115000"/>
                        </a:lnSpc>
                        <a:spcBef>
                          <a:spcPts val="0"/>
                        </a:spcBef>
                        <a:spcAft>
                          <a:spcPts val="0"/>
                        </a:spcAft>
                      </a:pPr>
                      <a:r>
                        <a:rPr lang="en-US" sz="1200">
                          <a:effectLst/>
                        </a:rPr>
                        <a:t>Cyber</a:t>
                      </a:r>
                      <a:endParaRPr lang="en-US" sz="1200">
                        <a:effectLst/>
                        <a:latin typeface="+mn-lt"/>
                        <a:ea typeface="Calibri" panose="020F0502020204030204" pitchFamily="34" charset="0"/>
                        <a:cs typeface="Times New Roman" panose="02020603050405020304" pitchFamily="18" charset="0"/>
                      </a:endParaRPr>
                    </a:p>
                  </a:txBody>
                  <a:tcPr marL="40414" marR="40414" marT="0" marB="0"/>
                </a:tc>
                <a:tc>
                  <a:txBody>
                    <a:bodyPr/>
                    <a:lstStyle/>
                    <a:p>
                      <a:pPr marL="0" marR="0" algn="l">
                        <a:lnSpc>
                          <a:spcPct val="115000"/>
                        </a:lnSpc>
                        <a:spcBef>
                          <a:spcPts val="0"/>
                        </a:spcBef>
                        <a:spcAft>
                          <a:spcPts val="0"/>
                        </a:spcAft>
                      </a:pPr>
                      <a:r>
                        <a:rPr lang="en-US" sz="1200">
                          <a:effectLst/>
                        </a:rPr>
                        <a:t>Cyber, cyber conflict, disruptive behavior,</a:t>
                      </a:r>
                      <a:r>
                        <a:rPr lang="en-US" sz="1200" baseline="0">
                          <a:effectLst/>
                        </a:rPr>
                        <a:t> cyber conflict/bullying</a:t>
                      </a:r>
                      <a:endParaRPr lang="en-US" sz="1200">
                        <a:effectLst/>
                        <a:latin typeface="+mn-lt"/>
                        <a:ea typeface="Calibri" panose="020F0502020204030204" pitchFamily="34" charset="0"/>
                        <a:cs typeface="Times New Roman" panose="02020603050405020304" pitchFamily="18" charset="0"/>
                      </a:endParaRPr>
                    </a:p>
                  </a:txBody>
                  <a:tcPr marL="40414" marR="40414" marT="0" marB="0"/>
                </a:tc>
                <a:tc>
                  <a:txBody>
                    <a:bodyPr/>
                    <a:lstStyle/>
                    <a:p>
                      <a:pPr marL="0" marR="0" algn="ctr">
                        <a:lnSpc>
                          <a:spcPct val="115000"/>
                        </a:lnSpc>
                        <a:spcBef>
                          <a:spcPts val="0"/>
                        </a:spcBef>
                        <a:spcAft>
                          <a:spcPts val="0"/>
                        </a:spcAft>
                      </a:pPr>
                      <a:r>
                        <a:rPr lang="en-US" sz="1200">
                          <a:effectLst/>
                        </a:rPr>
                        <a:t>17 (1.6%)</a:t>
                      </a:r>
                      <a:endParaRPr lang="en-US" sz="1200">
                        <a:effectLst/>
                        <a:latin typeface="+mn-lt"/>
                        <a:ea typeface="Calibri" panose="020F0502020204030204" pitchFamily="34" charset="0"/>
                        <a:cs typeface="Times New Roman" panose="02020603050405020304" pitchFamily="18" charset="0"/>
                      </a:endParaRPr>
                    </a:p>
                  </a:txBody>
                  <a:tcPr marL="40414" marR="40414" marT="0" marB="0"/>
                </a:tc>
                <a:extLst>
                  <a:ext uri="{0D108BD9-81ED-4DB2-BD59-A6C34878D82A}">
                    <a16:rowId xmlns:a16="http://schemas.microsoft.com/office/drawing/2014/main" val="10007"/>
                  </a:ext>
                </a:extLst>
              </a:tr>
              <a:tr h="243028">
                <a:tc>
                  <a:txBody>
                    <a:bodyPr/>
                    <a:lstStyle/>
                    <a:p>
                      <a:pPr marL="0" marR="0" algn="ctr">
                        <a:lnSpc>
                          <a:spcPct val="115000"/>
                        </a:lnSpc>
                        <a:spcBef>
                          <a:spcPts val="0"/>
                        </a:spcBef>
                        <a:spcAft>
                          <a:spcPts val="0"/>
                        </a:spcAft>
                      </a:pPr>
                      <a:r>
                        <a:rPr lang="en-US" sz="1200">
                          <a:effectLst/>
                        </a:rPr>
                        <a:t>Prevention</a:t>
                      </a:r>
                      <a:endParaRPr lang="en-US" sz="1200">
                        <a:effectLst/>
                        <a:latin typeface="+mn-lt"/>
                        <a:ea typeface="Calibri" panose="020F0502020204030204" pitchFamily="34" charset="0"/>
                        <a:cs typeface="Times New Roman" panose="02020603050405020304" pitchFamily="18" charset="0"/>
                      </a:endParaRPr>
                    </a:p>
                  </a:txBody>
                  <a:tcPr marL="40414" marR="40414" marT="0" marB="0"/>
                </a:tc>
                <a:tc>
                  <a:txBody>
                    <a:bodyPr/>
                    <a:lstStyle/>
                    <a:p>
                      <a:pPr marL="0" marR="0" algn="l">
                        <a:lnSpc>
                          <a:spcPct val="115000"/>
                        </a:lnSpc>
                        <a:spcBef>
                          <a:spcPts val="0"/>
                        </a:spcBef>
                        <a:spcAft>
                          <a:spcPts val="0"/>
                        </a:spcAft>
                      </a:pPr>
                      <a:r>
                        <a:rPr lang="en-US" sz="1200">
                          <a:effectLst/>
                        </a:rPr>
                        <a:t>Prevented from escalating into suspendable incidents (i.e. fighting, bullying, staying in class, physical, and verbal)</a:t>
                      </a:r>
                      <a:endParaRPr lang="en-US" sz="1200">
                        <a:effectLst/>
                        <a:latin typeface="+mn-lt"/>
                        <a:ea typeface="Calibri" panose="020F0502020204030204" pitchFamily="34" charset="0"/>
                        <a:cs typeface="Times New Roman" panose="02020603050405020304" pitchFamily="18" charset="0"/>
                      </a:endParaRPr>
                    </a:p>
                  </a:txBody>
                  <a:tcPr marL="40414" marR="40414" marT="0" marB="0"/>
                </a:tc>
                <a:tc>
                  <a:txBody>
                    <a:bodyPr/>
                    <a:lstStyle/>
                    <a:p>
                      <a:pPr marL="0" marR="0" algn="ctr">
                        <a:lnSpc>
                          <a:spcPct val="115000"/>
                        </a:lnSpc>
                        <a:spcBef>
                          <a:spcPts val="0"/>
                        </a:spcBef>
                        <a:spcAft>
                          <a:spcPts val="0"/>
                        </a:spcAft>
                      </a:pPr>
                      <a:r>
                        <a:rPr lang="en-US" sz="1200">
                          <a:effectLst/>
                        </a:rPr>
                        <a:t>12 (1.1%)</a:t>
                      </a:r>
                      <a:endParaRPr lang="en-US" sz="1200">
                        <a:effectLst/>
                        <a:latin typeface="+mn-lt"/>
                        <a:ea typeface="Calibri" panose="020F0502020204030204" pitchFamily="34" charset="0"/>
                        <a:cs typeface="Times New Roman" panose="02020603050405020304" pitchFamily="18" charset="0"/>
                      </a:endParaRPr>
                    </a:p>
                  </a:txBody>
                  <a:tcPr marL="40414" marR="40414" marT="0" marB="0"/>
                </a:tc>
                <a:extLst>
                  <a:ext uri="{0D108BD9-81ED-4DB2-BD59-A6C34878D82A}">
                    <a16:rowId xmlns:a16="http://schemas.microsoft.com/office/drawing/2014/main" val="10008"/>
                  </a:ext>
                </a:extLst>
              </a:tr>
              <a:tr h="243028">
                <a:tc>
                  <a:txBody>
                    <a:bodyPr/>
                    <a:lstStyle/>
                    <a:p>
                      <a:pPr marL="0" marR="0" algn="ctr">
                        <a:lnSpc>
                          <a:spcPct val="115000"/>
                        </a:lnSpc>
                        <a:spcBef>
                          <a:spcPts val="0"/>
                        </a:spcBef>
                        <a:spcAft>
                          <a:spcPts val="0"/>
                        </a:spcAft>
                      </a:pPr>
                      <a:r>
                        <a:rPr lang="en-US" sz="1200">
                          <a:effectLst/>
                        </a:rPr>
                        <a:t>Truancy</a:t>
                      </a:r>
                      <a:endParaRPr lang="en-US" sz="1200">
                        <a:effectLst/>
                        <a:latin typeface="+mn-lt"/>
                        <a:ea typeface="Calibri" panose="020F0502020204030204" pitchFamily="34" charset="0"/>
                        <a:cs typeface="Times New Roman" panose="02020603050405020304" pitchFamily="18" charset="0"/>
                      </a:endParaRPr>
                    </a:p>
                  </a:txBody>
                  <a:tcPr marL="40414" marR="40414" marT="0" marB="0"/>
                </a:tc>
                <a:tc>
                  <a:txBody>
                    <a:bodyPr/>
                    <a:lstStyle/>
                    <a:p>
                      <a:pPr marL="0" marR="0" algn="l">
                        <a:lnSpc>
                          <a:spcPct val="115000"/>
                        </a:lnSpc>
                        <a:spcBef>
                          <a:spcPts val="0"/>
                        </a:spcBef>
                        <a:spcAft>
                          <a:spcPts val="0"/>
                        </a:spcAft>
                      </a:pPr>
                      <a:r>
                        <a:rPr lang="en-US" sz="1200">
                          <a:effectLst/>
                        </a:rPr>
                        <a:t>Loitering, truancy, trespass</a:t>
                      </a:r>
                      <a:endParaRPr lang="en-US" sz="1200">
                        <a:effectLst/>
                        <a:latin typeface="+mn-lt"/>
                        <a:ea typeface="Calibri" panose="020F0502020204030204" pitchFamily="34" charset="0"/>
                        <a:cs typeface="Times New Roman" panose="02020603050405020304" pitchFamily="18" charset="0"/>
                      </a:endParaRPr>
                    </a:p>
                  </a:txBody>
                  <a:tcPr marL="40414" marR="40414" marT="0" marB="0"/>
                </a:tc>
                <a:tc>
                  <a:txBody>
                    <a:bodyPr/>
                    <a:lstStyle/>
                    <a:p>
                      <a:pPr marL="0" marR="0" algn="ctr">
                        <a:lnSpc>
                          <a:spcPct val="115000"/>
                        </a:lnSpc>
                        <a:spcBef>
                          <a:spcPts val="0"/>
                        </a:spcBef>
                        <a:spcAft>
                          <a:spcPts val="0"/>
                        </a:spcAft>
                      </a:pPr>
                      <a:r>
                        <a:rPr lang="en-US" sz="1200">
                          <a:effectLst/>
                        </a:rPr>
                        <a:t>11 (1.0%</a:t>
                      </a:r>
                      <a:r>
                        <a:rPr lang="en-US" sz="1200" baseline="0">
                          <a:effectLst/>
                        </a:rPr>
                        <a:t> )</a:t>
                      </a:r>
                      <a:endParaRPr lang="en-US" sz="1200">
                        <a:effectLst/>
                        <a:latin typeface="+mn-lt"/>
                        <a:ea typeface="Calibri" panose="020F0502020204030204" pitchFamily="34" charset="0"/>
                        <a:cs typeface="Times New Roman" panose="02020603050405020304" pitchFamily="18" charset="0"/>
                      </a:endParaRPr>
                    </a:p>
                  </a:txBody>
                  <a:tcPr marL="40414" marR="40414" marT="0" marB="0"/>
                </a:tc>
                <a:extLst>
                  <a:ext uri="{0D108BD9-81ED-4DB2-BD59-A6C34878D82A}">
                    <a16:rowId xmlns:a16="http://schemas.microsoft.com/office/drawing/2014/main" val="10009"/>
                  </a:ext>
                </a:extLst>
              </a:tr>
              <a:tr h="243028">
                <a:tc>
                  <a:txBody>
                    <a:bodyPr/>
                    <a:lstStyle/>
                    <a:p>
                      <a:pPr marL="0" marR="0" algn="ctr">
                        <a:lnSpc>
                          <a:spcPct val="115000"/>
                        </a:lnSpc>
                        <a:spcBef>
                          <a:spcPts val="0"/>
                        </a:spcBef>
                        <a:spcAft>
                          <a:spcPts val="0"/>
                        </a:spcAft>
                      </a:pPr>
                      <a:r>
                        <a:rPr lang="en-US" sz="1200">
                          <a:effectLst/>
                        </a:rPr>
                        <a:t>Other</a:t>
                      </a:r>
                      <a:endParaRPr lang="en-US" sz="1200">
                        <a:effectLst/>
                        <a:latin typeface="+mn-lt"/>
                        <a:ea typeface="Calibri" panose="020F0502020204030204" pitchFamily="34" charset="0"/>
                        <a:cs typeface="Times New Roman" panose="02020603050405020304" pitchFamily="18" charset="0"/>
                      </a:endParaRPr>
                    </a:p>
                  </a:txBody>
                  <a:tcPr marL="40414" marR="40414" marT="0" marB="0"/>
                </a:tc>
                <a:tc>
                  <a:txBody>
                    <a:bodyPr/>
                    <a:lstStyle/>
                    <a:p>
                      <a:pPr marL="0" marR="0" algn="l">
                        <a:lnSpc>
                          <a:spcPct val="115000"/>
                        </a:lnSpc>
                        <a:spcBef>
                          <a:spcPts val="0"/>
                        </a:spcBef>
                        <a:spcAft>
                          <a:spcPts val="0"/>
                        </a:spcAft>
                      </a:pPr>
                      <a:r>
                        <a:rPr lang="en-US" sz="1200">
                          <a:effectLst/>
                        </a:rPr>
                        <a:t>Re-entry, Racial</a:t>
                      </a:r>
                      <a:r>
                        <a:rPr lang="en-US" sz="1200" baseline="0">
                          <a:effectLst/>
                        </a:rPr>
                        <a:t> Issues, Profane Language, Sexual Misconduct &amp; Relationship Issues, and Theft</a:t>
                      </a:r>
                      <a:endParaRPr lang="en-US" sz="1200">
                        <a:effectLst/>
                        <a:latin typeface="+mn-lt"/>
                        <a:ea typeface="Calibri" panose="020F0502020204030204" pitchFamily="34" charset="0"/>
                        <a:cs typeface="Times New Roman" panose="02020603050405020304" pitchFamily="18" charset="0"/>
                      </a:endParaRPr>
                    </a:p>
                  </a:txBody>
                  <a:tcPr marL="40414" marR="40414" marT="0" marB="0"/>
                </a:tc>
                <a:tc>
                  <a:txBody>
                    <a:bodyPr/>
                    <a:lstStyle/>
                    <a:p>
                      <a:pPr marL="0" marR="0" algn="ctr">
                        <a:lnSpc>
                          <a:spcPct val="115000"/>
                        </a:lnSpc>
                        <a:spcBef>
                          <a:spcPts val="0"/>
                        </a:spcBef>
                        <a:spcAft>
                          <a:spcPts val="0"/>
                        </a:spcAft>
                      </a:pPr>
                      <a:r>
                        <a:rPr lang="en-US" sz="1200" dirty="0">
                          <a:effectLst/>
                        </a:rPr>
                        <a:t>35 (3.3%)</a:t>
                      </a:r>
                      <a:endParaRPr lang="en-US" sz="1200" dirty="0">
                        <a:effectLst/>
                        <a:latin typeface="+mn-lt"/>
                        <a:ea typeface="Calibri" panose="020F0502020204030204" pitchFamily="34" charset="0"/>
                        <a:cs typeface="Times New Roman" panose="02020603050405020304" pitchFamily="18" charset="0"/>
                      </a:endParaRPr>
                    </a:p>
                  </a:txBody>
                  <a:tcPr marL="40414" marR="40414" marT="0" marB="0"/>
                </a:tc>
                <a:extLst>
                  <a:ext uri="{0D108BD9-81ED-4DB2-BD59-A6C34878D82A}">
                    <a16:rowId xmlns:a16="http://schemas.microsoft.com/office/drawing/2014/main" val="10010"/>
                  </a:ext>
                </a:extLst>
              </a:tr>
            </a:tbl>
          </a:graphicData>
        </a:graphic>
      </p:graphicFrame>
    </p:spTree>
    <p:custDataLst>
      <p:tags r:id="rId1"/>
    </p:custDataLst>
    <p:extLst>
      <p:ext uri="{BB962C8B-B14F-4D97-AF65-F5344CB8AC3E}">
        <p14:creationId xmlns:p14="http://schemas.microsoft.com/office/powerpoint/2010/main" val="1418039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4"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5"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0"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1"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6" name="Rectangle 65">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AB1F03-20BF-4CA9-BF3C-106016AEF83A}"/>
              </a:ext>
            </a:extLst>
          </p:cNvPr>
          <p:cNvSpPr>
            <a:spLocks noGrp="1"/>
          </p:cNvSpPr>
          <p:nvPr>
            <p:ph type="title"/>
          </p:nvPr>
        </p:nvSpPr>
        <p:spPr>
          <a:xfrm>
            <a:off x="645459" y="960120"/>
            <a:ext cx="3865695" cy="4171278"/>
          </a:xfrm>
        </p:spPr>
        <p:txBody>
          <a:bodyPr>
            <a:normAutofit/>
          </a:bodyPr>
          <a:lstStyle/>
          <a:p>
            <a:pPr algn="r"/>
            <a:r>
              <a:rPr lang="en-US" sz="4400">
                <a:solidFill>
                  <a:schemeClr val="tx1"/>
                </a:solidFill>
              </a:rPr>
              <a:t>RP3</a:t>
            </a:r>
          </a:p>
        </p:txBody>
      </p:sp>
      <p:cxnSp>
        <p:nvCxnSpPr>
          <p:cNvPr id="68" name="Straight Connector 67">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1D53926-B845-45DC-BBD9-5ACB548C2D36}"/>
              </a:ext>
            </a:extLst>
          </p:cNvPr>
          <p:cNvSpPr>
            <a:spLocks noGrp="1"/>
          </p:cNvSpPr>
          <p:nvPr>
            <p:ph idx="1"/>
          </p:nvPr>
        </p:nvSpPr>
        <p:spPr>
          <a:xfrm>
            <a:off x="4983164" y="960120"/>
            <a:ext cx="5511800" cy="4171278"/>
          </a:xfrm>
        </p:spPr>
        <p:txBody>
          <a:bodyPr>
            <a:normAutofit/>
          </a:bodyPr>
          <a:lstStyle/>
          <a:p>
            <a:pPr marL="0" lvl="0" indent="0">
              <a:lnSpc>
                <a:spcPct val="110000"/>
              </a:lnSpc>
              <a:buNone/>
            </a:pPr>
            <a:r>
              <a:rPr lang="en-US"/>
              <a:t>Four-year data:</a:t>
            </a:r>
          </a:p>
          <a:p>
            <a:pPr>
              <a:lnSpc>
                <a:spcPct val="110000"/>
              </a:lnSpc>
            </a:pPr>
            <a:r>
              <a:rPr lang="en-US" dirty="0"/>
              <a:t>21 schools in 5 ISDs, 7 LEAs, grades K-12</a:t>
            </a:r>
            <a:endParaRPr lang="en-US"/>
          </a:p>
          <a:p>
            <a:pPr>
              <a:lnSpc>
                <a:spcPct val="110000"/>
              </a:lnSpc>
            </a:pPr>
            <a:r>
              <a:rPr lang="en-US" dirty="0"/>
              <a:t>2735 students with disabilities participated </a:t>
            </a:r>
            <a:endParaRPr lang="en-US"/>
          </a:p>
          <a:p>
            <a:pPr>
              <a:lnSpc>
                <a:spcPct val="110000"/>
              </a:lnSpc>
            </a:pPr>
            <a:r>
              <a:rPr lang="en-US" dirty="0"/>
              <a:t>1975 interventions</a:t>
            </a:r>
            <a:endParaRPr lang="en-US"/>
          </a:p>
          <a:p>
            <a:pPr>
              <a:lnSpc>
                <a:spcPct val="110000"/>
              </a:lnSpc>
            </a:pPr>
            <a:r>
              <a:rPr lang="en-US" dirty="0"/>
              <a:t>548.5 in-school suspension days avoided</a:t>
            </a:r>
            <a:endParaRPr lang="en-US"/>
          </a:p>
          <a:p>
            <a:pPr>
              <a:lnSpc>
                <a:spcPct val="110000"/>
              </a:lnSpc>
            </a:pPr>
            <a:r>
              <a:rPr lang="en-US" dirty="0"/>
              <a:t>5786.5 out-of-school suspension days avoided</a:t>
            </a:r>
            <a:endParaRPr lang="en-US"/>
          </a:p>
          <a:p>
            <a:pPr>
              <a:lnSpc>
                <a:spcPct val="110000"/>
              </a:lnSpc>
            </a:pPr>
            <a:r>
              <a:rPr lang="en-US" dirty="0"/>
              <a:t>A mean of about 3 suspension days avoided per incident</a:t>
            </a:r>
            <a:endParaRPr lang="en-US"/>
          </a:p>
          <a:p>
            <a:pPr>
              <a:lnSpc>
                <a:spcPct val="110000"/>
              </a:lnSpc>
            </a:pPr>
            <a:r>
              <a:rPr lang="en-US" dirty="0"/>
              <a:t>A mean of about 2 suspension days avoided per student with disabilities </a:t>
            </a:r>
            <a:endParaRPr lang="en-US"/>
          </a:p>
          <a:p>
            <a:pPr>
              <a:lnSpc>
                <a:spcPct val="110000"/>
              </a:lnSpc>
            </a:pPr>
            <a:endParaRPr lang="en-US"/>
          </a:p>
        </p:txBody>
      </p:sp>
    </p:spTree>
    <p:custDataLst>
      <p:tags r:id="rId1"/>
    </p:custDataLst>
    <p:extLst>
      <p:ext uri="{BB962C8B-B14F-4D97-AF65-F5344CB8AC3E}">
        <p14:creationId xmlns:p14="http://schemas.microsoft.com/office/powerpoint/2010/main" val="64599317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742C2-3BAA-4F8F-8AF4-81C0C83CD2C3}"/>
              </a:ext>
            </a:extLst>
          </p:cNvPr>
          <p:cNvSpPr>
            <a:spLocks noGrp="1"/>
          </p:cNvSpPr>
          <p:nvPr>
            <p:ph type="title"/>
          </p:nvPr>
        </p:nvSpPr>
        <p:spPr/>
        <p:txBody>
          <a:bodyPr>
            <a:normAutofit fontScale="90000"/>
          </a:bodyPr>
          <a:lstStyle/>
          <a:p>
            <a:r>
              <a:rPr lang="en-US" dirty="0"/>
              <a:t>Special Education Mediation Services</a:t>
            </a:r>
          </a:p>
        </p:txBody>
      </p:sp>
      <p:sp>
        <p:nvSpPr>
          <p:cNvPr id="3" name="Content Placeholder 2">
            <a:extLst>
              <a:ext uri="{FF2B5EF4-FFF2-40B4-BE49-F238E27FC236}">
                <a16:creationId xmlns:a16="http://schemas.microsoft.com/office/drawing/2014/main" id="{E097230C-062D-45CA-AF11-F055FAFD03E4}"/>
              </a:ext>
            </a:extLst>
          </p:cNvPr>
          <p:cNvSpPr>
            <a:spLocks noGrp="1"/>
          </p:cNvSpPr>
          <p:nvPr>
            <p:ph idx="1"/>
          </p:nvPr>
        </p:nvSpPr>
        <p:spPr/>
        <p:txBody>
          <a:bodyPr/>
          <a:lstStyle/>
          <a:p>
            <a:r>
              <a:rPr lang="en-US" dirty="0"/>
              <a:t>A no-cost resource for special education support, service and solutions</a:t>
            </a:r>
          </a:p>
          <a:p>
            <a:r>
              <a:rPr lang="en-US" dirty="0"/>
              <a:t>Helps students by fostering cooperation and effective teamwork among those who plan their education</a:t>
            </a:r>
          </a:p>
          <a:p>
            <a:pPr>
              <a:spcAft>
                <a:spcPts val="600"/>
              </a:spcAft>
            </a:pPr>
            <a:r>
              <a:rPr lang="en-US" dirty="0">
                <a:solidFill>
                  <a:srgbClr val="000000"/>
                </a:solidFill>
              </a:rPr>
              <a:t>Administration</a:t>
            </a:r>
          </a:p>
          <a:p>
            <a:pPr lvl="1">
              <a:spcAft>
                <a:spcPts val="600"/>
              </a:spcAft>
            </a:pPr>
            <a:r>
              <a:rPr lang="en-US" dirty="0">
                <a:solidFill>
                  <a:srgbClr val="000000"/>
                </a:solidFill>
              </a:rPr>
              <a:t>U.S. Department of Education, Office of Special Education Programs (OSEP)</a:t>
            </a:r>
          </a:p>
          <a:p>
            <a:pPr lvl="1">
              <a:spcAft>
                <a:spcPts val="600"/>
              </a:spcAft>
            </a:pPr>
            <a:r>
              <a:rPr lang="en-US" dirty="0">
                <a:solidFill>
                  <a:srgbClr val="000000"/>
                </a:solidFill>
              </a:rPr>
              <a:t>Michigan Department of Education (MDE),</a:t>
            </a:r>
            <a:br>
              <a:rPr lang="en-US" dirty="0">
                <a:solidFill>
                  <a:srgbClr val="000000"/>
                </a:solidFill>
              </a:rPr>
            </a:br>
            <a:r>
              <a:rPr lang="en-US" dirty="0">
                <a:solidFill>
                  <a:srgbClr val="000000"/>
                </a:solidFill>
              </a:rPr>
              <a:t>Office of Special Education (OSE)</a:t>
            </a:r>
          </a:p>
          <a:p>
            <a:pPr lvl="1">
              <a:spcAft>
                <a:spcPts val="600"/>
              </a:spcAft>
            </a:pPr>
            <a:r>
              <a:rPr lang="en-US" dirty="0">
                <a:solidFill>
                  <a:srgbClr val="000000"/>
                </a:solidFill>
              </a:rPr>
              <a:t>Roundtable Strategies (RTS)</a:t>
            </a:r>
          </a:p>
          <a:p>
            <a:pPr lvl="1">
              <a:spcAft>
                <a:spcPts val="600"/>
              </a:spcAft>
            </a:pPr>
            <a:r>
              <a:rPr lang="en-US" dirty="0">
                <a:solidFill>
                  <a:srgbClr val="000000"/>
                </a:solidFill>
              </a:rPr>
              <a:t>Special Education Mediation Services (SEMS)</a:t>
            </a:r>
          </a:p>
          <a:p>
            <a:endParaRPr lang="en-US" dirty="0"/>
          </a:p>
        </p:txBody>
      </p:sp>
    </p:spTree>
    <p:extLst>
      <p:ext uri="{BB962C8B-B14F-4D97-AF65-F5344CB8AC3E}">
        <p14:creationId xmlns:p14="http://schemas.microsoft.com/office/powerpoint/2010/main" val="2206987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0E4214A-501A-4D6F-81EC-0C64472CF639}"/>
              </a:ext>
            </a:extLst>
          </p:cNvPr>
          <p:cNvSpPr>
            <a:spLocks noGrp="1"/>
          </p:cNvSpPr>
          <p:nvPr>
            <p:ph type="title"/>
          </p:nvPr>
        </p:nvSpPr>
        <p:spPr>
          <a:xfrm>
            <a:off x="7874928" y="1134142"/>
            <a:ext cx="3456122" cy="4589717"/>
          </a:xfrm>
        </p:spPr>
        <p:txBody>
          <a:bodyPr>
            <a:normAutofit/>
          </a:bodyPr>
          <a:lstStyle/>
          <a:p>
            <a:pPr algn="l"/>
            <a:r>
              <a:rPr lang="en-US" sz="4800"/>
              <a:t>RP3</a:t>
            </a:r>
          </a:p>
        </p:txBody>
      </p:sp>
      <p:sp>
        <p:nvSpPr>
          <p:cNvPr id="3" name="Content Placeholder 2">
            <a:extLst>
              <a:ext uri="{FF2B5EF4-FFF2-40B4-BE49-F238E27FC236}">
                <a16:creationId xmlns:a16="http://schemas.microsoft.com/office/drawing/2014/main" id="{3DD2C762-67D7-4F5A-82DE-C0F0F7B21973}"/>
              </a:ext>
            </a:extLst>
          </p:cNvPr>
          <p:cNvSpPr>
            <a:spLocks noGrp="1"/>
          </p:cNvSpPr>
          <p:nvPr>
            <p:ph idx="1"/>
          </p:nvPr>
        </p:nvSpPr>
        <p:spPr>
          <a:xfrm>
            <a:off x="798577" y="803186"/>
            <a:ext cx="5427137" cy="5248622"/>
          </a:xfrm>
        </p:spPr>
        <p:txBody>
          <a:bodyPr>
            <a:normAutofit/>
          </a:bodyPr>
          <a:lstStyle/>
          <a:p>
            <a:pPr marL="0" lvl="0" indent="0">
              <a:buNone/>
            </a:pPr>
            <a:r>
              <a:rPr lang="en-US" sz="1600"/>
              <a:t>Restorative practice benefits:</a:t>
            </a:r>
          </a:p>
          <a:p>
            <a:pPr>
              <a:spcAft>
                <a:spcPts val="0"/>
              </a:spcAft>
            </a:pPr>
            <a:r>
              <a:rPr lang="en-US" sz="1600"/>
              <a:t>Suspensions, expulsions, detentions decrease</a:t>
            </a:r>
          </a:p>
          <a:p>
            <a:pPr>
              <a:spcAft>
                <a:spcPts val="0"/>
              </a:spcAft>
            </a:pPr>
            <a:r>
              <a:rPr lang="en-US" sz="1600"/>
              <a:t>Classroom disruptions, disciplinary referrals decrease</a:t>
            </a:r>
          </a:p>
          <a:p>
            <a:pPr>
              <a:spcAft>
                <a:spcPts val="0"/>
              </a:spcAft>
            </a:pPr>
            <a:r>
              <a:rPr lang="en-US" sz="1600"/>
              <a:t>Students begin to personalize others rather than engage in depersonalization</a:t>
            </a:r>
          </a:p>
          <a:p>
            <a:pPr>
              <a:spcAft>
                <a:spcPts val="0"/>
              </a:spcAft>
            </a:pPr>
            <a:r>
              <a:rPr lang="en-US" sz="1600"/>
              <a:t>Students become part of the solution instead of the “problem”</a:t>
            </a:r>
          </a:p>
          <a:p>
            <a:pPr>
              <a:spcAft>
                <a:spcPts val="0"/>
              </a:spcAft>
            </a:pPr>
            <a:r>
              <a:rPr lang="en-US" sz="1600"/>
              <a:t>Students gain the opportunity to find closure and to move on from the incident</a:t>
            </a:r>
          </a:p>
          <a:p>
            <a:pPr>
              <a:spcAft>
                <a:spcPts val="0"/>
              </a:spcAft>
            </a:pPr>
            <a:r>
              <a:rPr lang="en-US" sz="1600"/>
              <a:t>Parents believe conferencing helps children learn sympathy by observing harm caused</a:t>
            </a:r>
          </a:p>
          <a:p>
            <a:pPr>
              <a:spcAft>
                <a:spcPts val="0"/>
              </a:spcAft>
            </a:pPr>
            <a:r>
              <a:rPr lang="en-US" sz="1600"/>
              <a:t>Families make connections and help each other solve difficult problems</a:t>
            </a:r>
          </a:p>
        </p:txBody>
      </p:sp>
    </p:spTree>
    <p:custDataLst>
      <p:tags r:id="rId1"/>
    </p:custDataLst>
    <p:extLst>
      <p:ext uri="{BB962C8B-B14F-4D97-AF65-F5344CB8AC3E}">
        <p14:creationId xmlns:p14="http://schemas.microsoft.com/office/powerpoint/2010/main" val="69319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82DEF-C268-48EC-9561-9655E0DBEAF8}"/>
              </a:ext>
            </a:extLst>
          </p:cNvPr>
          <p:cNvSpPr>
            <a:spLocks noGrp="1"/>
          </p:cNvSpPr>
          <p:nvPr>
            <p:ph type="title"/>
          </p:nvPr>
        </p:nvSpPr>
        <p:spPr/>
        <p:txBody>
          <a:bodyPr/>
          <a:lstStyle/>
          <a:p>
            <a:r>
              <a:rPr lang="en-US" dirty="0"/>
              <a:t>Lessons</a:t>
            </a:r>
          </a:p>
        </p:txBody>
      </p:sp>
      <p:sp>
        <p:nvSpPr>
          <p:cNvPr id="4" name="Content Placeholder 2">
            <a:extLst>
              <a:ext uri="{FF2B5EF4-FFF2-40B4-BE49-F238E27FC236}">
                <a16:creationId xmlns:a16="http://schemas.microsoft.com/office/drawing/2014/main" id="{B357F787-E5F5-424F-B372-1C2629A4447C}"/>
              </a:ext>
            </a:extLst>
          </p:cNvPr>
          <p:cNvSpPr>
            <a:spLocks noGrp="1"/>
          </p:cNvSpPr>
          <p:nvPr>
            <p:ph idx="1"/>
          </p:nvPr>
        </p:nvSpPr>
        <p:spPr/>
        <p:txBody>
          <a:bodyPr>
            <a:normAutofit/>
          </a:bodyPr>
          <a:lstStyle/>
          <a:p>
            <a:pPr marL="0" indent="0">
              <a:buNone/>
            </a:pPr>
            <a:r>
              <a:rPr lang="en-US" sz="2400" dirty="0"/>
              <a:t>Onsite interviews with school staff and facilitators began during spring of 2018 and will continue during the fall of 2018-2019 school year.   </a:t>
            </a:r>
          </a:p>
          <a:p>
            <a:pPr marL="0" indent="0">
              <a:buNone/>
            </a:pPr>
            <a:r>
              <a:rPr lang="en-US" sz="2400" dirty="0"/>
              <a:t>Preliminary responses were categorized under four headings:</a:t>
            </a:r>
          </a:p>
          <a:p>
            <a:pPr lvl="1"/>
            <a:r>
              <a:rPr lang="en-US" u="sng" dirty="0"/>
              <a:t>Application</a:t>
            </a:r>
            <a:r>
              <a:rPr lang="en-US" dirty="0"/>
              <a:t> of Restorative Practice Procedures</a:t>
            </a:r>
          </a:p>
          <a:p>
            <a:pPr lvl="1"/>
            <a:r>
              <a:rPr lang="en-US" u="sng" dirty="0"/>
              <a:t>Effectiveness</a:t>
            </a:r>
            <a:r>
              <a:rPr lang="en-US" dirty="0"/>
              <a:t> of Restorative Practice Procedures</a:t>
            </a:r>
          </a:p>
          <a:p>
            <a:pPr lvl="1"/>
            <a:r>
              <a:rPr lang="en-US" u="sng" dirty="0"/>
              <a:t>Limitations</a:t>
            </a:r>
            <a:r>
              <a:rPr lang="en-US" dirty="0"/>
              <a:t> in Using Restorative Practice</a:t>
            </a:r>
          </a:p>
          <a:p>
            <a:pPr lvl="1"/>
            <a:r>
              <a:rPr lang="en-US" u="sng" dirty="0"/>
              <a:t>Recommendations</a:t>
            </a:r>
            <a:r>
              <a:rPr lang="en-US" dirty="0"/>
              <a:t> for Schools in Using Restorative Practice</a:t>
            </a:r>
          </a:p>
        </p:txBody>
      </p:sp>
    </p:spTree>
    <p:custDataLst>
      <p:tags r:id="rId1"/>
    </p:custDataLst>
    <p:extLst>
      <p:ext uri="{BB962C8B-B14F-4D97-AF65-F5344CB8AC3E}">
        <p14:creationId xmlns:p14="http://schemas.microsoft.com/office/powerpoint/2010/main" val="4054927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46935F-DD74-4F26-BD0B-64D5BFCF3A67}"/>
              </a:ext>
            </a:extLst>
          </p:cNvPr>
          <p:cNvSpPr>
            <a:spLocks noGrp="1"/>
          </p:cNvSpPr>
          <p:nvPr>
            <p:ph type="title"/>
          </p:nvPr>
        </p:nvSpPr>
        <p:spPr>
          <a:xfrm>
            <a:off x="645459" y="960120"/>
            <a:ext cx="3865695" cy="4171278"/>
          </a:xfrm>
        </p:spPr>
        <p:txBody>
          <a:bodyPr>
            <a:normAutofit/>
          </a:bodyPr>
          <a:lstStyle/>
          <a:p>
            <a:pPr algn="r"/>
            <a:r>
              <a:rPr lang="en-US" sz="4400">
                <a:solidFill>
                  <a:schemeClr val="tx1"/>
                </a:solidFill>
              </a:rPr>
              <a:t>Lessons </a:t>
            </a:r>
            <a:br>
              <a:rPr lang="en-US" sz="4400">
                <a:solidFill>
                  <a:schemeClr val="tx1"/>
                </a:solidFill>
              </a:rPr>
            </a:br>
            <a:r>
              <a:rPr lang="en-US" sz="4400">
                <a:solidFill>
                  <a:schemeClr val="tx1"/>
                </a:solidFill>
              </a:rPr>
              <a:t>(School personnel)</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0B8F3B5-05E3-4768-9FA0-682F4034E6CA}"/>
              </a:ext>
            </a:extLst>
          </p:cNvPr>
          <p:cNvSpPr>
            <a:spLocks noGrp="1"/>
          </p:cNvSpPr>
          <p:nvPr>
            <p:ph idx="1"/>
          </p:nvPr>
        </p:nvSpPr>
        <p:spPr>
          <a:xfrm>
            <a:off x="4983164" y="960120"/>
            <a:ext cx="5511800" cy="4171278"/>
          </a:xfrm>
        </p:spPr>
        <p:txBody>
          <a:bodyPr>
            <a:normAutofit/>
          </a:bodyPr>
          <a:lstStyle/>
          <a:p>
            <a:pPr marL="0" indent="0">
              <a:buNone/>
            </a:pPr>
            <a:r>
              <a:rPr lang="en-US" dirty="0"/>
              <a:t>Administrators and teachers considered restorative practice as the first layer of discipline, particularly for students with disabilities. Teachers are expected to handle disciplinary issues in the classroom by focusing on restoring relationships. </a:t>
            </a:r>
          </a:p>
          <a:p>
            <a:pPr lvl="1"/>
            <a:r>
              <a:rPr lang="en-US" dirty="0"/>
              <a:t> “Teachers have the discretion to contact the facilitator before the counselor to avoid writing up the student. Teachers indicated that they preferred to contact the facilitator first, particularly when the student has a disability. The possible exception is when the infraction involves physical activity (i.e., violence).”</a:t>
            </a:r>
          </a:p>
        </p:txBody>
      </p:sp>
    </p:spTree>
    <p:custDataLst>
      <p:tags r:id="rId1"/>
    </p:custDataLst>
    <p:extLst>
      <p:ext uri="{BB962C8B-B14F-4D97-AF65-F5344CB8AC3E}">
        <p14:creationId xmlns:p14="http://schemas.microsoft.com/office/powerpoint/2010/main" val="3142523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7">
            <a:extLst>
              <a:ext uri="{FF2B5EF4-FFF2-40B4-BE49-F238E27FC236}">
                <a16:creationId xmlns:a16="http://schemas.microsoft.com/office/drawing/2014/main" id="{7D490819-5666-421A-BA38-5BB7F760B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9">
            <a:extLst>
              <a:ext uri="{FF2B5EF4-FFF2-40B4-BE49-F238E27FC236}">
                <a16:creationId xmlns:a16="http://schemas.microsoft.com/office/drawing/2014/main" id="{8FDFAB5E-BFB6-4290-9F06-1AD4E52A3D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14FA43FA-82AD-4E41-A5A7-32F0F9DAA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C3C34A1E-706E-4DB7-891E-6FB476241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6E55BE0F-8EA7-4F30-B3FD-8F6DD29BA2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C9F415B-574B-4647-BD72-F211EA3FA7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CDD98CAF-1BC1-4BD6-AAD2-68EBF8D8B2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FF6CBDDA-3893-44B9-86D9-F1F38D4B5F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5FEF4109-DC7B-4C15-9C2D-53A69A120C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0DAA94-BB0A-4185-97AF-CB63182E85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114C7C3A-04DD-4CC1-A272-F2578FE23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4AA1C8D2-B988-4C8F-97B7-229630F2AD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5621FCD-0E62-4332-965D-80FA0EF809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1E7C9B8-4AA1-43A1-A547-785A41395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01F4C519-3639-48B7-A720-466A40BF17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39AFA97-19A9-4DA4-A478-A3E31B83B4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01126FE-0E00-4313-BDE9-CF2C04D96B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1D31F0FA-D603-49E8-B72E-7665CF9A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rgbClr val="FFFFFF">
                  <a:alpha val="35000"/>
                </a:srgb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28C24D97-A4EA-4764-AEE5-61C0892F66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rgbClr val="FFFFFF">
                  <a:alpha val="35000"/>
                </a:srgb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C6B724DA-22AE-4918-B782-3E7CD485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9F6E83DB-ADF8-409A-95CF-41BE0E028F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C83EE84C-89F7-406E-959C-8E3518D3E4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09B50F9-709E-4054-AD5F-814AD7459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7"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6AAB6D-723A-4D9E-B3CC-611CB53C0DBE}"/>
              </a:ext>
            </a:extLst>
          </p:cNvPr>
          <p:cNvSpPr>
            <a:spLocks noGrp="1"/>
          </p:cNvSpPr>
          <p:nvPr>
            <p:ph type="title"/>
          </p:nvPr>
        </p:nvSpPr>
        <p:spPr>
          <a:xfrm>
            <a:off x="807720" y="960120"/>
            <a:ext cx="3988993" cy="4171278"/>
          </a:xfrm>
        </p:spPr>
        <p:txBody>
          <a:bodyPr>
            <a:normAutofit/>
          </a:bodyPr>
          <a:lstStyle/>
          <a:p>
            <a:pPr algn="l"/>
            <a:r>
              <a:rPr lang="en-US" sz="5400">
                <a:solidFill>
                  <a:schemeClr val="tx1"/>
                </a:solidFill>
              </a:rPr>
              <a:t>Lessons </a:t>
            </a:r>
            <a:br>
              <a:rPr lang="en-US" sz="5400">
                <a:solidFill>
                  <a:schemeClr val="tx1"/>
                </a:solidFill>
              </a:rPr>
            </a:br>
            <a:r>
              <a:rPr lang="en-US" sz="5400">
                <a:solidFill>
                  <a:schemeClr val="tx1"/>
                </a:solidFill>
              </a:rPr>
              <a:t>(School personnel)</a:t>
            </a:r>
          </a:p>
        </p:txBody>
      </p:sp>
      <p:sp>
        <p:nvSpPr>
          <p:cNvPr id="3" name="Content Placeholder 2">
            <a:extLst>
              <a:ext uri="{FF2B5EF4-FFF2-40B4-BE49-F238E27FC236}">
                <a16:creationId xmlns:a16="http://schemas.microsoft.com/office/drawing/2014/main" id="{3519D177-6000-40DF-8E54-953CD3683663}"/>
              </a:ext>
            </a:extLst>
          </p:cNvPr>
          <p:cNvSpPr>
            <a:spLocks noGrp="1"/>
          </p:cNvSpPr>
          <p:nvPr>
            <p:ph idx="1"/>
          </p:nvPr>
        </p:nvSpPr>
        <p:spPr>
          <a:xfrm>
            <a:off x="5118447" y="960120"/>
            <a:ext cx="6281873" cy="4171278"/>
          </a:xfrm>
        </p:spPr>
        <p:txBody>
          <a:bodyPr>
            <a:normAutofit/>
          </a:bodyPr>
          <a:lstStyle/>
          <a:p>
            <a:pPr marL="0" indent="0">
              <a:lnSpc>
                <a:spcPct val="110000"/>
              </a:lnSpc>
              <a:buNone/>
            </a:pPr>
            <a:r>
              <a:rPr lang="en-US" sz="1400"/>
              <a:t>Some school personnel noted that there was no distinction made in disciplinary approaches used between students with disabilities and the general student population. Others noted that there were differences. One school personnel said the type of disability was used in deciding the disciplinary approach.</a:t>
            </a:r>
          </a:p>
          <a:p>
            <a:pPr lvl="1">
              <a:lnSpc>
                <a:spcPct val="110000"/>
              </a:lnSpc>
            </a:pPr>
            <a:r>
              <a:rPr lang="en-US" sz="1400"/>
              <a:t>“Incorporate those practices at all levels – for any kind of discipline…We try to have teachers ask questions and deal with discipline in a way that is more focused on restoring the relationship than being punitive.”</a:t>
            </a:r>
          </a:p>
          <a:p>
            <a:pPr lvl="1">
              <a:lnSpc>
                <a:spcPct val="110000"/>
              </a:lnSpc>
            </a:pPr>
            <a:r>
              <a:rPr lang="en-US" sz="1400"/>
              <a:t>“You have to break it down, especially for students with disabilities, and repeat it three or four times before they will say anything. It can be frustrating sometimes – one [session] that will take 20 minutes with a high school kid could take 30-40 minutes with a student with disabilities. You might have to go through restorative practice three or four times with a kid, but once they get it, it will break the habit of doing it.”</a:t>
            </a:r>
          </a:p>
          <a:p>
            <a:pPr>
              <a:lnSpc>
                <a:spcPct val="110000"/>
              </a:lnSpc>
            </a:pPr>
            <a:endParaRPr lang="en-US" sz="1400"/>
          </a:p>
          <a:p>
            <a:pPr>
              <a:lnSpc>
                <a:spcPct val="110000"/>
              </a:lnSpc>
            </a:pPr>
            <a:endParaRPr lang="en-US" sz="1400"/>
          </a:p>
        </p:txBody>
      </p:sp>
    </p:spTree>
    <p:custDataLst>
      <p:tags r:id="rId1"/>
    </p:custDataLst>
    <p:extLst>
      <p:ext uri="{BB962C8B-B14F-4D97-AF65-F5344CB8AC3E}">
        <p14:creationId xmlns:p14="http://schemas.microsoft.com/office/powerpoint/2010/main" val="2907826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34B23FF-9BF5-4AA1-A164-65A5F3D32451}"/>
              </a:ext>
            </a:extLst>
          </p:cNvPr>
          <p:cNvSpPr>
            <a:spLocks noGrp="1"/>
          </p:cNvSpPr>
          <p:nvPr>
            <p:ph type="title"/>
          </p:nvPr>
        </p:nvSpPr>
        <p:spPr>
          <a:xfrm>
            <a:off x="7874928" y="1134142"/>
            <a:ext cx="3456122" cy="4589717"/>
          </a:xfrm>
        </p:spPr>
        <p:txBody>
          <a:bodyPr>
            <a:normAutofit/>
          </a:bodyPr>
          <a:lstStyle/>
          <a:p>
            <a:pPr algn="l"/>
            <a:r>
              <a:rPr lang="en-US" sz="4800"/>
              <a:t>Lessons </a:t>
            </a:r>
            <a:br>
              <a:rPr lang="en-US" sz="4800"/>
            </a:br>
            <a:r>
              <a:rPr lang="en-US" sz="4800"/>
              <a:t>(School personnel)</a:t>
            </a:r>
          </a:p>
        </p:txBody>
      </p:sp>
      <p:sp>
        <p:nvSpPr>
          <p:cNvPr id="3" name="Content Placeholder 2">
            <a:extLst>
              <a:ext uri="{FF2B5EF4-FFF2-40B4-BE49-F238E27FC236}">
                <a16:creationId xmlns:a16="http://schemas.microsoft.com/office/drawing/2014/main" id="{9EF9FB62-6A6E-4648-866A-10440766F250}"/>
              </a:ext>
            </a:extLst>
          </p:cNvPr>
          <p:cNvSpPr>
            <a:spLocks noGrp="1"/>
          </p:cNvSpPr>
          <p:nvPr>
            <p:ph idx="1"/>
          </p:nvPr>
        </p:nvSpPr>
        <p:spPr>
          <a:xfrm>
            <a:off x="798577" y="803186"/>
            <a:ext cx="5427137" cy="5248622"/>
          </a:xfrm>
        </p:spPr>
        <p:txBody>
          <a:bodyPr>
            <a:normAutofit/>
          </a:bodyPr>
          <a:lstStyle/>
          <a:p>
            <a:pPr marL="0" indent="0">
              <a:buNone/>
            </a:pPr>
            <a:r>
              <a:rPr lang="en-US" sz="1600"/>
              <a:t>School staff noted that restorative practice has a positive effect on students. Besides repairing relationships, it leads to avoidance of future misbehavior. Students learn problem-solving skills, leadership skills and gain an understanding of their behaviors. </a:t>
            </a:r>
          </a:p>
          <a:p>
            <a:pPr lvl="1"/>
            <a:r>
              <a:rPr lang="en-US"/>
              <a:t>“</a:t>
            </a:r>
            <a:r>
              <a:rPr lang="en-US" dirty="0"/>
              <a:t>What I have seen is that it has allowed us to really limit the amount of instruction time that students with disabilities are out of the classroom.” </a:t>
            </a:r>
          </a:p>
          <a:p>
            <a:pPr lvl="1"/>
            <a:r>
              <a:rPr lang="en-US" dirty="0"/>
              <a:t>“It has increased their problem-solving capacity – especially for those who have cognitive impairments or are emotionally impaired. That is the biggest.”</a:t>
            </a:r>
          </a:p>
          <a:p>
            <a:endParaRPr lang="en-US" sz="1600"/>
          </a:p>
        </p:txBody>
      </p:sp>
    </p:spTree>
    <p:custDataLst>
      <p:tags r:id="rId1"/>
    </p:custDataLst>
    <p:extLst>
      <p:ext uri="{BB962C8B-B14F-4D97-AF65-F5344CB8AC3E}">
        <p14:creationId xmlns:p14="http://schemas.microsoft.com/office/powerpoint/2010/main" val="1380154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1331AC4-B1A0-4627-B7C9-95A05C6CD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E4D8A22-46CE-4EBE-8DBD-AB4CF6E9BF3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1479A08C-A93A-45DC-AEF7-63855A74C5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8542C76B-30E9-465B-8849-FB9354BED1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0EB6D4E8-9B0E-424A-804B-06065EA877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0CDEFB8B-F4EC-4591-9608-132B08EDC5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80D92B71-BB0A-4E5C-BF79-E27228D150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B9113154-4CBD-4CD6-BAB5-FFEA2724C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4EEC5A2D-013C-41E8-8A01-28A1C62E93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95408E9F-8928-45F7-9D18-800C5A9F82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752ABBED-5F8C-47E4-A11E-69BB0E5121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048EEA6B-C380-4396-B922-4DB7DBCB36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1D1A353F-36F1-4BA2-904D-D90FA1338A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860AA00A-0E51-41CC-A952-1E13D75847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2DC0BA30-2C7D-46B2-B808-831FEBE20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08BEC50E-A9C1-4E74-ABE2-B205E476C0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58459F76-F434-4BDB-B86C-5969972934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27FE7C25-5F4B-47CF-8BD6-0110165657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44B031CB-48DB-4D21-94A5-D142A268C3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21F60125-8FB9-4362-AE52-574C6A8E4B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83863DF3-81E1-4B27-AA1F-51A1D9194D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1E9F0B37-792A-4120-8BB7-26EFAA9DAE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51DB02BB-7093-4681-BBA3-7C4316C1B9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430A80AF-3ABC-40FB-8244-C94E56E719A8}"/>
              </a:ext>
            </a:extLst>
          </p:cNvPr>
          <p:cNvSpPr>
            <a:spLocks noGrp="1"/>
          </p:cNvSpPr>
          <p:nvPr>
            <p:ph type="title"/>
          </p:nvPr>
        </p:nvSpPr>
        <p:spPr>
          <a:xfrm>
            <a:off x="1759287" y="798881"/>
            <a:ext cx="8673427" cy="1048945"/>
          </a:xfrm>
        </p:spPr>
        <p:txBody>
          <a:bodyPr>
            <a:normAutofit/>
          </a:bodyPr>
          <a:lstStyle/>
          <a:p>
            <a:r>
              <a:rPr lang="en-US" sz="2200">
                <a:solidFill>
                  <a:schemeClr val="tx1"/>
                </a:solidFill>
              </a:rPr>
              <a:t>Lessons</a:t>
            </a:r>
            <a:br>
              <a:rPr lang="en-US" sz="2200">
                <a:solidFill>
                  <a:schemeClr val="tx1"/>
                </a:solidFill>
              </a:rPr>
            </a:br>
            <a:r>
              <a:rPr lang="en-US" sz="2200">
                <a:solidFill>
                  <a:schemeClr val="tx1"/>
                </a:solidFill>
              </a:rPr>
              <a:t>(School personnel)</a:t>
            </a:r>
          </a:p>
        </p:txBody>
      </p:sp>
      <p:graphicFrame>
        <p:nvGraphicFramePr>
          <p:cNvPr id="5" name="Content Placeholder 2">
            <a:extLst>
              <a:ext uri="{FF2B5EF4-FFF2-40B4-BE49-F238E27FC236}">
                <a16:creationId xmlns:a16="http://schemas.microsoft.com/office/drawing/2014/main" id="{A2ABD00D-F702-4F77-9BB7-B11100E8002B}"/>
              </a:ext>
            </a:extLst>
          </p:cNvPr>
          <p:cNvGraphicFramePr>
            <a:graphicFrameLocks noGrp="1"/>
          </p:cNvGraphicFramePr>
          <p:nvPr>
            <p:ph idx="1"/>
            <p:extLst>
              <p:ext uri="{D42A27DB-BD31-4B8C-83A1-F6EECF244321}">
                <p14:modId xmlns:p14="http://schemas.microsoft.com/office/powerpoint/2010/main" val="1642631763"/>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4066887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0891F-F64A-4807-81F4-32582EBFF513}"/>
              </a:ext>
            </a:extLst>
          </p:cNvPr>
          <p:cNvSpPr>
            <a:spLocks noGrp="1"/>
          </p:cNvSpPr>
          <p:nvPr>
            <p:ph type="title"/>
          </p:nvPr>
        </p:nvSpPr>
        <p:spPr>
          <a:xfrm>
            <a:off x="888631" y="2349925"/>
            <a:ext cx="3498979" cy="2456442"/>
          </a:xfrm>
        </p:spPr>
        <p:txBody>
          <a:bodyPr>
            <a:normAutofit/>
          </a:bodyPr>
          <a:lstStyle/>
          <a:p>
            <a:r>
              <a:rPr lang="en-US" dirty="0"/>
              <a:t>Lessons</a:t>
            </a:r>
            <a:br>
              <a:rPr lang="en-US" dirty="0"/>
            </a:br>
            <a:r>
              <a:rPr lang="en-US"/>
              <a:t>(School personnel)</a:t>
            </a:r>
          </a:p>
        </p:txBody>
      </p:sp>
      <p:graphicFrame>
        <p:nvGraphicFramePr>
          <p:cNvPr id="5" name="Content Placeholder 2">
            <a:extLst>
              <a:ext uri="{FF2B5EF4-FFF2-40B4-BE49-F238E27FC236}">
                <a16:creationId xmlns:a16="http://schemas.microsoft.com/office/drawing/2014/main" id="{974E66FA-269E-4598-9B0C-9936F87F8CB9}"/>
              </a:ext>
            </a:extLst>
          </p:cNvPr>
          <p:cNvGraphicFramePr>
            <a:graphicFrameLocks noGrp="1"/>
          </p:cNvGraphicFramePr>
          <p:nvPr>
            <p:ph idx="1"/>
            <p:extLst>
              <p:ext uri="{D42A27DB-BD31-4B8C-83A1-F6EECF244321}">
                <p14:modId xmlns:p14="http://schemas.microsoft.com/office/powerpoint/2010/main" val="2512801264"/>
              </p:ext>
            </p:extLst>
          </p:nvPr>
        </p:nvGraphicFramePr>
        <p:xfrm>
          <a:off x="5440363" y="1125538"/>
          <a:ext cx="5638800" cy="4603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206698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AEB3DE-FD20-4C49-A85C-2325EBC3EEC4}"/>
              </a:ext>
            </a:extLst>
          </p:cNvPr>
          <p:cNvSpPr>
            <a:spLocks noGrp="1"/>
          </p:cNvSpPr>
          <p:nvPr>
            <p:ph type="title"/>
          </p:nvPr>
        </p:nvSpPr>
        <p:spPr>
          <a:xfrm>
            <a:off x="645459" y="960120"/>
            <a:ext cx="3865695" cy="4171278"/>
          </a:xfrm>
        </p:spPr>
        <p:txBody>
          <a:bodyPr>
            <a:normAutofit/>
          </a:bodyPr>
          <a:lstStyle/>
          <a:p>
            <a:pPr algn="r"/>
            <a:r>
              <a:rPr lang="en-US" sz="3700">
                <a:solidFill>
                  <a:schemeClr val="tx1"/>
                </a:solidFill>
              </a:rPr>
              <a:t>Recommendations</a:t>
            </a:r>
            <a:br>
              <a:rPr lang="en-US" sz="3700">
                <a:solidFill>
                  <a:schemeClr val="tx1"/>
                </a:solidFill>
              </a:rPr>
            </a:br>
            <a:r>
              <a:rPr lang="en-US" sz="3700">
                <a:solidFill>
                  <a:schemeClr val="tx1"/>
                </a:solidFill>
              </a:rPr>
              <a:t>(School personnel)</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677BFA3-7BF2-44DB-870E-54FED52B036D}"/>
              </a:ext>
            </a:extLst>
          </p:cNvPr>
          <p:cNvSpPr>
            <a:spLocks noGrp="1"/>
          </p:cNvSpPr>
          <p:nvPr>
            <p:ph idx="1"/>
          </p:nvPr>
        </p:nvSpPr>
        <p:spPr>
          <a:xfrm>
            <a:off x="4983164" y="960120"/>
            <a:ext cx="5511800" cy="4171278"/>
          </a:xfrm>
        </p:spPr>
        <p:txBody>
          <a:bodyPr>
            <a:normAutofit/>
          </a:bodyPr>
          <a:lstStyle/>
          <a:p>
            <a:pPr marL="0" indent="0">
              <a:buNone/>
            </a:pPr>
            <a:r>
              <a:rPr lang="en-US" dirty="0"/>
              <a:t>Build awareness of appropriateness of restorative practice for students with disabilities. Training for teachers, facilitators and parents could be conducted annually.</a:t>
            </a:r>
          </a:p>
          <a:p>
            <a:pPr marL="0" indent="0">
              <a:buNone/>
            </a:pPr>
            <a:r>
              <a:rPr lang="en-US" dirty="0"/>
              <a:t>Provide annual feedback through use of pre- and post-surveys regarding best practices. Findings would provide better understanding of potential impact of restorative practice on school codes of conduct.</a:t>
            </a:r>
          </a:p>
          <a:p>
            <a:endParaRPr lang="en-US" dirty="0"/>
          </a:p>
        </p:txBody>
      </p:sp>
    </p:spTree>
    <p:custDataLst>
      <p:tags r:id="rId1"/>
    </p:custDataLst>
    <p:extLst>
      <p:ext uri="{BB962C8B-B14F-4D97-AF65-F5344CB8AC3E}">
        <p14:creationId xmlns:p14="http://schemas.microsoft.com/office/powerpoint/2010/main" val="3099250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1331AC4-B1A0-4627-B7C9-95A05C6CD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E4D8A22-46CE-4EBE-8DBD-AB4CF6E9BF3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4" name="Freeform 5">
              <a:extLst>
                <a:ext uri="{FF2B5EF4-FFF2-40B4-BE49-F238E27FC236}">
                  <a16:creationId xmlns:a16="http://schemas.microsoft.com/office/drawing/2014/main" id="{1479A08C-A93A-45DC-AEF7-63855A74C5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8542C76B-30E9-465B-8849-FB9354BED1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0EB6D4E8-9B0E-424A-804B-06065EA877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8">
              <a:extLst>
                <a:ext uri="{FF2B5EF4-FFF2-40B4-BE49-F238E27FC236}">
                  <a16:creationId xmlns:a16="http://schemas.microsoft.com/office/drawing/2014/main" id="{0CDEFB8B-F4EC-4591-9608-132B08EDC5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80D92B71-BB0A-4E5C-BF79-E27228D150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0">
              <a:extLst>
                <a:ext uri="{FF2B5EF4-FFF2-40B4-BE49-F238E27FC236}">
                  <a16:creationId xmlns:a16="http://schemas.microsoft.com/office/drawing/2014/main" id="{B9113154-4CBD-4CD6-BAB5-FFEA2724C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1">
              <a:extLst>
                <a:ext uri="{FF2B5EF4-FFF2-40B4-BE49-F238E27FC236}">
                  <a16:creationId xmlns:a16="http://schemas.microsoft.com/office/drawing/2014/main" id="{4EEC5A2D-013C-41E8-8A01-28A1C62E93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2">
              <a:extLst>
                <a:ext uri="{FF2B5EF4-FFF2-40B4-BE49-F238E27FC236}">
                  <a16:creationId xmlns:a16="http://schemas.microsoft.com/office/drawing/2014/main" id="{95408E9F-8928-45F7-9D18-800C5A9F82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3">
              <a:extLst>
                <a:ext uri="{FF2B5EF4-FFF2-40B4-BE49-F238E27FC236}">
                  <a16:creationId xmlns:a16="http://schemas.microsoft.com/office/drawing/2014/main" id="{752ABBED-5F8C-47E4-A11E-69BB0E5121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4">
              <a:extLst>
                <a:ext uri="{FF2B5EF4-FFF2-40B4-BE49-F238E27FC236}">
                  <a16:creationId xmlns:a16="http://schemas.microsoft.com/office/drawing/2014/main" id="{048EEA6B-C380-4396-B922-4DB7DBCB36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5">
              <a:extLst>
                <a:ext uri="{FF2B5EF4-FFF2-40B4-BE49-F238E27FC236}">
                  <a16:creationId xmlns:a16="http://schemas.microsoft.com/office/drawing/2014/main" id="{1D1A353F-36F1-4BA2-904D-D90FA1338A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6">
              <a:extLst>
                <a:ext uri="{FF2B5EF4-FFF2-40B4-BE49-F238E27FC236}">
                  <a16:creationId xmlns:a16="http://schemas.microsoft.com/office/drawing/2014/main" id="{860AA00A-0E51-41CC-A952-1E13D75847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7">
              <a:extLst>
                <a:ext uri="{FF2B5EF4-FFF2-40B4-BE49-F238E27FC236}">
                  <a16:creationId xmlns:a16="http://schemas.microsoft.com/office/drawing/2014/main" id="{2DC0BA30-2C7D-46B2-B808-831FEBE20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8">
              <a:extLst>
                <a:ext uri="{FF2B5EF4-FFF2-40B4-BE49-F238E27FC236}">
                  <a16:creationId xmlns:a16="http://schemas.microsoft.com/office/drawing/2014/main" id="{08BEC50E-A9C1-4E74-ABE2-B205E476C0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9">
              <a:extLst>
                <a:ext uri="{FF2B5EF4-FFF2-40B4-BE49-F238E27FC236}">
                  <a16:creationId xmlns:a16="http://schemas.microsoft.com/office/drawing/2014/main" id="{58459F76-F434-4BDB-B86C-5969972934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0">
              <a:extLst>
                <a:ext uri="{FF2B5EF4-FFF2-40B4-BE49-F238E27FC236}">
                  <a16:creationId xmlns:a16="http://schemas.microsoft.com/office/drawing/2014/main" id="{27FE7C25-5F4B-47CF-8BD6-0110165657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44B031CB-48DB-4D21-94A5-D142A268C3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2">
              <a:extLst>
                <a:ext uri="{FF2B5EF4-FFF2-40B4-BE49-F238E27FC236}">
                  <a16:creationId xmlns:a16="http://schemas.microsoft.com/office/drawing/2014/main" id="{21F60125-8FB9-4362-AE52-574C6A8E4B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3">
              <a:extLst>
                <a:ext uri="{FF2B5EF4-FFF2-40B4-BE49-F238E27FC236}">
                  <a16:creationId xmlns:a16="http://schemas.microsoft.com/office/drawing/2014/main" id="{83863DF3-81E1-4B27-AA1F-51A1D9194D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4">
              <a:extLst>
                <a:ext uri="{FF2B5EF4-FFF2-40B4-BE49-F238E27FC236}">
                  <a16:creationId xmlns:a16="http://schemas.microsoft.com/office/drawing/2014/main" id="{1E9F0B37-792A-4120-8BB7-26EFAA9DAE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5">
              <a:extLst>
                <a:ext uri="{FF2B5EF4-FFF2-40B4-BE49-F238E27FC236}">
                  <a16:creationId xmlns:a16="http://schemas.microsoft.com/office/drawing/2014/main" id="{51DB02BB-7093-4681-BBA3-7C4316C1B9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CB34EBE7-E26E-4121-BE3F-BA65F230896A}"/>
              </a:ext>
            </a:extLst>
          </p:cNvPr>
          <p:cNvSpPr>
            <a:spLocks noGrp="1"/>
          </p:cNvSpPr>
          <p:nvPr>
            <p:ph type="title"/>
          </p:nvPr>
        </p:nvSpPr>
        <p:spPr>
          <a:xfrm>
            <a:off x="1759287" y="798881"/>
            <a:ext cx="8673427" cy="1048945"/>
          </a:xfrm>
        </p:spPr>
        <p:txBody>
          <a:bodyPr>
            <a:normAutofit/>
          </a:bodyPr>
          <a:lstStyle/>
          <a:p>
            <a:r>
              <a:rPr lang="en-US" sz="2200">
                <a:solidFill>
                  <a:schemeClr val="tx1"/>
                </a:solidFill>
              </a:rPr>
              <a:t>Recommendations</a:t>
            </a:r>
            <a:br>
              <a:rPr lang="en-US" sz="2200">
                <a:solidFill>
                  <a:schemeClr val="tx1"/>
                </a:solidFill>
              </a:rPr>
            </a:br>
            <a:r>
              <a:rPr lang="en-US" sz="2200">
                <a:solidFill>
                  <a:schemeClr val="tx1"/>
                </a:solidFill>
              </a:rPr>
              <a:t>(School personnel)</a:t>
            </a:r>
          </a:p>
        </p:txBody>
      </p:sp>
      <p:graphicFrame>
        <p:nvGraphicFramePr>
          <p:cNvPr id="6" name="Content Placeholder 2">
            <a:extLst>
              <a:ext uri="{FF2B5EF4-FFF2-40B4-BE49-F238E27FC236}">
                <a16:creationId xmlns:a16="http://schemas.microsoft.com/office/drawing/2014/main" id="{1C4ACE33-249F-4B90-AA26-428D4B99E623}"/>
              </a:ext>
            </a:extLst>
          </p:cNvPr>
          <p:cNvGraphicFramePr>
            <a:graphicFrameLocks noGrp="1"/>
          </p:cNvGraphicFramePr>
          <p:nvPr>
            <p:ph idx="1"/>
            <p:extLst>
              <p:ext uri="{D42A27DB-BD31-4B8C-83A1-F6EECF244321}">
                <p14:modId xmlns:p14="http://schemas.microsoft.com/office/powerpoint/2010/main" val="554639569"/>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619444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D490819-5666-421A-BA38-5BB7F760B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FDFAB5E-BFB6-4290-9F06-1AD4E52A3D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14FA43FA-82AD-4E41-A5A7-32F0F9DAA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C3C34A1E-706E-4DB7-891E-6FB476241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6E55BE0F-8EA7-4F30-B3FD-8F6DD29BA2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C9F415B-574B-4647-BD72-F211EA3FA7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CDD98CAF-1BC1-4BD6-AAD2-68EBF8D8B2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FF6CBDDA-3893-44B9-86D9-F1F38D4B5F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5FEF4109-DC7B-4C15-9C2D-53A69A120C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0DAA94-BB0A-4185-97AF-CB63182E85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114C7C3A-04DD-4CC1-A272-F2578FE23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4AA1C8D2-B988-4C8F-97B7-229630F2AD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5621FCD-0E62-4332-965D-80FA0EF809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1E7C9B8-4AA1-43A1-A547-785A41395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01F4C519-3639-48B7-A720-466A40BF17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39AFA97-19A9-4DA4-A478-A3E31B83B4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01126FE-0E00-4313-BDE9-CF2C04D96B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1D31F0FA-D603-49E8-B72E-7665CF9A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rgbClr val="FFFFFF">
                  <a:alpha val="35000"/>
                </a:srgb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28C24D97-A4EA-4764-AEE5-61C0892F66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rgbClr val="FFFFFF">
                  <a:alpha val="35000"/>
                </a:srgb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C6B724DA-22AE-4918-B782-3E7CD485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9F6E83DB-ADF8-409A-95CF-41BE0E028F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C83EE84C-89F7-406E-959C-8E3518D3E4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09B50F9-709E-4054-AD5F-814AD7459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5C52AF-DAD9-4AF6-B980-020F936CE028}"/>
              </a:ext>
            </a:extLst>
          </p:cNvPr>
          <p:cNvSpPr>
            <a:spLocks noGrp="1"/>
          </p:cNvSpPr>
          <p:nvPr>
            <p:ph type="title"/>
          </p:nvPr>
        </p:nvSpPr>
        <p:spPr>
          <a:xfrm>
            <a:off x="807720" y="960120"/>
            <a:ext cx="3988993" cy="4171278"/>
          </a:xfrm>
        </p:spPr>
        <p:txBody>
          <a:bodyPr>
            <a:normAutofit/>
          </a:bodyPr>
          <a:lstStyle/>
          <a:p>
            <a:pPr algn="l"/>
            <a:r>
              <a:rPr lang="en-US" sz="3800">
                <a:solidFill>
                  <a:schemeClr val="tx1"/>
                </a:solidFill>
              </a:rPr>
              <a:t>Recommendations </a:t>
            </a:r>
            <a:br>
              <a:rPr lang="en-US" sz="3800">
                <a:solidFill>
                  <a:schemeClr val="tx1"/>
                </a:solidFill>
              </a:rPr>
            </a:br>
            <a:r>
              <a:rPr lang="en-US" sz="3800">
                <a:solidFill>
                  <a:schemeClr val="tx1"/>
                </a:solidFill>
              </a:rPr>
              <a:t>(School personnel)</a:t>
            </a:r>
          </a:p>
        </p:txBody>
      </p:sp>
      <p:sp>
        <p:nvSpPr>
          <p:cNvPr id="3" name="Content Placeholder 2">
            <a:extLst>
              <a:ext uri="{FF2B5EF4-FFF2-40B4-BE49-F238E27FC236}">
                <a16:creationId xmlns:a16="http://schemas.microsoft.com/office/drawing/2014/main" id="{BD3E76F1-3E6B-42D4-BCF6-ED0D13C24856}"/>
              </a:ext>
            </a:extLst>
          </p:cNvPr>
          <p:cNvSpPr>
            <a:spLocks noGrp="1"/>
          </p:cNvSpPr>
          <p:nvPr>
            <p:ph idx="1"/>
          </p:nvPr>
        </p:nvSpPr>
        <p:spPr>
          <a:xfrm>
            <a:off x="5118447" y="960120"/>
            <a:ext cx="6281873" cy="4171278"/>
          </a:xfrm>
        </p:spPr>
        <p:txBody>
          <a:bodyPr>
            <a:normAutofit/>
          </a:bodyPr>
          <a:lstStyle/>
          <a:p>
            <a:pPr marL="0" indent="0">
              <a:buNone/>
            </a:pPr>
            <a:r>
              <a:rPr lang="en-US" sz="1600"/>
              <a:t>Add preventive education component for parents, students and teachers. </a:t>
            </a:r>
          </a:p>
          <a:p>
            <a:pPr lvl="1"/>
            <a:r>
              <a:rPr lang="en-US" dirty="0"/>
              <a:t>“Teachers know when to call parents. Teachers do it on a regular basis in regard to grades. They will catch the student before they are failing. You know you have a student who is about to blow up – let’s find out what their triggers are so we can respond where the student is on fire.”</a:t>
            </a:r>
          </a:p>
          <a:p>
            <a:pPr lvl="1"/>
            <a:r>
              <a:rPr lang="en-US" dirty="0"/>
              <a:t>“My recommendation would be, if possible, some type of preventive education with the parents and families. Once we get them, the action has already happened – I would like to be more proactive with the parents.” </a:t>
            </a:r>
          </a:p>
          <a:p>
            <a:endParaRPr lang="en-US" sz="1600"/>
          </a:p>
          <a:p>
            <a:endParaRPr lang="en-US" sz="1600"/>
          </a:p>
        </p:txBody>
      </p:sp>
    </p:spTree>
    <p:custDataLst>
      <p:tags r:id="rId1"/>
    </p:custDataLst>
    <p:extLst>
      <p:ext uri="{BB962C8B-B14F-4D97-AF65-F5344CB8AC3E}">
        <p14:creationId xmlns:p14="http://schemas.microsoft.com/office/powerpoint/2010/main" val="2203898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0" y="312738"/>
            <a:ext cx="7772400" cy="717550"/>
          </a:xfrm>
        </p:spPr>
        <p:txBody>
          <a:bodyPr>
            <a:noAutofit/>
          </a:bodyPr>
          <a:lstStyle/>
          <a:p>
            <a:pPr>
              <a:defRPr/>
            </a:pPr>
            <a:r>
              <a:rPr lang="en-US" sz="6000"/>
              <a:t>Michigan Continuum</a:t>
            </a:r>
          </a:p>
        </p:txBody>
      </p:sp>
      <p:graphicFrame>
        <p:nvGraphicFramePr>
          <p:cNvPr id="732163" name="Group 3"/>
          <p:cNvGraphicFramePr>
            <a:graphicFrameLocks noGrp="1"/>
          </p:cNvGraphicFramePr>
          <p:nvPr>
            <p:ph sz="half" idx="4294967295"/>
            <p:extLst>
              <p:ext uri="{D42A27DB-BD31-4B8C-83A1-F6EECF244321}">
                <p14:modId xmlns:p14="http://schemas.microsoft.com/office/powerpoint/2010/main" val="371697800"/>
              </p:ext>
            </p:extLst>
          </p:nvPr>
        </p:nvGraphicFramePr>
        <p:xfrm>
          <a:off x="1712802" y="1171864"/>
          <a:ext cx="8766396" cy="5252543"/>
        </p:xfrm>
        <a:graphic>
          <a:graphicData uri="http://schemas.openxmlformats.org/drawingml/2006/table">
            <a:tbl>
              <a:tblPr/>
              <a:tblGrid>
                <a:gridCol w="1100373">
                  <a:extLst>
                    <a:ext uri="{9D8B030D-6E8A-4147-A177-3AD203B41FA5}">
                      <a16:colId xmlns:a16="http://schemas.microsoft.com/office/drawing/2014/main" val="20000"/>
                    </a:ext>
                  </a:extLst>
                </a:gridCol>
                <a:gridCol w="1065320">
                  <a:extLst>
                    <a:ext uri="{9D8B030D-6E8A-4147-A177-3AD203B41FA5}">
                      <a16:colId xmlns:a16="http://schemas.microsoft.com/office/drawing/2014/main" val="20001"/>
                    </a:ext>
                  </a:extLst>
                </a:gridCol>
                <a:gridCol w="457893">
                  <a:extLst>
                    <a:ext uri="{9D8B030D-6E8A-4147-A177-3AD203B41FA5}">
                      <a16:colId xmlns:a16="http://schemas.microsoft.com/office/drawing/2014/main" val="20002"/>
                    </a:ext>
                  </a:extLst>
                </a:gridCol>
                <a:gridCol w="478172">
                  <a:extLst>
                    <a:ext uri="{9D8B030D-6E8A-4147-A177-3AD203B41FA5}">
                      <a16:colId xmlns:a16="http://schemas.microsoft.com/office/drawing/2014/main" val="20003"/>
                    </a:ext>
                  </a:extLst>
                </a:gridCol>
                <a:gridCol w="478173">
                  <a:extLst>
                    <a:ext uri="{9D8B030D-6E8A-4147-A177-3AD203B41FA5}">
                      <a16:colId xmlns:a16="http://schemas.microsoft.com/office/drawing/2014/main" val="20004"/>
                    </a:ext>
                  </a:extLst>
                </a:gridCol>
                <a:gridCol w="570451">
                  <a:extLst>
                    <a:ext uri="{9D8B030D-6E8A-4147-A177-3AD203B41FA5}">
                      <a16:colId xmlns:a16="http://schemas.microsoft.com/office/drawing/2014/main" val="20005"/>
                    </a:ext>
                  </a:extLst>
                </a:gridCol>
                <a:gridCol w="1203272">
                  <a:extLst>
                    <a:ext uri="{9D8B030D-6E8A-4147-A177-3AD203B41FA5}">
                      <a16:colId xmlns:a16="http://schemas.microsoft.com/office/drawing/2014/main" val="20006"/>
                    </a:ext>
                  </a:extLst>
                </a:gridCol>
                <a:gridCol w="480980">
                  <a:extLst>
                    <a:ext uri="{9D8B030D-6E8A-4147-A177-3AD203B41FA5}">
                      <a16:colId xmlns:a16="http://schemas.microsoft.com/office/drawing/2014/main" val="20007"/>
                    </a:ext>
                  </a:extLst>
                </a:gridCol>
                <a:gridCol w="652636">
                  <a:extLst>
                    <a:ext uri="{9D8B030D-6E8A-4147-A177-3AD203B41FA5}">
                      <a16:colId xmlns:a16="http://schemas.microsoft.com/office/drawing/2014/main" val="20008"/>
                    </a:ext>
                  </a:extLst>
                </a:gridCol>
                <a:gridCol w="574456">
                  <a:extLst>
                    <a:ext uri="{9D8B030D-6E8A-4147-A177-3AD203B41FA5}">
                      <a16:colId xmlns:a16="http://schemas.microsoft.com/office/drawing/2014/main" val="20009"/>
                    </a:ext>
                  </a:extLst>
                </a:gridCol>
                <a:gridCol w="497974">
                  <a:extLst>
                    <a:ext uri="{9D8B030D-6E8A-4147-A177-3AD203B41FA5}">
                      <a16:colId xmlns:a16="http://schemas.microsoft.com/office/drawing/2014/main" val="20010"/>
                    </a:ext>
                  </a:extLst>
                </a:gridCol>
                <a:gridCol w="596550">
                  <a:extLst>
                    <a:ext uri="{9D8B030D-6E8A-4147-A177-3AD203B41FA5}">
                      <a16:colId xmlns:a16="http://schemas.microsoft.com/office/drawing/2014/main" val="20011"/>
                    </a:ext>
                  </a:extLst>
                </a:gridCol>
                <a:gridCol w="610146">
                  <a:extLst>
                    <a:ext uri="{9D8B030D-6E8A-4147-A177-3AD203B41FA5}">
                      <a16:colId xmlns:a16="http://schemas.microsoft.com/office/drawing/2014/main" val="20012"/>
                    </a:ext>
                  </a:extLst>
                </a:gridCol>
              </a:tblGrid>
              <a:tr h="68477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Gill Sans MT" pitchFamily="34" charset="0"/>
                          <a:ea typeface="ＭＳ Ｐゴシック" pitchFamily="32" charset="-128"/>
                        </a:rPr>
                        <a:t>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Gill Sans MT" pitchFamily="34" charset="0"/>
                        <a:ea typeface="ＭＳ Ｐゴシック" pitchFamily="32"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Gill Sans MT" pitchFamily="34" charset="0"/>
                          <a:ea typeface="ＭＳ Ｐゴシック" pitchFamily="32" charset="-128"/>
                        </a:rPr>
                        <a:t>Stage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Gill Sans MT" pitchFamily="34" charset="0"/>
                          <a:ea typeface="ＭＳ Ｐゴシック" pitchFamily="32" charset="-128"/>
                        </a:rPr>
                        <a:t>Stage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Gill Sans MT" pitchFamily="34" charset="0"/>
                          <a:ea typeface="ＭＳ Ｐゴシック" pitchFamily="32" charset="-128"/>
                        </a:rPr>
                        <a:t>Stage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Gill Sans MT" pitchFamily="34" charset="0"/>
                          <a:ea typeface="ＭＳ Ｐゴシック" pitchFamily="32" charset="-128"/>
                        </a:rPr>
                        <a:t>Stage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Gill Sans MT" pitchFamily="34" charset="0"/>
                          <a:ea typeface="ＭＳ Ｐゴシック" pitchFamily="32" charset="-128"/>
                        </a:rPr>
                        <a:t>Stage 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extLst>
                  <a:ext uri="{0D108BD9-81ED-4DB2-BD59-A6C34878D82A}">
                    <a16:rowId xmlns:a16="http://schemas.microsoft.com/office/drawing/2014/main" val="10000"/>
                  </a:ext>
                </a:extLst>
              </a:tr>
              <a:tr h="61269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Gill Sans MT" pitchFamily="34" charset="0"/>
                          <a:ea typeface="ＭＳ Ｐゴシック" pitchFamily="32" charset="-128"/>
                        </a:rPr>
                        <a:t>Level of Intervention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Gill Sans MT" pitchFamily="34" charset="0"/>
                          <a:ea typeface="ＭＳ Ｐゴシック" pitchFamily="32" charset="-128"/>
                        </a:rPr>
                        <a:t>Prevention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Gill Sans MT" pitchFamily="34" charset="0"/>
                          <a:ea typeface="ＭＳ Ｐゴシック" pitchFamily="32" charset="-128"/>
                        </a:rPr>
                        <a:t>Discomfort, questions, complexity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Gill Sans MT" pitchFamily="34" charset="0"/>
                          <a:ea typeface="ＭＳ Ｐゴシック" pitchFamily="32" charset="-128"/>
                        </a:rPr>
                        <a:t>Disagreement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Gill Sans MT" pitchFamily="34" charset="0"/>
                          <a:ea typeface="ＭＳ Ｐゴシック" pitchFamily="32" charset="-128"/>
                        </a:rPr>
                        <a:t>Procedural Safeguards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Gill Sans MT" pitchFamily="34" charset="0"/>
                          <a:ea typeface="ＭＳ Ｐゴシック" pitchFamily="32" charset="-128"/>
                        </a:rPr>
                        <a:t>Legal Review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21436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Gill Sans MT" pitchFamily="34" charset="0"/>
                          <a:ea typeface="ＭＳ Ｐゴシック" pitchFamily="32" charset="-128"/>
                        </a:rPr>
                        <a:t>Assistance, Intervention Options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highlight>
                            <a:srgbClr val="FFFF00"/>
                          </a:highlight>
                          <a:latin typeface="Gill Sans MT" pitchFamily="34" charset="0"/>
                          <a:ea typeface="ＭＳ Ｐゴシック" pitchFamily="32" charset="-128"/>
                        </a:rPr>
                        <a:t>Conflict resolution skills training</a:t>
                      </a:r>
                      <a:endParaRPr kumimoji="0" lang="en-US" sz="1400" b="0" i="0" u="none" strike="noStrike" cap="none" normalizeH="0" baseline="0">
                        <a:ln>
                          <a:noFill/>
                        </a:ln>
                        <a:solidFill>
                          <a:schemeClr val="tx1"/>
                        </a:solidFill>
                        <a:effectLst/>
                        <a:highlight>
                          <a:srgbClr val="FFFF00"/>
                        </a:highlight>
                        <a:latin typeface="Gill Sans MT" pitchFamily="34" charset="0"/>
                        <a:ea typeface="ＭＳ Ｐゴシック" pitchFamily="32" charset="-128"/>
                      </a:endParaRPr>
                    </a:p>
                  </a:txBody>
                  <a:tcPr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Gill Sans MT" pitchFamily="34" charset="0"/>
                          <a:ea typeface="ＭＳ Ｐゴシック" pitchFamily="32" charset="-128"/>
                        </a:rPr>
                        <a:t>Informal party-to-party discussions</a:t>
                      </a:r>
                    </a:p>
                  </a:txBody>
                  <a:tcPr vert="eaVert"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Gill Sans MT" pitchFamily="34" charset="0"/>
                          <a:ea typeface="ＭＳ Ｐゴシック" pitchFamily="32" charset="-128"/>
                        </a:rPr>
                        <a:t>MDE toll-free information phone line 888-320-8384</a:t>
                      </a:r>
                    </a:p>
                  </a:txBody>
                  <a:tcPr vert="eaVert"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highlight>
                            <a:srgbClr val="FFFF00"/>
                          </a:highlight>
                          <a:latin typeface="Gill Sans MT" pitchFamily="34" charset="0"/>
                          <a:ea typeface="ＭＳ Ｐゴシック" pitchFamily="32" charset="-128"/>
                        </a:rPr>
                        <a:t>Conciliation (telephone intermediary)</a:t>
                      </a:r>
                    </a:p>
                  </a:txBody>
                  <a:tcPr vert="eaVert"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highlight>
                            <a:srgbClr val="FFFF00"/>
                          </a:highlight>
                          <a:latin typeface="Gill Sans MT" pitchFamily="34" charset="0"/>
                          <a:ea typeface="ＭＳ Ｐゴシック" pitchFamily="32" charset="-128"/>
                        </a:rPr>
                        <a:t>IEP, IFSP facilitation</a:t>
                      </a:r>
                    </a:p>
                  </a:txBody>
                  <a:tcPr vert="eaVert"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highlight>
                            <a:srgbClr val="FFFF00"/>
                          </a:highlight>
                          <a:latin typeface="Gill Sans MT" pitchFamily="34" charset="0"/>
                          <a:ea typeface="ＭＳ Ｐゴシック" pitchFamily="32" charset="-128"/>
                        </a:rPr>
                        <a:t>Pre-filing mediation</a:t>
                      </a:r>
                    </a:p>
                  </a:txBody>
                  <a:tcPr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highlight>
                            <a:srgbClr val="FFFF00"/>
                          </a:highlight>
                          <a:latin typeface="Gill Sans MT" pitchFamily="34" charset="0"/>
                          <a:ea typeface="ＭＳ Ｐゴシック" pitchFamily="32" charset="-128"/>
                        </a:rPr>
                        <a:t>Mediation under IDEA</a:t>
                      </a:r>
                    </a:p>
                  </a:txBody>
                  <a:tcPr vert="eaVert"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Gill Sans MT" pitchFamily="34" charset="0"/>
                          <a:ea typeface="ＭＳ Ｐゴシック" pitchFamily="32" charset="-128"/>
                        </a:rPr>
                        <a:t>Complaints</a:t>
                      </a:r>
                    </a:p>
                  </a:txBody>
                  <a:tcPr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Gill Sans MT" pitchFamily="34" charset="0"/>
                          <a:ea typeface="ＭＳ Ｐゴシック" pitchFamily="32" charset="-128"/>
                        </a:rPr>
                        <a:t>Resolution sessions</a:t>
                      </a:r>
                    </a:p>
                  </a:txBody>
                  <a:tcPr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Gill Sans MT" pitchFamily="34" charset="0"/>
                          <a:ea typeface="ＭＳ Ｐゴシック" pitchFamily="32" charset="-128"/>
                        </a:rPr>
                        <a:t>Due process hearings</a:t>
                      </a:r>
                    </a:p>
                  </a:txBody>
                  <a:tcPr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Gill Sans MT" pitchFamily="34" charset="0"/>
                          <a:ea typeface="ＭＳ Ｐゴシック" pitchFamily="32" charset="-128"/>
                        </a:rPr>
                        <a:t>Litigation</a:t>
                      </a:r>
                    </a:p>
                  </a:txBody>
                  <a:tcPr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Gill Sans MT" pitchFamily="34" charset="0"/>
                          <a:ea typeface="ＭＳ Ｐゴシック" pitchFamily="32" charset="-128"/>
                        </a:rPr>
                        <a:t>Legislation</a:t>
                      </a:r>
                    </a:p>
                  </a:txBody>
                  <a:tcPr vert="eaVert"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4809">
                <a:tc row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Gill Sans MT" pitchFamily="34" charset="0"/>
                          <a:ea typeface="ＭＳ Ｐゴシック" pitchFamily="32" charset="-128"/>
                        </a:rPr>
                        <a:t>Dimensions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gridSpan="1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Gill Sans MT" pitchFamily="34" charset="0"/>
                          <a:ea typeface="ＭＳ Ｐゴシック" pitchFamily="32" charset="-128"/>
                        </a:rPr>
                        <a:t>Third party assistance                                                                                                       Third-party intervention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540609">
                <a:tc vMerge="1">
                  <a:txBody>
                    <a:bodyPr/>
                    <a:lstStyle/>
                    <a:p>
                      <a:endParaRPr lang="en-US"/>
                    </a:p>
                  </a:txBody>
                  <a:tcPr/>
                </a:tc>
                <a:tc gridSpan="1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Gill Sans MT" pitchFamily="34" charset="0"/>
                          <a:ea typeface="ＭＳ Ｐゴシック" pitchFamily="32" charset="-128"/>
                        </a:rPr>
                        <a:t>Decision making by parties                                                                                           Third-party decision making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24228">
                <a:tc vMerge="1">
                  <a:txBody>
                    <a:bodyPr/>
                    <a:lstStyle/>
                    <a:p>
                      <a:endParaRPr lang="en-US"/>
                    </a:p>
                  </a:txBody>
                  <a:tcPr/>
                </a:tc>
                <a:tc gridSpan="1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Gill Sans MT" pitchFamily="34" charset="0"/>
                          <a:ea typeface="ＭＳ Ｐゴシック" pitchFamily="32" charset="-128"/>
                        </a:rPr>
                        <a:t>Interest-based                                                                                                                                   Rights-based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61770">
                <a:tc vMerge="1">
                  <a:txBody>
                    <a:bodyPr/>
                    <a:lstStyle/>
                    <a:p>
                      <a:endParaRPr lang="en-US"/>
                    </a:p>
                  </a:txBody>
                  <a:tcPr/>
                </a:tc>
                <a:tc gridSpan="1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Gill Sans MT" pitchFamily="34" charset="0"/>
                          <a:ea typeface="ＭＳ Ｐゴシック" pitchFamily="32" charset="-128"/>
                        </a:rPr>
                        <a:t>Informal, flexible                                                                                                                               Formal, fixed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bl>
          </a:graphicData>
        </a:graphic>
      </p:graphicFrame>
      <p:sp>
        <p:nvSpPr>
          <p:cNvPr id="36922" name="Text Box 56"/>
          <p:cNvSpPr txBox="1">
            <a:spLocks noChangeArrowheads="1"/>
          </p:cNvSpPr>
          <p:nvPr/>
        </p:nvSpPr>
        <p:spPr bwMode="auto">
          <a:xfrm>
            <a:off x="2069160" y="2782381"/>
            <a:ext cx="8128000" cy="366713"/>
          </a:xfrm>
          <a:prstGeom prst="rect">
            <a:avLst/>
          </a:prstGeom>
          <a:noFill/>
          <a:ln w="9525">
            <a:noFill/>
            <a:miter lim="800000"/>
            <a:headEnd/>
            <a:tailEnd/>
          </a:ln>
        </p:spPr>
        <p:txBody>
          <a:bodyPr>
            <a:spAutoFit/>
          </a:bodyPr>
          <a:lstStyle/>
          <a:p>
            <a:pPr>
              <a:spcBef>
                <a:spcPct val="50000"/>
              </a:spcBef>
            </a:pPr>
            <a:endParaRPr lang="en-US">
              <a:latin typeface="Garamond" pitchFamily="18" charset="0"/>
            </a:endParaRPr>
          </a:p>
        </p:txBody>
      </p:sp>
      <p:sp>
        <p:nvSpPr>
          <p:cNvPr id="36923" name="Text Box 57"/>
          <p:cNvSpPr txBox="1">
            <a:spLocks noChangeArrowheads="1"/>
          </p:cNvSpPr>
          <p:nvPr/>
        </p:nvSpPr>
        <p:spPr bwMode="auto">
          <a:xfrm>
            <a:off x="3485821" y="3946922"/>
            <a:ext cx="1403350" cy="366713"/>
          </a:xfrm>
          <a:prstGeom prst="rect">
            <a:avLst/>
          </a:prstGeom>
          <a:noFill/>
          <a:ln w="9525">
            <a:noFill/>
            <a:miter lim="800000"/>
            <a:headEnd/>
            <a:tailEnd/>
          </a:ln>
        </p:spPr>
        <p:txBody>
          <a:bodyPr>
            <a:spAutoFit/>
          </a:bodyPr>
          <a:lstStyle/>
          <a:p>
            <a:endParaRPr lang="en-US">
              <a:latin typeface="Garamond" pitchFamily="18" charset="0"/>
            </a:endParaRPr>
          </a:p>
        </p:txBody>
      </p:sp>
      <p:grpSp>
        <p:nvGrpSpPr>
          <p:cNvPr id="36924" name="Group 58"/>
          <p:cNvGrpSpPr>
            <a:grpSpLocks/>
          </p:cNvGrpSpPr>
          <p:nvPr/>
        </p:nvGrpSpPr>
        <p:grpSpPr bwMode="auto">
          <a:xfrm>
            <a:off x="4990728" y="4725631"/>
            <a:ext cx="2882900" cy="1571295"/>
            <a:chOff x="2370" y="2886"/>
            <a:chExt cx="1816" cy="863"/>
          </a:xfrm>
        </p:grpSpPr>
        <p:sp>
          <p:nvSpPr>
            <p:cNvPr id="36925" name="AutoShape 59"/>
            <p:cNvSpPr>
              <a:spLocks noChangeArrowheads="1"/>
            </p:cNvSpPr>
            <p:nvPr/>
          </p:nvSpPr>
          <p:spPr bwMode="auto">
            <a:xfrm>
              <a:off x="2378" y="2886"/>
              <a:ext cx="1808" cy="128"/>
            </a:xfrm>
            <a:prstGeom prst="rightArrow">
              <a:avLst>
                <a:gd name="adj1" fmla="val 50000"/>
                <a:gd name="adj2" fmla="val 353125"/>
              </a:avLst>
            </a:prstGeom>
            <a:solidFill>
              <a:srgbClr val="C0C0C0"/>
            </a:solidFill>
            <a:ln w="9525">
              <a:solidFill>
                <a:srgbClr val="000000"/>
              </a:solidFill>
              <a:miter lim="800000"/>
              <a:headEnd/>
              <a:tailEnd/>
            </a:ln>
          </p:spPr>
          <p:txBody>
            <a:bodyPr/>
            <a:lstStyle/>
            <a:p>
              <a:endParaRPr lang="en-US"/>
            </a:p>
          </p:txBody>
        </p:sp>
        <p:sp>
          <p:nvSpPr>
            <p:cNvPr id="36926" name="AutoShape 60"/>
            <p:cNvSpPr>
              <a:spLocks noChangeArrowheads="1"/>
            </p:cNvSpPr>
            <p:nvPr/>
          </p:nvSpPr>
          <p:spPr bwMode="auto">
            <a:xfrm>
              <a:off x="2374" y="3151"/>
              <a:ext cx="1808" cy="128"/>
            </a:xfrm>
            <a:prstGeom prst="rightArrow">
              <a:avLst>
                <a:gd name="adj1" fmla="val 50000"/>
                <a:gd name="adj2" fmla="val 353125"/>
              </a:avLst>
            </a:prstGeom>
            <a:solidFill>
              <a:srgbClr val="C0C0C0"/>
            </a:solidFill>
            <a:ln w="9525">
              <a:solidFill>
                <a:srgbClr val="000000"/>
              </a:solidFill>
              <a:miter lim="800000"/>
              <a:headEnd/>
              <a:tailEnd/>
            </a:ln>
          </p:spPr>
          <p:txBody>
            <a:bodyPr/>
            <a:lstStyle/>
            <a:p>
              <a:endParaRPr lang="en-US"/>
            </a:p>
          </p:txBody>
        </p:sp>
        <p:sp>
          <p:nvSpPr>
            <p:cNvPr id="36927" name="AutoShape 61"/>
            <p:cNvSpPr>
              <a:spLocks noChangeArrowheads="1"/>
            </p:cNvSpPr>
            <p:nvPr/>
          </p:nvSpPr>
          <p:spPr bwMode="auto">
            <a:xfrm>
              <a:off x="2374" y="3397"/>
              <a:ext cx="1808" cy="128"/>
            </a:xfrm>
            <a:prstGeom prst="rightArrow">
              <a:avLst>
                <a:gd name="adj1" fmla="val 50000"/>
                <a:gd name="adj2" fmla="val 353125"/>
              </a:avLst>
            </a:prstGeom>
            <a:solidFill>
              <a:srgbClr val="C0C0C0"/>
            </a:solidFill>
            <a:ln w="9525">
              <a:solidFill>
                <a:srgbClr val="000000"/>
              </a:solidFill>
              <a:miter lim="800000"/>
              <a:headEnd/>
              <a:tailEnd/>
            </a:ln>
          </p:spPr>
          <p:txBody>
            <a:bodyPr/>
            <a:lstStyle/>
            <a:p>
              <a:endParaRPr lang="en-US"/>
            </a:p>
          </p:txBody>
        </p:sp>
        <p:sp>
          <p:nvSpPr>
            <p:cNvPr id="36928" name="AutoShape 62"/>
            <p:cNvSpPr>
              <a:spLocks noChangeArrowheads="1"/>
            </p:cNvSpPr>
            <p:nvPr/>
          </p:nvSpPr>
          <p:spPr bwMode="auto">
            <a:xfrm>
              <a:off x="2370" y="3621"/>
              <a:ext cx="1808" cy="128"/>
            </a:xfrm>
            <a:prstGeom prst="rightArrow">
              <a:avLst>
                <a:gd name="adj1" fmla="val 50000"/>
                <a:gd name="adj2" fmla="val 353125"/>
              </a:avLst>
            </a:prstGeom>
            <a:solidFill>
              <a:srgbClr val="C0C0C0"/>
            </a:solidFill>
            <a:ln w="9525">
              <a:solidFill>
                <a:srgbClr val="000000"/>
              </a:solidFill>
              <a:miter lim="800000"/>
              <a:headEnd/>
              <a:tailEnd/>
            </a:ln>
          </p:spPr>
          <p:txBody>
            <a:bodyPr/>
            <a:lstStyle/>
            <a:p>
              <a:endParaRPr lang="en-US"/>
            </a:p>
          </p:txBody>
        </p:sp>
      </p:grpSp>
    </p:spTree>
    <p:custDataLst>
      <p:tags r:id="rId1"/>
    </p:custDataLst>
    <p:extLst>
      <p:ext uri="{BB962C8B-B14F-4D97-AF65-F5344CB8AC3E}">
        <p14:creationId xmlns:p14="http://schemas.microsoft.com/office/powerpoint/2010/main" val="1655950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C0698D-AEDF-4502-8FA9-68846BA8CE87}"/>
              </a:ext>
            </a:extLst>
          </p:cNvPr>
          <p:cNvSpPr>
            <a:spLocks noGrp="1"/>
          </p:cNvSpPr>
          <p:nvPr>
            <p:ph type="title"/>
          </p:nvPr>
        </p:nvSpPr>
        <p:spPr>
          <a:xfrm>
            <a:off x="645459" y="960120"/>
            <a:ext cx="3865695" cy="4171278"/>
          </a:xfrm>
        </p:spPr>
        <p:txBody>
          <a:bodyPr>
            <a:normAutofit/>
          </a:bodyPr>
          <a:lstStyle/>
          <a:p>
            <a:pPr algn="r"/>
            <a:r>
              <a:rPr lang="en-US" sz="3700">
                <a:solidFill>
                  <a:schemeClr val="tx1"/>
                </a:solidFill>
              </a:rPr>
              <a:t>Recommendations </a:t>
            </a:r>
            <a:br>
              <a:rPr lang="en-US" sz="3700">
                <a:solidFill>
                  <a:schemeClr val="tx1"/>
                </a:solidFill>
              </a:rPr>
            </a:br>
            <a:r>
              <a:rPr lang="en-US" sz="3700">
                <a:solidFill>
                  <a:schemeClr val="tx1"/>
                </a:solidFill>
              </a:rPr>
              <a:t>(School personnel)</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EDC94FC-8266-4D07-A64C-6501DDA175CE}"/>
              </a:ext>
            </a:extLst>
          </p:cNvPr>
          <p:cNvSpPr>
            <a:spLocks noGrp="1"/>
          </p:cNvSpPr>
          <p:nvPr>
            <p:ph idx="1"/>
          </p:nvPr>
        </p:nvSpPr>
        <p:spPr>
          <a:xfrm>
            <a:off x="4983164" y="960120"/>
            <a:ext cx="5511800" cy="4171278"/>
          </a:xfrm>
        </p:spPr>
        <p:txBody>
          <a:bodyPr>
            <a:normAutofit/>
          </a:bodyPr>
          <a:lstStyle/>
          <a:p>
            <a:pPr marL="0" indent="0">
              <a:buNone/>
            </a:pPr>
            <a:r>
              <a:rPr lang="en-US" dirty="0"/>
              <a:t>Provide wraparound services:</a:t>
            </a:r>
          </a:p>
          <a:p>
            <a:pPr lvl="1"/>
            <a:r>
              <a:rPr lang="en-US" dirty="0"/>
              <a:t>“If there could be something where the high fliers, especially students with disabilities, if they struggle with math that has very little to do with their behavior, if they’re frustrated but acting out, an outside entity with wrap-around services could manifest[itself].” </a:t>
            </a:r>
          </a:p>
          <a:p>
            <a:endParaRPr lang="en-US" dirty="0"/>
          </a:p>
        </p:txBody>
      </p:sp>
    </p:spTree>
    <p:custDataLst>
      <p:tags r:id="rId1"/>
    </p:custDataLst>
    <p:extLst>
      <p:ext uri="{BB962C8B-B14F-4D97-AF65-F5344CB8AC3E}">
        <p14:creationId xmlns:p14="http://schemas.microsoft.com/office/powerpoint/2010/main" val="9156195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B487B9B-1F18-4BAD-87BB-DECED122E4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2417C6-92D2-49E1-9B1A-07281E672EDE}"/>
              </a:ext>
            </a:extLst>
          </p:cNvPr>
          <p:cNvSpPr>
            <a:spLocks noGrp="1"/>
          </p:cNvSpPr>
          <p:nvPr>
            <p:ph type="title"/>
          </p:nvPr>
        </p:nvSpPr>
        <p:spPr>
          <a:xfrm>
            <a:off x="888631" y="1251744"/>
            <a:ext cx="3489059" cy="4354513"/>
          </a:xfrm>
        </p:spPr>
        <p:txBody>
          <a:bodyPr>
            <a:normAutofit/>
          </a:bodyPr>
          <a:lstStyle/>
          <a:p>
            <a:pPr algn="r"/>
            <a:r>
              <a:rPr lang="en-US" sz="3400">
                <a:solidFill>
                  <a:schemeClr val="tx1"/>
                </a:solidFill>
              </a:rPr>
              <a:t>Recommendations </a:t>
            </a:r>
            <a:br>
              <a:rPr lang="en-US" sz="3400">
                <a:solidFill>
                  <a:schemeClr val="tx1"/>
                </a:solidFill>
              </a:rPr>
            </a:br>
            <a:r>
              <a:rPr lang="en-US" sz="3400">
                <a:solidFill>
                  <a:schemeClr val="tx1"/>
                </a:solidFill>
              </a:rPr>
              <a:t>(School personnel)</a:t>
            </a:r>
          </a:p>
        </p:txBody>
      </p:sp>
      <p:sp>
        <p:nvSpPr>
          <p:cNvPr id="10" name="Isosceles Triangle 9">
            <a:extLst>
              <a:ext uri="{FF2B5EF4-FFF2-40B4-BE49-F238E27FC236}">
                <a16:creationId xmlns:a16="http://schemas.microsoft.com/office/drawing/2014/main" id="{0CFCC8E5-9FDD-47FB-BE3E-C83C681C9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588603" y="3342776"/>
            <a:ext cx="200040" cy="172448"/>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75695B40-3CF8-4F6E-B4C1-DBD07E18FA62}"/>
              </a:ext>
            </a:extLst>
          </p:cNvPr>
          <p:cNvSpPr>
            <a:spLocks noGrp="1"/>
          </p:cNvSpPr>
          <p:nvPr>
            <p:ph idx="1"/>
          </p:nvPr>
        </p:nvSpPr>
        <p:spPr>
          <a:xfrm>
            <a:off x="5019869" y="803186"/>
            <a:ext cx="5724860" cy="5248622"/>
          </a:xfrm>
        </p:spPr>
        <p:txBody>
          <a:bodyPr>
            <a:normAutofit/>
          </a:bodyPr>
          <a:lstStyle/>
          <a:p>
            <a:pPr marL="0" indent="0">
              <a:buNone/>
            </a:pPr>
            <a:r>
              <a:rPr lang="en-US" sz="1600"/>
              <a:t>Provide communication and soft skill workshops </a:t>
            </a:r>
          </a:p>
          <a:p>
            <a:pPr lvl="1"/>
            <a:r>
              <a:rPr lang="en-US" dirty="0"/>
              <a:t>“Develop tools for student recognition of behaviors and ways to change or monitor behavior.” </a:t>
            </a:r>
          </a:p>
          <a:p>
            <a:pPr lvl="1"/>
            <a:r>
              <a:rPr lang="en-US" dirty="0"/>
              <a:t>Share with them skills on communication and how you work through a conflict. [Give] the students examples by having them going through the process.” </a:t>
            </a:r>
          </a:p>
          <a:p>
            <a:endParaRPr lang="en-US" sz="1600"/>
          </a:p>
          <a:p>
            <a:endParaRPr lang="en-US" sz="1600"/>
          </a:p>
        </p:txBody>
      </p:sp>
    </p:spTree>
    <p:custDataLst>
      <p:tags r:id="rId1"/>
    </p:custDataLst>
    <p:extLst>
      <p:ext uri="{BB962C8B-B14F-4D97-AF65-F5344CB8AC3E}">
        <p14:creationId xmlns:p14="http://schemas.microsoft.com/office/powerpoint/2010/main" val="11295900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984687B-789E-453B-921F-7804CCA6BA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495A546-1866-442A-8EF9-B683FCB39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FC9B1F-EB6E-40D2-8261-0142E7326F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08DB0E74-FB47-4298-AF40-FAC8939F9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8813488-5B66-4FB7-A177-9B9B4658D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235E4BF3-25DA-41E9-B880-A0DC6C1EF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813C1F92-ED6B-4F19-9415-BFB5B5B5A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9E40EF46-D7B9-447E-ACB4-D78972199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23CAE24-12FF-43D7-A6C0-6AA792E3AB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B372F5DB-BF3F-4325-85B0-CDCE7A6A68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B25A9653-2959-449B-BA93-64D5656B1A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683D52E0-024E-49EA-B58E-AFCB54B930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B42DB067-C8BB-4763-B3AC-A1AFC1F94C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4BFADE60-883C-490B-8717-29178631E0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276CDC4A-1010-43AB-BD13-E9BC487D68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E6DA892F-7AE7-4A83-9BFB-D5FDBA16D9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2079130B-2394-449B-80DB-0B9946C7B6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2F852A68-5FD2-4BD4-902A-37D580B798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1CD48066-FF17-425E-9EEC-795CD0CA40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374D862B-A8E1-4CB9-8529-077C6DBA5C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5A3B1A83-9C72-4407-A5BF-A9EAA5C4D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C73AF399-B36E-419F-92C0-533EFBD9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642EDABC-F1B4-4F4A-A3FA-723BBC47771A}"/>
              </a:ext>
            </a:extLst>
          </p:cNvPr>
          <p:cNvSpPr>
            <a:spLocks noGrp="1"/>
          </p:cNvSpPr>
          <p:nvPr>
            <p:ph type="title"/>
          </p:nvPr>
        </p:nvSpPr>
        <p:spPr>
          <a:xfrm>
            <a:off x="888631" y="1477651"/>
            <a:ext cx="3756774" cy="4575659"/>
          </a:xfrm>
        </p:spPr>
        <p:txBody>
          <a:bodyPr anchor="t">
            <a:normAutofit/>
          </a:bodyPr>
          <a:lstStyle/>
          <a:p>
            <a:pPr algn="l"/>
            <a:r>
              <a:rPr lang="en-US" sz="3400">
                <a:solidFill>
                  <a:schemeClr val="accent1"/>
                </a:solidFill>
              </a:rPr>
              <a:t>Recommendations </a:t>
            </a:r>
            <a:br>
              <a:rPr lang="en-US" sz="3400">
                <a:solidFill>
                  <a:schemeClr val="accent1"/>
                </a:solidFill>
              </a:rPr>
            </a:br>
            <a:r>
              <a:rPr lang="en-US" sz="3400">
                <a:solidFill>
                  <a:schemeClr val="accent1"/>
                </a:solidFill>
              </a:rPr>
              <a:t>(School personnel)</a:t>
            </a:r>
          </a:p>
        </p:txBody>
      </p:sp>
      <p:sp>
        <p:nvSpPr>
          <p:cNvPr id="33" name="Isosceles Triangle 32">
            <a:extLst>
              <a:ext uri="{FF2B5EF4-FFF2-40B4-BE49-F238E27FC236}">
                <a16:creationId xmlns:a16="http://schemas.microsoft.com/office/drawing/2014/main" id="{3F39476B-1A6D-47CB-AC7A-FB87EF003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27553" y="1375241"/>
            <a:ext cx="175681" cy="1665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
        <p:nvSpPr>
          <p:cNvPr id="3" name="Content Placeholder 2">
            <a:extLst>
              <a:ext uri="{FF2B5EF4-FFF2-40B4-BE49-F238E27FC236}">
                <a16:creationId xmlns:a16="http://schemas.microsoft.com/office/drawing/2014/main" id="{F4AED98C-3E1F-4250-991C-F57AECA78579}"/>
              </a:ext>
            </a:extLst>
          </p:cNvPr>
          <p:cNvSpPr>
            <a:spLocks noGrp="1"/>
          </p:cNvSpPr>
          <p:nvPr>
            <p:ph idx="1"/>
          </p:nvPr>
        </p:nvSpPr>
        <p:spPr>
          <a:xfrm>
            <a:off x="5239764" y="1477651"/>
            <a:ext cx="6160555" cy="4575660"/>
          </a:xfrm>
        </p:spPr>
        <p:txBody>
          <a:bodyPr anchor="t">
            <a:normAutofit/>
          </a:bodyPr>
          <a:lstStyle/>
          <a:p>
            <a:pPr marL="0" indent="0">
              <a:buNone/>
            </a:pPr>
            <a:r>
              <a:rPr lang="en-US" dirty="0"/>
              <a:t>Collaborate across grades and districts:</a:t>
            </a:r>
          </a:p>
          <a:p>
            <a:pPr lvl="1"/>
            <a:r>
              <a:rPr lang="en-US" dirty="0"/>
              <a:t>“Peer expansion – first graders provide peer support to kindergarteners.”</a:t>
            </a:r>
          </a:p>
          <a:p>
            <a:pPr lvl="1"/>
            <a:r>
              <a:rPr lang="en-US" dirty="0"/>
              <a:t>“Modify or increase staffing for restorative practice by not only increasing the number of available mediators and facilitators but also by coordination across districts and expanding peer mediation.” </a:t>
            </a:r>
          </a:p>
          <a:p>
            <a:pPr marL="0" indent="0">
              <a:buNone/>
            </a:pPr>
            <a:endParaRPr lang="en-US" dirty="0"/>
          </a:p>
        </p:txBody>
      </p:sp>
    </p:spTree>
    <p:custDataLst>
      <p:tags r:id="rId1"/>
    </p:custDataLst>
    <p:extLst>
      <p:ext uri="{BB962C8B-B14F-4D97-AF65-F5344CB8AC3E}">
        <p14:creationId xmlns:p14="http://schemas.microsoft.com/office/powerpoint/2010/main" val="945672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DEBA6-944B-4316-A98E-F00ECFE08620}"/>
              </a:ext>
            </a:extLst>
          </p:cNvPr>
          <p:cNvSpPr>
            <a:spLocks noGrp="1"/>
          </p:cNvSpPr>
          <p:nvPr>
            <p:ph type="title"/>
          </p:nvPr>
        </p:nvSpPr>
        <p:spPr/>
        <p:txBody>
          <a:bodyPr>
            <a:normAutofit/>
          </a:bodyPr>
          <a:lstStyle/>
          <a:p>
            <a:r>
              <a:rPr lang="en-US" dirty="0"/>
              <a:t>Recommendations </a:t>
            </a:r>
            <a:br>
              <a:rPr lang="en-US" dirty="0"/>
            </a:br>
            <a:r>
              <a:rPr lang="en-US" sz="2200" dirty="0"/>
              <a:t>(RP3 facilitators)</a:t>
            </a:r>
          </a:p>
        </p:txBody>
      </p:sp>
      <p:sp>
        <p:nvSpPr>
          <p:cNvPr id="3" name="Content Placeholder 2">
            <a:extLst>
              <a:ext uri="{FF2B5EF4-FFF2-40B4-BE49-F238E27FC236}">
                <a16:creationId xmlns:a16="http://schemas.microsoft.com/office/drawing/2014/main" id="{8BECC36E-1E38-4B74-B1AA-35FB7C851D24}"/>
              </a:ext>
            </a:extLst>
          </p:cNvPr>
          <p:cNvSpPr>
            <a:spLocks noGrp="1"/>
          </p:cNvSpPr>
          <p:nvPr>
            <p:ph idx="1"/>
          </p:nvPr>
        </p:nvSpPr>
        <p:spPr/>
        <p:txBody>
          <a:bodyPr>
            <a:normAutofit fontScale="77500" lnSpcReduction="20000"/>
          </a:bodyPr>
          <a:lstStyle/>
          <a:p>
            <a:pPr marL="0" indent="0">
              <a:buNone/>
            </a:pPr>
            <a:r>
              <a:rPr lang="en-US" sz="3400" dirty="0"/>
              <a:t>RP3 facilitators suggest how restorative practice could be modified or expanded to other school districts. Suggestions centered on five areas:</a:t>
            </a:r>
          </a:p>
          <a:p>
            <a:r>
              <a:rPr lang="en-US" sz="3100" dirty="0"/>
              <a:t>Increase facilitator availability </a:t>
            </a:r>
          </a:p>
          <a:p>
            <a:r>
              <a:rPr lang="en-US" sz="3100" dirty="0"/>
              <a:t>Increase resources at the classroom level</a:t>
            </a:r>
          </a:p>
          <a:p>
            <a:r>
              <a:rPr lang="en-US" sz="3100" dirty="0"/>
              <a:t>Increase parent involvement in the process</a:t>
            </a:r>
          </a:p>
          <a:p>
            <a:r>
              <a:rPr lang="en-US" sz="3100" dirty="0"/>
              <a:t>Provide training opportunities for students</a:t>
            </a:r>
          </a:p>
          <a:p>
            <a:r>
              <a:rPr lang="en-US" sz="3100" dirty="0"/>
              <a:t>Take school culture into account when developing procedures</a:t>
            </a:r>
          </a:p>
          <a:p>
            <a:endParaRPr lang="en-US" sz="3800" dirty="0"/>
          </a:p>
          <a:p>
            <a:endParaRPr lang="en-US" dirty="0"/>
          </a:p>
        </p:txBody>
      </p:sp>
    </p:spTree>
    <p:custDataLst>
      <p:tags r:id="rId1"/>
    </p:custDataLst>
    <p:extLst>
      <p:ext uri="{BB962C8B-B14F-4D97-AF65-F5344CB8AC3E}">
        <p14:creationId xmlns:p14="http://schemas.microsoft.com/office/powerpoint/2010/main" val="40596809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8F6D271-6974-4A37-90B8-D3D2E51C3F1D}"/>
              </a:ext>
            </a:extLst>
          </p:cNvPr>
          <p:cNvSpPr>
            <a:spLocks noGrp="1"/>
          </p:cNvSpPr>
          <p:nvPr>
            <p:ph type="title"/>
          </p:nvPr>
        </p:nvSpPr>
        <p:spPr>
          <a:xfrm>
            <a:off x="7874928" y="1134142"/>
            <a:ext cx="3456122" cy="4589717"/>
          </a:xfrm>
        </p:spPr>
        <p:txBody>
          <a:bodyPr>
            <a:normAutofit/>
          </a:bodyPr>
          <a:lstStyle/>
          <a:p>
            <a:pPr algn="l"/>
            <a:r>
              <a:rPr lang="en-US" sz="3400"/>
              <a:t>Recommendations </a:t>
            </a:r>
            <a:br>
              <a:rPr lang="en-US" sz="3400"/>
            </a:br>
            <a:r>
              <a:rPr lang="en-US" sz="3400"/>
              <a:t>(RP3 facilitators)</a:t>
            </a:r>
          </a:p>
        </p:txBody>
      </p:sp>
      <p:sp>
        <p:nvSpPr>
          <p:cNvPr id="3" name="Content Placeholder 2">
            <a:extLst>
              <a:ext uri="{FF2B5EF4-FFF2-40B4-BE49-F238E27FC236}">
                <a16:creationId xmlns:a16="http://schemas.microsoft.com/office/drawing/2014/main" id="{22376926-9478-4325-866E-929717186EF6}"/>
              </a:ext>
            </a:extLst>
          </p:cNvPr>
          <p:cNvSpPr>
            <a:spLocks noGrp="1"/>
          </p:cNvSpPr>
          <p:nvPr>
            <p:ph idx="1"/>
          </p:nvPr>
        </p:nvSpPr>
        <p:spPr>
          <a:xfrm>
            <a:off x="798577" y="803186"/>
            <a:ext cx="5427137" cy="5248622"/>
          </a:xfrm>
        </p:spPr>
        <p:txBody>
          <a:bodyPr>
            <a:normAutofit/>
          </a:bodyPr>
          <a:lstStyle/>
          <a:p>
            <a:endParaRPr lang="en-US" sz="1600"/>
          </a:p>
          <a:p>
            <a:pPr lvl="1"/>
            <a:r>
              <a:rPr lang="en-US" dirty="0"/>
              <a:t>“I think restorative justice is a good skeleton and each school has to put the meat on the bones to make it fit their own school.” </a:t>
            </a:r>
          </a:p>
          <a:p>
            <a:pPr lvl="1"/>
            <a:r>
              <a:rPr lang="en-US" dirty="0"/>
              <a:t>“It is always developing – one thing that is developing is every school has its own culture. What works in this school may not work in another school. It is up to the school and the restorative justice person to decide what is needed and what can be done.” </a:t>
            </a:r>
          </a:p>
          <a:p>
            <a:endParaRPr lang="en-US" sz="1600"/>
          </a:p>
        </p:txBody>
      </p:sp>
    </p:spTree>
    <p:custDataLst>
      <p:tags r:id="rId1"/>
    </p:custDataLst>
    <p:extLst>
      <p:ext uri="{BB962C8B-B14F-4D97-AF65-F5344CB8AC3E}">
        <p14:creationId xmlns:p14="http://schemas.microsoft.com/office/powerpoint/2010/main" val="24115430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B5C0B-E7A9-48AA-A56B-E9AA6D4D7707}"/>
              </a:ext>
            </a:extLst>
          </p:cNvPr>
          <p:cNvSpPr>
            <a:spLocks noGrp="1"/>
          </p:cNvSpPr>
          <p:nvPr>
            <p:ph type="title"/>
          </p:nvPr>
        </p:nvSpPr>
        <p:spPr/>
        <p:txBody>
          <a:bodyPr/>
          <a:lstStyle/>
          <a:p>
            <a:r>
              <a:rPr lang="en-US" dirty="0"/>
              <a:t>SEMS</a:t>
            </a:r>
          </a:p>
        </p:txBody>
      </p:sp>
      <p:sp>
        <p:nvSpPr>
          <p:cNvPr id="4" name="Text Placeholder 4">
            <a:extLst>
              <a:ext uri="{FF2B5EF4-FFF2-40B4-BE49-F238E27FC236}">
                <a16:creationId xmlns:a16="http://schemas.microsoft.com/office/drawing/2014/main" id="{A5A36480-3EE4-44A7-A99F-9A444234EEF6}"/>
              </a:ext>
            </a:extLst>
          </p:cNvPr>
          <p:cNvSpPr txBox="1">
            <a:spLocks/>
          </p:cNvSpPr>
          <p:nvPr/>
        </p:nvSpPr>
        <p:spPr>
          <a:xfrm>
            <a:off x="5077045" y="1918003"/>
            <a:ext cx="5408951" cy="3021993"/>
          </a:xfrm>
          <a:prstGeom prst="rect">
            <a:avLst/>
          </a:prstGeom>
        </p:spPr>
        <p:txBody>
          <a:bodyPr vert="horz" lIns="91440" tIns="45720" rIns="91440" bIns="45720" rtlCol="0" anchor="ctr">
            <a:normAutofit fontScale="25000" lnSpcReduction="20000"/>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buFont typeface="Arial"/>
              <a:buNone/>
            </a:pPr>
            <a:r>
              <a:rPr lang="en-US" sz="8000" dirty="0"/>
              <a:t>David Gruber, Program Director</a:t>
            </a:r>
          </a:p>
          <a:p>
            <a:pPr marL="0" indent="0">
              <a:buFont typeface="Arial"/>
              <a:buNone/>
            </a:pPr>
            <a:r>
              <a:rPr lang="en-US" sz="8000" dirty="0"/>
              <a:t>(517) 334-0030</a:t>
            </a:r>
          </a:p>
          <a:p>
            <a:pPr marL="0" indent="0">
              <a:buFont typeface="Arial"/>
              <a:buNone/>
            </a:pPr>
            <a:r>
              <a:rPr lang="en-US" sz="8000" dirty="0">
                <a:solidFill>
                  <a:srgbClr val="C00000"/>
                </a:solidFill>
              </a:rPr>
              <a:t>David.gruber@roundtablestrategies.org</a:t>
            </a:r>
          </a:p>
          <a:p>
            <a:pPr marL="0" indent="0">
              <a:buFont typeface="Arial"/>
              <a:buNone/>
            </a:pPr>
            <a:endParaRPr lang="en-US" sz="8000" dirty="0"/>
          </a:p>
          <a:p>
            <a:pPr marL="0" indent="0">
              <a:buFont typeface="Arial"/>
              <a:buNone/>
            </a:pPr>
            <a:r>
              <a:rPr lang="en-US" sz="8000" dirty="0"/>
              <a:t>Cheryl Levine, Program Coordinator</a:t>
            </a:r>
          </a:p>
          <a:p>
            <a:pPr marL="0" indent="0">
              <a:buFont typeface="Arial"/>
              <a:buNone/>
            </a:pPr>
            <a:r>
              <a:rPr lang="en-US" sz="8000" dirty="0"/>
              <a:t>(517) 334-0031</a:t>
            </a:r>
          </a:p>
          <a:p>
            <a:pPr marL="0" indent="0">
              <a:buFont typeface="Arial"/>
              <a:buNone/>
            </a:pPr>
            <a:r>
              <a:rPr lang="en-US" sz="8000" dirty="0">
                <a:solidFill>
                  <a:srgbClr val="C00000"/>
                </a:solidFill>
              </a:rPr>
              <a:t>cheryl.levine@MiKids1st.org</a:t>
            </a:r>
          </a:p>
          <a:p>
            <a:pPr marL="0" indent="0">
              <a:buFont typeface="Arial"/>
              <a:buNone/>
            </a:pPr>
            <a:endParaRPr lang="en-US" sz="8000" dirty="0"/>
          </a:p>
          <a:p>
            <a:pPr marL="0" indent="0">
              <a:buFont typeface="Arial"/>
              <a:buNone/>
            </a:pPr>
            <a:endParaRPr lang="en-US" sz="8000" dirty="0"/>
          </a:p>
          <a:p>
            <a:pPr marL="0" indent="0">
              <a:buFont typeface="Arial"/>
              <a:buNone/>
            </a:pPr>
            <a:endParaRPr lang="en-US" dirty="0"/>
          </a:p>
          <a:p>
            <a:pPr marL="0" indent="0">
              <a:buFont typeface="Arial"/>
              <a:buNone/>
            </a:pPr>
            <a:r>
              <a:rPr lang="en-US" dirty="0"/>
              <a:t>	</a:t>
            </a:r>
          </a:p>
        </p:txBody>
      </p:sp>
      <p:sp>
        <p:nvSpPr>
          <p:cNvPr id="5" name="Content Placeholder 1">
            <a:extLst>
              <a:ext uri="{FF2B5EF4-FFF2-40B4-BE49-F238E27FC236}">
                <a16:creationId xmlns:a16="http://schemas.microsoft.com/office/drawing/2014/main" id="{D623D10A-ECA0-4924-AF5F-16773B7E5361}"/>
              </a:ext>
            </a:extLst>
          </p:cNvPr>
          <p:cNvSpPr txBox="1">
            <a:spLocks/>
          </p:cNvSpPr>
          <p:nvPr/>
        </p:nvSpPr>
        <p:spPr>
          <a:xfrm>
            <a:off x="5202034" y="4439491"/>
            <a:ext cx="5158972" cy="1810406"/>
          </a:xfrm>
          <a:prstGeom prst="rect">
            <a:avLst/>
          </a:prstGeom>
        </p:spPr>
        <p:txBody>
          <a:bodyPr>
            <a:normAutofit fontScale="40000" lnSpcReduction="20000"/>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buFont typeface="Arial"/>
              <a:buNone/>
            </a:pPr>
            <a:endParaRPr lang="en-US" sz="8000" dirty="0"/>
          </a:p>
          <a:p>
            <a:pPr marL="0" indent="0">
              <a:buFont typeface="Arial"/>
              <a:buNone/>
            </a:pPr>
            <a:r>
              <a:rPr lang="en-US" sz="8000" dirty="0"/>
              <a:t>Website</a:t>
            </a:r>
          </a:p>
          <a:p>
            <a:pPr marL="0" indent="0">
              <a:buFont typeface="Arial"/>
              <a:buNone/>
            </a:pPr>
            <a:r>
              <a:rPr lang="en-US" sz="8000" dirty="0">
                <a:solidFill>
                  <a:srgbClr val="C00000"/>
                </a:solidFill>
              </a:rPr>
              <a:t>https://MiKids1st.org</a:t>
            </a:r>
          </a:p>
          <a:p>
            <a:pPr marL="0" indent="0">
              <a:buFont typeface="Arial"/>
              <a:buNone/>
            </a:pPr>
            <a:endParaRPr lang="en-US" sz="8000" dirty="0"/>
          </a:p>
          <a:p>
            <a:pPr marL="0" indent="0">
              <a:buFont typeface="Arial"/>
              <a:buNone/>
            </a:pPr>
            <a:endParaRPr lang="en-US" dirty="0"/>
          </a:p>
        </p:txBody>
      </p:sp>
    </p:spTree>
    <p:custDataLst>
      <p:tags r:id="rId1"/>
    </p:custDataLst>
    <p:extLst>
      <p:ext uri="{BB962C8B-B14F-4D97-AF65-F5344CB8AC3E}">
        <p14:creationId xmlns:p14="http://schemas.microsoft.com/office/powerpoint/2010/main" val="24818035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529E332-1F12-4C15-9CD2-46B47C79757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 name="Freeform 5">
              <a:extLst>
                <a:ext uri="{FF2B5EF4-FFF2-40B4-BE49-F238E27FC236}">
                  <a16:creationId xmlns:a16="http://schemas.microsoft.com/office/drawing/2014/main" id="{EB70D1D9-E454-41A2-8131-F87C242E5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2BD80611-E3DE-49D3-957E-D2672511E5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047537A2-1EBB-45DF-81BB-24C8069BF4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2D80068E-88CF-4AFA-A33B-4C67E9DA2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6D3A694A-2C63-4465-903F-2C446C2E9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2AB06086-11CF-41B2-BCA8-F4FD52333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A9322517-D640-42FC-95E7-636922C30B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6D353CC0-9B35-4CD3-80D4-CBE64AB179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240FB68B-B3F7-4ACD-BFA8-24993E47B9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B71C62F0-2D69-4E12-97FD-4FDA2443B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E29D09D3-D44B-4C33-B67D-A33A62508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F253173C-BDD8-4E76-8508-D65436C6C3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98F05129-C6FB-43CA-81A0-3C0E79AEFD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DB362655-D4C7-4196-936B-1AC33DC1D2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081F342A-5654-44A6-8616-8C0E7BDF44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8D067AD4-45F5-405D-A7C5-05E2B4968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1777D4B7-909A-4179-B8F2-4A7DC7751C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48BF3507-BFDE-4733-8CDF-3FDD87FAD9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84D14DCD-6EDC-4E92-ADA7-5CA3636560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9" name="Group 28">
            <a:extLst>
              <a:ext uri="{FF2B5EF4-FFF2-40B4-BE49-F238E27FC236}">
                <a16:creationId xmlns:a16="http://schemas.microsoft.com/office/drawing/2014/main" id="{0C40BBA1-E470-44B7-8606-F8BCF6B962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0" name="Rectangle 29">
              <a:extLst>
                <a:ext uri="{FF2B5EF4-FFF2-40B4-BE49-F238E27FC236}">
                  <a16:creationId xmlns:a16="http://schemas.microsoft.com/office/drawing/2014/main" id="{87F90053-2737-4E1E-BDBF-D1F2DA63CC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Isosceles Triangle 30">
              <a:extLst>
                <a:ext uri="{FF2B5EF4-FFF2-40B4-BE49-F238E27FC236}">
                  <a16:creationId xmlns:a16="http://schemas.microsoft.com/office/drawing/2014/main" id="{9C47D012-ADE5-486B-A297-A95FE2F21A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1E063DDE-7A1D-4211-952B-F30B31DEE4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4" name="Rectangle 33">
            <a:extLst>
              <a:ext uri="{FF2B5EF4-FFF2-40B4-BE49-F238E27FC236}">
                <a16:creationId xmlns:a16="http://schemas.microsoft.com/office/drawing/2014/main" id="{3F68D903-F26B-46F9-911C-92FEC6A69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88E6E148-E023-4954-86E3-30141DFB5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37" name="Freeform 5">
              <a:extLst>
                <a:ext uri="{FF2B5EF4-FFF2-40B4-BE49-F238E27FC236}">
                  <a16:creationId xmlns:a16="http://schemas.microsoft.com/office/drawing/2014/main" id="{0D3F982F-CC17-4661-8EAF-7BC5E6735A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a:extLst/>
          </p:spPr>
        </p:sp>
        <p:sp>
          <p:nvSpPr>
            <p:cNvPr id="38" name="Freeform 6">
              <a:extLst>
                <a:ext uri="{FF2B5EF4-FFF2-40B4-BE49-F238E27FC236}">
                  <a16:creationId xmlns:a16="http://schemas.microsoft.com/office/drawing/2014/main" id="{90D37B37-763F-44D7-AEBC-44893638DA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p:spPr>
        </p:sp>
        <p:sp>
          <p:nvSpPr>
            <p:cNvPr id="39" name="Freeform 7">
              <a:extLst>
                <a:ext uri="{FF2B5EF4-FFF2-40B4-BE49-F238E27FC236}">
                  <a16:creationId xmlns:a16="http://schemas.microsoft.com/office/drawing/2014/main" id="{37E4608D-34B6-48E2-8243-67D04B36F5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a:extLst/>
          </p:spPr>
        </p:sp>
        <p:sp>
          <p:nvSpPr>
            <p:cNvPr id="40" name="Freeform 8">
              <a:extLst>
                <a:ext uri="{FF2B5EF4-FFF2-40B4-BE49-F238E27FC236}">
                  <a16:creationId xmlns:a16="http://schemas.microsoft.com/office/drawing/2014/main" id="{F40C4AC8-50E7-49B1-8864-2CE8667010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a:extLst/>
          </p:spPr>
        </p:sp>
        <p:sp>
          <p:nvSpPr>
            <p:cNvPr id="41" name="Freeform 9">
              <a:extLst>
                <a:ext uri="{FF2B5EF4-FFF2-40B4-BE49-F238E27FC236}">
                  <a16:creationId xmlns:a16="http://schemas.microsoft.com/office/drawing/2014/main" id="{8B74515D-097E-4D6D-9614-3EE424776F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a:extLst/>
          </p:spPr>
        </p:sp>
        <p:sp>
          <p:nvSpPr>
            <p:cNvPr id="42" name="Freeform 10">
              <a:extLst>
                <a:ext uri="{FF2B5EF4-FFF2-40B4-BE49-F238E27FC236}">
                  <a16:creationId xmlns:a16="http://schemas.microsoft.com/office/drawing/2014/main" id="{B01B715E-8AF8-4069-AFF6-C4731F0C3B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a:extLst/>
          </p:spPr>
        </p:sp>
        <p:sp>
          <p:nvSpPr>
            <p:cNvPr id="43" name="Freeform 11">
              <a:extLst>
                <a:ext uri="{FF2B5EF4-FFF2-40B4-BE49-F238E27FC236}">
                  <a16:creationId xmlns:a16="http://schemas.microsoft.com/office/drawing/2014/main" id="{E1E01D11-2228-4016-AD29-65D1C6DB26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a:extLst/>
          </p:spPr>
        </p:sp>
        <p:sp>
          <p:nvSpPr>
            <p:cNvPr id="44" name="Freeform 12">
              <a:extLst>
                <a:ext uri="{FF2B5EF4-FFF2-40B4-BE49-F238E27FC236}">
                  <a16:creationId xmlns:a16="http://schemas.microsoft.com/office/drawing/2014/main" id="{1459FE25-5A43-4BCE-B99B-4F40DE8A4F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a:extLst/>
          </p:spPr>
        </p:sp>
        <p:sp>
          <p:nvSpPr>
            <p:cNvPr id="45" name="Freeform 13">
              <a:extLst>
                <a:ext uri="{FF2B5EF4-FFF2-40B4-BE49-F238E27FC236}">
                  <a16:creationId xmlns:a16="http://schemas.microsoft.com/office/drawing/2014/main" id="{3B23074C-316F-47BD-8C6B-EC2FF4952F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a:extLst/>
          </p:spPr>
        </p:sp>
        <p:sp>
          <p:nvSpPr>
            <p:cNvPr id="46" name="Freeform 14">
              <a:extLst>
                <a:ext uri="{FF2B5EF4-FFF2-40B4-BE49-F238E27FC236}">
                  <a16:creationId xmlns:a16="http://schemas.microsoft.com/office/drawing/2014/main" id="{A8080108-D92A-4D64-AFA7-DCCBAF669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a:extLst/>
          </p:spPr>
        </p:sp>
        <p:sp>
          <p:nvSpPr>
            <p:cNvPr id="47" name="Freeform 15">
              <a:extLst>
                <a:ext uri="{FF2B5EF4-FFF2-40B4-BE49-F238E27FC236}">
                  <a16:creationId xmlns:a16="http://schemas.microsoft.com/office/drawing/2014/main" id="{4CDA9133-E392-4602-8F72-342B0F2B15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a:extLst/>
          </p:spPr>
        </p:sp>
        <p:sp>
          <p:nvSpPr>
            <p:cNvPr id="48" name="Freeform 16">
              <a:extLst>
                <a:ext uri="{FF2B5EF4-FFF2-40B4-BE49-F238E27FC236}">
                  <a16:creationId xmlns:a16="http://schemas.microsoft.com/office/drawing/2014/main" id="{41574FAC-64B1-48BF-9962-5F1D6F293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a:extLst/>
          </p:spPr>
        </p:sp>
        <p:sp>
          <p:nvSpPr>
            <p:cNvPr id="49" name="Freeform 17">
              <a:extLst>
                <a:ext uri="{FF2B5EF4-FFF2-40B4-BE49-F238E27FC236}">
                  <a16:creationId xmlns:a16="http://schemas.microsoft.com/office/drawing/2014/main" id="{3C0763C8-12E2-42A2-96FE-5731CDF293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a:extLst/>
          </p:spPr>
        </p:sp>
        <p:sp>
          <p:nvSpPr>
            <p:cNvPr id="50" name="Freeform 18">
              <a:extLst>
                <a:ext uri="{FF2B5EF4-FFF2-40B4-BE49-F238E27FC236}">
                  <a16:creationId xmlns:a16="http://schemas.microsoft.com/office/drawing/2014/main" id="{FA456C9D-7219-467B-B2AD-D5789A7D24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a:extLst/>
          </p:spPr>
        </p:sp>
        <p:sp>
          <p:nvSpPr>
            <p:cNvPr id="51" name="Freeform 19">
              <a:extLst>
                <a:ext uri="{FF2B5EF4-FFF2-40B4-BE49-F238E27FC236}">
                  <a16:creationId xmlns:a16="http://schemas.microsoft.com/office/drawing/2014/main" id="{77284864-DE74-4A45-AD93-F630350402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a:extLst/>
          </p:spPr>
        </p:sp>
        <p:sp>
          <p:nvSpPr>
            <p:cNvPr id="52" name="Freeform 20">
              <a:extLst>
                <a:ext uri="{FF2B5EF4-FFF2-40B4-BE49-F238E27FC236}">
                  <a16:creationId xmlns:a16="http://schemas.microsoft.com/office/drawing/2014/main" id="{2ECA1844-43F9-45F6-B52D-4854DBC48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a:extLst/>
          </p:spPr>
        </p:sp>
        <p:sp>
          <p:nvSpPr>
            <p:cNvPr id="53" name="Freeform 21">
              <a:extLst>
                <a:ext uri="{FF2B5EF4-FFF2-40B4-BE49-F238E27FC236}">
                  <a16:creationId xmlns:a16="http://schemas.microsoft.com/office/drawing/2014/main" id="{F9ECEA64-1836-4323-A0A3-D4F8291120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a:extLst/>
          </p:spPr>
        </p:sp>
        <p:sp>
          <p:nvSpPr>
            <p:cNvPr id="54" name="Freeform 22">
              <a:extLst>
                <a:ext uri="{FF2B5EF4-FFF2-40B4-BE49-F238E27FC236}">
                  <a16:creationId xmlns:a16="http://schemas.microsoft.com/office/drawing/2014/main" id="{950F914B-7F44-4D5A-97BB-4BE453F4A4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a:extLst/>
          </p:spPr>
        </p:sp>
        <p:sp>
          <p:nvSpPr>
            <p:cNvPr id="55" name="Freeform 23">
              <a:extLst>
                <a:ext uri="{FF2B5EF4-FFF2-40B4-BE49-F238E27FC236}">
                  <a16:creationId xmlns:a16="http://schemas.microsoft.com/office/drawing/2014/main" id="{A3EFB651-6736-424B-995D-48C4B0E558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a:extLst/>
          </p:spPr>
        </p:sp>
      </p:grpSp>
      <p:grpSp>
        <p:nvGrpSpPr>
          <p:cNvPr id="57" name="Group 56">
            <a:extLst>
              <a:ext uri="{FF2B5EF4-FFF2-40B4-BE49-F238E27FC236}">
                <a16:creationId xmlns:a16="http://schemas.microsoft.com/office/drawing/2014/main" id="{1FB4E014-64CE-4D11-A129-94A1893FA6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58" name="Rectangle 57">
              <a:extLst>
                <a:ext uri="{FF2B5EF4-FFF2-40B4-BE49-F238E27FC236}">
                  <a16:creationId xmlns:a16="http://schemas.microsoft.com/office/drawing/2014/main" id="{DFBDC1C1-8061-451F-8181-9F0402645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 name="Isosceles Triangle 58">
              <a:extLst>
                <a:ext uri="{FF2B5EF4-FFF2-40B4-BE49-F238E27FC236}">
                  <a16:creationId xmlns:a16="http://schemas.microsoft.com/office/drawing/2014/main" id="{C35F105D-10BD-4664-8966-82DC76172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 name="Rectangle 59">
              <a:extLst>
                <a:ext uri="{FF2B5EF4-FFF2-40B4-BE49-F238E27FC236}">
                  <a16:creationId xmlns:a16="http://schemas.microsoft.com/office/drawing/2014/main" id="{6C9E557E-56E2-4C47-BB57-B5D2A4FB3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BB212FAE-E9B3-4D08-AC5F-3FD508FDAA71}"/>
              </a:ext>
            </a:extLst>
          </p:cNvPr>
          <p:cNvSpPr>
            <a:spLocks noGrp="1"/>
          </p:cNvSpPr>
          <p:nvPr>
            <p:ph type="title"/>
          </p:nvPr>
        </p:nvSpPr>
        <p:spPr>
          <a:xfrm>
            <a:off x="1759236" y="2075504"/>
            <a:ext cx="8679915" cy="1748729"/>
          </a:xfrm>
        </p:spPr>
        <p:txBody>
          <a:bodyPr vert="horz" lIns="228600" tIns="228600" rIns="228600" bIns="0" rtlCol="0" anchor="b">
            <a:normAutofit/>
          </a:bodyPr>
          <a:lstStyle/>
          <a:p>
            <a:pPr>
              <a:lnSpc>
                <a:spcPct val="80000"/>
              </a:lnSpc>
            </a:pPr>
            <a:r>
              <a:rPr lang="en-US" sz="5400"/>
              <a:t>“Relationships are stronger than metal detectors”</a:t>
            </a:r>
          </a:p>
        </p:txBody>
      </p:sp>
      <p:sp>
        <p:nvSpPr>
          <p:cNvPr id="3" name="Text Placeholder 2">
            <a:extLst>
              <a:ext uri="{FF2B5EF4-FFF2-40B4-BE49-F238E27FC236}">
                <a16:creationId xmlns:a16="http://schemas.microsoft.com/office/drawing/2014/main" id="{C4EC2FCB-911E-406A-8A1F-207BF8C1C258}"/>
              </a:ext>
            </a:extLst>
          </p:cNvPr>
          <p:cNvSpPr>
            <a:spLocks noGrp="1"/>
          </p:cNvSpPr>
          <p:nvPr>
            <p:ph type="body" idx="1"/>
          </p:nvPr>
        </p:nvSpPr>
        <p:spPr>
          <a:xfrm>
            <a:off x="1759237" y="3906266"/>
            <a:ext cx="8673427" cy="1322587"/>
          </a:xfrm>
        </p:spPr>
        <p:txBody>
          <a:bodyPr vert="horz" lIns="91440" tIns="0" rIns="91440" bIns="45720" rtlCol="0">
            <a:normAutofit/>
          </a:bodyPr>
          <a:lstStyle/>
          <a:p>
            <a:pPr>
              <a:lnSpc>
                <a:spcPct val="100000"/>
              </a:lnSpc>
            </a:pPr>
            <a:r>
              <a:rPr lang="en-US"/>
              <a:t>Anonymous School Administrator (pre-Parkland)</a:t>
            </a:r>
          </a:p>
        </p:txBody>
      </p:sp>
    </p:spTree>
    <p:custDataLst>
      <p:tags r:id="rId1"/>
    </p:custDataLst>
    <p:extLst>
      <p:ext uri="{BB962C8B-B14F-4D97-AF65-F5344CB8AC3E}">
        <p14:creationId xmlns:p14="http://schemas.microsoft.com/office/powerpoint/2010/main" val="21142148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529E332-1F12-4C15-9CD2-46B47C79757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EB70D1D9-E454-41A2-8131-F87C242E5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2BD80611-E3DE-49D3-957E-D2672511E5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047537A2-1EBB-45DF-81BB-24C8069BF4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2D80068E-88CF-4AFA-A33B-4C67E9DA2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6D3A694A-2C63-4465-903F-2C446C2E9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2AB06086-11CF-41B2-BCA8-F4FD52333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A9322517-D640-42FC-95E7-636922C30B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6D353CC0-9B35-4CD3-80D4-CBE64AB179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240FB68B-B3F7-4ACD-BFA8-24993E47B9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B71C62F0-2D69-4E12-97FD-4FDA2443B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E29D09D3-D44B-4C33-B67D-A33A62508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F253173C-BDD8-4E76-8508-D65436C6C3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98F05129-C6FB-43CA-81A0-3C0E79AEFD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DB362655-D4C7-4196-936B-1AC33DC1D2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081F342A-5654-44A6-8616-8C0E7BDF44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8D067AD4-45F5-405D-A7C5-05E2B4968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1777D4B7-909A-4179-B8F2-4A7DC7751C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48BF3507-BFDE-4733-8CDF-3FDD87FAD9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84D14DCD-6EDC-4E92-ADA7-5CA3636560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a:extLst>
              <a:ext uri="{FF2B5EF4-FFF2-40B4-BE49-F238E27FC236}">
                <a16:creationId xmlns:a16="http://schemas.microsoft.com/office/drawing/2014/main" id="{0C40BBA1-E470-44B7-8606-F8BCF6B962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3" name="Rectangle 32">
              <a:extLst>
                <a:ext uri="{FF2B5EF4-FFF2-40B4-BE49-F238E27FC236}">
                  <a16:creationId xmlns:a16="http://schemas.microsoft.com/office/drawing/2014/main" id="{87F90053-2737-4E1E-BDBF-D1F2DA63CC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Isosceles Triangle 33">
              <a:extLst>
                <a:ext uri="{FF2B5EF4-FFF2-40B4-BE49-F238E27FC236}">
                  <a16:creationId xmlns:a16="http://schemas.microsoft.com/office/drawing/2014/main" id="{9C47D012-ADE5-486B-A297-A95FE2F21A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34">
              <a:extLst>
                <a:ext uri="{FF2B5EF4-FFF2-40B4-BE49-F238E27FC236}">
                  <a16:creationId xmlns:a16="http://schemas.microsoft.com/office/drawing/2014/main" id="{1E063DDE-7A1D-4211-952B-F30B31DEE4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7" name="Rectangle 36">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40"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2"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0" name="Freeform: Shape 59">
            <a:extLst>
              <a:ext uri="{FF2B5EF4-FFF2-40B4-BE49-F238E27FC236}">
                <a16:creationId xmlns:a16="http://schemas.microsoft.com/office/drawing/2014/main" id="{A7795DFA-888F-47E2-B44E-DE1D3B3E4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058957"/>
          </a:xfrm>
          <a:custGeom>
            <a:avLst/>
            <a:gdLst>
              <a:gd name="connsiteX0" fmla="*/ 0 w 12192000"/>
              <a:gd name="connsiteY0" fmla="*/ 0 h 5058957"/>
              <a:gd name="connsiteX1" fmla="*/ 12192000 w 12192000"/>
              <a:gd name="connsiteY1" fmla="*/ 0 h 5058957"/>
              <a:gd name="connsiteX2" fmla="*/ 12192000 w 12192000"/>
              <a:gd name="connsiteY2" fmla="*/ 259692 h 5058957"/>
              <a:gd name="connsiteX3" fmla="*/ 12192000 w 12192000"/>
              <a:gd name="connsiteY3" fmla="*/ 3542069 h 5058957"/>
              <a:gd name="connsiteX4" fmla="*/ 12192000 w 12192000"/>
              <a:gd name="connsiteY4" fmla="*/ 3734194 h 5058957"/>
              <a:gd name="connsiteX5" fmla="*/ 12192000 w 12192000"/>
              <a:gd name="connsiteY5" fmla="*/ 4710012 h 5058957"/>
              <a:gd name="connsiteX6" fmla="*/ 12113803 w 12192000"/>
              <a:gd name="connsiteY6" fmla="*/ 4718295 h 5058957"/>
              <a:gd name="connsiteX7" fmla="*/ 6753597 w 12192000"/>
              <a:gd name="connsiteY7" fmla="*/ 5041852 h 5058957"/>
              <a:gd name="connsiteX8" fmla="*/ 400746 w 12192000"/>
              <a:gd name="connsiteY8" fmla="*/ 4870509 h 5058957"/>
              <a:gd name="connsiteX9" fmla="*/ 0 w 12192000"/>
              <a:gd name="connsiteY9" fmla="*/ 4833533 h 5058957"/>
              <a:gd name="connsiteX10" fmla="*/ 0 w 12192000"/>
              <a:gd name="connsiteY10" fmla="*/ 3734194 h 5058957"/>
              <a:gd name="connsiteX11" fmla="*/ 0 w 12192000"/>
              <a:gd name="connsiteY11" fmla="*/ 3542069 h 5058957"/>
              <a:gd name="connsiteX12" fmla="*/ 0 w 12192000"/>
              <a:gd name="connsiteY12" fmla="*/ 259692 h 505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5058957">
                <a:moveTo>
                  <a:pt x="0" y="0"/>
                </a:moveTo>
                <a:lnTo>
                  <a:pt x="12192000" y="0"/>
                </a:lnTo>
                <a:lnTo>
                  <a:pt x="12192000" y="259692"/>
                </a:lnTo>
                <a:lnTo>
                  <a:pt x="12192000" y="3542069"/>
                </a:lnTo>
                <a:lnTo>
                  <a:pt x="12192000" y="3734194"/>
                </a:lnTo>
                <a:lnTo>
                  <a:pt x="12192000" y="4710012"/>
                </a:lnTo>
                <a:lnTo>
                  <a:pt x="12113803" y="4718295"/>
                </a:lnTo>
                <a:cubicBezTo>
                  <a:pt x="10139508" y="4916244"/>
                  <a:pt x="8237152" y="5009247"/>
                  <a:pt x="6753597" y="5041852"/>
                </a:cubicBezTo>
                <a:cubicBezTo>
                  <a:pt x="4940362" y="5081701"/>
                  <a:pt x="2657278" y="5062371"/>
                  <a:pt x="400746" y="4870509"/>
                </a:cubicBezTo>
                <a:lnTo>
                  <a:pt x="0" y="4833533"/>
                </a:lnTo>
                <a:lnTo>
                  <a:pt x="0" y="3734194"/>
                </a:lnTo>
                <a:lnTo>
                  <a:pt x="0" y="3542069"/>
                </a:lnTo>
                <a:lnTo>
                  <a:pt x="0" y="259692"/>
                </a:lnTo>
                <a:close/>
              </a:path>
            </a:pathLst>
          </a:custGeom>
          <a:solidFill>
            <a:schemeClr val="bg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6" name="Title 5">
            <a:extLst>
              <a:ext uri="{FF2B5EF4-FFF2-40B4-BE49-F238E27FC236}">
                <a16:creationId xmlns:a16="http://schemas.microsoft.com/office/drawing/2014/main" id="{A83F6EEB-733E-4B8A-8031-60A71AD5E5A4}"/>
              </a:ext>
            </a:extLst>
          </p:cNvPr>
          <p:cNvSpPr>
            <a:spLocks noGrp="1"/>
          </p:cNvSpPr>
          <p:nvPr>
            <p:ph type="title"/>
          </p:nvPr>
        </p:nvSpPr>
        <p:spPr>
          <a:xfrm>
            <a:off x="1756043" y="1286121"/>
            <a:ext cx="8679915" cy="3171375"/>
          </a:xfrm>
        </p:spPr>
        <p:txBody>
          <a:bodyPr vert="horz" lIns="228600" tIns="228600" rIns="228600" bIns="0" rtlCol="0" anchor="ctr">
            <a:normAutofit/>
          </a:bodyPr>
          <a:lstStyle/>
          <a:p>
            <a:pPr>
              <a:lnSpc>
                <a:spcPct val="80000"/>
              </a:lnSpc>
            </a:pPr>
            <a:r>
              <a:rPr lang="en-US" sz="3300">
                <a:solidFill>
                  <a:schemeClr val="tx1"/>
                </a:solidFill>
              </a:rPr>
              <a:t>We have the opportunity to change the trajectory for our most vulnerable students by enhancing our focus on equity.  School discipline/behavior management practices are a fundamental part of this endeavor.</a:t>
            </a:r>
            <a:br>
              <a:rPr lang="en-US" sz="3300">
                <a:solidFill>
                  <a:schemeClr val="tx1"/>
                </a:solidFill>
              </a:rPr>
            </a:br>
            <a:br>
              <a:rPr lang="en-US" sz="3300">
                <a:solidFill>
                  <a:schemeClr val="tx1"/>
                </a:solidFill>
              </a:rPr>
            </a:br>
            <a:r>
              <a:rPr lang="en-US" sz="3300">
                <a:solidFill>
                  <a:schemeClr val="tx1"/>
                </a:solidFill>
              </a:rPr>
              <a:t>John English, Education Specialist, Oregon Department of Education</a:t>
            </a:r>
          </a:p>
        </p:txBody>
      </p:sp>
    </p:spTree>
    <p:custDataLst>
      <p:tags r:id="rId1"/>
    </p:custDataLst>
    <p:extLst>
      <p:ext uri="{BB962C8B-B14F-4D97-AF65-F5344CB8AC3E}">
        <p14:creationId xmlns:p14="http://schemas.microsoft.com/office/powerpoint/2010/main" val="2621912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BE126D-A286-49E4-BCEE-76C82C40A687}"/>
              </a:ext>
            </a:extLst>
          </p:cNvPr>
          <p:cNvSpPr>
            <a:spLocks noGrp="1"/>
          </p:cNvSpPr>
          <p:nvPr>
            <p:ph type="title"/>
          </p:nvPr>
        </p:nvSpPr>
        <p:spPr>
          <a:xfrm>
            <a:off x="838200" y="576263"/>
            <a:ext cx="10515600" cy="2852737"/>
          </a:xfrm>
        </p:spPr>
        <p:txBody>
          <a:bodyPr>
            <a:normAutofit/>
          </a:bodyPr>
          <a:lstStyle/>
          <a:p>
            <a:r>
              <a:rPr lang="en-US" b="1" dirty="0">
                <a:solidFill>
                  <a:schemeClr val="tx1"/>
                </a:solidFill>
              </a:rPr>
              <a:t>When defining “results” for historically disenfranchised students, we must remember that behavior is inextricably linked with academics</a:t>
            </a:r>
          </a:p>
        </p:txBody>
      </p:sp>
      <p:grpSp>
        <p:nvGrpSpPr>
          <p:cNvPr id="6" name="Group 5">
            <a:extLst>
              <a:ext uri="{FF2B5EF4-FFF2-40B4-BE49-F238E27FC236}">
                <a16:creationId xmlns:a16="http://schemas.microsoft.com/office/drawing/2014/main" id="{EC745FB0-4FE0-4E8B-A826-336857761A2B}"/>
              </a:ext>
            </a:extLst>
          </p:cNvPr>
          <p:cNvGrpSpPr/>
          <p:nvPr/>
        </p:nvGrpSpPr>
        <p:grpSpPr>
          <a:xfrm>
            <a:off x="1638398" y="4055306"/>
            <a:ext cx="8427720" cy="1912620"/>
            <a:chOff x="0" y="0"/>
            <a:chExt cx="8427720" cy="1912620"/>
          </a:xfrm>
        </p:grpSpPr>
        <p:sp>
          <p:nvSpPr>
            <p:cNvPr id="7" name="Oval 6">
              <a:extLst>
                <a:ext uri="{FF2B5EF4-FFF2-40B4-BE49-F238E27FC236}">
                  <a16:creationId xmlns:a16="http://schemas.microsoft.com/office/drawing/2014/main" id="{CF812C14-B868-4858-904D-55727AB68273}"/>
                </a:ext>
              </a:extLst>
            </p:cNvPr>
            <p:cNvSpPr/>
            <p:nvPr/>
          </p:nvSpPr>
          <p:spPr>
            <a:xfrm>
              <a:off x="0" y="83820"/>
              <a:ext cx="2019300" cy="18288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Oval 7">
              <a:extLst>
                <a:ext uri="{FF2B5EF4-FFF2-40B4-BE49-F238E27FC236}">
                  <a16:creationId xmlns:a16="http://schemas.microsoft.com/office/drawing/2014/main" id="{D05B0FE2-A034-4ADF-9577-B0191BCE90AB}"/>
                </a:ext>
              </a:extLst>
            </p:cNvPr>
            <p:cNvSpPr/>
            <p:nvPr/>
          </p:nvSpPr>
          <p:spPr>
            <a:xfrm>
              <a:off x="3078480" y="60960"/>
              <a:ext cx="2019300" cy="18288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Oval 8">
              <a:extLst>
                <a:ext uri="{FF2B5EF4-FFF2-40B4-BE49-F238E27FC236}">
                  <a16:creationId xmlns:a16="http://schemas.microsoft.com/office/drawing/2014/main" id="{0254D9FB-8284-44AA-9CE1-645A252A7654}"/>
                </a:ext>
              </a:extLst>
            </p:cNvPr>
            <p:cNvSpPr/>
            <p:nvPr/>
          </p:nvSpPr>
          <p:spPr>
            <a:xfrm>
              <a:off x="6408420" y="0"/>
              <a:ext cx="2019300" cy="18288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Equals 9">
              <a:extLst>
                <a:ext uri="{FF2B5EF4-FFF2-40B4-BE49-F238E27FC236}">
                  <a16:creationId xmlns:a16="http://schemas.microsoft.com/office/drawing/2014/main" id="{D56C7BCA-5EAE-4B81-9795-988CF87EA788}"/>
                </a:ext>
              </a:extLst>
            </p:cNvPr>
            <p:cNvSpPr/>
            <p:nvPr/>
          </p:nvSpPr>
          <p:spPr>
            <a:xfrm>
              <a:off x="5387340" y="647700"/>
              <a:ext cx="822960" cy="48006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Plus Sign 10">
              <a:extLst>
                <a:ext uri="{FF2B5EF4-FFF2-40B4-BE49-F238E27FC236}">
                  <a16:creationId xmlns:a16="http://schemas.microsoft.com/office/drawing/2014/main" id="{963C8EF9-011C-489D-9D76-B8AD25234EEC}"/>
                </a:ext>
              </a:extLst>
            </p:cNvPr>
            <p:cNvSpPr/>
            <p:nvPr/>
          </p:nvSpPr>
          <p:spPr>
            <a:xfrm>
              <a:off x="2186940" y="594360"/>
              <a:ext cx="762000" cy="685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Text Box 8">
              <a:extLst>
                <a:ext uri="{FF2B5EF4-FFF2-40B4-BE49-F238E27FC236}">
                  <a16:creationId xmlns:a16="http://schemas.microsoft.com/office/drawing/2014/main" id="{4716F1C4-D6B9-4FC3-895D-E5DB28DEEAE9}"/>
                </a:ext>
              </a:extLst>
            </p:cNvPr>
            <p:cNvSpPr txBox="1"/>
            <p:nvPr/>
          </p:nvSpPr>
          <p:spPr>
            <a:xfrm>
              <a:off x="320040" y="441960"/>
              <a:ext cx="1402080" cy="108966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b="1" dirty="0">
                  <a:effectLst/>
                  <a:latin typeface="Garamond" panose="02020404030301010803" pitchFamily="18" charset="0"/>
                  <a:ea typeface="Calibri" panose="020F0502020204030204" pitchFamily="34" charset="0"/>
                  <a:cs typeface="Times New Roman" panose="02020603050405020304" pitchFamily="18" charset="0"/>
                </a:rPr>
                <a:t>Discipline Gap</a:t>
              </a:r>
              <a:endParaRPr lang="en-US" sz="11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effectLst/>
                  <a:latin typeface="Garamond" panose="02020404030301010803" pitchFamily="18" charset="0"/>
                  <a:ea typeface="Calibri" panose="020F0502020204030204" pitchFamily="34" charset="0"/>
                  <a:cs typeface="Times New Roman" panose="02020603050405020304" pitchFamily="18" charset="0"/>
                </a:rPr>
                <a:t>(Suspension, exclusion)</a:t>
              </a:r>
            </a:p>
          </p:txBody>
        </p:sp>
        <p:sp>
          <p:nvSpPr>
            <p:cNvPr id="13" name="Text Box 9">
              <a:extLst>
                <a:ext uri="{FF2B5EF4-FFF2-40B4-BE49-F238E27FC236}">
                  <a16:creationId xmlns:a16="http://schemas.microsoft.com/office/drawing/2014/main" id="{323136C5-FDE6-4284-B9F0-E113FDAE78B9}"/>
                </a:ext>
              </a:extLst>
            </p:cNvPr>
            <p:cNvSpPr txBox="1"/>
            <p:nvPr/>
          </p:nvSpPr>
          <p:spPr>
            <a:xfrm flipH="1">
              <a:off x="3406140" y="350520"/>
              <a:ext cx="1379220" cy="126492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b="1" dirty="0">
                  <a:effectLst/>
                  <a:latin typeface="Garamond" panose="02020404030301010803" pitchFamily="18" charset="0"/>
                  <a:ea typeface="Calibri" panose="020F0502020204030204" pitchFamily="34" charset="0"/>
                  <a:cs typeface="Times New Roman" panose="02020603050405020304" pitchFamily="18" charset="0"/>
                </a:rPr>
                <a:t>Academic Achievement Gap</a:t>
              </a:r>
              <a:r>
                <a:rPr lang="en-US" sz="1100" dirty="0">
                  <a:effectLst/>
                  <a:latin typeface="Garamond" panose="02020404030301010803"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100" dirty="0">
                  <a:effectLst/>
                  <a:latin typeface="Garamond" panose="02020404030301010803" pitchFamily="18" charset="0"/>
                  <a:ea typeface="Calibri" panose="020F0502020204030204" pitchFamily="34" charset="0"/>
                  <a:cs typeface="Times New Roman" panose="02020603050405020304" pitchFamily="18" charset="0"/>
                </a:rPr>
                <a:t>(Test scores, grad/drop-out rate)</a:t>
              </a:r>
            </a:p>
          </p:txBody>
        </p:sp>
        <p:sp>
          <p:nvSpPr>
            <p:cNvPr id="14" name="Text Box 11">
              <a:extLst>
                <a:ext uri="{FF2B5EF4-FFF2-40B4-BE49-F238E27FC236}">
                  <a16:creationId xmlns:a16="http://schemas.microsoft.com/office/drawing/2014/main" id="{13B3F935-C1F2-49E5-ADBB-4E07BFDA9F10}"/>
                </a:ext>
              </a:extLst>
            </p:cNvPr>
            <p:cNvSpPr txBox="1"/>
            <p:nvPr/>
          </p:nvSpPr>
          <p:spPr>
            <a:xfrm flipH="1">
              <a:off x="6743700" y="304800"/>
              <a:ext cx="1379220" cy="126492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2000" b="1">
                  <a:effectLst/>
                  <a:latin typeface="Garamond" panose="02020404030301010803" pitchFamily="18" charset="0"/>
                  <a:ea typeface="Calibri" panose="020F0502020204030204" pitchFamily="34" charset="0"/>
                  <a:cs typeface="Times New Roman" panose="02020603050405020304" pitchFamily="18" charset="0"/>
                </a:rPr>
                <a:t>Post School Success Gap</a:t>
              </a:r>
              <a:endParaRPr lang="en-US" sz="1100">
                <a:effectLst/>
                <a:latin typeface="Garamond" panose="02020404030301010803" pitchFamily="18" charset="0"/>
                <a:ea typeface="Calibri" panose="020F0502020204030204" pitchFamily="34" charset="0"/>
                <a:cs typeface="Times New Roman" panose="02020603050405020304" pitchFamily="18" charset="0"/>
              </a:endParaRPr>
            </a:p>
          </p:txBody>
        </p:sp>
      </p:grpSp>
    </p:spTree>
    <p:custDataLst>
      <p:tags r:id="rId1"/>
    </p:custDataLst>
    <p:extLst>
      <p:ext uri="{BB962C8B-B14F-4D97-AF65-F5344CB8AC3E}">
        <p14:creationId xmlns:p14="http://schemas.microsoft.com/office/powerpoint/2010/main" val="3850025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BFB417A-C5EE-4D88-8B59-C0C0BE968F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B069CB5E-1041-45C7-8FA9-7734550BA43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7" name="Freeform 5">
              <a:extLst>
                <a:ext uri="{FF2B5EF4-FFF2-40B4-BE49-F238E27FC236}">
                  <a16:creationId xmlns:a16="http://schemas.microsoft.com/office/drawing/2014/main" id="{09430BF7-41C2-4C52-BE21-04969CF9FF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6">
              <a:extLst>
                <a:ext uri="{FF2B5EF4-FFF2-40B4-BE49-F238E27FC236}">
                  <a16:creationId xmlns:a16="http://schemas.microsoft.com/office/drawing/2014/main" id="{1DCAE0B2-C131-45A4-88CF-89F0F46BAB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7">
              <a:extLst>
                <a:ext uri="{FF2B5EF4-FFF2-40B4-BE49-F238E27FC236}">
                  <a16:creationId xmlns:a16="http://schemas.microsoft.com/office/drawing/2014/main" id="{64964771-F3A1-4DF2-9362-34A5C49400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8">
              <a:extLst>
                <a:ext uri="{FF2B5EF4-FFF2-40B4-BE49-F238E27FC236}">
                  <a16:creationId xmlns:a16="http://schemas.microsoft.com/office/drawing/2014/main" id="{D64815CE-7580-49E1-9FC6-E779D0E7C5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9">
              <a:extLst>
                <a:ext uri="{FF2B5EF4-FFF2-40B4-BE49-F238E27FC236}">
                  <a16:creationId xmlns:a16="http://schemas.microsoft.com/office/drawing/2014/main" id="{8742E395-BE11-4EC5-958F-3AE633583A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0">
              <a:extLst>
                <a:ext uri="{FF2B5EF4-FFF2-40B4-BE49-F238E27FC236}">
                  <a16:creationId xmlns:a16="http://schemas.microsoft.com/office/drawing/2014/main" id="{CAB657E4-4B8D-4B9E-A439-1FA15FC019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1">
              <a:extLst>
                <a:ext uri="{FF2B5EF4-FFF2-40B4-BE49-F238E27FC236}">
                  <a16:creationId xmlns:a16="http://schemas.microsoft.com/office/drawing/2014/main" id="{4BF801E0-8269-481A-9B92-8655BC513B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2">
              <a:extLst>
                <a:ext uri="{FF2B5EF4-FFF2-40B4-BE49-F238E27FC236}">
                  <a16:creationId xmlns:a16="http://schemas.microsoft.com/office/drawing/2014/main" id="{02D8F5A8-01F8-4DFF-9A0B-7FF589CCE3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3">
              <a:extLst>
                <a:ext uri="{FF2B5EF4-FFF2-40B4-BE49-F238E27FC236}">
                  <a16:creationId xmlns:a16="http://schemas.microsoft.com/office/drawing/2014/main" id="{C919D22C-C87C-47AD-8617-CFE8675104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4">
              <a:extLst>
                <a:ext uri="{FF2B5EF4-FFF2-40B4-BE49-F238E27FC236}">
                  <a16:creationId xmlns:a16="http://schemas.microsoft.com/office/drawing/2014/main" id="{B647754E-4751-47DF-9AD2-80AD43CB2F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5">
              <a:extLst>
                <a:ext uri="{FF2B5EF4-FFF2-40B4-BE49-F238E27FC236}">
                  <a16:creationId xmlns:a16="http://schemas.microsoft.com/office/drawing/2014/main" id="{87365DE9-1E86-404D-900E-860F28D1D9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6">
              <a:extLst>
                <a:ext uri="{FF2B5EF4-FFF2-40B4-BE49-F238E27FC236}">
                  <a16:creationId xmlns:a16="http://schemas.microsoft.com/office/drawing/2014/main" id="{B0BE7C2E-142E-4799-BFC8-3C9F35E6C8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7">
              <a:extLst>
                <a:ext uri="{FF2B5EF4-FFF2-40B4-BE49-F238E27FC236}">
                  <a16:creationId xmlns:a16="http://schemas.microsoft.com/office/drawing/2014/main" id="{2A7C539F-BE8A-4AE1-A54C-30351747956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18">
              <a:extLst>
                <a:ext uri="{FF2B5EF4-FFF2-40B4-BE49-F238E27FC236}">
                  <a16:creationId xmlns:a16="http://schemas.microsoft.com/office/drawing/2014/main" id="{6593DD4A-8BD3-4D27-8055-C474AE2208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19">
              <a:extLst>
                <a:ext uri="{FF2B5EF4-FFF2-40B4-BE49-F238E27FC236}">
                  <a16:creationId xmlns:a16="http://schemas.microsoft.com/office/drawing/2014/main" id="{B13EA589-5451-476B-8B15-1AFD8030CC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0">
              <a:extLst>
                <a:ext uri="{FF2B5EF4-FFF2-40B4-BE49-F238E27FC236}">
                  <a16:creationId xmlns:a16="http://schemas.microsoft.com/office/drawing/2014/main" id="{F8D226A8-3961-48C8-9F81-3E8196D87D7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1">
              <a:extLst>
                <a:ext uri="{FF2B5EF4-FFF2-40B4-BE49-F238E27FC236}">
                  <a16:creationId xmlns:a16="http://schemas.microsoft.com/office/drawing/2014/main" id="{616C0EE4-A4E9-4E3D-8EB5-B382C899A6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2">
              <a:extLst>
                <a:ext uri="{FF2B5EF4-FFF2-40B4-BE49-F238E27FC236}">
                  <a16:creationId xmlns:a16="http://schemas.microsoft.com/office/drawing/2014/main" id="{653DC984-24D0-4A4D-A440-4D5ADE9087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23">
              <a:extLst>
                <a:ext uri="{FF2B5EF4-FFF2-40B4-BE49-F238E27FC236}">
                  <a16:creationId xmlns:a16="http://schemas.microsoft.com/office/drawing/2014/main" id="{4A882BDE-FDF2-43C2-BDFA-DF06A12EF8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24">
              <a:extLst>
                <a:ext uri="{FF2B5EF4-FFF2-40B4-BE49-F238E27FC236}">
                  <a16:creationId xmlns:a16="http://schemas.microsoft.com/office/drawing/2014/main" id="{48DC655F-4AF6-48C1-9305-1F1918D92E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25">
              <a:extLst>
                <a:ext uri="{FF2B5EF4-FFF2-40B4-BE49-F238E27FC236}">
                  <a16:creationId xmlns:a16="http://schemas.microsoft.com/office/drawing/2014/main" id="{08CED2DF-77DA-4B16-BB52-8D32403013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9" name="Group 38">
            <a:extLst>
              <a:ext uri="{FF2B5EF4-FFF2-40B4-BE49-F238E27FC236}">
                <a16:creationId xmlns:a16="http://schemas.microsoft.com/office/drawing/2014/main" id="{54E41300-BADB-4D46-B7EC-467E03C2D6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40" name="Rectangle 39">
              <a:extLst>
                <a:ext uri="{FF2B5EF4-FFF2-40B4-BE49-F238E27FC236}">
                  <a16:creationId xmlns:a16="http://schemas.microsoft.com/office/drawing/2014/main" id="{2C03D680-A695-4DFE-BA78-135775B54E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22">
              <a:extLst>
                <a:ext uri="{FF2B5EF4-FFF2-40B4-BE49-F238E27FC236}">
                  <a16:creationId xmlns:a16="http://schemas.microsoft.com/office/drawing/2014/main" id="{1DDCFC22-99CB-49BD-8C1A-F16F251010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9956749F-F145-422E-9E0E-D0EA0743E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itle 3">
            <a:extLst>
              <a:ext uri="{FF2B5EF4-FFF2-40B4-BE49-F238E27FC236}">
                <a16:creationId xmlns:a16="http://schemas.microsoft.com/office/drawing/2014/main" id="{D32ED619-3CBB-4C2F-BDB1-1D48C0ACCD60}"/>
              </a:ext>
            </a:extLst>
          </p:cNvPr>
          <p:cNvSpPr>
            <a:spLocks noGrp="1"/>
          </p:cNvSpPr>
          <p:nvPr>
            <p:ph type="title"/>
          </p:nvPr>
        </p:nvSpPr>
        <p:spPr>
          <a:xfrm>
            <a:off x="888631" y="2358391"/>
            <a:ext cx="3498979" cy="2453676"/>
          </a:xfrm>
        </p:spPr>
        <p:txBody>
          <a:bodyPr>
            <a:normAutofit/>
          </a:bodyPr>
          <a:lstStyle/>
          <a:p>
            <a:r>
              <a:rPr lang="en-US" sz="3700"/>
              <a:t>Differentiated Instruction – not just for academics</a:t>
            </a:r>
          </a:p>
        </p:txBody>
      </p:sp>
      <p:sp useBgFill="1">
        <p:nvSpPr>
          <p:cNvPr id="44" name="Rectangle 43">
            <a:extLst>
              <a:ext uri="{FF2B5EF4-FFF2-40B4-BE49-F238E27FC236}">
                <a16:creationId xmlns:a16="http://schemas.microsoft.com/office/drawing/2014/main" id="{0E55EAB6-0AD8-40ED-9585-28B8AF9FAD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264" y="803186"/>
            <a:ext cx="6269015" cy="1807285"/>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Head with Gears">
            <a:extLst>
              <a:ext uri="{FF2B5EF4-FFF2-40B4-BE49-F238E27FC236}">
                <a16:creationId xmlns:a16="http://schemas.microsoft.com/office/drawing/2014/main" id="{B61AB9AB-6961-411C-BD6B-8DE95B21E4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20168" y="977197"/>
            <a:ext cx="1472542" cy="1472542"/>
          </a:xfrm>
          <a:prstGeom prst="rect">
            <a:avLst/>
          </a:prstGeom>
          <a:ln w="9525">
            <a:noFill/>
          </a:ln>
        </p:spPr>
      </p:pic>
      <p:sp>
        <p:nvSpPr>
          <p:cNvPr id="5" name="Content Placeholder 4">
            <a:extLst>
              <a:ext uri="{FF2B5EF4-FFF2-40B4-BE49-F238E27FC236}">
                <a16:creationId xmlns:a16="http://schemas.microsoft.com/office/drawing/2014/main" id="{CF02F374-B2C0-4938-BA67-525BD0E28786}"/>
              </a:ext>
            </a:extLst>
          </p:cNvPr>
          <p:cNvSpPr>
            <a:spLocks noGrp="1"/>
          </p:cNvSpPr>
          <p:nvPr>
            <p:ph idx="1"/>
          </p:nvPr>
        </p:nvSpPr>
        <p:spPr>
          <a:xfrm>
            <a:off x="5118447" y="3091882"/>
            <a:ext cx="6281873" cy="2959925"/>
          </a:xfrm>
        </p:spPr>
        <p:txBody>
          <a:bodyPr>
            <a:normAutofit/>
          </a:bodyPr>
          <a:lstStyle/>
          <a:p>
            <a:pPr marL="0" indent="0">
              <a:buNone/>
            </a:pPr>
            <a:r>
              <a:rPr lang="en-US" b="1" i="1"/>
              <a:t>The biggest mistake of past centuries in teaching has been to treat all children as if they were variants of the same individual, and thus to feel justified in teaching them the same subjects in the same ways.</a:t>
            </a:r>
          </a:p>
          <a:p>
            <a:endParaRPr lang="en-US"/>
          </a:p>
          <a:p>
            <a:r>
              <a:rPr lang="en-US"/>
              <a:t>Howard Gardner:  Professor of Cognition and Education at the Harvard Graduate School of Education.</a:t>
            </a:r>
          </a:p>
        </p:txBody>
      </p:sp>
    </p:spTree>
    <p:custDataLst>
      <p:tags r:id="rId1"/>
    </p:custDataLst>
    <p:extLst>
      <p:ext uri="{BB962C8B-B14F-4D97-AF65-F5344CB8AC3E}">
        <p14:creationId xmlns:p14="http://schemas.microsoft.com/office/powerpoint/2010/main" val="2988211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2EC8B4D-1727-4276-8DCA-2AAC93CD222F}"/>
              </a:ext>
            </a:extLst>
          </p:cNvPr>
          <p:cNvSpPr txBox="1">
            <a:spLocks/>
          </p:cNvSpPr>
          <p:nvPr/>
        </p:nvSpPr>
        <p:spPr>
          <a:xfrm>
            <a:off x="1162426" y="900498"/>
            <a:ext cx="2947482" cy="522601"/>
          </a:xfrm>
          <a:prstGeom prst="rect">
            <a:avLst/>
          </a:prstGeom>
        </p:spPr>
        <p:txBody>
          <a:bodyPr vert="horz" lIns="91440" tIns="0" rIns="91440" bIns="45720" rtlCol="0" anchor="t">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Background</a:t>
            </a:r>
          </a:p>
        </p:txBody>
      </p:sp>
      <p:pic>
        <p:nvPicPr>
          <p:cNvPr id="5" name="Picture 2" descr="http://blogs.edweek.org/edweek/speced/Students%20with%20disabilities%20suspension%20rate.jpg">
            <a:extLst>
              <a:ext uri="{FF2B5EF4-FFF2-40B4-BE49-F238E27FC236}">
                <a16:creationId xmlns:a16="http://schemas.microsoft.com/office/drawing/2014/main" id="{2121D162-A616-4F5A-A501-17AB6E7E61C3}"/>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015068" y="1498600"/>
            <a:ext cx="9924176" cy="470189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5E723F8-2786-40B6-AA72-1640BF30CC13}"/>
              </a:ext>
            </a:extLst>
          </p:cNvPr>
          <p:cNvSpPr txBox="1"/>
          <p:nvPr/>
        </p:nvSpPr>
        <p:spPr>
          <a:xfrm>
            <a:off x="5394546" y="702984"/>
            <a:ext cx="547758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Nationally, 13% SWD suspended compared to 6% SWOD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Michigan 16% SWD suspended compared to 8% SWOD</a:t>
            </a:r>
          </a:p>
        </p:txBody>
      </p:sp>
    </p:spTree>
    <p:custDataLst>
      <p:tags r:id="rId1"/>
    </p:custDataLst>
    <p:extLst>
      <p:ext uri="{BB962C8B-B14F-4D97-AF65-F5344CB8AC3E}">
        <p14:creationId xmlns:p14="http://schemas.microsoft.com/office/powerpoint/2010/main" val="3123513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ED4F0-1669-4E19-840A-2668F977BD32}"/>
              </a:ext>
            </a:extLst>
          </p:cNvPr>
          <p:cNvSpPr>
            <a:spLocks noGrp="1"/>
          </p:cNvSpPr>
          <p:nvPr>
            <p:ph type="title"/>
          </p:nvPr>
        </p:nvSpPr>
        <p:spPr>
          <a:xfrm>
            <a:off x="943277" y="712269"/>
            <a:ext cx="3370998" cy="5502264"/>
          </a:xfrm>
        </p:spPr>
        <p:txBody>
          <a:bodyPr>
            <a:normAutofit/>
          </a:bodyPr>
          <a:lstStyle/>
          <a:p>
            <a:r>
              <a:rPr lang="en-US">
                <a:solidFill>
                  <a:srgbClr val="FFFFFF"/>
                </a:solidFill>
              </a:rPr>
              <a:t>Policy</a:t>
            </a:r>
          </a:p>
        </p:txBody>
      </p:sp>
      <p:graphicFrame>
        <p:nvGraphicFramePr>
          <p:cNvPr id="5" name="Content Placeholder 2">
            <a:extLst>
              <a:ext uri="{FF2B5EF4-FFF2-40B4-BE49-F238E27FC236}">
                <a16:creationId xmlns:a16="http://schemas.microsoft.com/office/drawing/2014/main" id="{ABBE473E-AC5C-4CB4-8282-9F5E14E6D5BF}"/>
              </a:ext>
            </a:extLst>
          </p:cNvPr>
          <p:cNvGraphicFramePr>
            <a:graphicFrameLocks noGrp="1"/>
          </p:cNvGraphicFramePr>
          <p:nvPr>
            <p:ph idx="1"/>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762299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5740DE38-5D33-4465-8B44-5BBEB150C4E7}"/>
              </a:ext>
            </a:extLst>
          </p:cNvPr>
          <p:cNvGraphicFramePr/>
          <p:nvPr>
            <p:extLst/>
          </p:nvPr>
        </p:nvGraphicFramePr>
        <p:xfrm>
          <a:off x="273698" y="1065711"/>
          <a:ext cx="3542522" cy="44653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6" name="Diagram 5">
            <a:extLst>
              <a:ext uri="{FF2B5EF4-FFF2-40B4-BE49-F238E27FC236}">
                <a16:creationId xmlns:a16="http://schemas.microsoft.com/office/drawing/2014/main" id="{9CE0E9DC-AFF0-4272-A69D-240ACF88B0B8}"/>
              </a:ext>
            </a:extLst>
          </p:cNvPr>
          <p:cNvGraphicFramePr/>
          <p:nvPr>
            <p:extLst/>
          </p:nvPr>
        </p:nvGraphicFramePr>
        <p:xfrm>
          <a:off x="4124131" y="1065710"/>
          <a:ext cx="3834882" cy="446532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7" name="Diagram 6">
            <a:extLst>
              <a:ext uri="{FF2B5EF4-FFF2-40B4-BE49-F238E27FC236}">
                <a16:creationId xmlns:a16="http://schemas.microsoft.com/office/drawing/2014/main" id="{D3ACACB4-B7F2-4749-92DB-423BC529E685}"/>
              </a:ext>
            </a:extLst>
          </p:cNvPr>
          <p:cNvGraphicFramePr/>
          <p:nvPr>
            <p:extLst/>
          </p:nvPr>
        </p:nvGraphicFramePr>
        <p:xfrm>
          <a:off x="8409991" y="1065710"/>
          <a:ext cx="3589176" cy="446532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custDataLst>
      <p:tags r:id="rId1"/>
    </p:custDataLst>
    <p:extLst>
      <p:ext uri="{BB962C8B-B14F-4D97-AF65-F5344CB8AC3E}">
        <p14:creationId xmlns:p14="http://schemas.microsoft.com/office/powerpoint/2010/main" val="24286693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343</TotalTime>
  <Words>2495</Words>
  <Application>Microsoft Office PowerPoint</Application>
  <PresentationFormat>Widescreen</PresentationFormat>
  <Paragraphs>309</Paragraphs>
  <Slides>36</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36</vt:i4>
      </vt:variant>
    </vt:vector>
  </HeadingPairs>
  <TitlesOfParts>
    <vt:vector size="47" baseType="lpstr">
      <vt:lpstr>ＭＳ Ｐゴシック</vt:lpstr>
      <vt:lpstr>Arial</vt:lpstr>
      <vt:lpstr>Calibri</vt:lpstr>
      <vt:lpstr>Calibri Light</vt:lpstr>
      <vt:lpstr>Garamond</vt:lpstr>
      <vt:lpstr>Gill Sans MT</vt:lpstr>
      <vt:lpstr>Rockwell</vt:lpstr>
      <vt:lpstr>Times New Roman</vt:lpstr>
      <vt:lpstr>Verdana</vt:lpstr>
      <vt:lpstr>Wingdings</vt:lpstr>
      <vt:lpstr>Atlas</vt:lpstr>
      <vt:lpstr>Restorative Justice Works for All Students</vt:lpstr>
      <vt:lpstr>Special Education Mediation Services</vt:lpstr>
      <vt:lpstr>Michigan Continuum</vt:lpstr>
      <vt:lpstr>We have the opportunity to change the trajectory for our most vulnerable students by enhancing our focus on equity.  School discipline/behavior management practices are a fundamental part of this endeavor.  John English, Education Specialist, Oregon Department of Education</vt:lpstr>
      <vt:lpstr>When defining “results” for historically disenfranchised students, we must remember that behavior is inextricably linked with academics</vt:lpstr>
      <vt:lpstr>Differentiated Instruction – not just for academics</vt:lpstr>
      <vt:lpstr>PowerPoint Presentation</vt:lpstr>
      <vt:lpstr>Policy</vt:lpstr>
      <vt:lpstr>PowerPoint Presentation</vt:lpstr>
      <vt:lpstr>Restorative Practices  and Students with Disabilities</vt:lpstr>
      <vt:lpstr>Family Involvement</vt:lpstr>
      <vt:lpstr>SEMS Restorative Practices Pilot Project (RP3)</vt:lpstr>
      <vt:lpstr>RP3</vt:lpstr>
      <vt:lpstr>RP3</vt:lpstr>
      <vt:lpstr>RP3</vt:lpstr>
      <vt:lpstr>RP3</vt:lpstr>
      <vt:lpstr>RP3</vt:lpstr>
      <vt:lpstr>RP3</vt:lpstr>
      <vt:lpstr>RP3</vt:lpstr>
      <vt:lpstr>RP3</vt:lpstr>
      <vt:lpstr>Lessons</vt:lpstr>
      <vt:lpstr>Lessons  (School personnel)</vt:lpstr>
      <vt:lpstr>Lessons  (School personnel)</vt:lpstr>
      <vt:lpstr>Lessons  (School personnel)</vt:lpstr>
      <vt:lpstr>Lessons (School personnel)</vt:lpstr>
      <vt:lpstr>Lessons (School personnel)</vt:lpstr>
      <vt:lpstr>Recommendations (School personnel)</vt:lpstr>
      <vt:lpstr>Recommendations (School personnel)</vt:lpstr>
      <vt:lpstr>Recommendations  (School personnel)</vt:lpstr>
      <vt:lpstr>Recommendations  (School personnel)</vt:lpstr>
      <vt:lpstr>Recommendations  (School personnel)</vt:lpstr>
      <vt:lpstr>Recommendations  (School personnel)</vt:lpstr>
      <vt:lpstr>Recommendations  (RP3 facilitators)</vt:lpstr>
      <vt:lpstr>Recommendations  (RP3 facilitators)</vt:lpstr>
      <vt:lpstr>SEMS</vt:lpstr>
      <vt:lpstr>“Relationships are stronger than metal detectors”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Restorative Justice Works for All Students: Results of a Michigan RJ Pilot with Students with Disabilities</dc:title>
  <dc:creator>Cheryl Levine</dc:creator>
  <cp:lastModifiedBy>Cheryl Levine</cp:lastModifiedBy>
  <cp:revision>7</cp:revision>
  <dcterms:created xsi:type="dcterms:W3CDTF">2018-10-19T13:03:14Z</dcterms:created>
  <dcterms:modified xsi:type="dcterms:W3CDTF">2018-10-19T18:46:30Z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17449CD7-B37E-46CB-A7F7-0DF19E6E931C</vt:lpwstr>
  </property>
  <property fmtid="{D5CDD505-2E9C-101B-9397-08002B2CF9AE}" pid="3" name="ArticulatePath">
    <vt:lpwstr>Presentation1</vt:lpwstr>
  </property>
</Properties>
</file>