
<file path=[Content_Types].xml><?xml version="1.0" encoding="utf-8"?>
<Types xmlns="http://schemas.openxmlformats.org/package/2006/content-types">
  <Default Extension="png" ContentType="image/png"/>
  <Default Extension="bin" ContentType="application/vnd.openxmlformats-officedocument.oleObject"/>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theme/theme1.xml" ContentType="application/vnd.openxmlformats-officedocument.theme+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wdp" ContentType="image/vnd.ms-photo"/>
  <Override PartName="/ppt/commentAuthors.xml" ContentType="application/vnd.openxmlformats-officedocument.presentationml.commentAuthors+xml"/>
  <Default Extension="vml" ContentType="application/vnd.openxmlformats-officedocument.vmlDrawing"/>
  <Override PartName="/ppt/diagrams/layout1.xml" ContentType="application/vnd.openxmlformats-officedocument.drawingml.diagramLayout+xml"/>
  <Default Extension="xlsx" ContentType="application/vnd.openxmlformats-officedocument.spreadsheetml.sheet"/>
  <Override PartName="/ppt/charts/chart3.xml" ContentType="application/vnd.openxmlformats-officedocument.drawingml.chart+xml"/>
  <Override PartName="/ppt/handoutMasters/handoutMaster1.xml" ContentType="application/vnd.openxmlformats-officedocument.presentationml.handoutMaster+xml"/>
  <Override PartName="/ppt/viewProps.xml" ContentType="application/vnd.openxmlformats-officedocument.presentationml.viewProps+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handoutMasterIdLst>
    <p:handoutMasterId r:id="rId4"/>
  </p:handoutMasterIdLst>
  <p:sldIdLst>
    <p:sldId id="256" r:id="rId2"/>
  </p:sldIdLst>
  <p:sldSz cx="25192038" cy="35999738"/>
  <p:notesSz cx="6799263" cy="9929813"/>
  <p:defaultTextStyle>
    <a:defPPr>
      <a:defRPr lang="en-US"/>
    </a:defPPr>
    <a:lvl1pPr marL="0" algn="l" defTabSz="3599776" rtl="0" eaLnBrk="1" latinLnBrk="0" hangingPunct="1">
      <a:defRPr sz="7100" kern="1200">
        <a:solidFill>
          <a:schemeClr val="tx1"/>
        </a:solidFill>
        <a:latin typeface="+mn-lt"/>
        <a:ea typeface="+mn-ea"/>
        <a:cs typeface="+mn-cs"/>
      </a:defRPr>
    </a:lvl1pPr>
    <a:lvl2pPr marL="1799889" algn="l" defTabSz="3599776" rtl="0" eaLnBrk="1" latinLnBrk="0" hangingPunct="1">
      <a:defRPr sz="7100" kern="1200">
        <a:solidFill>
          <a:schemeClr val="tx1"/>
        </a:solidFill>
        <a:latin typeface="+mn-lt"/>
        <a:ea typeface="+mn-ea"/>
        <a:cs typeface="+mn-cs"/>
      </a:defRPr>
    </a:lvl2pPr>
    <a:lvl3pPr marL="3599776" algn="l" defTabSz="3599776" rtl="0" eaLnBrk="1" latinLnBrk="0" hangingPunct="1">
      <a:defRPr sz="7100" kern="1200">
        <a:solidFill>
          <a:schemeClr val="tx1"/>
        </a:solidFill>
        <a:latin typeface="+mn-lt"/>
        <a:ea typeface="+mn-ea"/>
        <a:cs typeface="+mn-cs"/>
      </a:defRPr>
    </a:lvl3pPr>
    <a:lvl4pPr marL="5399664" algn="l" defTabSz="3599776" rtl="0" eaLnBrk="1" latinLnBrk="0" hangingPunct="1">
      <a:defRPr sz="7100" kern="1200">
        <a:solidFill>
          <a:schemeClr val="tx1"/>
        </a:solidFill>
        <a:latin typeface="+mn-lt"/>
        <a:ea typeface="+mn-ea"/>
        <a:cs typeface="+mn-cs"/>
      </a:defRPr>
    </a:lvl4pPr>
    <a:lvl5pPr marL="7199552" algn="l" defTabSz="3599776" rtl="0" eaLnBrk="1" latinLnBrk="0" hangingPunct="1">
      <a:defRPr sz="7100" kern="1200">
        <a:solidFill>
          <a:schemeClr val="tx1"/>
        </a:solidFill>
        <a:latin typeface="+mn-lt"/>
        <a:ea typeface="+mn-ea"/>
        <a:cs typeface="+mn-cs"/>
      </a:defRPr>
    </a:lvl5pPr>
    <a:lvl6pPr marL="8999441" algn="l" defTabSz="3599776" rtl="0" eaLnBrk="1" latinLnBrk="0" hangingPunct="1">
      <a:defRPr sz="7100" kern="1200">
        <a:solidFill>
          <a:schemeClr val="tx1"/>
        </a:solidFill>
        <a:latin typeface="+mn-lt"/>
        <a:ea typeface="+mn-ea"/>
        <a:cs typeface="+mn-cs"/>
      </a:defRPr>
    </a:lvl6pPr>
    <a:lvl7pPr marL="10799330" algn="l" defTabSz="3599776" rtl="0" eaLnBrk="1" latinLnBrk="0" hangingPunct="1">
      <a:defRPr sz="7100" kern="1200">
        <a:solidFill>
          <a:schemeClr val="tx1"/>
        </a:solidFill>
        <a:latin typeface="+mn-lt"/>
        <a:ea typeface="+mn-ea"/>
        <a:cs typeface="+mn-cs"/>
      </a:defRPr>
    </a:lvl7pPr>
    <a:lvl8pPr marL="12599217" algn="l" defTabSz="3599776" rtl="0" eaLnBrk="1" latinLnBrk="0" hangingPunct="1">
      <a:defRPr sz="7100" kern="1200">
        <a:solidFill>
          <a:schemeClr val="tx1"/>
        </a:solidFill>
        <a:latin typeface="+mn-lt"/>
        <a:ea typeface="+mn-ea"/>
        <a:cs typeface="+mn-cs"/>
      </a:defRPr>
    </a:lvl8pPr>
    <a:lvl9pPr marL="14399106" algn="l" defTabSz="3599776" rtl="0" eaLnBrk="1" latinLnBrk="0" hangingPunct="1">
      <a:defRPr sz="71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629">
          <p15:clr>
            <a:srgbClr val="A4A3A4"/>
          </p15:clr>
        </p15:guide>
        <p15:guide id="2" orient="horz" pos="315">
          <p15:clr>
            <a:srgbClr val="A4A3A4"/>
          </p15:clr>
        </p15:guide>
        <p15:guide id="3" orient="horz" pos="22047">
          <p15:clr>
            <a:srgbClr val="A4A3A4"/>
          </p15:clr>
        </p15:guide>
        <p15:guide id="4" orient="horz">
          <p15:clr>
            <a:srgbClr val="A4A3A4"/>
          </p15:clr>
        </p15:guide>
        <p15:guide id="5" pos="334">
          <p15:clr>
            <a:srgbClr val="A4A3A4"/>
          </p15:clr>
        </p15:guide>
        <p15:guide id="6" pos="15537">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guide id="3" orient="horz" pos="3128">
          <p15:clr>
            <a:srgbClr val="A4A3A4"/>
          </p15:clr>
        </p15:guide>
        <p15:guide id="4" pos="21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a:srgbClr val="F5EF71"/>
    <a:srgbClr val="FFFF66"/>
    <a:srgbClr val="00B0AC"/>
    <a:srgbClr val="7A2E72"/>
    <a:srgbClr val="009999"/>
    <a:srgbClr val="00C0BB"/>
    <a:srgbClr val="00DAD5"/>
    <a:srgbClr val="D5D95C"/>
    <a:srgbClr val="2080B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06" autoAdjust="0"/>
    <p:restoredTop sz="94707" autoAdjust="0"/>
  </p:normalViewPr>
  <p:slideViewPr>
    <p:cSldViewPr snapToGrid="0" snapToObjects="1" showGuides="1">
      <p:cViewPr>
        <p:scale>
          <a:sx n="50" d="100"/>
          <a:sy n="50" d="100"/>
        </p:scale>
        <p:origin x="168" y="-702"/>
      </p:cViewPr>
      <p:guideLst>
        <p:guide orient="horz" pos="3629"/>
        <p:guide orient="horz" pos="315"/>
        <p:guide orient="horz" pos="22047"/>
        <p:guide orient="horz"/>
        <p:guide pos="334"/>
        <p:guide pos="1553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orient="horz" pos="3128"/>
        <p:guide pos="2160"/>
        <p:guide pos="214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Hoja_de_c_lculo_de_Microsoft_Office_Excel3.xlsx"/></Relationships>
</file>

<file path=ppt/charts/chart1.xml><?xml version="1.0" encoding="utf-8"?>
<c:chartSpace xmlns:c="http://schemas.openxmlformats.org/drawingml/2006/chart" xmlns:a="http://schemas.openxmlformats.org/drawingml/2006/main" xmlns:r="http://schemas.openxmlformats.org/officeDocument/2006/relationships">
  <c:lang val="es-ES_tradnl"/>
  <c:chart>
    <c:title>
      <c:tx>
        <c:rich>
          <a:bodyPr/>
          <a:lstStyle/>
          <a:p>
            <a:pPr>
              <a:defRPr/>
            </a:pPr>
            <a:r>
              <a:rPr lang="en-GB" sz="2400" b="0" noProof="0" dirty="0"/>
              <a:t>Rates</a:t>
            </a:r>
            <a:r>
              <a:rPr lang="en-GB" sz="2400" b="0" baseline="0" noProof="0" dirty="0"/>
              <a:t> of the criminal mediation programme</a:t>
            </a:r>
            <a:endParaRPr lang="en-GB" sz="2400" b="0" noProof="0" dirty="0"/>
          </a:p>
        </c:rich>
      </c:tx>
      <c:layout>
        <c:manualLayout>
          <c:xMode val="edge"/>
          <c:yMode val="edge"/>
          <c:x val="9.9570458195472004E-3"/>
          <c:y val="8.0969362087912559E-3"/>
        </c:manualLayout>
      </c:layout>
    </c:title>
    <c:view3D>
      <c:rotX val="30"/>
      <c:perspective val="30"/>
    </c:view3D>
    <c:plotArea>
      <c:layout>
        <c:manualLayout>
          <c:layoutTarget val="inner"/>
          <c:xMode val="edge"/>
          <c:yMode val="edge"/>
          <c:x val="4.4700638925617986E-2"/>
          <c:y val="0.31258069329735227"/>
          <c:w val="0.56332292313390242"/>
          <c:h val="0.57018139678569313"/>
        </c:manualLayout>
      </c:layout>
      <c:pie3DChart>
        <c:varyColors val="1"/>
        <c:ser>
          <c:idx val="0"/>
          <c:order val="0"/>
          <c:tx>
            <c:strRef>
              <c:f>Hoja1!$B$1</c:f>
              <c:strCache>
                <c:ptCount val="1"/>
                <c:pt idx="0">
                  <c:v>Columna1</c:v>
                </c:pt>
              </c:strCache>
            </c:strRef>
          </c:tx>
          <c:spPr>
            <a:solidFill>
              <a:srgbClr val="C00000"/>
            </a:solidFill>
            <a:ln>
              <a:solidFill>
                <a:schemeClr val="accent1"/>
              </a:solidFill>
            </a:ln>
          </c:spPr>
          <c:dPt>
            <c:idx val="0"/>
            <c:spPr>
              <a:solidFill>
                <a:srgbClr val="FFFF66"/>
              </a:solidFill>
              <a:ln>
                <a:solidFill>
                  <a:schemeClr val="accent1"/>
                </a:solidFill>
              </a:ln>
            </c:spPr>
            <c:extLst xmlns:c16r2="http://schemas.microsoft.com/office/drawing/2015/06/chart">
              <c:ext xmlns:c16="http://schemas.microsoft.com/office/drawing/2014/chart" uri="{C3380CC4-5D6E-409C-BE32-E72D297353CC}">
                <c16:uniqueId val="{00000001-EFF2-4350-AE06-E87B027F5B80}"/>
              </c:ext>
            </c:extLst>
          </c:dPt>
          <c:dPt>
            <c:idx val="1"/>
            <c:spPr>
              <a:solidFill>
                <a:srgbClr val="FF3300"/>
              </a:solidFill>
              <a:ln w="38100">
                <a:solidFill>
                  <a:schemeClr val="accent1"/>
                </a:solidFill>
              </a:ln>
            </c:spPr>
            <c:extLst xmlns:c16r2="http://schemas.microsoft.com/office/drawing/2015/06/chart">
              <c:ext xmlns:c16="http://schemas.microsoft.com/office/drawing/2014/chart" uri="{C3380CC4-5D6E-409C-BE32-E72D297353CC}">
                <c16:uniqueId val="{00000003-EFF2-4350-AE06-E87B027F5B80}"/>
              </c:ext>
            </c:extLst>
          </c:dPt>
          <c:dLbls>
            <c:dLbl>
              <c:idx val="0"/>
              <c:layout>
                <c:manualLayout>
                  <c:x val="-2.3162843844288825E-2"/>
                  <c:y val="-3.6662390135770453E-2"/>
                </c:manualLayout>
              </c:layout>
              <c:tx>
                <c:rich>
                  <a:bodyPr/>
                  <a:lstStyle/>
                  <a:p>
                    <a:r>
                      <a:rPr lang="en-US" baseline="0" dirty="0"/>
                      <a:t> </a:t>
                    </a:r>
                    <a:fld id="{36A5C001-2D30-4965-BEF5-F49462279AF2}" type="PERCENTAGE">
                      <a:rPr lang="en-US" sz="2000" baseline="0" smtClean="0"/>
                      <a:pPr/>
                      <a:t>[PERCENTAGE]</a:t>
                    </a:fld>
                    <a:r>
                      <a:rPr lang="en-US" sz="2000" baseline="0" dirty="0"/>
                      <a:t> DID NOT CAME TO AN AGREEMENT</a:t>
                    </a:r>
                  </a:p>
                </c:rich>
              </c:tx>
              <c:showCatName val="1"/>
              <c:showPercent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EFF2-4350-AE06-E87B027F5B80}"/>
                </c:ext>
              </c:extLst>
            </c:dLbl>
            <c:dLbl>
              <c:idx val="1"/>
              <c:layout>
                <c:manualLayout>
                  <c:x val="0.19618426739719355"/>
                  <c:y val="-0.27946865423531181"/>
                </c:manualLayout>
              </c:layout>
              <c:tx>
                <c:rich>
                  <a:bodyPr/>
                  <a:lstStyle/>
                  <a:p>
                    <a:r>
                      <a:rPr lang="en-US" baseline="0" dirty="0"/>
                      <a:t> </a:t>
                    </a:r>
                    <a:fld id="{32CF0553-025B-4DF0-93DE-4A3598C482F0}" type="PERCENTAGE">
                      <a:rPr lang="en-US" baseline="0" smtClean="0"/>
                      <a:pPr/>
                      <a:t>[PERCENTAGE]</a:t>
                    </a:fld>
                    <a:r>
                      <a:rPr lang="en-US" baseline="0" dirty="0"/>
                      <a:t> CAME TO AN AGREEMENT</a:t>
                    </a:r>
                  </a:p>
                </c:rich>
              </c:tx>
              <c:showCatName val="1"/>
              <c:showPercent val="1"/>
            </c:dLbl>
            <c:spPr>
              <a:noFill/>
              <a:ln>
                <a:noFill/>
              </a:ln>
              <a:effectLst/>
            </c:spPr>
            <c:txPr>
              <a:bodyPr/>
              <a:lstStyle/>
              <a:p>
                <a:pPr>
                  <a:defRPr sz="2400" b="0">
                    <a:effectLst>
                      <a:outerShdw blurRad="38100" dist="38100" dir="2700000" algn="tl">
                        <a:srgbClr val="000000">
                          <a:alpha val="43137"/>
                        </a:srgbClr>
                      </a:outerShdw>
                    </a:effectLst>
                  </a:defRPr>
                </a:pPr>
                <a:endParaRPr lang="es-ES_tradnl"/>
              </a:p>
            </c:txPr>
            <c:showCatName val="1"/>
            <c:showPercent val="1"/>
            <c:showLeaderLines val="1"/>
            <c:extLst xmlns:c16r2="http://schemas.microsoft.com/office/drawing/2015/06/chart">
              <c:ext xmlns:c15="http://schemas.microsoft.com/office/drawing/2012/chart" uri="{CE6537A1-D6FC-4f65-9D91-7224C49458BB}"/>
            </c:extLst>
          </c:dLbls>
          <c:cat>
            <c:strRef>
              <c:f>Hoja1!$A$2:$A$3</c:f>
              <c:strCache>
                <c:ptCount val="2"/>
                <c:pt idx="0">
                  <c:v>SIN ACUERDO</c:v>
                </c:pt>
                <c:pt idx="1">
                  <c:v>CON ACUERDO</c:v>
                </c:pt>
              </c:strCache>
            </c:strRef>
          </c:cat>
          <c:val>
            <c:numRef>
              <c:f>Hoja1!$B$2:$B$3</c:f>
              <c:numCache>
                <c:formatCode>General</c:formatCode>
                <c:ptCount val="2"/>
                <c:pt idx="0">
                  <c:v>11.4</c:v>
                </c:pt>
                <c:pt idx="1">
                  <c:v>88.6</c:v>
                </c:pt>
              </c:numCache>
            </c:numRef>
          </c:val>
          <c:extLst xmlns:c16r2="http://schemas.microsoft.com/office/drawing/2015/06/chart">
            <c:ext xmlns:c16="http://schemas.microsoft.com/office/drawing/2014/chart" uri="{C3380CC4-5D6E-409C-BE32-E72D297353CC}">
              <c16:uniqueId val="{00000004-EFF2-4350-AE06-E87B027F5B80}"/>
            </c:ext>
          </c:extLst>
        </c:ser>
        <c:dLbls>
          <c:showVal val="1"/>
        </c:dLbls>
      </c:pie3DChart>
    </c:plotArea>
    <c:plotVisOnly val="1"/>
    <c:dispBlanksAs val="zero"/>
  </c:chart>
  <c:txPr>
    <a:bodyPr/>
    <a:lstStyle/>
    <a:p>
      <a:pPr>
        <a:defRPr sz="1800"/>
      </a:pPr>
      <a:endParaRPr lang="es-ES_tradnl"/>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ES_tradnl"/>
  <c:chart>
    <c:title>
      <c:tx>
        <c:rich>
          <a:bodyPr/>
          <a:lstStyle/>
          <a:p>
            <a:pPr>
              <a:defRPr sz="2400" b="0"/>
            </a:pPr>
            <a:r>
              <a:rPr lang="en-US" dirty="0"/>
              <a:t>Type of agreements</a:t>
            </a:r>
          </a:p>
        </c:rich>
      </c:tx>
      <c:layout/>
    </c:title>
    <c:plotArea>
      <c:layout/>
      <c:doughnutChart>
        <c:varyColors val="1"/>
        <c:ser>
          <c:idx val="0"/>
          <c:order val="0"/>
          <c:tx>
            <c:strRef>
              <c:f>Hoja1!$B$1</c:f>
              <c:strCache>
                <c:ptCount val="1"/>
                <c:pt idx="0">
                  <c:v>Tipo de acuerdo</c:v>
                </c:pt>
              </c:strCache>
            </c:strRef>
          </c:tx>
          <c:spPr>
            <a:ln>
              <a:solidFill>
                <a:schemeClr val="accent1"/>
              </a:solidFill>
            </a:ln>
          </c:spPr>
          <c:explosion val="25"/>
          <c:dPt>
            <c:idx val="0"/>
            <c:spPr>
              <a:solidFill>
                <a:srgbClr val="7A2E72"/>
              </a:solidFill>
              <a:ln>
                <a:solidFill>
                  <a:schemeClr val="accent1"/>
                </a:solidFill>
              </a:ln>
            </c:spPr>
            <c:extLst xmlns:c16r2="http://schemas.microsoft.com/office/drawing/2015/06/chart">
              <c:ext xmlns:c16="http://schemas.microsoft.com/office/drawing/2014/chart" uri="{C3380CC4-5D6E-409C-BE32-E72D297353CC}">
                <c16:uniqueId val="{00000001-0834-46BD-9566-8CE6D9B833A6}"/>
              </c:ext>
            </c:extLst>
          </c:dPt>
          <c:dPt>
            <c:idx val="1"/>
            <c:spPr>
              <a:solidFill>
                <a:srgbClr val="B1BF2F"/>
              </a:solidFill>
              <a:ln>
                <a:solidFill>
                  <a:schemeClr val="accent1"/>
                </a:solidFill>
              </a:ln>
            </c:spPr>
            <c:extLst xmlns:c16r2="http://schemas.microsoft.com/office/drawing/2015/06/chart">
              <c:ext xmlns:c16="http://schemas.microsoft.com/office/drawing/2014/chart" uri="{C3380CC4-5D6E-409C-BE32-E72D297353CC}">
                <c16:uniqueId val="{00000003-0834-46BD-9566-8CE6D9B833A6}"/>
              </c:ext>
            </c:extLst>
          </c:dPt>
          <c:dPt>
            <c:idx val="2"/>
            <c:spPr>
              <a:solidFill>
                <a:srgbClr val="2080BE"/>
              </a:solidFill>
              <a:ln>
                <a:solidFill>
                  <a:schemeClr val="accent1"/>
                </a:solidFill>
              </a:ln>
            </c:spPr>
            <c:extLst xmlns:c16r2="http://schemas.microsoft.com/office/drawing/2015/06/chart">
              <c:ext xmlns:c16="http://schemas.microsoft.com/office/drawing/2014/chart" uri="{C3380CC4-5D6E-409C-BE32-E72D297353CC}">
                <c16:uniqueId val="{00000005-0834-46BD-9566-8CE6D9B833A6}"/>
              </c:ext>
            </c:extLst>
          </c:dPt>
          <c:dPt>
            <c:idx val="3"/>
            <c:spPr>
              <a:solidFill>
                <a:srgbClr val="D5D95C"/>
              </a:solidFill>
              <a:ln>
                <a:solidFill>
                  <a:schemeClr val="accent1"/>
                </a:solidFill>
              </a:ln>
            </c:spPr>
            <c:extLst xmlns:c16r2="http://schemas.microsoft.com/office/drawing/2015/06/chart">
              <c:ext xmlns:c16="http://schemas.microsoft.com/office/drawing/2014/chart" uri="{C3380CC4-5D6E-409C-BE32-E72D297353CC}">
                <c16:uniqueId val="{00000007-0834-46BD-9566-8CE6D9B833A6}"/>
              </c:ext>
            </c:extLst>
          </c:dPt>
          <c:dLbls>
            <c:spPr>
              <a:noFill/>
              <a:ln>
                <a:noFill/>
              </a:ln>
              <a:effectLst/>
            </c:spPr>
            <c:txPr>
              <a:bodyPr/>
              <a:lstStyle/>
              <a:p>
                <a:pPr>
                  <a:defRPr sz="2400" b="1">
                    <a:effectLst>
                      <a:outerShdw blurRad="38100" dist="38100" dir="2700000" algn="tl">
                        <a:srgbClr val="000000">
                          <a:alpha val="43137"/>
                        </a:srgbClr>
                      </a:outerShdw>
                    </a:effectLst>
                  </a:defRPr>
                </a:pPr>
                <a:endParaRPr lang="es-ES_tradnl"/>
              </a:p>
            </c:txPr>
            <c:showPercent val="1"/>
            <c:showLeaderLines val="1"/>
            <c:extLst xmlns:c16r2="http://schemas.microsoft.com/office/drawing/2015/06/chart">
              <c:ext xmlns:c15="http://schemas.microsoft.com/office/drawing/2012/chart" uri="{CE6537A1-D6FC-4f65-9D91-7224C49458BB}"/>
            </c:extLst>
          </c:dLbls>
          <c:cat>
            <c:strRef>
              <c:f>Hoja1!$A$2:$A$5</c:f>
              <c:strCache>
                <c:ptCount val="4"/>
                <c:pt idx="0">
                  <c:v>Moral (explanations/apologies/...)</c:v>
                </c:pt>
                <c:pt idx="1">
                  <c:v>Relational (commitment to respect/coexistence/…)</c:v>
                </c:pt>
                <c:pt idx="2">
                  <c:v>Economic</c:v>
                </c:pt>
                <c:pt idx="3">
                  <c:v>Commitment to an activity</c:v>
                </c:pt>
              </c:strCache>
            </c:strRef>
          </c:cat>
          <c:val>
            <c:numRef>
              <c:f>Hoja1!$B$2:$B$5</c:f>
              <c:numCache>
                <c:formatCode>General</c:formatCode>
                <c:ptCount val="4"/>
                <c:pt idx="0">
                  <c:v>27</c:v>
                </c:pt>
                <c:pt idx="1">
                  <c:v>22</c:v>
                </c:pt>
                <c:pt idx="2">
                  <c:v>4</c:v>
                </c:pt>
                <c:pt idx="3">
                  <c:v>2</c:v>
                </c:pt>
              </c:numCache>
            </c:numRef>
          </c:val>
          <c:extLst xmlns:c16r2="http://schemas.microsoft.com/office/drawing/2015/06/chart">
            <c:ext xmlns:c16="http://schemas.microsoft.com/office/drawing/2014/chart" uri="{C3380CC4-5D6E-409C-BE32-E72D297353CC}">
              <c16:uniqueId val="{00000008-0834-46BD-9566-8CE6D9B833A6}"/>
            </c:ext>
          </c:extLst>
        </c:ser>
        <c:dLbls>
          <c:showPercent val="1"/>
        </c:dLbls>
        <c:firstSliceAng val="0"/>
        <c:holeSize val="50"/>
      </c:doughnutChart>
    </c:plotArea>
    <c:legend>
      <c:legendPos val="r"/>
      <c:layout>
        <c:manualLayout>
          <c:xMode val="edge"/>
          <c:yMode val="edge"/>
          <c:x val="0.61169842550039433"/>
          <c:y val="0.26045462497085148"/>
          <c:w val="0.3869091240807086"/>
          <c:h val="0.45213244357876786"/>
        </c:manualLayout>
      </c:layout>
      <c:txPr>
        <a:bodyPr/>
        <a:lstStyle/>
        <a:p>
          <a:pPr>
            <a:defRPr sz="1800"/>
          </a:pPr>
          <a:endParaRPr lang="es-ES_tradnl"/>
        </a:p>
      </c:txPr>
    </c:legend>
    <c:plotVisOnly val="1"/>
    <c:dispBlanksAs val="zero"/>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s-ES_tradnl"/>
  <c:style val="13"/>
  <c:chart>
    <c:title>
      <c:tx>
        <c:rich>
          <a:bodyPr/>
          <a:lstStyle/>
          <a:p>
            <a:pPr>
              <a:defRPr/>
            </a:pPr>
            <a:endParaRPr lang="en-US" dirty="0"/>
          </a:p>
          <a:p>
            <a:pPr>
              <a:defRPr/>
            </a:pPr>
            <a:endParaRPr lang="en-US" dirty="0"/>
          </a:p>
        </c:rich>
      </c:tx>
      <c:layout/>
    </c:title>
    <c:plotArea>
      <c:layout/>
      <c:barChart>
        <c:barDir val="bar"/>
        <c:grouping val="clustered"/>
        <c:ser>
          <c:idx val="0"/>
          <c:order val="0"/>
          <c:tx>
            <c:strRef>
              <c:f>Hoja1!$B$1</c:f>
              <c:strCache>
                <c:ptCount val="1"/>
                <c:pt idx="0">
                  <c:v>Type of offenses</c:v>
                </c:pt>
              </c:strCache>
            </c:strRef>
          </c:tx>
          <c:cat>
            <c:strRef>
              <c:f>Hoja1!$A$2:$A$14</c:f>
              <c:strCache>
                <c:ptCount val="13"/>
                <c:pt idx="0">
                  <c:v>THREATS</c:v>
                </c:pt>
                <c:pt idx="1">
                  <c:v>FALSEHOODS</c:v>
                </c:pt>
                <c:pt idx="2">
                  <c:v>INJURIES</c:v>
                </c:pt>
                <c:pt idx="3">
                  <c:v>FAMILY ABUSE</c:v>
                </c:pt>
                <c:pt idx="4">
                  <c:v>DOMESTIC VIOLENCE</c:v>
                </c:pt>
                <c:pt idx="5">
                  <c:v>COERCION</c:v>
                </c:pt>
                <c:pt idx="6">
                  <c:v>SCAM</c:v>
                </c:pt>
                <c:pt idx="7">
                  <c:v>DEGRADING TREATMENT</c:v>
                </c:pt>
                <c:pt idx="8">
                  <c:v>ENCROACHMENT</c:v>
                </c:pt>
                <c:pt idx="9">
                  <c:v>ATTACKS</c:v>
                </c:pt>
                <c:pt idx="10">
                  <c:v>MISAPPROPRIATION</c:v>
                </c:pt>
                <c:pt idx="11">
                  <c:v>DAMAGES</c:v>
                </c:pt>
                <c:pt idx="12">
                  <c:v>NOT SPECIFIED</c:v>
                </c:pt>
              </c:strCache>
            </c:strRef>
          </c:cat>
          <c:val>
            <c:numRef>
              <c:f>Hoja1!$B$2:$B$14</c:f>
              <c:numCache>
                <c:formatCode>General</c:formatCode>
                <c:ptCount val="13"/>
                <c:pt idx="0">
                  <c:v>59</c:v>
                </c:pt>
                <c:pt idx="1">
                  <c:v>1</c:v>
                </c:pt>
                <c:pt idx="2">
                  <c:v>35</c:v>
                </c:pt>
                <c:pt idx="3">
                  <c:v>3</c:v>
                </c:pt>
                <c:pt idx="4">
                  <c:v>3</c:v>
                </c:pt>
                <c:pt idx="5">
                  <c:v>8</c:v>
                </c:pt>
                <c:pt idx="6">
                  <c:v>4</c:v>
                </c:pt>
                <c:pt idx="7">
                  <c:v>1</c:v>
                </c:pt>
                <c:pt idx="8">
                  <c:v>4</c:v>
                </c:pt>
                <c:pt idx="9">
                  <c:v>1</c:v>
                </c:pt>
                <c:pt idx="10">
                  <c:v>3</c:v>
                </c:pt>
                <c:pt idx="11">
                  <c:v>4</c:v>
                </c:pt>
                <c:pt idx="12">
                  <c:v>2</c:v>
                </c:pt>
              </c:numCache>
            </c:numRef>
          </c:val>
          <c:extLst xmlns:c16r2="http://schemas.microsoft.com/office/drawing/2015/06/chart">
            <c:ext xmlns:c16="http://schemas.microsoft.com/office/drawing/2014/chart" uri="{C3380CC4-5D6E-409C-BE32-E72D297353CC}">
              <c16:uniqueId val="{00000000-D0E5-4E83-AF1F-D7F238C82BC5}"/>
            </c:ext>
          </c:extLst>
        </c:ser>
        <c:dLbls/>
        <c:axId val="92186112"/>
        <c:axId val="92187648"/>
      </c:barChart>
      <c:catAx>
        <c:axId val="92186112"/>
        <c:scaling>
          <c:orientation val="minMax"/>
        </c:scaling>
        <c:axPos val="l"/>
        <c:numFmt formatCode="General" sourceLinked="0"/>
        <c:tickLblPos val="nextTo"/>
        <c:txPr>
          <a:bodyPr/>
          <a:lstStyle/>
          <a:p>
            <a:pPr>
              <a:defRPr lang="en-GB" b="1" noProof="0"/>
            </a:pPr>
            <a:endParaRPr lang="es-ES_tradnl"/>
          </a:p>
        </c:txPr>
        <c:crossAx val="92187648"/>
        <c:crosses val="autoZero"/>
        <c:auto val="1"/>
        <c:lblAlgn val="ctr"/>
        <c:lblOffset val="100"/>
      </c:catAx>
      <c:valAx>
        <c:axId val="92187648"/>
        <c:scaling>
          <c:orientation val="minMax"/>
        </c:scaling>
        <c:axPos val="b"/>
        <c:majorGridlines/>
        <c:numFmt formatCode="General" sourceLinked="1"/>
        <c:tickLblPos val="nextTo"/>
        <c:crossAx val="92186112"/>
        <c:crosses val="autoZero"/>
        <c:crossBetween val="between"/>
      </c:valAx>
    </c:plotArea>
    <c:plotVisOnly val="1"/>
    <c:dispBlanksAs val="gap"/>
  </c:chart>
  <c:txPr>
    <a:bodyPr/>
    <a:lstStyle/>
    <a:p>
      <a:pPr>
        <a:defRPr sz="1800"/>
      </a:pPr>
      <a:endParaRPr lang="es-ES_tradnl"/>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637A56-BD5A-48A9-8433-DA2024E464A0}" type="doc">
      <dgm:prSet loTypeId="urn:microsoft.com/office/officeart/2005/8/layout/vList2" loCatId="list" qsTypeId="urn:microsoft.com/office/officeart/2005/8/quickstyle/3d3" qsCatId="3D" csTypeId="urn:microsoft.com/office/officeart/2005/8/colors/accent2_5" csCatId="accent2" phldr="1"/>
      <dgm:spPr/>
      <dgm:t>
        <a:bodyPr/>
        <a:lstStyle/>
        <a:p>
          <a:endParaRPr lang="es-ES"/>
        </a:p>
      </dgm:t>
    </dgm:pt>
    <dgm:pt modelId="{73876074-B44E-4A08-9568-2AC5302512D2}">
      <dgm:prSet/>
      <dgm:spPr>
        <a:solidFill>
          <a:srgbClr val="00B0AC">
            <a:alpha val="83137"/>
          </a:srgbClr>
        </a:solidFill>
      </dgm:spPr>
      <dgm:t>
        <a:bodyPr/>
        <a:lstStyle/>
        <a:p>
          <a:r>
            <a:rPr lang="en-GB" b="1" dirty="0">
              <a:solidFill>
                <a:schemeClr val="tx1"/>
              </a:solidFill>
            </a:rPr>
            <a:t>Providing these Courts with a specialised criminal mediation service</a:t>
          </a:r>
          <a:endParaRPr lang="es-ES" b="1" dirty="0">
            <a:solidFill>
              <a:schemeClr val="tx1"/>
            </a:solidFill>
          </a:endParaRPr>
        </a:p>
      </dgm:t>
    </dgm:pt>
    <dgm:pt modelId="{7DD5170A-3238-4640-8634-D373E6E53CC5}" type="sibTrans" cxnId="{A233E889-CEF0-4149-AF58-5ABB70BD201B}">
      <dgm:prSet/>
      <dgm:spPr/>
      <dgm:t>
        <a:bodyPr/>
        <a:lstStyle/>
        <a:p>
          <a:endParaRPr lang="es-ES"/>
        </a:p>
      </dgm:t>
    </dgm:pt>
    <dgm:pt modelId="{E1506C5D-7431-4284-9646-1122F696DE5A}" type="parTrans" cxnId="{A233E889-CEF0-4149-AF58-5ABB70BD201B}">
      <dgm:prSet/>
      <dgm:spPr/>
      <dgm:t>
        <a:bodyPr/>
        <a:lstStyle/>
        <a:p>
          <a:endParaRPr lang="es-ES"/>
        </a:p>
      </dgm:t>
    </dgm:pt>
    <dgm:pt modelId="{6479AE9E-D9DA-4454-935A-E583E31B5CA6}">
      <dgm:prSet/>
      <dgm:spPr>
        <a:solidFill>
          <a:srgbClr val="00C0BB">
            <a:alpha val="76471"/>
          </a:srgbClr>
        </a:solidFill>
      </dgm:spPr>
      <dgm:t>
        <a:bodyPr/>
        <a:lstStyle/>
        <a:p>
          <a:r>
            <a:rPr lang="en-GB" b="1" dirty="0">
              <a:solidFill>
                <a:schemeClr val="tx1"/>
              </a:solidFill>
            </a:rPr>
            <a:t>Enhancing and regularising specific activities conceived to prevent victimisation</a:t>
          </a:r>
          <a:endParaRPr lang="es-ES" b="1" dirty="0">
            <a:solidFill>
              <a:schemeClr val="tx1"/>
            </a:solidFill>
          </a:endParaRPr>
        </a:p>
      </dgm:t>
    </dgm:pt>
    <dgm:pt modelId="{47CDEF5B-F1C4-4A10-92F5-236D9EF4CA38}" type="sibTrans" cxnId="{CEBF0E31-8A75-4C9F-9385-37958302A1B0}">
      <dgm:prSet/>
      <dgm:spPr/>
      <dgm:t>
        <a:bodyPr/>
        <a:lstStyle/>
        <a:p>
          <a:endParaRPr lang="es-ES"/>
        </a:p>
      </dgm:t>
    </dgm:pt>
    <dgm:pt modelId="{B9A0C143-65D9-4851-A383-A61F7F1F69F3}" type="parTrans" cxnId="{CEBF0E31-8A75-4C9F-9385-37958302A1B0}">
      <dgm:prSet/>
      <dgm:spPr/>
      <dgm:t>
        <a:bodyPr/>
        <a:lstStyle/>
        <a:p>
          <a:endParaRPr lang="es-ES"/>
        </a:p>
      </dgm:t>
    </dgm:pt>
    <dgm:pt modelId="{057E5851-4F76-4E73-ABF2-E6F355C2CFAD}">
      <dgm:prSet/>
      <dgm:spPr>
        <a:solidFill>
          <a:srgbClr val="00DAD5">
            <a:alpha val="69804"/>
          </a:srgbClr>
        </a:solidFill>
      </dgm:spPr>
      <dgm:t>
        <a:bodyPr/>
        <a:lstStyle/>
        <a:p>
          <a:r>
            <a:rPr lang="en-GB" b="1" dirty="0">
              <a:solidFill>
                <a:schemeClr val="tx1"/>
              </a:solidFill>
            </a:rPr>
            <a:t>Studying the legal and psychologic benefits derived from the participation in the programme</a:t>
          </a:r>
          <a:endParaRPr lang="es-ES" b="1" dirty="0">
            <a:solidFill>
              <a:schemeClr val="tx1"/>
            </a:solidFill>
          </a:endParaRPr>
        </a:p>
      </dgm:t>
    </dgm:pt>
    <dgm:pt modelId="{4A313F04-7818-4463-8C8A-29B52DE4FBA2}" type="sibTrans" cxnId="{3CE9D33D-9F2C-42A4-889C-C6A11C1CAE01}">
      <dgm:prSet/>
      <dgm:spPr/>
      <dgm:t>
        <a:bodyPr/>
        <a:lstStyle/>
        <a:p>
          <a:endParaRPr lang="es-ES"/>
        </a:p>
      </dgm:t>
    </dgm:pt>
    <dgm:pt modelId="{18661CF6-C2D1-4192-B1B4-37131666B6FD}" type="parTrans" cxnId="{3CE9D33D-9F2C-42A4-889C-C6A11C1CAE01}">
      <dgm:prSet/>
      <dgm:spPr/>
      <dgm:t>
        <a:bodyPr/>
        <a:lstStyle/>
        <a:p>
          <a:endParaRPr lang="es-ES"/>
        </a:p>
      </dgm:t>
    </dgm:pt>
    <dgm:pt modelId="{35289F80-C040-4A42-9A59-C9175DBEBFF3}">
      <dgm:prSet/>
      <dgm:spPr>
        <a:solidFill>
          <a:srgbClr val="00C0BB">
            <a:alpha val="63333"/>
          </a:srgbClr>
        </a:solidFill>
      </dgm:spPr>
      <dgm:t>
        <a:bodyPr/>
        <a:lstStyle/>
        <a:p>
          <a:r>
            <a:rPr lang="en-GB" b="1" dirty="0">
              <a:solidFill>
                <a:schemeClr val="tx1"/>
              </a:solidFill>
            </a:rPr>
            <a:t>Promoting that the accused or sentenced parties take responsibility for their actions (fostering the social and educational character of the sentences) </a:t>
          </a:r>
          <a:endParaRPr lang="es-ES" b="1" dirty="0">
            <a:solidFill>
              <a:schemeClr val="tx1"/>
            </a:solidFill>
          </a:endParaRPr>
        </a:p>
      </dgm:t>
    </dgm:pt>
    <dgm:pt modelId="{70770F89-A4AB-4860-B967-0DD50F74CA16}" type="sibTrans" cxnId="{B8619CE3-64C0-46FD-8541-10EA82ED6EE0}">
      <dgm:prSet/>
      <dgm:spPr/>
      <dgm:t>
        <a:bodyPr/>
        <a:lstStyle/>
        <a:p>
          <a:endParaRPr lang="es-ES"/>
        </a:p>
      </dgm:t>
    </dgm:pt>
    <dgm:pt modelId="{DF6DF168-9F87-40F7-AB00-EAD251C8B59B}" type="parTrans" cxnId="{B8619CE3-64C0-46FD-8541-10EA82ED6EE0}">
      <dgm:prSet/>
      <dgm:spPr/>
      <dgm:t>
        <a:bodyPr/>
        <a:lstStyle/>
        <a:p>
          <a:endParaRPr lang="es-ES"/>
        </a:p>
      </dgm:t>
    </dgm:pt>
    <dgm:pt modelId="{C0083FF6-2E58-4BB2-A5E0-69763F2F367D}">
      <dgm:prSet/>
      <dgm:spPr>
        <a:solidFill>
          <a:srgbClr val="00B0AC">
            <a:alpha val="56667"/>
          </a:srgbClr>
        </a:solidFill>
      </dgm:spPr>
      <dgm:t>
        <a:bodyPr/>
        <a:lstStyle/>
        <a:p>
          <a:r>
            <a:rPr lang="en-GB" b="1" dirty="0">
              <a:solidFill>
                <a:schemeClr val="tx1"/>
              </a:solidFill>
            </a:rPr>
            <a:t>Providing these Courts with a new legal service in order to improve the management of their cases</a:t>
          </a:r>
          <a:endParaRPr lang="es-ES" b="1" dirty="0">
            <a:solidFill>
              <a:schemeClr val="tx1"/>
            </a:solidFill>
          </a:endParaRPr>
        </a:p>
      </dgm:t>
    </dgm:pt>
    <dgm:pt modelId="{E57AB82C-CB6E-4A9C-9EDB-DD7E41C0CE83}" type="sibTrans" cxnId="{30C685A1-203A-4489-8E61-E22737F384A8}">
      <dgm:prSet/>
      <dgm:spPr/>
      <dgm:t>
        <a:bodyPr/>
        <a:lstStyle/>
        <a:p>
          <a:endParaRPr lang="es-ES"/>
        </a:p>
      </dgm:t>
    </dgm:pt>
    <dgm:pt modelId="{1757218C-0EFD-435A-BB90-5D8CD9E1F87A}" type="parTrans" cxnId="{30C685A1-203A-4489-8E61-E22737F384A8}">
      <dgm:prSet/>
      <dgm:spPr/>
      <dgm:t>
        <a:bodyPr/>
        <a:lstStyle/>
        <a:p>
          <a:endParaRPr lang="es-ES"/>
        </a:p>
      </dgm:t>
    </dgm:pt>
    <dgm:pt modelId="{005E41AB-CC70-4129-9418-9659097A7760}">
      <dgm:prSet/>
      <dgm:spPr>
        <a:solidFill>
          <a:srgbClr val="009999">
            <a:alpha val="50000"/>
          </a:srgbClr>
        </a:solidFill>
      </dgm:spPr>
      <dgm:t>
        <a:bodyPr/>
        <a:lstStyle/>
        <a:p>
          <a:r>
            <a:rPr lang="en-GB" b="1" dirty="0">
              <a:solidFill>
                <a:schemeClr val="tx1"/>
              </a:solidFill>
            </a:rPr>
            <a:t>Approaching justice to citizens bringing their attention to an alternative model of dispute resolution to ease the reduction of potential social conflicts</a:t>
          </a:r>
          <a:endParaRPr lang="es-ES" b="1" dirty="0">
            <a:solidFill>
              <a:schemeClr val="tx1"/>
            </a:solidFill>
          </a:endParaRPr>
        </a:p>
      </dgm:t>
    </dgm:pt>
    <dgm:pt modelId="{C8DF400B-8576-4C9C-A27D-A1465456EEBA}" type="sibTrans" cxnId="{0E966BC8-2C06-4BA0-959E-18C76D6BF318}">
      <dgm:prSet/>
      <dgm:spPr/>
      <dgm:t>
        <a:bodyPr/>
        <a:lstStyle/>
        <a:p>
          <a:endParaRPr lang="es-ES"/>
        </a:p>
      </dgm:t>
    </dgm:pt>
    <dgm:pt modelId="{C7DF3A24-0047-42A9-AE8A-CC7F8B1A03C9}" type="parTrans" cxnId="{0E966BC8-2C06-4BA0-959E-18C76D6BF318}">
      <dgm:prSet/>
      <dgm:spPr/>
      <dgm:t>
        <a:bodyPr/>
        <a:lstStyle/>
        <a:p>
          <a:endParaRPr lang="es-ES"/>
        </a:p>
      </dgm:t>
    </dgm:pt>
    <dgm:pt modelId="{F2D8C11C-12F4-430F-A411-9D5A3247E8CC}">
      <dgm:prSet phldrT="[Texto]"/>
      <dgm:spPr>
        <a:solidFill>
          <a:srgbClr val="009999">
            <a:alpha val="89804"/>
          </a:srgbClr>
        </a:solidFill>
        <a:ln>
          <a:solidFill>
            <a:schemeClr val="tx2">
              <a:lumMod val="65000"/>
              <a:lumOff val="35000"/>
            </a:schemeClr>
          </a:solidFill>
        </a:ln>
      </dgm:spPr>
      <dgm:t>
        <a:bodyPr/>
        <a:lstStyle/>
        <a:p>
          <a:pPr rtl="0"/>
          <a:r>
            <a:rPr lang="en-GB" b="1" dirty="0">
              <a:solidFill>
                <a:schemeClr val="tx1"/>
              </a:solidFill>
            </a:rPr>
            <a:t>Implementing a Restorative Justice model in the Local Criminal Courts of Instruction of Madrid (judicial district of Plaza Castilla)</a:t>
          </a:r>
          <a:endParaRPr lang="es-ES" b="1" dirty="0">
            <a:solidFill>
              <a:schemeClr val="tx1"/>
            </a:solidFill>
          </a:endParaRPr>
        </a:p>
      </dgm:t>
    </dgm:pt>
    <dgm:pt modelId="{4F1BA036-0989-4335-9D51-8095F90B8F97}" type="sibTrans" cxnId="{B2F89694-32F5-4F8B-B098-68E721F95869}">
      <dgm:prSet/>
      <dgm:spPr/>
      <dgm:t>
        <a:bodyPr/>
        <a:lstStyle/>
        <a:p>
          <a:endParaRPr lang="es-ES"/>
        </a:p>
      </dgm:t>
    </dgm:pt>
    <dgm:pt modelId="{04953CDC-B685-4E04-ACF0-FBBF74A6E188}" type="parTrans" cxnId="{B2F89694-32F5-4F8B-B098-68E721F95869}">
      <dgm:prSet/>
      <dgm:spPr/>
      <dgm:t>
        <a:bodyPr/>
        <a:lstStyle/>
        <a:p>
          <a:endParaRPr lang="es-ES"/>
        </a:p>
      </dgm:t>
    </dgm:pt>
    <dgm:pt modelId="{00355EB4-044D-4D2B-BA9D-ED406D6AF1BF}" type="pres">
      <dgm:prSet presAssocID="{3B637A56-BD5A-48A9-8433-DA2024E464A0}" presName="linear" presStyleCnt="0">
        <dgm:presLayoutVars>
          <dgm:animLvl val="lvl"/>
          <dgm:resizeHandles val="exact"/>
        </dgm:presLayoutVars>
      </dgm:prSet>
      <dgm:spPr/>
      <dgm:t>
        <a:bodyPr/>
        <a:lstStyle/>
        <a:p>
          <a:endParaRPr lang="es-ES_tradnl"/>
        </a:p>
      </dgm:t>
    </dgm:pt>
    <dgm:pt modelId="{3097779D-805D-4CCA-86DA-CEA73EA4F847}" type="pres">
      <dgm:prSet presAssocID="{F2D8C11C-12F4-430F-A411-9D5A3247E8CC}" presName="parentText" presStyleLbl="node1" presStyleIdx="0" presStyleCnt="7" custLinFactY="-3022" custLinFactNeighborX="0" custLinFactNeighborY="-100000">
        <dgm:presLayoutVars>
          <dgm:chMax val="0"/>
          <dgm:bulletEnabled val="1"/>
        </dgm:presLayoutVars>
      </dgm:prSet>
      <dgm:spPr/>
      <dgm:t>
        <a:bodyPr/>
        <a:lstStyle/>
        <a:p>
          <a:endParaRPr lang="es-ES_tradnl"/>
        </a:p>
      </dgm:t>
    </dgm:pt>
    <dgm:pt modelId="{D6CEB754-373A-421F-96C2-D21503A68935}" type="pres">
      <dgm:prSet presAssocID="{4F1BA036-0989-4335-9D51-8095F90B8F97}" presName="spacer" presStyleCnt="0"/>
      <dgm:spPr/>
    </dgm:pt>
    <dgm:pt modelId="{DF11A348-ED78-4351-803F-539F0C0458F7}" type="pres">
      <dgm:prSet presAssocID="{73876074-B44E-4A08-9568-2AC5302512D2}" presName="parentText" presStyleLbl="node1" presStyleIdx="1" presStyleCnt="7">
        <dgm:presLayoutVars>
          <dgm:chMax val="0"/>
          <dgm:bulletEnabled val="1"/>
        </dgm:presLayoutVars>
      </dgm:prSet>
      <dgm:spPr/>
      <dgm:t>
        <a:bodyPr/>
        <a:lstStyle/>
        <a:p>
          <a:endParaRPr lang="es-ES_tradnl"/>
        </a:p>
      </dgm:t>
    </dgm:pt>
    <dgm:pt modelId="{19DF5A03-DA6E-412E-B861-C095AA63BA75}" type="pres">
      <dgm:prSet presAssocID="{7DD5170A-3238-4640-8634-D373E6E53CC5}" presName="spacer" presStyleCnt="0"/>
      <dgm:spPr/>
    </dgm:pt>
    <dgm:pt modelId="{51BA8E7A-9CEF-4216-92F0-361F09CABFD9}" type="pres">
      <dgm:prSet presAssocID="{6479AE9E-D9DA-4454-935A-E583E31B5CA6}" presName="parentText" presStyleLbl="node1" presStyleIdx="2" presStyleCnt="7">
        <dgm:presLayoutVars>
          <dgm:chMax val="0"/>
          <dgm:bulletEnabled val="1"/>
        </dgm:presLayoutVars>
      </dgm:prSet>
      <dgm:spPr/>
      <dgm:t>
        <a:bodyPr/>
        <a:lstStyle/>
        <a:p>
          <a:endParaRPr lang="es-ES_tradnl"/>
        </a:p>
      </dgm:t>
    </dgm:pt>
    <dgm:pt modelId="{76136531-81BF-41E4-A259-5ADBCA102686}" type="pres">
      <dgm:prSet presAssocID="{47CDEF5B-F1C4-4A10-92F5-236D9EF4CA38}" presName="spacer" presStyleCnt="0"/>
      <dgm:spPr/>
    </dgm:pt>
    <dgm:pt modelId="{BE180ABC-FE9A-4716-A38C-8B49E1DC6082}" type="pres">
      <dgm:prSet presAssocID="{057E5851-4F76-4E73-ABF2-E6F355C2CFAD}" presName="parentText" presStyleLbl="node1" presStyleIdx="3" presStyleCnt="7">
        <dgm:presLayoutVars>
          <dgm:chMax val="0"/>
          <dgm:bulletEnabled val="1"/>
        </dgm:presLayoutVars>
      </dgm:prSet>
      <dgm:spPr/>
      <dgm:t>
        <a:bodyPr/>
        <a:lstStyle/>
        <a:p>
          <a:endParaRPr lang="es-ES_tradnl"/>
        </a:p>
      </dgm:t>
    </dgm:pt>
    <dgm:pt modelId="{857C4E78-DD86-4F64-87DB-F805A4F9C7A4}" type="pres">
      <dgm:prSet presAssocID="{4A313F04-7818-4463-8C8A-29B52DE4FBA2}" presName="spacer" presStyleCnt="0"/>
      <dgm:spPr/>
    </dgm:pt>
    <dgm:pt modelId="{711A5EE3-F09D-4B90-B60A-919F49CC39A3}" type="pres">
      <dgm:prSet presAssocID="{35289F80-C040-4A42-9A59-C9175DBEBFF3}" presName="parentText" presStyleLbl="node1" presStyleIdx="4" presStyleCnt="7">
        <dgm:presLayoutVars>
          <dgm:chMax val="0"/>
          <dgm:bulletEnabled val="1"/>
        </dgm:presLayoutVars>
      </dgm:prSet>
      <dgm:spPr/>
      <dgm:t>
        <a:bodyPr/>
        <a:lstStyle/>
        <a:p>
          <a:endParaRPr lang="es-ES_tradnl"/>
        </a:p>
      </dgm:t>
    </dgm:pt>
    <dgm:pt modelId="{0F74FAEA-B819-4EAC-8036-9C6B65770367}" type="pres">
      <dgm:prSet presAssocID="{70770F89-A4AB-4860-B967-0DD50F74CA16}" presName="spacer" presStyleCnt="0"/>
      <dgm:spPr/>
    </dgm:pt>
    <dgm:pt modelId="{EBED8E01-76E3-478F-9454-9B5C74304C12}" type="pres">
      <dgm:prSet presAssocID="{C0083FF6-2E58-4BB2-A5E0-69763F2F367D}" presName="parentText" presStyleLbl="node1" presStyleIdx="5" presStyleCnt="7">
        <dgm:presLayoutVars>
          <dgm:chMax val="0"/>
          <dgm:bulletEnabled val="1"/>
        </dgm:presLayoutVars>
      </dgm:prSet>
      <dgm:spPr/>
      <dgm:t>
        <a:bodyPr/>
        <a:lstStyle/>
        <a:p>
          <a:endParaRPr lang="es-ES_tradnl"/>
        </a:p>
      </dgm:t>
    </dgm:pt>
    <dgm:pt modelId="{C18A3AF0-656F-4298-9D4B-8A0BB1578C73}" type="pres">
      <dgm:prSet presAssocID="{E57AB82C-CB6E-4A9C-9EDB-DD7E41C0CE83}" presName="spacer" presStyleCnt="0"/>
      <dgm:spPr/>
    </dgm:pt>
    <dgm:pt modelId="{EEFD6ED3-07D1-4337-AE08-F889332E6887}" type="pres">
      <dgm:prSet presAssocID="{005E41AB-CC70-4129-9418-9659097A7760}" presName="parentText" presStyleLbl="node1" presStyleIdx="6" presStyleCnt="7">
        <dgm:presLayoutVars>
          <dgm:chMax val="0"/>
          <dgm:bulletEnabled val="1"/>
        </dgm:presLayoutVars>
      </dgm:prSet>
      <dgm:spPr/>
      <dgm:t>
        <a:bodyPr/>
        <a:lstStyle/>
        <a:p>
          <a:endParaRPr lang="es-ES_tradnl"/>
        </a:p>
      </dgm:t>
    </dgm:pt>
  </dgm:ptLst>
  <dgm:cxnLst>
    <dgm:cxn modelId="{30C685A1-203A-4489-8E61-E22737F384A8}" srcId="{3B637A56-BD5A-48A9-8433-DA2024E464A0}" destId="{C0083FF6-2E58-4BB2-A5E0-69763F2F367D}" srcOrd="5" destOrd="0" parTransId="{1757218C-0EFD-435A-BB90-5D8CD9E1F87A}" sibTransId="{E57AB82C-CB6E-4A9C-9EDB-DD7E41C0CE83}"/>
    <dgm:cxn modelId="{C123B015-C6AF-4A03-9B8A-CDE2FECEF185}" type="presOf" srcId="{005E41AB-CC70-4129-9418-9659097A7760}" destId="{EEFD6ED3-07D1-4337-AE08-F889332E6887}" srcOrd="0" destOrd="0" presId="urn:microsoft.com/office/officeart/2005/8/layout/vList2"/>
    <dgm:cxn modelId="{CCF3A56D-F9DB-480E-89A5-3392C79200F2}" type="presOf" srcId="{35289F80-C040-4A42-9A59-C9175DBEBFF3}" destId="{711A5EE3-F09D-4B90-B60A-919F49CC39A3}" srcOrd="0" destOrd="0" presId="urn:microsoft.com/office/officeart/2005/8/layout/vList2"/>
    <dgm:cxn modelId="{0E966BC8-2C06-4BA0-959E-18C76D6BF318}" srcId="{3B637A56-BD5A-48A9-8433-DA2024E464A0}" destId="{005E41AB-CC70-4129-9418-9659097A7760}" srcOrd="6" destOrd="0" parTransId="{C7DF3A24-0047-42A9-AE8A-CC7F8B1A03C9}" sibTransId="{C8DF400B-8576-4C9C-A27D-A1465456EEBA}"/>
    <dgm:cxn modelId="{D597226B-D57E-4331-A370-3B51C986C518}" type="presOf" srcId="{C0083FF6-2E58-4BB2-A5E0-69763F2F367D}" destId="{EBED8E01-76E3-478F-9454-9B5C74304C12}" srcOrd="0" destOrd="0" presId="urn:microsoft.com/office/officeart/2005/8/layout/vList2"/>
    <dgm:cxn modelId="{174F2387-3EBE-4A30-8164-1C0289D5C294}" type="presOf" srcId="{3B637A56-BD5A-48A9-8433-DA2024E464A0}" destId="{00355EB4-044D-4D2B-BA9D-ED406D6AF1BF}" srcOrd="0" destOrd="0" presId="urn:microsoft.com/office/officeart/2005/8/layout/vList2"/>
    <dgm:cxn modelId="{B2F89694-32F5-4F8B-B098-68E721F95869}" srcId="{3B637A56-BD5A-48A9-8433-DA2024E464A0}" destId="{F2D8C11C-12F4-430F-A411-9D5A3247E8CC}" srcOrd="0" destOrd="0" parTransId="{04953CDC-B685-4E04-ACF0-FBBF74A6E188}" sibTransId="{4F1BA036-0989-4335-9D51-8095F90B8F97}"/>
    <dgm:cxn modelId="{A233E889-CEF0-4149-AF58-5ABB70BD201B}" srcId="{3B637A56-BD5A-48A9-8433-DA2024E464A0}" destId="{73876074-B44E-4A08-9568-2AC5302512D2}" srcOrd="1" destOrd="0" parTransId="{E1506C5D-7431-4284-9646-1122F696DE5A}" sibTransId="{7DD5170A-3238-4640-8634-D373E6E53CC5}"/>
    <dgm:cxn modelId="{3CE9D33D-9F2C-42A4-889C-C6A11C1CAE01}" srcId="{3B637A56-BD5A-48A9-8433-DA2024E464A0}" destId="{057E5851-4F76-4E73-ABF2-E6F355C2CFAD}" srcOrd="3" destOrd="0" parTransId="{18661CF6-C2D1-4192-B1B4-37131666B6FD}" sibTransId="{4A313F04-7818-4463-8C8A-29B52DE4FBA2}"/>
    <dgm:cxn modelId="{91963EFC-3B49-4338-9C37-21DA4F006287}" type="presOf" srcId="{6479AE9E-D9DA-4454-935A-E583E31B5CA6}" destId="{51BA8E7A-9CEF-4216-92F0-361F09CABFD9}" srcOrd="0" destOrd="0" presId="urn:microsoft.com/office/officeart/2005/8/layout/vList2"/>
    <dgm:cxn modelId="{CEBF0E31-8A75-4C9F-9385-37958302A1B0}" srcId="{3B637A56-BD5A-48A9-8433-DA2024E464A0}" destId="{6479AE9E-D9DA-4454-935A-E583E31B5CA6}" srcOrd="2" destOrd="0" parTransId="{B9A0C143-65D9-4851-A383-A61F7F1F69F3}" sibTransId="{47CDEF5B-F1C4-4A10-92F5-236D9EF4CA38}"/>
    <dgm:cxn modelId="{25896380-653B-4791-8780-6C8A41485DB5}" type="presOf" srcId="{057E5851-4F76-4E73-ABF2-E6F355C2CFAD}" destId="{BE180ABC-FE9A-4716-A38C-8B49E1DC6082}" srcOrd="0" destOrd="0" presId="urn:microsoft.com/office/officeart/2005/8/layout/vList2"/>
    <dgm:cxn modelId="{0EE323FF-10ED-447A-9AF5-01AD392EF1E1}" type="presOf" srcId="{73876074-B44E-4A08-9568-2AC5302512D2}" destId="{DF11A348-ED78-4351-803F-539F0C0458F7}" srcOrd="0" destOrd="0" presId="urn:microsoft.com/office/officeart/2005/8/layout/vList2"/>
    <dgm:cxn modelId="{078DA00C-09CD-49C8-A6F8-7FE37473DDE0}" type="presOf" srcId="{F2D8C11C-12F4-430F-A411-9D5A3247E8CC}" destId="{3097779D-805D-4CCA-86DA-CEA73EA4F847}" srcOrd="0" destOrd="0" presId="urn:microsoft.com/office/officeart/2005/8/layout/vList2"/>
    <dgm:cxn modelId="{B8619CE3-64C0-46FD-8541-10EA82ED6EE0}" srcId="{3B637A56-BD5A-48A9-8433-DA2024E464A0}" destId="{35289F80-C040-4A42-9A59-C9175DBEBFF3}" srcOrd="4" destOrd="0" parTransId="{DF6DF168-9F87-40F7-AB00-EAD251C8B59B}" sibTransId="{70770F89-A4AB-4860-B967-0DD50F74CA16}"/>
    <dgm:cxn modelId="{83FF8125-5B95-4357-B530-0ADD777B050E}" type="presParOf" srcId="{00355EB4-044D-4D2B-BA9D-ED406D6AF1BF}" destId="{3097779D-805D-4CCA-86DA-CEA73EA4F847}" srcOrd="0" destOrd="0" presId="urn:microsoft.com/office/officeart/2005/8/layout/vList2"/>
    <dgm:cxn modelId="{61B211AF-C1DE-4CD7-ADBB-84EBD1E0E743}" type="presParOf" srcId="{00355EB4-044D-4D2B-BA9D-ED406D6AF1BF}" destId="{D6CEB754-373A-421F-96C2-D21503A68935}" srcOrd="1" destOrd="0" presId="urn:microsoft.com/office/officeart/2005/8/layout/vList2"/>
    <dgm:cxn modelId="{6BFC443C-3C1A-429A-BE94-368AE7BEBA36}" type="presParOf" srcId="{00355EB4-044D-4D2B-BA9D-ED406D6AF1BF}" destId="{DF11A348-ED78-4351-803F-539F0C0458F7}" srcOrd="2" destOrd="0" presId="urn:microsoft.com/office/officeart/2005/8/layout/vList2"/>
    <dgm:cxn modelId="{87770785-91EF-453B-B03D-49A46AA0E93B}" type="presParOf" srcId="{00355EB4-044D-4D2B-BA9D-ED406D6AF1BF}" destId="{19DF5A03-DA6E-412E-B861-C095AA63BA75}" srcOrd="3" destOrd="0" presId="urn:microsoft.com/office/officeart/2005/8/layout/vList2"/>
    <dgm:cxn modelId="{5694C60D-74B8-4529-8970-4A81CE443FF0}" type="presParOf" srcId="{00355EB4-044D-4D2B-BA9D-ED406D6AF1BF}" destId="{51BA8E7A-9CEF-4216-92F0-361F09CABFD9}" srcOrd="4" destOrd="0" presId="urn:microsoft.com/office/officeart/2005/8/layout/vList2"/>
    <dgm:cxn modelId="{A0D82CB2-627F-4426-8073-1F8150AABE3C}" type="presParOf" srcId="{00355EB4-044D-4D2B-BA9D-ED406D6AF1BF}" destId="{76136531-81BF-41E4-A259-5ADBCA102686}" srcOrd="5" destOrd="0" presId="urn:microsoft.com/office/officeart/2005/8/layout/vList2"/>
    <dgm:cxn modelId="{C331E53C-D94A-4019-A934-CE637C9A8F59}" type="presParOf" srcId="{00355EB4-044D-4D2B-BA9D-ED406D6AF1BF}" destId="{BE180ABC-FE9A-4716-A38C-8B49E1DC6082}" srcOrd="6" destOrd="0" presId="urn:microsoft.com/office/officeart/2005/8/layout/vList2"/>
    <dgm:cxn modelId="{F7A4808C-491D-496E-9712-AE0F674DE426}" type="presParOf" srcId="{00355EB4-044D-4D2B-BA9D-ED406D6AF1BF}" destId="{857C4E78-DD86-4F64-87DB-F805A4F9C7A4}" srcOrd="7" destOrd="0" presId="urn:microsoft.com/office/officeart/2005/8/layout/vList2"/>
    <dgm:cxn modelId="{6338BB49-8FDE-4EDA-B2E0-A801EEA30FAE}" type="presParOf" srcId="{00355EB4-044D-4D2B-BA9D-ED406D6AF1BF}" destId="{711A5EE3-F09D-4B90-B60A-919F49CC39A3}" srcOrd="8" destOrd="0" presId="urn:microsoft.com/office/officeart/2005/8/layout/vList2"/>
    <dgm:cxn modelId="{96E0D9F2-1FC4-47EB-B1D2-E0BA8A53CF1F}" type="presParOf" srcId="{00355EB4-044D-4D2B-BA9D-ED406D6AF1BF}" destId="{0F74FAEA-B819-4EAC-8036-9C6B65770367}" srcOrd="9" destOrd="0" presId="urn:microsoft.com/office/officeart/2005/8/layout/vList2"/>
    <dgm:cxn modelId="{EF06779E-DA44-4047-8D5D-24AFF1924554}" type="presParOf" srcId="{00355EB4-044D-4D2B-BA9D-ED406D6AF1BF}" destId="{EBED8E01-76E3-478F-9454-9B5C74304C12}" srcOrd="10" destOrd="0" presId="urn:microsoft.com/office/officeart/2005/8/layout/vList2"/>
    <dgm:cxn modelId="{13AA2725-61FD-4B4C-AAB8-CB59EBD8D762}" type="presParOf" srcId="{00355EB4-044D-4D2B-BA9D-ED406D6AF1BF}" destId="{C18A3AF0-656F-4298-9D4B-8A0BB1578C73}" srcOrd="11" destOrd="0" presId="urn:microsoft.com/office/officeart/2005/8/layout/vList2"/>
    <dgm:cxn modelId="{143A8B21-69EF-4033-8860-95EC327FFDA0}" type="presParOf" srcId="{00355EB4-044D-4D2B-BA9D-ED406D6AF1BF}" destId="{EEFD6ED3-07D1-4337-AE08-F889332E6887}" srcOrd="12" destOrd="0" presId="urn:microsoft.com/office/officeart/2005/8/layout/vList2"/>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097779D-805D-4CCA-86DA-CEA73EA4F847}">
      <dsp:nvSpPr>
        <dsp:cNvPr id="0" name=""/>
        <dsp:cNvSpPr/>
      </dsp:nvSpPr>
      <dsp:spPr>
        <a:xfrm>
          <a:off x="0" y="0"/>
          <a:ext cx="11822877" cy="875160"/>
        </a:xfrm>
        <a:prstGeom prst="roundRect">
          <a:avLst/>
        </a:prstGeom>
        <a:solidFill>
          <a:srgbClr val="009999">
            <a:alpha val="89804"/>
          </a:srgbClr>
        </a:solidFill>
        <a:ln>
          <a:solidFill>
            <a:schemeClr val="tx2">
              <a:lumMod val="65000"/>
              <a:lumOff val="35000"/>
            </a:schemeClr>
          </a:solidFill>
        </a:ln>
        <a:effectLst>
          <a:outerShdw blurRad="57150" dist="38100" dir="5400000" algn="ctr" rotWithShape="0">
            <a:schemeClr val="accent2">
              <a:alpha val="90000"/>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GB" sz="2200" b="1" kern="1200" dirty="0">
              <a:solidFill>
                <a:schemeClr val="tx1"/>
              </a:solidFill>
            </a:rPr>
            <a:t>Implementing a Restorative Justice model in the Local Criminal Courts of Instruction of Madrid (judicial district of Plaza Castilla)</a:t>
          </a:r>
          <a:endParaRPr lang="es-ES" sz="2200" b="1" kern="1200" dirty="0">
            <a:solidFill>
              <a:schemeClr val="tx1"/>
            </a:solidFill>
          </a:endParaRPr>
        </a:p>
      </dsp:txBody>
      <dsp:txXfrm>
        <a:off x="0" y="0"/>
        <a:ext cx="11822877" cy="875160"/>
      </dsp:txXfrm>
    </dsp:sp>
    <dsp:sp modelId="{DF11A348-ED78-4351-803F-539F0C0458F7}">
      <dsp:nvSpPr>
        <dsp:cNvPr id="0" name=""/>
        <dsp:cNvSpPr/>
      </dsp:nvSpPr>
      <dsp:spPr>
        <a:xfrm>
          <a:off x="0" y="1024072"/>
          <a:ext cx="11822877" cy="875160"/>
        </a:xfrm>
        <a:prstGeom prst="roundRect">
          <a:avLst/>
        </a:prstGeom>
        <a:solidFill>
          <a:srgbClr val="00B0AC">
            <a:alpha val="83137"/>
          </a:srgbClr>
        </a:solidFill>
        <a:ln>
          <a:noFill/>
        </a:ln>
        <a:effectLst>
          <a:outerShdw blurRad="57150" dist="38100" dir="5400000" algn="ctr" rotWithShape="0">
            <a:schemeClr val="accent2">
              <a:alpha val="90000"/>
              <a:hueOff val="0"/>
              <a:satOff val="0"/>
              <a:lumOff val="0"/>
              <a:alphaOff val="-6667"/>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b="1" kern="1200" dirty="0">
              <a:solidFill>
                <a:schemeClr val="tx1"/>
              </a:solidFill>
            </a:rPr>
            <a:t>Providing these Courts with a specialised criminal mediation service</a:t>
          </a:r>
          <a:endParaRPr lang="es-ES" sz="2200" b="1" kern="1200" dirty="0">
            <a:solidFill>
              <a:schemeClr val="tx1"/>
            </a:solidFill>
          </a:endParaRPr>
        </a:p>
      </dsp:txBody>
      <dsp:txXfrm>
        <a:off x="0" y="1024072"/>
        <a:ext cx="11822877" cy="875160"/>
      </dsp:txXfrm>
    </dsp:sp>
    <dsp:sp modelId="{51BA8E7A-9CEF-4216-92F0-361F09CABFD9}">
      <dsp:nvSpPr>
        <dsp:cNvPr id="0" name=""/>
        <dsp:cNvSpPr/>
      </dsp:nvSpPr>
      <dsp:spPr>
        <a:xfrm>
          <a:off x="0" y="1962593"/>
          <a:ext cx="11822877" cy="875160"/>
        </a:xfrm>
        <a:prstGeom prst="roundRect">
          <a:avLst/>
        </a:prstGeom>
        <a:solidFill>
          <a:srgbClr val="00C0BB">
            <a:alpha val="76471"/>
          </a:srgbClr>
        </a:solidFill>
        <a:ln>
          <a:noFill/>
        </a:ln>
        <a:effectLst>
          <a:outerShdw blurRad="57150" dist="38100" dir="5400000" algn="ctr" rotWithShape="0">
            <a:schemeClr val="accent2">
              <a:alpha val="90000"/>
              <a:hueOff val="0"/>
              <a:satOff val="0"/>
              <a:lumOff val="0"/>
              <a:alphaOff val="-13333"/>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b="1" kern="1200" dirty="0">
              <a:solidFill>
                <a:schemeClr val="tx1"/>
              </a:solidFill>
            </a:rPr>
            <a:t>Enhancing and regularising specific activities conceived to prevent victimisation</a:t>
          </a:r>
          <a:endParaRPr lang="es-ES" sz="2200" b="1" kern="1200" dirty="0">
            <a:solidFill>
              <a:schemeClr val="tx1"/>
            </a:solidFill>
          </a:endParaRPr>
        </a:p>
      </dsp:txBody>
      <dsp:txXfrm>
        <a:off x="0" y="1962593"/>
        <a:ext cx="11822877" cy="875160"/>
      </dsp:txXfrm>
    </dsp:sp>
    <dsp:sp modelId="{BE180ABC-FE9A-4716-A38C-8B49E1DC6082}">
      <dsp:nvSpPr>
        <dsp:cNvPr id="0" name=""/>
        <dsp:cNvSpPr/>
      </dsp:nvSpPr>
      <dsp:spPr>
        <a:xfrm>
          <a:off x="0" y="2901113"/>
          <a:ext cx="11822877" cy="875160"/>
        </a:xfrm>
        <a:prstGeom prst="roundRect">
          <a:avLst/>
        </a:prstGeom>
        <a:solidFill>
          <a:srgbClr val="00DAD5">
            <a:alpha val="69804"/>
          </a:srgbClr>
        </a:solidFill>
        <a:ln>
          <a:noFill/>
        </a:ln>
        <a:effectLst>
          <a:outerShdw blurRad="57150" dist="38100" dir="5400000" algn="ctr" rotWithShape="0">
            <a:schemeClr val="accent2">
              <a:alpha val="90000"/>
              <a:hueOff val="0"/>
              <a:satOff val="0"/>
              <a:lumOff val="0"/>
              <a:alphaOff val="-2000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b="1" kern="1200" dirty="0">
              <a:solidFill>
                <a:schemeClr val="tx1"/>
              </a:solidFill>
            </a:rPr>
            <a:t>Studying the legal and psychologic benefits derived from the participation in the programme</a:t>
          </a:r>
          <a:endParaRPr lang="es-ES" sz="2200" b="1" kern="1200" dirty="0">
            <a:solidFill>
              <a:schemeClr val="tx1"/>
            </a:solidFill>
          </a:endParaRPr>
        </a:p>
      </dsp:txBody>
      <dsp:txXfrm>
        <a:off x="0" y="2901113"/>
        <a:ext cx="11822877" cy="875160"/>
      </dsp:txXfrm>
    </dsp:sp>
    <dsp:sp modelId="{711A5EE3-F09D-4B90-B60A-919F49CC39A3}">
      <dsp:nvSpPr>
        <dsp:cNvPr id="0" name=""/>
        <dsp:cNvSpPr/>
      </dsp:nvSpPr>
      <dsp:spPr>
        <a:xfrm>
          <a:off x="0" y="3839633"/>
          <a:ext cx="11822877" cy="875160"/>
        </a:xfrm>
        <a:prstGeom prst="roundRect">
          <a:avLst/>
        </a:prstGeom>
        <a:solidFill>
          <a:srgbClr val="00C0BB">
            <a:alpha val="63333"/>
          </a:srgbClr>
        </a:solidFill>
        <a:ln>
          <a:noFill/>
        </a:ln>
        <a:effectLst>
          <a:outerShdw blurRad="57150" dist="38100" dir="5400000" algn="ctr" rotWithShape="0">
            <a:schemeClr val="accent2">
              <a:alpha val="90000"/>
              <a:hueOff val="0"/>
              <a:satOff val="0"/>
              <a:lumOff val="0"/>
              <a:alphaOff val="-26667"/>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b="1" kern="1200" dirty="0">
              <a:solidFill>
                <a:schemeClr val="tx1"/>
              </a:solidFill>
            </a:rPr>
            <a:t>Promoting that the accused or sentenced parties take responsibility for their actions (fostering the social and educational character of the sentences) </a:t>
          </a:r>
          <a:endParaRPr lang="es-ES" sz="2200" b="1" kern="1200" dirty="0">
            <a:solidFill>
              <a:schemeClr val="tx1"/>
            </a:solidFill>
          </a:endParaRPr>
        </a:p>
      </dsp:txBody>
      <dsp:txXfrm>
        <a:off x="0" y="3839633"/>
        <a:ext cx="11822877" cy="875160"/>
      </dsp:txXfrm>
    </dsp:sp>
    <dsp:sp modelId="{EBED8E01-76E3-478F-9454-9B5C74304C12}">
      <dsp:nvSpPr>
        <dsp:cNvPr id="0" name=""/>
        <dsp:cNvSpPr/>
      </dsp:nvSpPr>
      <dsp:spPr>
        <a:xfrm>
          <a:off x="0" y="4778153"/>
          <a:ext cx="11822877" cy="875160"/>
        </a:xfrm>
        <a:prstGeom prst="roundRect">
          <a:avLst/>
        </a:prstGeom>
        <a:solidFill>
          <a:srgbClr val="00B0AC">
            <a:alpha val="56667"/>
          </a:srgbClr>
        </a:solidFill>
        <a:ln>
          <a:noFill/>
        </a:ln>
        <a:effectLst>
          <a:outerShdw blurRad="57150" dist="38100" dir="5400000" algn="ctr" rotWithShape="0">
            <a:schemeClr val="accent2">
              <a:alpha val="90000"/>
              <a:hueOff val="0"/>
              <a:satOff val="0"/>
              <a:lumOff val="0"/>
              <a:alphaOff val="-33333"/>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b="1" kern="1200" dirty="0">
              <a:solidFill>
                <a:schemeClr val="tx1"/>
              </a:solidFill>
            </a:rPr>
            <a:t>Providing these Courts with a new legal service in order to improve the management of their cases</a:t>
          </a:r>
          <a:endParaRPr lang="es-ES" sz="2200" b="1" kern="1200" dirty="0">
            <a:solidFill>
              <a:schemeClr val="tx1"/>
            </a:solidFill>
          </a:endParaRPr>
        </a:p>
      </dsp:txBody>
      <dsp:txXfrm>
        <a:off x="0" y="4778153"/>
        <a:ext cx="11822877" cy="875160"/>
      </dsp:txXfrm>
    </dsp:sp>
    <dsp:sp modelId="{EEFD6ED3-07D1-4337-AE08-F889332E6887}">
      <dsp:nvSpPr>
        <dsp:cNvPr id="0" name=""/>
        <dsp:cNvSpPr/>
      </dsp:nvSpPr>
      <dsp:spPr>
        <a:xfrm>
          <a:off x="0" y="5716673"/>
          <a:ext cx="11822877" cy="875160"/>
        </a:xfrm>
        <a:prstGeom prst="roundRect">
          <a:avLst/>
        </a:prstGeom>
        <a:solidFill>
          <a:srgbClr val="009999">
            <a:alpha val="50000"/>
          </a:srgbClr>
        </a:solidFill>
        <a:ln>
          <a:noFill/>
        </a:ln>
        <a:effectLst>
          <a:outerShdw blurRad="57150" dist="38100" dir="5400000" algn="ctr" rotWithShape="0">
            <a:schemeClr val="accent2">
              <a:alpha val="90000"/>
              <a:hueOff val="0"/>
              <a:satOff val="0"/>
              <a:lumOff val="0"/>
              <a:alphaOff val="-4000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b="1" kern="1200" dirty="0">
              <a:solidFill>
                <a:schemeClr val="tx1"/>
              </a:solidFill>
            </a:rPr>
            <a:t>Approaching justice to citizens bringing their attention to an alternative model of dispute resolution to ease the reduction of potential social conflicts</a:t>
          </a:r>
          <a:endParaRPr lang="es-ES" sz="2200" b="1" kern="1200" dirty="0">
            <a:solidFill>
              <a:schemeClr val="tx1"/>
            </a:solidFill>
          </a:endParaRPr>
        </a:p>
      </dsp:txBody>
      <dsp:txXfrm>
        <a:off x="0" y="5716673"/>
        <a:ext cx="11822877" cy="8751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4"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347" cy="4964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1343" y="0"/>
            <a:ext cx="2946347" cy="496491"/>
          </a:xfrm>
          <a:prstGeom prst="rect">
            <a:avLst/>
          </a:prstGeom>
        </p:spPr>
        <p:txBody>
          <a:bodyPr vert="horz" lIns="91440" tIns="45720" rIns="91440" bIns="45720" rtlCol="0"/>
          <a:lstStyle>
            <a:lvl1pPr algn="r">
              <a:defRPr sz="1200"/>
            </a:lvl1pPr>
          </a:lstStyle>
          <a:p>
            <a:fld id="{0158C5BC-9A70-462C-B28D-9600239EAC64}" type="datetimeFigureOut">
              <a:rPr lang="en-US" smtClean="0"/>
              <a:pPr/>
              <a:t>3/28/2019</a:t>
            </a:fld>
            <a:endParaRPr lang="en-US"/>
          </a:p>
        </p:txBody>
      </p:sp>
      <p:sp>
        <p:nvSpPr>
          <p:cNvPr id="4" name="Footer Placeholder 3"/>
          <p:cNvSpPr>
            <a:spLocks noGrp="1"/>
          </p:cNvSpPr>
          <p:nvPr>
            <p:ph type="ftr" sz="quarter" idx="2"/>
          </p:nvPr>
        </p:nvSpPr>
        <p:spPr>
          <a:xfrm>
            <a:off x="1" y="9431600"/>
            <a:ext cx="2946347" cy="49649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1343" y="9431600"/>
            <a:ext cx="2946347" cy="496491"/>
          </a:xfrm>
          <a:prstGeom prst="rect">
            <a:avLst/>
          </a:prstGeom>
        </p:spPr>
        <p:txBody>
          <a:bodyPr vert="horz" lIns="91440" tIns="45720" rIns="91440" bIns="45720" rtlCol="0" anchor="b"/>
          <a:lstStyle>
            <a:lvl1pPr algn="r">
              <a:defRPr sz="1200"/>
            </a:lvl1pPr>
          </a:lstStyle>
          <a:p>
            <a:fld id="{79C131B7-05CA-4AEE-9267-6D0ED4DC84F3}" type="slidenum">
              <a:rPr lang="en-US" smtClean="0"/>
              <a:pPr/>
              <a:t>‹Nº›</a:t>
            </a:fld>
            <a:endParaRPr lang="en-US"/>
          </a:p>
        </p:txBody>
      </p:sp>
    </p:spTree>
    <p:extLst>
      <p:ext uri="{BB962C8B-B14F-4D97-AF65-F5344CB8AC3E}">
        <p14:creationId xmlns:p14="http://schemas.microsoft.com/office/powerpoint/2010/main" xmlns="" val="1533006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347" cy="49649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1343" y="0"/>
            <a:ext cx="2946347" cy="496491"/>
          </a:xfrm>
          <a:prstGeom prst="rect">
            <a:avLst/>
          </a:prstGeom>
        </p:spPr>
        <p:txBody>
          <a:bodyPr vert="horz" lIns="91440" tIns="45720" rIns="91440" bIns="45720" rtlCol="0"/>
          <a:lstStyle>
            <a:lvl1pPr algn="r">
              <a:defRPr sz="1200"/>
            </a:lvl1pPr>
          </a:lstStyle>
          <a:p>
            <a:fld id="{E6CC2317-6751-4CD4-9995-8782DD78E936}" type="datetimeFigureOut">
              <a:rPr lang="en-US" smtClean="0"/>
              <a:pPr/>
              <a:t>3/28/2019</a:t>
            </a:fld>
            <a:endParaRPr lang="en-US" dirty="0"/>
          </a:p>
        </p:txBody>
      </p:sp>
      <p:sp>
        <p:nvSpPr>
          <p:cNvPr id="4" name="Slide Image Placeholder 3"/>
          <p:cNvSpPr>
            <a:spLocks noGrp="1" noRot="1" noChangeAspect="1"/>
          </p:cNvSpPr>
          <p:nvPr>
            <p:ph type="sldImg" idx="2"/>
          </p:nvPr>
        </p:nvSpPr>
        <p:spPr>
          <a:xfrm>
            <a:off x="2097088" y="744538"/>
            <a:ext cx="2605087" cy="37242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31600"/>
            <a:ext cx="2946347" cy="496491"/>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1343" y="9431600"/>
            <a:ext cx="2946347" cy="496491"/>
          </a:xfrm>
          <a:prstGeom prst="rect">
            <a:avLst/>
          </a:prstGeom>
        </p:spPr>
        <p:txBody>
          <a:bodyPr vert="horz" lIns="91440" tIns="45720" rIns="91440" bIns="45720" rtlCol="0" anchor="b"/>
          <a:lstStyle>
            <a:lvl1pPr algn="r">
              <a:defRPr sz="1200"/>
            </a:lvl1pPr>
          </a:lstStyle>
          <a:p>
            <a:fld id="{26A1A87D-CAF7-4BDC-A0D3-C0DBEDE81619}" type="slidenum">
              <a:rPr lang="en-US" smtClean="0"/>
              <a:pPr/>
              <a:t>‹Nº›</a:t>
            </a:fld>
            <a:endParaRPr lang="en-US" dirty="0"/>
          </a:p>
        </p:txBody>
      </p:sp>
    </p:spTree>
    <p:extLst>
      <p:ext uri="{BB962C8B-B14F-4D97-AF65-F5344CB8AC3E}">
        <p14:creationId xmlns:p14="http://schemas.microsoft.com/office/powerpoint/2010/main" xmlns="" val="2675050545"/>
      </p:ext>
    </p:extLst>
  </p:cSld>
  <p:clrMap bg1="lt1" tx1="dk1" bg2="lt2" tx2="dk2" accent1="accent1" accent2="accent2" accent3="accent3" accent4="accent4" accent5="accent5" accent6="accent6" hlink="hlink" folHlink="folHlink"/>
  <p:notesStyle>
    <a:lvl1pPr marL="0" algn="l" defTabSz="3599776" rtl="0" eaLnBrk="1" latinLnBrk="0" hangingPunct="1">
      <a:defRPr sz="4800" kern="1200">
        <a:solidFill>
          <a:schemeClr val="tx1"/>
        </a:solidFill>
        <a:latin typeface="+mn-lt"/>
        <a:ea typeface="+mn-ea"/>
        <a:cs typeface="+mn-cs"/>
      </a:defRPr>
    </a:lvl1pPr>
    <a:lvl2pPr marL="1799889" algn="l" defTabSz="3599776" rtl="0" eaLnBrk="1" latinLnBrk="0" hangingPunct="1">
      <a:defRPr sz="4800" kern="1200">
        <a:solidFill>
          <a:schemeClr val="tx1"/>
        </a:solidFill>
        <a:latin typeface="+mn-lt"/>
        <a:ea typeface="+mn-ea"/>
        <a:cs typeface="+mn-cs"/>
      </a:defRPr>
    </a:lvl2pPr>
    <a:lvl3pPr marL="3599776" algn="l" defTabSz="3599776" rtl="0" eaLnBrk="1" latinLnBrk="0" hangingPunct="1">
      <a:defRPr sz="4800" kern="1200">
        <a:solidFill>
          <a:schemeClr val="tx1"/>
        </a:solidFill>
        <a:latin typeface="+mn-lt"/>
        <a:ea typeface="+mn-ea"/>
        <a:cs typeface="+mn-cs"/>
      </a:defRPr>
    </a:lvl3pPr>
    <a:lvl4pPr marL="5399664" algn="l" defTabSz="3599776" rtl="0" eaLnBrk="1" latinLnBrk="0" hangingPunct="1">
      <a:defRPr sz="4800" kern="1200">
        <a:solidFill>
          <a:schemeClr val="tx1"/>
        </a:solidFill>
        <a:latin typeface="+mn-lt"/>
        <a:ea typeface="+mn-ea"/>
        <a:cs typeface="+mn-cs"/>
      </a:defRPr>
    </a:lvl4pPr>
    <a:lvl5pPr marL="7199552" algn="l" defTabSz="3599776" rtl="0" eaLnBrk="1" latinLnBrk="0" hangingPunct="1">
      <a:defRPr sz="4800" kern="1200">
        <a:solidFill>
          <a:schemeClr val="tx1"/>
        </a:solidFill>
        <a:latin typeface="+mn-lt"/>
        <a:ea typeface="+mn-ea"/>
        <a:cs typeface="+mn-cs"/>
      </a:defRPr>
    </a:lvl5pPr>
    <a:lvl6pPr marL="8999441" algn="l" defTabSz="3599776" rtl="0" eaLnBrk="1" latinLnBrk="0" hangingPunct="1">
      <a:defRPr sz="4800" kern="1200">
        <a:solidFill>
          <a:schemeClr val="tx1"/>
        </a:solidFill>
        <a:latin typeface="+mn-lt"/>
        <a:ea typeface="+mn-ea"/>
        <a:cs typeface="+mn-cs"/>
      </a:defRPr>
    </a:lvl6pPr>
    <a:lvl7pPr marL="10799330" algn="l" defTabSz="3599776" rtl="0" eaLnBrk="1" latinLnBrk="0" hangingPunct="1">
      <a:defRPr sz="4800" kern="1200">
        <a:solidFill>
          <a:schemeClr val="tx1"/>
        </a:solidFill>
        <a:latin typeface="+mn-lt"/>
        <a:ea typeface="+mn-ea"/>
        <a:cs typeface="+mn-cs"/>
      </a:defRPr>
    </a:lvl7pPr>
    <a:lvl8pPr marL="12599217" algn="l" defTabSz="3599776" rtl="0" eaLnBrk="1" latinLnBrk="0" hangingPunct="1">
      <a:defRPr sz="4800" kern="1200">
        <a:solidFill>
          <a:schemeClr val="tx1"/>
        </a:solidFill>
        <a:latin typeface="+mn-lt"/>
        <a:ea typeface="+mn-ea"/>
        <a:cs typeface="+mn-cs"/>
      </a:defRPr>
    </a:lvl8pPr>
    <a:lvl9pPr marL="14399106" algn="l" defTabSz="3599776" rtl="0" eaLnBrk="1" latinLnBrk="0" hangingPunct="1">
      <a:defRPr sz="4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xmlns="" val="2801087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18974" y="6425827"/>
            <a:ext cx="11898341" cy="747972"/>
          </a:xfrm>
          <a:prstGeom prst="rect">
            <a:avLst/>
          </a:prstGeom>
        </p:spPr>
        <p:txBody>
          <a:bodyPr wrap="square" lIns="187489" tIns="187489" rIns="187489" bIns="1874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29393" y="5804361"/>
            <a:ext cx="11888949"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529391" y="15588601"/>
            <a:ext cx="11891854"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a:t>(click to edit)  OBJECTIVES</a:t>
            </a:r>
          </a:p>
        </p:txBody>
      </p:sp>
      <p:sp>
        <p:nvSpPr>
          <p:cNvPr id="25" name="Text Placeholder 5"/>
          <p:cNvSpPr>
            <a:spLocks noGrp="1"/>
          </p:cNvSpPr>
          <p:nvPr>
            <p:ph type="body" sz="quarter" idx="25" hasCustomPrompt="1"/>
          </p:nvPr>
        </p:nvSpPr>
        <p:spPr>
          <a:xfrm>
            <a:off x="12725245" y="5804361"/>
            <a:ext cx="11888795"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12725245" y="6425827"/>
            <a:ext cx="11888795" cy="747972"/>
          </a:xfrm>
          <a:prstGeom prst="rect">
            <a:avLst/>
          </a:prstGeom>
        </p:spPr>
        <p:txBody>
          <a:bodyPr wrap="square" lIns="187489" tIns="187489" rIns="187489" bIns="1874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12725245" y="15607589"/>
            <a:ext cx="11885529"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12725245" y="16274772"/>
            <a:ext cx="11890085" cy="747972"/>
          </a:xfrm>
          <a:prstGeom prst="rect">
            <a:avLst/>
          </a:prstGeom>
        </p:spPr>
        <p:txBody>
          <a:bodyPr wrap="square" lIns="187489" tIns="187489" rIns="187489" bIns="1874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12725245" y="28083131"/>
            <a:ext cx="11879579"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12725245" y="28767135"/>
            <a:ext cx="11885529" cy="747972"/>
          </a:xfrm>
          <a:prstGeom prst="rect">
            <a:avLst/>
          </a:prstGeom>
        </p:spPr>
        <p:txBody>
          <a:bodyPr wrap="square" lIns="187489" tIns="187489" rIns="187489" bIns="1874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518974" y="16257349"/>
            <a:ext cx="11899368" cy="747972"/>
          </a:xfrm>
          <a:prstGeom prst="rect">
            <a:avLst/>
          </a:prstGeom>
        </p:spPr>
        <p:txBody>
          <a:bodyPr wrap="square" lIns="187489" tIns="187489" rIns="187489" bIns="1874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a:t>Type in or paste your text here</a:t>
            </a:r>
          </a:p>
        </p:txBody>
      </p:sp>
      <p:sp>
        <p:nvSpPr>
          <p:cNvPr id="76" name="Text Placeholder 76"/>
          <p:cNvSpPr>
            <a:spLocks noGrp="1"/>
          </p:cNvSpPr>
          <p:nvPr>
            <p:ph type="body" sz="quarter" idx="150" hasCustomPrompt="1"/>
          </p:nvPr>
        </p:nvSpPr>
        <p:spPr>
          <a:xfrm>
            <a:off x="3219687" y="3498370"/>
            <a:ext cx="18752664" cy="1280160"/>
          </a:xfrm>
          <a:prstGeom prst="rect">
            <a:avLst/>
          </a:prstGeom>
        </p:spPr>
        <p:txBody>
          <a:bodyPr>
            <a:normAutofit/>
          </a:bodyPr>
          <a:lstStyle>
            <a:lvl1pPr marL="0" indent="0" algn="ctr">
              <a:buFontTx/>
              <a:buNone/>
              <a:defRPr sz="60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9" name="Text Placeholder 76"/>
          <p:cNvSpPr>
            <a:spLocks noGrp="1"/>
          </p:cNvSpPr>
          <p:nvPr>
            <p:ph type="body" sz="quarter" idx="151" hasCustomPrompt="1"/>
          </p:nvPr>
        </p:nvSpPr>
        <p:spPr>
          <a:xfrm>
            <a:off x="3219687" y="2218210"/>
            <a:ext cx="18752664" cy="1280160"/>
          </a:xfrm>
          <a:prstGeom prst="rect">
            <a:avLst/>
          </a:prstGeom>
        </p:spPr>
        <p:txBody>
          <a:bodyPr anchor="t" anchorCtr="1">
            <a:normAutofit/>
          </a:bodyPr>
          <a:lstStyle>
            <a:lvl1pPr marL="0" indent="0" algn="ctr">
              <a:buFontTx/>
              <a:buNone/>
              <a:defRPr sz="88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80" name="Text Placeholder 76"/>
          <p:cNvSpPr>
            <a:spLocks noGrp="1"/>
          </p:cNvSpPr>
          <p:nvPr>
            <p:ph type="body" sz="quarter" idx="153" hasCustomPrompt="1"/>
          </p:nvPr>
        </p:nvSpPr>
        <p:spPr>
          <a:xfrm>
            <a:off x="3219687" y="580236"/>
            <a:ext cx="18752664" cy="1637973"/>
          </a:xfrm>
          <a:prstGeom prst="rect">
            <a:avLst/>
          </a:prstGeom>
        </p:spPr>
        <p:txBody>
          <a:bodyPr anchor="t" anchorCtr="1">
            <a:normAutofit/>
          </a:bodyPr>
          <a:lstStyle>
            <a:lvl1pPr marL="0" indent="0" algn="ctr">
              <a:buFontTx/>
              <a:buNone/>
              <a:defRPr sz="11500" b="1">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hyperlink" Target="http://www.facebook.com/pages/PosterPresentationscom/217914411419?v=app_4949752878&amp;ref=ts" TargetMode="External"/><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4.bin"/><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9.png"/><Relationship Id="rId5" Type="http://schemas.openxmlformats.org/officeDocument/2006/relationships/image" Target="../media/image6.png"/><Relationship Id="rId10" Type="http://schemas.openxmlformats.org/officeDocument/2006/relationships/oleObject" Target="../embeddings/oleObject3.bin"/><Relationship Id="rId4" Type="http://schemas.openxmlformats.org/officeDocument/2006/relationships/image" Target="../media/image5.png"/><Relationship Id="rId9" Type="http://schemas.openxmlformats.org/officeDocument/2006/relationships/oleObject" Target="../embeddings/oleObject2.bin"/><Relationship Id="rId14" Type="http://schemas.openxmlformats.org/officeDocument/2006/relationships/image" Target="../media/image10.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Text Box 14"/>
          <p:cNvSpPr txBox="1">
            <a:spLocks noChangeArrowheads="1"/>
          </p:cNvSpPr>
          <p:nvPr/>
        </p:nvSpPr>
        <p:spPr bwMode="auto">
          <a:xfrm>
            <a:off x="1079766" y="35321184"/>
            <a:ext cx="2211122" cy="274856"/>
          </a:xfrm>
          <a:prstGeom prst="rect">
            <a:avLst/>
          </a:prstGeom>
          <a:noFill/>
          <a:ln w="9525">
            <a:noFill/>
            <a:miter lim="800000"/>
            <a:headEnd/>
            <a:tailEnd/>
          </a:ln>
          <a:effectLst/>
        </p:spPr>
        <p:txBody>
          <a:bodyPr wrap="square" lIns="74854" tIns="37420" rIns="74854" bIns="37420">
            <a:spAutoFit/>
          </a:bodyPr>
          <a:lstStyle/>
          <a:p>
            <a:pPr eaLnBrk="0" hangingPunct="0">
              <a:lnSpc>
                <a:spcPct val="65000"/>
              </a:lnSpc>
              <a:spcBef>
                <a:spcPct val="50000"/>
              </a:spcBef>
              <a:defRPr/>
            </a:pPr>
            <a:r>
              <a:rPr lang="en-US" sz="4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900" b="1" dirty="0">
                <a:solidFill>
                  <a:schemeClr val="bg1">
                    <a:lumMod val="75000"/>
                  </a:schemeClr>
                </a:solidFill>
                <a:latin typeface="Arial" charset="0"/>
              </a:rPr>
              <a:t>www.PosterPresentations.com</a:t>
            </a:r>
          </a:p>
        </p:txBody>
      </p:sp>
      <p:grpSp>
        <p:nvGrpSpPr>
          <p:cNvPr id="23" name="Group 22"/>
          <p:cNvGrpSpPr/>
          <p:nvPr userDrawn="1"/>
        </p:nvGrpSpPr>
        <p:grpSpPr>
          <a:xfrm>
            <a:off x="-12658121" y="-48127"/>
            <a:ext cx="12259293" cy="36047865"/>
            <a:chOff x="-11225189" y="-1"/>
            <a:chExt cx="11018865" cy="32918401"/>
          </a:xfrm>
        </p:grpSpPr>
        <p:sp>
          <p:nvSpPr>
            <p:cNvPr id="24" name="Rectangle 2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a:solidFill>
                    <a:srgbClr val="FF0000"/>
                  </a:solidFill>
                  <a:latin typeface="Trebuchet MS" pitchFamily="34" charset="0"/>
                </a:rPr>
                <a:t>(—THIS SIDEBAR DOES NOT PRINT—)</a:t>
              </a:r>
              <a:endParaRPr lang="en-US" sz="3200" b="1" spc="600" dirty="0">
                <a:solidFill>
                  <a:schemeClr val="bg1"/>
                </a:solidFill>
                <a:latin typeface="Trebuchet MS" pitchFamily="34" charset="0"/>
              </a:endParaRPr>
            </a:p>
            <a:p>
              <a:pPr algn="ctr"/>
              <a:r>
                <a:rPr lang="en-US" sz="4000" b="1" spc="600" dirty="0">
                  <a:solidFill>
                    <a:schemeClr val="bg1"/>
                  </a:solidFill>
                  <a:latin typeface="Trebuchet MS" pitchFamily="34" charset="0"/>
                </a:rPr>
                <a:t>DESIGN</a:t>
              </a:r>
              <a:r>
                <a:rPr lang="en-US" sz="4000" b="1" spc="600" baseline="0" dirty="0">
                  <a:solidFill>
                    <a:schemeClr val="bg1"/>
                  </a:solidFill>
                  <a:latin typeface="Trebuchet MS" pitchFamily="34" charset="0"/>
                </a:rPr>
                <a:t> </a:t>
              </a:r>
              <a:r>
                <a:rPr lang="en-US" sz="4000" b="1" spc="600" dirty="0">
                  <a:solidFill>
                    <a:schemeClr val="bg1"/>
                  </a:solidFill>
                  <a:latin typeface="Trebuchet MS" pitchFamily="34" charset="0"/>
                </a:rPr>
                <a:t>GUIDE</a:t>
              </a:r>
            </a:p>
            <a:p>
              <a:pPr algn="ctr"/>
              <a:endParaRPr lang="en-US" sz="2800" b="1" dirty="0">
                <a:latin typeface="Trebuchet MS" pitchFamily="34" charset="0"/>
              </a:endParaRPr>
            </a:p>
            <a:p>
              <a:pPr defTabSz="3765639"/>
              <a:r>
                <a:rPr lang="en-US" sz="2800" i="0" dirty="0">
                  <a:latin typeface="Trebuchet MS" pitchFamily="34" charset="0"/>
                </a:rPr>
                <a:t>This PowerPoint</a:t>
              </a:r>
              <a:r>
                <a:rPr lang="en-US" sz="2800" i="0" baseline="0" dirty="0">
                  <a:latin typeface="Trebuchet MS" pitchFamily="34" charset="0"/>
                </a:rPr>
                <a:t> </a:t>
              </a:r>
              <a:r>
                <a:rPr lang="en-US" sz="2800" i="0" dirty="0">
                  <a:latin typeface="Trebuchet MS" pitchFamily="34" charset="0"/>
                </a:rPr>
                <a:t>2007 template produces</a:t>
              </a:r>
              <a:r>
                <a:rPr lang="en-US" sz="2800" i="0" baseline="0" dirty="0">
                  <a:latin typeface="Trebuchet MS" pitchFamily="34" charset="0"/>
                </a:rPr>
                <a:t> </a:t>
              </a:r>
              <a:r>
                <a:rPr lang="en-US" sz="2800" i="0" dirty="0">
                  <a:latin typeface="Trebuchet MS" pitchFamily="34" charset="0"/>
                </a:rPr>
                <a:t>a 70cmx100cm presentation poster. </a:t>
              </a:r>
              <a:r>
                <a:rPr lang="en-US" sz="2800" dirty="0">
                  <a:latin typeface="Trebuchet MS" pitchFamily="34" charset="0"/>
                </a:rPr>
                <a:t>You</a:t>
              </a:r>
              <a:r>
                <a:rPr lang="en-US" sz="2800" baseline="0" dirty="0">
                  <a:latin typeface="Trebuchet MS" pitchFamily="34" charset="0"/>
                </a:rPr>
                <a:t> can u</a:t>
              </a:r>
              <a:r>
                <a:rPr lang="en-US" sz="2800" dirty="0">
                  <a:latin typeface="Trebuchet MS" pitchFamily="34" charset="0"/>
                </a:rPr>
                <a:t>se</a:t>
              </a:r>
              <a:r>
                <a:rPr lang="en-US" sz="2800" baseline="0" dirty="0">
                  <a:latin typeface="Trebuchet MS" pitchFamily="34" charset="0"/>
                </a:rPr>
                <a:t> it to create your research poster and </a:t>
              </a:r>
              <a:r>
                <a:rPr lang="en-US" sz="2800" dirty="0">
                  <a:latin typeface="Trebuchet MS" pitchFamily="34" charset="0"/>
                </a:rPr>
                <a:t>save valuable time placing titles, subtitles,</a:t>
              </a:r>
              <a:r>
                <a:rPr lang="en-US" sz="2800" baseline="0" dirty="0">
                  <a:latin typeface="Trebuchet MS" pitchFamily="34" charset="0"/>
                </a:rPr>
                <a:t> text, and graphics</a:t>
              </a:r>
              <a:r>
                <a:rPr lang="en-US" sz="2800" dirty="0">
                  <a:latin typeface="Trebuchet MS" pitchFamily="34" charset="0"/>
                </a:rPr>
                <a:t>. </a:t>
              </a:r>
            </a:p>
            <a:p>
              <a:pPr defTabSz="3765639"/>
              <a:endParaRPr lang="en-US" sz="2800" dirty="0">
                <a:latin typeface="Trebuchet MS" pitchFamily="34" charset="0"/>
              </a:endParaRPr>
            </a:p>
            <a:p>
              <a:pPr defTabSz="4389219"/>
              <a:r>
                <a:rPr lang="en-US" sz="2800" dirty="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a:solidFill>
                    <a:srgbClr val="FFC000"/>
                  </a:solidFill>
                  <a:latin typeface="Trebuchet MS" pitchFamily="34" charset="0"/>
                </a:rPr>
                <a:t>PosterPresentations.com</a:t>
              </a:r>
              <a:r>
                <a:rPr lang="en-US" sz="2800" b="1" dirty="0">
                  <a:solidFill>
                    <a:schemeClr val="bg1"/>
                  </a:solidFill>
                  <a:latin typeface="Trebuchet MS" pitchFamily="34" charset="0"/>
                </a:rPr>
                <a:t> </a:t>
              </a:r>
              <a:r>
                <a:rPr lang="en-US" sz="2800" dirty="0">
                  <a:solidFill>
                    <a:schemeClr val="bg1"/>
                  </a:solidFill>
                  <a:latin typeface="Trebuchet MS" pitchFamily="34" charset="0"/>
                </a:rPr>
                <a:t>and click on HELP DESK.</a:t>
              </a:r>
            </a:p>
            <a:p>
              <a:pPr defTabSz="4389219"/>
              <a:endParaRPr lang="en-US" sz="2800" dirty="0">
                <a:latin typeface="Trebuchet MS" pitchFamily="34" charset="0"/>
              </a:endParaRPr>
            </a:p>
            <a:p>
              <a:pPr defTabSz="4389219"/>
              <a:r>
                <a:rPr lang="en-US" sz="2800" dirty="0">
                  <a:solidFill>
                    <a:schemeClr val="bg1"/>
                  </a:solidFill>
                  <a:latin typeface="Trebuchet MS" pitchFamily="34" charset="0"/>
                </a:rPr>
                <a:t>When</a:t>
              </a:r>
              <a:r>
                <a:rPr lang="en-US" sz="2800" baseline="0" dirty="0">
                  <a:solidFill>
                    <a:schemeClr val="bg1"/>
                  </a:solidFill>
                  <a:latin typeface="Trebuchet MS" pitchFamily="34" charset="0"/>
                </a:rPr>
                <a:t> you are ready to print your poster</a:t>
              </a:r>
              <a:r>
                <a:rPr lang="en-US" sz="2800" dirty="0">
                  <a:solidFill>
                    <a:schemeClr val="bg1"/>
                  </a:solidFill>
                  <a:latin typeface="Trebuchet MS" pitchFamily="34" charset="0"/>
                </a:rPr>
                <a:t>,</a:t>
              </a:r>
              <a:r>
                <a:rPr lang="en-US" sz="2800" baseline="0" dirty="0">
                  <a:solidFill>
                    <a:schemeClr val="bg1"/>
                  </a:solidFill>
                  <a:latin typeface="Trebuchet MS" pitchFamily="34" charset="0"/>
                </a:rPr>
                <a:t> go online to </a:t>
              </a:r>
              <a:r>
                <a:rPr lang="en-US" sz="2800" b="0" dirty="0">
                  <a:solidFill>
                    <a:schemeClr val="bg1"/>
                  </a:solidFill>
                  <a:latin typeface="Trebuchet MS" pitchFamily="34" charset="0"/>
                </a:rPr>
                <a:t>PosterPresentations.com</a:t>
              </a:r>
              <a:r>
                <a:rPr lang="en-US" sz="2800" dirty="0">
                  <a:solidFill>
                    <a:schemeClr val="bg1"/>
                  </a:solidFill>
                  <a:latin typeface="Trebuchet MS" pitchFamily="34" charset="0"/>
                </a:rPr>
                <a:t/>
              </a:r>
              <a:br>
                <a:rPr lang="en-US" sz="2800" dirty="0">
                  <a:solidFill>
                    <a:schemeClr val="bg1"/>
                  </a:solidFill>
                  <a:latin typeface="Trebuchet MS" pitchFamily="34" charset="0"/>
                </a:rPr>
              </a:br>
              <a:endParaRPr lang="en-US" sz="2800" dirty="0">
                <a:solidFill>
                  <a:schemeClr val="bg1"/>
                </a:solidFill>
                <a:latin typeface="Trebuchet MS" pitchFamily="34" charset="0"/>
              </a:endParaRPr>
            </a:p>
            <a:p>
              <a:pPr algn="l" defTabSz="3765639"/>
              <a:r>
                <a:rPr lang="en-US" sz="2800" b="0" dirty="0">
                  <a:solidFill>
                    <a:schemeClr val="bg1"/>
                  </a:solidFill>
                  <a:latin typeface="Trebuchet MS" pitchFamily="34" charset="0"/>
                </a:rPr>
                <a:t>Need</a:t>
              </a:r>
              <a:r>
                <a:rPr lang="en-US" sz="2800" b="0" baseline="0" dirty="0">
                  <a:solidFill>
                    <a:schemeClr val="bg1"/>
                  </a:solidFill>
                  <a:latin typeface="Trebuchet MS" pitchFamily="34" charset="0"/>
                </a:rPr>
                <a:t> assistance? Call us at </a:t>
              </a:r>
              <a:r>
                <a:rPr lang="en-US" sz="2800" b="0" dirty="0">
                  <a:solidFill>
                    <a:srgbClr val="FFC000"/>
                  </a:solidFill>
                  <a:latin typeface="Trebuchet MS" pitchFamily="34" charset="0"/>
                </a:rPr>
                <a:t>1.510.649.3001</a:t>
              </a:r>
            </a:p>
            <a:p>
              <a:pPr algn="l" defTabSz="3765639"/>
              <a:endParaRPr lang="en-US" sz="3600" b="1" dirty="0">
                <a:solidFill>
                  <a:srgbClr val="FFFF00"/>
                </a:solidFill>
                <a:latin typeface="Trebuchet MS" pitchFamily="34" charset="0"/>
              </a:endParaRPr>
            </a:p>
            <a:p>
              <a:pPr algn="ctr"/>
              <a:endParaRPr lang="en-US" sz="2400" b="1" dirty="0">
                <a:solidFill>
                  <a:schemeClr val="bg1"/>
                </a:solidFill>
                <a:latin typeface="Trebuchet MS" pitchFamily="34" charset="0"/>
              </a:endParaRPr>
            </a:p>
            <a:p>
              <a:pPr algn="ctr"/>
              <a:r>
                <a:rPr lang="en-US" sz="4000" b="1" spc="600" dirty="0">
                  <a:solidFill>
                    <a:schemeClr val="bg1"/>
                  </a:solidFill>
                  <a:latin typeface="Trebuchet MS" pitchFamily="34" charset="0"/>
                </a:rPr>
                <a:t>QUICK START</a:t>
              </a:r>
            </a:p>
            <a:p>
              <a:pPr algn="ctr"/>
              <a:endParaRPr lang="en-US" sz="32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Zoom in and out</a:t>
              </a:r>
            </a:p>
            <a:p>
              <a:pPr marL="2527300" indent="-650875" algn="l" defTabSz="850900">
                <a:tabLst/>
              </a:pPr>
              <a:r>
                <a:rPr lang="en-US" sz="2400" b="0" baseline="0" dirty="0">
                  <a:solidFill>
                    <a:schemeClr val="bg1"/>
                  </a:solidFill>
                  <a:latin typeface="Trebuchet MS" pitchFamily="34" charset="0"/>
                </a:rPr>
                <a:t>	</a:t>
              </a:r>
              <a:r>
                <a:rPr lang="en-US" sz="24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2800" b="0"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Title, Authors, and Affiliations</a:t>
              </a:r>
            </a:p>
            <a:p>
              <a:pPr algn="l"/>
              <a:r>
                <a:rPr lang="en-US" sz="2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The font size of your title should be bigger than your name(s) and institution name(s).</a:t>
              </a:r>
            </a:p>
            <a:p>
              <a:pPr algn="l"/>
              <a:r>
                <a:rPr lang="en-US" sz="2800" b="1" baseline="0" dirty="0">
                  <a:solidFill>
                    <a:schemeClr val="bg1"/>
                  </a:solidFill>
                  <a:latin typeface="Trebuchet MS" pitchFamily="34" charset="0"/>
                </a:rPr>
                <a:t/>
              </a:r>
              <a:br>
                <a:rPr lang="en-US" sz="2800" b="1" baseline="0" dirty="0">
                  <a:solidFill>
                    <a:schemeClr val="bg1"/>
                  </a:solidFill>
                  <a:latin typeface="Trebuchet MS" pitchFamily="34" charset="0"/>
                </a:rPr>
              </a:br>
              <a:endParaRPr lang="en-US" sz="2800" b="1" dirty="0">
                <a:solidFill>
                  <a:schemeClr val="bg1"/>
                </a:solidFill>
                <a:latin typeface="Trebuchet MS" pitchFamily="34" charset="0"/>
              </a:endParaRPr>
            </a:p>
            <a:p>
              <a:pPr algn="ctr"/>
              <a:endParaRPr lang="en-US" sz="2800" b="1" dirty="0">
                <a:solidFill>
                  <a:srgbClr val="FFC000"/>
                </a:solidFill>
                <a:latin typeface="Trebuchet MS" pitchFamily="34" charset="0"/>
              </a:endParaRPr>
            </a:p>
            <a:p>
              <a:pPr algn="ctr"/>
              <a:endParaRPr lang="en-US" sz="2800" b="1" dirty="0">
                <a:solidFill>
                  <a:srgbClr val="FFC000"/>
                </a:solidFill>
                <a:latin typeface="Trebuchet MS" pitchFamily="34" charset="0"/>
              </a:endParaRPr>
            </a:p>
            <a:p>
              <a:pPr algn="ctr"/>
              <a:r>
                <a:rPr lang="en-US" sz="3200" b="1" dirty="0">
                  <a:solidFill>
                    <a:srgbClr val="FFC000"/>
                  </a:solidFill>
                  <a:latin typeface="Trebuchet MS" pitchFamily="34" charset="0"/>
                </a:rPr>
                <a:t>Adding Logos</a:t>
              </a:r>
              <a:r>
                <a:rPr lang="en-US" sz="3200" b="1" baseline="0" dirty="0">
                  <a:solidFill>
                    <a:srgbClr val="FFC000"/>
                  </a:solidFill>
                  <a:latin typeface="Trebuchet MS" pitchFamily="34" charset="0"/>
                </a:rPr>
                <a:t> / Seals</a:t>
              </a:r>
            </a:p>
            <a:p>
              <a:pPr algn="l"/>
              <a:r>
                <a:rPr lang="en-US" sz="2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spc="0"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See if your school’s logo is available on our free poster templates page.</a:t>
              </a:r>
            </a:p>
            <a:p>
              <a:pPr algn="l"/>
              <a:endParaRPr lang="en-US" sz="2400" b="0" baseline="0" dirty="0">
                <a:latin typeface="Trebuchet MS" pitchFamily="34" charset="0"/>
              </a:endParaRPr>
            </a:p>
            <a:p>
              <a:pPr algn="ctr"/>
              <a:r>
                <a:rPr lang="en-US" sz="3200" b="1" baseline="0" dirty="0">
                  <a:solidFill>
                    <a:srgbClr val="FFC000"/>
                  </a:solidFill>
                  <a:latin typeface="Trebuchet MS" pitchFamily="34" charset="0"/>
                </a:rPr>
                <a:t>Photographs / Graphics</a:t>
              </a:r>
            </a:p>
            <a:p>
              <a:pPr algn="l" defTabSz="977900"/>
              <a:r>
                <a:rPr lang="en-US" sz="2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a:solidFill>
                    <a:schemeClr val="bg1">
                      <a:lumMod val="75000"/>
                    </a:schemeClr>
                  </a:solidFill>
                  <a:latin typeface="Trebuchet MS" pitchFamily="34" charset="0"/>
                </a:rPr>
                <a:t>disproportionally.</a:t>
              </a:r>
            </a:p>
            <a:p>
              <a:pPr algn="l" defTabSz="977900"/>
              <a:endParaRPr lang="en-US" sz="2400" b="0" baseline="0" dirty="0">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r>
                <a:rPr lang="en-US" sz="3200" b="1" baseline="0" dirty="0">
                  <a:solidFill>
                    <a:srgbClr val="FFC000"/>
                  </a:solidFill>
                  <a:latin typeface="Trebuchet MS" pitchFamily="34" charset="0"/>
                </a:rPr>
                <a:t>Image Quality Check</a:t>
              </a:r>
            </a:p>
            <a:p>
              <a:pPr lvl="0" algn="l" defTabSz="977900"/>
              <a:r>
                <a:rPr lang="en-US" sz="2400" b="0" baseline="0" dirty="0">
                  <a:solidFill>
                    <a:schemeClr val="bg1">
                      <a:lumMod val="75000"/>
                    </a:schemeClr>
                  </a:solidFill>
                  <a:latin typeface="Trebuchet MS" pitchFamily="34" charset="0"/>
                </a:rPr>
                <a:t>Zoom in and look at your images at 100% magnification. If they look good they will print well. </a:t>
              </a:r>
              <a:endParaRPr lang="en-US" sz="2800" b="0" dirty="0">
                <a:latin typeface="Trebuchet MS" pitchFamily="34" charset="0"/>
              </a:endParaRPr>
            </a:p>
          </p:txBody>
        </p:sp>
        <p:cxnSp>
          <p:nvCxnSpPr>
            <p:cNvPr id="25" name="Straight Connector 24"/>
            <p:cNvCxnSpPr/>
            <p:nvPr/>
          </p:nvCxnSpPr>
          <p:spPr>
            <a:xfrm>
              <a:off x="-11225189" y="724046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userDrawn="1"/>
          </p:nvPicPr>
          <p:blipFill>
            <a:blip r:embed="rId4" cstate="print"/>
            <a:stretch>
              <a:fillRect/>
            </a:stretch>
          </p:blipFill>
          <p:spPr>
            <a:xfrm>
              <a:off x="-10479105" y="8864712"/>
              <a:ext cx="1597666" cy="1201935"/>
            </a:xfrm>
            <a:prstGeom prst="rect">
              <a:avLst/>
            </a:prstGeom>
          </p:spPr>
        </p:pic>
        <p:pic>
          <p:nvPicPr>
            <p:cNvPr id="30" name="Picture 29"/>
            <p:cNvPicPr>
              <a:picLocks noChangeAspect="1"/>
            </p:cNvPicPr>
            <p:nvPr userDrawn="1"/>
          </p:nvPicPr>
          <p:blipFill>
            <a:blip r:embed="rId5" cstate="print"/>
            <a:stretch>
              <a:fillRect/>
            </a:stretch>
          </p:blipFill>
          <p:spPr>
            <a:xfrm>
              <a:off x="-10732765" y="13164079"/>
              <a:ext cx="9986808" cy="1053596"/>
            </a:xfrm>
            <a:prstGeom prst="rect">
              <a:avLst/>
            </a:prstGeom>
          </p:spPr>
        </p:pic>
        <p:grpSp>
          <p:nvGrpSpPr>
            <p:cNvPr id="32" name="Group 31"/>
            <p:cNvGrpSpPr/>
            <p:nvPr userDrawn="1"/>
          </p:nvGrpSpPr>
          <p:grpSpPr>
            <a:xfrm>
              <a:off x="-9744993" y="19956177"/>
              <a:ext cx="7531182" cy="2120441"/>
              <a:chOff x="-4470427" y="9369659"/>
              <a:chExt cx="3470785" cy="974221"/>
            </a:xfrm>
          </p:grpSpPr>
          <p:grpSp>
            <p:nvGrpSpPr>
              <p:cNvPr id="46" name="Group 45"/>
              <p:cNvGrpSpPr/>
              <p:nvPr userDrawn="1"/>
            </p:nvGrpSpPr>
            <p:grpSpPr>
              <a:xfrm>
                <a:off x="-2783495" y="9413884"/>
                <a:ext cx="624431" cy="898923"/>
                <a:chOff x="-3958697" y="8757291"/>
                <a:chExt cx="779338" cy="1288150"/>
              </a:xfrm>
            </p:grpSpPr>
            <p:pic>
              <p:nvPicPr>
                <p:cNvPr id="52" name="Picture 51"/>
                <p:cNvPicPr>
                  <a:picLocks noChangeAspect="1"/>
                </p:cNvPicPr>
                <p:nvPr userDrawn="1"/>
              </p:nvPicPr>
              <p:blipFill>
                <a:blip r:embed="rId6" cstate="print"/>
                <a:stretch>
                  <a:fillRect/>
                </a:stretch>
              </p:blipFill>
              <p:spPr>
                <a:xfrm>
                  <a:off x="-3948160" y="8757291"/>
                  <a:ext cx="768801" cy="1090857"/>
                </a:xfrm>
                <a:prstGeom prst="rect">
                  <a:avLst/>
                </a:prstGeom>
              </p:spPr>
            </p:pic>
            <p:sp>
              <p:nvSpPr>
                <p:cNvPr id="53" name="TextBox 52"/>
                <p:cNvSpPr txBox="1"/>
                <p:nvPr userDrawn="1"/>
              </p:nvSpPr>
              <p:spPr>
                <a:xfrm>
                  <a:off x="-3958697" y="9754032"/>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a:solidFill>
                        <a:schemeClr val="tx1"/>
                      </a:solidFill>
                    </a:rPr>
                    <a:t>ORIGINAL</a:t>
                  </a:r>
                </a:p>
              </p:txBody>
            </p:sp>
          </p:grpSp>
          <p:grpSp>
            <p:nvGrpSpPr>
              <p:cNvPr id="47" name="Group 46"/>
              <p:cNvGrpSpPr/>
              <p:nvPr userDrawn="1"/>
            </p:nvGrpSpPr>
            <p:grpSpPr>
              <a:xfrm>
                <a:off x="-2033159" y="9413897"/>
                <a:ext cx="1033517" cy="898915"/>
                <a:chOff x="-2921738" y="8936792"/>
                <a:chExt cx="1420279" cy="1235304"/>
              </a:xfrm>
            </p:grpSpPr>
            <p:pic>
              <p:nvPicPr>
                <p:cNvPr id="50" name="Picture 49"/>
                <p:cNvPicPr>
                  <a:picLocks noChangeAspect="1"/>
                </p:cNvPicPr>
                <p:nvPr userDrawn="1"/>
              </p:nvPicPr>
              <p:blipFill>
                <a:blip r:embed="rId6" cstate="print"/>
                <a:stretch>
                  <a:fillRect/>
                </a:stretch>
              </p:blipFill>
              <p:spPr>
                <a:xfrm>
                  <a:off x="-2921738" y="8936792"/>
                  <a:ext cx="1420279" cy="1029694"/>
                </a:xfrm>
                <a:prstGeom prst="rect">
                  <a:avLst/>
                </a:prstGeom>
              </p:spPr>
            </p:pic>
            <p:sp>
              <p:nvSpPr>
                <p:cNvPr id="51" name="TextBox 50"/>
                <p:cNvSpPr txBox="1"/>
                <p:nvPr userDrawn="1"/>
              </p:nvSpPr>
              <p:spPr>
                <a:xfrm>
                  <a:off x="-2918991" y="9892640"/>
                  <a:ext cx="1417532" cy="279456"/>
                </a:xfrm>
                <a:prstGeom prst="rect">
                  <a:avLst/>
                </a:prstGeom>
                <a:solidFill>
                  <a:srgbClr val="FF0000"/>
                </a:solidFill>
              </p:spPr>
              <p:txBody>
                <a:bodyPr wrap="square" lIns="457200" tIns="91440" rIns="457200" bIns="91440" rtlCol="0">
                  <a:spAutoFit/>
                </a:bodyPr>
                <a:lstStyle/>
                <a:p>
                  <a:pPr algn="ctr"/>
                  <a:r>
                    <a:rPr lang="en-US" sz="2000" b="1" dirty="0">
                      <a:solidFill>
                        <a:schemeClr val="bg1"/>
                      </a:solidFill>
                    </a:rPr>
                    <a:t>DISTORTED</a:t>
                  </a:r>
                  <a:endParaRPr lang="en-US" sz="900" b="1" dirty="0">
                    <a:solidFill>
                      <a:schemeClr val="bg1"/>
                    </a:solidFill>
                  </a:endParaRPr>
                </a:p>
              </p:txBody>
            </p:sp>
          </p:grpSp>
          <p:pic>
            <p:nvPicPr>
              <p:cNvPr id="48" name="Picture 47"/>
              <p:cNvPicPr>
                <a:picLocks noChangeAspect="1"/>
              </p:cNvPicPr>
              <p:nvPr userDrawn="1"/>
            </p:nvPicPr>
            <p:blipFill>
              <a:blip r:embed="rId7" cstate="print"/>
              <a:stretch>
                <a:fillRect/>
              </a:stretch>
            </p:blipFill>
            <p:spPr>
              <a:xfrm>
                <a:off x="-4470427" y="9369659"/>
                <a:ext cx="1098742" cy="847761"/>
              </a:xfrm>
              <a:prstGeom prst="rect">
                <a:avLst/>
              </a:prstGeom>
            </p:spPr>
          </p:pic>
          <p:sp>
            <p:nvSpPr>
              <p:cNvPr id="49" name="TextBox 48"/>
              <p:cNvSpPr txBox="1"/>
              <p:nvPr userDrawn="1"/>
            </p:nvSpPr>
            <p:spPr>
              <a:xfrm>
                <a:off x="-4440600" y="10018647"/>
                <a:ext cx="1035685" cy="325233"/>
              </a:xfrm>
              <a:prstGeom prst="rect">
                <a:avLst/>
              </a:prstGeom>
              <a:noFill/>
            </p:spPr>
            <p:txBody>
              <a:bodyPr wrap="square" lIns="457200" tIns="457200" rIns="457200" bIns="0" rtlCol="0">
                <a:spAutoFit/>
              </a:bodyPr>
              <a:lstStyle/>
              <a:p>
                <a:pPr algn="ctr"/>
                <a:r>
                  <a:rPr lang="en-US" sz="1600" dirty="0">
                    <a:solidFill>
                      <a:schemeClr val="bg1"/>
                    </a:solidFill>
                  </a:rPr>
                  <a:t>Corner</a:t>
                </a:r>
                <a:r>
                  <a:rPr lang="en-US" sz="1600" baseline="0" dirty="0">
                    <a:solidFill>
                      <a:schemeClr val="bg1"/>
                    </a:solidFill>
                  </a:rPr>
                  <a:t> handles</a:t>
                </a:r>
                <a:endParaRPr lang="en-US" sz="1600" dirty="0">
                  <a:solidFill>
                    <a:schemeClr val="bg1"/>
                  </a:solidFill>
                </a:endParaRPr>
              </a:p>
            </p:txBody>
          </p:sp>
        </p:grpSp>
        <p:grpSp>
          <p:nvGrpSpPr>
            <p:cNvPr id="37" name="Group 36"/>
            <p:cNvGrpSpPr/>
            <p:nvPr userDrawn="1"/>
          </p:nvGrpSpPr>
          <p:grpSpPr>
            <a:xfrm>
              <a:off x="-10409330" y="24221626"/>
              <a:ext cx="9344084" cy="2453249"/>
              <a:chOff x="-4759852" y="11112402"/>
              <a:chExt cx="4306270" cy="1127127"/>
            </a:xfrm>
          </p:grpSpPr>
          <p:graphicFrame>
            <p:nvGraphicFramePr>
              <p:cNvPr id="38" name="Object 37"/>
              <p:cNvGraphicFramePr>
                <a:graphicFrameLocks noChangeAspect="1"/>
              </p:cNvGraphicFramePr>
              <p:nvPr userDrawn="1">
                <p:extLst>
                  <p:ext uri="{D42A27DB-BD31-4B8C-83A1-F6EECF244321}">
                    <p14:modId xmlns:p14="http://schemas.microsoft.com/office/powerpoint/2010/main" xmlns="" val="788361304"/>
                  </p:ext>
                </p:extLst>
              </p:nvPr>
            </p:nvGraphicFramePr>
            <p:xfrm>
              <a:off x="-4533347" y="11112407"/>
              <a:ext cx="1828800" cy="1117600"/>
            </p:xfrm>
            <a:graphic>
              <a:graphicData uri="http://schemas.openxmlformats.org/presentationml/2006/ole">
                <p:oleObj spid="_x0000_s1190" name="Image" r:id="rId8" imgW="1828571" imgH="1117460" progId="">
                  <p:embed/>
                </p:oleObj>
              </a:graphicData>
            </a:graphic>
          </p:graphicFrame>
          <p:graphicFrame>
            <p:nvGraphicFramePr>
              <p:cNvPr id="39" name="Object 38"/>
              <p:cNvGraphicFramePr>
                <a:graphicFrameLocks noChangeAspect="1"/>
              </p:cNvGraphicFramePr>
              <p:nvPr userDrawn="1">
                <p:extLst>
                  <p:ext uri="{D42A27DB-BD31-4B8C-83A1-F6EECF244321}">
                    <p14:modId xmlns:p14="http://schemas.microsoft.com/office/powerpoint/2010/main" xmlns="" val="4269981894"/>
                  </p:ext>
                </p:extLst>
              </p:nvPr>
            </p:nvGraphicFramePr>
            <p:xfrm>
              <a:off x="-2456641" y="11116100"/>
              <a:ext cx="1828800" cy="1117600"/>
            </p:xfrm>
            <a:graphic>
              <a:graphicData uri="http://schemas.openxmlformats.org/presentationml/2006/ole">
                <p:oleObj spid="_x0000_s1191" name="Image" r:id="rId9" imgW="1828571" imgH="1117460" progId="">
                  <p:embed/>
                </p:oleObj>
              </a:graphicData>
            </a:graphic>
          </p:graphicFrame>
          <p:sp>
            <p:nvSpPr>
              <p:cNvPr id="41" name="TextBox 40"/>
              <p:cNvSpPr txBox="1"/>
              <p:nvPr userDrawn="1"/>
            </p:nvSpPr>
            <p:spPr>
              <a:xfrm rot="16200000">
                <a:off x="-5235785" y="11588335"/>
                <a:ext cx="1117601" cy="165735"/>
              </a:xfrm>
              <a:prstGeom prst="rect">
                <a:avLst/>
              </a:prstGeom>
              <a:noFill/>
            </p:spPr>
            <p:txBody>
              <a:bodyPr wrap="square" lIns="91440" tIns="91440" rIns="91440" bIns="0" rtlCol="0">
                <a:spAutoFit/>
              </a:bodyPr>
              <a:lstStyle/>
              <a:p>
                <a:pPr algn="ctr"/>
                <a:r>
                  <a:rPr lang="en-US" sz="2000" dirty="0">
                    <a:solidFill>
                      <a:srgbClr val="92D050"/>
                    </a:solidFill>
                  </a:rPr>
                  <a:t>Good</a:t>
                </a:r>
                <a:r>
                  <a:rPr lang="en-US" sz="2000" baseline="0" dirty="0">
                    <a:solidFill>
                      <a:srgbClr val="92D050"/>
                    </a:solidFill>
                  </a:rPr>
                  <a:t> </a:t>
                </a:r>
                <a:r>
                  <a:rPr lang="en-US" sz="2000" baseline="0" dirty="0">
                    <a:solidFill>
                      <a:schemeClr val="bg1"/>
                    </a:solidFill>
                  </a:rPr>
                  <a:t>printing quality</a:t>
                </a:r>
                <a:endParaRPr lang="en-US" sz="2000" dirty="0">
                  <a:solidFill>
                    <a:schemeClr val="bg1"/>
                  </a:solidFill>
                </a:endParaRPr>
              </a:p>
            </p:txBody>
          </p:sp>
          <p:sp>
            <p:nvSpPr>
              <p:cNvPr id="45" name="TextBox 44"/>
              <p:cNvSpPr txBox="1"/>
              <p:nvPr userDrawn="1"/>
            </p:nvSpPr>
            <p:spPr>
              <a:xfrm rot="16200000">
                <a:off x="-1095250" y="11597861"/>
                <a:ext cx="1117601" cy="165735"/>
              </a:xfrm>
              <a:prstGeom prst="rect">
                <a:avLst/>
              </a:prstGeom>
              <a:noFill/>
            </p:spPr>
            <p:txBody>
              <a:bodyPr wrap="square" lIns="91440" tIns="91440" rIns="91440" bIns="0" rtlCol="0">
                <a:spAutoFit/>
              </a:bodyPr>
              <a:lstStyle/>
              <a:p>
                <a:pPr algn="ctr"/>
                <a:r>
                  <a:rPr lang="en-US" sz="2000" dirty="0">
                    <a:solidFill>
                      <a:srgbClr val="FF0000"/>
                    </a:solidFill>
                  </a:rPr>
                  <a:t>Bad </a:t>
                </a:r>
                <a:r>
                  <a:rPr lang="en-US" sz="2000" dirty="0">
                    <a:solidFill>
                      <a:schemeClr val="bg1"/>
                    </a:solidFill>
                  </a:rPr>
                  <a:t>printing quality</a:t>
                </a:r>
              </a:p>
            </p:txBody>
          </p:sp>
        </p:grpSp>
      </p:grpSp>
      <p:grpSp>
        <p:nvGrpSpPr>
          <p:cNvPr id="54" name="Group 53"/>
          <p:cNvGrpSpPr/>
          <p:nvPr userDrawn="1"/>
        </p:nvGrpSpPr>
        <p:grpSpPr>
          <a:xfrm>
            <a:off x="25590866" y="1"/>
            <a:ext cx="12284832" cy="35999737"/>
            <a:chOff x="44157839" y="-55064"/>
            <a:chExt cx="11062139" cy="32416731"/>
          </a:xfrm>
        </p:grpSpPr>
        <p:sp>
          <p:nvSpPr>
            <p:cNvPr id="55" name="Rectangle 54"/>
            <p:cNvSpPr/>
            <p:nvPr userDrawn="1"/>
          </p:nvSpPr>
          <p:spPr>
            <a:xfrm>
              <a:off x="44157839" y="-55064"/>
              <a:ext cx="11062139" cy="3241673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a:solidFill>
                    <a:schemeClr val="bg1"/>
                  </a:solidFill>
                  <a:latin typeface="Trebuchet MS" pitchFamily="34" charset="0"/>
                </a:rPr>
                <a:t>QUICK START (cont.)</a:t>
              </a:r>
            </a:p>
            <a:p>
              <a:pPr algn="ctr"/>
              <a:endParaRPr lang="en-US" sz="36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r>
                <a:rPr lang="en-US" sz="2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Text</a:t>
              </a:r>
            </a:p>
            <a:p>
              <a:pPr marL="3429000" lvl="2" indent="0" algn="l" defTabSz="114300"/>
              <a:r>
                <a:rPr lang="en-US" sz="2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 </a:t>
              </a:r>
              <a:r>
                <a:rPr kumimoji="0" lang="en-US" sz="32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b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2400" b="0" baseline="0" dirty="0">
                <a:solidFill>
                  <a:schemeClr val="bg1">
                    <a:lumMod val="75000"/>
                  </a:schemeClr>
                </a:solidFill>
                <a:latin typeface="Trebuchet MS" pitchFamily="34" charset="0"/>
              </a:endParaRPr>
            </a:p>
            <a:p>
              <a:pPr marL="1518341" lvl="2"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Tables</a:t>
              </a:r>
            </a:p>
            <a:p>
              <a:pPr marL="2000250" lvl="1" indent="0" algn="l" defTabSz="114300"/>
              <a:r>
                <a:rPr lang="en-US" sz="2400" b="0" baseline="0" dirty="0">
                  <a:solidFill>
                    <a:schemeClr val="bg1">
                      <a:lumMod val="75000"/>
                    </a:schemeClr>
                  </a:solidFill>
                  <a:latin typeface="Trebuchet MS" pitchFamily="34" charset="0"/>
                </a:rPr>
                <a:t>To add a table from scratch go to the INSERT menu and </a:t>
              </a:r>
              <a:br>
                <a:rPr lang="en-US" sz="2400" b="0" baseline="0" dirty="0">
                  <a:solidFill>
                    <a:schemeClr val="bg1">
                      <a:lumMod val="75000"/>
                    </a:schemeClr>
                  </a:solidFill>
                  <a:latin typeface="Trebuchet MS" pitchFamily="34" charset="0"/>
                </a:rPr>
              </a:br>
              <a:r>
                <a:rPr lang="en-US" sz="2400" b="0" baseline="0" dirty="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xmlns="" val="2864352138"/>
                </p:ext>
              </p:extLst>
            </p:nvPr>
          </p:nvGraphicFramePr>
          <p:xfrm>
            <a:off x="46871237" y="3286607"/>
            <a:ext cx="5586150" cy="2063772"/>
          </p:xfrm>
          <a:graphic>
            <a:graphicData uri="http://schemas.openxmlformats.org/presentationml/2006/ole">
              <p:oleObj spid="_x0000_s1192" name="Image" r:id="rId10" imgW="4571429" imgH="1688889" progId="">
                <p:embed/>
              </p:oleObj>
            </a:graphicData>
          </a:graphic>
        </p:graphicFrame>
        <p:pic>
          <p:nvPicPr>
            <p:cNvPr id="57" name="Picture 56"/>
            <p:cNvPicPr>
              <a:picLocks noChangeAspect="1"/>
            </p:cNvPicPr>
            <p:nvPr userDrawn="1"/>
          </p:nvPicPr>
          <p:blipFill>
            <a:blip r:embed="rId11" cstate="print"/>
            <a:stretch>
              <a:fillRect/>
            </a:stretch>
          </p:blipFill>
          <p:spPr>
            <a:xfrm>
              <a:off x="44487207" y="7579895"/>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xmlns="" val="3826150514"/>
                </p:ext>
              </p:extLst>
            </p:nvPr>
          </p:nvGraphicFramePr>
          <p:xfrm>
            <a:off x="44629619" y="11328671"/>
            <a:ext cx="1482266" cy="992162"/>
          </p:xfrm>
          <a:graphic>
            <a:graphicData uri="http://schemas.openxmlformats.org/presentationml/2006/ole">
              <p:oleObj spid="_x0000_s1193" name="Image" r:id="rId12" imgW="1574603" imgH="1053968" progId="">
                <p:embed/>
              </p:oleObj>
            </a:graphicData>
          </a:graphic>
        </p:graphicFrame>
        <p:grpSp>
          <p:nvGrpSpPr>
            <p:cNvPr id="59" name="Group 58"/>
            <p:cNvGrpSpPr/>
            <p:nvPr userDrawn="1"/>
          </p:nvGrpSpPr>
          <p:grpSpPr>
            <a:xfrm>
              <a:off x="44487207" y="24836946"/>
              <a:ext cx="10354213" cy="1265612"/>
              <a:chOff x="44200453" y="24417697"/>
              <a:chExt cx="9771399" cy="1090622"/>
            </a:xfrm>
          </p:grpSpPr>
          <p:sp>
            <p:nvSpPr>
              <p:cNvPr id="61" name="Rounded Rectangle 60"/>
              <p:cNvSpPr/>
              <p:nvPr userDrawn="1"/>
            </p:nvSpPr>
            <p:spPr>
              <a:xfrm>
                <a:off x="44200453" y="2441769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3"/>
              </p:cNvPr>
              <p:cNvPicPr>
                <a:picLocks noChangeAspect="1" noChangeArrowheads="1"/>
              </p:cNvPicPr>
              <p:nvPr userDrawn="1"/>
            </p:nvPicPr>
            <p:blipFill>
              <a:blip r:embed="rId14" cstate="print"/>
              <a:srcRect/>
              <a:stretch>
                <a:fillRect/>
              </a:stretch>
            </p:blipFill>
            <p:spPr bwMode="auto">
              <a:xfrm>
                <a:off x="44326393" y="24516029"/>
                <a:ext cx="914401" cy="914399"/>
              </a:xfrm>
              <a:prstGeom prst="rect">
                <a:avLst/>
              </a:prstGeom>
              <a:noFill/>
              <a:ln>
                <a:noFill/>
              </a:ln>
            </p:spPr>
          </p:pic>
          <p:sp>
            <p:nvSpPr>
              <p:cNvPr id="63" name="TextBox 62"/>
              <p:cNvSpPr txBox="1"/>
              <p:nvPr userDrawn="1"/>
            </p:nvSpPr>
            <p:spPr>
              <a:xfrm>
                <a:off x="45300663" y="24607618"/>
                <a:ext cx="8671189" cy="716099"/>
              </a:xfrm>
              <a:prstGeom prst="rect">
                <a:avLst/>
              </a:prstGeom>
              <a:noFill/>
              <a:ln>
                <a:noFill/>
              </a:ln>
            </p:spPr>
            <p:txBody>
              <a:bodyPr wrap="square" rtlCol="0">
                <a:spAutoFit/>
              </a:bodyPr>
              <a:lstStyle/>
              <a:p>
                <a:r>
                  <a:rPr lang="en-US" sz="2400" dirty="0">
                    <a:solidFill>
                      <a:schemeClr val="tx2"/>
                    </a:solidFill>
                    <a:latin typeface="Trebuchet MS" pitchFamily="34" charset="0"/>
                  </a:rPr>
                  <a:t>Student</a:t>
                </a:r>
                <a:r>
                  <a:rPr lang="en-US" sz="2400" baseline="0" dirty="0">
                    <a:solidFill>
                      <a:schemeClr val="tx2"/>
                    </a:solidFill>
                    <a:latin typeface="Trebuchet MS" pitchFamily="34" charset="0"/>
                  </a:rPr>
                  <a:t> discounts are available on our </a:t>
                </a:r>
                <a:r>
                  <a:rPr lang="en-US" sz="2400" baseline="0" dirty="0" err="1">
                    <a:solidFill>
                      <a:schemeClr val="tx2"/>
                    </a:solidFill>
                    <a:latin typeface="Trebuchet MS" pitchFamily="34" charset="0"/>
                  </a:rPr>
                  <a:t>Facebook</a:t>
                </a:r>
                <a:r>
                  <a:rPr lang="en-US" sz="2400" baseline="0" dirty="0">
                    <a:solidFill>
                      <a:schemeClr val="tx2"/>
                    </a:solidFill>
                    <a:latin typeface="Trebuchet MS" pitchFamily="34" charset="0"/>
                  </a:rPr>
                  <a:t> page.</a:t>
                </a:r>
                <a:br>
                  <a:rPr lang="en-US" sz="2400" baseline="0" dirty="0">
                    <a:solidFill>
                      <a:schemeClr val="tx2"/>
                    </a:solidFill>
                    <a:latin typeface="Trebuchet MS" pitchFamily="34" charset="0"/>
                  </a:rPr>
                </a:br>
                <a:r>
                  <a:rPr lang="en-US" sz="2400" baseline="0" dirty="0">
                    <a:solidFill>
                      <a:schemeClr val="tx2"/>
                    </a:solidFill>
                    <a:latin typeface="Trebuchet MS" pitchFamily="34" charset="0"/>
                  </a:rPr>
                  <a:t>Go to </a:t>
                </a:r>
                <a:r>
                  <a:rPr lang="en-US" sz="2400" u="sng" baseline="0" dirty="0">
                    <a:solidFill>
                      <a:schemeClr val="tx2"/>
                    </a:solidFill>
                    <a:latin typeface="Trebuchet MS" pitchFamily="34" charset="0"/>
                  </a:rPr>
                  <a:t>PosterPresentations.com</a:t>
                </a:r>
                <a:r>
                  <a:rPr lang="en-US" sz="2400" baseline="0" dirty="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0" name="TextBox 59"/>
            <p:cNvSpPr txBox="1"/>
            <p:nvPr userDrawn="1"/>
          </p:nvSpPr>
          <p:spPr>
            <a:xfrm>
              <a:off x="44487207" y="30460763"/>
              <a:ext cx="6870215" cy="1260334"/>
            </a:xfrm>
            <a:prstGeom prst="rect">
              <a:avLst/>
            </a:prstGeom>
            <a:noFill/>
          </p:spPr>
          <p:txBody>
            <a:bodyPr wrap="square" lIns="65304" tIns="32651" rIns="65304" bIns="32651" rtlCol="0">
              <a:spAutoFit/>
            </a:bodyPr>
            <a:lstStyle/>
            <a:p>
              <a:pPr marL="287338" indent="-287338">
                <a:lnSpc>
                  <a:spcPts val="2600"/>
                </a:lnSpc>
              </a:pPr>
              <a:r>
                <a:rPr lang="en-US" sz="2800" dirty="0">
                  <a:solidFill>
                    <a:schemeClr val="bg1"/>
                  </a:solidFill>
                </a:rPr>
                <a:t>©2015</a:t>
              </a:r>
              <a:r>
                <a:rPr lang="en-US" sz="2800" baseline="0" dirty="0">
                  <a:solidFill>
                    <a:schemeClr val="bg1"/>
                  </a:solidFill>
                </a:rPr>
                <a:t> </a:t>
              </a:r>
              <a:r>
                <a:rPr lang="en-US" sz="2800" dirty="0">
                  <a:solidFill>
                    <a:schemeClr val="bg1"/>
                  </a:solidFill>
                </a:rPr>
                <a:t>PosterPresentations.com</a:t>
              </a:r>
              <a:br>
                <a:rPr lang="en-US" sz="2800" dirty="0">
                  <a:solidFill>
                    <a:schemeClr val="bg1"/>
                  </a:solidFill>
                </a:rPr>
              </a:br>
              <a:r>
                <a:rPr lang="en-US" sz="2400" dirty="0">
                  <a:solidFill>
                    <a:schemeClr val="bg1"/>
                  </a:solidFill>
                </a:rPr>
                <a:t>2117 Fourth Street ,</a:t>
              </a:r>
              <a:r>
                <a:rPr lang="en-US" sz="2400" baseline="0" dirty="0">
                  <a:solidFill>
                    <a:schemeClr val="bg1"/>
                  </a:solidFill>
                </a:rPr>
                <a:t> Unit C</a:t>
              </a:r>
            </a:p>
            <a:p>
              <a:pPr marL="287338" indent="0">
                <a:lnSpc>
                  <a:spcPts val="2600"/>
                </a:lnSpc>
              </a:pPr>
              <a:r>
                <a:rPr lang="en-US" sz="2400" baseline="0" dirty="0">
                  <a:solidFill>
                    <a:schemeClr val="bg1"/>
                  </a:solidFill>
                </a:rPr>
                <a:t>Berkeley CA </a:t>
              </a:r>
              <a:r>
                <a:rPr lang="en-US" sz="2000" baseline="0" dirty="0">
                  <a:solidFill>
                    <a:schemeClr val="bg1"/>
                  </a:solidFill>
                </a:rPr>
                <a:t>94710</a:t>
              </a:r>
              <a:r>
                <a:rPr lang="en-US" sz="2400" baseline="0" dirty="0">
                  <a:solidFill>
                    <a:schemeClr val="bg1"/>
                  </a:solidFill>
                </a:rPr>
                <a:t/>
              </a:r>
              <a:br>
                <a:rPr lang="en-US" sz="2400" baseline="0" dirty="0">
                  <a:solidFill>
                    <a:schemeClr val="bg1"/>
                  </a:solidFill>
                </a:rPr>
              </a:br>
              <a:r>
                <a:rPr lang="en-US" sz="2400" b="1" baseline="0" dirty="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9" r:id="rId1"/>
  </p:sldLayoutIdLst>
  <p:txStyles>
    <p:titleStyle>
      <a:lvl1pPr algn="ctr" defTabSz="3599776" rtl="0" eaLnBrk="1" latinLnBrk="0" hangingPunct="1">
        <a:spcBef>
          <a:spcPct val="0"/>
        </a:spcBef>
        <a:buNone/>
        <a:defRPr sz="7200" kern="1200">
          <a:solidFill>
            <a:schemeClr val="bg1"/>
          </a:solidFill>
          <a:latin typeface="Trebuchet MS" pitchFamily="34" charset="0"/>
          <a:ea typeface="+mj-ea"/>
          <a:cs typeface="+mj-cs"/>
        </a:defRPr>
      </a:lvl1pPr>
    </p:titleStyle>
    <p:bodyStyle>
      <a:lvl1pPr marL="1349916" indent="-1349916" algn="l" defTabSz="3599776" rtl="0" eaLnBrk="1" latinLnBrk="0" hangingPunct="1">
        <a:spcBef>
          <a:spcPct val="20000"/>
        </a:spcBef>
        <a:buFont typeface="Arial" pitchFamily="34" charset="0"/>
        <a:buChar char="•"/>
        <a:defRPr sz="12600" kern="1200">
          <a:solidFill>
            <a:schemeClr val="tx1"/>
          </a:solidFill>
          <a:latin typeface="+mn-lt"/>
          <a:ea typeface="+mn-ea"/>
          <a:cs typeface="+mn-cs"/>
        </a:defRPr>
      </a:lvl1pPr>
      <a:lvl2pPr marL="2924818" indent="-1124930" algn="l" defTabSz="3599776" rtl="0" eaLnBrk="1" latinLnBrk="0" hangingPunct="1">
        <a:spcBef>
          <a:spcPct val="20000"/>
        </a:spcBef>
        <a:buFont typeface="Arial" pitchFamily="34" charset="0"/>
        <a:buChar char="–"/>
        <a:defRPr sz="11100" kern="1200">
          <a:solidFill>
            <a:schemeClr val="tx1"/>
          </a:solidFill>
          <a:latin typeface="+mn-lt"/>
          <a:ea typeface="+mn-ea"/>
          <a:cs typeface="+mn-cs"/>
        </a:defRPr>
      </a:lvl2pPr>
      <a:lvl3pPr marL="4499721" indent="-899945" algn="l" defTabSz="3599776" rtl="0" eaLnBrk="1" latinLnBrk="0" hangingPunct="1">
        <a:spcBef>
          <a:spcPct val="20000"/>
        </a:spcBef>
        <a:buFont typeface="Arial" pitchFamily="34" charset="0"/>
        <a:buChar char="•"/>
        <a:defRPr sz="9500" kern="1200">
          <a:solidFill>
            <a:schemeClr val="tx1"/>
          </a:solidFill>
          <a:latin typeface="+mn-lt"/>
          <a:ea typeface="+mn-ea"/>
          <a:cs typeface="+mn-cs"/>
        </a:defRPr>
      </a:lvl3pPr>
      <a:lvl4pPr marL="629960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4pPr>
      <a:lvl5pPr marL="8099496"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5pPr>
      <a:lvl6pPr marL="9899385"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6pPr>
      <a:lvl7pPr marL="11699272"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7pPr>
      <a:lvl8pPr marL="13499161"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8pPr>
      <a:lvl9pPr marL="1529904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9pPr>
    </p:bodyStyle>
    <p:otherStyle>
      <a:defPPr>
        <a:defRPr lang="en-US"/>
      </a:defPPr>
      <a:lvl1pPr marL="0" algn="l" defTabSz="3599776" rtl="0" eaLnBrk="1" latinLnBrk="0" hangingPunct="1">
        <a:defRPr sz="7100" kern="1200">
          <a:solidFill>
            <a:schemeClr val="tx1"/>
          </a:solidFill>
          <a:latin typeface="+mn-lt"/>
          <a:ea typeface="+mn-ea"/>
          <a:cs typeface="+mn-cs"/>
        </a:defRPr>
      </a:lvl1pPr>
      <a:lvl2pPr marL="1799889" algn="l" defTabSz="3599776" rtl="0" eaLnBrk="1" latinLnBrk="0" hangingPunct="1">
        <a:defRPr sz="7100" kern="1200">
          <a:solidFill>
            <a:schemeClr val="tx1"/>
          </a:solidFill>
          <a:latin typeface="+mn-lt"/>
          <a:ea typeface="+mn-ea"/>
          <a:cs typeface="+mn-cs"/>
        </a:defRPr>
      </a:lvl2pPr>
      <a:lvl3pPr marL="3599776" algn="l" defTabSz="3599776" rtl="0" eaLnBrk="1" latinLnBrk="0" hangingPunct="1">
        <a:defRPr sz="7100" kern="1200">
          <a:solidFill>
            <a:schemeClr val="tx1"/>
          </a:solidFill>
          <a:latin typeface="+mn-lt"/>
          <a:ea typeface="+mn-ea"/>
          <a:cs typeface="+mn-cs"/>
        </a:defRPr>
      </a:lvl3pPr>
      <a:lvl4pPr marL="5399664" algn="l" defTabSz="3599776" rtl="0" eaLnBrk="1" latinLnBrk="0" hangingPunct="1">
        <a:defRPr sz="7100" kern="1200">
          <a:solidFill>
            <a:schemeClr val="tx1"/>
          </a:solidFill>
          <a:latin typeface="+mn-lt"/>
          <a:ea typeface="+mn-ea"/>
          <a:cs typeface="+mn-cs"/>
        </a:defRPr>
      </a:lvl4pPr>
      <a:lvl5pPr marL="7199552" algn="l" defTabSz="3599776" rtl="0" eaLnBrk="1" latinLnBrk="0" hangingPunct="1">
        <a:defRPr sz="7100" kern="1200">
          <a:solidFill>
            <a:schemeClr val="tx1"/>
          </a:solidFill>
          <a:latin typeface="+mn-lt"/>
          <a:ea typeface="+mn-ea"/>
          <a:cs typeface="+mn-cs"/>
        </a:defRPr>
      </a:lvl5pPr>
      <a:lvl6pPr marL="8999441" algn="l" defTabSz="3599776" rtl="0" eaLnBrk="1" latinLnBrk="0" hangingPunct="1">
        <a:defRPr sz="7100" kern="1200">
          <a:solidFill>
            <a:schemeClr val="tx1"/>
          </a:solidFill>
          <a:latin typeface="+mn-lt"/>
          <a:ea typeface="+mn-ea"/>
          <a:cs typeface="+mn-cs"/>
        </a:defRPr>
      </a:lvl6pPr>
      <a:lvl7pPr marL="10799330" algn="l" defTabSz="3599776" rtl="0" eaLnBrk="1" latinLnBrk="0" hangingPunct="1">
        <a:defRPr sz="7100" kern="1200">
          <a:solidFill>
            <a:schemeClr val="tx1"/>
          </a:solidFill>
          <a:latin typeface="+mn-lt"/>
          <a:ea typeface="+mn-ea"/>
          <a:cs typeface="+mn-cs"/>
        </a:defRPr>
      </a:lvl7pPr>
      <a:lvl8pPr marL="12599217" algn="l" defTabSz="3599776" rtl="0" eaLnBrk="1" latinLnBrk="0" hangingPunct="1">
        <a:defRPr sz="7100" kern="1200">
          <a:solidFill>
            <a:schemeClr val="tx1"/>
          </a:solidFill>
          <a:latin typeface="+mn-lt"/>
          <a:ea typeface="+mn-ea"/>
          <a:cs typeface="+mn-cs"/>
        </a:defRPr>
      </a:lvl8pPr>
      <a:lvl9pPr marL="14399106" algn="l" defTabSz="3599776" rtl="0" eaLnBrk="1" latinLnBrk="0" hangingPunct="1">
        <a:defRPr sz="7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chart" Target="../charts/chart2.xml"/><Relationship Id="rId3" Type="http://schemas.openxmlformats.org/officeDocument/2006/relationships/image" Target="../media/image11.jpeg"/><Relationship Id="rId7" Type="http://schemas.openxmlformats.org/officeDocument/2006/relationships/diagramQuickStyle" Target="../diagrams/quickStyle1.xml"/><Relationship Id="rId12"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Layout" Target="../diagrams/layout1.xml"/><Relationship Id="rId11" Type="http://schemas.openxmlformats.org/officeDocument/2006/relationships/hyperlink" Target="mailto:instituciondemediacion@cop.es" TargetMode="External"/><Relationship Id="rId5" Type="http://schemas.openxmlformats.org/officeDocument/2006/relationships/diagramData" Target="../diagrams/data1.xml"/><Relationship Id="rId15" Type="http://schemas.openxmlformats.org/officeDocument/2006/relationships/image" Target="../media/image13.jpeg"/><Relationship Id="rId10" Type="http://schemas.openxmlformats.org/officeDocument/2006/relationships/image" Target="../media/image12.jpeg"/><Relationship Id="rId4" Type="http://schemas.microsoft.com/office/2007/relationships/hdphoto" Target="../media/hdphoto1.wdp"/><Relationship Id="rId9" Type="http://schemas.microsoft.com/office/2007/relationships/diagramDrawing" Target="../diagrams/drawing1.xml"/><Relationship Id="rId1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rotWithShape="1">
          <a:blip r:embed="rId3" cstate="print">
            <a:duotone>
              <a:schemeClr val="accent6">
                <a:shade val="45000"/>
                <a:satMod val="135000"/>
              </a:schemeClr>
              <a:prstClr val="white"/>
            </a:duotone>
            <a:extLst>
              <a:ext uri="{BEBA8EAE-BF5A-486C-A8C5-ECC9F3942E4B}">
                <a14:imgProps xmlns:a14="http://schemas.microsoft.com/office/drawing/2010/main" xmlns="">
                  <a14:imgLayer r:embed="rId4">
                    <a14:imgEffect>
                      <a14:artisticCutout numberOfShades="6"/>
                    </a14:imgEffect>
                    <a14:imgEffect>
                      <a14:sharpenSoften amount="80000"/>
                    </a14:imgEffect>
                    <a14:imgEffect>
                      <a14:colorTemperature colorTemp="11200"/>
                    </a14:imgEffect>
                    <a14:imgEffect>
                      <a14:saturation sat="66000"/>
                    </a14:imgEffect>
                    <a14:imgEffect>
                      <a14:brightnessContrast bright="20000" contrast="-31000"/>
                    </a14:imgEffect>
                  </a14:imgLayer>
                </a14:imgProps>
              </a:ext>
              <a:ext uri="{28A0092B-C50C-407E-A947-70E740481C1C}">
                <a14:useLocalDpi xmlns:a14="http://schemas.microsoft.com/office/drawing/2010/main" xmlns="" val="0"/>
              </a:ext>
            </a:extLst>
          </a:blip>
          <a:srcRect t="990" b="3055"/>
          <a:stretch/>
        </p:blipFill>
        <p:spPr>
          <a:xfrm>
            <a:off x="1611557" y="7910268"/>
            <a:ext cx="21613569" cy="22603391"/>
          </a:xfrm>
          <a:prstGeom prst="rect">
            <a:avLst/>
          </a:prstGeom>
          <a:effectLst>
            <a:outerShdw blurRad="1270000" dist="2540000" dir="21540000" sx="200000" sy="200000" algn="ctr" rotWithShape="0">
              <a:srgbClr val="000000">
                <a:alpha val="0"/>
              </a:srgbClr>
            </a:outerShdw>
            <a:reflection stA="0" endPos="65000" dist="50800" dir="5400000" sy="-100000" algn="bl" rotWithShape="0"/>
          </a:effectLst>
        </p:spPr>
      </p:pic>
      <p:sp>
        <p:nvSpPr>
          <p:cNvPr id="456" name="Text Placeholder 455"/>
          <p:cNvSpPr>
            <a:spLocks noGrp="1"/>
          </p:cNvSpPr>
          <p:nvPr>
            <p:ph type="body" sz="quarter" idx="10"/>
          </p:nvPr>
        </p:nvSpPr>
        <p:spPr>
          <a:xfrm>
            <a:off x="451179" y="6828096"/>
            <a:ext cx="11898341" cy="7629856"/>
          </a:xfrm>
        </p:spPr>
        <p:txBody>
          <a:bodyPr/>
          <a:lstStyle/>
          <a:p>
            <a:pPr algn="just"/>
            <a:r>
              <a:rPr lang="en-GB" sz="2800" b="1" dirty="0">
                <a:solidFill>
                  <a:schemeClr val="tx1"/>
                </a:solidFill>
                <a:latin typeface="+mn-lt"/>
              </a:rPr>
              <a:t>The Mediation Office of the College of Psychologists of Madrid developed this mediation programme consisting of a criminal mediation service offered by trained psychologists in order to implement a Restorative Justice model, and it is being successful.</a:t>
            </a:r>
          </a:p>
          <a:p>
            <a:pPr algn="just"/>
            <a:endParaRPr lang="en-GB" sz="2800" b="1" dirty="0">
              <a:solidFill>
                <a:schemeClr val="tx1"/>
              </a:solidFill>
              <a:latin typeface="+mn-lt"/>
            </a:endParaRPr>
          </a:p>
          <a:p>
            <a:pPr algn="just"/>
            <a:r>
              <a:rPr lang="en-GB" sz="2800" b="1" dirty="0">
                <a:solidFill>
                  <a:schemeClr val="tx1"/>
                </a:solidFill>
                <a:latin typeface="+mn-lt"/>
              </a:rPr>
              <a:t>The programme has been carried out since September 2016 in the Provincial Criminal Courts of Alcala de Henares, and since June 2017 in the Local Criminal Courts of Instruction of Madrid. </a:t>
            </a:r>
          </a:p>
          <a:p>
            <a:pPr algn="just"/>
            <a:endParaRPr lang="en-GB" sz="2800" b="1" dirty="0">
              <a:solidFill>
                <a:schemeClr val="tx1"/>
              </a:solidFill>
              <a:latin typeface="+mn-lt"/>
            </a:endParaRPr>
          </a:p>
          <a:p>
            <a:pPr algn="just"/>
            <a:r>
              <a:rPr lang="en-GB" sz="2800" b="1" dirty="0">
                <a:solidFill>
                  <a:schemeClr val="tx1"/>
                </a:solidFill>
                <a:latin typeface="+mn-lt"/>
              </a:rPr>
              <a:t>It was created to promote and raise awareness about the positive effects of the implementation of mediation practices and victim compensation; to prevent victimisation; to ensure the social and educational character of the sentences by falling on the responsibility of the accused, and to approach justice to citizens bringing their attention to an alternative model of dispute resolution in order to facilitate the reduction of potential social conflicts.</a:t>
            </a:r>
          </a:p>
          <a:p>
            <a:endParaRPr lang="en-US" dirty="0"/>
          </a:p>
        </p:txBody>
      </p:sp>
      <p:sp>
        <p:nvSpPr>
          <p:cNvPr id="457" name="Text Placeholder 456"/>
          <p:cNvSpPr>
            <a:spLocks noGrp="1"/>
          </p:cNvSpPr>
          <p:nvPr>
            <p:ph type="body" sz="quarter" idx="11"/>
          </p:nvPr>
        </p:nvSpPr>
        <p:spPr>
          <a:xfrm>
            <a:off x="460571" y="6044916"/>
            <a:ext cx="11888949" cy="705455"/>
          </a:xfrm>
        </p:spPr>
        <p:txBody>
          <a:bodyPr/>
          <a:lstStyle/>
          <a:p>
            <a:r>
              <a:rPr lang="en-US" sz="3600" dirty="0">
                <a:solidFill>
                  <a:srgbClr val="009999"/>
                </a:solidFill>
                <a:effectLst>
                  <a:outerShdw blurRad="38100" dist="38100" dir="2700000" algn="tl">
                    <a:srgbClr val="000000">
                      <a:alpha val="43137"/>
                    </a:srgbClr>
                  </a:outerShdw>
                </a:effectLst>
                <a:latin typeface="Arial Black" pitchFamily="34" charset="0"/>
                <a:ea typeface="+mj-ea"/>
                <a:cs typeface="+mj-cs"/>
              </a:rPr>
              <a:t>CONCEPTION OF THE PROGRAMME</a:t>
            </a:r>
          </a:p>
        </p:txBody>
      </p:sp>
      <p:sp>
        <p:nvSpPr>
          <p:cNvPr id="460" name="Text Placeholder 459"/>
          <p:cNvSpPr>
            <a:spLocks noGrp="1"/>
          </p:cNvSpPr>
          <p:nvPr>
            <p:ph type="body" sz="quarter" idx="20"/>
          </p:nvPr>
        </p:nvSpPr>
        <p:spPr>
          <a:xfrm>
            <a:off x="600140" y="16699791"/>
            <a:ext cx="11891854" cy="705455"/>
          </a:xfrm>
        </p:spPr>
        <p:txBody>
          <a:bodyPr/>
          <a:lstStyle/>
          <a:p>
            <a:r>
              <a:rPr lang="en-US" sz="3600" dirty="0">
                <a:solidFill>
                  <a:srgbClr val="009999"/>
                </a:solidFill>
                <a:effectLst>
                  <a:outerShdw blurRad="38100" dist="38100" dir="2700000" algn="tl">
                    <a:srgbClr val="000000">
                      <a:alpha val="43137"/>
                    </a:srgbClr>
                  </a:outerShdw>
                </a:effectLst>
                <a:latin typeface="Arial Black" pitchFamily="34" charset="0"/>
                <a:ea typeface="+mj-ea"/>
                <a:cs typeface="+mj-cs"/>
              </a:rPr>
              <a:t>OBJECTIVES OF THE PROGRAMME</a:t>
            </a:r>
          </a:p>
        </p:txBody>
      </p:sp>
      <p:sp>
        <p:nvSpPr>
          <p:cNvPr id="461" name="Text Placeholder 460"/>
          <p:cNvSpPr>
            <a:spLocks noGrp="1"/>
          </p:cNvSpPr>
          <p:nvPr>
            <p:ph type="body" sz="quarter" idx="25"/>
          </p:nvPr>
        </p:nvSpPr>
        <p:spPr>
          <a:xfrm>
            <a:off x="12842520" y="6044915"/>
            <a:ext cx="11888795" cy="705455"/>
          </a:xfrm>
        </p:spPr>
        <p:txBody>
          <a:bodyPr/>
          <a:lstStyle/>
          <a:p>
            <a:r>
              <a:rPr lang="en-US" sz="3600" dirty="0">
                <a:solidFill>
                  <a:srgbClr val="009999"/>
                </a:solidFill>
                <a:effectLst>
                  <a:outerShdw blurRad="38100" dist="38100" dir="2700000" algn="tl">
                    <a:srgbClr val="000000">
                      <a:alpha val="43137"/>
                    </a:srgbClr>
                  </a:outerShdw>
                </a:effectLst>
                <a:latin typeface="Arial Black" pitchFamily="34" charset="0"/>
                <a:ea typeface="+mj-ea"/>
                <a:cs typeface="+mj-cs"/>
              </a:rPr>
              <a:t>RESULTS OF THE PROGRAMME</a:t>
            </a:r>
          </a:p>
        </p:txBody>
      </p:sp>
      <p:sp>
        <p:nvSpPr>
          <p:cNvPr id="462" name="Text Placeholder 461"/>
          <p:cNvSpPr>
            <a:spLocks noGrp="1"/>
          </p:cNvSpPr>
          <p:nvPr>
            <p:ph type="body" sz="quarter" idx="26"/>
          </p:nvPr>
        </p:nvSpPr>
        <p:spPr>
          <a:xfrm>
            <a:off x="14701791" y="6801196"/>
            <a:ext cx="11888795" cy="871082"/>
          </a:xfrm>
        </p:spPr>
        <p:txBody>
          <a:bodyPr/>
          <a:lstStyle/>
          <a:p>
            <a:r>
              <a:rPr lang="en-US" sz="3200" b="1" dirty="0">
                <a:effectLst>
                  <a:outerShdw blurRad="38100" dist="38100" dir="2700000" algn="tl">
                    <a:srgbClr val="000000">
                      <a:alpha val="43137"/>
                    </a:srgbClr>
                  </a:outerShdw>
                </a:effectLst>
                <a:latin typeface="Arial Black" pitchFamily="34" charset="0"/>
              </a:rPr>
              <a:t>AGREEMENTS: RATES AND TYPES</a:t>
            </a:r>
          </a:p>
        </p:txBody>
      </p:sp>
      <p:sp>
        <p:nvSpPr>
          <p:cNvPr id="507" name="Text Placeholder 506"/>
          <p:cNvSpPr>
            <a:spLocks noGrp="1"/>
          </p:cNvSpPr>
          <p:nvPr>
            <p:ph type="body" sz="quarter" idx="153"/>
          </p:nvPr>
        </p:nvSpPr>
        <p:spPr>
          <a:xfrm>
            <a:off x="465242" y="3104869"/>
            <a:ext cx="22970413" cy="2333276"/>
          </a:xfrm>
        </p:spPr>
        <p:txBody>
          <a:bodyPr>
            <a:noAutofit/>
          </a:bodyPr>
          <a:lstStyle/>
          <a:p>
            <a:r>
              <a:rPr lang="es-ES" sz="6000" i="1" dirty="0">
                <a:solidFill>
                  <a:schemeClr val="tx1"/>
                </a:solidFill>
              </a:rPr>
              <a:t>I</a:t>
            </a:r>
            <a:r>
              <a:rPr lang="en-GB" sz="6000" i="1" dirty="0">
                <a:solidFill>
                  <a:schemeClr val="tx1"/>
                </a:solidFill>
              </a:rPr>
              <a:t>ntrajudicial mediation</a:t>
            </a:r>
            <a:r>
              <a:rPr lang="es-ES" sz="6000" i="1" dirty="0">
                <a:solidFill>
                  <a:schemeClr val="tx1"/>
                </a:solidFill>
              </a:rPr>
              <a:t> </a:t>
            </a:r>
            <a:r>
              <a:rPr lang="en-GB" sz="6000" i="1" dirty="0">
                <a:solidFill>
                  <a:schemeClr val="tx1"/>
                </a:solidFill>
              </a:rPr>
              <a:t>experiences</a:t>
            </a:r>
            <a:r>
              <a:rPr lang="es-ES" sz="6000" i="1" dirty="0">
                <a:solidFill>
                  <a:schemeClr val="tx1"/>
                </a:solidFill>
              </a:rPr>
              <a:t> in criminal </a:t>
            </a:r>
            <a:r>
              <a:rPr lang="en-GB" sz="6000" i="1" dirty="0">
                <a:solidFill>
                  <a:schemeClr val="tx1"/>
                </a:solidFill>
              </a:rPr>
              <a:t>matters conducted by the Mediation Office of the College of Psychologists of Madrid.</a:t>
            </a:r>
            <a:endParaRPr lang="en-GB" sz="6000" b="1" dirty="0">
              <a:solidFill>
                <a:schemeClr val="tx1"/>
              </a:solidFill>
            </a:endParaRPr>
          </a:p>
        </p:txBody>
      </p:sp>
      <p:graphicFrame>
        <p:nvGraphicFramePr>
          <p:cNvPr id="15" name="14 Diagrama"/>
          <p:cNvGraphicFramePr/>
          <p:nvPr>
            <p:extLst>
              <p:ext uri="{D42A27DB-BD31-4B8C-83A1-F6EECF244321}">
                <p14:modId xmlns:p14="http://schemas.microsoft.com/office/powerpoint/2010/main" xmlns="" val="1253169107"/>
              </p:ext>
            </p:extLst>
          </p:nvPr>
        </p:nvGraphicFramePr>
        <p:xfrm>
          <a:off x="948678" y="21170066"/>
          <a:ext cx="11822878" cy="667738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6" name="Text Placeholder 461"/>
          <p:cNvSpPr>
            <a:spLocks noGrp="1"/>
          </p:cNvSpPr>
          <p:nvPr>
            <p:ph type="body" sz="quarter" idx="26"/>
          </p:nvPr>
        </p:nvSpPr>
        <p:spPr>
          <a:xfrm>
            <a:off x="647807" y="18098863"/>
            <a:ext cx="11888795" cy="2102189"/>
          </a:xfrm>
        </p:spPr>
        <p:txBody>
          <a:bodyPr/>
          <a:lstStyle/>
          <a:p>
            <a:pPr algn="just"/>
            <a:r>
              <a:rPr lang="en-GB" sz="2800" b="1" dirty="0">
                <a:solidFill>
                  <a:schemeClr val="tx1"/>
                </a:solidFill>
                <a:latin typeface="+mn-lt"/>
              </a:rPr>
              <a:t>The most relevant task to the Mediation Office was the creation and execution of an intrajudicial mediation programme focused on the cases of the Local Criminal Courts of Instruction of the judicial district of Plaza Castilla. The programme was conceived to address the following specific objectives: </a:t>
            </a:r>
            <a:endParaRPr lang="en-US" dirty="0"/>
          </a:p>
        </p:txBody>
      </p:sp>
      <p:pic>
        <p:nvPicPr>
          <p:cNvPr id="17" name="Picture 2" descr="C:\Users\Chusa Gallego Ortiz\Dropbox\Colegio\Fernando\Congreso Oviedo\Logo Conflictos.jpg"/>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18897600" y="335012"/>
            <a:ext cx="4396292" cy="2658881"/>
          </a:xfrm>
          <a:prstGeom prst="rect">
            <a:avLst/>
          </a:prstGeom>
          <a:noFill/>
          <a:extLst>
            <a:ext uri="{909E8E84-426E-40DD-AFC4-6F175D3DCCD1}">
              <a14:hiddenFill xmlns:a14="http://schemas.microsoft.com/office/drawing/2010/main" xmlns="">
                <a:solidFill>
                  <a:srgbClr val="FFFFFF"/>
                </a:solidFill>
              </a14:hiddenFill>
            </a:ext>
          </a:extLst>
        </p:spPr>
      </p:pic>
      <p:sp>
        <p:nvSpPr>
          <p:cNvPr id="18" name="Text Placeholder 462"/>
          <p:cNvSpPr>
            <a:spLocks noGrp="1"/>
          </p:cNvSpPr>
          <p:nvPr>
            <p:ph type="body" sz="quarter" idx="27"/>
          </p:nvPr>
        </p:nvSpPr>
        <p:spPr>
          <a:xfrm>
            <a:off x="5628540" y="34447064"/>
            <a:ext cx="15017649" cy="1136342"/>
          </a:xfrm>
        </p:spPr>
        <p:txBody>
          <a:bodyPr/>
          <a:lstStyle/>
          <a:p>
            <a:r>
              <a:rPr lang="en-US" sz="3600" dirty="0">
                <a:solidFill>
                  <a:srgbClr val="009999"/>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CONTACT: </a:t>
            </a:r>
            <a:r>
              <a:rPr lang="en-US" sz="2800" dirty="0">
                <a:solidFill>
                  <a:schemeClr val="tx1"/>
                </a:solidFill>
                <a:cs typeface="Times New Roman" panose="02020603050405020304" pitchFamily="18" charset="0"/>
                <a:hlinkClick r:id="rId11"/>
              </a:rPr>
              <a:t>instituciondemediacion@cop.es</a:t>
            </a:r>
            <a:r>
              <a:rPr lang="en-US" sz="2800" dirty="0">
                <a:solidFill>
                  <a:schemeClr val="tx1"/>
                </a:solidFill>
                <a:cs typeface="Times New Roman" panose="02020603050405020304" pitchFamily="18" charset="0"/>
              </a:rPr>
              <a:t> / (+34) 91 541 99 99 / </a:t>
            </a:r>
            <a:r>
              <a:rPr lang="es-ES" sz="2800" dirty="0">
                <a:solidFill>
                  <a:schemeClr val="tx1"/>
                </a:solidFill>
                <a:cs typeface="Times New Roman" panose="02020603050405020304" pitchFamily="18" charset="0"/>
              </a:rPr>
              <a:t>https://www.mediacioninstitucioncolegiopsicologosmadrid.org</a:t>
            </a:r>
            <a:endParaRPr lang="en-US" sz="2800" dirty="0">
              <a:solidFill>
                <a:schemeClr val="tx1"/>
              </a:solidFill>
              <a:cs typeface="Times New Roman" panose="02020603050405020304" pitchFamily="18" charset="0"/>
            </a:endParaRPr>
          </a:p>
        </p:txBody>
      </p:sp>
      <p:sp>
        <p:nvSpPr>
          <p:cNvPr id="19" name="Text Placeholder 465"/>
          <p:cNvSpPr>
            <a:spLocks noGrp="1"/>
          </p:cNvSpPr>
          <p:nvPr>
            <p:ph type="body" sz="quarter" idx="30"/>
          </p:nvPr>
        </p:nvSpPr>
        <p:spPr>
          <a:xfrm>
            <a:off x="12729801" y="7547785"/>
            <a:ext cx="11885529" cy="1671301"/>
          </a:xfrm>
        </p:spPr>
        <p:txBody>
          <a:bodyPr/>
          <a:lstStyle/>
          <a:p>
            <a:r>
              <a:rPr lang="en-GB" sz="2800" b="1" dirty="0">
                <a:solidFill>
                  <a:schemeClr val="tx1"/>
                </a:solidFill>
                <a:latin typeface="+mn-lt"/>
              </a:rPr>
              <a:t>Courts have authorised a total of 157 cases to join the criminal mediation programme. 66 is the number of completed cases in which mediation was viable. </a:t>
            </a:r>
          </a:p>
        </p:txBody>
      </p:sp>
      <p:graphicFrame>
        <p:nvGraphicFramePr>
          <p:cNvPr id="21" name="20 Gráfico"/>
          <p:cNvGraphicFramePr/>
          <p:nvPr>
            <p:extLst>
              <p:ext uri="{D42A27DB-BD31-4B8C-83A1-F6EECF244321}">
                <p14:modId xmlns:p14="http://schemas.microsoft.com/office/powerpoint/2010/main" xmlns="" val="3999652862"/>
              </p:ext>
            </p:extLst>
          </p:nvPr>
        </p:nvGraphicFramePr>
        <p:xfrm>
          <a:off x="14959654" y="8890377"/>
          <a:ext cx="8928351" cy="5303364"/>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22" name="21 Gráfico"/>
          <p:cNvGraphicFramePr/>
          <p:nvPr>
            <p:extLst>
              <p:ext uri="{D42A27DB-BD31-4B8C-83A1-F6EECF244321}">
                <p14:modId xmlns:p14="http://schemas.microsoft.com/office/powerpoint/2010/main" xmlns="" val="3641684352"/>
              </p:ext>
            </p:extLst>
          </p:nvPr>
        </p:nvGraphicFramePr>
        <p:xfrm>
          <a:off x="13871692" y="14149734"/>
          <a:ext cx="9120612" cy="5664933"/>
        </p:xfrm>
        <a:graphic>
          <a:graphicData uri="http://schemas.openxmlformats.org/drawingml/2006/chart">
            <c:chart xmlns:c="http://schemas.openxmlformats.org/drawingml/2006/chart" xmlns:r="http://schemas.openxmlformats.org/officeDocument/2006/relationships" r:id="rId13"/>
          </a:graphicData>
        </a:graphic>
      </p:graphicFrame>
      <p:sp>
        <p:nvSpPr>
          <p:cNvPr id="23" name="Text Placeholder 461"/>
          <p:cNvSpPr>
            <a:spLocks noGrp="1"/>
          </p:cNvSpPr>
          <p:nvPr>
            <p:ph type="body" sz="quarter" idx="26"/>
          </p:nvPr>
        </p:nvSpPr>
        <p:spPr>
          <a:xfrm>
            <a:off x="12638609" y="19867743"/>
            <a:ext cx="11888795" cy="871082"/>
          </a:xfrm>
        </p:spPr>
        <p:txBody>
          <a:bodyPr/>
          <a:lstStyle/>
          <a:p>
            <a:pPr algn="ctr"/>
            <a:r>
              <a:rPr lang="en-US" sz="3200" b="1" dirty="0">
                <a:effectLst>
                  <a:outerShdw blurRad="38100" dist="38100" dir="2700000" algn="tl">
                    <a:srgbClr val="000000">
                      <a:alpha val="43137"/>
                    </a:srgbClr>
                  </a:outerShdw>
                </a:effectLst>
                <a:latin typeface="Arial Black" pitchFamily="34" charset="0"/>
              </a:rPr>
              <a:t>TYPE OF OFFENCES</a:t>
            </a:r>
          </a:p>
        </p:txBody>
      </p:sp>
      <p:graphicFrame>
        <p:nvGraphicFramePr>
          <p:cNvPr id="24" name="23 Gráfico"/>
          <p:cNvGraphicFramePr/>
          <p:nvPr>
            <p:extLst>
              <p:ext uri="{D42A27DB-BD31-4B8C-83A1-F6EECF244321}">
                <p14:modId xmlns:p14="http://schemas.microsoft.com/office/powerpoint/2010/main" xmlns="" val="1810746517"/>
              </p:ext>
            </p:extLst>
          </p:nvPr>
        </p:nvGraphicFramePr>
        <p:xfrm>
          <a:off x="12902840" y="20493256"/>
          <a:ext cx="11539449" cy="7662041"/>
        </p:xfrm>
        <a:graphic>
          <a:graphicData uri="http://schemas.openxmlformats.org/drawingml/2006/chart">
            <c:chart xmlns:c="http://schemas.openxmlformats.org/drawingml/2006/chart" xmlns:r="http://schemas.openxmlformats.org/officeDocument/2006/relationships" r:id="rId14"/>
          </a:graphicData>
        </a:graphic>
      </p:graphicFrame>
      <p:sp>
        <p:nvSpPr>
          <p:cNvPr id="25" name="Text Placeholder 461"/>
          <p:cNvSpPr>
            <a:spLocks noGrp="1"/>
          </p:cNvSpPr>
          <p:nvPr>
            <p:ph type="body" sz="quarter" idx="26"/>
          </p:nvPr>
        </p:nvSpPr>
        <p:spPr>
          <a:xfrm>
            <a:off x="6749264" y="28328330"/>
            <a:ext cx="11888795" cy="1486636"/>
          </a:xfrm>
        </p:spPr>
        <p:txBody>
          <a:bodyPr/>
          <a:lstStyle/>
          <a:p>
            <a:pPr algn="ctr"/>
            <a:r>
              <a:rPr lang="en-US" sz="3600" b="1" u="sng" dirty="0">
                <a:solidFill>
                  <a:srgbClr val="009999"/>
                </a:solidFill>
                <a:effectLst>
                  <a:outerShdw blurRad="38100" dist="38100" dir="2700000" algn="tl">
                    <a:srgbClr val="000000">
                      <a:alpha val="43137"/>
                    </a:srgbClr>
                  </a:outerShdw>
                </a:effectLst>
                <a:latin typeface="Arial Black" panose="020B0A04020102020204" pitchFamily="34" charset="0"/>
              </a:rPr>
              <a:t>SATISFACTION RATE OF THE PARTIES INVOLVED THE PROGRAMME</a:t>
            </a:r>
          </a:p>
        </p:txBody>
      </p:sp>
      <p:sp>
        <p:nvSpPr>
          <p:cNvPr id="26" name="25 Rectángulo"/>
          <p:cNvSpPr/>
          <p:nvPr/>
        </p:nvSpPr>
        <p:spPr>
          <a:xfrm>
            <a:off x="6473944" y="29602794"/>
            <a:ext cx="12595225" cy="523220"/>
          </a:xfrm>
          <a:prstGeom prst="rect">
            <a:avLst/>
          </a:prstGeom>
        </p:spPr>
        <p:txBody>
          <a:bodyPr>
            <a:spAutoFit/>
          </a:bodyPr>
          <a:lstStyle/>
          <a:p>
            <a:pPr algn="ctr"/>
            <a:r>
              <a:rPr lang="en-GB" sz="2800" b="1" dirty="0">
                <a:cs typeface="Times New Roman" panose="02020603050405020304" pitchFamily="18" charset="0"/>
              </a:rPr>
              <a:t>The global satisfaction rate is</a:t>
            </a:r>
            <a:r>
              <a:rPr lang="en-GB" sz="2000" b="1" dirty="0">
                <a:cs typeface="Times New Roman" panose="02020603050405020304" pitchFamily="18" charset="0"/>
              </a:rPr>
              <a:t> </a:t>
            </a:r>
            <a:r>
              <a:rPr lang="en-GB" sz="2800" b="1" u="sng" dirty="0">
                <a:solidFill>
                  <a:srgbClr val="009999"/>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9.19 </a:t>
            </a:r>
            <a:r>
              <a:rPr lang="en-GB" sz="2800" b="1" dirty="0">
                <a:cs typeface="Times New Roman" panose="02020603050405020304" pitchFamily="18" charset="0"/>
              </a:rPr>
              <a:t>(out of 10)</a:t>
            </a:r>
            <a:r>
              <a:rPr lang="es-ES" sz="2000" b="1" dirty="0">
                <a:cs typeface="Times New Roman" panose="02020603050405020304" pitchFamily="18" charset="0"/>
              </a:rPr>
              <a:t> </a:t>
            </a:r>
            <a:endParaRPr lang="es-ES" sz="2800" b="1" dirty="0">
              <a:cs typeface="Times New Roman" panose="02020603050405020304" pitchFamily="18" charset="0"/>
            </a:endParaRPr>
          </a:p>
        </p:txBody>
      </p:sp>
      <p:pic>
        <p:nvPicPr>
          <p:cNvPr id="3" name="2 Imagen"/>
          <p:cNvPicPr>
            <a:picLocks noChangeAspect="1"/>
          </p:cNvPicPr>
          <p:nvPr/>
        </p:nvPicPr>
        <p:blipFill>
          <a:blip r:embed="rId15" cstate="print">
            <a:extLst>
              <a:ext uri="{28A0092B-C50C-407E-A947-70E740481C1C}">
                <a14:useLocalDpi xmlns:a14="http://schemas.microsoft.com/office/drawing/2010/main" xmlns="" val="0"/>
              </a:ext>
            </a:extLst>
          </a:blip>
          <a:stretch>
            <a:fillRect/>
          </a:stretch>
        </p:blipFill>
        <p:spPr>
          <a:xfrm>
            <a:off x="1680322" y="426453"/>
            <a:ext cx="3948218" cy="2476001"/>
          </a:xfrm>
          <a:prstGeom prst="rect">
            <a:avLst/>
          </a:prstGeom>
        </p:spPr>
      </p:pic>
      <p:graphicFrame>
        <p:nvGraphicFramePr>
          <p:cNvPr id="29" name="28 Tabla"/>
          <p:cNvGraphicFramePr>
            <a:graphicFrameLocks noGrp="1"/>
          </p:cNvGraphicFramePr>
          <p:nvPr>
            <p:extLst>
              <p:ext uri="{D42A27DB-BD31-4B8C-83A1-F6EECF244321}">
                <p14:modId xmlns:p14="http://schemas.microsoft.com/office/powerpoint/2010/main" xmlns="" val="7403388"/>
              </p:ext>
            </p:extLst>
          </p:nvPr>
        </p:nvGraphicFramePr>
        <p:xfrm>
          <a:off x="666425" y="30230953"/>
          <a:ext cx="12470939" cy="3870046"/>
        </p:xfrm>
        <a:graphic>
          <a:graphicData uri="http://schemas.openxmlformats.org/drawingml/2006/table">
            <a:tbl>
              <a:tblPr firstRow="1" bandRow="1">
                <a:tableStyleId>{7E9639D4-E3E2-4D34-9284-5A2195B3D0D7}</a:tableStyleId>
              </a:tblPr>
              <a:tblGrid>
                <a:gridCol w="10675343">
                  <a:extLst>
                    <a:ext uri="{9D8B030D-6E8A-4147-A177-3AD203B41FA5}">
                      <a16:colId xmlns:a16="http://schemas.microsoft.com/office/drawing/2014/main" xmlns="" val="20000"/>
                    </a:ext>
                  </a:extLst>
                </a:gridCol>
                <a:gridCol w="1795596">
                  <a:extLst>
                    <a:ext uri="{9D8B030D-6E8A-4147-A177-3AD203B41FA5}">
                      <a16:colId xmlns:a16="http://schemas.microsoft.com/office/drawing/2014/main" xmlns="" val="20001"/>
                    </a:ext>
                  </a:extLst>
                </a:gridCol>
              </a:tblGrid>
              <a:tr h="532943">
                <a:tc>
                  <a:txBody>
                    <a:bodyPr/>
                    <a:lstStyle/>
                    <a:p>
                      <a:endParaRPr lang="es-ES" sz="2000" b="1" dirty="0">
                        <a:solidFill>
                          <a:srgbClr val="009999"/>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7A2E72"/>
                      </a:solidFill>
                      <a:prstDash val="solid"/>
                      <a:round/>
                      <a:headEnd type="none" w="med" len="med"/>
                      <a:tailEnd type="none" w="med" len="med"/>
                    </a:lnB>
                    <a:noFill/>
                  </a:tcPr>
                </a:tc>
                <a:tc>
                  <a:txBody>
                    <a:bodyPr/>
                    <a:lstStyle/>
                    <a:p>
                      <a:pPr algn="l"/>
                      <a:r>
                        <a:rPr lang="en-GB" sz="2000" b="1" noProof="0" dirty="0">
                          <a:solidFill>
                            <a:srgbClr val="7A2E72"/>
                          </a:solidFill>
                          <a:effectLst>
                            <a:outerShdw blurRad="38100" dist="38100" dir="2700000" algn="tl">
                              <a:srgbClr val="000000">
                                <a:alpha val="43137"/>
                              </a:srgbClr>
                            </a:outerShdw>
                          </a:effectLst>
                        </a:rPr>
                        <a:t>AVERAGE RATE (out of 4</a:t>
                      </a:r>
                      <a:r>
                        <a:rPr lang="es-ES" sz="2000" b="1" dirty="0">
                          <a:solidFill>
                            <a:srgbClr val="7A2E72"/>
                          </a:solidFill>
                          <a:effectLst>
                            <a:outerShdw blurRad="38100" dist="38100" dir="2700000" algn="tl">
                              <a:srgbClr val="000000">
                                <a:alpha val="43137"/>
                              </a:srgbClr>
                            </a:outerShdw>
                          </a:effectLst>
                        </a:rPr>
                        <a:t>)</a:t>
                      </a:r>
                      <a:endParaRPr lang="es-ES" sz="3600" b="1" dirty="0">
                        <a:solidFill>
                          <a:srgbClr val="7A2E72"/>
                        </a:solidFill>
                        <a:effectLst>
                          <a:outerShdw blurRad="38100" dist="38100" dir="2700000" algn="tl">
                            <a:srgbClr val="000000">
                              <a:alpha val="43137"/>
                            </a:srgbClr>
                          </a:outerShdw>
                        </a:effectLst>
                      </a:endParaRPr>
                    </a:p>
                  </a:txBody>
                  <a:tcPr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7A2E72"/>
                      </a:solidFill>
                      <a:prstDash val="solid"/>
                      <a:round/>
                      <a:headEnd type="none" w="med" len="med"/>
                      <a:tailEnd type="none" w="med" len="med"/>
                    </a:lnB>
                    <a:noFill/>
                  </a:tcPr>
                </a:tc>
                <a:extLst>
                  <a:ext uri="{0D108BD9-81ED-4DB2-BD59-A6C34878D82A}">
                    <a16:rowId xmlns:a16="http://schemas.microsoft.com/office/drawing/2014/main" xmlns="" val="10000"/>
                  </a:ext>
                </a:extLst>
              </a:tr>
              <a:tr h="532943">
                <a:tc>
                  <a:txBody>
                    <a:bodyPr/>
                    <a:lstStyle/>
                    <a:p>
                      <a:r>
                        <a:rPr lang="en-GB" sz="2000" b="1" noProof="0" dirty="0">
                          <a:solidFill>
                            <a:srgbClr val="7A2E72"/>
                          </a:solidFill>
                          <a:effectLst>
                            <a:outerShdw blurRad="38100" dist="38100" dir="2700000" algn="tl">
                              <a:srgbClr val="000000">
                                <a:alpha val="43137"/>
                              </a:srgbClr>
                            </a:outerShdw>
                          </a:effectLst>
                        </a:rPr>
                        <a:t>The criminal mediation programme has accomplished</a:t>
                      </a:r>
                      <a:r>
                        <a:rPr lang="en-GB" sz="2000" b="1" baseline="0" noProof="0" dirty="0">
                          <a:solidFill>
                            <a:srgbClr val="7A2E72"/>
                          </a:solidFill>
                          <a:effectLst>
                            <a:outerShdw blurRad="38100" dist="38100" dir="2700000" algn="tl">
                              <a:srgbClr val="000000">
                                <a:alpha val="43137"/>
                              </a:srgbClr>
                            </a:outerShdw>
                          </a:effectLst>
                        </a:rPr>
                        <a:t> my initial expectations</a:t>
                      </a:r>
                      <a:endParaRPr lang="en-GB" sz="2000" b="1" noProof="0" dirty="0">
                        <a:solidFill>
                          <a:srgbClr val="7A2E72"/>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7A2E72"/>
                      </a:solidFill>
                      <a:prstDash val="solid"/>
                      <a:round/>
                      <a:headEnd type="none" w="med" len="med"/>
                      <a:tailEnd type="none" w="med" len="med"/>
                    </a:lnT>
                    <a:lnB w="38100" cap="flat" cmpd="sng" algn="ctr">
                      <a:solidFill>
                        <a:srgbClr val="7A2E72"/>
                      </a:solidFill>
                      <a:prstDash val="solid"/>
                      <a:round/>
                      <a:headEnd type="none" w="med" len="med"/>
                      <a:tailEnd type="none" w="med" len="med"/>
                    </a:lnB>
                    <a:noFill/>
                  </a:tcPr>
                </a:tc>
                <a:tc>
                  <a:txBody>
                    <a:bodyPr/>
                    <a:lstStyle/>
                    <a:p>
                      <a:pPr algn="r"/>
                      <a:r>
                        <a:rPr lang="es-ES" sz="2000" b="1" dirty="0">
                          <a:solidFill>
                            <a:srgbClr val="7A2E72"/>
                          </a:solidFill>
                          <a:effectLst>
                            <a:outerShdw blurRad="38100" dist="38100" dir="2700000" algn="tl">
                              <a:srgbClr val="000000">
                                <a:alpha val="43137"/>
                              </a:srgbClr>
                            </a:outerShdw>
                          </a:effectLst>
                        </a:rPr>
                        <a:t>3.8</a:t>
                      </a:r>
                    </a:p>
                  </a:txBody>
                  <a:tcPr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7A2E72"/>
                      </a:solidFill>
                      <a:prstDash val="solid"/>
                      <a:round/>
                      <a:headEnd type="none" w="med" len="med"/>
                      <a:tailEnd type="none" w="med" len="med"/>
                    </a:lnT>
                    <a:lnB w="38100" cap="flat" cmpd="sng" algn="ctr">
                      <a:solidFill>
                        <a:srgbClr val="7A2E72"/>
                      </a:solidFill>
                      <a:prstDash val="solid"/>
                      <a:round/>
                      <a:headEnd type="none" w="med" len="med"/>
                      <a:tailEnd type="none" w="med" len="med"/>
                    </a:lnB>
                    <a:noFill/>
                  </a:tcPr>
                </a:tc>
                <a:extLst>
                  <a:ext uri="{0D108BD9-81ED-4DB2-BD59-A6C34878D82A}">
                    <a16:rowId xmlns:a16="http://schemas.microsoft.com/office/drawing/2014/main" xmlns="" val="10001"/>
                  </a:ext>
                </a:extLst>
              </a:tr>
              <a:tr h="532943">
                <a:tc>
                  <a:txBody>
                    <a:bodyPr/>
                    <a:lstStyle/>
                    <a:p>
                      <a:r>
                        <a:rPr lang="en-GB" sz="2000" b="1" noProof="0" dirty="0">
                          <a:solidFill>
                            <a:srgbClr val="7A2E72"/>
                          </a:solidFill>
                          <a:effectLst>
                            <a:outerShdw blurRad="38100" dist="38100" dir="2700000" algn="tl">
                              <a:srgbClr val="000000">
                                <a:alpha val="43137"/>
                              </a:srgbClr>
                            </a:outerShdw>
                          </a:effectLst>
                        </a:rPr>
                        <a:t>The criminal mediation programme</a:t>
                      </a:r>
                      <a:r>
                        <a:rPr lang="en-GB" sz="2000" b="1" baseline="0" noProof="0" dirty="0">
                          <a:solidFill>
                            <a:srgbClr val="7A2E72"/>
                          </a:solidFill>
                          <a:effectLst>
                            <a:outerShdw blurRad="38100" dist="38100" dir="2700000" algn="tl">
                              <a:srgbClr val="000000">
                                <a:alpha val="43137"/>
                              </a:srgbClr>
                            </a:outerShdw>
                          </a:effectLst>
                        </a:rPr>
                        <a:t> has improved my view on justice</a:t>
                      </a:r>
                      <a:endParaRPr lang="en-GB" sz="2000" b="1" noProof="0" dirty="0">
                        <a:solidFill>
                          <a:srgbClr val="7A2E72"/>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7A2E72"/>
                      </a:solidFill>
                      <a:prstDash val="solid"/>
                      <a:round/>
                      <a:headEnd type="none" w="med" len="med"/>
                      <a:tailEnd type="none" w="med" len="med"/>
                    </a:lnT>
                    <a:lnB w="38100" cap="flat" cmpd="sng" algn="ctr">
                      <a:solidFill>
                        <a:srgbClr val="7A2E72"/>
                      </a:solidFill>
                      <a:prstDash val="solid"/>
                      <a:round/>
                      <a:headEnd type="none" w="med" len="med"/>
                      <a:tailEnd type="none" w="med" len="med"/>
                    </a:lnB>
                    <a:noFill/>
                  </a:tcPr>
                </a:tc>
                <a:tc>
                  <a:txBody>
                    <a:bodyPr/>
                    <a:lstStyle/>
                    <a:p>
                      <a:pPr algn="r"/>
                      <a:r>
                        <a:rPr lang="es-ES" sz="2000" b="1" dirty="0">
                          <a:solidFill>
                            <a:srgbClr val="7A2E72"/>
                          </a:solidFill>
                          <a:effectLst>
                            <a:outerShdw blurRad="38100" dist="38100" dir="2700000" algn="tl">
                              <a:srgbClr val="000000">
                                <a:alpha val="43137"/>
                              </a:srgbClr>
                            </a:outerShdw>
                          </a:effectLst>
                        </a:rPr>
                        <a:t>3.8</a:t>
                      </a:r>
                    </a:p>
                  </a:txBody>
                  <a:tcPr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7A2E72"/>
                      </a:solidFill>
                      <a:prstDash val="solid"/>
                      <a:round/>
                      <a:headEnd type="none" w="med" len="med"/>
                      <a:tailEnd type="none" w="med" len="med"/>
                    </a:lnT>
                    <a:lnB w="38100" cap="flat" cmpd="sng" algn="ctr">
                      <a:solidFill>
                        <a:srgbClr val="7A2E72"/>
                      </a:solidFill>
                      <a:prstDash val="solid"/>
                      <a:round/>
                      <a:headEnd type="none" w="med" len="med"/>
                      <a:tailEnd type="none" w="med" len="med"/>
                    </a:lnB>
                    <a:noFill/>
                  </a:tcPr>
                </a:tc>
                <a:extLst>
                  <a:ext uri="{0D108BD9-81ED-4DB2-BD59-A6C34878D82A}">
                    <a16:rowId xmlns:a16="http://schemas.microsoft.com/office/drawing/2014/main" xmlns="" val="10002"/>
                  </a:ext>
                </a:extLst>
              </a:tr>
              <a:tr h="532943">
                <a:tc>
                  <a:txBody>
                    <a:bodyPr/>
                    <a:lstStyle/>
                    <a:p>
                      <a:r>
                        <a:rPr lang="en-GB" sz="2000" b="1" noProof="0" dirty="0">
                          <a:solidFill>
                            <a:srgbClr val="7A2E72"/>
                          </a:solidFill>
                          <a:effectLst>
                            <a:outerShdw blurRad="38100" dist="38100" dir="2700000" algn="tl">
                              <a:srgbClr val="000000">
                                <a:alpha val="43137"/>
                              </a:srgbClr>
                            </a:outerShdw>
                          </a:effectLst>
                        </a:rPr>
                        <a:t>Being involved</a:t>
                      </a:r>
                      <a:r>
                        <a:rPr lang="en-GB" sz="2000" b="1" baseline="0" noProof="0" dirty="0">
                          <a:solidFill>
                            <a:srgbClr val="7A2E72"/>
                          </a:solidFill>
                          <a:effectLst>
                            <a:outerShdw blurRad="38100" dist="38100" dir="2700000" algn="tl">
                              <a:srgbClr val="000000">
                                <a:alpha val="43137"/>
                              </a:srgbClr>
                            </a:outerShdw>
                          </a:effectLst>
                        </a:rPr>
                        <a:t> in the criminal mediation programme has helped me to understand criminal procedures in a deeper dimension and has influenced my view on them</a:t>
                      </a:r>
                      <a:endParaRPr lang="en-GB" sz="2000" b="1" noProof="0" dirty="0">
                        <a:solidFill>
                          <a:srgbClr val="7A2E72"/>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7A2E72"/>
                      </a:solidFill>
                      <a:prstDash val="solid"/>
                      <a:round/>
                      <a:headEnd type="none" w="med" len="med"/>
                      <a:tailEnd type="none" w="med" len="med"/>
                    </a:lnT>
                    <a:lnB w="38100" cap="flat" cmpd="sng" algn="ctr">
                      <a:solidFill>
                        <a:srgbClr val="7A2E72"/>
                      </a:solidFill>
                      <a:prstDash val="solid"/>
                      <a:round/>
                      <a:headEnd type="none" w="med" len="med"/>
                      <a:tailEnd type="none" w="med" len="med"/>
                    </a:lnB>
                    <a:noFill/>
                  </a:tcPr>
                </a:tc>
                <a:tc>
                  <a:txBody>
                    <a:bodyPr/>
                    <a:lstStyle/>
                    <a:p>
                      <a:pPr algn="r"/>
                      <a:r>
                        <a:rPr lang="es-ES" sz="2000" b="1" dirty="0">
                          <a:solidFill>
                            <a:srgbClr val="7A2E72"/>
                          </a:solidFill>
                          <a:effectLst>
                            <a:outerShdw blurRad="38100" dist="38100" dir="2700000" algn="tl">
                              <a:srgbClr val="000000">
                                <a:alpha val="43137"/>
                              </a:srgbClr>
                            </a:outerShdw>
                          </a:effectLst>
                        </a:rPr>
                        <a:t>3.3</a:t>
                      </a:r>
                    </a:p>
                  </a:txBody>
                  <a:tcPr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7A2E72"/>
                      </a:solidFill>
                      <a:prstDash val="solid"/>
                      <a:round/>
                      <a:headEnd type="none" w="med" len="med"/>
                      <a:tailEnd type="none" w="med" len="med"/>
                    </a:lnT>
                    <a:lnB w="38100" cap="flat" cmpd="sng" algn="ctr">
                      <a:solidFill>
                        <a:srgbClr val="7A2E72"/>
                      </a:solidFill>
                      <a:prstDash val="solid"/>
                      <a:round/>
                      <a:headEnd type="none" w="med" len="med"/>
                      <a:tailEnd type="none" w="med" len="med"/>
                    </a:lnB>
                    <a:noFill/>
                  </a:tcPr>
                </a:tc>
                <a:extLst>
                  <a:ext uri="{0D108BD9-81ED-4DB2-BD59-A6C34878D82A}">
                    <a16:rowId xmlns:a16="http://schemas.microsoft.com/office/drawing/2014/main" xmlns="" val="10003"/>
                  </a:ext>
                </a:extLst>
              </a:tr>
              <a:tr h="532943">
                <a:tc>
                  <a:txBody>
                    <a:bodyPr/>
                    <a:lstStyle/>
                    <a:p>
                      <a:r>
                        <a:rPr lang="en-GB" sz="2000" b="1" noProof="0" dirty="0">
                          <a:solidFill>
                            <a:srgbClr val="7A2E72"/>
                          </a:solidFill>
                          <a:effectLst>
                            <a:outerShdw blurRad="38100" dist="38100" dir="2700000" algn="tl">
                              <a:srgbClr val="000000">
                                <a:alpha val="43137"/>
                              </a:srgbClr>
                            </a:outerShdw>
                          </a:effectLst>
                        </a:rPr>
                        <a:t>Being involved</a:t>
                      </a:r>
                      <a:r>
                        <a:rPr lang="en-GB" sz="2000" b="1" baseline="0" noProof="0" dirty="0">
                          <a:solidFill>
                            <a:srgbClr val="7A2E72"/>
                          </a:solidFill>
                          <a:effectLst>
                            <a:outerShdw blurRad="38100" dist="38100" dir="2700000" algn="tl">
                              <a:srgbClr val="000000">
                                <a:alpha val="43137"/>
                              </a:srgbClr>
                            </a:outerShdw>
                          </a:effectLst>
                        </a:rPr>
                        <a:t> in the criminal mediation procedure has allowed me to have an active role in the final resolution of my case</a:t>
                      </a:r>
                      <a:endParaRPr lang="en-GB" sz="2000" b="1" noProof="0" dirty="0">
                        <a:solidFill>
                          <a:srgbClr val="7A2E72"/>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7A2E72"/>
                      </a:solidFill>
                      <a:prstDash val="solid"/>
                      <a:round/>
                      <a:headEnd type="none" w="med" len="med"/>
                      <a:tailEnd type="none" w="med" len="med"/>
                    </a:lnT>
                    <a:lnB w="38100" cap="flat" cmpd="sng" algn="ctr">
                      <a:solidFill>
                        <a:srgbClr val="7A2E72"/>
                      </a:solidFill>
                      <a:prstDash val="solid"/>
                      <a:round/>
                      <a:headEnd type="none" w="med" len="med"/>
                      <a:tailEnd type="none" w="med" len="med"/>
                    </a:lnB>
                    <a:noFill/>
                  </a:tcPr>
                </a:tc>
                <a:tc>
                  <a:txBody>
                    <a:bodyPr/>
                    <a:lstStyle/>
                    <a:p>
                      <a:pPr algn="r"/>
                      <a:r>
                        <a:rPr lang="es-ES" sz="2000" b="1" dirty="0">
                          <a:solidFill>
                            <a:srgbClr val="7A2E72"/>
                          </a:solidFill>
                          <a:effectLst>
                            <a:outerShdw blurRad="38100" dist="38100" dir="2700000" algn="tl">
                              <a:srgbClr val="000000">
                                <a:alpha val="43137"/>
                              </a:srgbClr>
                            </a:outerShdw>
                          </a:effectLst>
                        </a:rPr>
                        <a:t>3.3</a:t>
                      </a:r>
                    </a:p>
                  </a:txBody>
                  <a:tcPr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7A2E72"/>
                      </a:solidFill>
                      <a:prstDash val="solid"/>
                      <a:round/>
                      <a:headEnd type="none" w="med" len="med"/>
                      <a:tailEnd type="none" w="med" len="med"/>
                    </a:lnT>
                    <a:lnB w="38100" cap="flat" cmpd="sng" algn="ctr">
                      <a:solidFill>
                        <a:srgbClr val="7A2E72"/>
                      </a:solidFill>
                      <a:prstDash val="solid"/>
                      <a:round/>
                      <a:headEnd type="none" w="med" len="med"/>
                      <a:tailEnd type="none" w="med" len="med"/>
                    </a:lnB>
                    <a:noFill/>
                  </a:tcPr>
                </a:tc>
                <a:extLst>
                  <a:ext uri="{0D108BD9-81ED-4DB2-BD59-A6C34878D82A}">
                    <a16:rowId xmlns:a16="http://schemas.microsoft.com/office/drawing/2014/main" xmlns="" val="10004"/>
                  </a:ext>
                </a:extLst>
              </a:tr>
              <a:tr h="532943">
                <a:tc>
                  <a:txBody>
                    <a:bodyPr/>
                    <a:lstStyle/>
                    <a:p>
                      <a:r>
                        <a:rPr lang="en-GB" sz="2000" b="1" noProof="0" dirty="0">
                          <a:solidFill>
                            <a:srgbClr val="7A2E72"/>
                          </a:solidFill>
                          <a:effectLst>
                            <a:outerShdw blurRad="38100" dist="38100" dir="2700000" algn="tl">
                              <a:srgbClr val="000000">
                                <a:alpha val="43137"/>
                              </a:srgbClr>
                            </a:outerShdw>
                          </a:effectLst>
                        </a:rPr>
                        <a:t>Being involved</a:t>
                      </a:r>
                      <a:r>
                        <a:rPr lang="en-GB" sz="2000" b="1" baseline="0" noProof="0" dirty="0">
                          <a:solidFill>
                            <a:srgbClr val="7A2E72"/>
                          </a:solidFill>
                          <a:effectLst>
                            <a:outerShdw blurRad="38100" dist="38100" dir="2700000" algn="tl">
                              <a:srgbClr val="000000">
                                <a:alpha val="43137"/>
                              </a:srgbClr>
                            </a:outerShdw>
                          </a:effectLst>
                        </a:rPr>
                        <a:t> in the criminal mediation programme has helped me to clarify my doubts about my case and my legal situation</a:t>
                      </a:r>
                      <a:endParaRPr lang="en-GB" sz="2000" b="1" noProof="0" dirty="0">
                        <a:solidFill>
                          <a:srgbClr val="7A2E72"/>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7A2E72"/>
                      </a:solidFill>
                      <a:prstDash val="solid"/>
                      <a:round/>
                      <a:headEnd type="none" w="med" len="med"/>
                      <a:tailEnd type="none" w="med" len="med"/>
                    </a:lnT>
                    <a:lnB w="38100" cap="flat" cmpd="sng" algn="ctr">
                      <a:solidFill>
                        <a:srgbClr val="7A2E72"/>
                      </a:solidFill>
                      <a:prstDash val="solid"/>
                      <a:round/>
                      <a:headEnd type="none" w="med" len="med"/>
                      <a:tailEnd type="none" w="med" len="med"/>
                    </a:lnB>
                  </a:tcPr>
                </a:tc>
                <a:tc>
                  <a:txBody>
                    <a:bodyPr/>
                    <a:lstStyle/>
                    <a:p>
                      <a:pPr algn="r"/>
                      <a:r>
                        <a:rPr lang="es-ES" sz="2000" b="1" dirty="0">
                          <a:solidFill>
                            <a:srgbClr val="7A2E72"/>
                          </a:solidFill>
                          <a:effectLst>
                            <a:outerShdw blurRad="38100" dist="38100" dir="2700000" algn="tl">
                              <a:srgbClr val="000000">
                                <a:alpha val="43137"/>
                              </a:srgbClr>
                            </a:outerShdw>
                          </a:effectLst>
                        </a:rPr>
                        <a:t>3.2</a:t>
                      </a:r>
                    </a:p>
                  </a:txBody>
                  <a:tcPr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7A2E72"/>
                      </a:solidFill>
                      <a:prstDash val="solid"/>
                      <a:round/>
                      <a:headEnd type="none" w="med" len="med"/>
                      <a:tailEnd type="none" w="med" len="med"/>
                    </a:lnT>
                    <a:lnB w="38100" cap="flat" cmpd="sng" algn="ctr">
                      <a:solidFill>
                        <a:srgbClr val="7A2E72"/>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graphicFrame>
        <p:nvGraphicFramePr>
          <p:cNvPr id="30" name="29 Tabla"/>
          <p:cNvGraphicFramePr>
            <a:graphicFrameLocks noGrp="1"/>
          </p:cNvGraphicFramePr>
          <p:nvPr>
            <p:extLst>
              <p:ext uri="{D42A27DB-BD31-4B8C-83A1-F6EECF244321}">
                <p14:modId xmlns:p14="http://schemas.microsoft.com/office/powerpoint/2010/main" xmlns="" val="1039669937"/>
              </p:ext>
            </p:extLst>
          </p:nvPr>
        </p:nvGraphicFramePr>
        <p:xfrm>
          <a:off x="13871692" y="31296839"/>
          <a:ext cx="10655712" cy="2804160"/>
        </p:xfrm>
        <a:graphic>
          <a:graphicData uri="http://schemas.openxmlformats.org/drawingml/2006/table">
            <a:tbl>
              <a:tblPr firstRow="1" bandRow="1">
                <a:tableStyleId>{7E9639D4-E3E2-4D34-9284-5A2195B3D0D7}</a:tableStyleId>
              </a:tblPr>
              <a:tblGrid>
                <a:gridCol w="8892055">
                  <a:extLst>
                    <a:ext uri="{9D8B030D-6E8A-4147-A177-3AD203B41FA5}">
                      <a16:colId xmlns:a16="http://schemas.microsoft.com/office/drawing/2014/main" xmlns="" val="20000"/>
                    </a:ext>
                  </a:extLst>
                </a:gridCol>
                <a:gridCol w="1763657">
                  <a:extLst>
                    <a:ext uri="{9D8B030D-6E8A-4147-A177-3AD203B41FA5}">
                      <a16:colId xmlns:a16="http://schemas.microsoft.com/office/drawing/2014/main" xmlns="" val="20001"/>
                    </a:ext>
                  </a:extLst>
                </a:gridCol>
              </a:tblGrid>
              <a:tr h="532943">
                <a:tc>
                  <a:txBody>
                    <a:bodyPr/>
                    <a:lstStyle/>
                    <a:p>
                      <a:pPr algn="r"/>
                      <a:r>
                        <a:rPr lang="en-GB" sz="2000" b="1" noProof="0" dirty="0">
                          <a:solidFill>
                            <a:srgbClr val="7A2E72"/>
                          </a:solidFill>
                          <a:effectLst>
                            <a:outerShdw blurRad="38100" dist="38100" dir="2700000" algn="tl">
                              <a:srgbClr val="000000">
                                <a:alpha val="43137"/>
                              </a:srgbClr>
                            </a:outerShdw>
                          </a:effectLst>
                        </a:rPr>
                        <a:t>                       </a:t>
                      </a:r>
                    </a:p>
                  </a:txBody>
                  <a:tcPr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7A2E72"/>
                      </a:solidFill>
                      <a:prstDash val="solid"/>
                      <a:round/>
                      <a:headEnd type="none" w="med" len="med"/>
                      <a:tailEnd type="none" w="med" len="med"/>
                    </a:lnT>
                    <a:lnB w="38100" cap="flat" cmpd="sng" algn="ctr">
                      <a:solidFill>
                        <a:srgbClr val="7A2E72"/>
                      </a:solidFill>
                      <a:prstDash val="solid"/>
                      <a:round/>
                      <a:headEnd type="none" w="med" len="med"/>
                      <a:tailEnd type="none" w="med" len="med"/>
                    </a:lnB>
                    <a:noFill/>
                  </a:tcPr>
                </a:tc>
                <a:tc>
                  <a:txBody>
                    <a:bodyPr/>
                    <a:lstStyle/>
                    <a:p>
                      <a:pPr marL="0" marR="0" lvl="0" indent="0" algn="l" defTabSz="3599776" rtl="0" eaLnBrk="1" fontAlgn="auto" latinLnBrk="0" hangingPunct="1">
                        <a:lnSpc>
                          <a:spcPct val="100000"/>
                        </a:lnSpc>
                        <a:spcBef>
                          <a:spcPts val="0"/>
                        </a:spcBef>
                        <a:spcAft>
                          <a:spcPts val="0"/>
                        </a:spcAft>
                        <a:buClrTx/>
                        <a:buSzTx/>
                        <a:buFontTx/>
                        <a:buNone/>
                        <a:tabLst/>
                        <a:defRPr/>
                      </a:pPr>
                      <a:r>
                        <a:rPr lang="en-GB" sz="2000" b="1" noProof="0" dirty="0">
                          <a:solidFill>
                            <a:srgbClr val="7A2E72"/>
                          </a:solidFill>
                          <a:effectLst>
                            <a:outerShdw blurRad="38100" dist="38100" dir="2700000" algn="tl">
                              <a:srgbClr val="000000">
                                <a:alpha val="43137"/>
                              </a:srgbClr>
                            </a:outerShdw>
                          </a:effectLst>
                        </a:rPr>
                        <a:t>AVERAGE RATE</a:t>
                      </a:r>
                      <a:br>
                        <a:rPr lang="en-GB" sz="2000" b="1" noProof="0" dirty="0">
                          <a:solidFill>
                            <a:srgbClr val="7A2E72"/>
                          </a:solidFill>
                          <a:effectLst>
                            <a:outerShdw blurRad="38100" dist="38100" dir="2700000" algn="tl">
                              <a:srgbClr val="000000">
                                <a:alpha val="43137"/>
                              </a:srgbClr>
                            </a:outerShdw>
                          </a:effectLst>
                        </a:rPr>
                      </a:br>
                      <a:r>
                        <a:rPr lang="en-GB" sz="2000" b="1" noProof="0" dirty="0">
                          <a:solidFill>
                            <a:srgbClr val="7A2E72"/>
                          </a:solidFill>
                          <a:effectLst>
                            <a:outerShdw blurRad="38100" dist="38100" dir="2700000" algn="tl">
                              <a:srgbClr val="000000">
                                <a:alpha val="43137"/>
                              </a:srgbClr>
                            </a:outerShdw>
                          </a:effectLst>
                        </a:rPr>
                        <a:t>(out of 4)</a:t>
                      </a:r>
                    </a:p>
                  </a:txBody>
                  <a:tcPr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7A2E72"/>
                      </a:solidFill>
                      <a:prstDash val="solid"/>
                      <a:round/>
                      <a:headEnd type="none" w="med" len="med"/>
                      <a:tailEnd type="none" w="med" len="med"/>
                    </a:lnT>
                    <a:lnB w="38100" cap="flat" cmpd="sng" algn="ctr">
                      <a:solidFill>
                        <a:srgbClr val="7A2E72"/>
                      </a:solidFill>
                      <a:prstDash val="solid"/>
                      <a:round/>
                      <a:headEnd type="none" w="med" len="med"/>
                      <a:tailEnd type="none" w="med" len="med"/>
                    </a:lnB>
                    <a:noFill/>
                  </a:tcPr>
                </a:tc>
                <a:extLst>
                  <a:ext uri="{0D108BD9-81ED-4DB2-BD59-A6C34878D82A}">
                    <a16:rowId xmlns:a16="http://schemas.microsoft.com/office/drawing/2014/main" xmlns="" val="10000"/>
                  </a:ext>
                </a:extLst>
              </a:tr>
              <a:tr h="532943">
                <a:tc>
                  <a:txBody>
                    <a:bodyPr/>
                    <a:lstStyle/>
                    <a:p>
                      <a:r>
                        <a:rPr lang="en-GB" sz="2000" b="1" noProof="0" dirty="0">
                          <a:solidFill>
                            <a:srgbClr val="7A2E72"/>
                          </a:solidFill>
                          <a:effectLst>
                            <a:outerShdw blurRad="38100" dist="38100" dir="2700000" algn="tl">
                              <a:srgbClr val="000000">
                                <a:alpha val="43137"/>
                              </a:srgbClr>
                            </a:outerShdw>
                          </a:effectLst>
                        </a:rPr>
                        <a:t>In the case that</a:t>
                      </a:r>
                      <a:r>
                        <a:rPr lang="en-GB" sz="2000" b="1" baseline="0" noProof="0" dirty="0">
                          <a:solidFill>
                            <a:srgbClr val="7A2E72"/>
                          </a:solidFill>
                          <a:effectLst>
                            <a:outerShdw blurRad="38100" dist="38100" dir="2700000" algn="tl">
                              <a:srgbClr val="000000">
                                <a:alpha val="43137"/>
                              </a:srgbClr>
                            </a:outerShdw>
                          </a:effectLst>
                        </a:rPr>
                        <a:t> you came to an agreement with the other party, please rate your level of satisfaction with the aforementioned agreement</a:t>
                      </a:r>
                      <a:endParaRPr lang="en-GB" sz="2000" b="1" noProof="0" dirty="0">
                        <a:solidFill>
                          <a:srgbClr val="7A2E72"/>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7A2E72"/>
                      </a:solidFill>
                      <a:prstDash val="solid"/>
                      <a:round/>
                      <a:headEnd type="none" w="med" len="med"/>
                      <a:tailEnd type="none" w="med" len="med"/>
                    </a:lnT>
                    <a:lnB w="38100" cap="flat" cmpd="sng" algn="ctr">
                      <a:solidFill>
                        <a:srgbClr val="7A2E72"/>
                      </a:solidFill>
                      <a:prstDash val="solid"/>
                      <a:round/>
                      <a:headEnd type="none" w="med" len="med"/>
                      <a:tailEnd type="none" w="med" len="med"/>
                    </a:lnB>
                    <a:noFill/>
                  </a:tcPr>
                </a:tc>
                <a:tc>
                  <a:txBody>
                    <a:bodyPr/>
                    <a:lstStyle/>
                    <a:p>
                      <a:pPr algn="r"/>
                      <a:r>
                        <a:rPr lang="es-ES" sz="2000" b="1" dirty="0">
                          <a:solidFill>
                            <a:srgbClr val="7A2E72"/>
                          </a:solidFill>
                          <a:effectLst>
                            <a:outerShdw blurRad="38100" dist="38100" dir="2700000" algn="tl">
                              <a:srgbClr val="000000">
                                <a:alpha val="43137"/>
                              </a:srgbClr>
                            </a:outerShdw>
                          </a:effectLst>
                        </a:rPr>
                        <a:t>3.2</a:t>
                      </a:r>
                    </a:p>
                  </a:txBody>
                  <a:tcPr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7A2E72"/>
                      </a:solidFill>
                      <a:prstDash val="solid"/>
                      <a:round/>
                      <a:headEnd type="none" w="med" len="med"/>
                      <a:tailEnd type="none" w="med" len="med"/>
                    </a:lnT>
                    <a:lnB w="38100" cap="flat" cmpd="sng" algn="ctr">
                      <a:solidFill>
                        <a:srgbClr val="7A2E72"/>
                      </a:solidFill>
                      <a:prstDash val="solid"/>
                      <a:round/>
                      <a:headEnd type="none" w="med" len="med"/>
                      <a:tailEnd type="none" w="med" len="med"/>
                    </a:lnB>
                    <a:noFill/>
                  </a:tcPr>
                </a:tc>
                <a:extLst>
                  <a:ext uri="{0D108BD9-81ED-4DB2-BD59-A6C34878D82A}">
                    <a16:rowId xmlns:a16="http://schemas.microsoft.com/office/drawing/2014/main" xmlns="" val="10001"/>
                  </a:ext>
                </a:extLst>
              </a:tr>
              <a:tr h="532943">
                <a:tc>
                  <a:txBody>
                    <a:bodyPr/>
                    <a:lstStyle/>
                    <a:p>
                      <a:r>
                        <a:rPr lang="en-GB" sz="2000" b="1" noProof="0" dirty="0">
                          <a:solidFill>
                            <a:srgbClr val="7A2E72"/>
                          </a:solidFill>
                          <a:effectLst>
                            <a:outerShdw blurRad="38100" dist="38100" dir="2700000" algn="tl">
                              <a:srgbClr val="000000">
                                <a:alpha val="43137"/>
                              </a:srgbClr>
                            </a:outerShdw>
                          </a:effectLst>
                        </a:rPr>
                        <a:t>If</a:t>
                      </a:r>
                      <a:r>
                        <a:rPr lang="en-GB" sz="2000" b="1" baseline="0" noProof="0" dirty="0">
                          <a:solidFill>
                            <a:srgbClr val="7A2E72"/>
                          </a:solidFill>
                          <a:effectLst>
                            <a:outerShdw blurRad="38100" dist="38100" dir="2700000" algn="tl">
                              <a:srgbClr val="000000">
                                <a:alpha val="43137"/>
                              </a:srgbClr>
                            </a:outerShdw>
                          </a:effectLst>
                        </a:rPr>
                        <a:t> you were involved in a similar situation, would you request a criminal mediation service again?</a:t>
                      </a:r>
                      <a:endParaRPr lang="en-GB" sz="2000" b="1" noProof="0" dirty="0">
                        <a:solidFill>
                          <a:srgbClr val="7A2E72"/>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7A2E72"/>
                      </a:solidFill>
                      <a:prstDash val="solid"/>
                      <a:round/>
                      <a:headEnd type="none" w="med" len="med"/>
                      <a:tailEnd type="none" w="med" len="med"/>
                    </a:lnT>
                    <a:lnB w="38100" cap="flat" cmpd="sng" algn="ctr">
                      <a:solidFill>
                        <a:srgbClr val="7A2E72"/>
                      </a:solidFill>
                      <a:prstDash val="solid"/>
                      <a:round/>
                      <a:headEnd type="none" w="med" len="med"/>
                      <a:tailEnd type="none" w="med" len="med"/>
                    </a:lnB>
                    <a:noFill/>
                  </a:tcPr>
                </a:tc>
                <a:tc>
                  <a:txBody>
                    <a:bodyPr/>
                    <a:lstStyle/>
                    <a:p>
                      <a:pPr algn="r"/>
                      <a:r>
                        <a:rPr lang="es-ES" sz="2000" b="1" dirty="0">
                          <a:solidFill>
                            <a:srgbClr val="7A2E72"/>
                          </a:solidFill>
                          <a:effectLst>
                            <a:outerShdw blurRad="38100" dist="38100" dir="2700000" algn="tl">
                              <a:srgbClr val="000000">
                                <a:alpha val="43137"/>
                              </a:srgbClr>
                            </a:outerShdw>
                          </a:effectLst>
                        </a:rPr>
                        <a:t>3.2</a:t>
                      </a:r>
                    </a:p>
                  </a:txBody>
                  <a:tcPr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7A2E72"/>
                      </a:solidFill>
                      <a:prstDash val="solid"/>
                      <a:round/>
                      <a:headEnd type="none" w="med" len="med"/>
                      <a:tailEnd type="none" w="med" len="med"/>
                    </a:lnT>
                    <a:lnB w="38100" cap="flat" cmpd="sng" algn="ctr">
                      <a:solidFill>
                        <a:srgbClr val="7A2E72"/>
                      </a:solidFill>
                      <a:prstDash val="solid"/>
                      <a:round/>
                      <a:headEnd type="none" w="med" len="med"/>
                      <a:tailEnd type="none" w="med" len="med"/>
                    </a:lnB>
                    <a:noFill/>
                  </a:tcPr>
                </a:tc>
                <a:extLst>
                  <a:ext uri="{0D108BD9-81ED-4DB2-BD59-A6C34878D82A}">
                    <a16:rowId xmlns:a16="http://schemas.microsoft.com/office/drawing/2014/main" xmlns="" val="10002"/>
                  </a:ext>
                </a:extLst>
              </a:tr>
              <a:tr h="532943">
                <a:tc>
                  <a:txBody>
                    <a:bodyPr/>
                    <a:lstStyle/>
                    <a:p>
                      <a:r>
                        <a:rPr lang="en-GB" sz="2000" b="1" noProof="0" dirty="0">
                          <a:solidFill>
                            <a:srgbClr val="7A2E72"/>
                          </a:solidFill>
                          <a:effectLst>
                            <a:outerShdw blurRad="38100" dist="38100" dir="2700000" algn="tl">
                              <a:srgbClr val="000000">
                                <a:alpha val="43137"/>
                              </a:srgbClr>
                            </a:outerShdw>
                          </a:effectLst>
                        </a:rPr>
                        <a:t>Would you recommend</a:t>
                      </a:r>
                      <a:r>
                        <a:rPr lang="en-GB" sz="2000" b="1" baseline="0" noProof="0" dirty="0">
                          <a:solidFill>
                            <a:srgbClr val="7A2E72"/>
                          </a:solidFill>
                          <a:effectLst>
                            <a:outerShdw blurRad="38100" dist="38100" dir="2700000" algn="tl">
                              <a:srgbClr val="000000">
                                <a:alpha val="43137"/>
                              </a:srgbClr>
                            </a:outerShdw>
                          </a:effectLst>
                        </a:rPr>
                        <a:t> a criminal mediation service to a person going through a similar situation?</a:t>
                      </a:r>
                      <a:endParaRPr lang="en-GB" sz="2000" b="1" noProof="0" dirty="0">
                        <a:solidFill>
                          <a:srgbClr val="7A2E72"/>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7A2E72"/>
                      </a:solidFill>
                      <a:prstDash val="solid"/>
                      <a:round/>
                      <a:headEnd type="none" w="med" len="med"/>
                      <a:tailEnd type="none" w="med" len="med"/>
                    </a:lnT>
                    <a:lnB w="38100" cap="flat" cmpd="sng" algn="ctr">
                      <a:solidFill>
                        <a:srgbClr val="7A2E72"/>
                      </a:solidFill>
                      <a:prstDash val="solid"/>
                      <a:round/>
                      <a:headEnd type="none" w="med" len="med"/>
                      <a:tailEnd type="none" w="med" len="med"/>
                    </a:lnB>
                    <a:noFill/>
                  </a:tcPr>
                </a:tc>
                <a:tc>
                  <a:txBody>
                    <a:bodyPr/>
                    <a:lstStyle/>
                    <a:p>
                      <a:pPr algn="r"/>
                      <a:r>
                        <a:rPr lang="es-ES" sz="2000" b="1" dirty="0">
                          <a:solidFill>
                            <a:srgbClr val="7A2E72"/>
                          </a:solidFill>
                          <a:effectLst>
                            <a:outerShdw blurRad="38100" dist="38100" dir="2700000" algn="tl">
                              <a:srgbClr val="000000">
                                <a:alpha val="43137"/>
                              </a:srgbClr>
                            </a:outerShdw>
                          </a:effectLst>
                        </a:rPr>
                        <a:t>3.6</a:t>
                      </a:r>
                    </a:p>
                  </a:txBody>
                  <a:tcPr anchor="ctr">
                    <a:lnL w="381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7A2E72"/>
                      </a:solidFill>
                      <a:prstDash val="solid"/>
                      <a:round/>
                      <a:headEnd type="none" w="med" len="med"/>
                      <a:tailEnd type="none" w="med" len="med"/>
                    </a:lnT>
                    <a:lnB w="38100" cap="flat" cmpd="sng" algn="ctr">
                      <a:solidFill>
                        <a:srgbClr val="7A2E72"/>
                      </a:solidFill>
                      <a:prstDash val="solid"/>
                      <a:round/>
                      <a:headEnd type="none" w="med" len="med"/>
                      <a:tailEnd type="none" w="med" len="med"/>
                    </a:lnB>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3267103647"/>
      </p:ext>
    </p:extLst>
  </p:cSld>
  <p:clrMapOvr>
    <a:masterClrMapping/>
  </p:clrMapOvr>
</p:sld>
</file>

<file path=ppt/theme/theme1.xml><?xml version="1.0" encoding="utf-8"?>
<a:theme xmlns:a="http://schemas.openxmlformats.org/drawingml/2006/main" name="PosterPresentations.com-70CMx100CM">
  <a:themeElements>
    <a:clrScheme name="Personalizado 1">
      <a:dk1>
        <a:sysClr val="windowText" lastClr="000000"/>
      </a:dk1>
      <a:lt1>
        <a:sysClr val="window" lastClr="FFFFFF"/>
      </a:lt1>
      <a:dk2>
        <a:srgbClr val="000000"/>
      </a:dk2>
      <a:lt2>
        <a:srgbClr val="EEECE1"/>
      </a:lt2>
      <a:accent1>
        <a:srgbClr val="7F7F7F"/>
      </a:accent1>
      <a:accent2>
        <a:srgbClr val="595959"/>
      </a:accent2>
      <a:accent3>
        <a:srgbClr val="3F3F3F"/>
      </a:accent3>
      <a:accent4>
        <a:srgbClr val="3F3F3F"/>
      </a:accent4>
      <a:accent5>
        <a:srgbClr val="A5A5A5"/>
      </a:accent5>
      <a:accent6>
        <a:srgbClr val="BFBFBF"/>
      </a:accent6>
      <a:hlink>
        <a:srgbClr val="3F3F3F"/>
      </a:hlink>
      <a:folHlink>
        <a:srgbClr val="26262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PosterPresentations.com-70CMx100CM</Template>
  <TotalTime>2126</TotalTime>
  <Words>597</Words>
  <Application>Microsoft Office PowerPoint</Application>
  <PresentationFormat>Personalizado</PresentationFormat>
  <Paragraphs>47</Paragraphs>
  <Slides>1</Slides>
  <Notes>1</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vt:i4>
      </vt:variant>
    </vt:vector>
  </HeadingPairs>
  <TitlesOfParts>
    <vt:vector size="3" baseType="lpstr">
      <vt:lpstr>PosterPresentations.com-70CMx100CM</vt:lpstr>
      <vt:lpstr>Image</vt:lpstr>
      <vt:lpstr>Diapositiva 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Inma García</cp:lastModifiedBy>
  <cp:revision>72</cp:revision>
  <dcterms:created xsi:type="dcterms:W3CDTF">2012-02-10T00:10:15Z</dcterms:created>
  <dcterms:modified xsi:type="dcterms:W3CDTF">2019-03-28T11:08:09Z</dcterms:modified>
</cp:coreProperties>
</file>