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72" r:id="rId3"/>
    <p:sldId id="277" r:id="rId4"/>
    <p:sldId id="273" r:id="rId5"/>
    <p:sldId id="257" r:id="rId6"/>
    <p:sldId id="276" r:id="rId7"/>
    <p:sldId id="274" r:id="rId8"/>
    <p:sldId id="275" r:id="rId9"/>
    <p:sldId id="278" r:id="rId10"/>
    <p:sldId id="271" r:id="rId11"/>
    <p:sldId id="282" r:id="rId12"/>
    <p:sldId id="280" r:id="rId13"/>
    <p:sldId id="265" r:id="rId14"/>
    <p:sldId id="28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809"/>
    <a:srgbClr val="F54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0" autoAdjust="0"/>
    <p:restoredTop sz="91964" autoAdjust="0"/>
  </p:normalViewPr>
  <p:slideViewPr>
    <p:cSldViewPr>
      <p:cViewPr varScale="1">
        <p:scale>
          <a:sx n="87" d="100"/>
          <a:sy n="87" d="100"/>
        </p:scale>
        <p:origin x="21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15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F5773-91CB-4D63-9982-8BEB7D44AD2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CB7221-727C-4CC8-8E24-91FB71795B01}">
      <dgm:prSet phldrT="[Text]"/>
      <dgm:spPr/>
      <dgm:t>
        <a:bodyPr/>
        <a:lstStyle/>
        <a:p>
          <a:r>
            <a:rPr lang="en-US" b="1" dirty="0"/>
            <a:t>Informational Session	</a:t>
          </a:r>
        </a:p>
      </dgm:t>
    </dgm:pt>
    <dgm:pt modelId="{D2DBA458-9B5E-4EA2-9203-FD4E2C0CB125}" type="parTrans" cxnId="{44CAF497-6150-4DAE-B50A-64D18BDF032C}">
      <dgm:prSet/>
      <dgm:spPr/>
      <dgm:t>
        <a:bodyPr/>
        <a:lstStyle/>
        <a:p>
          <a:endParaRPr lang="en-US"/>
        </a:p>
      </dgm:t>
    </dgm:pt>
    <dgm:pt modelId="{181745D7-A735-4DA2-BDFB-FA0B6E7C45AA}" type="sibTrans" cxnId="{44CAF497-6150-4DAE-B50A-64D18BDF032C}">
      <dgm:prSet/>
      <dgm:spPr/>
      <dgm:t>
        <a:bodyPr/>
        <a:lstStyle/>
        <a:p>
          <a:endParaRPr lang="en-US"/>
        </a:p>
      </dgm:t>
    </dgm:pt>
    <dgm:pt modelId="{5DE3339C-1331-4241-85F1-143F03F35B63}">
      <dgm:prSet phldrT="[Text]"/>
      <dgm:spPr/>
      <dgm:t>
        <a:bodyPr/>
        <a:lstStyle/>
        <a:p>
          <a:r>
            <a:rPr lang="en-US" b="1" dirty="0"/>
            <a:t>Individual preparation and/or assignments</a:t>
          </a:r>
        </a:p>
      </dgm:t>
    </dgm:pt>
    <dgm:pt modelId="{6A394CD7-E24D-4042-8B98-42F81695CF46}" type="parTrans" cxnId="{B7E8680C-D663-46D3-8E2F-DAB2BE8F0657}">
      <dgm:prSet/>
      <dgm:spPr/>
      <dgm:t>
        <a:bodyPr/>
        <a:lstStyle/>
        <a:p>
          <a:endParaRPr lang="en-US"/>
        </a:p>
      </dgm:t>
    </dgm:pt>
    <dgm:pt modelId="{C0DBF18E-88D6-480D-9C04-10B89A4BA32A}" type="sibTrans" cxnId="{B7E8680C-D663-46D3-8E2F-DAB2BE8F0657}">
      <dgm:prSet/>
      <dgm:spPr/>
      <dgm:t>
        <a:bodyPr/>
        <a:lstStyle/>
        <a:p>
          <a:endParaRPr lang="en-US"/>
        </a:p>
      </dgm:t>
    </dgm:pt>
    <dgm:pt modelId="{8FB85695-9D41-4DAB-9A13-9A3FE3828FAD}">
      <dgm:prSet phldrT="[Text]"/>
      <dgm:spPr/>
      <dgm:t>
        <a:bodyPr/>
        <a:lstStyle/>
        <a:p>
          <a:r>
            <a:rPr lang="en-US" b="1" dirty="0"/>
            <a:t>Individual Restorative Process</a:t>
          </a:r>
        </a:p>
      </dgm:t>
    </dgm:pt>
    <dgm:pt modelId="{C2DDB7F9-9548-498F-B7C7-F8DC81521703}" type="parTrans" cxnId="{673D8B29-4720-4622-888E-F297C216CBA5}">
      <dgm:prSet/>
      <dgm:spPr/>
      <dgm:t>
        <a:bodyPr/>
        <a:lstStyle/>
        <a:p>
          <a:endParaRPr lang="en-US"/>
        </a:p>
      </dgm:t>
    </dgm:pt>
    <dgm:pt modelId="{C531EB68-CF0A-48D5-9FFE-C523BB6D3533}" type="sibTrans" cxnId="{673D8B29-4720-4622-888E-F297C216CBA5}">
      <dgm:prSet/>
      <dgm:spPr/>
      <dgm:t>
        <a:bodyPr/>
        <a:lstStyle/>
        <a:p>
          <a:endParaRPr lang="en-US"/>
        </a:p>
      </dgm:t>
    </dgm:pt>
    <dgm:pt modelId="{F93AE66C-00DD-4CEF-BC57-DC047903F3C7}">
      <dgm:prSet phldrT="[Text]"/>
      <dgm:spPr/>
      <dgm:t>
        <a:bodyPr/>
        <a:lstStyle/>
        <a:p>
          <a:r>
            <a:rPr lang="en-US" b="1" dirty="0"/>
            <a:t>Workshop</a:t>
          </a:r>
        </a:p>
      </dgm:t>
    </dgm:pt>
    <dgm:pt modelId="{75E4D79E-9074-436C-84A4-4A3094E2120A}" type="sibTrans" cxnId="{4B487BF9-DCC8-4281-813C-34940E7D8478}">
      <dgm:prSet/>
      <dgm:spPr/>
      <dgm:t>
        <a:bodyPr/>
        <a:lstStyle/>
        <a:p>
          <a:endParaRPr lang="en-US"/>
        </a:p>
      </dgm:t>
    </dgm:pt>
    <dgm:pt modelId="{1C7C4C29-3AC8-4F1C-A351-82AF77077662}" type="parTrans" cxnId="{4B487BF9-DCC8-4281-813C-34940E7D8478}">
      <dgm:prSet/>
      <dgm:spPr/>
      <dgm:t>
        <a:bodyPr/>
        <a:lstStyle/>
        <a:p>
          <a:endParaRPr lang="en-US"/>
        </a:p>
      </dgm:t>
    </dgm:pt>
    <dgm:pt modelId="{665A62F7-881B-4EB0-AEE4-708B87A147D5}" type="pres">
      <dgm:prSet presAssocID="{EE4F5773-91CB-4D63-9982-8BEB7D44AD21}" presName="Name0" presStyleCnt="0">
        <dgm:presLayoutVars>
          <dgm:dir/>
          <dgm:resizeHandles val="exact"/>
        </dgm:presLayoutVars>
      </dgm:prSet>
      <dgm:spPr/>
    </dgm:pt>
    <dgm:pt modelId="{9AE8E220-3E96-4535-9DBB-10C533872200}" type="pres">
      <dgm:prSet presAssocID="{67CB7221-727C-4CC8-8E24-91FB71795B01}" presName="Name5" presStyleLbl="vennNode1" presStyleIdx="0" presStyleCnt="4">
        <dgm:presLayoutVars>
          <dgm:bulletEnabled val="1"/>
        </dgm:presLayoutVars>
      </dgm:prSet>
      <dgm:spPr/>
    </dgm:pt>
    <dgm:pt modelId="{BC17B95B-6397-4151-92FA-851D6087DEB4}" type="pres">
      <dgm:prSet presAssocID="{181745D7-A735-4DA2-BDFB-FA0B6E7C45AA}" presName="space" presStyleCnt="0"/>
      <dgm:spPr/>
    </dgm:pt>
    <dgm:pt modelId="{1B31F8DB-C10B-4FF4-A60C-1580676DE5AE}" type="pres">
      <dgm:prSet presAssocID="{F93AE66C-00DD-4CEF-BC57-DC047903F3C7}" presName="Name5" presStyleLbl="vennNode1" presStyleIdx="1" presStyleCnt="4">
        <dgm:presLayoutVars>
          <dgm:bulletEnabled val="1"/>
        </dgm:presLayoutVars>
      </dgm:prSet>
      <dgm:spPr/>
    </dgm:pt>
    <dgm:pt modelId="{F399F78F-6AEA-4F15-81A6-9CA04F3098EE}" type="pres">
      <dgm:prSet presAssocID="{75E4D79E-9074-436C-84A4-4A3094E2120A}" presName="space" presStyleCnt="0"/>
      <dgm:spPr/>
    </dgm:pt>
    <dgm:pt modelId="{772CAB36-8441-4DF7-8B47-EBFE343EC161}" type="pres">
      <dgm:prSet presAssocID="{5DE3339C-1331-4241-85F1-143F03F35B63}" presName="Name5" presStyleLbl="vennNode1" presStyleIdx="2" presStyleCnt="4">
        <dgm:presLayoutVars>
          <dgm:bulletEnabled val="1"/>
        </dgm:presLayoutVars>
      </dgm:prSet>
      <dgm:spPr/>
    </dgm:pt>
    <dgm:pt modelId="{09B61EF1-1126-49B9-9593-8EFA0264AF37}" type="pres">
      <dgm:prSet presAssocID="{C0DBF18E-88D6-480D-9C04-10B89A4BA32A}" presName="space" presStyleCnt="0"/>
      <dgm:spPr/>
    </dgm:pt>
    <dgm:pt modelId="{BA054679-A55A-4E15-AD6F-1354F301987E}" type="pres">
      <dgm:prSet presAssocID="{8FB85695-9D41-4DAB-9A13-9A3FE3828FAD}" presName="Name5" presStyleLbl="vennNode1" presStyleIdx="3" presStyleCnt="4" custLinFactNeighborX="-4465" custLinFactNeighborY="-43">
        <dgm:presLayoutVars>
          <dgm:bulletEnabled val="1"/>
        </dgm:presLayoutVars>
      </dgm:prSet>
      <dgm:spPr/>
    </dgm:pt>
  </dgm:ptLst>
  <dgm:cxnLst>
    <dgm:cxn modelId="{13925405-E136-4C26-A947-B45D383799BE}" type="presOf" srcId="{EE4F5773-91CB-4D63-9982-8BEB7D44AD21}" destId="{665A62F7-881B-4EB0-AEE4-708B87A147D5}" srcOrd="0" destOrd="0" presId="urn:microsoft.com/office/officeart/2005/8/layout/venn3"/>
    <dgm:cxn modelId="{B7E8680C-D663-46D3-8E2F-DAB2BE8F0657}" srcId="{EE4F5773-91CB-4D63-9982-8BEB7D44AD21}" destId="{5DE3339C-1331-4241-85F1-143F03F35B63}" srcOrd="2" destOrd="0" parTransId="{6A394CD7-E24D-4042-8B98-42F81695CF46}" sibTransId="{C0DBF18E-88D6-480D-9C04-10B89A4BA32A}"/>
    <dgm:cxn modelId="{673D8B29-4720-4622-888E-F297C216CBA5}" srcId="{EE4F5773-91CB-4D63-9982-8BEB7D44AD21}" destId="{8FB85695-9D41-4DAB-9A13-9A3FE3828FAD}" srcOrd="3" destOrd="0" parTransId="{C2DDB7F9-9548-498F-B7C7-F8DC81521703}" sibTransId="{C531EB68-CF0A-48D5-9FFE-C523BB6D3533}"/>
    <dgm:cxn modelId="{ED45486E-DCD7-4931-8FCD-F91BEDEA2219}" type="presOf" srcId="{5DE3339C-1331-4241-85F1-143F03F35B63}" destId="{772CAB36-8441-4DF7-8B47-EBFE343EC161}" srcOrd="0" destOrd="0" presId="urn:microsoft.com/office/officeart/2005/8/layout/venn3"/>
    <dgm:cxn modelId="{44CAF497-6150-4DAE-B50A-64D18BDF032C}" srcId="{EE4F5773-91CB-4D63-9982-8BEB7D44AD21}" destId="{67CB7221-727C-4CC8-8E24-91FB71795B01}" srcOrd="0" destOrd="0" parTransId="{D2DBA458-9B5E-4EA2-9203-FD4E2C0CB125}" sibTransId="{181745D7-A735-4DA2-BDFB-FA0B6E7C45AA}"/>
    <dgm:cxn modelId="{9F3F6C9E-02EA-460D-8324-CD48B07D1EC0}" type="presOf" srcId="{F93AE66C-00DD-4CEF-BC57-DC047903F3C7}" destId="{1B31F8DB-C10B-4FF4-A60C-1580676DE5AE}" srcOrd="0" destOrd="0" presId="urn:microsoft.com/office/officeart/2005/8/layout/venn3"/>
    <dgm:cxn modelId="{CA3789AC-01A0-4E2F-83F8-828592BE1473}" type="presOf" srcId="{8FB85695-9D41-4DAB-9A13-9A3FE3828FAD}" destId="{BA054679-A55A-4E15-AD6F-1354F301987E}" srcOrd="0" destOrd="0" presId="urn:microsoft.com/office/officeart/2005/8/layout/venn3"/>
    <dgm:cxn modelId="{26756BBF-D999-4791-9A3D-871A659402BD}" type="presOf" srcId="{67CB7221-727C-4CC8-8E24-91FB71795B01}" destId="{9AE8E220-3E96-4535-9DBB-10C533872200}" srcOrd="0" destOrd="0" presId="urn:microsoft.com/office/officeart/2005/8/layout/venn3"/>
    <dgm:cxn modelId="{4B487BF9-DCC8-4281-813C-34940E7D8478}" srcId="{EE4F5773-91CB-4D63-9982-8BEB7D44AD21}" destId="{F93AE66C-00DD-4CEF-BC57-DC047903F3C7}" srcOrd="1" destOrd="0" parTransId="{1C7C4C29-3AC8-4F1C-A351-82AF77077662}" sibTransId="{75E4D79E-9074-436C-84A4-4A3094E2120A}"/>
    <dgm:cxn modelId="{5D320CD4-BFEE-4FD6-9419-BF0F1F9FD46E}" type="presParOf" srcId="{665A62F7-881B-4EB0-AEE4-708B87A147D5}" destId="{9AE8E220-3E96-4535-9DBB-10C533872200}" srcOrd="0" destOrd="0" presId="urn:microsoft.com/office/officeart/2005/8/layout/venn3"/>
    <dgm:cxn modelId="{A0DD27E6-A8D6-466D-9B06-23070D5AE975}" type="presParOf" srcId="{665A62F7-881B-4EB0-AEE4-708B87A147D5}" destId="{BC17B95B-6397-4151-92FA-851D6087DEB4}" srcOrd="1" destOrd="0" presId="urn:microsoft.com/office/officeart/2005/8/layout/venn3"/>
    <dgm:cxn modelId="{DDD699E5-EC6D-4714-8326-55D73943EB5A}" type="presParOf" srcId="{665A62F7-881B-4EB0-AEE4-708B87A147D5}" destId="{1B31F8DB-C10B-4FF4-A60C-1580676DE5AE}" srcOrd="2" destOrd="0" presId="urn:microsoft.com/office/officeart/2005/8/layout/venn3"/>
    <dgm:cxn modelId="{6DD18BAF-3D35-4F6C-873D-1B581CF02300}" type="presParOf" srcId="{665A62F7-881B-4EB0-AEE4-708B87A147D5}" destId="{F399F78F-6AEA-4F15-81A6-9CA04F3098EE}" srcOrd="3" destOrd="0" presId="urn:microsoft.com/office/officeart/2005/8/layout/venn3"/>
    <dgm:cxn modelId="{8EF29A96-D40C-4525-B9FD-24C92F6E61E7}" type="presParOf" srcId="{665A62F7-881B-4EB0-AEE4-708B87A147D5}" destId="{772CAB36-8441-4DF7-8B47-EBFE343EC161}" srcOrd="4" destOrd="0" presId="urn:microsoft.com/office/officeart/2005/8/layout/venn3"/>
    <dgm:cxn modelId="{32AB282F-2C38-4F3A-8728-D2B1725EF8C9}" type="presParOf" srcId="{665A62F7-881B-4EB0-AEE4-708B87A147D5}" destId="{09B61EF1-1126-49B9-9593-8EFA0264AF37}" srcOrd="5" destOrd="0" presId="urn:microsoft.com/office/officeart/2005/8/layout/venn3"/>
    <dgm:cxn modelId="{636A3080-3716-4281-BA7D-126BE2C7F963}" type="presParOf" srcId="{665A62F7-881B-4EB0-AEE4-708B87A147D5}" destId="{BA054679-A55A-4E15-AD6F-1354F301987E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4F5773-91CB-4D63-9982-8BEB7D44AD21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3AE66C-00DD-4CEF-BC57-DC047903F3C7}">
      <dgm:prSet phldrT="[Text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i="0" dirty="0">
              <a:effectLst/>
            </a:rPr>
            <a:t>Letter of Apology/ Crime Impact statement</a:t>
          </a:r>
        </a:p>
      </dgm:t>
    </dgm:pt>
    <dgm:pt modelId="{1C7C4C29-3AC8-4F1C-A351-82AF77077662}" type="parTrans" cxnId="{4B487BF9-DCC8-4281-813C-34940E7D8478}">
      <dgm:prSet/>
      <dgm:spPr/>
      <dgm:t>
        <a:bodyPr/>
        <a:lstStyle/>
        <a:p>
          <a:endParaRPr lang="en-US"/>
        </a:p>
      </dgm:t>
    </dgm:pt>
    <dgm:pt modelId="{75E4D79E-9074-436C-84A4-4A3094E2120A}" type="sibTrans" cxnId="{4B487BF9-DCC8-4281-813C-34940E7D8478}">
      <dgm:prSet/>
      <dgm:spPr/>
      <dgm:t>
        <a:bodyPr/>
        <a:lstStyle/>
        <a:p>
          <a:endParaRPr lang="en-US"/>
        </a:p>
      </dgm:t>
    </dgm:pt>
    <dgm:pt modelId="{5DE3339C-1331-4241-85F1-143F03F35B63}">
      <dgm:prSet phldrT="[Text]"/>
      <dgm:spPr/>
      <dgm:t>
        <a:bodyPr/>
        <a:lstStyle/>
        <a:p>
          <a:r>
            <a:rPr lang="en-US" dirty="0"/>
            <a:t>Small or Informal Restorative Meeting</a:t>
          </a:r>
        </a:p>
      </dgm:t>
    </dgm:pt>
    <dgm:pt modelId="{6A394CD7-E24D-4042-8B98-42F81695CF46}" type="parTrans" cxnId="{B7E8680C-D663-46D3-8E2F-DAB2BE8F0657}">
      <dgm:prSet/>
      <dgm:spPr/>
      <dgm:t>
        <a:bodyPr/>
        <a:lstStyle/>
        <a:p>
          <a:endParaRPr lang="en-US"/>
        </a:p>
      </dgm:t>
    </dgm:pt>
    <dgm:pt modelId="{C0DBF18E-88D6-480D-9C04-10B89A4BA32A}" type="sibTrans" cxnId="{B7E8680C-D663-46D3-8E2F-DAB2BE8F0657}">
      <dgm:prSet/>
      <dgm:spPr/>
      <dgm:t>
        <a:bodyPr/>
        <a:lstStyle/>
        <a:p>
          <a:endParaRPr lang="en-US"/>
        </a:p>
      </dgm:t>
    </dgm:pt>
    <dgm:pt modelId="{8FB85695-9D41-4DAB-9A13-9A3FE3828FAD}">
      <dgm:prSet phldrT="[Text]"/>
      <dgm:spPr/>
      <dgm:t>
        <a:bodyPr/>
        <a:lstStyle/>
        <a:p>
          <a:r>
            <a:rPr lang="en-US" dirty="0"/>
            <a:t>Circle With Victims or Surrogate Victims</a:t>
          </a:r>
        </a:p>
      </dgm:t>
    </dgm:pt>
    <dgm:pt modelId="{C2DDB7F9-9548-498F-B7C7-F8DC81521703}" type="parTrans" cxnId="{673D8B29-4720-4622-888E-F297C216CBA5}">
      <dgm:prSet/>
      <dgm:spPr/>
      <dgm:t>
        <a:bodyPr/>
        <a:lstStyle/>
        <a:p>
          <a:endParaRPr lang="en-US"/>
        </a:p>
      </dgm:t>
    </dgm:pt>
    <dgm:pt modelId="{C531EB68-CF0A-48D5-9FFE-C523BB6D3533}" type="sibTrans" cxnId="{673D8B29-4720-4622-888E-F297C216CBA5}">
      <dgm:prSet/>
      <dgm:spPr/>
      <dgm:t>
        <a:bodyPr/>
        <a:lstStyle/>
        <a:p>
          <a:endParaRPr lang="en-US"/>
        </a:p>
      </dgm:t>
    </dgm:pt>
    <dgm:pt modelId="{4A3B71BB-0C0C-4FEC-9E7A-754C30058448}">
      <dgm:prSet phldrT="[Text]"/>
      <dgm:spPr/>
      <dgm:t>
        <a:bodyPr/>
        <a:lstStyle/>
        <a:p>
          <a:r>
            <a:rPr lang="en-US" dirty="0"/>
            <a:t>Restorative Conference</a:t>
          </a:r>
        </a:p>
      </dgm:t>
    </dgm:pt>
    <dgm:pt modelId="{80EF7CF9-8B81-42AA-BC39-6374A0DF69A0}" type="parTrans" cxnId="{5B28BC2D-EB7D-4418-AE01-9A14099C04D4}">
      <dgm:prSet/>
      <dgm:spPr/>
      <dgm:t>
        <a:bodyPr/>
        <a:lstStyle/>
        <a:p>
          <a:endParaRPr lang="en-US"/>
        </a:p>
      </dgm:t>
    </dgm:pt>
    <dgm:pt modelId="{35F86914-499B-4856-9995-34900D6E6872}" type="sibTrans" cxnId="{5B28BC2D-EB7D-4418-AE01-9A14099C04D4}">
      <dgm:prSet/>
      <dgm:spPr/>
      <dgm:t>
        <a:bodyPr/>
        <a:lstStyle/>
        <a:p>
          <a:endParaRPr lang="en-US"/>
        </a:p>
      </dgm:t>
    </dgm:pt>
    <dgm:pt modelId="{665A62F7-881B-4EB0-AEE4-708B87A147D5}" type="pres">
      <dgm:prSet presAssocID="{EE4F5773-91CB-4D63-9982-8BEB7D44AD21}" presName="Name0" presStyleCnt="0">
        <dgm:presLayoutVars>
          <dgm:dir/>
          <dgm:resizeHandles val="exact"/>
        </dgm:presLayoutVars>
      </dgm:prSet>
      <dgm:spPr/>
    </dgm:pt>
    <dgm:pt modelId="{1B31F8DB-C10B-4FF4-A60C-1580676DE5AE}" type="pres">
      <dgm:prSet presAssocID="{F93AE66C-00DD-4CEF-BC57-DC047903F3C7}" presName="Name5" presStyleLbl="vennNode1" presStyleIdx="0" presStyleCnt="4" custScaleX="102566" custLinFactNeighborX="45892" custLinFactNeighborY="-26287">
        <dgm:presLayoutVars>
          <dgm:bulletEnabled val="1"/>
        </dgm:presLayoutVars>
      </dgm:prSet>
      <dgm:spPr/>
    </dgm:pt>
    <dgm:pt modelId="{F399F78F-6AEA-4F15-81A6-9CA04F3098EE}" type="pres">
      <dgm:prSet presAssocID="{75E4D79E-9074-436C-84A4-4A3094E2120A}" presName="space" presStyleCnt="0"/>
      <dgm:spPr/>
    </dgm:pt>
    <dgm:pt modelId="{772CAB36-8441-4DF7-8B47-EBFE343EC161}" type="pres">
      <dgm:prSet presAssocID="{5DE3339C-1331-4241-85F1-143F03F35B63}" presName="Name5" presStyleLbl="vennNode1" presStyleIdx="1" presStyleCnt="4">
        <dgm:presLayoutVars>
          <dgm:bulletEnabled val="1"/>
        </dgm:presLayoutVars>
      </dgm:prSet>
      <dgm:spPr/>
    </dgm:pt>
    <dgm:pt modelId="{09B61EF1-1126-49B9-9593-8EFA0264AF37}" type="pres">
      <dgm:prSet presAssocID="{C0DBF18E-88D6-480D-9C04-10B89A4BA32A}" presName="space" presStyleCnt="0"/>
      <dgm:spPr/>
    </dgm:pt>
    <dgm:pt modelId="{BA054679-A55A-4E15-AD6F-1354F301987E}" type="pres">
      <dgm:prSet presAssocID="{8FB85695-9D41-4DAB-9A13-9A3FE3828FAD}" presName="Name5" presStyleLbl="vennNode1" presStyleIdx="2" presStyleCnt="4">
        <dgm:presLayoutVars>
          <dgm:bulletEnabled val="1"/>
        </dgm:presLayoutVars>
      </dgm:prSet>
      <dgm:spPr/>
    </dgm:pt>
    <dgm:pt modelId="{EE60898A-7425-4B0C-AC1F-6920B3B67702}" type="pres">
      <dgm:prSet presAssocID="{C531EB68-CF0A-48D5-9FFE-C523BB6D3533}" presName="space" presStyleCnt="0"/>
      <dgm:spPr/>
    </dgm:pt>
    <dgm:pt modelId="{7AA5B6D6-7481-42CE-865C-A52E0FB2F2E8}" type="pres">
      <dgm:prSet presAssocID="{4A3B71BB-0C0C-4FEC-9E7A-754C30058448}" presName="Name5" presStyleLbl="vennNode1" presStyleIdx="3" presStyleCnt="4">
        <dgm:presLayoutVars>
          <dgm:bulletEnabled val="1"/>
        </dgm:presLayoutVars>
      </dgm:prSet>
      <dgm:spPr/>
    </dgm:pt>
  </dgm:ptLst>
  <dgm:cxnLst>
    <dgm:cxn modelId="{13925405-E136-4C26-A947-B45D383799BE}" type="presOf" srcId="{EE4F5773-91CB-4D63-9982-8BEB7D44AD21}" destId="{665A62F7-881B-4EB0-AEE4-708B87A147D5}" srcOrd="0" destOrd="0" presId="urn:microsoft.com/office/officeart/2005/8/layout/venn3"/>
    <dgm:cxn modelId="{B7E8680C-D663-46D3-8E2F-DAB2BE8F0657}" srcId="{EE4F5773-91CB-4D63-9982-8BEB7D44AD21}" destId="{5DE3339C-1331-4241-85F1-143F03F35B63}" srcOrd="1" destOrd="0" parTransId="{6A394CD7-E24D-4042-8B98-42F81695CF46}" sibTransId="{C0DBF18E-88D6-480D-9C04-10B89A4BA32A}"/>
    <dgm:cxn modelId="{673D8B29-4720-4622-888E-F297C216CBA5}" srcId="{EE4F5773-91CB-4D63-9982-8BEB7D44AD21}" destId="{8FB85695-9D41-4DAB-9A13-9A3FE3828FAD}" srcOrd="2" destOrd="0" parTransId="{C2DDB7F9-9548-498F-B7C7-F8DC81521703}" sibTransId="{C531EB68-CF0A-48D5-9FFE-C523BB6D3533}"/>
    <dgm:cxn modelId="{5B28BC2D-EB7D-4418-AE01-9A14099C04D4}" srcId="{EE4F5773-91CB-4D63-9982-8BEB7D44AD21}" destId="{4A3B71BB-0C0C-4FEC-9E7A-754C30058448}" srcOrd="3" destOrd="0" parTransId="{80EF7CF9-8B81-42AA-BC39-6374A0DF69A0}" sibTransId="{35F86914-499B-4856-9995-34900D6E6872}"/>
    <dgm:cxn modelId="{ED45486E-DCD7-4931-8FCD-F91BEDEA2219}" type="presOf" srcId="{5DE3339C-1331-4241-85F1-143F03F35B63}" destId="{772CAB36-8441-4DF7-8B47-EBFE343EC161}" srcOrd="0" destOrd="0" presId="urn:microsoft.com/office/officeart/2005/8/layout/venn3"/>
    <dgm:cxn modelId="{1E242D72-D2B1-4135-9E1C-F37BC969B1B4}" type="presOf" srcId="{4A3B71BB-0C0C-4FEC-9E7A-754C30058448}" destId="{7AA5B6D6-7481-42CE-865C-A52E0FB2F2E8}" srcOrd="0" destOrd="0" presId="urn:microsoft.com/office/officeart/2005/8/layout/venn3"/>
    <dgm:cxn modelId="{9F3F6C9E-02EA-460D-8324-CD48B07D1EC0}" type="presOf" srcId="{F93AE66C-00DD-4CEF-BC57-DC047903F3C7}" destId="{1B31F8DB-C10B-4FF4-A60C-1580676DE5AE}" srcOrd="0" destOrd="0" presId="urn:microsoft.com/office/officeart/2005/8/layout/venn3"/>
    <dgm:cxn modelId="{CA3789AC-01A0-4E2F-83F8-828592BE1473}" type="presOf" srcId="{8FB85695-9D41-4DAB-9A13-9A3FE3828FAD}" destId="{BA054679-A55A-4E15-AD6F-1354F301987E}" srcOrd="0" destOrd="0" presId="urn:microsoft.com/office/officeart/2005/8/layout/venn3"/>
    <dgm:cxn modelId="{4B487BF9-DCC8-4281-813C-34940E7D8478}" srcId="{EE4F5773-91CB-4D63-9982-8BEB7D44AD21}" destId="{F93AE66C-00DD-4CEF-BC57-DC047903F3C7}" srcOrd="0" destOrd="0" parTransId="{1C7C4C29-3AC8-4F1C-A351-82AF77077662}" sibTransId="{75E4D79E-9074-436C-84A4-4A3094E2120A}"/>
    <dgm:cxn modelId="{DDD699E5-EC6D-4714-8326-55D73943EB5A}" type="presParOf" srcId="{665A62F7-881B-4EB0-AEE4-708B87A147D5}" destId="{1B31F8DB-C10B-4FF4-A60C-1580676DE5AE}" srcOrd="0" destOrd="0" presId="urn:microsoft.com/office/officeart/2005/8/layout/venn3"/>
    <dgm:cxn modelId="{6DD18BAF-3D35-4F6C-873D-1B581CF02300}" type="presParOf" srcId="{665A62F7-881B-4EB0-AEE4-708B87A147D5}" destId="{F399F78F-6AEA-4F15-81A6-9CA04F3098EE}" srcOrd="1" destOrd="0" presId="urn:microsoft.com/office/officeart/2005/8/layout/venn3"/>
    <dgm:cxn modelId="{8EF29A96-D40C-4525-B9FD-24C92F6E61E7}" type="presParOf" srcId="{665A62F7-881B-4EB0-AEE4-708B87A147D5}" destId="{772CAB36-8441-4DF7-8B47-EBFE343EC161}" srcOrd="2" destOrd="0" presId="urn:microsoft.com/office/officeart/2005/8/layout/venn3"/>
    <dgm:cxn modelId="{32AB282F-2C38-4F3A-8728-D2B1725EF8C9}" type="presParOf" srcId="{665A62F7-881B-4EB0-AEE4-708B87A147D5}" destId="{09B61EF1-1126-49B9-9593-8EFA0264AF37}" srcOrd="3" destOrd="0" presId="urn:microsoft.com/office/officeart/2005/8/layout/venn3"/>
    <dgm:cxn modelId="{636A3080-3716-4281-BA7D-126BE2C7F963}" type="presParOf" srcId="{665A62F7-881B-4EB0-AEE4-708B87A147D5}" destId="{BA054679-A55A-4E15-AD6F-1354F301987E}" srcOrd="4" destOrd="0" presId="urn:microsoft.com/office/officeart/2005/8/layout/venn3"/>
    <dgm:cxn modelId="{57281FC6-2367-413F-9DB9-B3AFFC6C6EF1}" type="presParOf" srcId="{665A62F7-881B-4EB0-AEE4-708B87A147D5}" destId="{EE60898A-7425-4B0C-AC1F-6920B3B67702}" srcOrd="5" destOrd="0" presId="urn:microsoft.com/office/officeart/2005/8/layout/venn3"/>
    <dgm:cxn modelId="{0D230207-5E26-43BB-A75C-227AA166A69C}" type="presParOf" srcId="{665A62F7-881B-4EB0-AEE4-708B87A147D5}" destId="{7AA5B6D6-7481-42CE-865C-A52E0FB2F2E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8E220-3E96-4535-9DBB-10C533872200}">
      <dsp:nvSpPr>
        <dsp:cNvPr id="0" name=""/>
        <dsp:cNvSpPr/>
      </dsp:nvSpPr>
      <dsp:spPr>
        <a:xfrm>
          <a:off x="1160770" y="744"/>
          <a:ext cx="1827311" cy="18273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563" tIns="19050" rIns="10056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Informational Session	</a:t>
          </a:r>
        </a:p>
      </dsp:txBody>
      <dsp:txXfrm>
        <a:off x="1428374" y="268348"/>
        <a:ext cx="1292103" cy="1292103"/>
      </dsp:txXfrm>
    </dsp:sp>
    <dsp:sp modelId="{1B31F8DB-C10B-4FF4-A60C-1580676DE5AE}">
      <dsp:nvSpPr>
        <dsp:cNvPr id="0" name=""/>
        <dsp:cNvSpPr/>
      </dsp:nvSpPr>
      <dsp:spPr>
        <a:xfrm>
          <a:off x="2622619" y="744"/>
          <a:ext cx="1827311" cy="18273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563" tIns="19050" rIns="10056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Workshop</a:t>
          </a:r>
        </a:p>
      </dsp:txBody>
      <dsp:txXfrm>
        <a:off x="2890223" y="268348"/>
        <a:ext cx="1292103" cy="1292103"/>
      </dsp:txXfrm>
    </dsp:sp>
    <dsp:sp modelId="{772CAB36-8441-4DF7-8B47-EBFE343EC161}">
      <dsp:nvSpPr>
        <dsp:cNvPr id="0" name=""/>
        <dsp:cNvSpPr/>
      </dsp:nvSpPr>
      <dsp:spPr>
        <a:xfrm>
          <a:off x="4084468" y="744"/>
          <a:ext cx="1827311" cy="18273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563" tIns="19050" rIns="10056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Individual preparation and/or assignments</a:t>
          </a:r>
        </a:p>
      </dsp:txBody>
      <dsp:txXfrm>
        <a:off x="4352072" y="268348"/>
        <a:ext cx="1292103" cy="1292103"/>
      </dsp:txXfrm>
    </dsp:sp>
    <dsp:sp modelId="{BA054679-A55A-4E15-AD6F-1354F301987E}">
      <dsp:nvSpPr>
        <dsp:cNvPr id="0" name=""/>
        <dsp:cNvSpPr/>
      </dsp:nvSpPr>
      <dsp:spPr>
        <a:xfrm>
          <a:off x="5530000" y="0"/>
          <a:ext cx="1827311" cy="18273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0563" tIns="19050" rIns="10056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Individual Restorative Process</a:t>
          </a:r>
        </a:p>
      </dsp:txBody>
      <dsp:txXfrm>
        <a:off x="5797604" y="267604"/>
        <a:ext cx="1292103" cy="1292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1F8DB-C10B-4FF4-A60C-1580676DE5AE}">
      <dsp:nvSpPr>
        <dsp:cNvPr id="0" name=""/>
        <dsp:cNvSpPr/>
      </dsp:nvSpPr>
      <dsp:spPr>
        <a:xfrm>
          <a:off x="488907" y="0"/>
          <a:ext cx="2342369" cy="22837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683" tIns="26670" rIns="125683" bIns="2667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100" i="0" kern="1200" dirty="0">
              <a:effectLst/>
            </a:rPr>
            <a:t>Letter of Apology/ Crime Impact statement</a:t>
          </a:r>
        </a:p>
      </dsp:txBody>
      <dsp:txXfrm>
        <a:off x="831939" y="334450"/>
        <a:ext cx="1656305" cy="1614867"/>
      </dsp:txXfrm>
    </dsp:sp>
    <dsp:sp modelId="{772CAB36-8441-4DF7-8B47-EBFE343EC161}">
      <dsp:nvSpPr>
        <dsp:cNvPr id="0" name=""/>
        <dsp:cNvSpPr/>
      </dsp:nvSpPr>
      <dsp:spPr>
        <a:xfrm>
          <a:off x="2164909" y="1116"/>
          <a:ext cx="2283767" cy="22837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683" tIns="26670" rIns="125683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Small or Informal Restorative Meeting</a:t>
          </a:r>
        </a:p>
      </dsp:txBody>
      <dsp:txXfrm>
        <a:off x="2499359" y="335566"/>
        <a:ext cx="1614867" cy="1614867"/>
      </dsp:txXfrm>
    </dsp:sp>
    <dsp:sp modelId="{BA054679-A55A-4E15-AD6F-1354F301987E}">
      <dsp:nvSpPr>
        <dsp:cNvPr id="0" name=""/>
        <dsp:cNvSpPr/>
      </dsp:nvSpPr>
      <dsp:spPr>
        <a:xfrm>
          <a:off x="3991923" y="1116"/>
          <a:ext cx="2283767" cy="22837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683" tIns="26670" rIns="125683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Circle With Victims or Surrogate Victims</a:t>
          </a:r>
        </a:p>
      </dsp:txBody>
      <dsp:txXfrm>
        <a:off x="4326373" y="335566"/>
        <a:ext cx="1614867" cy="1614867"/>
      </dsp:txXfrm>
    </dsp:sp>
    <dsp:sp modelId="{7AA5B6D6-7481-42CE-865C-A52E0FB2F2E8}">
      <dsp:nvSpPr>
        <dsp:cNvPr id="0" name=""/>
        <dsp:cNvSpPr/>
      </dsp:nvSpPr>
      <dsp:spPr>
        <a:xfrm>
          <a:off x="5818938" y="1116"/>
          <a:ext cx="2283767" cy="228376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5683" tIns="26670" rIns="125683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Restorative Conference</a:t>
          </a:r>
        </a:p>
      </dsp:txBody>
      <dsp:txXfrm>
        <a:off x="6153388" y="335566"/>
        <a:ext cx="1614867" cy="161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2BD23-0CF8-4BFC-A29C-A9923DBB91EB}" type="datetimeFigureOut">
              <a:rPr lang="en-US" smtClean="0"/>
              <a:t>5/17/18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CE7E8-87B2-4C3D-B0BA-A0E8F475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3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CE7E8-87B2-4C3D-B0BA-A0E8F4756C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99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6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46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48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62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CE7E8-87B2-4C3D-B0BA-A0E8F4756C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5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8C3451A-5C64-4AB8-90BF-038CBC7C6890}" type="datetimeFigureOut">
              <a:rPr lang="en-US" smtClean="0"/>
              <a:t>5/17/18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DB67F4F-85CA-418A-8172-08A780B2945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llyson_lorimer@map.uscourts.gov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ria_daddieco@map.uscourts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52432001" TargetMode="External"/><Relationship Id="rId2" Type="http://schemas.openxmlformats.org/officeDocument/2006/relationships/hyperlink" Target="https://www.youtube.com/watch?v=vzKryaN44s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4343400"/>
            <a:ext cx="8458200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repair, invest, succeed, Emerge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"/>
            <a:ext cx="8458200" cy="4572000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Lucida Bright" panose="02040602050505020304" pitchFamily="18" charset="0"/>
              </a:rPr>
              <a:t>RISE</a:t>
            </a:r>
          </a:p>
          <a:p>
            <a:pPr algn="ctr"/>
            <a:r>
              <a:rPr lang="en-US" sz="2600" b="1" dirty="0">
                <a:latin typeface="+mj-lt"/>
              </a:rPr>
              <a:t> U.S. District Court </a:t>
            </a:r>
          </a:p>
          <a:p>
            <a:pPr algn="ctr"/>
            <a:r>
              <a:rPr lang="en-US" sz="2600" b="1" dirty="0">
                <a:latin typeface="+mj-lt"/>
              </a:rPr>
              <a:t>District of Massachusetts</a:t>
            </a:r>
          </a:p>
          <a:p>
            <a:pPr algn="ctr"/>
            <a:endParaRPr lang="en-US" sz="2600" b="1" dirty="0">
              <a:latin typeface="+mj-lt"/>
            </a:endParaRPr>
          </a:p>
          <a:p>
            <a:pPr algn="ctr"/>
            <a:endParaRPr lang="en-US" sz="2000" b="1" dirty="0">
              <a:latin typeface="+mj-lt"/>
            </a:endParaRPr>
          </a:p>
          <a:p>
            <a:pPr algn="ctr"/>
            <a:endParaRPr lang="en-US" sz="26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algn="ctr"/>
            <a:endParaRPr lang="en-US" sz="2600" b="1" dirty="0">
              <a:solidFill>
                <a:srgbClr val="FF0000"/>
              </a:solidFill>
              <a:latin typeface="Lucida Bright" panose="02040602050505020304" pitchFamily="18" charset="0"/>
            </a:endParaRPr>
          </a:p>
          <a:p>
            <a:pPr algn="ctr"/>
            <a:endParaRPr lang="en-US" sz="2600" b="1" dirty="0">
              <a:latin typeface="+mj-lt"/>
            </a:endParaRPr>
          </a:p>
          <a:p>
            <a:pPr algn="ctr"/>
            <a:endParaRPr lang="en-US" sz="2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81200"/>
            <a:ext cx="3733799" cy="2057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562600"/>
            <a:ext cx="10134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0"/>
              </a:rPr>
              <a:t>Allyson Lorimer Crews,			Maria V. D’Addieco,</a:t>
            </a:r>
          </a:p>
          <a:p>
            <a:r>
              <a:rPr lang="en-US" sz="2000" dirty="0">
                <a:latin typeface="Lucida Bright" panose="02040602050505020304" pitchFamily="18" charset="0"/>
              </a:rPr>
              <a:t>Deputy Chief U.S. Probation Officer		U.S. Probation Officer</a:t>
            </a:r>
          </a:p>
          <a:p>
            <a:r>
              <a:rPr lang="en-US" sz="1600" dirty="0">
                <a:latin typeface="Lucida Bright" panose="02040602050505020304" pitchFamily="18" charset="0"/>
                <a:hlinkClick r:id="rId3"/>
              </a:rPr>
              <a:t>Allyson_lorimer@map.uscourts.gov</a:t>
            </a:r>
            <a:r>
              <a:rPr lang="en-US" sz="1600" dirty="0">
                <a:latin typeface="Lucida Bright" panose="02040602050505020304" pitchFamily="18" charset="0"/>
              </a:rPr>
              <a:t>		            </a:t>
            </a:r>
            <a:r>
              <a:rPr lang="en-US" sz="1600" dirty="0">
                <a:latin typeface="Lucida Bright" panose="02040602050505020304" pitchFamily="18" charset="0"/>
                <a:hlinkClick r:id="rId4"/>
              </a:rPr>
              <a:t>maria_daddieco@map.uscourts.gov</a:t>
            </a:r>
            <a:endParaRPr lang="en-US" sz="1600" dirty="0">
              <a:latin typeface="Lucida Bright" panose="02040602050505020304" pitchFamily="18" charset="0"/>
            </a:endParaRPr>
          </a:p>
          <a:p>
            <a:endParaRPr lang="en-US" sz="2000" dirty="0"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2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Restorative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Each participant has the opportunity to voluntarily participate in individual restorative practices. The participant takes the lead in designing their next steps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.  </a:t>
            </a: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  <a:p>
            <a:pPr marL="0" indent="0" algn="ctr">
              <a:buNone/>
            </a:pPr>
            <a:endParaRPr lang="en-US" dirty="0">
              <a:latin typeface="+mj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11297267"/>
              </p:ext>
            </p:extLst>
          </p:nvPr>
        </p:nvGraphicFramePr>
        <p:xfrm>
          <a:off x="152400" y="3733800"/>
          <a:ext cx="83820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442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Restorative Circle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>
                <a:solidFill>
                  <a:srgbClr val="E54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survivor’s voice…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pPr marL="0" indent="0" algn="ctr">
              <a:buNone/>
            </a:pPr>
            <a:r>
              <a:rPr lang="en-US" dirty="0"/>
              <a:t>legacyliveson.org</a:t>
            </a:r>
          </a:p>
        </p:txBody>
      </p:sp>
      <p:pic>
        <p:nvPicPr>
          <p:cNvPr id="4" name="Victims Debrief Sho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26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Graduation &amp; Sentencing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400"/>
            <a:ext cx="7086600" cy="18855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0852" y="1298448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E54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the participants say at graduation?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4117147"/>
            <a:ext cx="78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E54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happening at sentencings?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02515"/>
            <a:ext cx="7086600" cy="19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72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Questions, Feedback, dialogue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81200"/>
            <a:ext cx="2101169" cy="2941637"/>
          </a:xfrm>
        </p:spPr>
      </p:pic>
    </p:spTree>
    <p:extLst>
      <p:ext uri="{BB962C8B-B14F-4D97-AF65-F5344CB8AC3E}">
        <p14:creationId xmlns:p14="http://schemas.microsoft.com/office/powerpoint/2010/main" val="3526771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E54809"/>
                </a:solidFill>
              </a:rPr>
              <a:t>LET’s End in a good 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01813"/>
            <a:ext cx="4495800" cy="21378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300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I</a:t>
            </a:r>
            <a:br>
              <a:rPr lang="en-US" sz="4000" dirty="0"/>
            </a:br>
            <a:r>
              <a:rPr lang="en-US" sz="4000" dirty="0"/>
              <a:t>I walk down the street.</a:t>
            </a:r>
            <a:br>
              <a:rPr lang="en-US" sz="4000" dirty="0"/>
            </a:br>
            <a:r>
              <a:rPr lang="en-US" sz="4000" dirty="0"/>
              <a:t>There is a deep hole in the sidewalk.</a:t>
            </a:r>
            <a:br>
              <a:rPr lang="en-US" sz="4000" dirty="0"/>
            </a:br>
            <a:r>
              <a:rPr lang="en-US" sz="4000" dirty="0"/>
              <a:t>I fall in. I am lost….I am helpless.</a:t>
            </a:r>
            <a:br>
              <a:rPr lang="en-US" sz="4000" dirty="0"/>
            </a:br>
            <a:r>
              <a:rPr lang="en-US" sz="4000" dirty="0"/>
              <a:t>It isn’t my fault.</a:t>
            </a:r>
            <a:br>
              <a:rPr lang="en-US" sz="4000" dirty="0"/>
            </a:br>
            <a:r>
              <a:rPr lang="en-US" sz="4000" dirty="0"/>
              <a:t>It takes forever to find a way out.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1" y="1301931"/>
            <a:ext cx="5105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II</a:t>
            </a:r>
            <a:br>
              <a:rPr lang="en-US" sz="2200" dirty="0"/>
            </a:br>
            <a:r>
              <a:rPr lang="en-US" sz="2200" dirty="0"/>
              <a:t>I walk down the same street.</a:t>
            </a:r>
            <a:br>
              <a:rPr lang="en-US" sz="2200" dirty="0"/>
            </a:br>
            <a:r>
              <a:rPr lang="en-US" sz="2200" dirty="0"/>
              <a:t>There is a deep hole in the side walk.</a:t>
            </a:r>
            <a:br>
              <a:rPr lang="en-US" sz="2200" dirty="0"/>
            </a:br>
            <a:r>
              <a:rPr lang="en-US" sz="2200" dirty="0"/>
              <a:t>I pretend I don’t see it. I fall in again.</a:t>
            </a:r>
            <a:br>
              <a:rPr lang="en-US" sz="2200" dirty="0"/>
            </a:br>
            <a:r>
              <a:rPr lang="en-US" sz="2200" dirty="0"/>
              <a:t>I can’t believe I am in the same place.</a:t>
            </a:r>
            <a:br>
              <a:rPr lang="en-US" sz="2200" dirty="0"/>
            </a:br>
            <a:r>
              <a:rPr lang="en-US" sz="2200" dirty="0"/>
              <a:t>But it isn’t my fault.</a:t>
            </a:r>
            <a:br>
              <a:rPr lang="en-US" sz="2200" dirty="0"/>
            </a:br>
            <a:r>
              <a:rPr lang="en-US" sz="2200" dirty="0"/>
              <a:t>It still takes a long time to get out.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1" y="3124200"/>
            <a:ext cx="44958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E54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III</a:t>
            </a:r>
          </a:p>
          <a:p>
            <a:r>
              <a:rPr lang="en-US" sz="2200" dirty="0"/>
              <a:t>I walk down the same street.</a:t>
            </a:r>
            <a:br>
              <a:rPr lang="en-US" sz="2200" dirty="0"/>
            </a:br>
            <a:r>
              <a:rPr lang="en-US" sz="2200" dirty="0"/>
              <a:t>There is a deep hole in the sidewalk.</a:t>
            </a:r>
            <a:br>
              <a:rPr lang="en-US" sz="2200" dirty="0"/>
            </a:br>
            <a:r>
              <a:rPr lang="en-US" sz="2200" dirty="0"/>
              <a:t>I see it is there.</a:t>
            </a:r>
            <a:br>
              <a:rPr lang="en-US" sz="2200" dirty="0"/>
            </a:br>
            <a:r>
              <a:rPr lang="en-US" sz="2200" dirty="0"/>
              <a:t>I fall in….it’s a habit…but my eyes are open.</a:t>
            </a:r>
            <a:br>
              <a:rPr lang="en-US" sz="2200" dirty="0"/>
            </a:br>
            <a:r>
              <a:rPr lang="en-US" sz="2200" dirty="0"/>
              <a:t>I know where I am. It is my fault.</a:t>
            </a:r>
            <a:br>
              <a:rPr lang="en-US" sz="2200" dirty="0"/>
            </a:br>
            <a:r>
              <a:rPr lang="en-US" sz="2200" dirty="0"/>
              <a:t>I get out immediately.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2000" y="3825850"/>
            <a:ext cx="4939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IV</a:t>
            </a:r>
            <a:br>
              <a:rPr lang="en-US" sz="2200" dirty="0"/>
            </a:br>
            <a:r>
              <a:rPr lang="en-US" sz="2200" dirty="0"/>
              <a:t>I walk down the same street.</a:t>
            </a:r>
            <a:br>
              <a:rPr lang="en-US" sz="2200" dirty="0"/>
            </a:br>
            <a:r>
              <a:rPr lang="en-US" sz="2200" dirty="0"/>
              <a:t>There is a deep hole in the sidewalk.</a:t>
            </a:r>
            <a:br>
              <a:rPr lang="en-US" sz="2200" dirty="0"/>
            </a:br>
            <a:r>
              <a:rPr lang="en-US" sz="2200" dirty="0"/>
              <a:t>I walk around it.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5800" y="5566667"/>
            <a:ext cx="77724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V</a:t>
            </a:r>
            <a:br>
              <a:rPr lang="en-US" sz="2800" dirty="0"/>
            </a:br>
            <a:r>
              <a:rPr lang="en-US" sz="2800" b="1" u="sng" dirty="0"/>
              <a:t>I walk down a different street.</a:t>
            </a:r>
          </a:p>
          <a:p>
            <a:pPr algn="ctr"/>
            <a:r>
              <a:rPr lang="en-US" b="1" dirty="0"/>
              <a:t>“An Autobiography in Five Chapters” by Portia Nelson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1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/ Thinking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458200" cy="4953000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 an overview of the U.S. District Court, District of Massachusetts’ RISE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Detail the restorative component or track of the RISE program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Solicit feedback and discussion regarding restorative justice in U.S. District Court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b="1" i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029200"/>
            <a:ext cx="248302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"/>
            <a:ext cx="8458200" cy="4572000"/>
          </a:xfrm>
        </p:spPr>
        <p:txBody>
          <a:bodyPr>
            <a:normAutofit/>
          </a:bodyPr>
          <a:lstStyle/>
          <a:p>
            <a:pPr algn="ctr"/>
            <a:r>
              <a:rPr lang="en-US" sz="4200" b="1" dirty="0">
                <a:latin typeface="Lucida Bright" panose="02040602050505020304" pitchFamily="18" charset="0"/>
                <a:hlinkClick r:id="rId2"/>
              </a:rPr>
              <a:t>Let’s start in a good way</a:t>
            </a:r>
            <a:endParaRPr lang="en-US" sz="2600" b="1" dirty="0">
              <a:latin typeface="+mj-lt"/>
              <a:hlinkClick r:id="rId2"/>
            </a:endParaRPr>
          </a:p>
          <a:p>
            <a:pPr algn="ctr"/>
            <a:endParaRPr lang="en-US" sz="2600" b="1" dirty="0">
              <a:latin typeface="+mj-lt"/>
              <a:hlinkClick r:id="rId2"/>
            </a:endParaRPr>
          </a:p>
          <a:p>
            <a:pPr algn="ctr"/>
            <a:endParaRPr lang="en-US" sz="2000" b="1" dirty="0">
              <a:latin typeface="+mj-lt"/>
              <a:hlinkClick r:id="rId2"/>
            </a:endParaRPr>
          </a:p>
          <a:p>
            <a:pPr algn="ctr"/>
            <a:endParaRPr lang="en-US" sz="2600" b="1" dirty="0">
              <a:solidFill>
                <a:srgbClr val="FF0000"/>
              </a:solidFill>
              <a:latin typeface="Lucida Bright" panose="02040602050505020304" pitchFamily="18" charset="0"/>
              <a:hlinkClick r:id="rId2"/>
            </a:endParaRPr>
          </a:p>
          <a:p>
            <a:pPr algn="ctr"/>
            <a:endParaRPr lang="en-US" sz="2600" b="1" dirty="0">
              <a:solidFill>
                <a:srgbClr val="FF0000"/>
              </a:solidFill>
              <a:latin typeface="Lucida Bright" panose="02040602050505020304" pitchFamily="18" charset="0"/>
              <a:hlinkClick r:id="rId2"/>
            </a:endParaRPr>
          </a:p>
          <a:p>
            <a:pPr algn="ctr"/>
            <a:endParaRPr lang="en-US" sz="2600" b="1" dirty="0">
              <a:latin typeface="+mj-lt"/>
              <a:hlinkClick r:id="rId2"/>
            </a:endParaRPr>
          </a:p>
          <a:p>
            <a:pPr algn="ctr"/>
            <a:endParaRPr lang="en-US" sz="2600" b="1" dirty="0">
              <a:latin typeface="+mj-lt"/>
              <a:hlinkClick r:id="rId3"/>
            </a:endParaRPr>
          </a:p>
          <a:p>
            <a:pPr algn="ctr"/>
            <a:endParaRPr lang="en-US" sz="2600" b="1" dirty="0">
              <a:latin typeface="+mj-lt"/>
              <a:hlinkClick r:id="rId3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556260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Lucida Bright" panose="020406020505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36180"/>
            <a:ext cx="2667000" cy="16262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57400" y="1694314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https://www.youtube.com/watch?v=vzKryaN44ss</a:t>
            </a:r>
          </a:p>
        </p:txBody>
      </p:sp>
    </p:spTree>
    <p:extLst>
      <p:ext uri="{BB962C8B-B14F-4D97-AF65-F5344CB8AC3E}">
        <p14:creationId xmlns:p14="http://schemas.microsoft.com/office/powerpoint/2010/main" val="300460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RISE program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 Who is eligible?</a:t>
            </a:r>
            <a:endParaRPr lang="en-US" sz="2600" b="1" dirty="0">
              <a:solidFill>
                <a:schemeClr val="tx1"/>
              </a:solidFill>
            </a:endParaRP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Eligibility requirements and voluntary application</a:t>
            </a: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Collaborative committee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 What is required?</a:t>
            </a: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Personalized menu of requirements and restorative component</a:t>
            </a: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Year-long participation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</a:rPr>
              <a:t>When and how is it monitored?</a:t>
            </a: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USPO supervision</a:t>
            </a: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involvement and oversight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 Program Completion</a:t>
            </a:r>
            <a:endParaRPr lang="en-US" b="1" dirty="0">
              <a:solidFill>
                <a:srgbClr val="FF0000"/>
              </a:solidFill>
            </a:endParaRPr>
          </a:p>
          <a:p>
            <a:pPr lvl="3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Graduation and sentencing</a:t>
            </a:r>
          </a:p>
          <a:p>
            <a:pPr lvl="3"/>
            <a:endParaRPr lang="en-US" dirty="0"/>
          </a:p>
          <a:p>
            <a:pPr lvl="3"/>
            <a:endParaRPr lang="en-US" sz="2400" b="1" dirty="0">
              <a:solidFill>
                <a:srgbClr val="FF0000"/>
              </a:solidFill>
            </a:endParaRPr>
          </a:p>
          <a:p>
            <a:pPr lvl="3"/>
            <a:endParaRPr lang="en-US" sz="2400" b="1" dirty="0">
              <a:solidFill>
                <a:srgbClr val="FF0000"/>
              </a:solidFill>
            </a:endParaRPr>
          </a:p>
          <a:p>
            <a:pPr marL="1714500" lvl="4" indent="0">
              <a:buNone/>
            </a:pPr>
            <a:endParaRPr lang="en-US" dirty="0"/>
          </a:p>
        </p:txBody>
      </p:sp>
      <p:pic>
        <p:nvPicPr>
          <p:cNvPr id="4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2845"/>
            <a:ext cx="1815084" cy="152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54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Restorative component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715000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latin typeface="+mj-lt"/>
            </a:endParaRP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The restorative component of the RISE program includes participation in:</a:t>
            </a:r>
          </a:p>
          <a:p>
            <a:pPr lvl="3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Informational session</a:t>
            </a:r>
          </a:p>
          <a:p>
            <a:pPr lvl="3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Two-day workshop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800" dirty="0">
                <a:latin typeface="+mj-lt"/>
              </a:rPr>
              <a:t>Additional participation is </a:t>
            </a:r>
            <a:r>
              <a:rPr lang="en-US" sz="2800" i="1" dirty="0">
                <a:latin typeface="+mj-lt"/>
              </a:rPr>
              <a:t>voluntary</a:t>
            </a:r>
            <a:r>
              <a:rPr lang="en-US" sz="2800" dirty="0">
                <a:latin typeface="+mj-lt"/>
              </a:rPr>
              <a:t> and may include:</a:t>
            </a:r>
          </a:p>
          <a:p>
            <a:pPr lvl="3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preparation and/or assignments</a:t>
            </a:r>
          </a:p>
          <a:p>
            <a:pPr lvl="3"/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restorative process</a:t>
            </a:r>
          </a:p>
          <a:p>
            <a:pPr lvl="3"/>
            <a:endParaRPr lang="en-US" sz="2400" b="1" dirty="0">
              <a:solidFill>
                <a:srgbClr val="FF0000"/>
              </a:solidFill>
            </a:endParaRPr>
          </a:p>
          <a:p>
            <a:pPr lvl="3"/>
            <a:endParaRPr lang="en-US" sz="2400" b="1" dirty="0">
              <a:solidFill>
                <a:srgbClr val="FF0000"/>
              </a:solidFill>
            </a:endParaRPr>
          </a:p>
          <a:p>
            <a:pPr marL="1714500" lvl="4" indent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5978325"/>
              </p:ext>
            </p:extLst>
          </p:nvPr>
        </p:nvGraphicFramePr>
        <p:xfrm>
          <a:off x="228600" y="4953000"/>
          <a:ext cx="853440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040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894" y="356042"/>
            <a:ext cx="8686800" cy="841248"/>
          </a:xfrm>
        </p:spPr>
        <p:txBody>
          <a:bodyPr/>
          <a:lstStyle/>
          <a:p>
            <a:r>
              <a:rPr lang="en-US" dirty="0"/>
              <a:t>Informational Session</a:t>
            </a: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3922528" y="4102239"/>
            <a:ext cx="1361118" cy="2222362"/>
          </a:xfrm>
          <a:custGeom>
            <a:avLst/>
            <a:gdLst>
              <a:gd name="connsiteX0" fmla="*/ 653346 w 1423291"/>
              <a:gd name="connsiteY0" fmla="*/ 926 h 3023765"/>
              <a:gd name="connsiteX1" fmla="*/ 683584 w 1423291"/>
              <a:gd name="connsiteY1" fmla="*/ 9666 h 3023765"/>
              <a:gd name="connsiteX2" fmla="*/ 945657 w 1423291"/>
              <a:gd name="connsiteY2" fmla="*/ 798336 h 3023765"/>
              <a:gd name="connsiteX3" fmla="*/ 1255777 w 1423291"/>
              <a:gd name="connsiteY3" fmla="*/ 513308 h 3023765"/>
              <a:gd name="connsiteX4" fmla="*/ 1421757 w 1423291"/>
              <a:gd name="connsiteY4" fmla="*/ 469032 h 3023765"/>
              <a:gd name="connsiteX5" fmla="*/ 1089797 w 1423291"/>
              <a:gd name="connsiteY5" fmla="*/ 1451410 h 3023765"/>
              <a:gd name="connsiteX6" fmla="*/ 1115305 w 1423291"/>
              <a:gd name="connsiteY6" fmla="*/ 2944490 h 3023765"/>
              <a:gd name="connsiteX7" fmla="*/ 1126210 w 1423291"/>
              <a:gd name="connsiteY7" fmla="*/ 3023765 h 3023765"/>
              <a:gd name="connsiteX8" fmla="*/ 566894 w 1423291"/>
              <a:gd name="connsiteY8" fmla="*/ 3023765 h 3023765"/>
              <a:gd name="connsiteX9" fmla="*/ 567862 w 1423291"/>
              <a:gd name="connsiteY9" fmla="*/ 3011717 h 3023765"/>
              <a:gd name="connsiteX10" fmla="*/ 622433 w 1423291"/>
              <a:gd name="connsiteY10" fmla="*/ 1789017 h 3023765"/>
              <a:gd name="connsiteX11" fmla="*/ 146333 w 1423291"/>
              <a:gd name="connsiteY11" fmla="*/ 1069528 h 3023765"/>
              <a:gd name="connsiteX12" fmla="*/ 56792 w 1423291"/>
              <a:gd name="connsiteY12" fmla="*/ 817707 h 3023765"/>
              <a:gd name="connsiteX13" fmla="*/ 353808 w 1423291"/>
              <a:gd name="connsiteY13" fmla="*/ 1014183 h 3023765"/>
              <a:gd name="connsiteX14" fmla="*/ 41504 w 1423291"/>
              <a:gd name="connsiteY14" fmla="*/ 560351 h 3023765"/>
              <a:gd name="connsiteX15" fmla="*/ 48056 w 1423291"/>
              <a:gd name="connsiteY15" fmla="*/ 355574 h 3023765"/>
              <a:gd name="connsiteX16" fmla="*/ 432430 w 1423291"/>
              <a:gd name="connsiteY16" fmla="*/ 801103 h 3023765"/>
              <a:gd name="connsiteX17" fmla="*/ 200932 w 1423291"/>
              <a:gd name="connsiteY17" fmla="*/ 136960 h 3023765"/>
              <a:gd name="connsiteX18" fmla="*/ 395303 w 1423291"/>
              <a:gd name="connsiteY18" fmla="*/ 325134 h 3023765"/>
              <a:gd name="connsiteX19" fmla="*/ 657376 w 1423291"/>
              <a:gd name="connsiteY19" fmla="*/ 532679 h 3023765"/>
              <a:gd name="connsiteX20" fmla="*/ 653346 w 1423291"/>
              <a:gd name="connsiteY20" fmla="*/ 926 h 3023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3291" h="3023765">
                <a:moveTo>
                  <a:pt x="653346" y="926"/>
                </a:moveTo>
                <a:cubicBezTo>
                  <a:pt x="661574" y="-1619"/>
                  <a:pt x="671572" y="1018"/>
                  <a:pt x="683584" y="9666"/>
                </a:cubicBezTo>
                <a:cubicBezTo>
                  <a:pt x="779677" y="76080"/>
                  <a:pt x="814620" y="762362"/>
                  <a:pt x="945657" y="798336"/>
                </a:cubicBezTo>
                <a:cubicBezTo>
                  <a:pt x="1078878" y="834310"/>
                  <a:pt x="1220834" y="612929"/>
                  <a:pt x="1255777" y="513308"/>
                </a:cubicBezTo>
                <a:cubicBezTo>
                  <a:pt x="1290720" y="410919"/>
                  <a:pt x="1402101" y="358341"/>
                  <a:pt x="1421757" y="469032"/>
                </a:cubicBezTo>
                <a:cubicBezTo>
                  <a:pt x="1443596" y="579722"/>
                  <a:pt x="1227386" y="729154"/>
                  <a:pt x="1089797" y="1451410"/>
                </a:cubicBezTo>
                <a:cubicBezTo>
                  <a:pt x="1005169" y="1901091"/>
                  <a:pt x="1061304" y="2533454"/>
                  <a:pt x="1115305" y="2944490"/>
                </a:cubicBezTo>
                <a:lnTo>
                  <a:pt x="1126210" y="3023765"/>
                </a:lnTo>
                <a:lnTo>
                  <a:pt x="566894" y="3023765"/>
                </a:lnTo>
                <a:lnTo>
                  <a:pt x="567862" y="3011717"/>
                </a:lnTo>
                <a:cubicBezTo>
                  <a:pt x="585392" y="2790258"/>
                  <a:pt x="631306" y="2164500"/>
                  <a:pt x="622433" y="1789017"/>
                </a:cubicBezTo>
                <a:cubicBezTo>
                  <a:pt x="611514" y="1326883"/>
                  <a:pt x="281738" y="1191288"/>
                  <a:pt x="146333" y="1069528"/>
                </a:cubicBezTo>
                <a:cubicBezTo>
                  <a:pt x="10929" y="947768"/>
                  <a:pt x="-19646" y="812172"/>
                  <a:pt x="56792" y="817707"/>
                </a:cubicBezTo>
                <a:cubicBezTo>
                  <a:pt x="131046" y="823241"/>
                  <a:pt x="338520" y="1058459"/>
                  <a:pt x="353808" y="1014183"/>
                </a:cubicBezTo>
                <a:cubicBezTo>
                  <a:pt x="369096" y="972674"/>
                  <a:pt x="120126" y="715318"/>
                  <a:pt x="41504" y="560351"/>
                </a:cubicBezTo>
                <a:cubicBezTo>
                  <a:pt x="-39302" y="408152"/>
                  <a:pt x="17481" y="369410"/>
                  <a:pt x="48056" y="355574"/>
                </a:cubicBezTo>
                <a:cubicBezTo>
                  <a:pt x="80815" y="341737"/>
                  <a:pt x="414958" y="828776"/>
                  <a:pt x="432430" y="801103"/>
                </a:cubicBezTo>
                <a:cubicBezTo>
                  <a:pt x="452086" y="770663"/>
                  <a:pt x="187828" y="184003"/>
                  <a:pt x="200932" y="136960"/>
                </a:cubicBezTo>
                <a:cubicBezTo>
                  <a:pt x="211852" y="89916"/>
                  <a:pt x="279554" y="-4171"/>
                  <a:pt x="395303" y="325134"/>
                </a:cubicBezTo>
                <a:cubicBezTo>
                  <a:pt x="511052" y="654438"/>
                  <a:pt x="694503" y="806638"/>
                  <a:pt x="657376" y="532679"/>
                </a:cubicBezTo>
                <a:cubicBezTo>
                  <a:pt x="624890" y="290543"/>
                  <a:pt x="595748" y="18746"/>
                  <a:pt x="653346" y="926"/>
                </a:cubicBezTo>
                <a:close/>
              </a:path>
            </a:pathLst>
          </a:custGeom>
          <a:solidFill>
            <a:srgbClr val="894C27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4" name="Group 83"/>
          <p:cNvGrpSpPr/>
          <p:nvPr/>
        </p:nvGrpSpPr>
        <p:grpSpPr>
          <a:xfrm>
            <a:off x="-289810" y="4102365"/>
            <a:ext cx="2956091" cy="2518346"/>
            <a:chOff x="-414904" y="4278150"/>
            <a:chExt cx="2220717" cy="2692865"/>
          </a:xfrm>
        </p:grpSpPr>
        <p:sp>
          <p:nvSpPr>
            <p:cNvPr id="82" name="Rectangle 81"/>
            <p:cNvSpPr/>
            <p:nvPr/>
          </p:nvSpPr>
          <p:spPr>
            <a:xfrm>
              <a:off x="-414904" y="4897653"/>
              <a:ext cx="2215779" cy="20733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500" dirty="0"/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An invitation towards forgiveness and how to make amends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What does making amends mean to you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You are not defined by your crime </a:t>
              </a:r>
              <a:endParaRPr lang="en-US" sz="1500" i="1" u="sng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-192988" y="4278150"/>
              <a:ext cx="1998801" cy="889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Repair &amp; </a:t>
              </a:r>
            </a:p>
            <a:p>
              <a:pPr algn="ctr"/>
              <a:r>
                <a:rPr lang="en-US" sz="2000" b="1" dirty="0"/>
                <a:t>Reintegration</a:t>
              </a:r>
              <a:r>
                <a:rPr lang="en-US" b="1" dirty="0"/>
                <a:t> 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-346866" y="1989810"/>
            <a:ext cx="3652895" cy="2192490"/>
            <a:chOff x="-74385" y="4562255"/>
            <a:chExt cx="2287746" cy="978792"/>
          </a:xfrm>
        </p:grpSpPr>
        <p:sp>
          <p:nvSpPr>
            <p:cNvPr id="86" name="Rectangle 85"/>
            <p:cNvSpPr/>
            <p:nvPr/>
          </p:nvSpPr>
          <p:spPr>
            <a:xfrm>
              <a:off x="-74385" y="4897653"/>
              <a:ext cx="1875260" cy="643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How do you come to an understanding of </a:t>
              </a:r>
              <a:r>
                <a:rPr lang="en-US" sz="1500" b="1" i="1" dirty="0"/>
                <a:t>why</a:t>
              </a:r>
              <a:r>
                <a:rPr lang="en-US" sz="1500" dirty="0"/>
                <a:t> you chose to commit the crime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What does accepting responsibility mean to </a:t>
              </a:r>
              <a:r>
                <a:rPr lang="en-US" sz="1500" b="1" i="1" dirty="0"/>
                <a:t>you</a:t>
              </a: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97053" y="4562255"/>
              <a:ext cx="1916308" cy="524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Meaningful Acceptance of </a:t>
              </a:r>
            </a:p>
            <a:p>
              <a:pPr algn="ctr"/>
              <a:r>
                <a:rPr lang="en-US" sz="2000" b="1" dirty="0"/>
                <a:t>Responsibility</a:t>
              </a:r>
            </a:p>
            <a:p>
              <a:pPr algn="ctr"/>
              <a:endParaRPr lang="en-US" sz="2000" b="1" dirty="0"/>
            </a:p>
          </p:txBody>
        </p:sp>
      </p:grpSp>
      <p:sp>
        <p:nvSpPr>
          <p:cNvPr id="89" name="Rectangle 88"/>
          <p:cNvSpPr/>
          <p:nvPr/>
        </p:nvSpPr>
        <p:spPr>
          <a:xfrm flipH="1">
            <a:off x="3864252" y="1863783"/>
            <a:ext cx="14580" cy="37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6016935" y="2046879"/>
            <a:ext cx="3572956" cy="2698867"/>
            <a:chOff x="-33489" y="4239304"/>
            <a:chExt cx="2567052" cy="986778"/>
          </a:xfrm>
        </p:grpSpPr>
        <p:sp>
          <p:nvSpPr>
            <p:cNvPr id="95" name="Rectangle 94"/>
            <p:cNvSpPr/>
            <p:nvPr/>
          </p:nvSpPr>
          <p:spPr>
            <a:xfrm>
              <a:off x="-33489" y="4359590"/>
              <a:ext cx="2246693" cy="8664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Begin to understand crime as harm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Redefine the idea of “victimless” crime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Consider direct victims, indirect victims, surrogate victims, stakeholders, and the community</a:t>
              </a:r>
              <a:endParaRPr lang="en-US" sz="1500" i="1" u="sng" dirty="0"/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400" dirty="0"/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400" b="1" i="1" dirty="0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252955" y="4239304"/>
              <a:ext cx="2280608" cy="146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/>
                <a:t>Harm and its victims 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016936" y="4343400"/>
            <a:ext cx="3098022" cy="2664027"/>
            <a:chOff x="-442768" y="4528321"/>
            <a:chExt cx="2243643" cy="733501"/>
          </a:xfrm>
        </p:grpSpPr>
        <p:sp>
          <p:nvSpPr>
            <p:cNvPr id="98" name="Rectangle 97"/>
            <p:cNvSpPr/>
            <p:nvPr/>
          </p:nvSpPr>
          <p:spPr>
            <a:xfrm>
              <a:off x="-442768" y="4745147"/>
              <a:ext cx="2243643" cy="516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Determine openness to concepts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Identify special needs (mental health, etc.)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500" dirty="0"/>
                <a:t>Begin to identify potential community supports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500" dirty="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-131672" y="4528321"/>
              <a:ext cx="1932546" cy="195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/>
                <a:t>Needs </a:t>
              </a:r>
            </a:p>
            <a:p>
              <a:pPr algn="ctr"/>
              <a:r>
                <a:rPr lang="en-US" b="1" dirty="0"/>
                <a:t>Assessment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90800" y="2477336"/>
            <a:ext cx="4116176" cy="3847264"/>
            <a:chOff x="2103210" y="1568462"/>
            <a:chExt cx="4939774" cy="4003308"/>
          </a:xfrm>
        </p:grpSpPr>
        <p:sp>
          <p:nvSpPr>
            <p:cNvPr id="63" name="Freeform 62"/>
            <p:cNvSpPr>
              <a:spLocks/>
            </p:cNvSpPr>
            <p:nvPr/>
          </p:nvSpPr>
          <p:spPr bwMode="auto">
            <a:xfrm rot="18501521">
              <a:off x="3951665" y="1661202"/>
              <a:ext cx="1243013" cy="1057533"/>
            </a:xfrm>
            <a:custGeom>
              <a:avLst/>
              <a:gdLst>
                <a:gd name="connsiteX0" fmla="*/ 1241823 w 1243013"/>
                <a:gd name="connsiteY0" fmla="*/ 38358 h 1057533"/>
                <a:gd name="connsiteX1" fmla="*/ 1243013 w 1243013"/>
                <a:gd name="connsiteY1" fmla="*/ 66525 h 1057533"/>
                <a:gd name="connsiteX2" fmla="*/ 1242894 w 1243013"/>
                <a:gd name="connsiteY2" fmla="*/ 83759 h 1057533"/>
                <a:gd name="connsiteX3" fmla="*/ 1242616 w 1243013"/>
                <a:gd name="connsiteY3" fmla="*/ 123653 h 1057533"/>
                <a:gd name="connsiteX4" fmla="*/ 1239044 w 1243013"/>
                <a:gd name="connsiteY4" fmla="*/ 180384 h 1057533"/>
                <a:gd name="connsiteX5" fmla="*/ 1232298 w 1243013"/>
                <a:gd name="connsiteY5" fmla="*/ 236718 h 1057533"/>
                <a:gd name="connsiteX6" fmla="*/ 1221979 w 1243013"/>
                <a:gd name="connsiteY6" fmla="*/ 292259 h 1057533"/>
                <a:gd name="connsiteX7" fmla="*/ 1208882 w 1243013"/>
                <a:gd name="connsiteY7" fmla="*/ 347800 h 1057533"/>
                <a:gd name="connsiteX8" fmla="*/ 1192213 w 1243013"/>
                <a:gd name="connsiteY8" fmla="*/ 402150 h 1057533"/>
                <a:gd name="connsiteX9" fmla="*/ 1172369 w 1243013"/>
                <a:gd name="connsiteY9" fmla="*/ 455708 h 1057533"/>
                <a:gd name="connsiteX10" fmla="*/ 1148954 w 1243013"/>
                <a:gd name="connsiteY10" fmla="*/ 507678 h 1057533"/>
                <a:gd name="connsiteX11" fmla="*/ 1122760 w 1243013"/>
                <a:gd name="connsiteY11" fmla="*/ 559252 h 1057533"/>
                <a:gd name="connsiteX12" fmla="*/ 1093391 w 1243013"/>
                <a:gd name="connsiteY12" fmla="*/ 608842 h 1057533"/>
                <a:gd name="connsiteX13" fmla="*/ 1061245 w 1243013"/>
                <a:gd name="connsiteY13" fmla="*/ 656845 h 1057533"/>
                <a:gd name="connsiteX14" fmla="*/ 1025526 w 1243013"/>
                <a:gd name="connsiteY14" fmla="*/ 703262 h 1057533"/>
                <a:gd name="connsiteX15" fmla="*/ 986632 w 1243013"/>
                <a:gd name="connsiteY15" fmla="*/ 747694 h 1057533"/>
                <a:gd name="connsiteX16" fmla="*/ 944960 w 1243013"/>
                <a:gd name="connsiteY16" fmla="*/ 790540 h 1057533"/>
                <a:gd name="connsiteX17" fmla="*/ 899716 w 1243013"/>
                <a:gd name="connsiteY17" fmla="*/ 830609 h 1057533"/>
                <a:gd name="connsiteX18" fmla="*/ 875904 w 1243013"/>
                <a:gd name="connsiteY18" fmla="*/ 849651 h 1057533"/>
                <a:gd name="connsiteX19" fmla="*/ 842566 w 1243013"/>
                <a:gd name="connsiteY19" fmla="*/ 875438 h 1057533"/>
                <a:gd name="connsiteX20" fmla="*/ 773113 w 1243013"/>
                <a:gd name="connsiteY20" fmla="*/ 921061 h 1057533"/>
                <a:gd name="connsiteX21" fmla="*/ 700882 w 1243013"/>
                <a:gd name="connsiteY21" fmla="*/ 960336 h 1057533"/>
                <a:gd name="connsiteX22" fmla="*/ 627063 w 1243013"/>
                <a:gd name="connsiteY22" fmla="*/ 992470 h 1057533"/>
                <a:gd name="connsiteX23" fmla="*/ 550863 w 1243013"/>
                <a:gd name="connsiteY23" fmla="*/ 1018258 h 1057533"/>
                <a:gd name="connsiteX24" fmla="*/ 473472 w 1243013"/>
                <a:gd name="connsiteY24" fmla="*/ 1037697 h 1057533"/>
                <a:gd name="connsiteX25" fmla="*/ 396082 w 1243013"/>
                <a:gd name="connsiteY25" fmla="*/ 1050788 h 1057533"/>
                <a:gd name="connsiteX26" fmla="*/ 317103 w 1243013"/>
                <a:gd name="connsiteY26" fmla="*/ 1056739 h 1057533"/>
                <a:gd name="connsiteX27" fmla="*/ 277813 w 1243013"/>
                <a:gd name="connsiteY27" fmla="*/ 1057533 h 1057533"/>
                <a:gd name="connsiteX28" fmla="*/ 242491 w 1243013"/>
                <a:gd name="connsiteY28" fmla="*/ 1056739 h 1057533"/>
                <a:gd name="connsiteX29" fmla="*/ 173038 w 1243013"/>
                <a:gd name="connsiteY29" fmla="*/ 1052375 h 1057533"/>
                <a:gd name="connsiteX30" fmla="*/ 103585 w 1243013"/>
                <a:gd name="connsiteY30" fmla="*/ 1042061 h 1057533"/>
                <a:gd name="connsiteX31" fmla="*/ 35322 w 1243013"/>
                <a:gd name="connsiteY31" fmla="*/ 1026985 h 1057533"/>
                <a:gd name="connsiteX32" fmla="*/ 2532 w 1243013"/>
                <a:gd name="connsiteY32" fmla="*/ 1018116 h 1057533"/>
                <a:gd name="connsiteX33" fmla="*/ 1191 w 1243013"/>
                <a:gd name="connsiteY33" fmla="*/ 1019175 h 1057533"/>
                <a:gd name="connsiteX34" fmla="*/ 0 w 1243013"/>
                <a:gd name="connsiteY34" fmla="*/ 991008 h 1057533"/>
                <a:gd name="connsiteX35" fmla="*/ 120 w 1243013"/>
                <a:gd name="connsiteY35" fmla="*/ 973775 h 1057533"/>
                <a:gd name="connsiteX36" fmla="*/ 397 w 1243013"/>
                <a:gd name="connsiteY36" fmla="*/ 933880 h 1057533"/>
                <a:gd name="connsiteX37" fmla="*/ 3969 w 1243013"/>
                <a:gd name="connsiteY37" fmla="*/ 877149 h 1057533"/>
                <a:gd name="connsiteX38" fmla="*/ 10716 w 1243013"/>
                <a:gd name="connsiteY38" fmla="*/ 820815 h 1057533"/>
                <a:gd name="connsiteX39" fmla="*/ 21034 w 1243013"/>
                <a:gd name="connsiteY39" fmla="*/ 765274 h 1057533"/>
                <a:gd name="connsiteX40" fmla="*/ 34131 w 1243013"/>
                <a:gd name="connsiteY40" fmla="*/ 709733 h 1057533"/>
                <a:gd name="connsiteX41" fmla="*/ 50800 w 1243013"/>
                <a:gd name="connsiteY41" fmla="*/ 655383 h 1057533"/>
                <a:gd name="connsiteX42" fmla="*/ 70644 w 1243013"/>
                <a:gd name="connsiteY42" fmla="*/ 601825 h 1057533"/>
                <a:gd name="connsiteX43" fmla="*/ 94059 w 1243013"/>
                <a:gd name="connsiteY43" fmla="*/ 549854 h 1057533"/>
                <a:gd name="connsiteX44" fmla="*/ 120253 w 1243013"/>
                <a:gd name="connsiteY44" fmla="*/ 498281 h 1057533"/>
                <a:gd name="connsiteX45" fmla="*/ 149622 w 1243013"/>
                <a:gd name="connsiteY45" fmla="*/ 448691 h 1057533"/>
                <a:gd name="connsiteX46" fmla="*/ 181769 w 1243013"/>
                <a:gd name="connsiteY46" fmla="*/ 400688 h 1057533"/>
                <a:gd name="connsiteX47" fmla="*/ 217487 w 1243013"/>
                <a:gd name="connsiteY47" fmla="*/ 354271 h 1057533"/>
                <a:gd name="connsiteX48" fmla="*/ 256381 w 1243013"/>
                <a:gd name="connsiteY48" fmla="*/ 309839 h 1057533"/>
                <a:gd name="connsiteX49" fmla="*/ 298053 w 1243013"/>
                <a:gd name="connsiteY49" fmla="*/ 266993 h 1057533"/>
                <a:gd name="connsiteX50" fmla="*/ 343297 w 1243013"/>
                <a:gd name="connsiteY50" fmla="*/ 226924 h 1057533"/>
                <a:gd name="connsiteX51" fmla="*/ 367109 w 1243013"/>
                <a:gd name="connsiteY51" fmla="*/ 207881 h 1057533"/>
                <a:gd name="connsiteX52" fmla="*/ 400447 w 1243013"/>
                <a:gd name="connsiteY52" fmla="*/ 182095 h 1057533"/>
                <a:gd name="connsiteX53" fmla="*/ 469900 w 1243013"/>
                <a:gd name="connsiteY53" fmla="*/ 136472 h 1057533"/>
                <a:gd name="connsiteX54" fmla="*/ 542131 w 1243013"/>
                <a:gd name="connsiteY54" fmla="*/ 97197 h 1057533"/>
                <a:gd name="connsiteX55" fmla="*/ 615950 w 1243013"/>
                <a:gd name="connsiteY55" fmla="*/ 65062 h 1057533"/>
                <a:gd name="connsiteX56" fmla="*/ 692150 w 1243013"/>
                <a:gd name="connsiteY56" fmla="*/ 39275 h 1057533"/>
                <a:gd name="connsiteX57" fmla="*/ 769541 w 1243013"/>
                <a:gd name="connsiteY57" fmla="*/ 19836 h 1057533"/>
                <a:gd name="connsiteX58" fmla="*/ 846932 w 1243013"/>
                <a:gd name="connsiteY58" fmla="*/ 6744 h 1057533"/>
                <a:gd name="connsiteX59" fmla="*/ 925910 w 1243013"/>
                <a:gd name="connsiteY59" fmla="*/ 794 h 1057533"/>
                <a:gd name="connsiteX60" fmla="*/ 965201 w 1243013"/>
                <a:gd name="connsiteY60" fmla="*/ 0 h 1057533"/>
                <a:gd name="connsiteX61" fmla="*/ 1000522 w 1243013"/>
                <a:gd name="connsiteY61" fmla="*/ 793 h 1057533"/>
                <a:gd name="connsiteX62" fmla="*/ 1069975 w 1243013"/>
                <a:gd name="connsiteY62" fmla="*/ 5157 h 1057533"/>
                <a:gd name="connsiteX63" fmla="*/ 1139429 w 1243013"/>
                <a:gd name="connsiteY63" fmla="*/ 15472 h 1057533"/>
                <a:gd name="connsiteX64" fmla="*/ 1207691 w 1243013"/>
                <a:gd name="connsiteY64" fmla="*/ 30548 h 1057533"/>
                <a:gd name="connsiteX65" fmla="*/ 1240482 w 1243013"/>
                <a:gd name="connsiteY65" fmla="*/ 39417 h 105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013" h="1057533">
                  <a:moveTo>
                    <a:pt x="1241823" y="38358"/>
                  </a:moveTo>
                  <a:lnTo>
                    <a:pt x="1243013" y="66525"/>
                  </a:lnTo>
                  <a:lnTo>
                    <a:pt x="1242894" y="83759"/>
                  </a:lnTo>
                  <a:lnTo>
                    <a:pt x="1242616" y="123653"/>
                  </a:lnTo>
                  <a:lnTo>
                    <a:pt x="1239044" y="180384"/>
                  </a:lnTo>
                  <a:lnTo>
                    <a:pt x="1232298" y="236718"/>
                  </a:lnTo>
                  <a:lnTo>
                    <a:pt x="1221979" y="292259"/>
                  </a:lnTo>
                  <a:lnTo>
                    <a:pt x="1208882" y="347800"/>
                  </a:lnTo>
                  <a:lnTo>
                    <a:pt x="1192213" y="402150"/>
                  </a:lnTo>
                  <a:lnTo>
                    <a:pt x="1172369" y="455708"/>
                  </a:lnTo>
                  <a:lnTo>
                    <a:pt x="1148954" y="507678"/>
                  </a:lnTo>
                  <a:lnTo>
                    <a:pt x="1122760" y="559252"/>
                  </a:lnTo>
                  <a:lnTo>
                    <a:pt x="1093391" y="608842"/>
                  </a:lnTo>
                  <a:lnTo>
                    <a:pt x="1061245" y="656845"/>
                  </a:lnTo>
                  <a:lnTo>
                    <a:pt x="1025526" y="703262"/>
                  </a:lnTo>
                  <a:lnTo>
                    <a:pt x="986632" y="747694"/>
                  </a:lnTo>
                  <a:lnTo>
                    <a:pt x="944960" y="790540"/>
                  </a:lnTo>
                  <a:lnTo>
                    <a:pt x="899716" y="830609"/>
                  </a:lnTo>
                  <a:lnTo>
                    <a:pt x="875904" y="849651"/>
                  </a:lnTo>
                  <a:lnTo>
                    <a:pt x="842566" y="875438"/>
                  </a:lnTo>
                  <a:lnTo>
                    <a:pt x="773113" y="921061"/>
                  </a:lnTo>
                  <a:lnTo>
                    <a:pt x="700882" y="960336"/>
                  </a:lnTo>
                  <a:lnTo>
                    <a:pt x="627063" y="992470"/>
                  </a:lnTo>
                  <a:lnTo>
                    <a:pt x="550863" y="1018258"/>
                  </a:lnTo>
                  <a:lnTo>
                    <a:pt x="473472" y="1037697"/>
                  </a:lnTo>
                  <a:lnTo>
                    <a:pt x="396082" y="1050788"/>
                  </a:lnTo>
                  <a:lnTo>
                    <a:pt x="317103" y="1056739"/>
                  </a:lnTo>
                  <a:lnTo>
                    <a:pt x="277813" y="1057533"/>
                  </a:lnTo>
                  <a:lnTo>
                    <a:pt x="242491" y="1056739"/>
                  </a:lnTo>
                  <a:lnTo>
                    <a:pt x="173038" y="1052375"/>
                  </a:lnTo>
                  <a:lnTo>
                    <a:pt x="103585" y="1042061"/>
                  </a:lnTo>
                  <a:lnTo>
                    <a:pt x="35322" y="1026985"/>
                  </a:lnTo>
                  <a:lnTo>
                    <a:pt x="2532" y="1018116"/>
                  </a:lnTo>
                  <a:lnTo>
                    <a:pt x="1191" y="1019175"/>
                  </a:lnTo>
                  <a:lnTo>
                    <a:pt x="0" y="991008"/>
                  </a:lnTo>
                  <a:lnTo>
                    <a:pt x="120" y="973775"/>
                  </a:lnTo>
                  <a:lnTo>
                    <a:pt x="397" y="933880"/>
                  </a:lnTo>
                  <a:lnTo>
                    <a:pt x="3969" y="877149"/>
                  </a:lnTo>
                  <a:lnTo>
                    <a:pt x="10716" y="820815"/>
                  </a:lnTo>
                  <a:lnTo>
                    <a:pt x="21034" y="765274"/>
                  </a:lnTo>
                  <a:lnTo>
                    <a:pt x="34131" y="709733"/>
                  </a:lnTo>
                  <a:lnTo>
                    <a:pt x="50800" y="655383"/>
                  </a:lnTo>
                  <a:lnTo>
                    <a:pt x="70644" y="601825"/>
                  </a:lnTo>
                  <a:lnTo>
                    <a:pt x="94059" y="549854"/>
                  </a:lnTo>
                  <a:lnTo>
                    <a:pt x="120253" y="498281"/>
                  </a:lnTo>
                  <a:lnTo>
                    <a:pt x="149622" y="448691"/>
                  </a:lnTo>
                  <a:lnTo>
                    <a:pt x="181769" y="400688"/>
                  </a:lnTo>
                  <a:lnTo>
                    <a:pt x="217487" y="354271"/>
                  </a:lnTo>
                  <a:lnTo>
                    <a:pt x="256381" y="309839"/>
                  </a:lnTo>
                  <a:lnTo>
                    <a:pt x="298053" y="266993"/>
                  </a:lnTo>
                  <a:lnTo>
                    <a:pt x="343297" y="226924"/>
                  </a:lnTo>
                  <a:lnTo>
                    <a:pt x="367109" y="207881"/>
                  </a:lnTo>
                  <a:lnTo>
                    <a:pt x="400447" y="182095"/>
                  </a:lnTo>
                  <a:lnTo>
                    <a:pt x="469900" y="136472"/>
                  </a:lnTo>
                  <a:lnTo>
                    <a:pt x="542131" y="97197"/>
                  </a:lnTo>
                  <a:lnTo>
                    <a:pt x="615950" y="65062"/>
                  </a:lnTo>
                  <a:lnTo>
                    <a:pt x="692150" y="39275"/>
                  </a:lnTo>
                  <a:lnTo>
                    <a:pt x="769541" y="19836"/>
                  </a:lnTo>
                  <a:lnTo>
                    <a:pt x="846932" y="6744"/>
                  </a:lnTo>
                  <a:lnTo>
                    <a:pt x="925910" y="794"/>
                  </a:lnTo>
                  <a:lnTo>
                    <a:pt x="965201" y="0"/>
                  </a:lnTo>
                  <a:lnTo>
                    <a:pt x="1000522" y="793"/>
                  </a:lnTo>
                  <a:lnTo>
                    <a:pt x="1069975" y="5157"/>
                  </a:lnTo>
                  <a:lnTo>
                    <a:pt x="1139429" y="15472"/>
                  </a:lnTo>
                  <a:lnTo>
                    <a:pt x="1207691" y="30548"/>
                  </a:lnTo>
                  <a:lnTo>
                    <a:pt x="1240482" y="39417"/>
                  </a:lnTo>
                  <a:close/>
                </a:path>
              </a:pathLst>
            </a:custGeom>
            <a:solidFill>
              <a:srgbClr val="AECA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5269191" y="2201870"/>
              <a:ext cx="1243013" cy="1057533"/>
            </a:xfrm>
            <a:custGeom>
              <a:avLst/>
              <a:gdLst>
                <a:gd name="connsiteX0" fmla="*/ 965201 w 1243013"/>
                <a:gd name="connsiteY0" fmla="*/ 0 h 1057533"/>
                <a:gd name="connsiteX1" fmla="*/ 1000522 w 1243013"/>
                <a:gd name="connsiteY1" fmla="*/ 794 h 1057533"/>
                <a:gd name="connsiteX2" fmla="*/ 1069976 w 1243013"/>
                <a:gd name="connsiteY2" fmla="*/ 5157 h 1057533"/>
                <a:gd name="connsiteX3" fmla="*/ 1139429 w 1243013"/>
                <a:gd name="connsiteY3" fmla="*/ 15472 h 1057533"/>
                <a:gd name="connsiteX4" fmla="*/ 1207691 w 1243013"/>
                <a:gd name="connsiteY4" fmla="*/ 30548 h 1057533"/>
                <a:gd name="connsiteX5" fmla="*/ 1240482 w 1243013"/>
                <a:gd name="connsiteY5" fmla="*/ 39417 h 1057533"/>
                <a:gd name="connsiteX6" fmla="*/ 1241823 w 1243013"/>
                <a:gd name="connsiteY6" fmla="*/ 38358 h 1057533"/>
                <a:gd name="connsiteX7" fmla="*/ 1243013 w 1243013"/>
                <a:gd name="connsiteY7" fmla="*/ 66525 h 1057533"/>
                <a:gd name="connsiteX8" fmla="*/ 1242894 w 1243013"/>
                <a:gd name="connsiteY8" fmla="*/ 83749 h 1057533"/>
                <a:gd name="connsiteX9" fmla="*/ 1242616 w 1243013"/>
                <a:gd name="connsiteY9" fmla="*/ 123653 h 1057533"/>
                <a:gd name="connsiteX10" fmla="*/ 1239044 w 1243013"/>
                <a:gd name="connsiteY10" fmla="*/ 180384 h 1057533"/>
                <a:gd name="connsiteX11" fmla="*/ 1232298 w 1243013"/>
                <a:gd name="connsiteY11" fmla="*/ 236718 h 1057533"/>
                <a:gd name="connsiteX12" fmla="*/ 1221979 w 1243013"/>
                <a:gd name="connsiteY12" fmla="*/ 292259 h 1057533"/>
                <a:gd name="connsiteX13" fmla="*/ 1208882 w 1243013"/>
                <a:gd name="connsiteY13" fmla="*/ 347800 h 1057533"/>
                <a:gd name="connsiteX14" fmla="*/ 1192213 w 1243013"/>
                <a:gd name="connsiteY14" fmla="*/ 402151 h 1057533"/>
                <a:gd name="connsiteX15" fmla="*/ 1172369 w 1243013"/>
                <a:gd name="connsiteY15" fmla="*/ 455708 h 1057533"/>
                <a:gd name="connsiteX16" fmla="*/ 1148954 w 1243013"/>
                <a:gd name="connsiteY16" fmla="*/ 507679 h 1057533"/>
                <a:gd name="connsiteX17" fmla="*/ 1122760 w 1243013"/>
                <a:gd name="connsiteY17" fmla="*/ 559252 h 1057533"/>
                <a:gd name="connsiteX18" fmla="*/ 1093391 w 1243013"/>
                <a:gd name="connsiteY18" fmla="*/ 608842 h 1057533"/>
                <a:gd name="connsiteX19" fmla="*/ 1061244 w 1243013"/>
                <a:gd name="connsiteY19" fmla="*/ 656845 h 1057533"/>
                <a:gd name="connsiteX20" fmla="*/ 1025526 w 1243013"/>
                <a:gd name="connsiteY20" fmla="*/ 703262 h 1057533"/>
                <a:gd name="connsiteX21" fmla="*/ 986632 w 1243013"/>
                <a:gd name="connsiteY21" fmla="*/ 747694 h 1057533"/>
                <a:gd name="connsiteX22" fmla="*/ 944960 w 1243013"/>
                <a:gd name="connsiteY22" fmla="*/ 790540 h 1057533"/>
                <a:gd name="connsiteX23" fmla="*/ 899716 w 1243013"/>
                <a:gd name="connsiteY23" fmla="*/ 830609 h 1057533"/>
                <a:gd name="connsiteX24" fmla="*/ 875904 w 1243013"/>
                <a:gd name="connsiteY24" fmla="*/ 849652 h 1057533"/>
                <a:gd name="connsiteX25" fmla="*/ 842566 w 1243013"/>
                <a:gd name="connsiteY25" fmla="*/ 875438 h 1057533"/>
                <a:gd name="connsiteX26" fmla="*/ 773113 w 1243013"/>
                <a:gd name="connsiteY26" fmla="*/ 921061 h 1057533"/>
                <a:gd name="connsiteX27" fmla="*/ 700882 w 1243013"/>
                <a:gd name="connsiteY27" fmla="*/ 960337 h 1057533"/>
                <a:gd name="connsiteX28" fmla="*/ 627063 w 1243013"/>
                <a:gd name="connsiteY28" fmla="*/ 992471 h 1057533"/>
                <a:gd name="connsiteX29" fmla="*/ 550863 w 1243013"/>
                <a:gd name="connsiteY29" fmla="*/ 1018258 h 1057533"/>
                <a:gd name="connsiteX30" fmla="*/ 473472 w 1243013"/>
                <a:gd name="connsiteY30" fmla="*/ 1037697 h 1057533"/>
                <a:gd name="connsiteX31" fmla="*/ 396082 w 1243013"/>
                <a:gd name="connsiteY31" fmla="*/ 1050789 h 1057533"/>
                <a:gd name="connsiteX32" fmla="*/ 317103 w 1243013"/>
                <a:gd name="connsiteY32" fmla="*/ 1056740 h 1057533"/>
                <a:gd name="connsiteX33" fmla="*/ 277813 w 1243013"/>
                <a:gd name="connsiteY33" fmla="*/ 1057533 h 1057533"/>
                <a:gd name="connsiteX34" fmla="*/ 242491 w 1243013"/>
                <a:gd name="connsiteY34" fmla="*/ 1056740 h 1057533"/>
                <a:gd name="connsiteX35" fmla="*/ 173038 w 1243013"/>
                <a:gd name="connsiteY35" fmla="*/ 1052376 h 1057533"/>
                <a:gd name="connsiteX36" fmla="*/ 103585 w 1243013"/>
                <a:gd name="connsiteY36" fmla="*/ 1042061 h 1057533"/>
                <a:gd name="connsiteX37" fmla="*/ 35322 w 1243013"/>
                <a:gd name="connsiteY37" fmla="*/ 1026986 h 1057533"/>
                <a:gd name="connsiteX38" fmla="*/ 2531 w 1243013"/>
                <a:gd name="connsiteY38" fmla="*/ 1018116 h 1057533"/>
                <a:gd name="connsiteX39" fmla="*/ 1191 w 1243013"/>
                <a:gd name="connsiteY39" fmla="*/ 1019175 h 1057533"/>
                <a:gd name="connsiteX40" fmla="*/ 0 w 1243013"/>
                <a:gd name="connsiteY40" fmla="*/ 991008 h 1057533"/>
                <a:gd name="connsiteX41" fmla="*/ 120 w 1243013"/>
                <a:gd name="connsiteY41" fmla="*/ 973785 h 1057533"/>
                <a:gd name="connsiteX42" fmla="*/ 397 w 1243013"/>
                <a:gd name="connsiteY42" fmla="*/ 933880 h 1057533"/>
                <a:gd name="connsiteX43" fmla="*/ 3969 w 1243013"/>
                <a:gd name="connsiteY43" fmla="*/ 877149 h 1057533"/>
                <a:gd name="connsiteX44" fmla="*/ 10716 w 1243013"/>
                <a:gd name="connsiteY44" fmla="*/ 820815 h 1057533"/>
                <a:gd name="connsiteX45" fmla="*/ 21035 w 1243013"/>
                <a:gd name="connsiteY45" fmla="*/ 765274 h 1057533"/>
                <a:gd name="connsiteX46" fmla="*/ 34132 w 1243013"/>
                <a:gd name="connsiteY46" fmla="*/ 709733 h 1057533"/>
                <a:gd name="connsiteX47" fmla="*/ 50800 w 1243013"/>
                <a:gd name="connsiteY47" fmla="*/ 655382 h 1057533"/>
                <a:gd name="connsiteX48" fmla="*/ 70644 w 1243013"/>
                <a:gd name="connsiteY48" fmla="*/ 601825 h 1057533"/>
                <a:gd name="connsiteX49" fmla="*/ 94060 w 1243013"/>
                <a:gd name="connsiteY49" fmla="*/ 549855 h 1057533"/>
                <a:gd name="connsiteX50" fmla="*/ 120253 w 1243013"/>
                <a:gd name="connsiteY50" fmla="*/ 498281 h 1057533"/>
                <a:gd name="connsiteX51" fmla="*/ 149622 w 1243013"/>
                <a:gd name="connsiteY51" fmla="*/ 448691 h 1057533"/>
                <a:gd name="connsiteX52" fmla="*/ 181769 w 1243013"/>
                <a:gd name="connsiteY52" fmla="*/ 400688 h 1057533"/>
                <a:gd name="connsiteX53" fmla="*/ 217488 w 1243013"/>
                <a:gd name="connsiteY53" fmla="*/ 354272 h 1057533"/>
                <a:gd name="connsiteX54" fmla="*/ 256382 w 1243013"/>
                <a:gd name="connsiteY54" fmla="*/ 309839 h 1057533"/>
                <a:gd name="connsiteX55" fmla="*/ 298053 w 1243013"/>
                <a:gd name="connsiteY55" fmla="*/ 266993 h 1057533"/>
                <a:gd name="connsiteX56" fmla="*/ 343297 w 1243013"/>
                <a:gd name="connsiteY56" fmla="*/ 226924 h 1057533"/>
                <a:gd name="connsiteX57" fmla="*/ 367110 w 1243013"/>
                <a:gd name="connsiteY57" fmla="*/ 207882 h 1057533"/>
                <a:gd name="connsiteX58" fmla="*/ 400447 w 1243013"/>
                <a:gd name="connsiteY58" fmla="*/ 182095 h 1057533"/>
                <a:gd name="connsiteX59" fmla="*/ 469900 w 1243013"/>
                <a:gd name="connsiteY59" fmla="*/ 136472 h 1057533"/>
                <a:gd name="connsiteX60" fmla="*/ 542132 w 1243013"/>
                <a:gd name="connsiteY60" fmla="*/ 97197 h 1057533"/>
                <a:gd name="connsiteX61" fmla="*/ 615950 w 1243013"/>
                <a:gd name="connsiteY61" fmla="*/ 65062 h 1057533"/>
                <a:gd name="connsiteX62" fmla="*/ 692150 w 1243013"/>
                <a:gd name="connsiteY62" fmla="*/ 39275 h 1057533"/>
                <a:gd name="connsiteX63" fmla="*/ 769541 w 1243013"/>
                <a:gd name="connsiteY63" fmla="*/ 19836 h 1057533"/>
                <a:gd name="connsiteX64" fmla="*/ 846932 w 1243013"/>
                <a:gd name="connsiteY64" fmla="*/ 6744 h 1057533"/>
                <a:gd name="connsiteX65" fmla="*/ 925910 w 1243013"/>
                <a:gd name="connsiteY65" fmla="*/ 794 h 105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013" h="1057533">
                  <a:moveTo>
                    <a:pt x="965201" y="0"/>
                  </a:moveTo>
                  <a:lnTo>
                    <a:pt x="1000522" y="794"/>
                  </a:lnTo>
                  <a:lnTo>
                    <a:pt x="1069976" y="5157"/>
                  </a:lnTo>
                  <a:lnTo>
                    <a:pt x="1139429" y="15472"/>
                  </a:lnTo>
                  <a:lnTo>
                    <a:pt x="1207691" y="30548"/>
                  </a:lnTo>
                  <a:lnTo>
                    <a:pt x="1240482" y="39417"/>
                  </a:lnTo>
                  <a:lnTo>
                    <a:pt x="1241823" y="38358"/>
                  </a:lnTo>
                  <a:lnTo>
                    <a:pt x="1243013" y="66525"/>
                  </a:lnTo>
                  <a:lnTo>
                    <a:pt x="1242894" y="83749"/>
                  </a:lnTo>
                  <a:lnTo>
                    <a:pt x="1242616" y="123653"/>
                  </a:lnTo>
                  <a:lnTo>
                    <a:pt x="1239044" y="180384"/>
                  </a:lnTo>
                  <a:lnTo>
                    <a:pt x="1232298" y="236718"/>
                  </a:lnTo>
                  <a:lnTo>
                    <a:pt x="1221979" y="292259"/>
                  </a:lnTo>
                  <a:lnTo>
                    <a:pt x="1208882" y="347800"/>
                  </a:lnTo>
                  <a:lnTo>
                    <a:pt x="1192213" y="402151"/>
                  </a:lnTo>
                  <a:lnTo>
                    <a:pt x="1172369" y="455708"/>
                  </a:lnTo>
                  <a:lnTo>
                    <a:pt x="1148954" y="507679"/>
                  </a:lnTo>
                  <a:lnTo>
                    <a:pt x="1122760" y="559252"/>
                  </a:lnTo>
                  <a:lnTo>
                    <a:pt x="1093391" y="608842"/>
                  </a:lnTo>
                  <a:lnTo>
                    <a:pt x="1061244" y="656845"/>
                  </a:lnTo>
                  <a:lnTo>
                    <a:pt x="1025526" y="703262"/>
                  </a:lnTo>
                  <a:lnTo>
                    <a:pt x="986632" y="747694"/>
                  </a:lnTo>
                  <a:lnTo>
                    <a:pt x="944960" y="790540"/>
                  </a:lnTo>
                  <a:lnTo>
                    <a:pt x="899716" y="830609"/>
                  </a:lnTo>
                  <a:lnTo>
                    <a:pt x="875904" y="849652"/>
                  </a:lnTo>
                  <a:lnTo>
                    <a:pt x="842566" y="875438"/>
                  </a:lnTo>
                  <a:lnTo>
                    <a:pt x="773113" y="921061"/>
                  </a:lnTo>
                  <a:lnTo>
                    <a:pt x="700882" y="960337"/>
                  </a:lnTo>
                  <a:lnTo>
                    <a:pt x="627063" y="992471"/>
                  </a:lnTo>
                  <a:lnTo>
                    <a:pt x="550863" y="1018258"/>
                  </a:lnTo>
                  <a:lnTo>
                    <a:pt x="473472" y="1037697"/>
                  </a:lnTo>
                  <a:lnTo>
                    <a:pt x="396082" y="1050789"/>
                  </a:lnTo>
                  <a:lnTo>
                    <a:pt x="317103" y="1056740"/>
                  </a:lnTo>
                  <a:lnTo>
                    <a:pt x="277813" y="1057533"/>
                  </a:lnTo>
                  <a:lnTo>
                    <a:pt x="242491" y="1056740"/>
                  </a:lnTo>
                  <a:lnTo>
                    <a:pt x="173038" y="1052376"/>
                  </a:lnTo>
                  <a:lnTo>
                    <a:pt x="103585" y="1042061"/>
                  </a:lnTo>
                  <a:lnTo>
                    <a:pt x="35322" y="1026986"/>
                  </a:lnTo>
                  <a:lnTo>
                    <a:pt x="2531" y="1018116"/>
                  </a:lnTo>
                  <a:lnTo>
                    <a:pt x="1191" y="1019175"/>
                  </a:lnTo>
                  <a:lnTo>
                    <a:pt x="0" y="991008"/>
                  </a:lnTo>
                  <a:lnTo>
                    <a:pt x="120" y="973785"/>
                  </a:lnTo>
                  <a:lnTo>
                    <a:pt x="397" y="933880"/>
                  </a:lnTo>
                  <a:lnTo>
                    <a:pt x="3969" y="877149"/>
                  </a:lnTo>
                  <a:lnTo>
                    <a:pt x="10716" y="820815"/>
                  </a:lnTo>
                  <a:lnTo>
                    <a:pt x="21035" y="765274"/>
                  </a:lnTo>
                  <a:lnTo>
                    <a:pt x="34132" y="709733"/>
                  </a:lnTo>
                  <a:lnTo>
                    <a:pt x="50800" y="655382"/>
                  </a:lnTo>
                  <a:lnTo>
                    <a:pt x="70644" y="601825"/>
                  </a:lnTo>
                  <a:lnTo>
                    <a:pt x="94060" y="549855"/>
                  </a:lnTo>
                  <a:lnTo>
                    <a:pt x="120253" y="498281"/>
                  </a:lnTo>
                  <a:lnTo>
                    <a:pt x="149622" y="448691"/>
                  </a:lnTo>
                  <a:lnTo>
                    <a:pt x="181769" y="400688"/>
                  </a:lnTo>
                  <a:lnTo>
                    <a:pt x="217488" y="354272"/>
                  </a:lnTo>
                  <a:lnTo>
                    <a:pt x="256382" y="309839"/>
                  </a:lnTo>
                  <a:lnTo>
                    <a:pt x="298053" y="266993"/>
                  </a:lnTo>
                  <a:lnTo>
                    <a:pt x="343297" y="226924"/>
                  </a:lnTo>
                  <a:lnTo>
                    <a:pt x="367110" y="207882"/>
                  </a:lnTo>
                  <a:lnTo>
                    <a:pt x="400447" y="182095"/>
                  </a:lnTo>
                  <a:lnTo>
                    <a:pt x="469900" y="136472"/>
                  </a:lnTo>
                  <a:lnTo>
                    <a:pt x="542132" y="97197"/>
                  </a:lnTo>
                  <a:lnTo>
                    <a:pt x="615950" y="65062"/>
                  </a:lnTo>
                  <a:lnTo>
                    <a:pt x="692150" y="39275"/>
                  </a:lnTo>
                  <a:lnTo>
                    <a:pt x="769541" y="19836"/>
                  </a:lnTo>
                  <a:lnTo>
                    <a:pt x="846932" y="6744"/>
                  </a:lnTo>
                  <a:lnTo>
                    <a:pt x="925910" y="794"/>
                  </a:lnTo>
                  <a:close/>
                </a:path>
              </a:pathLst>
            </a:custGeom>
            <a:solidFill>
              <a:srgbClr val="E436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 rot="4500000">
              <a:off x="5412610" y="4416533"/>
              <a:ext cx="1243014" cy="1057532"/>
            </a:xfrm>
            <a:custGeom>
              <a:avLst/>
              <a:gdLst>
                <a:gd name="connsiteX0" fmla="*/ 34131 w 1243014"/>
                <a:gd name="connsiteY0" fmla="*/ 709733 h 1057532"/>
                <a:gd name="connsiteX1" fmla="*/ 50800 w 1243014"/>
                <a:gd name="connsiteY1" fmla="*/ 655382 h 1057532"/>
                <a:gd name="connsiteX2" fmla="*/ 70644 w 1243014"/>
                <a:gd name="connsiteY2" fmla="*/ 601825 h 1057532"/>
                <a:gd name="connsiteX3" fmla="*/ 94059 w 1243014"/>
                <a:gd name="connsiteY3" fmla="*/ 549855 h 1057532"/>
                <a:gd name="connsiteX4" fmla="*/ 120253 w 1243014"/>
                <a:gd name="connsiteY4" fmla="*/ 498281 h 1057532"/>
                <a:gd name="connsiteX5" fmla="*/ 149622 w 1243014"/>
                <a:gd name="connsiteY5" fmla="*/ 448691 h 1057532"/>
                <a:gd name="connsiteX6" fmla="*/ 181769 w 1243014"/>
                <a:gd name="connsiteY6" fmla="*/ 400688 h 1057532"/>
                <a:gd name="connsiteX7" fmla="*/ 217488 w 1243014"/>
                <a:gd name="connsiteY7" fmla="*/ 354271 h 1057532"/>
                <a:gd name="connsiteX8" fmla="*/ 256381 w 1243014"/>
                <a:gd name="connsiteY8" fmla="*/ 309839 h 1057532"/>
                <a:gd name="connsiteX9" fmla="*/ 298053 w 1243014"/>
                <a:gd name="connsiteY9" fmla="*/ 266993 h 1057532"/>
                <a:gd name="connsiteX10" fmla="*/ 343297 w 1243014"/>
                <a:gd name="connsiteY10" fmla="*/ 226924 h 1057532"/>
                <a:gd name="connsiteX11" fmla="*/ 367109 w 1243014"/>
                <a:gd name="connsiteY11" fmla="*/ 207881 h 1057532"/>
                <a:gd name="connsiteX12" fmla="*/ 400447 w 1243014"/>
                <a:gd name="connsiteY12" fmla="*/ 182095 h 1057532"/>
                <a:gd name="connsiteX13" fmla="*/ 469900 w 1243014"/>
                <a:gd name="connsiteY13" fmla="*/ 136472 h 1057532"/>
                <a:gd name="connsiteX14" fmla="*/ 542132 w 1243014"/>
                <a:gd name="connsiteY14" fmla="*/ 97196 h 1057532"/>
                <a:gd name="connsiteX15" fmla="*/ 615950 w 1243014"/>
                <a:gd name="connsiteY15" fmla="*/ 65062 h 1057532"/>
                <a:gd name="connsiteX16" fmla="*/ 692150 w 1243014"/>
                <a:gd name="connsiteY16" fmla="*/ 39275 h 1057532"/>
                <a:gd name="connsiteX17" fmla="*/ 769541 w 1243014"/>
                <a:gd name="connsiteY17" fmla="*/ 19836 h 1057532"/>
                <a:gd name="connsiteX18" fmla="*/ 846932 w 1243014"/>
                <a:gd name="connsiteY18" fmla="*/ 6744 h 1057532"/>
                <a:gd name="connsiteX19" fmla="*/ 925910 w 1243014"/>
                <a:gd name="connsiteY19" fmla="*/ 794 h 1057532"/>
                <a:gd name="connsiteX20" fmla="*/ 965200 w 1243014"/>
                <a:gd name="connsiteY20" fmla="*/ 0 h 1057532"/>
                <a:gd name="connsiteX21" fmla="*/ 1000522 w 1243014"/>
                <a:gd name="connsiteY21" fmla="*/ 793 h 1057532"/>
                <a:gd name="connsiteX22" fmla="*/ 1069975 w 1243014"/>
                <a:gd name="connsiteY22" fmla="*/ 5157 h 1057532"/>
                <a:gd name="connsiteX23" fmla="*/ 1139429 w 1243014"/>
                <a:gd name="connsiteY23" fmla="*/ 15472 h 1057532"/>
                <a:gd name="connsiteX24" fmla="*/ 1207691 w 1243014"/>
                <a:gd name="connsiteY24" fmla="*/ 30547 h 1057532"/>
                <a:gd name="connsiteX25" fmla="*/ 1240481 w 1243014"/>
                <a:gd name="connsiteY25" fmla="*/ 39416 h 1057532"/>
                <a:gd name="connsiteX26" fmla="*/ 1241823 w 1243014"/>
                <a:gd name="connsiteY26" fmla="*/ 38357 h 1057532"/>
                <a:gd name="connsiteX27" fmla="*/ 1243014 w 1243014"/>
                <a:gd name="connsiteY27" fmla="*/ 66524 h 1057532"/>
                <a:gd name="connsiteX28" fmla="*/ 1242894 w 1243014"/>
                <a:gd name="connsiteY28" fmla="*/ 83773 h 1057532"/>
                <a:gd name="connsiteX29" fmla="*/ 1242617 w 1243014"/>
                <a:gd name="connsiteY29" fmla="*/ 123652 h 1057532"/>
                <a:gd name="connsiteX30" fmla="*/ 1239044 w 1243014"/>
                <a:gd name="connsiteY30" fmla="*/ 180383 h 1057532"/>
                <a:gd name="connsiteX31" fmla="*/ 1232298 w 1243014"/>
                <a:gd name="connsiteY31" fmla="*/ 236718 h 1057532"/>
                <a:gd name="connsiteX32" fmla="*/ 1221979 w 1243014"/>
                <a:gd name="connsiteY32" fmla="*/ 292258 h 1057532"/>
                <a:gd name="connsiteX33" fmla="*/ 1208882 w 1243014"/>
                <a:gd name="connsiteY33" fmla="*/ 347799 h 1057532"/>
                <a:gd name="connsiteX34" fmla="*/ 1192213 w 1243014"/>
                <a:gd name="connsiteY34" fmla="*/ 402150 h 1057532"/>
                <a:gd name="connsiteX35" fmla="*/ 1172370 w 1243014"/>
                <a:gd name="connsiteY35" fmla="*/ 455707 h 1057532"/>
                <a:gd name="connsiteX36" fmla="*/ 1148954 w 1243014"/>
                <a:gd name="connsiteY36" fmla="*/ 507677 h 1057532"/>
                <a:gd name="connsiteX37" fmla="*/ 1122760 w 1243014"/>
                <a:gd name="connsiteY37" fmla="*/ 559251 h 1057532"/>
                <a:gd name="connsiteX38" fmla="*/ 1093391 w 1243014"/>
                <a:gd name="connsiteY38" fmla="*/ 608841 h 1057532"/>
                <a:gd name="connsiteX39" fmla="*/ 1061245 w 1243014"/>
                <a:gd name="connsiteY39" fmla="*/ 656844 h 1057532"/>
                <a:gd name="connsiteX40" fmla="*/ 1025526 w 1243014"/>
                <a:gd name="connsiteY40" fmla="*/ 703261 h 1057532"/>
                <a:gd name="connsiteX41" fmla="*/ 986632 w 1243014"/>
                <a:gd name="connsiteY41" fmla="*/ 747693 h 1057532"/>
                <a:gd name="connsiteX42" fmla="*/ 944960 w 1243014"/>
                <a:gd name="connsiteY42" fmla="*/ 790539 h 1057532"/>
                <a:gd name="connsiteX43" fmla="*/ 899717 w 1243014"/>
                <a:gd name="connsiteY43" fmla="*/ 830608 h 1057532"/>
                <a:gd name="connsiteX44" fmla="*/ 875904 w 1243014"/>
                <a:gd name="connsiteY44" fmla="*/ 849651 h 1057532"/>
                <a:gd name="connsiteX45" fmla="*/ 842567 w 1243014"/>
                <a:gd name="connsiteY45" fmla="*/ 875438 h 1057532"/>
                <a:gd name="connsiteX46" fmla="*/ 773113 w 1243014"/>
                <a:gd name="connsiteY46" fmla="*/ 921060 h 1057532"/>
                <a:gd name="connsiteX47" fmla="*/ 700882 w 1243014"/>
                <a:gd name="connsiteY47" fmla="*/ 960336 h 1057532"/>
                <a:gd name="connsiteX48" fmla="*/ 627063 w 1243014"/>
                <a:gd name="connsiteY48" fmla="*/ 992470 h 1057532"/>
                <a:gd name="connsiteX49" fmla="*/ 550863 w 1243014"/>
                <a:gd name="connsiteY49" fmla="*/ 1018257 h 1057532"/>
                <a:gd name="connsiteX50" fmla="*/ 473472 w 1243014"/>
                <a:gd name="connsiteY50" fmla="*/ 1037696 h 1057532"/>
                <a:gd name="connsiteX51" fmla="*/ 396082 w 1243014"/>
                <a:gd name="connsiteY51" fmla="*/ 1050788 h 1057532"/>
                <a:gd name="connsiteX52" fmla="*/ 317104 w 1243014"/>
                <a:gd name="connsiteY52" fmla="*/ 1056739 h 1057532"/>
                <a:gd name="connsiteX53" fmla="*/ 277813 w 1243014"/>
                <a:gd name="connsiteY53" fmla="*/ 1057532 h 1057532"/>
                <a:gd name="connsiteX54" fmla="*/ 242491 w 1243014"/>
                <a:gd name="connsiteY54" fmla="*/ 1056739 h 1057532"/>
                <a:gd name="connsiteX55" fmla="*/ 173038 w 1243014"/>
                <a:gd name="connsiteY55" fmla="*/ 1052375 h 1057532"/>
                <a:gd name="connsiteX56" fmla="*/ 103585 w 1243014"/>
                <a:gd name="connsiteY56" fmla="*/ 1042060 h 1057532"/>
                <a:gd name="connsiteX57" fmla="*/ 35322 w 1243014"/>
                <a:gd name="connsiteY57" fmla="*/ 1026985 h 1057532"/>
                <a:gd name="connsiteX58" fmla="*/ 2532 w 1243014"/>
                <a:gd name="connsiteY58" fmla="*/ 1018116 h 1057532"/>
                <a:gd name="connsiteX59" fmla="*/ 1191 w 1243014"/>
                <a:gd name="connsiteY59" fmla="*/ 1019175 h 1057532"/>
                <a:gd name="connsiteX60" fmla="*/ 0 w 1243014"/>
                <a:gd name="connsiteY60" fmla="*/ 991008 h 1057532"/>
                <a:gd name="connsiteX61" fmla="*/ 120 w 1243014"/>
                <a:gd name="connsiteY61" fmla="*/ 973759 h 1057532"/>
                <a:gd name="connsiteX62" fmla="*/ 397 w 1243014"/>
                <a:gd name="connsiteY62" fmla="*/ 933880 h 1057532"/>
                <a:gd name="connsiteX63" fmla="*/ 3969 w 1243014"/>
                <a:gd name="connsiteY63" fmla="*/ 877149 h 1057532"/>
                <a:gd name="connsiteX64" fmla="*/ 10716 w 1243014"/>
                <a:gd name="connsiteY64" fmla="*/ 820815 h 1057532"/>
                <a:gd name="connsiteX65" fmla="*/ 21034 w 1243014"/>
                <a:gd name="connsiteY65" fmla="*/ 765274 h 105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014" h="1057532">
                  <a:moveTo>
                    <a:pt x="34131" y="709733"/>
                  </a:moveTo>
                  <a:lnTo>
                    <a:pt x="50800" y="655382"/>
                  </a:lnTo>
                  <a:lnTo>
                    <a:pt x="70644" y="601825"/>
                  </a:lnTo>
                  <a:lnTo>
                    <a:pt x="94059" y="549855"/>
                  </a:lnTo>
                  <a:lnTo>
                    <a:pt x="120253" y="498281"/>
                  </a:lnTo>
                  <a:lnTo>
                    <a:pt x="149622" y="448691"/>
                  </a:lnTo>
                  <a:lnTo>
                    <a:pt x="181769" y="400688"/>
                  </a:lnTo>
                  <a:lnTo>
                    <a:pt x="217488" y="354271"/>
                  </a:lnTo>
                  <a:lnTo>
                    <a:pt x="256381" y="309839"/>
                  </a:lnTo>
                  <a:lnTo>
                    <a:pt x="298053" y="266993"/>
                  </a:lnTo>
                  <a:lnTo>
                    <a:pt x="343297" y="226924"/>
                  </a:lnTo>
                  <a:lnTo>
                    <a:pt x="367109" y="207881"/>
                  </a:lnTo>
                  <a:lnTo>
                    <a:pt x="400447" y="182095"/>
                  </a:lnTo>
                  <a:lnTo>
                    <a:pt x="469900" y="136472"/>
                  </a:lnTo>
                  <a:lnTo>
                    <a:pt x="542132" y="97196"/>
                  </a:lnTo>
                  <a:lnTo>
                    <a:pt x="615950" y="65062"/>
                  </a:lnTo>
                  <a:lnTo>
                    <a:pt x="692150" y="39275"/>
                  </a:lnTo>
                  <a:lnTo>
                    <a:pt x="769541" y="19836"/>
                  </a:lnTo>
                  <a:lnTo>
                    <a:pt x="846932" y="6744"/>
                  </a:lnTo>
                  <a:lnTo>
                    <a:pt x="925910" y="794"/>
                  </a:lnTo>
                  <a:lnTo>
                    <a:pt x="965200" y="0"/>
                  </a:lnTo>
                  <a:lnTo>
                    <a:pt x="1000522" y="793"/>
                  </a:lnTo>
                  <a:lnTo>
                    <a:pt x="1069975" y="5157"/>
                  </a:lnTo>
                  <a:lnTo>
                    <a:pt x="1139429" y="15472"/>
                  </a:lnTo>
                  <a:lnTo>
                    <a:pt x="1207691" y="30547"/>
                  </a:lnTo>
                  <a:lnTo>
                    <a:pt x="1240481" y="39416"/>
                  </a:lnTo>
                  <a:lnTo>
                    <a:pt x="1241823" y="38357"/>
                  </a:lnTo>
                  <a:lnTo>
                    <a:pt x="1243014" y="66524"/>
                  </a:lnTo>
                  <a:lnTo>
                    <a:pt x="1242894" y="83773"/>
                  </a:lnTo>
                  <a:lnTo>
                    <a:pt x="1242617" y="123652"/>
                  </a:lnTo>
                  <a:lnTo>
                    <a:pt x="1239044" y="180383"/>
                  </a:lnTo>
                  <a:lnTo>
                    <a:pt x="1232298" y="236718"/>
                  </a:lnTo>
                  <a:lnTo>
                    <a:pt x="1221979" y="292258"/>
                  </a:lnTo>
                  <a:lnTo>
                    <a:pt x="1208882" y="347799"/>
                  </a:lnTo>
                  <a:lnTo>
                    <a:pt x="1192213" y="402150"/>
                  </a:lnTo>
                  <a:lnTo>
                    <a:pt x="1172370" y="455707"/>
                  </a:lnTo>
                  <a:lnTo>
                    <a:pt x="1148954" y="507677"/>
                  </a:lnTo>
                  <a:lnTo>
                    <a:pt x="1122760" y="559251"/>
                  </a:lnTo>
                  <a:lnTo>
                    <a:pt x="1093391" y="608841"/>
                  </a:lnTo>
                  <a:lnTo>
                    <a:pt x="1061245" y="656844"/>
                  </a:lnTo>
                  <a:lnTo>
                    <a:pt x="1025526" y="703261"/>
                  </a:lnTo>
                  <a:lnTo>
                    <a:pt x="986632" y="747693"/>
                  </a:lnTo>
                  <a:lnTo>
                    <a:pt x="944960" y="790539"/>
                  </a:lnTo>
                  <a:lnTo>
                    <a:pt x="899717" y="830608"/>
                  </a:lnTo>
                  <a:lnTo>
                    <a:pt x="875904" y="849651"/>
                  </a:lnTo>
                  <a:lnTo>
                    <a:pt x="842567" y="875438"/>
                  </a:lnTo>
                  <a:lnTo>
                    <a:pt x="773113" y="921060"/>
                  </a:lnTo>
                  <a:lnTo>
                    <a:pt x="700882" y="960336"/>
                  </a:lnTo>
                  <a:lnTo>
                    <a:pt x="627063" y="992470"/>
                  </a:lnTo>
                  <a:lnTo>
                    <a:pt x="550863" y="1018257"/>
                  </a:lnTo>
                  <a:lnTo>
                    <a:pt x="473472" y="1037696"/>
                  </a:lnTo>
                  <a:lnTo>
                    <a:pt x="396082" y="1050788"/>
                  </a:lnTo>
                  <a:lnTo>
                    <a:pt x="317104" y="1056739"/>
                  </a:lnTo>
                  <a:lnTo>
                    <a:pt x="277813" y="1057532"/>
                  </a:lnTo>
                  <a:lnTo>
                    <a:pt x="242491" y="1056739"/>
                  </a:lnTo>
                  <a:lnTo>
                    <a:pt x="173038" y="1052375"/>
                  </a:lnTo>
                  <a:lnTo>
                    <a:pt x="103585" y="1042060"/>
                  </a:lnTo>
                  <a:lnTo>
                    <a:pt x="35322" y="1026985"/>
                  </a:lnTo>
                  <a:lnTo>
                    <a:pt x="2532" y="1018116"/>
                  </a:lnTo>
                  <a:lnTo>
                    <a:pt x="1191" y="1019175"/>
                  </a:lnTo>
                  <a:lnTo>
                    <a:pt x="0" y="991008"/>
                  </a:lnTo>
                  <a:lnTo>
                    <a:pt x="120" y="973759"/>
                  </a:lnTo>
                  <a:lnTo>
                    <a:pt x="397" y="933880"/>
                  </a:lnTo>
                  <a:lnTo>
                    <a:pt x="3969" y="877149"/>
                  </a:lnTo>
                  <a:lnTo>
                    <a:pt x="10716" y="820815"/>
                  </a:lnTo>
                  <a:lnTo>
                    <a:pt x="21034" y="765274"/>
                  </a:lnTo>
                  <a:close/>
                </a:path>
              </a:pathLst>
            </a:custGeom>
            <a:solidFill>
              <a:srgbClr val="2B9DA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 rot="2293793">
              <a:off x="5799970" y="3227229"/>
              <a:ext cx="1243014" cy="1057533"/>
            </a:xfrm>
            <a:custGeom>
              <a:avLst/>
              <a:gdLst>
                <a:gd name="connsiteX0" fmla="*/ 367110 w 1243014"/>
                <a:gd name="connsiteY0" fmla="*/ 207882 h 1057533"/>
                <a:gd name="connsiteX1" fmla="*/ 400447 w 1243014"/>
                <a:gd name="connsiteY1" fmla="*/ 182095 h 1057533"/>
                <a:gd name="connsiteX2" fmla="*/ 469900 w 1243014"/>
                <a:gd name="connsiteY2" fmla="*/ 136472 h 1057533"/>
                <a:gd name="connsiteX3" fmla="*/ 542131 w 1243014"/>
                <a:gd name="connsiteY3" fmla="*/ 97197 h 1057533"/>
                <a:gd name="connsiteX4" fmla="*/ 615950 w 1243014"/>
                <a:gd name="connsiteY4" fmla="*/ 65062 h 1057533"/>
                <a:gd name="connsiteX5" fmla="*/ 692150 w 1243014"/>
                <a:gd name="connsiteY5" fmla="*/ 39275 h 1057533"/>
                <a:gd name="connsiteX6" fmla="*/ 769541 w 1243014"/>
                <a:gd name="connsiteY6" fmla="*/ 19836 h 1057533"/>
                <a:gd name="connsiteX7" fmla="*/ 846931 w 1243014"/>
                <a:gd name="connsiteY7" fmla="*/ 6744 h 1057533"/>
                <a:gd name="connsiteX8" fmla="*/ 925910 w 1243014"/>
                <a:gd name="connsiteY8" fmla="*/ 793 h 1057533"/>
                <a:gd name="connsiteX9" fmla="*/ 965200 w 1243014"/>
                <a:gd name="connsiteY9" fmla="*/ 0 h 1057533"/>
                <a:gd name="connsiteX10" fmla="*/ 1000522 w 1243014"/>
                <a:gd name="connsiteY10" fmla="*/ 794 h 1057533"/>
                <a:gd name="connsiteX11" fmla="*/ 1069976 w 1243014"/>
                <a:gd name="connsiteY11" fmla="*/ 5157 h 1057533"/>
                <a:gd name="connsiteX12" fmla="*/ 1139429 w 1243014"/>
                <a:gd name="connsiteY12" fmla="*/ 15472 h 1057533"/>
                <a:gd name="connsiteX13" fmla="*/ 1207691 w 1243014"/>
                <a:gd name="connsiteY13" fmla="*/ 30548 h 1057533"/>
                <a:gd name="connsiteX14" fmla="*/ 1240482 w 1243014"/>
                <a:gd name="connsiteY14" fmla="*/ 39417 h 1057533"/>
                <a:gd name="connsiteX15" fmla="*/ 1241823 w 1243014"/>
                <a:gd name="connsiteY15" fmla="*/ 38358 h 1057533"/>
                <a:gd name="connsiteX16" fmla="*/ 1243014 w 1243014"/>
                <a:gd name="connsiteY16" fmla="*/ 66525 h 1057533"/>
                <a:gd name="connsiteX17" fmla="*/ 1242894 w 1243014"/>
                <a:gd name="connsiteY17" fmla="*/ 83796 h 1057533"/>
                <a:gd name="connsiteX18" fmla="*/ 1242617 w 1243014"/>
                <a:gd name="connsiteY18" fmla="*/ 123653 h 1057533"/>
                <a:gd name="connsiteX19" fmla="*/ 1239045 w 1243014"/>
                <a:gd name="connsiteY19" fmla="*/ 180384 h 1057533"/>
                <a:gd name="connsiteX20" fmla="*/ 1232298 w 1243014"/>
                <a:gd name="connsiteY20" fmla="*/ 236718 h 1057533"/>
                <a:gd name="connsiteX21" fmla="*/ 1221979 w 1243014"/>
                <a:gd name="connsiteY21" fmla="*/ 292259 h 1057533"/>
                <a:gd name="connsiteX22" fmla="*/ 1208883 w 1243014"/>
                <a:gd name="connsiteY22" fmla="*/ 347800 h 1057533"/>
                <a:gd name="connsiteX23" fmla="*/ 1192213 w 1243014"/>
                <a:gd name="connsiteY23" fmla="*/ 402151 h 1057533"/>
                <a:gd name="connsiteX24" fmla="*/ 1172370 w 1243014"/>
                <a:gd name="connsiteY24" fmla="*/ 455708 h 1057533"/>
                <a:gd name="connsiteX25" fmla="*/ 1148955 w 1243014"/>
                <a:gd name="connsiteY25" fmla="*/ 507678 h 1057533"/>
                <a:gd name="connsiteX26" fmla="*/ 1122761 w 1243014"/>
                <a:gd name="connsiteY26" fmla="*/ 559252 h 1057533"/>
                <a:gd name="connsiteX27" fmla="*/ 1093392 w 1243014"/>
                <a:gd name="connsiteY27" fmla="*/ 608842 h 1057533"/>
                <a:gd name="connsiteX28" fmla="*/ 1061245 w 1243014"/>
                <a:gd name="connsiteY28" fmla="*/ 656845 h 1057533"/>
                <a:gd name="connsiteX29" fmla="*/ 1025526 w 1243014"/>
                <a:gd name="connsiteY29" fmla="*/ 703261 h 1057533"/>
                <a:gd name="connsiteX30" fmla="*/ 986632 w 1243014"/>
                <a:gd name="connsiteY30" fmla="*/ 747694 h 1057533"/>
                <a:gd name="connsiteX31" fmla="*/ 944960 w 1243014"/>
                <a:gd name="connsiteY31" fmla="*/ 790540 h 1057533"/>
                <a:gd name="connsiteX32" fmla="*/ 899717 w 1243014"/>
                <a:gd name="connsiteY32" fmla="*/ 830609 h 1057533"/>
                <a:gd name="connsiteX33" fmla="*/ 875904 w 1243014"/>
                <a:gd name="connsiteY33" fmla="*/ 849651 h 1057533"/>
                <a:gd name="connsiteX34" fmla="*/ 842567 w 1243014"/>
                <a:gd name="connsiteY34" fmla="*/ 875438 h 1057533"/>
                <a:gd name="connsiteX35" fmla="*/ 773113 w 1243014"/>
                <a:gd name="connsiteY35" fmla="*/ 921061 h 1057533"/>
                <a:gd name="connsiteX36" fmla="*/ 700883 w 1243014"/>
                <a:gd name="connsiteY36" fmla="*/ 960336 h 1057533"/>
                <a:gd name="connsiteX37" fmla="*/ 627064 w 1243014"/>
                <a:gd name="connsiteY37" fmla="*/ 992471 h 1057533"/>
                <a:gd name="connsiteX38" fmla="*/ 550863 w 1243014"/>
                <a:gd name="connsiteY38" fmla="*/ 1018258 h 1057533"/>
                <a:gd name="connsiteX39" fmla="*/ 473473 w 1243014"/>
                <a:gd name="connsiteY39" fmla="*/ 1037697 h 1057533"/>
                <a:gd name="connsiteX40" fmla="*/ 396082 w 1243014"/>
                <a:gd name="connsiteY40" fmla="*/ 1050789 h 1057533"/>
                <a:gd name="connsiteX41" fmla="*/ 317104 w 1243014"/>
                <a:gd name="connsiteY41" fmla="*/ 1056740 h 1057533"/>
                <a:gd name="connsiteX42" fmla="*/ 277813 w 1243014"/>
                <a:gd name="connsiteY42" fmla="*/ 1057533 h 1057533"/>
                <a:gd name="connsiteX43" fmla="*/ 242491 w 1243014"/>
                <a:gd name="connsiteY43" fmla="*/ 1056740 h 1057533"/>
                <a:gd name="connsiteX44" fmla="*/ 173039 w 1243014"/>
                <a:gd name="connsiteY44" fmla="*/ 1052376 h 1057533"/>
                <a:gd name="connsiteX45" fmla="*/ 103585 w 1243014"/>
                <a:gd name="connsiteY45" fmla="*/ 1042061 h 1057533"/>
                <a:gd name="connsiteX46" fmla="*/ 35323 w 1243014"/>
                <a:gd name="connsiteY46" fmla="*/ 1026986 h 1057533"/>
                <a:gd name="connsiteX47" fmla="*/ 2531 w 1243014"/>
                <a:gd name="connsiteY47" fmla="*/ 1018116 h 1057533"/>
                <a:gd name="connsiteX48" fmla="*/ 1191 w 1243014"/>
                <a:gd name="connsiteY48" fmla="*/ 1019175 h 1057533"/>
                <a:gd name="connsiteX49" fmla="*/ 0 w 1243014"/>
                <a:gd name="connsiteY49" fmla="*/ 991008 h 1057533"/>
                <a:gd name="connsiteX50" fmla="*/ 120 w 1243014"/>
                <a:gd name="connsiteY50" fmla="*/ 973731 h 1057533"/>
                <a:gd name="connsiteX51" fmla="*/ 397 w 1243014"/>
                <a:gd name="connsiteY51" fmla="*/ 933880 h 1057533"/>
                <a:gd name="connsiteX52" fmla="*/ 3969 w 1243014"/>
                <a:gd name="connsiteY52" fmla="*/ 877149 h 1057533"/>
                <a:gd name="connsiteX53" fmla="*/ 10716 w 1243014"/>
                <a:gd name="connsiteY53" fmla="*/ 820815 h 1057533"/>
                <a:gd name="connsiteX54" fmla="*/ 21034 w 1243014"/>
                <a:gd name="connsiteY54" fmla="*/ 765274 h 1057533"/>
                <a:gd name="connsiteX55" fmla="*/ 34131 w 1243014"/>
                <a:gd name="connsiteY55" fmla="*/ 709733 h 1057533"/>
                <a:gd name="connsiteX56" fmla="*/ 50800 w 1243014"/>
                <a:gd name="connsiteY56" fmla="*/ 655382 h 1057533"/>
                <a:gd name="connsiteX57" fmla="*/ 70644 w 1243014"/>
                <a:gd name="connsiteY57" fmla="*/ 601825 h 1057533"/>
                <a:gd name="connsiteX58" fmla="*/ 94059 w 1243014"/>
                <a:gd name="connsiteY58" fmla="*/ 549855 h 1057533"/>
                <a:gd name="connsiteX59" fmla="*/ 120253 w 1243014"/>
                <a:gd name="connsiteY59" fmla="*/ 498281 h 1057533"/>
                <a:gd name="connsiteX60" fmla="*/ 149622 w 1243014"/>
                <a:gd name="connsiteY60" fmla="*/ 448691 h 1057533"/>
                <a:gd name="connsiteX61" fmla="*/ 181769 w 1243014"/>
                <a:gd name="connsiteY61" fmla="*/ 400688 h 1057533"/>
                <a:gd name="connsiteX62" fmla="*/ 217487 w 1243014"/>
                <a:gd name="connsiteY62" fmla="*/ 354272 h 1057533"/>
                <a:gd name="connsiteX63" fmla="*/ 256382 w 1243014"/>
                <a:gd name="connsiteY63" fmla="*/ 309839 h 1057533"/>
                <a:gd name="connsiteX64" fmla="*/ 298053 w 1243014"/>
                <a:gd name="connsiteY64" fmla="*/ 266993 h 1057533"/>
                <a:gd name="connsiteX65" fmla="*/ 343297 w 1243014"/>
                <a:gd name="connsiteY65" fmla="*/ 226924 h 105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014" h="1057533">
                  <a:moveTo>
                    <a:pt x="367110" y="207882"/>
                  </a:moveTo>
                  <a:lnTo>
                    <a:pt x="400447" y="182095"/>
                  </a:lnTo>
                  <a:lnTo>
                    <a:pt x="469900" y="136472"/>
                  </a:lnTo>
                  <a:lnTo>
                    <a:pt x="542131" y="97197"/>
                  </a:lnTo>
                  <a:lnTo>
                    <a:pt x="615950" y="65062"/>
                  </a:lnTo>
                  <a:lnTo>
                    <a:pt x="692150" y="39275"/>
                  </a:lnTo>
                  <a:lnTo>
                    <a:pt x="769541" y="19836"/>
                  </a:lnTo>
                  <a:lnTo>
                    <a:pt x="846931" y="6744"/>
                  </a:lnTo>
                  <a:lnTo>
                    <a:pt x="925910" y="793"/>
                  </a:lnTo>
                  <a:lnTo>
                    <a:pt x="965200" y="0"/>
                  </a:lnTo>
                  <a:lnTo>
                    <a:pt x="1000522" y="794"/>
                  </a:lnTo>
                  <a:lnTo>
                    <a:pt x="1069976" y="5157"/>
                  </a:lnTo>
                  <a:lnTo>
                    <a:pt x="1139429" y="15472"/>
                  </a:lnTo>
                  <a:lnTo>
                    <a:pt x="1207691" y="30548"/>
                  </a:lnTo>
                  <a:lnTo>
                    <a:pt x="1240482" y="39417"/>
                  </a:lnTo>
                  <a:lnTo>
                    <a:pt x="1241823" y="38358"/>
                  </a:lnTo>
                  <a:lnTo>
                    <a:pt x="1243014" y="66525"/>
                  </a:lnTo>
                  <a:lnTo>
                    <a:pt x="1242894" y="83796"/>
                  </a:lnTo>
                  <a:lnTo>
                    <a:pt x="1242617" y="123653"/>
                  </a:lnTo>
                  <a:lnTo>
                    <a:pt x="1239045" y="180384"/>
                  </a:lnTo>
                  <a:lnTo>
                    <a:pt x="1232298" y="236718"/>
                  </a:lnTo>
                  <a:lnTo>
                    <a:pt x="1221979" y="292259"/>
                  </a:lnTo>
                  <a:lnTo>
                    <a:pt x="1208883" y="347800"/>
                  </a:lnTo>
                  <a:lnTo>
                    <a:pt x="1192213" y="402151"/>
                  </a:lnTo>
                  <a:lnTo>
                    <a:pt x="1172370" y="455708"/>
                  </a:lnTo>
                  <a:lnTo>
                    <a:pt x="1148955" y="507678"/>
                  </a:lnTo>
                  <a:lnTo>
                    <a:pt x="1122761" y="559252"/>
                  </a:lnTo>
                  <a:lnTo>
                    <a:pt x="1093392" y="608842"/>
                  </a:lnTo>
                  <a:lnTo>
                    <a:pt x="1061245" y="656845"/>
                  </a:lnTo>
                  <a:lnTo>
                    <a:pt x="1025526" y="703261"/>
                  </a:lnTo>
                  <a:lnTo>
                    <a:pt x="986632" y="747694"/>
                  </a:lnTo>
                  <a:lnTo>
                    <a:pt x="944960" y="790540"/>
                  </a:lnTo>
                  <a:lnTo>
                    <a:pt x="899717" y="830609"/>
                  </a:lnTo>
                  <a:lnTo>
                    <a:pt x="875904" y="849651"/>
                  </a:lnTo>
                  <a:lnTo>
                    <a:pt x="842567" y="875438"/>
                  </a:lnTo>
                  <a:lnTo>
                    <a:pt x="773113" y="921061"/>
                  </a:lnTo>
                  <a:lnTo>
                    <a:pt x="700883" y="960336"/>
                  </a:lnTo>
                  <a:lnTo>
                    <a:pt x="627064" y="992471"/>
                  </a:lnTo>
                  <a:lnTo>
                    <a:pt x="550863" y="1018258"/>
                  </a:lnTo>
                  <a:lnTo>
                    <a:pt x="473473" y="1037697"/>
                  </a:lnTo>
                  <a:lnTo>
                    <a:pt x="396082" y="1050789"/>
                  </a:lnTo>
                  <a:lnTo>
                    <a:pt x="317104" y="1056740"/>
                  </a:lnTo>
                  <a:lnTo>
                    <a:pt x="277813" y="1057533"/>
                  </a:lnTo>
                  <a:lnTo>
                    <a:pt x="242491" y="1056740"/>
                  </a:lnTo>
                  <a:lnTo>
                    <a:pt x="173039" y="1052376"/>
                  </a:lnTo>
                  <a:lnTo>
                    <a:pt x="103585" y="1042061"/>
                  </a:lnTo>
                  <a:lnTo>
                    <a:pt x="35323" y="1026986"/>
                  </a:lnTo>
                  <a:lnTo>
                    <a:pt x="2531" y="1018116"/>
                  </a:lnTo>
                  <a:lnTo>
                    <a:pt x="1191" y="1019175"/>
                  </a:lnTo>
                  <a:lnTo>
                    <a:pt x="0" y="991008"/>
                  </a:lnTo>
                  <a:lnTo>
                    <a:pt x="120" y="973731"/>
                  </a:lnTo>
                  <a:lnTo>
                    <a:pt x="397" y="933880"/>
                  </a:lnTo>
                  <a:lnTo>
                    <a:pt x="3969" y="877149"/>
                  </a:lnTo>
                  <a:lnTo>
                    <a:pt x="10716" y="820815"/>
                  </a:lnTo>
                  <a:lnTo>
                    <a:pt x="21034" y="765274"/>
                  </a:lnTo>
                  <a:lnTo>
                    <a:pt x="34131" y="709733"/>
                  </a:lnTo>
                  <a:lnTo>
                    <a:pt x="50800" y="655382"/>
                  </a:lnTo>
                  <a:lnTo>
                    <a:pt x="70644" y="601825"/>
                  </a:lnTo>
                  <a:lnTo>
                    <a:pt x="94059" y="549855"/>
                  </a:lnTo>
                  <a:lnTo>
                    <a:pt x="120253" y="498281"/>
                  </a:lnTo>
                  <a:lnTo>
                    <a:pt x="149622" y="448691"/>
                  </a:lnTo>
                  <a:lnTo>
                    <a:pt x="181769" y="400688"/>
                  </a:lnTo>
                  <a:lnTo>
                    <a:pt x="217487" y="354272"/>
                  </a:lnTo>
                  <a:lnTo>
                    <a:pt x="256382" y="309839"/>
                  </a:lnTo>
                  <a:lnTo>
                    <a:pt x="298053" y="266993"/>
                  </a:lnTo>
                  <a:lnTo>
                    <a:pt x="343297" y="226924"/>
                  </a:lnTo>
                  <a:close/>
                </a:path>
              </a:pathLst>
            </a:custGeom>
            <a:solidFill>
              <a:srgbClr val="ED7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 rot="10800000" flipH="1">
              <a:off x="2634033" y="2201870"/>
              <a:ext cx="1243113" cy="1057533"/>
            </a:xfrm>
            <a:custGeom>
              <a:avLst/>
              <a:gdLst>
                <a:gd name="connsiteX0" fmla="*/ 277835 w 1243113"/>
                <a:gd name="connsiteY0" fmla="*/ 1057533 h 1057533"/>
                <a:gd name="connsiteX1" fmla="*/ 317129 w 1243113"/>
                <a:gd name="connsiteY1" fmla="*/ 1056740 h 1057533"/>
                <a:gd name="connsiteX2" fmla="*/ 396113 w 1243113"/>
                <a:gd name="connsiteY2" fmla="*/ 1050789 h 1057533"/>
                <a:gd name="connsiteX3" fmla="*/ 473510 w 1243113"/>
                <a:gd name="connsiteY3" fmla="*/ 1037697 h 1057533"/>
                <a:gd name="connsiteX4" fmla="*/ 550907 w 1243113"/>
                <a:gd name="connsiteY4" fmla="*/ 1018258 h 1057533"/>
                <a:gd name="connsiteX5" fmla="*/ 627113 w 1243113"/>
                <a:gd name="connsiteY5" fmla="*/ 992471 h 1057533"/>
                <a:gd name="connsiteX6" fmla="*/ 700938 w 1243113"/>
                <a:gd name="connsiteY6" fmla="*/ 960337 h 1057533"/>
                <a:gd name="connsiteX7" fmla="*/ 773175 w 1243113"/>
                <a:gd name="connsiteY7" fmla="*/ 921061 h 1057533"/>
                <a:gd name="connsiteX8" fmla="*/ 842634 w 1243113"/>
                <a:gd name="connsiteY8" fmla="*/ 875438 h 1057533"/>
                <a:gd name="connsiteX9" fmla="*/ 875974 w 1243113"/>
                <a:gd name="connsiteY9" fmla="*/ 849652 h 1057533"/>
                <a:gd name="connsiteX10" fmla="*/ 899789 w 1243113"/>
                <a:gd name="connsiteY10" fmla="*/ 830609 h 1057533"/>
                <a:gd name="connsiteX11" fmla="*/ 945036 w 1243113"/>
                <a:gd name="connsiteY11" fmla="*/ 790540 h 1057533"/>
                <a:gd name="connsiteX12" fmla="*/ 986711 w 1243113"/>
                <a:gd name="connsiteY12" fmla="*/ 747694 h 1057533"/>
                <a:gd name="connsiteX13" fmla="*/ 1025608 w 1243113"/>
                <a:gd name="connsiteY13" fmla="*/ 703262 h 1057533"/>
                <a:gd name="connsiteX14" fmla="*/ 1061330 w 1243113"/>
                <a:gd name="connsiteY14" fmla="*/ 656845 h 1057533"/>
                <a:gd name="connsiteX15" fmla="*/ 1093479 w 1243113"/>
                <a:gd name="connsiteY15" fmla="*/ 608842 h 1057533"/>
                <a:gd name="connsiteX16" fmla="*/ 1122850 w 1243113"/>
                <a:gd name="connsiteY16" fmla="*/ 559252 h 1057533"/>
                <a:gd name="connsiteX17" fmla="*/ 1149046 w 1243113"/>
                <a:gd name="connsiteY17" fmla="*/ 507679 h 1057533"/>
                <a:gd name="connsiteX18" fmla="*/ 1172464 w 1243113"/>
                <a:gd name="connsiteY18" fmla="*/ 455708 h 1057533"/>
                <a:gd name="connsiteX19" fmla="*/ 1192309 w 1243113"/>
                <a:gd name="connsiteY19" fmla="*/ 402151 h 1057533"/>
                <a:gd name="connsiteX20" fmla="*/ 1208979 w 1243113"/>
                <a:gd name="connsiteY20" fmla="*/ 347800 h 1057533"/>
                <a:gd name="connsiteX21" fmla="*/ 1222077 w 1243113"/>
                <a:gd name="connsiteY21" fmla="*/ 292259 h 1057533"/>
                <a:gd name="connsiteX22" fmla="*/ 1232397 w 1243113"/>
                <a:gd name="connsiteY22" fmla="*/ 236718 h 1057533"/>
                <a:gd name="connsiteX23" fmla="*/ 1239144 w 1243113"/>
                <a:gd name="connsiteY23" fmla="*/ 180384 h 1057533"/>
                <a:gd name="connsiteX24" fmla="*/ 1242716 w 1243113"/>
                <a:gd name="connsiteY24" fmla="*/ 123653 h 1057533"/>
                <a:gd name="connsiteX25" fmla="*/ 1242994 w 1243113"/>
                <a:gd name="connsiteY25" fmla="*/ 83749 h 1057533"/>
                <a:gd name="connsiteX26" fmla="*/ 1243113 w 1243113"/>
                <a:gd name="connsiteY26" fmla="*/ 66525 h 1057533"/>
                <a:gd name="connsiteX27" fmla="*/ 1241923 w 1243113"/>
                <a:gd name="connsiteY27" fmla="*/ 38358 h 1057533"/>
                <a:gd name="connsiteX28" fmla="*/ 1240582 w 1243113"/>
                <a:gd name="connsiteY28" fmla="*/ 39417 h 1057533"/>
                <a:gd name="connsiteX29" fmla="*/ 1207788 w 1243113"/>
                <a:gd name="connsiteY29" fmla="*/ 30548 h 1057533"/>
                <a:gd name="connsiteX30" fmla="*/ 1139520 w 1243113"/>
                <a:gd name="connsiteY30" fmla="*/ 15472 h 1057533"/>
                <a:gd name="connsiteX31" fmla="*/ 1070062 w 1243113"/>
                <a:gd name="connsiteY31" fmla="*/ 5157 h 1057533"/>
                <a:gd name="connsiteX32" fmla="*/ 1000603 w 1243113"/>
                <a:gd name="connsiteY32" fmla="*/ 794 h 1057533"/>
                <a:gd name="connsiteX33" fmla="*/ 965278 w 1243113"/>
                <a:gd name="connsiteY33" fmla="*/ 0 h 1057533"/>
                <a:gd name="connsiteX34" fmla="*/ 925984 w 1243113"/>
                <a:gd name="connsiteY34" fmla="*/ 794 h 1057533"/>
                <a:gd name="connsiteX35" fmla="*/ 847000 w 1243113"/>
                <a:gd name="connsiteY35" fmla="*/ 6744 h 1057533"/>
                <a:gd name="connsiteX36" fmla="*/ 769603 w 1243113"/>
                <a:gd name="connsiteY36" fmla="*/ 19836 h 1057533"/>
                <a:gd name="connsiteX37" fmla="*/ 692206 w 1243113"/>
                <a:gd name="connsiteY37" fmla="*/ 39275 h 1057533"/>
                <a:gd name="connsiteX38" fmla="*/ 616000 w 1243113"/>
                <a:gd name="connsiteY38" fmla="*/ 65062 h 1057533"/>
                <a:gd name="connsiteX39" fmla="*/ 542175 w 1243113"/>
                <a:gd name="connsiteY39" fmla="*/ 97197 h 1057533"/>
                <a:gd name="connsiteX40" fmla="*/ 469938 w 1243113"/>
                <a:gd name="connsiteY40" fmla="*/ 136472 h 1057533"/>
                <a:gd name="connsiteX41" fmla="*/ 400479 w 1243113"/>
                <a:gd name="connsiteY41" fmla="*/ 182095 h 1057533"/>
                <a:gd name="connsiteX42" fmla="*/ 367139 w 1243113"/>
                <a:gd name="connsiteY42" fmla="*/ 207882 h 1057533"/>
                <a:gd name="connsiteX43" fmla="*/ 343325 w 1243113"/>
                <a:gd name="connsiteY43" fmla="*/ 226924 h 1057533"/>
                <a:gd name="connsiteX44" fmla="*/ 298077 w 1243113"/>
                <a:gd name="connsiteY44" fmla="*/ 266993 h 1057533"/>
                <a:gd name="connsiteX45" fmla="*/ 256402 w 1243113"/>
                <a:gd name="connsiteY45" fmla="*/ 309839 h 1057533"/>
                <a:gd name="connsiteX46" fmla="*/ 217505 w 1243113"/>
                <a:gd name="connsiteY46" fmla="*/ 354272 h 1057533"/>
                <a:gd name="connsiteX47" fmla="*/ 181784 w 1243113"/>
                <a:gd name="connsiteY47" fmla="*/ 400688 h 1057533"/>
                <a:gd name="connsiteX48" fmla="*/ 149634 w 1243113"/>
                <a:gd name="connsiteY48" fmla="*/ 448691 h 1057533"/>
                <a:gd name="connsiteX49" fmla="*/ 120263 w 1243113"/>
                <a:gd name="connsiteY49" fmla="*/ 498281 h 1057533"/>
                <a:gd name="connsiteX50" fmla="*/ 94067 w 1243113"/>
                <a:gd name="connsiteY50" fmla="*/ 549855 h 1057533"/>
                <a:gd name="connsiteX51" fmla="*/ 70650 w 1243113"/>
                <a:gd name="connsiteY51" fmla="*/ 601825 h 1057533"/>
                <a:gd name="connsiteX52" fmla="*/ 50804 w 1243113"/>
                <a:gd name="connsiteY52" fmla="*/ 655382 h 1057533"/>
                <a:gd name="connsiteX53" fmla="*/ 34134 w 1243113"/>
                <a:gd name="connsiteY53" fmla="*/ 709733 h 1057533"/>
                <a:gd name="connsiteX54" fmla="*/ 21036 w 1243113"/>
                <a:gd name="connsiteY54" fmla="*/ 765274 h 1057533"/>
                <a:gd name="connsiteX55" fmla="*/ 10717 w 1243113"/>
                <a:gd name="connsiteY55" fmla="*/ 820815 h 1057533"/>
                <a:gd name="connsiteX56" fmla="*/ 3969 w 1243113"/>
                <a:gd name="connsiteY56" fmla="*/ 877149 h 1057533"/>
                <a:gd name="connsiteX57" fmla="*/ 397 w 1243113"/>
                <a:gd name="connsiteY57" fmla="*/ 933880 h 1057533"/>
                <a:gd name="connsiteX58" fmla="*/ 120 w 1243113"/>
                <a:gd name="connsiteY58" fmla="*/ 973785 h 1057533"/>
                <a:gd name="connsiteX59" fmla="*/ 0 w 1243113"/>
                <a:gd name="connsiteY59" fmla="*/ 991008 h 1057533"/>
                <a:gd name="connsiteX60" fmla="*/ 1191 w 1243113"/>
                <a:gd name="connsiteY60" fmla="*/ 1019175 h 1057533"/>
                <a:gd name="connsiteX61" fmla="*/ 2532 w 1243113"/>
                <a:gd name="connsiteY61" fmla="*/ 1018116 h 1057533"/>
                <a:gd name="connsiteX62" fmla="*/ 35325 w 1243113"/>
                <a:gd name="connsiteY62" fmla="*/ 1026986 h 1057533"/>
                <a:gd name="connsiteX63" fmla="*/ 103593 w 1243113"/>
                <a:gd name="connsiteY63" fmla="*/ 1042061 h 1057533"/>
                <a:gd name="connsiteX64" fmla="*/ 173052 w 1243113"/>
                <a:gd name="connsiteY64" fmla="*/ 1052376 h 1057533"/>
                <a:gd name="connsiteX65" fmla="*/ 242510 w 1243113"/>
                <a:gd name="connsiteY65" fmla="*/ 1056740 h 105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113" h="1057533">
                  <a:moveTo>
                    <a:pt x="277835" y="1057533"/>
                  </a:moveTo>
                  <a:lnTo>
                    <a:pt x="317129" y="1056740"/>
                  </a:lnTo>
                  <a:lnTo>
                    <a:pt x="396113" y="1050789"/>
                  </a:lnTo>
                  <a:lnTo>
                    <a:pt x="473510" y="1037697"/>
                  </a:lnTo>
                  <a:lnTo>
                    <a:pt x="550907" y="1018258"/>
                  </a:lnTo>
                  <a:lnTo>
                    <a:pt x="627113" y="992471"/>
                  </a:lnTo>
                  <a:lnTo>
                    <a:pt x="700938" y="960337"/>
                  </a:lnTo>
                  <a:lnTo>
                    <a:pt x="773175" y="921061"/>
                  </a:lnTo>
                  <a:lnTo>
                    <a:pt x="842634" y="875438"/>
                  </a:lnTo>
                  <a:lnTo>
                    <a:pt x="875974" y="849652"/>
                  </a:lnTo>
                  <a:lnTo>
                    <a:pt x="899789" y="830609"/>
                  </a:lnTo>
                  <a:lnTo>
                    <a:pt x="945036" y="790540"/>
                  </a:lnTo>
                  <a:lnTo>
                    <a:pt x="986711" y="747694"/>
                  </a:lnTo>
                  <a:lnTo>
                    <a:pt x="1025608" y="703262"/>
                  </a:lnTo>
                  <a:lnTo>
                    <a:pt x="1061330" y="656845"/>
                  </a:lnTo>
                  <a:lnTo>
                    <a:pt x="1093479" y="608842"/>
                  </a:lnTo>
                  <a:lnTo>
                    <a:pt x="1122850" y="559252"/>
                  </a:lnTo>
                  <a:lnTo>
                    <a:pt x="1149046" y="507679"/>
                  </a:lnTo>
                  <a:lnTo>
                    <a:pt x="1172464" y="455708"/>
                  </a:lnTo>
                  <a:lnTo>
                    <a:pt x="1192309" y="402151"/>
                  </a:lnTo>
                  <a:lnTo>
                    <a:pt x="1208979" y="347800"/>
                  </a:lnTo>
                  <a:lnTo>
                    <a:pt x="1222077" y="292259"/>
                  </a:lnTo>
                  <a:lnTo>
                    <a:pt x="1232397" y="236718"/>
                  </a:lnTo>
                  <a:lnTo>
                    <a:pt x="1239144" y="180384"/>
                  </a:lnTo>
                  <a:lnTo>
                    <a:pt x="1242716" y="123653"/>
                  </a:lnTo>
                  <a:lnTo>
                    <a:pt x="1242994" y="83749"/>
                  </a:lnTo>
                  <a:lnTo>
                    <a:pt x="1243113" y="66525"/>
                  </a:lnTo>
                  <a:lnTo>
                    <a:pt x="1241923" y="38358"/>
                  </a:lnTo>
                  <a:lnTo>
                    <a:pt x="1240582" y="39417"/>
                  </a:lnTo>
                  <a:lnTo>
                    <a:pt x="1207788" y="30548"/>
                  </a:lnTo>
                  <a:lnTo>
                    <a:pt x="1139520" y="15472"/>
                  </a:lnTo>
                  <a:lnTo>
                    <a:pt x="1070062" y="5157"/>
                  </a:lnTo>
                  <a:lnTo>
                    <a:pt x="1000603" y="794"/>
                  </a:lnTo>
                  <a:lnTo>
                    <a:pt x="965278" y="0"/>
                  </a:lnTo>
                  <a:lnTo>
                    <a:pt x="925984" y="794"/>
                  </a:lnTo>
                  <a:lnTo>
                    <a:pt x="847000" y="6744"/>
                  </a:lnTo>
                  <a:lnTo>
                    <a:pt x="769603" y="19836"/>
                  </a:lnTo>
                  <a:lnTo>
                    <a:pt x="692206" y="39275"/>
                  </a:lnTo>
                  <a:lnTo>
                    <a:pt x="616000" y="65062"/>
                  </a:lnTo>
                  <a:lnTo>
                    <a:pt x="542175" y="97197"/>
                  </a:lnTo>
                  <a:lnTo>
                    <a:pt x="469938" y="136472"/>
                  </a:lnTo>
                  <a:lnTo>
                    <a:pt x="400479" y="182095"/>
                  </a:lnTo>
                  <a:lnTo>
                    <a:pt x="367139" y="207882"/>
                  </a:lnTo>
                  <a:lnTo>
                    <a:pt x="343325" y="226924"/>
                  </a:lnTo>
                  <a:lnTo>
                    <a:pt x="298077" y="266993"/>
                  </a:lnTo>
                  <a:lnTo>
                    <a:pt x="256402" y="309839"/>
                  </a:lnTo>
                  <a:lnTo>
                    <a:pt x="217505" y="354272"/>
                  </a:lnTo>
                  <a:lnTo>
                    <a:pt x="181784" y="400688"/>
                  </a:lnTo>
                  <a:lnTo>
                    <a:pt x="149634" y="448691"/>
                  </a:lnTo>
                  <a:lnTo>
                    <a:pt x="120263" y="498281"/>
                  </a:lnTo>
                  <a:lnTo>
                    <a:pt x="94067" y="549855"/>
                  </a:lnTo>
                  <a:lnTo>
                    <a:pt x="70650" y="601825"/>
                  </a:lnTo>
                  <a:lnTo>
                    <a:pt x="50804" y="655382"/>
                  </a:lnTo>
                  <a:lnTo>
                    <a:pt x="34134" y="709733"/>
                  </a:lnTo>
                  <a:lnTo>
                    <a:pt x="21036" y="765274"/>
                  </a:lnTo>
                  <a:lnTo>
                    <a:pt x="10717" y="820815"/>
                  </a:lnTo>
                  <a:lnTo>
                    <a:pt x="3969" y="877149"/>
                  </a:lnTo>
                  <a:lnTo>
                    <a:pt x="397" y="933880"/>
                  </a:lnTo>
                  <a:lnTo>
                    <a:pt x="120" y="973785"/>
                  </a:lnTo>
                  <a:lnTo>
                    <a:pt x="0" y="991008"/>
                  </a:lnTo>
                  <a:lnTo>
                    <a:pt x="1191" y="1019175"/>
                  </a:lnTo>
                  <a:lnTo>
                    <a:pt x="2532" y="1018116"/>
                  </a:lnTo>
                  <a:lnTo>
                    <a:pt x="35325" y="1026986"/>
                  </a:lnTo>
                  <a:lnTo>
                    <a:pt x="103593" y="1042061"/>
                  </a:lnTo>
                  <a:lnTo>
                    <a:pt x="173052" y="1052376"/>
                  </a:lnTo>
                  <a:lnTo>
                    <a:pt x="242510" y="1056740"/>
                  </a:lnTo>
                  <a:close/>
                </a:path>
              </a:pathLst>
            </a:custGeom>
            <a:solidFill>
              <a:srgbClr val="E436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 rot="6300000" flipH="1">
              <a:off x="2490651" y="4416489"/>
              <a:ext cx="1243014" cy="1057618"/>
            </a:xfrm>
            <a:custGeom>
              <a:avLst/>
              <a:gdLst>
                <a:gd name="connsiteX0" fmla="*/ 1208882 w 1243014"/>
                <a:gd name="connsiteY0" fmla="*/ 347828 h 1057618"/>
                <a:gd name="connsiteX1" fmla="*/ 1221979 w 1243014"/>
                <a:gd name="connsiteY1" fmla="*/ 292283 h 1057618"/>
                <a:gd name="connsiteX2" fmla="*/ 1232298 w 1243014"/>
                <a:gd name="connsiteY2" fmla="*/ 236737 h 1057618"/>
                <a:gd name="connsiteX3" fmla="*/ 1239045 w 1243014"/>
                <a:gd name="connsiteY3" fmla="*/ 180398 h 1057618"/>
                <a:gd name="connsiteX4" fmla="*/ 1242617 w 1243014"/>
                <a:gd name="connsiteY4" fmla="*/ 123663 h 1057618"/>
                <a:gd name="connsiteX5" fmla="*/ 1242894 w 1243014"/>
                <a:gd name="connsiteY5" fmla="*/ 83773 h 1057618"/>
                <a:gd name="connsiteX6" fmla="*/ 1243014 w 1243014"/>
                <a:gd name="connsiteY6" fmla="*/ 66531 h 1057618"/>
                <a:gd name="connsiteX7" fmla="*/ 1241823 w 1243014"/>
                <a:gd name="connsiteY7" fmla="*/ 38361 h 1057618"/>
                <a:gd name="connsiteX8" fmla="*/ 1240482 w 1243014"/>
                <a:gd name="connsiteY8" fmla="*/ 39420 h 1057618"/>
                <a:gd name="connsiteX9" fmla="*/ 1207691 w 1243014"/>
                <a:gd name="connsiteY9" fmla="*/ 30550 h 1057618"/>
                <a:gd name="connsiteX10" fmla="*/ 1139429 w 1243014"/>
                <a:gd name="connsiteY10" fmla="*/ 15473 h 1057618"/>
                <a:gd name="connsiteX11" fmla="*/ 1069975 w 1243014"/>
                <a:gd name="connsiteY11" fmla="*/ 5158 h 1057618"/>
                <a:gd name="connsiteX12" fmla="*/ 1000522 w 1243014"/>
                <a:gd name="connsiteY12" fmla="*/ 793 h 1057618"/>
                <a:gd name="connsiteX13" fmla="*/ 965200 w 1243014"/>
                <a:gd name="connsiteY13" fmla="*/ 0 h 1057618"/>
                <a:gd name="connsiteX14" fmla="*/ 925910 w 1243014"/>
                <a:gd name="connsiteY14" fmla="*/ 794 h 1057618"/>
                <a:gd name="connsiteX15" fmla="*/ 846932 w 1243014"/>
                <a:gd name="connsiteY15" fmla="*/ 6745 h 1057618"/>
                <a:gd name="connsiteX16" fmla="*/ 769541 w 1243014"/>
                <a:gd name="connsiteY16" fmla="*/ 19837 h 1057618"/>
                <a:gd name="connsiteX17" fmla="*/ 692150 w 1243014"/>
                <a:gd name="connsiteY17" fmla="*/ 39279 h 1057618"/>
                <a:gd name="connsiteX18" fmla="*/ 615950 w 1243014"/>
                <a:gd name="connsiteY18" fmla="*/ 65067 h 1057618"/>
                <a:gd name="connsiteX19" fmla="*/ 542132 w 1243014"/>
                <a:gd name="connsiteY19" fmla="*/ 97204 h 1057618"/>
                <a:gd name="connsiteX20" fmla="*/ 469900 w 1243014"/>
                <a:gd name="connsiteY20" fmla="*/ 136483 h 1057618"/>
                <a:gd name="connsiteX21" fmla="*/ 400447 w 1243014"/>
                <a:gd name="connsiteY21" fmla="*/ 182109 h 1057618"/>
                <a:gd name="connsiteX22" fmla="*/ 367110 w 1243014"/>
                <a:gd name="connsiteY22" fmla="*/ 207899 h 1057618"/>
                <a:gd name="connsiteX23" fmla="*/ 343297 w 1243014"/>
                <a:gd name="connsiteY23" fmla="*/ 226942 h 1057618"/>
                <a:gd name="connsiteX24" fmla="*/ 298053 w 1243014"/>
                <a:gd name="connsiteY24" fmla="*/ 267014 h 1057618"/>
                <a:gd name="connsiteX25" fmla="*/ 256382 w 1243014"/>
                <a:gd name="connsiteY25" fmla="*/ 309864 h 1057618"/>
                <a:gd name="connsiteX26" fmla="*/ 217487 w 1243014"/>
                <a:gd name="connsiteY26" fmla="*/ 354300 h 1057618"/>
                <a:gd name="connsiteX27" fmla="*/ 181769 w 1243014"/>
                <a:gd name="connsiteY27" fmla="*/ 400720 h 1057618"/>
                <a:gd name="connsiteX28" fmla="*/ 149622 w 1243014"/>
                <a:gd name="connsiteY28" fmla="*/ 448727 h 1057618"/>
                <a:gd name="connsiteX29" fmla="*/ 120253 w 1243014"/>
                <a:gd name="connsiteY29" fmla="*/ 498321 h 1057618"/>
                <a:gd name="connsiteX30" fmla="*/ 94059 w 1243014"/>
                <a:gd name="connsiteY30" fmla="*/ 549899 h 1057618"/>
                <a:gd name="connsiteX31" fmla="*/ 70644 w 1243014"/>
                <a:gd name="connsiteY31" fmla="*/ 601873 h 1057618"/>
                <a:gd name="connsiteX32" fmla="*/ 50800 w 1243014"/>
                <a:gd name="connsiteY32" fmla="*/ 655435 h 1057618"/>
                <a:gd name="connsiteX33" fmla="*/ 34131 w 1243014"/>
                <a:gd name="connsiteY33" fmla="*/ 709790 h 1057618"/>
                <a:gd name="connsiteX34" fmla="*/ 21035 w 1243014"/>
                <a:gd name="connsiteY34" fmla="*/ 765335 h 1057618"/>
                <a:gd name="connsiteX35" fmla="*/ 10716 w 1243014"/>
                <a:gd name="connsiteY35" fmla="*/ 820881 h 1057618"/>
                <a:gd name="connsiteX36" fmla="*/ 3969 w 1243014"/>
                <a:gd name="connsiteY36" fmla="*/ 877220 h 1057618"/>
                <a:gd name="connsiteX37" fmla="*/ 397 w 1243014"/>
                <a:gd name="connsiteY37" fmla="*/ 933955 h 1057618"/>
                <a:gd name="connsiteX38" fmla="*/ 120 w 1243014"/>
                <a:gd name="connsiteY38" fmla="*/ 973845 h 1057618"/>
                <a:gd name="connsiteX39" fmla="*/ 0 w 1243014"/>
                <a:gd name="connsiteY39" fmla="*/ 991088 h 1057618"/>
                <a:gd name="connsiteX40" fmla="*/ 1191 w 1243014"/>
                <a:gd name="connsiteY40" fmla="*/ 1019257 h 1057618"/>
                <a:gd name="connsiteX41" fmla="*/ 2531 w 1243014"/>
                <a:gd name="connsiteY41" fmla="*/ 1018198 h 1057618"/>
                <a:gd name="connsiteX42" fmla="*/ 35323 w 1243014"/>
                <a:gd name="connsiteY42" fmla="*/ 1027068 h 1057618"/>
                <a:gd name="connsiteX43" fmla="*/ 103585 w 1243014"/>
                <a:gd name="connsiteY43" fmla="*/ 1042145 h 1057618"/>
                <a:gd name="connsiteX44" fmla="*/ 173038 w 1243014"/>
                <a:gd name="connsiteY44" fmla="*/ 1052460 h 1057618"/>
                <a:gd name="connsiteX45" fmla="*/ 242491 w 1243014"/>
                <a:gd name="connsiteY45" fmla="*/ 1056825 h 1057618"/>
                <a:gd name="connsiteX46" fmla="*/ 277813 w 1243014"/>
                <a:gd name="connsiteY46" fmla="*/ 1057618 h 1057618"/>
                <a:gd name="connsiteX47" fmla="*/ 317103 w 1243014"/>
                <a:gd name="connsiteY47" fmla="*/ 1056825 h 1057618"/>
                <a:gd name="connsiteX48" fmla="*/ 396082 w 1243014"/>
                <a:gd name="connsiteY48" fmla="*/ 1050874 h 1057618"/>
                <a:gd name="connsiteX49" fmla="*/ 473473 w 1243014"/>
                <a:gd name="connsiteY49" fmla="*/ 1037781 h 1057618"/>
                <a:gd name="connsiteX50" fmla="*/ 550863 w 1243014"/>
                <a:gd name="connsiteY50" fmla="*/ 1018340 h 1057618"/>
                <a:gd name="connsiteX51" fmla="*/ 627063 w 1243014"/>
                <a:gd name="connsiteY51" fmla="*/ 992551 h 1057618"/>
                <a:gd name="connsiteX52" fmla="*/ 700882 w 1243014"/>
                <a:gd name="connsiteY52" fmla="*/ 960414 h 1057618"/>
                <a:gd name="connsiteX53" fmla="*/ 773113 w 1243014"/>
                <a:gd name="connsiteY53" fmla="*/ 921135 h 1057618"/>
                <a:gd name="connsiteX54" fmla="*/ 842566 w 1243014"/>
                <a:gd name="connsiteY54" fmla="*/ 875509 h 1057618"/>
                <a:gd name="connsiteX55" fmla="*/ 875904 w 1243014"/>
                <a:gd name="connsiteY55" fmla="*/ 849720 h 1057618"/>
                <a:gd name="connsiteX56" fmla="*/ 899717 w 1243014"/>
                <a:gd name="connsiteY56" fmla="*/ 830676 h 1057618"/>
                <a:gd name="connsiteX57" fmla="*/ 944960 w 1243014"/>
                <a:gd name="connsiteY57" fmla="*/ 790604 h 1057618"/>
                <a:gd name="connsiteX58" fmla="*/ 986632 w 1243014"/>
                <a:gd name="connsiteY58" fmla="*/ 747754 h 1057618"/>
                <a:gd name="connsiteX59" fmla="*/ 1025526 w 1243014"/>
                <a:gd name="connsiteY59" fmla="*/ 703318 h 1057618"/>
                <a:gd name="connsiteX60" fmla="*/ 1061245 w 1243014"/>
                <a:gd name="connsiteY60" fmla="*/ 656898 h 1057618"/>
                <a:gd name="connsiteX61" fmla="*/ 1093392 w 1243014"/>
                <a:gd name="connsiteY61" fmla="*/ 608891 h 1057618"/>
                <a:gd name="connsiteX62" fmla="*/ 1122760 w 1243014"/>
                <a:gd name="connsiteY62" fmla="*/ 559297 h 1057618"/>
                <a:gd name="connsiteX63" fmla="*/ 1148954 w 1243014"/>
                <a:gd name="connsiteY63" fmla="*/ 507719 h 1057618"/>
                <a:gd name="connsiteX64" fmla="*/ 1172370 w 1243014"/>
                <a:gd name="connsiteY64" fmla="*/ 455745 h 1057618"/>
                <a:gd name="connsiteX65" fmla="*/ 1192213 w 1243014"/>
                <a:gd name="connsiteY65" fmla="*/ 402183 h 105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014" h="1057618">
                  <a:moveTo>
                    <a:pt x="1208882" y="347828"/>
                  </a:moveTo>
                  <a:lnTo>
                    <a:pt x="1221979" y="292283"/>
                  </a:lnTo>
                  <a:lnTo>
                    <a:pt x="1232298" y="236737"/>
                  </a:lnTo>
                  <a:lnTo>
                    <a:pt x="1239045" y="180398"/>
                  </a:lnTo>
                  <a:lnTo>
                    <a:pt x="1242617" y="123663"/>
                  </a:lnTo>
                  <a:lnTo>
                    <a:pt x="1242894" y="83773"/>
                  </a:lnTo>
                  <a:lnTo>
                    <a:pt x="1243014" y="66531"/>
                  </a:lnTo>
                  <a:lnTo>
                    <a:pt x="1241823" y="38361"/>
                  </a:lnTo>
                  <a:lnTo>
                    <a:pt x="1240482" y="39420"/>
                  </a:lnTo>
                  <a:lnTo>
                    <a:pt x="1207691" y="30550"/>
                  </a:lnTo>
                  <a:lnTo>
                    <a:pt x="1139429" y="15473"/>
                  </a:lnTo>
                  <a:lnTo>
                    <a:pt x="1069975" y="5158"/>
                  </a:lnTo>
                  <a:lnTo>
                    <a:pt x="1000522" y="793"/>
                  </a:lnTo>
                  <a:lnTo>
                    <a:pt x="965200" y="0"/>
                  </a:lnTo>
                  <a:lnTo>
                    <a:pt x="925910" y="794"/>
                  </a:lnTo>
                  <a:lnTo>
                    <a:pt x="846932" y="6745"/>
                  </a:lnTo>
                  <a:lnTo>
                    <a:pt x="769541" y="19837"/>
                  </a:lnTo>
                  <a:lnTo>
                    <a:pt x="692150" y="39279"/>
                  </a:lnTo>
                  <a:lnTo>
                    <a:pt x="615950" y="65067"/>
                  </a:lnTo>
                  <a:lnTo>
                    <a:pt x="542132" y="97204"/>
                  </a:lnTo>
                  <a:lnTo>
                    <a:pt x="469900" y="136483"/>
                  </a:lnTo>
                  <a:lnTo>
                    <a:pt x="400447" y="182109"/>
                  </a:lnTo>
                  <a:lnTo>
                    <a:pt x="367110" y="207899"/>
                  </a:lnTo>
                  <a:lnTo>
                    <a:pt x="343297" y="226942"/>
                  </a:lnTo>
                  <a:lnTo>
                    <a:pt x="298053" y="267014"/>
                  </a:lnTo>
                  <a:lnTo>
                    <a:pt x="256382" y="309864"/>
                  </a:lnTo>
                  <a:lnTo>
                    <a:pt x="217487" y="354300"/>
                  </a:lnTo>
                  <a:lnTo>
                    <a:pt x="181769" y="400720"/>
                  </a:lnTo>
                  <a:lnTo>
                    <a:pt x="149622" y="448727"/>
                  </a:lnTo>
                  <a:lnTo>
                    <a:pt x="120253" y="498321"/>
                  </a:lnTo>
                  <a:lnTo>
                    <a:pt x="94059" y="549899"/>
                  </a:lnTo>
                  <a:lnTo>
                    <a:pt x="70644" y="601873"/>
                  </a:lnTo>
                  <a:lnTo>
                    <a:pt x="50800" y="655435"/>
                  </a:lnTo>
                  <a:lnTo>
                    <a:pt x="34131" y="709790"/>
                  </a:lnTo>
                  <a:lnTo>
                    <a:pt x="21035" y="765335"/>
                  </a:lnTo>
                  <a:lnTo>
                    <a:pt x="10716" y="820881"/>
                  </a:lnTo>
                  <a:lnTo>
                    <a:pt x="3969" y="877220"/>
                  </a:lnTo>
                  <a:lnTo>
                    <a:pt x="397" y="933955"/>
                  </a:lnTo>
                  <a:lnTo>
                    <a:pt x="120" y="973845"/>
                  </a:lnTo>
                  <a:lnTo>
                    <a:pt x="0" y="991088"/>
                  </a:lnTo>
                  <a:lnTo>
                    <a:pt x="1191" y="1019257"/>
                  </a:lnTo>
                  <a:lnTo>
                    <a:pt x="2531" y="1018198"/>
                  </a:lnTo>
                  <a:lnTo>
                    <a:pt x="35323" y="1027068"/>
                  </a:lnTo>
                  <a:lnTo>
                    <a:pt x="103585" y="1042145"/>
                  </a:lnTo>
                  <a:lnTo>
                    <a:pt x="173038" y="1052460"/>
                  </a:lnTo>
                  <a:lnTo>
                    <a:pt x="242491" y="1056825"/>
                  </a:lnTo>
                  <a:lnTo>
                    <a:pt x="277813" y="1057618"/>
                  </a:lnTo>
                  <a:lnTo>
                    <a:pt x="317103" y="1056825"/>
                  </a:lnTo>
                  <a:lnTo>
                    <a:pt x="396082" y="1050874"/>
                  </a:lnTo>
                  <a:lnTo>
                    <a:pt x="473473" y="1037781"/>
                  </a:lnTo>
                  <a:lnTo>
                    <a:pt x="550863" y="1018340"/>
                  </a:lnTo>
                  <a:lnTo>
                    <a:pt x="627063" y="992551"/>
                  </a:lnTo>
                  <a:lnTo>
                    <a:pt x="700882" y="960414"/>
                  </a:lnTo>
                  <a:lnTo>
                    <a:pt x="773113" y="921135"/>
                  </a:lnTo>
                  <a:lnTo>
                    <a:pt x="842566" y="875509"/>
                  </a:lnTo>
                  <a:lnTo>
                    <a:pt x="875904" y="849720"/>
                  </a:lnTo>
                  <a:lnTo>
                    <a:pt x="899717" y="830676"/>
                  </a:lnTo>
                  <a:lnTo>
                    <a:pt x="944960" y="790604"/>
                  </a:lnTo>
                  <a:lnTo>
                    <a:pt x="986632" y="747754"/>
                  </a:lnTo>
                  <a:lnTo>
                    <a:pt x="1025526" y="703318"/>
                  </a:lnTo>
                  <a:lnTo>
                    <a:pt x="1061245" y="656898"/>
                  </a:lnTo>
                  <a:lnTo>
                    <a:pt x="1093392" y="608891"/>
                  </a:lnTo>
                  <a:lnTo>
                    <a:pt x="1122760" y="559297"/>
                  </a:lnTo>
                  <a:lnTo>
                    <a:pt x="1148954" y="507719"/>
                  </a:lnTo>
                  <a:lnTo>
                    <a:pt x="1172370" y="455745"/>
                  </a:lnTo>
                  <a:lnTo>
                    <a:pt x="1192213" y="402183"/>
                  </a:lnTo>
                  <a:close/>
                </a:path>
              </a:pathLst>
            </a:custGeom>
            <a:solidFill>
              <a:srgbClr val="2B9DA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 rot="8506207" flipH="1">
              <a:off x="2103210" y="3227228"/>
              <a:ext cx="1243114" cy="1057533"/>
            </a:xfrm>
            <a:custGeom>
              <a:avLst/>
              <a:gdLst>
                <a:gd name="connsiteX0" fmla="*/ 875975 w 1243114"/>
                <a:gd name="connsiteY0" fmla="*/ 849651 h 1057533"/>
                <a:gd name="connsiteX1" fmla="*/ 899789 w 1243114"/>
                <a:gd name="connsiteY1" fmla="*/ 830609 h 1057533"/>
                <a:gd name="connsiteX2" fmla="*/ 945037 w 1243114"/>
                <a:gd name="connsiteY2" fmla="*/ 790540 h 1057533"/>
                <a:gd name="connsiteX3" fmla="*/ 986712 w 1243114"/>
                <a:gd name="connsiteY3" fmla="*/ 747694 h 1057533"/>
                <a:gd name="connsiteX4" fmla="*/ 1025609 w 1243114"/>
                <a:gd name="connsiteY4" fmla="*/ 703262 h 1057533"/>
                <a:gd name="connsiteX5" fmla="*/ 1061330 w 1243114"/>
                <a:gd name="connsiteY5" fmla="*/ 656845 h 1057533"/>
                <a:gd name="connsiteX6" fmla="*/ 1093480 w 1243114"/>
                <a:gd name="connsiteY6" fmla="*/ 608842 h 1057533"/>
                <a:gd name="connsiteX7" fmla="*/ 1122851 w 1243114"/>
                <a:gd name="connsiteY7" fmla="*/ 559252 h 1057533"/>
                <a:gd name="connsiteX8" fmla="*/ 1149047 w 1243114"/>
                <a:gd name="connsiteY8" fmla="*/ 507679 h 1057533"/>
                <a:gd name="connsiteX9" fmla="*/ 1172464 w 1243114"/>
                <a:gd name="connsiteY9" fmla="*/ 455708 h 1057533"/>
                <a:gd name="connsiteX10" fmla="*/ 1192310 w 1243114"/>
                <a:gd name="connsiteY10" fmla="*/ 402151 h 1057533"/>
                <a:gd name="connsiteX11" fmla="*/ 1208980 w 1243114"/>
                <a:gd name="connsiteY11" fmla="*/ 347800 h 1057533"/>
                <a:gd name="connsiteX12" fmla="*/ 1222078 w 1243114"/>
                <a:gd name="connsiteY12" fmla="*/ 292259 h 1057533"/>
                <a:gd name="connsiteX13" fmla="*/ 1232397 w 1243114"/>
                <a:gd name="connsiteY13" fmla="*/ 236718 h 1057533"/>
                <a:gd name="connsiteX14" fmla="*/ 1239145 w 1243114"/>
                <a:gd name="connsiteY14" fmla="*/ 180384 h 1057533"/>
                <a:gd name="connsiteX15" fmla="*/ 1242717 w 1243114"/>
                <a:gd name="connsiteY15" fmla="*/ 123653 h 1057533"/>
                <a:gd name="connsiteX16" fmla="*/ 1242994 w 1243114"/>
                <a:gd name="connsiteY16" fmla="*/ 83778 h 1057533"/>
                <a:gd name="connsiteX17" fmla="*/ 1243114 w 1243114"/>
                <a:gd name="connsiteY17" fmla="*/ 66525 h 1057533"/>
                <a:gd name="connsiteX18" fmla="*/ 1241923 w 1243114"/>
                <a:gd name="connsiteY18" fmla="*/ 38358 h 1057533"/>
                <a:gd name="connsiteX19" fmla="*/ 1240582 w 1243114"/>
                <a:gd name="connsiteY19" fmla="*/ 39417 h 1057533"/>
                <a:gd name="connsiteX20" fmla="*/ 1207788 w 1243114"/>
                <a:gd name="connsiteY20" fmla="*/ 30547 h 1057533"/>
                <a:gd name="connsiteX21" fmla="*/ 1139520 w 1243114"/>
                <a:gd name="connsiteY21" fmla="*/ 15472 h 1057533"/>
                <a:gd name="connsiteX22" fmla="*/ 1070062 w 1243114"/>
                <a:gd name="connsiteY22" fmla="*/ 5157 h 1057533"/>
                <a:gd name="connsiteX23" fmla="*/ 1000603 w 1243114"/>
                <a:gd name="connsiteY23" fmla="*/ 793 h 1057533"/>
                <a:gd name="connsiteX24" fmla="*/ 965278 w 1243114"/>
                <a:gd name="connsiteY24" fmla="*/ 0 h 1057533"/>
                <a:gd name="connsiteX25" fmla="*/ 925984 w 1243114"/>
                <a:gd name="connsiteY25" fmla="*/ 793 h 1057533"/>
                <a:gd name="connsiteX26" fmla="*/ 847000 w 1243114"/>
                <a:gd name="connsiteY26" fmla="*/ 6744 h 1057533"/>
                <a:gd name="connsiteX27" fmla="*/ 769603 w 1243114"/>
                <a:gd name="connsiteY27" fmla="*/ 19836 h 1057533"/>
                <a:gd name="connsiteX28" fmla="*/ 692206 w 1243114"/>
                <a:gd name="connsiteY28" fmla="*/ 39275 h 1057533"/>
                <a:gd name="connsiteX29" fmla="*/ 616000 w 1243114"/>
                <a:gd name="connsiteY29" fmla="*/ 65062 h 1057533"/>
                <a:gd name="connsiteX30" fmla="*/ 542175 w 1243114"/>
                <a:gd name="connsiteY30" fmla="*/ 97197 h 1057533"/>
                <a:gd name="connsiteX31" fmla="*/ 469938 w 1243114"/>
                <a:gd name="connsiteY31" fmla="*/ 136472 h 1057533"/>
                <a:gd name="connsiteX32" fmla="*/ 400479 w 1243114"/>
                <a:gd name="connsiteY32" fmla="*/ 182095 h 1057533"/>
                <a:gd name="connsiteX33" fmla="*/ 367139 w 1243114"/>
                <a:gd name="connsiteY33" fmla="*/ 207882 h 1057533"/>
                <a:gd name="connsiteX34" fmla="*/ 343325 w 1243114"/>
                <a:gd name="connsiteY34" fmla="*/ 226924 h 1057533"/>
                <a:gd name="connsiteX35" fmla="*/ 298077 w 1243114"/>
                <a:gd name="connsiteY35" fmla="*/ 266993 h 1057533"/>
                <a:gd name="connsiteX36" fmla="*/ 256402 w 1243114"/>
                <a:gd name="connsiteY36" fmla="*/ 309839 h 1057533"/>
                <a:gd name="connsiteX37" fmla="*/ 217505 w 1243114"/>
                <a:gd name="connsiteY37" fmla="*/ 354271 h 1057533"/>
                <a:gd name="connsiteX38" fmla="*/ 181784 w 1243114"/>
                <a:gd name="connsiteY38" fmla="*/ 400688 h 1057533"/>
                <a:gd name="connsiteX39" fmla="*/ 149634 w 1243114"/>
                <a:gd name="connsiteY39" fmla="*/ 448691 h 1057533"/>
                <a:gd name="connsiteX40" fmla="*/ 120263 w 1243114"/>
                <a:gd name="connsiteY40" fmla="*/ 498281 h 1057533"/>
                <a:gd name="connsiteX41" fmla="*/ 94067 w 1243114"/>
                <a:gd name="connsiteY41" fmla="*/ 549855 h 1057533"/>
                <a:gd name="connsiteX42" fmla="*/ 70650 w 1243114"/>
                <a:gd name="connsiteY42" fmla="*/ 601825 h 1057533"/>
                <a:gd name="connsiteX43" fmla="*/ 50804 w 1243114"/>
                <a:gd name="connsiteY43" fmla="*/ 655382 h 1057533"/>
                <a:gd name="connsiteX44" fmla="*/ 34134 w 1243114"/>
                <a:gd name="connsiteY44" fmla="*/ 709733 h 1057533"/>
                <a:gd name="connsiteX45" fmla="*/ 21036 w 1243114"/>
                <a:gd name="connsiteY45" fmla="*/ 765274 h 1057533"/>
                <a:gd name="connsiteX46" fmla="*/ 10717 w 1243114"/>
                <a:gd name="connsiteY46" fmla="*/ 820815 h 1057533"/>
                <a:gd name="connsiteX47" fmla="*/ 3969 w 1243114"/>
                <a:gd name="connsiteY47" fmla="*/ 877149 h 1057533"/>
                <a:gd name="connsiteX48" fmla="*/ 397 w 1243114"/>
                <a:gd name="connsiteY48" fmla="*/ 933880 h 1057533"/>
                <a:gd name="connsiteX49" fmla="*/ 120 w 1243114"/>
                <a:gd name="connsiteY49" fmla="*/ 973755 h 1057533"/>
                <a:gd name="connsiteX50" fmla="*/ 0 w 1243114"/>
                <a:gd name="connsiteY50" fmla="*/ 991008 h 1057533"/>
                <a:gd name="connsiteX51" fmla="*/ 1191 w 1243114"/>
                <a:gd name="connsiteY51" fmla="*/ 1019175 h 1057533"/>
                <a:gd name="connsiteX52" fmla="*/ 2532 w 1243114"/>
                <a:gd name="connsiteY52" fmla="*/ 1018116 h 1057533"/>
                <a:gd name="connsiteX53" fmla="*/ 35326 w 1243114"/>
                <a:gd name="connsiteY53" fmla="*/ 1026986 h 1057533"/>
                <a:gd name="connsiteX54" fmla="*/ 103594 w 1243114"/>
                <a:gd name="connsiteY54" fmla="*/ 1042061 h 1057533"/>
                <a:gd name="connsiteX55" fmla="*/ 173052 w 1243114"/>
                <a:gd name="connsiteY55" fmla="*/ 1052376 h 1057533"/>
                <a:gd name="connsiteX56" fmla="*/ 242511 w 1243114"/>
                <a:gd name="connsiteY56" fmla="*/ 1056740 h 1057533"/>
                <a:gd name="connsiteX57" fmla="*/ 277836 w 1243114"/>
                <a:gd name="connsiteY57" fmla="*/ 1057533 h 1057533"/>
                <a:gd name="connsiteX58" fmla="*/ 317130 w 1243114"/>
                <a:gd name="connsiteY58" fmla="*/ 1056740 h 1057533"/>
                <a:gd name="connsiteX59" fmla="*/ 396114 w 1243114"/>
                <a:gd name="connsiteY59" fmla="*/ 1050789 h 1057533"/>
                <a:gd name="connsiteX60" fmla="*/ 473511 w 1243114"/>
                <a:gd name="connsiteY60" fmla="*/ 1037697 h 1057533"/>
                <a:gd name="connsiteX61" fmla="*/ 550908 w 1243114"/>
                <a:gd name="connsiteY61" fmla="*/ 1018258 h 1057533"/>
                <a:gd name="connsiteX62" fmla="*/ 627114 w 1243114"/>
                <a:gd name="connsiteY62" fmla="*/ 992471 h 1057533"/>
                <a:gd name="connsiteX63" fmla="*/ 700939 w 1243114"/>
                <a:gd name="connsiteY63" fmla="*/ 960337 h 1057533"/>
                <a:gd name="connsiteX64" fmla="*/ 773176 w 1243114"/>
                <a:gd name="connsiteY64" fmla="*/ 921061 h 1057533"/>
                <a:gd name="connsiteX65" fmla="*/ 842635 w 1243114"/>
                <a:gd name="connsiteY65" fmla="*/ 875438 h 105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43114" h="1057533">
                  <a:moveTo>
                    <a:pt x="875975" y="849651"/>
                  </a:moveTo>
                  <a:lnTo>
                    <a:pt x="899789" y="830609"/>
                  </a:lnTo>
                  <a:lnTo>
                    <a:pt x="945037" y="790540"/>
                  </a:lnTo>
                  <a:lnTo>
                    <a:pt x="986712" y="747694"/>
                  </a:lnTo>
                  <a:lnTo>
                    <a:pt x="1025609" y="703262"/>
                  </a:lnTo>
                  <a:lnTo>
                    <a:pt x="1061330" y="656845"/>
                  </a:lnTo>
                  <a:lnTo>
                    <a:pt x="1093480" y="608842"/>
                  </a:lnTo>
                  <a:lnTo>
                    <a:pt x="1122851" y="559252"/>
                  </a:lnTo>
                  <a:lnTo>
                    <a:pt x="1149047" y="507679"/>
                  </a:lnTo>
                  <a:lnTo>
                    <a:pt x="1172464" y="455708"/>
                  </a:lnTo>
                  <a:lnTo>
                    <a:pt x="1192310" y="402151"/>
                  </a:lnTo>
                  <a:lnTo>
                    <a:pt x="1208980" y="347800"/>
                  </a:lnTo>
                  <a:lnTo>
                    <a:pt x="1222078" y="292259"/>
                  </a:lnTo>
                  <a:lnTo>
                    <a:pt x="1232397" y="236718"/>
                  </a:lnTo>
                  <a:lnTo>
                    <a:pt x="1239145" y="180384"/>
                  </a:lnTo>
                  <a:lnTo>
                    <a:pt x="1242717" y="123653"/>
                  </a:lnTo>
                  <a:lnTo>
                    <a:pt x="1242994" y="83778"/>
                  </a:lnTo>
                  <a:lnTo>
                    <a:pt x="1243114" y="66525"/>
                  </a:lnTo>
                  <a:lnTo>
                    <a:pt x="1241923" y="38358"/>
                  </a:lnTo>
                  <a:lnTo>
                    <a:pt x="1240582" y="39417"/>
                  </a:lnTo>
                  <a:lnTo>
                    <a:pt x="1207788" y="30547"/>
                  </a:lnTo>
                  <a:lnTo>
                    <a:pt x="1139520" y="15472"/>
                  </a:lnTo>
                  <a:lnTo>
                    <a:pt x="1070062" y="5157"/>
                  </a:lnTo>
                  <a:lnTo>
                    <a:pt x="1000603" y="793"/>
                  </a:lnTo>
                  <a:lnTo>
                    <a:pt x="965278" y="0"/>
                  </a:lnTo>
                  <a:lnTo>
                    <a:pt x="925984" y="793"/>
                  </a:lnTo>
                  <a:lnTo>
                    <a:pt x="847000" y="6744"/>
                  </a:lnTo>
                  <a:lnTo>
                    <a:pt x="769603" y="19836"/>
                  </a:lnTo>
                  <a:lnTo>
                    <a:pt x="692206" y="39275"/>
                  </a:lnTo>
                  <a:lnTo>
                    <a:pt x="616000" y="65062"/>
                  </a:lnTo>
                  <a:lnTo>
                    <a:pt x="542175" y="97197"/>
                  </a:lnTo>
                  <a:lnTo>
                    <a:pt x="469938" y="136472"/>
                  </a:lnTo>
                  <a:lnTo>
                    <a:pt x="400479" y="182095"/>
                  </a:lnTo>
                  <a:lnTo>
                    <a:pt x="367139" y="207882"/>
                  </a:lnTo>
                  <a:lnTo>
                    <a:pt x="343325" y="226924"/>
                  </a:lnTo>
                  <a:lnTo>
                    <a:pt x="298077" y="266993"/>
                  </a:lnTo>
                  <a:lnTo>
                    <a:pt x="256402" y="309839"/>
                  </a:lnTo>
                  <a:lnTo>
                    <a:pt x="217505" y="354271"/>
                  </a:lnTo>
                  <a:lnTo>
                    <a:pt x="181784" y="400688"/>
                  </a:lnTo>
                  <a:lnTo>
                    <a:pt x="149634" y="448691"/>
                  </a:lnTo>
                  <a:lnTo>
                    <a:pt x="120263" y="498281"/>
                  </a:lnTo>
                  <a:lnTo>
                    <a:pt x="94067" y="549855"/>
                  </a:lnTo>
                  <a:lnTo>
                    <a:pt x="70650" y="601825"/>
                  </a:lnTo>
                  <a:lnTo>
                    <a:pt x="50804" y="655382"/>
                  </a:lnTo>
                  <a:lnTo>
                    <a:pt x="34134" y="709733"/>
                  </a:lnTo>
                  <a:lnTo>
                    <a:pt x="21036" y="765274"/>
                  </a:lnTo>
                  <a:lnTo>
                    <a:pt x="10717" y="820815"/>
                  </a:lnTo>
                  <a:lnTo>
                    <a:pt x="3969" y="877149"/>
                  </a:lnTo>
                  <a:lnTo>
                    <a:pt x="397" y="933880"/>
                  </a:lnTo>
                  <a:lnTo>
                    <a:pt x="120" y="973755"/>
                  </a:lnTo>
                  <a:lnTo>
                    <a:pt x="0" y="991008"/>
                  </a:lnTo>
                  <a:lnTo>
                    <a:pt x="1191" y="1019175"/>
                  </a:lnTo>
                  <a:lnTo>
                    <a:pt x="2532" y="1018116"/>
                  </a:lnTo>
                  <a:lnTo>
                    <a:pt x="35326" y="1026986"/>
                  </a:lnTo>
                  <a:lnTo>
                    <a:pt x="103594" y="1042061"/>
                  </a:lnTo>
                  <a:lnTo>
                    <a:pt x="173052" y="1052376"/>
                  </a:lnTo>
                  <a:lnTo>
                    <a:pt x="242511" y="1056740"/>
                  </a:lnTo>
                  <a:lnTo>
                    <a:pt x="277836" y="1057533"/>
                  </a:lnTo>
                  <a:lnTo>
                    <a:pt x="317130" y="1056740"/>
                  </a:lnTo>
                  <a:lnTo>
                    <a:pt x="396114" y="1050789"/>
                  </a:lnTo>
                  <a:lnTo>
                    <a:pt x="473511" y="1037697"/>
                  </a:lnTo>
                  <a:lnTo>
                    <a:pt x="550908" y="1018258"/>
                  </a:lnTo>
                  <a:lnTo>
                    <a:pt x="627114" y="992471"/>
                  </a:lnTo>
                  <a:lnTo>
                    <a:pt x="700939" y="960337"/>
                  </a:lnTo>
                  <a:lnTo>
                    <a:pt x="773176" y="921061"/>
                  </a:lnTo>
                  <a:lnTo>
                    <a:pt x="842635" y="875438"/>
                  </a:lnTo>
                  <a:close/>
                </a:path>
              </a:pathLst>
            </a:custGeom>
            <a:solidFill>
              <a:srgbClr val="ED7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0" name="Freeform 80"/>
            <p:cNvSpPr>
              <a:spLocks/>
            </p:cNvSpPr>
            <p:nvPr/>
          </p:nvSpPr>
          <p:spPr bwMode="auto">
            <a:xfrm rot="7701521">
              <a:off x="3966704" y="1692283"/>
              <a:ext cx="1243013" cy="1019175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80"/>
            <p:cNvSpPr>
              <a:spLocks/>
            </p:cNvSpPr>
            <p:nvPr/>
          </p:nvSpPr>
          <p:spPr bwMode="auto">
            <a:xfrm rot="10800000">
              <a:off x="5269191" y="2240228"/>
              <a:ext cx="1243013" cy="1019175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80"/>
            <p:cNvSpPr>
              <a:spLocks/>
            </p:cNvSpPr>
            <p:nvPr/>
          </p:nvSpPr>
          <p:spPr bwMode="auto">
            <a:xfrm rot="15300000">
              <a:off x="5394086" y="4440676"/>
              <a:ext cx="1243013" cy="1019175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80"/>
            <p:cNvSpPr>
              <a:spLocks/>
            </p:cNvSpPr>
            <p:nvPr/>
          </p:nvSpPr>
          <p:spPr bwMode="auto">
            <a:xfrm rot="13093793">
              <a:off x="5788103" y="3261474"/>
              <a:ext cx="1243013" cy="1019175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80"/>
            <p:cNvSpPr>
              <a:spLocks/>
            </p:cNvSpPr>
            <p:nvPr/>
          </p:nvSpPr>
          <p:spPr bwMode="auto">
            <a:xfrm rot="10800000" flipH="1">
              <a:off x="2634033" y="2240228"/>
              <a:ext cx="1243113" cy="1019175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80"/>
            <p:cNvSpPr>
              <a:spLocks/>
            </p:cNvSpPr>
            <p:nvPr/>
          </p:nvSpPr>
          <p:spPr bwMode="auto">
            <a:xfrm rot="8506207" flipH="1">
              <a:off x="2115078" y="3261474"/>
              <a:ext cx="1243113" cy="1019175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auto">
            <a:xfrm rot="6300000" flipH="1">
              <a:off x="2509178" y="4440635"/>
              <a:ext cx="1243013" cy="1019257"/>
            </a:xfrm>
            <a:custGeom>
              <a:avLst/>
              <a:gdLst>
                <a:gd name="T0" fmla="*/ 3 w 3132"/>
                <a:gd name="T1" fmla="*/ 2569 h 2569"/>
                <a:gd name="T2" fmla="*/ 3 w 3132"/>
                <a:gd name="T3" fmla="*/ 2569 h 2569"/>
                <a:gd name="T4" fmla="*/ 0 w 3132"/>
                <a:gd name="T5" fmla="*/ 2498 h 2569"/>
                <a:gd name="T6" fmla="*/ 1 w 3132"/>
                <a:gd name="T7" fmla="*/ 2354 h 2569"/>
                <a:gd name="T8" fmla="*/ 10 w 3132"/>
                <a:gd name="T9" fmla="*/ 2211 h 2569"/>
                <a:gd name="T10" fmla="*/ 27 w 3132"/>
                <a:gd name="T11" fmla="*/ 2069 h 2569"/>
                <a:gd name="T12" fmla="*/ 53 w 3132"/>
                <a:gd name="T13" fmla="*/ 1929 h 2569"/>
                <a:gd name="T14" fmla="*/ 86 w 3132"/>
                <a:gd name="T15" fmla="*/ 1789 h 2569"/>
                <a:gd name="T16" fmla="*/ 128 w 3132"/>
                <a:gd name="T17" fmla="*/ 1652 h 2569"/>
                <a:gd name="T18" fmla="*/ 178 w 3132"/>
                <a:gd name="T19" fmla="*/ 1517 h 2569"/>
                <a:gd name="T20" fmla="*/ 237 w 3132"/>
                <a:gd name="T21" fmla="*/ 1386 h 2569"/>
                <a:gd name="T22" fmla="*/ 303 w 3132"/>
                <a:gd name="T23" fmla="*/ 1256 h 2569"/>
                <a:gd name="T24" fmla="*/ 377 w 3132"/>
                <a:gd name="T25" fmla="*/ 1131 h 2569"/>
                <a:gd name="T26" fmla="*/ 458 w 3132"/>
                <a:gd name="T27" fmla="*/ 1010 h 2569"/>
                <a:gd name="T28" fmla="*/ 548 w 3132"/>
                <a:gd name="T29" fmla="*/ 893 h 2569"/>
                <a:gd name="T30" fmla="*/ 646 w 3132"/>
                <a:gd name="T31" fmla="*/ 781 h 2569"/>
                <a:gd name="T32" fmla="*/ 751 w 3132"/>
                <a:gd name="T33" fmla="*/ 673 h 2569"/>
                <a:gd name="T34" fmla="*/ 865 w 3132"/>
                <a:gd name="T35" fmla="*/ 572 h 2569"/>
                <a:gd name="T36" fmla="*/ 925 w 3132"/>
                <a:gd name="T37" fmla="*/ 524 h 2569"/>
                <a:gd name="T38" fmla="*/ 1009 w 3132"/>
                <a:gd name="T39" fmla="*/ 459 h 2569"/>
                <a:gd name="T40" fmla="*/ 1184 w 3132"/>
                <a:gd name="T41" fmla="*/ 344 h 2569"/>
                <a:gd name="T42" fmla="*/ 1366 w 3132"/>
                <a:gd name="T43" fmla="*/ 245 h 2569"/>
                <a:gd name="T44" fmla="*/ 1552 w 3132"/>
                <a:gd name="T45" fmla="*/ 164 h 2569"/>
                <a:gd name="T46" fmla="*/ 1744 w 3132"/>
                <a:gd name="T47" fmla="*/ 99 h 2569"/>
                <a:gd name="T48" fmla="*/ 1939 w 3132"/>
                <a:gd name="T49" fmla="*/ 50 h 2569"/>
                <a:gd name="T50" fmla="*/ 2134 w 3132"/>
                <a:gd name="T51" fmla="*/ 17 h 2569"/>
                <a:gd name="T52" fmla="*/ 2333 w 3132"/>
                <a:gd name="T53" fmla="*/ 2 h 2569"/>
                <a:gd name="T54" fmla="*/ 2432 w 3132"/>
                <a:gd name="T55" fmla="*/ 0 h 2569"/>
                <a:gd name="T56" fmla="*/ 2521 w 3132"/>
                <a:gd name="T57" fmla="*/ 2 h 2569"/>
                <a:gd name="T58" fmla="*/ 2696 w 3132"/>
                <a:gd name="T59" fmla="*/ 13 h 2569"/>
                <a:gd name="T60" fmla="*/ 2871 w 3132"/>
                <a:gd name="T61" fmla="*/ 39 h 2569"/>
                <a:gd name="T62" fmla="*/ 3043 w 3132"/>
                <a:gd name="T63" fmla="*/ 77 h 2569"/>
                <a:gd name="T64" fmla="*/ 3128 w 3132"/>
                <a:gd name="T65" fmla="*/ 100 h 2569"/>
                <a:gd name="T66" fmla="*/ 3131 w 3132"/>
                <a:gd name="T67" fmla="*/ 165 h 2569"/>
                <a:gd name="T68" fmla="*/ 3132 w 3132"/>
                <a:gd name="T69" fmla="*/ 231 h 2569"/>
                <a:gd name="T70" fmla="*/ 3131 w 3132"/>
                <a:gd name="T71" fmla="*/ 165 h 2569"/>
                <a:gd name="T72" fmla="*/ 3128 w 3132"/>
                <a:gd name="T73" fmla="*/ 100 h 2569"/>
                <a:gd name="T74" fmla="*/ 3 w 3132"/>
                <a:gd name="T75" fmla="*/ 2569 h 2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32" h="2569">
                  <a:moveTo>
                    <a:pt x="3" y="2569"/>
                  </a:moveTo>
                  <a:lnTo>
                    <a:pt x="3" y="2569"/>
                  </a:lnTo>
                  <a:lnTo>
                    <a:pt x="0" y="2498"/>
                  </a:lnTo>
                  <a:lnTo>
                    <a:pt x="1" y="2354"/>
                  </a:lnTo>
                  <a:lnTo>
                    <a:pt x="10" y="2211"/>
                  </a:lnTo>
                  <a:lnTo>
                    <a:pt x="27" y="2069"/>
                  </a:lnTo>
                  <a:lnTo>
                    <a:pt x="53" y="1929"/>
                  </a:lnTo>
                  <a:lnTo>
                    <a:pt x="86" y="1789"/>
                  </a:lnTo>
                  <a:lnTo>
                    <a:pt x="128" y="1652"/>
                  </a:lnTo>
                  <a:lnTo>
                    <a:pt x="178" y="1517"/>
                  </a:lnTo>
                  <a:lnTo>
                    <a:pt x="237" y="1386"/>
                  </a:lnTo>
                  <a:lnTo>
                    <a:pt x="303" y="1256"/>
                  </a:lnTo>
                  <a:lnTo>
                    <a:pt x="377" y="1131"/>
                  </a:lnTo>
                  <a:lnTo>
                    <a:pt x="458" y="1010"/>
                  </a:lnTo>
                  <a:lnTo>
                    <a:pt x="548" y="893"/>
                  </a:lnTo>
                  <a:lnTo>
                    <a:pt x="646" y="781"/>
                  </a:lnTo>
                  <a:lnTo>
                    <a:pt x="751" y="673"/>
                  </a:lnTo>
                  <a:lnTo>
                    <a:pt x="865" y="572"/>
                  </a:lnTo>
                  <a:lnTo>
                    <a:pt x="925" y="524"/>
                  </a:lnTo>
                  <a:lnTo>
                    <a:pt x="1009" y="459"/>
                  </a:lnTo>
                  <a:lnTo>
                    <a:pt x="1184" y="344"/>
                  </a:lnTo>
                  <a:lnTo>
                    <a:pt x="1366" y="245"/>
                  </a:lnTo>
                  <a:lnTo>
                    <a:pt x="1552" y="164"/>
                  </a:lnTo>
                  <a:lnTo>
                    <a:pt x="1744" y="99"/>
                  </a:lnTo>
                  <a:lnTo>
                    <a:pt x="1939" y="50"/>
                  </a:lnTo>
                  <a:lnTo>
                    <a:pt x="2134" y="17"/>
                  </a:lnTo>
                  <a:lnTo>
                    <a:pt x="2333" y="2"/>
                  </a:lnTo>
                  <a:lnTo>
                    <a:pt x="2432" y="0"/>
                  </a:lnTo>
                  <a:lnTo>
                    <a:pt x="2521" y="2"/>
                  </a:lnTo>
                  <a:lnTo>
                    <a:pt x="2696" y="13"/>
                  </a:lnTo>
                  <a:lnTo>
                    <a:pt x="2871" y="39"/>
                  </a:lnTo>
                  <a:lnTo>
                    <a:pt x="3043" y="77"/>
                  </a:lnTo>
                  <a:lnTo>
                    <a:pt x="3128" y="100"/>
                  </a:lnTo>
                  <a:lnTo>
                    <a:pt x="3131" y="165"/>
                  </a:lnTo>
                  <a:lnTo>
                    <a:pt x="3132" y="231"/>
                  </a:lnTo>
                  <a:lnTo>
                    <a:pt x="3131" y="165"/>
                  </a:lnTo>
                  <a:lnTo>
                    <a:pt x="3128" y="100"/>
                  </a:lnTo>
                  <a:lnTo>
                    <a:pt x="3" y="2569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1300272" y="1188468"/>
            <a:ext cx="7149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Algerian" panose="04020705040A02060702" pitchFamily="82" charset="0"/>
              </a:rPr>
              <a:t>Plant the Seeds &amp; Assess Needs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5869" y="1637258"/>
            <a:ext cx="4426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What is restorative justice?</a:t>
            </a:r>
          </a:p>
        </p:txBody>
      </p:sp>
    </p:spTree>
    <p:extLst>
      <p:ext uri="{BB962C8B-B14F-4D97-AF65-F5344CB8AC3E}">
        <p14:creationId xmlns:p14="http://schemas.microsoft.com/office/powerpoint/2010/main" val="137513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</a:t>
            </a:r>
          </a:p>
        </p:txBody>
      </p:sp>
      <p:sp>
        <p:nvSpPr>
          <p:cNvPr id="14" name="Teardrop 13"/>
          <p:cNvSpPr/>
          <p:nvPr/>
        </p:nvSpPr>
        <p:spPr bwMode="auto">
          <a:xfrm rot="8100000">
            <a:off x="203584" y="1622867"/>
            <a:ext cx="258245" cy="258313"/>
          </a:xfrm>
          <a:prstGeom prst="teardrop">
            <a:avLst/>
          </a:prstGeom>
          <a:solidFill>
            <a:srgbClr val="F35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71061" y="1513264"/>
            <a:ext cx="2136590" cy="2777076"/>
            <a:chOff x="454210" y="1492058"/>
            <a:chExt cx="2136590" cy="1442022"/>
          </a:xfrm>
        </p:grpSpPr>
        <p:sp>
          <p:nvSpPr>
            <p:cNvPr id="47" name="TextBox 46"/>
            <p:cNvSpPr txBox="1"/>
            <p:nvPr/>
          </p:nvSpPr>
          <p:spPr>
            <a:xfrm>
              <a:off x="576466" y="1492058"/>
              <a:ext cx="2014334" cy="399539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2200" b="1" dirty="0">
                  <a:solidFill>
                    <a:srgbClr val="F3591F"/>
                  </a:solidFill>
                </a:rPr>
                <a:t>Reintegration &amp; </a:t>
              </a:r>
            </a:p>
            <a:p>
              <a:r>
                <a:rPr lang="en-US" sz="2200" b="1" dirty="0">
                  <a:solidFill>
                    <a:srgbClr val="F3591F"/>
                  </a:solidFill>
                </a:rPr>
                <a:t>Making Amends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210" y="1927241"/>
              <a:ext cx="1646199" cy="1006839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Focus on forgiveness, reintegration, future planning, &amp; making amends 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39141" y="4098775"/>
            <a:ext cx="1740926" cy="2485144"/>
            <a:chOff x="554941" y="1464716"/>
            <a:chExt cx="1740926" cy="1650868"/>
          </a:xfrm>
        </p:grpSpPr>
        <p:sp>
          <p:nvSpPr>
            <p:cNvPr id="55" name="TextBox 54"/>
            <p:cNvSpPr txBox="1"/>
            <p:nvPr/>
          </p:nvSpPr>
          <p:spPr>
            <a:xfrm>
              <a:off x="554941" y="1464716"/>
              <a:ext cx="1740926" cy="454223"/>
            </a:xfrm>
            <a:prstGeom prst="rect">
              <a:avLst/>
            </a:prstGeom>
            <a:noFill/>
          </p:spPr>
          <p:txBody>
            <a:bodyPr wrap="none" lIns="0" rtlCol="0" anchor="ctr">
              <a:spAutoFit/>
            </a:bodyPr>
            <a:lstStyle/>
            <a:p>
              <a:r>
                <a:rPr lang="en-US" sz="2200" b="1" dirty="0">
                  <a:solidFill>
                    <a:srgbClr val="1AA8FE"/>
                  </a:solidFill>
                </a:rPr>
                <a:t>Harm &amp; </a:t>
              </a:r>
            </a:p>
            <a:p>
              <a:r>
                <a:rPr lang="en-US" sz="2200" b="1" dirty="0">
                  <a:solidFill>
                    <a:srgbClr val="1AA8FE"/>
                  </a:solidFill>
                </a:rPr>
                <a:t>Accountability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54941" y="1745740"/>
              <a:ext cx="1605398" cy="1369844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Review of potential influences,  opportunity to discuss the harm &amp; process accountability</a:t>
              </a:r>
            </a:p>
          </p:txBody>
        </p:sp>
      </p:grpSp>
      <p:sp>
        <p:nvSpPr>
          <p:cNvPr id="69" name="Teardrop 68"/>
          <p:cNvSpPr/>
          <p:nvPr/>
        </p:nvSpPr>
        <p:spPr bwMode="auto">
          <a:xfrm rot="8100000">
            <a:off x="144497" y="4193499"/>
            <a:ext cx="258245" cy="258313"/>
          </a:xfrm>
          <a:prstGeom prst="teardrop">
            <a:avLst/>
          </a:prstGeom>
          <a:solidFill>
            <a:srgbClr val="1AA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sp>
        <p:nvSpPr>
          <p:cNvPr id="77" name="Teardrop 76"/>
          <p:cNvSpPr/>
          <p:nvPr/>
        </p:nvSpPr>
        <p:spPr bwMode="auto">
          <a:xfrm rot="8100000">
            <a:off x="6814640" y="1622865"/>
            <a:ext cx="258245" cy="258313"/>
          </a:xfrm>
          <a:prstGeom prst="teardrop">
            <a:avLst/>
          </a:prstGeom>
          <a:solidFill>
            <a:srgbClr val="39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7182235" y="1369421"/>
            <a:ext cx="1806317" cy="2462212"/>
            <a:chOff x="554941" y="1378809"/>
            <a:chExt cx="1806317" cy="2103701"/>
          </a:xfrm>
        </p:grpSpPr>
        <p:sp>
          <p:nvSpPr>
            <p:cNvPr id="87" name="TextBox 86"/>
            <p:cNvSpPr txBox="1"/>
            <p:nvPr/>
          </p:nvSpPr>
          <p:spPr>
            <a:xfrm>
              <a:off x="554941" y="1476384"/>
              <a:ext cx="1806317" cy="430887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200" b="1" dirty="0">
                  <a:solidFill>
                    <a:srgbClr val="393950"/>
                  </a:solidFill>
                </a:rPr>
                <a:t>Introduction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4941" y="1378809"/>
              <a:ext cx="1428366" cy="210370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just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Icebreakers and activities designed to begin the creation of a safe space</a:t>
              </a:r>
            </a:p>
            <a:p>
              <a:pPr algn="just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</a:p>
            <a:p>
              <a:pPr algn="just"/>
              <a:endParaRPr lang="en-US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182234" y="4140024"/>
            <a:ext cx="1928574" cy="2120227"/>
            <a:chOff x="495974" y="1552092"/>
            <a:chExt cx="2003340" cy="801751"/>
          </a:xfrm>
        </p:grpSpPr>
        <p:sp>
          <p:nvSpPr>
            <p:cNvPr id="85" name="TextBox 84"/>
            <p:cNvSpPr txBox="1"/>
            <p:nvPr/>
          </p:nvSpPr>
          <p:spPr>
            <a:xfrm>
              <a:off x="554941" y="1552092"/>
              <a:ext cx="1944373" cy="279470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r>
                <a:rPr lang="en-US" sz="2200" b="1" dirty="0">
                  <a:solidFill>
                    <a:srgbClr val="A9C500"/>
                  </a:solidFill>
                </a:rPr>
                <a:t>Trust Building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95974" y="1667178"/>
              <a:ext cx="1876344" cy="68666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Exercises geared towards values, interconnectedness,  &amp; shared humanity</a:t>
              </a: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algn="ctr"/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81" name="Teardrop 80"/>
          <p:cNvSpPr/>
          <p:nvPr/>
        </p:nvSpPr>
        <p:spPr bwMode="auto">
          <a:xfrm rot="8100000">
            <a:off x="6910247" y="4392660"/>
            <a:ext cx="258245" cy="258313"/>
          </a:xfrm>
          <a:prstGeom prst="teardrop">
            <a:avLst/>
          </a:prstGeom>
          <a:solidFill>
            <a:srgbClr val="A9C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21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434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651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868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1086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5303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9520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3737" algn="l" defTabSz="1828434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800" dirty="0">
              <a:latin typeface="Lato Light"/>
            </a:endParaRPr>
          </a:p>
        </p:txBody>
      </p:sp>
      <p:grpSp>
        <p:nvGrpSpPr>
          <p:cNvPr id="101" name="Group 100"/>
          <p:cNvGrpSpPr>
            <a:grpSpLocks noChangeAspect="1"/>
          </p:cNvGrpSpPr>
          <p:nvPr/>
        </p:nvGrpSpPr>
        <p:grpSpPr>
          <a:xfrm>
            <a:off x="2254326" y="1447800"/>
            <a:ext cx="4588405" cy="4724400"/>
            <a:chOff x="6470650" y="531813"/>
            <a:chExt cx="2436813" cy="2439988"/>
          </a:xfrm>
        </p:grpSpPr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7753350" y="534988"/>
              <a:ext cx="1154113" cy="1395413"/>
            </a:xfrm>
            <a:custGeom>
              <a:avLst/>
              <a:gdLst>
                <a:gd name="T0" fmla="*/ 0 w 2909"/>
                <a:gd name="T1" fmla="*/ 1735 h 3516"/>
                <a:gd name="T2" fmla="*/ 62 w 2909"/>
                <a:gd name="T3" fmla="*/ 1743 h 3516"/>
                <a:gd name="T4" fmla="*/ 182 w 2909"/>
                <a:gd name="T5" fmla="*/ 1769 h 3516"/>
                <a:gd name="T6" fmla="*/ 297 w 2909"/>
                <a:gd name="T7" fmla="*/ 1805 h 3516"/>
                <a:gd name="T8" fmla="*/ 407 w 2909"/>
                <a:gd name="T9" fmla="*/ 1852 h 3516"/>
                <a:gd name="T10" fmla="*/ 512 w 2909"/>
                <a:gd name="T11" fmla="*/ 1908 h 3516"/>
                <a:gd name="T12" fmla="*/ 612 w 2909"/>
                <a:gd name="T13" fmla="*/ 1971 h 3516"/>
                <a:gd name="T14" fmla="*/ 704 w 2909"/>
                <a:gd name="T15" fmla="*/ 2044 h 3516"/>
                <a:gd name="T16" fmla="*/ 791 w 2909"/>
                <a:gd name="T17" fmla="*/ 2124 h 3516"/>
                <a:gd name="T18" fmla="*/ 870 w 2909"/>
                <a:gd name="T19" fmla="*/ 2211 h 3516"/>
                <a:gd name="T20" fmla="*/ 941 w 2909"/>
                <a:gd name="T21" fmla="*/ 2305 h 3516"/>
                <a:gd name="T22" fmla="*/ 1003 w 2909"/>
                <a:gd name="T23" fmla="*/ 2405 h 3516"/>
                <a:gd name="T24" fmla="*/ 1058 w 2909"/>
                <a:gd name="T25" fmla="*/ 2512 h 3516"/>
                <a:gd name="T26" fmla="*/ 1103 w 2909"/>
                <a:gd name="T27" fmla="*/ 2622 h 3516"/>
                <a:gd name="T28" fmla="*/ 1138 w 2909"/>
                <a:gd name="T29" fmla="*/ 2738 h 3516"/>
                <a:gd name="T30" fmla="*/ 1161 w 2909"/>
                <a:gd name="T31" fmla="*/ 2858 h 3516"/>
                <a:gd name="T32" fmla="*/ 1176 w 2909"/>
                <a:gd name="T33" fmla="*/ 2981 h 3516"/>
                <a:gd name="T34" fmla="*/ 1178 w 2909"/>
                <a:gd name="T35" fmla="*/ 3044 h 3516"/>
                <a:gd name="T36" fmla="*/ 2049 w 2909"/>
                <a:gd name="T37" fmla="*/ 3516 h 3516"/>
                <a:gd name="T38" fmla="*/ 2909 w 2909"/>
                <a:gd name="T39" fmla="*/ 3046 h 3516"/>
                <a:gd name="T40" fmla="*/ 2907 w 2909"/>
                <a:gd name="T41" fmla="*/ 2969 h 3516"/>
                <a:gd name="T42" fmla="*/ 2898 w 2909"/>
                <a:gd name="T43" fmla="*/ 2819 h 3516"/>
                <a:gd name="T44" fmla="*/ 2883 w 2909"/>
                <a:gd name="T45" fmla="*/ 2670 h 3516"/>
                <a:gd name="T46" fmla="*/ 2861 w 2909"/>
                <a:gd name="T47" fmla="*/ 2523 h 3516"/>
                <a:gd name="T48" fmla="*/ 2831 w 2909"/>
                <a:gd name="T49" fmla="*/ 2378 h 3516"/>
                <a:gd name="T50" fmla="*/ 2795 w 2909"/>
                <a:gd name="T51" fmla="*/ 2237 h 3516"/>
                <a:gd name="T52" fmla="*/ 2752 w 2909"/>
                <a:gd name="T53" fmla="*/ 2098 h 3516"/>
                <a:gd name="T54" fmla="*/ 2704 w 2909"/>
                <a:gd name="T55" fmla="*/ 1962 h 3516"/>
                <a:gd name="T56" fmla="*/ 2648 w 2909"/>
                <a:gd name="T57" fmla="*/ 1829 h 3516"/>
                <a:gd name="T58" fmla="*/ 2587 w 2909"/>
                <a:gd name="T59" fmla="*/ 1699 h 3516"/>
                <a:gd name="T60" fmla="*/ 2521 w 2909"/>
                <a:gd name="T61" fmla="*/ 1573 h 3516"/>
                <a:gd name="T62" fmla="*/ 2449 w 2909"/>
                <a:gd name="T63" fmla="*/ 1450 h 3516"/>
                <a:gd name="T64" fmla="*/ 2371 w 2909"/>
                <a:gd name="T65" fmla="*/ 1331 h 3516"/>
                <a:gd name="T66" fmla="*/ 2288 w 2909"/>
                <a:gd name="T67" fmla="*/ 1215 h 3516"/>
                <a:gd name="T68" fmla="*/ 2200 w 2909"/>
                <a:gd name="T69" fmla="*/ 1104 h 3516"/>
                <a:gd name="T70" fmla="*/ 2106 w 2909"/>
                <a:gd name="T71" fmla="*/ 998 h 3516"/>
                <a:gd name="T72" fmla="*/ 2009 w 2909"/>
                <a:gd name="T73" fmla="*/ 895 h 3516"/>
                <a:gd name="T74" fmla="*/ 1907 w 2909"/>
                <a:gd name="T75" fmla="*/ 797 h 3516"/>
                <a:gd name="T76" fmla="*/ 1799 w 2909"/>
                <a:gd name="T77" fmla="*/ 703 h 3516"/>
                <a:gd name="T78" fmla="*/ 1688 w 2909"/>
                <a:gd name="T79" fmla="*/ 615 h 3516"/>
                <a:gd name="T80" fmla="*/ 1574 w 2909"/>
                <a:gd name="T81" fmla="*/ 532 h 3516"/>
                <a:gd name="T82" fmla="*/ 1454 w 2909"/>
                <a:gd name="T83" fmla="*/ 455 h 3516"/>
                <a:gd name="T84" fmla="*/ 1331 w 2909"/>
                <a:gd name="T85" fmla="*/ 382 h 3516"/>
                <a:gd name="T86" fmla="*/ 1204 w 2909"/>
                <a:gd name="T87" fmla="*/ 316 h 3516"/>
                <a:gd name="T88" fmla="*/ 1075 w 2909"/>
                <a:gd name="T89" fmla="*/ 255 h 3516"/>
                <a:gd name="T90" fmla="*/ 942 w 2909"/>
                <a:gd name="T91" fmla="*/ 199 h 3516"/>
                <a:gd name="T92" fmla="*/ 806 w 2909"/>
                <a:gd name="T93" fmla="*/ 150 h 3516"/>
                <a:gd name="T94" fmla="*/ 666 w 2909"/>
                <a:gd name="T95" fmla="*/ 109 h 3516"/>
                <a:gd name="T96" fmla="*/ 525 w 2909"/>
                <a:gd name="T97" fmla="*/ 72 h 3516"/>
                <a:gd name="T98" fmla="*/ 381 w 2909"/>
                <a:gd name="T99" fmla="*/ 42 h 3516"/>
                <a:gd name="T100" fmla="*/ 235 w 2909"/>
                <a:gd name="T101" fmla="*/ 20 h 3516"/>
                <a:gd name="T102" fmla="*/ 86 w 2909"/>
                <a:gd name="T103" fmla="*/ 5 h 3516"/>
                <a:gd name="T104" fmla="*/ 10 w 2909"/>
                <a:gd name="T105" fmla="*/ 0 h 3516"/>
                <a:gd name="T106" fmla="*/ 478 w 2909"/>
                <a:gd name="T107" fmla="*/ 854 h 3516"/>
                <a:gd name="T108" fmla="*/ 0 w 2909"/>
                <a:gd name="T109" fmla="*/ 1735 h 3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09" h="3516">
                  <a:moveTo>
                    <a:pt x="0" y="1735"/>
                  </a:moveTo>
                  <a:lnTo>
                    <a:pt x="62" y="1743"/>
                  </a:lnTo>
                  <a:lnTo>
                    <a:pt x="182" y="1769"/>
                  </a:lnTo>
                  <a:lnTo>
                    <a:pt x="297" y="1805"/>
                  </a:lnTo>
                  <a:lnTo>
                    <a:pt x="407" y="1852"/>
                  </a:lnTo>
                  <a:lnTo>
                    <a:pt x="512" y="1908"/>
                  </a:lnTo>
                  <a:lnTo>
                    <a:pt x="612" y="1971"/>
                  </a:lnTo>
                  <a:lnTo>
                    <a:pt x="704" y="2044"/>
                  </a:lnTo>
                  <a:lnTo>
                    <a:pt x="791" y="2124"/>
                  </a:lnTo>
                  <a:lnTo>
                    <a:pt x="870" y="2211"/>
                  </a:lnTo>
                  <a:lnTo>
                    <a:pt x="941" y="2305"/>
                  </a:lnTo>
                  <a:lnTo>
                    <a:pt x="1003" y="2405"/>
                  </a:lnTo>
                  <a:lnTo>
                    <a:pt x="1058" y="2512"/>
                  </a:lnTo>
                  <a:lnTo>
                    <a:pt x="1103" y="2622"/>
                  </a:lnTo>
                  <a:lnTo>
                    <a:pt x="1138" y="2738"/>
                  </a:lnTo>
                  <a:lnTo>
                    <a:pt x="1161" y="2858"/>
                  </a:lnTo>
                  <a:lnTo>
                    <a:pt x="1176" y="2981"/>
                  </a:lnTo>
                  <a:lnTo>
                    <a:pt x="1178" y="3044"/>
                  </a:lnTo>
                  <a:lnTo>
                    <a:pt x="2049" y="3516"/>
                  </a:lnTo>
                  <a:lnTo>
                    <a:pt x="2909" y="3046"/>
                  </a:lnTo>
                  <a:lnTo>
                    <a:pt x="2907" y="2969"/>
                  </a:lnTo>
                  <a:lnTo>
                    <a:pt x="2898" y="2819"/>
                  </a:lnTo>
                  <a:lnTo>
                    <a:pt x="2883" y="2670"/>
                  </a:lnTo>
                  <a:lnTo>
                    <a:pt x="2861" y="2523"/>
                  </a:lnTo>
                  <a:lnTo>
                    <a:pt x="2831" y="2378"/>
                  </a:lnTo>
                  <a:lnTo>
                    <a:pt x="2795" y="2237"/>
                  </a:lnTo>
                  <a:lnTo>
                    <a:pt x="2752" y="2098"/>
                  </a:lnTo>
                  <a:lnTo>
                    <a:pt x="2704" y="1962"/>
                  </a:lnTo>
                  <a:lnTo>
                    <a:pt x="2648" y="1829"/>
                  </a:lnTo>
                  <a:lnTo>
                    <a:pt x="2587" y="1699"/>
                  </a:lnTo>
                  <a:lnTo>
                    <a:pt x="2521" y="1573"/>
                  </a:lnTo>
                  <a:lnTo>
                    <a:pt x="2449" y="1450"/>
                  </a:lnTo>
                  <a:lnTo>
                    <a:pt x="2371" y="1331"/>
                  </a:lnTo>
                  <a:lnTo>
                    <a:pt x="2288" y="1215"/>
                  </a:lnTo>
                  <a:lnTo>
                    <a:pt x="2200" y="1104"/>
                  </a:lnTo>
                  <a:lnTo>
                    <a:pt x="2106" y="998"/>
                  </a:lnTo>
                  <a:lnTo>
                    <a:pt x="2009" y="895"/>
                  </a:lnTo>
                  <a:lnTo>
                    <a:pt x="1907" y="797"/>
                  </a:lnTo>
                  <a:lnTo>
                    <a:pt x="1799" y="703"/>
                  </a:lnTo>
                  <a:lnTo>
                    <a:pt x="1688" y="615"/>
                  </a:lnTo>
                  <a:lnTo>
                    <a:pt x="1574" y="532"/>
                  </a:lnTo>
                  <a:lnTo>
                    <a:pt x="1454" y="455"/>
                  </a:lnTo>
                  <a:lnTo>
                    <a:pt x="1331" y="382"/>
                  </a:lnTo>
                  <a:lnTo>
                    <a:pt x="1204" y="316"/>
                  </a:lnTo>
                  <a:lnTo>
                    <a:pt x="1075" y="255"/>
                  </a:lnTo>
                  <a:lnTo>
                    <a:pt x="942" y="199"/>
                  </a:lnTo>
                  <a:lnTo>
                    <a:pt x="806" y="150"/>
                  </a:lnTo>
                  <a:lnTo>
                    <a:pt x="666" y="109"/>
                  </a:lnTo>
                  <a:lnTo>
                    <a:pt x="525" y="72"/>
                  </a:lnTo>
                  <a:lnTo>
                    <a:pt x="381" y="42"/>
                  </a:lnTo>
                  <a:lnTo>
                    <a:pt x="235" y="20"/>
                  </a:lnTo>
                  <a:lnTo>
                    <a:pt x="86" y="5"/>
                  </a:lnTo>
                  <a:lnTo>
                    <a:pt x="10" y="0"/>
                  </a:lnTo>
                  <a:lnTo>
                    <a:pt x="478" y="854"/>
                  </a:lnTo>
                  <a:lnTo>
                    <a:pt x="0" y="1735"/>
                  </a:lnTo>
                  <a:close/>
                </a:path>
              </a:pathLst>
            </a:custGeom>
            <a:solidFill>
              <a:srgbClr val="3939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Introduction</a:t>
              </a:r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6470650" y="531813"/>
              <a:ext cx="1395413" cy="1154113"/>
            </a:xfrm>
            <a:custGeom>
              <a:avLst/>
              <a:gdLst>
                <a:gd name="T0" fmla="*/ 1735 w 3516"/>
                <a:gd name="T1" fmla="*/ 2908 h 2908"/>
                <a:gd name="T2" fmla="*/ 1743 w 3516"/>
                <a:gd name="T3" fmla="*/ 2847 h 2908"/>
                <a:gd name="T4" fmla="*/ 1769 w 3516"/>
                <a:gd name="T5" fmla="*/ 2728 h 2908"/>
                <a:gd name="T6" fmla="*/ 1805 w 3516"/>
                <a:gd name="T7" fmla="*/ 2612 h 2908"/>
                <a:gd name="T8" fmla="*/ 1852 w 3516"/>
                <a:gd name="T9" fmla="*/ 2502 h 2908"/>
                <a:gd name="T10" fmla="*/ 1906 w 3516"/>
                <a:gd name="T11" fmla="*/ 2397 h 2908"/>
                <a:gd name="T12" fmla="*/ 1971 w 3516"/>
                <a:gd name="T13" fmla="*/ 2297 h 2908"/>
                <a:gd name="T14" fmla="*/ 2044 w 3516"/>
                <a:gd name="T15" fmla="*/ 2204 h 2908"/>
                <a:gd name="T16" fmla="*/ 2123 w 3516"/>
                <a:gd name="T17" fmla="*/ 2118 h 2908"/>
                <a:gd name="T18" fmla="*/ 2211 w 3516"/>
                <a:gd name="T19" fmla="*/ 2039 h 2908"/>
                <a:gd name="T20" fmla="*/ 2304 w 3516"/>
                <a:gd name="T21" fmla="*/ 1968 h 2908"/>
                <a:gd name="T22" fmla="*/ 2405 w 3516"/>
                <a:gd name="T23" fmla="*/ 1905 h 2908"/>
                <a:gd name="T24" fmla="*/ 2510 w 3516"/>
                <a:gd name="T25" fmla="*/ 1850 h 2908"/>
                <a:gd name="T26" fmla="*/ 2622 w 3516"/>
                <a:gd name="T27" fmla="*/ 1806 h 2908"/>
                <a:gd name="T28" fmla="*/ 2737 w 3516"/>
                <a:gd name="T29" fmla="*/ 1771 h 2908"/>
                <a:gd name="T30" fmla="*/ 2858 w 3516"/>
                <a:gd name="T31" fmla="*/ 1746 h 2908"/>
                <a:gd name="T32" fmla="*/ 2981 w 3516"/>
                <a:gd name="T33" fmla="*/ 1733 h 2908"/>
                <a:gd name="T34" fmla="*/ 3044 w 3516"/>
                <a:gd name="T35" fmla="*/ 1731 h 2908"/>
                <a:gd name="T36" fmla="*/ 3516 w 3516"/>
                <a:gd name="T37" fmla="*/ 860 h 2908"/>
                <a:gd name="T38" fmla="*/ 3045 w 3516"/>
                <a:gd name="T39" fmla="*/ 0 h 2908"/>
                <a:gd name="T40" fmla="*/ 2969 w 3516"/>
                <a:gd name="T41" fmla="*/ 2 h 2908"/>
                <a:gd name="T42" fmla="*/ 2817 w 3516"/>
                <a:gd name="T43" fmla="*/ 10 h 2908"/>
                <a:gd name="T44" fmla="*/ 2670 w 3516"/>
                <a:gd name="T45" fmla="*/ 26 h 2908"/>
                <a:gd name="T46" fmla="*/ 2523 w 3516"/>
                <a:gd name="T47" fmla="*/ 48 h 2908"/>
                <a:gd name="T48" fmla="*/ 2378 w 3516"/>
                <a:gd name="T49" fmla="*/ 78 h 2908"/>
                <a:gd name="T50" fmla="*/ 2237 w 3516"/>
                <a:gd name="T51" fmla="*/ 113 h 2908"/>
                <a:gd name="T52" fmla="*/ 2098 w 3516"/>
                <a:gd name="T53" fmla="*/ 156 h 2908"/>
                <a:gd name="T54" fmla="*/ 1962 w 3516"/>
                <a:gd name="T55" fmla="*/ 205 h 2908"/>
                <a:gd name="T56" fmla="*/ 1828 w 3516"/>
                <a:gd name="T57" fmla="*/ 260 h 2908"/>
                <a:gd name="T58" fmla="*/ 1699 w 3516"/>
                <a:gd name="T59" fmla="*/ 321 h 2908"/>
                <a:gd name="T60" fmla="*/ 1572 w 3516"/>
                <a:gd name="T61" fmla="*/ 388 h 2908"/>
                <a:gd name="T62" fmla="*/ 1450 w 3516"/>
                <a:gd name="T63" fmla="*/ 461 h 2908"/>
                <a:gd name="T64" fmla="*/ 1331 w 3516"/>
                <a:gd name="T65" fmla="*/ 538 h 2908"/>
                <a:gd name="T66" fmla="*/ 1215 w 3516"/>
                <a:gd name="T67" fmla="*/ 621 h 2908"/>
                <a:gd name="T68" fmla="*/ 1104 w 3516"/>
                <a:gd name="T69" fmla="*/ 709 h 2908"/>
                <a:gd name="T70" fmla="*/ 996 w 3516"/>
                <a:gd name="T71" fmla="*/ 803 h 2908"/>
                <a:gd name="T72" fmla="*/ 894 w 3516"/>
                <a:gd name="T73" fmla="*/ 900 h 2908"/>
                <a:gd name="T74" fmla="*/ 797 w 3516"/>
                <a:gd name="T75" fmla="*/ 1002 h 2908"/>
                <a:gd name="T76" fmla="*/ 703 w 3516"/>
                <a:gd name="T77" fmla="*/ 1110 h 2908"/>
                <a:gd name="T78" fmla="*/ 615 w 3516"/>
                <a:gd name="T79" fmla="*/ 1220 h 2908"/>
                <a:gd name="T80" fmla="*/ 532 w 3516"/>
                <a:gd name="T81" fmla="*/ 1336 h 2908"/>
                <a:gd name="T82" fmla="*/ 455 w 3516"/>
                <a:gd name="T83" fmla="*/ 1455 h 2908"/>
                <a:gd name="T84" fmla="*/ 382 w 3516"/>
                <a:gd name="T85" fmla="*/ 1578 h 2908"/>
                <a:gd name="T86" fmla="*/ 315 w 3516"/>
                <a:gd name="T87" fmla="*/ 1704 h 2908"/>
                <a:gd name="T88" fmla="*/ 254 w 3516"/>
                <a:gd name="T89" fmla="*/ 1835 h 2908"/>
                <a:gd name="T90" fmla="*/ 199 w 3516"/>
                <a:gd name="T91" fmla="*/ 1967 h 2908"/>
                <a:gd name="T92" fmla="*/ 150 w 3516"/>
                <a:gd name="T93" fmla="*/ 2103 h 2908"/>
                <a:gd name="T94" fmla="*/ 107 w 3516"/>
                <a:gd name="T95" fmla="*/ 2242 h 2908"/>
                <a:gd name="T96" fmla="*/ 72 w 3516"/>
                <a:gd name="T97" fmla="*/ 2384 h 2908"/>
                <a:gd name="T98" fmla="*/ 42 w 3516"/>
                <a:gd name="T99" fmla="*/ 2528 h 2908"/>
                <a:gd name="T100" fmla="*/ 19 w 3516"/>
                <a:gd name="T101" fmla="*/ 2674 h 2908"/>
                <a:gd name="T102" fmla="*/ 3 w 3516"/>
                <a:gd name="T103" fmla="*/ 2823 h 2908"/>
                <a:gd name="T104" fmla="*/ 0 w 3516"/>
                <a:gd name="T105" fmla="*/ 2899 h 2908"/>
                <a:gd name="T106" fmla="*/ 854 w 3516"/>
                <a:gd name="T107" fmla="*/ 2429 h 2908"/>
                <a:gd name="T108" fmla="*/ 1735 w 3516"/>
                <a:gd name="T109" fmla="*/ 2908 h 2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16" h="2908">
                  <a:moveTo>
                    <a:pt x="1735" y="2908"/>
                  </a:moveTo>
                  <a:lnTo>
                    <a:pt x="1743" y="2847"/>
                  </a:lnTo>
                  <a:lnTo>
                    <a:pt x="1769" y="2728"/>
                  </a:lnTo>
                  <a:lnTo>
                    <a:pt x="1805" y="2612"/>
                  </a:lnTo>
                  <a:lnTo>
                    <a:pt x="1852" y="2502"/>
                  </a:lnTo>
                  <a:lnTo>
                    <a:pt x="1906" y="2397"/>
                  </a:lnTo>
                  <a:lnTo>
                    <a:pt x="1971" y="2297"/>
                  </a:lnTo>
                  <a:lnTo>
                    <a:pt x="2044" y="2204"/>
                  </a:lnTo>
                  <a:lnTo>
                    <a:pt x="2123" y="2118"/>
                  </a:lnTo>
                  <a:lnTo>
                    <a:pt x="2211" y="2039"/>
                  </a:lnTo>
                  <a:lnTo>
                    <a:pt x="2304" y="1968"/>
                  </a:lnTo>
                  <a:lnTo>
                    <a:pt x="2405" y="1905"/>
                  </a:lnTo>
                  <a:lnTo>
                    <a:pt x="2510" y="1850"/>
                  </a:lnTo>
                  <a:lnTo>
                    <a:pt x="2622" y="1806"/>
                  </a:lnTo>
                  <a:lnTo>
                    <a:pt x="2737" y="1771"/>
                  </a:lnTo>
                  <a:lnTo>
                    <a:pt x="2858" y="1746"/>
                  </a:lnTo>
                  <a:lnTo>
                    <a:pt x="2981" y="1733"/>
                  </a:lnTo>
                  <a:lnTo>
                    <a:pt x="3044" y="1731"/>
                  </a:lnTo>
                  <a:lnTo>
                    <a:pt x="3516" y="860"/>
                  </a:lnTo>
                  <a:lnTo>
                    <a:pt x="3045" y="0"/>
                  </a:lnTo>
                  <a:lnTo>
                    <a:pt x="2969" y="2"/>
                  </a:lnTo>
                  <a:lnTo>
                    <a:pt x="2817" y="10"/>
                  </a:lnTo>
                  <a:lnTo>
                    <a:pt x="2670" y="26"/>
                  </a:lnTo>
                  <a:lnTo>
                    <a:pt x="2523" y="48"/>
                  </a:lnTo>
                  <a:lnTo>
                    <a:pt x="2378" y="78"/>
                  </a:lnTo>
                  <a:lnTo>
                    <a:pt x="2237" y="113"/>
                  </a:lnTo>
                  <a:lnTo>
                    <a:pt x="2098" y="156"/>
                  </a:lnTo>
                  <a:lnTo>
                    <a:pt x="1962" y="205"/>
                  </a:lnTo>
                  <a:lnTo>
                    <a:pt x="1828" y="260"/>
                  </a:lnTo>
                  <a:lnTo>
                    <a:pt x="1699" y="321"/>
                  </a:lnTo>
                  <a:lnTo>
                    <a:pt x="1572" y="388"/>
                  </a:lnTo>
                  <a:lnTo>
                    <a:pt x="1450" y="461"/>
                  </a:lnTo>
                  <a:lnTo>
                    <a:pt x="1331" y="538"/>
                  </a:lnTo>
                  <a:lnTo>
                    <a:pt x="1215" y="621"/>
                  </a:lnTo>
                  <a:lnTo>
                    <a:pt x="1104" y="709"/>
                  </a:lnTo>
                  <a:lnTo>
                    <a:pt x="996" y="803"/>
                  </a:lnTo>
                  <a:lnTo>
                    <a:pt x="894" y="900"/>
                  </a:lnTo>
                  <a:lnTo>
                    <a:pt x="797" y="1002"/>
                  </a:lnTo>
                  <a:lnTo>
                    <a:pt x="703" y="1110"/>
                  </a:lnTo>
                  <a:lnTo>
                    <a:pt x="615" y="1220"/>
                  </a:lnTo>
                  <a:lnTo>
                    <a:pt x="532" y="1336"/>
                  </a:lnTo>
                  <a:lnTo>
                    <a:pt x="455" y="1455"/>
                  </a:lnTo>
                  <a:lnTo>
                    <a:pt x="382" y="1578"/>
                  </a:lnTo>
                  <a:lnTo>
                    <a:pt x="315" y="1704"/>
                  </a:lnTo>
                  <a:lnTo>
                    <a:pt x="254" y="1835"/>
                  </a:lnTo>
                  <a:lnTo>
                    <a:pt x="199" y="1967"/>
                  </a:lnTo>
                  <a:lnTo>
                    <a:pt x="150" y="2103"/>
                  </a:lnTo>
                  <a:lnTo>
                    <a:pt x="107" y="2242"/>
                  </a:lnTo>
                  <a:lnTo>
                    <a:pt x="72" y="2384"/>
                  </a:lnTo>
                  <a:lnTo>
                    <a:pt x="42" y="2528"/>
                  </a:lnTo>
                  <a:lnTo>
                    <a:pt x="19" y="2674"/>
                  </a:lnTo>
                  <a:lnTo>
                    <a:pt x="3" y="2823"/>
                  </a:lnTo>
                  <a:lnTo>
                    <a:pt x="0" y="2899"/>
                  </a:lnTo>
                  <a:lnTo>
                    <a:pt x="854" y="2429"/>
                  </a:lnTo>
                  <a:lnTo>
                    <a:pt x="1735" y="2908"/>
                  </a:lnTo>
                  <a:close/>
                </a:path>
              </a:pathLst>
            </a:custGeom>
            <a:solidFill>
              <a:srgbClr val="F35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Reintegration &amp; Making Amends </a:t>
              </a:r>
            </a:p>
          </p:txBody>
        </p:sp>
        <p:sp>
          <p:nvSpPr>
            <p:cNvPr id="104" name="Freeform 12"/>
            <p:cNvSpPr>
              <a:spLocks/>
            </p:cNvSpPr>
            <p:nvPr/>
          </p:nvSpPr>
          <p:spPr bwMode="auto">
            <a:xfrm>
              <a:off x="7508875" y="1817688"/>
              <a:ext cx="1397000" cy="1154113"/>
            </a:xfrm>
            <a:custGeom>
              <a:avLst/>
              <a:gdLst>
                <a:gd name="T0" fmla="*/ 3517 w 3517"/>
                <a:gd name="T1" fmla="*/ 9 h 2907"/>
                <a:gd name="T2" fmla="*/ 2663 w 3517"/>
                <a:gd name="T3" fmla="*/ 476 h 2907"/>
                <a:gd name="T4" fmla="*/ 1782 w 3517"/>
                <a:gd name="T5" fmla="*/ 0 h 2907"/>
                <a:gd name="T6" fmla="*/ 1773 w 3517"/>
                <a:gd name="T7" fmla="*/ 60 h 2907"/>
                <a:gd name="T8" fmla="*/ 1747 w 3517"/>
                <a:gd name="T9" fmla="*/ 180 h 2907"/>
                <a:gd name="T10" fmla="*/ 1711 w 3517"/>
                <a:gd name="T11" fmla="*/ 295 h 2907"/>
                <a:gd name="T12" fmla="*/ 1665 w 3517"/>
                <a:gd name="T13" fmla="*/ 405 h 2907"/>
                <a:gd name="T14" fmla="*/ 1610 w 3517"/>
                <a:gd name="T15" fmla="*/ 510 h 2907"/>
                <a:gd name="T16" fmla="*/ 1546 w 3517"/>
                <a:gd name="T17" fmla="*/ 610 h 2907"/>
                <a:gd name="T18" fmla="*/ 1473 w 3517"/>
                <a:gd name="T19" fmla="*/ 703 h 2907"/>
                <a:gd name="T20" fmla="*/ 1393 w 3517"/>
                <a:gd name="T21" fmla="*/ 789 h 2907"/>
                <a:gd name="T22" fmla="*/ 1306 w 3517"/>
                <a:gd name="T23" fmla="*/ 868 h 2907"/>
                <a:gd name="T24" fmla="*/ 1212 w 3517"/>
                <a:gd name="T25" fmla="*/ 939 h 2907"/>
                <a:gd name="T26" fmla="*/ 1112 w 3517"/>
                <a:gd name="T27" fmla="*/ 1003 h 2907"/>
                <a:gd name="T28" fmla="*/ 1006 w 3517"/>
                <a:gd name="T29" fmla="*/ 1056 h 2907"/>
                <a:gd name="T30" fmla="*/ 894 w 3517"/>
                <a:gd name="T31" fmla="*/ 1101 h 2907"/>
                <a:gd name="T32" fmla="*/ 779 w 3517"/>
                <a:gd name="T33" fmla="*/ 1136 h 2907"/>
                <a:gd name="T34" fmla="*/ 659 w 3517"/>
                <a:gd name="T35" fmla="*/ 1161 h 2907"/>
                <a:gd name="T36" fmla="*/ 535 w 3517"/>
                <a:gd name="T37" fmla="*/ 1174 h 2907"/>
                <a:gd name="T38" fmla="*/ 473 w 3517"/>
                <a:gd name="T39" fmla="*/ 1176 h 2907"/>
                <a:gd name="T40" fmla="*/ 0 w 3517"/>
                <a:gd name="T41" fmla="*/ 2047 h 2907"/>
                <a:gd name="T42" fmla="*/ 472 w 3517"/>
                <a:gd name="T43" fmla="*/ 2907 h 2907"/>
                <a:gd name="T44" fmla="*/ 548 w 3517"/>
                <a:gd name="T45" fmla="*/ 2905 h 2907"/>
                <a:gd name="T46" fmla="*/ 698 w 3517"/>
                <a:gd name="T47" fmla="*/ 2896 h 2907"/>
                <a:gd name="T48" fmla="*/ 847 w 3517"/>
                <a:gd name="T49" fmla="*/ 2881 h 2907"/>
                <a:gd name="T50" fmla="*/ 994 w 3517"/>
                <a:gd name="T51" fmla="*/ 2859 h 2907"/>
                <a:gd name="T52" fmla="*/ 1138 w 3517"/>
                <a:gd name="T53" fmla="*/ 2829 h 2907"/>
                <a:gd name="T54" fmla="*/ 1280 w 3517"/>
                <a:gd name="T55" fmla="*/ 2793 h 2907"/>
                <a:gd name="T56" fmla="*/ 1419 w 3517"/>
                <a:gd name="T57" fmla="*/ 2751 h 2907"/>
                <a:gd name="T58" fmla="*/ 1555 w 3517"/>
                <a:gd name="T59" fmla="*/ 2702 h 2907"/>
                <a:gd name="T60" fmla="*/ 1687 w 3517"/>
                <a:gd name="T61" fmla="*/ 2648 h 2907"/>
                <a:gd name="T62" fmla="*/ 1818 w 3517"/>
                <a:gd name="T63" fmla="*/ 2587 h 2907"/>
                <a:gd name="T64" fmla="*/ 1944 w 3517"/>
                <a:gd name="T65" fmla="*/ 2519 h 2907"/>
                <a:gd name="T66" fmla="*/ 2067 w 3517"/>
                <a:gd name="T67" fmla="*/ 2447 h 2907"/>
                <a:gd name="T68" fmla="*/ 2186 w 3517"/>
                <a:gd name="T69" fmla="*/ 2369 h 2907"/>
                <a:gd name="T70" fmla="*/ 2302 w 3517"/>
                <a:gd name="T71" fmla="*/ 2286 h 2907"/>
                <a:gd name="T72" fmla="*/ 2413 w 3517"/>
                <a:gd name="T73" fmla="*/ 2198 h 2907"/>
                <a:gd name="T74" fmla="*/ 2519 w 3517"/>
                <a:gd name="T75" fmla="*/ 2104 h 2907"/>
                <a:gd name="T76" fmla="*/ 2622 w 3517"/>
                <a:gd name="T77" fmla="*/ 2007 h 2907"/>
                <a:gd name="T78" fmla="*/ 2720 w 3517"/>
                <a:gd name="T79" fmla="*/ 1905 h 2907"/>
                <a:gd name="T80" fmla="*/ 2814 w 3517"/>
                <a:gd name="T81" fmla="*/ 1797 h 2907"/>
                <a:gd name="T82" fmla="*/ 2902 w 3517"/>
                <a:gd name="T83" fmla="*/ 1687 h 2907"/>
                <a:gd name="T84" fmla="*/ 2985 w 3517"/>
                <a:gd name="T85" fmla="*/ 1572 h 2907"/>
                <a:gd name="T86" fmla="*/ 3063 w 3517"/>
                <a:gd name="T87" fmla="*/ 1452 h 2907"/>
                <a:gd name="T88" fmla="*/ 3135 w 3517"/>
                <a:gd name="T89" fmla="*/ 1329 h 2907"/>
                <a:gd name="T90" fmla="*/ 3201 w 3517"/>
                <a:gd name="T91" fmla="*/ 1202 h 2907"/>
                <a:gd name="T92" fmla="*/ 3262 w 3517"/>
                <a:gd name="T93" fmla="*/ 1073 h 2907"/>
                <a:gd name="T94" fmla="*/ 3318 w 3517"/>
                <a:gd name="T95" fmla="*/ 941 h 2907"/>
                <a:gd name="T96" fmla="*/ 3366 w 3517"/>
                <a:gd name="T97" fmla="*/ 804 h 2907"/>
                <a:gd name="T98" fmla="*/ 3409 w 3517"/>
                <a:gd name="T99" fmla="*/ 664 h 2907"/>
                <a:gd name="T100" fmla="*/ 3445 w 3517"/>
                <a:gd name="T101" fmla="*/ 523 h 2907"/>
                <a:gd name="T102" fmla="*/ 3475 w 3517"/>
                <a:gd name="T103" fmla="*/ 379 h 2907"/>
                <a:gd name="T104" fmla="*/ 3497 w 3517"/>
                <a:gd name="T105" fmla="*/ 233 h 2907"/>
                <a:gd name="T106" fmla="*/ 3512 w 3517"/>
                <a:gd name="T107" fmla="*/ 84 h 2907"/>
                <a:gd name="T108" fmla="*/ 3517 w 3517"/>
                <a:gd name="T109" fmla="*/ 9 h 2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17" h="2907">
                  <a:moveTo>
                    <a:pt x="3517" y="9"/>
                  </a:moveTo>
                  <a:lnTo>
                    <a:pt x="2663" y="476"/>
                  </a:lnTo>
                  <a:lnTo>
                    <a:pt x="1782" y="0"/>
                  </a:lnTo>
                  <a:lnTo>
                    <a:pt x="1773" y="60"/>
                  </a:lnTo>
                  <a:lnTo>
                    <a:pt x="1747" y="180"/>
                  </a:lnTo>
                  <a:lnTo>
                    <a:pt x="1711" y="295"/>
                  </a:lnTo>
                  <a:lnTo>
                    <a:pt x="1665" y="405"/>
                  </a:lnTo>
                  <a:lnTo>
                    <a:pt x="1610" y="510"/>
                  </a:lnTo>
                  <a:lnTo>
                    <a:pt x="1546" y="610"/>
                  </a:lnTo>
                  <a:lnTo>
                    <a:pt x="1473" y="703"/>
                  </a:lnTo>
                  <a:lnTo>
                    <a:pt x="1393" y="789"/>
                  </a:lnTo>
                  <a:lnTo>
                    <a:pt x="1306" y="868"/>
                  </a:lnTo>
                  <a:lnTo>
                    <a:pt x="1212" y="939"/>
                  </a:lnTo>
                  <a:lnTo>
                    <a:pt x="1112" y="1003"/>
                  </a:lnTo>
                  <a:lnTo>
                    <a:pt x="1006" y="1056"/>
                  </a:lnTo>
                  <a:lnTo>
                    <a:pt x="894" y="1101"/>
                  </a:lnTo>
                  <a:lnTo>
                    <a:pt x="779" y="1136"/>
                  </a:lnTo>
                  <a:lnTo>
                    <a:pt x="659" y="1161"/>
                  </a:lnTo>
                  <a:lnTo>
                    <a:pt x="535" y="1174"/>
                  </a:lnTo>
                  <a:lnTo>
                    <a:pt x="473" y="1176"/>
                  </a:lnTo>
                  <a:lnTo>
                    <a:pt x="0" y="2047"/>
                  </a:lnTo>
                  <a:lnTo>
                    <a:pt x="472" y="2907"/>
                  </a:lnTo>
                  <a:lnTo>
                    <a:pt x="548" y="2905"/>
                  </a:lnTo>
                  <a:lnTo>
                    <a:pt x="698" y="2896"/>
                  </a:lnTo>
                  <a:lnTo>
                    <a:pt x="847" y="2881"/>
                  </a:lnTo>
                  <a:lnTo>
                    <a:pt x="994" y="2859"/>
                  </a:lnTo>
                  <a:lnTo>
                    <a:pt x="1138" y="2829"/>
                  </a:lnTo>
                  <a:lnTo>
                    <a:pt x="1280" y="2793"/>
                  </a:lnTo>
                  <a:lnTo>
                    <a:pt x="1419" y="2751"/>
                  </a:lnTo>
                  <a:lnTo>
                    <a:pt x="1555" y="2702"/>
                  </a:lnTo>
                  <a:lnTo>
                    <a:pt x="1687" y="2648"/>
                  </a:lnTo>
                  <a:lnTo>
                    <a:pt x="1818" y="2587"/>
                  </a:lnTo>
                  <a:lnTo>
                    <a:pt x="1944" y="2519"/>
                  </a:lnTo>
                  <a:lnTo>
                    <a:pt x="2067" y="2447"/>
                  </a:lnTo>
                  <a:lnTo>
                    <a:pt x="2186" y="2369"/>
                  </a:lnTo>
                  <a:lnTo>
                    <a:pt x="2302" y="2286"/>
                  </a:lnTo>
                  <a:lnTo>
                    <a:pt x="2413" y="2198"/>
                  </a:lnTo>
                  <a:lnTo>
                    <a:pt x="2519" y="2104"/>
                  </a:lnTo>
                  <a:lnTo>
                    <a:pt x="2622" y="2007"/>
                  </a:lnTo>
                  <a:lnTo>
                    <a:pt x="2720" y="1905"/>
                  </a:lnTo>
                  <a:lnTo>
                    <a:pt x="2814" y="1797"/>
                  </a:lnTo>
                  <a:lnTo>
                    <a:pt x="2902" y="1687"/>
                  </a:lnTo>
                  <a:lnTo>
                    <a:pt x="2985" y="1572"/>
                  </a:lnTo>
                  <a:lnTo>
                    <a:pt x="3063" y="1452"/>
                  </a:lnTo>
                  <a:lnTo>
                    <a:pt x="3135" y="1329"/>
                  </a:lnTo>
                  <a:lnTo>
                    <a:pt x="3201" y="1202"/>
                  </a:lnTo>
                  <a:lnTo>
                    <a:pt x="3262" y="1073"/>
                  </a:lnTo>
                  <a:lnTo>
                    <a:pt x="3318" y="941"/>
                  </a:lnTo>
                  <a:lnTo>
                    <a:pt x="3366" y="804"/>
                  </a:lnTo>
                  <a:lnTo>
                    <a:pt x="3409" y="664"/>
                  </a:lnTo>
                  <a:lnTo>
                    <a:pt x="3445" y="523"/>
                  </a:lnTo>
                  <a:lnTo>
                    <a:pt x="3475" y="379"/>
                  </a:lnTo>
                  <a:lnTo>
                    <a:pt x="3497" y="233"/>
                  </a:lnTo>
                  <a:lnTo>
                    <a:pt x="3512" y="84"/>
                  </a:lnTo>
                  <a:lnTo>
                    <a:pt x="3517" y="9"/>
                  </a:lnTo>
                  <a:close/>
                </a:path>
              </a:pathLst>
            </a:custGeom>
            <a:solidFill>
              <a:srgbClr val="A9C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Trust Building</a:t>
              </a:r>
            </a:p>
          </p:txBody>
        </p:sp>
        <p:sp>
          <p:nvSpPr>
            <p:cNvPr id="105" name="Freeform 13"/>
            <p:cNvSpPr>
              <a:spLocks/>
            </p:cNvSpPr>
            <p:nvPr/>
          </p:nvSpPr>
          <p:spPr bwMode="auto">
            <a:xfrm>
              <a:off x="6470650" y="1573213"/>
              <a:ext cx="1150938" cy="1398588"/>
            </a:xfrm>
            <a:custGeom>
              <a:avLst/>
              <a:gdLst>
                <a:gd name="T0" fmla="*/ 2908 w 2908"/>
                <a:gd name="T1" fmla="*/ 1782 h 3518"/>
                <a:gd name="T2" fmla="*/ 2847 w 2908"/>
                <a:gd name="T3" fmla="*/ 1773 h 3518"/>
                <a:gd name="T4" fmla="*/ 2727 w 2908"/>
                <a:gd name="T5" fmla="*/ 1747 h 3518"/>
                <a:gd name="T6" fmla="*/ 2612 w 2908"/>
                <a:gd name="T7" fmla="*/ 1711 h 3518"/>
                <a:gd name="T8" fmla="*/ 2502 w 2908"/>
                <a:gd name="T9" fmla="*/ 1665 h 3518"/>
                <a:gd name="T10" fmla="*/ 2397 w 2908"/>
                <a:gd name="T11" fmla="*/ 1610 h 3518"/>
                <a:gd name="T12" fmla="*/ 2297 w 2908"/>
                <a:gd name="T13" fmla="*/ 1546 h 3518"/>
                <a:gd name="T14" fmla="*/ 2204 w 2908"/>
                <a:gd name="T15" fmla="*/ 1474 h 3518"/>
                <a:gd name="T16" fmla="*/ 2118 w 2908"/>
                <a:gd name="T17" fmla="*/ 1393 h 3518"/>
                <a:gd name="T18" fmla="*/ 2039 w 2908"/>
                <a:gd name="T19" fmla="*/ 1306 h 3518"/>
                <a:gd name="T20" fmla="*/ 1968 w 2908"/>
                <a:gd name="T21" fmla="*/ 1212 h 3518"/>
                <a:gd name="T22" fmla="*/ 1904 w 2908"/>
                <a:gd name="T23" fmla="*/ 1112 h 3518"/>
                <a:gd name="T24" fmla="*/ 1850 w 2908"/>
                <a:gd name="T25" fmla="*/ 1006 h 3518"/>
                <a:gd name="T26" fmla="*/ 1806 w 2908"/>
                <a:gd name="T27" fmla="*/ 895 h 3518"/>
                <a:gd name="T28" fmla="*/ 1771 w 2908"/>
                <a:gd name="T29" fmla="*/ 779 h 3518"/>
                <a:gd name="T30" fmla="*/ 1746 w 2908"/>
                <a:gd name="T31" fmla="*/ 660 h 3518"/>
                <a:gd name="T32" fmla="*/ 1733 w 2908"/>
                <a:gd name="T33" fmla="*/ 536 h 3518"/>
                <a:gd name="T34" fmla="*/ 1731 w 2908"/>
                <a:gd name="T35" fmla="*/ 473 h 3518"/>
                <a:gd name="T36" fmla="*/ 860 w 2908"/>
                <a:gd name="T37" fmla="*/ 0 h 3518"/>
                <a:gd name="T38" fmla="*/ 0 w 2908"/>
                <a:gd name="T39" fmla="*/ 472 h 3518"/>
                <a:gd name="T40" fmla="*/ 2 w 2908"/>
                <a:gd name="T41" fmla="*/ 548 h 3518"/>
                <a:gd name="T42" fmla="*/ 9 w 2908"/>
                <a:gd name="T43" fmla="*/ 698 h 3518"/>
                <a:gd name="T44" fmla="*/ 25 w 2908"/>
                <a:gd name="T45" fmla="*/ 848 h 3518"/>
                <a:gd name="T46" fmla="*/ 48 w 2908"/>
                <a:gd name="T47" fmla="*/ 994 h 3518"/>
                <a:gd name="T48" fmla="*/ 77 w 2908"/>
                <a:gd name="T49" fmla="*/ 1138 h 3518"/>
                <a:gd name="T50" fmla="*/ 113 w 2908"/>
                <a:gd name="T51" fmla="*/ 1280 h 3518"/>
                <a:gd name="T52" fmla="*/ 156 w 2908"/>
                <a:gd name="T53" fmla="*/ 1419 h 3518"/>
                <a:gd name="T54" fmla="*/ 205 w 2908"/>
                <a:gd name="T55" fmla="*/ 1555 h 3518"/>
                <a:gd name="T56" fmla="*/ 260 w 2908"/>
                <a:gd name="T57" fmla="*/ 1689 h 3518"/>
                <a:gd name="T58" fmla="*/ 321 w 2908"/>
                <a:gd name="T59" fmla="*/ 1818 h 3518"/>
                <a:gd name="T60" fmla="*/ 388 w 2908"/>
                <a:gd name="T61" fmla="*/ 1944 h 3518"/>
                <a:gd name="T62" fmla="*/ 459 w 2908"/>
                <a:gd name="T63" fmla="*/ 2067 h 3518"/>
                <a:gd name="T64" fmla="*/ 537 w 2908"/>
                <a:gd name="T65" fmla="*/ 2186 h 3518"/>
                <a:gd name="T66" fmla="*/ 621 w 2908"/>
                <a:gd name="T67" fmla="*/ 2302 h 3518"/>
                <a:gd name="T68" fmla="*/ 709 w 2908"/>
                <a:gd name="T69" fmla="*/ 2413 h 3518"/>
                <a:gd name="T70" fmla="*/ 801 w 2908"/>
                <a:gd name="T71" fmla="*/ 2520 h 3518"/>
                <a:gd name="T72" fmla="*/ 900 w 2908"/>
                <a:gd name="T73" fmla="*/ 2622 h 3518"/>
                <a:gd name="T74" fmla="*/ 1002 w 2908"/>
                <a:gd name="T75" fmla="*/ 2720 h 3518"/>
                <a:gd name="T76" fmla="*/ 1109 w 2908"/>
                <a:gd name="T77" fmla="*/ 2814 h 3518"/>
                <a:gd name="T78" fmla="*/ 1220 w 2908"/>
                <a:gd name="T79" fmla="*/ 2902 h 3518"/>
                <a:gd name="T80" fmla="*/ 1335 w 2908"/>
                <a:gd name="T81" fmla="*/ 2985 h 3518"/>
                <a:gd name="T82" fmla="*/ 1455 w 2908"/>
                <a:gd name="T83" fmla="*/ 3063 h 3518"/>
                <a:gd name="T84" fmla="*/ 1578 w 2908"/>
                <a:gd name="T85" fmla="*/ 3135 h 3518"/>
                <a:gd name="T86" fmla="*/ 1704 w 2908"/>
                <a:gd name="T87" fmla="*/ 3201 h 3518"/>
                <a:gd name="T88" fmla="*/ 1833 w 2908"/>
                <a:gd name="T89" fmla="*/ 3262 h 3518"/>
                <a:gd name="T90" fmla="*/ 1967 w 2908"/>
                <a:gd name="T91" fmla="*/ 3318 h 3518"/>
                <a:gd name="T92" fmla="*/ 2103 w 2908"/>
                <a:gd name="T93" fmla="*/ 3366 h 3518"/>
                <a:gd name="T94" fmla="*/ 2241 w 2908"/>
                <a:gd name="T95" fmla="*/ 3409 h 3518"/>
                <a:gd name="T96" fmla="*/ 2384 w 2908"/>
                <a:gd name="T97" fmla="*/ 3445 h 3518"/>
                <a:gd name="T98" fmla="*/ 2528 w 2908"/>
                <a:gd name="T99" fmla="*/ 3475 h 3518"/>
                <a:gd name="T100" fmla="*/ 2674 w 2908"/>
                <a:gd name="T101" fmla="*/ 3497 h 3518"/>
                <a:gd name="T102" fmla="*/ 2823 w 2908"/>
                <a:gd name="T103" fmla="*/ 3512 h 3518"/>
                <a:gd name="T104" fmla="*/ 2899 w 2908"/>
                <a:gd name="T105" fmla="*/ 3518 h 3518"/>
                <a:gd name="T106" fmla="*/ 2429 w 2908"/>
                <a:gd name="T107" fmla="*/ 2663 h 3518"/>
                <a:gd name="T108" fmla="*/ 2908 w 2908"/>
                <a:gd name="T109" fmla="*/ 1782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08" h="3518">
                  <a:moveTo>
                    <a:pt x="2908" y="1782"/>
                  </a:moveTo>
                  <a:lnTo>
                    <a:pt x="2847" y="1773"/>
                  </a:lnTo>
                  <a:lnTo>
                    <a:pt x="2727" y="1747"/>
                  </a:lnTo>
                  <a:lnTo>
                    <a:pt x="2612" y="1711"/>
                  </a:lnTo>
                  <a:lnTo>
                    <a:pt x="2502" y="1665"/>
                  </a:lnTo>
                  <a:lnTo>
                    <a:pt x="2397" y="1610"/>
                  </a:lnTo>
                  <a:lnTo>
                    <a:pt x="2297" y="1546"/>
                  </a:lnTo>
                  <a:lnTo>
                    <a:pt x="2204" y="1474"/>
                  </a:lnTo>
                  <a:lnTo>
                    <a:pt x="2118" y="1393"/>
                  </a:lnTo>
                  <a:lnTo>
                    <a:pt x="2039" y="1306"/>
                  </a:lnTo>
                  <a:lnTo>
                    <a:pt x="1968" y="1212"/>
                  </a:lnTo>
                  <a:lnTo>
                    <a:pt x="1904" y="1112"/>
                  </a:lnTo>
                  <a:lnTo>
                    <a:pt x="1850" y="1006"/>
                  </a:lnTo>
                  <a:lnTo>
                    <a:pt x="1806" y="895"/>
                  </a:lnTo>
                  <a:lnTo>
                    <a:pt x="1771" y="779"/>
                  </a:lnTo>
                  <a:lnTo>
                    <a:pt x="1746" y="660"/>
                  </a:lnTo>
                  <a:lnTo>
                    <a:pt x="1733" y="536"/>
                  </a:lnTo>
                  <a:lnTo>
                    <a:pt x="1731" y="473"/>
                  </a:lnTo>
                  <a:lnTo>
                    <a:pt x="860" y="0"/>
                  </a:lnTo>
                  <a:lnTo>
                    <a:pt x="0" y="472"/>
                  </a:lnTo>
                  <a:lnTo>
                    <a:pt x="2" y="548"/>
                  </a:lnTo>
                  <a:lnTo>
                    <a:pt x="9" y="698"/>
                  </a:lnTo>
                  <a:lnTo>
                    <a:pt x="25" y="848"/>
                  </a:lnTo>
                  <a:lnTo>
                    <a:pt x="48" y="994"/>
                  </a:lnTo>
                  <a:lnTo>
                    <a:pt x="77" y="1138"/>
                  </a:lnTo>
                  <a:lnTo>
                    <a:pt x="113" y="1280"/>
                  </a:lnTo>
                  <a:lnTo>
                    <a:pt x="156" y="1419"/>
                  </a:lnTo>
                  <a:lnTo>
                    <a:pt x="205" y="1555"/>
                  </a:lnTo>
                  <a:lnTo>
                    <a:pt x="260" y="1689"/>
                  </a:lnTo>
                  <a:lnTo>
                    <a:pt x="321" y="1818"/>
                  </a:lnTo>
                  <a:lnTo>
                    <a:pt x="388" y="1944"/>
                  </a:lnTo>
                  <a:lnTo>
                    <a:pt x="459" y="2067"/>
                  </a:lnTo>
                  <a:lnTo>
                    <a:pt x="537" y="2186"/>
                  </a:lnTo>
                  <a:lnTo>
                    <a:pt x="621" y="2302"/>
                  </a:lnTo>
                  <a:lnTo>
                    <a:pt x="709" y="2413"/>
                  </a:lnTo>
                  <a:lnTo>
                    <a:pt x="801" y="2520"/>
                  </a:lnTo>
                  <a:lnTo>
                    <a:pt x="900" y="2622"/>
                  </a:lnTo>
                  <a:lnTo>
                    <a:pt x="1002" y="2720"/>
                  </a:lnTo>
                  <a:lnTo>
                    <a:pt x="1109" y="2814"/>
                  </a:lnTo>
                  <a:lnTo>
                    <a:pt x="1220" y="2902"/>
                  </a:lnTo>
                  <a:lnTo>
                    <a:pt x="1335" y="2985"/>
                  </a:lnTo>
                  <a:lnTo>
                    <a:pt x="1455" y="3063"/>
                  </a:lnTo>
                  <a:lnTo>
                    <a:pt x="1578" y="3135"/>
                  </a:lnTo>
                  <a:lnTo>
                    <a:pt x="1704" y="3201"/>
                  </a:lnTo>
                  <a:lnTo>
                    <a:pt x="1833" y="3262"/>
                  </a:lnTo>
                  <a:lnTo>
                    <a:pt x="1967" y="3318"/>
                  </a:lnTo>
                  <a:lnTo>
                    <a:pt x="2103" y="3366"/>
                  </a:lnTo>
                  <a:lnTo>
                    <a:pt x="2241" y="3409"/>
                  </a:lnTo>
                  <a:lnTo>
                    <a:pt x="2384" y="3445"/>
                  </a:lnTo>
                  <a:lnTo>
                    <a:pt x="2528" y="3475"/>
                  </a:lnTo>
                  <a:lnTo>
                    <a:pt x="2674" y="3497"/>
                  </a:lnTo>
                  <a:lnTo>
                    <a:pt x="2823" y="3512"/>
                  </a:lnTo>
                  <a:lnTo>
                    <a:pt x="2899" y="3518"/>
                  </a:lnTo>
                  <a:lnTo>
                    <a:pt x="2429" y="2663"/>
                  </a:lnTo>
                  <a:lnTo>
                    <a:pt x="2908" y="1782"/>
                  </a:lnTo>
                  <a:close/>
                </a:path>
              </a:pathLst>
            </a:custGeom>
            <a:solidFill>
              <a:srgbClr val="1AA8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Harm &amp; 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Accountability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(Issues)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0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686800" cy="841248"/>
          </a:xfrm>
        </p:spPr>
        <p:txBody>
          <a:bodyPr/>
          <a:lstStyle/>
          <a:p>
            <a:r>
              <a:rPr lang="en-US" dirty="0"/>
              <a:t>Workshop Participants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540481" y="1429374"/>
            <a:ext cx="3916024" cy="17054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41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36" name="Rectangle: Rounded Corners 35"/>
          <p:cNvSpPr/>
          <p:nvPr/>
        </p:nvSpPr>
        <p:spPr>
          <a:xfrm>
            <a:off x="540481" y="3248300"/>
            <a:ext cx="3916024" cy="181384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41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39" name="Rectangle: Rounded Corners 38"/>
          <p:cNvSpPr/>
          <p:nvPr/>
        </p:nvSpPr>
        <p:spPr>
          <a:xfrm>
            <a:off x="4625212" y="1429334"/>
            <a:ext cx="3894228" cy="17691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41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40" name="Rectangle: Rounded Corners 39"/>
          <p:cNvSpPr/>
          <p:nvPr/>
        </p:nvSpPr>
        <p:spPr>
          <a:xfrm>
            <a:off x="4638557" y="3269155"/>
            <a:ext cx="3880883" cy="18616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41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46" name="Freeform: Shape 45"/>
          <p:cNvSpPr/>
          <p:nvPr/>
        </p:nvSpPr>
        <p:spPr>
          <a:xfrm>
            <a:off x="3836028" y="2533363"/>
            <a:ext cx="655435" cy="653667"/>
          </a:xfrm>
          <a:custGeom>
            <a:avLst/>
            <a:gdLst>
              <a:gd name="connsiteX0" fmla="*/ 725285 w 725285"/>
              <a:gd name="connsiteY0" fmla="*/ 0 h 723329"/>
              <a:gd name="connsiteX1" fmla="*/ 725285 w 725285"/>
              <a:gd name="connsiteY1" fmla="*/ 408784 h 723329"/>
              <a:gd name="connsiteX2" fmla="*/ 410740 w 725285"/>
              <a:gd name="connsiteY2" fmla="*/ 723329 h 723329"/>
              <a:gd name="connsiteX3" fmla="*/ 0 w 725285"/>
              <a:gd name="connsiteY3" fmla="*/ 723329 h 723329"/>
              <a:gd name="connsiteX4" fmla="*/ 6986 w 725285"/>
              <a:gd name="connsiteY4" fmla="*/ 677552 h 723329"/>
              <a:gd name="connsiteX5" fmla="*/ 677200 w 725285"/>
              <a:gd name="connsiteY5" fmla="*/ 7338 h 723329"/>
              <a:gd name="connsiteX6" fmla="*/ 725285 w 725285"/>
              <a:gd name="connsiteY6" fmla="*/ 0 h 72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285" h="723329">
                <a:moveTo>
                  <a:pt x="725285" y="0"/>
                </a:moveTo>
                <a:lnTo>
                  <a:pt x="725285" y="408784"/>
                </a:lnTo>
                <a:cubicBezTo>
                  <a:pt x="725285" y="582502"/>
                  <a:pt x="584458" y="723329"/>
                  <a:pt x="410740" y="723329"/>
                </a:cubicBezTo>
                <a:lnTo>
                  <a:pt x="0" y="723329"/>
                </a:lnTo>
                <a:lnTo>
                  <a:pt x="6986" y="677552"/>
                </a:lnTo>
                <a:cubicBezTo>
                  <a:pt x="75826" y="341144"/>
                  <a:pt x="340792" y="76178"/>
                  <a:pt x="677200" y="7338"/>
                </a:cubicBezTo>
                <a:lnTo>
                  <a:pt x="725285" y="0"/>
                </a:lnTo>
                <a:close/>
              </a:path>
            </a:pathLst>
          </a:custGeom>
          <a:solidFill>
            <a:srgbClr val="F54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47" name="Freeform: Shape 46"/>
          <p:cNvSpPr/>
          <p:nvPr/>
        </p:nvSpPr>
        <p:spPr>
          <a:xfrm>
            <a:off x="4638557" y="2552525"/>
            <a:ext cx="651265" cy="653031"/>
          </a:xfrm>
          <a:custGeom>
            <a:avLst/>
            <a:gdLst>
              <a:gd name="connsiteX0" fmla="*/ 0 w 720670"/>
              <a:gd name="connsiteY0" fmla="*/ 0 h 722625"/>
              <a:gd name="connsiteX1" fmla="*/ 43470 w 720670"/>
              <a:gd name="connsiteY1" fmla="*/ 6634 h 722625"/>
              <a:gd name="connsiteX2" fmla="*/ 713684 w 720670"/>
              <a:gd name="connsiteY2" fmla="*/ 676848 h 722625"/>
              <a:gd name="connsiteX3" fmla="*/ 720670 w 720670"/>
              <a:gd name="connsiteY3" fmla="*/ 722625 h 722625"/>
              <a:gd name="connsiteX4" fmla="*/ 314545 w 720670"/>
              <a:gd name="connsiteY4" fmla="*/ 722625 h 722625"/>
              <a:gd name="connsiteX5" fmla="*/ 0 w 720670"/>
              <a:gd name="connsiteY5" fmla="*/ 408080 h 722625"/>
              <a:gd name="connsiteX6" fmla="*/ 0 w 720670"/>
              <a:gd name="connsiteY6" fmla="*/ 0 h 722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670" h="722625">
                <a:moveTo>
                  <a:pt x="0" y="0"/>
                </a:moveTo>
                <a:lnTo>
                  <a:pt x="43470" y="6634"/>
                </a:lnTo>
                <a:cubicBezTo>
                  <a:pt x="379879" y="75474"/>
                  <a:pt x="644845" y="340440"/>
                  <a:pt x="713684" y="676848"/>
                </a:cubicBezTo>
                <a:lnTo>
                  <a:pt x="720670" y="722625"/>
                </a:lnTo>
                <a:lnTo>
                  <a:pt x="314545" y="722625"/>
                </a:lnTo>
                <a:cubicBezTo>
                  <a:pt x="140827" y="722625"/>
                  <a:pt x="0" y="581798"/>
                  <a:pt x="0" y="40808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48" name="Freeform: Shape 47"/>
          <p:cNvSpPr/>
          <p:nvPr/>
        </p:nvSpPr>
        <p:spPr>
          <a:xfrm>
            <a:off x="3810438" y="3248299"/>
            <a:ext cx="655435" cy="653670"/>
          </a:xfrm>
          <a:custGeom>
            <a:avLst/>
            <a:gdLst>
              <a:gd name="connsiteX0" fmla="*/ 0 w 725285"/>
              <a:gd name="connsiteY0" fmla="*/ 0 h 723332"/>
              <a:gd name="connsiteX1" fmla="*/ 410740 w 725285"/>
              <a:gd name="connsiteY1" fmla="*/ 0 h 723332"/>
              <a:gd name="connsiteX2" fmla="*/ 725285 w 725285"/>
              <a:gd name="connsiteY2" fmla="*/ 314545 h 723332"/>
              <a:gd name="connsiteX3" fmla="*/ 725285 w 725285"/>
              <a:gd name="connsiteY3" fmla="*/ 723332 h 723332"/>
              <a:gd name="connsiteX4" fmla="*/ 677200 w 725285"/>
              <a:gd name="connsiteY4" fmla="*/ 715993 h 723332"/>
              <a:gd name="connsiteX5" fmla="*/ 6986 w 725285"/>
              <a:gd name="connsiteY5" fmla="*/ 45779 h 723332"/>
              <a:gd name="connsiteX6" fmla="*/ 0 w 725285"/>
              <a:gd name="connsiteY6" fmla="*/ 0 h 72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5285" h="723332">
                <a:moveTo>
                  <a:pt x="0" y="0"/>
                </a:moveTo>
                <a:lnTo>
                  <a:pt x="410740" y="0"/>
                </a:lnTo>
                <a:cubicBezTo>
                  <a:pt x="584458" y="0"/>
                  <a:pt x="725285" y="140827"/>
                  <a:pt x="725285" y="314545"/>
                </a:cubicBezTo>
                <a:lnTo>
                  <a:pt x="725285" y="723332"/>
                </a:lnTo>
                <a:lnTo>
                  <a:pt x="677200" y="715993"/>
                </a:lnTo>
                <a:cubicBezTo>
                  <a:pt x="340792" y="647154"/>
                  <a:pt x="75826" y="382187"/>
                  <a:pt x="6986" y="45779"/>
                </a:cubicBez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sp>
        <p:nvSpPr>
          <p:cNvPr id="49" name="Freeform: Shape 48"/>
          <p:cNvSpPr/>
          <p:nvPr/>
        </p:nvSpPr>
        <p:spPr>
          <a:xfrm>
            <a:off x="4647925" y="3276214"/>
            <a:ext cx="651265" cy="653032"/>
          </a:xfrm>
          <a:custGeom>
            <a:avLst/>
            <a:gdLst>
              <a:gd name="connsiteX0" fmla="*/ 314545 w 720671"/>
              <a:gd name="connsiteY0" fmla="*/ 0 h 722627"/>
              <a:gd name="connsiteX1" fmla="*/ 720671 w 720671"/>
              <a:gd name="connsiteY1" fmla="*/ 0 h 722627"/>
              <a:gd name="connsiteX2" fmla="*/ 713684 w 720671"/>
              <a:gd name="connsiteY2" fmla="*/ 45779 h 722627"/>
              <a:gd name="connsiteX3" fmla="*/ 43470 w 720671"/>
              <a:gd name="connsiteY3" fmla="*/ 715993 h 722627"/>
              <a:gd name="connsiteX4" fmla="*/ 0 w 720671"/>
              <a:gd name="connsiteY4" fmla="*/ 722627 h 722627"/>
              <a:gd name="connsiteX5" fmla="*/ 0 w 720671"/>
              <a:gd name="connsiteY5" fmla="*/ 314545 h 722627"/>
              <a:gd name="connsiteX6" fmla="*/ 314545 w 720671"/>
              <a:gd name="connsiteY6" fmla="*/ 0 h 72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0671" h="722627">
                <a:moveTo>
                  <a:pt x="314545" y="0"/>
                </a:moveTo>
                <a:lnTo>
                  <a:pt x="720671" y="0"/>
                </a:lnTo>
                <a:lnTo>
                  <a:pt x="713684" y="45779"/>
                </a:lnTo>
                <a:cubicBezTo>
                  <a:pt x="644845" y="382187"/>
                  <a:pt x="379879" y="647154"/>
                  <a:pt x="43470" y="715993"/>
                </a:cubicBezTo>
                <a:lnTo>
                  <a:pt x="0" y="722627"/>
                </a:lnTo>
                <a:lnTo>
                  <a:pt x="0" y="314545"/>
                </a:lnTo>
                <a:cubicBezTo>
                  <a:pt x="0" y="140827"/>
                  <a:pt x="140827" y="0"/>
                  <a:pt x="314545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/>
          </a:p>
        </p:txBody>
      </p:sp>
      <p:grpSp>
        <p:nvGrpSpPr>
          <p:cNvPr id="50" name="Group 49"/>
          <p:cNvGrpSpPr/>
          <p:nvPr/>
        </p:nvGrpSpPr>
        <p:grpSpPr>
          <a:xfrm>
            <a:off x="930327" y="1725252"/>
            <a:ext cx="3095448" cy="954107"/>
            <a:chOff x="550696" y="2352864"/>
            <a:chExt cx="2951651" cy="1622425"/>
          </a:xfrm>
        </p:grpSpPr>
        <p:sp>
          <p:nvSpPr>
            <p:cNvPr id="51" name="TextBox 50"/>
            <p:cNvSpPr txBox="1"/>
            <p:nvPr/>
          </p:nvSpPr>
          <p:spPr>
            <a:xfrm>
              <a:off x="550696" y="2352864"/>
              <a:ext cx="2937088" cy="1622425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r>
                <a:rPr lang="en-US" sz="2800" b="1" dirty="0"/>
                <a:t>CRIMINAL JUSTICE PRACTITIONERS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3054" y="2680583"/>
              <a:ext cx="2929293" cy="471027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43323" y="3677153"/>
            <a:ext cx="3382452" cy="1384995"/>
          </a:xfrm>
          <a:prstGeom prst="rect">
            <a:avLst/>
          </a:prstGeom>
          <a:noFill/>
        </p:spPr>
        <p:txBody>
          <a:bodyPr wrap="square" lIns="0" rIns="0" rtlCol="0" anchor="ctr">
            <a:spAutoFit/>
          </a:bodyPr>
          <a:lstStyle/>
          <a:p>
            <a:pPr algn="ctr"/>
            <a:r>
              <a:rPr lang="en-US" sz="2800" b="1" dirty="0"/>
              <a:t>COMMUNITY PARTNERS</a:t>
            </a:r>
          </a:p>
          <a:p>
            <a:pPr algn="ctr"/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029200" y="1736470"/>
            <a:ext cx="3338728" cy="1494706"/>
            <a:chOff x="-406460" y="2553228"/>
            <a:chExt cx="3694540" cy="1468760"/>
          </a:xfrm>
        </p:grpSpPr>
        <p:sp>
          <p:nvSpPr>
            <p:cNvPr id="64" name="TextBox 63"/>
            <p:cNvSpPr txBox="1"/>
            <p:nvPr/>
          </p:nvSpPr>
          <p:spPr>
            <a:xfrm>
              <a:off x="-406460" y="2553228"/>
              <a:ext cx="3694540" cy="937545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2800" b="1" dirty="0"/>
                <a:t>RISE PARTICIPANTS</a:t>
              </a:r>
            </a:p>
            <a:p>
              <a:pPr algn="ctr"/>
              <a:endParaRPr lang="en-US" sz="28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58787" y="3749797"/>
              <a:ext cx="2929293" cy="272191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956338" y="3481437"/>
            <a:ext cx="3403120" cy="3016127"/>
            <a:chOff x="300649" y="1178954"/>
            <a:chExt cx="2987431" cy="2837222"/>
          </a:xfrm>
        </p:grpSpPr>
        <p:sp>
          <p:nvSpPr>
            <p:cNvPr id="70" name="TextBox 69"/>
            <p:cNvSpPr txBox="1"/>
            <p:nvPr/>
          </p:nvSpPr>
          <p:spPr>
            <a:xfrm>
              <a:off x="300649" y="1178954"/>
              <a:ext cx="2937088" cy="1302842"/>
            </a:xfrm>
            <a:prstGeom prst="rect">
              <a:avLst/>
            </a:prstGeom>
            <a:noFill/>
          </p:spPr>
          <p:txBody>
            <a:bodyPr wrap="square" lIns="0" rtlCol="0" anchor="ctr">
              <a:spAutoFit/>
            </a:bodyPr>
            <a:lstStyle/>
            <a:p>
              <a:pPr algn="ctr"/>
              <a:r>
                <a:rPr lang="en-US" sz="2800" b="1" dirty="0"/>
                <a:t>SURVIVORS &amp; SURROGATE VICTIMS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58787" y="3755608"/>
              <a:ext cx="2929293" cy="260568"/>
            </a:xfrm>
            <a:prstGeom prst="rect">
              <a:avLst/>
            </a:prstGeom>
            <a:noFill/>
          </p:spPr>
          <p:txBody>
            <a:bodyPr wrap="square" lIns="0" rIns="0" rtlCol="0" anchor="ctr">
              <a:spAutoFit/>
            </a:bodyPr>
            <a:lstStyle/>
            <a:p>
              <a:pPr algn="ctr"/>
              <a:endPara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 flipH="1">
            <a:off x="2209800" y="5094826"/>
            <a:ext cx="4562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hear from them…</a:t>
            </a:r>
          </a:p>
          <a:p>
            <a:pPr algn="ctr"/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Workshop Round Excerp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4570145" y="6251046"/>
            <a:ext cx="246518" cy="24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9894" y="356042"/>
            <a:ext cx="8686800" cy="841248"/>
          </a:xfrm>
        </p:spPr>
        <p:txBody>
          <a:bodyPr>
            <a:normAutofit/>
          </a:bodyPr>
          <a:lstStyle/>
          <a:p>
            <a:r>
              <a:rPr lang="en-US" sz="3000" dirty="0"/>
              <a:t>Individual Preparation and/or Assignments 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-289810" y="2431774"/>
            <a:ext cx="6906851" cy="2573106"/>
            <a:chOff x="-414904" y="2491791"/>
            <a:chExt cx="5188663" cy="2751422"/>
          </a:xfrm>
        </p:grpSpPr>
        <p:sp>
          <p:nvSpPr>
            <p:cNvPr id="82" name="Rectangle 81"/>
            <p:cNvSpPr/>
            <p:nvPr/>
          </p:nvSpPr>
          <p:spPr>
            <a:xfrm>
              <a:off x="-414904" y="4897653"/>
              <a:ext cx="2215779" cy="345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500" dirty="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673943" y="2491791"/>
              <a:ext cx="3099816" cy="1415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/>
                <a:t>Courage to Change; Interactive Journaling</a:t>
              </a:r>
            </a:p>
            <a:p>
              <a:pPr algn="ctr"/>
              <a:r>
                <a:rPr lang="en-US" sz="2000" b="1" dirty="0"/>
                <a:t>https://www.changecompanies.net/interactivejournaling/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-152400" y="1906266"/>
            <a:ext cx="6029779" cy="869468"/>
            <a:chOff x="-74385" y="4653767"/>
            <a:chExt cx="3776349" cy="388156"/>
          </a:xfrm>
        </p:grpSpPr>
        <p:sp>
          <p:nvSpPr>
            <p:cNvPr id="86" name="Rectangle 85"/>
            <p:cNvSpPr/>
            <p:nvPr/>
          </p:nvSpPr>
          <p:spPr>
            <a:xfrm>
              <a:off x="-74385" y="4897653"/>
              <a:ext cx="1875260" cy="144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28650" lvl="1" indent="-171450">
                <a:buFont typeface="Arial" panose="020B0604020202020204" pitchFamily="34" charset="0"/>
                <a:buChar char="•"/>
              </a:pPr>
              <a:endParaRPr lang="en-US" sz="1500" b="1" i="1" dirty="0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099485" y="4653767"/>
              <a:ext cx="1602479" cy="3160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/>
                <a:t>Individual preparation</a:t>
              </a:r>
            </a:p>
            <a:p>
              <a:pPr algn="ctr"/>
              <a:endParaRPr lang="en-US" sz="2000" b="1" dirty="0"/>
            </a:p>
          </p:txBody>
        </p:sp>
      </p:grpSp>
      <p:sp>
        <p:nvSpPr>
          <p:cNvPr id="89" name="Rectangle 88"/>
          <p:cNvSpPr/>
          <p:nvPr/>
        </p:nvSpPr>
        <p:spPr>
          <a:xfrm flipH="1">
            <a:off x="3864252" y="1863783"/>
            <a:ext cx="14580" cy="37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4308" y="1273118"/>
            <a:ext cx="929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Deepen understanding &amp; Make connections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4536" y="4044897"/>
            <a:ext cx="4426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Readings &amp; Reflections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16621" y="5346184"/>
            <a:ext cx="7162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Restorative Justice Reading Groups*</a:t>
            </a:r>
          </a:p>
          <a:p>
            <a:pPr algn="ctr"/>
            <a:r>
              <a:rPr lang="en-US" sz="1600" b="1" u="sng" dirty="0"/>
              <a:t>Teens Who Hurt: Clinical Interventions to Break the Cycle of Adolescent Violence</a:t>
            </a:r>
            <a:r>
              <a:rPr lang="en-US" sz="1600" b="1" dirty="0"/>
              <a:t>; Kenneth V. Hardy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734492" y="4699221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Letter of Apology and/or Crime Impact Statement</a:t>
            </a:r>
          </a:p>
        </p:txBody>
      </p:sp>
    </p:spTree>
    <p:extLst>
      <p:ext uri="{BB962C8B-B14F-4D97-AF65-F5344CB8AC3E}">
        <p14:creationId xmlns:p14="http://schemas.microsoft.com/office/powerpoint/2010/main" val="184059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4" grpId="0"/>
      <p:bldP spid="3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2081</TotalTime>
  <Words>600</Words>
  <Application>Microsoft Macintosh PowerPoint</Application>
  <PresentationFormat>On-screen Show (4:3)</PresentationFormat>
  <Paragraphs>149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Algerian</vt:lpstr>
      <vt:lpstr>Arial</vt:lpstr>
      <vt:lpstr>Calibri</vt:lpstr>
      <vt:lpstr>Courier New</vt:lpstr>
      <vt:lpstr>Franklin Gothic Book</vt:lpstr>
      <vt:lpstr>Franklin Gothic Medium</vt:lpstr>
      <vt:lpstr>Lato Light</vt:lpstr>
      <vt:lpstr>Lucida Bright</vt:lpstr>
      <vt:lpstr>Wingdings 2</vt:lpstr>
      <vt:lpstr>Trek</vt:lpstr>
      <vt:lpstr>repair, invest, succeed, Emerge</vt:lpstr>
      <vt:lpstr>Objectives / Thinking Points</vt:lpstr>
      <vt:lpstr>PowerPoint Presentation</vt:lpstr>
      <vt:lpstr>RISE program </vt:lpstr>
      <vt:lpstr>Restorative component </vt:lpstr>
      <vt:lpstr>Informational Session</vt:lpstr>
      <vt:lpstr>Workshop</vt:lpstr>
      <vt:lpstr>Workshop Participants</vt:lpstr>
      <vt:lpstr>Individual Preparation and/or Assignments </vt:lpstr>
      <vt:lpstr>Individual Restorative practice</vt:lpstr>
      <vt:lpstr>Restorative Circle Process</vt:lpstr>
      <vt:lpstr>Graduation &amp; Sentencing</vt:lpstr>
      <vt:lpstr>Questions, Feedback, dialogue</vt:lpstr>
      <vt:lpstr>LET’s End in a good Way</vt:lpstr>
    </vt:vector>
  </TitlesOfParts>
  <Company>Microsoft</Company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RISE: Restore, Emerge</dc:title>
  <dc:creator>Maria D'Addieco</dc:creator>
  <cp:lastModifiedBy>Alexandra Shirey</cp:lastModifiedBy>
  <cp:revision>113</cp:revision>
  <dcterms:created xsi:type="dcterms:W3CDTF">2015-11-18T14:14:33Z</dcterms:created>
  <dcterms:modified xsi:type="dcterms:W3CDTF">2018-05-17T17:15:46Z</dcterms:modified>
</cp:coreProperties>
</file>