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4.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98" r:id="rId2"/>
  </p:sldMasterIdLst>
  <p:notesMasterIdLst>
    <p:notesMasterId r:id="rId41"/>
  </p:notesMasterIdLst>
  <p:handoutMasterIdLst>
    <p:handoutMasterId r:id="rId42"/>
  </p:handoutMasterIdLst>
  <p:sldIdLst>
    <p:sldId id="310" r:id="rId3"/>
    <p:sldId id="321" r:id="rId4"/>
    <p:sldId id="324" r:id="rId5"/>
    <p:sldId id="298" r:id="rId6"/>
    <p:sldId id="322" r:id="rId7"/>
    <p:sldId id="336" r:id="rId8"/>
    <p:sldId id="337" r:id="rId9"/>
    <p:sldId id="301" r:id="rId10"/>
    <p:sldId id="307" r:id="rId11"/>
    <p:sldId id="325" r:id="rId12"/>
    <p:sldId id="311" r:id="rId13"/>
    <p:sldId id="312" r:id="rId14"/>
    <p:sldId id="313" r:id="rId15"/>
    <p:sldId id="314" r:id="rId16"/>
    <p:sldId id="315" r:id="rId17"/>
    <p:sldId id="316" r:id="rId18"/>
    <p:sldId id="296" r:id="rId19"/>
    <p:sldId id="286" r:id="rId20"/>
    <p:sldId id="305" r:id="rId21"/>
    <p:sldId id="317" r:id="rId22"/>
    <p:sldId id="318" r:id="rId23"/>
    <p:sldId id="319" r:id="rId24"/>
    <p:sldId id="320" r:id="rId25"/>
    <p:sldId id="292" r:id="rId26"/>
    <p:sldId id="326" r:id="rId27"/>
    <p:sldId id="340" r:id="rId28"/>
    <p:sldId id="327" r:id="rId29"/>
    <p:sldId id="330" r:id="rId30"/>
    <p:sldId id="328" r:id="rId31"/>
    <p:sldId id="329" r:id="rId32"/>
    <p:sldId id="339" r:id="rId33"/>
    <p:sldId id="338" r:id="rId34"/>
    <p:sldId id="331" r:id="rId35"/>
    <p:sldId id="332" r:id="rId36"/>
    <p:sldId id="333" r:id="rId37"/>
    <p:sldId id="334" r:id="rId38"/>
    <p:sldId id="335" r:id="rId39"/>
    <p:sldId id="323" r:id="rId40"/>
  </p:sldIdLst>
  <p:sldSz cx="12188825"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931425-1916-4FD3-8893-009BDBD02E68}" v="12" dt="2017-10-24T16:58:31.395"/>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p:cViewPr varScale="1">
        <p:scale>
          <a:sx n="90" d="100"/>
          <a:sy n="90" d="100"/>
        </p:scale>
        <p:origin x="896" y="200"/>
      </p:cViewPr>
      <p:guideLst>
        <p:guide pos="3839"/>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001749781277336E-2"/>
          <c:y val="3.4773748132042558E-2"/>
          <c:w val="0.94223419989168022"/>
          <c:h val="0.7786915001009489"/>
        </c:manualLayout>
      </c:layout>
      <c:barChart>
        <c:barDir val="col"/>
        <c:grouping val="clustered"/>
        <c:varyColors val="0"/>
        <c:ser>
          <c:idx val="0"/>
          <c:order val="0"/>
          <c:tx>
            <c:strRef>
              <c:f>Sheet1!$B$1</c:f>
              <c:strCache>
                <c:ptCount val="1"/>
                <c:pt idx="0">
                  <c:v>13-14</c:v>
                </c:pt>
              </c:strCache>
            </c:strRef>
          </c:tx>
          <c:spPr>
            <a:solidFill>
              <a:schemeClr val="accent1">
                <a:tint val="70000"/>
                <a:lumMod val="104000"/>
              </a:schemeClr>
            </a:soli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RP Completed Cases</c:v>
                </c:pt>
              </c:strCache>
            </c:strRef>
          </c:cat>
          <c:val>
            <c:numRef>
              <c:f>Sheet1!$B$2</c:f>
              <c:numCache>
                <c:formatCode>General</c:formatCode>
                <c:ptCount val="1"/>
                <c:pt idx="0">
                  <c:v>17</c:v>
                </c:pt>
              </c:numCache>
            </c:numRef>
          </c:val>
          <c:extLst>
            <c:ext xmlns:c16="http://schemas.microsoft.com/office/drawing/2014/chart" uri="{C3380CC4-5D6E-409C-BE32-E72D297353CC}">
              <c16:uniqueId val="{00000000-2526-47F5-88CB-CAAEF8AD85B7}"/>
            </c:ext>
          </c:extLst>
        </c:ser>
        <c:ser>
          <c:idx val="1"/>
          <c:order val="1"/>
          <c:tx>
            <c:strRef>
              <c:f>Sheet1!$C$1</c:f>
              <c:strCache>
                <c:ptCount val="1"/>
                <c:pt idx="0">
                  <c:v>14-15</c:v>
                </c:pt>
              </c:strCache>
            </c:strRef>
          </c:tx>
          <c:spPr>
            <a:solidFill>
              <a:schemeClr val="accent2">
                <a:tint val="70000"/>
                <a:lumMod val="104000"/>
              </a:schemeClr>
            </a:soli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RP Completed Cases</c:v>
                </c:pt>
              </c:strCache>
            </c:strRef>
          </c:cat>
          <c:val>
            <c:numRef>
              <c:f>Sheet1!$C$2</c:f>
              <c:numCache>
                <c:formatCode>General</c:formatCode>
                <c:ptCount val="1"/>
                <c:pt idx="0">
                  <c:v>40</c:v>
                </c:pt>
              </c:numCache>
            </c:numRef>
          </c:val>
          <c:extLst>
            <c:ext xmlns:c16="http://schemas.microsoft.com/office/drawing/2014/chart" uri="{C3380CC4-5D6E-409C-BE32-E72D297353CC}">
              <c16:uniqueId val="{00000001-2526-47F5-88CB-CAAEF8AD85B7}"/>
            </c:ext>
          </c:extLst>
        </c:ser>
        <c:ser>
          <c:idx val="2"/>
          <c:order val="2"/>
          <c:tx>
            <c:strRef>
              <c:f>Sheet1!$D$1</c:f>
              <c:strCache>
                <c:ptCount val="1"/>
                <c:pt idx="0">
                  <c:v>15-16</c:v>
                </c:pt>
              </c:strCache>
            </c:strRef>
          </c:tx>
          <c:spPr>
            <a:solidFill>
              <a:schemeClr val="accent3">
                <a:tint val="70000"/>
                <a:lumMod val="104000"/>
              </a:schemeClr>
            </a:soli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RP Completed Cases</c:v>
                </c:pt>
              </c:strCache>
            </c:strRef>
          </c:cat>
          <c:val>
            <c:numRef>
              <c:f>Sheet1!$D$2</c:f>
              <c:numCache>
                <c:formatCode>General</c:formatCode>
                <c:ptCount val="1"/>
                <c:pt idx="0">
                  <c:v>90</c:v>
                </c:pt>
              </c:numCache>
            </c:numRef>
          </c:val>
          <c:extLst>
            <c:ext xmlns:c16="http://schemas.microsoft.com/office/drawing/2014/chart" uri="{C3380CC4-5D6E-409C-BE32-E72D297353CC}">
              <c16:uniqueId val="{00000002-2526-47F5-88CB-CAAEF8AD85B7}"/>
            </c:ext>
          </c:extLst>
        </c:ser>
        <c:ser>
          <c:idx val="3"/>
          <c:order val="3"/>
          <c:tx>
            <c:strRef>
              <c:f>Sheet1!$E$1</c:f>
              <c:strCache>
                <c:ptCount val="1"/>
                <c:pt idx="0">
                  <c:v>16-17</c:v>
                </c:pt>
              </c:strCache>
            </c:strRef>
          </c:tx>
          <c:spPr>
            <a:solidFill>
              <a:schemeClr val="accent4">
                <a:tint val="70000"/>
                <a:lumMod val="104000"/>
              </a:schemeClr>
            </a:soli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RP Completed Cases</c:v>
                </c:pt>
              </c:strCache>
            </c:strRef>
          </c:cat>
          <c:val>
            <c:numRef>
              <c:f>Sheet1!$E$2</c:f>
              <c:numCache>
                <c:formatCode>General</c:formatCode>
                <c:ptCount val="1"/>
                <c:pt idx="0">
                  <c:v>105</c:v>
                </c:pt>
              </c:numCache>
            </c:numRef>
          </c:val>
          <c:extLst>
            <c:ext xmlns:c16="http://schemas.microsoft.com/office/drawing/2014/chart" uri="{C3380CC4-5D6E-409C-BE32-E72D297353CC}">
              <c16:uniqueId val="{00000003-2526-47F5-88CB-CAAEF8AD85B7}"/>
            </c:ext>
          </c:extLst>
        </c:ser>
        <c:dLbls>
          <c:dLblPos val="outEnd"/>
          <c:showLegendKey val="0"/>
          <c:showVal val="1"/>
          <c:showCatName val="0"/>
          <c:showSerName val="0"/>
          <c:showPercent val="0"/>
          <c:showBubbleSize val="0"/>
        </c:dLbls>
        <c:gapWidth val="100"/>
        <c:overlap val="-24"/>
        <c:axId val="199636336"/>
        <c:axId val="199636728"/>
      </c:barChart>
      <c:catAx>
        <c:axId val="19963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99636728"/>
        <c:crosses val="autoZero"/>
        <c:auto val="1"/>
        <c:lblAlgn val="ctr"/>
        <c:lblOffset val="100"/>
        <c:noMultiLvlLbl val="0"/>
      </c:catAx>
      <c:valAx>
        <c:axId val="199636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99636336"/>
        <c:crosses val="autoZero"/>
        <c:crossBetween val="between"/>
      </c:valAx>
      <c:spPr>
        <a:noFill/>
        <a:ln>
          <a:noFill/>
        </a:ln>
        <a:effectLst/>
      </c:spPr>
    </c:plotArea>
    <c:legend>
      <c:legendPos val="b"/>
      <c:layout>
        <c:manualLayout>
          <c:xMode val="edge"/>
          <c:yMode val="edge"/>
          <c:x val="0.27851249976731635"/>
          <c:y val="0.92220982947209196"/>
          <c:w val="0.49579410286480147"/>
          <c:h val="4.974554028204101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%of Students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D44B-4976-B7C2-DB14FFC9D580}"/>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D44B-4976-B7C2-DB14FFC9D580}"/>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D44B-4976-B7C2-DB14FFC9D580}"/>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D44B-4976-B7C2-DB14FFC9D580}"/>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D44B-4976-B7C2-DB14FFC9D580}"/>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D44B-4976-B7C2-DB14FFC9D580}"/>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44B-4976-B7C2-DB14FFC9D58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White</c:v>
                </c:pt>
                <c:pt idx="1">
                  <c:v>African American</c:v>
                </c:pt>
                <c:pt idx="2">
                  <c:v>Hispanic</c:v>
                </c:pt>
                <c:pt idx="3">
                  <c:v>Asian</c:v>
                </c:pt>
                <c:pt idx="4">
                  <c:v>Multi-racial</c:v>
                </c:pt>
                <c:pt idx="5">
                  <c:v>American Indian</c:v>
                </c:pt>
                <c:pt idx="6">
                  <c:v>Pacific Islander</c:v>
                </c:pt>
              </c:strCache>
            </c:strRef>
          </c:cat>
          <c:val>
            <c:numRef>
              <c:f>Sheet1!$B$2:$B$8</c:f>
              <c:numCache>
                <c:formatCode>0.0%</c:formatCode>
                <c:ptCount val="7"/>
                <c:pt idx="0">
                  <c:v>0.47299999999999998</c:v>
                </c:pt>
                <c:pt idx="1">
                  <c:v>0.20699999999999999</c:v>
                </c:pt>
                <c:pt idx="2">
                  <c:v>0.159</c:v>
                </c:pt>
                <c:pt idx="3">
                  <c:v>0.10299999999999999</c:v>
                </c:pt>
                <c:pt idx="4">
                  <c:v>5.1999999999999998E-2</c:v>
                </c:pt>
                <c:pt idx="5">
                  <c:v>4.0000000000000001E-3</c:v>
                </c:pt>
                <c:pt idx="6">
                  <c:v>2E-3</c:v>
                </c:pt>
              </c:numCache>
            </c:numRef>
          </c:val>
          <c:extLst>
            <c:ext xmlns:c16="http://schemas.microsoft.com/office/drawing/2014/chart" uri="{C3380CC4-5D6E-409C-BE32-E72D297353CC}">
              <c16:uniqueId val="{00000000-369E-4E11-830D-8EEC394CA885}"/>
            </c:ext>
          </c:extLst>
        </c:ser>
        <c:dLbls>
          <c:showLegendKey val="0"/>
          <c:showVal val="0"/>
          <c:showCatName val="0"/>
          <c:showSerName val="0"/>
          <c:showPercent val="0"/>
          <c:showBubbleSize val="0"/>
        </c:dLbls>
        <c:gapWidth val="100"/>
        <c:axId val="419806112"/>
        <c:axId val="419806440"/>
      </c:barChart>
      <c:catAx>
        <c:axId val="4198061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19806440"/>
        <c:crosses val="autoZero"/>
        <c:auto val="1"/>
        <c:lblAlgn val="ctr"/>
        <c:lblOffset val="100"/>
        <c:noMultiLvlLbl val="0"/>
      </c:catAx>
      <c:valAx>
        <c:axId val="4198064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9806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21491187942441"/>
          <c:y val="3.125E-2"/>
          <c:w val="0.71112848896413772"/>
          <c:h val="0.88000451115485567"/>
        </c:manualLayout>
      </c:layout>
      <c:barChart>
        <c:barDir val="bar"/>
        <c:grouping val="clustered"/>
        <c:varyColors val="1"/>
        <c:ser>
          <c:idx val="0"/>
          <c:order val="0"/>
          <c:tx>
            <c:strRef>
              <c:f>Sheet1!$B$1</c:f>
              <c:strCache>
                <c:ptCount val="1"/>
                <c:pt idx="0">
                  <c:v>%Incidents</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885-4FFF-9D22-66FE5C10E9B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885-4FFF-9D22-66FE5C10E9B9}"/>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F885-4FFF-9D22-66FE5C10E9B9}"/>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F885-4FFF-9D22-66FE5C10E9B9}"/>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F885-4FFF-9D22-66FE5C10E9B9}"/>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F885-4FFF-9D22-66FE5C10E9B9}"/>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F885-4FFF-9D22-66FE5C10E9B9}"/>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54F9-473A-8C9B-7E7421B9D476}"/>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E243-4B23-98A0-F4BD76960584}"/>
              </c:ext>
            </c:extLst>
          </c:dPt>
          <c:dPt>
            <c:idx val="9"/>
            <c:invertIfNegative val="0"/>
            <c:bubble3D val="0"/>
            <c:spPr>
              <a:solidFill>
                <a:schemeClr val="accent4">
                  <a:lumMod val="60000"/>
                </a:schemeClr>
              </a:solidFill>
              <a:ln>
                <a:noFill/>
              </a:ln>
              <a:effectLst/>
            </c:spPr>
            <c:extLst>
              <c:ext xmlns:c16="http://schemas.microsoft.com/office/drawing/2014/chart" uri="{C3380CC4-5D6E-409C-BE32-E72D297353CC}">
                <c16:uniqueId val="{00000013-E243-4B23-98A0-F4BD76960584}"/>
              </c:ext>
            </c:extLst>
          </c:dPt>
          <c:dPt>
            <c:idx val="10"/>
            <c:invertIfNegative val="0"/>
            <c:bubble3D val="0"/>
            <c:spPr>
              <a:solidFill>
                <a:schemeClr val="accent5">
                  <a:lumMod val="60000"/>
                </a:schemeClr>
              </a:solidFill>
              <a:ln>
                <a:noFill/>
              </a:ln>
              <a:effectLst/>
            </c:spPr>
            <c:extLst>
              <c:ext xmlns:c16="http://schemas.microsoft.com/office/drawing/2014/chart" uri="{C3380CC4-5D6E-409C-BE32-E72D297353CC}">
                <c16:uniqueId val="{00000015-E243-4B23-98A0-F4BD7696058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Fights</c:v>
                </c:pt>
                <c:pt idx="1">
                  <c:v>Bullying/harassment</c:v>
                </c:pt>
                <c:pt idx="2">
                  <c:v>Threat/Intimidation</c:v>
                </c:pt>
                <c:pt idx="3">
                  <c:v>Disrespect</c:v>
                </c:pt>
                <c:pt idx="4">
                  <c:v>Disruptive Demonstrations</c:v>
                </c:pt>
                <c:pt idx="5">
                  <c:v>Theft</c:v>
                </c:pt>
                <c:pt idx="6">
                  <c:v>Vandalism</c:v>
                </c:pt>
                <c:pt idx="7">
                  <c:v>Attendance</c:v>
                </c:pt>
                <c:pt idx="8">
                  <c:v>Transition Issues</c:v>
                </c:pt>
                <c:pt idx="9">
                  <c:v>Threat Against Campus</c:v>
                </c:pt>
                <c:pt idx="10">
                  <c:v>Social Grp Conflict</c:v>
                </c:pt>
              </c:strCache>
            </c:strRef>
          </c:cat>
          <c:val>
            <c:numRef>
              <c:f>Sheet1!$B$2:$B$12</c:f>
              <c:numCache>
                <c:formatCode>0.0%</c:formatCode>
                <c:ptCount val="11"/>
                <c:pt idx="0">
                  <c:v>0.34599999999999997</c:v>
                </c:pt>
                <c:pt idx="1">
                  <c:v>0.25600000000000001</c:v>
                </c:pt>
                <c:pt idx="2">
                  <c:v>0.14099999999999999</c:v>
                </c:pt>
                <c:pt idx="3">
                  <c:v>0.12</c:v>
                </c:pt>
                <c:pt idx="4">
                  <c:v>5.0999999999999997E-2</c:v>
                </c:pt>
                <c:pt idx="5">
                  <c:v>3.7999999999999999E-2</c:v>
                </c:pt>
                <c:pt idx="6">
                  <c:v>2.1000000000000001E-2</c:v>
                </c:pt>
                <c:pt idx="7">
                  <c:v>1.2999999999999999E-2</c:v>
                </c:pt>
                <c:pt idx="8">
                  <c:v>4.0000000000000001E-3</c:v>
                </c:pt>
                <c:pt idx="9">
                  <c:v>4.0000000000000001E-3</c:v>
                </c:pt>
                <c:pt idx="10">
                  <c:v>4.0000000000000001E-3</c:v>
                </c:pt>
              </c:numCache>
            </c:numRef>
          </c:val>
          <c:extLst>
            <c:ext xmlns:c16="http://schemas.microsoft.com/office/drawing/2014/chart" uri="{C3380CC4-5D6E-409C-BE32-E72D297353CC}">
              <c16:uniqueId val="{0000000E-F885-4FFF-9D22-66FE5C10E9B9}"/>
            </c:ext>
          </c:extLst>
        </c:ser>
        <c:dLbls>
          <c:showLegendKey val="0"/>
          <c:showVal val="0"/>
          <c:showCatName val="0"/>
          <c:showSerName val="0"/>
          <c:showPercent val="0"/>
          <c:showBubbleSize val="0"/>
        </c:dLbls>
        <c:gapWidth val="219"/>
        <c:axId val="201356624"/>
        <c:axId val="201357016"/>
      </c:barChart>
      <c:catAx>
        <c:axId val="201356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600" b="1" i="0" u="none" strike="noStrike" kern="1200" baseline="0">
                <a:solidFill>
                  <a:schemeClr val="tx1"/>
                </a:solidFill>
                <a:latin typeface="+mn-lt"/>
                <a:ea typeface="+mn-ea"/>
                <a:cs typeface="+mn-cs"/>
              </a:defRPr>
            </a:pPr>
            <a:endParaRPr lang="en-US"/>
          </a:p>
        </c:txPr>
        <c:crossAx val="201357016"/>
        <c:crosses val="autoZero"/>
        <c:auto val="1"/>
        <c:lblAlgn val="ctr"/>
        <c:lblOffset val="100"/>
        <c:noMultiLvlLbl val="0"/>
      </c:catAx>
      <c:valAx>
        <c:axId val="201357016"/>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01356624"/>
        <c:crosses val="autoZero"/>
        <c:crossBetween val="between"/>
      </c:valAx>
      <c:spPr>
        <a:noFill/>
        <a:ln>
          <a:noFill/>
        </a:ln>
        <a:effectLst/>
      </c:spPr>
    </c:plotArea>
    <c:plotVisOnly val="1"/>
    <c:dispBlanksAs val="gap"/>
    <c:showDLblsOverMax val="0"/>
  </c:chart>
  <c:spPr>
    <a:noFill/>
    <a:ln w="28575">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121149897330596E-2"/>
          <c:y val="3.7962962962962962E-2"/>
          <c:w val="0.9434359373034864"/>
          <c:h val="0.77096918440750462"/>
        </c:manualLayout>
      </c:layout>
      <c:barChart>
        <c:barDir val="col"/>
        <c:grouping val="clustered"/>
        <c:varyColors val="0"/>
        <c:ser>
          <c:idx val="0"/>
          <c:order val="0"/>
          <c:tx>
            <c:strRef>
              <c:f>Sheet1!$B$1</c:f>
              <c:strCache>
                <c:ptCount val="1"/>
                <c:pt idx="0">
                  <c:v># Students</c:v>
                </c:pt>
              </c:strCache>
            </c:strRef>
          </c:tx>
          <c:spPr>
            <a:solidFill>
              <a:schemeClr val="accent1"/>
            </a:solidFill>
            <a:ln>
              <a:noFill/>
            </a:ln>
            <a:effectLst/>
          </c:spPr>
          <c:invertIfNegative val="0"/>
          <c:dLbls>
            <c:dLbl>
              <c:idx val="1"/>
              <c:layout>
                <c:manualLayout>
                  <c:x val="-3.5714285714285712E-2"/>
                  <c:y val="-5.1282051282051282E-3"/>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27DC-49A9-B32E-7E6E9ADA8B11}"/>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Gen Ed</c:v>
                </c:pt>
                <c:pt idx="1">
                  <c:v>SPED</c:v>
                </c:pt>
              </c:strCache>
            </c:strRef>
          </c:cat>
          <c:val>
            <c:numRef>
              <c:f>Sheet1!$B$2:$B$3</c:f>
              <c:numCache>
                <c:formatCode>General</c:formatCode>
                <c:ptCount val="2"/>
                <c:pt idx="0">
                  <c:v>667</c:v>
                </c:pt>
                <c:pt idx="1">
                  <c:v>307</c:v>
                </c:pt>
              </c:numCache>
            </c:numRef>
          </c:val>
          <c:extLst>
            <c:ext xmlns:c16="http://schemas.microsoft.com/office/drawing/2014/chart" uri="{C3380CC4-5D6E-409C-BE32-E72D297353CC}">
              <c16:uniqueId val="{00000001-27DC-49A9-B32E-7E6E9ADA8B11}"/>
            </c:ext>
          </c:extLst>
        </c:ser>
        <c:ser>
          <c:idx val="1"/>
          <c:order val="1"/>
          <c:tx>
            <c:strRef>
              <c:f>Sheet1!$C$1</c:f>
              <c:strCache>
                <c:ptCount val="1"/>
                <c:pt idx="0">
                  <c:v>Days Saved</c:v>
                </c:pt>
              </c:strCache>
            </c:strRef>
          </c:tx>
          <c:spPr>
            <a:solidFill>
              <a:schemeClr val="accent2"/>
            </a:solidFill>
            <a:ln>
              <a:noFill/>
            </a:ln>
            <a:effectLst/>
          </c:spPr>
          <c:invertIfNegative val="0"/>
          <c:dLbls>
            <c:dLbl>
              <c:idx val="0"/>
              <c:layout>
                <c:manualLayout>
                  <c:x val="9.6560846560846555E-2"/>
                  <c:y val="-2.0512820512820513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27DC-49A9-B32E-7E6E9ADA8B11}"/>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Gen Ed</c:v>
                </c:pt>
                <c:pt idx="1">
                  <c:v>SPED</c:v>
                </c:pt>
              </c:strCache>
            </c:strRef>
          </c:cat>
          <c:val>
            <c:numRef>
              <c:f>Sheet1!$C$2:$C$3</c:f>
              <c:numCache>
                <c:formatCode>General</c:formatCode>
                <c:ptCount val="2"/>
                <c:pt idx="0">
                  <c:v>328</c:v>
                </c:pt>
                <c:pt idx="1">
                  <c:v>128</c:v>
                </c:pt>
              </c:numCache>
            </c:numRef>
          </c:val>
          <c:extLst>
            <c:ext xmlns:c16="http://schemas.microsoft.com/office/drawing/2014/chart" uri="{C3380CC4-5D6E-409C-BE32-E72D297353CC}">
              <c16:uniqueId val="{00000003-27DC-49A9-B32E-7E6E9ADA8B11}"/>
            </c:ext>
          </c:extLst>
        </c:ser>
        <c:dLbls>
          <c:showLegendKey val="0"/>
          <c:showVal val="0"/>
          <c:showCatName val="0"/>
          <c:showSerName val="0"/>
          <c:showPercent val="0"/>
          <c:showBubbleSize val="0"/>
        </c:dLbls>
        <c:gapWidth val="219"/>
        <c:overlap val="-27"/>
        <c:axId val="201358192"/>
        <c:axId val="201358584"/>
      </c:barChart>
      <c:catAx>
        <c:axId val="20135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01358584"/>
        <c:crosses val="autoZero"/>
        <c:auto val="1"/>
        <c:lblAlgn val="ctr"/>
        <c:lblOffset val="100"/>
        <c:noMultiLvlLbl val="0"/>
      </c:catAx>
      <c:valAx>
        <c:axId val="201358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01358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31489396667196E-2"/>
          <c:y val="3.7585943468296412E-2"/>
          <c:w val="0.91013314741907259"/>
          <c:h val="0.78935486005425792"/>
        </c:manualLayout>
      </c:layout>
      <c:barChart>
        <c:barDir val="col"/>
        <c:grouping val="clustered"/>
        <c:varyColors val="0"/>
        <c:ser>
          <c:idx val="0"/>
          <c:order val="0"/>
          <c:tx>
            <c:strRef>
              <c:f>Sheet1!$C$1</c:f>
              <c:strCache>
                <c:ptCount val="1"/>
                <c:pt idx="0">
                  <c:v># of Circles</c:v>
                </c:pt>
              </c:strCache>
            </c:strRef>
          </c:tx>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38100" dist="25400" dir="5400000" rotWithShape="0">
                <a:srgbClr val="000000">
                  <a:alpha val="2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Sheet1!$B$2:$B$5</c:f>
              <c:strCache>
                <c:ptCount val="3"/>
                <c:pt idx="0">
                  <c:v>Elementary</c:v>
                </c:pt>
                <c:pt idx="1">
                  <c:v>Middle</c:v>
                </c:pt>
                <c:pt idx="2">
                  <c:v>High</c:v>
                </c:pt>
              </c:strCache>
            </c:strRef>
          </c:cat>
          <c:val>
            <c:numRef>
              <c:f>Sheet1!$C$2:$C$5</c:f>
              <c:numCache>
                <c:formatCode>General</c:formatCode>
                <c:ptCount val="4"/>
                <c:pt idx="0">
                  <c:v>504</c:v>
                </c:pt>
                <c:pt idx="1">
                  <c:v>286</c:v>
                </c:pt>
                <c:pt idx="2">
                  <c:v>166</c:v>
                </c:pt>
              </c:numCache>
            </c:numRef>
          </c:val>
          <c:extLst>
            <c:ext xmlns:c16="http://schemas.microsoft.com/office/drawing/2014/chart" uri="{C3380CC4-5D6E-409C-BE32-E72D297353CC}">
              <c16:uniqueId val="{00000000-6CEF-4A1C-A2EF-A4DD710DF397}"/>
            </c:ext>
          </c:extLst>
        </c:ser>
        <c:ser>
          <c:idx val="1"/>
          <c:order val="1"/>
          <c:tx>
            <c:strRef>
              <c:f>Sheet1!$D$1</c:f>
              <c:strCache>
                <c:ptCount val="1"/>
                <c:pt idx="0">
                  <c:v>Avg. # of Students</c:v>
                </c:pt>
              </c:strCache>
            </c:strRef>
          </c:tx>
          <c:spPr>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38100" dist="25400" dir="5400000" rotWithShape="0">
                <a:srgbClr val="000000">
                  <a:alpha val="2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Sheet1!$B$2:$B$5</c:f>
              <c:strCache>
                <c:ptCount val="3"/>
                <c:pt idx="0">
                  <c:v>Elementary</c:v>
                </c:pt>
                <c:pt idx="1">
                  <c:v>Middle</c:v>
                </c:pt>
                <c:pt idx="2">
                  <c:v>High</c:v>
                </c:pt>
              </c:strCache>
            </c:strRef>
          </c:cat>
          <c:val>
            <c:numRef>
              <c:f>Sheet1!$D$2:$D$5</c:f>
              <c:numCache>
                <c:formatCode>General</c:formatCode>
                <c:ptCount val="4"/>
                <c:pt idx="0">
                  <c:v>989</c:v>
                </c:pt>
                <c:pt idx="1">
                  <c:v>635</c:v>
                </c:pt>
                <c:pt idx="2">
                  <c:v>380</c:v>
                </c:pt>
              </c:numCache>
            </c:numRef>
          </c:val>
          <c:extLst>
            <c:ext xmlns:c16="http://schemas.microsoft.com/office/drawing/2014/chart" uri="{C3380CC4-5D6E-409C-BE32-E72D297353CC}">
              <c16:uniqueId val="{00000001-6CEF-4A1C-A2EF-A4DD710DF397}"/>
            </c:ext>
          </c:extLst>
        </c:ser>
        <c:dLbls>
          <c:dLblPos val="inEnd"/>
          <c:showLegendKey val="0"/>
          <c:showVal val="1"/>
          <c:showCatName val="0"/>
          <c:showSerName val="0"/>
          <c:showPercent val="0"/>
          <c:showBubbleSize val="0"/>
        </c:dLbls>
        <c:gapWidth val="100"/>
        <c:overlap val="-24"/>
        <c:axId val="589238408"/>
        <c:axId val="589261696"/>
      </c:barChart>
      <c:catAx>
        <c:axId val="5892384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589261696"/>
        <c:crosses val="autoZero"/>
        <c:auto val="1"/>
        <c:lblAlgn val="ctr"/>
        <c:lblOffset val="100"/>
        <c:noMultiLvlLbl val="0"/>
      </c:catAx>
      <c:valAx>
        <c:axId val="58926169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589238408"/>
        <c:crosses val="autoZero"/>
        <c:crossBetween val="between"/>
      </c:valAx>
      <c:spPr>
        <a:noFill/>
        <a:ln>
          <a:noFill/>
        </a:ln>
        <a:effectLst/>
      </c:spPr>
    </c:plotArea>
    <c:legend>
      <c:legendPos val="b"/>
      <c:layout>
        <c:manualLayout>
          <c:xMode val="edge"/>
          <c:yMode val="edge"/>
          <c:x val="0.17763575602653622"/>
          <c:y val="0.92933577381774635"/>
          <c:w val="0.50915623743058702"/>
          <c:h val="6.698600174978128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#of Circles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Proactive/Behavioral</c:v>
                </c:pt>
                <c:pt idx="1">
                  <c:v>Community/Building/Advisory</c:v>
                </c:pt>
                <c:pt idx="2">
                  <c:v>Academic/Instructional</c:v>
                </c:pt>
                <c:pt idx="3">
                  <c:v>Other</c:v>
                </c:pt>
              </c:strCache>
            </c:strRef>
          </c:cat>
          <c:val>
            <c:numRef>
              <c:f>Sheet1!$B$2:$B$5</c:f>
              <c:numCache>
                <c:formatCode>General</c:formatCode>
                <c:ptCount val="4"/>
                <c:pt idx="0">
                  <c:v>505</c:v>
                </c:pt>
                <c:pt idx="1">
                  <c:v>300</c:v>
                </c:pt>
                <c:pt idx="2">
                  <c:v>222</c:v>
                </c:pt>
                <c:pt idx="3">
                  <c:v>25</c:v>
                </c:pt>
              </c:numCache>
            </c:numRef>
          </c:val>
          <c:extLst>
            <c:ext xmlns:c16="http://schemas.microsoft.com/office/drawing/2014/chart" uri="{C3380CC4-5D6E-409C-BE32-E72D297353CC}">
              <c16:uniqueId val="{00000000-5AFE-464F-9712-706E21432A9F}"/>
            </c:ext>
          </c:extLst>
        </c:ser>
        <c:ser>
          <c:idx val="1"/>
          <c:order val="1"/>
          <c:tx>
            <c:strRef>
              <c:f>Sheet1!$C$1</c:f>
              <c:strCache>
                <c:ptCount val="1"/>
                <c:pt idx="0">
                  <c:v>#Avg. Students Served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Proactive/Behavioral</c:v>
                </c:pt>
                <c:pt idx="1">
                  <c:v>Community/Building/Advisory</c:v>
                </c:pt>
                <c:pt idx="2">
                  <c:v>Academic/Instructional</c:v>
                </c:pt>
                <c:pt idx="3">
                  <c:v>Other</c:v>
                </c:pt>
              </c:strCache>
            </c:strRef>
          </c:cat>
          <c:val>
            <c:numRef>
              <c:f>Sheet1!$C$2:$C$5</c:f>
              <c:numCache>
                <c:formatCode>General</c:formatCode>
                <c:ptCount val="4"/>
                <c:pt idx="0">
                  <c:v>1033</c:v>
                </c:pt>
                <c:pt idx="1">
                  <c:v>613</c:v>
                </c:pt>
                <c:pt idx="2">
                  <c:v>454</c:v>
                </c:pt>
                <c:pt idx="3">
                  <c:v>50</c:v>
                </c:pt>
              </c:numCache>
            </c:numRef>
          </c:val>
          <c:extLst>
            <c:ext xmlns:c16="http://schemas.microsoft.com/office/drawing/2014/chart" uri="{C3380CC4-5D6E-409C-BE32-E72D297353CC}">
              <c16:uniqueId val="{00000001-5AFE-464F-9712-706E21432A9F}"/>
            </c:ext>
          </c:extLst>
        </c:ser>
        <c:dLbls>
          <c:dLblPos val="inEnd"/>
          <c:showLegendKey val="0"/>
          <c:showVal val="1"/>
          <c:showCatName val="0"/>
          <c:showSerName val="0"/>
          <c:showPercent val="0"/>
          <c:showBubbleSize val="0"/>
        </c:dLbls>
        <c:gapWidth val="267"/>
        <c:overlap val="-43"/>
        <c:axId val="598263632"/>
        <c:axId val="598267240"/>
      </c:barChart>
      <c:catAx>
        <c:axId val="59826363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tx1"/>
                </a:solidFill>
                <a:latin typeface="+mn-lt"/>
                <a:ea typeface="+mn-ea"/>
                <a:cs typeface="+mn-cs"/>
              </a:defRPr>
            </a:pPr>
            <a:endParaRPr lang="en-US"/>
          </a:p>
        </c:txPr>
        <c:crossAx val="598267240"/>
        <c:crosses val="autoZero"/>
        <c:auto val="1"/>
        <c:lblAlgn val="ctr"/>
        <c:lblOffset val="100"/>
        <c:noMultiLvlLbl val="0"/>
      </c:catAx>
      <c:valAx>
        <c:axId val="59826724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598263632"/>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5310A9-2BF3-407A-8452-7DA0FA1B6C20}" type="doc">
      <dgm:prSet loTypeId="urn:microsoft.com/office/officeart/2005/8/layout/pyramid2" loCatId="list" qsTypeId="urn:microsoft.com/office/officeart/2005/8/quickstyle/simple1" qsCatId="simple" csTypeId="urn:microsoft.com/office/officeart/2005/8/colors/accent1_5" csCatId="accent1" phldr="1"/>
      <dgm:spPr/>
    </dgm:pt>
    <dgm:pt modelId="{F39728E9-ED60-4BB3-A375-C740AA269228}">
      <dgm:prSet phldrT="[Text]" custT="1"/>
      <dgm:spPr/>
      <dgm:t>
        <a:bodyPr/>
        <a:lstStyle/>
        <a:p>
          <a:r>
            <a:rPr lang="en-US" sz="1400" b="1">
              <a:solidFill>
                <a:srgbClr val="FF0000"/>
              </a:solidFill>
            </a:rPr>
            <a:t>MTSS- Targeted-Intensive                         </a:t>
          </a:r>
        </a:p>
        <a:p>
          <a:r>
            <a:rPr lang="en-US" sz="1400" b="1">
              <a:solidFill>
                <a:srgbClr val="FF0000"/>
              </a:solidFill>
            </a:rPr>
            <a:t>  RP- Restorative Conference </a:t>
          </a:r>
        </a:p>
        <a:p>
          <a:r>
            <a:rPr lang="en-US" sz="1400" b="1">
              <a:solidFill>
                <a:srgbClr val="FF0000"/>
              </a:solidFill>
            </a:rPr>
            <a:t>Re-entry Conference </a:t>
          </a:r>
        </a:p>
        <a:p>
          <a:r>
            <a:rPr lang="en-US" sz="1400" b="1">
              <a:solidFill>
                <a:srgbClr val="FF0000"/>
              </a:solidFill>
            </a:rPr>
            <a:t>Reduces out of school suspensions and addresses discipline disproportionality</a:t>
          </a:r>
        </a:p>
      </dgm:t>
    </dgm:pt>
    <dgm:pt modelId="{C92637A9-44F2-4C70-891D-2684DEABCF9B}" type="parTrans" cxnId="{B7CFD342-C12F-4F80-8217-D0670F00F3FB}">
      <dgm:prSet/>
      <dgm:spPr/>
      <dgm:t>
        <a:bodyPr/>
        <a:lstStyle/>
        <a:p>
          <a:endParaRPr lang="en-US"/>
        </a:p>
      </dgm:t>
    </dgm:pt>
    <dgm:pt modelId="{D7D3E5C4-6032-428A-90CE-FA32C5D45F63}" type="sibTrans" cxnId="{B7CFD342-C12F-4F80-8217-D0670F00F3FB}">
      <dgm:prSet/>
      <dgm:spPr/>
      <dgm:t>
        <a:bodyPr/>
        <a:lstStyle/>
        <a:p>
          <a:endParaRPr lang="en-US"/>
        </a:p>
      </dgm:t>
    </dgm:pt>
    <dgm:pt modelId="{CD930BE9-3E40-4E73-9A81-E187E8193D3A}">
      <dgm:prSet phldrT="[Text]" custT="1"/>
      <dgm:spPr/>
      <dgm:t>
        <a:bodyPr anchor="ctr"/>
        <a:lstStyle/>
        <a:p>
          <a:pPr algn="ctr"/>
          <a:endParaRPr lang="en-US" sz="1400" b="1">
            <a:solidFill>
              <a:srgbClr val="F2B800"/>
            </a:solidFill>
          </a:endParaRPr>
        </a:p>
        <a:p>
          <a:pPr algn="ctr"/>
          <a:endParaRPr lang="en-US" sz="1400" b="1">
            <a:solidFill>
              <a:srgbClr val="7030A0"/>
            </a:solidFill>
          </a:endParaRPr>
        </a:p>
        <a:p>
          <a:pPr algn="ctr"/>
          <a:r>
            <a:rPr lang="en-US" sz="1400" b="1">
              <a:solidFill>
                <a:srgbClr val="7030A0"/>
              </a:solidFill>
            </a:rPr>
            <a:t>MTSS- Selected                    </a:t>
          </a:r>
        </a:p>
        <a:p>
          <a:pPr algn="ctr"/>
          <a:r>
            <a:rPr lang="en-US" sz="1400" b="1">
              <a:solidFill>
                <a:srgbClr val="7030A0"/>
              </a:solidFill>
            </a:rPr>
            <a:t>  RP-Conflict and Responsive Circles</a:t>
          </a:r>
        </a:p>
        <a:p>
          <a:pPr algn="ctr"/>
          <a:r>
            <a:rPr lang="en-US" sz="1400" b="1">
              <a:solidFill>
                <a:srgbClr val="7030A0"/>
              </a:solidFill>
            </a:rPr>
            <a:t>Restorative Dialogue</a:t>
          </a:r>
        </a:p>
        <a:p>
          <a:pPr algn="ctr"/>
          <a:r>
            <a:rPr lang="en-US" sz="1400" b="1">
              <a:solidFill>
                <a:srgbClr val="7030A0"/>
              </a:solidFill>
            </a:rPr>
            <a:t>Teaches conflict resolution skills and addresses issues before they go to suspension</a:t>
          </a:r>
        </a:p>
        <a:p>
          <a:pPr algn="ctr"/>
          <a:endParaRPr lang="en-US" sz="1600" b="1">
            <a:solidFill>
              <a:srgbClr val="F2B800"/>
            </a:solidFill>
          </a:endParaRPr>
        </a:p>
      </dgm:t>
    </dgm:pt>
    <dgm:pt modelId="{03B048BE-0210-4DB0-ABC6-78BDC6190092}" type="parTrans" cxnId="{9D0E3FC9-5AD7-4618-9EE4-166910414411}">
      <dgm:prSet/>
      <dgm:spPr/>
      <dgm:t>
        <a:bodyPr/>
        <a:lstStyle/>
        <a:p>
          <a:endParaRPr lang="en-US"/>
        </a:p>
      </dgm:t>
    </dgm:pt>
    <dgm:pt modelId="{F390382F-3754-444A-B47B-4E788ADD53D9}" type="sibTrans" cxnId="{9D0E3FC9-5AD7-4618-9EE4-166910414411}">
      <dgm:prSet/>
      <dgm:spPr/>
      <dgm:t>
        <a:bodyPr/>
        <a:lstStyle/>
        <a:p>
          <a:endParaRPr lang="en-US"/>
        </a:p>
      </dgm:t>
    </dgm:pt>
    <dgm:pt modelId="{A878F85A-9C00-450E-8716-89A19515ECD9}">
      <dgm:prSet phldrT="[Text]" custT="1"/>
      <dgm:spPr/>
      <dgm:t>
        <a:bodyPr/>
        <a:lstStyle/>
        <a:p>
          <a:endParaRPr lang="en-US" sz="1200" b="1">
            <a:solidFill>
              <a:srgbClr val="008000"/>
            </a:solidFill>
          </a:endParaRPr>
        </a:p>
        <a:p>
          <a:r>
            <a:rPr lang="en-US" sz="1400" b="1">
              <a:solidFill>
                <a:srgbClr val="008000"/>
              </a:solidFill>
            </a:rPr>
            <a:t>MTSS-Universal                       </a:t>
          </a:r>
        </a:p>
        <a:p>
          <a:r>
            <a:rPr lang="en-US" sz="1400" b="1">
              <a:solidFill>
                <a:srgbClr val="008000"/>
              </a:solidFill>
            </a:rPr>
            <a:t> RP-Classroom and School -Wide Circles </a:t>
          </a:r>
        </a:p>
        <a:p>
          <a:r>
            <a:rPr lang="en-US" sz="1400" b="1">
              <a:solidFill>
                <a:srgbClr val="008000"/>
              </a:solidFill>
            </a:rPr>
            <a:t>Restorative Language </a:t>
          </a:r>
        </a:p>
        <a:p>
          <a:r>
            <a:rPr lang="en-US" sz="1400" b="1">
              <a:solidFill>
                <a:srgbClr val="008000"/>
              </a:solidFill>
            </a:rPr>
            <a:t>Builds School Community and Positive Relationships</a:t>
          </a:r>
        </a:p>
      </dgm:t>
    </dgm:pt>
    <dgm:pt modelId="{AFAB758C-5F73-4091-ADA5-CBE861A6EB7B}" type="parTrans" cxnId="{FAC45918-011E-4E11-BB2F-A7860AF9A543}">
      <dgm:prSet/>
      <dgm:spPr/>
      <dgm:t>
        <a:bodyPr/>
        <a:lstStyle/>
        <a:p>
          <a:endParaRPr lang="en-US"/>
        </a:p>
      </dgm:t>
    </dgm:pt>
    <dgm:pt modelId="{64A7BD98-FFB1-4008-936C-0D41A4D8E745}" type="sibTrans" cxnId="{FAC45918-011E-4E11-BB2F-A7860AF9A543}">
      <dgm:prSet/>
      <dgm:spPr/>
      <dgm:t>
        <a:bodyPr/>
        <a:lstStyle/>
        <a:p>
          <a:endParaRPr lang="en-US"/>
        </a:p>
      </dgm:t>
    </dgm:pt>
    <dgm:pt modelId="{327E2F3F-5FE0-47E7-8295-EB3F78DEBD7F}" type="pres">
      <dgm:prSet presAssocID="{1C5310A9-2BF3-407A-8452-7DA0FA1B6C20}" presName="compositeShape" presStyleCnt="0">
        <dgm:presLayoutVars>
          <dgm:dir/>
          <dgm:resizeHandles/>
        </dgm:presLayoutVars>
      </dgm:prSet>
      <dgm:spPr/>
    </dgm:pt>
    <dgm:pt modelId="{F4F6FAD1-5854-4A27-AEDA-DCEA415C2313}" type="pres">
      <dgm:prSet presAssocID="{1C5310A9-2BF3-407A-8452-7DA0FA1B6C20}" presName="pyramid" presStyleLbl="node1" presStyleIdx="0" presStyleCnt="1" custLinFactNeighborX="-1594"/>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9EB17FEA-651C-46D1-8950-78A2343FEF28}" type="pres">
      <dgm:prSet presAssocID="{1C5310A9-2BF3-407A-8452-7DA0FA1B6C20}" presName="theList" presStyleCnt="0"/>
      <dgm:spPr/>
    </dgm:pt>
    <dgm:pt modelId="{187D1B14-8C5A-4319-B4DE-05B559202E29}" type="pres">
      <dgm:prSet presAssocID="{F39728E9-ED60-4BB3-A375-C740AA269228}" presName="aNode" presStyleLbl="fgAcc1" presStyleIdx="0" presStyleCnt="3" custScaleX="99786" custScaleY="1149594" custLinFactY="-100000" custLinFactNeighborX="-11584" custLinFactNeighborY="-100254">
        <dgm:presLayoutVars>
          <dgm:bulletEnabled val="1"/>
        </dgm:presLayoutVars>
      </dgm:prSet>
      <dgm:spPr/>
    </dgm:pt>
    <dgm:pt modelId="{87D9E296-8431-4A27-A0CE-68058F3A9438}" type="pres">
      <dgm:prSet presAssocID="{F39728E9-ED60-4BB3-A375-C740AA269228}" presName="aSpace" presStyleCnt="0"/>
      <dgm:spPr/>
    </dgm:pt>
    <dgm:pt modelId="{69240E20-7947-492A-8BBB-936EEE5B2026}" type="pres">
      <dgm:prSet presAssocID="{CD930BE9-3E40-4E73-9A81-E187E8193D3A}" presName="aNode" presStyleLbl="fgAcc1" presStyleIdx="1" presStyleCnt="3" custScaleX="128534" custScaleY="1081384" custLinFactY="-43605" custLinFactNeighborX="-12977" custLinFactNeighborY="-100000">
        <dgm:presLayoutVars>
          <dgm:bulletEnabled val="1"/>
        </dgm:presLayoutVars>
      </dgm:prSet>
      <dgm:spPr/>
    </dgm:pt>
    <dgm:pt modelId="{B50B3062-0340-419C-855F-985DE126A3B6}" type="pres">
      <dgm:prSet presAssocID="{CD930BE9-3E40-4E73-9A81-E187E8193D3A}" presName="aSpace" presStyleCnt="0"/>
      <dgm:spPr/>
    </dgm:pt>
    <dgm:pt modelId="{EB671433-50E6-4FA5-84E8-FF87D2621054}" type="pres">
      <dgm:prSet presAssocID="{A878F85A-9C00-450E-8716-89A19515ECD9}" presName="aNode" presStyleLbl="fgAcc1" presStyleIdx="2" presStyleCnt="3" custScaleX="135046" custScaleY="1064426" custLinFactY="24277" custLinFactNeighborX="-14463" custLinFactNeighborY="100000">
        <dgm:presLayoutVars>
          <dgm:bulletEnabled val="1"/>
        </dgm:presLayoutVars>
      </dgm:prSet>
      <dgm:spPr/>
    </dgm:pt>
    <dgm:pt modelId="{29055079-FAD1-4DA9-B4E2-FD1AD34CC706}" type="pres">
      <dgm:prSet presAssocID="{A878F85A-9C00-450E-8716-89A19515ECD9}" presName="aSpace" presStyleCnt="0"/>
      <dgm:spPr/>
    </dgm:pt>
  </dgm:ptLst>
  <dgm:cxnLst>
    <dgm:cxn modelId="{CADDA112-A933-44E7-9E0D-6EC4192DD313}" type="presOf" srcId="{1C5310A9-2BF3-407A-8452-7DA0FA1B6C20}" destId="{327E2F3F-5FE0-47E7-8295-EB3F78DEBD7F}" srcOrd="0" destOrd="0" presId="urn:microsoft.com/office/officeart/2005/8/layout/pyramid2"/>
    <dgm:cxn modelId="{FAC45918-011E-4E11-BB2F-A7860AF9A543}" srcId="{1C5310A9-2BF3-407A-8452-7DA0FA1B6C20}" destId="{A878F85A-9C00-450E-8716-89A19515ECD9}" srcOrd="2" destOrd="0" parTransId="{AFAB758C-5F73-4091-ADA5-CBE861A6EB7B}" sibTransId="{64A7BD98-FFB1-4008-936C-0D41A4D8E745}"/>
    <dgm:cxn modelId="{B7CFD342-C12F-4F80-8217-D0670F00F3FB}" srcId="{1C5310A9-2BF3-407A-8452-7DA0FA1B6C20}" destId="{F39728E9-ED60-4BB3-A375-C740AA269228}" srcOrd="0" destOrd="0" parTransId="{C92637A9-44F2-4C70-891D-2684DEABCF9B}" sibTransId="{D7D3E5C4-6032-428A-90CE-FA32C5D45F63}"/>
    <dgm:cxn modelId="{2B6F06A2-EE07-4E4C-BB9B-20292D1415AF}" type="presOf" srcId="{F39728E9-ED60-4BB3-A375-C740AA269228}" destId="{187D1B14-8C5A-4319-B4DE-05B559202E29}" srcOrd="0" destOrd="0" presId="urn:microsoft.com/office/officeart/2005/8/layout/pyramid2"/>
    <dgm:cxn modelId="{5CC19AB9-6285-4C00-A69A-B5043ACB76DC}" type="presOf" srcId="{CD930BE9-3E40-4E73-9A81-E187E8193D3A}" destId="{69240E20-7947-492A-8BBB-936EEE5B2026}" srcOrd="0" destOrd="0" presId="urn:microsoft.com/office/officeart/2005/8/layout/pyramid2"/>
    <dgm:cxn modelId="{AA4CA5C6-6638-443F-A6C0-AE1D3E1C729A}" type="presOf" srcId="{A878F85A-9C00-450E-8716-89A19515ECD9}" destId="{EB671433-50E6-4FA5-84E8-FF87D2621054}" srcOrd="0" destOrd="0" presId="urn:microsoft.com/office/officeart/2005/8/layout/pyramid2"/>
    <dgm:cxn modelId="{9D0E3FC9-5AD7-4618-9EE4-166910414411}" srcId="{1C5310A9-2BF3-407A-8452-7DA0FA1B6C20}" destId="{CD930BE9-3E40-4E73-9A81-E187E8193D3A}" srcOrd="1" destOrd="0" parTransId="{03B048BE-0210-4DB0-ABC6-78BDC6190092}" sibTransId="{F390382F-3754-444A-B47B-4E788ADD53D9}"/>
    <dgm:cxn modelId="{A510C122-7A8D-4612-B5AA-4F8174FB8C64}" type="presParOf" srcId="{327E2F3F-5FE0-47E7-8295-EB3F78DEBD7F}" destId="{F4F6FAD1-5854-4A27-AEDA-DCEA415C2313}" srcOrd="0" destOrd="0" presId="urn:microsoft.com/office/officeart/2005/8/layout/pyramid2"/>
    <dgm:cxn modelId="{5B4372A9-7FDD-4B81-85C9-A05749474218}" type="presParOf" srcId="{327E2F3F-5FE0-47E7-8295-EB3F78DEBD7F}" destId="{9EB17FEA-651C-46D1-8950-78A2343FEF28}" srcOrd="1" destOrd="0" presId="urn:microsoft.com/office/officeart/2005/8/layout/pyramid2"/>
    <dgm:cxn modelId="{CB02F2A3-008C-4F2E-B39A-AFCB929364B4}" type="presParOf" srcId="{9EB17FEA-651C-46D1-8950-78A2343FEF28}" destId="{187D1B14-8C5A-4319-B4DE-05B559202E29}" srcOrd="0" destOrd="0" presId="urn:microsoft.com/office/officeart/2005/8/layout/pyramid2"/>
    <dgm:cxn modelId="{EDB013EF-DD93-435E-BEC3-F8A41A9D990B}" type="presParOf" srcId="{9EB17FEA-651C-46D1-8950-78A2343FEF28}" destId="{87D9E296-8431-4A27-A0CE-68058F3A9438}" srcOrd="1" destOrd="0" presId="urn:microsoft.com/office/officeart/2005/8/layout/pyramid2"/>
    <dgm:cxn modelId="{E32002DE-74C2-49B9-ACEB-BC83D5E188DB}" type="presParOf" srcId="{9EB17FEA-651C-46D1-8950-78A2343FEF28}" destId="{69240E20-7947-492A-8BBB-936EEE5B2026}" srcOrd="2" destOrd="0" presId="urn:microsoft.com/office/officeart/2005/8/layout/pyramid2"/>
    <dgm:cxn modelId="{B69934C1-247E-4A78-B0DA-8AF9059538B0}" type="presParOf" srcId="{9EB17FEA-651C-46D1-8950-78A2343FEF28}" destId="{B50B3062-0340-419C-855F-985DE126A3B6}" srcOrd="3" destOrd="0" presId="urn:microsoft.com/office/officeart/2005/8/layout/pyramid2"/>
    <dgm:cxn modelId="{04EF6BF0-4550-4F3B-B6DF-FA0778FE8F5C}" type="presParOf" srcId="{9EB17FEA-651C-46D1-8950-78A2343FEF28}" destId="{EB671433-50E6-4FA5-84E8-FF87D2621054}" srcOrd="4" destOrd="0" presId="urn:microsoft.com/office/officeart/2005/8/layout/pyramid2"/>
    <dgm:cxn modelId="{0B1AAEC9-251B-43F8-BB59-2CFDBEFEB3DD}" type="presParOf" srcId="{9EB17FEA-651C-46D1-8950-78A2343FEF28}" destId="{29055079-FAD1-4DA9-B4E2-FD1AD34CC706}"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D40F68-B473-4AB5-BB87-32ACDEA837AB}" type="doc">
      <dgm:prSet loTypeId="urn:microsoft.com/office/officeart/2008/layout/VerticalCurvedList" loCatId="list" qsTypeId="urn:microsoft.com/office/officeart/2005/8/quickstyle/simple1" qsCatId="simple" csTypeId="urn:microsoft.com/office/officeart/2005/8/colors/colorful2" csCatId="colorful" phldr="1"/>
      <dgm:spPr/>
    </dgm:pt>
    <dgm:pt modelId="{B5305CFD-DC61-4038-8BAF-034FFD0B36F1}">
      <dgm:prSet phldrT="[Text]"/>
      <dgm:spPr/>
      <dgm:t>
        <a:bodyPr/>
        <a:lstStyle/>
        <a:p>
          <a:r>
            <a:rPr lang="en-US"/>
            <a:t>Students followed the agreement</a:t>
          </a:r>
        </a:p>
      </dgm:t>
    </dgm:pt>
    <dgm:pt modelId="{E0C45812-863A-4296-BC3E-9793BA180CCE}" type="parTrans" cxnId="{7CE240CC-093A-4093-8D79-6871034A015D}">
      <dgm:prSet/>
      <dgm:spPr/>
      <dgm:t>
        <a:bodyPr/>
        <a:lstStyle/>
        <a:p>
          <a:endParaRPr lang="en-US"/>
        </a:p>
      </dgm:t>
    </dgm:pt>
    <dgm:pt modelId="{D279AC83-EBC6-4AFD-B5A7-B7318C50C11C}" type="sibTrans" cxnId="{7CE240CC-093A-4093-8D79-6871034A015D}">
      <dgm:prSet/>
      <dgm:spPr/>
      <dgm:t>
        <a:bodyPr/>
        <a:lstStyle/>
        <a:p>
          <a:endParaRPr lang="en-US"/>
        </a:p>
      </dgm:t>
    </dgm:pt>
    <dgm:pt modelId="{40F8319C-9F44-4DFA-92AE-EA69BBF8C74E}">
      <dgm:prSet phldrT="[Text]"/>
      <dgm:spPr/>
      <dgm:t>
        <a:bodyPr/>
        <a:lstStyle/>
        <a:p>
          <a:r>
            <a:rPr lang="en-US"/>
            <a:t>Felt the issue was resolved</a:t>
          </a:r>
        </a:p>
      </dgm:t>
    </dgm:pt>
    <dgm:pt modelId="{EFDA7A73-D4EC-4603-A474-5FF1ED997C52}" type="parTrans" cxnId="{F168613D-391A-40E7-BCE0-3B048A9A62FD}">
      <dgm:prSet/>
      <dgm:spPr/>
      <dgm:t>
        <a:bodyPr/>
        <a:lstStyle/>
        <a:p>
          <a:endParaRPr lang="en-US"/>
        </a:p>
      </dgm:t>
    </dgm:pt>
    <dgm:pt modelId="{EA9201AA-960A-4CB4-8247-1F3F18EE961A}" type="sibTrans" cxnId="{F168613D-391A-40E7-BCE0-3B048A9A62FD}">
      <dgm:prSet/>
      <dgm:spPr/>
      <dgm:t>
        <a:bodyPr/>
        <a:lstStyle/>
        <a:p>
          <a:endParaRPr lang="en-US"/>
        </a:p>
      </dgm:t>
    </dgm:pt>
    <dgm:pt modelId="{906092DB-1D8E-4FB1-B152-B5BA38478FF4}">
      <dgm:prSet phldrT="[Text]"/>
      <dgm:spPr/>
      <dgm:t>
        <a:bodyPr/>
        <a:lstStyle/>
        <a:p>
          <a:r>
            <a:rPr lang="en-US"/>
            <a:t>Felt safer at school</a:t>
          </a:r>
        </a:p>
      </dgm:t>
    </dgm:pt>
    <dgm:pt modelId="{E617F69B-09A3-4A79-9AD2-EBBF512F04D8}" type="parTrans" cxnId="{F93C3302-5FC8-431E-B023-08921715F2EB}">
      <dgm:prSet/>
      <dgm:spPr/>
      <dgm:t>
        <a:bodyPr/>
        <a:lstStyle/>
        <a:p>
          <a:endParaRPr lang="en-US"/>
        </a:p>
      </dgm:t>
    </dgm:pt>
    <dgm:pt modelId="{2895ED9F-1313-4EB9-B589-3B98A14251E2}" type="sibTrans" cxnId="{F93C3302-5FC8-431E-B023-08921715F2EB}">
      <dgm:prSet/>
      <dgm:spPr/>
      <dgm:t>
        <a:bodyPr/>
        <a:lstStyle/>
        <a:p>
          <a:endParaRPr lang="en-US"/>
        </a:p>
      </dgm:t>
    </dgm:pt>
    <dgm:pt modelId="{7856E62A-EDBE-4934-B48F-65E82633F098}">
      <dgm:prSet/>
      <dgm:spPr/>
      <dgm:t>
        <a:bodyPr/>
        <a:lstStyle/>
        <a:p>
          <a:r>
            <a:rPr lang="en-US"/>
            <a:t>Had no further discipline issues related to the event</a:t>
          </a:r>
        </a:p>
      </dgm:t>
    </dgm:pt>
    <dgm:pt modelId="{1C641DAF-37AB-4304-BA92-96BC0E4C08A9}" type="parTrans" cxnId="{BCA8277F-BB09-4AF9-8D52-17709DF9CCC5}">
      <dgm:prSet/>
      <dgm:spPr/>
      <dgm:t>
        <a:bodyPr/>
        <a:lstStyle/>
        <a:p>
          <a:endParaRPr lang="en-US"/>
        </a:p>
      </dgm:t>
    </dgm:pt>
    <dgm:pt modelId="{008E974F-D2BD-4FD5-9257-9E8C55066744}" type="sibTrans" cxnId="{BCA8277F-BB09-4AF9-8D52-17709DF9CCC5}">
      <dgm:prSet/>
      <dgm:spPr/>
      <dgm:t>
        <a:bodyPr/>
        <a:lstStyle/>
        <a:p>
          <a:endParaRPr lang="en-US"/>
        </a:p>
      </dgm:t>
    </dgm:pt>
    <dgm:pt modelId="{8C7C514C-B7F9-467A-B9C0-FD082EFBBFDC}">
      <dgm:prSet/>
      <dgm:spPr/>
      <dgm:t>
        <a:bodyPr/>
        <a:lstStyle/>
        <a:p>
          <a:r>
            <a:rPr lang="en-US"/>
            <a:t>Changed their behavior at school</a:t>
          </a:r>
        </a:p>
      </dgm:t>
    </dgm:pt>
    <dgm:pt modelId="{E5415752-F10F-43A6-BDD4-339070C49D55}" type="parTrans" cxnId="{17760300-F579-4C0E-BCD9-4EEEBB38A276}">
      <dgm:prSet/>
      <dgm:spPr/>
      <dgm:t>
        <a:bodyPr/>
        <a:lstStyle/>
        <a:p>
          <a:endParaRPr lang="en-US"/>
        </a:p>
      </dgm:t>
    </dgm:pt>
    <dgm:pt modelId="{93EEA0EF-E1E9-426E-9898-2B235D5BD436}" type="sibTrans" cxnId="{17760300-F579-4C0E-BCD9-4EEEBB38A276}">
      <dgm:prSet/>
      <dgm:spPr/>
      <dgm:t>
        <a:bodyPr/>
        <a:lstStyle/>
        <a:p>
          <a:endParaRPr lang="en-US"/>
        </a:p>
      </dgm:t>
    </dgm:pt>
    <dgm:pt modelId="{5244A674-2BA5-4F53-9E89-D48A1BA8D805}">
      <dgm:prSet/>
      <dgm:spPr/>
      <dgm:t>
        <a:bodyPr/>
        <a:lstStyle/>
        <a:p>
          <a:r>
            <a:rPr lang="en-US"/>
            <a:t>Would participate in a Restorative Conference again</a:t>
          </a:r>
        </a:p>
      </dgm:t>
    </dgm:pt>
    <dgm:pt modelId="{F6156B0A-F23C-4E48-B522-16B032537227}" type="parTrans" cxnId="{C6FA07FC-6AB5-4639-91D9-BCE33922393C}">
      <dgm:prSet/>
      <dgm:spPr/>
      <dgm:t>
        <a:bodyPr/>
        <a:lstStyle/>
        <a:p>
          <a:endParaRPr lang="en-US"/>
        </a:p>
      </dgm:t>
    </dgm:pt>
    <dgm:pt modelId="{2E62D7CF-AD48-45EF-AFAA-E79537FD3A38}" type="sibTrans" cxnId="{C6FA07FC-6AB5-4639-91D9-BCE33922393C}">
      <dgm:prSet/>
      <dgm:spPr/>
      <dgm:t>
        <a:bodyPr/>
        <a:lstStyle/>
        <a:p>
          <a:endParaRPr lang="en-US"/>
        </a:p>
      </dgm:t>
    </dgm:pt>
    <dgm:pt modelId="{CAB51C56-B6B4-4563-A800-703A853DFE08}" type="pres">
      <dgm:prSet presAssocID="{93D40F68-B473-4AB5-BB87-32ACDEA837AB}" presName="Name0" presStyleCnt="0">
        <dgm:presLayoutVars>
          <dgm:chMax val="7"/>
          <dgm:chPref val="7"/>
          <dgm:dir/>
        </dgm:presLayoutVars>
      </dgm:prSet>
      <dgm:spPr/>
    </dgm:pt>
    <dgm:pt modelId="{D494EF4E-FDA0-41BF-8CB4-6453EBA828E8}" type="pres">
      <dgm:prSet presAssocID="{93D40F68-B473-4AB5-BB87-32ACDEA837AB}" presName="Name1" presStyleCnt="0"/>
      <dgm:spPr/>
    </dgm:pt>
    <dgm:pt modelId="{E40ACB97-4C1A-4948-838D-B576FD261140}" type="pres">
      <dgm:prSet presAssocID="{93D40F68-B473-4AB5-BB87-32ACDEA837AB}" presName="cycle" presStyleCnt="0"/>
      <dgm:spPr/>
    </dgm:pt>
    <dgm:pt modelId="{BA08ECE8-1D9E-4CCF-8F24-DE270678202F}" type="pres">
      <dgm:prSet presAssocID="{93D40F68-B473-4AB5-BB87-32ACDEA837AB}" presName="srcNode" presStyleLbl="node1" presStyleIdx="0" presStyleCnt="6"/>
      <dgm:spPr/>
    </dgm:pt>
    <dgm:pt modelId="{95966C65-5966-4CB0-B4FF-FB9033AEC486}" type="pres">
      <dgm:prSet presAssocID="{93D40F68-B473-4AB5-BB87-32ACDEA837AB}" presName="conn" presStyleLbl="parChTrans1D2" presStyleIdx="0" presStyleCnt="1"/>
      <dgm:spPr/>
    </dgm:pt>
    <dgm:pt modelId="{E0797D01-8D26-438F-91B3-FA41B27E7F87}" type="pres">
      <dgm:prSet presAssocID="{93D40F68-B473-4AB5-BB87-32ACDEA837AB}" presName="extraNode" presStyleLbl="node1" presStyleIdx="0" presStyleCnt="6"/>
      <dgm:spPr/>
    </dgm:pt>
    <dgm:pt modelId="{0A742035-CB0A-428C-B665-D2A5B38A5F58}" type="pres">
      <dgm:prSet presAssocID="{93D40F68-B473-4AB5-BB87-32ACDEA837AB}" presName="dstNode" presStyleLbl="node1" presStyleIdx="0" presStyleCnt="6"/>
      <dgm:spPr/>
    </dgm:pt>
    <dgm:pt modelId="{ECA6BE92-8986-4924-AF10-AF02C24FE9EB}" type="pres">
      <dgm:prSet presAssocID="{B5305CFD-DC61-4038-8BAF-034FFD0B36F1}" presName="text_1" presStyleLbl="node1" presStyleIdx="0" presStyleCnt="6">
        <dgm:presLayoutVars>
          <dgm:bulletEnabled val="1"/>
        </dgm:presLayoutVars>
      </dgm:prSet>
      <dgm:spPr/>
    </dgm:pt>
    <dgm:pt modelId="{92B24915-150C-4C86-B48B-2BCA565FE5F5}" type="pres">
      <dgm:prSet presAssocID="{B5305CFD-DC61-4038-8BAF-034FFD0B36F1}" presName="accent_1" presStyleCnt="0"/>
      <dgm:spPr/>
    </dgm:pt>
    <dgm:pt modelId="{905819B3-42A2-450B-9C58-733CC795E5F7}" type="pres">
      <dgm:prSet presAssocID="{B5305CFD-DC61-4038-8BAF-034FFD0B36F1}" presName="accentRepeatNode" presStyleLbl="solidFgAcc1" presStyleIdx="0" presStyleCnt="6"/>
      <dgm:spPr/>
    </dgm:pt>
    <dgm:pt modelId="{AEF9B33C-547E-410C-B998-81C0C44260BD}" type="pres">
      <dgm:prSet presAssocID="{40F8319C-9F44-4DFA-92AE-EA69BBF8C74E}" presName="text_2" presStyleLbl="node1" presStyleIdx="1" presStyleCnt="6">
        <dgm:presLayoutVars>
          <dgm:bulletEnabled val="1"/>
        </dgm:presLayoutVars>
      </dgm:prSet>
      <dgm:spPr/>
    </dgm:pt>
    <dgm:pt modelId="{877EF46A-8E3C-4C48-94D2-6651ADFF9C46}" type="pres">
      <dgm:prSet presAssocID="{40F8319C-9F44-4DFA-92AE-EA69BBF8C74E}" presName="accent_2" presStyleCnt="0"/>
      <dgm:spPr/>
    </dgm:pt>
    <dgm:pt modelId="{5C65DD27-F154-4EC4-B3EC-25958783F388}" type="pres">
      <dgm:prSet presAssocID="{40F8319C-9F44-4DFA-92AE-EA69BBF8C74E}" presName="accentRepeatNode" presStyleLbl="solidFgAcc1" presStyleIdx="1" presStyleCnt="6"/>
      <dgm:spPr/>
    </dgm:pt>
    <dgm:pt modelId="{F632AF7D-0A07-4ED5-A75C-65939F28C2F4}" type="pres">
      <dgm:prSet presAssocID="{906092DB-1D8E-4FB1-B152-B5BA38478FF4}" presName="text_3" presStyleLbl="node1" presStyleIdx="2" presStyleCnt="6">
        <dgm:presLayoutVars>
          <dgm:bulletEnabled val="1"/>
        </dgm:presLayoutVars>
      </dgm:prSet>
      <dgm:spPr/>
    </dgm:pt>
    <dgm:pt modelId="{D3F84F91-EBC5-45DA-952D-DC11ED9206DC}" type="pres">
      <dgm:prSet presAssocID="{906092DB-1D8E-4FB1-B152-B5BA38478FF4}" presName="accent_3" presStyleCnt="0"/>
      <dgm:spPr/>
    </dgm:pt>
    <dgm:pt modelId="{0B7E9EF7-E57F-4C60-B407-67CE19C320BE}" type="pres">
      <dgm:prSet presAssocID="{906092DB-1D8E-4FB1-B152-B5BA38478FF4}" presName="accentRepeatNode" presStyleLbl="solidFgAcc1" presStyleIdx="2" presStyleCnt="6"/>
      <dgm:spPr/>
    </dgm:pt>
    <dgm:pt modelId="{A1ED3429-35AC-445F-A378-252117F57DF3}" type="pres">
      <dgm:prSet presAssocID="{7856E62A-EDBE-4934-B48F-65E82633F098}" presName="text_4" presStyleLbl="node1" presStyleIdx="3" presStyleCnt="6" custLinFactNeighborX="632" custLinFactNeighborY="-7092">
        <dgm:presLayoutVars>
          <dgm:bulletEnabled val="1"/>
        </dgm:presLayoutVars>
      </dgm:prSet>
      <dgm:spPr/>
    </dgm:pt>
    <dgm:pt modelId="{5774A3AF-6058-46CB-94D5-2598C29544CA}" type="pres">
      <dgm:prSet presAssocID="{7856E62A-EDBE-4934-B48F-65E82633F098}" presName="accent_4" presStyleCnt="0"/>
      <dgm:spPr/>
    </dgm:pt>
    <dgm:pt modelId="{38C1A95E-0D5C-45E1-9AC8-685916E57D73}" type="pres">
      <dgm:prSet presAssocID="{7856E62A-EDBE-4934-B48F-65E82633F098}" presName="accentRepeatNode" presStyleLbl="solidFgAcc1" presStyleIdx="3" presStyleCnt="6"/>
      <dgm:spPr/>
    </dgm:pt>
    <dgm:pt modelId="{90C38EC5-72A5-4991-A9A4-75BF1E2AD31D}" type="pres">
      <dgm:prSet presAssocID="{8C7C514C-B7F9-467A-B9C0-FD082EFBBFDC}" presName="text_5" presStyleLbl="node1" presStyleIdx="4" presStyleCnt="6">
        <dgm:presLayoutVars>
          <dgm:bulletEnabled val="1"/>
        </dgm:presLayoutVars>
      </dgm:prSet>
      <dgm:spPr/>
    </dgm:pt>
    <dgm:pt modelId="{65AB85C3-ABB4-492D-91BC-E75542B9A72E}" type="pres">
      <dgm:prSet presAssocID="{8C7C514C-B7F9-467A-B9C0-FD082EFBBFDC}" presName="accent_5" presStyleCnt="0"/>
      <dgm:spPr/>
    </dgm:pt>
    <dgm:pt modelId="{C1756372-850D-4DA3-A554-BB3A89868963}" type="pres">
      <dgm:prSet presAssocID="{8C7C514C-B7F9-467A-B9C0-FD082EFBBFDC}" presName="accentRepeatNode" presStyleLbl="solidFgAcc1" presStyleIdx="4" presStyleCnt="6"/>
      <dgm:spPr/>
    </dgm:pt>
    <dgm:pt modelId="{50967FE2-352E-4983-8F4D-77BBE402E6AB}" type="pres">
      <dgm:prSet presAssocID="{5244A674-2BA5-4F53-9E89-D48A1BA8D805}" presName="text_6" presStyleLbl="node1" presStyleIdx="5" presStyleCnt="6" custScaleX="99427">
        <dgm:presLayoutVars>
          <dgm:bulletEnabled val="1"/>
        </dgm:presLayoutVars>
      </dgm:prSet>
      <dgm:spPr/>
    </dgm:pt>
    <dgm:pt modelId="{AB0EFDD8-C095-4774-A8F4-3E2A8BA51336}" type="pres">
      <dgm:prSet presAssocID="{5244A674-2BA5-4F53-9E89-D48A1BA8D805}" presName="accent_6" presStyleCnt="0"/>
      <dgm:spPr/>
    </dgm:pt>
    <dgm:pt modelId="{47E2CD3F-BEB3-4D31-A5A6-F06FC6CA007B}" type="pres">
      <dgm:prSet presAssocID="{5244A674-2BA5-4F53-9E89-D48A1BA8D805}" presName="accentRepeatNode" presStyleLbl="solidFgAcc1" presStyleIdx="5" presStyleCnt="6"/>
      <dgm:spPr/>
    </dgm:pt>
  </dgm:ptLst>
  <dgm:cxnLst>
    <dgm:cxn modelId="{17760300-F579-4C0E-BCD9-4EEEBB38A276}" srcId="{93D40F68-B473-4AB5-BB87-32ACDEA837AB}" destId="{8C7C514C-B7F9-467A-B9C0-FD082EFBBFDC}" srcOrd="4" destOrd="0" parTransId="{E5415752-F10F-43A6-BDD4-339070C49D55}" sibTransId="{93EEA0EF-E1E9-426E-9898-2B235D5BD436}"/>
    <dgm:cxn modelId="{F93C3302-5FC8-431E-B023-08921715F2EB}" srcId="{93D40F68-B473-4AB5-BB87-32ACDEA837AB}" destId="{906092DB-1D8E-4FB1-B152-B5BA38478FF4}" srcOrd="2" destOrd="0" parTransId="{E617F69B-09A3-4A79-9AD2-EBBF512F04D8}" sibTransId="{2895ED9F-1313-4EB9-B589-3B98A14251E2}"/>
    <dgm:cxn modelId="{5B638F23-8626-4958-AFD3-CDD1252ADB7C}" type="presOf" srcId="{D279AC83-EBC6-4AFD-B5A7-B7318C50C11C}" destId="{95966C65-5966-4CB0-B4FF-FB9033AEC486}" srcOrd="0" destOrd="0" presId="urn:microsoft.com/office/officeart/2008/layout/VerticalCurvedList"/>
    <dgm:cxn modelId="{F168613D-391A-40E7-BCE0-3B048A9A62FD}" srcId="{93D40F68-B473-4AB5-BB87-32ACDEA837AB}" destId="{40F8319C-9F44-4DFA-92AE-EA69BBF8C74E}" srcOrd="1" destOrd="0" parTransId="{EFDA7A73-D4EC-4603-A474-5FF1ED997C52}" sibTransId="{EA9201AA-960A-4CB4-8247-1F3F18EE961A}"/>
    <dgm:cxn modelId="{B17BA442-4B18-4D91-ACE8-EA2FC92DF099}" type="presOf" srcId="{5244A674-2BA5-4F53-9E89-D48A1BA8D805}" destId="{50967FE2-352E-4983-8F4D-77BBE402E6AB}" srcOrd="0" destOrd="0" presId="urn:microsoft.com/office/officeart/2008/layout/VerticalCurvedList"/>
    <dgm:cxn modelId="{FCC56954-0F0A-4F8A-8207-7EC3FDBC0E12}" type="presOf" srcId="{8C7C514C-B7F9-467A-B9C0-FD082EFBBFDC}" destId="{90C38EC5-72A5-4991-A9A4-75BF1E2AD31D}" srcOrd="0" destOrd="0" presId="urn:microsoft.com/office/officeart/2008/layout/VerticalCurvedList"/>
    <dgm:cxn modelId="{A3EA7866-FD63-405D-9CC2-9568F679D1B7}" type="presOf" srcId="{7856E62A-EDBE-4934-B48F-65E82633F098}" destId="{A1ED3429-35AC-445F-A378-252117F57DF3}" srcOrd="0" destOrd="0" presId="urn:microsoft.com/office/officeart/2008/layout/VerticalCurvedList"/>
    <dgm:cxn modelId="{47CD2273-B959-4198-A238-3D3819046D93}" type="presOf" srcId="{906092DB-1D8E-4FB1-B152-B5BA38478FF4}" destId="{F632AF7D-0A07-4ED5-A75C-65939F28C2F4}" srcOrd="0" destOrd="0" presId="urn:microsoft.com/office/officeart/2008/layout/VerticalCurvedList"/>
    <dgm:cxn modelId="{C204A873-470A-410A-83D7-2F14238BD014}" type="presOf" srcId="{B5305CFD-DC61-4038-8BAF-034FFD0B36F1}" destId="{ECA6BE92-8986-4924-AF10-AF02C24FE9EB}" srcOrd="0" destOrd="0" presId="urn:microsoft.com/office/officeart/2008/layout/VerticalCurvedList"/>
    <dgm:cxn modelId="{BCA8277F-BB09-4AF9-8D52-17709DF9CCC5}" srcId="{93D40F68-B473-4AB5-BB87-32ACDEA837AB}" destId="{7856E62A-EDBE-4934-B48F-65E82633F098}" srcOrd="3" destOrd="0" parTransId="{1C641DAF-37AB-4304-BA92-96BC0E4C08A9}" sibTransId="{008E974F-D2BD-4FD5-9257-9E8C55066744}"/>
    <dgm:cxn modelId="{D1EEC68F-8441-4E31-80AC-A5C4120AF7F2}" type="presOf" srcId="{93D40F68-B473-4AB5-BB87-32ACDEA837AB}" destId="{CAB51C56-B6B4-4563-A800-703A853DFE08}" srcOrd="0" destOrd="0" presId="urn:microsoft.com/office/officeart/2008/layout/VerticalCurvedList"/>
    <dgm:cxn modelId="{7CE240CC-093A-4093-8D79-6871034A015D}" srcId="{93D40F68-B473-4AB5-BB87-32ACDEA837AB}" destId="{B5305CFD-DC61-4038-8BAF-034FFD0B36F1}" srcOrd="0" destOrd="0" parTransId="{E0C45812-863A-4296-BC3E-9793BA180CCE}" sibTransId="{D279AC83-EBC6-4AFD-B5A7-B7318C50C11C}"/>
    <dgm:cxn modelId="{E4E57DF4-F1C7-4D40-8DC2-3C7F98FAF7A4}" type="presOf" srcId="{40F8319C-9F44-4DFA-92AE-EA69BBF8C74E}" destId="{AEF9B33C-547E-410C-B998-81C0C44260BD}" srcOrd="0" destOrd="0" presId="urn:microsoft.com/office/officeart/2008/layout/VerticalCurvedList"/>
    <dgm:cxn modelId="{C6FA07FC-6AB5-4639-91D9-BCE33922393C}" srcId="{93D40F68-B473-4AB5-BB87-32ACDEA837AB}" destId="{5244A674-2BA5-4F53-9E89-D48A1BA8D805}" srcOrd="5" destOrd="0" parTransId="{F6156B0A-F23C-4E48-B522-16B032537227}" sibTransId="{2E62D7CF-AD48-45EF-AFAA-E79537FD3A38}"/>
    <dgm:cxn modelId="{0B6FE11B-1B79-40A9-90C0-FD474B38C23B}" type="presParOf" srcId="{CAB51C56-B6B4-4563-A800-703A853DFE08}" destId="{D494EF4E-FDA0-41BF-8CB4-6453EBA828E8}" srcOrd="0" destOrd="0" presId="urn:microsoft.com/office/officeart/2008/layout/VerticalCurvedList"/>
    <dgm:cxn modelId="{F3202ABF-36B0-4AB9-827C-FD7C5590ABED}" type="presParOf" srcId="{D494EF4E-FDA0-41BF-8CB4-6453EBA828E8}" destId="{E40ACB97-4C1A-4948-838D-B576FD261140}" srcOrd="0" destOrd="0" presId="urn:microsoft.com/office/officeart/2008/layout/VerticalCurvedList"/>
    <dgm:cxn modelId="{04433ED9-87A1-4CBC-90A5-515BE553989E}" type="presParOf" srcId="{E40ACB97-4C1A-4948-838D-B576FD261140}" destId="{BA08ECE8-1D9E-4CCF-8F24-DE270678202F}" srcOrd="0" destOrd="0" presId="urn:microsoft.com/office/officeart/2008/layout/VerticalCurvedList"/>
    <dgm:cxn modelId="{9EB1C744-5E5C-43A2-8E53-AD95BB48A8F0}" type="presParOf" srcId="{E40ACB97-4C1A-4948-838D-B576FD261140}" destId="{95966C65-5966-4CB0-B4FF-FB9033AEC486}" srcOrd="1" destOrd="0" presId="urn:microsoft.com/office/officeart/2008/layout/VerticalCurvedList"/>
    <dgm:cxn modelId="{124D662F-1093-40C4-B447-406AE96A0D9B}" type="presParOf" srcId="{E40ACB97-4C1A-4948-838D-B576FD261140}" destId="{E0797D01-8D26-438F-91B3-FA41B27E7F87}" srcOrd="2" destOrd="0" presId="urn:microsoft.com/office/officeart/2008/layout/VerticalCurvedList"/>
    <dgm:cxn modelId="{19246856-3564-424A-8459-697C023B542A}" type="presParOf" srcId="{E40ACB97-4C1A-4948-838D-B576FD261140}" destId="{0A742035-CB0A-428C-B665-D2A5B38A5F58}" srcOrd="3" destOrd="0" presId="urn:microsoft.com/office/officeart/2008/layout/VerticalCurvedList"/>
    <dgm:cxn modelId="{5448C570-4A80-42AA-958A-A85BCD37112B}" type="presParOf" srcId="{D494EF4E-FDA0-41BF-8CB4-6453EBA828E8}" destId="{ECA6BE92-8986-4924-AF10-AF02C24FE9EB}" srcOrd="1" destOrd="0" presId="urn:microsoft.com/office/officeart/2008/layout/VerticalCurvedList"/>
    <dgm:cxn modelId="{A1570975-ACCD-4BF7-A5F6-72EA5A7462C6}" type="presParOf" srcId="{D494EF4E-FDA0-41BF-8CB4-6453EBA828E8}" destId="{92B24915-150C-4C86-B48B-2BCA565FE5F5}" srcOrd="2" destOrd="0" presId="urn:microsoft.com/office/officeart/2008/layout/VerticalCurvedList"/>
    <dgm:cxn modelId="{EE438E1A-50AE-44C5-9416-DFF6D5CB83A8}" type="presParOf" srcId="{92B24915-150C-4C86-B48B-2BCA565FE5F5}" destId="{905819B3-42A2-450B-9C58-733CC795E5F7}" srcOrd="0" destOrd="0" presId="urn:microsoft.com/office/officeart/2008/layout/VerticalCurvedList"/>
    <dgm:cxn modelId="{C0B3C364-A093-42F2-89CF-5F3F965BC98C}" type="presParOf" srcId="{D494EF4E-FDA0-41BF-8CB4-6453EBA828E8}" destId="{AEF9B33C-547E-410C-B998-81C0C44260BD}" srcOrd="3" destOrd="0" presId="urn:microsoft.com/office/officeart/2008/layout/VerticalCurvedList"/>
    <dgm:cxn modelId="{5B9A8993-6541-4FB2-88F4-CCA4119BF5F0}" type="presParOf" srcId="{D494EF4E-FDA0-41BF-8CB4-6453EBA828E8}" destId="{877EF46A-8E3C-4C48-94D2-6651ADFF9C46}" srcOrd="4" destOrd="0" presId="urn:microsoft.com/office/officeart/2008/layout/VerticalCurvedList"/>
    <dgm:cxn modelId="{BB83E2F8-4C3E-42EA-B932-A30DC4E95F92}" type="presParOf" srcId="{877EF46A-8E3C-4C48-94D2-6651ADFF9C46}" destId="{5C65DD27-F154-4EC4-B3EC-25958783F388}" srcOrd="0" destOrd="0" presId="urn:microsoft.com/office/officeart/2008/layout/VerticalCurvedList"/>
    <dgm:cxn modelId="{0D95E9FD-6EF5-4F1C-AE50-51F5DB2F9071}" type="presParOf" srcId="{D494EF4E-FDA0-41BF-8CB4-6453EBA828E8}" destId="{F632AF7D-0A07-4ED5-A75C-65939F28C2F4}" srcOrd="5" destOrd="0" presId="urn:microsoft.com/office/officeart/2008/layout/VerticalCurvedList"/>
    <dgm:cxn modelId="{29D64994-21C6-44B1-8CDB-A9BFA781CE30}" type="presParOf" srcId="{D494EF4E-FDA0-41BF-8CB4-6453EBA828E8}" destId="{D3F84F91-EBC5-45DA-952D-DC11ED9206DC}" srcOrd="6" destOrd="0" presId="urn:microsoft.com/office/officeart/2008/layout/VerticalCurvedList"/>
    <dgm:cxn modelId="{D0205159-00DA-4D79-BC3E-6F3F348CB018}" type="presParOf" srcId="{D3F84F91-EBC5-45DA-952D-DC11ED9206DC}" destId="{0B7E9EF7-E57F-4C60-B407-67CE19C320BE}" srcOrd="0" destOrd="0" presId="urn:microsoft.com/office/officeart/2008/layout/VerticalCurvedList"/>
    <dgm:cxn modelId="{014DECE3-679D-40F3-BF61-09EDC6D1E798}" type="presParOf" srcId="{D494EF4E-FDA0-41BF-8CB4-6453EBA828E8}" destId="{A1ED3429-35AC-445F-A378-252117F57DF3}" srcOrd="7" destOrd="0" presId="urn:microsoft.com/office/officeart/2008/layout/VerticalCurvedList"/>
    <dgm:cxn modelId="{D29BDA7A-BE83-477A-9DCB-C9F61CF71A75}" type="presParOf" srcId="{D494EF4E-FDA0-41BF-8CB4-6453EBA828E8}" destId="{5774A3AF-6058-46CB-94D5-2598C29544CA}" srcOrd="8" destOrd="0" presId="urn:microsoft.com/office/officeart/2008/layout/VerticalCurvedList"/>
    <dgm:cxn modelId="{E2133B56-8CCD-47E2-BDAE-8269AFBD09EF}" type="presParOf" srcId="{5774A3AF-6058-46CB-94D5-2598C29544CA}" destId="{38C1A95E-0D5C-45E1-9AC8-685916E57D73}" srcOrd="0" destOrd="0" presId="urn:microsoft.com/office/officeart/2008/layout/VerticalCurvedList"/>
    <dgm:cxn modelId="{E0957AEC-B00E-4973-9940-99822423E84C}" type="presParOf" srcId="{D494EF4E-FDA0-41BF-8CB4-6453EBA828E8}" destId="{90C38EC5-72A5-4991-A9A4-75BF1E2AD31D}" srcOrd="9" destOrd="0" presId="urn:microsoft.com/office/officeart/2008/layout/VerticalCurvedList"/>
    <dgm:cxn modelId="{94BB87F8-E79F-4BB0-9B1C-C65F52585B6D}" type="presParOf" srcId="{D494EF4E-FDA0-41BF-8CB4-6453EBA828E8}" destId="{65AB85C3-ABB4-492D-91BC-E75542B9A72E}" srcOrd="10" destOrd="0" presId="urn:microsoft.com/office/officeart/2008/layout/VerticalCurvedList"/>
    <dgm:cxn modelId="{7F355CCC-0CED-4271-8D07-904FC792B588}" type="presParOf" srcId="{65AB85C3-ABB4-492D-91BC-E75542B9A72E}" destId="{C1756372-850D-4DA3-A554-BB3A89868963}" srcOrd="0" destOrd="0" presId="urn:microsoft.com/office/officeart/2008/layout/VerticalCurvedList"/>
    <dgm:cxn modelId="{B0ED48FA-61B5-4B59-85B6-ABF629E7C2BD}" type="presParOf" srcId="{D494EF4E-FDA0-41BF-8CB4-6453EBA828E8}" destId="{50967FE2-352E-4983-8F4D-77BBE402E6AB}" srcOrd="11" destOrd="0" presId="urn:microsoft.com/office/officeart/2008/layout/VerticalCurvedList"/>
    <dgm:cxn modelId="{DCF4586D-AC23-4DAE-9B1A-A748FD6AABC5}" type="presParOf" srcId="{D494EF4E-FDA0-41BF-8CB4-6453EBA828E8}" destId="{AB0EFDD8-C095-4774-A8F4-3E2A8BA51336}" srcOrd="12" destOrd="0" presId="urn:microsoft.com/office/officeart/2008/layout/VerticalCurvedList"/>
    <dgm:cxn modelId="{67DB5F46-6168-4B25-97BF-66851D060489}" type="presParOf" srcId="{AB0EFDD8-C095-4774-A8F4-3E2A8BA51336}" destId="{47E2CD3F-BEB3-4D31-A5A6-F06FC6CA007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6FAD1-5854-4A27-AEDA-DCEA415C2313}">
      <dsp:nvSpPr>
        <dsp:cNvPr id="0" name=""/>
        <dsp:cNvSpPr/>
      </dsp:nvSpPr>
      <dsp:spPr>
        <a:xfrm>
          <a:off x="1209816" y="0"/>
          <a:ext cx="5424662" cy="5424662"/>
        </a:xfrm>
        <a:prstGeom prst="triangle">
          <a:avLst/>
        </a:prstGeom>
        <a:solidFill>
          <a:schemeClr val="accent1">
            <a:alpha val="90000"/>
            <a:hueOff val="0"/>
            <a:satOff val="0"/>
            <a:lumOff val="0"/>
            <a:alphaOff val="0"/>
          </a:schemeClr>
        </a:solidFill>
        <a:ln w="15875" cap="rnd"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187D1B14-8C5A-4319-B4DE-05B559202E29}">
      <dsp:nvSpPr>
        <dsp:cNvPr id="0" name=""/>
        <dsp:cNvSpPr/>
      </dsp:nvSpPr>
      <dsp:spPr>
        <a:xfrm>
          <a:off x="3603934" y="396332"/>
          <a:ext cx="3518484" cy="1496617"/>
        </a:xfrm>
        <a:prstGeom prst="roundRect">
          <a:avLst/>
        </a:prstGeom>
        <a:solidFill>
          <a:schemeClr val="lt1">
            <a:alpha val="90000"/>
            <a:hueOff val="0"/>
            <a:satOff val="0"/>
            <a:lumOff val="0"/>
            <a:alphaOff val="0"/>
          </a:schemeClr>
        </a:solidFill>
        <a:ln w="1587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rgbClr val="FF0000"/>
              </a:solidFill>
            </a:rPr>
            <a:t>MTSS- Targeted-Intensive                         </a:t>
          </a:r>
        </a:p>
        <a:p>
          <a:pPr marL="0" lvl="0" indent="0" algn="ctr" defTabSz="622300">
            <a:lnSpc>
              <a:spcPct val="90000"/>
            </a:lnSpc>
            <a:spcBef>
              <a:spcPct val="0"/>
            </a:spcBef>
            <a:spcAft>
              <a:spcPct val="35000"/>
            </a:spcAft>
            <a:buNone/>
          </a:pPr>
          <a:r>
            <a:rPr lang="en-US" sz="1400" b="1" kern="1200">
              <a:solidFill>
                <a:srgbClr val="FF0000"/>
              </a:solidFill>
            </a:rPr>
            <a:t>  RP- Restorative Conference </a:t>
          </a:r>
        </a:p>
        <a:p>
          <a:pPr marL="0" lvl="0" indent="0" algn="ctr" defTabSz="622300">
            <a:lnSpc>
              <a:spcPct val="90000"/>
            </a:lnSpc>
            <a:spcBef>
              <a:spcPct val="0"/>
            </a:spcBef>
            <a:spcAft>
              <a:spcPct val="35000"/>
            </a:spcAft>
            <a:buNone/>
          </a:pPr>
          <a:r>
            <a:rPr lang="en-US" sz="1400" b="1" kern="1200">
              <a:solidFill>
                <a:srgbClr val="FF0000"/>
              </a:solidFill>
            </a:rPr>
            <a:t>Re-entry Conference </a:t>
          </a:r>
        </a:p>
        <a:p>
          <a:pPr marL="0" lvl="0" indent="0" algn="ctr" defTabSz="622300">
            <a:lnSpc>
              <a:spcPct val="90000"/>
            </a:lnSpc>
            <a:spcBef>
              <a:spcPct val="0"/>
            </a:spcBef>
            <a:spcAft>
              <a:spcPct val="35000"/>
            </a:spcAft>
            <a:buNone/>
          </a:pPr>
          <a:r>
            <a:rPr lang="en-US" sz="1400" b="1" kern="1200">
              <a:solidFill>
                <a:srgbClr val="FF0000"/>
              </a:solidFill>
            </a:rPr>
            <a:t>Reduces out of school suspensions and addresses discipline disproportionality</a:t>
          </a:r>
        </a:p>
      </dsp:txBody>
      <dsp:txXfrm>
        <a:off x="3676993" y="469391"/>
        <a:ext cx="3372366" cy="1350499"/>
      </dsp:txXfrm>
    </dsp:sp>
    <dsp:sp modelId="{69240E20-7947-492A-8BBB-936EEE5B2026}">
      <dsp:nvSpPr>
        <dsp:cNvPr id="0" name=""/>
        <dsp:cNvSpPr/>
      </dsp:nvSpPr>
      <dsp:spPr>
        <a:xfrm>
          <a:off x="3047985" y="1982683"/>
          <a:ext cx="4532147" cy="1407816"/>
        </a:xfrm>
        <a:prstGeom prst="roundRect">
          <a:avLst/>
        </a:prstGeom>
        <a:solidFill>
          <a:schemeClr val="lt1">
            <a:alpha val="90000"/>
            <a:hueOff val="0"/>
            <a:satOff val="0"/>
            <a:lumOff val="0"/>
            <a:alphaOff val="0"/>
          </a:schemeClr>
        </a:solidFill>
        <a:ln w="15875" cap="rnd"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rgbClr val="F2B800"/>
            </a:solidFill>
          </a:endParaRPr>
        </a:p>
        <a:p>
          <a:pPr marL="0" lvl="0" indent="0" algn="ctr" defTabSz="622300">
            <a:lnSpc>
              <a:spcPct val="90000"/>
            </a:lnSpc>
            <a:spcBef>
              <a:spcPct val="0"/>
            </a:spcBef>
            <a:spcAft>
              <a:spcPct val="35000"/>
            </a:spcAft>
            <a:buNone/>
          </a:pPr>
          <a:endParaRPr lang="en-US" sz="1400" b="1" kern="1200">
            <a:solidFill>
              <a:srgbClr val="7030A0"/>
            </a:solidFill>
          </a:endParaRPr>
        </a:p>
        <a:p>
          <a:pPr marL="0" lvl="0" indent="0" algn="ctr" defTabSz="622300">
            <a:lnSpc>
              <a:spcPct val="90000"/>
            </a:lnSpc>
            <a:spcBef>
              <a:spcPct val="0"/>
            </a:spcBef>
            <a:spcAft>
              <a:spcPct val="35000"/>
            </a:spcAft>
            <a:buNone/>
          </a:pPr>
          <a:r>
            <a:rPr lang="en-US" sz="1400" b="1" kern="1200">
              <a:solidFill>
                <a:srgbClr val="7030A0"/>
              </a:solidFill>
            </a:rPr>
            <a:t>MTSS- Selected                    </a:t>
          </a:r>
        </a:p>
        <a:p>
          <a:pPr marL="0" lvl="0" indent="0" algn="ctr" defTabSz="622300">
            <a:lnSpc>
              <a:spcPct val="90000"/>
            </a:lnSpc>
            <a:spcBef>
              <a:spcPct val="0"/>
            </a:spcBef>
            <a:spcAft>
              <a:spcPct val="35000"/>
            </a:spcAft>
            <a:buNone/>
          </a:pPr>
          <a:r>
            <a:rPr lang="en-US" sz="1400" b="1" kern="1200">
              <a:solidFill>
                <a:srgbClr val="7030A0"/>
              </a:solidFill>
            </a:rPr>
            <a:t>  RP-Conflict and Responsive Circles</a:t>
          </a:r>
        </a:p>
        <a:p>
          <a:pPr marL="0" lvl="0" indent="0" algn="ctr" defTabSz="622300">
            <a:lnSpc>
              <a:spcPct val="90000"/>
            </a:lnSpc>
            <a:spcBef>
              <a:spcPct val="0"/>
            </a:spcBef>
            <a:spcAft>
              <a:spcPct val="35000"/>
            </a:spcAft>
            <a:buNone/>
          </a:pPr>
          <a:r>
            <a:rPr lang="en-US" sz="1400" b="1" kern="1200">
              <a:solidFill>
                <a:srgbClr val="7030A0"/>
              </a:solidFill>
            </a:rPr>
            <a:t>Restorative Dialogue</a:t>
          </a:r>
        </a:p>
        <a:p>
          <a:pPr marL="0" lvl="0" indent="0" algn="ctr" defTabSz="622300">
            <a:lnSpc>
              <a:spcPct val="90000"/>
            </a:lnSpc>
            <a:spcBef>
              <a:spcPct val="0"/>
            </a:spcBef>
            <a:spcAft>
              <a:spcPct val="35000"/>
            </a:spcAft>
            <a:buNone/>
          </a:pPr>
          <a:r>
            <a:rPr lang="en-US" sz="1400" b="1" kern="1200">
              <a:solidFill>
                <a:srgbClr val="7030A0"/>
              </a:solidFill>
            </a:rPr>
            <a:t>Teaches conflict resolution skills and addresses issues before they go to suspension</a:t>
          </a:r>
        </a:p>
        <a:p>
          <a:pPr marL="0" lvl="0" indent="0" algn="ctr" defTabSz="622300">
            <a:lnSpc>
              <a:spcPct val="90000"/>
            </a:lnSpc>
            <a:spcBef>
              <a:spcPct val="0"/>
            </a:spcBef>
            <a:spcAft>
              <a:spcPct val="35000"/>
            </a:spcAft>
            <a:buNone/>
          </a:pPr>
          <a:endParaRPr lang="en-US" sz="1600" b="1" kern="1200">
            <a:solidFill>
              <a:srgbClr val="F2B800"/>
            </a:solidFill>
          </a:endParaRPr>
        </a:p>
      </dsp:txBody>
      <dsp:txXfrm>
        <a:off x="3116709" y="2051407"/>
        <a:ext cx="4394699" cy="1270368"/>
      </dsp:txXfrm>
    </dsp:sp>
    <dsp:sp modelId="{EB671433-50E6-4FA5-84E8-FF87D2621054}">
      <dsp:nvSpPr>
        <dsp:cNvPr id="0" name=""/>
        <dsp:cNvSpPr/>
      </dsp:nvSpPr>
      <dsp:spPr>
        <a:xfrm>
          <a:off x="2880780" y="3527693"/>
          <a:ext cx="4761762" cy="1385739"/>
        </a:xfrm>
        <a:prstGeom prst="roundRect">
          <a:avLst/>
        </a:prstGeom>
        <a:solidFill>
          <a:schemeClr val="lt1">
            <a:alpha val="90000"/>
            <a:hueOff val="0"/>
            <a:satOff val="0"/>
            <a:lumOff val="0"/>
            <a:alphaOff val="0"/>
          </a:schemeClr>
        </a:solidFill>
        <a:ln w="15875" cap="rnd"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b="1" kern="1200">
            <a:solidFill>
              <a:srgbClr val="008000"/>
            </a:solidFill>
          </a:endParaRPr>
        </a:p>
        <a:p>
          <a:pPr marL="0" lvl="0" indent="0" algn="ctr" defTabSz="533400">
            <a:lnSpc>
              <a:spcPct val="90000"/>
            </a:lnSpc>
            <a:spcBef>
              <a:spcPct val="0"/>
            </a:spcBef>
            <a:spcAft>
              <a:spcPct val="35000"/>
            </a:spcAft>
            <a:buNone/>
          </a:pPr>
          <a:r>
            <a:rPr lang="en-US" sz="1400" b="1" kern="1200">
              <a:solidFill>
                <a:srgbClr val="008000"/>
              </a:solidFill>
            </a:rPr>
            <a:t>MTSS-Universal                       </a:t>
          </a:r>
        </a:p>
        <a:p>
          <a:pPr marL="0" lvl="0" indent="0" algn="ctr" defTabSz="533400">
            <a:lnSpc>
              <a:spcPct val="90000"/>
            </a:lnSpc>
            <a:spcBef>
              <a:spcPct val="0"/>
            </a:spcBef>
            <a:spcAft>
              <a:spcPct val="35000"/>
            </a:spcAft>
            <a:buNone/>
          </a:pPr>
          <a:r>
            <a:rPr lang="en-US" sz="1400" b="1" kern="1200">
              <a:solidFill>
                <a:srgbClr val="008000"/>
              </a:solidFill>
            </a:rPr>
            <a:t> RP-Classroom and School -Wide Circles </a:t>
          </a:r>
        </a:p>
        <a:p>
          <a:pPr marL="0" lvl="0" indent="0" algn="ctr" defTabSz="533400">
            <a:lnSpc>
              <a:spcPct val="90000"/>
            </a:lnSpc>
            <a:spcBef>
              <a:spcPct val="0"/>
            </a:spcBef>
            <a:spcAft>
              <a:spcPct val="35000"/>
            </a:spcAft>
            <a:buNone/>
          </a:pPr>
          <a:r>
            <a:rPr lang="en-US" sz="1400" b="1" kern="1200">
              <a:solidFill>
                <a:srgbClr val="008000"/>
              </a:solidFill>
            </a:rPr>
            <a:t>Restorative Language </a:t>
          </a:r>
        </a:p>
        <a:p>
          <a:pPr marL="0" lvl="0" indent="0" algn="ctr" defTabSz="533400">
            <a:lnSpc>
              <a:spcPct val="90000"/>
            </a:lnSpc>
            <a:spcBef>
              <a:spcPct val="0"/>
            </a:spcBef>
            <a:spcAft>
              <a:spcPct val="35000"/>
            </a:spcAft>
            <a:buNone/>
          </a:pPr>
          <a:r>
            <a:rPr lang="en-US" sz="1400" b="1" kern="1200">
              <a:solidFill>
                <a:srgbClr val="008000"/>
              </a:solidFill>
            </a:rPr>
            <a:t>Builds School Community and Positive Relationships</a:t>
          </a:r>
        </a:p>
      </dsp:txBody>
      <dsp:txXfrm>
        <a:off x="2948426" y="3595339"/>
        <a:ext cx="4626470" cy="12504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66C65-5966-4CB0-B4FF-FB9033AEC486}">
      <dsp:nvSpPr>
        <dsp:cNvPr id="0" name=""/>
        <dsp:cNvSpPr/>
      </dsp:nvSpPr>
      <dsp:spPr>
        <a:xfrm>
          <a:off x="-6564820" y="-1003973"/>
          <a:ext cx="7813609" cy="7813609"/>
        </a:xfrm>
        <a:prstGeom prst="blockArc">
          <a:avLst>
            <a:gd name="adj1" fmla="val 18900000"/>
            <a:gd name="adj2" fmla="val 2700000"/>
            <a:gd name="adj3" fmla="val 276"/>
          </a:avLst>
        </a:pr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A6BE92-8986-4924-AF10-AF02C24FE9EB}">
      <dsp:nvSpPr>
        <dsp:cNvPr id="0" name=""/>
        <dsp:cNvSpPr/>
      </dsp:nvSpPr>
      <dsp:spPr>
        <a:xfrm>
          <a:off x="464779" y="305726"/>
          <a:ext cx="10653926" cy="611220"/>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15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t>Students followed the agreement</a:t>
          </a:r>
        </a:p>
      </dsp:txBody>
      <dsp:txXfrm>
        <a:off x="464779" y="305726"/>
        <a:ext cx="10653926" cy="611220"/>
      </dsp:txXfrm>
    </dsp:sp>
    <dsp:sp modelId="{905819B3-42A2-450B-9C58-733CC795E5F7}">
      <dsp:nvSpPr>
        <dsp:cNvPr id="0" name=""/>
        <dsp:cNvSpPr/>
      </dsp:nvSpPr>
      <dsp:spPr>
        <a:xfrm>
          <a:off x="82767" y="229323"/>
          <a:ext cx="764025" cy="764025"/>
        </a:xfrm>
        <a:prstGeom prst="ellipse">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F9B33C-547E-410C-B998-81C0C44260BD}">
      <dsp:nvSpPr>
        <dsp:cNvPr id="0" name=""/>
        <dsp:cNvSpPr/>
      </dsp:nvSpPr>
      <dsp:spPr>
        <a:xfrm>
          <a:off x="967549" y="1222440"/>
          <a:ext cx="10151155" cy="611220"/>
        </a:xfrm>
        <a:prstGeom prst="rect">
          <a:avLst/>
        </a:prstGeom>
        <a:solidFill>
          <a:schemeClr val="accent2">
            <a:hueOff val="90633"/>
            <a:satOff val="-9599"/>
            <a:lumOff val="-23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15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t>Felt the issue was resolved</a:t>
          </a:r>
        </a:p>
      </dsp:txBody>
      <dsp:txXfrm>
        <a:off x="967549" y="1222440"/>
        <a:ext cx="10151155" cy="611220"/>
      </dsp:txXfrm>
    </dsp:sp>
    <dsp:sp modelId="{5C65DD27-F154-4EC4-B3EC-25958783F388}">
      <dsp:nvSpPr>
        <dsp:cNvPr id="0" name=""/>
        <dsp:cNvSpPr/>
      </dsp:nvSpPr>
      <dsp:spPr>
        <a:xfrm>
          <a:off x="585537" y="1146037"/>
          <a:ext cx="764025" cy="764025"/>
        </a:xfrm>
        <a:prstGeom prst="ellipse">
          <a:avLst/>
        </a:prstGeom>
        <a:solidFill>
          <a:schemeClr val="lt1">
            <a:hueOff val="0"/>
            <a:satOff val="0"/>
            <a:lumOff val="0"/>
            <a:alphaOff val="0"/>
          </a:schemeClr>
        </a:solidFill>
        <a:ln w="15875" cap="rnd" cmpd="sng" algn="ctr">
          <a:solidFill>
            <a:schemeClr val="accent2">
              <a:hueOff val="90633"/>
              <a:satOff val="-9599"/>
              <a:lumOff val="-235"/>
              <a:alphaOff val="0"/>
            </a:schemeClr>
          </a:solidFill>
          <a:prstDash val="solid"/>
        </a:ln>
        <a:effectLst/>
      </dsp:spPr>
      <dsp:style>
        <a:lnRef idx="2">
          <a:scrgbClr r="0" g="0" b="0"/>
        </a:lnRef>
        <a:fillRef idx="1">
          <a:scrgbClr r="0" g="0" b="0"/>
        </a:fillRef>
        <a:effectRef idx="0">
          <a:scrgbClr r="0" g="0" b="0"/>
        </a:effectRef>
        <a:fontRef idx="minor"/>
      </dsp:style>
    </dsp:sp>
    <dsp:sp modelId="{F632AF7D-0A07-4ED5-A75C-65939F28C2F4}">
      <dsp:nvSpPr>
        <dsp:cNvPr id="0" name=""/>
        <dsp:cNvSpPr/>
      </dsp:nvSpPr>
      <dsp:spPr>
        <a:xfrm>
          <a:off x="1197454" y="2139154"/>
          <a:ext cx="9921251" cy="611220"/>
        </a:xfrm>
        <a:prstGeom prst="rect">
          <a:avLst/>
        </a:prstGeom>
        <a:solidFill>
          <a:schemeClr val="accent2">
            <a:hueOff val="181266"/>
            <a:satOff val="-19197"/>
            <a:lumOff val="-47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15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t>Felt safer at school</a:t>
          </a:r>
        </a:p>
      </dsp:txBody>
      <dsp:txXfrm>
        <a:off x="1197454" y="2139154"/>
        <a:ext cx="9921251" cy="611220"/>
      </dsp:txXfrm>
    </dsp:sp>
    <dsp:sp modelId="{0B7E9EF7-E57F-4C60-B407-67CE19C320BE}">
      <dsp:nvSpPr>
        <dsp:cNvPr id="0" name=""/>
        <dsp:cNvSpPr/>
      </dsp:nvSpPr>
      <dsp:spPr>
        <a:xfrm>
          <a:off x="815441" y="2062751"/>
          <a:ext cx="764025" cy="764025"/>
        </a:xfrm>
        <a:prstGeom prst="ellipse">
          <a:avLst/>
        </a:prstGeom>
        <a:solidFill>
          <a:schemeClr val="lt1">
            <a:hueOff val="0"/>
            <a:satOff val="0"/>
            <a:lumOff val="0"/>
            <a:alphaOff val="0"/>
          </a:schemeClr>
        </a:solidFill>
        <a:ln w="15875" cap="rnd" cmpd="sng" algn="ctr">
          <a:solidFill>
            <a:schemeClr val="accent2">
              <a:hueOff val="181266"/>
              <a:satOff val="-19197"/>
              <a:lumOff val="-470"/>
              <a:alphaOff val="0"/>
            </a:schemeClr>
          </a:solidFill>
          <a:prstDash val="solid"/>
        </a:ln>
        <a:effectLst/>
      </dsp:spPr>
      <dsp:style>
        <a:lnRef idx="2">
          <a:scrgbClr r="0" g="0" b="0"/>
        </a:lnRef>
        <a:fillRef idx="1">
          <a:scrgbClr r="0" g="0" b="0"/>
        </a:fillRef>
        <a:effectRef idx="0">
          <a:scrgbClr r="0" g="0" b="0"/>
        </a:effectRef>
        <a:fontRef idx="minor"/>
      </dsp:style>
    </dsp:sp>
    <dsp:sp modelId="{A1ED3429-35AC-445F-A378-252117F57DF3}">
      <dsp:nvSpPr>
        <dsp:cNvPr id="0" name=""/>
        <dsp:cNvSpPr/>
      </dsp:nvSpPr>
      <dsp:spPr>
        <a:xfrm>
          <a:off x="1260156" y="3011939"/>
          <a:ext cx="9921251" cy="611220"/>
        </a:xfrm>
        <a:prstGeom prst="rect">
          <a:avLst/>
        </a:prstGeom>
        <a:solidFill>
          <a:schemeClr val="accent2">
            <a:hueOff val="271899"/>
            <a:satOff val="-28796"/>
            <a:lumOff val="-70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15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t>Had no further discipline issues related to the event</a:t>
          </a:r>
        </a:p>
      </dsp:txBody>
      <dsp:txXfrm>
        <a:off x="1260156" y="3011939"/>
        <a:ext cx="9921251" cy="611220"/>
      </dsp:txXfrm>
    </dsp:sp>
    <dsp:sp modelId="{38C1A95E-0D5C-45E1-9AC8-685916E57D73}">
      <dsp:nvSpPr>
        <dsp:cNvPr id="0" name=""/>
        <dsp:cNvSpPr/>
      </dsp:nvSpPr>
      <dsp:spPr>
        <a:xfrm>
          <a:off x="815441" y="2978885"/>
          <a:ext cx="764025" cy="764025"/>
        </a:xfrm>
        <a:prstGeom prst="ellipse">
          <a:avLst/>
        </a:prstGeom>
        <a:solidFill>
          <a:schemeClr val="lt1">
            <a:hueOff val="0"/>
            <a:satOff val="0"/>
            <a:lumOff val="0"/>
            <a:alphaOff val="0"/>
          </a:schemeClr>
        </a:solidFill>
        <a:ln w="15875" cap="rnd" cmpd="sng" algn="ctr">
          <a:solidFill>
            <a:schemeClr val="accent2">
              <a:hueOff val="271899"/>
              <a:satOff val="-28796"/>
              <a:lumOff val="-706"/>
              <a:alphaOff val="0"/>
            </a:schemeClr>
          </a:solidFill>
          <a:prstDash val="solid"/>
        </a:ln>
        <a:effectLst/>
      </dsp:spPr>
      <dsp:style>
        <a:lnRef idx="2">
          <a:scrgbClr r="0" g="0" b="0"/>
        </a:lnRef>
        <a:fillRef idx="1">
          <a:scrgbClr r="0" g="0" b="0"/>
        </a:fillRef>
        <a:effectRef idx="0">
          <a:scrgbClr r="0" g="0" b="0"/>
        </a:effectRef>
        <a:fontRef idx="minor"/>
      </dsp:style>
    </dsp:sp>
    <dsp:sp modelId="{90C38EC5-72A5-4991-A9A4-75BF1E2AD31D}">
      <dsp:nvSpPr>
        <dsp:cNvPr id="0" name=""/>
        <dsp:cNvSpPr/>
      </dsp:nvSpPr>
      <dsp:spPr>
        <a:xfrm>
          <a:off x="967549" y="3972001"/>
          <a:ext cx="10151155" cy="611220"/>
        </a:xfrm>
        <a:prstGeom prst="rect">
          <a:avLst/>
        </a:prstGeom>
        <a:solidFill>
          <a:schemeClr val="accent2">
            <a:hueOff val="362532"/>
            <a:satOff val="-38394"/>
            <a:lumOff val="-94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15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t>Changed their behavior at school</a:t>
          </a:r>
        </a:p>
      </dsp:txBody>
      <dsp:txXfrm>
        <a:off x="967549" y="3972001"/>
        <a:ext cx="10151155" cy="611220"/>
      </dsp:txXfrm>
    </dsp:sp>
    <dsp:sp modelId="{C1756372-850D-4DA3-A554-BB3A89868963}">
      <dsp:nvSpPr>
        <dsp:cNvPr id="0" name=""/>
        <dsp:cNvSpPr/>
      </dsp:nvSpPr>
      <dsp:spPr>
        <a:xfrm>
          <a:off x="585537" y="3895599"/>
          <a:ext cx="764025" cy="764025"/>
        </a:xfrm>
        <a:prstGeom prst="ellipse">
          <a:avLst/>
        </a:prstGeom>
        <a:solidFill>
          <a:schemeClr val="lt1">
            <a:hueOff val="0"/>
            <a:satOff val="0"/>
            <a:lumOff val="0"/>
            <a:alphaOff val="0"/>
          </a:schemeClr>
        </a:solidFill>
        <a:ln w="15875" cap="rnd" cmpd="sng" algn="ctr">
          <a:solidFill>
            <a:schemeClr val="accent2">
              <a:hueOff val="362532"/>
              <a:satOff val="-38394"/>
              <a:lumOff val="-941"/>
              <a:alphaOff val="0"/>
            </a:schemeClr>
          </a:solidFill>
          <a:prstDash val="solid"/>
        </a:ln>
        <a:effectLst/>
      </dsp:spPr>
      <dsp:style>
        <a:lnRef idx="2">
          <a:scrgbClr r="0" g="0" b="0"/>
        </a:lnRef>
        <a:fillRef idx="1">
          <a:scrgbClr r="0" g="0" b="0"/>
        </a:fillRef>
        <a:effectRef idx="0">
          <a:scrgbClr r="0" g="0" b="0"/>
        </a:effectRef>
        <a:fontRef idx="minor"/>
      </dsp:style>
    </dsp:sp>
    <dsp:sp modelId="{50967FE2-352E-4983-8F4D-77BBE402E6AB}">
      <dsp:nvSpPr>
        <dsp:cNvPr id="0" name=""/>
        <dsp:cNvSpPr/>
      </dsp:nvSpPr>
      <dsp:spPr>
        <a:xfrm>
          <a:off x="495303" y="4888715"/>
          <a:ext cx="10592879" cy="611220"/>
        </a:xfrm>
        <a:prstGeom prst="rect">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15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t>Would participate in a Restorative Conference again</a:t>
          </a:r>
        </a:p>
      </dsp:txBody>
      <dsp:txXfrm>
        <a:off x="495303" y="4888715"/>
        <a:ext cx="10592879" cy="611220"/>
      </dsp:txXfrm>
    </dsp:sp>
    <dsp:sp modelId="{47E2CD3F-BEB3-4D31-A5A6-F06FC6CA007B}">
      <dsp:nvSpPr>
        <dsp:cNvPr id="0" name=""/>
        <dsp:cNvSpPr/>
      </dsp:nvSpPr>
      <dsp:spPr>
        <a:xfrm>
          <a:off x="82767" y="4812313"/>
          <a:ext cx="764025" cy="764025"/>
        </a:xfrm>
        <a:prstGeom prst="ellipse">
          <a:avLst/>
        </a:prstGeom>
        <a:solidFill>
          <a:schemeClr val="lt1">
            <a:hueOff val="0"/>
            <a:satOff val="0"/>
            <a:lumOff val="0"/>
            <a:alphaOff val="0"/>
          </a:schemeClr>
        </a:solidFill>
        <a:ln w="15875" cap="rnd" cmpd="sng" algn="ctr">
          <a:solidFill>
            <a:schemeClr val="accent2">
              <a:hueOff val="453165"/>
              <a:satOff val="-47993"/>
              <a:lumOff val="-117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BA5A207F-0F91-42F2-96D0-049C6003623B}" type="datetimeFigureOut">
              <a:rPr lang="en-US"/>
              <a:t>5/17/18</a:t>
            </a:fld>
            <a:endParaRPr/>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48CC13F5-F2B1-464B-BE8F-27ABFBD2FBDE}" type="datetimeFigureOut">
              <a:rPr lang="en-US"/>
              <a:t>5/17/18</a:t>
            </a:fld>
            <a:endParaRPr/>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0490" indent="-299298">
              <a:spcBef>
                <a:spcPct val="30000"/>
              </a:spcBef>
              <a:defRPr sz="1200">
                <a:solidFill>
                  <a:schemeClr val="tx1"/>
                </a:solidFill>
                <a:latin typeface="Calibri" panose="020F0502020204030204" pitchFamily="34" charset="0"/>
              </a:defRPr>
            </a:lvl2pPr>
            <a:lvl3pPr marL="1200498" indent="-239770">
              <a:spcBef>
                <a:spcPct val="30000"/>
              </a:spcBef>
              <a:defRPr sz="1200">
                <a:solidFill>
                  <a:schemeClr val="tx1"/>
                </a:solidFill>
                <a:latin typeface="Calibri" panose="020F0502020204030204" pitchFamily="34" charset="0"/>
              </a:defRPr>
            </a:lvl3pPr>
            <a:lvl4pPr marL="1681690" indent="-239770">
              <a:spcBef>
                <a:spcPct val="30000"/>
              </a:spcBef>
              <a:defRPr sz="1200">
                <a:solidFill>
                  <a:schemeClr val="tx1"/>
                </a:solidFill>
                <a:latin typeface="Calibri" panose="020F0502020204030204" pitchFamily="34" charset="0"/>
              </a:defRPr>
            </a:lvl4pPr>
            <a:lvl5pPr marL="2162881" indent="-239770">
              <a:spcBef>
                <a:spcPct val="30000"/>
              </a:spcBef>
              <a:defRPr sz="1200">
                <a:solidFill>
                  <a:schemeClr val="tx1"/>
                </a:solidFill>
                <a:latin typeface="Calibri" panose="020F0502020204030204" pitchFamily="34" charset="0"/>
              </a:defRPr>
            </a:lvl5pPr>
            <a:lvl6pPr marL="2639111" indent="-239770" eaLnBrk="0" fontAlgn="base" hangingPunct="0">
              <a:spcBef>
                <a:spcPct val="30000"/>
              </a:spcBef>
              <a:spcAft>
                <a:spcPct val="0"/>
              </a:spcAft>
              <a:defRPr sz="1200">
                <a:solidFill>
                  <a:schemeClr val="tx1"/>
                </a:solidFill>
                <a:latin typeface="Calibri" panose="020F0502020204030204" pitchFamily="34" charset="0"/>
              </a:defRPr>
            </a:lvl6pPr>
            <a:lvl7pPr marL="3115343" indent="-239770" eaLnBrk="0" fontAlgn="base" hangingPunct="0">
              <a:spcBef>
                <a:spcPct val="30000"/>
              </a:spcBef>
              <a:spcAft>
                <a:spcPct val="0"/>
              </a:spcAft>
              <a:defRPr sz="1200">
                <a:solidFill>
                  <a:schemeClr val="tx1"/>
                </a:solidFill>
                <a:latin typeface="Calibri" panose="020F0502020204030204" pitchFamily="34" charset="0"/>
              </a:defRPr>
            </a:lvl7pPr>
            <a:lvl8pPr marL="3591573" indent="-239770" eaLnBrk="0" fontAlgn="base" hangingPunct="0">
              <a:spcBef>
                <a:spcPct val="30000"/>
              </a:spcBef>
              <a:spcAft>
                <a:spcPct val="0"/>
              </a:spcAft>
              <a:defRPr sz="1200">
                <a:solidFill>
                  <a:schemeClr val="tx1"/>
                </a:solidFill>
                <a:latin typeface="Calibri" panose="020F0502020204030204" pitchFamily="34" charset="0"/>
              </a:defRPr>
            </a:lvl8pPr>
            <a:lvl9pPr marL="4067803" indent="-23977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4F17D5-4017-49B0-BD73-796199F5D414}" type="slidenum">
              <a:rPr lang="en-US" altLang="en-US" smtClean="0"/>
              <a:pPr>
                <a:spcBef>
                  <a:spcPct val="0"/>
                </a:spcBef>
              </a:pPr>
              <a:t>8</a:t>
            </a:fld>
            <a:endParaRPr lang="en-US" altLang="en-US"/>
          </a:p>
        </p:txBody>
      </p:sp>
    </p:spTree>
    <p:extLst>
      <p:ext uri="{BB962C8B-B14F-4D97-AF65-F5344CB8AC3E}">
        <p14:creationId xmlns:p14="http://schemas.microsoft.com/office/powerpoint/2010/main" val="1202499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06937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34951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21724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8603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2102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85410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8840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11</a:t>
            </a:fld>
            <a:endParaRPr lang="en-US"/>
          </a:p>
        </p:txBody>
      </p:sp>
    </p:spTree>
    <p:extLst>
      <p:ext uri="{BB962C8B-B14F-4D97-AF65-F5344CB8AC3E}">
        <p14:creationId xmlns:p14="http://schemas.microsoft.com/office/powerpoint/2010/main" val="2440061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12</a:t>
            </a:fld>
            <a:endParaRPr lang="en-US"/>
          </a:p>
        </p:txBody>
      </p:sp>
    </p:spTree>
    <p:extLst>
      <p:ext uri="{BB962C8B-B14F-4D97-AF65-F5344CB8AC3E}">
        <p14:creationId xmlns:p14="http://schemas.microsoft.com/office/powerpoint/2010/main" val="2896365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14</a:t>
            </a:fld>
            <a:endParaRPr lang="en-US"/>
          </a:p>
        </p:txBody>
      </p:sp>
    </p:spTree>
    <p:extLst>
      <p:ext uri="{BB962C8B-B14F-4D97-AF65-F5344CB8AC3E}">
        <p14:creationId xmlns:p14="http://schemas.microsoft.com/office/powerpoint/2010/main" val="3578307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15</a:t>
            </a:fld>
            <a:endParaRPr lang="en-US"/>
          </a:p>
        </p:txBody>
      </p:sp>
    </p:spTree>
    <p:extLst>
      <p:ext uri="{BB962C8B-B14F-4D97-AF65-F5344CB8AC3E}">
        <p14:creationId xmlns:p14="http://schemas.microsoft.com/office/powerpoint/2010/main" val="1651609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16</a:t>
            </a:fld>
            <a:endParaRPr lang="en-US"/>
          </a:p>
        </p:txBody>
      </p:sp>
    </p:spTree>
    <p:extLst>
      <p:ext uri="{BB962C8B-B14F-4D97-AF65-F5344CB8AC3E}">
        <p14:creationId xmlns:p14="http://schemas.microsoft.com/office/powerpoint/2010/main" val="3101621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the classroom: establish connections between students early on, review content, instruction, reflect on a topic, goals for the year, assess what students know, current events…Students are involved in coming up with solutions. Shared responsibility.</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0490" indent="-299298">
              <a:spcBef>
                <a:spcPct val="30000"/>
              </a:spcBef>
              <a:defRPr sz="1200">
                <a:solidFill>
                  <a:schemeClr val="tx1"/>
                </a:solidFill>
                <a:latin typeface="Calibri" panose="020F0502020204030204" pitchFamily="34" charset="0"/>
              </a:defRPr>
            </a:lvl2pPr>
            <a:lvl3pPr marL="1200498" indent="-239770">
              <a:spcBef>
                <a:spcPct val="30000"/>
              </a:spcBef>
              <a:defRPr sz="1200">
                <a:solidFill>
                  <a:schemeClr val="tx1"/>
                </a:solidFill>
                <a:latin typeface="Calibri" panose="020F0502020204030204" pitchFamily="34" charset="0"/>
              </a:defRPr>
            </a:lvl3pPr>
            <a:lvl4pPr marL="1681690" indent="-239770">
              <a:spcBef>
                <a:spcPct val="30000"/>
              </a:spcBef>
              <a:defRPr sz="1200">
                <a:solidFill>
                  <a:schemeClr val="tx1"/>
                </a:solidFill>
                <a:latin typeface="Calibri" panose="020F0502020204030204" pitchFamily="34" charset="0"/>
              </a:defRPr>
            </a:lvl4pPr>
            <a:lvl5pPr marL="2162881" indent="-239770">
              <a:spcBef>
                <a:spcPct val="30000"/>
              </a:spcBef>
              <a:defRPr sz="1200">
                <a:solidFill>
                  <a:schemeClr val="tx1"/>
                </a:solidFill>
                <a:latin typeface="Calibri" panose="020F0502020204030204" pitchFamily="34" charset="0"/>
              </a:defRPr>
            </a:lvl5pPr>
            <a:lvl6pPr marL="2639111" indent="-239770" eaLnBrk="0" fontAlgn="base" hangingPunct="0">
              <a:spcBef>
                <a:spcPct val="30000"/>
              </a:spcBef>
              <a:spcAft>
                <a:spcPct val="0"/>
              </a:spcAft>
              <a:defRPr sz="1200">
                <a:solidFill>
                  <a:schemeClr val="tx1"/>
                </a:solidFill>
                <a:latin typeface="Calibri" panose="020F0502020204030204" pitchFamily="34" charset="0"/>
              </a:defRPr>
            </a:lvl6pPr>
            <a:lvl7pPr marL="3115343" indent="-239770" eaLnBrk="0" fontAlgn="base" hangingPunct="0">
              <a:spcBef>
                <a:spcPct val="30000"/>
              </a:spcBef>
              <a:spcAft>
                <a:spcPct val="0"/>
              </a:spcAft>
              <a:defRPr sz="1200">
                <a:solidFill>
                  <a:schemeClr val="tx1"/>
                </a:solidFill>
                <a:latin typeface="Calibri" panose="020F0502020204030204" pitchFamily="34" charset="0"/>
              </a:defRPr>
            </a:lvl7pPr>
            <a:lvl8pPr marL="3591573" indent="-239770" eaLnBrk="0" fontAlgn="base" hangingPunct="0">
              <a:spcBef>
                <a:spcPct val="30000"/>
              </a:spcBef>
              <a:spcAft>
                <a:spcPct val="0"/>
              </a:spcAft>
              <a:defRPr sz="1200">
                <a:solidFill>
                  <a:schemeClr val="tx1"/>
                </a:solidFill>
                <a:latin typeface="Calibri" panose="020F0502020204030204" pitchFamily="34" charset="0"/>
              </a:defRPr>
            </a:lvl8pPr>
            <a:lvl9pPr marL="4067803" indent="-23977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441DAE-2E0D-438D-AAE4-F0557F2D04CD}" type="slidenum">
              <a:rPr lang="en-US" altLang="en-US" smtClean="0"/>
              <a:pPr>
                <a:spcBef>
                  <a:spcPct val="0"/>
                </a:spcBef>
              </a:pPr>
              <a:t>19</a:t>
            </a:fld>
            <a:endParaRPr lang="en-US" altLang="en-US"/>
          </a:p>
        </p:txBody>
      </p:sp>
    </p:spTree>
    <p:extLst>
      <p:ext uri="{BB962C8B-B14F-4D97-AF65-F5344CB8AC3E}">
        <p14:creationId xmlns:p14="http://schemas.microsoft.com/office/powerpoint/2010/main" val="2622227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53806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endParaRPr lang="en-US"/>
          </a:p>
        </p:txBody>
      </p:sp>
    </p:spTree>
    <p:extLst>
      <p:ext uri="{BB962C8B-B14F-4D97-AF65-F5344CB8AC3E}">
        <p14:creationId xmlns:p14="http://schemas.microsoft.com/office/powerpoint/2010/main" val="1021689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8539" y="2514601"/>
            <a:ext cx="8913077" cy="2262781"/>
          </a:xfrm>
        </p:spPr>
        <p:txBody>
          <a:bodyPr anchor="b">
            <a:normAutofit/>
          </a:bodyPr>
          <a:lstStyle>
            <a:lvl1pPr>
              <a:defRPr sz="5398"/>
            </a:lvl1pPr>
          </a:lstStyle>
          <a:p>
            <a:r>
              <a:rPr lang="en-US"/>
              <a:t>Click to edit Master title style</a:t>
            </a:r>
          </a:p>
        </p:txBody>
      </p:sp>
      <p:sp>
        <p:nvSpPr>
          <p:cNvPr id="3" name="Subtitle 2"/>
          <p:cNvSpPr>
            <a:spLocks noGrp="1"/>
          </p:cNvSpPr>
          <p:nvPr>
            <p:ph type="subTitle" idx="1"/>
          </p:nvPr>
        </p:nvSpPr>
        <p:spPr>
          <a:xfrm>
            <a:off x="2588539" y="4777380"/>
            <a:ext cx="8913077" cy="1126283"/>
          </a:xfrm>
        </p:spPr>
        <p:txBody>
          <a:bodyPr anchor="t"/>
          <a:lstStyle>
            <a:lvl1pPr marL="0" indent="0" algn="l">
              <a:buNone/>
              <a:defRPr>
                <a:solidFill>
                  <a:schemeClr val="tx1">
                    <a:lumMod val="65000"/>
                    <a:lumOff val="3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D9712D-992A-4AB1-A5C2-575F75921AA2}" type="datetimeFigureOut">
              <a:rPr lang="en-US" smtClean="0"/>
              <a:t>5/17/18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1"/>
            <a:ext cx="1744198"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674" y="4529541"/>
            <a:ext cx="779564" cy="365125"/>
          </a:xfrm>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1662831032"/>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8" y="609600"/>
            <a:ext cx="8913077" cy="3117040"/>
          </a:xfrm>
        </p:spPr>
        <p:txBody>
          <a:bodyPr anchor="ctr">
            <a:normAutofit/>
          </a:bodyPr>
          <a:lstStyle>
            <a:lvl1pPr algn="l">
              <a:defRPr sz="4799" b="0" cap="none"/>
            </a:lvl1pPr>
          </a:lstStyle>
          <a:p>
            <a:r>
              <a:rPr lang="en-US"/>
              <a:t>Click to edit Master title style</a:t>
            </a:r>
          </a:p>
        </p:txBody>
      </p:sp>
      <p:sp>
        <p:nvSpPr>
          <p:cNvPr id="3" name="Text Placeholder 2"/>
          <p:cNvSpPr>
            <a:spLocks noGrp="1"/>
          </p:cNvSpPr>
          <p:nvPr>
            <p:ph type="body" idx="1"/>
          </p:nvPr>
        </p:nvSpPr>
        <p:spPr>
          <a:xfrm>
            <a:off x="2588538" y="4354046"/>
            <a:ext cx="8913077" cy="1555864"/>
          </a:xfrm>
        </p:spPr>
        <p:txBody>
          <a:bodyPr anchor="ctr">
            <a:normAutofit/>
          </a:bodyPr>
          <a:lstStyle>
            <a:lvl1pPr marL="0" indent="0" algn="l">
              <a:buNone/>
              <a:defRPr sz="17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5/17/18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FF75B4CE-5129-41CA-A75E-F2AE589D1F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410025"/>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207" y="609600"/>
            <a:ext cx="8391740" cy="2895600"/>
          </a:xfrm>
        </p:spPr>
        <p:txBody>
          <a:bodyPr anchor="ctr">
            <a:normAutofit/>
          </a:bodyPr>
          <a:lstStyle>
            <a:lvl1pPr algn="l">
              <a:defRPr sz="4799" b="0" cap="none"/>
            </a:lvl1pPr>
          </a:lstStyle>
          <a:p>
            <a:r>
              <a:rPr lang="en-US"/>
              <a:t>Click to edit Master title style</a:t>
            </a:r>
          </a:p>
        </p:txBody>
      </p:sp>
      <p:sp>
        <p:nvSpPr>
          <p:cNvPr id="13" name="Text Placeholder 9"/>
          <p:cNvSpPr>
            <a:spLocks noGrp="1"/>
          </p:cNvSpPr>
          <p:nvPr>
            <p:ph type="body" sz="quarter" idx="13"/>
          </p:nvPr>
        </p:nvSpPr>
        <p:spPr>
          <a:xfrm>
            <a:off x="3274159" y="3505200"/>
            <a:ext cx="7534591"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2588538" y="4354046"/>
            <a:ext cx="8913077" cy="1555864"/>
          </a:xfrm>
        </p:spPr>
        <p:txBody>
          <a:bodyPr anchor="ctr">
            <a:normAutofit/>
          </a:bodyPr>
          <a:lstStyle>
            <a:lvl1pPr marL="0" indent="0" algn="l">
              <a:buNone/>
              <a:defRPr sz="17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5/17/18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FF75B4CE-5129-41CA-A75E-F2AE589D1F47}" type="slidenum">
              <a:rPr lang="en-US" smtClean="0">
                <a:solidFill>
                  <a:prstClr val="black">
                    <a:tint val="75000"/>
                  </a:prstClr>
                </a:solidFill>
              </a:rPr>
              <a:pPr/>
              <a:t>‹#›</a:t>
            </a:fld>
            <a:endParaRPr lang="en-US">
              <a:solidFill>
                <a:prstClr val="black">
                  <a:tint val="75000"/>
                </a:prstClr>
              </a:solidFill>
            </a:endParaRPr>
          </a:p>
        </p:txBody>
      </p:sp>
      <p:sp>
        <p:nvSpPr>
          <p:cNvPr id="14" name="TextBox 13"/>
          <p:cNvSpPr txBox="1"/>
          <p:nvPr/>
        </p:nvSpPr>
        <p:spPr>
          <a:xfrm>
            <a:off x="2467010" y="648005"/>
            <a:ext cx="609441" cy="584776"/>
          </a:xfrm>
          <a:prstGeom prst="rect">
            <a:avLst/>
          </a:prstGeom>
        </p:spPr>
        <p:txBody>
          <a:bodyPr vert="horz" lIns="91416" tIns="45708" rIns="91416" bIns="45708" rtlCol="0" anchor="ctr">
            <a:noAutofit/>
          </a:bodyPr>
          <a:lstStyle/>
          <a:p>
            <a:pPr lvl="0"/>
            <a:r>
              <a:rPr lang="en-US" sz="7998" baseline="0">
                <a:ln w="3175" cmpd="sng">
                  <a:noFill/>
                </a:ln>
                <a:solidFill>
                  <a:schemeClr val="accent1"/>
                </a:solidFill>
                <a:effectLst/>
                <a:latin typeface="Arial"/>
              </a:rPr>
              <a:t>“</a:t>
            </a:r>
          </a:p>
        </p:txBody>
      </p:sp>
      <p:sp>
        <p:nvSpPr>
          <p:cNvPr id="15" name="TextBox 14"/>
          <p:cNvSpPr txBox="1"/>
          <p:nvPr/>
        </p:nvSpPr>
        <p:spPr>
          <a:xfrm>
            <a:off x="11111958" y="2905306"/>
            <a:ext cx="609441" cy="584776"/>
          </a:xfrm>
          <a:prstGeom prst="rect">
            <a:avLst/>
          </a:prstGeom>
        </p:spPr>
        <p:txBody>
          <a:bodyPr vert="horz" lIns="91416" tIns="45708" rIns="91416" bIns="45708" rtlCol="0" anchor="ctr">
            <a:noAutofit/>
          </a:bodyPr>
          <a:lstStyle/>
          <a:p>
            <a:pPr lvl="0"/>
            <a:r>
              <a:rPr lang="en-US" sz="7998" baseline="0">
                <a:ln w="3175" cmpd="sng">
                  <a:noFill/>
                </a:ln>
                <a:solidFill>
                  <a:schemeClr val="accent1"/>
                </a:solidFill>
                <a:effectLst/>
                <a:latin typeface="Arial"/>
              </a:rPr>
              <a:t>”</a:t>
            </a:r>
          </a:p>
        </p:txBody>
      </p:sp>
    </p:spTree>
    <p:extLst>
      <p:ext uri="{BB962C8B-B14F-4D97-AF65-F5344CB8AC3E}">
        <p14:creationId xmlns:p14="http://schemas.microsoft.com/office/powerpoint/2010/main" val="2684369726"/>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8539" y="2438401"/>
            <a:ext cx="8913078" cy="2724845"/>
          </a:xfrm>
        </p:spPr>
        <p:txBody>
          <a:bodyPr anchor="b">
            <a:normAutofit/>
          </a:bodyPr>
          <a:lstStyle>
            <a:lvl1pPr algn="l">
              <a:defRPr sz="4799" b="0"/>
            </a:lvl1pPr>
          </a:lstStyle>
          <a:p>
            <a:r>
              <a:rPr lang="en-US"/>
              <a:t>Click to edit Master title style</a:t>
            </a:r>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5/17/18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FF75B4CE-5129-41CA-A75E-F2AE589D1F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114651"/>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207" y="609600"/>
            <a:ext cx="8391740" cy="2895600"/>
          </a:xfrm>
        </p:spPr>
        <p:txBody>
          <a:bodyPr anchor="ctr">
            <a:normAutofit/>
          </a:bodyPr>
          <a:lstStyle>
            <a:lvl1pPr algn="l">
              <a:defRPr sz="4799" b="0" cap="none"/>
            </a:lvl1pPr>
          </a:lstStyle>
          <a:p>
            <a:r>
              <a:rPr lang="en-US"/>
              <a:t>Click to edit Master title style</a:t>
            </a:r>
          </a:p>
        </p:txBody>
      </p:sp>
      <p:sp>
        <p:nvSpPr>
          <p:cNvPr id="21" name="Text Placeholder 9"/>
          <p:cNvSpPr>
            <a:spLocks noGrp="1"/>
          </p:cNvSpPr>
          <p:nvPr>
            <p:ph type="body" sz="quarter" idx="13"/>
          </p:nvPr>
        </p:nvSpPr>
        <p:spPr>
          <a:xfrm>
            <a:off x="2588538" y="4343400"/>
            <a:ext cx="8913078" cy="838200"/>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5/17/18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FF75B4CE-5129-41CA-A75E-F2AE589D1F47}" type="slidenum">
              <a:rPr lang="en-US" smtClean="0">
                <a:solidFill>
                  <a:prstClr val="black">
                    <a:tint val="75000"/>
                  </a:prstClr>
                </a:solidFill>
              </a:rPr>
              <a:pPr/>
              <a:t>‹#›</a:t>
            </a:fld>
            <a:endParaRPr lang="en-US">
              <a:solidFill>
                <a:prstClr val="black">
                  <a:tint val="75000"/>
                </a:prstClr>
              </a:solidFill>
            </a:endParaRPr>
          </a:p>
        </p:txBody>
      </p:sp>
      <p:sp>
        <p:nvSpPr>
          <p:cNvPr id="17" name="TextBox 16"/>
          <p:cNvSpPr txBox="1"/>
          <p:nvPr/>
        </p:nvSpPr>
        <p:spPr>
          <a:xfrm>
            <a:off x="2467010" y="648005"/>
            <a:ext cx="609441" cy="584776"/>
          </a:xfrm>
          <a:prstGeom prst="rect">
            <a:avLst/>
          </a:prstGeom>
        </p:spPr>
        <p:txBody>
          <a:bodyPr vert="horz" lIns="91416" tIns="45708" rIns="91416" bIns="45708" rtlCol="0" anchor="ctr">
            <a:noAutofit/>
          </a:bodyPr>
          <a:lstStyle/>
          <a:p>
            <a:pPr lvl="0"/>
            <a:r>
              <a:rPr lang="en-US" sz="7998" baseline="0">
                <a:ln w="3175" cmpd="sng">
                  <a:noFill/>
                </a:ln>
                <a:solidFill>
                  <a:schemeClr val="accent1"/>
                </a:solidFill>
                <a:effectLst/>
                <a:latin typeface="Arial"/>
              </a:rPr>
              <a:t>“</a:t>
            </a:r>
          </a:p>
        </p:txBody>
      </p:sp>
      <p:sp>
        <p:nvSpPr>
          <p:cNvPr id="18" name="TextBox 17"/>
          <p:cNvSpPr txBox="1"/>
          <p:nvPr/>
        </p:nvSpPr>
        <p:spPr>
          <a:xfrm>
            <a:off x="11111958" y="2905306"/>
            <a:ext cx="609441" cy="584776"/>
          </a:xfrm>
          <a:prstGeom prst="rect">
            <a:avLst/>
          </a:prstGeom>
        </p:spPr>
        <p:txBody>
          <a:bodyPr vert="horz" lIns="91416" tIns="45708" rIns="91416" bIns="45708" rtlCol="0" anchor="ctr">
            <a:noAutofit/>
          </a:bodyPr>
          <a:lstStyle/>
          <a:p>
            <a:pPr lvl="0"/>
            <a:r>
              <a:rPr lang="en-US" sz="7998" baseline="0">
                <a:ln w="3175" cmpd="sng">
                  <a:noFill/>
                </a:ln>
                <a:solidFill>
                  <a:schemeClr val="accent1"/>
                </a:solidFill>
                <a:effectLst/>
                <a:latin typeface="Arial"/>
              </a:rPr>
              <a:t>”</a:t>
            </a:r>
          </a:p>
        </p:txBody>
      </p:sp>
    </p:spTree>
    <p:extLst>
      <p:ext uri="{BB962C8B-B14F-4D97-AF65-F5344CB8AC3E}">
        <p14:creationId xmlns:p14="http://schemas.microsoft.com/office/powerpoint/2010/main" val="3151704097"/>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8538" y="627407"/>
            <a:ext cx="8913077" cy="2880020"/>
          </a:xfrm>
        </p:spPr>
        <p:txBody>
          <a:bodyPr anchor="ctr">
            <a:normAutofit/>
          </a:bodyPr>
          <a:lstStyle>
            <a:lvl1pPr algn="l">
              <a:defRPr sz="4799" b="0"/>
            </a:lvl1pPr>
          </a:lstStyle>
          <a:p>
            <a:r>
              <a:rPr lang="en-US"/>
              <a:t>Click to edit Master title style</a:t>
            </a:r>
          </a:p>
        </p:txBody>
      </p:sp>
      <p:sp>
        <p:nvSpPr>
          <p:cNvPr id="21" name="Text Placeholder 9"/>
          <p:cNvSpPr>
            <a:spLocks noGrp="1"/>
          </p:cNvSpPr>
          <p:nvPr>
            <p:ph type="body" sz="quarter" idx="13"/>
          </p:nvPr>
        </p:nvSpPr>
        <p:spPr>
          <a:xfrm>
            <a:off x="2588538" y="4343400"/>
            <a:ext cx="8913078" cy="838200"/>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5/17/18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FF75B4CE-5129-41CA-A75E-F2AE589D1F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06617"/>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D9712D-992A-4AB1-A5C2-575F75921AA2}" type="datetimeFigureOut">
              <a:rPr lang="en-US" smtClean="0"/>
              <a:t>5/17/18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3060968393"/>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2392" y="627406"/>
            <a:ext cx="2207026"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8538" y="627406"/>
            <a:ext cx="6475313"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D9712D-992A-4AB1-A5C2-575F75921AA2}" type="datetimeFigureOut">
              <a:rPr lang="en-US" smtClean="0"/>
              <a:t>5/17/18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1416583081"/>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sp>
        <p:nvSpPr>
          <p:cNvPr id="27" name="Shape 27"/>
          <p:cNvSpPr txBox="1">
            <a:spLocks noGrp="1"/>
          </p:cNvSpPr>
          <p:nvPr>
            <p:ph type="title"/>
          </p:nvPr>
        </p:nvSpPr>
        <p:spPr>
          <a:xfrm>
            <a:off x="387900" y="458025"/>
            <a:ext cx="8368200" cy="686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200925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250" y="624110"/>
            <a:ext cx="8909366" cy="1280890"/>
          </a:xfrm>
        </p:spPr>
        <p:txBody>
          <a:bodyPr/>
          <a:lstStyle/>
          <a:p>
            <a:r>
              <a:rPr lang="en-US"/>
              <a:t>Click to edit Master title style</a:t>
            </a:r>
          </a:p>
        </p:txBody>
      </p:sp>
      <p:sp>
        <p:nvSpPr>
          <p:cNvPr id="3" name="Content Placeholder 2"/>
          <p:cNvSpPr>
            <a:spLocks noGrp="1"/>
          </p:cNvSpPr>
          <p:nvPr>
            <p:ph idx="1"/>
          </p:nvPr>
        </p:nvSpPr>
        <p:spPr>
          <a:xfrm>
            <a:off x="2588538" y="2133600"/>
            <a:ext cx="8913078"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D9712D-992A-4AB1-A5C2-575F75921AA2}" type="datetimeFigureOut">
              <a:rPr lang="en-US" smtClean="0"/>
              <a:t>5/17/18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4146269296"/>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8538" y="2058750"/>
            <a:ext cx="8913077" cy="1468800"/>
          </a:xfrm>
        </p:spPr>
        <p:txBody>
          <a:bodyPr anchor="b"/>
          <a:lstStyle>
            <a:lvl1pPr algn="l">
              <a:defRPr sz="3999" b="0" cap="none"/>
            </a:lvl1pPr>
          </a:lstStyle>
          <a:p>
            <a:r>
              <a:rPr lang="en-US"/>
              <a:t>Click to edit Master title style</a:t>
            </a:r>
          </a:p>
        </p:txBody>
      </p:sp>
      <p:sp>
        <p:nvSpPr>
          <p:cNvPr id="3" name="Text Placeholder 2"/>
          <p:cNvSpPr>
            <a:spLocks noGrp="1"/>
          </p:cNvSpPr>
          <p:nvPr>
            <p:ph type="body" idx="1"/>
          </p:nvPr>
        </p:nvSpPr>
        <p:spPr>
          <a:xfrm>
            <a:off x="2588538" y="3530129"/>
            <a:ext cx="8913077" cy="860400"/>
          </a:xfrm>
        </p:spPr>
        <p:txBody>
          <a:bodyPr anchor="t"/>
          <a:lstStyle>
            <a:lvl1pPr marL="0" indent="0" algn="l">
              <a:buNone/>
              <a:defRPr sz="19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D9712D-992A-4AB1-A5C2-575F75921AA2}" type="datetimeFigureOut">
              <a:rPr lang="en-US" smtClean="0"/>
              <a:t>5/17/18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4232671053"/>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8538" y="2133600"/>
            <a:ext cx="4312741"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88874" y="2126222"/>
            <a:ext cx="4312741"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D9712D-992A-4AB1-A5C2-575F75921AA2}" type="datetimeFigureOut">
              <a:rPr lang="en-US" smtClean="0"/>
              <a:t>5/17/18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674" y="787783"/>
            <a:ext cx="779564" cy="365125"/>
          </a:xfrm>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149714924"/>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8608" y="1972703"/>
            <a:ext cx="3991692"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2588538" y="2548966"/>
            <a:ext cx="4341762"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4674" y="1969475"/>
            <a:ext cx="3997960"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7165091" y="2545738"/>
            <a:ext cx="433754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D9712D-992A-4AB1-A5C2-575F75921AA2}" type="datetimeFigureOut">
              <a:rPr lang="en-US" smtClean="0"/>
              <a:t>5/17/18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674" y="787783"/>
            <a:ext cx="779564" cy="365125"/>
          </a:xfrm>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890600221"/>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D9712D-992A-4AB1-A5C2-575F75921AA2}" type="datetimeFigureOut">
              <a:rPr lang="en-US" smtClean="0"/>
              <a:t>5/17/18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1146757559"/>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en-US" smtClean="0"/>
              <a:t>5/17/18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1873906337"/>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8" y="446088"/>
            <a:ext cx="3504286" cy="976312"/>
          </a:xfrm>
        </p:spPr>
        <p:txBody>
          <a:bodyPr anchor="b"/>
          <a:lstStyle>
            <a:lvl1pPr algn="l">
              <a:defRPr sz="1999" b="0"/>
            </a:lvl1pPr>
          </a:lstStyle>
          <a:p>
            <a:r>
              <a:rPr lang="en-US"/>
              <a:t>Click to edit Master title style</a:t>
            </a:r>
          </a:p>
        </p:txBody>
      </p:sp>
      <p:sp>
        <p:nvSpPr>
          <p:cNvPr id="3" name="Content Placeholder 2"/>
          <p:cNvSpPr>
            <a:spLocks noGrp="1"/>
          </p:cNvSpPr>
          <p:nvPr>
            <p:ph idx="1"/>
          </p:nvPr>
        </p:nvSpPr>
        <p:spPr>
          <a:xfrm>
            <a:off x="6321365" y="446089"/>
            <a:ext cx="5180251"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8538" y="1598613"/>
            <a:ext cx="3504286" cy="4262436"/>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D9712D-992A-4AB1-A5C2-575F75921AA2}" type="datetimeFigureOut">
              <a:rPr lang="en-US" smtClean="0"/>
              <a:t>5/17/18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1793335427"/>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9" y="4800600"/>
            <a:ext cx="8913078" cy="566738"/>
          </a:xfrm>
        </p:spPr>
        <p:txBody>
          <a:bodyPr anchor="b">
            <a:normAutofit/>
          </a:bodyPr>
          <a:lstStyle>
            <a:lvl1pPr algn="l">
              <a:defRPr sz="2399" b="0"/>
            </a:lvl1pPr>
          </a:lstStyle>
          <a:p>
            <a:r>
              <a:rPr lang="en-US"/>
              <a:t>Click to edit Master title style</a:t>
            </a:r>
          </a:p>
        </p:txBody>
      </p:sp>
      <p:sp>
        <p:nvSpPr>
          <p:cNvPr id="3" name="Picture Placeholder 2"/>
          <p:cNvSpPr>
            <a:spLocks noGrp="1" noChangeAspect="1"/>
          </p:cNvSpPr>
          <p:nvPr>
            <p:ph type="pic" idx="1"/>
          </p:nvPr>
        </p:nvSpPr>
        <p:spPr>
          <a:xfrm>
            <a:off x="2588538" y="634965"/>
            <a:ext cx="8913078" cy="3854970"/>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p>
        </p:txBody>
      </p:sp>
      <p:sp>
        <p:nvSpPr>
          <p:cNvPr id="4" name="Text Placeholder 3"/>
          <p:cNvSpPr>
            <a:spLocks noGrp="1"/>
          </p:cNvSpPr>
          <p:nvPr>
            <p:ph type="body" sz="half" idx="2"/>
          </p:nvPr>
        </p:nvSpPr>
        <p:spPr>
          <a:xfrm>
            <a:off x="2588539" y="5367338"/>
            <a:ext cx="891307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5/17/18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74772322"/>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0773"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14" y="-786"/>
            <a:ext cx="2356060"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3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249" y="624110"/>
            <a:ext cx="8909366"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8538" y="2133600"/>
            <a:ext cx="8913078"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58914" y="6130437"/>
            <a:ext cx="1145984"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BCD5785-8A43-4CC4-A705-D4AA7E8DB57F}" type="datetimeFigureOut">
              <a:rPr lang="en-US" smtClean="0">
                <a:solidFill>
                  <a:prstClr val="black">
                    <a:tint val="75000"/>
                  </a:prstClr>
                </a:solidFill>
              </a:rPr>
              <a:pPr/>
              <a:t>5/17/18</a:t>
            </a:fld>
            <a:endParaRPr lang="en-US">
              <a:solidFill>
                <a:prstClr val="black">
                  <a:tint val="75000"/>
                </a:prstClr>
              </a:solidFill>
            </a:endParaRPr>
          </a:p>
        </p:txBody>
      </p:sp>
      <p:sp>
        <p:nvSpPr>
          <p:cNvPr id="5" name="Footer Placeholder 4"/>
          <p:cNvSpPr>
            <a:spLocks noGrp="1"/>
          </p:cNvSpPr>
          <p:nvPr>
            <p:ph type="ftr" sz="quarter" idx="3"/>
          </p:nvPr>
        </p:nvSpPr>
        <p:spPr>
          <a:xfrm>
            <a:off x="2588538" y="6135809"/>
            <a:ext cx="7618015"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531674" y="787783"/>
            <a:ext cx="779564" cy="365125"/>
          </a:xfrm>
          <a:prstGeom prst="rect">
            <a:avLst/>
          </a:prstGeom>
        </p:spPr>
        <p:txBody>
          <a:bodyPr vert="horz" lIns="91440" tIns="45720" rIns="91440" bIns="45720" rtlCol="0" anchor="ctr"/>
          <a:lstStyle>
            <a:lvl1pPr algn="r">
              <a:defRPr sz="1999">
                <a:solidFill>
                  <a:srgbClr val="FEFFFF"/>
                </a:solidFill>
              </a:defRPr>
            </a:lvl1pPr>
          </a:lstStyle>
          <a:p>
            <a:fld id="{FF75B4CE-5129-41CA-A75E-F2AE589D1F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798935"/>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115" r:id="rId17"/>
  </p:sldLayoutIdLst>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txStyles>
    <p:titleStyle>
      <a:lvl1pPr algn="l" defTabSz="457063" rtl="0" eaLnBrk="1" latinLnBrk="0" hangingPunct="1">
        <a:spcBef>
          <a:spcPct val="0"/>
        </a:spcBef>
        <a:buNone/>
        <a:defRPr sz="3599"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lcpsorg.sharepoint.com/sites/Admin/DeptPS/OSS/SS/RP/SitePages/Restorative%20Practice.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ocs.google.com/forms/d/e/1FAIpQLSct8dd3SH_9M2zOi-2uDX5P5_MBpdaiZ9JGAW8jhY2aeuk-qQ/viewfor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qNQtzAAYPP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lcpsorg.sharepoint.com/sites/Admin/DeptPS/OSS/SS/RP/SitePages/Restorative%20Practice.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2" y="762000"/>
            <a:ext cx="10134600" cy="3459480"/>
          </a:xfrm>
        </p:spPr>
        <p:txBody>
          <a:bodyPr>
            <a:normAutofit fontScale="90000"/>
          </a:bodyPr>
          <a:lstStyle/>
          <a:p>
            <a:pPr algn="ctr"/>
            <a:r>
              <a:rPr lang="en-US" sz="4900" b="1"/>
              <a:t>More Voices, More Equity</a:t>
            </a:r>
            <a:br>
              <a:rPr lang="en-US" sz="4900"/>
            </a:br>
            <a:r>
              <a:rPr lang="en-US" sz="4900"/>
              <a:t>RESTORATIVE PRACTICES IN</a:t>
            </a:r>
            <a:br>
              <a:rPr lang="en-US" sz="4900"/>
            </a:br>
            <a:r>
              <a:rPr lang="en-US" sz="4900"/>
              <a:t>SCHOOLS</a:t>
            </a:r>
            <a:br>
              <a:rPr lang="en-US" sz="4400"/>
            </a:br>
            <a:r>
              <a:rPr lang="en-US" sz="2700"/>
              <a:t>IIRP WORLD CONFERENCE</a:t>
            </a:r>
            <a:br>
              <a:rPr lang="en-US" sz="2700"/>
            </a:br>
            <a:r>
              <a:rPr lang="en-US" sz="2700"/>
              <a:t>BETHLEHEM, PA</a:t>
            </a:r>
            <a:br>
              <a:rPr lang="en-US" sz="2700"/>
            </a:br>
            <a:r>
              <a:rPr lang="en-US" sz="2700"/>
              <a:t>OCTOBER 25, 2018</a:t>
            </a:r>
          </a:p>
        </p:txBody>
      </p:sp>
      <p:sp>
        <p:nvSpPr>
          <p:cNvPr id="3" name="Subtitle 2"/>
          <p:cNvSpPr>
            <a:spLocks noGrp="1"/>
          </p:cNvSpPr>
          <p:nvPr>
            <p:ph type="subTitle" idx="1"/>
          </p:nvPr>
        </p:nvSpPr>
        <p:spPr>
          <a:xfrm>
            <a:off x="1598612" y="4495800"/>
            <a:ext cx="10134600" cy="1371600"/>
          </a:xfrm>
        </p:spPr>
        <p:txBody>
          <a:bodyPr>
            <a:normAutofit fontScale="92500" lnSpcReduction="20000"/>
          </a:bodyPr>
          <a:lstStyle/>
          <a:p>
            <a:pPr algn="ctr"/>
            <a:r>
              <a:rPr lang="en-US" b="1"/>
              <a:t>Suzanne Petersen, MA- Supervisor Student Support Services</a:t>
            </a:r>
          </a:p>
          <a:p>
            <a:pPr algn="ctr"/>
            <a:r>
              <a:rPr lang="en-US" sz="1750" b="1"/>
              <a:t>Mitchell </a:t>
            </a:r>
            <a:r>
              <a:rPr lang="en-US" sz="1750" b="1" err="1"/>
              <a:t>Seipt</a:t>
            </a:r>
            <a:r>
              <a:rPr lang="en-US" sz="1750" b="1"/>
              <a:t>, MT- Assistant Principal, Seneca Ridge Middle School</a:t>
            </a:r>
          </a:p>
          <a:p>
            <a:pPr algn="ctr"/>
            <a:r>
              <a:rPr lang="en-US" b="1"/>
              <a:t>Loudoun County Public Schools</a:t>
            </a:r>
          </a:p>
          <a:p>
            <a:pPr algn="ctr"/>
            <a:r>
              <a:rPr lang="en-US" b="1"/>
              <a:t>Department of Pupil Services</a:t>
            </a:r>
          </a:p>
        </p:txBody>
      </p:sp>
    </p:spTree>
    <p:extLst>
      <p:ext uri="{BB962C8B-B14F-4D97-AF65-F5344CB8AC3E}">
        <p14:creationId xmlns:p14="http://schemas.microsoft.com/office/powerpoint/2010/main" val="910498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6812" y="228600"/>
            <a:ext cx="7924800" cy="1447800"/>
          </a:xfrm>
        </p:spPr>
        <p:txBody>
          <a:bodyPr>
            <a:normAutofit fontScale="90000"/>
          </a:bodyPr>
          <a:lstStyle/>
          <a:p>
            <a:pPr algn="ctr"/>
            <a:r>
              <a:rPr lang="en-US" sz="4000" b="1" u="sng"/>
              <a:t>RESTORATATIVE CONFERENCING</a:t>
            </a:r>
            <a:br>
              <a:rPr lang="en-US" sz="3600"/>
            </a:br>
            <a:r>
              <a:rPr lang="en-US" sz="2200"/>
              <a:t>To be used as a positive discipline alternative in lieu of suspensions of expulsions</a:t>
            </a:r>
            <a:br>
              <a:rPr lang="en-US" sz="2200"/>
            </a:br>
            <a:endParaRPr lang="en-US" sz="2200"/>
          </a:p>
        </p:txBody>
      </p:sp>
      <p:sp>
        <p:nvSpPr>
          <p:cNvPr id="3" name="Content Placeholder 2"/>
          <p:cNvSpPr>
            <a:spLocks noGrp="1"/>
          </p:cNvSpPr>
          <p:nvPr>
            <p:ph idx="1"/>
          </p:nvPr>
        </p:nvSpPr>
        <p:spPr>
          <a:xfrm>
            <a:off x="1523910" y="1905000"/>
            <a:ext cx="9750604" cy="4419600"/>
          </a:xfrm>
        </p:spPr>
        <p:txBody>
          <a:bodyPr>
            <a:noAutofit/>
          </a:bodyPr>
          <a:lstStyle/>
          <a:p>
            <a:r>
              <a:rPr lang="en-US" sz="2400"/>
              <a:t>School administrator makes recommendation for RP and receives parent permission</a:t>
            </a:r>
          </a:p>
          <a:p>
            <a:r>
              <a:rPr lang="en-US" sz="2400"/>
              <a:t>School administrators enter referral in to central office on-line data base</a:t>
            </a:r>
          </a:p>
          <a:p>
            <a:r>
              <a:rPr lang="en-US" sz="2400"/>
              <a:t>RP case is assigned to RP Regional Leader</a:t>
            </a:r>
          </a:p>
          <a:p>
            <a:r>
              <a:rPr lang="en-US" sz="2400"/>
              <a:t>Case is assigned to school based staff if they are RP trained</a:t>
            </a:r>
          </a:p>
          <a:p>
            <a:r>
              <a:rPr lang="en-US" sz="2400"/>
              <a:t>RP outcome data is entered into central office database</a:t>
            </a:r>
            <a:br>
              <a:rPr lang="en-US" sz="2400"/>
            </a:br>
            <a:br>
              <a:rPr lang="en-US" sz="2400"/>
            </a:br>
            <a:br>
              <a:rPr lang="en-US" sz="2400"/>
            </a:br>
            <a:br>
              <a:rPr lang="en-US" sz="2400"/>
            </a:br>
            <a:br>
              <a:rPr lang="en-US" sz="2400"/>
            </a:br>
            <a:br>
              <a:rPr lang="en-US" sz="2400"/>
            </a:br>
            <a:br>
              <a:rPr lang="en-US" sz="2400"/>
            </a:br>
            <a:endParaRPr lang="en-US" sz="2400"/>
          </a:p>
        </p:txBody>
      </p:sp>
    </p:spTree>
    <p:extLst>
      <p:ext uri="{BB962C8B-B14F-4D97-AF65-F5344CB8AC3E}">
        <p14:creationId xmlns:p14="http://schemas.microsoft.com/office/powerpoint/2010/main" val="1112711847"/>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25069" y="216309"/>
            <a:ext cx="10172700" cy="685800"/>
          </a:xfrm>
        </p:spPr>
        <p:txBody>
          <a:bodyPr>
            <a:normAutofit fontScale="90000"/>
          </a:bodyPr>
          <a:lstStyle/>
          <a:p>
            <a:pPr algn="ctr"/>
            <a:r>
              <a:rPr lang="en-US" sz="4000" b="1"/>
              <a:t>Historical Program Summary – 2013 -2017 </a:t>
            </a:r>
          </a:p>
        </p:txBody>
      </p:sp>
      <p:sp>
        <p:nvSpPr>
          <p:cNvPr id="14" name="Content Placeholder 13"/>
          <p:cNvSpPr>
            <a:spLocks noGrp="1"/>
          </p:cNvSpPr>
          <p:nvPr>
            <p:ph idx="1"/>
          </p:nvPr>
        </p:nvSpPr>
        <p:spPr>
          <a:xfrm>
            <a:off x="1065213" y="1179513"/>
            <a:ext cx="10896600" cy="4666059"/>
          </a:xfrm>
        </p:spPr>
        <p:txBody>
          <a:bodyPr vert="horz" lIns="91440" tIns="45720" rIns="91440" bIns="45720" rtlCol="0" anchor="t">
            <a:noAutofit/>
          </a:bodyPr>
          <a:lstStyle/>
          <a:p>
            <a:pPr marL="213995" indent="-213995">
              <a:buFont typeface="Wingdings" panose="05000000000000000000" pitchFamily="2" charset="2"/>
              <a:buChar char="Ø"/>
            </a:pPr>
            <a:r>
              <a:rPr lang="en-US" sz="3200" b="1"/>
              <a:t>RESTORATIVE CONFERENCING</a:t>
            </a:r>
            <a:endParaRPr lang="en-US"/>
          </a:p>
          <a:p>
            <a:pPr marL="213995" indent="-213995">
              <a:buFont typeface="Wingdings" panose="05000000000000000000" pitchFamily="2" charset="2"/>
              <a:buChar char="Ø"/>
            </a:pPr>
            <a:r>
              <a:rPr lang="en-US" sz="3200" b="1"/>
              <a:t>Facilitated </a:t>
            </a:r>
            <a:r>
              <a:rPr lang="en-US" sz="3200" b="1">
                <a:solidFill>
                  <a:srgbClr val="FF0000"/>
                </a:solidFill>
              </a:rPr>
              <a:t>252 </a:t>
            </a:r>
            <a:r>
              <a:rPr lang="en-US" sz="3200" b="1"/>
              <a:t>Restorative Practices Cases</a:t>
            </a:r>
          </a:p>
          <a:p>
            <a:pPr marL="213995" indent="-213995">
              <a:buFont typeface="Wingdings" panose="05000000000000000000" pitchFamily="2" charset="2"/>
              <a:buChar char="Ø"/>
            </a:pPr>
            <a:r>
              <a:rPr lang="en-US" sz="3200" b="1"/>
              <a:t>Total of </a:t>
            </a:r>
            <a:r>
              <a:rPr lang="en-US" sz="3200" b="1">
                <a:solidFill>
                  <a:srgbClr val="FF0000"/>
                </a:solidFill>
              </a:rPr>
              <a:t>481</a:t>
            </a:r>
            <a:r>
              <a:rPr lang="en-US" sz="3200" b="1"/>
              <a:t>students participated in the program</a:t>
            </a:r>
          </a:p>
          <a:p>
            <a:pPr marL="213995" indent="-213995">
              <a:buFont typeface="Wingdings" panose="05000000000000000000" pitchFamily="2" charset="2"/>
              <a:buChar char="Ø"/>
            </a:pPr>
            <a:r>
              <a:rPr lang="en-US" sz="3200" b="1">
                <a:solidFill>
                  <a:schemeClr val="tx1"/>
                </a:solidFill>
              </a:rPr>
              <a:t>Total of </a:t>
            </a:r>
            <a:r>
              <a:rPr lang="en-US" sz="3200" b="1">
                <a:solidFill>
                  <a:srgbClr val="FF0000"/>
                </a:solidFill>
              </a:rPr>
              <a:t>343</a:t>
            </a:r>
            <a:r>
              <a:rPr lang="en-US" sz="3200" b="1">
                <a:solidFill>
                  <a:schemeClr val="tx1"/>
                </a:solidFill>
              </a:rPr>
              <a:t> – General Ed, </a:t>
            </a:r>
            <a:r>
              <a:rPr lang="en-US" sz="3200" b="1">
                <a:solidFill>
                  <a:srgbClr val="FF0000"/>
                </a:solidFill>
              </a:rPr>
              <a:t>138</a:t>
            </a:r>
            <a:r>
              <a:rPr lang="en-US" sz="3200" b="1">
                <a:solidFill>
                  <a:schemeClr val="tx1"/>
                </a:solidFill>
              </a:rPr>
              <a:t> – Special Education</a:t>
            </a:r>
          </a:p>
          <a:p>
            <a:pPr marL="213995" indent="-213995">
              <a:buFont typeface="Wingdings" panose="05000000000000000000" pitchFamily="2" charset="2"/>
              <a:buChar char="Ø"/>
            </a:pPr>
            <a:r>
              <a:rPr lang="en-US" sz="3200" b="1"/>
              <a:t>Total of </a:t>
            </a:r>
            <a:r>
              <a:rPr lang="en-US" sz="3200" b="1">
                <a:solidFill>
                  <a:srgbClr val="FF0000"/>
                </a:solidFill>
              </a:rPr>
              <a:t>648</a:t>
            </a:r>
            <a:r>
              <a:rPr lang="en-US" sz="3200" b="1"/>
              <a:t> parents participated in program (all services for a case)</a:t>
            </a:r>
          </a:p>
          <a:p>
            <a:pPr marL="213995" indent="-213995">
              <a:buFont typeface="Wingdings" panose="05000000000000000000" pitchFamily="2" charset="2"/>
              <a:buChar char="Ø"/>
            </a:pPr>
            <a:endParaRPr lang="en-US" sz="3200" b="1"/>
          </a:p>
          <a:p>
            <a:pPr marL="213995" indent="-213995">
              <a:buFont typeface="Wingdings" panose="05000000000000000000" pitchFamily="2" charset="2"/>
              <a:buChar char="Ø"/>
            </a:pPr>
            <a:r>
              <a:rPr lang="en-US" sz="3200" b="1">
                <a:hlinkClick r:id="rId3"/>
              </a:rPr>
              <a:t>Sharepoint Site</a:t>
            </a:r>
          </a:p>
        </p:txBody>
      </p:sp>
      <p:sp>
        <p:nvSpPr>
          <p:cNvPr id="2" name="TextBox 1"/>
          <p:cNvSpPr txBox="1"/>
          <p:nvPr/>
        </p:nvSpPr>
        <p:spPr>
          <a:xfrm>
            <a:off x="1306916" y="6248400"/>
            <a:ext cx="10744200" cy="397032"/>
          </a:xfrm>
          <a:prstGeom prst="rect">
            <a:avLst/>
          </a:prstGeom>
          <a:noFill/>
        </p:spPr>
        <p:txBody>
          <a:bodyPr wrap="square" rtlCol="0">
            <a:spAutoFit/>
          </a:bodyPr>
          <a:lstStyle/>
          <a:p>
            <a:pPr>
              <a:lnSpc>
                <a:spcPct val="90000"/>
              </a:lnSpc>
            </a:pPr>
            <a:r>
              <a:rPr lang="en-US" sz="1100" b="1"/>
              <a:t>*Cases = pre-conferences, conferences, conflict circles, attendance circles, and re-entry circles</a:t>
            </a:r>
          </a:p>
          <a:p>
            <a:pPr>
              <a:lnSpc>
                <a:spcPct val="90000"/>
              </a:lnSpc>
            </a:pPr>
            <a:r>
              <a:rPr lang="en-US" sz="1100" b="1"/>
              <a:t>*Data for 16-17 as of July 10, 2017</a:t>
            </a:r>
          </a:p>
        </p:txBody>
      </p:sp>
    </p:spTree>
    <p:extLst>
      <p:ext uri="{BB962C8B-B14F-4D97-AF65-F5344CB8AC3E}">
        <p14:creationId xmlns:p14="http://schemas.microsoft.com/office/powerpoint/2010/main" val="688985588"/>
      </p:ext>
    </p:extLst>
  </p:cSld>
  <p:clrMapOvr>
    <a:masterClrMapping/>
  </p:clrMapOvr>
  <mc:AlternateContent xmlns:mc="http://schemas.openxmlformats.org/markup-compatibility/2006" xmlns:p14="http://schemas.microsoft.com/office/powerpoint/2010/main">
    <mc:Choice Requires="p14">
      <p:transition p14:dur="0" advClick="0" advTm="45000"/>
    </mc:Choice>
    <mc:Fallback xmlns="">
      <p:transition advClick="0" advTm="4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796" y="318052"/>
            <a:ext cx="11151154" cy="685800"/>
          </a:xfrm>
        </p:spPr>
        <p:txBody>
          <a:bodyPr>
            <a:noAutofit/>
          </a:bodyPr>
          <a:lstStyle/>
          <a:p>
            <a:pPr algn="ctr"/>
            <a:r>
              <a:rPr lang="en-US" sz="3600" b="1"/>
              <a:t>RP Training/Success – Increases Growth</a:t>
            </a:r>
            <a:endParaRPr lang="en-US" sz="2800" b="1"/>
          </a:p>
        </p:txBody>
      </p:sp>
      <p:graphicFrame>
        <p:nvGraphicFramePr>
          <p:cNvPr id="6" name="Content Placeholder 5"/>
          <p:cNvGraphicFramePr>
            <a:graphicFrameLocks noGrp="1"/>
          </p:cNvGraphicFramePr>
          <p:nvPr>
            <p:ph idx="1"/>
            <p:extLst/>
          </p:nvPr>
        </p:nvGraphicFramePr>
        <p:xfrm>
          <a:off x="890796" y="1326743"/>
          <a:ext cx="10744200" cy="460663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903412" y="6172200"/>
            <a:ext cx="7620000" cy="480131"/>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sz="1400" b="1"/>
              <a:t>128% increase in the number of cases from 14-15 to 15-16</a:t>
            </a:r>
          </a:p>
          <a:p>
            <a:pPr marL="285750" indent="-285750">
              <a:lnSpc>
                <a:spcPct val="90000"/>
              </a:lnSpc>
              <a:buFont typeface="Arial" panose="020B0604020202020204" pitchFamily="34" charset="0"/>
              <a:buChar char="•"/>
            </a:pPr>
            <a:r>
              <a:rPr lang="en-US" sz="1400" b="1"/>
              <a:t>16-17 data as of July 10, 2017</a:t>
            </a:r>
          </a:p>
        </p:txBody>
      </p:sp>
    </p:spTree>
    <p:extLst>
      <p:ext uri="{BB962C8B-B14F-4D97-AF65-F5344CB8AC3E}">
        <p14:creationId xmlns:p14="http://schemas.microsoft.com/office/powerpoint/2010/main" val="1744637629"/>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228600"/>
            <a:ext cx="9750604" cy="1280890"/>
          </a:xfrm>
        </p:spPr>
        <p:txBody>
          <a:bodyPr/>
          <a:lstStyle/>
          <a:p>
            <a:pPr algn="ctr"/>
            <a:r>
              <a:rPr lang="en-US" b="1"/>
              <a:t>Ethnicity of Students Participating in RP</a:t>
            </a:r>
            <a:br>
              <a:rPr lang="en-US" b="1"/>
            </a:br>
            <a:r>
              <a:rPr lang="en-US" b="1"/>
              <a:t>2013-2017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69730983"/>
              </p:ext>
            </p:extLst>
          </p:nvPr>
        </p:nvGraphicFramePr>
        <p:xfrm>
          <a:off x="1598613" y="1509490"/>
          <a:ext cx="9902826" cy="47389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3573153"/>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152400"/>
            <a:ext cx="10597832" cy="1143000"/>
          </a:xfrm>
        </p:spPr>
        <p:txBody>
          <a:bodyPr>
            <a:noAutofit/>
          </a:bodyPr>
          <a:lstStyle/>
          <a:p>
            <a:pPr algn="ctr"/>
            <a:r>
              <a:rPr lang="en-US" sz="3600" b="1"/>
              <a:t>Types of Incidents</a:t>
            </a:r>
            <a:br>
              <a:rPr lang="en-US" sz="3600" b="1"/>
            </a:br>
            <a:r>
              <a:rPr lang="en-US" sz="3200" b="1"/>
              <a:t>2013-2017 </a:t>
            </a:r>
          </a:p>
        </p:txBody>
      </p:sp>
      <p:graphicFrame>
        <p:nvGraphicFramePr>
          <p:cNvPr id="7" name="Content Placeholder 6"/>
          <p:cNvGraphicFramePr>
            <a:graphicFrameLocks noGrp="1"/>
          </p:cNvGraphicFramePr>
          <p:nvPr>
            <p:ph idx="1"/>
            <p:extLst/>
          </p:nvPr>
        </p:nvGraphicFramePr>
        <p:xfrm>
          <a:off x="836612" y="1600200"/>
          <a:ext cx="11055032"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870636"/>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71" y="102476"/>
            <a:ext cx="11049000" cy="1104900"/>
          </a:xfrm>
        </p:spPr>
        <p:txBody>
          <a:bodyPr>
            <a:noAutofit/>
          </a:bodyPr>
          <a:lstStyle/>
          <a:p>
            <a:pPr algn="ctr"/>
            <a:r>
              <a:rPr lang="en-US" sz="4000" b="1"/>
              <a:t>RP Keeps Students in Class </a:t>
            </a:r>
            <a:br>
              <a:rPr lang="en-US" sz="4000" b="1"/>
            </a:br>
            <a:r>
              <a:rPr lang="en-US" sz="3200" b="1"/>
              <a:t>Instructional Days Saved </a:t>
            </a:r>
            <a:br>
              <a:rPr lang="en-US" sz="3200" b="1"/>
            </a:br>
            <a:r>
              <a:rPr lang="en-US" sz="2000" b="1"/>
              <a:t>(2013-2017)</a:t>
            </a:r>
            <a:br>
              <a:rPr lang="en-US" sz="3200" b="1"/>
            </a:br>
            <a:endParaRPr lang="en-US" sz="3200" b="1"/>
          </a:p>
        </p:txBody>
      </p:sp>
      <p:graphicFrame>
        <p:nvGraphicFramePr>
          <p:cNvPr id="6" name="Content Placeholder 5"/>
          <p:cNvGraphicFramePr>
            <a:graphicFrameLocks noGrp="1"/>
          </p:cNvGraphicFramePr>
          <p:nvPr>
            <p:ph idx="1"/>
            <p:extLst/>
          </p:nvPr>
        </p:nvGraphicFramePr>
        <p:xfrm>
          <a:off x="1139825" y="1727638"/>
          <a:ext cx="10392093"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49719" y="6400800"/>
            <a:ext cx="9982199" cy="258532"/>
          </a:xfrm>
          <a:prstGeom prst="rect">
            <a:avLst/>
          </a:prstGeom>
          <a:noFill/>
        </p:spPr>
        <p:txBody>
          <a:bodyPr wrap="square" rtlCol="0">
            <a:spAutoFit/>
          </a:bodyPr>
          <a:lstStyle/>
          <a:p>
            <a:pPr>
              <a:lnSpc>
                <a:spcPct val="90000"/>
              </a:lnSpc>
            </a:pPr>
            <a:r>
              <a:rPr lang="en-US" sz="1200" b="1"/>
              <a:t>In many cases the severity of discipline was reduced not the days – in lieu of suspension students received ISR </a:t>
            </a:r>
          </a:p>
        </p:txBody>
      </p:sp>
    </p:spTree>
    <p:extLst>
      <p:ext uri="{BB962C8B-B14F-4D97-AF65-F5344CB8AC3E}">
        <p14:creationId xmlns:p14="http://schemas.microsoft.com/office/powerpoint/2010/main" val="4134258039"/>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192408"/>
            <a:ext cx="9601200" cy="555130"/>
          </a:xfrm>
        </p:spPr>
        <p:txBody>
          <a:bodyPr>
            <a:noAutofit/>
          </a:bodyPr>
          <a:lstStyle/>
          <a:p>
            <a:pPr algn="ctr"/>
            <a:r>
              <a:rPr lang="en-US" sz="4000" b="1"/>
              <a:t>RP </a:t>
            </a:r>
            <a:r>
              <a:rPr lang="en-US" sz="3600" b="1"/>
              <a:t>Students</a:t>
            </a:r>
            <a:r>
              <a:rPr lang="en-US" sz="4000" b="1"/>
              <a:t> Follow-Up Evaluation</a:t>
            </a:r>
          </a:p>
        </p:txBody>
      </p:sp>
      <p:graphicFrame>
        <p:nvGraphicFramePr>
          <p:cNvPr id="4" name="Diagram 3"/>
          <p:cNvGraphicFramePr/>
          <p:nvPr>
            <p:extLst>
              <p:ext uri="{D42A27DB-BD31-4B8C-83A1-F6EECF244321}">
                <p14:modId xmlns:p14="http://schemas.microsoft.com/office/powerpoint/2010/main" val="1105545217"/>
              </p:ext>
            </p:extLst>
          </p:nvPr>
        </p:nvGraphicFramePr>
        <p:xfrm>
          <a:off x="379412" y="747538"/>
          <a:ext cx="11201400" cy="580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55611" y="1199858"/>
            <a:ext cx="838201" cy="341632"/>
          </a:xfrm>
          <a:prstGeom prst="rect">
            <a:avLst/>
          </a:prstGeom>
          <a:noFill/>
        </p:spPr>
        <p:txBody>
          <a:bodyPr wrap="square" rtlCol="0">
            <a:spAutoFit/>
          </a:bodyPr>
          <a:lstStyle/>
          <a:p>
            <a:pPr>
              <a:lnSpc>
                <a:spcPct val="90000"/>
              </a:lnSpc>
            </a:pPr>
            <a:r>
              <a:rPr lang="en-US" b="1"/>
              <a:t> 97%</a:t>
            </a:r>
          </a:p>
        </p:txBody>
      </p:sp>
      <p:sp>
        <p:nvSpPr>
          <p:cNvPr id="5" name="TextBox 4"/>
          <p:cNvSpPr txBox="1"/>
          <p:nvPr/>
        </p:nvSpPr>
        <p:spPr>
          <a:xfrm>
            <a:off x="1034410" y="2138780"/>
            <a:ext cx="762000" cy="341632"/>
          </a:xfrm>
          <a:prstGeom prst="rect">
            <a:avLst/>
          </a:prstGeom>
          <a:noFill/>
        </p:spPr>
        <p:txBody>
          <a:bodyPr wrap="square" rtlCol="0">
            <a:spAutoFit/>
          </a:bodyPr>
          <a:lstStyle/>
          <a:p>
            <a:pPr>
              <a:lnSpc>
                <a:spcPct val="90000"/>
              </a:lnSpc>
            </a:pPr>
            <a:r>
              <a:rPr lang="en-US" b="1"/>
              <a:t>94%</a:t>
            </a:r>
          </a:p>
        </p:txBody>
      </p:sp>
      <p:sp>
        <p:nvSpPr>
          <p:cNvPr id="6" name="TextBox 5"/>
          <p:cNvSpPr txBox="1"/>
          <p:nvPr/>
        </p:nvSpPr>
        <p:spPr>
          <a:xfrm>
            <a:off x="1293812" y="3049418"/>
            <a:ext cx="685800" cy="341632"/>
          </a:xfrm>
          <a:prstGeom prst="rect">
            <a:avLst/>
          </a:prstGeom>
          <a:noFill/>
        </p:spPr>
        <p:txBody>
          <a:bodyPr wrap="square" rtlCol="0">
            <a:spAutoFit/>
          </a:bodyPr>
          <a:lstStyle/>
          <a:p>
            <a:pPr>
              <a:lnSpc>
                <a:spcPct val="90000"/>
              </a:lnSpc>
            </a:pPr>
            <a:r>
              <a:rPr lang="en-US" b="1"/>
              <a:t>87%</a:t>
            </a:r>
          </a:p>
        </p:txBody>
      </p:sp>
      <p:sp>
        <p:nvSpPr>
          <p:cNvPr id="7" name="TextBox 6"/>
          <p:cNvSpPr txBox="1"/>
          <p:nvPr/>
        </p:nvSpPr>
        <p:spPr>
          <a:xfrm>
            <a:off x="1305875" y="3949287"/>
            <a:ext cx="762000" cy="341632"/>
          </a:xfrm>
          <a:prstGeom prst="rect">
            <a:avLst/>
          </a:prstGeom>
          <a:noFill/>
        </p:spPr>
        <p:txBody>
          <a:bodyPr wrap="square" rtlCol="0">
            <a:spAutoFit/>
          </a:bodyPr>
          <a:lstStyle/>
          <a:p>
            <a:pPr>
              <a:lnSpc>
                <a:spcPct val="90000"/>
              </a:lnSpc>
            </a:pPr>
            <a:r>
              <a:rPr lang="en-US" b="1"/>
              <a:t>93%</a:t>
            </a:r>
          </a:p>
        </p:txBody>
      </p:sp>
      <p:sp>
        <p:nvSpPr>
          <p:cNvPr id="8" name="TextBox 7"/>
          <p:cNvSpPr txBox="1"/>
          <p:nvPr/>
        </p:nvSpPr>
        <p:spPr>
          <a:xfrm>
            <a:off x="1063302" y="4855424"/>
            <a:ext cx="838201" cy="341632"/>
          </a:xfrm>
          <a:prstGeom prst="rect">
            <a:avLst/>
          </a:prstGeom>
          <a:noFill/>
        </p:spPr>
        <p:txBody>
          <a:bodyPr wrap="square" rtlCol="0">
            <a:spAutoFit/>
          </a:bodyPr>
          <a:lstStyle/>
          <a:p>
            <a:pPr>
              <a:lnSpc>
                <a:spcPct val="90000"/>
              </a:lnSpc>
            </a:pPr>
            <a:r>
              <a:rPr lang="en-US" b="1"/>
              <a:t>80%</a:t>
            </a:r>
          </a:p>
        </p:txBody>
      </p:sp>
      <p:sp>
        <p:nvSpPr>
          <p:cNvPr id="9" name="TextBox 8"/>
          <p:cNvSpPr txBox="1"/>
          <p:nvPr/>
        </p:nvSpPr>
        <p:spPr>
          <a:xfrm>
            <a:off x="530224" y="5761561"/>
            <a:ext cx="762000" cy="341632"/>
          </a:xfrm>
          <a:prstGeom prst="rect">
            <a:avLst/>
          </a:prstGeom>
          <a:noFill/>
        </p:spPr>
        <p:txBody>
          <a:bodyPr wrap="square" rtlCol="0">
            <a:spAutoFit/>
          </a:bodyPr>
          <a:lstStyle/>
          <a:p>
            <a:pPr>
              <a:lnSpc>
                <a:spcPct val="90000"/>
              </a:lnSpc>
            </a:pPr>
            <a:r>
              <a:rPr lang="en-US" b="1"/>
              <a:t>82%</a:t>
            </a:r>
          </a:p>
        </p:txBody>
      </p:sp>
    </p:spTree>
    <p:extLst>
      <p:ext uri="{BB962C8B-B14F-4D97-AF65-F5344CB8AC3E}">
        <p14:creationId xmlns:p14="http://schemas.microsoft.com/office/powerpoint/2010/main" val="974959757"/>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ppt_x"/>
                                          </p:val>
                                        </p:tav>
                                        <p:tav tm="100000">
                                          <p:val>
                                            <p:strVal val="#ppt_x"/>
                                          </p:val>
                                        </p:tav>
                                      </p:tavLst>
                                    </p:anim>
                                    <p:anim calcmode="lin" valueType="num">
                                      <p:cBhvr additive="base">
                                        <p:cTn id="24" dur="10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760412" y="1981200"/>
            <a:ext cx="10744200" cy="2308324"/>
          </a:xfrm>
          <a:prstGeom prst="rect">
            <a:avLst/>
          </a:prstGeom>
          <a:noFill/>
        </p:spPr>
        <p:txBody>
          <a:bodyPr wrap="square" rtlCol="0" anchor="t">
            <a:spAutoFit/>
          </a:bodyPr>
          <a:lstStyle/>
          <a:p>
            <a:r>
              <a:rPr lang="en-US" sz="4800" i="1">
                <a:latin typeface="Baskerville Old Face" panose="02020602080505020303" pitchFamily="18" charset="0"/>
              </a:rPr>
              <a:t>“I didn’t realize that what I did affected so many people.  I’m sorry, and I want to make things better”	</a:t>
            </a:r>
            <a:r>
              <a:rPr lang="en-US" sz="4800" i="1"/>
              <a:t>			</a:t>
            </a:r>
            <a:r>
              <a:rPr lang="en-US" sz="4800"/>
              <a:t>	</a:t>
            </a:r>
            <a:r>
              <a:rPr lang="en-US" sz="1600">
                <a:latin typeface="Baskerville Old Face" panose="02020602080505020303" pitchFamily="18" charset="0"/>
              </a:rPr>
              <a:t>-</a:t>
            </a:r>
            <a:r>
              <a:rPr lang="en-US" sz="1600" b="1">
                <a:latin typeface="Baskerville Old Face" panose="02020602080505020303" pitchFamily="18" charset="0"/>
              </a:rPr>
              <a:t>LCPS Student</a:t>
            </a:r>
          </a:p>
        </p:txBody>
      </p:sp>
    </p:spTree>
    <p:extLst>
      <p:ext uri="{BB962C8B-B14F-4D97-AF65-F5344CB8AC3E}">
        <p14:creationId xmlns:p14="http://schemas.microsoft.com/office/powerpoint/2010/main" val="962159947"/>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0"/>
            <a:ext cx="10392000" cy="2514600"/>
          </a:xfrm>
        </p:spPr>
        <p:txBody>
          <a:bodyPr>
            <a:noAutofit/>
          </a:bodyPr>
          <a:lstStyle/>
          <a:p>
            <a:pPr algn="ctr"/>
            <a:r>
              <a:rPr lang="en-US" sz="4800" b="1"/>
              <a:t>JJDP Title II – RP Expansion Grant Accomplishments – 2016-2017</a:t>
            </a:r>
            <a:br>
              <a:rPr lang="en-US" sz="4800" b="1"/>
            </a:br>
            <a:r>
              <a:rPr lang="en-US" sz="4800" b="1"/>
              <a:t>Where we are now…….</a:t>
            </a:r>
          </a:p>
        </p:txBody>
      </p:sp>
    </p:spTree>
    <p:extLst>
      <p:ext uri="{BB962C8B-B14F-4D97-AF65-F5344CB8AC3E}">
        <p14:creationId xmlns:p14="http://schemas.microsoft.com/office/powerpoint/2010/main" val="2622903336"/>
      </p:ext>
    </p:extLst>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advClick="0" advTm="6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12" y="1447800"/>
            <a:ext cx="10515600" cy="4953001"/>
          </a:xfrm>
        </p:spPr>
        <p:txBody>
          <a:bodyPr>
            <a:normAutofit fontScale="85000" lnSpcReduction="20000"/>
          </a:bodyPr>
          <a:lstStyle/>
          <a:p>
            <a:pPr marL="0" indent="0" algn="ctr">
              <a:buNone/>
              <a:defRPr/>
            </a:pPr>
            <a:r>
              <a:rPr lang="en-US" sz="3300" b="1"/>
              <a:t>Types of Circles</a:t>
            </a:r>
          </a:p>
          <a:p>
            <a:pPr marL="457200" indent="-457200">
              <a:buFont typeface="Arial" panose="020B0604020202020204" pitchFamily="34" charset="0"/>
              <a:buAutoNum type="arabicPeriod"/>
              <a:defRPr/>
            </a:pPr>
            <a:endParaRPr lang="en-US" u="sng"/>
          </a:p>
          <a:p>
            <a:pPr marL="342900" indent="-342900">
              <a:spcBef>
                <a:spcPts val="600"/>
              </a:spcBef>
              <a:buNone/>
              <a:defRPr/>
            </a:pPr>
            <a:r>
              <a:rPr lang="en-US" sz="2600"/>
              <a:t>1. </a:t>
            </a:r>
            <a:r>
              <a:rPr lang="en-US" sz="2800" b="1" u="sng"/>
              <a:t>Community Building Circles</a:t>
            </a:r>
            <a:r>
              <a:rPr lang="en-US" sz="2800" b="1"/>
              <a:t> </a:t>
            </a:r>
            <a:r>
              <a:rPr lang="en-US" sz="2800"/>
              <a:t>– Builds connections between students within entire school community </a:t>
            </a:r>
            <a:endParaRPr lang="en-US" sz="2800" u="sng"/>
          </a:p>
          <a:p>
            <a:pPr marL="457200" indent="-457200">
              <a:spcBef>
                <a:spcPts val="600"/>
              </a:spcBef>
              <a:buFont typeface="Arial" panose="020B0604020202020204" pitchFamily="34" charset="0"/>
              <a:buAutoNum type="arabicPeriod"/>
              <a:defRPr/>
            </a:pPr>
            <a:endParaRPr lang="en-US" sz="2800" u="sng"/>
          </a:p>
          <a:p>
            <a:pPr marL="0" indent="0">
              <a:spcBef>
                <a:spcPts val="600"/>
              </a:spcBef>
              <a:buNone/>
              <a:defRPr/>
            </a:pPr>
            <a:r>
              <a:rPr lang="en-US" sz="2800"/>
              <a:t>2. </a:t>
            </a:r>
            <a:r>
              <a:rPr lang="en-US" sz="2800" b="1" u="sng"/>
              <a:t>Classroom Circles </a:t>
            </a:r>
            <a:endParaRPr lang="en-US" sz="2800" b="1"/>
          </a:p>
          <a:p>
            <a:pPr lvl="1">
              <a:spcBef>
                <a:spcPts val="600"/>
              </a:spcBef>
              <a:buFont typeface="Courier New" panose="02070309020205020404" pitchFamily="49" charset="0"/>
              <a:buChar char="o"/>
              <a:defRPr/>
            </a:pPr>
            <a:r>
              <a:rPr lang="en-US" sz="2800" b="0"/>
              <a:t>Assists with classroom management</a:t>
            </a:r>
          </a:p>
          <a:p>
            <a:pPr lvl="1">
              <a:spcBef>
                <a:spcPts val="600"/>
              </a:spcBef>
              <a:buFont typeface="Courier New" panose="02070309020205020404" pitchFamily="49" charset="0"/>
              <a:buChar char="o"/>
              <a:defRPr/>
            </a:pPr>
            <a:r>
              <a:rPr lang="en-US" sz="2800" b="0"/>
              <a:t>Builds positive relationships and cohesion between students </a:t>
            </a:r>
          </a:p>
          <a:p>
            <a:pPr lvl="1">
              <a:spcBef>
                <a:spcPts val="600"/>
              </a:spcBef>
              <a:buFont typeface="Courier New" panose="02070309020205020404" pitchFamily="49" charset="0"/>
              <a:buChar char="o"/>
              <a:defRPr/>
            </a:pPr>
            <a:r>
              <a:rPr lang="en-US" sz="2800" b="0"/>
              <a:t>Used to advance curriculum </a:t>
            </a:r>
          </a:p>
          <a:p>
            <a:pPr marL="457200" indent="-457200">
              <a:spcBef>
                <a:spcPts val="600"/>
              </a:spcBef>
              <a:buFont typeface="Arial" panose="020B0604020202020204" pitchFamily="34" charset="0"/>
              <a:buAutoNum type="arabicPeriod"/>
              <a:defRPr/>
            </a:pPr>
            <a:endParaRPr lang="en-US" sz="2800"/>
          </a:p>
          <a:p>
            <a:pPr marL="285750" indent="-285750">
              <a:spcBef>
                <a:spcPts val="600"/>
              </a:spcBef>
              <a:buNone/>
              <a:defRPr/>
            </a:pPr>
            <a:r>
              <a:rPr lang="en-US" sz="2800"/>
              <a:t>3. </a:t>
            </a:r>
            <a:r>
              <a:rPr lang="en-US" sz="2800" b="1" u="sng"/>
              <a:t>Informal Conflict Circle </a:t>
            </a:r>
            <a:r>
              <a:rPr lang="en-US" sz="2800"/>
              <a:t>- Proactive and preventative. Focuses on a specific topic of concern. Resolves or prevents conflicts/behavior issues. </a:t>
            </a:r>
          </a:p>
        </p:txBody>
      </p:sp>
      <p:sp>
        <p:nvSpPr>
          <p:cNvPr id="33795" name="Title 1"/>
          <p:cNvSpPr>
            <a:spLocks noGrp="1"/>
          </p:cNvSpPr>
          <p:nvPr>
            <p:ph type="title"/>
          </p:nvPr>
        </p:nvSpPr>
        <p:spPr bwMode="auto">
          <a:xfrm>
            <a:off x="1903412" y="0"/>
            <a:ext cx="86868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ctr"/>
            <a:br>
              <a:rPr lang="en-US" altLang="en-US"/>
            </a:br>
            <a:r>
              <a:rPr lang="en-US" altLang="en-US" sz="4000" b="1"/>
              <a:t>Restorative Practices Circles Tier 1 &amp; 2</a:t>
            </a:r>
            <a:br>
              <a:rPr lang="en-US" altLang="en-US" sz="4000"/>
            </a:br>
            <a:endParaRPr lang="en-US" altLang="en-US" sz="4000"/>
          </a:p>
        </p:txBody>
      </p:sp>
    </p:spTree>
    <p:extLst>
      <p:ext uri="{BB962C8B-B14F-4D97-AF65-F5344CB8AC3E}">
        <p14:creationId xmlns:p14="http://schemas.microsoft.com/office/powerpoint/2010/main" val="2475070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724" y="304800"/>
            <a:ext cx="8909366" cy="838200"/>
          </a:xfrm>
        </p:spPr>
        <p:txBody>
          <a:bodyPr>
            <a:normAutofit/>
          </a:bodyPr>
          <a:lstStyle/>
          <a:p>
            <a:pPr algn="ctr"/>
            <a:r>
              <a:rPr lang="en-US" sz="3600"/>
              <a:t>LCPS- AT A GLANCE</a:t>
            </a:r>
          </a:p>
        </p:txBody>
      </p:sp>
      <p:sp>
        <p:nvSpPr>
          <p:cNvPr id="3" name="Content Placeholder 2"/>
          <p:cNvSpPr>
            <a:spLocks noGrp="1"/>
          </p:cNvSpPr>
          <p:nvPr>
            <p:ph idx="1"/>
          </p:nvPr>
        </p:nvSpPr>
        <p:spPr>
          <a:xfrm>
            <a:off x="1979612" y="1524000"/>
            <a:ext cx="8913078" cy="4800600"/>
          </a:xfrm>
        </p:spPr>
        <p:txBody>
          <a:bodyPr>
            <a:normAutofit/>
          </a:bodyPr>
          <a:lstStyle/>
          <a:p>
            <a:r>
              <a:rPr lang="en-US" sz="2400"/>
              <a:t>Loudoun County Public Schools (LCPS) is the third largest school division in the Commonwealth of Virginia.  Each year, approximately 2,500 new students enroll in our schools, and one to three new school facilities are opened to accommodate them. </a:t>
            </a:r>
          </a:p>
          <a:p>
            <a:pPr marL="0" indent="0">
              <a:buNone/>
            </a:pPr>
            <a:endParaRPr lang="en-US" sz="2400"/>
          </a:p>
          <a:p>
            <a:r>
              <a:rPr lang="en-US" sz="2400"/>
              <a:t>LCPS serves more than 78,000 students in 89 facilities.  We operate 15 high schools, 15 middle schools, 57 elementary schools and three special purpose schools (Academy of Science, C.S. Monroe Technology Center and Douglass School).</a:t>
            </a:r>
          </a:p>
        </p:txBody>
      </p:sp>
    </p:spTree>
    <p:extLst>
      <p:ext uri="{BB962C8B-B14F-4D97-AF65-F5344CB8AC3E}">
        <p14:creationId xmlns:p14="http://schemas.microsoft.com/office/powerpoint/2010/main" val="611578548"/>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304800"/>
            <a:ext cx="10394174" cy="1066799"/>
          </a:xfrm>
        </p:spPr>
        <p:txBody>
          <a:bodyPr>
            <a:normAutofit fontScale="90000"/>
          </a:bodyPr>
          <a:lstStyle/>
          <a:p>
            <a:pPr algn="ctr"/>
            <a:r>
              <a:rPr lang="en-US" sz="4000" b="1"/>
              <a:t>Trainings During Grant Period </a:t>
            </a:r>
            <a:br>
              <a:rPr lang="en-US" sz="4000" b="1"/>
            </a:br>
            <a:r>
              <a:rPr lang="en-US" sz="2700" b="1"/>
              <a:t>(July 1, 2016-June 30, 2017)</a:t>
            </a:r>
          </a:p>
        </p:txBody>
      </p:sp>
      <p:sp>
        <p:nvSpPr>
          <p:cNvPr id="3" name="Content Placeholder 2"/>
          <p:cNvSpPr>
            <a:spLocks noGrp="1"/>
          </p:cNvSpPr>
          <p:nvPr>
            <p:ph idx="1"/>
          </p:nvPr>
        </p:nvSpPr>
        <p:spPr>
          <a:xfrm>
            <a:off x="989012" y="1524000"/>
            <a:ext cx="10820400" cy="4800600"/>
          </a:xfrm>
        </p:spPr>
        <p:txBody>
          <a:bodyPr>
            <a:normAutofit/>
          </a:bodyPr>
          <a:lstStyle/>
          <a:p>
            <a:r>
              <a:rPr lang="en-US" sz="3200"/>
              <a:t>Introduction to RP Language and Circles – </a:t>
            </a:r>
            <a:r>
              <a:rPr lang="en-US" sz="3200" b="1" u="sng">
                <a:solidFill>
                  <a:schemeClr val="accent1"/>
                </a:solidFill>
              </a:rPr>
              <a:t>Facilitated 26 trainings:  384 Staff</a:t>
            </a:r>
          </a:p>
          <a:p>
            <a:r>
              <a:rPr lang="en-US" sz="3200"/>
              <a:t>Two TOT trainings – which </a:t>
            </a:r>
            <a:r>
              <a:rPr lang="en-US" sz="3200" b="1">
                <a:solidFill>
                  <a:schemeClr val="accent1"/>
                </a:solidFill>
              </a:rPr>
              <a:t>certified 24 trainers</a:t>
            </a:r>
          </a:p>
          <a:p>
            <a:pPr lvl="1"/>
            <a:r>
              <a:rPr lang="en-US" sz="3200"/>
              <a:t>Introduction to all bus drivers  </a:t>
            </a:r>
          </a:p>
          <a:p>
            <a:pPr lvl="1"/>
            <a:r>
              <a:rPr lang="en-US" sz="3200"/>
              <a:t>Provided whole school training to- 1 high school, 2 middle school and 2 elementary schools</a:t>
            </a:r>
          </a:p>
          <a:p>
            <a:pPr lvl="1"/>
            <a:r>
              <a:rPr lang="en-US" sz="3200"/>
              <a:t>Trained Peer students at 1 High School and 1 Middle School</a:t>
            </a:r>
          </a:p>
          <a:p>
            <a:endParaRPr lang="en-US"/>
          </a:p>
          <a:p>
            <a:endParaRPr lang="en-US"/>
          </a:p>
        </p:txBody>
      </p:sp>
    </p:spTree>
    <p:extLst>
      <p:ext uri="{BB962C8B-B14F-4D97-AF65-F5344CB8AC3E}">
        <p14:creationId xmlns:p14="http://schemas.microsoft.com/office/powerpoint/2010/main" val="3900855947"/>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152400"/>
            <a:ext cx="9784574" cy="797241"/>
          </a:xfrm>
        </p:spPr>
        <p:txBody>
          <a:bodyPr>
            <a:normAutofit/>
          </a:bodyPr>
          <a:lstStyle/>
          <a:p>
            <a:pPr algn="ctr"/>
            <a:r>
              <a:rPr lang="en-US" sz="3600" b="1"/>
              <a:t>Staff Trained in RP in 2016-2017</a:t>
            </a:r>
          </a:p>
        </p:txBody>
      </p:sp>
      <p:sp>
        <p:nvSpPr>
          <p:cNvPr id="3" name="Content Placeholder 2"/>
          <p:cNvSpPr>
            <a:spLocks noGrp="1"/>
          </p:cNvSpPr>
          <p:nvPr>
            <p:ph idx="1"/>
          </p:nvPr>
        </p:nvSpPr>
        <p:spPr>
          <a:xfrm>
            <a:off x="1293812" y="1066800"/>
            <a:ext cx="10669587" cy="5410200"/>
          </a:xfrm>
        </p:spPr>
        <p:txBody>
          <a:bodyPr vert="horz" lIns="91440" tIns="45720" rIns="91440" bIns="45720" rtlCol="0" anchor="t">
            <a:normAutofit fontScale="92500" lnSpcReduction="10000"/>
          </a:bodyPr>
          <a:lstStyle/>
          <a:p>
            <a:pPr marL="342265" indent="-342265"/>
            <a:r>
              <a:rPr lang="en-US" sz="2200" b="1">
                <a:solidFill>
                  <a:schemeClr val="accent1"/>
                </a:solidFill>
              </a:rPr>
              <a:t>384</a:t>
            </a:r>
            <a:r>
              <a:rPr lang="en-US" sz="2200" b="1"/>
              <a:t> total staff trained in RP Language and circles -  some of the staff trained were:</a:t>
            </a:r>
            <a:endParaRPr lang="en-US"/>
          </a:p>
          <a:p>
            <a:pPr marL="742315" lvl="1" indent="-285115"/>
            <a:r>
              <a:rPr lang="en-US" sz="2200" b="1">
                <a:solidFill>
                  <a:schemeClr val="accent1"/>
                </a:solidFill>
              </a:rPr>
              <a:t>69</a:t>
            </a:r>
            <a:r>
              <a:rPr lang="en-US" sz="2200" b="1"/>
              <a:t> school counselors, 1 Director of School Counseling </a:t>
            </a:r>
          </a:p>
          <a:p>
            <a:pPr marL="742315" lvl="1" indent="-285115"/>
            <a:r>
              <a:rPr lang="en-US" sz="2200" b="1">
                <a:solidFill>
                  <a:schemeClr val="accent1"/>
                </a:solidFill>
              </a:rPr>
              <a:t>19</a:t>
            </a:r>
            <a:r>
              <a:rPr lang="en-US" sz="2200" b="1"/>
              <a:t> school social workers, </a:t>
            </a:r>
            <a:r>
              <a:rPr lang="en-US" sz="2200" b="1">
                <a:solidFill>
                  <a:schemeClr val="accent1"/>
                </a:solidFill>
              </a:rPr>
              <a:t>6</a:t>
            </a:r>
            <a:r>
              <a:rPr lang="en-US" sz="2200" b="1"/>
              <a:t> Student Assistance Specialists</a:t>
            </a:r>
          </a:p>
          <a:p>
            <a:pPr marL="742315" lvl="1" indent="-285115"/>
            <a:r>
              <a:rPr lang="en-US" sz="2200" b="1">
                <a:solidFill>
                  <a:schemeClr val="accent1"/>
                </a:solidFill>
              </a:rPr>
              <a:t>10</a:t>
            </a:r>
            <a:r>
              <a:rPr lang="en-US" sz="2200" b="1"/>
              <a:t> School Psychologists, </a:t>
            </a:r>
            <a:r>
              <a:rPr lang="en-US" sz="2200" b="1">
                <a:solidFill>
                  <a:schemeClr val="accent1"/>
                </a:solidFill>
              </a:rPr>
              <a:t>3</a:t>
            </a:r>
            <a:r>
              <a:rPr lang="en-US" sz="2200" b="1"/>
              <a:t> interns, and </a:t>
            </a:r>
            <a:r>
              <a:rPr lang="en-US" sz="2200" b="1">
                <a:solidFill>
                  <a:schemeClr val="accent1"/>
                </a:solidFill>
              </a:rPr>
              <a:t>5</a:t>
            </a:r>
            <a:r>
              <a:rPr lang="en-US" sz="2200" b="1"/>
              <a:t> Diagnosticians</a:t>
            </a:r>
          </a:p>
          <a:p>
            <a:pPr marL="742315" lvl="1" indent="-285115"/>
            <a:r>
              <a:rPr lang="en-US" sz="2200" b="1">
                <a:solidFill>
                  <a:schemeClr val="accent1"/>
                </a:solidFill>
              </a:rPr>
              <a:t>13</a:t>
            </a:r>
            <a:r>
              <a:rPr lang="en-US" sz="2200" b="1"/>
              <a:t> Deans</a:t>
            </a:r>
          </a:p>
          <a:p>
            <a:pPr marL="742315" lvl="1" indent="-285115"/>
            <a:r>
              <a:rPr lang="en-US" sz="2200" b="1">
                <a:solidFill>
                  <a:schemeClr val="accent1"/>
                </a:solidFill>
              </a:rPr>
              <a:t>106</a:t>
            </a:r>
            <a:r>
              <a:rPr lang="en-US" sz="2200" b="1"/>
              <a:t> Gen Ed Teachers</a:t>
            </a:r>
          </a:p>
          <a:p>
            <a:pPr marL="742315" lvl="1" indent="-285115"/>
            <a:r>
              <a:rPr lang="en-US" sz="2200" b="1">
                <a:solidFill>
                  <a:schemeClr val="accent1"/>
                </a:solidFill>
              </a:rPr>
              <a:t>29</a:t>
            </a:r>
            <a:r>
              <a:rPr lang="en-US" sz="2200" b="1"/>
              <a:t> SPED Teachers</a:t>
            </a:r>
          </a:p>
          <a:p>
            <a:pPr marL="742315" lvl="1" indent="-285115"/>
            <a:r>
              <a:rPr lang="en-US" sz="2200" b="1">
                <a:solidFill>
                  <a:schemeClr val="accent1"/>
                </a:solidFill>
              </a:rPr>
              <a:t>14</a:t>
            </a:r>
            <a:r>
              <a:rPr lang="en-US" sz="2200" b="1"/>
              <a:t> Teacher Assistants</a:t>
            </a:r>
          </a:p>
          <a:p>
            <a:pPr marL="742315" lvl="1" indent="-285115"/>
            <a:r>
              <a:rPr lang="en-US" sz="2200" b="1">
                <a:solidFill>
                  <a:schemeClr val="accent1"/>
                </a:solidFill>
              </a:rPr>
              <a:t>14</a:t>
            </a:r>
            <a:r>
              <a:rPr lang="en-US" sz="2200" b="1"/>
              <a:t> Assistant Principals, </a:t>
            </a:r>
            <a:r>
              <a:rPr lang="en-US" sz="2200" b="1">
                <a:solidFill>
                  <a:schemeClr val="accent1"/>
                </a:solidFill>
              </a:rPr>
              <a:t>5</a:t>
            </a:r>
            <a:r>
              <a:rPr lang="en-US" sz="2200" b="1"/>
              <a:t> Principals</a:t>
            </a:r>
          </a:p>
          <a:p>
            <a:pPr marL="342265" indent="-342265"/>
            <a:r>
              <a:rPr lang="en-US" sz="2200" b="1">
                <a:solidFill>
                  <a:schemeClr val="accent1"/>
                </a:solidFill>
              </a:rPr>
              <a:t>24</a:t>
            </a:r>
            <a:r>
              <a:rPr lang="en-US" sz="2200" b="1"/>
              <a:t> Staff trained and certified by IIRP as trainers of language and circles</a:t>
            </a:r>
          </a:p>
          <a:p>
            <a:pPr marL="342265" indent="-342265"/>
            <a:r>
              <a:rPr lang="en-US" sz="2200" b="1">
                <a:solidFill>
                  <a:schemeClr val="accent1"/>
                </a:solidFill>
              </a:rPr>
              <a:t>47</a:t>
            </a:r>
            <a:r>
              <a:rPr lang="en-US" sz="2200" b="1"/>
              <a:t> Staff trained in conferences</a:t>
            </a:r>
          </a:p>
          <a:p>
            <a:pPr marL="0" indent="0">
              <a:buNone/>
            </a:pPr>
            <a:endParaRPr lang="en-US" sz="2200" b="1"/>
          </a:p>
          <a:p>
            <a:pPr marL="0" indent="0">
              <a:buNone/>
            </a:pPr>
            <a:r>
              <a:rPr lang="en-US" sz="2200" b="1">
                <a:hlinkClick r:id="rId2"/>
              </a:rPr>
              <a:t>Monthly Survey</a:t>
            </a:r>
          </a:p>
          <a:p>
            <a:pPr marL="342265" indent="-342265"/>
            <a:endParaRPr lang="en-US"/>
          </a:p>
        </p:txBody>
      </p:sp>
    </p:spTree>
    <p:extLst>
      <p:ext uri="{BB962C8B-B14F-4D97-AF65-F5344CB8AC3E}">
        <p14:creationId xmlns:p14="http://schemas.microsoft.com/office/powerpoint/2010/main" val="2879981380"/>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622" y="304799"/>
            <a:ext cx="10394174" cy="1171040"/>
          </a:xfrm>
        </p:spPr>
        <p:txBody>
          <a:bodyPr>
            <a:normAutofit fontScale="90000"/>
          </a:bodyPr>
          <a:lstStyle/>
          <a:p>
            <a:pPr algn="ctr"/>
            <a:br>
              <a:rPr lang="en-US" sz="4000"/>
            </a:br>
            <a:endParaRPr lang="en-US" sz="4000"/>
          </a:p>
        </p:txBody>
      </p:sp>
      <p:graphicFrame>
        <p:nvGraphicFramePr>
          <p:cNvPr id="6" name="Content Placeholder 5"/>
          <p:cNvGraphicFramePr>
            <a:graphicFrameLocks noGrp="1"/>
          </p:cNvGraphicFramePr>
          <p:nvPr>
            <p:ph idx="1"/>
            <p:extLst/>
          </p:nvPr>
        </p:nvGraphicFramePr>
        <p:xfrm>
          <a:off x="1559502" y="1636122"/>
          <a:ext cx="10210799"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515136" y="152400"/>
            <a:ext cx="10224674" cy="1200329"/>
          </a:xfrm>
          <a:prstGeom prst="rect">
            <a:avLst/>
          </a:prstGeom>
        </p:spPr>
        <p:txBody>
          <a:bodyPr wrap="square">
            <a:spAutoFit/>
          </a:bodyPr>
          <a:lstStyle/>
          <a:p>
            <a:pPr algn="ctr"/>
            <a:r>
              <a:rPr lang="en-US" sz="3600" b="1"/>
              <a:t>Implementation of RP Circles</a:t>
            </a:r>
          </a:p>
          <a:p>
            <a:pPr algn="ctr"/>
            <a:r>
              <a:rPr lang="en-US" sz="3600" b="1"/>
              <a:t>in Schools </a:t>
            </a:r>
          </a:p>
        </p:txBody>
      </p:sp>
    </p:spTree>
    <p:extLst>
      <p:ext uri="{BB962C8B-B14F-4D97-AF65-F5344CB8AC3E}">
        <p14:creationId xmlns:p14="http://schemas.microsoft.com/office/powerpoint/2010/main" val="2521497758"/>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228600"/>
            <a:ext cx="10394174" cy="685800"/>
          </a:xfrm>
        </p:spPr>
        <p:txBody>
          <a:bodyPr>
            <a:noAutofit/>
          </a:bodyPr>
          <a:lstStyle/>
          <a:p>
            <a:pPr algn="ctr"/>
            <a:r>
              <a:rPr lang="en-US" sz="3600" b="1"/>
              <a:t>Types of Circles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1338775"/>
              </p:ext>
            </p:extLst>
          </p:nvPr>
        </p:nvGraphicFramePr>
        <p:xfrm>
          <a:off x="1293812" y="1263134"/>
          <a:ext cx="10391775"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751012" y="6412468"/>
            <a:ext cx="4191000" cy="276999"/>
          </a:xfrm>
          <a:prstGeom prst="rect">
            <a:avLst/>
          </a:prstGeom>
          <a:noFill/>
        </p:spPr>
        <p:txBody>
          <a:bodyPr wrap="square" rtlCol="0">
            <a:spAutoFit/>
          </a:bodyPr>
          <a:lstStyle/>
          <a:p>
            <a:r>
              <a:rPr lang="en-US" sz="1200" b="1"/>
              <a:t>*Data Includes staff circles</a:t>
            </a:r>
          </a:p>
        </p:txBody>
      </p:sp>
    </p:spTree>
    <p:extLst>
      <p:ext uri="{BB962C8B-B14F-4D97-AF65-F5344CB8AC3E}">
        <p14:creationId xmlns:p14="http://schemas.microsoft.com/office/powerpoint/2010/main" val="1241918461"/>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394174" cy="838200"/>
          </a:xfrm>
        </p:spPr>
        <p:txBody>
          <a:bodyPr>
            <a:normAutofit/>
          </a:bodyPr>
          <a:lstStyle/>
          <a:p>
            <a:pPr algn="ctr"/>
            <a:r>
              <a:rPr lang="en-US" sz="3600" b="1"/>
              <a:t>SCHOOL SUCCESS STORIES</a:t>
            </a:r>
          </a:p>
        </p:txBody>
      </p:sp>
      <p:sp>
        <p:nvSpPr>
          <p:cNvPr id="3" name="Content Placeholder 2"/>
          <p:cNvSpPr>
            <a:spLocks noGrp="1"/>
          </p:cNvSpPr>
          <p:nvPr>
            <p:ph idx="1"/>
          </p:nvPr>
        </p:nvSpPr>
        <p:spPr>
          <a:xfrm>
            <a:off x="2404608" y="1181100"/>
            <a:ext cx="9034917" cy="5029200"/>
          </a:xfrm>
        </p:spPr>
        <p:txBody>
          <a:bodyPr>
            <a:noAutofit/>
          </a:bodyPr>
          <a:lstStyle/>
          <a:p>
            <a:r>
              <a:rPr lang="en-US" sz="2000" b="1"/>
              <a:t>It was a bullying issue.  Three boys were picking on another student.  We talked about it and shared each other's perspective.  It really worked...each person who bullies usually had a bad experience themselves at one time. </a:t>
            </a:r>
          </a:p>
          <a:p>
            <a:r>
              <a:rPr lang="en-US" sz="2000" b="1"/>
              <a:t>During a circle discussing an incident of conflict, a student voluntarily offered an apology to the other student as well as a handshake. </a:t>
            </a:r>
          </a:p>
          <a:p>
            <a:r>
              <a:rPr lang="en-US" sz="2000" b="1"/>
              <a:t>We were able to resolve a dispute between two sets of parents (who wanted to involve law enforcement) by using a restorative circle at one of my two schools. </a:t>
            </a:r>
          </a:p>
          <a:p>
            <a:r>
              <a:rPr lang="en-US" sz="2000" b="1"/>
              <a:t>Several students agreed to avoid conflict in January as of today they have complied. </a:t>
            </a:r>
          </a:p>
          <a:p>
            <a:r>
              <a:rPr lang="en-US" sz="2000" b="1"/>
              <a:t>I use RP in short conversations with students all the time.  A longer conversation occurred with a student that had been suspended for his treatment of his teacher.  The student ended up apologizing to the teacher and the relationship has improved. </a:t>
            </a:r>
          </a:p>
        </p:txBody>
      </p:sp>
    </p:spTree>
    <p:extLst>
      <p:ext uri="{BB962C8B-B14F-4D97-AF65-F5344CB8AC3E}">
        <p14:creationId xmlns:p14="http://schemas.microsoft.com/office/powerpoint/2010/main" val="470829122"/>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4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6000"/>
                            </p:stCondLst>
                            <p:childTnLst>
                              <p:par>
                                <p:cTn id="9" presetID="6" presetClass="entr" presetSubtype="16" fill="hold" nodeType="afterEffect">
                                  <p:stCondLst>
                                    <p:cond delay="4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3000"/>
                                        <p:tgtEl>
                                          <p:spTgt spid="3">
                                            <p:txEl>
                                              <p:pRg st="1" end="1"/>
                                            </p:txEl>
                                          </p:spTgt>
                                        </p:tgtEl>
                                      </p:cBhvr>
                                    </p:animEffect>
                                  </p:childTnLst>
                                </p:cTn>
                              </p:par>
                            </p:childTnLst>
                          </p:cTn>
                        </p:par>
                        <p:par>
                          <p:cTn id="12" fill="hold">
                            <p:stCondLst>
                              <p:cond delay="13000"/>
                            </p:stCondLst>
                            <p:childTnLst>
                              <p:par>
                                <p:cTn id="13" presetID="6" presetClass="entr" presetSubtype="16" fill="hold" nodeType="afterEffect">
                                  <p:stCondLst>
                                    <p:cond delay="4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3000"/>
                                        <p:tgtEl>
                                          <p:spTgt spid="3">
                                            <p:txEl>
                                              <p:pRg st="2" end="2"/>
                                            </p:txEl>
                                          </p:spTgt>
                                        </p:tgtEl>
                                      </p:cBhvr>
                                    </p:animEffect>
                                  </p:childTnLst>
                                </p:cTn>
                              </p:par>
                            </p:childTnLst>
                          </p:cTn>
                        </p:par>
                        <p:par>
                          <p:cTn id="16" fill="hold">
                            <p:stCondLst>
                              <p:cond delay="20000"/>
                            </p:stCondLst>
                            <p:childTnLst>
                              <p:par>
                                <p:cTn id="17" presetID="6" presetClass="entr" presetSubtype="16" fill="hold" nodeType="afterEffect">
                                  <p:stCondLst>
                                    <p:cond delay="4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3000"/>
                                        <p:tgtEl>
                                          <p:spTgt spid="3">
                                            <p:txEl>
                                              <p:pRg st="3" end="3"/>
                                            </p:txEl>
                                          </p:spTgt>
                                        </p:tgtEl>
                                      </p:cBhvr>
                                    </p:animEffect>
                                  </p:childTnLst>
                                </p:cTn>
                              </p:par>
                            </p:childTnLst>
                          </p:cTn>
                        </p:par>
                        <p:par>
                          <p:cTn id="20" fill="hold">
                            <p:stCondLst>
                              <p:cond delay="27000"/>
                            </p:stCondLst>
                            <p:childTnLst>
                              <p:par>
                                <p:cTn id="21" presetID="6" presetClass="entr" presetSubtype="16" fill="hold" nodeType="afterEffect">
                                  <p:stCondLst>
                                    <p:cond delay="4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a:t>CHALLENGES</a:t>
            </a:r>
          </a:p>
        </p:txBody>
      </p:sp>
      <p:sp>
        <p:nvSpPr>
          <p:cNvPr id="3" name="Content Placeholder 2"/>
          <p:cNvSpPr>
            <a:spLocks noGrp="1"/>
          </p:cNvSpPr>
          <p:nvPr>
            <p:ph idx="1"/>
          </p:nvPr>
        </p:nvSpPr>
        <p:spPr/>
        <p:txBody>
          <a:bodyPr/>
          <a:lstStyle/>
          <a:p>
            <a:pPr>
              <a:lnSpc>
                <a:spcPct val="200000"/>
              </a:lnSpc>
            </a:pPr>
            <a:r>
              <a:rPr lang="en-US"/>
              <a:t>FUNDING</a:t>
            </a:r>
          </a:p>
          <a:p>
            <a:pPr>
              <a:lnSpc>
                <a:spcPct val="200000"/>
              </a:lnSpc>
            </a:pPr>
            <a:r>
              <a:rPr lang="en-US"/>
              <a:t>LACK OF IDENTIFIED OR DESIGNATED RP POSITION</a:t>
            </a:r>
          </a:p>
          <a:p>
            <a:pPr>
              <a:lnSpc>
                <a:spcPct val="200000"/>
              </a:lnSpc>
            </a:pPr>
            <a:r>
              <a:rPr lang="en-US"/>
              <a:t>DIFFICULTY GETTING COVERAGE FOR STAFF TO ATTEND 2 DAY TRAINING</a:t>
            </a:r>
          </a:p>
          <a:p>
            <a:pPr>
              <a:lnSpc>
                <a:spcPct val="200000"/>
              </a:lnSpc>
            </a:pPr>
            <a:r>
              <a:rPr lang="en-US"/>
              <a:t>NO CLEAR DIRECTIVE TO USE RP FOR DISCIPLINE</a:t>
            </a:r>
          </a:p>
          <a:p>
            <a:pPr>
              <a:lnSpc>
                <a:spcPct val="200000"/>
              </a:lnSpc>
            </a:pPr>
            <a:r>
              <a:rPr lang="en-US"/>
              <a:t>THE LENGTH OF TIME NEEDED TO COMPLETE AN RP CONFERENCE</a:t>
            </a:r>
          </a:p>
          <a:p>
            <a:endParaRPr lang="en-US"/>
          </a:p>
        </p:txBody>
      </p:sp>
    </p:spTree>
    <p:extLst>
      <p:ext uri="{BB962C8B-B14F-4D97-AF65-F5344CB8AC3E}">
        <p14:creationId xmlns:p14="http://schemas.microsoft.com/office/powerpoint/2010/main" val="4127243339"/>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0C44-00FF-4B63-AA96-051F1971AD26}"/>
              </a:ext>
            </a:extLst>
          </p:cNvPr>
          <p:cNvSpPr>
            <a:spLocks noGrp="1"/>
          </p:cNvSpPr>
          <p:nvPr>
            <p:ph type="title"/>
          </p:nvPr>
        </p:nvSpPr>
        <p:spPr/>
        <p:txBody>
          <a:bodyPr/>
          <a:lstStyle/>
          <a:p>
            <a:r>
              <a:rPr lang="en-US" sz="3550"/>
              <a:t>LCPS Restorative Practices Video</a:t>
            </a:r>
            <a:endParaRPr lang="en-US"/>
          </a:p>
        </p:txBody>
      </p:sp>
      <p:pic>
        <p:nvPicPr>
          <p:cNvPr id="4" name="Picture 4">
            <a:hlinkClick r:id="" action="ppaction://media"/>
            <a:extLst>
              <a:ext uri="{FF2B5EF4-FFF2-40B4-BE49-F238E27FC236}">
                <a16:creationId xmlns:a16="http://schemas.microsoft.com/office/drawing/2014/main" id="{9897C50D-C067-456D-AD02-A1579A3CAA17}"/>
              </a:ext>
            </a:extLst>
          </p:cNvPr>
          <p:cNvPicPr>
            <a:picLocks noRot="1" noChangeAspect="1"/>
          </p:cNvPicPr>
          <p:nvPr>
            <a:videoFile r:link="rId1"/>
          </p:nvPr>
        </p:nvPicPr>
        <p:blipFill>
          <a:blip r:embed="rId3"/>
          <a:stretch>
            <a:fillRect/>
          </a:stretch>
        </p:blipFill>
        <p:spPr>
          <a:xfrm>
            <a:off x="2256555" y="1419225"/>
            <a:ext cx="8043956" cy="4617287"/>
          </a:xfrm>
          <a:prstGeom prst="rect">
            <a:avLst/>
          </a:prstGeom>
        </p:spPr>
      </p:pic>
    </p:spTree>
    <p:extLst>
      <p:ext uri="{BB962C8B-B14F-4D97-AF65-F5344CB8AC3E}">
        <p14:creationId xmlns:p14="http://schemas.microsoft.com/office/powerpoint/2010/main" val="3323508107"/>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4221527" y="1352550"/>
            <a:ext cx="7136700" cy="1022400"/>
          </a:xfrm>
          <a:prstGeom prst="rect">
            <a:avLst/>
          </a:prstGeom>
        </p:spPr>
        <p:txBody>
          <a:bodyPr wrap="square" lIns="91425" tIns="91425" rIns="91425" bIns="91425" anchor="b" anchorCtr="0">
            <a:noAutofit/>
          </a:bodyPr>
          <a:lstStyle/>
          <a:p>
            <a:pPr lvl="0">
              <a:spcBef>
                <a:spcPts val="0"/>
              </a:spcBef>
              <a:buNone/>
            </a:pPr>
            <a:r>
              <a:rPr lang="en" sz="3600" b="0">
                <a:solidFill>
                  <a:srgbClr val="7030A0"/>
                </a:solidFill>
                <a:latin typeface="Calibri"/>
                <a:ea typeface="Calibri"/>
                <a:cs typeface="Calibri"/>
                <a:sym typeface="Calibri"/>
              </a:rPr>
              <a:t>From the Bottom Up:</a:t>
            </a:r>
            <a:endParaRPr lang="en" sz="3600" b="0">
              <a:solidFill>
                <a:srgbClr val="7030A0"/>
              </a:solidFill>
              <a:latin typeface="Calibri"/>
              <a:ea typeface="Calibri"/>
              <a:cs typeface="Calibri"/>
            </a:endParaRPr>
          </a:p>
          <a:p>
            <a:pPr>
              <a:spcBef>
                <a:spcPts val="0"/>
              </a:spcBef>
            </a:pPr>
            <a:r>
              <a:rPr lang="en" sz="3600" b="0">
                <a:solidFill>
                  <a:srgbClr val="7030A0"/>
                </a:solidFill>
                <a:latin typeface="Calibri"/>
                <a:ea typeface="Calibri"/>
                <a:cs typeface="Calibri"/>
                <a:sym typeface="Calibri"/>
              </a:rPr>
              <a:t>The Restorative Journey of</a:t>
            </a:r>
            <a:r>
              <a:rPr lang="en" sz="3600">
                <a:solidFill>
                  <a:srgbClr val="7030A0"/>
                </a:solidFill>
                <a:latin typeface="Calibri"/>
                <a:ea typeface="Calibri"/>
                <a:cs typeface="Calibri"/>
                <a:sym typeface="Calibri"/>
              </a:rPr>
              <a:t> </a:t>
            </a:r>
            <a:endParaRPr lang="en" sz="3600" b="0">
              <a:solidFill>
                <a:srgbClr val="7030A0"/>
              </a:solidFill>
              <a:latin typeface="Calibri"/>
              <a:ea typeface="Calibri"/>
              <a:cs typeface="Calibri"/>
            </a:endParaRPr>
          </a:p>
          <a:p>
            <a:pPr lvl="0" rtl="0">
              <a:spcBef>
                <a:spcPts val="0"/>
              </a:spcBef>
              <a:buNone/>
            </a:pPr>
            <a:r>
              <a:rPr lang="en" sz="3600" b="0">
                <a:solidFill>
                  <a:srgbClr val="7030A0"/>
                </a:solidFill>
                <a:latin typeface="Calibri"/>
                <a:ea typeface="Calibri"/>
                <a:cs typeface="Calibri"/>
                <a:sym typeface="Calibri"/>
              </a:rPr>
              <a:t>Seneca Ridge Middle School</a:t>
            </a:r>
            <a:endParaRPr lang="en" sz="3600" b="0">
              <a:solidFill>
                <a:srgbClr val="7030A0"/>
              </a:solidFill>
              <a:latin typeface="Calibri"/>
              <a:ea typeface="Calibri"/>
              <a:cs typeface="Calibri"/>
            </a:endParaRPr>
          </a:p>
        </p:txBody>
      </p:sp>
      <p:pic>
        <p:nvPicPr>
          <p:cNvPr id="2" name="Picture 2">
            <a:extLst>
              <a:ext uri="{FF2B5EF4-FFF2-40B4-BE49-F238E27FC236}">
                <a16:creationId xmlns:a16="http://schemas.microsoft.com/office/drawing/2014/main" id="{D5D81396-B8BE-4B22-AB8B-09B00C1068F6}"/>
              </a:ext>
            </a:extLst>
          </p:cNvPr>
          <p:cNvPicPr>
            <a:picLocks noChangeAspect="1"/>
          </p:cNvPicPr>
          <p:nvPr/>
        </p:nvPicPr>
        <p:blipFill>
          <a:blip r:embed="rId3"/>
          <a:stretch>
            <a:fillRect/>
          </a:stretch>
        </p:blipFill>
        <p:spPr>
          <a:xfrm>
            <a:off x="6913563" y="2562225"/>
            <a:ext cx="4213790" cy="4193369"/>
          </a:xfrm>
          <a:prstGeom prst="rect">
            <a:avLst/>
          </a:prstGeom>
        </p:spPr>
      </p:pic>
      <p:pic>
        <p:nvPicPr>
          <p:cNvPr id="3" name="Picture 3">
            <a:extLst>
              <a:ext uri="{FF2B5EF4-FFF2-40B4-BE49-F238E27FC236}">
                <a16:creationId xmlns:a16="http://schemas.microsoft.com/office/drawing/2014/main" id="{441F3885-6922-48A6-93AE-A7A2611AC01F}"/>
              </a:ext>
            </a:extLst>
          </p:cNvPr>
          <p:cNvPicPr>
            <a:picLocks noChangeAspect="1"/>
          </p:cNvPicPr>
          <p:nvPr/>
        </p:nvPicPr>
        <p:blipFill>
          <a:blip r:embed="rId4"/>
          <a:stretch>
            <a:fillRect/>
          </a:stretch>
        </p:blipFill>
        <p:spPr>
          <a:xfrm>
            <a:off x="2749302" y="2619375"/>
            <a:ext cx="4154736" cy="4132960"/>
          </a:xfrm>
          <a:prstGeom prst="rect">
            <a:avLst/>
          </a:prstGeom>
        </p:spPr>
      </p:pic>
    </p:spTree>
    <p:extLst>
      <p:ext uri="{BB962C8B-B14F-4D97-AF65-F5344CB8AC3E}">
        <p14:creationId xmlns:p14="http://schemas.microsoft.com/office/powerpoint/2010/main" val="2028992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a:blip r:embed="rId3">
            <a:alphaModFix/>
          </a:blip>
          <a:stretch>
            <a:fillRect/>
          </a:stretch>
        </p:blipFill>
        <p:spPr>
          <a:xfrm>
            <a:off x="0" y="0"/>
            <a:ext cx="12191412" cy="6971226"/>
          </a:xfrm>
          <a:prstGeom prst="rect">
            <a:avLst/>
          </a:prstGeom>
          <a:noFill/>
          <a:ln>
            <a:noFill/>
          </a:ln>
        </p:spPr>
      </p:pic>
    </p:spTree>
    <p:extLst>
      <p:ext uri="{BB962C8B-B14F-4D97-AF65-F5344CB8AC3E}">
        <p14:creationId xmlns:p14="http://schemas.microsoft.com/office/powerpoint/2010/main" val="922789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Shape 68"/>
          <p:cNvPicPr preferRelativeResize="0"/>
          <p:nvPr/>
        </p:nvPicPr>
        <p:blipFill>
          <a:blip r:embed="rId3">
            <a:alphaModFix/>
          </a:blip>
          <a:stretch>
            <a:fillRect/>
          </a:stretch>
        </p:blipFill>
        <p:spPr>
          <a:xfrm>
            <a:off x="0" y="0"/>
            <a:ext cx="12185542" cy="6755212"/>
          </a:xfrm>
          <a:prstGeom prst="rect">
            <a:avLst/>
          </a:prstGeom>
          <a:noFill/>
          <a:ln>
            <a:noFill/>
          </a:ln>
        </p:spPr>
      </p:pic>
    </p:spTree>
    <p:extLst>
      <p:ext uri="{BB962C8B-B14F-4D97-AF65-F5344CB8AC3E}">
        <p14:creationId xmlns:p14="http://schemas.microsoft.com/office/powerpoint/2010/main" val="1509652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533400"/>
            <a:ext cx="8909366" cy="1371600"/>
          </a:xfrm>
        </p:spPr>
        <p:txBody>
          <a:bodyPr>
            <a:normAutofit fontScale="90000"/>
          </a:bodyPr>
          <a:lstStyle/>
          <a:p>
            <a:r>
              <a:rPr lang="en-US" sz="4000" b="1" u="sng"/>
              <a:t>MORE VOICES- MORE EQUITY</a:t>
            </a:r>
            <a:br>
              <a:rPr lang="en-US">
                <a:solidFill>
                  <a:schemeClr val="tx1"/>
                </a:solidFill>
                <a:latin typeface="+mj-ea"/>
                <a:cs typeface="+mj-ea"/>
              </a:rPr>
            </a:br>
            <a:br>
              <a:rPr lang="en-US">
                <a:solidFill>
                  <a:schemeClr val="tx1"/>
                </a:solidFill>
                <a:latin typeface="+mj-ea"/>
                <a:cs typeface="+mj-ea"/>
              </a:rPr>
            </a:br>
            <a:r>
              <a:rPr lang="en-US" sz="2200" b="1"/>
              <a:t>Incident:  Cafeteria Fight over a slice of pizza</a:t>
            </a:r>
            <a:br>
              <a:rPr lang="en-US">
                <a:solidFill>
                  <a:schemeClr val="tx1"/>
                </a:solidFill>
                <a:latin typeface="+mj-ea"/>
                <a:cs typeface="+mj-ea"/>
              </a:rPr>
            </a:br>
            <a:br>
              <a:rPr lang="en-US">
                <a:solidFill>
                  <a:schemeClr val="tx1"/>
                </a:solidFill>
                <a:latin typeface="+mj-ea"/>
                <a:cs typeface="+mj-ea"/>
              </a:rPr>
            </a:br>
            <a:r>
              <a:rPr lang="en-US" sz="2200" b="1"/>
              <a:t>Students:  2 male high school students</a:t>
            </a:r>
            <a:br>
              <a:rPr lang="en-US">
                <a:solidFill>
                  <a:schemeClr val="tx1"/>
                </a:solidFill>
                <a:latin typeface="+mj-ea"/>
                <a:cs typeface="+mj-ea"/>
              </a:rPr>
            </a:br>
            <a:br>
              <a:rPr lang="en-US">
                <a:solidFill>
                  <a:schemeClr val="tx1"/>
                </a:solidFill>
                <a:latin typeface="+mj-ea"/>
                <a:cs typeface="+mj-ea"/>
              </a:rPr>
            </a:br>
            <a:r>
              <a:rPr lang="en-US" sz="2200" b="1"/>
              <a:t>Traditional Discipline:  10 day out of school suspension</a:t>
            </a:r>
            <a:br>
              <a:rPr lang="en-US">
                <a:solidFill>
                  <a:schemeClr val="tx1"/>
                </a:solidFill>
                <a:latin typeface="+mj-ea"/>
                <a:cs typeface="+mj-ea"/>
              </a:rPr>
            </a:br>
            <a:br>
              <a:rPr lang="en-US">
                <a:solidFill>
                  <a:schemeClr val="tx1"/>
                </a:solidFill>
                <a:latin typeface="+mj-ea"/>
                <a:cs typeface="+mj-ea"/>
              </a:rPr>
            </a:br>
            <a:r>
              <a:rPr lang="en-US" sz="2200" b="1"/>
              <a:t>School Administrator Recommended: RP in lieu of all but 3 days of Suspension- Saved 7 days of instructional time</a:t>
            </a:r>
            <a:br>
              <a:rPr lang="en-US">
                <a:solidFill>
                  <a:schemeClr val="tx1"/>
                </a:solidFill>
                <a:latin typeface="+mj-ea"/>
                <a:cs typeface="+mj-ea"/>
              </a:rPr>
            </a:br>
            <a:br>
              <a:rPr lang="en-US">
                <a:solidFill>
                  <a:schemeClr val="tx1"/>
                </a:solidFill>
                <a:latin typeface="+mj-ea"/>
                <a:cs typeface="+mj-ea"/>
              </a:rPr>
            </a:br>
            <a:r>
              <a:rPr lang="en-US" sz="2200" b="1"/>
              <a:t>What we learned from the RP Process and more voices: </a:t>
            </a:r>
            <a:br>
              <a:rPr lang="en-US">
                <a:solidFill>
                  <a:schemeClr val="tx1"/>
                </a:solidFill>
                <a:latin typeface="+mj-ea"/>
                <a:cs typeface="+mj-ea"/>
              </a:rPr>
            </a:br>
            <a:r>
              <a:rPr lang="en-US" sz="2200" b="1"/>
              <a:t>	*One of the boys had been experiencing racial bullying</a:t>
            </a:r>
            <a:br>
              <a:rPr lang="en-US">
                <a:solidFill>
                  <a:schemeClr val="tx1"/>
                </a:solidFill>
                <a:latin typeface="+mj-ea"/>
                <a:cs typeface="+mj-ea"/>
              </a:rPr>
            </a:br>
            <a:r>
              <a:rPr lang="en-US" sz="2200" b="1"/>
              <a:t>	*One of the boys had a history of trauma and exposure to 	violence.</a:t>
            </a:r>
            <a:br>
              <a:rPr lang="en-US">
                <a:solidFill>
                  <a:schemeClr val="tx1"/>
                </a:solidFill>
                <a:latin typeface="+mj-ea"/>
                <a:cs typeface="+mj-ea"/>
              </a:rPr>
            </a:br>
            <a:r>
              <a:rPr lang="en-US" sz="2200" b="1"/>
              <a:t>	*Both boys had single parent homes and no male role model.</a:t>
            </a:r>
            <a:br>
              <a:rPr lang="en-US">
                <a:solidFill>
                  <a:schemeClr val="tx1"/>
                </a:solidFill>
                <a:latin typeface="+mj-ea"/>
                <a:cs typeface="+mj-ea"/>
              </a:rPr>
            </a:br>
            <a:endParaRPr lang="en-US" sz="2200" b="1"/>
          </a:p>
        </p:txBody>
      </p:sp>
    </p:spTree>
    <p:extLst>
      <p:ext uri="{BB962C8B-B14F-4D97-AF65-F5344CB8AC3E}">
        <p14:creationId xmlns:p14="http://schemas.microsoft.com/office/powerpoint/2010/main" val="2669897748"/>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Shape 73"/>
          <p:cNvPicPr preferRelativeResize="0"/>
          <p:nvPr/>
        </p:nvPicPr>
        <p:blipFill>
          <a:blip r:embed="rId3">
            <a:alphaModFix/>
          </a:blip>
          <a:stretch>
            <a:fillRect/>
          </a:stretch>
        </p:blipFill>
        <p:spPr>
          <a:xfrm>
            <a:off x="1588" y="0"/>
            <a:ext cx="6065837" cy="6865405"/>
          </a:xfrm>
          <a:prstGeom prst="rect">
            <a:avLst/>
          </a:prstGeom>
          <a:noFill/>
          <a:ln>
            <a:noFill/>
          </a:ln>
        </p:spPr>
      </p:pic>
      <p:pic>
        <p:nvPicPr>
          <p:cNvPr id="74" name="Shape 74"/>
          <p:cNvPicPr preferRelativeResize="0"/>
          <p:nvPr/>
        </p:nvPicPr>
        <p:blipFill>
          <a:blip r:embed="rId4">
            <a:alphaModFix/>
          </a:blip>
          <a:stretch>
            <a:fillRect/>
          </a:stretch>
        </p:blipFill>
        <p:spPr>
          <a:xfrm>
            <a:off x="5846763" y="0"/>
            <a:ext cx="6370637" cy="6887540"/>
          </a:xfrm>
          <a:prstGeom prst="rect">
            <a:avLst/>
          </a:prstGeom>
          <a:noFill/>
          <a:ln>
            <a:noFill/>
          </a:ln>
        </p:spPr>
      </p:pic>
    </p:spTree>
    <p:extLst>
      <p:ext uri="{BB962C8B-B14F-4D97-AF65-F5344CB8AC3E}">
        <p14:creationId xmlns:p14="http://schemas.microsoft.com/office/powerpoint/2010/main" val="2450001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150A1D3-FCD2-485B-9CE4-29E663D9BC60}"/>
              </a:ext>
            </a:extLst>
          </p:cNvPr>
          <p:cNvPicPr>
            <a:picLocks noChangeAspect="1"/>
          </p:cNvPicPr>
          <p:nvPr/>
        </p:nvPicPr>
        <p:blipFill>
          <a:blip r:embed="rId2"/>
          <a:stretch>
            <a:fillRect/>
          </a:stretch>
        </p:blipFill>
        <p:spPr>
          <a:xfrm>
            <a:off x="2094954" y="161925"/>
            <a:ext cx="8012439" cy="6068517"/>
          </a:xfrm>
          <a:prstGeom prst="rect">
            <a:avLst/>
          </a:prstGeom>
        </p:spPr>
      </p:pic>
    </p:spTree>
    <p:extLst>
      <p:ext uri="{BB962C8B-B14F-4D97-AF65-F5344CB8AC3E}">
        <p14:creationId xmlns:p14="http://schemas.microsoft.com/office/powerpoint/2010/main" val="2371355480"/>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627FC39B-ECE4-4010-9065-5B3C035C138C}"/>
              </a:ext>
            </a:extLst>
          </p:cNvPr>
          <p:cNvPicPr>
            <a:picLocks noChangeAspect="1"/>
          </p:cNvPicPr>
          <p:nvPr/>
        </p:nvPicPr>
        <p:blipFill>
          <a:blip r:embed="rId2"/>
          <a:stretch>
            <a:fillRect/>
          </a:stretch>
        </p:blipFill>
        <p:spPr>
          <a:xfrm>
            <a:off x="839788" y="228600"/>
            <a:ext cx="4141192" cy="6209609"/>
          </a:xfrm>
          <a:prstGeom prst="rect">
            <a:avLst/>
          </a:prstGeom>
        </p:spPr>
      </p:pic>
      <p:sp>
        <p:nvSpPr>
          <p:cNvPr id="7" name="TextBox 6">
            <a:extLst>
              <a:ext uri="{FF2B5EF4-FFF2-40B4-BE49-F238E27FC236}">
                <a16:creationId xmlns:a16="http://schemas.microsoft.com/office/drawing/2014/main" id="{E457EE16-6ACE-43A3-A186-1D2B70D7AD5D}"/>
              </a:ext>
            </a:extLst>
          </p:cNvPr>
          <p:cNvSpPr txBox="1"/>
          <p:nvPr/>
        </p:nvSpPr>
        <p:spPr>
          <a:xfrm>
            <a:off x="4939248" y="2009775"/>
            <a:ext cx="6922552" cy="255454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Rockwell"/>
              </a:rPr>
              <a:t>Discipline is not a verb.  </a:t>
            </a:r>
            <a:endParaRPr lang="en-US">
              <a:latin typeface="Rockwell"/>
            </a:endParaRPr>
          </a:p>
          <a:p>
            <a:pPr algn="ctr"/>
            <a:endParaRPr lang="en-US" sz="3200">
              <a:latin typeface="Rockwell"/>
            </a:endParaRPr>
          </a:p>
          <a:p>
            <a:pPr algn="ctr"/>
            <a:r>
              <a:rPr lang="en-US" sz="3200">
                <a:latin typeface="Rockwell"/>
              </a:rPr>
              <a:t>Discipline is something that we need to teach, just like history, math, or science.</a:t>
            </a:r>
            <a:endParaRPr lang="en-US">
              <a:latin typeface="Rockwell"/>
            </a:endParaRPr>
          </a:p>
        </p:txBody>
      </p:sp>
    </p:spTree>
    <p:extLst>
      <p:ext uri="{BB962C8B-B14F-4D97-AF65-F5344CB8AC3E}">
        <p14:creationId xmlns:p14="http://schemas.microsoft.com/office/powerpoint/2010/main" val="173459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a:blip r:embed="rId3">
            <a:alphaModFix/>
          </a:blip>
          <a:stretch>
            <a:fillRect/>
          </a:stretch>
        </p:blipFill>
        <p:spPr>
          <a:xfrm>
            <a:off x="209550" y="1153942"/>
            <a:ext cx="4975163" cy="4737271"/>
          </a:xfrm>
          <a:prstGeom prst="rect">
            <a:avLst/>
          </a:prstGeom>
          <a:noFill/>
          <a:ln>
            <a:noFill/>
          </a:ln>
        </p:spPr>
      </p:pic>
      <p:sp>
        <p:nvSpPr>
          <p:cNvPr id="90" name="Shape 90"/>
          <p:cNvSpPr txBox="1"/>
          <p:nvPr/>
        </p:nvSpPr>
        <p:spPr>
          <a:xfrm>
            <a:off x="1866414" y="5356740"/>
            <a:ext cx="3000000" cy="3000000"/>
          </a:xfrm>
          <a:prstGeom prst="rect">
            <a:avLst/>
          </a:prstGeom>
          <a:noFill/>
          <a:ln>
            <a:noFill/>
          </a:ln>
        </p:spPr>
        <p:txBody>
          <a:bodyPr wrap="square" lIns="91425" tIns="91425" rIns="91425" bIns="91425" anchor="ctr" anchorCtr="0">
            <a:noAutofit/>
          </a:bodyPr>
          <a:lstStyle/>
          <a:p>
            <a:pPr lvl="0" rtl="0">
              <a:spcBef>
                <a:spcPts val="0"/>
              </a:spcBef>
              <a:buNone/>
            </a:pPr>
            <a:r>
              <a:rPr lang="en" sz="800"/>
              <a:t>http://www.iirp.edu/media/socialdiscipline.gif</a:t>
            </a:r>
          </a:p>
        </p:txBody>
      </p:sp>
      <p:pic>
        <p:nvPicPr>
          <p:cNvPr id="91" name="Shape 91"/>
          <p:cNvPicPr preferRelativeResize="0"/>
          <p:nvPr/>
        </p:nvPicPr>
        <p:blipFill>
          <a:blip r:embed="rId4">
            <a:alphaModFix/>
          </a:blip>
          <a:stretch>
            <a:fillRect/>
          </a:stretch>
        </p:blipFill>
        <p:spPr>
          <a:xfrm>
            <a:off x="5037138" y="38100"/>
            <a:ext cx="7062037" cy="6827406"/>
          </a:xfrm>
          <a:prstGeom prst="rect">
            <a:avLst/>
          </a:prstGeom>
          <a:noFill/>
          <a:ln>
            <a:noFill/>
          </a:ln>
        </p:spPr>
      </p:pic>
    </p:spTree>
    <p:extLst>
      <p:ext uri="{BB962C8B-B14F-4D97-AF65-F5344CB8AC3E}">
        <p14:creationId xmlns:p14="http://schemas.microsoft.com/office/powerpoint/2010/main" val="2274961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prstGeom prst="rect">
            <a:avLst/>
          </a:prstGeom>
        </p:spPr>
        <p:txBody>
          <a:bodyPr wrap="square" lIns="91425" tIns="91425" rIns="91425" bIns="91425" anchor="b" anchorCtr="0">
            <a:noAutofit/>
          </a:bodyPr>
          <a:lstStyle/>
          <a:p>
            <a:pPr lvl="0">
              <a:spcBef>
                <a:spcPts val="0"/>
              </a:spcBef>
              <a:buNone/>
            </a:pPr>
            <a:r>
              <a:rPr lang="en"/>
              <a:t>Steps Toward Building a Restorative Campus</a:t>
            </a:r>
          </a:p>
        </p:txBody>
      </p:sp>
      <p:sp>
        <p:nvSpPr>
          <p:cNvPr id="97" name="Shape 97"/>
          <p:cNvSpPr txBox="1">
            <a:spLocks noGrp="1"/>
          </p:cNvSpPr>
          <p:nvPr>
            <p:ph type="body" idx="1"/>
          </p:nvPr>
        </p:nvSpPr>
        <p:spPr>
          <a:prstGeom prst="rect">
            <a:avLst/>
          </a:prstGeom>
        </p:spPr>
        <p:txBody>
          <a:bodyPr wrap="square" lIns="91425" tIns="91425" rIns="91425" bIns="91425" anchor="t" anchorCtr="0">
            <a:noAutofit/>
          </a:bodyPr>
          <a:lstStyle/>
          <a:p>
            <a:pPr lvl="0">
              <a:spcBef>
                <a:spcPts val="0"/>
              </a:spcBef>
              <a:buNone/>
            </a:pPr>
            <a:endParaRPr/>
          </a:p>
        </p:txBody>
      </p:sp>
      <p:sp>
        <p:nvSpPr>
          <p:cNvPr id="98" name="Shape 98"/>
          <p:cNvSpPr txBox="1">
            <a:spLocks noGrp="1"/>
          </p:cNvSpPr>
          <p:nvPr>
            <p:ph type="body" idx="2"/>
          </p:nvPr>
        </p:nvSpPr>
        <p:spPr>
          <a:xfrm>
            <a:off x="4371975" y="1266825"/>
            <a:ext cx="7288539" cy="3302000"/>
          </a:xfrm>
          <a:prstGeom prst="rect">
            <a:avLst/>
          </a:prstGeom>
        </p:spPr>
        <p:txBody>
          <a:bodyPr wrap="square" lIns="91425" tIns="91425" rIns="91425" bIns="91425" anchor="t" anchorCtr="0">
            <a:noAutofit/>
          </a:bodyPr>
          <a:lstStyle/>
          <a:p>
            <a:pPr marL="457200" lvl="0" indent="-381000" rtl="0">
              <a:spcBef>
                <a:spcPts val="0"/>
              </a:spcBef>
              <a:buSzPct val="100000"/>
            </a:pPr>
            <a:r>
              <a:rPr lang="en" sz="3600"/>
              <a:t>PBIS Team</a:t>
            </a:r>
          </a:p>
          <a:p>
            <a:pPr marL="457200" lvl="0" indent="-381000" rtl="0">
              <a:spcBef>
                <a:spcPts val="0"/>
              </a:spcBef>
              <a:buSzPct val="100000"/>
            </a:pPr>
            <a:r>
              <a:rPr lang="en" sz="3600"/>
              <a:t>RP Facilitator Training</a:t>
            </a:r>
          </a:p>
          <a:p>
            <a:pPr marL="457200" lvl="0" indent="-381000" rtl="0">
              <a:spcBef>
                <a:spcPts val="0"/>
              </a:spcBef>
              <a:buSzPct val="100000"/>
            </a:pPr>
            <a:r>
              <a:rPr lang="en" sz="3600"/>
              <a:t>RP Language/Circle Training</a:t>
            </a:r>
          </a:p>
          <a:p>
            <a:pPr marL="457200" indent="-381000"/>
            <a:r>
              <a:rPr lang="en" sz="3600"/>
              <a:t>Faculty Meeting </a:t>
            </a:r>
          </a:p>
          <a:p>
            <a:pPr marL="457200" lvl="0" indent="-381000" rtl="0">
              <a:spcBef>
                <a:spcPts val="0"/>
              </a:spcBef>
              <a:buSzPct val="100000"/>
            </a:pPr>
            <a:r>
              <a:rPr lang="en" sz="3600"/>
              <a:t>Introduction to Circles through Advisory lessons</a:t>
            </a:r>
          </a:p>
          <a:p>
            <a:pPr marL="457200" lvl="0" indent="-381000">
              <a:spcBef>
                <a:spcPts val="0"/>
              </a:spcBef>
              <a:buSzPct val="100000"/>
            </a:pPr>
            <a:r>
              <a:rPr lang="en" sz="3600"/>
              <a:t>PBIS Discipline Committee</a:t>
            </a:r>
          </a:p>
        </p:txBody>
      </p:sp>
      <p:sp>
        <p:nvSpPr>
          <p:cNvPr id="99" name="Shape 99"/>
          <p:cNvSpPr txBox="1"/>
          <p:nvPr/>
        </p:nvSpPr>
        <p:spPr>
          <a:xfrm>
            <a:off x="440425" y="4611625"/>
            <a:ext cx="5226900" cy="331200"/>
          </a:xfrm>
          <a:prstGeom prst="rect">
            <a:avLst/>
          </a:prstGeom>
          <a:noFill/>
          <a:ln>
            <a:noFill/>
          </a:ln>
        </p:spPr>
        <p:txBody>
          <a:bodyPr wrap="square" lIns="91425" tIns="91425" rIns="91425" bIns="91425" anchor="ctr" anchorCtr="0">
            <a:noAutofit/>
          </a:bodyPr>
          <a:lstStyle/>
          <a:p>
            <a:pPr lvl="0" rtl="0">
              <a:spcBef>
                <a:spcPts val="0"/>
              </a:spcBef>
              <a:buNone/>
            </a:pPr>
            <a:r>
              <a:rPr lang="en" sz="800"/>
              <a:t>http://www.cfschools.net/uploads/1/8/1/6/18163163/3630321.jpg?514</a:t>
            </a:r>
          </a:p>
        </p:txBody>
      </p:sp>
      <p:pic>
        <p:nvPicPr>
          <p:cNvPr id="100" name="Shape 100"/>
          <p:cNvPicPr preferRelativeResize="0"/>
          <p:nvPr/>
        </p:nvPicPr>
        <p:blipFill>
          <a:blip r:embed="rId3">
            <a:alphaModFix/>
          </a:blip>
          <a:stretch>
            <a:fillRect/>
          </a:stretch>
        </p:blipFill>
        <p:spPr>
          <a:xfrm>
            <a:off x="260875" y="1322088"/>
            <a:ext cx="4101550" cy="3190875"/>
          </a:xfrm>
          <a:prstGeom prst="rect">
            <a:avLst/>
          </a:prstGeom>
          <a:noFill/>
          <a:ln>
            <a:noFill/>
          </a:ln>
        </p:spPr>
      </p:pic>
    </p:spTree>
    <p:extLst>
      <p:ext uri="{BB962C8B-B14F-4D97-AF65-F5344CB8AC3E}">
        <p14:creationId xmlns:p14="http://schemas.microsoft.com/office/powerpoint/2010/main" val="2047626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514216" y="400050"/>
            <a:ext cx="11429850" cy="820738"/>
          </a:xfrm>
          <a:prstGeom prst="rect">
            <a:avLst/>
          </a:prstGeom>
        </p:spPr>
        <p:txBody>
          <a:bodyPr wrap="square" lIns="91425" tIns="91425" rIns="91425" bIns="91425" anchor="b" anchorCtr="0">
            <a:noAutofit/>
          </a:bodyPr>
          <a:lstStyle/>
          <a:p>
            <a:r>
              <a:rPr lang="en" sz="3550"/>
              <a:t>Steps Toward Building a Restorative  Campus</a:t>
            </a:r>
          </a:p>
          <a:p>
            <a:pPr lvl="0">
              <a:spcBef>
                <a:spcPts val="0"/>
              </a:spcBef>
              <a:buNone/>
            </a:pPr>
            <a:endParaRPr/>
          </a:p>
        </p:txBody>
      </p:sp>
      <p:sp>
        <p:nvSpPr>
          <p:cNvPr id="106" name="Shape 106"/>
          <p:cNvSpPr txBox="1">
            <a:spLocks noGrp="1"/>
          </p:cNvSpPr>
          <p:nvPr>
            <p:ph type="body" idx="1"/>
          </p:nvPr>
        </p:nvSpPr>
        <p:spPr>
          <a:prstGeom prst="rect">
            <a:avLst/>
          </a:prstGeom>
        </p:spPr>
        <p:txBody>
          <a:bodyPr wrap="square" lIns="91425" tIns="91425" rIns="91425" bIns="91425" anchor="t" anchorCtr="0">
            <a:noAutofit/>
          </a:bodyPr>
          <a:lstStyle/>
          <a:p>
            <a:pPr lvl="0">
              <a:spcBef>
                <a:spcPts val="0"/>
              </a:spcBef>
              <a:buNone/>
            </a:pPr>
            <a:endParaRPr/>
          </a:p>
        </p:txBody>
      </p:sp>
      <p:sp>
        <p:nvSpPr>
          <p:cNvPr id="107" name="Shape 107"/>
          <p:cNvSpPr txBox="1">
            <a:spLocks noGrp="1"/>
          </p:cNvSpPr>
          <p:nvPr>
            <p:ph type="body" idx="2"/>
          </p:nvPr>
        </p:nvSpPr>
        <p:spPr>
          <a:xfrm>
            <a:off x="3840163" y="1266825"/>
            <a:ext cx="8036051" cy="3302000"/>
          </a:xfrm>
          <a:prstGeom prst="rect">
            <a:avLst/>
          </a:prstGeom>
        </p:spPr>
        <p:txBody>
          <a:bodyPr wrap="square" lIns="91425" tIns="91425" rIns="91425" bIns="91425" anchor="t" anchorCtr="0">
            <a:noAutofit/>
          </a:bodyPr>
          <a:lstStyle/>
          <a:p>
            <a:pPr marL="457200" lvl="0" indent="-381000" rtl="0">
              <a:spcBef>
                <a:spcPts val="0"/>
              </a:spcBef>
              <a:buSzPct val="100000"/>
            </a:pPr>
            <a:r>
              <a:rPr lang="en" sz="3600"/>
              <a:t>Restorative Classroom Circles</a:t>
            </a:r>
          </a:p>
          <a:p>
            <a:pPr marL="457200" lvl="0" indent="-381000" rtl="0">
              <a:spcBef>
                <a:spcPts val="0"/>
              </a:spcBef>
              <a:buSzPct val="100000"/>
            </a:pPr>
            <a:r>
              <a:rPr lang="en" sz="3600"/>
              <a:t>Restorative Conferences</a:t>
            </a:r>
          </a:p>
          <a:p>
            <a:pPr marL="457200" lvl="0" indent="-381000" rtl="0">
              <a:spcBef>
                <a:spcPts val="0"/>
              </a:spcBef>
              <a:buSzPct val="100000"/>
            </a:pPr>
            <a:r>
              <a:rPr lang="en" sz="3600"/>
              <a:t>Temporary Removal</a:t>
            </a:r>
          </a:p>
          <a:p>
            <a:pPr marL="457200" lvl="0" indent="-381000" rtl="0">
              <a:spcBef>
                <a:spcPts val="0"/>
              </a:spcBef>
              <a:buSzPct val="100000"/>
            </a:pPr>
            <a:r>
              <a:rPr lang="en" sz="3600"/>
              <a:t>PM Detention/Ownership Time</a:t>
            </a:r>
          </a:p>
          <a:p>
            <a:pPr marL="457200" lvl="0" indent="-381000" rtl="0">
              <a:spcBef>
                <a:spcPts val="0"/>
              </a:spcBef>
              <a:buSzPct val="100000"/>
            </a:pPr>
            <a:r>
              <a:rPr lang="en" sz="3600"/>
              <a:t>Friday School</a:t>
            </a:r>
          </a:p>
          <a:p>
            <a:pPr marL="457200" lvl="0" indent="-381000" rtl="0">
              <a:spcBef>
                <a:spcPts val="0"/>
              </a:spcBef>
              <a:buSzPct val="100000"/>
            </a:pPr>
            <a:r>
              <a:rPr lang="en" sz="3600"/>
              <a:t>Re-Entry RP Conferences</a:t>
            </a:r>
          </a:p>
          <a:p>
            <a:pPr marL="457200" lvl="0" indent="-381000" rtl="0">
              <a:spcBef>
                <a:spcPts val="0"/>
              </a:spcBef>
              <a:buSzPct val="100000"/>
            </a:pPr>
            <a:r>
              <a:rPr lang="en" sz="3600"/>
              <a:t>District RP Support</a:t>
            </a:r>
          </a:p>
          <a:p>
            <a:pPr marL="457200" indent="-381000">
              <a:spcAft>
                <a:spcPts val="400"/>
              </a:spcAft>
            </a:pPr>
            <a:r>
              <a:rPr lang="en" sz="3600"/>
              <a:t>Student Mediators</a:t>
            </a:r>
          </a:p>
        </p:txBody>
      </p:sp>
      <p:pic>
        <p:nvPicPr>
          <p:cNvPr id="108" name="Shape 108"/>
          <p:cNvPicPr preferRelativeResize="0"/>
          <p:nvPr/>
        </p:nvPicPr>
        <p:blipFill>
          <a:blip r:embed="rId3">
            <a:alphaModFix/>
          </a:blip>
          <a:stretch>
            <a:fillRect/>
          </a:stretch>
        </p:blipFill>
        <p:spPr>
          <a:xfrm>
            <a:off x="304721" y="1489825"/>
            <a:ext cx="3479400" cy="4059300"/>
          </a:xfrm>
          <a:prstGeom prst="rect">
            <a:avLst/>
          </a:prstGeom>
          <a:noFill/>
          <a:ln>
            <a:noFill/>
          </a:ln>
        </p:spPr>
      </p:pic>
      <p:sp>
        <p:nvSpPr>
          <p:cNvPr id="109" name="Shape 109"/>
          <p:cNvSpPr txBox="1"/>
          <p:nvPr/>
        </p:nvSpPr>
        <p:spPr>
          <a:xfrm>
            <a:off x="705975" y="4832325"/>
            <a:ext cx="3479400" cy="210300"/>
          </a:xfrm>
          <a:prstGeom prst="rect">
            <a:avLst/>
          </a:prstGeom>
          <a:noFill/>
          <a:ln>
            <a:noFill/>
          </a:ln>
        </p:spPr>
        <p:txBody>
          <a:bodyPr wrap="square" lIns="91425" tIns="91425" rIns="91425" bIns="91425" anchor="t" anchorCtr="0">
            <a:noAutofit/>
          </a:bodyPr>
          <a:lstStyle/>
          <a:p>
            <a:pPr lvl="0">
              <a:spcBef>
                <a:spcPts val="0"/>
              </a:spcBef>
              <a:buNone/>
            </a:pPr>
            <a:r>
              <a:rPr lang="en" sz="800"/>
              <a:t>https://www.keepcalm-o-matic.co.uk/p/keep-calm-and-get-creative-24/</a:t>
            </a:r>
          </a:p>
        </p:txBody>
      </p:sp>
    </p:spTree>
    <p:extLst>
      <p:ext uri="{BB962C8B-B14F-4D97-AF65-F5344CB8AC3E}">
        <p14:creationId xmlns:p14="http://schemas.microsoft.com/office/powerpoint/2010/main" val="1299980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26075" y="458025"/>
            <a:ext cx="9018000" cy="686100"/>
          </a:xfrm>
          <a:prstGeom prst="rect">
            <a:avLst/>
          </a:prstGeom>
        </p:spPr>
        <p:txBody>
          <a:bodyPr wrap="square" lIns="91425" tIns="91425" rIns="91425" bIns="91425" anchor="b" anchorCtr="0">
            <a:noAutofit/>
          </a:bodyPr>
          <a:lstStyle/>
          <a:p>
            <a:pPr lvl="0">
              <a:spcBef>
                <a:spcPts val="0"/>
              </a:spcBef>
              <a:buNone/>
            </a:pPr>
            <a:r>
              <a:rPr lang="en"/>
              <a:t>RP Professional Development - Menu Approach</a:t>
            </a:r>
          </a:p>
        </p:txBody>
      </p:sp>
      <p:sp>
        <p:nvSpPr>
          <p:cNvPr id="115" name="Shape 115"/>
          <p:cNvSpPr txBox="1">
            <a:spLocks noGrp="1"/>
          </p:cNvSpPr>
          <p:nvPr>
            <p:ph type="body" idx="1"/>
          </p:nvPr>
        </p:nvSpPr>
        <p:spPr>
          <a:prstGeom prst="rect">
            <a:avLst/>
          </a:prstGeom>
        </p:spPr>
        <p:txBody>
          <a:bodyPr wrap="square" lIns="91425" tIns="91425" rIns="91425" bIns="91425" anchor="t" anchorCtr="0">
            <a:noAutofit/>
          </a:bodyPr>
          <a:lstStyle/>
          <a:p>
            <a:pPr lvl="0">
              <a:spcBef>
                <a:spcPts val="0"/>
              </a:spcBef>
              <a:buNone/>
            </a:pPr>
            <a:endParaRPr/>
          </a:p>
        </p:txBody>
      </p:sp>
      <p:sp>
        <p:nvSpPr>
          <p:cNvPr id="116" name="Shape 116"/>
          <p:cNvSpPr txBox="1">
            <a:spLocks noGrp="1"/>
          </p:cNvSpPr>
          <p:nvPr>
            <p:ph type="body" idx="2"/>
          </p:nvPr>
        </p:nvSpPr>
        <p:spPr>
          <a:xfrm>
            <a:off x="6902964" y="1619250"/>
            <a:ext cx="3999900" cy="3078900"/>
          </a:xfrm>
          <a:prstGeom prst="rect">
            <a:avLst/>
          </a:prstGeom>
        </p:spPr>
        <p:txBody>
          <a:bodyPr wrap="square" lIns="91425" tIns="91425" rIns="91425" bIns="91425" anchor="t" anchorCtr="0">
            <a:noAutofit/>
          </a:bodyPr>
          <a:lstStyle/>
          <a:p>
            <a:pPr marL="457200" lvl="0" indent="-457200" rtl="0">
              <a:spcBef>
                <a:spcPts val="0"/>
              </a:spcBef>
              <a:buSzPct val="100000"/>
            </a:pPr>
            <a:r>
              <a:rPr lang="en" sz="3600"/>
              <a:t>Explore</a:t>
            </a:r>
          </a:p>
          <a:p>
            <a:pPr marL="457200" lvl="0" indent="-457200" rtl="0">
              <a:spcBef>
                <a:spcPts val="0"/>
              </a:spcBef>
              <a:buSzPct val="100000"/>
            </a:pPr>
            <a:r>
              <a:rPr lang="en" sz="3600"/>
              <a:t>Discuss</a:t>
            </a:r>
          </a:p>
          <a:p>
            <a:pPr marL="457200" lvl="0" indent="-457200">
              <a:spcBef>
                <a:spcPts val="0"/>
              </a:spcBef>
              <a:buSzPct val="100000"/>
            </a:pPr>
            <a:r>
              <a:rPr lang="en" sz="3600"/>
              <a:t>Experience</a:t>
            </a:r>
          </a:p>
          <a:p>
            <a:pPr marL="457200" lvl="0" indent="-457200">
              <a:spcBef>
                <a:spcPts val="0"/>
              </a:spcBef>
              <a:buSzPct val="100000"/>
            </a:pPr>
            <a:r>
              <a:rPr lang="en" sz="3600"/>
              <a:t>Sit and Listen</a:t>
            </a:r>
          </a:p>
        </p:txBody>
      </p:sp>
      <p:pic>
        <p:nvPicPr>
          <p:cNvPr id="117" name="Shape 117"/>
          <p:cNvPicPr preferRelativeResize="0"/>
          <p:nvPr/>
        </p:nvPicPr>
        <p:blipFill>
          <a:blip r:embed="rId3">
            <a:alphaModFix/>
          </a:blip>
          <a:stretch>
            <a:fillRect/>
          </a:stretch>
        </p:blipFill>
        <p:spPr>
          <a:xfrm>
            <a:off x="373063" y="1052513"/>
            <a:ext cx="6113548" cy="5702557"/>
          </a:xfrm>
          <a:prstGeom prst="rect">
            <a:avLst/>
          </a:prstGeom>
          <a:noFill/>
          <a:ln>
            <a:noFill/>
          </a:ln>
        </p:spPr>
      </p:pic>
    </p:spTree>
    <p:extLst>
      <p:ext uri="{BB962C8B-B14F-4D97-AF65-F5344CB8AC3E}">
        <p14:creationId xmlns:p14="http://schemas.microsoft.com/office/powerpoint/2010/main" val="3835680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prstGeom prst="rect">
            <a:avLst/>
          </a:prstGeom>
        </p:spPr>
        <p:txBody>
          <a:bodyPr wrap="square" lIns="91425" tIns="91425" rIns="91425" bIns="91425" anchor="b" anchorCtr="0">
            <a:noAutofit/>
          </a:bodyPr>
          <a:lstStyle/>
          <a:p>
            <a:pPr lvl="0">
              <a:spcBef>
                <a:spcPts val="0"/>
              </a:spcBef>
              <a:buNone/>
            </a:pPr>
            <a:r>
              <a:rPr lang="en"/>
              <a:t>Challenges</a:t>
            </a:r>
          </a:p>
        </p:txBody>
      </p:sp>
      <p:sp>
        <p:nvSpPr>
          <p:cNvPr id="124" name="Shape 124"/>
          <p:cNvSpPr txBox="1">
            <a:spLocks noGrp="1"/>
          </p:cNvSpPr>
          <p:nvPr>
            <p:ph type="body" idx="2"/>
          </p:nvPr>
        </p:nvSpPr>
        <p:spPr>
          <a:xfrm>
            <a:off x="7179786" y="1929442"/>
            <a:ext cx="3999900" cy="3078900"/>
          </a:xfrm>
          <a:prstGeom prst="rect">
            <a:avLst/>
          </a:prstGeom>
        </p:spPr>
        <p:txBody>
          <a:bodyPr wrap="square" lIns="91425" tIns="91425" rIns="91425" bIns="91425" anchor="t" anchorCtr="0">
            <a:noAutofit/>
          </a:bodyPr>
          <a:lstStyle/>
          <a:p>
            <a:pPr marL="457200" lvl="0" indent="-457200" rtl="0">
              <a:spcBef>
                <a:spcPts val="0"/>
              </a:spcBef>
              <a:buSzPct val="100000"/>
            </a:pPr>
            <a:r>
              <a:rPr lang="en" sz="3600"/>
              <a:t>Teachers</a:t>
            </a:r>
          </a:p>
          <a:p>
            <a:pPr marL="457200" lvl="0" indent="-457200" rtl="0">
              <a:spcBef>
                <a:spcPts val="0"/>
              </a:spcBef>
              <a:buSzPct val="100000"/>
            </a:pPr>
            <a:r>
              <a:rPr lang="en" sz="3600"/>
              <a:t>Kids</a:t>
            </a:r>
          </a:p>
          <a:p>
            <a:pPr marL="457200" lvl="0" indent="-457200" rtl="0">
              <a:spcBef>
                <a:spcPts val="0"/>
              </a:spcBef>
              <a:buSzPct val="100000"/>
            </a:pPr>
            <a:r>
              <a:rPr lang="en" sz="3600"/>
              <a:t>Parents</a:t>
            </a:r>
          </a:p>
          <a:p>
            <a:pPr marL="457200" lvl="0" indent="-457200">
              <a:spcBef>
                <a:spcPts val="0"/>
              </a:spcBef>
              <a:buSzPct val="100000"/>
            </a:pPr>
            <a:r>
              <a:rPr lang="en" sz="3600"/>
              <a:t>Administrators</a:t>
            </a:r>
          </a:p>
        </p:txBody>
      </p:sp>
      <p:pic>
        <p:nvPicPr>
          <p:cNvPr id="125" name="Shape 125"/>
          <p:cNvPicPr preferRelativeResize="0"/>
          <p:nvPr/>
        </p:nvPicPr>
        <p:blipFill>
          <a:blip r:embed="rId3">
            <a:alphaModFix/>
          </a:blip>
          <a:stretch>
            <a:fillRect/>
          </a:stretch>
        </p:blipFill>
        <p:spPr>
          <a:xfrm>
            <a:off x="286047" y="1285875"/>
            <a:ext cx="6817789" cy="4443879"/>
          </a:xfrm>
          <a:prstGeom prst="rect">
            <a:avLst/>
          </a:prstGeom>
          <a:noFill/>
          <a:ln>
            <a:noFill/>
          </a:ln>
        </p:spPr>
      </p:pic>
      <p:sp>
        <p:nvSpPr>
          <p:cNvPr id="126" name="Shape 126"/>
          <p:cNvSpPr txBox="1"/>
          <p:nvPr/>
        </p:nvSpPr>
        <p:spPr>
          <a:xfrm>
            <a:off x="286047" y="5797550"/>
            <a:ext cx="7339200" cy="331200"/>
          </a:xfrm>
          <a:prstGeom prst="rect">
            <a:avLst/>
          </a:prstGeom>
          <a:noFill/>
          <a:ln>
            <a:noFill/>
          </a:ln>
        </p:spPr>
        <p:txBody>
          <a:bodyPr wrap="square" lIns="91425" tIns="91425" rIns="91425" bIns="91425" anchor="ctr" anchorCtr="0">
            <a:noAutofit/>
          </a:bodyPr>
          <a:lstStyle/>
          <a:p>
            <a:pPr lvl="0" rtl="0">
              <a:spcBef>
                <a:spcPts val="0"/>
              </a:spcBef>
              <a:buNone/>
            </a:pPr>
            <a:r>
              <a:rPr lang="en" sz="800"/>
              <a:t>http://images.guff.com/media/24163/millennialstrugglesrealstruggleisreal.jpg</a:t>
            </a:r>
          </a:p>
        </p:txBody>
      </p:sp>
    </p:spTree>
    <p:extLst>
      <p:ext uri="{BB962C8B-B14F-4D97-AF65-F5344CB8AC3E}">
        <p14:creationId xmlns:p14="http://schemas.microsoft.com/office/powerpoint/2010/main" val="402704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2012" y="304800"/>
            <a:ext cx="8909366" cy="1280890"/>
          </a:xfrm>
        </p:spPr>
        <p:txBody>
          <a:bodyPr/>
          <a:lstStyle/>
          <a:p>
            <a:pPr algn="ctr"/>
            <a:r>
              <a:rPr lang="en-US" b="1">
                <a:ea typeface="Calibri" panose="020F0502020204030204" pitchFamily="34" charset="0"/>
                <a:cs typeface="Times New Roman" panose="02020603050405020304" pitchFamily="18" charset="0"/>
              </a:rPr>
              <a:t> Break-Out Groups</a:t>
            </a:r>
            <a:br>
              <a:rPr lang="en-US" b="1">
                <a:ea typeface="Calibri" panose="020F0502020204030204" pitchFamily="34" charset="0"/>
                <a:cs typeface="Times New Roman" panose="02020603050405020304" pitchFamily="18" charset="0"/>
              </a:rPr>
            </a:br>
            <a:endParaRPr lang="en-US" b="1"/>
          </a:p>
        </p:txBody>
      </p:sp>
      <p:sp>
        <p:nvSpPr>
          <p:cNvPr id="3" name="Rectangle 2"/>
          <p:cNvSpPr/>
          <p:nvPr/>
        </p:nvSpPr>
        <p:spPr>
          <a:xfrm>
            <a:off x="1522412" y="1447800"/>
            <a:ext cx="9518966" cy="4432880"/>
          </a:xfrm>
          <a:prstGeom prst="rect">
            <a:avLst/>
          </a:prstGeom>
        </p:spPr>
        <p:txBody>
          <a:bodyPr wrap="square" anchor="t">
            <a:spAutoFit/>
          </a:bodyPr>
          <a:lstStyle/>
          <a:p>
            <a:pPr algn="ctr">
              <a:lnSpc>
                <a:spcPct val="107000"/>
              </a:lnSpc>
              <a:spcAft>
                <a:spcPts val="800"/>
              </a:spcAft>
            </a:pPr>
            <a:r>
              <a:rPr lang="en-US" sz="2800" b="1">
                <a:latin typeface="Calibri" panose="020F0502020204030204" pitchFamily="34" charset="0"/>
                <a:ea typeface="Calibri" panose="020F0502020204030204" pitchFamily="34" charset="0"/>
                <a:cs typeface="Times New Roman" panose="02020603050405020304" pitchFamily="18" charset="0"/>
              </a:rPr>
              <a:t>Implementing Across the School District or in your School</a:t>
            </a:r>
          </a:p>
          <a:p>
            <a:pPr marL="342900" indent="-342900">
              <a:lnSpc>
                <a:spcPct val="107000"/>
              </a:lnSpc>
              <a:spcBef>
                <a:spcPts val="1200"/>
              </a:spcBef>
              <a:buFont typeface="+mj-lt"/>
              <a:buAutoNum type="arabicPeriod"/>
            </a:pPr>
            <a:r>
              <a:rPr lang="en-US" sz="2400">
                <a:latin typeface="Calibri" panose="020F0502020204030204" pitchFamily="34" charset="0"/>
                <a:ea typeface="Calibri" panose="020F0502020204030204" pitchFamily="34" charset="0"/>
                <a:cs typeface="Times New Roman" panose="02020603050405020304" pitchFamily="18" charset="0"/>
              </a:rPr>
              <a:t>Introduce yourself -  Where are you from? Where are you in the RP implementation process?</a:t>
            </a:r>
          </a:p>
          <a:p>
            <a:pPr marL="342900" marR="0" lvl="0" indent="-342900">
              <a:lnSpc>
                <a:spcPct val="107000"/>
              </a:lnSpc>
              <a:spcBef>
                <a:spcPts val="1200"/>
              </a:spcBef>
              <a:spcAft>
                <a:spcPts val="0"/>
              </a:spcAft>
              <a:buFont typeface="+mj-lt"/>
              <a:buAutoNum type="arabicPeriod"/>
            </a:pPr>
            <a:r>
              <a:rPr lang="en-US" sz="2400">
                <a:latin typeface="Calibri" panose="020F0502020204030204" pitchFamily="34" charset="0"/>
                <a:ea typeface="Calibri" panose="020F0502020204030204" pitchFamily="34" charset="0"/>
                <a:cs typeface="Times New Roman" panose="02020603050405020304" pitchFamily="18" charset="0"/>
              </a:rPr>
              <a:t>What have been your successes implementing RP across a school district or in your school?</a:t>
            </a:r>
          </a:p>
          <a:p>
            <a:pPr marL="342900" marR="0" lvl="0" indent="-342900">
              <a:lnSpc>
                <a:spcPct val="107000"/>
              </a:lnSpc>
              <a:spcBef>
                <a:spcPts val="1200"/>
              </a:spcBef>
              <a:spcAft>
                <a:spcPts val="0"/>
              </a:spcAft>
              <a:buFont typeface="+mj-lt"/>
              <a:buAutoNum type="arabicPeriod"/>
            </a:pPr>
            <a:r>
              <a:rPr lang="en-US" sz="2400">
                <a:latin typeface="Calibri" panose="020F0502020204030204" pitchFamily="34" charset="0"/>
                <a:ea typeface="Calibri" panose="020F0502020204030204" pitchFamily="34" charset="0"/>
                <a:cs typeface="Times New Roman" panose="02020603050405020304" pitchFamily="18" charset="0"/>
              </a:rPr>
              <a:t>What have been your challenges implementing RP across a school district or in your school?</a:t>
            </a:r>
          </a:p>
          <a:p>
            <a:pPr marL="342900" marR="0" lvl="0" indent="-342900">
              <a:lnSpc>
                <a:spcPct val="107000"/>
              </a:lnSpc>
              <a:spcBef>
                <a:spcPts val="1200"/>
              </a:spcBef>
              <a:spcAft>
                <a:spcPts val="800"/>
              </a:spcAft>
              <a:buFont typeface="+mj-lt"/>
              <a:buAutoNum type="arabicPeriod"/>
            </a:pPr>
            <a:r>
              <a:rPr lang="en-US" sz="2400">
                <a:latin typeface="Calibri" panose="020F0502020204030204" pitchFamily="34" charset="0"/>
                <a:ea typeface="Calibri" panose="020F0502020204030204" pitchFamily="34" charset="0"/>
                <a:cs typeface="Times New Roman" panose="02020603050405020304" pitchFamily="18" charset="0"/>
              </a:rPr>
              <a:t>What is one new strategy you can take back to your school or school district?</a:t>
            </a:r>
          </a:p>
        </p:txBody>
      </p:sp>
    </p:spTree>
    <p:extLst>
      <p:ext uri="{BB962C8B-B14F-4D97-AF65-F5344CB8AC3E}">
        <p14:creationId xmlns:p14="http://schemas.microsoft.com/office/powerpoint/2010/main" val="121724906"/>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228600"/>
            <a:ext cx="9372600" cy="1143000"/>
          </a:xfrm>
        </p:spPr>
        <p:txBody>
          <a:bodyPr>
            <a:noAutofit/>
          </a:bodyPr>
          <a:lstStyle/>
          <a:p>
            <a:pPr algn="ctr"/>
            <a:r>
              <a:rPr lang="en-US" b="1"/>
              <a:t>Loudoun County Public Schools</a:t>
            </a:r>
            <a:br>
              <a:rPr lang="en-US" b="1"/>
            </a:br>
            <a:r>
              <a:rPr lang="en-US" sz="2800" b="1"/>
              <a:t>Restorative Practices-Philosophy and Goals</a:t>
            </a:r>
            <a:endParaRPr lang="en-US" sz="2800"/>
          </a:p>
        </p:txBody>
      </p:sp>
      <p:sp>
        <p:nvSpPr>
          <p:cNvPr id="3" name="Content Placeholder 2"/>
          <p:cNvSpPr>
            <a:spLocks noGrp="1"/>
          </p:cNvSpPr>
          <p:nvPr>
            <p:ph idx="1"/>
          </p:nvPr>
        </p:nvSpPr>
        <p:spPr>
          <a:xfrm>
            <a:off x="1293812" y="1600200"/>
            <a:ext cx="10668000" cy="4876800"/>
          </a:xfrm>
        </p:spPr>
        <p:txBody>
          <a:bodyPr>
            <a:normAutofit lnSpcReduction="10000"/>
          </a:bodyPr>
          <a:lstStyle/>
          <a:p>
            <a:pPr fontAlgn="ctr">
              <a:lnSpc>
                <a:spcPct val="160000"/>
              </a:lnSpc>
              <a:spcBef>
                <a:spcPts val="0"/>
              </a:spcBef>
            </a:pPr>
            <a:r>
              <a:rPr lang="en-US"/>
              <a:t>​​</a:t>
            </a:r>
            <a:r>
              <a:rPr lang="en-US" sz="2200" b="1"/>
              <a:t>Reduce the overall number of suspensions and expulsions. </a:t>
            </a:r>
            <a:r>
              <a:rPr lang="en-US" sz="2200"/>
              <a:t>​</a:t>
            </a:r>
          </a:p>
          <a:p>
            <a:pPr fontAlgn="ctr">
              <a:lnSpc>
                <a:spcPct val="160000"/>
              </a:lnSpc>
              <a:spcBef>
                <a:spcPts val="0"/>
              </a:spcBef>
            </a:pPr>
            <a:r>
              <a:rPr lang="en-US" sz="2200"/>
              <a:t>​​​</a:t>
            </a:r>
            <a:r>
              <a:rPr lang="en-US" sz="2200" b="1"/>
              <a:t>Address the disproportionate number of minority and special education students who are suspended. </a:t>
            </a:r>
            <a:endParaRPr lang="en-US" sz="2200"/>
          </a:p>
          <a:p>
            <a:pPr fontAlgn="ctr">
              <a:lnSpc>
                <a:spcPct val="160000"/>
              </a:lnSpc>
              <a:spcBef>
                <a:spcPts val="0"/>
              </a:spcBef>
            </a:pPr>
            <a:r>
              <a:rPr lang="en-US" sz="2200" b="1"/>
              <a:t>Allow every student who is harmed to have a voice.</a:t>
            </a:r>
            <a:r>
              <a:rPr lang="en-US" sz="2200"/>
              <a:t>​</a:t>
            </a:r>
          </a:p>
          <a:p>
            <a:pPr fontAlgn="ctr">
              <a:lnSpc>
                <a:spcPct val="160000"/>
              </a:lnSpc>
              <a:spcBef>
                <a:spcPts val="0"/>
              </a:spcBef>
            </a:pPr>
            <a:r>
              <a:rPr lang="en-US" sz="2200"/>
              <a:t>​​</a:t>
            </a:r>
            <a:r>
              <a:rPr lang="en-US" sz="2200" b="1"/>
              <a:t>Give students the opportunity to learn from the process without having their education interrupted. ​</a:t>
            </a:r>
            <a:endParaRPr lang="en-US" sz="2200"/>
          </a:p>
          <a:p>
            <a:pPr fontAlgn="ctr">
              <a:lnSpc>
                <a:spcPct val="160000"/>
              </a:lnSpc>
              <a:spcBef>
                <a:spcPts val="0"/>
              </a:spcBef>
            </a:pPr>
            <a:r>
              <a:rPr lang="en-US" sz="2200"/>
              <a:t>​​</a:t>
            </a:r>
            <a:r>
              <a:rPr lang="en-US" sz="2200" b="1"/>
              <a:t>Improved behavior, learning, and attendance​</a:t>
            </a:r>
            <a:endParaRPr lang="en-US" sz="2200"/>
          </a:p>
          <a:p>
            <a:pPr fontAlgn="ctr">
              <a:lnSpc>
                <a:spcPct val="160000"/>
              </a:lnSpc>
              <a:spcBef>
                <a:spcPts val="0"/>
              </a:spcBef>
            </a:pPr>
            <a:r>
              <a:rPr lang="en-US" sz="2200"/>
              <a:t>​​​​​​​</a:t>
            </a:r>
            <a:r>
              <a:rPr lang="en-US" sz="2200" b="1"/>
              <a:t>Accountability, school safety ​and building positive relationships</a:t>
            </a:r>
            <a:endParaRPr lang="en-US" sz="2200"/>
          </a:p>
          <a:p>
            <a:pPr marL="68580" indent="0" fontAlgn="ctr">
              <a:buNone/>
            </a:pPr>
            <a:br>
              <a:rPr lang="en-US"/>
            </a:br>
            <a:endParaRPr lang="en-US"/>
          </a:p>
          <a:p>
            <a:endParaRPr lang="en-US"/>
          </a:p>
        </p:txBody>
      </p:sp>
    </p:spTree>
    <p:extLst>
      <p:ext uri="{BB962C8B-B14F-4D97-AF65-F5344CB8AC3E}">
        <p14:creationId xmlns:p14="http://schemas.microsoft.com/office/powerpoint/2010/main" val="2146024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412" y="123825"/>
            <a:ext cx="8909366" cy="899890"/>
          </a:xfrm>
        </p:spPr>
        <p:txBody>
          <a:bodyPr/>
          <a:lstStyle/>
          <a:p>
            <a:pPr algn="ctr"/>
            <a:r>
              <a:rPr lang="en-US" b="1"/>
              <a:t>LCPS-IMPLEMENTATION TIMELINE</a:t>
            </a:r>
          </a:p>
        </p:txBody>
      </p:sp>
      <p:sp>
        <p:nvSpPr>
          <p:cNvPr id="3" name="Content Placeholder 2"/>
          <p:cNvSpPr>
            <a:spLocks noGrp="1"/>
          </p:cNvSpPr>
          <p:nvPr>
            <p:ph idx="1"/>
          </p:nvPr>
        </p:nvSpPr>
        <p:spPr>
          <a:xfrm>
            <a:off x="1293812" y="1052290"/>
            <a:ext cx="9675078" cy="5396135"/>
          </a:xfrm>
        </p:spPr>
        <p:txBody>
          <a:bodyPr vert="horz" lIns="91440" tIns="45720" rIns="91440" bIns="45720" rtlCol="0" anchor="t">
            <a:noAutofit/>
          </a:bodyPr>
          <a:lstStyle/>
          <a:p>
            <a:pPr marL="342265" indent="-342265"/>
            <a:r>
              <a:rPr lang="en-US" sz="3200" b="1"/>
              <a:t>2012</a:t>
            </a:r>
            <a:r>
              <a:rPr lang="en-US" sz="3200"/>
              <a:t> - Discipline Task Force recommends implementation of Restorative Practices as a positive discipline alternative.</a:t>
            </a:r>
          </a:p>
          <a:p>
            <a:pPr marL="342265" indent="-342265"/>
            <a:r>
              <a:rPr lang="en-US" sz="3200" b="1"/>
              <a:t>2013</a:t>
            </a:r>
            <a:r>
              <a:rPr lang="en-US" sz="3200"/>
              <a:t> -With limited resources and only Pupil Service staff trained as facilitators (Social Workers, Student Assistance Specialists and School Psychologists) in conferences the RP team was able to facilitate 17 conferences.  In addition the same four staff became licensed IIRP RP Conference Trainers.</a:t>
            </a:r>
            <a:r>
              <a:rPr lang="en-US" sz="1600"/>
              <a:t> </a:t>
            </a:r>
          </a:p>
          <a:p>
            <a:pPr marL="0" indent="0">
              <a:buNone/>
            </a:pPr>
            <a:endParaRPr lang="en-US" sz="1600"/>
          </a:p>
        </p:txBody>
      </p:sp>
    </p:spTree>
    <p:extLst>
      <p:ext uri="{BB962C8B-B14F-4D97-AF65-F5344CB8AC3E}">
        <p14:creationId xmlns:p14="http://schemas.microsoft.com/office/powerpoint/2010/main" val="1924061428"/>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62A61E-16EF-4758-8520-282E555AD127}"/>
              </a:ext>
            </a:extLst>
          </p:cNvPr>
          <p:cNvSpPr>
            <a:spLocks noGrp="1"/>
          </p:cNvSpPr>
          <p:nvPr>
            <p:ph idx="1"/>
          </p:nvPr>
        </p:nvSpPr>
        <p:spPr>
          <a:xfrm>
            <a:off x="2247315" y="790575"/>
            <a:ext cx="8913078" cy="3777622"/>
          </a:xfrm>
        </p:spPr>
        <p:txBody>
          <a:bodyPr vert="horz" lIns="91440" tIns="45720" rIns="91440" bIns="45720" rtlCol="0" anchor="t">
            <a:noAutofit/>
          </a:bodyPr>
          <a:lstStyle/>
          <a:p>
            <a:pPr marL="342265" indent="-342265"/>
            <a:r>
              <a:rPr lang="en-US" sz="3200" b="1"/>
              <a:t>2014</a:t>
            </a:r>
            <a:r>
              <a:rPr lang="en-US" sz="3200"/>
              <a:t> - LCPS began training school based staff, including administrators, counselors, and teachers in Restorative Conferencing.  Developed on-line referral site for RP cases and RP brochures for schools and parents. </a:t>
            </a:r>
            <a:endParaRPr lang="en-US"/>
          </a:p>
          <a:p>
            <a:pPr marL="342265" indent="-342265">
              <a:buFont typeface="Wingdings 3"/>
            </a:pPr>
            <a:r>
              <a:rPr lang="en-US" sz="3200" b="1"/>
              <a:t>2015</a:t>
            </a:r>
            <a:r>
              <a:rPr lang="en-US" sz="3200"/>
              <a:t> -By 2015 the team had facilitated 57 cases and trained 45 staff to be RP Conference Facilitators. One hundred twenty four students and 142 parents participated in completed RP cases.</a:t>
            </a:r>
          </a:p>
          <a:p>
            <a:pPr marL="342265" indent="-342265"/>
            <a:endParaRPr lang="en-US" sz="3200"/>
          </a:p>
        </p:txBody>
      </p:sp>
    </p:spTree>
    <p:extLst>
      <p:ext uri="{BB962C8B-B14F-4D97-AF65-F5344CB8AC3E}">
        <p14:creationId xmlns:p14="http://schemas.microsoft.com/office/powerpoint/2010/main" val="988343180"/>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72257-9637-48BA-BF46-9F8A2758F605}"/>
              </a:ext>
            </a:extLst>
          </p:cNvPr>
          <p:cNvSpPr>
            <a:spLocks noGrp="1"/>
          </p:cNvSpPr>
          <p:nvPr>
            <p:ph idx="1"/>
          </p:nvPr>
        </p:nvSpPr>
        <p:spPr>
          <a:xfrm>
            <a:off x="2009252" y="1123950"/>
            <a:ext cx="8913078" cy="3777622"/>
          </a:xfrm>
        </p:spPr>
        <p:txBody>
          <a:bodyPr vert="horz" lIns="91440" tIns="45720" rIns="91440" bIns="45720" rtlCol="0" anchor="t">
            <a:noAutofit/>
          </a:bodyPr>
          <a:lstStyle/>
          <a:p>
            <a:pPr marL="342265" indent="-342265"/>
            <a:r>
              <a:rPr lang="en-US" sz="3200" b="1"/>
              <a:t>2016 </a:t>
            </a:r>
            <a:r>
              <a:rPr lang="en-US" sz="3200"/>
              <a:t>- Awarded a JJDP Restorative Practices Expansion Grant.  Twelve staff become licensed IIRP Restorative Language and Circle Trainers. LCPS began implementing RP Circles in schools.</a:t>
            </a:r>
          </a:p>
          <a:p>
            <a:pPr marL="342265" indent="-342265">
              <a:buFont typeface="Wingdings 3"/>
            </a:pPr>
            <a:r>
              <a:rPr lang="en-US" sz="3200" b="1"/>
              <a:t>2017</a:t>
            </a:r>
            <a:r>
              <a:rPr lang="en-US" sz="3200"/>
              <a:t> - Wrote RP Guide for Administrators, RP added to the Discipline Handbook,  Developed Fidelity Check for Circles,  Developed </a:t>
            </a:r>
            <a:r>
              <a:rPr lang="en-US" sz="3200">
                <a:hlinkClick r:id="rId2"/>
              </a:rPr>
              <a:t>RP Website</a:t>
            </a:r>
            <a:r>
              <a:rPr lang="en-US" sz="3200"/>
              <a:t>. </a:t>
            </a:r>
          </a:p>
          <a:p>
            <a:pPr marL="342265" indent="-342265"/>
            <a:endParaRPr lang="en-US" sz="3200"/>
          </a:p>
        </p:txBody>
      </p:sp>
    </p:spTree>
    <p:extLst>
      <p:ext uri="{BB962C8B-B14F-4D97-AF65-F5344CB8AC3E}">
        <p14:creationId xmlns:p14="http://schemas.microsoft.com/office/powerpoint/2010/main" val="1950086840"/>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bwMode="auto">
          <a:xfrm>
            <a:off x="1903412" y="228600"/>
            <a:ext cx="8227457"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rtlCol="0" anchor="t" anchorCtr="0" compatLnSpc="1">
            <a:prstTxWarp prst="textNoShape">
              <a:avLst/>
            </a:prstTxWarp>
            <a:noAutofit/>
          </a:bodyPr>
          <a:lstStyle/>
          <a:p>
            <a:pPr algn="ctr"/>
            <a:r>
              <a:rPr lang="en-US" altLang="en-US" sz="2800" b="1"/>
              <a:t>Multi-Tiered Systems of Support</a:t>
            </a:r>
            <a:br>
              <a:rPr lang="en-US" altLang="en-US" sz="2800" b="1"/>
            </a:br>
            <a:r>
              <a:rPr lang="en-US" altLang="en-US" sz="2800" b="1"/>
              <a:t>PBIS with Restorative Practices  </a:t>
            </a:r>
            <a:br>
              <a:rPr lang="en-US" altLang="en-US" sz="2800" b="1"/>
            </a:br>
            <a:endParaRPr lang="en-US" altLang="en-US" sz="2800" b="1"/>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5995853"/>
              </p:ext>
            </p:extLst>
          </p:nvPr>
        </p:nvGraphicFramePr>
        <p:xfrm>
          <a:off x="1370012" y="1295956"/>
          <a:ext cx="9448799" cy="5424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0860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730" y="304800"/>
            <a:ext cx="8909366" cy="1828799"/>
          </a:xfrm>
        </p:spPr>
        <p:txBody>
          <a:bodyPr>
            <a:noAutofit/>
          </a:bodyPr>
          <a:lstStyle/>
          <a:p>
            <a:pPr algn="ctr"/>
            <a:br>
              <a:rPr lang="en-US" sz="5998"/>
            </a:br>
            <a:r>
              <a:rPr lang="en-US" sz="6000" b="1"/>
              <a:t>Tier 3</a:t>
            </a:r>
          </a:p>
        </p:txBody>
      </p:sp>
      <p:sp>
        <p:nvSpPr>
          <p:cNvPr id="3" name="Content Placeholder 2"/>
          <p:cNvSpPr>
            <a:spLocks noGrp="1"/>
          </p:cNvSpPr>
          <p:nvPr>
            <p:ph idx="1"/>
          </p:nvPr>
        </p:nvSpPr>
        <p:spPr>
          <a:xfrm>
            <a:off x="1522412" y="2438400"/>
            <a:ext cx="9601200" cy="1981200"/>
          </a:xfrm>
        </p:spPr>
        <p:txBody>
          <a:bodyPr>
            <a:noAutofit/>
          </a:bodyPr>
          <a:lstStyle/>
          <a:p>
            <a:pPr marL="0" indent="0" algn="ctr">
              <a:buNone/>
            </a:pPr>
            <a:r>
              <a:rPr lang="en-US" sz="5400" b="1"/>
              <a:t>Restorative Conferencing- Where we began…….</a:t>
            </a:r>
          </a:p>
        </p:txBody>
      </p:sp>
    </p:spTree>
    <p:extLst>
      <p:ext uri="{BB962C8B-B14F-4D97-AF65-F5344CB8AC3E}">
        <p14:creationId xmlns:p14="http://schemas.microsoft.com/office/powerpoint/2010/main" val="573566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1066</Words>
  <Application>Microsoft Macintosh PowerPoint</Application>
  <PresentationFormat>Custom</PresentationFormat>
  <Paragraphs>180</Paragraphs>
  <Slides>38</Slides>
  <Notes>16</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Baskerville Old Face</vt:lpstr>
      <vt:lpstr>Calibri</vt:lpstr>
      <vt:lpstr>Century Gothic</vt:lpstr>
      <vt:lpstr>Courier New</vt:lpstr>
      <vt:lpstr>Euphemia</vt:lpstr>
      <vt:lpstr>Rockwell</vt:lpstr>
      <vt:lpstr>Times New Roman</vt:lpstr>
      <vt:lpstr>Wingdings</vt:lpstr>
      <vt:lpstr>Wingdings 3</vt:lpstr>
      <vt:lpstr>Wisp</vt:lpstr>
      <vt:lpstr>More Voices, More Equity RESTORATIVE PRACTICES IN SCHOOLS IIRP WORLD CONFERENCE BETHLEHEM, PA OCTOBER 25, 2018</vt:lpstr>
      <vt:lpstr>LCPS- AT A GLANCE</vt:lpstr>
      <vt:lpstr>MORE VOICES- MORE EQUITY  Incident:  Cafeteria Fight over a slice of pizza  Students:  2 male high school students  Traditional Discipline:  10 day out of school suspension  School Administrator Recommended: RP in lieu of all but 3 days of Suspension- Saved 7 days of instructional time  What we learned from the RP Process and more voices:   *One of the boys had been experiencing racial bullying  *One of the boys had a history of trauma and exposure to  violence.  *Both boys had single parent homes and no male role model. </vt:lpstr>
      <vt:lpstr>Loudoun County Public Schools Restorative Practices-Philosophy and Goals</vt:lpstr>
      <vt:lpstr>LCPS-IMPLEMENTATION TIMELINE</vt:lpstr>
      <vt:lpstr>PowerPoint Presentation</vt:lpstr>
      <vt:lpstr>PowerPoint Presentation</vt:lpstr>
      <vt:lpstr>Multi-Tiered Systems of Support PBIS with Restorative Practices   </vt:lpstr>
      <vt:lpstr> Tier 3</vt:lpstr>
      <vt:lpstr>RESTORATATIVE CONFERENCING To be used as a positive discipline alternative in lieu of suspensions of expulsions </vt:lpstr>
      <vt:lpstr>Historical Program Summary – 2013 -2017 </vt:lpstr>
      <vt:lpstr>RP Training/Success – Increases Growth</vt:lpstr>
      <vt:lpstr>Ethnicity of Students Participating in RP 2013-2017</vt:lpstr>
      <vt:lpstr>Types of Incidents 2013-2017 </vt:lpstr>
      <vt:lpstr>RP Keeps Students in Class  Instructional Days Saved  (2013-2017) </vt:lpstr>
      <vt:lpstr>RP Students Follow-Up Evaluation</vt:lpstr>
      <vt:lpstr>PowerPoint Presentation</vt:lpstr>
      <vt:lpstr>JJDP Title II – RP Expansion Grant Accomplishments – 2016-2017 Where we are now…….</vt:lpstr>
      <vt:lpstr> Restorative Practices Circles Tier 1 &amp; 2 </vt:lpstr>
      <vt:lpstr>Trainings During Grant Period  (July 1, 2016-June 30, 2017)</vt:lpstr>
      <vt:lpstr>Staff Trained in RP in 2016-2017</vt:lpstr>
      <vt:lpstr> </vt:lpstr>
      <vt:lpstr>Types of Circles </vt:lpstr>
      <vt:lpstr>SCHOOL SUCCESS STORIES</vt:lpstr>
      <vt:lpstr>CHALLENGES</vt:lpstr>
      <vt:lpstr>LCPS Restorative Practices Video</vt:lpstr>
      <vt:lpstr>From the Bottom Up: The Restorative Journey of  Seneca Ridge Middle School</vt:lpstr>
      <vt:lpstr>PowerPoint Presentation</vt:lpstr>
      <vt:lpstr>PowerPoint Presentation</vt:lpstr>
      <vt:lpstr>PowerPoint Presentation</vt:lpstr>
      <vt:lpstr>PowerPoint Presentation</vt:lpstr>
      <vt:lpstr>PowerPoint Presentation</vt:lpstr>
      <vt:lpstr>PowerPoint Presentation</vt:lpstr>
      <vt:lpstr>Steps Toward Building a Restorative Campus</vt:lpstr>
      <vt:lpstr>Steps Toward Building a Restorative  Campus </vt:lpstr>
      <vt:lpstr>RP Professional Development - Menu Approach</vt:lpstr>
      <vt:lpstr>Challenges</vt:lpstr>
      <vt:lpstr> Break-Out Groups </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Voices, More Equity RESTORATIVE PRACTICES IN SCHOOLS IIRP WORLD CONFERENCE BETHLEHEM, PA OCTOBER 25, 2018</dc:title>
  <cp:revision>1</cp:revision>
  <dcterms:modified xsi:type="dcterms:W3CDTF">2018-05-17T13:06:50Z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TC028011099991</vt:lpwstr>
  </property>
</Properties>
</file>