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63" r:id="rId3"/>
    <p:sldId id="257" r:id="rId4"/>
    <p:sldId id="258" r:id="rId5"/>
    <p:sldId id="278" r:id="rId6"/>
    <p:sldId id="259" r:id="rId7"/>
    <p:sldId id="260" r:id="rId8"/>
    <p:sldId id="261" r:id="rId9"/>
    <p:sldId id="262" r:id="rId10"/>
    <p:sldId id="280" r:id="rId11"/>
    <p:sldId id="264" r:id="rId12"/>
    <p:sldId id="284" r:id="rId13"/>
    <p:sldId id="265" r:id="rId14"/>
    <p:sldId id="281" r:id="rId15"/>
    <p:sldId id="282" r:id="rId16"/>
    <p:sldId id="268" r:id="rId17"/>
    <p:sldId id="269" r:id="rId18"/>
    <p:sldId id="270" r:id="rId19"/>
    <p:sldId id="271" r:id="rId20"/>
    <p:sldId id="272" r:id="rId21"/>
    <p:sldId id="273" r:id="rId22"/>
    <p:sldId id="279" r:id="rId23"/>
    <p:sldId id="275"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63571" autoAdjust="0"/>
  </p:normalViewPr>
  <p:slideViewPr>
    <p:cSldViewPr snapToGrid="0">
      <p:cViewPr varScale="1">
        <p:scale>
          <a:sx n="58" d="100"/>
          <a:sy n="58" d="100"/>
        </p:scale>
        <p:origin x="2144" y="192"/>
      </p:cViewPr>
      <p:guideLst/>
    </p:cSldViewPr>
  </p:slideViewPr>
  <p:notesTextViewPr>
    <p:cViewPr>
      <p:scale>
        <a:sx n="3" d="2"/>
        <a:sy n="3" d="2"/>
      </p:scale>
      <p:origin x="0" y="0"/>
    </p:cViewPr>
  </p:notesTextViewPr>
  <p:notesViewPr>
    <p:cSldViewPr snapToGrid="0">
      <p:cViewPr varScale="1">
        <p:scale>
          <a:sx n="56" d="100"/>
          <a:sy n="56" d="100"/>
        </p:scale>
        <p:origin x="230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a:t>14/15 Total CV Student Population</a:t>
            </a:r>
          </a:p>
          <a:p>
            <a:pPr>
              <a:defRPr/>
            </a:pPr>
            <a:endParaRPr lang="en-US" dirty="0">
              <a:solidFill>
                <a:srgbClr val="C00000"/>
              </a:solidFill>
            </a:endParaRPr>
          </a:p>
        </c:rich>
      </c:tx>
      <c:layout>
        <c:manualLayout>
          <c:xMode val="edge"/>
          <c:yMode val="edge"/>
          <c:x val="0.23325755874581267"/>
          <c:y val="0.10004922765931741"/>
        </c:manualLayout>
      </c:layout>
      <c:overlay val="0"/>
    </c:title>
    <c:autoTitleDeleted val="0"/>
    <c:plotArea>
      <c:layout/>
      <c:pieChart>
        <c:varyColors val="1"/>
        <c:ser>
          <c:idx val="0"/>
          <c:order val="0"/>
          <c:tx>
            <c:strRef>
              <c:f>Sheet1!$B$1</c:f>
              <c:strCache>
                <c:ptCount val="1"/>
                <c:pt idx="0">
                  <c:v>14/15 Total CV Student Population</c:v>
                </c:pt>
              </c:strCache>
            </c:strRef>
          </c:tx>
          <c:dLbls>
            <c:dLbl>
              <c:idx val="0"/>
              <c:layout>
                <c:manualLayout>
                  <c:x val="-0.14360232799219902"/>
                  <c:y val="0.17476634704089425"/>
                </c:manualLayout>
              </c:layout>
              <c:tx>
                <c:rich>
                  <a:bodyPr wrap="square" lIns="38100" tIns="19050" rIns="38100" bIns="19050" anchor="ctr">
                    <a:noAutofit/>
                  </a:bodyPr>
                  <a:lstStyle/>
                  <a:p>
                    <a:pPr>
                      <a:defRPr/>
                    </a:pPr>
                    <a:fld id="{698BA794-EDDB-452C-8CED-ED6CE0BDBEDC}" type="CATEGORYNAME">
                      <a:rPr lang="en-US" sz="2400"/>
                      <a:pPr>
                        <a:defRPr/>
                      </a:pPr>
                      <a:t>[CATEGORY NAME]</a:t>
                    </a:fld>
                    <a:r>
                      <a:rPr lang="en-US" sz="2400" baseline="0" dirty="0"/>
                      <a:t>
</a:t>
                    </a:r>
                    <a:fld id="{C7EBA64C-AE29-46C7-B891-809711098C57}" type="PERCENTAGE">
                      <a:rPr lang="en-US" sz="2400" baseline="0"/>
                      <a:pPr>
                        <a:defRPr/>
                      </a:pPr>
                      <a:t>[PERCENTAGE]</a:t>
                    </a:fld>
                    <a:endParaRPr lang="en-US" sz="2400" baseline="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6585801866665142"/>
                      <c:h val="0.20244802675592105"/>
                    </c:manualLayout>
                  </c15:layout>
                  <c15:dlblFieldTable/>
                  <c15:showDataLabelsRange val="0"/>
                </c:ext>
                <c:ext xmlns:c16="http://schemas.microsoft.com/office/drawing/2014/chart" uri="{C3380CC4-5D6E-409C-BE32-E72D297353CC}">
                  <c16:uniqueId val="{00000000-FDA8-4152-8299-232A16C7F347}"/>
                </c:ext>
              </c:extLst>
            </c:dLbl>
            <c:dLbl>
              <c:idx val="1"/>
              <c:tx>
                <c:rich>
                  <a:bodyPr/>
                  <a:lstStyle/>
                  <a:p>
                    <a:fld id="{902AA995-24AD-4DAE-BAF5-49486F0C2E1A}" type="CATEGORYNAME">
                      <a:rPr lang="en-US" sz="2800"/>
                      <a:pPr/>
                      <a:t>[CATEGORY NAME]</a:t>
                    </a:fld>
                    <a:r>
                      <a:rPr lang="en-US" sz="2800" baseline="0" dirty="0"/>
                      <a:t>
</a:t>
                    </a:r>
                    <a:fld id="{E2698DD4-15B2-47CB-B619-0EE1FD6626DC}" type="PERCENTAGE">
                      <a:rPr lang="en-US" sz="2800" baseline="0"/>
                      <a:pPr/>
                      <a:t>[PERCENTAGE]</a:t>
                    </a:fld>
                    <a:endParaRPr lang="en-US" sz="28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26-491E-8BEC-A33C9B0B3CF6}"/>
                </c:ext>
              </c:extLst>
            </c:dLbl>
            <c:dLbl>
              <c:idx val="2"/>
              <c:layout>
                <c:manualLayout>
                  <c:x val="0.11885488675778655"/>
                  <c:y val="-0.2289451499880287"/>
                </c:manualLayout>
              </c:layout>
              <c:tx>
                <c:rich>
                  <a:bodyPr/>
                  <a:lstStyle/>
                  <a:p>
                    <a:fld id="{FAFE181A-C294-4C5B-B0DE-DF8A01A9BBE0}" type="CATEGORYNAME">
                      <a:rPr lang="en-US" sz="2400"/>
                      <a:pPr/>
                      <a:t>[CATEGORY NAME]</a:t>
                    </a:fld>
                    <a:r>
                      <a:rPr lang="en-US" sz="2400" baseline="0" dirty="0"/>
                      <a:t>
</a:t>
                    </a:r>
                    <a:fld id="{B52C48BC-8B66-42D7-84AB-161ACDB1F96A}"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426-491E-8BEC-A33C9B0B3CF6}"/>
                </c:ext>
              </c:extLst>
            </c:dLbl>
            <c:dLbl>
              <c:idx val="3"/>
              <c:tx>
                <c:rich>
                  <a:bodyPr wrap="square" lIns="38100" tIns="19050" rIns="38100" bIns="19050" anchor="ctr">
                    <a:noAutofit/>
                  </a:bodyPr>
                  <a:lstStyle/>
                  <a:p>
                    <a:pPr>
                      <a:defRPr/>
                    </a:pPr>
                    <a:fld id="{DB6F0769-7464-4E26-A222-4F1C4C518D0C}" type="CATEGORYNAME">
                      <a:rPr lang="en-US" sz="2800" dirty="0"/>
                      <a:pPr>
                        <a:defRPr/>
                      </a:pPr>
                      <a:t>[CATEGORY NAME]</a:t>
                    </a:fld>
                    <a:r>
                      <a:rPr lang="en-US" sz="2800" baseline="0" dirty="0"/>
                      <a:t>
</a:t>
                    </a:r>
                    <a:fld id="{0816805D-57A0-4B1B-BFC3-FEC504E94122}" type="PERCENTAGE">
                      <a:rPr lang="en-US" sz="2800" baseline="0" dirty="0"/>
                      <a:pPr>
                        <a:defRPr/>
                      </a:pPr>
                      <a:t>[PERCENTAGE]</a:t>
                    </a:fld>
                    <a:endParaRPr lang="en-US" sz="2800" baseline="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8426-491E-8BEC-A33C9B0B3CF6}"/>
                </c:ext>
              </c:extLst>
            </c:dLbl>
            <c:dLbl>
              <c:idx val="4"/>
              <c:layout>
                <c:manualLayout>
                  <c:x val="-3.2090310769556735E-2"/>
                  <c:y val="0.20069999454536464"/>
                </c:manualLayout>
              </c:layout>
              <c:tx>
                <c:rich>
                  <a:bodyPr wrap="square" lIns="38100" tIns="19050" rIns="38100" bIns="19050" anchor="ctr">
                    <a:noAutofit/>
                  </a:bodyPr>
                  <a:lstStyle/>
                  <a:p>
                    <a:pPr>
                      <a:defRPr/>
                    </a:pPr>
                    <a:fld id="{E28B7DC4-A64D-41AC-97B8-076EB35802F4}" type="CATEGORYNAME">
                      <a:rPr lang="en-US" sz="2400" dirty="0"/>
                      <a:pPr>
                        <a:defRPr/>
                      </a:pPr>
                      <a:t>[CATEGORY NAME]</a:t>
                    </a:fld>
                    <a:r>
                      <a:rPr lang="en-US" sz="2400" baseline="0" dirty="0"/>
                      <a:t>
</a:t>
                    </a:r>
                    <a:fld id="{D1CFDD4B-5DD2-4A9C-AE23-7D2439EF0CB9}" type="PERCENTAGE">
                      <a:rPr lang="en-US" sz="2400" baseline="0" dirty="0"/>
                      <a:pPr>
                        <a:defRPr/>
                      </a:pPr>
                      <a:t>[PERCENTAGE]</a:t>
                    </a:fld>
                    <a:endParaRPr lang="en-US" sz="2400" baseline="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9.7317355485938048E-2"/>
                      <c:h val="0.17048709214068611"/>
                    </c:manualLayout>
                  </c15:layout>
                  <c15:dlblFieldTable/>
                  <c15:showDataLabelsRange val="0"/>
                </c:ext>
                <c:ext xmlns:c16="http://schemas.microsoft.com/office/drawing/2014/chart" uri="{C3380CC4-5D6E-409C-BE32-E72D297353CC}">
                  <c16:uniqueId val="{00000001-8426-491E-8BEC-A33C9B0B3CF6}"/>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African American</c:v>
                </c:pt>
                <c:pt idx="1">
                  <c:v>Asian</c:v>
                </c:pt>
                <c:pt idx="2">
                  <c:v>Hispanic</c:v>
                </c:pt>
                <c:pt idx="3">
                  <c:v>White</c:v>
                </c:pt>
                <c:pt idx="4">
                  <c:v>Other</c:v>
                </c:pt>
              </c:strCache>
            </c:strRef>
          </c:cat>
          <c:val>
            <c:numRef>
              <c:f>Sheet1!$B$2:$B$6</c:f>
              <c:numCache>
                <c:formatCode>General</c:formatCode>
                <c:ptCount val="5"/>
                <c:pt idx="0">
                  <c:v>806</c:v>
                </c:pt>
                <c:pt idx="1">
                  <c:v>566</c:v>
                </c:pt>
                <c:pt idx="2">
                  <c:v>2686</c:v>
                </c:pt>
                <c:pt idx="3">
                  <c:v>916</c:v>
                </c:pt>
                <c:pt idx="4">
                  <c:v>572</c:v>
                </c:pt>
              </c:numCache>
            </c:numRef>
          </c:val>
          <c:extLst>
            <c:ext xmlns:c16="http://schemas.microsoft.com/office/drawing/2014/chart" uri="{C3380CC4-5D6E-409C-BE32-E72D297353CC}">
              <c16:uniqueId val="{00000001-FDA8-4152-8299-232A16C7F347}"/>
            </c:ext>
          </c:extLst>
        </c:ser>
        <c:dLbls>
          <c:showLegendKey val="0"/>
          <c:showVal val="0"/>
          <c:showCatName val="1"/>
          <c:showSerName val="0"/>
          <c:showPercent val="1"/>
          <c:showBubbleSize val="0"/>
          <c:showLeaderLines val="1"/>
        </c:dLbls>
        <c:firstSliceAng val="26"/>
      </c:pieChart>
    </c:plotArea>
    <c:plotVisOnly val="1"/>
    <c:dispBlanksAs val="gap"/>
    <c:showDLblsOverMax val="0"/>
  </c:chart>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a:t>14/15 CV Suspension Population</a:t>
            </a:r>
          </a:p>
          <a:p>
            <a:pPr>
              <a:defRPr/>
            </a:pPr>
            <a:endParaRPr lang="en-US" dirty="0">
              <a:solidFill>
                <a:srgbClr val="C00000"/>
              </a:solidFill>
            </a:endParaRPr>
          </a:p>
        </c:rich>
      </c:tx>
      <c:layout>
        <c:manualLayout>
          <c:xMode val="edge"/>
          <c:yMode val="edge"/>
          <c:x val="0.12720302185807777"/>
          <c:y val="9.8933984309684572E-2"/>
        </c:manualLayout>
      </c:layout>
      <c:overlay val="0"/>
    </c:title>
    <c:autoTitleDeleted val="0"/>
    <c:plotArea>
      <c:layout/>
      <c:pieChart>
        <c:varyColors val="1"/>
        <c:ser>
          <c:idx val="0"/>
          <c:order val="0"/>
          <c:tx>
            <c:strRef>
              <c:f>Sheet1!$B$1</c:f>
              <c:strCache>
                <c:ptCount val="1"/>
                <c:pt idx="0">
                  <c:v>14/15 Total CV Student Population</c:v>
                </c:pt>
              </c:strCache>
            </c:strRef>
          </c:tx>
          <c:dLbls>
            <c:dLbl>
              <c:idx val="0"/>
              <c:layout>
                <c:manualLayout>
                  <c:x val="3.2196746003340493E-2"/>
                  <c:y val="-2.9170752240875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786-474B-B0C6-43C2EE081A3B}"/>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African American</c:v>
                </c:pt>
                <c:pt idx="1">
                  <c:v>Asian</c:v>
                </c:pt>
                <c:pt idx="2">
                  <c:v>Hispanic</c:v>
                </c:pt>
                <c:pt idx="3">
                  <c:v>White</c:v>
                </c:pt>
                <c:pt idx="4">
                  <c:v>Other</c:v>
                </c:pt>
              </c:strCache>
            </c:strRef>
          </c:cat>
          <c:val>
            <c:numRef>
              <c:f>Sheet1!$B$2:$B$6</c:f>
            </c:numRef>
          </c:val>
          <c:extLst>
            <c:ext xmlns:c16="http://schemas.microsoft.com/office/drawing/2014/chart" uri="{C3380CC4-5D6E-409C-BE32-E72D297353CC}">
              <c16:uniqueId val="{00000001-4786-474B-B0C6-43C2EE081A3B}"/>
            </c:ext>
          </c:extLst>
        </c:ser>
        <c:ser>
          <c:idx val="1"/>
          <c:order val="1"/>
          <c:tx>
            <c:strRef>
              <c:f>Sheet1!$C$1</c:f>
              <c:strCache>
                <c:ptCount val="1"/>
                <c:pt idx="0">
                  <c:v>14/15 CV Suspension Population</c:v>
                </c:pt>
              </c:strCache>
            </c:strRef>
          </c:tx>
          <c:dLbls>
            <c:dLbl>
              <c:idx val="0"/>
              <c:layout>
                <c:manualLayout>
                  <c:x val="-0.19624946692471501"/>
                  <c:y val="-1.1201881967828271E-2"/>
                </c:manualLayout>
              </c:layout>
              <c:tx>
                <c:rich>
                  <a:bodyPr/>
                  <a:lstStyle/>
                  <a:p>
                    <a:fld id="{08C883B6-EF8E-4C1B-8C1C-3B8BC6673FD1}" type="CATEGORYNAME">
                      <a:rPr lang="en-US" sz="2800"/>
                      <a:pPr/>
                      <a:t>[CATEGORY NAME]</a:t>
                    </a:fld>
                    <a:r>
                      <a:rPr lang="en-US" sz="2800" baseline="0" dirty="0"/>
                      <a:t>
</a:t>
                    </a:r>
                    <a:fld id="{7618D08D-23EC-48C8-B72C-13B1A4CD7926}" type="PERCENTAGE">
                      <a:rPr lang="en-US" sz="2800" baseline="0"/>
                      <a:pPr/>
                      <a:t>[PERCENTAGE]</a:t>
                    </a:fld>
                    <a:endParaRPr lang="en-US" sz="2800" baseline="0" dirty="0"/>
                  </a:p>
                </c:rich>
              </c:tx>
              <c:showLegendKey val="0"/>
              <c:showVal val="0"/>
              <c:showCatName val="1"/>
              <c:showSerName val="0"/>
              <c:showPercent val="1"/>
              <c:showBubbleSize val="0"/>
              <c:extLst>
                <c:ext xmlns:c15="http://schemas.microsoft.com/office/drawing/2012/chart" uri="{CE6537A1-D6FC-4f65-9D91-7224C49458BB}">
                  <c15:layout>
                    <c:manualLayout>
                      <c:w val="0.24631502884941897"/>
                      <c:h val="0.28110942846306414"/>
                    </c:manualLayout>
                  </c15:layout>
                  <c15:dlblFieldTable/>
                  <c15:showDataLabelsRange val="0"/>
                </c:ext>
                <c:ext xmlns:c16="http://schemas.microsoft.com/office/drawing/2014/chart" uri="{C3380CC4-5D6E-409C-BE32-E72D297353CC}">
                  <c16:uniqueId val="{00000002-4786-474B-B0C6-43C2EE081A3B}"/>
                </c:ext>
              </c:extLst>
            </c:dLbl>
            <c:dLbl>
              <c:idx val="1"/>
              <c:layout>
                <c:manualLayout>
                  <c:x val="-9.0822561411358832E-2"/>
                  <c:y val="-0.13452997703955749"/>
                </c:manualLayout>
              </c:layout>
              <c:tx>
                <c:rich>
                  <a:bodyPr/>
                  <a:lstStyle/>
                  <a:p>
                    <a:fld id="{413F94D8-14F7-4BDE-A077-77CBCD77EFBC}" type="CATEGORYNAME">
                      <a:rPr lang="en-US" sz="2400"/>
                      <a:pPr/>
                      <a:t>[CATEGORY NAME]</a:t>
                    </a:fld>
                    <a:r>
                      <a:rPr lang="en-US" sz="2400" baseline="0" dirty="0"/>
                      <a:t>
</a:t>
                    </a:r>
                    <a:fld id="{3E17CBD8-89DE-4BDC-9CE5-163DFCB4D73C}"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EF-4BF0-97E2-DFC72E743D67}"/>
                </c:ext>
              </c:extLst>
            </c:dLbl>
            <c:dLbl>
              <c:idx val="2"/>
              <c:layout>
                <c:manualLayout>
                  <c:x val="0.22390371121764174"/>
                  <c:y val="-0.17000056415533718"/>
                </c:manualLayout>
              </c:layout>
              <c:tx>
                <c:rich>
                  <a:bodyPr/>
                  <a:lstStyle/>
                  <a:p>
                    <a:fld id="{20CBB111-0A52-425E-B1DE-3D73EB3B7F48}" type="CATEGORYNAME">
                      <a:rPr lang="en-US" sz="2400"/>
                      <a:pPr/>
                      <a:t>[CATEGORY NAME]</a:t>
                    </a:fld>
                    <a:r>
                      <a:rPr lang="en-US" sz="2400" baseline="0" dirty="0"/>
                      <a:t>
</a:t>
                    </a:r>
                    <a:fld id="{F23AFEA6-2AB8-41BA-BD71-FE700372E88D}"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EF-4BF0-97E2-DFC72E743D67}"/>
                </c:ext>
              </c:extLst>
            </c:dLbl>
            <c:dLbl>
              <c:idx val="3"/>
              <c:tx>
                <c:rich>
                  <a:bodyPr/>
                  <a:lstStyle/>
                  <a:p>
                    <a:fld id="{E864364B-AFAE-45AF-A382-734682D950D1}" type="CATEGORYNAME">
                      <a:rPr lang="en-US" sz="2800"/>
                      <a:pPr/>
                      <a:t>[CATEGORY NAME]</a:t>
                    </a:fld>
                    <a:r>
                      <a:rPr lang="en-US" sz="2800" baseline="0" dirty="0"/>
                      <a:t>
</a:t>
                    </a:r>
                    <a:fld id="{096B1AC5-F375-4661-999A-D538D9148E4B}" type="PERCENTAGE">
                      <a:rPr lang="en-US" sz="2800" baseline="0"/>
                      <a:pPr/>
                      <a:t>[PERCENTAGE]</a:t>
                    </a:fld>
                    <a:endParaRPr lang="en-US" sz="28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EF-4BF0-97E2-DFC72E743D67}"/>
                </c:ext>
              </c:extLst>
            </c:dLbl>
            <c:dLbl>
              <c:idx val="4"/>
              <c:tx>
                <c:rich>
                  <a:bodyPr/>
                  <a:lstStyle/>
                  <a:p>
                    <a:fld id="{EB73EFA5-93ED-4993-9BBA-E841472BD49C}" type="CATEGORYNAME">
                      <a:rPr lang="en-US" sz="2800"/>
                      <a:pPr/>
                      <a:t>[CATEGORY NAME]</a:t>
                    </a:fld>
                    <a:r>
                      <a:rPr lang="en-US" sz="2800" baseline="0" dirty="0"/>
                      <a:t>
</a:t>
                    </a:r>
                    <a:fld id="{9619B757-3B7F-4D69-A2C0-4A13A6740201}" type="PERCENTAGE">
                      <a:rPr lang="en-US" sz="2800" baseline="0"/>
                      <a:pPr/>
                      <a:t>[PERCENTAGE]</a:t>
                    </a:fld>
                    <a:endParaRPr lang="en-US" sz="28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EF-4BF0-97E2-DFC72E743D67}"/>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African American</c:v>
                </c:pt>
                <c:pt idx="1">
                  <c:v>Asian</c:v>
                </c:pt>
                <c:pt idx="2">
                  <c:v>Hispanic</c:v>
                </c:pt>
                <c:pt idx="3">
                  <c:v>White</c:v>
                </c:pt>
                <c:pt idx="4">
                  <c:v>Other</c:v>
                </c:pt>
              </c:strCache>
            </c:strRef>
          </c:cat>
          <c:val>
            <c:numRef>
              <c:f>Sheet1!$C$2:$C$6</c:f>
              <c:numCache>
                <c:formatCode>General</c:formatCode>
                <c:ptCount val="5"/>
                <c:pt idx="0">
                  <c:v>96</c:v>
                </c:pt>
                <c:pt idx="1">
                  <c:v>8</c:v>
                </c:pt>
                <c:pt idx="2">
                  <c:v>118</c:v>
                </c:pt>
                <c:pt idx="3">
                  <c:v>35</c:v>
                </c:pt>
                <c:pt idx="4">
                  <c:v>34</c:v>
                </c:pt>
              </c:numCache>
            </c:numRef>
          </c:val>
          <c:extLst>
            <c:ext xmlns:c16="http://schemas.microsoft.com/office/drawing/2014/chart" uri="{C3380CC4-5D6E-409C-BE32-E72D297353CC}">
              <c16:uniqueId val="{00000003-4786-474B-B0C6-43C2EE081A3B}"/>
            </c:ext>
          </c:extLst>
        </c:ser>
        <c:dLbls>
          <c:showLegendKey val="0"/>
          <c:showVal val="0"/>
          <c:showCatName val="1"/>
          <c:showSerName val="0"/>
          <c:showPercent val="1"/>
          <c:showBubbleSize val="0"/>
          <c:showLeaderLines val="1"/>
        </c:dLbls>
        <c:firstSliceAng val="26"/>
      </c:pieChart>
    </c:plotArea>
    <c:plotVisOnly val="1"/>
    <c:dispBlanksAs val="gap"/>
    <c:showDLblsOverMax val="0"/>
  </c:chart>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a:t>14/15 CV Student Population</a:t>
            </a:r>
          </a:p>
          <a:p>
            <a:pPr>
              <a:defRPr/>
            </a:pPr>
            <a:endParaRPr lang="en-US" dirty="0">
              <a:solidFill>
                <a:srgbClr val="C00000"/>
              </a:solidFill>
            </a:endParaRPr>
          </a:p>
        </c:rich>
      </c:tx>
      <c:layout>
        <c:manualLayout>
          <c:xMode val="edge"/>
          <c:yMode val="edge"/>
          <c:x val="0.25992288001036906"/>
          <c:y val="9.6153870420419549E-2"/>
        </c:manualLayout>
      </c:layout>
      <c:overlay val="0"/>
    </c:title>
    <c:autoTitleDeleted val="0"/>
    <c:plotArea>
      <c:layout/>
      <c:pieChart>
        <c:varyColors val="1"/>
        <c:ser>
          <c:idx val="0"/>
          <c:order val="0"/>
          <c:tx>
            <c:strRef>
              <c:f>Sheet1!$B$1</c:f>
              <c:strCache>
                <c:ptCount val="1"/>
                <c:pt idx="0">
                  <c:v>Suspension Rate</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5"/>
                <c:pt idx="0">
                  <c:v>African American Males</c:v>
                </c:pt>
                <c:pt idx="1">
                  <c:v>Hispanic Males</c:v>
                </c:pt>
                <c:pt idx="2">
                  <c:v>White Males</c:v>
                </c:pt>
                <c:pt idx="3">
                  <c:v>Asian Males</c:v>
                </c:pt>
                <c:pt idx="4">
                  <c:v>All Females</c:v>
                </c:pt>
              </c:strCache>
            </c:strRef>
          </c:cat>
          <c:val>
            <c:numRef>
              <c:f>Sheet1!$B$2:$B$7</c:f>
            </c:numRef>
          </c:val>
          <c:extLst>
            <c:ext xmlns:c16="http://schemas.microsoft.com/office/drawing/2014/chart" uri="{C3380CC4-5D6E-409C-BE32-E72D297353CC}">
              <c16:uniqueId val="{00000000-2294-49CA-8249-A3840B42A8C2}"/>
            </c:ext>
          </c:extLst>
        </c:ser>
        <c:ser>
          <c:idx val="1"/>
          <c:order val="1"/>
          <c:tx>
            <c:strRef>
              <c:f>Sheet1!$C$1</c:f>
              <c:strCache>
                <c:ptCount val="1"/>
                <c:pt idx="0">
                  <c:v># Students</c:v>
                </c:pt>
              </c:strCache>
            </c:strRef>
          </c:tx>
          <c:dLbls>
            <c:dLbl>
              <c:idx val="0"/>
              <c:layout>
                <c:manualLayout>
                  <c:x val="-0.10979952637387509"/>
                  <c:y val="5.6779274086069337E-2"/>
                </c:manualLayout>
              </c:layout>
              <c:tx>
                <c:rich>
                  <a:bodyPr/>
                  <a:lstStyle/>
                  <a:p>
                    <a:fld id="{42B321E5-3E20-427B-BBC2-485691BC5C14}" type="CATEGORYNAME">
                      <a:rPr lang="en-US" sz="2400"/>
                      <a:pPr/>
                      <a:t>[CATEGORY NAME]</a:t>
                    </a:fld>
                    <a:r>
                      <a:rPr lang="en-US" sz="2400" baseline="0" dirty="0"/>
                      <a:t>
</a:t>
                    </a:r>
                    <a:fld id="{0F4595AC-07AA-4EDF-97BD-F08D6845F66A}"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94-49CA-8249-A3840B42A8C2}"/>
                </c:ext>
              </c:extLst>
            </c:dLbl>
            <c:dLbl>
              <c:idx val="1"/>
              <c:tx>
                <c:rich>
                  <a:bodyPr/>
                  <a:lstStyle/>
                  <a:p>
                    <a:fld id="{752BB42A-8E51-499B-A1B7-747A2A80E0A1}" type="CATEGORYNAME">
                      <a:rPr lang="en-US" sz="2400"/>
                      <a:pPr/>
                      <a:t>[CATEGORY NAME]</a:t>
                    </a:fld>
                    <a:r>
                      <a:rPr lang="en-US" sz="2400" baseline="0" dirty="0"/>
                      <a:t>
</a:t>
                    </a:r>
                    <a:fld id="{73EADE93-9AFB-4D4B-A53C-EE5CF5921F7D}"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DF-4C6A-B63D-58B6167CD07C}"/>
                </c:ext>
              </c:extLst>
            </c:dLbl>
            <c:dLbl>
              <c:idx val="2"/>
              <c:layout>
                <c:manualLayout>
                  <c:x val="3.9357621496777413E-2"/>
                  <c:y val="-0.10786587765712442"/>
                </c:manualLayout>
              </c:layout>
              <c:tx>
                <c:rich>
                  <a:bodyPr/>
                  <a:lstStyle/>
                  <a:p>
                    <a:fld id="{51E679C2-2995-462F-9FA3-1E0D03EEEEF6}" type="CATEGORYNAME">
                      <a:rPr lang="en-US" sz="2400"/>
                      <a:pPr/>
                      <a:t>[CATEGORY NAME]</a:t>
                    </a:fld>
                    <a:r>
                      <a:rPr lang="en-US" sz="2400" baseline="0" dirty="0"/>
                      <a:t>
</a:t>
                    </a:r>
                    <a:fld id="{46E75743-4F10-460B-9D7F-5076F7FE1BB1}"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DF-4C6A-B63D-58B6167CD07C}"/>
                </c:ext>
              </c:extLst>
            </c:dLbl>
            <c:dLbl>
              <c:idx val="3"/>
              <c:layout>
                <c:manualLayout>
                  <c:x val="-8.7966150039551744E-2"/>
                  <c:y val="-7.2976911562789334E-2"/>
                </c:manualLayout>
              </c:layout>
              <c:tx>
                <c:rich>
                  <a:bodyPr/>
                  <a:lstStyle/>
                  <a:p>
                    <a:fld id="{7FF04D8C-DC2C-44A5-A8A7-7B5F86EE8D19}" type="CATEGORYNAME">
                      <a:rPr lang="en-US" sz="2400"/>
                      <a:pPr/>
                      <a:t>[CATEGORY NAME]</a:t>
                    </a:fld>
                    <a:r>
                      <a:rPr lang="en-US" sz="2400" baseline="0" dirty="0"/>
                      <a:t>
</a:t>
                    </a:r>
                    <a:fld id="{31CDD47B-AD88-4FF8-BEF3-E6BEECE2373B}"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DF-4C6A-B63D-58B6167CD07C}"/>
                </c:ext>
              </c:extLst>
            </c:dLbl>
            <c:dLbl>
              <c:idx val="4"/>
              <c:tx>
                <c:rich>
                  <a:bodyPr/>
                  <a:lstStyle/>
                  <a:p>
                    <a:fld id="{7508C3C0-CECE-44FE-AC03-1D219F9767A1}" type="CATEGORYNAME">
                      <a:rPr lang="en-US" sz="2400"/>
                      <a:pPr/>
                      <a:t>[CATEGORY NAME]</a:t>
                    </a:fld>
                    <a:r>
                      <a:rPr lang="en-US" sz="2400" baseline="0" dirty="0"/>
                      <a:t>
</a:t>
                    </a:r>
                    <a:fld id="{1FC6160F-E836-476C-9C40-5A632D3300B5}"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DF-4C6A-B63D-58B6167CD07C}"/>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5"/>
                <c:pt idx="0">
                  <c:v>African American Males</c:v>
                </c:pt>
                <c:pt idx="1">
                  <c:v>Hispanic Males</c:v>
                </c:pt>
                <c:pt idx="2">
                  <c:v>White Males</c:v>
                </c:pt>
                <c:pt idx="3">
                  <c:v>Asian Males</c:v>
                </c:pt>
                <c:pt idx="4">
                  <c:v>All Females</c:v>
                </c:pt>
              </c:strCache>
            </c:strRef>
          </c:cat>
          <c:val>
            <c:numRef>
              <c:f>Sheet1!$C$2:$C$7</c:f>
              <c:numCache>
                <c:formatCode>General</c:formatCode>
                <c:ptCount val="5"/>
                <c:pt idx="0">
                  <c:v>389</c:v>
                </c:pt>
                <c:pt idx="1">
                  <c:v>1372</c:v>
                </c:pt>
                <c:pt idx="2">
                  <c:v>454</c:v>
                </c:pt>
                <c:pt idx="3">
                  <c:v>27</c:v>
                </c:pt>
                <c:pt idx="4">
                  <c:v>2772</c:v>
                </c:pt>
              </c:numCache>
            </c:numRef>
          </c:val>
          <c:extLst>
            <c:ext xmlns:c16="http://schemas.microsoft.com/office/drawing/2014/chart" uri="{C3380CC4-5D6E-409C-BE32-E72D297353CC}">
              <c16:uniqueId val="{00000002-2294-49CA-8249-A3840B42A8C2}"/>
            </c:ext>
          </c:extLst>
        </c:ser>
        <c:dLbls>
          <c:showLegendKey val="0"/>
          <c:showVal val="0"/>
          <c:showCatName val="1"/>
          <c:showSerName val="0"/>
          <c:showPercent val="1"/>
          <c:showBubbleSize val="0"/>
          <c:showLeaderLines val="1"/>
        </c:dLbls>
        <c:firstSliceAng val="45"/>
      </c:pieChart>
    </c:plotArea>
    <c:plotVisOnly val="1"/>
    <c:dispBlanksAs val="gap"/>
    <c:showDLblsOverMax val="0"/>
  </c:chart>
  <c:txPr>
    <a:bodyPr/>
    <a:lstStyle/>
    <a:p>
      <a:pPr>
        <a:defRPr sz="12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a:t>14/15 Suspended Student Population</a:t>
            </a:r>
          </a:p>
          <a:p>
            <a:pPr>
              <a:defRPr/>
            </a:pPr>
            <a:endParaRPr lang="en-US" dirty="0">
              <a:solidFill>
                <a:srgbClr val="C00000"/>
              </a:solidFill>
            </a:endParaRPr>
          </a:p>
        </c:rich>
      </c:tx>
      <c:layout>
        <c:manualLayout>
          <c:xMode val="edge"/>
          <c:yMode val="edge"/>
          <c:x val="0.10658176748444556"/>
          <c:y val="7.2468515218670454E-2"/>
        </c:manualLayout>
      </c:layout>
      <c:overlay val="0"/>
    </c:title>
    <c:autoTitleDeleted val="0"/>
    <c:plotArea>
      <c:layout/>
      <c:pieChart>
        <c:varyColors val="1"/>
        <c:ser>
          <c:idx val="0"/>
          <c:order val="0"/>
          <c:tx>
            <c:strRef>
              <c:f>Sheet1!$B$1</c:f>
              <c:strCache>
                <c:ptCount val="1"/>
                <c:pt idx="0">
                  <c:v># Students w 1+ suspensions</c:v>
                </c:pt>
              </c:strCache>
            </c:strRef>
          </c:tx>
          <c:dLbls>
            <c:dLbl>
              <c:idx val="0"/>
              <c:layout>
                <c:manualLayout>
                  <c:x val="-0.19575342989876945"/>
                  <c:y val="0.19927946558374957"/>
                </c:manualLayout>
              </c:layout>
              <c:tx>
                <c:rich>
                  <a:bodyPr/>
                  <a:lstStyle/>
                  <a:p>
                    <a:fld id="{178370A1-E68F-4534-BF26-E91AAFF05331}" type="CATEGORYNAME">
                      <a:rPr lang="en-US" sz="2400"/>
                      <a:pPr/>
                      <a:t>[CATEGORY NAME]</a:t>
                    </a:fld>
                    <a:r>
                      <a:rPr lang="en-US" sz="2400" baseline="0" dirty="0"/>
                      <a:t>
</a:t>
                    </a:r>
                    <a:fld id="{84CCCBA2-8701-4296-B8FB-23FA86594083}"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9E2-4712-9A87-96E13516580D}"/>
                </c:ext>
              </c:extLst>
            </c:dLbl>
            <c:dLbl>
              <c:idx val="1"/>
              <c:tx>
                <c:rich>
                  <a:bodyPr/>
                  <a:lstStyle/>
                  <a:p>
                    <a:fld id="{8FA10713-3636-4FFD-9875-32DAB56000F0}" type="CATEGORYNAME">
                      <a:rPr lang="en-US" sz="2400"/>
                      <a:pPr/>
                      <a:t>[CATEGORY NAME]</a:t>
                    </a:fld>
                    <a:r>
                      <a:rPr lang="en-US" sz="2400" baseline="0" dirty="0"/>
                      <a:t>
</a:t>
                    </a:r>
                    <a:fld id="{D9197C57-9C9F-45CA-9743-7D01C9BF2946}"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88-4C66-A40D-D768EC1A6A0A}"/>
                </c:ext>
              </c:extLst>
            </c:dLbl>
            <c:dLbl>
              <c:idx val="2"/>
              <c:tx>
                <c:rich>
                  <a:bodyPr/>
                  <a:lstStyle/>
                  <a:p>
                    <a:fld id="{FBFC32B5-33D2-42E4-BB8D-40E6D1FDA62E}" type="CATEGORYNAME">
                      <a:rPr lang="en-US" sz="2000"/>
                      <a:pPr/>
                      <a:t>[CATEGORY NAME]</a:t>
                    </a:fld>
                    <a:r>
                      <a:rPr lang="en-US" sz="2000" baseline="0" dirty="0"/>
                      <a:t>
</a:t>
                    </a:r>
                    <a:fld id="{12FDEEC8-16C2-4BF8-BA76-4C9AC82AB9D6}" type="PERCENTAGE">
                      <a:rPr lang="en-US" sz="2000" baseline="0"/>
                      <a:pPr/>
                      <a:t>[PERCENTAGE]</a:t>
                    </a:fld>
                    <a:endParaRPr lang="en-US" sz="20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88-4C66-A40D-D768EC1A6A0A}"/>
                </c:ext>
              </c:extLst>
            </c:dLbl>
            <c:dLbl>
              <c:idx val="3"/>
              <c:tx>
                <c:rich>
                  <a:bodyPr/>
                  <a:lstStyle/>
                  <a:p>
                    <a:fld id="{C110D482-5922-4EE0-A482-76E62703DF18}" type="CATEGORYNAME">
                      <a:rPr lang="en-US" sz="2400"/>
                      <a:pPr/>
                      <a:t>[CATEGORY NAME]</a:t>
                    </a:fld>
                    <a:r>
                      <a:rPr lang="en-US" sz="2400" baseline="0" dirty="0"/>
                      <a:t>
</a:t>
                    </a:r>
                    <a:fld id="{EF5CA74C-EA86-4971-BE17-59EF814CCE94}"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88-4C66-A40D-D768EC1A6A0A}"/>
                </c:ext>
              </c:extLst>
            </c:dLbl>
            <c:dLbl>
              <c:idx val="4"/>
              <c:tx>
                <c:rich>
                  <a:bodyPr/>
                  <a:lstStyle/>
                  <a:p>
                    <a:fld id="{1E9B2C55-B8AA-44ED-A31C-386DA768CCC9}" type="CATEGORYNAME">
                      <a:rPr lang="en-US" sz="2400"/>
                      <a:pPr/>
                      <a:t>[CATEGORY NAME]</a:t>
                    </a:fld>
                    <a:r>
                      <a:rPr lang="en-US" sz="2400" baseline="0" dirty="0"/>
                      <a:t>
</a:t>
                    </a:r>
                    <a:fld id="{2895CBBD-D24F-47DC-ACF4-22FFD630909F}" type="PERCENTAGE">
                      <a:rPr lang="en-US" sz="2400" baseline="0"/>
                      <a:pPr/>
                      <a:t>[PERCENTAGE]</a:t>
                    </a:fld>
                    <a:endParaRPr lang="en-US" sz="24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88-4C66-A40D-D768EC1A6A0A}"/>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5"/>
                <c:pt idx="0">
                  <c:v>African American Males</c:v>
                </c:pt>
                <c:pt idx="1">
                  <c:v>Hispanic Males</c:v>
                </c:pt>
                <c:pt idx="2">
                  <c:v>White Males</c:v>
                </c:pt>
                <c:pt idx="3">
                  <c:v>Asian Males</c:v>
                </c:pt>
                <c:pt idx="4">
                  <c:v>All Females</c:v>
                </c:pt>
              </c:strCache>
            </c:strRef>
          </c:cat>
          <c:val>
            <c:numRef>
              <c:f>Sheet1!$B$2:$B$7</c:f>
              <c:numCache>
                <c:formatCode>General</c:formatCode>
                <c:ptCount val="5"/>
                <c:pt idx="0">
                  <c:v>76</c:v>
                </c:pt>
                <c:pt idx="1">
                  <c:v>99</c:v>
                </c:pt>
                <c:pt idx="2">
                  <c:v>31</c:v>
                </c:pt>
                <c:pt idx="3">
                  <c:v>5</c:v>
                </c:pt>
                <c:pt idx="4">
                  <c:v>52</c:v>
                </c:pt>
              </c:numCache>
            </c:numRef>
          </c:val>
          <c:extLst>
            <c:ext xmlns:c16="http://schemas.microsoft.com/office/drawing/2014/chart" uri="{C3380CC4-5D6E-409C-BE32-E72D297353CC}">
              <c16:uniqueId val="{00000001-49E2-4712-9A87-96E13516580D}"/>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0C345-3CFA-4939-A3EA-41B21BDDCBDD}" type="datetimeFigureOut">
              <a:rPr lang="en-US" smtClean="0"/>
              <a:t>5/17/18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CF9C6-9D60-408B-B5AF-BC1CAC9CEED7}" type="slidenum">
              <a:rPr lang="en-US" smtClean="0"/>
              <a:t>‹#›</a:t>
            </a:fld>
            <a:endParaRPr lang="en-US"/>
          </a:p>
        </p:txBody>
      </p:sp>
    </p:spTree>
    <p:extLst>
      <p:ext uri="{BB962C8B-B14F-4D97-AF65-F5344CB8AC3E}">
        <p14:creationId xmlns:p14="http://schemas.microsoft.com/office/powerpoint/2010/main" val="82089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13226603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introduce ourselves and roles.</a:t>
            </a:r>
          </a:p>
          <a:p>
            <a:endParaRPr lang="en-US" baseline="0" dirty="0"/>
          </a:p>
          <a:p>
            <a:r>
              <a:rPr lang="en-US" baseline="0" dirty="0"/>
              <a:t>Thank attendees for their stories and share outs.</a:t>
            </a:r>
          </a:p>
          <a:p>
            <a:endParaRPr lang="en-US" baseline="0" dirty="0"/>
          </a:p>
          <a:p>
            <a:r>
              <a:rPr lang="en-US" baseline="0" dirty="0"/>
              <a:t>SAY- We will be learning from each other! </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1</a:t>
            </a:fld>
            <a:endParaRPr lang="en-US"/>
          </a:p>
        </p:txBody>
      </p:sp>
    </p:spTree>
    <p:extLst>
      <p:ext uri="{BB962C8B-B14F-4D97-AF65-F5344CB8AC3E}">
        <p14:creationId xmlns:p14="http://schemas.microsoft.com/office/powerpoint/2010/main" val="139401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Hugo </a:t>
            </a:r>
          </a:p>
          <a:p>
            <a:r>
              <a:rPr lang="en-US" b="1" dirty="0"/>
              <a:t>SAY</a:t>
            </a:r>
            <a:r>
              <a:rPr lang="en-US" b="1" baseline="0" dirty="0"/>
              <a:t> </a:t>
            </a:r>
            <a:r>
              <a:rPr lang="en-US" sz="1200" b="0" baseline="0" dirty="0"/>
              <a:t>We found that the v</a:t>
            </a:r>
            <a:r>
              <a:rPr lang="en-US" sz="1200" dirty="0"/>
              <a:t>ast majority of over representation lies with African American male students.</a:t>
            </a:r>
          </a:p>
          <a:p>
            <a:r>
              <a:rPr lang="en-US" sz="1200" dirty="0"/>
              <a:t> </a:t>
            </a:r>
          </a:p>
          <a:p>
            <a:r>
              <a:rPr lang="en-US" sz="1200" dirty="0"/>
              <a:t>It was very</a:t>
            </a:r>
            <a:r>
              <a:rPr lang="en-US" sz="1200" baseline="0" dirty="0"/>
              <a:t> difficult for us at Aspire to ignore the “brutal Facts” our discipline</a:t>
            </a:r>
            <a:r>
              <a:rPr lang="en-US" sz="1200" dirty="0"/>
              <a:t> trend then</a:t>
            </a:r>
            <a:r>
              <a:rPr lang="en-US" sz="1200" baseline="0" dirty="0"/>
              <a:t> was</a:t>
            </a:r>
            <a:r>
              <a:rPr lang="en-US" sz="1200" dirty="0"/>
              <a:t> unfortunately in-line with what was being seen at the national level. </a:t>
            </a:r>
          </a:p>
          <a:p>
            <a:endParaRPr lang="en-US" sz="1200" dirty="0"/>
          </a:p>
          <a:p>
            <a:r>
              <a:rPr lang="en-US" sz="1200" dirty="0"/>
              <a:t>This is</a:t>
            </a:r>
            <a:r>
              <a:rPr lang="en-US" sz="1200" baseline="0" dirty="0"/>
              <a:t> when our 13 school principals (then of  4 secondary schools and 9 elementary schools) began to explore our equity work more closely and looked at our very own discipline practices. </a:t>
            </a:r>
          </a:p>
          <a:p>
            <a:endParaRPr lang="en-US" sz="1200" baseline="0" dirty="0"/>
          </a:p>
          <a:p>
            <a:r>
              <a:rPr lang="en-US" sz="1200" baseline="0" dirty="0"/>
              <a:t>When we did we found the making of our very own implicit biases. Which the data indicated that we were suspending our AA Males 1 to 1.5 days for the exact Educational Code infraction. </a:t>
            </a:r>
          </a:p>
          <a:p>
            <a:endParaRPr lang="en-US" sz="1200" dirty="0"/>
          </a:p>
          <a:p>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10</a:t>
            </a:fld>
            <a:endParaRPr lang="en-US"/>
          </a:p>
        </p:txBody>
      </p:sp>
    </p:spTree>
    <p:extLst>
      <p:ext uri="{BB962C8B-B14F-4D97-AF65-F5344CB8AC3E}">
        <p14:creationId xmlns:p14="http://schemas.microsoft.com/office/powerpoint/2010/main" val="40130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Berrien-shares</a:t>
            </a:r>
            <a:r>
              <a:rPr lang="en-US" baseline="0" dirty="0"/>
              <a:t> the journey that got us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Show video: </a:t>
            </a:r>
            <a:r>
              <a:rPr lang="en-US" dirty="0">
                <a:hlinkClick r:id="rId3"/>
              </a:rPr>
              <a:t>https://vimeo.com/132266035</a:t>
            </a:r>
            <a:r>
              <a:rPr lang="en-US" dirty="0"/>
              <a:t> </a:t>
            </a:r>
            <a:endParaRPr lang="en-US" baseline="0" dirty="0"/>
          </a:p>
          <a:p>
            <a:r>
              <a:rPr lang="en-US" baseline="0" dirty="0"/>
              <a:t>Creation of the CV-EWG, </a:t>
            </a:r>
          </a:p>
          <a:p>
            <a:r>
              <a:rPr lang="en-US" baseline="0" dirty="0"/>
              <a:t>Principal PD, etc.</a:t>
            </a:r>
          </a:p>
          <a:p>
            <a:r>
              <a:rPr lang="en-US" baseline="0" dirty="0"/>
              <a:t>Equity Drivers</a:t>
            </a:r>
          </a:p>
          <a:p>
            <a:r>
              <a:rPr lang="en-US" baseline="0" dirty="0"/>
              <a:t>Also our partnership with NEP</a:t>
            </a:r>
          </a:p>
          <a:p>
            <a:r>
              <a:rPr lang="en-US" baseline="0" dirty="0"/>
              <a:t>Share Equity Belief Statement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11</a:t>
            </a:fld>
            <a:endParaRPr lang="en-US"/>
          </a:p>
        </p:txBody>
      </p:sp>
    </p:spTree>
    <p:extLst>
      <p:ext uri="{BB962C8B-B14F-4D97-AF65-F5344CB8AC3E}">
        <p14:creationId xmlns:p14="http://schemas.microsoft.com/office/powerpoint/2010/main" val="318349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Berrien</a:t>
            </a:r>
            <a:r>
              <a:rPr lang="en-US" baseline="0" dirty="0"/>
              <a:t>- Share the journey ATCPA has taken when it comes to the services and supports offered to our students</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12</a:t>
            </a:fld>
            <a:endParaRPr lang="en-US"/>
          </a:p>
        </p:txBody>
      </p:sp>
    </p:spTree>
    <p:extLst>
      <p:ext uri="{BB962C8B-B14F-4D97-AF65-F5344CB8AC3E}">
        <p14:creationId xmlns:p14="http://schemas.microsoft.com/office/powerpoint/2010/main" val="3690191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Soria</a:t>
            </a:r>
          </a:p>
          <a:p>
            <a:r>
              <a:rPr lang="en-US" dirty="0"/>
              <a:t>PBIS: Clear Expectations,</a:t>
            </a:r>
            <a:r>
              <a:rPr lang="en-US" baseline="0" dirty="0"/>
              <a:t> Explicitly Taught, A System for Encouraging Appropriate Behavior, A System for Discouraging Inappropriate Behavior, A Data Collection System. Always ask if it is culturally responsive!</a:t>
            </a:r>
          </a:p>
          <a:p>
            <a:r>
              <a:rPr lang="en-US" baseline="0" dirty="0"/>
              <a:t>MTSS: A framework that aligns Response to Instruction and Intervention with the Common Core State Standards and the systems necessary for academic, behavior and social success. The focus is on aligning initiatives and resources within an educational organization to address the needs of all students. It offers the potential to create systematic change through intentional integration of services and supports to quickly identify and meet the needs of all students.</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13</a:t>
            </a:fld>
            <a:endParaRPr lang="en-US"/>
          </a:p>
        </p:txBody>
      </p:sp>
    </p:spTree>
    <p:extLst>
      <p:ext uri="{BB962C8B-B14F-4D97-AF65-F5344CB8AC3E}">
        <p14:creationId xmlns:p14="http://schemas.microsoft.com/office/powerpoint/2010/main" val="179175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Berrien-We adopted</a:t>
            </a:r>
            <a:r>
              <a:rPr lang="en-US" b="0" baseline="0" dirty="0"/>
              <a:t> a formal SEL curriculum 3 years ago, along with RP. This year we are adopting using RULER and supplementing with TRIBES.  </a:t>
            </a:r>
          </a:p>
          <a:p>
            <a:endParaRPr lang="en-US" b="0" baseline="0" dirty="0"/>
          </a:p>
          <a:p>
            <a:r>
              <a:rPr lang="en-US" b="0" baseline="0" dirty="0"/>
              <a:t>Equity Study Groups-led with the RP framework, every staff member on campus is learning about:</a:t>
            </a:r>
          </a:p>
          <a:p>
            <a:r>
              <a:rPr lang="en-US" b="0" baseline="0" dirty="0"/>
              <a:t>Peace &amp; Justice on campus—Teaching Tolerance</a:t>
            </a:r>
          </a:p>
          <a:p>
            <a:r>
              <a:rPr lang="en-US" b="0" baseline="0" dirty="0"/>
              <a:t>Family Engagement—Beyond the Bake sale</a:t>
            </a:r>
          </a:p>
          <a:p>
            <a:r>
              <a:rPr lang="en-US" b="0" baseline="0" dirty="0"/>
              <a:t>Culturally Responsive Teaching—Loretta Hammond</a:t>
            </a:r>
            <a:endParaRPr lang="en-US" b="0" dirty="0"/>
          </a:p>
        </p:txBody>
      </p:sp>
      <p:sp>
        <p:nvSpPr>
          <p:cNvPr id="4" name="Slide Number Placeholder 3"/>
          <p:cNvSpPr>
            <a:spLocks noGrp="1"/>
          </p:cNvSpPr>
          <p:nvPr>
            <p:ph type="sldNum" sz="quarter" idx="10"/>
          </p:nvPr>
        </p:nvSpPr>
        <p:spPr/>
        <p:txBody>
          <a:bodyPr/>
          <a:lstStyle/>
          <a:p>
            <a:fld id="{943CF9C6-9D60-408B-B5AF-BC1CAC9CEED7}" type="slidenum">
              <a:rPr lang="en-US" smtClean="0"/>
              <a:t>14</a:t>
            </a:fld>
            <a:endParaRPr lang="en-US"/>
          </a:p>
        </p:txBody>
      </p:sp>
    </p:spTree>
    <p:extLst>
      <p:ext uri="{BB962C8B-B14F-4D97-AF65-F5344CB8AC3E}">
        <p14:creationId xmlns:p14="http://schemas.microsoft.com/office/powerpoint/2010/main" val="3447244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Berrien</a:t>
            </a:r>
          </a:p>
          <a:p>
            <a:endParaRPr lang="en-US" baseline="0" dirty="0"/>
          </a:p>
          <a:p>
            <a:r>
              <a:rPr lang="en-US" b="0" baseline="0" dirty="0"/>
              <a:t>Equity Study Groups-led with the RP framework, every staff member on campus is learning about:</a:t>
            </a:r>
          </a:p>
          <a:p>
            <a:r>
              <a:rPr lang="en-US" b="0" baseline="0" dirty="0"/>
              <a:t>Peace &amp; Justice on campus—Teaching Tolerance</a:t>
            </a:r>
          </a:p>
          <a:p>
            <a:r>
              <a:rPr lang="en-US" b="0" baseline="0" dirty="0"/>
              <a:t>Family Engagement—Beyond the Bake sale</a:t>
            </a:r>
          </a:p>
          <a:p>
            <a:r>
              <a:rPr lang="en-US" b="0" baseline="0" dirty="0"/>
              <a:t>Culturally Responsive Teaching—Loretta Hammond</a:t>
            </a:r>
            <a:endParaRPr lang="en-US" b="0" dirty="0"/>
          </a:p>
          <a:p>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15</a:t>
            </a:fld>
            <a:endParaRPr lang="en-US"/>
          </a:p>
        </p:txBody>
      </p:sp>
    </p:spTree>
    <p:extLst>
      <p:ext uri="{BB962C8B-B14F-4D97-AF65-F5344CB8AC3E}">
        <p14:creationId xmlns:p14="http://schemas.microsoft.com/office/powerpoint/2010/main" val="3965505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Hugo</a:t>
            </a:r>
            <a:r>
              <a:rPr lang="en-US" baseline="0" dirty="0"/>
              <a:t>-</a:t>
            </a:r>
          </a:p>
          <a:p>
            <a:r>
              <a:rPr lang="en-US" baseline="0" dirty="0"/>
              <a:t>Say ATCPA was opened in 2009</a:t>
            </a:r>
          </a:p>
          <a:p>
            <a:r>
              <a:rPr lang="en-US" baseline="0" dirty="0"/>
              <a:t>Currently we serve 444 students</a:t>
            </a:r>
          </a:p>
          <a:p>
            <a:r>
              <a:rPr lang="en-US" baseline="0" dirty="0"/>
              <a:t>-AA 23%</a:t>
            </a:r>
          </a:p>
          <a:p>
            <a:r>
              <a:rPr lang="en-US" baseline="0" dirty="0"/>
              <a:t>-Latino 58%</a:t>
            </a:r>
          </a:p>
          <a:p>
            <a:r>
              <a:rPr lang="en-US" baseline="0" dirty="0"/>
              <a:t>-White 8%</a:t>
            </a:r>
          </a:p>
          <a:p>
            <a:r>
              <a:rPr lang="en-US" baseline="0" dirty="0"/>
              <a:t>-Asian 3% </a:t>
            </a:r>
          </a:p>
          <a:p>
            <a:r>
              <a:rPr lang="en-US" baseline="0" dirty="0"/>
              <a:t>-Other 8%</a:t>
            </a:r>
          </a:p>
          <a:p>
            <a:endParaRPr lang="en-US" dirty="0"/>
          </a:p>
          <a:p>
            <a:r>
              <a:rPr lang="en-US" dirty="0"/>
              <a:t>FRL-73%</a:t>
            </a:r>
          </a:p>
          <a:p>
            <a:r>
              <a:rPr lang="en-US" dirty="0"/>
              <a:t>ELL-36%</a:t>
            </a:r>
          </a:p>
          <a:p>
            <a:r>
              <a:rPr lang="en-US" dirty="0"/>
              <a:t>SPED-75</a:t>
            </a:r>
          </a:p>
          <a:p>
            <a:endParaRPr lang="en-US" dirty="0"/>
          </a:p>
          <a:p>
            <a:r>
              <a:rPr lang="en-US" dirty="0"/>
              <a:t>Context</a:t>
            </a:r>
            <a:r>
              <a:rPr lang="en-US" baseline="0" dirty="0"/>
              <a:t>ual glimpse- refugee community, family deportations, police shooting, etc.  </a:t>
            </a:r>
          </a:p>
          <a:p>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16</a:t>
            </a:fld>
            <a:endParaRPr lang="en-US"/>
          </a:p>
        </p:txBody>
      </p:sp>
    </p:spTree>
    <p:extLst>
      <p:ext uri="{BB962C8B-B14F-4D97-AF65-F5344CB8AC3E}">
        <p14:creationId xmlns:p14="http://schemas.microsoft.com/office/powerpoint/2010/main" val="679292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Soria</a:t>
            </a:r>
          </a:p>
          <a:p>
            <a:r>
              <a:rPr lang="en-US" dirty="0"/>
              <a:t>ATCPA opened in 2009 as the 2</a:t>
            </a:r>
            <a:r>
              <a:rPr lang="en-US" baseline="30000" dirty="0"/>
              <a:t>nd</a:t>
            </a:r>
            <a:r>
              <a:rPr lang="en-US" dirty="0"/>
              <a:t> Aspire Charter in the Sacramento Area. We were a K-8 school.</a:t>
            </a:r>
          </a:p>
          <a:p>
            <a:r>
              <a:rPr lang="en-US" dirty="0"/>
              <a:t>2010 we split into Elementary and Secondary.</a:t>
            </a:r>
          </a:p>
          <a:p>
            <a:r>
              <a:rPr lang="en-US" dirty="0"/>
              <a:t>2012 we got an Elementary Principal.</a:t>
            </a:r>
          </a:p>
          <a:p>
            <a:r>
              <a:rPr lang="en-US" dirty="0"/>
              <a:t>2014-15 we had new leadership from our site up.</a:t>
            </a:r>
          </a:p>
          <a:p>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17</a:t>
            </a:fld>
            <a:endParaRPr lang="en-US"/>
          </a:p>
        </p:txBody>
      </p:sp>
    </p:spTree>
    <p:extLst>
      <p:ext uri="{BB962C8B-B14F-4D97-AF65-F5344CB8AC3E}">
        <p14:creationId xmlns:p14="http://schemas.microsoft.com/office/powerpoint/2010/main" val="2351192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Berrien</a:t>
            </a:r>
          </a:p>
          <a:p>
            <a:r>
              <a:rPr lang="en-US" dirty="0"/>
              <a:t>Came to ATCPA</a:t>
            </a:r>
            <a:r>
              <a:rPr lang="en-US" baseline="0" dirty="0"/>
              <a:t> in 2014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Staff was known as the dream team</a:t>
            </a:r>
            <a:endParaRPr lang="en-US" dirty="0"/>
          </a:p>
          <a:p>
            <a:r>
              <a:rPr lang="en-US" baseline="0" dirty="0"/>
              <a:t>Average of 8-10 Students missing class time and staying in the office all day, loss of instructional minutes</a:t>
            </a:r>
          </a:p>
          <a:p>
            <a:r>
              <a:rPr lang="en-US" baseline="0" dirty="0"/>
              <a:t>5 consequences system and once they were out of class, they were not allowed back in class</a:t>
            </a:r>
          </a:p>
          <a:p>
            <a:r>
              <a:rPr lang="en-US" baseline="0" dirty="0"/>
              <a:t>Saw the need to address the issues</a:t>
            </a:r>
          </a:p>
          <a:p>
            <a:r>
              <a:rPr lang="en-US" baseline="0" dirty="0"/>
              <a:t>Restorative Practices and SEL adoption</a:t>
            </a:r>
          </a:p>
          <a:p>
            <a:endParaRPr lang="en-US" baseline="0" dirty="0"/>
          </a:p>
          <a:p>
            <a:r>
              <a:rPr lang="en-US" baseline="0" dirty="0"/>
              <a:t>The year we implemented, we had 10 tier 3 students enter kindergarten.  This tested our resolve and our foundation in RP.  This made it difficult for staff to buy in.  It was slow, painful at times, but allowed space for venting, frustration, and problem solving.  We used fair process and allowed team members come up with solutions to the issues.  </a:t>
            </a:r>
          </a:p>
          <a:p>
            <a:endParaRPr lang="en-US" baseline="0" dirty="0"/>
          </a:p>
        </p:txBody>
      </p:sp>
      <p:sp>
        <p:nvSpPr>
          <p:cNvPr id="4" name="Slide Number Placeholder 3"/>
          <p:cNvSpPr>
            <a:spLocks noGrp="1"/>
          </p:cNvSpPr>
          <p:nvPr>
            <p:ph type="sldNum" sz="quarter" idx="10"/>
          </p:nvPr>
        </p:nvSpPr>
        <p:spPr/>
        <p:txBody>
          <a:bodyPr/>
          <a:lstStyle/>
          <a:p>
            <a:fld id="{943CF9C6-9D60-408B-B5AF-BC1CAC9CEED7}" type="slidenum">
              <a:rPr lang="en-US" smtClean="0"/>
              <a:t>18</a:t>
            </a:fld>
            <a:endParaRPr lang="en-US"/>
          </a:p>
        </p:txBody>
      </p:sp>
    </p:spTree>
    <p:extLst>
      <p:ext uri="{BB962C8B-B14F-4D97-AF65-F5344CB8AC3E}">
        <p14:creationId xmlns:p14="http://schemas.microsoft.com/office/powerpoint/2010/main" val="124339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Berrie</a:t>
            </a:r>
            <a:r>
              <a:rPr lang="en-US" baseline="0" dirty="0"/>
              <a:t>n-</a:t>
            </a:r>
          </a:p>
          <a:p>
            <a:r>
              <a:rPr lang="en-US" baseline="0" dirty="0"/>
              <a:t>SAY-</a:t>
            </a:r>
            <a:r>
              <a:rPr lang="en-US" dirty="0"/>
              <a:t>Where we ended up; where we are now and</a:t>
            </a:r>
            <a:r>
              <a:rPr lang="en-US" baseline="0" dirty="0"/>
              <a:t> what we are doing</a:t>
            </a:r>
          </a:p>
          <a:p>
            <a:endParaRPr lang="en-US" baseline="0" dirty="0"/>
          </a:p>
          <a:p>
            <a:r>
              <a:rPr lang="en-US" u="sng" baseline="0" dirty="0"/>
              <a:t>Families</a:t>
            </a:r>
          </a:p>
          <a:p>
            <a:r>
              <a:rPr lang="en-US" baseline="0" dirty="0"/>
              <a:t>Circles during monthly coffee with principal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Restorative with grown ups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Restorative circle with families and students around behavior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Community circles each morning in the classroom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Agreements in the classrooms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Restorative with student to student; staff to student; student and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u="sng" baseline="0" dirty="0"/>
              <a:t>Staff</a:t>
            </a:r>
          </a:p>
          <a:p>
            <a:r>
              <a:rPr lang="en-US" baseline="0" dirty="0"/>
              <a:t>Community circles to begin every staff meeting</a:t>
            </a:r>
          </a:p>
          <a:p>
            <a:r>
              <a:rPr lang="en-US" baseline="0" dirty="0"/>
              <a:t>Restorative between staff, specifically with equity issues</a:t>
            </a:r>
          </a:p>
          <a:p>
            <a:r>
              <a:rPr lang="en-US" dirty="0"/>
              <a:t>Fish bowls with staff</a:t>
            </a:r>
          </a:p>
          <a:p>
            <a:r>
              <a:rPr lang="en-US" dirty="0"/>
              <a:t>Gratitude circles</a:t>
            </a:r>
          </a:p>
          <a:p>
            <a:r>
              <a:rPr lang="en-US" dirty="0"/>
              <a:t>Fair</a:t>
            </a:r>
            <a:r>
              <a:rPr lang="en-US" baseline="0" dirty="0"/>
              <a:t> process procedures and steps </a:t>
            </a:r>
            <a:endParaRPr lang="en-US" dirty="0"/>
          </a:p>
          <a:p>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19</a:t>
            </a:fld>
            <a:endParaRPr lang="en-US"/>
          </a:p>
        </p:txBody>
      </p:sp>
    </p:spTree>
    <p:extLst>
      <p:ext uri="{BB962C8B-B14F-4D97-AF65-F5344CB8AC3E}">
        <p14:creationId xmlns:p14="http://schemas.microsoft.com/office/powerpoint/2010/main" val="346520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Hugo</a:t>
            </a:r>
            <a:r>
              <a:rPr lang="en-US" baseline="0" dirty="0"/>
              <a:t>- will share out the objectives</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2</a:t>
            </a:fld>
            <a:endParaRPr lang="en-US"/>
          </a:p>
        </p:txBody>
      </p:sp>
    </p:spTree>
    <p:extLst>
      <p:ext uri="{BB962C8B-B14F-4D97-AF65-F5344CB8AC3E}">
        <p14:creationId xmlns:p14="http://schemas.microsoft.com/office/powerpoint/2010/main" val="3070442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Berrien</a:t>
            </a:r>
            <a:r>
              <a:rPr lang="en-US" baseline="0" dirty="0"/>
              <a:t>- Lead this activity </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20</a:t>
            </a:fld>
            <a:endParaRPr lang="en-US"/>
          </a:p>
        </p:txBody>
      </p:sp>
    </p:spTree>
    <p:extLst>
      <p:ext uri="{BB962C8B-B14F-4D97-AF65-F5344CB8AC3E}">
        <p14:creationId xmlns:p14="http://schemas.microsoft.com/office/powerpoint/2010/main" val="3304633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Hugo-</a:t>
            </a:r>
            <a:r>
              <a:rPr lang="en-US" baseline="0" dirty="0"/>
              <a:t> lead this activity </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21</a:t>
            </a:fld>
            <a:endParaRPr lang="en-US"/>
          </a:p>
        </p:txBody>
      </p:sp>
    </p:spTree>
    <p:extLst>
      <p:ext uri="{BB962C8B-B14F-4D97-AF65-F5344CB8AC3E}">
        <p14:creationId xmlns:p14="http://schemas.microsoft.com/office/powerpoint/2010/main" val="1901827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Soria</a:t>
            </a:r>
            <a:r>
              <a:rPr lang="en-US" baseline="0" dirty="0"/>
              <a:t>- </a:t>
            </a:r>
          </a:p>
          <a:p>
            <a:r>
              <a:rPr lang="en-US" baseline="0" dirty="0"/>
              <a:t>Altered protocol times </a:t>
            </a:r>
          </a:p>
          <a:p>
            <a:r>
              <a:rPr lang="en-US" baseline="0" dirty="0"/>
              <a:t>Reference the social discipline window by doing things with people </a:t>
            </a:r>
          </a:p>
          <a:p>
            <a:r>
              <a:rPr lang="en-US" baseline="0" dirty="0"/>
              <a:t>As a RP community in  this room lets help a colleague with a problem of practice</a:t>
            </a:r>
          </a:p>
          <a:p>
            <a:r>
              <a:rPr lang="en-US" baseline="0" dirty="0"/>
              <a:t>Every time we have ran fishbowls at our sites everyone always walks out with knowledge even if you did not participate.</a:t>
            </a:r>
          </a:p>
          <a:p>
            <a:r>
              <a:rPr lang="en-US" baseline="0" dirty="0"/>
              <a:t>Our offering to you all is the same today</a:t>
            </a:r>
          </a:p>
          <a:p>
            <a:r>
              <a:rPr lang="en-US" baseline="0" dirty="0"/>
              <a:t>This fishbowl activity supports the RP philosophy that persons are able to solve their own problems when giving the time and space… </a:t>
            </a:r>
          </a:p>
          <a:p>
            <a:r>
              <a:rPr lang="en-US" baseline="0" dirty="0"/>
              <a:t> </a:t>
            </a:r>
          </a:p>
        </p:txBody>
      </p:sp>
      <p:sp>
        <p:nvSpPr>
          <p:cNvPr id="4" name="Slide Number Placeholder 3"/>
          <p:cNvSpPr>
            <a:spLocks noGrp="1"/>
          </p:cNvSpPr>
          <p:nvPr>
            <p:ph type="sldNum" sz="quarter" idx="10"/>
          </p:nvPr>
        </p:nvSpPr>
        <p:spPr/>
        <p:txBody>
          <a:bodyPr/>
          <a:lstStyle/>
          <a:p>
            <a:fld id="{61645F77-1AC0-F341-ABC1-104843BAD8AE}" type="slidenum">
              <a:rPr lang="en-US" smtClean="0"/>
              <a:t>22</a:t>
            </a:fld>
            <a:endParaRPr lang="en-US"/>
          </a:p>
        </p:txBody>
      </p:sp>
    </p:spTree>
    <p:extLst>
      <p:ext uri="{BB962C8B-B14F-4D97-AF65-F5344CB8AC3E}">
        <p14:creationId xmlns:p14="http://schemas.microsoft.com/office/powerpoint/2010/main" val="4117645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Hugo-offer</a:t>
            </a:r>
            <a:r>
              <a:rPr lang="en-US" baseline="0" dirty="0"/>
              <a:t> and open up a space for Q and A</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23</a:t>
            </a:fld>
            <a:endParaRPr lang="en-US"/>
          </a:p>
        </p:txBody>
      </p:sp>
    </p:spTree>
    <p:extLst>
      <p:ext uri="{BB962C8B-B14F-4D97-AF65-F5344CB8AC3E}">
        <p14:creationId xmlns:p14="http://schemas.microsoft.com/office/powerpoint/2010/main" val="2598595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Berrien-</a:t>
            </a:r>
          </a:p>
          <a:p>
            <a:r>
              <a:rPr lang="en-US" dirty="0"/>
              <a:t>SAY-in</a:t>
            </a:r>
            <a:r>
              <a:rPr lang="en-US" baseline="0" dirty="0"/>
              <a:t> one word mention something you are grateful for personally or professionally</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24</a:t>
            </a:fld>
            <a:endParaRPr lang="en-US"/>
          </a:p>
        </p:txBody>
      </p:sp>
    </p:spTree>
    <p:extLst>
      <p:ext uri="{BB962C8B-B14F-4D97-AF65-F5344CB8AC3E}">
        <p14:creationId xmlns:p14="http://schemas.microsoft.com/office/powerpoint/2010/main" val="2642265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Gracias!</a:t>
            </a:r>
          </a:p>
          <a:p>
            <a:r>
              <a:rPr lang="en-US" dirty="0"/>
              <a:t>Our</a:t>
            </a:r>
            <a:r>
              <a:rPr lang="en-US" baseline="0" dirty="0"/>
              <a:t> young people are waiting for the opportunity to make a difference... </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25</a:t>
            </a:fld>
            <a:endParaRPr lang="en-US"/>
          </a:p>
        </p:txBody>
      </p:sp>
    </p:spTree>
    <p:extLst>
      <p:ext uri="{BB962C8B-B14F-4D97-AF65-F5344CB8AC3E}">
        <p14:creationId xmlns:p14="http://schemas.microsoft.com/office/powerpoint/2010/main" val="42217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Berrien- will </a:t>
            </a:r>
            <a:r>
              <a:rPr lang="en-US" baseline="0" dirty="0"/>
              <a:t>lead our “getting to know you” circle</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3</a:t>
            </a:fld>
            <a:endParaRPr lang="en-US"/>
          </a:p>
        </p:txBody>
      </p:sp>
    </p:spTree>
    <p:extLst>
      <p:ext uri="{BB962C8B-B14F-4D97-AF65-F5344CB8AC3E}">
        <p14:creationId xmlns:p14="http://schemas.microsoft.com/office/powerpoint/2010/main" val="202759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Soria-introduce</a:t>
            </a:r>
            <a:r>
              <a:rPr lang="en-US" baseline="0" dirty="0"/>
              <a:t> the “problem of practice” protocol and have participants think of a problem of context in their practice relating to RP</a:t>
            </a:r>
          </a:p>
          <a:p>
            <a:endParaRPr lang="en-US" baseline="0" dirty="0"/>
          </a:p>
          <a:p>
            <a:r>
              <a:rPr lang="en-US" baseline="0" dirty="0"/>
              <a:t>SAY-We want to make sure this session is relevant to your needs. Take a moment to reflect with those around you on what brought you to this session and perhaps a problem of practice you are facing in your own context. We will be able to follow up with one problem of practice within the group later in our session an recognize the powerful opportunity we have to utilize the experts in the room.</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4</a:t>
            </a:fld>
            <a:endParaRPr lang="en-US"/>
          </a:p>
        </p:txBody>
      </p:sp>
    </p:spTree>
    <p:extLst>
      <p:ext uri="{BB962C8B-B14F-4D97-AF65-F5344CB8AC3E}">
        <p14:creationId xmlns:p14="http://schemas.microsoft.com/office/powerpoint/2010/main" val="348648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Hugo</a:t>
            </a:r>
            <a:r>
              <a:rPr lang="en-US" b="1" baseline="0" dirty="0"/>
              <a:t>- </a:t>
            </a:r>
            <a:r>
              <a:rPr lang="en-US" b="0" baseline="0" dirty="0"/>
              <a:t>Quickly share out the Aspire story in the last 4 years… </a:t>
            </a:r>
          </a:p>
          <a:p>
            <a:endParaRPr lang="en-US" b="0" baseline="0" dirty="0"/>
          </a:p>
          <a:p>
            <a:r>
              <a:rPr lang="en-US" b="0" baseline="0" dirty="0"/>
              <a:t>AND</a:t>
            </a:r>
          </a:p>
          <a:p>
            <a:endParaRPr lang="en-US" b="0" baseline="0" dirty="0"/>
          </a:p>
          <a:p>
            <a:r>
              <a:rPr lang="en-US" b="0" baseline="0" dirty="0"/>
              <a:t>How Aspire was born from a vision to improve public education: </a:t>
            </a:r>
          </a:p>
          <a:p>
            <a:r>
              <a:rPr lang="en-US" b="0" baseline="0" dirty="0"/>
              <a:t>In 1998, longtime public school educator Don Shalvey joined forces with Silicon Valley entrepreneur Reed Hastings to launch Aspire Public Schools, one of the nation’s first charter management organizations. </a:t>
            </a:r>
          </a:p>
          <a:p>
            <a:endParaRPr lang="en-US" b="0" baseline="0" dirty="0"/>
          </a:p>
          <a:p>
            <a:r>
              <a:rPr lang="en-US" b="0" baseline="0" dirty="0"/>
              <a:t>Aspire now serves over 16,000 Students currently enrolled in Grades K – 12</a:t>
            </a:r>
          </a:p>
          <a:p>
            <a:r>
              <a:rPr lang="en-US" b="0" baseline="0" dirty="0"/>
              <a:t>in 40 schools!</a:t>
            </a:r>
            <a:endParaRPr lang="en-US" b="0" dirty="0"/>
          </a:p>
        </p:txBody>
      </p:sp>
      <p:sp>
        <p:nvSpPr>
          <p:cNvPr id="4" name="Slide Number Placeholder 3"/>
          <p:cNvSpPr>
            <a:spLocks noGrp="1"/>
          </p:cNvSpPr>
          <p:nvPr>
            <p:ph type="sldNum" sz="quarter" idx="10"/>
          </p:nvPr>
        </p:nvSpPr>
        <p:spPr/>
        <p:txBody>
          <a:bodyPr/>
          <a:lstStyle/>
          <a:p>
            <a:fld id="{943CF9C6-9D60-408B-B5AF-BC1CAC9CEED7}" type="slidenum">
              <a:rPr lang="en-US" smtClean="0"/>
              <a:t>5</a:t>
            </a:fld>
            <a:endParaRPr lang="en-US"/>
          </a:p>
        </p:txBody>
      </p:sp>
    </p:spTree>
    <p:extLst>
      <p:ext uri="{BB962C8B-B14F-4D97-AF65-F5344CB8AC3E}">
        <p14:creationId xmlns:p14="http://schemas.microsoft.com/office/powerpoint/2010/main" val="221066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Soria</a:t>
            </a:r>
          </a:p>
          <a:p>
            <a:r>
              <a:rPr lang="en-US" dirty="0"/>
              <a:t>Our</a:t>
            </a:r>
            <a:r>
              <a:rPr lang="en-US" baseline="0" dirty="0"/>
              <a:t> Vision Before: To enrich students’ lives and reshape local public school systems.</a:t>
            </a:r>
          </a:p>
          <a:p>
            <a:r>
              <a:rPr lang="en-US" baseline="0" dirty="0"/>
              <a:t>Our Mission Before: Aspire builds quality small schools that provide choice in underserved neighborhoods in order to: Increase the academic performance of California’s diverse students, Develop effective educators, Catalyze change in public schools, and Share successful practices with other forward-thinking educators.</a:t>
            </a:r>
          </a:p>
        </p:txBody>
      </p:sp>
      <p:sp>
        <p:nvSpPr>
          <p:cNvPr id="4" name="Slide Number Placeholder 3"/>
          <p:cNvSpPr>
            <a:spLocks noGrp="1"/>
          </p:cNvSpPr>
          <p:nvPr>
            <p:ph type="sldNum" sz="quarter" idx="10"/>
          </p:nvPr>
        </p:nvSpPr>
        <p:spPr/>
        <p:txBody>
          <a:bodyPr/>
          <a:lstStyle/>
          <a:p>
            <a:fld id="{943CF9C6-9D60-408B-B5AF-BC1CAC9CEED7}" type="slidenum">
              <a:rPr lang="en-US" smtClean="0"/>
              <a:t>6</a:t>
            </a:fld>
            <a:endParaRPr lang="en-US"/>
          </a:p>
        </p:txBody>
      </p:sp>
    </p:spTree>
    <p:extLst>
      <p:ext uri="{BB962C8B-B14F-4D97-AF65-F5344CB8AC3E}">
        <p14:creationId xmlns:p14="http://schemas.microsoft.com/office/powerpoint/2010/main" val="265300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Soria</a:t>
            </a:r>
          </a:p>
          <a:p>
            <a:r>
              <a:rPr lang="en-US" dirty="0"/>
              <a:t>Standards changed.</a:t>
            </a:r>
          </a:p>
          <a:p>
            <a:r>
              <a:rPr lang="en-US" dirty="0"/>
              <a:t>Leadership changed.</a:t>
            </a:r>
          </a:p>
          <a:p>
            <a:r>
              <a:rPr lang="en-US" dirty="0"/>
              <a:t>Response</a:t>
            </a:r>
            <a:r>
              <a:rPr lang="en-US" baseline="0" dirty="0"/>
              <a:t> to Behavior changed.</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7</a:t>
            </a:fld>
            <a:endParaRPr lang="en-US"/>
          </a:p>
        </p:txBody>
      </p:sp>
    </p:spTree>
    <p:extLst>
      <p:ext uri="{BB962C8B-B14F-4D97-AF65-F5344CB8AC3E}">
        <p14:creationId xmlns:p14="http://schemas.microsoft.com/office/powerpoint/2010/main" val="341031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Hugo</a:t>
            </a:r>
          </a:p>
          <a:p>
            <a:r>
              <a:rPr lang="en-US" b="1" dirty="0"/>
              <a:t>SAY</a:t>
            </a:r>
            <a:r>
              <a:rPr lang="en-US" baseline="0" dirty="0"/>
              <a:t> While we looked at our Organizational Shift including our Equity work as Jamie will share in a few minutes. We deeply analyze our own practices, in that we realized there was an urgency for change.  Data was the big catalyst to that shift.  </a:t>
            </a:r>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8</a:t>
            </a:fld>
            <a:endParaRPr lang="en-US"/>
          </a:p>
        </p:txBody>
      </p:sp>
    </p:spTree>
    <p:extLst>
      <p:ext uri="{BB962C8B-B14F-4D97-AF65-F5344CB8AC3E}">
        <p14:creationId xmlns:p14="http://schemas.microsoft.com/office/powerpoint/2010/main" val="272574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Hugo</a:t>
            </a:r>
          </a:p>
          <a:p>
            <a:r>
              <a:rPr lang="en-US" b="1" dirty="0"/>
              <a:t>SAY </a:t>
            </a:r>
            <a:r>
              <a:rPr lang="en-US" b="0" dirty="0"/>
              <a:t>Our</a:t>
            </a:r>
            <a:r>
              <a:rPr lang="en-US" b="0" baseline="0" dirty="0"/>
              <a:t> commitment to our Ownership to look deeper into our data specially our </a:t>
            </a:r>
            <a:r>
              <a:rPr lang="en-US" dirty="0"/>
              <a:t>African American who then  made up</a:t>
            </a:r>
            <a:r>
              <a:rPr lang="en-US" baseline="0" dirty="0"/>
              <a:t> a 15% of our overall enrollment. When analyzed the data further we found that our AA students were </a:t>
            </a:r>
            <a:r>
              <a:rPr lang="en-US" dirty="0"/>
              <a:t>over-represented in suspensions by more than 2x</a:t>
            </a:r>
          </a:p>
          <a:p>
            <a:endParaRPr lang="en-US" dirty="0"/>
          </a:p>
          <a:p>
            <a:r>
              <a:rPr lang="en-US" dirty="0"/>
              <a:t>African American suspension representation has decrease minimally in past 3 years (12/13=34%; 13/14=33.1%; 14-15=33%)</a:t>
            </a:r>
          </a:p>
          <a:p>
            <a:r>
              <a:rPr lang="en-US" dirty="0"/>
              <a:t>Nationally, African American students comprise ~26% of total suspensions</a:t>
            </a:r>
          </a:p>
          <a:p>
            <a:endParaRPr lang="en-US" dirty="0"/>
          </a:p>
        </p:txBody>
      </p:sp>
      <p:sp>
        <p:nvSpPr>
          <p:cNvPr id="4" name="Slide Number Placeholder 3"/>
          <p:cNvSpPr>
            <a:spLocks noGrp="1"/>
          </p:cNvSpPr>
          <p:nvPr>
            <p:ph type="sldNum" sz="quarter" idx="10"/>
          </p:nvPr>
        </p:nvSpPr>
        <p:spPr/>
        <p:txBody>
          <a:bodyPr/>
          <a:lstStyle/>
          <a:p>
            <a:fld id="{943CF9C6-9D60-408B-B5AF-BC1CAC9CEED7}" type="slidenum">
              <a:rPr lang="en-US" smtClean="0"/>
              <a:t>9</a:t>
            </a:fld>
            <a:endParaRPr lang="en-US"/>
          </a:p>
        </p:txBody>
      </p:sp>
    </p:spTree>
    <p:extLst>
      <p:ext uri="{BB962C8B-B14F-4D97-AF65-F5344CB8AC3E}">
        <p14:creationId xmlns:p14="http://schemas.microsoft.com/office/powerpoint/2010/main" val="4091787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5/17/18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5/17/18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5/17/18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5/17/18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5/17/18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5/17/18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5/17/18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5/17/18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5/17/18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5/17/18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5/17/18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5/17/18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5/17/18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5/17/18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5/17/18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5/17/18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5/17/18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5/17/18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How to Shift a School’s Culture from Traditional to Restorative</a:t>
            </a:r>
          </a:p>
        </p:txBody>
      </p:sp>
      <p:sp>
        <p:nvSpPr>
          <p:cNvPr id="3" name="Subtitle 2"/>
          <p:cNvSpPr>
            <a:spLocks noGrp="1"/>
          </p:cNvSpPr>
          <p:nvPr>
            <p:ph type="subTitle" idx="1"/>
          </p:nvPr>
        </p:nvSpPr>
        <p:spPr>
          <a:xfrm>
            <a:off x="1154955" y="5185954"/>
            <a:ext cx="8825658" cy="731520"/>
          </a:xfrm>
        </p:spPr>
        <p:txBody>
          <a:bodyPr>
            <a:normAutofit fontScale="85000" lnSpcReduction="10000"/>
          </a:bodyPr>
          <a:lstStyle/>
          <a:p>
            <a:r>
              <a:rPr lang="en-US" dirty="0"/>
              <a:t>Presented by Jamie Berrien, Victoria Marie Soria Starr and Hugo R. Vazquez </a:t>
            </a:r>
          </a:p>
          <a:p>
            <a:r>
              <a:rPr lang="en-US" dirty="0"/>
              <a:t>IIRP World Conference in Bethlehem, Pennsylvania</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32" y="600891"/>
            <a:ext cx="3552093" cy="1319349"/>
          </a:xfrm>
          <a:prstGeom prst="rect">
            <a:avLst/>
          </a:prstGeom>
        </p:spPr>
      </p:pic>
    </p:spTree>
    <p:extLst>
      <p:ext uri="{BB962C8B-B14F-4D97-AF65-F5344CB8AC3E}">
        <p14:creationId xmlns:p14="http://schemas.microsoft.com/office/powerpoint/2010/main" val="297200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Review </a:t>
            </a:r>
          </a:p>
        </p:txBody>
      </p:sp>
      <p:sp>
        <p:nvSpPr>
          <p:cNvPr id="4" name="Text Placeholder 3"/>
          <p:cNvSpPr>
            <a:spLocks noGrp="1"/>
          </p:cNvSpPr>
          <p:nvPr>
            <p:ph type="body" sz="half" idx="2"/>
          </p:nvPr>
        </p:nvSpPr>
        <p:spPr/>
        <p:txBody>
          <a:bodyPr>
            <a:normAutofit fontScale="85000" lnSpcReduction="10000"/>
          </a:bodyPr>
          <a:lstStyle/>
          <a:p>
            <a:r>
              <a:rPr lang="en-US" sz="2400" b="1" dirty="0">
                <a:solidFill>
                  <a:prstClr val="white"/>
                </a:solidFill>
                <a:latin typeface="Arial"/>
                <a:ea typeface="+mj-ea"/>
                <a:cs typeface="+mj-cs"/>
              </a:rPr>
              <a:t>Suspension Over Representation:  African American Male Students </a:t>
            </a:r>
            <a:endParaRPr lang="en-US" dirty="0"/>
          </a:p>
        </p:txBody>
      </p:sp>
      <p:graphicFrame>
        <p:nvGraphicFramePr>
          <p:cNvPr id="8" name="Chart Placeholder 4"/>
          <p:cNvGraphicFramePr>
            <a:graphicFrameLocks/>
          </p:cNvGraphicFramePr>
          <p:nvPr>
            <p:extLst>
              <p:ext uri="{D42A27DB-BD31-4B8C-83A1-F6EECF244321}">
                <p14:modId xmlns:p14="http://schemas.microsoft.com/office/powerpoint/2010/main" val="54514859"/>
              </p:ext>
            </p:extLst>
          </p:nvPr>
        </p:nvGraphicFramePr>
        <p:xfrm>
          <a:off x="-1093086" y="-181597"/>
          <a:ext cx="7639359" cy="5460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10"/>
          <p:cNvGraphicFramePr>
            <a:graphicFrameLocks/>
          </p:cNvGraphicFramePr>
          <p:nvPr>
            <p:extLst>
              <p:ext uri="{D42A27DB-BD31-4B8C-83A1-F6EECF244321}">
                <p14:modId xmlns:p14="http://schemas.microsoft.com/office/powerpoint/2010/main" val="4087721937"/>
              </p:ext>
            </p:extLst>
          </p:nvPr>
        </p:nvGraphicFramePr>
        <p:xfrm>
          <a:off x="4743165" y="-25286"/>
          <a:ext cx="7448835" cy="5278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308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Belief Statement</a:t>
            </a:r>
          </a:p>
        </p:txBody>
      </p:sp>
      <p:pic>
        <p:nvPicPr>
          <p:cNvPr id="5" name="Picture 4"/>
          <p:cNvPicPr>
            <a:picLocks noChangeAspect="1"/>
          </p:cNvPicPr>
          <p:nvPr/>
        </p:nvPicPr>
        <p:blipFill>
          <a:blip r:embed="rId3"/>
          <a:stretch>
            <a:fillRect/>
          </a:stretch>
        </p:blipFill>
        <p:spPr>
          <a:xfrm>
            <a:off x="6858000" y="1996695"/>
            <a:ext cx="4865030" cy="3645724"/>
          </a:xfrm>
          <a:prstGeom prst="rect">
            <a:avLst/>
          </a:prstGeom>
        </p:spPr>
      </p:pic>
    </p:spTree>
    <p:extLst>
      <p:ext uri="{BB962C8B-B14F-4D97-AF65-F5344CB8AC3E}">
        <p14:creationId xmlns:p14="http://schemas.microsoft.com/office/powerpoint/2010/main" val="210659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Synopsis</a:t>
            </a:r>
          </a:p>
        </p:txBody>
      </p:sp>
      <p:sp>
        <p:nvSpPr>
          <p:cNvPr id="3" name="Text Placeholder 2"/>
          <p:cNvSpPr>
            <a:spLocks noGrp="1"/>
          </p:cNvSpPr>
          <p:nvPr>
            <p:ph type="body" idx="1"/>
          </p:nvPr>
        </p:nvSpPr>
        <p:spPr>
          <a:xfrm>
            <a:off x="6895559" y="1345474"/>
            <a:ext cx="4247058" cy="5016137"/>
          </a:xfrm>
        </p:spPr>
        <p:txBody>
          <a:bodyPr/>
          <a:lstStyle/>
          <a:p>
            <a:pPr marL="342900" indent="-342900">
              <a:buFont typeface="Arial" panose="020B0604020202020204" pitchFamily="34" charset="0"/>
              <a:buChar char="•"/>
            </a:pPr>
            <a:r>
              <a:rPr lang="en-US" dirty="0"/>
              <a:t>PBIS / MTSS / Restorative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Sel</a:t>
            </a:r>
            <a:r>
              <a:rPr lang="en-US" dirty="0"/>
              <a:t> / Mindfulness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Equity Consciousness</a:t>
            </a:r>
          </a:p>
        </p:txBody>
      </p:sp>
    </p:spTree>
    <p:extLst>
      <p:ext uri="{BB962C8B-B14F-4D97-AF65-F5344CB8AC3E}">
        <p14:creationId xmlns:p14="http://schemas.microsoft.com/office/powerpoint/2010/main" val="193288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PBIS / MTSS</a:t>
            </a:r>
          </a:p>
        </p:txBody>
      </p:sp>
      <p:sp>
        <p:nvSpPr>
          <p:cNvPr id="3" name="Content Placeholder 2"/>
          <p:cNvSpPr>
            <a:spLocks noGrp="1"/>
          </p:cNvSpPr>
          <p:nvPr>
            <p:ph idx="1"/>
          </p:nvPr>
        </p:nvSpPr>
        <p:spPr>
          <a:xfrm>
            <a:off x="1154954" y="2603500"/>
            <a:ext cx="9687217" cy="3416300"/>
          </a:xfrm>
        </p:spPr>
        <p:txBody>
          <a:bodyPr/>
          <a:lstStyle/>
          <a:p>
            <a:pPr marL="0" indent="0" algn="ctr">
              <a:buNone/>
            </a:pPr>
            <a:endParaRPr lang="en-US" dirty="0"/>
          </a:p>
          <a:p>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841" t="10364"/>
          <a:stretch/>
        </p:blipFill>
        <p:spPr>
          <a:xfrm>
            <a:off x="5843702" y="464057"/>
            <a:ext cx="4322992" cy="639394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6605"/>
          <a:stretch/>
        </p:blipFill>
        <p:spPr>
          <a:xfrm>
            <a:off x="979856" y="2357909"/>
            <a:ext cx="4047200" cy="4334720"/>
          </a:xfrm>
          <a:prstGeom prst="rect">
            <a:avLst/>
          </a:prstGeom>
        </p:spPr>
      </p:pic>
    </p:spTree>
    <p:extLst>
      <p:ext uri="{BB962C8B-B14F-4D97-AF65-F5344CB8AC3E}">
        <p14:creationId xmlns:p14="http://schemas.microsoft.com/office/powerpoint/2010/main" val="392866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300" y="329299"/>
            <a:ext cx="4351025" cy="2283824"/>
          </a:xfrm>
        </p:spPr>
        <p:txBody>
          <a:bodyPr/>
          <a:lstStyle/>
          <a:p>
            <a:pPr algn="ctr"/>
            <a:r>
              <a:rPr lang="en-US" dirty="0"/>
              <a:t>Social/Emotional Learning</a:t>
            </a:r>
          </a:p>
        </p:txBody>
      </p:sp>
      <p:sp>
        <p:nvSpPr>
          <p:cNvPr id="3" name="Text Placeholder 2"/>
          <p:cNvSpPr>
            <a:spLocks noGrp="1"/>
          </p:cNvSpPr>
          <p:nvPr>
            <p:ph type="body" idx="1"/>
          </p:nvPr>
        </p:nvSpPr>
        <p:spPr>
          <a:xfrm>
            <a:off x="6936372" y="956445"/>
            <a:ext cx="896669" cy="69731"/>
          </a:xfrm>
        </p:spPr>
        <p:txBody>
          <a:bodyPr>
            <a:normAutofit fontScale="25000" lnSpcReduction="20000"/>
          </a:bodyPr>
          <a:lstStyle/>
          <a:p>
            <a:endParaRPr lang="en-US" dirty="0"/>
          </a:p>
        </p:txBody>
      </p:sp>
      <p:pic>
        <p:nvPicPr>
          <p:cNvPr id="2050" name="Picture 2" descr="Image result for ruler sel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039" y="491613"/>
            <a:ext cx="5206178" cy="26030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174" y="2861628"/>
            <a:ext cx="1915857" cy="19158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ommunity circ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320" y="3737938"/>
            <a:ext cx="2940132" cy="29401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789708" y="2215058"/>
            <a:ext cx="5153891" cy="3865418"/>
          </a:xfrm>
          <a:prstGeom prst="rect">
            <a:avLst/>
          </a:prstGeom>
        </p:spPr>
      </p:pic>
    </p:spTree>
    <p:extLst>
      <p:ext uri="{BB962C8B-B14F-4D97-AF65-F5344CB8AC3E}">
        <p14:creationId xmlns:p14="http://schemas.microsoft.com/office/powerpoint/2010/main" val="341595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Consciousness</a:t>
            </a:r>
          </a:p>
        </p:txBody>
      </p:sp>
      <p:sp>
        <p:nvSpPr>
          <p:cNvPr id="4" name="Content Placeholder 3"/>
          <p:cNvSpPr>
            <a:spLocks noGrp="1"/>
          </p:cNvSpPr>
          <p:nvPr>
            <p:ph sz="half" idx="2"/>
          </p:nvPr>
        </p:nvSpPr>
        <p:spPr>
          <a:xfrm>
            <a:off x="8148023" y="3441700"/>
            <a:ext cx="4825159" cy="3416300"/>
          </a:xfrm>
        </p:spPr>
        <p:txBody>
          <a:bodyPr/>
          <a:lstStyle/>
          <a:p>
            <a:pPr marL="0" indent="0">
              <a:buNone/>
            </a:pPr>
            <a:endParaRPr lang="en-US" dirty="0"/>
          </a:p>
        </p:txBody>
      </p:sp>
      <p:sp>
        <p:nvSpPr>
          <p:cNvPr id="5" name="TextBox 4"/>
          <p:cNvSpPr txBox="1"/>
          <p:nvPr/>
        </p:nvSpPr>
        <p:spPr>
          <a:xfrm>
            <a:off x="8148023" y="4099910"/>
            <a:ext cx="3991897" cy="369332"/>
          </a:xfrm>
          <a:prstGeom prst="rect">
            <a:avLst/>
          </a:prstGeom>
          <a:noFill/>
        </p:spPr>
        <p:txBody>
          <a:bodyPr wrap="square" rtlCol="0">
            <a:spAutoFit/>
          </a:bodyPr>
          <a:lstStyle/>
          <a:p>
            <a:r>
              <a:rPr lang="en-US" dirty="0"/>
              <a:t>ASPIRE’S EQUITY BELIEF STATEMENT</a:t>
            </a:r>
          </a:p>
        </p:txBody>
      </p:sp>
      <p:pic>
        <p:nvPicPr>
          <p:cNvPr id="1028" name="Picture 4" descr="Image result for EQU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34" y="2918683"/>
            <a:ext cx="7454802" cy="354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8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Story</a:t>
            </a:r>
          </a:p>
        </p:txBody>
      </p:sp>
      <p:sp>
        <p:nvSpPr>
          <p:cNvPr id="3" name="Text Placeholder 2"/>
          <p:cNvSpPr>
            <a:spLocks noGrp="1"/>
          </p:cNvSpPr>
          <p:nvPr>
            <p:ph type="body" idx="1"/>
          </p:nvPr>
        </p:nvSpPr>
        <p:spPr/>
        <p:txBody>
          <a:bodyPr/>
          <a:lstStyle/>
          <a:p>
            <a:r>
              <a:rPr lang="en-US" dirty="0"/>
              <a:t>Alexander Twilight College Prep Academy</a:t>
            </a:r>
          </a:p>
          <a:p>
            <a:r>
              <a:rPr lang="en-US" dirty="0"/>
              <a:t>Sacramento, California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442" y="765982"/>
            <a:ext cx="4758363" cy="3568772"/>
          </a:xfrm>
          <a:prstGeom prst="rect">
            <a:avLst/>
          </a:prstGeom>
        </p:spPr>
      </p:pic>
    </p:spTree>
    <p:extLst>
      <p:ext uri="{BB962C8B-B14F-4D97-AF65-F5344CB8AC3E}">
        <p14:creationId xmlns:p14="http://schemas.microsoft.com/office/powerpoint/2010/main" val="20393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205" y="830693"/>
            <a:ext cx="3852152" cy="719848"/>
          </a:xfrm>
        </p:spPr>
        <p:txBody>
          <a:bodyPr/>
          <a:lstStyle/>
          <a:p>
            <a:r>
              <a:rPr lang="en-US" sz="4000" dirty="0"/>
              <a:t>School History</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3337" y="830693"/>
            <a:ext cx="5695406" cy="569540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64" y="1883643"/>
            <a:ext cx="3879128" cy="4089140"/>
          </a:xfrm>
          <a:prstGeom prst="rect">
            <a:avLst/>
          </a:prstGeom>
        </p:spPr>
      </p:pic>
    </p:spTree>
    <p:extLst>
      <p:ext uri="{BB962C8B-B14F-4D97-AF65-F5344CB8AC3E}">
        <p14:creationId xmlns:p14="http://schemas.microsoft.com/office/powerpoint/2010/main" val="264815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Journey</a:t>
            </a:r>
          </a:p>
        </p:txBody>
      </p:sp>
      <p:pic>
        <p:nvPicPr>
          <p:cNvPr id="3" name="Picture 2"/>
          <p:cNvPicPr>
            <a:picLocks noChangeAspect="1"/>
          </p:cNvPicPr>
          <p:nvPr/>
        </p:nvPicPr>
        <p:blipFill>
          <a:blip r:embed="rId3"/>
          <a:stretch>
            <a:fillRect/>
          </a:stretch>
        </p:blipFill>
        <p:spPr>
          <a:xfrm>
            <a:off x="2202873" y="306532"/>
            <a:ext cx="7777739" cy="3884448"/>
          </a:xfrm>
          <a:prstGeom prst="rect">
            <a:avLst/>
          </a:prstGeom>
        </p:spPr>
      </p:pic>
    </p:spTree>
    <p:extLst>
      <p:ext uri="{BB962C8B-B14F-4D97-AF65-F5344CB8AC3E}">
        <p14:creationId xmlns:p14="http://schemas.microsoft.com/office/powerpoint/2010/main" val="141849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Culture</a:t>
            </a:r>
          </a:p>
        </p:txBody>
      </p:sp>
      <p:sp>
        <p:nvSpPr>
          <p:cNvPr id="3" name="Text Placeholder 2"/>
          <p:cNvSpPr>
            <a:spLocks noGrp="1"/>
          </p:cNvSpPr>
          <p:nvPr>
            <p:ph type="body" idx="1"/>
          </p:nvPr>
        </p:nvSpPr>
        <p:spPr>
          <a:xfrm>
            <a:off x="6895559" y="1345474"/>
            <a:ext cx="4247058" cy="5016137"/>
          </a:xfrm>
        </p:spPr>
        <p:txBody>
          <a:bodyPr/>
          <a:lstStyle/>
          <a:p>
            <a:pPr marL="342900" indent="-342900">
              <a:buFont typeface="Arial" panose="020B0604020202020204" pitchFamily="34" charset="0"/>
              <a:buChar char="•"/>
            </a:pPr>
            <a:r>
              <a:rPr lang="en-US" dirty="0"/>
              <a:t>Family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Students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Staff</a:t>
            </a:r>
          </a:p>
        </p:txBody>
      </p:sp>
    </p:spTree>
    <p:extLst>
      <p:ext uri="{BB962C8B-B14F-4D97-AF65-F5344CB8AC3E}">
        <p14:creationId xmlns:p14="http://schemas.microsoft.com/office/powerpoint/2010/main" val="197203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a:xfrm>
            <a:off x="6895559" y="1345474"/>
            <a:ext cx="4247058" cy="5016137"/>
          </a:xfrm>
        </p:spPr>
        <p:txBody>
          <a:bodyPr/>
          <a:lstStyle/>
          <a:p>
            <a:pPr marL="342900" indent="-342900">
              <a:buFont typeface="Arial" panose="020B0604020202020204" pitchFamily="34" charset="0"/>
              <a:buChar char="•"/>
            </a:pPr>
            <a:r>
              <a:rPr lang="en-US" dirty="0"/>
              <a:t>Get to know who we are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Share what we have done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Practice our protocols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Brainstorm solutions for a problem of practice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29567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Constructive Listening</a:t>
            </a:r>
          </a:p>
        </p:txBody>
      </p:sp>
      <p:sp>
        <p:nvSpPr>
          <p:cNvPr id="3" name="Content Placeholder 2"/>
          <p:cNvSpPr>
            <a:spLocks noGrp="1"/>
          </p:cNvSpPr>
          <p:nvPr>
            <p:ph idx="1"/>
          </p:nvPr>
        </p:nvSpPr>
        <p:spPr>
          <a:xfrm>
            <a:off x="1154954" y="2603500"/>
            <a:ext cx="9687217" cy="3416300"/>
          </a:xfrm>
        </p:spPr>
        <p:txBody>
          <a:bodyPr/>
          <a:lstStyle/>
          <a:p>
            <a:pPr marL="0" indent="0" algn="ctr">
              <a:buNone/>
            </a:pPr>
            <a:endParaRPr lang="en-US" dirty="0"/>
          </a:p>
          <a:p>
            <a:endParaRPr lang="en-US" dirty="0"/>
          </a:p>
        </p:txBody>
      </p:sp>
      <p:pic>
        <p:nvPicPr>
          <p:cNvPr id="9" name="Picture 8"/>
          <p:cNvPicPr>
            <a:picLocks noChangeAspect="1"/>
          </p:cNvPicPr>
          <p:nvPr/>
        </p:nvPicPr>
        <p:blipFill>
          <a:blip r:embed="rId3"/>
          <a:stretch>
            <a:fillRect/>
          </a:stretch>
        </p:blipFill>
        <p:spPr>
          <a:xfrm>
            <a:off x="1709654" y="2303893"/>
            <a:ext cx="8577815" cy="4554107"/>
          </a:xfrm>
          <a:prstGeom prst="rect">
            <a:avLst/>
          </a:prstGeom>
        </p:spPr>
      </p:pic>
    </p:spTree>
    <p:extLst>
      <p:ext uri="{BB962C8B-B14F-4D97-AF65-F5344CB8AC3E}">
        <p14:creationId xmlns:p14="http://schemas.microsoft.com/office/powerpoint/2010/main" val="4223712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686" y="3531840"/>
            <a:ext cx="5643153" cy="2283824"/>
          </a:xfrm>
        </p:spPr>
        <p:txBody>
          <a:bodyPr/>
          <a:lstStyle/>
          <a:p>
            <a:pPr algn="ctr"/>
            <a:r>
              <a:rPr lang="en-US" dirty="0"/>
              <a:t>Dyad </a:t>
            </a:r>
            <a:br>
              <a:rPr lang="en-US" dirty="0"/>
            </a:br>
            <a:r>
              <a:rPr lang="en-US" dirty="0"/>
              <a:t>&amp; </a:t>
            </a:r>
            <a:br>
              <a:rPr lang="en-US" dirty="0"/>
            </a:br>
            <a:r>
              <a:rPr lang="en-US" dirty="0"/>
              <a:t>Non-Sequential Circle</a:t>
            </a:r>
          </a:p>
        </p:txBody>
      </p:sp>
      <p:sp>
        <p:nvSpPr>
          <p:cNvPr id="3" name="Text Placeholder 2"/>
          <p:cNvSpPr>
            <a:spLocks noGrp="1"/>
          </p:cNvSpPr>
          <p:nvPr>
            <p:ph type="body" idx="1"/>
          </p:nvPr>
        </p:nvSpPr>
        <p:spPr>
          <a:xfrm>
            <a:off x="6413863" y="0"/>
            <a:ext cx="5185954" cy="3451688"/>
          </a:xfrm>
        </p:spPr>
        <p:txBody>
          <a:bodyPr/>
          <a:lstStyle/>
          <a:p>
            <a:r>
              <a:rPr lang="en-US" dirty="0"/>
              <a:t>What have you Tried?</a:t>
            </a:r>
          </a:p>
          <a:p>
            <a:r>
              <a:rPr lang="en-US" dirty="0"/>
              <a:t>What are your wonderings?</a:t>
            </a:r>
          </a:p>
          <a:p>
            <a:r>
              <a:rPr lang="en-US" dirty="0"/>
              <a:t>What are your takeaways?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173" y="2468880"/>
            <a:ext cx="5031333" cy="3346784"/>
          </a:xfrm>
          <a:prstGeom prst="rect">
            <a:avLst/>
          </a:prstGeom>
        </p:spPr>
      </p:pic>
      <p:pic>
        <p:nvPicPr>
          <p:cNvPr id="5" name="Picture 4"/>
          <p:cNvPicPr>
            <a:picLocks noChangeAspect="1"/>
          </p:cNvPicPr>
          <p:nvPr/>
        </p:nvPicPr>
        <p:blipFill>
          <a:blip r:embed="rId4"/>
          <a:stretch>
            <a:fillRect/>
          </a:stretch>
        </p:blipFill>
        <p:spPr>
          <a:xfrm>
            <a:off x="627017" y="600650"/>
            <a:ext cx="5420492" cy="2851038"/>
          </a:xfrm>
          <a:prstGeom prst="rect">
            <a:avLst/>
          </a:prstGeom>
        </p:spPr>
      </p:pic>
    </p:spTree>
    <p:extLst>
      <p:ext uri="{BB962C8B-B14F-4D97-AF65-F5344CB8AC3E}">
        <p14:creationId xmlns:p14="http://schemas.microsoft.com/office/powerpoint/2010/main" val="3130604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Fishbowl Protocol</a:t>
            </a:r>
            <a:br>
              <a:rPr lang="en-US" dirty="0"/>
            </a:br>
            <a:r>
              <a:rPr lang="en-US" sz="4000" dirty="0"/>
              <a:t>Restorative Problem Solving</a:t>
            </a:r>
          </a:p>
        </p:txBody>
      </p:sp>
      <p:sp>
        <p:nvSpPr>
          <p:cNvPr id="5" name="Content Placeholder 3"/>
          <p:cNvSpPr txBox="1">
            <a:spLocks/>
          </p:cNvSpPr>
          <p:nvPr/>
        </p:nvSpPr>
        <p:spPr>
          <a:xfrm>
            <a:off x="1295402" y="2560320"/>
            <a:ext cx="9601196" cy="331012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12349"/>
          <a:stretch/>
        </p:blipFill>
        <p:spPr>
          <a:xfrm>
            <a:off x="0" y="5188251"/>
            <a:ext cx="2857500" cy="1669749"/>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2349"/>
          <a:stretch/>
        </p:blipFill>
        <p:spPr>
          <a:xfrm>
            <a:off x="9226187" y="5188251"/>
            <a:ext cx="2857500" cy="1669749"/>
          </a:xfrm>
          <a:prstGeom prst="rect">
            <a:avLst/>
          </a:prstGeom>
        </p:spPr>
      </p:pic>
      <p:sp>
        <p:nvSpPr>
          <p:cNvPr id="13" name="Content Placeholder 3"/>
          <p:cNvSpPr txBox="1">
            <a:spLocks/>
          </p:cNvSpPr>
          <p:nvPr/>
        </p:nvSpPr>
        <p:spPr>
          <a:xfrm>
            <a:off x="535577" y="2312126"/>
            <a:ext cx="10894423" cy="355832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lang="en-US" sz="3600" noProof="0" dirty="0">
                <a:solidFill>
                  <a:prstClr val="black">
                    <a:lumMod val="85000"/>
                    <a:lumOff val="15000"/>
                  </a:prstClr>
                </a:solidFill>
                <a:latin typeface="Garamond" panose="02020404030301010803"/>
              </a:rPr>
              <a:t>Complex Problem of Practice</a:t>
            </a:r>
            <a:endParaRPr lang="en-US" sz="3600" dirty="0">
              <a:solidFill>
                <a:prstClr val="black">
                  <a:lumMod val="85000"/>
                  <a:lumOff val="15000"/>
                </a:prstClr>
              </a:solidFill>
              <a:latin typeface="Garamond" panose="02020404030301010803"/>
            </a:endParaRPr>
          </a:p>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lang="en-US" dirty="0">
                <a:solidFill>
                  <a:srgbClr val="0070C0"/>
                </a:solidFill>
                <a:latin typeface="Garamond" panose="02020404030301010803"/>
              </a:rPr>
              <a:t>Protocol Set up: Inner Circle, Outer Circle, Open Chair. </a:t>
            </a:r>
            <a:endParaRPr kumimoji="0" lang="en-US" sz="2400" b="0" i="0" u="none" strike="noStrike" kern="1200" cap="none" spc="0" normalizeH="0" baseline="0" noProof="0" dirty="0">
              <a:ln>
                <a:noFill/>
              </a:ln>
              <a:solidFill>
                <a:srgbClr val="0070C0"/>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Protocol Time: </a:t>
            </a:r>
            <a:r>
              <a:rPr lang="en-US" dirty="0">
                <a:solidFill>
                  <a:prstClr val="black">
                    <a:lumMod val="85000"/>
                    <a:lumOff val="15000"/>
                  </a:prstClr>
                </a:solidFill>
                <a:latin typeface="Garamond" panose="02020404030301010803"/>
              </a:rPr>
              <a:t>7</a:t>
            </a:r>
            <a:r>
              <a:rPr kumimoji="0" lang="en-US" sz="2400" b="0" i="0" u="none" strike="noStrike" kern="1200" cap="none" spc="0" normalizeH="0" noProof="0" dirty="0">
                <a:ln>
                  <a:noFill/>
                </a:ln>
                <a:solidFill>
                  <a:prstClr val="black">
                    <a:lumMod val="85000"/>
                    <a:lumOff val="15000"/>
                  </a:prstClr>
                </a:solidFill>
                <a:effectLst/>
                <a:uLnTx/>
                <a:uFillTx/>
                <a:latin typeface="Garamond" panose="02020404030301010803"/>
                <a:ea typeface="+mn-ea"/>
                <a:cs typeface="+mn-cs"/>
              </a:rPr>
              <a:t> Minute Share, 15 Minute Brainstorm, 3 Minute Take Away</a:t>
            </a:r>
            <a:endPar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4078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22" y="1242259"/>
            <a:ext cx="8825660" cy="820005"/>
          </a:xfrm>
        </p:spPr>
        <p:txBody>
          <a:bodyPr/>
          <a:lstStyle/>
          <a:p>
            <a:r>
              <a:rPr lang="en-US" dirty="0"/>
              <a:t>Questions &amp; Answers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699" y="2665379"/>
            <a:ext cx="8754083" cy="4040346"/>
          </a:xfrm>
          <a:prstGeom prst="rect">
            <a:avLst/>
          </a:prstGeom>
        </p:spPr>
      </p:pic>
    </p:spTree>
    <p:extLst>
      <p:ext uri="{BB962C8B-B14F-4D97-AF65-F5344CB8AC3E}">
        <p14:creationId xmlns:p14="http://schemas.microsoft.com/office/powerpoint/2010/main" val="86955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12" y="962227"/>
            <a:ext cx="3715966" cy="666345"/>
          </a:xfrm>
        </p:spPr>
        <p:txBody>
          <a:bodyPr/>
          <a:lstStyle/>
          <a:p>
            <a:r>
              <a:rPr lang="en-US" sz="3200" dirty="0"/>
              <a:t>Gratitude Circle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214" y="1295400"/>
            <a:ext cx="5758774" cy="511512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9143" b="13194"/>
          <a:stretch/>
        </p:blipFill>
        <p:spPr>
          <a:xfrm>
            <a:off x="990194" y="2470826"/>
            <a:ext cx="3231610" cy="2509736"/>
          </a:xfrm>
          <a:prstGeom prst="rect">
            <a:avLst/>
          </a:prstGeom>
        </p:spPr>
      </p:pic>
    </p:spTree>
    <p:extLst>
      <p:ext uri="{BB962C8B-B14F-4D97-AF65-F5344CB8AC3E}">
        <p14:creationId xmlns:p14="http://schemas.microsoft.com/office/powerpoint/2010/main" val="244054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220" y="5034481"/>
            <a:ext cx="9933710" cy="1033807"/>
          </a:xfrm>
        </p:spPr>
        <p:txBody>
          <a:bodyPr>
            <a:noAutofit/>
          </a:bodyPr>
          <a:lstStyle/>
          <a:p>
            <a:r>
              <a:rPr lang="en-US" sz="3600" dirty="0"/>
              <a:t>Connect: </a:t>
            </a:r>
            <a:r>
              <a:rPr lang="en-US" sz="3600" dirty="0" err="1"/>
              <a:t>jamie.berrien</a:t>
            </a:r>
            <a:r>
              <a:rPr lang="en-US" sz="3600" dirty="0"/>
              <a:t>, </a:t>
            </a:r>
            <a:r>
              <a:rPr lang="en-US" sz="3600" dirty="0" err="1"/>
              <a:t>victoria.soria</a:t>
            </a:r>
            <a:r>
              <a:rPr lang="en-US" sz="3600" dirty="0"/>
              <a:t> and </a:t>
            </a:r>
            <a:r>
              <a:rPr lang="en-US" sz="3600" dirty="0" err="1"/>
              <a:t>hugo.vazquez</a:t>
            </a:r>
            <a:r>
              <a:rPr lang="en-US" sz="3600" dirty="0"/>
              <a:t> @aspirepublicschools.org</a:t>
            </a:r>
          </a:p>
        </p:txBody>
      </p:sp>
      <p:sp>
        <p:nvSpPr>
          <p:cNvPr id="8" name="TextBox 7"/>
          <p:cNvSpPr txBox="1"/>
          <p:nvPr/>
        </p:nvSpPr>
        <p:spPr>
          <a:xfrm>
            <a:off x="5885640" y="1360785"/>
            <a:ext cx="5357324" cy="2246769"/>
          </a:xfrm>
          <a:prstGeom prst="rect">
            <a:avLst/>
          </a:prstGeom>
          <a:noFill/>
        </p:spPr>
        <p:txBody>
          <a:bodyPr wrap="square" rtlCol="0">
            <a:spAutoFit/>
          </a:bodyPr>
          <a:lstStyle/>
          <a:p>
            <a:r>
              <a:rPr lang="en-US" sz="2800" dirty="0"/>
              <a:t>www.aspirepublicschools.org</a:t>
            </a:r>
          </a:p>
          <a:p>
            <a:endParaRPr lang="en-US" sz="2800" dirty="0"/>
          </a:p>
          <a:p>
            <a:r>
              <a:rPr lang="en-US" sz="2800" dirty="0"/>
              <a:t>Jamie Berrien</a:t>
            </a:r>
          </a:p>
          <a:p>
            <a:r>
              <a:rPr lang="en-US" sz="2800" dirty="0"/>
              <a:t>Victoria Marie Starr Soria</a:t>
            </a:r>
          </a:p>
          <a:p>
            <a:r>
              <a:rPr lang="en-US" sz="2800" dirty="0"/>
              <a:t>Hugo R. Vazquez</a:t>
            </a:r>
          </a:p>
        </p:txBody>
      </p:sp>
      <p:pic>
        <p:nvPicPr>
          <p:cNvPr id="3" name="Picture 2"/>
          <p:cNvPicPr>
            <a:picLocks noChangeAspect="1"/>
          </p:cNvPicPr>
          <p:nvPr/>
        </p:nvPicPr>
        <p:blipFill>
          <a:blip r:embed="rId3"/>
          <a:stretch>
            <a:fillRect/>
          </a:stretch>
        </p:blipFill>
        <p:spPr>
          <a:xfrm>
            <a:off x="685799" y="363681"/>
            <a:ext cx="4946073" cy="3709555"/>
          </a:xfrm>
          <a:prstGeom prst="rect">
            <a:avLst/>
          </a:prstGeom>
        </p:spPr>
      </p:pic>
    </p:spTree>
    <p:extLst>
      <p:ext uri="{BB962C8B-B14F-4D97-AF65-F5344CB8AC3E}">
        <p14:creationId xmlns:p14="http://schemas.microsoft.com/office/powerpoint/2010/main" val="41537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Circle</a:t>
            </a:r>
          </a:p>
        </p:txBody>
      </p:sp>
      <p:sp>
        <p:nvSpPr>
          <p:cNvPr id="3" name="Content Placeholder 2"/>
          <p:cNvSpPr>
            <a:spLocks noGrp="1"/>
          </p:cNvSpPr>
          <p:nvPr>
            <p:ph idx="1"/>
          </p:nvPr>
        </p:nvSpPr>
        <p:spPr>
          <a:xfrm>
            <a:off x="1154954" y="2603500"/>
            <a:ext cx="9687217" cy="3416300"/>
          </a:xfrm>
        </p:spPr>
        <p:txBody>
          <a:bodyPr/>
          <a:lstStyle/>
          <a:p>
            <a:pPr algn="ctr"/>
            <a:r>
              <a:rPr lang="en-US" dirty="0">
                <a:solidFill>
                  <a:schemeClr val="tx1"/>
                </a:solidFill>
              </a:rPr>
              <a:t>We sit in a circle where each member can see everyone. </a:t>
            </a:r>
          </a:p>
          <a:p>
            <a:pPr algn="ctr"/>
            <a:r>
              <a:rPr lang="en-US" dirty="0">
                <a:solidFill>
                  <a:schemeClr val="tx1"/>
                </a:solidFill>
              </a:rPr>
              <a:t>Speak when you have the talking piece so that every voice is heard. </a:t>
            </a: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solidFill>
                <a:srgbClr val="0070C0"/>
              </a:solidFill>
            </a:endParaRPr>
          </a:p>
          <a:p>
            <a:pPr algn="ctr"/>
            <a:endParaRPr lang="en-US" dirty="0"/>
          </a:p>
          <a:p>
            <a:pPr algn="ctr"/>
            <a:r>
              <a:rPr lang="en-US" dirty="0"/>
              <a:t>Share your name, job and hope for this session.</a:t>
            </a:r>
          </a:p>
          <a:p>
            <a:pPr marL="0" indent="0" algn="ctr">
              <a:buNone/>
            </a:pPr>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521" r="9084" b="11448"/>
          <a:stretch/>
        </p:blipFill>
        <p:spPr>
          <a:xfrm>
            <a:off x="1841863" y="3602537"/>
            <a:ext cx="1648465" cy="148093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5658"/>
          <a:stretch/>
        </p:blipFill>
        <p:spPr>
          <a:xfrm>
            <a:off x="4657155" y="3539830"/>
            <a:ext cx="3049931" cy="154364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7162" t="57652" r="20076" b="14366"/>
          <a:stretch/>
        </p:blipFill>
        <p:spPr>
          <a:xfrm>
            <a:off x="8873913" y="3602537"/>
            <a:ext cx="1304752" cy="1485823"/>
          </a:xfrm>
          <a:prstGeom prst="rect">
            <a:avLst/>
          </a:prstGeom>
        </p:spPr>
      </p:pic>
    </p:spTree>
    <p:extLst>
      <p:ext uri="{BB962C8B-B14F-4D97-AF65-F5344CB8AC3E}">
        <p14:creationId xmlns:p14="http://schemas.microsoft.com/office/powerpoint/2010/main" val="349445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a:t>
            </a:r>
          </a:p>
        </p:txBody>
      </p:sp>
      <p:sp>
        <p:nvSpPr>
          <p:cNvPr id="3" name="Text Placeholder 2"/>
          <p:cNvSpPr>
            <a:spLocks noGrp="1"/>
          </p:cNvSpPr>
          <p:nvPr>
            <p:ph type="body" idx="1"/>
          </p:nvPr>
        </p:nvSpPr>
        <p:spPr>
          <a:xfrm>
            <a:off x="6413863" y="600650"/>
            <a:ext cx="5185954" cy="2283824"/>
          </a:xfrm>
        </p:spPr>
        <p:txBody>
          <a:bodyPr/>
          <a:lstStyle/>
          <a:p>
            <a:r>
              <a:rPr lang="en-US" dirty="0"/>
              <a:t>What is your problem of practice?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103" y="2295556"/>
            <a:ext cx="6747446" cy="3373723"/>
          </a:xfrm>
          <a:prstGeom prst="rect">
            <a:avLst/>
          </a:prstGeom>
        </p:spPr>
      </p:pic>
    </p:spTree>
    <p:extLst>
      <p:ext uri="{BB962C8B-B14F-4D97-AF65-F5344CB8AC3E}">
        <p14:creationId xmlns:p14="http://schemas.microsoft.com/office/powerpoint/2010/main" val="19704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97" y="203562"/>
            <a:ext cx="5590903" cy="2283824"/>
          </a:xfrm>
        </p:spPr>
        <p:txBody>
          <a:bodyPr/>
          <a:lstStyle/>
          <a:p>
            <a:r>
              <a:rPr lang="en-US" dirty="0"/>
              <a:t>Aspire Background</a:t>
            </a:r>
          </a:p>
        </p:txBody>
      </p:sp>
      <p:sp>
        <p:nvSpPr>
          <p:cNvPr id="3" name="Text Placeholder 2"/>
          <p:cNvSpPr>
            <a:spLocks noGrp="1"/>
          </p:cNvSpPr>
          <p:nvPr>
            <p:ph type="body" idx="1"/>
          </p:nvPr>
        </p:nvSpPr>
        <p:spPr>
          <a:xfrm>
            <a:off x="6895559" y="1345474"/>
            <a:ext cx="4247058" cy="5016137"/>
          </a:xfrm>
        </p:spPr>
        <p:txBody>
          <a:bodyPr/>
          <a:lstStyle/>
          <a:p>
            <a:pPr marL="342900" indent="-342900">
              <a:buFont typeface="Arial" panose="020B0604020202020204" pitchFamily="34" charset="0"/>
              <a:buChar char="•"/>
            </a:pPr>
            <a:r>
              <a:rPr lang="en-US" dirty="0"/>
              <a:t>Mission &amp; Vision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Organization Shift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Ownership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Data Review</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Equity Statement</a:t>
            </a:r>
          </a:p>
        </p:txBody>
      </p:sp>
      <p:pic>
        <p:nvPicPr>
          <p:cNvPr id="4" name="Picture 3"/>
          <p:cNvPicPr>
            <a:picLocks noChangeAspect="1"/>
          </p:cNvPicPr>
          <p:nvPr/>
        </p:nvPicPr>
        <p:blipFill>
          <a:blip r:embed="rId3"/>
          <a:stretch>
            <a:fillRect/>
          </a:stretch>
        </p:blipFill>
        <p:spPr>
          <a:xfrm>
            <a:off x="895105" y="4260274"/>
            <a:ext cx="5162778" cy="1926214"/>
          </a:xfrm>
          <a:prstGeom prst="rect">
            <a:avLst/>
          </a:prstGeom>
        </p:spPr>
      </p:pic>
    </p:spTree>
    <p:extLst>
      <p:ext uri="{BB962C8B-B14F-4D97-AF65-F5344CB8AC3E}">
        <p14:creationId xmlns:p14="http://schemas.microsoft.com/office/powerpoint/2010/main" val="122823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Aspire Mission &amp; Vision</a:t>
            </a:r>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7137"/>
          <a:stretch/>
        </p:blipFill>
        <p:spPr>
          <a:xfrm>
            <a:off x="5104707" y="2495004"/>
            <a:ext cx="7087293" cy="4180113"/>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89" r="4355"/>
          <a:stretch/>
        </p:blipFill>
        <p:spPr>
          <a:xfrm>
            <a:off x="262621" y="2599646"/>
            <a:ext cx="4842086" cy="3970827"/>
          </a:xfrm>
          <a:prstGeom prst="rect">
            <a:avLst/>
          </a:prstGeom>
        </p:spPr>
      </p:pic>
    </p:spTree>
    <p:extLst>
      <p:ext uri="{BB962C8B-B14F-4D97-AF65-F5344CB8AC3E}">
        <p14:creationId xmlns:p14="http://schemas.microsoft.com/office/powerpoint/2010/main" val="362437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654" y="1008795"/>
            <a:ext cx="8825660" cy="664363"/>
          </a:xfrm>
        </p:spPr>
        <p:txBody>
          <a:bodyPr/>
          <a:lstStyle/>
          <a:p>
            <a:r>
              <a:rPr lang="en-US" dirty="0"/>
              <a:t>Organization Shift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2" y="2221000"/>
            <a:ext cx="12117008" cy="3810148"/>
          </a:xfrm>
          <a:prstGeom prst="rect">
            <a:avLst/>
          </a:prstGeom>
        </p:spPr>
      </p:pic>
    </p:spTree>
    <p:extLst>
      <p:ext uri="{BB962C8B-B14F-4D97-AF65-F5344CB8AC3E}">
        <p14:creationId xmlns:p14="http://schemas.microsoft.com/office/powerpoint/2010/main" val="169247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0"/>
            <a:ext cx="2793158" cy="1600200"/>
          </a:xfrm>
        </p:spPr>
        <p:txBody>
          <a:bodyPr/>
          <a:lstStyle/>
          <a:p>
            <a:r>
              <a:rPr lang="en-US" sz="4000" dirty="0"/>
              <a:t>Ownership</a:t>
            </a:r>
          </a:p>
        </p:txBody>
      </p:sp>
      <p:sp>
        <p:nvSpPr>
          <p:cNvPr id="3" name="Content Placeholder 2"/>
          <p:cNvSpPr>
            <a:spLocks noGrp="1"/>
          </p:cNvSpPr>
          <p:nvPr>
            <p:ph idx="1"/>
          </p:nvPr>
        </p:nvSpPr>
        <p:spPr>
          <a:xfrm>
            <a:off x="4898571" y="-100693"/>
            <a:ext cx="7293429" cy="7429500"/>
          </a:xfrm>
        </p:spPr>
        <p:txBody>
          <a:bodyPr>
            <a:normAutofit/>
          </a:bodyPr>
          <a:lstStyle/>
          <a:p>
            <a:pPr marL="0" indent="0">
              <a:buNone/>
            </a:pPr>
            <a:endParaRPr lang="en-US" dirty="0"/>
          </a:p>
          <a:p>
            <a:r>
              <a:rPr lang="en-US" b="1" u="sng" dirty="0"/>
              <a:t>​</a:t>
            </a:r>
            <a:r>
              <a:rPr lang="en-US" b="1" i="1" dirty="0"/>
              <a:t>Purposefulness-</a:t>
            </a:r>
            <a:r>
              <a:rPr lang="en-US" dirty="0"/>
              <a:t>	Deliberate action, focused on the organization’s goals and priorities</a:t>
            </a:r>
          </a:p>
          <a:p>
            <a:endParaRPr lang="en-US" dirty="0"/>
          </a:p>
          <a:p>
            <a:r>
              <a:rPr lang="en-US" b="1" u="sng" dirty="0"/>
              <a:t>​</a:t>
            </a:r>
            <a:r>
              <a:rPr lang="en-US" b="1" i="1" dirty="0"/>
              <a:t>Collaboration-</a:t>
            </a:r>
            <a:r>
              <a:rPr lang="en-US" dirty="0"/>
              <a:t>	​Working collectively to accomplish more than what is possible alone</a:t>
            </a:r>
          </a:p>
          <a:p>
            <a:endParaRPr lang="en-US" dirty="0"/>
          </a:p>
          <a:p>
            <a:r>
              <a:rPr lang="en-US" dirty="0"/>
              <a:t>​</a:t>
            </a:r>
            <a:r>
              <a:rPr lang="en-US" b="1" i="1" dirty="0"/>
              <a:t>Ownership-</a:t>
            </a:r>
            <a:r>
              <a:rPr lang="en-US" b="1" dirty="0"/>
              <a:t>	​Individual and group accountability for results, actions and decisions</a:t>
            </a:r>
          </a:p>
          <a:p>
            <a:endParaRPr lang="en-US" b="1" dirty="0"/>
          </a:p>
          <a:p>
            <a:r>
              <a:rPr lang="en-US" dirty="0"/>
              <a:t>​</a:t>
            </a:r>
            <a:r>
              <a:rPr lang="en-US" b="1" i="1" dirty="0"/>
              <a:t>Quality-</a:t>
            </a:r>
            <a:r>
              <a:rPr lang="en-US" dirty="0"/>
              <a:t>	​Commitment to excellence and the discipline to continually improve</a:t>
            </a:r>
          </a:p>
          <a:p>
            <a:endParaRPr lang="en-US" dirty="0"/>
          </a:p>
          <a:p>
            <a:r>
              <a:rPr lang="en-US" dirty="0"/>
              <a:t>​</a:t>
            </a:r>
            <a:r>
              <a:rPr lang="en-US" b="1" i="1" dirty="0"/>
              <a:t>Customer Service-</a:t>
            </a:r>
            <a:r>
              <a:rPr lang="en-US" dirty="0"/>
              <a:t>	​Responsiveness to the needs of external and internal customers</a:t>
            </a:r>
          </a:p>
          <a:p>
            <a:endParaRPr lang="en-US" dirty="0"/>
          </a:p>
        </p:txBody>
      </p:sp>
      <p:pic>
        <p:nvPicPr>
          <p:cNvPr id="4" name="Picture 3"/>
          <p:cNvPicPr>
            <a:picLocks noChangeAspect="1"/>
          </p:cNvPicPr>
          <p:nvPr/>
        </p:nvPicPr>
        <p:blipFill>
          <a:blip r:embed="rId3"/>
          <a:stretch>
            <a:fillRect/>
          </a:stretch>
        </p:blipFill>
        <p:spPr>
          <a:xfrm>
            <a:off x="923840" y="1766454"/>
            <a:ext cx="3255385" cy="4340513"/>
          </a:xfrm>
          <a:prstGeom prst="rect">
            <a:avLst/>
          </a:prstGeom>
        </p:spPr>
      </p:pic>
    </p:spTree>
    <p:extLst>
      <p:ext uri="{BB962C8B-B14F-4D97-AF65-F5344CB8AC3E}">
        <p14:creationId xmlns:p14="http://schemas.microsoft.com/office/powerpoint/2010/main" val="38576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Review </a:t>
            </a:r>
          </a:p>
        </p:txBody>
      </p:sp>
      <p:sp>
        <p:nvSpPr>
          <p:cNvPr id="4" name="Text Placeholder 3"/>
          <p:cNvSpPr>
            <a:spLocks noGrp="1"/>
          </p:cNvSpPr>
          <p:nvPr>
            <p:ph type="body" sz="half" idx="2"/>
          </p:nvPr>
        </p:nvSpPr>
        <p:spPr/>
        <p:txBody>
          <a:bodyPr>
            <a:normAutofit fontScale="92500"/>
          </a:bodyPr>
          <a:lstStyle/>
          <a:p>
            <a:r>
              <a:rPr lang="en-US" sz="2400" b="1" dirty="0">
                <a:solidFill>
                  <a:prstClr val="white"/>
                </a:solidFill>
                <a:latin typeface="Arial"/>
                <a:ea typeface="+mj-ea"/>
                <a:cs typeface="+mj-cs"/>
              </a:rPr>
              <a:t>Suspension Over Representation:  African American Students</a:t>
            </a:r>
            <a:endParaRPr lang="en-US" dirty="0"/>
          </a:p>
        </p:txBody>
      </p:sp>
      <p:graphicFrame>
        <p:nvGraphicFramePr>
          <p:cNvPr id="6" name="Chart Placeholder 15"/>
          <p:cNvGraphicFramePr>
            <a:graphicFrameLocks/>
          </p:cNvGraphicFramePr>
          <p:nvPr>
            <p:extLst>
              <p:ext uri="{D42A27DB-BD31-4B8C-83A1-F6EECF244321}">
                <p14:modId xmlns:p14="http://schemas.microsoft.com/office/powerpoint/2010/main" val="1160263658"/>
              </p:ext>
            </p:extLst>
          </p:nvPr>
        </p:nvGraphicFramePr>
        <p:xfrm>
          <a:off x="-1350817" y="-403865"/>
          <a:ext cx="9102436" cy="58849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Placeholder 15"/>
          <p:cNvGraphicFramePr>
            <a:graphicFrameLocks/>
          </p:cNvGraphicFramePr>
          <p:nvPr>
            <p:extLst>
              <p:ext uri="{D42A27DB-BD31-4B8C-83A1-F6EECF244321}">
                <p14:modId xmlns:p14="http://schemas.microsoft.com/office/powerpoint/2010/main" val="87153942"/>
              </p:ext>
            </p:extLst>
          </p:nvPr>
        </p:nvGraphicFramePr>
        <p:xfrm>
          <a:off x="5286315" y="-404987"/>
          <a:ext cx="6905685" cy="58849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6072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F2E72"/>
    </a:accent1>
    <a:accent2>
      <a:srgbClr val="DEB02E"/>
    </a:accent2>
    <a:accent3>
      <a:srgbClr val="819845"/>
    </a:accent3>
    <a:accent4>
      <a:srgbClr val="A09A8A"/>
    </a:accent4>
    <a:accent5>
      <a:srgbClr val="A81933"/>
    </a:accent5>
    <a:accent6>
      <a:srgbClr val="647CBB"/>
    </a:accent6>
    <a:hlink>
      <a:srgbClr val="548DD4"/>
    </a:hlink>
    <a:folHlink>
      <a:srgbClr val="0C0C0C"/>
    </a:folHlink>
  </a:clrScheme>
  <a:fontScheme name="Aspire PPT">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F2E72"/>
    </a:accent1>
    <a:accent2>
      <a:srgbClr val="DEB02E"/>
    </a:accent2>
    <a:accent3>
      <a:srgbClr val="819845"/>
    </a:accent3>
    <a:accent4>
      <a:srgbClr val="A09A8A"/>
    </a:accent4>
    <a:accent5>
      <a:srgbClr val="A81933"/>
    </a:accent5>
    <a:accent6>
      <a:srgbClr val="647CBB"/>
    </a:accent6>
    <a:hlink>
      <a:srgbClr val="548DD4"/>
    </a:hlink>
    <a:folHlink>
      <a:srgbClr val="0C0C0C"/>
    </a:folHlink>
  </a:clrScheme>
  <a:fontScheme name="Aspire PPT">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F2E72"/>
    </a:accent1>
    <a:accent2>
      <a:srgbClr val="DEB02E"/>
    </a:accent2>
    <a:accent3>
      <a:srgbClr val="819845"/>
    </a:accent3>
    <a:accent4>
      <a:srgbClr val="A09A8A"/>
    </a:accent4>
    <a:accent5>
      <a:srgbClr val="A81933"/>
    </a:accent5>
    <a:accent6>
      <a:srgbClr val="647CBB"/>
    </a:accent6>
    <a:hlink>
      <a:srgbClr val="548DD4"/>
    </a:hlink>
    <a:folHlink>
      <a:srgbClr val="0C0C0C"/>
    </a:folHlink>
  </a:clrScheme>
  <a:fontScheme name="Aspire PPT">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5F2E72"/>
    </a:accent1>
    <a:accent2>
      <a:srgbClr val="DEB02E"/>
    </a:accent2>
    <a:accent3>
      <a:srgbClr val="819845"/>
    </a:accent3>
    <a:accent4>
      <a:srgbClr val="A09A8A"/>
    </a:accent4>
    <a:accent5>
      <a:srgbClr val="A81933"/>
    </a:accent5>
    <a:accent6>
      <a:srgbClr val="647CBB"/>
    </a:accent6>
    <a:hlink>
      <a:srgbClr val="548DD4"/>
    </a:hlink>
    <a:folHlink>
      <a:srgbClr val="0C0C0C"/>
    </a:folHlink>
  </a:clrScheme>
  <a:fontScheme name="Aspire PPT">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 Boardroom</Template>
  <TotalTime>786</TotalTime>
  <Words>1597</Words>
  <Application>Microsoft Macintosh PowerPoint</Application>
  <PresentationFormat>Widescreen</PresentationFormat>
  <Paragraphs>266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Garamond</vt:lpstr>
      <vt:lpstr>Wingdings 3</vt:lpstr>
      <vt:lpstr>Ion Boardroom</vt:lpstr>
      <vt:lpstr>How to Shift a School’s Culture from Traditional to Restorative</vt:lpstr>
      <vt:lpstr>Session Objectives</vt:lpstr>
      <vt:lpstr>Community Circle</vt:lpstr>
      <vt:lpstr>Brainstorm</vt:lpstr>
      <vt:lpstr>Aspire Background</vt:lpstr>
      <vt:lpstr>Aspire Mission &amp; Vision</vt:lpstr>
      <vt:lpstr>Organization Shift</vt:lpstr>
      <vt:lpstr>Ownership</vt:lpstr>
      <vt:lpstr>Data Review </vt:lpstr>
      <vt:lpstr>Data Review </vt:lpstr>
      <vt:lpstr>Equity Belief Statement</vt:lpstr>
      <vt:lpstr>Systems Synopsis</vt:lpstr>
      <vt:lpstr>PBIS / MTSS</vt:lpstr>
      <vt:lpstr>Social/Emotional Learning</vt:lpstr>
      <vt:lpstr>Equity Consciousness</vt:lpstr>
      <vt:lpstr>Our Story</vt:lpstr>
      <vt:lpstr>School History</vt:lpstr>
      <vt:lpstr>Staff Journey</vt:lpstr>
      <vt:lpstr>School Culture</vt:lpstr>
      <vt:lpstr>Constructive Listening</vt:lpstr>
      <vt:lpstr>Dyad  &amp;  Non-Sequential Circle</vt:lpstr>
      <vt:lpstr>Fishbowl Protocol Restorative Problem Solving</vt:lpstr>
      <vt:lpstr>Questions &amp; Answers</vt:lpstr>
      <vt:lpstr>Gratitude Circle</vt:lpstr>
      <vt:lpstr>Connect: jamie.berrien, victoria.soria and hugo.vazquez @aspirepublicschools.org</vt:lpstr>
    </vt:vector>
  </TitlesOfParts>
  <Company>Aspire Public Schools</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Soria</dc:creator>
  <cp:lastModifiedBy>Alexandra Shirey</cp:lastModifiedBy>
  <cp:revision>52</cp:revision>
  <dcterms:created xsi:type="dcterms:W3CDTF">2017-09-20T20:22:49Z</dcterms:created>
  <dcterms:modified xsi:type="dcterms:W3CDTF">2018-05-17T17:13:30Z</dcterms:modified>
</cp:coreProperties>
</file>