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6" r:id="rId2"/>
    <p:sldId id="259" r:id="rId3"/>
    <p:sldId id="260" r:id="rId4"/>
    <p:sldId id="261" r:id="rId5"/>
    <p:sldId id="263" r:id="rId6"/>
    <p:sldId id="264" r:id="rId7"/>
    <p:sldId id="284" r:id="rId8"/>
    <p:sldId id="265" r:id="rId9"/>
    <p:sldId id="266" r:id="rId10"/>
    <p:sldId id="267" r:id="rId11"/>
    <p:sldId id="268" r:id="rId12"/>
    <p:sldId id="269" r:id="rId13"/>
    <p:sldId id="270" r:id="rId14"/>
    <p:sldId id="272" r:id="rId15"/>
    <p:sldId id="273" r:id="rId16"/>
    <p:sldId id="275" r:id="rId17"/>
    <p:sldId id="276" r:id="rId18"/>
    <p:sldId id="277" r:id="rId19"/>
    <p:sldId id="278" r:id="rId20"/>
    <p:sldId id="279" r:id="rId21"/>
    <p:sldId id="280" r:id="rId22"/>
    <p:sldId id="282" r:id="rId23"/>
    <p:sldId id="287" r:id="rId24"/>
    <p:sldId id="283" r:id="rId25"/>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37E6DB-E5B2-432D-A856-3EB3B7920670}" type="datetimeFigureOut">
              <a:rPr lang="pt-PT" smtClean="0"/>
              <a:t>08-05-2017</a:t>
            </a:fld>
            <a:endParaRPr lang="pt-PT"/>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PT"/>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710DC-983F-4194-B275-26BFBDA15790}" type="slidenum">
              <a:rPr lang="pt-PT" smtClean="0"/>
              <a:t>‹nº›</a:t>
            </a:fld>
            <a:endParaRPr lang="pt-PT"/>
          </a:p>
        </p:txBody>
      </p:sp>
    </p:spTree>
    <p:extLst>
      <p:ext uri="{BB962C8B-B14F-4D97-AF65-F5344CB8AC3E}">
        <p14:creationId xmlns:p14="http://schemas.microsoft.com/office/powerpoint/2010/main" val="1253483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PT" dirty="0"/>
          </a:p>
        </p:txBody>
      </p:sp>
      <p:sp>
        <p:nvSpPr>
          <p:cNvPr id="4" name="Espaço Reservado para Número de Slide 3"/>
          <p:cNvSpPr>
            <a:spLocks noGrp="1"/>
          </p:cNvSpPr>
          <p:nvPr>
            <p:ph type="sldNum" sz="quarter" idx="10"/>
          </p:nvPr>
        </p:nvSpPr>
        <p:spPr/>
        <p:txBody>
          <a:bodyPr/>
          <a:lstStyle/>
          <a:p>
            <a:fld id="{099710DC-983F-4194-B275-26BFBDA15790}" type="slidenum">
              <a:rPr lang="pt-PT" smtClean="0"/>
              <a:t>20</a:t>
            </a:fld>
            <a:endParaRPr lang="pt-PT"/>
          </a:p>
        </p:txBody>
      </p:sp>
    </p:spTree>
    <p:extLst>
      <p:ext uri="{BB962C8B-B14F-4D97-AF65-F5344CB8AC3E}">
        <p14:creationId xmlns:p14="http://schemas.microsoft.com/office/powerpoint/2010/main" val="247586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pt-BR" smtClean="0"/>
              <a:t>Clique para editar o título mestre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C0D20D7-AF01-44FF-AE94-8AB79F2E0A84}" type="datetime1">
              <a:rPr lang="pt-PT" smtClean="0"/>
              <a:t>08-05-2017</a:t>
            </a:fld>
            <a:endParaRPr lang="pt-P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pt-PT" smtClean="0"/>
              <a:t>Pereira, A. (2017). IIRP Europe Conference - Dublin </a:t>
            </a:r>
            <a:endParaRPr lang="pt-P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BCFF000-AFFA-4037-B452-00F3C7039D35}" type="slidenum">
              <a:rPr lang="pt-PT" smtClean="0"/>
              <a:t>‹nº›</a:t>
            </a:fld>
            <a:endParaRPr lang="pt-P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A8D606F-8C30-4487-8163-06A65E3A4EAB}" type="datetime1">
              <a:rPr lang="pt-PT" smtClean="0"/>
              <a:t>08-05-2017</a:t>
            </a:fld>
            <a:endParaRPr lang="pt-PT"/>
          </a:p>
        </p:txBody>
      </p:sp>
      <p:sp>
        <p:nvSpPr>
          <p:cNvPr id="5" name="Footer Placeholder 4"/>
          <p:cNvSpPr>
            <a:spLocks noGrp="1"/>
          </p:cNvSpPr>
          <p:nvPr>
            <p:ph type="ftr" sz="quarter" idx="11"/>
          </p:nvPr>
        </p:nvSpPr>
        <p:spPr/>
        <p:txBody>
          <a:bodyPr/>
          <a:lstStyle/>
          <a:p>
            <a:r>
              <a:rPr lang="pt-PT" smtClean="0"/>
              <a:t>Pereira, A. (2017). IIRP Europe Conference - Dublin </a:t>
            </a:r>
            <a:endParaRPr lang="pt-PT"/>
          </a:p>
        </p:txBody>
      </p:sp>
      <p:sp>
        <p:nvSpPr>
          <p:cNvPr id="6" name="Slide Number Placeholder 5"/>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pt-BR" smtClean="0"/>
              <a:t>Clique para editar o título mestre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535E898-8C65-4B77-B05C-3B9AF7FCA80C}" type="datetime1">
              <a:rPr lang="pt-PT" smtClean="0"/>
              <a:t>08-05-2017</a:t>
            </a:fld>
            <a:endParaRPr lang="pt-PT"/>
          </a:p>
        </p:txBody>
      </p:sp>
      <p:sp>
        <p:nvSpPr>
          <p:cNvPr id="5" name="Footer Placeholder 4"/>
          <p:cNvSpPr>
            <a:spLocks noGrp="1"/>
          </p:cNvSpPr>
          <p:nvPr>
            <p:ph type="ftr" sz="quarter" idx="11"/>
          </p:nvPr>
        </p:nvSpPr>
        <p:spPr/>
        <p:txBody>
          <a:bodyPr/>
          <a:lstStyle/>
          <a:p>
            <a:r>
              <a:rPr lang="pt-PT" smtClean="0"/>
              <a:t>Pereira, A. (2017). IIRP Europe Conference - Dublin </a:t>
            </a:r>
            <a:endParaRPr lang="pt-PT"/>
          </a:p>
        </p:txBody>
      </p:sp>
      <p:sp>
        <p:nvSpPr>
          <p:cNvPr id="6" name="Slide Number Placeholder 5"/>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3A5F748-DD8A-46C3-8295-730F97ACA26B}" type="datetime1">
              <a:rPr lang="pt-PT" smtClean="0"/>
              <a:t>08-05-2017</a:t>
            </a:fld>
            <a:endParaRPr lang="pt-PT"/>
          </a:p>
        </p:txBody>
      </p:sp>
      <p:sp>
        <p:nvSpPr>
          <p:cNvPr id="5" name="Footer Placeholder 4"/>
          <p:cNvSpPr>
            <a:spLocks noGrp="1"/>
          </p:cNvSpPr>
          <p:nvPr>
            <p:ph type="ftr" sz="quarter" idx="11"/>
          </p:nvPr>
        </p:nvSpPr>
        <p:spPr/>
        <p:txBody>
          <a:bodyPr/>
          <a:lstStyle/>
          <a:p>
            <a:r>
              <a:rPr lang="pt-PT" smtClean="0"/>
              <a:t>Pereira, A. (2017). IIRP Europe Conference - Dublin </a:t>
            </a:r>
            <a:endParaRPr lang="pt-PT"/>
          </a:p>
        </p:txBody>
      </p:sp>
      <p:sp>
        <p:nvSpPr>
          <p:cNvPr id="6" name="Slide Number Placeholder 5"/>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pt-BR" smtClean="0"/>
              <a:t>Clique para editar o título mestre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87CBD47-FBB2-4419-B2B5-8020246EE7E4}" type="datetime1">
              <a:rPr lang="pt-PT" smtClean="0"/>
              <a:t>08-05-2017</a:t>
            </a:fld>
            <a:endParaRPr lang="pt-PT"/>
          </a:p>
        </p:txBody>
      </p:sp>
      <p:sp>
        <p:nvSpPr>
          <p:cNvPr id="5" name="Footer Placeholder 4"/>
          <p:cNvSpPr>
            <a:spLocks noGrp="1"/>
          </p:cNvSpPr>
          <p:nvPr>
            <p:ph type="ftr" sz="quarter" idx="11"/>
          </p:nvPr>
        </p:nvSpPr>
        <p:spPr/>
        <p:txBody>
          <a:bodyPr/>
          <a:lstStyle/>
          <a:p>
            <a:r>
              <a:rPr lang="pt-PT" smtClean="0"/>
              <a:t>Pereira, A. (2017). IIRP Europe Conference - Dublin </a:t>
            </a:r>
            <a:endParaRPr lang="pt-PT"/>
          </a:p>
        </p:txBody>
      </p:sp>
      <p:sp>
        <p:nvSpPr>
          <p:cNvPr id="6" name="Slide Number Placeholder 5"/>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5" name="Date Placeholder 4"/>
          <p:cNvSpPr>
            <a:spLocks noGrp="1"/>
          </p:cNvSpPr>
          <p:nvPr>
            <p:ph type="dt" sz="half" idx="10"/>
          </p:nvPr>
        </p:nvSpPr>
        <p:spPr/>
        <p:txBody>
          <a:bodyPr/>
          <a:lstStyle/>
          <a:p>
            <a:fld id="{337918C3-19FC-4AC1-BAF8-C866DC2C35BE}" type="datetime1">
              <a:rPr lang="pt-PT" smtClean="0"/>
              <a:t>08-05-2017</a:t>
            </a:fld>
            <a:endParaRPr lang="pt-PT"/>
          </a:p>
        </p:txBody>
      </p:sp>
      <p:sp>
        <p:nvSpPr>
          <p:cNvPr id="6" name="Footer Placeholder 5"/>
          <p:cNvSpPr>
            <a:spLocks noGrp="1"/>
          </p:cNvSpPr>
          <p:nvPr>
            <p:ph type="ftr" sz="quarter" idx="11"/>
          </p:nvPr>
        </p:nvSpPr>
        <p:spPr/>
        <p:txBody>
          <a:bodyPr/>
          <a:lstStyle/>
          <a:p>
            <a:r>
              <a:rPr lang="pt-PT" smtClean="0"/>
              <a:t>Pereira, A. (2017). IIRP Europe Conference - Dublin </a:t>
            </a:r>
            <a:endParaRPr lang="pt-PT"/>
          </a:p>
        </p:txBody>
      </p:sp>
      <p:sp>
        <p:nvSpPr>
          <p:cNvPr id="7" name="Slide Number Placeholder 6"/>
          <p:cNvSpPr>
            <a:spLocks noGrp="1"/>
          </p:cNvSpPr>
          <p:nvPr>
            <p:ph type="sldNum" sz="quarter" idx="12"/>
          </p:nvPr>
        </p:nvSpPr>
        <p:spPr/>
        <p:txBody>
          <a:bodyPr/>
          <a:lstStyle/>
          <a:p>
            <a:fld id="{BBCFF000-AFFA-4037-B452-00F3C7039D35}" type="slidenum">
              <a:rPr lang="pt-PT" smtClean="0"/>
              <a:t>‹nº›</a:t>
            </a:fld>
            <a:endParaRPr lang="pt-PT"/>
          </a:p>
        </p:txBody>
      </p:sp>
      <p:sp>
        <p:nvSpPr>
          <p:cNvPr id="9" name="Content Placeholder 8"/>
          <p:cNvSpPr>
            <a:spLocks noGrp="1"/>
          </p:cNvSpPr>
          <p:nvPr>
            <p:ph sz="quarter" idx="13"/>
          </p:nvPr>
        </p:nvSpPr>
        <p:spPr>
          <a:xfrm>
            <a:off x="1042416" y="2313432"/>
            <a:ext cx="3419856" cy="34930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AB0C61CE-E791-4AA7-9C5D-D584F7DE071E}" type="datetime1">
              <a:rPr lang="pt-PT" smtClean="0"/>
              <a:t>08-05-2017</a:t>
            </a:fld>
            <a:endParaRPr lang="pt-PT"/>
          </a:p>
        </p:txBody>
      </p:sp>
      <p:sp>
        <p:nvSpPr>
          <p:cNvPr id="8" name="Footer Placeholder 7"/>
          <p:cNvSpPr>
            <a:spLocks noGrp="1"/>
          </p:cNvSpPr>
          <p:nvPr>
            <p:ph type="ftr" sz="quarter" idx="11"/>
          </p:nvPr>
        </p:nvSpPr>
        <p:spPr/>
        <p:txBody>
          <a:bodyPr/>
          <a:lstStyle/>
          <a:p>
            <a:r>
              <a:rPr lang="pt-PT" smtClean="0"/>
              <a:t>Pereira, A. (2017). IIRP Europe Conference - Dublin </a:t>
            </a:r>
            <a:endParaRPr lang="pt-PT"/>
          </a:p>
        </p:txBody>
      </p:sp>
      <p:sp>
        <p:nvSpPr>
          <p:cNvPr id="9" name="Slide Number Placeholder 8"/>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A0CC09E1-4163-43D1-9BB8-C99CEBEEB5D3}" type="datetime1">
              <a:rPr lang="pt-PT" smtClean="0"/>
              <a:t>08-05-2017</a:t>
            </a:fld>
            <a:endParaRPr lang="pt-PT"/>
          </a:p>
        </p:txBody>
      </p:sp>
      <p:sp>
        <p:nvSpPr>
          <p:cNvPr id="4" name="Footer Placeholder 3"/>
          <p:cNvSpPr>
            <a:spLocks noGrp="1"/>
          </p:cNvSpPr>
          <p:nvPr>
            <p:ph type="ftr" sz="quarter" idx="11"/>
          </p:nvPr>
        </p:nvSpPr>
        <p:spPr/>
        <p:txBody>
          <a:bodyPr/>
          <a:lstStyle/>
          <a:p>
            <a:r>
              <a:rPr lang="pt-PT" smtClean="0"/>
              <a:t>Pereira, A. (2017). IIRP Europe Conference - Dublin </a:t>
            </a:r>
            <a:endParaRPr lang="pt-PT"/>
          </a:p>
        </p:txBody>
      </p:sp>
      <p:sp>
        <p:nvSpPr>
          <p:cNvPr id="5" name="Slide Number Placeholder 4"/>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710F1-C284-4586-B168-59C4BC95670A}" type="datetime1">
              <a:rPr lang="pt-PT" smtClean="0"/>
              <a:t>08-05-2017</a:t>
            </a:fld>
            <a:endParaRPr lang="pt-PT"/>
          </a:p>
        </p:txBody>
      </p:sp>
      <p:sp>
        <p:nvSpPr>
          <p:cNvPr id="3" name="Footer Placeholder 2"/>
          <p:cNvSpPr>
            <a:spLocks noGrp="1"/>
          </p:cNvSpPr>
          <p:nvPr>
            <p:ph type="ftr" sz="quarter" idx="11"/>
          </p:nvPr>
        </p:nvSpPr>
        <p:spPr/>
        <p:txBody>
          <a:bodyPr/>
          <a:lstStyle/>
          <a:p>
            <a:r>
              <a:rPr lang="pt-PT" smtClean="0"/>
              <a:t>Pereira, A. (2017). IIRP Europe Conference - Dublin </a:t>
            </a:r>
            <a:endParaRPr lang="pt-PT"/>
          </a:p>
        </p:txBody>
      </p:sp>
      <p:sp>
        <p:nvSpPr>
          <p:cNvPr id="4" name="Slide Number Placeholder 3"/>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B93E7C6-0CDB-4D3E-B9E4-48812CDF6C8E}" type="datetime1">
              <a:rPr lang="pt-PT" smtClean="0"/>
              <a:t>08-05-2017</a:t>
            </a:fld>
            <a:endParaRPr lang="pt-PT"/>
          </a:p>
        </p:txBody>
      </p:sp>
      <p:sp>
        <p:nvSpPr>
          <p:cNvPr id="7" name="Slide Number Placeholder 6"/>
          <p:cNvSpPr>
            <a:spLocks noGrp="1"/>
          </p:cNvSpPr>
          <p:nvPr>
            <p:ph type="sldNum" sz="quarter" idx="12"/>
          </p:nvPr>
        </p:nvSpPr>
        <p:spPr/>
        <p:txBody>
          <a:bodyPr/>
          <a:lstStyle/>
          <a:p>
            <a:fld id="{BBCFF000-AFFA-4037-B452-00F3C7039D35}" type="slidenum">
              <a:rPr lang="pt-PT" smtClean="0"/>
              <a:t>‹nº›</a:t>
            </a:fld>
            <a:endParaRPr lang="pt-P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pt-PT" smtClean="0"/>
              <a:t>Pereira, A. (2017). IIRP Europe Conference - Dublin </a:t>
            </a:r>
            <a:endParaRPr lang="pt-P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pt-BR" smtClean="0"/>
              <a:t>Clique para editar o título mestre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pt-BR" smtClean="0"/>
              <a:t>Clique para editar o título mestre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7BDC557-19F5-4DD7-88C3-B4E3755951DB}" type="datetime1">
              <a:rPr lang="pt-PT" smtClean="0"/>
              <a:t>08-05-2017</a:t>
            </a:fld>
            <a:endParaRPr lang="pt-PT"/>
          </a:p>
        </p:txBody>
      </p:sp>
      <p:sp>
        <p:nvSpPr>
          <p:cNvPr id="6" name="Footer Placeholder 5"/>
          <p:cNvSpPr>
            <a:spLocks noGrp="1"/>
          </p:cNvSpPr>
          <p:nvPr>
            <p:ph type="ftr" sz="quarter" idx="11"/>
          </p:nvPr>
        </p:nvSpPr>
        <p:spPr>
          <a:xfrm>
            <a:off x="4641448" y="5724835"/>
            <a:ext cx="3493664" cy="365125"/>
          </a:xfrm>
        </p:spPr>
        <p:txBody>
          <a:bodyPr>
            <a:normAutofit/>
          </a:bodyPr>
          <a:lstStyle/>
          <a:p>
            <a:r>
              <a:rPr lang="pt-PT" smtClean="0"/>
              <a:t>Pereira, A. (2017). IIRP Europe Conference - Dublin </a:t>
            </a:r>
            <a:endParaRPr lang="pt-PT"/>
          </a:p>
        </p:txBody>
      </p:sp>
      <p:sp>
        <p:nvSpPr>
          <p:cNvPr id="7" name="Slide Number Placeholder 6"/>
          <p:cNvSpPr>
            <a:spLocks noGrp="1"/>
          </p:cNvSpPr>
          <p:nvPr>
            <p:ph type="sldNum" sz="quarter" idx="12"/>
          </p:nvPr>
        </p:nvSpPr>
        <p:spPr/>
        <p:txBody>
          <a:bodyPr/>
          <a:lstStyle/>
          <a:p>
            <a:fld id="{BBCFF000-AFFA-4037-B452-00F3C7039D35}" type="slidenum">
              <a:rPr lang="pt-PT" smtClean="0"/>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AA0FFDF-F3AB-4AF9-9D9A-1E79A723EC9E}" type="datetime1">
              <a:rPr lang="pt-PT" smtClean="0"/>
              <a:t>08-05-2017</a:t>
            </a:fld>
            <a:endParaRPr lang="pt-P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pt-PT" smtClean="0"/>
              <a:t>Pereira, A. (2017). IIRP Europe Conference - Dublin </a:t>
            </a:r>
            <a:endParaRPr lang="pt-P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BCFF000-AFFA-4037-B452-00F3C7039D35}" type="slidenum">
              <a:rPr lang="pt-PT" smtClean="0"/>
              <a:t>‹nº›</a:t>
            </a:fld>
            <a:endParaRPr lang="pt-P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anapereira181990@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33365" y="2420888"/>
            <a:ext cx="3313355" cy="2592288"/>
          </a:xfrm>
        </p:spPr>
        <p:txBody>
          <a:bodyPr>
            <a:normAutofit fontScale="90000"/>
          </a:bodyPr>
          <a:lstStyle/>
          <a:p>
            <a:pPr algn="ctr"/>
            <a:r>
              <a:rPr lang="en-US" sz="2700" b="1" i="1" dirty="0" smtClean="0">
                <a:latin typeface="Times New Roman" panose="02020603050405020304" pitchFamily="18" charset="0"/>
                <a:cs typeface="Times New Roman" panose="02020603050405020304" pitchFamily="18" charset="0"/>
              </a:rPr>
              <a:t/>
            </a:r>
            <a:br>
              <a:rPr lang="en-US" sz="2700" b="1" i="1" dirty="0" smtClean="0">
                <a:latin typeface="Times New Roman" panose="02020603050405020304" pitchFamily="18" charset="0"/>
                <a:cs typeface="Times New Roman" panose="02020603050405020304" pitchFamily="18" charset="0"/>
              </a:rPr>
            </a:br>
            <a:r>
              <a:rPr lang="en-US" sz="2700" b="1" i="1" dirty="0">
                <a:latin typeface="Times New Roman" panose="02020603050405020304" pitchFamily="18" charset="0"/>
                <a:cs typeface="Times New Roman" panose="02020603050405020304" pitchFamily="18" charset="0"/>
              </a:rPr>
              <a:t/>
            </a:r>
            <a:br>
              <a:rPr lang="en-US" sz="2700" b="1" i="1" dirty="0">
                <a:latin typeface="Times New Roman" panose="02020603050405020304" pitchFamily="18" charset="0"/>
                <a:cs typeface="Times New Roman" panose="02020603050405020304" pitchFamily="18" charset="0"/>
              </a:rPr>
            </a:br>
            <a:r>
              <a:rPr lang="en-US" sz="2700" b="1" i="1" dirty="0" smtClean="0">
                <a:latin typeface="Times New Roman" panose="02020603050405020304" pitchFamily="18" charset="0"/>
                <a:cs typeface="Times New Roman" panose="02020603050405020304" pitchFamily="18" charset="0"/>
              </a:rPr>
              <a:t/>
            </a:r>
            <a:br>
              <a:rPr lang="en-US" sz="2700" b="1" i="1" dirty="0" smtClean="0">
                <a:latin typeface="Times New Roman" panose="02020603050405020304" pitchFamily="18" charset="0"/>
                <a:cs typeface="Times New Roman" panose="02020603050405020304" pitchFamily="18" charset="0"/>
              </a:rPr>
            </a:br>
            <a:r>
              <a:rPr lang="en-US" sz="2700" b="1" i="1" dirty="0">
                <a:latin typeface="Times New Roman" panose="02020603050405020304" pitchFamily="18" charset="0"/>
                <a:cs typeface="Times New Roman" panose="02020603050405020304" pitchFamily="18" charset="0"/>
              </a:rPr>
              <a:t/>
            </a:r>
            <a:br>
              <a:rPr lang="en-US" sz="2700" b="1" i="1" dirty="0">
                <a:latin typeface="Times New Roman" panose="02020603050405020304" pitchFamily="18" charset="0"/>
                <a:cs typeface="Times New Roman" panose="02020603050405020304" pitchFamily="18" charset="0"/>
              </a:rPr>
            </a:br>
            <a:r>
              <a:rPr lang="en-US" sz="2700" b="1" i="1" dirty="0" smtClean="0">
                <a:latin typeface="Times New Roman" panose="02020603050405020304" pitchFamily="18" charset="0"/>
                <a:cs typeface="Times New Roman" panose="02020603050405020304" pitchFamily="18" charset="0"/>
              </a:rPr>
              <a:t>Preventing </a:t>
            </a:r>
            <a:r>
              <a:rPr lang="en-US" sz="2700" b="1" i="1" dirty="0">
                <a:latin typeface="Times New Roman" panose="02020603050405020304" pitchFamily="18" charset="0"/>
                <a:cs typeface="Times New Roman" panose="02020603050405020304" pitchFamily="18" charset="0"/>
              </a:rPr>
              <a:t>or repairing the rupture</a:t>
            </a:r>
            <a:r>
              <a:rPr lang="en-US" sz="2700" b="1" i="1" dirty="0" smtClean="0">
                <a:latin typeface="Times New Roman" panose="02020603050405020304" pitchFamily="18" charset="0"/>
                <a:cs typeface="Times New Roman" panose="02020603050405020304" pitchFamily="18" charset="0"/>
              </a:rPr>
              <a:t>:</a:t>
            </a:r>
            <a:br>
              <a:rPr lang="en-US" sz="2700" b="1" i="1" dirty="0" smtClean="0">
                <a:latin typeface="Times New Roman" panose="02020603050405020304" pitchFamily="18" charset="0"/>
                <a:cs typeface="Times New Roman" panose="02020603050405020304" pitchFamily="18" charset="0"/>
              </a:rPr>
            </a:br>
            <a:r>
              <a:rPr lang="en-US" sz="2700" b="1" i="1" dirty="0">
                <a:latin typeface="Times New Roman" panose="02020603050405020304" pitchFamily="18" charset="0"/>
                <a:cs typeface="Times New Roman" panose="02020603050405020304" pitchFamily="18" charset="0"/>
              </a:rPr>
              <a:t/>
            </a:r>
            <a:br>
              <a:rPr lang="en-US" sz="2700" b="1" i="1" dirty="0">
                <a:latin typeface="Times New Roman" panose="02020603050405020304" pitchFamily="18" charset="0"/>
                <a:cs typeface="Times New Roman" panose="02020603050405020304" pitchFamily="18" charset="0"/>
              </a:rPr>
            </a:br>
            <a:r>
              <a:rPr lang="en-US" sz="2200" b="1" dirty="0" smtClean="0">
                <a:latin typeface="Times New Roman" panose="02020603050405020304" pitchFamily="18" charset="0"/>
                <a:cs typeface="Times New Roman" panose="02020603050405020304" pitchFamily="18" charset="0"/>
              </a:rPr>
              <a:t>A </a:t>
            </a:r>
            <a:r>
              <a:rPr lang="en-US" sz="2200" b="1" dirty="0">
                <a:latin typeface="Times New Roman" panose="02020603050405020304" pitchFamily="18" charset="0"/>
                <a:cs typeface="Times New Roman" panose="02020603050405020304" pitchFamily="18" charset="0"/>
              </a:rPr>
              <a:t>restorative justice approach to individual </a:t>
            </a:r>
            <a:r>
              <a:rPr lang="en-US" sz="2200" b="1" dirty="0" err="1">
                <a:latin typeface="Times New Roman" panose="02020603050405020304" pitchFamily="18" charset="0"/>
                <a:cs typeface="Times New Roman" panose="02020603050405020304" pitchFamily="18" charset="0"/>
              </a:rPr>
              <a:t>radicalisation</a:t>
            </a:r>
            <a:r>
              <a:rPr lang="en-US" sz="2200" b="1" dirty="0">
                <a:latin typeface="Times New Roman" panose="02020603050405020304" pitchFamily="18" charset="0"/>
                <a:cs typeface="Times New Roman" panose="02020603050405020304" pitchFamily="18" charset="0"/>
              </a:rPr>
              <a:t> </a:t>
            </a:r>
            <a:r>
              <a:rPr lang="pt-PT" dirty="0"/>
              <a:t/>
            </a:r>
            <a:br>
              <a:rPr lang="pt-PT" dirty="0"/>
            </a:br>
            <a:endParaRPr lang="pt-PT" dirty="0"/>
          </a:p>
        </p:txBody>
      </p:sp>
      <p:sp>
        <p:nvSpPr>
          <p:cNvPr id="3" name="Subtítulo 2"/>
          <p:cNvSpPr>
            <a:spLocks noGrp="1"/>
          </p:cNvSpPr>
          <p:nvPr>
            <p:ph type="subTitle" idx="1"/>
          </p:nvPr>
        </p:nvSpPr>
        <p:spPr>
          <a:xfrm>
            <a:off x="4716016" y="5157192"/>
            <a:ext cx="3309803" cy="740541"/>
          </a:xfrm>
        </p:spPr>
        <p:txBody>
          <a:bodyPr>
            <a:normAutofit/>
          </a:bodyPr>
          <a:lstStyle/>
          <a:p>
            <a:pPr algn="ctr"/>
            <a:r>
              <a:rPr lang="pt-PT" dirty="0" smtClean="0">
                <a:latin typeface="Times New Roman" panose="02020603050405020304" pitchFamily="18" charset="0"/>
                <a:cs typeface="Times New Roman" panose="02020603050405020304" pitchFamily="18" charset="0"/>
              </a:rPr>
              <a:t>Pereira, A. </a:t>
            </a:r>
          </a:p>
          <a:p>
            <a:pPr algn="ctr"/>
            <a:r>
              <a:rPr lang="pt-PT" dirty="0" smtClean="0">
                <a:latin typeface="Times New Roman" panose="02020603050405020304" pitchFamily="18" charset="0"/>
                <a:cs typeface="Times New Roman" panose="02020603050405020304" pitchFamily="18" charset="0"/>
              </a:rPr>
              <a:t>9 May, 2017</a:t>
            </a:r>
          </a:p>
          <a:p>
            <a:pPr algn="ctr"/>
            <a:endParaRPr lang="pt-PT"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4626" y="211477"/>
            <a:ext cx="3458021" cy="1930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754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404664"/>
            <a:ext cx="7024744" cy="1143000"/>
          </a:xfrm>
        </p:spPr>
        <p:txBody>
          <a:bodyPr>
            <a:normAutofit/>
          </a:bodyPr>
          <a:lstStyle/>
          <a:p>
            <a:pPr algn="ctr"/>
            <a:r>
              <a:rPr lang="en-US" sz="2400" b="1" dirty="0" smtClean="0">
                <a:latin typeface="Times New Roman" panose="02020603050405020304" pitchFamily="18" charset="0"/>
                <a:ea typeface="Calibri"/>
                <a:cs typeface="Times New Roman" panose="02020603050405020304" pitchFamily="18" charset="0"/>
              </a:rPr>
              <a:t>The </a:t>
            </a:r>
            <a:r>
              <a:rPr lang="en-US" sz="2400" b="1" dirty="0">
                <a:latin typeface="Times New Roman" panose="02020603050405020304" pitchFamily="18" charset="0"/>
                <a:ea typeface="Calibri"/>
                <a:cs typeface="Times New Roman" panose="02020603050405020304" pitchFamily="18" charset="0"/>
              </a:rPr>
              <a:t>reconciliation phase of the </a:t>
            </a:r>
            <a:r>
              <a:rPr lang="en-US" sz="2400" b="1" dirty="0" err="1">
                <a:latin typeface="Times New Roman" panose="02020603050405020304" pitchFamily="18" charset="0"/>
                <a:ea typeface="Calibri"/>
                <a:cs typeface="Times New Roman" panose="02020603050405020304" pitchFamily="18" charset="0"/>
              </a:rPr>
              <a:t>Huikahi</a:t>
            </a:r>
            <a:r>
              <a:rPr lang="en-US" sz="2400" b="1" dirty="0">
                <a:latin typeface="Times New Roman" panose="02020603050405020304" pitchFamily="18" charset="0"/>
                <a:ea typeface="Calibri"/>
                <a:cs typeface="Times New Roman" panose="02020603050405020304" pitchFamily="18" charset="0"/>
              </a:rPr>
              <a:t> restorative circle </a:t>
            </a:r>
            <a:endParaRPr lang="pt-PT" sz="2400" b="1"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83568" y="1484784"/>
            <a:ext cx="7920880" cy="4464496"/>
          </a:xfrm>
        </p:spPr>
        <p:txBody>
          <a:bodyPr>
            <a:normAutofit fontScale="62500" lnSpcReduction="20000"/>
          </a:bodyPr>
          <a:lstStyle/>
          <a:p>
            <a:r>
              <a:rPr lang="en-US" dirty="0" smtClean="0">
                <a:latin typeface="Times New Roman"/>
                <a:ea typeface="Calibri"/>
              </a:rPr>
              <a:t>Invites </a:t>
            </a:r>
            <a:r>
              <a:rPr lang="en-US" dirty="0">
                <a:latin typeface="Times New Roman"/>
                <a:ea typeface="Calibri"/>
              </a:rPr>
              <a:t>the offender to reflect upon the impact of his actions on his victims, his family and the larger </a:t>
            </a:r>
            <a:r>
              <a:rPr lang="en-US" dirty="0" smtClean="0">
                <a:latin typeface="Times New Roman"/>
                <a:ea typeface="Calibri"/>
              </a:rPr>
              <a:t>community; </a:t>
            </a:r>
          </a:p>
          <a:p>
            <a:endParaRPr lang="en-US" dirty="0" smtClean="0">
              <a:latin typeface="Times New Roman"/>
              <a:ea typeface="Calibri"/>
            </a:endParaRP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hree </a:t>
            </a:r>
            <a:r>
              <a:rPr lang="en-US" dirty="0">
                <a:latin typeface="Times New Roman" panose="02020603050405020304" pitchFamily="18" charset="0"/>
                <a:cs typeface="Times New Roman" panose="02020603050405020304" pitchFamily="18" charset="0"/>
              </a:rPr>
              <a:t>RJ questions are dealt with (Walker, 2010: 87</a:t>
            </a:r>
            <a:r>
              <a:rPr lang="en-US" dirty="0" smtClean="0">
                <a:latin typeface="Times New Roman" panose="02020603050405020304" pitchFamily="18" charset="0"/>
                <a:cs typeface="Times New Roman" panose="02020603050405020304" pitchFamily="18" charset="0"/>
              </a:rPr>
              <a:t>): </a:t>
            </a: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Firstly</a:t>
            </a:r>
            <a:r>
              <a:rPr lang="en-US" dirty="0">
                <a:latin typeface="Times New Roman" panose="02020603050405020304" pitchFamily="18" charset="0"/>
                <a:cs typeface="Times New Roman" panose="02020603050405020304" pitchFamily="18" charset="0"/>
              </a:rPr>
              <a:t>, the keeper asks the offender </a:t>
            </a:r>
            <a:r>
              <a:rPr lang="en-US" i="1" dirty="0">
                <a:latin typeface="Times New Roman" panose="02020603050405020304" pitchFamily="18" charset="0"/>
                <a:cs typeface="Times New Roman" panose="02020603050405020304" pitchFamily="18" charset="0"/>
              </a:rPr>
              <a:t>‘Who was harmed by your past behavior?’ </a:t>
            </a: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fter </a:t>
            </a:r>
            <a:r>
              <a:rPr lang="en-US" dirty="0">
                <a:latin typeface="Times New Roman" panose="02020603050405020304" pitchFamily="18" charset="0"/>
                <a:cs typeface="Times New Roman" panose="02020603050405020304" pitchFamily="18" charset="0"/>
              </a:rPr>
              <a:t>the offender’s response the keeper asks him </a:t>
            </a:r>
            <a:r>
              <a:rPr lang="en-US" i="1" dirty="0">
                <a:latin typeface="Times New Roman" panose="02020603050405020304" pitchFamily="18" charset="0"/>
                <a:cs typeface="Times New Roman" panose="02020603050405020304" pitchFamily="18" charset="0"/>
              </a:rPr>
              <a:t>‘How were they harmed?’</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Then</a:t>
            </a:r>
            <a:r>
              <a:rPr lang="en-US" dirty="0">
                <a:latin typeface="Times New Roman" panose="02020603050405020304" pitchFamily="18" charset="0"/>
                <a:cs typeface="Times New Roman" panose="02020603050405020304" pitchFamily="18" charset="0"/>
              </a:rPr>
              <a:t>, the keeper asks </a:t>
            </a:r>
            <a:r>
              <a:rPr lang="en-US" i="1" dirty="0">
                <a:latin typeface="Times New Roman" panose="02020603050405020304" pitchFamily="18" charset="0"/>
                <a:cs typeface="Times New Roman" panose="02020603050405020304" pitchFamily="18" charset="0"/>
              </a:rPr>
              <a:t>‘Back when you did those things what were you thinking?’</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‘And what do you think now about what you did back them?’</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represents </a:t>
            </a:r>
            <a:r>
              <a:rPr lang="en-US" dirty="0">
                <a:latin typeface="Times New Roman" panose="02020603050405020304" pitchFamily="18" charset="0"/>
                <a:cs typeface="Times New Roman" panose="02020603050405020304" pitchFamily="18" charset="0"/>
              </a:rPr>
              <a:t>an important stage of the process because </a:t>
            </a:r>
            <a:r>
              <a:rPr lang="en-US" i="1" dirty="0">
                <a:latin typeface="Times New Roman" panose="02020603050405020304" pitchFamily="18" charset="0"/>
                <a:cs typeface="Times New Roman" panose="02020603050405020304" pitchFamily="18" charset="0"/>
              </a:rPr>
              <a:t>‘sharing their transformation with others and hearing themselves saying it, can strengthen and reaffirm their commitment to better behavior’ </a:t>
            </a:r>
            <a:r>
              <a:rPr lang="en-US" dirty="0">
                <a:latin typeface="Times New Roman" panose="02020603050405020304" pitchFamily="18" charset="0"/>
                <a:cs typeface="Times New Roman" panose="02020603050405020304" pitchFamily="18" charset="0"/>
              </a:rPr>
              <a:t>(Walker, 2010: 87).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onsidering </a:t>
            </a:r>
            <a:r>
              <a:rPr lang="en-US" dirty="0">
                <a:latin typeface="Times New Roman" panose="02020603050405020304" pitchFamily="18" charset="0"/>
                <a:cs typeface="Times New Roman" panose="02020603050405020304" pitchFamily="18" charset="0"/>
              </a:rPr>
              <a:t>that we propose the </a:t>
            </a:r>
            <a:r>
              <a:rPr lang="en-US" dirty="0" err="1">
                <a:latin typeface="Times New Roman" panose="02020603050405020304" pitchFamily="18" charset="0"/>
                <a:cs typeface="Times New Roman" panose="02020603050405020304" pitchFamily="18" charset="0"/>
              </a:rPr>
              <a:t>Huikahi</a:t>
            </a:r>
            <a:r>
              <a:rPr lang="en-US" dirty="0">
                <a:latin typeface="Times New Roman" panose="02020603050405020304" pitchFamily="18" charset="0"/>
                <a:cs typeface="Times New Roman" panose="02020603050405020304" pitchFamily="18" charset="0"/>
              </a:rPr>
              <a:t> restorative circle as an inspiring model to the design of a support circle to reentry applicable both as a preventive and as a de-</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initiative: </a:t>
            </a:r>
          </a:p>
          <a:p>
            <a:pPr lvl="1">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2">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support circle to reentry held as a preventive strategy to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(set up in prison or in the community) the reconciliation phase of the circle would be focused on the harm that resulted from the offender’s crime that lead to his imprisonment and/or </a:t>
            </a:r>
            <a:r>
              <a:rPr lang="en-US" dirty="0" smtClean="0">
                <a:latin typeface="Times New Roman" panose="02020603050405020304" pitchFamily="18" charset="0"/>
                <a:cs typeface="Times New Roman" panose="02020603050405020304" pitchFamily="18" charset="0"/>
              </a:rPr>
              <a:t>probation; </a:t>
            </a:r>
          </a:p>
          <a:p>
            <a:pPr lvl="2">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the case of a support circle to reentry held as part of a de-</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initiative (set up in prison or in the community) the reconciliation phase of the circle would be focused on the harm that resulted from his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and possibly other offenses. </a:t>
            </a:r>
            <a:endParaRPr lang="pt-PT"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4211960" y="5852160"/>
            <a:ext cx="3931640"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10</a:t>
            </a:fld>
            <a:endParaRPr lang="pt-PT"/>
          </a:p>
        </p:txBody>
      </p:sp>
    </p:spTree>
    <p:extLst>
      <p:ext uri="{BB962C8B-B14F-4D97-AF65-F5344CB8AC3E}">
        <p14:creationId xmlns:p14="http://schemas.microsoft.com/office/powerpoint/2010/main" val="4164289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8" y="836712"/>
            <a:ext cx="7992888" cy="5400600"/>
          </a:xfrm>
        </p:spPr>
        <p:txBody>
          <a:bodyPr>
            <a:noAutofit/>
          </a:bodyPr>
          <a:lstStyle/>
          <a:p>
            <a:pPr marL="582930" indent="-514350">
              <a:buAutoNum type="romanLcPeriod" startAt="4"/>
            </a:pPr>
            <a:r>
              <a:rPr lang="en-US" sz="1200" dirty="0" smtClean="0">
                <a:latin typeface="Times New Roman" panose="02020603050405020304" pitchFamily="18" charset="0"/>
                <a:cs typeface="Times New Roman" panose="02020603050405020304" pitchFamily="18" charset="0"/>
              </a:rPr>
              <a:t>In the </a:t>
            </a:r>
            <a:r>
              <a:rPr lang="en-US" sz="1200" dirty="0">
                <a:latin typeface="Times New Roman" panose="02020603050405020304" pitchFamily="18" charset="0"/>
                <a:cs typeface="Times New Roman" panose="02020603050405020304" pitchFamily="18" charset="0"/>
              </a:rPr>
              <a:t>following moment each member of the offender’s community of care present in the circle is invited to share how the offender´s past actions affected them (Walker, 2016). </a:t>
            </a:r>
            <a:endParaRPr lang="en-US" sz="1200" dirty="0" smtClean="0">
              <a:latin typeface="Times New Roman" panose="02020603050405020304" pitchFamily="18" charset="0"/>
              <a:cs typeface="Times New Roman" panose="02020603050405020304" pitchFamily="18" charset="0"/>
            </a:endParaRPr>
          </a:p>
          <a:p>
            <a:pPr marL="68580" indent="0">
              <a:buNone/>
            </a:pPr>
            <a:endParaRPr lang="en-US" sz="1200" dirty="0" smtClean="0">
              <a:latin typeface="Times New Roman" panose="02020603050405020304" pitchFamily="18" charset="0"/>
              <a:cs typeface="Times New Roman" panose="02020603050405020304" pitchFamily="18" charset="0"/>
            </a:endParaRPr>
          </a:p>
          <a:p>
            <a:pPr marL="68580" indent="0" algn="ctr">
              <a:buNone/>
            </a:pPr>
            <a:r>
              <a:rPr lang="en-US" sz="1200" b="1" dirty="0" smtClean="0">
                <a:latin typeface="Times New Roman" panose="02020603050405020304" pitchFamily="18" charset="0"/>
                <a:cs typeface="Times New Roman" panose="02020603050405020304" pitchFamily="18" charset="0"/>
              </a:rPr>
              <a:t>This </a:t>
            </a:r>
            <a:r>
              <a:rPr lang="en-US" sz="1200" b="1" dirty="0">
                <a:latin typeface="Times New Roman" panose="02020603050405020304" pitchFamily="18" charset="0"/>
                <a:cs typeface="Times New Roman" panose="02020603050405020304" pitchFamily="18" charset="0"/>
              </a:rPr>
              <a:t>is considered fundamental since the offender’s family and significant others are usually also harmed by his actions and correspondent consequences and they are simultaneously a fundamental part </a:t>
            </a:r>
            <a:r>
              <a:rPr lang="en-US" sz="1200" b="1" dirty="0" smtClean="0">
                <a:latin typeface="Times New Roman" panose="02020603050405020304" pitchFamily="18" charset="0"/>
                <a:cs typeface="Times New Roman" panose="02020603050405020304" pitchFamily="18" charset="0"/>
              </a:rPr>
              <a:t>in the offender’s reintegration in the community once he is released from prison (Walker, 2016). </a:t>
            </a:r>
          </a:p>
          <a:p>
            <a:pPr marL="68580" indent="0" algn="ctr">
              <a:buNone/>
            </a:pPr>
            <a:endParaRPr lang="en-US" sz="1200" b="1" dirty="0" smtClean="0">
              <a:latin typeface="Times New Roman" panose="02020603050405020304" pitchFamily="18" charset="0"/>
              <a:cs typeface="Times New Roman" panose="02020603050405020304" pitchFamily="18" charset="0"/>
            </a:endParaRPr>
          </a:p>
          <a:p>
            <a:pPr marL="68580" indent="0" algn="ctr">
              <a:buNone/>
            </a:pPr>
            <a:endParaRPr lang="en-US" sz="1200" b="1" dirty="0">
              <a:latin typeface="Times New Roman" panose="02020603050405020304" pitchFamily="18" charset="0"/>
              <a:cs typeface="Times New Roman" panose="02020603050405020304" pitchFamily="18" charset="0"/>
            </a:endParaRPr>
          </a:p>
          <a:p>
            <a:pPr marL="68580" indent="0" algn="ctr">
              <a:buNone/>
            </a:pPr>
            <a:endParaRPr lang="en-US" sz="1200" b="1" dirty="0" smtClean="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 Exploring the issues referred above and, in the following round, what the offender can do to repair the harm he caused to his own community of care is considered important to rebuild ties that, in turn, play a significant role in the path of desistance (Walker, 2010: 88). </a:t>
            </a:r>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T</a:t>
            </a:r>
            <a:r>
              <a:rPr lang="en-US" sz="1200" dirty="0" smtClean="0">
                <a:latin typeface="Times New Roman" panose="02020603050405020304" pitchFamily="18" charset="0"/>
                <a:cs typeface="Times New Roman" panose="02020603050405020304" pitchFamily="18" charset="0"/>
              </a:rPr>
              <a:t>he </a:t>
            </a:r>
            <a:r>
              <a:rPr lang="en-US" sz="1200" dirty="0">
                <a:latin typeface="Times New Roman" panose="02020603050405020304" pitchFamily="18" charset="0"/>
                <a:cs typeface="Times New Roman" panose="02020603050405020304" pitchFamily="18" charset="0"/>
              </a:rPr>
              <a:t>UNODC (2016:124) defends that</a:t>
            </a:r>
            <a:r>
              <a:rPr lang="en-US" sz="1200" i="1"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‘relationships can be a primary vehicle for disengagement from violent extremism’</a:t>
            </a:r>
            <a:r>
              <a:rPr lang="en-US" sz="1200"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and in consequence it is considered important to </a:t>
            </a:r>
            <a:r>
              <a:rPr lang="en-US" sz="1200" i="1" dirty="0">
                <a:latin typeface="Times New Roman" panose="02020603050405020304" pitchFamily="18" charset="0"/>
                <a:cs typeface="Times New Roman" panose="02020603050405020304" pitchFamily="18" charset="0"/>
              </a:rPr>
              <a:t>‘</a:t>
            </a:r>
            <a:r>
              <a:rPr lang="en-US" sz="1200" b="1" i="1" dirty="0">
                <a:latin typeface="Times New Roman" panose="02020603050405020304" pitchFamily="18" charset="0"/>
                <a:cs typeface="Times New Roman" panose="02020603050405020304" pitchFamily="18" charset="0"/>
              </a:rPr>
              <a:t>help violent extremist prisoners maintain, or re-establish, contact with their family during their time in custody and particularly in the stages prior to release</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endParaRPr lang="pt-PT"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t>
            </a:r>
            <a:r>
              <a:rPr lang="en-US" sz="1200" dirty="0">
                <a:latin typeface="Times New Roman" panose="02020603050405020304" pitchFamily="18" charset="0"/>
                <a:cs typeface="Times New Roman" panose="02020603050405020304" pitchFamily="18" charset="0"/>
              </a:rPr>
              <a:t>this context, the </a:t>
            </a:r>
            <a:r>
              <a:rPr lang="en-US" sz="1200" dirty="0" err="1">
                <a:latin typeface="Times New Roman" panose="02020603050405020304" pitchFamily="18" charset="0"/>
                <a:cs typeface="Times New Roman" panose="02020603050405020304" pitchFamily="18" charset="0"/>
              </a:rPr>
              <a:t>Huikahi</a:t>
            </a:r>
            <a:r>
              <a:rPr lang="en-US" sz="1200" dirty="0">
                <a:latin typeface="Times New Roman" panose="02020603050405020304" pitchFamily="18" charset="0"/>
                <a:cs typeface="Times New Roman" panose="02020603050405020304" pitchFamily="18" charset="0"/>
              </a:rPr>
              <a:t> restorative circle seems to successfully </a:t>
            </a:r>
            <a:r>
              <a:rPr lang="en-US" sz="1200" dirty="0" err="1">
                <a:latin typeface="Times New Roman" panose="02020603050405020304" pitchFamily="18" charset="0"/>
                <a:cs typeface="Times New Roman" panose="02020603050405020304" pitchFamily="18" charset="0"/>
              </a:rPr>
              <a:t>operacionalise</a:t>
            </a:r>
            <a:r>
              <a:rPr lang="en-US" sz="1200" dirty="0">
                <a:latin typeface="Times New Roman" panose="02020603050405020304" pitchFamily="18" charset="0"/>
                <a:cs typeface="Times New Roman" panose="02020603050405020304" pitchFamily="18" charset="0"/>
              </a:rPr>
              <a:t> an important strategy identified in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literature, namely, </a:t>
            </a:r>
            <a:r>
              <a:rPr lang="en-US" sz="1200" b="1" u="sng" dirty="0">
                <a:latin typeface="Times New Roman" panose="02020603050405020304" pitchFamily="18" charset="0"/>
                <a:cs typeface="Times New Roman" panose="02020603050405020304" pitchFamily="18" charset="0"/>
              </a:rPr>
              <a:t>the involvement</a:t>
            </a:r>
            <a:r>
              <a:rPr lang="en-US" sz="1200" b="1" i="1" u="sng" dirty="0">
                <a:latin typeface="Times New Roman" panose="02020603050405020304" pitchFamily="18" charset="0"/>
                <a:cs typeface="Times New Roman" panose="02020603050405020304" pitchFamily="18" charset="0"/>
              </a:rPr>
              <a:t> ‘of family and peers, both as a support group’</a:t>
            </a:r>
            <a:r>
              <a:rPr lang="en-US" sz="1200" dirty="0">
                <a:latin typeface="Times New Roman" panose="02020603050405020304" pitchFamily="18" charset="0"/>
                <a:cs typeface="Times New Roman" panose="02020603050405020304" pitchFamily="18" charset="0"/>
              </a:rPr>
              <a:t> and</a:t>
            </a:r>
            <a:r>
              <a:rPr lang="en-US" sz="1200" i="1" dirty="0">
                <a:latin typeface="Times New Roman" panose="02020603050405020304" pitchFamily="18" charset="0"/>
                <a:cs typeface="Times New Roman" panose="02020603050405020304" pitchFamily="18" charset="0"/>
              </a:rPr>
              <a:t> </a:t>
            </a:r>
            <a:r>
              <a:rPr lang="en-US" sz="1200" b="1" i="1" u="sng" dirty="0">
                <a:latin typeface="Times New Roman" panose="02020603050405020304" pitchFamily="18" charset="0"/>
                <a:cs typeface="Times New Roman" panose="02020603050405020304" pitchFamily="18" charset="0"/>
              </a:rPr>
              <a:t>‘as a group towards which the repentant has responsibility, as a father, son, husband, friend’</a:t>
            </a:r>
            <a:r>
              <a:rPr lang="en-US" sz="1200" b="1" u="sng"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Schmid</a:t>
            </a:r>
            <a:r>
              <a:rPr lang="en-US" sz="1200" dirty="0">
                <a:latin typeface="Times New Roman" panose="02020603050405020304" pitchFamily="18" charset="0"/>
                <a:cs typeface="Times New Roman" panose="02020603050405020304" pitchFamily="18" charset="0"/>
              </a:rPr>
              <a:t>, 2013: 44; Horgan &amp; Braddock, 2010). </a:t>
            </a:r>
            <a:endParaRPr lang="en-US" sz="1200" dirty="0" smtClean="0">
              <a:latin typeface="Times New Roman" panose="02020603050405020304" pitchFamily="18" charset="0"/>
              <a:cs typeface="Times New Roman" panose="02020603050405020304" pitchFamily="18" charset="0"/>
            </a:endParaRPr>
          </a:p>
          <a:p>
            <a:endParaRPr lang="en-US" sz="1200" b="1" dirty="0">
              <a:latin typeface="Times New Roman" panose="02020603050405020304" pitchFamily="18" charset="0"/>
              <a:cs typeface="Times New Roman" panose="02020603050405020304" pitchFamily="18" charset="0"/>
            </a:endParaRPr>
          </a:p>
          <a:p>
            <a:pPr lvl="1"/>
            <a:r>
              <a:rPr lang="en-US" sz="1200" dirty="0">
                <a:latin typeface="Times New Roman" panose="02020603050405020304" pitchFamily="18" charset="0"/>
                <a:cs typeface="Times New Roman" panose="02020603050405020304" pitchFamily="18" charset="0"/>
              </a:rPr>
              <a:t>Moreover, this strategy of the </a:t>
            </a:r>
            <a:r>
              <a:rPr lang="en-US" sz="1200" dirty="0" err="1">
                <a:latin typeface="Times New Roman" panose="02020603050405020304" pitchFamily="18" charset="0"/>
                <a:cs typeface="Times New Roman" panose="02020603050405020304" pitchFamily="18" charset="0"/>
              </a:rPr>
              <a:t>Huikahi</a:t>
            </a:r>
            <a:r>
              <a:rPr lang="en-US" sz="1200" dirty="0">
                <a:latin typeface="Times New Roman" panose="02020603050405020304" pitchFamily="18" charset="0"/>
                <a:cs typeface="Times New Roman" panose="02020603050405020304" pitchFamily="18" charset="0"/>
              </a:rPr>
              <a:t> restorative circle seems to successfully </a:t>
            </a:r>
            <a:r>
              <a:rPr lang="en-US" sz="1200" dirty="0" err="1">
                <a:latin typeface="Times New Roman" panose="02020603050405020304" pitchFamily="18" charset="0"/>
                <a:cs typeface="Times New Roman" panose="02020603050405020304" pitchFamily="18" charset="0"/>
              </a:rPr>
              <a:t>operacionalise</a:t>
            </a:r>
            <a:r>
              <a:rPr lang="en-US" sz="1200" dirty="0">
                <a:latin typeface="Times New Roman" panose="02020603050405020304" pitchFamily="18" charset="0"/>
                <a:cs typeface="Times New Roman" panose="02020603050405020304" pitchFamily="18" charset="0"/>
              </a:rPr>
              <a:t> the recommendation provided by the Rome Memorandum on Good Practices for the Rehabilitation and Reintegration of Violent Extremist Offenders (2012), which defends that </a:t>
            </a:r>
            <a:r>
              <a:rPr lang="en-US" sz="1200" i="1" dirty="0" smtClean="0">
                <a:latin typeface="Times New Roman" panose="02020603050405020304" pitchFamily="18" charset="0"/>
                <a:cs typeface="Times New Roman" panose="02020603050405020304" pitchFamily="18" charset="0"/>
              </a:rPr>
              <a:t>‘programs </a:t>
            </a:r>
            <a:r>
              <a:rPr lang="en-US" sz="1200" i="1" dirty="0">
                <a:latin typeface="Times New Roman" panose="02020603050405020304" pitchFamily="18" charset="0"/>
                <a:cs typeface="Times New Roman" panose="02020603050405020304" pitchFamily="18" charset="0"/>
              </a:rPr>
              <a:t>could include inmate family members’ </a:t>
            </a:r>
            <a:r>
              <a:rPr lang="en-US" sz="1200" dirty="0">
                <a:latin typeface="Times New Roman" panose="02020603050405020304" pitchFamily="18" charset="0"/>
                <a:cs typeface="Times New Roman" panose="02020603050405020304" pitchFamily="18" charset="0"/>
              </a:rPr>
              <a:t>considering that this type of measure would </a:t>
            </a:r>
            <a:r>
              <a:rPr lang="en-US" sz="1200" i="1" dirty="0">
                <a:latin typeface="Times New Roman" panose="02020603050405020304" pitchFamily="18" charset="0"/>
                <a:cs typeface="Times New Roman" panose="02020603050405020304" pitchFamily="18" charset="0"/>
              </a:rPr>
              <a:t>‘help the family understand and be sympathetic to what the inmate is going through and be more readily able to provide a supportive environment for the inmate once he or she is released’</a:t>
            </a:r>
            <a:r>
              <a:rPr lang="en-US" sz="1200" dirty="0">
                <a:latin typeface="Times New Roman" panose="02020603050405020304" pitchFamily="18" charset="0"/>
                <a:cs typeface="Times New Roman" panose="02020603050405020304" pitchFamily="18" charset="0"/>
              </a:rPr>
              <a:t>. </a:t>
            </a:r>
            <a:endParaRPr lang="pt-PT" sz="1200" b="1"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4139952" y="7029400"/>
            <a:ext cx="3931640"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11</a:t>
            </a:fld>
            <a:endParaRPr lang="pt-PT"/>
          </a:p>
        </p:txBody>
      </p:sp>
      <p:cxnSp>
        <p:nvCxnSpPr>
          <p:cNvPr id="7" name="Conector de seta reta 6"/>
          <p:cNvCxnSpPr/>
          <p:nvPr/>
        </p:nvCxnSpPr>
        <p:spPr>
          <a:xfrm>
            <a:off x="4499992" y="2239371"/>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135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p:txBody>
          <a:bodyPr/>
          <a:lstStyle/>
          <a:p>
            <a:fld id="{BBCFF000-AFFA-4037-B452-00F3C7039D35}" type="slidenum">
              <a:rPr lang="pt-PT" smtClean="0"/>
              <a:t>12</a:t>
            </a:fld>
            <a:endParaRPr lang="pt-PT"/>
          </a:p>
        </p:txBody>
      </p:sp>
      <p:sp>
        <p:nvSpPr>
          <p:cNvPr id="6" name="Título 1"/>
          <p:cNvSpPr>
            <a:spLocks noGrp="1"/>
          </p:cNvSpPr>
          <p:nvPr>
            <p:ph idx="1"/>
          </p:nvPr>
        </p:nvSpPr>
        <p:spPr>
          <a:xfrm>
            <a:off x="971550" y="765175"/>
            <a:ext cx="7561263" cy="5021263"/>
          </a:xfrm>
        </p:spPr>
        <p:txBody>
          <a:bodyPr>
            <a:noAutofit/>
          </a:bodyPr>
          <a:lstStyle/>
          <a:p>
            <a:pPr marL="68580" indent="0">
              <a:buNone/>
            </a:pPr>
            <a:endParaRPr lang="en-US" sz="1600" dirty="0">
              <a:latin typeface="Times New Roman" panose="02020603050405020304" pitchFamily="18" charset="0"/>
              <a:cs typeface="Times New Roman" panose="02020603050405020304" pitchFamily="18" charset="0"/>
            </a:endParaRPr>
          </a:p>
          <a:p>
            <a:pPr marL="68580" indent="0">
              <a:buNone/>
            </a:pPr>
            <a:r>
              <a:rPr lang="en-US" sz="1600" b="1" dirty="0" smtClean="0">
                <a:latin typeface="Times New Roman" panose="02020603050405020304" pitchFamily="18" charset="0"/>
                <a:cs typeface="Times New Roman" panose="02020603050405020304" pitchFamily="18" charset="0"/>
              </a:rPr>
              <a:t>In </a:t>
            </a:r>
            <a:r>
              <a:rPr lang="en-US" sz="1600" b="1" dirty="0">
                <a:latin typeface="Times New Roman" panose="02020603050405020304" pitchFamily="18" charset="0"/>
                <a:cs typeface="Times New Roman" panose="02020603050405020304" pitchFamily="18" charset="0"/>
              </a:rPr>
              <a:t>a traditional peacemaking </a:t>
            </a:r>
            <a:r>
              <a:rPr lang="en-US" sz="1600" b="1" dirty="0" smtClean="0">
                <a:latin typeface="Times New Roman" panose="02020603050405020304" pitchFamily="18" charset="0"/>
                <a:cs typeface="Times New Roman" panose="02020603050405020304" pitchFamily="18" charset="0"/>
              </a:rPr>
              <a:t>circle, </a:t>
            </a:r>
          </a:p>
          <a:p>
            <a:pPr marL="68580" indent="0">
              <a:buNone/>
            </a:pPr>
            <a:r>
              <a:rPr lang="en-US" sz="1600" dirty="0" smtClean="0">
                <a:latin typeface="Times New Roman" panose="02020603050405020304" pitchFamily="18" charset="0"/>
                <a:cs typeface="Times New Roman" panose="02020603050405020304" pitchFamily="18" charset="0"/>
              </a:rPr>
              <a:t>the building trust phase is similarly followed by the exploration of the key issue of the circle. </a:t>
            </a:r>
            <a:r>
              <a:rPr lang="en-US" sz="1600" u="sng" dirty="0" smtClean="0">
                <a:latin typeface="Times New Roman" panose="02020603050405020304" pitchFamily="18" charset="0"/>
                <a:cs typeface="Times New Roman" panose="02020603050405020304" pitchFamily="18" charset="0"/>
              </a:rPr>
              <a:t>But the underlying dynamic is quite different:</a:t>
            </a:r>
            <a:r>
              <a:rPr lang="en-US" sz="1600" dirty="0" smtClean="0">
                <a:latin typeface="Times New Roman" panose="02020603050405020304" pitchFamily="18" charset="0"/>
                <a:cs typeface="Times New Roman" panose="02020603050405020304" pitchFamily="18" charset="0"/>
              </a:rPr>
              <a:t> </a:t>
            </a:r>
          </a:p>
          <a:p>
            <a:pPr lvl="1">
              <a:buFont typeface="Wingdings" panose="05000000000000000000" pitchFamily="2" charset="2"/>
              <a:buChar char="q"/>
            </a:pPr>
            <a:r>
              <a:rPr lang="en-US" sz="1200" dirty="0" smtClean="0">
                <a:latin typeface="Times New Roman" panose="02020603050405020304" pitchFamily="18" charset="0"/>
                <a:cs typeface="Times New Roman" panose="02020603050405020304" pitchFamily="18" charset="0"/>
              </a:rPr>
              <a:t>During the </a:t>
            </a:r>
            <a:r>
              <a:rPr lang="en-US" sz="1200" dirty="0">
                <a:latin typeface="Times New Roman" panose="02020603050405020304" pitchFamily="18" charset="0"/>
                <a:cs typeface="Times New Roman" panose="02020603050405020304" pitchFamily="18" charset="0"/>
              </a:rPr>
              <a:t>reconciliation phase of the </a:t>
            </a:r>
            <a:r>
              <a:rPr lang="en-US" sz="1200" dirty="0" err="1">
                <a:latin typeface="Times New Roman" panose="02020603050405020304" pitchFamily="18" charset="0"/>
                <a:cs typeface="Times New Roman" panose="02020603050405020304" pitchFamily="18" charset="0"/>
              </a:rPr>
              <a:t>Huikahi</a:t>
            </a:r>
            <a:r>
              <a:rPr lang="en-US" sz="1200" dirty="0">
                <a:latin typeface="Times New Roman" panose="02020603050405020304" pitchFamily="18" charset="0"/>
                <a:cs typeface="Times New Roman" panose="02020603050405020304" pitchFamily="18" charset="0"/>
              </a:rPr>
              <a:t> restorative circle, the reparation of the harm caused by the offender to his loved ones and his victims is already explored while in traditional peacemaking circles this discussion is integrated in the fourth and last part of the circle that aims to generate plans for a better future (</a:t>
            </a:r>
            <a:r>
              <a:rPr lang="en-US" sz="1200" dirty="0" err="1">
                <a:latin typeface="Times New Roman" panose="02020603050405020304" pitchFamily="18" charset="0"/>
                <a:cs typeface="Times New Roman" panose="02020603050405020304" pitchFamily="18" charset="0"/>
              </a:rPr>
              <a:t>Pranis</a:t>
            </a:r>
            <a:r>
              <a:rPr lang="en-US" sz="1200" dirty="0">
                <a:latin typeface="Times New Roman" panose="02020603050405020304" pitchFamily="18" charset="0"/>
                <a:cs typeface="Times New Roman" panose="02020603050405020304" pitchFamily="18" charset="0"/>
              </a:rPr>
              <a:t>, 2014). </a:t>
            </a:r>
            <a:endParaRPr lang="pt-PT" sz="1200" dirty="0" smtClean="0">
              <a:latin typeface="Times New Roman" panose="02020603050405020304" pitchFamily="18" charset="0"/>
              <a:cs typeface="Times New Roman" panose="02020603050405020304" pitchFamily="18" charset="0"/>
            </a:endParaRPr>
          </a:p>
          <a:p>
            <a:endParaRPr lang="pt-PT" sz="1600" dirty="0" smtClean="0">
              <a:latin typeface="Times New Roman" panose="02020603050405020304" pitchFamily="18" charset="0"/>
              <a:cs typeface="Times New Roman" panose="02020603050405020304" pitchFamily="18" charset="0"/>
            </a:endParaRPr>
          </a:p>
          <a:p>
            <a:endParaRPr lang="pt-PT" sz="1600" dirty="0" smtClean="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As a result, while in traditional peacemaking circles the development of plans for the future is primarily focused on the </a:t>
            </a:r>
            <a:r>
              <a:rPr lang="en-US" sz="1600" dirty="0" smtClean="0">
                <a:latin typeface="Times New Roman" panose="02020603050405020304" pitchFamily="18" charset="0"/>
                <a:cs typeface="Times New Roman" panose="02020603050405020304" pitchFamily="18" charset="0"/>
              </a:rPr>
              <a:t>reparation needs </a:t>
            </a:r>
            <a:r>
              <a:rPr lang="en-US" sz="1600" dirty="0">
                <a:latin typeface="Times New Roman" panose="02020603050405020304" pitchFamily="18" charset="0"/>
                <a:cs typeface="Times New Roman" panose="02020603050405020304" pitchFamily="18" charset="0"/>
              </a:rPr>
              <a:t>of the victims (</a:t>
            </a:r>
            <a:r>
              <a:rPr lang="en-GB" sz="1600" dirty="0" err="1">
                <a:latin typeface="Times New Roman" panose="02020603050405020304" pitchFamily="18" charset="0"/>
                <a:cs typeface="Times New Roman" panose="02020603050405020304" pitchFamily="18" charset="0"/>
              </a:rPr>
              <a:t>Fellegi</a:t>
            </a:r>
            <a:r>
              <a:rPr lang="en-GB" sz="1600" dirty="0">
                <a:latin typeface="Times New Roman" panose="02020603050405020304" pitchFamily="18" charset="0"/>
                <a:cs typeface="Times New Roman" panose="02020603050405020304" pitchFamily="18" charset="0"/>
              </a:rPr>
              <a:t> &amp; </a:t>
            </a:r>
            <a:r>
              <a:rPr lang="en-GB" sz="1600" dirty="0" err="1">
                <a:latin typeface="Times New Roman" panose="02020603050405020304" pitchFamily="18" charset="0"/>
                <a:cs typeface="Times New Roman" panose="02020603050405020304" pitchFamily="18" charset="0"/>
              </a:rPr>
              <a:t>Szegö</a:t>
            </a:r>
            <a:r>
              <a:rPr lang="en-GB" sz="1600" dirty="0">
                <a:latin typeface="Times New Roman" panose="02020603050405020304" pitchFamily="18" charset="0"/>
                <a:cs typeface="Times New Roman" panose="02020603050405020304" pitchFamily="18" charset="0"/>
              </a:rPr>
              <a:t>, 2013</a:t>
            </a:r>
            <a:r>
              <a:rPr lang="en-US" sz="1600" dirty="0">
                <a:latin typeface="Times New Roman" panose="02020603050405020304" pitchFamily="18" charset="0"/>
                <a:cs typeface="Times New Roman" panose="02020603050405020304" pitchFamily="18" charset="0"/>
              </a:rPr>
              <a:t>: 45), </a:t>
            </a:r>
            <a:endParaRPr lang="en-US" sz="1600" dirty="0" smtClean="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pPr marL="68580" indent="0" algn="ctr">
              <a:buNone/>
            </a:pPr>
            <a:r>
              <a:rPr lang="en-US" sz="1600" b="1" u="sng" dirty="0" smtClean="0">
                <a:latin typeface="Times New Roman" panose="02020603050405020304" pitchFamily="18" charset="0"/>
                <a:cs typeface="Times New Roman" panose="02020603050405020304" pitchFamily="18" charset="0"/>
              </a:rPr>
              <a:t>in </a:t>
            </a:r>
            <a:r>
              <a:rPr lang="en-US" sz="1600" b="1" u="sng" dirty="0">
                <a:latin typeface="Times New Roman" panose="02020603050405020304" pitchFamily="18" charset="0"/>
                <a:cs typeface="Times New Roman" panose="02020603050405020304" pitchFamily="18" charset="0"/>
              </a:rPr>
              <a:t>the </a:t>
            </a:r>
            <a:r>
              <a:rPr lang="en-US" sz="1600" b="1" u="sng" dirty="0" err="1">
                <a:latin typeface="Times New Roman" panose="02020603050405020304" pitchFamily="18" charset="0"/>
                <a:cs typeface="Times New Roman" panose="02020603050405020304" pitchFamily="18" charset="0"/>
              </a:rPr>
              <a:t>Huikahi</a:t>
            </a:r>
            <a:r>
              <a:rPr lang="en-US" sz="1600" b="1" u="sng" dirty="0">
                <a:latin typeface="Times New Roman" panose="02020603050405020304" pitchFamily="18" charset="0"/>
                <a:cs typeface="Times New Roman" panose="02020603050405020304" pitchFamily="18" charset="0"/>
              </a:rPr>
              <a:t> restorative circle the final stage of the circle is exclusively focused on </a:t>
            </a:r>
            <a:r>
              <a:rPr lang="en-US" sz="1600" b="1" i="1" u="sng" dirty="0">
                <a:latin typeface="Times New Roman" panose="02020603050405020304" pitchFamily="18" charset="0"/>
                <a:cs typeface="Times New Roman" panose="02020603050405020304" pitchFamily="18" charset="0"/>
              </a:rPr>
              <a:t>how</a:t>
            </a:r>
            <a:r>
              <a:rPr lang="en-US" sz="1600" b="1" u="sng" dirty="0">
                <a:latin typeface="Times New Roman" panose="02020603050405020304" pitchFamily="18" charset="0"/>
                <a:cs typeface="Times New Roman" panose="02020603050405020304" pitchFamily="18" charset="0"/>
              </a:rPr>
              <a:t> the offenders’ needs (e.g. housing and employment) for living a good life in the future may be met, as the circle is explicitly designed to support his reentry into the community.</a:t>
            </a:r>
            <a:endParaRPr lang="pt-PT" sz="1600" b="1" u="sng" dirty="0">
              <a:latin typeface="Times New Roman" panose="02020603050405020304" pitchFamily="18" charset="0"/>
              <a:cs typeface="Times New Roman" panose="02020603050405020304" pitchFamily="18" charset="0"/>
            </a:endParaRPr>
          </a:p>
        </p:txBody>
      </p:sp>
      <p:cxnSp>
        <p:nvCxnSpPr>
          <p:cNvPr id="11" name="Conector de seta reta 10"/>
          <p:cNvCxnSpPr/>
          <p:nvPr/>
        </p:nvCxnSpPr>
        <p:spPr>
          <a:xfrm>
            <a:off x="4572000" y="321297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28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7624" y="260648"/>
            <a:ext cx="7024744" cy="1143000"/>
          </a:xfrm>
        </p:spPr>
        <p:txBody>
          <a:bodyPr/>
          <a:lstStyle/>
          <a:p>
            <a:pPr algn="ctr"/>
            <a:r>
              <a:rPr lang="en-US" sz="2400" b="1" dirty="0">
                <a:solidFill>
                  <a:srgbClr val="94C600"/>
                </a:solidFill>
                <a:latin typeface="Times New Roman" panose="02020603050405020304" pitchFamily="18" charset="0"/>
                <a:ea typeface="Calibri"/>
                <a:cs typeface="Times New Roman" panose="02020603050405020304" pitchFamily="18" charset="0"/>
              </a:rPr>
              <a:t>T</a:t>
            </a:r>
            <a:r>
              <a:rPr lang="en-US" sz="2400" b="1" dirty="0" smtClean="0">
                <a:solidFill>
                  <a:srgbClr val="94C600"/>
                </a:solidFill>
                <a:latin typeface="Times New Roman" panose="02020603050405020304" pitchFamily="18" charset="0"/>
                <a:ea typeface="Calibri"/>
                <a:cs typeface="Times New Roman" panose="02020603050405020304" pitchFamily="18" charset="0"/>
              </a:rPr>
              <a:t>he </a:t>
            </a:r>
            <a:r>
              <a:rPr lang="en-US" sz="2400" b="1" dirty="0" err="1">
                <a:solidFill>
                  <a:srgbClr val="94C600"/>
                </a:solidFill>
                <a:latin typeface="Times New Roman" panose="02020603050405020304" pitchFamily="18" charset="0"/>
                <a:ea typeface="Calibri"/>
                <a:cs typeface="Times New Roman" panose="02020603050405020304" pitchFamily="18" charset="0"/>
              </a:rPr>
              <a:t>Huikahi</a:t>
            </a:r>
            <a:r>
              <a:rPr lang="en-US" sz="2400" b="1" dirty="0">
                <a:solidFill>
                  <a:srgbClr val="94C600"/>
                </a:solidFill>
                <a:latin typeface="Times New Roman" panose="02020603050405020304" pitchFamily="18" charset="0"/>
                <a:ea typeface="Calibri"/>
                <a:cs typeface="Times New Roman" panose="02020603050405020304" pitchFamily="18" charset="0"/>
              </a:rPr>
              <a:t> restorative </a:t>
            </a:r>
            <a:r>
              <a:rPr lang="en-US" sz="2400" b="1" dirty="0" smtClean="0">
                <a:solidFill>
                  <a:srgbClr val="94C600"/>
                </a:solidFill>
                <a:latin typeface="Times New Roman" panose="02020603050405020304" pitchFamily="18" charset="0"/>
                <a:ea typeface="Calibri"/>
                <a:cs typeface="Times New Roman" panose="02020603050405020304" pitchFamily="18" charset="0"/>
              </a:rPr>
              <a:t>circle – Final section </a:t>
            </a:r>
            <a:endParaRPr lang="pt-PT" dirty="0"/>
          </a:p>
        </p:txBody>
      </p:sp>
      <p:sp>
        <p:nvSpPr>
          <p:cNvPr id="3" name="Espaço Reservado para Conteúdo 2"/>
          <p:cNvSpPr>
            <a:spLocks noGrp="1"/>
          </p:cNvSpPr>
          <p:nvPr>
            <p:ph idx="1"/>
          </p:nvPr>
        </p:nvSpPr>
        <p:spPr>
          <a:xfrm>
            <a:off x="899592" y="1772816"/>
            <a:ext cx="7344932" cy="4608512"/>
          </a:xfrm>
        </p:spPr>
        <p:txBody>
          <a:bodyPr>
            <a:normAutofit fontScale="62500" lnSpcReduction="20000"/>
          </a:bodyPr>
          <a:lstStyle/>
          <a:p>
            <a:r>
              <a:rPr lang="en-US" dirty="0">
                <a:latin typeface="Times New Roman" panose="02020603050405020304" pitchFamily="18" charset="0"/>
                <a:cs typeface="Times New Roman" panose="02020603050405020304" pitchFamily="18" charset="0"/>
              </a:rPr>
              <a:t>The offender identifies his goals and he plans </a:t>
            </a:r>
            <a:r>
              <a:rPr lang="en-US" i="1" dirty="0">
                <a:latin typeface="Times New Roman" panose="02020603050405020304" pitchFamily="18" charset="0"/>
                <a:cs typeface="Times New Roman" panose="02020603050405020304" pitchFamily="18" charset="0"/>
              </a:rPr>
              <a:t>in collaboration</a:t>
            </a:r>
            <a:r>
              <a:rPr lang="en-US" dirty="0">
                <a:latin typeface="Times New Roman" panose="02020603050405020304" pitchFamily="18" charset="0"/>
                <a:cs typeface="Times New Roman" panose="02020603050405020304" pitchFamily="18" charset="0"/>
              </a:rPr>
              <a:t> with all the other circle participants </a:t>
            </a:r>
            <a:r>
              <a:rPr lang="en-US" i="1" dirty="0">
                <a:latin typeface="Times New Roman" panose="02020603050405020304" pitchFamily="18" charset="0"/>
                <a:cs typeface="Times New Roman" panose="02020603050405020304" pitchFamily="18" charset="0"/>
              </a:rPr>
              <a:t>how</a:t>
            </a:r>
            <a:r>
              <a:rPr lang="en-US" dirty="0">
                <a:latin typeface="Times New Roman" panose="02020603050405020304" pitchFamily="18" charset="0"/>
                <a:cs typeface="Times New Roman" panose="02020603050405020304" pitchFamily="18" charset="0"/>
              </a:rPr>
              <a:t> to live a successful law-abiding life in the community.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keeper invites the participants to brainstorm possible ways for the offender to meet his needs (e.g. housing and employment) and the strategies agreed upon are included in a final transition plan (Walker, 2016; Walker, 2010:88</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Again, this approach seems to be in perfect line with the recommendations provided by the Rome Memorandum on Good Practices for the Rehabilitation and Reintegration of Violent Extremist Offenders (2012) and the UNODC.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one hand, the Rome Memorandum states that </a:t>
            </a:r>
            <a:r>
              <a:rPr lang="en-US" i="1" dirty="0">
                <a:latin typeface="Times New Roman" panose="02020603050405020304" pitchFamily="18" charset="0"/>
                <a:cs typeface="Times New Roman" panose="02020603050405020304" pitchFamily="18" charset="0"/>
              </a:rPr>
              <a:t>‘employment can reduce the need and the appeal to rejoin a terrorist group and can facilitate the former inmate’s reintegration into society. As such … employment assistance could be important’. </a:t>
            </a:r>
            <a:endParaRPr lang="en-US" i="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i="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other hand,</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UNODC (2016: 123) suggests that</a:t>
            </a:r>
            <a:r>
              <a:rPr lang="en-US" i="1" dirty="0">
                <a:latin typeface="Times New Roman" panose="02020603050405020304" pitchFamily="18" charset="0"/>
                <a:cs typeface="Times New Roman" panose="02020603050405020304" pitchFamily="18" charset="0"/>
              </a:rPr>
              <a:t> ‘the lack of suitable housing is one of the major challenges that all ex-prisoners face at the time of re-entry, and …that pre-release interventions for violent extremist prisoners must therefore include a plan for securing appropriate housing’.</a:t>
            </a:r>
            <a:endParaRPr lang="pt-PT"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3995936" y="5852160"/>
            <a:ext cx="4147664"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13</a:t>
            </a:fld>
            <a:endParaRPr lang="pt-PT"/>
          </a:p>
        </p:txBody>
      </p:sp>
    </p:spTree>
    <p:extLst>
      <p:ext uri="{BB962C8B-B14F-4D97-AF65-F5344CB8AC3E}">
        <p14:creationId xmlns:p14="http://schemas.microsoft.com/office/powerpoint/2010/main" val="3711374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764704"/>
            <a:ext cx="7024744" cy="1143000"/>
          </a:xfrm>
        </p:spPr>
        <p:txBody>
          <a:bodyPr>
            <a:normAutofit fontScale="90000"/>
          </a:bodyPr>
          <a:lstStyle/>
          <a:p>
            <a:pPr marL="914400" lvl="2" algn="ctr">
              <a:lnSpc>
                <a:spcPct val="150000"/>
              </a:lnSpc>
            </a:pPr>
            <a:r>
              <a:rPr lang="en-US" sz="2000" b="1" dirty="0" smtClean="0">
                <a:solidFill>
                  <a:schemeClr val="bg2">
                    <a:lumMod val="50000"/>
                  </a:schemeClr>
                </a:solidFill>
                <a:latin typeface="Times New Roman" panose="02020603050405020304" pitchFamily="18" charset="0"/>
                <a:cs typeface="Times New Roman" panose="02020603050405020304" pitchFamily="18" charset="0"/>
              </a:rPr>
              <a:t>2.1.1. Designing </a:t>
            </a:r>
            <a:r>
              <a:rPr lang="en-US" sz="2000" b="1" dirty="0">
                <a:solidFill>
                  <a:schemeClr val="bg2">
                    <a:lumMod val="50000"/>
                  </a:schemeClr>
                </a:solidFill>
                <a:latin typeface="Times New Roman" panose="02020603050405020304" pitchFamily="18" charset="0"/>
                <a:cs typeface="Times New Roman" panose="02020603050405020304" pitchFamily="18" charset="0"/>
              </a:rPr>
              <a:t>a support circle to reentry in the context of preventive and </a:t>
            </a:r>
            <a:r>
              <a:rPr lang="en-US" sz="2000" b="1" dirty="0" smtClean="0">
                <a:solidFill>
                  <a:schemeClr val="bg2">
                    <a:lumMod val="50000"/>
                  </a:schemeClr>
                </a:solidFill>
                <a:latin typeface="Times New Roman" panose="02020603050405020304" pitchFamily="18" charset="0"/>
                <a:cs typeface="Times New Roman" panose="02020603050405020304" pitchFamily="18" charset="0"/>
              </a:rPr>
              <a:t>de-</a:t>
            </a:r>
            <a:r>
              <a:rPr lang="en-US" sz="2000" b="1" dirty="0" err="1" smtClean="0">
                <a:solidFill>
                  <a:schemeClr val="bg2">
                    <a:lumMod val="50000"/>
                  </a:schemeClr>
                </a:solidFill>
                <a:latin typeface="Times New Roman" panose="02020603050405020304" pitchFamily="18" charset="0"/>
                <a:cs typeface="Times New Roman" panose="02020603050405020304" pitchFamily="18" charset="0"/>
              </a:rPr>
              <a:t>radicalisation</a:t>
            </a:r>
            <a:r>
              <a:rPr lang="en-US" sz="2000" b="1" dirty="0" smtClean="0">
                <a:solidFill>
                  <a:schemeClr val="bg2">
                    <a:lumMod val="50000"/>
                  </a:schemeClr>
                </a:solidFill>
                <a:latin typeface="Times New Roman" panose="02020603050405020304" pitchFamily="18" charset="0"/>
                <a:cs typeface="Times New Roman" panose="02020603050405020304" pitchFamily="18" charset="0"/>
              </a:rPr>
              <a:t> efforts</a:t>
            </a:r>
            <a:r>
              <a:rPr lang="pt-PT" sz="1600" dirty="0"/>
              <a:t/>
            </a:r>
            <a:br>
              <a:rPr lang="pt-PT" sz="1600" dirty="0"/>
            </a:br>
            <a:endParaRPr lang="pt-PT" sz="1600" dirty="0">
              <a:effectLst/>
              <a:latin typeface="Calibri"/>
              <a:ea typeface="Calibri"/>
              <a:cs typeface="Times New Roman"/>
            </a:endParaRPr>
          </a:p>
        </p:txBody>
      </p:sp>
      <p:sp>
        <p:nvSpPr>
          <p:cNvPr id="3" name="Espaço Reservado para Conteúdo 2"/>
          <p:cNvSpPr>
            <a:spLocks noGrp="1"/>
          </p:cNvSpPr>
          <p:nvPr>
            <p:ph idx="1"/>
          </p:nvPr>
        </p:nvSpPr>
        <p:spPr>
          <a:xfrm>
            <a:off x="611560" y="1628800"/>
            <a:ext cx="7920880" cy="4320480"/>
          </a:xfrm>
        </p:spPr>
        <p:txBody>
          <a:bodyPr>
            <a:noAutofit/>
          </a:bodyPr>
          <a:lstStyle/>
          <a:p>
            <a:pPr marL="68580" indent="0">
              <a:buNone/>
            </a:pPr>
            <a:r>
              <a:rPr lang="en-US" sz="1200" dirty="0" smtClean="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dirty="0" smtClean="0">
                <a:latin typeface="Times New Roman" panose="02020603050405020304" pitchFamily="18" charset="0"/>
                <a:cs typeface="Times New Roman" panose="02020603050405020304" pitchFamily="18" charset="0"/>
              </a:rPr>
              <a:t>A </a:t>
            </a:r>
            <a:r>
              <a:rPr lang="en-US" sz="1200" dirty="0">
                <a:latin typeface="Times New Roman" panose="02020603050405020304" pitchFamily="18" charset="0"/>
                <a:cs typeface="Times New Roman" panose="02020603050405020304" pitchFamily="18" charset="0"/>
              </a:rPr>
              <a:t>first aspect in which a combination of the </a:t>
            </a:r>
            <a:r>
              <a:rPr lang="en-US" sz="1200" dirty="0" err="1">
                <a:latin typeface="Times New Roman" panose="02020603050405020304" pitchFamily="18" charset="0"/>
                <a:cs typeface="Times New Roman" panose="02020603050405020304" pitchFamily="18" charset="0"/>
              </a:rPr>
              <a:t>Huikahi</a:t>
            </a:r>
            <a:r>
              <a:rPr lang="en-US" sz="1200" dirty="0">
                <a:latin typeface="Times New Roman" panose="02020603050405020304" pitchFamily="18" charset="0"/>
                <a:cs typeface="Times New Roman" panose="02020603050405020304" pitchFamily="18" charset="0"/>
              </a:rPr>
              <a:t> restorative circle </a:t>
            </a:r>
            <a:r>
              <a:rPr lang="en-US" sz="1200" dirty="0" smtClean="0">
                <a:latin typeface="Times New Roman" panose="02020603050405020304" pitchFamily="18" charset="0"/>
                <a:cs typeface="Times New Roman" panose="02020603050405020304" pitchFamily="18" charset="0"/>
              </a:rPr>
              <a:t>structure and </a:t>
            </a:r>
            <a:r>
              <a:rPr lang="en-US" sz="1200" dirty="0">
                <a:latin typeface="Times New Roman" panose="02020603050405020304" pitchFamily="18" charset="0"/>
                <a:cs typeface="Times New Roman" panose="02020603050405020304" pitchFamily="18" charset="0"/>
              </a:rPr>
              <a:t>the traditional peacemaking </a:t>
            </a:r>
            <a:r>
              <a:rPr lang="en-US" sz="1200" dirty="0" smtClean="0">
                <a:latin typeface="Times New Roman" panose="02020603050405020304" pitchFamily="18" charset="0"/>
                <a:cs typeface="Times New Roman" panose="02020603050405020304" pitchFamily="18" charset="0"/>
              </a:rPr>
              <a:t>circle structure may </a:t>
            </a:r>
            <a:r>
              <a:rPr lang="en-US" sz="1200" dirty="0">
                <a:latin typeface="Times New Roman" panose="02020603050405020304" pitchFamily="18" charset="0"/>
                <a:cs typeface="Times New Roman" panose="02020603050405020304" pitchFamily="18" charset="0"/>
              </a:rPr>
              <a:t>be relevant </a:t>
            </a:r>
            <a:r>
              <a:rPr lang="en-US" sz="1200" b="1" dirty="0">
                <a:latin typeface="Times New Roman" panose="02020603050405020304" pitchFamily="18" charset="0"/>
                <a:cs typeface="Times New Roman" panose="02020603050405020304" pitchFamily="18" charset="0"/>
              </a:rPr>
              <a:t>concerns the participants of the circle</a:t>
            </a:r>
            <a:r>
              <a:rPr lang="en-US" sz="1200" dirty="0">
                <a:latin typeface="Times New Roman" panose="02020603050405020304" pitchFamily="18" charset="0"/>
                <a:cs typeface="Times New Roman" panose="02020603050405020304" pitchFamily="18" charset="0"/>
              </a:rPr>
              <a:t>. In the first circle process, the participants include the offender in prison or being accompanied in the community, his community of care, especially his family and loved ones, and prison or probation staff while the latter can also include community members who personally feel committed to strengthening community and crime prevention (</a:t>
            </a:r>
            <a:r>
              <a:rPr lang="en-GB" sz="1200" dirty="0" err="1">
                <a:latin typeface="Times New Roman" panose="02020603050405020304" pitchFamily="18" charset="0"/>
                <a:cs typeface="Times New Roman" panose="02020603050405020304" pitchFamily="18" charset="0"/>
              </a:rPr>
              <a:t>Fellegi</a:t>
            </a:r>
            <a:r>
              <a:rPr lang="en-GB" sz="1200" dirty="0">
                <a:latin typeface="Times New Roman" panose="02020603050405020304" pitchFamily="18" charset="0"/>
                <a:cs typeface="Times New Roman" panose="02020603050405020304" pitchFamily="18" charset="0"/>
              </a:rPr>
              <a:t> &amp; </a:t>
            </a:r>
            <a:r>
              <a:rPr lang="en-GB" sz="1200" dirty="0" err="1">
                <a:latin typeface="Times New Roman" panose="02020603050405020304" pitchFamily="18" charset="0"/>
                <a:cs typeface="Times New Roman" panose="02020603050405020304" pitchFamily="18" charset="0"/>
              </a:rPr>
              <a:t>Szegö</a:t>
            </a:r>
            <a:r>
              <a:rPr lang="en-GB" sz="1200" dirty="0">
                <a:latin typeface="Times New Roman" panose="02020603050405020304" pitchFamily="18" charset="0"/>
                <a:cs typeface="Times New Roman" panose="02020603050405020304" pitchFamily="18" charset="0"/>
              </a:rPr>
              <a:t>, 2013</a:t>
            </a:r>
            <a:r>
              <a:rPr lang="en-US" sz="1200" dirty="0">
                <a:latin typeface="Times New Roman" panose="02020603050405020304" pitchFamily="18" charset="0"/>
                <a:cs typeface="Times New Roman" panose="02020603050405020304" pitchFamily="18" charset="0"/>
              </a:rPr>
              <a:t>: 23). </a:t>
            </a:r>
            <a:endParaRPr lang="en-US" sz="1200" dirty="0" smtClean="0">
              <a:latin typeface="Times New Roman" panose="02020603050405020304" pitchFamily="18" charset="0"/>
              <a:cs typeface="Times New Roman" panose="02020603050405020304" pitchFamily="18" charset="0"/>
            </a:endParaRPr>
          </a:p>
          <a:p>
            <a:pPr marL="365760" lvl="1" indent="0">
              <a:buNone/>
            </a:pPr>
            <a:endParaRPr lang="en-US" sz="1200" dirty="0">
              <a:latin typeface="Times New Roman" panose="02020603050405020304" pitchFamily="18" charset="0"/>
              <a:cs typeface="Times New Roman" panose="02020603050405020304" pitchFamily="18" charset="0"/>
            </a:endParaRPr>
          </a:p>
          <a:p>
            <a:pPr marL="365760" lvl="1" indent="0" algn="ctr">
              <a:buNone/>
            </a:pPr>
            <a:r>
              <a:rPr lang="en-US" sz="1200" b="1" dirty="0" smtClean="0">
                <a:latin typeface="Times New Roman" panose="02020603050405020304" pitchFamily="18" charset="0"/>
                <a:cs typeface="Times New Roman" panose="02020603050405020304" pitchFamily="18" charset="0"/>
              </a:rPr>
              <a:t>In </a:t>
            </a:r>
            <a:r>
              <a:rPr lang="en-US" sz="1200" b="1" dirty="0">
                <a:latin typeface="Times New Roman" panose="02020603050405020304" pitchFamily="18" charset="0"/>
                <a:cs typeface="Times New Roman" panose="02020603050405020304" pitchFamily="18" charset="0"/>
              </a:rPr>
              <a:t>the design of a support circle to reentry, in the context of broader preventive and de-</a:t>
            </a:r>
            <a:r>
              <a:rPr lang="en-US" sz="1200" b="1" dirty="0" err="1">
                <a:latin typeface="Times New Roman" panose="02020603050405020304" pitchFamily="18" charset="0"/>
                <a:cs typeface="Times New Roman" panose="02020603050405020304" pitchFamily="18" charset="0"/>
              </a:rPr>
              <a:t>radicalisation</a:t>
            </a:r>
            <a:r>
              <a:rPr lang="en-US" sz="1200" b="1" dirty="0">
                <a:latin typeface="Times New Roman" panose="02020603050405020304" pitchFamily="18" charset="0"/>
                <a:cs typeface="Times New Roman" panose="02020603050405020304" pitchFamily="18" charset="0"/>
              </a:rPr>
              <a:t> efforts, it may be important to include these members of the macro </a:t>
            </a:r>
            <a:r>
              <a:rPr lang="en-US" sz="1200" b="1" dirty="0" smtClean="0">
                <a:latin typeface="Times New Roman" panose="02020603050405020304" pitchFamily="18" charset="0"/>
                <a:cs typeface="Times New Roman" panose="02020603050405020304" pitchFamily="18" charset="0"/>
              </a:rPr>
              <a:t>community</a:t>
            </a:r>
          </a:p>
          <a:p>
            <a:pPr marL="365760" lvl="1" indent="0" algn="ctr">
              <a:buNone/>
            </a:pPr>
            <a:endParaRPr lang="en-US" sz="1200" b="1"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ü"/>
            </a:pPr>
            <a:r>
              <a:rPr lang="en-US" sz="1200" dirty="0" smtClean="0">
                <a:latin typeface="Times New Roman" panose="02020603050405020304" pitchFamily="18" charset="0"/>
                <a:cs typeface="Times New Roman" panose="02020603050405020304" pitchFamily="18" charset="0"/>
              </a:rPr>
              <a:t>This </a:t>
            </a:r>
            <a:r>
              <a:rPr lang="en-US" sz="1200" dirty="0">
                <a:latin typeface="Times New Roman" panose="02020603050405020304" pitchFamily="18" charset="0"/>
                <a:cs typeface="Times New Roman" panose="02020603050405020304" pitchFamily="18" charset="0"/>
              </a:rPr>
              <a:t>option seems to be in line with Marshall’s (2007), </a:t>
            </a:r>
            <a:r>
              <a:rPr lang="en-GB" sz="1200" dirty="0">
                <a:latin typeface="Times New Roman" panose="02020603050405020304" pitchFamily="18" charset="0"/>
                <a:cs typeface="Times New Roman" panose="02020603050405020304" pitchFamily="18" charset="0"/>
              </a:rPr>
              <a:t>Chowdhury Fink &amp; El-Said (2011)’s </a:t>
            </a:r>
            <a:r>
              <a:rPr lang="en-US" sz="1200" dirty="0">
                <a:latin typeface="Times New Roman" panose="02020603050405020304" pitchFamily="18" charset="0"/>
                <a:cs typeface="Times New Roman" panose="02020603050405020304" pitchFamily="18" charset="0"/>
              </a:rPr>
              <a:t>and </a:t>
            </a:r>
            <a:r>
              <a:rPr lang="en-US" sz="1200" dirty="0" err="1">
                <a:latin typeface="Times New Roman" panose="02020603050405020304" pitchFamily="18" charset="0"/>
                <a:cs typeface="Times New Roman" panose="02020603050405020304" pitchFamily="18" charset="0"/>
              </a:rPr>
              <a:t>Schmid´s</a:t>
            </a:r>
            <a:r>
              <a:rPr lang="en-US" sz="1200" dirty="0">
                <a:latin typeface="Times New Roman" panose="02020603050405020304" pitchFamily="18" charset="0"/>
                <a:cs typeface="Times New Roman" panose="02020603050405020304" pitchFamily="18" charset="0"/>
              </a:rPr>
              <a:t> (2013) conclusion that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initiatives should include the local community. Following this line of thought, for example, the participation in the circle of imams from the community mosque may be relevant for the clarification of Islam related misconceptions. </a:t>
            </a:r>
            <a:endParaRPr lang="en-US" sz="1200"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ü"/>
            </a:pPr>
            <a:endParaRPr lang="en-US" sz="1200"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ü"/>
            </a:pPr>
            <a:r>
              <a:rPr lang="en-US" sz="1200" dirty="0" smtClean="0">
                <a:latin typeface="Times New Roman" panose="02020603050405020304" pitchFamily="18" charset="0"/>
                <a:cs typeface="Times New Roman" panose="02020603050405020304" pitchFamily="18" charset="0"/>
              </a:rPr>
              <a:t>Also, the </a:t>
            </a:r>
            <a:r>
              <a:rPr lang="en-US" sz="1200" dirty="0">
                <a:latin typeface="Times New Roman" panose="02020603050405020304" pitchFamily="18" charset="0"/>
                <a:cs typeface="Times New Roman" panose="02020603050405020304" pitchFamily="18" charset="0"/>
              </a:rPr>
              <a:t>participation of these religious representatives of the local community seem to be in line with the proposition of the </a:t>
            </a:r>
            <a:r>
              <a:rPr lang="en-US" sz="1200" dirty="0" err="1">
                <a:latin typeface="Times New Roman" panose="02020603050405020304" pitchFamily="18" charset="0"/>
                <a:cs typeface="Times New Roman" panose="02020603050405020304" pitchFamily="18" charset="0"/>
              </a:rPr>
              <a:t>CoE</a:t>
            </a:r>
            <a:r>
              <a:rPr lang="en-US" sz="1200" dirty="0">
                <a:latin typeface="Times New Roman" panose="02020603050405020304" pitchFamily="18" charset="0"/>
                <a:cs typeface="Times New Roman" panose="02020603050405020304" pitchFamily="18" charset="0"/>
              </a:rPr>
              <a:t> 2016 Guidelines for prison and probation services regarding </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and violent extremism, since these guidelines explicitly mention that the </a:t>
            </a:r>
            <a:r>
              <a:rPr lang="en-US" sz="1200" i="1" dirty="0">
                <a:latin typeface="Times New Roman" panose="02020603050405020304" pitchFamily="18" charset="0"/>
                <a:cs typeface="Times New Roman" panose="02020603050405020304" pitchFamily="18" charset="0"/>
              </a:rPr>
              <a:t>‘involvement of religious representatives … may be very beneficial for efficient reintegration of offenders</a:t>
            </a:r>
            <a:r>
              <a:rPr lang="en-US" sz="1000" i="1"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  </a:t>
            </a:r>
            <a:endParaRPr lang="pt-PT" sz="1000"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14</a:t>
            </a:fld>
            <a:endParaRPr lang="pt-PT"/>
          </a:p>
        </p:txBody>
      </p:sp>
    </p:spTree>
    <p:extLst>
      <p:ext uri="{BB962C8B-B14F-4D97-AF65-F5344CB8AC3E}">
        <p14:creationId xmlns:p14="http://schemas.microsoft.com/office/powerpoint/2010/main" val="2771964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43492" y="836712"/>
            <a:ext cx="6777317" cy="4995917"/>
          </a:xfrm>
        </p:spPr>
        <p:txBody>
          <a:bodyPr>
            <a:noAutofit/>
          </a:bodyPr>
          <a:lstStyle/>
          <a:p>
            <a:pPr>
              <a:buFont typeface="Wingdings" panose="05000000000000000000" pitchFamily="2" charset="2"/>
              <a:buChar char="v"/>
            </a:pP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Following </a:t>
            </a:r>
            <a:r>
              <a:rPr lang="en-US" sz="1200" dirty="0" err="1">
                <a:latin typeface="Times New Roman" panose="02020603050405020304" pitchFamily="18" charset="0"/>
                <a:cs typeface="Times New Roman" panose="02020603050405020304" pitchFamily="18" charset="0"/>
              </a:rPr>
              <a:t>Pranis</a:t>
            </a:r>
            <a:r>
              <a:rPr lang="en-US" sz="1200" dirty="0">
                <a:latin typeface="Times New Roman" panose="02020603050405020304" pitchFamily="18" charset="0"/>
                <a:cs typeface="Times New Roman" panose="02020603050405020304" pitchFamily="18" charset="0"/>
              </a:rPr>
              <a:t> (2014:13) although the circle process can have moments during which the keeper assumes greater control over the dialogue, the talking piece should be always used at least during part of the circle. </a:t>
            </a:r>
            <a:r>
              <a:rPr lang="en-US" sz="1200" dirty="0" smtClean="0">
                <a:latin typeface="Times New Roman" panose="02020603050405020304" pitchFamily="18" charset="0"/>
                <a:cs typeface="Times New Roman" panose="02020603050405020304" pitchFamily="18" charset="0"/>
              </a:rPr>
              <a:t>Moreover, for </a:t>
            </a:r>
            <a:r>
              <a:rPr lang="en-US" sz="1200" dirty="0">
                <a:latin typeface="Times New Roman" panose="02020603050405020304" pitchFamily="18" charset="0"/>
                <a:cs typeface="Times New Roman" panose="02020603050405020304" pitchFamily="18" charset="0"/>
              </a:rPr>
              <a:t>the author, the circle should also always have a </a:t>
            </a:r>
            <a:r>
              <a:rPr lang="en-US" sz="1200" i="1" dirty="0">
                <a:latin typeface="Times New Roman" panose="02020603050405020304" pitchFamily="18" charset="0"/>
                <a:cs typeface="Times New Roman" panose="02020603050405020304" pitchFamily="18" charset="0"/>
              </a:rPr>
              <a:t>“check-in round”</a:t>
            </a:r>
            <a:r>
              <a:rPr lang="en-US" sz="1200" dirty="0">
                <a:latin typeface="Times New Roman" panose="02020603050405020304" pitchFamily="18" charset="0"/>
                <a:cs typeface="Times New Roman" panose="02020603050405020304" pitchFamily="18" charset="0"/>
              </a:rPr>
              <a:t> for all the participants. We consider that the inclusion of this </a:t>
            </a:r>
            <a:r>
              <a:rPr lang="en-US" sz="1200" i="1" dirty="0">
                <a:latin typeface="Times New Roman" panose="02020603050405020304" pitchFamily="18" charset="0"/>
                <a:cs typeface="Times New Roman" panose="02020603050405020304" pitchFamily="18" charset="0"/>
              </a:rPr>
              <a:t>“check-in round”</a:t>
            </a:r>
            <a:r>
              <a:rPr lang="en-US" sz="1200" dirty="0">
                <a:latin typeface="Times New Roman" panose="02020603050405020304" pitchFamily="18" charset="0"/>
                <a:cs typeface="Times New Roman" panose="02020603050405020304" pitchFamily="18" charset="0"/>
              </a:rPr>
              <a:t> and the use of the talking piece </a:t>
            </a:r>
            <a:r>
              <a:rPr lang="en-US" sz="1200" b="1" u="sng" dirty="0">
                <a:latin typeface="Times New Roman" panose="02020603050405020304" pitchFamily="18" charset="0"/>
                <a:cs typeface="Times New Roman" panose="02020603050405020304" pitchFamily="18" charset="0"/>
              </a:rPr>
              <a:t>are pertinent in a support circle to reentry held in the context of de-</a:t>
            </a:r>
            <a:r>
              <a:rPr lang="en-US" sz="1200" b="1" u="sng" dirty="0" err="1">
                <a:latin typeface="Times New Roman" panose="02020603050405020304" pitchFamily="18" charset="0"/>
                <a:cs typeface="Times New Roman" panose="02020603050405020304" pitchFamily="18" charset="0"/>
              </a:rPr>
              <a:t>radicalisation</a:t>
            </a:r>
            <a:r>
              <a:rPr lang="en-US" sz="1200" b="1" u="sng" dirty="0">
                <a:latin typeface="Times New Roman" panose="02020603050405020304" pitchFamily="18" charset="0"/>
                <a:cs typeface="Times New Roman" panose="02020603050405020304" pitchFamily="18" charset="0"/>
              </a:rPr>
              <a:t> because these seem to be crucial elements for the </a:t>
            </a:r>
            <a:r>
              <a:rPr lang="en-US" sz="1200" b="1" i="1" u="sng" dirty="0">
                <a:latin typeface="Times New Roman" panose="02020603050405020304" pitchFamily="18" charset="0"/>
                <a:cs typeface="Times New Roman" panose="02020603050405020304" pitchFamily="18" charset="0"/>
              </a:rPr>
              <a:t>“</a:t>
            </a:r>
            <a:r>
              <a:rPr lang="en-US" sz="1200" b="1" i="1" u="sng" dirty="0" err="1">
                <a:latin typeface="Times New Roman" panose="02020603050405020304" pitchFamily="18" charset="0"/>
                <a:cs typeface="Times New Roman" panose="02020603050405020304" pitchFamily="18" charset="0"/>
              </a:rPr>
              <a:t>equalising</a:t>
            </a:r>
            <a:r>
              <a:rPr lang="en-US" sz="1200" b="1" i="1" u="sng" dirty="0">
                <a:latin typeface="Times New Roman" panose="02020603050405020304" pitchFamily="18" charset="0"/>
                <a:cs typeface="Times New Roman" panose="02020603050405020304" pitchFamily="18" charset="0"/>
              </a:rPr>
              <a:t> effect”</a:t>
            </a:r>
            <a:r>
              <a:rPr lang="en-US" sz="1200" b="1" u="sng" dirty="0">
                <a:latin typeface="Times New Roman" panose="02020603050405020304" pitchFamily="18" charset="0"/>
                <a:cs typeface="Times New Roman" panose="02020603050405020304" pitchFamily="18" charset="0"/>
              </a:rPr>
              <a:t> of the circle and for the identification of common ground between all the participants around their shared humanity</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pt-PT"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pt-PT" sz="1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pt-PT" sz="1200" dirty="0" smtClean="0">
              <a:latin typeface="Times New Roman" panose="02020603050405020304" pitchFamily="18" charset="0"/>
              <a:cs typeface="Times New Roman" panose="02020603050405020304" pitchFamily="18" charset="0"/>
            </a:endParaRPr>
          </a:p>
          <a:p>
            <a:pPr marL="68580" indent="0">
              <a:buNone/>
            </a:pP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1200" dirty="0" smtClean="0">
                <a:latin typeface="Times New Roman" panose="02020603050405020304" pitchFamily="18" charset="0"/>
                <a:cs typeface="Times New Roman" panose="02020603050405020304" pitchFamily="18" charset="0"/>
              </a:rPr>
              <a:t>Moreover</a:t>
            </a:r>
            <a:r>
              <a:rPr lang="en-US" sz="1200" dirty="0">
                <a:latin typeface="Times New Roman" panose="02020603050405020304" pitchFamily="18" charset="0"/>
                <a:cs typeface="Times New Roman" panose="02020603050405020304" pitchFamily="18" charset="0"/>
              </a:rPr>
              <a:t>, the phase of building trust </a:t>
            </a:r>
            <a:r>
              <a:rPr lang="en-US" sz="1200" dirty="0" smtClean="0">
                <a:latin typeface="Times New Roman" panose="02020603050405020304" pitchFamily="18" charset="0"/>
                <a:cs typeface="Times New Roman" panose="02020603050405020304" pitchFamily="18" charset="0"/>
              </a:rPr>
              <a:t>from </a:t>
            </a:r>
            <a:r>
              <a:rPr lang="en-US" sz="1200" dirty="0">
                <a:latin typeface="Times New Roman" panose="02020603050405020304" pitchFamily="18" charset="0"/>
                <a:cs typeface="Times New Roman" panose="02020603050405020304" pitchFamily="18" charset="0"/>
              </a:rPr>
              <a:t>the traditional peacemaking circle could be </a:t>
            </a:r>
            <a:r>
              <a:rPr lang="en-US" sz="1200" dirty="0" smtClean="0">
                <a:latin typeface="Times New Roman" panose="02020603050405020304" pitchFamily="18" charset="0"/>
                <a:cs typeface="Times New Roman" panose="02020603050405020304" pitchFamily="18" charset="0"/>
              </a:rPr>
              <a:t>included before </a:t>
            </a:r>
            <a:r>
              <a:rPr lang="en-US" sz="1200" dirty="0">
                <a:latin typeface="Times New Roman" panose="02020603050405020304" pitchFamily="18" charset="0"/>
                <a:cs typeface="Times New Roman" panose="02020603050405020304" pitchFamily="18" charset="0"/>
              </a:rPr>
              <a:t>inviting the participants in the circle (family, friends, prison or probation staff and macro community members) to identify strengths in the </a:t>
            </a:r>
            <a:r>
              <a:rPr lang="en-US" sz="1200" dirty="0" smtClean="0">
                <a:latin typeface="Times New Roman" panose="02020603050405020304" pitchFamily="18" charset="0"/>
                <a:cs typeface="Times New Roman" panose="02020603050405020304" pitchFamily="18" charset="0"/>
              </a:rPr>
              <a:t>offender.  </a:t>
            </a:r>
            <a:endParaRPr lang="en-US" sz="1200" dirty="0">
              <a:latin typeface="Times New Roman" panose="02020603050405020304" pitchFamily="18" charset="0"/>
              <a:cs typeface="Times New Roman" panose="02020603050405020304" pitchFamily="18" charset="0"/>
            </a:endParaRPr>
          </a:p>
          <a:p>
            <a:pPr marL="68580" indent="0">
              <a:buNone/>
            </a:pPr>
            <a:endParaRPr lang="en-US" sz="1200" dirty="0" smtClean="0">
              <a:latin typeface="Times New Roman" panose="02020603050405020304" pitchFamily="18" charset="0"/>
              <a:cs typeface="Times New Roman" panose="02020603050405020304" pitchFamily="18" charset="0"/>
            </a:endParaRPr>
          </a:p>
          <a:p>
            <a:pPr marL="68580" indent="0">
              <a:buNone/>
            </a:pPr>
            <a:endParaRPr lang="en-US" sz="1200" dirty="0" smtClean="0">
              <a:latin typeface="Times New Roman" panose="02020603050405020304" pitchFamily="18" charset="0"/>
              <a:cs typeface="Times New Roman" panose="02020603050405020304" pitchFamily="18" charset="0"/>
            </a:endParaRPr>
          </a:p>
          <a:p>
            <a:pPr marL="68580" indent="0" algn="ctr">
              <a:buNone/>
            </a:pPr>
            <a:r>
              <a:rPr lang="en-US" sz="1200" dirty="0">
                <a:latin typeface="Times New Roman" panose="02020603050405020304" pitchFamily="18" charset="0"/>
                <a:cs typeface="Times New Roman" panose="02020603050405020304" pitchFamily="18" charset="0"/>
              </a:rPr>
              <a:t>Following Stuart and </a:t>
            </a:r>
            <a:r>
              <a:rPr lang="en-US" sz="1200" dirty="0" err="1">
                <a:latin typeface="Times New Roman" panose="02020603050405020304" pitchFamily="18" charset="0"/>
                <a:cs typeface="Times New Roman" panose="02020603050405020304" pitchFamily="18" charset="0"/>
              </a:rPr>
              <a:t>Pranis’s</a:t>
            </a:r>
            <a:r>
              <a:rPr lang="en-US" sz="1200" dirty="0">
                <a:latin typeface="Times New Roman" panose="02020603050405020304" pitchFamily="18" charset="0"/>
                <a:cs typeface="Times New Roman" panose="02020603050405020304" pitchFamily="18" charset="0"/>
              </a:rPr>
              <a:t> line of thought (2006:127), the embedment of these structural elements of traditional peacemaking circles in a support circle to reentry inspired in the </a:t>
            </a:r>
            <a:r>
              <a:rPr lang="en-US" sz="1200" dirty="0" err="1">
                <a:latin typeface="Times New Roman" panose="02020603050405020304" pitchFamily="18" charset="0"/>
                <a:cs typeface="Times New Roman" panose="02020603050405020304" pitchFamily="18" charset="0"/>
              </a:rPr>
              <a:t>Huikahi</a:t>
            </a:r>
            <a:r>
              <a:rPr lang="en-US" sz="1200" dirty="0">
                <a:latin typeface="Times New Roman" panose="02020603050405020304" pitchFamily="18" charset="0"/>
                <a:cs typeface="Times New Roman" panose="02020603050405020304" pitchFamily="18" charset="0"/>
              </a:rPr>
              <a:t> restorative circle would  </a:t>
            </a:r>
            <a:r>
              <a:rPr lang="en-US" sz="1200" i="1" dirty="0">
                <a:latin typeface="Times New Roman" panose="02020603050405020304" pitchFamily="18" charset="0"/>
                <a:cs typeface="Times New Roman" panose="02020603050405020304" pitchFamily="18" charset="0"/>
              </a:rPr>
              <a:t>‘</a:t>
            </a:r>
            <a:r>
              <a:rPr lang="en-US" sz="1200" b="1" i="1" dirty="0">
                <a:latin typeface="Times New Roman" panose="02020603050405020304" pitchFamily="18" charset="0"/>
                <a:cs typeface="Times New Roman" panose="02020603050405020304" pitchFamily="18" charset="0"/>
              </a:rPr>
              <a:t>generate a deeper awareness within the circle of how their human journeys have generated similar experiences, expectations, fears, dreams and hopes’ </a:t>
            </a:r>
            <a:r>
              <a:rPr lang="en-US" sz="1200" dirty="0">
                <a:latin typeface="Times New Roman" panose="02020603050405020304" pitchFamily="18" charset="0"/>
                <a:cs typeface="Times New Roman" panose="02020603050405020304" pitchFamily="18" charset="0"/>
              </a:rPr>
              <a:t>and</a:t>
            </a:r>
            <a:r>
              <a:rPr lang="en-US" sz="1200" i="1"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creating guidelines together </a:t>
            </a:r>
            <a:r>
              <a:rPr lang="en-US" sz="1200" b="1" dirty="0">
                <a:latin typeface="Times New Roman" panose="02020603050405020304" pitchFamily="18" charset="0"/>
                <a:cs typeface="Times New Roman" panose="02020603050405020304" pitchFamily="18" charset="0"/>
              </a:rPr>
              <a:t>(would provide)</a:t>
            </a:r>
            <a:r>
              <a:rPr lang="en-US" sz="1200" b="1" i="1" dirty="0">
                <a:latin typeface="Times New Roman" panose="02020603050405020304" pitchFamily="18" charset="0"/>
                <a:cs typeface="Times New Roman" panose="02020603050405020304" pitchFamily="18" charset="0"/>
              </a:rPr>
              <a:t> …  an opportunity for the group to experience finding common ground in spite of serious differences’</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aspects that seem extremely relevant in the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context. </a:t>
            </a:r>
            <a:endParaRPr lang="pt-PT" sz="1200"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3995936" y="5852160"/>
            <a:ext cx="4147664"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15</a:t>
            </a:fld>
            <a:endParaRPr lang="pt-PT"/>
          </a:p>
        </p:txBody>
      </p:sp>
      <p:cxnSp>
        <p:nvCxnSpPr>
          <p:cNvPr id="7" name="Conector de seta reta 6"/>
          <p:cNvCxnSpPr/>
          <p:nvPr/>
        </p:nvCxnSpPr>
        <p:spPr>
          <a:xfrm>
            <a:off x="4572000" y="2299639"/>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767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2400" b="1" dirty="0" smtClean="0">
                <a:latin typeface="Times New Roman"/>
                <a:ea typeface="Calibri"/>
              </a:rPr>
              <a:t>2.2. Mentoring </a:t>
            </a:r>
            <a:r>
              <a:rPr lang="en-US" sz="2400" b="1" dirty="0">
                <a:latin typeface="Times New Roman"/>
                <a:ea typeface="Calibri"/>
              </a:rPr>
              <a:t>in the context of p</a:t>
            </a:r>
            <a:r>
              <a:rPr lang="en-US" sz="2400" b="1" dirty="0" smtClean="0">
                <a:latin typeface="Times New Roman"/>
                <a:ea typeface="Calibri"/>
              </a:rPr>
              <a:t>reventive </a:t>
            </a:r>
            <a:r>
              <a:rPr lang="en-US" sz="2400" b="1" dirty="0">
                <a:latin typeface="Times New Roman"/>
                <a:ea typeface="Calibri"/>
              </a:rPr>
              <a:t>and d</a:t>
            </a:r>
            <a:r>
              <a:rPr lang="en-US" sz="2400" b="1" dirty="0" smtClean="0">
                <a:latin typeface="Times New Roman"/>
                <a:ea typeface="Calibri"/>
              </a:rPr>
              <a:t>e-</a:t>
            </a:r>
            <a:r>
              <a:rPr lang="en-US" sz="2400" b="1" dirty="0" err="1" smtClean="0">
                <a:latin typeface="Times New Roman"/>
                <a:ea typeface="Calibri"/>
              </a:rPr>
              <a:t>radicalisation</a:t>
            </a:r>
            <a:r>
              <a:rPr lang="en-US" sz="2400" b="1" dirty="0" smtClean="0">
                <a:latin typeface="Times New Roman"/>
                <a:ea typeface="Calibri"/>
              </a:rPr>
              <a:t> </a:t>
            </a:r>
            <a:r>
              <a:rPr lang="en-US" sz="2400" b="1" dirty="0">
                <a:latin typeface="Times New Roman"/>
                <a:ea typeface="Calibri"/>
              </a:rPr>
              <a:t>efforts</a:t>
            </a:r>
            <a:r>
              <a:rPr lang="en-US" sz="2400" b="1" dirty="0" smtClean="0">
                <a:latin typeface="Times New Roman"/>
                <a:ea typeface="Calibri"/>
              </a:rPr>
              <a:t>:</a:t>
            </a:r>
            <a:br>
              <a:rPr lang="en-US" sz="2400" b="1" dirty="0" smtClean="0">
                <a:latin typeface="Times New Roman"/>
                <a:ea typeface="Calibri"/>
              </a:rPr>
            </a:br>
            <a:r>
              <a:rPr lang="en-US" sz="2400" b="1" dirty="0" smtClean="0">
                <a:latin typeface="Times New Roman"/>
                <a:ea typeface="Calibri"/>
              </a:rPr>
              <a:t> The </a:t>
            </a:r>
            <a:r>
              <a:rPr lang="en-US" sz="2400" b="1" dirty="0">
                <a:latin typeface="Times New Roman"/>
                <a:ea typeface="Calibri"/>
              </a:rPr>
              <a:t>restorative power of the </a:t>
            </a:r>
            <a:r>
              <a:rPr lang="en-US" sz="2400" b="1" i="1" dirty="0">
                <a:latin typeface="Times New Roman"/>
                <a:ea typeface="Calibri"/>
              </a:rPr>
              <a:t>wounded healer</a:t>
            </a:r>
            <a:endParaRPr lang="pt-PT" sz="2400" dirty="0"/>
          </a:p>
        </p:txBody>
      </p:sp>
      <p:sp>
        <p:nvSpPr>
          <p:cNvPr id="3" name="Espaço Reservado para Conteúdo 2"/>
          <p:cNvSpPr>
            <a:spLocks noGrp="1"/>
          </p:cNvSpPr>
          <p:nvPr>
            <p:ph idx="1"/>
          </p:nvPr>
        </p:nvSpPr>
        <p:spPr>
          <a:xfrm>
            <a:off x="1043492" y="2323652"/>
            <a:ext cx="6777317" cy="4129684"/>
          </a:xfrm>
        </p:spPr>
        <p:txBody>
          <a:bodyPr>
            <a:normAutofit fontScale="62500" lnSpcReduction="20000"/>
          </a:bodyPr>
          <a:lstStyle/>
          <a:p>
            <a:r>
              <a:rPr lang="en-US" dirty="0">
                <a:latin typeface="Times New Roman" panose="02020603050405020304" pitchFamily="18" charset="0"/>
                <a:cs typeface="Times New Roman" panose="02020603050405020304" pitchFamily="18" charset="0"/>
              </a:rPr>
              <a:t>According to </a:t>
            </a:r>
            <a:r>
              <a:rPr lang="en-GB" dirty="0" err="1">
                <a:latin typeface="Times New Roman" panose="02020603050405020304" pitchFamily="18" charset="0"/>
                <a:cs typeface="Times New Roman" panose="02020603050405020304" pitchFamily="18" charset="0"/>
              </a:rPr>
              <a:t>Ehret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Dhondt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Fellegi</a:t>
            </a:r>
            <a:r>
              <a:rPr lang="en-GB" dirty="0">
                <a:latin typeface="Times New Roman" panose="02020603050405020304" pitchFamily="18" charset="0"/>
                <a:cs typeface="Times New Roman" panose="02020603050405020304" pitchFamily="18" charset="0"/>
              </a:rPr>
              <a:t> and </a:t>
            </a:r>
            <a:r>
              <a:rPr lang="en-GB" dirty="0" err="1">
                <a:latin typeface="Times New Roman" panose="02020603050405020304" pitchFamily="18" charset="0"/>
                <a:cs typeface="Times New Roman" panose="02020603050405020304" pitchFamily="18" charset="0"/>
              </a:rPr>
              <a:t>Szegö</a:t>
            </a:r>
            <a:r>
              <a:rPr lang="en-US" dirty="0">
                <a:latin typeface="Times New Roman" panose="02020603050405020304" pitchFamily="18" charset="0"/>
                <a:cs typeface="Times New Roman" panose="02020603050405020304" pitchFamily="18" charset="0"/>
              </a:rPr>
              <a:t> (2013: 182) the action plan resulting from a circle should ideally</a:t>
            </a:r>
            <a:r>
              <a:rPr lang="en-US" i="1" dirty="0">
                <a:latin typeface="Times New Roman" panose="02020603050405020304" pitchFamily="18" charset="0"/>
                <a:cs typeface="Times New Roman" panose="02020603050405020304" pitchFamily="18" charset="0"/>
              </a:rPr>
              <a:t> ‘make use of positive traits or skills of the accused for making amends. For example … </a:t>
            </a:r>
            <a:r>
              <a:rPr lang="en-US" i="1" u="sng" dirty="0">
                <a:latin typeface="Times New Roman" panose="02020603050405020304" pitchFamily="18" charset="0"/>
                <a:cs typeface="Times New Roman" panose="02020603050405020304" pitchFamily="18" charset="0"/>
              </a:rPr>
              <a:t>their verbal skills could be used for public presentations … with the purpose of preventing others from making similar mistakes’</a:t>
            </a:r>
            <a:r>
              <a:rPr lang="en-US" u="sng"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a:t>
            </a:r>
            <a:r>
              <a:rPr lang="en-US" i="1" dirty="0">
                <a:latin typeface="Times New Roman" panose="02020603050405020304" pitchFamily="18" charset="0"/>
                <a:cs typeface="Times New Roman" panose="02020603050405020304" pitchFamily="18" charset="0"/>
              </a:rPr>
              <a:t> ‘</a:t>
            </a:r>
            <a:r>
              <a:rPr lang="en-US" i="1" u="sng" dirty="0">
                <a:latin typeface="Times New Roman" panose="02020603050405020304" pitchFamily="18" charset="0"/>
                <a:cs typeface="Times New Roman" panose="02020603050405020304" pitchFamily="18" charset="0"/>
              </a:rPr>
              <a:t>at best, an action plan also makes use of the support persons participating in the circle. This way </a:t>
            </a:r>
            <a:r>
              <a:rPr lang="en-US" i="1" u="sng" dirty="0" smtClean="0">
                <a:latin typeface="Times New Roman" panose="02020603050405020304" pitchFamily="18" charset="0"/>
                <a:cs typeface="Times New Roman" panose="02020603050405020304" pitchFamily="18" charset="0"/>
              </a:rPr>
              <a:t>…. </a:t>
            </a:r>
            <a:r>
              <a:rPr lang="en-US" i="1" u="sng" dirty="0">
                <a:latin typeface="Times New Roman" panose="02020603050405020304" pitchFamily="18" charset="0"/>
                <a:cs typeface="Times New Roman" panose="02020603050405020304" pitchFamily="18" charset="0"/>
              </a:rPr>
              <a:t>they can receive support for the time after the circle as well</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pt-PT"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In practice, according to Walker (2009:429) ‘</a:t>
            </a:r>
            <a:r>
              <a:rPr lang="en-US" i="1" dirty="0">
                <a:latin typeface="Times New Roman" panose="02020603050405020304" pitchFamily="18" charset="0"/>
                <a:cs typeface="Times New Roman" panose="02020603050405020304" pitchFamily="18" charset="0"/>
              </a:rPr>
              <a:t>many of the incarcerated people who have had circles also make plans to help others, including… by being mentors’. </a:t>
            </a:r>
            <a:endParaRPr lang="en-US" i="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illustrated, at least in part, by the account of one offender in a </a:t>
            </a:r>
            <a:r>
              <a:rPr lang="en-US" dirty="0" err="1">
                <a:latin typeface="Times New Roman" panose="02020603050405020304" pitchFamily="18" charset="0"/>
                <a:cs typeface="Times New Roman" panose="02020603050405020304" pitchFamily="18" charset="0"/>
              </a:rPr>
              <a:t>Huikahi</a:t>
            </a:r>
            <a:r>
              <a:rPr lang="en-US" dirty="0">
                <a:latin typeface="Times New Roman" panose="02020603050405020304" pitchFamily="18" charset="0"/>
                <a:cs typeface="Times New Roman" panose="02020603050405020304" pitchFamily="18" charset="0"/>
              </a:rPr>
              <a:t> restorative circle saying ‘</a:t>
            </a:r>
            <a:r>
              <a:rPr lang="en-US" i="1" dirty="0">
                <a:latin typeface="Times New Roman" panose="02020603050405020304" pitchFamily="18" charset="0"/>
                <a:cs typeface="Times New Roman" panose="02020603050405020304" pitchFamily="18" charset="0"/>
              </a:rPr>
              <a:t>I want to go back to my old </a:t>
            </a:r>
            <a:r>
              <a:rPr lang="en-US" i="1" dirty="0" err="1">
                <a:latin typeface="Times New Roman" panose="02020603050405020304" pitchFamily="18" charset="0"/>
                <a:cs typeface="Times New Roman" panose="02020603050405020304" pitchFamily="18" charset="0"/>
              </a:rPr>
              <a:t>neighbourhood</a:t>
            </a:r>
            <a:r>
              <a:rPr lang="en-US" i="1" dirty="0">
                <a:latin typeface="Times New Roman" panose="02020603050405020304" pitchFamily="18" charset="0"/>
                <a:cs typeface="Times New Roman" panose="02020603050405020304" pitchFamily="18" charset="0"/>
              </a:rPr>
              <a:t>. I helped mess the place up, and I need to go back and help make it better’</a:t>
            </a:r>
            <a:r>
              <a:rPr lang="en-US" dirty="0">
                <a:latin typeface="Times New Roman" panose="02020603050405020304" pitchFamily="18" charset="0"/>
                <a:cs typeface="Times New Roman" panose="02020603050405020304" pitchFamily="18" charset="0"/>
              </a:rPr>
              <a:t> (Walker, Sakai &amp; Brady, 2006:72).   </a:t>
            </a:r>
            <a:endParaRPr lang="en-US"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pt-PT" dirty="0">
              <a:latin typeface="Times New Roman" panose="02020603050405020304" pitchFamily="18" charset="0"/>
              <a:cs typeface="Times New Roman" panose="02020603050405020304" pitchFamily="18" charset="0"/>
            </a:endParaRPr>
          </a:p>
          <a:p>
            <a:pPr marL="68580" indent="0" algn="ctr">
              <a:buNone/>
            </a:pPr>
            <a:r>
              <a:rPr lang="en-US" b="1" dirty="0">
                <a:latin typeface="Times New Roman" panose="02020603050405020304" pitchFamily="18" charset="0"/>
                <a:cs typeface="Times New Roman" panose="02020603050405020304" pitchFamily="18" charset="0"/>
              </a:rPr>
              <a:t>The mentoring activity as part of the de-</a:t>
            </a:r>
            <a:r>
              <a:rPr lang="en-US" b="1" dirty="0" err="1">
                <a:latin typeface="Times New Roman" panose="02020603050405020304" pitchFamily="18" charset="0"/>
                <a:cs typeface="Times New Roman" panose="02020603050405020304" pitchFamily="18" charset="0"/>
              </a:rPr>
              <a:t>radicalisation</a:t>
            </a:r>
            <a:r>
              <a:rPr lang="en-US" b="1" dirty="0">
                <a:latin typeface="Times New Roman" panose="02020603050405020304" pitchFamily="18" charset="0"/>
                <a:cs typeface="Times New Roman" panose="02020603050405020304" pitchFamily="18" charset="0"/>
              </a:rPr>
              <a:t> journey of the individual and, simultaneously, the use of </a:t>
            </a:r>
            <a:r>
              <a:rPr lang="en-US" b="1" i="1" dirty="0">
                <a:latin typeface="Times New Roman" panose="02020603050405020304" pitchFamily="18" charset="0"/>
                <a:cs typeface="Times New Roman" panose="02020603050405020304" pitchFamily="18" charset="0"/>
              </a:rPr>
              <a:t>“wounded healers”</a:t>
            </a:r>
            <a:r>
              <a:rPr lang="en-US" b="1" dirty="0">
                <a:latin typeface="Times New Roman" panose="02020603050405020304" pitchFamily="18" charset="0"/>
                <a:cs typeface="Times New Roman" panose="02020603050405020304" pitchFamily="18" charset="0"/>
              </a:rPr>
              <a:t> in the prevention or de-</a:t>
            </a:r>
            <a:r>
              <a:rPr lang="en-US" b="1" dirty="0" err="1">
                <a:latin typeface="Times New Roman" panose="02020603050405020304" pitchFamily="18" charset="0"/>
                <a:cs typeface="Times New Roman" panose="02020603050405020304" pitchFamily="18" charset="0"/>
              </a:rPr>
              <a:t>radicalisation</a:t>
            </a:r>
            <a:r>
              <a:rPr lang="en-US" b="1" dirty="0">
                <a:latin typeface="Times New Roman" panose="02020603050405020304" pitchFamily="18" charset="0"/>
                <a:cs typeface="Times New Roman" panose="02020603050405020304" pitchFamily="18" charset="0"/>
              </a:rPr>
              <a:t> process of other individuals as mentors</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16</a:t>
            </a:fld>
            <a:endParaRPr lang="pt-PT"/>
          </a:p>
        </p:txBody>
      </p:sp>
      <p:cxnSp>
        <p:nvCxnSpPr>
          <p:cNvPr id="7" name="Conector de seta reta 6"/>
          <p:cNvCxnSpPr/>
          <p:nvPr/>
        </p:nvCxnSpPr>
        <p:spPr>
          <a:xfrm>
            <a:off x="4414597" y="5085184"/>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538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2" y="332656"/>
            <a:ext cx="7024744" cy="1143000"/>
          </a:xfrm>
        </p:spPr>
        <p:txBody>
          <a:bodyPr>
            <a:noAutofit/>
          </a:bodyPr>
          <a:lstStyle/>
          <a:p>
            <a:pPr algn="ctr"/>
            <a:r>
              <a:rPr lang="pt-PT" sz="2000" b="1" dirty="0" smtClean="0">
                <a:latin typeface="Times New Roman" panose="02020603050405020304" pitchFamily="18" charset="0"/>
                <a:cs typeface="Times New Roman" panose="02020603050405020304" pitchFamily="18" charset="0"/>
              </a:rPr>
              <a:t>The concept of  “wounded healer”</a:t>
            </a:r>
            <a:br>
              <a:rPr lang="pt-PT" sz="2000" b="1" dirty="0" smtClean="0">
                <a:latin typeface="Times New Roman" panose="02020603050405020304" pitchFamily="18" charset="0"/>
                <a:cs typeface="Times New Roman" panose="02020603050405020304" pitchFamily="18" charset="0"/>
              </a:rPr>
            </a:br>
            <a:endParaRPr lang="pt-PT" sz="2000" b="1"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755576" y="1412776"/>
            <a:ext cx="7632848" cy="4536504"/>
          </a:xfrm>
        </p:spPr>
        <p:txBody>
          <a:bodyPr>
            <a:normAutofit fontScale="47500" lnSpcReduction="20000"/>
          </a:bodyPr>
          <a:lstStyle/>
          <a:p>
            <a:pPr marL="68580" indent="0">
              <a:buNone/>
            </a:pPr>
            <a:endParaRPr lang="en-US" sz="2500" dirty="0" smtClean="0">
              <a:latin typeface="Times New Roman" panose="02020603050405020304" pitchFamily="18" charset="0"/>
              <a:cs typeface="Times New Roman" panose="02020603050405020304" pitchFamily="18" charset="0"/>
            </a:endParaRPr>
          </a:p>
          <a:p>
            <a:r>
              <a:rPr lang="en-US" sz="2500" dirty="0" smtClean="0">
                <a:latin typeface="Times New Roman" panose="02020603050405020304" pitchFamily="18" charset="0"/>
                <a:cs typeface="Times New Roman" panose="02020603050405020304" pitchFamily="18" charset="0"/>
              </a:rPr>
              <a:t>According </a:t>
            </a:r>
            <a:r>
              <a:rPr lang="en-US" sz="2500" dirty="0">
                <a:latin typeface="Times New Roman" panose="02020603050405020304" pitchFamily="18" charset="0"/>
                <a:cs typeface="Times New Roman" panose="02020603050405020304" pitchFamily="18" charset="0"/>
              </a:rPr>
              <a:t>to Schiff (2007: 237</a:t>
            </a:r>
            <a:r>
              <a:rPr lang="en-US" sz="2500" dirty="0" smtClean="0">
                <a:latin typeface="Times New Roman" panose="02020603050405020304" pitchFamily="18" charset="0"/>
                <a:cs typeface="Times New Roman" panose="02020603050405020304" pitchFamily="18" charset="0"/>
              </a:rPr>
              <a:t>) </a:t>
            </a:r>
            <a:r>
              <a:rPr lang="en-US" sz="2500" i="1" dirty="0" smtClean="0">
                <a:latin typeface="Times New Roman" panose="02020603050405020304" pitchFamily="18" charset="0"/>
                <a:cs typeface="Times New Roman" panose="02020603050405020304" pitchFamily="18" charset="0"/>
              </a:rPr>
              <a:t>‘</a:t>
            </a:r>
            <a:r>
              <a:rPr lang="en-US" sz="2500" i="1" dirty="0">
                <a:latin typeface="Times New Roman" panose="02020603050405020304" pitchFamily="18" charset="0"/>
                <a:cs typeface="Times New Roman" panose="02020603050405020304" pitchFamily="18" charset="0"/>
              </a:rPr>
              <a:t>a significant component of the restorative process is to involve and include community members who can serve as … mentors for … offenders in need</a:t>
            </a:r>
            <a:r>
              <a:rPr lang="en-US" sz="2500" i="1" dirty="0" smtClean="0">
                <a:latin typeface="Times New Roman" panose="02020603050405020304" pitchFamily="18" charset="0"/>
                <a:cs typeface="Times New Roman" panose="02020603050405020304" pitchFamily="18" charset="0"/>
              </a:rPr>
              <a:t>’</a:t>
            </a:r>
          </a:p>
          <a:p>
            <a:endParaRPr lang="en-US" sz="2500" i="1" dirty="0">
              <a:latin typeface="Times New Roman" panose="02020603050405020304" pitchFamily="18" charset="0"/>
              <a:cs typeface="Times New Roman" panose="02020603050405020304" pitchFamily="18" charset="0"/>
            </a:endParaRPr>
          </a:p>
          <a:p>
            <a:endParaRPr lang="en-US" sz="2500" dirty="0" smtClean="0">
              <a:latin typeface="Times New Roman" panose="02020603050405020304" pitchFamily="18" charset="0"/>
              <a:cs typeface="Times New Roman" panose="02020603050405020304" pitchFamily="18" charset="0"/>
            </a:endParaRPr>
          </a:p>
          <a:p>
            <a:pPr marL="68580" indent="0" algn="ctr">
              <a:buNone/>
            </a:pPr>
            <a:r>
              <a:rPr lang="en-US" sz="2500" i="1" dirty="0" smtClean="0">
                <a:latin typeface="Times New Roman" panose="02020603050405020304" pitchFamily="18" charset="0"/>
                <a:cs typeface="Times New Roman" panose="02020603050405020304" pitchFamily="18" charset="0"/>
              </a:rPr>
              <a:t>‘</a:t>
            </a:r>
            <a:r>
              <a:rPr lang="en-US" sz="2500" i="1" dirty="0">
                <a:latin typeface="Times New Roman" panose="02020603050405020304" pitchFamily="18" charset="0"/>
                <a:cs typeface="Times New Roman" panose="02020603050405020304" pitchFamily="18" charset="0"/>
              </a:rPr>
              <a:t>Our greatest resource, largely untouched, to aid in the rehabilitation of offenders is other offenders’</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Eglash</a:t>
            </a:r>
            <a:r>
              <a:rPr lang="en-US" sz="2500" dirty="0">
                <a:latin typeface="Times New Roman" panose="02020603050405020304" pitchFamily="18" charset="0"/>
                <a:cs typeface="Times New Roman" panose="02020603050405020304" pitchFamily="18" charset="0"/>
              </a:rPr>
              <a:t>, 1958: 239). </a:t>
            </a:r>
            <a:endParaRPr lang="en-US" sz="2500" dirty="0" smtClean="0">
              <a:latin typeface="Times New Roman" panose="02020603050405020304" pitchFamily="18" charset="0"/>
              <a:cs typeface="Times New Roman" panose="02020603050405020304" pitchFamily="18" charset="0"/>
            </a:endParaRPr>
          </a:p>
          <a:p>
            <a:pPr marL="68580" indent="0" algn="ctr">
              <a:buNone/>
            </a:pPr>
            <a:endParaRPr lang="en-US" sz="2500" dirty="0" smtClean="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rPr>
              <a:t>In this context, for  </a:t>
            </a:r>
            <a:r>
              <a:rPr lang="en-US" sz="2500" dirty="0" err="1">
                <a:latin typeface="Times New Roman" panose="02020603050405020304" pitchFamily="18" charset="0"/>
                <a:cs typeface="Times New Roman" panose="02020603050405020304" pitchFamily="18" charset="0"/>
              </a:rPr>
              <a:t>Maruna</a:t>
            </a:r>
            <a:r>
              <a:rPr lang="en-US" sz="2500" dirty="0">
                <a:latin typeface="Times New Roman" panose="02020603050405020304" pitchFamily="18" charset="0"/>
                <a:cs typeface="Times New Roman" panose="02020603050405020304" pitchFamily="18" charset="0"/>
              </a:rPr>
              <a:t> (2014) the intervention of ex-offenders as mentors of other offenders, in initiatives where ex-offenders are seen as guides in the transformational process of others, are examples of flexible RJ practices, following </a:t>
            </a:r>
            <a:r>
              <a:rPr lang="en-US" sz="2500" dirty="0" err="1">
                <a:latin typeface="Times New Roman" panose="02020603050405020304" pitchFamily="18" charset="0"/>
                <a:cs typeface="Times New Roman" panose="02020603050405020304" pitchFamily="18" charset="0"/>
              </a:rPr>
              <a:t>Eglash’s</a:t>
            </a:r>
            <a:r>
              <a:rPr lang="en-US" sz="2500" dirty="0">
                <a:latin typeface="Times New Roman" panose="02020603050405020304" pitchFamily="18" charset="0"/>
                <a:cs typeface="Times New Roman" panose="02020603050405020304" pitchFamily="18" charset="0"/>
              </a:rPr>
              <a:t> inspirational thought. </a:t>
            </a:r>
          </a:p>
          <a:p>
            <a:pPr marL="68580" indent="0" algn="ctr">
              <a:buNone/>
            </a:pPr>
            <a:endParaRPr lang="en-US" sz="2500" dirty="0" smtClean="0">
              <a:latin typeface="Times New Roman" panose="02020603050405020304" pitchFamily="18" charset="0"/>
              <a:cs typeface="Times New Roman" panose="02020603050405020304" pitchFamily="18" charset="0"/>
            </a:endParaRPr>
          </a:p>
          <a:p>
            <a:endParaRPr lang="en-US" sz="2500" dirty="0">
              <a:latin typeface="Times New Roman" panose="02020603050405020304" pitchFamily="18" charset="0"/>
              <a:cs typeface="Times New Roman" panose="02020603050405020304" pitchFamily="18" charset="0"/>
            </a:endParaRPr>
          </a:p>
          <a:p>
            <a:r>
              <a:rPr lang="en-US" sz="2500" dirty="0" smtClean="0">
                <a:latin typeface="Times New Roman" panose="02020603050405020304" pitchFamily="18" charset="0"/>
                <a:cs typeface="Times New Roman" panose="02020603050405020304" pitchFamily="18" charset="0"/>
              </a:rPr>
              <a:t>And as</a:t>
            </a:r>
            <a:r>
              <a:rPr lang="en-US" sz="2500" i="1" dirty="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Maruna</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(2014: 20) notes, on one </a:t>
            </a:r>
            <a:r>
              <a:rPr lang="en-US" sz="2500" dirty="0" smtClean="0">
                <a:latin typeface="Times New Roman" panose="02020603050405020304" pitchFamily="18" charset="0"/>
                <a:cs typeface="Times New Roman" panose="02020603050405020304" pitchFamily="18" charset="0"/>
              </a:rPr>
              <a:t>hand:</a:t>
            </a:r>
          </a:p>
          <a:p>
            <a:endParaRPr lang="en-US" sz="2500" b="1" dirty="0" smtClean="0">
              <a:latin typeface="Times New Roman" panose="02020603050405020304" pitchFamily="18" charset="0"/>
              <a:cs typeface="Times New Roman" panose="02020603050405020304" pitchFamily="18" charset="0"/>
            </a:endParaRPr>
          </a:p>
          <a:p>
            <a:pPr marL="68580" indent="0" algn="ctr">
              <a:buNone/>
            </a:pPr>
            <a:r>
              <a:rPr lang="en-US" sz="2500" b="1" dirty="0" smtClean="0">
                <a:latin typeface="Times New Roman" panose="02020603050405020304" pitchFamily="18" charset="0"/>
                <a:cs typeface="Times New Roman" panose="02020603050405020304" pitchFamily="18" charset="0"/>
              </a:rPr>
              <a:t> </a:t>
            </a:r>
            <a:r>
              <a:rPr lang="en-US" sz="2500" b="1" i="1" dirty="0">
                <a:latin typeface="Times New Roman" panose="02020603050405020304" pitchFamily="18" charset="0"/>
                <a:cs typeface="Times New Roman" panose="02020603050405020304" pitchFamily="18" charset="0"/>
              </a:rPr>
              <a:t>‘transformed offenders have legitimacy among their pre-transformed peers that established social works, prison officials and Law Enforcement personnel do not have’</a:t>
            </a:r>
            <a:r>
              <a:rPr lang="en-US" sz="2500" b="1" dirty="0">
                <a:latin typeface="Times New Roman" panose="02020603050405020304" pitchFamily="18" charset="0"/>
                <a:cs typeface="Times New Roman" panose="02020603050405020304" pitchFamily="18" charset="0"/>
              </a:rPr>
              <a:t> </a:t>
            </a:r>
            <a:endParaRPr lang="en-US" sz="2500" b="1" dirty="0" smtClean="0">
              <a:latin typeface="Times New Roman" panose="02020603050405020304" pitchFamily="18" charset="0"/>
              <a:cs typeface="Times New Roman" panose="02020603050405020304" pitchFamily="18" charset="0"/>
            </a:endParaRPr>
          </a:p>
          <a:p>
            <a:pPr marL="68580" indent="0">
              <a:buNone/>
            </a:pPr>
            <a:endParaRPr lang="en-US" sz="2500" dirty="0">
              <a:latin typeface="Times New Roman" panose="02020603050405020304" pitchFamily="18" charset="0"/>
              <a:cs typeface="Times New Roman" panose="02020603050405020304" pitchFamily="18" charset="0"/>
            </a:endParaRPr>
          </a:p>
          <a:p>
            <a:pPr marL="68580" indent="0">
              <a:buNone/>
            </a:pPr>
            <a:r>
              <a:rPr lang="en-US" sz="2500" dirty="0" smtClean="0">
                <a:latin typeface="Times New Roman" panose="02020603050405020304" pitchFamily="18" charset="0"/>
                <a:cs typeface="Times New Roman" panose="02020603050405020304" pitchFamily="18" charset="0"/>
              </a:rPr>
              <a:t>and </a:t>
            </a:r>
            <a:r>
              <a:rPr lang="en-US" sz="2500" dirty="0">
                <a:latin typeface="Times New Roman" panose="02020603050405020304" pitchFamily="18" charset="0"/>
                <a:cs typeface="Times New Roman" panose="02020603050405020304" pitchFamily="18" charset="0"/>
              </a:rPr>
              <a:t>on the other </a:t>
            </a:r>
            <a:r>
              <a:rPr lang="en-US" sz="2500" dirty="0" smtClean="0">
                <a:latin typeface="Times New Roman" panose="02020603050405020304" pitchFamily="18" charset="0"/>
                <a:cs typeface="Times New Roman" panose="02020603050405020304" pitchFamily="18" charset="0"/>
              </a:rPr>
              <a:t>hand:</a:t>
            </a:r>
          </a:p>
          <a:p>
            <a:pPr marL="68580" indent="0">
              <a:buNone/>
            </a:pPr>
            <a:endParaRPr lang="en-US" sz="2500" dirty="0" smtClean="0">
              <a:latin typeface="Times New Roman" panose="02020603050405020304" pitchFamily="18" charset="0"/>
              <a:cs typeface="Times New Roman" panose="02020603050405020304" pitchFamily="18" charset="0"/>
            </a:endParaRPr>
          </a:p>
          <a:p>
            <a:pPr marL="68580" indent="0" algn="ctr">
              <a:buNone/>
            </a:pPr>
            <a:r>
              <a:rPr lang="en-US" sz="2500" dirty="0" smtClean="0">
                <a:latin typeface="Times New Roman" panose="02020603050405020304" pitchFamily="18" charset="0"/>
                <a:cs typeface="Times New Roman" panose="02020603050405020304" pitchFamily="18" charset="0"/>
              </a:rPr>
              <a:t> </a:t>
            </a:r>
            <a:r>
              <a:rPr lang="en-US" sz="2500" b="1" i="1" dirty="0">
                <a:latin typeface="Times New Roman" panose="02020603050405020304" pitchFamily="18" charset="0"/>
                <a:cs typeface="Times New Roman" panose="02020603050405020304" pitchFamily="18" charset="0"/>
              </a:rPr>
              <a:t>‘the transformation process that begins with the self ends with the transformation of others’</a:t>
            </a:r>
            <a:r>
              <a:rPr lang="en-US" sz="2500" b="1" dirty="0">
                <a:latin typeface="Times New Roman" panose="02020603050405020304" pitchFamily="18" charset="0"/>
                <a:cs typeface="Times New Roman" panose="02020603050405020304" pitchFamily="18" charset="0"/>
              </a:rPr>
              <a:t>. </a:t>
            </a:r>
            <a:endParaRPr lang="en-US" sz="2500" b="1" dirty="0" smtClean="0">
              <a:latin typeface="Times New Roman" panose="02020603050405020304" pitchFamily="18" charset="0"/>
              <a:cs typeface="Times New Roman" panose="02020603050405020304" pitchFamily="18" charset="0"/>
            </a:endParaRPr>
          </a:p>
          <a:p>
            <a:endParaRPr lang="pt-PT" sz="25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2300" dirty="0">
                <a:latin typeface="Times New Roman" panose="02020603050405020304" pitchFamily="18" charset="0"/>
                <a:cs typeface="Times New Roman" panose="02020603050405020304" pitchFamily="18" charset="0"/>
              </a:rPr>
              <a:t>         This conceptualization appears perfectly in line with the conclusion from the</a:t>
            </a:r>
            <a:r>
              <a:rPr lang="en-US" sz="2300" i="1"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Institute for Strategic Dialogue (2012: 22-23 </a:t>
            </a:r>
            <a:r>
              <a:rPr lang="en-US" sz="2300" dirty="0" err="1">
                <a:latin typeface="Times New Roman" panose="02020603050405020304" pitchFamily="18" charset="0"/>
                <a:cs typeface="Times New Roman" panose="02020603050405020304" pitchFamily="18" charset="0"/>
              </a:rPr>
              <a:t>cit</a:t>
            </a:r>
            <a:r>
              <a:rPr lang="en-US" sz="2300" dirty="0">
                <a:latin typeface="Times New Roman" panose="02020603050405020304" pitchFamily="18" charset="0"/>
                <a:cs typeface="Times New Roman" panose="02020603050405020304" pitchFamily="18" charset="0"/>
              </a:rPr>
              <a:t> in </a:t>
            </a:r>
            <a:r>
              <a:rPr lang="en-US" sz="2300" dirty="0" err="1">
                <a:latin typeface="Times New Roman" panose="02020603050405020304" pitchFamily="18" charset="0"/>
                <a:cs typeface="Times New Roman" panose="02020603050405020304" pitchFamily="18" charset="0"/>
              </a:rPr>
              <a:t>Schmid</a:t>
            </a:r>
            <a:r>
              <a:rPr lang="en-US" sz="2300" dirty="0">
                <a:latin typeface="Times New Roman" panose="02020603050405020304" pitchFamily="18" charset="0"/>
                <a:cs typeface="Times New Roman" panose="02020603050405020304" pitchFamily="18" charset="0"/>
              </a:rPr>
              <a:t>, 2013:48) that </a:t>
            </a:r>
            <a:r>
              <a:rPr lang="en-US" sz="2300" i="1" dirty="0">
                <a:latin typeface="Times New Roman" panose="02020603050405020304" pitchFamily="18" charset="0"/>
                <a:cs typeface="Times New Roman" panose="02020603050405020304" pitchFamily="18" charset="0"/>
              </a:rPr>
              <a:t>‘(…) </a:t>
            </a:r>
            <a:r>
              <a:rPr lang="en-US" sz="2300" b="1" i="1" dirty="0">
                <a:latin typeface="Times New Roman" panose="02020603050405020304" pitchFamily="18" charset="0"/>
                <a:cs typeface="Times New Roman" panose="02020603050405020304" pitchFamily="18" charset="0"/>
              </a:rPr>
              <a:t>it can be useful to involve former extremists in the de-</a:t>
            </a:r>
            <a:r>
              <a:rPr lang="en-US" sz="2300" b="1" i="1" dirty="0" err="1">
                <a:latin typeface="Times New Roman" panose="02020603050405020304" pitchFamily="18" charset="0"/>
                <a:cs typeface="Times New Roman" panose="02020603050405020304" pitchFamily="18" charset="0"/>
              </a:rPr>
              <a:t>radicalisation</a:t>
            </a:r>
            <a:r>
              <a:rPr lang="en-US" sz="2300" b="1" i="1" dirty="0">
                <a:latin typeface="Times New Roman" panose="02020603050405020304" pitchFamily="18" charset="0"/>
                <a:cs typeface="Times New Roman" panose="02020603050405020304" pitchFamily="18" charset="0"/>
              </a:rPr>
              <a:t> and disengagement </a:t>
            </a:r>
            <a:r>
              <a:rPr lang="en-US" sz="2300" b="1" i="1" dirty="0" err="1">
                <a:latin typeface="Times New Roman" panose="02020603050405020304" pitchFamily="18" charset="0"/>
                <a:cs typeface="Times New Roman" panose="02020603050405020304" pitchFamily="18" charset="0"/>
              </a:rPr>
              <a:t>programmes</a:t>
            </a:r>
            <a:r>
              <a:rPr lang="en-US" sz="2300" b="1" i="1" dirty="0">
                <a:latin typeface="Times New Roman" panose="02020603050405020304" pitchFamily="18" charset="0"/>
                <a:cs typeface="Times New Roman" panose="02020603050405020304" pitchFamily="18" charset="0"/>
              </a:rPr>
              <a:t> because they have a deeper understanding of the challenges facing the individual and have more credibility’</a:t>
            </a:r>
            <a:r>
              <a:rPr lang="en-US" sz="2300" i="1" dirty="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endParaRPr lang="pt-PT" sz="2300" dirty="0">
              <a:latin typeface="Times New Roman" panose="02020603050405020304" pitchFamily="18" charset="0"/>
              <a:cs typeface="Times New Roman" panose="02020603050405020304" pitchFamily="18" charset="0"/>
            </a:endParaRPr>
          </a:p>
          <a:p>
            <a:endParaRPr lang="pt-PT"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3995936" y="5852160"/>
            <a:ext cx="4147664"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17</a:t>
            </a:fld>
            <a:endParaRPr lang="pt-PT"/>
          </a:p>
        </p:txBody>
      </p:sp>
    </p:spTree>
    <p:extLst>
      <p:ext uri="{BB962C8B-B14F-4D97-AF65-F5344CB8AC3E}">
        <p14:creationId xmlns:p14="http://schemas.microsoft.com/office/powerpoint/2010/main" val="3231554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764704"/>
            <a:ext cx="7024744" cy="1143000"/>
          </a:xfrm>
        </p:spPr>
        <p:txBody>
          <a:bodyPr>
            <a:normAutofit fontScale="90000"/>
          </a:bodyPr>
          <a:lstStyle/>
          <a:p>
            <a:pPr algn="ctr"/>
            <a:r>
              <a:rPr lang="pt-PT" sz="2400" b="1" dirty="0" smtClean="0">
                <a:latin typeface="Times New Roman" panose="02020603050405020304" pitchFamily="18" charset="0"/>
                <a:cs typeface="Times New Roman" panose="02020603050405020304" pitchFamily="18" charset="0"/>
              </a:rPr>
              <a:t>The work of </a:t>
            </a:r>
            <a:r>
              <a:rPr lang="pt-PT" sz="2400" b="1" i="1" dirty="0" smtClean="0">
                <a:latin typeface="Times New Roman" panose="02020603050405020304" pitchFamily="18" charset="0"/>
                <a:cs typeface="Times New Roman" panose="02020603050405020304" pitchFamily="18" charset="0"/>
              </a:rPr>
              <a:t>wounded healers </a:t>
            </a:r>
            <a:r>
              <a:rPr lang="pt-PT" sz="2400" b="1" dirty="0" smtClean="0">
                <a:latin typeface="Times New Roman" panose="02020603050405020304" pitchFamily="18" charset="0"/>
                <a:cs typeface="Times New Roman" panose="02020603050405020304" pitchFamily="18" charset="0"/>
              </a:rPr>
              <a:t>in de-radicalisation contexts</a:t>
            </a:r>
            <a:br>
              <a:rPr lang="pt-PT" sz="2400" b="1" dirty="0" smtClean="0">
                <a:latin typeface="Times New Roman" panose="02020603050405020304" pitchFamily="18" charset="0"/>
                <a:cs typeface="Times New Roman" panose="02020603050405020304" pitchFamily="18" charset="0"/>
              </a:rPr>
            </a:br>
            <a:r>
              <a:rPr lang="pt-PT" sz="2400" b="1" dirty="0" smtClean="0">
                <a:latin typeface="Times New Roman" panose="02020603050405020304" pitchFamily="18" charset="0"/>
                <a:cs typeface="Times New Roman" panose="02020603050405020304" pitchFamily="18" charset="0"/>
              </a:rPr>
              <a:t>International examples </a:t>
            </a:r>
            <a:endParaRPr lang="pt-PT" sz="2400" b="1"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899592" y="2132856"/>
            <a:ext cx="7272808" cy="3960440"/>
          </a:xfrm>
        </p:spPr>
        <p:txBody>
          <a:bodyPr>
            <a:normAutofit fontScale="47500" lnSpcReduction="20000"/>
          </a:bodyPr>
          <a:lstStyle/>
          <a:p>
            <a:r>
              <a:rPr lang="en-US" sz="2900" dirty="0">
                <a:latin typeface="Times New Roman" panose="02020603050405020304" pitchFamily="18" charset="0"/>
                <a:cs typeface="Times New Roman" panose="02020603050405020304" pitchFamily="18" charset="0"/>
              </a:rPr>
              <a:t>A</a:t>
            </a:r>
            <a:r>
              <a:rPr lang="en-US" sz="2900" dirty="0" smtClean="0">
                <a:latin typeface="Times New Roman" panose="02020603050405020304" pitchFamily="18" charset="0"/>
                <a:cs typeface="Times New Roman" panose="02020603050405020304" pitchFamily="18" charset="0"/>
              </a:rPr>
              <a:t>ccording </a:t>
            </a:r>
            <a:r>
              <a:rPr lang="en-US" sz="2900" dirty="0">
                <a:latin typeface="Times New Roman" panose="02020603050405020304" pitchFamily="18" charset="0"/>
                <a:cs typeface="Times New Roman" panose="02020603050405020304" pitchFamily="18" charset="0"/>
              </a:rPr>
              <a:t>to Horgan and Braddock (2010: 274) </a:t>
            </a:r>
            <a:r>
              <a:rPr lang="en-US" sz="2900" i="1" dirty="0">
                <a:latin typeface="Times New Roman" panose="02020603050405020304" pitchFamily="18" charset="0"/>
                <a:cs typeface="Times New Roman" panose="02020603050405020304" pitchFamily="18" charset="0"/>
              </a:rPr>
              <a:t>‘the Indonesian initiative remains unique in its utilization of ex-terrorists as central’</a:t>
            </a:r>
            <a:r>
              <a:rPr lang="en-US" sz="2900" dirty="0">
                <a:latin typeface="Times New Roman" panose="02020603050405020304" pitchFamily="18" charset="0"/>
                <a:cs typeface="Times New Roman" panose="02020603050405020304" pitchFamily="18" charset="0"/>
              </a:rPr>
              <a:t> to the preventive and de-</a:t>
            </a:r>
            <a:r>
              <a:rPr lang="en-US" sz="2900" dirty="0" err="1">
                <a:latin typeface="Times New Roman" panose="02020603050405020304" pitchFamily="18" charset="0"/>
                <a:cs typeface="Times New Roman" panose="02020603050405020304" pitchFamily="18" charset="0"/>
              </a:rPr>
              <a:t>radicalisation</a:t>
            </a:r>
            <a:r>
              <a:rPr lang="en-US" sz="2900" dirty="0">
                <a:latin typeface="Times New Roman" panose="02020603050405020304" pitchFamily="18" charset="0"/>
                <a:cs typeface="Times New Roman" panose="02020603050405020304" pitchFamily="18" charset="0"/>
              </a:rPr>
              <a:t> efforts</a:t>
            </a:r>
            <a:r>
              <a:rPr lang="en-US" sz="2900" i="1" dirty="0">
                <a:latin typeface="Times New Roman" panose="02020603050405020304" pitchFamily="18" charset="0"/>
                <a:cs typeface="Times New Roman" panose="02020603050405020304" pitchFamily="18" charset="0"/>
              </a:rPr>
              <a:t>.</a:t>
            </a:r>
            <a:r>
              <a:rPr lang="en-US" sz="2900" dirty="0">
                <a:latin typeface="Times New Roman" panose="02020603050405020304" pitchFamily="18" charset="0"/>
                <a:cs typeface="Times New Roman" panose="02020603050405020304" pitchFamily="18" charset="0"/>
              </a:rPr>
              <a:t> </a:t>
            </a:r>
            <a:endParaRPr lang="en-US" sz="2900" dirty="0" smtClean="0">
              <a:latin typeface="Times New Roman" panose="02020603050405020304" pitchFamily="18" charset="0"/>
              <a:cs typeface="Times New Roman" panose="02020603050405020304" pitchFamily="18" charset="0"/>
            </a:endParaRPr>
          </a:p>
          <a:p>
            <a:pPr marL="68580" indent="0">
              <a:buNone/>
            </a:pPr>
            <a:endParaRPr lang="en-US" sz="29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2700" dirty="0" smtClean="0">
                <a:latin typeface="Times New Roman" panose="02020603050405020304" pitchFamily="18" charset="0"/>
                <a:cs typeface="Times New Roman" panose="02020603050405020304" pitchFamily="18" charset="0"/>
              </a:rPr>
              <a:t>     As </a:t>
            </a:r>
            <a:r>
              <a:rPr lang="en-US" sz="2700" dirty="0">
                <a:latin typeface="Times New Roman" panose="02020603050405020304" pitchFamily="18" charset="0"/>
                <a:cs typeface="Times New Roman" panose="02020603050405020304" pitchFamily="18" charset="0"/>
              </a:rPr>
              <a:t>an example, we can refer the Indonesian case of Ali </a:t>
            </a:r>
            <a:r>
              <a:rPr lang="en-US" sz="2700" dirty="0" err="1">
                <a:latin typeface="Times New Roman" panose="02020603050405020304" pitchFamily="18" charset="0"/>
                <a:cs typeface="Times New Roman" panose="02020603050405020304" pitchFamily="18" charset="0"/>
              </a:rPr>
              <a:t>Imron</a:t>
            </a:r>
            <a:r>
              <a:rPr lang="en-US" sz="2700" dirty="0">
                <a:latin typeface="Times New Roman" panose="02020603050405020304" pitchFamily="18" charset="0"/>
                <a:cs typeface="Times New Roman" panose="02020603050405020304" pitchFamily="18" charset="0"/>
              </a:rPr>
              <a:t>, imprisoned for his part in the 2002 Bali bombing. Using his past experience and his own abilities to counter Jemaah Islamiyah’s (JI) message, </a:t>
            </a:r>
            <a:r>
              <a:rPr lang="en-US" sz="2700" dirty="0" err="1">
                <a:latin typeface="Times New Roman" panose="02020603050405020304" pitchFamily="18" charset="0"/>
                <a:cs typeface="Times New Roman" panose="02020603050405020304" pitchFamily="18" charset="0"/>
              </a:rPr>
              <a:t>Imron</a:t>
            </a:r>
            <a:r>
              <a:rPr lang="en-US" sz="2700" dirty="0">
                <a:latin typeface="Times New Roman" panose="02020603050405020304" pitchFamily="18" charset="0"/>
                <a:cs typeface="Times New Roman" panose="02020603050405020304" pitchFamily="18" charset="0"/>
              </a:rPr>
              <a:t> </a:t>
            </a:r>
            <a:r>
              <a:rPr lang="en-US" sz="2700" i="1" dirty="0">
                <a:latin typeface="Times New Roman" panose="02020603050405020304" pitchFamily="18" charset="0"/>
                <a:cs typeface="Times New Roman" panose="02020603050405020304" pitchFamily="18" charset="0"/>
              </a:rPr>
              <a:t>‘wrote a book, produced cassette tapes, and publicly described how he would tell family and friends about the ‘‘mistakes’’ he made’</a:t>
            </a:r>
            <a:r>
              <a:rPr lang="en-US" sz="2700" dirty="0">
                <a:latin typeface="Times New Roman" panose="02020603050405020304" pitchFamily="18" charset="0"/>
                <a:cs typeface="Times New Roman" panose="02020603050405020304" pitchFamily="18" charset="0"/>
              </a:rPr>
              <a:t>. He has actively participated in efforts both to prevent radicalization of Indonesian youth, since he knows </a:t>
            </a:r>
            <a:r>
              <a:rPr lang="en-US" sz="2700" i="1" dirty="0">
                <a:latin typeface="Times New Roman" panose="02020603050405020304" pitchFamily="18" charset="0"/>
                <a:cs typeface="Times New Roman" panose="02020603050405020304" pitchFamily="18" charset="0"/>
              </a:rPr>
              <a:t>‘how the terrorists recruit new members and who is most vulnerable to the radical message’</a:t>
            </a:r>
            <a:r>
              <a:rPr lang="en-US" sz="2700" dirty="0">
                <a:latin typeface="Times New Roman" panose="02020603050405020304" pitchFamily="18" charset="0"/>
                <a:cs typeface="Times New Roman" panose="02020603050405020304" pitchFamily="18" charset="0"/>
              </a:rPr>
              <a:t> and to </a:t>
            </a:r>
            <a:r>
              <a:rPr lang="en-US" sz="2700" i="1" dirty="0">
                <a:latin typeface="Times New Roman" panose="02020603050405020304" pitchFamily="18" charset="0"/>
                <a:cs typeface="Times New Roman" panose="02020603050405020304" pitchFamily="18" charset="0"/>
              </a:rPr>
              <a:t>‘deprogram other jailed terrorists’</a:t>
            </a:r>
            <a:r>
              <a:rPr lang="en-US" sz="2700" dirty="0">
                <a:latin typeface="Times New Roman" panose="02020603050405020304" pitchFamily="18" charset="0"/>
                <a:cs typeface="Times New Roman" panose="02020603050405020304" pitchFamily="18" charset="0"/>
              </a:rPr>
              <a:t> (Horgan &amp; Braddock, 2010: 273). </a:t>
            </a:r>
            <a:endParaRPr lang="en-US" sz="2700" dirty="0" smtClean="0">
              <a:latin typeface="Times New Roman" panose="02020603050405020304" pitchFamily="18" charset="0"/>
              <a:cs typeface="Times New Roman" panose="02020603050405020304" pitchFamily="18" charset="0"/>
            </a:endParaRPr>
          </a:p>
          <a:p>
            <a:endParaRPr lang="pt-PT" sz="29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2700" dirty="0">
                <a:latin typeface="Times New Roman" panose="02020603050405020304" pitchFamily="18" charset="0"/>
                <a:cs typeface="Times New Roman" panose="02020603050405020304" pitchFamily="18" charset="0"/>
              </a:rPr>
              <a:t>    </a:t>
            </a:r>
            <a:r>
              <a:rPr lang="en-US" sz="2700" dirty="0" smtClean="0">
                <a:latin typeface="Times New Roman" panose="02020603050405020304" pitchFamily="18" charset="0"/>
                <a:cs typeface="Times New Roman" panose="02020603050405020304" pitchFamily="18" charset="0"/>
              </a:rPr>
              <a:t>Another </a:t>
            </a:r>
            <a:r>
              <a:rPr lang="en-US" sz="2700" dirty="0">
                <a:latin typeface="Times New Roman" panose="02020603050405020304" pitchFamily="18" charset="0"/>
                <a:cs typeface="Times New Roman" panose="02020603050405020304" pitchFamily="18" charset="0"/>
              </a:rPr>
              <a:t>relevant example is provided by Indonesian case of Bin Abbas, a former operational commander of JI’s </a:t>
            </a:r>
            <a:r>
              <a:rPr lang="en-US" sz="2700" dirty="0" err="1">
                <a:latin typeface="Times New Roman" panose="02020603050405020304" pitchFamily="18" charset="0"/>
                <a:cs typeface="Times New Roman" panose="02020603050405020304" pitchFamily="18" charset="0"/>
              </a:rPr>
              <a:t>Mantiqi</a:t>
            </a:r>
            <a:r>
              <a:rPr lang="en-US" sz="2700" dirty="0">
                <a:latin typeface="Times New Roman" panose="02020603050405020304" pitchFamily="18" charset="0"/>
                <a:cs typeface="Times New Roman" panose="02020603050405020304" pitchFamily="18" charset="0"/>
              </a:rPr>
              <a:t> 3 and administrator of the </a:t>
            </a:r>
            <a:r>
              <a:rPr lang="en-US" sz="2700" dirty="0" err="1">
                <a:latin typeface="Times New Roman" panose="02020603050405020304" pitchFamily="18" charset="0"/>
                <a:cs typeface="Times New Roman" panose="02020603050405020304" pitchFamily="18" charset="0"/>
              </a:rPr>
              <a:t>Hudaibiyah</a:t>
            </a:r>
            <a:r>
              <a:rPr lang="en-US" sz="2700" dirty="0">
                <a:latin typeface="Times New Roman" panose="02020603050405020304" pitchFamily="18" charset="0"/>
                <a:cs typeface="Times New Roman" panose="02020603050405020304" pitchFamily="18" charset="0"/>
              </a:rPr>
              <a:t> training facility. Australian Federal Police Commissioner (AFP) Mick </a:t>
            </a:r>
            <a:r>
              <a:rPr lang="en-US" sz="2700" dirty="0" err="1">
                <a:latin typeface="Times New Roman" panose="02020603050405020304" pitchFamily="18" charset="0"/>
                <a:cs typeface="Times New Roman" panose="02020603050405020304" pitchFamily="18" charset="0"/>
              </a:rPr>
              <a:t>Keelty</a:t>
            </a:r>
            <a:r>
              <a:rPr lang="en-US" sz="2700" dirty="0">
                <a:latin typeface="Times New Roman" panose="02020603050405020304" pitchFamily="18" charset="0"/>
                <a:cs typeface="Times New Roman" panose="02020603050405020304" pitchFamily="18" charset="0"/>
              </a:rPr>
              <a:t> has claimed that the past of Bin Abbas </a:t>
            </a:r>
            <a:r>
              <a:rPr lang="en-US" sz="2700" i="1" dirty="0">
                <a:latin typeface="Times New Roman" panose="02020603050405020304" pitchFamily="18" charset="0"/>
                <a:cs typeface="Times New Roman" panose="02020603050405020304" pitchFamily="18" charset="0"/>
              </a:rPr>
              <a:t>‘yields respect from those that have been captured’</a:t>
            </a:r>
            <a:r>
              <a:rPr lang="en-US" sz="2700" dirty="0">
                <a:latin typeface="Times New Roman" panose="02020603050405020304" pitchFamily="18" charset="0"/>
                <a:cs typeface="Times New Roman" panose="02020603050405020304" pitchFamily="18" charset="0"/>
              </a:rPr>
              <a:t> and that such respect can be instrumental in the rehabilitation effort of others (Horgan &amp; Braddock, 2010: 273-274). Bin Abbas dialogues with other JI members when these are imprisoned and </a:t>
            </a:r>
            <a:r>
              <a:rPr lang="en-US" sz="2700" i="1" dirty="0">
                <a:latin typeface="Times New Roman" panose="02020603050405020304" pitchFamily="18" charset="0"/>
                <a:cs typeface="Times New Roman" panose="02020603050405020304" pitchFamily="18" charset="0"/>
              </a:rPr>
              <a:t>‘challenges detainees Islamic justifications for armed action against civilians’</a:t>
            </a:r>
            <a:r>
              <a:rPr lang="en-US" sz="2700" dirty="0">
                <a:latin typeface="Times New Roman" panose="02020603050405020304" pitchFamily="18" charset="0"/>
                <a:cs typeface="Times New Roman" panose="02020603050405020304" pitchFamily="18" charset="0"/>
              </a:rPr>
              <a:t> (Horgan &amp; Braddock, 2010: 274).  </a:t>
            </a:r>
            <a:endParaRPr lang="en-US" sz="27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700" dirty="0">
              <a:latin typeface="Times New Roman" panose="02020603050405020304" pitchFamily="18" charset="0"/>
              <a:cs typeface="Times New Roman" panose="02020603050405020304" pitchFamily="18" charset="0"/>
            </a:endParaRPr>
          </a:p>
          <a:p>
            <a:r>
              <a:rPr lang="en-US" sz="2900" dirty="0" smtClean="0">
                <a:latin typeface="Times New Roman" panose="02020603050405020304" pitchFamily="18" charset="0"/>
                <a:cs typeface="Times New Roman" panose="02020603050405020304" pitchFamily="18" charset="0"/>
              </a:rPr>
              <a:t>According </a:t>
            </a:r>
            <a:r>
              <a:rPr lang="en-US" sz="2900" dirty="0">
                <a:latin typeface="Times New Roman" panose="02020603050405020304" pitchFamily="18" charset="0"/>
                <a:cs typeface="Times New Roman" panose="02020603050405020304" pitchFamily="18" charset="0"/>
              </a:rPr>
              <a:t>to Horgan and Braddock (2010: 273) </a:t>
            </a:r>
            <a:r>
              <a:rPr lang="en-US" sz="2900" i="1" dirty="0">
                <a:latin typeface="Times New Roman" panose="02020603050405020304" pitchFamily="18" charset="0"/>
                <a:cs typeface="Times New Roman" panose="02020603050405020304" pitchFamily="18" charset="0"/>
              </a:rPr>
              <a:t>‘Indonesian officials believe that the success of their program is heavily contingent on the involvement of former JI personnel’</a:t>
            </a:r>
            <a:r>
              <a:rPr lang="en-US" sz="2900" dirty="0">
                <a:latin typeface="Times New Roman" panose="02020603050405020304" pitchFamily="18" charset="0"/>
                <a:cs typeface="Times New Roman" panose="02020603050405020304" pitchFamily="18" charset="0"/>
              </a:rPr>
              <a:t>.</a:t>
            </a:r>
            <a:endParaRPr lang="pt-PT" sz="2900"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18</a:t>
            </a:fld>
            <a:endParaRPr lang="pt-PT"/>
          </a:p>
        </p:txBody>
      </p:sp>
    </p:spTree>
    <p:extLst>
      <p:ext uri="{BB962C8B-B14F-4D97-AF65-F5344CB8AC3E}">
        <p14:creationId xmlns:p14="http://schemas.microsoft.com/office/powerpoint/2010/main" val="3315785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1052736"/>
            <a:ext cx="7024744" cy="1143000"/>
          </a:xfrm>
        </p:spPr>
        <p:txBody>
          <a:bodyPr>
            <a:normAutofit fontScale="90000"/>
          </a:bodyPr>
          <a:lstStyle/>
          <a:p>
            <a:pPr algn="ctr"/>
            <a:r>
              <a:rPr lang="pt-PT" sz="2700" b="1" dirty="0">
                <a:latin typeface="Times New Roman" panose="02020603050405020304" pitchFamily="18" charset="0"/>
                <a:cs typeface="Times New Roman" panose="02020603050405020304" pitchFamily="18" charset="0"/>
              </a:rPr>
              <a:t>The work of </a:t>
            </a:r>
            <a:r>
              <a:rPr lang="pt-PT" sz="2700" b="1" i="1" dirty="0">
                <a:latin typeface="Times New Roman" panose="02020603050405020304" pitchFamily="18" charset="0"/>
                <a:cs typeface="Times New Roman" panose="02020603050405020304" pitchFamily="18" charset="0"/>
              </a:rPr>
              <a:t>wounded healers </a:t>
            </a:r>
            <a:r>
              <a:rPr lang="pt-PT" sz="2700" b="1" dirty="0">
                <a:latin typeface="Times New Roman" panose="02020603050405020304" pitchFamily="18" charset="0"/>
                <a:cs typeface="Times New Roman" panose="02020603050405020304" pitchFamily="18" charset="0"/>
              </a:rPr>
              <a:t>in </a:t>
            </a:r>
            <a:r>
              <a:rPr lang="pt-PT" sz="2700" b="1" dirty="0" smtClean="0">
                <a:latin typeface="Times New Roman" panose="02020603050405020304" pitchFamily="18" charset="0"/>
                <a:cs typeface="Times New Roman" panose="02020603050405020304" pitchFamily="18" charset="0"/>
              </a:rPr>
              <a:t>de-radicalisation contexts</a:t>
            </a:r>
            <a:r>
              <a:rPr lang="pt-PT" b="1" dirty="0">
                <a:latin typeface="Times New Roman" panose="02020603050405020304" pitchFamily="18" charset="0"/>
                <a:cs typeface="Times New Roman" panose="02020603050405020304" pitchFamily="18" charset="0"/>
              </a:rPr>
              <a:t/>
            </a:r>
            <a:br>
              <a:rPr lang="pt-PT" b="1" dirty="0">
                <a:latin typeface="Times New Roman" panose="02020603050405020304" pitchFamily="18" charset="0"/>
                <a:cs typeface="Times New Roman" panose="02020603050405020304" pitchFamily="18" charset="0"/>
              </a:rPr>
            </a:br>
            <a:endParaRPr lang="pt-PT" dirty="0"/>
          </a:p>
        </p:txBody>
      </p:sp>
      <p:sp>
        <p:nvSpPr>
          <p:cNvPr id="3" name="Espaço Reservado para Conteúdo 2"/>
          <p:cNvSpPr>
            <a:spLocks noGrp="1"/>
          </p:cNvSpPr>
          <p:nvPr>
            <p:ph idx="1"/>
          </p:nvPr>
        </p:nvSpPr>
        <p:spPr>
          <a:xfrm>
            <a:off x="755576" y="1700808"/>
            <a:ext cx="7632964" cy="4489724"/>
          </a:xfrm>
        </p:spPr>
        <p:txBody>
          <a:bodyPr>
            <a:normAutofit fontScale="25000" lnSpcReduction="20000"/>
          </a:bodyPr>
          <a:lstStyle/>
          <a:p>
            <a:r>
              <a:rPr lang="en-US" sz="4800" dirty="0">
                <a:latin typeface="Times New Roman" panose="02020603050405020304" pitchFamily="18" charset="0"/>
                <a:cs typeface="Times New Roman" panose="02020603050405020304" pitchFamily="18" charset="0"/>
              </a:rPr>
              <a:t>In this context, the UNODC (2006:77) reports that </a:t>
            </a:r>
            <a:r>
              <a:rPr lang="en-US" sz="4800" i="1" dirty="0">
                <a:latin typeface="Times New Roman" panose="02020603050405020304" pitchFamily="18" charset="0"/>
                <a:cs typeface="Times New Roman" panose="02020603050405020304" pitchFamily="18" charset="0"/>
              </a:rPr>
              <a:t>‘specific mentoring </a:t>
            </a:r>
            <a:r>
              <a:rPr lang="en-US" sz="4800" i="1" dirty="0" err="1">
                <a:latin typeface="Times New Roman" panose="02020603050405020304" pitchFamily="18" charset="0"/>
                <a:cs typeface="Times New Roman" panose="02020603050405020304" pitchFamily="18" charset="0"/>
              </a:rPr>
              <a:t>programmes</a:t>
            </a:r>
            <a:r>
              <a:rPr lang="en-US" sz="4800" i="1" dirty="0">
                <a:latin typeface="Times New Roman" panose="02020603050405020304" pitchFamily="18" charset="0"/>
                <a:cs typeface="Times New Roman" panose="02020603050405020304" pitchFamily="18" charset="0"/>
              </a:rPr>
              <a:t> are … used to support violent extremist prisoners who are participating in disengagement activities, as well as for individuals deemed vulnerable to radicalization. </a:t>
            </a:r>
            <a:r>
              <a:rPr lang="en-US" sz="4800" b="1" i="1" u="sng" dirty="0">
                <a:latin typeface="Times New Roman" panose="02020603050405020304" pitchFamily="18" charset="0"/>
                <a:cs typeface="Times New Roman" panose="02020603050405020304" pitchFamily="18" charset="0"/>
              </a:rPr>
              <a:t>A mentor can provide one-to-one, individually tailored support to meet the specific needs of the prisoner</a:t>
            </a:r>
            <a:r>
              <a:rPr lang="en-US" sz="4800" i="1" dirty="0">
                <a:latin typeface="Times New Roman" panose="02020603050405020304" pitchFamily="18" charset="0"/>
                <a:cs typeface="Times New Roman" panose="02020603050405020304" pitchFamily="18" charset="0"/>
              </a:rPr>
              <a:t>’</a:t>
            </a:r>
            <a:r>
              <a:rPr lang="en-US" sz="4800" dirty="0">
                <a:latin typeface="Times New Roman" panose="02020603050405020304" pitchFamily="18" charset="0"/>
                <a:cs typeface="Times New Roman" panose="02020603050405020304" pitchFamily="18" charset="0"/>
              </a:rPr>
              <a:t>. </a:t>
            </a:r>
          </a:p>
          <a:p>
            <a:endParaRPr lang="en-US" sz="4800" dirty="0" smtClean="0">
              <a:latin typeface="Times New Roman" panose="02020603050405020304" pitchFamily="18" charset="0"/>
              <a:cs typeface="Times New Roman" panose="02020603050405020304" pitchFamily="18" charset="0"/>
            </a:endParaRPr>
          </a:p>
          <a:p>
            <a:r>
              <a:rPr lang="en-US" sz="4800" dirty="0">
                <a:latin typeface="Times New Roman" panose="02020603050405020304" pitchFamily="18" charset="0"/>
                <a:cs typeface="Times New Roman" panose="02020603050405020304" pitchFamily="18" charset="0"/>
              </a:rPr>
              <a:t>A</a:t>
            </a:r>
            <a:r>
              <a:rPr lang="en-US" sz="4800" dirty="0" smtClean="0">
                <a:latin typeface="Times New Roman" panose="02020603050405020304" pitchFamily="18" charset="0"/>
                <a:cs typeface="Times New Roman" panose="02020603050405020304" pitchFamily="18" charset="0"/>
              </a:rPr>
              <a:t>nd </a:t>
            </a:r>
            <a:r>
              <a:rPr lang="en-US" sz="4800" dirty="0">
                <a:latin typeface="Times New Roman" panose="02020603050405020304" pitchFamily="18" charset="0"/>
                <a:cs typeface="Times New Roman" panose="02020603050405020304" pitchFamily="18" charset="0"/>
              </a:rPr>
              <a:t>the </a:t>
            </a:r>
            <a:r>
              <a:rPr lang="en-US" sz="4800" dirty="0" err="1">
                <a:latin typeface="Times New Roman" panose="02020603050405020304" pitchFamily="18" charset="0"/>
                <a:cs typeface="Times New Roman" panose="02020603050405020304" pitchFamily="18" charset="0"/>
              </a:rPr>
              <a:t>CoE</a:t>
            </a:r>
            <a:r>
              <a:rPr lang="en-US" sz="4800" dirty="0">
                <a:latin typeface="Times New Roman" panose="02020603050405020304" pitchFamily="18" charset="0"/>
                <a:cs typeface="Times New Roman" panose="02020603050405020304" pitchFamily="18" charset="0"/>
              </a:rPr>
              <a:t> Guidelines for prison and probation services regarding </a:t>
            </a:r>
            <a:r>
              <a:rPr lang="en-US" sz="4800" dirty="0" err="1">
                <a:latin typeface="Times New Roman" panose="02020603050405020304" pitchFamily="18" charset="0"/>
                <a:cs typeface="Times New Roman" panose="02020603050405020304" pitchFamily="18" charset="0"/>
              </a:rPr>
              <a:t>radicalisation</a:t>
            </a:r>
            <a:r>
              <a:rPr lang="en-US" sz="4800" dirty="0">
                <a:latin typeface="Times New Roman" panose="02020603050405020304" pitchFamily="18" charset="0"/>
                <a:cs typeface="Times New Roman" panose="02020603050405020304" pitchFamily="18" charset="0"/>
              </a:rPr>
              <a:t> and violent extremism of 2016 refer that </a:t>
            </a:r>
            <a:r>
              <a:rPr lang="en-US" sz="4800" i="1" dirty="0">
                <a:latin typeface="Times New Roman" panose="02020603050405020304" pitchFamily="18" charset="0"/>
                <a:cs typeface="Times New Roman" panose="02020603050405020304" pitchFamily="18" charset="0"/>
              </a:rPr>
              <a:t>‘</a:t>
            </a:r>
            <a:r>
              <a:rPr lang="en-US" sz="4800" b="1" i="1" dirty="0">
                <a:latin typeface="Times New Roman" panose="02020603050405020304" pitchFamily="18" charset="0"/>
                <a:cs typeface="Times New Roman" panose="02020603050405020304" pitchFamily="18" charset="0"/>
              </a:rPr>
              <a:t>special </a:t>
            </a:r>
            <a:r>
              <a:rPr lang="en-US" sz="4800" b="1" i="1" dirty="0" err="1">
                <a:latin typeface="Times New Roman" panose="02020603050405020304" pitchFamily="18" charset="0"/>
                <a:cs typeface="Times New Roman" panose="02020603050405020304" pitchFamily="18" charset="0"/>
              </a:rPr>
              <a:t>programmes</a:t>
            </a:r>
            <a:r>
              <a:rPr lang="en-US" sz="4800" b="1" i="1" dirty="0">
                <a:latin typeface="Times New Roman" panose="02020603050405020304" pitchFamily="18" charset="0"/>
                <a:cs typeface="Times New Roman" panose="02020603050405020304" pitchFamily="18" charset="0"/>
              </a:rPr>
              <a:t>, including the use of mentors, shall be developed for and offered to prisoners and probationers</a:t>
            </a:r>
            <a:r>
              <a:rPr lang="en-US" sz="4800" i="1" dirty="0">
                <a:latin typeface="Times New Roman" panose="02020603050405020304" pitchFamily="18" charset="0"/>
                <a:cs typeface="Times New Roman" panose="02020603050405020304" pitchFamily="18" charset="0"/>
              </a:rPr>
              <a:t>, where appropriate, </a:t>
            </a:r>
            <a:r>
              <a:rPr lang="en-US" sz="4800" b="1" i="1" dirty="0">
                <a:latin typeface="Times New Roman" panose="02020603050405020304" pitchFamily="18" charset="0"/>
                <a:cs typeface="Times New Roman" panose="02020603050405020304" pitchFamily="18" charset="0"/>
              </a:rPr>
              <a:t>and in particular for those who are considered susceptible to </a:t>
            </a:r>
            <a:r>
              <a:rPr lang="en-US" sz="4800" b="1" i="1" dirty="0" err="1">
                <a:latin typeface="Times New Roman" panose="02020603050405020304" pitchFamily="18" charset="0"/>
                <a:cs typeface="Times New Roman" panose="02020603050405020304" pitchFamily="18" charset="0"/>
              </a:rPr>
              <a:t>radicalisatio</a:t>
            </a:r>
            <a:r>
              <a:rPr lang="en-US" sz="4800" i="1" dirty="0" err="1">
                <a:latin typeface="Times New Roman" panose="02020603050405020304" pitchFamily="18" charset="0"/>
                <a:cs typeface="Times New Roman" panose="02020603050405020304" pitchFamily="18" charset="0"/>
              </a:rPr>
              <a:t>n</a:t>
            </a:r>
            <a:r>
              <a:rPr lang="en-US" sz="4800" i="1" dirty="0">
                <a:latin typeface="Times New Roman" panose="02020603050405020304" pitchFamily="18" charset="0"/>
                <a:cs typeface="Times New Roman" panose="02020603050405020304" pitchFamily="18" charset="0"/>
              </a:rPr>
              <a:t>, in order to help them find life options free from crime and violent extremism’ </a:t>
            </a:r>
            <a:r>
              <a:rPr lang="en-US" sz="4800" dirty="0">
                <a:latin typeface="Times New Roman" panose="02020603050405020304" pitchFamily="18" charset="0"/>
                <a:cs typeface="Times New Roman" panose="02020603050405020304" pitchFamily="18" charset="0"/>
              </a:rPr>
              <a:t>and that </a:t>
            </a:r>
            <a:r>
              <a:rPr lang="en-US" sz="4800" i="1" dirty="0">
                <a:latin typeface="Times New Roman" panose="02020603050405020304" pitchFamily="18" charset="0"/>
                <a:cs typeface="Times New Roman" panose="02020603050405020304" pitchFamily="18" charset="0"/>
              </a:rPr>
              <a:t>‘</a:t>
            </a:r>
            <a:r>
              <a:rPr lang="en-US" sz="4800" b="1" i="1" dirty="0">
                <a:latin typeface="Times New Roman" panose="02020603050405020304" pitchFamily="18" charset="0"/>
                <a:cs typeface="Times New Roman" panose="02020603050405020304" pitchFamily="18" charset="0"/>
              </a:rPr>
              <a:t>former violent extremists who have renounced violence may serve as legitimate actors for the rehabilitation of probationers or prisoners</a:t>
            </a:r>
            <a:r>
              <a:rPr lang="en-US" sz="4800" i="1" dirty="0">
                <a:latin typeface="Times New Roman" panose="02020603050405020304" pitchFamily="18" charset="0"/>
                <a:cs typeface="Times New Roman" panose="02020603050405020304" pitchFamily="18" charset="0"/>
              </a:rPr>
              <a:t>’</a:t>
            </a:r>
            <a:r>
              <a:rPr lang="en-US" sz="4800" dirty="0">
                <a:latin typeface="Times New Roman" panose="02020603050405020304" pitchFamily="18" charset="0"/>
                <a:cs typeface="Times New Roman" panose="02020603050405020304" pitchFamily="18" charset="0"/>
              </a:rPr>
              <a:t>. </a:t>
            </a:r>
            <a:endParaRPr lang="en-US" sz="4800" dirty="0" smtClean="0">
              <a:latin typeface="Times New Roman" panose="02020603050405020304" pitchFamily="18" charset="0"/>
              <a:cs typeface="Times New Roman" panose="02020603050405020304" pitchFamily="18" charset="0"/>
            </a:endParaRPr>
          </a:p>
          <a:p>
            <a:pPr marL="68580" indent="0">
              <a:buNone/>
            </a:pPr>
            <a:endParaRPr lang="en-US" sz="4800" dirty="0">
              <a:latin typeface="Times New Roman" panose="02020603050405020304" pitchFamily="18" charset="0"/>
              <a:cs typeface="Times New Roman" panose="02020603050405020304" pitchFamily="18" charset="0"/>
            </a:endParaRPr>
          </a:p>
          <a:p>
            <a:pPr marL="68580" indent="0">
              <a:buNone/>
            </a:pPr>
            <a:endParaRPr lang="en-US" sz="4800" dirty="0">
              <a:latin typeface="Times New Roman" panose="02020603050405020304" pitchFamily="18" charset="0"/>
              <a:cs typeface="Times New Roman" panose="02020603050405020304" pitchFamily="18" charset="0"/>
            </a:endParaRPr>
          </a:p>
          <a:p>
            <a:pPr marL="68580" indent="0">
              <a:buNone/>
            </a:pPr>
            <a:endParaRPr lang="en-US" sz="4800" dirty="0" smtClean="0">
              <a:latin typeface="Times New Roman" panose="02020603050405020304" pitchFamily="18" charset="0"/>
              <a:cs typeface="Times New Roman" panose="02020603050405020304" pitchFamily="18" charset="0"/>
            </a:endParaRPr>
          </a:p>
          <a:p>
            <a:pPr marL="68580" indent="0">
              <a:buNone/>
            </a:pPr>
            <a:r>
              <a:rPr lang="en-US" sz="4800" b="1" u="sng" dirty="0" smtClean="0">
                <a:latin typeface="Times New Roman" panose="02020603050405020304" pitchFamily="18" charset="0"/>
                <a:cs typeface="Times New Roman" panose="02020603050405020304" pitchFamily="18" charset="0"/>
              </a:rPr>
              <a:t>Read </a:t>
            </a:r>
            <a:r>
              <a:rPr lang="en-US" sz="4800" b="1" u="sng" dirty="0">
                <a:latin typeface="Times New Roman" panose="02020603050405020304" pitchFamily="18" charset="0"/>
                <a:cs typeface="Times New Roman" panose="02020603050405020304" pitchFamily="18" charset="0"/>
              </a:rPr>
              <a:t>together, these set of </a:t>
            </a:r>
            <a:r>
              <a:rPr lang="en-US" sz="4800" b="1" u="sng" dirty="0" smtClean="0">
                <a:latin typeface="Times New Roman" panose="02020603050405020304" pitchFamily="18" charset="0"/>
                <a:cs typeface="Times New Roman" panose="02020603050405020304" pitchFamily="18" charset="0"/>
              </a:rPr>
              <a:t>guidelines </a:t>
            </a:r>
            <a:r>
              <a:rPr lang="en-US" sz="4800" b="1" u="sng" dirty="0">
                <a:latin typeface="Times New Roman" panose="02020603050405020304" pitchFamily="18" charset="0"/>
                <a:cs typeface="Times New Roman" panose="02020603050405020304" pitchFamily="18" charset="0"/>
              </a:rPr>
              <a:t>seem to support the intervention of </a:t>
            </a:r>
            <a:r>
              <a:rPr lang="en-US" sz="4800" b="1" i="1" u="sng" dirty="0">
                <a:latin typeface="Times New Roman" panose="02020603050405020304" pitchFamily="18" charset="0"/>
                <a:cs typeface="Times New Roman" panose="02020603050405020304" pitchFamily="18" charset="0"/>
              </a:rPr>
              <a:t>wounded healers</a:t>
            </a:r>
            <a:r>
              <a:rPr lang="en-US" sz="4800" b="1" u="sng" dirty="0">
                <a:latin typeface="Times New Roman" panose="02020603050405020304" pitchFamily="18" charset="0"/>
                <a:cs typeface="Times New Roman" panose="02020603050405020304" pitchFamily="18" charset="0"/>
              </a:rPr>
              <a:t> in mentoring activities as part of preventive and de-</a:t>
            </a:r>
            <a:r>
              <a:rPr lang="en-US" sz="4800" b="1" u="sng" dirty="0" err="1">
                <a:latin typeface="Times New Roman" panose="02020603050405020304" pitchFamily="18" charset="0"/>
                <a:cs typeface="Times New Roman" panose="02020603050405020304" pitchFamily="18" charset="0"/>
              </a:rPr>
              <a:t>radicalisation</a:t>
            </a:r>
            <a:r>
              <a:rPr lang="en-US" sz="4800" b="1" u="sng" dirty="0">
                <a:latin typeface="Times New Roman" panose="02020603050405020304" pitchFamily="18" charset="0"/>
                <a:cs typeface="Times New Roman" panose="02020603050405020304" pitchFamily="18" charset="0"/>
              </a:rPr>
              <a:t> efforts. </a:t>
            </a:r>
            <a:endParaRPr lang="en-US" sz="4800" b="1" u="sng"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endParaRPr lang="pt-PT" sz="4800" dirty="0">
              <a:latin typeface="Times New Roman" panose="02020603050405020304" pitchFamily="18" charset="0"/>
              <a:cs typeface="Times New Roman" panose="02020603050405020304" pitchFamily="18" charset="0"/>
            </a:endParaRPr>
          </a:p>
          <a:p>
            <a:r>
              <a:rPr lang="en-US" sz="4800" dirty="0" smtClean="0">
                <a:latin typeface="Times New Roman" panose="02020603050405020304" pitchFamily="18" charset="0"/>
                <a:cs typeface="Times New Roman" panose="02020603050405020304" pitchFamily="18" charset="0"/>
              </a:rPr>
              <a:t>In </a:t>
            </a:r>
            <a:r>
              <a:rPr lang="en-US" sz="4800" dirty="0">
                <a:latin typeface="Times New Roman" panose="02020603050405020304" pitchFamily="18" charset="0"/>
                <a:cs typeface="Times New Roman" panose="02020603050405020304" pitchFamily="18" charset="0"/>
              </a:rPr>
              <a:t>the same line, according to the Rome Memorandum on Good Practices for the Rehabilitation and Reintegration of Violent Extremist Offenders (2012) </a:t>
            </a:r>
            <a:r>
              <a:rPr lang="en-US" sz="4800" i="1" dirty="0">
                <a:latin typeface="Times New Roman" panose="02020603050405020304" pitchFamily="18" charset="0"/>
                <a:cs typeface="Times New Roman" panose="02020603050405020304" pitchFamily="18" charset="0"/>
              </a:rPr>
              <a:t>‘</a:t>
            </a:r>
            <a:r>
              <a:rPr lang="en-US" sz="4800" b="1" i="1" dirty="0">
                <a:latin typeface="Times New Roman" panose="02020603050405020304" pitchFamily="18" charset="0"/>
                <a:cs typeface="Times New Roman" panose="02020603050405020304" pitchFamily="18" charset="0"/>
              </a:rPr>
              <a:t>reformed extremists, particularly those who have been through the rehabilitation process themselves, may be influential with inmates participating in these programs. The testimonials of former terrorists can be dramatic evidence of the benefits of change’</a:t>
            </a:r>
            <a:r>
              <a:rPr lang="en-US" sz="4800" dirty="0">
                <a:latin typeface="Times New Roman" panose="02020603050405020304" pitchFamily="18" charset="0"/>
                <a:cs typeface="Times New Roman" panose="02020603050405020304" pitchFamily="18" charset="0"/>
              </a:rPr>
              <a:t>. </a:t>
            </a:r>
            <a:endParaRPr lang="en-US" sz="4800" dirty="0" smtClean="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r>
              <a:rPr lang="en-US" sz="4800" dirty="0" smtClean="0">
                <a:latin typeface="Times New Roman" panose="02020603050405020304" pitchFamily="18" charset="0"/>
                <a:cs typeface="Times New Roman" panose="02020603050405020304" pitchFamily="18" charset="0"/>
              </a:rPr>
              <a:t>In </a:t>
            </a:r>
            <a:r>
              <a:rPr lang="en-US" sz="4800" dirty="0">
                <a:latin typeface="Times New Roman" panose="02020603050405020304" pitchFamily="18" charset="0"/>
                <a:cs typeface="Times New Roman" panose="02020603050405020304" pitchFamily="18" charset="0"/>
              </a:rPr>
              <a:t>addition, the Prison Management Recommendations to Counter and Address Prison Radicalization (2015) also acknowledges that ‘</a:t>
            </a:r>
            <a:r>
              <a:rPr lang="en-GB" sz="4800" i="1" dirty="0">
                <a:latin typeface="Times New Roman" panose="02020603050405020304" pitchFamily="18" charset="0"/>
                <a:cs typeface="Times New Roman" panose="02020603050405020304" pitchFamily="18" charset="0"/>
              </a:rPr>
              <a:t>positive outside influences may provide inmates with a structure to work with and a goal to work towards’</a:t>
            </a:r>
            <a:r>
              <a:rPr lang="en-GB" sz="4800" dirty="0">
                <a:latin typeface="Times New Roman" panose="02020603050405020304" pitchFamily="18" charset="0"/>
                <a:cs typeface="Times New Roman" panose="02020603050405020304" pitchFamily="18" charset="0"/>
              </a:rPr>
              <a:t> and </a:t>
            </a:r>
            <a:r>
              <a:rPr lang="en-GB" sz="4800" dirty="0" smtClean="0">
                <a:latin typeface="Times New Roman" panose="02020603050405020304" pitchFamily="18" charset="0"/>
                <a:cs typeface="Times New Roman" panose="02020603050405020304" pitchFamily="18" charset="0"/>
              </a:rPr>
              <a:t>that </a:t>
            </a:r>
            <a:r>
              <a:rPr lang="en-GB" sz="4800" b="1" i="1" u="sng" dirty="0" smtClean="0">
                <a:latin typeface="Times New Roman" panose="02020603050405020304" pitchFamily="18" charset="0"/>
                <a:cs typeface="Times New Roman" panose="02020603050405020304" pitchFamily="18" charset="0"/>
              </a:rPr>
              <a:t>‘under </a:t>
            </a:r>
            <a:r>
              <a:rPr lang="en-GB" sz="4800" b="1" i="1" u="sng" dirty="0">
                <a:latin typeface="Times New Roman" panose="02020603050405020304" pitchFamily="18" charset="0"/>
                <a:cs typeface="Times New Roman" panose="02020603050405020304" pitchFamily="18" charset="0"/>
              </a:rPr>
              <a:t>the right circumstances, former, radicalized individuals may be helpful’</a:t>
            </a:r>
            <a:r>
              <a:rPr lang="en-GB" sz="4800" b="1" u="sng" dirty="0">
                <a:latin typeface="Times New Roman" panose="02020603050405020304" pitchFamily="18" charset="0"/>
                <a:cs typeface="Times New Roman" panose="02020603050405020304" pitchFamily="18" charset="0"/>
              </a:rPr>
              <a:t> in providing those alternative influences</a:t>
            </a:r>
            <a:r>
              <a:rPr lang="en-GB" sz="4800" dirty="0">
                <a:latin typeface="Times New Roman" panose="02020603050405020304" pitchFamily="18" charset="0"/>
                <a:cs typeface="Times New Roman" panose="02020603050405020304" pitchFamily="18" charset="0"/>
              </a:rPr>
              <a:t>.</a:t>
            </a:r>
            <a:endParaRPr lang="pt-PT" sz="4800" dirty="0">
              <a:latin typeface="Times New Roman" panose="02020603050405020304" pitchFamily="18" charset="0"/>
              <a:cs typeface="Times New Roman" panose="02020603050405020304" pitchFamily="18" charset="0"/>
            </a:endParaRPr>
          </a:p>
          <a:p>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19</a:t>
            </a:fld>
            <a:endParaRPr lang="pt-PT"/>
          </a:p>
        </p:txBody>
      </p:sp>
      <p:cxnSp>
        <p:nvCxnSpPr>
          <p:cNvPr id="7" name="Conector de seta reta 6"/>
          <p:cNvCxnSpPr/>
          <p:nvPr/>
        </p:nvCxnSpPr>
        <p:spPr>
          <a:xfrm>
            <a:off x="4499992" y="3368277"/>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8063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6" y="332656"/>
            <a:ext cx="7024744" cy="1143000"/>
          </a:xfrm>
        </p:spPr>
        <p:txBody>
          <a:bodyPr>
            <a:normAutofit/>
          </a:bodyPr>
          <a:lstStyle/>
          <a:p>
            <a:pPr algn="ctr"/>
            <a:r>
              <a:rPr lang="pt-PT" sz="3200" u="sng" dirty="0" smtClean="0">
                <a:latin typeface="Times New Roman" panose="02020603050405020304" pitchFamily="18" charset="0"/>
                <a:cs typeface="Times New Roman" panose="02020603050405020304" pitchFamily="18" charset="0"/>
              </a:rPr>
              <a:t>De-radicalisation initiatives </a:t>
            </a:r>
            <a:endParaRPr lang="pt-PT" sz="3200" u="sng"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187624" y="1556792"/>
            <a:ext cx="6777317" cy="3508977"/>
          </a:xfrm>
        </p:spPr>
        <p:txBody>
          <a:bodyPr>
            <a:normAutofit/>
          </a:bodyPr>
          <a:lstStyle/>
          <a:p>
            <a:r>
              <a:rPr lang="en-US" sz="1800" dirty="0">
                <a:latin typeface="Times New Roman" panose="02020603050405020304" pitchFamily="18" charset="0"/>
                <a:cs typeface="Times New Roman" panose="02020603050405020304" pitchFamily="18" charset="0"/>
              </a:rPr>
              <a:t>Some view de-</a:t>
            </a:r>
            <a:r>
              <a:rPr lang="en-US" sz="1800" dirty="0" err="1">
                <a:latin typeface="Times New Roman" panose="02020603050405020304" pitchFamily="18" charset="0"/>
                <a:cs typeface="Times New Roman" panose="02020603050405020304" pitchFamily="18" charset="0"/>
              </a:rPr>
              <a:t>radicalisation</a:t>
            </a:r>
            <a:r>
              <a:rPr lang="en-US" sz="1800" dirty="0">
                <a:latin typeface="Times New Roman" panose="02020603050405020304" pitchFamily="18" charset="0"/>
                <a:cs typeface="Times New Roman" panose="02020603050405020304" pitchFamily="18" charset="0"/>
              </a:rPr>
              <a:t> initiatives as </a:t>
            </a:r>
            <a:r>
              <a:rPr lang="en-US" sz="1800" i="1" dirty="0">
                <a:latin typeface="Times New Roman" panose="02020603050405020304" pitchFamily="18" charset="0"/>
                <a:cs typeface="Times New Roman" panose="02020603050405020304" pitchFamily="18" charset="0"/>
              </a:rPr>
              <a:t>‘any effort aimed at preventing radicalization from taking place’</a:t>
            </a:r>
            <a:r>
              <a:rPr lang="en-US" sz="1800" dirty="0">
                <a:latin typeface="Times New Roman" panose="02020603050405020304" pitchFamily="18" charset="0"/>
                <a:cs typeface="Times New Roman" panose="02020603050405020304" pitchFamily="18" charset="0"/>
              </a:rPr>
              <a:t> (</a:t>
            </a:r>
            <a:r>
              <a:rPr lang="en-GB" sz="1800" dirty="0" err="1">
                <a:latin typeface="Times New Roman" panose="02020603050405020304" pitchFamily="18" charset="0"/>
                <a:cs typeface="Times New Roman" panose="02020603050405020304" pitchFamily="18" charset="0"/>
              </a:rPr>
              <a:t>Bjørgo</a:t>
            </a:r>
            <a:r>
              <a:rPr lang="en-GB"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&amp; Horgan, 2009) </a:t>
            </a:r>
            <a:endParaRPr lang="en-US" sz="1800"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F</a:t>
            </a:r>
            <a:r>
              <a:rPr lang="en-US" sz="1800" dirty="0" smtClean="0">
                <a:latin typeface="Times New Roman" panose="02020603050405020304" pitchFamily="18" charset="0"/>
                <a:cs typeface="Times New Roman" panose="02020603050405020304" pitchFamily="18" charset="0"/>
              </a:rPr>
              <a:t>or </a:t>
            </a:r>
            <a:r>
              <a:rPr lang="en-US" sz="1800" dirty="0">
                <a:latin typeface="Times New Roman" panose="02020603050405020304" pitchFamily="18" charset="0"/>
                <a:cs typeface="Times New Roman" panose="02020603050405020304" pitchFamily="18" charset="0"/>
              </a:rPr>
              <a:t>others they are </a:t>
            </a:r>
            <a:r>
              <a:rPr lang="en-US" sz="1800" i="1" dirty="0">
                <a:latin typeface="Times New Roman" panose="02020603050405020304" pitchFamily="18" charset="0"/>
                <a:cs typeface="Times New Roman" panose="02020603050405020304" pitchFamily="18" charset="0"/>
              </a:rPr>
              <a:t>‘generally directed against individuals who have become radical with the aim of integrate them into society or at least dissuading from violence’</a:t>
            </a:r>
            <a:r>
              <a:rPr lang="en-US" sz="1800" dirty="0">
                <a:latin typeface="Times New Roman" panose="02020603050405020304" pitchFamily="18" charset="0"/>
                <a:cs typeface="Times New Roman" panose="02020603050405020304" pitchFamily="18" charset="0"/>
              </a:rPr>
              <a:t>. </a:t>
            </a:r>
            <a:endParaRPr lang="pt-PT" sz="1800"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3995936" y="5852160"/>
            <a:ext cx="4147664"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a:t>
            </a:fld>
            <a:endParaRPr lang="pt-PT"/>
          </a:p>
        </p:txBody>
      </p:sp>
      <p:cxnSp>
        <p:nvCxnSpPr>
          <p:cNvPr id="7" name="Conector de seta reta 6"/>
          <p:cNvCxnSpPr/>
          <p:nvPr/>
        </p:nvCxnSpPr>
        <p:spPr>
          <a:xfrm>
            <a:off x="4572000" y="3781662"/>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tângulo 7"/>
          <p:cNvSpPr/>
          <p:nvPr/>
        </p:nvSpPr>
        <p:spPr>
          <a:xfrm>
            <a:off x="1259632" y="4581128"/>
            <a:ext cx="6984776" cy="923330"/>
          </a:xfrm>
          <a:prstGeom prst="rect">
            <a:avLst/>
          </a:prstGeom>
        </p:spPr>
        <p:txBody>
          <a:bodyPr wrap="square">
            <a:spAutoFit/>
          </a:bodyPr>
          <a:lstStyle/>
          <a:p>
            <a:pPr algn="ctr"/>
            <a:r>
              <a:rPr lang="en-US" b="1" u="sng" dirty="0">
                <a:latin typeface="Times New Roman"/>
                <a:ea typeface="Calibri"/>
              </a:rPr>
              <a:t>In this context, </a:t>
            </a:r>
            <a:r>
              <a:rPr lang="en-US" b="1" u="sng" dirty="0" smtClean="0">
                <a:latin typeface="Times New Roman"/>
                <a:ea typeface="Calibri"/>
              </a:rPr>
              <a:t>we explore </a:t>
            </a:r>
            <a:r>
              <a:rPr lang="en-US" b="1" u="sng" dirty="0">
                <a:latin typeface="Times New Roman"/>
                <a:ea typeface="Calibri"/>
              </a:rPr>
              <a:t>the potential </a:t>
            </a:r>
            <a:r>
              <a:rPr lang="en-US" b="1" u="sng" dirty="0" smtClean="0">
                <a:latin typeface="Times New Roman"/>
                <a:ea typeface="Calibri"/>
              </a:rPr>
              <a:t>application </a:t>
            </a:r>
            <a:r>
              <a:rPr lang="en-US" b="1" u="sng" dirty="0">
                <a:latin typeface="Times New Roman"/>
                <a:ea typeface="Calibri"/>
              </a:rPr>
              <a:t>of restorative justice’s methods and tools in preventive and de-</a:t>
            </a:r>
            <a:r>
              <a:rPr lang="en-US" b="1" u="sng" dirty="0" err="1">
                <a:latin typeface="Times New Roman"/>
                <a:ea typeface="Calibri"/>
              </a:rPr>
              <a:t>radicalisation</a:t>
            </a:r>
            <a:r>
              <a:rPr lang="en-US" b="1" u="sng" dirty="0">
                <a:latin typeface="Times New Roman"/>
                <a:ea typeface="Calibri"/>
              </a:rPr>
              <a:t> initiatives</a:t>
            </a:r>
            <a:r>
              <a:rPr lang="en-US" dirty="0">
                <a:latin typeface="Times New Roman"/>
                <a:ea typeface="Calibri"/>
              </a:rPr>
              <a:t>.</a:t>
            </a:r>
            <a:endParaRPr lang="pt-PT" dirty="0"/>
          </a:p>
        </p:txBody>
      </p:sp>
    </p:spTree>
    <p:extLst>
      <p:ext uri="{BB962C8B-B14F-4D97-AF65-F5344CB8AC3E}">
        <p14:creationId xmlns:p14="http://schemas.microsoft.com/office/powerpoint/2010/main" val="102417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404664"/>
            <a:ext cx="7024744" cy="1143000"/>
          </a:xfrm>
        </p:spPr>
        <p:txBody>
          <a:bodyPr>
            <a:normAutofit/>
          </a:bodyPr>
          <a:lstStyle/>
          <a:p>
            <a:pPr algn="ctr"/>
            <a:r>
              <a:rPr lang="en-US" sz="2000" b="1" dirty="0">
                <a:latin typeface="Times New Roman" panose="02020603050405020304" pitchFamily="18" charset="0"/>
                <a:cs typeface="Times New Roman" panose="02020603050405020304" pitchFamily="18" charset="0"/>
              </a:rPr>
              <a:t>The mentoring activity as part of the de-</a:t>
            </a:r>
            <a:r>
              <a:rPr lang="en-US" sz="2000" b="1" dirty="0" err="1">
                <a:latin typeface="Times New Roman" panose="02020603050405020304" pitchFamily="18" charset="0"/>
                <a:cs typeface="Times New Roman" panose="02020603050405020304" pitchFamily="18" charset="0"/>
              </a:rPr>
              <a:t>radicalisation</a:t>
            </a:r>
            <a:r>
              <a:rPr lang="en-US" sz="2000" b="1" dirty="0">
                <a:latin typeface="Times New Roman" panose="02020603050405020304" pitchFamily="18" charset="0"/>
                <a:cs typeface="Times New Roman" panose="02020603050405020304" pitchFamily="18" charset="0"/>
              </a:rPr>
              <a:t> journey of the individual</a:t>
            </a:r>
            <a:endParaRPr lang="pt-PT" sz="2000" dirty="0"/>
          </a:p>
        </p:txBody>
      </p:sp>
      <p:sp>
        <p:nvSpPr>
          <p:cNvPr id="3" name="Espaço Reservado para Conteúdo 2"/>
          <p:cNvSpPr>
            <a:spLocks noGrp="1"/>
          </p:cNvSpPr>
          <p:nvPr>
            <p:ph idx="1"/>
          </p:nvPr>
        </p:nvSpPr>
        <p:spPr>
          <a:xfrm>
            <a:off x="755576" y="1880828"/>
            <a:ext cx="7848872" cy="4392488"/>
          </a:xfrm>
        </p:spPr>
        <p:txBody>
          <a:bodyPr>
            <a:normAutofit fontScale="62500" lnSpcReduction="20000"/>
          </a:bodyPr>
          <a:lstStyle/>
          <a:p>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RJ framework, in the tradition of the process of recovery proposed by Alcoholics Anonymous - that itself inspired RJ pioneer Albert </a:t>
            </a:r>
            <a:r>
              <a:rPr lang="en-US" dirty="0" err="1">
                <a:latin typeface="Times New Roman" panose="02020603050405020304" pitchFamily="18" charset="0"/>
                <a:cs typeface="Times New Roman" panose="02020603050405020304" pitchFamily="18" charset="0"/>
              </a:rPr>
              <a:t>Eglash</a:t>
            </a:r>
            <a:r>
              <a:rPr lang="en-US" dirty="0">
                <a:latin typeface="Times New Roman" panose="02020603050405020304" pitchFamily="18" charset="0"/>
                <a:cs typeface="Times New Roman" panose="02020603050405020304" pitchFamily="18" charset="0"/>
              </a:rPr>
              <a:t> – also hints how </a:t>
            </a:r>
            <a:r>
              <a:rPr lang="en-US" i="1" dirty="0">
                <a:latin typeface="Times New Roman" panose="02020603050405020304" pitchFamily="18" charset="0"/>
                <a:cs typeface="Times New Roman" panose="02020603050405020304" pitchFamily="18" charset="0"/>
              </a:rPr>
              <a:t>the mentoring activity can be a part of the de-</a:t>
            </a:r>
            <a:r>
              <a:rPr lang="en-US" i="1" dirty="0" err="1">
                <a:latin typeface="Times New Roman" panose="02020603050405020304" pitchFamily="18" charset="0"/>
                <a:cs typeface="Times New Roman" panose="02020603050405020304" pitchFamily="18" charset="0"/>
              </a:rPr>
              <a:t>radicalisation</a:t>
            </a:r>
            <a:r>
              <a:rPr lang="en-US" i="1" dirty="0">
                <a:latin typeface="Times New Roman" panose="02020603050405020304" pitchFamily="18" charset="0"/>
                <a:cs typeface="Times New Roman" panose="02020603050405020304" pitchFamily="18" charset="0"/>
              </a:rPr>
              <a:t> journey of the </a:t>
            </a:r>
            <a:r>
              <a:rPr lang="en-US" i="1" dirty="0" smtClean="0">
                <a:latin typeface="Times New Roman" panose="02020603050405020304" pitchFamily="18" charset="0"/>
                <a:cs typeface="Times New Roman" panose="02020603050405020304" pitchFamily="18" charset="0"/>
              </a:rPr>
              <a:t>wounded healer, </a:t>
            </a:r>
            <a:r>
              <a:rPr lang="en-US" dirty="0">
                <a:latin typeface="Times New Roman" panose="02020603050405020304" pitchFamily="18" charset="0"/>
                <a:cs typeface="Times New Roman" panose="02020603050405020304" pitchFamily="18" charset="0"/>
              </a:rPr>
              <a:t>how</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mentoring can help the one who helps in his own reintegration into the community, in his own restoration, in his own journey to belonging.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68580" indent="0" algn="ctr">
              <a:buNone/>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words of Alcoholics Anonymous (2013: </a:t>
            </a:r>
            <a:r>
              <a:rPr lang="en-US" dirty="0" smtClean="0">
                <a:latin typeface="Times New Roman" panose="02020603050405020304" pitchFamily="18" charset="0"/>
                <a:cs typeface="Times New Roman" panose="02020603050405020304" pitchFamily="18" charset="0"/>
              </a:rPr>
              <a:t>89) </a:t>
            </a:r>
            <a:r>
              <a:rPr lang="en-US" i="1" dirty="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helping others is the foundation stone of your recovery’</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68580" indent="0" algn="ctr">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 </a:t>
            </a:r>
            <a:r>
              <a:rPr lang="en-US" dirty="0" err="1">
                <a:latin typeface="Times New Roman" panose="02020603050405020304" pitchFamily="18" charset="0"/>
                <a:cs typeface="Times New Roman" panose="02020603050405020304" pitchFamily="18" charset="0"/>
              </a:rPr>
              <a:t>Zehr</a:t>
            </a:r>
            <a:r>
              <a:rPr lang="en-US" dirty="0">
                <a:latin typeface="Times New Roman" panose="02020603050405020304" pitchFamily="18" charset="0"/>
                <a:cs typeface="Times New Roman" panose="02020603050405020304" pitchFamily="18" charset="0"/>
              </a:rPr>
              <a:t> states (2002: 21) </a:t>
            </a:r>
            <a:r>
              <a:rPr lang="en-US" i="1" dirty="0">
                <a:latin typeface="Times New Roman" panose="02020603050405020304" pitchFamily="18" charset="0"/>
                <a:cs typeface="Times New Roman" panose="02020603050405020304" pitchFamily="18" charset="0"/>
              </a:rPr>
              <a:t>‘alienation as well as its opposite – belonging – are central issues for those who offend’</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like gang crime, also seems to be connected to feelings of </a:t>
            </a:r>
            <a:r>
              <a:rPr lang="en-US" dirty="0" err="1">
                <a:latin typeface="Times New Roman" panose="02020603050405020304" pitchFamily="18" charset="0"/>
                <a:cs typeface="Times New Roman" panose="02020603050405020304" pitchFamily="18" charset="0"/>
              </a:rPr>
              <a:t>woundedness</a:t>
            </a:r>
            <a:r>
              <a:rPr lang="en-US" dirty="0">
                <a:latin typeface="Times New Roman" panose="02020603050405020304" pitchFamily="18" charset="0"/>
                <a:cs typeface="Times New Roman" panose="02020603050405020304" pitchFamily="18" charset="0"/>
              </a:rPr>
              <a:t> and alienation from the community (Marshall, 2007: 383).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explicitly acknowledged by the Prison Management Recommendations to Counter and Address Prison Radicalization (2015), when it refers that </a:t>
            </a:r>
            <a:r>
              <a:rPr lang="en-GB" i="1" dirty="0">
                <a:latin typeface="Times New Roman" panose="02020603050405020304" pitchFamily="18" charset="0"/>
                <a:cs typeface="Times New Roman" panose="02020603050405020304" pitchFamily="18" charset="0"/>
              </a:rPr>
              <a:t>‘</a:t>
            </a:r>
            <a:r>
              <a:rPr lang="en-GB" b="1" i="1" dirty="0">
                <a:latin typeface="Times New Roman" panose="02020603050405020304" pitchFamily="18" charset="0"/>
                <a:cs typeface="Times New Roman" panose="02020603050405020304" pitchFamily="18" charset="0"/>
              </a:rPr>
              <a:t>a feeling of isolation and lack of belonging can contribute to the conditions that allow violent extremist radicalization to occur</a:t>
            </a:r>
            <a:r>
              <a:rPr lang="en-GB" i="1"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a:t>
            </a:r>
            <a:endParaRPr lang="pt-PT"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4355976" y="6021288"/>
            <a:ext cx="4219672"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20</a:t>
            </a:fld>
            <a:endParaRPr lang="pt-PT"/>
          </a:p>
        </p:txBody>
      </p:sp>
      <p:cxnSp>
        <p:nvCxnSpPr>
          <p:cNvPr id="7" name="Conector de seta reta 6"/>
          <p:cNvCxnSpPr/>
          <p:nvPr/>
        </p:nvCxnSpPr>
        <p:spPr>
          <a:xfrm>
            <a:off x="4644008" y="400506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4176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548680"/>
            <a:ext cx="7024744" cy="1143000"/>
          </a:xfrm>
        </p:spPr>
        <p:txBody>
          <a:bodyPr>
            <a:normAutofit/>
          </a:bodyPr>
          <a:lstStyle/>
          <a:p>
            <a:pPr algn="ctr"/>
            <a:r>
              <a:rPr lang="en-US" sz="1600" dirty="0">
                <a:latin typeface="Times New Roman" panose="02020603050405020304" pitchFamily="18" charset="0"/>
                <a:cs typeface="Times New Roman" panose="02020603050405020304" pitchFamily="18" charset="0"/>
              </a:rPr>
              <a:t>A</a:t>
            </a:r>
            <a:r>
              <a:rPr lang="en-US" sz="1600" dirty="0" smtClean="0">
                <a:latin typeface="Times New Roman" panose="02020603050405020304" pitchFamily="18" charset="0"/>
                <a:cs typeface="Times New Roman" panose="02020603050405020304" pitchFamily="18" charset="0"/>
              </a:rPr>
              <a:t>ccording </a:t>
            </a:r>
            <a:r>
              <a:rPr lang="en-US" sz="1600" dirty="0">
                <a:latin typeface="Times New Roman" panose="02020603050405020304" pitchFamily="18" charset="0"/>
                <a:cs typeface="Times New Roman" panose="02020603050405020304" pitchFamily="18" charset="0"/>
              </a:rPr>
              <a:t>to </a:t>
            </a:r>
            <a:r>
              <a:rPr lang="en-US" sz="1600" dirty="0" err="1">
                <a:latin typeface="Times New Roman" panose="02020603050405020304" pitchFamily="18" charset="0"/>
                <a:cs typeface="Times New Roman" panose="02020603050405020304" pitchFamily="18" charset="0"/>
              </a:rPr>
              <a:t>Cordella</a:t>
            </a:r>
            <a:r>
              <a:rPr lang="en-US" sz="1600" dirty="0">
                <a:latin typeface="Times New Roman" panose="02020603050405020304" pitchFamily="18" charset="0"/>
                <a:cs typeface="Times New Roman" panose="02020603050405020304" pitchFamily="18" charset="0"/>
              </a:rPr>
              <a:t> (1991: 42 </a:t>
            </a:r>
            <a:r>
              <a:rPr lang="en-US" sz="1600" dirty="0" err="1">
                <a:latin typeface="Times New Roman" panose="02020603050405020304" pitchFamily="18" charset="0"/>
                <a:cs typeface="Times New Roman" panose="02020603050405020304" pitchFamily="18" charset="0"/>
              </a:rPr>
              <a:t>cit</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McCold</a:t>
            </a:r>
            <a:r>
              <a:rPr lang="en-US" sz="1600" dirty="0">
                <a:latin typeface="Times New Roman" panose="02020603050405020304" pitchFamily="18" charset="0"/>
                <a:cs typeface="Times New Roman" panose="02020603050405020304" pitchFamily="18" charset="0"/>
              </a:rPr>
              <a:t>, 1995) </a:t>
            </a:r>
            <a:r>
              <a:rPr lang="en-US" sz="1600" i="1" dirty="0">
                <a:latin typeface="Times New Roman" panose="02020603050405020304" pitchFamily="18" charset="0"/>
                <a:cs typeface="Times New Roman" panose="02020603050405020304" pitchFamily="18" charset="0"/>
              </a:rPr>
              <a:t>‘</a:t>
            </a:r>
            <a:r>
              <a:rPr lang="en-US" sz="1600" b="1" i="1" dirty="0">
                <a:latin typeface="Times New Roman" panose="02020603050405020304" pitchFamily="18" charset="0"/>
                <a:cs typeface="Times New Roman" panose="02020603050405020304" pitchFamily="18" charset="0"/>
              </a:rPr>
              <a:t>if the community itself does not reestablish trust with the transgressors, they remain isolated and alienated from the community’</a:t>
            </a:r>
            <a:r>
              <a:rPr lang="en-US" sz="1600" i="1" dirty="0">
                <a:latin typeface="Times New Roman" panose="02020603050405020304" pitchFamily="18" charset="0"/>
                <a:cs typeface="Times New Roman" panose="02020603050405020304" pitchFamily="18" charset="0"/>
              </a:rPr>
              <a:t>. </a:t>
            </a:r>
            <a:endParaRPr lang="pt-PT" sz="1600"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611560" y="1844824"/>
            <a:ext cx="8064896" cy="4608512"/>
          </a:xfrm>
        </p:spPr>
        <p:txBody>
          <a:bodyPr>
            <a:noAutofit/>
          </a:bodyPr>
          <a:lstStyle/>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T</a:t>
            </a:r>
            <a:r>
              <a:rPr lang="en-US" sz="1200" dirty="0" smtClean="0">
                <a:latin typeface="Times New Roman" panose="02020603050405020304" pitchFamily="18" charset="0"/>
                <a:cs typeface="Times New Roman" panose="02020603050405020304" pitchFamily="18" charset="0"/>
              </a:rPr>
              <a:t>he </a:t>
            </a:r>
            <a:r>
              <a:rPr lang="en-US" sz="1200" dirty="0">
                <a:latin typeface="Times New Roman" panose="02020603050405020304" pitchFamily="18" charset="0"/>
                <a:cs typeface="Times New Roman" panose="02020603050405020304" pitchFamily="18" charset="0"/>
              </a:rPr>
              <a:t>participation of community members in </a:t>
            </a: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support circle to reentry </a:t>
            </a:r>
            <a:endParaRPr lang="en-US" sz="1200" dirty="0" smtClean="0">
              <a:latin typeface="Times New Roman" panose="02020603050405020304" pitchFamily="18" charset="0"/>
              <a:cs typeface="Times New Roman" panose="02020603050405020304" pitchFamily="18" charset="0"/>
            </a:endParaRPr>
          </a:p>
          <a:p>
            <a:pPr marL="68580" indent="0" algn="ctr">
              <a:buNone/>
            </a:pPr>
            <a:endParaRPr lang="en-US" sz="1200" i="1" dirty="0" smtClean="0">
              <a:latin typeface="Times New Roman" panose="02020603050405020304" pitchFamily="18" charset="0"/>
              <a:cs typeface="Times New Roman" panose="02020603050405020304" pitchFamily="18" charset="0"/>
            </a:endParaRPr>
          </a:p>
          <a:p>
            <a:pPr marL="68580" indent="0" algn="ctr">
              <a:buNone/>
            </a:pPr>
            <a:r>
              <a:rPr lang="en-US" sz="1200" i="1" dirty="0" smtClean="0">
                <a:latin typeface="Times New Roman" panose="02020603050405020304" pitchFamily="18" charset="0"/>
                <a:cs typeface="Times New Roman" panose="02020603050405020304" pitchFamily="18" charset="0"/>
              </a:rPr>
              <a:t>in </a:t>
            </a:r>
            <a:r>
              <a:rPr lang="en-US" sz="1200" i="1" dirty="0">
                <a:latin typeface="Times New Roman" panose="02020603050405020304" pitchFamily="18" charset="0"/>
                <a:cs typeface="Times New Roman" panose="02020603050405020304" pitchFamily="18" charset="0"/>
              </a:rPr>
              <a:t>combination</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marL="68580" indent="0" algn="ctr">
              <a:buNone/>
            </a:pP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W</a:t>
            </a:r>
            <a:r>
              <a:rPr lang="en-US" sz="1200" dirty="0" smtClean="0">
                <a:latin typeface="Times New Roman" panose="02020603050405020304" pitchFamily="18" charset="0"/>
                <a:cs typeface="Times New Roman" panose="02020603050405020304" pitchFamily="18" charset="0"/>
              </a:rPr>
              <a:t>ith </a:t>
            </a:r>
            <a:r>
              <a:rPr lang="en-US" sz="1200" dirty="0">
                <a:latin typeface="Times New Roman" panose="02020603050405020304" pitchFamily="18" charset="0"/>
                <a:cs typeface="Times New Roman" panose="02020603050405020304" pitchFamily="18" charset="0"/>
              </a:rPr>
              <a:t>mentoring, because in this case, the former </a:t>
            </a:r>
            <a:r>
              <a:rPr lang="en-US" sz="1200" dirty="0" err="1">
                <a:latin typeface="Times New Roman" panose="02020603050405020304" pitchFamily="18" charset="0"/>
                <a:cs typeface="Times New Roman" panose="02020603050405020304" pitchFamily="18" charset="0"/>
              </a:rPr>
              <a:t>radicalised</a:t>
            </a:r>
            <a:r>
              <a:rPr lang="en-US" sz="1200" dirty="0">
                <a:latin typeface="Times New Roman" panose="02020603050405020304" pitchFamily="18" charset="0"/>
                <a:cs typeface="Times New Roman" panose="02020603050405020304" pitchFamily="18" charset="0"/>
              </a:rPr>
              <a:t> individual’s path of reintegration, indeed the former </a:t>
            </a:r>
            <a:r>
              <a:rPr lang="en-US" sz="1200" dirty="0" err="1">
                <a:latin typeface="Times New Roman" panose="02020603050405020304" pitchFamily="18" charset="0"/>
                <a:cs typeface="Times New Roman" panose="02020603050405020304" pitchFamily="18" charset="0"/>
              </a:rPr>
              <a:t>radicalised</a:t>
            </a:r>
            <a:r>
              <a:rPr lang="en-US" sz="1200" dirty="0">
                <a:latin typeface="Times New Roman" panose="02020603050405020304" pitchFamily="18" charset="0"/>
                <a:cs typeface="Times New Roman" panose="02020603050405020304" pitchFamily="18" charset="0"/>
              </a:rPr>
              <a:t> individual’s journey to belonging, is directly experienced by his community </a:t>
            </a:r>
            <a:r>
              <a:rPr lang="en-US" sz="1200" b="1" u="sng" dirty="0">
                <a:latin typeface="Times New Roman" panose="02020603050405020304" pitchFamily="18" charset="0"/>
                <a:cs typeface="Times New Roman" panose="02020603050405020304" pitchFamily="18" charset="0"/>
              </a:rPr>
              <a:t>not as a burden but as a crucial contribution for larger peacemaking efforts</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In </a:t>
            </a:r>
            <a:r>
              <a:rPr lang="en-US" sz="1200" dirty="0" err="1">
                <a:latin typeface="Times New Roman" panose="02020603050405020304" pitchFamily="18" charset="0"/>
                <a:cs typeface="Times New Roman" panose="02020603050405020304" pitchFamily="18" charset="0"/>
              </a:rPr>
              <a:t>Eglash’s</a:t>
            </a:r>
            <a:r>
              <a:rPr lang="en-US" sz="1200" dirty="0">
                <a:latin typeface="Times New Roman" panose="02020603050405020304" pitchFamily="18" charset="0"/>
                <a:cs typeface="Times New Roman" panose="02020603050405020304" pitchFamily="18" charset="0"/>
              </a:rPr>
              <a:t> words (1958:237) </a:t>
            </a:r>
            <a:r>
              <a:rPr lang="en-US" sz="1200" i="1" dirty="0">
                <a:latin typeface="Times New Roman" panose="02020603050405020304" pitchFamily="18" charset="0"/>
                <a:cs typeface="Times New Roman" panose="02020603050405020304" pitchFamily="18" charset="0"/>
              </a:rPr>
              <a:t>‘a mutual-help principle effectively leads troubled persons </a:t>
            </a:r>
            <a:r>
              <a:rPr lang="en-US" sz="1200" b="1" i="1" dirty="0">
                <a:latin typeface="Times New Roman" panose="02020603050405020304" pitchFamily="18" charset="0"/>
                <a:cs typeface="Times New Roman" panose="02020603050405020304" pitchFamily="18" charset="0"/>
              </a:rPr>
              <a:t>on the road from stigma</a:t>
            </a:r>
            <a:r>
              <a:rPr lang="en-US" sz="1200" i="1" dirty="0">
                <a:latin typeface="Times New Roman" panose="02020603050405020304" pitchFamily="18" charset="0"/>
                <a:cs typeface="Times New Roman" panose="02020603050405020304" pitchFamily="18" charset="0"/>
              </a:rPr>
              <a:t> (</a:t>
            </a:r>
            <a:r>
              <a:rPr lang="en-US" sz="1200" i="1" u="sng" dirty="0">
                <a:latin typeface="Times New Roman" panose="02020603050405020304" pitchFamily="18" charset="0"/>
                <a:cs typeface="Times New Roman" panose="02020603050405020304" pitchFamily="18" charset="0"/>
              </a:rPr>
              <a:t>to be set apart, as marked or branded</a:t>
            </a:r>
            <a:r>
              <a:rPr lang="en-US" sz="1200" i="1"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to dedication</a:t>
            </a:r>
            <a:r>
              <a:rPr lang="en-US" sz="1200" i="1" dirty="0">
                <a:latin typeface="Times New Roman" panose="02020603050405020304" pitchFamily="18" charset="0"/>
                <a:cs typeface="Times New Roman" panose="02020603050405020304" pitchFamily="18" charset="0"/>
              </a:rPr>
              <a:t> (</a:t>
            </a:r>
            <a:r>
              <a:rPr lang="en-US" sz="1200" i="1" u="sng" dirty="0">
                <a:latin typeface="Times New Roman" panose="02020603050405020304" pitchFamily="18" charset="0"/>
                <a:cs typeface="Times New Roman" panose="02020603050405020304" pitchFamily="18" charset="0"/>
              </a:rPr>
              <a:t>to be set apart, for special service</a:t>
            </a:r>
            <a:r>
              <a:rPr lang="en-US" sz="1200" i="1"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en-US" sz="1200" i="1" dirty="0">
              <a:latin typeface="Times New Roman" panose="02020603050405020304" pitchFamily="18" charset="0"/>
              <a:cs typeface="Times New Roman" panose="02020603050405020304" pitchFamily="18" charset="0"/>
            </a:endParaRPr>
          </a:p>
          <a:p>
            <a:pPr marL="68580" indent="0">
              <a:buNone/>
            </a:pPr>
            <a:endParaRPr lang="en-US" sz="1200" i="1" dirty="0">
              <a:latin typeface="Times New Roman" panose="02020603050405020304" pitchFamily="18" charset="0"/>
              <a:cs typeface="Times New Roman" panose="02020603050405020304" pitchFamily="18" charset="0"/>
            </a:endParaRPr>
          </a:p>
          <a:p>
            <a:pPr marL="68580" indent="0" algn="ctr">
              <a:buNone/>
            </a:pPr>
            <a:r>
              <a:rPr lang="en-US" sz="1200" dirty="0" smtClean="0">
                <a:latin typeface="Times New Roman" panose="02020603050405020304" pitchFamily="18" charset="0"/>
                <a:cs typeface="Times New Roman" panose="02020603050405020304" pitchFamily="18" charset="0"/>
              </a:rPr>
              <a:t>In </a:t>
            </a:r>
            <a:r>
              <a:rPr lang="en-US" sz="1200" dirty="0">
                <a:latin typeface="Times New Roman" panose="02020603050405020304" pitchFamily="18" charset="0"/>
                <a:cs typeface="Times New Roman" panose="02020603050405020304" pitchFamily="18" charset="0"/>
              </a:rPr>
              <a:t>this particular case, the special service of the former </a:t>
            </a:r>
            <a:r>
              <a:rPr lang="en-US" sz="1200" dirty="0" err="1">
                <a:latin typeface="Times New Roman" panose="02020603050405020304" pitchFamily="18" charset="0"/>
                <a:cs typeface="Times New Roman" panose="02020603050405020304" pitchFamily="18" charset="0"/>
              </a:rPr>
              <a:t>radicalised</a:t>
            </a:r>
            <a:r>
              <a:rPr lang="en-US" sz="1200" dirty="0">
                <a:latin typeface="Times New Roman" panose="02020603050405020304" pitchFamily="18" charset="0"/>
                <a:cs typeface="Times New Roman" panose="02020603050405020304" pitchFamily="18" charset="0"/>
              </a:rPr>
              <a:t> individual requires him to use his past experience to help prevent the </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of other individuals as well as to help others during their ongoing process of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to proceed with success in that path. </a:t>
            </a:r>
            <a:endParaRPr lang="en-US" sz="1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1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engagement of </a:t>
            </a:r>
            <a:r>
              <a:rPr lang="en-US" sz="1200" i="1" dirty="0">
                <a:latin typeface="Times New Roman" panose="02020603050405020304" pitchFamily="18" charset="0"/>
                <a:cs typeface="Times New Roman" panose="02020603050405020304" pitchFamily="18" charset="0"/>
              </a:rPr>
              <a:t>wounded healers</a:t>
            </a:r>
            <a:r>
              <a:rPr lang="en-US" sz="1200" dirty="0">
                <a:latin typeface="Times New Roman" panose="02020603050405020304" pitchFamily="18" charset="0"/>
                <a:cs typeface="Times New Roman" panose="02020603050405020304" pitchFamily="18" charset="0"/>
              </a:rPr>
              <a:t> in mentoring as part of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efforts</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allows </a:t>
            </a:r>
            <a:r>
              <a:rPr lang="en-US" sz="1200" dirty="0">
                <a:latin typeface="Times New Roman" panose="02020603050405020304" pitchFamily="18" charset="0"/>
                <a:cs typeface="Times New Roman" panose="02020603050405020304" pitchFamily="18" charset="0"/>
              </a:rPr>
              <a:t>to fulfil the identified need for </a:t>
            </a:r>
            <a:r>
              <a:rPr lang="en-US" sz="1200" i="1" dirty="0">
                <a:latin typeface="Times New Roman" panose="02020603050405020304" pitchFamily="18" charset="0"/>
                <a:cs typeface="Times New Roman" panose="02020603050405020304" pitchFamily="18" charset="0"/>
              </a:rPr>
              <a:t>‘</a:t>
            </a:r>
            <a:r>
              <a:rPr lang="en-US" sz="1200" b="1" i="1" dirty="0">
                <a:latin typeface="Times New Roman" panose="02020603050405020304" pitchFamily="18" charset="0"/>
                <a:cs typeface="Times New Roman" panose="02020603050405020304" pitchFamily="18" charset="0"/>
              </a:rPr>
              <a:t>some form of continued/subsequent monitoring to avoid recidivism’ </a:t>
            </a:r>
            <a:r>
              <a:rPr lang="en-US" sz="1200" b="1" i="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after </a:t>
            </a:r>
            <a:r>
              <a:rPr lang="en-US" sz="1200" dirty="0">
                <a:latin typeface="Times New Roman" panose="02020603050405020304" pitchFamily="18" charset="0"/>
                <a:cs typeface="Times New Roman" panose="02020603050405020304" pitchFamily="18" charset="0"/>
              </a:rPr>
              <a:t>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initiatives</a:t>
            </a:r>
            <a:r>
              <a:rPr lang="en-US" sz="1200" i="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Schmid</a:t>
            </a:r>
            <a:r>
              <a:rPr lang="en-US" sz="1200" dirty="0">
                <a:latin typeface="Times New Roman" panose="02020603050405020304" pitchFamily="18" charset="0"/>
                <a:cs typeface="Times New Roman" panose="02020603050405020304" pitchFamily="18" charset="0"/>
              </a:rPr>
              <a:t>, 2013: 44; UNODC; 2016:140), </a:t>
            </a:r>
            <a:endParaRPr lang="en-US" sz="1200" dirty="0" smtClean="0">
              <a:latin typeface="Times New Roman" panose="02020603050405020304" pitchFamily="18" charset="0"/>
              <a:cs typeface="Times New Roman" panose="02020603050405020304" pitchFamily="18" charset="0"/>
            </a:endParaRPr>
          </a:p>
          <a:p>
            <a:pPr marL="365760" lvl="1" indent="0">
              <a:buNone/>
            </a:pPr>
            <a:endParaRPr lang="en-US" sz="1200" i="1" dirty="0">
              <a:latin typeface="Times New Roman" panose="02020603050405020304" pitchFamily="18" charset="0"/>
              <a:cs typeface="Times New Roman" panose="02020603050405020304" pitchFamily="18" charset="0"/>
            </a:endParaRPr>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21</a:t>
            </a:fld>
            <a:endParaRPr lang="pt-PT"/>
          </a:p>
        </p:txBody>
      </p:sp>
      <p:cxnSp>
        <p:nvCxnSpPr>
          <p:cNvPr id="7" name="Conector de seta reta 6"/>
          <p:cNvCxnSpPr/>
          <p:nvPr/>
        </p:nvCxnSpPr>
        <p:spPr>
          <a:xfrm>
            <a:off x="4572000" y="400506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731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1560" y="1916832"/>
            <a:ext cx="7920880" cy="4320480"/>
          </a:xfrm>
        </p:spPr>
        <p:txBody>
          <a:bodyPr>
            <a:noAutofit/>
          </a:bodyPr>
          <a:lstStyle/>
          <a:p>
            <a:r>
              <a:rPr lang="en-US" sz="1200" dirty="0"/>
              <a:t> </a:t>
            </a:r>
            <a:r>
              <a:rPr lang="en-US" sz="1200" dirty="0">
                <a:latin typeface="Times New Roman" panose="02020603050405020304" pitchFamily="18" charset="0"/>
                <a:cs typeface="Times New Roman" panose="02020603050405020304" pitchFamily="18" charset="0"/>
              </a:rPr>
              <a:t>According to Ward, Fox and Garber (2014: 27-28) </a:t>
            </a:r>
            <a:r>
              <a:rPr lang="en-US" sz="1200" i="1" dirty="0">
                <a:latin typeface="Times New Roman" panose="02020603050405020304" pitchFamily="18" charset="0"/>
                <a:cs typeface="Times New Roman" panose="02020603050405020304" pitchFamily="18" charset="0"/>
              </a:rPr>
              <a:t>‘a core assumption of the GLM is that offenders, like all human beings, are goal directed and live their lives according to their prioritized set of primary human goods’,</a:t>
            </a:r>
            <a:r>
              <a:rPr lang="en-US" sz="1200" dirty="0">
                <a:latin typeface="Times New Roman" panose="02020603050405020304" pitchFamily="18" charset="0"/>
                <a:cs typeface="Times New Roman" panose="02020603050405020304" pitchFamily="18" charset="0"/>
              </a:rPr>
              <a:t> which represent </a:t>
            </a:r>
            <a:r>
              <a:rPr lang="en-US" sz="1200" i="1" dirty="0">
                <a:latin typeface="Times New Roman" panose="02020603050405020304" pitchFamily="18" charset="0"/>
                <a:cs typeface="Times New Roman" panose="02020603050405020304" pitchFamily="18" charset="0"/>
              </a:rPr>
              <a:t>‘the things that individuals strive for, whereas instrumental or secondary goods represent concrete means or activities that are undertaken in pursuit of primary human </a:t>
            </a:r>
            <a:r>
              <a:rPr lang="en-US" sz="1200" i="1" dirty="0" smtClean="0">
                <a:latin typeface="Times New Roman" panose="02020603050405020304" pitchFamily="18" charset="0"/>
                <a:cs typeface="Times New Roman" panose="02020603050405020304" pitchFamily="18" charset="0"/>
              </a:rPr>
              <a:t>good’s’</a:t>
            </a:r>
            <a:r>
              <a:rPr lang="en-US" sz="1200" dirty="0" smtClean="0">
                <a:latin typeface="Times New Roman" panose="02020603050405020304" pitchFamily="18" charset="0"/>
                <a:cs typeface="Times New Roman" panose="02020603050405020304" pitchFamily="18" charset="0"/>
              </a:rPr>
              <a:t>. </a:t>
            </a:r>
          </a:p>
          <a:p>
            <a:endParaRPr lang="en-US" sz="1200" dirty="0" smtClean="0">
              <a:latin typeface="Times New Roman" panose="02020603050405020304" pitchFamily="18" charset="0"/>
              <a:cs typeface="Times New Roman" panose="02020603050405020304" pitchFamily="18" charset="0"/>
            </a:endParaRPr>
          </a:p>
          <a:p>
            <a:pPr marL="68580" indent="0">
              <a:buNone/>
            </a:pPr>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As </a:t>
            </a:r>
            <a:r>
              <a:rPr lang="en-US" sz="1200" dirty="0">
                <a:latin typeface="Times New Roman" panose="02020603050405020304" pitchFamily="18" charset="0"/>
                <a:cs typeface="Times New Roman" panose="02020603050405020304" pitchFamily="18" charset="0"/>
              </a:rPr>
              <a:t>such, following the rational of Ward, Fox and Garber (2014) and Ward and Brown (2004: 246</a:t>
            </a:r>
            <a:r>
              <a:rPr lang="en-US" sz="1200" dirty="0" smtClean="0">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violent extremist activities seem to </a:t>
            </a:r>
            <a:r>
              <a:rPr lang="en-US" sz="1200" b="1" dirty="0">
                <a:latin typeface="Times New Roman" panose="02020603050405020304" pitchFamily="18" charset="0"/>
                <a:cs typeface="Times New Roman" panose="02020603050405020304" pitchFamily="18" charset="0"/>
              </a:rPr>
              <a:t>relate to the secondary goods</a:t>
            </a:r>
            <a:r>
              <a:rPr lang="en-US" sz="1200" dirty="0">
                <a:latin typeface="Times New Roman" panose="02020603050405020304" pitchFamily="18" charset="0"/>
                <a:cs typeface="Times New Roman" panose="02020603050405020304" pitchFamily="18" charset="0"/>
              </a:rPr>
              <a:t> or, in other words, the means that the individuals employ to try to achieve ‘</a:t>
            </a:r>
            <a:r>
              <a:rPr lang="en-US" sz="1200" i="1" dirty="0">
                <a:latin typeface="Times New Roman" panose="02020603050405020304" pitchFamily="18" charset="0"/>
                <a:cs typeface="Times New Roman" panose="02020603050405020304" pitchFamily="18" charset="0"/>
              </a:rPr>
              <a:t>a sense of identity, power and self-respect’</a:t>
            </a:r>
            <a:r>
              <a:rPr lang="en-US" sz="1200" dirty="0">
                <a:latin typeface="Times New Roman" panose="02020603050405020304" pitchFamily="18" charset="0"/>
                <a:cs typeface="Times New Roman" panose="02020603050405020304" pitchFamily="18" charset="0"/>
              </a:rPr>
              <a:t> (Marshall, 2007: 383)</a:t>
            </a:r>
            <a:r>
              <a:rPr lang="en-US" sz="1200" i="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and not these primary needs themselves.  </a:t>
            </a:r>
            <a:endParaRPr lang="en-US" sz="1200" dirty="0" smtClean="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pPr marL="68580" indent="0">
              <a:buNone/>
            </a:pPr>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Accordingly</a:t>
            </a:r>
            <a:r>
              <a:rPr lang="en-US" sz="1200" dirty="0">
                <a:latin typeface="Times New Roman" panose="02020603050405020304" pitchFamily="18" charset="0"/>
                <a:cs typeface="Times New Roman" panose="02020603050405020304" pitchFamily="18" charset="0"/>
              </a:rPr>
              <a:t>, using the GLM framework, once it becomes clear what constitutes a good life for an individual at risk of </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or in the process of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initiatives should formulate </a:t>
            </a:r>
            <a:r>
              <a:rPr lang="en-US" sz="1200" i="1" dirty="0">
                <a:latin typeface="Times New Roman" panose="02020603050405020304" pitchFamily="18" charset="0"/>
                <a:cs typeface="Times New Roman" panose="02020603050405020304" pitchFamily="18" charset="0"/>
              </a:rPr>
              <a:t>‘collaboratively’  </a:t>
            </a:r>
            <a:r>
              <a:rPr lang="en-US" sz="1200" dirty="0">
                <a:latin typeface="Times New Roman" panose="02020603050405020304" pitchFamily="18" charset="0"/>
                <a:cs typeface="Times New Roman" panose="02020603050405020304" pitchFamily="18" charset="0"/>
              </a:rPr>
              <a:t>with the individual </a:t>
            </a:r>
            <a:r>
              <a:rPr lang="en-US" sz="1200" i="1" dirty="0">
                <a:latin typeface="Times New Roman" panose="02020603050405020304" pitchFamily="18" charset="0"/>
                <a:cs typeface="Times New Roman" panose="02020603050405020304" pitchFamily="18" charset="0"/>
              </a:rPr>
              <a:t>‘future oriented secondary goods aimed at satisfying his or her primary goods in socially acceptable ways’ </a:t>
            </a:r>
            <a:r>
              <a:rPr lang="en-US" sz="1200" dirty="0">
                <a:latin typeface="Times New Roman" panose="02020603050405020304" pitchFamily="18" charset="0"/>
                <a:cs typeface="Times New Roman" panose="02020603050405020304" pitchFamily="18" charset="0"/>
              </a:rPr>
              <a:t>(Ward, Fox &amp; Garber, 2014: 29). </a:t>
            </a:r>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This </a:t>
            </a:r>
            <a:r>
              <a:rPr lang="en-US" sz="1200" dirty="0">
                <a:latin typeface="Times New Roman" panose="02020603050405020304" pitchFamily="18" charset="0"/>
                <a:cs typeface="Times New Roman" panose="02020603050405020304" pitchFamily="18" charset="0"/>
              </a:rPr>
              <a:t>GLM approach to </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seems to be line with the Institute for Strategic Dialogue’s conclusion that projects in this context need to address the participants’ social as well as individual needs. </a:t>
            </a:r>
            <a:endParaRPr lang="pt-PT" sz="1200" dirty="0">
              <a:latin typeface="Times New Roman" panose="02020603050405020304" pitchFamily="18" charset="0"/>
              <a:cs typeface="Times New Roman" panose="02020603050405020304" pitchFamily="18" charset="0"/>
            </a:endParaRPr>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22</a:t>
            </a:fld>
            <a:endParaRPr lang="pt-PT"/>
          </a:p>
        </p:txBody>
      </p:sp>
      <p:sp>
        <p:nvSpPr>
          <p:cNvPr id="6" name="Título 1"/>
          <p:cNvSpPr>
            <a:spLocks noGrp="1"/>
          </p:cNvSpPr>
          <p:nvPr>
            <p:ph type="title"/>
          </p:nvPr>
        </p:nvSpPr>
        <p:spPr/>
        <p:txBody>
          <a:bodyPr>
            <a:normAutofit fontScale="90000"/>
          </a:bodyPr>
          <a:lstStyle/>
          <a:p>
            <a:pPr lvl="0" algn="ctr"/>
            <a:r>
              <a:rPr lang="en-US" b="1" dirty="0" smtClean="0"/>
              <a:t/>
            </a:r>
            <a:br>
              <a:rPr lang="en-US" b="1" dirty="0" smtClean="0"/>
            </a:br>
            <a:r>
              <a:rPr lang="en-US" b="1" dirty="0"/>
              <a:t/>
            </a:r>
            <a:br>
              <a:rPr lang="en-US" b="1" dirty="0"/>
            </a:br>
            <a:r>
              <a:rPr lang="en-US" sz="2700" b="1" dirty="0" smtClean="0">
                <a:latin typeface="Times New Roman" panose="02020603050405020304" pitchFamily="18" charset="0"/>
                <a:cs typeface="Times New Roman" panose="02020603050405020304" pitchFamily="18" charset="0"/>
              </a:rPr>
              <a:t>3. Facing </a:t>
            </a:r>
            <a:r>
              <a:rPr lang="en-US" sz="2700" b="1" dirty="0">
                <a:latin typeface="Times New Roman" panose="02020603050405020304" pitchFamily="18" charset="0"/>
                <a:cs typeface="Times New Roman" panose="02020603050405020304" pitchFamily="18" charset="0"/>
              </a:rPr>
              <a:t>individual </a:t>
            </a:r>
            <a:r>
              <a:rPr lang="en-US" sz="2700" b="1" dirty="0" err="1">
                <a:latin typeface="Times New Roman" panose="02020603050405020304" pitchFamily="18" charset="0"/>
                <a:cs typeface="Times New Roman" panose="02020603050405020304" pitchFamily="18" charset="0"/>
              </a:rPr>
              <a:t>radicalisation</a:t>
            </a:r>
            <a:r>
              <a:rPr lang="en-US" sz="2700" b="1" dirty="0">
                <a:latin typeface="Times New Roman" panose="02020603050405020304" pitchFamily="18" charset="0"/>
                <a:cs typeface="Times New Roman" panose="02020603050405020304" pitchFamily="18" charset="0"/>
              </a:rPr>
              <a:t> with a Good Lives Model (GLM) approach</a:t>
            </a:r>
            <a:r>
              <a:rPr lang="pt-PT" dirty="0"/>
              <a:t/>
            </a:r>
            <a:br>
              <a:rPr lang="pt-PT" dirty="0"/>
            </a:br>
            <a:endParaRPr lang="pt-PT" dirty="0"/>
          </a:p>
        </p:txBody>
      </p:sp>
      <p:cxnSp>
        <p:nvCxnSpPr>
          <p:cNvPr id="8" name="Conector de seta reta 7"/>
          <p:cNvCxnSpPr/>
          <p:nvPr/>
        </p:nvCxnSpPr>
        <p:spPr>
          <a:xfrm>
            <a:off x="4427984" y="270892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a:off x="4427984" y="4077072"/>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875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404664"/>
            <a:ext cx="7024744" cy="1143000"/>
          </a:xfrm>
        </p:spPr>
        <p:txBody>
          <a:bodyPr>
            <a:normAutofit/>
          </a:bodyPr>
          <a:lstStyle/>
          <a:p>
            <a:pPr algn="ctr"/>
            <a:r>
              <a:rPr lang="pt-PT" sz="3200" b="1" dirty="0" smtClean="0">
                <a:latin typeface="Times New Roman" panose="02020603050405020304" pitchFamily="18" charset="0"/>
                <a:cs typeface="Times New Roman" panose="02020603050405020304" pitchFamily="18" charset="0"/>
              </a:rPr>
              <a:t>4. Conclusion</a:t>
            </a:r>
            <a:endParaRPr lang="pt-PT" sz="3200" dirty="0"/>
          </a:p>
        </p:txBody>
      </p:sp>
      <p:sp>
        <p:nvSpPr>
          <p:cNvPr id="3" name="Espaço Reservado para Conteúdo 2"/>
          <p:cNvSpPr>
            <a:spLocks noGrp="1"/>
          </p:cNvSpPr>
          <p:nvPr>
            <p:ph idx="1"/>
          </p:nvPr>
        </p:nvSpPr>
        <p:spPr>
          <a:xfrm>
            <a:off x="1043492" y="1772816"/>
            <a:ext cx="6777317" cy="4059813"/>
          </a:xfrm>
        </p:spPr>
        <p:txBody>
          <a:bodyPr>
            <a:normAutofit fontScale="62500" lnSpcReduction="20000"/>
          </a:bodyPr>
          <a:lstStyle/>
          <a:p>
            <a:r>
              <a:rPr lang="en-US" dirty="0">
                <a:latin typeface="Times New Roman" panose="02020603050405020304" pitchFamily="18" charset="0"/>
                <a:cs typeface="Times New Roman" panose="02020603050405020304" pitchFamily="18" charset="0"/>
              </a:rPr>
              <a:t>Together, we believe that support circles to reentry and mentoring can work as </a:t>
            </a:r>
            <a:r>
              <a:rPr lang="en-US" b="1" i="1" u="sng" dirty="0">
                <a:latin typeface="Times New Roman" panose="02020603050405020304" pitchFamily="18" charset="0"/>
                <a:cs typeface="Times New Roman" panose="02020603050405020304" pitchFamily="18" charset="0"/>
              </a:rPr>
              <a:t>stepping stones</a:t>
            </a:r>
            <a:r>
              <a:rPr lang="en-US" dirty="0">
                <a:latin typeface="Times New Roman" panose="02020603050405020304" pitchFamily="18" charset="0"/>
                <a:cs typeface="Times New Roman" panose="02020603050405020304" pitchFamily="18" charset="0"/>
              </a:rPr>
              <a:t> in the journey to </a:t>
            </a:r>
            <a:r>
              <a:rPr lang="en-US" i="1" dirty="0">
                <a:latin typeface="Times New Roman" panose="02020603050405020304" pitchFamily="18" charset="0"/>
                <a:cs typeface="Times New Roman" panose="02020603050405020304" pitchFamily="18" charset="0"/>
              </a:rPr>
              <a:t>belonging</a:t>
            </a:r>
            <a:r>
              <a:rPr lang="en-US" dirty="0">
                <a:latin typeface="Times New Roman" panose="02020603050405020304" pitchFamily="18" charset="0"/>
                <a:cs typeface="Times New Roman" panose="02020603050405020304" pitchFamily="18" charset="0"/>
              </a:rPr>
              <a:t> to the community</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if as </a:t>
            </a:r>
            <a:r>
              <a:rPr lang="en-US" dirty="0" err="1">
                <a:latin typeface="Times New Roman" panose="02020603050405020304" pitchFamily="18" charset="0"/>
                <a:cs typeface="Times New Roman" panose="02020603050405020304" pitchFamily="18" charset="0"/>
              </a:rPr>
              <a:t>Zehr</a:t>
            </a:r>
            <a:r>
              <a:rPr lang="en-US" dirty="0">
                <a:latin typeface="Times New Roman" panose="02020603050405020304" pitchFamily="18" charset="0"/>
                <a:cs typeface="Times New Roman" panose="02020603050405020304" pitchFamily="18" charset="0"/>
              </a:rPr>
              <a:t> (2002:21) proposes </a:t>
            </a:r>
            <a:r>
              <a:rPr lang="en-US" i="1" dirty="0">
                <a:latin typeface="Times New Roman" panose="02020603050405020304" pitchFamily="18" charset="0"/>
                <a:cs typeface="Times New Roman" panose="02020603050405020304" pitchFamily="18" charset="0"/>
              </a:rPr>
              <a:t>‘(…) the journey to belonging often involves a journey to identity’</a:t>
            </a:r>
            <a:r>
              <a:rPr lang="en-US" dirty="0">
                <a:latin typeface="Times New Roman" panose="02020603050405020304" pitchFamily="18" charset="0"/>
                <a:cs typeface="Times New Roman" panose="02020603050405020304" pitchFamily="18" charset="0"/>
              </a:rPr>
              <a:t>, we should expect that the two restorative tools proposed would also help the individuals at risk of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or in the process of de-</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to fulfil their primary need for a positive identity. </a:t>
            </a:r>
            <a:endParaRPr lang="en-US" dirty="0" smtClean="0">
              <a:latin typeface="Times New Roman" panose="02020603050405020304" pitchFamily="18" charset="0"/>
              <a:cs typeface="Times New Roman" panose="02020603050405020304" pitchFamily="18" charset="0"/>
            </a:endParaRPr>
          </a:p>
          <a:p>
            <a:endParaRPr lang="pt-PT"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transition plan formulated during the circle process can be an invaluable tool to help the individual move forward, providing him with a positive direction, from which he can draw motivation when in need of it, and concrete strategies to start building a new life. In combination, the intervention of former </a:t>
            </a:r>
            <a:r>
              <a:rPr lang="en-US" dirty="0" err="1">
                <a:latin typeface="Times New Roman" panose="02020603050405020304" pitchFamily="18" charset="0"/>
                <a:cs typeface="Times New Roman" panose="02020603050405020304" pitchFamily="18" charset="0"/>
              </a:rPr>
              <a:t>radicalised</a:t>
            </a:r>
            <a:r>
              <a:rPr lang="en-US" dirty="0">
                <a:latin typeface="Times New Roman" panose="02020603050405020304" pitchFamily="18" charset="0"/>
                <a:cs typeface="Times New Roman" panose="02020603050405020304" pitchFamily="18" charset="0"/>
              </a:rPr>
              <a:t> individuals as </a:t>
            </a:r>
            <a:r>
              <a:rPr lang="en-US" i="1" dirty="0">
                <a:latin typeface="Times New Roman" panose="02020603050405020304" pitchFamily="18" charset="0"/>
                <a:cs typeface="Times New Roman" panose="02020603050405020304" pitchFamily="18" charset="0"/>
              </a:rPr>
              <a:t>wounded healers</a:t>
            </a:r>
            <a:r>
              <a:rPr lang="en-US" dirty="0">
                <a:latin typeface="Times New Roman" panose="02020603050405020304" pitchFamily="18" charset="0"/>
                <a:cs typeface="Times New Roman" panose="02020603050405020304" pitchFamily="18" charset="0"/>
              </a:rPr>
              <a:t> may be an important source of continuous support, helping the individual face the challenges and obstacles in his path and keep his motivation and hope in a better future. </a:t>
            </a:r>
          </a:p>
          <a:p>
            <a:pPr marL="6858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Supporting </a:t>
            </a:r>
            <a:r>
              <a:rPr lang="en-US" dirty="0">
                <a:latin typeface="Times New Roman" panose="02020603050405020304" pitchFamily="18" charset="0"/>
                <a:cs typeface="Times New Roman" panose="02020603050405020304" pitchFamily="18" charset="0"/>
              </a:rPr>
              <a:t>another individual at risk of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or in the process of de-</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as a </a:t>
            </a:r>
            <a:r>
              <a:rPr lang="en-US" i="1" dirty="0">
                <a:latin typeface="Times New Roman" panose="02020603050405020304" pitchFamily="18" charset="0"/>
                <a:cs typeface="Times New Roman" panose="02020603050405020304" pitchFamily="18" charset="0"/>
              </a:rPr>
              <a:t>wounded healer</a:t>
            </a:r>
            <a:r>
              <a:rPr lang="en-US" dirty="0">
                <a:latin typeface="Times New Roman" panose="02020603050405020304" pitchFamily="18" charset="0"/>
                <a:cs typeface="Times New Roman" panose="02020603050405020304" pitchFamily="18" charset="0"/>
              </a:rPr>
              <a:t> can mean actively take the responsibility for the writing of a new chapter in </a:t>
            </a:r>
            <a:r>
              <a:rPr lang="en-US" dirty="0" smtClean="0">
                <a:latin typeface="Times New Roman" panose="02020603050405020304" pitchFamily="18" charset="0"/>
                <a:cs typeface="Times New Roman" panose="02020603050405020304" pitchFamily="18" charset="0"/>
              </a:rPr>
              <a:t>their life’s story, a  tale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redemption, transformation </a:t>
            </a:r>
            <a:r>
              <a:rPr lang="en-US" dirty="0">
                <a:latin typeface="Times New Roman" panose="02020603050405020304" pitchFamily="18" charset="0"/>
                <a:cs typeface="Times New Roman" panose="02020603050405020304" pitchFamily="18" charset="0"/>
              </a:rPr>
              <a:t>and ultimately triumph. </a:t>
            </a:r>
            <a:endParaRPr lang="pt-PT"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23</a:t>
            </a:fld>
            <a:endParaRPr lang="pt-PT"/>
          </a:p>
        </p:txBody>
      </p:sp>
    </p:spTree>
    <p:extLst>
      <p:ext uri="{BB962C8B-B14F-4D97-AF65-F5344CB8AC3E}">
        <p14:creationId xmlns:p14="http://schemas.microsoft.com/office/powerpoint/2010/main" val="1661498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1772816"/>
            <a:ext cx="7056784" cy="1728192"/>
          </a:xfrm>
        </p:spPr>
        <p:txBody>
          <a:bodyPr>
            <a:normAutofit fontScale="90000"/>
          </a:bodyPr>
          <a:lstStyle/>
          <a:p>
            <a:pPr algn="ctr"/>
            <a:r>
              <a:rPr lang="pt-PT" b="1" dirty="0"/>
              <a:t>Thank you for your attention!!!!</a:t>
            </a:r>
            <a:r>
              <a:rPr lang="pt-PT" dirty="0"/>
              <a:t/>
            </a:r>
            <a:br>
              <a:rPr lang="pt-PT" dirty="0"/>
            </a:br>
            <a:r>
              <a:rPr lang="pt-PT" dirty="0"/>
              <a:t>Questions and Feedback are welcome!!!!</a:t>
            </a:r>
          </a:p>
        </p:txBody>
      </p:sp>
      <p:sp>
        <p:nvSpPr>
          <p:cNvPr id="3" name="Espaço Reservado para Conteúdo 2"/>
          <p:cNvSpPr>
            <a:spLocks noGrp="1"/>
          </p:cNvSpPr>
          <p:nvPr>
            <p:ph idx="1"/>
          </p:nvPr>
        </p:nvSpPr>
        <p:spPr>
          <a:xfrm>
            <a:off x="755576" y="4149080"/>
            <a:ext cx="5976664" cy="1008112"/>
          </a:xfrm>
        </p:spPr>
        <p:txBody>
          <a:bodyPr>
            <a:normAutofit fontScale="85000" lnSpcReduction="20000"/>
          </a:bodyPr>
          <a:lstStyle/>
          <a:p>
            <a:pPr marL="68580" indent="0">
              <a:buNone/>
            </a:pPr>
            <a:r>
              <a:rPr lang="pt-PT" b="1" dirty="0">
                <a:solidFill>
                  <a:schemeClr val="tx1"/>
                </a:solidFill>
              </a:rPr>
              <a:t>Contacts: </a:t>
            </a:r>
            <a:endParaRPr lang="pt-PT" b="1" dirty="0" smtClean="0">
              <a:solidFill>
                <a:schemeClr val="tx1"/>
              </a:solidFill>
            </a:endParaRPr>
          </a:p>
          <a:p>
            <a:endParaRPr lang="pt-PT" b="1" dirty="0">
              <a:solidFill>
                <a:schemeClr val="tx1"/>
              </a:solidFill>
              <a:hlinkClick r:id=""/>
            </a:endParaRPr>
          </a:p>
          <a:p>
            <a:r>
              <a:rPr lang="pt-PT" dirty="0">
                <a:hlinkClick r:id="rId2"/>
              </a:rPr>
              <a:t>anapereira181990@gmail.com</a:t>
            </a:r>
            <a:endParaRPr lang="pt-PT" dirty="0"/>
          </a:p>
          <a:p>
            <a:endParaRPr lang="pt-PT" dirty="0"/>
          </a:p>
        </p:txBody>
      </p:sp>
      <p:sp>
        <p:nvSpPr>
          <p:cNvPr id="4" name="Espaço Reservado para Rodapé 3"/>
          <p:cNvSpPr>
            <a:spLocks noGrp="1"/>
          </p:cNvSpPr>
          <p:nvPr>
            <p:ph type="ftr" sz="quarter" idx="11"/>
          </p:nvPr>
        </p:nvSpPr>
        <p:spPr>
          <a:xfrm>
            <a:off x="4427984" y="5805264"/>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24</a:t>
            </a:fld>
            <a:endParaRPr lang="pt-PT"/>
          </a:p>
        </p:txBody>
      </p:sp>
    </p:spTree>
    <p:extLst>
      <p:ext uri="{BB962C8B-B14F-4D97-AF65-F5344CB8AC3E}">
        <p14:creationId xmlns:p14="http://schemas.microsoft.com/office/powerpoint/2010/main" val="1408233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43492" y="908720"/>
            <a:ext cx="6777317" cy="4923909"/>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As Marshall (2007: 383) </a:t>
            </a:r>
            <a:r>
              <a:rPr lang="en-US" dirty="0" smtClean="0">
                <a:latin typeface="Times New Roman" panose="02020603050405020304" pitchFamily="18" charset="0"/>
                <a:cs typeface="Times New Roman" panose="02020603050405020304" pitchFamily="18" charset="0"/>
              </a:rPr>
              <a:t>explains: </a:t>
            </a:r>
          </a:p>
          <a:p>
            <a:pPr marL="68580" indent="0">
              <a:buNone/>
            </a:pPr>
            <a:endParaRPr lang="en-US" dirty="0">
              <a:latin typeface="Times New Roman" panose="02020603050405020304" pitchFamily="18" charset="0"/>
              <a:cs typeface="Times New Roman" panose="02020603050405020304" pitchFamily="18" charset="0"/>
            </a:endParaRPr>
          </a:p>
          <a:p>
            <a:pPr marL="68580" indent="0" algn="ctr">
              <a:buNone/>
            </a:pP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 terror groups themselves are kinds of community association gone bad… These groups are so attractive to young men because they offer a sense of identity, power and self-respect to those who feel disempowered by their circumstances and disconnected from others.’ </a:t>
            </a:r>
            <a:endParaRPr lang="en-US" i="1" dirty="0" smtClean="0">
              <a:latin typeface="Times New Roman" panose="02020603050405020304" pitchFamily="18" charset="0"/>
              <a:cs typeface="Times New Roman" panose="02020603050405020304" pitchFamily="18" charset="0"/>
            </a:endParaRPr>
          </a:p>
          <a:p>
            <a:endParaRPr lang="en-US" i="1" dirty="0" smtClean="0">
              <a:latin typeface="Times New Roman" panose="02020603050405020304" pitchFamily="18" charset="0"/>
              <a:cs typeface="Times New Roman" panose="02020603050405020304" pitchFamily="18" charset="0"/>
            </a:endParaRPr>
          </a:p>
          <a:p>
            <a:pPr marL="68580" indent="0">
              <a:buNone/>
            </a:pPr>
            <a:endParaRPr lang="en-US" dirty="0" smtClean="0">
              <a:latin typeface="Times New Roman" panose="02020603050405020304" pitchFamily="18" charset="0"/>
              <a:cs typeface="Times New Roman" panose="02020603050405020304" pitchFamily="18" charset="0"/>
            </a:endParaRPr>
          </a:p>
          <a:p>
            <a:pPr marL="68580" indent="0">
              <a:buNone/>
            </a:pPr>
            <a:endParaRPr lang="en-US" dirty="0" smtClean="0">
              <a:latin typeface="Times New Roman" panose="02020603050405020304" pitchFamily="18" charset="0"/>
              <a:cs typeface="Times New Roman" panose="02020603050405020304" pitchFamily="18" charset="0"/>
            </a:endParaRPr>
          </a:p>
          <a:p>
            <a:pPr marL="68580" indent="0" algn="ctr">
              <a:buNone/>
            </a:pPr>
            <a:r>
              <a:rPr lang="en-US" dirty="0" smtClean="0">
                <a:latin typeface="Times New Roman" panose="02020603050405020304" pitchFamily="18" charset="0"/>
                <a:cs typeface="Times New Roman" panose="02020603050405020304" pitchFamily="18" charset="0"/>
              </a:rPr>
              <a:t>RJ</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‘offers an alternative, non-violent form of community empowerment</a:t>
            </a:r>
            <a:r>
              <a:rPr lang="en-US" i="1" dirty="0" smtClean="0">
                <a:latin typeface="Times New Roman" panose="02020603050405020304" pitchFamily="18" charset="0"/>
                <a:cs typeface="Times New Roman" panose="02020603050405020304" pitchFamily="18" charset="0"/>
              </a:rPr>
              <a:t>’ </a:t>
            </a:r>
          </a:p>
          <a:p>
            <a:pPr marL="68580" indent="0">
              <a:buNone/>
            </a:pPr>
            <a:endParaRPr lang="en-US" i="1" dirty="0">
              <a:latin typeface="Times New Roman" panose="02020603050405020304" pitchFamily="18" charset="0"/>
              <a:cs typeface="Times New Roman" panose="02020603050405020304" pitchFamily="18" charset="0"/>
            </a:endParaRPr>
          </a:p>
          <a:p>
            <a:pPr marL="68580" indent="0" algn="ctr">
              <a:buNone/>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the author RJ can</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give a crucial contribution for the re-</a:t>
            </a:r>
            <a:r>
              <a:rPr lang="en-US" dirty="0" err="1">
                <a:latin typeface="Times New Roman" panose="02020603050405020304" pitchFamily="18" charset="0"/>
                <a:cs typeface="Times New Roman" panose="02020603050405020304" pitchFamily="18" charset="0"/>
              </a:rPr>
              <a:t>humanisation</a:t>
            </a:r>
            <a:r>
              <a:rPr lang="en-US" dirty="0">
                <a:latin typeface="Times New Roman" panose="02020603050405020304" pitchFamily="18" charset="0"/>
                <a:cs typeface="Times New Roman" panose="02020603050405020304" pitchFamily="18" charset="0"/>
              </a:rPr>
              <a:t> of the parties, confidence building and understanding among peoples. </a:t>
            </a:r>
            <a:endParaRPr lang="en-US" dirty="0" smtClean="0">
              <a:latin typeface="Times New Roman" panose="02020603050405020304" pitchFamily="18" charset="0"/>
              <a:cs typeface="Times New Roman" panose="02020603050405020304" pitchFamily="18" charset="0"/>
            </a:endParaRPr>
          </a:p>
          <a:p>
            <a:pPr marL="68580" indent="0" algn="ctr">
              <a:buNone/>
            </a:pPr>
            <a:endParaRPr lang="en-US" dirty="0">
              <a:latin typeface="Times New Roman" panose="02020603050405020304" pitchFamily="18" charset="0"/>
              <a:cs typeface="Times New Roman" panose="02020603050405020304" pitchFamily="18" charset="0"/>
            </a:endParaRPr>
          </a:p>
          <a:p>
            <a:endParaRPr lang="en-US" i="1" dirty="0"/>
          </a:p>
          <a:p>
            <a:pPr marL="68580" indent="0">
              <a:buNone/>
            </a:pPr>
            <a:endParaRPr lang="en-US" i="1" dirty="0" smtClean="0"/>
          </a:p>
          <a:p>
            <a:pPr marL="68580" indent="0">
              <a:buNone/>
            </a:pPr>
            <a:endParaRPr lang="pt-PT" dirty="0"/>
          </a:p>
        </p:txBody>
      </p:sp>
      <p:sp>
        <p:nvSpPr>
          <p:cNvPr id="4" name="Espaço Reservado para Rodapé 3"/>
          <p:cNvSpPr>
            <a:spLocks noGrp="1"/>
          </p:cNvSpPr>
          <p:nvPr>
            <p:ph type="ftr" sz="quarter" idx="11"/>
          </p:nvPr>
        </p:nvSpPr>
        <p:spPr>
          <a:xfrm>
            <a:off x="4211960" y="5852160"/>
            <a:ext cx="3931640"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3</a:t>
            </a:fld>
            <a:endParaRPr lang="pt-PT"/>
          </a:p>
        </p:txBody>
      </p:sp>
      <p:cxnSp>
        <p:nvCxnSpPr>
          <p:cNvPr id="7" name="Conector de seta reta 6"/>
          <p:cNvCxnSpPr/>
          <p:nvPr/>
        </p:nvCxnSpPr>
        <p:spPr>
          <a:xfrm>
            <a:off x="4211960" y="288894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052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0"/>
            <a:ext cx="7024744" cy="1143000"/>
          </a:xfrm>
        </p:spPr>
        <p:txBody>
          <a:bodyPr>
            <a:normAutofit/>
          </a:bodyPr>
          <a:lstStyle/>
          <a:p>
            <a:pPr algn="ctr"/>
            <a:r>
              <a:rPr lang="pt-PT" sz="2400" b="1" u="sng" dirty="0" smtClean="0">
                <a:latin typeface="Times New Roman" panose="02020603050405020304" pitchFamily="18" charset="0"/>
                <a:cs typeface="Times New Roman" panose="02020603050405020304" pitchFamily="18" charset="0"/>
              </a:rPr>
              <a:t>The prison setting </a:t>
            </a:r>
            <a:endParaRPr lang="pt-PT" sz="2400" b="1" u="sng"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1043492" y="1268760"/>
            <a:ext cx="6777317" cy="4563869"/>
          </a:xfrm>
        </p:spPr>
        <p:txBody>
          <a:bodyPr>
            <a:noAutofit/>
          </a:bodyPr>
          <a:lstStyle/>
          <a:p>
            <a:r>
              <a:rPr lang="en-US" sz="1200" dirty="0">
                <a:latin typeface="Times New Roman" panose="02020603050405020304" pitchFamily="18" charset="0"/>
                <a:cs typeface="Times New Roman" panose="02020603050405020304" pitchFamily="18" charset="0"/>
              </a:rPr>
              <a:t>A</a:t>
            </a:r>
            <a:r>
              <a:rPr lang="en-US" sz="1200" dirty="0" smtClean="0">
                <a:latin typeface="Times New Roman" panose="02020603050405020304" pitchFamily="18" charset="0"/>
                <a:cs typeface="Times New Roman" panose="02020603050405020304" pitchFamily="18" charset="0"/>
              </a:rPr>
              <a:t>ccording </a:t>
            </a:r>
            <a:r>
              <a:rPr lang="en-US" sz="1200" dirty="0">
                <a:latin typeface="Times New Roman" panose="02020603050405020304" pitchFamily="18" charset="0"/>
                <a:cs typeface="Times New Roman" panose="02020603050405020304" pitchFamily="18" charset="0"/>
              </a:rPr>
              <a:t>to the Rome Memorandum on Good Practices for the Rehabilitation and Reintegration of Violent Extremist Offenders (2012</a:t>
            </a:r>
            <a:r>
              <a:rPr lang="en-US" sz="1200" dirty="0" smtClean="0">
                <a:latin typeface="Times New Roman" panose="02020603050405020304" pitchFamily="18" charset="0"/>
                <a:cs typeface="Times New Roman" panose="02020603050405020304" pitchFamily="18" charset="0"/>
              </a:rPr>
              <a:t>): </a:t>
            </a:r>
          </a:p>
          <a:p>
            <a:pPr lvl="1">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‘as part of the effort to counter violent extremism … there is an increasing focus on prisons’</a:t>
            </a:r>
            <a:r>
              <a:rPr lang="en-US" sz="1200" dirty="0">
                <a:latin typeface="Times New Roman" panose="02020603050405020304" pitchFamily="18" charset="0"/>
                <a:cs typeface="Times New Roman" panose="02020603050405020304" pitchFamily="18" charset="0"/>
              </a:rPr>
              <a:t>. </a:t>
            </a:r>
          </a:p>
          <a:p>
            <a:pPr lvl="1"/>
            <a:endParaRPr lang="en-US" sz="1200" dirty="0" smtClean="0">
              <a:latin typeface="Times New Roman" panose="02020603050405020304" pitchFamily="18" charset="0"/>
              <a:cs typeface="Times New Roman" panose="02020603050405020304" pitchFamily="18" charset="0"/>
            </a:endParaRPr>
          </a:p>
          <a:p>
            <a:pPr marL="365760" lvl="1" indent="0">
              <a:buNone/>
            </a:pPr>
            <a:endParaRPr lang="en-US" sz="12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i="1" dirty="0">
                <a:latin typeface="Times New Roman" panose="02020603050405020304" pitchFamily="18" charset="0"/>
                <a:cs typeface="Times New Roman" panose="02020603050405020304" pitchFamily="18" charset="0"/>
              </a:rPr>
              <a:t>‘imprisonment can be the environment that provides the motivation, stimulus and opportunity for embracing violent </a:t>
            </a:r>
            <a:r>
              <a:rPr lang="en-US" sz="1200" i="1" dirty="0" smtClean="0">
                <a:latin typeface="Times New Roman" panose="02020603050405020304" pitchFamily="18" charset="0"/>
                <a:cs typeface="Times New Roman" panose="02020603050405020304" pitchFamily="18" charset="0"/>
              </a:rPr>
              <a:t>extremism’. </a:t>
            </a:r>
          </a:p>
          <a:p>
            <a:pPr lvl="1"/>
            <a:endParaRPr lang="en-US" sz="1200" i="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dirty="0" smtClean="0">
                <a:latin typeface="Times New Roman" panose="02020603050405020304" pitchFamily="18" charset="0"/>
                <a:cs typeface="Times New Roman" panose="02020603050405020304" pitchFamily="18" charset="0"/>
              </a:rPr>
              <a:t>Moreover</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‘imprisonment can increase the isolation of an individual from his/her former life, encourage him/her to adopt and accept a new social identity, provide religious instruction that is based on violence, and open up opportunities for training in violent extremist activities’</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lvl="1"/>
            <a:endParaRPr lang="en-US" sz="12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dirty="0" smtClean="0">
                <a:latin typeface="Times New Roman" panose="02020603050405020304" pitchFamily="18" charset="0"/>
                <a:cs typeface="Times New Roman" panose="02020603050405020304" pitchFamily="18" charset="0"/>
              </a:rPr>
              <a:t>In </a:t>
            </a:r>
            <a:r>
              <a:rPr lang="en-US" sz="1200" dirty="0">
                <a:latin typeface="Times New Roman" panose="02020603050405020304" pitchFamily="18" charset="0"/>
                <a:cs typeface="Times New Roman" panose="02020603050405020304" pitchFamily="18" charset="0"/>
              </a:rPr>
              <a:t>this context according to the</a:t>
            </a:r>
            <a:r>
              <a:rPr lang="en-US" sz="1200" i="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United Nations Office on Drugs and Crime </a:t>
            </a:r>
            <a:r>
              <a:rPr lang="en-US" sz="1200" dirty="0" smtClean="0">
                <a:latin typeface="Times New Roman" panose="02020603050405020304" pitchFamily="18" charset="0"/>
                <a:cs typeface="Times New Roman" panose="02020603050405020304" pitchFamily="18" charset="0"/>
              </a:rPr>
              <a:t>(2016:111</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‘embracing a violent extremist group may thus be a way for prisoners to deal with perceived unfair or unjust treatment that comes above and beyond the deprivations caused by imprisonment, and to pursue the satisfaction of social and epistemic needs in the face of adversity’</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endParaRPr lang="en-US" sz="1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400" b="1" u="sng" dirty="0" smtClean="0">
                <a:latin typeface="Times New Roman" panose="02020603050405020304" pitchFamily="18" charset="0"/>
                <a:cs typeface="Times New Roman" panose="02020603050405020304" pitchFamily="18" charset="0"/>
              </a:rPr>
              <a:t>Considering </a:t>
            </a:r>
            <a:r>
              <a:rPr lang="en-US" sz="1400" b="1" u="sng" dirty="0">
                <a:latin typeface="Times New Roman" panose="02020603050405020304" pitchFamily="18" charset="0"/>
                <a:cs typeface="Times New Roman" panose="02020603050405020304" pitchFamily="18" charset="0"/>
              </a:rPr>
              <a:t>this particular group of risk, </a:t>
            </a:r>
            <a:r>
              <a:rPr lang="en-US" sz="1400" b="1" u="sng" dirty="0" err="1">
                <a:latin typeface="Times New Roman" panose="02020603050405020304" pitchFamily="18" charset="0"/>
                <a:cs typeface="Times New Roman" panose="02020603050405020304" pitchFamily="18" charset="0"/>
              </a:rPr>
              <a:t>Walgrave</a:t>
            </a:r>
            <a:r>
              <a:rPr lang="en-US" sz="1400" b="1" u="sng" dirty="0">
                <a:latin typeface="Times New Roman" panose="02020603050405020304" pitchFamily="18" charset="0"/>
                <a:cs typeface="Times New Roman" panose="02020603050405020304" pitchFamily="18" charset="0"/>
              </a:rPr>
              <a:t> (2015) suggests restorative justice processes set up in prison as a potential prevention tool </a:t>
            </a:r>
            <a:r>
              <a:rPr lang="en-US" sz="1400" b="1" u="sng" dirty="0" smtClean="0">
                <a:latin typeface="Times New Roman" panose="02020603050405020304" pitchFamily="18" charset="0"/>
                <a:cs typeface="Times New Roman" panose="02020603050405020304" pitchFamily="18" charset="0"/>
              </a:rPr>
              <a:t>to </a:t>
            </a:r>
            <a:r>
              <a:rPr lang="en-US" sz="1400" b="1" u="sng" dirty="0" err="1">
                <a:latin typeface="Times New Roman" panose="02020603050405020304" pitchFamily="18" charset="0"/>
                <a:cs typeface="Times New Roman" panose="02020603050405020304" pitchFamily="18" charset="0"/>
              </a:rPr>
              <a:t>radicalisation</a:t>
            </a:r>
            <a:r>
              <a:rPr lang="en-US" sz="1400" b="1" u="sng" dirty="0">
                <a:latin typeface="Times New Roman" panose="02020603050405020304" pitchFamily="18" charset="0"/>
                <a:cs typeface="Times New Roman" panose="02020603050405020304" pitchFamily="18" charset="0"/>
              </a:rPr>
              <a:t> in this particular setting. </a:t>
            </a:r>
          </a:p>
          <a:p>
            <a:pPr lvl="1">
              <a:buFont typeface="Wingdings" panose="05000000000000000000" pitchFamily="2" charset="2"/>
              <a:buChar char="v"/>
            </a:pPr>
            <a:endParaRPr lang="en-US" sz="1200"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4211960" y="5852160"/>
            <a:ext cx="3931640"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4</a:t>
            </a:fld>
            <a:endParaRPr lang="pt-PT"/>
          </a:p>
        </p:txBody>
      </p:sp>
      <p:cxnSp>
        <p:nvCxnSpPr>
          <p:cNvPr id="7" name="Conector de seta reta 6"/>
          <p:cNvCxnSpPr/>
          <p:nvPr/>
        </p:nvCxnSpPr>
        <p:spPr>
          <a:xfrm>
            <a:off x="4427984" y="1916832"/>
            <a:ext cx="0" cy="396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609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764704"/>
            <a:ext cx="7024744" cy="1143000"/>
          </a:xfrm>
        </p:spPr>
        <p:txBody>
          <a:bodyPr>
            <a:normAutofit fontScale="90000"/>
          </a:bodyPr>
          <a:lstStyle/>
          <a:p>
            <a:pPr lvl="0" algn="ctr"/>
            <a:r>
              <a:rPr lang="en-US" b="1" dirty="0" smtClean="0"/>
              <a:t/>
            </a:r>
            <a:br>
              <a:rPr lang="en-US" b="1" dirty="0" smtClean="0"/>
            </a:br>
            <a:r>
              <a:rPr lang="en-US" b="1" dirty="0"/>
              <a:t/>
            </a:r>
            <a:br>
              <a:rPr lang="en-US" b="1" dirty="0"/>
            </a:br>
            <a:r>
              <a:rPr lang="en-US" b="1" dirty="0" smtClean="0"/>
              <a:t/>
            </a:r>
            <a:br>
              <a:rPr lang="en-US" b="1" dirty="0" smtClean="0"/>
            </a:br>
            <a:r>
              <a:rPr lang="en-US" sz="2700" b="1" dirty="0" smtClean="0">
                <a:latin typeface="Times New Roman" panose="02020603050405020304" pitchFamily="18" charset="0"/>
                <a:cs typeface="Times New Roman" panose="02020603050405020304" pitchFamily="18" charset="0"/>
              </a:rPr>
              <a:t>2. RJ </a:t>
            </a:r>
            <a:r>
              <a:rPr lang="en-US" sz="2700" b="1" dirty="0">
                <a:latin typeface="Times New Roman" panose="02020603050405020304" pitchFamily="18" charset="0"/>
                <a:cs typeface="Times New Roman" panose="02020603050405020304" pitchFamily="18" charset="0"/>
              </a:rPr>
              <a:t>tools in de-</a:t>
            </a:r>
            <a:r>
              <a:rPr lang="en-US" sz="2700" b="1" dirty="0" err="1">
                <a:latin typeface="Times New Roman" panose="02020603050405020304" pitchFamily="18" charset="0"/>
                <a:cs typeface="Times New Roman" panose="02020603050405020304" pitchFamily="18" charset="0"/>
              </a:rPr>
              <a:t>radicalisation</a:t>
            </a:r>
            <a:r>
              <a:rPr lang="en-US" sz="2700" b="1" dirty="0">
                <a:latin typeface="Times New Roman" panose="02020603050405020304" pitchFamily="18" charset="0"/>
                <a:cs typeface="Times New Roman" panose="02020603050405020304" pitchFamily="18" charset="0"/>
              </a:rPr>
              <a:t> initiatives in a </a:t>
            </a:r>
            <a:r>
              <a:rPr lang="en-GB" sz="2700" b="1" dirty="0">
                <a:latin typeface="Times New Roman" panose="02020603050405020304" pitchFamily="18" charset="0"/>
                <a:cs typeface="Times New Roman" panose="02020603050405020304" pitchFamily="18" charset="0"/>
              </a:rPr>
              <a:t>nutshell</a:t>
            </a:r>
            <a:r>
              <a:rPr lang="pt-PT" sz="2700" dirty="0">
                <a:latin typeface="Times New Roman" panose="02020603050405020304" pitchFamily="18" charset="0"/>
                <a:cs typeface="Times New Roman" panose="02020603050405020304" pitchFamily="18" charset="0"/>
              </a:rPr>
              <a:t/>
            </a:r>
            <a:br>
              <a:rPr lang="pt-PT" sz="2700" dirty="0">
                <a:latin typeface="Times New Roman" panose="02020603050405020304" pitchFamily="18" charset="0"/>
                <a:cs typeface="Times New Roman" panose="02020603050405020304" pitchFamily="18" charset="0"/>
              </a:rPr>
            </a:br>
            <a:endParaRPr lang="pt-PT" sz="2700" dirty="0">
              <a:latin typeface="Times New Roman" panose="02020603050405020304" pitchFamily="18" charset="0"/>
              <a:cs typeface="Times New Roman" panose="02020603050405020304" pitchFamily="18" charset="0"/>
            </a:endParaRPr>
          </a:p>
        </p:txBody>
      </p:sp>
      <p:sp>
        <p:nvSpPr>
          <p:cNvPr id="3" name="Espaço Reservado para Conteúdo 2"/>
          <p:cNvSpPr>
            <a:spLocks noGrp="1"/>
          </p:cNvSpPr>
          <p:nvPr>
            <p:ph idx="1"/>
          </p:nvPr>
        </p:nvSpPr>
        <p:spPr>
          <a:xfrm>
            <a:off x="755576" y="1700808"/>
            <a:ext cx="7632848" cy="4131821"/>
          </a:xfrm>
        </p:spPr>
        <p:txBody>
          <a:bodyPr>
            <a:normAutofit lnSpcReduction="10000"/>
          </a:bodyPr>
          <a:lstStyle/>
          <a:p>
            <a:r>
              <a:rPr lang="en-US" sz="1400" dirty="0">
                <a:latin typeface="Times New Roman" panose="02020603050405020304" pitchFamily="18" charset="0"/>
                <a:cs typeface="Times New Roman" panose="02020603050405020304" pitchFamily="18" charset="0"/>
              </a:rPr>
              <a:t>A</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first level theoretical reflection about the possible contribution of restorative justice in broader individual de-radicalization initiatives has already been developed by imminent authors of the RJ field. </a:t>
            </a:r>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pPr marL="68580" indent="0" algn="ctr">
              <a:buNone/>
            </a:pPr>
            <a:r>
              <a:rPr lang="en-US" sz="1400" b="1" u="sng" dirty="0" smtClean="0">
                <a:latin typeface="Times New Roman" panose="02020603050405020304" pitchFamily="18" charset="0"/>
                <a:cs typeface="Times New Roman" panose="02020603050405020304" pitchFamily="18" charset="0"/>
              </a:rPr>
              <a:t>It </a:t>
            </a:r>
            <a:r>
              <a:rPr lang="en-US" sz="1400" b="1" u="sng" dirty="0">
                <a:latin typeface="Times New Roman" panose="02020603050405020304" pitchFamily="18" charset="0"/>
                <a:cs typeface="Times New Roman" panose="02020603050405020304" pitchFamily="18" charset="0"/>
              </a:rPr>
              <a:t>is believed that RJ can offer something special, with due modesty, as one tool among others needed (</a:t>
            </a:r>
            <a:r>
              <a:rPr lang="en-US" sz="1400" b="1" u="sng" dirty="0" err="1" smtClean="0">
                <a:latin typeface="Times New Roman" panose="02020603050405020304" pitchFamily="18" charset="0"/>
                <a:cs typeface="Times New Roman" panose="02020603050405020304" pitchFamily="18" charset="0"/>
              </a:rPr>
              <a:t>Walgrave</a:t>
            </a:r>
            <a:r>
              <a:rPr lang="en-US" sz="1400" b="1" u="sng" dirty="0">
                <a:latin typeface="Times New Roman" panose="02020603050405020304" pitchFamily="18" charset="0"/>
                <a:cs typeface="Times New Roman" panose="02020603050405020304" pitchFamily="18" charset="0"/>
              </a:rPr>
              <a:t>, 2015; Salas, 2015; Marshall, 2007</a:t>
            </a:r>
            <a:r>
              <a:rPr lang="en-US" sz="1400" b="1" u="sng" dirty="0" smtClean="0">
                <a:latin typeface="Times New Roman" panose="02020603050405020304" pitchFamily="18" charset="0"/>
                <a:cs typeface="Times New Roman" panose="02020603050405020304" pitchFamily="18" charset="0"/>
              </a:rPr>
              <a:t>)</a:t>
            </a:r>
          </a:p>
          <a:p>
            <a:pPr marL="68580" indent="0" algn="ctr">
              <a:buNone/>
            </a:pPr>
            <a:endParaRPr lang="en-US" sz="1400" b="1" u="sng" dirty="0">
              <a:latin typeface="Times New Roman" panose="02020603050405020304" pitchFamily="18" charset="0"/>
              <a:cs typeface="Times New Roman" panose="02020603050405020304" pitchFamily="18" charset="0"/>
            </a:endParaRPr>
          </a:p>
          <a:p>
            <a:r>
              <a:rPr lang="en-US" sz="1400" i="1" dirty="0">
                <a:latin typeface="Times New Roman" panose="02020603050405020304" pitchFamily="18" charset="0"/>
                <a:cs typeface="Times New Roman" panose="02020603050405020304" pitchFamily="18" charset="0"/>
              </a:rPr>
              <a:t>But what specific RJ practices could be set up in prison or in the community as preventive and de-</a:t>
            </a:r>
            <a:r>
              <a:rPr lang="en-US" sz="1400" i="1" dirty="0" err="1">
                <a:latin typeface="Times New Roman" panose="02020603050405020304" pitchFamily="18" charset="0"/>
                <a:cs typeface="Times New Roman" panose="02020603050405020304" pitchFamily="18" charset="0"/>
              </a:rPr>
              <a:t>radicalisation</a:t>
            </a:r>
            <a:r>
              <a:rPr lang="en-US" sz="1400" i="1" dirty="0">
                <a:latin typeface="Times New Roman" panose="02020603050405020304" pitchFamily="18" charset="0"/>
                <a:cs typeface="Times New Roman" panose="02020603050405020304" pitchFamily="18" charset="0"/>
              </a:rPr>
              <a:t> tools</a:t>
            </a:r>
            <a:r>
              <a:rPr lang="en-US" sz="1400" i="1" dirty="0" smtClean="0">
                <a:latin typeface="Times New Roman" panose="02020603050405020304" pitchFamily="18" charset="0"/>
                <a:cs typeface="Times New Roman" panose="02020603050405020304" pitchFamily="18" charset="0"/>
              </a:rPr>
              <a:t>?</a:t>
            </a:r>
          </a:p>
          <a:p>
            <a:endParaRPr lang="en-US" sz="14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We conduct a second level theoretical reflection focused on some of the possible </a:t>
            </a:r>
            <a:r>
              <a:rPr lang="en-US" sz="1200" dirty="0" err="1">
                <a:latin typeface="Times New Roman" panose="02020603050405020304" pitchFamily="18" charset="0"/>
                <a:cs typeface="Times New Roman" panose="02020603050405020304" pitchFamily="18" charset="0"/>
              </a:rPr>
              <a:t>operationalisations</a:t>
            </a:r>
            <a:r>
              <a:rPr lang="en-US" sz="1200" dirty="0">
                <a:latin typeface="Times New Roman" panose="02020603050405020304" pitchFamily="18" charset="0"/>
                <a:cs typeface="Times New Roman" panose="02020603050405020304" pitchFamily="18" charset="0"/>
              </a:rPr>
              <a:t> of Marshall’s (2007) and </a:t>
            </a:r>
            <a:r>
              <a:rPr lang="en-US" sz="1200" dirty="0" err="1">
                <a:latin typeface="Times New Roman" panose="02020603050405020304" pitchFamily="18" charset="0"/>
                <a:cs typeface="Times New Roman" panose="02020603050405020304" pitchFamily="18" charset="0"/>
              </a:rPr>
              <a:t>Walgrave’s</a:t>
            </a:r>
            <a:r>
              <a:rPr lang="en-US" sz="1200" dirty="0">
                <a:latin typeface="Times New Roman" panose="02020603050405020304" pitchFamily="18" charset="0"/>
                <a:cs typeface="Times New Roman" panose="02020603050405020304" pitchFamily="18" charset="0"/>
              </a:rPr>
              <a:t> (2015) proposals. </a:t>
            </a:r>
            <a:endParaRPr lang="en-US" sz="1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In the following sections we shall explore two specific RJ tools: </a:t>
            </a:r>
            <a:r>
              <a:rPr lang="en-US" sz="1200" b="1" dirty="0">
                <a:latin typeface="Times New Roman" panose="02020603050405020304" pitchFamily="18" charset="0"/>
                <a:cs typeface="Times New Roman" panose="02020603050405020304" pitchFamily="18" charset="0"/>
              </a:rPr>
              <a:t>support circles to reentry</a:t>
            </a:r>
            <a:r>
              <a:rPr lang="en-US" sz="1200" dirty="0">
                <a:latin typeface="Times New Roman" panose="02020603050405020304" pitchFamily="18" charset="0"/>
                <a:cs typeface="Times New Roman" panose="02020603050405020304" pitchFamily="18" charset="0"/>
              </a:rPr>
              <a:t> and </a:t>
            </a:r>
            <a:r>
              <a:rPr lang="en-US" sz="1200" b="1" dirty="0">
                <a:latin typeface="Times New Roman" panose="02020603050405020304" pitchFamily="18" charset="0"/>
                <a:cs typeface="Times New Roman" panose="02020603050405020304" pitchFamily="18" charset="0"/>
              </a:rPr>
              <a:t>mentoring</a:t>
            </a:r>
            <a:r>
              <a:rPr lang="en-US" sz="1200" dirty="0">
                <a:latin typeface="Times New Roman" panose="02020603050405020304" pitchFamily="18" charset="0"/>
                <a:cs typeface="Times New Roman" panose="02020603050405020304" pitchFamily="18" charset="0"/>
              </a:rPr>
              <a:t>. </a:t>
            </a:r>
            <a:endParaRPr lang="en-US" sz="1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200" dirty="0" smtClean="0">
                <a:latin typeface="Times New Roman" panose="02020603050405020304" pitchFamily="18" charset="0"/>
                <a:cs typeface="Times New Roman" panose="02020603050405020304" pitchFamily="18" charset="0"/>
              </a:rPr>
              <a:t>We </a:t>
            </a:r>
            <a:r>
              <a:rPr lang="en-US" sz="1200" dirty="0">
                <a:latin typeface="Times New Roman" panose="02020603050405020304" pitchFamily="18" charset="0"/>
                <a:cs typeface="Times New Roman" panose="02020603050405020304" pitchFamily="18" charset="0"/>
              </a:rPr>
              <a:t>believe that these can be adapted to the specificities posed by </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and have a place in de-</a:t>
            </a:r>
            <a:r>
              <a:rPr lang="en-US" sz="1200" dirty="0" err="1">
                <a:latin typeface="Times New Roman" panose="02020603050405020304" pitchFamily="18" charset="0"/>
                <a:cs typeface="Times New Roman" panose="02020603050405020304" pitchFamily="18" charset="0"/>
              </a:rPr>
              <a:t>radicalisation</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programmes</a:t>
            </a:r>
            <a:r>
              <a:rPr lang="en-US" sz="1200" dirty="0">
                <a:latin typeface="Times New Roman" panose="02020603050405020304" pitchFamily="18" charset="0"/>
                <a:cs typeface="Times New Roman" panose="02020603050405020304" pitchFamily="18" charset="0"/>
              </a:rPr>
              <a:t>, applied both in prison and/or community settings. </a:t>
            </a:r>
            <a:endParaRPr lang="en-US" sz="1200" dirty="0" smtClean="0">
              <a:latin typeface="Times New Roman" panose="02020603050405020304" pitchFamily="18" charset="0"/>
              <a:cs typeface="Times New Roman" panose="02020603050405020304" pitchFamily="18" charset="0"/>
            </a:endParaRPr>
          </a:p>
          <a:p>
            <a:pPr marL="68580" indent="0" algn="ctr">
              <a:buNone/>
            </a:pPr>
            <a:endParaRPr lang="en-US" sz="1400" i="1" dirty="0" smtClean="0">
              <a:latin typeface="Times New Roman" panose="02020603050405020304" pitchFamily="18" charset="0"/>
              <a:cs typeface="Times New Roman" panose="02020603050405020304" pitchFamily="18" charset="0"/>
            </a:endParaRPr>
          </a:p>
          <a:p>
            <a:pPr marL="68580" indent="0" algn="ctr">
              <a:buNone/>
            </a:pPr>
            <a:endParaRPr lang="en-US" sz="1400" i="1" dirty="0" smtClean="0">
              <a:latin typeface="Times New Roman" panose="02020603050405020304" pitchFamily="18" charset="0"/>
              <a:cs typeface="Times New Roman" panose="02020603050405020304" pitchFamily="18" charset="0"/>
            </a:endParaRPr>
          </a:p>
          <a:p>
            <a:pPr marL="68580" indent="0" algn="ctr">
              <a:buNone/>
            </a:pPr>
            <a:endParaRPr lang="en-US" sz="1400" i="1" dirty="0">
              <a:latin typeface="Times New Roman" panose="02020603050405020304" pitchFamily="18" charset="0"/>
              <a:cs typeface="Times New Roman" panose="02020603050405020304" pitchFamily="18" charset="0"/>
            </a:endParaRPr>
          </a:p>
          <a:p>
            <a:pPr marL="68580" indent="0" algn="ctr">
              <a:buNone/>
            </a:pPr>
            <a:r>
              <a:rPr lang="en-US" sz="1400" i="1" dirty="0" smtClean="0">
                <a:latin typeface="Times New Roman" panose="02020603050405020304" pitchFamily="18" charset="0"/>
                <a:cs typeface="Times New Roman" panose="02020603050405020304" pitchFamily="18" charset="0"/>
              </a:rPr>
              <a:t>Not </a:t>
            </a:r>
            <a:r>
              <a:rPr lang="en-US" sz="1400" i="1" dirty="0">
                <a:latin typeface="Times New Roman" panose="02020603050405020304" pitchFamily="18" charset="0"/>
                <a:cs typeface="Times New Roman" panose="02020603050405020304" pitchFamily="18" charset="0"/>
              </a:rPr>
              <a:t>as a panacea, but only as </a:t>
            </a:r>
            <a:r>
              <a:rPr lang="en-US" sz="1400" i="1" u="sng" dirty="0">
                <a:latin typeface="Times New Roman" panose="02020603050405020304" pitchFamily="18" charset="0"/>
                <a:cs typeface="Times New Roman" panose="02020603050405020304" pitchFamily="18" charset="0"/>
              </a:rPr>
              <a:t>some</a:t>
            </a:r>
            <a:r>
              <a:rPr lang="en-US" sz="1400" i="1" dirty="0">
                <a:latin typeface="Times New Roman" panose="02020603050405020304" pitchFamily="18" charset="0"/>
                <a:cs typeface="Times New Roman" panose="02020603050405020304" pitchFamily="18" charset="0"/>
              </a:rPr>
              <a:t> of the tools in the box.</a:t>
            </a:r>
            <a:endParaRPr lang="pt-PT" sz="1400" dirty="0">
              <a:latin typeface="Times New Roman" panose="02020603050405020304" pitchFamily="18" charset="0"/>
              <a:cs typeface="Times New Roman" panose="02020603050405020304" pitchFamily="18" charset="0"/>
            </a:endParaRPr>
          </a:p>
          <a:p>
            <a:endParaRPr lang="pt-PT" sz="1400" b="1" u="sng"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3923928" y="5852160"/>
            <a:ext cx="4219672"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5</a:t>
            </a:fld>
            <a:endParaRPr lang="pt-PT"/>
          </a:p>
        </p:txBody>
      </p:sp>
      <p:cxnSp>
        <p:nvCxnSpPr>
          <p:cNvPr id="9" name="Conector de seta reta 8"/>
          <p:cNvCxnSpPr/>
          <p:nvPr/>
        </p:nvCxnSpPr>
        <p:spPr>
          <a:xfrm>
            <a:off x="4644008" y="491095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288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620688"/>
            <a:ext cx="7024744" cy="1143000"/>
          </a:xfrm>
        </p:spPr>
        <p:txBody>
          <a:bodyPr>
            <a:normAutofit fontScale="90000"/>
          </a:bodyPr>
          <a:lstStyle/>
          <a:p>
            <a:pPr algn="ctr"/>
            <a:r>
              <a:rPr lang="en-GB" sz="2400" b="1" dirty="0" smtClean="0">
                <a:latin typeface="Times New Roman"/>
                <a:ea typeface="Calibri"/>
              </a:rPr>
              <a:t>2.1. S</a:t>
            </a:r>
            <a:r>
              <a:rPr lang="en-US" sz="2400" b="1" dirty="0" err="1" smtClean="0">
                <a:latin typeface="Times New Roman"/>
                <a:ea typeface="Calibri"/>
              </a:rPr>
              <a:t>upport</a:t>
            </a:r>
            <a:r>
              <a:rPr lang="en-US" sz="2400" b="1" dirty="0" smtClean="0">
                <a:latin typeface="Times New Roman"/>
                <a:ea typeface="Calibri"/>
              </a:rPr>
              <a:t> </a:t>
            </a:r>
            <a:r>
              <a:rPr lang="en-US" sz="2400" b="1" dirty="0">
                <a:latin typeface="Times New Roman"/>
                <a:ea typeface="Calibri"/>
              </a:rPr>
              <a:t>circles to reentry: </a:t>
            </a:r>
            <a:r>
              <a:rPr lang="en-US" sz="2400" b="1" dirty="0" smtClean="0">
                <a:latin typeface="Times New Roman"/>
                <a:ea typeface="Calibri"/>
              </a:rPr>
              <a:t/>
            </a:r>
            <a:br>
              <a:rPr lang="en-US" sz="2400" b="1" dirty="0" smtClean="0">
                <a:latin typeface="Times New Roman"/>
                <a:ea typeface="Calibri"/>
              </a:rPr>
            </a:br>
            <a:r>
              <a:rPr lang="en-US" sz="2400" b="1" dirty="0" smtClean="0">
                <a:latin typeface="Times New Roman"/>
                <a:ea typeface="Calibri"/>
              </a:rPr>
              <a:t>Traditional peacemaking circles &amp; </a:t>
            </a:r>
            <a:r>
              <a:rPr lang="en-US" sz="2400" b="1" dirty="0" err="1" smtClean="0">
                <a:latin typeface="Times New Roman"/>
                <a:ea typeface="Calibri"/>
              </a:rPr>
              <a:t>Huikahi</a:t>
            </a:r>
            <a:r>
              <a:rPr lang="en-US" sz="2400" b="1" dirty="0" smtClean="0">
                <a:latin typeface="Times New Roman"/>
                <a:ea typeface="Calibri"/>
              </a:rPr>
              <a:t> restorative circles</a:t>
            </a:r>
            <a:endParaRPr lang="pt-PT" sz="2400" dirty="0"/>
          </a:p>
        </p:txBody>
      </p:sp>
      <p:sp>
        <p:nvSpPr>
          <p:cNvPr id="3" name="Espaço Reservado para Conteúdo 2"/>
          <p:cNvSpPr>
            <a:spLocks noGrp="1"/>
          </p:cNvSpPr>
          <p:nvPr>
            <p:ph idx="1"/>
          </p:nvPr>
        </p:nvSpPr>
        <p:spPr>
          <a:xfrm>
            <a:off x="1043492" y="1772816"/>
            <a:ext cx="6777317" cy="4059813"/>
          </a:xfrm>
        </p:spPr>
        <p:txBody>
          <a:bodyPr>
            <a:normAutofit fontScale="55000" lnSpcReduction="20000"/>
          </a:bodyPr>
          <a:lstStyle/>
          <a:p>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upport </a:t>
            </a:r>
            <a:r>
              <a:rPr lang="en-US" dirty="0">
                <a:latin typeface="Times New Roman" panose="02020603050405020304" pitchFamily="18" charset="0"/>
                <a:cs typeface="Times New Roman" panose="02020603050405020304" pitchFamily="18" charset="0"/>
              </a:rPr>
              <a:t>circles are held with the aim of</a:t>
            </a:r>
            <a:r>
              <a:rPr lang="en-US" i="1" dirty="0">
                <a:latin typeface="Times New Roman" panose="02020603050405020304" pitchFamily="18" charset="0"/>
                <a:cs typeface="Times New Roman" panose="02020603050405020304" pitchFamily="18" charset="0"/>
              </a:rPr>
              <a:t> ‘let the person know that he/she is supported, that are people who care for him/her’ </a:t>
            </a:r>
          </a:p>
          <a:p>
            <a:pPr marL="68580" indent="0" algn="ctr">
              <a:buNone/>
            </a:pPr>
            <a:endParaRPr lang="en-US" dirty="0" smtClean="0">
              <a:latin typeface="Times New Roman" panose="02020603050405020304" pitchFamily="18" charset="0"/>
              <a:cs typeface="Times New Roman" panose="02020603050405020304" pitchFamily="18" charset="0"/>
            </a:endParaRPr>
          </a:p>
          <a:p>
            <a:pPr marL="68580" indent="0" algn="ctr">
              <a:buNone/>
            </a:pPr>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also</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pPr marL="68580" indent="0" algn="ctr">
              <a:buNone/>
            </a:pPr>
            <a:endParaRPr lang="en-US" i="1" dirty="0" smtClean="0">
              <a:latin typeface="Times New Roman" panose="02020603050405020304" pitchFamily="18" charset="0"/>
              <a:cs typeface="Times New Roman" panose="02020603050405020304" pitchFamily="18" charset="0"/>
            </a:endParaRPr>
          </a:p>
          <a:p>
            <a:pPr marL="68580" indent="0">
              <a:buNone/>
            </a:pP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to give the support persons and community a better understanding of what the person in need of healing gone through’ </a:t>
            </a:r>
            <a:r>
              <a:rPr lang="en-US" dirty="0">
                <a:latin typeface="Times New Roman" panose="02020603050405020304" pitchFamily="18" charset="0"/>
                <a:cs typeface="Times New Roman" panose="02020603050405020304" pitchFamily="18" charset="0"/>
              </a:rPr>
              <a:t>(</a:t>
            </a:r>
            <a:r>
              <a:rPr lang="en-GB" dirty="0" err="1">
                <a:latin typeface="Times New Roman" panose="02020603050405020304" pitchFamily="18" charset="0"/>
                <a:cs typeface="Times New Roman" panose="02020603050405020304" pitchFamily="18" charset="0"/>
              </a:rPr>
              <a:t>Ehret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Dhondt</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Fellegi</a:t>
            </a:r>
            <a:r>
              <a:rPr lang="en-GB" dirty="0">
                <a:latin typeface="Times New Roman" panose="02020603050405020304" pitchFamily="18" charset="0"/>
                <a:cs typeface="Times New Roman" panose="02020603050405020304" pitchFamily="18" charset="0"/>
              </a:rPr>
              <a:t> &amp; </a:t>
            </a:r>
            <a:r>
              <a:rPr lang="en-GB" dirty="0" err="1">
                <a:latin typeface="Times New Roman" panose="02020603050405020304" pitchFamily="18" charset="0"/>
                <a:cs typeface="Times New Roman" panose="02020603050405020304" pitchFamily="18" charset="0"/>
              </a:rPr>
              <a:t>Szegö</a:t>
            </a:r>
            <a:r>
              <a:rPr lang="en-US" dirty="0">
                <a:latin typeface="Times New Roman" panose="02020603050405020304" pitchFamily="18" charset="0"/>
                <a:cs typeface="Times New Roman" panose="02020603050405020304" pitchFamily="18" charset="0"/>
              </a:rPr>
              <a:t>, 2013: 31).</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endParaRPr lang="en-US" i="1"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Stuart and </a:t>
            </a:r>
            <a:r>
              <a:rPr lang="en-US" dirty="0" err="1">
                <a:latin typeface="Times New Roman" panose="02020603050405020304" pitchFamily="18" charset="0"/>
                <a:cs typeface="Times New Roman" panose="02020603050405020304" pitchFamily="18" charset="0"/>
              </a:rPr>
              <a:t>Pranis</a:t>
            </a:r>
            <a:r>
              <a:rPr lang="en-US" dirty="0">
                <a:latin typeface="Times New Roman" panose="02020603050405020304" pitchFamily="18" charset="0"/>
                <a:cs typeface="Times New Roman" panose="02020603050405020304" pitchFamily="18" charset="0"/>
              </a:rPr>
              <a:t> (2006: 129</a:t>
            </a: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‘circles are more appropriate for </a:t>
            </a:r>
            <a:r>
              <a:rPr lang="en-US" i="1" u="sng" dirty="0">
                <a:latin typeface="Times New Roman" panose="02020603050405020304" pitchFamily="18" charset="0"/>
                <a:cs typeface="Times New Roman" panose="02020603050405020304" pitchFamily="18" charset="0"/>
              </a:rPr>
              <a:t>complex conflicts </a:t>
            </a:r>
            <a:r>
              <a:rPr lang="en-US" i="1" dirty="0">
                <a:latin typeface="Times New Roman" panose="02020603050405020304" pitchFamily="18" charset="0"/>
                <a:cs typeface="Times New Roman" panose="02020603050405020304" pitchFamily="18" charset="0"/>
              </a:rPr>
              <a:t>where the underlying causes of conflict must be addressed and were significant changes in relationships and </a:t>
            </a:r>
            <a:r>
              <a:rPr lang="en-US" i="1" u="sng" dirty="0">
                <a:latin typeface="Times New Roman" panose="02020603050405020304" pitchFamily="18" charset="0"/>
                <a:cs typeface="Times New Roman" panose="02020603050405020304" pitchFamily="18" charset="0"/>
              </a:rPr>
              <a:t>innovative solutions to seemingly intractable problems are needed </a:t>
            </a:r>
            <a:r>
              <a:rPr lang="en-US" i="1" dirty="0">
                <a:latin typeface="Times New Roman" panose="02020603050405020304" pitchFamily="18" charset="0"/>
                <a:cs typeface="Times New Roman" panose="02020603050405020304" pitchFamily="18" charset="0"/>
              </a:rPr>
              <a:t>to realize and sustain changes’.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Negrea</a:t>
            </a:r>
            <a:r>
              <a:rPr lang="en-US" dirty="0">
                <a:latin typeface="Times New Roman" panose="02020603050405020304" pitchFamily="18" charset="0"/>
                <a:cs typeface="Times New Roman" panose="02020603050405020304" pitchFamily="18" charset="0"/>
              </a:rPr>
              <a:t> (2011) defends the application of circles in </a:t>
            </a:r>
            <a:r>
              <a:rPr lang="en-US" u="sng" dirty="0">
                <a:latin typeface="Times New Roman" panose="02020603050405020304" pitchFamily="18" charset="0"/>
                <a:cs typeface="Times New Roman" panose="02020603050405020304" pitchFamily="18" charset="0"/>
              </a:rPr>
              <a:t>the prison setting </a:t>
            </a:r>
            <a:r>
              <a:rPr lang="en-US" dirty="0">
                <a:latin typeface="Times New Roman" panose="02020603050405020304" pitchFamily="18" charset="0"/>
                <a:cs typeface="Times New Roman" panose="02020603050405020304" pitchFamily="18" charset="0"/>
              </a:rPr>
              <a:t>both for individuals preparing for release from prison and those </a:t>
            </a:r>
            <a:r>
              <a:rPr lang="en-US" i="1" dirty="0">
                <a:latin typeface="Times New Roman" panose="02020603050405020304" pitchFamily="18" charset="0"/>
                <a:cs typeface="Times New Roman" panose="02020603050405020304" pitchFamily="18" charset="0"/>
              </a:rPr>
              <a:t>‘facing … crisis during their imprisonment’, </a:t>
            </a:r>
            <a:r>
              <a:rPr lang="en-US" dirty="0">
                <a:latin typeface="Times New Roman" panose="02020603050405020304" pitchFamily="18" charset="0"/>
                <a:cs typeface="Times New Roman" panose="02020603050405020304" pitchFamily="18" charset="0"/>
              </a:rPr>
              <a:t>something that according to the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literature is closely connected to the particular vulnerability of prison populations to </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Schmid</a:t>
            </a:r>
            <a:r>
              <a:rPr lang="en-US" dirty="0">
                <a:latin typeface="Times New Roman" panose="02020603050405020304" pitchFamily="18" charset="0"/>
                <a:cs typeface="Times New Roman" panose="02020603050405020304" pitchFamily="18" charset="0"/>
              </a:rPr>
              <a:t>, 2013)</a:t>
            </a:r>
            <a:r>
              <a:rPr lang="en-US" i="1" dirty="0">
                <a:latin typeface="Times New Roman" panose="02020603050405020304" pitchFamily="18" charset="0"/>
                <a:cs typeface="Times New Roman" panose="02020603050405020304" pitchFamily="18" charset="0"/>
              </a:rPr>
              <a:t>. </a:t>
            </a:r>
            <a:endParaRPr lang="en-US" i="1" dirty="0" smtClean="0">
              <a:latin typeface="Times New Roman" panose="02020603050405020304" pitchFamily="18" charset="0"/>
              <a:cs typeface="Times New Roman" panose="02020603050405020304" pitchFamily="18" charset="0"/>
            </a:endParaRPr>
          </a:p>
          <a:p>
            <a:endParaRPr lang="en-US" i="1"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Stuart </a:t>
            </a:r>
            <a:r>
              <a:rPr lang="en-US" dirty="0">
                <a:latin typeface="Times New Roman" panose="02020603050405020304" pitchFamily="18" charset="0"/>
                <a:cs typeface="Times New Roman" panose="02020603050405020304" pitchFamily="18" charset="0"/>
              </a:rPr>
              <a:t>and </a:t>
            </a:r>
            <a:r>
              <a:rPr lang="en-US" dirty="0" err="1">
                <a:latin typeface="Times New Roman" panose="02020603050405020304" pitchFamily="18" charset="0"/>
                <a:cs typeface="Times New Roman" panose="02020603050405020304" pitchFamily="18" charset="0"/>
              </a:rPr>
              <a:t>Pranis</a:t>
            </a:r>
            <a:r>
              <a:rPr lang="en-US" dirty="0">
                <a:latin typeface="Times New Roman" panose="02020603050405020304" pitchFamily="18" charset="0"/>
                <a:cs typeface="Times New Roman" panose="02020603050405020304" pitchFamily="18" charset="0"/>
              </a:rPr>
              <a:t> (2006: 126, 128) stress the usefulness of peacemaking circles </a:t>
            </a:r>
            <a:r>
              <a:rPr lang="en-US" i="1" dirty="0">
                <a:latin typeface="Times New Roman" panose="02020603050405020304" pitchFamily="18" charset="0"/>
                <a:cs typeface="Times New Roman" panose="02020603050405020304" pitchFamily="18" charset="0"/>
              </a:rPr>
              <a:t>‘as prevention as well as intervention’</a:t>
            </a:r>
            <a:r>
              <a:rPr lang="en-US" dirty="0">
                <a:latin typeface="Times New Roman" panose="02020603050405020304" pitchFamily="18" charset="0"/>
                <a:cs typeface="Times New Roman" panose="02020603050405020304" pitchFamily="18" charset="0"/>
              </a:rPr>
              <a:t> since </a:t>
            </a:r>
            <a:r>
              <a:rPr lang="en-US" i="1" dirty="0">
                <a:latin typeface="Times New Roman" panose="02020603050405020304" pitchFamily="18" charset="0"/>
                <a:cs typeface="Times New Roman" panose="02020603050405020304" pitchFamily="18" charset="0"/>
              </a:rPr>
              <a:t>‘</a:t>
            </a:r>
            <a:r>
              <a:rPr lang="en-US" b="1" i="1" u="sng" dirty="0">
                <a:latin typeface="Times New Roman" panose="02020603050405020304" pitchFamily="18" charset="0"/>
                <a:cs typeface="Times New Roman" panose="02020603050405020304" pitchFamily="18" charset="0"/>
              </a:rPr>
              <a:t>circles are a proactive tool as well as a reactive tool</a:t>
            </a:r>
            <a:r>
              <a:rPr lang="en-US" b="1" u="sng" dirty="0">
                <a:latin typeface="Times New Roman" panose="02020603050405020304" pitchFamily="18" charset="0"/>
                <a:cs typeface="Times New Roman" panose="02020603050405020304" pitchFamily="18" charset="0"/>
              </a:rPr>
              <a:t>’.</a:t>
            </a:r>
            <a:endParaRPr lang="en-US" b="1" u="sng" dirty="0" smtClean="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6</a:t>
            </a:fld>
            <a:endParaRPr lang="pt-PT"/>
          </a:p>
        </p:txBody>
      </p:sp>
    </p:spTree>
    <p:extLst>
      <p:ext uri="{BB962C8B-B14F-4D97-AF65-F5344CB8AC3E}">
        <p14:creationId xmlns:p14="http://schemas.microsoft.com/office/powerpoint/2010/main" val="2467099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260648"/>
            <a:ext cx="7024744" cy="1143000"/>
          </a:xfrm>
        </p:spPr>
        <p:txBody>
          <a:bodyPr>
            <a:normAutofit/>
          </a:bodyPr>
          <a:lstStyle/>
          <a:p>
            <a:pPr algn="ctr"/>
            <a:r>
              <a:rPr lang="en-US" sz="3200" b="1" dirty="0">
                <a:latin typeface="Times New Roman"/>
                <a:ea typeface="Calibri"/>
              </a:rPr>
              <a:t>The </a:t>
            </a:r>
            <a:r>
              <a:rPr lang="en-US" sz="3200" b="1" dirty="0" err="1">
                <a:latin typeface="Times New Roman"/>
                <a:ea typeface="Calibri"/>
              </a:rPr>
              <a:t>Huikahi</a:t>
            </a:r>
            <a:r>
              <a:rPr lang="en-US" sz="3200" b="1" dirty="0">
                <a:latin typeface="Times New Roman"/>
                <a:ea typeface="Calibri"/>
              </a:rPr>
              <a:t> restorative circle project</a:t>
            </a:r>
            <a:endParaRPr lang="pt-PT" sz="3200" b="1" dirty="0"/>
          </a:p>
        </p:txBody>
      </p:sp>
      <p:sp>
        <p:nvSpPr>
          <p:cNvPr id="3" name="Espaço Reservado para Conteúdo 2"/>
          <p:cNvSpPr>
            <a:spLocks noGrp="1"/>
          </p:cNvSpPr>
          <p:nvPr>
            <p:ph idx="1"/>
          </p:nvPr>
        </p:nvSpPr>
        <p:spPr>
          <a:xfrm>
            <a:off x="611560" y="1484784"/>
            <a:ext cx="7920880" cy="4824536"/>
          </a:xfrm>
        </p:spPr>
        <p:txBody>
          <a:bodyPr>
            <a:normAutofit fontScale="32500" lnSpcReduction="20000"/>
          </a:bodyPr>
          <a:lstStyle/>
          <a:p>
            <a:r>
              <a:rPr lang="en-US" sz="3700" dirty="0">
                <a:latin typeface="Times New Roman" panose="02020603050405020304" pitchFamily="18" charset="0"/>
                <a:cs typeface="Times New Roman" panose="02020603050405020304" pitchFamily="18" charset="0"/>
              </a:rPr>
              <a:t>B</a:t>
            </a:r>
            <a:r>
              <a:rPr lang="en-US" sz="3700" dirty="0" smtClean="0">
                <a:latin typeface="Times New Roman" panose="02020603050405020304" pitchFamily="18" charset="0"/>
                <a:cs typeface="Times New Roman" panose="02020603050405020304" pitchFamily="18" charset="0"/>
              </a:rPr>
              <a:t>egan </a:t>
            </a:r>
            <a:r>
              <a:rPr lang="en-US" sz="3700" dirty="0">
                <a:latin typeface="Times New Roman" panose="02020603050405020304" pitchFamily="18" charset="0"/>
                <a:cs typeface="Times New Roman" panose="02020603050405020304" pitchFamily="18" charset="0"/>
              </a:rPr>
              <a:t>in 2005 at the Waiawa Correctional Facility, on the island of </a:t>
            </a:r>
            <a:r>
              <a:rPr lang="en-US" sz="3700" dirty="0" err="1">
                <a:latin typeface="Times New Roman" panose="02020603050405020304" pitchFamily="18" charset="0"/>
                <a:cs typeface="Times New Roman" panose="02020603050405020304" pitchFamily="18" charset="0"/>
              </a:rPr>
              <a:t>O’ahu</a:t>
            </a:r>
            <a:r>
              <a:rPr lang="en-US" sz="3700" dirty="0">
                <a:latin typeface="Times New Roman" panose="02020603050405020304" pitchFamily="18" charset="0"/>
                <a:cs typeface="Times New Roman" panose="02020603050405020304" pitchFamily="18" charset="0"/>
              </a:rPr>
              <a:t>, (Walker, 2009; Porter, 2007). </a:t>
            </a:r>
            <a:endParaRPr lang="en-US" sz="3700" dirty="0" smtClean="0">
              <a:latin typeface="Times New Roman" panose="02020603050405020304" pitchFamily="18" charset="0"/>
              <a:cs typeface="Times New Roman" panose="02020603050405020304" pitchFamily="18" charset="0"/>
            </a:endParaRPr>
          </a:p>
          <a:p>
            <a:endParaRPr lang="en-US" sz="3700" dirty="0" smtClean="0">
              <a:latin typeface="Times New Roman" panose="02020603050405020304" pitchFamily="18" charset="0"/>
              <a:cs typeface="Times New Roman" panose="02020603050405020304" pitchFamily="18" charset="0"/>
            </a:endParaRPr>
          </a:p>
          <a:p>
            <a:r>
              <a:rPr lang="en-US" sz="3700" dirty="0" smtClean="0">
                <a:latin typeface="Times New Roman" panose="02020603050405020304" pitchFamily="18" charset="0"/>
                <a:cs typeface="Times New Roman" panose="02020603050405020304" pitchFamily="18" charset="0"/>
              </a:rPr>
              <a:t>A </a:t>
            </a:r>
            <a:r>
              <a:rPr lang="en-US" sz="3700" dirty="0" err="1">
                <a:latin typeface="Times New Roman" panose="02020603050405020304" pitchFamily="18" charset="0"/>
                <a:cs typeface="Times New Roman" panose="02020603050405020304" pitchFamily="18" charset="0"/>
              </a:rPr>
              <a:t>Huikahi</a:t>
            </a:r>
            <a:r>
              <a:rPr lang="en-US" sz="3700" dirty="0">
                <a:latin typeface="Times New Roman" panose="02020603050405020304" pitchFamily="18" charset="0"/>
                <a:cs typeface="Times New Roman" panose="02020603050405020304" pitchFamily="18" charset="0"/>
              </a:rPr>
              <a:t> restorative circle is described as a group planning process for imprisoned individuals or individuals being accompanied in the community (e.g. probation, parole ), their community of care (more frequently their family) and prison or probation staff. </a:t>
            </a:r>
            <a:endParaRPr lang="en-US" sz="3700" dirty="0" smtClean="0">
              <a:latin typeface="Times New Roman" panose="02020603050405020304" pitchFamily="18" charset="0"/>
              <a:cs typeface="Times New Roman" panose="02020603050405020304" pitchFamily="18" charset="0"/>
            </a:endParaRPr>
          </a:p>
          <a:p>
            <a:endParaRPr lang="en-US" sz="3700" dirty="0" smtClean="0">
              <a:latin typeface="Times New Roman" panose="02020603050405020304" pitchFamily="18" charset="0"/>
              <a:cs typeface="Times New Roman" panose="02020603050405020304" pitchFamily="18" charset="0"/>
            </a:endParaRPr>
          </a:p>
          <a:p>
            <a:r>
              <a:rPr lang="en-US" sz="3700" dirty="0" smtClean="0">
                <a:latin typeface="Times New Roman" panose="02020603050405020304" pitchFamily="18" charset="0"/>
                <a:cs typeface="Times New Roman" panose="02020603050405020304" pitchFamily="18" charset="0"/>
              </a:rPr>
              <a:t>The </a:t>
            </a:r>
            <a:r>
              <a:rPr lang="en-US" sz="3700" dirty="0">
                <a:latin typeface="Times New Roman" panose="02020603050405020304" pitchFamily="18" charset="0"/>
                <a:cs typeface="Times New Roman" panose="02020603050405020304" pitchFamily="18" charset="0"/>
              </a:rPr>
              <a:t>circle aims to facilitate the preparation of a detailed transition plan for the offender preparing to leave prison or already in the community (Walker, Sakai &amp; Brady, 2006; Walker, 2009). </a:t>
            </a:r>
            <a:endParaRPr lang="en-US" sz="3700" dirty="0" smtClean="0">
              <a:latin typeface="Times New Roman" panose="02020603050405020304" pitchFamily="18" charset="0"/>
              <a:cs typeface="Times New Roman" panose="02020603050405020304" pitchFamily="18" charset="0"/>
            </a:endParaRPr>
          </a:p>
          <a:p>
            <a:endParaRPr lang="en-US" sz="3700" dirty="0">
              <a:latin typeface="Times New Roman" panose="02020603050405020304" pitchFamily="18" charset="0"/>
              <a:cs typeface="Times New Roman" panose="02020603050405020304" pitchFamily="18" charset="0"/>
            </a:endParaRPr>
          </a:p>
          <a:p>
            <a:pPr marL="68580" indent="0">
              <a:buNone/>
            </a:pPr>
            <a:endParaRPr lang="en-US" sz="3700" dirty="0" smtClean="0">
              <a:latin typeface="Times New Roman" panose="02020603050405020304" pitchFamily="18" charset="0"/>
              <a:cs typeface="Times New Roman" panose="02020603050405020304" pitchFamily="18" charset="0"/>
            </a:endParaRPr>
          </a:p>
          <a:p>
            <a:pPr marL="68580" indent="0" algn="ctr">
              <a:buNone/>
            </a:pPr>
            <a:r>
              <a:rPr lang="en-US" sz="3700" i="1" dirty="0">
                <a:latin typeface="Times New Roman" panose="02020603050405020304" pitchFamily="18" charset="0"/>
                <a:cs typeface="Times New Roman" panose="02020603050405020304" pitchFamily="18" charset="0"/>
              </a:rPr>
              <a:t> ‘According to John Braithwaite “Hawai’i is a world leader in innovation for reentry planning for prisoners because of its work on restorative circles’</a:t>
            </a:r>
            <a:r>
              <a:rPr lang="en-US" sz="3700" dirty="0">
                <a:latin typeface="Times New Roman" panose="02020603050405020304" pitchFamily="18" charset="0"/>
                <a:cs typeface="Times New Roman" panose="02020603050405020304" pitchFamily="18" charset="0"/>
              </a:rPr>
              <a:t> (Walker &amp; Greening, 2010: 64) which</a:t>
            </a:r>
            <a:r>
              <a:rPr lang="en-US" sz="3700" i="1" dirty="0">
                <a:latin typeface="Times New Roman" panose="02020603050405020304" pitchFamily="18" charset="0"/>
                <a:cs typeface="Times New Roman" panose="02020603050405020304" pitchFamily="18" charset="0"/>
              </a:rPr>
              <a:t> ‘are an example of … processes … important for promoting desistance from crime’ </a:t>
            </a:r>
            <a:r>
              <a:rPr lang="en-US" sz="3700" dirty="0">
                <a:latin typeface="Times New Roman" panose="02020603050405020304" pitchFamily="18" charset="0"/>
                <a:cs typeface="Times New Roman" panose="02020603050405020304" pitchFamily="18" charset="0"/>
              </a:rPr>
              <a:t>(</a:t>
            </a:r>
            <a:r>
              <a:rPr lang="en-US" sz="3700" dirty="0" err="1">
                <a:latin typeface="Times New Roman" panose="02020603050405020304" pitchFamily="18" charset="0"/>
                <a:cs typeface="Times New Roman" panose="02020603050405020304" pitchFamily="18" charset="0"/>
              </a:rPr>
              <a:t>Maruna</a:t>
            </a:r>
            <a:r>
              <a:rPr lang="en-US" sz="3700" dirty="0">
                <a:latin typeface="Times New Roman" panose="02020603050405020304" pitchFamily="18" charset="0"/>
                <a:cs typeface="Times New Roman" panose="02020603050405020304" pitchFamily="18" charset="0"/>
              </a:rPr>
              <a:t>, 2007: 14 </a:t>
            </a:r>
            <a:r>
              <a:rPr lang="en-US" sz="3700" dirty="0" err="1">
                <a:latin typeface="Times New Roman" panose="02020603050405020304" pitchFamily="18" charset="0"/>
                <a:cs typeface="Times New Roman" panose="02020603050405020304" pitchFamily="18" charset="0"/>
              </a:rPr>
              <a:t>cit</a:t>
            </a:r>
            <a:r>
              <a:rPr lang="en-US" sz="3700" dirty="0">
                <a:latin typeface="Times New Roman" panose="02020603050405020304" pitchFamily="18" charset="0"/>
                <a:cs typeface="Times New Roman" panose="02020603050405020304" pitchFamily="18" charset="0"/>
              </a:rPr>
              <a:t> in Brady &amp; Walker, 2008: 4,11). </a:t>
            </a:r>
            <a:endParaRPr lang="en-US" sz="3700" dirty="0" smtClean="0">
              <a:latin typeface="Times New Roman" panose="02020603050405020304" pitchFamily="18" charset="0"/>
              <a:cs typeface="Times New Roman" panose="02020603050405020304" pitchFamily="18" charset="0"/>
            </a:endParaRPr>
          </a:p>
          <a:p>
            <a:endParaRPr lang="en-US" sz="3700" dirty="0">
              <a:latin typeface="Times New Roman" panose="02020603050405020304" pitchFamily="18" charset="0"/>
              <a:cs typeface="Times New Roman" panose="02020603050405020304" pitchFamily="18" charset="0"/>
            </a:endParaRPr>
          </a:p>
          <a:p>
            <a:r>
              <a:rPr lang="en-US" sz="3700" dirty="0" smtClean="0">
                <a:latin typeface="Times New Roman" panose="02020603050405020304" pitchFamily="18" charset="0"/>
                <a:cs typeface="Times New Roman" panose="02020603050405020304" pitchFamily="18" charset="0"/>
              </a:rPr>
              <a:t>Considering: </a:t>
            </a:r>
          </a:p>
          <a:p>
            <a:pPr lvl="1">
              <a:buFont typeface="Wingdings" panose="05000000000000000000" pitchFamily="2" charset="2"/>
              <a:buChar char="Ø"/>
            </a:pPr>
            <a:r>
              <a:rPr lang="en-US" sz="3500" dirty="0" smtClean="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the theoretical conclusions of RJ authors such as Marshall (2007), </a:t>
            </a:r>
            <a:r>
              <a:rPr lang="en-US" sz="3500" dirty="0" err="1">
                <a:latin typeface="Times New Roman" panose="02020603050405020304" pitchFamily="18" charset="0"/>
                <a:cs typeface="Times New Roman" panose="02020603050405020304" pitchFamily="18" charset="0"/>
              </a:rPr>
              <a:t>Walgrave</a:t>
            </a:r>
            <a:r>
              <a:rPr lang="en-US" sz="3500" dirty="0">
                <a:latin typeface="Times New Roman" panose="02020603050405020304" pitchFamily="18" charset="0"/>
                <a:cs typeface="Times New Roman" panose="02020603050405020304" pitchFamily="18" charset="0"/>
              </a:rPr>
              <a:t> (2015) and Salas (2015) about the potential application of restorative justice in the framework of de-</a:t>
            </a:r>
            <a:r>
              <a:rPr lang="en-US" sz="3500" dirty="0" err="1">
                <a:latin typeface="Times New Roman" panose="02020603050405020304" pitchFamily="18" charset="0"/>
                <a:cs typeface="Times New Roman" panose="02020603050405020304" pitchFamily="18" charset="0"/>
              </a:rPr>
              <a:t>radicalisation</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initiatives; </a:t>
            </a:r>
          </a:p>
          <a:p>
            <a:pPr lvl="1">
              <a:buFont typeface="Wingdings" panose="05000000000000000000" pitchFamily="2" charset="2"/>
              <a:buChar char="Ø"/>
            </a:pPr>
            <a:endParaRPr lang="en-US" sz="35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3500" dirty="0" smtClean="0">
                <a:latin typeface="Times New Roman" panose="02020603050405020304" pitchFamily="18" charset="0"/>
                <a:cs typeface="Times New Roman" panose="02020603050405020304" pitchFamily="18" charset="0"/>
              </a:rPr>
              <a:t>the </a:t>
            </a:r>
            <a:r>
              <a:rPr lang="en-US" sz="3500" dirty="0">
                <a:latin typeface="Times New Roman" panose="02020603050405020304" pitchFamily="18" charset="0"/>
                <a:cs typeface="Times New Roman" panose="02020603050405020304" pitchFamily="18" charset="0"/>
              </a:rPr>
              <a:t>particular vulnerability of prison populations to </a:t>
            </a:r>
            <a:r>
              <a:rPr lang="en-US" sz="3500" dirty="0" err="1">
                <a:latin typeface="Times New Roman" panose="02020603050405020304" pitchFamily="18" charset="0"/>
                <a:cs typeface="Times New Roman" panose="02020603050405020304" pitchFamily="18" charset="0"/>
              </a:rPr>
              <a:t>radicalisation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Schmid</a:t>
            </a:r>
            <a:r>
              <a:rPr lang="en-US" sz="3500" dirty="0">
                <a:latin typeface="Times New Roman" panose="02020603050405020304" pitchFamily="18" charset="0"/>
                <a:cs typeface="Times New Roman" panose="02020603050405020304" pitchFamily="18" charset="0"/>
              </a:rPr>
              <a:t>, 2013) and, in connection, the UNODC (2016:121) conclusion that prison-based interventions should be put in place to prepare prisoners for their release and reentry into the community, </a:t>
            </a:r>
            <a:endParaRPr lang="en-US" sz="35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35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3500" dirty="0" smtClean="0">
              <a:latin typeface="Times New Roman" panose="02020603050405020304" pitchFamily="18" charset="0"/>
              <a:cs typeface="Times New Roman" panose="02020603050405020304" pitchFamily="18" charset="0"/>
            </a:endParaRPr>
          </a:p>
          <a:p>
            <a:pPr marL="68580" indent="0">
              <a:buNone/>
            </a:pPr>
            <a:endParaRPr lang="en-US" sz="3700" dirty="0" smtClean="0">
              <a:latin typeface="Times New Roman" panose="02020603050405020304" pitchFamily="18" charset="0"/>
              <a:cs typeface="Times New Roman" panose="02020603050405020304" pitchFamily="18" charset="0"/>
            </a:endParaRPr>
          </a:p>
          <a:p>
            <a:pPr marL="68580" indent="0" algn="ctr">
              <a:buNone/>
            </a:pPr>
            <a:r>
              <a:rPr lang="en-US" sz="3700" b="1" u="sng" dirty="0" smtClean="0">
                <a:latin typeface="Times New Roman" panose="02020603050405020304" pitchFamily="18" charset="0"/>
                <a:cs typeface="Times New Roman" panose="02020603050405020304" pitchFamily="18" charset="0"/>
              </a:rPr>
              <a:t>we </a:t>
            </a:r>
            <a:r>
              <a:rPr lang="en-US" sz="3700" b="1" u="sng" dirty="0">
                <a:latin typeface="Times New Roman" panose="02020603050405020304" pitchFamily="18" charset="0"/>
                <a:cs typeface="Times New Roman" panose="02020603050405020304" pitchFamily="18" charset="0"/>
              </a:rPr>
              <a:t>shall propose along this </a:t>
            </a:r>
            <a:r>
              <a:rPr lang="en-US" sz="3700" b="1" u="sng" dirty="0" smtClean="0">
                <a:latin typeface="Times New Roman" panose="02020603050405020304" pitchFamily="18" charset="0"/>
                <a:cs typeface="Times New Roman" panose="02020603050405020304" pitchFamily="18" charset="0"/>
              </a:rPr>
              <a:t>presentation  </a:t>
            </a:r>
            <a:r>
              <a:rPr lang="en-US" sz="3700" b="1" u="sng" dirty="0">
                <a:latin typeface="Times New Roman" panose="02020603050405020304" pitchFamily="18" charset="0"/>
                <a:cs typeface="Times New Roman" panose="02020603050405020304" pitchFamily="18" charset="0"/>
              </a:rPr>
              <a:t>that the development of support circles to reentry, </a:t>
            </a:r>
            <a:r>
              <a:rPr lang="en-US" sz="3700" b="1" i="1" u="sng" dirty="0">
                <a:latin typeface="Times New Roman" panose="02020603050405020304" pitchFamily="18" charset="0"/>
                <a:cs typeface="Times New Roman" panose="02020603050405020304" pitchFamily="18" charset="0"/>
              </a:rPr>
              <a:t>inspired</a:t>
            </a:r>
            <a:r>
              <a:rPr lang="en-US" sz="3700" b="1" u="sng" dirty="0">
                <a:latin typeface="Times New Roman" panose="02020603050405020304" pitchFamily="18" charset="0"/>
                <a:cs typeface="Times New Roman" panose="02020603050405020304" pitchFamily="18" charset="0"/>
              </a:rPr>
              <a:t> by the </a:t>
            </a:r>
            <a:r>
              <a:rPr lang="en-US" sz="3700" b="1" u="sng" dirty="0" err="1">
                <a:latin typeface="Times New Roman" panose="02020603050405020304" pitchFamily="18" charset="0"/>
                <a:cs typeface="Times New Roman" panose="02020603050405020304" pitchFamily="18" charset="0"/>
              </a:rPr>
              <a:t>Huikahi</a:t>
            </a:r>
            <a:r>
              <a:rPr lang="en-US" sz="3700" b="1" u="sng" dirty="0">
                <a:latin typeface="Times New Roman" panose="02020603050405020304" pitchFamily="18" charset="0"/>
                <a:cs typeface="Times New Roman" panose="02020603050405020304" pitchFamily="18" charset="0"/>
              </a:rPr>
              <a:t> restorative circle methodology and properly adapted to the specificities posed by </a:t>
            </a:r>
            <a:r>
              <a:rPr lang="en-US" sz="3700" b="1" u="sng" dirty="0" err="1">
                <a:latin typeface="Times New Roman" panose="02020603050405020304" pitchFamily="18" charset="0"/>
                <a:cs typeface="Times New Roman" panose="02020603050405020304" pitchFamily="18" charset="0"/>
              </a:rPr>
              <a:t>radicalisation</a:t>
            </a:r>
            <a:r>
              <a:rPr lang="en-US" sz="3700" b="1" u="sng" dirty="0">
                <a:latin typeface="Times New Roman" panose="02020603050405020304" pitchFamily="18" charset="0"/>
                <a:cs typeface="Times New Roman" panose="02020603050405020304" pitchFamily="18" charset="0"/>
              </a:rPr>
              <a:t>, might be a suitable RJ tool to contribute to the broader preventive and de-</a:t>
            </a:r>
            <a:r>
              <a:rPr lang="en-US" sz="3700" b="1" u="sng" dirty="0" err="1">
                <a:latin typeface="Times New Roman" panose="02020603050405020304" pitchFamily="18" charset="0"/>
                <a:cs typeface="Times New Roman" panose="02020603050405020304" pitchFamily="18" charset="0"/>
              </a:rPr>
              <a:t>radicalisation</a:t>
            </a:r>
            <a:r>
              <a:rPr lang="en-US" sz="3700" b="1" u="sng" dirty="0">
                <a:latin typeface="Times New Roman" panose="02020603050405020304" pitchFamily="18" charset="0"/>
                <a:cs typeface="Times New Roman" panose="02020603050405020304" pitchFamily="18" charset="0"/>
              </a:rPr>
              <a:t> efforts. </a:t>
            </a:r>
            <a:endParaRPr lang="pt-PT" sz="3700" b="1" u="sng" dirty="0">
              <a:latin typeface="Times New Roman" panose="02020603050405020304" pitchFamily="18" charset="0"/>
              <a:cs typeface="Times New Roman" panose="02020603050405020304" pitchFamily="18" charset="0"/>
            </a:endParaRPr>
          </a:p>
          <a:p>
            <a:endParaRPr lang="pt-PT" sz="3700" b="1" u="sng"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6876256" y="7173416"/>
            <a:ext cx="3502152"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7</a:t>
            </a:fld>
            <a:endParaRPr lang="pt-PT"/>
          </a:p>
        </p:txBody>
      </p:sp>
      <p:cxnSp>
        <p:nvCxnSpPr>
          <p:cNvPr id="9" name="Conector de seta reta 8"/>
          <p:cNvCxnSpPr/>
          <p:nvPr/>
        </p:nvCxnSpPr>
        <p:spPr>
          <a:xfrm>
            <a:off x="4427984" y="4941168"/>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8442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0"/>
            <a:ext cx="7024744" cy="1549976"/>
          </a:xfrm>
        </p:spPr>
        <p:txBody>
          <a:bodyPr>
            <a:normAutofit/>
          </a:bodyPr>
          <a:lstStyle/>
          <a:p>
            <a:pPr algn="ctr"/>
            <a:r>
              <a:rPr lang="en-US" sz="2000" b="1" dirty="0">
                <a:solidFill>
                  <a:srgbClr val="94C600"/>
                </a:solidFill>
                <a:latin typeface="Times New Roman"/>
                <a:ea typeface="Calibri"/>
              </a:rPr>
              <a:t>The </a:t>
            </a:r>
            <a:r>
              <a:rPr lang="en-US" sz="2000" b="1" dirty="0" err="1">
                <a:solidFill>
                  <a:srgbClr val="94C600"/>
                </a:solidFill>
                <a:latin typeface="Times New Roman"/>
                <a:ea typeface="Calibri"/>
              </a:rPr>
              <a:t>Huikahi</a:t>
            </a:r>
            <a:r>
              <a:rPr lang="en-US" sz="2000" b="1" dirty="0">
                <a:solidFill>
                  <a:srgbClr val="94C600"/>
                </a:solidFill>
                <a:latin typeface="Times New Roman"/>
                <a:ea typeface="Calibri"/>
              </a:rPr>
              <a:t> restorative </a:t>
            </a:r>
            <a:r>
              <a:rPr lang="en-US" sz="2000" b="1" dirty="0" smtClean="0">
                <a:solidFill>
                  <a:srgbClr val="94C600"/>
                </a:solidFill>
                <a:latin typeface="Times New Roman"/>
                <a:ea typeface="Calibri"/>
              </a:rPr>
              <a:t>circle </a:t>
            </a:r>
            <a:r>
              <a:rPr lang="en-US" sz="2000" b="1" i="1" dirty="0" smtClean="0">
                <a:solidFill>
                  <a:srgbClr val="94C600"/>
                </a:solidFill>
                <a:latin typeface="Times New Roman"/>
                <a:ea typeface="Calibri"/>
              </a:rPr>
              <a:t>versus</a:t>
            </a:r>
            <a:r>
              <a:rPr lang="en-US" sz="2000" b="1" dirty="0" smtClean="0">
                <a:solidFill>
                  <a:srgbClr val="94C600"/>
                </a:solidFill>
                <a:latin typeface="Times New Roman"/>
                <a:ea typeface="Calibri"/>
              </a:rPr>
              <a:t> Traditional peacemaking circles </a:t>
            </a:r>
            <a:endParaRPr lang="pt-PT" sz="2000" dirty="0"/>
          </a:p>
        </p:txBody>
      </p:sp>
      <p:sp>
        <p:nvSpPr>
          <p:cNvPr id="3" name="Espaço Reservado para Conteúdo 2"/>
          <p:cNvSpPr>
            <a:spLocks noGrp="1"/>
          </p:cNvSpPr>
          <p:nvPr>
            <p:ph idx="1"/>
          </p:nvPr>
        </p:nvSpPr>
        <p:spPr>
          <a:xfrm>
            <a:off x="683568" y="1700808"/>
            <a:ext cx="7920880" cy="4131821"/>
          </a:xfrm>
        </p:spPr>
        <p:txBody>
          <a:bodyPr>
            <a:normAutofit fontScale="92500" lnSpcReduction="10000"/>
          </a:bodyPr>
          <a:lstStyle/>
          <a:p>
            <a:pPr marL="468630" indent="-400050">
              <a:buFont typeface="+mj-lt"/>
              <a:buAutoNum type="romanUcPeriod"/>
            </a:pPr>
            <a:endParaRPr lang="en-US" sz="1400" dirty="0" smtClean="0">
              <a:latin typeface="Times New Roman" panose="02020603050405020304" pitchFamily="18" charset="0"/>
              <a:cs typeface="Times New Roman" panose="02020603050405020304" pitchFamily="18" charset="0"/>
            </a:endParaRPr>
          </a:p>
          <a:p>
            <a:pPr marL="468630" indent="-400050">
              <a:buFont typeface="+mj-lt"/>
              <a:buAutoNum type="romanUcPeriod"/>
            </a:pPr>
            <a:r>
              <a:rPr lang="en-US" sz="1400" dirty="0">
                <a:latin typeface="Times New Roman" panose="02020603050405020304" pitchFamily="18" charset="0"/>
                <a:cs typeface="Times New Roman" panose="02020603050405020304" pitchFamily="18" charset="0"/>
              </a:rPr>
              <a:t>T</a:t>
            </a:r>
            <a:r>
              <a:rPr lang="en-US" sz="1400" dirty="0" smtClean="0">
                <a:latin typeface="Times New Roman" panose="02020603050405020304" pitchFamily="18" charset="0"/>
                <a:cs typeface="Times New Roman" panose="02020603050405020304" pitchFamily="18" charset="0"/>
              </a:rPr>
              <a:t>he </a:t>
            </a:r>
            <a:r>
              <a:rPr lang="en-US" sz="1400" dirty="0" err="1">
                <a:latin typeface="Times New Roman" panose="02020603050405020304" pitchFamily="18" charset="0"/>
                <a:cs typeface="Times New Roman" panose="02020603050405020304" pitchFamily="18" charset="0"/>
              </a:rPr>
              <a:t>Huikahi</a:t>
            </a:r>
            <a:r>
              <a:rPr lang="en-US" sz="1400" dirty="0">
                <a:latin typeface="Times New Roman" panose="02020603050405020304" pitchFamily="18" charset="0"/>
                <a:cs typeface="Times New Roman" panose="02020603050405020304" pitchFamily="18" charset="0"/>
              </a:rPr>
              <a:t> restorative circles do not use a talking piece. This results in a considerable different dynamic by comparison with traditional peacemaking </a:t>
            </a:r>
            <a:r>
              <a:rPr lang="en-US" sz="1400" dirty="0" smtClean="0">
                <a:latin typeface="Times New Roman" panose="02020603050405020304" pitchFamily="18" charset="0"/>
                <a:cs typeface="Times New Roman" panose="02020603050405020304" pitchFamily="18" charset="0"/>
              </a:rPr>
              <a:t>circles. </a:t>
            </a:r>
            <a:r>
              <a:rPr lang="en-US" sz="1400" dirty="0">
                <a:latin typeface="Times New Roman" panose="02020603050405020304" pitchFamily="18" charset="0"/>
                <a:cs typeface="Times New Roman" panose="02020603050405020304" pitchFamily="18" charset="0"/>
              </a:rPr>
              <a:t>T</a:t>
            </a:r>
            <a:r>
              <a:rPr lang="en-US" sz="1400" dirty="0" smtClean="0">
                <a:latin typeface="Times New Roman" panose="02020603050405020304" pitchFamily="18" charset="0"/>
                <a:cs typeface="Times New Roman" panose="02020603050405020304" pitchFamily="18" charset="0"/>
              </a:rPr>
              <a:t>he </a:t>
            </a:r>
            <a:r>
              <a:rPr lang="en-US" sz="1400" i="1" dirty="0">
                <a:latin typeface="Times New Roman" panose="02020603050405020304" pitchFamily="18" charset="0"/>
                <a:cs typeface="Times New Roman" panose="02020603050405020304" pitchFamily="18" charset="0"/>
              </a:rPr>
              <a:t>“</a:t>
            </a:r>
            <a:r>
              <a:rPr lang="en-US" sz="1400" i="1" dirty="0" err="1">
                <a:latin typeface="Times New Roman" panose="02020603050405020304" pitchFamily="18" charset="0"/>
                <a:cs typeface="Times New Roman" panose="02020603050405020304" pitchFamily="18" charset="0"/>
              </a:rPr>
              <a:t>equalising</a:t>
            </a:r>
            <a:r>
              <a:rPr lang="en-US" sz="1400" i="1" dirty="0">
                <a:latin typeface="Times New Roman" panose="02020603050405020304" pitchFamily="18" charset="0"/>
                <a:cs typeface="Times New Roman" panose="02020603050405020304" pitchFamily="18" charset="0"/>
              </a:rPr>
              <a:t> effect” </a:t>
            </a:r>
            <a:r>
              <a:rPr lang="en-US" sz="1400" dirty="0">
                <a:latin typeface="Times New Roman" panose="02020603050405020304" pitchFamily="18" charset="0"/>
                <a:cs typeface="Times New Roman" panose="02020603050405020304" pitchFamily="18" charset="0"/>
              </a:rPr>
              <a:t>is significantly reduced in the </a:t>
            </a:r>
            <a:r>
              <a:rPr lang="en-US" sz="1400" dirty="0" err="1">
                <a:latin typeface="Times New Roman" panose="02020603050405020304" pitchFamily="18" charset="0"/>
                <a:cs typeface="Times New Roman" panose="02020603050405020304" pitchFamily="18" charset="0"/>
              </a:rPr>
              <a:t>Huikahi</a:t>
            </a:r>
            <a:r>
              <a:rPr lang="en-US" sz="1400" dirty="0">
                <a:latin typeface="Times New Roman" panose="02020603050405020304" pitchFamily="18" charset="0"/>
                <a:cs typeface="Times New Roman" panose="02020603050405020304" pitchFamily="18" charset="0"/>
              </a:rPr>
              <a:t> restorative circle, in which the offender </a:t>
            </a:r>
            <a:r>
              <a:rPr lang="en-US" sz="1400" i="1" dirty="0">
                <a:latin typeface="Times New Roman" panose="02020603050405020304" pitchFamily="18" charset="0"/>
                <a:cs typeface="Times New Roman" panose="02020603050405020304" pitchFamily="18" charset="0"/>
              </a:rPr>
              <a:t>“stars”. </a:t>
            </a:r>
            <a:endParaRPr lang="en-US" sz="1400" i="1" dirty="0" smtClean="0">
              <a:latin typeface="Times New Roman" panose="02020603050405020304" pitchFamily="18" charset="0"/>
              <a:cs typeface="Times New Roman" panose="02020603050405020304" pitchFamily="18" charset="0"/>
            </a:endParaRPr>
          </a:p>
          <a:p>
            <a:pPr marL="468630" indent="-400050">
              <a:buFont typeface="+mj-lt"/>
              <a:buAutoNum type="romanUcPeriod"/>
            </a:pPr>
            <a:endParaRPr lang="en-US" sz="1400" i="1" dirty="0" smtClean="0">
              <a:latin typeface="Times New Roman" panose="02020603050405020304" pitchFamily="18" charset="0"/>
              <a:cs typeface="Times New Roman" panose="02020603050405020304" pitchFamily="18" charset="0"/>
            </a:endParaRPr>
          </a:p>
          <a:p>
            <a:pPr marL="468630" indent="-400050">
              <a:buFont typeface="+mj-lt"/>
              <a:buAutoNum type="romanUcPeriod"/>
            </a:pPr>
            <a:r>
              <a:rPr lang="en-US" sz="1400" dirty="0">
                <a:latin typeface="Times New Roman" panose="02020603050405020304" pitchFamily="18" charset="0"/>
                <a:cs typeface="Times New Roman" panose="02020603050405020304" pitchFamily="18" charset="0"/>
              </a:rPr>
              <a:t>In the beginning of a traditional peacemaking circle, all participants of the circle (and not just the offender) are invited to </a:t>
            </a:r>
            <a:r>
              <a:rPr lang="en-US" sz="1400" i="1" dirty="0">
                <a:latin typeface="Times New Roman" panose="02020603050405020304" pitchFamily="18" charset="0"/>
                <a:cs typeface="Times New Roman" panose="02020603050405020304" pitchFamily="18" charset="0"/>
              </a:rPr>
              <a:t>‘to share something about themselves’ </a:t>
            </a:r>
            <a:r>
              <a:rPr lang="en-US" sz="1400" dirty="0" smtClean="0">
                <a:latin typeface="Times New Roman" panose="02020603050405020304" pitchFamily="18" charset="0"/>
                <a:cs typeface="Times New Roman" panose="02020603050405020304" pitchFamily="18" charset="0"/>
              </a:rPr>
              <a:t>while they </a:t>
            </a:r>
            <a:r>
              <a:rPr lang="en-US" sz="1400" dirty="0">
                <a:latin typeface="Times New Roman" panose="02020603050405020304" pitchFamily="18" charset="0"/>
                <a:cs typeface="Times New Roman" panose="02020603050405020304" pitchFamily="18" charset="0"/>
              </a:rPr>
              <a:t>hold the talking piece</a:t>
            </a:r>
            <a:r>
              <a:rPr lang="en-US" sz="1400"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Following this introduction phase, the circle moves on to a building trust segment during which the circle’s values and guidelines are established by consensus in the group. </a:t>
            </a:r>
            <a:endParaRPr lang="en-US" sz="1400" dirty="0" smtClean="0">
              <a:latin typeface="Times New Roman" panose="02020603050405020304" pitchFamily="18" charset="0"/>
              <a:cs typeface="Times New Roman" panose="02020603050405020304" pitchFamily="18" charset="0"/>
            </a:endParaRPr>
          </a:p>
          <a:p>
            <a:pPr marL="468630" indent="-400050">
              <a:buFont typeface="+mj-lt"/>
              <a:buAutoNum type="romanUcPeriod"/>
            </a:pPr>
            <a:endParaRPr lang="en-US" sz="1400" dirty="0" smtClean="0">
              <a:latin typeface="Times New Roman" panose="02020603050405020304" pitchFamily="18" charset="0"/>
              <a:cs typeface="Times New Roman" panose="02020603050405020304" pitchFamily="18" charset="0"/>
            </a:endParaRPr>
          </a:p>
          <a:p>
            <a:pPr marL="68580" indent="0">
              <a:buNone/>
            </a:pPr>
            <a:r>
              <a:rPr lang="en-US" sz="1400" dirty="0" smtClean="0">
                <a:latin typeface="Times New Roman" panose="02020603050405020304" pitchFamily="18" charset="0"/>
                <a:cs typeface="Times New Roman" panose="02020603050405020304" pitchFamily="18" charset="0"/>
              </a:rPr>
              <a:t>Differently</a:t>
            </a:r>
            <a:r>
              <a:rPr lang="en-US" sz="1400" dirty="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pPr marL="68580" indent="0">
              <a:buNone/>
            </a:pP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sz="1400" dirty="0" smtClean="0">
                <a:latin typeface="Times New Roman" panose="02020603050405020304" pitchFamily="18" charset="0"/>
                <a:cs typeface="Times New Roman" panose="02020603050405020304" pitchFamily="18" charset="0"/>
              </a:rPr>
              <a:t>the </a:t>
            </a:r>
            <a:r>
              <a:rPr lang="en-US" sz="1400" dirty="0" err="1">
                <a:latin typeface="Times New Roman" panose="02020603050405020304" pitchFamily="18" charset="0"/>
                <a:cs typeface="Times New Roman" panose="02020603050405020304" pitchFamily="18" charset="0"/>
              </a:rPr>
              <a:t>Huikahi</a:t>
            </a:r>
            <a:r>
              <a:rPr lang="en-US" sz="1400" dirty="0">
                <a:latin typeface="Times New Roman" panose="02020603050405020304" pitchFamily="18" charset="0"/>
                <a:cs typeface="Times New Roman" panose="02020603050405020304" pitchFamily="18" charset="0"/>
              </a:rPr>
              <a:t> restorative circle starts </a:t>
            </a:r>
            <a:r>
              <a:rPr lang="en-US" sz="1400" b="1" u="sng" dirty="0">
                <a:latin typeface="Times New Roman" panose="02020603050405020304" pitchFamily="18" charset="0"/>
                <a:cs typeface="Times New Roman" panose="02020603050405020304" pitchFamily="18" charset="0"/>
              </a:rPr>
              <a:t>by exploring the offenders’ past accomplishments</a:t>
            </a:r>
            <a:r>
              <a:rPr lang="en-US" sz="1400" dirty="0">
                <a:latin typeface="Times New Roman" panose="02020603050405020304" pitchFamily="18" charset="0"/>
                <a:cs typeface="Times New Roman" panose="02020603050405020304" pitchFamily="18" charset="0"/>
              </a:rPr>
              <a:t> and applies </a:t>
            </a:r>
            <a:r>
              <a:rPr lang="en-US" sz="1400" b="1" u="sng" dirty="0">
                <a:latin typeface="Times New Roman" panose="02020603050405020304" pitchFamily="18" charset="0"/>
                <a:cs typeface="Times New Roman" panose="02020603050405020304" pitchFamily="18" charset="0"/>
              </a:rPr>
              <a:t>a strength-based approach</a:t>
            </a:r>
            <a:r>
              <a:rPr lang="en-US" sz="1400" dirty="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en-US" sz="14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keeper asks the offender for whom the circle is held </a:t>
            </a:r>
            <a:r>
              <a:rPr lang="en-US" sz="1200" i="1" dirty="0">
                <a:latin typeface="Times New Roman" panose="02020603050405020304" pitchFamily="18" charset="0"/>
                <a:cs typeface="Times New Roman" panose="02020603050405020304" pitchFamily="18" charset="0"/>
              </a:rPr>
              <a:t>‘Please tell us what you are especially proud of having accomplished since being in prison here’</a:t>
            </a:r>
            <a:r>
              <a:rPr lang="en-US" sz="12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q"/>
            </a:pPr>
            <a:endParaRPr lang="en-US" sz="14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200" dirty="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n </a:t>
            </a:r>
            <a:r>
              <a:rPr lang="en-US" sz="1200" dirty="0">
                <a:latin typeface="Times New Roman" panose="02020603050405020304" pitchFamily="18" charset="0"/>
                <a:cs typeface="Times New Roman" panose="02020603050405020304" pitchFamily="18" charset="0"/>
              </a:rPr>
              <a:t>the following moment ‘</a:t>
            </a:r>
            <a:r>
              <a:rPr lang="en-US" sz="1200" i="1" dirty="0">
                <a:latin typeface="Times New Roman" panose="02020603050405020304" pitchFamily="18" charset="0"/>
                <a:cs typeface="Times New Roman" panose="02020603050405020304" pitchFamily="18" charset="0"/>
              </a:rPr>
              <a:t>the incarcerated person’s strengths are identified by the group’</a:t>
            </a:r>
            <a:r>
              <a:rPr lang="en-US" sz="1200" dirty="0">
                <a:latin typeface="Times New Roman" panose="02020603050405020304" pitchFamily="18" charset="0"/>
                <a:cs typeface="Times New Roman" panose="02020603050405020304" pitchFamily="18" charset="0"/>
              </a:rPr>
              <a:t> (Walker, 2010:87).</a:t>
            </a:r>
            <a:endParaRPr lang="en-US" sz="1200" dirty="0" smtClean="0">
              <a:latin typeface="Times New Roman" panose="02020603050405020304" pitchFamily="18" charset="0"/>
              <a:cs typeface="Times New Roman" panose="02020603050405020304" pitchFamily="18" charset="0"/>
            </a:endParaRPr>
          </a:p>
          <a:p>
            <a:pPr marL="468630" indent="-400050">
              <a:buFont typeface="+mj-lt"/>
              <a:buAutoNum type="romanUcPeriod"/>
            </a:pPr>
            <a:endParaRPr lang="pt-PT" sz="1400" dirty="0">
              <a:latin typeface="Times New Roman" panose="02020603050405020304" pitchFamily="18" charset="0"/>
              <a:cs typeface="Times New Roman" panose="02020603050405020304" pitchFamily="18" charset="0"/>
            </a:endParaRPr>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8</a:t>
            </a:fld>
            <a:endParaRPr lang="pt-PT"/>
          </a:p>
        </p:txBody>
      </p:sp>
    </p:spTree>
    <p:extLst>
      <p:ext uri="{BB962C8B-B14F-4D97-AF65-F5344CB8AC3E}">
        <p14:creationId xmlns:p14="http://schemas.microsoft.com/office/powerpoint/2010/main" val="2772335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43492" y="1052736"/>
            <a:ext cx="6777317" cy="4779893"/>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This approach may seem counter-intuitive in a de-</a:t>
            </a:r>
            <a:r>
              <a:rPr lang="en-US" dirty="0" err="1">
                <a:latin typeface="Times New Roman" panose="02020603050405020304" pitchFamily="18" charset="0"/>
                <a:cs typeface="Times New Roman" panose="02020603050405020304" pitchFamily="18" charset="0"/>
              </a:rPr>
              <a:t>radicalisation</a:t>
            </a:r>
            <a:r>
              <a:rPr lang="en-US" dirty="0">
                <a:latin typeface="Times New Roman" panose="02020603050405020304" pitchFamily="18" charset="0"/>
                <a:cs typeface="Times New Roman" panose="02020603050405020304" pitchFamily="18" charset="0"/>
              </a:rPr>
              <a:t> context but, in fact, it is quite in line with the recommendation from the </a:t>
            </a:r>
            <a:r>
              <a:rPr lang="en-GB" dirty="0">
                <a:latin typeface="Times New Roman" panose="02020603050405020304" pitchFamily="18" charset="0"/>
                <a:cs typeface="Times New Roman" panose="02020603050405020304" pitchFamily="18" charset="0"/>
              </a:rPr>
              <a:t>International Centre for Counter-Terrorism (2012:14-15) </a:t>
            </a:r>
            <a:r>
              <a:rPr lang="en-US" dirty="0">
                <a:latin typeface="Times New Roman" panose="02020603050405020304" pitchFamily="18" charset="0"/>
                <a:cs typeface="Times New Roman" panose="02020603050405020304" pitchFamily="18" charset="0"/>
              </a:rPr>
              <a:t>when it is referred that </a:t>
            </a:r>
            <a:endParaRPr lang="en-US" dirty="0" smtClean="0">
              <a:latin typeface="Times New Roman" panose="02020603050405020304" pitchFamily="18" charset="0"/>
              <a:cs typeface="Times New Roman" panose="02020603050405020304" pitchFamily="18" charset="0"/>
            </a:endParaRPr>
          </a:p>
          <a:p>
            <a:pPr marL="68580" indent="0" algn="ctr">
              <a:buNone/>
            </a:pPr>
            <a:endParaRPr lang="en-US" i="1" dirty="0" smtClean="0">
              <a:latin typeface="Times New Roman" panose="02020603050405020304" pitchFamily="18" charset="0"/>
              <a:cs typeface="Times New Roman" panose="02020603050405020304" pitchFamily="18" charset="0"/>
            </a:endParaRPr>
          </a:p>
          <a:p>
            <a:pPr marL="68580" indent="0" algn="ctr">
              <a:buNone/>
            </a:pPr>
            <a:r>
              <a:rPr lang="en-US" i="1" dirty="0" smtClean="0">
                <a:latin typeface="Times New Roman" panose="02020603050405020304" pitchFamily="18" charset="0"/>
                <a:cs typeface="Times New Roman" panose="02020603050405020304" pitchFamily="18" charset="0"/>
              </a:rPr>
              <a:t>‘</a:t>
            </a:r>
            <a:r>
              <a:rPr lang="en-GB" b="1" i="1" u="sng" dirty="0">
                <a:latin typeface="Times New Roman" panose="02020603050405020304" pitchFamily="18" charset="0"/>
                <a:cs typeface="Times New Roman" panose="02020603050405020304" pitchFamily="18" charset="0"/>
              </a:rPr>
              <a:t>it is critical to be sensitive to achievements and lessons in the past, present and future</a:t>
            </a:r>
            <a:r>
              <a:rPr lang="en-GB" b="1" i="1" dirty="0">
                <a:latin typeface="Times New Roman" panose="02020603050405020304" pitchFamily="18" charset="0"/>
                <a:cs typeface="Times New Roman" panose="02020603050405020304" pitchFamily="18" charset="0"/>
              </a:rPr>
              <a:t>’</a:t>
            </a:r>
            <a:r>
              <a:rPr lang="en-GB" b="1" dirty="0">
                <a:latin typeface="Times New Roman" panose="02020603050405020304" pitchFamily="18" charset="0"/>
                <a:cs typeface="Times New Roman" panose="02020603050405020304" pitchFamily="18" charset="0"/>
              </a:rPr>
              <a:t>.  </a:t>
            </a:r>
            <a:endParaRPr lang="en-GB" b="1"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strength-based approach seems to be also in line with the recommendation of the Rome Memorandum on Good Practices for the Rehabilitation and Reintegration of Violent Extremist Offenders (2012). The Rome Memorandum </a:t>
            </a:r>
            <a:r>
              <a:rPr lang="en-US" dirty="0" smtClean="0">
                <a:latin typeface="Times New Roman" panose="02020603050405020304" pitchFamily="18" charset="0"/>
                <a:cs typeface="Times New Roman" panose="02020603050405020304" pitchFamily="18" charset="0"/>
              </a:rPr>
              <a:t>refers: </a:t>
            </a:r>
          </a:p>
          <a:p>
            <a:endParaRPr lang="en-US" dirty="0" smtClean="0">
              <a:latin typeface="Times New Roman" panose="02020603050405020304" pitchFamily="18" charset="0"/>
              <a:cs typeface="Times New Roman" panose="02020603050405020304" pitchFamily="18" charset="0"/>
            </a:endParaRPr>
          </a:p>
          <a:p>
            <a:pPr marL="68580" indent="0" algn="ctr">
              <a:buNone/>
            </a:pPr>
            <a:r>
              <a:rPr lang="en-US" b="1" dirty="0" smtClean="0">
                <a:latin typeface="Times New Roman" panose="02020603050405020304" pitchFamily="18" charset="0"/>
                <a:cs typeface="Times New Roman" panose="02020603050405020304" pitchFamily="18" charset="0"/>
              </a:rPr>
              <a:t>‘</a:t>
            </a:r>
            <a:r>
              <a:rPr lang="en-US" b="1" i="1" dirty="0">
                <a:latin typeface="Times New Roman" panose="02020603050405020304" pitchFamily="18" charset="0"/>
                <a:cs typeface="Times New Roman" panose="02020603050405020304" pitchFamily="18" charset="0"/>
              </a:rPr>
              <a:t>States could encourage their prison authorities to consider finding ways to </a:t>
            </a:r>
            <a:r>
              <a:rPr lang="en-US" b="1" i="1" u="sng" dirty="0">
                <a:latin typeface="Times New Roman" panose="02020603050405020304" pitchFamily="18" charset="0"/>
                <a:cs typeface="Times New Roman" panose="02020603050405020304" pitchFamily="18" charset="0"/>
              </a:rPr>
              <a:t>recognize the achievement of inmates </a:t>
            </a:r>
            <a:r>
              <a:rPr lang="en-US" b="1" i="1" dirty="0">
                <a:latin typeface="Times New Roman" panose="02020603050405020304" pitchFamily="18" charset="0"/>
                <a:cs typeface="Times New Roman" panose="02020603050405020304" pitchFamily="18" charset="0"/>
              </a:rPr>
              <a:t>in rehabilitation programs’ </a:t>
            </a:r>
            <a:r>
              <a:rPr lang="en-US" b="1" dirty="0">
                <a:latin typeface="Times New Roman" panose="02020603050405020304" pitchFamily="18" charset="0"/>
                <a:cs typeface="Times New Roman" panose="02020603050405020304" pitchFamily="18" charset="0"/>
              </a:rPr>
              <a:t> since</a:t>
            </a:r>
            <a:r>
              <a:rPr lang="en-US" b="1" i="1" dirty="0">
                <a:latin typeface="Times New Roman" panose="02020603050405020304" pitchFamily="18" charset="0"/>
                <a:cs typeface="Times New Roman" panose="02020603050405020304" pitchFamily="18" charset="0"/>
              </a:rPr>
              <a:t> ‘this practice </a:t>
            </a:r>
            <a:r>
              <a:rPr lang="en-US" b="1" i="1" u="sng" dirty="0">
                <a:latin typeface="Times New Roman" panose="02020603050405020304" pitchFamily="18" charset="0"/>
                <a:cs typeface="Times New Roman" panose="02020603050405020304" pitchFamily="18" charset="0"/>
              </a:rPr>
              <a:t>may give the inmate a sense of accomplishment and underscore the importance of what they have done to turn their lives around</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68580" indent="0" algn="ctr">
              <a:buNone/>
            </a:pPr>
            <a:endParaRPr lang="en-US" dirty="0" smtClean="0">
              <a:latin typeface="Times New Roman" panose="02020603050405020304" pitchFamily="18" charset="0"/>
              <a:cs typeface="Times New Roman" panose="02020603050405020304" pitchFamily="18" charset="0"/>
            </a:endParaRPr>
          </a:p>
          <a:p>
            <a:pPr marL="68580" indent="0" algn="ctr">
              <a:buNone/>
            </a:pPr>
            <a:endParaRPr lang="en-US" dirty="0">
              <a:latin typeface="Times New Roman" panose="02020603050405020304" pitchFamily="18" charset="0"/>
              <a:cs typeface="Times New Roman" panose="02020603050405020304" pitchFamily="18" charset="0"/>
            </a:endParaRPr>
          </a:p>
          <a:p>
            <a:endParaRPr lang="pt-PT" dirty="0"/>
          </a:p>
        </p:txBody>
      </p:sp>
      <p:sp>
        <p:nvSpPr>
          <p:cNvPr id="4" name="Espaço Reservado para Rodapé 3"/>
          <p:cNvSpPr>
            <a:spLocks noGrp="1"/>
          </p:cNvSpPr>
          <p:nvPr>
            <p:ph type="ftr" sz="quarter" idx="11"/>
          </p:nvPr>
        </p:nvSpPr>
        <p:spPr>
          <a:xfrm>
            <a:off x="4139952" y="5852160"/>
            <a:ext cx="4003648" cy="365125"/>
          </a:xfrm>
        </p:spPr>
        <p:txBody>
          <a:bodyPr/>
          <a:lstStyle/>
          <a:p>
            <a:r>
              <a:rPr lang="pt-PT" dirty="0" smtClean="0"/>
              <a:t>Pereira, A. (2017). IIRP Europe Conference - Dublin </a:t>
            </a:r>
            <a:endParaRPr lang="pt-PT" dirty="0"/>
          </a:p>
        </p:txBody>
      </p:sp>
      <p:sp>
        <p:nvSpPr>
          <p:cNvPr id="5" name="Espaço Reservado para Número de Slide 4"/>
          <p:cNvSpPr>
            <a:spLocks noGrp="1"/>
          </p:cNvSpPr>
          <p:nvPr>
            <p:ph type="sldNum" sz="quarter" idx="12"/>
          </p:nvPr>
        </p:nvSpPr>
        <p:spPr/>
        <p:txBody>
          <a:bodyPr/>
          <a:lstStyle/>
          <a:p>
            <a:fld id="{BBCFF000-AFFA-4037-B452-00F3C7039D35}" type="slidenum">
              <a:rPr lang="pt-PT" smtClean="0"/>
              <a:t>9</a:t>
            </a:fld>
            <a:endParaRPr lang="pt-PT"/>
          </a:p>
        </p:txBody>
      </p:sp>
    </p:spTree>
    <p:extLst>
      <p:ext uri="{BB962C8B-B14F-4D97-AF65-F5344CB8AC3E}">
        <p14:creationId xmlns:p14="http://schemas.microsoft.com/office/powerpoint/2010/main" val="21138373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8591411</TotalTime>
  <Words>5081</Words>
  <Application>Microsoft Office PowerPoint</Application>
  <PresentationFormat>Apresentação na tela (4:3)</PresentationFormat>
  <Paragraphs>300</Paragraphs>
  <Slides>24</Slides>
  <Notes>1</Notes>
  <HiddenSlides>0</HiddenSlides>
  <MMClips>0</MMClips>
  <ScaleCrop>false</ScaleCrop>
  <HeadingPairs>
    <vt:vector size="4" baseType="variant">
      <vt:variant>
        <vt:lpstr>Tema</vt:lpstr>
      </vt:variant>
      <vt:variant>
        <vt:i4>1</vt:i4>
      </vt:variant>
      <vt:variant>
        <vt:lpstr>Títulos de slides</vt:lpstr>
      </vt:variant>
      <vt:variant>
        <vt:i4>24</vt:i4>
      </vt:variant>
    </vt:vector>
  </HeadingPairs>
  <TitlesOfParts>
    <vt:vector size="25" baseType="lpstr">
      <vt:lpstr>Austin</vt:lpstr>
      <vt:lpstr>    Preventing or repairing the rupture:  A restorative justice approach to individual radicalisation  </vt:lpstr>
      <vt:lpstr>De-radicalisation initiatives </vt:lpstr>
      <vt:lpstr>Apresentação do PowerPoint</vt:lpstr>
      <vt:lpstr>The prison setting </vt:lpstr>
      <vt:lpstr>   2. RJ tools in de-radicalisation initiatives in a nutshell </vt:lpstr>
      <vt:lpstr>2.1. Support circles to reentry:  Traditional peacemaking circles &amp; Huikahi restorative circles</vt:lpstr>
      <vt:lpstr>The Huikahi restorative circle project</vt:lpstr>
      <vt:lpstr>The Huikahi restorative circle versus Traditional peacemaking circles </vt:lpstr>
      <vt:lpstr>Apresentação do PowerPoint</vt:lpstr>
      <vt:lpstr>The reconciliation phase of the Huikahi restorative circle </vt:lpstr>
      <vt:lpstr>Apresentação do PowerPoint</vt:lpstr>
      <vt:lpstr>Apresentação do PowerPoint</vt:lpstr>
      <vt:lpstr>The Huikahi restorative circle – Final section </vt:lpstr>
      <vt:lpstr>2.1.1. Designing a support circle to reentry in the context of preventive and de-radicalisation efforts </vt:lpstr>
      <vt:lpstr>Apresentação do PowerPoint</vt:lpstr>
      <vt:lpstr>2.2. Mentoring in the context of preventive and de-radicalisation efforts:  The restorative power of the wounded healer</vt:lpstr>
      <vt:lpstr>The concept of  “wounded healer” </vt:lpstr>
      <vt:lpstr>The work of wounded healers in de-radicalisation contexts International examples </vt:lpstr>
      <vt:lpstr>The work of wounded healers in de-radicalisation contexts </vt:lpstr>
      <vt:lpstr>The mentoring activity as part of the de-radicalisation journey of the individual</vt:lpstr>
      <vt:lpstr>According to Cordella (1991: 42 cit in McCold, 1995) ‘if the community itself does not reestablish trust with the transgressors, they remain isolated and alienated from the community’. </vt:lpstr>
      <vt:lpstr>  3. Facing individual radicalisation with a Good Lives Model (GLM) approach </vt:lpstr>
      <vt:lpstr>4. Conclusion</vt:lpstr>
      <vt:lpstr>Thank you for your attention!!!! Questions and Feedback are welcome!!!!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Catarina</dc:creator>
  <cp:lastModifiedBy>Catarina</cp:lastModifiedBy>
  <cp:revision>60</cp:revision>
  <dcterms:created xsi:type="dcterms:W3CDTF">2017-03-01T03:31:28Z</dcterms:created>
  <dcterms:modified xsi:type="dcterms:W3CDTF">2017-05-08T16:26:28Z</dcterms:modified>
</cp:coreProperties>
</file>