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8" r:id="rId2"/>
    <p:sldId id="274" r:id="rId3"/>
    <p:sldId id="292" r:id="rId4"/>
    <p:sldId id="256" r:id="rId5"/>
    <p:sldId id="275" r:id="rId6"/>
    <p:sldId id="298" r:id="rId7"/>
    <p:sldId id="276" r:id="rId8"/>
    <p:sldId id="277" r:id="rId9"/>
    <p:sldId id="278" r:id="rId10"/>
    <p:sldId id="284" r:id="rId11"/>
    <p:sldId id="282" r:id="rId12"/>
    <p:sldId id="279" r:id="rId13"/>
    <p:sldId id="280" r:id="rId14"/>
    <p:sldId id="281" r:id="rId15"/>
    <p:sldId id="288" r:id="rId16"/>
    <p:sldId id="287" r:id="rId17"/>
    <p:sldId id="283" r:id="rId18"/>
    <p:sldId id="286" r:id="rId19"/>
    <p:sldId id="290" r:id="rId20"/>
    <p:sldId id="289" r:id="rId21"/>
    <p:sldId id="295" r:id="rId22"/>
    <p:sldId id="293" r:id="rId23"/>
    <p:sldId id="296" r:id="rId24"/>
    <p:sldId id="297" r:id="rId25"/>
    <p:sldId id="294" r:id="rId26"/>
    <p:sldId id="285" r:id="rId27"/>
    <p:sldId id="291" r:id="rId2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D3389D7E-EFBB-446B-89AE-342BF7BCAAC5}" type="datetimeFigureOut">
              <a:rPr lang="en-US" smtClean="0"/>
              <a:t>4/30/2018</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B0D3313B-4FEC-43B4-AF49-D7A93AFD7EBD}" type="slidenum">
              <a:rPr lang="en-US" smtClean="0"/>
              <a:t>‹#›</a:t>
            </a:fld>
            <a:endParaRPr lang="en-US"/>
          </a:p>
        </p:txBody>
      </p:sp>
    </p:spTree>
    <p:extLst>
      <p:ext uri="{BB962C8B-B14F-4D97-AF65-F5344CB8AC3E}">
        <p14:creationId xmlns:p14="http://schemas.microsoft.com/office/powerpoint/2010/main" val="191170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21308A4-EAB9-4FEE-9D69-6F5447995694}" type="datetime1">
              <a:rPr lang="en-US" smtClean="0"/>
              <a:t>4/30/2018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185B84D-934A-446D-9B30-D5170CE6DFD0}"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9C6C4A-5B23-4BD5-86B2-768CBB3BEE41}"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CD4741-E8AE-4FDC-BF81-5709C097DB82}"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AB3F2C-658D-43F8-A2B3-7439EF47277F}"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21D06C7-C52D-424A-A432-5B8F9BF89EA5}" type="datetime1">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016218-47A7-418E-A432-2023B79D816A}"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2B03F4-3654-4522-B91A-736DA2BFCC42}" type="datetime1">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E80F529-0295-4CF5-8694-A4967C0D5F4B}" type="datetime1">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2FFCD14A-326B-43CB-9A65-DADC2A167A6C}" type="datetime1">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85B84D-934A-446D-9B30-D5170CE6DFD0}"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5DEAA-94B0-4FB7-9137-F88EE04B1050}"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EC8A2C5E-01E5-436A-9E10-4FA11DD16287}" type="datetime1">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62DD073-A96D-4FE4-9DCA-74EEB14E6756}" type="datetime1">
              <a:rPr lang="en-US" smtClean="0"/>
              <a:t>4/30/2018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185B84D-934A-446D-9B30-D5170CE6DFD0}"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br>
            <a:r>
              <a:rPr lang="en-US" sz="4900" b="1" dirty="0"/>
              <a:t>Healing a People: </a:t>
            </a:r>
            <a:br>
              <a:rPr lang="en-US" sz="3600" b="1" i="1" dirty="0"/>
            </a:br>
            <a:endParaRPr lang="en-US" sz="3600" dirty="0"/>
          </a:p>
        </p:txBody>
      </p:sp>
      <p:sp>
        <p:nvSpPr>
          <p:cNvPr id="6" name="Content Placeholder 5">
            <a:extLst>
              <a:ext uri="{FF2B5EF4-FFF2-40B4-BE49-F238E27FC236}">
                <a16:creationId xmlns:a16="http://schemas.microsoft.com/office/drawing/2014/main" id="{998DC944-8808-4DB3-AF10-2513B2699017}"/>
              </a:ext>
            </a:extLst>
          </p:cNvPr>
          <p:cNvSpPr>
            <a:spLocks noGrp="1"/>
          </p:cNvSpPr>
          <p:nvPr>
            <p:ph idx="1"/>
          </p:nvPr>
        </p:nvSpPr>
        <p:spPr/>
        <p:txBody>
          <a:bodyPr>
            <a:normAutofit/>
          </a:bodyPr>
          <a:lstStyle/>
          <a:p>
            <a:pPr marL="82296" indent="0">
              <a:buNone/>
            </a:pPr>
            <a:r>
              <a:rPr lang="en-US" sz="3600" b="1" i="1" dirty="0"/>
              <a:t>How Restorative Practices Can Help Repair the Harm of the Past</a:t>
            </a:r>
          </a:p>
          <a:p>
            <a:pPr marL="82296" indent="0">
              <a:buNone/>
            </a:pPr>
            <a:br>
              <a:rPr lang="en-US" dirty="0"/>
            </a:br>
            <a:r>
              <a:rPr lang="en-US" dirty="0"/>
              <a:t>Lynne A. Winfield BA, FCIS</a:t>
            </a:r>
          </a:p>
          <a:p>
            <a:pPr marL="82296" indent="0">
              <a:buNone/>
            </a:pPr>
            <a:r>
              <a:rPr lang="en-US" dirty="0"/>
              <a:t>Cordell W. Riley BSc, MSc, JP</a:t>
            </a:r>
          </a:p>
          <a:p>
            <a:pPr marL="82296" indent="0">
              <a:buNone/>
            </a:pPr>
            <a:r>
              <a:rPr lang="en-US" dirty="0" err="1"/>
              <a:t>Hashim</a:t>
            </a:r>
            <a:r>
              <a:rPr lang="en-US" dirty="0"/>
              <a:t> </a:t>
            </a:r>
            <a:r>
              <a:rPr lang="en-US" dirty="0" err="1"/>
              <a:t>Estwick</a:t>
            </a:r>
            <a:r>
              <a:rPr lang="en-US" dirty="0"/>
              <a:t> BA, QCF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81600"/>
            <a:ext cx="1374775" cy="11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185B84D-934A-446D-9B30-D5170CE6DFD0}" type="slidenum">
              <a:rPr lang="en-US" smtClean="0"/>
              <a:t>1</a:t>
            </a:fld>
            <a:endParaRPr lang="en-US"/>
          </a:p>
        </p:txBody>
      </p:sp>
    </p:spTree>
    <p:extLst>
      <p:ext uri="{BB962C8B-B14F-4D97-AF65-F5344CB8AC3E}">
        <p14:creationId xmlns:p14="http://schemas.microsoft.com/office/powerpoint/2010/main" val="238994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7EE-CEEA-464D-835D-1E22F62E016C}"/>
              </a:ext>
            </a:extLst>
          </p:cNvPr>
          <p:cNvSpPr>
            <a:spLocks noGrp="1"/>
          </p:cNvSpPr>
          <p:nvPr>
            <p:ph type="title"/>
          </p:nvPr>
        </p:nvSpPr>
        <p:spPr/>
        <p:txBody>
          <a:bodyPr/>
          <a:lstStyle/>
          <a:p>
            <a:r>
              <a:rPr lang="en-US" b="1" dirty="0"/>
              <a:t>Design &amp; Implementation</a:t>
            </a:r>
            <a:endParaRPr lang="en-US" dirty="0"/>
          </a:p>
        </p:txBody>
      </p:sp>
      <p:sp>
        <p:nvSpPr>
          <p:cNvPr id="3" name="Content Placeholder 2">
            <a:extLst>
              <a:ext uri="{FF2B5EF4-FFF2-40B4-BE49-F238E27FC236}">
                <a16:creationId xmlns:a16="http://schemas.microsoft.com/office/drawing/2014/main" id="{38AE0F95-45F3-4D93-9069-BF6682310D09}"/>
              </a:ext>
            </a:extLst>
          </p:cNvPr>
          <p:cNvSpPr>
            <a:spLocks noGrp="1"/>
          </p:cNvSpPr>
          <p:nvPr>
            <p:ph idx="1"/>
          </p:nvPr>
        </p:nvSpPr>
        <p:spPr/>
        <p:txBody>
          <a:bodyPr/>
          <a:lstStyle/>
          <a:p>
            <a:pPr marL="82296" indent="0">
              <a:buNone/>
            </a:pPr>
            <a:r>
              <a:rPr lang="en-US" sz="4000" b="1" dirty="0"/>
              <a:t>Skills</a:t>
            </a:r>
          </a:p>
          <a:p>
            <a:r>
              <a:rPr lang="en-US" sz="4000" dirty="0"/>
              <a:t>Communication – guidelines/ language/triggers/comfort zones</a:t>
            </a:r>
          </a:p>
          <a:p>
            <a:r>
              <a:rPr lang="en-US" sz="4000" dirty="0"/>
              <a:t>Listening skills</a:t>
            </a:r>
          </a:p>
          <a:p>
            <a:r>
              <a:rPr lang="en-US" sz="4000" dirty="0"/>
              <a:t>Safe space, fairness, confidentiality</a:t>
            </a:r>
          </a:p>
          <a:p>
            <a:r>
              <a:rPr lang="en-US" sz="4000" dirty="0"/>
              <a:t>Facilitator skills, manage-conflict, self-awareness</a:t>
            </a:r>
          </a:p>
          <a:p>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10</a:t>
            </a:fld>
            <a:endParaRPr lang="en-US"/>
          </a:p>
        </p:txBody>
      </p:sp>
      <p:sp>
        <p:nvSpPr>
          <p:cNvPr id="5" name="Text Placeholder 3">
            <a:extLst>
              <a:ext uri="{FF2B5EF4-FFF2-40B4-BE49-F238E27FC236}">
                <a16:creationId xmlns:a16="http://schemas.microsoft.com/office/drawing/2014/main" id="{CC252E4F-94DF-4994-B64A-53C40F0B3747}"/>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100478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B8F6-C815-4D3C-858F-6301D0CE7084}"/>
              </a:ext>
            </a:extLst>
          </p:cNvPr>
          <p:cNvSpPr>
            <a:spLocks noGrp="1"/>
          </p:cNvSpPr>
          <p:nvPr>
            <p:ph type="title"/>
          </p:nvPr>
        </p:nvSpPr>
        <p:spPr/>
        <p:txBody>
          <a:bodyPr>
            <a:normAutofit fontScale="90000"/>
          </a:bodyPr>
          <a:lstStyle/>
          <a:p>
            <a:pPr algn="ctr"/>
            <a:r>
              <a:rPr lang="en-US" b="1" dirty="0"/>
              <a:t>Design &amp; Implementation: </a:t>
            </a:r>
            <a:r>
              <a:rPr lang="en-US" sz="3600" b="1" dirty="0"/>
              <a:t>Reaching the 1,000</a:t>
            </a:r>
            <a:endParaRPr lang="en-US" dirty="0"/>
          </a:p>
        </p:txBody>
      </p:sp>
      <p:sp>
        <p:nvSpPr>
          <p:cNvPr id="3" name="Content Placeholder 2">
            <a:extLst>
              <a:ext uri="{FF2B5EF4-FFF2-40B4-BE49-F238E27FC236}">
                <a16:creationId xmlns:a16="http://schemas.microsoft.com/office/drawing/2014/main" id="{218C0B3F-E0CF-447F-A0D0-04E103338A18}"/>
              </a:ext>
            </a:extLst>
          </p:cNvPr>
          <p:cNvSpPr>
            <a:spLocks noGrp="1"/>
          </p:cNvSpPr>
          <p:nvPr>
            <p:ph idx="1"/>
          </p:nvPr>
        </p:nvSpPr>
        <p:spPr>
          <a:xfrm>
            <a:off x="990600" y="1447800"/>
            <a:ext cx="7943088" cy="5410200"/>
          </a:xfrm>
        </p:spPr>
        <p:txBody>
          <a:bodyPr>
            <a:normAutofit fontScale="77500" lnSpcReduction="20000"/>
          </a:bodyPr>
          <a:lstStyle/>
          <a:p>
            <a:pPr marL="82296" indent="0">
              <a:buNone/>
            </a:pPr>
            <a:r>
              <a:rPr lang="en-US" sz="3600" b="1" dirty="0"/>
              <a:t>Facilitator Knowledge</a:t>
            </a:r>
            <a:endParaRPr lang="en-US" sz="3600" dirty="0"/>
          </a:p>
          <a:p>
            <a:r>
              <a:rPr lang="en-US" sz="3600" dirty="0"/>
              <a:t>Restorative Practices training</a:t>
            </a:r>
          </a:p>
          <a:p>
            <a:r>
              <a:rPr lang="en-US" sz="3600" dirty="0"/>
              <a:t>Cultural competency</a:t>
            </a:r>
          </a:p>
          <a:p>
            <a:r>
              <a:rPr lang="en-US" sz="3600" dirty="0"/>
              <a:t>Historical context</a:t>
            </a:r>
          </a:p>
          <a:p>
            <a:r>
              <a:rPr lang="en-US" sz="3600" dirty="0"/>
              <a:t>Legacy issues: internalized superiority/oppression, implicit bias, privilege, stereotypes, economic intimidation, discrimination, marginalization, prejudice, economic inequity</a:t>
            </a:r>
          </a:p>
          <a:p>
            <a:r>
              <a:rPr lang="en-US" sz="3600" dirty="0"/>
              <a:t>Intergenerational Trauma</a:t>
            </a:r>
          </a:p>
          <a:p>
            <a:r>
              <a:rPr lang="en-US" sz="3600" dirty="0"/>
              <a:t>Current systemic barriers</a:t>
            </a:r>
          </a:p>
          <a:p>
            <a:r>
              <a:rPr lang="en-US" sz="3600" dirty="0"/>
              <a:t>Psychological research</a:t>
            </a:r>
          </a:p>
          <a:p>
            <a:r>
              <a:rPr lang="en-US" sz="3600" dirty="0"/>
              <a:t>Our own experiences and biases</a:t>
            </a:r>
          </a:p>
          <a:p>
            <a:r>
              <a:rPr lang="en-US" sz="3600" dirty="0"/>
              <a:t>Model </a:t>
            </a:r>
            <a:r>
              <a:rPr lang="en-US" sz="3600" dirty="0" err="1"/>
              <a:t>behaviour</a:t>
            </a:r>
            <a:endParaRPr lang="en-US" sz="3600" dirty="0"/>
          </a:p>
          <a:p>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11</a:t>
            </a:fld>
            <a:endParaRPr lang="en-US"/>
          </a:p>
        </p:txBody>
      </p:sp>
      <p:sp>
        <p:nvSpPr>
          <p:cNvPr id="5" name="Text Placeholder 3">
            <a:extLst>
              <a:ext uri="{FF2B5EF4-FFF2-40B4-BE49-F238E27FC236}">
                <a16:creationId xmlns:a16="http://schemas.microsoft.com/office/drawing/2014/main" id="{CB2AD39E-29C9-4991-BD82-F21F7D57CC6D}"/>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383308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CB-AA6C-4308-9419-0C7EADC40019}"/>
              </a:ext>
            </a:extLst>
          </p:cNvPr>
          <p:cNvSpPr>
            <a:spLocks noGrp="1"/>
          </p:cNvSpPr>
          <p:nvPr>
            <p:ph type="title"/>
          </p:nvPr>
        </p:nvSpPr>
        <p:spPr/>
        <p:txBody>
          <a:bodyPr>
            <a:normAutofit/>
          </a:bodyPr>
          <a:lstStyle/>
          <a:p>
            <a:r>
              <a:rPr lang="en-US" sz="3600" b="1" dirty="0"/>
              <a:t>TRCC Design &amp; Implementation</a:t>
            </a:r>
          </a:p>
        </p:txBody>
      </p:sp>
      <p:sp>
        <p:nvSpPr>
          <p:cNvPr id="3" name="Content Placeholder 2">
            <a:extLst>
              <a:ext uri="{FF2B5EF4-FFF2-40B4-BE49-F238E27FC236}">
                <a16:creationId xmlns:a16="http://schemas.microsoft.com/office/drawing/2014/main" id="{BB72C9EA-F64D-472B-8229-5512EA33456A}"/>
              </a:ext>
            </a:extLst>
          </p:cNvPr>
          <p:cNvSpPr>
            <a:spLocks noGrp="1"/>
          </p:cNvSpPr>
          <p:nvPr>
            <p:ph idx="1"/>
          </p:nvPr>
        </p:nvSpPr>
        <p:spPr>
          <a:xfrm>
            <a:off x="1435608" y="1447800"/>
            <a:ext cx="7498080" cy="4495800"/>
          </a:xfrm>
        </p:spPr>
        <p:txBody>
          <a:bodyPr>
            <a:normAutofit lnSpcReduction="10000"/>
          </a:bodyPr>
          <a:lstStyle/>
          <a:p>
            <a:pPr marL="82296" indent="0">
              <a:buNone/>
            </a:pPr>
            <a:r>
              <a:rPr lang="en-US" b="1" dirty="0"/>
              <a:t>Process</a:t>
            </a:r>
          </a:p>
          <a:p>
            <a:r>
              <a:rPr lang="en-US" dirty="0"/>
              <a:t>Circles, talking piece, large/small group dialogues, affective statements and affective questions</a:t>
            </a:r>
          </a:p>
          <a:p>
            <a:r>
              <a:rPr lang="en-US" dirty="0"/>
              <a:t>Historical Information / counter narrative</a:t>
            </a:r>
          </a:p>
          <a:p>
            <a:r>
              <a:rPr lang="en-US" dirty="0"/>
              <a:t>Storytelling / parallel truths</a:t>
            </a:r>
          </a:p>
          <a:p>
            <a:r>
              <a:rPr lang="en-US" dirty="0"/>
              <a:t>Seven weekly sessions of 2.5 hours each with same people/facilitators in the room</a:t>
            </a:r>
          </a:p>
          <a:p>
            <a:r>
              <a:rPr lang="en-US" dirty="0"/>
              <a:t>Note taking, reports, pre and post surveys</a:t>
            </a:r>
          </a:p>
          <a:p>
            <a:endParaRPr lang="en-US" dirty="0"/>
          </a:p>
        </p:txBody>
      </p:sp>
      <p:pic>
        <p:nvPicPr>
          <p:cNvPr id="6" name="Picture 2">
            <a:extLst>
              <a:ext uri="{FF2B5EF4-FFF2-40B4-BE49-F238E27FC236}">
                <a16:creationId xmlns:a16="http://schemas.microsoft.com/office/drawing/2014/main" id="{7A65BD53-8A9A-431D-AB7C-FD5B4F89FE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391" y="5753553"/>
            <a:ext cx="1133153" cy="9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85B84D-934A-446D-9B30-D5170CE6DFD0}" type="slidenum">
              <a:rPr lang="en-US" smtClean="0"/>
              <a:t>12</a:t>
            </a:fld>
            <a:endParaRPr lang="en-US"/>
          </a:p>
        </p:txBody>
      </p:sp>
      <p:sp>
        <p:nvSpPr>
          <p:cNvPr id="7" name="Text Placeholder 3">
            <a:extLst>
              <a:ext uri="{FF2B5EF4-FFF2-40B4-BE49-F238E27FC236}">
                <a16:creationId xmlns:a16="http://schemas.microsoft.com/office/drawing/2014/main" id="{1518C625-9FFD-4B96-9279-6AFF644BE732}"/>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HE</a:t>
            </a:r>
          </a:p>
        </p:txBody>
      </p:sp>
    </p:spTree>
    <p:extLst>
      <p:ext uri="{BB962C8B-B14F-4D97-AF65-F5344CB8AC3E}">
        <p14:creationId xmlns:p14="http://schemas.microsoft.com/office/powerpoint/2010/main" val="400953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CEEB-101A-4DBF-A396-523FFC6B942B}"/>
              </a:ext>
            </a:extLst>
          </p:cNvPr>
          <p:cNvSpPr>
            <a:spLocks noGrp="1"/>
          </p:cNvSpPr>
          <p:nvPr>
            <p:ph type="title"/>
          </p:nvPr>
        </p:nvSpPr>
        <p:spPr>
          <a:xfrm>
            <a:off x="1435608" y="0"/>
            <a:ext cx="7498080" cy="1066800"/>
          </a:xfrm>
        </p:spPr>
        <p:txBody>
          <a:bodyPr/>
          <a:lstStyle/>
          <a:p>
            <a:r>
              <a:rPr lang="en-US" b="1" dirty="0"/>
              <a:t>TRCC Goals</a:t>
            </a:r>
          </a:p>
        </p:txBody>
      </p:sp>
      <p:sp>
        <p:nvSpPr>
          <p:cNvPr id="3" name="Content Placeholder 2">
            <a:extLst>
              <a:ext uri="{FF2B5EF4-FFF2-40B4-BE49-F238E27FC236}">
                <a16:creationId xmlns:a16="http://schemas.microsoft.com/office/drawing/2014/main" id="{A42A81B2-DA83-4CBE-9FC2-74C9AD5BA78D}"/>
              </a:ext>
            </a:extLst>
          </p:cNvPr>
          <p:cNvSpPr>
            <a:spLocks noGrp="1"/>
          </p:cNvSpPr>
          <p:nvPr>
            <p:ph idx="1"/>
          </p:nvPr>
        </p:nvSpPr>
        <p:spPr>
          <a:xfrm>
            <a:off x="990600" y="838200"/>
            <a:ext cx="7943088" cy="5943600"/>
          </a:xfrm>
        </p:spPr>
        <p:txBody>
          <a:bodyPr>
            <a:noAutofit/>
          </a:bodyPr>
          <a:lstStyle/>
          <a:p>
            <a:r>
              <a:rPr lang="en-US" sz="2600" dirty="0"/>
              <a:t>Paradigm shift in society</a:t>
            </a:r>
          </a:p>
          <a:p>
            <a:r>
              <a:rPr lang="en-US" sz="2600" dirty="0"/>
              <a:t>Relationships, connectedness, community-building</a:t>
            </a:r>
          </a:p>
          <a:p>
            <a:r>
              <a:rPr lang="en-US" sz="2600" dirty="0"/>
              <a:t>Reparations: Repairing harm and its legacies</a:t>
            </a:r>
          </a:p>
          <a:p>
            <a:r>
              <a:rPr lang="en-US" sz="2600" dirty="0"/>
              <a:t>Research-based results for National Reconciliation Plan based on grassroots feedback</a:t>
            </a:r>
          </a:p>
          <a:p>
            <a:r>
              <a:rPr lang="en-US" sz="2600" dirty="0"/>
              <a:t>Bermuda Black history: create understanding and empathy around the counter narrative and its legacies</a:t>
            </a:r>
          </a:p>
          <a:p>
            <a:r>
              <a:rPr lang="en-US" sz="2600" dirty="0"/>
              <a:t>TRCC Participants sharing information within their own sphere of influence, e.g. churches, clubs, work, charities, etc.</a:t>
            </a:r>
          </a:p>
          <a:p>
            <a:r>
              <a:rPr lang="en-US" sz="2600" dirty="0"/>
              <a:t>Empower the voice of TRCC Participants to change their narrative and responses to racial inequality</a:t>
            </a:r>
          </a:p>
          <a:p>
            <a:r>
              <a:rPr lang="en-US" sz="2600" dirty="0"/>
              <a:t>Solution-focused</a:t>
            </a:r>
          </a:p>
        </p:txBody>
      </p:sp>
      <p:pic>
        <p:nvPicPr>
          <p:cNvPr id="4" name="Picture 2">
            <a:extLst>
              <a:ext uri="{FF2B5EF4-FFF2-40B4-BE49-F238E27FC236}">
                <a16:creationId xmlns:a16="http://schemas.microsoft.com/office/drawing/2014/main" id="{C4173112-979E-479C-AA0A-7D667AE92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6019799"/>
            <a:ext cx="1069848"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13</a:t>
            </a:fld>
            <a:endParaRPr lang="en-US"/>
          </a:p>
        </p:txBody>
      </p:sp>
      <p:sp>
        <p:nvSpPr>
          <p:cNvPr id="6" name="Text Placeholder 3">
            <a:extLst>
              <a:ext uri="{FF2B5EF4-FFF2-40B4-BE49-F238E27FC236}">
                <a16:creationId xmlns:a16="http://schemas.microsoft.com/office/drawing/2014/main" id="{C7B44AB4-F15D-4737-8422-01BA3B9F98AE}"/>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5880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A477-565A-4CE3-9A5D-FBE11A2221E4}"/>
              </a:ext>
            </a:extLst>
          </p:cNvPr>
          <p:cNvSpPr>
            <a:spLocks noGrp="1"/>
          </p:cNvSpPr>
          <p:nvPr>
            <p:ph type="title"/>
          </p:nvPr>
        </p:nvSpPr>
        <p:spPr/>
        <p:txBody>
          <a:bodyPr>
            <a:normAutofit fontScale="90000"/>
          </a:bodyPr>
          <a:lstStyle/>
          <a:p>
            <a:pPr algn="ctr"/>
            <a:r>
              <a:rPr lang="en-US" b="1" dirty="0"/>
              <a:t>The Process: </a:t>
            </a:r>
            <a:br>
              <a:rPr lang="en-US" b="1" dirty="0"/>
            </a:br>
            <a:r>
              <a:rPr lang="en-US" sz="4000" b="1" dirty="0"/>
              <a:t>What happens in the room?</a:t>
            </a:r>
          </a:p>
        </p:txBody>
      </p:sp>
      <p:sp>
        <p:nvSpPr>
          <p:cNvPr id="3" name="Content Placeholder 2">
            <a:extLst>
              <a:ext uri="{FF2B5EF4-FFF2-40B4-BE49-F238E27FC236}">
                <a16:creationId xmlns:a16="http://schemas.microsoft.com/office/drawing/2014/main" id="{979C20F5-B6DD-4AFD-8AD7-A918694E233A}"/>
              </a:ext>
            </a:extLst>
          </p:cNvPr>
          <p:cNvSpPr>
            <a:spLocks noGrp="1"/>
          </p:cNvSpPr>
          <p:nvPr>
            <p:ph idx="1"/>
          </p:nvPr>
        </p:nvSpPr>
        <p:spPr/>
        <p:txBody>
          <a:bodyPr>
            <a:noAutofit/>
          </a:bodyPr>
          <a:lstStyle/>
          <a:p>
            <a:r>
              <a:rPr lang="en-US" sz="2400" dirty="0"/>
              <a:t>Facilitator scripts</a:t>
            </a:r>
          </a:p>
          <a:p>
            <a:r>
              <a:rPr lang="en-US" sz="2400" dirty="0"/>
              <a:t>A Lead Facilitator and two Assistant Facilitators</a:t>
            </a:r>
          </a:p>
          <a:p>
            <a:r>
              <a:rPr lang="en-US" sz="2400" dirty="0"/>
              <a:t>Restorative Practice Circles (Sequential/Non-sequential and Fishbowl)</a:t>
            </a:r>
          </a:p>
          <a:p>
            <a:r>
              <a:rPr lang="en-US" sz="2400" dirty="0"/>
              <a:t>Weekly themes</a:t>
            </a:r>
          </a:p>
          <a:p>
            <a:pPr lvl="1">
              <a:buFont typeface="Wingdings" panose="05000000000000000000" pitchFamily="2" charset="2"/>
              <a:buChar char="Ø"/>
            </a:pPr>
            <a:r>
              <a:rPr lang="en-US" sz="2400" i="1" dirty="0"/>
              <a:t>Building Community</a:t>
            </a:r>
          </a:p>
          <a:p>
            <a:pPr lvl="1">
              <a:buFont typeface="Wingdings" panose="05000000000000000000" pitchFamily="2" charset="2"/>
              <a:buChar char="Ø"/>
            </a:pPr>
            <a:r>
              <a:rPr lang="en-US" sz="2400" i="1" dirty="0"/>
              <a:t>Why do we need to heal?</a:t>
            </a:r>
          </a:p>
          <a:p>
            <a:pPr lvl="1">
              <a:buFont typeface="Wingdings" panose="05000000000000000000" pitchFamily="2" charset="2"/>
              <a:buChar char="Ø"/>
            </a:pPr>
            <a:r>
              <a:rPr lang="en-US" sz="2400" i="1" dirty="0"/>
              <a:t>What happened?</a:t>
            </a:r>
          </a:p>
          <a:p>
            <a:pPr lvl="1">
              <a:buFont typeface="Wingdings" panose="05000000000000000000" pitchFamily="2" charset="2"/>
              <a:buChar char="Ø"/>
            </a:pPr>
            <a:r>
              <a:rPr lang="en-US" sz="2400" i="1" dirty="0"/>
              <a:t>Who tells the story?</a:t>
            </a:r>
          </a:p>
          <a:p>
            <a:pPr lvl="1">
              <a:buFont typeface="Wingdings" panose="05000000000000000000" pitchFamily="2" charset="2"/>
              <a:buChar char="Ø"/>
            </a:pPr>
            <a:r>
              <a:rPr lang="en-US" sz="2400" i="1" dirty="0"/>
              <a:t>Checking my privilege</a:t>
            </a:r>
          </a:p>
          <a:p>
            <a:pPr lvl="1">
              <a:buFont typeface="Wingdings" panose="05000000000000000000" pitchFamily="2" charset="2"/>
              <a:buChar char="Ø"/>
            </a:pPr>
            <a:r>
              <a:rPr lang="en-US" sz="2400" i="1" dirty="0"/>
              <a:t>Telling our Stories</a:t>
            </a:r>
          </a:p>
          <a:p>
            <a:pPr lvl="1">
              <a:buFont typeface="Wingdings" panose="05000000000000000000" pitchFamily="2" charset="2"/>
              <a:buChar char="Ø"/>
            </a:pPr>
            <a:r>
              <a:rPr lang="en-US" sz="2400" i="1" dirty="0"/>
              <a:t>What are we going to do?</a:t>
            </a:r>
          </a:p>
        </p:txBody>
      </p:sp>
      <p:pic>
        <p:nvPicPr>
          <p:cNvPr id="4" name="Picture 2">
            <a:extLst>
              <a:ext uri="{FF2B5EF4-FFF2-40B4-BE49-F238E27FC236}">
                <a16:creationId xmlns:a16="http://schemas.microsoft.com/office/drawing/2014/main" id="{7DA79A1E-11E0-4FE3-8CA2-0D496DDF0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14</a:t>
            </a:fld>
            <a:endParaRPr lang="en-US"/>
          </a:p>
        </p:txBody>
      </p:sp>
      <p:sp>
        <p:nvSpPr>
          <p:cNvPr id="6" name="Text Placeholder 3">
            <a:extLst>
              <a:ext uri="{FF2B5EF4-FFF2-40B4-BE49-F238E27FC236}">
                <a16:creationId xmlns:a16="http://schemas.microsoft.com/office/drawing/2014/main" id="{75AB5669-C061-461C-9902-16722825CF57}"/>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263997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A2A2-C656-4C60-9407-FC8EAB80365C}"/>
              </a:ext>
            </a:extLst>
          </p:cNvPr>
          <p:cNvSpPr>
            <a:spLocks noGrp="1"/>
          </p:cNvSpPr>
          <p:nvPr>
            <p:ph type="title"/>
          </p:nvPr>
        </p:nvSpPr>
        <p:spPr/>
        <p:txBody>
          <a:bodyPr>
            <a:normAutofit fontScale="90000"/>
          </a:bodyPr>
          <a:lstStyle/>
          <a:p>
            <a:r>
              <a:rPr lang="en-US" b="1" dirty="0"/>
              <a:t>The Process: </a:t>
            </a:r>
            <a:br>
              <a:rPr lang="en-US" b="1" dirty="0"/>
            </a:br>
            <a:r>
              <a:rPr lang="en-US" sz="4400" b="1" dirty="0"/>
              <a:t>What happens in the room?</a:t>
            </a:r>
            <a:endParaRPr lang="en-US" dirty="0"/>
          </a:p>
        </p:txBody>
      </p:sp>
      <p:sp>
        <p:nvSpPr>
          <p:cNvPr id="3" name="Content Placeholder 2">
            <a:extLst>
              <a:ext uri="{FF2B5EF4-FFF2-40B4-BE49-F238E27FC236}">
                <a16:creationId xmlns:a16="http://schemas.microsoft.com/office/drawing/2014/main" id="{25FBEFBE-6820-4677-BB43-1D22C6BFB239}"/>
              </a:ext>
            </a:extLst>
          </p:cNvPr>
          <p:cNvSpPr>
            <a:spLocks noGrp="1"/>
          </p:cNvSpPr>
          <p:nvPr>
            <p:ph idx="1"/>
          </p:nvPr>
        </p:nvSpPr>
        <p:spPr/>
        <p:txBody>
          <a:bodyPr/>
          <a:lstStyle/>
          <a:p>
            <a:r>
              <a:rPr lang="en-US" sz="4000" dirty="0"/>
              <a:t>Activities</a:t>
            </a:r>
          </a:p>
          <a:p>
            <a:r>
              <a:rPr lang="en-US" sz="4000" dirty="0"/>
              <a:t>Film clips</a:t>
            </a:r>
          </a:p>
          <a:p>
            <a:r>
              <a:rPr lang="en-US" sz="4000" dirty="0"/>
              <a:t>Story Telling</a:t>
            </a:r>
          </a:p>
          <a:p>
            <a:r>
              <a:rPr lang="en-US" sz="4000" dirty="0" err="1"/>
              <a:t>Powerpoint</a:t>
            </a:r>
            <a:endParaRPr lang="en-US" sz="4000" dirty="0"/>
          </a:p>
          <a:p>
            <a:r>
              <a:rPr lang="en-US" sz="4000" dirty="0"/>
              <a:t>Conversation, conversation, conversation</a:t>
            </a:r>
          </a:p>
          <a:p>
            <a:endParaRPr lang="en-US" sz="4000" dirty="0"/>
          </a:p>
          <a:p>
            <a:endParaRPr lang="en-US" dirty="0"/>
          </a:p>
        </p:txBody>
      </p:sp>
      <p:pic>
        <p:nvPicPr>
          <p:cNvPr id="4" name="Picture 2">
            <a:extLst>
              <a:ext uri="{FF2B5EF4-FFF2-40B4-BE49-F238E27FC236}">
                <a16:creationId xmlns:a16="http://schemas.microsoft.com/office/drawing/2014/main" id="{7AE3E4FD-7E82-46D8-BE69-5CFB3ABC5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15</a:t>
            </a:fld>
            <a:endParaRPr lang="en-US"/>
          </a:p>
        </p:txBody>
      </p:sp>
      <p:sp>
        <p:nvSpPr>
          <p:cNvPr id="6" name="Text Placeholder 3">
            <a:extLst>
              <a:ext uri="{FF2B5EF4-FFF2-40B4-BE49-F238E27FC236}">
                <a16:creationId xmlns:a16="http://schemas.microsoft.com/office/drawing/2014/main" id="{022DA22B-0546-4545-A847-72F18514459A}"/>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346268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6824-D04D-41E2-A57A-D727FD0A9729}"/>
              </a:ext>
            </a:extLst>
          </p:cNvPr>
          <p:cNvSpPr>
            <a:spLocks noGrp="1"/>
          </p:cNvSpPr>
          <p:nvPr>
            <p:ph type="title"/>
          </p:nvPr>
        </p:nvSpPr>
        <p:spPr/>
        <p:txBody>
          <a:bodyPr>
            <a:normAutofit fontScale="90000"/>
          </a:bodyPr>
          <a:lstStyle/>
          <a:p>
            <a:pPr algn="ctr"/>
            <a:r>
              <a:rPr lang="en-US" b="1" dirty="0"/>
              <a:t>The Process: </a:t>
            </a:r>
            <a:br>
              <a:rPr lang="en-US" b="1" dirty="0"/>
            </a:br>
            <a:r>
              <a:rPr lang="en-US" sz="3600" b="1" dirty="0"/>
              <a:t>Participants’ feedback</a:t>
            </a:r>
          </a:p>
        </p:txBody>
      </p:sp>
      <p:sp>
        <p:nvSpPr>
          <p:cNvPr id="3" name="Content Placeholder 2">
            <a:extLst>
              <a:ext uri="{FF2B5EF4-FFF2-40B4-BE49-F238E27FC236}">
                <a16:creationId xmlns:a16="http://schemas.microsoft.com/office/drawing/2014/main" id="{BAF5C31B-A4C1-47B6-A607-1A4963C420EB}"/>
              </a:ext>
            </a:extLst>
          </p:cNvPr>
          <p:cNvSpPr>
            <a:spLocks noGrp="1"/>
          </p:cNvSpPr>
          <p:nvPr>
            <p:ph idx="1"/>
          </p:nvPr>
        </p:nvSpPr>
        <p:spPr/>
        <p:txBody>
          <a:bodyPr>
            <a:normAutofit/>
          </a:bodyPr>
          <a:lstStyle/>
          <a:p>
            <a:r>
              <a:rPr lang="en-US" sz="4000" dirty="0"/>
              <a:t>Epiphanies</a:t>
            </a:r>
          </a:p>
          <a:p>
            <a:r>
              <a:rPr lang="en-US" sz="4000" dirty="0"/>
              <a:t>Stories told</a:t>
            </a:r>
          </a:p>
          <a:p>
            <a:r>
              <a:rPr lang="en-US" sz="4000" dirty="0"/>
              <a:t>Powerful moments</a:t>
            </a:r>
          </a:p>
          <a:p>
            <a:r>
              <a:rPr lang="en-US" sz="4000" dirty="0"/>
              <a:t>Triggering moments</a:t>
            </a:r>
          </a:p>
          <a:p>
            <a:r>
              <a:rPr lang="en-US" sz="4000" dirty="0"/>
              <a:t>Individual agendas</a:t>
            </a:r>
          </a:p>
          <a:p>
            <a:r>
              <a:rPr lang="en-US" sz="4000" dirty="0"/>
              <a:t>Managing conflict </a:t>
            </a:r>
          </a:p>
        </p:txBody>
      </p:sp>
      <p:pic>
        <p:nvPicPr>
          <p:cNvPr id="5" name="Picture 2">
            <a:extLst>
              <a:ext uri="{FF2B5EF4-FFF2-40B4-BE49-F238E27FC236}">
                <a16:creationId xmlns:a16="http://schemas.microsoft.com/office/drawing/2014/main" id="{484329C1-D8EA-41E5-B4CD-33AA1361C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85B84D-934A-446D-9B30-D5170CE6DFD0}" type="slidenum">
              <a:rPr lang="en-US" smtClean="0"/>
              <a:t>16</a:t>
            </a:fld>
            <a:endParaRPr lang="en-US"/>
          </a:p>
        </p:txBody>
      </p:sp>
      <p:sp>
        <p:nvSpPr>
          <p:cNvPr id="6" name="Text Placeholder 3">
            <a:extLst>
              <a:ext uri="{FF2B5EF4-FFF2-40B4-BE49-F238E27FC236}">
                <a16:creationId xmlns:a16="http://schemas.microsoft.com/office/drawing/2014/main" id="{06AED6AE-E201-45AB-B3C2-B50EC84C0F2F}"/>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303586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605D-3B85-4765-91C5-FF23AC6F5EDE}"/>
              </a:ext>
            </a:extLst>
          </p:cNvPr>
          <p:cNvSpPr>
            <a:spLocks noGrp="1"/>
          </p:cNvSpPr>
          <p:nvPr>
            <p:ph type="title"/>
          </p:nvPr>
        </p:nvSpPr>
        <p:spPr/>
        <p:txBody>
          <a:bodyPr/>
          <a:lstStyle/>
          <a:p>
            <a:r>
              <a:rPr lang="en-US" b="1" dirty="0"/>
              <a:t>The Outcomes (so far)</a:t>
            </a:r>
          </a:p>
        </p:txBody>
      </p:sp>
      <p:sp>
        <p:nvSpPr>
          <p:cNvPr id="3" name="Content Placeholder 2">
            <a:extLst>
              <a:ext uri="{FF2B5EF4-FFF2-40B4-BE49-F238E27FC236}">
                <a16:creationId xmlns:a16="http://schemas.microsoft.com/office/drawing/2014/main" id="{B9237BBA-A754-4D76-A3ED-7BF155786B8C}"/>
              </a:ext>
            </a:extLst>
          </p:cNvPr>
          <p:cNvSpPr>
            <a:spLocks noGrp="1"/>
          </p:cNvSpPr>
          <p:nvPr>
            <p:ph idx="1"/>
          </p:nvPr>
        </p:nvSpPr>
        <p:spPr/>
        <p:txBody>
          <a:bodyPr/>
          <a:lstStyle/>
          <a:p>
            <a:r>
              <a:rPr lang="en-US" sz="4000" dirty="0"/>
              <a:t>10 TRCC groups since February 2017 (one starts this May)</a:t>
            </a:r>
          </a:p>
          <a:p>
            <a:r>
              <a:rPr lang="en-US" sz="4000" dirty="0"/>
              <a:t>Participant feedback</a:t>
            </a:r>
          </a:p>
          <a:p>
            <a:r>
              <a:rPr lang="en-US" sz="4000" dirty="0"/>
              <a:t>Pre-Surveys</a:t>
            </a:r>
          </a:p>
          <a:p>
            <a:r>
              <a:rPr lang="en-US" sz="4000" dirty="0"/>
              <a:t>Post-Surveys</a:t>
            </a:r>
          </a:p>
          <a:p>
            <a:r>
              <a:rPr lang="en-US" sz="4000" dirty="0"/>
              <a:t>Reports</a:t>
            </a:r>
          </a:p>
          <a:p>
            <a:endParaRPr lang="en-US" dirty="0"/>
          </a:p>
        </p:txBody>
      </p:sp>
      <p:pic>
        <p:nvPicPr>
          <p:cNvPr id="4" name="Picture 2">
            <a:extLst>
              <a:ext uri="{FF2B5EF4-FFF2-40B4-BE49-F238E27FC236}">
                <a16:creationId xmlns:a16="http://schemas.microsoft.com/office/drawing/2014/main" id="{D7729B99-8027-468E-8E60-B9550F97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17</a:t>
            </a:fld>
            <a:endParaRPr lang="en-US"/>
          </a:p>
        </p:txBody>
      </p:sp>
      <p:sp>
        <p:nvSpPr>
          <p:cNvPr id="6" name="Text Placeholder 3">
            <a:extLst>
              <a:ext uri="{FF2B5EF4-FFF2-40B4-BE49-F238E27FC236}">
                <a16:creationId xmlns:a16="http://schemas.microsoft.com/office/drawing/2014/main" id="{22530557-B0D8-48F1-AA28-469CC04991A1}"/>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63994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C41B-3AC4-469B-B044-FF78C0802C89}"/>
              </a:ext>
            </a:extLst>
          </p:cNvPr>
          <p:cNvSpPr>
            <a:spLocks noGrp="1"/>
          </p:cNvSpPr>
          <p:nvPr>
            <p:ph type="title"/>
          </p:nvPr>
        </p:nvSpPr>
        <p:spPr/>
        <p:txBody>
          <a:bodyPr/>
          <a:lstStyle/>
          <a:p>
            <a:r>
              <a:rPr lang="en-US" b="1" dirty="0"/>
              <a:t>Transformational Stories</a:t>
            </a:r>
          </a:p>
        </p:txBody>
      </p:sp>
      <p:sp>
        <p:nvSpPr>
          <p:cNvPr id="3" name="Content Placeholder 2">
            <a:extLst>
              <a:ext uri="{FF2B5EF4-FFF2-40B4-BE49-F238E27FC236}">
                <a16:creationId xmlns:a16="http://schemas.microsoft.com/office/drawing/2014/main" id="{BEDA7086-C56C-473F-B94F-0F32C1BACBE7}"/>
              </a:ext>
            </a:extLst>
          </p:cNvPr>
          <p:cNvSpPr>
            <a:spLocks noGrp="1"/>
          </p:cNvSpPr>
          <p:nvPr>
            <p:ph idx="1"/>
          </p:nvPr>
        </p:nvSpPr>
        <p:spPr/>
        <p:txBody>
          <a:bodyPr>
            <a:normAutofit/>
          </a:bodyPr>
          <a:lstStyle/>
          <a:p>
            <a:r>
              <a:rPr lang="en-US" sz="4000" dirty="0"/>
              <a:t>Changing perspectives</a:t>
            </a:r>
          </a:p>
          <a:p>
            <a:r>
              <a:rPr lang="en-US" sz="4000" dirty="0"/>
              <a:t>Book club</a:t>
            </a:r>
          </a:p>
          <a:p>
            <a:r>
              <a:rPr lang="en-US" sz="4000" dirty="0"/>
              <a:t>Apology</a:t>
            </a:r>
          </a:p>
          <a:p>
            <a:r>
              <a:rPr lang="en-US" sz="4000" dirty="0"/>
              <a:t>Esme’s story</a:t>
            </a:r>
          </a:p>
          <a:p>
            <a:r>
              <a:rPr lang="en-US" sz="4000" dirty="0"/>
              <a:t>The privilege walk</a:t>
            </a:r>
          </a:p>
          <a:p>
            <a:r>
              <a:rPr lang="en-US" sz="4000" dirty="0"/>
              <a:t>The MLK walk</a:t>
            </a:r>
          </a:p>
        </p:txBody>
      </p:sp>
      <p:pic>
        <p:nvPicPr>
          <p:cNvPr id="4" name="Picture 2">
            <a:extLst>
              <a:ext uri="{FF2B5EF4-FFF2-40B4-BE49-F238E27FC236}">
                <a16:creationId xmlns:a16="http://schemas.microsoft.com/office/drawing/2014/main" id="{D3C70731-FE86-41DB-99B5-664752C39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18</a:t>
            </a:fld>
            <a:endParaRPr lang="en-US"/>
          </a:p>
        </p:txBody>
      </p:sp>
      <p:sp>
        <p:nvSpPr>
          <p:cNvPr id="6" name="Text Placeholder 3">
            <a:extLst>
              <a:ext uri="{FF2B5EF4-FFF2-40B4-BE49-F238E27FC236}">
                <a16:creationId xmlns:a16="http://schemas.microsoft.com/office/drawing/2014/main" id="{FF0F3725-281E-4C77-A684-7558F25AEE14}"/>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All</a:t>
            </a:r>
          </a:p>
        </p:txBody>
      </p:sp>
    </p:spTree>
    <p:extLst>
      <p:ext uri="{BB962C8B-B14F-4D97-AF65-F5344CB8AC3E}">
        <p14:creationId xmlns:p14="http://schemas.microsoft.com/office/powerpoint/2010/main" val="381312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Tucker’s Town Story</a:t>
            </a:r>
          </a:p>
        </p:txBody>
      </p:sp>
      <p:sp>
        <p:nvSpPr>
          <p:cNvPr id="3" name="Content Placeholder 2"/>
          <p:cNvSpPr>
            <a:spLocks noGrp="1"/>
          </p:cNvSpPr>
          <p:nvPr>
            <p:ph idx="1"/>
          </p:nvPr>
        </p:nvSpPr>
        <p:spPr>
          <a:xfrm>
            <a:off x="1435608" y="1219200"/>
            <a:ext cx="7498080" cy="5029200"/>
          </a:xfrm>
        </p:spPr>
        <p:txBody>
          <a:bodyPr/>
          <a:lstStyle/>
          <a:p>
            <a:r>
              <a:rPr lang="en-US" dirty="0"/>
              <a:t>Linking the past to the present</a:t>
            </a:r>
          </a:p>
        </p:txBody>
      </p:sp>
      <p:sp>
        <p:nvSpPr>
          <p:cNvPr id="4" name="Slide Number Placeholder 3"/>
          <p:cNvSpPr>
            <a:spLocks noGrp="1"/>
          </p:cNvSpPr>
          <p:nvPr>
            <p:ph type="sldNum" sz="quarter" idx="12"/>
          </p:nvPr>
        </p:nvSpPr>
        <p:spPr/>
        <p:txBody>
          <a:bodyPr/>
          <a:lstStyle/>
          <a:p>
            <a:fld id="{E185B84D-934A-446D-9B30-D5170CE6DFD0}" type="slidenum">
              <a:rPr lang="en-US" smtClean="0"/>
              <a:t>19</a:t>
            </a:fld>
            <a:endParaRPr lang="en-US"/>
          </a:p>
        </p:txBody>
      </p:sp>
      <p:pic>
        <p:nvPicPr>
          <p:cNvPr id="6" name="Picture 5">
            <a:extLst>
              <a:ext uri="{FF2B5EF4-FFF2-40B4-BE49-F238E27FC236}">
                <a16:creationId xmlns:a16="http://schemas.microsoft.com/office/drawing/2014/main" id="{BDB9CDB6-78EE-4416-A90A-772473710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81200"/>
            <a:ext cx="7866888" cy="4419600"/>
          </a:xfrm>
          <a:prstGeom prst="rect">
            <a:avLst/>
          </a:prstGeom>
        </p:spPr>
      </p:pic>
      <p:sp>
        <p:nvSpPr>
          <p:cNvPr id="7" name="Text Placeholder 3">
            <a:extLst>
              <a:ext uri="{FF2B5EF4-FFF2-40B4-BE49-F238E27FC236}">
                <a16:creationId xmlns:a16="http://schemas.microsoft.com/office/drawing/2014/main" id="{4B3E757E-BBF1-4A8A-A825-A7507997CCBE}"/>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68110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0"/>
            <a:ext cx="2974974" cy="1981200"/>
          </a:xfrm>
        </p:spPr>
        <p:txBody>
          <a:bodyPr/>
          <a:lstStyle/>
          <a:p>
            <a:r>
              <a:rPr lang="en-US" dirty="0"/>
              <a:t>                               </a:t>
            </a:r>
            <a:r>
              <a:rPr lang="en-US" sz="2400" dirty="0"/>
              <a:t>Bermuda Truth &amp; Reconciliation Community Conversations (TRCC)</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190" b="18190"/>
          <a:stretch>
            <a:fillRect/>
          </a:stretch>
        </p:blipFill>
        <p:spPr>
          <a:xfrm>
            <a:off x="762000" y="1066800"/>
            <a:ext cx="4495800" cy="4724400"/>
          </a:xfrm>
        </p:spPr>
      </p:pic>
      <p:sp>
        <p:nvSpPr>
          <p:cNvPr id="4" name="Text Placeholder 3"/>
          <p:cNvSpPr>
            <a:spLocks noGrp="1"/>
          </p:cNvSpPr>
          <p:nvPr>
            <p:ph type="body" sz="half" idx="2"/>
          </p:nvPr>
        </p:nvSpPr>
        <p:spPr>
          <a:xfrm>
            <a:off x="264111" y="6553200"/>
            <a:ext cx="726489" cy="228600"/>
          </a:xfrm>
        </p:spPr>
        <p:txBody>
          <a:bodyPr>
            <a:noAutofit/>
          </a:bodyPr>
          <a:lstStyle/>
          <a:p>
            <a:r>
              <a:rPr lang="en-US" sz="1000" dirty="0"/>
              <a:t>LW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81600"/>
            <a:ext cx="1374775" cy="11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185B84D-934A-446D-9B30-D5170CE6DFD0}" type="slidenum">
              <a:rPr lang="en-US" smtClean="0"/>
              <a:t>2</a:t>
            </a:fld>
            <a:endParaRPr lang="en-US"/>
          </a:p>
        </p:txBody>
      </p:sp>
    </p:spTree>
    <p:extLst>
      <p:ext uri="{BB962C8B-B14F-4D97-AF65-F5344CB8AC3E}">
        <p14:creationId xmlns:p14="http://schemas.microsoft.com/office/powerpoint/2010/main" val="99252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TUCKER’S TOWN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6172200"/>
            <a:ext cx="688975"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a:extLst>
              <a:ext uri="{FF2B5EF4-FFF2-40B4-BE49-F238E27FC236}">
                <a16:creationId xmlns:a16="http://schemas.microsoft.com/office/drawing/2014/main" id="{B21B8030-A76C-4DED-876F-5A8141A224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066800"/>
            <a:ext cx="8229600" cy="5029200"/>
          </a:xfrm>
        </p:spPr>
      </p:pic>
      <p:sp>
        <p:nvSpPr>
          <p:cNvPr id="5" name="Text Placeholder 3">
            <a:extLst>
              <a:ext uri="{FF2B5EF4-FFF2-40B4-BE49-F238E27FC236}">
                <a16:creationId xmlns:a16="http://schemas.microsoft.com/office/drawing/2014/main" id="{60FD9149-2C21-4320-80BA-B4DE987B2A5B}"/>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405165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FC64-4679-4937-BBB3-A6DAABD4EC7B}"/>
              </a:ext>
            </a:extLst>
          </p:cNvPr>
          <p:cNvSpPr>
            <a:spLocks noGrp="1"/>
          </p:cNvSpPr>
          <p:nvPr>
            <p:ph type="title"/>
          </p:nvPr>
        </p:nvSpPr>
        <p:spPr>
          <a:xfrm>
            <a:off x="1435608" y="0"/>
            <a:ext cx="7498080" cy="1447800"/>
          </a:xfrm>
        </p:spPr>
        <p:txBody>
          <a:bodyPr>
            <a:normAutofit/>
          </a:bodyPr>
          <a:lstStyle/>
          <a:p>
            <a:r>
              <a:rPr lang="en-US" sz="3600" dirty="0"/>
              <a:t>Earliest </a:t>
            </a:r>
            <a:r>
              <a:rPr lang="en-US" sz="3600" dirty="0">
                <a:effectLst/>
              </a:rPr>
              <a:t>known free Black community in Bermuda late 1790s - 1921</a:t>
            </a:r>
            <a:endParaRPr lang="en-US" sz="3600" dirty="0"/>
          </a:p>
        </p:txBody>
      </p:sp>
      <p:sp>
        <p:nvSpPr>
          <p:cNvPr id="4" name="Slide Number Placeholder 3">
            <a:extLst>
              <a:ext uri="{FF2B5EF4-FFF2-40B4-BE49-F238E27FC236}">
                <a16:creationId xmlns:a16="http://schemas.microsoft.com/office/drawing/2014/main" id="{CC750B9F-796F-4938-BD7C-003CF4B90865}"/>
              </a:ext>
            </a:extLst>
          </p:cNvPr>
          <p:cNvSpPr>
            <a:spLocks noGrp="1"/>
          </p:cNvSpPr>
          <p:nvPr>
            <p:ph type="sldNum" sz="quarter" idx="12"/>
          </p:nvPr>
        </p:nvSpPr>
        <p:spPr/>
        <p:txBody>
          <a:bodyPr/>
          <a:lstStyle/>
          <a:p>
            <a:fld id="{E185B84D-934A-446D-9B30-D5170CE6DFD0}" type="slidenum">
              <a:rPr lang="en-US" smtClean="0"/>
              <a:t>21</a:t>
            </a:fld>
            <a:endParaRPr lang="en-US"/>
          </a:p>
        </p:txBody>
      </p:sp>
      <p:pic>
        <p:nvPicPr>
          <p:cNvPr id="5" name="Content Placeholder 9">
            <a:extLst>
              <a:ext uri="{FF2B5EF4-FFF2-40B4-BE49-F238E27FC236}">
                <a16:creationId xmlns:a16="http://schemas.microsoft.com/office/drawing/2014/main" id="{596E8C9B-A95B-491C-AFBD-F96F1E95C0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28800"/>
            <a:ext cx="6400799" cy="4267199"/>
          </a:xfrm>
        </p:spPr>
      </p:pic>
      <p:sp>
        <p:nvSpPr>
          <p:cNvPr id="6" name="Text Placeholder 3">
            <a:extLst>
              <a:ext uri="{FF2B5EF4-FFF2-40B4-BE49-F238E27FC236}">
                <a16:creationId xmlns:a16="http://schemas.microsoft.com/office/drawing/2014/main" id="{DA62AAA9-F11F-4EE4-B0B3-DABBE021F81D}"/>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374532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A716-25A3-42EB-9253-FEDF1E7CD0C2}"/>
              </a:ext>
            </a:extLst>
          </p:cNvPr>
          <p:cNvSpPr>
            <a:spLocks noGrp="1"/>
          </p:cNvSpPr>
          <p:nvPr>
            <p:ph type="title"/>
          </p:nvPr>
        </p:nvSpPr>
        <p:spPr/>
        <p:txBody>
          <a:bodyPr/>
          <a:lstStyle/>
          <a:p>
            <a:r>
              <a:rPr lang="en-US" dirty="0"/>
              <a:t>The Driving Range</a:t>
            </a:r>
          </a:p>
        </p:txBody>
      </p:sp>
      <p:pic>
        <p:nvPicPr>
          <p:cNvPr id="6" name="Content Placeholder 5">
            <a:extLst>
              <a:ext uri="{FF2B5EF4-FFF2-40B4-BE49-F238E27FC236}">
                <a16:creationId xmlns:a16="http://schemas.microsoft.com/office/drawing/2014/main" id="{544C7AB6-0822-40B4-9161-7C84B21A3E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859" y="1447800"/>
            <a:ext cx="7498080" cy="5334000"/>
          </a:xfrm>
        </p:spPr>
      </p:pic>
      <p:sp>
        <p:nvSpPr>
          <p:cNvPr id="4" name="Slide Number Placeholder 3">
            <a:extLst>
              <a:ext uri="{FF2B5EF4-FFF2-40B4-BE49-F238E27FC236}">
                <a16:creationId xmlns:a16="http://schemas.microsoft.com/office/drawing/2014/main" id="{6C8BED4B-ECDD-4D00-AE5B-3FE4E91BE939}"/>
              </a:ext>
            </a:extLst>
          </p:cNvPr>
          <p:cNvSpPr>
            <a:spLocks noGrp="1"/>
          </p:cNvSpPr>
          <p:nvPr>
            <p:ph type="sldNum" sz="quarter" idx="12"/>
          </p:nvPr>
        </p:nvSpPr>
        <p:spPr/>
        <p:txBody>
          <a:bodyPr/>
          <a:lstStyle/>
          <a:p>
            <a:fld id="{E185B84D-934A-446D-9B30-D5170CE6DFD0}" type="slidenum">
              <a:rPr lang="en-US" smtClean="0"/>
              <a:t>22</a:t>
            </a:fld>
            <a:endParaRPr lang="en-US"/>
          </a:p>
        </p:txBody>
      </p:sp>
      <p:sp>
        <p:nvSpPr>
          <p:cNvPr id="5" name="Text Placeholder 3">
            <a:extLst>
              <a:ext uri="{FF2B5EF4-FFF2-40B4-BE49-F238E27FC236}">
                <a16:creationId xmlns:a16="http://schemas.microsoft.com/office/drawing/2014/main" id="{68F88CD7-A867-4FE5-BCF3-60DAC3414CFB}"/>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27422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52BD-DE58-41DA-BB1D-A4FA58D4ACC4}"/>
              </a:ext>
            </a:extLst>
          </p:cNvPr>
          <p:cNvSpPr>
            <a:spLocks noGrp="1"/>
          </p:cNvSpPr>
          <p:nvPr>
            <p:ph type="title"/>
          </p:nvPr>
        </p:nvSpPr>
        <p:spPr/>
        <p:txBody>
          <a:bodyPr>
            <a:normAutofit fontScale="90000"/>
          </a:bodyPr>
          <a:lstStyle/>
          <a:p>
            <a:pPr algn="ctr"/>
            <a:r>
              <a:rPr lang="en-US" dirty="0"/>
              <a:t>Tucker’s Town – </a:t>
            </a:r>
            <a:r>
              <a:rPr lang="en-US" sz="4000" dirty="0"/>
              <a:t>prayers and gathering 2007</a:t>
            </a:r>
          </a:p>
        </p:txBody>
      </p:sp>
      <p:pic>
        <p:nvPicPr>
          <p:cNvPr id="4" name="Content Placeholder 3" descr="C:\Documents and Settings\Lynne\My Documents\My Pictures\untitled.bmp">
            <a:extLst>
              <a:ext uri="{FF2B5EF4-FFF2-40B4-BE49-F238E27FC236}">
                <a16:creationId xmlns:a16="http://schemas.microsoft.com/office/drawing/2014/main" id="{044FE0EF-033B-4020-A3A4-F499EA3EBA10}"/>
              </a:ext>
            </a:extLst>
          </p:cNvPr>
          <p:cNvPicPr>
            <a:picLocks noGrp="1"/>
          </p:cNvPicPr>
          <p:nvPr>
            <p:ph idx="1"/>
          </p:nvPr>
        </p:nvPicPr>
        <p:blipFill>
          <a:blip r:embed="rId2"/>
          <a:srcRect/>
          <a:stretch>
            <a:fillRect/>
          </a:stretch>
        </p:blipFill>
        <p:spPr bwMode="auto">
          <a:xfrm>
            <a:off x="1143000" y="1417638"/>
            <a:ext cx="7790688" cy="4678362"/>
          </a:xfrm>
          <a:prstGeom prst="rect">
            <a:avLst/>
          </a:prstGeom>
          <a:noFill/>
          <a:ln>
            <a:solidFill>
              <a:schemeClr val="tx1"/>
            </a:solidFill>
          </a:ln>
        </p:spPr>
      </p:pic>
      <p:sp>
        <p:nvSpPr>
          <p:cNvPr id="5" name="Text Placeholder 3">
            <a:extLst>
              <a:ext uri="{FF2B5EF4-FFF2-40B4-BE49-F238E27FC236}">
                <a16:creationId xmlns:a16="http://schemas.microsoft.com/office/drawing/2014/main" id="{8AE39E24-88A4-4F32-9208-C5E0C746C21A}"/>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133751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TUCKER’S TOWN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6172200"/>
            <a:ext cx="688975"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012BF567-EAE7-4619-BEAB-7152D3F8E70F}"/>
              </a:ext>
            </a:extLst>
          </p:cNvPr>
          <p:cNvPicPr>
            <a:picLocks noGrp="1" noChangeAspect="1"/>
          </p:cNvPicPr>
          <p:nvPr>
            <p:ph idx="1"/>
          </p:nvPr>
        </p:nvPicPr>
        <p:blipFill>
          <a:blip r:embed="rId3"/>
          <a:stretch>
            <a:fillRect/>
          </a:stretch>
        </p:blipFill>
        <p:spPr>
          <a:xfrm>
            <a:off x="1524000" y="1295400"/>
            <a:ext cx="7162800" cy="4648200"/>
          </a:xfrm>
          <a:prstGeom prst="rect">
            <a:avLst/>
          </a:prstGeom>
        </p:spPr>
      </p:pic>
      <p:sp>
        <p:nvSpPr>
          <p:cNvPr id="6" name="Text Placeholder 3">
            <a:extLst>
              <a:ext uri="{FF2B5EF4-FFF2-40B4-BE49-F238E27FC236}">
                <a16:creationId xmlns:a16="http://schemas.microsoft.com/office/drawing/2014/main" id="{4D5BBB27-E05F-48AD-AC96-77ACFD2AF231}"/>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413447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1465-ECB1-4295-9086-665BDBDA62EE}"/>
              </a:ext>
            </a:extLst>
          </p:cNvPr>
          <p:cNvSpPr>
            <a:spLocks noGrp="1"/>
          </p:cNvSpPr>
          <p:nvPr>
            <p:ph type="title"/>
          </p:nvPr>
        </p:nvSpPr>
        <p:spPr/>
        <p:txBody>
          <a:bodyPr/>
          <a:lstStyle/>
          <a:p>
            <a:r>
              <a:rPr lang="en-US" dirty="0"/>
              <a:t>Dominant Narrative</a:t>
            </a:r>
          </a:p>
        </p:txBody>
      </p:sp>
      <p:sp>
        <p:nvSpPr>
          <p:cNvPr id="3" name="Content Placeholder 2">
            <a:extLst>
              <a:ext uri="{FF2B5EF4-FFF2-40B4-BE49-F238E27FC236}">
                <a16:creationId xmlns:a16="http://schemas.microsoft.com/office/drawing/2014/main" id="{202E6483-2296-4B6E-8888-1F7D6C669210}"/>
              </a:ext>
            </a:extLst>
          </p:cNvPr>
          <p:cNvSpPr>
            <a:spLocks noGrp="1"/>
          </p:cNvSpPr>
          <p:nvPr>
            <p:ph idx="1"/>
          </p:nvPr>
        </p:nvSpPr>
        <p:spPr/>
        <p:txBody>
          <a:bodyPr/>
          <a:lstStyle/>
          <a:p>
            <a:r>
              <a:rPr lang="en-US" dirty="0">
                <a:solidFill>
                  <a:srgbClr val="002060"/>
                </a:solidFill>
              </a:rPr>
              <a:t>“In Tucker’s Town, famed from the earliest days yet still undeveloped, the Company [Furness Withy] were permitted to buy a large area, and to build the splendid Mid-Ocean Golf Course.” </a:t>
            </a:r>
            <a:r>
              <a:rPr lang="en-US" dirty="0"/>
              <a:t>- </a:t>
            </a:r>
            <a:r>
              <a:rPr lang="en-US" i="1" dirty="0"/>
              <a:t>Bermuda: Today &amp; Yesterday 1503 – 1980s; </a:t>
            </a:r>
            <a:r>
              <a:rPr lang="en-US" dirty="0"/>
              <a:t>Terry Tucker </a:t>
            </a:r>
          </a:p>
          <a:p>
            <a:pPr marL="82296" indent="0">
              <a:buNone/>
            </a:pPr>
            <a:endParaRPr lang="en-US" dirty="0"/>
          </a:p>
          <a:p>
            <a:r>
              <a:rPr lang="en-US" dirty="0">
                <a:solidFill>
                  <a:srgbClr val="7030A0"/>
                </a:solidFill>
              </a:rPr>
              <a:t>“Slavery in Bermuda was benign.”-</a:t>
            </a:r>
            <a:r>
              <a:rPr lang="en-US" dirty="0"/>
              <a:t>Terry Tucker/Royal Gazette interview </a:t>
            </a:r>
          </a:p>
          <a:p>
            <a:endParaRPr lang="en-US" dirty="0"/>
          </a:p>
        </p:txBody>
      </p:sp>
      <p:sp>
        <p:nvSpPr>
          <p:cNvPr id="4" name="Slide Number Placeholder 3">
            <a:extLst>
              <a:ext uri="{FF2B5EF4-FFF2-40B4-BE49-F238E27FC236}">
                <a16:creationId xmlns:a16="http://schemas.microsoft.com/office/drawing/2014/main" id="{9A733C6F-9EC7-420F-AA51-941BE0A06A8F}"/>
              </a:ext>
            </a:extLst>
          </p:cNvPr>
          <p:cNvSpPr>
            <a:spLocks noGrp="1"/>
          </p:cNvSpPr>
          <p:nvPr>
            <p:ph type="sldNum" sz="quarter" idx="12"/>
          </p:nvPr>
        </p:nvSpPr>
        <p:spPr/>
        <p:txBody>
          <a:bodyPr/>
          <a:lstStyle/>
          <a:p>
            <a:fld id="{E185B84D-934A-446D-9B30-D5170CE6DFD0}" type="slidenum">
              <a:rPr lang="en-US" smtClean="0"/>
              <a:t>25</a:t>
            </a:fld>
            <a:endParaRPr lang="en-US"/>
          </a:p>
        </p:txBody>
      </p:sp>
      <p:sp>
        <p:nvSpPr>
          <p:cNvPr id="5" name="Text Placeholder 3">
            <a:extLst>
              <a:ext uri="{FF2B5EF4-FFF2-40B4-BE49-F238E27FC236}">
                <a16:creationId xmlns:a16="http://schemas.microsoft.com/office/drawing/2014/main" id="{9E704587-7E0A-434F-89A5-E095B3C47D45}"/>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373122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DC41-E90E-4F5C-9639-8708D96F2AD6}"/>
              </a:ext>
            </a:extLst>
          </p:cNvPr>
          <p:cNvSpPr>
            <a:spLocks noGrp="1"/>
          </p:cNvSpPr>
          <p:nvPr>
            <p:ph type="title"/>
          </p:nvPr>
        </p:nvSpPr>
        <p:spPr/>
        <p:txBody>
          <a:bodyPr/>
          <a:lstStyle/>
          <a:p>
            <a:r>
              <a:rPr lang="en-US" b="1" dirty="0"/>
              <a:t>What Now?</a:t>
            </a:r>
          </a:p>
        </p:txBody>
      </p:sp>
      <p:sp>
        <p:nvSpPr>
          <p:cNvPr id="3" name="Content Placeholder 2">
            <a:extLst>
              <a:ext uri="{FF2B5EF4-FFF2-40B4-BE49-F238E27FC236}">
                <a16:creationId xmlns:a16="http://schemas.microsoft.com/office/drawing/2014/main" id="{A4D4C11D-002A-431A-AEF0-8A2615A544E8}"/>
              </a:ext>
            </a:extLst>
          </p:cNvPr>
          <p:cNvSpPr>
            <a:spLocks noGrp="1"/>
          </p:cNvSpPr>
          <p:nvPr>
            <p:ph idx="1"/>
          </p:nvPr>
        </p:nvSpPr>
        <p:spPr/>
        <p:txBody>
          <a:bodyPr>
            <a:normAutofit lnSpcReduction="10000"/>
          </a:bodyPr>
          <a:lstStyle/>
          <a:p>
            <a:r>
              <a:rPr lang="en-US" sz="3600" dirty="0"/>
              <a:t>Acknowledgement</a:t>
            </a:r>
          </a:p>
          <a:p>
            <a:r>
              <a:rPr lang="en-US" sz="3600" dirty="0"/>
              <a:t>Reparations / Restitution</a:t>
            </a:r>
          </a:p>
          <a:p>
            <a:r>
              <a:rPr lang="en-US" sz="3600" dirty="0"/>
              <a:t>Legislative changes</a:t>
            </a:r>
          </a:p>
          <a:p>
            <a:r>
              <a:rPr lang="en-US" sz="3600" dirty="0"/>
              <a:t>A new, inclusive history</a:t>
            </a:r>
          </a:p>
          <a:p>
            <a:r>
              <a:rPr lang="en-US" sz="3600" dirty="0"/>
              <a:t>Restorative Practices Society</a:t>
            </a:r>
          </a:p>
          <a:p>
            <a:r>
              <a:rPr lang="en-US" sz="3600" dirty="0"/>
              <a:t>Restorative Practices in schools</a:t>
            </a:r>
          </a:p>
          <a:p>
            <a:r>
              <a:rPr lang="en-US" sz="3600" dirty="0"/>
              <a:t>Restorative Justice in our criminal justice system</a:t>
            </a:r>
          </a:p>
          <a:p>
            <a:endParaRPr lang="en-US" dirty="0"/>
          </a:p>
          <a:p>
            <a:endParaRPr lang="en-US" dirty="0"/>
          </a:p>
        </p:txBody>
      </p:sp>
      <p:pic>
        <p:nvPicPr>
          <p:cNvPr id="4" name="Picture 2">
            <a:extLst>
              <a:ext uri="{FF2B5EF4-FFF2-40B4-BE49-F238E27FC236}">
                <a16:creationId xmlns:a16="http://schemas.microsoft.com/office/drawing/2014/main" id="{64592173-D41C-43ED-8F8A-1C3797FC4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26</a:t>
            </a:fld>
            <a:endParaRPr lang="en-US"/>
          </a:p>
        </p:txBody>
      </p:sp>
      <p:sp>
        <p:nvSpPr>
          <p:cNvPr id="6" name="Text Placeholder 3">
            <a:extLst>
              <a:ext uri="{FF2B5EF4-FFF2-40B4-BE49-F238E27FC236}">
                <a16:creationId xmlns:a16="http://schemas.microsoft.com/office/drawing/2014/main" id="{9D40A6B4-F6E9-45CA-95D5-4DE0F91C97A9}"/>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LW</a:t>
            </a:r>
          </a:p>
        </p:txBody>
      </p:sp>
    </p:spTree>
    <p:extLst>
      <p:ext uri="{BB962C8B-B14F-4D97-AF65-F5344CB8AC3E}">
        <p14:creationId xmlns:p14="http://schemas.microsoft.com/office/powerpoint/2010/main" val="76158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390" y="1752600"/>
            <a:ext cx="7498080" cy="1143000"/>
          </a:xfrm>
        </p:spPr>
        <p:txBody>
          <a:bodyPr>
            <a:noAutofit/>
          </a:bodyPr>
          <a:lstStyle/>
          <a:p>
            <a:pPr algn="ctr"/>
            <a:r>
              <a:rPr lang="en-US" sz="7200" b="1" dirty="0"/>
              <a:t>Any Questions?</a:t>
            </a:r>
          </a:p>
        </p:txBody>
      </p:sp>
      <p:sp>
        <p:nvSpPr>
          <p:cNvPr id="4" name="Slide Number Placeholder 3"/>
          <p:cNvSpPr>
            <a:spLocks noGrp="1"/>
          </p:cNvSpPr>
          <p:nvPr>
            <p:ph type="sldNum" sz="quarter" idx="12"/>
          </p:nvPr>
        </p:nvSpPr>
        <p:spPr/>
        <p:txBody>
          <a:bodyPr/>
          <a:lstStyle/>
          <a:p>
            <a:fld id="{E185B84D-934A-446D-9B30-D5170CE6DFD0}" type="slidenum">
              <a:rPr lang="en-US" smtClean="0"/>
              <a:t>27</a:t>
            </a:fld>
            <a:endParaRPr lang="en-US"/>
          </a:p>
        </p:txBody>
      </p:sp>
      <p:sp>
        <p:nvSpPr>
          <p:cNvPr id="5" name="Text Placeholder 3">
            <a:extLst>
              <a:ext uri="{FF2B5EF4-FFF2-40B4-BE49-F238E27FC236}">
                <a16:creationId xmlns:a16="http://schemas.microsoft.com/office/drawing/2014/main" id="{61FF1811-DCBD-456B-BAB8-396964A02F98}"/>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All</a:t>
            </a:r>
          </a:p>
        </p:txBody>
      </p:sp>
    </p:spTree>
    <p:extLst>
      <p:ext uri="{BB962C8B-B14F-4D97-AF65-F5344CB8AC3E}">
        <p14:creationId xmlns:p14="http://schemas.microsoft.com/office/powerpoint/2010/main" val="22416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Advocacy</a:t>
            </a:r>
          </a:p>
          <a:p>
            <a:r>
              <a:rPr lang="en-US" dirty="0"/>
              <a:t>Social Justice Mediation</a:t>
            </a:r>
          </a:p>
          <a:p>
            <a:r>
              <a:rPr lang="en-US" dirty="0"/>
              <a:t>Structural Racism Workshops</a:t>
            </a:r>
          </a:p>
          <a:p>
            <a:r>
              <a:rPr lang="en-US" dirty="0"/>
              <a:t>Dominant/Counter Narrative </a:t>
            </a:r>
          </a:p>
          <a:p>
            <a:r>
              <a:rPr lang="en-US" dirty="0"/>
              <a:t>Bermuda’s Hidden History</a:t>
            </a:r>
          </a:p>
          <a:p>
            <a:r>
              <a:rPr lang="en-US" dirty="0"/>
              <a:t>Restorative Practices Training</a:t>
            </a:r>
          </a:p>
          <a:p>
            <a:r>
              <a:rPr lang="en-US" dirty="0"/>
              <a:t>Educate/Challenge Racial Biases</a:t>
            </a:r>
          </a:p>
          <a:p>
            <a:r>
              <a:rPr lang="en-US"/>
              <a:t>Media Relations</a:t>
            </a:r>
            <a:endParaRPr lang="en-US" dirty="0"/>
          </a:p>
          <a:p>
            <a:r>
              <a:rPr lang="en-US" dirty="0"/>
              <a:t>Collaboration with </a:t>
            </a:r>
            <a:r>
              <a:rPr lang="en-US" dirty="0" err="1"/>
              <a:t>Organisations</a:t>
            </a:r>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3</a:t>
            </a:fld>
            <a:endParaRPr lang="en-US"/>
          </a:p>
        </p:txBody>
      </p:sp>
      <p:sp>
        <p:nvSpPr>
          <p:cNvPr id="5" name="Title 1">
            <a:extLst>
              <a:ext uri="{FF2B5EF4-FFF2-40B4-BE49-F238E27FC236}">
                <a16:creationId xmlns:a16="http://schemas.microsoft.com/office/drawing/2014/main" id="{A4D6D2CB-89FF-4F05-9906-DDF3A6808022}"/>
              </a:ext>
            </a:extLst>
          </p:cNvPr>
          <p:cNvSpPr>
            <a:spLocks noGrp="1"/>
          </p:cNvSpPr>
          <p:nvPr>
            <p:ph type="title"/>
          </p:nvPr>
        </p:nvSpPr>
        <p:spPr/>
        <p:txBody>
          <a:bodyPr>
            <a:normAutofit fontScale="90000"/>
          </a:bodyPr>
          <a:lstStyle/>
          <a:p>
            <a:r>
              <a:rPr lang="en-US" sz="5400" b="1" dirty="0"/>
              <a:t>Who and what is CURB?</a:t>
            </a:r>
          </a:p>
        </p:txBody>
      </p:sp>
      <p:sp>
        <p:nvSpPr>
          <p:cNvPr id="6" name="Text Placeholder 3">
            <a:extLst>
              <a:ext uri="{FF2B5EF4-FFF2-40B4-BE49-F238E27FC236}">
                <a16:creationId xmlns:a16="http://schemas.microsoft.com/office/drawing/2014/main" id="{70024B10-5EE8-4E84-BB52-81CA8E0D5896}"/>
              </a:ext>
            </a:extLst>
          </p:cNvPr>
          <p:cNvSpPr txBox="1">
            <a:spLocks/>
          </p:cNvSpPr>
          <p:nvPr/>
        </p:nvSpPr>
        <p:spPr>
          <a:xfrm>
            <a:off x="264111" y="6553200"/>
            <a:ext cx="955089" cy="2286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1000"/>
              <a:t>LW</a:t>
            </a:r>
            <a:endParaRPr lang="en-US" sz="1000" dirty="0"/>
          </a:p>
        </p:txBody>
      </p:sp>
    </p:spTree>
    <p:extLst>
      <p:ext uri="{BB962C8B-B14F-4D97-AF65-F5344CB8AC3E}">
        <p14:creationId xmlns:p14="http://schemas.microsoft.com/office/powerpoint/2010/main" val="385655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rmAutofit/>
          </a:bodyPr>
          <a:lstStyle/>
          <a:p>
            <a:pPr algn="ctr"/>
            <a:r>
              <a:rPr lang="en-US" sz="3600" b="1" dirty="0"/>
              <a:t>Why TRCC?</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r>
              <a:rPr lang="en-US" sz="4000" dirty="0"/>
              <a:t>The Need</a:t>
            </a:r>
          </a:p>
          <a:p>
            <a:pPr marL="484632" indent="-457200">
              <a:buFont typeface="Arial" panose="020B0604020202020204" pitchFamily="34" charset="0"/>
              <a:buChar char="•"/>
            </a:pPr>
            <a:r>
              <a:rPr lang="en-US" sz="4000" dirty="0"/>
              <a:t>Restorative Practice Response</a:t>
            </a:r>
          </a:p>
          <a:p>
            <a:pPr marL="484632" indent="-457200">
              <a:buFont typeface="Arial" panose="020B0604020202020204" pitchFamily="34" charset="0"/>
              <a:buChar char="•"/>
            </a:pPr>
            <a:r>
              <a:rPr lang="en-US" sz="4000" dirty="0"/>
              <a:t>Design and Implementation</a:t>
            </a:r>
          </a:p>
          <a:p>
            <a:pPr marL="484632" indent="-457200">
              <a:buFont typeface="Arial" panose="020B0604020202020204" pitchFamily="34" charset="0"/>
              <a:buChar char="•"/>
            </a:pPr>
            <a:r>
              <a:rPr lang="en-US" sz="4000" dirty="0"/>
              <a:t>Goals</a:t>
            </a:r>
          </a:p>
          <a:p>
            <a:pPr marL="484632" indent="-457200">
              <a:buFont typeface="Arial" panose="020B0604020202020204" pitchFamily="34" charset="0"/>
              <a:buChar char="•"/>
            </a:pPr>
            <a:r>
              <a:rPr lang="en-US" sz="4000" dirty="0"/>
              <a:t>The Process</a:t>
            </a:r>
          </a:p>
          <a:p>
            <a:pPr marL="484632" indent="-457200">
              <a:buFont typeface="Arial" panose="020B0604020202020204" pitchFamily="34" charset="0"/>
              <a:buChar char="•"/>
            </a:pPr>
            <a:r>
              <a:rPr lang="en-US" sz="4000" dirty="0"/>
              <a:t>The Outcomes</a:t>
            </a:r>
          </a:p>
          <a:p>
            <a:pPr marL="484632" indent="-457200">
              <a:buFont typeface="Arial" panose="020B0604020202020204" pitchFamily="34" charset="0"/>
              <a:buChar char="•"/>
            </a:pPr>
            <a:r>
              <a:rPr lang="en-US" sz="4000" dirty="0"/>
              <a:t>What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a:extLst>
              <a:ext uri="{FF2B5EF4-FFF2-40B4-BE49-F238E27FC236}">
                <a16:creationId xmlns:a16="http://schemas.microsoft.com/office/drawing/2014/main" id="{1A64A19D-52E5-4396-A6F0-FBCC8374F0A5}"/>
              </a:ext>
            </a:extLst>
          </p:cNvPr>
          <p:cNvSpPr txBox="1">
            <a:spLocks/>
          </p:cNvSpPr>
          <p:nvPr/>
        </p:nvSpPr>
        <p:spPr>
          <a:xfrm>
            <a:off x="264111" y="6553200"/>
            <a:ext cx="11074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1000"/>
              <a:t>LW</a:t>
            </a:r>
            <a:endParaRPr lang="en-US" sz="1000" dirty="0"/>
          </a:p>
        </p:txBody>
      </p:sp>
    </p:spTree>
    <p:extLst>
      <p:ext uri="{BB962C8B-B14F-4D97-AF65-F5344CB8AC3E}">
        <p14:creationId xmlns:p14="http://schemas.microsoft.com/office/powerpoint/2010/main" val="376011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rmAutofit/>
          </a:bodyPr>
          <a:lstStyle/>
          <a:p>
            <a:pPr algn="ctr"/>
            <a:r>
              <a:rPr lang="en-US" sz="3600" b="1" dirty="0"/>
              <a:t>The Trauma</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43564F50-33A8-416E-9803-E843822C3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17160"/>
            <a:ext cx="7696200" cy="6140840"/>
          </a:xfrm>
          <a:prstGeom prst="rect">
            <a:avLst/>
          </a:prstGeom>
        </p:spPr>
      </p:pic>
      <p:sp>
        <p:nvSpPr>
          <p:cNvPr id="6" name="Text Placeholder 3">
            <a:extLst>
              <a:ext uri="{FF2B5EF4-FFF2-40B4-BE49-F238E27FC236}">
                <a16:creationId xmlns:a16="http://schemas.microsoft.com/office/drawing/2014/main" id="{C3448F54-8348-455C-AC67-53977AAE8871}"/>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136497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1775"/>
            <a:ext cx="7943088" cy="6626225"/>
          </a:xfrm>
        </p:spPr>
        <p:txBody>
          <a:bodyPr>
            <a:normAutofit fontScale="92500" lnSpcReduction="20000"/>
          </a:bodyPr>
          <a:lstStyle/>
          <a:p>
            <a:r>
              <a:rPr lang="en-US" dirty="0"/>
              <a:t>Bermuda was built and run on a belief in racial hierarchy [white supremacy] </a:t>
            </a:r>
            <a:r>
              <a:rPr lang="en-US"/>
              <a:t>and colonialism, </a:t>
            </a:r>
            <a:r>
              <a:rPr lang="en-US" dirty="0"/>
              <a:t>a collective national consciousness that has dominated the educational, economic, social and legal discourse for centuries.  This way of doing and being became deeply embedded in our organizations, clubs, schools, justice system, government and education and today is known as systemic or structural racism. </a:t>
            </a:r>
          </a:p>
          <a:p>
            <a:endParaRPr lang="en-US" dirty="0"/>
          </a:p>
          <a:p>
            <a:r>
              <a:rPr lang="en-US" dirty="0"/>
              <a:t>Resistance and episodic movements through history have contributed to measurable progress, but to move to a racially just society a new narrative must be embraced: a fully inclusive telling of our history, and that of equal humanity.</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0538" y="6022975"/>
            <a:ext cx="1073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EBF152D4-9090-4B5A-BD8A-0CFF59B862AB}"/>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153190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Autofit/>
          </a:bodyPr>
          <a:lstStyle/>
          <a:p>
            <a:pPr algn="ctr"/>
            <a:r>
              <a:rPr lang="en-US" sz="4400" b="1" dirty="0"/>
              <a:t>The Need</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r>
              <a:rPr lang="en-US" sz="4400" dirty="0"/>
              <a:t>When people are harmed, needs are created</a:t>
            </a:r>
          </a:p>
          <a:p>
            <a:pPr marL="484632" indent="-457200">
              <a:buFont typeface="Arial" panose="020B0604020202020204" pitchFamily="34" charset="0"/>
              <a:buChar char="•"/>
            </a:pPr>
            <a:r>
              <a:rPr lang="en-US" sz="4400" dirty="0"/>
              <a:t>The needs created by harms lead to obligations</a:t>
            </a:r>
          </a:p>
          <a:p>
            <a:pPr marL="484632" indent="-457200">
              <a:buFont typeface="Arial" panose="020B0604020202020204" pitchFamily="34" charset="0"/>
              <a:buChar char="•"/>
            </a:pPr>
            <a:r>
              <a:rPr lang="en-US" sz="4400" dirty="0"/>
              <a:t>The obligation is to heal and “repair” the harms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3">
            <a:extLst>
              <a:ext uri="{FF2B5EF4-FFF2-40B4-BE49-F238E27FC236}">
                <a16:creationId xmlns:a16="http://schemas.microsoft.com/office/drawing/2014/main" id="{BADFABF7-A5E3-442F-9244-DA2BF472AE00}"/>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277688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F746-31F5-4D96-B5B3-109C99A60F6C}"/>
              </a:ext>
            </a:extLst>
          </p:cNvPr>
          <p:cNvSpPr>
            <a:spLocks noGrp="1"/>
          </p:cNvSpPr>
          <p:nvPr>
            <p:ph type="title"/>
          </p:nvPr>
        </p:nvSpPr>
        <p:spPr/>
        <p:txBody>
          <a:bodyPr>
            <a:normAutofit/>
          </a:bodyPr>
          <a:lstStyle/>
          <a:p>
            <a:r>
              <a:rPr lang="en-US" b="1" dirty="0">
                <a:effectLst/>
              </a:rPr>
              <a:t>Why Restorative Practices?</a:t>
            </a:r>
          </a:p>
        </p:txBody>
      </p:sp>
      <p:sp>
        <p:nvSpPr>
          <p:cNvPr id="3" name="Content Placeholder 2">
            <a:extLst>
              <a:ext uri="{FF2B5EF4-FFF2-40B4-BE49-F238E27FC236}">
                <a16:creationId xmlns:a16="http://schemas.microsoft.com/office/drawing/2014/main" id="{1F775438-CDA6-48CE-960E-221DE057B152}"/>
              </a:ext>
            </a:extLst>
          </p:cNvPr>
          <p:cNvSpPr>
            <a:spLocks noGrp="1"/>
          </p:cNvSpPr>
          <p:nvPr>
            <p:ph idx="1"/>
          </p:nvPr>
        </p:nvSpPr>
        <p:spPr/>
        <p:txBody>
          <a:bodyPr>
            <a:normAutofit/>
          </a:bodyPr>
          <a:lstStyle/>
          <a:p>
            <a:r>
              <a:rPr lang="en-US" dirty="0"/>
              <a:t>Acknowledges the harm caused by wrongdoing (restoration/explanation)</a:t>
            </a:r>
          </a:p>
          <a:p>
            <a:r>
              <a:rPr lang="en-US" dirty="0"/>
              <a:t>Encourages appropriate responsibility for addressing needs and repairing the harm (accountability/reparation/expectation clarity)</a:t>
            </a:r>
          </a:p>
          <a:p>
            <a:r>
              <a:rPr lang="en-US" dirty="0"/>
              <a:t>Involves all those impacted, including the community, in the resolution (engagement)</a:t>
            </a:r>
          </a:p>
        </p:txBody>
      </p:sp>
      <p:pic>
        <p:nvPicPr>
          <p:cNvPr id="4" name="Picture 2">
            <a:extLst>
              <a:ext uri="{FF2B5EF4-FFF2-40B4-BE49-F238E27FC236}">
                <a16:creationId xmlns:a16="http://schemas.microsoft.com/office/drawing/2014/main" id="{76060D14-7363-4234-8201-A1AEFA90A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8</a:t>
            </a:fld>
            <a:endParaRPr lang="en-US"/>
          </a:p>
        </p:txBody>
      </p:sp>
      <p:sp>
        <p:nvSpPr>
          <p:cNvPr id="6" name="Text Placeholder 3">
            <a:extLst>
              <a:ext uri="{FF2B5EF4-FFF2-40B4-BE49-F238E27FC236}">
                <a16:creationId xmlns:a16="http://schemas.microsoft.com/office/drawing/2014/main" id="{3B852343-92E8-4F9F-AC9C-1CBB8D9B77CC}"/>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149425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E963-01D0-49EC-A20B-E14220D23F82}"/>
              </a:ext>
            </a:extLst>
          </p:cNvPr>
          <p:cNvSpPr>
            <a:spLocks noGrp="1"/>
          </p:cNvSpPr>
          <p:nvPr>
            <p:ph type="title"/>
          </p:nvPr>
        </p:nvSpPr>
        <p:spPr/>
        <p:txBody>
          <a:bodyPr>
            <a:normAutofit fontScale="90000"/>
          </a:bodyPr>
          <a:lstStyle/>
          <a:p>
            <a:pPr algn="ctr"/>
            <a:r>
              <a:rPr lang="en-US" b="1" dirty="0"/>
              <a:t>Design &amp; Implementation: </a:t>
            </a:r>
            <a:r>
              <a:rPr lang="en-US" sz="3600" b="1" dirty="0"/>
              <a:t>Reaching the 1,000</a:t>
            </a:r>
          </a:p>
        </p:txBody>
      </p:sp>
      <p:sp>
        <p:nvSpPr>
          <p:cNvPr id="3" name="Content Placeholder 2">
            <a:extLst>
              <a:ext uri="{FF2B5EF4-FFF2-40B4-BE49-F238E27FC236}">
                <a16:creationId xmlns:a16="http://schemas.microsoft.com/office/drawing/2014/main" id="{7EF9B022-F88C-46F9-B8FF-B1C4D65814F4}"/>
              </a:ext>
            </a:extLst>
          </p:cNvPr>
          <p:cNvSpPr>
            <a:spLocks noGrp="1"/>
          </p:cNvSpPr>
          <p:nvPr>
            <p:ph idx="1"/>
          </p:nvPr>
        </p:nvSpPr>
        <p:spPr/>
        <p:txBody>
          <a:bodyPr>
            <a:normAutofit lnSpcReduction="10000"/>
          </a:bodyPr>
          <a:lstStyle/>
          <a:p>
            <a:pPr marL="82296" indent="0">
              <a:buNone/>
            </a:pPr>
            <a:r>
              <a:rPr lang="en-US" sz="3100" b="1" dirty="0"/>
              <a:t>Relationship Building</a:t>
            </a:r>
          </a:p>
          <a:p>
            <a:r>
              <a:rPr lang="en-US" sz="3100" dirty="0"/>
              <a:t>Respectful dialogue</a:t>
            </a:r>
          </a:p>
          <a:p>
            <a:r>
              <a:rPr lang="en-US" sz="3100" dirty="0"/>
              <a:t>Authentic discussions</a:t>
            </a:r>
          </a:p>
          <a:p>
            <a:r>
              <a:rPr lang="en-US" sz="3100" dirty="0"/>
              <a:t>Community involvement</a:t>
            </a:r>
          </a:p>
          <a:p>
            <a:r>
              <a:rPr lang="en-US" sz="3100" dirty="0"/>
              <a:t>Importance of each participant</a:t>
            </a:r>
          </a:p>
          <a:p>
            <a:r>
              <a:rPr lang="en-US" sz="3100" dirty="0"/>
              <a:t>When needs are met, change is possible</a:t>
            </a:r>
          </a:p>
          <a:p>
            <a:r>
              <a:rPr lang="en-US" sz="3100" dirty="0"/>
              <a:t>Facilitated conversation</a:t>
            </a:r>
          </a:p>
          <a:p>
            <a:r>
              <a:rPr lang="en-US" sz="3100" dirty="0"/>
              <a:t>Provide everyone with a voice</a:t>
            </a:r>
          </a:p>
          <a:p>
            <a:r>
              <a:rPr lang="en-US" sz="3100" dirty="0"/>
              <a:t>Use of fair process principles</a:t>
            </a:r>
          </a:p>
          <a:p>
            <a:endParaRPr lang="en-US" sz="3100" dirty="0"/>
          </a:p>
          <a:p>
            <a:endParaRPr lang="en-US" dirty="0"/>
          </a:p>
        </p:txBody>
      </p:sp>
      <p:pic>
        <p:nvPicPr>
          <p:cNvPr id="4" name="Picture 2">
            <a:extLst>
              <a:ext uri="{FF2B5EF4-FFF2-40B4-BE49-F238E27FC236}">
                <a16:creationId xmlns:a16="http://schemas.microsoft.com/office/drawing/2014/main" id="{7AA82715-28E9-4B1D-A862-8261EB43C8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8452" y="6096000"/>
            <a:ext cx="705235"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9</a:t>
            </a:fld>
            <a:endParaRPr lang="en-US"/>
          </a:p>
        </p:txBody>
      </p:sp>
      <p:sp>
        <p:nvSpPr>
          <p:cNvPr id="6" name="Text Placeholder 3">
            <a:extLst>
              <a:ext uri="{FF2B5EF4-FFF2-40B4-BE49-F238E27FC236}">
                <a16:creationId xmlns:a16="http://schemas.microsoft.com/office/drawing/2014/main" id="{68826864-F44B-4EF8-8366-3EEAA9C755F4}"/>
              </a:ext>
            </a:extLst>
          </p:cNvPr>
          <p:cNvSpPr txBox="1">
            <a:spLocks/>
          </p:cNvSpPr>
          <p:nvPr/>
        </p:nvSpPr>
        <p:spPr>
          <a:xfrm>
            <a:off x="210313"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HE</a:t>
            </a:r>
          </a:p>
        </p:txBody>
      </p:sp>
      <p:sp>
        <p:nvSpPr>
          <p:cNvPr id="7" name="Text Placeholder 3">
            <a:extLst>
              <a:ext uri="{FF2B5EF4-FFF2-40B4-BE49-F238E27FC236}">
                <a16:creationId xmlns:a16="http://schemas.microsoft.com/office/drawing/2014/main" id="{88978FF8-BE8D-40E6-AA50-6FD86C7BDCCB}"/>
              </a:ext>
            </a:extLst>
          </p:cNvPr>
          <p:cNvSpPr txBox="1">
            <a:spLocks/>
          </p:cNvSpPr>
          <p:nvPr/>
        </p:nvSpPr>
        <p:spPr>
          <a:xfrm>
            <a:off x="264111" y="6553200"/>
            <a:ext cx="878889" cy="304800"/>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sz="1000" dirty="0"/>
              <a:t>CWR</a:t>
            </a:r>
          </a:p>
        </p:txBody>
      </p:sp>
    </p:spTree>
    <p:extLst>
      <p:ext uri="{BB962C8B-B14F-4D97-AF65-F5344CB8AC3E}">
        <p14:creationId xmlns:p14="http://schemas.microsoft.com/office/powerpoint/2010/main" val="2571923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1056</TotalTime>
  <Words>821</Words>
  <Application>Microsoft Office PowerPoint</Application>
  <PresentationFormat>On-screen Show (4:3)</PresentationFormat>
  <Paragraphs>184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Gill Sans MT</vt:lpstr>
      <vt:lpstr>Verdana</vt:lpstr>
      <vt:lpstr>Wingdings</vt:lpstr>
      <vt:lpstr>Wingdings 2</vt:lpstr>
      <vt:lpstr>Solstice</vt:lpstr>
      <vt:lpstr> Healing a People:  </vt:lpstr>
      <vt:lpstr>                               Bermuda Truth &amp; Reconciliation Community Conversations (TRCC)</vt:lpstr>
      <vt:lpstr>Who and what is CURB?</vt:lpstr>
      <vt:lpstr>Why TRCC?</vt:lpstr>
      <vt:lpstr>The Trauma</vt:lpstr>
      <vt:lpstr>PowerPoint Presentation</vt:lpstr>
      <vt:lpstr>The Need</vt:lpstr>
      <vt:lpstr>Why Restorative Practices?</vt:lpstr>
      <vt:lpstr>Design &amp; Implementation: Reaching the 1,000</vt:lpstr>
      <vt:lpstr>Design &amp; Implementation</vt:lpstr>
      <vt:lpstr>Design &amp; Implementation: Reaching the 1,000</vt:lpstr>
      <vt:lpstr>TRCC Design &amp; Implementation</vt:lpstr>
      <vt:lpstr>TRCC Goals</vt:lpstr>
      <vt:lpstr>The Process:  What happens in the room?</vt:lpstr>
      <vt:lpstr>The Process:  What happens in the room?</vt:lpstr>
      <vt:lpstr>The Process:  Participants’ feedback</vt:lpstr>
      <vt:lpstr>The Outcomes (so far)</vt:lpstr>
      <vt:lpstr>Transformational Stories</vt:lpstr>
      <vt:lpstr>The Tucker’s Town Story</vt:lpstr>
      <vt:lpstr>TUCKER’S TOWN</vt:lpstr>
      <vt:lpstr>Earliest known free Black community in Bermuda late 1790s - 1921</vt:lpstr>
      <vt:lpstr>The Driving Range</vt:lpstr>
      <vt:lpstr>Tucker’s Town – prayers and gathering 2007</vt:lpstr>
      <vt:lpstr>TUCKER’S TOWN</vt:lpstr>
      <vt:lpstr>Dominant Narrative</vt:lpstr>
      <vt:lpstr>What Now?</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&amp; Reconciliation Community Conversations</dc:title>
  <dc:creator>Gwendolyn Creary</dc:creator>
  <cp:lastModifiedBy>Lynne Winfield</cp:lastModifiedBy>
  <cp:revision>61</cp:revision>
  <cp:lastPrinted>2018-04-27T02:44:30Z</cp:lastPrinted>
  <dcterms:created xsi:type="dcterms:W3CDTF">2017-10-17T16:33:32Z</dcterms:created>
  <dcterms:modified xsi:type="dcterms:W3CDTF">2018-04-30T20:10:41Z</dcterms:modified>
</cp:coreProperties>
</file>