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7" r:id="rId3"/>
    <p:sldId id="292" r:id="rId4"/>
    <p:sldId id="293" r:id="rId5"/>
    <p:sldId id="296" r:id="rId6"/>
    <p:sldId id="330" r:id="rId7"/>
    <p:sldId id="297" r:id="rId8"/>
    <p:sldId id="303" r:id="rId9"/>
    <p:sldId id="305" r:id="rId10"/>
    <p:sldId id="308" r:id="rId11"/>
    <p:sldId id="306" r:id="rId12"/>
    <p:sldId id="309" r:id="rId13"/>
    <p:sldId id="310" r:id="rId14"/>
    <p:sldId id="289" r:id="rId15"/>
    <p:sldId id="311" r:id="rId16"/>
    <p:sldId id="312" r:id="rId17"/>
    <p:sldId id="313" r:id="rId18"/>
    <p:sldId id="314" r:id="rId19"/>
    <p:sldId id="324" r:id="rId20"/>
    <p:sldId id="302" r:id="rId21"/>
    <p:sldId id="325" r:id="rId22"/>
    <p:sldId id="30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61C"/>
    <a:srgbClr val="FEA7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8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D5833-CB05-4C41-B7F3-D6D446F483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62E9E57-87EF-4B21-8907-F42A4AF1F673}">
      <dgm:prSet phldrT="[Text]"/>
      <dgm:spPr>
        <a:solidFill>
          <a:srgbClr val="006600"/>
        </a:solidFill>
      </dgm:spPr>
      <dgm:t>
        <a:bodyPr/>
        <a:lstStyle/>
        <a:p>
          <a:r>
            <a:rPr lang="en-GB" dirty="0" smtClean="0"/>
            <a:t>Micro-level :the individual level</a:t>
          </a:r>
          <a:endParaRPr lang="en-GB" dirty="0"/>
        </a:p>
      </dgm:t>
    </dgm:pt>
    <dgm:pt modelId="{6732F97F-462C-499A-B46C-A8BC54D315E1}" type="parTrans" cxnId="{CBDB9085-C79D-4FF6-AFEB-D4BECD61F371}">
      <dgm:prSet/>
      <dgm:spPr/>
      <dgm:t>
        <a:bodyPr/>
        <a:lstStyle/>
        <a:p>
          <a:endParaRPr lang="en-GB"/>
        </a:p>
      </dgm:t>
    </dgm:pt>
    <dgm:pt modelId="{446A9FD0-FD2B-41B6-BEAB-4A079A814DEC}" type="sibTrans" cxnId="{CBDB9085-C79D-4FF6-AFEB-D4BECD61F371}">
      <dgm:prSet/>
      <dgm:spPr/>
      <dgm:t>
        <a:bodyPr/>
        <a:lstStyle/>
        <a:p>
          <a:endParaRPr lang="en-GB"/>
        </a:p>
      </dgm:t>
    </dgm:pt>
    <dgm:pt modelId="{F8C56A88-7F56-4AB3-A962-561CDBDE7C2F}">
      <dgm:prSet phldrT="[Text]"/>
      <dgm:spPr>
        <a:solidFill>
          <a:schemeClr val="accent6">
            <a:lumMod val="75000"/>
          </a:schemeClr>
        </a:solidFill>
      </dgm:spPr>
      <dgm:t>
        <a:bodyPr/>
        <a:lstStyle/>
        <a:p>
          <a:r>
            <a:rPr lang="en-GB" dirty="0" err="1" smtClean="0"/>
            <a:t>Meso</a:t>
          </a:r>
          <a:r>
            <a:rPr lang="en-GB" dirty="0" smtClean="0"/>
            <a:t>-level: the wider social </a:t>
          </a:r>
          <a:r>
            <a:rPr lang="en-GB" dirty="0" err="1" smtClean="0"/>
            <a:t>melieu</a:t>
          </a:r>
          <a:endParaRPr lang="en-GB" dirty="0"/>
        </a:p>
      </dgm:t>
    </dgm:pt>
    <dgm:pt modelId="{B682AA40-4E00-4F56-92E3-DD36E7F40C1A}" type="parTrans" cxnId="{7AA385C1-98C9-4F71-9671-CC53868A9AAB}">
      <dgm:prSet/>
      <dgm:spPr/>
      <dgm:t>
        <a:bodyPr/>
        <a:lstStyle/>
        <a:p>
          <a:endParaRPr lang="en-GB"/>
        </a:p>
      </dgm:t>
    </dgm:pt>
    <dgm:pt modelId="{33486D75-DA7A-4CAB-AB92-9F09E29C02CF}" type="sibTrans" cxnId="{7AA385C1-98C9-4F71-9671-CC53868A9AAB}">
      <dgm:prSet/>
      <dgm:spPr/>
      <dgm:t>
        <a:bodyPr/>
        <a:lstStyle/>
        <a:p>
          <a:endParaRPr lang="en-GB"/>
        </a:p>
      </dgm:t>
    </dgm:pt>
    <dgm:pt modelId="{D82550BB-22D0-4282-B191-6A7E6B0DFFB0}">
      <dgm:prSet phldrT="[Text]"/>
      <dgm:spPr>
        <a:solidFill>
          <a:srgbClr val="FF0000"/>
        </a:solidFill>
      </dgm:spPr>
      <dgm:t>
        <a:bodyPr/>
        <a:lstStyle/>
        <a:p>
          <a:r>
            <a:rPr lang="en-GB" dirty="0" smtClean="0"/>
            <a:t>Macro-level : role of government and society at home and abroad</a:t>
          </a:r>
          <a:endParaRPr lang="en-GB" dirty="0"/>
        </a:p>
      </dgm:t>
    </dgm:pt>
    <dgm:pt modelId="{81B65E56-101C-4922-A006-51E101AD7CA6}" type="parTrans" cxnId="{7A622866-5012-4458-8368-4C1FC03A516A}">
      <dgm:prSet/>
      <dgm:spPr/>
      <dgm:t>
        <a:bodyPr/>
        <a:lstStyle/>
        <a:p>
          <a:endParaRPr lang="en-GB"/>
        </a:p>
      </dgm:t>
    </dgm:pt>
    <dgm:pt modelId="{278B3813-3BE4-4823-BFCB-566E0AD970DF}" type="sibTrans" cxnId="{7A622866-5012-4458-8368-4C1FC03A516A}">
      <dgm:prSet/>
      <dgm:spPr/>
      <dgm:t>
        <a:bodyPr/>
        <a:lstStyle/>
        <a:p>
          <a:endParaRPr lang="en-GB"/>
        </a:p>
      </dgm:t>
    </dgm:pt>
    <dgm:pt modelId="{A2A55FD6-1F64-134E-8711-2505ABB3DFDD}">
      <dgm:prSet custT="1"/>
      <dgm:spPr/>
      <dgm:t>
        <a:bodyPr/>
        <a:lstStyle/>
        <a:p>
          <a:r>
            <a:rPr lang="en-US" sz="2400" b="1" dirty="0" smtClean="0"/>
            <a:t>Identity</a:t>
          </a:r>
          <a:r>
            <a:rPr lang="en-US" sz="1700" dirty="0" smtClean="0"/>
            <a:t>, </a:t>
          </a:r>
          <a:r>
            <a:rPr lang="en-US" sz="2400" b="1" dirty="0" smtClean="0"/>
            <a:t>failed integration, alienation</a:t>
          </a:r>
          <a:r>
            <a:rPr lang="en-US" sz="1700" dirty="0" smtClean="0"/>
            <a:t>, discrimination, humiliation, stigmatization and rejection, moral outrage</a:t>
          </a:r>
          <a:endParaRPr lang="en-US" sz="1700" dirty="0"/>
        </a:p>
      </dgm:t>
    </dgm:pt>
    <dgm:pt modelId="{AB05D6F2-B8E6-EC42-B517-658E720C9B07}" type="parTrans" cxnId="{E1C566B3-E807-6F4D-B064-5AF517508149}">
      <dgm:prSet/>
      <dgm:spPr/>
      <dgm:t>
        <a:bodyPr/>
        <a:lstStyle/>
        <a:p>
          <a:endParaRPr lang="en-US"/>
        </a:p>
      </dgm:t>
    </dgm:pt>
    <dgm:pt modelId="{E5FD603A-9ECD-B54C-B3AA-6C5E0297238F}" type="sibTrans" cxnId="{E1C566B3-E807-6F4D-B064-5AF517508149}">
      <dgm:prSet/>
      <dgm:spPr/>
      <dgm:t>
        <a:bodyPr/>
        <a:lstStyle/>
        <a:p>
          <a:endParaRPr lang="en-US"/>
        </a:p>
      </dgm:t>
    </dgm:pt>
    <dgm:pt modelId="{3808DF5E-8B08-6047-9377-A4B24AD6EF03}">
      <dgm:prSet custT="1"/>
      <dgm:spPr/>
      <dgm:t>
        <a:bodyPr/>
        <a:lstStyle/>
        <a:p>
          <a:r>
            <a:rPr lang="en-US" sz="2400" b="1" dirty="0" smtClean="0"/>
            <a:t> supportive or complicit social surround, mediatisation, supportive family or friends; radicalizers</a:t>
          </a:r>
          <a:endParaRPr lang="en-US" sz="2400" b="1" dirty="0"/>
        </a:p>
      </dgm:t>
    </dgm:pt>
    <dgm:pt modelId="{0C38E156-70A2-2C4C-BF0C-D07098F70EE9}" type="parTrans" cxnId="{4772E45A-5F52-DE4C-BC95-BF10C3DA3B97}">
      <dgm:prSet/>
      <dgm:spPr/>
      <dgm:t>
        <a:bodyPr/>
        <a:lstStyle/>
        <a:p>
          <a:endParaRPr lang="en-US"/>
        </a:p>
      </dgm:t>
    </dgm:pt>
    <dgm:pt modelId="{555FF3AC-E5F1-B546-9344-FC09B92F9E8D}" type="sibTrans" cxnId="{4772E45A-5F52-DE4C-BC95-BF10C3DA3B97}">
      <dgm:prSet/>
      <dgm:spPr/>
      <dgm:t>
        <a:bodyPr/>
        <a:lstStyle/>
        <a:p>
          <a:endParaRPr lang="en-US"/>
        </a:p>
      </dgm:t>
    </dgm:pt>
    <dgm:pt modelId="{A6EA791B-C452-AB42-9FAE-44D558C15D3D}">
      <dgm:prSet/>
      <dgm:spPr/>
      <dgm:t>
        <a:bodyPr/>
        <a:lstStyle/>
        <a:p>
          <a:r>
            <a:rPr lang="en-US" dirty="0" smtClean="0"/>
            <a:t>Foreign policy, party politics tense majority-minority relationships, social-economic opportunities; radicalisation of public opinion.</a:t>
          </a:r>
          <a:endParaRPr lang="en-US" dirty="0"/>
        </a:p>
      </dgm:t>
    </dgm:pt>
    <dgm:pt modelId="{EF2CC7CE-AA50-244A-A2B0-E63E69BE89CA}" type="parTrans" cxnId="{331312E2-39A2-A146-9AF4-BCA43B3244AF}">
      <dgm:prSet/>
      <dgm:spPr/>
      <dgm:t>
        <a:bodyPr/>
        <a:lstStyle/>
        <a:p>
          <a:endParaRPr lang="en-US"/>
        </a:p>
      </dgm:t>
    </dgm:pt>
    <dgm:pt modelId="{76DC066B-DC46-BD42-AE6A-A2C81A767519}" type="sibTrans" cxnId="{331312E2-39A2-A146-9AF4-BCA43B3244AF}">
      <dgm:prSet/>
      <dgm:spPr/>
      <dgm:t>
        <a:bodyPr/>
        <a:lstStyle/>
        <a:p>
          <a:endParaRPr lang="en-US"/>
        </a:p>
      </dgm:t>
    </dgm:pt>
    <dgm:pt modelId="{9C9C866C-50D8-49F5-ACF9-DAAE91C69ACC}" type="pres">
      <dgm:prSet presAssocID="{DFAD5833-CB05-4C41-B7F3-D6D446F483EB}" presName="linear" presStyleCnt="0">
        <dgm:presLayoutVars>
          <dgm:dir/>
          <dgm:animLvl val="lvl"/>
          <dgm:resizeHandles val="exact"/>
        </dgm:presLayoutVars>
      </dgm:prSet>
      <dgm:spPr/>
      <dgm:t>
        <a:bodyPr/>
        <a:lstStyle/>
        <a:p>
          <a:endParaRPr lang="en-GB"/>
        </a:p>
      </dgm:t>
    </dgm:pt>
    <dgm:pt modelId="{9B237FE9-2F74-4A0F-9F21-A94D9703B44A}" type="pres">
      <dgm:prSet presAssocID="{462E9E57-87EF-4B21-8907-F42A4AF1F673}" presName="parentLin" presStyleCnt="0"/>
      <dgm:spPr/>
    </dgm:pt>
    <dgm:pt modelId="{BBF44245-16A3-45F9-855E-4A6D1891D51A}" type="pres">
      <dgm:prSet presAssocID="{462E9E57-87EF-4B21-8907-F42A4AF1F673}" presName="parentLeftMargin" presStyleLbl="node1" presStyleIdx="0" presStyleCnt="3"/>
      <dgm:spPr/>
      <dgm:t>
        <a:bodyPr/>
        <a:lstStyle/>
        <a:p>
          <a:endParaRPr lang="en-GB"/>
        </a:p>
      </dgm:t>
    </dgm:pt>
    <dgm:pt modelId="{B9F20630-B9AB-4DA1-8EA3-EDE9C34616DF}" type="pres">
      <dgm:prSet presAssocID="{462E9E57-87EF-4B21-8907-F42A4AF1F673}" presName="parentText" presStyleLbl="node1" presStyleIdx="0" presStyleCnt="3">
        <dgm:presLayoutVars>
          <dgm:chMax val="0"/>
          <dgm:bulletEnabled val="1"/>
        </dgm:presLayoutVars>
      </dgm:prSet>
      <dgm:spPr/>
      <dgm:t>
        <a:bodyPr/>
        <a:lstStyle/>
        <a:p>
          <a:endParaRPr lang="en-GB"/>
        </a:p>
      </dgm:t>
    </dgm:pt>
    <dgm:pt modelId="{35F51D08-18EB-4CDE-836A-6AF04DA71194}" type="pres">
      <dgm:prSet presAssocID="{462E9E57-87EF-4B21-8907-F42A4AF1F673}" presName="negativeSpace" presStyleCnt="0"/>
      <dgm:spPr/>
    </dgm:pt>
    <dgm:pt modelId="{4266C75A-D631-4F3F-80E8-EFD1D12C3997}" type="pres">
      <dgm:prSet presAssocID="{462E9E57-87EF-4B21-8907-F42A4AF1F673}" presName="childText" presStyleLbl="conFgAcc1" presStyleIdx="0" presStyleCnt="3">
        <dgm:presLayoutVars>
          <dgm:bulletEnabled val="1"/>
        </dgm:presLayoutVars>
      </dgm:prSet>
      <dgm:spPr/>
      <dgm:t>
        <a:bodyPr/>
        <a:lstStyle/>
        <a:p>
          <a:endParaRPr lang="en-US"/>
        </a:p>
      </dgm:t>
    </dgm:pt>
    <dgm:pt modelId="{D680F2EA-1895-4EC6-8D01-9C24CE2433B8}" type="pres">
      <dgm:prSet presAssocID="{446A9FD0-FD2B-41B6-BEAB-4A079A814DEC}" presName="spaceBetweenRectangles" presStyleCnt="0"/>
      <dgm:spPr/>
    </dgm:pt>
    <dgm:pt modelId="{C29E3E36-E4D4-4F28-A821-1A5FFAB7C662}" type="pres">
      <dgm:prSet presAssocID="{F8C56A88-7F56-4AB3-A962-561CDBDE7C2F}" presName="parentLin" presStyleCnt="0"/>
      <dgm:spPr/>
    </dgm:pt>
    <dgm:pt modelId="{52642A1C-8170-4961-B3A4-6384AEDC2EDD}" type="pres">
      <dgm:prSet presAssocID="{F8C56A88-7F56-4AB3-A962-561CDBDE7C2F}" presName="parentLeftMargin" presStyleLbl="node1" presStyleIdx="0" presStyleCnt="3"/>
      <dgm:spPr/>
      <dgm:t>
        <a:bodyPr/>
        <a:lstStyle/>
        <a:p>
          <a:endParaRPr lang="en-GB"/>
        </a:p>
      </dgm:t>
    </dgm:pt>
    <dgm:pt modelId="{45AAB46F-3B64-4181-BCC3-7C6C33747AA3}" type="pres">
      <dgm:prSet presAssocID="{F8C56A88-7F56-4AB3-A962-561CDBDE7C2F}" presName="parentText" presStyleLbl="node1" presStyleIdx="1" presStyleCnt="3">
        <dgm:presLayoutVars>
          <dgm:chMax val="0"/>
          <dgm:bulletEnabled val="1"/>
        </dgm:presLayoutVars>
      </dgm:prSet>
      <dgm:spPr/>
      <dgm:t>
        <a:bodyPr/>
        <a:lstStyle/>
        <a:p>
          <a:endParaRPr lang="en-GB"/>
        </a:p>
      </dgm:t>
    </dgm:pt>
    <dgm:pt modelId="{6DB0B6AE-09ED-4AFA-88C6-B9287FB2C84A}" type="pres">
      <dgm:prSet presAssocID="{F8C56A88-7F56-4AB3-A962-561CDBDE7C2F}" presName="negativeSpace" presStyleCnt="0"/>
      <dgm:spPr/>
    </dgm:pt>
    <dgm:pt modelId="{A7B9AC2D-4F73-4258-BF19-679B6D4DCD82}" type="pres">
      <dgm:prSet presAssocID="{F8C56A88-7F56-4AB3-A962-561CDBDE7C2F}" presName="childText" presStyleLbl="conFgAcc1" presStyleIdx="1" presStyleCnt="3">
        <dgm:presLayoutVars>
          <dgm:bulletEnabled val="1"/>
        </dgm:presLayoutVars>
      </dgm:prSet>
      <dgm:spPr/>
      <dgm:t>
        <a:bodyPr/>
        <a:lstStyle/>
        <a:p>
          <a:endParaRPr lang="en-US"/>
        </a:p>
      </dgm:t>
    </dgm:pt>
    <dgm:pt modelId="{86D0D75E-F48C-49C2-BDA0-ECDF2D2E73C5}" type="pres">
      <dgm:prSet presAssocID="{33486D75-DA7A-4CAB-AB92-9F09E29C02CF}" presName="spaceBetweenRectangles" presStyleCnt="0"/>
      <dgm:spPr/>
    </dgm:pt>
    <dgm:pt modelId="{DCF68D10-E072-4D45-B774-39F9D01FED2E}" type="pres">
      <dgm:prSet presAssocID="{D82550BB-22D0-4282-B191-6A7E6B0DFFB0}" presName="parentLin" presStyleCnt="0"/>
      <dgm:spPr/>
    </dgm:pt>
    <dgm:pt modelId="{21C91E33-2935-4ECD-953B-B0385A063E01}" type="pres">
      <dgm:prSet presAssocID="{D82550BB-22D0-4282-B191-6A7E6B0DFFB0}" presName="parentLeftMargin" presStyleLbl="node1" presStyleIdx="1" presStyleCnt="3"/>
      <dgm:spPr/>
      <dgm:t>
        <a:bodyPr/>
        <a:lstStyle/>
        <a:p>
          <a:endParaRPr lang="en-GB"/>
        </a:p>
      </dgm:t>
    </dgm:pt>
    <dgm:pt modelId="{F5366AEE-58B8-47FB-A834-A89CD60534FD}" type="pres">
      <dgm:prSet presAssocID="{D82550BB-22D0-4282-B191-6A7E6B0DFFB0}" presName="parentText" presStyleLbl="node1" presStyleIdx="2" presStyleCnt="3">
        <dgm:presLayoutVars>
          <dgm:chMax val="0"/>
          <dgm:bulletEnabled val="1"/>
        </dgm:presLayoutVars>
      </dgm:prSet>
      <dgm:spPr/>
      <dgm:t>
        <a:bodyPr/>
        <a:lstStyle/>
        <a:p>
          <a:endParaRPr lang="en-GB"/>
        </a:p>
      </dgm:t>
    </dgm:pt>
    <dgm:pt modelId="{AA21673E-E895-427D-B403-763666BF2863}" type="pres">
      <dgm:prSet presAssocID="{D82550BB-22D0-4282-B191-6A7E6B0DFFB0}" presName="negativeSpace" presStyleCnt="0"/>
      <dgm:spPr/>
    </dgm:pt>
    <dgm:pt modelId="{E75F9174-671B-4D33-BDCC-F776F0431C64}" type="pres">
      <dgm:prSet presAssocID="{D82550BB-22D0-4282-B191-6A7E6B0DFFB0}" presName="childText" presStyleLbl="conFgAcc1" presStyleIdx="2" presStyleCnt="3">
        <dgm:presLayoutVars>
          <dgm:bulletEnabled val="1"/>
        </dgm:presLayoutVars>
      </dgm:prSet>
      <dgm:spPr/>
      <dgm:t>
        <a:bodyPr/>
        <a:lstStyle/>
        <a:p>
          <a:endParaRPr lang="en-US"/>
        </a:p>
      </dgm:t>
    </dgm:pt>
  </dgm:ptLst>
  <dgm:cxnLst>
    <dgm:cxn modelId="{CBDB9085-C79D-4FF6-AFEB-D4BECD61F371}" srcId="{DFAD5833-CB05-4C41-B7F3-D6D446F483EB}" destId="{462E9E57-87EF-4B21-8907-F42A4AF1F673}" srcOrd="0" destOrd="0" parTransId="{6732F97F-462C-499A-B46C-A8BC54D315E1}" sibTransId="{446A9FD0-FD2B-41B6-BEAB-4A079A814DEC}"/>
    <dgm:cxn modelId="{ED6DBE4E-8D7D-F246-9479-6CB45C93CED9}" type="presOf" srcId="{462E9E57-87EF-4B21-8907-F42A4AF1F673}" destId="{BBF44245-16A3-45F9-855E-4A6D1891D51A}" srcOrd="0" destOrd="0" presId="urn:microsoft.com/office/officeart/2005/8/layout/list1"/>
    <dgm:cxn modelId="{C203C253-DA88-2448-B982-6402596AC192}" type="presOf" srcId="{D82550BB-22D0-4282-B191-6A7E6B0DFFB0}" destId="{F5366AEE-58B8-47FB-A834-A89CD60534FD}" srcOrd="1" destOrd="0" presId="urn:microsoft.com/office/officeart/2005/8/layout/list1"/>
    <dgm:cxn modelId="{0830ED60-3C5D-374B-950A-F776B3960F9E}" type="presOf" srcId="{F8C56A88-7F56-4AB3-A962-561CDBDE7C2F}" destId="{52642A1C-8170-4961-B3A4-6384AEDC2EDD}" srcOrd="0" destOrd="0" presId="urn:microsoft.com/office/officeart/2005/8/layout/list1"/>
    <dgm:cxn modelId="{B07849B5-0A06-674E-BDC0-2C7E8409E55E}" type="presOf" srcId="{462E9E57-87EF-4B21-8907-F42A4AF1F673}" destId="{B9F20630-B9AB-4DA1-8EA3-EDE9C34616DF}" srcOrd="1" destOrd="0" presId="urn:microsoft.com/office/officeart/2005/8/layout/list1"/>
    <dgm:cxn modelId="{6AF5F019-6458-3940-99B7-CB5509EA45F2}" type="presOf" srcId="{A2A55FD6-1F64-134E-8711-2505ABB3DFDD}" destId="{4266C75A-D631-4F3F-80E8-EFD1D12C3997}" srcOrd="0" destOrd="0" presId="urn:microsoft.com/office/officeart/2005/8/layout/list1"/>
    <dgm:cxn modelId="{CDA05CB1-9256-9443-BBB7-26478CE8ACDC}" type="presOf" srcId="{A6EA791B-C452-AB42-9FAE-44D558C15D3D}" destId="{E75F9174-671B-4D33-BDCC-F776F0431C64}" srcOrd="0" destOrd="0" presId="urn:microsoft.com/office/officeart/2005/8/layout/list1"/>
    <dgm:cxn modelId="{331312E2-39A2-A146-9AF4-BCA43B3244AF}" srcId="{D82550BB-22D0-4282-B191-6A7E6B0DFFB0}" destId="{A6EA791B-C452-AB42-9FAE-44D558C15D3D}" srcOrd="0" destOrd="0" parTransId="{EF2CC7CE-AA50-244A-A2B0-E63E69BE89CA}" sibTransId="{76DC066B-DC46-BD42-AE6A-A2C81A767519}"/>
    <dgm:cxn modelId="{AAA32882-2B95-9740-961D-EA6B3E39159D}" type="presOf" srcId="{F8C56A88-7F56-4AB3-A962-561CDBDE7C2F}" destId="{45AAB46F-3B64-4181-BCC3-7C6C33747AA3}" srcOrd="1" destOrd="0" presId="urn:microsoft.com/office/officeart/2005/8/layout/list1"/>
    <dgm:cxn modelId="{7AA385C1-98C9-4F71-9671-CC53868A9AAB}" srcId="{DFAD5833-CB05-4C41-B7F3-D6D446F483EB}" destId="{F8C56A88-7F56-4AB3-A962-561CDBDE7C2F}" srcOrd="1" destOrd="0" parTransId="{B682AA40-4E00-4F56-92E3-DD36E7F40C1A}" sibTransId="{33486D75-DA7A-4CAB-AB92-9F09E29C02CF}"/>
    <dgm:cxn modelId="{F1DBBF33-7DDD-5B40-BB5B-144F7B992D60}" type="presOf" srcId="{D82550BB-22D0-4282-B191-6A7E6B0DFFB0}" destId="{21C91E33-2935-4ECD-953B-B0385A063E01}" srcOrd="0" destOrd="0" presId="urn:microsoft.com/office/officeart/2005/8/layout/list1"/>
    <dgm:cxn modelId="{4772E45A-5F52-DE4C-BC95-BF10C3DA3B97}" srcId="{F8C56A88-7F56-4AB3-A962-561CDBDE7C2F}" destId="{3808DF5E-8B08-6047-9377-A4B24AD6EF03}" srcOrd="0" destOrd="0" parTransId="{0C38E156-70A2-2C4C-BF0C-D07098F70EE9}" sibTransId="{555FF3AC-E5F1-B546-9344-FC09B92F9E8D}"/>
    <dgm:cxn modelId="{E1C566B3-E807-6F4D-B064-5AF517508149}" srcId="{462E9E57-87EF-4B21-8907-F42A4AF1F673}" destId="{A2A55FD6-1F64-134E-8711-2505ABB3DFDD}" srcOrd="0" destOrd="0" parTransId="{AB05D6F2-B8E6-EC42-B517-658E720C9B07}" sibTransId="{E5FD603A-9ECD-B54C-B3AA-6C5E0297238F}"/>
    <dgm:cxn modelId="{7A622866-5012-4458-8368-4C1FC03A516A}" srcId="{DFAD5833-CB05-4C41-B7F3-D6D446F483EB}" destId="{D82550BB-22D0-4282-B191-6A7E6B0DFFB0}" srcOrd="2" destOrd="0" parTransId="{81B65E56-101C-4922-A006-51E101AD7CA6}" sibTransId="{278B3813-3BE4-4823-BFCB-566E0AD970DF}"/>
    <dgm:cxn modelId="{10648753-60A4-5749-82A4-155C0AD30D0A}" type="presOf" srcId="{3808DF5E-8B08-6047-9377-A4B24AD6EF03}" destId="{A7B9AC2D-4F73-4258-BF19-679B6D4DCD82}" srcOrd="0" destOrd="0" presId="urn:microsoft.com/office/officeart/2005/8/layout/list1"/>
    <dgm:cxn modelId="{3F6BBF46-AE70-9D4E-AFCE-797088788EA5}" type="presOf" srcId="{DFAD5833-CB05-4C41-B7F3-D6D446F483EB}" destId="{9C9C866C-50D8-49F5-ACF9-DAAE91C69ACC}" srcOrd="0" destOrd="0" presId="urn:microsoft.com/office/officeart/2005/8/layout/list1"/>
    <dgm:cxn modelId="{A5130EC0-9214-4C43-85A5-06FFB54727D6}" type="presParOf" srcId="{9C9C866C-50D8-49F5-ACF9-DAAE91C69ACC}" destId="{9B237FE9-2F74-4A0F-9F21-A94D9703B44A}" srcOrd="0" destOrd="0" presId="urn:microsoft.com/office/officeart/2005/8/layout/list1"/>
    <dgm:cxn modelId="{736B1DC0-1277-EC43-8BBA-CCEF40C78C27}" type="presParOf" srcId="{9B237FE9-2F74-4A0F-9F21-A94D9703B44A}" destId="{BBF44245-16A3-45F9-855E-4A6D1891D51A}" srcOrd="0" destOrd="0" presId="urn:microsoft.com/office/officeart/2005/8/layout/list1"/>
    <dgm:cxn modelId="{71A37059-36AC-434B-A9D1-FAE0331E6F96}" type="presParOf" srcId="{9B237FE9-2F74-4A0F-9F21-A94D9703B44A}" destId="{B9F20630-B9AB-4DA1-8EA3-EDE9C34616DF}" srcOrd="1" destOrd="0" presId="urn:microsoft.com/office/officeart/2005/8/layout/list1"/>
    <dgm:cxn modelId="{94B8DF49-9C44-634C-B757-C6E7A212EAF1}" type="presParOf" srcId="{9C9C866C-50D8-49F5-ACF9-DAAE91C69ACC}" destId="{35F51D08-18EB-4CDE-836A-6AF04DA71194}" srcOrd="1" destOrd="0" presId="urn:microsoft.com/office/officeart/2005/8/layout/list1"/>
    <dgm:cxn modelId="{7E8EE6EB-562D-8E45-8B73-C666AA2DB7F7}" type="presParOf" srcId="{9C9C866C-50D8-49F5-ACF9-DAAE91C69ACC}" destId="{4266C75A-D631-4F3F-80E8-EFD1D12C3997}" srcOrd="2" destOrd="0" presId="urn:microsoft.com/office/officeart/2005/8/layout/list1"/>
    <dgm:cxn modelId="{60DF6F47-C8CE-1746-91AF-1AD793086B43}" type="presParOf" srcId="{9C9C866C-50D8-49F5-ACF9-DAAE91C69ACC}" destId="{D680F2EA-1895-4EC6-8D01-9C24CE2433B8}" srcOrd="3" destOrd="0" presId="urn:microsoft.com/office/officeart/2005/8/layout/list1"/>
    <dgm:cxn modelId="{A5464741-C674-9548-AA67-CC8449965EAD}" type="presParOf" srcId="{9C9C866C-50D8-49F5-ACF9-DAAE91C69ACC}" destId="{C29E3E36-E4D4-4F28-A821-1A5FFAB7C662}" srcOrd="4" destOrd="0" presId="urn:microsoft.com/office/officeart/2005/8/layout/list1"/>
    <dgm:cxn modelId="{C6283399-E787-694C-8154-869AFE6AE386}" type="presParOf" srcId="{C29E3E36-E4D4-4F28-A821-1A5FFAB7C662}" destId="{52642A1C-8170-4961-B3A4-6384AEDC2EDD}" srcOrd="0" destOrd="0" presId="urn:microsoft.com/office/officeart/2005/8/layout/list1"/>
    <dgm:cxn modelId="{E6F03410-2AE1-B245-B392-C8282EEE3B68}" type="presParOf" srcId="{C29E3E36-E4D4-4F28-A821-1A5FFAB7C662}" destId="{45AAB46F-3B64-4181-BCC3-7C6C33747AA3}" srcOrd="1" destOrd="0" presId="urn:microsoft.com/office/officeart/2005/8/layout/list1"/>
    <dgm:cxn modelId="{01470EF6-38E1-D44A-B61B-28C5BD790EA9}" type="presParOf" srcId="{9C9C866C-50D8-49F5-ACF9-DAAE91C69ACC}" destId="{6DB0B6AE-09ED-4AFA-88C6-B9287FB2C84A}" srcOrd="5" destOrd="0" presId="urn:microsoft.com/office/officeart/2005/8/layout/list1"/>
    <dgm:cxn modelId="{D1E1DDEF-57D2-9D41-8CA7-2076C4D9FF4E}" type="presParOf" srcId="{9C9C866C-50D8-49F5-ACF9-DAAE91C69ACC}" destId="{A7B9AC2D-4F73-4258-BF19-679B6D4DCD82}" srcOrd="6" destOrd="0" presId="urn:microsoft.com/office/officeart/2005/8/layout/list1"/>
    <dgm:cxn modelId="{C5BF99D1-5336-4647-B566-B5F506458531}" type="presParOf" srcId="{9C9C866C-50D8-49F5-ACF9-DAAE91C69ACC}" destId="{86D0D75E-F48C-49C2-BDA0-ECDF2D2E73C5}" srcOrd="7" destOrd="0" presId="urn:microsoft.com/office/officeart/2005/8/layout/list1"/>
    <dgm:cxn modelId="{D880B3F0-C536-BF42-ABD9-4C16BD2996F1}" type="presParOf" srcId="{9C9C866C-50D8-49F5-ACF9-DAAE91C69ACC}" destId="{DCF68D10-E072-4D45-B774-39F9D01FED2E}" srcOrd="8" destOrd="0" presId="urn:microsoft.com/office/officeart/2005/8/layout/list1"/>
    <dgm:cxn modelId="{FF41E884-3099-0648-882D-8680238A8038}" type="presParOf" srcId="{DCF68D10-E072-4D45-B774-39F9D01FED2E}" destId="{21C91E33-2935-4ECD-953B-B0385A063E01}" srcOrd="0" destOrd="0" presId="urn:microsoft.com/office/officeart/2005/8/layout/list1"/>
    <dgm:cxn modelId="{C5A1FCC6-F560-3343-89BF-D6F0DDDB5779}" type="presParOf" srcId="{DCF68D10-E072-4D45-B774-39F9D01FED2E}" destId="{F5366AEE-58B8-47FB-A834-A89CD60534FD}" srcOrd="1" destOrd="0" presId="urn:microsoft.com/office/officeart/2005/8/layout/list1"/>
    <dgm:cxn modelId="{8185E73E-7E68-2E4C-9166-73115AFF1AEB}" type="presParOf" srcId="{9C9C866C-50D8-49F5-ACF9-DAAE91C69ACC}" destId="{AA21673E-E895-427D-B403-763666BF2863}" srcOrd="9" destOrd="0" presId="urn:microsoft.com/office/officeart/2005/8/layout/list1"/>
    <dgm:cxn modelId="{0AFC3562-BDC1-2545-B9E9-97EDCB984551}" type="presParOf" srcId="{9C9C866C-50D8-49F5-ACF9-DAAE91C69ACC}" destId="{E75F9174-671B-4D33-BDCC-F776F0431C6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6C75A-D631-4F3F-80E8-EFD1D12C3997}">
      <dsp:nvSpPr>
        <dsp:cNvPr id="0" name=""/>
        <dsp:cNvSpPr/>
      </dsp:nvSpPr>
      <dsp:spPr>
        <a:xfrm>
          <a:off x="0" y="669744"/>
          <a:ext cx="9144000" cy="10977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Identity</a:t>
          </a:r>
          <a:r>
            <a:rPr lang="en-US" sz="1700" kern="1200" dirty="0" smtClean="0"/>
            <a:t>, </a:t>
          </a:r>
          <a:r>
            <a:rPr lang="en-US" sz="2400" b="1" kern="1200" dirty="0" smtClean="0"/>
            <a:t>failed integration, alienation</a:t>
          </a:r>
          <a:r>
            <a:rPr lang="en-US" sz="1700" kern="1200" dirty="0" smtClean="0"/>
            <a:t>, discrimination, humiliation, stigmatization and rejection, moral outrage</a:t>
          </a:r>
          <a:endParaRPr lang="en-US" sz="1700" kern="1200" dirty="0"/>
        </a:p>
      </dsp:txBody>
      <dsp:txXfrm>
        <a:off x="0" y="669744"/>
        <a:ext cx="9144000" cy="1097775"/>
      </dsp:txXfrm>
    </dsp:sp>
    <dsp:sp modelId="{B9F20630-B9AB-4DA1-8EA3-EDE9C34616DF}">
      <dsp:nvSpPr>
        <dsp:cNvPr id="0" name=""/>
        <dsp:cNvSpPr/>
      </dsp:nvSpPr>
      <dsp:spPr>
        <a:xfrm>
          <a:off x="457200" y="418824"/>
          <a:ext cx="6400800" cy="501840"/>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755650">
            <a:lnSpc>
              <a:spcPct val="90000"/>
            </a:lnSpc>
            <a:spcBef>
              <a:spcPct val="0"/>
            </a:spcBef>
            <a:spcAft>
              <a:spcPct val="35000"/>
            </a:spcAft>
          </a:pPr>
          <a:r>
            <a:rPr lang="en-GB" sz="1700" kern="1200" dirty="0" smtClean="0"/>
            <a:t>Micro-level :the individual level</a:t>
          </a:r>
          <a:endParaRPr lang="en-GB" sz="1700" kern="1200" dirty="0"/>
        </a:p>
      </dsp:txBody>
      <dsp:txXfrm>
        <a:off x="481698" y="443322"/>
        <a:ext cx="6351804" cy="452844"/>
      </dsp:txXfrm>
    </dsp:sp>
    <dsp:sp modelId="{A7B9AC2D-4F73-4258-BF19-679B6D4DCD82}">
      <dsp:nvSpPr>
        <dsp:cNvPr id="0" name=""/>
        <dsp:cNvSpPr/>
      </dsp:nvSpPr>
      <dsp:spPr>
        <a:xfrm>
          <a:off x="0" y="2110240"/>
          <a:ext cx="9144000" cy="1204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 supportive or complicit social surround, mediatisation, supportive family or friends; radicalizers</a:t>
          </a:r>
          <a:endParaRPr lang="en-US" sz="2400" b="1" kern="1200" dirty="0"/>
        </a:p>
      </dsp:txBody>
      <dsp:txXfrm>
        <a:off x="0" y="2110240"/>
        <a:ext cx="9144000" cy="1204875"/>
      </dsp:txXfrm>
    </dsp:sp>
    <dsp:sp modelId="{45AAB46F-3B64-4181-BCC3-7C6C33747AA3}">
      <dsp:nvSpPr>
        <dsp:cNvPr id="0" name=""/>
        <dsp:cNvSpPr/>
      </dsp:nvSpPr>
      <dsp:spPr>
        <a:xfrm>
          <a:off x="457200" y="1859320"/>
          <a:ext cx="6400800" cy="5018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755650">
            <a:lnSpc>
              <a:spcPct val="90000"/>
            </a:lnSpc>
            <a:spcBef>
              <a:spcPct val="0"/>
            </a:spcBef>
            <a:spcAft>
              <a:spcPct val="35000"/>
            </a:spcAft>
          </a:pPr>
          <a:r>
            <a:rPr lang="en-GB" sz="1700" kern="1200" dirty="0" err="1" smtClean="0"/>
            <a:t>Meso</a:t>
          </a:r>
          <a:r>
            <a:rPr lang="en-GB" sz="1700" kern="1200" dirty="0" smtClean="0"/>
            <a:t>-level: the wider social </a:t>
          </a:r>
          <a:r>
            <a:rPr lang="en-GB" sz="1700" kern="1200" dirty="0" err="1" smtClean="0"/>
            <a:t>melieu</a:t>
          </a:r>
          <a:endParaRPr lang="en-GB" sz="1700" kern="1200" dirty="0"/>
        </a:p>
      </dsp:txBody>
      <dsp:txXfrm>
        <a:off x="481698" y="1883818"/>
        <a:ext cx="6351804" cy="452844"/>
      </dsp:txXfrm>
    </dsp:sp>
    <dsp:sp modelId="{E75F9174-671B-4D33-BDCC-F776F0431C64}">
      <dsp:nvSpPr>
        <dsp:cNvPr id="0" name=""/>
        <dsp:cNvSpPr/>
      </dsp:nvSpPr>
      <dsp:spPr>
        <a:xfrm>
          <a:off x="0" y="3657835"/>
          <a:ext cx="91440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Foreign policy, party politics tense majority-minority relationships, social-economic opportunities; radicalisation of public opinion.</a:t>
          </a:r>
          <a:endParaRPr lang="en-US" sz="1700" kern="1200" dirty="0"/>
        </a:p>
      </dsp:txBody>
      <dsp:txXfrm>
        <a:off x="0" y="3657835"/>
        <a:ext cx="9144000" cy="963900"/>
      </dsp:txXfrm>
    </dsp:sp>
    <dsp:sp modelId="{F5366AEE-58B8-47FB-A834-A89CD60534FD}">
      <dsp:nvSpPr>
        <dsp:cNvPr id="0" name=""/>
        <dsp:cNvSpPr/>
      </dsp:nvSpPr>
      <dsp:spPr>
        <a:xfrm>
          <a:off x="457200" y="3406915"/>
          <a:ext cx="6400800" cy="50184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755650">
            <a:lnSpc>
              <a:spcPct val="90000"/>
            </a:lnSpc>
            <a:spcBef>
              <a:spcPct val="0"/>
            </a:spcBef>
            <a:spcAft>
              <a:spcPct val="35000"/>
            </a:spcAft>
          </a:pPr>
          <a:r>
            <a:rPr lang="en-GB" sz="1700" kern="1200" dirty="0" smtClean="0"/>
            <a:t>Macro-level : role of government and society at home and abroad</a:t>
          </a:r>
          <a:endParaRPr lang="en-GB" sz="1700" kern="1200" dirty="0"/>
        </a:p>
      </dsp:txBody>
      <dsp:txXfrm>
        <a:off x="481698" y="3431413"/>
        <a:ext cx="635180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0E616-4E94-1C4A-9299-6BC8289ADD08}" type="datetimeFigureOut">
              <a:rPr lang="en-US" smtClean="0"/>
              <a:t>19/05/17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A89F9-5F33-9743-BB1F-D9FD6CED70FF}" type="slidenum">
              <a:rPr lang="en-US" smtClean="0"/>
              <a:t>‹#›</a:t>
            </a:fld>
            <a:endParaRPr lang="en-US"/>
          </a:p>
        </p:txBody>
      </p:sp>
    </p:spTree>
    <p:extLst>
      <p:ext uri="{BB962C8B-B14F-4D97-AF65-F5344CB8AC3E}">
        <p14:creationId xmlns:p14="http://schemas.microsoft.com/office/powerpoint/2010/main" val="2097314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3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73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58FE68-36A6-694C-82BF-D07111D9CD0C}" type="slidenum">
              <a:rPr lang="en-GB" sz="1200"/>
              <a:pPr eaLnBrk="1" hangingPunct="1"/>
              <a:t>5</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b="1" dirty="0">
              <a:solidFill>
                <a:schemeClr val="bg2"/>
              </a:solidFill>
            </a:endParaRPr>
          </a:p>
          <a:p>
            <a:endParaRPr lang="en-US" sz="900" b="1" dirty="0">
              <a:solidFill>
                <a:schemeClr val="bg2"/>
              </a:solidFill>
            </a:endParaRPr>
          </a:p>
          <a:p>
            <a:endParaRPr lang="en-US" sz="900" b="1" dirty="0">
              <a:solidFill>
                <a:schemeClr val="bg2"/>
              </a:solidFill>
            </a:endParaRPr>
          </a:p>
          <a:p>
            <a:endParaRPr lang="en-US" sz="900" b="1" dirty="0">
              <a:solidFill>
                <a:schemeClr val="bg2"/>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A89F9-5F33-9743-BB1F-D9FD6CED70FF}" type="slidenum">
              <a:rPr lang="en-US" smtClean="0"/>
              <a:t>11</a:t>
            </a:fld>
            <a:endParaRPr lang="en-US"/>
          </a:p>
        </p:txBody>
      </p:sp>
    </p:spTree>
    <p:extLst>
      <p:ext uri="{BB962C8B-B14F-4D97-AF65-F5344CB8AC3E}">
        <p14:creationId xmlns:p14="http://schemas.microsoft.com/office/powerpoint/2010/main" val="162858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8425"/>
            <a:ext cx="9144000" cy="1470025"/>
          </a:xfrm>
        </p:spPr>
        <p:txBody>
          <a:bodyPr/>
          <a:lstStyle/>
          <a:p>
            <a:r>
              <a:rPr lang="en-GB" smtClean="0"/>
              <a:t>Click to edit Master title style</a:t>
            </a:r>
            <a:endParaRPr lang="en-US"/>
          </a:p>
        </p:txBody>
      </p:sp>
    </p:spTree>
    <p:extLst>
      <p:ext uri="{BB962C8B-B14F-4D97-AF65-F5344CB8AC3E}">
        <p14:creationId xmlns:p14="http://schemas.microsoft.com/office/powerpoint/2010/main" val="3913742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5" name="Footer Placeholder 4"/>
          <p:cNvSpPr>
            <a:spLocks noGrp="1"/>
          </p:cNvSpPr>
          <p:nvPr>
            <p:ph type="ftr" sz="quarter" idx="11"/>
          </p:nvPr>
        </p:nvSpPr>
        <p:spPr>
          <a:xfrm>
            <a:off x="3355108" y="436331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404661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5" name="Footer Placeholder 4"/>
          <p:cNvSpPr>
            <a:spLocks noGrp="1"/>
          </p:cNvSpPr>
          <p:nvPr>
            <p:ph type="ftr" sz="quarter" idx="11"/>
          </p:nvPr>
        </p:nvSpPr>
        <p:spPr>
          <a:xfrm>
            <a:off x="3355108" y="436331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361095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250FEC-B38E-DB46-8DC8-B650C2B097DC}" type="datetimeFigureOut">
              <a:rPr lang="en-US" smtClean="0"/>
              <a:t>19/05/17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09D8D8-D8F1-A840-AA15-AC9CF3F9EAAC}" type="slidenum">
              <a:rPr lang="en-US" smtClean="0"/>
              <a:t>‹#›</a:t>
            </a:fld>
            <a:endParaRPr lang="en-US"/>
          </a:p>
        </p:txBody>
      </p:sp>
    </p:spTree>
    <p:extLst>
      <p:ext uri="{BB962C8B-B14F-4D97-AF65-F5344CB8AC3E}">
        <p14:creationId xmlns:p14="http://schemas.microsoft.com/office/powerpoint/2010/main" val="371212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5" name="Footer Placeholder 4"/>
          <p:cNvSpPr>
            <a:spLocks noGrp="1"/>
          </p:cNvSpPr>
          <p:nvPr>
            <p:ph type="ftr" sz="quarter" idx="11"/>
          </p:nvPr>
        </p:nvSpPr>
        <p:spPr>
          <a:xfrm>
            <a:off x="3355108" y="436331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179483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5" name="Footer Placeholder 4"/>
          <p:cNvSpPr>
            <a:spLocks noGrp="1"/>
          </p:cNvSpPr>
          <p:nvPr>
            <p:ph type="ftr" sz="quarter" idx="11"/>
          </p:nvPr>
        </p:nvSpPr>
        <p:spPr>
          <a:xfrm>
            <a:off x="3355108" y="436331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109221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6" name="Footer Placeholder 5"/>
          <p:cNvSpPr>
            <a:spLocks noGrp="1"/>
          </p:cNvSpPr>
          <p:nvPr>
            <p:ph type="ftr" sz="quarter" idx="11"/>
          </p:nvPr>
        </p:nvSpPr>
        <p:spPr>
          <a:xfrm>
            <a:off x="3355108" y="436331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362963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8" name="Footer Placeholder 7"/>
          <p:cNvSpPr>
            <a:spLocks noGrp="1"/>
          </p:cNvSpPr>
          <p:nvPr>
            <p:ph type="ftr" sz="quarter" idx="11"/>
          </p:nvPr>
        </p:nvSpPr>
        <p:spPr>
          <a:xfrm>
            <a:off x="3355108" y="436331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42175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4" name="Footer Placeholder 3"/>
          <p:cNvSpPr>
            <a:spLocks noGrp="1"/>
          </p:cNvSpPr>
          <p:nvPr>
            <p:ph type="ftr" sz="quarter" idx="11"/>
          </p:nvPr>
        </p:nvSpPr>
        <p:spPr>
          <a:xfrm>
            <a:off x="3355108" y="436331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131573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3" name="Footer Placeholder 2"/>
          <p:cNvSpPr>
            <a:spLocks noGrp="1"/>
          </p:cNvSpPr>
          <p:nvPr>
            <p:ph type="ftr" sz="quarter" idx="11"/>
          </p:nvPr>
        </p:nvSpPr>
        <p:spPr>
          <a:xfrm>
            <a:off x="3355108" y="436331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420371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6" name="Footer Placeholder 5"/>
          <p:cNvSpPr>
            <a:spLocks noGrp="1"/>
          </p:cNvSpPr>
          <p:nvPr>
            <p:ph type="ftr" sz="quarter" idx="11"/>
          </p:nvPr>
        </p:nvSpPr>
        <p:spPr>
          <a:xfrm>
            <a:off x="3355108" y="436331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354363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907474" y="5089527"/>
            <a:ext cx="2133600" cy="902566"/>
          </a:xfrm>
          <a:prstGeom prst="rect">
            <a:avLst/>
          </a:prstGeom>
        </p:spPr>
        <p:txBody>
          <a:bodyPr/>
          <a:lstStyle/>
          <a:p>
            <a:fld id="{8F0787A9-DB37-BA42-8711-42935E1A99BB}" type="datetimeFigureOut">
              <a:rPr lang="en-US" smtClean="0"/>
              <a:t>19/05/17</a:t>
            </a:fld>
            <a:endParaRPr lang="en-US"/>
          </a:p>
        </p:txBody>
      </p:sp>
      <p:sp>
        <p:nvSpPr>
          <p:cNvPr id="6" name="Footer Placeholder 5"/>
          <p:cNvSpPr>
            <a:spLocks noGrp="1"/>
          </p:cNvSpPr>
          <p:nvPr>
            <p:ph type="ftr" sz="quarter" idx="11"/>
          </p:nvPr>
        </p:nvSpPr>
        <p:spPr>
          <a:xfrm>
            <a:off x="3355108" y="436331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523999" y="4636078"/>
            <a:ext cx="8548255" cy="365125"/>
          </a:xfrm>
          <a:prstGeom prst="rect">
            <a:avLst/>
          </a:prstGeom>
        </p:spPr>
        <p:txBody>
          <a:bodyPr/>
          <a:lstStyle/>
          <a:p>
            <a:fld id="{93B32613-28E9-834C-8470-1B4B845FE0E2}" type="slidenum">
              <a:rPr lang="en-US" smtClean="0"/>
              <a:t>‹#›</a:t>
            </a:fld>
            <a:endParaRPr lang="en-US"/>
          </a:p>
        </p:txBody>
      </p:sp>
    </p:spTree>
    <p:extLst>
      <p:ext uri="{BB962C8B-B14F-4D97-AF65-F5344CB8AC3E}">
        <p14:creationId xmlns:p14="http://schemas.microsoft.com/office/powerpoint/2010/main" val="11369188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A720">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p:cNvPicPr>
            <a:picLocks noChangeAspect="1"/>
          </p:cNvPicPr>
          <p:nvPr userDrawn="1"/>
        </p:nvPicPr>
        <p:blipFill>
          <a:blip r:embed="rId14"/>
          <a:stretch>
            <a:fillRect/>
          </a:stretch>
        </p:blipFill>
        <p:spPr>
          <a:xfrm>
            <a:off x="0" y="5861492"/>
            <a:ext cx="2135909" cy="989716"/>
          </a:xfrm>
          <a:prstGeom prst="rect">
            <a:avLst/>
          </a:prstGeom>
        </p:spPr>
      </p:pic>
    </p:spTree>
    <p:extLst>
      <p:ext uri="{BB962C8B-B14F-4D97-AF65-F5344CB8AC3E}">
        <p14:creationId xmlns:p14="http://schemas.microsoft.com/office/powerpoint/2010/main" val="157244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hyperlink" Target="http://www.google.co.uk/url?url=http://olivetreeprimary.co.uk/admission.html&amp;rct=j&amp;frm=1&amp;q=&amp;esrc=s&amp;sa=U&amp;ei=6P1yVOaiMM3paIe9gVg&amp;ved=0CBgQ9QEwAQ&amp;usg=AFQjCNG_fuVolShnJqMnj2mNJQwy7xxzFA" TargetMode="External"/><Relationship Id="rId21" Type="http://schemas.openxmlformats.org/officeDocument/2006/relationships/image" Target="../media/image23.jpeg"/><Relationship Id="rId22" Type="http://schemas.openxmlformats.org/officeDocument/2006/relationships/hyperlink" Target="http://www.google.co.uk/url?url=http://www.isisnotinmyname.com/&amp;rct=j&amp;frm=1&amp;q=&amp;esrc=s&amp;sa=U&amp;ei=e_5yVPbQBIHKaOrVgqgG&amp;ved=0CB4Q9QEwAw&amp;usg=AFQjCNHYqwBh3Z7nWzoyMeY1ZtFPI4NwEA" TargetMode="External"/><Relationship Id="rId23" Type="http://schemas.openxmlformats.org/officeDocument/2006/relationships/image" Target="../media/image24.jpeg"/><Relationship Id="rId24" Type="http://schemas.openxmlformats.org/officeDocument/2006/relationships/hyperlink" Target="http://www.google.co.uk/url?url=http://syriaflag.facts.co/syriaflagof/syriaflag.php&amp;rct=j&amp;frm=1&amp;q=&amp;esrc=s&amp;sa=U&amp;ei=GP9yVP6xOcTXaue_geAI&amp;ved=0CBYQ9QEwAA&amp;usg=AFQjCNEQpStX_rKYRb_3Lj-S2t0ApFDuQA" TargetMode="External"/><Relationship Id="rId25" Type="http://schemas.openxmlformats.org/officeDocument/2006/relationships/image" Target="../media/image25.png"/><Relationship Id="rId26" Type="http://schemas.openxmlformats.org/officeDocument/2006/relationships/hyperlink" Target="http://www.google.co.uk/url?url=http://en.wikipedia.org/wiki/Palestinian_flag&amp;rct=j&amp;frm=1&amp;q=&amp;esrc=s&amp;sa=U&amp;ei=aABzVI__M87gatesgNAN&amp;ved=0CBYQ9QEwAA&amp;usg=AFQjCNEXJHpgcHd4pgijznS8jbrF2yD9Zg" TargetMode="External"/><Relationship Id="rId27" Type="http://schemas.openxmlformats.org/officeDocument/2006/relationships/image" Target="../media/image26.png"/><Relationship Id="rId28" Type="http://schemas.openxmlformats.org/officeDocument/2006/relationships/hyperlink" Target="http://www.google.co.uk/url?url=http://libertygb.org.uk/v1/index.php/home/root/news-libertygb/6273-paul-weston-on-the-european-election-challenge&amp;rct=j&amp;frm=1&amp;q=&amp;esrc=s&amp;sa=U&amp;ei=NSFzVJDEEZDKaNaygvAE&amp;ved=0CDgQ9QEwEQ&amp;usg=AFQjCNGWmFigGwlXO7VI9ne3JZg_DHa1qQ" TargetMode="External"/><Relationship Id="rId29" Type="http://schemas.openxmlformats.org/officeDocument/2006/relationships/image" Target="../media/image27.jpeg"/><Relationship Id="rId10" Type="http://schemas.openxmlformats.org/officeDocument/2006/relationships/image" Target="../media/image16.jpeg"/><Relationship Id="rId11" Type="http://schemas.openxmlformats.org/officeDocument/2006/relationships/hyperlink" Target="http://www.google.co.uk/imgres?imgurl=http://farm2.static.flickr.com/1230/5116960481_f6d180a58b.jpg&amp;imgrefurl=http://toque.co.uk/english-democrats-and-english-defence-league-cross-pollinate&amp;usg=__UHkMCD3ZTJI0e113j_MYWJdRK-s=&amp;h=375&amp;w=500&amp;sz=137&amp;hl=en&amp;start=3&amp;zoom=1&amp;tbnid=N8FlahdXzcqJNM:&amp;tbnh=98&amp;tbnw=130&amp;ei=GleFUNaKJsmq0AWusoDQBQ&amp;prev=/search?q=EDL+facebook&amp;hl=en&amp;gbv=2&amp;tbm=isch&amp;itbs=1" TargetMode="External"/><Relationship Id="rId12" Type="http://schemas.openxmlformats.org/officeDocument/2006/relationships/image" Target="../media/image17.jpeg"/><Relationship Id="rId13" Type="http://schemas.openxmlformats.org/officeDocument/2006/relationships/image" Target="../media/image18.jpeg"/><Relationship Id="rId14" Type="http://schemas.openxmlformats.org/officeDocument/2006/relationships/image" Target="../media/image19.jpeg"/><Relationship Id="rId15" Type="http://schemas.openxmlformats.org/officeDocument/2006/relationships/image" Target="../media/image20.png"/><Relationship Id="rId16" Type="http://schemas.openxmlformats.org/officeDocument/2006/relationships/hyperlink" Target="http://www.google.co.uk/url?url=http://www.pri.org/stories/2014-09-04/ever-wonder-what-black-and-white-isis-flag-means&amp;rct=j&amp;frm=1&amp;q=&amp;esrc=s&amp;sa=U&amp;ei=ePpyVOHBIcHnap-EgqgG&amp;ved=0CBYQ9QEwAA&amp;usg=AFQjCNFUZSK5CUFvszWPNYTVn7sYm00UvQ" TargetMode="External"/><Relationship Id="rId17" Type="http://schemas.openxmlformats.org/officeDocument/2006/relationships/image" Target="../media/image21.png"/><Relationship Id="rId18" Type="http://schemas.openxmlformats.org/officeDocument/2006/relationships/hyperlink" Target="http://www.google.co.uk/url?url=http://www.youtube.com/watch?v=94YVkIALOZ4&amp;rct=j&amp;frm=1&amp;q=&amp;esrc=s&amp;sa=U&amp;ei=1PxyVIDEDZTvaLuIgagJ&amp;ved=0CBYQ9QEwAA&amp;usg=AFQjCNGj3mhyeUwbF5ijn8jMjLkBE1ZIAQ" TargetMode="External"/><Relationship Id="rId19"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09912" y="1363197"/>
            <a:ext cx="3124200" cy="4354768"/>
          </a:xfrm>
          <a:prstGeom prst="rect">
            <a:avLst/>
          </a:prstGeom>
        </p:spPr>
      </p:pic>
      <p:pic>
        <p:nvPicPr>
          <p:cNvPr id="7" name="Picture 6" descr="recorablack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832" y="4787661"/>
            <a:ext cx="2796883" cy="2520280"/>
          </a:xfrm>
          <a:prstGeom prst="rect">
            <a:avLst/>
          </a:prstGeom>
        </p:spPr>
      </p:pic>
      <p:pic>
        <p:nvPicPr>
          <p:cNvPr id="3" name="Picture 2"/>
          <p:cNvPicPr>
            <a:picLocks noChangeAspect="1"/>
          </p:cNvPicPr>
          <p:nvPr/>
        </p:nvPicPr>
        <p:blipFill>
          <a:blip r:embed="rId4"/>
          <a:stretch>
            <a:fillRect/>
          </a:stretch>
        </p:blipFill>
        <p:spPr>
          <a:xfrm>
            <a:off x="-1" y="0"/>
            <a:ext cx="9144001" cy="1493914"/>
          </a:xfrm>
          <a:prstGeom prst="rect">
            <a:avLst/>
          </a:prstGeom>
        </p:spPr>
      </p:pic>
      <p:sp>
        <p:nvSpPr>
          <p:cNvPr id="4" name="Title 3"/>
          <p:cNvSpPr>
            <a:spLocks noGrp="1"/>
          </p:cNvSpPr>
          <p:nvPr>
            <p:ph type="ctrTitle"/>
          </p:nvPr>
        </p:nvSpPr>
        <p:spPr>
          <a:xfrm>
            <a:off x="0" y="2540000"/>
            <a:ext cx="7376828" cy="1470025"/>
          </a:xfrm>
        </p:spPr>
        <p:txBody>
          <a:bodyPr/>
          <a:lstStyle/>
          <a:p>
            <a:endParaRPr lang="en-US" dirty="0">
              <a:solidFill>
                <a:srgbClr val="39761C"/>
              </a:solidFill>
            </a:endParaRPr>
          </a:p>
        </p:txBody>
      </p:sp>
      <p:pic>
        <p:nvPicPr>
          <p:cNvPr id="9" name="Picture 8" descr="Screen Shot 2017-05-10 at 01.55.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36832"/>
            <a:ext cx="7376828" cy="2750829"/>
          </a:xfrm>
          <a:prstGeom prst="rect">
            <a:avLst/>
          </a:prstGeom>
        </p:spPr>
      </p:pic>
    </p:spTree>
    <p:extLst>
      <p:ext uri="{BB962C8B-B14F-4D97-AF65-F5344CB8AC3E}">
        <p14:creationId xmlns:p14="http://schemas.microsoft.com/office/powerpoint/2010/main" val="26564861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741368"/>
          </a:xfrm>
          <a:prstGeom prst="rect">
            <a:avLst/>
          </a:prstGeom>
        </p:spPr>
      </p:pic>
      <p:sp>
        <p:nvSpPr>
          <p:cNvPr id="3" name="Rectangle 2"/>
          <p:cNvSpPr/>
          <p:nvPr/>
        </p:nvSpPr>
        <p:spPr>
          <a:xfrm>
            <a:off x="179512" y="2492896"/>
            <a:ext cx="9205052" cy="923330"/>
          </a:xfrm>
          <a:prstGeom prst="rect">
            <a:avLst/>
          </a:prstGeom>
          <a:noFill/>
        </p:spPr>
        <p:txBody>
          <a:bodyPr wrap="none" lIns="91440" tIns="45720" rIns="91440" bIns="45720">
            <a:spAutoFit/>
          </a:bodyPr>
          <a:lstStyle/>
          <a:p>
            <a:pPr algn="ctr"/>
            <a:r>
              <a:rPr lang="en-GB"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 are more alike than unalike</a:t>
            </a:r>
            <a:endPar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989491" y="476672"/>
            <a:ext cx="6458056" cy="923330"/>
          </a:xfrm>
          <a:prstGeom prst="rect">
            <a:avLst/>
          </a:prstGeom>
          <a:noFill/>
        </p:spPr>
        <p:txBody>
          <a:bodyPr wrap="none" lIns="91440" tIns="45720" rIns="91440" bIns="45720">
            <a:spAutoFit/>
          </a:bodyPr>
          <a:lstStyle/>
          <a:p>
            <a:pPr algn="ctr"/>
            <a:r>
              <a:rPr lang="en-GB"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How to tell your story</a:t>
            </a:r>
            <a:endParaRPr lang="en-GB"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57689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a:t>
            </a:r>
            <a:r>
              <a:rPr lang="en-US" dirty="0" err="1"/>
              <a:t>youtu.be</a:t>
            </a:r>
            <a:r>
              <a:rPr lang="en-US" dirty="0"/>
              <a:t>/</a:t>
            </a:r>
            <a:r>
              <a:rPr lang="en-US" dirty="0" err="1"/>
              <a:t>ztMfBZvZF_Y</a:t>
            </a:r>
            <a:r>
              <a:rPr lang="en-US" dirty="0"/>
              <a:t/>
            </a:r>
            <a:br>
              <a:rPr lang="en-US" dirty="0"/>
            </a:br>
            <a:endParaRPr lang="en-US" dirty="0"/>
          </a:p>
        </p:txBody>
      </p:sp>
      <p:sp>
        <p:nvSpPr>
          <p:cNvPr id="6" name="TextBox 5"/>
          <p:cNvSpPr txBox="1"/>
          <p:nvPr/>
        </p:nvSpPr>
        <p:spPr>
          <a:xfrm>
            <a:off x="1346200" y="3187700"/>
            <a:ext cx="6997700" cy="369332"/>
          </a:xfrm>
          <a:prstGeom prst="rect">
            <a:avLst/>
          </a:prstGeom>
          <a:noFill/>
        </p:spPr>
        <p:txBody>
          <a:bodyPr wrap="square" rtlCol="0">
            <a:spAutoFit/>
          </a:bodyPr>
          <a:lstStyle/>
          <a:p>
            <a:r>
              <a:rPr lang="en-US" dirty="0" smtClean="0"/>
              <a:t>Poem : we are more alike than unalike</a:t>
            </a:r>
            <a:endParaRPr lang="en-US" dirty="0"/>
          </a:p>
        </p:txBody>
      </p:sp>
    </p:spTree>
    <p:extLst>
      <p:ext uri="{BB962C8B-B14F-4D97-AF65-F5344CB8AC3E}">
        <p14:creationId xmlns:p14="http://schemas.microsoft.com/office/powerpoint/2010/main" val="36584866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4525963"/>
          </a:xfrm>
        </p:spPr>
        <p:txBody>
          <a:bodyPr>
            <a:prstTxWarp prst="textWave1">
              <a:avLst/>
            </a:prstTxWarp>
          </a:bodyPr>
          <a:lstStyle/>
          <a:p>
            <a:endParaRPr lang="en-US" dirty="0" smtClean="0"/>
          </a:p>
          <a:p>
            <a:pPr marL="0" indent="0">
              <a:buNone/>
            </a:pPr>
            <a:r>
              <a:rPr lang="en-US" b="1" i="1" dirty="0" smtClean="0"/>
              <a:t>" </a:t>
            </a:r>
            <a:r>
              <a:rPr lang="en-US" b="1" i="1" dirty="0"/>
              <a:t>Stories are the veins of life,  The stories we tell ourselves </a:t>
            </a:r>
            <a:r>
              <a:rPr lang="en-US" b="1" i="1" dirty="0" smtClean="0"/>
              <a:t>and</a:t>
            </a:r>
            <a:r>
              <a:rPr lang="en-GB" dirty="0"/>
              <a:t> </a:t>
            </a:r>
            <a:r>
              <a:rPr lang="en-US" b="1" i="1" dirty="0" smtClean="0"/>
              <a:t>others </a:t>
            </a:r>
            <a:r>
              <a:rPr lang="en-US" b="1" i="1" dirty="0"/>
              <a:t>are the growth of our personalities and being. </a:t>
            </a:r>
            <a:endParaRPr lang="en-US" b="1" i="1" dirty="0" smtClean="0"/>
          </a:p>
          <a:p>
            <a:pPr marL="0" indent="0">
              <a:buNone/>
            </a:pPr>
            <a:r>
              <a:rPr lang="en-US" b="1" i="1" dirty="0" smtClean="0"/>
              <a:t>I believe</a:t>
            </a:r>
            <a:r>
              <a:rPr lang="en-GB" dirty="0"/>
              <a:t> </a:t>
            </a:r>
            <a:r>
              <a:rPr lang="en-US" b="1" i="1" dirty="0" smtClean="0"/>
              <a:t>everyone </a:t>
            </a:r>
            <a:r>
              <a:rPr lang="en-US" b="1" i="1" dirty="0"/>
              <a:t>has a story to tell and all we have to do is listen</a:t>
            </a:r>
            <a:r>
              <a:rPr lang="en-US" b="1" i="1" dirty="0" smtClean="0"/>
              <a:t>.”</a:t>
            </a:r>
            <a:endParaRPr lang="en-GB" dirty="0"/>
          </a:p>
          <a:p>
            <a:pPr marL="0" indent="0">
              <a:buNone/>
            </a:pPr>
            <a:endParaRPr lang="en-US" dirty="0"/>
          </a:p>
          <a:p>
            <a:pPr marL="0" indent="0" algn="ctr">
              <a:buNone/>
            </a:pPr>
            <a:r>
              <a:rPr lang="en-US" dirty="0" smtClean="0">
                <a:solidFill>
                  <a:srgbClr val="006200"/>
                </a:solidFill>
              </a:rPr>
              <a:t>new stories have to be nurtured</a:t>
            </a:r>
          </a:p>
        </p:txBody>
      </p:sp>
      <p:sp>
        <p:nvSpPr>
          <p:cNvPr id="4" name="Title 3"/>
          <p:cNvSpPr>
            <a:spLocks noGrp="1"/>
          </p:cNvSpPr>
          <p:nvPr>
            <p:ph type="title"/>
          </p:nvPr>
        </p:nvSpPr>
        <p:spPr>
          <a:xfrm>
            <a:off x="457200" y="620688"/>
            <a:ext cx="8229600" cy="796950"/>
          </a:xfrm>
        </p:spPr>
        <p:txBody>
          <a:bodyPr>
            <a:noAutofit/>
          </a:bodyPr>
          <a:lstStyle/>
          <a:p>
            <a:r>
              <a:rPr lang="en-GB" sz="2400" dirty="0">
                <a:solidFill>
                  <a:srgbClr val="006200"/>
                </a:solidFill>
              </a:rPr>
              <a:t/>
            </a:r>
            <a:br>
              <a:rPr lang="en-GB" sz="2400" dirty="0">
                <a:solidFill>
                  <a:srgbClr val="006200"/>
                </a:solidFill>
              </a:rPr>
            </a:br>
            <a:r>
              <a:rPr lang="en-GB" sz="2400" dirty="0">
                <a:solidFill>
                  <a:srgbClr val="006200"/>
                </a:solidFill>
              </a:rPr>
              <a:t/>
            </a:r>
            <a:br>
              <a:rPr lang="en-GB" sz="2400" dirty="0">
                <a:solidFill>
                  <a:srgbClr val="006200"/>
                </a:solidFill>
              </a:rPr>
            </a:br>
            <a:endParaRPr lang="en-US" sz="2400" dirty="0">
              <a:solidFill>
                <a:srgbClr val="006200"/>
              </a:solidFill>
            </a:endParaRPr>
          </a:p>
        </p:txBody>
      </p:sp>
    </p:spTree>
    <p:extLst>
      <p:ext uri="{BB962C8B-B14F-4D97-AF65-F5344CB8AC3E}">
        <p14:creationId xmlns:p14="http://schemas.microsoft.com/office/powerpoint/2010/main" val="25049407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948" y="188640"/>
            <a:ext cx="9013052" cy="5274940"/>
          </a:xfrm>
          <a:prstGeom prst="rect">
            <a:avLst/>
          </a:prstGeom>
        </p:spPr>
      </p:pic>
    </p:spTree>
    <p:extLst>
      <p:ext uri="{BB962C8B-B14F-4D97-AF65-F5344CB8AC3E}">
        <p14:creationId xmlns:p14="http://schemas.microsoft.com/office/powerpoint/2010/main" val="24026590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20688"/>
            <a:ext cx="6849428" cy="5291519"/>
          </a:xfrm>
          <a:prstGeom prst="rect">
            <a:avLst/>
          </a:prstGeom>
          <a:noFill/>
          <a:ln>
            <a:noFill/>
          </a:ln>
        </p:spPr>
      </p:pic>
    </p:spTree>
    <p:extLst>
      <p:ext uri="{BB962C8B-B14F-4D97-AF65-F5344CB8AC3E}">
        <p14:creationId xmlns:p14="http://schemas.microsoft.com/office/powerpoint/2010/main" val="22513752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Be students, be teachers</a:t>
            </a:r>
          </a:p>
          <a:p>
            <a:pPr marL="0" indent="0">
              <a:buNone/>
            </a:pPr>
            <a:r>
              <a:rPr lang="en-US" dirty="0" smtClean="0"/>
              <a:t>Be politicians, be preachers</a:t>
            </a:r>
          </a:p>
          <a:p>
            <a:pPr marL="0" indent="0">
              <a:buNone/>
            </a:pPr>
            <a:r>
              <a:rPr lang="en-US" dirty="0" smtClean="0"/>
              <a:t>Be believers, be leaders,</a:t>
            </a:r>
          </a:p>
          <a:p>
            <a:pPr marL="0" indent="0">
              <a:buNone/>
            </a:pPr>
            <a:r>
              <a:rPr lang="en-US" dirty="0" smtClean="0"/>
              <a:t>Be astronauts, be champions</a:t>
            </a:r>
          </a:p>
          <a:p>
            <a:pPr marL="0" indent="0">
              <a:buNone/>
            </a:pPr>
            <a:r>
              <a:rPr lang="en-US" dirty="0" smtClean="0"/>
              <a:t>Be truth seekers.</a:t>
            </a:r>
          </a:p>
          <a:p>
            <a:pPr marL="0" indent="0">
              <a:buNone/>
            </a:pPr>
            <a:endParaRPr lang="en-US" dirty="0"/>
          </a:p>
          <a:p>
            <a:pPr marL="0" indent="0">
              <a:buNone/>
            </a:pPr>
            <a:r>
              <a:rPr lang="en-US" dirty="0" smtClean="0"/>
              <a:t>I choose this song because its lyrics say you can be anything you want and should never give up even in the toughest of situations. You can be whoever you want to be and will succeed if you keep trying and keep holding on strong.</a:t>
            </a:r>
            <a:endParaRPr lang="en-US" dirty="0"/>
          </a:p>
        </p:txBody>
      </p:sp>
    </p:spTree>
    <p:extLst>
      <p:ext uri="{BB962C8B-B14F-4D97-AF65-F5344CB8AC3E}">
        <p14:creationId xmlns:p14="http://schemas.microsoft.com/office/powerpoint/2010/main" val="25312207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Best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If you try your best</a:t>
            </a:r>
          </a:p>
          <a:p>
            <a:pPr marL="0" indent="0">
              <a:buNone/>
            </a:pPr>
            <a:r>
              <a:rPr lang="en-US" dirty="0" smtClean="0"/>
              <a:t>Then you will never have to wonder</a:t>
            </a:r>
          </a:p>
          <a:p>
            <a:pPr marL="0" indent="0">
              <a:buNone/>
            </a:pPr>
            <a:r>
              <a:rPr lang="en-US" dirty="0" smtClean="0"/>
              <a:t>About what you have done</a:t>
            </a:r>
          </a:p>
          <a:p>
            <a:pPr marL="0" indent="0">
              <a:buNone/>
            </a:pPr>
            <a:r>
              <a:rPr lang="en-US" dirty="0" smtClean="0"/>
              <a:t>If you realise all your thunder.</a:t>
            </a:r>
          </a:p>
          <a:p>
            <a:pPr marL="0" indent="0">
              <a:buNone/>
            </a:pPr>
            <a:endParaRPr lang="en-US" dirty="0"/>
          </a:p>
          <a:p>
            <a:pPr marL="0" indent="0">
              <a:buNone/>
            </a:pPr>
            <a:r>
              <a:rPr lang="en-US" dirty="0" smtClean="0"/>
              <a:t>If your best</a:t>
            </a:r>
          </a:p>
          <a:p>
            <a:pPr marL="0" indent="0">
              <a:buNone/>
            </a:pPr>
            <a:r>
              <a:rPr lang="en-US" dirty="0" smtClean="0"/>
              <a:t>Was not as good</a:t>
            </a:r>
          </a:p>
          <a:p>
            <a:pPr marL="0" indent="0">
              <a:buNone/>
            </a:pPr>
            <a:r>
              <a:rPr lang="en-US" dirty="0" smtClean="0"/>
              <a:t>As you hoped it would be</a:t>
            </a:r>
          </a:p>
          <a:p>
            <a:pPr marL="0" indent="0">
              <a:buNone/>
            </a:pPr>
            <a:r>
              <a:rPr lang="en-US" dirty="0" smtClean="0"/>
              <a:t>You still could say,</a:t>
            </a:r>
          </a:p>
          <a:p>
            <a:pPr marL="0" indent="0">
              <a:buNone/>
            </a:pPr>
            <a:r>
              <a:rPr lang="en-US" dirty="0" smtClean="0"/>
              <a:t>“I gave today all I had in me”</a:t>
            </a:r>
            <a:endParaRPr lang="en-US" dirty="0"/>
          </a:p>
        </p:txBody>
      </p:sp>
    </p:spTree>
    <p:extLst>
      <p:ext uri="{BB962C8B-B14F-4D97-AF65-F5344CB8AC3E}">
        <p14:creationId xmlns:p14="http://schemas.microsoft.com/office/powerpoint/2010/main" val="28044494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path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Don</a:t>
            </a:r>
            <a:r>
              <a:rPr lang="mr-IN" dirty="0" smtClean="0"/>
              <a:t>’</a:t>
            </a:r>
            <a:r>
              <a:rPr lang="en-US" dirty="0" smtClean="0"/>
              <a:t>t listen to what everyone wants you to be,</a:t>
            </a:r>
          </a:p>
          <a:p>
            <a:pPr marL="0" indent="0">
              <a:buNone/>
            </a:pPr>
            <a:r>
              <a:rPr lang="en-US" dirty="0"/>
              <a:t>m</a:t>
            </a:r>
            <a:r>
              <a:rPr lang="en-US" dirty="0" smtClean="0"/>
              <a:t>ake your own path.</a:t>
            </a:r>
          </a:p>
          <a:p>
            <a:pPr marL="0" indent="0">
              <a:buNone/>
            </a:pPr>
            <a:r>
              <a:rPr lang="en-US" dirty="0" smtClean="0"/>
              <a:t>This is your life,</a:t>
            </a:r>
          </a:p>
          <a:p>
            <a:pPr marL="0" indent="0">
              <a:buNone/>
            </a:pPr>
            <a:r>
              <a:rPr lang="en-US" dirty="0" smtClean="0"/>
              <a:t>So make the most of it.</a:t>
            </a:r>
          </a:p>
          <a:p>
            <a:pPr marL="0" indent="0">
              <a:buNone/>
            </a:pPr>
            <a:endParaRPr lang="en-US" dirty="0"/>
          </a:p>
          <a:p>
            <a:pPr marL="0" indent="0">
              <a:buNone/>
            </a:pPr>
            <a:r>
              <a:rPr lang="en-US" dirty="0" smtClean="0"/>
              <a:t>Your parents want you to become what they want, but if you don</a:t>
            </a:r>
            <a:r>
              <a:rPr lang="mr-IN" dirty="0" smtClean="0"/>
              <a:t>’</a:t>
            </a:r>
            <a:r>
              <a:rPr lang="en-US" dirty="0" smtClean="0"/>
              <a:t>t want it tell them or</a:t>
            </a:r>
          </a:p>
          <a:p>
            <a:pPr marL="0" indent="0">
              <a:buNone/>
            </a:pPr>
            <a:r>
              <a:rPr lang="en-US" dirty="0" smtClean="0"/>
              <a:t>You’ll miss out on your dreams.</a:t>
            </a:r>
            <a:endParaRPr lang="en-US" dirty="0"/>
          </a:p>
        </p:txBody>
      </p:sp>
    </p:spTree>
    <p:extLst>
      <p:ext uri="{BB962C8B-B14F-4D97-AF65-F5344CB8AC3E}">
        <p14:creationId xmlns:p14="http://schemas.microsoft.com/office/powerpoint/2010/main" val="33872028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buNone/>
            </a:pPr>
            <a:r>
              <a:rPr lang="en-US" dirty="0" smtClean="0"/>
              <a:t>So make your own path,</a:t>
            </a:r>
          </a:p>
          <a:p>
            <a:pPr marL="0" indent="0">
              <a:buNone/>
            </a:pPr>
            <a:r>
              <a:rPr lang="en-US" dirty="0" smtClean="0"/>
              <a:t>Choose what you want you want to be,</a:t>
            </a:r>
          </a:p>
          <a:p>
            <a:pPr marL="0" indent="0">
              <a:buNone/>
            </a:pPr>
            <a:r>
              <a:rPr lang="en-US" dirty="0" smtClean="0"/>
              <a:t>Make the most of your life</a:t>
            </a:r>
          </a:p>
          <a:p>
            <a:pPr marL="0" indent="0">
              <a:buNone/>
            </a:pPr>
            <a:r>
              <a:rPr lang="en-US" dirty="0" smtClean="0"/>
              <a:t>Because you only live once.</a:t>
            </a:r>
          </a:p>
          <a:p>
            <a:pPr marL="0" indent="0">
              <a:buNone/>
            </a:pPr>
            <a:endParaRPr lang="en-US" dirty="0"/>
          </a:p>
          <a:p>
            <a:pPr marL="0" indent="0">
              <a:buNone/>
            </a:pPr>
            <a:r>
              <a:rPr lang="en-US" dirty="0" smtClean="0"/>
              <a:t>Remember this is your life, not your parents,</a:t>
            </a:r>
          </a:p>
          <a:p>
            <a:pPr marL="0" indent="0">
              <a:buNone/>
            </a:pPr>
            <a:r>
              <a:rPr lang="en-US" dirty="0" smtClean="0"/>
              <a:t>So make your own choices,</a:t>
            </a:r>
          </a:p>
          <a:p>
            <a:pPr marL="0" indent="0">
              <a:buNone/>
            </a:pPr>
            <a:r>
              <a:rPr lang="en-US" dirty="0" smtClean="0"/>
              <a:t>And live the life of your dreams.</a:t>
            </a:r>
            <a:endParaRPr lang="en-US" dirty="0"/>
          </a:p>
        </p:txBody>
      </p:sp>
    </p:spTree>
    <p:extLst>
      <p:ext uri="{BB962C8B-B14F-4D97-AF65-F5344CB8AC3E}">
        <p14:creationId xmlns:p14="http://schemas.microsoft.com/office/powerpoint/2010/main" val="29044458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ttle m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51348" y="975334"/>
            <a:ext cx="3291840" cy="3413760"/>
          </a:xfrm>
          <a:prstGeom prst="rect">
            <a:avLst/>
          </a:prstGeom>
        </p:spPr>
      </p:pic>
      <p:pic>
        <p:nvPicPr>
          <p:cNvPr id="4" name="Picture 3" descr="Photo on 15-05-2017 at 18.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300" y="1549400"/>
            <a:ext cx="2743200" cy="1828800"/>
          </a:xfrm>
          <a:prstGeom prst="rect">
            <a:avLst/>
          </a:prstGeom>
        </p:spPr>
      </p:pic>
      <p:sp>
        <p:nvSpPr>
          <p:cNvPr id="5" name="TextBox 4"/>
          <p:cNvSpPr txBox="1"/>
          <p:nvPr/>
        </p:nvSpPr>
        <p:spPr>
          <a:xfrm>
            <a:off x="1155700" y="292100"/>
            <a:ext cx="6388100" cy="369332"/>
          </a:xfrm>
          <a:prstGeom prst="rect">
            <a:avLst/>
          </a:prstGeom>
          <a:noFill/>
        </p:spPr>
        <p:txBody>
          <a:bodyPr wrap="square" rtlCol="0">
            <a:spAutoFit/>
          </a:bodyPr>
          <a:lstStyle/>
          <a:p>
            <a:r>
              <a:rPr lang="en-US" dirty="0" smtClean="0"/>
              <a:t>Making personal connections through sharing our own lives</a:t>
            </a:r>
            <a:endParaRPr lang="en-US" dirty="0"/>
          </a:p>
        </p:txBody>
      </p:sp>
    </p:spTree>
    <p:extLst>
      <p:ext uri="{BB962C8B-B14F-4D97-AF65-F5344CB8AC3E}">
        <p14:creationId xmlns:p14="http://schemas.microsoft.com/office/powerpoint/2010/main" val="8795930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Is this RP?</a:t>
            </a:r>
          </a:p>
          <a:p>
            <a:endParaRPr lang="en-US" dirty="0"/>
          </a:p>
          <a:p>
            <a:r>
              <a:rPr lang="en-US" dirty="0" smtClean="0"/>
              <a:t>Is it almost RP which could be improved by adopting RP?</a:t>
            </a:r>
          </a:p>
          <a:p>
            <a:endParaRPr lang="en-US" dirty="0"/>
          </a:p>
          <a:p>
            <a:r>
              <a:rPr lang="en-US" dirty="0" smtClean="0"/>
              <a:t>Is it better than RP?</a:t>
            </a:r>
            <a:endParaRPr lang="en-US" dirty="0"/>
          </a:p>
        </p:txBody>
      </p:sp>
    </p:spTree>
    <p:extLst>
      <p:ext uri="{BB962C8B-B14F-4D97-AF65-F5344CB8AC3E}">
        <p14:creationId xmlns:p14="http://schemas.microsoft.com/office/powerpoint/2010/main" val="16995961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80781829"/>
              </p:ext>
            </p:extLst>
          </p:nvPr>
        </p:nvGraphicFramePr>
        <p:xfrm>
          <a:off x="0" y="908720"/>
          <a:ext cx="91440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0930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and alternative narrative of our town</a:t>
            </a:r>
            <a:endParaRPr lang="en-US" dirty="0"/>
          </a:p>
        </p:txBody>
      </p:sp>
      <p:pic>
        <p:nvPicPr>
          <p:cNvPr id="4" name="Picture 3" descr="Screen Shot 2017-05-10 at 03.42.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9838"/>
            <a:ext cx="9144000" cy="1794124"/>
          </a:xfrm>
          <a:prstGeom prst="rect">
            <a:avLst/>
          </a:prstGeom>
        </p:spPr>
      </p:pic>
    </p:spTree>
    <p:extLst>
      <p:ext uri="{BB962C8B-B14F-4D97-AF65-F5344CB8AC3E}">
        <p14:creationId xmlns:p14="http://schemas.microsoft.com/office/powerpoint/2010/main" val="284668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a:t>
            </a:r>
            <a:r>
              <a:rPr lang="en-US" dirty="0" err="1"/>
              <a:t>youtu.be</a:t>
            </a:r>
            <a:r>
              <a:rPr lang="en-US" dirty="0"/>
              <a:t>/fW8amMCVAJQ</a:t>
            </a:r>
            <a:br>
              <a:rPr lang="en-US" dirty="0"/>
            </a:br>
            <a:endParaRPr lang="en-US" dirty="0"/>
          </a:p>
        </p:txBody>
      </p:sp>
      <p:sp>
        <p:nvSpPr>
          <p:cNvPr id="3" name="Text Placeholder 2"/>
          <p:cNvSpPr>
            <a:spLocks noGrp="1"/>
          </p:cNvSpPr>
          <p:nvPr>
            <p:ph type="body" idx="1"/>
          </p:nvPr>
        </p:nvSpPr>
        <p:spPr/>
        <p:txBody>
          <a:bodyPr/>
          <a:lstStyle/>
          <a:p>
            <a:r>
              <a:rPr lang="en-US" dirty="0" smtClean="0"/>
              <a:t>Leadership </a:t>
            </a:r>
            <a:r>
              <a:rPr lang="mr-IN" dirty="0" smtClean="0"/>
              <a:t>–</a:t>
            </a:r>
            <a:r>
              <a:rPr lang="en-US" dirty="0" smtClean="0"/>
              <a:t> dancing guy</a:t>
            </a:r>
            <a:endParaRPr lang="en-US" dirty="0"/>
          </a:p>
        </p:txBody>
      </p:sp>
    </p:spTree>
    <p:extLst>
      <p:ext uri="{BB962C8B-B14F-4D97-AF65-F5344CB8AC3E}">
        <p14:creationId xmlns:p14="http://schemas.microsoft.com/office/powerpoint/2010/main" val="34731435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6600"/>
                </a:solidFill>
              </a:rPr>
              <a:t>RecoRa – guiding principles</a:t>
            </a:r>
            <a:endParaRPr lang="en-US" dirty="0">
              <a:solidFill>
                <a:srgbClr val="006600"/>
              </a:solidFill>
            </a:endParaRPr>
          </a:p>
        </p:txBody>
      </p:sp>
      <p:sp>
        <p:nvSpPr>
          <p:cNvPr id="3" name="Content Placeholder 2"/>
          <p:cNvSpPr>
            <a:spLocks noGrp="1"/>
          </p:cNvSpPr>
          <p:nvPr>
            <p:ph idx="1"/>
          </p:nvPr>
        </p:nvSpPr>
        <p:spPr/>
        <p:txBody>
          <a:bodyPr>
            <a:normAutofit fontScale="70000" lnSpcReduction="20000"/>
          </a:bodyPr>
          <a:lstStyle/>
          <a:p>
            <a:endParaRPr lang="en-US" dirty="0"/>
          </a:p>
          <a:p>
            <a:r>
              <a:rPr lang="en-US" b="1" dirty="0"/>
              <a:t>Individuals lead change more than plans or models</a:t>
            </a:r>
            <a:r>
              <a:rPr lang="en-US" dirty="0"/>
              <a:t>. </a:t>
            </a:r>
          </a:p>
          <a:p>
            <a:r>
              <a:rPr lang="en-US" dirty="0" smtClean="0"/>
              <a:t>Energy </a:t>
            </a:r>
            <a:r>
              <a:rPr lang="en-US" dirty="0"/>
              <a:t>is a key predictor of effective human enterprise </a:t>
            </a:r>
          </a:p>
          <a:p>
            <a:r>
              <a:rPr lang="en-US" b="1" dirty="0" smtClean="0"/>
              <a:t>Empowering influential  </a:t>
            </a:r>
            <a:r>
              <a:rPr lang="en-US" b="1" dirty="0"/>
              <a:t>individuals </a:t>
            </a:r>
            <a:r>
              <a:rPr lang="en-US" dirty="0" smtClean="0"/>
              <a:t>to achieve  change through relationships and tools for success is the best way to sustain individual change and create the desire to change in others.</a:t>
            </a:r>
            <a:endParaRPr lang="en-US" dirty="0"/>
          </a:p>
          <a:p>
            <a:r>
              <a:rPr lang="en-US" b="1" dirty="0" smtClean="0"/>
              <a:t>Divergent </a:t>
            </a:r>
            <a:r>
              <a:rPr lang="en-US" b="1" dirty="0"/>
              <a:t>thinking solves more problems than conventional treatment</a:t>
            </a:r>
            <a:r>
              <a:rPr lang="en-US" dirty="0"/>
              <a:t>. </a:t>
            </a:r>
          </a:p>
          <a:p>
            <a:r>
              <a:rPr lang="en-US" dirty="0" smtClean="0"/>
              <a:t>Sharing </a:t>
            </a:r>
            <a:r>
              <a:rPr lang="en-US" dirty="0"/>
              <a:t>narratives aimed at influencing individuals to </a:t>
            </a:r>
            <a:r>
              <a:rPr lang="en-US" dirty="0" smtClean="0"/>
              <a:t>challenge their </a:t>
            </a:r>
            <a:r>
              <a:rPr lang="en-US" dirty="0"/>
              <a:t>violence is more effective than informing people of </a:t>
            </a:r>
            <a:r>
              <a:rPr lang="en-US" dirty="0" smtClean="0"/>
              <a:t>the impact of their crime. </a:t>
            </a:r>
            <a:endParaRPr lang="en-US" dirty="0"/>
          </a:p>
          <a:p>
            <a:r>
              <a:rPr lang="en-US" dirty="0" smtClean="0"/>
              <a:t>Motivating </a:t>
            </a:r>
            <a:r>
              <a:rPr lang="en-US" dirty="0"/>
              <a:t>the internal desire to change within individuals is more effective than confronting their ideologies head on. </a:t>
            </a:r>
            <a:endParaRPr lang="en-US" dirty="0" smtClean="0"/>
          </a:p>
          <a:p>
            <a:r>
              <a:rPr lang="en-US" b="1" dirty="0" smtClean="0"/>
              <a:t>Actions speak louder than words</a:t>
            </a:r>
            <a:endParaRPr lang="en-US" b="1" dirty="0"/>
          </a:p>
          <a:p>
            <a:endParaRPr lang="en-US" b="1" dirty="0" smtClean="0"/>
          </a:p>
          <a:p>
            <a:endParaRPr lang="en-US" dirty="0"/>
          </a:p>
        </p:txBody>
      </p:sp>
    </p:spTree>
    <p:extLst>
      <p:ext uri="{BB962C8B-B14F-4D97-AF65-F5344CB8AC3E}">
        <p14:creationId xmlns:p14="http://schemas.microsoft.com/office/powerpoint/2010/main" val="2850089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468314" y="341784"/>
            <a:ext cx="821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lvl1pPr algn="ctr" rtl="0" eaLnBrk="0" fontAlgn="base" hangingPunct="0">
              <a:spcBef>
                <a:spcPct val="0"/>
              </a:spcBef>
              <a:spcAft>
                <a:spcPct val="0"/>
              </a:spcAft>
              <a:defRPr sz="4400">
                <a:solidFill>
                  <a:srgbClr val="006600"/>
                </a:solidFill>
                <a:latin typeface="+mj-lt"/>
                <a:ea typeface="+mj-ea"/>
                <a:cs typeface="+mj-cs"/>
              </a:defRPr>
            </a:lvl1pPr>
            <a:lvl2pPr algn="ctr" rtl="0" eaLnBrk="0" fontAlgn="base" hangingPunct="0">
              <a:spcBef>
                <a:spcPct val="0"/>
              </a:spcBef>
              <a:spcAft>
                <a:spcPct val="0"/>
              </a:spcAft>
              <a:defRPr sz="4400">
                <a:solidFill>
                  <a:srgbClr val="006600"/>
                </a:solidFill>
                <a:latin typeface="Arial" charset="0"/>
              </a:defRPr>
            </a:lvl2pPr>
            <a:lvl3pPr algn="ctr" rtl="0" eaLnBrk="0" fontAlgn="base" hangingPunct="0">
              <a:spcBef>
                <a:spcPct val="0"/>
              </a:spcBef>
              <a:spcAft>
                <a:spcPct val="0"/>
              </a:spcAft>
              <a:defRPr sz="4400">
                <a:solidFill>
                  <a:srgbClr val="006600"/>
                </a:solidFill>
                <a:latin typeface="Arial" charset="0"/>
              </a:defRPr>
            </a:lvl3pPr>
            <a:lvl4pPr algn="ctr" rtl="0" eaLnBrk="0" fontAlgn="base" hangingPunct="0">
              <a:spcBef>
                <a:spcPct val="0"/>
              </a:spcBef>
              <a:spcAft>
                <a:spcPct val="0"/>
              </a:spcAft>
              <a:defRPr sz="4400">
                <a:solidFill>
                  <a:srgbClr val="006600"/>
                </a:solidFill>
                <a:latin typeface="Arial" charset="0"/>
              </a:defRPr>
            </a:lvl4pPr>
            <a:lvl5pPr algn="ctr" rtl="0" eaLnBrk="0" fontAlgn="base" hangingPunct="0">
              <a:spcBef>
                <a:spcPct val="0"/>
              </a:spcBef>
              <a:spcAft>
                <a:spcPct val="0"/>
              </a:spcAft>
              <a:defRPr sz="4400">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nl-NL" dirty="0" smtClean="0">
                <a:solidFill>
                  <a:srgbClr val="018752"/>
                </a:solidFill>
              </a:rPr>
              <a:t>Foundations for achieving results</a:t>
            </a:r>
            <a:endParaRPr lang="en-GB" dirty="0" smtClean="0">
              <a:solidFill>
                <a:srgbClr val="018752"/>
              </a:solidFill>
            </a:endParaRPr>
          </a:p>
        </p:txBody>
      </p:sp>
      <p:sp>
        <p:nvSpPr>
          <p:cNvPr id="5" name="Content Placeholder 2"/>
          <p:cNvSpPr>
            <a:spLocks noGrp="1"/>
          </p:cNvSpPr>
          <p:nvPr/>
        </p:nvSpPr>
        <p:spPr bwMode="auto">
          <a:xfrm>
            <a:off x="457200" y="171134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endParaRPr lang="nl-NL" sz="2800" dirty="0">
              <a:solidFill>
                <a:schemeClr val="tx1">
                  <a:lumMod val="85000"/>
                  <a:lumOff val="15000"/>
                </a:schemeClr>
              </a:solidFill>
            </a:endParaRPr>
          </a:p>
          <a:p>
            <a:pPr marL="0" indent="0" eaLnBrk="1" hangingPunct="1">
              <a:buNone/>
            </a:pPr>
            <a:endParaRPr lang="en-GB" sz="2800" dirty="0">
              <a:solidFill>
                <a:schemeClr val="tx1">
                  <a:lumMod val="85000"/>
                  <a:lumOff val="15000"/>
                </a:schemeClr>
              </a:solidFill>
            </a:endParaRPr>
          </a:p>
        </p:txBody>
      </p:sp>
      <p:sp>
        <p:nvSpPr>
          <p:cNvPr id="10241" name="Rectangle 1"/>
          <p:cNvSpPr>
            <a:spLocks noChangeArrowheads="1"/>
          </p:cNvSpPr>
          <p:nvPr/>
        </p:nvSpPr>
        <p:spPr bwMode="auto">
          <a:xfrm>
            <a:off x="1" y="90102"/>
            <a:ext cx="227948" cy="276999"/>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defTabSz="914377" fontAlgn="base">
              <a:spcBef>
                <a:spcPct val="0"/>
              </a:spcBef>
              <a:spcAft>
                <a:spcPct val="0"/>
              </a:spcAft>
            </a:pPr>
            <a:r>
              <a:rPr lang="en-GB" sz="1200" dirty="0">
                <a:solidFill>
                  <a:srgbClr val="000000"/>
                </a:solidFill>
                <a:latin typeface="Arial" pitchFamily="34" charset="0"/>
                <a:ea typeface="Times New Roman" pitchFamily="18" charset="0"/>
                <a:cs typeface="Arial" pitchFamily="34" charset="0"/>
              </a:rPr>
              <a:t>.</a:t>
            </a:r>
            <a:endParaRPr lang="en-GB" sz="1900" dirty="0">
              <a:latin typeface="Arial" pitchFamily="34" charset="0"/>
              <a:cs typeface="Arial" pitchFamily="34" charset="0"/>
            </a:endParaRPr>
          </a:p>
        </p:txBody>
      </p:sp>
      <p:sp>
        <p:nvSpPr>
          <p:cNvPr id="6" name="Rectangle 5"/>
          <p:cNvSpPr/>
          <p:nvPr/>
        </p:nvSpPr>
        <p:spPr>
          <a:xfrm>
            <a:off x="899593" y="1353717"/>
            <a:ext cx="7368356" cy="5293754"/>
          </a:xfrm>
          <a:prstGeom prst="rect">
            <a:avLst/>
          </a:prstGeom>
        </p:spPr>
        <p:txBody>
          <a:bodyPr wrap="square" lIns="91438" tIns="45719" rIns="91438" bIns="45719">
            <a:spAutoFit/>
          </a:bodyPr>
          <a:lstStyle/>
          <a:p>
            <a:pPr lvl="0" fontAlgn="base">
              <a:spcBef>
                <a:spcPct val="0"/>
              </a:spcBef>
              <a:spcAft>
                <a:spcPct val="0"/>
              </a:spcAft>
            </a:pPr>
            <a:endParaRPr lang="en-GB" sz="800" dirty="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GB" sz="2000" b="1" dirty="0">
                <a:solidFill>
                  <a:srgbClr val="000000"/>
                </a:solidFill>
                <a:latin typeface="Arial" pitchFamily="34" charset="0"/>
                <a:ea typeface="Times New Roman" pitchFamily="18" charset="0"/>
                <a:cs typeface="Arial" pitchFamily="34" charset="0"/>
              </a:rPr>
              <a:t>Self-help</a:t>
            </a:r>
            <a:endParaRPr lang="en-GB" sz="2000" dirty="0">
              <a:solidFill>
                <a:prstClr val="black"/>
              </a:solidFill>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lang="en-GB" sz="1200" dirty="0">
                <a:solidFill>
                  <a:srgbClr val="000000"/>
                </a:solidFill>
                <a:latin typeface="Arial" pitchFamily="34" charset="0"/>
                <a:ea typeface="Times New Roman" pitchFamily="18" charset="0"/>
                <a:cs typeface="Arial" pitchFamily="34" charset="0"/>
              </a:rPr>
              <a:t>The best way for people and groups to solve problems is to take the initiative and build on their own resources.</a:t>
            </a:r>
            <a:endParaRPr lang="en-GB" sz="800" dirty="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GB" sz="2000" b="1" dirty="0">
                <a:solidFill>
                  <a:srgbClr val="000000"/>
                </a:solidFill>
                <a:latin typeface="Arial" pitchFamily="34" charset="0"/>
                <a:ea typeface="Times New Roman" pitchFamily="18" charset="0"/>
                <a:cs typeface="Arial" pitchFamily="34" charset="0"/>
              </a:rPr>
              <a:t>Entrepreneurial Capacity</a:t>
            </a:r>
            <a:endParaRPr lang="en-GB" sz="2000" dirty="0">
              <a:solidFill>
                <a:prstClr val="black"/>
              </a:solidFill>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lang="en-GB" sz="1200" dirty="0">
                <a:solidFill>
                  <a:srgbClr val="000000"/>
                </a:solidFill>
                <a:latin typeface="Arial" pitchFamily="34" charset="0"/>
                <a:ea typeface="Times New Roman" pitchFamily="18" charset="0"/>
                <a:cs typeface="Arial" pitchFamily="34" charset="0"/>
              </a:rPr>
              <a:t>Effective enterprise to deal with critical social problems is based less on long term plans and studies than on talented individuals with energy and perseverance.</a:t>
            </a:r>
            <a:endParaRPr lang="en-GB" sz="800" dirty="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GB" sz="2000" b="1" dirty="0">
                <a:solidFill>
                  <a:srgbClr val="000000"/>
                </a:solidFill>
                <a:latin typeface="Arial" pitchFamily="34" charset="0"/>
                <a:ea typeface="Times New Roman" pitchFamily="18" charset="0"/>
                <a:cs typeface="Arial" pitchFamily="34" charset="0"/>
              </a:rPr>
              <a:t>Divergent Thinking</a:t>
            </a:r>
            <a:endParaRPr lang="en-GB" sz="2000" dirty="0">
              <a:solidFill>
                <a:prstClr val="black"/>
              </a:solidFill>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lang="en-GB" sz="1200" dirty="0">
                <a:solidFill>
                  <a:srgbClr val="000000"/>
                </a:solidFill>
                <a:latin typeface="Arial" pitchFamily="34" charset="0"/>
                <a:ea typeface="Times New Roman" pitchFamily="18" charset="0"/>
                <a:cs typeface="Arial" pitchFamily="34" charset="0"/>
              </a:rPr>
              <a:t>Many problems cannot be solved by incremental adjustments to current practice. Fresh and distinct innovations are needed as much in social and organisational settings as in technology.</a:t>
            </a:r>
            <a:endParaRPr lang="en-GB" sz="800" dirty="0">
              <a:solidFill>
                <a:prstClr val="black"/>
              </a:solidFill>
              <a:latin typeface="Arial" pitchFamily="34" charset="0"/>
              <a:cs typeface="Arial" pitchFamily="34" charset="0"/>
            </a:endParaRPr>
          </a:p>
          <a:p>
            <a:pPr lvl="0" eaLnBrk="0" fontAlgn="base" hangingPunct="0">
              <a:spcBef>
                <a:spcPct val="0"/>
              </a:spcBef>
              <a:spcAft>
                <a:spcPct val="0"/>
              </a:spcAft>
              <a:buFontTx/>
              <a:buChar char="•"/>
            </a:pPr>
            <a:r>
              <a:rPr lang="en-GB" sz="2000" b="1" dirty="0">
                <a:solidFill>
                  <a:srgbClr val="000000"/>
                </a:solidFill>
                <a:latin typeface="Arial" pitchFamily="34" charset="0"/>
                <a:ea typeface="Times New Roman" pitchFamily="18" charset="0"/>
                <a:cs typeface="Arial" pitchFamily="34" charset="0"/>
              </a:rPr>
              <a:t>Results focus</a:t>
            </a:r>
            <a:endParaRPr lang="en-GB" sz="2000" dirty="0">
              <a:solidFill>
                <a:prstClr val="black"/>
              </a:solidFill>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lang="en-GB" sz="1200" dirty="0">
                <a:solidFill>
                  <a:srgbClr val="000000"/>
                </a:solidFill>
                <a:latin typeface="Arial" pitchFamily="34" charset="0"/>
                <a:ea typeface="Times New Roman" pitchFamily="18" charset="0"/>
                <a:cs typeface="Arial" pitchFamily="34" charset="0"/>
              </a:rPr>
              <a:t>Non–profit and public sector groups should be held accountable not for activity and procedural compliance but for tangible outcomes. Return on investment is as relevant for </a:t>
            </a:r>
            <a:r>
              <a:rPr lang="en-GB" sz="1200" dirty="0" smtClean="0">
                <a:solidFill>
                  <a:srgbClr val="000000"/>
                </a:solidFill>
                <a:latin typeface="Arial" pitchFamily="34" charset="0"/>
                <a:ea typeface="Times New Roman" pitchFamily="18" charset="0"/>
                <a:cs typeface="Arial" pitchFamily="34" charset="0"/>
              </a:rPr>
              <a:t>activists </a:t>
            </a:r>
            <a:r>
              <a:rPr lang="en-GB" sz="1200" dirty="0">
                <a:solidFill>
                  <a:srgbClr val="000000"/>
                </a:solidFill>
                <a:latin typeface="Arial" pitchFamily="34" charset="0"/>
                <a:ea typeface="Times New Roman" pitchFamily="18" charset="0"/>
                <a:cs typeface="Arial" pitchFamily="34" charset="0"/>
              </a:rPr>
              <a:t>as it is to the private sector</a:t>
            </a:r>
            <a:r>
              <a:rPr lang="en-GB" sz="1200" dirty="0" smtClean="0">
                <a:solidFill>
                  <a:srgbClr val="000000"/>
                </a:solidFill>
                <a:latin typeface="Arial" pitchFamily="34" charset="0"/>
                <a:ea typeface="Times New Roman" pitchFamily="18" charset="0"/>
                <a:cs typeface="Arial" pitchFamily="34" charset="0"/>
              </a:rPr>
              <a:t>.</a:t>
            </a:r>
          </a:p>
          <a:p>
            <a:pPr lvl="0" eaLnBrk="0" fontAlgn="base" hangingPunct="0">
              <a:spcBef>
                <a:spcPct val="0"/>
              </a:spcBef>
              <a:spcAft>
                <a:spcPct val="0"/>
              </a:spcAft>
              <a:buFontTx/>
              <a:buChar char="•"/>
            </a:pPr>
            <a:r>
              <a:rPr lang="en-GB" sz="2000" b="1" dirty="0" smtClean="0">
                <a:solidFill>
                  <a:srgbClr val="000000"/>
                </a:solidFill>
                <a:latin typeface="Arial" pitchFamily="34" charset="0"/>
                <a:ea typeface="Times New Roman" pitchFamily="18" charset="0"/>
                <a:cs typeface="Arial" pitchFamily="34" charset="0"/>
              </a:rPr>
              <a:t>Story Telling</a:t>
            </a:r>
            <a:endParaRPr lang="en-GB" sz="2000" dirty="0">
              <a:solidFill>
                <a:prstClr val="black"/>
              </a:solidFill>
              <a:latin typeface="Arial" pitchFamily="34" charset="0"/>
              <a:cs typeface="Arial" pitchFamily="34" charset="0"/>
            </a:endParaRPr>
          </a:p>
          <a:p>
            <a:pPr lvl="1" eaLnBrk="0" fontAlgn="base" hangingPunct="0">
              <a:spcBef>
                <a:spcPct val="0"/>
              </a:spcBef>
              <a:spcAft>
                <a:spcPct val="0"/>
              </a:spcAft>
              <a:buFont typeface="Symbol" pitchFamily="18" charset="2"/>
              <a:buChar char=""/>
            </a:pPr>
            <a:r>
              <a:rPr lang="en-GB" sz="1200" dirty="0" smtClean="0">
                <a:solidFill>
                  <a:srgbClr val="000000"/>
                </a:solidFill>
                <a:latin typeface="Arial" pitchFamily="34" charset="0"/>
                <a:ea typeface="Times New Roman" pitchFamily="18" charset="0"/>
                <a:cs typeface="Arial" pitchFamily="34" charset="0"/>
              </a:rPr>
              <a:t>Stories are the vein of life, the stories we tell ourselves and others are the growth of our personalities and being. Everyone has a story to tell </a:t>
            </a:r>
            <a:r>
              <a:rPr lang="mr-IN" sz="1200" dirty="0" smtClean="0">
                <a:solidFill>
                  <a:srgbClr val="000000"/>
                </a:solidFill>
                <a:latin typeface="Arial" pitchFamily="34" charset="0"/>
                <a:ea typeface="Times New Roman" pitchFamily="18" charset="0"/>
                <a:cs typeface="Arial" pitchFamily="34" charset="0"/>
              </a:rPr>
              <a:t>–</a:t>
            </a:r>
            <a:r>
              <a:rPr lang="en-GB" sz="1200" dirty="0" smtClean="0">
                <a:solidFill>
                  <a:srgbClr val="000000"/>
                </a:solidFill>
                <a:latin typeface="Arial" pitchFamily="34" charset="0"/>
                <a:ea typeface="Times New Roman" pitchFamily="18" charset="0"/>
                <a:cs typeface="Arial" pitchFamily="34" charset="0"/>
              </a:rPr>
              <a:t> all we have to do is listen. New stories have to be nurtured</a:t>
            </a:r>
            <a:endParaRPr lang="en-GB" sz="1200" dirty="0">
              <a:solidFill>
                <a:srgbClr val="000000"/>
              </a:solidFill>
              <a:latin typeface="Arial" pitchFamily="34" charset="0"/>
              <a:ea typeface="Times New Roman" pitchFamily="18" charset="0"/>
              <a:cs typeface="Arial" pitchFamily="34" charset="0"/>
            </a:endParaRPr>
          </a:p>
          <a:p>
            <a:pPr lvl="1" eaLnBrk="0" fontAlgn="base" hangingPunct="0">
              <a:spcBef>
                <a:spcPct val="0"/>
              </a:spcBef>
              <a:spcAft>
                <a:spcPct val="0"/>
              </a:spcAft>
              <a:buFont typeface="Symbol" pitchFamily="18" charset="2"/>
              <a:buChar char=""/>
            </a:pPr>
            <a:endParaRPr lang="en-GB" sz="1200" dirty="0">
              <a:solidFill>
                <a:srgbClr val="000000"/>
              </a:solidFill>
              <a:latin typeface="Arial" pitchFamily="34" charset="0"/>
              <a:ea typeface="Times New Roman" pitchFamily="18" charset="0"/>
              <a:cs typeface="Arial" pitchFamily="34" charset="0"/>
            </a:endParaRPr>
          </a:p>
          <a:p>
            <a:pPr lvl="1" eaLnBrk="0" fontAlgn="base" hangingPunct="0">
              <a:spcBef>
                <a:spcPct val="0"/>
              </a:spcBef>
              <a:spcAft>
                <a:spcPct val="0"/>
              </a:spcAft>
              <a:buFont typeface="Symbol" pitchFamily="18" charset="2"/>
              <a:buChar char=""/>
            </a:pPr>
            <a:endParaRPr lang="en-GB" sz="3700" dirty="0">
              <a:solidFill>
                <a:srgbClr val="FF0000"/>
              </a:solidFill>
              <a:latin typeface="Arial" pitchFamily="34" charset="0"/>
              <a:ea typeface="Times New Roman" pitchFamily="18" charset="0"/>
              <a:cs typeface="Arial" pitchFamily="34" charset="0"/>
            </a:endParaRPr>
          </a:p>
          <a:p>
            <a:pPr lvl="1" algn="ctr" eaLnBrk="0" fontAlgn="base" hangingPunct="0">
              <a:spcBef>
                <a:spcPct val="0"/>
              </a:spcBef>
              <a:spcAft>
                <a:spcPct val="0"/>
              </a:spcAft>
            </a:pPr>
            <a:r>
              <a:rPr lang="en-GB" sz="3700" dirty="0">
                <a:solidFill>
                  <a:srgbClr val="FF0000"/>
                </a:solidFill>
                <a:latin typeface="Arial" pitchFamily="34" charset="0"/>
                <a:ea typeface="Times New Roman" pitchFamily="18" charset="0"/>
                <a:cs typeface="Arial" pitchFamily="34" charset="0"/>
              </a:rPr>
              <a:t>See the promise not the risk</a:t>
            </a:r>
            <a:endParaRPr lang="en-GB" sz="37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099601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Content Placeholder 2"/>
          <p:cNvSpPr>
            <a:spLocks noGrp="1"/>
          </p:cNvSpPr>
          <p:nvPr>
            <p:ph idx="1"/>
          </p:nvPr>
        </p:nvSpPr>
        <p:spPr>
          <a:xfrm>
            <a:off x="467544" y="764704"/>
            <a:ext cx="8229600" cy="4525963"/>
          </a:xfrm>
        </p:spPr>
        <p:txBody>
          <a:bodyPr>
            <a:normAutofit lnSpcReduction="10000"/>
          </a:bodyPr>
          <a:lstStyle/>
          <a:p>
            <a:pPr eaLnBrk="1" hangingPunct="1">
              <a:buFontTx/>
              <a:buNone/>
            </a:pPr>
            <a:r>
              <a:rPr lang="en-GB" dirty="0">
                <a:latin typeface="Arial" charset="0"/>
              </a:rPr>
              <a:t>  </a:t>
            </a:r>
          </a:p>
          <a:p>
            <a:pPr eaLnBrk="1" hangingPunct="1">
              <a:buFontTx/>
              <a:buNone/>
            </a:pPr>
            <a:r>
              <a:rPr lang="en-GB" dirty="0" smtClean="0">
                <a:latin typeface="Arial" charset="0"/>
              </a:rPr>
              <a:t>The </a:t>
            </a:r>
            <a:r>
              <a:rPr lang="en-GB" dirty="0">
                <a:latin typeface="Arial" charset="0"/>
              </a:rPr>
              <a:t>strength of education is our ability </a:t>
            </a:r>
            <a:r>
              <a:rPr lang="en-GB" dirty="0" smtClean="0">
                <a:latin typeface="Arial" charset="0"/>
              </a:rPr>
              <a:t>to</a:t>
            </a:r>
          </a:p>
          <a:p>
            <a:pPr eaLnBrk="1" hangingPunct="1">
              <a:buFontTx/>
              <a:buNone/>
            </a:pPr>
            <a:r>
              <a:rPr lang="en-GB" dirty="0" smtClean="0">
                <a:latin typeface="Arial" charset="0"/>
              </a:rPr>
              <a:t>see </a:t>
            </a:r>
            <a:r>
              <a:rPr lang="en-GB" dirty="0">
                <a:latin typeface="Arial" charset="0"/>
              </a:rPr>
              <a:t>the </a:t>
            </a:r>
            <a:r>
              <a:rPr lang="en-GB" dirty="0">
                <a:solidFill>
                  <a:srgbClr val="006600"/>
                </a:solidFill>
                <a:latin typeface="Arial" charset="0"/>
              </a:rPr>
              <a:t>promise</a:t>
            </a:r>
            <a:r>
              <a:rPr lang="en-GB" dirty="0">
                <a:latin typeface="Arial" charset="0"/>
              </a:rPr>
              <a:t> in children rather than the </a:t>
            </a:r>
            <a:endParaRPr lang="en-GB" dirty="0" smtClean="0">
              <a:latin typeface="Arial" charset="0"/>
            </a:endParaRPr>
          </a:p>
          <a:p>
            <a:pPr eaLnBrk="1" hangingPunct="1">
              <a:buFontTx/>
              <a:buNone/>
            </a:pPr>
            <a:r>
              <a:rPr lang="en-GB" dirty="0" smtClean="0">
                <a:solidFill>
                  <a:srgbClr val="FF0000"/>
                </a:solidFill>
                <a:latin typeface="Arial" charset="0"/>
              </a:rPr>
              <a:t>risk</a:t>
            </a:r>
            <a:r>
              <a:rPr lang="en-GB" dirty="0">
                <a:solidFill>
                  <a:srgbClr val="FF0000"/>
                </a:solidFill>
                <a:latin typeface="Arial" charset="0"/>
              </a:rPr>
              <a:t>.</a:t>
            </a:r>
            <a:r>
              <a:rPr lang="en-GB" dirty="0">
                <a:latin typeface="Arial" charset="0"/>
              </a:rPr>
              <a:t>  </a:t>
            </a:r>
            <a:endParaRPr lang="en-GB" dirty="0" smtClean="0">
              <a:latin typeface="Arial" charset="0"/>
            </a:endParaRPr>
          </a:p>
          <a:p>
            <a:pPr eaLnBrk="1" hangingPunct="1">
              <a:buFontTx/>
              <a:buNone/>
            </a:pPr>
            <a:r>
              <a:rPr lang="en-GB" dirty="0" smtClean="0">
                <a:latin typeface="Arial" charset="0"/>
              </a:rPr>
              <a:t>That </a:t>
            </a:r>
            <a:r>
              <a:rPr lang="en-GB" dirty="0">
                <a:latin typeface="Arial" charset="0"/>
              </a:rPr>
              <a:t>means viewing children and young </a:t>
            </a:r>
            <a:endParaRPr lang="en-GB" dirty="0" smtClean="0">
              <a:latin typeface="Arial" charset="0"/>
            </a:endParaRPr>
          </a:p>
          <a:p>
            <a:pPr eaLnBrk="1" hangingPunct="1">
              <a:buFontTx/>
              <a:buNone/>
            </a:pPr>
            <a:r>
              <a:rPr lang="en-GB" dirty="0" smtClean="0">
                <a:latin typeface="Arial" charset="0"/>
              </a:rPr>
              <a:t>people </a:t>
            </a:r>
            <a:r>
              <a:rPr lang="en-GB" dirty="0">
                <a:latin typeface="Arial" charset="0"/>
              </a:rPr>
              <a:t>as filled with </a:t>
            </a:r>
            <a:r>
              <a:rPr lang="en-GB" dirty="0">
                <a:solidFill>
                  <a:srgbClr val="006600"/>
                </a:solidFill>
                <a:latin typeface="Arial" charset="0"/>
              </a:rPr>
              <a:t>capacity</a:t>
            </a:r>
            <a:r>
              <a:rPr lang="en-GB" dirty="0">
                <a:latin typeface="Arial" charset="0"/>
              </a:rPr>
              <a:t>, realised or </a:t>
            </a:r>
            <a:endParaRPr lang="en-GB" dirty="0" smtClean="0">
              <a:latin typeface="Arial" charset="0"/>
            </a:endParaRPr>
          </a:p>
          <a:p>
            <a:pPr eaLnBrk="1" hangingPunct="1">
              <a:buFontTx/>
              <a:buNone/>
            </a:pPr>
            <a:r>
              <a:rPr lang="en-GB" dirty="0" smtClean="0">
                <a:latin typeface="Arial" charset="0"/>
              </a:rPr>
              <a:t>unrealised</a:t>
            </a:r>
            <a:r>
              <a:rPr lang="en-GB" dirty="0">
                <a:latin typeface="Arial" charset="0"/>
              </a:rPr>
              <a:t>, for healthy transformation and </a:t>
            </a:r>
            <a:endParaRPr lang="en-GB" dirty="0" smtClean="0">
              <a:latin typeface="Arial" charset="0"/>
            </a:endParaRPr>
          </a:p>
          <a:p>
            <a:pPr eaLnBrk="1" hangingPunct="1">
              <a:buFontTx/>
              <a:buNone/>
            </a:pPr>
            <a:r>
              <a:rPr lang="en-GB" dirty="0" smtClean="0">
                <a:solidFill>
                  <a:srgbClr val="006600"/>
                </a:solidFill>
                <a:latin typeface="Arial" charset="0"/>
              </a:rPr>
              <a:t>change</a:t>
            </a:r>
            <a:r>
              <a:rPr lang="en-GB" dirty="0">
                <a:solidFill>
                  <a:srgbClr val="006600"/>
                </a:solidFill>
                <a:latin typeface="Arial" charset="0"/>
              </a:rPr>
              <a:t>.</a:t>
            </a:r>
          </a:p>
        </p:txBody>
      </p:sp>
    </p:spTree>
    <p:extLst>
      <p:ext uri="{BB962C8B-B14F-4D97-AF65-F5344CB8AC3E}">
        <p14:creationId xmlns:p14="http://schemas.microsoft.com/office/powerpoint/2010/main" val="28918685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the Story</a:t>
            </a:r>
            <a:endParaRPr lang="en-US" dirty="0"/>
          </a:p>
        </p:txBody>
      </p:sp>
      <p:sp>
        <p:nvSpPr>
          <p:cNvPr id="3" name="Text Placeholder 2"/>
          <p:cNvSpPr>
            <a:spLocks noGrp="1"/>
          </p:cNvSpPr>
          <p:nvPr>
            <p:ph type="body" idx="1"/>
          </p:nvPr>
        </p:nvSpPr>
        <p:spPr/>
        <p:txBody>
          <a:bodyPr/>
          <a:lstStyle/>
          <a:p>
            <a:r>
              <a:rPr lang="en-US" dirty="0" smtClean="0"/>
              <a:t>Powerful stories can divide us</a:t>
            </a:r>
            <a:endParaRPr lang="en-US" dirty="0"/>
          </a:p>
        </p:txBody>
      </p:sp>
      <p:sp>
        <p:nvSpPr>
          <p:cNvPr id="5" name="Text Placeholder 4"/>
          <p:cNvSpPr>
            <a:spLocks noGrp="1"/>
          </p:cNvSpPr>
          <p:nvPr>
            <p:ph type="body" sz="quarter" idx="3"/>
          </p:nvPr>
        </p:nvSpPr>
        <p:spPr/>
        <p:txBody>
          <a:bodyPr/>
          <a:lstStyle/>
          <a:p>
            <a:r>
              <a:rPr lang="en-US" dirty="0" smtClean="0"/>
              <a:t>Stories to inspire connectivity</a:t>
            </a:r>
            <a:endParaRPr lang="en-US" dirty="0"/>
          </a:p>
        </p:txBody>
      </p:sp>
      <p:pic>
        <p:nvPicPr>
          <p:cNvPr id="7" name="Content Placeholder 6" descr="Screen Shot 2014-03-02 at 23.40.55.png"/>
          <p:cNvPicPr>
            <a:picLocks noGrp="1" noChangeAspect="1"/>
          </p:cNvPicPr>
          <p:nvPr>
            <p:ph sz="half" idx="2"/>
          </p:nvPr>
        </p:nvPicPr>
        <p:blipFill>
          <a:blip r:embed="rId2">
            <a:extLst>
              <a:ext uri="{28A0092B-C50C-407E-A947-70E740481C1C}">
                <a14:useLocalDpi xmlns:a14="http://schemas.microsoft.com/office/drawing/2010/main" val="0"/>
              </a:ext>
            </a:extLst>
          </a:blip>
          <a:srcRect l="21604" r="21604"/>
          <a:stretch>
            <a:fillRect/>
          </a:stretch>
        </p:blipFill>
        <p:spPr>
          <a:xfrm>
            <a:off x="457200" y="2174876"/>
            <a:ext cx="3479799" cy="3403181"/>
          </a:xfrm>
          <a:prstGeom prst="rect">
            <a:avLst/>
          </a:prstGeom>
        </p:spPr>
      </p:pic>
      <p:pic>
        <p:nvPicPr>
          <p:cNvPr id="8" name="Content Placeholder 7" descr="Macintosh HD:Users:yousiff:Desktop:CCLOGO"/>
          <p:cNvPicPr>
            <a:picLocks noGrp="1" noChangeAspect="1"/>
          </p:cNvPicPr>
          <p:nvPr>
            <p:ph sz="quarter" idx="4"/>
          </p:nvPr>
        </p:nvPicPr>
        <p:blipFill>
          <a:blip r:embed="rId3">
            <a:extLst>
              <a:ext uri="{28A0092B-C50C-407E-A947-70E740481C1C}">
                <a14:useLocalDpi xmlns:a14="http://schemas.microsoft.com/office/drawing/2010/main" val="0"/>
              </a:ext>
            </a:extLst>
          </a:blip>
          <a:srcRect l="11669" r="11669"/>
          <a:stretch>
            <a:fillRect/>
          </a:stretch>
        </p:blipFill>
        <p:spPr bwMode="auto">
          <a:prstGeom prst="rect">
            <a:avLst/>
          </a:prstGeom>
          <a:noFill/>
          <a:ln>
            <a:noFill/>
          </a:ln>
        </p:spPr>
      </p:pic>
    </p:spTree>
    <p:extLst>
      <p:ext uri="{BB962C8B-B14F-4D97-AF65-F5344CB8AC3E}">
        <p14:creationId xmlns:p14="http://schemas.microsoft.com/office/powerpoint/2010/main" val="63988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24844" r="52381" b="32029"/>
          <a:stretch/>
        </p:blipFill>
        <p:spPr bwMode="auto">
          <a:xfrm>
            <a:off x="1259632" y="0"/>
            <a:ext cx="2703862" cy="6597352"/>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510" r="33126" b="30623"/>
          <a:stretch/>
        </p:blipFill>
        <p:spPr bwMode="auto">
          <a:xfrm>
            <a:off x="1331640" y="0"/>
            <a:ext cx="2874578" cy="6572596"/>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 y="-30567"/>
            <a:ext cx="9144000" cy="6669360"/>
          </a:xfrm>
          <a:prstGeom prst="rect">
            <a:avLst/>
          </a:prstGeom>
        </p:spPr>
      </p:pic>
      <p:sp>
        <p:nvSpPr>
          <p:cNvPr id="5" name="TextBox 4"/>
          <p:cNvSpPr txBox="1"/>
          <p:nvPr/>
        </p:nvSpPr>
        <p:spPr>
          <a:xfrm>
            <a:off x="899592" y="1988840"/>
            <a:ext cx="7560840" cy="1015663"/>
          </a:xfrm>
          <a:prstGeom prst="rect">
            <a:avLst/>
          </a:prstGeom>
          <a:noFill/>
        </p:spPr>
        <p:txBody>
          <a:bodyPr wrap="square" rtlCol="0">
            <a:spAutoFit/>
          </a:bodyPr>
          <a:lstStyle/>
          <a:p>
            <a:r>
              <a:rPr lang="en-US" sz="6000" dirty="0" smtClean="0">
                <a:solidFill>
                  <a:srgbClr val="FF0000"/>
                </a:solidFill>
              </a:rPr>
              <a:t>The Power Of Stories</a:t>
            </a:r>
            <a:endParaRPr lang="en-US" sz="6000" dirty="0">
              <a:solidFill>
                <a:srgbClr val="FF0000"/>
              </a:solidFill>
            </a:endParaRPr>
          </a:p>
        </p:txBody>
      </p:sp>
    </p:spTree>
    <p:extLst>
      <p:ext uri="{BB962C8B-B14F-4D97-AF65-F5344CB8AC3E}">
        <p14:creationId xmlns:p14="http://schemas.microsoft.com/office/powerpoint/2010/main" val="1068253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211138"/>
            <a:ext cx="9001125" cy="769937"/>
          </a:xfrm>
        </p:spPr>
        <p:txBody>
          <a:bodyPr/>
          <a:lstStyle/>
          <a:p>
            <a:r>
              <a:rPr lang="en-US" b="1">
                <a:solidFill>
                  <a:srgbClr val="C00000"/>
                </a:solidFill>
                <a:latin typeface="Arial" charset="0"/>
              </a:rPr>
              <a:t>Understanding Luton in pictures</a:t>
            </a:r>
            <a:endParaRPr lang="en-GB" b="1">
              <a:solidFill>
                <a:srgbClr val="C00000"/>
              </a:solidFill>
              <a:latin typeface="Arial" charset="0"/>
            </a:endParaRPr>
          </a:p>
        </p:txBody>
      </p:sp>
      <p:pic>
        <p:nvPicPr>
          <p:cNvPr id="9219" name="Picture 4" descr="C:\Users\Shandy\Documents\Our stuff\Andy\Work\Missouri\SYL.jp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908050"/>
            <a:ext cx="2547938" cy="1930400"/>
          </a:xfrm>
        </p:spPr>
      </p:pic>
      <p:pic>
        <p:nvPicPr>
          <p:cNvPr id="9220" name="Picture 4" descr="ed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981075"/>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article-1211414-064D5AD1000005DC-116_634x3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500438"/>
            <a:ext cx="331311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Islam is what this country needs, people just don’t realise it yet’ ... Saiful Isl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2738"/>
            <a:ext cx="3419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C:\Users\Study Portal\Pictures\imagesCAOTQSM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565400"/>
            <a:ext cx="25923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C:\Users\Study Portal\Pictures\Luton Feb 20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3500438"/>
            <a:ext cx="320357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6" descr="Screen shot 2011-01-27 at 21.26.1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697413"/>
            <a:ext cx="22875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S:\EDL Protest Planning Papers &amp; Mediator Development\Photos\Kevin-Carroll-New-Scotland-Yard-538x218[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5248275"/>
            <a:ext cx="39719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ANd9GcRljmEPldtuPWKH5QaHnofY4Gd3hkWFjaF56SNhkZccqMoMbLOmB-IfIi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060575"/>
            <a:ext cx="1238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9" descr="EDL Demo 20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0200" y="908050"/>
            <a:ext cx="2570163"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anders-fist-4_2194378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325" y="5178425"/>
            <a:ext cx="26860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1" descr="S:\Prevent Focussed Actvity 2012 - 2014\Community Working Party\Luton Four - Apr 2013.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3238" y="1700213"/>
            <a:ext cx="3560762"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2" descr="https://encrypted-tbn1.gstatic.com/images?q=tbn:ANd9GcSeqekeWYltvRHa9n_nHvP3i0FUukQLgDeWD_pu8-xUDq6C0md6a5O-GLs">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573463"/>
            <a:ext cx="191611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4" descr="https://encrypted-tbn2.gstatic.com/images?q=tbn:ANd9GcQdnRVaGx2oqBK0FrkL1KSSD-aNKHzTf2_trXhYdE8qgJqMS54xXM3YsrLd">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08400" y="5489575"/>
            <a:ext cx="24431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6" descr="https://encrypted-tbn0.gstatic.com/images?q=tbn:ANd9GcRuK3ezoqMg8hZGgmC6Cv2ytpwX9V8TcUPhMUJYtzmHBfUEu7E4ppmVH5r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1125538"/>
            <a:ext cx="27257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8" descr="https://encrypted-tbn1.gstatic.com/images?q=tbn:ANd9GcSukpL5fkBoVagSj7jWzO9E_cQGxlxguj7GtB8hQP9U620gc46bbfy2AsR3">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00788" y="3573463"/>
            <a:ext cx="25923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10" descr="https://encrypted-tbn3.gstatic.com/images?q=tbn:ANd9GcTDP9ES0JHhwr_6EpwYIXD8yLpGE8c7RPj0otw_tw19zoVYvvndBANsso-w">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51050" y="4365625"/>
            <a:ext cx="162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12" descr="https://encrypted-tbn0.gstatic.com/images?q=tbn:ANd9GcSJwgAxF3q8xSBVM-nf3yqmwMKdJijXCX5QhgBeNVZY-gQlS3IpJqmVhfw">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63938" y="1989138"/>
            <a:ext cx="1439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14" descr="https://encrypted-tbn0.gstatic.com/images?q=tbn:ANd9GcQCiDB1ZUevBBykZQA7VM7cA22VBxQRu9bKnyOMVM_83XKjTE4oAJRMm-4">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96188" y="2895600"/>
            <a:ext cx="154781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0840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GB" dirty="0"/>
              <a:t>Luton has been a priority area since the launch of Prevent. There has been significant investment in projects and initiatives on tackling extremism and reducing vulnerability but extremism remains a substantive and enduring problem in the town. An apparent tolerance of extremists, tacit support for parts of extremist narratives, and an incoherent response from mainstream community groups who avoid engaging in Prevent were identified in a deep dive analysis by the Home Office in 2011 as promoting a conducive environment for extremism in Luton. </a:t>
            </a:r>
          </a:p>
          <a:p>
            <a:r>
              <a:rPr lang="en-GB" dirty="0"/>
              <a:t> </a:t>
            </a:r>
          </a:p>
          <a:p>
            <a:r>
              <a:rPr lang="en-GB" dirty="0"/>
              <a:t> </a:t>
            </a:r>
          </a:p>
          <a:p>
            <a:r>
              <a:rPr lang="en-GB" dirty="0"/>
              <a:t>In some respects, this remains the case. There is significant hostility towards the Prevent agenda from parts of the community and a reluctance to acknowledge that extremism is a problem in the town. This hostility has coalesced around a vociferous anti-Prevent lobby, whose members pose as representative of the wider community. The anti-Prevent lobby has also co-opted several community organisations who are longstanding community partners. </a:t>
            </a:r>
            <a:endParaRPr lang="en-US" dirty="0"/>
          </a:p>
        </p:txBody>
      </p:sp>
    </p:spTree>
    <p:extLst>
      <p:ext uri="{BB962C8B-B14F-4D97-AF65-F5344CB8AC3E}">
        <p14:creationId xmlns:p14="http://schemas.microsoft.com/office/powerpoint/2010/main" val="7243726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uton tig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1133</TotalTime>
  <Words>878</Words>
  <Application>Microsoft Macintosh PowerPoint</Application>
  <PresentationFormat>On-screen Show (4:3)</PresentationFormat>
  <Paragraphs>107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luton tigers</vt:lpstr>
      <vt:lpstr>PowerPoint Presentation</vt:lpstr>
      <vt:lpstr>Discussion</vt:lpstr>
      <vt:lpstr>RecoRa – guiding principles</vt:lpstr>
      <vt:lpstr>PowerPoint Presentation</vt:lpstr>
      <vt:lpstr>PowerPoint Presentation</vt:lpstr>
      <vt:lpstr>Power of the Story</vt:lpstr>
      <vt:lpstr>PowerPoint Presentation</vt:lpstr>
      <vt:lpstr>Understanding Luton in pictures</vt:lpstr>
      <vt:lpstr>PowerPoint Presentation</vt:lpstr>
      <vt:lpstr>PowerPoint Presentation</vt:lpstr>
      <vt:lpstr>https://youtu.be/ztMfBZvZF_Y </vt:lpstr>
      <vt:lpstr>  </vt:lpstr>
      <vt:lpstr>PowerPoint Presentation</vt:lpstr>
      <vt:lpstr> </vt:lpstr>
      <vt:lpstr>PowerPoint Presentation</vt:lpstr>
      <vt:lpstr>Your Best</vt:lpstr>
      <vt:lpstr>Make your own path</vt:lpstr>
      <vt:lpstr>PowerPoint Presentation</vt:lpstr>
      <vt:lpstr>PowerPoint Presentation</vt:lpstr>
      <vt:lpstr>PowerPoint Presentation</vt:lpstr>
      <vt:lpstr>Creating and alternative narrative of our town</vt:lpstr>
      <vt:lpstr>https://youtu.be/fW8amMCVAJQ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Residential</dc:title>
  <dc:creator>Yousiff Meah</dc:creator>
  <cp:lastModifiedBy>Yousiff Meah</cp:lastModifiedBy>
  <cp:revision>52</cp:revision>
  <dcterms:created xsi:type="dcterms:W3CDTF">2017-01-25T02:56:14Z</dcterms:created>
  <dcterms:modified xsi:type="dcterms:W3CDTF">2017-05-19T09:45:41Z</dcterms:modified>
</cp:coreProperties>
</file>