
<file path=[Content_Types].xml><?xml version="1.0" encoding="utf-8"?>
<Types xmlns="http://schemas.openxmlformats.org/package/2006/content-types">
  <Default Extension="jpg&amp;ehk=SVE8lC4" ContentType="image/jpeg"/>
  <Default Extension="htm" ContentType="application/xhtml+xml"/>
  <Default Extension="jpeg" ContentType="image/jpeg"/>
  <Default Extension="rels" ContentType="application/vnd.openxmlformats-package.relationships+xml"/>
  <Default Extension="xml" ContentType="application/xml"/>
  <Default Extension="gif" ContentType="image/gif"/>
  <Default Extension="png&amp;ehk=7J5iX4XWuLwpndn"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75" r:id="rId3"/>
    <p:sldId id="279" r:id="rId4"/>
    <p:sldId id="274" r:id="rId5"/>
    <p:sldId id="27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3" r:id="rId21"/>
    <p:sldId id="277" r:id="rId22"/>
    <p:sldId id="278" r:id="rId23"/>
    <p:sldId id="271" r:id="rId24"/>
    <p:sldId id="272"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7" d="100"/>
          <a:sy n="57" d="100"/>
        </p:scale>
        <p:origin x="78"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78208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65815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2D7F7F-4023-4245-8B8F-EEA51684E923}"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3321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07312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2D7F7F-4023-4245-8B8F-EEA51684E923}"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992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1126513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2893469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10759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8662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4388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2753657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46721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137159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27660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3474387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176041-D51A-4EFC-B478-CE7CB4CC5ABC}"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2D7F7F-4023-4245-8B8F-EEA51684E923}" type="slidenum">
              <a:rPr lang="en-US" smtClean="0"/>
              <a:t>‹#›</a:t>
            </a:fld>
            <a:endParaRPr lang="en-US" dirty="0"/>
          </a:p>
        </p:txBody>
      </p:sp>
    </p:spTree>
    <p:extLst>
      <p:ext uri="{BB962C8B-B14F-4D97-AF65-F5344CB8AC3E}">
        <p14:creationId xmlns:p14="http://schemas.microsoft.com/office/powerpoint/2010/main" val="24703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0176041-D51A-4EFC-B478-CE7CB4CC5ABC}" type="datetimeFigureOut">
              <a:rPr lang="en-US" smtClean="0"/>
              <a:t>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C2D7F7F-4023-4245-8B8F-EEA51684E923}" type="slidenum">
              <a:rPr lang="en-US" smtClean="0"/>
              <a:t>‹#›</a:t>
            </a:fld>
            <a:endParaRPr lang="en-US" dirty="0"/>
          </a:p>
        </p:txBody>
      </p:sp>
    </p:spTree>
    <p:extLst>
      <p:ext uri="{BB962C8B-B14F-4D97-AF65-F5344CB8AC3E}">
        <p14:creationId xmlns:p14="http://schemas.microsoft.com/office/powerpoint/2010/main" val="2466493485"/>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htm"/><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heworldwithintheclassroom.wikispaces.com/World+Cultures" TargetMode="External"/><Relationship Id="rId2" Type="http://schemas.openxmlformats.org/officeDocument/2006/relationships/image" Target="../media/image6.jpg&amp;ehk=SVE8lC4"/><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rling-adventures.co.uk/blog/2006/02/26/weather-station/" TargetMode="External"/><Relationship Id="rId2" Type="http://schemas.openxmlformats.org/officeDocument/2006/relationships/image" Target="../media/image3.png&amp;ehk=7J5iX4XWuLwpndn"/><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47308"/>
          </a:xfrm>
        </p:spPr>
        <p:txBody>
          <a:bodyPr/>
          <a:lstStyle/>
          <a:p>
            <a:pPr algn="ctr"/>
            <a:r>
              <a:rPr lang="en-US" dirty="0"/>
              <a:t>Building School Culture</a:t>
            </a:r>
          </a:p>
        </p:txBody>
      </p:sp>
      <p:sp>
        <p:nvSpPr>
          <p:cNvPr id="3" name="Subtitle 2"/>
          <p:cNvSpPr>
            <a:spLocks noGrp="1"/>
          </p:cNvSpPr>
          <p:nvPr>
            <p:ph type="subTitle" idx="1"/>
          </p:nvPr>
        </p:nvSpPr>
        <p:spPr>
          <a:xfrm>
            <a:off x="1524000" y="2449286"/>
            <a:ext cx="9144000" cy="2808514"/>
          </a:xfrm>
        </p:spPr>
        <p:txBody>
          <a:bodyPr>
            <a:normAutofit/>
          </a:bodyPr>
          <a:lstStyle/>
          <a:p>
            <a:pPr algn="ctr"/>
            <a:r>
              <a:rPr lang="en-US" sz="2800" dirty="0">
                <a:latin typeface="Brush Script MT" panose="03060802040406070304" pitchFamily="66" charset="0"/>
              </a:rPr>
              <a:t>What is it? How do we measure it? How do we improve it?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700" y="2906486"/>
            <a:ext cx="10058400" cy="3771900"/>
          </a:xfrm>
          <a:prstGeom prst="rect">
            <a:avLst/>
          </a:prstGeom>
        </p:spPr>
      </p:pic>
    </p:spTree>
    <p:extLst>
      <p:ext uri="{BB962C8B-B14F-4D97-AF65-F5344CB8AC3E}">
        <p14:creationId xmlns:p14="http://schemas.microsoft.com/office/powerpoint/2010/main" val="1098693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1871" y="495753"/>
            <a:ext cx="10515600" cy="1325563"/>
          </a:xfrm>
        </p:spPr>
        <p:txBody>
          <a:bodyPr>
            <a:normAutofit fontScale="90000"/>
          </a:bodyPr>
          <a:lstStyle/>
          <a:p>
            <a:pPr algn="ctr"/>
            <a:br>
              <a:rPr lang="en-US" sz="3200" dirty="0"/>
            </a:br>
            <a:br>
              <a:rPr lang="en-US" sz="3200" dirty="0"/>
            </a:br>
            <a:r>
              <a:rPr lang="en-US" sz="3200" b="1" dirty="0"/>
              <a:t>How Do We Assess Culture and Climate?</a:t>
            </a:r>
            <a:br>
              <a:rPr lang="en-US" sz="3200" b="1" dirty="0"/>
            </a:br>
            <a:br>
              <a:rPr lang="en-US" sz="3200" b="1" dirty="0"/>
            </a:br>
            <a:r>
              <a:rPr lang="en-US" sz="2700" b="1" dirty="0"/>
              <a:t>Research tells us that there are </a:t>
            </a:r>
            <a:r>
              <a:rPr lang="en-US" sz="2700" b="1" u="sng" dirty="0"/>
              <a:t>fundamental aspects </a:t>
            </a:r>
            <a:r>
              <a:rPr lang="en-US" sz="2700" b="1" dirty="0"/>
              <a:t>of schools that predict improvement: a 2004 British study of 134 secondary schools reported that successful schools had a </a:t>
            </a:r>
            <a:r>
              <a:rPr lang="en-US" sz="2700" b="1" i="1" dirty="0"/>
              <a:t>“demanding culture…hunger for improvement, promoting excellence, holding out hope for every child.”</a:t>
            </a:r>
            <a:br>
              <a:rPr lang="en-US" sz="2700" b="1" i="1" dirty="0"/>
            </a:br>
            <a:r>
              <a:rPr lang="en-US" sz="2700" b="1" dirty="0"/>
              <a:t>A study of Chicago Public Schools showed that “relational trust” is high in successful schools. This aspect assesses how well each stakeholder feels everyone else is performing!</a:t>
            </a:r>
            <a:br>
              <a:rPr lang="en-US" sz="2700" b="1" dirty="0"/>
            </a:br>
            <a:r>
              <a:rPr lang="en-US" sz="2700" b="1" dirty="0"/>
              <a:t>A 2003 study by CASEL (Collaborative for Academic, Emotional and Social Learning): “social and emotional skills can be taught and modeled and supported by school culture…..they predict motivation to learn as well as positive social behavior.”</a:t>
            </a:r>
          </a:p>
        </p:txBody>
      </p:sp>
    </p:spTree>
    <p:extLst>
      <p:ext uri="{BB962C8B-B14F-4D97-AF65-F5344CB8AC3E}">
        <p14:creationId xmlns:p14="http://schemas.microsoft.com/office/powerpoint/2010/main" val="60946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The Conditions for Building School Culture</a:t>
            </a:r>
          </a:p>
        </p:txBody>
      </p:sp>
      <p:sp>
        <p:nvSpPr>
          <p:cNvPr id="4" name="Content Placeholder 3"/>
          <p:cNvSpPr>
            <a:spLocks noGrp="1"/>
          </p:cNvSpPr>
          <p:nvPr>
            <p:ph idx="1"/>
          </p:nvPr>
        </p:nvSpPr>
        <p:spPr/>
        <p:txBody>
          <a:bodyPr/>
          <a:lstStyle/>
          <a:p>
            <a:r>
              <a:rPr lang="en-US" b="1" dirty="0"/>
              <a:t>Create</a:t>
            </a:r>
            <a:r>
              <a:rPr lang="en-US" dirty="0"/>
              <a:t> the right measures for success that go beyond test scores</a:t>
            </a:r>
          </a:p>
          <a:p>
            <a:r>
              <a:rPr lang="en-US" b="1" dirty="0"/>
              <a:t>Ensure</a:t>
            </a:r>
            <a:r>
              <a:rPr lang="en-US" dirty="0"/>
              <a:t> that everyone has a clear and comprehensive understanding of what “school culture” actually is</a:t>
            </a:r>
          </a:p>
          <a:p>
            <a:r>
              <a:rPr lang="en-US" b="1" dirty="0"/>
              <a:t>Provide</a:t>
            </a:r>
            <a:r>
              <a:rPr lang="en-US" dirty="0"/>
              <a:t> the right tools for assessing the culture and climate: “what gets measured is what we value”</a:t>
            </a:r>
          </a:p>
          <a:p>
            <a:r>
              <a:rPr lang="en-US" b="1" dirty="0"/>
              <a:t>Develop</a:t>
            </a:r>
            <a:r>
              <a:rPr lang="en-US" dirty="0"/>
              <a:t> indicators of school quality and success</a:t>
            </a:r>
          </a:p>
          <a:p>
            <a:r>
              <a:rPr lang="en-US" b="1" dirty="0"/>
              <a:t>Explore</a:t>
            </a:r>
            <a:r>
              <a:rPr lang="en-US" dirty="0"/>
              <a:t> the research around school culture: what works, what doesn’t, how do we know</a:t>
            </a:r>
          </a:p>
          <a:p>
            <a:r>
              <a:rPr lang="en-US" dirty="0"/>
              <a:t>If schools create </a:t>
            </a:r>
            <a:r>
              <a:rPr lang="en-US" b="1" dirty="0"/>
              <a:t>“touchstones” </a:t>
            </a:r>
            <a:r>
              <a:rPr lang="en-US" dirty="0"/>
              <a:t>, e.g. “we pursue excellence in scholarship and behavior”, they have to be touched and reinforced daily. If not, the result is either skepticism or cynicism or both!</a:t>
            </a:r>
          </a:p>
          <a:p>
            <a:endParaRPr lang="en-US" dirty="0"/>
          </a:p>
        </p:txBody>
      </p:sp>
    </p:spTree>
    <p:extLst>
      <p:ext uri="{BB962C8B-B14F-4D97-AF65-F5344CB8AC3E}">
        <p14:creationId xmlns:p14="http://schemas.microsoft.com/office/powerpoint/2010/main" val="3037316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Culture Begins and End With Kids</a:t>
            </a:r>
            <a:br>
              <a:rPr lang="en-US" dirty="0"/>
            </a:br>
            <a:r>
              <a:rPr lang="en-US" sz="2000" b="1" dirty="0"/>
              <a:t>(from </a:t>
            </a:r>
            <a:r>
              <a:rPr lang="en-US" sz="2000" b="1" u="sng" dirty="0"/>
              <a:t>Safe and Supportive Schools</a:t>
            </a:r>
            <a:r>
              <a:rPr lang="en-US" sz="2000" b="1" dirty="0"/>
              <a:t>)</a:t>
            </a:r>
            <a:endParaRPr lang="en-US" b="1" dirty="0"/>
          </a:p>
        </p:txBody>
      </p:sp>
      <p:sp>
        <p:nvSpPr>
          <p:cNvPr id="5" name="Content Placeholder 4"/>
          <p:cNvSpPr>
            <a:spLocks noGrp="1"/>
          </p:cNvSpPr>
          <p:nvPr>
            <p:ph idx="1"/>
          </p:nvPr>
        </p:nvSpPr>
        <p:spPr>
          <a:xfrm>
            <a:off x="1259329" y="1493985"/>
            <a:ext cx="10528183" cy="4160239"/>
          </a:xfrm>
        </p:spPr>
        <p:txBody>
          <a:bodyPr/>
          <a:lstStyle/>
          <a:p>
            <a:pPr algn="ctr"/>
            <a:r>
              <a:rPr lang="en-US" b="1" dirty="0"/>
              <a:t>Students are safe</a:t>
            </a:r>
            <a:r>
              <a:rPr lang="en-US" dirty="0"/>
              <a:t>, physically, emotionally, treated fairly and with equity, taught to avoid risk.</a:t>
            </a:r>
          </a:p>
          <a:p>
            <a:pPr algn="ctr"/>
            <a:r>
              <a:rPr lang="en-US" b="1" dirty="0"/>
              <a:t>Students are supported</a:t>
            </a:r>
            <a:r>
              <a:rPr lang="en-US" dirty="0"/>
              <a:t>: meaningful connections to adults, strong bond with school, positive peer relationships, effective and readily available support.</a:t>
            </a:r>
          </a:p>
          <a:p>
            <a:pPr algn="ctr"/>
            <a:r>
              <a:rPr lang="en-US" b="1" dirty="0"/>
              <a:t>Students are challenged</a:t>
            </a:r>
            <a:r>
              <a:rPr lang="en-US" dirty="0"/>
              <a:t>: high expectations, strong personal motivation, life goals are prominent, strong and diverse academic opportunities.</a:t>
            </a:r>
          </a:p>
          <a:p>
            <a:pPr algn="ctr"/>
            <a:r>
              <a:rPr lang="en-US" b="1" dirty="0"/>
              <a:t>Students are socially capable</a:t>
            </a:r>
            <a:r>
              <a:rPr lang="en-US" dirty="0"/>
              <a:t>: emotionally  intelligent, culturally competent (explore this a bit?), responsible and persistent, co-operative, and contribute to the school.</a:t>
            </a:r>
          </a:p>
          <a:p>
            <a:pPr marL="0" indent="0" algn="ctr">
              <a:buNone/>
            </a:pPr>
            <a:r>
              <a:rPr lang="en-US" b="1" dirty="0"/>
              <a:t>These address the social, physical and intellectual environs of the school. Each one demands adult contributions and effective engagement at all levels.</a:t>
            </a:r>
          </a:p>
        </p:txBody>
      </p:sp>
      <p:pic>
        <p:nvPicPr>
          <p:cNvPr id="3" name="Picture 2">
            <a:extLst>
              <a:ext uri="{FF2B5EF4-FFF2-40B4-BE49-F238E27FC236}">
                <a16:creationId xmlns:a16="http://schemas.microsoft.com/office/drawing/2014/main" id="{2D254924-6509-4821-B7BF-0A1474C17B5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909488" y="5017062"/>
            <a:ext cx="1227864" cy="1274324"/>
          </a:xfrm>
          <a:prstGeom prst="rect">
            <a:avLst/>
          </a:prstGeom>
        </p:spPr>
      </p:pic>
      <p:sp>
        <p:nvSpPr>
          <p:cNvPr id="6" name="TextBox 5">
            <a:extLst>
              <a:ext uri="{FF2B5EF4-FFF2-40B4-BE49-F238E27FC236}">
                <a16:creationId xmlns:a16="http://schemas.microsoft.com/office/drawing/2014/main" id="{C8D09FB8-4100-42C2-BC72-F9DDC9AD887F}"/>
              </a:ext>
            </a:extLst>
          </p:cNvPr>
          <p:cNvSpPr txBox="1"/>
          <p:nvPr/>
        </p:nvSpPr>
        <p:spPr>
          <a:xfrm>
            <a:off x="10000034" y="7270270"/>
            <a:ext cx="1040180" cy="784830"/>
          </a:xfrm>
          <a:prstGeom prst="rect">
            <a:avLst/>
          </a:prstGeom>
          <a:noFill/>
        </p:spPr>
        <p:txBody>
          <a:bodyPr wrap="square" rtlCol="0">
            <a:spAutoFit/>
          </a:bodyPr>
          <a:lstStyle/>
          <a:p>
            <a:r>
              <a:rPr lang="en-US" sz="900">
                <a:hlinkClick r:id="rId3" tooltip="http://theworldwithintheclassroom.wikispaces.com/World+Cultures"/>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244133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47700"/>
          </a:xfrm>
        </p:spPr>
        <p:txBody>
          <a:bodyPr>
            <a:normAutofit fontScale="90000"/>
          </a:bodyPr>
          <a:lstStyle/>
          <a:p>
            <a:pPr algn="ctr"/>
            <a:r>
              <a:rPr lang="en-US" dirty="0"/>
              <a:t>The Right Questions?</a:t>
            </a:r>
            <a:br>
              <a:rPr lang="en-US" dirty="0"/>
            </a:br>
            <a:r>
              <a:rPr lang="en-US" sz="2200" dirty="0"/>
              <a:t> </a:t>
            </a:r>
            <a:br>
              <a:rPr lang="en-US" sz="2200" dirty="0"/>
            </a:br>
            <a:br>
              <a:rPr lang="en-US" sz="2200" dirty="0"/>
            </a:br>
            <a:r>
              <a:rPr lang="en-US" sz="2200" dirty="0"/>
              <a:t>Is the school a welcoming place, for everyone?</a:t>
            </a:r>
            <a:br>
              <a:rPr lang="en-US" sz="2200" dirty="0"/>
            </a:br>
            <a:r>
              <a:rPr lang="en-US" sz="2200" dirty="0"/>
              <a:t>What are the behavioral expectations and how are they made</a:t>
            </a:r>
            <a:br>
              <a:rPr lang="en-US" sz="2200" dirty="0"/>
            </a:br>
            <a:r>
              <a:rPr lang="en-US" sz="2200" dirty="0"/>
              <a:t>tangible and practical?</a:t>
            </a:r>
            <a:br>
              <a:rPr lang="en-US" sz="2200" dirty="0"/>
            </a:br>
            <a:r>
              <a:rPr lang="en-US" sz="2200" dirty="0"/>
              <a:t>How does the school leadership communicate expectations?</a:t>
            </a:r>
            <a:br>
              <a:rPr lang="en-US" sz="2200" dirty="0"/>
            </a:br>
            <a:r>
              <a:rPr lang="en-US" sz="2200" dirty="0"/>
              <a:t>Do adults model what they ask for in others?</a:t>
            </a:r>
            <a:br>
              <a:rPr lang="en-US" sz="2200" dirty="0"/>
            </a:br>
            <a:r>
              <a:rPr lang="en-US" sz="2200" dirty="0"/>
              <a:t>Is diversity obvious and obviously valued? (and what do we mean by “diversity”?)</a:t>
            </a:r>
            <a:br>
              <a:rPr lang="en-US" sz="2200" dirty="0"/>
            </a:br>
            <a:r>
              <a:rPr lang="en-US" sz="2200" dirty="0"/>
              <a:t>Is empathy a taught “skill”?</a:t>
            </a:r>
            <a:br>
              <a:rPr lang="en-US" sz="2200" dirty="0"/>
            </a:br>
            <a:r>
              <a:rPr lang="en-US" sz="2200" dirty="0"/>
              <a:t>What is the disciplinary structure and what supports ensure that it works?</a:t>
            </a:r>
            <a:br>
              <a:rPr lang="en-US" sz="2200" dirty="0"/>
            </a:br>
            <a:r>
              <a:rPr lang="en-US" sz="2200" dirty="0"/>
              <a:t>How are resources allocated? How are school priorities decided upon and announced?</a:t>
            </a:r>
            <a:br>
              <a:rPr lang="en-US" sz="2200" dirty="0"/>
            </a:br>
            <a:r>
              <a:rPr lang="en-US" sz="2200" dirty="0"/>
              <a:t>What are the race/gender/class message sent by the school?</a:t>
            </a:r>
            <a:br>
              <a:rPr lang="en-US" sz="2200" dirty="0"/>
            </a:br>
            <a:r>
              <a:rPr lang="en-US" sz="2200" dirty="0"/>
              <a:t>How do parents fit into the school culture?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13370" y="1531654"/>
            <a:ext cx="2220685" cy="1646577"/>
          </a:xfrm>
        </p:spPr>
      </p:pic>
    </p:spTree>
    <p:extLst>
      <p:ext uri="{BB962C8B-B14F-4D97-AF65-F5344CB8AC3E}">
        <p14:creationId xmlns:p14="http://schemas.microsoft.com/office/powerpoint/2010/main" val="4089005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7314"/>
          </a:xfrm>
        </p:spPr>
        <p:txBody>
          <a:bodyPr/>
          <a:lstStyle/>
          <a:p>
            <a:pPr algn="ctr"/>
            <a:r>
              <a:rPr lang="en-US" dirty="0"/>
              <a:t>The Right Questions (2)</a:t>
            </a:r>
          </a:p>
        </p:txBody>
      </p:sp>
      <p:sp>
        <p:nvSpPr>
          <p:cNvPr id="3" name="Content Placeholder 2"/>
          <p:cNvSpPr>
            <a:spLocks noGrp="1"/>
          </p:cNvSpPr>
          <p:nvPr>
            <p:ph idx="1"/>
          </p:nvPr>
        </p:nvSpPr>
        <p:spPr/>
        <p:txBody>
          <a:bodyPr/>
          <a:lstStyle/>
          <a:p>
            <a:r>
              <a:rPr lang="en-US" dirty="0"/>
              <a:t>Does the school library have a good collection that reflects diversity?</a:t>
            </a:r>
          </a:p>
          <a:p>
            <a:r>
              <a:rPr lang="en-US" dirty="0"/>
              <a:t>What does the overall décor and state of the facility tell you?</a:t>
            </a:r>
          </a:p>
          <a:p>
            <a:r>
              <a:rPr lang="en-US" dirty="0"/>
              <a:t>Are hallways decorated?  With what?</a:t>
            </a:r>
          </a:p>
          <a:p>
            <a:r>
              <a:rPr lang="en-US" dirty="0"/>
              <a:t>What do classrooms look like at the beginning of the year? The day? End of day?</a:t>
            </a:r>
          </a:p>
          <a:p>
            <a:r>
              <a:rPr lang="en-US" dirty="0"/>
              <a:t>Can parents volunteer?</a:t>
            </a:r>
          </a:p>
          <a:p>
            <a:r>
              <a:rPr lang="en-US" dirty="0"/>
              <a:t>Is there a dress code? Uniform? For students? For adults?</a:t>
            </a:r>
          </a:p>
          <a:p>
            <a:r>
              <a:rPr lang="en-US" dirty="0"/>
              <a:t>What are the school’s rituals and celebrations?</a:t>
            </a:r>
          </a:p>
          <a:p>
            <a:r>
              <a:rPr lang="en-US" dirty="0"/>
              <a:t>Where is the character education program?  If it is tangible, who runs it? If there is no program, there is character education of a negative sort!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3500" y="120205"/>
            <a:ext cx="1825719" cy="1943488"/>
          </a:xfrm>
          <a:prstGeom prst="rect">
            <a:avLst/>
          </a:prstGeom>
        </p:spPr>
      </p:pic>
    </p:spTree>
    <p:extLst>
      <p:ext uri="{BB962C8B-B14F-4D97-AF65-F5344CB8AC3E}">
        <p14:creationId xmlns:p14="http://schemas.microsoft.com/office/powerpoint/2010/main" val="306710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2800" b="1" u="sng" dirty="0"/>
              <a:t>School Culture Sample Survey for Staff</a:t>
            </a:r>
          </a:p>
        </p:txBody>
      </p:sp>
      <p:sp>
        <p:nvSpPr>
          <p:cNvPr id="5" name="Content Placeholder 4"/>
          <p:cNvSpPr>
            <a:spLocks noGrp="1"/>
          </p:cNvSpPr>
          <p:nvPr>
            <p:ph sz="half" idx="1"/>
          </p:nvPr>
        </p:nvSpPr>
        <p:spPr>
          <a:xfrm>
            <a:off x="767345" y="1338944"/>
            <a:ext cx="4184035" cy="4702418"/>
          </a:xfrm>
        </p:spPr>
        <p:txBody>
          <a:bodyPr>
            <a:normAutofit/>
          </a:bodyPr>
          <a:lstStyle/>
          <a:p>
            <a:pPr marL="0" indent="0" algn="ctr">
              <a:buNone/>
            </a:pPr>
            <a:r>
              <a:rPr lang="en-US" b="1" dirty="0"/>
              <a:t>Professional Collaboration</a:t>
            </a:r>
          </a:p>
          <a:p>
            <a:r>
              <a:rPr lang="en-US" sz="1400" dirty="0"/>
              <a:t>Teachers discuss instructional strategies and design</a:t>
            </a:r>
          </a:p>
          <a:p>
            <a:r>
              <a:rPr lang="en-US" sz="1400" dirty="0"/>
              <a:t>Teachers and leaders develop the school schedule</a:t>
            </a:r>
          </a:p>
          <a:p>
            <a:r>
              <a:rPr lang="en-US" sz="1400" dirty="0"/>
              <a:t>Teachers and staff are involved in genuine decision-making about all kinds of things</a:t>
            </a:r>
          </a:p>
          <a:p>
            <a:r>
              <a:rPr lang="en-US" sz="1400" dirty="0"/>
              <a:t>Student behavior code is developed in a collaborative way</a:t>
            </a:r>
          </a:p>
          <a:p>
            <a:r>
              <a:rPr lang="en-US" sz="1400" dirty="0"/>
              <a:t>Planning time is used effectively</a:t>
            </a:r>
          </a:p>
          <a:p>
            <a:r>
              <a:rPr lang="en-US" sz="1400" dirty="0"/>
              <a:t>Teacher sand staff tell effective, positive stories about the school and the students</a:t>
            </a:r>
          </a:p>
          <a:p>
            <a:r>
              <a:rPr lang="en-US" sz="1400" dirty="0"/>
              <a:t>The school reflects a true sense of community</a:t>
            </a:r>
          </a:p>
          <a:p>
            <a:r>
              <a:rPr lang="en-US" sz="1400" dirty="0"/>
              <a:t>School leaders share responsibility: staff accept and appreciate that.</a:t>
            </a:r>
          </a:p>
        </p:txBody>
      </p:sp>
      <p:sp>
        <p:nvSpPr>
          <p:cNvPr id="6" name="Content Placeholder 5"/>
          <p:cNvSpPr>
            <a:spLocks noGrp="1"/>
          </p:cNvSpPr>
          <p:nvPr>
            <p:ph sz="half" idx="2"/>
          </p:nvPr>
        </p:nvSpPr>
        <p:spPr>
          <a:xfrm>
            <a:off x="5089970" y="1583871"/>
            <a:ext cx="4184034" cy="4457491"/>
          </a:xfrm>
        </p:spPr>
        <p:txBody>
          <a:bodyPr>
            <a:normAutofit/>
          </a:bodyPr>
          <a:lstStyle/>
          <a:p>
            <a:r>
              <a:rPr lang="en-US" sz="1400" dirty="0"/>
              <a:t>The schedule provides frequent opportunity for meetings</a:t>
            </a:r>
          </a:p>
          <a:p>
            <a:r>
              <a:rPr lang="en-US" sz="1400" dirty="0"/>
              <a:t>New ideas get a receptive audience at our school</a:t>
            </a:r>
          </a:p>
          <a:p>
            <a:r>
              <a:rPr lang="en-US" sz="1400" dirty="0"/>
              <a:t>There is a rich tradition of rituals and celebratory events at our school and collaboration</a:t>
            </a:r>
          </a:p>
          <a:p>
            <a:r>
              <a:rPr lang="en-US" sz="1400" dirty="0"/>
              <a:t>When things go wrong, staff predict and prevent rather than react and repair</a:t>
            </a:r>
          </a:p>
          <a:p>
            <a:r>
              <a:rPr lang="en-US" sz="1400" dirty="0"/>
              <a:t>School members value each other and find ways to show that</a:t>
            </a:r>
          </a:p>
          <a:p>
            <a:r>
              <a:rPr lang="en-US" sz="1400" dirty="0"/>
              <a:t>We do not repeat mistakes: we find new ways to make things work</a:t>
            </a:r>
          </a:p>
          <a:p>
            <a:r>
              <a:rPr lang="en-US" sz="1400" dirty="0"/>
              <a:t>There is no “blame” culture in our school</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97311" y="1264555"/>
            <a:ext cx="1479497" cy="149271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74002" y="4357913"/>
            <a:ext cx="2584451" cy="2026558"/>
          </a:xfrm>
          <a:prstGeom prst="rect">
            <a:avLst/>
          </a:prstGeom>
        </p:spPr>
      </p:pic>
    </p:spTree>
    <p:extLst>
      <p:ext uri="{BB962C8B-B14F-4D97-AF65-F5344CB8AC3E}">
        <p14:creationId xmlns:p14="http://schemas.microsoft.com/office/powerpoint/2010/main" val="2980725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Culture and Climate Reminder</a:t>
            </a:r>
          </a:p>
        </p:txBody>
      </p:sp>
      <p:sp>
        <p:nvSpPr>
          <p:cNvPr id="3" name="Content Placeholder 2"/>
          <p:cNvSpPr>
            <a:spLocks noGrp="1"/>
          </p:cNvSpPr>
          <p:nvPr>
            <p:ph sz="half" idx="1"/>
          </p:nvPr>
        </p:nvSpPr>
        <p:spPr/>
        <p:txBody>
          <a:bodyPr>
            <a:normAutofit/>
          </a:bodyPr>
          <a:lstStyle/>
          <a:p>
            <a:r>
              <a:rPr lang="en-US" sz="1600" b="1" dirty="0"/>
              <a:t>“norms, values, rituals and climate are all manifestations of culture.” Schein, (1996)</a:t>
            </a:r>
          </a:p>
          <a:p>
            <a:r>
              <a:rPr lang="en-US" sz="1600" b="1" dirty="0"/>
              <a:t>“shared perceptions of behavior are more readily measured than shared values.” Hoy and Feldman, (1999)</a:t>
            </a:r>
          </a:p>
          <a:p>
            <a:r>
              <a:rPr lang="en-US" sz="1600" b="1" dirty="0"/>
              <a:t>“Testimony from school principals suggests that focusing on development of the school’s culture as a learning environment is fundamental to improved teacher morale and student achievement.” Nomura (1999)</a:t>
            </a:r>
          </a:p>
        </p:txBody>
      </p:sp>
      <p:sp>
        <p:nvSpPr>
          <p:cNvPr id="4" name="Content Placeholder 3"/>
          <p:cNvSpPr>
            <a:spLocks noGrp="1"/>
          </p:cNvSpPr>
          <p:nvPr>
            <p:ph sz="half" idx="2"/>
          </p:nvPr>
        </p:nvSpPr>
        <p:spPr/>
        <p:txBody>
          <a:bodyPr>
            <a:normAutofit fontScale="85000" lnSpcReduction="10000"/>
          </a:bodyPr>
          <a:lstStyle/>
          <a:p>
            <a:r>
              <a:rPr lang="en-US" b="1" dirty="0"/>
              <a:t>“</a:t>
            </a:r>
            <a:r>
              <a:rPr lang="en-US" sz="1900" b="1" dirty="0"/>
              <a:t>State and local policies, school organization and student demographics exerted the least influence on student learning.”</a:t>
            </a:r>
          </a:p>
          <a:p>
            <a:endParaRPr lang="en-US" sz="1900" b="1" dirty="0"/>
          </a:p>
          <a:p>
            <a:r>
              <a:rPr lang="en-US" sz="1900" b="1" dirty="0"/>
              <a:t>“The reform efforts of the last 30 years have failed to improve student achievement because they failed to adequately address the importance of the culture and climate of schools.” McNeil, Prater, Busch (2009)</a:t>
            </a:r>
          </a:p>
          <a:p>
            <a:r>
              <a:rPr lang="en-US" sz="1900" b="1" dirty="0"/>
              <a:t>What characteristics of the school climate should leadership address in order to improve student achievement?</a:t>
            </a:r>
          </a:p>
        </p:txBody>
      </p:sp>
    </p:spTree>
    <p:extLst>
      <p:ext uri="{BB962C8B-B14F-4D97-AF65-F5344CB8AC3E}">
        <p14:creationId xmlns:p14="http://schemas.microsoft.com/office/powerpoint/2010/main" val="309381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a:latin typeface="Baskerville Old Face" panose="02020602080505020303" pitchFamily="18" charset="0"/>
              </a:rPr>
              <a:t>Assessing Effectiveness</a:t>
            </a:r>
          </a:p>
        </p:txBody>
      </p:sp>
      <p:sp>
        <p:nvSpPr>
          <p:cNvPr id="6" name="Content Placeholder 5"/>
          <p:cNvSpPr>
            <a:spLocks noGrp="1"/>
          </p:cNvSpPr>
          <p:nvPr>
            <p:ph idx="1"/>
          </p:nvPr>
        </p:nvSpPr>
        <p:spPr>
          <a:xfrm>
            <a:off x="677334" y="2160589"/>
            <a:ext cx="8596668" cy="4321854"/>
          </a:xfrm>
        </p:spPr>
        <p:txBody>
          <a:bodyPr>
            <a:noAutofit/>
          </a:bodyPr>
          <a:lstStyle/>
          <a:p>
            <a:pPr algn="ctr"/>
            <a:r>
              <a:rPr lang="en-US" b="1" dirty="0">
                <a:latin typeface="David" panose="020E0502060401010101" pitchFamily="34" charset="-79"/>
                <a:cs typeface="David" panose="020E0502060401010101" pitchFamily="34" charset="-79"/>
              </a:rPr>
              <a:t>Focus on goals</a:t>
            </a:r>
          </a:p>
          <a:p>
            <a:pPr algn="ctr"/>
            <a:r>
              <a:rPr lang="en-US" b="1" dirty="0">
                <a:latin typeface="David" panose="020E0502060401010101" pitchFamily="34" charset="-79"/>
                <a:cs typeface="David" panose="020E0502060401010101" pitchFamily="34" charset="-79"/>
              </a:rPr>
              <a:t>Adequacy of communications</a:t>
            </a:r>
          </a:p>
          <a:p>
            <a:pPr algn="ctr"/>
            <a:r>
              <a:rPr lang="en-US" b="1" dirty="0">
                <a:latin typeface="David" panose="020E0502060401010101" pitchFamily="34" charset="-79"/>
                <a:cs typeface="David" panose="020E0502060401010101" pitchFamily="34" charset="-79"/>
              </a:rPr>
              <a:t>“Power equalization”: essentially, what role do the teachers have in determining the direction of the school?</a:t>
            </a:r>
          </a:p>
          <a:p>
            <a:pPr algn="ctr"/>
            <a:r>
              <a:rPr lang="en-US" b="1" dirty="0">
                <a:latin typeface="David" panose="020E0502060401010101" pitchFamily="34" charset="-79"/>
                <a:cs typeface="David" panose="020E0502060401010101" pitchFamily="34" charset="-79"/>
              </a:rPr>
              <a:t>Use of resources?</a:t>
            </a:r>
          </a:p>
          <a:p>
            <a:pPr algn="ctr"/>
            <a:r>
              <a:rPr lang="en-US" b="1" dirty="0">
                <a:latin typeface="David" panose="020E0502060401010101" pitchFamily="34" charset="-79"/>
                <a:cs typeface="David" panose="020E0502060401010101" pitchFamily="34" charset="-79"/>
              </a:rPr>
              <a:t>Sense of identity: how well do the teachers identify with the school?</a:t>
            </a:r>
          </a:p>
          <a:p>
            <a:pPr algn="ctr"/>
            <a:r>
              <a:rPr lang="en-US" b="1" dirty="0">
                <a:latin typeface="David" panose="020E0502060401010101" pitchFamily="34" charset="-79"/>
                <a:cs typeface="David" panose="020E0502060401010101" pitchFamily="34" charset="-79"/>
              </a:rPr>
              <a:t>Morale: feelings of well-being and security?</a:t>
            </a:r>
          </a:p>
          <a:p>
            <a:pPr algn="ctr"/>
            <a:r>
              <a:rPr lang="en-US" b="1" dirty="0">
                <a:latin typeface="David" panose="020E0502060401010101" pitchFamily="34" charset="-79"/>
                <a:cs typeface="David" panose="020E0502060401010101" pitchFamily="34" charset="-79"/>
              </a:rPr>
              <a:t>Degree of innovation: inventiveness, diversity, creativity</a:t>
            </a:r>
          </a:p>
          <a:p>
            <a:pPr algn="ctr"/>
            <a:r>
              <a:rPr lang="en-US" b="1" dirty="0">
                <a:latin typeface="David" panose="020E0502060401010101" pitchFamily="34" charset="-79"/>
                <a:cs typeface="David" panose="020E0502060401010101" pitchFamily="34" charset="-79"/>
              </a:rPr>
              <a:t>Autonomy</a:t>
            </a:r>
          </a:p>
          <a:p>
            <a:pPr algn="ctr"/>
            <a:r>
              <a:rPr lang="en-US" b="1" dirty="0">
                <a:latin typeface="David" panose="020E0502060401010101" pitchFamily="34" charset="-79"/>
                <a:cs typeface="David" panose="020E0502060401010101" pitchFamily="34" charset="-79"/>
              </a:rPr>
              <a:t>Adaptability</a:t>
            </a:r>
          </a:p>
          <a:p>
            <a:pPr algn="ctr"/>
            <a:r>
              <a:rPr lang="en-US" b="1" dirty="0">
                <a:latin typeface="David" panose="020E0502060401010101" pitchFamily="34" charset="-79"/>
                <a:cs typeface="David" panose="020E0502060401010101" pitchFamily="34" charset="-79"/>
              </a:rPr>
              <a:t>Problem-solving abilities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65502" y="4458836"/>
            <a:ext cx="3216728" cy="2023607"/>
          </a:xfrm>
          <a:prstGeom prst="rect">
            <a:avLst/>
          </a:prstGeom>
        </p:spPr>
      </p:pic>
    </p:spTree>
    <p:extLst>
      <p:ext uri="{BB962C8B-B14F-4D97-AF65-F5344CB8AC3E}">
        <p14:creationId xmlns:p14="http://schemas.microsoft.com/office/powerpoint/2010/main" val="1511506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5671"/>
          </a:xfrm>
        </p:spPr>
        <p:txBody>
          <a:bodyPr>
            <a:normAutofit fontScale="90000"/>
          </a:bodyPr>
          <a:lstStyle/>
          <a:p>
            <a:pPr algn="ctr"/>
            <a:r>
              <a:rPr lang="en-US" dirty="0"/>
              <a:t>Cultural “Cues”</a:t>
            </a:r>
            <a:br>
              <a:rPr lang="en-US" dirty="0"/>
            </a:br>
            <a:br>
              <a:rPr lang="en-US" dirty="0"/>
            </a:br>
            <a:r>
              <a:rPr lang="en-US" sz="2700" dirty="0">
                <a:latin typeface="Bodoni MT" panose="02070603080606020203" pitchFamily="18" charset="0"/>
              </a:rPr>
              <a:t>How “Management” speaks to staff;</a:t>
            </a:r>
            <a:br>
              <a:rPr lang="en-US" sz="2700" dirty="0">
                <a:latin typeface="Bodoni MT" panose="02070603080606020203" pitchFamily="18" charset="0"/>
              </a:rPr>
            </a:br>
            <a:r>
              <a:rPr lang="en-US" sz="2700" dirty="0">
                <a:latin typeface="Bodoni MT" panose="02070603080606020203" pitchFamily="18" charset="0"/>
              </a:rPr>
              <a:t>How staff speak about management in their absence;</a:t>
            </a:r>
            <a:br>
              <a:rPr lang="en-US" sz="2700" dirty="0">
                <a:latin typeface="Bodoni MT" panose="02070603080606020203" pitchFamily="18" charset="0"/>
              </a:rPr>
            </a:br>
            <a:r>
              <a:rPr lang="en-US" sz="2700" dirty="0">
                <a:latin typeface="Bodoni MT" panose="02070603080606020203" pitchFamily="18" charset="0"/>
              </a:rPr>
              <a:t>How teachers and leaders speak about students and parents;</a:t>
            </a:r>
            <a:br>
              <a:rPr lang="en-US" sz="2700" dirty="0">
                <a:latin typeface="Bodoni MT" panose="02070603080606020203" pitchFamily="18" charset="0"/>
              </a:rPr>
            </a:br>
            <a:r>
              <a:rPr lang="en-US" sz="2700" dirty="0">
                <a:latin typeface="Bodoni MT" panose="02070603080606020203" pitchFamily="18" charset="0"/>
              </a:rPr>
              <a:t>How honest is the feedback and</a:t>
            </a:r>
            <a:br>
              <a:rPr lang="en-US" sz="2700" dirty="0">
                <a:latin typeface="Bodoni MT" panose="02070603080606020203" pitchFamily="18" charset="0"/>
              </a:rPr>
            </a:br>
            <a:r>
              <a:rPr lang="en-US" sz="2700" dirty="0">
                <a:latin typeface="Bodoni MT" panose="02070603080606020203" pitchFamily="18" charset="0"/>
              </a:rPr>
              <a:t>what are the communications like at staff meetings? How do we handle critiques?</a:t>
            </a:r>
            <a:br>
              <a:rPr lang="en-US" sz="2700" dirty="0">
                <a:latin typeface="Bodoni MT" panose="02070603080606020203" pitchFamily="18" charset="0"/>
              </a:rPr>
            </a:br>
            <a:r>
              <a:rPr lang="en-US" sz="2700" dirty="0">
                <a:latin typeface="Bodoni MT" panose="02070603080606020203" pitchFamily="18" charset="0"/>
              </a:rPr>
              <a:t>How does the school invite, promote and support initiatives and individual ideas?</a:t>
            </a:r>
            <a:br>
              <a:rPr lang="en-US" sz="2700" dirty="0">
                <a:latin typeface="Bodoni MT" panose="02070603080606020203" pitchFamily="18" charset="0"/>
              </a:rPr>
            </a:br>
            <a:r>
              <a:rPr lang="en-US" sz="2700" dirty="0">
                <a:latin typeface="Bodoni MT" panose="02070603080606020203" pitchFamily="18" charset="0"/>
              </a:rPr>
              <a:t>How does the school respond to student and staff needs?</a:t>
            </a:r>
            <a:br>
              <a:rPr lang="en-US" sz="2700" dirty="0">
                <a:latin typeface="Bodoni MT" panose="02070603080606020203" pitchFamily="18" charset="0"/>
              </a:rPr>
            </a:br>
            <a:endParaRPr lang="en-US" sz="2700" dirty="0">
              <a:latin typeface="Bodoni MT" panose="02070603080606020203" pitchFamily="18"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841971" y="5001548"/>
            <a:ext cx="3350029" cy="1699953"/>
          </a:xfrm>
        </p:spPr>
      </p:pic>
    </p:spTree>
    <p:extLst>
      <p:ext uri="{BB962C8B-B14F-4D97-AF65-F5344CB8AC3E}">
        <p14:creationId xmlns:p14="http://schemas.microsoft.com/office/powerpoint/2010/main" val="3424084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800" dirty="0"/>
              <a:t>Culture is the result of messages that are received about what is really valued. People align their behavior to these messages in order to fit in. Changing culture requires a systematic and planned change to these messages, whose sources are behavior, symbols and systems.</a:t>
            </a:r>
          </a:p>
        </p:txBody>
      </p:sp>
      <p:sp>
        <p:nvSpPr>
          <p:cNvPr id="6" name="Text Placeholder 5"/>
          <p:cNvSpPr>
            <a:spLocks noGrp="1"/>
          </p:cNvSpPr>
          <p:nvPr>
            <p:ph type="body" sz="quarter" idx="13"/>
          </p:nvPr>
        </p:nvSpPr>
        <p:spPr/>
        <p:txBody>
          <a:bodyPr/>
          <a:lstStyle/>
          <a:p>
            <a:r>
              <a:rPr lang="en-US" dirty="0"/>
              <a:t>Quoted in </a:t>
            </a:r>
            <a:r>
              <a:rPr lang="en-US" b="1" u="sng" dirty="0"/>
              <a:t>The Challenge of Culture Change</a:t>
            </a:r>
            <a:r>
              <a:rPr lang="en-US" dirty="0"/>
              <a:t>, Blood and Thorsborne,2005</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212" y="4354046"/>
            <a:ext cx="5080000" cy="1570962"/>
          </a:xfrm>
          <a:prstGeom prst="rect">
            <a:avLst/>
          </a:prstGeom>
        </p:spPr>
      </p:pic>
    </p:spTree>
    <p:extLst>
      <p:ext uri="{BB962C8B-B14F-4D97-AF65-F5344CB8AC3E}">
        <p14:creationId xmlns:p14="http://schemas.microsoft.com/office/powerpoint/2010/main" val="287184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0522" y="624110"/>
            <a:ext cx="8724090" cy="756821"/>
          </a:xfrm>
        </p:spPr>
        <p:txBody>
          <a:bodyPr/>
          <a:lstStyle/>
          <a:p>
            <a:pPr algn="ctr"/>
            <a:r>
              <a:rPr lang="en-US" dirty="0"/>
              <a:t>School Culture</a:t>
            </a:r>
          </a:p>
        </p:txBody>
      </p:sp>
      <p:sp>
        <p:nvSpPr>
          <p:cNvPr id="3" name="Content Placeholder 2"/>
          <p:cNvSpPr>
            <a:spLocks noGrp="1"/>
          </p:cNvSpPr>
          <p:nvPr>
            <p:ph idx="1"/>
          </p:nvPr>
        </p:nvSpPr>
        <p:spPr>
          <a:xfrm>
            <a:off x="2239347" y="1219200"/>
            <a:ext cx="9265265" cy="5132516"/>
          </a:xfrm>
        </p:spPr>
        <p:txBody>
          <a:bodyPr>
            <a:noAutofit/>
          </a:bodyPr>
          <a:lstStyle/>
          <a:p>
            <a:r>
              <a:rPr lang="en-US" sz="2800" i="1" dirty="0">
                <a:latin typeface="Comic Sans MS" panose="030F0702030302020204" pitchFamily="66" charset="0"/>
              </a:rPr>
              <a:t>The recent investigations </a:t>
            </a:r>
            <a:r>
              <a:rPr lang="en-US" sz="2800" b="1" i="1" dirty="0">
                <a:latin typeface="Comic Sans MS" panose="030F0702030302020204" pitchFamily="66" charset="0"/>
              </a:rPr>
              <a:t>(September, 2016) </a:t>
            </a:r>
            <a:r>
              <a:rPr lang="en-US" sz="2800" i="1" dirty="0">
                <a:latin typeface="Comic Sans MS" panose="030F0702030302020204" pitchFamily="66" charset="0"/>
              </a:rPr>
              <a:t>into banking procedures at </a:t>
            </a:r>
            <a:r>
              <a:rPr lang="en-US" sz="2800" b="1" i="1" dirty="0">
                <a:latin typeface="Comic Sans MS" panose="030F0702030302020204" pitchFamily="66" charset="0"/>
              </a:rPr>
              <a:t>Wells Fargo</a:t>
            </a:r>
            <a:r>
              <a:rPr lang="en-US" sz="2800" i="1" dirty="0">
                <a:latin typeface="Comic Sans MS" panose="030F0702030302020204" pitchFamily="66" charset="0"/>
              </a:rPr>
              <a:t>, the “most valuable bank in the world” have used the term </a:t>
            </a:r>
            <a:r>
              <a:rPr lang="en-US" sz="2800" b="1" i="1" dirty="0">
                <a:latin typeface="Comic Sans MS" panose="030F0702030302020204" pitchFamily="66" charset="0"/>
              </a:rPr>
              <a:t>“culture of the bank” </a:t>
            </a:r>
            <a:r>
              <a:rPr lang="en-US" sz="2800" i="1" dirty="0">
                <a:latin typeface="Comic Sans MS" panose="030F0702030302020204" pitchFamily="66" charset="0"/>
              </a:rPr>
              <a:t>many times.  The Senate Committee looking into the possible fraud pointed the finger at the bank CEO John Stumpf and said “You are responsible for the culture of the bank”.  That Senate Committee was using the term culture in very specific ways: in their view, the constant pressure to sell bank accounts, loans and other “products” created a climate of both </a:t>
            </a:r>
            <a:r>
              <a:rPr lang="en-US" sz="2800" i="1" u="sng" dirty="0">
                <a:latin typeface="Comic Sans MS" panose="030F0702030302020204" pitchFamily="66" charset="0"/>
              </a:rPr>
              <a:t>fear</a:t>
            </a:r>
            <a:r>
              <a:rPr lang="en-US" sz="2800" i="1" dirty="0">
                <a:latin typeface="Comic Sans MS" panose="030F0702030302020204" pitchFamily="66" charset="0"/>
              </a:rPr>
              <a:t> and </a:t>
            </a:r>
            <a:r>
              <a:rPr lang="en-US" sz="2800" i="1" u="sng" dirty="0">
                <a:latin typeface="Comic Sans MS" panose="030F0702030302020204" pitchFamily="66" charset="0"/>
              </a:rPr>
              <a:t>stress</a:t>
            </a:r>
            <a:r>
              <a:rPr lang="en-US" sz="2800" i="1" dirty="0">
                <a:latin typeface="Comic Sans MS" panose="030F0702030302020204" pitchFamily="66" charset="0"/>
              </a:rPr>
              <a:t>. But it also created a “culture”, which is different from the climate.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137" y="3968960"/>
            <a:ext cx="1428750" cy="1590675"/>
          </a:xfrm>
          <a:prstGeom prst="rect">
            <a:avLst/>
          </a:prstGeom>
        </p:spPr>
      </p:pic>
    </p:spTree>
    <p:extLst>
      <p:ext uri="{BB962C8B-B14F-4D97-AF65-F5344CB8AC3E}">
        <p14:creationId xmlns:p14="http://schemas.microsoft.com/office/powerpoint/2010/main" val="3765979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Situations That Symbolize Problematic Culture</a:t>
            </a:r>
          </a:p>
        </p:txBody>
      </p:sp>
      <p:sp>
        <p:nvSpPr>
          <p:cNvPr id="4" name="Content Placeholder 3"/>
          <p:cNvSpPr>
            <a:spLocks noGrp="1"/>
          </p:cNvSpPr>
          <p:nvPr>
            <p:ph sz="half" idx="1"/>
          </p:nvPr>
        </p:nvSpPr>
        <p:spPr/>
        <p:txBody>
          <a:bodyPr>
            <a:normAutofit fontScale="92500" lnSpcReduction="20000"/>
          </a:bodyPr>
          <a:lstStyle/>
          <a:p>
            <a:r>
              <a:rPr lang="en-US" dirty="0"/>
              <a:t>Teachers and staff routinely leave earlier than the approved time</a:t>
            </a:r>
          </a:p>
          <a:p>
            <a:r>
              <a:rPr lang="en-US" dirty="0"/>
              <a:t>Office staff do not make visitors feel welcome</a:t>
            </a:r>
          </a:p>
          <a:p>
            <a:r>
              <a:rPr lang="en-US" dirty="0"/>
              <a:t>Leaders are not visible</a:t>
            </a:r>
          </a:p>
          <a:p>
            <a:r>
              <a:rPr lang="en-US" dirty="0"/>
              <a:t>Facility is uncared for</a:t>
            </a:r>
          </a:p>
          <a:p>
            <a:r>
              <a:rPr lang="en-US" dirty="0"/>
              <a:t>Adults have confrontational relationships with children</a:t>
            </a:r>
          </a:p>
          <a:p>
            <a:r>
              <a:rPr lang="en-US" dirty="0"/>
              <a:t>Curriculum is hit or miss: planning seen as burden!</a:t>
            </a:r>
          </a:p>
          <a:p>
            <a:r>
              <a:rPr lang="en-US" dirty="0"/>
              <a:t>Classrooms do not have student work, not very clean or tidy: few posters displayed, no attention to décor.</a:t>
            </a:r>
          </a:p>
        </p:txBody>
      </p:sp>
      <p:sp>
        <p:nvSpPr>
          <p:cNvPr id="5" name="Content Placeholder 4"/>
          <p:cNvSpPr>
            <a:spLocks noGrp="1"/>
          </p:cNvSpPr>
          <p:nvPr>
            <p:ph sz="half" idx="2"/>
          </p:nvPr>
        </p:nvSpPr>
        <p:spPr/>
        <p:txBody>
          <a:bodyPr>
            <a:normAutofit/>
          </a:bodyPr>
          <a:lstStyle/>
          <a:p>
            <a:r>
              <a:rPr lang="en-US" dirty="0"/>
              <a:t>Meetings start late: often, some folks do not attend at all</a:t>
            </a:r>
          </a:p>
          <a:p>
            <a:r>
              <a:rPr lang="en-US" dirty="0"/>
              <a:t>Professional attire not valued</a:t>
            </a:r>
          </a:p>
          <a:p>
            <a:r>
              <a:rPr lang="en-US" dirty="0"/>
              <a:t>Rules not enforced</a:t>
            </a:r>
          </a:p>
          <a:p>
            <a:pPr marL="0" indent="0">
              <a:buNone/>
            </a:pPr>
            <a:endParaRPr lang="en-US" dirty="0"/>
          </a:p>
        </p:txBody>
      </p:sp>
    </p:spTree>
    <p:extLst>
      <p:ext uri="{BB962C8B-B14F-4D97-AF65-F5344CB8AC3E}">
        <p14:creationId xmlns:p14="http://schemas.microsoft.com/office/powerpoint/2010/main" val="4192671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Culture? Climate? Or Something Else?</a:t>
            </a:r>
          </a:p>
        </p:txBody>
      </p:sp>
      <p:sp>
        <p:nvSpPr>
          <p:cNvPr id="3" name="Content Placeholder 2"/>
          <p:cNvSpPr>
            <a:spLocks noGrp="1"/>
          </p:cNvSpPr>
          <p:nvPr>
            <p:ph sz="half" idx="1"/>
          </p:nvPr>
        </p:nvSpPr>
        <p:spPr/>
        <p:txBody>
          <a:bodyPr/>
          <a:lstStyle/>
          <a:p>
            <a:r>
              <a:rPr lang="en-US" dirty="0"/>
              <a:t>Student threatens teacher</a:t>
            </a:r>
          </a:p>
          <a:p>
            <a:r>
              <a:rPr lang="en-US" dirty="0"/>
              <a:t>Teacher threatens student</a:t>
            </a:r>
          </a:p>
          <a:p>
            <a:r>
              <a:rPr lang="en-US" dirty="0"/>
              <a:t>Parent un-cooperative</a:t>
            </a:r>
          </a:p>
          <a:p>
            <a:r>
              <a:rPr lang="en-US" dirty="0"/>
              <a:t>Parents not cooperative</a:t>
            </a:r>
          </a:p>
          <a:p>
            <a:r>
              <a:rPr lang="en-US" dirty="0"/>
              <a:t>Homework not given</a:t>
            </a:r>
          </a:p>
          <a:p>
            <a:r>
              <a:rPr lang="en-US" dirty="0"/>
              <a:t>Homework routinely not assessed</a:t>
            </a:r>
          </a:p>
          <a:p>
            <a:r>
              <a:rPr lang="en-US" dirty="0"/>
              <a:t>Administrators unavailable</a:t>
            </a:r>
          </a:p>
          <a:p>
            <a:r>
              <a:rPr lang="en-US" dirty="0"/>
              <a:t>Meetings don’t begin on time</a:t>
            </a:r>
          </a:p>
        </p:txBody>
      </p:sp>
      <p:sp>
        <p:nvSpPr>
          <p:cNvPr id="4" name="Content Placeholder 3"/>
          <p:cNvSpPr>
            <a:spLocks noGrp="1"/>
          </p:cNvSpPr>
          <p:nvPr>
            <p:ph sz="half" idx="2"/>
          </p:nvPr>
        </p:nvSpPr>
        <p:spPr/>
        <p:txBody>
          <a:bodyPr/>
          <a:lstStyle/>
          <a:p>
            <a:r>
              <a:rPr lang="en-US" dirty="0"/>
              <a:t>Office staff not helpful</a:t>
            </a:r>
          </a:p>
          <a:p>
            <a:r>
              <a:rPr lang="en-US" dirty="0"/>
              <a:t>Students routinely out of uniform</a:t>
            </a:r>
          </a:p>
          <a:p>
            <a:r>
              <a:rPr lang="en-US" dirty="0"/>
              <a:t>PTO not functioning</a:t>
            </a:r>
          </a:p>
          <a:p>
            <a:r>
              <a:rPr lang="en-US" dirty="0"/>
              <a:t>Staff morale is low</a:t>
            </a:r>
          </a:p>
          <a:p>
            <a:r>
              <a:rPr lang="en-US" dirty="0"/>
              <a:t>Administrators and faculty at each other’s throats!</a:t>
            </a:r>
          </a:p>
          <a:p>
            <a:r>
              <a:rPr lang="en-US" dirty="0"/>
              <a:t>Building is in disrepair</a:t>
            </a:r>
          </a:p>
          <a:p>
            <a:r>
              <a:rPr lang="en-US" dirty="0"/>
              <a:t>Budget cuts have wide impact</a:t>
            </a:r>
          </a:p>
          <a:p>
            <a:r>
              <a:rPr lang="en-US" dirty="0"/>
              <a:t>Attendance/punctuality </a:t>
            </a:r>
            <a:r>
              <a:rPr lang="en-US"/>
              <a:t>not monitored</a:t>
            </a:r>
            <a:endParaRPr lang="en-US" dirty="0"/>
          </a:p>
        </p:txBody>
      </p:sp>
    </p:spTree>
    <p:extLst>
      <p:ext uri="{BB962C8B-B14F-4D97-AF65-F5344CB8AC3E}">
        <p14:creationId xmlns:p14="http://schemas.microsoft.com/office/powerpoint/2010/main" val="3300304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Race, Class, Gender, Sexuality…….</a:t>
            </a:r>
          </a:p>
        </p:txBody>
      </p:sp>
      <p:sp>
        <p:nvSpPr>
          <p:cNvPr id="3" name="Content Placeholder 2"/>
          <p:cNvSpPr>
            <a:spLocks noGrp="1"/>
          </p:cNvSpPr>
          <p:nvPr>
            <p:ph sz="half" idx="1"/>
          </p:nvPr>
        </p:nvSpPr>
        <p:spPr/>
        <p:txBody>
          <a:bodyPr>
            <a:normAutofit/>
          </a:bodyPr>
          <a:lstStyle/>
          <a:p>
            <a:r>
              <a:rPr lang="en-US" sz="2800" dirty="0"/>
              <a:t>What is the culture of race in the United States? How can we define it? How is that the same or different </a:t>
            </a:r>
            <a:r>
              <a:rPr lang="en-US" sz="2800"/>
              <a:t>from Climate?</a:t>
            </a:r>
            <a:endParaRPr lang="en-US" sz="2800" dirty="0"/>
          </a:p>
        </p:txBody>
      </p:sp>
      <p:sp>
        <p:nvSpPr>
          <p:cNvPr id="4" name="Content Placeholder 3"/>
          <p:cNvSpPr>
            <a:spLocks noGrp="1"/>
          </p:cNvSpPr>
          <p:nvPr>
            <p:ph sz="half" idx="2"/>
          </p:nvPr>
        </p:nvSpPr>
        <p:spPr/>
        <p:txBody>
          <a:bodyPr>
            <a:normAutofit/>
          </a:bodyPr>
          <a:lstStyle/>
          <a:p>
            <a:r>
              <a:rPr lang="en-US" sz="2800" dirty="0"/>
              <a:t>The climate for sexual identify has changed radically over the last fifty years…how? Is that a change also in “culture”……..</a:t>
            </a:r>
          </a:p>
        </p:txBody>
      </p:sp>
    </p:spTree>
    <p:extLst>
      <p:ext uri="{BB962C8B-B14F-4D97-AF65-F5344CB8AC3E}">
        <p14:creationId xmlns:p14="http://schemas.microsoft.com/office/powerpoint/2010/main" val="2891307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br>
              <a:rPr lang="en-US" dirty="0"/>
            </a:br>
            <a:r>
              <a:rPr lang="en-US" dirty="0"/>
              <a:t>The Best Teachers and Educators….</a:t>
            </a:r>
          </a:p>
        </p:txBody>
      </p:sp>
      <p:sp>
        <p:nvSpPr>
          <p:cNvPr id="6" name="Content Placeholder 5"/>
          <p:cNvSpPr>
            <a:spLocks noGrp="1"/>
          </p:cNvSpPr>
          <p:nvPr>
            <p:ph sz="half" idx="1"/>
          </p:nvPr>
        </p:nvSpPr>
        <p:spPr/>
        <p:txBody>
          <a:bodyPr/>
          <a:lstStyle/>
          <a:p>
            <a:r>
              <a:rPr lang="en-US" b="1" dirty="0"/>
              <a:t>Know content</a:t>
            </a:r>
          </a:p>
          <a:p>
            <a:r>
              <a:rPr lang="en-US" b="1" dirty="0"/>
              <a:t>Build relationships</a:t>
            </a:r>
          </a:p>
          <a:p>
            <a:r>
              <a:rPr lang="en-US" b="1" dirty="0"/>
              <a:t>Develop their skills</a:t>
            </a:r>
          </a:p>
          <a:p>
            <a:r>
              <a:rPr lang="en-US" b="1" dirty="0"/>
              <a:t>Develop their knowledge</a:t>
            </a:r>
          </a:p>
          <a:p>
            <a:r>
              <a:rPr lang="en-US" b="1" dirty="0"/>
              <a:t>Create engaging classrooms</a:t>
            </a:r>
          </a:p>
          <a:p>
            <a:r>
              <a:rPr lang="en-US" b="1" dirty="0"/>
              <a:t>Are “professional” (meaning?)</a:t>
            </a:r>
          </a:p>
          <a:p>
            <a:r>
              <a:rPr lang="en-US" b="1" dirty="0"/>
              <a:t>Attend</a:t>
            </a:r>
          </a:p>
          <a:p>
            <a:r>
              <a:rPr lang="en-US" b="1" dirty="0"/>
              <a:t>Are punctual</a:t>
            </a:r>
          </a:p>
          <a:p>
            <a:r>
              <a:rPr lang="en-US" b="1" dirty="0"/>
              <a:t>Are supportive of administrators</a:t>
            </a:r>
          </a:p>
        </p:txBody>
      </p:sp>
      <p:sp>
        <p:nvSpPr>
          <p:cNvPr id="7" name="Content Placeholder 6"/>
          <p:cNvSpPr>
            <a:spLocks noGrp="1"/>
          </p:cNvSpPr>
          <p:nvPr>
            <p:ph sz="half" idx="2"/>
          </p:nvPr>
        </p:nvSpPr>
        <p:spPr/>
        <p:txBody>
          <a:bodyPr/>
          <a:lstStyle/>
          <a:p>
            <a:r>
              <a:rPr lang="en-US" b="1" dirty="0"/>
              <a:t>Role model for kids</a:t>
            </a:r>
          </a:p>
          <a:p>
            <a:r>
              <a:rPr lang="en-US" b="1" dirty="0"/>
              <a:t>Are collegial</a:t>
            </a:r>
          </a:p>
          <a:p>
            <a:r>
              <a:rPr lang="en-US" b="1" dirty="0"/>
              <a:t>Avoid toxicity</a:t>
            </a:r>
          </a:p>
          <a:p>
            <a:r>
              <a:rPr lang="en-US" b="1" dirty="0"/>
              <a:t>Deal honestly and directly</a:t>
            </a:r>
          </a:p>
          <a:p>
            <a:r>
              <a:rPr lang="en-US" b="1" dirty="0"/>
              <a:t>Appreciate others</a:t>
            </a:r>
          </a:p>
          <a:p>
            <a:r>
              <a:rPr lang="en-US" b="1" dirty="0"/>
              <a:t>Dress for the job (means what?)</a:t>
            </a:r>
          </a:p>
          <a:p>
            <a:r>
              <a:rPr lang="en-US" b="1" dirty="0"/>
              <a:t>Are organized</a:t>
            </a:r>
          </a:p>
          <a:p>
            <a:r>
              <a:rPr lang="en-US" b="1" dirty="0"/>
              <a:t>Get things done on time</a:t>
            </a:r>
          </a:p>
          <a:p>
            <a:r>
              <a:rPr lang="en-US" b="1" dirty="0"/>
              <a:t>Are team oriented</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67609" y="379411"/>
            <a:ext cx="1037772" cy="778329"/>
          </a:xfrm>
          <a:prstGeom prst="rect">
            <a:avLst/>
          </a:prstGeom>
        </p:spPr>
      </p:pic>
    </p:spTree>
    <p:extLst>
      <p:ext uri="{BB962C8B-B14F-4D97-AF65-F5344CB8AC3E}">
        <p14:creationId xmlns:p14="http://schemas.microsoft.com/office/powerpoint/2010/main" val="2183123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306" y="609600"/>
            <a:ext cx="10197494" cy="1320800"/>
          </a:xfrm>
        </p:spPr>
        <p:txBody>
          <a:bodyPr>
            <a:normAutofit fontScale="90000"/>
          </a:bodyPr>
          <a:lstStyle/>
          <a:p>
            <a:pPr algn="ctr"/>
            <a:r>
              <a:rPr lang="en-US" sz="3200" b="1" dirty="0"/>
              <a:t>What Have We Left Out of the List of “Best”?</a:t>
            </a:r>
            <a:br>
              <a:rPr lang="en-US" sz="3200" b="1" dirty="0"/>
            </a:br>
            <a:br>
              <a:rPr lang="en-US" sz="3200" dirty="0"/>
            </a:br>
            <a:br>
              <a:rPr lang="en-US" sz="3200" dirty="0"/>
            </a:br>
            <a:br>
              <a:rPr lang="en-US" sz="3200" dirty="0"/>
            </a:br>
            <a:r>
              <a:rPr lang="en-US" sz="3200" b="1" dirty="0">
                <a:latin typeface="Baskerville Old Face" panose="02020602080505020303" pitchFamily="18" charset="0"/>
              </a:rPr>
              <a:t>1. How will </a:t>
            </a:r>
            <a:r>
              <a:rPr lang="en-US" sz="3200" b="1" u="sng" dirty="0">
                <a:latin typeface="Baskerville Old Face" panose="02020602080505020303" pitchFamily="18" charset="0"/>
              </a:rPr>
              <a:t>you</a:t>
            </a:r>
            <a:r>
              <a:rPr lang="en-US" sz="3200" b="1" dirty="0">
                <a:latin typeface="Baskerville Old Face" panose="02020602080505020303" pitchFamily="18" charset="0"/>
              </a:rPr>
              <a:t> contribute to an effective school culture?</a:t>
            </a:r>
            <a:br>
              <a:rPr lang="en-US" sz="3200" b="1" dirty="0">
                <a:latin typeface="Baskerville Old Face" panose="02020602080505020303" pitchFamily="18" charset="0"/>
              </a:rPr>
            </a:br>
            <a:r>
              <a:rPr lang="en-US" sz="3200" b="1" dirty="0">
                <a:latin typeface="Baskerville Old Face" panose="02020602080505020303" pitchFamily="18" charset="0"/>
              </a:rPr>
              <a:t>2. What do you think you will need to focus on in order to develop your ability to live up to the “Best” list?</a:t>
            </a:r>
          </a:p>
        </p:txBody>
      </p:sp>
    </p:spTree>
    <p:extLst>
      <p:ext uri="{BB962C8B-B14F-4D97-AF65-F5344CB8AC3E}">
        <p14:creationId xmlns:p14="http://schemas.microsoft.com/office/powerpoint/2010/main" val="300497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76E46-FFE9-4085-B33B-5A1EF1724010}"/>
              </a:ext>
            </a:extLst>
          </p:cNvPr>
          <p:cNvSpPr>
            <a:spLocks noGrp="1"/>
          </p:cNvSpPr>
          <p:nvPr>
            <p:ph type="title"/>
          </p:nvPr>
        </p:nvSpPr>
        <p:spPr/>
        <p:txBody>
          <a:bodyPr>
            <a:normAutofit/>
          </a:bodyPr>
          <a:lstStyle/>
          <a:p>
            <a:pPr algn="ctr"/>
            <a:r>
              <a:rPr lang="en-US" sz="3200" dirty="0"/>
              <a:t>School Culture</a:t>
            </a:r>
          </a:p>
        </p:txBody>
      </p:sp>
      <p:sp>
        <p:nvSpPr>
          <p:cNvPr id="3" name="Content Placeholder 2">
            <a:extLst>
              <a:ext uri="{FF2B5EF4-FFF2-40B4-BE49-F238E27FC236}">
                <a16:creationId xmlns:a16="http://schemas.microsoft.com/office/drawing/2014/main" id="{7041EC3E-EAD2-4E33-87D8-A2EB36D4DC83}"/>
              </a:ext>
            </a:extLst>
          </p:cNvPr>
          <p:cNvSpPr>
            <a:spLocks noGrp="1"/>
          </p:cNvSpPr>
          <p:nvPr>
            <p:ph idx="1"/>
          </p:nvPr>
        </p:nvSpPr>
        <p:spPr>
          <a:xfrm>
            <a:off x="1388533" y="1270000"/>
            <a:ext cx="10116079" cy="5313710"/>
          </a:xfrm>
        </p:spPr>
        <p:txBody>
          <a:bodyPr/>
          <a:lstStyle/>
          <a:p>
            <a:endParaRPr lang="en-US" dirty="0"/>
          </a:p>
        </p:txBody>
      </p:sp>
      <p:sp>
        <p:nvSpPr>
          <p:cNvPr id="4" name="Rectangle 3">
            <a:extLst>
              <a:ext uri="{FF2B5EF4-FFF2-40B4-BE49-F238E27FC236}">
                <a16:creationId xmlns:a16="http://schemas.microsoft.com/office/drawing/2014/main" id="{6DC01C6B-1115-4CED-8AF8-56BB98B0DC03}"/>
              </a:ext>
            </a:extLst>
          </p:cNvPr>
          <p:cNvSpPr/>
          <p:nvPr/>
        </p:nvSpPr>
        <p:spPr>
          <a:xfrm>
            <a:off x="2878668" y="1270001"/>
            <a:ext cx="5994400" cy="4031873"/>
          </a:xfrm>
          <a:prstGeom prst="rect">
            <a:avLst/>
          </a:prstGeom>
        </p:spPr>
        <p:txBody>
          <a:bodyPr wrap="square">
            <a:spAutoFit/>
          </a:bodyPr>
          <a:lstStyle/>
          <a:p>
            <a:pPr algn="ctr"/>
            <a:br>
              <a:rPr lang="en-US" dirty="0"/>
            </a:br>
            <a:br>
              <a:rPr lang="en-US" dirty="0"/>
            </a:br>
            <a:r>
              <a:rPr lang="en-US" sz="2000" dirty="0">
                <a:latin typeface="Aharoni" panose="02010803020104030203" pitchFamily="2" charset="-79"/>
                <a:cs typeface="Aharoni" panose="02010803020104030203" pitchFamily="2" charset="-79"/>
              </a:rPr>
              <a:t>“School culture can be defined as the beliefs, perceptions, relationships, attitudes, and written and unwritten rules that shape and influence every aspect of how a school functions. The term also encompasses more concrete issues, such as the physical and emotional safety of students, the orderliness of classrooms and public spaces, and the degree to which the school embraces and celebrates racial, ethnic, linguistic and cultural diversity.”   </a:t>
            </a:r>
          </a:p>
          <a:p>
            <a:pPr algn="ctr"/>
            <a:r>
              <a:rPr lang="en-US" sz="2000" dirty="0">
                <a:latin typeface="Aharoni" panose="02010803020104030203" pitchFamily="2" charset="-79"/>
                <a:cs typeface="Aharoni" panose="02010803020104030203" pitchFamily="2" charset="-79"/>
              </a:rPr>
              <a:t> (From Safe and Civil Schools)</a:t>
            </a:r>
          </a:p>
        </p:txBody>
      </p:sp>
    </p:spTree>
    <p:extLst>
      <p:ext uri="{BB962C8B-B14F-4D97-AF65-F5344CB8AC3E}">
        <p14:creationId xmlns:p14="http://schemas.microsoft.com/office/powerpoint/2010/main" val="1539585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does the word “culture” mean to you? The word “climate”?</a:t>
            </a:r>
          </a:p>
        </p:txBody>
      </p:sp>
      <p:sp>
        <p:nvSpPr>
          <p:cNvPr id="3" name="Content Placeholder 2"/>
          <p:cNvSpPr>
            <a:spLocks noGrp="1"/>
          </p:cNvSpPr>
          <p:nvPr>
            <p:ph idx="1"/>
          </p:nvPr>
        </p:nvSpPr>
        <p:spPr/>
        <p:txBody>
          <a:bodyPr>
            <a:noAutofit/>
          </a:bodyPr>
          <a:lstStyle/>
          <a:p>
            <a:r>
              <a:rPr lang="en-US" sz="2400" dirty="0"/>
              <a:t>What elements of your own culture mean the most to you?</a:t>
            </a:r>
          </a:p>
          <a:p>
            <a:r>
              <a:rPr lang="en-US" sz="2400" dirty="0"/>
              <a:t>How is culture created?</a:t>
            </a:r>
          </a:p>
          <a:p>
            <a:r>
              <a:rPr lang="en-US" sz="2400" dirty="0"/>
              <a:t>How do we establish a hierarchy of culture? Is one better than another? Just different?</a:t>
            </a:r>
          </a:p>
          <a:p>
            <a:r>
              <a:rPr lang="en-US" sz="2400" dirty="0"/>
              <a:t>What fits into “</a:t>
            </a:r>
            <a:r>
              <a:rPr lang="en-US" sz="2400" b="1" dirty="0"/>
              <a:t>American Culture</a:t>
            </a:r>
            <a:r>
              <a:rPr lang="en-US" sz="2400" dirty="0"/>
              <a:t>”?</a:t>
            </a:r>
          </a:p>
          <a:p>
            <a:r>
              <a:rPr lang="en-US" sz="2400" dirty="0"/>
              <a:t>How do you define what it is to be “American” (i.e. a citizen/resident of the United States: “America” is two continents , not one country)?</a:t>
            </a:r>
          </a:p>
        </p:txBody>
      </p:sp>
      <p:pic>
        <p:nvPicPr>
          <p:cNvPr id="5" name="Picture 4">
            <a:extLst>
              <a:ext uri="{FF2B5EF4-FFF2-40B4-BE49-F238E27FC236}">
                <a16:creationId xmlns:a16="http://schemas.microsoft.com/office/drawing/2014/main" id="{211F6C13-DE3E-4AB3-BA1C-A30CDEEE55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9512" y="2869660"/>
            <a:ext cx="3737449" cy="2135685"/>
          </a:xfrm>
          <a:prstGeom prst="rect">
            <a:avLst/>
          </a:prstGeom>
        </p:spPr>
      </p:pic>
      <p:sp>
        <p:nvSpPr>
          <p:cNvPr id="6" name="TextBox 5">
            <a:extLst>
              <a:ext uri="{FF2B5EF4-FFF2-40B4-BE49-F238E27FC236}">
                <a16:creationId xmlns:a16="http://schemas.microsoft.com/office/drawing/2014/main" id="{C0993E4D-68DE-41FA-AE35-3AB26A0079C1}"/>
              </a:ext>
            </a:extLst>
          </p:cNvPr>
          <p:cNvSpPr txBox="1"/>
          <p:nvPr/>
        </p:nvSpPr>
        <p:spPr>
          <a:xfrm>
            <a:off x="-389512" y="5600110"/>
            <a:ext cx="3551001" cy="369332"/>
          </a:xfrm>
          <a:prstGeom prst="rect">
            <a:avLst/>
          </a:prstGeom>
          <a:noFill/>
        </p:spPr>
        <p:txBody>
          <a:bodyPr wrap="square" rtlCol="0">
            <a:spAutoFit/>
          </a:bodyPr>
          <a:lstStyle/>
          <a:p>
            <a:r>
              <a:rPr lang="en-US" sz="900">
                <a:hlinkClick r:id="rId3" tooltip="http://www.sterling-adventures.co.uk/blog/2006/02/26/weather-station/"/>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332029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Leadership</a:t>
            </a:r>
          </a:p>
        </p:txBody>
      </p:sp>
      <p:sp>
        <p:nvSpPr>
          <p:cNvPr id="3" name="Content Placeholder 2"/>
          <p:cNvSpPr>
            <a:spLocks noGrp="1"/>
          </p:cNvSpPr>
          <p:nvPr>
            <p:ph idx="1"/>
          </p:nvPr>
        </p:nvSpPr>
        <p:spPr>
          <a:xfrm>
            <a:off x="2035539" y="1420535"/>
            <a:ext cx="8915400" cy="3777622"/>
          </a:xfrm>
        </p:spPr>
        <p:txBody>
          <a:bodyPr>
            <a:normAutofit/>
          </a:bodyPr>
          <a:lstStyle/>
          <a:p>
            <a:pPr algn="ctr"/>
            <a:r>
              <a:rPr lang="en-US" sz="2000" dirty="0"/>
              <a:t>A corporation, bank, business, school or department can be said to have its own climate and culture: this </a:t>
            </a:r>
            <a:r>
              <a:rPr lang="en-US" sz="2000" b="1" dirty="0"/>
              <a:t>“tone” </a:t>
            </a:r>
            <a:r>
              <a:rPr lang="en-US" sz="2000" dirty="0"/>
              <a:t>is usually set by the leadership.  Openness, collaboration, honesty, directness, and engagement are often the result of intentional strategies and actions created by the leader and the leadership team.  On the other hand, secrecy, fear, stress, dishonesty and ineffectiveness are also usually set in motion by the leadership. School leaders who are dishonest, secretive, discontented,  individualistic, blaming others, unsupportive: these are the leadership traits that promote dysfunction of various kinds. BUT……………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3861" y="5262464"/>
            <a:ext cx="2726522" cy="1595535"/>
          </a:xfrm>
          <a:prstGeom prst="rect">
            <a:avLst/>
          </a:prstGeom>
        </p:spPr>
      </p:pic>
    </p:spTree>
    <p:extLst>
      <p:ext uri="{BB962C8B-B14F-4D97-AF65-F5344CB8AC3E}">
        <p14:creationId xmlns:p14="http://schemas.microsoft.com/office/powerpoint/2010/main" val="1965724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School Culture</a:t>
            </a:r>
          </a:p>
        </p:txBody>
      </p:sp>
      <p:sp>
        <p:nvSpPr>
          <p:cNvPr id="3" name="Content Placeholder 2"/>
          <p:cNvSpPr>
            <a:spLocks noGrp="1"/>
          </p:cNvSpPr>
          <p:nvPr>
            <p:ph idx="1"/>
          </p:nvPr>
        </p:nvSpPr>
        <p:spPr>
          <a:xfrm>
            <a:off x="1236133" y="1574800"/>
            <a:ext cx="10268479" cy="4336422"/>
          </a:xfrm>
        </p:spPr>
        <p:txBody>
          <a:bodyPr>
            <a:normAutofit/>
          </a:bodyPr>
          <a:lstStyle/>
          <a:p>
            <a:pPr marL="0" indent="0" algn="ctr">
              <a:buNone/>
            </a:pPr>
            <a:r>
              <a:rPr lang="en-US" b="1" u="sng" dirty="0"/>
              <a:t>The Components</a:t>
            </a:r>
          </a:p>
          <a:p>
            <a:pPr marL="0" indent="0" algn="ctr">
              <a:buNone/>
            </a:pPr>
            <a:r>
              <a:rPr lang="en-US" b="1" dirty="0"/>
              <a:t>Just about everything that goes on in schools can be a part of the culture of the institution.</a:t>
            </a:r>
          </a:p>
          <a:p>
            <a:pPr algn="ctr"/>
            <a:r>
              <a:rPr lang="en-US" sz="2000" dirty="0"/>
              <a:t>Facility</a:t>
            </a:r>
          </a:p>
          <a:p>
            <a:pPr algn="ctr"/>
            <a:r>
              <a:rPr lang="en-US" sz="2000" dirty="0"/>
              <a:t>Classroom décor</a:t>
            </a:r>
          </a:p>
          <a:p>
            <a:pPr algn="ctr"/>
            <a:r>
              <a:rPr lang="en-US" sz="2000" dirty="0"/>
              <a:t>Teacher professionalism </a:t>
            </a:r>
            <a:r>
              <a:rPr lang="en-US" sz="2000" b="1" dirty="0"/>
              <a:t>(how do you define this?)</a:t>
            </a:r>
          </a:p>
          <a:p>
            <a:pPr algn="ctr"/>
            <a:r>
              <a:rPr lang="en-US" sz="2000" dirty="0"/>
              <a:t>Hallway displays</a:t>
            </a:r>
          </a:p>
          <a:p>
            <a:pPr algn="ctr"/>
            <a:r>
              <a:rPr lang="en-US" sz="2000" dirty="0"/>
              <a:t>Teacher interaction with students</a:t>
            </a:r>
          </a:p>
          <a:p>
            <a:pPr algn="ctr"/>
            <a:r>
              <a:rPr lang="en-US" sz="2000" dirty="0"/>
              <a:t>Teacher interaction with each other</a:t>
            </a:r>
          </a:p>
          <a:p>
            <a:pPr algn="ctr"/>
            <a:r>
              <a:rPr lang="en-US" sz="2000" dirty="0"/>
              <a:t>Teacher interaction with administration</a:t>
            </a:r>
          </a:p>
          <a:p>
            <a:pPr algn="ctr"/>
            <a:endParaRPr lang="en-US" sz="2000" dirty="0"/>
          </a:p>
        </p:txBody>
      </p:sp>
    </p:spTree>
    <p:extLst>
      <p:ext uri="{BB962C8B-B14F-4D97-AF65-F5344CB8AC3E}">
        <p14:creationId xmlns:p14="http://schemas.microsoft.com/office/powerpoint/2010/main" val="3030597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School Culture (2)</a:t>
            </a:r>
          </a:p>
        </p:txBody>
      </p:sp>
      <p:sp>
        <p:nvSpPr>
          <p:cNvPr id="3" name="Content Placeholder 2"/>
          <p:cNvSpPr>
            <a:spLocks noGrp="1"/>
          </p:cNvSpPr>
          <p:nvPr>
            <p:ph idx="1"/>
          </p:nvPr>
        </p:nvSpPr>
        <p:spPr>
          <a:xfrm>
            <a:off x="677334" y="1502229"/>
            <a:ext cx="8596668" cy="4539133"/>
          </a:xfrm>
        </p:spPr>
        <p:txBody>
          <a:bodyPr>
            <a:normAutofit/>
          </a:bodyPr>
          <a:lstStyle/>
          <a:p>
            <a:pPr algn="ctr"/>
            <a:r>
              <a:rPr lang="en-US" sz="2000" dirty="0"/>
              <a:t>Teacher preparedness</a:t>
            </a:r>
          </a:p>
          <a:p>
            <a:pPr algn="ctr"/>
            <a:r>
              <a:rPr lang="en-US" sz="2000" dirty="0"/>
              <a:t>Instructional programs</a:t>
            </a:r>
          </a:p>
          <a:p>
            <a:pPr algn="ctr"/>
            <a:r>
              <a:rPr lang="en-US" sz="2000" dirty="0"/>
              <a:t>Expectations for students</a:t>
            </a:r>
          </a:p>
          <a:p>
            <a:pPr algn="ctr"/>
            <a:r>
              <a:rPr lang="en-US" sz="2000" dirty="0"/>
              <a:t>Parent interactions</a:t>
            </a:r>
          </a:p>
          <a:p>
            <a:pPr algn="ctr"/>
            <a:r>
              <a:rPr lang="en-US" sz="2000" dirty="0"/>
              <a:t>Accountability levels</a:t>
            </a:r>
          </a:p>
          <a:p>
            <a:pPr algn="ctr"/>
            <a:r>
              <a:rPr lang="en-US" sz="2000" dirty="0"/>
              <a:t>Rituals and celebrations</a:t>
            </a:r>
          </a:p>
          <a:p>
            <a:pPr algn="ctr"/>
            <a:r>
              <a:rPr lang="en-US" sz="2000" dirty="0"/>
              <a:t>Diversity </a:t>
            </a:r>
          </a:p>
          <a:p>
            <a:pPr algn="ctr"/>
            <a:r>
              <a:rPr lang="en-US" sz="2000" dirty="0"/>
              <a:t>Meetings structures</a:t>
            </a:r>
          </a:p>
          <a:p>
            <a:pPr algn="ctr"/>
            <a:r>
              <a:rPr lang="en-US" sz="2000" dirty="0"/>
              <a:t>Absence rates/Punctuality</a:t>
            </a:r>
          </a:p>
        </p:txBody>
      </p:sp>
    </p:spTree>
    <p:extLst>
      <p:ext uri="{BB962C8B-B14F-4D97-AF65-F5344CB8AC3E}">
        <p14:creationId xmlns:p14="http://schemas.microsoft.com/office/powerpoint/2010/main" val="3294384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a:t>Culture versus Climate?</a:t>
            </a:r>
            <a:br>
              <a:rPr lang="en-US" dirty="0"/>
            </a:br>
            <a:r>
              <a:rPr lang="en-US" sz="2000" b="1" dirty="0">
                <a:latin typeface="Comic Sans MS" panose="030F0702030302020204" pitchFamily="66" charset="0"/>
              </a:rPr>
              <a:t>“If adults don’t determine culture and climate, the students certainly will.”</a:t>
            </a:r>
          </a:p>
        </p:txBody>
      </p:sp>
      <p:sp>
        <p:nvSpPr>
          <p:cNvPr id="5" name="Text Placeholder 4"/>
          <p:cNvSpPr>
            <a:spLocks noGrp="1"/>
          </p:cNvSpPr>
          <p:nvPr>
            <p:ph type="body" idx="1"/>
          </p:nvPr>
        </p:nvSpPr>
        <p:spPr/>
        <p:txBody>
          <a:bodyPr/>
          <a:lstStyle/>
          <a:p>
            <a:r>
              <a:rPr lang="en-US" b="1" dirty="0"/>
              <a:t>Climate</a:t>
            </a:r>
          </a:p>
        </p:txBody>
      </p:sp>
      <p:sp>
        <p:nvSpPr>
          <p:cNvPr id="6" name="Content Placeholder 5"/>
          <p:cNvSpPr>
            <a:spLocks noGrp="1"/>
          </p:cNvSpPr>
          <p:nvPr>
            <p:ph sz="half" idx="2"/>
          </p:nvPr>
        </p:nvSpPr>
        <p:spPr/>
        <p:txBody>
          <a:bodyPr>
            <a:normAutofit/>
          </a:bodyPr>
          <a:lstStyle/>
          <a:p>
            <a:r>
              <a:rPr lang="en-US" sz="2000" dirty="0"/>
              <a:t>Attitude</a:t>
            </a:r>
          </a:p>
          <a:p>
            <a:r>
              <a:rPr lang="en-US" sz="2000" dirty="0"/>
              <a:t>Mood</a:t>
            </a:r>
          </a:p>
          <a:p>
            <a:r>
              <a:rPr lang="en-US" sz="2000" dirty="0"/>
              <a:t>Morale</a:t>
            </a:r>
          </a:p>
          <a:p>
            <a:r>
              <a:rPr lang="en-US" sz="2000" dirty="0"/>
              <a:t>“Weather Report”</a:t>
            </a:r>
          </a:p>
          <a:p>
            <a:r>
              <a:rPr lang="en-US" sz="2000" dirty="0"/>
              <a:t>Can be affected by events out of school control</a:t>
            </a:r>
          </a:p>
          <a:p>
            <a:r>
              <a:rPr lang="en-US" sz="2000" dirty="0"/>
              <a:t>Climate can be affected temporarily, day by day</a:t>
            </a:r>
          </a:p>
        </p:txBody>
      </p:sp>
      <p:sp>
        <p:nvSpPr>
          <p:cNvPr id="7" name="Text Placeholder 6"/>
          <p:cNvSpPr>
            <a:spLocks noGrp="1"/>
          </p:cNvSpPr>
          <p:nvPr>
            <p:ph type="body" sz="quarter" idx="3"/>
          </p:nvPr>
        </p:nvSpPr>
        <p:spPr/>
        <p:txBody>
          <a:bodyPr/>
          <a:lstStyle/>
          <a:p>
            <a:r>
              <a:rPr lang="en-US" b="1" dirty="0"/>
              <a:t>Culture</a:t>
            </a:r>
          </a:p>
        </p:txBody>
      </p:sp>
      <p:sp>
        <p:nvSpPr>
          <p:cNvPr id="8" name="Content Placeholder 7"/>
          <p:cNvSpPr>
            <a:spLocks noGrp="1"/>
          </p:cNvSpPr>
          <p:nvPr>
            <p:ph sz="quarter" idx="4"/>
          </p:nvPr>
        </p:nvSpPr>
        <p:spPr/>
        <p:txBody>
          <a:bodyPr>
            <a:normAutofit fontScale="85000" lnSpcReduction="20000"/>
          </a:bodyPr>
          <a:lstStyle/>
          <a:p>
            <a:r>
              <a:rPr lang="en-US" sz="2000" dirty="0"/>
              <a:t>“Culture determines climate”.</a:t>
            </a:r>
          </a:p>
          <a:p>
            <a:r>
              <a:rPr lang="en-US" sz="2000" dirty="0"/>
              <a:t>Culture is the “personality” of the school: attitudes change more easily than personality!</a:t>
            </a:r>
          </a:p>
          <a:p>
            <a:r>
              <a:rPr lang="en-US" sz="2000" dirty="0"/>
              <a:t>Cultures create negatives/positives</a:t>
            </a:r>
          </a:p>
          <a:p>
            <a:r>
              <a:rPr lang="en-US" sz="2000" dirty="0"/>
              <a:t>Culture dictates “feelings”</a:t>
            </a:r>
          </a:p>
          <a:p>
            <a:r>
              <a:rPr lang="en-US" sz="2000" dirty="0"/>
              <a:t>Culture is about values, beliefs, missions, visions</a:t>
            </a:r>
          </a:p>
          <a:p>
            <a:r>
              <a:rPr lang="en-US" sz="2000" dirty="0"/>
              <a:t>“Culture ..consists of underlying norms, values and beliefs that teachers and administrators hold about teaching and learning…”</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1" y="1950759"/>
            <a:ext cx="2096806" cy="1105645"/>
          </a:xfrm>
          <a:prstGeom prst="rect">
            <a:avLst/>
          </a:prstGeom>
        </p:spPr>
      </p:pic>
    </p:spTree>
    <p:extLst>
      <p:ext uri="{BB962C8B-B14F-4D97-AF65-F5344CB8AC3E}">
        <p14:creationId xmlns:p14="http://schemas.microsoft.com/office/powerpoint/2010/main" val="636298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Assessing Culture</a:t>
            </a:r>
          </a:p>
        </p:txBody>
      </p:sp>
      <p:sp>
        <p:nvSpPr>
          <p:cNvPr id="8" name="Content Placeholder 7"/>
          <p:cNvSpPr>
            <a:spLocks noGrp="1"/>
          </p:cNvSpPr>
          <p:nvPr>
            <p:ph idx="1"/>
          </p:nvPr>
        </p:nvSpPr>
        <p:spPr/>
        <p:txBody>
          <a:bodyPr>
            <a:noAutofit/>
          </a:bodyPr>
          <a:lstStyle/>
          <a:p>
            <a:r>
              <a:rPr lang="en-US" sz="2400" dirty="0">
                <a:latin typeface="Baskerville Old Face" panose="02020602080505020303" pitchFamily="18" charset="0"/>
              </a:rPr>
              <a:t>“Toxic” Cultures have the following aspects: </a:t>
            </a:r>
            <a:r>
              <a:rPr lang="en-US" sz="2400" b="1" dirty="0">
                <a:latin typeface="Baskerville Old Face" panose="02020602080505020303" pitchFamily="18" charset="0"/>
              </a:rPr>
              <a:t>lack of purpose, norms reinforce inertia or negativity, adults blame students, collaboration discouraged or made difficult, hostility amongst staff, gossip substitutes for information and communication……..</a:t>
            </a:r>
          </a:p>
          <a:p>
            <a:r>
              <a:rPr lang="en-US" sz="2400" dirty="0">
                <a:latin typeface="Baskerville Old Face" panose="02020602080505020303" pitchFamily="18" charset="0"/>
              </a:rPr>
              <a:t>“Positive” cultures exhibit the following aspects: </a:t>
            </a:r>
            <a:r>
              <a:rPr lang="en-US" sz="2400" b="1" dirty="0">
                <a:latin typeface="Baskerville Old Face" panose="02020602080505020303" pitchFamily="18" charset="0"/>
              </a:rPr>
              <a:t>success is celebrated routinely at all levels, genuine adult trust is nurtured, communications are regular and frequent, collaboration is the norm, fairness in all interactions, policies and rules is evident and public, adults learn so that they model for others, character and moral development are priorities.</a:t>
            </a:r>
          </a:p>
        </p:txBody>
      </p:sp>
    </p:spTree>
    <p:extLst>
      <p:ext uri="{BB962C8B-B14F-4D97-AF65-F5344CB8AC3E}">
        <p14:creationId xmlns:p14="http://schemas.microsoft.com/office/powerpoint/2010/main" val="269807928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TM04033917[[fn=Berlin]]</Template>
  <TotalTime>677</TotalTime>
  <Words>1749</Words>
  <Application>Microsoft Office PowerPoint</Application>
  <PresentationFormat>Widescreen</PresentationFormat>
  <Paragraphs>169</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Aharoni</vt:lpstr>
      <vt:lpstr>Arial</vt:lpstr>
      <vt:lpstr>Baskerville Old Face</vt:lpstr>
      <vt:lpstr>Bodoni MT</vt:lpstr>
      <vt:lpstr>Brush Script MT</vt:lpstr>
      <vt:lpstr>Century Gothic</vt:lpstr>
      <vt:lpstr>Comic Sans MS</vt:lpstr>
      <vt:lpstr>David</vt:lpstr>
      <vt:lpstr>Wingdings 3</vt:lpstr>
      <vt:lpstr>Wisp</vt:lpstr>
      <vt:lpstr>Building School Culture</vt:lpstr>
      <vt:lpstr>School Culture</vt:lpstr>
      <vt:lpstr>School Culture</vt:lpstr>
      <vt:lpstr>What does the word “culture” mean to you? The word “climate”?</vt:lpstr>
      <vt:lpstr>School Leadership</vt:lpstr>
      <vt:lpstr>School Culture</vt:lpstr>
      <vt:lpstr>School Culture (2)</vt:lpstr>
      <vt:lpstr>Culture versus Climate? “If adults don’t determine culture and climate, the students certainly will.”</vt:lpstr>
      <vt:lpstr>Assessing Culture</vt:lpstr>
      <vt:lpstr>  How Do We Assess Culture and Climate?  Research tells us that there are fundamental aspects of schools that predict improvement: a 2004 British study of 134 secondary schools reported that successful schools had a “demanding culture…hunger for improvement, promoting excellence, holding out hope for every child.” A study of Chicago Public Schools showed that “relational trust” is high in successful schools. This aspect assesses how well each stakeholder feels everyone else is performing! A 2003 study by CASEL (Collaborative for Academic, Emotional and Social Learning): “social and emotional skills can be taught and modeled and supported by school culture…..they predict motivation to learn as well as positive social behavior.”</vt:lpstr>
      <vt:lpstr>The Conditions for Building School Culture</vt:lpstr>
      <vt:lpstr>Culture Begins and End With Kids (from Safe and Supportive Schools)</vt:lpstr>
      <vt:lpstr>The Right Questions?    Is the school a welcoming place, for everyone? What are the behavioral expectations and how are they made tangible and practical? How does the school leadership communicate expectations? Do adults model what they ask for in others? Is diversity obvious and obviously valued? (and what do we mean by “diversity”?) Is empathy a taught “skill”? What is the disciplinary structure and what supports ensure that it works? How are resources allocated? How are school priorities decided upon and announced? What are the race/gender/class message sent by the school? How do parents fit into the school culture?</vt:lpstr>
      <vt:lpstr>The Right Questions (2)</vt:lpstr>
      <vt:lpstr>School Culture Sample Survey for Staff</vt:lpstr>
      <vt:lpstr>Culture and Climate Reminder</vt:lpstr>
      <vt:lpstr>Assessing Effectiveness</vt:lpstr>
      <vt:lpstr>Cultural “Cues”  How “Management” speaks to staff; How staff speak about management in their absence; How teachers and leaders speak about students and parents; How honest is the feedback and what are the communications like at staff meetings? How do we handle critiques? How does the school invite, promote and support initiatives and individual ideas? How does the school respond to student and staff needs? </vt:lpstr>
      <vt:lpstr>Culture is the result of messages that are received about what is really valued. People align their behavior to these messages in order to fit in. Changing culture requires a systematic and planned change to these messages, whose sources are behavior, symbols and systems.</vt:lpstr>
      <vt:lpstr>Situations That Symbolize Problematic Culture</vt:lpstr>
      <vt:lpstr>Culture? Climate? Or Something Else?</vt:lpstr>
      <vt:lpstr>Race, Class, Gender, Sexuality…….</vt:lpstr>
      <vt:lpstr> The Best Teachers and Educators….</vt:lpstr>
      <vt:lpstr>What Have We Left Out of the List of “Best”?    1. How will you contribute to an effective school culture? 2. What do you think you will need to focus on in order to develop your ability to live up to the “Best” list?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School Culture</dc:title>
  <dc:creator>Jon Mcgill</dc:creator>
  <cp:lastModifiedBy>Jon Mcgill</cp:lastModifiedBy>
  <cp:revision>58</cp:revision>
  <cp:lastPrinted>2016-08-11T19:54:20Z</cp:lastPrinted>
  <dcterms:created xsi:type="dcterms:W3CDTF">2016-05-23T15:09:41Z</dcterms:created>
  <dcterms:modified xsi:type="dcterms:W3CDTF">2018-02-08T15:13:41Z</dcterms:modified>
</cp:coreProperties>
</file>