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906" r:id="rId2"/>
    <p:sldId id="1340" r:id="rId3"/>
    <p:sldId id="1377" r:id="rId4"/>
    <p:sldId id="1372" r:id="rId5"/>
    <p:sldId id="1364" r:id="rId6"/>
    <p:sldId id="1378" r:id="rId7"/>
    <p:sldId id="1379" r:id="rId8"/>
    <p:sldId id="1368" r:id="rId9"/>
    <p:sldId id="1366" r:id="rId10"/>
    <p:sldId id="1353" r:id="rId11"/>
    <p:sldId id="1376" r:id="rId12"/>
    <p:sldId id="1371" r:id="rId13"/>
    <p:sldId id="1375" r:id="rId14"/>
    <p:sldId id="1374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pitchFamily="-65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pitchFamily="-65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pitchFamily="-65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pitchFamily="-65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pitchFamily="-65" charset="0"/>
        <a:ea typeface="+mn-ea"/>
        <a:cs typeface="+mn-cs"/>
      </a:defRPr>
    </a:lvl5pPr>
    <a:lvl6pPr marL="2286000" algn="l" defTabSz="457200" rtl="0" eaLnBrk="1" latinLnBrk="0" hangingPunct="1">
      <a:defRPr sz="3600" kern="1200">
        <a:solidFill>
          <a:schemeClr val="tx1"/>
        </a:solidFill>
        <a:latin typeface="Times" pitchFamily="-65" charset="0"/>
        <a:ea typeface="+mn-ea"/>
        <a:cs typeface="+mn-cs"/>
      </a:defRPr>
    </a:lvl6pPr>
    <a:lvl7pPr marL="2743200" algn="l" defTabSz="457200" rtl="0" eaLnBrk="1" latinLnBrk="0" hangingPunct="1">
      <a:defRPr sz="3600" kern="1200">
        <a:solidFill>
          <a:schemeClr val="tx1"/>
        </a:solidFill>
        <a:latin typeface="Times" pitchFamily="-65" charset="0"/>
        <a:ea typeface="+mn-ea"/>
        <a:cs typeface="+mn-cs"/>
      </a:defRPr>
    </a:lvl7pPr>
    <a:lvl8pPr marL="3200400" algn="l" defTabSz="457200" rtl="0" eaLnBrk="1" latinLnBrk="0" hangingPunct="1">
      <a:defRPr sz="3600" kern="1200">
        <a:solidFill>
          <a:schemeClr val="tx1"/>
        </a:solidFill>
        <a:latin typeface="Times" pitchFamily="-65" charset="0"/>
        <a:ea typeface="+mn-ea"/>
        <a:cs typeface="+mn-cs"/>
      </a:defRPr>
    </a:lvl8pPr>
    <a:lvl9pPr marL="3657600" algn="l" defTabSz="457200" rtl="0" eaLnBrk="1" latinLnBrk="0" hangingPunct="1">
      <a:defRPr sz="3600" kern="1200">
        <a:solidFill>
          <a:schemeClr val="tx1"/>
        </a:solidFill>
        <a:latin typeface="Times" pitchFamily="-6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3" frameSlides="1"/>
  <p:showPr showNarration="1" useTimings="0">
    <p:present/>
    <p:sldAll/>
    <p:penClr>
      <a:schemeClr val="tx1"/>
    </p:penClr>
  </p:showPr>
  <p:clrMru>
    <a:srgbClr val="006600"/>
    <a:srgbClr val="333300"/>
    <a:srgbClr val="000000"/>
    <a:srgbClr val="000066"/>
    <a:srgbClr val="800000"/>
    <a:srgbClr val="0033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88" y="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08" y="-8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08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-108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67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08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-108" charset="0"/>
              </a:defRPr>
            </a:lvl1pPr>
          </a:lstStyle>
          <a:p>
            <a:pPr>
              <a:defRPr/>
            </a:pPr>
            <a:fld id="{3C175BDD-4825-3F43-B984-8D7D07937EB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08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-108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08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-108" charset="0"/>
              </a:defRPr>
            </a:lvl1pPr>
          </a:lstStyle>
          <a:p>
            <a:pPr>
              <a:defRPr/>
            </a:pPr>
            <a:fld id="{0FDD7E9D-9274-E142-B99F-DCE7CEB8AB4A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5740A4-A05C-0A42-ABFB-8583D8169105}" type="slidenum">
              <a:rPr lang="en-AU" smtClean="0">
                <a:latin typeface="Times" pitchFamily="-65" charset="0"/>
              </a:rPr>
              <a:pPr/>
              <a:t>1</a:t>
            </a:fld>
            <a:endParaRPr lang="en-AU" dirty="0" smtClean="0">
              <a:latin typeface="Times" pitchFamily="-65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28B610-9095-2141-9F18-605A1C18571D}" type="slidenum">
              <a:rPr lang="en-AU" smtClean="0">
                <a:latin typeface="Times" pitchFamily="-65" charset="0"/>
              </a:rPr>
              <a:pPr/>
              <a:t>5</a:t>
            </a:fld>
            <a:endParaRPr lang="en-AU" dirty="0" smtClean="0">
              <a:latin typeface="Times" pitchFamily="-65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28B610-9095-2141-9F18-605A1C18571D}" type="slidenum">
              <a:rPr lang="en-AU" smtClean="0">
                <a:latin typeface="Times" pitchFamily="-65" charset="0"/>
              </a:rPr>
              <a:pPr/>
              <a:t>8</a:t>
            </a:fld>
            <a:endParaRPr lang="en-AU" dirty="0" smtClean="0">
              <a:latin typeface="Times" pitchFamily="-65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06999-48B9-9F4E-AA26-CD2D0F6C4A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0685B-56A9-FF4C-828A-0EC5B9D2CE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533400"/>
            <a:ext cx="2038350" cy="5562600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962650" cy="55626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A6421-7E2A-1A4A-961B-07AD5084ED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C4ACE-789F-C347-959F-4D356C678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F37B6-3A3D-0940-A555-4667FC73C3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D0760-A49A-1144-B3ED-E3DE0A43A4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BB7C8-6858-1E40-A4B2-C6EE789E33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4B017-8456-A74E-819B-D90C9FC835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B6A4C-5E05-CB4B-A3D6-EA72DC3527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48FD4-0F63-DE40-8623-D88F6CA5CB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299C4-04C2-C347-9525-DECF0C0FAA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500D4-58FC-484D-A2C4-77A04580D5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533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pitchFamily="-10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pitchFamily="-10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" pitchFamily="-108" charset="0"/>
              </a:defRPr>
            </a:lvl1pPr>
          </a:lstStyle>
          <a:p>
            <a:pPr>
              <a:defRPr/>
            </a:pPr>
            <a:fld id="{A8A37EC2-4032-6B49-AB9C-0815F32089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0" y="2286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accent6"/>
                </a:solidFill>
                <a:latin typeface="+mn-lt"/>
              </a:rPr>
              <a:t>IIRP 2017 ©</a:t>
            </a:r>
            <a:endParaRPr lang="en-US" sz="1400" i="1" dirty="0">
              <a:solidFill>
                <a:schemeClr val="accent6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23B970-512D-2D43-AF47-2FA19198FCF1}" type="slidenum">
              <a:rPr lang="en-US" smtClean="0">
                <a:latin typeface="Times" pitchFamily="-65" charset="0"/>
              </a:rPr>
              <a:pPr/>
              <a:t>1</a:t>
            </a:fld>
            <a:endParaRPr lang="en-US" dirty="0" smtClean="0">
              <a:latin typeface="Times" pitchFamily="-65" charset="0"/>
            </a:endParaRPr>
          </a:p>
        </p:txBody>
      </p:sp>
      <p:sp>
        <p:nvSpPr>
          <p:cNvPr id="145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371600"/>
            <a:ext cx="8534400" cy="3810000"/>
          </a:xfrm>
        </p:spPr>
        <p:txBody>
          <a:bodyPr/>
          <a:lstStyle/>
          <a:p>
            <a:r>
              <a:rPr lang="en-AU" sz="2800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08" charset="0"/>
              </a:rPr>
              <a:t/>
            </a:r>
            <a:br>
              <a:rPr lang="en-AU" sz="2800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08" charset="0"/>
              </a:rPr>
            </a:br>
            <a:r>
              <a:rPr lang="en-AU" sz="2800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08" charset="0"/>
              </a:rPr>
              <a:t/>
            </a:r>
            <a:br>
              <a:rPr lang="en-AU" sz="2800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08" charset="0"/>
              </a:rPr>
            </a:b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/>
            </a:r>
            <a:b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</a:br>
            <a:r>
              <a:rPr lang="en-AU" sz="2800" i="1" dirty="0" smtClean="0">
                <a:solidFill>
                  <a:srgbClr val="00337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08" charset="0"/>
              </a:rPr>
              <a:t/>
            </a:r>
            <a:br>
              <a:rPr lang="en-AU" sz="2800" i="1" dirty="0" smtClean="0">
                <a:solidFill>
                  <a:srgbClr val="00337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08" charset="0"/>
              </a:rPr>
            </a:br>
            <a:r>
              <a:rPr lang="en-AU" sz="2800" i="1" dirty="0" smtClean="0">
                <a:solidFill>
                  <a:srgbClr val="00337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08" charset="0"/>
              </a:rPr>
              <a:t/>
            </a:r>
            <a:br>
              <a:rPr lang="en-AU" sz="2800" i="1" dirty="0" smtClean="0">
                <a:solidFill>
                  <a:srgbClr val="00337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08" charset="0"/>
              </a:rPr>
            </a:br>
            <a:r>
              <a:rPr lang="en-AU" sz="2800" i="1" dirty="0" smtClean="0">
                <a:solidFill>
                  <a:srgbClr val="00337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08" charset="0"/>
              </a:rPr>
              <a:t/>
            </a:r>
            <a:br>
              <a:rPr lang="en-AU" sz="2800" i="1" dirty="0" smtClean="0">
                <a:solidFill>
                  <a:srgbClr val="00337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08" charset="0"/>
              </a:rPr>
            </a:br>
            <a:r>
              <a:rPr lang="en-AU" sz="2800" i="1" dirty="0" smtClean="0">
                <a:solidFill>
                  <a:srgbClr val="2626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</a:rPr>
              <a:t>Conflict In Europe: Meeting The Challenge </a:t>
            </a:r>
            <a:r>
              <a:rPr lang="en-AU" sz="2800" i="1" dirty="0" smtClean="0">
                <a:solidFill>
                  <a:srgbClr val="00337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</a:rPr>
              <a:t/>
            </a:r>
            <a:br>
              <a:rPr lang="en-AU" sz="2800" i="1" dirty="0" smtClean="0">
                <a:solidFill>
                  <a:srgbClr val="00337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</a:rPr>
            </a:br>
            <a:r>
              <a:rPr lang="en-US" sz="2800" i="1" dirty="0" smtClean="0">
                <a:solidFill>
                  <a:srgbClr val="22228B"/>
                </a:solidFill>
                <a:latin typeface="+mn-lt"/>
                <a:cs typeface="Arial"/>
              </a:rPr>
              <a:t>IIRP Europe Conference </a:t>
            </a:r>
            <a:br>
              <a:rPr lang="en-US" sz="2800" i="1" dirty="0" smtClean="0">
                <a:solidFill>
                  <a:srgbClr val="22228B"/>
                </a:solidFill>
                <a:latin typeface="+mn-lt"/>
                <a:cs typeface="Arial"/>
              </a:rPr>
            </a:br>
            <a:r>
              <a:rPr lang="en-US" sz="2800" i="1" dirty="0" smtClean="0">
                <a:solidFill>
                  <a:srgbClr val="22228B"/>
                </a:solidFill>
                <a:latin typeface="+mn-lt"/>
                <a:cs typeface="Arial"/>
              </a:rPr>
              <a:t/>
            </a:r>
            <a:br>
              <a:rPr lang="en-US" sz="2800" i="1" dirty="0" smtClean="0">
                <a:solidFill>
                  <a:srgbClr val="22228B"/>
                </a:solidFill>
                <a:latin typeface="+mn-lt"/>
                <a:cs typeface="Arial"/>
              </a:rPr>
            </a:br>
            <a:r>
              <a:rPr lang="en-US" sz="2800" i="1" dirty="0" smtClean="0">
                <a:solidFill>
                  <a:srgbClr val="22228B"/>
                </a:solidFill>
                <a:latin typeface="+mn-lt"/>
                <a:cs typeface="Arial"/>
              </a:rPr>
              <a:t>9-10 May 2017 </a:t>
            </a:r>
            <a:br>
              <a:rPr lang="en-US" sz="2800" i="1" dirty="0" smtClean="0">
                <a:solidFill>
                  <a:srgbClr val="22228B"/>
                </a:solidFill>
                <a:latin typeface="+mn-lt"/>
                <a:cs typeface="Arial"/>
              </a:rPr>
            </a:br>
            <a:r>
              <a:rPr lang="en-US" sz="2800" i="1" dirty="0" err="1" smtClean="0">
                <a:solidFill>
                  <a:srgbClr val="22228B"/>
                </a:solidFill>
                <a:latin typeface="+mn-lt"/>
                <a:cs typeface="Arial"/>
              </a:rPr>
              <a:t>Citywest</a:t>
            </a:r>
            <a:r>
              <a:rPr lang="en-US" sz="2800" i="1" dirty="0" smtClean="0">
                <a:solidFill>
                  <a:srgbClr val="22228B"/>
                </a:solidFill>
                <a:latin typeface="+mn-lt"/>
                <a:cs typeface="Arial"/>
              </a:rPr>
              <a:t> Hotel, Dublin</a:t>
            </a:r>
            <a:br>
              <a:rPr lang="en-US" sz="2800" i="1" dirty="0" smtClean="0">
                <a:solidFill>
                  <a:srgbClr val="22228B"/>
                </a:solidFill>
                <a:latin typeface="+mn-lt"/>
                <a:cs typeface="Arial"/>
              </a:rPr>
            </a:br>
            <a:r>
              <a:rPr lang="en-AU" sz="2800" i="1" dirty="0" smtClean="0">
                <a:solidFill>
                  <a:srgbClr val="00337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08" charset="0"/>
              </a:rPr>
              <a:t/>
            </a:r>
            <a:br>
              <a:rPr lang="en-AU" sz="2800" i="1" dirty="0" smtClean="0">
                <a:solidFill>
                  <a:srgbClr val="00337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08" charset="0"/>
              </a:rPr>
            </a:br>
            <a:r>
              <a:rPr lang="en-AU" sz="2800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</a:rPr>
              <a:t>‘</a:t>
            </a:r>
            <a:r>
              <a:rPr lang="en-AU" sz="2400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Now That We Are Being Noticed: Where To From Here?’  Importance Of Explicit Restorative Practice.</a:t>
            </a:r>
            <a:r>
              <a:rPr lang="en-AU" sz="2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en-AU" sz="2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en-AU" sz="2400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 </a:t>
            </a:r>
            <a:r>
              <a:rPr lang="en-AU" sz="2400" dirty="0" smtClean="0"/>
              <a:t/>
            </a:r>
            <a:br>
              <a:rPr lang="en-AU" sz="2400" dirty="0" smtClean="0"/>
            </a:br>
            <a:r>
              <a:rPr lang="en-AU" sz="2400" i="1" dirty="0" smtClean="0">
                <a:solidFill>
                  <a:srgbClr val="00337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08" charset="0"/>
              </a:rPr>
              <a:t/>
            </a:r>
            <a:br>
              <a:rPr lang="en-AU" sz="2400" i="1" dirty="0" smtClean="0">
                <a:solidFill>
                  <a:srgbClr val="00337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08" charset="0"/>
              </a:rPr>
            </a:br>
            <a:r>
              <a:rPr lang="en-AU" sz="2800" i="1" dirty="0" smtClean="0">
                <a:solidFill>
                  <a:srgbClr val="00337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08" charset="0"/>
              </a:rPr>
              <a:t/>
            </a:r>
            <a:br>
              <a:rPr lang="en-AU" sz="2800" i="1" dirty="0" smtClean="0">
                <a:solidFill>
                  <a:srgbClr val="00337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08" charset="0"/>
              </a:rPr>
            </a:br>
            <a:r>
              <a:rPr lang="en-AU" sz="2800" i="1" dirty="0" smtClean="0">
                <a:solidFill>
                  <a:srgbClr val="00337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08" charset="0"/>
              </a:rPr>
              <a:t/>
            </a:r>
            <a:br>
              <a:rPr lang="en-AU" sz="2800" i="1" dirty="0" smtClean="0">
                <a:solidFill>
                  <a:srgbClr val="00337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08" charset="0"/>
              </a:rPr>
            </a:br>
            <a:r>
              <a:rPr lang="en-AU" sz="2800" i="1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08" charset="0"/>
              </a:rPr>
              <a:t/>
            </a:r>
            <a:br>
              <a:rPr lang="en-AU" sz="2800" i="1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08" charset="0"/>
              </a:rPr>
            </a:br>
            <a:r>
              <a:rPr lang="en-AU" sz="3200" i="1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08" charset="0"/>
              </a:rPr>
              <a:t/>
            </a:r>
            <a:br>
              <a:rPr lang="en-AU" sz="3200" i="1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08" charset="0"/>
              </a:rPr>
            </a:br>
            <a:endParaRPr lang="en-AU" sz="3200" i="1" dirty="0" smtClean="0">
              <a:solidFill>
                <a:srgbClr val="00009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pitchFamily="-108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04800" y="114300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AU" i="1" dirty="0">
              <a:solidFill>
                <a:srgbClr val="000099"/>
              </a:solidFill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7037388" y="13303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AU" sz="2400" dirty="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819400" y="17526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A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5867400"/>
            <a:ext cx="8077200" cy="400050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AU" sz="2000" i="1" dirty="0">
                <a:solidFill>
                  <a:srgbClr val="22228B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12" charset="0"/>
              </a:rPr>
              <a:t>Presenter:  </a:t>
            </a:r>
            <a:r>
              <a:rPr lang="en-AU" sz="2000" i="1" dirty="0" smtClean="0">
                <a:solidFill>
                  <a:srgbClr val="22228B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12" charset="0"/>
              </a:rPr>
              <a:t>Terry O’Connell</a:t>
            </a:r>
            <a:endParaRPr lang="en-US" sz="2000" i="1" dirty="0">
              <a:solidFill>
                <a:srgbClr val="22228B"/>
              </a:solidFill>
              <a:latin typeface="Times" pitchFamily="-11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8BA8-13B8-7F4B-AE0E-BCEE70E4927E}" type="slidenum">
              <a:rPr lang="en-US"/>
              <a:pPr/>
              <a:t>10</a:t>
            </a:fld>
            <a:endParaRPr lang="en-US"/>
          </a:p>
        </p:txBody>
      </p:sp>
      <p:sp>
        <p:nvSpPr>
          <p:cNvPr id="148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-228600"/>
            <a:ext cx="6781800" cy="914400"/>
          </a:xfrm>
          <a:ln/>
        </p:spPr>
        <p:txBody>
          <a:bodyPr/>
          <a:lstStyle/>
          <a:p>
            <a:r>
              <a:rPr lang="en-AU" sz="2800" i="1" dirty="0" smtClean="0">
                <a:solidFill>
                  <a:srgbClr val="000099"/>
                </a:solidFill>
                <a:latin typeface="+mn-lt"/>
              </a:rPr>
              <a:t>Ideal Outcomes</a:t>
            </a:r>
            <a:endParaRPr lang="en-AU" sz="2800" i="1" dirty="0">
              <a:latin typeface="+mn-lt"/>
            </a:endParaRPr>
          </a:p>
        </p:txBody>
      </p:sp>
      <p:sp>
        <p:nvSpPr>
          <p:cNvPr id="1481731" name="Text Box 3"/>
          <p:cNvSpPr txBox="1">
            <a:spLocks noChangeArrowheads="1"/>
          </p:cNvSpPr>
          <p:nvPr/>
        </p:nvSpPr>
        <p:spPr bwMode="auto">
          <a:xfrm>
            <a:off x="228600" y="152400"/>
            <a:ext cx="114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AU"/>
          </a:p>
        </p:txBody>
      </p:sp>
      <p:sp>
        <p:nvSpPr>
          <p:cNvPr id="1481733" name="Text Box 5"/>
          <p:cNvSpPr txBox="1">
            <a:spLocks noChangeArrowheads="1"/>
          </p:cNvSpPr>
          <p:nvPr/>
        </p:nvSpPr>
        <p:spPr bwMode="auto">
          <a:xfrm>
            <a:off x="0" y="762000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>
              <a:spcBef>
                <a:spcPct val="50000"/>
              </a:spcBef>
              <a:buFont typeface="Times" pitchFamily="4" charset="0"/>
              <a:buNone/>
            </a:pPr>
            <a:r>
              <a:rPr lang="en-AU" sz="2400" i="1" dirty="0" smtClean="0">
                <a:solidFill>
                  <a:srgbClr val="000099"/>
                </a:solidFill>
                <a:latin typeface="Arial" pitchFamily="4" charset="0"/>
              </a:rPr>
              <a:t>	 </a:t>
            </a:r>
            <a:r>
              <a:rPr lang="en-AU" sz="2400" i="1" dirty="0" smtClean="0">
                <a:solidFill>
                  <a:srgbClr val="000099"/>
                </a:solidFill>
                <a:latin typeface="+mn-lt"/>
              </a:rPr>
              <a:t>As a general rule the outcomes I strive for with every restorative process is when:</a:t>
            </a:r>
          </a:p>
          <a:p>
            <a:pPr marL="457200" indent="-457200">
              <a:spcBef>
                <a:spcPct val="50000"/>
              </a:spcBef>
              <a:buFont typeface="Arial"/>
              <a:buChar char="•"/>
            </a:pPr>
            <a:r>
              <a:rPr lang="en-AU" sz="2400" i="1" dirty="0" smtClean="0">
                <a:solidFill>
                  <a:srgbClr val="000099"/>
                </a:solidFill>
                <a:latin typeface="+mn-lt"/>
              </a:rPr>
              <a:t> those involved are able to make sense and meaning of their lives; </a:t>
            </a:r>
          </a:p>
          <a:p>
            <a:pPr marL="457200" indent="-457200">
              <a:spcBef>
                <a:spcPct val="50000"/>
              </a:spcBef>
              <a:buFont typeface="Arial"/>
              <a:buChar char="•"/>
            </a:pPr>
            <a:r>
              <a:rPr lang="en-AU" sz="2400" i="1" dirty="0" smtClean="0">
                <a:solidFill>
                  <a:srgbClr val="000099"/>
                </a:solidFill>
                <a:latin typeface="+mn-lt"/>
              </a:rPr>
              <a:t> they are able to identify what is most important in all that is happening; </a:t>
            </a:r>
          </a:p>
          <a:p>
            <a:pPr marL="457200" indent="-457200">
              <a:spcBef>
                <a:spcPct val="50000"/>
              </a:spcBef>
              <a:buFont typeface="Arial"/>
              <a:buChar char="•"/>
            </a:pPr>
            <a:r>
              <a:rPr lang="en-AU" sz="2400" i="1" dirty="0" smtClean="0">
                <a:solidFill>
                  <a:srgbClr val="000099"/>
                </a:solidFill>
                <a:latin typeface="+mn-lt"/>
              </a:rPr>
              <a:t> they get to work out what needs to change and what their part will be in this change process, and importantly; </a:t>
            </a:r>
          </a:p>
          <a:p>
            <a:pPr marL="457200" indent="-457200">
              <a:spcBef>
                <a:spcPct val="50000"/>
              </a:spcBef>
              <a:buFont typeface="Arial"/>
              <a:buChar char="•"/>
            </a:pPr>
            <a:r>
              <a:rPr lang="en-US" sz="2400" i="1" dirty="0" smtClean="0">
                <a:solidFill>
                  <a:srgbClr val="000099"/>
                </a:solidFill>
                <a:latin typeface="+mn-lt"/>
              </a:rPr>
              <a:t>they learn how to</a:t>
            </a:r>
            <a:r>
              <a:rPr lang="en-AU" sz="2400" i="1" dirty="0" smtClean="0">
                <a:solidFill>
                  <a:srgbClr val="000099"/>
                </a:solidFill>
                <a:latin typeface="+mn-lt"/>
              </a:rPr>
              <a:t> build and sustain healthy relationships.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1733" grpId="0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5F8861-2B29-2B44-876B-70752E882517}" type="slidenum">
              <a:rPr lang="en-US" smtClean="0">
                <a:latin typeface="Times" pitchFamily="4" charset="0"/>
              </a:rPr>
              <a:pPr/>
              <a:t>11</a:t>
            </a:fld>
            <a:endParaRPr lang="en-US" smtClean="0">
              <a:latin typeface="Times" pitchFamily="4" charset="0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76200"/>
            <a:ext cx="6400800" cy="609600"/>
          </a:xfrm>
          <a:ln>
            <a:solidFill>
              <a:schemeClr val="accent2"/>
            </a:solidFill>
          </a:ln>
        </p:spPr>
        <p:txBody>
          <a:bodyPr/>
          <a:lstStyle/>
          <a:p>
            <a:r>
              <a:rPr lang="en-AU" sz="2800" i="1" dirty="0">
                <a:solidFill>
                  <a:srgbClr val="0000AD"/>
                </a:solidFill>
                <a:latin typeface="+mn-lt"/>
              </a:rPr>
              <a:t>My </a:t>
            </a:r>
            <a:r>
              <a:rPr lang="en-AU" sz="2800" i="1" dirty="0" smtClean="0">
                <a:solidFill>
                  <a:srgbClr val="0000AD"/>
                </a:solidFill>
                <a:latin typeface="+mn-lt"/>
              </a:rPr>
              <a:t>Practice</a:t>
            </a:r>
            <a:endParaRPr lang="en-AU" sz="2800" i="1" dirty="0">
              <a:solidFill>
                <a:srgbClr val="0000AD"/>
              </a:solidFill>
              <a:latin typeface="+mn-lt"/>
            </a:endParaRPr>
          </a:p>
        </p:txBody>
      </p:sp>
      <p:sp>
        <p:nvSpPr>
          <p:cNvPr id="52228" name="Text Box 3"/>
          <p:cNvSpPr txBox="1">
            <a:spLocks noChangeArrowheads="1"/>
          </p:cNvSpPr>
          <p:nvPr/>
        </p:nvSpPr>
        <p:spPr bwMode="auto">
          <a:xfrm>
            <a:off x="304800" y="296863"/>
            <a:ext cx="106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AU"/>
          </a:p>
        </p:txBody>
      </p:sp>
      <p:sp>
        <p:nvSpPr>
          <p:cNvPr id="52229" name="Text Box 4"/>
          <p:cNvSpPr txBox="1">
            <a:spLocks noChangeArrowheads="1"/>
          </p:cNvSpPr>
          <p:nvPr/>
        </p:nvSpPr>
        <p:spPr bwMode="auto">
          <a:xfrm>
            <a:off x="0" y="152400"/>
            <a:ext cx="114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AU"/>
          </a:p>
        </p:txBody>
      </p:sp>
      <p:sp>
        <p:nvSpPr>
          <p:cNvPr id="1463302" name="Text Box 6"/>
          <p:cNvSpPr txBox="1">
            <a:spLocks noChangeArrowheads="1"/>
          </p:cNvSpPr>
          <p:nvPr/>
        </p:nvSpPr>
        <p:spPr bwMode="auto">
          <a:xfrm>
            <a:off x="228600" y="736224"/>
            <a:ext cx="8915400" cy="5816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>
              <a:spcBef>
                <a:spcPct val="50000"/>
              </a:spcBef>
              <a:spcAft>
                <a:spcPts val="0"/>
              </a:spcAft>
              <a:buFont typeface="Arial"/>
              <a:buChar char="•"/>
            </a:pPr>
            <a:r>
              <a:rPr lang="en-AU" sz="2400" i="1" dirty="0" smtClean="0">
                <a:solidFill>
                  <a:srgbClr val="0000AD"/>
                </a:solidFill>
                <a:latin typeface="+mn-lt"/>
              </a:rPr>
              <a:t>Has an explicit and clear practice rationale </a:t>
            </a:r>
            <a:r>
              <a:rPr lang="en-US" sz="2400" i="1" dirty="0" smtClean="0">
                <a:solidFill>
                  <a:srgbClr val="0000AD"/>
                </a:solidFill>
                <a:latin typeface="+mn-lt"/>
              </a:rPr>
              <a:t>–</a:t>
            </a:r>
            <a:r>
              <a:rPr lang="en-AU" sz="2400" i="1" dirty="0" smtClean="0">
                <a:solidFill>
                  <a:srgbClr val="0000AD"/>
                </a:solidFill>
                <a:latin typeface="+mn-lt"/>
              </a:rPr>
              <a:t> what </a:t>
            </a:r>
            <a:r>
              <a:rPr lang="en-US" sz="2400" i="1" dirty="0" smtClean="0">
                <a:solidFill>
                  <a:srgbClr val="0000AD"/>
                </a:solidFill>
                <a:latin typeface="+mn-lt"/>
              </a:rPr>
              <a:t>it is; why it works and the likely outcomes.</a:t>
            </a:r>
          </a:p>
          <a:p>
            <a:pPr marL="457200" indent="-457200">
              <a:spcBef>
                <a:spcPct val="50000"/>
              </a:spcBef>
              <a:spcAft>
                <a:spcPts val="0"/>
              </a:spcAft>
              <a:buFont typeface="Arial"/>
              <a:buChar char="•"/>
            </a:pPr>
            <a:r>
              <a:rPr lang="en-US" sz="2400" i="1" dirty="0" smtClean="0">
                <a:solidFill>
                  <a:srgbClr val="0000AD"/>
                </a:solidFill>
                <a:latin typeface="+mn-lt"/>
              </a:rPr>
              <a:t>Heavily influenced by Restorative principles and values.</a:t>
            </a:r>
          </a:p>
          <a:p>
            <a:pPr marL="457200" indent="-457200">
              <a:spcBef>
                <a:spcPct val="50000"/>
              </a:spcBef>
              <a:spcAft>
                <a:spcPts val="0"/>
              </a:spcAft>
              <a:buFont typeface="Arial"/>
              <a:buChar char="•"/>
            </a:pPr>
            <a:r>
              <a:rPr lang="en-US" sz="2400" i="1" dirty="0" smtClean="0">
                <a:solidFill>
                  <a:srgbClr val="0000AD"/>
                </a:solidFill>
                <a:latin typeface="+mn-lt"/>
              </a:rPr>
              <a:t>Guided by a set of explicit working assumptions.</a:t>
            </a:r>
          </a:p>
          <a:p>
            <a:pPr marL="457200" indent="-457200">
              <a:spcBef>
                <a:spcPct val="50000"/>
              </a:spcBef>
              <a:spcAft>
                <a:spcPts val="0"/>
              </a:spcAft>
              <a:buFont typeface="Arial"/>
              <a:buChar char="•"/>
            </a:pPr>
            <a:r>
              <a:rPr lang="en-US" sz="2400" i="1" dirty="0" smtClean="0">
                <a:solidFill>
                  <a:srgbClr val="0000AD"/>
                </a:solidFill>
                <a:latin typeface="+mn-lt"/>
              </a:rPr>
              <a:t>Focus is about building relationships.</a:t>
            </a:r>
          </a:p>
          <a:p>
            <a:pPr marL="457200" indent="-457200">
              <a:spcBef>
                <a:spcPct val="50000"/>
              </a:spcBef>
              <a:spcAft>
                <a:spcPts val="0"/>
              </a:spcAft>
              <a:buFont typeface="Arial"/>
              <a:buChar char="•"/>
            </a:pPr>
            <a:r>
              <a:rPr lang="en-US" sz="2400" i="1" dirty="0" smtClean="0">
                <a:solidFill>
                  <a:srgbClr val="0000AD"/>
                </a:solidFill>
                <a:latin typeface="+mn-lt"/>
              </a:rPr>
              <a:t>Theoretical underpinning - </a:t>
            </a:r>
            <a:r>
              <a:rPr lang="en-US" sz="2400" i="1" dirty="0" err="1" smtClean="0">
                <a:solidFill>
                  <a:srgbClr val="0000AD"/>
                </a:solidFill>
                <a:latin typeface="+mn-lt"/>
              </a:rPr>
              <a:t>Silvan</a:t>
            </a:r>
            <a:r>
              <a:rPr lang="en-US" sz="2400" i="1" dirty="0" smtClean="0">
                <a:solidFill>
                  <a:srgbClr val="0000AD"/>
                </a:solidFill>
                <a:latin typeface="+mn-lt"/>
              </a:rPr>
              <a:t> Tomkins’ Psychology of Affects. </a:t>
            </a:r>
            <a:r>
              <a:rPr lang="en-AU" sz="2400" i="1" dirty="0" smtClean="0">
                <a:solidFill>
                  <a:srgbClr val="0000AD"/>
                </a:solidFill>
                <a:latin typeface="+mn-lt"/>
              </a:rPr>
              <a:t> </a:t>
            </a:r>
          </a:p>
          <a:p>
            <a:pPr marL="457200" indent="-457200">
              <a:spcBef>
                <a:spcPct val="50000"/>
              </a:spcBef>
              <a:spcAft>
                <a:spcPts val="0"/>
              </a:spcAft>
              <a:buFont typeface="Arial"/>
              <a:buChar char="•"/>
            </a:pPr>
            <a:r>
              <a:rPr lang="en-AU" sz="2400" i="1" dirty="0" smtClean="0">
                <a:solidFill>
                  <a:srgbClr val="0000AD"/>
                </a:solidFill>
                <a:latin typeface="+mn-lt"/>
              </a:rPr>
              <a:t>Offers a common language and practice that is shared with those </a:t>
            </a:r>
            <a:r>
              <a:rPr lang="en-AU" sz="2400" i="1" smtClean="0">
                <a:solidFill>
                  <a:srgbClr val="0000AD"/>
                </a:solidFill>
                <a:latin typeface="+mn-lt"/>
              </a:rPr>
              <a:t>being assisted [capacity building].</a:t>
            </a:r>
            <a:endParaRPr lang="en-AU" sz="2400" i="1" dirty="0" smtClean="0">
              <a:solidFill>
                <a:srgbClr val="0000AD"/>
              </a:solidFill>
              <a:latin typeface="+mn-lt"/>
            </a:endParaRPr>
          </a:p>
          <a:p>
            <a:pPr marL="457200" indent="-457200">
              <a:spcBef>
                <a:spcPct val="50000"/>
              </a:spcBef>
              <a:spcAft>
                <a:spcPts val="0"/>
              </a:spcAft>
              <a:buFont typeface="Arial"/>
              <a:buChar char="•"/>
            </a:pPr>
            <a:r>
              <a:rPr lang="en-AU" sz="2400" i="1" dirty="0" smtClean="0">
                <a:solidFill>
                  <a:srgbClr val="0000AD"/>
                </a:solidFill>
                <a:latin typeface="+mn-lt"/>
              </a:rPr>
              <a:t>Employs a strong Socratic engagement style </a:t>
            </a:r>
            <a:r>
              <a:rPr lang="en-US" sz="2400" i="1" dirty="0" smtClean="0">
                <a:solidFill>
                  <a:srgbClr val="0000AD"/>
                </a:solidFill>
                <a:latin typeface="+mn-lt"/>
              </a:rPr>
              <a:t>–</a:t>
            </a:r>
            <a:r>
              <a:rPr lang="en-AU" sz="2400" i="1" dirty="0" smtClean="0">
                <a:solidFill>
                  <a:srgbClr val="0000AD"/>
                </a:solidFill>
                <a:latin typeface="+mn-lt"/>
              </a:rPr>
              <a:t> facilitation through the use of ‘open ended’ questions.</a:t>
            </a:r>
          </a:p>
          <a:p>
            <a:pPr marL="457200" indent="-457200">
              <a:spcBef>
                <a:spcPct val="50000"/>
              </a:spcBef>
              <a:spcAft>
                <a:spcPts val="0"/>
              </a:spcAft>
              <a:buFont typeface="Arial"/>
              <a:buChar char="•"/>
            </a:pPr>
            <a:r>
              <a:rPr lang="en-AU" sz="2400" i="1" dirty="0" smtClean="0">
                <a:solidFill>
                  <a:srgbClr val="0000AD"/>
                </a:solidFill>
                <a:latin typeface="+mn-lt"/>
              </a:rPr>
              <a:t>Seeks to consistently provide a fair [engagement, explanation &amp; expectation clarity] and respectful process.</a:t>
            </a:r>
          </a:p>
        </p:txBody>
      </p:sp>
      <p:sp>
        <p:nvSpPr>
          <p:cNvPr id="52232" name="Rectangle 7"/>
          <p:cNvSpPr>
            <a:spLocks noChangeArrowheads="1"/>
          </p:cNvSpPr>
          <p:nvPr/>
        </p:nvSpPr>
        <p:spPr bwMode="auto">
          <a:xfrm>
            <a:off x="8656027" y="4795839"/>
            <a:ext cx="18466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AU"/>
          </a:p>
          <a:p>
            <a:endParaRPr lang="en-A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3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3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3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63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3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63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3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63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3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63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33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633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33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633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33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633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330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631829-FB84-8849-9557-776F13386A9C}" type="slidenum">
              <a:rPr lang="en-US" smtClean="0">
                <a:latin typeface="Times" pitchFamily="-110" charset="0"/>
              </a:rPr>
              <a:pPr/>
              <a:t>12</a:t>
            </a:fld>
            <a:endParaRPr lang="en-US" smtClean="0">
              <a:latin typeface="Times" pitchFamily="-110" charset="0"/>
            </a:endParaRPr>
          </a:p>
        </p:txBody>
      </p:sp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457200" y="1982788"/>
            <a:ext cx="8229600" cy="4191000"/>
            <a:chOff x="147" y="566"/>
            <a:chExt cx="3062" cy="1802"/>
          </a:xfrm>
        </p:grpSpPr>
        <p:sp>
          <p:nvSpPr>
            <p:cNvPr id="13109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47" y="566"/>
              <a:ext cx="3062" cy="1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95" name="_s124932"/>
            <p:cNvSpPr>
              <a:spLocks noChangeArrowheads="1"/>
            </p:cNvSpPr>
            <p:nvPr/>
          </p:nvSpPr>
          <p:spPr bwMode="auto">
            <a:xfrm>
              <a:off x="1302" y="1091"/>
              <a:ext cx="752" cy="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 defTabSz="1450975" eaLnBrk="1" hangingPunct="1"/>
              <a:endParaRPr lang="en-US" sz="2700">
                <a:latin typeface="Tahoma" pitchFamily="-110" charset="0"/>
              </a:endParaRPr>
            </a:p>
          </p:txBody>
        </p:sp>
      </p:grpSp>
      <p:sp>
        <p:nvSpPr>
          <p:cNvPr id="75780" name="Oval 5"/>
          <p:cNvSpPr>
            <a:spLocks noChangeArrowheads="1"/>
          </p:cNvSpPr>
          <p:nvPr/>
        </p:nvSpPr>
        <p:spPr bwMode="auto">
          <a:xfrm>
            <a:off x="228601" y="1319213"/>
            <a:ext cx="2895600" cy="21097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45123" tIns="72563" rIns="145123" bIns="72563" anchor="ctr">
            <a:prstTxWarp prst="textNoShape">
              <a:avLst/>
            </a:prstTxWarp>
          </a:bodyPr>
          <a:lstStyle/>
          <a:p>
            <a:pPr algn="ctr" defTabSz="1450975" eaLnBrk="1" hangingPunct="1"/>
            <a:endParaRPr lang="en-AU" sz="1900" b="1" dirty="0" smtClean="0">
              <a:latin typeface="Tahoma" pitchFamily="-110" charset="0"/>
            </a:endParaRPr>
          </a:p>
          <a:p>
            <a:pPr algn="ctr" defTabSz="1450975" eaLnBrk="1" hangingPunct="1"/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Creating Conditions:</a:t>
            </a:r>
          </a:p>
          <a:p>
            <a:pPr algn="ctr" defTabSz="1450975" eaLnBrk="1" hangingPunct="1"/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Reintegration</a:t>
            </a:r>
          </a:p>
          <a:p>
            <a:pPr algn="ctr" defTabSz="1450975" eaLnBrk="1" hangingPunct="1"/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Blueprint Relationships</a:t>
            </a:r>
          </a:p>
          <a:p>
            <a:pPr algn="ctr" defTabSz="1450975" eaLnBrk="1" hangingPunct="1"/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- managing shame</a:t>
            </a:r>
            <a:endParaRPr lang="en-US" sz="1900" i="1" dirty="0" smtClean="0">
              <a:solidFill>
                <a:srgbClr val="262699"/>
              </a:solidFill>
              <a:latin typeface="+mn-lt"/>
            </a:endParaRPr>
          </a:p>
          <a:p>
            <a:pPr algn="ctr" defTabSz="1450975" eaLnBrk="1" hangingPunct="1"/>
            <a:endParaRPr lang="en-US" sz="2200" b="1" dirty="0">
              <a:latin typeface="Tahoma" pitchFamily="-110" charset="0"/>
            </a:endParaRPr>
          </a:p>
        </p:txBody>
      </p:sp>
      <p:sp>
        <p:nvSpPr>
          <p:cNvPr id="75781" name="Oval 6"/>
          <p:cNvSpPr>
            <a:spLocks noChangeArrowheads="1"/>
          </p:cNvSpPr>
          <p:nvPr/>
        </p:nvSpPr>
        <p:spPr bwMode="auto">
          <a:xfrm>
            <a:off x="6157913" y="1423988"/>
            <a:ext cx="2682875" cy="21097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45123" tIns="72563" rIns="145123" bIns="72563" anchor="ctr">
            <a:prstTxWarp prst="textNoShape">
              <a:avLst/>
            </a:prstTxWarp>
          </a:bodyPr>
          <a:lstStyle/>
          <a:p>
            <a:pPr algn="ctr" defTabSz="1450975" eaLnBrk="1" hangingPunct="1"/>
            <a:endParaRPr lang="en-AU" sz="1900" b="1" dirty="0">
              <a:latin typeface="Tahoma" pitchFamily="-110" charset="0"/>
            </a:endParaRPr>
          </a:p>
          <a:p>
            <a:pPr algn="ctr" defTabSz="1450975" eaLnBrk="1" hangingPunct="1"/>
            <a:endParaRPr lang="en-AU" sz="1900" b="1" dirty="0">
              <a:latin typeface="Tahoma" pitchFamily="-110" charset="0"/>
            </a:endParaRPr>
          </a:p>
          <a:p>
            <a:pPr algn="ctr" defTabSz="1450975" eaLnBrk="1" hangingPunct="1"/>
            <a:endParaRPr lang="en-AU" sz="1900" b="1" dirty="0">
              <a:latin typeface="Tahoma" pitchFamily="-110" charset="0"/>
            </a:endParaRPr>
          </a:p>
          <a:p>
            <a:pPr algn="ctr" defTabSz="1450975" eaLnBrk="1" hangingPunct="1"/>
            <a:endParaRPr lang="en-AU" sz="1900" b="1" dirty="0">
              <a:latin typeface="Tahoma" pitchFamily="-110" charset="0"/>
            </a:endParaRPr>
          </a:p>
          <a:p>
            <a:pPr algn="ctr" defTabSz="1450975" eaLnBrk="1" hangingPunct="1"/>
            <a:endParaRPr lang="en-AU" sz="1900" b="1" dirty="0" smtClean="0">
              <a:latin typeface="Tahoma" pitchFamily="-110" charset="0"/>
            </a:endParaRPr>
          </a:p>
          <a:p>
            <a:pPr algn="ctr" defTabSz="1450975" eaLnBrk="1" hangingPunct="1"/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Fair Process</a:t>
            </a:r>
          </a:p>
          <a:p>
            <a:pPr algn="ctr" defTabSz="1450975" eaLnBrk="1" hangingPunct="1">
              <a:buFont typeface="Arial"/>
              <a:buChar char="•"/>
            </a:pPr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Engagement </a:t>
            </a:r>
            <a:r>
              <a:rPr lang="en-US" sz="1900" i="1" dirty="0" smtClean="0">
                <a:solidFill>
                  <a:srgbClr val="262699"/>
                </a:solidFill>
                <a:latin typeface="+mn-lt"/>
              </a:rPr>
              <a:t>–</a:t>
            </a:r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 say</a:t>
            </a:r>
          </a:p>
          <a:p>
            <a:pPr algn="ctr" defTabSz="1450975" eaLnBrk="1" hangingPunct="1">
              <a:buFont typeface="Arial"/>
              <a:buChar char="•"/>
            </a:pPr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Explanation - reasons</a:t>
            </a:r>
          </a:p>
          <a:p>
            <a:pPr algn="ctr" defTabSz="1450975" eaLnBrk="1" hangingPunct="1">
              <a:buFont typeface="Arial"/>
              <a:buChar char="•"/>
            </a:pPr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Expectation clarity</a:t>
            </a:r>
          </a:p>
          <a:p>
            <a:pPr algn="ctr" defTabSz="1450975" eaLnBrk="1" hangingPunct="1"/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- explicit</a:t>
            </a:r>
          </a:p>
          <a:p>
            <a:pPr algn="ctr" defTabSz="1450975" eaLnBrk="1" hangingPunct="1"/>
            <a:endParaRPr lang="en-AU" sz="2200" dirty="0">
              <a:latin typeface="Tahoma" pitchFamily="-110" charset="0"/>
            </a:endParaRPr>
          </a:p>
          <a:p>
            <a:pPr algn="ctr" defTabSz="1450975" eaLnBrk="1" hangingPunct="1"/>
            <a:endParaRPr lang="en-AU" sz="2200" dirty="0">
              <a:latin typeface="Tahoma" pitchFamily="-110" charset="0"/>
            </a:endParaRPr>
          </a:p>
          <a:p>
            <a:pPr algn="ctr" defTabSz="1450975" eaLnBrk="1" hangingPunct="1"/>
            <a:endParaRPr lang="en-AU" sz="2200" dirty="0">
              <a:latin typeface="Tahoma" pitchFamily="-110" charset="0"/>
            </a:endParaRPr>
          </a:p>
          <a:p>
            <a:pPr algn="ctr" defTabSz="1450975" eaLnBrk="1" hangingPunct="1"/>
            <a:endParaRPr lang="en-AU" sz="2200" dirty="0">
              <a:latin typeface="Tahoma" pitchFamily="-110" charset="0"/>
            </a:endParaRPr>
          </a:p>
          <a:p>
            <a:pPr algn="ctr" defTabSz="1450975" eaLnBrk="1" hangingPunct="1"/>
            <a:endParaRPr lang="en-US" sz="2200" dirty="0">
              <a:latin typeface="Tahoma" pitchFamily="-110" charset="0"/>
            </a:endParaRPr>
          </a:p>
        </p:txBody>
      </p:sp>
      <p:sp>
        <p:nvSpPr>
          <p:cNvPr id="75782" name="Oval 7"/>
          <p:cNvSpPr>
            <a:spLocks noChangeArrowheads="1"/>
          </p:cNvSpPr>
          <p:nvPr/>
        </p:nvSpPr>
        <p:spPr bwMode="auto">
          <a:xfrm>
            <a:off x="182563" y="4589463"/>
            <a:ext cx="2803525" cy="21097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45123" tIns="72563" rIns="145123" bIns="72563" anchor="ctr">
            <a:prstTxWarp prst="textNoShape">
              <a:avLst/>
            </a:prstTxWarp>
          </a:bodyPr>
          <a:lstStyle/>
          <a:p>
            <a:pPr algn="ctr" defTabSz="1450975" eaLnBrk="1" hangingPunct="1"/>
            <a:endParaRPr lang="en-AU" sz="1900" b="1" dirty="0" smtClean="0">
              <a:solidFill>
                <a:srgbClr val="0000FF"/>
              </a:solidFill>
              <a:latin typeface="Tahoma" pitchFamily="-110" charset="0"/>
            </a:endParaRPr>
          </a:p>
          <a:p>
            <a:pPr algn="ctr" defTabSz="1450975" eaLnBrk="1" hangingPunct="1"/>
            <a:endParaRPr lang="en-AU" sz="1900" b="1" dirty="0" smtClean="0">
              <a:solidFill>
                <a:srgbClr val="0000FF"/>
              </a:solidFill>
              <a:latin typeface="Tahoma" pitchFamily="-110" charset="0"/>
            </a:endParaRPr>
          </a:p>
          <a:p>
            <a:pPr algn="ctr" defTabSz="1450975" eaLnBrk="1" hangingPunct="1"/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Restorative Questions</a:t>
            </a:r>
          </a:p>
          <a:p>
            <a:pPr algn="ctr" defTabSz="1450975" eaLnBrk="1" hangingPunct="1"/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Socratic Engagement</a:t>
            </a:r>
          </a:p>
          <a:p>
            <a:pPr algn="ctr" defTabSz="1450975" eaLnBrk="1" hangingPunct="1"/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- common language</a:t>
            </a:r>
          </a:p>
          <a:p>
            <a:pPr algn="ctr" defTabSz="1450975" eaLnBrk="1" hangingPunct="1"/>
            <a:endParaRPr lang="en-US" sz="1900" b="1" i="1" dirty="0">
              <a:latin typeface="Tahoma" pitchFamily="-110" charset="0"/>
            </a:endParaRPr>
          </a:p>
        </p:txBody>
      </p:sp>
      <p:sp>
        <p:nvSpPr>
          <p:cNvPr id="75783" name="Oval 8"/>
          <p:cNvSpPr>
            <a:spLocks noChangeArrowheads="1"/>
          </p:cNvSpPr>
          <p:nvPr/>
        </p:nvSpPr>
        <p:spPr bwMode="auto">
          <a:xfrm>
            <a:off x="6034088" y="4484688"/>
            <a:ext cx="2930525" cy="23733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45123" tIns="72563" rIns="145123" bIns="72563" anchor="ctr">
            <a:prstTxWarp prst="textNoShape">
              <a:avLst/>
            </a:prstTxWarp>
          </a:bodyPr>
          <a:lstStyle/>
          <a:p>
            <a:pPr algn="ctr" defTabSz="1450975" eaLnBrk="1" hangingPunct="1"/>
            <a:endParaRPr lang="en-AU" sz="1900" b="1" dirty="0" smtClean="0">
              <a:latin typeface="Tahoma" pitchFamily="-110" charset="0"/>
            </a:endParaRPr>
          </a:p>
          <a:p>
            <a:pPr algn="ctr" defTabSz="1450975" eaLnBrk="1" hangingPunct="1"/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Working ‘With’</a:t>
            </a:r>
          </a:p>
          <a:p>
            <a:pPr algn="ctr" defTabSz="1450975" eaLnBrk="1" hangingPunct="1"/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High expectations &amp;</a:t>
            </a:r>
          </a:p>
          <a:p>
            <a:pPr algn="ctr" defTabSz="1450975" eaLnBrk="1" hangingPunct="1"/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High levels of support</a:t>
            </a:r>
          </a:p>
          <a:p>
            <a:pPr algn="ctr" defTabSz="1450975" eaLnBrk="1" hangingPunct="1"/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- </a:t>
            </a:r>
            <a:r>
              <a:rPr lang="en-US" sz="1900" i="1" dirty="0" smtClean="0">
                <a:solidFill>
                  <a:srgbClr val="262699"/>
                </a:solidFill>
                <a:latin typeface="+mn-lt"/>
              </a:rPr>
              <a:t>relational style</a:t>
            </a:r>
            <a:endParaRPr lang="en-AU" sz="1900" i="1" dirty="0" smtClean="0">
              <a:solidFill>
                <a:srgbClr val="262699"/>
              </a:solidFill>
              <a:latin typeface="+mn-lt"/>
            </a:endParaRPr>
          </a:p>
          <a:p>
            <a:pPr algn="ctr" defTabSz="1450975" eaLnBrk="1" hangingPunct="1"/>
            <a:endParaRPr lang="en-AU" sz="1900" dirty="0" smtClean="0">
              <a:latin typeface="Tahoma" pitchFamily="-110" charset="0"/>
            </a:endParaRPr>
          </a:p>
          <a:p>
            <a:pPr algn="ctr" defTabSz="1450975" eaLnBrk="1" hangingPunct="1"/>
            <a:endParaRPr lang="en-AU" sz="1900" b="1" dirty="0">
              <a:latin typeface="Tahoma" pitchFamily="-110" charset="0"/>
            </a:endParaRPr>
          </a:p>
          <a:p>
            <a:pPr algn="ctr" defTabSz="1450975" eaLnBrk="1" hangingPunct="1"/>
            <a:endParaRPr lang="en-US" sz="1900" b="1" dirty="0">
              <a:latin typeface="Tahoma" pitchFamily="-110" charset="0"/>
            </a:endParaRPr>
          </a:p>
        </p:txBody>
      </p:sp>
      <p:sp>
        <p:nvSpPr>
          <p:cNvPr id="75784" name="Oval 9"/>
          <p:cNvSpPr>
            <a:spLocks noChangeArrowheads="1"/>
          </p:cNvSpPr>
          <p:nvPr/>
        </p:nvSpPr>
        <p:spPr bwMode="auto">
          <a:xfrm>
            <a:off x="3276600" y="3124200"/>
            <a:ext cx="2590800" cy="21097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45123" tIns="72563" rIns="145123" bIns="72563" anchor="ctr">
            <a:prstTxWarp prst="textNoShape">
              <a:avLst/>
            </a:prstTxWarp>
          </a:bodyPr>
          <a:lstStyle/>
          <a:p>
            <a:pPr algn="ctr" defTabSz="1450975" eaLnBrk="1" hangingPunct="1"/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New Stories</a:t>
            </a:r>
          </a:p>
          <a:p>
            <a:pPr algn="ctr" defTabSz="1450975" eaLnBrk="1" hangingPunct="1"/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Enhanced Capacity</a:t>
            </a:r>
          </a:p>
          <a:p>
            <a:pPr algn="ctr" defTabSz="1450975" eaLnBrk="1" hangingPunct="1"/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Strong Relationships</a:t>
            </a:r>
          </a:p>
          <a:p>
            <a:pPr algn="ctr" defTabSz="1450975" eaLnBrk="1" hangingPunct="1"/>
            <a:endParaRPr lang="en-US" sz="1900" dirty="0">
              <a:latin typeface="Tahoma" pitchFamily="-110" charset="0"/>
            </a:endParaRPr>
          </a:p>
        </p:txBody>
      </p:sp>
      <p:sp>
        <p:nvSpPr>
          <p:cNvPr id="131081" name="AutoShape 10"/>
          <p:cNvSpPr>
            <a:spLocks noChangeArrowheads="1"/>
          </p:cNvSpPr>
          <p:nvPr/>
        </p:nvSpPr>
        <p:spPr bwMode="auto">
          <a:xfrm rot="-971800">
            <a:off x="446088" y="604838"/>
            <a:ext cx="2193925" cy="423862"/>
          </a:xfrm>
          <a:prstGeom prst="curvedDownArrow">
            <a:avLst>
              <a:gd name="adj1" fmla="val 135320"/>
              <a:gd name="adj2" fmla="val 2474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5152" tIns="72576" rIns="145152" bIns="72576" anchor="ctr">
            <a:prstTxWarp prst="textNoShape">
              <a:avLst/>
            </a:prstTxWarp>
          </a:bodyPr>
          <a:lstStyle/>
          <a:p>
            <a:pPr algn="ctr" defTabSz="1450975"/>
            <a:endParaRPr lang="en-US" sz="2700" dirty="0">
              <a:latin typeface="Arial" pitchFamily="-110" charset="0"/>
            </a:endParaRPr>
          </a:p>
        </p:txBody>
      </p:sp>
      <p:sp>
        <p:nvSpPr>
          <p:cNvPr id="131082" name="AutoShape 11"/>
          <p:cNvSpPr>
            <a:spLocks noChangeArrowheads="1"/>
          </p:cNvSpPr>
          <p:nvPr/>
        </p:nvSpPr>
        <p:spPr bwMode="auto">
          <a:xfrm rot="10659085">
            <a:off x="427038" y="3217863"/>
            <a:ext cx="487362" cy="1470025"/>
          </a:xfrm>
          <a:prstGeom prst="curvedLeftArrow">
            <a:avLst>
              <a:gd name="adj1" fmla="val 55676"/>
              <a:gd name="adj2" fmla="val 111365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1083" name="AutoShape 12"/>
          <p:cNvSpPr>
            <a:spLocks noChangeArrowheads="1"/>
          </p:cNvSpPr>
          <p:nvPr/>
        </p:nvSpPr>
        <p:spPr bwMode="auto">
          <a:xfrm>
            <a:off x="8351838" y="3324225"/>
            <a:ext cx="488950" cy="1373188"/>
          </a:xfrm>
          <a:prstGeom prst="curvedLeftArrow">
            <a:avLst>
              <a:gd name="adj1" fmla="val 51839"/>
              <a:gd name="adj2" fmla="val 103691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1084" name="AutoShape 13"/>
          <p:cNvSpPr>
            <a:spLocks noChangeArrowheads="1"/>
          </p:cNvSpPr>
          <p:nvPr/>
        </p:nvSpPr>
        <p:spPr bwMode="auto">
          <a:xfrm rot="10523433">
            <a:off x="3109913" y="5962650"/>
            <a:ext cx="2552700" cy="581025"/>
          </a:xfrm>
          <a:prstGeom prst="curvedDownArrow">
            <a:avLst>
              <a:gd name="adj1" fmla="val 95191"/>
              <a:gd name="adj2" fmla="val 19038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lIns="145152" tIns="72576" rIns="145152" bIns="72576" anchor="ctr">
            <a:prstTxWarp prst="textNoShape">
              <a:avLst/>
            </a:prstTxWarp>
          </a:bodyPr>
          <a:lstStyle/>
          <a:p>
            <a:pPr algn="ctr" defTabSz="1450975"/>
            <a:endParaRPr lang="en-US" sz="2700" dirty="0">
              <a:solidFill>
                <a:srgbClr val="CC0099"/>
              </a:solidFill>
              <a:latin typeface="Arial" pitchFamily="-110" charset="0"/>
            </a:endParaRPr>
          </a:p>
        </p:txBody>
      </p:sp>
      <p:sp>
        <p:nvSpPr>
          <p:cNvPr id="131085" name="Line 14"/>
          <p:cNvSpPr>
            <a:spLocks noChangeShapeType="1"/>
          </p:cNvSpPr>
          <p:nvPr/>
        </p:nvSpPr>
        <p:spPr bwMode="auto">
          <a:xfrm flipV="1">
            <a:off x="5668963" y="3113088"/>
            <a:ext cx="733425" cy="527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1086" name="Line 15"/>
          <p:cNvSpPr>
            <a:spLocks noChangeShapeType="1"/>
          </p:cNvSpPr>
          <p:nvPr/>
        </p:nvSpPr>
        <p:spPr bwMode="auto">
          <a:xfrm flipV="1">
            <a:off x="2744788" y="4648200"/>
            <a:ext cx="684212" cy="361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1087" name="Line 16"/>
          <p:cNvSpPr>
            <a:spLocks noChangeShapeType="1"/>
          </p:cNvSpPr>
          <p:nvPr/>
        </p:nvSpPr>
        <p:spPr bwMode="auto">
          <a:xfrm>
            <a:off x="2667000" y="3124200"/>
            <a:ext cx="808038" cy="515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1088" name="Line 17"/>
          <p:cNvSpPr>
            <a:spLocks noChangeShapeType="1"/>
          </p:cNvSpPr>
          <p:nvPr/>
        </p:nvSpPr>
        <p:spPr bwMode="auto">
          <a:xfrm>
            <a:off x="5638800" y="4648200"/>
            <a:ext cx="760413" cy="258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5793" name="Oval 18"/>
          <p:cNvSpPr>
            <a:spLocks noChangeArrowheads="1"/>
          </p:cNvSpPr>
          <p:nvPr/>
        </p:nvSpPr>
        <p:spPr bwMode="auto">
          <a:xfrm>
            <a:off x="3230563" y="533400"/>
            <a:ext cx="2682875" cy="22161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45123" tIns="72563" rIns="145123" bIns="72563" anchor="ctr">
            <a:prstTxWarp prst="textNoShape">
              <a:avLst/>
            </a:prstTxWarp>
          </a:bodyPr>
          <a:lstStyle/>
          <a:p>
            <a:pPr algn="ctr" defTabSz="1450975" eaLnBrk="1" hangingPunct="1"/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Restorative Focus</a:t>
            </a:r>
          </a:p>
          <a:p>
            <a:pPr algn="ctr" defTabSz="1450975" eaLnBrk="1" hangingPunct="1"/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Harm &amp; Relationships</a:t>
            </a:r>
          </a:p>
          <a:p>
            <a:pPr algn="ctr" defTabSz="1450975" eaLnBrk="1" hangingPunct="1"/>
            <a:r>
              <a:rPr lang="en-AU" sz="1900" i="1" dirty="0" smtClean="0">
                <a:solidFill>
                  <a:srgbClr val="262699"/>
                </a:solidFill>
                <a:latin typeface="+mn-lt"/>
              </a:rPr>
              <a:t>- explicit</a:t>
            </a:r>
          </a:p>
          <a:p>
            <a:pPr algn="ctr" defTabSz="1450975" eaLnBrk="1" hangingPunct="1"/>
            <a:endParaRPr lang="en-US" sz="1900" dirty="0">
              <a:latin typeface="Tahoma" pitchFamily="-110" charset="0"/>
            </a:endParaRPr>
          </a:p>
        </p:txBody>
      </p:sp>
      <p:sp>
        <p:nvSpPr>
          <p:cNvPr id="131090" name="AutoShape 19"/>
          <p:cNvSpPr>
            <a:spLocks noChangeArrowheads="1"/>
          </p:cNvSpPr>
          <p:nvPr/>
        </p:nvSpPr>
        <p:spPr bwMode="auto">
          <a:xfrm rot="987572">
            <a:off x="6034088" y="579438"/>
            <a:ext cx="1830387" cy="528637"/>
          </a:xfrm>
          <a:prstGeom prst="curvedDownArrow">
            <a:avLst>
              <a:gd name="adj1" fmla="val 90393"/>
              <a:gd name="adj2" fmla="val 16541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5152" tIns="72576" rIns="145152" bIns="72576" anchor="ctr">
            <a:prstTxWarp prst="textNoShape">
              <a:avLst/>
            </a:prstTxWarp>
          </a:bodyPr>
          <a:lstStyle/>
          <a:p>
            <a:pPr algn="ctr" defTabSz="1450975"/>
            <a:endParaRPr lang="en-US" sz="2700" dirty="0">
              <a:latin typeface="Arial" pitchFamily="-110" charset="0"/>
            </a:endParaRPr>
          </a:p>
        </p:txBody>
      </p:sp>
      <p:sp>
        <p:nvSpPr>
          <p:cNvPr id="131091" name="Line 20"/>
          <p:cNvSpPr>
            <a:spLocks noChangeShapeType="1"/>
          </p:cNvSpPr>
          <p:nvPr/>
        </p:nvSpPr>
        <p:spPr bwMode="auto">
          <a:xfrm>
            <a:off x="4572000" y="2743200"/>
            <a:ext cx="0" cy="42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1092" name="Text Box 21"/>
          <p:cNvSpPr txBox="1">
            <a:spLocks noChangeArrowheads="1"/>
          </p:cNvSpPr>
          <p:nvPr/>
        </p:nvSpPr>
        <p:spPr bwMode="auto">
          <a:xfrm>
            <a:off x="2057400" y="0"/>
            <a:ext cx="7086600" cy="515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5152" tIns="72576" rIns="145152" bIns="72576">
            <a:prstTxWarp prst="textNoShape">
              <a:avLst/>
            </a:prstTxWarp>
            <a:spAutoFit/>
          </a:bodyPr>
          <a:lstStyle/>
          <a:p>
            <a:pPr defTabSz="1450975">
              <a:spcBef>
                <a:spcPct val="50000"/>
              </a:spcBef>
            </a:pPr>
            <a:r>
              <a:rPr lang="en-AU" sz="2400" b="1" i="1" dirty="0" smtClean="0">
                <a:solidFill>
                  <a:srgbClr val="0000FF"/>
                </a:solidFill>
                <a:latin typeface="+mn-lt"/>
              </a:rPr>
              <a:t>Restorative Framework - Right Conversation </a:t>
            </a:r>
            <a:endParaRPr lang="en-US" sz="2400" b="1" i="1" dirty="0">
              <a:solidFill>
                <a:srgbClr val="0000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 animBg="1"/>
      <p:bldP spid="75781" grpId="0" animBg="1"/>
      <p:bldP spid="75782" grpId="0" animBg="1"/>
      <p:bldP spid="75783" grpId="0" animBg="1"/>
      <p:bldP spid="75784" grpId="0" animBg="1"/>
      <p:bldP spid="7579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FC98F7-E131-1F46-9FD2-EF210B4CF308}" type="slidenum">
              <a:rPr lang="en-US" smtClean="0">
                <a:latin typeface="Times" pitchFamily="4" charset="0"/>
              </a:rPr>
              <a:pPr/>
              <a:t>13</a:t>
            </a:fld>
            <a:endParaRPr lang="en-US" smtClean="0">
              <a:latin typeface="Times" pitchFamily="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-228600"/>
            <a:ext cx="6781800" cy="914400"/>
          </a:xfrm>
        </p:spPr>
        <p:txBody>
          <a:bodyPr/>
          <a:lstStyle/>
          <a:p>
            <a:r>
              <a:rPr lang="en-AU" sz="2400" i="1" dirty="0" smtClean="0">
                <a:solidFill>
                  <a:srgbClr val="000099"/>
                </a:solidFill>
                <a:latin typeface="+mn-lt"/>
              </a:rPr>
              <a:t>Your Thoughts - Key Questions </a:t>
            </a:r>
            <a:endParaRPr lang="en-AU" sz="2400" i="1" dirty="0">
              <a:latin typeface="+mn-lt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228600" y="152400"/>
            <a:ext cx="114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AU"/>
          </a:p>
        </p:txBody>
      </p:sp>
      <p:sp>
        <p:nvSpPr>
          <p:cNvPr id="1478661" name="Text Box 5"/>
          <p:cNvSpPr txBox="1">
            <a:spLocks noChangeArrowheads="1"/>
          </p:cNvSpPr>
          <p:nvPr/>
        </p:nvSpPr>
        <p:spPr bwMode="auto">
          <a:xfrm>
            <a:off x="0" y="533401"/>
            <a:ext cx="9144000" cy="606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0" lvl="1"/>
            <a:r>
              <a:rPr lang="en-AU" sz="2400" i="1" dirty="0" smtClean="0">
                <a:solidFill>
                  <a:srgbClr val="2626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       </a:t>
            </a:r>
          </a:p>
          <a:p>
            <a:pPr marL="0" lvl="1"/>
            <a:r>
              <a:rPr lang="en-AU" sz="2400" i="1" dirty="0" smtClean="0">
                <a:solidFill>
                  <a:srgbClr val="2626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       </a:t>
            </a:r>
          </a:p>
          <a:p>
            <a:pPr marL="0" lvl="1"/>
            <a:endParaRPr lang="en-AU" sz="2400" i="1" dirty="0" smtClean="0">
              <a:solidFill>
                <a:srgbClr val="262699"/>
              </a:solidFill>
              <a:latin typeface="+mn-lt"/>
              <a:ea typeface="ＭＳ Ｐゴシック" pitchFamily="4" charset="-128"/>
              <a:cs typeface="ＭＳ Ｐゴシック" pitchFamily="4" charset="-128"/>
            </a:endParaRPr>
          </a:p>
          <a:p>
            <a:pPr marL="0" lvl="1"/>
            <a:r>
              <a:rPr lang="en-AU" sz="2400" i="1" dirty="0" smtClean="0">
                <a:solidFill>
                  <a:srgbClr val="2626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        What</a:t>
            </a:r>
            <a:r>
              <a:rPr lang="en-AU" sz="2400" i="1" dirty="0" smtClean="0">
                <a:solidFill>
                  <a:srgbClr val="2626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 should </a:t>
            </a:r>
            <a:r>
              <a:rPr lang="en-AU" sz="2400" i="1" dirty="0" smtClean="0">
                <a:solidFill>
                  <a:srgbClr val="2626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the next ‘vintage’ of restorative practices look like?</a:t>
            </a:r>
          </a:p>
          <a:p>
            <a:pPr marL="457200" indent="-457200">
              <a:lnSpc>
                <a:spcPct val="130000"/>
              </a:lnSpc>
              <a:spcAft>
                <a:spcPts val="1800"/>
              </a:spcAft>
              <a:buNone/>
            </a:pPr>
            <a:r>
              <a:rPr lang="en-AU" sz="2400" i="1" dirty="0" smtClean="0">
                <a:solidFill>
                  <a:srgbClr val="2626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	</a:t>
            </a:r>
          </a:p>
          <a:p>
            <a:pPr marL="457200" indent="-457200">
              <a:lnSpc>
                <a:spcPct val="130000"/>
              </a:lnSpc>
              <a:spcAft>
                <a:spcPts val="1800"/>
              </a:spcAft>
              <a:buNone/>
            </a:pPr>
            <a:r>
              <a:rPr lang="en-AU" sz="2400" i="1" dirty="0" smtClean="0">
                <a:solidFill>
                  <a:srgbClr val="2626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	</a:t>
            </a:r>
            <a:r>
              <a:rPr lang="en-AU" sz="2400" i="1" dirty="0" smtClean="0">
                <a:solidFill>
                  <a:srgbClr val="2626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 </a:t>
            </a:r>
            <a:r>
              <a:rPr lang="en-AU" sz="2400" i="1" dirty="0" smtClean="0">
                <a:solidFill>
                  <a:srgbClr val="2626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What will it take to ensure that</a:t>
            </a:r>
            <a:r>
              <a:rPr lang="en-AU" sz="2400" i="1" dirty="0" smtClean="0">
                <a:solidFill>
                  <a:srgbClr val="2626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 </a:t>
            </a:r>
            <a:r>
              <a:rPr lang="en-AU" sz="2400" i="1" dirty="0" smtClean="0">
                <a:solidFill>
                  <a:srgbClr val="2626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restorative practice </a:t>
            </a:r>
            <a:r>
              <a:rPr lang="en-AU" sz="2400" i="1" dirty="0" smtClean="0">
                <a:solidFill>
                  <a:srgbClr val="2626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has </a:t>
            </a:r>
            <a:r>
              <a:rPr lang="en-AU" sz="2400" i="1" dirty="0" smtClean="0">
                <a:solidFill>
                  <a:srgbClr val="2626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a greater influence on mainstream practice?</a:t>
            </a:r>
          </a:p>
          <a:p>
            <a:pPr marL="457200" indent="-457200">
              <a:lnSpc>
                <a:spcPct val="130000"/>
              </a:lnSpc>
              <a:spcAft>
                <a:spcPts val="1800"/>
              </a:spcAft>
              <a:buNone/>
            </a:pPr>
            <a:r>
              <a:rPr lang="en-AU" sz="2400" i="1" dirty="0" smtClean="0">
                <a:solidFill>
                  <a:srgbClr val="2626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	</a:t>
            </a:r>
          </a:p>
          <a:p>
            <a:pPr marL="457200" indent="-457200">
              <a:lnSpc>
                <a:spcPct val="130000"/>
              </a:lnSpc>
              <a:spcAft>
                <a:spcPts val="1800"/>
              </a:spcAft>
              <a:buNone/>
            </a:pPr>
            <a:r>
              <a:rPr lang="en-AU" sz="2400" i="1" dirty="0" smtClean="0">
                <a:solidFill>
                  <a:srgbClr val="2626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	</a:t>
            </a:r>
          </a:p>
          <a:p>
            <a:pPr marL="457200" indent="-457200">
              <a:lnSpc>
                <a:spcPct val="130000"/>
              </a:lnSpc>
              <a:spcAft>
                <a:spcPts val="1800"/>
              </a:spcAft>
              <a:buNone/>
            </a:pPr>
            <a:endParaRPr lang="en-AU" sz="2400" i="1" dirty="0" smtClean="0">
              <a:solidFill>
                <a:srgbClr val="262699"/>
              </a:solidFill>
              <a:latin typeface="+mn-lt"/>
              <a:ea typeface="ＭＳ Ｐゴシック" pitchFamily="4" charset="-128"/>
              <a:cs typeface="ＭＳ Ｐゴシック" pitchFamily="4" charset="-128"/>
            </a:endParaRPr>
          </a:p>
          <a:p>
            <a:pPr marL="457200" indent="-457200">
              <a:lnSpc>
                <a:spcPct val="130000"/>
              </a:lnSpc>
              <a:spcAft>
                <a:spcPts val="1800"/>
              </a:spcAft>
              <a:buNone/>
            </a:pPr>
            <a:endParaRPr lang="en-AU" sz="2400" i="1" dirty="0">
              <a:solidFill>
                <a:srgbClr val="000099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78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78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78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786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786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786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786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866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FC98F7-E131-1F46-9FD2-EF210B4CF308}" type="slidenum">
              <a:rPr lang="en-US" smtClean="0">
                <a:latin typeface="Times" pitchFamily="4" charset="0"/>
              </a:rPr>
              <a:pPr/>
              <a:t>14</a:t>
            </a:fld>
            <a:endParaRPr lang="en-US" smtClean="0">
              <a:latin typeface="Times" pitchFamily="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-228600"/>
            <a:ext cx="6781800" cy="914400"/>
          </a:xfrm>
        </p:spPr>
        <p:txBody>
          <a:bodyPr/>
          <a:lstStyle/>
          <a:p>
            <a:r>
              <a:rPr lang="en-AU" sz="2400" i="1" dirty="0" smtClean="0">
                <a:solidFill>
                  <a:srgbClr val="000099"/>
                </a:solidFill>
                <a:latin typeface="+mn-lt"/>
              </a:rPr>
              <a:t>Your Experience</a:t>
            </a:r>
            <a:endParaRPr lang="en-AU" sz="2400" i="1" dirty="0">
              <a:latin typeface="+mn-lt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228600" y="152400"/>
            <a:ext cx="114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AU"/>
          </a:p>
        </p:txBody>
      </p:sp>
      <p:sp>
        <p:nvSpPr>
          <p:cNvPr id="1478661" name="Text Box 5"/>
          <p:cNvSpPr txBox="1">
            <a:spLocks noChangeArrowheads="1"/>
          </p:cNvSpPr>
          <p:nvPr/>
        </p:nvSpPr>
        <p:spPr bwMode="auto">
          <a:xfrm>
            <a:off x="0" y="2173676"/>
            <a:ext cx="9144000" cy="2474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>
              <a:lnSpc>
                <a:spcPct val="130000"/>
              </a:lnSpc>
              <a:buNone/>
            </a:pPr>
            <a:r>
              <a:rPr lang="en-AU" sz="2400" i="1" dirty="0" smtClean="0">
                <a:solidFill>
                  <a:srgbClr val="2626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	What have you found most useful from our discussion?</a:t>
            </a:r>
          </a:p>
          <a:p>
            <a:pPr marL="457200" indent="-457200">
              <a:lnSpc>
                <a:spcPct val="130000"/>
              </a:lnSpc>
              <a:buNone/>
            </a:pPr>
            <a:endParaRPr lang="en-AU" sz="2400" i="1" dirty="0" smtClean="0">
              <a:solidFill>
                <a:srgbClr val="262699"/>
              </a:solidFill>
              <a:latin typeface="+mn-lt"/>
              <a:ea typeface="ＭＳ Ｐゴシック" pitchFamily="4" charset="-128"/>
              <a:cs typeface="ＭＳ Ｐゴシック" pitchFamily="4" charset="-128"/>
            </a:endParaRPr>
          </a:p>
          <a:p>
            <a:pPr marL="457200" indent="-457200">
              <a:lnSpc>
                <a:spcPct val="130000"/>
              </a:lnSpc>
              <a:buNone/>
            </a:pPr>
            <a:r>
              <a:rPr lang="en-AU" sz="2400" i="1" dirty="0" smtClean="0">
                <a:solidFill>
                  <a:srgbClr val="2626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	What are you leaving with?</a:t>
            </a:r>
          </a:p>
          <a:p>
            <a:pPr marL="457200" indent="-457200">
              <a:lnSpc>
                <a:spcPct val="130000"/>
              </a:lnSpc>
              <a:buNone/>
            </a:pPr>
            <a:r>
              <a:rPr lang="en-AU" sz="2400" i="1" dirty="0" smtClean="0">
                <a:solidFill>
                  <a:srgbClr val="2626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	</a:t>
            </a:r>
          </a:p>
          <a:p>
            <a:pPr marL="457200" indent="-457200">
              <a:lnSpc>
                <a:spcPct val="130000"/>
              </a:lnSpc>
              <a:buNone/>
            </a:pPr>
            <a:r>
              <a:rPr lang="en-AU" sz="2400" i="1" dirty="0" smtClean="0">
                <a:solidFill>
                  <a:srgbClr val="2626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	</a:t>
            </a:r>
            <a:endParaRPr lang="en-AU" sz="2400" i="1" dirty="0">
              <a:solidFill>
                <a:srgbClr val="000099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78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78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78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786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866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78EA5F-8779-A14D-AF93-87DD6D8183A9}" type="slidenum">
              <a:rPr lang="en-US" smtClean="0">
                <a:latin typeface="Times" pitchFamily="4" charset="0"/>
              </a:rPr>
              <a:pPr/>
              <a:t>2</a:t>
            </a:fld>
            <a:endParaRPr lang="en-US" smtClean="0">
              <a:latin typeface="Times" pitchFamily="4" charset="0"/>
            </a:endParaRPr>
          </a:p>
        </p:txBody>
      </p:sp>
      <p:sp>
        <p:nvSpPr>
          <p:cNvPr id="1442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800600"/>
          </a:xfrm>
        </p:spPr>
        <p:txBody>
          <a:bodyPr/>
          <a:lstStyle/>
          <a:p>
            <a:pPr marL="342900" lvl="1" indent="-342900">
              <a:lnSpc>
                <a:spcPct val="130000"/>
              </a:lnSpc>
              <a:spcAft>
                <a:spcPts val="1200"/>
              </a:spcAft>
              <a:buNone/>
            </a:pPr>
            <a:r>
              <a:rPr lang="en-AU" sz="2400" i="1" dirty="0" smtClean="0">
                <a:solidFill>
                  <a:srgbClr val="0045AD"/>
                </a:solidFill>
                <a:latin typeface="Arial" pitchFamily="4" charset="0"/>
                <a:ea typeface="ＭＳ Ｐゴシック" pitchFamily="4" charset="-128"/>
                <a:cs typeface="ＭＳ Ｐゴシック" pitchFamily="4" charset="-128"/>
              </a:rPr>
              <a:t>	</a:t>
            </a:r>
          </a:p>
          <a:p>
            <a:pPr marL="342900" lvl="1" indent="-342900">
              <a:lnSpc>
                <a:spcPct val="130000"/>
              </a:lnSpc>
              <a:spcAft>
                <a:spcPts val="1200"/>
              </a:spcAft>
              <a:buNone/>
            </a:pPr>
            <a:r>
              <a:rPr lang="en-AU" sz="2400" i="1" dirty="0" smtClean="0">
                <a:solidFill>
                  <a:srgbClr val="262699"/>
                </a:solidFill>
                <a:ea typeface="ＭＳ Ｐゴシック" pitchFamily="4" charset="-128"/>
                <a:cs typeface="ＭＳ Ｐゴシック" pitchFamily="4" charset="-128"/>
              </a:rPr>
              <a:t>	Why have you chosen this session?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AU" sz="2800" i="1" dirty="0" smtClean="0">
                <a:solidFill>
                  <a:srgbClr val="262699"/>
                </a:solidFill>
                <a:ea typeface="ＭＳ Ｐゴシック" pitchFamily="4" charset="-128"/>
                <a:cs typeface="ＭＳ Ｐゴシック" pitchFamily="4" charset="-128"/>
              </a:rPr>
              <a:t>	 </a:t>
            </a:r>
            <a:r>
              <a:rPr lang="en-AU" sz="2400" i="1" dirty="0" smtClean="0">
                <a:solidFill>
                  <a:srgbClr val="262699"/>
                </a:solidFill>
                <a:ea typeface="ＭＳ Ｐゴシック" pitchFamily="4" charset="-128"/>
                <a:cs typeface="ＭＳ Ｐゴシック" pitchFamily="4" charset="-128"/>
              </a:rPr>
              <a:t>Key Questions:</a:t>
            </a:r>
          </a:p>
          <a:p>
            <a:pPr marL="457200" indent="-457200">
              <a:lnSpc>
                <a:spcPct val="130000"/>
              </a:lnSpc>
              <a:buNone/>
            </a:pPr>
            <a:r>
              <a:rPr lang="en-AU" sz="2400" i="1" dirty="0" smtClean="0">
                <a:solidFill>
                  <a:srgbClr val="262699"/>
                </a:solidFill>
                <a:ea typeface="ＭＳ Ｐゴシック" pitchFamily="4" charset="-128"/>
                <a:cs typeface="ＭＳ Ｐゴシック" pitchFamily="4" charset="-128"/>
              </a:rPr>
              <a:t>	What will the next ‘vintage’ of restorative practices look like?</a:t>
            </a:r>
          </a:p>
          <a:p>
            <a:pPr marL="457200" indent="-457200">
              <a:lnSpc>
                <a:spcPct val="130000"/>
              </a:lnSpc>
              <a:buNone/>
            </a:pPr>
            <a:r>
              <a:rPr lang="en-AU" sz="2400" i="1" dirty="0" smtClean="0">
                <a:solidFill>
                  <a:srgbClr val="262699"/>
                </a:solidFill>
                <a:ea typeface="ＭＳ Ｐゴシック" pitchFamily="4" charset="-128"/>
                <a:cs typeface="ＭＳ Ｐゴシック" pitchFamily="4" charset="-128"/>
              </a:rPr>
              <a:t>	How can restorative practice have a greater influence on mainstream practice?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title"/>
          </p:nvPr>
        </p:nvSpPr>
        <p:spPr>
          <a:xfrm>
            <a:off x="2057400" y="76200"/>
            <a:ext cx="6934200" cy="838200"/>
          </a:xfrm>
          <a:noFill/>
          <a:ln>
            <a:solidFill>
              <a:schemeClr val="accent2"/>
            </a:solidFill>
          </a:ln>
        </p:spPr>
        <p:txBody>
          <a:bodyPr/>
          <a:lstStyle/>
          <a:p>
            <a:r>
              <a:rPr lang="en-AU" sz="2800" i="1" dirty="0" smtClean="0">
                <a:solidFill>
                  <a:srgbClr val="0045AD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Expectations &amp; Key Questions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4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42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42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42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42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2818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78EA5F-8779-A14D-AF93-87DD6D8183A9}" type="slidenum">
              <a:rPr lang="en-US" smtClean="0">
                <a:latin typeface="Times" pitchFamily="4" charset="0"/>
              </a:rPr>
              <a:pPr/>
              <a:t>3</a:t>
            </a:fld>
            <a:endParaRPr lang="en-US" smtClean="0">
              <a:latin typeface="Times" pitchFamily="4" charset="0"/>
            </a:endParaRPr>
          </a:p>
        </p:txBody>
      </p:sp>
      <p:sp>
        <p:nvSpPr>
          <p:cNvPr id="1442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800600"/>
          </a:xfrm>
        </p:spPr>
        <p:txBody>
          <a:bodyPr/>
          <a:lstStyle/>
          <a:p>
            <a:pPr marL="342900" lvl="1" indent="-342900">
              <a:lnSpc>
                <a:spcPct val="130000"/>
              </a:lnSpc>
              <a:spcAft>
                <a:spcPts val="1200"/>
              </a:spcAft>
              <a:buNone/>
            </a:pPr>
            <a:r>
              <a:rPr lang="en-AU" sz="2400" i="1" dirty="0" smtClean="0">
                <a:solidFill>
                  <a:srgbClr val="0045AD"/>
                </a:solidFill>
                <a:latin typeface="Arial" pitchFamily="4" charset="0"/>
                <a:ea typeface="ＭＳ Ｐゴシック" pitchFamily="4" charset="-128"/>
                <a:cs typeface="ＭＳ Ｐゴシック" pitchFamily="4" charset="-128"/>
              </a:rPr>
              <a:t>	</a:t>
            </a:r>
            <a:r>
              <a:rPr lang="en-AU" sz="2400" i="1" dirty="0" smtClean="0">
                <a:solidFill>
                  <a:srgbClr val="262699"/>
                </a:solidFill>
                <a:ea typeface="ＭＳ Ｐゴシック" pitchFamily="4" charset="-128"/>
                <a:cs typeface="ＭＳ Ｐゴシック" pitchFamily="4" charset="-128"/>
              </a:rPr>
              <a:t>Describe where you think the restorative movement is at and how this may be different from ten years ago.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AU" sz="2800" i="1" dirty="0" smtClean="0">
                <a:solidFill>
                  <a:srgbClr val="262699"/>
                </a:solidFill>
                <a:ea typeface="ＭＳ Ｐゴシック" pitchFamily="4" charset="-128"/>
                <a:cs typeface="ＭＳ Ｐゴシック" pitchFamily="4" charset="-128"/>
              </a:rPr>
              <a:t>	 </a:t>
            </a:r>
            <a:r>
              <a:rPr lang="en-AU" sz="2400" i="1" dirty="0" smtClean="0">
                <a:solidFill>
                  <a:srgbClr val="262699"/>
                </a:solidFill>
                <a:ea typeface="ＭＳ Ｐゴシック" pitchFamily="4" charset="-128"/>
                <a:cs typeface="ＭＳ Ｐゴシック" pitchFamily="4" charset="-128"/>
              </a:rPr>
              <a:t>What do you think restorative justice/practice has to offer?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AU" sz="2400" i="1" dirty="0" smtClean="0">
                <a:solidFill>
                  <a:srgbClr val="262699"/>
                </a:solidFill>
                <a:ea typeface="ＭＳ Ｐゴシック" pitchFamily="4" charset="-128"/>
                <a:cs typeface="ＭＳ Ｐゴシック" pitchFamily="4" charset="-128"/>
              </a:rPr>
              <a:t>	 How has restorative influenced your thinking and practice? </a:t>
            </a:r>
          </a:p>
          <a:p>
            <a:pPr marL="457200" indent="-457200">
              <a:lnSpc>
                <a:spcPct val="130000"/>
              </a:lnSpc>
              <a:buNone/>
            </a:pPr>
            <a:r>
              <a:rPr lang="en-AU" sz="2400" i="1" dirty="0" smtClean="0">
                <a:solidFill>
                  <a:srgbClr val="262699"/>
                </a:solidFill>
                <a:ea typeface="ＭＳ Ｐゴシック" pitchFamily="4" charset="-128"/>
                <a:cs typeface="ＭＳ Ｐゴシック" pitchFamily="4" charset="-128"/>
              </a:rPr>
              <a:t>	Give examples of how restorative practice has influenced  mainstream practice.</a:t>
            </a:r>
          </a:p>
          <a:p>
            <a:pPr marL="457200" indent="-457200">
              <a:lnSpc>
                <a:spcPct val="130000"/>
              </a:lnSpc>
              <a:buNone/>
            </a:pPr>
            <a:r>
              <a:rPr lang="en-AU" sz="2400" i="1" dirty="0" smtClean="0">
                <a:solidFill>
                  <a:srgbClr val="262699"/>
                </a:solidFill>
                <a:ea typeface="ＭＳ Ｐゴシック" pitchFamily="4" charset="-128"/>
                <a:cs typeface="ＭＳ Ｐゴシック" pitchFamily="4" charset="-128"/>
              </a:rPr>
              <a:t>	Why should we [as part of the restorative movement] want to have an even greater influence on mainstream practice?</a:t>
            </a:r>
          </a:p>
          <a:p>
            <a:pPr marL="457200" indent="-457200">
              <a:lnSpc>
                <a:spcPct val="130000"/>
              </a:lnSpc>
              <a:buNone/>
            </a:pPr>
            <a:r>
              <a:rPr lang="en-AU" sz="2400" i="1" dirty="0" smtClean="0">
                <a:solidFill>
                  <a:srgbClr val="262699"/>
                </a:solidFill>
                <a:ea typeface="ＭＳ Ｐゴシック" pitchFamily="4" charset="-128"/>
                <a:cs typeface="ＭＳ Ｐゴシック" pitchFamily="4" charset="-128"/>
              </a:rPr>
              <a:t>	What do you think is the greatest impediment to this happening?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title"/>
          </p:nvPr>
        </p:nvSpPr>
        <p:spPr>
          <a:xfrm>
            <a:off x="2057400" y="76200"/>
            <a:ext cx="6934200" cy="838200"/>
          </a:xfrm>
          <a:noFill/>
          <a:ln>
            <a:solidFill>
              <a:schemeClr val="accent2"/>
            </a:solidFill>
          </a:ln>
        </p:spPr>
        <p:txBody>
          <a:bodyPr/>
          <a:lstStyle/>
          <a:p>
            <a:r>
              <a:rPr lang="en-AU" sz="2800" i="1" dirty="0" smtClean="0">
                <a:solidFill>
                  <a:srgbClr val="0045AD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Where Is The Restorative Movement At?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4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42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42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42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42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42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2818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351089-7BA8-E84B-8970-DF67D465CB2A}" type="slidenum">
              <a:rPr lang="en-US" smtClean="0">
                <a:latin typeface="Times" pitchFamily="4" charset="0"/>
              </a:rPr>
              <a:pPr/>
              <a:t>4</a:t>
            </a:fld>
            <a:endParaRPr lang="en-US" smtClean="0">
              <a:latin typeface="Times" pitchFamily="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-228600"/>
            <a:ext cx="6781800" cy="914400"/>
          </a:xfrm>
        </p:spPr>
        <p:txBody>
          <a:bodyPr/>
          <a:lstStyle/>
          <a:p>
            <a:pPr marL="457200" indent="-457200">
              <a:spcBef>
                <a:spcPct val="50000"/>
              </a:spcBef>
              <a:spcAft>
                <a:spcPts val="2400"/>
              </a:spcAft>
            </a:pPr>
            <a:r>
              <a:rPr lang="en-AU" sz="2800" i="1" dirty="0" smtClean="0">
                <a:solidFill>
                  <a:srgbClr val="0000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Limitations of Most Restorative Practice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228600" y="152400"/>
            <a:ext cx="114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AU"/>
          </a:p>
        </p:txBody>
      </p:sp>
      <p:sp>
        <p:nvSpPr>
          <p:cNvPr id="1466373" name="Text Box 5"/>
          <p:cNvSpPr txBox="1">
            <a:spLocks noChangeArrowheads="1"/>
          </p:cNvSpPr>
          <p:nvPr/>
        </p:nvSpPr>
        <p:spPr bwMode="auto">
          <a:xfrm>
            <a:off x="0" y="533400"/>
            <a:ext cx="9144000" cy="8525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lvl="1"/>
            <a:endParaRPr lang="en-AU" i="1" smtClean="0">
              <a:solidFill>
                <a:srgbClr val="262699"/>
              </a:solidFill>
              <a:latin typeface="Arial" pitchFamily="4" charset="0"/>
              <a:ea typeface="Arial" pitchFamily="4" charset="0"/>
              <a:cs typeface="Arial" pitchFamily="4" charset="0"/>
            </a:endParaRPr>
          </a:p>
          <a:p>
            <a:pPr lvl="1">
              <a:spcAft>
                <a:spcPts val="1200"/>
              </a:spcAft>
              <a:buFont typeface="Arial" pitchFamily="4" charset="0"/>
              <a:buChar char="•"/>
            </a:pPr>
            <a:r>
              <a:rPr lang="en-US" sz="2400" i="1" dirty="0" smtClean="0">
                <a:solidFill>
                  <a:srgbClr val="000099"/>
                </a:solidFill>
                <a:latin typeface="+mn-lt"/>
                <a:ea typeface="Arial" pitchFamily="4" charset="0"/>
                <a:cs typeface="Arial" pitchFamily="4" charset="0"/>
              </a:rPr>
              <a:t> Restricted </a:t>
            </a:r>
            <a:r>
              <a:rPr lang="en-US" sz="2400" i="1" dirty="0">
                <a:solidFill>
                  <a:srgbClr val="000099"/>
                </a:solidFill>
                <a:latin typeface="+mn-lt"/>
                <a:ea typeface="Arial" pitchFamily="4" charset="0"/>
                <a:cs typeface="Arial" pitchFamily="4" charset="0"/>
              </a:rPr>
              <a:t>around definitional issues</a:t>
            </a:r>
            <a:r>
              <a:rPr lang="en-US" sz="2400" i="1" dirty="0" smtClean="0">
                <a:solidFill>
                  <a:srgbClr val="000099"/>
                </a:solidFill>
                <a:latin typeface="+mn-lt"/>
                <a:ea typeface="Arial" pitchFamily="4" charset="0"/>
                <a:cs typeface="Arial" pitchFamily="4" charset="0"/>
              </a:rPr>
              <a:t>.</a:t>
            </a:r>
          </a:p>
          <a:p>
            <a:pPr lvl="1">
              <a:spcAft>
                <a:spcPts val="1200"/>
              </a:spcAft>
              <a:buFont typeface="Arial" pitchFamily="4" charset="0"/>
              <a:buChar char="•"/>
            </a:pPr>
            <a:r>
              <a:rPr lang="en-US" sz="2400" i="1" dirty="0" smtClean="0">
                <a:solidFill>
                  <a:srgbClr val="000099"/>
                </a:solidFill>
                <a:ea typeface="Arial" pitchFamily="4" charset="0"/>
                <a:cs typeface="Arial" pitchFamily="4" charset="0"/>
              </a:rPr>
              <a:t> </a:t>
            </a:r>
            <a:r>
              <a:rPr lang="en-US" sz="2400" i="1" dirty="0" smtClean="0">
                <a:solidFill>
                  <a:srgbClr val="000099"/>
                </a:solidFill>
                <a:latin typeface="+mn-lt"/>
                <a:ea typeface="Arial" pitchFamily="4" charset="0"/>
                <a:cs typeface="Arial" pitchFamily="4" charset="0"/>
              </a:rPr>
              <a:t>Implicit</a:t>
            </a:r>
          </a:p>
          <a:p>
            <a:pPr lvl="1">
              <a:spcAft>
                <a:spcPts val="1200"/>
              </a:spcAft>
              <a:buFont typeface="Arial" pitchFamily="4" charset="0"/>
              <a:buChar char="•"/>
            </a:pPr>
            <a:r>
              <a:rPr lang="en-US" sz="2400" i="1" dirty="0" smtClean="0">
                <a:solidFill>
                  <a:srgbClr val="000099"/>
                </a:solidFill>
                <a:latin typeface="+mn-lt"/>
                <a:ea typeface="Arial" pitchFamily="4" charset="0"/>
                <a:cs typeface="Arial" pitchFamily="4" charset="0"/>
              </a:rPr>
              <a:t> Lacks </a:t>
            </a:r>
            <a:r>
              <a:rPr lang="en-US" sz="2400" i="1" dirty="0">
                <a:solidFill>
                  <a:srgbClr val="000099"/>
                </a:solidFill>
                <a:latin typeface="+mn-lt"/>
                <a:ea typeface="Arial" pitchFamily="4" charset="0"/>
                <a:cs typeface="Arial" pitchFamily="4" charset="0"/>
              </a:rPr>
              <a:t>rigor, coherence and congruence</a:t>
            </a:r>
            <a:r>
              <a:rPr lang="en-US" sz="2400" i="1" dirty="0" smtClean="0">
                <a:solidFill>
                  <a:srgbClr val="000099"/>
                </a:solidFill>
                <a:latin typeface="+mn-lt"/>
                <a:ea typeface="Arial" pitchFamily="4" charset="0"/>
                <a:cs typeface="Arial" pitchFamily="4" charset="0"/>
              </a:rPr>
              <a:t>.</a:t>
            </a:r>
          </a:p>
          <a:p>
            <a:pPr lvl="1">
              <a:spcAft>
                <a:spcPts val="1200"/>
              </a:spcAft>
              <a:buFont typeface="Arial" pitchFamily="4" charset="0"/>
              <a:buChar char="•"/>
            </a:pPr>
            <a:r>
              <a:rPr lang="en-US" sz="2400" i="1" dirty="0" smtClean="0">
                <a:solidFill>
                  <a:srgbClr val="000099"/>
                </a:solidFill>
                <a:latin typeface="+mn-lt"/>
                <a:ea typeface="Arial" pitchFamily="4" charset="0"/>
                <a:cs typeface="Arial" pitchFamily="4" charset="0"/>
              </a:rPr>
              <a:t> Formulaic</a:t>
            </a:r>
          </a:p>
          <a:p>
            <a:pPr lvl="1">
              <a:spcAft>
                <a:spcPts val="1200"/>
              </a:spcAft>
              <a:buFont typeface="Arial" pitchFamily="4" charset="0"/>
              <a:buChar char="•"/>
            </a:pPr>
            <a:r>
              <a:rPr lang="en-US" sz="2400" i="1" dirty="0" smtClean="0">
                <a:solidFill>
                  <a:srgbClr val="000099"/>
                </a:solidFill>
                <a:latin typeface="+mn-lt"/>
                <a:ea typeface="Arial" pitchFamily="4" charset="0"/>
                <a:cs typeface="Arial" pitchFamily="4" charset="0"/>
              </a:rPr>
              <a:t>Seen </a:t>
            </a:r>
            <a:r>
              <a:rPr lang="en-US" sz="2400" i="1" dirty="0">
                <a:solidFill>
                  <a:srgbClr val="000099"/>
                </a:solidFill>
                <a:latin typeface="+mn-lt"/>
                <a:ea typeface="Arial" pitchFamily="4" charset="0"/>
                <a:cs typeface="Arial" pitchFamily="4" charset="0"/>
              </a:rPr>
              <a:t>as an alternate</a:t>
            </a:r>
          </a:p>
          <a:p>
            <a:pPr lvl="1">
              <a:spcAft>
                <a:spcPts val="1200"/>
              </a:spcAft>
              <a:buFont typeface="Arial" pitchFamily="4" charset="0"/>
              <a:buChar char="•"/>
            </a:pPr>
            <a:r>
              <a:rPr lang="en-US" sz="2400" i="1" dirty="0">
                <a:solidFill>
                  <a:srgbClr val="000099"/>
                </a:solidFill>
                <a:latin typeface="+mn-lt"/>
                <a:ea typeface="Arial" pitchFamily="4" charset="0"/>
                <a:cs typeface="Arial" pitchFamily="4" charset="0"/>
              </a:rPr>
              <a:t> Strong behavioral focus</a:t>
            </a:r>
          </a:p>
          <a:p>
            <a:pPr lvl="1">
              <a:spcAft>
                <a:spcPts val="1200"/>
              </a:spcAft>
              <a:buFont typeface="Arial" pitchFamily="4" charset="0"/>
              <a:buChar char="•"/>
            </a:pPr>
            <a:r>
              <a:rPr lang="en-US" sz="2400" i="1" dirty="0">
                <a:solidFill>
                  <a:srgbClr val="000099"/>
                </a:solidFill>
                <a:latin typeface="+mn-lt"/>
                <a:ea typeface="Arial" pitchFamily="4" charset="0"/>
                <a:cs typeface="Arial" pitchFamily="4" charset="0"/>
              </a:rPr>
              <a:t> Mostly viewed in isolation to existing practice</a:t>
            </a:r>
          </a:p>
          <a:p>
            <a:pPr lvl="1">
              <a:spcAft>
                <a:spcPts val="1200"/>
              </a:spcAft>
              <a:buFont typeface="Arial" pitchFamily="4" charset="0"/>
              <a:buChar char="•"/>
            </a:pPr>
            <a:r>
              <a:rPr lang="en-US" sz="2400" i="1" dirty="0">
                <a:solidFill>
                  <a:srgbClr val="000099"/>
                </a:solidFill>
                <a:latin typeface="+mn-lt"/>
                <a:ea typeface="Arial" pitchFamily="4" charset="0"/>
                <a:cs typeface="Arial" pitchFamily="4" charset="0"/>
              </a:rPr>
              <a:t> Often discussed as part of the ‘wrong’ conversation</a:t>
            </a:r>
          </a:p>
          <a:p>
            <a:pPr lvl="1">
              <a:spcAft>
                <a:spcPts val="1200"/>
              </a:spcAft>
              <a:buFont typeface="Arial" pitchFamily="4" charset="0"/>
              <a:buChar char="•"/>
            </a:pPr>
            <a:r>
              <a:rPr lang="en-US" sz="2400" i="1" dirty="0">
                <a:solidFill>
                  <a:srgbClr val="000099"/>
                </a:solidFill>
                <a:latin typeface="+mn-lt"/>
                <a:ea typeface="Arial" pitchFamily="4" charset="0"/>
                <a:cs typeface="Arial" pitchFamily="4" charset="0"/>
              </a:rPr>
              <a:t> Fails to realize its potential to challenge other practice</a:t>
            </a:r>
          </a:p>
          <a:p>
            <a:pPr lvl="1">
              <a:spcAft>
                <a:spcPts val="1200"/>
              </a:spcAft>
            </a:pPr>
            <a:endParaRPr lang="en-US" sz="2400" i="1" dirty="0">
              <a:solidFill>
                <a:srgbClr val="000099"/>
              </a:solidFill>
              <a:latin typeface="+mn-lt"/>
              <a:ea typeface="Arial" pitchFamily="4" charset="0"/>
              <a:cs typeface="Arial" pitchFamily="4" charset="0"/>
            </a:endParaRPr>
          </a:p>
          <a:p>
            <a:pPr marL="457200" indent="-457200">
              <a:spcBef>
                <a:spcPct val="50000"/>
              </a:spcBef>
              <a:spcAft>
                <a:spcPts val="2400"/>
              </a:spcAft>
            </a:pPr>
            <a:endParaRPr lang="en-US" sz="2400" i="1" dirty="0">
              <a:solidFill>
                <a:srgbClr val="000099"/>
              </a:solidFill>
              <a:latin typeface="+mn-lt"/>
              <a:ea typeface="Arial" pitchFamily="4" charset="0"/>
              <a:cs typeface="Arial" pitchFamily="4" charset="0"/>
            </a:endParaRPr>
          </a:p>
          <a:p>
            <a:pPr marL="457200" indent="-457200">
              <a:spcBef>
                <a:spcPct val="50000"/>
              </a:spcBef>
              <a:spcAft>
                <a:spcPts val="2400"/>
              </a:spcAft>
            </a:pPr>
            <a:endParaRPr lang="en-US" sz="2400" i="1" dirty="0">
              <a:solidFill>
                <a:srgbClr val="000099"/>
              </a:solidFill>
              <a:latin typeface="+mn-lt"/>
              <a:ea typeface="Arial" pitchFamily="4" charset="0"/>
              <a:cs typeface="Arial" pitchFamily="4" charset="0"/>
            </a:endParaRPr>
          </a:p>
          <a:p>
            <a:pPr marL="457200" indent="-457200">
              <a:spcBef>
                <a:spcPct val="50000"/>
              </a:spcBef>
            </a:pPr>
            <a:endParaRPr lang="en-AU" sz="2400" i="1" dirty="0">
              <a:solidFill>
                <a:srgbClr val="262699"/>
              </a:solidFill>
              <a:latin typeface="+mn-lt"/>
              <a:ea typeface="Arial" pitchFamily="4" charset="0"/>
              <a:cs typeface="Arial" pitchFamily="4" charset="0"/>
            </a:endParaRPr>
          </a:p>
          <a:p>
            <a:pPr marL="457200" indent="-457200">
              <a:spcAft>
                <a:spcPts val="1800"/>
              </a:spcAft>
              <a:buFont typeface="Arial" pitchFamily="4" charset="0"/>
              <a:buChar char="•"/>
            </a:pPr>
            <a:endParaRPr lang="en-AU" sz="2400" i="1" dirty="0">
              <a:solidFill>
                <a:srgbClr val="262699"/>
              </a:solidFill>
              <a:latin typeface="+mn-lt"/>
              <a:ea typeface="Arial" pitchFamily="4" charset="0"/>
              <a:cs typeface="Arial" pitchFamily="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81354" y="4953000"/>
            <a:ext cx="865163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0" lvl="1"/>
            <a:r>
              <a:rPr lang="en-US" i="1" dirty="0">
                <a:solidFill>
                  <a:srgbClr val="000099"/>
                </a:solidFill>
                <a:latin typeface="Arial" pitchFamily="4" charset="0"/>
                <a:ea typeface="Arial" pitchFamily="4" charset="0"/>
                <a:cs typeface="Arial" pitchFamily="4" charset="0"/>
              </a:rPr>
              <a:t> </a:t>
            </a:r>
            <a:endParaRPr lang="en-US" i="1" dirty="0" smtClean="0">
              <a:solidFill>
                <a:srgbClr val="000099"/>
              </a:solidFill>
              <a:latin typeface="Arial" pitchFamily="4" charset="0"/>
              <a:ea typeface="Arial" pitchFamily="4" charset="0"/>
              <a:cs typeface="Arial" pitchFamily="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3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3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3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3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3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6373" grpId="0" build="p" bldLvl="3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-304800"/>
            <a:ext cx="8229600" cy="762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AU" sz="2800" b="1" dirty="0" smtClean="0">
                <a:ea typeface="ＭＳ Ｐゴシック" pitchFamily="-112" charset="-128"/>
                <a:cs typeface="ＭＳ Ｐゴシック" pitchFamily="-112" charset="-128"/>
              </a:rPr>
              <a:t/>
            </a:r>
            <a:br>
              <a:rPr lang="en-AU" sz="2800" b="1" dirty="0" smtClean="0">
                <a:ea typeface="ＭＳ Ｐゴシック" pitchFamily="-112" charset="-128"/>
                <a:cs typeface="ＭＳ Ｐゴシック" pitchFamily="-112" charset="-128"/>
              </a:rPr>
            </a:br>
            <a:r>
              <a:rPr lang="en-US" sz="2800" i="1" dirty="0" smtClean="0">
                <a:solidFill>
                  <a:srgbClr val="000099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 </a:t>
            </a:r>
            <a:r>
              <a:rPr lang="en-AU" sz="2800" i="1" dirty="0" smtClean="0">
                <a:solidFill>
                  <a:srgbClr val="22228B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Defining Restorative Justice/Practices</a:t>
            </a:r>
            <a:endParaRPr lang="en-AU" sz="2700" dirty="0" smtClean="0">
              <a:solidFill>
                <a:srgbClr val="22228B"/>
              </a:solidFill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-152400" y="1447800"/>
            <a:ext cx="9296400" cy="1143000"/>
          </a:xfrm>
        </p:spPr>
        <p:txBody>
          <a:bodyPr/>
          <a:lstStyle/>
          <a:p>
            <a:pPr marL="342900" lvl="1" indent="-342900" eaLnBrk="1" hangingPunct="1">
              <a:buNone/>
            </a:pPr>
            <a:r>
              <a:rPr lang="en-AU" sz="2400" i="1" dirty="0" smtClean="0">
                <a:solidFill>
                  <a:schemeClr val="accent6">
                    <a:lumMod val="75000"/>
                  </a:schemeClr>
                </a:solidFill>
                <a:ea typeface="Arial" pitchFamily="-65" charset="0"/>
                <a:cs typeface="Arial" pitchFamily="-65" charset="0"/>
              </a:rPr>
              <a:t> </a:t>
            </a:r>
            <a:r>
              <a:rPr lang="en-AU" sz="2400" i="1" dirty="0" smtClean="0">
                <a:solidFill>
                  <a:srgbClr val="262699"/>
                </a:solidFill>
                <a:ea typeface="Arial" pitchFamily="4" charset="0"/>
                <a:cs typeface="Arial" pitchFamily="4" charset="0"/>
              </a:rPr>
              <a:t>“ Restorative justice is a process to involve, to the extent possible, those who have a stake in a specific offense and to collectively identify and address harms, needs and obligations, in order to heal and put things right as possible.” </a:t>
            </a:r>
          </a:p>
          <a:p>
            <a:pPr eaLnBrk="1" hangingPunct="1">
              <a:buFontTx/>
              <a:buNone/>
            </a:pPr>
            <a:endParaRPr lang="en-AU" sz="2400" b="1" dirty="0" smtClean="0">
              <a:solidFill>
                <a:srgbClr val="262699"/>
              </a:solidFill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>
              <a:buFont typeface="Wingdings" pitchFamily="-65" charset="2"/>
              <a:buNone/>
            </a:pPr>
            <a:r>
              <a:rPr lang="en-AU" sz="2400" dirty="0">
                <a:solidFill>
                  <a:srgbClr val="262699"/>
                </a:solidFill>
                <a:ea typeface="ＭＳ Ｐゴシック" pitchFamily="-65" charset="-128"/>
                <a:cs typeface="ＭＳ Ｐゴシック" pitchFamily="-65" charset="-128"/>
              </a:rPr>
              <a:t> </a:t>
            </a:r>
          </a:p>
          <a:p>
            <a:pPr eaLnBrk="1" hangingPunct="1"/>
            <a:endParaRPr lang="en-AU" sz="2000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2895600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3048000"/>
            <a:ext cx="8991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 smtClean="0">
                <a:latin typeface="+mn-lt"/>
              </a:rPr>
              <a:t>“</a:t>
            </a:r>
            <a:r>
              <a:rPr lang="en-CA" sz="2400" i="1" dirty="0" smtClean="0">
                <a:solidFill>
                  <a:srgbClr val="262699"/>
                </a:solidFill>
                <a:latin typeface="+mn-lt"/>
                <a:ea typeface="Arial" pitchFamily="4" charset="0"/>
                <a:cs typeface="Arial" pitchFamily="4" charset="0"/>
              </a:rPr>
              <a:t>Restorative Practice </a:t>
            </a:r>
            <a:r>
              <a:rPr lang="en-AU" sz="2400" i="1" dirty="0" smtClean="0">
                <a:solidFill>
                  <a:srgbClr val="262699"/>
                </a:solidFill>
                <a:latin typeface="+mn-lt"/>
                <a:ea typeface="Arial" pitchFamily="4" charset="0"/>
                <a:cs typeface="Arial" pitchFamily="4" charset="0"/>
              </a:rPr>
              <a:t>is a process which seeks to restore and strengthen relationships, repair harm, and contribute to the collective wisdom in ways that build community.”</a:t>
            </a:r>
            <a:endParaRPr lang="en-US" sz="24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419600"/>
            <a:ext cx="8991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i="1" dirty="0" smtClean="0">
                <a:solidFill>
                  <a:srgbClr val="262699"/>
                </a:solidFill>
                <a:latin typeface="+mn-lt"/>
                <a:ea typeface="Arial" pitchFamily="4" charset="0"/>
                <a:cs typeface="Arial" pitchFamily="4" charset="0"/>
              </a:rPr>
              <a:t>“Restorative Practice</a:t>
            </a:r>
            <a:r>
              <a:rPr lang="en-CA" sz="2400" i="1" dirty="0" smtClean="0">
                <a:solidFill>
                  <a:srgbClr val="262699"/>
                </a:solidFill>
                <a:latin typeface="+mn-lt"/>
                <a:ea typeface="Arial" pitchFamily="4" charset="0"/>
                <a:cs typeface="Arial" pitchFamily="4" charset="0"/>
              </a:rPr>
              <a:t> is a way of thinking and being, focused on creating safe spaces for real conversations that deepen relationships and build stronger more connected communities.”</a:t>
            </a:r>
            <a:endParaRPr lang="en-US" sz="24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33400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i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Arial" pitchFamily="-65" charset="0"/>
                <a:cs typeface="Arial" pitchFamily="-65" charset="0"/>
              </a:rPr>
              <a:t>Which of the following three definitions reflects your [current] restorative practice</a:t>
            </a:r>
            <a:r>
              <a:rPr lang="en-AU" sz="2400" i="1" dirty="0" smtClean="0">
                <a:solidFill>
                  <a:schemeClr val="accent6">
                    <a:lumMod val="75000"/>
                  </a:schemeClr>
                </a:solidFill>
                <a:ea typeface="Arial" pitchFamily="-65" charset="0"/>
                <a:cs typeface="Arial" pitchFamily="-65" charset="0"/>
              </a:rPr>
              <a:t>: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59436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i="1" dirty="0" smtClean="0">
                <a:solidFill>
                  <a:srgbClr val="262699"/>
                </a:solidFill>
                <a:latin typeface="+mn-lt"/>
                <a:ea typeface="Arial" pitchFamily="4" charset="0"/>
                <a:cs typeface="Arial" pitchFamily="4" charset="0"/>
              </a:rPr>
              <a:t> What do these definitions have in common and how do they differ?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EC3224-EE5D-614B-96E8-616A0416B37E}" type="slidenum">
              <a:rPr lang="en-US" smtClean="0">
                <a:latin typeface="Times" pitchFamily="-104" charset="0"/>
              </a:rPr>
              <a:pPr/>
              <a:t>6</a:t>
            </a:fld>
            <a:endParaRPr lang="en-US" smtClean="0">
              <a:latin typeface="Times" pitchFamily="-10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-228600"/>
            <a:ext cx="6781800" cy="914400"/>
          </a:xfrm>
        </p:spPr>
        <p:txBody>
          <a:bodyPr/>
          <a:lstStyle/>
          <a:p>
            <a:r>
              <a:rPr lang="en-AU" sz="2800" i="1" dirty="0">
                <a:solidFill>
                  <a:srgbClr val="000099"/>
                </a:solidFill>
                <a:latin typeface="+mn-lt"/>
              </a:rPr>
              <a:t>Explicit Practice</a:t>
            </a:r>
            <a:endParaRPr lang="en-AU" sz="2800" i="1" dirty="0">
              <a:latin typeface="+mn-lt"/>
            </a:endParaRP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228600" y="152400"/>
            <a:ext cx="114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AU"/>
          </a:p>
        </p:txBody>
      </p:sp>
      <p:pic>
        <p:nvPicPr>
          <p:cNvPr id="1843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1"/>
            <a:ext cx="15240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80709" name="Text Box 5"/>
          <p:cNvSpPr txBox="1">
            <a:spLocks noChangeArrowheads="1"/>
          </p:cNvSpPr>
          <p:nvPr/>
        </p:nvSpPr>
        <p:spPr bwMode="auto">
          <a:xfrm>
            <a:off x="0" y="533400"/>
            <a:ext cx="9144000" cy="5386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>
              <a:buFont typeface="Times" pitchFamily="-104" charset="0"/>
              <a:buNone/>
            </a:pPr>
            <a:r>
              <a:rPr lang="en-AU" sz="2400" i="1" dirty="0">
                <a:solidFill>
                  <a:srgbClr val="000099"/>
                </a:solidFill>
                <a:latin typeface="+mn-lt"/>
              </a:rPr>
              <a:t>Explicit: </a:t>
            </a:r>
          </a:p>
          <a:p>
            <a:pPr marL="914400" lvl="1" indent="-457200">
              <a:buFont typeface="Times" pitchFamily="-104" charset="0"/>
              <a:buNone/>
            </a:pPr>
            <a:r>
              <a:rPr lang="en-AU" sz="2400" i="1" dirty="0">
                <a:solidFill>
                  <a:srgbClr val="000099"/>
                </a:solidFill>
                <a:latin typeface="+mn-lt"/>
              </a:rPr>
              <a:t>	Expressing all details in a clear and transparent way, leaving no doubt as to the intended meaning. Definite and unqualified, rather than implied or guessed at.</a:t>
            </a:r>
            <a:r>
              <a:rPr lang="en-US" sz="2400" i="1" dirty="0">
                <a:solidFill>
                  <a:srgbClr val="000099"/>
                </a:solidFill>
                <a:latin typeface="+mn-lt"/>
              </a:rPr>
              <a:t>*[*Encarta® World English Dictionary © 1999 Microsoft Corporation.] </a:t>
            </a:r>
          </a:p>
          <a:p>
            <a:pPr marL="457200" indent="-457200">
              <a:buFont typeface="Times" pitchFamily="-104" charset="0"/>
              <a:buNone/>
            </a:pPr>
            <a:endParaRPr lang="en-AU" sz="2800" dirty="0">
              <a:solidFill>
                <a:srgbClr val="000099"/>
              </a:solidFill>
              <a:latin typeface="Arial" pitchFamily="-104" charset="0"/>
            </a:endParaRPr>
          </a:p>
          <a:p>
            <a:pPr marL="914400" lvl="1" indent="-457200">
              <a:buFont typeface="Times" pitchFamily="-104" charset="0"/>
              <a:buNone/>
            </a:pPr>
            <a:r>
              <a:rPr lang="en-AU" sz="2400" i="1" dirty="0">
                <a:solidFill>
                  <a:srgbClr val="000099"/>
                </a:solidFill>
                <a:latin typeface="+mn-lt"/>
              </a:rPr>
              <a:t>How explicit is your practice?</a:t>
            </a:r>
          </a:p>
          <a:p>
            <a:pPr marL="914400" lvl="1" indent="-457200">
              <a:buFont typeface="Times" pitchFamily="-104" charset="0"/>
              <a:buNone/>
            </a:pPr>
            <a:r>
              <a:rPr lang="en-AU" sz="2400" i="1" dirty="0">
                <a:solidFill>
                  <a:srgbClr val="000099"/>
                </a:solidFill>
                <a:latin typeface="+mn-lt"/>
              </a:rPr>
              <a:t>What is your practice rationale - </a:t>
            </a:r>
            <a:r>
              <a:rPr lang="en-AU" sz="2400" i="1" dirty="0" err="1">
                <a:solidFill>
                  <a:srgbClr val="000099"/>
                </a:solidFill>
                <a:latin typeface="+mn-lt"/>
              </a:rPr>
              <a:t>values,assumptions</a:t>
            </a:r>
            <a:r>
              <a:rPr lang="en-AU" sz="2400" i="1" dirty="0">
                <a:solidFill>
                  <a:srgbClr val="000099"/>
                </a:solidFill>
                <a:latin typeface="+mn-lt"/>
              </a:rPr>
              <a:t> and </a:t>
            </a:r>
          </a:p>
          <a:p>
            <a:pPr marL="914400" lvl="1" indent="-457200">
              <a:buFont typeface="Times" pitchFamily="-104" charset="0"/>
              <a:buNone/>
            </a:pPr>
            <a:r>
              <a:rPr lang="en-AU" sz="2400" i="1" dirty="0">
                <a:solidFill>
                  <a:srgbClr val="000099"/>
                </a:solidFill>
                <a:latin typeface="+mn-lt"/>
              </a:rPr>
              <a:t>theoretical influences?</a:t>
            </a:r>
          </a:p>
          <a:p>
            <a:pPr marL="914400" lvl="1" indent="-457200">
              <a:buFont typeface="Times" pitchFamily="-104" charset="0"/>
              <a:buNone/>
            </a:pPr>
            <a:r>
              <a:rPr lang="en-AU" sz="2400" i="1" dirty="0">
                <a:solidFill>
                  <a:srgbClr val="000099"/>
                </a:solidFill>
                <a:latin typeface="+mn-lt"/>
              </a:rPr>
              <a:t>How would you explain your practice to those you are </a:t>
            </a:r>
          </a:p>
          <a:p>
            <a:pPr marL="914400" lvl="1" indent="-457200">
              <a:buFont typeface="Times" pitchFamily="-104" charset="0"/>
              <a:buNone/>
            </a:pPr>
            <a:r>
              <a:rPr lang="en-AU" sz="2400" i="1" dirty="0">
                <a:solidFill>
                  <a:srgbClr val="000099"/>
                </a:solidFill>
                <a:latin typeface="+mn-lt"/>
              </a:rPr>
              <a:t>assisting?</a:t>
            </a:r>
            <a:r>
              <a:rPr lang="en-AU" sz="2400" i="1" dirty="0" smtClean="0">
                <a:solidFill>
                  <a:srgbClr val="000099"/>
                </a:solidFill>
                <a:latin typeface="+mn-lt"/>
              </a:rPr>
              <a:t> </a:t>
            </a:r>
          </a:p>
          <a:p>
            <a:pPr marL="914400" lvl="1" indent="-457200">
              <a:buFont typeface="Times" pitchFamily="-104" charset="0"/>
              <a:buNone/>
            </a:pPr>
            <a:r>
              <a:rPr lang="en-AU" sz="2400" i="1" dirty="0" smtClean="0">
                <a:solidFill>
                  <a:srgbClr val="000099"/>
                </a:solidFill>
                <a:latin typeface="+mn-lt"/>
              </a:rPr>
              <a:t>Is </a:t>
            </a:r>
            <a:r>
              <a:rPr lang="en-AU" sz="2400" i="1" dirty="0">
                <a:solidFill>
                  <a:srgbClr val="000099"/>
                </a:solidFill>
                <a:latin typeface="+mn-lt"/>
              </a:rPr>
              <a:t>this necessary?</a:t>
            </a:r>
          </a:p>
          <a:p>
            <a:pPr marL="914400" lvl="1" indent="-457200">
              <a:buFont typeface="Times" pitchFamily="-104" charset="0"/>
              <a:buNone/>
            </a:pPr>
            <a:r>
              <a:rPr lang="en-AU" sz="2400" i="1" dirty="0">
                <a:solidFill>
                  <a:srgbClr val="000099"/>
                </a:solidFill>
                <a:latin typeface="+mn-lt"/>
              </a:rPr>
              <a:t>What is the best way of knowing how explicit your practice</a:t>
            </a:r>
            <a:r>
              <a:rPr lang="en-AU" sz="2400" i="1" dirty="0" smtClean="0">
                <a:solidFill>
                  <a:srgbClr val="000099"/>
                </a:solidFill>
                <a:latin typeface="+mn-lt"/>
              </a:rPr>
              <a:t> is</a:t>
            </a:r>
            <a:r>
              <a:rPr lang="en-AU" sz="2400" i="1" dirty="0">
                <a:solidFill>
                  <a:srgbClr val="000099"/>
                </a:solidFill>
                <a:latin typeface="+mn-lt"/>
              </a:rPr>
              <a:t>?</a:t>
            </a:r>
          </a:p>
          <a:p>
            <a:pPr marL="914400" lvl="1" indent="-457200">
              <a:buFont typeface="Times" pitchFamily="-104" charset="0"/>
              <a:buNone/>
            </a:pPr>
            <a:endParaRPr lang="en-AU" sz="2800" i="1" dirty="0">
              <a:solidFill>
                <a:srgbClr val="000099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0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80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0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80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07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807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07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807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07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807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07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807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07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807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07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807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07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807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0709" grpId="0" build="p" bldLvl="3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CD1F39-219C-AC41-93E3-95C70BE066E1}" type="slidenum">
              <a:rPr lang="en-US" smtClean="0">
                <a:latin typeface="Times" pitchFamily="-104" charset="0"/>
              </a:rPr>
              <a:pPr/>
              <a:t>7</a:t>
            </a:fld>
            <a:endParaRPr lang="en-US" smtClean="0">
              <a:latin typeface="Times" pitchFamily="-10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-228600"/>
            <a:ext cx="6781800" cy="914400"/>
          </a:xfrm>
        </p:spPr>
        <p:txBody>
          <a:bodyPr/>
          <a:lstStyle/>
          <a:p>
            <a:r>
              <a:rPr lang="en-AU" sz="2800" i="1" dirty="0">
                <a:solidFill>
                  <a:srgbClr val="000099"/>
                </a:solidFill>
                <a:latin typeface="+mn-lt"/>
              </a:rPr>
              <a:t>Explicit Practice </a:t>
            </a:r>
            <a:endParaRPr lang="en-AU" sz="2800" i="1" dirty="0">
              <a:latin typeface="+mn-lt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228600" y="152400"/>
            <a:ext cx="114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AU"/>
          </a:p>
        </p:txBody>
      </p:sp>
      <p:pic>
        <p:nvPicPr>
          <p:cNvPr id="1946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1"/>
            <a:ext cx="15240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78661" name="Text Box 5"/>
          <p:cNvSpPr txBox="1">
            <a:spLocks noChangeArrowheads="1"/>
          </p:cNvSpPr>
          <p:nvPr/>
        </p:nvSpPr>
        <p:spPr bwMode="auto">
          <a:xfrm>
            <a:off x="0" y="533401"/>
            <a:ext cx="9144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>
              <a:spcBef>
                <a:spcPct val="50000"/>
              </a:spcBef>
              <a:buFont typeface="Times" pitchFamily="-104" charset="0"/>
              <a:buChar char="•"/>
            </a:pPr>
            <a:r>
              <a:rPr lang="en-AU" sz="2800" i="1" dirty="0" smtClean="0">
                <a:solidFill>
                  <a:srgbClr val="000099"/>
                </a:solidFill>
                <a:latin typeface="+mn-lt"/>
              </a:rPr>
              <a:t>Clarity </a:t>
            </a:r>
            <a:r>
              <a:rPr lang="en-AU" sz="2800" i="1" dirty="0">
                <a:solidFill>
                  <a:srgbClr val="000099"/>
                </a:solidFill>
                <a:latin typeface="+mn-lt"/>
              </a:rPr>
              <a:t>on what constitutes good practice [sound pedagogy]</a:t>
            </a:r>
            <a:r>
              <a:rPr lang="en-AU" sz="2800" i="1" dirty="0" smtClean="0">
                <a:solidFill>
                  <a:srgbClr val="000099"/>
                </a:solidFill>
                <a:latin typeface="+mn-lt"/>
              </a:rPr>
              <a:t>.</a:t>
            </a:r>
          </a:p>
          <a:p>
            <a:pPr marL="457200" indent="-457200">
              <a:spcBef>
                <a:spcPct val="50000"/>
              </a:spcBef>
              <a:buFont typeface="Times" pitchFamily="-104" charset="0"/>
              <a:buChar char="•"/>
            </a:pPr>
            <a:r>
              <a:rPr lang="en-AU" sz="2800" i="1" dirty="0" smtClean="0">
                <a:solidFill>
                  <a:srgbClr val="000099"/>
                </a:solidFill>
                <a:latin typeface="+mn-lt"/>
              </a:rPr>
              <a:t>Clearly articulated set of working assumptions.</a:t>
            </a:r>
          </a:p>
          <a:p>
            <a:pPr marL="457200" indent="-457200">
              <a:spcBef>
                <a:spcPct val="50000"/>
              </a:spcBef>
              <a:buFont typeface="Times" pitchFamily="-104" charset="0"/>
              <a:buChar char="•"/>
            </a:pPr>
            <a:r>
              <a:rPr lang="en-AU" sz="2800" i="1" dirty="0">
                <a:solidFill>
                  <a:srgbClr val="000099"/>
                </a:solidFill>
                <a:latin typeface="+mn-lt"/>
              </a:rPr>
              <a:t>Certainty about what good outcomes look like. </a:t>
            </a:r>
          </a:p>
          <a:p>
            <a:pPr marL="457200" indent="-457200">
              <a:spcBef>
                <a:spcPct val="50000"/>
              </a:spcBef>
              <a:buFont typeface="Times" pitchFamily="-104" charset="0"/>
              <a:buChar char="•"/>
            </a:pPr>
            <a:r>
              <a:rPr lang="en-AU" sz="2800" i="1" dirty="0">
                <a:solidFill>
                  <a:srgbClr val="000099"/>
                </a:solidFill>
                <a:latin typeface="+mn-lt"/>
              </a:rPr>
              <a:t>To be able to identify the practice capable of delivering these outcomes.</a:t>
            </a:r>
          </a:p>
          <a:p>
            <a:pPr marL="457200" indent="-457200">
              <a:spcBef>
                <a:spcPct val="50000"/>
              </a:spcBef>
              <a:buFont typeface="Times" pitchFamily="-104" charset="0"/>
              <a:buChar char="•"/>
            </a:pPr>
            <a:r>
              <a:rPr lang="en-AU" sz="2800" i="1" dirty="0">
                <a:solidFill>
                  <a:srgbClr val="000099"/>
                </a:solidFill>
                <a:latin typeface="+mn-lt"/>
              </a:rPr>
              <a:t>An understanding on why this practice achieves good outcomes.</a:t>
            </a:r>
          </a:p>
          <a:p>
            <a:pPr marL="457200" indent="-457200">
              <a:spcBef>
                <a:spcPct val="50000"/>
              </a:spcBef>
              <a:buFont typeface="Times" pitchFamily="-104" charset="0"/>
              <a:buChar char="•"/>
            </a:pPr>
            <a:r>
              <a:rPr lang="en-AU" sz="2800" i="1" dirty="0">
                <a:solidFill>
                  <a:srgbClr val="000099"/>
                </a:solidFill>
                <a:latin typeface="+mn-lt"/>
              </a:rPr>
              <a:t>To ensure that those you are working with understand your practice rationale [establishing clear expectations].</a:t>
            </a:r>
          </a:p>
          <a:p>
            <a:pPr marL="457200" indent="-457200">
              <a:spcBef>
                <a:spcPct val="50000"/>
              </a:spcBef>
              <a:buFont typeface="Times" pitchFamily="-104" charset="0"/>
              <a:buChar char="•"/>
            </a:pPr>
            <a:r>
              <a:rPr lang="en-AU" sz="2800" i="1" dirty="0">
                <a:solidFill>
                  <a:srgbClr val="000099"/>
                </a:solidFill>
                <a:latin typeface="+mn-lt"/>
              </a:rPr>
              <a:t>To be clear about your role in articulating this practice.</a:t>
            </a:r>
            <a:endParaRPr lang="en-AU" sz="3200" i="1" dirty="0">
              <a:solidFill>
                <a:srgbClr val="000099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78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78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78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78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786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786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786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866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-304800"/>
            <a:ext cx="8229600" cy="762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AU" sz="2800" b="1" dirty="0" smtClean="0">
                <a:ea typeface="ＭＳ Ｐゴシック" pitchFamily="-112" charset="-128"/>
                <a:cs typeface="ＭＳ Ｐゴシック" pitchFamily="-112" charset="-128"/>
              </a:rPr>
              <a:t/>
            </a:r>
            <a:br>
              <a:rPr lang="en-AU" sz="2800" b="1" dirty="0" smtClean="0">
                <a:ea typeface="ＭＳ Ｐゴシック" pitchFamily="-112" charset="-128"/>
                <a:cs typeface="ＭＳ Ｐゴシック" pitchFamily="-112" charset="-128"/>
              </a:rPr>
            </a:br>
            <a:r>
              <a:rPr lang="en-US" sz="2800" i="1" dirty="0" smtClean="0">
                <a:solidFill>
                  <a:srgbClr val="000099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 </a:t>
            </a:r>
            <a:r>
              <a:rPr lang="en-AU" sz="3111" i="1" dirty="0" smtClean="0">
                <a:solidFill>
                  <a:srgbClr val="000099"/>
                </a:solidFill>
                <a:latin typeface="+mn-lt"/>
                <a:ea typeface="Arial" pitchFamily="-112" charset="0"/>
                <a:cs typeface="Arial" pitchFamily="-112" charset="0"/>
              </a:rPr>
              <a:t>Assumptions</a:t>
            </a:r>
            <a:endParaRPr lang="en-AU" sz="3111" dirty="0" smtClean="0">
              <a:solidFill>
                <a:srgbClr val="000099"/>
              </a:solidFill>
              <a:latin typeface="+mn-lt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0" y="2057400"/>
            <a:ext cx="8991600" cy="4114800"/>
          </a:xfrm>
        </p:spPr>
        <p:txBody>
          <a:bodyPr/>
          <a:lstStyle/>
          <a:p>
            <a:pPr eaLnBrk="1" hangingPunct="1">
              <a:spcAft>
                <a:spcPts val="1200"/>
              </a:spcAft>
              <a:buFontTx/>
              <a:buNone/>
            </a:pPr>
            <a:r>
              <a:rPr lang="en-AU" sz="2400" i="1" dirty="0" smtClean="0">
                <a:solidFill>
                  <a:schemeClr val="accent2">
                    <a:lumMod val="50000"/>
                  </a:schemeClr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	</a:t>
            </a:r>
            <a:r>
              <a:rPr lang="en-AU" sz="2400" i="1" dirty="0" smtClean="0">
                <a:solidFill>
                  <a:srgbClr val="000099"/>
                </a:solidFill>
                <a:latin typeface="Arial" pitchFamily="-112" charset="0"/>
                <a:ea typeface="Arial" pitchFamily="-112" charset="0"/>
                <a:cs typeface="Arial" pitchFamily="-112" charset="0"/>
              </a:rPr>
              <a:t>	</a:t>
            </a:r>
          </a:p>
          <a:p>
            <a:pPr eaLnBrk="1" hangingPunct="1">
              <a:spcAft>
                <a:spcPts val="1200"/>
              </a:spcAft>
              <a:buFontTx/>
              <a:buNone/>
            </a:pPr>
            <a:r>
              <a:rPr lang="en-AU" sz="2400" i="1" dirty="0" smtClean="0">
                <a:solidFill>
                  <a:schemeClr val="accent6">
                    <a:lumMod val="75000"/>
                  </a:schemeClr>
                </a:solidFill>
                <a:ea typeface="Arial" pitchFamily="-112" charset="0"/>
                <a:cs typeface="Arial" pitchFamily="-112" charset="0"/>
              </a:rPr>
              <a:t>	What do you believe about the importance of relationships?</a:t>
            </a:r>
          </a:p>
          <a:p>
            <a:pPr eaLnBrk="1" hangingPunct="1">
              <a:spcAft>
                <a:spcPts val="1200"/>
              </a:spcAft>
              <a:buFontTx/>
              <a:buNone/>
            </a:pPr>
            <a:r>
              <a:rPr lang="en-AU" sz="2400" i="1" dirty="0" smtClean="0">
                <a:solidFill>
                  <a:schemeClr val="accent6">
                    <a:lumMod val="75000"/>
                  </a:schemeClr>
                </a:solidFill>
                <a:ea typeface="Arial" pitchFamily="-112" charset="0"/>
                <a:cs typeface="Arial" pitchFamily="-112" charset="0"/>
              </a:rPr>
              <a:t>	What do those you are assisting [regardless of the context] have in common?</a:t>
            </a:r>
          </a:p>
          <a:p>
            <a:pPr eaLnBrk="1" hangingPunct="1">
              <a:spcAft>
                <a:spcPts val="1200"/>
              </a:spcAft>
              <a:buFontTx/>
              <a:buNone/>
            </a:pPr>
            <a:r>
              <a:rPr lang="en-AU" sz="2400" i="1" dirty="0" smtClean="0">
                <a:solidFill>
                  <a:schemeClr val="accent6">
                    <a:lumMod val="75000"/>
                  </a:schemeClr>
                </a:solidFill>
                <a:ea typeface="Arial" pitchFamily="-112" charset="0"/>
                <a:cs typeface="Arial" pitchFamily="-112" charset="0"/>
              </a:rPr>
              <a:t>	What makes the greatest difference in your practice?</a:t>
            </a:r>
          </a:p>
          <a:p>
            <a:pPr eaLnBrk="1" hangingPunct="1">
              <a:spcAft>
                <a:spcPts val="1200"/>
              </a:spcAft>
              <a:buFontTx/>
              <a:buNone/>
            </a:pPr>
            <a:r>
              <a:rPr lang="en-AU" sz="2400" i="1" dirty="0" smtClean="0">
                <a:solidFill>
                  <a:schemeClr val="accent6">
                    <a:lumMod val="75000"/>
                  </a:schemeClr>
                </a:solidFill>
                <a:ea typeface="Arial" pitchFamily="-112" charset="0"/>
                <a:cs typeface="Arial" pitchFamily="-112" charset="0"/>
              </a:rPr>
              <a:t>	What is the ‘end goal’ or outcome you are wanting for those you are assisting?</a:t>
            </a:r>
          </a:p>
          <a:p>
            <a:pPr eaLnBrk="1" hangingPunct="1">
              <a:spcAft>
                <a:spcPts val="1200"/>
              </a:spcAft>
              <a:buFontTx/>
              <a:buNone/>
            </a:pPr>
            <a:r>
              <a:rPr lang="en-AU" sz="2400" i="1" dirty="0" smtClean="0">
                <a:solidFill>
                  <a:schemeClr val="accent6">
                    <a:lumMod val="75000"/>
                  </a:schemeClr>
                </a:solidFill>
                <a:ea typeface="Arial" pitchFamily="-112" charset="0"/>
                <a:cs typeface="Arial" pitchFamily="-112" charset="0"/>
              </a:rPr>
              <a:t>	What assumptions do we make about those we are assisting?</a:t>
            </a:r>
            <a:endParaRPr lang="en-AU" sz="2400" i="1" dirty="0" smtClean="0">
              <a:solidFill>
                <a:srgbClr val="262699"/>
              </a:solidFill>
              <a:ea typeface="Arial" pitchFamily="-65" charset="0"/>
              <a:cs typeface="Arial" pitchFamily="-65" charset="0"/>
            </a:endParaRPr>
          </a:p>
          <a:p>
            <a:pPr eaLnBrk="1" hangingPunct="1">
              <a:spcAft>
                <a:spcPts val="1200"/>
              </a:spcAft>
              <a:buFontTx/>
              <a:buNone/>
            </a:pPr>
            <a:endParaRPr lang="en-AU" sz="2400" i="1" dirty="0" smtClean="0">
              <a:solidFill>
                <a:srgbClr val="262699"/>
              </a:solidFill>
              <a:latin typeface="Arial" pitchFamily="-65" charset="0"/>
              <a:ea typeface="Arial" pitchFamily="-65" charset="0"/>
              <a:cs typeface="Arial" pitchFamily="-65" charset="0"/>
            </a:endParaRPr>
          </a:p>
          <a:p>
            <a:pPr eaLnBrk="1" hangingPunct="1">
              <a:buFontTx/>
              <a:buNone/>
            </a:pPr>
            <a:endParaRPr lang="en-AU" sz="2400" b="1" dirty="0" smtClean="0">
              <a:solidFill>
                <a:srgbClr val="262699"/>
              </a:solidFill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>
              <a:buFont typeface="Wingdings" pitchFamily="-65" charset="2"/>
              <a:buNone/>
            </a:pPr>
            <a:r>
              <a:rPr lang="en-AU" sz="2400" dirty="0">
                <a:solidFill>
                  <a:srgbClr val="262699"/>
                </a:solidFill>
                <a:ea typeface="ＭＳ Ｐゴシック" pitchFamily="-65" charset="-128"/>
                <a:cs typeface="ＭＳ Ｐゴシック" pitchFamily="-65" charset="-128"/>
              </a:rPr>
              <a:t> </a:t>
            </a:r>
          </a:p>
          <a:p>
            <a:pPr eaLnBrk="1" hangingPunct="1"/>
            <a:endParaRPr lang="en-AU" sz="2000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609600"/>
            <a:ext cx="800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i="1" dirty="0" smtClean="0">
                <a:solidFill>
                  <a:srgbClr val="2626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What assumptions underpin the two key questions:</a:t>
            </a:r>
          </a:p>
          <a:p>
            <a:pPr lvl="1">
              <a:buFont typeface="Arial"/>
              <a:buChar char="•"/>
            </a:pPr>
            <a:r>
              <a:rPr lang="en-AU" sz="2400" i="1" dirty="0" smtClean="0">
                <a:solidFill>
                  <a:srgbClr val="2626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What will the next ‘vintage’ of restorative practices look like?</a:t>
            </a:r>
          </a:p>
          <a:p>
            <a:pPr lvl="1">
              <a:buFont typeface="Arial"/>
              <a:buChar char="•"/>
            </a:pPr>
            <a:r>
              <a:rPr lang="en-AU" sz="2400" i="1" dirty="0" smtClean="0">
                <a:solidFill>
                  <a:srgbClr val="2626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How can restorative practice have a greater influence on mainstream practice?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5B92D1-7061-F641-9C4B-EC0AD3BD6D8A}" type="slidenum">
              <a:rPr lang="en-US" smtClean="0">
                <a:latin typeface="Times" pitchFamily="4" charset="0"/>
              </a:rPr>
              <a:pPr/>
              <a:t>9</a:t>
            </a:fld>
            <a:endParaRPr lang="en-US" smtClean="0">
              <a:latin typeface="Times" pitchFamily="4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-228600"/>
            <a:ext cx="6781800" cy="914400"/>
          </a:xfrm>
        </p:spPr>
        <p:txBody>
          <a:bodyPr/>
          <a:lstStyle/>
          <a:p>
            <a:r>
              <a:rPr lang="en-AU" sz="2800" i="1" dirty="0" smtClean="0">
                <a:solidFill>
                  <a:srgbClr val="000099"/>
                </a:solidFill>
                <a:latin typeface="+mn-lt"/>
                <a:ea typeface="ＭＳ Ｐゴシック" pitchFamily="4" charset="-128"/>
                <a:cs typeface="ＭＳ Ｐゴシック" pitchFamily="4" charset="-128"/>
              </a:rPr>
              <a:t>Working Assumptions</a:t>
            </a:r>
            <a:endParaRPr lang="en-AU" sz="2800" i="1" dirty="0" smtClean="0">
              <a:latin typeface="+mn-lt"/>
              <a:ea typeface="ＭＳ Ｐゴシック" pitchFamily="4" charset="-128"/>
              <a:cs typeface="ＭＳ Ｐゴシック" pitchFamily="4" charset="-128"/>
            </a:endParaRP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228600" y="152400"/>
            <a:ext cx="114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AU"/>
          </a:p>
        </p:txBody>
      </p:sp>
      <p:pic>
        <p:nvPicPr>
          <p:cNvPr id="2560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1"/>
            <a:ext cx="15240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78661" name="Text Box 5"/>
          <p:cNvSpPr txBox="1">
            <a:spLocks noChangeArrowheads="1"/>
          </p:cNvSpPr>
          <p:nvPr/>
        </p:nvSpPr>
        <p:spPr bwMode="auto">
          <a:xfrm>
            <a:off x="0" y="609600"/>
            <a:ext cx="9144000" cy="563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AU" i="1" dirty="0">
                <a:solidFill>
                  <a:srgbClr val="000099"/>
                </a:solidFill>
                <a:latin typeface="Arial" pitchFamily="4" charset="0"/>
              </a:rPr>
              <a:t>	</a:t>
            </a:r>
            <a:r>
              <a:rPr lang="en-US" sz="2400" i="1" dirty="0">
                <a:solidFill>
                  <a:srgbClr val="262699"/>
                </a:solidFill>
                <a:latin typeface="+mn-lt"/>
                <a:ea typeface="Arial" pitchFamily="4" charset="0"/>
                <a:cs typeface="Arial" pitchFamily="4" charset="0"/>
              </a:rPr>
              <a:t>My 'working' assumptions are </a:t>
            </a:r>
            <a:r>
              <a:rPr lang="en-US" sz="2400" i="1" dirty="0" smtClean="0">
                <a:solidFill>
                  <a:srgbClr val="262699"/>
                </a:solidFill>
                <a:latin typeface="+mn-lt"/>
                <a:ea typeface="Arial" pitchFamily="4" charset="0"/>
                <a:cs typeface="Arial" pitchFamily="4" charset="0"/>
              </a:rPr>
              <a:t>that: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400" i="1" dirty="0" smtClean="0">
                <a:solidFill>
                  <a:srgbClr val="262699"/>
                </a:solidFill>
                <a:latin typeface="+mn-lt"/>
                <a:ea typeface="Arial" pitchFamily="4" charset="0"/>
                <a:cs typeface="Arial" pitchFamily="4" charset="0"/>
              </a:rPr>
              <a:t> Relationships help shape our </a:t>
            </a:r>
            <a:r>
              <a:rPr lang="en-US" sz="2400" i="1" dirty="0">
                <a:solidFill>
                  <a:srgbClr val="262699"/>
                </a:solidFill>
                <a:latin typeface="+mn-lt"/>
                <a:ea typeface="Arial" pitchFamily="4" charset="0"/>
                <a:cs typeface="Arial" pitchFamily="4" charset="0"/>
              </a:rPr>
              <a:t>identify</a:t>
            </a:r>
            <a:r>
              <a:rPr lang="en-US" sz="2400" i="1" dirty="0" smtClean="0">
                <a:solidFill>
                  <a:srgbClr val="262699"/>
                </a:solidFill>
                <a:latin typeface="+mn-lt"/>
                <a:ea typeface="Arial" pitchFamily="4" charset="0"/>
                <a:cs typeface="Arial" pitchFamily="4" charset="0"/>
              </a:rPr>
              <a:t> from which we derive life’s meaning. 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n-AU" sz="2400" i="1" dirty="0" smtClean="0">
                <a:solidFill>
                  <a:srgbClr val="000099"/>
                </a:solidFill>
                <a:latin typeface="+mn-lt"/>
              </a:rPr>
              <a:t> Those who are not able to deal with vulnerability tend to struggle with relationships.</a:t>
            </a:r>
            <a:r>
              <a:rPr lang="en-US" sz="2400" i="1" dirty="0" smtClean="0">
                <a:solidFill>
                  <a:srgbClr val="262699"/>
                </a:solidFill>
                <a:latin typeface="+mn-lt"/>
                <a:ea typeface="Arial" pitchFamily="4" charset="0"/>
                <a:cs typeface="Arial" pitchFamily="4" charset="0"/>
              </a:rPr>
              <a:t> 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n-AU" sz="2400" i="1" dirty="0" smtClean="0">
                <a:solidFill>
                  <a:srgbClr val="000099"/>
                </a:solidFill>
                <a:latin typeface="+mn-lt"/>
              </a:rPr>
              <a:t> Creating the conditions that help others to deal honestly with their vulnerability is an important step towards building trust and a more positive experience.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n-AU" sz="2400" i="1" dirty="0" smtClean="0">
                <a:solidFill>
                  <a:srgbClr val="000099"/>
                </a:solidFill>
                <a:latin typeface="+mn-lt"/>
              </a:rPr>
              <a:t> Silvan Tomkins’ blueprint for individual psychological and emotional wellness prescribes the conditions needed for this to happen.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n-AU" sz="2400" i="1" dirty="0" smtClean="0">
                <a:solidFill>
                  <a:srgbClr val="000099"/>
                </a:solidFill>
                <a:latin typeface="+mn-lt"/>
              </a:rPr>
              <a:t>The Restorative Questions developed by O’Connell [1991] provide a ’template’ that help achieve these conditions.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8661" grpId="0" build="p" bldLvl="3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132973</TotalTime>
  <Words>1140</Words>
  <Application>Microsoft Office PowerPoint</Application>
  <PresentationFormat>On-screen Show (4:3)</PresentationFormat>
  <Paragraphs>158</Paragraphs>
  <Slides>14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Blank Presentation</vt:lpstr>
      <vt:lpstr>      Conflict In Europe: Meeting The Challenge  IIRP Europe Conference   9-10 May 2017  Citywest Hotel, Dublin  ‘Now That We Are Being Noticed: Where To From Here?’  Importance Of Explicit Restorative Practice.        </vt:lpstr>
      <vt:lpstr>Expectations &amp; Key Questions</vt:lpstr>
      <vt:lpstr>Where Is The Restorative Movement At?</vt:lpstr>
      <vt:lpstr>Limitations of Most Restorative Practice</vt:lpstr>
      <vt:lpstr>  Defining Restorative Justice/Practices</vt:lpstr>
      <vt:lpstr>Explicit Practice</vt:lpstr>
      <vt:lpstr>Explicit Practice </vt:lpstr>
      <vt:lpstr>  Assumptions</vt:lpstr>
      <vt:lpstr>Working Assumptions</vt:lpstr>
      <vt:lpstr>Ideal Outcomes</vt:lpstr>
      <vt:lpstr>My Practice</vt:lpstr>
      <vt:lpstr>Slide 12</vt:lpstr>
      <vt:lpstr>Your Thoughts - Key Questions </vt:lpstr>
      <vt:lpstr>Your Experience</vt:lpstr>
    </vt:vector>
  </TitlesOfParts>
  <Company>IIRP</Company>
  <LinksUpToDate>false</LinksUpToDate>
  <SharedDoc>false</SharedDoc>
  <HyperlinkBase/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Warm Welcome To Your  Restorative Practice Framework Workshop        Presenter: Bruce Schenk</dc:title>
  <dc:creator>Grace Moncrieff</dc:creator>
  <cp:lastModifiedBy>Terry O'Connell</cp:lastModifiedBy>
  <cp:revision>776</cp:revision>
  <cp:lastPrinted>2016-02-21T19:13:54Z</cp:lastPrinted>
  <dcterms:created xsi:type="dcterms:W3CDTF">2017-05-09T06:20:10Z</dcterms:created>
  <dcterms:modified xsi:type="dcterms:W3CDTF">2017-05-09T16:42:07Z</dcterms:modified>
</cp:coreProperties>
</file>