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256" r:id="rId2"/>
    <p:sldId id="257" r:id="rId3"/>
    <p:sldId id="278" r:id="rId4"/>
    <p:sldId id="263" r:id="rId5"/>
    <p:sldId id="259" r:id="rId6"/>
    <p:sldId id="272" r:id="rId7"/>
    <p:sldId id="262" r:id="rId8"/>
    <p:sldId id="273" r:id="rId9"/>
    <p:sldId id="274" r:id="rId10"/>
    <p:sldId id="275" r:id="rId11"/>
    <p:sldId id="284" r:id="rId12"/>
    <p:sldId id="279" r:id="rId13"/>
    <p:sldId id="285" r:id="rId14"/>
    <p:sldId id="280" r:id="rId15"/>
    <p:sldId id="283" r:id="rId16"/>
    <p:sldId id="289" r:id="rId17"/>
    <p:sldId id="268" r:id="rId18"/>
    <p:sldId id="281" r:id="rId19"/>
    <p:sldId id="277" r:id="rId20"/>
    <p:sldId id="288" r:id="rId21"/>
    <p:sldId id="287" r:id="rId22"/>
    <p:sldId id="290" r:id="rId23"/>
    <p:sldId id="286" r:id="rId24"/>
    <p:sldId id="261" r:id="rId25"/>
    <p:sldId id="270" r:id="rId26"/>
    <p:sldId id="267"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FF"/>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131" autoAdjust="0"/>
    <p:restoredTop sz="93526" autoAdjust="0"/>
  </p:normalViewPr>
  <p:slideViewPr>
    <p:cSldViewPr snapToGrid="0" snapToObjects="1">
      <p:cViewPr varScale="1">
        <p:scale>
          <a:sx n="85" d="100"/>
          <a:sy n="85" d="100"/>
        </p:scale>
        <p:origin x="-9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2"/>
    </p:cViewPr>
  </p:sorterViewPr>
  <p:notesViewPr>
    <p:cSldViewPr snapToGrid="0" snapToObjects="1">
      <p:cViewPr varScale="1">
        <p:scale>
          <a:sx n="53" d="100"/>
          <a:sy n="53" d="100"/>
        </p:scale>
        <p:origin x="2826" y="66"/>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44220-953B-DB4E-9B2A-EF85C5AF020C}" type="datetimeFigureOut">
              <a:rPr lang="en-US" smtClean="0"/>
              <a:pPr/>
              <a:t>5/13/18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F7A3C-AA9B-EA42-9E18-13962D9770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FF7A3C-AA9B-EA42-9E18-13962D9770BB}"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64145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r"/>
            <a:fld id="{04200F4B-9872-E34A-BE3C-9ECC8D3F9688}" type="slidenum">
              <a:rPr lang="en-AU" sz="1200">
                <a:latin typeface="Calisto MT"/>
              </a:rPr>
              <a:pPr algn="r"/>
              <a:t>8</a:t>
            </a:fld>
            <a:endParaRPr lang="en-AU" sz="1200" dirty="0">
              <a:latin typeface="Calisto MT"/>
            </a:endParaRPr>
          </a:p>
        </p:txBody>
      </p:sp>
      <p:sp>
        <p:nvSpPr>
          <p:cNvPr id="96258" name="Rectangle 2"/>
          <p:cNvSpPr>
            <a:spLocks noGrp="1" noRot="1" noChangeAspect="1" noChangeArrowheads="1" noTextEdit="1"/>
          </p:cNvSpPr>
          <p:nvPr>
            <p:ph type="sldImg"/>
          </p:nvPr>
        </p:nvSpPr>
        <p:spPr>
          <a:xfrm>
            <a:off x="1295400" y="798513"/>
            <a:ext cx="4268788" cy="3201987"/>
          </a:xfrm>
          <a:solidFill>
            <a:srgbClr val="FFFFFF"/>
          </a:solidFill>
          <a:ln/>
        </p:spPr>
      </p:sp>
      <p:sp>
        <p:nvSpPr>
          <p:cNvPr id="96259" name="Rectangle 3"/>
          <p:cNvSpPr>
            <a:spLocks noGrp="1" noChangeArrowheads="1"/>
          </p:cNvSpPr>
          <p:nvPr>
            <p:ph type="body" idx="1"/>
          </p:nvPr>
        </p:nvSpPr>
        <p:spPr>
          <a:xfrm>
            <a:off x="912813" y="4344988"/>
            <a:ext cx="5032375" cy="3849687"/>
          </a:xfrm>
          <a:solidFill>
            <a:srgbClr val="FFFFFF"/>
          </a:solidFill>
          <a:ln>
            <a:solidFill>
              <a:srgbClr val="000000"/>
            </a:solidFill>
          </a:ln>
        </p:spPr>
        <p:txBody>
          <a:bodyPr lIns="88615" tIns="44307" rIns="88615" bIns="44307"/>
          <a:lstStyle/>
          <a:p>
            <a:r>
              <a:rPr lang="en-CA" b="1" i="1" dirty="0"/>
              <a:t>Simone</a:t>
            </a:r>
            <a:endParaRPr lang="en-US" sz="1200" kern="1200" dirty="0">
              <a:solidFill>
                <a:schemeClr val="tx1"/>
              </a:solidFill>
              <a:latin typeface="+mn-lt"/>
              <a:ea typeface="+mn-ea"/>
              <a:cs typeface="+mn-cs"/>
            </a:endParaRPr>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Anne</a:t>
            </a:r>
          </a:p>
        </p:txBody>
      </p:sp>
      <p:sp>
        <p:nvSpPr>
          <p:cNvPr id="4" name="Slide Number Placeholder 3"/>
          <p:cNvSpPr>
            <a:spLocks noGrp="1"/>
          </p:cNvSpPr>
          <p:nvPr>
            <p:ph type="sldNum" sz="quarter" idx="10"/>
          </p:nvPr>
        </p:nvSpPr>
        <p:spPr/>
        <p:txBody>
          <a:bodyPr/>
          <a:lstStyle/>
          <a:p>
            <a:fld id="{E2F09BB4-9832-C44F-BC71-85B633E51761}"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70666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Anne</a:t>
            </a:r>
          </a:p>
        </p:txBody>
      </p:sp>
      <p:sp>
        <p:nvSpPr>
          <p:cNvPr id="4" name="Slide Number Placeholder 3"/>
          <p:cNvSpPr>
            <a:spLocks noGrp="1"/>
          </p:cNvSpPr>
          <p:nvPr>
            <p:ph type="sldNum" sz="quarter" idx="10"/>
          </p:nvPr>
        </p:nvSpPr>
        <p:spPr/>
        <p:txBody>
          <a:bodyPr/>
          <a:lstStyle/>
          <a:p>
            <a:fld id="{E2F09BB4-9832-C44F-BC71-85B633E51761}"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435344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r"/>
            <a:fld id="{04200F4B-9872-E34A-BE3C-9ECC8D3F9688}" type="slidenum">
              <a:rPr lang="en-AU" sz="1200">
                <a:latin typeface="Calisto MT"/>
              </a:rPr>
              <a:pPr algn="r"/>
              <a:t>12</a:t>
            </a:fld>
            <a:endParaRPr lang="en-AU" sz="1200" dirty="0">
              <a:latin typeface="Calisto MT"/>
            </a:endParaRPr>
          </a:p>
        </p:txBody>
      </p:sp>
      <p:sp>
        <p:nvSpPr>
          <p:cNvPr id="96258" name="Rectangle 2"/>
          <p:cNvSpPr>
            <a:spLocks noGrp="1" noRot="1" noChangeAspect="1" noChangeArrowheads="1" noTextEdit="1"/>
          </p:cNvSpPr>
          <p:nvPr>
            <p:ph type="sldImg"/>
          </p:nvPr>
        </p:nvSpPr>
        <p:spPr>
          <a:xfrm>
            <a:off x="1295400" y="798513"/>
            <a:ext cx="4268788" cy="3201987"/>
          </a:xfrm>
          <a:solidFill>
            <a:srgbClr val="FFFFFF"/>
          </a:solidFill>
          <a:ln/>
        </p:spPr>
      </p:sp>
      <p:sp>
        <p:nvSpPr>
          <p:cNvPr id="96259" name="Rectangle 3"/>
          <p:cNvSpPr>
            <a:spLocks noGrp="1" noChangeArrowheads="1"/>
          </p:cNvSpPr>
          <p:nvPr>
            <p:ph type="body" idx="1"/>
          </p:nvPr>
        </p:nvSpPr>
        <p:spPr>
          <a:xfrm>
            <a:off x="912813" y="4344988"/>
            <a:ext cx="5032375" cy="3849687"/>
          </a:xfrm>
          <a:solidFill>
            <a:srgbClr val="FFFFFF"/>
          </a:solidFill>
          <a:ln>
            <a:solidFill>
              <a:srgbClr val="000000"/>
            </a:solidFill>
          </a:ln>
        </p:spPr>
        <p:txBody>
          <a:bodyPr lIns="88615" tIns="44307" rIns="88615" bIns="44307"/>
          <a:lstStyle/>
          <a:p>
            <a:r>
              <a:rPr lang="en-CA" b="1" i="1" dirty="0"/>
              <a:t>Simone</a:t>
            </a:r>
            <a:endParaRPr lang="en-US" sz="1200" kern="1200" dirty="0">
              <a:solidFill>
                <a:schemeClr val="tx1"/>
              </a:solidFill>
              <a:latin typeface="+mn-lt"/>
              <a:ea typeface="+mn-ea"/>
              <a:cs typeface="+mn-cs"/>
            </a:endParaRP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127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8F7459B-2048-6947-859A-A9B2055B74FD}" type="datetimeFigureOut">
              <a:rPr lang="en-US" smtClean="0"/>
              <a:pPr/>
              <a:t>5/13/18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F7459B-2048-6947-859A-A9B2055B74FD}" type="datetimeFigureOut">
              <a:rPr lang="en-US" smtClean="0"/>
              <a:pPr/>
              <a:t>5/13/18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F7459B-2048-6947-859A-A9B2055B74FD}" type="datetimeFigureOut">
              <a:rPr lang="en-US" smtClean="0"/>
              <a:pPr/>
              <a:t>5/13/18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F7459B-2048-6947-859A-A9B2055B74FD}" type="datetimeFigureOut">
              <a:rPr lang="en-US" smtClean="0"/>
              <a:pPr/>
              <a:t>5/13/18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8F7459B-2048-6947-859A-A9B2055B74FD}" type="datetimeFigureOut">
              <a:rPr lang="en-US" smtClean="0"/>
              <a:pPr/>
              <a:t>5/13/18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8F7459B-2048-6947-859A-A9B2055B74FD}" type="datetimeFigureOut">
              <a:rPr lang="en-US" smtClean="0"/>
              <a:pPr/>
              <a:t>5/13/18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8F7459B-2048-6947-859A-A9B2055B74FD}" type="datetimeFigureOut">
              <a:rPr lang="en-US" smtClean="0"/>
              <a:pPr/>
              <a:t>5/13/18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8F7459B-2048-6947-859A-A9B2055B74FD}" type="datetimeFigureOut">
              <a:rPr lang="en-US" smtClean="0"/>
              <a:pPr/>
              <a:t>5/13/18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7459B-2048-6947-859A-A9B2055B74FD}" type="datetimeFigureOut">
              <a:rPr lang="en-US" smtClean="0"/>
              <a:pPr/>
              <a:t>5/13/18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8F7459B-2048-6947-859A-A9B2055B74FD}" type="datetimeFigureOut">
              <a:rPr lang="en-US" smtClean="0"/>
              <a:pPr/>
              <a:t>5/13/18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8F7459B-2048-6947-859A-A9B2055B74FD}" type="datetimeFigureOut">
              <a:rPr lang="en-US" smtClean="0"/>
              <a:pPr/>
              <a:t>5/13/18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14AE-09B9-9C44-841E-D538EC80B6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7459B-2048-6947-859A-A9B2055B74FD}" type="datetimeFigureOut">
              <a:rPr lang="en-US" smtClean="0"/>
              <a:pPr/>
              <a:t>5/13/18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914AE-09B9-9C44-841E-D538EC80B6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0ED81B-A7FF-473F-A59F-105FF4E781A9}"/>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191486" y="1704494"/>
            <a:ext cx="7892472" cy="1470025"/>
          </a:xfrm>
        </p:spPr>
        <p:txBody>
          <a:bodyPr>
            <a:normAutofit/>
          </a:bodyPr>
          <a:lstStyle/>
          <a:p>
            <a:pPr algn="r"/>
            <a:r>
              <a:rPr lang="en-US" sz="4000" i="1" dirty="0">
                <a:solidFill>
                  <a:schemeClr val="accent4">
                    <a:lumMod val="50000"/>
                  </a:schemeClr>
                </a:solidFill>
                <a:latin typeface="Lucida Bright" panose="02040602050505020304" pitchFamily="18" charset="0"/>
              </a:rPr>
              <a:t>The time’s they are a’ </a:t>
            </a:r>
            <a:r>
              <a:rPr lang="en-US" sz="4000" i="1" dirty="0" err="1">
                <a:solidFill>
                  <a:schemeClr val="accent4">
                    <a:lumMod val="50000"/>
                  </a:schemeClr>
                </a:solidFill>
                <a:latin typeface="Lucida Bright" panose="02040602050505020304" pitchFamily="18" charset="0"/>
              </a:rPr>
              <a:t>changin</a:t>
            </a:r>
            <a:r>
              <a:rPr lang="en-US" sz="4000" i="1" dirty="0">
                <a:solidFill>
                  <a:schemeClr val="accent4">
                    <a:lumMod val="50000"/>
                  </a:schemeClr>
                </a:solidFill>
                <a:latin typeface="Lucida Bright" panose="02040602050505020304" pitchFamily="18" charset="0"/>
              </a:rPr>
              <a:t>’</a:t>
            </a:r>
          </a:p>
        </p:txBody>
      </p:sp>
      <p:sp>
        <p:nvSpPr>
          <p:cNvPr id="3" name="Subtitle 2"/>
          <p:cNvSpPr>
            <a:spLocks noGrp="1"/>
          </p:cNvSpPr>
          <p:nvPr>
            <p:ph type="subTitle" idx="1"/>
          </p:nvPr>
        </p:nvSpPr>
        <p:spPr>
          <a:xfrm>
            <a:off x="193965" y="2793377"/>
            <a:ext cx="5858419" cy="1752600"/>
          </a:xfrm>
        </p:spPr>
        <p:txBody>
          <a:bodyPr>
            <a:normAutofit/>
          </a:bodyPr>
          <a:lstStyle/>
          <a:p>
            <a:pPr algn="r"/>
            <a:r>
              <a:rPr lang="en-US" sz="4000" b="1" dirty="0">
                <a:solidFill>
                  <a:schemeClr val="accent4">
                    <a:lumMod val="50000"/>
                  </a:schemeClr>
                </a:solidFill>
                <a:latin typeface="Lucida Bright" panose="02040602050505020304" pitchFamily="18" charset="0"/>
              </a:rPr>
              <a:t>Restorative Practice in the Workplace</a:t>
            </a:r>
          </a:p>
        </p:txBody>
      </p:sp>
      <p:pic>
        <p:nvPicPr>
          <p:cNvPr id="4" name="Picture 3" descr="CWE logo cop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99A8A8-4939-4B62-A644-C2D83A6BB2E4}"/>
              </a:ext>
            </a:extLst>
          </p:cNvPr>
          <p:cNvPicPr>
            <a:picLocks noChangeAspect="1"/>
          </p:cNvPicPr>
          <p:nvPr/>
        </p:nvPicPr>
        <p:blipFill>
          <a:blip r:embed="rId4"/>
          <a:stretch>
            <a:fillRect/>
          </a:stretch>
        </p:blipFill>
        <p:spPr>
          <a:xfrm>
            <a:off x="3221241" y="4568747"/>
            <a:ext cx="4093958" cy="960608"/>
          </a:xfrm>
          <a:prstGeom prst="rect">
            <a:avLst/>
          </a:prstGeom>
        </p:spPr>
      </p:pic>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527E48-12D4-4444-AA6B-4E4E383CFC11}"/>
              </a:ext>
            </a:extLst>
          </p:cNvPr>
          <p:cNvSpPr/>
          <p:nvPr/>
        </p:nvSpPr>
        <p:spPr>
          <a:xfrm>
            <a:off x="2935060" y="4655112"/>
            <a:ext cx="4725157" cy="461665"/>
          </a:xfrm>
          <a:prstGeom prst="rect">
            <a:avLst/>
          </a:prstGeom>
        </p:spPr>
        <p:txBody>
          <a:bodyPr wrap="square">
            <a:spAutoFit/>
          </a:bodyPr>
          <a:lstStyle/>
          <a:p>
            <a:pPr algn="ctr"/>
            <a:r>
              <a:rPr lang="en-US" sz="2400" b="1" dirty="0">
                <a:solidFill>
                  <a:schemeClr val="bg1"/>
                </a:solidFill>
                <a:latin typeface="Lucida Bright" panose="02040602050505020304" pitchFamily="18" charset="0"/>
              </a:rPr>
              <a:t>Anne Martin </a:t>
            </a:r>
            <a:r>
              <a:rPr lang="en-US" sz="2400" dirty="0">
                <a:solidFill>
                  <a:schemeClr val="bg1"/>
                </a:solidFill>
                <a:latin typeface="Lucida Bright" panose="02040602050505020304" pitchFamily="18" charset="0"/>
              </a:rPr>
              <a:t>&amp; </a:t>
            </a:r>
            <a:r>
              <a:rPr lang="en-US" sz="2400" b="1" dirty="0">
                <a:solidFill>
                  <a:schemeClr val="bg1"/>
                </a:solidFill>
                <a:latin typeface="Lucida Bright" panose="02040602050505020304" pitchFamily="18" charset="0"/>
              </a:rPr>
              <a:t>Bill </a:t>
            </a:r>
            <a:r>
              <a:rPr lang="en-US" sz="2400" b="1" dirty="0" err="1">
                <a:solidFill>
                  <a:schemeClr val="bg1"/>
                </a:solidFill>
                <a:latin typeface="Lucida Bright" panose="02040602050505020304" pitchFamily="18" charset="0"/>
              </a:rPr>
              <a:t>Bickle</a:t>
            </a:r>
            <a:endParaRPr lang="en-CA" sz="2400" b="1" dirty="0">
              <a:solidFill>
                <a:schemeClr val="bg1"/>
              </a:solidFill>
            </a:endParaRPr>
          </a:p>
        </p:txBody>
      </p:sp>
      <p:sp>
        <p:nvSpPr>
          <p:cNvPr id="8"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658546-DF2E-4452-B22B-F703CBBFB7CD}"/>
              </a:ext>
            </a:extLst>
          </p:cNvPr>
          <p:cNvSpPr txBox="1">
            <a:spLocks/>
          </p:cNvSpPr>
          <p:nvPr/>
        </p:nvSpPr>
        <p:spPr>
          <a:xfrm>
            <a:off x="5836968" y="5480026"/>
            <a:ext cx="1887901" cy="47431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i="1" dirty="0">
                <a:solidFill>
                  <a:schemeClr val="accent4">
                    <a:lumMod val="50000"/>
                  </a:schemeClr>
                </a:solidFill>
                <a:latin typeface="Lucida Bright" panose="02040602050505020304" pitchFamily="18" charset="0"/>
              </a:rPr>
              <a:t>May 2, 2018</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F7AFC-A913-4873-872D-3000CC4D9848}"/>
              </a:ext>
            </a:extLst>
          </p:cNvPr>
          <p:cNvPicPr>
            <a:picLocks noChangeAspect="1"/>
          </p:cNvPicPr>
          <p:nvPr/>
        </p:nvPicPr>
        <p:blipFill rotWithShape="1">
          <a:blip r:embed="rId3"/>
          <a:srcRect l="21499" r="27290" b="42362"/>
          <a:stretch/>
        </p:blipFill>
        <p:spPr>
          <a:xfrm>
            <a:off x="-5729" y="0"/>
            <a:ext cx="9135329" cy="6858000"/>
          </a:xfrm>
          <a:prstGeom prst="rect">
            <a:avLst/>
          </a:prstGeom>
        </p:spPr>
      </p:pic>
      <p:sp>
        <p:nvSpPr>
          <p:cNvPr id="2" name="Arrow: Left-Right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398428-155F-4303-ACD7-1EEEA313AB0C}"/>
              </a:ext>
            </a:extLst>
          </p:cNvPr>
          <p:cNvSpPr/>
          <p:nvPr/>
        </p:nvSpPr>
        <p:spPr>
          <a:xfrm>
            <a:off x="124692" y="3131127"/>
            <a:ext cx="8894618" cy="77257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21" name="Group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16B325-F3C7-41B8-986B-9DEE1CA04F7C}"/>
              </a:ext>
            </a:extLst>
          </p:cNvPr>
          <p:cNvGrpSpPr/>
          <p:nvPr/>
        </p:nvGrpSpPr>
        <p:grpSpPr>
          <a:xfrm>
            <a:off x="4075653" y="3552220"/>
            <a:ext cx="1299853" cy="1288662"/>
            <a:chOff x="4075653" y="3203871"/>
            <a:chExt cx="1299853" cy="1288662"/>
          </a:xfrm>
        </p:grpSpPr>
        <p:sp>
          <p:nvSpPr>
            <p:cNvPr id="132116" name="AutoShape 17"/>
            <p:cNvSpPr>
              <a:spLocks noChangeArrowheads="1"/>
            </p:cNvSpPr>
            <p:nvPr/>
          </p:nvSpPr>
          <p:spPr bwMode="auto">
            <a:xfrm>
              <a:off x="4563916" y="3203871"/>
              <a:ext cx="304800" cy="381000"/>
            </a:xfrm>
            <a:prstGeom prst="triangle">
              <a:avLst>
                <a:gd name="adj" fmla="val 50000"/>
              </a:avLst>
            </a:prstGeom>
            <a:solidFill>
              <a:schemeClr val="bg1"/>
            </a:solidFill>
            <a:ln w="12700">
              <a:solidFill>
                <a:schemeClr val="accent1">
                  <a:lumMod val="75000"/>
                </a:schemeClr>
              </a:solidFill>
              <a:miter lim="800000"/>
              <a:headEnd/>
              <a:tailEnd/>
            </a:ln>
          </p:spPr>
          <p:txBody>
            <a:bodyPr wrap="none" anchor="ctr"/>
            <a:lstStyle/>
            <a:p>
              <a:endParaRPr lang="en-GB" b="1" dirty="0">
                <a:solidFill>
                  <a:srgbClr val="00B050"/>
                </a:solidFill>
                <a:latin typeface="Calibri"/>
              </a:endParaRPr>
            </a:p>
          </p:txBody>
        </p:sp>
        <p:sp>
          <p:nvSpPr>
            <p:cNvPr id="132117" name="Text Box 18"/>
            <p:cNvSpPr txBox="1">
              <a:spLocks noChangeArrowheads="1"/>
            </p:cNvSpPr>
            <p:nvPr/>
          </p:nvSpPr>
          <p:spPr bwMode="auto">
            <a:xfrm>
              <a:off x="4075653" y="3569203"/>
              <a:ext cx="1299853" cy="923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en-GB" sz="1800" b="1" dirty="0">
                  <a:solidFill>
                    <a:schemeClr val="accent1">
                      <a:lumMod val="75000"/>
                    </a:schemeClr>
                  </a:solidFill>
                  <a:latin typeface="Calibri"/>
                </a:rPr>
                <a:t>Informal </a:t>
              </a:r>
            </a:p>
            <a:p>
              <a:pPr algn="ctr"/>
              <a:r>
                <a:rPr lang="en-GB" sz="1800" b="1" dirty="0">
                  <a:solidFill>
                    <a:schemeClr val="accent1">
                      <a:lumMod val="75000"/>
                    </a:schemeClr>
                  </a:solidFill>
                  <a:latin typeface="Calibri"/>
                </a:rPr>
                <a:t>response to</a:t>
              </a:r>
            </a:p>
            <a:p>
              <a:pPr algn="ctr"/>
              <a:r>
                <a:rPr lang="en-GB" sz="1800" b="1" dirty="0">
                  <a:solidFill>
                    <a:schemeClr val="accent1">
                      <a:lumMod val="75000"/>
                    </a:schemeClr>
                  </a:solidFill>
                  <a:latin typeface="Calibri"/>
                </a:rPr>
                <a:t> conflict</a:t>
              </a:r>
            </a:p>
          </p:txBody>
        </p:sp>
      </p:grpSp>
      <p:grpSp>
        <p:nvGrpSpPr>
          <p:cNvPr id="27" name="Group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117322-7370-42ED-8D19-3189FC61C380}"/>
              </a:ext>
            </a:extLst>
          </p:cNvPr>
          <p:cNvGrpSpPr/>
          <p:nvPr/>
        </p:nvGrpSpPr>
        <p:grpSpPr>
          <a:xfrm>
            <a:off x="6920349" y="3552220"/>
            <a:ext cx="1198417" cy="1309985"/>
            <a:chOff x="6920349" y="3203871"/>
            <a:chExt cx="1198417" cy="1309985"/>
          </a:xfrm>
        </p:grpSpPr>
        <p:sp>
          <p:nvSpPr>
            <p:cNvPr id="132112" name="AutoShape 23"/>
            <p:cNvSpPr>
              <a:spLocks noChangeArrowheads="1"/>
            </p:cNvSpPr>
            <p:nvPr/>
          </p:nvSpPr>
          <p:spPr bwMode="auto">
            <a:xfrm>
              <a:off x="7370629" y="3203871"/>
              <a:ext cx="304800" cy="381000"/>
            </a:xfrm>
            <a:prstGeom prst="triangle">
              <a:avLst>
                <a:gd name="adj" fmla="val 50000"/>
              </a:avLst>
            </a:prstGeom>
            <a:solidFill>
              <a:schemeClr val="bg1"/>
            </a:solidFill>
            <a:ln w="12700">
              <a:solidFill>
                <a:schemeClr val="accent1">
                  <a:lumMod val="75000"/>
                </a:schemeClr>
              </a:solidFill>
              <a:miter lim="800000"/>
              <a:headEnd/>
              <a:tailEnd/>
            </a:ln>
          </p:spPr>
          <p:txBody>
            <a:bodyPr wrap="none" anchor="ctr"/>
            <a:lstStyle/>
            <a:p>
              <a:endParaRPr lang="en-GB" b="1" dirty="0">
                <a:solidFill>
                  <a:srgbClr val="00B050"/>
                </a:solidFill>
                <a:latin typeface="Calibri"/>
              </a:endParaRPr>
            </a:p>
          </p:txBody>
        </p:sp>
        <p:sp>
          <p:nvSpPr>
            <p:cNvPr id="132113" name="Text Box 24"/>
            <p:cNvSpPr txBox="1">
              <a:spLocks noChangeArrowheads="1"/>
            </p:cNvSpPr>
            <p:nvPr/>
          </p:nvSpPr>
          <p:spPr bwMode="auto">
            <a:xfrm>
              <a:off x="6920349" y="3589930"/>
              <a:ext cx="1198417" cy="9239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en-GB" sz="1800" b="1" dirty="0">
                  <a:solidFill>
                    <a:schemeClr val="accent1">
                      <a:lumMod val="75000"/>
                    </a:schemeClr>
                  </a:solidFill>
                  <a:latin typeface="Calibri"/>
                </a:rPr>
                <a:t>Formal</a:t>
              </a:r>
            </a:p>
            <a:p>
              <a:pPr algn="ctr"/>
              <a:r>
                <a:rPr lang="en-GB" sz="1800" b="1" dirty="0">
                  <a:solidFill>
                    <a:schemeClr val="accent1">
                      <a:lumMod val="75000"/>
                    </a:schemeClr>
                  </a:solidFill>
                  <a:latin typeface="Calibri"/>
                </a:rPr>
                <a:t>response to conflict</a:t>
              </a:r>
            </a:p>
          </p:txBody>
        </p:sp>
      </p:grpSp>
      <p:grpSp>
        <p:nvGrpSpPr>
          <p:cNvPr id="19" name="Group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F24EF9-40A6-4FBF-A13C-A981FA423867}"/>
              </a:ext>
            </a:extLst>
          </p:cNvPr>
          <p:cNvGrpSpPr/>
          <p:nvPr/>
        </p:nvGrpSpPr>
        <p:grpSpPr>
          <a:xfrm>
            <a:off x="1137432" y="3552220"/>
            <a:ext cx="1538791" cy="2418061"/>
            <a:chOff x="1137432" y="3203871"/>
            <a:chExt cx="1538791" cy="2418061"/>
          </a:xfrm>
        </p:grpSpPr>
        <p:sp>
          <p:nvSpPr>
            <p:cNvPr id="132110" name="AutoShape 29"/>
            <p:cNvSpPr>
              <a:spLocks noChangeArrowheads="1"/>
            </p:cNvSpPr>
            <p:nvPr/>
          </p:nvSpPr>
          <p:spPr bwMode="auto">
            <a:xfrm>
              <a:off x="1757204" y="3203871"/>
              <a:ext cx="304800" cy="381000"/>
            </a:xfrm>
            <a:prstGeom prst="triangle">
              <a:avLst>
                <a:gd name="adj" fmla="val 50000"/>
              </a:avLst>
            </a:prstGeom>
            <a:solidFill>
              <a:schemeClr val="bg1"/>
            </a:solidFill>
            <a:ln w="12700">
              <a:solidFill>
                <a:schemeClr val="accent1">
                  <a:lumMod val="75000"/>
                </a:schemeClr>
              </a:solidFill>
              <a:miter lim="800000"/>
              <a:headEnd/>
              <a:tailEnd/>
            </a:ln>
          </p:spPr>
          <p:txBody>
            <a:bodyPr wrap="none" anchor="ctr"/>
            <a:lstStyle/>
            <a:p>
              <a:endParaRPr lang="en-GB" b="1" dirty="0">
                <a:solidFill>
                  <a:srgbClr val="00B050"/>
                </a:solidFill>
                <a:latin typeface="Calibri"/>
              </a:endParaRPr>
            </a:p>
          </p:txBody>
        </p:sp>
        <p:sp>
          <p:nvSpPr>
            <p:cNvPr id="132111" name="Text Box 30"/>
            <p:cNvSpPr txBox="1">
              <a:spLocks noChangeArrowheads="1"/>
            </p:cNvSpPr>
            <p:nvPr/>
          </p:nvSpPr>
          <p:spPr bwMode="auto">
            <a:xfrm>
              <a:off x="1137432" y="3589930"/>
              <a:ext cx="1538791" cy="20320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spcBef>
                  <a:spcPct val="50000"/>
                </a:spcBef>
              </a:pPr>
              <a:r>
                <a:rPr lang="en-GB" sz="1800" b="1" dirty="0">
                  <a:solidFill>
                    <a:schemeClr val="accent1">
                      <a:lumMod val="75000"/>
                    </a:schemeClr>
                  </a:solidFill>
                  <a:latin typeface="Calibri"/>
                </a:rPr>
                <a:t>Day to day conversations </a:t>
              </a:r>
              <a:r>
                <a:rPr lang="en-GB" sz="1800" i="1" dirty="0">
                  <a:solidFill>
                    <a:schemeClr val="accent1">
                      <a:lumMod val="75000"/>
                    </a:schemeClr>
                  </a:solidFill>
                  <a:latin typeface="Calibri"/>
                </a:rPr>
                <a:t>incorporating basic engagement principles and questions</a:t>
              </a:r>
            </a:p>
          </p:txBody>
        </p:sp>
      </p:grpSp>
      <p:sp>
        <p:nvSpPr>
          <p:cNvPr id="2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CABED1-92E8-463E-9628-CF72C2334CE6}"/>
              </a:ext>
            </a:extLst>
          </p:cNvPr>
          <p:cNvSpPr txBox="1">
            <a:spLocks/>
          </p:cNvSpPr>
          <p:nvPr/>
        </p:nvSpPr>
        <p:spPr>
          <a:xfrm>
            <a:off x="1386392" y="321618"/>
            <a:ext cx="62281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4">
                    <a:lumMod val="50000"/>
                  </a:schemeClr>
                </a:solidFill>
                <a:latin typeface="Lucida Bright" panose="02040602050505020304" pitchFamily="18" charset="0"/>
              </a:rPr>
              <a:t>A Culture of Engagement</a:t>
            </a:r>
          </a:p>
        </p:txBody>
      </p:sp>
      <p:sp>
        <p:nvSpPr>
          <p:cNvPr id="28"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653732-E28E-4F30-832D-5680C0A7E566}"/>
              </a:ext>
            </a:extLst>
          </p:cNvPr>
          <p:cNvSpPr txBox="1">
            <a:spLocks/>
          </p:cNvSpPr>
          <p:nvPr/>
        </p:nvSpPr>
        <p:spPr>
          <a:xfrm>
            <a:off x="1360265" y="987300"/>
            <a:ext cx="6212563"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b="1" i="1" dirty="0">
                <a:solidFill>
                  <a:schemeClr val="accent6">
                    <a:lumMod val="75000"/>
                  </a:schemeClr>
                </a:solidFill>
                <a:effectLst>
                  <a:outerShdw blurRad="38100" dist="38100" dir="2700000" algn="tl">
                    <a:srgbClr val="000000">
                      <a:alpha val="43137"/>
                    </a:srgbClr>
                  </a:outerShdw>
                </a:effectLst>
                <a:latin typeface="Lucida Bright" panose="02040602050505020304" pitchFamily="18" charset="0"/>
              </a:rPr>
              <a:t>Our way of being</a:t>
            </a:r>
          </a:p>
          <a:p>
            <a:pPr algn="l">
              <a:lnSpc>
                <a:spcPct val="150000"/>
              </a:lnSpc>
            </a:pPr>
            <a:r>
              <a:rPr lang="en-US" sz="2800" b="1" i="1" dirty="0">
                <a:solidFill>
                  <a:schemeClr val="accent6">
                    <a:lumMod val="75000"/>
                  </a:schemeClr>
                </a:solidFill>
                <a:effectLst>
                  <a:outerShdw blurRad="38100" dist="38100" dir="2700000" algn="tl">
                    <a:srgbClr val="000000">
                      <a:alpha val="43137"/>
                    </a:srgbClr>
                  </a:outerShdw>
                </a:effectLst>
                <a:latin typeface="Lucida Bright" panose="02040602050505020304" pitchFamily="18" charset="0"/>
              </a:rPr>
              <a:t>Our way of being together</a:t>
            </a:r>
            <a:endParaRPr lang="en-US" sz="400" b="1" i="1" dirty="0">
              <a:solidFill>
                <a:schemeClr val="accent6">
                  <a:lumMod val="75000"/>
                </a:schemeClr>
              </a:solidFill>
              <a:effectLst>
                <a:outerShdw blurRad="38100" dist="38100" dir="2700000" algn="tl">
                  <a:srgbClr val="000000">
                    <a:alpha val="43137"/>
                  </a:srgbClr>
                </a:outerShdw>
              </a:effectLst>
              <a:latin typeface="Lucida Bright" panose="02040602050505020304" pitchFamily="18" charset="0"/>
            </a:endParaRPr>
          </a:p>
          <a:p>
            <a:pPr algn="l">
              <a:lnSpc>
                <a:spcPct val="150000"/>
              </a:lnSpc>
            </a:pPr>
            <a:r>
              <a:rPr lang="en-US" sz="2800" b="1" i="1" dirty="0">
                <a:solidFill>
                  <a:schemeClr val="accent6">
                    <a:lumMod val="75000"/>
                  </a:schemeClr>
                </a:solidFill>
                <a:effectLst>
                  <a:outerShdw blurRad="38100" dist="38100" dir="2700000" algn="tl">
                    <a:srgbClr val="000000">
                      <a:alpha val="43137"/>
                    </a:srgbClr>
                  </a:outerShdw>
                </a:effectLst>
                <a:latin typeface="Lucida Bright" panose="02040602050505020304" pitchFamily="18" charset="0"/>
              </a:rPr>
              <a:t>Infiltrates all our interactions</a:t>
            </a:r>
          </a:p>
        </p:txBody>
      </p:sp>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639A23-A113-485B-8297-813162A3B077}"/>
              </a:ext>
            </a:extLst>
          </p:cNvPr>
          <p:cNvSpPr/>
          <p:nvPr/>
        </p:nvSpPr>
        <p:spPr>
          <a:xfrm>
            <a:off x="240094" y="3249446"/>
            <a:ext cx="1569660" cy="523220"/>
          </a:xfrm>
          <a:prstGeom prst="rect">
            <a:avLst/>
          </a:prstGeom>
        </p:spPr>
        <p:txBody>
          <a:bodyPr wrap="none">
            <a:spAutoFit/>
          </a:bodyPr>
          <a:lstStyle/>
          <a:p>
            <a:r>
              <a:rPr lang="en-GB" sz="2800" b="1" dirty="0">
                <a:solidFill>
                  <a:schemeClr val="bg1"/>
                </a:solidFill>
              </a:rPr>
              <a:t>Informal	</a:t>
            </a:r>
            <a:endParaRPr lang="en-CA" sz="2800" dirty="0">
              <a:solidFill>
                <a:schemeClr val="bg1"/>
              </a:solidFill>
            </a:endParaRPr>
          </a:p>
        </p:txBody>
      </p:sp>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F17047F-7D82-4819-B498-F16070A48B55}"/>
              </a:ext>
            </a:extLst>
          </p:cNvPr>
          <p:cNvSpPr/>
          <p:nvPr/>
        </p:nvSpPr>
        <p:spPr>
          <a:xfrm>
            <a:off x="7598955" y="3249446"/>
            <a:ext cx="1223861" cy="523220"/>
          </a:xfrm>
          <a:prstGeom prst="rect">
            <a:avLst/>
          </a:prstGeom>
        </p:spPr>
        <p:txBody>
          <a:bodyPr wrap="none">
            <a:spAutoFit/>
          </a:bodyPr>
          <a:lstStyle/>
          <a:p>
            <a:r>
              <a:rPr lang="en-GB" sz="2800" b="1" dirty="0">
                <a:solidFill>
                  <a:schemeClr val="bg1"/>
                </a:solidFill>
              </a:rPr>
              <a:t>Formal</a:t>
            </a:r>
            <a:endParaRPr lang="en-CA" sz="2800" dirty="0">
              <a:solidFill>
                <a:schemeClr val="bg1"/>
              </a:solidFill>
            </a:endParaRPr>
          </a:p>
        </p:txBody>
      </p:sp>
      <p:grpSp>
        <p:nvGrpSpPr>
          <p:cNvPr id="29" name="Group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92EA2A-2CF4-4392-A1E0-E214522214C2}"/>
              </a:ext>
            </a:extLst>
          </p:cNvPr>
          <p:cNvGrpSpPr/>
          <p:nvPr/>
        </p:nvGrpSpPr>
        <p:grpSpPr>
          <a:xfrm>
            <a:off x="2586177" y="3552220"/>
            <a:ext cx="1520030" cy="2121913"/>
            <a:chOff x="2586177" y="3203871"/>
            <a:chExt cx="1520030" cy="2121913"/>
          </a:xfrm>
        </p:grpSpPr>
        <p:grpSp>
          <p:nvGrpSpPr>
            <p:cNvPr id="20" name="Group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883117-7259-44C7-BBFB-B7DDD4D4CFF7}"/>
                </a:ext>
              </a:extLst>
            </p:cNvPr>
            <p:cNvGrpSpPr/>
            <p:nvPr/>
          </p:nvGrpSpPr>
          <p:grpSpPr>
            <a:xfrm>
              <a:off x="2586177" y="3203871"/>
              <a:ext cx="1456317" cy="1032390"/>
              <a:chOff x="2586177" y="3203871"/>
              <a:chExt cx="1456317" cy="1032390"/>
            </a:xfrm>
          </p:grpSpPr>
          <p:sp>
            <p:nvSpPr>
              <p:cNvPr id="132119" name="Text Box 15"/>
              <p:cNvSpPr txBox="1">
                <a:spLocks noChangeArrowheads="1"/>
              </p:cNvSpPr>
              <p:nvPr/>
            </p:nvSpPr>
            <p:spPr bwMode="auto">
              <a:xfrm>
                <a:off x="2586177" y="3589930"/>
                <a:ext cx="1456317" cy="6463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en-GB" sz="1800" b="1" dirty="0">
                    <a:solidFill>
                      <a:schemeClr val="accent1">
                        <a:lumMod val="75000"/>
                      </a:schemeClr>
                    </a:solidFill>
                    <a:latin typeface="Calibri"/>
                  </a:rPr>
                  <a:t>Meetings: </a:t>
                </a:r>
              </a:p>
              <a:p>
                <a:pPr marL="176213" indent="-176213">
                  <a:buFont typeface="Arial" panose="020B0604020202020204" pitchFamily="34" charset="0"/>
                  <a:buChar char="•"/>
                </a:pPr>
                <a:endParaRPr lang="en-GB" sz="1800" i="1" dirty="0">
                  <a:solidFill>
                    <a:schemeClr val="accent1">
                      <a:lumMod val="75000"/>
                    </a:schemeClr>
                  </a:solidFill>
                  <a:latin typeface="Calibri"/>
                </a:endParaRPr>
              </a:p>
            </p:txBody>
          </p:sp>
          <p:sp>
            <p:nvSpPr>
              <p:cNvPr id="34" name="AutoShape 17"/>
              <p:cNvSpPr>
                <a:spLocks noChangeArrowheads="1"/>
              </p:cNvSpPr>
              <p:nvPr/>
            </p:nvSpPr>
            <p:spPr bwMode="auto">
              <a:xfrm>
                <a:off x="3160560" y="3203871"/>
                <a:ext cx="304800" cy="381000"/>
              </a:xfrm>
              <a:prstGeom prst="triangle">
                <a:avLst>
                  <a:gd name="adj" fmla="val 50000"/>
                </a:avLst>
              </a:prstGeom>
              <a:solidFill>
                <a:schemeClr val="bg1"/>
              </a:solidFill>
              <a:ln w="12700">
                <a:solidFill>
                  <a:schemeClr val="accent1">
                    <a:lumMod val="75000"/>
                  </a:schemeClr>
                </a:solidFill>
                <a:miter lim="800000"/>
                <a:headEnd/>
                <a:tailEnd/>
              </a:ln>
            </p:spPr>
            <p:txBody>
              <a:bodyPr wrap="none" anchor="ctr"/>
              <a:lstStyle/>
              <a:p>
                <a:endParaRPr lang="en-GB" b="1" dirty="0">
                  <a:solidFill>
                    <a:srgbClr val="00B050"/>
                  </a:solidFill>
                  <a:latin typeface="Calibri"/>
                </a:endParaRPr>
              </a:p>
            </p:txBody>
          </p:sp>
        </p:grpSp>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A3B5FF-9CE3-4F65-968E-4DCEA6717305}"/>
                </a:ext>
              </a:extLst>
            </p:cNvPr>
            <p:cNvSpPr/>
            <p:nvPr/>
          </p:nvSpPr>
          <p:spPr>
            <a:xfrm>
              <a:off x="2753912" y="3848456"/>
              <a:ext cx="1352295" cy="1477328"/>
            </a:xfrm>
            <a:prstGeom prst="rect">
              <a:avLst/>
            </a:prstGeom>
          </p:spPr>
          <p:txBody>
            <a:bodyPr wrap="square">
              <a:spAutoFit/>
            </a:bodyPr>
            <a:lstStyle/>
            <a:p>
              <a:pPr marL="176213" indent="-176213">
                <a:buFont typeface="Arial" panose="020B0604020202020204" pitchFamily="34" charset="0"/>
                <a:buChar char="•"/>
              </a:pPr>
              <a:r>
                <a:rPr lang="en-GB" i="1" dirty="0">
                  <a:solidFill>
                    <a:schemeClr val="accent1">
                      <a:lumMod val="75000"/>
                    </a:schemeClr>
                  </a:solidFill>
                </a:rPr>
                <a:t>Staff</a:t>
              </a:r>
            </a:p>
            <a:p>
              <a:pPr marL="176213" indent="-176213">
                <a:buFont typeface="Arial" panose="020B0604020202020204" pitchFamily="34" charset="0"/>
                <a:buChar char="•"/>
              </a:pPr>
              <a:r>
                <a:rPr lang="en-GB" i="1" dirty="0">
                  <a:solidFill>
                    <a:schemeClr val="accent1">
                      <a:lumMod val="75000"/>
                    </a:schemeClr>
                  </a:solidFill>
                </a:rPr>
                <a:t>Planning</a:t>
              </a:r>
            </a:p>
            <a:p>
              <a:pPr marL="176213" indent="-176213">
                <a:buFont typeface="Arial" panose="020B0604020202020204" pitchFamily="34" charset="0"/>
                <a:buChar char="•"/>
              </a:pPr>
              <a:r>
                <a:rPr lang="en-GB" i="1" dirty="0">
                  <a:solidFill>
                    <a:schemeClr val="accent1">
                      <a:lumMod val="75000"/>
                    </a:schemeClr>
                  </a:solidFill>
                </a:rPr>
                <a:t>Decision- making</a:t>
              </a:r>
            </a:p>
            <a:p>
              <a:pPr marL="176213" indent="-176213">
                <a:buFont typeface="Arial" panose="020B0604020202020204" pitchFamily="34" charset="0"/>
                <a:buChar char="•"/>
              </a:pPr>
              <a:r>
                <a:rPr lang="en-GB" i="1" dirty="0">
                  <a:solidFill>
                    <a:schemeClr val="accent1">
                      <a:lumMod val="75000"/>
                    </a:schemeClr>
                  </a:solidFill>
                </a:rPr>
                <a:t>Evaluation </a:t>
              </a:r>
              <a:endParaRPr lang="en-CA" dirty="0">
                <a:solidFill>
                  <a:schemeClr val="accent1">
                    <a:lumMod val="75000"/>
                  </a:schemeClr>
                </a:solidFill>
              </a:endParaRPr>
            </a:p>
          </p:txBody>
        </p:sp>
      </p:grpSp>
      <p:grpSp>
        <p:nvGrpSpPr>
          <p:cNvPr id="22" name="Group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39F921-7885-4DE8-A91E-034457BD7D6F}"/>
              </a:ext>
            </a:extLst>
          </p:cNvPr>
          <p:cNvGrpSpPr/>
          <p:nvPr/>
        </p:nvGrpSpPr>
        <p:grpSpPr>
          <a:xfrm>
            <a:off x="5315311" y="3552220"/>
            <a:ext cx="1732894" cy="2403446"/>
            <a:chOff x="5315311" y="3203871"/>
            <a:chExt cx="1732894" cy="2403446"/>
          </a:xfrm>
        </p:grpSpPr>
        <p:sp>
          <p:nvSpPr>
            <p:cNvPr id="23" name="Text Box 24"/>
            <p:cNvSpPr txBox="1">
              <a:spLocks noChangeArrowheads="1"/>
            </p:cNvSpPr>
            <p:nvPr/>
          </p:nvSpPr>
          <p:spPr bwMode="auto">
            <a:xfrm>
              <a:off x="5315311" y="3589930"/>
              <a:ext cx="1593490" cy="6463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en-GB" sz="1800" b="1" dirty="0">
                  <a:solidFill>
                    <a:schemeClr val="accent1">
                      <a:lumMod val="75000"/>
                    </a:schemeClr>
                  </a:solidFill>
                  <a:latin typeface="Calibri"/>
                </a:rPr>
                <a:t>Policies &amp; procedures:</a:t>
              </a:r>
            </a:p>
          </p:txBody>
        </p:sp>
        <p:sp>
          <p:nvSpPr>
            <p:cNvPr id="24" name="AutoShape 23"/>
            <p:cNvSpPr>
              <a:spLocks noChangeArrowheads="1"/>
            </p:cNvSpPr>
            <p:nvPr/>
          </p:nvSpPr>
          <p:spPr bwMode="auto">
            <a:xfrm>
              <a:off x="5967272" y="3203871"/>
              <a:ext cx="304800" cy="381000"/>
            </a:xfrm>
            <a:prstGeom prst="triangle">
              <a:avLst>
                <a:gd name="adj" fmla="val 50000"/>
              </a:avLst>
            </a:prstGeom>
            <a:solidFill>
              <a:schemeClr val="bg1"/>
            </a:solidFill>
            <a:ln w="12700">
              <a:solidFill>
                <a:schemeClr val="accent1">
                  <a:lumMod val="75000"/>
                </a:schemeClr>
              </a:solidFill>
              <a:miter lim="800000"/>
              <a:headEnd/>
              <a:tailEnd/>
            </a:ln>
          </p:spPr>
          <p:txBody>
            <a:bodyPr wrap="none" anchor="ctr"/>
            <a:lstStyle/>
            <a:p>
              <a:endParaRPr lang="en-GB" b="1" dirty="0">
                <a:solidFill>
                  <a:srgbClr val="00B050"/>
                </a:solidFill>
                <a:latin typeface="Calibri"/>
              </a:endParaRPr>
            </a:p>
          </p:txBody>
        </p:sp>
        <p:sp>
          <p:nvSpPr>
            <p:cNvPr id="13" name="Rectangl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C2A32D-025E-4121-B5DC-A48C450D2578}"/>
                </a:ext>
              </a:extLst>
            </p:cNvPr>
            <p:cNvSpPr/>
            <p:nvPr/>
          </p:nvSpPr>
          <p:spPr>
            <a:xfrm>
              <a:off x="5478550" y="4129989"/>
              <a:ext cx="1569655" cy="1477328"/>
            </a:xfrm>
            <a:prstGeom prst="rect">
              <a:avLst/>
            </a:prstGeom>
          </p:spPr>
          <p:txBody>
            <a:bodyPr wrap="square">
              <a:spAutoFit/>
            </a:bodyPr>
            <a:lstStyle/>
            <a:p>
              <a:pPr marL="176213" indent="-176213">
                <a:buFont typeface="Arial" panose="020B0604020202020204" pitchFamily="34" charset="0"/>
                <a:buChar char="•"/>
              </a:pPr>
              <a:r>
                <a:rPr lang="en-GB" i="1" dirty="0">
                  <a:solidFill>
                    <a:schemeClr val="accent1">
                      <a:lumMod val="75000"/>
                    </a:schemeClr>
                  </a:solidFill>
                </a:rPr>
                <a:t>Job- descriptions </a:t>
              </a:r>
            </a:p>
            <a:p>
              <a:pPr marL="176213" indent="-176213">
                <a:buFont typeface="Arial" panose="020B0604020202020204" pitchFamily="34" charset="0"/>
                <a:buChar char="•"/>
              </a:pPr>
              <a:r>
                <a:rPr lang="en-GB" i="1" dirty="0">
                  <a:solidFill>
                    <a:schemeClr val="accent1">
                      <a:lumMod val="75000"/>
                    </a:schemeClr>
                  </a:solidFill>
                </a:rPr>
                <a:t>Evaluations </a:t>
              </a:r>
            </a:p>
            <a:p>
              <a:pPr marL="176213" indent="-176213">
                <a:buFont typeface="Arial" panose="020B0604020202020204" pitchFamily="34" charset="0"/>
                <a:buChar char="•"/>
              </a:pPr>
              <a:r>
                <a:rPr lang="en-GB" i="1" dirty="0">
                  <a:solidFill>
                    <a:schemeClr val="accent1">
                      <a:lumMod val="75000"/>
                    </a:schemeClr>
                  </a:solidFill>
                </a:rPr>
                <a:t>Workplace- relationships</a:t>
              </a:r>
              <a:endParaRPr lang="en-CA" dirty="0">
                <a:solidFill>
                  <a:schemeClr val="accent1">
                    <a:lumMod val="75000"/>
                  </a:schemeClr>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29083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35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8" grpId="0"/>
      <p:bldP spid="9"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7A95DD-91BE-4175-BE66-6FEC1A426317}"/>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1072800" y="310638"/>
            <a:ext cx="7984800" cy="1143000"/>
          </a:xfrm>
        </p:spPr>
        <p:txBody>
          <a:bodyPr>
            <a:noAutofit/>
          </a:bodyPr>
          <a:lstStyle/>
          <a:p>
            <a:pPr algn="l"/>
            <a:r>
              <a:rPr lang="en-US" sz="3600" b="1" dirty="0">
                <a:solidFill>
                  <a:schemeClr val="accent4">
                    <a:lumMod val="50000"/>
                  </a:schemeClr>
                </a:solidFill>
                <a:latin typeface="Lucida Bright" panose="02040602050505020304" pitchFamily="18" charset="0"/>
              </a:rPr>
              <a:t>Other Adaptations</a:t>
            </a:r>
          </a:p>
        </p:txBody>
      </p:sp>
      <p:sp>
        <p:nvSpPr>
          <p:cNvPr id="3" name="Content Placeholder 2"/>
          <p:cNvSpPr>
            <a:spLocks noGrp="1"/>
          </p:cNvSpPr>
          <p:nvPr>
            <p:ph idx="1"/>
          </p:nvPr>
        </p:nvSpPr>
        <p:spPr>
          <a:xfrm>
            <a:off x="714692" y="1583379"/>
            <a:ext cx="8074800" cy="4899023"/>
          </a:xfrm>
        </p:spPr>
        <p:txBody>
          <a:bodyPr>
            <a:normAutofit/>
          </a:bodyPr>
          <a:lstStyle/>
          <a:p>
            <a:pPr marL="571500" indent="-514350">
              <a:buFont typeface="+mj-lt"/>
              <a:buAutoNum type="arabicPeriod"/>
            </a:pPr>
            <a:r>
              <a:rPr lang="en-US" dirty="0">
                <a:solidFill>
                  <a:schemeClr val="accent4">
                    <a:lumMod val="50000"/>
                  </a:schemeClr>
                </a:solidFill>
                <a:latin typeface="Lucida Bright" panose="02040602050505020304" pitchFamily="18" charset="0"/>
              </a:rPr>
              <a:t>Management training</a:t>
            </a:r>
          </a:p>
          <a:p>
            <a:pPr marL="571500" indent="-514350">
              <a:buFont typeface="+mj-lt"/>
              <a:buAutoNum type="arabicPeriod"/>
            </a:pPr>
            <a:r>
              <a:rPr lang="en-US" dirty="0">
                <a:solidFill>
                  <a:schemeClr val="accent4">
                    <a:lumMod val="50000"/>
                  </a:schemeClr>
                </a:solidFill>
                <a:latin typeface="Lucida Bright" panose="02040602050505020304" pitchFamily="18" charset="0"/>
              </a:rPr>
              <a:t>Change Management</a:t>
            </a:r>
          </a:p>
          <a:p>
            <a:pPr marL="571500" indent="-514350">
              <a:buFont typeface="+mj-lt"/>
              <a:buAutoNum type="arabicPeriod"/>
            </a:pPr>
            <a:r>
              <a:rPr lang="en-US" dirty="0">
                <a:solidFill>
                  <a:schemeClr val="accent4">
                    <a:lumMod val="50000"/>
                  </a:schemeClr>
                </a:solidFill>
                <a:latin typeface="Lucida Bright" panose="02040602050505020304" pitchFamily="18" charset="0"/>
              </a:rPr>
              <a:t>Organizational Design</a:t>
            </a:r>
          </a:p>
          <a:p>
            <a:pPr marL="571500" indent="-514350">
              <a:buFont typeface="+mj-lt"/>
              <a:buAutoNum type="arabicPeriod"/>
            </a:pPr>
            <a:r>
              <a:rPr lang="en-US" dirty="0">
                <a:solidFill>
                  <a:schemeClr val="accent4">
                    <a:lumMod val="50000"/>
                  </a:schemeClr>
                </a:solidFill>
                <a:latin typeface="Lucida Bright" panose="02040602050505020304" pitchFamily="18" charset="0"/>
              </a:rPr>
              <a:t>Flatter Organizations and Structure</a:t>
            </a:r>
          </a:p>
          <a:p>
            <a:pPr marL="571500" indent="-514350">
              <a:buFont typeface="+mj-lt"/>
              <a:buAutoNum type="arabicPeriod"/>
            </a:pPr>
            <a:endParaRPr lang="en-US" dirty="0">
              <a:solidFill>
                <a:schemeClr val="accent4">
                  <a:lumMod val="50000"/>
                </a:schemeClr>
              </a:solidFill>
              <a:latin typeface="Lucida Bright" panose="02040602050505020304" pitchFamily="18" charset="0"/>
            </a:endParaRPr>
          </a:p>
          <a:p>
            <a:pPr lvl="1"/>
            <a:endParaRPr lang="en-US" dirty="0">
              <a:solidFill>
                <a:schemeClr val="accent4">
                  <a:lumMod val="50000"/>
                </a:schemeClr>
              </a:solidFill>
              <a:latin typeface="Lucida Bright" panose="02040602050505020304" pitchFamily="18" charset="0"/>
            </a:endParaRPr>
          </a:p>
          <a:p>
            <a:endParaRPr lang="en-US" sz="3600" dirty="0">
              <a:solidFill>
                <a:schemeClr val="accent4">
                  <a:lumMod val="50000"/>
                </a:schemeClr>
              </a:solidFill>
              <a:latin typeface="Lucida Bright" panose="020406020505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94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64DD20-27CB-42EF-9769-58EC677CED6F}"/>
              </a:ext>
            </a:extLst>
          </p:cNvPr>
          <p:cNvPicPr>
            <a:picLocks noChangeAspect="1"/>
          </p:cNvPicPr>
          <p:nvPr/>
        </p:nvPicPr>
        <p:blipFill rotWithShape="1">
          <a:blip r:embed="rId3"/>
          <a:srcRect l="21499" r="27290" b="42362"/>
          <a:stretch/>
        </p:blipFill>
        <p:spPr>
          <a:xfrm>
            <a:off x="8671" y="0"/>
            <a:ext cx="9135329" cy="6858000"/>
          </a:xfrm>
          <a:prstGeom prst="rect">
            <a:avLst/>
          </a:prstGeom>
        </p:spPr>
      </p:pic>
      <p:sp>
        <p:nvSpPr>
          <p:cNvPr id="95234" name="Rectangle 2"/>
          <p:cNvSpPr>
            <a:spLocks noChangeArrowheads="1"/>
          </p:cNvSpPr>
          <p:nvPr/>
        </p:nvSpPr>
        <p:spPr bwMode="auto">
          <a:xfrm>
            <a:off x="2956400" y="993600"/>
            <a:ext cx="2219325" cy="2133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Lucida Bright" panose="02040602050505020304" pitchFamily="18" charset="0"/>
            </a:endParaRPr>
          </a:p>
        </p:txBody>
      </p:sp>
      <p:sp>
        <p:nvSpPr>
          <p:cNvPr id="95235" name="Rectangle 3"/>
          <p:cNvSpPr>
            <a:spLocks noChangeArrowheads="1"/>
          </p:cNvSpPr>
          <p:nvPr/>
        </p:nvSpPr>
        <p:spPr bwMode="auto">
          <a:xfrm>
            <a:off x="2956400" y="3127200"/>
            <a:ext cx="2197100" cy="2209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Calisto MT"/>
            </a:endParaRPr>
          </a:p>
        </p:txBody>
      </p:sp>
      <p:sp>
        <p:nvSpPr>
          <p:cNvPr id="95236" name="Rectangle 4"/>
          <p:cNvSpPr>
            <a:spLocks noChangeArrowheads="1"/>
          </p:cNvSpPr>
          <p:nvPr/>
        </p:nvSpPr>
        <p:spPr bwMode="auto">
          <a:xfrm>
            <a:off x="5153500" y="3127200"/>
            <a:ext cx="2222500" cy="2209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Calisto MT"/>
            </a:endParaRPr>
          </a:p>
        </p:txBody>
      </p:sp>
      <p:sp>
        <p:nvSpPr>
          <p:cNvPr id="95237" name="Rectangle 5"/>
          <p:cNvSpPr>
            <a:spLocks noChangeArrowheads="1"/>
          </p:cNvSpPr>
          <p:nvPr/>
        </p:nvSpPr>
        <p:spPr bwMode="auto">
          <a:xfrm>
            <a:off x="5153500" y="993600"/>
            <a:ext cx="2222500" cy="21336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dirty="0">
              <a:latin typeface="Lucida Bright" panose="02040602050505020304" pitchFamily="18" charset="0"/>
            </a:endParaRPr>
          </a:p>
        </p:txBody>
      </p:sp>
      <p:sp>
        <p:nvSpPr>
          <p:cNvPr id="33798" name="Text Box 6"/>
          <p:cNvSpPr txBox="1">
            <a:spLocks noChangeArrowheads="1"/>
          </p:cNvSpPr>
          <p:nvPr/>
        </p:nvSpPr>
        <p:spPr bwMode="auto">
          <a:xfrm rot="-5400000">
            <a:off x="1351319" y="3016319"/>
            <a:ext cx="2590800" cy="427038"/>
          </a:xfrm>
          <a:prstGeom prst="rect">
            <a:avLst/>
          </a:prstGeom>
          <a:noFill/>
          <a:ln w="12700">
            <a:noFill/>
            <a:miter lim="800000"/>
            <a:headEnd type="none" w="sm" len="sm"/>
            <a:tailEnd type="none" w="sm" len="sm"/>
          </a:ln>
          <a:effectLst/>
        </p:spPr>
        <p:txBody>
          <a:bodyPr>
            <a:spAutoFit/>
          </a:bodyPr>
          <a:lstStyle/>
          <a:p>
            <a:pPr algn="ctr" defTabSz="762000">
              <a:defRPr/>
            </a:pPr>
            <a:r>
              <a:rPr lang="en-US" sz="2200" b="1" cap="all" dirty="0">
                <a:solidFill>
                  <a:schemeClr val="accent4">
                    <a:lumMod val="50000"/>
                  </a:schemeClr>
                </a:solidFill>
                <a:effectLst>
                  <a:outerShdw blurRad="38100" dist="38100" dir="2700000" algn="tl">
                    <a:srgbClr val="C0C0C0"/>
                  </a:outerShdw>
                </a:effectLst>
                <a:latin typeface="Calisto MT"/>
                <a:ea typeface="+mn-ea"/>
                <a:cs typeface="+mn-cs"/>
              </a:rPr>
              <a:t>Pressure</a:t>
            </a:r>
            <a:endParaRPr lang="en-GB" sz="2200" cap="all"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95239" name="Line 7"/>
          <p:cNvSpPr>
            <a:spLocks noChangeShapeType="1"/>
          </p:cNvSpPr>
          <p:nvPr/>
        </p:nvSpPr>
        <p:spPr bwMode="auto">
          <a:xfrm flipV="1">
            <a:off x="2651600" y="1335574"/>
            <a:ext cx="0" cy="872463"/>
          </a:xfrm>
          <a:prstGeom prst="line">
            <a:avLst/>
          </a:prstGeom>
          <a:noFill/>
          <a:ln w="57150">
            <a:solidFill>
              <a:schemeClr val="accent4">
                <a:lumMod val="50000"/>
              </a:schemeClr>
            </a:solidFill>
            <a:round/>
            <a:headEnd type="none" w="sm" len="sm"/>
            <a:tailEnd type="triangl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0" name="Text Box 8"/>
          <p:cNvSpPr txBox="1">
            <a:spLocks noChangeArrowheads="1"/>
          </p:cNvSpPr>
          <p:nvPr/>
        </p:nvSpPr>
        <p:spPr bwMode="auto">
          <a:xfrm>
            <a:off x="2066600" y="5412256"/>
            <a:ext cx="881063" cy="369332"/>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chemeClr val="accent4">
                    <a:lumMod val="50000"/>
                  </a:schemeClr>
                </a:solidFill>
                <a:effectLst>
                  <a:outerShdw blurRad="38100" dist="38100" dir="2700000" algn="tl">
                    <a:srgbClr val="DDDDDD"/>
                  </a:outerShdw>
                </a:effectLst>
                <a:latin typeface="Calisto MT"/>
                <a:cs typeface="+mn-cs"/>
              </a:rPr>
              <a:t>LOW</a:t>
            </a:r>
          </a:p>
        </p:txBody>
      </p:sp>
      <p:sp>
        <p:nvSpPr>
          <p:cNvPr id="95241" name="Line 9"/>
          <p:cNvSpPr>
            <a:spLocks noChangeShapeType="1"/>
          </p:cNvSpPr>
          <p:nvPr/>
        </p:nvSpPr>
        <p:spPr bwMode="auto">
          <a:xfrm>
            <a:off x="2651600" y="4177137"/>
            <a:ext cx="1588" cy="1000500"/>
          </a:xfrm>
          <a:prstGeom prst="line">
            <a:avLst/>
          </a:prstGeom>
          <a:noFill/>
          <a:ln w="57150">
            <a:solidFill>
              <a:schemeClr val="accent4">
                <a:lumMod val="50000"/>
              </a:schemeClr>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2" name="Text Box 10"/>
          <p:cNvSpPr txBox="1">
            <a:spLocks noChangeArrowheads="1"/>
          </p:cNvSpPr>
          <p:nvPr/>
        </p:nvSpPr>
        <p:spPr bwMode="auto">
          <a:xfrm>
            <a:off x="2231047" y="841200"/>
            <a:ext cx="840757" cy="369332"/>
          </a:xfrm>
          <a:prstGeom prst="rect">
            <a:avLst/>
          </a:prstGeom>
          <a:noFill/>
          <a:ln w="12700">
            <a:noFill/>
            <a:miter lim="800000"/>
            <a:headEnd type="none" w="sm" len="sm"/>
            <a:tailEnd type="none" w="sm" len="sm"/>
          </a:ln>
          <a:effectLst/>
        </p:spPr>
        <p:txBody>
          <a:bodyPr wrap="non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rgbClr val="000000"/>
                </a:solidFill>
                <a:effectLst>
                  <a:outerShdw blurRad="38100" dist="38100" dir="2700000" algn="tl">
                    <a:srgbClr val="DDDDDD"/>
                  </a:outerShdw>
                </a:effectLst>
                <a:latin typeface="Calisto MT"/>
                <a:cs typeface="+mn-cs"/>
              </a:rPr>
              <a:t>HIGH</a:t>
            </a:r>
          </a:p>
        </p:txBody>
      </p:sp>
      <p:sp>
        <p:nvSpPr>
          <p:cNvPr id="33803" name="Text Box 11"/>
          <p:cNvSpPr txBox="1">
            <a:spLocks noChangeArrowheads="1"/>
          </p:cNvSpPr>
          <p:nvPr/>
        </p:nvSpPr>
        <p:spPr bwMode="auto">
          <a:xfrm>
            <a:off x="6889494" y="5412256"/>
            <a:ext cx="1047750" cy="369332"/>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chemeClr val="accent4">
                    <a:lumMod val="50000"/>
                  </a:schemeClr>
                </a:solidFill>
                <a:effectLst>
                  <a:outerShdw blurRad="38100" dist="38100" dir="2700000" algn="tl">
                    <a:srgbClr val="DDDDDD"/>
                  </a:outerShdw>
                </a:effectLst>
                <a:latin typeface="Calisto MT"/>
                <a:cs typeface="+mn-cs"/>
              </a:rPr>
              <a:t>HIGH</a:t>
            </a:r>
          </a:p>
        </p:txBody>
      </p:sp>
      <p:sp>
        <p:nvSpPr>
          <p:cNvPr id="33804" name="Text Box 12"/>
          <p:cNvSpPr txBox="1">
            <a:spLocks noChangeArrowheads="1"/>
          </p:cNvSpPr>
          <p:nvPr/>
        </p:nvSpPr>
        <p:spPr bwMode="auto">
          <a:xfrm rot="-6023">
            <a:off x="3866016" y="5383402"/>
            <a:ext cx="2517775" cy="427038"/>
          </a:xfrm>
          <a:prstGeom prst="rect">
            <a:avLst/>
          </a:prstGeom>
          <a:noFill/>
          <a:ln w="12700">
            <a:noFill/>
            <a:miter lim="800000"/>
            <a:headEnd type="none" w="sm" len="sm"/>
            <a:tailEnd type="none" w="sm" len="sm"/>
          </a:ln>
          <a:effectLst/>
        </p:spPr>
        <p:txBody>
          <a:bodyPr>
            <a:spAutoFit/>
          </a:bodyPr>
          <a:lstStyle/>
          <a:p>
            <a:pPr algn="ctr" defTabSz="762000">
              <a:defRPr/>
            </a:pPr>
            <a:r>
              <a:rPr lang="en-US" sz="2200" b="1" dirty="0">
                <a:solidFill>
                  <a:schemeClr val="accent4">
                    <a:lumMod val="50000"/>
                  </a:schemeClr>
                </a:solidFill>
                <a:effectLst>
                  <a:outerShdw blurRad="38100" dist="38100" dir="2700000" algn="tl">
                    <a:srgbClr val="C0C0C0"/>
                  </a:outerShdw>
                </a:effectLst>
                <a:latin typeface="Calisto MT"/>
                <a:ea typeface="+mn-ea"/>
                <a:cs typeface="+mn-cs"/>
              </a:rPr>
              <a:t>SUPPORT</a:t>
            </a:r>
            <a:endParaRPr lang="en-GB" sz="2200"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95245" name="Line 13"/>
          <p:cNvSpPr>
            <a:spLocks noChangeShapeType="1"/>
          </p:cNvSpPr>
          <p:nvPr/>
        </p:nvSpPr>
        <p:spPr bwMode="auto">
          <a:xfrm rot="5471950">
            <a:off x="3628810" y="4920633"/>
            <a:ext cx="32786" cy="1352579"/>
          </a:xfrm>
          <a:prstGeom prst="line">
            <a:avLst/>
          </a:prstGeom>
          <a:noFill/>
          <a:ln w="57150">
            <a:solidFill>
              <a:schemeClr val="accent4">
                <a:lumMod val="50000"/>
              </a:schemeClr>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95246" name="Line 14"/>
          <p:cNvSpPr>
            <a:spLocks noChangeShapeType="1"/>
          </p:cNvSpPr>
          <p:nvPr/>
        </p:nvSpPr>
        <p:spPr bwMode="auto">
          <a:xfrm rot="5255641" flipV="1">
            <a:off x="6418661" y="5073428"/>
            <a:ext cx="40136" cy="1046988"/>
          </a:xfrm>
          <a:prstGeom prst="line">
            <a:avLst/>
          </a:prstGeom>
          <a:noFill/>
          <a:ln w="57150">
            <a:solidFill>
              <a:schemeClr val="accent4">
                <a:lumMod val="50000"/>
              </a:schemeClr>
            </a:solidFill>
            <a:round/>
            <a:headEnd type="none" w="sm" len="sm"/>
            <a:tailEnd type="triangl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7" name="Text Box 15"/>
          <p:cNvSpPr txBox="1">
            <a:spLocks noChangeArrowheads="1"/>
          </p:cNvSpPr>
          <p:nvPr/>
        </p:nvSpPr>
        <p:spPr bwMode="auto">
          <a:xfrm>
            <a:off x="1056338" y="6394385"/>
            <a:ext cx="7467600" cy="304800"/>
          </a:xfrm>
          <a:prstGeom prst="rect">
            <a:avLst/>
          </a:prstGeom>
          <a:noFill/>
          <a:ln w="12700">
            <a:noFill/>
            <a:miter lim="800000"/>
            <a:headEnd type="none" w="sm" len="sm"/>
            <a:tailEnd type="none" w="sm" len="sm"/>
          </a:ln>
          <a:effectLst/>
        </p:spPr>
        <p:txBody>
          <a:bodyPr>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defRPr/>
            </a:pPr>
            <a:r>
              <a:rPr lang="en-US" sz="1400" b="1" dirty="0">
                <a:solidFill>
                  <a:schemeClr val="tx2"/>
                </a:solidFill>
                <a:effectLst>
                  <a:outerShdw blurRad="38100" dist="38100" dir="2700000" algn="tl">
                    <a:srgbClr val="DDDDDD"/>
                  </a:outerShdw>
                </a:effectLst>
                <a:latin typeface="Calisto MT"/>
                <a:cs typeface="+mn-cs"/>
              </a:rPr>
              <a:t>Adapted from Social Discipline Window - </a:t>
            </a:r>
            <a:r>
              <a:rPr lang="en-GB" sz="1400" b="1" dirty="0">
                <a:solidFill>
                  <a:schemeClr val="tx2"/>
                </a:solidFill>
                <a:effectLst>
                  <a:outerShdw blurRad="38100" dist="38100" dir="2700000" algn="tl">
                    <a:srgbClr val="DDDDDD"/>
                  </a:outerShdw>
                </a:effectLst>
                <a:latin typeface="Calisto MT"/>
                <a:cs typeface="+mn-cs"/>
              </a:rPr>
              <a:t>Paul McCold and Ted Wachtel - 2000</a:t>
            </a:r>
          </a:p>
        </p:txBody>
      </p:sp>
      <p:sp>
        <p:nvSpPr>
          <p:cNvPr id="33808" name="Text Box 16"/>
          <p:cNvSpPr txBox="1">
            <a:spLocks noChangeArrowheads="1"/>
          </p:cNvSpPr>
          <p:nvPr/>
        </p:nvSpPr>
        <p:spPr bwMode="auto">
          <a:xfrm>
            <a:off x="3487211" y="1172696"/>
            <a:ext cx="1208086" cy="584776"/>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3200" b="1" dirty="0">
                <a:effectLst>
                  <a:outerShdw blurRad="38100" dist="38100" dir="2700000" algn="tl">
                    <a:srgbClr val="000000">
                      <a:alpha val="43137"/>
                    </a:srgbClr>
                  </a:outerShdw>
                </a:effectLst>
                <a:latin typeface="Lucida Bright" panose="02040602050505020304" pitchFamily="18" charset="0"/>
              </a:rPr>
              <a:t>TO</a:t>
            </a:r>
          </a:p>
        </p:txBody>
      </p:sp>
      <p:sp>
        <p:nvSpPr>
          <p:cNvPr id="33809" name="Text Box 17"/>
          <p:cNvSpPr txBox="1">
            <a:spLocks noChangeArrowheads="1"/>
          </p:cNvSpPr>
          <p:nvPr/>
        </p:nvSpPr>
        <p:spPr bwMode="auto">
          <a:xfrm>
            <a:off x="5380713" y="1172696"/>
            <a:ext cx="1687513" cy="584776"/>
          </a:xfrm>
          <a:prstGeom prst="rect">
            <a:avLst/>
          </a:prstGeom>
          <a:noFill/>
          <a:ln w="12700">
            <a:noFill/>
            <a:miter lim="800000"/>
            <a:headEnd type="none" w="sm" len="sm"/>
            <a:tailEnd type="none" w="sm" len="sm"/>
          </a:ln>
          <a:effectLst/>
        </p:spPr>
        <p:txBody>
          <a:bodyPr wrap="square">
            <a:spAutoFit/>
          </a:bodyPr>
          <a:lstStyle/>
          <a:p>
            <a:pPr algn="ctr" defTabSz="762000">
              <a:defRPr/>
            </a:pPr>
            <a:r>
              <a:rPr lang="en-GB" sz="3200" b="1" dirty="0">
                <a:solidFill>
                  <a:srgbClr val="FFFFFF"/>
                </a:solidFill>
                <a:effectLst>
                  <a:outerShdw blurRad="38100" dist="38100" dir="2700000" algn="tl">
                    <a:srgbClr val="000000">
                      <a:alpha val="43137"/>
                    </a:srgbClr>
                  </a:outerShdw>
                </a:effectLst>
                <a:latin typeface="Lucida Bright" panose="02040602050505020304" pitchFamily="18" charset="0"/>
              </a:rPr>
              <a:t>WITH</a:t>
            </a:r>
            <a:endParaRPr lang="en-GB" sz="3200" dirty="0">
              <a:solidFill>
                <a:srgbClr val="FFFFFF"/>
              </a:solidFill>
              <a:effectLst>
                <a:outerShdw blurRad="38100" dist="38100" dir="2700000" algn="tl">
                  <a:srgbClr val="000000">
                    <a:alpha val="43137"/>
                  </a:srgbClr>
                </a:outerShdw>
              </a:effectLst>
              <a:latin typeface="Lucida Bright" panose="02040602050505020304" pitchFamily="18" charset="0"/>
            </a:endParaRPr>
          </a:p>
        </p:txBody>
      </p:sp>
      <p:sp>
        <p:nvSpPr>
          <p:cNvPr id="33810" name="Text Box 18"/>
          <p:cNvSpPr txBox="1">
            <a:spLocks noChangeArrowheads="1"/>
          </p:cNvSpPr>
          <p:nvPr/>
        </p:nvSpPr>
        <p:spPr bwMode="auto">
          <a:xfrm>
            <a:off x="3296711" y="3300856"/>
            <a:ext cx="1589087" cy="584776"/>
          </a:xfrm>
          <a:prstGeom prst="rect">
            <a:avLst/>
          </a:prstGeom>
          <a:noFill/>
          <a:ln w="12700">
            <a:noFill/>
            <a:miter lim="800000"/>
            <a:headEnd type="none" w="sm" len="sm"/>
            <a:tailEnd type="none" w="sm" len="sm"/>
          </a:ln>
          <a:effectLst/>
        </p:spPr>
        <p:txBody>
          <a:bodyPr wrap="square">
            <a:spAutoFit/>
          </a:bodyPr>
          <a:lstStyle/>
          <a:p>
            <a:pPr algn="ctr" defTabSz="762000">
              <a:defRPr/>
            </a:pPr>
            <a:r>
              <a:rPr lang="en-GB" sz="3200" b="1" dirty="0">
                <a:effectLst>
                  <a:outerShdw blurRad="38100" dist="38100" dir="2700000" algn="tl">
                    <a:srgbClr val="000000">
                      <a:alpha val="43137"/>
                    </a:srgbClr>
                  </a:outerShdw>
                </a:effectLst>
                <a:latin typeface="Lucida Bright" panose="02040602050505020304" pitchFamily="18" charset="0"/>
              </a:rPr>
              <a:t>NOT</a:t>
            </a:r>
          </a:p>
        </p:txBody>
      </p:sp>
      <p:sp>
        <p:nvSpPr>
          <p:cNvPr id="33813" name="Text Box 21"/>
          <p:cNvSpPr txBox="1">
            <a:spLocks noChangeArrowheads="1"/>
          </p:cNvSpPr>
          <p:nvPr/>
        </p:nvSpPr>
        <p:spPr bwMode="auto">
          <a:xfrm>
            <a:off x="5153500" y="1744508"/>
            <a:ext cx="2197100" cy="523220"/>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400" b="1" dirty="0">
                <a:solidFill>
                  <a:schemeClr val="bg1"/>
                </a:solidFill>
                <a:latin typeface="Lucida Bright" panose="02040602050505020304" pitchFamily="18" charset="0"/>
              </a:rPr>
              <a:t>Connecting personal &amp; professional growth</a:t>
            </a:r>
          </a:p>
        </p:txBody>
      </p:sp>
      <p:sp>
        <p:nvSpPr>
          <p:cNvPr id="33817" name="Text Box 25"/>
          <p:cNvSpPr txBox="1">
            <a:spLocks noChangeArrowheads="1"/>
          </p:cNvSpPr>
          <p:nvPr/>
        </p:nvSpPr>
        <p:spPr bwMode="auto">
          <a:xfrm>
            <a:off x="5184623" y="2279232"/>
            <a:ext cx="2165977" cy="646331"/>
          </a:xfrm>
          <a:prstGeom prst="rect">
            <a:avLst/>
          </a:prstGeom>
          <a:noFill/>
          <a:ln w="12700">
            <a:noFill/>
            <a:miter lim="800000"/>
            <a:headEnd type="none" w="sm" len="sm"/>
            <a:tailEnd type="none" w="sm" len="sm"/>
          </a:ln>
          <a:effectLst/>
        </p:spPr>
        <p:txBody>
          <a:bodyPr wrap="square">
            <a:spAutoFit/>
          </a:bodyPr>
          <a:lstStyle/>
          <a:p>
            <a:pPr algn="ctr" defTabSz="762000">
              <a:defRPr/>
            </a:pPr>
            <a:r>
              <a:rPr lang="en-US" dirty="0">
                <a:solidFill>
                  <a:srgbClr val="FFFFFF"/>
                </a:solidFill>
                <a:effectLst>
                  <a:outerShdw blurRad="38100" dist="38100" dir="2700000" algn="tl">
                    <a:srgbClr val="C0C0C0"/>
                  </a:outerShdw>
                </a:effectLst>
                <a:latin typeface="Lucida Bright" panose="02040602050505020304" pitchFamily="18" charset="0"/>
              </a:rPr>
              <a:t>Self-managed project matrix</a:t>
            </a:r>
            <a:endParaRPr lang="en-GB" sz="1800" dirty="0">
              <a:solidFill>
                <a:srgbClr val="FFFFFF"/>
              </a:solidFill>
              <a:effectLst>
                <a:outerShdw blurRad="38100" dist="38100" dir="2700000" algn="tl">
                  <a:srgbClr val="C0C0C0"/>
                </a:outerShdw>
              </a:effectLst>
              <a:latin typeface="Lucida Bright" panose="02040602050505020304" pitchFamily="18" charset="0"/>
            </a:endParaRPr>
          </a:p>
        </p:txBody>
      </p:sp>
      <p:sp>
        <p:nvSpPr>
          <p:cNvPr id="33818" name="Text Box 26"/>
          <p:cNvSpPr txBox="1">
            <a:spLocks noChangeArrowheads="1"/>
          </p:cNvSpPr>
          <p:nvPr/>
        </p:nvSpPr>
        <p:spPr bwMode="auto">
          <a:xfrm>
            <a:off x="3061056" y="3858032"/>
            <a:ext cx="2037065" cy="646331"/>
          </a:xfrm>
          <a:prstGeom prst="rect">
            <a:avLst/>
          </a:prstGeom>
          <a:noFill/>
          <a:ln w="12700">
            <a:noFill/>
            <a:miter lim="800000"/>
            <a:headEnd/>
            <a:tailEnd/>
          </a:ln>
          <a:effectLst/>
        </p:spPr>
        <p:txBody>
          <a:bodyPr wrap="square">
            <a:spAutoFit/>
          </a:bodyPr>
          <a:lstStyle>
            <a:lvl1pPr>
              <a:defRPr sz="3600">
                <a:solidFill>
                  <a:schemeClr val="tx1"/>
                </a:solidFill>
                <a:latin typeface="Arial" charset="0"/>
                <a:ea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dirty="0">
                <a:solidFill>
                  <a:schemeClr val="tx2"/>
                </a:solidFill>
                <a:effectLst>
                  <a:outerShdw blurRad="38100" dist="38100" dir="2700000" algn="tl">
                    <a:srgbClr val="DDDDDD"/>
                  </a:outerShdw>
                </a:effectLst>
                <a:latin typeface="Lucida Bright" panose="02040602050505020304" pitchFamily="18" charset="0"/>
              </a:rPr>
              <a:t>Cosmetic change (</a:t>
            </a:r>
            <a:r>
              <a:rPr lang="en-GB" sz="1800" dirty="0" err="1">
                <a:solidFill>
                  <a:schemeClr val="tx2"/>
                </a:solidFill>
                <a:effectLst>
                  <a:outerShdw blurRad="38100" dist="38100" dir="2700000" algn="tl">
                    <a:srgbClr val="DDDDDD"/>
                  </a:outerShdw>
                </a:effectLst>
                <a:latin typeface="Lucida Bright" panose="02040602050505020304" pitchFamily="18" charset="0"/>
              </a:rPr>
              <a:t>fadism</a:t>
            </a:r>
            <a:r>
              <a:rPr lang="en-GB" sz="1800" dirty="0">
                <a:solidFill>
                  <a:schemeClr val="tx2"/>
                </a:solidFill>
                <a:effectLst>
                  <a:outerShdw blurRad="38100" dist="38100" dir="2700000" algn="tl">
                    <a:srgbClr val="DDDDDD"/>
                  </a:outerShdw>
                </a:effectLst>
                <a:latin typeface="Lucida Bright" panose="02040602050505020304" pitchFamily="18" charset="0"/>
              </a:rPr>
              <a:t>)</a:t>
            </a:r>
          </a:p>
        </p:txBody>
      </p:sp>
      <p:sp>
        <p:nvSpPr>
          <p:cNvPr id="33819" name="Text Box 27"/>
          <p:cNvSpPr txBox="1">
            <a:spLocks noChangeArrowheads="1"/>
          </p:cNvSpPr>
          <p:nvPr/>
        </p:nvSpPr>
        <p:spPr bwMode="auto">
          <a:xfrm>
            <a:off x="5217493" y="4501599"/>
            <a:ext cx="1998424" cy="646331"/>
          </a:xfrm>
          <a:prstGeom prst="rect">
            <a:avLst/>
          </a:prstGeom>
          <a:noFill/>
          <a:ln w="12700">
            <a:noFill/>
            <a:miter lim="800000"/>
            <a:headEnd/>
            <a:tailEnd/>
          </a:ln>
          <a:effectLst/>
        </p:spPr>
        <p:txBody>
          <a:bodyPr wrap="square">
            <a:spAutoFit/>
          </a:bodyPr>
          <a:lstStyle/>
          <a:p>
            <a:pPr algn="ctr">
              <a:defRPr/>
            </a:pPr>
            <a:r>
              <a:rPr lang="en-US" dirty="0">
                <a:solidFill>
                  <a:schemeClr val="tx2"/>
                </a:solidFill>
                <a:effectLst>
                  <a:outerShdw blurRad="38100" dist="38100" dir="2700000" algn="tl">
                    <a:srgbClr val="C0C0C0"/>
                  </a:outerShdw>
                </a:effectLst>
                <a:latin typeface="Lucida Bright" panose="02040602050505020304" pitchFamily="18" charset="0"/>
              </a:rPr>
              <a:t>Best Practice Emulation</a:t>
            </a:r>
            <a:endParaRPr lang="en-GB" sz="1800" dirty="0">
              <a:solidFill>
                <a:schemeClr val="tx2"/>
              </a:solidFill>
              <a:effectLst>
                <a:outerShdw blurRad="38100" dist="38100" dir="2700000" algn="tl">
                  <a:srgbClr val="C0C0C0"/>
                </a:outerShdw>
              </a:effectLst>
              <a:latin typeface="Lucida Bright" panose="02040602050505020304" pitchFamily="18" charset="0"/>
            </a:endParaRPr>
          </a:p>
        </p:txBody>
      </p:sp>
      <p:sp>
        <p:nvSpPr>
          <p:cNvPr id="33822" name="Text Box 30"/>
          <p:cNvSpPr txBox="1">
            <a:spLocks noChangeArrowheads="1"/>
          </p:cNvSpPr>
          <p:nvPr/>
        </p:nvSpPr>
        <p:spPr bwMode="auto">
          <a:xfrm>
            <a:off x="84871" y="2284100"/>
            <a:ext cx="2407529" cy="1446550"/>
          </a:xfrm>
          <a:prstGeom prst="rect">
            <a:avLst/>
          </a:prstGeom>
          <a:noFill/>
          <a:ln w="12700">
            <a:noFill/>
            <a:miter lim="800000"/>
            <a:headEnd type="none" w="sm" len="sm"/>
            <a:tailEnd type="none" w="sm" len="sm"/>
          </a:ln>
          <a:effectLst/>
        </p:spPr>
        <p:txBody>
          <a:bodyPr wrap="square">
            <a:spAutoFit/>
          </a:bodyPr>
          <a:lstStyle/>
          <a:p>
            <a:pPr algn="r" defTabSz="762000">
              <a:defRPr/>
            </a:pPr>
            <a:endParaRPr lang="en-US" sz="3200" b="1" i="1" dirty="0">
              <a:solidFill>
                <a:schemeClr val="accent4">
                  <a:lumMod val="50000"/>
                </a:schemeClr>
              </a:solidFill>
              <a:effectLst>
                <a:outerShdw blurRad="38100" dist="38100" dir="2700000" algn="tl">
                  <a:srgbClr val="C0C0C0"/>
                </a:outerShdw>
              </a:effectLst>
              <a:latin typeface="Lucida Bright" panose="02040602050505020304" pitchFamily="18" charset="0"/>
            </a:endParaRPr>
          </a:p>
          <a:p>
            <a:pPr algn="r" defTabSz="762000">
              <a:defRPr/>
            </a:pPr>
            <a:r>
              <a:rPr lang="en-US" sz="2800" dirty="0">
                <a:solidFill>
                  <a:schemeClr val="accent4">
                    <a:lumMod val="50000"/>
                  </a:schemeClr>
                </a:solidFill>
                <a:effectLst>
                  <a:outerShdw blurRad="38100" dist="38100" dir="2700000" algn="tl">
                    <a:srgbClr val="C0C0C0"/>
                  </a:outerShdw>
                </a:effectLst>
                <a:latin typeface="Lucida Bright" panose="02040602050505020304" pitchFamily="18" charset="0"/>
              </a:rPr>
              <a:t>Mandate Requirement</a:t>
            </a:r>
          </a:p>
        </p:txBody>
      </p:sp>
      <p:sp>
        <p:nvSpPr>
          <p:cNvPr id="33823" name="Text Box 31"/>
          <p:cNvSpPr txBox="1">
            <a:spLocks noChangeArrowheads="1"/>
          </p:cNvSpPr>
          <p:nvPr/>
        </p:nvSpPr>
        <p:spPr bwMode="auto">
          <a:xfrm>
            <a:off x="1919600" y="5718000"/>
            <a:ext cx="6523200" cy="523220"/>
          </a:xfrm>
          <a:prstGeom prst="rect">
            <a:avLst/>
          </a:prstGeom>
          <a:noFill/>
          <a:ln w="12700">
            <a:noFill/>
            <a:miter lim="800000"/>
            <a:headEnd type="none" w="sm" len="sm"/>
            <a:tailEnd type="none" w="sm" len="sm"/>
          </a:ln>
          <a:effectLst/>
        </p:spPr>
        <p:txBody>
          <a:bodyPr wrap="square">
            <a:spAutoFit/>
          </a:bodyPr>
          <a:lstStyle/>
          <a:p>
            <a:pPr algn="ctr" defTabSz="762000">
              <a:spcBef>
                <a:spcPct val="50000"/>
              </a:spcBef>
              <a:defRPr/>
            </a:pPr>
            <a:r>
              <a:rPr lang="en-US" sz="2800" dirty="0">
                <a:solidFill>
                  <a:schemeClr val="accent4">
                    <a:lumMod val="50000"/>
                  </a:schemeClr>
                </a:solidFill>
                <a:effectLst>
                  <a:outerShdw blurRad="38100" dist="38100" dir="2700000" algn="tl">
                    <a:srgbClr val="C0C0C0"/>
                  </a:outerShdw>
                </a:effectLst>
                <a:latin typeface="Calisto MT"/>
                <a:ea typeface="+mn-ea"/>
                <a:cs typeface="+mn-cs"/>
              </a:rPr>
              <a:t>Encouragement - Nurture</a:t>
            </a:r>
            <a:endParaRPr lang="en-GB" sz="2800"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3" name="TextBox 2"/>
          <p:cNvSpPr txBox="1"/>
          <p:nvPr/>
        </p:nvSpPr>
        <p:spPr>
          <a:xfrm>
            <a:off x="2914245" y="1744508"/>
            <a:ext cx="2283499" cy="646331"/>
          </a:xfrm>
          <a:prstGeom prst="rect">
            <a:avLst/>
          </a:prstGeom>
          <a:noFill/>
        </p:spPr>
        <p:txBody>
          <a:bodyPr wrap="square" rtlCol="0">
            <a:spAutoFit/>
          </a:bodyPr>
          <a:lstStyle/>
          <a:p>
            <a:pPr algn="ctr"/>
            <a:r>
              <a:rPr lang="en-US" dirty="0">
                <a:solidFill>
                  <a:schemeClr val="accent4">
                    <a:lumMod val="50000"/>
                  </a:schemeClr>
                </a:solidFill>
                <a:latin typeface="Lucida Bright" panose="02040602050505020304" pitchFamily="18" charset="0"/>
              </a:rPr>
              <a:t>Managed strategic change</a:t>
            </a:r>
          </a:p>
        </p:txBody>
      </p:sp>
      <p:sp>
        <p:nvSpPr>
          <p:cNvPr id="4" name="TextBox 3"/>
          <p:cNvSpPr txBox="1"/>
          <p:nvPr/>
        </p:nvSpPr>
        <p:spPr>
          <a:xfrm>
            <a:off x="2975244" y="2279232"/>
            <a:ext cx="2178256" cy="646331"/>
          </a:xfrm>
          <a:prstGeom prst="rect">
            <a:avLst/>
          </a:prstGeom>
          <a:noFill/>
        </p:spPr>
        <p:txBody>
          <a:bodyPr wrap="square" rtlCol="0">
            <a:spAutoFit/>
          </a:bodyPr>
          <a:lstStyle/>
          <a:p>
            <a:pPr algn="ctr"/>
            <a:r>
              <a:rPr lang="en-US" dirty="0">
                <a:solidFill>
                  <a:schemeClr val="accent4">
                    <a:lumMod val="50000"/>
                  </a:schemeClr>
                </a:solidFill>
                <a:latin typeface="Lucida Bright" panose="02040602050505020304" pitchFamily="18" charset="0"/>
              </a:rPr>
              <a:t>Top-down</a:t>
            </a:r>
          </a:p>
          <a:p>
            <a:pPr algn="ctr"/>
            <a:r>
              <a:rPr lang="en-US" dirty="0">
                <a:solidFill>
                  <a:schemeClr val="accent4">
                    <a:lumMod val="50000"/>
                  </a:schemeClr>
                </a:solidFill>
                <a:latin typeface="Lucida Bright" panose="02040602050505020304" pitchFamily="18" charset="0"/>
              </a:rPr>
              <a:t>Imposed change</a:t>
            </a:r>
          </a:p>
        </p:txBody>
      </p:sp>
      <p:sp>
        <p:nvSpPr>
          <p:cNvPr id="6" name="TextBox 5"/>
          <p:cNvSpPr txBox="1"/>
          <p:nvPr/>
        </p:nvSpPr>
        <p:spPr>
          <a:xfrm>
            <a:off x="5676914" y="3300856"/>
            <a:ext cx="1095111" cy="584776"/>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Lucida Bright" panose="02040602050505020304" pitchFamily="18" charset="0"/>
              </a:rPr>
              <a:t>FOR</a:t>
            </a:r>
          </a:p>
        </p:txBody>
      </p:sp>
      <p:sp>
        <p:nvSpPr>
          <p:cNvPr id="7" name="Slide Number Placeholder 6"/>
          <p:cNvSpPr>
            <a:spLocks noGrp="1"/>
          </p:cNvSpPr>
          <p:nvPr>
            <p:ph type="sldNum" sz="quarter" idx="12"/>
          </p:nvPr>
        </p:nvSpPr>
        <p:spPr>
          <a:xfrm>
            <a:off x="7042800" y="6356350"/>
            <a:ext cx="2133600" cy="365125"/>
          </a:xfrm>
        </p:spPr>
        <p:txBody>
          <a:bodyPr/>
          <a:lstStyle/>
          <a:p>
            <a:fld id="{74C7E049-B585-4EE6-96C0-EEB30EAA14FD}" type="slidenum">
              <a:rPr lang="en-US" smtClean="0"/>
              <a:pPr/>
              <a:t>12</a:t>
            </a:fld>
            <a:endParaRPr lang="en-US" dirty="0"/>
          </a:p>
        </p:txBody>
      </p:sp>
      <p:sp>
        <p:nvSpPr>
          <p:cNvPr id="34"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598517-825D-440D-A631-04F5785F5D10}"/>
              </a:ext>
            </a:extLst>
          </p:cNvPr>
          <p:cNvSpPr txBox="1">
            <a:spLocks/>
          </p:cNvSpPr>
          <p:nvPr/>
        </p:nvSpPr>
        <p:spPr>
          <a:xfrm>
            <a:off x="878400" y="173838"/>
            <a:ext cx="7984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50000"/>
                  </a:schemeClr>
                </a:solidFill>
                <a:latin typeface="Lucida Bright" panose="02040602050505020304" pitchFamily="18" charset="0"/>
              </a:rPr>
              <a:t>Relationship &amp; Leadership Styles</a:t>
            </a:r>
          </a:p>
        </p:txBody>
      </p:sp>
      <p:sp>
        <p:nvSpPr>
          <p:cNvPr id="35" name="Text Box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F8C2AC-C04D-4078-9709-1D96CCCEC7D1}"/>
              </a:ext>
            </a:extLst>
          </p:cNvPr>
          <p:cNvSpPr txBox="1">
            <a:spLocks noChangeArrowheads="1"/>
          </p:cNvSpPr>
          <p:nvPr/>
        </p:nvSpPr>
        <p:spPr bwMode="auto">
          <a:xfrm>
            <a:off x="2923430" y="4501599"/>
            <a:ext cx="2261093" cy="646331"/>
          </a:xfrm>
          <a:prstGeom prst="rect">
            <a:avLst/>
          </a:prstGeom>
          <a:noFill/>
          <a:ln w="12700">
            <a:noFill/>
            <a:miter lim="800000"/>
            <a:headEnd/>
            <a:tailEnd/>
          </a:ln>
          <a:effectLst/>
        </p:spPr>
        <p:txBody>
          <a:bodyPr wrap="square">
            <a:spAutoFit/>
          </a:bodyPr>
          <a:lstStyle>
            <a:lvl1pPr>
              <a:defRPr sz="3600">
                <a:solidFill>
                  <a:schemeClr val="tx1"/>
                </a:solidFill>
                <a:latin typeface="Arial" charset="0"/>
                <a:ea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dirty="0">
                <a:solidFill>
                  <a:schemeClr val="tx2"/>
                </a:solidFill>
                <a:effectLst>
                  <a:outerShdw blurRad="38100" dist="38100" dir="2700000" algn="tl">
                    <a:srgbClr val="DDDDDD"/>
                  </a:outerShdw>
                </a:effectLst>
                <a:latin typeface="Lucida Bright" panose="02040602050505020304" pitchFamily="18" charset="0"/>
              </a:rPr>
              <a:t>Avoiding/resisting change</a:t>
            </a:r>
          </a:p>
        </p:txBody>
      </p:sp>
      <p:sp>
        <p:nvSpPr>
          <p:cNvPr id="36" name="Text Box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9BCCF6-6B4D-4BD2-9C6F-0E2679E6BD4F}"/>
              </a:ext>
            </a:extLst>
          </p:cNvPr>
          <p:cNvSpPr txBox="1">
            <a:spLocks noChangeArrowheads="1"/>
          </p:cNvSpPr>
          <p:nvPr/>
        </p:nvSpPr>
        <p:spPr bwMode="auto">
          <a:xfrm>
            <a:off x="5128656" y="3858032"/>
            <a:ext cx="2037065" cy="646331"/>
          </a:xfrm>
          <a:prstGeom prst="rect">
            <a:avLst/>
          </a:prstGeom>
          <a:noFill/>
          <a:ln w="12700">
            <a:noFill/>
            <a:miter lim="800000"/>
            <a:headEnd/>
            <a:tailEnd/>
          </a:ln>
          <a:effectLst/>
        </p:spPr>
        <p:txBody>
          <a:bodyPr wrap="square">
            <a:spAutoFit/>
          </a:bodyPr>
          <a:lstStyle>
            <a:lvl1pPr>
              <a:defRPr sz="3600">
                <a:solidFill>
                  <a:schemeClr val="tx1"/>
                </a:solidFill>
                <a:latin typeface="Arial" charset="0"/>
                <a:ea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dirty="0">
                <a:solidFill>
                  <a:schemeClr val="tx2"/>
                </a:solidFill>
                <a:effectLst>
                  <a:outerShdw blurRad="38100" dist="38100" dir="2700000" algn="tl">
                    <a:srgbClr val="DDDDDD"/>
                  </a:outerShdw>
                </a:effectLst>
                <a:latin typeface="Lucida Bright" panose="02040602050505020304" pitchFamily="18" charset="0"/>
              </a:rPr>
              <a:t>Management Consultants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456538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7A95DD-91BE-4175-BE66-6FEC1A426317}"/>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960963" y="310638"/>
            <a:ext cx="8193219" cy="1143000"/>
          </a:xfrm>
        </p:spPr>
        <p:txBody>
          <a:bodyPr>
            <a:noAutofit/>
          </a:bodyPr>
          <a:lstStyle/>
          <a:p>
            <a:pPr algn="l"/>
            <a:r>
              <a:rPr lang="en-US" sz="3600" b="1" dirty="0">
                <a:solidFill>
                  <a:schemeClr val="accent4">
                    <a:lumMod val="50000"/>
                  </a:schemeClr>
                </a:solidFill>
                <a:latin typeface="Lucida Bright" panose="02040602050505020304" pitchFamily="18" charset="0"/>
              </a:rPr>
              <a:t>Alignment to Management Science</a:t>
            </a:r>
          </a:p>
        </p:txBody>
      </p:sp>
      <p:pic>
        <p:nvPicPr>
          <p:cNvPr id="15"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2293CB-12F7-4921-832E-281EDBE42F8E}"/>
              </a:ext>
            </a:extLst>
          </p:cNvPr>
          <p:cNvPicPr>
            <a:picLocks noChangeAspect="1"/>
          </p:cNvPicPr>
          <p:nvPr/>
        </p:nvPicPr>
        <p:blipFill>
          <a:blip r:embed="rId3"/>
          <a:stretch>
            <a:fillRect/>
          </a:stretch>
        </p:blipFill>
        <p:spPr>
          <a:xfrm>
            <a:off x="742545" y="3086941"/>
            <a:ext cx="2675779" cy="183079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5713622-B3F4-49D7-A04D-C1371520A17B}"/>
              </a:ext>
            </a:extLst>
          </p:cNvPr>
          <p:cNvPicPr>
            <a:picLocks noChangeAspect="1"/>
          </p:cNvPicPr>
          <p:nvPr/>
        </p:nvPicPr>
        <p:blipFill>
          <a:blip r:embed="rId4"/>
          <a:stretch>
            <a:fillRect/>
          </a:stretch>
        </p:blipFill>
        <p:spPr>
          <a:xfrm>
            <a:off x="3621026" y="2183281"/>
            <a:ext cx="1997364" cy="199736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A3665C-2A20-4F8E-BABE-F071AE39A853}"/>
              </a:ext>
            </a:extLst>
          </p:cNvPr>
          <p:cNvPicPr>
            <a:picLocks noChangeAspect="1"/>
          </p:cNvPicPr>
          <p:nvPr/>
        </p:nvPicPr>
        <p:blipFill>
          <a:blip r:embed="rId5"/>
          <a:stretch>
            <a:fillRect/>
          </a:stretch>
        </p:blipFill>
        <p:spPr>
          <a:xfrm>
            <a:off x="5827462" y="1587127"/>
            <a:ext cx="2547680" cy="1492213"/>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6BE12F-2F1D-4A15-93A8-1743CD0F3639}"/>
              </a:ext>
            </a:extLst>
          </p:cNvPr>
          <p:cNvSpPr/>
          <p:nvPr/>
        </p:nvSpPr>
        <p:spPr>
          <a:xfrm>
            <a:off x="787452" y="2637766"/>
            <a:ext cx="2585964" cy="523220"/>
          </a:xfrm>
          <a:prstGeom prst="rect">
            <a:avLst/>
          </a:prstGeom>
        </p:spPr>
        <p:txBody>
          <a:bodyPr wrap="none">
            <a:spAutoFit/>
          </a:bodyPr>
          <a:lstStyle/>
          <a:p>
            <a:pPr marL="57150"/>
            <a:r>
              <a:rPr lang="en-US" sz="2800" i="1" dirty="0">
                <a:solidFill>
                  <a:schemeClr val="accent4">
                    <a:lumMod val="50000"/>
                  </a:schemeClr>
                </a:solidFill>
                <a:effectLst>
                  <a:outerShdw blurRad="38100" dist="38100" dir="2700000" algn="tl">
                    <a:srgbClr val="000000">
                      <a:alpha val="43137"/>
                    </a:srgbClr>
                  </a:outerShdw>
                </a:effectLst>
                <a:latin typeface="Lucida Bright" panose="02040602050505020304" pitchFamily="18" charset="0"/>
              </a:rPr>
              <a:t>Collaboration</a:t>
            </a:r>
          </a:p>
        </p:txBody>
      </p:sp>
      <p:sp>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1561CF-1790-49B3-8CB8-563EF568451B}"/>
              </a:ext>
            </a:extLst>
          </p:cNvPr>
          <p:cNvSpPr/>
          <p:nvPr/>
        </p:nvSpPr>
        <p:spPr>
          <a:xfrm>
            <a:off x="3641689" y="1714510"/>
            <a:ext cx="1879041" cy="523220"/>
          </a:xfrm>
          <a:prstGeom prst="rect">
            <a:avLst/>
          </a:prstGeom>
        </p:spPr>
        <p:txBody>
          <a:bodyPr wrap="none">
            <a:spAutoFit/>
          </a:bodyPr>
          <a:lstStyle/>
          <a:p>
            <a:r>
              <a:rPr lang="en-US" sz="2800" i="1" dirty="0">
                <a:solidFill>
                  <a:schemeClr val="accent4">
                    <a:lumMod val="50000"/>
                  </a:schemeClr>
                </a:solidFill>
                <a:effectLst>
                  <a:outerShdw blurRad="38100" dist="38100" dir="2700000" algn="tl">
                    <a:srgbClr val="000000">
                      <a:alpha val="43137"/>
                    </a:srgbClr>
                  </a:outerShdw>
                </a:effectLst>
                <a:latin typeface="Lucida Bright" panose="02040602050505020304" pitchFamily="18" charset="0"/>
              </a:rPr>
              <a:t>Creativity</a:t>
            </a:r>
            <a:endParaRPr lang="en-CA" sz="2800" i="1" dirty="0">
              <a:solidFill>
                <a:schemeClr val="accent4">
                  <a:lumMod val="50000"/>
                </a:schemeClr>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34965A-53A9-4E25-9ABB-AD3082BD7FE7}"/>
              </a:ext>
            </a:extLst>
          </p:cNvPr>
          <p:cNvSpPr/>
          <p:nvPr/>
        </p:nvSpPr>
        <p:spPr>
          <a:xfrm>
            <a:off x="5935759" y="1128524"/>
            <a:ext cx="2331087" cy="523220"/>
          </a:xfrm>
          <a:prstGeom prst="rect">
            <a:avLst/>
          </a:prstGeom>
        </p:spPr>
        <p:txBody>
          <a:bodyPr wrap="none">
            <a:spAutoFit/>
          </a:bodyPr>
          <a:lstStyle/>
          <a:p>
            <a:r>
              <a:rPr lang="en-US" sz="2800" i="1" dirty="0">
                <a:solidFill>
                  <a:schemeClr val="accent4">
                    <a:lumMod val="50000"/>
                  </a:schemeClr>
                </a:solidFill>
                <a:effectLst>
                  <a:outerShdw blurRad="38100" dist="38100" dir="2700000" algn="tl">
                    <a:srgbClr val="000000">
                      <a:alpha val="43137"/>
                    </a:srgbClr>
                  </a:outerShdw>
                </a:effectLst>
                <a:latin typeface="Lucida Bright" panose="02040602050505020304" pitchFamily="18" charset="0"/>
              </a:rPr>
              <a:t>Engagement</a:t>
            </a:r>
            <a:endParaRPr lang="en-CA" sz="2800" i="1" dirty="0">
              <a:solidFill>
                <a:schemeClr val="accent4">
                  <a:lumMod val="50000"/>
                </a:schemeClr>
              </a:solidFill>
              <a:effectLst>
                <a:outerShdw blurRad="38100" dist="38100" dir="2700000" algn="tl">
                  <a:srgbClr val="000000">
                    <a:alpha val="43137"/>
                  </a:srgbClr>
                </a:outerShdw>
              </a:effectLst>
            </a:endParaRPr>
          </a:p>
        </p:txBody>
      </p:sp>
      <p:pic>
        <p:nvPicPr>
          <p:cNvPr id="1032" name="Picture 10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E0B56C-9BB2-4B1E-AB48-063FCC2016D6}"/>
              </a:ext>
            </a:extLst>
          </p:cNvPr>
          <p:cNvPicPr>
            <a:picLocks noChangeAspect="1"/>
          </p:cNvPicPr>
          <p:nvPr/>
        </p:nvPicPr>
        <p:blipFill rotWithShape="1">
          <a:blip r:embed="rId6"/>
          <a:srcRect l="31236" t="80446" r="26496" b="11868"/>
          <a:stretch/>
        </p:blipFill>
        <p:spPr>
          <a:xfrm>
            <a:off x="1108247" y="6110269"/>
            <a:ext cx="5558018" cy="567302"/>
          </a:xfrm>
          <a:prstGeom prst="rect">
            <a:avLst/>
          </a:prstGeom>
          <a:ln>
            <a:noFill/>
          </a:ln>
          <a:effectLst>
            <a:outerShdw blurRad="292100" dist="139700" dir="2700000" algn="tl" rotWithShape="0">
              <a:srgbClr val="333333">
                <a:alpha val="65000"/>
              </a:srgbClr>
            </a:outerShdw>
          </a:effectLst>
        </p:spPr>
      </p:pic>
      <p:pic>
        <p:nvPicPr>
          <p:cNvPr id="1034" name="Picture 10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730012-9D39-494F-8990-98736CA94903}"/>
              </a:ext>
            </a:extLst>
          </p:cNvPr>
          <p:cNvPicPr>
            <a:picLocks noChangeAspect="1"/>
          </p:cNvPicPr>
          <p:nvPr/>
        </p:nvPicPr>
        <p:blipFill>
          <a:blip r:embed="rId7"/>
          <a:stretch>
            <a:fillRect/>
          </a:stretch>
        </p:blipFill>
        <p:spPr>
          <a:xfrm>
            <a:off x="5827462" y="3528971"/>
            <a:ext cx="2547680" cy="1227046"/>
          </a:xfrm>
          <a:prstGeom prst="rect">
            <a:avLst/>
          </a:prstGeom>
          <a:ln>
            <a:noFill/>
          </a:ln>
          <a:effectLst>
            <a:outerShdw blurRad="292100" dist="139700" dir="2700000" algn="tl" rotWithShape="0">
              <a:srgbClr val="333333">
                <a:alpha val="65000"/>
              </a:srgbClr>
            </a:outerShdw>
          </a:effectLst>
        </p:spPr>
      </p:pic>
      <p:sp>
        <p:nvSpPr>
          <p:cNvPr id="43"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E87496-36E7-4A4D-95C8-859451A8A8FE}"/>
              </a:ext>
            </a:extLst>
          </p:cNvPr>
          <p:cNvSpPr/>
          <p:nvPr/>
        </p:nvSpPr>
        <p:spPr>
          <a:xfrm>
            <a:off x="5682484" y="3070286"/>
            <a:ext cx="2837636" cy="523220"/>
          </a:xfrm>
          <a:prstGeom prst="rect">
            <a:avLst/>
          </a:prstGeom>
        </p:spPr>
        <p:txBody>
          <a:bodyPr wrap="none">
            <a:spAutoFit/>
          </a:bodyPr>
          <a:lstStyle/>
          <a:p>
            <a:r>
              <a:rPr lang="en-US" sz="2800" i="1" dirty="0">
                <a:solidFill>
                  <a:schemeClr val="accent4">
                    <a:lumMod val="50000"/>
                  </a:schemeClr>
                </a:solidFill>
                <a:effectLst>
                  <a:outerShdw blurRad="38100" dist="38100" dir="2700000" algn="tl">
                    <a:srgbClr val="000000">
                      <a:alpha val="43137"/>
                    </a:srgbClr>
                  </a:outerShdw>
                </a:effectLst>
                <a:latin typeface="Lucida Bright" panose="02040602050505020304" pitchFamily="18" charset="0"/>
              </a:rPr>
              <a:t>Cross-discipline</a:t>
            </a:r>
            <a:endParaRPr lang="en-CA" sz="2800" i="1" dirty="0">
              <a:solidFill>
                <a:schemeClr val="accent4">
                  <a:lumMod val="50000"/>
                </a:schemeClr>
              </a:solidFill>
              <a:effectLst>
                <a:outerShdw blurRad="38100" dist="38100" dir="2700000" algn="tl">
                  <a:srgbClr val="000000">
                    <a:alpha val="43137"/>
                  </a:srgbClr>
                </a:outerShdw>
              </a:effectLst>
            </a:endParaRPr>
          </a:p>
        </p:txBody>
      </p:sp>
      <p:pic>
        <p:nvPicPr>
          <p:cNvPr id="1030" name="Picture 10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98D76B-64BD-48A5-893A-9E00C695266B}"/>
              </a:ext>
            </a:extLst>
          </p:cNvPr>
          <p:cNvPicPr>
            <a:picLocks noChangeAspect="1"/>
          </p:cNvPicPr>
          <p:nvPr/>
        </p:nvPicPr>
        <p:blipFill>
          <a:blip r:embed="rId8"/>
          <a:stretch>
            <a:fillRect/>
          </a:stretch>
        </p:blipFill>
        <p:spPr>
          <a:xfrm rot="633309">
            <a:off x="2664234" y="4283209"/>
            <a:ext cx="3222804" cy="2208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4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fade">
                                      <p:cBhvr>
                                        <p:cTn id="3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4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699DF2-3E0B-44D2-9D76-71B889CA03ED}"/>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3" name="Content Placeholder 2"/>
          <p:cNvSpPr>
            <a:spLocks noGrp="1"/>
          </p:cNvSpPr>
          <p:nvPr>
            <p:ph idx="1"/>
          </p:nvPr>
        </p:nvSpPr>
        <p:spPr>
          <a:xfrm>
            <a:off x="665015" y="1840381"/>
            <a:ext cx="6454043" cy="2509961"/>
          </a:xfrm>
        </p:spPr>
        <p:txBody>
          <a:bodyPr>
            <a:normAutofit/>
          </a:bodyPr>
          <a:lstStyle/>
          <a:p>
            <a:pPr marL="0" indent="0">
              <a:buNone/>
            </a:pPr>
            <a:r>
              <a:rPr lang="en-US" sz="2800" i="1" dirty="0">
                <a:latin typeface="Lucida Bright" panose="02040602050505020304" pitchFamily="18" charset="0"/>
              </a:rPr>
              <a:t>“The way forward, I’m suggesting, is not to stop collaborating face-to-face, but to refine the way we do it.” </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E3C92C-C169-4061-A1EA-3B7A88DC3A3A}"/>
              </a:ext>
            </a:extLst>
          </p:cNvPr>
          <p:cNvSpPr/>
          <p:nvPr/>
        </p:nvSpPr>
        <p:spPr>
          <a:xfrm>
            <a:off x="665015" y="5068506"/>
            <a:ext cx="7583056" cy="1384995"/>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Susan Cain, author of                        </a:t>
            </a:r>
            <a:r>
              <a:rPr lang="en-US" sz="2800" b="1" i="1" dirty="0">
                <a:solidFill>
                  <a:schemeClr val="accent4">
                    <a:lumMod val="50000"/>
                  </a:schemeClr>
                </a:solidFill>
                <a:latin typeface="Lucida Bright" panose="02040602050505020304" pitchFamily="18" charset="0"/>
              </a:rPr>
              <a:t>Quiet – The Power of Introverts in a World that Can’t Stop Talking</a:t>
            </a:r>
            <a:endParaRPr lang="en-CA" sz="2800" i="1" dirty="0"/>
          </a:p>
        </p:txBody>
      </p:sp>
      <p:pic>
        <p:nvPicPr>
          <p:cNvPr id="11"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A82CAD-BBB5-4B37-ADF4-D48AF7F896DB}"/>
              </a:ext>
            </a:extLst>
          </p:cNvPr>
          <p:cNvPicPr>
            <a:picLocks noChangeAspect="1"/>
          </p:cNvPicPr>
          <p:nvPr/>
        </p:nvPicPr>
        <p:blipFill rotWithShape="1">
          <a:blip r:embed="rId3"/>
          <a:srcRect b="47946"/>
          <a:stretch/>
        </p:blipFill>
        <p:spPr>
          <a:xfrm>
            <a:off x="1119296" y="119866"/>
            <a:ext cx="1974273" cy="1027689"/>
          </a:xfrm>
          <a:prstGeom prst="rect">
            <a:avLst/>
          </a:prstGeom>
        </p:spPr>
      </p:pic>
      <p:pic>
        <p:nvPicPr>
          <p:cNvPr id="14" name="Pictur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774CAD-B9C6-48F2-B2D0-E310772B643E}"/>
              </a:ext>
            </a:extLst>
          </p:cNvPr>
          <p:cNvPicPr>
            <a:picLocks noChangeAspect="1"/>
          </p:cNvPicPr>
          <p:nvPr/>
        </p:nvPicPr>
        <p:blipFill>
          <a:blip r:embed="rId4"/>
          <a:stretch>
            <a:fillRect/>
          </a:stretch>
        </p:blipFill>
        <p:spPr>
          <a:xfrm>
            <a:off x="7119058" y="119866"/>
            <a:ext cx="1921530" cy="3063398"/>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EDAABB-92DA-4717-8273-103F35B6171A}"/>
              </a:ext>
            </a:extLst>
          </p:cNvPr>
          <p:cNvSpPr/>
          <p:nvPr/>
        </p:nvSpPr>
        <p:spPr>
          <a:xfrm>
            <a:off x="665015" y="3125124"/>
            <a:ext cx="8375573" cy="1538883"/>
          </a:xfrm>
          <a:prstGeom prst="rect">
            <a:avLst/>
          </a:prstGeom>
        </p:spPr>
        <p:txBody>
          <a:bodyPr wrap="square">
            <a:spAutoFit/>
          </a:bodyPr>
          <a:lstStyle/>
          <a:p>
            <a:endParaRPr lang="en-US" sz="1000" i="1" dirty="0">
              <a:latin typeface="Lucida Bright" panose="02040602050505020304" pitchFamily="18" charset="0"/>
            </a:endParaRPr>
          </a:p>
          <a:p>
            <a:r>
              <a:rPr lang="en-US" sz="2800" i="1" dirty="0">
                <a:latin typeface="Lucida Bright" panose="02040602050505020304" pitchFamily="18" charset="0"/>
              </a:rPr>
              <a:t>“The most effective teams are composed of a healthy mix of introverts and extroverts, studies show, and so are many leadership structures.”</a:t>
            </a:r>
            <a:endParaRPr lang="en-CA"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13247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699DF2-3E0B-44D2-9D76-71B889CA03ED}"/>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3" name="Content Placeholder 2"/>
          <p:cNvSpPr>
            <a:spLocks noGrp="1"/>
          </p:cNvSpPr>
          <p:nvPr>
            <p:ph idx="1"/>
          </p:nvPr>
        </p:nvSpPr>
        <p:spPr>
          <a:xfrm>
            <a:off x="566061" y="2105583"/>
            <a:ext cx="8041076" cy="4525963"/>
          </a:xfrm>
        </p:spPr>
        <p:txBody>
          <a:bodyPr>
            <a:normAutofit/>
          </a:bodyPr>
          <a:lstStyle/>
          <a:p>
            <a:pPr marL="0" indent="0">
              <a:buNone/>
            </a:pPr>
            <a:r>
              <a:rPr lang="en-US" sz="2800" i="1" dirty="0">
                <a:latin typeface="Lucida Bright" panose="02040602050505020304" pitchFamily="18" charset="0"/>
              </a:rPr>
              <a:t>“To set up a healthy feedback system,        you must remove power dynamics from the question – you must enable yourself, in other words, to focus on the problem,   not the person.”</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E3C92C-C169-4061-A1EA-3B7A88DC3A3A}"/>
              </a:ext>
            </a:extLst>
          </p:cNvPr>
          <p:cNvSpPr/>
          <p:nvPr/>
        </p:nvSpPr>
        <p:spPr>
          <a:xfrm>
            <a:off x="570652" y="5055249"/>
            <a:ext cx="7583056" cy="954107"/>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Ed </a:t>
            </a:r>
            <a:r>
              <a:rPr lang="en-US" sz="2800" b="1" dirty="0" err="1">
                <a:solidFill>
                  <a:schemeClr val="accent4">
                    <a:lumMod val="50000"/>
                  </a:schemeClr>
                </a:solidFill>
                <a:latin typeface="Lucida Bright" panose="02040602050505020304" pitchFamily="18" charset="0"/>
              </a:rPr>
              <a:t>Catmull</a:t>
            </a:r>
            <a:r>
              <a:rPr lang="en-US" sz="2800" b="1" dirty="0">
                <a:solidFill>
                  <a:schemeClr val="accent4">
                    <a:lumMod val="50000"/>
                  </a:schemeClr>
                </a:solidFill>
                <a:latin typeface="Lucida Bright" panose="02040602050505020304" pitchFamily="18" charset="0"/>
              </a:rPr>
              <a:t>, author of </a:t>
            </a:r>
            <a:r>
              <a:rPr lang="en-US" sz="2800" b="1" i="1" dirty="0">
                <a:solidFill>
                  <a:schemeClr val="accent4">
                    <a:lumMod val="50000"/>
                  </a:schemeClr>
                </a:solidFill>
                <a:latin typeface="Lucida Bright" panose="02040602050505020304" pitchFamily="18" charset="0"/>
              </a:rPr>
              <a:t>Creativity Inc.   </a:t>
            </a:r>
            <a:r>
              <a:rPr lang="en-US" sz="2800" b="1" dirty="0">
                <a:solidFill>
                  <a:schemeClr val="accent4">
                    <a:lumMod val="50000"/>
                  </a:schemeClr>
                </a:solidFill>
                <a:latin typeface="Lucida Bright" panose="02040602050505020304" pitchFamily="18" charset="0"/>
              </a:rPr>
              <a:t>and head of Pixar/Disney</a:t>
            </a:r>
            <a:endParaRPr lang="en-CA" sz="2800" i="1" dirty="0"/>
          </a:p>
        </p:txBody>
      </p:sp>
      <p:pic>
        <p:nvPicPr>
          <p:cNvPr id="9" name="Pictur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0FF167-11F1-4BF1-97F1-11525B7905A5}"/>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12172" y="106320"/>
            <a:ext cx="1928417" cy="222275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5C31BD-F478-4B9F-9E24-BE131EBC5373}"/>
              </a:ext>
            </a:extLst>
          </p:cNvPr>
          <p:cNvPicPr>
            <a:picLocks noChangeAspect="1"/>
          </p:cNvPicPr>
          <p:nvPr/>
        </p:nvPicPr>
        <p:blipFill rotWithShape="1">
          <a:blip r:embed="rId4"/>
          <a:srcRect b="47946"/>
          <a:stretch/>
        </p:blipFill>
        <p:spPr>
          <a:xfrm>
            <a:off x="1119296" y="119866"/>
            <a:ext cx="1974273" cy="10276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9208829"/>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7A95DD-91BE-4175-BE66-6FEC1A426317}"/>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1107636" y="223552"/>
            <a:ext cx="7043589" cy="1143000"/>
          </a:xfrm>
        </p:spPr>
        <p:txBody>
          <a:bodyPr>
            <a:noAutofit/>
          </a:bodyPr>
          <a:lstStyle/>
          <a:p>
            <a:pPr algn="l"/>
            <a:r>
              <a:rPr lang="en-US" sz="3600" b="1" dirty="0">
                <a:solidFill>
                  <a:schemeClr val="accent4">
                    <a:lumMod val="50000"/>
                  </a:schemeClr>
                </a:solidFill>
                <a:latin typeface="Lucida Bright" panose="02040602050505020304" pitchFamily="18" charset="0"/>
              </a:rPr>
              <a:t>HR is really about relating</a:t>
            </a:r>
          </a:p>
        </p:txBody>
      </p:sp>
      <p:sp>
        <p:nvSpPr>
          <p:cNvPr id="3" name="Content Placeholder 2"/>
          <p:cNvSpPr>
            <a:spLocks noGrp="1"/>
          </p:cNvSpPr>
          <p:nvPr>
            <p:ph idx="1"/>
          </p:nvPr>
        </p:nvSpPr>
        <p:spPr>
          <a:xfrm>
            <a:off x="575353" y="1338743"/>
            <a:ext cx="8074800" cy="4899023"/>
          </a:xfrm>
        </p:spPr>
        <p:txBody>
          <a:bodyPr>
            <a:normAutofit lnSpcReduction="10000"/>
          </a:bodyPr>
          <a:lstStyle/>
          <a:p>
            <a:pPr marL="539750" indent="-482600">
              <a:buFont typeface="+mj-lt"/>
              <a:buAutoNum type="arabicPeriod"/>
            </a:pPr>
            <a:r>
              <a:rPr lang="en-US" sz="2800" dirty="0">
                <a:solidFill>
                  <a:schemeClr val="accent4">
                    <a:lumMod val="50000"/>
                  </a:schemeClr>
                </a:solidFill>
                <a:latin typeface="Lucida Bright" panose="02040602050505020304" pitchFamily="18" charset="0"/>
              </a:rPr>
              <a:t>Reporting lines &amp; accountability structures</a:t>
            </a:r>
          </a:p>
          <a:p>
            <a:pPr marL="539750" indent="-482600">
              <a:buFont typeface="+mj-lt"/>
              <a:buAutoNum type="arabicPeriod"/>
            </a:pPr>
            <a:r>
              <a:rPr lang="en-US" sz="2800" dirty="0">
                <a:solidFill>
                  <a:schemeClr val="accent4">
                    <a:lumMod val="50000"/>
                  </a:schemeClr>
                </a:solidFill>
                <a:latin typeface="Lucida Bright" panose="02040602050505020304" pitchFamily="18" charset="0"/>
              </a:rPr>
              <a:t>Management receives less training &amp; development, equipping for the role</a:t>
            </a:r>
          </a:p>
          <a:p>
            <a:pPr marL="539750" indent="-482600">
              <a:buFont typeface="+mj-lt"/>
              <a:buAutoNum type="arabicPeriod"/>
            </a:pPr>
            <a:r>
              <a:rPr lang="en-US" sz="2800" dirty="0">
                <a:solidFill>
                  <a:schemeClr val="accent4">
                    <a:lumMod val="50000"/>
                  </a:schemeClr>
                </a:solidFill>
                <a:latin typeface="Lucida Bright" panose="02040602050505020304" pitchFamily="18" charset="0"/>
              </a:rPr>
              <a:t>Especially in the giving – and receiving – of feedback</a:t>
            </a:r>
          </a:p>
          <a:p>
            <a:pPr marL="539750" indent="-482600">
              <a:buFont typeface="+mj-lt"/>
              <a:buAutoNum type="arabicPeriod"/>
            </a:pPr>
            <a:r>
              <a:rPr lang="en-US" sz="2800" dirty="0">
                <a:solidFill>
                  <a:schemeClr val="accent4">
                    <a:lumMod val="50000"/>
                  </a:schemeClr>
                </a:solidFill>
                <a:latin typeface="Lucida Bright" panose="02040602050505020304" pitchFamily="18" charset="0"/>
              </a:rPr>
              <a:t>Performance Management about outcomes or relationships, or both</a:t>
            </a:r>
          </a:p>
          <a:p>
            <a:pPr marL="539750" indent="-482600">
              <a:buFont typeface="+mj-lt"/>
              <a:buAutoNum type="arabicPeriod"/>
            </a:pPr>
            <a:r>
              <a:rPr lang="en-US" sz="2800" dirty="0">
                <a:solidFill>
                  <a:schemeClr val="accent4">
                    <a:lumMod val="50000"/>
                  </a:schemeClr>
                </a:solidFill>
                <a:latin typeface="Lucida Bright" panose="02040602050505020304" pitchFamily="18" charset="0"/>
              </a:rPr>
              <a:t>Performance standards and outcomes vs face-time and being available 24/7</a:t>
            </a:r>
          </a:p>
          <a:p>
            <a:pPr marL="539750" indent="-482600">
              <a:buFont typeface="+mj-lt"/>
              <a:buAutoNum type="arabicPeriod"/>
            </a:pPr>
            <a:r>
              <a:rPr lang="en-US" sz="2800" dirty="0">
                <a:solidFill>
                  <a:schemeClr val="accent4">
                    <a:lumMod val="50000"/>
                  </a:schemeClr>
                </a:solidFill>
                <a:latin typeface="Lucida Bright" panose="02040602050505020304" pitchFamily="18" charset="0"/>
              </a:rPr>
              <a:t>How Millennials want to be ‘managed’</a:t>
            </a:r>
          </a:p>
          <a:p>
            <a:pPr lvl="1"/>
            <a:endParaRPr lang="en-US" sz="2600" dirty="0">
              <a:solidFill>
                <a:schemeClr val="accent4">
                  <a:lumMod val="50000"/>
                </a:schemeClr>
              </a:solidFill>
              <a:latin typeface="Lucida Bright" panose="02040602050505020304" pitchFamily="18" charset="0"/>
            </a:endParaRPr>
          </a:p>
          <a:p>
            <a:endParaRPr lang="en-US" dirty="0">
              <a:solidFill>
                <a:schemeClr val="accent4">
                  <a:lumMod val="50000"/>
                </a:schemeClr>
              </a:solidFill>
              <a:latin typeface="Lucida Bright" panose="020406020505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7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699DF2-3E0B-44D2-9D76-71B889CA03ED}"/>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3" name="Content Placeholder 2"/>
          <p:cNvSpPr>
            <a:spLocks noGrp="1"/>
          </p:cNvSpPr>
          <p:nvPr>
            <p:ph idx="1"/>
          </p:nvPr>
        </p:nvSpPr>
        <p:spPr>
          <a:xfrm>
            <a:off x="946708" y="1724896"/>
            <a:ext cx="6229943" cy="3435927"/>
          </a:xfrm>
        </p:spPr>
        <p:txBody>
          <a:bodyPr>
            <a:normAutofit fontScale="92500"/>
          </a:bodyPr>
          <a:lstStyle/>
          <a:p>
            <a:pPr marL="0" indent="0">
              <a:buNone/>
            </a:pPr>
            <a:r>
              <a:rPr lang="en-US" sz="2800" i="1" dirty="0">
                <a:latin typeface="Lucida Bright" panose="02040602050505020304" pitchFamily="18" charset="0"/>
              </a:rPr>
              <a:t>“Accidental adversaries are created       by two things: role confusion and role clarity. It’s no longer clear where my position ends and yours begins. It’s impossible to overstate the extent to which role confusion exists, even in       the most well-run organizations.”</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E3C92C-C169-4061-A1EA-3B7A88DC3A3A}"/>
              </a:ext>
            </a:extLst>
          </p:cNvPr>
          <p:cNvSpPr/>
          <p:nvPr/>
        </p:nvSpPr>
        <p:spPr>
          <a:xfrm>
            <a:off x="720430" y="5008428"/>
            <a:ext cx="7583056" cy="1384995"/>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Sheila </a:t>
            </a:r>
            <a:r>
              <a:rPr lang="en-US" sz="2800" b="1" dirty="0" err="1">
                <a:solidFill>
                  <a:schemeClr val="accent4">
                    <a:lumMod val="50000"/>
                  </a:schemeClr>
                </a:solidFill>
                <a:latin typeface="Lucida Bright" panose="02040602050505020304" pitchFamily="18" charset="0"/>
              </a:rPr>
              <a:t>Heen</a:t>
            </a:r>
            <a:r>
              <a:rPr lang="en-US" sz="2800" b="1" dirty="0">
                <a:solidFill>
                  <a:schemeClr val="accent4">
                    <a:lumMod val="50000"/>
                  </a:schemeClr>
                </a:solidFill>
                <a:latin typeface="Lucida Bright" panose="02040602050505020304" pitchFamily="18" charset="0"/>
              </a:rPr>
              <a:t>, author of </a:t>
            </a:r>
            <a:r>
              <a:rPr lang="en-US" sz="2800" b="1" i="1" dirty="0">
                <a:solidFill>
                  <a:schemeClr val="accent4">
                    <a:lumMod val="50000"/>
                  </a:schemeClr>
                </a:solidFill>
                <a:latin typeface="Lucida Bright" panose="02040602050505020304" pitchFamily="18" charset="0"/>
              </a:rPr>
              <a:t>Thanks for the Feedback – the Science and Art of Receiving Feedback Well</a:t>
            </a:r>
            <a:endParaRPr lang="en-CA" sz="2800" i="1" dirty="0"/>
          </a:p>
        </p:txBody>
      </p:sp>
      <p:pic>
        <p:nvPicPr>
          <p:cNvPr id="12" name="Pictur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EEA4A-9594-4EF9-8CAC-3E8843394E96}"/>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97332" y="106449"/>
            <a:ext cx="1943257" cy="297850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96C2C7F-0000-4165-A431-A5843020902A}"/>
              </a:ext>
            </a:extLst>
          </p:cNvPr>
          <p:cNvPicPr>
            <a:picLocks noChangeAspect="1"/>
          </p:cNvPicPr>
          <p:nvPr/>
        </p:nvPicPr>
        <p:blipFill rotWithShape="1">
          <a:blip r:embed="rId4"/>
          <a:srcRect b="47946"/>
          <a:stretch/>
        </p:blipFill>
        <p:spPr>
          <a:xfrm>
            <a:off x="1119296" y="119866"/>
            <a:ext cx="1974273" cy="10276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699DF2-3E0B-44D2-9D76-71B889CA03ED}"/>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3" name="Content Placeholder 2"/>
          <p:cNvSpPr>
            <a:spLocks noGrp="1"/>
          </p:cNvSpPr>
          <p:nvPr>
            <p:ph idx="1"/>
          </p:nvPr>
        </p:nvSpPr>
        <p:spPr>
          <a:xfrm>
            <a:off x="429880" y="3150992"/>
            <a:ext cx="8395465" cy="2659069"/>
          </a:xfrm>
        </p:spPr>
        <p:txBody>
          <a:bodyPr>
            <a:normAutofit/>
          </a:bodyPr>
          <a:lstStyle/>
          <a:p>
            <a:pPr marL="0" indent="0">
              <a:buNone/>
            </a:pPr>
            <a:r>
              <a:rPr lang="en-US" sz="2800" i="1" dirty="0">
                <a:latin typeface="Lucida Bright" panose="02040602050505020304" pitchFamily="18" charset="0"/>
              </a:rPr>
              <a:t>put them in their proper place, and set a new goal, and navigate to it, often communally, if we negotiate; if we reach consensus. If we speak carelessly and imprecisely, however, things remain vague.”</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E3C92C-C169-4061-A1EA-3B7A88DC3A3A}"/>
              </a:ext>
            </a:extLst>
          </p:cNvPr>
          <p:cNvSpPr/>
          <p:nvPr/>
        </p:nvSpPr>
        <p:spPr>
          <a:xfrm>
            <a:off x="429880" y="5342639"/>
            <a:ext cx="7583056" cy="954107"/>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Jordan Peterson, author of                    </a:t>
            </a:r>
            <a:r>
              <a:rPr lang="en-US" sz="2800" b="1" i="1" dirty="0">
                <a:solidFill>
                  <a:schemeClr val="accent4">
                    <a:lumMod val="50000"/>
                  </a:schemeClr>
                </a:solidFill>
                <a:latin typeface="Lucida Bright" panose="02040602050505020304" pitchFamily="18" charset="0"/>
              </a:rPr>
              <a:t>12</a:t>
            </a:r>
            <a:r>
              <a:rPr lang="en-US"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Rules</a:t>
            </a:r>
            <a:r>
              <a:rPr lang="en-US" sz="20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for</a:t>
            </a:r>
            <a:r>
              <a:rPr lang="en-US" sz="20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Life</a:t>
            </a:r>
            <a:r>
              <a:rPr lang="en-US" sz="16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a:t>
            </a:r>
            <a:r>
              <a:rPr lang="en-US" sz="16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An</a:t>
            </a:r>
            <a:r>
              <a:rPr lang="en-US" sz="20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Antidote</a:t>
            </a:r>
            <a:r>
              <a:rPr lang="en-US" sz="20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to</a:t>
            </a:r>
            <a:r>
              <a:rPr lang="en-US" sz="2000" b="1" i="1" dirty="0">
                <a:solidFill>
                  <a:schemeClr val="accent4">
                    <a:lumMod val="50000"/>
                  </a:schemeClr>
                </a:solidFill>
                <a:latin typeface="Lucida Bright" panose="02040602050505020304" pitchFamily="18" charset="0"/>
              </a:rPr>
              <a:t> </a:t>
            </a:r>
            <a:r>
              <a:rPr lang="en-US" sz="2800" b="1" i="1" dirty="0">
                <a:solidFill>
                  <a:schemeClr val="accent4">
                    <a:lumMod val="50000"/>
                  </a:schemeClr>
                </a:solidFill>
                <a:latin typeface="Lucida Bright" panose="02040602050505020304" pitchFamily="18" charset="0"/>
              </a:rPr>
              <a:t>Chaos</a:t>
            </a:r>
            <a:endParaRPr lang="en-CA" sz="2800" i="1" dirty="0"/>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B92116-11BF-4773-B37A-8EC42CD510CC}"/>
              </a:ext>
            </a:extLst>
          </p:cNvPr>
          <p:cNvPicPr>
            <a:picLocks noChangeAspect="1"/>
          </p:cNvPicPr>
          <p:nvPr/>
        </p:nvPicPr>
        <p:blipFill rotWithShape="1">
          <a:blip r:embed="rId3"/>
          <a:srcRect b="47946"/>
          <a:stretch/>
        </p:blipFill>
        <p:spPr>
          <a:xfrm>
            <a:off x="1119296" y="119866"/>
            <a:ext cx="1974273" cy="1027689"/>
          </a:xfrm>
          <a:prstGeom prst="rect">
            <a:avLst/>
          </a:prstGeom>
        </p:spPr>
      </p:pic>
      <p:pic>
        <p:nvPicPr>
          <p:cNvPr id="15"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B2D80E-F837-4DCA-9B32-AFA90E519CA2}"/>
              </a:ext>
            </a:extLst>
          </p:cNvPr>
          <p:cNvPicPr>
            <a:picLocks noChangeAspect="1"/>
          </p:cNvPicPr>
          <p:nvPr/>
        </p:nvPicPr>
        <p:blipFill>
          <a:blip r:embed="rId4"/>
          <a:stretch>
            <a:fillRect/>
          </a:stretch>
        </p:blipFill>
        <p:spPr>
          <a:xfrm>
            <a:off x="7075420" y="119866"/>
            <a:ext cx="1965167" cy="293598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9ADCEA-7D7B-40E3-8375-A9708349E3F6}"/>
              </a:ext>
            </a:extLst>
          </p:cNvPr>
          <p:cNvSpPr/>
          <p:nvPr/>
        </p:nvSpPr>
        <p:spPr>
          <a:xfrm>
            <a:off x="457590" y="1047938"/>
            <a:ext cx="6645540" cy="2246769"/>
          </a:xfrm>
          <a:prstGeom prst="rect">
            <a:avLst/>
          </a:prstGeom>
        </p:spPr>
        <p:txBody>
          <a:bodyPr wrap="square">
            <a:spAutoFit/>
          </a:bodyPr>
          <a:lstStyle/>
          <a:p>
            <a:r>
              <a:rPr lang="en-US" sz="2800" i="1" dirty="0">
                <a:latin typeface="Lucida Bright" panose="02040602050505020304" pitchFamily="18" charset="0"/>
              </a:rPr>
              <a:t> “When things fall apart, and chaos re-emerges, we can give structure to it, and re-establish order, through our speech. If we speak carefully and precisely, we can sort things out, and</a:t>
            </a:r>
            <a:endParaRPr lang="en-CA"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51935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6B1702-20C8-4708-B4D2-00EF4D7BE339}"/>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2" name="Title 1"/>
          <p:cNvSpPr>
            <a:spLocks noGrp="1"/>
          </p:cNvSpPr>
          <p:nvPr>
            <p:ph type="title"/>
          </p:nvPr>
        </p:nvSpPr>
        <p:spPr>
          <a:xfrm>
            <a:off x="549560" y="311582"/>
            <a:ext cx="8229600" cy="1143000"/>
          </a:xfrm>
        </p:spPr>
        <p:txBody>
          <a:bodyPr>
            <a:normAutofit/>
          </a:bodyPr>
          <a:lstStyle/>
          <a:p>
            <a:r>
              <a:rPr lang="en-US" sz="4000" dirty="0">
                <a:latin typeface="Lucida Bright" panose="02040602050505020304" pitchFamily="18" charset="0"/>
              </a:rPr>
              <a:t>Broader approach to change</a:t>
            </a:r>
          </a:p>
        </p:txBody>
      </p:sp>
      <p:sp>
        <p:nvSpPr>
          <p:cNvPr id="3" name="Content Placeholder 2"/>
          <p:cNvSpPr>
            <a:spLocks noGrp="1"/>
          </p:cNvSpPr>
          <p:nvPr>
            <p:ph idx="1"/>
          </p:nvPr>
        </p:nvSpPr>
        <p:spPr>
          <a:xfrm>
            <a:off x="568032" y="1563256"/>
            <a:ext cx="8229600" cy="4525963"/>
          </a:xfrm>
        </p:spPr>
        <p:txBody>
          <a:bodyPr>
            <a:normAutofit fontScale="92500" lnSpcReduction="10000"/>
          </a:bodyPr>
          <a:lstStyle/>
          <a:p>
            <a:pPr marL="57150" indent="0">
              <a:buNone/>
            </a:pPr>
            <a:r>
              <a:rPr lang="en-US" sz="3500" b="1" i="1" dirty="0">
                <a:latin typeface="Lucida Bright" panose="02040602050505020304" pitchFamily="18" charset="0"/>
              </a:rPr>
              <a:t>Not change-management but building relationships</a:t>
            </a:r>
          </a:p>
          <a:p>
            <a:pPr lvl="1" indent="-382588">
              <a:buFont typeface="Courier New" panose="02070309020205020404" pitchFamily="49" charset="0"/>
              <a:buChar char="o"/>
            </a:pPr>
            <a:r>
              <a:rPr lang="en-US" dirty="0">
                <a:latin typeface="Lucida Bright" panose="02040602050505020304" pitchFamily="18" charset="0"/>
              </a:rPr>
              <a:t>From process &amp; structural changes to growing relational capacity</a:t>
            </a:r>
          </a:p>
          <a:p>
            <a:pPr lvl="1" indent="-382588">
              <a:buFont typeface="Courier New" panose="02070309020205020404" pitchFamily="49" charset="0"/>
              <a:buChar char="o"/>
            </a:pPr>
            <a:r>
              <a:rPr lang="en-US" dirty="0">
                <a:latin typeface="Lucida Bright" panose="02040602050505020304" pitchFamily="18" charset="0"/>
              </a:rPr>
              <a:t>Ability to work through healthy conflict</a:t>
            </a:r>
          </a:p>
          <a:p>
            <a:pPr lvl="1" indent="-382588">
              <a:buFont typeface="Courier New" panose="02070309020205020404" pitchFamily="49" charset="0"/>
              <a:buChar char="o"/>
            </a:pPr>
            <a:r>
              <a:rPr lang="en-US" dirty="0">
                <a:latin typeface="Lucida Bright" panose="02040602050505020304" pitchFamily="18" charset="0"/>
              </a:rPr>
              <a:t>The challenge, and responsibility, is for leadership to set processes and practices in place to build healthy relationships</a:t>
            </a:r>
          </a:p>
          <a:p>
            <a:pPr lvl="1" indent="-382588">
              <a:buFont typeface="Courier New" panose="02070309020205020404" pitchFamily="49" charset="0"/>
              <a:buChar char="o"/>
            </a:pPr>
            <a:r>
              <a:rPr lang="en-US" dirty="0">
                <a:latin typeface="Lucida Bright" panose="02040602050505020304" pitchFamily="18" charset="0"/>
              </a:rPr>
              <a:t>People can adapt to change if they feel safe and secure, that someone is hearing them and cares for them</a:t>
            </a:r>
          </a:p>
          <a:p>
            <a:pPr lvl="2"/>
            <a:endParaRPr lang="en-US" dirty="0">
              <a:latin typeface="Lucida Bright" panose="02040602050505020304" pitchFamily="18" charset="0"/>
            </a:endParaRPr>
          </a:p>
          <a:p>
            <a:endParaRPr lang="en-US" dirty="0">
              <a:latin typeface="Lucida Bright" panose="020406020505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C0F394-77C9-41A8-B055-EBE9745E92B1}"/>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4651C70-4059-44D7-AE47-EFD6E8FEEFC5}"/>
              </a:ext>
            </a:extLst>
          </p:cNvPr>
          <p:cNvSpPr txBox="1">
            <a:spLocks/>
          </p:cNvSpPr>
          <p:nvPr/>
        </p:nvSpPr>
        <p:spPr>
          <a:xfrm>
            <a:off x="1917000" y="2302837"/>
            <a:ext cx="4123800" cy="8071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4">
                    <a:lumMod val="50000"/>
                  </a:schemeClr>
                </a:solidFill>
                <a:latin typeface="Lucida Bright" panose="02040602050505020304" pitchFamily="18" charset="0"/>
              </a:rPr>
              <a:t>Welcome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2B491E-4B47-42D3-96D3-48FB00BD3137}"/>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5D3B94-ADCA-49C3-8A35-1CB1D804EBAD}"/>
              </a:ext>
            </a:extLst>
          </p:cNvPr>
          <p:cNvSpPr>
            <a:spLocks noGrp="1"/>
          </p:cNvSpPr>
          <p:nvPr>
            <p:ph idx="1"/>
          </p:nvPr>
        </p:nvSpPr>
        <p:spPr>
          <a:xfrm>
            <a:off x="400910" y="1274697"/>
            <a:ext cx="6800421" cy="4525963"/>
          </a:xfrm>
        </p:spPr>
        <p:txBody>
          <a:bodyPr>
            <a:normAutofit/>
          </a:bodyPr>
          <a:lstStyle/>
          <a:p>
            <a:pPr marL="0" indent="0">
              <a:buNone/>
            </a:pPr>
            <a:r>
              <a:rPr lang="en-US" sz="2800" i="1" dirty="0">
                <a:latin typeface="Lucida Bright" panose="02040602050505020304" pitchFamily="18" charset="0"/>
              </a:rPr>
              <a:t> “Alignment and clarity cannot be a-</a:t>
            </a:r>
            <a:r>
              <a:rPr lang="en-US" sz="2800" i="1" dirty="0" err="1">
                <a:latin typeface="Lucida Bright" panose="02040602050505020304" pitchFamily="18" charset="0"/>
              </a:rPr>
              <a:t>chieved</a:t>
            </a:r>
            <a:r>
              <a:rPr lang="en-US" sz="2800" i="1" dirty="0">
                <a:latin typeface="Lucida Bright" panose="02040602050505020304" pitchFamily="18" charset="0"/>
              </a:rPr>
              <a:t> in one fell swoop with a series of generic buzzwords and aspirational phrases crammed together.</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7151A0-4707-4C38-AB75-D5520B72AF64}"/>
              </a:ext>
            </a:extLst>
          </p:cNvPr>
          <p:cNvSpPr/>
          <p:nvPr/>
        </p:nvSpPr>
        <p:spPr>
          <a:xfrm>
            <a:off x="400910" y="5171230"/>
            <a:ext cx="7856399" cy="1384995"/>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Patrick Lencioni, author of </a:t>
            </a:r>
            <a:r>
              <a:rPr lang="en-US" sz="2800" b="1" i="1" dirty="0">
                <a:solidFill>
                  <a:schemeClr val="accent4">
                    <a:lumMod val="50000"/>
                  </a:schemeClr>
                </a:solidFill>
                <a:latin typeface="Lucida Bright" panose="02040602050505020304" pitchFamily="18" charset="0"/>
              </a:rPr>
              <a:t>he Advantage: Why Organizational Health Trumps Everything Else in Business</a:t>
            </a:r>
            <a:endParaRPr lang="en-CA" sz="2800" i="1" dirty="0"/>
          </a:p>
        </p:txBody>
      </p:sp>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8A4560-4461-4F85-A91A-259A979EA0F9}"/>
              </a:ext>
            </a:extLst>
          </p:cNvPr>
          <p:cNvPicPr>
            <a:picLocks noChangeAspect="1"/>
          </p:cNvPicPr>
          <p:nvPr/>
        </p:nvPicPr>
        <p:blipFill rotWithShape="1">
          <a:blip r:embed="rId3"/>
          <a:srcRect b="47946"/>
          <a:stretch/>
        </p:blipFill>
        <p:spPr>
          <a:xfrm>
            <a:off x="1119296" y="119866"/>
            <a:ext cx="1974273" cy="1027689"/>
          </a:xfrm>
          <a:prstGeom prst="rect">
            <a:avLst/>
          </a:prstGeom>
        </p:spPr>
      </p:pic>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D99391-3F77-4865-822A-3F6ABC005541}"/>
              </a:ext>
            </a:extLst>
          </p:cNvPr>
          <p:cNvPicPr>
            <a:picLocks noChangeAspect="1"/>
          </p:cNvPicPr>
          <p:nvPr/>
        </p:nvPicPr>
        <p:blipFill>
          <a:blip r:embed="rId4"/>
          <a:stretch>
            <a:fillRect/>
          </a:stretch>
        </p:blipFill>
        <p:spPr>
          <a:xfrm>
            <a:off x="7106532" y="128901"/>
            <a:ext cx="1934056" cy="290390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BF53C8-1DE5-4F13-AD03-1E596CD3E0E5}"/>
              </a:ext>
            </a:extLst>
          </p:cNvPr>
          <p:cNvSpPr/>
          <p:nvPr/>
        </p:nvSpPr>
        <p:spPr>
          <a:xfrm>
            <a:off x="400909" y="2959825"/>
            <a:ext cx="8342181" cy="2246769"/>
          </a:xfrm>
          <a:prstGeom prst="rect">
            <a:avLst/>
          </a:prstGeom>
        </p:spPr>
        <p:txBody>
          <a:bodyPr wrap="square">
            <a:spAutoFit/>
          </a:bodyPr>
          <a:lstStyle/>
          <a:p>
            <a:r>
              <a:rPr lang="en-US" sz="2800" i="1" dirty="0">
                <a:latin typeface="Lucida Bright" panose="02040602050505020304" pitchFamily="18" charset="0"/>
              </a:rPr>
              <a:t>Leaders simply cannot inspire, inform, motivate, market, and position their companies in the context of a t</a:t>
            </a:r>
            <a:r>
              <a:rPr lang="en-US" sz="2400" i="1" dirty="0">
                <a:latin typeface="Lucida Bright" panose="02040602050505020304" pitchFamily="18" charset="0"/>
              </a:rPr>
              <a:t>-</a:t>
            </a:r>
            <a:r>
              <a:rPr lang="en-US" sz="2800" i="1" dirty="0">
                <a:latin typeface="Lucida Bright" panose="02040602050505020304" pitchFamily="18" charset="0"/>
              </a:rPr>
              <a:t>shirt or </a:t>
            </a:r>
            <a:r>
              <a:rPr lang="en-US" sz="2800" i="1" dirty="0" err="1">
                <a:latin typeface="Lucida Bright" panose="02040602050505020304" pitchFamily="18" charset="0"/>
              </a:rPr>
              <a:t>lucite</a:t>
            </a:r>
            <a:r>
              <a:rPr lang="en-US" sz="2800" i="1" dirty="0">
                <a:latin typeface="Lucida Bright" panose="02040602050505020304" pitchFamily="18" charset="0"/>
              </a:rPr>
              <a:t> </a:t>
            </a:r>
            <a:r>
              <a:rPr lang="en-US" sz="2800" i="1" dirty="0" err="1">
                <a:latin typeface="Lucida Bright" panose="02040602050505020304" pitchFamily="18" charset="0"/>
              </a:rPr>
              <a:t>tschotske</a:t>
            </a:r>
            <a:r>
              <a:rPr lang="en-US" sz="2800" i="1" dirty="0">
                <a:latin typeface="Lucida Bright" panose="02040602050505020304" pitchFamily="18" charset="0"/>
              </a:rPr>
              <a:t>. Clarity requires a much more rigorous  and unpretentious approach.”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415460"/>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7A95DD-91BE-4175-BE66-6FEC1A426317}"/>
              </a:ext>
            </a:extLst>
          </p:cNvPr>
          <p:cNvPicPr>
            <a:picLocks noChangeAspect="1"/>
          </p:cNvPicPr>
          <p:nvPr/>
        </p:nvPicPr>
        <p:blipFill rotWithShape="1">
          <a:blip r:embed="rId2"/>
          <a:srcRect l="21499" r="27290" b="42362"/>
          <a:stretch/>
        </p:blipFill>
        <p:spPr>
          <a:xfrm>
            <a:off x="10604" y="0"/>
            <a:ext cx="9135329" cy="6858000"/>
          </a:xfrm>
          <a:prstGeom prst="rect">
            <a:avLst/>
          </a:prstGeom>
        </p:spPr>
      </p:pic>
      <p:sp>
        <p:nvSpPr>
          <p:cNvPr id="2" name="Title 1"/>
          <p:cNvSpPr>
            <a:spLocks noGrp="1"/>
          </p:cNvSpPr>
          <p:nvPr>
            <p:ph type="title"/>
          </p:nvPr>
        </p:nvSpPr>
        <p:spPr>
          <a:xfrm>
            <a:off x="1072800" y="310638"/>
            <a:ext cx="7984800" cy="1143000"/>
          </a:xfrm>
        </p:spPr>
        <p:txBody>
          <a:bodyPr>
            <a:noAutofit/>
          </a:bodyPr>
          <a:lstStyle/>
          <a:p>
            <a:pPr algn="l"/>
            <a:r>
              <a:rPr lang="en-US" sz="3600" b="1" dirty="0">
                <a:solidFill>
                  <a:schemeClr val="accent4">
                    <a:lumMod val="50000"/>
                  </a:schemeClr>
                </a:solidFill>
                <a:latin typeface="Lucida Bright" panose="02040602050505020304" pitchFamily="18" charset="0"/>
              </a:rPr>
              <a:t>Organizational Design</a:t>
            </a:r>
          </a:p>
        </p:txBody>
      </p:sp>
      <p:sp>
        <p:nvSpPr>
          <p:cNvPr id="3" name="Content Placeholder 2"/>
          <p:cNvSpPr>
            <a:spLocks noGrp="1"/>
          </p:cNvSpPr>
          <p:nvPr>
            <p:ph idx="1"/>
          </p:nvPr>
        </p:nvSpPr>
        <p:spPr>
          <a:xfrm>
            <a:off x="714692" y="1417119"/>
            <a:ext cx="8074800" cy="4899023"/>
          </a:xfrm>
        </p:spPr>
        <p:txBody>
          <a:bodyPr>
            <a:normAutofit/>
          </a:bodyPr>
          <a:lstStyle/>
          <a:p>
            <a:pPr marL="571500" indent="-514350">
              <a:buFont typeface="+mj-lt"/>
              <a:buAutoNum type="arabicPeriod"/>
            </a:pPr>
            <a:r>
              <a:rPr lang="en-US" sz="2800" dirty="0">
                <a:solidFill>
                  <a:schemeClr val="accent4">
                    <a:lumMod val="50000"/>
                  </a:schemeClr>
                </a:solidFill>
                <a:latin typeface="Lucida Bright" panose="02040602050505020304" pitchFamily="18" charset="0"/>
              </a:rPr>
              <a:t>Structural change drives stress, strain and relational unsteadiness</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Cross-disciplinary teams               generate unique issues                    around clarity and                accountability</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Flatter organizations have less tolerance for structure and softer skills</a:t>
            </a:r>
          </a:p>
          <a:p>
            <a:pPr marL="571500" indent="-514350">
              <a:buFont typeface="+mj-lt"/>
              <a:buAutoNum type="arabicPeriod"/>
            </a:pPr>
            <a:endParaRPr lang="en-US" sz="2800" dirty="0">
              <a:solidFill>
                <a:schemeClr val="accent4">
                  <a:lumMod val="50000"/>
                </a:schemeClr>
              </a:solidFill>
              <a:latin typeface="Lucida Bright" panose="02040602050505020304" pitchFamily="18" charset="0"/>
            </a:endParaRPr>
          </a:p>
          <a:p>
            <a:pPr marL="571500" indent="-514350">
              <a:buFont typeface="+mj-lt"/>
              <a:buAutoNum type="arabicPeriod"/>
            </a:pPr>
            <a:endParaRPr lang="en-US" sz="2800" dirty="0">
              <a:solidFill>
                <a:schemeClr val="accent4">
                  <a:lumMod val="50000"/>
                </a:schemeClr>
              </a:solidFill>
              <a:latin typeface="Lucida Bright" panose="02040602050505020304" pitchFamily="18" charset="0"/>
            </a:endParaRPr>
          </a:p>
          <a:p>
            <a:pPr lvl="1"/>
            <a:endParaRPr lang="en-US" sz="2600" dirty="0">
              <a:solidFill>
                <a:schemeClr val="accent4">
                  <a:lumMod val="50000"/>
                </a:schemeClr>
              </a:solidFill>
              <a:latin typeface="Lucida Bright" panose="02040602050505020304" pitchFamily="18" charset="0"/>
            </a:endParaRPr>
          </a:p>
          <a:p>
            <a:endParaRPr lang="en-US" dirty="0">
              <a:solidFill>
                <a:schemeClr val="accent4">
                  <a:lumMod val="50000"/>
                </a:schemeClr>
              </a:solidFill>
              <a:latin typeface="Lucida Bright" panose="02040602050505020304" pitchFamily="18" charset="0"/>
            </a:endParaRPr>
          </a:p>
        </p:txBody>
      </p:sp>
      <p:grpSp>
        <p:nvGrpSpPr>
          <p:cNvPr id="68" name="Group 6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56BFC5-CF35-44AD-A84C-C7FAEDBB0985}"/>
              </a:ext>
            </a:extLst>
          </p:cNvPr>
          <p:cNvGrpSpPr/>
          <p:nvPr/>
        </p:nvGrpSpPr>
        <p:grpSpPr>
          <a:xfrm>
            <a:off x="1322571" y="5320047"/>
            <a:ext cx="3021281" cy="582105"/>
            <a:chOff x="1423447" y="5846523"/>
            <a:chExt cx="3021281" cy="582105"/>
          </a:xfrm>
          <a:effectLst>
            <a:outerShdw blurRad="50800" dist="38100" dir="2700000" algn="tl" rotWithShape="0">
              <a:prstClr val="black">
                <a:alpha val="40000"/>
              </a:prstClr>
            </a:outerShdw>
          </a:effectLst>
        </p:grpSpPr>
        <p:cxnSp>
          <p:nvCxnSpPr>
            <p:cNvPr id="33" name="Straight Connector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2145A4-88D3-4490-9AF8-72D00A653904}"/>
                </a:ext>
              </a:extLst>
            </p:cNvPr>
            <p:cNvCxnSpPr/>
            <p:nvPr/>
          </p:nvCxnSpPr>
          <p:spPr>
            <a:xfrm>
              <a:off x="2936438" y="6019268"/>
              <a:ext cx="1" cy="107006"/>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942DD2-EBE2-4C86-A89C-EC2A1F840CE2}"/>
                </a:ext>
              </a:extLst>
            </p:cNvPr>
            <p:cNvSpPr/>
            <p:nvPr/>
          </p:nvSpPr>
          <p:spPr>
            <a:xfrm>
              <a:off x="2738476" y="5846523"/>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DA3946-8A5C-4852-B4BB-628BF783A686}"/>
                </a:ext>
              </a:extLst>
            </p:cNvPr>
            <p:cNvCxnSpPr/>
            <p:nvPr/>
          </p:nvCxnSpPr>
          <p:spPr>
            <a:xfrm>
              <a:off x="1621410" y="6135701"/>
              <a:ext cx="2630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E0EF6A-8E27-435A-8751-F1DDF676D18A}"/>
                </a:ext>
              </a:extLst>
            </p:cNvPr>
            <p:cNvCxnSpPr>
              <a:cxnSpLocks/>
            </p:cNvCxnSpPr>
            <p:nvPr/>
          </p:nvCxnSpPr>
          <p:spPr>
            <a:xfrm>
              <a:off x="1642620" y="6135839"/>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2820CD-9E35-4D2D-9D9C-5AC95193DA43}"/>
                </a:ext>
              </a:extLst>
            </p:cNvPr>
            <p:cNvCxnSpPr>
              <a:cxnSpLocks/>
            </p:cNvCxnSpPr>
            <p:nvPr/>
          </p:nvCxnSpPr>
          <p:spPr>
            <a:xfrm>
              <a:off x="2160314" y="6148712"/>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B31754-6256-488E-82AD-C62CC9F5A7BB}"/>
                </a:ext>
              </a:extLst>
            </p:cNvPr>
            <p:cNvCxnSpPr>
              <a:cxnSpLocks/>
            </p:cNvCxnSpPr>
            <p:nvPr/>
          </p:nvCxnSpPr>
          <p:spPr>
            <a:xfrm>
              <a:off x="2666209" y="6147094"/>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69725F-3E6D-4B74-8EE4-27B65F8E1AE8}"/>
                </a:ext>
              </a:extLst>
            </p:cNvPr>
            <p:cNvCxnSpPr>
              <a:cxnSpLocks/>
            </p:cNvCxnSpPr>
            <p:nvPr/>
          </p:nvCxnSpPr>
          <p:spPr>
            <a:xfrm>
              <a:off x="3217436" y="6149694"/>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CB0C4F-8E48-4178-84AB-145AED595422}"/>
                </a:ext>
              </a:extLst>
            </p:cNvPr>
            <p:cNvCxnSpPr>
              <a:cxnSpLocks/>
            </p:cNvCxnSpPr>
            <p:nvPr/>
          </p:nvCxnSpPr>
          <p:spPr>
            <a:xfrm>
              <a:off x="3720444" y="6158139"/>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3A3A9D-8E66-408C-8855-569C5D5DF346}"/>
                </a:ext>
              </a:extLst>
            </p:cNvPr>
            <p:cNvCxnSpPr>
              <a:cxnSpLocks/>
            </p:cNvCxnSpPr>
            <p:nvPr/>
          </p:nvCxnSpPr>
          <p:spPr>
            <a:xfrm>
              <a:off x="4234201" y="6153462"/>
              <a:ext cx="1" cy="107006"/>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579A00-3877-4DFE-B8A3-74876D1EF50F}"/>
                </a:ext>
              </a:extLst>
            </p:cNvPr>
            <p:cNvSpPr/>
            <p:nvPr/>
          </p:nvSpPr>
          <p:spPr>
            <a:xfrm>
              <a:off x="1423447"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EB710A-8B8A-48E4-9ABC-4D1D028F3062}"/>
                </a:ext>
              </a:extLst>
            </p:cNvPr>
            <p:cNvSpPr/>
            <p:nvPr/>
          </p:nvSpPr>
          <p:spPr>
            <a:xfrm>
              <a:off x="1946633"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588CB1-BE06-44EF-87A9-8E0E06DEDFC6}"/>
                </a:ext>
              </a:extLst>
            </p:cNvPr>
            <p:cNvSpPr/>
            <p:nvPr/>
          </p:nvSpPr>
          <p:spPr>
            <a:xfrm>
              <a:off x="2469819"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548D2F-7FD4-4B70-93E2-F128C51BC38B}"/>
                </a:ext>
              </a:extLst>
            </p:cNvPr>
            <p:cNvSpPr/>
            <p:nvPr/>
          </p:nvSpPr>
          <p:spPr>
            <a:xfrm>
              <a:off x="2993005"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7C7EE4-5C88-486E-B99D-75470C7010C6}"/>
                </a:ext>
              </a:extLst>
            </p:cNvPr>
            <p:cNvSpPr/>
            <p:nvPr/>
          </p:nvSpPr>
          <p:spPr>
            <a:xfrm>
              <a:off x="3516191"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03908E-F468-4EF8-85C5-65BC11874CD9}"/>
                </a:ext>
              </a:extLst>
            </p:cNvPr>
            <p:cNvSpPr/>
            <p:nvPr/>
          </p:nvSpPr>
          <p:spPr>
            <a:xfrm>
              <a:off x="4039375" y="625015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69" name="Group 6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9B9F67-70A4-4363-92BD-C31AFCF91D79}"/>
              </a:ext>
            </a:extLst>
          </p:cNvPr>
          <p:cNvGrpSpPr/>
          <p:nvPr/>
        </p:nvGrpSpPr>
        <p:grpSpPr>
          <a:xfrm>
            <a:off x="4672188" y="5117713"/>
            <a:ext cx="3021281" cy="1019159"/>
            <a:chOff x="4846948" y="5598009"/>
            <a:chExt cx="3021281" cy="1019159"/>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B51E4F-C0C6-4C44-B369-FE70617A810E}"/>
                </a:ext>
              </a:extLst>
            </p:cNvPr>
            <p:cNvSpPr/>
            <p:nvPr/>
          </p:nvSpPr>
          <p:spPr>
            <a:xfrm>
              <a:off x="5366489" y="6016209"/>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13FF69-5F9A-4154-9F05-9807046B8092}"/>
                </a:ext>
              </a:extLst>
            </p:cNvPr>
            <p:cNvSpPr/>
            <p:nvPr/>
          </p:nvSpPr>
          <p:spPr>
            <a:xfrm>
              <a:off x="6939779" y="6016209"/>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EC6A96-DEC4-492C-8C5F-01620CABBF71}"/>
                </a:ext>
              </a:extLst>
            </p:cNvPr>
            <p:cNvSpPr/>
            <p:nvPr/>
          </p:nvSpPr>
          <p:spPr>
            <a:xfrm>
              <a:off x="6154912" y="5598009"/>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5" name="Straight Connector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60CBDB-DAB0-47DA-B7D8-F97967058828}"/>
                </a:ext>
              </a:extLst>
            </p:cNvPr>
            <p:cNvCxnSpPr>
              <a:cxnSpLocks/>
            </p:cNvCxnSpPr>
            <p:nvPr/>
          </p:nvCxnSpPr>
          <p:spPr>
            <a:xfrm flipV="1">
              <a:off x="5055408" y="6305926"/>
              <a:ext cx="1049518" cy="74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3C6F35-5C25-4ADC-B6AB-76D04CC4EA9D}"/>
                </a:ext>
              </a:extLst>
            </p:cNvPr>
            <p:cNvCxnSpPr>
              <a:cxnSpLocks/>
            </p:cNvCxnSpPr>
            <p:nvPr/>
          </p:nvCxnSpPr>
          <p:spPr>
            <a:xfrm>
              <a:off x="5072401" y="6313377"/>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6947CD-993B-4C00-88AE-AC308CC3960C}"/>
                </a:ext>
              </a:extLst>
            </p:cNvPr>
            <p:cNvCxnSpPr>
              <a:cxnSpLocks/>
            </p:cNvCxnSpPr>
            <p:nvPr/>
          </p:nvCxnSpPr>
          <p:spPr>
            <a:xfrm>
              <a:off x="5580668" y="6326250"/>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BB087F-7DB0-4453-83E7-7D549A71E362}"/>
                </a:ext>
              </a:extLst>
            </p:cNvPr>
            <p:cNvCxnSpPr>
              <a:cxnSpLocks/>
            </p:cNvCxnSpPr>
            <p:nvPr/>
          </p:nvCxnSpPr>
          <p:spPr>
            <a:xfrm>
              <a:off x="6086563" y="6324632"/>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68A652-5927-4A27-8F3B-A61D1E30B65E}"/>
                </a:ext>
              </a:extLst>
            </p:cNvPr>
            <p:cNvCxnSpPr>
              <a:cxnSpLocks/>
            </p:cNvCxnSpPr>
            <p:nvPr/>
          </p:nvCxnSpPr>
          <p:spPr>
            <a:xfrm>
              <a:off x="6637790" y="6327232"/>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FDE02B-F7E2-43EC-B302-0839CE3FC717}"/>
                </a:ext>
              </a:extLst>
            </p:cNvPr>
            <p:cNvCxnSpPr>
              <a:cxnSpLocks/>
            </p:cNvCxnSpPr>
            <p:nvPr/>
          </p:nvCxnSpPr>
          <p:spPr>
            <a:xfrm>
              <a:off x="7140798" y="6335677"/>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F07B5A-F6F5-4949-8A5F-26DFBB647E8D}"/>
                </a:ext>
              </a:extLst>
            </p:cNvPr>
            <p:cNvCxnSpPr>
              <a:cxnSpLocks/>
            </p:cNvCxnSpPr>
            <p:nvPr/>
          </p:nvCxnSpPr>
          <p:spPr>
            <a:xfrm>
              <a:off x="7654555" y="6331000"/>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AC284E-F28E-4B62-A183-6306E116739C}"/>
                </a:ext>
              </a:extLst>
            </p:cNvPr>
            <p:cNvCxnSpPr/>
            <p:nvPr/>
          </p:nvCxnSpPr>
          <p:spPr>
            <a:xfrm>
              <a:off x="5585140" y="6209955"/>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9C3A10-8A59-4CA9-96E9-43DD381F655E}"/>
                </a:ext>
              </a:extLst>
            </p:cNvPr>
            <p:cNvCxnSpPr/>
            <p:nvPr/>
          </p:nvCxnSpPr>
          <p:spPr>
            <a:xfrm>
              <a:off x="7139224" y="6193909"/>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0B7C8A-F666-4ACE-902A-3EFCF2F22795}"/>
                </a:ext>
              </a:extLst>
            </p:cNvPr>
            <p:cNvCxnSpPr>
              <a:cxnSpLocks/>
            </p:cNvCxnSpPr>
            <p:nvPr/>
          </p:nvCxnSpPr>
          <p:spPr>
            <a:xfrm flipV="1">
              <a:off x="6614465" y="6315904"/>
              <a:ext cx="1049518" cy="7451"/>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AC68E6-FB77-4FC0-B3C7-AF8A91F29630}"/>
                </a:ext>
              </a:extLst>
            </p:cNvPr>
            <p:cNvSpPr/>
            <p:nvPr/>
          </p:nvSpPr>
          <p:spPr>
            <a:xfrm>
              <a:off x="4846948"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5B8A74-9916-433B-A8E2-1AD374BD7744}"/>
                </a:ext>
              </a:extLst>
            </p:cNvPr>
            <p:cNvSpPr/>
            <p:nvPr/>
          </p:nvSpPr>
          <p:spPr>
            <a:xfrm>
              <a:off x="5370134"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E89B29-3A42-44A1-B3EC-64821BF7B7CF}"/>
                </a:ext>
              </a:extLst>
            </p:cNvPr>
            <p:cNvSpPr/>
            <p:nvPr/>
          </p:nvSpPr>
          <p:spPr>
            <a:xfrm>
              <a:off x="5893320"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9FEA2D-C870-4910-A9D2-45388F70B8E8}"/>
                </a:ext>
              </a:extLst>
            </p:cNvPr>
            <p:cNvSpPr/>
            <p:nvPr/>
          </p:nvSpPr>
          <p:spPr>
            <a:xfrm>
              <a:off x="6416506"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C08BBD-EBFC-48E4-9D98-1F63D86ED68E}"/>
                </a:ext>
              </a:extLst>
            </p:cNvPr>
            <p:cNvSpPr/>
            <p:nvPr/>
          </p:nvSpPr>
          <p:spPr>
            <a:xfrm>
              <a:off x="6939692"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77725B-6CF9-42CF-8F4A-FF522309B262}"/>
                </a:ext>
              </a:extLst>
            </p:cNvPr>
            <p:cNvSpPr/>
            <p:nvPr/>
          </p:nvSpPr>
          <p:spPr>
            <a:xfrm>
              <a:off x="7462876" y="6438698"/>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3E6132-9F06-4495-93BF-36620E913A41}"/>
                </a:ext>
              </a:extLst>
            </p:cNvPr>
            <p:cNvCxnSpPr>
              <a:cxnSpLocks/>
            </p:cNvCxnSpPr>
            <p:nvPr/>
          </p:nvCxnSpPr>
          <p:spPr>
            <a:xfrm flipV="1">
              <a:off x="5566029" y="5890741"/>
              <a:ext cx="158238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7153A0-16F1-41AC-90ED-5C01E942FF35}"/>
                </a:ext>
              </a:extLst>
            </p:cNvPr>
            <p:cNvCxnSpPr>
              <a:cxnSpLocks/>
            </p:cNvCxnSpPr>
            <p:nvPr/>
          </p:nvCxnSpPr>
          <p:spPr>
            <a:xfrm>
              <a:off x="5583022" y="5890741"/>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265025-6C9F-4EFC-A177-DB556966487D}"/>
                </a:ext>
              </a:extLst>
            </p:cNvPr>
            <p:cNvCxnSpPr>
              <a:cxnSpLocks/>
            </p:cNvCxnSpPr>
            <p:nvPr/>
          </p:nvCxnSpPr>
          <p:spPr>
            <a:xfrm>
              <a:off x="7148411" y="5904596"/>
              <a:ext cx="1" cy="107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EDD495-78FC-40CC-BAF5-ED00B27362E2}"/>
                </a:ext>
              </a:extLst>
            </p:cNvPr>
            <p:cNvCxnSpPr/>
            <p:nvPr/>
          </p:nvCxnSpPr>
          <p:spPr>
            <a:xfrm>
              <a:off x="6359709" y="5777892"/>
              <a:ext cx="1" cy="10700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6BBDED-2647-408D-A604-E12FAB0A8590}"/>
              </a:ext>
            </a:extLst>
          </p:cNvPr>
          <p:cNvGrpSpPr/>
          <p:nvPr/>
        </p:nvGrpSpPr>
        <p:grpSpPr>
          <a:xfrm>
            <a:off x="5544022" y="2550573"/>
            <a:ext cx="1791366" cy="1418896"/>
            <a:chOff x="5980152" y="2568182"/>
            <a:chExt cx="1791366" cy="1418896"/>
          </a:xfrm>
          <a:effectLst>
            <a:outerShdw blurRad="50800" dist="38100" dir="2700000" algn="tl" rotWithShape="0">
              <a:prstClr val="black">
                <a:alpha val="40000"/>
              </a:prstClr>
            </a:outerShdw>
          </a:effectLst>
        </p:grpSpPr>
        <p:sp>
          <p:nvSpPr>
            <p:cNvPr id="66" name="Rectangle 6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57DE67-B07E-4DDA-8DFE-5B3EF7A90870}"/>
                </a:ext>
              </a:extLst>
            </p:cNvPr>
            <p:cNvSpPr/>
            <p:nvPr/>
          </p:nvSpPr>
          <p:spPr>
            <a:xfrm>
              <a:off x="5984676" y="2969379"/>
              <a:ext cx="405353" cy="178470"/>
            </a:xfrm>
            <a:prstGeom prst="rect">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7" name="Rectangle 6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2FC60F-CCA9-4E30-944C-E9E12B403110}"/>
                </a:ext>
              </a:extLst>
            </p:cNvPr>
            <p:cNvSpPr/>
            <p:nvPr/>
          </p:nvSpPr>
          <p:spPr>
            <a:xfrm>
              <a:off x="5980152" y="3421446"/>
              <a:ext cx="405353" cy="178470"/>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0" name="Rectangle 6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8B5CD6-654E-403B-89A4-9C1E89041393}"/>
                </a:ext>
              </a:extLst>
            </p:cNvPr>
            <p:cNvSpPr/>
            <p:nvPr/>
          </p:nvSpPr>
          <p:spPr>
            <a:xfrm>
              <a:off x="6675420" y="3808608"/>
              <a:ext cx="405353" cy="17847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1" name="Rectangle 7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700772-82DF-4E4E-890F-1F30362B7B2A}"/>
                </a:ext>
              </a:extLst>
            </p:cNvPr>
            <p:cNvSpPr/>
            <p:nvPr/>
          </p:nvSpPr>
          <p:spPr>
            <a:xfrm>
              <a:off x="7358073" y="3421446"/>
              <a:ext cx="405353" cy="17847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2" name="Rectangle 7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8B95C6-6DD4-4BB2-8B27-5854771130CA}"/>
                </a:ext>
              </a:extLst>
            </p:cNvPr>
            <p:cNvSpPr/>
            <p:nvPr/>
          </p:nvSpPr>
          <p:spPr>
            <a:xfrm>
              <a:off x="7366165" y="2969379"/>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3" name="Rectangle 7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F39F6F-E075-45A2-906C-EAD5EFB39BAD}"/>
                </a:ext>
              </a:extLst>
            </p:cNvPr>
            <p:cNvSpPr/>
            <p:nvPr/>
          </p:nvSpPr>
          <p:spPr>
            <a:xfrm>
              <a:off x="6667281" y="2568182"/>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3517E3-4BB8-4FFC-A3BC-4910940B27B3}"/>
                </a:ext>
              </a:extLst>
            </p:cNvPr>
            <p:cNvSpPr/>
            <p:nvPr/>
          </p:nvSpPr>
          <p:spPr>
            <a:xfrm>
              <a:off x="6455461" y="2882007"/>
              <a:ext cx="845272" cy="79620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Rectangle 5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9F8314-22C9-494F-9E42-915C66E81498}"/>
                </a:ext>
              </a:extLst>
            </p:cNvPr>
            <p:cNvSpPr/>
            <p:nvPr/>
          </p:nvSpPr>
          <p:spPr>
            <a:xfrm>
              <a:off x="6675420" y="3190874"/>
              <a:ext cx="405353" cy="178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9D3C3A-C635-4DD5-BB7C-24D592A3A46B}"/>
                </a:ext>
              </a:extLst>
            </p:cNvPr>
            <p:cNvCxnSpPr>
              <a:cxnSpLocks/>
              <a:stCxn id="66" idx="3"/>
            </p:cNvCxnSpPr>
            <p:nvPr/>
          </p:nvCxnSpPr>
          <p:spPr>
            <a:xfrm>
              <a:off x="6390029" y="3058614"/>
              <a:ext cx="93240" cy="22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68F9B4-78AE-4436-83DA-3E89CE716024}"/>
                </a:ext>
              </a:extLst>
            </p:cNvPr>
            <p:cNvCxnSpPr>
              <a:cxnSpLocks/>
              <a:stCxn id="73" idx="2"/>
              <a:endCxn id="54" idx="0"/>
            </p:cNvCxnSpPr>
            <p:nvPr/>
          </p:nvCxnSpPr>
          <p:spPr>
            <a:xfrm>
              <a:off x="6869958" y="2746652"/>
              <a:ext cx="8139" cy="444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5D9DB3-0291-44C8-8418-16132B774690}"/>
                </a:ext>
              </a:extLst>
            </p:cNvPr>
            <p:cNvCxnSpPr>
              <a:cxnSpLocks/>
              <a:stCxn id="72" idx="1"/>
              <a:endCxn id="54" idx="3"/>
            </p:cNvCxnSpPr>
            <p:nvPr/>
          </p:nvCxnSpPr>
          <p:spPr>
            <a:xfrm flipH="1">
              <a:off x="7080773" y="3058614"/>
              <a:ext cx="285392" cy="221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5BDE54-BAF2-4175-AB24-16E1C97C3FC2}"/>
                </a:ext>
              </a:extLst>
            </p:cNvPr>
            <p:cNvCxnSpPr>
              <a:stCxn id="71" idx="1"/>
            </p:cNvCxnSpPr>
            <p:nvPr/>
          </p:nvCxnSpPr>
          <p:spPr>
            <a:xfrm flipH="1" flipV="1">
              <a:off x="7281929" y="3457958"/>
              <a:ext cx="76144" cy="52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4F59F3-AB9A-4880-A813-82AEB6445222}"/>
                </a:ext>
              </a:extLst>
            </p:cNvPr>
            <p:cNvCxnSpPr>
              <a:stCxn id="70" idx="0"/>
              <a:endCxn id="5" idx="4"/>
            </p:cNvCxnSpPr>
            <p:nvPr/>
          </p:nvCxnSpPr>
          <p:spPr>
            <a:xfrm flipV="1">
              <a:off x="6878097" y="3678211"/>
              <a:ext cx="0" cy="1303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B5E6EF-9F2D-4AD2-87FE-38D6D3D24426}"/>
                </a:ext>
              </a:extLst>
            </p:cNvPr>
            <p:cNvCxnSpPr>
              <a:stCxn id="67" idx="3"/>
            </p:cNvCxnSpPr>
            <p:nvPr/>
          </p:nvCxnSpPr>
          <p:spPr>
            <a:xfrm flipV="1">
              <a:off x="6385505" y="3457958"/>
              <a:ext cx="88327" cy="52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E0F725-0026-4092-8607-83273DF4944D}"/>
                </a:ext>
              </a:extLst>
            </p:cNvPr>
            <p:cNvCxnSpPr>
              <a:stCxn id="54" idx="3"/>
            </p:cNvCxnSpPr>
            <p:nvPr/>
          </p:nvCxnSpPr>
          <p:spPr>
            <a:xfrm>
              <a:off x="7080773" y="3280109"/>
              <a:ext cx="201156" cy="17784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827B67-9910-4A8B-94C6-B68670D2B6E8}"/>
                </a:ext>
              </a:extLst>
            </p:cNvPr>
            <p:cNvCxnSpPr>
              <a:cxnSpLocks/>
              <a:stCxn id="54" idx="2"/>
              <a:endCxn id="5" idx="4"/>
            </p:cNvCxnSpPr>
            <p:nvPr/>
          </p:nvCxnSpPr>
          <p:spPr>
            <a:xfrm>
              <a:off x="6878097" y="3369344"/>
              <a:ext cx="0" cy="30886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856863-0ED3-4870-87FB-4887DA57710A}"/>
                </a:ext>
              </a:extLst>
            </p:cNvPr>
            <p:cNvCxnSpPr>
              <a:cxnSpLocks/>
            </p:cNvCxnSpPr>
            <p:nvPr/>
          </p:nvCxnSpPr>
          <p:spPr>
            <a:xfrm flipH="1">
              <a:off x="6531172" y="3376980"/>
              <a:ext cx="146704" cy="5639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2FEDEF-03DD-40A8-A166-1E3C5D1BAA88}"/>
                </a:ext>
              </a:extLst>
            </p:cNvPr>
            <p:cNvCxnSpPr>
              <a:cxnSpLocks/>
              <a:endCxn id="54" idx="1"/>
            </p:cNvCxnSpPr>
            <p:nvPr/>
          </p:nvCxnSpPr>
          <p:spPr>
            <a:xfrm>
              <a:off x="6483269" y="3075531"/>
              <a:ext cx="192151" cy="2045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843235"/>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9D31D95-0CC9-42F5-BA99-0986EE6D7AA1}"/>
              </a:ext>
            </a:extLst>
          </p:cNvPr>
          <p:cNvPicPr>
            <a:picLocks noChangeAspect="1"/>
          </p:cNvPicPr>
          <p:nvPr/>
        </p:nvPicPr>
        <p:blipFill rotWithShape="1">
          <a:blip r:embed="rId2"/>
          <a:srcRect l="21499" r="27290" b="42362"/>
          <a:stretch/>
        </p:blipFill>
        <p:spPr>
          <a:xfrm>
            <a:off x="10604" y="-16790"/>
            <a:ext cx="9135329" cy="6858000"/>
          </a:xfrm>
          <a:prstGeom prst="rect">
            <a:avLst/>
          </a:prstGeom>
        </p:spPr>
      </p:pic>
      <p:sp>
        <p:nvSpPr>
          <p:cNvPr id="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558652-5EC9-4DBA-A147-E93AD683CB50}"/>
              </a:ext>
            </a:extLst>
          </p:cNvPr>
          <p:cNvSpPr>
            <a:spLocks noGrp="1"/>
          </p:cNvSpPr>
          <p:nvPr>
            <p:ph type="title"/>
          </p:nvPr>
        </p:nvSpPr>
        <p:spPr>
          <a:xfrm>
            <a:off x="1072799" y="310638"/>
            <a:ext cx="8777221" cy="1143000"/>
          </a:xfrm>
        </p:spPr>
        <p:txBody>
          <a:bodyPr>
            <a:noAutofit/>
          </a:bodyPr>
          <a:lstStyle/>
          <a:p>
            <a:pPr algn="l"/>
            <a:r>
              <a:rPr lang="en-US" sz="3200" b="1" dirty="0">
                <a:solidFill>
                  <a:schemeClr val="accent4">
                    <a:lumMod val="50000"/>
                  </a:schemeClr>
                </a:solidFill>
                <a:latin typeface="Lucida Bright" panose="02040602050505020304" pitchFamily="18" charset="0"/>
              </a:rPr>
              <a:t>Strategic Planning &amp; Implementation</a:t>
            </a:r>
          </a:p>
        </p:txBody>
      </p:sp>
      <p:sp>
        <p:nvSpPr>
          <p:cNvPr id="6"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4FCE0B-3B8C-459F-89B8-D6F2B8EC0578}"/>
              </a:ext>
            </a:extLst>
          </p:cNvPr>
          <p:cNvSpPr>
            <a:spLocks noGrp="1"/>
          </p:cNvSpPr>
          <p:nvPr>
            <p:ph idx="1"/>
          </p:nvPr>
        </p:nvSpPr>
        <p:spPr>
          <a:xfrm>
            <a:off x="714692" y="1417119"/>
            <a:ext cx="8074800" cy="4899023"/>
          </a:xfrm>
        </p:spPr>
        <p:txBody>
          <a:bodyPr>
            <a:normAutofit/>
          </a:bodyPr>
          <a:lstStyle/>
          <a:p>
            <a:pPr marL="571500" indent="-514350">
              <a:buFont typeface="+mj-lt"/>
              <a:buAutoNum type="arabicPeriod"/>
            </a:pPr>
            <a:r>
              <a:rPr lang="en-US" sz="2800" dirty="0">
                <a:solidFill>
                  <a:schemeClr val="accent4">
                    <a:lumMod val="50000"/>
                  </a:schemeClr>
                </a:solidFill>
                <a:latin typeface="Lucida Bright" panose="02040602050505020304" pitchFamily="18" charset="0"/>
              </a:rPr>
              <a:t>Strategic Planning often doesn’t ‘work’ because …</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 because it’s not implemented</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Implementation is really about focus</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Alignment on the Leadership team </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Articulate clarity</a:t>
            </a:r>
          </a:p>
          <a:p>
            <a:pPr marL="571500" indent="-514350">
              <a:buFont typeface="+mj-lt"/>
              <a:buAutoNum type="arabicPeriod"/>
            </a:pPr>
            <a:r>
              <a:rPr lang="en-US" sz="2800" dirty="0">
                <a:solidFill>
                  <a:schemeClr val="accent4">
                    <a:lumMod val="50000"/>
                  </a:schemeClr>
                </a:solidFill>
                <a:latin typeface="Lucida Bright" panose="02040602050505020304" pitchFamily="18" charset="0"/>
              </a:rPr>
              <a:t>Over and over and over</a:t>
            </a:r>
          </a:p>
          <a:p>
            <a:pPr marL="571500" indent="-514350">
              <a:buFont typeface="+mj-lt"/>
              <a:buAutoNum type="arabicPeriod"/>
            </a:pPr>
            <a:endParaRPr lang="en-US" sz="2800" dirty="0">
              <a:solidFill>
                <a:schemeClr val="accent4">
                  <a:lumMod val="50000"/>
                </a:schemeClr>
              </a:solidFill>
              <a:latin typeface="Lucida Bright" panose="02040602050505020304" pitchFamily="18" charset="0"/>
            </a:endParaRPr>
          </a:p>
          <a:p>
            <a:pPr marL="571500" indent="-514350">
              <a:buFont typeface="+mj-lt"/>
              <a:buAutoNum type="arabicPeriod"/>
            </a:pPr>
            <a:endParaRPr lang="en-US" sz="2800" dirty="0">
              <a:solidFill>
                <a:schemeClr val="accent4">
                  <a:lumMod val="50000"/>
                </a:schemeClr>
              </a:solidFill>
              <a:latin typeface="Lucida Bright" panose="02040602050505020304" pitchFamily="18" charset="0"/>
            </a:endParaRPr>
          </a:p>
          <a:p>
            <a:pPr lvl="1"/>
            <a:endParaRPr lang="en-US" sz="2600" dirty="0">
              <a:solidFill>
                <a:schemeClr val="accent4">
                  <a:lumMod val="50000"/>
                </a:schemeClr>
              </a:solidFill>
              <a:latin typeface="Lucida Bright" panose="02040602050505020304" pitchFamily="18" charset="0"/>
            </a:endParaRPr>
          </a:p>
          <a:p>
            <a:endParaRPr lang="en-US" dirty="0">
              <a:solidFill>
                <a:schemeClr val="accent4">
                  <a:lumMod val="50000"/>
                </a:schemeClr>
              </a:solidFill>
              <a:latin typeface="Lucida Bright" panose="020406020505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2944297"/>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699DF2-3E0B-44D2-9D76-71B889CA03ED}"/>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3" name="Content Placeholder 2"/>
          <p:cNvSpPr>
            <a:spLocks noGrp="1"/>
          </p:cNvSpPr>
          <p:nvPr>
            <p:ph idx="1"/>
          </p:nvPr>
        </p:nvSpPr>
        <p:spPr>
          <a:xfrm>
            <a:off x="655774" y="1193824"/>
            <a:ext cx="8192658" cy="4525963"/>
          </a:xfrm>
        </p:spPr>
        <p:txBody>
          <a:bodyPr>
            <a:normAutofit/>
          </a:bodyPr>
          <a:lstStyle/>
          <a:p>
            <a:pPr marL="0" indent="0">
              <a:buNone/>
            </a:pPr>
            <a:r>
              <a:rPr lang="en-US" sz="2400" i="1" dirty="0">
                <a:latin typeface="Lucida Bright" panose="02040602050505020304" pitchFamily="18" charset="0"/>
              </a:rPr>
              <a:t> “This level of engagement seldom if ever             comes from a command-and-control </a:t>
            </a:r>
            <a:r>
              <a:rPr lang="en-US" sz="2400" i="1" dirty="0" err="1">
                <a:latin typeface="Lucida Bright" panose="02040602050505020304" pitchFamily="18" charset="0"/>
              </a:rPr>
              <a:t>ap</a:t>
            </a:r>
            <a:r>
              <a:rPr lang="en-US" sz="2400" i="1" dirty="0">
                <a:latin typeface="Lucida Bright" panose="02040602050505020304" pitchFamily="18" charset="0"/>
              </a:rPr>
              <a:t>-             </a:t>
            </a:r>
            <a:r>
              <a:rPr lang="en-US" sz="2400" i="1" dirty="0" err="1">
                <a:latin typeface="Lucida Bright" panose="02040602050505020304" pitchFamily="18" charset="0"/>
              </a:rPr>
              <a:t>proach</a:t>
            </a:r>
            <a:r>
              <a:rPr lang="en-US" sz="2400" i="1" dirty="0">
                <a:latin typeface="Lucida Bright" panose="02040602050505020304" pitchFamily="18" charset="0"/>
              </a:rPr>
              <a:t> – that is, one that relies exclusively                 on the formal authority of the leader.             Authority alone at best yields only </a:t>
            </a:r>
            <a:r>
              <a:rPr lang="en-US" sz="2400" i="1" dirty="0" err="1">
                <a:latin typeface="Lucida Bright" panose="02040602050505020304" pitchFamily="18" charset="0"/>
              </a:rPr>
              <a:t>compli</a:t>
            </a:r>
            <a:r>
              <a:rPr lang="en-US" sz="2400" i="1" dirty="0">
                <a:latin typeface="Lucida Bright" panose="02040602050505020304" pitchFamily="18" charset="0"/>
              </a:rPr>
              <a:t>-             </a:t>
            </a:r>
            <a:r>
              <a:rPr lang="en-US" sz="2400" i="1" dirty="0" err="1">
                <a:latin typeface="Lucida Bright" panose="02040602050505020304" pitchFamily="18" charset="0"/>
              </a:rPr>
              <a:t>ance</a:t>
            </a:r>
            <a:r>
              <a:rPr lang="en-US" sz="2400" i="1" dirty="0">
                <a:latin typeface="Lucida Bright" panose="02040602050505020304" pitchFamily="18" charset="0"/>
              </a:rPr>
              <a:t> from the team. By contrast, integrating the four disciplines produces results not from the exercise of authority but from the fundamental desire of each individual team member to feel significant, to do work that matters, and ultimately, to win. That kind of engagement yields true commitment.</a:t>
            </a:r>
          </a:p>
        </p:txBody>
      </p:sp>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E3C92C-C169-4061-A1EA-3B7A88DC3A3A}"/>
              </a:ext>
            </a:extLst>
          </p:cNvPr>
          <p:cNvSpPr/>
          <p:nvPr/>
        </p:nvSpPr>
        <p:spPr>
          <a:xfrm>
            <a:off x="355601" y="5390204"/>
            <a:ext cx="8478985" cy="954107"/>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Chris McChesney, Sean Covey and Jim </a:t>
            </a:r>
            <a:r>
              <a:rPr lang="en-US" sz="2800" b="1" dirty="0" err="1">
                <a:solidFill>
                  <a:schemeClr val="accent4">
                    <a:lumMod val="50000"/>
                  </a:schemeClr>
                </a:solidFill>
                <a:latin typeface="Lucida Bright" panose="02040602050505020304" pitchFamily="18" charset="0"/>
              </a:rPr>
              <a:t>Huling</a:t>
            </a:r>
            <a:r>
              <a:rPr lang="en-US" sz="2800" b="1" dirty="0">
                <a:solidFill>
                  <a:schemeClr val="accent4">
                    <a:lumMod val="50000"/>
                  </a:schemeClr>
                </a:solidFill>
                <a:latin typeface="Lucida Bright" panose="02040602050505020304" pitchFamily="18" charset="0"/>
              </a:rPr>
              <a:t>, authors of </a:t>
            </a:r>
            <a:r>
              <a:rPr lang="en-US" sz="2800" b="1" i="1" dirty="0">
                <a:solidFill>
                  <a:schemeClr val="accent4">
                    <a:lumMod val="50000"/>
                  </a:schemeClr>
                </a:solidFill>
                <a:latin typeface="Lucida Bright" panose="02040602050505020304" pitchFamily="18" charset="0"/>
              </a:rPr>
              <a:t>The 4 Disciplines of Execution</a:t>
            </a:r>
            <a:endParaRPr lang="en-CA" sz="2800" i="1" dirty="0"/>
          </a:p>
        </p:txBody>
      </p:sp>
      <p:pic>
        <p:nvPicPr>
          <p:cNvPr id="9" name="Pictur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F1AECD-0688-4F72-B35E-8A49247E0A16}"/>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12171" y="117556"/>
            <a:ext cx="1928417" cy="2903903"/>
          </a:xfrm>
          <a:prstGeom prst="rect">
            <a:avLst/>
          </a:prstGeom>
        </p:spPr>
      </p:pic>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D60A3B-2643-40C6-AA2B-92FB82D65D67}"/>
              </a:ext>
            </a:extLst>
          </p:cNvPr>
          <p:cNvPicPr>
            <a:picLocks noChangeAspect="1"/>
          </p:cNvPicPr>
          <p:nvPr/>
        </p:nvPicPr>
        <p:blipFill rotWithShape="1">
          <a:blip r:embed="rId4"/>
          <a:srcRect b="47946"/>
          <a:stretch/>
        </p:blipFill>
        <p:spPr>
          <a:xfrm>
            <a:off x="1119296" y="119866"/>
            <a:ext cx="1974273" cy="10276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189739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3BDED3-06FC-4EE0-8D8E-8242A24F761F}"/>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2" name="Title 1"/>
          <p:cNvSpPr>
            <a:spLocks noGrp="1"/>
          </p:cNvSpPr>
          <p:nvPr>
            <p:ph type="title"/>
          </p:nvPr>
        </p:nvSpPr>
        <p:spPr/>
        <p:txBody>
          <a:bodyPr/>
          <a:lstStyle/>
          <a:p>
            <a:r>
              <a:rPr lang="en-US" dirty="0">
                <a:latin typeface="Lucida Bright" panose="02040602050505020304" pitchFamily="18" charset="0"/>
              </a:rPr>
              <a:t>Challenges we face</a:t>
            </a:r>
          </a:p>
        </p:txBody>
      </p:sp>
      <p:sp>
        <p:nvSpPr>
          <p:cNvPr id="3" name="Content Placeholder 2"/>
          <p:cNvSpPr>
            <a:spLocks noGrp="1"/>
          </p:cNvSpPr>
          <p:nvPr>
            <p:ph idx="1"/>
          </p:nvPr>
        </p:nvSpPr>
        <p:spPr/>
        <p:txBody>
          <a:bodyPr>
            <a:normAutofit/>
          </a:bodyPr>
          <a:lstStyle/>
          <a:p>
            <a:r>
              <a:rPr lang="en-US" dirty="0">
                <a:latin typeface="Lucida Bright" panose="02040602050505020304" pitchFamily="18" charset="0"/>
              </a:rPr>
              <a:t>Relevancy (they have to invest time &amp; money)</a:t>
            </a:r>
          </a:p>
          <a:p>
            <a:r>
              <a:rPr lang="en-US" dirty="0">
                <a:latin typeface="Lucida Bright" panose="02040602050505020304" pitchFamily="18" charset="0"/>
              </a:rPr>
              <a:t>Connecting, getting known</a:t>
            </a:r>
          </a:p>
          <a:p>
            <a:r>
              <a:rPr lang="en-US" dirty="0">
                <a:latin typeface="Lucida Bright" panose="02040602050505020304" pitchFamily="18" charset="0"/>
              </a:rPr>
              <a:t>Not just another consultant, something more, really is about culture change (culture</a:t>
            </a:r>
          </a:p>
          <a:p>
            <a:r>
              <a:rPr lang="en-US" dirty="0">
                <a:latin typeface="Lucida Bright" panose="02040602050505020304" pitchFamily="18" charset="0"/>
              </a:rPr>
              <a:t>Education: engagement facts and principles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641005-8517-4A57-8E51-B80F6BB5627E}"/>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2" name="Title 1"/>
          <p:cNvSpPr>
            <a:spLocks noGrp="1"/>
          </p:cNvSpPr>
          <p:nvPr>
            <p:ph type="title"/>
          </p:nvPr>
        </p:nvSpPr>
        <p:spPr>
          <a:xfrm>
            <a:off x="688107" y="311582"/>
            <a:ext cx="8229600" cy="1143000"/>
          </a:xfrm>
        </p:spPr>
        <p:txBody>
          <a:bodyPr>
            <a:normAutofit/>
          </a:bodyPr>
          <a:lstStyle/>
          <a:p>
            <a:r>
              <a:rPr lang="en-US" sz="4000" dirty="0">
                <a:latin typeface="Lucida Bright" panose="02040602050505020304" pitchFamily="18" charset="0"/>
              </a:rPr>
              <a:t>Expanding your RP practice</a:t>
            </a:r>
          </a:p>
        </p:txBody>
      </p:sp>
      <p:sp>
        <p:nvSpPr>
          <p:cNvPr id="3" name="Content Placeholder 2"/>
          <p:cNvSpPr>
            <a:spLocks noGrp="1"/>
          </p:cNvSpPr>
          <p:nvPr>
            <p:ph idx="1"/>
          </p:nvPr>
        </p:nvSpPr>
        <p:spPr/>
        <p:txBody>
          <a:bodyPr>
            <a:normAutofit/>
          </a:bodyPr>
          <a:lstStyle/>
          <a:p>
            <a:r>
              <a:rPr lang="en-US" dirty="0">
                <a:latin typeface="Lucida Bright" panose="02040602050505020304" pitchFamily="18" charset="0"/>
              </a:rPr>
              <a:t>How can you talk to a client so they can embrace the idea of relational change?</a:t>
            </a:r>
          </a:p>
          <a:p>
            <a:pPr lvl="1"/>
            <a:r>
              <a:rPr lang="en-US" dirty="0">
                <a:latin typeface="Lucida Bright" panose="02040602050505020304" pitchFamily="18" charset="0"/>
              </a:rPr>
              <a:t>Introduce an engagement approach from the time we start talking</a:t>
            </a:r>
          </a:p>
          <a:p>
            <a:r>
              <a:rPr lang="en-US" dirty="0">
                <a:latin typeface="Lucida Bright" panose="02040602050505020304" pitchFamily="18" charset="0"/>
              </a:rPr>
              <a:t>Expect a healthy relational approach</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E207B6-BE64-4D03-9AE7-C5D87E3BFD0D}"/>
              </a:ext>
            </a:extLst>
          </p:cNvPr>
          <p:cNvPicPr>
            <a:picLocks noChangeAspect="1"/>
          </p:cNvPicPr>
          <p:nvPr/>
        </p:nvPicPr>
        <p:blipFill rotWithShape="1">
          <a:blip r:embed="rId2"/>
          <a:srcRect l="21499" r="27290" b="42362"/>
          <a:stretch/>
        </p:blipFill>
        <p:spPr>
          <a:xfrm>
            <a:off x="-5729" y="0"/>
            <a:ext cx="9135329" cy="6858000"/>
          </a:xfrm>
          <a:prstGeom prst="rect">
            <a:avLst/>
          </a:prstGeom>
        </p:spPr>
      </p:pic>
      <p:pic>
        <p:nvPicPr>
          <p:cNvPr id="21" name="Pictur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D2AC56-AA21-47A8-AC2D-7E0E9FE79C12}"/>
              </a:ext>
            </a:extLst>
          </p:cNvPr>
          <p:cNvPicPr>
            <a:picLocks noChangeAspect="1"/>
          </p:cNvPicPr>
          <p:nvPr/>
        </p:nvPicPr>
        <p:blipFill>
          <a:blip r:embed="rId3"/>
          <a:stretch>
            <a:fillRect/>
          </a:stretch>
        </p:blipFill>
        <p:spPr>
          <a:xfrm>
            <a:off x="4656224" y="1958651"/>
            <a:ext cx="3939137" cy="2096338"/>
          </a:xfrm>
          <a:prstGeom prst="rect">
            <a:avLst/>
          </a:prstGeom>
        </p:spPr>
      </p:pic>
      <p:pic>
        <p:nvPicPr>
          <p:cNvPr id="23" name="Pictur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0D5708-6E3F-4459-B3DE-1CF6B76E89D9}"/>
              </a:ext>
            </a:extLst>
          </p:cNvPr>
          <p:cNvPicPr>
            <a:picLocks noChangeAspect="1"/>
          </p:cNvPicPr>
          <p:nvPr/>
        </p:nvPicPr>
        <p:blipFill>
          <a:blip r:embed="rId4"/>
          <a:stretch>
            <a:fillRect/>
          </a:stretch>
        </p:blipFill>
        <p:spPr>
          <a:xfrm>
            <a:off x="1025691" y="3871738"/>
            <a:ext cx="4328361" cy="2423882"/>
          </a:xfrm>
          <a:prstGeom prst="rect">
            <a:avLst/>
          </a:prstGeom>
        </p:spPr>
      </p:pic>
      <p:sp>
        <p:nvSpPr>
          <p:cNvPr id="3" name="Content Placeholder 2"/>
          <p:cNvSpPr>
            <a:spLocks noGrp="1"/>
          </p:cNvSpPr>
          <p:nvPr>
            <p:ph idx="1"/>
          </p:nvPr>
        </p:nvSpPr>
        <p:spPr>
          <a:xfrm>
            <a:off x="548639" y="1434507"/>
            <a:ext cx="8438607" cy="2908892"/>
          </a:xfrm>
        </p:spPr>
        <p:txBody>
          <a:bodyPr>
            <a:normAutofit/>
          </a:bodyPr>
          <a:lstStyle/>
          <a:p>
            <a:r>
              <a:rPr lang="en-US" sz="2800" dirty="0">
                <a:latin typeface="Lucida Bright" panose="02040602050505020304" pitchFamily="18" charset="0"/>
              </a:rPr>
              <a:t>There are people doing some of this already</a:t>
            </a:r>
          </a:p>
          <a:p>
            <a:r>
              <a:rPr lang="en-US" sz="2800" dirty="0">
                <a:latin typeface="Lucida Bright" panose="02040602050505020304" pitchFamily="18" charset="0"/>
              </a:rPr>
              <a:t>Questions</a:t>
            </a:r>
          </a:p>
          <a:p>
            <a:r>
              <a:rPr lang="en-US" sz="2800" dirty="0">
                <a:latin typeface="Lucida Bright" panose="02040602050505020304" pitchFamily="18" charset="0"/>
              </a:rPr>
              <a:t>Other learning</a:t>
            </a:r>
          </a:p>
          <a:p>
            <a:r>
              <a:rPr lang="en-US" sz="2800" dirty="0">
                <a:latin typeface="Lucida Bright" panose="02040602050505020304" pitchFamily="18" charset="0"/>
              </a:rPr>
              <a:t>Other best practices</a:t>
            </a:r>
          </a:p>
          <a:p>
            <a:r>
              <a:rPr lang="en-US" sz="2800" dirty="0">
                <a:latin typeface="Lucida Bright" panose="02040602050505020304" pitchFamily="18" charset="0"/>
              </a:rPr>
              <a:t>Other resources </a:t>
            </a:r>
            <a:r>
              <a:rPr lang="en-US" sz="2800" dirty="0">
                <a:solidFill>
                  <a:schemeClr val="accent4">
                    <a:lumMod val="50000"/>
                  </a:schemeClr>
                </a:solidFill>
                <a:latin typeface="Lucida Bright" panose="02040602050505020304" pitchFamily="18" charset="0"/>
              </a:rPr>
              <a:t>avail</a:t>
            </a:r>
            <a:r>
              <a:rPr lang="en-US" sz="2800" dirty="0">
                <a:solidFill>
                  <a:schemeClr val="bg1"/>
                </a:solidFill>
                <a:latin typeface="Lucida Bright" panose="02040602050505020304" pitchFamily="18" charset="0"/>
              </a:rPr>
              <a:t>able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2A045F-EC99-4289-B9AA-6639272C8D7A}"/>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589B08-C6AA-4CF7-827C-58598A77D63D}"/>
              </a:ext>
            </a:extLst>
          </p:cNvPr>
          <p:cNvSpPr txBox="1">
            <a:spLocks/>
          </p:cNvSpPr>
          <p:nvPr/>
        </p:nvSpPr>
        <p:spPr>
          <a:xfrm>
            <a:off x="3384000" y="148818"/>
            <a:ext cx="5515200" cy="242158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4000" dirty="0">
                <a:solidFill>
                  <a:schemeClr val="accent4">
                    <a:lumMod val="50000"/>
                  </a:schemeClr>
                </a:solidFill>
                <a:latin typeface="Lucida Bright" panose="02040602050505020304" pitchFamily="18" charset="0"/>
              </a:rPr>
              <a:t>Centre</a:t>
            </a:r>
          </a:p>
          <a:p>
            <a:pPr algn="r"/>
            <a:r>
              <a:rPr lang="en-US" sz="3600" i="1" dirty="0">
                <a:solidFill>
                  <a:schemeClr val="accent4">
                    <a:lumMod val="50000"/>
                  </a:schemeClr>
                </a:solidFill>
                <a:latin typeface="Lucida Bright" panose="02040602050505020304" pitchFamily="18" charset="0"/>
              </a:rPr>
              <a:t>for</a:t>
            </a:r>
          </a:p>
          <a:p>
            <a:pPr algn="r"/>
            <a:r>
              <a:rPr lang="en-US" sz="4000" dirty="0">
                <a:solidFill>
                  <a:schemeClr val="accent4">
                    <a:lumMod val="50000"/>
                  </a:schemeClr>
                </a:solidFill>
                <a:latin typeface="Lucida Bright" panose="02040602050505020304" pitchFamily="18" charset="0"/>
              </a:rPr>
              <a:t>Workplace</a:t>
            </a:r>
          </a:p>
          <a:p>
            <a:pPr algn="r"/>
            <a:r>
              <a:rPr lang="en-US" sz="4000" dirty="0">
                <a:solidFill>
                  <a:schemeClr val="accent4">
                    <a:lumMod val="50000"/>
                  </a:schemeClr>
                </a:solidFill>
                <a:latin typeface="Lucida Bright" panose="02040602050505020304" pitchFamily="18" charset="0"/>
              </a:rPr>
              <a:t>Engagement</a:t>
            </a:r>
          </a:p>
        </p:txBody>
      </p:sp>
      <p:pic>
        <p:nvPicPr>
          <p:cNvPr id="8" name="Picture 7" descr="CWE logo cop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880898-BE72-445D-B121-A9C398860F92}"/>
              </a:ext>
            </a:extLst>
          </p:cNvPr>
          <p:cNvPicPr>
            <a:picLocks noChangeAspect="1"/>
          </p:cNvPicPr>
          <p:nvPr/>
        </p:nvPicPr>
        <p:blipFill>
          <a:blip r:embed="rId3"/>
          <a:stretch>
            <a:fillRect/>
          </a:stretch>
        </p:blipFill>
        <p:spPr>
          <a:xfrm>
            <a:off x="876443" y="2833162"/>
            <a:ext cx="4804357" cy="1127296"/>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6F2D39-7C94-4E0C-A9F1-1C17F89E534E}"/>
              </a:ext>
            </a:extLst>
          </p:cNvPr>
          <p:cNvSpPr/>
          <p:nvPr/>
        </p:nvSpPr>
        <p:spPr>
          <a:xfrm>
            <a:off x="941243" y="2911642"/>
            <a:ext cx="4725157" cy="523220"/>
          </a:xfrm>
          <a:prstGeom prst="rect">
            <a:avLst/>
          </a:prstGeom>
        </p:spPr>
        <p:txBody>
          <a:bodyPr wrap="square">
            <a:spAutoFit/>
          </a:bodyPr>
          <a:lstStyle/>
          <a:p>
            <a:pPr algn="ctr"/>
            <a:r>
              <a:rPr lang="en-US" sz="2800" b="1" dirty="0">
                <a:solidFill>
                  <a:schemeClr val="bg1"/>
                </a:solidFill>
                <a:latin typeface="Lucida Bright" panose="02040602050505020304" pitchFamily="18" charset="0"/>
              </a:rPr>
              <a:t>Anne Martin </a:t>
            </a:r>
            <a:r>
              <a:rPr lang="en-US" sz="2800" dirty="0">
                <a:solidFill>
                  <a:schemeClr val="bg1"/>
                </a:solidFill>
                <a:latin typeface="Lucida Bright" panose="02040602050505020304" pitchFamily="18" charset="0"/>
              </a:rPr>
              <a:t>&amp; </a:t>
            </a:r>
            <a:r>
              <a:rPr lang="en-US" sz="2800" b="1" dirty="0">
                <a:solidFill>
                  <a:schemeClr val="bg1"/>
                </a:solidFill>
                <a:latin typeface="Lucida Bright" panose="02040602050505020304" pitchFamily="18" charset="0"/>
              </a:rPr>
              <a:t>Bill </a:t>
            </a:r>
            <a:r>
              <a:rPr lang="en-US" sz="2800" b="1" dirty="0" err="1">
                <a:solidFill>
                  <a:schemeClr val="bg1"/>
                </a:solidFill>
                <a:latin typeface="Lucida Bright" panose="02040602050505020304" pitchFamily="18" charset="0"/>
              </a:rPr>
              <a:t>Bickle</a:t>
            </a:r>
            <a:endParaRPr lang="en-CA" sz="28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9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20000"/>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1C92D8-5BD9-43BA-BC56-D8FB04380C78}"/>
              </a:ext>
            </a:extLst>
          </p:cNvPr>
          <p:cNvPicPr>
            <a:picLocks noChangeAspect="1"/>
          </p:cNvPicPr>
          <p:nvPr/>
        </p:nvPicPr>
        <p:blipFill rotWithShape="1">
          <a:blip r:embed="rId2"/>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AB64D7-3D1F-4973-ADE6-BFCA8172258A}"/>
              </a:ext>
            </a:extLst>
          </p:cNvPr>
          <p:cNvSpPr/>
          <p:nvPr/>
        </p:nvSpPr>
        <p:spPr>
          <a:xfrm>
            <a:off x="2560045" y="3839996"/>
            <a:ext cx="5198488" cy="1261884"/>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Bill </a:t>
            </a:r>
            <a:r>
              <a:rPr lang="en-US" sz="2800" b="1" dirty="0" err="1">
                <a:solidFill>
                  <a:schemeClr val="accent4">
                    <a:lumMod val="50000"/>
                  </a:schemeClr>
                </a:solidFill>
                <a:latin typeface="Lucida Bright" panose="02040602050505020304" pitchFamily="18" charset="0"/>
              </a:rPr>
              <a:t>Bickle</a:t>
            </a:r>
            <a:endParaRPr lang="en-US" sz="2800" b="1" dirty="0">
              <a:solidFill>
                <a:schemeClr val="accent4">
                  <a:lumMod val="50000"/>
                </a:schemeClr>
              </a:solidFill>
              <a:latin typeface="Lucida Bright" panose="02040602050505020304" pitchFamily="18" charset="0"/>
            </a:endParaRPr>
          </a:p>
          <a:p>
            <a:pPr marL="266700" indent="-266700">
              <a:buFont typeface="Arial" panose="020B0604020202020204" pitchFamily="34" charset="0"/>
              <a:buChar char="•"/>
            </a:pPr>
            <a:r>
              <a:rPr lang="en-US" sz="2400" dirty="0">
                <a:solidFill>
                  <a:schemeClr val="accent4">
                    <a:lumMod val="50000"/>
                  </a:schemeClr>
                </a:solidFill>
                <a:latin typeface="Lucida Bright" panose="02040602050505020304" pitchFamily="18" charset="0"/>
              </a:rPr>
              <a:t>Business person learning RP</a:t>
            </a:r>
          </a:p>
          <a:p>
            <a:pPr marL="266700" indent="-266700">
              <a:buFont typeface="Arial" panose="020B0604020202020204" pitchFamily="34" charset="0"/>
              <a:buChar char="•"/>
            </a:pPr>
            <a:r>
              <a:rPr lang="en-US" sz="2400" dirty="0">
                <a:solidFill>
                  <a:schemeClr val="accent4">
                    <a:lumMod val="50000"/>
                  </a:schemeClr>
                </a:solidFill>
                <a:latin typeface="Lucida Bright" panose="02040602050505020304" pitchFamily="18" charset="0"/>
              </a:rPr>
              <a:t>Strategic Growth Planning </a:t>
            </a:r>
          </a:p>
        </p:txBody>
      </p:sp>
      <p:sp>
        <p:nvSpPr>
          <p:cNvPr id="13" name="Rectangl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A08A57-1E97-44AB-AF75-10EE4A639AB5}"/>
              </a:ext>
            </a:extLst>
          </p:cNvPr>
          <p:cNvSpPr/>
          <p:nvPr/>
        </p:nvSpPr>
        <p:spPr>
          <a:xfrm>
            <a:off x="3658657" y="5292781"/>
            <a:ext cx="5767957" cy="1261884"/>
          </a:xfrm>
          <a:prstGeom prst="rect">
            <a:avLst/>
          </a:prstGeom>
        </p:spPr>
        <p:txBody>
          <a:bodyPr wrap="square">
            <a:spAutoFit/>
          </a:bodyPr>
          <a:lstStyle/>
          <a:p>
            <a:r>
              <a:rPr lang="en-US" sz="2800" b="1" dirty="0">
                <a:solidFill>
                  <a:schemeClr val="accent4">
                    <a:lumMod val="50000"/>
                  </a:schemeClr>
                </a:solidFill>
                <a:latin typeface="Lucida Bright" panose="02040602050505020304" pitchFamily="18" charset="0"/>
              </a:rPr>
              <a:t>Anne Martin</a:t>
            </a:r>
          </a:p>
          <a:p>
            <a:pPr marL="266700" indent="-266700">
              <a:buFont typeface="Arial" panose="020B0604020202020204" pitchFamily="34" charset="0"/>
              <a:buChar char="•"/>
            </a:pPr>
            <a:r>
              <a:rPr lang="en-US" sz="2400" dirty="0">
                <a:solidFill>
                  <a:schemeClr val="accent4">
                    <a:lumMod val="50000"/>
                  </a:schemeClr>
                </a:solidFill>
                <a:latin typeface="Lucida Bright" panose="02040602050505020304" pitchFamily="18" charset="0"/>
              </a:rPr>
              <a:t>RP person learning business</a:t>
            </a:r>
          </a:p>
          <a:p>
            <a:pPr marL="266700" indent="-266700">
              <a:buFont typeface="Arial" panose="020B0604020202020204" pitchFamily="34" charset="0"/>
              <a:buChar char="•"/>
            </a:pPr>
            <a:r>
              <a:rPr lang="en-US" sz="2400" dirty="0">
                <a:solidFill>
                  <a:schemeClr val="accent4">
                    <a:lumMod val="50000"/>
                  </a:schemeClr>
                </a:solidFill>
                <a:latin typeface="Lucida Bright" panose="02040602050505020304" pitchFamily="18" charset="0"/>
              </a:rPr>
              <a:t>Director of CWE</a:t>
            </a:r>
          </a:p>
        </p:txBody>
      </p:sp>
      <p:pic>
        <p:nvPicPr>
          <p:cNvPr id="16" name="Picture 15" descr="CWE logo cop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035471-40A1-49B8-A8BA-4441DE179C9F}"/>
              </a:ext>
            </a:extLst>
          </p:cNvPr>
          <p:cNvPicPr>
            <a:picLocks noChangeAspect="1"/>
          </p:cNvPicPr>
          <p:nvPr/>
        </p:nvPicPr>
        <p:blipFill rotWithShape="1">
          <a:blip r:embed="rId3"/>
          <a:srcRect t="46027" r="31026"/>
          <a:stretch/>
        </p:blipFill>
        <p:spPr>
          <a:xfrm>
            <a:off x="6542635" y="6202850"/>
            <a:ext cx="2185620" cy="401303"/>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F4E81D3-F979-4743-BF08-B78AD239E7FB}"/>
              </a:ext>
            </a:extLst>
          </p:cNvPr>
          <p:cNvPicPr>
            <a:picLocks noChangeAspect="1"/>
          </p:cNvPicPr>
          <p:nvPr/>
        </p:nvPicPr>
        <p:blipFill>
          <a:blip r:embed="rId4"/>
          <a:stretch>
            <a:fillRect/>
          </a:stretch>
        </p:blipFill>
        <p:spPr>
          <a:xfrm>
            <a:off x="5273955" y="4504623"/>
            <a:ext cx="2033107" cy="121986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FB3234-065A-425C-8AB0-AE0126F15F21}"/>
              </a:ext>
            </a:extLst>
          </p:cNvPr>
          <p:cNvSpPr txBox="1">
            <a:spLocks/>
          </p:cNvSpPr>
          <p:nvPr/>
        </p:nvSpPr>
        <p:spPr>
          <a:xfrm>
            <a:off x="3384000" y="148818"/>
            <a:ext cx="5515200" cy="242158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4000" dirty="0">
                <a:solidFill>
                  <a:schemeClr val="accent4">
                    <a:lumMod val="50000"/>
                  </a:schemeClr>
                </a:solidFill>
                <a:latin typeface="Lucida Bright" panose="02040602050505020304" pitchFamily="18" charset="0"/>
              </a:rPr>
              <a:t>Centre</a:t>
            </a:r>
          </a:p>
          <a:p>
            <a:pPr algn="r"/>
            <a:r>
              <a:rPr lang="en-US" sz="3600" i="1" dirty="0">
                <a:solidFill>
                  <a:schemeClr val="accent4">
                    <a:lumMod val="50000"/>
                  </a:schemeClr>
                </a:solidFill>
                <a:latin typeface="Lucida Bright" panose="02040602050505020304" pitchFamily="18" charset="0"/>
              </a:rPr>
              <a:t>for</a:t>
            </a:r>
          </a:p>
          <a:p>
            <a:pPr algn="r"/>
            <a:r>
              <a:rPr lang="en-US" sz="4000" dirty="0">
                <a:solidFill>
                  <a:schemeClr val="accent4">
                    <a:lumMod val="50000"/>
                  </a:schemeClr>
                </a:solidFill>
                <a:latin typeface="Lucida Bright" panose="02040602050505020304" pitchFamily="18" charset="0"/>
              </a:rPr>
              <a:t>Workplace</a:t>
            </a:r>
          </a:p>
          <a:p>
            <a:pPr algn="r"/>
            <a:r>
              <a:rPr lang="en-US" sz="4000" dirty="0">
                <a:solidFill>
                  <a:schemeClr val="accent4">
                    <a:lumMod val="50000"/>
                  </a:schemeClr>
                </a:solidFill>
                <a:latin typeface="Lucida Bright" panose="02040602050505020304" pitchFamily="18" charset="0"/>
              </a:rPr>
              <a:t>Engagement</a:t>
            </a:r>
          </a:p>
        </p:txBody>
      </p:sp>
      <p:pic>
        <p:nvPicPr>
          <p:cNvPr id="11" name="Picture 10" descr="CWE logo cop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1CC5F5-0968-4B3A-9EB2-940EE713C446}"/>
              </a:ext>
            </a:extLst>
          </p:cNvPr>
          <p:cNvPicPr>
            <a:picLocks noChangeAspect="1"/>
          </p:cNvPicPr>
          <p:nvPr/>
        </p:nvPicPr>
        <p:blipFill>
          <a:blip r:embed="rId3"/>
          <a:stretch>
            <a:fillRect/>
          </a:stretch>
        </p:blipFill>
        <p:spPr>
          <a:xfrm>
            <a:off x="685340" y="2719218"/>
            <a:ext cx="4804357" cy="1127296"/>
          </a:xfrm>
          <a:prstGeom prst="rect">
            <a:avLst/>
          </a:prstGeom>
        </p:spPr>
      </p:pic>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838613-D8B6-487C-B565-CBD6660AD0B4}"/>
              </a:ext>
            </a:extLst>
          </p:cNvPr>
          <p:cNvSpPr/>
          <p:nvPr/>
        </p:nvSpPr>
        <p:spPr>
          <a:xfrm>
            <a:off x="750140" y="2797698"/>
            <a:ext cx="4725157" cy="523220"/>
          </a:xfrm>
          <a:prstGeom prst="rect">
            <a:avLst/>
          </a:prstGeom>
        </p:spPr>
        <p:txBody>
          <a:bodyPr wrap="square">
            <a:spAutoFit/>
          </a:bodyPr>
          <a:lstStyle/>
          <a:p>
            <a:pPr algn="ctr"/>
            <a:r>
              <a:rPr lang="en-US" sz="2800" b="1" dirty="0">
                <a:solidFill>
                  <a:schemeClr val="bg1"/>
                </a:solidFill>
                <a:latin typeface="Lucida Bright" panose="02040602050505020304" pitchFamily="18" charset="0"/>
              </a:rPr>
              <a:t>Anne Martin </a:t>
            </a:r>
            <a:r>
              <a:rPr lang="en-US" sz="2800" dirty="0">
                <a:solidFill>
                  <a:schemeClr val="bg1"/>
                </a:solidFill>
                <a:latin typeface="Lucida Bright" panose="02040602050505020304" pitchFamily="18" charset="0"/>
              </a:rPr>
              <a:t>&amp; </a:t>
            </a:r>
            <a:r>
              <a:rPr lang="en-US" sz="2800" b="1" dirty="0">
                <a:solidFill>
                  <a:schemeClr val="bg1"/>
                </a:solidFill>
                <a:latin typeface="Lucida Bright" panose="02040602050505020304" pitchFamily="18" charset="0"/>
              </a:rPr>
              <a:t>Bill </a:t>
            </a:r>
            <a:r>
              <a:rPr lang="en-US" sz="2800" b="1" dirty="0" err="1">
                <a:solidFill>
                  <a:schemeClr val="bg1"/>
                </a:solidFill>
                <a:latin typeface="Lucida Bright" panose="02040602050505020304" pitchFamily="18" charset="0"/>
              </a:rPr>
              <a:t>Bickle</a:t>
            </a:r>
            <a:endParaRPr lang="en-CA" sz="28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77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20000"/>
                                  </p:iterate>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33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38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66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938048-D912-4617-B1E7-77DB2F00AE17}"/>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1371600" y="296863"/>
            <a:ext cx="4474800" cy="1143000"/>
          </a:xfrm>
        </p:spPr>
        <p:txBody>
          <a:bodyPr>
            <a:normAutofit/>
          </a:bodyPr>
          <a:lstStyle/>
          <a:p>
            <a:pPr algn="l"/>
            <a:r>
              <a:rPr lang="en-US" sz="4000" b="1" dirty="0">
                <a:solidFill>
                  <a:schemeClr val="accent4">
                    <a:lumMod val="50000"/>
                  </a:schemeClr>
                </a:solidFill>
                <a:latin typeface="Lucida Bright" panose="02040602050505020304" pitchFamily="18" charset="0"/>
              </a:rPr>
              <a:t>What we do</a:t>
            </a:r>
          </a:p>
        </p:txBody>
      </p:sp>
      <p:sp>
        <p:nvSpPr>
          <p:cNvPr id="3" name="Content Placeholder 2"/>
          <p:cNvSpPr>
            <a:spLocks noGrp="1"/>
          </p:cNvSpPr>
          <p:nvPr>
            <p:ph idx="1"/>
          </p:nvPr>
        </p:nvSpPr>
        <p:spPr>
          <a:xfrm>
            <a:off x="480291" y="1600200"/>
            <a:ext cx="8206509" cy="4525963"/>
          </a:xfrm>
        </p:spPr>
        <p:txBody>
          <a:bodyPr>
            <a:normAutofit lnSpcReduction="10000"/>
          </a:bodyPr>
          <a:lstStyle/>
          <a:p>
            <a:pPr marL="0" indent="0">
              <a:buNone/>
            </a:pPr>
            <a:r>
              <a:rPr lang="en-US" b="1" dirty="0">
                <a:solidFill>
                  <a:schemeClr val="accent4">
                    <a:lumMod val="50000"/>
                  </a:schemeClr>
                </a:solidFill>
                <a:latin typeface="Lucida Bright" panose="02040602050505020304" pitchFamily="18" charset="0"/>
              </a:rPr>
              <a:t>Responsive processes</a:t>
            </a:r>
          </a:p>
          <a:p>
            <a:pPr lvl="1">
              <a:buFont typeface="Courier New" panose="02070309020205020404" pitchFamily="49" charset="0"/>
              <a:buChar char="o"/>
            </a:pPr>
            <a:r>
              <a:rPr lang="en-US" dirty="0">
                <a:solidFill>
                  <a:schemeClr val="accent4">
                    <a:lumMod val="50000"/>
                  </a:schemeClr>
                </a:solidFill>
                <a:latin typeface="Lucida Bright" panose="02040602050505020304" pitchFamily="18" charset="0"/>
              </a:rPr>
              <a:t>When there’s conflict</a:t>
            </a:r>
          </a:p>
          <a:p>
            <a:pPr lvl="1">
              <a:buFont typeface="Courier New" panose="02070309020205020404" pitchFamily="49" charset="0"/>
              <a:buChar char="o"/>
            </a:pPr>
            <a:r>
              <a:rPr lang="en-US" dirty="0">
                <a:solidFill>
                  <a:schemeClr val="accent4">
                    <a:lumMod val="50000"/>
                  </a:schemeClr>
                </a:solidFill>
                <a:latin typeface="Lucida Bright" panose="02040602050505020304" pitchFamily="18" charset="0"/>
              </a:rPr>
              <a:t>After a disciplinary process &amp; termination</a:t>
            </a:r>
          </a:p>
          <a:p>
            <a:pPr lvl="1">
              <a:buFont typeface="Courier New" panose="02070309020205020404" pitchFamily="49" charset="0"/>
              <a:buChar char="o"/>
            </a:pPr>
            <a:r>
              <a:rPr lang="en-US" dirty="0">
                <a:solidFill>
                  <a:schemeClr val="accent4">
                    <a:lumMod val="50000"/>
                  </a:schemeClr>
                </a:solidFill>
                <a:latin typeface="Lucida Bright" panose="02040602050505020304" pitchFamily="18" charset="0"/>
              </a:rPr>
              <a:t>Bullying on the staff team</a:t>
            </a:r>
          </a:p>
          <a:p>
            <a:pPr lvl="1">
              <a:buFont typeface="Courier New" panose="02070309020205020404" pitchFamily="49" charset="0"/>
              <a:buChar char="o"/>
            </a:pPr>
            <a:r>
              <a:rPr lang="en-US" dirty="0">
                <a:solidFill>
                  <a:schemeClr val="accent4">
                    <a:lumMod val="50000"/>
                  </a:schemeClr>
                </a:solidFill>
                <a:latin typeface="Lucida Bright" panose="02040602050505020304" pitchFamily="18" charset="0"/>
              </a:rPr>
              <a:t>When sides have been taken on an issue</a:t>
            </a:r>
          </a:p>
          <a:p>
            <a:pPr marL="0" lvl="1" indent="0">
              <a:buNone/>
            </a:pPr>
            <a:r>
              <a:rPr lang="en-US" sz="3200" b="1" dirty="0">
                <a:solidFill>
                  <a:schemeClr val="accent4">
                    <a:lumMod val="50000"/>
                  </a:schemeClr>
                </a:solidFill>
                <a:latin typeface="Lucida Bright" panose="02040602050505020304" pitchFamily="18" charset="0"/>
              </a:rPr>
              <a:t>Proactive processes</a:t>
            </a:r>
          </a:p>
          <a:p>
            <a:pPr marL="857250" lvl="2" indent="-457200">
              <a:buFont typeface="Courier New" panose="02070309020205020404" pitchFamily="49" charset="0"/>
              <a:buChar char="o"/>
            </a:pPr>
            <a:r>
              <a:rPr lang="en-US" sz="2800" dirty="0">
                <a:solidFill>
                  <a:schemeClr val="accent4">
                    <a:lumMod val="50000"/>
                  </a:schemeClr>
                </a:solidFill>
                <a:latin typeface="Lucida Bright" panose="02040602050505020304" pitchFamily="18" charset="0"/>
              </a:rPr>
              <a:t>When relationship building is critical</a:t>
            </a:r>
          </a:p>
          <a:p>
            <a:pPr marL="857250" lvl="2" indent="-457200">
              <a:buFont typeface="Courier New" panose="02070309020205020404" pitchFamily="49" charset="0"/>
              <a:buChar char="o"/>
            </a:pPr>
            <a:r>
              <a:rPr lang="en-US" sz="2800" dirty="0">
                <a:solidFill>
                  <a:schemeClr val="accent4">
                    <a:lumMod val="50000"/>
                  </a:schemeClr>
                </a:solidFill>
                <a:latin typeface="Lucida Bright" panose="02040602050505020304" pitchFamily="18" charset="0"/>
              </a:rPr>
              <a:t>In a structural re-org or merger</a:t>
            </a:r>
          </a:p>
          <a:p>
            <a:pPr marL="857250" lvl="2" indent="-457200">
              <a:buFont typeface="Courier New" panose="02070309020205020404" pitchFamily="49" charset="0"/>
              <a:buChar char="o"/>
            </a:pPr>
            <a:r>
              <a:rPr lang="en-US" sz="2800" dirty="0">
                <a:solidFill>
                  <a:schemeClr val="accent4">
                    <a:lumMod val="50000"/>
                  </a:schemeClr>
                </a:solidFill>
                <a:latin typeface="Lucida Bright" panose="02040602050505020304" pitchFamily="18" charset="0"/>
              </a:rPr>
              <a:t>New leader of a leadership team</a:t>
            </a:r>
          </a:p>
          <a:p>
            <a:pPr marL="857250" lvl="2" indent="-457200">
              <a:buFont typeface="Courier New" panose="02070309020205020404" pitchFamily="49" charset="0"/>
              <a:buChar char="o"/>
            </a:pPr>
            <a:endParaRPr lang="en-US" dirty="0">
              <a:solidFill>
                <a:schemeClr val="accent4">
                  <a:lumMod val="50000"/>
                </a:schemeClr>
              </a:solidFill>
              <a:latin typeface="Lucida Bright" panose="020406020505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32EF24-A399-4212-A2E0-ACC0B041E80C}"/>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1224000" y="274638"/>
            <a:ext cx="7347600" cy="1143000"/>
          </a:xfrm>
        </p:spPr>
        <p:txBody>
          <a:bodyPr>
            <a:normAutofit/>
          </a:bodyPr>
          <a:lstStyle/>
          <a:p>
            <a:pPr algn="l"/>
            <a:r>
              <a:rPr lang="en-US" sz="4000" b="1" dirty="0">
                <a:solidFill>
                  <a:schemeClr val="accent4">
                    <a:lumMod val="50000"/>
                  </a:schemeClr>
                </a:solidFill>
                <a:latin typeface="Lucida Bright" panose="02040602050505020304" pitchFamily="18" charset="0"/>
              </a:rPr>
              <a:t>What we have done</a:t>
            </a:r>
          </a:p>
        </p:txBody>
      </p:sp>
      <p:sp>
        <p:nvSpPr>
          <p:cNvPr id="3" name="Content Placeholder 2"/>
          <p:cNvSpPr>
            <a:spLocks noGrp="1"/>
          </p:cNvSpPr>
          <p:nvPr>
            <p:ph idx="1"/>
          </p:nvPr>
        </p:nvSpPr>
        <p:spPr>
          <a:xfrm>
            <a:off x="898200" y="2147310"/>
            <a:ext cx="7347600" cy="4525963"/>
          </a:xfrm>
        </p:spPr>
        <p:txBody>
          <a:bodyPr>
            <a:normAutofit/>
          </a:bodyPr>
          <a:lstStyle/>
          <a:p>
            <a:pPr marL="0" indent="0">
              <a:buNone/>
            </a:pPr>
            <a:r>
              <a:rPr lang="en-US" b="1" dirty="0">
                <a:solidFill>
                  <a:schemeClr val="accent4">
                    <a:lumMod val="50000"/>
                  </a:schemeClr>
                </a:solidFill>
                <a:latin typeface="Lucida Bright" panose="02040602050505020304" pitchFamily="18" charset="0"/>
              </a:rPr>
              <a:t>Offered services to 15 workplaces</a:t>
            </a:r>
          </a:p>
          <a:p>
            <a:pPr lvl="1"/>
            <a:r>
              <a:rPr lang="en-US" dirty="0">
                <a:solidFill>
                  <a:schemeClr val="accent4">
                    <a:lumMod val="50000"/>
                  </a:schemeClr>
                </a:solidFill>
                <a:latin typeface="Lucida Bright" panose="02040602050505020304" pitchFamily="18" charset="0"/>
              </a:rPr>
              <a:t>No segmentation or concentration</a:t>
            </a:r>
          </a:p>
          <a:p>
            <a:pPr marL="457200" lvl="1" indent="0">
              <a:buNone/>
            </a:pPr>
            <a:endParaRPr lang="en-US" sz="800" dirty="0">
              <a:solidFill>
                <a:schemeClr val="accent4">
                  <a:lumMod val="50000"/>
                </a:schemeClr>
              </a:solidFill>
              <a:latin typeface="Lucida Bright" panose="02040602050505020304" pitchFamily="18" charset="0"/>
            </a:endParaRPr>
          </a:p>
          <a:p>
            <a:pPr marL="0" indent="0">
              <a:buNone/>
            </a:pPr>
            <a:r>
              <a:rPr lang="en-US" b="1" dirty="0">
                <a:solidFill>
                  <a:schemeClr val="accent4">
                    <a:lumMod val="50000"/>
                  </a:schemeClr>
                </a:solidFill>
                <a:latin typeface="Lucida Bright" panose="02040602050505020304" pitchFamily="18" charset="0"/>
              </a:rPr>
              <a:t>Putting practice into perspective</a:t>
            </a:r>
          </a:p>
          <a:p>
            <a:pPr lvl="1"/>
            <a:r>
              <a:rPr lang="en-US" dirty="0">
                <a:solidFill>
                  <a:schemeClr val="accent4">
                    <a:lumMod val="50000"/>
                  </a:schemeClr>
                </a:solidFill>
                <a:latin typeface="Lucida Bright" panose="02040602050505020304" pitchFamily="18" charset="0"/>
              </a:rPr>
              <a:t>services to other workplaces under </a:t>
            </a:r>
            <a:r>
              <a:rPr lang="en-US" dirty="0" err="1">
                <a:solidFill>
                  <a:schemeClr val="accent4">
                    <a:lumMod val="50000"/>
                  </a:schemeClr>
                </a:solidFill>
                <a:latin typeface="Lucida Bright" panose="02040602050505020304" pitchFamily="18" charset="0"/>
              </a:rPr>
              <a:t>FaithC</a:t>
            </a:r>
            <a:r>
              <a:rPr lang="en-US" sz="2000" dirty="0" err="1">
                <a:solidFill>
                  <a:schemeClr val="accent4">
                    <a:lumMod val="50000"/>
                  </a:schemeClr>
                </a:solidFill>
                <a:latin typeface="Lucida Bright" panose="02040602050505020304" pitchFamily="18" charset="0"/>
              </a:rPr>
              <a:t>ARE</a:t>
            </a:r>
            <a:r>
              <a:rPr lang="en-US" dirty="0">
                <a:solidFill>
                  <a:schemeClr val="accent4">
                    <a:lumMod val="50000"/>
                  </a:schemeClr>
                </a:solidFill>
                <a:latin typeface="Lucida Bright" panose="02040602050505020304" pitchFamily="18" charset="0"/>
              </a:rPr>
              <a:t> &amp; </a:t>
            </a:r>
            <a:r>
              <a:rPr lang="en-US" dirty="0" err="1">
                <a:solidFill>
                  <a:schemeClr val="accent4">
                    <a:lumMod val="50000"/>
                  </a:schemeClr>
                </a:solidFill>
                <a:latin typeface="Lucida Bright" panose="02040602050505020304" pitchFamily="18" charset="0"/>
              </a:rPr>
              <a:t>Edu</a:t>
            </a:r>
            <a:r>
              <a:rPr lang="en-US" sz="2000" dirty="0" err="1">
                <a:solidFill>
                  <a:schemeClr val="accent4">
                    <a:lumMod val="50000"/>
                  </a:schemeClr>
                </a:solidFill>
                <a:latin typeface="Lucida Bright" panose="02040602050505020304" pitchFamily="18" charset="0"/>
              </a:rPr>
              <a:t>CARE</a:t>
            </a:r>
            <a:endParaRPr lang="en-US" sz="2000" dirty="0">
              <a:solidFill>
                <a:schemeClr val="accent4">
                  <a:lumMod val="50000"/>
                </a:schemeClr>
              </a:solidFill>
              <a:latin typeface="Lucida Bright" panose="02040602050505020304" pitchFamily="18" charset="0"/>
            </a:endParaRPr>
          </a:p>
          <a:p>
            <a:pPr lvl="1"/>
            <a:r>
              <a:rPr lang="en-US" dirty="0">
                <a:solidFill>
                  <a:schemeClr val="accent4">
                    <a:lumMod val="50000"/>
                  </a:schemeClr>
                </a:solidFill>
                <a:latin typeface="Lucida Bright" panose="02040602050505020304" pitchFamily="18" charset="0"/>
              </a:rPr>
              <a:t>Team and structural issues</a:t>
            </a:r>
          </a:p>
          <a:p>
            <a:endParaRPr lang="en-US" dirty="0">
              <a:solidFill>
                <a:schemeClr val="accent4">
                  <a:lumMod val="50000"/>
                </a:schemeClr>
              </a:solidFill>
              <a:latin typeface="Lucida Bright" panose="02040602050505020304" pitchFamily="18" charset="0"/>
            </a:endParaRPr>
          </a:p>
          <a:p>
            <a:pPr lvl="2"/>
            <a:endParaRPr lang="en-US" dirty="0">
              <a:solidFill>
                <a:schemeClr val="accent4">
                  <a:lumMod val="50000"/>
                </a:schemeClr>
              </a:solidFill>
              <a:latin typeface="Lucida Bright" panose="02040602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8B6EC4-A6B4-4493-A406-E1C80F8F83AA}"/>
              </a:ext>
            </a:extLst>
          </p:cNvPr>
          <p:cNvPicPr>
            <a:picLocks noChangeAspect="1"/>
          </p:cNvPicPr>
          <p:nvPr/>
        </p:nvPicPr>
        <p:blipFill rotWithShape="1">
          <a:blip r:embed="rId2"/>
          <a:srcRect l="21499" r="27290" b="42362"/>
          <a:stretch/>
        </p:blipFill>
        <p:spPr>
          <a:xfrm>
            <a:off x="-5729" y="0"/>
            <a:ext cx="9135329" cy="6858000"/>
          </a:xfrm>
          <a:prstGeom prst="rect">
            <a:avLst/>
          </a:prstGeom>
        </p:spPr>
      </p:pic>
      <p:sp>
        <p:nvSpPr>
          <p:cNvPr id="2" name="Title 1"/>
          <p:cNvSpPr>
            <a:spLocks noGrp="1"/>
          </p:cNvSpPr>
          <p:nvPr>
            <p:ph type="title"/>
          </p:nvPr>
        </p:nvSpPr>
        <p:spPr>
          <a:xfrm>
            <a:off x="1085264" y="274638"/>
            <a:ext cx="8229600" cy="1143000"/>
          </a:xfrm>
        </p:spPr>
        <p:txBody>
          <a:bodyPr>
            <a:normAutofit/>
          </a:bodyPr>
          <a:lstStyle/>
          <a:p>
            <a:pPr algn="l"/>
            <a:r>
              <a:rPr lang="en-US" sz="3600" dirty="0">
                <a:solidFill>
                  <a:schemeClr val="accent4">
                    <a:lumMod val="50000"/>
                  </a:schemeClr>
                </a:solidFill>
                <a:latin typeface="Lucida Bright" panose="02040602050505020304" pitchFamily="18" charset="0"/>
              </a:rPr>
              <a:t>CSA workplace standard</a:t>
            </a:r>
          </a:p>
        </p:txBody>
      </p:sp>
      <p:sp>
        <p:nvSpPr>
          <p:cNvPr id="3" name="Content Placeholder 2"/>
          <p:cNvSpPr>
            <a:spLocks noGrp="1"/>
          </p:cNvSpPr>
          <p:nvPr>
            <p:ph idx="1"/>
          </p:nvPr>
        </p:nvSpPr>
        <p:spPr>
          <a:xfrm>
            <a:off x="678864" y="1618672"/>
            <a:ext cx="8229600" cy="4525963"/>
          </a:xfrm>
        </p:spPr>
        <p:txBody>
          <a:bodyPr>
            <a:noAutofit/>
          </a:bodyPr>
          <a:lstStyle/>
          <a:p>
            <a:pPr marL="268288" indent="-268288"/>
            <a:r>
              <a:rPr lang="en-US" sz="2800" dirty="0">
                <a:solidFill>
                  <a:schemeClr val="accent4">
                    <a:lumMod val="50000"/>
                  </a:schemeClr>
                </a:solidFill>
                <a:latin typeface="Lucida Bright" panose="02040602050505020304" pitchFamily="18" charset="0"/>
              </a:rPr>
              <a:t>How is it perceived by client:                just another government                         intrusion into business?</a:t>
            </a:r>
          </a:p>
          <a:p>
            <a:pPr marL="268288" indent="-268288"/>
            <a:r>
              <a:rPr lang="en-US" sz="2800" dirty="0">
                <a:solidFill>
                  <a:schemeClr val="accent4">
                    <a:lumMod val="50000"/>
                  </a:schemeClr>
                </a:solidFill>
                <a:latin typeface="Lucida Bright" panose="02040602050505020304" pitchFamily="18" charset="0"/>
              </a:rPr>
              <a:t>Our work is validated by the                    standard</a:t>
            </a:r>
          </a:p>
          <a:p>
            <a:pPr marL="268288" indent="-268288"/>
            <a:r>
              <a:rPr lang="en-US" sz="2800" dirty="0">
                <a:solidFill>
                  <a:schemeClr val="accent4">
                    <a:lumMod val="50000"/>
                  </a:schemeClr>
                </a:solidFill>
                <a:latin typeface="Lucida Bright" panose="02040602050505020304" pitchFamily="18" charset="0"/>
              </a:rPr>
              <a:t>A turn-key solution if no HR        Department or capacity</a:t>
            </a:r>
          </a:p>
          <a:p>
            <a:pPr marL="268288" indent="-268288"/>
            <a:r>
              <a:rPr lang="en-US" sz="2800" dirty="0">
                <a:solidFill>
                  <a:schemeClr val="accent4">
                    <a:lumMod val="50000"/>
                  </a:schemeClr>
                </a:solidFill>
                <a:latin typeface="Lucida Bright" panose="02040602050505020304" pitchFamily="18" charset="0"/>
              </a:rPr>
              <a:t>Bell Canada’s “Let’s Talk”</a:t>
            </a:r>
          </a:p>
        </p:txBody>
      </p:sp>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888AFD-1EEB-447B-B848-CF988E210180}"/>
              </a:ext>
            </a:extLst>
          </p:cNvPr>
          <p:cNvPicPr>
            <a:picLocks noChangeAspect="1"/>
          </p:cNvPicPr>
          <p:nvPr/>
        </p:nvPicPr>
        <p:blipFill>
          <a:blip r:embed="rId3"/>
          <a:stretch>
            <a:fillRect/>
          </a:stretch>
        </p:blipFill>
        <p:spPr>
          <a:xfrm>
            <a:off x="6236441" y="4920834"/>
            <a:ext cx="2385707" cy="1219181"/>
          </a:xfrm>
          <a:prstGeom prst="rect">
            <a:avLst/>
          </a:prstGeom>
          <a:ln>
            <a:noFill/>
          </a:ln>
          <a:effectLst>
            <a:outerShdw blurRad="292100" dist="139700" dir="2700000" algn="tl" rotWithShape="0">
              <a:srgbClr val="333333">
                <a:alpha val="65000"/>
              </a:srgbClr>
            </a:outerShdw>
          </a:effectLst>
        </p:spPr>
      </p:pic>
      <p:pic>
        <p:nvPicPr>
          <p:cNvPr id="9" name="Content Placeholder 6" descr="20170906083414-01.jpe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8F34A2-9469-4C4F-B964-0CDBEE28A264}"/>
              </a:ext>
            </a:extLst>
          </p:cNvPr>
          <p:cNvPicPr>
            <a:picLocks noChangeAspect="1"/>
          </p:cNvPicPr>
          <p:nvPr/>
        </p:nvPicPr>
        <p:blipFill rotWithShape="1">
          <a:blip r:embed="rId4"/>
          <a:srcRect l="-486" r="761"/>
          <a:stretch/>
        </p:blipFill>
        <p:spPr>
          <a:xfrm>
            <a:off x="6236441" y="1248929"/>
            <a:ext cx="2385707" cy="355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7A95DD-91BE-4175-BE66-6FEC1A426317}"/>
              </a:ext>
            </a:extLst>
          </p:cNvPr>
          <p:cNvPicPr>
            <a:picLocks noChangeAspect="1"/>
          </p:cNvPicPr>
          <p:nvPr/>
        </p:nvPicPr>
        <p:blipFill rotWithShape="1">
          <a:blip r:embed="rId2"/>
          <a:srcRect l="21499" r="27290" b="42362"/>
          <a:stretch/>
        </p:blipFill>
        <p:spPr>
          <a:xfrm>
            <a:off x="8671" y="0"/>
            <a:ext cx="9135329" cy="6858000"/>
          </a:xfrm>
          <a:prstGeom prst="rect">
            <a:avLst/>
          </a:prstGeom>
        </p:spPr>
      </p:pic>
      <p:sp>
        <p:nvSpPr>
          <p:cNvPr id="2" name="Title 1"/>
          <p:cNvSpPr>
            <a:spLocks noGrp="1"/>
          </p:cNvSpPr>
          <p:nvPr>
            <p:ph type="title"/>
          </p:nvPr>
        </p:nvSpPr>
        <p:spPr>
          <a:xfrm>
            <a:off x="1072800" y="310638"/>
            <a:ext cx="7984800" cy="1143000"/>
          </a:xfrm>
        </p:spPr>
        <p:txBody>
          <a:bodyPr>
            <a:noAutofit/>
          </a:bodyPr>
          <a:lstStyle/>
          <a:p>
            <a:pPr algn="l"/>
            <a:r>
              <a:rPr lang="en-US" sz="3600" b="1" dirty="0">
                <a:solidFill>
                  <a:schemeClr val="accent4">
                    <a:lumMod val="50000"/>
                  </a:schemeClr>
                </a:solidFill>
                <a:latin typeface="Lucida Bright" panose="02040602050505020304" pitchFamily="18" charset="0"/>
              </a:rPr>
              <a:t>Adapting RP for the workplace</a:t>
            </a:r>
          </a:p>
        </p:txBody>
      </p:sp>
      <p:sp>
        <p:nvSpPr>
          <p:cNvPr id="3" name="Content Placeholder 2"/>
          <p:cNvSpPr>
            <a:spLocks noGrp="1"/>
          </p:cNvSpPr>
          <p:nvPr>
            <p:ph idx="1"/>
          </p:nvPr>
        </p:nvSpPr>
        <p:spPr>
          <a:xfrm>
            <a:off x="752400" y="1633939"/>
            <a:ext cx="8074800" cy="4899023"/>
          </a:xfrm>
        </p:spPr>
        <p:txBody>
          <a:bodyPr>
            <a:normAutofit fontScale="92500"/>
          </a:bodyPr>
          <a:lstStyle/>
          <a:p>
            <a:pPr marL="0" indent="0">
              <a:buNone/>
            </a:pPr>
            <a:r>
              <a:rPr lang="en-US" sz="3600" dirty="0">
                <a:solidFill>
                  <a:schemeClr val="accent4">
                    <a:lumMod val="50000"/>
                  </a:schemeClr>
                </a:solidFill>
                <a:latin typeface="Lucida Bright" panose="02040602050505020304" pitchFamily="18" charset="0"/>
              </a:rPr>
              <a:t>Language: </a:t>
            </a:r>
          </a:p>
          <a:p>
            <a:pPr marL="457200" lvl="1" indent="0">
              <a:buNone/>
            </a:pPr>
            <a:r>
              <a:rPr lang="en-US" sz="3200" dirty="0">
                <a:solidFill>
                  <a:schemeClr val="accent4">
                    <a:lumMod val="50000"/>
                  </a:schemeClr>
                </a:solidFill>
                <a:latin typeface="Lucida Bright" panose="02040602050505020304" pitchFamily="18" charset="0"/>
              </a:rPr>
              <a:t>from </a:t>
            </a:r>
            <a:r>
              <a:rPr lang="en-US" sz="3200" b="1" i="1" dirty="0">
                <a:solidFill>
                  <a:schemeClr val="accent4">
                    <a:lumMod val="50000"/>
                  </a:schemeClr>
                </a:solidFill>
                <a:latin typeface="Lucida Bright" panose="02040602050505020304" pitchFamily="18" charset="0"/>
              </a:rPr>
              <a:t>restorative</a:t>
            </a:r>
            <a:r>
              <a:rPr lang="en-US" sz="3200" dirty="0">
                <a:solidFill>
                  <a:schemeClr val="accent4">
                    <a:lumMod val="50000"/>
                  </a:schemeClr>
                </a:solidFill>
                <a:latin typeface="Lucida Bright" panose="02040602050505020304" pitchFamily="18" charset="0"/>
              </a:rPr>
              <a:t> to </a:t>
            </a:r>
            <a:r>
              <a:rPr lang="en-US" sz="3200" b="1" i="1" dirty="0">
                <a:solidFill>
                  <a:schemeClr val="accent4">
                    <a:lumMod val="50000"/>
                  </a:schemeClr>
                </a:solidFill>
                <a:latin typeface="Lucida Bright" panose="02040602050505020304" pitchFamily="18" charset="0"/>
              </a:rPr>
              <a:t>engagement</a:t>
            </a:r>
          </a:p>
          <a:p>
            <a:pPr lvl="1"/>
            <a:r>
              <a:rPr lang="en-US" sz="2600" dirty="0">
                <a:solidFill>
                  <a:schemeClr val="accent4">
                    <a:lumMod val="50000"/>
                  </a:schemeClr>
                </a:solidFill>
                <a:latin typeface="Lucida Bright" panose="02040602050505020304" pitchFamily="18" charset="0"/>
              </a:rPr>
              <a:t>Centre for Workplace </a:t>
            </a:r>
            <a:r>
              <a:rPr lang="en-US" sz="2600" b="1" i="1" dirty="0">
                <a:solidFill>
                  <a:schemeClr val="accent4">
                    <a:lumMod val="50000"/>
                  </a:schemeClr>
                </a:solidFill>
                <a:latin typeface="Lucida Bright" panose="02040602050505020304" pitchFamily="18" charset="0"/>
              </a:rPr>
              <a:t>Engagement</a:t>
            </a:r>
            <a:endParaRPr lang="en-US" sz="2600" dirty="0">
              <a:solidFill>
                <a:schemeClr val="accent4">
                  <a:lumMod val="50000"/>
                </a:schemeClr>
              </a:solidFill>
              <a:latin typeface="Lucida Bright" panose="02040602050505020304" pitchFamily="18" charset="0"/>
            </a:endParaRPr>
          </a:p>
          <a:p>
            <a:pPr lvl="2"/>
            <a:r>
              <a:rPr lang="en-US" sz="2200" dirty="0">
                <a:solidFill>
                  <a:schemeClr val="accent4">
                    <a:lumMod val="50000"/>
                  </a:schemeClr>
                </a:solidFill>
                <a:latin typeface="Lucida Bright" panose="02040602050505020304" pitchFamily="18" charset="0"/>
              </a:rPr>
              <a:t>Support for engagement language through Gallup</a:t>
            </a:r>
          </a:p>
          <a:p>
            <a:pPr lvl="2"/>
            <a:r>
              <a:rPr lang="en-US" sz="2200" dirty="0">
                <a:solidFill>
                  <a:schemeClr val="accent4">
                    <a:lumMod val="50000"/>
                  </a:schemeClr>
                </a:solidFill>
                <a:latin typeface="Lucida Bright" panose="02040602050505020304" pitchFamily="18" charset="0"/>
              </a:rPr>
              <a:t>Don’t get caught up in what “restorative” looks like</a:t>
            </a:r>
            <a:endParaRPr lang="en-US" sz="2200" b="1" i="1" dirty="0">
              <a:solidFill>
                <a:schemeClr val="accent4">
                  <a:lumMod val="50000"/>
                </a:schemeClr>
              </a:solidFill>
              <a:latin typeface="Lucida Bright" panose="02040602050505020304" pitchFamily="18" charset="0"/>
            </a:endParaRPr>
          </a:p>
          <a:p>
            <a:pPr lvl="1"/>
            <a:r>
              <a:rPr lang="en-US" sz="2600" dirty="0">
                <a:solidFill>
                  <a:schemeClr val="accent4">
                    <a:lumMod val="50000"/>
                  </a:schemeClr>
                </a:solidFill>
                <a:latin typeface="Lucida Bright" panose="02040602050505020304" pitchFamily="18" charset="0"/>
              </a:rPr>
              <a:t>Fits with Fair Practice language of engagement</a:t>
            </a:r>
          </a:p>
          <a:p>
            <a:pPr lvl="1"/>
            <a:r>
              <a:rPr lang="en-US" sz="2600" dirty="0">
                <a:solidFill>
                  <a:schemeClr val="accent4">
                    <a:lumMod val="50000"/>
                  </a:schemeClr>
                </a:solidFill>
                <a:latin typeface="Lucida Bright" panose="02040602050505020304" pitchFamily="18" charset="0"/>
              </a:rPr>
              <a:t>Can easily adapt the leadership styles quadrants using engagement language</a:t>
            </a:r>
          </a:p>
          <a:p>
            <a:pPr lvl="1"/>
            <a:r>
              <a:rPr lang="en-US" sz="2600" dirty="0">
                <a:solidFill>
                  <a:schemeClr val="accent4">
                    <a:lumMod val="50000"/>
                  </a:schemeClr>
                </a:solidFill>
                <a:latin typeface="Lucida Bright" panose="02040602050505020304" pitchFamily="18" charset="0"/>
              </a:rPr>
              <a:t>Can adjust the continuum accordingly</a:t>
            </a:r>
          </a:p>
          <a:p>
            <a:pPr lvl="1">
              <a:buNone/>
            </a:pPr>
            <a:r>
              <a:rPr lang="en-US" sz="2600" dirty="0">
                <a:solidFill>
                  <a:schemeClr val="accent4">
                    <a:lumMod val="50000"/>
                  </a:schemeClr>
                </a:solidFill>
                <a:latin typeface="Lucida Bright" panose="02040602050505020304" pitchFamily="18" charset="0"/>
              </a:rPr>
              <a:t> </a:t>
            </a:r>
          </a:p>
          <a:p>
            <a:endParaRPr lang="en-US" dirty="0">
              <a:solidFill>
                <a:schemeClr val="accent4">
                  <a:lumMod val="50000"/>
                </a:schemeClr>
              </a:solidFill>
              <a:latin typeface="Lucida Bright" panose="020406020505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64DD20-27CB-42EF-9769-58EC677CED6F}"/>
              </a:ext>
            </a:extLst>
          </p:cNvPr>
          <p:cNvPicPr>
            <a:picLocks noChangeAspect="1"/>
          </p:cNvPicPr>
          <p:nvPr/>
        </p:nvPicPr>
        <p:blipFill rotWithShape="1">
          <a:blip r:embed="rId3"/>
          <a:srcRect l="21499" r="27290" b="42362"/>
          <a:stretch/>
        </p:blipFill>
        <p:spPr>
          <a:xfrm>
            <a:off x="8671" y="0"/>
            <a:ext cx="9135329" cy="6858000"/>
          </a:xfrm>
          <a:prstGeom prst="rect">
            <a:avLst/>
          </a:prstGeom>
        </p:spPr>
      </p:pic>
      <p:sp>
        <p:nvSpPr>
          <p:cNvPr id="95234" name="Rectangle 2"/>
          <p:cNvSpPr>
            <a:spLocks noChangeArrowheads="1"/>
          </p:cNvSpPr>
          <p:nvPr/>
        </p:nvSpPr>
        <p:spPr bwMode="auto">
          <a:xfrm>
            <a:off x="2956400" y="993600"/>
            <a:ext cx="2219325" cy="2133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Lucida Bright" panose="02040602050505020304" pitchFamily="18" charset="0"/>
            </a:endParaRPr>
          </a:p>
        </p:txBody>
      </p:sp>
      <p:sp>
        <p:nvSpPr>
          <p:cNvPr id="95235" name="Rectangle 3"/>
          <p:cNvSpPr>
            <a:spLocks noChangeArrowheads="1"/>
          </p:cNvSpPr>
          <p:nvPr/>
        </p:nvSpPr>
        <p:spPr bwMode="auto">
          <a:xfrm>
            <a:off x="2956400" y="3127200"/>
            <a:ext cx="2197100" cy="2209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Calisto MT"/>
            </a:endParaRPr>
          </a:p>
        </p:txBody>
      </p:sp>
      <p:sp>
        <p:nvSpPr>
          <p:cNvPr id="95236" name="Rectangle 4"/>
          <p:cNvSpPr>
            <a:spLocks noChangeArrowheads="1"/>
          </p:cNvSpPr>
          <p:nvPr/>
        </p:nvSpPr>
        <p:spPr bwMode="auto">
          <a:xfrm>
            <a:off x="5153500" y="3127200"/>
            <a:ext cx="2222500" cy="2209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GB" dirty="0">
              <a:latin typeface="Calisto MT"/>
            </a:endParaRPr>
          </a:p>
        </p:txBody>
      </p:sp>
      <p:sp>
        <p:nvSpPr>
          <p:cNvPr id="95237" name="Rectangle 5"/>
          <p:cNvSpPr>
            <a:spLocks noChangeArrowheads="1"/>
          </p:cNvSpPr>
          <p:nvPr/>
        </p:nvSpPr>
        <p:spPr bwMode="auto">
          <a:xfrm>
            <a:off x="5153500" y="993600"/>
            <a:ext cx="2222500" cy="21336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dirty="0">
              <a:latin typeface="Lucida Bright" panose="02040602050505020304" pitchFamily="18" charset="0"/>
            </a:endParaRPr>
          </a:p>
        </p:txBody>
      </p:sp>
      <p:sp>
        <p:nvSpPr>
          <p:cNvPr id="33798" name="Text Box 6"/>
          <p:cNvSpPr txBox="1">
            <a:spLocks noChangeArrowheads="1"/>
          </p:cNvSpPr>
          <p:nvPr/>
        </p:nvSpPr>
        <p:spPr bwMode="auto">
          <a:xfrm rot="-5400000">
            <a:off x="1351319" y="3016319"/>
            <a:ext cx="2590800" cy="427038"/>
          </a:xfrm>
          <a:prstGeom prst="rect">
            <a:avLst/>
          </a:prstGeom>
          <a:noFill/>
          <a:ln w="12700">
            <a:noFill/>
            <a:miter lim="800000"/>
            <a:headEnd type="none" w="sm" len="sm"/>
            <a:tailEnd type="none" w="sm" len="sm"/>
          </a:ln>
          <a:effectLst/>
        </p:spPr>
        <p:txBody>
          <a:bodyPr>
            <a:spAutoFit/>
          </a:bodyPr>
          <a:lstStyle/>
          <a:p>
            <a:pPr algn="ctr" defTabSz="762000">
              <a:defRPr/>
            </a:pPr>
            <a:r>
              <a:rPr lang="en-US" sz="2200" b="1" dirty="0">
                <a:solidFill>
                  <a:schemeClr val="accent4">
                    <a:lumMod val="50000"/>
                  </a:schemeClr>
                </a:solidFill>
                <a:effectLst>
                  <a:outerShdw blurRad="38100" dist="38100" dir="2700000" algn="tl">
                    <a:srgbClr val="C0C0C0"/>
                  </a:outerShdw>
                </a:effectLst>
                <a:latin typeface="Calisto MT"/>
                <a:ea typeface="+mn-ea"/>
                <a:cs typeface="+mn-cs"/>
              </a:rPr>
              <a:t>CHALLENGE</a:t>
            </a:r>
            <a:endParaRPr lang="en-GB" sz="2200"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95239" name="Line 7"/>
          <p:cNvSpPr>
            <a:spLocks noChangeShapeType="1"/>
          </p:cNvSpPr>
          <p:nvPr/>
        </p:nvSpPr>
        <p:spPr bwMode="auto">
          <a:xfrm flipV="1">
            <a:off x="2651600" y="1335574"/>
            <a:ext cx="0" cy="872463"/>
          </a:xfrm>
          <a:prstGeom prst="line">
            <a:avLst/>
          </a:prstGeom>
          <a:noFill/>
          <a:ln w="57150">
            <a:solidFill>
              <a:schemeClr val="accent4">
                <a:lumMod val="50000"/>
              </a:schemeClr>
            </a:solidFill>
            <a:round/>
            <a:headEnd type="none" w="sm" len="sm"/>
            <a:tailEnd type="triangl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0" name="Text Box 8"/>
          <p:cNvSpPr txBox="1">
            <a:spLocks noChangeArrowheads="1"/>
          </p:cNvSpPr>
          <p:nvPr/>
        </p:nvSpPr>
        <p:spPr bwMode="auto">
          <a:xfrm>
            <a:off x="2066600" y="5412256"/>
            <a:ext cx="881063" cy="369332"/>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chemeClr val="accent4">
                    <a:lumMod val="50000"/>
                  </a:schemeClr>
                </a:solidFill>
                <a:effectLst>
                  <a:outerShdw blurRad="38100" dist="38100" dir="2700000" algn="tl">
                    <a:srgbClr val="DDDDDD"/>
                  </a:outerShdw>
                </a:effectLst>
                <a:latin typeface="Calisto MT"/>
                <a:cs typeface="+mn-cs"/>
              </a:rPr>
              <a:t>LOW</a:t>
            </a:r>
          </a:p>
        </p:txBody>
      </p:sp>
      <p:sp>
        <p:nvSpPr>
          <p:cNvPr id="95241" name="Line 9"/>
          <p:cNvSpPr>
            <a:spLocks noChangeShapeType="1"/>
          </p:cNvSpPr>
          <p:nvPr/>
        </p:nvSpPr>
        <p:spPr bwMode="auto">
          <a:xfrm>
            <a:off x="2651600" y="4298400"/>
            <a:ext cx="1588" cy="1000500"/>
          </a:xfrm>
          <a:prstGeom prst="line">
            <a:avLst/>
          </a:prstGeom>
          <a:noFill/>
          <a:ln w="57150">
            <a:solidFill>
              <a:schemeClr val="accent4">
                <a:lumMod val="50000"/>
              </a:schemeClr>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2" name="Text Box 10"/>
          <p:cNvSpPr txBox="1">
            <a:spLocks noChangeArrowheads="1"/>
          </p:cNvSpPr>
          <p:nvPr/>
        </p:nvSpPr>
        <p:spPr bwMode="auto">
          <a:xfrm>
            <a:off x="2231047" y="841200"/>
            <a:ext cx="840757" cy="369332"/>
          </a:xfrm>
          <a:prstGeom prst="rect">
            <a:avLst/>
          </a:prstGeom>
          <a:noFill/>
          <a:ln w="12700">
            <a:noFill/>
            <a:miter lim="800000"/>
            <a:headEnd type="none" w="sm" len="sm"/>
            <a:tailEnd type="none" w="sm" len="sm"/>
          </a:ln>
          <a:effectLst/>
        </p:spPr>
        <p:txBody>
          <a:bodyPr wrap="non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rgbClr val="000000"/>
                </a:solidFill>
                <a:effectLst>
                  <a:outerShdw blurRad="38100" dist="38100" dir="2700000" algn="tl">
                    <a:srgbClr val="DDDDDD"/>
                  </a:outerShdw>
                </a:effectLst>
                <a:latin typeface="Calisto MT"/>
                <a:cs typeface="+mn-cs"/>
              </a:rPr>
              <a:t>HIGH</a:t>
            </a:r>
          </a:p>
        </p:txBody>
      </p:sp>
      <p:sp>
        <p:nvSpPr>
          <p:cNvPr id="33803" name="Text Box 11"/>
          <p:cNvSpPr txBox="1">
            <a:spLocks noChangeArrowheads="1"/>
          </p:cNvSpPr>
          <p:nvPr/>
        </p:nvSpPr>
        <p:spPr bwMode="auto">
          <a:xfrm>
            <a:off x="6889494" y="5412256"/>
            <a:ext cx="1047750" cy="369332"/>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b="1" dirty="0">
                <a:solidFill>
                  <a:schemeClr val="accent4">
                    <a:lumMod val="50000"/>
                  </a:schemeClr>
                </a:solidFill>
                <a:effectLst>
                  <a:outerShdw blurRad="38100" dist="38100" dir="2700000" algn="tl">
                    <a:srgbClr val="DDDDDD"/>
                  </a:outerShdw>
                </a:effectLst>
                <a:latin typeface="Calisto MT"/>
                <a:cs typeface="+mn-cs"/>
              </a:rPr>
              <a:t>HIGH</a:t>
            </a:r>
          </a:p>
        </p:txBody>
      </p:sp>
      <p:sp>
        <p:nvSpPr>
          <p:cNvPr id="33804" name="Text Box 12"/>
          <p:cNvSpPr txBox="1">
            <a:spLocks noChangeArrowheads="1"/>
          </p:cNvSpPr>
          <p:nvPr/>
        </p:nvSpPr>
        <p:spPr bwMode="auto">
          <a:xfrm rot="-6023">
            <a:off x="3807025" y="5383403"/>
            <a:ext cx="2517775" cy="427038"/>
          </a:xfrm>
          <a:prstGeom prst="rect">
            <a:avLst/>
          </a:prstGeom>
          <a:noFill/>
          <a:ln w="12700">
            <a:noFill/>
            <a:miter lim="800000"/>
            <a:headEnd type="none" w="sm" len="sm"/>
            <a:tailEnd type="none" w="sm" len="sm"/>
          </a:ln>
          <a:effectLst/>
        </p:spPr>
        <p:txBody>
          <a:bodyPr>
            <a:spAutoFit/>
          </a:bodyPr>
          <a:lstStyle/>
          <a:p>
            <a:pPr algn="ctr" defTabSz="762000">
              <a:defRPr/>
            </a:pPr>
            <a:r>
              <a:rPr lang="en-US" sz="2200" b="1" dirty="0">
                <a:solidFill>
                  <a:schemeClr val="accent4">
                    <a:lumMod val="50000"/>
                  </a:schemeClr>
                </a:solidFill>
                <a:effectLst>
                  <a:outerShdw blurRad="38100" dist="38100" dir="2700000" algn="tl">
                    <a:srgbClr val="C0C0C0"/>
                  </a:outerShdw>
                </a:effectLst>
                <a:latin typeface="Calisto MT"/>
                <a:ea typeface="+mn-ea"/>
                <a:cs typeface="+mn-cs"/>
              </a:rPr>
              <a:t>SUPPORT</a:t>
            </a:r>
            <a:endParaRPr lang="en-GB" sz="2200"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95245" name="Line 13"/>
          <p:cNvSpPr>
            <a:spLocks noChangeShapeType="1"/>
          </p:cNvSpPr>
          <p:nvPr/>
        </p:nvSpPr>
        <p:spPr bwMode="auto">
          <a:xfrm rot="5471950">
            <a:off x="3540322" y="4920633"/>
            <a:ext cx="32786" cy="1352579"/>
          </a:xfrm>
          <a:prstGeom prst="line">
            <a:avLst/>
          </a:prstGeom>
          <a:noFill/>
          <a:ln w="57150">
            <a:solidFill>
              <a:schemeClr val="accent4">
                <a:lumMod val="50000"/>
              </a:schemeClr>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95246" name="Line 14"/>
          <p:cNvSpPr>
            <a:spLocks noChangeShapeType="1"/>
          </p:cNvSpPr>
          <p:nvPr/>
        </p:nvSpPr>
        <p:spPr bwMode="auto">
          <a:xfrm rot="5255641" flipV="1">
            <a:off x="6369501" y="5073428"/>
            <a:ext cx="40136" cy="1046988"/>
          </a:xfrm>
          <a:prstGeom prst="line">
            <a:avLst/>
          </a:prstGeom>
          <a:noFill/>
          <a:ln w="57150">
            <a:solidFill>
              <a:schemeClr val="accent4">
                <a:lumMod val="50000"/>
              </a:schemeClr>
            </a:solidFill>
            <a:round/>
            <a:headEnd type="none" w="sm" len="sm"/>
            <a:tailEnd type="triangl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latin typeface="Calisto MT"/>
            </a:endParaRPr>
          </a:p>
        </p:txBody>
      </p:sp>
      <p:sp>
        <p:nvSpPr>
          <p:cNvPr id="33807" name="Text Box 15"/>
          <p:cNvSpPr txBox="1">
            <a:spLocks noChangeArrowheads="1"/>
          </p:cNvSpPr>
          <p:nvPr/>
        </p:nvSpPr>
        <p:spPr bwMode="auto">
          <a:xfrm>
            <a:off x="1056338" y="6394385"/>
            <a:ext cx="7467600" cy="304800"/>
          </a:xfrm>
          <a:prstGeom prst="rect">
            <a:avLst/>
          </a:prstGeom>
          <a:noFill/>
          <a:ln w="12700">
            <a:noFill/>
            <a:miter lim="800000"/>
            <a:headEnd type="none" w="sm" len="sm"/>
            <a:tailEnd type="none" w="sm" len="sm"/>
          </a:ln>
          <a:effectLst/>
        </p:spPr>
        <p:txBody>
          <a:bodyPr>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defRPr/>
            </a:pPr>
            <a:r>
              <a:rPr lang="en-US" sz="1400" b="1" dirty="0">
                <a:solidFill>
                  <a:schemeClr val="tx2"/>
                </a:solidFill>
                <a:effectLst>
                  <a:outerShdw blurRad="38100" dist="38100" dir="2700000" algn="tl">
                    <a:srgbClr val="DDDDDD"/>
                  </a:outerShdw>
                </a:effectLst>
                <a:latin typeface="Calisto MT"/>
                <a:cs typeface="+mn-cs"/>
              </a:rPr>
              <a:t>Adapted from Social Discipline Window - </a:t>
            </a:r>
            <a:r>
              <a:rPr lang="en-GB" sz="1400" b="1" dirty="0">
                <a:solidFill>
                  <a:schemeClr val="tx2"/>
                </a:solidFill>
                <a:effectLst>
                  <a:outerShdw blurRad="38100" dist="38100" dir="2700000" algn="tl">
                    <a:srgbClr val="DDDDDD"/>
                  </a:outerShdw>
                </a:effectLst>
                <a:latin typeface="Calisto MT"/>
                <a:cs typeface="+mn-cs"/>
              </a:rPr>
              <a:t>Paul McCold and Ted Wachtel - 2000</a:t>
            </a:r>
          </a:p>
        </p:txBody>
      </p:sp>
      <p:sp>
        <p:nvSpPr>
          <p:cNvPr id="33808" name="Text Box 16"/>
          <p:cNvSpPr txBox="1">
            <a:spLocks noChangeArrowheads="1"/>
          </p:cNvSpPr>
          <p:nvPr/>
        </p:nvSpPr>
        <p:spPr bwMode="auto">
          <a:xfrm>
            <a:off x="3487211" y="1172696"/>
            <a:ext cx="1208086" cy="584776"/>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3200" b="1" dirty="0">
                <a:effectLst>
                  <a:outerShdw blurRad="38100" dist="38100" dir="2700000" algn="tl">
                    <a:srgbClr val="000000">
                      <a:alpha val="43137"/>
                    </a:srgbClr>
                  </a:outerShdw>
                </a:effectLst>
                <a:latin typeface="Lucida Bright" panose="02040602050505020304" pitchFamily="18" charset="0"/>
              </a:rPr>
              <a:t>TO</a:t>
            </a:r>
          </a:p>
        </p:txBody>
      </p:sp>
      <p:sp>
        <p:nvSpPr>
          <p:cNvPr id="33809" name="Text Box 17"/>
          <p:cNvSpPr txBox="1">
            <a:spLocks noChangeArrowheads="1"/>
          </p:cNvSpPr>
          <p:nvPr/>
        </p:nvSpPr>
        <p:spPr bwMode="auto">
          <a:xfrm>
            <a:off x="5380713" y="1172696"/>
            <a:ext cx="1687513" cy="584776"/>
          </a:xfrm>
          <a:prstGeom prst="rect">
            <a:avLst/>
          </a:prstGeom>
          <a:noFill/>
          <a:ln w="12700">
            <a:noFill/>
            <a:miter lim="800000"/>
            <a:headEnd type="none" w="sm" len="sm"/>
            <a:tailEnd type="none" w="sm" len="sm"/>
          </a:ln>
          <a:effectLst/>
        </p:spPr>
        <p:txBody>
          <a:bodyPr wrap="square">
            <a:spAutoFit/>
          </a:bodyPr>
          <a:lstStyle/>
          <a:p>
            <a:pPr algn="ctr" defTabSz="762000">
              <a:defRPr/>
            </a:pPr>
            <a:r>
              <a:rPr lang="en-GB" sz="3200" b="1" dirty="0">
                <a:solidFill>
                  <a:srgbClr val="FFFFFF"/>
                </a:solidFill>
                <a:effectLst>
                  <a:outerShdw blurRad="38100" dist="38100" dir="2700000" algn="tl">
                    <a:srgbClr val="000000">
                      <a:alpha val="43137"/>
                    </a:srgbClr>
                  </a:outerShdw>
                </a:effectLst>
                <a:latin typeface="Lucida Bright" panose="02040602050505020304" pitchFamily="18" charset="0"/>
              </a:rPr>
              <a:t>WITH</a:t>
            </a:r>
            <a:endParaRPr lang="en-GB" sz="3200" dirty="0">
              <a:solidFill>
                <a:srgbClr val="FFFFFF"/>
              </a:solidFill>
              <a:effectLst>
                <a:outerShdw blurRad="38100" dist="38100" dir="2700000" algn="tl">
                  <a:srgbClr val="000000">
                    <a:alpha val="43137"/>
                  </a:srgbClr>
                </a:outerShdw>
              </a:effectLst>
              <a:latin typeface="Lucida Bright" panose="02040602050505020304" pitchFamily="18" charset="0"/>
            </a:endParaRPr>
          </a:p>
        </p:txBody>
      </p:sp>
      <p:sp>
        <p:nvSpPr>
          <p:cNvPr id="33810" name="Text Box 18"/>
          <p:cNvSpPr txBox="1">
            <a:spLocks noChangeArrowheads="1"/>
          </p:cNvSpPr>
          <p:nvPr/>
        </p:nvSpPr>
        <p:spPr bwMode="auto">
          <a:xfrm>
            <a:off x="3296711" y="3300856"/>
            <a:ext cx="1589087" cy="584776"/>
          </a:xfrm>
          <a:prstGeom prst="rect">
            <a:avLst/>
          </a:prstGeom>
          <a:noFill/>
          <a:ln w="12700">
            <a:noFill/>
            <a:miter lim="800000"/>
            <a:headEnd type="none" w="sm" len="sm"/>
            <a:tailEnd type="none" w="sm" len="sm"/>
          </a:ln>
          <a:effectLst/>
        </p:spPr>
        <p:txBody>
          <a:bodyPr wrap="square">
            <a:spAutoFit/>
          </a:bodyPr>
          <a:lstStyle/>
          <a:p>
            <a:pPr algn="ctr" defTabSz="762000">
              <a:defRPr/>
            </a:pPr>
            <a:r>
              <a:rPr lang="en-GB" sz="3200" b="1" dirty="0">
                <a:effectLst>
                  <a:outerShdw blurRad="38100" dist="38100" dir="2700000" algn="tl">
                    <a:srgbClr val="000000">
                      <a:alpha val="43137"/>
                    </a:srgbClr>
                  </a:outerShdw>
                </a:effectLst>
                <a:latin typeface="Lucida Bright" panose="02040602050505020304" pitchFamily="18" charset="0"/>
              </a:rPr>
              <a:t>NOT</a:t>
            </a:r>
          </a:p>
        </p:txBody>
      </p:sp>
      <p:sp>
        <p:nvSpPr>
          <p:cNvPr id="33813" name="Text Box 21"/>
          <p:cNvSpPr txBox="1">
            <a:spLocks noChangeArrowheads="1"/>
          </p:cNvSpPr>
          <p:nvPr/>
        </p:nvSpPr>
        <p:spPr bwMode="auto">
          <a:xfrm>
            <a:off x="5352138" y="1744508"/>
            <a:ext cx="1744663" cy="457200"/>
          </a:xfrm>
          <a:prstGeom prst="rect">
            <a:avLst/>
          </a:prstGeom>
          <a:noFill/>
          <a:ln w="12700">
            <a:noFill/>
            <a:miter lim="800000"/>
            <a:headEnd type="none" w="sm" len="sm"/>
            <a:tailEnd type="none" w="sm" len="sm"/>
          </a:ln>
          <a:effectLst/>
        </p:spPr>
        <p:txBody>
          <a:bodyPr>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2400" b="1" dirty="0">
                <a:solidFill>
                  <a:schemeClr val="bg1"/>
                </a:solidFill>
                <a:effectLst>
                  <a:outerShdw blurRad="38100" dist="38100" dir="2700000" algn="tl">
                    <a:srgbClr val="DDDDDD"/>
                  </a:outerShdw>
                </a:effectLst>
                <a:latin typeface="Lucida Bright" panose="02040602050505020304" pitchFamily="18" charset="0"/>
              </a:rPr>
              <a:t>Engaged</a:t>
            </a:r>
          </a:p>
        </p:txBody>
      </p:sp>
      <p:sp>
        <p:nvSpPr>
          <p:cNvPr id="33814" name="Text Box 22"/>
          <p:cNvSpPr txBox="1">
            <a:spLocks noChangeArrowheads="1"/>
          </p:cNvSpPr>
          <p:nvPr/>
        </p:nvSpPr>
        <p:spPr bwMode="auto">
          <a:xfrm>
            <a:off x="3145713" y="3900600"/>
            <a:ext cx="1891082" cy="461665"/>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2400" b="1" dirty="0">
                <a:solidFill>
                  <a:srgbClr val="000000"/>
                </a:solidFill>
                <a:effectLst>
                  <a:outerShdw blurRad="38100" dist="38100" dir="2700000" algn="tl">
                    <a:srgbClr val="DDDDDD"/>
                  </a:outerShdw>
                </a:effectLst>
                <a:latin typeface="Lucida Bright" panose="02040602050505020304" pitchFamily="18" charset="0"/>
              </a:rPr>
              <a:t>Neglectfu</a:t>
            </a:r>
            <a:r>
              <a:rPr lang="en-GB" sz="2400" b="1" dirty="0">
                <a:solidFill>
                  <a:srgbClr val="491003"/>
                </a:solidFill>
                <a:effectLst>
                  <a:outerShdw blurRad="38100" dist="38100" dir="2700000" algn="tl">
                    <a:srgbClr val="DDDDDD"/>
                  </a:outerShdw>
                </a:effectLst>
                <a:latin typeface="Lucida Bright" panose="02040602050505020304" pitchFamily="18" charset="0"/>
              </a:rPr>
              <a:t>l</a:t>
            </a:r>
          </a:p>
        </p:txBody>
      </p:sp>
      <p:sp>
        <p:nvSpPr>
          <p:cNvPr id="33817" name="Text Box 25"/>
          <p:cNvSpPr txBox="1">
            <a:spLocks noChangeArrowheads="1"/>
          </p:cNvSpPr>
          <p:nvPr/>
        </p:nvSpPr>
        <p:spPr bwMode="auto">
          <a:xfrm>
            <a:off x="5376650" y="2279232"/>
            <a:ext cx="1695638" cy="641350"/>
          </a:xfrm>
          <a:prstGeom prst="rect">
            <a:avLst/>
          </a:prstGeom>
          <a:noFill/>
          <a:ln w="12700">
            <a:noFill/>
            <a:miter lim="800000"/>
            <a:headEnd type="none" w="sm" len="sm"/>
            <a:tailEnd type="none" w="sm" len="sm"/>
          </a:ln>
          <a:effectLst/>
        </p:spPr>
        <p:txBody>
          <a:bodyPr wrap="square">
            <a:spAutoFit/>
          </a:bodyPr>
          <a:lstStyle/>
          <a:p>
            <a:pPr algn="ctr" defTabSz="762000">
              <a:defRPr/>
            </a:pPr>
            <a:r>
              <a:rPr lang="en-US" dirty="0">
                <a:solidFill>
                  <a:srgbClr val="FFFFFF"/>
                </a:solidFill>
                <a:effectLst>
                  <a:outerShdw blurRad="38100" dist="38100" dir="2700000" algn="tl">
                    <a:srgbClr val="C0C0C0"/>
                  </a:outerShdw>
                </a:effectLst>
                <a:latin typeface="Lucida Bright" panose="02040602050505020304" pitchFamily="18" charset="0"/>
              </a:rPr>
              <a:t>A</a:t>
            </a:r>
            <a:r>
              <a:rPr lang="en-US" sz="1800" dirty="0">
                <a:solidFill>
                  <a:srgbClr val="FFFFFF"/>
                </a:solidFill>
                <a:effectLst>
                  <a:outerShdw blurRad="38100" dist="38100" dir="2700000" algn="tl">
                    <a:srgbClr val="C0C0C0"/>
                  </a:outerShdw>
                </a:effectLst>
                <a:latin typeface="Lucida Bright" panose="02040602050505020304" pitchFamily="18" charset="0"/>
              </a:rPr>
              <a:t>uthoritative </a:t>
            </a:r>
            <a:r>
              <a:rPr lang="en-US" dirty="0">
                <a:solidFill>
                  <a:srgbClr val="FFFFFF"/>
                </a:solidFill>
                <a:effectLst>
                  <a:outerShdw blurRad="38100" dist="38100" dir="2700000" algn="tl">
                    <a:srgbClr val="C0C0C0"/>
                  </a:outerShdw>
                </a:effectLst>
                <a:latin typeface="Lucida Bright" panose="02040602050505020304" pitchFamily="18" charset="0"/>
              </a:rPr>
              <a:t>R</a:t>
            </a:r>
            <a:r>
              <a:rPr lang="en-US" sz="1800" dirty="0">
                <a:solidFill>
                  <a:srgbClr val="FFFFFF"/>
                </a:solidFill>
                <a:effectLst>
                  <a:outerShdw blurRad="38100" dist="38100" dir="2700000" algn="tl">
                    <a:srgbClr val="C0C0C0"/>
                  </a:outerShdw>
                </a:effectLst>
                <a:latin typeface="Lucida Bright" panose="02040602050505020304" pitchFamily="18" charset="0"/>
              </a:rPr>
              <a:t>espectful</a:t>
            </a:r>
            <a:endParaRPr lang="en-GB" sz="1800" dirty="0">
              <a:solidFill>
                <a:srgbClr val="FFFFFF"/>
              </a:solidFill>
              <a:effectLst>
                <a:outerShdw blurRad="38100" dist="38100" dir="2700000" algn="tl">
                  <a:srgbClr val="C0C0C0"/>
                </a:outerShdw>
              </a:effectLst>
              <a:latin typeface="Lucida Bright" panose="02040602050505020304" pitchFamily="18" charset="0"/>
            </a:endParaRPr>
          </a:p>
        </p:txBody>
      </p:sp>
      <p:sp>
        <p:nvSpPr>
          <p:cNvPr id="33818" name="Text Box 26"/>
          <p:cNvSpPr txBox="1">
            <a:spLocks noChangeArrowheads="1"/>
          </p:cNvSpPr>
          <p:nvPr/>
        </p:nvSpPr>
        <p:spPr bwMode="auto">
          <a:xfrm>
            <a:off x="3380697" y="4475485"/>
            <a:ext cx="1421115" cy="646331"/>
          </a:xfrm>
          <a:prstGeom prst="rect">
            <a:avLst/>
          </a:prstGeom>
          <a:noFill/>
          <a:ln w="12700">
            <a:noFill/>
            <a:miter lim="800000"/>
            <a:headEnd/>
            <a:tailEnd/>
          </a:ln>
          <a:effectLst/>
        </p:spPr>
        <p:txBody>
          <a:bodyPr wrap="square">
            <a:spAutoFit/>
          </a:bodyPr>
          <a:lstStyle>
            <a:lvl1pPr>
              <a:defRPr sz="3600">
                <a:solidFill>
                  <a:schemeClr val="tx1"/>
                </a:solidFill>
                <a:latin typeface="Arial" charset="0"/>
                <a:ea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defRPr/>
            </a:pPr>
            <a:r>
              <a:rPr lang="en-GB" sz="1800" dirty="0">
                <a:solidFill>
                  <a:schemeClr val="tx2"/>
                </a:solidFill>
                <a:effectLst>
                  <a:outerShdw blurRad="38100" dist="38100" dir="2700000" algn="tl">
                    <a:srgbClr val="DDDDDD"/>
                  </a:outerShdw>
                </a:effectLst>
                <a:latin typeface="Lucida Bright" panose="02040602050505020304" pitchFamily="18" charset="0"/>
              </a:rPr>
              <a:t>Indifferent</a:t>
            </a:r>
          </a:p>
          <a:p>
            <a:pPr algn="ctr">
              <a:defRPr/>
            </a:pPr>
            <a:r>
              <a:rPr lang="en-GB" sz="1800" dirty="0">
                <a:solidFill>
                  <a:schemeClr val="tx2"/>
                </a:solidFill>
                <a:effectLst>
                  <a:outerShdw blurRad="38100" dist="38100" dir="2700000" algn="tl">
                    <a:srgbClr val="DDDDDD"/>
                  </a:outerShdw>
                </a:effectLst>
                <a:latin typeface="Lucida Bright" panose="02040602050505020304" pitchFamily="18" charset="0"/>
              </a:rPr>
              <a:t>Passive</a:t>
            </a:r>
          </a:p>
        </p:txBody>
      </p:sp>
      <p:sp>
        <p:nvSpPr>
          <p:cNvPr id="33819" name="Text Box 27"/>
          <p:cNvSpPr txBox="1">
            <a:spLocks noChangeArrowheads="1"/>
          </p:cNvSpPr>
          <p:nvPr/>
        </p:nvSpPr>
        <p:spPr bwMode="auto">
          <a:xfrm>
            <a:off x="5225257" y="4336985"/>
            <a:ext cx="1998424" cy="923330"/>
          </a:xfrm>
          <a:prstGeom prst="rect">
            <a:avLst/>
          </a:prstGeom>
          <a:noFill/>
          <a:ln w="12700">
            <a:noFill/>
            <a:miter lim="800000"/>
            <a:headEnd/>
            <a:tailEnd/>
          </a:ln>
          <a:effectLst/>
        </p:spPr>
        <p:txBody>
          <a:bodyPr wrap="square">
            <a:spAutoFit/>
          </a:bodyPr>
          <a:lstStyle/>
          <a:p>
            <a:pPr algn="ctr">
              <a:defRPr/>
            </a:pPr>
            <a:r>
              <a:rPr lang="en-US" dirty="0">
                <a:solidFill>
                  <a:schemeClr val="tx2"/>
                </a:solidFill>
                <a:effectLst>
                  <a:outerShdw blurRad="38100" dist="38100" dir="2700000" algn="tl">
                    <a:srgbClr val="C0C0C0"/>
                  </a:outerShdw>
                </a:effectLst>
                <a:latin typeface="Lucida Bright" panose="02040602050505020304" pitchFamily="18" charset="0"/>
              </a:rPr>
              <a:t>P</a:t>
            </a:r>
            <a:r>
              <a:rPr lang="en-US" sz="1800" dirty="0">
                <a:solidFill>
                  <a:schemeClr val="tx2"/>
                </a:solidFill>
                <a:effectLst>
                  <a:outerShdw blurRad="38100" dist="38100" dir="2700000" algn="tl">
                    <a:srgbClr val="C0C0C0"/>
                  </a:outerShdw>
                </a:effectLst>
                <a:latin typeface="Lucida Bright" panose="02040602050505020304" pitchFamily="18" charset="0"/>
              </a:rPr>
              <a:t>rotective</a:t>
            </a:r>
          </a:p>
          <a:p>
            <a:pPr algn="ctr">
              <a:defRPr/>
            </a:pPr>
            <a:r>
              <a:rPr lang="en-US" dirty="0">
                <a:solidFill>
                  <a:schemeClr val="tx2"/>
                </a:solidFill>
                <a:effectLst>
                  <a:outerShdw blurRad="38100" dist="38100" dir="2700000" algn="tl">
                    <a:srgbClr val="C0C0C0"/>
                  </a:outerShdw>
                </a:effectLst>
                <a:latin typeface="Lucida Bright" panose="02040602050505020304" pitchFamily="18" charset="0"/>
              </a:rPr>
              <a:t>E</a:t>
            </a:r>
            <a:r>
              <a:rPr lang="en-US" sz="1800" dirty="0">
                <a:solidFill>
                  <a:schemeClr val="tx2"/>
                </a:solidFill>
                <a:effectLst>
                  <a:outerShdw blurRad="38100" dist="38100" dir="2700000" algn="tl">
                    <a:srgbClr val="C0C0C0"/>
                  </a:outerShdw>
                </a:effectLst>
                <a:latin typeface="Lucida Bright" panose="02040602050505020304" pitchFamily="18" charset="0"/>
              </a:rPr>
              <a:t>asy/</a:t>
            </a:r>
          </a:p>
          <a:p>
            <a:pPr algn="ctr">
              <a:defRPr/>
            </a:pPr>
            <a:r>
              <a:rPr lang="en-US" sz="1800" dirty="0">
                <a:solidFill>
                  <a:schemeClr val="tx2"/>
                </a:solidFill>
                <a:effectLst>
                  <a:outerShdw blurRad="38100" dist="38100" dir="2700000" algn="tl">
                    <a:srgbClr val="C0C0C0"/>
                  </a:outerShdw>
                </a:effectLst>
                <a:latin typeface="Lucida Bright" panose="02040602050505020304" pitchFamily="18" charset="0"/>
              </a:rPr>
              <a:t>Undemanding</a:t>
            </a:r>
            <a:endParaRPr lang="en-GB" sz="1800" dirty="0">
              <a:solidFill>
                <a:schemeClr val="tx2"/>
              </a:solidFill>
              <a:effectLst>
                <a:outerShdw blurRad="38100" dist="38100" dir="2700000" algn="tl">
                  <a:srgbClr val="C0C0C0"/>
                </a:outerShdw>
              </a:effectLst>
              <a:latin typeface="Lucida Bright" panose="02040602050505020304" pitchFamily="18" charset="0"/>
            </a:endParaRPr>
          </a:p>
        </p:txBody>
      </p:sp>
      <p:sp>
        <p:nvSpPr>
          <p:cNvPr id="33822" name="Text Box 30"/>
          <p:cNvSpPr txBox="1">
            <a:spLocks noChangeArrowheads="1"/>
          </p:cNvSpPr>
          <p:nvPr/>
        </p:nvSpPr>
        <p:spPr bwMode="auto">
          <a:xfrm>
            <a:off x="84871" y="2284100"/>
            <a:ext cx="2407529" cy="1877437"/>
          </a:xfrm>
          <a:prstGeom prst="rect">
            <a:avLst/>
          </a:prstGeom>
          <a:noFill/>
          <a:ln w="12700">
            <a:noFill/>
            <a:miter lim="800000"/>
            <a:headEnd type="none" w="sm" len="sm"/>
            <a:tailEnd type="none" w="sm" len="sm"/>
          </a:ln>
          <a:effectLst/>
        </p:spPr>
        <p:txBody>
          <a:bodyPr wrap="square">
            <a:spAutoFit/>
          </a:bodyPr>
          <a:lstStyle/>
          <a:p>
            <a:pPr algn="r" defTabSz="762000">
              <a:defRPr/>
            </a:pPr>
            <a:r>
              <a:rPr lang="en-US" sz="3200" b="1" i="1" dirty="0">
                <a:solidFill>
                  <a:schemeClr val="accent4">
                    <a:lumMod val="50000"/>
                  </a:schemeClr>
                </a:solidFill>
                <a:effectLst>
                  <a:outerShdw blurRad="38100" dist="38100" dir="2700000" algn="tl">
                    <a:srgbClr val="C0C0C0"/>
                  </a:outerShdw>
                </a:effectLst>
                <a:latin typeface="Lucida Bright" panose="02040602050505020304" pitchFamily="18" charset="0"/>
              </a:rPr>
              <a:t>Firm</a:t>
            </a:r>
          </a:p>
          <a:p>
            <a:pPr algn="r" defTabSz="762000">
              <a:defRPr/>
            </a:pPr>
            <a:r>
              <a:rPr lang="en-US" sz="2800" dirty="0">
                <a:solidFill>
                  <a:schemeClr val="accent4">
                    <a:lumMod val="50000"/>
                  </a:schemeClr>
                </a:solidFill>
                <a:effectLst>
                  <a:outerShdw blurRad="38100" dist="38100" dir="2700000" algn="tl">
                    <a:srgbClr val="C0C0C0"/>
                  </a:outerShdw>
                </a:effectLst>
                <a:latin typeface="Lucida Bright" panose="02040602050505020304" pitchFamily="18" charset="0"/>
              </a:rPr>
              <a:t>Pressure</a:t>
            </a:r>
          </a:p>
          <a:p>
            <a:pPr algn="r" defTabSz="762000">
              <a:defRPr/>
            </a:pPr>
            <a:r>
              <a:rPr lang="en-US" sz="2800" dirty="0">
                <a:solidFill>
                  <a:schemeClr val="accent4">
                    <a:lumMod val="50000"/>
                  </a:schemeClr>
                </a:solidFill>
                <a:effectLst>
                  <a:outerShdw blurRad="38100" dist="38100" dir="2700000" algn="tl">
                    <a:srgbClr val="C0C0C0"/>
                  </a:outerShdw>
                </a:effectLst>
                <a:latin typeface="Lucida Bright" panose="02040602050505020304" pitchFamily="18" charset="0"/>
              </a:rPr>
              <a:t>Expectations</a:t>
            </a:r>
          </a:p>
          <a:p>
            <a:pPr algn="r" defTabSz="762000">
              <a:defRPr/>
            </a:pPr>
            <a:r>
              <a:rPr lang="en-US" sz="2800" dirty="0">
                <a:solidFill>
                  <a:schemeClr val="accent4">
                    <a:lumMod val="50000"/>
                  </a:schemeClr>
                </a:solidFill>
                <a:effectLst>
                  <a:outerShdw blurRad="38100" dist="38100" dir="2700000" algn="tl">
                    <a:srgbClr val="C0C0C0"/>
                  </a:outerShdw>
                </a:effectLst>
                <a:latin typeface="Lucida Bright" panose="02040602050505020304" pitchFamily="18" charset="0"/>
              </a:rPr>
              <a:t>Control</a:t>
            </a:r>
            <a:endParaRPr lang="en-GB" sz="2800" dirty="0">
              <a:solidFill>
                <a:schemeClr val="accent4">
                  <a:lumMod val="50000"/>
                </a:schemeClr>
              </a:solidFill>
              <a:effectLst>
                <a:outerShdw blurRad="38100" dist="38100" dir="2700000" algn="tl">
                  <a:srgbClr val="C0C0C0"/>
                </a:outerShdw>
              </a:effectLst>
              <a:latin typeface="Lucida Bright" panose="02040602050505020304" pitchFamily="18" charset="0"/>
            </a:endParaRPr>
          </a:p>
        </p:txBody>
      </p:sp>
      <p:sp>
        <p:nvSpPr>
          <p:cNvPr id="33823" name="Text Box 31"/>
          <p:cNvSpPr txBox="1">
            <a:spLocks noChangeArrowheads="1"/>
          </p:cNvSpPr>
          <p:nvPr/>
        </p:nvSpPr>
        <p:spPr bwMode="auto">
          <a:xfrm>
            <a:off x="1919600" y="5718000"/>
            <a:ext cx="6523200" cy="523220"/>
          </a:xfrm>
          <a:prstGeom prst="rect">
            <a:avLst/>
          </a:prstGeom>
          <a:noFill/>
          <a:ln w="12700">
            <a:noFill/>
            <a:miter lim="800000"/>
            <a:headEnd type="none" w="sm" len="sm"/>
            <a:tailEnd type="none" w="sm" len="sm"/>
          </a:ln>
          <a:effectLst/>
        </p:spPr>
        <p:txBody>
          <a:bodyPr wrap="square">
            <a:spAutoFit/>
          </a:bodyPr>
          <a:lstStyle/>
          <a:p>
            <a:pPr algn="ctr" defTabSz="762000">
              <a:spcBef>
                <a:spcPct val="50000"/>
              </a:spcBef>
              <a:defRPr/>
            </a:pPr>
            <a:r>
              <a:rPr lang="en-US" sz="2800" b="1" i="1" dirty="0">
                <a:solidFill>
                  <a:schemeClr val="accent4">
                    <a:lumMod val="50000"/>
                  </a:schemeClr>
                </a:solidFill>
                <a:effectLst>
                  <a:outerShdw blurRad="38100" dist="38100" dir="2700000" algn="tl">
                    <a:srgbClr val="C0C0C0"/>
                  </a:outerShdw>
                </a:effectLst>
                <a:latin typeface="Calisto MT"/>
                <a:ea typeface="+mn-ea"/>
                <a:cs typeface="+mn-cs"/>
              </a:rPr>
              <a:t>Fair</a:t>
            </a:r>
            <a:r>
              <a:rPr lang="en-US" sz="2800" dirty="0">
                <a:solidFill>
                  <a:schemeClr val="accent4">
                    <a:lumMod val="50000"/>
                  </a:schemeClr>
                </a:solidFill>
                <a:effectLst>
                  <a:outerShdw blurRad="38100" dist="38100" dir="2700000" algn="tl">
                    <a:srgbClr val="C0C0C0"/>
                  </a:outerShdw>
                </a:effectLst>
                <a:latin typeface="Calisto MT"/>
                <a:ea typeface="+mn-ea"/>
                <a:cs typeface="+mn-cs"/>
              </a:rPr>
              <a:t> - Encouragement - Nurturing</a:t>
            </a:r>
            <a:endParaRPr lang="en-GB" sz="2800" dirty="0">
              <a:solidFill>
                <a:schemeClr val="accent4">
                  <a:lumMod val="50000"/>
                </a:schemeClr>
              </a:solidFill>
              <a:effectLst>
                <a:outerShdw blurRad="38100" dist="38100" dir="2700000" algn="tl">
                  <a:srgbClr val="C0C0C0"/>
                </a:outerShdw>
              </a:effectLst>
              <a:latin typeface="Calisto MT"/>
              <a:ea typeface="+mn-ea"/>
              <a:cs typeface="+mn-cs"/>
            </a:endParaRPr>
          </a:p>
        </p:txBody>
      </p:sp>
      <p:sp>
        <p:nvSpPr>
          <p:cNvPr id="3" name="TextBox 2"/>
          <p:cNvSpPr txBox="1"/>
          <p:nvPr/>
        </p:nvSpPr>
        <p:spPr>
          <a:xfrm>
            <a:off x="2914245" y="1744508"/>
            <a:ext cx="2283499" cy="461665"/>
          </a:xfrm>
          <a:prstGeom prst="rect">
            <a:avLst/>
          </a:prstGeom>
          <a:noFill/>
        </p:spPr>
        <p:txBody>
          <a:bodyPr wrap="square" rtlCol="0">
            <a:spAutoFit/>
          </a:bodyPr>
          <a:lstStyle/>
          <a:p>
            <a:pPr algn="ctr"/>
            <a:r>
              <a:rPr lang="en-US" sz="2400" b="1" dirty="0">
                <a:solidFill>
                  <a:srgbClr val="491003"/>
                </a:solidFill>
                <a:latin typeface="Lucida Bright" panose="02040602050505020304" pitchFamily="18" charset="0"/>
              </a:rPr>
              <a:t>Authoritarian</a:t>
            </a:r>
          </a:p>
        </p:txBody>
      </p:sp>
      <p:sp>
        <p:nvSpPr>
          <p:cNvPr id="4" name="TextBox 3"/>
          <p:cNvSpPr txBox="1"/>
          <p:nvPr/>
        </p:nvSpPr>
        <p:spPr>
          <a:xfrm>
            <a:off x="3334024" y="2279232"/>
            <a:ext cx="1514460" cy="646331"/>
          </a:xfrm>
          <a:prstGeom prst="rect">
            <a:avLst/>
          </a:prstGeom>
          <a:noFill/>
        </p:spPr>
        <p:txBody>
          <a:bodyPr wrap="square" rtlCol="0">
            <a:spAutoFit/>
          </a:bodyPr>
          <a:lstStyle/>
          <a:p>
            <a:pPr algn="ctr"/>
            <a:r>
              <a:rPr lang="en-US" dirty="0">
                <a:latin typeface="Lucida Bright" panose="02040602050505020304" pitchFamily="18" charset="0"/>
              </a:rPr>
              <a:t>Controlling Punitive</a:t>
            </a:r>
          </a:p>
        </p:txBody>
      </p:sp>
      <p:sp>
        <p:nvSpPr>
          <p:cNvPr id="5" name="TextBox 4"/>
          <p:cNvSpPr txBox="1"/>
          <p:nvPr/>
        </p:nvSpPr>
        <p:spPr>
          <a:xfrm>
            <a:off x="5280637" y="3900600"/>
            <a:ext cx="1887665" cy="461665"/>
          </a:xfrm>
          <a:prstGeom prst="rect">
            <a:avLst/>
          </a:prstGeom>
          <a:noFill/>
        </p:spPr>
        <p:txBody>
          <a:bodyPr wrap="square" rtlCol="0">
            <a:spAutoFit/>
          </a:bodyPr>
          <a:lstStyle/>
          <a:p>
            <a:r>
              <a:rPr lang="en-US" sz="2400" b="1" dirty="0">
                <a:solidFill>
                  <a:srgbClr val="491003"/>
                </a:solidFill>
                <a:latin typeface="Lucida Bright" panose="02040602050505020304" pitchFamily="18" charset="0"/>
                <a:cs typeface="Calisto MT"/>
              </a:rPr>
              <a:t>Permissive</a:t>
            </a:r>
          </a:p>
        </p:txBody>
      </p:sp>
      <p:sp>
        <p:nvSpPr>
          <p:cNvPr id="6" name="TextBox 5"/>
          <p:cNvSpPr txBox="1"/>
          <p:nvPr/>
        </p:nvSpPr>
        <p:spPr>
          <a:xfrm>
            <a:off x="5676914" y="3300856"/>
            <a:ext cx="1095111" cy="584776"/>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Lucida Bright" panose="02040602050505020304" pitchFamily="18" charset="0"/>
              </a:rPr>
              <a:t>FOR</a:t>
            </a:r>
          </a:p>
        </p:txBody>
      </p:sp>
      <p:sp>
        <p:nvSpPr>
          <p:cNvPr id="7" name="Slide Number Placeholder 6"/>
          <p:cNvSpPr>
            <a:spLocks noGrp="1"/>
          </p:cNvSpPr>
          <p:nvPr>
            <p:ph type="sldNum" sz="quarter" idx="12"/>
          </p:nvPr>
        </p:nvSpPr>
        <p:spPr>
          <a:xfrm>
            <a:off x="7042800" y="6356350"/>
            <a:ext cx="2133600" cy="365125"/>
          </a:xfrm>
        </p:spPr>
        <p:txBody>
          <a:bodyPr/>
          <a:lstStyle/>
          <a:p>
            <a:fld id="{74C7E049-B585-4EE6-96C0-EEB30EAA14FD}" type="slidenum">
              <a:rPr lang="en-US" smtClean="0"/>
              <a:pPr/>
              <a:t>8</a:t>
            </a:fld>
            <a:endParaRPr lang="en-US" dirty="0"/>
          </a:p>
        </p:txBody>
      </p:sp>
      <p:sp>
        <p:nvSpPr>
          <p:cNvPr id="34"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598517-825D-440D-A631-04F5785F5D10}"/>
              </a:ext>
            </a:extLst>
          </p:cNvPr>
          <p:cNvSpPr txBox="1">
            <a:spLocks/>
          </p:cNvSpPr>
          <p:nvPr/>
        </p:nvSpPr>
        <p:spPr>
          <a:xfrm>
            <a:off x="878400" y="173838"/>
            <a:ext cx="7984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50000"/>
                  </a:schemeClr>
                </a:solidFill>
                <a:latin typeface="Lucida Bright" panose="02040602050505020304" pitchFamily="18" charset="0"/>
              </a:rPr>
              <a:t>Relationship &amp; Leadership Styles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F32507-6DA4-420A-89F2-DF5C78F44461}"/>
              </a:ext>
            </a:extLst>
          </p:cNvPr>
          <p:cNvPicPr>
            <a:picLocks noChangeAspect="1"/>
          </p:cNvPicPr>
          <p:nvPr/>
        </p:nvPicPr>
        <p:blipFill rotWithShape="1">
          <a:blip r:embed="rId3"/>
          <a:srcRect l="21499" r="27290" b="42362"/>
          <a:stretch/>
        </p:blipFill>
        <p:spPr>
          <a:xfrm>
            <a:off x="-5729" y="0"/>
            <a:ext cx="9135329" cy="6858000"/>
          </a:xfrm>
          <a:prstGeom prst="rect">
            <a:avLst/>
          </a:prstGeom>
        </p:spPr>
      </p:pic>
      <p:sp>
        <p:nvSpPr>
          <p:cNvPr id="18" name="Rectangle: Rounded Corners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000F39-023C-4A11-8B47-0301348FBEB8}"/>
              </a:ext>
            </a:extLst>
          </p:cNvPr>
          <p:cNvSpPr/>
          <p:nvPr/>
        </p:nvSpPr>
        <p:spPr>
          <a:xfrm>
            <a:off x="599768" y="1043631"/>
            <a:ext cx="8461008" cy="332039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5107" name="Text Box 3"/>
          <p:cNvSpPr txBox="1">
            <a:spLocks noChangeArrowheads="1"/>
          </p:cNvSpPr>
          <p:nvPr/>
        </p:nvSpPr>
        <p:spPr bwMode="auto">
          <a:xfrm>
            <a:off x="547103" y="1993919"/>
            <a:ext cx="3672484" cy="2339102"/>
          </a:xfrm>
          <a:prstGeom prst="rect">
            <a:avLst/>
          </a:prstGeom>
          <a:noFill/>
          <a:ln w="12700">
            <a:noFill/>
            <a:miter lim="800000"/>
            <a:headEnd type="none" w="sm" len="sm"/>
            <a:tailEnd type="none" w="sm" len="sm"/>
          </a:ln>
          <a:effectLst/>
        </p:spPr>
        <p:txBody>
          <a:bodyPr wrap="square">
            <a:spAutoFit/>
          </a:bodyPr>
          <a:lstStyle/>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Focus on the past</a:t>
            </a:r>
          </a:p>
          <a:p>
            <a:pPr marL="266700" indent="-266700" defTabSz="762000">
              <a:buClr>
                <a:schemeClr val="tx2"/>
              </a:buClr>
              <a:buFont typeface="Wingdings" panose="05000000000000000000" pitchFamily="2" charset="2"/>
              <a:buChar char="§"/>
              <a:defRPr/>
            </a:pPr>
            <a:endParaRPr lang="en-GB" sz="800" dirty="0">
              <a:solidFill>
                <a:schemeClr val="tx2">
                  <a:lumMod val="60000"/>
                  <a:lumOff val="40000"/>
                </a:schemeClr>
              </a:solidFill>
              <a:latin typeface="Lucida Bright" panose="02040602050505020304" pitchFamily="18" charset="0"/>
            </a:endParaRPr>
          </a:p>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Preoccupied with blame </a:t>
            </a:r>
            <a:r>
              <a:rPr lang="en-GB" sz="2600" i="1" dirty="0">
                <a:solidFill>
                  <a:schemeClr val="tx2">
                    <a:lumMod val="60000"/>
                    <a:lumOff val="40000"/>
                  </a:schemeClr>
                </a:solidFill>
                <a:latin typeface="Lucida Bright" panose="02040602050505020304" pitchFamily="18" charset="0"/>
              </a:rPr>
              <a:t>Who? Why?</a:t>
            </a:r>
          </a:p>
          <a:p>
            <a:pPr marL="266700" indent="-266700" defTabSz="762000">
              <a:buClr>
                <a:schemeClr val="tx2"/>
              </a:buClr>
              <a:buFont typeface="Wingdings" panose="05000000000000000000" pitchFamily="2" charset="2"/>
              <a:buChar char="§"/>
              <a:defRPr/>
            </a:pPr>
            <a:endParaRPr lang="en-GB" sz="800" dirty="0">
              <a:solidFill>
                <a:schemeClr val="tx2">
                  <a:lumMod val="60000"/>
                  <a:lumOff val="40000"/>
                </a:schemeClr>
              </a:solidFill>
              <a:latin typeface="Lucida Bright" panose="02040602050505020304" pitchFamily="18" charset="0"/>
            </a:endParaRPr>
          </a:p>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Deterrence linked to punishment</a:t>
            </a:r>
          </a:p>
        </p:txBody>
      </p:sp>
      <p:sp>
        <p:nvSpPr>
          <p:cNvPr id="175108" name="Text Box 4"/>
          <p:cNvSpPr txBox="1">
            <a:spLocks noChangeArrowheads="1"/>
          </p:cNvSpPr>
          <p:nvPr/>
        </p:nvSpPr>
        <p:spPr bwMode="auto">
          <a:xfrm>
            <a:off x="3772093" y="1993919"/>
            <a:ext cx="5269019" cy="2339102"/>
          </a:xfrm>
          <a:prstGeom prst="rect">
            <a:avLst/>
          </a:prstGeom>
          <a:noFill/>
          <a:ln w="3175">
            <a:noFill/>
            <a:miter lim="800000"/>
            <a:headEnd type="none" w="sm" len="sm"/>
            <a:tailEnd type="none" w="sm" len="sm"/>
          </a:ln>
          <a:effectLst/>
        </p:spPr>
        <p:txBody>
          <a:bodyPr wrap="square">
            <a:spAutoFit/>
          </a:bodyPr>
          <a:lstStyle/>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Focus on past, present and future </a:t>
            </a:r>
            <a:r>
              <a:rPr lang="en-GB" sz="2600" i="1" dirty="0">
                <a:solidFill>
                  <a:schemeClr val="tx2">
                    <a:lumMod val="60000"/>
                    <a:lumOff val="40000"/>
                  </a:schemeClr>
                </a:solidFill>
                <a:latin typeface="Lucida Bright" panose="02040602050505020304" pitchFamily="18" charset="0"/>
              </a:rPr>
              <a:t>“What?”</a:t>
            </a:r>
          </a:p>
          <a:p>
            <a:pPr marL="266700" indent="-266700" defTabSz="762000">
              <a:buClr>
                <a:schemeClr val="tx2"/>
              </a:buClr>
              <a:buFont typeface="Wingdings" panose="05000000000000000000" pitchFamily="2" charset="2"/>
              <a:buChar char="§"/>
              <a:defRPr/>
            </a:pPr>
            <a:endParaRPr lang="en-GB" sz="800" dirty="0">
              <a:solidFill>
                <a:schemeClr val="tx2">
                  <a:lumMod val="60000"/>
                  <a:lumOff val="40000"/>
                </a:schemeClr>
              </a:solidFill>
              <a:latin typeface="Lucida Bright" panose="02040602050505020304" pitchFamily="18" charset="0"/>
            </a:endParaRPr>
          </a:p>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Emphasis: impact on group</a:t>
            </a:r>
          </a:p>
          <a:p>
            <a:pPr marL="266700" indent="-266700" defTabSz="762000">
              <a:buClr>
                <a:schemeClr val="tx2"/>
              </a:buClr>
              <a:buFont typeface="Wingdings" panose="05000000000000000000" pitchFamily="2" charset="2"/>
              <a:buChar char="§"/>
              <a:defRPr/>
            </a:pPr>
            <a:endParaRPr lang="en-GB" sz="800" dirty="0">
              <a:solidFill>
                <a:schemeClr val="tx2">
                  <a:lumMod val="60000"/>
                  <a:lumOff val="40000"/>
                </a:schemeClr>
              </a:solidFill>
              <a:latin typeface="Lucida Bright" panose="02040602050505020304" pitchFamily="18" charset="0"/>
            </a:endParaRPr>
          </a:p>
          <a:p>
            <a:pPr marL="266700" indent="-266700" defTabSz="762000">
              <a:buClr>
                <a:schemeClr val="tx2"/>
              </a:buClr>
              <a:buFont typeface="Wingdings" panose="05000000000000000000" pitchFamily="2" charset="2"/>
              <a:buChar char="§"/>
              <a:defRPr/>
            </a:pPr>
            <a:r>
              <a:rPr lang="en-GB" sz="2600" dirty="0">
                <a:solidFill>
                  <a:schemeClr val="tx2">
                    <a:lumMod val="60000"/>
                    <a:lumOff val="40000"/>
                  </a:schemeClr>
                </a:solidFill>
                <a:latin typeface="Lucida Bright" panose="02040602050505020304" pitchFamily="18" charset="0"/>
              </a:rPr>
              <a:t>Deterrence linked to relation-ships, personal accountability</a:t>
            </a:r>
          </a:p>
        </p:txBody>
      </p:sp>
      <p:sp>
        <p:nvSpPr>
          <p:cNvPr id="175109" name="Text Box 5"/>
          <p:cNvSpPr txBox="1">
            <a:spLocks noChangeArrowheads="1"/>
          </p:cNvSpPr>
          <p:nvPr/>
        </p:nvSpPr>
        <p:spPr bwMode="auto">
          <a:xfrm>
            <a:off x="299752" y="4373857"/>
            <a:ext cx="7802029" cy="2174954"/>
          </a:xfrm>
          <a:prstGeom prst="rect">
            <a:avLst/>
          </a:prstGeom>
          <a:noFill/>
          <a:ln w="12700">
            <a:noFill/>
            <a:miter lim="800000"/>
            <a:headEnd type="none" w="sm" len="sm"/>
            <a:tailEnd type="none" w="sm" len="sm"/>
          </a:ln>
          <a:effectLst/>
        </p:spPr>
        <p:txBody>
          <a:bodyPr wrap="square">
            <a:spAutoFit/>
          </a:bodyPr>
          <a:lstStyle>
            <a:lvl1pPr defTabSz="762000">
              <a:defRPr sz="3600">
                <a:solidFill>
                  <a:schemeClr val="tx1"/>
                </a:solidFill>
                <a:latin typeface="Arial" charset="0"/>
                <a:ea typeface="ＭＳ Ｐゴシック" charset="0"/>
              </a:defRPr>
            </a:lvl1pPr>
            <a:lvl2pPr marL="742950" indent="-285750" defTabSz="762000">
              <a:defRPr sz="3600">
                <a:solidFill>
                  <a:schemeClr val="tx1"/>
                </a:solidFill>
                <a:latin typeface="Arial" charset="0"/>
                <a:ea typeface="ＭＳ Ｐゴシック" charset="0"/>
              </a:defRPr>
            </a:lvl2pPr>
            <a:lvl3pPr marL="1143000" indent="-228600" defTabSz="762000">
              <a:defRPr sz="3600">
                <a:solidFill>
                  <a:schemeClr val="tx1"/>
                </a:solidFill>
                <a:latin typeface="Arial" charset="0"/>
                <a:ea typeface="ＭＳ Ｐゴシック" charset="0"/>
              </a:defRPr>
            </a:lvl3pPr>
            <a:lvl4pPr marL="1600200" indent="-228600" defTabSz="762000">
              <a:defRPr sz="3600">
                <a:solidFill>
                  <a:schemeClr val="tx1"/>
                </a:solidFill>
                <a:latin typeface="Arial" charset="0"/>
                <a:ea typeface="ＭＳ Ｐゴシック" charset="0"/>
              </a:defRPr>
            </a:lvl4pPr>
            <a:lvl5pPr marL="2057400" indent="-228600" defTabSz="762000">
              <a:defRPr sz="36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3600">
                <a:solidFill>
                  <a:schemeClr val="tx1"/>
                </a:solidFill>
                <a:latin typeface="Arial" charset="0"/>
                <a:ea typeface="ＭＳ Ｐゴシック" charset="0"/>
              </a:defRPr>
            </a:lvl9pPr>
          </a:lstStyle>
          <a:p>
            <a:pPr>
              <a:spcBef>
                <a:spcPts val="360"/>
              </a:spcBef>
              <a:defRPr/>
            </a:pPr>
            <a:r>
              <a:rPr lang="en-GB" sz="2800"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Bright" panose="02040602050505020304" pitchFamily="18" charset="0"/>
              </a:rPr>
              <a:t>Consequences</a:t>
            </a:r>
            <a:r>
              <a:rPr lang="en-GB" sz="28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Bright" panose="02040602050505020304" pitchFamily="18" charset="0"/>
              </a:rPr>
              <a:t>:</a:t>
            </a:r>
          </a:p>
          <a:p>
            <a:pPr>
              <a:spcBef>
                <a:spcPts val="360"/>
              </a:spcBef>
              <a:defRPr/>
            </a:pPr>
            <a:r>
              <a:rPr lang="en-GB" sz="26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Bright" panose="02040602050505020304" pitchFamily="18" charset="0"/>
              </a:rPr>
              <a:t>Ways forward must be an outcome of an engagement approach. Through the integration of dialogue and respectful challenge, the team            will determine the appropriate way forward.</a:t>
            </a:r>
            <a:endParaRPr lang="en-GB" sz="2600" dirty="0">
              <a:solidFill>
                <a:schemeClr val="bg2"/>
              </a:solidFill>
              <a:effectLst>
                <a:outerShdw blurRad="38100" dist="38100" dir="2700000" algn="tl">
                  <a:srgbClr val="DDDDDD"/>
                </a:outerShdw>
              </a:effectLst>
              <a:latin typeface="Lucida Bright" panose="02040602050505020304" pitchFamily="18" charset="0"/>
            </a:endParaRPr>
          </a:p>
        </p:txBody>
      </p:sp>
      <p:sp>
        <p:nvSpPr>
          <p:cNvPr id="11"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FEDACF-E9D0-496A-AF81-90883A296A10}"/>
              </a:ext>
            </a:extLst>
          </p:cNvPr>
          <p:cNvSpPr txBox="1">
            <a:spLocks/>
          </p:cNvSpPr>
          <p:nvPr/>
        </p:nvSpPr>
        <p:spPr>
          <a:xfrm>
            <a:off x="1026816" y="265460"/>
            <a:ext cx="7984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4">
                    <a:lumMod val="50000"/>
                  </a:schemeClr>
                </a:solidFill>
                <a:latin typeface="Lucida Bright" panose="02040602050505020304" pitchFamily="18" charset="0"/>
              </a:rPr>
              <a:t>When People don’t get along</a:t>
            </a:r>
          </a:p>
        </p:txBody>
      </p:sp>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04D56B-B8A5-4136-90A9-0F8ECAAE59B7}"/>
              </a:ext>
            </a:extLst>
          </p:cNvPr>
          <p:cNvSpPr/>
          <p:nvPr/>
        </p:nvSpPr>
        <p:spPr>
          <a:xfrm>
            <a:off x="2567178" y="1053465"/>
            <a:ext cx="4137671" cy="590931"/>
          </a:xfrm>
          <a:prstGeom prst="rect">
            <a:avLst/>
          </a:prstGeom>
        </p:spPr>
        <p:txBody>
          <a:bodyPr wrap="none">
            <a:spAutoFit/>
          </a:bodyPr>
          <a:lstStyle/>
          <a:p>
            <a:pPr defTabSz="762000">
              <a:lnSpc>
                <a:spcPct val="90000"/>
              </a:lnSpc>
              <a:buClr>
                <a:schemeClr val="tx2"/>
              </a:buClr>
              <a:defRPr/>
            </a:pPr>
            <a:r>
              <a:rPr lang="en-GB" sz="36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Lucida Bright" panose="02040602050505020304" pitchFamily="18" charset="0"/>
                <a:cs typeface="Calibri"/>
              </a:rPr>
              <a:t>Two </a:t>
            </a:r>
            <a:r>
              <a:rPr lang="en-GB" sz="3600" b="1" cap="small"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Lucida Bright" panose="02040602050505020304" pitchFamily="18" charset="0"/>
                <a:cs typeface="Calibri"/>
              </a:rPr>
              <a:t>Approaches</a:t>
            </a:r>
            <a:r>
              <a:rPr lang="en-GB" sz="36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Lucida Bright" panose="02040602050505020304" pitchFamily="18" charset="0"/>
                <a:cs typeface="Calibri"/>
              </a:rPr>
              <a:t>:</a:t>
            </a:r>
            <a:endParaRPr lang="en-GB" sz="36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66B1B3-84FE-41FB-9F5E-C4295448E05D}"/>
              </a:ext>
            </a:extLst>
          </p:cNvPr>
          <p:cNvSpPr/>
          <p:nvPr/>
        </p:nvSpPr>
        <p:spPr>
          <a:xfrm>
            <a:off x="860882" y="1573389"/>
            <a:ext cx="2701381" cy="535531"/>
          </a:xfrm>
          <a:prstGeom prst="rect">
            <a:avLst/>
          </a:prstGeom>
        </p:spPr>
        <p:txBody>
          <a:bodyPr wrap="none">
            <a:spAutoFit/>
          </a:bodyPr>
          <a:lstStyle/>
          <a:p>
            <a:pPr defTabSz="762000">
              <a:lnSpc>
                <a:spcPct val="90000"/>
              </a:lnSpc>
              <a:buClr>
                <a:schemeClr val="tx2"/>
              </a:buClr>
              <a:defRPr/>
            </a:pPr>
            <a:r>
              <a:rPr lang="en-GB" sz="3200" b="1" cap="small"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Lucida Bright" panose="02040602050505020304" pitchFamily="18" charset="0"/>
                <a:cs typeface="Calibri"/>
              </a:rPr>
              <a:t>Adversarial</a:t>
            </a:r>
            <a:endParaRPr lang="en-GB" sz="3200" cap="small"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4" name="Rectang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3252A2-D993-45FA-A9FF-AB0F3C70A3F7}"/>
              </a:ext>
            </a:extLst>
          </p:cNvPr>
          <p:cNvSpPr/>
          <p:nvPr/>
        </p:nvSpPr>
        <p:spPr>
          <a:xfrm>
            <a:off x="4854146" y="1553725"/>
            <a:ext cx="2704587" cy="584775"/>
          </a:xfrm>
          <a:prstGeom prst="rect">
            <a:avLst/>
          </a:prstGeom>
        </p:spPr>
        <p:txBody>
          <a:bodyPr wrap="none">
            <a:spAutoFit/>
          </a:bodyPr>
          <a:lstStyle/>
          <a:p>
            <a:r>
              <a:rPr lang="en-GB" sz="3200" b="1" cap="small"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Lucida Bright" panose="02040602050505020304" pitchFamily="18" charset="0"/>
                <a:cs typeface="Calibri"/>
              </a:rPr>
              <a:t>Engagement</a:t>
            </a:r>
            <a:endParaRPr lang="en-CA" sz="3200" cap="small" dirty="0">
              <a:solidFill>
                <a:schemeClr val="bg1"/>
              </a:solidFill>
              <a:effectLst>
                <a:outerShdw blurRad="38100" dist="38100" dir="2700000" algn="tl">
                  <a:srgbClr val="000000">
                    <a:alpha val="43137"/>
                  </a:srgbClr>
                </a:outerShdw>
              </a:effectLst>
            </a:endParaRPr>
          </a:p>
        </p:txBody>
      </p:sp>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A16E37-13FD-4465-968F-B576E9F169DB}"/>
              </a:ext>
            </a:extLst>
          </p:cNvPr>
          <p:cNvCxnSpPr/>
          <p:nvPr/>
        </p:nvCxnSpPr>
        <p:spPr>
          <a:xfrm>
            <a:off x="928496" y="1988999"/>
            <a:ext cx="2545279"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2CF9A0-3AC2-4625-94BB-29E77AFB5A3F}"/>
              </a:ext>
            </a:extLst>
          </p:cNvPr>
          <p:cNvCxnSpPr>
            <a:cxnSpLocks/>
          </p:cNvCxnSpPr>
          <p:nvPr/>
        </p:nvCxnSpPr>
        <p:spPr>
          <a:xfrm>
            <a:off x="4935151" y="1993919"/>
            <a:ext cx="2448871" cy="4912"/>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9296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5107">
                                            <p:txEl>
                                              <p:pRg st="2" end="2"/>
                                            </p:txEl>
                                          </p:spTgt>
                                        </p:tgtEl>
                                        <p:attrNameLst>
                                          <p:attrName>style.visibility</p:attrName>
                                        </p:attrNameLst>
                                      </p:cBhvr>
                                      <p:to>
                                        <p:strVal val="visible"/>
                                      </p:to>
                                    </p:set>
                                    <p:animEffect transition="in" filter="dissolve">
                                      <p:cBhvr>
                                        <p:cTn id="11" dur="500"/>
                                        <p:tgtEl>
                                          <p:spTgt spid="175107">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75107">
                                            <p:txEl>
                                              <p:pRg st="4" end="4"/>
                                            </p:txEl>
                                          </p:spTgt>
                                        </p:tgtEl>
                                        <p:attrNameLst>
                                          <p:attrName>style.visibility</p:attrName>
                                        </p:attrNameLst>
                                      </p:cBhvr>
                                      <p:to>
                                        <p:strVal val="visible"/>
                                      </p:to>
                                    </p:set>
                                    <p:animEffect transition="in" filter="dissolve">
                                      <p:cBhvr>
                                        <p:cTn id="15" dur="500"/>
                                        <p:tgtEl>
                                          <p:spTgt spid="17510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5108">
                                            <p:txEl>
                                              <p:pRg st="0" end="0"/>
                                            </p:txEl>
                                          </p:spTgt>
                                        </p:tgtEl>
                                        <p:attrNameLst>
                                          <p:attrName>style.visibility</p:attrName>
                                        </p:attrNameLst>
                                      </p:cBhvr>
                                      <p:to>
                                        <p:strVal val="visible"/>
                                      </p:to>
                                    </p:set>
                                    <p:animEffect transition="in" filter="dissolve">
                                      <p:cBhvr>
                                        <p:cTn id="20" dur="500"/>
                                        <p:tgtEl>
                                          <p:spTgt spid="175108">
                                            <p:txEl>
                                              <p:pRg st="0" end="0"/>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75108">
                                            <p:txEl>
                                              <p:pRg st="2" end="2"/>
                                            </p:txEl>
                                          </p:spTgt>
                                        </p:tgtEl>
                                        <p:attrNameLst>
                                          <p:attrName>style.visibility</p:attrName>
                                        </p:attrNameLst>
                                      </p:cBhvr>
                                      <p:to>
                                        <p:strVal val="visible"/>
                                      </p:to>
                                    </p:set>
                                    <p:animEffect transition="in" filter="dissolve">
                                      <p:cBhvr>
                                        <p:cTn id="24" dur="500"/>
                                        <p:tgtEl>
                                          <p:spTgt spid="175108">
                                            <p:txEl>
                                              <p:pRg st="2" end="2"/>
                                            </p:txEl>
                                          </p:spTgt>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175108">
                                            <p:txEl>
                                              <p:pRg st="4" end="4"/>
                                            </p:txEl>
                                          </p:spTgt>
                                        </p:tgtEl>
                                        <p:attrNameLst>
                                          <p:attrName>style.visibility</p:attrName>
                                        </p:attrNameLst>
                                      </p:cBhvr>
                                      <p:to>
                                        <p:strVal val="visible"/>
                                      </p:to>
                                    </p:set>
                                    <p:animEffect transition="in" filter="dissolve">
                                      <p:cBhvr>
                                        <p:cTn id="28" dur="500"/>
                                        <p:tgtEl>
                                          <p:spTgt spid="17510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iterate type="lt">
                                    <p:tmPct val="10000"/>
                                  </p:iterate>
                                  <p:childTnLst>
                                    <p:set>
                                      <p:cBhvr>
                                        <p:cTn id="32" dur="1" fill="hold">
                                          <p:stCondLst>
                                            <p:cond delay="0"/>
                                          </p:stCondLst>
                                        </p:cTn>
                                        <p:tgtEl>
                                          <p:spTgt spid="175109">
                                            <p:txEl>
                                              <p:pRg st="0" end="0"/>
                                            </p:txEl>
                                          </p:spTgt>
                                        </p:tgtEl>
                                        <p:attrNameLst>
                                          <p:attrName>style.visibility</p:attrName>
                                        </p:attrNameLst>
                                      </p:cBhvr>
                                      <p:to>
                                        <p:strVal val="visible"/>
                                      </p:to>
                                    </p:set>
                                    <p:animEffect transition="in" filter="dissolve">
                                      <p:cBhvr>
                                        <p:cTn id="33" dur="500"/>
                                        <p:tgtEl>
                                          <p:spTgt spid="175109">
                                            <p:txEl>
                                              <p:pRg st="0" end="0"/>
                                            </p:txEl>
                                          </p:spTgt>
                                        </p:tgtEl>
                                      </p:cBhvr>
                                    </p:animEffect>
                                  </p:childTnLst>
                                </p:cTn>
                              </p:par>
                            </p:childTnLst>
                          </p:cTn>
                        </p:par>
                        <p:par>
                          <p:cTn id="34" fill="hold">
                            <p:stCondLst>
                              <p:cond delay="1100"/>
                            </p:stCondLst>
                            <p:childTnLst>
                              <p:par>
                                <p:cTn id="35" presetID="9" presetClass="entr" presetSubtype="0" fill="hold" nodeType="afterEffect">
                                  <p:stCondLst>
                                    <p:cond delay="0"/>
                                  </p:stCondLst>
                                  <p:iterate type="lt">
                                    <p:tmPct val="10000"/>
                                  </p:iterate>
                                  <p:childTnLst>
                                    <p:set>
                                      <p:cBhvr>
                                        <p:cTn id="36" dur="1" fill="hold">
                                          <p:stCondLst>
                                            <p:cond delay="0"/>
                                          </p:stCondLst>
                                        </p:cTn>
                                        <p:tgtEl>
                                          <p:spTgt spid="175109">
                                            <p:txEl>
                                              <p:pRg st="1" end="1"/>
                                            </p:txEl>
                                          </p:spTgt>
                                        </p:tgtEl>
                                        <p:attrNameLst>
                                          <p:attrName>style.visibility</p:attrName>
                                        </p:attrNameLst>
                                      </p:cBhvr>
                                      <p:to>
                                        <p:strVal val="visible"/>
                                      </p:to>
                                    </p:set>
                                    <p:animEffect transition="in" filter="dissolve">
                                      <p:cBhvr>
                                        <p:cTn id="37" dur="500"/>
                                        <p:tgtEl>
                                          <p:spTgt spid="175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3779</TotalTime>
  <Words>1292</Words>
  <Application>Microsoft Macintosh PowerPoint</Application>
  <PresentationFormat>On-screen Show (4:3)</PresentationFormat>
  <Paragraphs>220</Paragraphs>
  <Slides>27</Slides>
  <Notes>5</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The time’s they are a’ changin’</vt:lpstr>
      <vt:lpstr>Slide 2</vt:lpstr>
      <vt:lpstr>Slide 3</vt:lpstr>
      <vt:lpstr>What we do</vt:lpstr>
      <vt:lpstr>What we have done</vt:lpstr>
      <vt:lpstr>CSA workplace standard</vt:lpstr>
      <vt:lpstr>Adapting RP for the workplace</vt:lpstr>
      <vt:lpstr>Slide 8</vt:lpstr>
      <vt:lpstr>Slide 9</vt:lpstr>
      <vt:lpstr>Slide 10</vt:lpstr>
      <vt:lpstr>Other Adaptations</vt:lpstr>
      <vt:lpstr>Slide 12</vt:lpstr>
      <vt:lpstr>Alignment to Management Science</vt:lpstr>
      <vt:lpstr>Slide 14</vt:lpstr>
      <vt:lpstr>Slide 15</vt:lpstr>
      <vt:lpstr>HR is really about relating</vt:lpstr>
      <vt:lpstr>Slide 17</vt:lpstr>
      <vt:lpstr>Slide 18</vt:lpstr>
      <vt:lpstr>Broader approach to change</vt:lpstr>
      <vt:lpstr>Slide 20</vt:lpstr>
      <vt:lpstr>Organizational Design</vt:lpstr>
      <vt:lpstr>Strategic Planning &amp; Implementation</vt:lpstr>
      <vt:lpstr>Slide 23</vt:lpstr>
      <vt:lpstr>Challenges we face</vt:lpstr>
      <vt:lpstr>Expanding your RP practice</vt:lpstr>
      <vt:lpstr>Slide 26</vt:lpstr>
      <vt:lpstr>Slide 27</vt:lpstr>
    </vt:vector>
  </TitlesOfParts>
  <Company>Shalem Mental Health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time’s they are a’ changin’</dc:title>
  <dc:creator>Anne Martin</dc:creator>
  <cp:lastModifiedBy>Anne Martin</cp:lastModifiedBy>
  <cp:revision>164</cp:revision>
  <dcterms:created xsi:type="dcterms:W3CDTF">2018-05-13T12:48:21Z</dcterms:created>
  <dcterms:modified xsi:type="dcterms:W3CDTF">2018-05-13T12:48:46Z</dcterms:modified>
</cp:coreProperties>
</file>