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7" r:id="rId2"/>
    <p:sldId id="256" r:id="rId3"/>
    <p:sldId id="265" r:id="rId4"/>
    <p:sldId id="269" r:id="rId5"/>
    <p:sldId id="260" r:id="rId6"/>
    <p:sldId id="258" r:id="rId7"/>
    <p:sldId id="268" r:id="rId8"/>
    <p:sldId id="263" r:id="rId9"/>
    <p:sldId id="259" r:id="rId10"/>
    <p:sldId id="261" r:id="rId11"/>
    <p:sldId id="264" r:id="rId12"/>
    <p:sldId id="262"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4994" autoAdjust="0"/>
    <p:restoredTop sz="94660"/>
  </p:normalViewPr>
  <p:slideViewPr>
    <p:cSldViewPr snapToGrid="0">
      <p:cViewPr varScale="1">
        <p:scale>
          <a:sx n="88" d="100"/>
          <a:sy n="88" d="100"/>
        </p:scale>
        <p:origin x="-112" y="-3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79CC50-8CDE-47ED-A28C-CD3CA735783C}" type="datetimeFigureOut">
              <a:rPr lang="en-GB" smtClean="0"/>
              <a:pPr/>
              <a:t>5/9/17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776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79CC50-8CDE-47ED-A28C-CD3CA735783C}" type="datetimeFigureOut">
              <a:rPr lang="en-GB" smtClean="0"/>
              <a:pPr/>
              <a:t>5/9/17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520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79CC50-8CDE-47ED-A28C-CD3CA735783C}" type="datetimeFigureOut">
              <a:rPr lang="en-GB" smtClean="0"/>
              <a:pPr/>
              <a:t>5/9/17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479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79CC50-8CDE-47ED-A28C-CD3CA735783C}" type="datetimeFigureOut">
              <a:rPr lang="en-GB" smtClean="0"/>
              <a:pPr/>
              <a:t>5/9/17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686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79CC50-8CDE-47ED-A28C-CD3CA735783C}" type="datetimeFigureOut">
              <a:rPr lang="en-GB" smtClean="0"/>
              <a:pPr/>
              <a:t>5/9/17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1311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79CC50-8CDE-47ED-A28C-CD3CA735783C}" type="datetimeFigureOut">
              <a:rPr lang="en-GB" smtClean="0"/>
              <a:pPr/>
              <a:t>5/9/17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902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79CC50-8CDE-47ED-A28C-CD3CA735783C}" type="datetimeFigureOut">
              <a:rPr lang="en-GB" smtClean="0"/>
              <a:pPr/>
              <a:t>5/9/17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94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79CC50-8CDE-47ED-A28C-CD3CA735783C}" type="datetimeFigureOut">
              <a:rPr lang="en-GB" smtClean="0"/>
              <a:pPr/>
              <a:t>5/9/17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022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9CC50-8CDE-47ED-A28C-CD3CA735783C}" type="datetimeFigureOut">
              <a:rPr lang="en-GB" smtClean="0"/>
              <a:pPr/>
              <a:t>5/9/17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43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9CC50-8CDE-47ED-A28C-CD3CA735783C}" type="datetimeFigureOut">
              <a:rPr lang="en-GB" smtClean="0"/>
              <a:pPr/>
              <a:t>5/9/17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184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9CC50-8CDE-47ED-A28C-CD3CA735783C}" type="datetimeFigureOut">
              <a:rPr lang="en-GB" smtClean="0"/>
              <a:pPr/>
              <a:t>5/9/17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7858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9CC50-8CDE-47ED-A28C-CD3CA735783C}" type="datetimeFigureOut">
              <a:rPr lang="en-GB" smtClean="0"/>
              <a:pPr/>
              <a:t>5/9/17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63564-CB95-480A-B20F-0ADB2BDF5F8E}"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492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google.co.uk/url?sa=i&amp;rct=j&amp;q=&amp;esrc=s&amp;source=images&amp;cd=&amp;cad=rja&amp;uact=8&amp;ved=0ahUKEwjLmIP2q9jTAhVCL8AKHZ1yD7EQjRwIBw&amp;url=http://www.cookcountyymca.org/youthandfamily/mentornorthshore/&amp;psig=AFQjCNFiexv6w6bVVGnfOIjWE8Zbz2Z1Ng&amp;ust=1494059604905232" TargetMode="External"/><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annualresearchstudentsconference.wordpress.com/?iframe=true&amp;theme_preview=true" TargetMode="External"/><Relationship Id="rId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google.co.uk/url?sa=i&amp;rct=j&amp;q=&amp;esrc=s&amp;source=images&amp;cd=&amp;cad=rja&amp;uact=8&amp;ved=0CAcQjRw&amp;url=https://peoplepuzzlepieces.wordpress.com/tag/emotional-self-regulation/&amp;ei=VPZlVc30McPj7Qbu-YCwAg&amp;bvm=bv.93990622,d.bGg&amp;psig=AFQjCNGhnjytBih-0kOkEaxkZ2lWqlgrfw&amp;ust=1432831949405436" TargetMode="External"/><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hyperlink" Target="http://www.developingchild.harvard.edu/"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2" name="TextBox 1"/>
          <p:cNvSpPr txBox="1"/>
          <p:nvPr/>
        </p:nvSpPr>
        <p:spPr>
          <a:xfrm>
            <a:off x="1102038" y="2344986"/>
            <a:ext cx="9966455" cy="1077218"/>
          </a:xfrm>
          <a:prstGeom prst="rect">
            <a:avLst/>
          </a:prstGeom>
          <a:noFill/>
        </p:spPr>
        <p:txBody>
          <a:bodyPr wrap="square" rtlCol="0">
            <a:spAutoFit/>
          </a:bodyPr>
          <a:lstStyle/>
          <a:p>
            <a:pPr algn="ctr"/>
            <a:r>
              <a:rPr lang="en-GB" sz="3200" dirty="0">
                <a:latin typeface="Arial Rounded MT Bold" panose="020F0704030504030204" pitchFamily="34" charset="0"/>
              </a:rPr>
              <a:t>Restorative Practices, Relationships and Child Development</a:t>
            </a:r>
          </a:p>
        </p:txBody>
      </p:sp>
      <p:sp>
        <p:nvSpPr>
          <p:cNvPr id="3" name="TextBox 2"/>
          <p:cNvSpPr txBox="1"/>
          <p:nvPr/>
        </p:nvSpPr>
        <p:spPr>
          <a:xfrm>
            <a:off x="3962440" y="4539782"/>
            <a:ext cx="4245649" cy="1815882"/>
          </a:xfrm>
          <a:prstGeom prst="rect">
            <a:avLst/>
          </a:prstGeom>
          <a:noFill/>
        </p:spPr>
        <p:txBody>
          <a:bodyPr wrap="none" rtlCol="0">
            <a:spAutoFit/>
          </a:bodyPr>
          <a:lstStyle/>
          <a:p>
            <a:pPr algn="ctr"/>
            <a:r>
              <a:rPr lang="en-GB" sz="2800" dirty="0">
                <a:latin typeface="Arial Rounded MT Bold" panose="020F0704030504030204" pitchFamily="34" charset="0"/>
              </a:rPr>
              <a:t>Nicola Preston</a:t>
            </a:r>
          </a:p>
          <a:p>
            <a:pPr algn="ctr"/>
            <a:r>
              <a:rPr lang="en-GB" sz="2800" dirty="0">
                <a:latin typeface="Arial Rounded MT Bold" panose="020F0704030504030204" pitchFamily="34" charset="0"/>
              </a:rPr>
              <a:t>IIRP Graduate School</a:t>
            </a:r>
          </a:p>
          <a:p>
            <a:pPr algn="ctr"/>
            <a:r>
              <a:rPr lang="en-GB" sz="2800" dirty="0">
                <a:latin typeface="Arial Rounded MT Bold" panose="020F0704030504030204" pitchFamily="34" charset="0"/>
              </a:rPr>
              <a:t>nicolapreston@iirp.edu</a:t>
            </a:r>
          </a:p>
          <a:p>
            <a:pPr algn="ctr"/>
            <a:endParaRPr lang="en-GB" sz="2800" dirty="0">
              <a:latin typeface="Arial Rounded MT Bold" panose="020F070403050403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8156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2" name="TextBox 1"/>
          <p:cNvSpPr txBox="1"/>
          <p:nvPr/>
        </p:nvSpPr>
        <p:spPr>
          <a:xfrm>
            <a:off x="2647508" y="3741221"/>
            <a:ext cx="9133366" cy="2862322"/>
          </a:xfrm>
          <a:prstGeom prst="rect">
            <a:avLst/>
          </a:prstGeom>
          <a:noFill/>
        </p:spPr>
        <p:txBody>
          <a:bodyPr wrap="square" rtlCol="0">
            <a:spAutoFit/>
          </a:bodyPr>
          <a:lstStyle/>
          <a:p>
            <a:pPr algn="ctr"/>
            <a:r>
              <a:rPr lang="en-GB" sz="2400" dirty="0"/>
              <a:t>“In order to flourish, we need to get essential daily ‘nutrients’ which include positive feedback from people who care about us.”</a:t>
            </a:r>
          </a:p>
          <a:p>
            <a:pPr algn="ctr"/>
            <a:r>
              <a:rPr lang="en-GB" sz="2400" dirty="0"/>
              <a:t>Barbara Fredrickson states that experiencing positive emotions broadens people's minds and builds their resourcefulness in ways that help them become more resilient to adversity and effortlessly achieve what they once could only imagine. </a:t>
            </a:r>
          </a:p>
          <a:p>
            <a:pPr algn="ctr"/>
            <a:r>
              <a:rPr lang="en-GB" dirty="0"/>
              <a:t>Barbara Fredrickson (2009)</a:t>
            </a:r>
          </a:p>
          <a:p>
            <a:pPr algn="ctr"/>
            <a:endParaRPr lang="en-GB" dirty="0"/>
          </a:p>
        </p:txBody>
      </p:sp>
      <p:sp>
        <p:nvSpPr>
          <p:cNvPr id="7" name="TextBox 6"/>
          <p:cNvSpPr txBox="1"/>
          <p:nvPr/>
        </p:nvSpPr>
        <p:spPr>
          <a:xfrm>
            <a:off x="4965405" y="704188"/>
            <a:ext cx="2450479" cy="523220"/>
          </a:xfrm>
          <a:prstGeom prst="rect">
            <a:avLst/>
          </a:prstGeom>
          <a:noFill/>
        </p:spPr>
        <p:txBody>
          <a:bodyPr wrap="none" rtlCol="0">
            <a:spAutoFit/>
          </a:bodyPr>
          <a:lstStyle/>
          <a:p>
            <a:r>
              <a:rPr lang="en-GB" sz="2800" dirty="0">
                <a:solidFill>
                  <a:srgbClr val="00B050"/>
                </a:solidFill>
              </a:rPr>
              <a:t>RELATIONSHIPS</a:t>
            </a:r>
          </a:p>
        </p:txBody>
      </p:sp>
      <p:sp>
        <p:nvSpPr>
          <p:cNvPr id="8" name="Rectangle 7"/>
          <p:cNvSpPr/>
          <p:nvPr/>
        </p:nvSpPr>
        <p:spPr>
          <a:xfrm>
            <a:off x="1582571" y="1440952"/>
            <a:ext cx="9216145" cy="2086725"/>
          </a:xfrm>
          <a:prstGeom prst="rect">
            <a:avLst/>
          </a:prstGeom>
        </p:spPr>
        <p:txBody>
          <a:bodyPr wrap="square">
            <a:spAutoFit/>
          </a:bodyPr>
          <a:lstStyle/>
          <a:p>
            <a:pPr algn="ctr">
              <a:lnSpc>
                <a:spcPct val="70000"/>
              </a:lnSpc>
              <a:spcBef>
                <a:spcPct val="50000"/>
              </a:spcBef>
            </a:pPr>
            <a:r>
              <a:rPr lang="en-AU" sz="2400" dirty="0"/>
              <a:t>Good relationships are the basis for life long learning.</a:t>
            </a:r>
          </a:p>
          <a:p>
            <a:pPr algn="ctr">
              <a:lnSpc>
                <a:spcPct val="70000"/>
              </a:lnSpc>
              <a:spcBef>
                <a:spcPct val="50000"/>
              </a:spcBef>
            </a:pPr>
            <a:r>
              <a:rPr lang="en-AU" sz="2400" dirty="0"/>
              <a:t>Anything that affects relationships (such as inappropriate or harmful behaviour) impacts on learning.</a:t>
            </a:r>
          </a:p>
          <a:p>
            <a:pPr algn="ctr">
              <a:lnSpc>
                <a:spcPct val="70000"/>
              </a:lnSpc>
              <a:spcBef>
                <a:spcPct val="50000"/>
              </a:spcBef>
            </a:pPr>
            <a:r>
              <a:rPr lang="en-AU" sz="2400" dirty="0"/>
              <a:t>Challenging inappropriate behaviour needs to be experienced as an opportunity for reflection, learning and growth.</a:t>
            </a:r>
          </a:p>
          <a:p>
            <a:pPr algn="ctr">
              <a:lnSpc>
                <a:spcPct val="70000"/>
              </a:lnSpc>
              <a:spcBef>
                <a:spcPct val="50000"/>
              </a:spcBef>
            </a:pPr>
            <a:r>
              <a:rPr lang="en-AU" dirty="0"/>
              <a:t>Terry O’Connell (2016)</a:t>
            </a:r>
          </a:p>
        </p:txBody>
      </p:sp>
      <p:pic>
        <p:nvPicPr>
          <p:cNvPr id="1026" name="Picture 2" descr="Image result for caring adults">
            <a:hlinkClick r:id="rId4"/>
          </p:cNvPr>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0574" y="4055742"/>
            <a:ext cx="2084424" cy="208442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5120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5" name="TextBox 4"/>
          <p:cNvSpPr txBox="1"/>
          <p:nvPr/>
        </p:nvSpPr>
        <p:spPr>
          <a:xfrm>
            <a:off x="944109" y="916721"/>
            <a:ext cx="9801714" cy="1384995"/>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Restorative Practices</a:t>
            </a:r>
          </a:p>
          <a:p>
            <a:pPr algn="ctr"/>
            <a:r>
              <a:rPr lang="en-US" sz="2800" dirty="0">
                <a:latin typeface="Calibri" panose="020F0502020204030204" pitchFamily="34" charset="0"/>
                <a:cs typeface="Calibri" panose="020F0502020204030204" pitchFamily="34" charset="0"/>
              </a:rPr>
              <a:t>provide a consistent explicit framework to build, maintain and repair relationships </a:t>
            </a:r>
          </a:p>
        </p:txBody>
      </p:sp>
      <p:pic>
        <p:nvPicPr>
          <p:cNvPr id="3" name="Picture 2"/>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976161" y="3385707"/>
            <a:ext cx="2581430" cy="1721814"/>
          </a:xfrm>
          <a:prstGeom prst="rect">
            <a:avLst/>
          </a:prstGeom>
        </p:spPr>
      </p:pic>
      <p:sp>
        <p:nvSpPr>
          <p:cNvPr id="7" name="Rectangle 5"/>
          <p:cNvSpPr>
            <a:spLocks noChangeArrowheads="1"/>
          </p:cNvSpPr>
          <p:nvPr/>
        </p:nvSpPr>
        <p:spPr bwMode="auto">
          <a:xfrm>
            <a:off x="351928" y="2660979"/>
            <a:ext cx="8132854" cy="83099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mn-lt"/>
              </a:rPr>
              <a:t>The International Institute for Restorative Practices state that for Restorative Practice to be ‘explicit’, it must actively integrate:</a:t>
            </a:r>
            <a:endParaRPr lang="en-GB" altLang="en-US" sz="2400" dirty="0">
              <a:latin typeface="+mn-lt"/>
            </a:endParaRPr>
          </a:p>
        </p:txBody>
      </p:sp>
      <p:sp>
        <p:nvSpPr>
          <p:cNvPr id="8" name="Text Box 4"/>
          <p:cNvSpPr txBox="1">
            <a:spLocks noChangeArrowheads="1"/>
          </p:cNvSpPr>
          <p:nvPr/>
        </p:nvSpPr>
        <p:spPr bwMode="auto">
          <a:xfrm>
            <a:off x="713379" y="3605018"/>
            <a:ext cx="7632700" cy="24622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GB" altLang="en-US" sz="2800" dirty="0">
                <a:latin typeface="+mn-lt"/>
              </a:rPr>
              <a:t>Social Discipline Window</a:t>
            </a:r>
          </a:p>
          <a:p>
            <a:pPr eaLnBrk="1" hangingPunct="1">
              <a:spcBef>
                <a:spcPct val="50000"/>
              </a:spcBef>
              <a:buFontTx/>
              <a:buAutoNum type="arabicPeriod"/>
            </a:pPr>
            <a:r>
              <a:rPr lang="en-GB" altLang="en-US" sz="2800" dirty="0">
                <a:latin typeface="+mn-lt"/>
              </a:rPr>
              <a:t>Fair Process</a:t>
            </a:r>
          </a:p>
          <a:p>
            <a:pPr eaLnBrk="1" hangingPunct="1">
              <a:spcBef>
                <a:spcPct val="50000"/>
              </a:spcBef>
              <a:buFontTx/>
              <a:buAutoNum type="arabicPeriod"/>
            </a:pPr>
            <a:r>
              <a:rPr lang="en-GB" altLang="en-US" sz="2800" dirty="0">
                <a:latin typeface="+mn-lt"/>
              </a:rPr>
              <a:t>Restorative Questions</a:t>
            </a:r>
          </a:p>
          <a:p>
            <a:pPr eaLnBrk="1" hangingPunct="1">
              <a:spcBef>
                <a:spcPct val="50000"/>
              </a:spcBef>
              <a:buFontTx/>
              <a:buAutoNum type="arabicPeriod"/>
            </a:pPr>
            <a:r>
              <a:rPr lang="en-GB" altLang="en-US" sz="2800" dirty="0">
                <a:latin typeface="+mn-lt"/>
              </a:rPr>
              <a:t>Free Expression of Emotions</a:t>
            </a:r>
          </a:p>
        </p:txBody>
      </p:sp>
      <p:sp>
        <p:nvSpPr>
          <p:cNvPr id="9" name="Rectangle 8"/>
          <p:cNvSpPr/>
          <p:nvPr/>
        </p:nvSpPr>
        <p:spPr>
          <a:xfrm>
            <a:off x="5621195" y="6214927"/>
            <a:ext cx="1286186" cy="369332"/>
          </a:xfrm>
          <a:prstGeom prst="rect">
            <a:avLst/>
          </a:prstGeom>
        </p:spPr>
        <p:txBody>
          <a:bodyPr wrap="none">
            <a:spAutoFit/>
          </a:bodyPr>
          <a:lstStyle/>
          <a:p>
            <a:pPr algn="ctr"/>
            <a:r>
              <a:rPr lang="en-US" dirty="0">
                <a:latin typeface="Calibri" panose="020F0502020204030204" pitchFamily="34" charset="0"/>
                <a:cs typeface="Calibri" panose="020F0502020204030204" pitchFamily="34" charset="0"/>
              </a:rPr>
              <a:t>©IIRP, 2010</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50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2" name="TextBox 1"/>
          <p:cNvSpPr txBox="1"/>
          <p:nvPr/>
        </p:nvSpPr>
        <p:spPr>
          <a:xfrm>
            <a:off x="4004461" y="461629"/>
            <a:ext cx="4469130" cy="523220"/>
          </a:xfrm>
          <a:prstGeom prst="rect">
            <a:avLst/>
          </a:prstGeom>
          <a:noFill/>
        </p:spPr>
        <p:txBody>
          <a:bodyPr wrap="square" rtlCol="0">
            <a:spAutoFit/>
          </a:bodyPr>
          <a:lstStyle/>
          <a:p>
            <a:r>
              <a:rPr lang="en-GB" sz="2800" dirty="0">
                <a:solidFill>
                  <a:srgbClr val="00B050"/>
                </a:solidFill>
              </a:rPr>
              <a:t>AFFECT SCRIPT PSYCHOLOGY</a:t>
            </a:r>
          </a:p>
        </p:txBody>
      </p:sp>
      <p:pic>
        <p:nvPicPr>
          <p:cNvPr id="5" name="Picture 2" descr="C:\Users\Nicola\Pictures\nineaffects.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52111" y="1469465"/>
            <a:ext cx="5856651" cy="538853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 name="Rectangle 3"/>
          <p:cNvSpPr>
            <a:spLocks noChangeArrowheads="1"/>
          </p:cNvSpPr>
          <p:nvPr/>
        </p:nvSpPr>
        <p:spPr bwMode="auto">
          <a:xfrm>
            <a:off x="-23656" y="1469465"/>
            <a:ext cx="5116651" cy="5078955"/>
          </a:xfrm>
          <a:prstGeom prst="rect">
            <a:avLst/>
          </a:prstGeom>
          <a:noFill/>
          <a:ln w="9525">
            <a:noFill/>
            <a:miter lim="800000"/>
            <a:headEnd/>
            <a:tailEnd/>
          </a:ln>
        </p:spPr>
        <p:txBody>
          <a:bodyPr wrap="square" lIns="92075" tIns="46038" rIns="92075" bIns="46038">
            <a:prstTxWarp prst="textNoShape">
              <a:avLst/>
            </a:prstTxWarp>
            <a:spAutoFit/>
          </a:bodyPr>
          <a:lstStyle/>
          <a:p>
            <a:pPr algn="ctr" defTabSz="762000">
              <a:lnSpc>
                <a:spcPct val="150000"/>
              </a:lnSpc>
            </a:pPr>
            <a:r>
              <a:rPr lang="en-GB" sz="2400" dirty="0" err="1">
                <a:ea typeface="Arial" pitchFamily="4" charset="0"/>
                <a:cs typeface="Arial" pitchFamily="4" charset="0"/>
              </a:rPr>
              <a:t>Tomkin’s</a:t>
            </a:r>
            <a:r>
              <a:rPr lang="en-GB" sz="2400" dirty="0">
                <a:ea typeface="Arial" pitchFamily="4" charset="0"/>
                <a:cs typeface="Arial" pitchFamily="4" charset="0"/>
              </a:rPr>
              <a:t> Blueprint</a:t>
            </a:r>
          </a:p>
          <a:p>
            <a:pPr algn="ctr" defTabSz="762000">
              <a:lnSpc>
                <a:spcPct val="150000"/>
              </a:lnSpc>
            </a:pPr>
            <a:r>
              <a:rPr lang="en-GB" sz="2400" dirty="0">
                <a:ea typeface="Arial" pitchFamily="4" charset="0"/>
                <a:cs typeface="Arial" pitchFamily="4" charset="0"/>
              </a:rPr>
              <a:t>We are ‘hard-wired’ to want to:</a:t>
            </a:r>
          </a:p>
          <a:p>
            <a:pPr marL="285750" indent="-285750" algn="ctr" defTabSz="762000">
              <a:lnSpc>
                <a:spcPct val="150000"/>
              </a:lnSpc>
              <a:buFont typeface="Arial" panose="020B0604020202020204" pitchFamily="34" charset="0"/>
              <a:buChar char="•"/>
            </a:pPr>
            <a:r>
              <a:rPr lang="en-GB" sz="2400" dirty="0">
                <a:ea typeface="Arial" pitchFamily="4" charset="0"/>
                <a:cs typeface="Arial" pitchFamily="4" charset="0"/>
              </a:rPr>
              <a:t> increase positive affect, </a:t>
            </a:r>
          </a:p>
          <a:p>
            <a:pPr marL="285750" indent="-285750" algn="ctr" defTabSz="762000">
              <a:lnSpc>
                <a:spcPct val="150000"/>
              </a:lnSpc>
              <a:buFont typeface="Arial" panose="020B0604020202020204" pitchFamily="34" charset="0"/>
              <a:buChar char="•"/>
            </a:pPr>
            <a:r>
              <a:rPr lang="en-GB" sz="2400" dirty="0">
                <a:ea typeface="Arial" pitchFamily="4" charset="0"/>
                <a:cs typeface="Arial" pitchFamily="4" charset="0"/>
              </a:rPr>
              <a:t>decrease negative affect;</a:t>
            </a:r>
          </a:p>
          <a:p>
            <a:pPr algn="ctr" defTabSz="762000">
              <a:lnSpc>
                <a:spcPct val="150000"/>
              </a:lnSpc>
            </a:pPr>
            <a:endParaRPr lang="en-GB" sz="2400" dirty="0">
              <a:ea typeface="Arial" pitchFamily="4" charset="0"/>
              <a:cs typeface="Arial" pitchFamily="4" charset="0"/>
            </a:endParaRPr>
          </a:p>
          <a:p>
            <a:pPr algn="ctr" defTabSz="762000">
              <a:lnSpc>
                <a:spcPct val="150000"/>
              </a:lnSpc>
            </a:pPr>
            <a:r>
              <a:rPr lang="en-GB" sz="2400" dirty="0">
                <a:ea typeface="Arial" pitchFamily="4" charset="0"/>
                <a:cs typeface="Arial" pitchFamily="4" charset="0"/>
              </a:rPr>
              <a:t>We live best when we can accomplish these two goals;</a:t>
            </a:r>
          </a:p>
          <a:p>
            <a:pPr algn="ctr" defTabSz="762000">
              <a:lnSpc>
                <a:spcPct val="150000"/>
              </a:lnSpc>
            </a:pPr>
            <a:r>
              <a:rPr lang="en-GB" sz="2400" dirty="0">
                <a:ea typeface="Arial" pitchFamily="4" charset="0"/>
                <a:cs typeface="Arial" pitchFamily="4" charset="0"/>
              </a:rPr>
              <a:t>Anything that increases our power to do this favours life.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67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up)">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7" name="TextBox 6"/>
          <p:cNvSpPr txBox="1"/>
          <p:nvPr/>
        </p:nvSpPr>
        <p:spPr>
          <a:xfrm>
            <a:off x="4125433" y="808074"/>
            <a:ext cx="3879908" cy="523220"/>
          </a:xfrm>
          <a:prstGeom prst="rect">
            <a:avLst/>
          </a:prstGeom>
          <a:noFill/>
        </p:spPr>
        <p:txBody>
          <a:bodyPr wrap="none" rtlCol="0">
            <a:spAutoFit/>
          </a:bodyPr>
          <a:lstStyle/>
          <a:p>
            <a:r>
              <a:rPr lang="en-GB" sz="2800" dirty="0">
                <a:solidFill>
                  <a:srgbClr val="00B050"/>
                </a:solidFill>
              </a:rPr>
              <a:t>QUESTIONS AND SCRIPTS</a:t>
            </a:r>
          </a:p>
        </p:txBody>
      </p:sp>
      <p:grpSp>
        <p:nvGrpSpPr>
          <p:cNvPr id="9" name="Group 8"/>
          <p:cNvGrpSpPr/>
          <p:nvPr/>
        </p:nvGrpSpPr>
        <p:grpSpPr>
          <a:xfrm>
            <a:off x="2339163" y="1711842"/>
            <a:ext cx="6962554" cy="4776456"/>
            <a:chOff x="3048000" y="1276350"/>
            <a:chExt cx="6096000" cy="4305300"/>
          </a:xfrm>
        </p:grpSpPr>
        <p:pic>
          <p:nvPicPr>
            <p:cNvPr id="5" name="Picture 4"/>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48000" y="1276350"/>
              <a:ext cx="6096000" cy="4305300"/>
            </a:xfrm>
            <a:prstGeom prst="rect">
              <a:avLst/>
            </a:prstGeom>
          </p:spPr>
        </p:pic>
        <p:sp>
          <p:nvSpPr>
            <p:cNvPr id="8" name="Rectangle 7"/>
            <p:cNvSpPr/>
            <p:nvPr/>
          </p:nvSpPr>
          <p:spPr>
            <a:xfrm>
              <a:off x="8176437" y="1456660"/>
              <a:ext cx="829340" cy="8293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4423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grpSp>
        <p:nvGrpSpPr>
          <p:cNvPr id="18" name="Group 17"/>
          <p:cNvGrpSpPr/>
          <p:nvPr/>
        </p:nvGrpSpPr>
        <p:grpSpPr>
          <a:xfrm>
            <a:off x="4615710" y="822527"/>
            <a:ext cx="2153271" cy="1257730"/>
            <a:chOff x="4615710" y="822527"/>
            <a:chExt cx="2153271" cy="1257730"/>
          </a:xfrm>
        </p:grpSpPr>
        <p:pic>
          <p:nvPicPr>
            <p:cNvPr id="8" name="Picture 2" descr="https://annualresearchstudentsconference.files.wordpress.com/2017/03/uon-logo-4.jpg?w=300">
              <a:hlinkClick r:id="rId4"/>
            </p:cNvPr>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15710" y="822527"/>
              <a:ext cx="1147018" cy="125773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2" name="Rectangle 11"/>
            <p:cNvSpPr/>
            <p:nvPr/>
          </p:nvSpPr>
          <p:spPr>
            <a:xfrm>
              <a:off x="5748295" y="836957"/>
              <a:ext cx="1006253" cy="1241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458666" y="1278559"/>
              <a:ext cx="1310315" cy="477054"/>
            </a:xfrm>
            <a:prstGeom prst="rect">
              <a:avLst/>
            </a:prstGeom>
            <a:noFill/>
          </p:spPr>
          <p:txBody>
            <a:bodyPr wrap="square" rtlCol="0">
              <a:spAutoFit/>
            </a:bodyPr>
            <a:lstStyle/>
            <a:p>
              <a:pPr>
                <a:lnSpc>
                  <a:spcPts val="1500"/>
                </a:lnSpc>
              </a:pPr>
              <a:r>
                <a:rPr lang="en-GB" sz="1400" b="1" dirty="0">
                  <a:solidFill>
                    <a:schemeClr val="bg1"/>
                  </a:solidFill>
                </a:rPr>
                <a:t>University of</a:t>
              </a:r>
            </a:p>
            <a:p>
              <a:pPr>
                <a:lnSpc>
                  <a:spcPts val="1500"/>
                </a:lnSpc>
              </a:pPr>
              <a:r>
                <a:rPr lang="en-GB" sz="1400" b="1" dirty="0">
                  <a:solidFill>
                    <a:schemeClr val="bg1"/>
                  </a:solidFill>
                </a:rPr>
                <a:t>Northampton</a:t>
              </a:r>
            </a:p>
          </p:txBody>
        </p:sp>
      </p:grpSp>
      <p:sp>
        <p:nvSpPr>
          <p:cNvPr id="9" name="Cloud 8"/>
          <p:cNvSpPr/>
          <p:nvPr/>
        </p:nvSpPr>
        <p:spPr>
          <a:xfrm>
            <a:off x="1933977" y="2380999"/>
            <a:ext cx="1876247" cy="1587333"/>
          </a:xfrm>
          <a:prstGeom prst="clou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Restorative </a:t>
            </a:r>
          </a:p>
          <a:p>
            <a:pPr algn="ctr"/>
            <a:r>
              <a:rPr lang="en-US" dirty="0" smtClean="0"/>
              <a:t>Dialogue</a:t>
            </a:r>
            <a:endParaRPr lang="en-US" dirty="0"/>
          </a:p>
        </p:txBody>
      </p:sp>
      <p:sp>
        <p:nvSpPr>
          <p:cNvPr id="10" name="Cloud 9"/>
          <p:cNvSpPr/>
          <p:nvPr/>
        </p:nvSpPr>
        <p:spPr>
          <a:xfrm>
            <a:off x="5261565" y="3384786"/>
            <a:ext cx="1876247" cy="1587333"/>
          </a:xfrm>
          <a:prstGeom prst="clou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Boys at Risk</a:t>
            </a:r>
            <a:endParaRPr lang="en-US" dirty="0"/>
          </a:p>
        </p:txBody>
      </p:sp>
      <p:sp>
        <p:nvSpPr>
          <p:cNvPr id="13" name="Cloud 12"/>
          <p:cNvSpPr/>
          <p:nvPr/>
        </p:nvSpPr>
        <p:spPr>
          <a:xfrm>
            <a:off x="2851309" y="4452629"/>
            <a:ext cx="2070232" cy="1587333"/>
          </a:xfrm>
          <a:prstGeom prst="clou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Early </a:t>
            </a:r>
          </a:p>
          <a:p>
            <a:pPr algn="ctr"/>
            <a:r>
              <a:rPr lang="en-US" dirty="0" smtClean="0"/>
              <a:t>Intervention</a:t>
            </a:r>
            <a:endParaRPr lang="en-US" dirty="0"/>
          </a:p>
        </p:txBody>
      </p:sp>
      <p:sp>
        <p:nvSpPr>
          <p:cNvPr id="15" name="Cloud 14"/>
          <p:cNvSpPr/>
          <p:nvPr/>
        </p:nvSpPr>
        <p:spPr>
          <a:xfrm>
            <a:off x="8104799" y="2158211"/>
            <a:ext cx="2690839" cy="1587333"/>
          </a:xfrm>
          <a:prstGeom prst="clou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Speech, Language and Communication needs</a:t>
            </a:r>
          </a:p>
        </p:txBody>
      </p:sp>
      <p:sp>
        <p:nvSpPr>
          <p:cNvPr id="16" name="Cloud 15"/>
          <p:cNvSpPr/>
          <p:nvPr/>
        </p:nvSpPr>
        <p:spPr>
          <a:xfrm>
            <a:off x="2086377" y="2533399"/>
            <a:ext cx="1876247" cy="1587333"/>
          </a:xfrm>
          <a:prstGeom prst="clou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Restorative </a:t>
            </a:r>
          </a:p>
          <a:p>
            <a:pPr algn="ctr"/>
            <a:r>
              <a:rPr lang="en-US" dirty="0" smtClean="0"/>
              <a:t>Practices</a:t>
            </a:r>
            <a:endParaRPr lang="en-US" dirty="0"/>
          </a:p>
        </p:txBody>
      </p:sp>
      <p:sp>
        <p:nvSpPr>
          <p:cNvPr id="17" name="Cloud 16"/>
          <p:cNvSpPr/>
          <p:nvPr/>
        </p:nvSpPr>
        <p:spPr>
          <a:xfrm>
            <a:off x="7521136" y="4460725"/>
            <a:ext cx="2697197" cy="1587333"/>
          </a:xfrm>
          <a:prstGeom prst="cloud">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Neuroscience and Affect Script Psychology</a:t>
            </a:r>
            <a:endParaRPr lang="en-US" dirty="0"/>
          </a:p>
        </p:txBody>
      </p:sp>
      <p:sp>
        <p:nvSpPr>
          <p:cNvPr id="19" name="TextBox 18"/>
          <p:cNvSpPr txBox="1"/>
          <p:nvPr/>
        </p:nvSpPr>
        <p:spPr>
          <a:xfrm>
            <a:off x="5397819" y="2409860"/>
            <a:ext cx="779731" cy="523220"/>
          </a:xfrm>
          <a:prstGeom prst="rect">
            <a:avLst/>
          </a:prstGeom>
          <a:noFill/>
        </p:spPr>
        <p:txBody>
          <a:bodyPr wrap="none" rtlCol="0">
            <a:spAutoFit/>
          </a:bodyPr>
          <a:lstStyle/>
          <a:p>
            <a:r>
              <a:rPr lang="en-US" sz="2800" dirty="0" smtClean="0"/>
              <a:t>PhD</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214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pic>
        <p:nvPicPr>
          <p:cNvPr id="7" name="Pictur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85619" y="1458971"/>
            <a:ext cx="2191628" cy="2264682"/>
          </a:xfrm>
          <a:prstGeom prst="rect">
            <a:avLst/>
          </a:prstGeom>
        </p:spPr>
      </p:pic>
      <p:sp>
        <p:nvSpPr>
          <p:cNvPr id="8" name="Rectangle 7"/>
          <p:cNvSpPr/>
          <p:nvPr/>
        </p:nvSpPr>
        <p:spPr>
          <a:xfrm>
            <a:off x="4463203" y="1523714"/>
            <a:ext cx="6096000" cy="1815882"/>
          </a:xfrm>
          <a:prstGeom prst="rect">
            <a:avLst/>
          </a:prstGeom>
        </p:spPr>
        <p:txBody>
          <a:bodyPr>
            <a:spAutoFit/>
          </a:bodyPr>
          <a:lstStyle/>
          <a:p>
            <a:pPr algn="ctr"/>
            <a:r>
              <a:rPr lang="en-GB" sz="2800" dirty="0"/>
              <a:t>When relationships are reliably responsive and supportive, they can actually buffer young children from the adverse effects of other stressors.</a:t>
            </a:r>
          </a:p>
        </p:txBody>
      </p:sp>
      <p:sp>
        <p:nvSpPr>
          <p:cNvPr id="9" name="Rectangle 8"/>
          <p:cNvSpPr/>
          <p:nvPr/>
        </p:nvSpPr>
        <p:spPr>
          <a:xfrm>
            <a:off x="834242" y="4085974"/>
            <a:ext cx="6096000" cy="2523768"/>
          </a:xfrm>
          <a:prstGeom prst="rect">
            <a:avLst/>
          </a:prstGeom>
        </p:spPr>
        <p:txBody>
          <a:bodyPr>
            <a:spAutoFit/>
          </a:bodyPr>
          <a:lstStyle/>
          <a:p>
            <a:pPr algn="ctr"/>
            <a:r>
              <a:rPr lang="en-GB" sz="2800" dirty="0" smtClean="0"/>
              <a:t>Under optimal circumstances, language development occurs in the context of early attachment experiences and is paralleled by emotional </a:t>
            </a:r>
            <a:r>
              <a:rPr lang="en-GB" sz="2800" dirty="0" err="1" smtClean="0"/>
              <a:t>attunement</a:t>
            </a:r>
            <a:r>
              <a:rPr lang="en-GB" sz="2800" dirty="0" smtClean="0"/>
              <a:t> and the development of empathy</a:t>
            </a:r>
            <a:r>
              <a:rPr lang="en-GB" sz="2800" dirty="0" smtClean="0"/>
              <a:t>.</a:t>
            </a:r>
          </a:p>
          <a:p>
            <a:pPr algn="ctr"/>
            <a:r>
              <a:rPr lang="en-GB" dirty="0" smtClean="0"/>
              <a:t>Cohen, 2001</a:t>
            </a:r>
            <a:endParaRPr lang="en-GB" dirty="0"/>
          </a:p>
        </p:txBody>
      </p:sp>
      <p:pic>
        <p:nvPicPr>
          <p:cNvPr id="10" name="Picture 9"/>
          <p:cNvPicPr>
            <a:picLocks noChangeAspect="1"/>
          </p:cNvPicPr>
          <p:nvPr/>
        </p:nvPicPr>
        <p:blipFill>
          <a:blip r:embed="rId5"/>
          <a:stretch>
            <a:fillRect/>
          </a:stretch>
        </p:blipFill>
        <p:spPr>
          <a:xfrm>
            <a:off x="7439569" y="3996234"/>
            <a:ext cx="4212426" cy="222322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8050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2" name="Rectangle 1"/>
          <p:cNvSpPr/>
          <p:nvPr/>
        </p:nvSpPr>
        <p:spPr>
          <a:xfrm>
            <a:off x="4906224" y="1449561"/>
            <a:ext cx="4194603" cy="523220"/>
          </a:xfrm>
          <a:prstGeom prst="rect">
            <a:avLst/>
          </a:prstGeom>
        </p:spPr>
        <p:txBody>
          <a:bodyPr wrap="none">
            <a:spAutoFit/>
          </a:bodyPr>
          <a:lstStyle/>
          <a:p>
            <a:r>
              <a:rPr lang="en-GB" sz="2800" dirty="0"/>
              <a:t>Language Makes Us Human</a:t>
            </a:r>
          </a:p>
        </p:txBody>
      </p:sp>
      <p:sp>
        <p:nvSpPr>
          <p:cNvPr id="3" name="Rectangle 2"/>
          <p:cNvSpPr/>
          <p:nvPr/>
        </p:nvSpPr>
        <p:spPr>
          <a:xfrm>
            <a:off x="3420770" y="2274989"/>
            <a:ext cx="8168665" cy="1815882"/>
          </a:xfrm>
          <a:prstGeom prst="rect">
            <a:avLst/>
          </a:prstGeom>
        </p:spPr>
        <p:txBody>
          <a:bodyPr wrap="square">
            <a:spAutoFit/>
          </a:bodyPr>
          <a:lstStyle/>
          <a:p>
            <a:pPr algn="ctr"/>
            <a:r>
              <a:rPr lang="en-GB" sz="2800" dirty="0"/>
              <a:t>Babies have thoughts before they have the ability to express them, but it is language that enables us to work together. </a:t>
            </a:r>
          </a:p>
          <a:p>
            <a:pPr algn="ctr"/>
            <a:r>
              <a:rPr lang="en-GB" sz="2800" dirty="0"/>
              <a:t> </a:t>
            </a:r>
          </a:p>
        </p:txBody>
      </p:sp>
      <p:pic>
        <p:nvPicPr>
          <p:cNvPr id="8" name="Picture 7"/>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16491" y="1340507"/>
            <a:ext cx="2994318" cy="2096023"/>
          </a:xfrm>
          <a:prstGeom prst="rect">
            <a:avLst/>
          </a:prstGeom>
        </p:spPr>
      </p:pic>
      <p:sp>
        <p:nvSpPr>
          <p:cNvPr id="5" name="TextBox 4"/>
          <p:cNvSpPr txBox="1"/>
          <p:nvPr/>
        </p:nvSpPr>
        <p:spPr>
          <a:xfrm>
            <a:off x="3377850" y="756567"/>
            <a:ext cx="6222088" cy="523220"/>
          </a:xfrm>
          <a:prstGeom prst="rect">
            <a:avLst/>
          </a:prstGeom>
          <a:noFill/>
        </p:spPr>
        <p:txBody>
          <a:bodyPr wrap="none" rtlCol="0">
            <a:spAutoFit/>
          </a:bodyPr>
          <a:lstStyle/>
          <a:p>
            <a:r>
              <a:rPr lang="en-GB" sz="2800" dirty="0">
                <a:solidFill>
                  <a:srgbClr val="00B050"/>
                </a:solidFill>
              </a:rPr>
              <a:t>SPEECH, LANGUAGE &amp; COMMUNICATION</a:t>
            </a:r>
          </a:p>
        </p:txBody>
      </p:sp>
      <p:sp>
        <p:nvSpPr>
          <p:cNvPr id="13" name="Rectangle 12"/>
          <p:cNvSpPr/>
          <p:nvPr/>
        </p:nvSpPr>
        <p:spPr>
          <a:xfrm>
            <a:off x="0" y="3853386"/>
            <a:ext cx="12192000" cy="3416320"/>
          </a:xfrm>
          <a:prstGeom prst="rect">
            <a:avLst/>
          </a:prstGeom>
        </p:spPr>
        <p:txBody>
          <a:bodyPr wrap="square">
            <a:spAutoFit/>
          </a:bodyPr>
          <a:lstStyle/>
          <a:p>
            <a:pPr algn="ctr"/>
            <a:r>
              <a:rPr lang="en-US" sz="2800" dirty="0" smtClean="0"/>
              <a:t>Steven Pinker marshals an impressive body of evidence that violence has steadily declined throughout human history, and that ours is therefore the most peaceable chapter in our several million years of </a:t>
            </a:r>
            <a:r>
              <a:rPr lang="en-US" sz="2800" dirty="0" smtClean="0"/>
              <a:t>existence. If we are a </a:t>
            </a:r>
            <a:r>
              <a:rPr lang="en-US" sz="2800" dirty="0" smtClean="0"/>
              <a:t>more cooperative species than when we began, language has played an enormous role in this evolution.</a:t>
            </a:r>
            <a:r>
              <a:rPr lang="en-US" sz="2800" dirty="0" smtClean="0"/>
              <a:t> </a:t>
            </a:r>
          </a:p>
          <a:p>
            <a:pPr algn="ctr"/>
            <a:endParaRPr lang="en-US" sz="2800" dirty="0" smtClean="0"/>
          </a:p>
          <a:p>
            <a:pPr algn="ctr"/>
            <a:r>
              <a:rPr lang="en-US" sz="2000" dirty="0" smtClean="0"/>
              <a:t>Steven Pinker, Professor of Psychology, Harvard University</a:t>
            </a:r>
          </a:p>
          <a:p>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3099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9" name="Rectangle 8"/>
          <p:cNvSpPr/>
          <p:nvPr/>
        </p:nvSpPr>
        <p:spPr>
          <a:xfrm>
            <a:off x="2622961" y="1489359"/>
            <a:ext cx="7233131" cy="2123658"/>
          </a:xfrm>
          <a:prstGeom prst="rect">
            <a:avLst/>
          </a:prstGeom>
        </p:spPr>
        <p:txBody>
          <a:bodyPr wrap="square">
            <a:spAutoFit/>
          </a:bodyPr>
          <a:lstStyle/>
          <a:p>
            <a:pPr algn="ctr"/>
            <a:r>
              <a:rPr lang="en-GB" sz="2800" dirty="0"/>
              <a:t>More than 60% of young people in the criminal justice system have speech, language and communication needs</a:t>
            </a:r>
          </a:p>
          <a:p>
            <a:pPr algn="ctr"/>
            <a:r>
              <a:rPr lang="en-GB" sz="1600" dirty="0"/>
              <a:t>Royal College of Speech &amp; Language Therapists</a:t>
            </a:r>
            <a:r>
              <a:rPr lang="en-GB" sz="2400" dirty="0"/>
              <a:t> </a:t>
            </a:r>
          </a:p>
          <a:p>
            <a:pPr algn="ctr"/>
            <a:r>
              <a:rPr lang="en-GB" sz="2400" dirty="0"/>
              <a:t> </a:t>
            </a:r>
          </a:p>
        </p:txBody>
      </p:sp>
      <p:sp>
        <p:nvSpPr>
          <p:cNvPr id="10" name="Rectangle 9"/>
          <p:cNvSpPr/>
          <p:nvPr/>
        </p:nvSpPr>
        <p:spPr>
          <a:xfrm>
            <a:off x="880392" y="4074978"/>
            <a:ext cx="5039397" cy="2062103"/>
          </a:xfrm>
          <a:prstGeom prst="rect">
            <a:avLst/>
          </a:prstGeom>
        </p:spPr>
        <p:txBody>
          <a:bodyPr wrap="square">
            <a:spAutoFit/>
          </a:bodyPr>
          <a:lstStyle/>
          <a:p>
            <a:pPr algn="ctr"/>
            <a:r>
              <a:rPr lang="en-GB" sz="2800" dirty="0"/>
              <a:t>Children aged 10 to 17 in care are more than five times as likely to end up in the criminal justice system than others.</a:t>
            </a:r>
          </a:p>
          <a:p>
            <a:pPr algn="ctr"/>
            <a:r>
              <a:rPr lang="en-GB" sz="1600" dirty="0"/>
              <a:t>The Prison Reform Trust</a:t>
            </a:r>
          </a:p>
        </p:txBody>
      </p:sp>
      <p:pic>
        <p:nvPicPr>
          <p:cNvPr id="11" name="Picture 10"/>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981268" y="3411202"/>
            <a:ext cx="3971829" cy="317118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4423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2" name="Rectangle 1"/>
          <p:cNvSpPr/>
          <p:nvPr/>
        </p:nvSpPr>
        <p:spPr>
          <a:xfrm>
            <a:off x="7125165" y="1238518"/>
            <a:ext cx="4179105" cy="5262979"/>
          </a:xfrm>
          <a:prstGeom prst="rect">
            <a:avLst/>
          </a:prstGeom>
        </p:spPr>
        <p:txBody>
          <a:bodyPr wrap="square">
            <a:spAutoFit/>
          </a:bodyPr>
          <a:lstStyle/>
          <a:p>
            <a:pPr algn="ctr"/>
            <a:r>
              <a:rPr lang="en-GB" sz="2800" dirty="0">
                <a:solidFill>
                  <a:srgbClr val="000000"/>
                </a:solidFill>
                <a:latin typeface="Arial Rounded MT Bold" panose="020F0704030504030204" pitchFamily="34" charset="0"/>
              </a:rPr>
              <a:t>The foundations of social competence that are developed in the first five years are linked to emotional well-being and affect a child’s later ability to functionally adapt in school and to form successful relationships throughout life</a:t>
            </a:r>
            <a:endParaRPr lang="en-GB" sz="2800" dirty="0">
              <a:latin typeface="Arial Rounded MT Bold" panose="020F0704030504030204" pitchFamily="34" charset="0"/>
            </a:endParaRPr>
          </a:p>
        </p:txBody>
      </p:sp>
      <p:sp>
        <p:nvSpPr>
          <p:cNvPr id="3" name="Rectangle 2"/>
          <p:cNvSpPr/>
          <p:nvPr/>
        </p:nvSpPr>
        <p:spPr>
          <a:xfrm>
            <a:off x="198271" y="6162943"/>
            <a:ext cx="6096000" cy="338554"/>
          </a:xfrm>
          <a:prstGeom prst="rect">
            <a:avLst/>
          </a:prstGeom>
        </p:spPr>
        <p:txBody>
          <a:bodyPr>
            <a:spAutoFit/>
          </a:bodyPr>
          <a:lstStyle/>
          <a:p>
            <a:r>
              <a:rPr lang="en-GB" sz="800" dirty="0">
                <a:solidFill>
                  <a:srgbClr val="000000"/>
                </a:solidFill>
                <a:latin typeface="Meta Normal"/>
              </a:rPr>
              <a:t>National Scientific Council on the Developing Child (2004). </a:t>
            </a:r>
            <a:r>
              <a:rPr lang="en-GB" sz="800" i="1" dirty="0">
                <a:solidFill>
                  <a:srgbClr val="000000"/>
                </a:solidFill>
                <a:latin typeface="Meta Normal"/>
              </a:rPr>
              <a:t>Children’s Emotional Development Is Built into the Architecture of Their Brains: Working Paper No. 2</a:t>
            </a:r>
            <a:r>
              <a:rPr lang="en-GB" sz="800" dirty="0">
                <a:solidFill>
                  <a:srgbClr val="000000"/>
                </a:solidFill>
                <a:latin typeface="Meta Normal"/>
              </a:rPr>
              <a:t>. http://www.developingchild.net</a:t>
            </a:r>
            <a:endParaRPr lang="en-GB" dirty="0"/>
          </a:p>
        </p:txBody>
      </p:sp>
      <p:pic>
        <p:nvPicPr>
          <p:cNvPr id="8" name="Picture 7" descr="https://peoplepuzzlepieces.files.wordpress.com/2012/02/feelings-and-emotions-worksheet1.png">
            <a:hlinkClick r:id="rId4"/>
          </p:cNvPr>
          <p:cNvPicPr>
            <a:picLocks noChangeAspect="1"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6465" y="1774745"/>
            <a:ext cx="6130740" cy="317498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8256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3" name="Rectangle 2"/>
          <p:cNvSpPr/>
          <p:nvPr/>
        </p:nvSpPr>
        <p:spPr>
          <a:xfrm>
            <a:off x="203581" y="4169801"/>
            <a:ext cx="6096000" cy="1569660"/>
          </a:xfrm>
          <a:prstGeom prst="rect">
            <a:avLst/>
          </a:prstGeom>
        </p:spPr>
        <p:txBody>
          <a:bodyPr>
            <a:spAutoFit/>
          </a:bodyPr>
          <a:lstStyle/>
          <a:p>
            <a:pPr algn="ctr"/>
            <a:r>
              <a:rPr lang="en-GB" sz="2400" dirty="0">
                <a:latin typeface="AGaramondPro-Regular"/>
              </a:rPr>
              <a:t>Creating the right conditions for early childhood development is likely to be more effective and less</a:t>
            </a:r>
          </a:p>
          <a:p>
            <a:pPr algn="ctr"/>
            <a:r>
              <a:rPr lang="en-GB" sz="2400" dirty="0">
                <a:latin typeface="AGaramondPro-Regular"/>
              </a:rPr>
              <a:t>costly than addressing problems at a later age</a:t>
            </a:r>
            <a:endParaRPr lang="en-GB" sz="2400" dirty="0"/>
          </a:p>
        </p:txBody>
      </p:sp>
      <p:sp>
        <p:nvSpPr>
          <p:cNvPr id="5" name="Rectangle 4"/>
          <p:cNvSpPr/>
          <p:nvPr/>
        </p:nvSpPr>
        <p:spPr>
          <a:xfrm>
            <a:off x="1984783" y="1283994"/>
            <a:ext cx="6999767" cy="2308324"/>
          </a:xfrm>
          <a:prstGeom prst="rect">
            <a:avLst/>
          </a:prstGeom>
        </p:spPr>
        <p:txBody>
          <a:bodyPr wrap="square">
            <a:spAutoFit/>
          </a:bodyPr>
          <a:lstStyle/>
          <a:p>
            <a:pPr algn="ctr"/>
            <a:r>
              <a:rPr lang="en-GB" sz="2400" dirty="0">
                <a:latin typeface="AGaramondPro-Regular"/>
              </a:rPr>
              <a:t>Toxic stress in early childhood is associated with persistent effects on the nervous system and stress</a:t>
            </a:r>
          </a:p>
          <a:p>
            <a:pPr algn="ctr"/>
            <a:r>
              <a:rPr lang="en-GB" sz="2400" dirty="0">
                <a:latin typeface="AGaramondPro-Regular"/>
              </a:rPr>
              <a:t>hormone systems that can damage developing brain architecture and lead to lifelong problems in</a:t>
            </a:r>
          </a:p>
          <a:p>
            <a:pPr algn="ctr"/>
            <a:r>
              <a:rPr lang="en-GB" sz="2400" dirty="0">
                <a:latin typeface="AGaramondPro-Regular"/>
              </a:rPr>
              <a:t>learning, behaviour, and both physical and mental health</a:t>
            </a:r>
            <a:endParaRPr lang="en-GB" sz="2400" dirty="0"/>
          </a:p>
        </p:txBody>
      </p:sp>
      <p:sp>
        <p:nvSpPr>
          <p:cNvPr id="7" name="Rectangle 6"/>
          <p:cNvSpPr/>
          <p:nvPr/>
        </p:nvSpPr>
        <p:spPr>
          <a:xfrm>
            <a:off x="979170" y="6230362"/>
            <a:ext cx="6096000" cy="338554"/>
          </a:xfrm>
          <a:prstGeom prst="rect">
            <a:avLst/>
          </a:prstGeom>
        </p:spPr>
        <p:txBody>
          <a:bodyPr>
            <a:spAutoFit/>
          </a:bodyPr>
          <a:lstStyle/>
          <a:p>
            <a:r>
              <a:rPr lang="en-GB" sz="800" i="1" dirty="0">
                <a:latin typeface="AGaramondPro-Italic"/>
              </a:rPr>
              <a:t>The Science of Early Childhood Development. </a:t>
            </a:r>
            <a:r>
              <a:rPr lang="en-GB" sz="800" dirty="0">
                <a:latin typeface="AGaramondPro-Regular"/>
              </a:rPr>
              <a:t>(2007)</a:t>
            </a:r>
          </a:p>
          <a:p>
            <a:r>
              <a:rPr lang="en-GB" sz="800" dirty="0">
                <a:latin typeface="AGaramondPro-Regular"/>
              </a:rPr>
              <a:t>National Scientific Council on the Developing Child. http://www.developingchild.net</a:t>
            </a:r>
            <a:endParaRPr lang="en-GB" dirty="0"/>
          </a:p>
        </p:txBody>
      </p:sp>
      <p:sp>
        <p:nvSpPr>
          <p:cNvPr id="8" name="Rectangle 7"/>
          <p:cNvSpPr/>
          <p:nvPr/>
        </p:nvSpPr>
        <p:spPr>
          <a:xfrm>
            <a:off x="9430092" y="2643810"/>
            <a:ext cx="2467741" cy="3785652"/>
          </a:xfrm>
          <a:prstGeom prst="rect">
            <a:avLst/>
          </a:prstGeom>
        </p:spPr>
        <p:txBody>
          <a:bodyPr wrap="square">
            <a:spAutoFit/>
          </a:bodyPr>
          <a:lstStyle/>
          <a:p>
            <a:pPr algn="ctr"/>
            <a:r>
              <a:rPr lang="en-GB" sz="2400" dirty="0"/>
              <a:t>Negative emotions are adaptive in the short term (fight or flight response).</a:t>
            </a:r>
          </a:p>
          <a:p>
            <a:pPr algn="ctr"/>
            <a:r>
              <a:rPr lang="en-GB" sz="2400" dirty="0"/>
              <a:t>Positive emotions, however, are adaptive over the long </a:t>
            </a:r>
            <a:r>
              <a:rPr lang="en-GB" sz="2400" dirty="0" smtClean="0"/>
              <a:t>haul</a:t>
            </a:r>
            <a:endParaRPr lang="en-GB" sz="2400" dirty="0"/>
          </a:p>
        </p:txBody>
      </p:sp>
      <p:sp>
        <p:nvSpPr>
          <p:cNvPr id="9" name="TextBox 8"/>
          <p:cNvSpPr txBox="1"/>
          <p:nvPr/>
        </p:nvSpPr>
        <p:spPr>
          <a:xfrm>
            <a:off x="4410774" y="514162"/>
            <a:ext cx="3373168" cy="523220"/>
          </a:xfrm>
          <a:prstGeom prst="rect">
            <a:avLst/>
          </a:prstGeom>
          <a:noFill/>
        </p:spPr>
        <p:txBody>
          <a:bodyPr wrap="none" rtlCol="0">
            <a:spAutoFit/>
          </a:bodyPr>
          <a:lstStyle/>
          <a:p>
            <a:r>
              <a:rPr lang="en-GB" sz="2800" dirty="0">
                <a:solidFill>
                  <a:srgbClr val="00B050"/>
                </a:solidFill>
              </a:rPr>
              <a:t>CHILD DEVELOPMENT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7291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pic>
        <p:nvPicPr>
          <p:cNvPr id="3" name="Picture 2"/>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12455" y="1484901"/>
            <a:ext cx="6115936" cy="4639375"/>
          </a:xfrm>
          <a:prstGeom prst="rect">
            <a:avLst/>
          </a:prstGeom>
        </p:spPr>
      </p:pic>
      <p:sp>
        <p:nvSpPr>
          <p:cNvPr id="5" name="Rectangle 4"/>
          <p:cNvSpPr/>
          <p:nvPr/>
        </p:nvSpPr>
        <p:spPr>
          <a:xfrm>
            <a:off x="7224468" y="1513763"/>
            <a:ext cx="4518837" cy="4524315"/>
          </a:xfrm>
          <a:prstGeom prst="rect">
            <a:avLst/>
          </a:prstGeom>
        </p:spPr>
        <p:txBody>
          <a:bodyPr wrap="square">
            <a:spAutoFit/>
          </a:bodyPr>
          <a:lstStyle/>
          <a:p>
            <a:r>
              <a:rPr lang="en-GB" sz="2400" dirty="0"/>
              <a:t>Genes are not set in stone.</a:t>
            </a:r>
          </a:p>
          <a:p>
            <a:r>
              <a:rPr lang="en-GB" sz="2400" dirty="0"/>
              <a:t>Research shows that early experiences can determine how genes are turned on and off — and even whether some are expressed at all.</a:t>
            </a:r>
          </a:p>
          <a:p>
            <a:endParaRPr lang="en-GB" sz="2400" dirty="0"/>
          </a:p>
          <a:p>
            <a:r>
              <a:rPr lang="en-GB" sz="2400" dirty="0"/>
              <a:t>Ensuring that children have appropriate, growth-promoting early experiences is an investment in their ability to become healthy, productive members of society.</a:t>
            </a:r>
          </a:p>
        </p:txBody>
      </p:sp>
      <p:sp>
        <p:nvSpPr>
          <p:cNvPr id="7" name="TextBox 6"/>
          <p:cNvSpPr txBox="1"/>
          <p:nvPr/>
        </p:nvSpPr>
        <p:spPr>
          <a:xfrm>
            <a:off x="4125433" y="808074"/>
            <a:ext cx="3629968" cy="523220"/>
          </a:xfrm>
          <a:prstGeom prst="rect">
            <a:avLst/>
          </a:prstGeom>
          <a:noFill/>
        </p:spPr>
        <p:txBody>
          <a:bodyPr wrap="none" rtlCol="0">
            <a:spAutoFit/>
          </a:bodyPr>
          <a:lstStyle/>
          <a:p>
            <a:r>
              <a:rPr lang="en-GB" sz="2800" dirty="0">
                <a:solidFill>
                  <a:srgbClr val="00B050"/>
                </a:solidFill>
              </a:rPr>
              <a:t>NATURE AND NURTURE</a:t>
            </a:r>
          </a:p>
        </p:txBody>
      </p:sp>
      <p:sp>
        <p:nvSpPr>
          <p:cNvPr id="8" name="Rectangle 7"/>
          <p:cNvSpPr/>
          <p:nvPr/>
        </p:nvSpPr>
        <p:spPr>
          <a:xfrm>
            <a:off x="212549" y="6143480"/>
            <a:ext cx="11610957" cy="461665"/>
          </a:xfrm>
          <a:prstGeom prst="rect">
            <a:avLst/>
          </a:prstGeom>
        </p:spPr>
        <p:txBody>
          <a:bodyPr wrap="square">
            <a:spAutoFit/>
          </a:bodyPr>
          <a:lstStyle/>
          <a:p>
            <a:r>
              <a:rPr lang="en-GB" sz="1200" dirty="0"/>
              <a:t>National Scientific Council on the Developing Child (2010). </a:t>
            </a:r>
            <a:r>
              <a:rPr lang="en-GB" sz="1200" i="1" dirty="0"/>
              <a:t>Early Experiences Can Alter Gene Expression and Affect Long-Term Development: Working Paper No. 10</a:t>
            </a:r>
            <a:r>
              <a:rPr lang="en-GB" sz="1200" dirty="0"/>
              <a:t>. Retrieved from </a:t>
            </a:r>
            <a:r>
              <a:rPr lang="en-GB" sz="1200" dirty="0">
                <a:hlinkClick r:id="rId5"/>
              </a:rPr>
              <a:t>www.developingchild.harvard.edu</a:t>
            </a:r>
            <a:r>
              <a:rPr lang="en-GB" sz="1200" dirty="0"/>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0229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3" name="Rectangle 2"/>
          <p:cNvSpPr/>
          <p:nvPr/>
        </p:nvSpPr>
        <p:spPr>
          <a:xfrm>
            <a:off x="2852921" y="1890115"/>
            <a:ext cx="8052391" cy="1323439"/>
          </a:xfrm>
          <a:prstGeom prst="rect">
            <a:avLst/>
          </a:prstGeom>
        </p:spPr>
        <p:txBody>
          <a:bodyPr wrap="square">
            <a:spAutoFit/>
          </a:bodyPr>
          <a:lstStyle/>
          <a:p>
            <a:pPr algn="ctr"/>
            <a:r>
              <a:rPr lang="en-GB" sz="2000" dirty="0"/>
              <a:t>The brain is “plastic,” or capable of generating new cells and pathways, and it is possible to train the circuitry in the brain to promote more positive responses. Neuroplasticity means that a person can learn to be more positive by practicing certain skills that foster positivity.</a:t>
            </a:r>
          </a:p>
        </p:txBody>
      </p:sp>
      <p:pic>
        <p:nvPicPr>
          <p:cNvPr id="7" name="Picture 6"/>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1687037"/>
            <a:ext cx="2343150" cy="1581150"/>
          </a:xfrm>
          <a:prstGeom prst="rect">
            <a:avLst/>
          </a:prstGeom>
        </p:spPr>
      </p:pic>
      <p:sp>
        <p:nvSpPr>
          <p:cNvPr id="5" name="TextBox 4"/>
          <p:cNvSpPr txBox="1"/>
          <p:nvPr/>
        </p:nvSpPr>
        <p:spPr>
          <a:xfrm>
            <a:off x="5144421" y="705106"/>
            <a:ext cx="2470228" cy="523220"/>
          </a:xfrm>
          <a:prstGeom prst="rect">
            <a:avLst/>
          </a:prstGeom>
          <a:noFill/>
        </p:spPr>
        <p:txBody>
          <a:bodyPr wrap="none" rtlCol="0">
            <a:spAutoFit/>
          </a:bodyPr>
          <a:lstStyle/>
          <a:p>
            <a:r>
              <a:rPr lang="en-GB" sz="2800" dirty="0">
                <a:solidFill>
                  <a:srgbClr val="00B050"/>
                </a:solidFill>
              </a:rPr>
              <a:t>NEUROSCIENCE</a:t>
            </a:r>
          </a:p>
        </p:txBody>
      </p:sp>
      <p:sp>
        <p:nvSpPr>
          <p:cNvPr id="8" name="TextBox 7"/>
          <p:cNvSpPr txBox="1"/>
          <p:nvPr/>
        </p:nvSpPr>
        <p:spPr>
          <a:xfrm>
            <a:off x="761796" y="6282622"/>
            <a:ext cx="10923385" cy="369332"/>
          </a:xfrm>
          <a:prstGeom prst="rect">
            <a:avLst/>
          </a:prstGeom>
          <a:noFill/>
        </p:spPr>
        <p:txBody>
          <a:bodyPr wrap="square" rtlCol="0">
            <a:spAutoFit/>
          </a:bodyPr>
          <a:lstStyle/>
          <a:p>
            <a:r>
              <a:rPr lang="en-GB" dirty="0" err="1"/>
              <a:t>Dr.</a:t>
            </a:r>
            <a:r>
              <a:rPr lang="en-GB" dirty="0"/>
              <a:t> Richard J. Davidson, a neuroscientist and founder of the </a:t>
            </a:r>
            <a:r>
              <a:rPr lang="en-GB" dirty="0" err="1"/>
              <a:t>Center</a:t>
            </a:r>
            <a:r>
              <a:rPr lang="en-GB" dirty="0"/>
              <a:t> for Healthy Minds at the University of Wisconsin</a:t>
            </a:r>
          </a:p>
        </p:txBody>
      </p:sp>
      <p:sp>
        <p:nvSpPr>
          <p:cNvPr id="9" name="TextBox 8"/>
          <p:cNvSpPr txBox="1"/>
          <p:nvPr/>
        </p:nvSpPr>
        <p:spPr>
          <a:xfrm>
            <a:off x="372822" y="3624703"/>
            <a:ext cx="7681729" cy="2246769"/>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Recent developments in neuroimaging data have identified of circuits underlying positive and negative emotion in the human brain. Emphasis is placed on the prefrontal cortex (PFC) and the amygdala as two key components of this circuitry. Emotion guides action and organizes behavior towards salient goals. It is also proposed that the PFC plays a crucial role in affective working memory.</a:t>
            </a:r>
          </a:p>
          <a:p>
            <a:pPr algn="ctr"/>
            <a:endParaRPr lang="en-GB" sz="2000" dirty="0">
              <a:latin typeface="Calibri" panose="020F0502020204030204" pitchFamily="34" charset="0"/>
              <a:cs typeface="Calibri" panose="020F0502020204030204" pitchFamily="34" charset="0"/>
            </a:endParaRPr>
          </a:p>
        </p:txBody>
      </p:sp>
      <p:pic>
        <p:nvPicPr>
          <p:cNvPr id="10" name="Picture 2" descr="C:\Users\Nicola\Pictures\richard-davidson-keck-lab-waisman-center.pn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143748" y="3725819"/>
            <a:ext cx="3634728" cy="204453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7440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764233" y="182805"/>
            <a:ext cx="2282158" cy="1044603"/>
          </a:xfrm>
          <a:prstGeom prst="rect">
            <a:avLst/>
          </a:prstGeom>
        </p:spPr>
      </p:pic>
      <p:pic>
        <p:nvPicPr>
          <p:cNvPr id="6" name="Picture 5"/>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8271" y="96396"/>
            <a:ext cx="2796566" cy="1131012"/>
          </a:xfrm>
          <a:prstGeom prst="rect">
            <a:avLst/>
          </a:prstGeom>
        </p:spPr>
      </p:pic>
      <p:sp>
        <p:nvSpPr>
          <p:cNvPr id="2" name="Rectangle 1"/>
          <p:cNvSpPr/>
          <p:nvPr/>
        </p:nvSpPr>
        <p:spPr>
          <a:xfrm>
            <a:off x="4686587" y="1482897"/>
            <a:ext cx="6787388" cy="2800766"/>
          </a:xfrm>
          <a:prstGeom prst="rect">
            <a:avLst/>
          </a:prstGeom>
        </p:spPr>
        <p:txBody>
          <a:bodyPr wrap="square">
            <a:spAutoFit/>
          </a:bodyPr>
          <a:lstStyle/>
          <a:p>
            <a:pPr algn="ctr"/>
            <a:r>
              <a:rPr lang="en-GB" sz="2200" dirty="0">
                <a:latin typeface="AGaramondPro-Regular"/>
              </a:rPr>
              <a:t>Policy initiatives that promote supportive relationships and rich</a:t>
            </a:r>
          </a:p>
          <a:p>
            <a:pPr algn="ctr"/>
            <a:r>
              <a:rPr lang="en-GB" sz="2200" dirty="0">
                <a:latin typeface="AGaramondPro-Regular"/>
              </a:rPr>
              <a:t>learning opportunities for young children create a strong foundation</a:t>
            </a:r>
          </a:p>
          <a:p>
            <a:pPr algn="ctr"/>
            <a:r>
              <a:rPr lang="en-GB" sz="2200" dirty="0">
                <a:latin typeface="AGaramondPro-Regular"/>
              </a:rPr>
              <a:t>for higher school achievement followed by greater productivity</a:t>
            </a:r>
          </a:p>
          <a:p>
            <a:pPr algn="ctr"/>
            <a:r>
              <a:rPr lang="en-GB" sz="2200" dirty="0">
                <a:latin typeface="AGaramondPro-Regular"/>
              </a:rPr>
              <a:t>in the workplace and solid citizenship in the community.</a:t>
            </a:r>
            <a:endParaRPr lang="en-GB" sz="2200" dirty="0"/>
          </a:p>
        </p:txBody>
      </p:sp>
      <p:sp>
        <p:nvSpPr>
          <p:cNvPr id="3" name="Rectangle 2"/>
          <p:cNvSpPr/>
          <p:nvPr/>
        </p:nvSpPr>
        <p:spPr>
          <a:xfrm>
            <a:off x="2796152" y="6519446"/>
            <a:ext cx="6096000" cy="338554"/>
          </a:xfrm>
          <a:prstGeom prst="rect">
            <a:avLst/>
          </a:prstGeom>
        </p:spPr>
        <p:txBody>
          <a:bodyPr>
            <a:spAutoFit/>
          </a:bodyPr>
          <a:lstStyle/>
          <a:p>
            <a:r>
              <a:rPr lang="en-GB" sz="800" i="1" dirty="0">
                <a:latin typeface="AGaramondPro-Italic"/>
              </a:rPr>
              <a:t>The Science of Early Childhood Development. </a:t>
            </a:r>
            <a:r>
              <a:rPr lang="en-GB" sz="800" dirty="0">
                <a:latin typeface="AGaramondPro-Regular"/>
              </a:rPr>
              <a:t>(2007)</a:t>
            </a:r>
          </a:p>
          <a:p>
            <a:r>
              <a:rPr lang="en-GB" sz="800" dirty="0">
                <a:latin typeface="AGaramondPro-Regular"/>
              </a:rPr>
              <a:t>National Scientific Council on the Developing Child. http://www.developingchild.net</a:t>
            </a:r>
            <a:endParaRPr lang="en-GB" dirty="0"/>
          </a:p>
        </p:txBody>
      </p:sp>
      <p:sp>
        <p:nvSpPr>
          <p:cNvPr id="5" name="Rectangle 4"/>
          <p:cNvSpPr/>
          <p:nvPr/>
        </p:nvSpPr>
        <p:spPr>
          <a:xfrm>
            <a:off x="0" y="1369993"/>
            <a:ext cx="3925687" cy="5170645"/>
          </a:xfrm>
          <a:prstGeom prst="rect">
            <a:avLst/>
          </a:prstGeom>
        </p:spPr>
        <p:txBody>
          <a:bodyPr wrap="square">
            <a:spAutoFit/>
          </a:bodyPr>
          <a:lstStyle/>
          <a:p>
            <a:pPr algn="ctr"/>
            <a:r>
              <a:rPr lang="en-GB" sz="2200" dirty="0">
                <a:latin typeface="AGaramondPro-Regular"/>
              </a:rPr>
              <a:t>When parents, informal community programs, and professionally</a:t>
            </a:r>
          </a:p>
          <a:p>
            <a:pPr algn="ctr"/>
            <a:r>
              <a:rPr lang="en-GB" sz="2200" dirty="0">
                <a:latin typeface="AGaramondPro-Regular"/>
              </a:rPr>
              <a:t>staffed early childhood services pay attention to young children’s</a:t>
            </a:r>
          </a:p>
          <a:p>
            <a:pPr algn="ctr"/>
            <a:r>
              <a:rPr lang="en-GB" sz="2200" dirty="0">
                <a:latin typeface="AGaramondPro-Regular"/>
              </a:rPr>
              <a:t>emotional and social needs, as well as to their mastery of literacy and</a:t>
            </a:r>
          </a:p>
          <a:p>
            <a:pPr algn="ctr"/>
            <a:r>
              <a:rPr lang="en-GB" sz="2200" dirty="0">
                <a:latin typeface="AGaramondPro-Regular"/>
              </a:rPr>
              <a:t>cognitive skills, they have maximum impact on the development of</a:t>
            </a:r>
          </a:p>
          <a:p>
            <a:pPr algn="ctr"/>
            <a:r>
              <a:rPr lang="en-GB" sz="2200" dirty="0">
                <a:latin typeface="AGaramondPro-Regular"/>
              </a:rPr>
              <a:t>sturdy brain architecture and preparation for success in school.</a:t>
            </a:r>
            <a:endParaRPr lang="en-GB" sz="2200" dirty="0"/>
          </a:p>
        </p:txBody>
      </p:sp>
      <p:sp>
        <p:nvSpPr>
          <p:cNvPr id="7" name="TextBox 6"/>
          <p:cNvSpPr txBox="1"/>
          <p:nvPr/>
        </p:nvSpPr>
        <p:spPr>
          <a:xfrm>
            <a:off x="4475833" y="351926"/>
            <a:ext cx="3373168" cy="523220"/>
          </a:xfrm>
          <a:prstGeom prst="rect">
            <a:avLst/>
          </a:prstGeom>
          <a:noFill/>
        </p:spPr>
        <p:txBody>
          <a:bodyPr wrap="none" rtlCol="0">
            <a:spAutoFit/>
          </a:bodyPr>
          <a:lstStyle/>
          <a:p>
            <a:r>
              <a:rPr lang="en-GB" sz="2800" dirty="0">
                <a:solidFill>
                  <a:srgbClr val="008000"/>
                </a:solidFill>
              </a:rPr>
              <a:t>CHILD DEVELOPMENT</a:t>
            </a:r>
          </a:p>
        </p:txBody>
      </p:sp>
      <p:pic>
        <p:nvPicPr>
          <p:cNvPr id="9" name="Picture 8"/>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85941" y="4514583"/>
            <a:ext cx="4743335" cy="201117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214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995</Words>
  <Application>Microsoft Macintosh PowerPoint</Application>
  <PresentationFormat>Custom</PresentationFormat>
  <Paragraphs>90</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Preston</dc:creator>
  <cp:lastModifiedBy>Nicola Preston</cp:lastModifiedBy>
  <cp:revision>62</cp:revision>
  <dcterms:created xsi:type="dcterms:W3CDTF">2017-05-09T13:22:22Z</dcterms:created>
  <dcterms:modified xsi:type="dcterms:W3CDTF">2017-05-09T14:37:13Z</dcterms:modified>
</cp:coreProperties>
</file>