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8" r:id="rId5"/>
    <p:sldId id="259" r:id="rId6"/>
    <p:sldId id="265" r:id="rId7"/>
    <p:sldId id="266" r:id="rId8"/>
    <p:sldId id="263" r:id="rId9"/>
    <p:sldId id="264" r:id="rId10"/>
    <p:sldId id="262"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varScale="1">
        <p:scale>
          <a:sx n="88" d="100"/>
          <a:sy n="88" d="100"/>
        </p:scale>
        <p:origin x="140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F40011-D461-46E5-B468-28CA7C8071B4}" type="datetimeFigureOut">
              <a:rPr lang="en-US" smtClean="0"/>
              <a:pPr/>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308F8-9916-407E-AA02-A6C31AC596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40011-D461-46E5-B468-28CA7C8071B4}" type="datetimeFigureOut">
              <a:rPr lang="en-US" smtClean="0"/>
              <a:pPr/>
              <a:t>7/19/2018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08F8-9916-407E-AA02-A6C31AC596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syGGVZ_ILA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8" y="0"/>
            <a:ext cx="8229600" cy="770709"/>
          </a:xfrm>
        </p:spPr>
        <p:txBody>
          <a:bodyPr>
            <a:noAutofit/>
          </a:bodyPr>
          <a:lstStyle/>
          <a:p>
            <a:r>
              <a:rPr lang="en-US" sz="4800" b="1" dirty="0">
                <a:latin typeface="Algerian" panose="04020705040A02060702" pitchFamily="82" charset="0"/>
              </a:rPr>
              <a:t>WE WEAR THE MASK:</a:t>
            </a:r>
          </a:p>
        </p:txBody>
      </p:sp>
      <p:pic>
        <p:nvPicPr>
          <p:cNvPr id="8" name="Picture 7"/>
          <p:cNvPicPr>
            <a:picLocks noChangeAspect="1"/>
          </p:cNvPicPr>
          <p:nvPr/>
        </p:nvPicPr>
        <p:blipFill>
          <a:blip r:embed="rId2"/>
          <a:stretch>
            <a:fillRect/>
          </a:stretch>
        </p:blipFill>
        <p:spPr>
          <a:xfrm>
            <a:off x="2161903" y="666206"/>
            <a:ext cx="4976949" cy="3572693"/>
          </a:xfrm>
          <a:prstGeom prst="rect">
            <a:avLst/>
          </a:prstGeom>
        </p:spPr>
      </p:pic>
      <p:sp>
        <p:nvSpPr>
          <p:cNvPr id="9" name="Rectangle 8"/>
          <p:cNvSpPr/>
          <p:nvPr/>
        </p:nvSpPr>
        <p:spPr>
          <a:xfrm>
            <a:off x="117565" y="4238899"/>
            <a:ext cx="9065623" cy="2665345"/>
          </a:xfrm>
          <a:prstGeom prst="rect">
            <a:avLst/>
          </a:prstGeom>
        </p:spPr>
        <p:txBody>
          <a:bodyPr wrap="square">
            <a:spAutoFit/>
          </a:bodyPr>
          <a:lstStyle/>
          <a:p>
            <a:pPr lvl="0" algn="ctr">
              <a:spcBef>
                <a:spcPct val="20000"/>
              </a:spcBef>
            </a:pPr>
            <a:r>
              <a:rPr lang="en-US" sz="3800" dirty="0">
                <a:solidFill>
                  <a:srgbClr val="000000"/>
                </a:solidFill>
                <a:latin typeface="Algerian" panose="04020705040A02060702" pitchFamily="82" charset="0"/>
                <a:cs typeface="Mongolian Baiti" panose="03000500000000000000" pitchFamily="66" charset="0"/>
              </a:rPr>
              <a:t>CAN RESTORATIVE PRACTICES</a:t>
            </a:r>
          </a:p>
          <a:p>
            <a:pPr lvl="0" algn="ctr">
              <a:spcBef>
                <a:spcPct val="20000"/>
              </a:spcBef>
            </a:pPr>
            <a:r>
              <a:rPr lang="en-US" sz="3800" dirty="0">
                <a:solidFill>
                  <a:srgbClr val="000000"/>
                </a:solidFill>
                <a:latin typeface="Algerian" panose="04020705040A02060702" pitchFamily="82" charset="0"/>
                <a:cs typeface="Mongolian Baiti" panose="03000500000000000000" pitchFamily="66" charset="0"/>
              </a:rPr>
              <a:t>REALISTICALLY</a:t>
            </a:r>
          </a:p>
          <a:p>
            <a:pPr lvl="0" algn="ctr">
              <a:spcBef>
                <a:spcPct val="20000"/>
              </a:spcBef>
            </a:pPr>
            <a:r>
              <a:rPr lang="en-US" sz="3800" dirty="0">
                <a:solidFill>
                  <a:srgbClr val="000000"/>
                </a:solidFill>
                <a:latin typeface="Algerian" panose="04020705040A02060702" pitchFamily="82" charset="0"/>
                <a:cs typeface="Mongolian Baiti" panose="03000500000000000000" pitchFamily="66" charset="0"/>
              </a:rPr>
              <a:t>HELP MARGINALIZED COMMUNITIES HEAL FROM SYSTEMIC OPPRESSION</a:t>
            </a:r>
          </a:p>
        </p:txBody>
      </p:sp>
    </p:spTree>
    <p:extLst>
      <p:ext uri="{BB962C8B-B14F-4D97-AF65-F5344CB8AC3E}">
        <p14:creationId xmlns:p14="http://schemas.microsoft.com/office/powerpoint/2010/main" val="33504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275" y="288831"/>
            <a:ext cx="8477250" cy="5509200"/>
          </a:xfrm>
          <a:prstGeom prst="rect">
            <a:avLst/>
          </a:prstGeom>
        </p:spPr>
        <p:txBody>
          <a:bodyPr wrap="square">
            <a:spAutoFit/>
          </a:bodyPr>
          <a:lstStyle/>
          <a:p>
            <a:pPr algn="ctr">
              <a:spcBef>
                <a:spcPct val="0"/>
              </a:spcBef>
            </a:pPr>
            <a:r>
              <a:rPr lang="en-US" altLang="en-US" sz="5400" u="sng" dirty="0">
                <a:latin typeface="Algerian" panose="04020705040A02060702" pitchFamily="82" charset="0"/>
              </a:rPr>
              <a:t>FROM THIS SESSION</a:t>
            </a:r>
          </a:p>
          <a:p>
            <a:pPr algn="ctr">
              <a:spcBef>
                <a:spcPct val="0"/>
              </a:spcBef>
            </a:pPr>
            <a:endParaRPr lang="en-US" altLang="en-US" dirty="0">
              <a:latin typeface="Algerian" panose="04020705040A02060702" pitchFamily="82" charset="0"/>
            </a:endParaRPr>
          </a:p>
          <a:p>
            <a:pPr algn="ctr">
              <a:spcBef>
                <a:spcPct val="0"/>
              </a:spcBef>
            </a:pPr>
            <a:endParaRPr lang="en-US" altLang="en-US" dirty="0">
              <a:latin typeface="Algerian" panose="04020705040A02060702" pitchFamily="82" charset="0"/>
            </a:endParaRPr>
          </a:p>
          <a:p>
            <a:pPr algn="ctr">
              <a:spcBef>
                <a:spcPct val="0"/>
              </a:spcBef>
            </a:pPr>
            <a:endParaRPr lang="en-US" altLang="en-US" dirty="0">
              <a:latin typeface="Algerian" panose="04020705040A02060702" pitchFamily="82" charset="0"/>
            </a:endParaRPr>
          </a:p>
          <a:p>
            <a:pPr algn="ctr">
              <a:spcBef>
                <a:spcPct val="0"/>
              </a:spcBef>
            </a:pPr>
            <a:r>
              <a:rPr lang="en-US" altLang="en-US" sz="3200" dirty="0">
                <a:latin typeface="Algerian" panose="04020705040A02060702" pitchFamily="82" charset="0"/>
              </a:rPr>
              <a:t> </a:t>
            </a:r>
            <a:r>
              <a:rPr lang="en-US" altLang="en-US" sz="3600" dirty="0">
                <a:latin typeface="Algerian" panose="04020705040A02060702" pitchFamily="82" charset="0"/>
              </a:rPr>
              <a:t>SOMETHING YOU </a:t>
            </a:r>
            <a:r>
              <a:rPr lang="en-US" altLang="en-US" sz="3600" u="sng" dirty="0">
                <a:latin typeface="Algerian" panose="04020705040A02060702" pitchFamily="82" charset="0"/>
              </a:rPr>
              <a:t>LEARNED</a:t>
            </a:r>
          </a:p>
          <a:p>
            <a:pPr algn="ctr">
              <a:spcBef>
                <a:spcPct val="0"/>
              </a:spcBef>
            </a:pPr>
            <a:endParaRPr lang="en-US" altLang="en-US" u="sng" dirty="0">
              <a:latin typeface="Algerian" panose="04020705040A02060702" pitchFamily="82" charset="0"/>
            </a:endParaRPr>
          </a:p>
          <a:p>
            <a:pPr algn="ctr">
              <a:spcBef>
                <a:spcPct val="0"/>
              </a:spcBef>
            </a:pPr>
            <a:r>
              <a:rPr lang="en-US" altLang="en-US" sz="3200" dirty="0">
                <a:latin typeface="Algerian" panose="04020705040A02060702" pitchFamily="82" charset="0"/>
              </a:rPr>
              <a:t>OR</a:t>
            </a:r>
          </a:p>
          <a:p>
            <a:pPr algn="ctr">
              <a:spcBef>
                <a:spcPct val="0"/>
              </a:spcBef>
            </a:pPr>
            <a:endParaRPr lang="en-US" altLang="en-US" dirty="0">
              <a:latin typeface="Algerian" panose="04020705040A02060702" pitchFamily="82" charset="0"/>
            </a:endParaRPr>
          </a:p>
          <a:p>
            <a:pPr algn="ctr">
              <a:spcBef>
                <a:spcPct val="0"/>
              </a:spcBef>
            </a:pPr>
            <a:r>
              <a:rPr lang="en-US" altLang="en-US" sz="3600" dirty="0">
                <a:latin typeface="Algerian" panose="04020705040A02060702" pitchFamily="82" charset="0"/>
              </a:rPr>
              <a:t>SOMETHING YOU </a:t>
            </a:r>
            <a:r>
              <a:rPr lang="en-US" altLang="en-US" sz="3600" u="sng" dirty="0">
                <a:latin typeface="Algerian" panose="04020705040A02060702" pitchFamily="82" charset="0"/>
              </a:rPr>
              <a:t>REALIZED</a:t>
            </a:r>
          </a:p>
          <a:p>
            <a:pPr algn="ctr">
              <a:spcBef>
                <a:spcPct val="0"/>
              </a:spcBef>
            </a:pPr>
            <a:endParaRPr lang="en-US" altLang="en-US" u="sng" dirty="0">
              <a:latin typeface="Algerian" panose="04020705040A02060702" pitchFamily="82" charset="0"/>
            </a:endParaRPr>
          </a:p>
          <a:p>
            <a:pPr algn="ctr">
              <a:spcBef>
                <a:spcPct val="0"/>
              </a:spcBef>
            </a:pPr>
            <a:r>
              <a:rPr lang="en-US" altLang="en-US" sz="3200" dirty="0">
                <a:latin typeface="Algerian" panose="04020705040A02060702" pitchFamily="82" charset="0"/>
              </a:rPr>
              <a:t>OR</a:t>
            </a:r>
          </a:p>
          <a:p>
            <a:pPr algn="ctr">
              <a:spcBef>
                <a:spcPct val="0"/>
              </a:spcBef>
            </a:pPr>
            <a:endParaRPr lang="en-US" altLang="en-US" dirty="0">
              <a:latin typeface="Algerian" panose="04020705040A02060702" pitchFamily="82" charset="0"/>
            </a:endParaRPr>
          </a:p>
          <a:p>
            <a:pPr algn="ctr">
              <a:spcBef>
                <a:spcPct val="0"/>
              </a:spcBef>
            </a:pPr>
            <a:r>
              <a:rPr lang="en-US" altLang="en-US" sz="3600" dirty="0">
                <a:latin typeface="Algerian" panose="04020705040A02060702" pitchFamily="82" charset="0"/>
              </a:rPr>
              <a:t>SOMETHING YOU WERE </a:t>
            </a:r>
            <a:r>
              <a:rPr lang="en-US" altLang="en-US" sz="3600" u="sng" dirty="0">
                <a:latin typeface="Algerian" panose="04020705040A02060702" pitchFamily="82" charset="0"/>
              </a:rPr>
              <a:t>SURPRISED BY</a:t>
            </a:r>
          </a:p>
        </p:txBody>
      </p:sp>
    </p:spTree>
    <p:extLst>
      <p:ext uri="{BB962C8B-B14F-4D97-AF65-F5344CB8AC3E}">
        <p14:creationId xmlns:p14="http://schemas.microsoft.com/office/powerpoint/2010/main" val="358120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6" y="0"/>
            <a:ext cx="7602584" cy="764177"/>
          </a:xfrm>
        </p:spPr>
        <p:txBody>
          <a:bodyPr>
            <a:noAutofit/>
          </a:bodyPr>
          <a:lstStyle/>
          <a:p>
            <a:r>
              <a:rPr lang="en-US" sz="5200" dirty="0">
                <a:latin typeface="Algerian" panose="04020705040A02060702" pitchFamily="82" charset="0"/>
              </a:rPr>
              <a:t>RESOURCES</a:t>
            </a:r>
          </a:p>
        </p:txBody>
      </p:sp>
      <p:sp>
        <p:nvSpPr>
          <p:cNvPr id="3" name="TextBox 2"/>
          <p:cNvSpPr txBox="1"/>
          <p:nvPr/>
        </p:nvSpPr>
        <p:spPr>
          <a:xfrm>
            <a:off x="104503" y="986246"/>
            <a:ext cx="9039497" cy="5755422"/>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Maya Angelou "We wear the mask"/"For old black men” https://www.youtube.com/watch?v=syGGVZ_ILAI</a:t>
            </a:r>
          </a:p>
          <a:p>
            <a:endParaRPr lang="en-US" sz="7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Title, B. (2011). Teaching peace: A restorative justice framework for strengthening relationships. Allen, TX: Homestead Press. </a:t>
            </a:r>
          </a:p>
          <a:p>
            <a:endParaRPr lang="en-US" sz="7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Oxford Online Dictionary https://en.oxforddictionaries.com/definition/culture</a:t>
            </a:r>
          </a:p>
          <a:p>
            <a:endParaRPr lang="en-US" sz="7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https://www.pcc.edu/resources/illumination/documents/institutionalized-oppression-definitions.pdf</a:t>
            </a:r>
          </a:p>
          <a:p>
            <a:endParaRPr lang="en-US" sz="700" dirty="0">
              <a:latin typeface="Times New Roman" panose="02020603050405020304" pitchFamily="18" charset="0"/>
              <a:cs typeface="Times New Roman" panose="02020603050405020304" pitchFamily="18" charset="0"/>
            </a:endParaRPr>
          </a:p>
          <a:p>
            <a:r>
              <a:rPr lang="en-US" sz="2200" i="1" dirty="0">
                <a:latin typeface="Times New Roman" panose="02020603050405020304" pitchFamily="18" charset="0"/>
                <a:cs typeface="Times New Roman" panose="02020603050405020304" pitchFamily="18" charset="0"/>
              </a:rPr>
              <a:t>Our Hope for the Future, </a:t>
            </a:r>
            <a:r>
              <a:rPr lang="en-US" sz="2200" dirty="0">
                <a:latin typeface="Times New Roman" panose="02020603050405020304" pitchFamily="18" charset="0"/>
                <a:cs typeface="Times New Roman" panose="02020603050405020304" pitchFamily="18" charset="0"/>
              </a:rPr>
              <a:t>by Archbishop Desmond Tutu. </a:t>
            </a:r>
            <a:r>
              <a:rPr lang="en-US" sz="2200" dirty="0" err="1">
                <a:latin typeface="Times New Roman" panose="02020603050405020304" pitchFamily="18" charset="0"/>
                <a:cs typeface="Times New Roman" panose="02020603050405020304" pitchFamily="18" charset="0"/>
              </a:rPr>
              <a:t>Brendtro</a:t>
            </a:r>
            <a:r>
              <a:rPr lang="en-US" sz="2200" dirty="0">
                <a:latin typeface="Times New Roman" panose="02020603050405020304" pitchFamily="18" charset="0"/>
                <a:cs typeface="Times New Roman" panose="02020603050405020304" pitchFamily="18" charset="0"/>
              </a:rPr>
              <a:t>, L.K., </a:t>
            </a:r>
            <a:r>
              <a:rPr lang="en-US" sz="2200" dirty="0" err="1">
                <a:latin typeface="Times New Roman" panose="02020603050405020304" pitchFamily="18" charset="0"/>
                <a:cs typeface="Times New Roman" panose="02020603050405020304" pitchFamily="18" charset="0"/>
              </a:rPr>
              <a:t>Brokenleg</a:t>
            </a:r>
            <a:r>
              <a:rPr lang="en-US" sz="2200" dirty="0">
                <a:latin typeface="Times New Roman" panose="02020603050405020304" pitchFamily="18" charset="0"/>
                <a:cs typeface="Times New Roman" panose="02020603050405020304" pitchFamily="18" charset="0"/>
              </a:rPr>
              <a:t>, M., &amp; Van </a:t>
            </a:r>
            <a:r>
              <a:rPr lang="en-US" sz="2200" dirty="0" err="1">
                <a:latin typeface="Times New Roman" panose="02020603050405020304" pitchFamily="18" charset="0"/>
                <a:cs typeface="Times New Roman" panose="02020603050405020304" pitchFamily="18" charset="0"/>
              </a:rPr>
              <a:t>Bockern</a:t>
            </a:r>
            <a:r>
              <a:rPr lang="en-US" sz="2200" dirty="0">
                <a:latin typeface="Times New Roman" panose="02020603050405020304" pitchFamily="18" charset="0"/>
                <a:cs typeface="Times New Roman" panose="02020603050405020304" pitchFamily="18" charset="0"/>
              </a:rPr>
              <a:t>, S. (2001). Reclaiming youth at risk. Our hope for the future (</a:t>
            </a:r>
            <a:r>
              <a:rPr lang="en-US" sz="2200" dirty="0" err="1">
                <a:latin typeface="Times New Roman" panose="02020603050405020304" pitchFamily="18" charset="0"/>
                <a:cs typeface="Times New Roman" panose="02020603050405020304" pitchFamily="18" charset="0"/>
              </a:rPr>
              <a:t>Rev.ed</a:t>
            </a:r>
            <a:r>
              <a:rPr lang="en-US" sz="2200" dirty="0">
                <a:latin typeface="Times New Roman" panose="02020603050405020304" pitchFamily="18" charset="0"/>
                <a:cs typeface="Times New Roman" panose="02020603050405020304" pitchFamily="18" charset="0"/>
              </a:rPr>
              <a:t>.). Bloomington, Indiana: National Educational Service.</a:t>
            </a:r>
          </a:p>
          <a:p>
            <a:endParaRPr lang="en-US" sz="700" dirty="0">
              <a:latin typeface="Times New Roman" panose="02020603050405020304" pitchFamily="18" charset="0"/>
              <a:cs typeface="Times New Roman" panose="02020603050405020304" pitchFamily="18" charset="0"/>
            </a:endParaRPr>
          </a:p>
          <a:p>
            <a:r>
              <a:rPr lang="en-US" sz="2200" i="1" dirty="0">
                <a:latin typeface="Times New Roman" panose="02020603050405020304" pitchFamily="18" charset="0"/>
                <a:cs typeface="Times New Roman" panose="02020603050405020304" pitchFamily="18" charset="0"/>
              </a:rPr>
              <a:t>Colorizing Restorative Justice </a:t>
            </a:r>
            <a:r>
              <a:rPr lang="en-US" sz="2200" dirty="0">
                <a:latin typeface="Times New Roman" panose="02020603050405020304" pitchFamily="18" charset="0"/>
                <a:cs typeface="Times New Roman" panose="02020603050405020304" pitchFamily="18" charset="0"/>
              </a:rPr>
              <a:t>Call for Contributors, https://www.academia.edu/34530394/COLORIZING_RESTORATIVE_JUSTICE_Call_for_Contributors </a:t>
            </a:r>
          </a:p>
          <a:p>
            <a:endParaRPr lang="en-US" sz="700" i="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Living Justice Press, http://www.livingjusticepress.org/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84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3999" cy="7226465"/>
          </a:xfrm>
          <a:prstGeom prst="rect">
            <a:avLst/>
          </a:prstGeom>
          <a:noFill/>
        </p:spPr>
        <p:txBody>
          <a:bodyPr wrap="square" rtlCol="0">
            <a:spAutoFit/>
          </a:bodyPr>
          <a:lstStyle/>
          <a:p>
            <a:r>
              <a:rPr lang="en-US" sz="4800" dirty="0">
                <a:latin typeface="Algerian" panose="04020705040A02060702" pitchFamily="82" charset="0"/>
              </a:rPr>
              <a:t>WHO AM I? </a:t>
            </a:r>
          </a:p>
          <a:p>
            <a:endParaRPr lang="en-US" sz="4000" dirty="0">
              <a:latin typeface="Algerian" panose="04020705040A02060702" pitchFamily="82" charset="0"/>
            </a:endParaRPr>
          </a:p>
          <a:p>
            <a:endParaRPr lang="en-US" sz="1200" dirty="0">
              <a:latin typeface="Algerian" panose="04020705040A02060702" pitchFamily="82" charset="0"/>
            </a:endParaRPr>
          </a:p>
          <a:p>
            <a:r>
              <a:rPr lang="en-US" sz="4000" dirty="0">
                <a:latin typeface="Algerian" panose="04020705040A02060702" pitchFamily="82" charset="0"/>
              </a:rPr>
              <a:t>THE INVITATION:</a:t>
            </a:r>
          </a:p>
          <a:p>
            <a:pPr algn="ctr"/>
            <a:r>
              <a:rPr lang="en-US" sz="2400" b="1" dirty="0">
                <a:latin typeface="Perpetua" panose="02020502060401020303" pitchFamily="18" charset="0"/>
                <a:ea typeface="Times New Roman" panose="02020603050405020304" pitchFamily="18" charset="0"/>
                <a:cs typeface="Times New Roman" panose="02020603050405020304" pitchFamily="18" charset="0"/>
              </a:rPr>
              <a:t>YOU ARE HEREBY INVITED TO BE NO ONE BUT YOURSELF</a:t>
            </a:r>
          </a:p>
          <a:p>
            <a:pPr marL="342900" marR="0" lvl="0" indent="-342900">
              <a:lnSpc>
                <a:spcPct val="107000"/>
              </a:lnSpc>
              <a:spcBef>
                <a:spcPts val="0"/>
              </a:spcBef>
              <a:spcAft>
                <a:spcPts val="0"/>
              </a:spcAft>
              <a:buFont typeface="Arial" panose="020B0604020202020204" pitchFamily="34" charset="0"/>
              <a:buChar char="•"/>
            </a:pPr>
            <a:r>
              <a:rPr lang="en-US" sz="2400" dirty="0">
                <a:latin typeface="Perpetua" panose="02020502060401020303" pitchFamily="18" charset="0"/>
                <a:ea typeface="Times New Roman" panose="02020603050405020304" pitchFamily="18" charset="0"/>
                <a:cs typeface="Times New Roman" panose="02020603050405020304" pitchFamily="18" charset="0"/>
              </a:rPr>
              <a:t>FEEL FREE TO ALLOW YOURSELF TO BE OPEN AND PRESENT TO THIS EXPERIENCE.</a:t>
            </a:r>
            <a:r>
              <a:rPr lang="en-US" sz="1200" dirty="0">
                <a:latin typeface="Perpetua" panose="02020502060401020303"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latin typeface="Perpetua" panose="02020502060401020303" pitchFamily="18" charset="0"/>
                <a:ea typeface="Times New Roman" panose="02020603050405020304" pitchFamily="18" charset="0"/>
                <a:cs typeface="Times New Roman" panose="02020603050405020304" pitchFamily="18" charset="0"/>
              </a:rPr>
              <a:t>FEEL FREE TO EXPRESS YOUR FEELINGS OPENLY, HONESTLY AND RESPONSIBLY; AND TO LET OTHERS DO THE SAME.</a:t>
            </a:r>
          </a:p>
          <a:p>
            <a:pPr marL="342900" marR="0" lvl="0" indent="-342900">
              <a:lnSpc>
                <a:spcPct val="107000"/>
              </a:lnSpc>
              <a:spcBef>
                <a:spcPts val="0"/>
              </a:spcBef>
              <a:spcAft>
                <a:spcPts val="0"/>
              </a:spcAft>
              <a:buFont typeface="Arial" panose="020B0604020202020204" pitchFamily="34" charset="0"/>
              <a:buChar char="•"/>
            </a:pPr>
            <a:r>
              <a:rPr lang="en-US" sz="2400" dirty="0">
                <a:latin typeface="Perpetua" panose="02020502060401020303" pitchFamily="18" charset="0"/>
                <a:ea typeface="Times New Roman" panose="02020603050405020304" pitchFamily="18" charset="0"/>
                <a:cs typeface="Times New Roman" panose="02020603050405020304" pitchFamily="18" charset="0"/>
              </a:rPr>
              <a:t>FEEL FREE TO DECIDE HOW AND WHEN TO ENGAGE IN THIS CHALLENGING DIALOGUE, UNDERSTANDING THAT EACH OF US BRINGS DIFFERENT LEVELS OF KNOWLEDGE AND EXPERIENCE TO THIS CIRCLE.</a:t>
            </a:r>
          </a:p>
          <a:p>
            <a:pPr marL="342900" indent="-342900">
              <a:lnSpc>
                <a:spcPct val="107000"/>
              </a:lnSpc>
              <a:buFont typeface="Arial" panose="020B0604020202020204" pitchFamily="34" charset="0"/>
              <a:buChar char="•"/>
            </a:pPr>
            <a:r>
              <a:rPr lang="en-US" sz="2400" dirty="0">
                <a:latin typeface="Perpetua" panose="02020502060401020303" pitchFamily="18" charset="0"/>
                <a:ea typeface="Times New Roman" panose="02020603050405020304" pitchFamily="18" charset="0"/>
                <a:cs typeface="Times New Roman" panose="02020603050405020304" pitchFamily="18" charset="0"/>
              </a:rPr>
              <a:t>FEEL FREE TO BE SUPPORTIVE AND COMPASSIONATE OF OTHERS IN THIS SPACE, SUSPENDING JUDGMENT.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dirty="0">
                <a:latin typeface="Perpetua" panose="02020502060401020303" pitchFamily="18" charset="0"/>
                <a:ea typeface="Times New Roman" panose="02020603050405020304" pitchFamily="18" charset="0"/>
                <a:cs typeface="Times New Roman" panose="02020603050405020304" pitchFamily="18" charset="0"/>
              </a:rPr>
              <a:t>FEEL FREE TO TAKE CARE OF YOURSELF.</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79324" y="-88173"/>
            <a:ext cx="1972493" cy="2148841"/>
          </a:xfrm>
          <a:prstGeom prst="rect">
            <a:avLst/>
          </a:prstGeom>
        </p:spPr>
      </p:pic>
    </p:spTree>
    <p:extLst>
      <p:ext uri="{BB962C8B-B14F-4D97-AF65-F5344CB8AC3E}">
        <p14:creationId xmlns:p14="http://schemas.microsoft.com/office/powerpoint/2010/main" val="18134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000"/>
                                        <p:tgtEl>
                                          <p:spTgt spid="7">
                                            <p:txEl>
                                              <p:pRg st="4" end="4"/>
                                            </p:txEl>
                                          </p:spTgt>
                                        </p:tgtEl>
                                      </p:cBhvr>
                                    </p:animEffect>
                                    <p:anim calcmode="lin" valueType="num">
                                      <p:cBhvr>
                                        <p:cTn id="1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1000"/>
                                        <p:tgtEl>
                                          <p:spTgt spid="7">
                                            <p:txEl>
                                              <p:pRg st="5" end="5"/>
                                            </p:txEl>
                                          </p:spTgt>
                                        </p:tgtEl>
                                      </p:cBhvr>
                                    </p:animEffect>
                                    <p:anim calcmode="lin" valueType="num">
                                      <p:cBhvr>
                                        <p:cTn id="1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1000"/>
                                        <p:tgtEl>
                                          <p:spTgt spid="7">
                                            <p:txEl>
                                              <p:pRg st="6" end="6"/>
                                            </p:txEl>
                                          </p:spTgt>
                                        </p:tgtEl>
                                      </p:cBhvr>
                                    </p:animEffect>
                                    <p:anim calcmode="lin" valueType="num">
                                      <p:cBhvr>
                                        <p:cTn id="2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1000"/>
                                        <p:tgtEl>
                                          <p:spTgt spid="7">
                                            <p:txEl>
                                              <p:pRg st="7" end="7"/>
                                            </p:txEl>
                                          </p:spTgt>
                                        </p:tgtEl>
                                      </p:cBhvr>
                                    </p:animEffect>
                                    <p:anim calcmode="lin" valueType="num">
                                      <p:cBhvr>
                                        <p:cTn id="2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1000"/>
                                        <p:tgtEl>
                                          <p:spTgt spid="7">
                                            <p:txEl>
                                              <p:pRg st="8" end="8"/>
                                            </p:txEl>
                                          </p:spTgt>
                                        </p:tgtEl>
                                      </p:cBhvr>
                                    </p:animEffect>
                                    <p:anim calcmode="lin" valueType="num">
                                      <p:cBhvr>
                                        <p:cTn id="3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1000"/>
                                        <p:tgtEl>
                                          <p:spTgt spid="7">
                                            <p:txEl>
                                              <p:pRg st="9" end="9"/>
                                            </p:txEl>
                                          </p:spTgt>
                                        </p:tgtEl>
                                      </p:cBhvr>
                                    </p:animEffect>
                                    <p:anim calcmode="lin" valueType="num">
                                      <p:cBhvr>
                                        <p:cTn id="3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44501" y="0"/>
            <a:ext cx="6664005" cy="877997"/>
          </a:xfrm>
          <a:prstGeom prst="rect">
            <a:avLst/>
          </a:prstGeom>
        </p:spPr>
        <p:txBody>
          <a:bodyPr wrap="none">
            <a:spAutoFit/>
          </a:bodyPr>
          <a:lstStyle/>
          <a:p>
            <a:pPr algn="ctr">
              <a:lnSpc>
                <a:spcPct val="115000"/>
              </a:lnSpc>
            </a:pPr>
            <a:r>
              <a:rPr lang="en-US" sz="4800" b="1" u="sng" dirty="0">
                <a:latin typeface="Algerian" panose="04020705040A02060702" pitchFamily="82" charset="0"/>
                <a:ea typeface="Times New Roman" panose="02020603050405020304" pitchFamily="18" charset="0"/>
                <a:cs typeface="Times New Roman" panose="02020603050405020304" pitchFamily="18" charset="0"/>
              </a:rPr>
              <a:t>SESSION Circle Guide</a:t>
            </a:r>
            <a:r>
              <a:rPr lang="en-US" b="1" u="sng" dirty="0">
                <a:ea typeface="Times New Roman" panose="02020603050405020304" pitchFamily="18" charset="0"/>
                <a:cs typeface="Times New Roman" panose="02020603050405020304" pitchFamily="18" charset="0"/>
              </a:rPr>
              <a:t>:</a:t>
            </a:r>
          </a:p>
        </p:txBody>
      </p:sp>
      <p:sp>
        <p:nvSpPr>
          <p:cNvPr id="11" name="Rectangle 10"/>
          <p:cNvSpPr/>
          <p:nvPr/>
        </p:nvSpPr>
        <p:spPr>
          <a:xfrm>
            <a:off x="0" y="1100066"/>
            <a:ext cx="9144000" cy="5720027"/>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700" dirty="0">
                <a:latin typeface="Perpetua" panose="02020502060401020303" pitchFamily="18" charset="0"/>
                <a:ea typeface="Times New Roman" panose="02020603050405020304" pitchFamily="18" charset="0"/>
              </a:rPr>
              <a:t>BE RESPECTFUL – You may not agree or like what is being said but- listen, allowing yourself to hear the stories, experiences, feelings and needs of others.</a:t>
            </a:r>
          </a:p>
          <a:p>
            <a:pPr marL="342900" indent="-342900">
              <a:lnSpc>
                <a:spcPct val="115000"/>
              </a:lnSpc>
              <a:buFont typeface="Symbol" panose="05050102010706020507" pitchFamily="18" charset="2"/>
              <a:buChar char=""/>
            </a:pPr>
            <a:r>
              <a:rPr lang="en-US" sz="2800" dirty="0">
                <a:latin typeface="Perpetua" panose="02020502060401020303" pitchFamily="18" charset="0"/>
                <a:ea typeface="Times New Roman" panose="02020603050405020304" pitchFamily="18" charset="0"/>
              </a:rPr>
              <a:t>Respect the talking piece.</a:t>
            </a:r>
          </a:p>
          <a:p>
            <a:pPr marL="342900" indent="-342900">
              <a:lnSpc>
                <a:spcPct val="115000"/>
              </a:lnSpc>
              <a:buFont typeface="Symbol" panose="05050102010706020507" pitchFamily="18" charset="2"/>
              <a:buChar char=""/>
            </a:pPr>
            <a:r>
              <a:rPr lang="en-US" sz="2800" dirty="0">
                <a:latin typeface="Perpetua" panose="02020502060401020303" pitchFamily="18" charset="0"/>
                <a:ea typeface="Times New Roman" panose="02020603050405020304" pitchFamily="18" charset="0"/>
              </a:rPr>
              <a:t>The person holding the talking piece is the </a:t>
            </a:r>
            <a:r>
              <a:rPr lang="en-US" sz="2800" u="sng" dirty="0">
                <a:latin typeface="Perpetua" panose="02020502060401020303" pitchFamily="18" charset="0"/>
                <a:ea typeface="Times New Roman" panose="02020603050405020304" pitchFamily="18" charset="0"/>
              </a:rPr>
              <a:t>ONLY</a:t>
            </a:r>
            <a:r>
              <a:rPr lang="en-US" sz="2800" dirty="0">
                <a:latin typeface="Perpetua" panose="02020502060401020303" pitchFamily="18" charset="0"/>
                <a:ea typeface="Times New Roman" panose="02020603050405020304" pitchFamily="18" charset="0"/>
              </a:rPr>
              <a:t> one talking. Everyone else is listening.</a:t>
            </a:r>
            <a:endParaRPr lang="en-US" sz="2800" dirty="0">
              <a:latin typeface="Perpetua" panose="02020502060401020303" pitchFamily="18" charset="0"/>
            </a:endParaRPr>
          </a:p>
          <a:p>
            <a:pPr marL="342900" indent="-342900">
              <a:lnSpc>
                <a:spcPct val="115000"/>
              </a:lnSpc>
              <a:buFont typeface="Symbol" panose="05050102010706020507" pitchFamily="18" charset="2"/>
              <a:buChar char=""/>
            </a:pPr>
            <a:r>
              <a:rPr lang="en-US" sz="2800" dirty="0">
                <a:latin typeface="Perpetua" panose="02020502060401020303" pitchFamily="18" charset="0"/>
                <a:ea typeface="Times New Roman" panose="02020603050405020304" pitchFamily="18" charset="0"/>
              </a:rPr>
              <a:t>Let the circle help you explore these issues on a deeper level.</a:t>
            </a:r>
            <a:endParaRPr lang="en-US" sz="2800" dirty="0">
              <a:latin typeface="Perpetua" panose="02020502060401020303" pitchFamily="18" charset="0"/>
            </a:endParaRPr>
          </a:p>
          <a:p>
            <a:pPr marL="342900" indent="-342900">
              <a:lnSpc>
                <a:spcPct val="115000"/>
              </a:lnSpc>
              <a:buFont typeface="Symbol" panose="05050102010706020507" pitchFamily="18" charset="2"/>
              <a:buChar char=""/>
            </a:pPr>
            <a:r>
              <a:rPr lang="en-US" sz="2800" dirty="0">
                <a:latin typeface="Perpetua" panose="02020502060401020303" pitchFamily="18" charset="0"/>
                <a:ea typeface="Times New Roman" panose="02020603050405020304" pitchFamily="18" charset="0"/>
              </a:rPr>
              <a:t>Let the circle help you learn about each other and build stronger relationships.</a:t>
            </a:r>
          </a:p>
          <a:p>
            <a:pPr marL="342900" lvl="0" indent="-342900">
              <a:lnSpc>
                <a:spcPct val="115000"/>
              </a:lnSpc>
              <a:buFont typeface="Symbol" panose="05050102010706020507" pitchFamily="18" charset="2"/>
              <a:buChar char=""/>
            </a:pPr>
            <a:r>
              <a:rPr lang="en-US" sz="2800" dirty="0">
                <a:latin typeface="Perpetua" panose="02020502060401020303" pitchFamily="18" charset="0"/>
                <a:ea typeface="Times New Roman" panose="02020603050405020304" pitchFamily="18" charset="0"/>
              </a:rPr>
              <a:t>Be Respect, Honest, Trust, Open, Courageous</a:t>
            </a:r>
            <a:endParaRPr lang="en-US" sz="2800" dirty="0">
              <a:latin typeface="Perpetua" panose="02020502060401020303" pitchFamily="18" charset="0"/>
            </a:endParaRPr>
          </a:p>
          <a:p>
            <a:pPr>
              <a:lnSpc>
                <a:spcPct val="115000"/>
              </a:lnSpc>
            </a:pPr>
            <a:r>
              <a:rPr lang="en-US" sz="3200" b="1" dirty="0">
                <a:latin typeface="Perpetua" panose="02020502060401020303" pitchFamily="18" charset="0"/>
                <a:ea typeface="Times New Roman" panose="02020603050405020304" pitchFamily="18" charset="0"/>
              </a:rPr>
              <a:t>Let this circle help with healing and transformation</a:t>
            </a:r>
            <a:endParaRPr lang="en-US" sz="3200" b="1" dirty="0">
              <a:latin typeface="Perpetua" panose="02020502060401020303" pitchFamily="18" charset="0"/>
            </a:endParaRPr>
          </a:p>
        </p:txBody>
      </p:sp>
    </p:spTree>
    <p:extLst>
      <p:ext uri="{BB962C8B-B14F-4D97-AF65-F5344CB8AC3E}">
        <p14:creationId xmlns:p14="http://schemas.microsoft.com/office/powerpoint/2010/main" val="370751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447675"/>
            <a:ext cx="9067800" cy="617538"/>
          </a:xfrm>
        </p:spPr>
        <p:txBody>
          <a:bodyPr>
            <a:normAutofit fontScale="90000"/>
          </a:bodyPr>
          <a:lstStyle/>
          <a:p>
            <a:br>
              <a:rPr lang="en-US" dirty="0">
                <a:latin typeface="Algerian" panose="04020705040A02060702" pitchFamily="82" charset="0"/>
              </a:rPr>
            </a:br>
            <a:r>
              <a:rPr lang="en-US" sz="4200" dirty="0">
                <a:latin typeface="Algerian" panose="04020705040A02060702" pitchFamily="82" charset="0"/>
              </a:rPr>
              <a:t>THE MASK</a:t>
            </a:r>
            <a:br>
              <a:rPr lang="en-US" sz="4200" dirty="0">
                <a:latin typeface="Algerian" panose="04020705040A02060702" pitchFamily="82" charset="0"/>
              </a:rPr>
            </a:br>
            <a:r>
              <a:rPr lang="en-US" sz="4200" dirty="0">
                <a:latin typeface="Algerian" panose="04020705040A02060702" pitchFamily="82" charset="0"/>
              </a:rPr>
              <a:t>Maya Angelou </a:t>
            </a:r>
            <a:br>
              <a:rPr lang="en-US" dirty="0">
                <a:latin typeface="Algerian" panose="04020705040A02060702" pitchFamily="82" charset="0"/>
              </a:rPr>
            </a:br>
            <a:r>
              <a:rPr lang="en-US" sz="3700" dirty="0">
                <a:latin typeface="Algerian" panose="04020705040A02060702" pitchFamily="82" charset="0"/>
              </a:rPr>
              <a:t>“We wear the mask &amp; For old black men”</a:t>
            </a:r>
            <a:br>
              <a:rPr lang="en-US" sz="3700" dirty="0">
                <a:latin typeface="Algerian" panose="04020705040A02060702" pitchFamily="82" charset="0"/>
              </a:rPr>
            </a:br>
            <a:endParaRPr lang="en-US" sz="3700" dirty="0">
              <a:latin typeface="Algerian" panose="04020705040A02060702" pitchFamily="82" charset="0"/>
            </a:endParaRPr>
          </a:p>
        </p:txBody>
      </p:sp>
      <p:pic>
        <p:nvPicPr>
          <p:cNvPr id="4" name="syGGVZ_ILAI"/>
          <p:cNvPicPr>
            <a:picLocks noGrp="1" noRot="1" noChangeAspect="1"/>
          </p:cNvPicPr>
          <p:nvPr>
            <p:ph idx="1"/>
            <a:videoFile r:link="rId1"/>
          </p:nvPr>
        </p:nvPicPr>
        <p:blipFill>
          <a:blip r:embed="rId3"/>
          <a:stretch>
            <a:fillRect/>
          </a:stretch>
        </p:blipFill>
        <p:spPr>
          <a:xfrm>
            <a:off x="209550" y="1676400"/>
            <a:ext cx="8486775" cy="4783851"/>
          </a:xfrm>
          <a:prstGeom prst="rect">
            <a:avLst/>
          </a:prstGeom>
        </p:spPr>
      </p:pic>
      <p:sp>
        <p:nvSpPr>
          <p:cNvPr id="5" name="TextBox 4"/>
          <p:cNvSpPr txBox="1"/>
          <p:nvPr/>
        </p:nvSpPr>
        <p:spPr>
          <a:xfrm>
            <a:off x="476250" y="6460251"/>
            <a:ext cx="6286501"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Maya Angelou "We wear the mask"/"For old black men“ </a:t>
            </a:r>
            <a:r>
              <a:rPr lang="en-US" sz="1000" dirty="0">
                <a:solidFill>
                  <a:schemeClr val="tx2"/>
                </a:solidFill>
                <a:latin typeface="Times New Roman" panose="02020603050405020304" pitchFamily="18" charset="0"/>
                <a:cs typeface="Times New Roman" panose="02020603050405020304" pitchFamily="18" charset="0"/>
              </a:rPr>
              <a:t>https://www.youtube.com/watch?v=syGGVZ_ILAI, </a:t>
            </a:r>
          </a:p>
        </p:txBody>
      </p:sp>
    </p:spTree>
    <p:extLst>
      <p:ext uri="{BB962C8B-B14F-4D97-AF65-F5344CB8AC3E}">
        <p14:creationId xmlns:p14="http://schemas.microsoft.com/office/powerpoint/2010/main" val="69108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308" y="70213"/>
            <a:ext cx="6969034" cy="689384"/>
          </a:xfrm>
        </p:spPr>
        <p:txBody>
          <a:bodyPr>
            <a:noAutofit/>
          </a:bodyPr>
          <a:lstStyle/>
          <a:p>
            <a:r>
              <a:rPr lang="en-US" sz="4800" u="sng" dirty="0">
                <a:latin typeface="Algerian" panose="04020705040A02060702" pitchFamily="82" charset="0"/>
              </a:rPr>
              <a:t>PONDERINGS</a:t>
            </a:r>
          </a:p>
        </p:txBody>
      </p:sp>
      <p:sp>
        <p:nvSpPr>
          <p:cNvPr id="3" name="TextBox 2"/>
          <p:cNvSpPr txBox="1"/>
          <p:nvPr/>
        </p:nvSpPr>
        <p:spPr>
          <a:xfrm>
            <a:off x="242207" y="1178697"/>
            <a:ext cx="8787493" cy="6263253"/>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Perpetua" panose="02020502060401020303" pitchFamily="18" charset="0"/>
              </a:rPr>
              <a:t>DOES CULTURE HAVE A PLACE IN RESTORATIVE JUSTICE/PRACTICES?</a:t>
            </a:r>
          </a:p>
          <a:p>
            <a:endParaRPr lang="en-US" sz="500" dirty="0">
              <a:latin typeface="Perpetua" panose="02020502060401020303" pitchFamily="18" charset="0"/>
            </a:endParaRPr>
          </a:p>
          <a:p>
            <a:pPr marL="457200" indent="-457200">
              <a:buFont typeface="Arial" panose="020B0604020202020204" pitchFamily="34" charset="0"/>
              <a:buChar char="•"/>
            </a:pPr>
            <a:r>
              <a:rPr lang="en-US" sz="3000" dirty="0">
                <a:latin typeface="Perpetua" panose="02020502060401020303" pitchFamily="18" charset="0"/>
              </a:rPr>
              <a:t>WHAT EFFECT DOES HISTORICAL AND SYSTEMIC OPPRESSION (EMBEDDED IN THE ECONOMIC, POLITICAL AND SOCIAL INSTITUTIONS) HAVE ON RESTORATIVE PRACTICES (</a:t>
            </a:r>
            <a:r>
              <a:rPr lang="en-US" sz="3000" strike="sngStrike" dirty="0">
                <a:latin typeface="Perpetua" panose="02020502060401020303" pitchFamily="18" charset="0"/>
              </a:rPr>
              <a:t>ESPECIALLY IN MARGINALIZED COMMUNITIES</a:t>
            </a:r>
            <a:r>
              <a:rPr lang="en-US" sz="3000" dirty="0">
                <a:latin typeface="Perpetua" panose="02020502060401020303" pitchFamily="18" charset="0"/>
              </a:rPr>
              <a:t>)?</a:t>
            </a:r>
          </a:p>
          <a:p>
            <a:endParaRPr lang="en-US" sz="500" dirty="0">
              <a:latin typeface="Perpetua" panose="02020502060401020303" pitchFamily="18" charset="0"/>
            </a:endParaRPr>
          </a:p>
          <a:p>
            <a:pPr marL="457200" indent="-457200">
              <a:buFont typeface="Arial" panose="020B0604020202020204" pitchFamily="34" charset="0"/>
              <a:buChar char="•"/>
            </a:pPr>
            <a:r>
              <a:rPr lang="en-US" sz="3000" dirty="0">
                <a:latin typeface="Perpetua" panose="02020502060401020303" pitchFamily="18" charset="0"/>
              </a:rPr>
              <a:t>WHAT ARE SOME IDEAS AND STRATEGIES FOR HEALING/TRANSFORMATION?</a:t>
            </a:r>
          </a:p>
          <a:p>
            <a:endParaRPr lang="en-US" sz="500" dirty="0">
              <a:latin typeface="Perpetua" panose="02020502060401020303" pitchFamily="18" charset="0"/>
            </a:endParaRPr>
          </a:p>
          <a:p>
            <a:pPr marL="457200" indent="-457200">
              <a:buFont typeface="Arial" panose="020B0604020202020204" pitchFamily="34" charset="0"/>
              <a:buChar char="•"/>
            </a:pPr>
            <a:r>
              <a:rPr lang="en-US" sz="3000" dirty="0">
                <a:latin typeface="Perpetua" panose="02020502060401020303" pitchFamily="18" charset="0"/>
              </a:rPr>
              <a:t>WHAT IS SOMETHING YOU CAN DO IN YOUR COMMUNITY?</a:t>
            </a:r>
            <a:br>
              <a:rPr lang="en-US" sz="2800" dirty="0">
                <a:latin typeface="Algerian" panose="04020705040A02060702" pitchFamily="82" charset="0"/>
              </a:rPr>
            </a:br>
            <a:endParaRPr lang="en-US" sz="2800" dirty="0">
              <a:latin typeface="Algerian" panose="04020705040A02060702" pitchFamily="82" charset="0"/>
            </a:endParaRPr>
          </a:p>
          <a:p>
            <a:pPr marL="457200" indent="-457200">
              <a:buFont typeface="Arial" panose="020B0604020202020204" pitchFamily="34" charset="0"/>
              <a:buChar char="•"/>
            </a:pPr>
            <a:endParaRPr lang="en-US" sz="2800" dirty="0">
              <a:latin typeface="Perpetua" panose="02020502060401020303" pitchFamily="18" charset="0"/>
            </a:endParaRPr>
          </a:p>
        </p:txBody>
      </p:sp>
    </p:spTree>
    <p:extLst>
      <p:ext uri="{BB962C8B-B14F-4D97-AF65-F5344CB8AC3E}">
        <p14:creationId xmlns:p14="http://schemas.microsoft.com/office/powerpoint/2010/main" val="392758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Algerian" panose="04020705040A02060702" pitchFamily="82" charset="0"/>
              </a:rPr>
              <a:t>QUESTIONS</a:t>
            </a:r>
          </a:p>
        </p:txBody>
      </p:sp>
      <p:sp>
        <p:nvSpPr>
          <p:cNvPr id="3" name="TextBox 2"/>
          <p:cNvSpPr txBox="1"/>
          <p:nvPr/>
        </p:nvSpPr>
        <p:spPr>
          <a:xfrm>
            <a:off x="457200" y="1658982"/>
            <a:ext cx="7850777" cy="397031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lgerian" panose="04020705040A02060702" pitchFamily="82" charset="0"/>
              </a:rPr>
              <a:t>WHAT IS RESTORATIVE?</a:t>
            </a:r>
          </a:p>
          <a:p>
            <a:pPr marL="457200" indent="-457200">
              <a:buFont typeface="Arial" panose="020B0604020202020204" pitchFamily="34" charset="0"/>
              <a:buChar char="•"/>
            </a:pPr>
            <a:endParaRPr lang="en-US" sz="3200" dirty="0">
              <a:latin typeface="Algerian" panose="04020705040A02060702" pitchFamily="82" charset="0"/>
            </a:endParaRPr>
          </a:p>
          <a:p>
            <a:endParaRPr lang="en-US" sz="3200" dirty="0">
              <a:latin typeface="Algerian" panose="04020705040A02060702" pitchFamily="82" charset="0"/>
            </a:endParaRPr>
          </a:p>
          <a:p>
            <a:pPr marL="457200" indent="-457200">
              <a:buFont typeface="Arial" panose="020B0604020202020204" pitchFamily="34" charset="0"/>
              <a:buChar char="•"/>
            </a:pPr>
            <a:r>
              <a:rPr lang="en-US" sz="3200" dirty="0">
                <a:latin typeface="Algerian" panose="04020705040A02060702" pitchFamily="82" charset="0"/>
              </a:rPr>
              <a:t>WHAT IS CULTURE?</a:t>
            </a:r>
          </a:p>
          <a:p>
            <a:pPr marL="457200" indent="-457200">
              <a:buFont typeface="Arial" panose="020B0604020202020204" pitchFamily="34" charset="0"/>
              <a:buChar char="•"/>
            </a:pPr>
            <a:endParaRPr lang="en-US" sz="3200" dirty="0">
              <a:latin typeface="Algerian" panose="04020705040A02060702" pitchFamily="82" charset="0"/>
            </a:endParaRPr>
          </a:p>
          <a:p>
            <a:endParaRPr lang="en-US" sz="3200" dirty="0">
              <a:latin typeface="Algerian" panose="04020705040A02060702" pitchFamily="82" charset="0"/>
            </a:endParaRPr>
          </a:p>
          <a:p>
            <a:pPr marL="457200" indent="-457200">
              <a:buFont typeface="Arial" panose="020B0604020202020204" pitchFamily="34" charset="0"/>
              <a:buChar char="•"/>
            </a:pPr>
            <a:r>
              <a:rPr lang="en-US" sz="3200" dirty="0">
                <a:latin typeface="Algerian" panose="04020705040A02060702" pitchFamily="82" charset="0"/>
              </a:rPr>
              <a:t>WHAT IS SYSTEMIC OPPESSION?</a:t>
            </a:r>
          </a:p>
          <a:p>
            <a:pPr marL="457200" indent="-457200">
              <a:buFont typeface="Arial" panose="020B0604020202020204" pitchFamily="34" charset="0"/>
              <a:buChar char="•"/>
            </a:pPr>
            <a:endParaRPr lang="en-US" sz="2800" dirty="0">
              <a:latin typeface="Algerian" panose="04020705040A02060702" pitchFamily="82" charset="0"/>
            </a:endParaRPr>
          </a:p>
        </p:txBody>
      </p:sp>
    </p:spTree>
    <p:extLst>
      <p:ext uri="{BB962C8B-B14F-4D97-AF65-F5344CB8AC3E}">
        <p14:creationId xmlns:p14="http://schemas.microsoft.com/office/powerpoint/2010/main" val="215236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0"/>
            <a:ext cx="8229600" cy="1051560"/>
          </a:xfrm>
        </p:spPr>
        <p:txBody>
          <a:bodyPr>
            <a:normAutofit/>
          </a:bodyPr>
          <a:lstStyle/>
          <a:p>
            <a:r>
              <a:rPr lang="en-US" sz="5400" dirty="0">
                <a:latin typeface="Algerian" panose="04020705040A02060702" pitchFamily="82" charset="0"/>
              </a:rPr>
              <a:t>ANSWERS</a:t>
            </a:r>
          </a:p>
        </p:txBody>
      </p:sp>
      <p:sp>
        <p:nvSpPr>
          <p:cNvPr id="3" name="TextBox 2"/>
          <p:cNvSpPr txBox="1"/>
          <p:nvPr/>
        </p:nvSpPr>
        <p:spPr>
          <a:xfrm>
            <a:off x="326571" y="917912"/>
            <a:ext cx="8490857" cy="5878532"/>
          </a:xfrm>
          <a:prstGeom prst="rect">
            <a:avLst/>
          </a:prstGeom>
          <a:noFill/>
        </p:spPr>
        <p:txBody>
          <a:bodyPr wrap="square" rtlCol="0">
            <a:spAutoFit/>
          </a:bodyPr>
          <a:lstStyle/>
          <a:p>
            <a:r>
              <a:rPr lang="en-US" sz="3200" dirty="0">
                <a:latin typeface="Algerian" panose="04020705040A02060702" pitchFamily="82" charset="0"/>
              </a:rPr>
              <a:t>RESTORATIVE</a:t>
            </a:r>
            <a:r>
              <a:rPr lang="en-US" sz="3200" dirty="0">
                <a:latin typeface="Perpetua" panose="02020502060401020303" pitchFamily="18" charset="0"/>
              </a:rPr>
              <a:t>  </a:t>
            </a:r>
            <a:r>
              <a:rPr lang="en-US" sz="3200" dirty="0">
                <a:latin typeface="Algerian" panose="04020705040A02060702" pitchFamily="82" charset="0"/>
              </a:rPr>
              <a:t>PRACTICES -</a:t>
            </a:r>
          </a:p>
          <a:p>
            <a:pPr marL="457200" indent="-457200">
              <a:buFont typeface="Arial" panose="020B0604020202020204" pitchFamily="34" charset="0"/>
              <a:buChar char="•"/>
            </a:pPr>
            <a:r>
              <a:rPr lang="en-US" sz="2800" dirty="0">
                <a:latin typeface="Perpetua" panose="02020502060401020303" pitchFamily="18" charset="0"/>
              </a:rPr>
              <a:t>Relationship, respect, responsibility, repair, reintegration  </a:t>
            </a:r>
          </a:p>
          <a:p>
            <a:pPr marL="457200" indent="-457200">
              <a:buFont typeface="Arial" panose="020B0604020202020204" pitchFamily="34" charset="0"/>
              <a:buChar char="•"/>
            </a:pPr>
            <a:r>
              <a:rPr lang="en-US" sz="2800" dirty="0">
                <a:latin typeface="Perpetua" panose="02020502060401020303" pitchFamily="18" charset="0"/>
              </a:rPr>
              <a:t>The act of Humanizing</a:t>
            </a:r>
          </a:p>
          <a:p>
            <a:r>
              <a:rPr lang="en-US" sz="3200" dirty="0">
                <a:latin typeface="Algerian" panose="04020705040A02060702" pitchFamily="82" charset="0"/>
              </a:rPr>
              <a:t>CULTURE –</a:t>
            </a:r>
          </a:p>
          <a:p>
            <a:pPr marL="457200" indent="-457200">
              <a:buFont typeface="Arial" panose="020B0604020202020204" pitchFamily="34" charset="0"/>
              <a:buChar char="•"/>
            </a:pPr>
            <a:r>
              <a:rPr lang="en-US" sz="2800" dirty="0">
                <a:latin typeface="Perpetua" panose="02020502060401020303" pitchFamily="18" charset="0"/>
              </a:rPr>
              <a:t>The ideas, customs, and social behavior of a particular people or society. </a:t>
            </a:r>
          </a:p>
          <a:p>
            <a:pPr marL="457200" indent="-457200">
              <a:buFont typeface="Arial" panose="020B0604020202020204" pitchFamily="34" charset="0"/>
              <a:buChar char="•"/>
            </a:pPr>
            <a:r>
              <a:rPr lang="en-US" sz="2800" dirty="0">
                <a:latin typeface="Perpetua" panose="02020502060401020303" pitchFamily="18" charset="0"/>
              </a:rPr>
              <a:t>The attitudes and behavior characteristic of a particular social group.</a:t>
            </a:r>
          </a:p>
          <a:p>
            <a:r>
              <a:rPr lang="en-US" sz="3200" dirty="0">
                <a:latin typeface="Algerian" panose="04020705040A02060702" pitchFamily="82" charset="0"/>
              </a:rPr>
              <a:t>SYSTEMIC OPPESSION –</a:t>
            </a:r>
          </a:p>
          <a:p>
            <a:pPr marL="457200" indent="-457200">
              <a:buFont typeface="Arial" panose="020B0604020202020204" pitchFamily="34" charset="0"/>
              <a:buChar char="•"/>
            </a:pPr>
            <a:r>
              <a:rPr lang="en-US" sz="2800" dirty="0">
                <a:latin typeface="Perpetua" panose="02020502060401020303" pitchFamily="18" charset="0"/>
              </a:rPr>
              <a:t>Institutional (within the system) mistreatment of people within a social identity group, supported and enforced by the society and its institutions, solely based on the person’s membership in the social identity</a:t>
            </a:r>
            <a:endParaRPr lang="en-US" sz="3200" dirty="0">
              <a:latin typeface="Algerian" panose="04020705040A02060702" pitchFamily="82" charset="0"/>
            </a:endParaRPr>
          </a:p>
        </p:txBody>
      </p:sp>
    </p:spTree>
    <p:extLst>
      <p:ext uri="{BB962C8B-B14F-4D97-AF65-F5344CB8AC3E}">
        <p14:creationId xmlns:p14="http://schemas.microsoft.com/office/powerpoint/2010/main" val="121049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904875"/>
          </a:xfrm>
        </p:spPr>
        <p:txBody>
          <a:bodyPr>
            <a:normAutofit/>
          </a:bodyPr>
          <a:lstStyle/>
          <a:p>
            <a:r>
              <a:rPr lang="en-US" sz="4800" dirty="0">
                <a:latin typeface="Algerian" panose="04020705040A02060702" pitchFamily="82" charset="0"/>
              </a:rPr>
              <a:t>SOMETHING</a:t>
            </a:r>
            <a:r>
              <a:rPr lang="en-US" dirty="0">
                <a:latin typeface="Algerian" panose="04020705040A02060702" pitchFamily="82" charset="0"/>
              </a:rPr>
              <a:t> TO THINK ABOUT</a:t>
            </a:r>
            <a:endParaRPr lang="en-US" dirty="0"/>
          </a:p>
        </p:txBody>
      </p:sp>
      <p:sp>
        <p:nvSpPr>
          <p:cNvPr id="3" name="Rectangle 2"/>
          <p:cNvSpPr/>
          <p:nvPr/>
        </p:nvSpPr>
        <p:spPr>
          <a:xfrm>
            <a:off x="404812" y="1552575"/>
            <a:ext cx="8334375" cy="4462760"/>
          </a:xfrm>
          <a:prstGeom prst="rect">
            <a:avLst/>
          </a:prstGeom>
        </p:spPr>
        <p:txBody>
          <a:bodyPr wrap="square">
            <a:spAutoFit/>
          </a:bodyPr>
          <a:lstStyle/>
          <a:p>
            <a:r>
              <a:rPr lang="en-US" sz="3600" dirty="0">
                <a:latin typeface="Algerian" panose="04020705040A02060702" pitchFamily="82" charset="0"/>
              </a:rPr>
              <a:t>“….the future depends so much on the past, and we must heal our memories. We must open the wounds to cleanse them, because if we just close them up and pretend they’re not there, they will fester.”</a:t>
            </a:r>
            <a:endParaRPr lang="en-US" sz="3200" dirty="0">
              <a:latin typeface="Algerian" panose="04020705040A02060702" pitchFamily="82" charset="0"/>
            </a:endParaRPr>
          </a:p>
          <a:p>
            <a:r>
              <a:rPr lang="en-US" sz="3200" dirty="0">
                <a:latin typeface="Perpetua" panose="02020502060401020303" pitchFamily="18" charset="0"/>
              </a:rPr>
              <a:t>			      Archbishop Desmond Tutu</a:t>
            </a:r>
          </a:p>
        </p:txBody>
      </p:sp>
    </p:spTree>
    <p:extLst>
      <p:ext uri="{BB962C8B-B14F-4D97-AF65-F5344CB8AC3E}">
        <p14:creationId xmlns:p14="http://schemas.microsoft.com/office/powerpoint/2010/main" val="96785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0"/>
            <a:ext cx="8582025" cy="1143000"/>
          </a:xfrm>
        </p:spPr>
        <p:txBody>
          <a:bodyPr>
            <a:normAutofit fontScale="90000"/>
          </a:bodyPr>
          <a:lstStyle/>
          <a:p>
            <a:r>
              <a:rPr lang="en-US" b="1" dirty="0">
                <a:latin typeface="Algerian" panose="04020705040A02060702" pitchFamily="82" charset="0"/>
              </a:rPr>
              <a:t>COLORIZING RESTORATIVE JUSTICE</a:t>
            </a:r>
            <a:endParaRPr lang="en-US" dirty="0">
              <a:latin typeface="Algerian" panose="04020705040A02060702" pitchFamily="82" charset="0"/>
            </a:endParaRPr>
          </a:p>
        </p:txBody>
      </p:sp>
      <p:sp>
        <p:nvSpPr>
          <p:cNvPr id="4" name="Rectangle 3"/>
          <p:cNvSpPr/>
          <p:nvPr/>
        </p:nvSpPr>
        <p:spPr>
          <a:xfrm>
            <a:off x="133350" y="1052840"/>
            <a:ext cx="8696720" cy="5693866"/>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231F20"/>
                </a:solidFill>
                <a:latin typeface="Perpetua" panose="02020502060401020303" pitchFamily="18" charset="0"/>
              </a:rPr>
              <a:t>Living Justice Press (LJP)</a:t>
            </a:r>
          </a:p>
          <a:p>
            <a:pPr marL="457200" indent="-457200">
              <a:buFont typeface="Arial" panose="020B0604020202020204" pitchFamily="34" charset="0"/>
              <a:buChar char="•"/>
            </a:pPr>
            <a:r>
              <a:rPr lang="en-US" sz="2800" dirty="0">
                <a:latin typeface="Perpetua" panose="02020502060401020303" pitchFamily="18" charset="0"/>
              </a:rPr>
              <a:t>A book project that privileges restorative justice practitioners, trainers, or generalists of color to write about what they believe will make restorative justice and restorative practices relevant and effective in their communities.</a:t>
            </a:r>
          </a:p>
          <a:p>
            <a:pPr marL="457200" indent="-457200">
              <a:buFont typeface="Arial" panose="020B0604020202020204" pitchFamily="34" charset="0"/>
              <a:buChar char="•"/>
            </a:pPr>
            <a:r>
              <a:rPr lang="en-US" sz="2800" dirty="0">
                <a:solidFill>
                  <a:srgbClr val="231F20"/>
                </a:solidFill>
                <a:latin typeface="Perpetua" panose="02020502060401020303" pitchFamily="18" charset="0"/>
              </a:rPr>
              <a:t>Practitioners can use this book in trainings, their work, and their communities</a:t>
            </a:r>
          </a:p>
          <a:p>
            <a:pPr marL="457200" indent="-457200">
              <a:buFont typeface="Arial" panose="020B0604020202020204" pitchFamily="34" charset="0"/>
              <a:buChar char="•"/>
            </a:pPr>
            <a:r>
              <a:rPr lang="en-US" sz="2800" dirty="0">
                <a:solidFill>
                  <a:srgbClr val="231F20"/>
                </a:solidFill>
                <a:latin typeface="Perpetua" panose="02020502060401020303" pitchFamily="18" charset="0"/>
              </a:rPr>
              <a:t>Accepted articles, essays or transcribed and edited interviews or dialogues 3,000–8,000 words in length</a:t>
            </a:r>
          </a:p>
          <a:p>
            <a:pPr marL="457200" indent="-457200">
              <a:buFont typeface="Arial" panose="020B0604020202020204" pitchFamily="34" charset="0"/>
              <a:buChar char="•"/>
            </a:pPr>
            <a:r>
              <a:rPr lang="en-US" sz="2800" dirty="0">
                <a:solidFill>
                  <a:srgbClr val="231F20"/>
                </a:solidFill>
                <a:latin typeface="Perpetua" panose="02020502060401020303" pitchFamily="18" charset="0"/>
              </a:rPr>
              <a:t>The manuscripts of those selected are due next week</a:t>
            </a:r>
          </a:p>
          <a:p>
            <a:pPr marL="457200" indent="-457200">
              <a:buFont typeface="Arial" panose="020B0604020202020204" pitchFamily="34" charset="0"/>
              <a:buChar char="•"/>
            </a:pPr>
            <a:r>
              <a:rPr lang="en-US" sz="2800" dirty="0">
                <a:solidFill>
                  <a:srgbClr val="231F20"/>
                </a:solidFill>
                <a:latin typeface="Perpetua" panose="02020502060401020303" pitchFamily="18" charset="0"/>
              </a:rPr>
              <a:t>Great resources for and by Indigenous and POC practitioners </a:t>
            </a:r>
          </a:p>
          <a:p>
            <a:pPr marL="457200" indent="-457200">
              <a:buFont typeface="Arial" panose="020B0604020202020204" pitchFamily="34" charset="0"/>
              <a:buChar char="•"/>
            </a:pPr>
            <a:endParaRPr lang="en-US" sz="2800" dirty="0">
              <a:solidFill>
                <a:srgbClr val="231F20"/>
              </a:solidFill>
              <a:latin typeface="Perpetua" panose="02020502060401020303" pitchFamily="18" charset="0"/>
            </a:endParaRPr>
          </a:p>
          <a:p>
            <a:r>
              <a:rPr lang="en-US" sz="2800" dirty="0">
                <a:latin typeface="Perpetua" panose="02020502060401020303" pitchFamily="18" charset="0"/>
              </a:rPr>
              <a:t> Website: http://www.livingjusticepress.org/</a:t>
            </a:r>
          </a:p>
        </p:txBody>
      </p:sp>
    </p:spTree>
    <p:extLst>
      <p:ext uri="{BB962C8B-B14F-4D97-AF65-F5344CB8AC3E}">
        <p14:creationId xmlns:p14="http://schemas.microsoft.com/office/powerpoint/2010/main" val="1473413313"/>
      </p:ext>
    </p:extLst>
  </p:cSld>
  <p:clrMapOvr>
    <a:masterClrMapping/>
  </p:clrMapOvr>
</p:sld>
</file>

<file path=ppt/theme/theme1.xml><?xml version="1.0" encoding="utf-8"?>
<a:theme xmlns:a="http://schemas.openxmlformats.org/drawingml/2006/main" name="Africa As Roo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frica As Root" id="{DAE1BC68-EF1B-4EF0-8D2B-32944DED27F6}" vid="{08042431-09E2-4999-8E22-6073CB9C04DB}"/>
    </a:ext>
  </a:extLst>
</a:theme>
</file>

<file path=docProps/app.xml><?xml version="1.0" encoding="utf-8"?>
<Properties xmlns="http://schemas.openxmlformats.org/officeDocument/2006/extended-properties" xmlns:vt="http://schemas.openxmlformats.org/officeDocument/2006/docPropsVTypes">
  <Template>Africa As Root</Template>
  <TotalTime>1318</TotalTime>
  <Words>593</Words>
  <Application>Microsoft Office PowerPoint</Application>
  <PresentationFormat>On-screen Show (4:3)</PresentationFormat>
  <Paragraphs>88</Paragraphs>
  <Slides>11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Algerian</vt:lpstr>
      <vt:lpstr>Arial</vt:lpstr>
      <vt:lpstr>Calibri</vt:lpstr>
      <vt:lpstr>Mongolian Baiti</vt:lpstr>
      <vt:lpstr>Perpetua</vt:lpstr>
      <vt:lpstr>Symbol</vt:lpstr>
      <vt:lpstr>Times New Roman</vt:lpstr>
      <vt:lpstr>Africa As Root</vt:lpstr>
      <vt:lpstr>WE WEAR THE MASK:</vt:lpstr>
      <vt:lpstr>PowerPoint Presentation</vt:lpstr>
      <vt:lpstr>PowerPoint Presentation</vt:lpstr>
      <vt:lpstr> THE MASK Maya Angelou  “We wear the mask &amp; For old black men” </vt:lpstr>
      <vt:lpstr>PONDERINGS</vt:lpstr>
      <vt:lpstr>QUESTIONS</vt:lpstr>
      <vt:lpstr>ANSWERS</vt:lpstr>
      <vt:lpstr>SOMETHING TO THINK ABOUT</vt:lpstr>
      <vt:lpstr>COLORIZING RESTORATIVE JUSTICE</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WEAR THE MASK:</dc:title>
  <dc:creator>Lori Harris</dc:creator>
  <cp:lastModifiedBy>Joshua Wachtel</cp:lastModifiedBy>
  <cp:revision>40</cp:revision>
  <dcterms:created xsi:type="dcterms:W3CDTF">2018-04-23T17:28:58Z</dcterms:created>
  <dcterms:modified xsi:type="dcterms:W3CDTF">2018-07-19T20:16:52Z</dcterms:modified>
</cp:coreProperties>
</file>