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6" r:id="rId1"/>
  </p:sldMasterIdLst>
  <p:notesMasterIdLst>
    <p:notesMasterId r:id="rId15"/>
  </p:notesMasterIdLst>
  <p:sldIdLst>
    <p:sldId id="256" r:id="rId2"/>
    <p:sldId id="257" r:id="rId3"/>
    <p:sldId id="258" r:id="rId4"/>
    <p:sldId id="265" r:id="rId5"/>
    <p:sldId id="266" r:id="rId6"/>
    <p:sldId id="259" r:id="rId7"/>
    <p:sldId id="271" r:id="rId8"/>
    <p:sldId id="261" r:id="rId9"/>
    <p:sldId id="262" r:id="rId10"/>
    <p:sldId id="263" r:id="rId11"/>
    <p:sldId id="269" r:id="rId12"/>
    <p:sldId id="270" r:id="rId13"/>
    <p:sldId id="267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2F6"/>
    <a:srgbClr val="E87652"/>
    <a:srgbClr val="8C8C8C"/>
    <a:srgbClr val="6F8D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5"/>
    <p:restoredTop sz="85411" autoAdjust="0"/>
  </p:normalViewPr>
  <p:slideViewPr>
    <p:cSldViewPr snapToGrid="0" snapToObjects="1">
      <p:cViewPr varScale="1">
        <p:scale>
          <a:sx n="54" d="100"/>
          <a:sy n="54" d="100"/>
        </p:scale>
        <p:origin x="108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8B82D2-6868-499F-8198-8EF32F43E5EB}" type="doc">
      <dgm:prSet loTypeId="urn:microsoft.com/office/officeart/2008/layout/LinedList" loCatId="list" qsTypeId="urn:microsoft.com/office/officeart/2005/8/quickstyle/simple2" qsCatId="simple" csTypeId="urn:microsoft.com/office/officeart/2005/8/colors/accent6_3" csCatId="accent6" phldr="1"/>
      <dgm:spPr/>
      <dgm:t>
        <a:bodyPr/>
        <a:lstStyle/>
        <a:p>
          <a:endParaRPr lang="en-US"/>
        </a:p>
      </dgm:t>
    </dgm:pt>
    <dgm:pt modelId="{D57E2BF3-BB54-4E0B-840A-67A7BA3DF921}">
      <dgm:prSet custT="1"/>
      <dgm:spPr/>
      <dgm:t>
        <a:bodyPr/>
        <a:lstStyle/>
        <a:p>
          <a:endParaRPr lang="en-US" sz="1000" dirty="0"/>
        </a:p>
        <a:p>
          <a:r>
            <a:rPr lang="en-US" sz="2000" dirty="0"/>
            <a:t>Make no assumptions!</a:t>
          </a:r>
        </a:p>
      </dgm:t>
    </dgm:pt>
    <dgm:pt modelId="{E0595904-6668-498D-AC68-2EF22C9B0CDA}" type="parTrans" cxnId="{65E92149-8A1C-4E0D-AAC3-191A7D069065}">
      <dgm:prSet/>
      <dgm:spPr/>
      <dgm:t>
        <a:bodyPr/>
        <a:lstStyle/>
        <a:p>
          <a:endParaRPr lang="en-US"/>
        </a:p>
      </dgm:t>
    </dgm:pt>
    <dgm:pt modelId="{FC2566EE-6438-46DA-9212-11219971D850}" type="sibTrans" cxnId="{65E92149-8A1C-4E0D-AAC3-191A7D069065}">
      <dgm:prSet/>
      <dgm:spPr/>
      <dgm:t>
        <a:bodyPr/>
        <a:lstStyle/>
        <a:p>
          <a:endParaRPr lang="en-US"/>
        </a:p>
      </dgm:t>
    </dgm:pt>
    <dgm:pt modelId="{908A9508-4A87-4A16-8D66-14C9DDA22F86}">
      <dgm:prSet custT="1"/>
      <dgm:spPr/>
      <dgm:t>
        <a:bodyPr/>
        <a:lstStyle/>
        <a:p>
          <a:pPr>
            <a:spcBef>
              <a:spcPts val="600"/>
            </a:spcBef>
            <a:spcAft>
              <a:spcPts val="300"/>
            </a:spcAft>
          </a:pPr>
          <a:endParaRPr lang="en-US" sz="800" dirty="0"/>
        </a:p>
        <a:p>
          <a:pPr>
            <a:spcBef>
              <a:spcPts val="600"/>
            </a:spcBef>
            <a:spcAft>
              <a:spcPts val="300"/>
            </a:spcAft>
          </a:pPr>
          <a:r>
            <a:rPr lang="en-US" sz="2000" dirty="0"/>
            <a:t>Have clear agreements between District/School/CBO with well-defined expectations for all stakeholders.</a:t>
          </a:r>
        </a:p>
      </dgm:t>
    </dgm:pt>
    <dgm:pt modelId="{E2217668-776C-479C-A44B-EF410B81F8AD}" type="parTrans" cxnId="{39D0A140-D742-4414-872F-89639CC00B0B}">
      <dgm:prSet/>
      <dgm:spPr/>
      <dgm:t>
        <a:bodyPr/>
        <a:lstStyle/>
        <a:p>
          <a:endParaRPr lang="en-US"/>
        </a:p>
      </dgm:t>
    </dgm:pt>
    <dgm:pt modelId="{71BFAA65-BF6A-4371-B1AC-6E452C1CFD5C}" type="sibTrans" cxnId="{39D0A140-D742-4414-872F-89639CC00B0B}">
      <dgm:prSet/>
      <dgm:spPr/>
      <dgm:t>
        <a:bodyPr/>
        <a:lstStyle/>
        <a:p>
          <a:endParaRPr lang="en-US"/>
        </a:p>
      </dgm:t>
    </dgm:pt>
    <dgm:pt modelId="{2CFDC021-FF85-4F2C-9827-600AE3820837}">
      <dgm:prSet custT="1"/>
      <dgm:spPr/>
      <dgm:t>
        <a:bodyPr/>
        <a:lstStyle/>
        <a:p>
          <a:pPr>
            <a:spcBef>
              <a:spcPct val="0"/>
            </a:spcBef>
          </a:pPr>
          <a:endParaRPr lang="en-US" sz="1200" dirty="0"/>
        </a:p>
        <a:p>
          <a:pPr>
            <a:spcBef>
              <a:spcPts val="600"/>
            </a:spcBef>
          </a:pPr>
          <a:r>
            <a:rPr lang="en-US" sz="2000" dirty="0"/>
            <a:t>Be flexible over time with ebb and flow of how things work.</a:t>
          </a:r>
        </a:p>
      </dgm:t>
    </dgm:pt>
    <dgm:pt modelId="{1CBF23C7-0AEE-4AC3-8C2D-6D3EAA8437BA}" type="parTrans" cxnId="{6E674D5C-1BC3-4AC7-8455-6C56951EC9CD}">
      <dgm:prSet/>
      <dgm:spPr/>
      <dgm:t>
        <a:bodyPr/>
        <a:lstStyle/>
        <a:p>
          <a:endParaRPr lang="en-US"/>
        </a:p>
      </dgm:t>
    </dgm:pt>
    <dgm:pt modelId="{1F9F0054-82FD-4676-8755-BB91F85DA9B8}" type="sibTrans" cxnId="{6E674D5C-1BC3-4AC7-8455-6C56951EC9CD}">
      <dgm:prSet/>
      <dgm:spPr/>
      <dgm:t>
        <a:bodyPr/>
        <a:lstStyle/>
        <a:p>
          <a:endParaRPr lang="en-US"/>
        </a:p>
      </dgm:t>
    </dgm:pt>
    <dgm:pt modelId="{5FC43871-41F1-4D3B-949A-CD494EF7AF99}">
      <dgm:prSet custT="1"/>
      <dgm:spPr/>
      <dgm:t>
        <a:bodyPr/>
        <a:lstStyle/>
        <a:p>
          <a:r>
            <a:rPr lang="en-US" sz="2000" dirty="0"/>
            <a:t>Mandate principals’ workshop to ensure understanding of RJ program structure and timeline for implementing real culture change in a school.</a:t>
          </a:r>
        </a:p>
      </dgm:t>
    </dgm:pt>
    <dgm:pt modelId="{865130F3-C565-447E-B0F0-EB88EFE53B8A}" type="parTrans" cxnId="{B1200D4A-41CB-458B-AEB6-7018F38B8582}">
      <dgm:prSet/>
      <dgm:spPr/>
      <dgm:t>
        <a:bodyPr/>
        <a:lstStyle/>
        <a:p>
          <a:endParaRPr lang="en-US"/>
        </a:p>
      </dgm:t>
    </dgm:pt>
    <dgm:pt modelId="{992C79E8-084D-4A0B-B185-758994F4BC8E}" type="sibTrans" cxnId="{B1200D4A-41CB-458B-AEB6-7018F38B8582}">
      <dgm:prSet/>
      <dgm:spPr/>
      <dgm:t>
        <a:bodyPr/>
        <a:lstStyle/>
        <a:p>
          <a:endParaRPr lang="en-US"/>
        </a:p>
      </dgm:t>
    </dgm:pt>
    <dgm:pt modelId="{81357FF7-B004-4DC7-901C-3529085442D5}">
      <dgm:prSet custT="1"/>
      <dgm:spPr/>
      <dgm:t>
        <a:bodyPr/>
        <a:lstStyle/>
        <a:p>
          <a:endParaRPr lang="en-US" sz="800" dirty="0"/>
        </a:p>
        <a:p>
          <a:r>
            <a:rPr lang="en-US" sz="2000" dirty="0"/>
            <a:t>Walk the talk! Role-model restorative responses to challenges that arise.</a:t>
          </a:r>
        </a:p>
        <a:p>
          <a:endParaRPr lang="en-US" sz="2000" dirty="0"/>
        </a:p>
      </dgm:t>
    </dgm:pt>
    <dgm:pt modelId="{57F0BB59-DFE6-478F-B013-6105567B3567}" type="parTrans" cxnId="{B0468D64-0073-4A59-9F01-69306B4B61E6}">
      <dgm:prSet/>
      <dgm:spPr/>
      <dgm:t>
        <a:bodyPr/>
        <a:lstStyle/>
        <a:p>
          <a:endParaRPr lang="en-US"/>
        </a:p>
      </dgm:t>
    </dgm:pt>
    <dgm:pt modelId="{C52168D5-5B6B-41B9-9C41-4E4798709668}" type="sibTrans" cxnId="{B0468D64-0073-4A59-9F01-69306B4B61E6}">
      <dgm:prSet/>
      <dgm:spPr/>
      <dgm:t>
        <a:bodyPr/>
        <a:lstStyle/>
        <a:p>
          <a:endParaRPr lang="en-US"/>
        </a:p>
      </dgm:t>
    </dgm:pt>
    <dgm:pt modelId="{97F286D2-6BF0-4AA8-A700-256C214FA6BD}">
      <dgm:prSet custT="1"/>
      <dgm:spPr/>
      <dgm:t>
        <a:bodyPr/>
        <a:lstStyle/>
        <a:p>
          <a:endParaRPr lang="en-US" sz="800" dirty="0"/>
        </a:p>
        <a:p>
          <a:r>
            <a:rPr lang="en-US" sz="2000" dirty="0"/>
            <a:t>Adapt to changes in personnel and other changes/unexpected events.</a:t>
          </a:r>
        </a:p>
      </dgm:t>
    </dgm:pt>
    <dgm:pt modelId="{C4E2571E-501A-4A65-9FDF-7CFE7380553A}" type="parTrans" cxnId="{97AFBBBD-572D-4B88-8AD6-DD9835BD4801}">
      <dgm:prSet/>
      <dgm:spPr/>
      <dgm:t>
        <a:bodyPr/>
        <a:lstStyle/>
        <a:p>
          <a:endParaRPr lang="en-US"/>
        </a:p>
      </dgm:t>
    </dgm:pt>
    <dgm:pt modelId="{DF742091-4EAA-4195-9DD1-82976BB9A418}" type="sibTrans" cxnId="{97AFBBBD-572D-4B88-8AD6-DD9835BD4801}">
      <dgm:prSet/>
      <dgm:spPr/>
      <dgm:t>
        <a:bodyPr/>
        <a:lstStyle/>
        <a:p>
          <a:endParaRPr lang="en-US"/>
        </a:p>
      </dgm:t>
    </dgm:pt>
    <dgm:pt modelId="{E0F21DEE-F441-4897-9817-236F9FF218F1}">
      <dgm:prSet custT="1"/>
      <dgm:spPr/>
      <dgm:t>
        <a:bodyPr/>
        <a:lstStyle/>
        <a:p>
          <a:endParaRPr lang="en-US" sz="800" dirty="0"/>
        </a:p>
        <a:p>
          <a:r>
            <a:rPr lang="en-US" sz="2000" dirty="0"/>
            <a:t>Change/progress is more easily recognized over time—it’s hard to see it when you’re in it!</a:t>
          </a:r>
        </a:p>
      </dgm:t>
    </dgm:pt>
    <dgm:pt modelId="{BD870998-765A-45B2-AC76-E085130F7238}" type="parTrans" cxnId="{9ECE6DF2-BB1B-41FF-AFC3-FD74936D4C30}">
      <dgm:prSet/>
      <dgm:spPr/>
      <dgm:t>
        <a:bodyPr/>
        <a:lstStyle/>
        <a:p>
          <a:endParaRPr lang="en-US"/>
        </a:p>
      </dgm:t>
    </dgm:pt>
    <dgm:pt modelId="{AB6858B7-1D0D-4CC5-A8A6-BE29105BE814}" type="sibTrans" cxnId="{9ECE6DF2-BB1B-41FF-AFC3-FD74936D4C30}">
      <dgm:prSet/>
      <dgm:spPr/>
      <dgm:t>
        <a:bodyPr/>
        <a:lstStyle/>
        <a:p>
          <a:endParaRPr lang="en-US"/>
        </a:p>
      </dgm:t>
    </dgm:pt>
    <dgm:pt modelId="{8E765DE5-E91E-184F-9B1A-F973CBA56CA3}" type="pres">
      <dgm:prSet presAssocID="{A48B82D2-6868-499F-8198-8EF32F43E5EB}" presName="vert0" presStyleCnt="0">
        <dgm:presLayoutVars>
          <dgm:dir/>
          <dgm:animOne val="branch"/>
          <dgm:animLvl val="lvl"/>
        </dgm:presLayoutVars>
      </dgm:prSet>
      <dgm:spPr/>
    </dgm:pt>
    <dgm:pt modelId="{0B1E9D7B-B9F5-8A45-AB98-5387D8F8EE94}" type="pres">
      <dgm:prSet presAssocID="{D57E2BF3-BB54-4E0B-840A-67A7BA3DF921}" presName="thickLine" presStyleLbl="alignNode1" presStyleIdx="0" presStyleCnt="7"/>
      <dgm:spPr/>
    </dgm:pt>
    <dgm:pt modelId="{0183B0EA-2ED0-5F44-8574-3C85C7752380}" type="pres">
      <dgm:prSet presAssocID="{D57E2BF3-BB54-4E0B-840A-67A7BA3DF921}" presName="horz1" presStyleCnt="0"/>
      <dgm:spPr/>
    </dgm:pt>
    <dgm:pt modelId="{CDAC3D4D-9FF2-A74D-9BA6-589FF660F0E2}" type="pres">
      <dgm:prSet presAssocID="{D57E2BF3-BB54-4E0B-840A-67A7BA3DF921}" presName="tx1" presStyleLbl="revTx" presStyleIdx="0" presStyleCnt="7" custScaleY="106675"/>
      <dgm:spPr/>
    </dgm:pt>
    <dgm:pt modelId="{DFFA9ED9-F3C6-B44B-B8B8-861745E16C61}" type="pres">
      <dgm:prSet presAssocID="{D57E2BF3-BB54-4E0B-840A-67A7BA3DF921}" presName="vert1" presStyleCnt="0"/>
      <dgm:spPr/>
    </dgm:pt>
    <dgm:pt modelId="{4C8CD01C-D6E1-0949-A395-57FE9F14D8D5}" type="pres">
      <dgm:prSet presAssocID="{908A9508-4A87-4A16-8D66-14C9DDA22F86}" presName="thickLine" presStyleLbl="alignNode1" presStyleIdx="1" presStyleCnt="7" custLinFactNeighborY="-37822"/>
      <dgm:spPr/>
    </dgm:pt>
    <dgm:pt modelId="{2634B680-EFF7-2A43-A663-A9C6B36BCD58}" type="pres">
      <dgm:prSet presAssocID="{908A9508-4A87-4A16-8D66-14C9DDA22F86}" presName="horz1" presStyleCnt="0"/>
      <dgm:spPr/>
    </dgm:pt>
    <dgm:pt modelId="{359F002F-D8CD-564E-9EF5-EDE2A1D9049B}" type="pres">
      <dgm:prSet presAssocID="{908A9508-4A87-4A16-8D66-14C9DDA22F86}" presName="tx1" presStyleLbl="revTx" presStyleIdx="1" presStyleCnt="7" custScaleY="101015" custLinFactNeighborX="-205" custLinFactNeighborY="-40593"/>
      <dgm:spPr/>
    </dgm:pt>
    <dgm:pt modelId="{D6A70CBE-0A7A-F945-9B51-3005E56E8603}" type="pres">
      <dgm:prSet presAssocID="{908A9508-4A87-4A16-8D66-14C9DDA22F86}" presName="vert1" presStyleCnt="0"/>
      <dgm:spPr/>
    </dgm:pt>
    <dgm:pt modelId="{641A165B-153A-AB4C-921E-6F187FC9B6FA}" type="pres">
      <dgm:prSet presAssocID="{2CFDC021-FF85-4F2C-9827-600AE3820837}" presName="thickLine" presStyleLbl="alignNode1" presStyleIdx="2" presStyleCnt="7" custLinFactNeighborX="-302" custLinFactNeighborY="-33997"/>
      <dgm:spPr/>
    </dgm:pt>
    <dgm:pt modelId="{5E48BF2E-0F7B-234E-B35E-1B68F749FBD0}" type="pres">
      <dgm:prSet presAssocID="{2CFDC021-FF85-4F2C-9827-600AE3820837}" presName="horz1" presStyleCnt="0"/>
      <dgm:spPr/>
    </dgm:pt>
    <dgm:pt modelId="{1F47FE76-933E-C64D-B976-7DFB9EDF077D}" type="pres">
      <dgm:prSet presAssocID="{2CFDC021-FF85-4F2C-9827-600AE3820837}" presName="tx1" presStyleLbl="revTx" presStyleIdx="2" presStyleCnt="7" custScaleX="97966" custScaleY="97518" custLinFactNeighborX="237" custLinFactNeighborY="35862"/>
      <dgm:spPr/>
    </dgm:pt>
    <dgm:pt modelId="{D1A57F3B-FD7F-8E4D-8C0F-EFEC52BDEB41}" type="pres">
      <dgm:prSet presAssocID="{2CFDC021-FF85-4F2C-9827-600AE3820837}" presName="vert1" presStyleCnt="0"/>
      <dgm:spPr/>
    </dgm:pt>
    <dgm:pt modelId="{3113C9FE-7344-6C42-9F46-A4BCBE46E47D}" type="pres">
      <dgm:prSet presAssocID="{5FC43871-41F1-4D3B-949A-CD494EF7AF99}" presName="thickLine" presStyleLbl="alignNode1" presStyleIdx="3" presStyleCnt="7" custLinFactNeighborY="-32844"/>
      <dgm:spPr/>
    </dgm:pt>
    <dgm:pt modelId="{6828898E-F274-184A-A23C-5272237F7B7A}" type="pres">
      <dgm:prSet presAssocID="{5FC43871-41F1-4D3B-949A-CD494EF7AF99}" presName="horz1" presStyleCnt="0"/>
      <dgm:spPr/>
    </dgm:pt>
    <dgm:pt modelId="{ADC0934E-01EB-DB47-A653-81510CE69382}" type="pres">
      <dgm:prSet presAssocID="{5FC43871-41F1-4D3B-949A-CD494EF7AF99}" presName="tx1" presStyleLbl="revTx" presStyleIdx="3" presStyleCnt="7" custScaleY="130715" custLinFactNeighborX="98" custLinFactNeighborY="19827"/>
      <dgm:spPr/>
    </dgm:pt>
    <dgm:pt modelId="{4CD79FB1-7025-6C40-8816-3DD220381F37}" type="pres">
      <dgm:prSet presAssocID="{5FC43871-41F1-4D3B-949A-CD494EF7AF99}" presName="vert1" presStyleCnt="0"/>
      <dgm:spPr/>
    </dgm:pt>
    <dgm:pt modelId="{2B988E4B-B326-D14F-A91C-6979DC0E8CD4}" type="pres">
      <dgm:prSet presAssocID="{81357FF7-B004-4DC7-901C-3529085442D5}" presName="thickLine" presStyleLbl="alignNode1" presStyleIdx="4" presStyleCnt="7"/>
      <dgm:spPr/>
    </dgm:pt>
    <dgm:pt modelId="{B481FE67-7021-E64F-9AA6-F4DAB7548F33}" type="pres">
      <dgm:prSet presAssocID="{81357FF7-B004-4DC7-901C-3529085442D5}" presName="horz1" presStyleCnt="0"/>
      <dgm:spPr/>
    </dgm:pt>
    <dgm:pt modelId="{F454B7FD-0863-9648-A92C-122D8C9DF538}" type="pres">
      <dgm:prSet presAssocID="{81357FF7-B004-4DC7-901C-3529085442D5}" presName="tx1" presStyleLbl="revTx" presStyleIdx="4" presStyleCnt="7" custScaleY="94114"/>
      <dgm:spPr/>
    </dgm:pt>
    <dgm:pt modelId="{4640CD51-F05F-B24B-85F7-05A88E21DCFA}" type="pres">
      <dgm:prSet presAssocID="{81357FF7-B004-4DC7-901C-3529085442D5}" presName="vert1" presStyleCnt="0"/>
      <dgm:spPr/>
    </dgm:pt>
    <dgm:pt modelId="{BF450D2F-F88B-2141-ABB4-C34C18A97EBC}" type="pres">
      <dgm:prSet presAssocID="{97F286D2-6BF0-4AA8-A700-256C214FA6BD}" presName="thickLine" presStyleLbl="alignNode1" presStyleIdx="5" presStyleCnt="7"/>
      <dgm:spPr/>
    </dgm:pt>
    <dgm:pt modelId="{37A9645A-2B3E-B344-9855-94E6C9C83D58}" type="pres">
      <dgm:prSet presAssocID="{97F286D2-6BF0-4AA8-A700-256C214FA6BD}" presName="horz1" presStyleCnt="0"/>
      <dgm:spPr/>
    </dgm:pt>
    <dgm:pt modelId="{9FAFF9A3-7F00-7C44-9F8F-85D7D201D4A1}" type="pres">
      <dgm:prSet presAssocID="{97F286D2-6BF0-4AA8-A700-256C214FA6BD}" presName="tx1" presStyleLbl="revTx" presStyleIdx="5" presStyleCnt="7" custScaleY="93761"/>
      <dgm:spPr/>
    </dgm:pt>
    <dgm:pt modelId="{93E82781-765F-A343-9453-96C6A848A9AA}" type="pres">
      <dgm:prSet presAssocID="{97F286D2-6BF0-4AA8-A700-256C214FA6BD}" presName="vert1" presStyleCnt="0"/>
      <dgm:spPr/>
    </dgm:pt>
    <dgm:pt modelId="{B0E8A6D4-C23F-ED49-B6AF-51853556F330}" type="pres">
      <dgm:prSet presAssocID="{E0F21DEE-F441-4897-9817-236F9FF218F1}" presName="thickLine" presStyleLbl="alignNode1" presStyleIdx="6" presStyleCnt="7"/>
      <dgm:spPr/>
    </dgm:pt>
    <dgm:pt modelId="{966715AD-D688-864E-B469-F1FEF0409D5F}" type="pres">
      <dgm:prSet presAssocID="{E0F21DEE-F441-4897-9817-236F9FF218F1}" presName="horz1" presStyleCnt="0"/>
      <dgm:spPr/>
    </dgm:pt>
    <dgm:pt modelId="{596BC8B8-90CC-FE43-97D9-7AA7B5C1D73D}" type="pres">
      <dgm:prSet presAssocID="{E0F21DEE-F441-4897-9817-236F9FF218F1}" presName="tx1" presStyleLbl="revTx" presStyleIdx="6" presStyleCnt="7" custScaleY="83458"/>
      <dgm:spPr/>
    </dgm:pt>
    <dgm:pt modelId="{4E4337A4-0547-5F46-9617-2996843D309D}" type="pres">
      <dgm:prSet presAssocID="{E0F21DEE-F441-4897-9817-236F9FF218F1}" presName="vert1" presStyleCnt="0"/>
      <dgm:spPr/>
    </dgm:pt>
  </dgm:ptLst>
  <dgm:cxnLst>
    <dgm:cxn modelId="{03277405-CE3C-C04F-B5F7-F22E7A5FF805}" type="presOf" srcId="{2CFDC021-FF85-4F2C-9827-600AE3820837}" destId="{1F47FE76-933E-C64D-B976-7DFB9EDF077D}" srcOrd="0" destOrd="0" presId="urn:microsoft.com/office/officeart/2008/layout/LinedList"/>
    <dgm:cxn modelId="{3D9F370E-90BC-E840-98A4-17795F9EEB05}" type="presOf" srcId="{A48B82D2-6868-499F-8198-8EF32F43E5EB}" destId="{8E765DE5-E91E-184F-9B1A-F973CBA56CA3}" srcOrd="0" destOrd="0" presId="urn:microsoft.com/office/officeart/2008/layout/LinedList"/>
    <dgm:cxn modelId="{804A5231-070B-1147-B390-5E5B45FBDFFB}" type="presOf" srcId="{5FC43871-41F1-4D3B-949A-CD494EF7AF99}" destId="{ADC0934E-01EB-DB47-A653-81510CE69382}" srcOrd="0" destOrd="0" presId="urn:microsoft.com/office/officeart/2008/layout/LinedList"/>
    <dgm:cxn modelId="{29F6B838-05AF-EE49-A49B-BBB59960AABA}" type="presOf" srcId="{81357FF7-B004-4DC7-901C-3529085442D5}" destId="{F454B7FD-0863-9648-A92C-122D8C9DF538}" srcOrd="0" destOrd="0" presId="urn:microsoft.com/office/officeart/2008/layout/LinedList"/>
    <dgm:cxn modelId="{8C08A83E-7A92-E543-B9D1-99D2CBD2C59D}" type="presOf" srcId="{97F286D2-6BF0-4AA8-A700-256C214FA6BD}" destId="{9FAFF9A3-7F00-7C44-9F8F-85D7D201D4A1}" srcOrd="0" destOrd="0" presId="urn:microsoft.com/office/officeart/2008/layout/LinedList"/>
    <dgm:cxn modelId="{39D0A140-D742-4414-872F-89639CC00B0B}" srcId="{A48B82D2-6868-499F-8198-8EF32F43E5EB}" destId="{908A9508-4A87-4A16-8D66-14C9DDA22F86}" srcOrd="1" destOrd="0" parTransId="{E2217668-776C-479C-A44B-EF410B81F8AD}" sibTransId="{71BFAA65-BF6A-4371-B1AC-6E452C1CFD5C}"/>
    <dgm:cxn modelId="{6E674D5C-1BC3-4AC7-8455-6C56951EC9CD}" srcId="{A48B82D2-6868-499F-8198-8EF32F43E5EB}" destId="{2CFDC021-FF85-4F2C-9827-600AE3820837}" srcOrd="2" destOrd="0" parTransId="{1CBF23C7-0AEE-4AC3-8C2D-6D3EAA8437BA}" sibTransId="{1F9F0054-82FD-4676-8755-BB91F85DA9B8}"/>
    <dgm:cxn modelId="{B0468D64-0073-4A59-9F01-69306B4B61E6}" srcId="{A48B82D2-6868-499F-8198-8EF32F43E5EB}" destId="{81357FF7-B004-4DC7-901C-3529085442D5}" srcOrd="4" destOrd="0" parTransId="{57F0BB59-DFE6-478F-B013-6105567B3567}" sibTransId="{C52168D5-5B6B-41B9-9C41-4E4798709668}"/>
    <dgm:cxn modelId="{65E92149-8A1C-4E0D-AAC3-191A7D069065}" srcId="{A48B82D2-6868-499F-8198-8EF32F43E5EB}" destId="{D57E2BF3-BB54-4E0B-840A-67A7BA3DF921}" srcOrd="0" destOrd="0" parTransId="{E0595904-6668-498D-AC68-2EF22C9B0CDA}" sibTransId="{FC2566EE-6438-46DA-9212-11219971D850}"/>
    <dgm:cxn modelId="{B1200D4A-41CB-458B-AEB6-7018F38B8582}" srcId="{A48B82D2-6868-499F-8198-8EF32F43E5EB}" destId="{5FC43871-41F1-4D3B-949A-CD494EF7AF99}" srcOrd="3" destOrd="0" parTransId="{865130F3-C565-447E-B0F0-EB88EFE53B8A}" sibTransId="{992C79E8-084D-4A0B-B185-758994F4BC8E}"/>
    <dgm:cxn modelId="{D09C4855-DD72-EC42-A0AF-2DE038280D13}" type="presOf" srcId="{E0F21DEE-F441-4897-9817-236F9FF218F1}" destId="{596BC8B8-90CC-FE43-97D9-7AA7B5C1D73D}" srcOrd="0" destOrd="0" presId="urn:microsoft.com/office/officeart/2008/layout/LinedList"/>
    <dgm:cxn modelId="{97AFBBBD-572D-4B88-8AD6-DD9835BD4801}" srcId="{A48B82D2-6868-499F-8198-8EF32F43E5EB}" destId="{97F286D2-6BF0-4AA8-A700-256C214FA6BD}" srcOrd="5" destOrd="0" parTransId="{C4E2571E-501A-4A65-9FDF-7CFE7380553A}" sibTransId="{DF742091-4EAA-4195-9DD1-82976BB9A418}"/>
    <dgm:cxn modelId="{E84EC0DB-9437-9046-A112-9D3D2AE1849D}" type="presOf" srcId="{D57E2BF3-BB54-4E0B-840A-67A7BA3DF921}" destId="{CDAC3D4D-9FF2-A74D-9BA6-589FF660F0E2}" srcOrd="0" destOrd="0" presId="urn:microsoft.com/office/officeart/2008/layout/LinedList"/>
    <dgm:cxn modelId="{36C8A0E5-C7D0-3A48-954D-3CDDA737404D}" type="presOf" srcId="{908A9508-4A87-4A16-8D66-14C9DDA22F86}" destId="{359F002F-D8CD-564E-9EF5-EDE2A1D9049B}" srcOrd="0" destOrd="0" presId="urn:microsoft.com/office/officeart/2008/layout/LinedList"/>
    <dgm:cxn modelId="{9ECE6DF2-BB1B-41FF-AFC3-FD74936D4C30}" srcId="{A48B82D2-6868-499F-8198-8EF32F43E5EB}" destId="{E0F21DEE-F441-4897-9817-236F9FF218F1}" srcOrd="6" destOrd="0" parTransId="{BD870998-765A-45B2-AC76-E085130F7238}" sibTransId="{AB6858B7-1D0D-4CC5-A8A6-BE29105BE814}"/>
    <dgm:cxn modelId="{518543CA-10DD-1847-8C30-2277983C1989}" type="presParOf" srcId="{8E765DE5-E91E-184F-9B1A-F973CBA56CA3}" destId="{0B1E9D7B-B9F5-8A45-AB98-5387D8F8EE94}" srcOrd="0" destOrd="0" presId="urn:microsoft.com/office/officeart/2008/layout/LinedList"/>
    <dgm:cxn modelId="{F935AFE5-E7ED-A64B-9B57-DF88C5F27C75}" type="presParOf" srcId="{8E765DE5-E91E-184F-9B1A-F973CBA56CA3}" destId="{0183B0EA-2ED0-5F44-8574-3C85C7752380}" srcOrd="1" destOrd="0" presId="urn:microsoft.com/office/officeart/2008/layout/LinedList"/>
    <dgm:cxn modelId="{5A40756B-6E23-5B4A-9BCA-F93C24A69FF9}" type="presParOf" srcId="{0183B0EA-2ED0-5F44-8574-3C85C7752380}" destId="{CDAC3D4D-9FF2-A74D-9BA6-589FF660F0E2}" srcOrd="0" destOrd="0" presId="urn:microsoft.com/office/officeart/2008/layout/LinedList"/>
    <dgm:cxn modelId="{91CAE046-794C-CB40-A8D6-268538F16093}" type="presParOf" srcId="{0183B0EA-2ED0-5F44-8574-3C85C7752380}" destId="{DFFA9ED9-F3C6-B44B-B8B8-861745E16C61}" srcOrd="1" destOrd="0" presId="urn:microsoft.com/office/officeart/2008/layout/LinedList"/>
    <dgm:cxn modelId="{D6970933-3EFE-604B-A342-09C6A3B50DCF}" type="presParOf" srcId="{8E765DE5-E91E-184F-9B1A-F973CBA56CA3}" destId="{4C8CD01C-D6E1-0949-A395-57FE9F14D8D5}" srcOrd="2" destOrd="0" presId="urn:microsoft.com/office/officeart/2008/layout/LinedList"/>
    <dgm:cxn modelId="{B521CC30-B1A9-D441-A031-CB5D134E9E66}" type="presParOf" srcId="{8E765DE5-E91E-184F-9B1A-F973CBA56CA3}" destId="{2634B680-EFF7-2A43-A663-A9C6B36BCD58}" srcOrd="3" destOrd="0" presId="urn:microsoft.com/office/officeart/2008/layout/LinedList"/>
    <dgm:cxn modelId="{8C08E567-72E9-5742-9877-C1EBE9A16652}" type="presParOf" srcId="{2634B680-EFF7-2A43-A663-A9C6B36BCD58}" destId="{359F002F-D8CD-564E-9EF5-EDE2A1D9049B}" srcOrd="0" destOrd="0" presId="urn:microsoft.com/office/officeart/2008/layout/LinedList"/>
    <dgm:cxn modelId="{156B5EE2-82DD-0441-8EC1-36E9D7C50574}" type="presParOf" srcId="{2634B680-EFF7-2A43-A663-A9C6B36BCD58}" destId="{D6A70CBE-0A7A-F945-9B51-3005E56E8603}" srcOrd="1" destOrd="0" presId="urn:microsoft.com/office/officeart/2008/layout/LinedList"/>
    <dgm:cxn modelId="{7E41A2F6-BBE4-474A-A2DA-06885718861D}" type="presParOf" srcId="{8E765DE5-E91E-184F-9B1A-F973CBA56CA3}" destId="{641A165B-153A-AB4C-921E-6F187FC9B6FA}" srcOrd="4" destOrd="0" presId="urn:microsoft.com/office/officeart/2008/layout/LinedList"/>
    <dgm:cxn modelId="{1274986F-F8DC-CD42-8F57-005F98B3AB1E}" type="presParOf" srcId="{8E765DE5-E91E-184F-9B1A-F973CBA56CA3}" destId="{5E48BF2E-0F7B-234E-B35E-1B68F749FBD0}" srcOrd="5" destOrd="0" presId="urn:microsoft.com/office/officeart/2008/layout/LinedList"/>
    <dgm:cxn modelId="{DD6FF34C-001D-0948-B008-FD89BA572974}" type="presParOf" srcId="{5E48BF2E-0F7B-234E-B35E-1B68F749FBD0}" destId="{1F47FE76-933E-C64D-B976-7DFB9EDF077D}" srcOrd="0" destOrd="0" presId="urn:microsoft.com/office/officeart/2008/layout/LinedList"/>
    <dgm:cxn modelId="{33062FAF-9844-6E45-9220-F5E354C2F973}" type="presParOf" srcId="{5E48BF2E-0F7B-234E-B35E-1B68F749FBD0}" destId="{D1A57F3B-FD7F-8E4D-8C0F-EFEC52BDEB41}" srcOrd="1" destOrd="0" presId="urn:microsoft.com/office/officeart/2008/layout/LinedList"/>
    <dgm:cxn modelId="{D2B2FF04-49BE-C74F-BB79-46761650B6D8}" type="presParOf" srcId="{8E765DE5-E91E-184F-9B1A-F973CBA56CA3}" destId="{3113C9FE-7344-6C42-9F46-A4BCBE46E47D}" srcOrd="6" destOrd="0" presId="urn:microsoft.com/office/officeart/2008/layout/LinedList"/>
    <dgm:cxn modelId="{E2DD2703-B8E4-9148-8280-BD87462560DC}" type="presParOf" srcId="{8E765DE5-E91E-184F-9B1A-F973CBA56CA3}" destId="{6828898E-F274-184A-A23C-5272237F7B7A}" srcOrd="7" destOrd="0" presId="urn:microsoft.com/office/officeart/2008/layout/LinedList"/>
    <dgm:cxn modelId="{A80C79B9-4F0A-0244-A4F9-4D6E291F4B21}" type="presParOf" srcId="{6828898E-F274-184A-A23C-5272237F7B7A}" destId="{ADC0934E-01EB-DB47-A653-81510CE69382}" srcOrd="0" destOrd="0" presId="urn:microsoft.com/office/officeart/2008/layout/LinedList"/>
    <dgm:cxn modelId="{AF6AB8D0-87EC-8B46-8DC3-0E4DA3B67CAB}" type="presParOf" srcId="{6828898E-F274-184A-A23C-5272237F7B7A}" destId="{4CD79FB1-7025-6C40-8816-3DD220381F37}" srcOrd="1" destOrd="0" presId="urn:microsoft.com/office/officeart/2008/layout/LinedList"/>
    <dgm:cxn modelId="{94D3E0D8-E0EA-2040-AC54-BFCF117754D7}" type="presParOf" srcId="{8E765DE5-E91E-184F-9B1A-F973CBA56CA3}" destId="{2B988E4B-B326-D14F-A91C-6979DC0E8CD4}" srcOrd="8" destOrd="0" presId="urn:microsoft.com/office/officeart/2008/layout/LinedList"/>
    <dgm:cxn modelId="{BCEDFBBA-A76D-4545-9F5F-A0CC2525504E}" type="presParOf" srcId="{8E765DE5-E91E-184F-9B1A-F973CBA56CA3}" destId="{B481FE67-7021-E64F-9AA6-F4DAB7548F33}" srcOrd="9" destOrd="0" presId="urn:microsoft.com/office/officeart/2008/layout/LinedList"/>
    <dgm:cxn modelId="{2B90A649-01E2-1944-9E96-41D1A993345A}" type="presParOf" srcId="{B481FE67-7021-E64F-9AA6-F4DAB7548F33}" destId="{F454B7FD-0863-9648-A92C-122D8C9DF538}" srcOrd="0" destOrd="0" presId="urn:microsoft.com/office/officeart/2008/layout/LinedList"/>
    <dgm:cxn modelId="{BFD1FB8E-203D-1E46-B472-4813F06B5CE8}" type="presParOf" srcId="{B481FE67-7021-E64F-9AA6-F4DAB7548F33}" destId="{4640CD51-F05F-B24B-85F7-05A88E21DCFA}" srcOrd="1" destOrd="0" presId="urn:microsoft.com/office/officeart/2008/layout/LinedList"/>
    <dgm:cxn modelId="{72B84272-6AAD-3D45-9660-114884F0FAB9}" type="presParOf" srcId="{8E765DE5-E91E-184F-9B1A-F973CBA56CA3}" destId="{BF450D2F-F88B-2141-ABB4-C34C18A97EBC}" srcOrd="10" destOrd="0" presId="urn:microsoft.com/office/officeart/2008/layout/LinedList"/>
    <dgm:cxn modelId="{4E520A18-F2F5-CE42-99C7-9E430B2A0508}" type="presParOf" srcId="{8E765DE5-E91E-184F-9B1A-F973CBA56CA3}" destId="{37A9645A-2B3E-B344-9855-94E6C9C83D58}" srcOrd="11" destOrd="0" presId="urn:microsoft.com/office/officeart/2008/layout/LinedList"/>
    <dgm:cxn modelId="{2847C393-29A4-2F42-A2D2-5FA8BDA63EC1}" type="presParOf" srcId="{37A9645A-2B3E-B344-9855-94E6C9C83D58}" destId="{9FAFF9A3-7F00-7C44-9F8F-85D7D201D4A1}" srcOrd="0" destOrd="0" presId="urn:microsoft.com/office/officeart/2008/layout/LinedList"/>
    <dgm:cxn modelId="{65EA4AF1-6848-0048-847E-EB55021786DD}" type="presParOf" srcId="{37A9645A-2B3E-B344-9855-94E6C9C83D58}" destId="{93E82781-765F-A343-9453-96C6A848A9AA}" srcOrd="1" destOrd="0" presId="urn:microsoft.com/office/officeart/2008/layout/LinedList"/>
    <dgm:cxn modelId="{EF1C4C1A-526F-A346-B2CA-CE22A80A1562}" type="presParOf" srcId="{8E765DE5-E91E-184F-9B1A-F973CBA56CA3}" destId="{B0E8A6D4-C23F-ED49-B6AF-51853556F330}" srcOrd="12" destOrd="0" presId="urn:microsoft.com/office/officeart/2008/layout/LinedList"/>
    <dgm:cxn modelId="{0DA3907A-3737-F248-AF03-81B8AE048DDF}" type="presParOf" srcId="{8E765DE5-E91E-184F-9B1A-F973CBA56CA3}" destId="{966715AD-D688-864E-B469-F1FEF0409D5F}" srcOrd="13" destOrd="0" presId="urn:microsoft.com/office/officeart/2008/layout/LinedList"/>
    <dgm:cxn modelId="{E2A519CE-4E39-C449-97C5-CFFC41A080EA}" type="presParOf" srcId="{966715AD-D688-864E-B469-F1FEF0409D5F}" destId="{596BC8B8-90CC-FE43-97D9-7AA7B5C1D73D}" srcOrd="0" destOrd="0" presId="urn:microsoft.com/office/officeart/2008/layout/LinedList"/>
    <dgm:cxn modelId="{E0985355-45CA-F447-9FC3-EA4EACB567D6}" type="presParOf" srcId="{966715AD-D688-864E-B469-F1FEF0409D5F}" destId="{4E4337A4-0547-5F46-9617-2996843D309D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1E9D7B-B9F5-8A45-AB98-5387D8F8EE94}">
      <dsp:nvSpPr>
        <dsp:cNvPr id="0" name=""/>
        <dsp:cNvSpPr/>
      </dsp:nvSpPr>
      <dsp:spPr>
        <a:xfrm>
          <a:off x="0" y="741"/>
          <a:ext cx="6505467" cy="0"/>
        </a:xfrm>
        <a:prstGeom prst="line">
          <a:avLst/>
        </a:prstGeom>
        <a:solidFill>
          <a:schemeClr val="accent6">
            <a:shade val="8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AC3D4D-9FF2-A74D-9BA6-589FF660F0E2}">
      <dsp:nvSpPr>
        <dsp:cNvPr id="0" name=""/>
        <dsp:cNvSpPr/>
      </dsp:nvSpPr>
      <dsp:spPr>
        <a:xfrm>
          <a:off x="0" y="741"/>
          <a:ext cx="6499114" cy="9273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Make no assumptions!</a:t>
          </a:r>
        </a:p>
      </dsp:txBody>
      <dsp:txXfrm>
        <a:off x="0" y="741"/>
        <a:ext cx="6499114" cy="927336"/>
      </dsp:txXfrm>
    </dsp:sp>
    <dsp:sp modelId="{4C8CD01C-D6E1-0949-A395-57FE9F14D8D5}">
      <dsp:nvSpPr>
        <dsp:cNvPr id="0" name=""/>
        <dsp:cNvSpPr/>
      </dsp:nvSpPr>
      <dsp:spPr>
        <a:xfrm>
          <a:off x="0" y="595950"/>
          <a:ext cx="6505467" cy="0"/>
        </a:xfrm>
        <a:prstGeom prst="line">
          <a:avLst/>
        </a:prstGeom>
        <a:solidFill>
          <a:schemeClr val="accent6">
            <a:shade val="80000"/>
            <a:hueOff val="18051"/>
            <a:satOff val="-933"/>
            <a:lumOff val="4485"/>
            <a:alphaOff val="0"/>
          </a:schemeClr>
        </a:solidFill>
        <a:ln w="15875" cap="flat" cmpd="sng" algn="ctr">
          <a:solidFill>
            <a:schemeClr val="accent6">
              <a:shade val="80000"/>
              <a:hueOff val="18051"/>
              <a:satOff val="-933"/>
              <a:lumOff val="448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9F002F-D8CD-564E-9EF5-EDE2A1D9049B}">
      <dsp:nvSpPr>
        <dsp:cNvPr id="0" name=""/>
        <dsp:cNvSpPr/>
      </dsp:nvSpPr>
      <dsp:spPr>
        <a:xfrm>
          <a:off x="0" y="575199"/>
          <a:ext cx="6499114" cy="8781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endParaRPr lang="en-US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en-US" sz="2000" kern="1200" dirty="0"/>
            <a:t>Have clear agreements between District/School/CBO with well-defined expectations for all stakeholders.</a:t>
          </a:r>
        </a:p>
      </dsp:txBody>
      <dsp:txXfrm>
        <a:off x="0" y="575199"/>
        <a:ext cx="6499114" cy="878133"/>
      </dsp:txXfrm>
    </dsp:sp>
    <dsp:sp modelId="{641A165B-153A-AB4C-921E-6F187FC9B6FA}">
      <dsp:nvSpPr>
        <dsp:cNvPr id="0" name=""/>
        <dsp:cNvSpPr/>
      </dsp:nvSpPr>
      <dsp:spPr>
        <a:xfrm>
          <a:off x="0" y="1518007"/>
          <a:ext cx="6505467" cy="0"/>
        </a:xfrm>
        <a:prstGeom prst="line">
          <a:avLst/>
        </a:prstGeom>
        <a:solidFill>
          <a:schemeClr val="accent6">
            <a:shade val="80000"/>
            <a:hueOff val="36102"/>
            <a:satOff val="-1865"/>
            <a:lumOff val="8970"/>
            <a:alphaOff val="0"/>
          </a:schemeClr>
        </a:solidFill>
        <a:ln w="15875" cap="flat" cmpd="sng" algn="ctr">
          <a:solidFill>
            <a:schemeClr val="accent6">
              <a:shade val="80000"/>
              <a:hueOff val="36102"/>
              <a:satOff val="-1865"/>
              <a:lumOff val="897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1F47FE76-933E-C64D-B976-7DFB9EDF077D}">
      <dsp:nvSpPr>
        <dsp:cNvPr id="0" name=""/>
        <dsp:cNvSpPr/>
      </dsp:nvSpPr>
      <dsp:spPr>
        <a:xfrm>
          <a:off x="15417" y="2117964"/>
          <a:ext cx="6373145" cy="84773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200" kern="1200" dirty="0"/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Be flexible over time with ebb and flow of how things work.</a:t>
          </a:r>
        </a:p>
      </dsp:txBody>
      <dsp:txXfrm>
        <a:off x="15417" y="2117964"/>
        <a:ext cx="6373145" cy="847733"/>
      </dsp:txXfrm>
    </dsp:sp>
    <dsp:sp modelId="{3113C9FE-7344-6C42-9F46-A4BCBE46E47D}">
      <dsp:nvSpPr>
        <dsp:cNvPr id="0" name=""/>
        <dsp:cNvSpPr/>
      </dsp:nvSpPr>
      <dsp:spPr>
        <a:xfrm>
          <a:off x="0" y="2280733"/>
          <a:ext cx="6505467" cy="0"/>
        </a:xfrm>
        <a:prstGeom prst="line">
          <a:avLst/>
        </a:prstGeom>
        <a:solidFill>
          <a:schemeClr val="accent6">
            <a:shade val="80000"/>
            <a:hueOff val="54153"/>
            <a:satOff val="-2798"/>
            <a:lumOff val="13455"/>
            <a:alphaOff val="0"/>
          </a:schemeClr>
        </a:solidFill>
        <a:ln w="15875" cap="flat" cmpd="sng" algn="ctr">
          <a:solidFill>
            <a:schemeClr val="accent6">
              <a:shade val="80000"/>
              <a:hueOff val="54153"/>
              <a:satOff val="-2798"/>
              <a:lumOff val="1345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DC0934E-01EB-DB47-A653-81510CE69382}">
      <dsp:nvSpPr>
        <dsp:cNvPr id="0" name=""/>
        <dsp:cNvSpPr/>
      </dsp:nvSpPr>
      <dsp:spPr>
        <a:xfrm>
          <a:off x="6352" y="2826304"/>
          <a:ext cx="6499114" cy="113631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Mandate principals’ workshop to ensure understanding of RJ program structure and timeline for implementing real culture change in a school.</a:t>
          </a:r>
        </a:p>
      </dsp:txBody>
      <dsp:txXfrm>
        <a:off x="6352" y="2826304"/>
        <a:ext cx="6499114" cy="1136318"/>
      </dsp:txXfrm>
    </dsp:sp>
    <dsp:sp modelId="{2B988E4B-B326-D14F-A91C-6979DC0E8CD4}">
      <dsp:nvSpPr>
        <dsp:cNvPr id="0" name=""/>
        <dsp:cNvSpPr/>
      </dsp:nvSpPr>
      <dsp:spPr>
        <a:xfrm>
          <a:off x="0" y="3790264"/>
          <a:ext cx="6505467" cy="0"/>
        </a:xfrm>
        <a:prstGeom prst="line">
          <a:avLst/>
        </a:prstGeom>
        <a:solidFill>
          <a:schemeClr val="accent6">
            <a:shade val="80000"/>
            <a:hueOff val="72205"/>
            <a:satOff val="-3731"/>
            <a:lumOff val="17939"/>
            <a:alphaOff val="0"/>
          </a:schemeClr>
        </a:solidFill>
        <a:ln w="15875" cap="flat" cmpd="sng" algn="ctr">
          <a:solidFill>
            <a:schemeClr val="accent6">
              <a:shade val="80000"/>
              <a:hueOff val="72205"/>
              <a:satOff val="-3731"/>
              <a:lumOff val="179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F454B7FD-0863-9648-A92C-122D8C9DF538}">
      <dsp:nvSpPr>
        <dsp:cNvPr id="0" name=""/>
        <dsp:cNvSpPr/>
      </dsp:nvSpPr>
      <dsp:spPr>
        <a:xfrm>
          <a:off x="0" y="3790264"/>
          <a:ext cx="6505467" cy="8181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Walk the talk! Role-model restorative responses to challenges that arise.</a:t>
          </a:r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 dirty="0"/>
        </a:p>
      </dsp:txBody>
      <dsp:txXfrm>
        <a:off x="0" y="3790264"/>
        <a:ext cx="6505467" cy="818142"/>
      </dsp:txXfrm>
    </dsp:sp>
    <dsp:sp modelId="{BF450D2F-F88B-2141-ABB4-C34C18A97EBC}">
      <dsp:nvSpPr>
        <dsp:cNvPr id="0" name=""/>
        <dsp:cNvSpPr/>
      </dsp:nvSpPr>
      <dsp:spPr>
        <a:xfrm>
          <a:off x="0" y="4608407"/>
          <a:ext cx="6505467" cy="0"/>
        </a:xfrm>
        <a:prstGeom prst="line">
          <a:avLst/>
        </a:prstGeom>
        <a:solidFill>
          <a:schemeClr val="accent6">
            <a:shade val="80000"/>
            <a:hueOff val="90256"/>
            <a:satOff val="-4663"/>
            <a:lumOff val="22424"/>
            <a:alphaOff val="0"/>
          </a:schemeClr>
        </a:solidFill>
        <a:ln w="15875" cap="flat" cmpd="sng" algn="ctr">
          <a:solidFill>
            <a:schemeClr val="accent6">
              <a:shade val="80000"/>
              <a:hueOff val="90256"/>
              <a:satOff val="-4663"/>
              <a:lumOff val="2242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AFF9A3-7F00-7C44-9F8F-85D7D201D4A1}">
      <dsp:nvSpPr>
        <dsp:cNvPr id="0" name=""/>
        <dsp:cNvSpPr/>
      </dsp:nvSpPr>
      <dsp:spPr>
        <a:xfrm>
          <a:off x="0" y="4608407"/>
          <a:ext cx="6505467" cy="81507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Adapt to changes in personnel and other changes/unexpected events.</a:t>
          </a:r>
        </a:p>
      </dsp:txBody>
      <dsp:txXfrm>
        <a:off x="0" y="4608407"/>
        <a:ext cx="6505467" cy="815073"/>
      </dsp:txXfrm>
    </dsp:sp>
    <dsp:sp modelId="{B0E8A6D4-C23F-ED49-B6AF-51853556F330}">
      <dsp:nvSpPr>
        <dsp:cNvPr id="0" name=""/>
        <dsp:cNvSpPr/>
      </dsp:nvSpPr>
      <dsp:spPr>
        <a:xfrm>
          <a:off x="0" y="5423481"/>
          <a:ext cx="6505467" cy="0"/>
        </a:xfrm>
        <a:prstGeom prst="line">
          <a:avLst/>
        </a:prstGeom>
        <a:solidFill>
          <a:schemeClr val="accent6">
            <a:shade val="80000"/>
            <a:hueOff val="108307"/>
            <a:satOff val="-5596"/>
            <a:lumOff val="26909"/>
            <a:alphaOff val="0"/>
          </a:schemeClr>
        </a:solidFill>
        <a:ln w="15875" cap="flat" cmpd="sng" algn="ctr">
          <a:solidFill>
            <a:schemeClr val="accent6">
              <a:shade val="80000"/>
              <a:hueOff val="108307"/>
              <a:satOff val="-5596"/>
              <a:lumOff val="2690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96BC8B8-90CC-FE43-97D9-7AA7B5C1D73D}">
      <dsp:nvSpPr>
        <dsp:cNvPr id="0" name=""/>
        <dsp:cNvSpPr/>
      </dsp:nvSpPr>
      <dsp:spPr>
        <a:xfrm>
          <a:off x="0" y="5423481"/>
          <a:ext cx="6505467" cy="7255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/>
        </a:p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Change/progress is more easily recognized over time—it’s hard to see it when you’re in it!</a:t>
          </a:r>
        </a:p>
      </dsp:txBody>
      <dsp:txXfrm>
        <a:off x="0" y="5423481"/>
        <a:ext cx="6505467" cy="7255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60B46-E19F-4A28-BC06-748DBD2B5D19}" type="datetimeFigureOut">
              <a:rPr lang="en-US" smtClean="0"/>
              <a:t>4/29/2018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E2C7A-0127-4051-A184-E7A88CB4B0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133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  <a:r>
              <a:rPr lang="en-US" b="1" dirty="0"/>
              <a:t>SAMSHA</a:t>
            </a:r>
            <a:r>
              <a:rPr lang="en-US" dirty="0"/>
              <a:t>=Substance Abuse and Mental Health Services Administration; </a:t>
            </a:r>
            <a:r>
              <a:rPr lang="en-US" b="1" dirty="0"/>
              <a:t>NREPP</a:t>
            </a:r>
            <a:r>
              <a:rPr lang="en-US" dirty="0"/>
              <a:t>=National Registry of Evidence-based Programs &amp; Practices; ----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rgbClr val="1712F6"/>
                </a:solidFill>
                <a:latin typeface="Adobe Devanagari" panose="02040503050201020203" pitchFamily="18" charset="0"/>
                <a:cs typeface="Adobe Devanagari" panose="02040503050201020203" pitchFamily="18" charset="0"/>
              </a:rPr>
              <a:t>Explain RJI: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Restorative Justice Initiative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 is a Partner Project of the Fund for the City of New York dedicated to </a:t>
            </a:r>
            <a:r>
              <a:rPr lang="en-US" sz="1200" b="1" i="0" kern="1200" dirty="0">
                <a:solidFill>
                  <a:srgbClr val="FF0000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promoting restorative principles, practices and programs throughout New York City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. We serve as a hub and a clearinghouse,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distributing information about upcoming events, trainings, resources, employment and funding opportunities via email and social media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to a growing network of restorative practitioners and supporters. We also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organize and host events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intended to 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build relationships across sectors and raise awareness of restorative practices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dobe Devanagari" panose="02040503050201020203" pitchFamily="18" charset="0"/>
                <a:ea typeface="+mn-ea"/>
                <a:cs typeface="Adobe Devanagari" panose="02040503050201020203" pitchFamily="18" charset="0"/>
              </a:rPr>
              <a:t>and their broad applications and efficacy</a:t>
            </a:r>
            <a:r>
              <a:rPr lang="en-US" sz="2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7307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them what their expectations were or would be first—small group work at tables? Then groups share. Then we share our story.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912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them to ask questions &amp; comment; </a:t>
            </a:r>
          </a:p>
          <a:p>
            <a:r>
              <a:rPr lang="en-US" dirty="0"/>
              <a:t>RJ-aligned practices in schools like Advisory circles on topics, then working with SW or GC who help develop circles questions and working with most committed teachers; etc.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671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Ask them what challenges they may have encountered or imagine they might encounter—small group work at tables? Then groups share. Then we share our story.      * Entries with asterisk are applicable with large school district and will probably not be applicable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253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Invite participants to ask questions or comment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967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participants what are the lessons we could take away from our story ….?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8E2C7A-0127-4051-A184-E7A88CB4B0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858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651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295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38462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7421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430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2017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67378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2881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22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18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447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322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48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191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558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207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29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4/29/2018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91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3.png"/><Relationship Id="rId5" Type="http://schemas.openxmlformats.org/officeDocument/2006/relationships/diagramData" Target="../diagrams/data1.xml"/><Relationship Id="rId10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microsoft.com/office/2007/relationships/diagramDrawing" Target="../diagrams/drawin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tiff"/><Relationship Id="rId3" Type="http://schemas.openxmlformats.org/officeDocument/2006/relationships/hyperlink" Target="http://www.tlpnyc.com/" TargetMode="External"/><Relationship Id="rId7" Type="http://schemas.openxmlformats.org/officeDocument/2006/relationships/image" Target="../media/image7.png"/><Relationship Id="rId2" Type="http://schemas.openxmlformats.org/officeDocument/2006/relationships/hyperlink" Target="mailto:lucille@tlpnyc.com" TargetMode="Externa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hyperlink" Target="http://schools.nyc.gov/" TargetMode="External"/><Relationship Id="rId4" Type="http://schemas.openxmlformats.org/officeDocument/2006/relationships/hyperlink" Target="mailto:Matthew.guldin@crossculturalconsult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w.guldin@crossculturalconsult.com" TargetMode="External"/><Relationship Id="rId2" Type="http://schemas.openxmlformats.org/officeDocument/2006/relationships/hyperlink" Target="mailto:Lucille@tlpnyc.co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storativejustice.nyc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openxmlformats.org/officeDocument/2006/relationships/image" Target="../media/image8.tiff"/><Relationship Id="rId4" Type="http://schemas.openxmlformats.org/officeDocument/2006/relationships/hyperlink" Target="http://www.teachersunite.net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DF8837B-BAE2-489A-8F93-69216307D5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C724EA-5D8F-7F44-9B32-B4F7E4F154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/>
          </a:blip>
          <a:srcRect t="21540" r="2" b="222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48BEE9B-A2F4-4BF3-9EAD-16E1A7FC2DC6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699932" y="3510608"/>
            <a:ext cx="5120640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F8B09350-A244-8846-BD3F-DF8DC4724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b="1" dirty="0">
                <a:solidFill>
                  <a:srgbClr val="FFFFFF"/>
                </a:solidFill>
              </a:rPr>
              <a:t>Dynamic CBO/School District Partnerships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CDCF84-377C-7A4F-8AE3-461A602260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Effective Collaboration Transforming Schools to Restorative Communities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C93168-B9E2-4AE6-A8A2-0F0C7F9D8F7F}"/>
              </a:ext>
            </a:extLst>
          </p:cNvPr>
          <p:cNvSpPr txBox="1"/>
          <p:nvPr/>
        </p:nvSpPr>
        <p:spPr>
          <a:xfrm>
            <a:off x="641268" y="4392338"/>
            <a:ext cx="1079467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FF00"/>
                </a:solidFill>
              </a:rPr>
              <a:t>You are invited to share your experiences on the two posters titled: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Positive Collaboration Experiences, and </a:t>
            </a:r>
          </a:p>
          <a:p>
            <a:pPr marL="457200" indent="-457200" algn="ctr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FF00"/>
                </a:solidFill>
              </a:rPr>
              <a:t>Challenges of Collaboration </a:t>
            </a:r>
          </a:p>
        </p:txBody>
      </p:sp>
      <p:sp>
        <p:nvSpPr>
          <p:cNvPr id="6" name="Arrow: Left 5">
            <a:extLst>
              <a:ext uri="{FF2B5EF4-FFF2-40B4-BE49-F238E27FC236}">
                <a16:creationId xmlns:a16="http://schemas.microsoft.com/office/drawing/2014/main" id="{51CF0686-FCDA-4653-BE4A-09D1C5E1DF29}"/>
              </a:ext>
            </a:extLst>
          </p:cNvPr>
          <p:cNvSpPr/>
          <p:nvPr/>
        </p:nvSpPr>
        <p:spPr>
          <a:xfrm>
            <a:off x="5220027" y="6085109"/>
            <a:ext cx="1637152" cy="4846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6766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22">
            <a:extLst>
              <a:ext uri="{FF2B5EF4-FFF2-40B4-BE49-F238E27FC236}">
                <a16:creationId xmlns:a16="http://schemas.microsoft.com/office/drawing/2014/main" id="{A79DB811-FC0D-499A-822F-394B3D3BE01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cxnSp>
        <p:nvCxnSpPr>
          <p:cNvPr id="34" name="Straight Connector 24">
            <a:extLst>
              <a:ext uri="{FF2B5EF4-FFF2-40B4-BE49-F238E27FC236}">
                <a16:creationId xmlns:a16="http://schemas.microsoft.com/office/drawing/2014/main" id="{7195FD2E-5530-42DE-9741-9BC30E72077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Rectangle 26">
            <a:extLst>
              <a:ext uri="{FF2B5EF4-FFF2-40B4-BE49-F238E27FC236}">
                <a16:creationId xmlns:a16="http://schemas.microsoft.com/office/drawing/2014/main" id="{46553AB8-AFF8-40AE-A53C-09FBBC03CA9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28">
            <a:extLst>
              <a:ext uri="{FF2B5EF4-FFF2-40B4-BE49-F238E27FC236}">
                <a16:creationId xmlns:a16="http://schemas.microsoft.com/office/drawing/2014/main" id="{86D6575D-C99F-4105-BC67-882C8B1ED1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6138" y="496088"/>
            <a:ext cx="3823215" cy="5883295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>
            <a:noFill/>
          </a:ln>
          <a:effectLst>
            <a:outerShdw blurRad="114300" dist="127000" dir="5400000" sx="99000" sy="99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/>
          </a:scene3d>
          <a:sp3d contourW="6350">
            <a:bevelT w="12700" h="0" prst="coolSlant"/>
            <a:contourClr>
              <a:schemeClr val="bg2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7" name="Rectangle 30">
            <a:extLst>
              <a:ext uri="{FF2B5EF4-FFF2-40B4-BE49-F238E27FC236}">
                <a16:creationId xmlns:a16="http://schemas.microsoft.com/office/drawing/2014/main" id="{991975BE-39CD-4AC1-85C4-56536516044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2053" y="-2"/>
            <a:ext cx="7539947" cy="685800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75940F-A9F2-47ED-9E8E-F530BB147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599" y="1055077"/>
            <a:ext cx="2532909" cy="479457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rgbClr val="262626"/>
                </a:solidFill>
              </a:rPr>
              <a:t>5: </a:t>
            </a:r>
            <a:r>
              <a:rPr lang="en-US" b="1" i="1" dirty="0">
                <a:solidFill>
                  <a:srgbClr val="262626"/>
                </a:solidFill>
              </a:rPr>
              <a:t>Lessons Learned so far</a:t>
            </a:r>
          </a:p>
        </p:txBody>
      </p:sp>
      <p:graphicFrame>
        <p:nvGraphicFramePr>
          <p:cNvPr id="38" name="TextBox 15">
            <a:extLst>
              <a:ext uri="{FF2B5EF4-FFF2-40B4-BE49-F238E27FC236}">
                <a16:creationId xmlns:a16="http://schemas.microsoft.com/office/drawing/2014/main" id="{192B23CB-534F-4D5A-A5E8-693189EE7D6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6436171"/>
              </p:ext>
            </p:extLst>
          </p:nvPr>
        </p:nvGraphicFramePr>
        <p:xfrm>
          <a:off x="5233226" y="451944"/>
          <a:ext cx="6505467" cy="61497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2383BD5-6DA9-45B2-9157-FE5DF6495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33308" y="1018882"/>
            <a:ext cx="2328874" cy="719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21D4EB-1C55-46EB-BAEC-5B67049478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32064" y="5049328"/>
            <a:ext cx="1331362" cy="10040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1CA53B-2A08-458D-8E3F-17B687E160AC}"/>
              </a:ext>
            </a:extLst>
          </p:cNvPr>
          <p:cNvSpPr/>
          <p:nvPr/>
        </p:nvSpPr>
        <p:spPr>
          <a:xfrm>
            <a:off x="5192561" y="2008158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dirty="0"/>
              <a:t>Agree on restorative consequences if stakeholder obligations unmet.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2707BA6-E168-4595-A5B0-DC14E365086B}"/>
              </a:ext>
            </a:extLst>
          </p:cNvPr>
          <p:cNvCxnSpPr/>
          <p:nvPr/>
        </p:nvCxnSpPr>
        <p:spPr>
          <a:xfrm>
            <a:off x="5260932" y="3236744"/>
            <a:ext cx="6450053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658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958B-2324-9D40-8A02-59182CF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RJ Partnership Planning 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8B2-5744-E741-88EF-3C18A8FF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079735" cy="3318936"/>
          </a:xfrm>
        </p:spPr>
        <p:txBody>
          <a:bodyPr>
            <a:normAutofit/>
          </a:bodyPr>
          <a:lstStyle/>
          <a:p>
            <a:r>
              <a:rPr lang="en-US" sz="3600" i="1" dirty="0"/>
              <a:t>For CBOs page</a:t>
            </a:r>
            <a:r>
              <a:rPr lang="en-US" sz="3600" dirty="0"/>
              <a:t>: questions to ask school/district leaders</a:t>
            </a:r>
          </a:p>
          <a:p>
            <a:r>
              <a:rPr lang="en-US" sz="3600" i="1" dirty="0"/>
              <a:t>For School/District page</a:t>
            </a:r>
            <a:r>
              <a:rPr lang="en-US" sz="3600" dirty="0"/>
              <a:t>: questions to ask CBO program directors</a:t>
            </a:r>
          </a:p>
          <a:p>
            <a:r>
              <a:rPr lang="en-US" sz="3600" dirty="0"/>
              <a:t>What other questions do </a:t>
            </a:r>
            <a:r>
              <a:rPr lang="en-US" sz="3600" i="1" dirty="0"/>
              <a:t>you</a:t>
            </a:r>
            <a:r>
              <a:rPr lang="en-US" sz="3600" dirty="0"/>
              <a:t> need to ask to set up a Restorative Justice Partnership for success…?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A84B4-CF04-45E7-A37E-1230F577B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" r="2825"/>
          <a:stretch/>
        </p:blipFill>
        <p:spPr>
          <a:xfrm>
            <a:off x="965200" y="711199"/>
            <a:ext cx="2194560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9DFBE-FE80-4938-B849-807594A7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093" y="694266"/>
            <a:ext cx="1111393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709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3958B-2324-9D40-8A02-59182CF6D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Folders with…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1118B2-5744-E741-88EF-3C18A8FFF0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2556932"/>
            <a:ext cx="10079735" cy="3318936"/>
          </a:xfrm>
        </p:spPr>
        <p:txBody>
          <a:bodyPr>
            <a:normAutofit/>
          </a:bodyPr>
          <a:lstStyle/>
          <a:p>
            <a:r>
              <a:rPr lang="en-US" dirty="0"/>
              <a:t>Setting Up School/CBO Partnership for Success/Formula for RJ Success!</a:t>
            </a:r>
          </a:p>
          <a:p>
            <a:r>
              <a:rPr lang="en-US" sz="2400" dirty="0"/>
              <a:t>Partnership Planning form (</a:t>
            </a:r>
            <a:r>
              <a:rPr lang="en-US" sz="2400" i="1" dirty="0"/>
              <a:t>2 two-sided pages</a:t>
            </a:r>
            <a:r>
              <a:rPr lang="en-US" sz="2400" dirty="0"/>
              <a:t>)</a:t>
            </a:r>
          </a:p>
          <a:p>
            <a:r>
              <a:rPr lang="en-US" sz="2400" dirty="0"/>
              <a:t>RJ Action Plan template</a:t>
            </a:r>
          </a:p>
          <a:p>
            <a:r>
              <a:rPr lang="en-US" sz="2400" dirty="0"/>
              <a:t>Hallmarks of RJ </a:t>
            </a:r>
          </a:p>
          <a:p>
            <a:r>
              <a:rPr lang="en-US" sz="2400" dirty="0"/>
              <a:t>RJ site visit sample agenda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9A84B4-CF04-45E7-A37E-1230F577B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7" r="2825"/>
          <a:stretch/>
        </p:blipFill>
        <p:spPr>
          <a:xfrm>
            <a:off x="965200" y="711199"/>
            <a:ext cx="2194560" cy="71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29DFBE-FE80-4938-B849-807594A7A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6093" y="694266"/>
            <a:ext cx="1111393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5637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D5FEF5-E588-4803-BD8C-9DF25E37C5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849129"/>
            <a:ext cx="9601196" cy="1303867"/>
          </a:xfrm>
        </p:spPr>
        <p:txBody>
          <a:bodyPr/>
          <a:lstStyle/>
          <a:p>
            <a:pPr algn="l"/>
            <a:r>
              <a:rPr lang="en-US" dirty="0"/>
              <a:t> 			Questions…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96040-F372-4536-A76B-6E5895044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47255" y="2553799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The Leadership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7C409-7910-473C-BDF5-89982F04D7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9141" y="3243261"/>
            <a:ext cx="3550920" cy="26326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Lucille Rivin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solidFill>
                  <a:srgbClr val="0070C0"/>
                </a:solidFill>
                <a:hlinkClick r:id="rId2"/>
              </a:rPr>
              <a:t>lucille@tlpnyc.com</a:t>
            </a:r>
            <a:r>
              <a:rPr lang="en-US" dirty="0">
                <a:solidFill>
                  <a:srgbClr val="0070C0"/>
                </a:solidFill>
              </a:rPr>
              <a:t> </a:t>
            </a:r>
          </a:p>
          <a:p>
            <a:pPr marL="0" indent="0">
              <a:buNone/>
            </a:pPr>
            <a:r>
              <a:rPr lang="en-US" dirty="0"/>
              <a:t>212-625-8001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hlinkClick r:id="rId3"/>
              </a:rPr>
              <a:t>www.tlpnyc.com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CB2716-801A-4B65-A997-24B013AA59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8296" y="2473874"/>
            <a:ext cx="5066449" cy="656187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NYC Department of Education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B7E988-769F-46E5-A60F-A3E1031CAC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5249329" cy="263260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Matthew Guldin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hlinkClick r:id="rId4"/>
              </a:rPr>
              <a:t>Matthew.guldin@crossculturalconsult.com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347-678-8585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>
                <a:hlinkClick r:id="rId5"/>
              </a:rPr>
              <a:t>http://schools.nyc.gov</a:t>
            </a:r>
            <a:r>
              <a:rPr lang="en-US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AD71E25-7708-4D9B-942C-C4F86E5271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75997" y="5166780"/>
            <a:ext cx="1342803" cy="100984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0681A-8C96-4DDA-966F-7A53049116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5402" y="5312009"/>
            <a:ext cx="2328874" cy="7193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1AA53F-7AF8-BF48-AE0F-0CFA895C25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27961" y="490075"/>
            <a:ext cx="3848035" cy="192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95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098F100-22EC-984E-80AC-BA5C8F930828}"/>
              </a:ext>
            </a:extLst>
          </p:cNvPr>
          <p:cNvSpPr/>
          <p:nvPr/>
        </p:nvSpPr>
        <p:spPr>
          <a:xfrm>
            <a:off x="1420238" y="860102"/>
            <a:ext cx="963038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spc="100" dirty="0">
                <a:solidFill>
                  <a:srgbClr val="1D1D1D"/>
                </a:solidFill>
                <a:latin typeface="+mj-lt"/>
                <a:ea typeface="Calibri" panose="020F0502020204030204" pitchFamily="34" charset="0"/>
                <a:cs typeface="Garamond" panose="02020404030301010803" pitchFamily="18" charset="0"/>
              </a:rPr>
              <a:t>Lucille Rivin</a:t>
            </a:r>
            <a:endParaRPr lang="en-US" sz="3600" b="1" i="1" spc="1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1D1D1D"/>
                </a:solidFill>
                <a:latin typeface="+mj-lt"/>
                <a:ea typeface="Calibri" panose="020F0502020204030204" pitchFamily="34" charset="0"/>
                <a:cs typeface="Garamond" panose="02020404030301010803" pitchFamily="18" charset="0"/>
              </a:rPr>
              <a:t>Senior Director, Curriculum and Resource Development</a:t>
            </a:r>
            <a:endParaRPr lang="en-US" sz="3200" dirty="0">
              <a:solidFill>
                <a:srgbClr val="262626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1D1D1D"/>
                </a:solidFill>
                <a:latin typeface="+mj-lt"/>
                <a:ea typeface="Calibri" panose="020F0502020204030204" pitchFamily="34" charset="0"/>
                <a:cs typeface="Garamond" panose="02020404030301010803" pitchFamily="18" charset="0"/>
              </a:rPr>
              <a:t>The Leadership Program</a:t>
            </a:r>
          </a:p>
          <a:p>
            <a:pPr algn="ctr"/>
            <a:r>
              <a:rPr lang="en-US" sz="3200" dirty="0">
                <a:solidFill>
                  <a:srgbClr val="1D1D1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Lucille@tlpnyc.com</a:t>
            </a:r>
            <a:r>
              <a:rPr lang="en-US" sz="3200" dirty="0">
                <a:solidFill>
                  <a:srgbClr val="1D1D1D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262626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2D02B-B221-2F49-A121-003B37BFDC95}"/>
              </a:ext>
            </a:extLst>
          </p:cNvPr>
          <p:cNvSpPr txBox="1"/>
          <p:nvPr/>
        </p:nvSpPr>
        <p:spPr>
          <a:xfrm>
            <a:off x="2743222" y="3507221"/>
            <a:ext cx="6984413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i="1" spc="100" dirty="0"/>
              <a:t>Matthew </a:t>
            </a:r>
            <a:r>
              <a:rPr lang="en-US" sz="3600" b="1" i="1" spc="100" dirty="0" err="1"/>
              <a:t>Guldin</a:t>
            </a:r>
            <a:endParaRPr lang="en-US" sz="3600" b="1" i="1" spc="100" dirty="0"/>
          </a:p>
          <a:p>
            <a:pPr algn="ctr"/>
            <a:r>
              <a:rPr lang="en-US" sz="3000" dirty="0"/>
              <a:t>Director, Restorative Justice Pilot Schools</a:t>
            </a:r>
          </a:p>
          <a:p>
            <a:pPr algn="ctr"/>
            <a:r>
              <a:rPr lang="en-US" sz="3000" dirty="0"/>
              <a:t>Office of Safety and Youth Development </a:t>
            </a:r>
          </a:p>
          <a:p>
            <a:pPr algn="ctr"/>
            <a:r>
              <a:rPr lang="en-US" sz="3000" b="1" dirty="0"/>
              <a:t>New York City Department of Education</a:t>
            </a:r>
          </a:p>
          <a:p>
            <a:pPr algn="ctr"/>
            <a:r>
              <a:rPr lang="en-US" sz="3000" dirty="0">
                <a:hlinkClick r:id="rId3"/>
              </a:rPr>
              <a:t>Matthew.guldin@crossculturalconsult.com</a:t>
            </a:r>
            <a:r>
              <a:rPr lang="en-US" sz="3000" dirty="0"/>
              <a:t> </a:t>
            </a:r>
          </a:p>
          <a:p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9C95220-F43E-F546-8031-DD716AB42D8A}"/>
              </a:ext>
            </a:extLst>
          </p:cNvPr>
          <p:cNvCxnSpPr>
            <a:cxnSpLocks/>
          </p:cNvCxnSpPr>
          <p:nvPr/>
        </p:nvCxnSpPr>
        <p:spPr>
          <a:xfrm>
            <a:off x="1770433" y="3249038"/>
            <a:ext cx="8929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E7C8174B-D77A-4D50-B50E-07EE21C2F6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5599" y="4195587"/>
            <a:ext cx="1268478" cy="950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E098A96-DEA0-4E65-9E43-9004E4B46C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437" y="2143466"/>
            <a:ext cx="2449029" cy="75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164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86F2-7C90-134A-AD1A-3DDA7664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i="1" dirty="0"/>
              <a:t>A little about us…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EFB00-C786-0742-B8C5-A87C319467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0411" y="2504048"/>
            <a:ext cx="5207252" cy="3753877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6400" dirty="0"/>
              <a:t>The Leadership Program (TLP)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Community Based Organization (CBO) with over    20 years in Youth Development (YD)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Over a dozen original YD SEL curricula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Our Violence Prevention Program (VPP) OJJDP and SAMSHA national model programs lists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6400" dirty="0"/>
              <a:t>Lucille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19 years at TLP; Oversaw development of TLP’s National Model Program VPP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RJ Coordinator in NYC HS; Oversaw team of 15    RJ Coordinators in 17 schools at 6 sites </a:t>
            </a:r>
          </a:p>
          <a:p>
            <a:pPr lvl="1">
              <a:spcAft>
                <a:spcPts val="300"/>
              </a:spcAft>
            </a:pPr>
            <a:r>
              <a:rPr lang="en-US" sz="6400" dirty="0"/>
              <a:t>Facilitator of RJ trainings for in-house and school staff</a:t>
            </a:r>
          </a:p>
          <a:p>
            <a:pPr lvl="1"/>
            <a:r>
              <a:rPr lang="en-US" sz="6400" dirty="0"/>
              <a:t>Restorative Justice Initiative Advisory Board </a:t>
            </a:r>
            <a:r>
              <a:rPr lang="en-US" sz="5600" dirty="0">
                <a:solidFill>
                  <a:srgbClr val="1712F6"/>
                </a:solidFill>
                <a:hlinkClick r:id="rId3"/>
              </a:rPr>
              <a:t>http://www.restorativejustice.nyc/</a:t>
            </a:r>
            <a:r>
              <a:rPr lang="en-US" sz="5600" dirty="0">
                <a:solidFill>
                  <a:srgbClr val="1712F6"/>
                </a:solidFill>
              </a:rPr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05A733-A974-ED4C-852A-7A344DA23D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67663" y="2510279"/>
            <a:ext cx="5550568" cy="360966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NYC Dept. of Education (DoE)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Largest school district in USA with 1800 public schools, 1.1 million students, and 75,000 teachers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RJ Pilot initiatives in </a:t>
            </a:r>
            <a:r>
              <a:rPr lang="en-US" sz="1600" dirty="0">
                <a:solidFill>
                  <a:schemeClr val="tx1"/>
                </a:solidFill>
              </a:rPr>
              <a:t>over 100 </a:t>
            </a:r>
            <a:r>
              <a:rPr lang="en-US" sz="1600" dirty="0"/>
              <a:t>schools over the past 3 years</a:t>
            </a: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1600" dirty="0"/>
              <a:t>Matthew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Former NYC Classroom teacher, MS/HS Dean, and Assistant Principal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Oversaw transformation in NYC high school from punitive discipline to RJ approach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Teachers Unite Organizing Council  </a:t>
            </a:r>
            <a:r>
              <a:rPr lang="en-US" sz="1400" dirty="0">
                <a:solidFill>
                  <a:srgbClr val="1712F6"/>
                </a:solidFill>
                <a:hlinkClick r:id="rId4"/>
              </a:rPr>
              <a:t>www.teachersunite.net</a:t>
            </a:r>
            <a:r>
              <a:rPr lang="en-US" sz="1400" dirty="0">
                <a:solidFill>
                  <a:srgbClr val="1712F6"/>
                </a:solidFill>
              </a:rPr>
              <a:t> </a:t>
            </a:r>
          </a:p>
          <a:p>
            <a:pPr lvl="1">
              <a:spcAft>
                <a:spcPts val="300"/>
              </a:spcAft>
            </a:pPr>
            <a:r>
              <a:rPr lang="en-US" sz="1600" dirty="0"/>
              <a:t>Director of Restorative Justice Programming at Cross-Cultural Consulting Services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1C81FA-2C0F-364E-B0A7-003E226732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8430" y="697905"/>
            <a:ext cx="2239615" cy="16765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4F9C52-4F53-41B2-B6C4-DAD5E14C51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770" y="1043047"/>
            <a:ext cx="3192706" cy="986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962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B6022176-0F9D-40D4-925E-BDE6A9C8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7201" y="1936637"/>
            <a:ext cx="3683653" cy="368365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4436D-7A36-4B04-9795-A0109130EB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80209" y="2651445"/>
            <a:ext cx="4538526" cy="769784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en-US" sz="3000" dirty="0"/>
            </a:br>
            <a:br>
              <a:rPr lang="en-US" sz="3000" dirty="0"/>
            </a:br>
            <a:r>
              <a:rPr lang="en-US" sz="6700" dirty="0"/>
              <a:t>EQ</a:t>
            </a:r>
            <a:r>
              <a:rPr lang="en-US" sz="3000" dirty="0"/>
              <a:t>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49A434-799D-4512-A724-901E91E885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66952" y="3548236"/>
            <a:ext cx="4765039" cy="1933463"/>
          </a:xfrm>
        </p:spPr>
        <p:txBody>
          <a:bodyPr>
            <a:normAutofit/>
          </a:bodyPr>
          <a:lstStyle/>
          <a:p>
            <a:r>
              <a:rPr lang="en-US" sz="2300" b="1" dirty="0"/>
              <a:t>How can a school/district and community based organization collaborate effectively to support a transformation from a retributive to restorative school culture?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97537-6570-4E4D-BE40-F24D5423AC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1014" y="1421334"/>
            <a:ext cx="1129839" cy="8496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560DB7-B7AA-49E5-A240-FEA8B0A7C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1192" y="1521730"/>
            <a:ext cx="2100661" cy="648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3399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5697537-6570-4E4D-BE40-F24D5423AC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790" y="722989"/>
            <a:ext cx="1188952" cy="8941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24436D-7A36-4B04-9795-A0109130EB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769" y="1784287"/>
            <a:ext cx="3718455" cy="1386750"/>
          </a:xfrm>
        </p:spPr>
        <p:txBody>
          <a:bodyPr>
            <a:normAutofit/>
          </a:bodyPr>
          <a:lstStyle/>
          <a:p>
            <a:r>
              <a:rPr lang="en-US" sz="6000" b="1" dirty="0"/>
              <a:t>Quote: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48863B-9638-5A44-A978-CD7B8967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5058" y="982131"/>
            <a:ext cx="4733675" cy="489373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BCB9DA0-558C-44E3-8B07-853C6FE09F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059" y="1062161"/>
            <a:ext cx="4733674" cy="47336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30BE11-543A-423A-9C1C-700E8D9341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790" y="5189945"/>
            <a:ext cx="2059748" cy="63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715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940F-A9F2-47ED-9E8E-F530BB14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1: </a:t>
            </a:r>
            <a:r>
              <a:rPr lang="en-US" b="1" i="1" dirty="0"/>
              <a:t>Initial Expectations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F4CF1-B8AB-4078-B6EB-328789F4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413483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NYCDOE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198C-5DF0-4ECF-BCEC-BD98A6417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95402" y="2954504"/>
            <a:ext cx="4718304" cy="301315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CBO will staff each school with one RJ Coordinator versed in RJ Practices</a:t>
            </a:r>
          </a:p>
          <a:p>
            <a:r>
              <a:rPr lang="en-US" dirty="0">
                <a:solidFill>
                  <a:schemeClr val="tx1"/>
                </a:solidFill>
              </a:rPr>
              <a:t>Consistent CBO staffing</a:t>
            </a:r>
          </a:p>
          <a:p>
            <a:r>
              <a:rPr lang="en-US" dirty="0">
                <a:solidFill>
                  <a:schemeClr val="tx1"/>
                </a:solidFill>
              </a:rPr>
              <a:t>Principals and administrators well-informed about RJ approach and level of commitment needed</a:t>
            </a:r>
          </a:p>
          <a:p>
            <a:r>
              <a:rPr lang="en-US" dirty="0">
                <a:solidFill>
                  <a:schemeClr val="tx1"/>
                </a:solidFill>
              </a:rPr>
              <a:t>Enthusiastic Principal cooperation</a:t>
            </a:r>
          </a:p>
          <a:p>
            <a:r>
              <a:rPr lang="en-US" dirty="0">
                <a:solidFill>
                  <a:schemeClr val="tx1"/>
                </a:solidFill>
              </a:rPr>
              <a:t>25 schools committed to transforming culture.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3E4FF-E4B1-436E-86DA-55870FD7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8292" y="2406028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Leadership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6374C-C443-4D80-8EBF-7CE8B6B9A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8294" y="2954504"/>
            <a:ext cx="4995674" cy="3013159"/>
          </a:xfrm>
        </p:spPr>
        <p:txBody>
          <a:bodyPr>
            <a:normAutofit fontScale="850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Schools open to and clear about full collaboration with CBO RJ Coordinators</a:t>
            </a:r>
          </a:p>
          <a:p>
            <a:r>
              <a:rPr lang="en-US" dirty="0">
                <a:solidFill>
                  <a:schemeClr val="tx1"/>
                </a:solidFill>
              </a:rPr>
              <a:t>RJC would have access to all school staff to deliver RJ Professional development (PD)</a:t>
            </a:r>
          </a:p>
          <a:p>
            <a:r>
              <a:rPr lang="en-US" dirty="0">
                <a:solidFill>
                  <a:schemeClr val="tx1"/>
                </a:solidFill>
              </a:rPr>
              <a:t>Consistent cooperation and eager participation from school staff and leaders—across the board buy-in.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41AB0D-D912-4300-9C99-29BA70BDCC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563" y="914675"/>
            <a:ext cx="2328874" cy="7193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FA1CC9-AE58-423C-B69D-2254BD72B5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2294" y="862103"/>
            <a:ext cx="109127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39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940F-A9F2-47ED-9E8E-F530BB14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2: </a:t>
            </a:r>
            <a:r>
              <a:rPr lang="en-US" b="1" i="1" dirty="0"/>
              <a:t>What Worked from the Outset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F4CF1-B8AB-4078-B6EB-328789F4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476499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NYCDOE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198C-5DF0-4ECF-BCEC-BD98A6417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32573" y="2954504"/>
            <a:ext cx="4881133" cy="301315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Developing cohort/working unit among RJCs from various CBOs</a:t>
            </a:r>
          </a:p>
          <a:p>
            <a:r>
              <a:rPr lang="en-US" dirty="0">
                <a:solidFill>
                  <a:schemeClr val="tx1"/>
                </a:solidFill>
              </a:rPr>
              <a:t>Holding cohort skills workshops and sharing circles to build camaraderie and equalize skill levels among RJCs</a:t>
            </a:r>
          </a:p>
          <a:p>
            <a:r>
              <a:rPr lang="en-US" dirty="0">
                <a:solidFill>
                  <a:schemeClr val="tx1"/>
                </a:solidFill>
              </a:rPr>
              <a:t>CBO commitment to problem solving and finding effective solutions to challenging issues </a:t>
            </a:r>
          </a:p>
          <a:p>
            <a:r>
              <a:rPr lang="en-US" dirty="0">
                <a:solidFill>
                  <a:schemeClr val="tx1"/>
                </a:solidFill>
              </a:rPr>
              <a:t>Developing good relationship with CBO staff.</a:t>
            </a: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3E4FF-E4B1-436E-86DA-55870FD7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1" y="2407376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Leadership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6374C-C443-4D80-8EBF-7CE8B6B9A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8293" y="2954504"/>
            <a:ext cx="4881133" cy="3013159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solidFill>
                  <a:schemeClr val="tx1"/>
                </a:solidFill>
              </a:rPr>
              <a:t>Building relationships between CBO staff and school staff and students</a:t>
            </a:r>
          </a:p>
          <a:p>
            <a:r>
              <a:rPr lang="en-US" dirty="0">
                <a:solidFill>
                  <a:schemeClr val="tx1"/>
                </a:solidFill>
              </a:rPr>
              <a:t>Two or more CBO RJCs in each school </a:t>
            </a:r>
          </a:p>
          <a:p>
            <a:r>
              <a:rPr lang="en-US" dirty="0">
                <a:solidFill>
                  <a:schemeClr val="tx1"/>
                </a:solidFill>
              </a:rPr>
              <a:t>RJCs Modeling community building circles with staff and students</a:t>
            </a:r>
          </a:p>
          <a:p>
            <a:r>
              <a:rPr lang="en-US" dirty="0">
                <a:solidFill>
                  <a:schemeClr val="tx1"/>
                </a:solidFill>
              </a:rPr>
              <a:t>Creating school RJ Action Teams of school staff (</a:t>
            </a:r>
            <a:r>
              <a:rPr lang="en-US" i="1" dirty="0">
                <a:solidFill>
                  <a:schemeClr val="tx1"/>
                </a:solidFill>
              </a:rPr>
              <a:t>to varying degrees in different schools</a:t>
            </a:r>
            <a:r>
              <a:rPr lang="en-US" dirty="0">
                <a:solidFill>
                  <a:schemeClr val="tx1"/>
                </a:solidFill>
              </a:rPr>
              <a:t>)</a:t>
            </a:r>
          </a:p>
          <a:p>
            <a:r>
              <a:rPr lang="en-US" dirty="0">
                <a:solidFill>
                  <a:schemeClr val="tx1"/>
                </a:solidFill>
              </a:rPr>
              <a:t>Building on restorative-aligned practices already in place in schools.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9E47A3-220C-4FFF-B4D8-F3A81FE5F8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829" y="791632"/>
            <a:ext cx="1875638" cy="5793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C36D13-4B52-4438-9B9A-6B4E984F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3892" y="669808"/>
            <a:ext cx="109127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99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940F-A9F2-47ED-9E8E-F530BB14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3: </a:t>
            </a:r>
            <a:r>
              <a:rPr lang="en-US" b="1" i="1" dirty="0"/>
              <a:t>Challenges Encountered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F4CF1-B8AB-4078-B6EB-328789F4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3025" y="2316561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NYCDOE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198C-5DF0-4ECF-BCEC-BD98A6417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789912"/>
            <a:ext cx="5486400" cy="3013159"/>
          </a:xfrm>
        </p:spPr>
        <p:txBody>
          <a:bodyPr>
            <a:no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School leaders’ lack of understanding of program requirements</a:t>
            </a:r>
          </a:p>
          <a:p>
            <a:r>
              <a:rPr lang="en-US" sz="1600" dirty="0">
                <a:solidFill>
                  <a:schemeClr val="tx1"/>
                </a:solidFill>
              </a:rPr>
              <a:t>Receiving full commitment to action from school leadership</a:t>
            </a:r>
          </a:p>
          <a:p>
            <a:r>
              <a:rPr lang="en-US" sz="1600" dirty="0">
                <a:solidFill>
                  <a:schemeClr val="tx1"/>
                </a:solidFill>
              </a:rPr>
              <a:t>Getting to know 6 CBOs and 20 RJCs</a:t>
            </a:r>
          </a:p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CBOs’ different contracts with NYCDOE affecting placement of personnel and organizing model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*</a:t>
            </a:r>
          </a:p>
          <a:p>
            <a:r>
              <a:rPr lang="en-US" sz="1600" dirty="0">
                <a:solidFill>
                  <a:schemeClr val="tx1"/>
                </a:solidFill>
              </a:rPr>
              <a:t>Getting to know 25 school Principals and getting them together for workshops on leading cultural change</a:t>
            </a:r>
          </a:p>
          <a:p>
            <a:r>
              <a:rPr lang="en-US" sz="1600" dirty="0">
                <a:solidFill>
                  <a:schemeClr val="tx1"/>
                </a:solidFill>
              </a:rPr>
              <a:t>Obtaining regular progress reports from CBO RJCs</a:t>
            </a:r>
          </a:p>
          <a:p>
            <a:r>
              <a:rPr lang="en-US" sz="1600" dirty="0">
                <a:solidFill>
                  <a:schemeClr val="tx1"/>
                </a:solidFill>
              </a:rPr>
              <a:t>Training “discipline” personnel in each school.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3E4FF-E4B1-436E-86DA-55870FD7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8294" y="2316561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Leadership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6374C-C443-4D80-8EBF-7CE8B6B9A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8294" y="2789912"/>
            <a:ext cx="4916426" cy="3290508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Given February start, low availability of trained CBO staff, which necessitated hiring and training </a:t>
            </a:r>
          </a:p>
          <a:p>
            <a:r>
              <a:rPr lang="en-US" sz="1600" dirty="0">
                <a:solidFill>
                  <a:schemeClr val="tx1"/>
                </a:solidFill>
              </a:rPr>
              <a:t>Matching CBO staff to school personnel and culture</a:t>
            </a:r>
          </a:p>
          <a:p>
            <a:r>
              <a:rPr lang="en-US" sz="1600" dirty="0">
                <a:solidFill>
                  <a:schemeClr val="tx1"/>
                </a:solidFill>
              </a:rPr>
              <a:t>Working with 13 schools on 2 sites that did not request program or RJC</a:t>
            </a:r>
          </a:p>
          <a:p>
            <a:r>
              <a:rPr lang="en-US" sz="1600" dirty="0">
                <a:solidFill>
                  <a:schemeClr val="tx1"/>
                </a:solidFill>
              </a:rPr>
              <a:t>Getting to know Principals and staff in 17 schools, and approximately 500 students in each school</a:t>
            </a:r>
          </a:p>
          <a:p>
            <a:r>
              <a:rPr lang="en-US" sz="1600" dirty="0">
                <a:solidFill>
                  <a:schemeClr val="tx1"/>
                </a:solidFill>
              </a:rPr>
              <a:t>Lack of CBO clout with school leaders</a:t>
            </a:r>
          </a:p>
          <a:p>
            <a:r>
              <a:rPr lang="en-US" sz="1600" dirty="0">
                <a:solidFill>
                  <a:schemeClr val="accent3">
                    <a:lumMod val="75000"/>
                  </a:schemeClr>
                </a:solidFill>
              </a:rPr>
              <a:t>Bureaucracy protocols to document services provided causing delays in payment for services.</a:t>
            </a:r>
            <a:r>
              <a:rPr lang="en-US" sz="2000" dirty="0">
                <a:solidFill>
                  <a:schemeClr val="accent3">
                    <a:lumMod val="75000"/>
                  </a:schemeClr>
                </a:solidFill>
              </a:rPr>
              <a:t>*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11B6E5-4277-43CC-879B-B7C04294D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63" y="774839"/>
            <a:ext cx="2095770" cy="6473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A9F8DD8-BB87-41B3-B567-432FB0E403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6468" y="687015"/>
            <a:ext cx="109127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97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5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25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25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25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25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25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125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25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5940F-A9F2-47ED-9E8E-F530BB147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4: </a:t>
            </a:r>
            <a:r>
              <a:rPr lang="en-US" b="1" i="1" dirty="0"/>
              <a:t>Addressing</a:t>
            </a:r>
            <a:r>
              <a:rPr lang="en-US" dirty="0"/>
              <a:t> </a:t>
            </a:r>
            <a:r>
              <a:rPr lang="en-US" b="1" i="1" dirty="0"/>
              <a:t>Challenges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2F4CF1-B8AB-4078-B6EB-328789F45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95400" y="2378242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NYCDOE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B9198C-5DF0-4ECF-BCEC-BD98A64174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57835" y="2852673"/>
            <a:ext cx="4955871" cy="2435643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Create report and action plan templates, and site visit guidelines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Cohort of multi-CBO staff working together to solve common problems: develop RJ tracking system, etc.</a:t>
            </a:r>
          </a:p>
          <a:p>
            <a:r>
              <a:rPr lang="en-US" sz="1800" dirty="0">
                <a:solidFill>
                  <a:schemeClr val="tx1"/>
                </a:solidFill>
              </a:rPr>
              <a:t>Ongoing site visits involving DoE, CBO staff, and school leadership</a:t>
            </a:r>
          </a:p>
          <a:p>
            <a:r>
              <a:rPr lang="en-US" sz="1800" dirty="0">
                <a:solidFill>
                  <a:schemeClr val="tx1"/>
                </a:solidFill>
              </a:rPr>
              <a:t>Trainings offered for deans, counselors, principals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33E4FF-E4B1-436E-86DA-55870FD713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80671" y="2378242"/>
            <a:ext cx="4718304" cy="5762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Leadership Program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56374C-C443-4D80-8EBF-7CE8B6B9A2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8293" y="2881550"/>
            <a:ext cx="5117235" cy="2435644"/>
          </a:xfrm>
        </p:spPr>
        <p:txBody>
          <a:bodyPr>
            <a:noAutofit/>
          </a:bodyPr>
          <a:lstStyle/>
          <a:p>
            <a:r>
              <a:rPr lang="en-US" sz="1800" dirty="0">
                <a:solidFill>
                  <a:schemeClr val="tx1"/>
                </a:solidFill>
              </a:rPr>
              <a:t>Regular communication with school leadership and with DoE RJ Directors</a:t>
            </a:r>
          </a:p>
          <a:p>
            <a:r>
              <a:rPr lang="en-US" sz="1800" dirty="0">
                <a:solidFill>
                  <a:schemeClr val="tx1"/>
                </a:solidFill>
              </a:rPr>
              <a:t>Two or more CBO-based RJ Coordinators at each school site</a:t>
            </a:r>
          </a:p>
          <a:p>
            <a:r>
              <a:rPr lang="en-US" sz="1800" dirty="0">
                <a:solidFill>
                  <a:schemeClr val="tx1"/>
                </a:solidFill>
              </a:rPr>
              <a:t>Delivery of RJ Professional Development services adapted to particularities of each school </a:t>
            </a:r>
          </a:p>
          <a:p>
            <a:r>
              <a:rPr lang="en-US" sz="1800" dirty="0">
                <a:solidFill>
                  <a:schemeClr val="tx1"/>
                </a:solidFill>
              </a:rPr>
              <a:t>Collaboration with DoE RJ director to create cohesive Principal group at multi-school sites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097E5C-4733-447F-9A31-0B8370668ABA}"/>
              </a:ext>
            </a:extLst>
          </p:cNvPr>
          <p:cNvSpPr txBox="1"/>
          <p:nvPr/>
        </p:nvSpPr>
        <p:spPr>
          <a:xfrm>
            <a:off x="2940424" y="5558802"/>
            <a:ext cx="573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000" dirty="0"/>
              <a:t>Manage expectations when schools expected transformation overnight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4CFF46-2691-4A4F-9B6D-65E9EEF418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497" y="889889"/>
            <a:ext cx="2328874" cy="7193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686C49-451E-434D-9618-7249A60E2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9293" y="794101"/>
            <a:ext cx="1091279" cy="82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96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{2818C739-2B11-844C-AFFE-470E636EA5EA}tf10001064</Template>
  <TotalTime>1311</TotalTime>
  <Words>1144</Words>
  <Application>Microsoft Office PowerPoint</Application>
  <PresentationFormat>Widescreen</PresentationFormat>
  <Paragraphs>136</Paragraphs>
  <Slides>13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Adobe Devanagari</vt:lpstr>
      <vt:lpstr>Arial</vt:lpstr>
      <vt:lpstr>Calibri</vt:lpstr>
      <vt:lpstr>Garamond</vt:lpstr>
      <vt:lpstr>Times New Roman</vt:lpstr>
      <vt:lpstr>Organic</vt:lpstr>
      <vt:lpstr>Dynamic CBO/School District Partnerships</vt:lpstr>
      <vt:lpstr>PowerPoint Presentation</vt:lpstr>
      <vt:lpstr>A little about us…</vt:lpstr>
      <vt:lpstr>  EQ:</vt:lpstr>
      <vt:lpstr>Quote:</vt:lpstr>
      <vt:lpstr>1: Initial Expectations</vt:lpstr>
      <vt:lpstr>2: What Worked from the Outset</vt:lpstr>
      <vt:lpstr>3: Challenges Encountered</vt:lpstr>
      <vt:lpstr>4: Addressing Challenges</vt:lpstr>
      <vt:lpstr>5: Lessons Learned so far</vt:lpstr>
      <vt:lpstr>RJ Partnership Planning Form</vt:lpstr>
      <vt:lpstr>Folders with…</vt:lpstr>
      <vt:lpstr>    Questions…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Dynamic CBO/School District Partnerships</dc:title>
  <dc:creator>Lucille</dc:creator>
  <cp:lastModifiedBy>Lucille Rivin</cp:lastModifiedBy>
  <cp:revision>142</cp:revision>
  <dcterms:created xsi:type="dcterms:W3CDTF">2018-03-08T19:04:10Z</dcterms:created>
  <dcterms:modified xsi:type="dcterms:W3CDTF">2018-04-30T03:22:22Z</dcterms:modified>
</cp:coreProperties>
</file>