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75"/>
  </p:notesMasterIdLst>
  <p:handoutMasterIdLst>
    <p:handoutMasterId r:id="rId76"/>
  </p:handoutMasterIdLst>
  <p:sldIdLst>
    <p:sldId id="660" r:id="rId2"/>
    <p:sldId id="780" r:id="rId3"/>
    <p:sldId id="785" r:id="rId4"/>
    <p:sldId id="801" r:id="rId5"/>
    <p:sldId id="786" r:id="rId6"/>
    <p:sldId id="788" r:id="rId7"/>
    <p:sldId id="799" r:id="rId8"/>
    <p:sldId id="749" r:id="rId9"/>
    <p:sldId id="805" r:id="rId10"/>
    <p:sldId id="676" r:id="rId11"/>
    <p:sldId id="711" r:id="rId12"/>
    <p:sldId id="734" r:id="rId13"/>
    <p:sldId id="740" r:id="rId14"/>
    <p:sldId id="735" r:id="rId15"/>
    <p:sldId id="736" r:id="rId16"/>
    <p:sldId id="737" r:id="rId17"/>
    <p:sldId id="738" r:id="rId18"/>
    <p:sldId id="739" r:id="rId19"/>
    <p:sldId id="741" r:id="rId20"/>
    <p:sldId id="742" r:id="rId21"/>
    <p:sldId id="743" r:id="rId22"/>
    <p:sldId id="773" r:id="rId23"/>
    <p:sldId id="745" r:id="rId24"/>
    <p:sldId id="746" r:id="rId25"/>
    <p:sldId id="664" r:id="rId26"/>
    <p:sldId id="755" r:id="rId27"/>
    <p:sldId id="753" r:id="rId28"/>
    <p:sldId id="747" r:id="rId29"/>
    <p:sldId id="774" r:id="rId30"/>
    <p:sldId id="775" r:id="rId31"/>
    <p:sldId id="776" r:id="rId32"/>
    <p:sldId id="757" r:id="rId33"/>
    <p:sldId id="777" r:id="rId34"/>
    <p:sldId id="761" r:id="rId35"/>
    <p:sldId id="763" r:id="rId36"/>
    <p:sldId id="764" r:id="rId37"/>
    <p:sldId id="772" r:id="rId38"/>
    <p:sldId id="795" r:id="rId39"/>
    <p:sldId id="793" r:id="rId40"/>
    <p:sldId id="797" r:id="rId41"/>
    <p:sldId id="800" r:id="rId42"/>
    <p:sldId id="794" r:id="rId43"/>
    <p:sldId id="762" r:id="rId44"/>
    <p:sldId id="766" r:id="rId45"/>
    <p:sldId id="765" r:id="rId46"/>
    <p:sldId id="767" r:id="rId47"/>
    <p:sldId id="768" r:id="rId48"/>
    <p:sldId id="621" r:id="rId49"/>
    <p:sldId id="630" r:id="rId50"/>
    <p:sldId id="632" r:id="rId51"/>
    <p:sldId id="593" r:id="rId52"/>
    <p:sldId id="654" r:id="rId53"/>
    <p:sldId id="655" r:id="rId54"/>
    <p:sldId id="590" r:id="rId55"/>
    <p:sldId id="653" r:id="rId56"/>
    <p:sldId id="454" r:id="rId57"/>
    <p:sldId id="481" r:id="rId58"/>
    <p:sldId id="487" r:id="rId59"/>
    <p:sldId id="782" r:id="rId60"/>
    <p:sldId id="792" r:id="rId61"/>
    <p:sldId id="798" r:id="rId62"/>
    <p:sldId id="778" r:id="rId63"/>
    <p:sldId id="779" r:id="rId64"/>
    <p:sldId id="789" r:id="rId65"/>
    <p:sldId id="802" r:id="rId66"/>
    <p:sldId id="803" r:id="rId67"/>
    <p:sldId id="804" r:id="rId68"/>
    <p:sldId id="752" r:id="rId69"/>
    <p:sldId id="806" r:id="rId70"/>
    <p:sldId id="540" r:id="rId71"/>
    <p:sldId id="807" r:id="rId72"/>
    <p:sldId id="783" r:id="rId73"/>
    <p:sldId id="684" r:id="rId7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39933"/>
    <a:srgbClr val="990099"/>
    <a:srgbClr val="6600CC"/>
    <a:srgbClr val="6699FF"/>
    <a:srgbClr val="000099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/>
    <p:restoredTop sz="93214"/>
  </p:normalViewPr>
  <p:slideViewPr>
    <p:cSldViewPr>
      <p:cViewPr varScale="1">
        <p:scale>
          <a:sx n="89" d="100"/>
          <a:sy n="89" d="100"/>
        </p:scale>
        <p:origin x="7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024"/>
    </p:cViewPr>
  </p:sorterViewPr>
  <p:notesViewPr>
    <p:cSldViewPr>
      <p:cViewPr>
        <p:scale>
          <a:sx n="66" d="100"/>
          <a:sy n="66" d="100"/>
        </p:scale>
        <p:origin x="-3976" y="-44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0625"/>
            <a:ext cx="3038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10625"/>
            <a:ext cx="3038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8F5B3699-C9F7-1448-9210-8CE221FF1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31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46612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defTabSz="92710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6A05559D-BAC5-6F46-BB6E-6B856B99B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7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63647D-38D7-6343-A54D-16B4B25804D6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5025" cy="3484562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1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44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7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45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9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46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2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47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30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we</a:t>
            </a:r>
            <a:r>
              <a:rPr lang="en-US" baseline="0" dirty="0"/>
              <a:t> will explore the </a:t>
            </a:r>
            <a:r>
              <a:rPr lang="en-US" baseline="0" dirty="0" err="1"/>
              <a:t>framweork</a:t>
            </a:r>
            <a:r>
              <a:rPr lang="en-US" baseline="0" dirty="0"/>
              <a:t> and the how to actualize this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04E3-24E1-5A49-BA88-3BF99E3FF49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31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1BF5DA-A84D-7D49-9591-14D061D0DB15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26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8E1FD7-4269-414A-9110-87A8E6404EC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5025" cy="3484562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7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0B2DF4-B498-4848-9C9D-9D7BC1B9EEC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5025" cy="3484562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63647D-38D7-6343-A54D-16B4B25804D6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45025" cy="3484562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2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34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1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35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9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36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37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9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8432424" indent="-37969189" defTabSz="931296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632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264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897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529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8AF0508-D265-684D-B66E-749F271008FA}" type="slidenum">
              <a:rPr lang="en-US" sz="1200"/>
              <a:pPr/>
              <a:t>43</a:t>
            </a:fld>
            <a:endParaRPr lang="en-US" sz="1200" dirty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912"/>
            <a:ext cx="5140960" cy="418002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7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6FB56-5BAD-D24E-A1A0-FB4B23B02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AC471-42A1-BA4D-B705-5A4490B4A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0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A4BA7-B404-3C45-8C0F-358907FF5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01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DBC3F-8AAE-D044-A5B2-0524FAC2B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9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1403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1143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EC92-4BEC-FC46-A789-F8CC40D23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7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27999-36CD-1F41-A691-FE430FD41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9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883E3-B51E-4042-B040-CA511A6C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0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0C8C-8076-4D47-859B-EFC3DA8F7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CCA2B-F310-1047-B749-9476B3946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3CE36-1B75-5248-8D83-194F22210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9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B5CF-6E70-EF46-BDFB-9F731DF1E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35445-95E3-8D45-AE6A-CB5697B6A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1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91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1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7D7F40A-BB96-554C-BBD1-7011AB73E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amkeen.com/pictures/view_alone.nhtml?profile=pictures&amp;UID=1003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Documents/justCommunity/Presentations/Power%20Point/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amkeen.com/pictures/view_alone.nhtml?profile=pictures&amp;UID=100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cjs.virginia.gov/2017-strengthening-connections-climate-forum-resources" TargetMode="Externa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610134"/>
            <a:ext cx="8686800" cy="18287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Change the Conversation-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Change the Culture</a:t>
            </a:r>
            <a:endParaRPr lang="en-US" sz="24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 algn="r">
              <a:buNone/>
            </a:pPr>
            <a:endParaRPr lang="en-US" sz="24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 algn="r">
              <a:buNone/>
            </a:pPr>
            <a:endParaRPr lang="en-US" sz="24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2018 IIRP Canada Conference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Toronto, ON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April 30, 2018</a:t>
            </a:r>
          </a:p>
          <a:p>
            <a:pPr marL="0" indent="0" algn="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Lee Rush, M.Ed.</a:t>
            </a:r>
          </a:p>
          <a:p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D231BA-E21E-3D49-BBFF-193E6D212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6858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/>
              <a:t>Where were you on </a:t>
            </a:r>
          </a:p>
          <a:p>
            <a:pPr marL="0" indent="0" algn="ctr">
              <a:buNone/>
            </a:pPr>
            <a:r>
              <a:rPr lang="en-US" sz="8000" dirty="0"/>
              <a:t>April 20, 1999?</a:t>
            </a:r>
          </a:p>
        </p:txBody>
      </p:sp>
    </p:spTree>
    <p:extLst>
      <p:ext uri="{BB962C8B-B14F-4D97-AF65-F5344CB8AC3E}">
        <p14:creationId xmlns:p14="http://schemas.microsoft.com/office/powerpoint/2010/main" val="41483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3200400" cy="4161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299976"/>
            <a:ext cx="5235962" cy="34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93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533400"/>
            <a:ext cx="8077200" cy="5821405"/>
          </a:xfrm>
          <a:noFill/>
        </p:spPr>
      </p:pic>
    </p:spTree>
    <p:extLst>
      <p:ext uri="{BB962C8B-B14F-4D97-AF65-F5344CB8AC3E}">
        <p14:creationId xmlns:p14="http://schemas.microsoft.com/office/powerpoint/2010/main" val="67152087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2"/>
          <p:cNvGrpSpPr>
            <a:grpSpLocks/>
          </p:cNvGrpSpPr>
          <p:nvPr/>
        </p:nvGrpSpPr>
        <p:grpSpPr bwMode="auto">
          <a:xfrm>
            <a:off x="0" y="1043851"/>
            <a:ext cx="9144000" cy="4511675"/>
            <a:chOff x="0" y="2250"/>
            <a:chExt cx="5760" cy="2842"/>
          </a:xfrm>
        </p:grpSpPr>
        <p:sp>
          <p:nvSpPr>
            <p:cNvPr id="57347" name="Rectangle 3"/>
            <p:cNvSpPr>
              <a:spLocks noChangeArrowheads="1"/>
            </p:cNvSpPr>
            <p:nvPr/>
          </p:nvSpPr>
          <p:spPr bwMode="auto">
            <a:xfrm>
              <a:off x="0" y="2250"/>
              <a:ext cx="5760" cy="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0" y="2250"/>
              <a:ext cx="5760" cy="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dirty="0">
                  <a:hlinkClick r:id="rId3"/>
                </a:rPr>
                <a:t>  </a:t>
              </a:r>
              <a:r>
                <a:rPr lang="en-US" sz="29000" dirty="0"/>
                <a:t> </a:t>
              </a:r>
              <a:r>
                <a:rPr lang="en-US" dirty="0"/>
                <a:t>                                           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81400" y="5555526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Sam Keen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460375"/>
            <a:ext cx="38862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506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9" descr="c:\windows\TEMP\auto0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381000"/>
            <a:ext cx="7696200" cy="5768975"/>
          </a:xfrm>
          <a:noFill/>
        </p:spPr>
      </p:pic>
    </p:spTree>
    <p:extLst>
      <p:ext uri="{BB962C8B-B14F-4D97-AF65-F5344CB8AC3E}">
        <p14:creationId xmlns:p14="http://schemas.microsoft.com/office/powerpoint/2010/main" val="12248315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windows\TEMP\auto0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85800"/>
            <a:ext cx="8229600" cy="5073650"/>
          </a:xfrm>
          <a:noFill/>
        </p:spPr>
      </p:pic>
    </p:spTree>
    <p:extLst>
      <p:ext uri="{BB962C8B-B14F-4D97-AF65-F5344CB8AC3E}">
        <p14:creationId xmlns:p14="http://schemas.microsoft.com/office/powerpoint/2010/main" val="21132892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c:\windows\TEMP\auto0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381000"/>
            <a:ext cx="4495800" cy="5791200"/>
          </a:xfrm>
          <a:noFill/>
        </p:spPr>
      </p:pic>
    </p:spTree>
    <p:extLst>
      <p:ext uri="{BB962C8B-B14F-4D97-AF65-F5344CB8AC3E}">
        <p14:creationId xmlns:p14="http://schemas.microsoft.com/office/powerpoint/2010/main" val="82008449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c:\windows\TEMP\auto0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328613"/>
            <a:ext cx="7924800" cy="5691187"/>
          </a:xfrm>
          <a:noFill/>
        </p:spPr>
      </p:pic>
    </p:spTree>
    <p:extLst>
      <p:ext uri="{BB962C8B-B14F-4D97-AF65-F5344CB8AC3E}">
        <p14:creationId xmlns:p14="http://schemas.microsoft.com/office/powerpoint/2010/main" val="6099937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c:\windows\TEMP\auto0.b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153400" cy="5746750"/>
          </a:xfrm>
          <a:noFill/>
        </p:spPr>
      </p:pic>
    </p:spTree>
    <p:extLst>
      <p:ext uri="{BB962C8B-B14F-4D97-AF65-F5344CB8AC3E}">
        <p14:creationId xmlns:p14="http://schemas.microsoft.com/office/powerpoint/2010/main" val="787145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 anchor="t"/>
          <a:lstStyle/>
          <a:p>
            <a:r>
              <a:rPr lang="ja-JP" altLang="en-US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A man must ask himself two questions in life.</a:t>
            </a:r>
            <a:r>
              <a:rPr lang="ja-JP" altLang="en-US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altLang="ja-JP" sz="60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60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endParaRPr lang="en-US" sz="6000" b="1" dirty="0"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708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6940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696200" cy="4419600"/>
          </a:xfrm>
        </p:spPr>
        <p:txBody>
          <a:bodyPr/>
          <a:lstStyle/>
          <a:p>
            <a:r>
              <a:rPr lang="ja-JP" altLang="en-US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Where am I going?</a:t>
            </a:r>
            <a:r>
              <a:rPr lang="ja-JP" altLang="en-US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 </a:t>
            </a:r>
            <a:b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</a:br>
            <a: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and </a:t>
            </a:r>
            <a:b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</a:br>
            <a:r>
              <a:rPr lang="ja-JP" altLang="en-US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Who will go with me?</a:t>
            </a:r>
            <a:r>
              <a:rPr lang="ja-JP" altLang="en-US" sz="6000" b="1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”</a:t>
            </a:r>
            <a:endParaRPr lang="en-US" sz="600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1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 anchor="t"/>
          <a:lstStyle/>
          <a:p>
            <a:r>
              <a:rPr lang="ja-JP" altLang="en-US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…and if he gets them in the wrong order…..he</a:t>
            </a:r>
            <a:r>
              <a:rPr lang="ja-JP" altLang="en-US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s in big trouble.</a:t>
            </a:r>
            <a:r>
              <a:rPr lang="ja-JP" altLang="en-US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altLang="ja-JP" sz="60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  <a:t>		</a:t>
            </a: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  <a:t>	</a:t>
            </a:r>
            <a:b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</a:br>
            <a:r>
              <a:rPr lang="en-US" altLang="ja-JP" sz="1600" b="1" dirty="0">
                <a:latin typeface="Baskerville Old Face" charset="0"/>
                <a:ea typeface="ＭＳ Ｐゴシック" charset="0"/>
                <a:cs typeface="ＭＳ Ｐゴシック" charset="0"/>
              </a:rPr>
              <a:t>                        </a:t>
            </a:r>
            <a:r>
              <a:rPr lang="en-US" altLang="ja-JP" sz="2800" b="1" dirty="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rPr>
              <a:t>Howard Thurman to Sam Keen to Lee Rush</a:t>
            </a:r>
            <a:endParaRPr lang="en-US" sz="2800" b="1" dirty="0">
              <a:solidFill>
                <a:schemeClr val="tx1"/>
              </a:solidFill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468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47123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4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3"/>
          <p:cNvSpPr txBox="1">
            <a:spLocks noChangeArrowheads="1"/>
          </p:cNvSpPr>
          <p:nvPr/>
        </p:nvSpPr>
        <p:spPr bwMode="auto">
          <a:xfrm>
            <a:off x="850900" y="1579563"/>
            <a:ext cx="263048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20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451520"/>
              </p:ext>
            </p:extLst>
          </p:nvPr>
        </p:nvGraphicFramePr>
        <p:xfrm>
          <a:off x="1219200" y="228600"/>
          <a:ext cx="6781800" cy="639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Document" r:id="rId3" imgW="9853968" imgH="9295238" progId="Word.Document.12">
                  <p:link updateAutomatic="1"/>
                </p:oleObj>
              </mc:Choice>
              <mc:Fallback>
                <p:oleObj name="Document" r:id="rId3" imgW="9853968" imgH="9295238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8600"/>
                        <a:ext cx="6781800" cy="639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8198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stCommunity (New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38200"/>
            <a:ext cx="786580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61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day3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81000"/>
            <a:ext cx="6877106" cy="61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173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2"/>
          <p:cNvGrpSpPr>
            <a:grpSpLocks/>
          </p:cNvGrpSpPr>
          <p:nvPr/>
        </p:nvGrpSpPr>
        <p:grpSpPr bwMode="auto">
          <a:xfrm>
            <a:off x="0" y="1143000"/>
            <a:ext cx="9144000" cy="4511675"/>
            <a:chOff x="0" y="2250"/>
            <a:chExt cx="5760" cy="2842"/>
          </a:xfrm>
        </p:grpSpPr>
        <p:sp>
          <p:nvSpPr>
            <p:cNvPr id="57347" name="Rectangle 3"/>
            <p:cNvSpPr>
              <a:spLocks noChangeArrowheads="1"/>
            </p:cNvSpPr>
            <p:nvPr/>
          </p:nvSpPr>
          <p:spPr bwMode="auto">
            <a:xfrm>
              <a:off x="0" y="2250"/>
              <a:ext cx="5760" cy="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0" y="2250"/>
              <a:ext cx="5760" cy="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dirty="0">
                  <a:hlinkClick r:id="rId3"/>
                </a:rPr>
                <a:t>  </a:t>
              </a:r>
              <a:r>
                <a:rPr lang="en-US" sz="29000" dirty="0"/>
                <a:t> </a:t>
              </a:r>
              <a:r>
                <a:rPr lang="en-US" dirty="0"/>
                <a:t>                                           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583623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Peter Block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0" y="579437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8770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060950" cy="607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1695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8001000" cy="534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430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143000"/>
            <a:ext cx="3810000" cy="1173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Connection over Content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42711"/>
            <a:ext cx="4343400" cy="3119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56" y="3886200"/>
            <a:ext cx="4509662" cy="27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858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92202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/>
              <a:t>What happened on </a:t>
            </a:r>
          </a:p>
          <a:p>
            <a:pPr marL="0" indent="0" algn="ctr">
              <a:buNone/>
            </a:pPr>
            <a:r>
              <a:rPr lang="en-US" sz="8000" dirty="0"/>
              <a:t>December 24, 1968?</a:t>
            </a:r>
          </a:p>
        </p:txBody>
      </p:sp>
    </p:spTree>
    <p:extLst>
      <p:ext uri="{BB962C8B-B14F-4D97-AF65-F5344CB8AC3E}">
        <p14:creationId xmlns:p14="http://schemas.microsoft.com/office/powerpoint/2010/main" val="361258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057400"/>
            <a:ext cx="3810000" cy="1173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Depth over Speed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3320"/>
            <a:ext cx="3505200" cy="365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886200"/>
            <a:ext cx="4572000" cy="26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11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700" y="1371600"/>
            <a:ext cx="3810000" cy="1173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Effectiveness  over Efficiency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810000"/>
            <a:ext cx="4787900" cy="2692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"/>
            <a:ext cx="4409118" cy="31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953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5800"/>
            <a:ext cx="7315200" cy="54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467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3940"/>
            <a:ext cx="866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pple Chancery"/>
              </a:rPr>
              <a:t>“All transformation is based in linguistics”           </a:t>
            </a:r>
            <a:r>
              <a:rPr lang="en-US" sz="1400" b="1" dirty="0">
                <a:latin typeface="Apple Chancery"/>
              </a:rPr>
              <a:t>Peter Block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543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>
                <a:latin typeface="+mn-lt"/>
              </a:rPr>
              <a:t>Myths of the    Default/Dominate Culture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49678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People need more training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Rewards make a lasting difference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worked elsewhere can work here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Future problems can be fixed by better </a:t>
            </a:r>
            <a:r>
              <a:rPr lang="en-US" sz="3600" dirty="0" err="1"/>
              <a:t>planing</a:t>
            </a:r>
            <a:endParaRPr lang="en-US" sz="3600" dirty="0"/>
          </a:p>
          <a:p>
            <a:pPr marL="342900" indent="-342900">
              <a:buFont typeface="Wingdings" charset="2"/>
              <a:buChar char="Ø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6248400"/>
            <a:ext cx="5105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 Community: The Structure of Belonging, Peter Block</a:t>
            </a:r>
          </a:p>
        </p:txBody>
      </p:sp>
    </p:spTree>
    <p:extLst>
      <p:ext uri="{BB962C8B-B14F-4D97-AF65-F5344CB8AC3E}">
        <p14:creationId xmlns:p14="http://schemas.microsoft.com/office/powerpoint/2010/main" val="2462154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Little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067" y="1752600"/>
            <a:ext cx="8686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do we get other people to show up?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do we hold others to be accountable?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much will this cost?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much time will this take?</a:t>
            </a:r>
          </a:p>
          <a:p>
            <a:pPr marL="342900" indent="-342900">
              <a:buFont typeface="Wingdings" charset="2"/>
              <a:buChar char="Ø"/>
            </a:pPr>
            <a:endParaRPr lang="en-US" sz="2800" dirty="0"/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0649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Little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143000"/>
            <a:ext cx="8686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When will (</a:t>
            </a:r>
            <a:r>
              <a:rPr lang="en-US" sz="3600" u="sng" dirty="0"/>
              <a:t>fill in the blank</a:t>
            </a:r>
            <a:r>
              <a:rPr lang="en-US" sz="3600" dirty="0"/>
              <a:t>) support us and this effort?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Who has done something about this issue?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Where else is this happening?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Can we get them to come here and share how they did it?</a:t>
            </a:r>
          </a:p>
          <a:p>
            <a:pPr marL="342900" indent="-342900">
              <a:buFont typeface="Wingdings" charset="2"/>
              <a:buChar char="Ø"/>
            </a:pPr>
            <a:endParaRPr lang="en-US" sz="2800" dirty="0"/>
          </a:p>
          <a:p>
            <a:pPr marL="342900" indent="-34290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6248400"/>
            <a:ext cx="5105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 Community: The Structure of Belonging, Peter Block</a:t>
            </a:r>
          </a:p>
        </p:txBody>
      </p:sp>
    </p:spTree>
    <p:extLst>
      <p:ext uri="{BB962C8B-B14F-4D97-AF65-F5344CB8AC3E}">
        <p14:creationId xmlns:p14="http://schemas.microsoft.com/office/powerpoint/2010/main" val="41134517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The Six Conversations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082800" y="1143000"/>
            <a:ext cx="182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From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019800" y="1143000"/>
            <a:ext cx="114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To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42433" y="1871598"/>
            <a:ext cx="430953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Mandate</a:t>
            </a:r>
          </a:p>
          <a:p>
            <a:pPr>
              <a:spcBef>
                <a:spcPct val="50000"/>
              </a:spcBef>
            </a:pPr>
            <a:r>
              <a:rPr lang="en-US" sz="3600" b="1" dirty="0"/>
              <a:t>Problem Solving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Blame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Lip Service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Barter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Deficiencies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10200" y="1905001"/>
            <a:ext cx="29718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Invitation</a:t>
            </a:r>
          </a:p>
          <a:p>
            <a:pPr>
              <a:spcBef>
                <a:spcPct val="50000"/>
              </a:spcBef>
            </a:pPr>
            <a:r>
              <a:rPr lang="en-US" sz="3600" b="1" dirty="0"/>
              <a:t>Possibility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Ownership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Dissent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Commitment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latin typeface="+mn-lt"/>
              </a:rPr>
              <a:t>Gifts</a:t>
            </a: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3886200" y="1524000"/>
            <a:ext cx="167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5222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267200" cy="233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Invitation over Mandate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39B94-2E0E-F54A-9BA1-31D33F5D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46" y="3505200"/>
            <a:ext cx="3295704" cy="2797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FD1CC-22DC-B04E-AE46-4DA30060B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67323"/>
            <a:ext cx="4495800" cy="2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499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267200" cy="233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Possibility over Problem Solving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9B487-1560-9F4E-A1C2-3677CDAD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647700"/>
            <a:ext cx="3716215" cy="1785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1F491-112F-1540-8573-F4B2F10E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3616544"/>
            <a:ext cx="3576809" cy="2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4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272AE-8605-5743-9F3F-370DE6830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" y="-228600"/>
            <a:ext cx="9163050" cy="733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4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267200" cy="233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Ownership over Blame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BE059-8529-1E4E-B920-E0885DE2A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61" y="2743200"/>
            <a:ext cx="3810000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2FFC1-D6C9-E642-B3BD-F3056846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50" y="381000"/>
            <a:ext cx="443883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19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267200" cy="233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Dissent over Lip Service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9CC20-1ABE-A14C-B773-92919B59D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886200"/>
            <a:ext cx="4451616" cy="2116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C645C-C465-9E4A-BB1D-CF09D1792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3581400" cy="31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586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267200" cy="233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Gifts over Deficiencies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295CC-F11E-274A-8C68-15A27ABB9F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58" y="533400"/>
            <a:ext cx="4420442" cy="266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F8B13-6BAD-8147-9156-30B7D63B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429000"/>
            <a:ext cx="4495801" cy="28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164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>
                <a:latin typeface="+mn-lt"/>
              </a:rPr>
              <a:t>Qualities of Powerful Questions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426457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They are ambiguous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They are anxiety-producing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They are personal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They make you think</a:t>
            </a:r>
          </a:p>
          <a:p>
            <a:pPr marL="342900" indent="-342900">
              <a:buFont typeface="Wingdings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206849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Great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7" y="144780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declaration of possibility is alive in me?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story do I keep telling myself about (</a:t>
            </a:r>
            <a:r>
              <a:rPr lang="en-US" sz="3600" u="sng" dirty="0"/>
              <a:t>fill in the blank)?</a:t>
            </a:r>
          </a:p>
          <a:p>
            <a:pPr marL="342900" indent="-342900">
              <a:buFont typeface="Wingdings" charset="2"/>
              <a:buChar char="Ø"/>
            </a:pPr>
            <a:endParaRPr lang="en-US" sz="3600" u="sng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is the crossroads I face at this point in the game?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6734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Great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4" y="129540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is the commitment that I have brought into the room?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is the price that I and others have paid for being here?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valuable do I plan for this (</a:t>
            </a:r>
            <a:r>
              <a:rPr lang="en-US" sz="3600" u="sng" dirty="0"/>
              <a:t>fill in the blank</a:t>
            </a:r>
            <a:r>
              <a:rPr lang="en-US" sz="3600" dirty="0"/>
              <a:t>) to be?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12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Great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7" y="553479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How do I contribute to the thing I complain about the most?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Why do I not speak up when my inner voice tells me to? 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Am I afraid to be judged by others?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resentments am I still holding on to?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997285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467" y="254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dirty="0"/>
              <a:t>Questions With Great Power</a:t>
            </a:r>
            <a:endParaRPr lang="en-US" sz="5400" dirty="0">
              <a:latin typeface="Lucida Sans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486400" y="2057400"/>
            <a:ext cx="2971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Lucida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7" y="18288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gift have I just received from another in this room?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gifts have do I continue to hold in exile?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What am I grateful for that goes unspoken?</a:t>
            </a:r>
          </a:p>
          <a:p>
            <a:pPr marL="342900" indent="-342900">
              <a:buFont typeface="Wingdings" charset="2"/>
              <a:buChar char="Ø"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431314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382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35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81200"/>
            <a:ext cx="838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-1752600"/>
            <a:ext cx="8686800" cy="88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91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  <a:noFill/>
        </p:spPr>
        <p:txBody>
          <a:bodyPr/>
          <a:lstStyle/>
          <a:p>
            <a:r>
              <a:rPr lang="en-GB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Punitive-Permissive Continuum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609600" y="266700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838200" y="2895600"/>
            <a:ext cx="739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762000" y="3276600"/>
            <a:ext cx="7620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838200" y="3200400"/>
            <a:ext cx="75438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punitive						permissive</a:t>
            </a:r>
          </a:p>
        </p:txBody>
      </p:sp>
    </p:spTree>
    <p:extLst>
      <p:ext uri="{BB962C8B-B14F-4D97-AF65-F5344CB8AC3E}">
        <p14:creationId xmlns:p14="http://schemas.microsoft.com/office/powerpoint/2010/main" val="233896442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prison_population.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6934200" cy="53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08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2362200" y="1371600"/>
            <a:ext cx="2219325" cy="2100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4559300" y="3462338"/>
            <a:ext cx="2217738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 rot="-5400000">
            <a:off x="150019" y="3225006"/>
            <a:ext cx="375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(limit-setting, discipline)</a:t>
            </a:r>
          </a:p>
        </p:txBody>
      </p:sp>
      <p:sp>
        <p:nvSpPr>
          <p:cNvPr id="266247" name="Line 7"/>
          <p:cNvSpPr>
            <a:spLocks noChangeShapeType="1"/>
          </p:cNvSpPr>
          <p:nvPr/>
        </p:nvSpPr>
        <p:spPr bwMode="auto">
          <a:xfrm flipV="1">
            <a:off x="2057400" y="1258888"/>
            <a:ext cx="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1443276" y="5562600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LOW</a:t>
            </a:r>
          </a:p>
        </p:txBody>
      </p:sp>
      <p:sp>
        <p:nvSpPr>
          <p:cNvPr id="266249" name="Line 9"/>
          <p:cNvSpPr>
            <a:spLocks noChangeShapeType="1"/>
          </p:cNvSpPr>
          <p:nvPr/>
        </p:nvSpPr>
        <p:spPr bwMode="auto">
          <a:xfrm>
            <a:off x="2057400" y="5221288"/>
            <a:ext cx="1588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1593850" y="8016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7239000" y="55260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2" name="Text Box 12"/>
          <p:cNvSpPr txBox="1">
            <a:spLocks noChangeArrowheads="1"/>
          </p:cNvSpPr>
          <p:nvPr/>
        </p:nvSpPr>
        <p:spPr bwMode="auto">
          <a:xfrm rot="-6023">
            <a:off x="2662626" y="5560983"/>
            <a:ext cx="41187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support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(encouragement, nurture</a:t>
            </a:r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266253" name="Line 13"/>
          <p:cNvSpPr>
            <a:spLocks noChangeShapeType="1"/>
          </p:cNvSpPr>
          <p:nvPr/>
        </p:nvSpPr>
        <p:spPr bwMode="auto">
          <a:xfrm>
            <a:off x="2590800" y="1487488"/>
            <a:ext cx="3962400" cy="396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54" name="Text Box 14"/>
          <p:cNvSpPr txBox="1">
            <a:spLocks noChangeArrowheads="1"/>
          </p:cNvSpPr>
          <p:nvPr/>
        </p:nvSpPr>
        <p:spPr bwMode="auto">
          <a:xfrm>
            <a:off x="2209800" y="6172200"/>
            <a:ext cx="464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Adapted by Paul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McCold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Ted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Wachtel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from Glaser, </a:t>
            </a:r>
            <a:r>
              <a:rPr lang="en-GB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1969.</a:t>
            </a:r>
            <a:endParaRPr lang="en-GB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55" name="Text Box 15"/>
          <p:cNvSpPr txBox="1">
            <a:spLocks noChangeArrowheads="1"/>
          </p:cNvSpPr>
          <p:nvPr/>
        </p:nvSpPr>
        <p:spPr bwMode="auto">
          <a:xfrm>
            <a:off x="2274481" y="228600"/>
            <a:ext cx="464742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Social Discipline Window</a:t>
            </a:r>
          </a:p>
        </p:txBody>
      </p:sp>
      <p:sp>
        <p:nvSpPr>
          <p:cNvPr id="266256" name="Text Box 16"/>
          <p:cNvSpPr txBox="1">
            <a:spLocks noChangeArrowheads="1"/>
          </p:cNvSpPr>
          <p:nvPr/>
        </p:nvSpPr>
        <p:spPr bwMode="auto">
          <a:xfrm>
            <a:off x="3048000" y="2667000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</a:t>
            </a:r>
          </a:p>
        </p:txBody>
      </p:sp>
      <p:sp>
        <p:nvSpPr>
          <p:cNvPr id="266259" name="Text Box 19"/>
          <p:cNvSpPr txBox="1">
            <a:spLocks noChangeArrowheads="1"/>
          </p:cNvSpPr>
          <p:nvPr/>
        </p:nvSpPr>
        <p:spPr bwMode="auto">
          <a:xfrm>
            <a:off x="5029200" y="4916488"/>
            <a:ext cx="104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60" name="Text Box 20"/>
          <p:cNvSpPr txBox="1">
            <a:spLocks noChangeArrowheads="1"/>
          </p:cNvSpPr>
          <p:nvPr/>
        </p:nvSpPr>
        <p:spPr bwMode="auto">
          <a:xfrm>
            <a:off x="2755469" y="2173288"/>
            <a:ext cx="136452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punitive</a:t>
            </a:r>
          </a:p>
        </p:txBody>
      </p:sp>
      <p:sp>
        <p:nvSpPr>
          <p:cNvPr id="266263" name="Text Box 23"/>
          <p:cNvSpPr txBox="1">
            <a:spLocks noChangeArrowheads="1"/>
          </p:cNvSpPr>
          <p:nvPr/>
        </p:nvSpPr>
        <p:spPr bwMode="auto">
          <a:xfrm>
            <a:off x="4733925" y="4306888"/>
            <a:ext cx="1778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permissive</a:t>
            </a:r>
          </a:p>
        </p:txBody>
      </p:sp>
      <p:sp>
        <p:nvSpPr>
          <p:cNvPr id="266264" name="Line 24"/>
          <p:cNvSpPr>
            <a:spLocks noChangeShapeType="1"/>
          </p:cNvSpPr>
          <p:nvPr/>
        </p:nvSpPr>
        <p:spPr bwMode="auto">
          <a:xfrm>
            <a:off x="2362200" y="5791200"/>
            <a:ext cx="30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5" name="Line 25"/>
          <p:cNvSpPr>
            <a:spLocks noChangeShapeType="1"/>
          </p:cNvSpPr>
          <p:nvPr/>
        </p:nvSpPr>
        <p:spPr bwMode="auto">
          <a:xfrm>
            <a:off x="6781800" y="57912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15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2362200" y="1371600"/>
            <a:ext cx="2219325" cy="2100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2339975" y="3462338"/>
            <a:ext cx="2219325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4559300" y="3462338"/>
            <a:ext cx="2217738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 rot="-5400000">
            <a:off x="150019" y="3225006"/>
            <a:ext cx="375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(limit-setting, discipline)</a:t>
            </a:r>
          </a:p>
        </p:txBody>
      </p:sp>
      <p:sp>
        <p:nvSpPr>
          <p:cNvPr id="266247" name="Line 7"/>
          <p:cNvSpPr>
            <a:spLocks noChangeShapeType="1"/>
          </p:cNvSpPr>
          <p:nvPr/>
        </p:nvSpPr>
        <p:spPr bwMode="auto">
          <a:xfrm flipV="1">
            <a:off x="2057400" y="1258888"/>
            <a:ext cx="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1443276" y="5562600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LOW</a:t>
            </a:r>
          </a:p>
        </p:txBody>
      </p:sp>
      <p:sp>
        <p:nvSpPr>
          <p:cNvPr id="266249" name="Line 9"/>
          <p:cNvSpPr>
            <a:spLocks noChangeShapeType="1"/>
          </p:cNvSpPr>
          <p:nvPr/>
        </p:nvSpPr>
        <p:spPr bwMode="auto">
          <a:xfrm>
            <a:off x="2057400" y="5221288"/>
            <a:ext cx="1588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1593850" y="8016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7239000" y="55260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2" name="Text Box 12"/>
          <p:cNvSpPr txBox="1">
            <a:spLocks noChangeArrowheads="1"/>
          </p:cNvSpPr>
          <p:nvPr/>
        </p:nvSpPr>
        <p:spPr bwMode="auto">
          <a:xfrm rot="-6023">
            <a:off x="2662626" y="5560983"/>
            <a:ext cx="41187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support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(encouragement, nurture</a:t>
            </a:r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266253" name="Line 13"/>
          <p:cNvSpPr>
            <a:spLocks noChangeShapeType="1"/>
          </p:cNvSpPr>
          <p:nvPr/>
        </p:nvSpPr>
        <p:spPr bwMode="auto">
          <a:xfrm>
            <a:off x="2590800" y="1487488"/>
            <a:ext cx="3962400" cy="396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54" name="Text Box 14"/>
          <p:cNvSpPr txBox="1">
            <a:spLocks noChangeArrowheads="1"/>
          </p:cNvSpPr>
          <p:nvPr/>
        </p:nvSpPr>
        <p:spPr bwMode="auto">
          <a:xfrm>
            <a:off x="2209800" y="6172200"/>
            <a:ext cx="464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Adapted by Paul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McCold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Ted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Wachtel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from Glaser, </a:t>
            </a:r>
            <a:r>
              <a:rPr lang="en-GB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1969.</a:t>
            </a:r>
            <a:endParaRPr lang="en-GB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55" name="Text Box 15"/>
          <p:cNvSpPr txBox="1">
            <a:spLocks noChangeArrowheads="1"/>
          </p:cNvSpPr>
          <p:nvPr/>
        </p:nvSpPr>
        <p:spPr bwMode="auto">
          <a:xfrm>
            <a:off x="2274481" y="228600"/>
            <a:ext cx="464742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Social Discipline Window</a:t>
            </a:r>
          </a:p>
        </p:txBody>
      </p:sp>
      <p:sp>
        <p:nvSpPr>
          <p:cNvPr id="266256" name="Text Box 16"/>
          <p:cNvSpPr txBox="1">
            <a:spLocks noChangeArrowheads="1"/>
          </p:cNvSpPr>
          <p:nvPr/>
        </p:nvSpPr>
        <p:spPr bwMode="auto">
          <a:xfrm>
            <a:off x="3048000" y="2667000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</a:t>
            </a:r>
          </a:p>
        </p:txBody>
      </p:sp>
      <p:sp>
        <p:nvSpPr>
          <p:cNvPr id="266258" name="Text Box 18"/>
          <p:cNvSpPr txBox="1">
            <a:spLocks noChangeArrowheads="1"/>
          </p:cNvSpPr>
          <p:nvPr/>
        </p:nvSpPr>
        <p:spPr bwMode="auto">
          <a:xfrm>
            <a:off x="2895600" y="4840288"/>
            <a:ext cx="104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NOT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59" name="Text Box 19"/>
          <p:cNvSpPr txBox="1">
            <a:spLocks noChangeArrowheads="1"/>
          </p:cNvSpPr>
          <p:nvPr/>
        </p:nvSpPr>
        <p:spPr bwMode="auto">
          <a:xfrm>
            <a:off x="5029200" y="4916488"/>
            <a:ext cx="104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60" name="Text Box 20"/>
          <p:cNvSpPr txBox="1">
            <a:spLocks noChangeArrowheads="1"/>
          </p:cNvSpPr>
          <p:nvPr/>
        </p:nvSpPr>
        <p:spPr bwMode="auto">
          <a:xfrm>
            <a:off x="2755469" y="2173288"/>
            <a:ext cx="136452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punitive</a:t>
            </a:r>
          </a:p>
        </p:txBody>
      </p:sp>
      <p:sp>
        <p:nvSpPr>
          <p:cNvPr id="266263" name="Text Box 23"/>
          <p:cNvSpPr txBox="1">
            <a:spLocks noChangeArrowheads="1"/>
          </p:cNvSpPr>
          <p:nvPr/>
        </p:nvSpPr>
        <p:spPr bwMode="auto">
          <a:xfrm>
            <a:off x="4733925" y="4306888"/>
            <a:ext cx="1778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permissive</a:t>
            </a:r>
          </a:p>
        </p:txBody>
      </p:sp>
      <p:sp>
        <p:nvSpPr>
          <p:cNvPr id="266264" name="Line 24"/>
          <p:cNvSpPr>
            <a:spLocks noChangeShapeType="1"/>
          </p:cNvSpPr>
          <p:nvPr/>
        </p:nvSpPr>
        <p:spPr bwMode="auto">
          <a:xfrm>
            <a:off x="2362200" y="5791200"/>
            <a:ext cx="30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5" name="Line 25"/>
          <p:cNvSpPr>
            <a:spLocks noChangeShapeType="1"/>
          </p:cNvSpPr>
          <p:nvPr/>
        </p:nvSpPr>
        <p:spPr bwMode="auto">
          <a:xfrm>
            <a:off x="6781800" y="57912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2660704" y="4267200"/>
            <a:ext cx="163818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neglectful</a:t>
            </a:r>
          </a:p>
        </p:txBody>
      </p:sp>
    </p:spTree>
    <p:extLst>
      <p:ext uri="{BB962C8B-B14F-4D97-AF65-F5344CB8AC3E}">
        <p14:creationId xmlns:p14="http://schemas.microsoft.com/office/powerpoint/2010/main" val="275639698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1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2362200" y="1371600"/>
            <a:ext cx="2219325" cy="2100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2339975" y="3462338"/>
            <a:ext cx="2219325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4559300" y="3462338"/>
            <a:ext cx="2217738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6" name="Text Box 6"/>
          <p:cNvSpPr txBox="1">
            <a:spLocks noChangeArrowheads="1"/>
          </p:cNvSpPr>
          <p:nvPr/>
        </p:nvSpPr>
        <p:spPr bwMode="auto">
          <a:xfrm rot="-5400000">
            <a:off x="150019" y="3225006"/>
            <a:ext cx="375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(limit-setting, discipline)</a:t>
            </a:r>
          </a:p>
        </p:txBody>
      </p:sp>
      <p:sp>
        <p:nvSpPr>
          <p:cNvPr id="266247" name="Line 7"/>
          <p:cNvSpPr>
            <a:spLocks noChangeShapeType="1"/>
          </p:cNvSpPr>
          <p:nvPr/>
        </p:nvSpPr>
        <p:spPr bwMode="auto">
          <a:xfrm flipV="1">
            <a:off x="2057400" y="1258888"/>
            <a:ext cx="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1443276" y="5562600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LOW</a:t>
            </a:r>
          </a:p>
        </p:txBody>
      </p:sp>
      <p:sp>
        <p:nvSpPr>
          <p:cNvPr id="266249" name="Line 9"/>
          <p:cNvSpPr>
            <a:spLocks noChangeShapeType="1"/>
          </p:cNvSpPr>
          <p:nvPr/>
        </p:nvSpPr>
        <p:spPr bwMode="auto">
          <a:xfrm>
            <a:off x="2057400" y="5221288"/>
            <a:ext cx="1588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1593850" y="8016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7239000" y="55260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</a:t>
            </a:r>
          </a:p>
        </p:txBody>
      </p:sp>
      <p:sp>
        <p:nvSpPr>
          <p:cNvPr id="266252" name="Text Box 12"/>
          <p:cNvSpPr txBox="1">
            <a:spLocks noChangeArrowheads="1"/>
          </p:cNvSpPr>
          <p:nvPr/>
        </p:nvSpPr>
        <p:spPr bwMode="auto">
          <a:xfrm rot="-6023">
            <a:off x="2662626" y="5560983"/>
            <a:ext cx="41187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support</a:t>
            </a:r>
            <a:r>
              <a:rPr lang="en-GB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(encouragement, nurture</a:t>
            </a:r>
            <a:r>
              <a:rPr lang="en-GB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266253" name="Line 13"/>
          <p:cNvSpPr>
            <a:spLocks noChangeShapeType="1"/>
          </p:cNvSpPr>
          <p:nvPr/>
        </p:nvSpPr>
        <p:spPr bwMode="auto">
          <a:xfrm>
            <a:off x="2590800" y="1487488"/>
            <a:ext cx="3962400" cy="396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54" name="Text Box 14"/>
          <p:cNvSpPr txBox="1">
            <a:spLocks noChangeArrowheads="1"/>
          </p:cNvSpPr>
          <p:nvPr/>
        </p:nvSpPr>
        <p:spPr bwMode="auto">
          <a:xfrm>
            <a:off x="2209800" y="6172200"/>
            <a:ext cx="464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Adapted by Paul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McCold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Ted </a:t>
            </a:r>
            <a:r>
              <a:rPr lang="en-GB" sz="1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Wachtel</a:t>
            </a:r>
            <a:r>
              <a:rPr lang="en-GB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from Glaser, </a:t>
            </a:r>
            <a:r>
              <a:rPr lang="en-GB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1969.</a:t>
            </a:r>
            <a:endParaRPr lang="en-GB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55" name="Text Box 15"/>
          <p:cNvSpPr txBox="1">
            <a:spLocks noChangeArrowheads="1"/>
          </p:cNvSpPr>
          <p:nvPr/>
        </p:nvSpPr>
        <p:spPr bwMode="auto">
          <a:xfrm>
            <a:off x="2274481" y="228600"/>
            <a:ext cx="464742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Social Discipline Window</a:t>
            </a:r>
          </a:p>
        </p:txBody>
      </p:sp>
      <p:sp>
        <p:nvSpPr>
          <p:cNvPr id="266256" name="Text Box 16"/>
          <p:cNvSpPr txBox="1">
            <a:spLocks noChangeArrowheads="1"/>
          </p:cNvSpPr>
          <p:nvPr/>
        </p:nvSpPr>
        <p:spPr bwMode="auto">
          <a:xfrm>
            <a:off x="3048000" y="2667000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</a:t>
            </a:r>
          </a:p>
        </p:txBody>
      </p:sp>
      <p:sp>
        <p:nvSpPr>
          <p:cNvPr id="266258" name="Text Box 18"/>
          <p:cNvSpPr txBox="1">
            <a:spLocks noChangeArrowheads="1"/>
          </p:cNvSpPr>
          <p:nvPr/>
        </p:nvSpPr>
        <p:spPr bwMode="auto">
          <a:xfrm>
            <a:off x="2895600" y="4840288"/>
            <a:ext cx="104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NOT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59" name="Text Box 19"/>
          <p:cNvSpPr txBox="1">
            <a:spLocks noChangeArrowheads="1"/>
          </p:cNvSpPr>
          <p:nvPr/>
        </p:nvSpPr>
        <p:spPr bwMode="auto">
          <a:xfrm>
            <a:off x="5029200" y="4916488"/>
            <a:ext cx="104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</a:t>
            </a:r>
            <a:endParaRPr lang="en-GB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60" name="Text Box 20"/>
          <p:cNvSpPr txBox="1">
            <a:spLocks noChangeArrowheads="1"/>
          </p:cNvSpPr>
          <p:nvPr/>
        </p:nvSpPr>
        <p:spPr bwMode="auto">
          <a:xfrm>
            <a:off x="2755469" y="2173288"/>
            <a:ext cx="136452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punitive</a:t>
            </a:r>
          </a:p>
        </p:txBody>
      </p:sp>
      <p:sp>
        <p:nvSpPr>
          <p:cNvPr id="266263" name="Text Box 23"/>
          <p:cNvSpPr txBox="1">
            <a:spLocks noChangeArrowheads="1"/>
          </p:cNvSpPr>
          <p:nvPr/>
        </p:nvSpPr>
        <p:spPr bwMode="auto">
          <a:xfrm>
            <a:off x="4733925" y="4306888"/>
            <a:ext cx="1778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permissive</a:t>
            </a:r>
          </a:p>
        </p:txBody>
      </p:sp>
      <p:sp>
        <p:nvSpPr>
          <p:cNvPr id="266264" name="Line 24"/>
          <p:cNvSpPr>
            <a:spLocks noChangeShapeType="1"/>
          </p:cNvSpPr>
          <p:nvPr/>
        </p:nvSpPr>
        <p:spPr bwMode="auto">
          <a:xfrm>
            <a:off x="2362200" y="5791200"/>
            <a:ext cx="30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5" name="Line 25"/>
          <p:cNvSpPr>
            <a:spLocks noChangeShapeType="1"/>
          </p:cNvSpPr>
          <p:nvPr/>
        </p:nvSpPr>
        <p:spPr bwMode="auto">
          <a:xfrm>
            <a:off x="6781800" y="5791200"/>
            <a:ext cx="457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572000" y="1371600"/>
            <a:ext cx="2217738" cy="2100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4809985" y="2209800"/>
            <a:ext cx="175856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restorative</a:t>
            </a:r>
            <a:endParaRPr lang="en-GB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5167542" y="2743200"/>
            <a:ext cx="123303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WITH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2660704" y="4267200"/>
            <a:ext cx="163818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neglectful</a:t>
            </a:r>
          </a:p>
        </p:txBody>
      </p:sp>
    </p:spTree>
    <p:extLst>
      <p:ext uri="{BB962C8B-B14F-4D97-AF65-F5344CB8AC3E}">
        <p14:creationId xmlns:p14="http://schemas.microsoft.com/office/powerpoint/2010/main" val="320705211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/>
          <p:cNvSpPr>
            <a:spLocks noGrp="1"/>
          </p:cNvSpPr>
          <p:nvPr>
            <p:ph idx="1"/>
          </p:nvPr>
        </p:nvSpPr>
        <p:spPr>
          <a:xfrm>
            <a:off x="1066800" y="5334000"/>
            <a:ext cx="7772400" cy="1066800"/>
          </a:xfrm>
        </p:spPr>
        <p:txBody>
          <a:bodyPr/>
          <a:lstStyle/>
          <a:p>
            <a:pPr>
              <a:buFontTx/>
              <a:buNone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r">
              <a:buFontTx/>
              <a:buNone/>
            </a:pPr>
            <a:r>
              <a:rPr lang="en-US" sz="1600">
                <a:latin typeface="Times New Roman" charset="0"/>
                <a:ea typeface="ＭＳ Ｐゴシック" charset="0"/>
                <a:cs typeface="ＭＳ Ｐゴシック" charset="0"/>
              </a:rPr>
              <a:t>Source: International Institute for Restorative Practices, Bethlehem, PA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265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20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66800" y="53340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3200" kern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1600" kern="0">
                <a:latin typeface="+mn-lt"/>
                <a:ea typeface="ＭＳ Ｐゴシック" pitchFamily="-65" charset="-128"/>
                <a:cs typeface="ＭＳ Ｐゴシック" pitchFamily="-65" charset="-128"/>
              </a:rPr>
              <a:t>Source: International Institute for Restorative Practices, Bethlehem, PA</a:t>
            </a:r>
            <a:endParaRPr lang="en-US" sz="1600" kern="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20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0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53340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3200" kern="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1600" kern="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Source: International Institute for Restorative Practices, Bethlehem, PA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43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0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0"/>
            <a:ext cx="840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5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  <a:cs typeface="Trebuchet MS"/>
              </a:rPr>
              <a:t>Defining Restorative Practices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100" y="967995"/>
            <a:ext cx="8851900" cy="922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+mn-lt"/>
                <a:cs typeface="Arial"/>
              </a:rPr>
              <a:t>Restorative practices is a social science that studies how to build social capital and achieve social discipline</a:t>
            </a:r>
          </a:p>
          <a:p>
            <a:r>
              <a:rPr lang="en-US" sz="2400" dirty="0">
                <a:latin typeface="+mn-lt"/>
                <a:cs typeface="Arial"/>
              </a:rPr>
              <a:t>    through participatory learning and decision-making.</a:t>
            </a:r>
          </a:p>
          <a:p>
            <a:endParaRPr lang="en-US" sz="2400" spc="150" dirty="0">
              <a:solidFill>
                <a:prstClr val="black"/>
              </a:solidFill>
              <a:latin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+mn-lt"/>
                <a:cs typeface="Arial"/>
              </a:rPr>
              <a:t>Incorporates the use of informal and formal processes that precede wrongdoing, those that proactively build relationships and a sense of community to prevent conflict and wrongdoing.</a:t>
            </a:r>
          </a:p>
          <a:p>
            <a:endParaRPr lang="en-US" sz="2400" spc="150" dirty="0">
              <a:solidFill>
                <a:prstClr val="black"/>
              </a:solidFill>
              <a:latin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+mn-lt"/>
                <a:cs typeface="Arial"/>
              </a:rPr>
              <a:t>Supporting Framework: Social Discipline Window, Restorative Justice Typology, Restorative Practices Continuum, Nine Affects, Compass of Shame and Fair Process, Essential Elements.</a:t>
            </a:r>
            <a:endParaRPr lang="en-US" sz="2400" spc="150" dirty="0">
              <a:solidFill>
                <a:prstClr val="black"/>
              </a:solidFill>
              <a:latin typeface="+mn-lt"/>
              <a:cs typeface="Arial"/>
            </a:endParaRPr>
          </a:p>
          <a:p>
            <a:pPr>
              <a:lnSpc>
                <a:spcPts val="2960"/>
              </a:lnSpc>
            </a:pPr>
            <a:endParaRPr lang="en-US" sz="2400" spc="150" dirty="0">
              <a:solidFill>
                <a:prstClr val="black"/>
              </a:solidFill>
              <a:latin typeface="+mn-lt"/>
              <a:cs typeface="Arial"/>
            </a:endParaRPr>
          </a:p>
          <a:p>
            <a:pPr>
              <a:lnSpc>
                <a:spcPts val="2960"/>
              </a:lnSpc>
            </a:pPr>
            <a:r>
              <a:rPr lang="en-US" sz="2400" spc="150" dirty="0">
                <a:solidFill>
                  <a:prstClr val="black"/>
                </a:solidFill>
                <a:latin typeface="Arial"/>
                <a:cs typeface="Arial"/>
              </a:rPr>
              <a:t>												</a:t>
            </a:r>
            <a:r>
              <a:rPr lang="en-US" sz="2000" spc="150" dirty="0">
                <a:solidFill>
                  <a:prstClr val="black"/>
                </a:solidFill>
                <a:latin typeface="Arial"/>
                <a:cs typeface="Arial"/>
              </a:rPr>
              <a:t>(Wachtel, 2012)</a:t>
            </a:r>
            <a:r>
              <a:rPr lang="en-US" spc="150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en-US" sz="2600" spc="150" dirty="0">
                <a:latin typeface="Arial"/>
                <a:cs typeface="Arial"/>
              </a:rPr>
              <a:t>	</a:t>
            </a:r>
          </a:p>
          <a:p>
            <a:pPr>
              <a:spcAft>
                <a:spcPts val="600"/>
              </a:spcAft>
            </a:pPr>
            <a:endParaRPr lang="en-US" sz="2600" spc="150" dirty="0">
              <a:latin typeface="Trebuchet MS"/>
              <a:cs typeface="Trebuchet MS"/>
            </a:endParaRPr>
          </a:p>
          <a:p>
            <a:pPr>
              <a:lnSpc>
                <a:spcPts val="2060"/>
              </a:lnSpc>
            </a:pPr>
            <a:endParaRPr lang="en-US" sz="2800" dirty="0">
              <a:solidFill>
                <a:srgbClr val="800000"/>
              </a:solidFill>
            </a:endParaRPr>
          </a:p>
          <a:p>
            <a:pPr>
              <a:lnSpc>
                <a:spcPts val="2060"/>
              </a:lnSpc>
            </a:pPr>
            <a:endParaRPr lang="en-US" sz="2600" spc="150" dirty="0">
              <a:latin typeface="Trebuchet MS"/>
              <a:cs typeface="Trebuchet MS"/>
            </a:endParaRPr>
          </a:p>
          <a:p>
            <a:pPr>
              <a:lnSpc>
                <a:spcPts val="2860"/>
              </a:lnSpc>
              <a:spcAft>
                <a:spcPts val="1200"/>
              </a:spcAft>
            </a:pPr>
            <a:r>
              <a:rPr lang="en-US" sz="2600" spc="150" dirty="0">
                <a:latin typeface="Trebuchet MS"/>
                <a:cs typeface="Trebuchet MS"/>
              </a:rPr>
              <a:t>	</a:t>
            </a:r>
          </a:p>
          <a:p>
            <a:pPr>
              <a:lnSpc>
                <a:spcPts val="2860"/>
              </a:lnSpc>
            </a:pPr>
            <a:r>
              <a:rPr lang="en-US" sz="2600" spc="150" dirty="0">
                <a:latin typeface="Trebuchet MS"/>
                <a:cs typeface="Trebuchet MS"/>
              </a:rPr>
              <a:t> </a:t>
            </a:r>
          </a:p>
          <a:p>
            <a:pPr>
              <a:lnSpc>
                <a:spcPts val="2860"/>
              </a:lnSpc>
            </a:pPr>
            <a:r>
              <a:rPr lang="en-US" sz="2600" spc="150" dirty="0">
                <a:latin typeface="Trebuchet MS"/>
                <a:cs typeface="Trebuchet MS"/>
              </a:rPr>
              <a:t>	</a:t>
            </a:r>
          </a:p>
          <a:p>
            <a:pPr marL="0" lvl="1">
              <a:lnSpc>
                <a:spcPts val="2860"/>
              </a:lnSpc>
            </a:pPr>
            <a:r>
              <a:rPr lang="en-US" sz="1400" spc="150" dirty="0">
                <a:latin typeface="Trebuchet MS"/>
                <a:cs typeface="Trebuchet MS"/>
              </a:rPr>
              <a:t> </a:t>
            </a:r>
          </a:p>
          <a:p>
            <a:pPr>
              <a:lnSpc>
                <a:spcPts val="2860"/>
              </a:lnSpc>
            </a:pPr>
            <a:endParaRPr lang="en-US" sz="2600" spc="150" dirty="0">
              <a:latin typeface="Trebuchet MS"/>
              <a:cs typeface="Trebuchet MS"/>
            </a:endParaRPr>
          </a:p>
          <a:p>
            <a:endParaRPr lang="en-US" sz="3000" spc="150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62276" y="66477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2957" y="6117629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Source:  International Institute for Restorative Practices</a:t>
            </a:r>
          </a:p>
        </p:txBody>
      </p:sp>
    </p:spTree>
    <p:extLst>
      <p:ext uri="{BB962C8B-B14F-4D97-AF65-F5344CB8AC3E}">
        <p14:creationId xmlns:p14="http://schemas.microsoft.com/office/powerpoint/2010/main" val="120417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arthday3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7527279" cy="68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55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B5DD-7D7B-274E-8E8A-EB94753D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31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Critical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0FD89-33D7-F341-931A-7538798C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1" y="1447800"/>
            <a:ext cx="8153400" cy="46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1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B5DD-7D7B-274E-8E8A-EB94753D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Critical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8A30D-33C5-FE43-A21D-155E8781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31" y="1600200"/>
            <a:ext cx="8147538" cy="48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1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8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36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6800"/>
            <a:ext cx="9144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11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6096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3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c:\windows\TEMP\auto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08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515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c:\windows\TEMP\auto0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24384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381000" y="27432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Ted Wachtel</a:t>
            </a:r>
          </a:p>
        </p:txBody>
      </p:sp>
      <p:pic>
        <p:nvPicPr>
          <p:cNvPr id="350212" name="Picture 4" descr="c:\windows\TEMP\auto0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1905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2971800" y="27432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Lou Pirnik</a:t>
            </a:r>
          </a:p>
        </p:txBody>
      </p:sp>
      <p:pic>
        <p:nvPicPr>
          <p:cNvPr id="350214" name="Picture 6" descr="c:\windows\TEMP\auto0.bm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19653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6096000" y="2819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Wayne </a:t>
            </a:r>
            <a:r>
              <a:rPr lang="ja-JP" altLang="en-US" sz="1800"/>
              <a:t>“</a:t>
            </a:r>
            <a:r>
              <a:rPr lang="en-US" altLang="ja-JP" sz="1800"/>
              <a:t>Pud</a:t>
            </a:r>
            <a:r>
              <a:rPr lang="ja-JP" altLang="en-US" sz="1800"/>
              <a:t>”</a:t>
            </a:r>
            <a:r>
              <a:rPr lang="en-US" altLang="ja-JP" sz="1800"/>
              <a:t> Helman </a:t>
            </a:r>
            <a:endParaRPr lang="en-US" sz="1800"/>
          </a:p>
        </p:txBody>
      </p:sp>
      <p:pic>
        <p:nvPicPr>
          <p:cNvPr id="350216" name="Picture 8" descr="c:\windows\TEMP\auto0.bmp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88" y="3505200"/>
            <a:ext cx="171291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7" name="Rectangle 9"/>
          <p:cNvSpPr>
            <a:spLocks noChangeArrowheads="1"/>
          </p:cNvSpPr>
          <p:nvPr/>
        </p:nvSpPr>
        <p:spPr bwMode="auto">
          <a:xfrm>
            <a:off x="1752600" y="6019800"/>
            <a:ext cx="147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/>
              <a:t>Carol Bradley</a:t>
            </a:r>
          </a:p>
        </p:txBody>
      </p:sp>
      <p:pic>
        <p:nvPicPr>
          <p:cNvPr id="350218" name="Picture 10" descr="c:\windows\TEMP\auto0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246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9" name="Text Box 11"/>
          <p:cNvSpPr txBox="1">
            <a:spLocks noChangeArrowheads="1"/>
          </p:cNvSpPr>
          <p:nvPr/>
        </p:nvSpPr>
        <p:spPr bwMode="auto">
          <a:xfrm>
            <a:off x="4267200" y="59436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Willis Frank and Fred Schwenk</a:t>
            </a:r>
          </a:p>
        </p:txBody>
      </p:sp>
    </p:spTree>
    <p:extLst>
      <p:ext uri="{BB962C8B-B14F-4D97-AF65-F5344CB8AC3E}">
        <p14:creationId xmlns:p14="http://schemas.microsoft.com/office/powerpoint/2010/main" val="285459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50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 autoUpdateAnimBg="0"/>
      <p:bldP spid="350213" grpId="0" autoUpdateAnimBg="0"/>
      <p:bldP spid="350215" grpId="0" autoUpdateAnimBg="0"/>
      <p:bldP spid="350217" grpId="0" autoUpdateAnimBg="0"/>
      <p:bldP spid="350219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c:\windows\TEMP\auto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302000" cy="480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windows\TEMP\auto0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170238" cy="470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84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0"/>
            <a:ext cx="4751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39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85347-2A91-D648-84E0-BBF4903B1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33400"/>
            <a:ext cx="805542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92202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/>
              <a:t>Who was I in </a:t>
            </a:r>
          </a:p>
          <a:p>
            <a:pPr marL="0" indent="0" algn="ctr">
              <a:buNone/>
            </a:pPr>
            <a:r>
              <a:rPr lang="en-US" sz="8000" dirty="0"/>
              <a:t>1968?</a:t>
            </a:r>
          </a:p>
        </p:txBody>
      </p:sp>
    </p:spTree>
    <p:extLst>
      <p:ext uri="{BB962C8B-B14F-4D97-AF65-F5344CB8AC3E}">
        <p14:creationId xmlns:p14="http://schemas.microsoft.com/office/powerpoint/2010/main" val="42088120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8077200" cy="575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/>
              <a:t>Optimism</a:t>
            </a:r>
          </a:p>
          <a:p>
            <a:pPr algn="ctr"/>
            <a:endParaRPr lang="en-US" sz="8000" b="1" dirty="0"/>
          </a:p>
          <a:p>
            <a:pPr algn="ctr"/>
            <a:r>
              <a:rPr lang="en-US" sz="4000" b="1" i="1" dirty="0"/>
              <a:t>Versus</a:t>
            </a:r>
          </a:p>
          <a:p>
            <a:pPr algn="ctr"/>
            <a:endParaRPr lang="en-US" sz="4000" b="1" i="1" dirty="0"/>
          </a:p>
          <a:p>
            <a:pPr algn="ctr"/>
            <a:r>
              <a:rPr lang="en-US" sz="8000" b="1" dirty="0"/>
              <a:t>Hope</a:t>
            </a:r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95121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668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/>
              <a:t>The 21</a:t>
            </a:r>
            <a:r>
              <a:rPr lang="en-US" sz="8000" b="1" baseline="30000" dirty="0"/>
              <a:t>st</a:t>
            </a:r>
            <a:r>
              <a:rPr lang="en-US" sz="8000" b="1" dirty="0"/>
              <a:t> Century- A Century of Peace?</a:t>
            </a:r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376542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58" y="32004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</a:t>
            </a:r>
            <a:r>
              <a:rPr lang="en-US" sz="4800" dirty="0" err="1">
                <a:hlinkClick r:id="rId2"/>
              </a:rPr>
              <a:t>www.dcjs.virginia.gov</a:t>
            </a:r>
            <a:r>
              <a:rPr lang="en-US" sz="4800" dirty="0">
                <a:hlinkClick r:id="rId2"/>
              </a:rPr>
              <a:t>/2017-strengthening-connections-climate-forum-resources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-1066800" y="60960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The Restoration of </a:t>
            </a:r>
          </a:p>
          <a:p>
            <a:pPr algn="ctr"/>
            <a:r>
              <a:rPr lang="en-US" sz="6000" b="1" dirty="0"/>
              <a:t>Community Booklet</a:t>
            </a:r>
          </a:p>
        </p:txBody>
      </p:sp>
    </p:spTree>
    <p:extLst>
      <p:ext uri="{BB962C8B-B14F-4D97-AF65-F5344CB8AC3E}">
        <p14:creationId xmlns:p14="http://schemas.microsoft.com/office/powerpoint/2010/main" val="18808510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b="1"/>
              <a:t>For more information:</a:t>
            </a:r>
          </a:p>
        </p:txBody>
      </p:sp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914400" y="1225550"/>
            <a:ext cx="723900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4000" dirty="0"/>
          </a:p>
          <a:p>
            <a:pPr algn="ctr"/>
            <a:endParaRPr lang="en-US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dirty="0"/>
          </a:p>
          <a:p>
            <a:pPr algn="ctr"/>
            <a:r>
              <a:rPr lang="en-US" sz="3600" dirty="0"/>
              <a:t>Lee Rush</a:t>
            </a:r>
          </a:p>
          <a:p>
            <a:pPr algn="ctr"/>
            <a:r>
              <a:rPr lang="en-US" sz="3600" dirty="0" err="1"/>
              <a:t>lrush@justcommunity.com</a:t>
            </a:r>
            <a:endParaRPr lang="en-US" sz="3600" dirty="0"/>
          </a:p>
          <a:p>
            <a:pPr algn="ctr"/>
            <a:endParaRPr lang="en-US" dirty="0"/>
          </a:p>
        </p:txBody>
      </p:sp>
      <p:sp>
        <p:nvSpPr>
          <p:cNvPr id="247812" name="Line 4"/>
          <p:cNvSpPr>
            <a:spLocks noChangeShapeType="1"/>
          </p:cNvSpPr>
          <p:nvPr/>
        </p:nvSpPr>
        <p:spPr bwMode="auto">
          <a:xfrm>
            <a:off x="990600" y="990600"/>
            <a:ext cx="71628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justCommunity (New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371600"/>
            <a:ext cx="4191000" cy="2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9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 autoUpdateAnimBg="0"/>
      <p:bldP spid="247811" grpId="0" autoUpdateAnimBg="0"/>
      <p:bldP spid="2478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c:\windows\TEMP\auto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08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587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524000"/>
            <a:ext cx="92202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dirty="0"/>
              <a:t>What crossroad </a:t>
            </a:r>
          </a:p>
          <a:p>
            <a:pPr marL="0" indent="0" algn="ctr">
              <a:buNone/>
            </a:pPr>
            <a:r>
              <a:rPr lang="en-US" sz="8000" dirty="0"/>
              <a:t>was I at?</a:t>
            </a:r>
          </a:p>
        </p:txBody>
      </p:sp>
    </p:spTree>
    <p:extLst>
      <p:ext uri="{BB962C8B-B14F-4D97-AF65-F5344CB8AC3E}">
        <p14:creationId xmlns:p14="http://schemas.microsoft.com/office/powerpoint/2010/main" val="2784837380"/>
      </p:ext>
    </p:extLst>
  </p:cSld>
  <p:clrMapOvr>
    <a:masterClrMapping/>
  </p:clrMapOvr>
</p:sld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 2000\Templates\Presentation Designs\Bold Stripes.pot</Template>
  <TotalTime>6509</TotalTime>
  <Words>797</Words>
  <Application>Microsoft Macintosh PowerPoint</Application>
  <PresentationFormat>On-screen Show (4:3)</PresentationFormat>
  <Paragraphs>230</Paragraphs>
  <Slides>73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ＭＳ Ｐゴシック</vt:lpstr>
      <vt:lpstr>Apple Chancery</vt:lpstr>
      <vt:lpstr>Arial</vt:lpstr>
      <vt:lpstr>Baskerville Old Face</vt:lpstr>
      <vt:lpstr>Lucida Sans</vt:lpstr>
      <vt:lpstr>Times New Roman</vt:lpstr>
      <vt:lpstr>Trebuchet MS</vt:lpstr>
      <vt:lpstr>Wingdings</vt:lpstr>
      <vt:lpstr>PULSE</vt:lpstr>
      <vt:lpstr>file:///Documents/justCommunity/Presentations/Power%20Point/!OLE_LINK1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 man must ask himself two questions in life.”  </vt:lpstr>
      <vt:lpstr>“Where am I going?”  and  “Who will go with me?”</vt:lpstr>
      <vt:lpstr>“…and if he gets them in the wrong order…..he’s in big trouble.”                                     Howard Thurman to Sam Keen to Lee 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Connection over Content</vt:lpstr>
      <vt:lpstr>Depth over Speed</vt:lpstr>
      <vt:lpstr>Effectiveness  over Efficiency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Invitation over Mandate</vt:lpstr>
      <vt:lpstr>Possibility over Problem Solving</vt:lpstr>
      <vt:lpstr>Ownership over Blame</vt:lpstr>
      <vt:lpstr>Dissent over Lip Service </vt:lpstr>
      <vt:lpstr>Gifts over Deficiencies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Punitive-Permissive Continuum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Critical Research</vt:lpstr>
      <vt:lpstr>Critical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cotto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Paul Vidas</dc:creator>
  <cp:lastModifiedBy>Liz Horvath</cp:lastModifiedBy>
  <cp:revision>189</cp:revision>
  <cp:lastPrinted>2001-05-17T10:43:22Z</cp:lastPrinted>
  <dcterms:created xsi:type="dcterms:W3CDTF">2013-02-26T09:56:18Z</dcterms:created>
  <dcterms:modified xsi:type="dcterms:W3CDTF">2018-07-19T19:16:07Z</dcterms:modified>
</cp:coreProperties>
</file>