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sldIdLst>
    <p:sldId id="295" r:id="rId6"/>
    <p:sldId id="259" r:id="rId7"/>
    <p:sldId id="286" r:id="rId8"/>
    <p:sldId id="319" r:id="rId9"/>
    <p:sldId id="303" r:id="rId10"/>
    <p:sldId id="304" r:id="rId11"/>
    <p:sldId id="273" r:id="rId12"/>
    <p:sldId id="334" r:id="rId13"/>
    <p:sldId id="287" r:id="rId14"/>
    <p:sldId id="316" r:id="rId15"/>
    <p:sldId id="317" r:id="rId16"/>
    <p:sldId id="309" r:id="rId17"/>
    <p:sldId id="315" r:id="rId18"/>
    <p:sldId id="320" r:id="rId19"/>
    <p:sldId id="327" r:id="rId20"/>
    <p:sldId id="331" r:id="rId21"/>
    <p:sldId id="333" r:id="rId22"/>
    <p:sldId id="281" r:id="rId23"/>
    <p:sldId id="268" r:id="rId24"/>
    <p:sldId id="288" r:id="rId25"/>
    <p:sldId id="293" r:id="rId26"/>
    <p:sldId id="289" r:id="rId27"/>
    <p:sldId id="290" r:id="rId28"/>
    <p:sldId id="292" r:id="rId29"/>
    <p:sldId id="291" r:id="rId30"/>
    <p:sldId id="312" r:id="rId31"/>
    <p:sldId id="278" r:id="rId32"/>
    <p:sldId id="311" r:id="rId33"/>
    <p:sldId id="313" r:id="rId34"/>
    <p:sldId id="325" r:id="rId35"/>
    <p:sldId id="328" r:id="rId36"/>
    <p:sldId id="330" r:id="rId37"/>
    <p:sldId id="329" r:id="rId38"/>
    <p:sldId id="279" r:id="rId39"/>
    <p:sldId id="326" r:id="rId40"/>
    <p:sldId id="33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402F"/>
    <a:srgbClr val="339D8F"/>
    <a:srgbClr val="CF3A3E"/>
    <a:srgbClr val="3AB4A3"/>
    <a:srgbClr val="7DBBB8"/>
    <a:srgbClr val="66665C"/>
    <a:srgbClr val="F79646"/>
    <a:srgbClr val="81B7B9"/>
    <a:srgbClr val="7DD5C8"/>
    <a:srgbClr val="CE41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8" d="100"/>
          <a:sy n="88" d="100"/>
        </p:scale>
        <p:origin x="45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tudent.use-PC\Google%20Drive\Rakhi\NCI\data\advanced-restorative-training-kwl-post-training-surve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a:outerShdw blurRad="40000" dist="23000" dir="5400000" rotWithShape="0">
                <a:srgbClr val="000000">
                  <a:alpha val="35000"/>
                </a:srgbClr>
              </a:outerShdw>
            </a:effectLst>
          </c:spPr>
          <c:marker>
            <c:symbol val="circle"/>
            <c:size val="5"/>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a:solidFill>
                  <a:schemeClr val="accent1"/>
                </a:solidFill>
                <a:round/>
              </a:ln>
              <a:effectLst>
                <a:outerShdw blurRad="40000" dist="23000" dir="5400000" rotWithShape="0">
                  <a:srgbClr val="000000">
                    <a:alpha val="35000"/>
                  </a:srgbClr>
                </a:outerShdw>
              </a:effectLst>
            </c:spPr>
          </c:marker>
          <c:trendline>
            <c:spPr>
              <a:ln w="9525" cap="rnd">
                <a:solidFill>
                  <a:schemeClr val="accent1"/>
                </a:solidFill>
              </a:ln>
              <a:effectLst/>
            </c:spPr>
            <c:trendlineType val="linear"/>
            <c:dispRSqr val="1"/>
            <c:dispEq val="0"/>
            <c:trendlineLbl>
              <c:layout>
                <c:manualLayout>
                  <c:x val="3.8079615048118988E-4"/>
                  <c:y val="-1.1512467191601049E-2"/>
                </c:manualLayout>
              </c:layout>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trendlineLbl>
          </c:trendline>
          <c:xVal>
            <c:numRef>
              <c:f>Sheet2!$B$25:$B$28</c:f>
              <c:numCache>
                <c:formatCode>General</c:formatCode>
                <c:ptCount val="4"/>
                <c:pt idx="0">
                  <c:v>14</c:v>
                </c:pt>
                <c:pt idx="1">
                  <c:v>14</c:v>
                </c:pt>
                <c:pt idx="2">
                  <c:v>34</c:v>
                </c:pt>
                <c:pt idx="3">
                  <c:v>38</c:v>
                </c:pt>
              </c:numCache>
            </c:numRef>
          </c:xVal>
          <c:yVal>
            <c:numRef>
              <c:f>Sheet2!$C$25:$C$28</c:f>
              <c:numCache>
                <c:formatCode>General</c:formatCode>
                <c:ptCount val="4"/>
                <c:pt idx="0">
                  <c:v>0</c:v>
                </c:pt>
                <c:pt idx="1">
                  <c:v>0</c:v>
                </c:pt>
                <c:pt idx="2">
                  <c:v>32</c:v>
                </c:pt>
                <c:pt idx="3">
                  <c:v>68</c:v>
                </c:pt>
              </c:numCache>
            </c:numRef>
          </c:yVal>
          <c:smooth val="0"/>
          <c:extLst>
            <c:ext xmlns:c16="http://schemas.microsoft.com/office/drawing/2014/chart" uri="{C3380CC4-5D6E-409C-BE32-E72D297353CC}">
              <c16:uniqueId val="{00000000-D72F-4359-9DDD-F7A75BA384CB}"/>
            </c:ext>
          </c:extLst>
        </c:ser>
        <c:dLbls>
          <c:showLegendKey val="0"/>
          <c:showVal val="0"/>
          <c:showCatName val="0"/>
          <c:showSerName val="0"/>
          <c:showPercent val="0"/>
          <c:showBubbleSize val="0"/>
        </c:dLbls>
        <c:axId val="399888208"/>
        <c:axId val="399889776"/>
      </c:scatterChart>
      <c:valAx>
        <c:axId val="399888208"/>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a:solidFill>
                      <a:schemeClr val="tx1">
                        <a:lumMod val="75000"/>
                        <a:lumOff val="25000"/>
                      </a:schemeClr>
                    </a:solidFill>
                  </a:rPr>
                  <a:t>Knowledge of </a:t>
                </a:r>
                <a:r>
                  <a:rPr lang="en-US" dirty="0" smtClean="0">
                    <a:solidFill>
                      <a:schemeClr val="tx1">
                        <a:lumMod val="75000"/>
                        <a:lumOff val="25000"/>
                      </a:schemeClr>
                    </a:solidFill>
                  </a:rPr>
                  <a:t>Restorative Practice </a:t>
                </a:r>
                <a:r>
                  <a:rPr lang="en-US" dirty="0">
                    <a:solidFill>
                      <a:schemeClr val="tx1">
                        <a:lumMod val="75000"/>
                        <a:lumOff val="25000"/>
                      </a:schemeClr>
                    </a:solidFill>
                  </a:rPr>
                  <a:t>(%)</a:t>
                </a:r>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99889776"/>
        <c:crosses val="autoZero"/>
        <c:crossBetween val="midCat"/>
      </c:valAx>
      <c:valAx>
        <c:axId val="399889776"/>
        <c:scaling>
          <c:orientation val="minMax"/>
          <c:max val="70"/>
          <c:min val="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a:solidFill>
                      <a:schemeClr val="tx1">
                        <a:lumMod val="75000"/>
                        <a:lumOff val="25000"/>
                      </a:schemeClr>
                    </a:solidFill>
                  </a:rPr>
                  <a:t>Ability to </a:t>
                </a:r>
                <a:r>
                  <a:rPr lang="en-US" dirty="0" smtClean="0">
                    <a:solidFill>
                      <a:schemeClr val="tx1">
                        <a:lumMod val="75000"/>
                        <a:lumOff val="25000"/>
                      </a:schemeClr>
                    </a:solidFill>
                  </a:rPr>
                  <a:t>Manage Conflict </a:t>
                </a:r>
                <a:r>
                  <a:rPr lang="en-US" dirty="0">
                    <a:solidFill>
                      <a:schemeClr val="tx1">
                        <a:lumMod val="75000"/>
                        <a:lumOff val="25000"/>
                      </a:schemeClr>
                    </a:solidFill>
                  </a:rPr>
                  <a:t>(%)</a:t>
                </a: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998882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dirty="0" smtClean="0"/>
              <a:t>Reported </a:t>
            </a:r>
            <a:r>
              <a:rPr lang="en-US" sz="1200" dirty="0"/>
              <a:t>to Possess High Ability to Manage Conflict under Different Settings (Pre and Post RP Training)</a:t>
            </a:r>
          </a:p>
        </c:rich>
      </c:tx>
      <c:layout/>
      <c:overlay val="0"/>
    </c:title>
    <c:autoTitleDeleted val="0"/>
    <c:plotArea>
      <c:layout>
        <c:manualLayout>
          <c:layoutTarget val="inner"/>
          <c:xMode val="edge"/>
          <c:yMode val="edge"/>
          <c:x val="8.8700636558361245E-2"/>
          <c:y val="0.16448804710222034"/>
          <c:w val="0.7765893535343088"/>
          <c:h val="0.58481932483671784"/>
        </c:manualLayout>
      </c:layout>
      <c:lineChart>
        <c:grouping val="standard"/>
        <c:varyColors val="0"/>
        <c:ser>
          <c:idx val="0"/>
          <c:order val="0"/>
          <c:tx>
            <c:strRef>
              <c:f>Sheet4!$A$10</c:f>
              <c:strCache>
                <c:ptCount val="1"/>
                <c:pt idx="0">
                  <c:v>With Colleagues</c:v>
                </c:pt>
              </c:strCache>
            </c:strRef>
          </c:tx>
          <c:marker>
            <c:symbol val="none"/>
          </c:marker>
          <c:dLbls>
            <c:dLbl>
              <c:idx val="0"/>
              <c:layout>
                <c:manualLayout>
                  <c:x val="-3.9669414603689362E-2"/>
                  <c:y val="1.07962197928996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F30-4098-8D3E-8C86BAD6DC0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Sheet4!$B$9:$C$9</c:f>
              <c:strCache>
                <c:ptCount val="2"/>
                <c:pt idx="0">
                  <c:v>High - Pre Training</c:v>
                </c:pt>
                <c:pt idx="1">
                  <c:v>High - Post Training</c:v>
                </c:pt>
              </c:strCache>
            </c:strRef>
          </c:cat>
          <c:val>
            <c:numRef>
              <c:f>Sheet4!$B$10:$C$10</c:f>
              <c:numCache>
                <c:formatCode>0</c:formatCode>
                <c:ptCount val="2"/>
                <c:pt idx="0" formatCode="General">
                  <c:v>7</c:v>
                </c:pt>
                <c:pt idx="1">
                  <c:v>22</c:v>
                </c:pt>
              </c:numCache>
            </c:numRef>
          </c:val>
          <c:smooth val="0"/>
          <c:extLst>
            <c:ext xmlns:c16="http://schemas.microsoft.com/office/drawing/2014/chart" uri="{C3380CC4-5D6E-409C-BE32-E72D297353CC}">
              <c16:uniqueId val="{00000001-0F30-4098-8D3E-8C86BAD6DC0D}"/>
            </c:ext>
          </c:extLst>
        </c:ser>
        <c:ser>
          <c:idx val="1"/>
          <c:order val="1"/>
          <c:tx>
            <c:strRef>
              <c:f>Sheet4!$A$11</c:f>
              <c:strCache>
                <c:ptCount val="1"/>
                <c:pt idx="0">
                  <c:v>With children / young people</c:v>
                </c:pt>
              </c:strCache>
            </c:strRef>
          </c:tx>
          <c:marker>
            <c:symbol val="none"/>
          </c:marker>
          <c:dLbls>
            <c:dLbl>
              <c:idx val="0"/>
              <c:layout>
                <c:manualLayout>
                  <c:x val="-5.0688696438047513E-2"/>
                  <c:y val="4.318487917159846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F30-4098-8D3E-8C86BAD6DC0D}"/>
                </c:ext>
              </c:extLst>
            </c:dLbl>
            <c:dLbl>
              <c:idx val="1"/>
              <c:layout>
                <c:manualLayout>
                  <c:x val="-2.203856366871712E-3"/>
                  <c:y val="-7.197479861933067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F30-4098-8D3E-8C86BAD6DC0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Sheet4!$B$9:$C$9</c:f>
              <c:strCache>
                <c:ptCount val="2"/>
                <c:pt idx="0">
                  <c:v>High - Pre Training</c:v>
                </c:pt>
                <c:pt idx="1">
                  <c:v>High - Post Training</c:v>
                </c:pt>
              </c:strCache>
            </c:strRef>
          </c:cat>
          <c:val>
            <c:numRef>
              <c:f>Sheet4!$B$11:$C$11</c:f>
              <c:numCache>
                <c:formatCode>0</c:formatCode>
                <c:ptCount val="2"/>
                <c:pt idx="0" formatCode="General">
                  <c:v>6</c:v>
                </c:pt>
                <c:pt idx="1">
                  <c:v>33</c:v>
                </c:pt>
              </c:numCache>
            </c:numRef>
          </c:val>
          <c:smooth val="0"/>
          <c:extLst>
            <c:ext xmlns:c16="http://schemas.microsoft.com/office/drawing/2014/chart" uri="{C3380CC4-5D6E-409C-BE32-E72D297353CC}">
              <c16:uniqueId val="{00000004-0F30-4098-8D3E-8C86BAD6DC0D}"/>
            </c:ext>
          </c:extLst>
        </c:ser>
        <c:ser>
          <c:idx val="2"/>
          <c:order val="2"/>
          <c:tx>
            <c:strRef>
              <c:f>Sheet4!$A$12</c:f>
              <c:strCache>
                <c:ptCount val="1"/>
                <c:pt idx="0">
                  <c:v>With parents</c:v>
                </c:pt>
              </c:strCache>
            </c:strRef>
          </c:tx>
          <c:marker>
            <c:symbol val="none"/>
          </c:marker>
          <c:dLbls>
            <c:dLbl>
              <c:idx val="0"/>
              <c:layout>
                <c:manualLayout>
                  <c:x val="-3.3057845503074466E-2"/>
                  <c:y val="4.318487917159840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F30-4098-8D3E-8C86BAD6DC0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Sheet4!$B$9:$C$9</c:f>
              <c:strCache>
                <c:ptCount val="2"/>
                <c:pt idx="0">
                  <c:v>High - Pre Training</c:v>
                </c:pt>
                <c:pt idx="1">
                  <c:v>High - Post Training</c:v>
                </c:pt>
              </c:strCache>
            </c:strRef>
          </c:cat>
          <c:val>
            <c:numRef>
              <c:f>Sheet4!$B$12:$C$12</c:f>
              <c:numCache>
                <c:formatCode>0</c:formatCode>
                <c:ptCount val="2"/>
                <c:pt idx="0" formatCode="General">
                  <c:v>5</c:v>
                </c:pt>
                <c:pt idx="1">
                  <c:v>22</c:v>
                </c:pt>
              </c:numCache>
            </c:numRef>
          </c:val>
          <c:smooth val="0"/>
          <c:extLst>
            <c:ext xmlns:c16="http://schemas.microsoft.com/office/drawing/2014/chart" uri="{C3380CC4-5D6E-409C-BE32-E72D297353CC}">
              <c16:uniqueId val="{00000006-0F30-4098-8D3E-8C86BAD6DC0D}"/>
            </c:ext>
          </c:extLst>
        </c:ser>
        <c:ser>
          <c:idx val="3"/>
          <c:order val="3"/>
          <c:tx>
            <c:strRef>
              <c:f>Sheet4!$A$13</c:f>
              <c:strCache>
                <c:ptCount val="1"/>
                <c:pt idx="0">
                  <c:v>With the community </c:v>
                </c:pt>
              </c:strCache>
            </c:strRef>
          </c:tx>
          <c:marker>
            <c:symbol val="none"/>
          </c:marker>
          <c:dLbls>
            <c:dLbl>
              <c:idx val="0"/>
              <c:layout>
                <c:manualLayout>
                  <c:x val="-5.0688696438047513E-2"/>
                  <c:y val="-7.1977632272819626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F30-4098-8D3E-8C86BAD6DC0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Sheet4!$B$9:$C$9</c:f>
              <c:strCache>
                <c:ptCount val="2"/>
                <c:pt idx="0">
                  <c:v>High - Pre Training</c:v>
                </c:pt>
                <c:pt idx="1">
                  <c:v>High - Post Training</c:v>
                </c:pt>
              </c:strCache>
            </c:strRef>
          </c:cat>
          <c:val>
            <c:numRef>
              <c:f>Sheet4!$B$13:$C$13</c:f>
              <c:numCache>
                <c:formatCode>0</c:formatCode>
                <c:ptCount val="2"/>
                <c:pt idx="0" formatCode="General">
                  <c:v>9</c:v>
                </c:pt>
                <c:pt idx="1">
                  <c:v>22</c:v>
                </c:pt>
              </c:numCache>
            </c:numRef>
          </c:val>
          <c:smooth val="0"/>
          <c:extLst>
            <c:ext xmlns:c16="http://schemas.microsoft.com/office/drawing/2014/chart" uri="{C3380CC4-5D6E-409C-BE32-E72D297353CC}">
              <c16:uniqueId val="{00000008-0F30-4098-8D3E-8C86BAD6DC0D}"/>
            </c:ext>
          </c:extLst>
        </c:ser>
        <c:ser>
          <c:idx val="4"/>
          <c:order val="4"/>
          <c:tx>
            <c:strRef>
              <c:f>Sheet4!$A$14</c:f>
              <c:strCache>
                <c:ptCount val="1"/>
                <c:pt idx="0">
                  <c:v>With interagency settings</c:v>
                </c:pt>
              </c:strCache>
            </c:strRef>
          </c:tx>
          <c:marker>
            <c:symbol val="none"/>
          </c:marker>
          <c:dLbls>
            <c:dLbl>
              <c:idx val="0"/>
              <c:layout>
                <c:manualLayout>
                  <c:x val="-3.9669414603689362E-2"/>
                  <c:y val="1.439495972386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0F30-4098-8D3E-8C86BAD6DC0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Sheet4!$B$9:$C$9</c:f>
              <c:strCache>
                <c:ptCount val="2"/>
                <c:pt idx="0">
                  <c:v>High - Pre Training</c:v>
                </c:pt>
                <c:pt idx="1">
                  <c:v>High - Post Training</c:v>
                </c:pt>
              </c:strCache>
            </c:strRef>
          </c:cat>
          <c:val>
            <c:numRef>
              <c:f>Sheet4!$B$14:$C$14</c:f>
              <c:numCache>
                <c:formatCode>0</c:formatCode>
                <c:ptCount val="2"/>
                <c:pt idx="0" formatCode="General">
                  <c:v>6</c:v>
                </c:pt>
                <c:pt idx="1">
                  <c:v>22</c:v>
                </c:pt>
              </c:numCache>
            </c:numRef>
          </c:val>
          <c:smooth val="0"/>
          <c:extLst>
            <c:ext xmlns:c16="http://schemas.microsoft.com/office/drawing/2014/chart" uri="{C3380CC4-5D6E-409C-BE32-E72D297353CC}">
              <c16:uniqueId val="{0000000A-0F30-4098-8D3E-8C86BAD6DC0D}"/>
            </c:ext>
          </c:extLst>
        </c:ser>
        <c:dLbls>
          <c:showLegendKey val="0"/>
          <c:showVal val="0"/>
          <c:showCatName val="0"/>
          <c:showSerName val="0"/>
          <c:showPercent val="0"/>
          <c:showBubbleSize val="0"/>
        </c:dLbls>
        <c:smooth val="0"/>
        <c:axId val="399888992"/>
        <c:axId val="399889384"/>
      </c:lineChart>
      <c:catAx>
        <c:axId val="399888992"/>
        <c:scaling>
          <c:orientation val="minMax"/>
        </c:scaling>
        <c:delete val="1"/>
        <c:axPos val="b"/>
        <c:numFmt formatCode="General" sourceLinked="0"/>
        <c:majorTickMark val="out"/>
        <c:minorTickMark val="none"/>
        <c:tickLblPos val="nextTo"/>
        <c:crossAx val="399889384"/>
        <c:crosses val="autoZero"/>
        <c:auto val="1"/>
        <c:lblAlgn val="ctr"/>
        <c:lblOffset val="100"/>
        <c:noMultiLvlLbl val="0"/>
      </c:catAx>
      <c:valAx>
        <c:axId val="399889384"/>
        <c:scaling>
          <c:orientation val="minMax"/>
        </c:scaling>
        <c:delete val="1"/>
        <c:axPos val="l"/>
        <c:majorGridlines>
          <c:spPr>
            <a:ln>
              <a:noFill/>
            </a:ln>
          </c:spPr>
        </c:majorGridlines>
        <c:title>
          <c:tx>
            <c:rich>
              <a:bodyPr rot="-5400000" vert="horz"/>
              <a:lstStyle/>
              <a:p>
                <a:pPr>
                  <a:defRPr/>
                </a:pPr>
                <a:r>
                  <a:rPr lang="en-US"/>
                  <a:t>%</a:t>
                </a:r>
              </a:p>
            </c:rich>
          </c:tx>
          <c:layout/>
          <c:overlay val="0"/>
        </c:title>
        <c:numFmt formatCode="General" sourceLinked="1"/>
        <c:majorTickMark val="out"/>
        <c:minorTickMark val="none"/>
        <c:tickLblPos val="nextTo"/>
        <c:crossAx val="399888992"/>
        <c:crosses val="autoZero"/>
        <c:crossBetween val="between"/>
      </c:valAx>
    </c:plotArea>
    <c:legend>
      <c:legendPos val="b"/>
      <c:layout/>
      <c:overlay val="0"/>
    </c:legend>
    <c:plotVisOnly val="1"/>
    <c:dispBlanksAs val="gap"/>
    <c:showDLblsOverMax val="0"/>
  </c:chart>
  <c:spPr>
    <a:ln>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b="1" i="0" baseline="0" dirty="0" smtClean="0">
                <a:effectLst/>
              </a:rPr>
              <a:t>Reported </a:t>
            </a:r>
            <a:r>
              <a:rPr lang="en-US" sz="1200" b="1" i="0" baseline="0" dirty="0">
                <a:effectLst/>
              </a:rPr>
              <a:t>to Possess Low Ability to Manage Conflict under Different Settings (Pre and Post RP Training)</a:t>
            </a:r>
            <a:endParaRPr lang="en-IE" sz="1200" dirty="0">
              <a:effectLst/>
            </a:endParaRPr>
          </a:p>
        </c:rich>
      </c:tx>
      <c:layout/>
      <c:overlay val="0"/>
    </c:title>
    <c:autoTitleDeleted val="0"/>
    <c:plotArea>
      <c:layout/>
      <c:lineChart>
        <c:grouping val="standard"/>
        <c:varyColors val="0"/>
        <c:ser>
          <c:idx val="0"/>
          <c:order val="0"/>
          <c:tx>
            <c:strRef>
              <c:f>Sheet4!$A$17</c:f>
              <c:strCache>
                <c:ptCount val="1"/>
                <c:pt idx="0">
                  <c:v>With Colleagues</c:v>
                </c:pt>
              </c:strCache>
            </c:strRef>
          </c:tx>
          <c:marker>
            <c:symbol val="none"/>
          </c:marker>
          <c:dLbls>
            <c:dLbl>
              <c:idx val="0"/>
              <c:layout>
                <c:manualLayout>
                  <c:x val="-6.3888888888888884E-2"/>
                  <c:y val="-2.31481481481481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B8F-4AC3-84F9-70432C24755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Sheet4!$B$17:$C$17</c:f>
              <c:numCache>
                <c:formatCode>0</c:formatCode>
                <c:ptCount val="2"/>
                <c:pt idx="0" formatCode="General">
                  <c:v>29</c:v>
                </c:pt>
                <c:pt idx="1">
                  <c:v>25</c:v>
                </c:pt>
              </c:numCache>
            </c:numRef>
          </c:val>
          <c:smooth val="0"/>
          <c:extLst>
            <c:ext xmlns:c16="http://schemas.microsoft.com/office/drawing/2014/chart" uri="{C3380CC4-5D6E-409C-BE32-E72D297353CC}">
              <c16:uniqueId val="{00000001-AB8F-4AC3-84F9-70432C247559}"/>
            </c:ext>
          </c:extLst>
        </c:ser>
        <c:ser>
          <c:idx val="1"/>
          <c:order val="1"/>
          <c:tx>
            <c:strRef>
              <c:f>Sheet4!$A$18</c:f>
              <c:strCache>
                <c:ptCount val="1"/>
                <c:pt idx="0">
                  <c:v>With children / young people</c:v>
                </c:pt>
              </c:strCache>
            </c:strRef>
          </c:tx>
          <c:marker>
            <c:symbol val="none"/>
          </c:marker>
          <c:dLbls>
            <c:dLbl>
              <c:idx val="0"/>
              <c:layout>
                <c:manualLayout>
                  <c:x val="-7.7777777777777779E-2"/>
                  <c:y val="9.259259259259258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B8F-4AC3-84F9-70432C24755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Sheet4!$B$18:$C$18</c:f>
              <c:numCache>
                <c:formatCode>0</c:formatCode>
                <c:ptCount val="2"/>
                <c:pt idx="0" formatCode="General">
                  <c:v>16</c:v>
                </c:pt>
                <c:pt idx="1">
                  <c:v>0</c:v>
                </c:pt>
              </c:numCache>
            </c:numRef>
          </c:val>
          <c:smooth val="0"/>
          <c:extLst>
            <c:ext xmlns:c16="http://schemas.microsoft.com/office/drawing/2014/chart" uri="{C3380CC4-5D6E-409C-BE32-E72D297353CC}">
              <c16:uniqueId val="{00000003-AB8F-4AC3-84F9-70432C247559}"/>
            </c:ext>
          </c:extLst>
        </c:ser>
        <c:ser>
          <c:idx val="2"/>
          <c:order val="2"/>
          <c:tx>
            <c:strRef>
              <c:f>Sheet4!$A$19</c:f>
              <c:strCache>
                <c:ptCount val="1"/>
                <c:pt idx="0">
                  <c:v>With parents</c:v>
                </c:pt>
              </c:strCache>
            </c:strRef>
          </c:tx>
          <c:marker>
            <c:symbol val="none"/>
          </c:marker>
          <c:dLbls>
            <c:dLbl>
              <c:idx val="0"/>
              <c:layout>
                <c:manualLayout>
                  <c:x val="-8.8888888888888892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B8F-4AC3-84F9-70432C24755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Sheet4!$B$19:$C$19</c:f>
              <c:numCache>
                <c:formatCode>0</c:formatCode>
                <c:ptCount val="2"/>
                <c:pt idx="0" formatCode="General">
                  <c:v>17</c:v>
                </c:pt>
                <c:pt idx="1">
                  <c:v>0</c:v>
                </c:pt>
              </c:numCache>
            </c:numRef>
          </c:val>
          <c:smooth val="0"/>
          <c:extLst>
            <c:ext xmlns:c16="http://schemas.microsoft.com/office/drawing/2014/chart" uri="{C3380CC4-5D6E-409C-BE32-E72D297353CC}">
              <c16:uniqueId val="{00000005-AB8F-4AC3-84F9-70432C247559}"/>
            </c:ext>
          </c:extLst>
        </c:ser>
        <c:ser>
          <c:idx val="3"/>
          <c:order val="3"/>
          <c:tx>
            <c:strRef>
              <c:f>Sheet4!$A$20</c:f>
              <c:strCache>
                <c:ptCount val="1"/>
                <c:pt idx="0">
                  <c:v>With the community </c:v>
                </c:pt>
              </c:strCache>
            </c:strRef>
          </c:tx>
          <c:marker>
            <c:symbol val="none"/>
          </c:marker>
          <c:dLbls>
            <c:dLbl>
              <c:idx val="0"/>
              <c:layout>
                <c:manualLayout>
                  <c:x val="-6.9444444444444448E-2"/>
                  <c:y val="-2.777777777777777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AB8F-4AC3-84F9-70432C24755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Sheet4!$B$20:$C$20</c:f>
              <c:numCache>
                <c:formatCode>0</c:formatCode>
                <c:ptCount val="2"/>
                <c:pt idx="0" formatCode="General">
                  <c:v>23</c:v>
                </c:pt>
                <c:pt idx="1">
                  <c:v>0</c:v>
                </c:pt>
              </c:numCache>
            </c:numRef>
          </c:val>
          <c:smooth val="0"/>
          <c:extLst>
            <c:ext xmlns:c16="http://schemas.microsoft.com/office/drawing/2014/chart" uri="{C3380CC4-5D6E-409C-BE32-E72D297353CC}">
              <c16:uniqueId val="{00000007-AB8F-4AC3-84F9-70432C247559}"/>
            </c:ext>
          </c:extLst>
        </c:ser>
        <c:ser>
          <c:idx val="4"/>
          <c:order val="4"/>
          <c:tx>
            <c:strRef>
              <c:f>Sheet4!$A$21</c:f>
              <c:strCache>
                <c:ptCount val="1"/>
                <c:pt idx="0">
                  <c:v>With interagency settings</c:v>
                </c:pt>
              </c:strCache>
            </c:strRef>
          </c:tx>
          <c:marker>
            <c:symbol val="none"/>
          </c:marker>
          <c:dLbls>
            <c:dLbl>
              <c:idx val="0"/>
              <c:layout>
                <c:manualLayout>
                  <c:x val="-8.3333333333333329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AB8F-4AC3-84F9-70432C24755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Sheet4!$B$21:$C$21</c:f>
              <c:numCache>
                <c:formatCode>0</c:formatCode>
                <c:ptCount val="2"/>
                <c:pt idx="0" formatCode="General">
                  <c:v>20</c:v>
                </c:pt>
                <c:pt idx="1">
                  <c:v>10</c:v>
                </c:pt>
              </c:numCache>
            </c:numRef>
          </c:val>
          <c:smooth val="0"/>
          <c:extLst>
            <c:ext xmlns:c16="http://schemas.microsoft.com/office/drawing/2014/chart" uri="{C3380CC4-5D6E-409C-BE32-E72D297353CC}">
              <c16:uniqueId val="{00000009-AB8F-4AC3-84F9-70432C247559}"/>
            </c:ext>
          </c:extLst>
        </c:ser>
        <c:dLbls>
          <c:showLegendKey val="0"/>
          <c:showVal val="0"/>
          <c:showCatName val="0"/>
          <c:showSerName val="0"/>
          <c:showPercent val="0"/>
          <c:showBubbleSize val="0"/>
        </c:dLbls>
        <c:smooth val="0"/>
        <c:axId val="399893304"/>
        <c:axId val="399885856"/>
      </c:lineChart>
      <c:catAx>
        <c:axId val="399893304"/>
        <c:scaling>
          <c:orientation val="minMax"/>
        </c:scaling>
        <c:delete val="1"/>
        <c:axPos val="b"/>
        <c:majorTickMark val="out"/>
        <c:minorTickMark val="none"/>
        <c:tickLblPos val="nextTo"/>
        <c:crossAx val="399885856"/>
        <c:crosses val="autoZero"/>
        <c:auto val="1"/>
        <c:lblAlgn val="ctr"/>
        <c:lblOffset val="100"/>
        <c:noMultiLvlLbl val="0"/>
      </c:catAx>
      <c:valAx>
        <c:axId val="399885856"/>
        <c:scaling>
          <c:orientation val="minMax"/>
        </c:scaling>
        <c:delete val="1"/>
        <c:axPos val="l"/>
        <c:title>
          <c:tx>
            <c:rich>
              <a:bodyPr rot="-5400000" vert="horz"/>
              <a:lstStyle/>
              <a:p>
                <a:pPr>
                  <a:defRPr/>
                </a:pPr>
                <a:r>
                  <a:rPr lang="en-US"/>
                  <a:t>%</a:t>
                </a:r>
              </a:p>
            </c:rich>
          </c:tx>
          <c:layout/>
          <c:overlay val="0"/>
        </c:title>
        <c:numFmt formatCode="General" sourceLinked="1"/>
        <c:majorTickMark val="out"/>
        <c:minorTickMark val="none"/>
        <c:tickLblPos val="nextTo"/>
        <c:crossAx val="399893304"/>
        <c:crosses val="autoZero"/>
        <c:crossBetween val="between"/>
      </c:valAx>
    </c:plotArea>
    <c:legend>
      <c:legendPos val="b"/>
      <c:layout/>
      <c:overlay val="0"/>
    </c:legend>
    <c:plotVisOnly val="1"/>
    <c:dispBlanksAs val="gap"/>
    <c:showDLblsOverMax val="0"/>
  </c:chart>
  <c:spPr>
    <a:ln>
      <a:solidFill>
        <a:schemeClr val="tx1"/>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Sheet2!$A$54</c:f>
              <c:strCache>
                <c:ptCount val="1"/>
                <c:pt idx="0">
                  <c:v>Community-wide Implementation of Restorative Practice</c:v>
                </c:pt>
              </c:strCache>
            </c:strRef>
          </c:tx>
          <c:spPr>
            <a:ln w="3810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Sheet2!$B$53:$F$53</c:f>
              <c:strCache>
                <c:ptCount val="5"/>
                <c:pt idx="0">
                  <c:v>Agree Very Strongly</c:v>
                </c:pt>
                <c:pt idx="1">
                  <c:v>Agree Strongly</c:v>
                </c:pt>
                <c:pt idx="2">
                  <c:v>Agree</c:v>
                </c:pt>
                <c:pt idx="3">
                  <c:v>Disagree</c:v>
                </c:pt>
                <c:pt idx="4">
                  <c:v>Disagree Strongly</c:v>
                </c:pt>
              </c:strCache>
            </c:strRef>
          </c:cat>
          <c:val>
            <c:numRef>
              <c:f>Sheet2!$B$54:$F$54</c:f>
              <c:numCache>
                <c:formatCode>0%</c:formatCode>
                <c:ptCount val="5"/>
                <c:pt idx="0">
                  <c:v>0.38</c:v>
                </c:pt>
                <c:pt idx="1">
                  <c:v>0.28000000000000003</c:v>
                </c:pt>
                <c:pt idx="2">
                  <c:v>0.26</c:v>
                </c:pt>
                <c:pt idx="3">
                  <c:v>0.06</c:v>
                </c:pt>
                <c:pt idx="4">
                  <c:v>0.02</c:v>
                </c:pt>
              </c:numCache>
            </c:numRef>
          </c:val>
          <c:smooth val="0"/>
          <c:extLst>
            <c:ext xmlns:c16="http://schemas.microsoft.com/office/drawing/2014/chart" uri="{C3380CC4-5D6E-409C-BE32-E72D297353CC}">
              <c16:uniqueId val="{00000000-E5BC-44A5-A610-8B7AC5880321}"/>
            </c:ext>
          </c:extLst>
        </c:ser>
        <c:ser>
          <c:idx val="1"/>
          <c:order val="1"/>
          <c:tx>
            <c:strRef>
              <c:f>Sheet2!$A$55</c:f>
              <c:strCache>
                <c:ptCount val="1"/>
                <c:pt idx="0">
                  <c:v>Relationships Among Members in Community Needs Improvement</c:v>
                </c:pt>
              </c:strCache>
            </c:strRef>
          </c:tx>
          <c:spPr>
            <a:ln w="3810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Sheet2!$B$53:$F$53</c:f>
              <c:strCache>
                <c:ptCount val="5"/>
                <c:pt idx="0">
                  <c:v>Agree Very Strongly</c:v>
                </c:pt>
                <c:pt idx="1">
                  <c:v>Agree Strongly</c:v>
                </c:pt>
                <c:pt idx="2">
                  <c:v>Agree</c:v>
                </c:pt>
                <c:pt idx="3">
                  <c:v>Disagree</c:v>
                </c:pt>
                <c:pt idx="4">
                  <c:v>Disagree Strongly</c:v>
                </c:pt>
              </c:strCache>
            </c:strRef>
          </c:cat>
          <c:val>
            <c:numRef>
              <c:f>Sheet2!$B$55:$F$55</c:f>
              <c:numCache>
                <c:formatCode>0%</c:formatCode>
                <c:ptCount val="5"/>
                <c:pt idx="0">
                  <c:v>0.27</c:v>
                </c:pt>
                <c:pt idx="1">
                  <c:v>0.24</c:v>
                </c:pt>
                <c:pt idx="2">
                  <c:v>0.24</c:v>
                </c:pt>
                <c:pt idx="3">
                  <c:v>0.16</c:v>
                </c:pt>
                <c:pt idx="4">
                  <c:v>0.06</c:v>
                </c:pt>
              </c:numCache>
            </c:numRef>
          </c:val>
          <c:smooth val="0"/>
          <c:extLst>
            <c:ext xmlns:c16="http://schemas.microsoft.com/office/drawing/2014/chart" uri="{C3380CC4-5D6E-409C-BE32-E72D297353CC}">
              <c16:uniqueId val="{00000001-E5BC-44A5-A610-8B7AC5880321}"/>
            </c:ext>
          </c:extLst>
        </c:ser>
        <c:dLbls>
          <c:dLblPos val="ctr"/>
          <c:showLegendKey val="0"/>
          <c:showVal val="1"/>
          <c:showCatName val="0"/>
          <c:showSerName val="0"/>
          <c:showPercent val="0"/>
          <c:showBubbleSize val="0"/>
        </c:dLbls>
        <c:smooth val="0"/>
        <c:axId val="399890560"/>
        <c:axId val="399887424"/>
      </c:lineChart>
      <c:catAx>
        <c:axId val="399890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399887424"/>
        <c:crosses val="autoZero"/>
        <c:auto val="1"/>
        <c:lblAlgn val="ctr"/>
        <c:lblOffset val="100"/>
        <c:noMultiLvlLbl val="0"/>
      </c:catAx>
      <c:valAx>
        <c:axId val="39988742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989056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Post-training Participant's Opinion on how Restorative Practices is Making a Difference in Community</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F455-437C-9C04-6D091C000B62}"/>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F455-437C-9C04-6D091C000B62}"/>
              </c:ext>
            </c:extLst>
          </c:dPt>
          <c:dPt>
            <c:idx val="2"/>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5-F455-437C-9C04-6D091C000B62}"/>
              </c:ext>
            </c:extLst>
          </c:dPt>
          <c:dPt>
            <c:idx val="3"/>
            <c:bubble3D val="0"/>
            <c:spPr>
              <a:solidFill>
                <a:srgbClr val="8DC63F"/>
              </a:solidFill>
              <a:ln w="19050">
                <a:solidFill>
                  <a:schemeClr val="lt1"/>
                </a:solidFill>
              </a:ln>
              <a:effectLst/>
            </c:spPr>
            <c:extLst>
              <c:ext xmlns:c16="http://schemas.microsoft.com/office/drawing/2014/chart" uri="{C3380CC4-5D6E-409C-BE32-E72D297353CC}">
                <c16:uniqueId val="{00000007-F455-437C-9C04-6D091C000B6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455-437C-9C04-6D091C000B62}"/>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'[Chart in Microsoft Word]Sheet1'!$I$68:$I$72</c:f>
              <c:strCache>
                <c:ptCount val="5"/>
                <c:pt idx="0">
                  <c:v>Conflict Resolution and Problem Solving Skills
</c:v>
                </c:pt>
                <c:pt idx="1">
                  <c:v>Developing Loving, Understanding and Effective Relationships</c:v>
                </c:pt>
                <c:pt idx="2">
                  <c:v>Improved Communication</c:v>
                </c:pt>
                <c:pt idx="3">
                  <c:v>Understanding that behaviour and a person's worth are separate</c:v>
                </c:pt>
                <c:pt idx="4">
                  <c:v>Safer Environment to Live and Grow up in</c:v>
                </c:pt>
              </c:strCache>
            </c:strRef>
          </c:cat>
          <c:val>
            <c:numRef>
              <c:f>'[Chart in Microsoft Word]Sheet1'!$J$68:$J$72</c:f>
              <c:numCache>
                <c:formatCode>0</c:formatCode>
                <c:ptCount val="5"/>
                <c:pt idx="0">
                  <c:v>15.384615384615385</c:v>
                </c:pt>
                <c:pt idx="1">
                  <c:v>34.615384615384613</c:v>
                </c:pt>
                <c:pt idx="2">
                  <c:v>26.923076923076923</c:v>
                </c:pt>
                <c:pt idx="3">
                  <c:v>11.538461538461538</c:v>
                </c:pt>
                <c:pt idx="4">
                  <c:v>11.538461538461538</c:v>
                </c:pt>
              </c:numCache>
            </c:numRef>
          </c:val>
          <c:extLst>
            <c:ext xmlns:c16="http://schemas.microsoft.com/office/drawing/2014/chart" uri="{C3380CC4-5D6E-409C-BE32-E72D297353CC}">
              <c16:uniqueId val="{0000000A-F455-437C-9C04-6D091C000B6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0438417420044721"/>
          <c:y val="0.2443800792421448"/>
          <c:w val="0.33388743073782445"/>
          <c:h val="0.4403151329341402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386E00-BFAF-4442-B450-32C83766A4B2}" type="doc">
      <dgm:prSet loTypeId="urn:microsoft.com/office/officeart/2009/layout/CircleArrowProcess" loCatId="process" qsTypeId="urn:microsoft.com/office/officeart/2005/8/quickstyle/simple4" qsCatId="simple" csTypeId="urn:microsoft.com/office/officeart/2005/8/colors/accent5_5" csCatId="accent5" phldr="1"/>
      <dgm:spPr/>
      <dgm:t>
        <a:bodyPr/>
        <a:lstStyle/>
        <a:p>
          <a:endParaRPr lang="en-IE"/>
        </a:p>
      </dgm:t>
    </dgm:pt>
    <dgm:pt modelId="{0CAD4271-C0AA-47AB-BF0D-164C3E59B214}">
      <dgm:prSet phldrT="[Text]"/>
      <dgm:spPr/>
      <dgm:t>
        <a:bodyPr/>
        <a:lstStyle/>
        <a:p>
          <a:r>
            <a:rPr lang="en-IE" dirty="0"/>
            <a:t>enquiry</a:t>
          </a:r>
        </a:p>
      </dgm:t>
    </dgm:pt>
    <dgm:pt modelId="{825284EB-217C-4700-BB3D-8B8E0BF5F892}" type="parTrans" cxnId="{A9B56A2D-E083-4679-AA2A-35BD04DC0A5E}">
      <dgm:prSet/>
      <dgm:spPr/>
      <dgm:t>
        <a:bodyPr/>
        <a:lstStyle/>
        <a:p>
          <a:endParaRPr lang="en-IE"/>
        </a:p>
      </dgm:t>
    </dgm:pt>
    <dgm:pt modelId="{F4E32698-3893-46E4-A7AD-9C615963949E}" type="sibTrans" cxnId="{A9B56A2D-E083-4679-AA2A-35BD04DC0A5E}">
      <dgm:prSet/>
      <dgm:spPr/>
      <dgm:t>
        <a:bodyPr/>
        <a:lstStyle/>
        <a:p>
          <a:endParaRPr lang="en-IE"/>
        </a:p>
      </dgm:t>
    </dgm:pt>
    <dgm:pt modelId="{219B00F6-F344-43A8-9536-4BDC984B35F4}">
      <dgm:prSet phldrT="[Text]"/>
      <dgm:spPr/>
      <dgm:t>
        <a:bodyPr/>
        <a:lstStyle/>
        <a:p>
          <a:r>
            <a:rPr lang="en-IE" dirty="0"/>
            <a:t>engagement</a:t>
          </a:r>
        </a:p>
      </dgm:t>
    </dgm:pt>
    <dgm:pt modelId="{23F76203-00D3-4CA6-AA03-399B8E2E8FEF}" type="parTrans" cxnId="{2754EB3A-0E54-4AE8-B731-F1536520C814}">
      <dgm:prSet/>
      <dgm:spPr/>
      <dgm:t>
        <a:bodyPr/>
        <a:lstStyle/>
        <a:p>
          <a:endParaRPr lang="en-IE"/>
        </a:p>
      </dgm:t>
    </dgm:pt>
    <dgm:pt modelId="{60A69735-C217-471F-8709-78F7B465A2D3}" type="sibTrans" cxnId="{2754EB3A-0E54-4AE8-B731-F1536520C814}">
      <dgm:prSet/>
      <dgm:spPr/>
      <dgm:t>
        <a:bodyPr/>
        <a:lstStyle/>
        <a:p>
          <a:endParaRPr lang="en-IE"/>
        </a:p>
      </dgm:t>
    </dgm:pt>
    <dgm:pt modelId="{3878DA10-054C-4868-B674-6853E80825D8}">
      <dgm:prSet phldrT="[Text]"/>
      <dgm:spPr/>
      <dgm:t>
        <a:bodyPr/>
        <a:lstStyle/>
        <a:p>
          <a:r>
            <a:rPr lang="en-IE" dirty="0"/>
            <a:t>embedding</a:t>
          </a:r>
        </a:p>
      </dgm:t>
    </dgm:pt>
    <dgm:pt modelId="{CFB2312C-AD5B-4ED1-883D-3B4A44CF4FBC}" type="parTrans" cxnId="{11EFF020-E490-47A5-9093-2C59BEE11722}">
      <dgm:prSet/>
      <dgm:spPr/>
      <dgm:t>
        <a:bodyPr/>
        <a:lstStyle/>
        <a:p>
          <a:endParaRPr lang="en-IE"/>
        </a:p>
      </dgm:t>
    </dgm:pt>
    <dgm:pt modelId="{3AEDF5EF-C68D-4222-830B-44E3A4C02270}" type="sibTrans" cxnId="{11EFF020-E490-47A5-9093-2C59BEE11722}">
      <dgm:prSet/>
      <dgm:spPr/>
      <dgm:t>
        <a:bodyPr/>
        <a:lstStyle/>
        <a:p>
          <a:endParaRPr lang="en-IE"/>
        </a:p>
      </dgm:t>
    </dgm:pt>
    <dgm:pt modelId="{DA48D359-81FB-476A-8F00-E94BD7385E76}" type="pres">
      <dgm:prSet presAssocID="{E9386E00-BFAF-4442-B450-32C83766A4B2}" presName="Name0" presStyleCnt="0">
        <dgm:presLayoutVars>
          <dgm:chMax val="7"/>
          <dgm:chPref val="7"/>
          <dgm:dir/>
          <dgm:animLvl val="lvl"/>
        </dgm:presLayoutVars>
      </dgm:prSet>
      <dgm:spPr/>
      <dgm:t>
        <a:bodyPr/>
        <a:lstStyle/>
        <a:p>
          <a:endParaRPr lang="en-IE"/>
        </a:p>
      </dgm:t>
    </dgm:pt>
    <dgm:pt modelId="{0856BBCF-4B9D-4E4F-A510-CD6F33E9709A}" type="pres">
      <dgm:prSet presAssocID="{0CAD4271-C0AA-47AB-BF0D-164C3E59B214}" presName="Accent1" presStyleCnt="0"/>
      <dgm:spPr/>
      <dgm:t>
        <a:bodyPr/>
        <a:lstStyle/>
        <a:p>
          <a:endParaRPr lang="en-US"/>
        </a:p>
      </dgm:t>
    </dgm:pt>
    <dgm:pt modelId="{C0FB0A8F-6845-46FE-9F76-E2B68957357B}" type="pres">
      <dgm:prSet presAssocID="{0CAD4271-C0AA-47AB-BF0D-164C3E59B214}" presName="Accent" presStyleLbl="node1" presStyleIdx="0" presStyleCnt="3"/>
      <dgm:spPr>
        <a:gradFill flip="none" rotWithShape="0">
          <a:gsLst>
            <a:gs pos="0">
              <a:srgbClr val="D5402F">
                <a:shade val="30000"/>
                <a:satMod val="115000"/>
              </a:srgbClr>
            </a:gs>
            <a:gs pos="50000">
              <a:srgbClr val="D5402F">
                <a:shade val="67500"/>
                <a:satMod val="115000"/>
              </a:srgbClr>
            </a:gs>
            <a:gs pos="100000">
              <a:srgbClr val="D5402F">
                <a:shade val="100000"/>
                <a:satMod val="115000"/>
              </a:srgbClr>
            </a:gs>
          </a:gsLst>
          <a:lin ang="2700000" scaled="1"/>
          <a:tileRect/>
        </a:gradFill>
      </dgm:spPr>
      <dgm:t>
        <a:bodyPr/>
        <a:lstStyle/>
        <a:p>
          <a:endParaRPr lang="en-US"/>
        </a:p>
      </dgm:t>
    </dgm:pt>
    <dgm:pt modelId="{65BD7A91-98F5-41EF-A592-3F6D09AB24FD}" type="pres">
      <dgm:prSet presAssocID="{0CAD4271-C0AA-47AB-BF0D-164C3E59B214}" presName="Parent1" presStyleLbl="revTx" presStyleIdx="0" presStyleCnt="3">
        <dgm:presLayoutVars>
          <dgm:chMax val="1"/>
          <dgm:chPref val="1"/>
          <dgm:bulletEnabled val="1"/>
        </dgm:presLayoutVars>
      </dgm:prSet>
      <dgm:spPr/>
      <dgm:t>
        <a:bodyPr/>
        <a:lstStyle/>
        <a:p>
          <a:endParaRPr lang="en-IE"/>
        </a:p>
      </dgm:t>
    </dgm:pt>
    <dgm:pt modelId="{D3A38F05-F10E-4BF4-8A7C-CC5BCC558ED4}" type="pres">
      <dgm:prSet presAssocID="{219B00F6-F344-43A8-9536-4BDC984B35F4}" presName="Accent2" presStyleCnt="0"/>
      <dgm:spPr/>
      <dgm:t>
        <a:bodyPr/>
        <a:lstStyle/>
        <a:p>
          <a:endParaRPr lang="en-US"/>
        </a:p>
      </dgm:t>
    </dgm:pt>
    <dgm:pt modelId="{23B08D85-6437-45A7-AAB7-75599AAC4DB8}" type="pres">
      <dgm:prSet presAssocID="{219B00F6-F344-43A8-9536-4BDC984B35F4}" presName="Accent" presStyleLbl="node1" presStyleIdx="1" presStyleCnt="3"/>
      <dgm:spPr>
        <a:gradFill flip="none" rotWithShape="0">
          <a:gsLst>
            <a:gs pos="0">
              <a:srgbClr val="3AB4A3">
                <a:shade val="30000"/>
                <a:satMod val="115000"/>
              </a:srgbClr>
            </a:gs>
            <a:gs pos="50000">
              <a:srgbClr val="3AB4A3">
                <a:shade val="67500"/>
                <a:satMod val="115000"/>
              </a:srgbClr>
            </a:gs>
            <a:gs pos="100000">
              <a:srgbClr val="3AB4A3">
                <a:shade val="100000"/>
                <a:satMod val="115000"/>
              </a:srgbClr>
            </a:gs>
          </a:gsLst>
          <a:lin ang="2700000" scaled="1"/>
          <a:tileRect/>
        </a:gradFill>
      </dgm:spPr>
      <dgm:t>
        <a:bodyPr/>
        <a:lstStyle/>
        <a:p>
          <a:endParaRPr lang="en-US"/>
        </a:p>
      </dgm:t>
    </dgm:pt>
    <dgm:pt modelId="{C0D856B5-75DA-45F2-A19C-9068D919015A}" type="pres">
      <dgm:prSet presAssocID="{219B00F6-F344-43A8-9536-4BDC984B35F4}" presName="Parent2" presStyleLbl="revTx" presStyleIdx="1" presStyleCnt="3">
        <dgm:presLayoutVars>
          <dgm:chMax val="1"/>
          <dgm:chPref val="1"/>
          <dgm:bulletEnabled val="1"/>
        </dgm:presLayoutVars>
      </dgm:prSet>
      <dgm:spPr/>
      <dgm:t>
        <a:bodyPr/>
        <a:lstStyle/>
        <a:p>
          <a:endParaRPr lang="en-IE"/>
        </a:p>
      </dgm:t>
    </dgm:pt>
    <dgm:pt modelId="{2498CEE0-FAC6-431A-B646-9203CDED696B}" type="pres">
      <dgm:prSet presAssocID="{3878DA10-054C-4868-B674-6853E80825D8}" presName="Accent3" presStyleCnt="0"/>
      <dgm:spPr/>
      <dgm:t>
        <a:bodyPr/>
        <a:lstStyle/>
        <a:p>
          <a:endParaRPr lang="en-US"/>
        </a:p>
      </dgm:t>
    </dgm:pt>
    <dgm:pt modelId="{4DB7F066-BD52-4DD9-8C56-D7F6DC8FF33F}" type="pres">
      <dgm:prSet presAssocID="{3878DA10-054C-4868-B674-6853E80825D8}" presName="Accent" presStyleLbl="node1" presStyleIdx="2" presStyleCnt="3"/>
      <dgm:spPr>
        <a:gradFill flip="none" rotWithShape="0">
          <a:gsLst>
            <a:gs pos="0">
              <a:srgbClr val="66665C">
                <a:shade val="30000"/>
                <a:satMod val="115000"/>
              </a:srgbClr>
            </a:gs>
            <a:gs pos="50000">
              <a:srgbClr val="66665C">
                <a:shade val="67500"/>
                <a:satMod val="115000"/>
              </a:srgbClr>
            </a:gs>
            <a:gs pos="100000">
              <a:srgbClr val="66665C">
                <a:shade val="100000"/>
                <a:satMod val="115000"/>
              </a:srgbClr>
            </a:gs>
          </a:gsLst>
          <a:lin ang="2700000" scaled="1"/>
          <a:tileRect/>
        </a:gradFill>
      </dgm:spPr>
      <dgm:t>
        <a:bodyPr/>
        <a:lstStyle/>
        <a:p>
          <a:endParaRPr lang="en-US"/>
        </a:p>
      </dgm:t>
    </dgm:pt>
    <dgm:pt modelId="{C75864DD-6A54-4D0C-BA7B-45AC464D82DD}" type="pres">
      <dgm:prSet presAssocID="{3878DA10-054C-4868-B674-6853E80825D8}" presName="Parent3" presStyleLbl="revTx" presStyleIdx="2" presStyleCnt="3">
        <dgm:presLayoutVars>
          <dgm:chMax val="1"/>
          <dgm:chPref val="1"/>
          <dgm:bulletEnabled val="1"/>
        </dgm:presLayoutVars>
      </dgm:prSet>
      <dgm:spPr/>
      <dgm:t>
        <a:bodyPr/>
        <a:lstStyle/>
        <a:p>
          <a:endParaRPr lang="en-IE"/>
        </a:p>
      </dgm:t>
    </dgm:pt>
  </dgm:ptLst>
  <dgm:cxnLst>
    <dgm:cxn modelId="{98ED34C8-2F56-449C-BC47-E939CDF13647}" type="presOf" srcId="{3878DA10-054C-4868-B674-6853E80825D8}" destId="{C75864DD-6A54-4D0C-BA7B-45AC464D82DD}" srcOrd="0" destOrd="0" presId="urn:microsoft.com/office/officeart/2009/layout/CircleArrowProcess"/>
    <dgm:cxn modelId="{B074E14F-F555-4546-AF50-9AC46D383934}" type="presOf" srcId="{E9386E00-BFAF-4442-B450-32C83766A4B2}" destId="{DA48D359-81FB-476A-8F00-E94BD7385E76}" srcOrd="0" destOrd="0" presId="urn:microsoft.com/office/officeart/2009/layout/CircleArrowProcess"/>
    <dgm:cxn modelId="{11EFF020-E490-47A5-9093-2C59BEE11722}" srcId="{E9386E00-BFAF-4442-B450-32C83766A4B2}" destId="{3878DA10-054C-4868-B674-6853E80825D8}" srcOrd="2" destOrd="0" parTransId="{CFB2312C-AD5B-4ED1-883D-3B4A44CF4FBC}" sibTransId="{3AEDF5EF-C68D-4222-830B-44E3A4C02270}"/>
    <dgm:cxn modelId="{96032C01-8DD5-4080-A4AB-4573F5FC9A11}" type="presOf" srcId="{0CAD4271-C0AA-47AB-BF0D-164C3E59B214}" destId="{65BD7A91-98F5-41EF-A592-3F6D09AB24FD}" srcOrd="0" destOrd="0" presId="urn:microsoft.com/office/officeart/2009/layout/CircleArrowProcess"/>
    <dgm:cxn modelId="{114C0EC4-16F3-4436-BAB0-B5CDFE644870}" type="presOf" srcId="{219B00F6-F344-43A8-9536-4BDC984B35F4}" destId="{C0D856B5-75DA-45F2-A19C-9068D919015A}" srcOrd="0" destOrd="0" presId="urn:microsoft.com/office/officeart/2009/layout/CircleArrowProcess"/>
    <dgm:cxn modelId="{2754EB3A-0E54-4AE8-B731-F1536520C814}" srcId="{E9386E00-BFAF-4442-B450-32C83766A4B2}" destId="{219B00F6-F344-43A8-9536-4BDC984B35F4}" srcOrd="1" destOrd="0" parTransId="{23F76203-00D3-4CA6-AA03-399B8E2E8FEF}" sibTransId="{60A69735-C217-471F-8709-78F7B465A2D3}"/>
    <dgm:cxn modelId="{A9B56A2D-E083-4679-AA2A-35BD04DC0A5E}" srcId="{E9386E00-BFAF-4442-B450-32C83766A4B2}" destId="{0CAD4271-C0AA-47AB-BF0D-164C3E59B214}" srcOrd="0" destOrd="0" parTransId="{825284EB-217C-4700-BB3D-8B8E0BF5F892}" sibTransId="{F4E32698-3893-46E4-A7AD-9C615963949E}"/>
    <dgm:cxn modelId="{4DA15946-2B26-452F-AF66-AC86E5CC933B}" type="presParOf" srcId="{DA48D359-81FB-476A-8F00-E94BD7385E76}" destId="{0856BBCF-4B9D-4E4F-A510-CD6F33E9709A}" srcOrd="0" destOrd="0" presId="urn:microsoft.com/office/officeart/2009/layout/CircleArrowProcess"/>
    <dgm:cxn modelId="{529D1BBF-3E50-4B5F-8516-B43C145C5B99}" type="presParOf" srcId="{0856BBCF-4B9D-4E4F-A510-CD6F33E9709A}" destId="{C0FB0A8F-6845-46FE-9F76-E2B68957357B}" srcOrd="0" destOrd="0" presId="urn:microsoft.com/office/officeart/2009/layout/CircleArrowProcess"/>
    <dgm:cxn modelId="{4487154F-BB1B-4DFA-8493-B4830732795F}" type="presParOf" srcId="{DA48D359-81FB-476A-8F00-E94BD7385E76}" destId="{65BD7A91-98F5-41EF-A592-3F6D09AB24FD}" srcOrd="1" destOrd="0" presId="urn:microsoft.com/office/officeart/2009/layout/CircleArrowProcess"/>
    <dgm:cxn modelId="{552E0285-5293-4898-A82C-19885D9CB71C}" type="presParOf" srcId="{DA48D359-81FB-476A-8F00-E94BD7385E76}" destId="{D3A38F05-F10E-4BF4-8A7C-CC5BCC558ED4}" srcOrd="2" destOrd="0" presId="urn:microsoft.com/office/officeart/2009/layout/CircleArrowProcess"/>
    <dgm:cxn modelId="{BE340E1B-D37A-4A78-A67C-4DC000C670EB}" type="presParOf" srcId="{D3A38F05-F10E-4BF4-8A7C-CC5BCC558ED4}" destId="{23B08D85-6437-45A7-AAB7-75599AAC4DB8}" srcOrd="0" destOrd="0" presId="urn:microsoft.com/office/officeart/2009/layout/CircleArrowProcess"/>
    <dgm:cxn modelId="{5818B0B3-206E-4365-8827-62F51D914017}" type="presParOf" srcId="{DA48D359-81FB-476A-8F00-E94BD7385E76}" destId="{C0D856B5-75DA-45F2-A19C-9068D919015A}" srcOrd="3" destOrd="0" presId="urn:microsoft.com/office/officeart/2009/layout/CircleArrowProcess"/>
    <dgm:cxn modelId="{E9F01B2B-6DBF-4AF9-ADE9-44A552885441}" type="presParOf" srcId="{DA48D359-81FB-476A-8F00-E94BD7385E76}" destId="{2498CEE0-FAC6-431A-B646-9203CDED696B}" srcOrd="4" destOrd="0" presId="urn:microsoft.com/office/officeart/2009/layout/CircleArrowProcess"/>
    <dgm:cxn modelId="{E6C5D57D-4AF8-4C40-9E39-FC92F4F1B7BC}" type="presParOf" srcId="{2498CEE0-FAC6-431A-B646-9203CDED696B}" destId="{4DB7F066-BD52-4DD9-8C56-D7F6DC8FF33F}" srcOrd="0" destOrd="0" presId="urn:microsoft.com/office/officeart/2009/layout/CircleArrowProcess"/>
    <dgm:cxn modelId="{2E904589-7DD9-4FAC-816F-C5AF9AA40D67}" type="presParOf" srcId="{DA48D359-81FB-476A-8F00-E94BD7385E76}" destId="{C75864DD-6A54-4D0C-BA7B-45AC464D82DD}"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CD3E3A-C713-4588-B62E-FE74F98615AC}" type="doc">
      <dgm:prSet loTypeId="urn:microsoft.com/office/officeart/2005/8/layout/venn1" loCatId="relationship" qsTypeId="urn:microsoft.com/office/officeart/2005/8/quickstyle/simple1" qsCatId="simple" csTypeId="urn:microsoft.com/office/officeart/2005/8/colors/accent1_2" csCatId="accent1" phldr="1"/>
      <dgm:spPr/>
    </dgm:pt>
    <dgm:pt modelId="{4AC04660-7C8C-4DEF-A49E-7DF0A8736E7D}">
      <dgm:prSet phldrT="[Text]"/>
      <dgm:spPr>
        <a:solidFill>
          <a:srgbClr val="66665C">
            <a:alpha val="50000"/>
          </a:srgbClr>
        </a:solidFill>
      </dgm:spPr>
      <dgm:t>
        <a:bodyPr/>
        <a:lstStyle/>
        <a:p>
          <a:r>
            <a:rPr lang="en-IE" dirty="0" smtClean="0"/>
            <a:t>Community</a:t>
          </a:r>
          <a:endParaRPr lang="en-IE" dirty="0"/>
        </a:p>
      </dgm:t>
    </dgm:pt>
    <dgm:pt modelId="{B1B924D3-CDD3-4F42-81E4-E8AF38683800}" type="parTrans" cxnId="{969FD7E6-6142-4A07-AE8A-5ED4BAB90414}">
      <dgm:prSet/>
      <dgm:spPr/>
      <dgm:t>
        <a:bodyPr/>
        <a:lstStyle/>
        <a:p>
          <a:endParaRPr lang="en-IE"/>
        </a:p>
      </dgm:t>
    </dgm:pt>
    <dgm:pt modelId="{52060466-C41E-4797-841A-C42BDCCE8EDA}" type="sibTrans" cxnId="{969FD7E6-6142-4A07-AE8A-5ED4BAB90414}">
      <dgm:prSet/>
      <dgm:spPr/>
      <dgm:t>
        <a:bodyPr/>
        <a:lstStyle/>
        <a:p>
          <a:endParaRPr lang="en-IE"/>
        </a:p>
      </dgm:t>
    </dgm:pt>
    <dgm:pt modelId="{EA0A4700-D0BD-4197-81EC-AE59C01FC63A}">
      <dgm:prSet phldrT="[Text]"/>
      <dgm:spPr>
        <a:solidFill>
          <a:srgbClr val="66665C">
            <a:alpha val="50000"/>
          </a:srgbClr>
        </a:solidFill>
      </dgm:spPr>
      <dgm:t>
        <a:bodyPr/>
        <a:lstStyle/>
        <a:p>
          <a:r>
            <a:rPr lang="en-IE" dirty="0" smtClean="0"/>
            <a:t>Corporate</a:t>
          </a:r>
          <a:endParaRPr lang="en-IE" dirty="0"/>
        </a:p>
      </dgm:t>
    </dgm:pt>
    <dgm:pt modelId="{124BEEE6-A9B2-44A6-BA63-5CE9127ACE9C}" type="parTrans" cxnId="{1892CD0F-EC46-446E-AE46-A97E04620145}">
      <dgm:prSet/>
      <dgm:spPr/>
      <dgm:t>
        <a:bodyPr/>
        <a:lstStyle/>
        <a:p>
          <a:endParaRPr lang="en-IE"/>
        </a:p>
      </dgm:t>
    </dgm:pt>
    <dgm:pt modelId="{4DDE2A55-AA5C-4CF2-ADBD-F964257176BA}" type="sibTrans" cxnId="{1892CD0F-EC46-446E-AE46-A97E04620145}">
      <dgm:prSet/>
      <dgm:spPr/>
      <dgm:t>
        <a:bodyPr/>
        <a:lstStyle/>
        <a:p>
          <a:endParaRPr lang="en-IE"/>
        </a:p>
      </dgm:t>
    </dgm:pt>
    <dgm:pt modelId="{12A32D9A-5C5F-4564-81DF-C16B30912141}">
      <dgm:prSet phldrT="[Text]"/>
      <dgm:spPr>
        <a:solidFill>
          <a:srgbClr val="66665C">
            <a:alpha val="50000"/>
          </a:srgbClr>
        </a:solidFill>
      </dgm:spPr>
      <dgm:t>
        <a:bodyPr/>
        <a:lstStyle/>
        <a:p>
          <a:r>
            <a:rPr lang="en-IE" dirty="0" smtClean="0"/>
            <a:t>College</a:t>
          </a:r>
          <a:endParaRPr lang="en-IE" dirty="0"/>
        </a:p>
      </dgm:t>
    </dgm:pt>
    <dgm:pt modelId="{B9D25FED-E471-4CD7-8B16-B17B365F0A14}" type="parTrans" cxnId="{CE954415-61F4-4164-B005-2A9F5B9F1DBB}">
      <dgm:prSet/>
      <dgm:spPr/>
      <dgm:t>
        <a:bodyPr/>
        <a:lstStyle/>
        <a:p>
          <a:endParaRPr lang="en-IE"/>
        </a:p>
      </dgm:t>
    </dgm:pt>
    <dgm:pt modelId="{87FC885C-178E-4556-BED0-751BD04EC664}" type="sibTrans" cxnId="{CE954415-61F4-4164-B005-2A9F5B9F1DBB}">
      <dgm:prSet/>
      <dgm:spPr/>
      <dgm:t>
        <a:bodyPr/>
        <a:lstStyle/>
        <a:p>
          <a:endParaRPr lang="en-IE"/>
        </a:p>
      </dgm:t>
    </dgm:pt>
    <dgm:pt modelId="{B69E383B-2736-4F5C-857C-7A88A94E169B}" type="pres">
      <dgm:prSet presAssocID="{CACD3E3A-C713-4588-B62E-FE74F98615AC}" presName="compositeShape" presStyleCnt="0">
        <dgm:presLayoutVars>
          <dgm:chMax val="7"/>
          <dgm:dir/>
          <dgm:resizeHandles val="exact"/>
        </dgm:presLayoutVars>
      </dgm:prSet>
      <dgm:spPr/>
    </dgm:pt>
    <dgm:pt modelId="{4E169FC2-03B5-46C1-A3BB-C3D03D73E490}" type="pres">
      <dgm:prSet presAssocID="{4AC04660-7C8C-4DEF-A49E-7DF0A8736E7D}" presName="circ1" presStyleLbl="vennNode1" presStyleIdx="0" presStyleCnt="3"/>
      <dgm:spPr/>
      <dgm:t>
        <a:bodyPr/>
        <a:lstStyle/>
        <a:p>
          <a:endParaRPr lang="en-IE"/>
        </a:p>
      </dgm:t>
    </dgm:pt>
    <dgm:pt modelId="{07202FAE-37D4-4165-A0F4-BAEC69AC0957}" type="pres">
      <dgm:prSet presAssocID="{4AC04660-7C8C-4DEF-A49E-7DF0A8736E7D}" presName="circ1Tx" presStyleLbl="revTx" presStyleIdx="0" presStyleCnt="0">
        <dgm:presLayoutVars>
          <dgm:chMax val="0"/>
          <dgm:chPref val="0"/>
          <dgm:bulletEnabled val="1"/>
        </dgm:presLayoutVars>
      </dgm:prSet>
      <dgm:spPr/>
      <dgm:t>
        <a:bodyPr/>
        <a:lstStyle/>
        <a:p>
          <a:endParaRPr lang="en-IE"/>
        </a:p>
      </dgm:t>
    </dgm:pt>
    <dgm:pt modelId="{027E8B4F-9C3E-4DED-91E1-40C5317C4237}" type="pres">
      <dgm:prSet presAssocID="{EA0A4700-D0BD-4197-81EC-AE59C01FC63A}" presName="circ2" presStyleLbl="vennNode1" presStyleIdx="1" presStyleCnt="3"/>
      <dgm:spPr/>
      <dgm:t>
        <a:bodyPr/>
        <a:lstStyle/>
        <a:p>
          <a:endParaRPr lang="en-IE"/>
        </a:p>
      </dgm:t>
    </dgm:pt>
    <dgm:pt modelId="{20126F5E-34F2-4B96-9D25-35FFC1481AEA}" type="pres">
      <dgm:prSet presAssocID="{EA0A4700-D0BD-4197-81EC-AE59C01FC63A}" presName="circ2Tx" presStyleLbl="revTx" presStyleIdx="0" presStyleCnt="0">
        <dgm:presLayoutVars>
          <dgm:chMax val="0"/>
          <dgm:chPref val="0"/>
          <dgm:bulletEnabled val="1"/>
        </dgm:presLayoutVars>
      </dgm:prSet>
      <dgm:spPr/>
      <dgm:t>
        <a:bodyPr/>
        <a:lstStyle/>
        <a:p>
          <a:endParaRPr lang="en-IE"/>
        </a:p>
      </dgm:t>
    </dgm:pt>
    <dgm:pt modelId="{8C4623B5-B3AD-4663-B97C-8B19F81BB09B}" type="pres">
      <dgm:prSet presAssocID="{12A32D9A-5C5F-4564-81DF-C16B30912141}" presName="circ3" presStyleLbl="vennNode1" presStyleIdx="2" presStyleCnt="3"/>
      <dgm:spPr/>
      <dgm:t>
        <a:bodyPr/>
        <a:lstStyle/>
        <a:p>
          <a:endParaRPr lang="en-IE"/>
        </a:p>
      </dgm:t>
    </dgm:pt>
    <dgm:pt modelId="{40279563-846B-4D41-84FC-216A8561328E}" type="pres">
      <dgm:prSet presAssocID="{12A32D9A-5C5F-4564-81DF-C16B30912141}" presName="circ3Tx" presStyleLbl="revTx" presStyleIdx="0" presStyleCnt="0">
        <dgm:presLayoutVars>
          <dgm:chMax val="0"/>
          <dgm:chPref val="0"/>
          <dgm:bulletEnabled val="1"/>
        </dgm:presLayoutVars>
      </dgm:prSet>
      <dgm:spPr/>
      <dgm:t>
        <a:bodyPr/>
        <a:lstStyle/>
        <a:p>
          <a:endParaRPr lang="en-IE"/>
        </a:p>
      </dgm:t>
    </dgm:pt>
  </dgm:ptLst>
  <dgm:cxnLst>
    <dgm:cxn modelId="{D66854B5-669A-4494-BA47-3ED060C6FA56}" type="presOf" srcId="{12A32D9A-5C5F-4564-81DF-C16B30912141}" destId="{40279563-846B-4D41-84FC-216A8561328E}" srcOrd="1" destOrd="0" presId="urn:microsoft.com/office/officeart/2005/8/layout/venn1"/>
    <dgm:cxn modelId="{01C70937-B853-44B1-8725-1FBC2614644F}" type="presOf" srcId="{EA0A4700-D0BD-4197-81EC-AE59C01FC63A}" destId="{027E8B4F-9C3E-4DED-91E1-40C5317C4237}" srcOrd="0" destOrd="0" presId="urn:microsoft.com/office/officeart/2005/8/layout/venn1"/>
    <dgm:cxn modelId="{969FD7E6-6142-4A07-AE8A-5ED4BAB90414}" srcId="{CACD3E3A-C713-4588-B62E-FE74F98615AC}" destId="{4AC04660-7C8C-4DEF-A49E-7DF0A8736E7D}" srcOrd="0" destOrd="0" parTransId="{B1B924D3-CDD3-4F42-81E4-E8AF38683800}" sibTransId="{52060466-C41E-4797-841A-C42BDCCE8EDA}"/>
    <dgm:cxn modelId="{0CF783C9-7623-49C6-BEC0-B4B06C1ECD02}" type="presOf" srcId="{EA0A4700-D0BD-4197-81EC-AE59C01FC63A}" destId="{20126F5E-34F2-4B96-9D25-35FFC1481AEA}" srcOrd="1" destOrd="0" presId="urn:microsoft.com/office/officeart/2005/8/layout/venn1"/>
    <dgm:cxn modelId="{6459F155-0406-4C19-AA52-B7D5A9BA1EDB}" type="presOf" srcId="{4AC04660-7C8C-4DEF-A49E-7DF0A8736E7D}" destId="{07202FAE-37D4-4165-A0F4-BAEC69AC0957}" srcOrd="1" destOrd="0" presId="urn:microsoft.com/office/officeart/2005/8/layout/venn1"/>
    <dgm:cxn modelId="{05E14AAA-899E-4F32-8D78-BE88A9D780A2}" type="presOf" srcId="{12A32D9A-5C5F-4564-81DF-C16B30912141}" destId="{8C4623B5-B3AD-4663-B97C-8B19F81BB09B}" srcOrd="0" destOrd="0" presId="urn:microsoft.com/office/officeart/2005/8/layout/venn1"/>
    <dgm:cxn modelId="{3735995D-A191-407E-908E-E52453068E90}" type="presOf" srcId="{CACD3E3A-C713-4588-B62E-FE74F98615AC}" destId="{B69E383B-2736-4F5C-857C-7A88A94E169B}" srcOrd="0" destOrd="0" presId="urn:microsoft.com/office/officeart/2005/8/layout/venn1"/>
    <dgm:cxn modelId="{CE954415-61F4-4164-B005-2A9F5B9F1DBB}" srcId="{CACD3E3A-C713-4588-B62E-FE74F98615AC}" destId="{12A32D9A-5C5F-4564-81DF-C16B30912141}" srcOrd="2" destOrd="0" parTransId="{B9D25FED-E471-4CD7-8B16-B17B365F0A14}" sibTransId="{87FC885C-178E-4556-BED0-751BD04EC664}"/>
    <dgm:cxn modelId="{C03ED77B-6133-4383-B00C-5EB03354F5F5}" type="presOf" srcId="{4AC04660-7C8C-4DEF-A49E-7DF0A8736E7D}" destId="{4E169FC2-03B5-46C1-A3BB-C3D03D73E490}" srcOrd="0" destOrd="0" presId="urn:microsoft.com/office/officeart/2005/8/layout/venn1"/>
    <dgm:cxn modelId="{1892CD0F-EC46-446E-AE46-A97E04620145}" srcId="{CACD3E3A-C713-4588-B62E-FE74F98615AC}" destId="{EA0A4700-D0BD-4197-81EC-AE59C01FC63A}" srcOrd="1" destOrd="0" parTransId="{124BEEE6-A9B2-44A6-BA63-5CE9127ACE9C}" sibTransId="{4DDE2A55-AA5C-4CF2-ADBD-F964257176BA}"/>
    <dgm:cxn modelId="{2A18CC7F-3D08-49DA-8623-FFA4A186EFEA}" type="presParOf" srcId="{B69E383B-2736-4F5C-857C-7A88A94E169B}" destId="{4E169FC2-03B5-46C1-A3BB-C3D03D73E490}" srcOrd="0" destOrd="0" presId="urn:microsoft.com/office/officeart/2005/8/layout/venn1"/>
    <dgm:cxn modelId="{A2A1EE52-4858-48A9-BC7B-95279809B3DA}" type="presParOf" srcId="{B69E383B-2736-4F5C-857C-7A88A94E169B}" destId="{07202FAE-37D4-4165-A0F4-BAEC69AC0957}" srcOrd="1" destOrd="0" presId="urn:microsoft.com/office/officeart/2005/8/layout/venn1"/>
    <dgm:cxn modelId="{2567D5CA-1F47-49C6-A5B6-AF0918FEFD1D}" type="presParOf" srcId="{B69E383B-2736-4F5C-857C-7A88A94E169B}" destId="{027E8B4F-9C3E-4DED-91E1-40C5317C4237}" srcOrd="2" destOrd="0" presId="urn:microsoft.com/office/officeart/2005/8/layout/venn1"/>
    <dgm:cxn modelId="{E4162302-26DD-494E-9356-5C9FAE656106}" type="presParOf" srcId="{B69E383B-2736-4F5C-857C-7A88A94E169B}" destId="{20126F5E-34F2-4B96-9D25-35FFC1481AEA}" srcOrd="3" destOrd="0" presId="urn:microsoft.com/office/officeart/2005/8/layout/venn1"/>
    <dgm:cxn modelId="{AF5DF466-6B26-4203-B591-05CE9010C88D}" type="presParOf" srcId="{B69E383B-2736-4F5C-857C-7A88A94E169B}" destId="{8C4623B5-B3AD-4663-B97C-8B19F81BB09B}" srcOrd="4" destOrd="0" presId="urn:microsoft.com/office/officeart/2005/8/layout/venn1"/>
    <dgm:cxn modelId="{A5B1C762-EF79-4758-9816-8C8B77BC1F39}" type="presParOf" srcId="{B69E383B-2736-4F5C-857C-7A88A94E169B}" destId="{40279563-846B-4D41-84FC-216A8561328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B0A8F-6845-46FE-9F76-E2B68957357B}">
      <dsp:nvSpPr>
        <dsp:cNvPr id="0" name=""/>
        <dsp:cNvSpPr/>
      </dsp:nvSpPr>
      <dsp:spPr>
        <a:xfrm>
          <a:off x="2824482" y="0"/>
          <a:ext cx="2608149" cy="2608546"/>
        </a:xfrm>
        <a:prstGeom prst="circularArrow">
          <a:avLst>
            <a:gd name="adj1" fmla="val 10980"/>
            <a:gd name="adj2" fmla="val 1142322"/>
            <a:gd name="adj3" fmla="val 4500000"/>
            <a:gd name="adj4" fmla="val 10800000"/>
            <a:gd name="adj5" fmla="val 12500"/>
          </a:avLst>
        </a:prstGeom>
        <a:gradFill flip="none" rotWithShape="0">
          <a:gsLst>
            <a:gs pos="0">
              <a:srgbClr val="D5402F">
                <a:shade val="30000"/>
                <a:satMod val="115000"/>
              </a:srgbClr>
            </a:gs>
            <a:gs pos="50000">
              <a:srgbClr val="D5402F">
                <a:shade val="67500"/>
                <a:satMod val="115000"/>
              </a:srgbClr>
            </a:gs>
            <a:gs pos="100000">
              <a:srgbClr val="D5402F">
                <a:shade val="100000"/>
                <a:satMod val="115000"/>
              </a:srgbClr>
            </a:gs>
          </a:gsLst>
          <a:lin ang="270000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5BD7A91-98F5-41EF-A592-3F6D09AB24FD}">
      <dsp:nvSpPr>
        <dsp:cNvPr id="0" name=""/>
        <dsp:cNvSpPr/>
      </dsp:nvSpPr>
      <dsp:spPr>
        <a:xfrm>
          <a:off x="3400969" y="941764"/>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IE" sz="2200" kern="1200" dirty="0"/>
            <a:t>enquiry</a:t>
          </a:r>
        </a:p>
      </dsp:txBody>
      <dsp:txXfrm>
        <a:off x="3400969" y="941764"/>
        <a:ext cx="1449298" cy="724475"/>
      </dsp:txXfrm>
    </dsp:sp>
    <dsp:sp modelId="{23B08D85-6437-45A7-AAB7-75599AAC4DB8}">
      <dsp:nvSpPr>
        <dsp:cNvPr id="0" name=""/>
        <dsp:cNvSpPr/>
      </dsp:nvSpPr>
      <dsp:spPr>
        <a:xfrm>
          <a:off x="2100078" y="1498803"/>
          <a:ext cx="2608149" cy="2608546"/>
        </a:xfrm>
        <a:prstGeom prst="leftCircularArrow">
          <a:avLst>
            <a:gd name="adj1" fmla="val 10980"/>
            <a:gd name="adj2" fmla="val 1142322"/>
            <a:gd name="adj3" fmla="val 6300000"/>
            <a:gd name="adj4" fmla="val 18900000"/>
            <a:gd name="adj5" fmla="val 12500"/>
          </a:avLst>
        </a:prstGeom>
        <a:gradFill flip="none" rotWithShape="0">
          <a:gsLst>
            <a:gs pos="0">
              <a:srgbClr val="3AB4A3">
                <a:shade val="30000"/>
                <a:satMod val="115000"/>
              </a:srgbClr>
            </a:gs>
            <a:gs pos="50000">
              <a:srgbClr val="3AB4A3">
                <a:shade val="67500"/>
                <a:satMod val="115000"/>
              </a:srgbClr>
            </a:gs>
            <a:gs pos="100000">
              <a:srgbClr val="3AB4A3">
                <a:shade val="100000"/>
                <a:satMod val="115000"/>
              </a:srgbClr>
            </a:gs>
          </a:gsLst>
          <a:lin ang="270000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0D856B5-75DA-45F2-A19C-9068D919015A}">
      <dsp:nvSpPr>
        <dsp:cNvPr id="0" name=""/>
        <dsp:cNvSpPr/>
      </dsp:nvSpPr>
      <dsp:spPr>
        <a:xfrm>
          <a:off x="2679503"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IE" sz="2200" kern="1200" dirty="0"/>
            <a:t>engagement</a:t>
          </a:r>
        </a:p>
      </dsp:txBody>
      <dsp:txXfrm>
        <a:off x="2679503" y="2449237"/>
        <a:ext cx="1449298" cy="724475"/>
      </dsp:txXfrm>
    </dsp:sp>
    <dsp:sp modelId="{4DB7F066-BD52-4DD9-8C56-D7F6DC8FF33F}">
      <dsp:nvSpPr>
        <dsp:cNvPr id="0" name=""/>
        <dsp:cNvSpPr/>
      </dsp:nvSpPr>
      <dsp:spPr>
        <a:xfrm>
          <a:off x="3010114" y="3176964"/>
          <a:ext cx="2240804" cy="2241702"/>
        </a:xfrm>
        <a:prstGeom prst="blockArc">
          <a:avLst>
            <a:gd name="adj1" fmla="val 13500000"/>
            <a:gd name="adj2" fmla="val 10800000"/>
            <a:gd name="adj3" fmla="val 12740"/>
          </a:avLst>
        </a:prstGeom>
        <a:gradFill flip="none" rotWithShape="0">
          <a:gsLst>
            <a:gs pos="0">
              <a:srgbClr val="66665C">
                <a:shade val="30000"/>
                <a:satMod val="115000"/>
              </a:srgbClr>
            </a:gs>
            <a:gs pos="50000">
              <a:srgbClr val="66665C">
                <a:shade val="67500"/>
                <a:satMod val="115000"/>
              </a:srgbClr>
            </a:gs>
            <a:gs pos="100000">
              <a:srgbClr val="66665C">
                <a:shade val="100000"/>
                <a:satMod val="115000"/>
              </a:srgbClr>
            </a:gs>
          </a:gsLst>
          <a:lin ang="270000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75864DD-6A54-4D0C-BA7B-45AC464D82DD}">
      <dsp:nvSpPr>
        <dsp:cNvPr id="0" name=""/>
        <dsp:cNvSpPr/>
      </dsp:nvSpPr>
      <dsp:spPr>
        <a:xfrm>
          <a:off x="3404397" y="3958878"/>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IE" sz="2200" kern="1200" dirty="0"/>
            <a:t>embedding</a:t>
          </a:r>
        </a:p>
      </dsp:txBody>
      <dsp:txXfrm>
        <a:off x="3404397" y="3958878"/>
        <a:ext cx="1449298" cy="724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69FC2-03B5-46C1-A3BB-C3D03D73E490}">
      <dsp:nvSpPr>
        <dsp:cNvPr id="0" name=""/>
        <dsp:cNvSpPr/>
      </dsp:nvSpPr>
      <dsp:spPr>
        <a:xfrm>
          <a:off x="2289544" y="62093"/>
          <a:ext cx="2980473" cy="2980473"/>
        </a:xfrm>
        <a:prstGeom prst="ellipse">
          <a:avLst/>
        </a:prstGeom>
        <a:solidFill>
          <a:srgbClr val="66665C">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r>
            <a:rPr lang="en-IE" sz="3400" kern="1200" dirty="0" smtClean="0"/>
            <a:t>Community</a:t>
          </a:r>
          <a:endParaRPr lang="en-IE" sz="3400" kern="1200" dirty="0"/>
        </a:p>
      </dsp:txBody>
      <dsp:txXfrm>
        <a:off x="2686941" y="583675"/>
        <a:ext cx="2185680" cy="1341212"/>
      </dsp:txXfrm>
    </dsp:sp>
    <dsp:sp modelId="{027E8B4F-9C3E-4DED-91E1-40C5317C4237}">
      <dsp:nvSpPr>
        <dsp:cNvPr id="0" name=""/>
        <dsp:cNvSpPr/>
      </dsp:nvSpPr>
      <dsp:spPr>
        <a:xfrm>
          <a:off x="3364999" y="1924888"/>
          <a:ext cx="2980473" cy="2980473"/>
        </a:xfrm>
        <a:prstGeom prst="ellipse">
          <a:avLst/>
        </a:prstGeom>
        <a:solidFill>
          <a:srgbClr val="66665C">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r>
            <a:rPr lang="en-IE" sz="3400" kern="1200" dirty="0" smtClean="0"/>
            <a:t>Corporate</a:t>
          </a:r>
          <a:endParaRPr lang="en-IE" sz="3400" kern="1200" dirty="0"/>
        </a:p>
      </dsp:txBody>
      <dsp:txXfrm>
        <a:off x="4276527" y="2694844"/>
        <a:ext cx="1788283" cy="1639260"/>
      </dsp:txXfrm>
    </dsp:sp>
    <dsp:sp modelId="{8C4623B5-B3AD-4663-B97C-8B19F81BB09B}">
      <dsp:nvSpPr>
        <dsp:cNvPr id="0" name=""/>
        <dsp:cNvSpPr/>
      </dsp:nvSpPr>
      <dsp:spPr>
        <a:xfrm>
          <a:off x="1214090" y="1924888"/>
          <a:ext cx="2980473" cy="2980473"/>
        </a:xfrm>
        <a:prstGeom prst="ellipse">
          <a:avLst/>
        </a:prstGeom>
        <a:solidFill>
          <a:srgbClr val="66665C">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r>
            <a:rPr lang="en-IE" sz="3400" kern="1200" dirty="0" smtClean="0"/>
            <a:t>College</a:t>
          </a:r>
          <a:endParaRPr lang="en-IE" sz="3400" kern="1200" dirty="0"/>
        </a:p>
      </dsp:txBody>
      <dsp:txXfrm>
        <a:off x="1494752" y="2694844"/>
        <a:ext cx="1788283" cy="1639260"/>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0.72424</cdr:x>
      <cdr:y>0.48022</cdr:y>
    </cdr:from>
    <cdr:to>
      <cdr:x>1</cdr:x>
      <cdr:y>1</cdr:y>
    </cdr:to>
    <cdr:sp macro="" textlink="">
      <cdr:nvSpPr>
        <cdr:cNvPr id="2" name="TextBox 1"/>
        <cdr:cNvSpPr txBox="1"/>
      </cdr:nvSpPr>
      <cdr:spPr>
        <a:xfrm xmlns:a="http://schemas.openxmlformats.org/drawingml/2006/main">
          <a:off x="6234545" y="2364971"/>
          <a:ext cx="2269375" cy="235250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IE" sz="1100"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0854B065-01DA-274C-969F-ADE3D0C2475F}" type="datetimeFigureOut">
              <a:rPr lang="en-US" smtClean="0"/>
              <a:t>4/30/2018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A5BB3-23B8-EF46-9FE5-1E5F9EC9FA2D}" type="slidenum">
              <a:rPr lang="en-US" smtClean="0"/>
              <a:t>‹#›</a:t>
            </a:fld>
            <a:endParaRPr lang="en-US"/>
          </a:p>
        </p:txBody>
      </p:sp>
    </p:spTree>
    <p:extLst>
      <p:ext uri="{BB962C8B-B14F-4D97-AF65-F5344CB8AC3E}">
        <p14:creationId xmlns:p14="http://schemas.microsoft.com/office/powerpoint/2010/main" val="495508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0854B065-01DA-274C-969F-ADE3D0C2475F}" type="datetimeFigureOut">
              <a:rPr lang="en-US" smtClean="0"/>
              <a:t>4/30/2018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A5BB3-23B8-EF46-9FE5-1E5F9EC9FA2D}" type="slidenum">
              <a:rPr lang="en-US" smtClean="0"/>
              <a:t>‹#›</a:t>
            </a:fld>
            <a:endParaRPr lang="en-US"/>
          </a:p>
        </p:txBody>
      </p:sp>
    </p:spTree>
    <p:extLst>
      <p:ext uri="{BB962C8B-B14F-4D97-AF65-F5344CB8AC3E}">
        <p14:creationId xmlns:p14="http://schemas.microsoft.com/office/powerpoint/2010/main" val="2901527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0854B065-01DA-274C-969F-ADE3D0C2475F}" type="datetimeFigureOut">
              <a:rPr lang="en-US" smtClean="0"/>
              <a:t>4/30/2018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A5BB3-23B8-EF46-9FE5-1E5F9EC9FA2D}" type="slidenum">
              <a:rPr lang="en-US" smtClean="0"/>
              <a:t>‹#›</a:t>
            </a:fld>
            <a:endParaRPr lang="en-US"/>
          </a:p>
        </p:txBody>
      </p:sp>
    </p:spTree>
    <p:extLst>
      <p:ext uri="{BB962C8B-B14F-4D97-AF65-F5344CB8AC3E}">
        <p14:creationId xmlns:p14="http://schemas.microsoft.com/office/powerpoint/2010/main" val="731551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ga-IE"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lang="en-US"/>
          </a:p>
        </p:txBody>
      </p:sp>
      <p:sp>
        <p:nvSpPr>
          <p:cNvPr id="4" name="Date Placeholder 3"/>
          <p:cNvSpPr>
            <a:spLocks noGrp="1"/>
          </p:cNvSpPr>
          <p:nvPr>
            <p:ph type="dt" sz="half" idx="10"/>
          </p:nvPr>
        </p:nvSpPr>
        <p:spPr/>
        <p:txBody>
          <a:bodyPr/>
          <a:lstStyle/>
          <a:p>
            <a:fld id="{0854B065-01DA-274C-969F-ADE3D0C2475F}" type="datetimeFigureOut">
              <a:rPr lang="en-US" smtClean="0">
                <a:solidFill>
                  <a:prstClr val="black">
                    <a:tint val="75000"/>
                  </a:prstClr>
                </a:solidFill>
              </a:rPr>
              <a:pPr/>
              <a:t>4/30/2018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A5BB3-23B8-EF46-9FE5-1E5F9EC9F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561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0854B065-01DA-274C-969F-ADE3D0C2475F}" type="datetimeFigureOut">
              <a:rPr lang="en-US" smtClean="0">
                <a:solidFill>
                  <a:prstClr val="black">
                    <a:tint val="75000"/>
                  </a:prstClr>
                </a:solidFill>
              </a:rPr>
              <a:pPr/>
              <a:t>4/30/2018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A5BB3-23B8-EF46-9FE5-1E5F9EC9F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706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ga-IE"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4" name="Date Placeholder 3"/>
          <p:cNvSpPr>
            <a:spLocks noGrp="1"/>
          </p:cNvSpPr>
          <p:nvPr>
            <p:ph type="dt" sz="half" idx="10"/>
          </p:nvPr>
        </p:nvSpPr>
        <p:spPr/>
        <p:txBody>
          <a:bodyPr/>
          <a:lstStyle/>
          <a:p>
            <a:fld id="{0854B065-01DA-274C-969F-ADE3D0C2475F}" type="datetimeFigureOut">
              <a:rPr lang="en-US" smtClean="0">
                <a:solidFill>
                  <a:prstClr val="black">
                    <a:tint val="75000"/>
                  </a:prstClr>
                </a:solidFill>
              </a:rPr>
              <a:pPr/>
              <a:t>4/30/2018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A5BB3-23B8-EF46-9FE5-1E5F9EC9F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7056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Date Placeholder 4"/>
          <p:cNvSpPr>
            <a:spLocks noGrp="1"/>
          </p:cNvSpPr>
          <p:nvPr>
            <p:ph type="dt" sz="half" idx="10"/>
          </p:nvPr>
        </p:nvSpPr>
        <p:spPr/>
        <p:txBody>
          <a:bodyPr/>
          <a:lstStyle/>
          <a:p>
            <a:fld id="{0854B065-01DA-274C-969F-ADE3D0C2475F}" type="datetimeFigureOut">
              <a:rPr lang="en-US" smtClean="0">
                <a:solidFill>
                  <a:prstClr val="black">
                    <a:tint val="75000"/>
                  </a:prstClr>
                </a:solidFill>
              </a:rPr>
              <a:pPr/>
              <a:t>4/30/2018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FA5BB3-23B8-EF46-9FE5-1E5F9EC9F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114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Date Placeholder 6"/>
          <p:cNvSpPr>
            <a:spLocks noGrp="1"/>
          </p:cNvSpPr>
          <p:nvPr>
            <p:ph type="dt" sz="half" idx="10"/>
          </p:nvPr>
        </p:nvSpPr>
        <p:spPr/>
        <p:txBody>
          <a:bodyPr/>
          <a:lstStyle/>
          <a:p>
            <a:fld id="{0854B065-01DA-274C-969F-ADE3D0C2475F}" type="datetimeFigureOut">
              <a:rPr lang="en-US" smtClean="0">
                <a:solidFill>
                  <a:prstClr val="black">
                    <a:tint val="75000"/>
                  </a:prstClr>
                </a:solidFill>
              </a:rPr>
              <a:pPr/>
              <a:t>4/30/2018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FA5BB3-23B8-EF46-9FE5-1E5F9EC9F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637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Date Placeholder 2"/>
          <p:cNvSpPr>
            <a:spLocks noGrp="1"/>
          </p:cNvSpPr>
          <p:nvPr>
            <p:ph type="dt" sz="half" idx="10"/>
          </p:nvPr>
        </p:nvSpPr>
        <p:spPr/>
        <p:txBody>
          <a:bodyPr/>
          <a:lstStyle/>
          <a:p>
            <a:fld id="{0854B065-01DA-274C-969F-ADE3D0C2475F}" type="datetimeFigureOut">
              <a:rPr lang="en-US" smtClean="0">
                <a:solidFill>
                  <a:prstClr val="black">
                    <a:tint val="75000"/>
                  </a:prstClr>
                </a:solidFill>
              </a:rPr>
              <a:pPr/>
              <a:t>4/30/2018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FA5BB3-23B8-EF46-9FE5-1E5F9EC9F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31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54B065-01DA-274C-969F-ADE3D0C2475F}" type="datetimeFigureOut">
              <a:rPr lang="en-US" smtClean="0">
                <a:solidFill>
                  <a:prstClr val="black">
                    <a:tint val="75000"/>
                  </a:prstClr>
                </a:solidFill>
              </a:rPr>
              <a:pPr/>
              <a:t>4/30/2018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FA5BB3-23B8-EF46-9FE5-1E5F9EC9F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ga-IE"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0854B065-01DA-274C-969F-ADE3D0C2475F}" type="datetimeFigureOut">
              <a:rPr lang="en-US" smtClean="0">
                <a:solidFill>
                  <a:prstClr val="black">
                    <a:tint val="75000"/>
                  </a:prstClr>
                </a:solidFill>
              </a:rPr>
              <a:pPr/>
              <a:t>4/30/2018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FA5BB3-23B8-EF46-9FE5-1E5F9EC9F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856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0854B065-01DA-274C-969F-ADE3D0C2475F}" type="datetimeFigureOut">
              <a:rPr lang="en-US" smtClean="0"/>
              <a:t>4/30/2018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A5BB3-23B8-EF46-9FE5-1E5F9EC9FA2D}" type="slidenum">
              <a:rPr lang="en-US" smtClean="0"/>
              <a:t>‹#›</a:t>
            </a:fld>
            <a:endParaRPr lang="en-US"/>
          </a:p>
        </p:txBody>
      </p:sp>
    </p:spTree>
    <p:extLst>
      <p:ext uri="{BB962C8B-B14F-4D97-AF65-F5344CB8AC3E}">
        <p14:creationId xmlns:p14="http://schemas.microsoft.com/office/powerpoint/2010/main" val="1963091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ga-IE"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0854B065-01DA-274C-969F-ADE3D0C2475F}" type="datetimeFigureOut">
              <a:rPr lang="en-US" smtClean="0">
                <a:solidFill>
                  <a:prstClr val="black">
                    <a:tint val="75000"/>
                  </a:prstClr>
                </a:solidFill>
              </a:rPr>
              <a:pPr/>
              <a:t>4/30/2018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FA5BB3-23B8-EF46-9FE5-1E5F9EC9F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106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0854B065-01DA-274C-969F-ADE3D0C2475F}" type="datetimeFigureOut">
              <a:rPr lang="en-US" smtClean="0">
                <a:solidFill>
                  <a:prstClr val="black">
                    <a:tint val="75000"/>
                  </a:prstClr>
                </a:solidFill>
              </a:rPr>
              <a:pPr/>
              <a:t>4/30/2018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A5BB3-23B8-EF46-9FE5-1E5F9EC9F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386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ga-IE"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0854B065-01DA-274C-969F-ADE3D0C2475F}" type="datetimeFigureOut">
              <a:rPr lang="en-US" smtClean="0">
                <a:solidFill>
                  <a:prstClr val="black">
                    <a:tint val="75000"/>
                  </a:prstClr>
                </a:solidFill>
              </a:rPr>
              <a:pPr/>
              <a:t>4/30/2018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A5BB3-23B8-EF46-9FE5-1E5F9EC9F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931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0854B065-01DA-274C-969F-ADE3D0C2475F}" type="datetimeFigureOut">
              <a:rPr lang="en-US" smtClean="0"/>
              <a:t>4/30/2018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A5BB3-23B8-EF46-9FE5-1E5F9EC9FA2D}" type="slidenum">
              <a:rPr lang="en-US" smtClean="0"/>
              <a:t>‹#›</a:t>
            </a:fld>
            <a:endParaRPr lang="en-US"/>
          </a:p>
        </p:txBody>
      </p:sp>
    </p:spTree>
    <p:extLst>
      <p:ext uri="{BB962C8B-B14F-4D97-AF65-F5344CB8AC3E}">
        <p14:creationId xmlns:p14="http://schemas.microsoft.com/office/powerpoint/2010/main" val="786845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0854B065-01DA-274C-969F-ADE3D0C2475F}" type="datetimeFigureOut">
              <a:rPr lang="en-US" smtClean="0"/>
              <a:t>4/30/2018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A5BB3-23B8-EF46-9FE5-1E5F9EC9FA2D}" type="slidenum">
              <a:rPr lang="en-US" smtClean="0"/>
              <a:t>‹#›</a:t>
            </a:fld>
            <a:endParaRPr lang="en-US"/>
          </a:p>
        </p:txBody>
      </p:sp>
    </p:spTree>
    <p:extLst>
      <p:ext uri="{BB962C8B-B14F-4D97-AF65-F5344CB8AC3E}">
        <p14:creationId xmlns:p14="http://schemas.microsoft.com/office/powerpoint/2010/main" val="2331403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0854B065-01DA-274C-969F-ADE3D0C2475F}" type="datetimeFigureOut">
              <a:rPr lang="en-US" smtClean="0"/>
              <a:t>4/30/2018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FA5BB3-23B8-EF46-9FE5-1E5F9EC9FA2D}" type="slidenum">
              <a:rPr lang="en-US" smtClean="0"/>
              <a:t>‹#›</a:t>
            </a:fld>
            <a:endParaRPr lang="en-US"/>
          </a:p>
        </p:txBody>
      </p:sp>
    </p:spTree>
    <p:extLst>
      <p:ext uri="{BB962C8B-B14F-4D97-AF65-F5344CB8AC3E}">
        <p14:creationId xmlns:p14="http://schemas.microsoft.com/office/powerpoint/2010/main" val="4046525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0854B065-01DA-274C-969F-ADE3D0C2475F}" type="datetimeFigureOut">
              <a:rPr lang="en-US" smtClean="0"/>
              <a:t>4/30/2018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FA5BB3-23B8-EF46-9FE5-1E5F9EC9FA2D}" type="slidenum">
              <a:rPr lang="en-US" smtClean="0"/>
              <a:t>‹#›</a:t>
            </a:fld>
            <a:endParaRPr lang="en-US"/>
          </a:p>
        </p:txBody>
      </p:sp>
    </p:spTree>
    <p:extLst>
      <p:ext uri="{BB962C8B-B14F-4D97-AF65-F5344CB8AC3E}">
        <p14:creationId xmlns:p14="http://schemas.microsoft.com/office/powerpoint/2010/main" val="3090008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54B065-01DA-274C-969F-ADE3D0C2475F}" type="datetimeFigureOut">
              <a:rPr lang="en-US" smtClean="0"/>
              <a:t>4/30/2018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FA5BB3-23B8-EF46-9FE5-1E5F9EC9FA2D}" type="slidenum">
              <a:rPr lang="en-US" smtClean="0"/>
              <a:t>‹#›</a:t>
            </a:fld>
            <a:endParaRPr lang="en-US"/>
          </a:p>
        </p:txBody>
      </p:sp>
    </p:spTree>
    <p:extLst>
      <p:ext uri="{BB962C8B-B14F-4D97-AF65-F5344CB8AC3E}">
        <p14:creationId xmlns:p14="http://schemas.microsoft.com/office/powerpoint/2010/main" val="2442995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0854B065-01DA-274C-969F-ADE3D0C2475F}" type="datetimeFigureOut">
              <a:rPr lang="en-US" smtClean="0"/>
              <a:t>4/30/2018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A5BB3-23B8-EF46-9FE5-1E5F9EC9FA2D}" type="slidenum">
              <a:rPr lang="en-US" smtClean="0"/>
              <a:t>‹#›</a:t>
            </a:fld>
            <a:endParaRPr lang="en-US"/>
          </a:p>
        </p:txBody>
      </p:sp>
    </p:spTree>
    <p:extLst>
      <p:ext uri="{BB962C8B-B14F-4D97-AF65-F5344CB8AC3E}">
        <p14:creationId xmlns:p14="http://schemas.microsoft.com/office/powerpoint/2010/main" val="277396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0854B065-01DA-274C-969F-ADE3D0C2475F}" type="datetimeFigureOut">
              <a:rPr lang="en-US" smtClean="0"/>
              <a:t>4/30/2018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A5BB3-23B8-EF46-9FE5-1E5F9EC9FA2D}" type="slidenum">
              <a:rPr lang="en-US" smtClean="0"/>
              <a:t>‹#›</a:t>
            </a:fld>
            <a:endParaRPr lang="en-US"/>
          </a:p>
        </p:txBody>
      </p:sp>
    </p:spTree>
    <p:extLst>
      <p:ext uri="{BB962C8B-B14F-4D97-AF65-F5344CB8AC3E}">
        <p14:creationId xmlns:p14="http://schemas.microsoft.com/office/powerpoint/2010/main" val="1439117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4B065-01DA-274C-969F-ADE3D0C2475F}" type="datetimeFigureOut">
              <a:rPr lang="en-US" smtClean="0"/>
              <a:t>4/30/2018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A5BB3-23B8-EF46-9FE5-1E5F9EC9FA2D}" type="slidenum">
              <a:rPr lang="en-US" smtClean="0"/>
              <a:t>‹#›</a:t>
            </a:fld>
            <a:endParaRPr lang="en-US"/>
          </a:p>
        </p:txBody>
      </p:sp>
    </p:spTree>
    <p:extLst>
      <p:ext uri="{BB962C8B-B14F-4D97-AF65-F5344CB8AC3E}">
        <p14:creationId xmlns:p14="http://schemas.microsoft.com/office/powerpoint/2010/main" val="1767656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ga-IE"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854B065-01DA-274C-969F-ADE3D0C2475F}" type="datetimeFigureOut">
              <a:rPr lang="en-US" smtClean="0">
                <a:solidFill>
                  <a:prstClr val="black">
                    <a:tint val="75000"/>
                  </a:prstClr>
                </a:solidFill>
              </a:rPr>
              <a:pPr defTabSz="457200"/>
              <a:t>4/30/2018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7FA5BB3-23B8-EF46-9FE5-1E5F9EC9FA2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135198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ty_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p:cNvSpPr txBox="1"/>
          <p:nvPr/>
        </p:nvSpPr>
        <p:spPr>
          <a:xfrm>
            <a:off x="2787316" y="2764112"/>
            <a:ext cx="6617368" cy="954107"/>
          </a:xfrm>
          <a:prstGeom prst="rect">
            <a:avLst/>
          </a:prstGeom>
          <a:noFill/>
        </p:spPr>
        <p:txBody>
          <a:bodyPr wrap="square" rtlCol="0">
            <a:spAutoFit/>
          </a:bodyPr>
          <a:lstStyle/>
          <a:p>
            <a:pPr algn="ctr" defTabSz="457200"/>
            <a:r>
              <a:rPr lang="en-IE" sz="2800" dirty="0" smtClean="0">
                <a:solidFill>
                  <a:prstClr val="black"/>
                </a:solidFill>
              </a:rPr>
              <a:t>Brighter </a:t>
            </a:r>
            <a:r>
              <a:rPr lang="en-IE" sz="2800" dirty="0">
                <a:solidFill>
                  <a:prstClr val="black"/>
                </a:solidFill>
              </a:rPr>
              <a:t>Futures: </a:t>
            </a:r>
            <a:r>
              <a:rPr lang="en-IE" sz="2800" dirty="0" smtClean="0">
                <a:solidFill>
                  <a:prstClr val="black"/>
                </a:solidFill>
              </a:rPr>
              <a:t>A Vision for a Restorative Learning Community in Dublin, Ireland.</a:t>
            </a:r>
            <a:endParaRPr lang="en-US" sz="2000" dirty="0">
              <a:solidFill>
                <a:prstClr val="black"/>
              </a:solidFill>
            </a:endParaRPr>
          </a:p>
        </p:txBody>
      </p:sp>
    </p:spTree>
    <p:extLst>
      <p:ext uri="{BB962C8B-B14F-4D97-AF65-F5344CB8AC3E}">
        <p14:creationId xmlns:p14="http://schemas.microsoft.com/office/powerpoint/2010/main" val="2261193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393"/>
            <a:ext cx="12192000" cy="6858000"/>
          </a:xfrm>
          <a:prstGeom prst="rect">
            <a:avLst/>
          </a:prstGeom>
        </p:spPr>
      </p:pic>
      <p:sp>
        <p:nvSpPr>
          <p:cNvPr id="4" name="Rectangle 3"/>
          <p:cNvSpPr/>
          <p:nvPr/>
        </p:nvSpPr>
        <p:spPr>
          <a:xfrm>
            <a:off x="609600" y="1794903"/>
            <a:ext cx="9566031" cy="4401205"/>
          </a:xfrm>
          <a:prstGeom prst="rect">
            <a:avLst/>
          </a:prstGeom>
        </p:spPr>
        <p:txBody>
          <a:bodyPr wrap="square">
            <a:spAutoFit/>
          </a:bodyPr>
          <a:lstStyle/>
          <a:p>
            <a:pPr fontAlgn="base"/>
            <a:r>
              <a:rPr lang="en-US" sz="2800" dirty="0" smtClean="0"/>
              <a:t>According </a:t>
            </a:r>
            <a:r>
              <a:rPr lang="en-US" sz="2800" dirty="0"/>
              <a:t>to Dr. Derick </a:t>
            </a:r>
            <a:r>
              <a:rPr lang="en-US" sz="2800" dirty="0" smtClean="0"/>
              <a:t>Wilson, </a:t>
            </a:r>
            <a:r>
              <a:rPr lang="en-US" sz="2800" dirty="0"/>
              <a:t>“this is a project with ground-breaking </a:t>
            </a:r>
            <a:r>
              <a:rPr lang="en-US" sz="2800" dirty="0">
                <a:solidFill>
                  <a:srgbClr val="339D8F"/>
                </a:solidFill>
              </a:rPr>
              <a:t>significance</a:t>
            </a:r>
            <a:r>
              <a:rPr lang="en-US" sz="2800" dirty="0"/>
              <a:t> in </a:t>
            </a:r>
            <a:r>
              <a:rPr lang="en-US" sz="2800" dirty="0" smtClean="0"/>
              <a:t>restorative practices nationally and</a:t>
            </a:r>
            <a:r>
              <a:rPr lang="en-US" sz="2800" dirty="0"/>
              <a:t> internationally. This is the case because of the </a:t>
            </a:r>
            <a:r>
              <a:rPr lang="en-US" sz="2800" dirty="0">
                <a:solidFill>
                  <a:srgbClr val="339D8F"/>
                </a:solidFill>
              </a:rPr>
              <a:t>potential</a:t>
            </a:r>
            <a:r>
              <a:rPr lang="en-US" sz="2800" dirty="0"/>
              <a:t> to include diverse ‘locality based’ community organisations in a </a:t>
            </a:r>
            <a:r>
              <a:rPr lang="en-US" sz="2800" dirty="0">
                <a:solidFill>
                  <a:srgbClr val="339D8F"/>
                </a:solidFill>
              </a:rPr>
              <a:t>collaboration</a:t>
            </a:r>
            <a:r>
              <a:rPr lang="en-US" sz="2800" dirty="0"/>
              <a:t> with public, civic, corporate and Higher Education partners for the benefits of local children, young people and their families.  </a:t>
            </a:r>
            <a:r>
              <a:rPr lang="en-US" sz="2800" dirty="0" smtClean="0"/>
              <a:t>​</a:t>
            </a:r>
            <a:endParaRPr lang="en-GB" sz="2800" dirty="0"/>
          </a:p>
          <a:p>
            <a:pPr fontAlgn="base"/>
            <a:endParaRPr lang="en-GB" sz="2800" dirty="0" smtClean="0">
              <a:latin typeface="Calibri" panose="020F0502020204030204" pitchFamily="34" charset="0"/>
              <a:ea typeface="MS Mincho" panose="02020609040205080304" pitchFamily="49" charset="-128"/>
              <a:cs typeface="Times New Roman" panose="02020603050405020304" pitchFamily="18" charset="0"/>
            </a:endParaRPr>
          </a:p>
          <a:p>
            <a:pPr fontAlgn="base"/>
            <a:r>
              <a:rPr lang="en-GB" sz="2800" dirty="0">
                <a:latin typeface="Calibri" panose="020F0502020204030204" pitchFamily="34" charset="0"/>
                <a:ea typeface="MS Mincho" panose="02020609040205080304" pitchFamily="49" charset="-128"/>
                <a:cs typeface="Times New Roman" panose="02020603050405020304" pitchFamily="18" charset="0"/>
              </a:rPr>
              <a:t>Wilson, </a:t>
            </a:r>
            <a:r>
              <a:rPr lang="en-GB" sz="2800" dirty="0" smtClean="0">
                <a:latin typeface="Calibri" panose="020F0502020204030204" pitchFamily="34" charset="0"/>
                <a:ea typeface="MS Mincho" panose="02020609040205080304" pitchFamily="49" charset="-128"/>
                <a:cs typeface="Times New Roman" panose="02020603050405020304" pitchFamily="18" charset="0"/>
              </a:rPr>
              <a:t>2017.</a:t>
            </a:r>
            <a:endParaRPr lang="en-GB" sz="2800" dirty="0">
              <a:latin typeface="Calibri" panose="020F0502020204030204" pitchFamily="34" charset="0"/>
              <a:ea typeface="MS Mincho" panose="02020609040205080304" pitchFamily="49" charset="-128"/>
              <a:cs typeface="Times New Roman" panose="02020603050405020304" pitchFamily="18" charset="0"/>
            </a:endParaRPr>
          </a:p>
          <a:p>
            <a:pPr fontAlgn="base"/>
            <a:endParaRPr lang="en-GB" sz="2800" dirty="0" smtClean="0">
              <a:latin typeface="Calibri" panose="020F0502020204030204" pitchFamily="34" charset="0"/>
              <a:ea typeface="MS Mincho" panose="02020609040205080304" pitchFamily="49" charset="-128"/>
              <a:cs typeface="Times New Roman" panose="02020603050405020304" pitchFamily="18" charset="0"/>
            </a:endParaRPr>
          </a:p>
        </p:txBody>
      </p:sp>
      <p:sp>
        <p:nvSpPr>
          <p:cNvPr id="5" name="Title 1"/>
          <p:cNvSpPr>
            <a:spLocks noGrp="1"/>
          </p:cNvSpPr>
          <p:nvPr>
            <p:ph type="title"/>
          </p:nvPr>
        </p:nvSpPr>
        <p:spPr>
          <a:xfrm>
            <a:off x="609600" y="274638"/>
            <a:ext cx="10972800" cy="1143000"/>
          </a:xfrm>
          <a:solidFill>
            <a:srgbClr val="339D8F"/>
          </a:solidFill>
        </p:spPr>
        <p:txBody>
          <a:bodyPr>
            <a:normAutofit/>
          </a:bodyPr>
          <a:lstStyle/>
          <a:p>
            <a:r>
              <a:rPr lang="en-US" altLang="en-US" sz="4900" b="1" dirty="0" smtClean="0">
                <a:solidFill>
                  <a:srgbClr val="FFFFFF"/>
                </a:solidFill>
                <a:ea typeface="ＭＳ Ｐゴシック" panose="020B0600070205080204" pitchFamily="34" charset="-128"/>
              </a:rPr>
              <a:t>Promoting Restorative Practices</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Tree>
    <p:extLst>
      <p:ext uri="{BB962C8B-B14F-4D97-AF65-F5344CB8AC3E}">
        <p14:creationId xmlns:p14="http://schemas.microsoft.com/office/powerpoint/2010/main" val="42285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393"/>
            <a:ext cx="12192000" cy="6858000"/>
          </a:xfrm>
          <a:prstGeom prst="rect">
            <a:avLst/>
          </a:prstGeom>
        </p:spPr>
      </p:pic>
      <p:sp>
        <p:nvSpPr>
          <p:cNvPr id="4" name="Rectangle 3"/>
          <p:cNvSpPr/>
          <p:nvPr/>
        </p:nvSpPr>
        <p:spPr>
          <a:xfrm>
            <a:off x="609600" y="1849445"/>
            <a:ext cx="9566031" cy="4401205"/>
          </a:xfrm>
          <a:prstGeom prst="rect">
            <a:avLst/>
          </a:prstGeom>
        </p:spPr>
        <p:txBody>
          <a:bodyPr wrap="square">
            <a:spAutoFit/>
          </a:bodyPr>
          <a:lstStyle/>
          <a:p>
            <a:pPr fontAlgn="base"/>
            <a:r>
              <a:rPr lang="en-US" sz="2800" dirty="0" smtClean="0"/>
              <a:t>This initiative </a:t>
            </a:r>
            <a:r>
              <a:rPr lang="en-US" sz="2800" dirty="0"/>
              <a:t>will be “supporting a visionary project around </a:t>
            </a:r>
            <a:r>
              <a:rPr lang="en-US" sz="2800" dirty="0">
                <a:solidFill>
                  <a:srgbClr val="339D8F"/>
                </a:solidFill>
              </a:rPr>
              <a:t>developing</a:t>
            </a:r>
            <a:r>
              <a:rPr lang="en-US" sz="2800" dirty="0"/>
              <a:t> cohorts of diverse local children and young people, parents, carers and professionals to incorporate a more restorative </a:t>
            </a:r>
            <a:r>
              <a:rPr lang="en-US" sz="2800" dirty="0">
                <a:solidFill>
                  <a:srgbClr val="339D8F"/>
                </a:solidFill>
              </a:rPr>
              <a:t>understanding</a:t>
            </a:r>
            <a:r>
              <a:rPr lang="en-US" sz="2800" dirty="0"/>
              <a:t> in their </a:t>
            </a:r>
            <a:r>
              <a:rPr lang="en-US" sz="2800" dirty="0">
                <a:solidFill>
                  <a:srgbClr val="339D8F"/>
                </a:solidFill>
              </a:rPr>
              <a:t>relations</a:t>
            </a:r>
            <a:r>
              <a:rPr lang="en-US" sz="2800" dirty="0"/>
              <a:t> with families and colleagues, their work and in the </a:t>
            </a:r>
            <a:r>
              <a:rPr lang="en-US" sz="2800" dirty="0">
                <a:solidFill>
                  <a:srgbClr val="339D8F"/>
                </a:solidFill>
              </a:rPr>
              <a:t>culture</a:t>
            </a:r>
            <a:r>
              <a:rPr lang="en-US" sz="2800" dirty="0"/>
              <a:t> of local organisations. This programme is in the vanguard of what internationally is called ‘a </a:t>
            </a:r>
            <a:r>
              <a:rPr lang="en-US" sz="2800" dirty="0">
                <a:solidFill>
                  <a:srgbClr val="339D8F"/>
                </a:solidFill>
              </a:rPr>
              <a:t>restorative learning region</a:t>
            </a:r>
            <a:r>
              <a:rPr lang="en-US" sz="2800" dirty="0"/>
              <a:t>’ or ‘a </a:t>
            </a:r>
            <a:r>
              <a:rPr lang="en-US" sz="2800" dirty="0">
                <a:solidFill>
                  <a:srgbClr val="339D8F"/>
                </a:solidFill>
              </a:rPr>
              <a:t>restorative society approach</a:t>
            </a:r>
            <a:r>
              <a:rPr lang="en-US" sz="2800" dirty="0"/>
              <a:t>’.”​</a:t>
            </a:r>
            <a:endParaRPr lang="en-GB" sz="2800" dirty="0"/>
          </a:p>
          <a:p>
            <a:pPr marL="342900" lvl="0" indent="-342900">
              <a:spcAft>
                <a:spcPts val="0"/>
              </a:spcAft>
              <a:buFont typeface="Symbol" panose="05050102010706020507" pitchFamily="18" charset="2"/>
              <a:buChar char=""/>
            </a:pPr>
            <a:endParaRPr lang="en-GB" sz="2800" dirty="0" smtClean="0">
              <a:latin typeface="Calibri" panose="020F0502020204030204" pitchFamily="34" charset="0"/>
              <a:ea typeface="MS Mincho" panose="02020609040205080304" pitchFamily="49" charset="-128"/>
              <a:cs typeface="Times New Roman" panose="02020603050405020304" pitchFamily="18" charset="0"/>
            </a:endParaRPr>
          </a:p>
          <a:p>
            <a:pPr lvl="0">
              <a:spcAft>
                <a:spcPts val="0"/>
              </a:spcAft>
            </a:pPr>
            <a:r>
              <a:rPr lang="en-GB" sz="2800" dirty="0" smtClean="0">
                <a:latin typeface="Calibri" panose="020F0502020204030204" pitchFamily="34" charset="0"/>
                <a:ea typeface="MS Mincho" panose="02020609040205080304" pitchFamily="49" charset="-128"/>
                <a:cs typeface="Times New Roman" panose="02020603050405020304" pitchFamily="18" charset="0"/>
              </a:rPr>
              <a:t>Wilson, 2017.</a:t>
            </a:r>
            <a:endParaRPr lang="en-GB" sz="2800" dirty="0">
              <a:latin typeface="Calibri" panose="020F0502020204030204" pitchFamily="34" charset="0"/>
              <a:ea typeface="MS Mincho" panose="02020609040205080304" pitchFamily="49" charset="-128"/>
              <a:cs typeface="Times New Roman" panose="02020603050405020304" pitchFamily="18" charset="0"/>
            </a:endParaRPr>
          </a:p>
        </p:txBody>
      </p:sp>
      <p:sp>
        <p:nvSpPr>
          <p:cNvPr id="5" name="Title 1"/>
          <p:cNvSpPr>
            <a:spLocks noGrp="1"/>
          </p:cNvSpPr>
          <p:nvPr>
            <p:ph type="title"/>
          </p:nvPr>
        </p:nvSpPr>
        <p:spPr>
          <a:xfrm>
            <a:off x="609600" y="274638"/>
            <a:ext cx="10972800" cy="1143000"/>
          </a:xfrm>
          <a:solidFill>
            <a:srgbClr val="339D8F"/>
          </a:solidFill>
        </p:spPr>
        <p:txBody>
          <a:bodyPr>
            <a:normAutofit/>
          </a:bodyPr>
          <a:lstStyle/>
          <a:p>
            <a:r>
              <a:rPr lang="en-US" altLang="en-US" sz="4900" b="1" dirty="0" smtClean="0">
                <a:solidFill>
                  <a:srgbClr val="FFFFFF"/>
                </a:solidFill>
                <a:ea typeface="ＭＳ Ｐゴシック" panose="020B0600070205080204" pitchFamily="34" charset="-128"/>
              </a:rPr>
              <a:t>Promoting Restorative Practices</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Tree>
    <p:extLst>
      <p:ext uri="{BB962C8B-B14F-4D97-AF65-F5344CB8AC3E}">
        <p14:creationId xmlns:p14="http://schemas.microsoft.com/office/powerpoint/2010/main" val="129260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172267" y="1965165"/>
            <a:ext cx="788840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3200" b="0" i="0" u="none" strike="noStrike" kern="0" cap="none" spc="0" normalizeH="0" baseline="0" noProof="0" dirty="0" err="1">
              <a:ln>
                <a:noFill/>
              </a:ln>
              <a:solidFill>
                <a:srgbClr val="002060"/>
              </a:solidFill>
              <a:effectLst/>
              <a:uLnTx/>
              <a:uFillTx/>
            </a:endParaRPr>
          </a:p>
        </p:txBody>
      </p:sp>
      <p:graphicFrame>
        <p:nvGraphicFramePr>
          <p:cNvPr id="3" name="Diagram 2"/>
          <p:cNvGraphicFramePr/>
          <p:nvPr>
            <p:extLst>
              <p:ext uri="{D42A27DB-BD31-4B8C-83A1-F6EECF244321}">
                <p14:modId xmlns:p14="http://schemas.microsoft.com/office/powerpoint/2010/main" val="3977193974"/>
              </p:ext>
            </p:extLst>
          </p:nvPr>
        </p:nvGraphicFramePr>
        <p:xfrm>
          <a:off x="-1801823" y="193462"/>
          <a:ext cx="753271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3860822" y="766584"/>
            <a:ext cx="7343775" cy="1323439"/>
          </a:xfrm>
          <a:prstGeom prst="rect">
            <a:avLst/>
          </a:prstGeom>
          <a:noFill/>
        </p:spPr>
        <p:txBody>
          <a:bodyPr wrap="square" rtlCol="0">
            <a:spAutoFit/>
          </a:bodyPr>
          <a:lstStyle/>
          <a:p>
            <a:r>
              <a:rPr lang="en-IE" sz="2000" b="1" dirty="0" smtClean="0"/>
              <a:t>Phase One</a:t>
            </a:r>
            <a:r>
              <a:rPr lang="en-IE" sz="2000" dirty="0" smtClean="0"/>
              <a:t>: The core </a:t>
            </a:r>
            <a:r>
              <a:rPr lang="en-IE" sz="2000" dirty="0"/>
              <a:t>developmental task is to establish the potential of securing major </a:t>
            </a:r>
            <a:r>
              <a:rPr lang="en-IE" sz="2000" dirty="0" smtClean="0"/>
              <a:t>community and institutional buy-in </a:t>
            </a:r>
            <a:r>
              <a:rPr lang="en-IE" sz="2000" dirty="0"/>
              <a:t>to what we would call a ‘restorative neighbourhood programme</a:t>
            </a:r>
            <a:r>
              <a:rPr lang="en-IE" sz="2000" dirty="0" smtClean="0"/>
              <a:t>’ (12 – 18 months)</a:t>
            </a:r>
            <a:endParaRPr lang="en-IE" sz="2000" dirty="0"/>
          </a:p>
        </p:txBody>
      </p:sp>
      <p:sp>
        <p:nvSpPr>
          <p:cNvPr id="7" name="TextBox 6"/>
          <p:cNvSpPr txBox="1"/>
          <p:nvPr/>
        </p:nvSpPr>
        <p:spPr>
          <a:xfrm>
            <a:off x="3835428" y="2283485"/>
            <a:ext cx="7343775" cy="1323439"/>
          </a:xfrm>
          <a:prstGeom prst="rect">
            <a:avLst/>
          </a:prstGeom>
          <a:noFill/>
        </p:spPr>
        <p:txBody>
          <a:bodyPr wrap="square" rtlCol="0">
            <a:spAutoFit/>
          </a:bodyPr>
          <a:lstStyle/>
          <a:p>
            <a:r>
              <a:rPr lang="en-IE" sz="2000" b="1" dirty="0" smtClean="0"/>
              <a:t>Phase Two</a:t>
            </a:r>
            <a:r>
              <a:rPr lang="en-IE" sz="2000" dirty="0"/>
              <a:t>: </a:t>
            </a:r>
            <a:r>
              <a:rPr lang="en-IE" sz="2000" dirty="0" smtClean="0"/>
              <a:t>The </a:t>
            </a:r>
            <a:r>
              <a:rPr lang="en-IE" sz="2000" dirty="0"/>
              <a:t>long term intention of this programme is to engage deeply with the various </a:t>
            </a:r>
            <a:r>
              <a:rPr lang="en-IE" sz="2000" dirty="0" smtClean="0"/>
              <a:t>stakeholders living </a:t>
            </a:r>
            <a:r>
              <a:rPr lang="en-IE" sz="2000" dirty="0"/>
              <a:t>and working </a:t>
            </a:r>
            <a:r>
              <a:rPr lang="en-IE" sz="2000" dirty="0" smtClean="0"/>
              <a:t>locally, </a:t>
            </a:r>
            <a:r>
              <a:rPr lang="en-IE" sz="2000" dirty="0"/>
              <a:t>and develop an integrated restorative practices programme </a:t>
            </a:r>
            <a:r>
              <a:rPr lang="en-IE" sz="2000" dirty="0" smtClean="0"/>
              <a:t>(18 months – 3 years)</a:t>
            </a:r>
            <a:endParaRPr lang="en-IE" sz="2000" dirty="0"/>
          </a:p>
        </p:txBody>
      </p:sp>
      <p:sp>
        <p:nvSpPr>
          <p:cNvPr id="8" name="TextBox 7"/>
          <p:cNvSpPr txBox="1"/>
          <p:nvPr/>
        </p:nvSpPr>
        <p:spPr>
          <a:xfrm>
            <a:off x="3835427" y="3788241"/>
            <a:ext cx="7468843" cy="1938992"/>
          </a:xfrm>
          <a:prstGeom prst="rect">
            <a:avLst/>
          </a:prstGeom>
          <a:noFill/>
        </p:spPr>
        <p:txBody>
          <a:bodyPr wrap="square" rtlCol="0">
            <a:spAutoFit/>
          </a:bodyPr>
          <a:lstStyle/>
          <a:p>
            <a:r>
              <a:rPr lang="en-IE" sz="2000" b="1" dirty="0" smtClean="0"/>
              <a:t>Phase Three</a:t>
            </a:r>
            <a:r>
              <a:rPr lang="en-IE" sz="2000" dirty="0"/>
              <a:t>: Based on the envisioned new ways of working this </a:t>
            </a:r>
            <a:endParaRPr lang="en-IE" sz="2000" dirty="0" smtClean="0"/>
          </a:p>
          <a:p>
            <a:r>
              <a:rPr lang="en-IE" sz="2000" dirty="0" smtClean="0"/>
              <a:t>phase </a:t>
            </a:r>
            <a:r>
              <a:rPr lang="en-IE" sz="2000" dirty="0"/>
              <a:t>will seek to establish a number of </a:t>
            </a:r>
            <a:r>
              <a:rPr lang="en-IE" sz="2000" dirty="0" smtClean="0"/>
              <a:t>locally-run </a:t>
            </a:r>
            <a:r>
              <a:rPr lang="en-IE" sz="2000" dirty="0"/>
              <a:t>integrated restorative practice hubs that </a:t>
            </a:r>
            <a:r>
              <a:rPr lang="en-IE" sz="2000" dirty="0" smtClean="0"/>
              <a:t>embed a neighbourhood </a:t>
            </a:r>
            <a:r>
              <a:rPr lang="en-IE" sz="2000" dirty="0"/>
              <a:t>social and economic regeneration initiative </a:t>
            </a:r>
          </a:p>
          <a:p>
            <a:r>
              <a:rPr lang="en-IE" sz="2000" dirty="0" smtClean="0"/>
              <a:t>between </a:t>
            </a:r>
            <a:r>
              <a:rPr lang="en-IE" sz="2000" dirty="0"/>
              <a:t>diverse local, city and </a:t>
            </a:r>
            <a:r>
              <a:rPr lang="en-IE" sz="2000" dirty="0" smtClean="0"/>
              <a:t>national </a:t>
            </a:r>
          </a:p>
          <a:p>
            <a:r>
              <a:rPr lang="en-IE" sz="2000" dirty="0" smtClean="0"/>
              <a:t>partners (3 years and beyond)</a:t>
            </a:r>
            <a:endParaRPr lang="en-IE" sz="2000" dirty="0"/>
          </a:p>
        </p:txBody>
      </p:sp>
      <p:sp>
        <p:nvSpPr>
          <p:cNvPr id="5" name="TextBox 4"/>
          <p:cNvSpPr txBox="1"/>
          <p:nvPr/>
        </p:nvSpPr>
        <p:spPr>
          <a:xfrm>
            <a:off x="357754" y="5992846"/>
            <a:ext cx="3629025" cy="338554"/>
          </a:xfrm>
          <a:prstGeom prst="rect">
            <a:avLst/>
          </a:prstGeom>
          <a:noFill/>
        </p:spPr>
        <p:txBody>
          <a:bodyPr wrap="square" rtlCol="0">
            <a:spAutoFit/>
          </a:bodyPr>
          <a:lstStyle/>
          <a:p>
            <a:r>
              <a:rPr lang="en-IE" sz="1600" dirty="0" smtClean="0"/>
              <a:t>Guided by Dr. Derick Wilson 2017</a:t>
            </a:r>
            <a:endParaRPr lang="en-IE" sz="1600" dirty="0"/>
          </a:p>
        </p:txBody>
      </p:sp>
    </p:spTree>
    <p:extLst>
      <p:ext uri="{BB962C8B-B14F-4D97-AF65-F5344CB8AC3E}">
        <p14:creationId xmlns:p14="http://schemas.microsoft.com/office/powerpoint/2010/main" val="277141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393"/>
            <a:ext cx="12192000" cy="6858000"/>
          </a:xfrm>
          <a:prstGeom prst="rect">
            <a:avLst/>
          </a:prstGeom>
        </p:spPr>
      </p:pic>
      <p:sp>
        <p:nvSpPr>
          <p:cNvPr id="4" name="Rectangle 3"/>
          <p:cNvSpPr/>
          <p:nvPr/>
        </p:nvSpPr>
        <p:spPr>
          <a:xfrm>
            <a:off x="470780" y="3153144"/>
            <a:ext cx="11111619" cy="3108543"/>
          </a:xfrm>
          <a:prstGeom prst="rect">
            <a:avLst/>
          </a:prstGeom>
        </p:spPr>
        <p:txBody>
          <a:bodyPr wrap="square">
            <a:spAutoFit/>
          </a:bodyPr>
          <a:lstStyle/>
          <a:p>
            <a:pPr marL="342900" indent="-342900" fontAlgn="base">
              <a:buFont typeface="Wingdings" panose="05000000000000000000" pitchFamily="2" charset="2"/>
              <a:buChar char="q"/>
            </a:pPr>
            <a:r>
              <a:rPr lang="en-US" sz="2200" dirty="0" smtClean="0"/>
              <a:t>Lay </a:t>
            </a:r>
            <a:r>
              <a:rPr lang="en-US" sz="2200" dirty="0"/>
              <a:t>the foundations of a </a:t>
            </a:r>
            <a:r>
              <a:rPr lang="en-US" sz="2200" b="1" dirty="0">
                <a:solidFill>
                  <a:srgbClr val="339D8F"/>
                </a:solidFill>
              </a:rPr>
              <a:t>restorative practices neighbourhood approach</a:t>
            </a:r>
            <a:r>
              <a:rPr lang="en-US" sz="2200" dirty="0"/>
              <a:t>​</a:t>
            </a:r>
          </a:p>
          <a:p>
            <a:pPr marL="342900" indent="-342900" fontAlgn="base">
              <a:buFont typeface="Wingdings" panose="05000000000000000000" pitchFamily="2" charset="2"/>
              <a:buChar char="q"/>
            </a:pPr>
            <a:r>
              <a:rPr lang="en-US" sz="2200" dirty="0" smtClean="0"/>
              <a:t>Support </a:t>
            </a:r>
            <a:r>
              <a:rPr lang="en-US" sz="2200" dirty="0"/>
              <a:t>mutually respectful relationships while building </a:t>
            </a:r>
            <a:r>
              <a:rPr lang="en-US" sz="2200" b="1" dirty="0">
                <a:solidFill>
                  <a:srgbClr val="339D8F"/>
                </a:solidFill>
              </a:rPr>
              <a:t>community cohesion</a:t>
            </a:r>
            <a:r>
              <a:rPr lang="en-US" sz="2200" dirty="0"/>
              <a:t>​</a:t>
            </a:r>
          </a:p>
          <a:p>
            <a:pPr marL="342900" indent="-342900" fontAlgn="base">
              <a:buFont typeface="Wingdings" panose="05000000000000000000" pitchFamily="2" charset="2"/>
              <a:buChar char="q"/>
            </a:pPr>
            <a:r>
              <a:rPr lang="en-US" sz="2200" dirty="0" smtClean="0"/>
              <a:t>Improve </a:t>
            </a:r>
            <a:r>
              <a:rPr lang="en-US" sz="2200" dirty="0"/>
              <a:t>people’s ability to </a:t>
            </a:r>
            <a:r>
              <a:rPr lang="en-US" sz="2200" b="1" dirty="0">
                <a:solidFill>
                  <a:srgbClr val="339D8F"/>
                </a:solidFill>
              </a:rPr>
              <a:t>resolve</a:t>
            </a:r>
            <a:r>
              <a:rPr lang="en-US" sz="2200" dirty="0"/>
              <a:t> conflict and </a:t>
            </a:r>
            <a:r>
              <a:rPr lang="en-US" sz="2200" b="1" dirty="0">
                <a:solidFill>
                  <a:srgbClr val="339D8F"/>
                </a:solidFill>
              </a:rPr>
              <a:t>restore</a:t>
            </a:r>
            <a:r>
              <a:rPr lang="en-US" sz="2200" dirty="0"/>
              <a:t> </a:t>
            </a:r>
            <a:r>
              <a:rPr lang="en-US" sz="2200" dirty="0" smtClean="0"/>
              <a:t>​relationships</a:t>
            </a:r>
            <a:r>
              <a:rPr lang="en-US" sz="2200" dirty="0"/>
              <a:t>  encourage happy, </a:t>
            </a:r>
            <a:r>
              <a:rPr lang="en-US" sz="2200" dirty="0" smtClean="0"/>
              <a:t>positive and </a:t>
            </a:r>
            <a:r>
              <a:rPr lang="en-US" sz="2200" dirty="0"/>
              <a:t>supportive </a:t>
            </a:r>
            <a:r>
              <a:rPr lang="en-US" sz="2200" dirty="0" smtClean="0"/>
              <a:t>communities</a:t>
            </a:r>
            <a:r>
              <a:rPr lang="en-US" sz="2200" dirty="0"/>
              <a:t>​</a:t>
            </a:r>
          </a:p>
          <a:p>
            <a:pPr marL="342900" indent="-342900" fontAlgn="base">
              <a:buFont typeface="Wingdings" panose="05000000000000000000" pitchFamily="2" charset="2"/>
              <a:buChar char="q"/>
            </a:pPr>
            <a:r>
              <a:rPr lang="en-US" sz="2200" dirty="0" smtClean="0"/>
              <a:t>Strengthen </a:t>
            </a:r>
            <a:r>
              <a:rPr lang="en-US" sz="2200" b="1" dirty="0">
                <a:solidFill>
                  <a:srgbClr val="339D8F"/>
                </a:solidFill>
              </a:rPr>
              <a:t>civil society</a:t>
            </a:r>
            <a:r>
              <a:rPr lang="en-US" sz="2200" dirty="0"/>
              <a:t>​</a:t>
            </a:r>
          </a:p>
          <a:p>
            <a:pPr marL="342900" indent="-342900" fontAlgn="base">
              <a:buFont typeface="Wingdings" panose="05000000000000000000" pitchFamily="2" charset="2"/>
              <a:buChar char="q"/>
            </a:pPr>
            <a:r>
              <a:rPr lang="en-US" sz="2200" dirty="0" smtClean="0"/>
              <a:t>Address </a:t>
            </a:r>
            <a:r>
              <a:rPr lang="en-US" sz="2200" b="1" dirty="0">
                <a:solidFill>
                  <a:srgbClr val="339D8F"/>
                </a:solidFill>
              </a:rPr>
              <a:t>generational, long-term problems </a:t>
            </a:r>
            <a:r>
              <a:rPr lang="en-US" sz="2200" dirty="0"/>
              <a:t>of </a:t>
            </a:r>
            <a:r>
              <a:rPr lang="en-US" sz="2200" dirty="0" smtClean="0"/>
              <a:t>​social </a:t>
            </a:r>
            <a:r>
              <a:rPr lang="en-US" sz="2200" dirty="0"/>
              <a:t>deprivation, </a:t>
            </a:r>
            <a:endParaRPr lang="en-US" sz="2200" dirty="0" smtClean="0"/>
          </a:p>
          <a:p>
            <a:pPr fontAlgn="base"/>
            <a:r>
              <a:rPr lang="en-US" sz="2200" dirty="0"/>
              <a:t> </a:t>
            </a:r>
            <a:r>
              <a:rPr lang="en-US" sz="2200" dirty="0" smtClean="0"/>
              <a:t>    poverty</a:t>
            </a:r>
            <a:r>
              <a:rPr lang="en-US" sz="2200" dirty="0"/>
              <a:t>, poor educational attainment </a:t>
            </a:r>
            <a:r>
              <a:rPr lang="en-US" sz="2200" dirty="0" smtClean="0"/>
              <a:t>​</a:t>
            </a:r>
          </a:p>
          <a:p>
            <a:pPr fontAlgn="base"/>
            <a:r>
              <a:rPr lang="en-US" sz="2200" dirty="0"/>
              <a:t> </a:t>
            </a:r>
            <a:r>
              <a:rPr lang="en-US" sz="2200" dirty="0" smtClean="0"/>
              <a:t>    and </a:t>
            </a:r>
            <a:r>
              <a:rPr lang="en-US" sz="2200" dirty="0"/>
              <a:t>mass unemployment. </a:t>
            </a:r>
          </a:p>
          <a:p>
            <a:pPr marL="342900" lvl="0" indent="-342900">
              <a:spcAft>
                <a:spcPts val="0"/>
              </a:spcAft>
              <a:buFont typeface="Symbol" panose="05050102010706020507" pitchFamily="18" charset="2"/>
              <a:buChar char=""/>
            </a:pPr>
            <a:endParaRPr lang="en-GB" sz="2000" dirty="0">
              <a:latin typeface="Calibri" panose="020F0502020204030204" pitchFamily="34" charset="0"/>
              <a:ea typeface="MS Mincho" panose="02020609040205080304" pitchFamily="49" charset="-128"/>
              <a:cs typeface="Times New Roman" panose="02020603050405020304" pitchFamily="18" charset="0"/>
            </a:endParaRPr>
          </a:p>
        </p:txBody>
      </p:sp>
      <p:sp>
        <p:nvSpPr>
          <p:cNvPr id="5" name="TextBox 4"/>
          <p:cNvSpPr txBox="1"/>
          <p:nvPr/>
        </p:nvSpPr>
        <p:spPr>
          <a:xfrm>
            <a:off x="609601" y="1731393"/>
            <a:ext cx="10972799" cy="1107996"/>
          </a:xfrm>
          <a:prstGeom prst="rect">
            <a:avLst/>
          </a:prstGeom>
          <a:noFill/>
        </p:spPr>
        <p:txBody>
          <a:bodyPr wrap="square" rtlCol="0">
            <a:spAutoFit/>
          </a:bodyPr>
          <a:lstStyle/>
          <a:p>
            <a:pPr fontAlgn="base"/>
            <a:r>
              <a:rPr lang="en-US" sz="2200" dirty="0"/>
              <a:t>Beyond a theoretical framework, this initiative will practically support communities to engage in restorative approaches themselves and in their organisations, and to take action. Our goal is to create a tool and a process that is as encouraging as possible, so that we: </a:t>
            </a:r>
          </a:p>
        </p:txBody>
      </p:sp>
      <p:sp>
        <p:nvSpPr>
          <p:cNvPr id="7" name="Title 1"/>
          <p:cNvSpPr>
            <a:spLocks noGrp="1"/>
          </p:cNvSpPr>
          <p:nvPr>
            <p:ph type="title"/>
          </p:nvPr>
        </p:nvSpPr>
        <p:spPr>
          <a:xfrm>
            <a:off x="609600" y="274638"/>
            <a:ext cx="10972800" cy="1143000"/>
          </a:xfrm>
          <a:solidFill>
            <a:srgbClr val="66665C"/>
          </a:solidFill>
        </p:spPr>
        <p:txBody>
          <a:bodyPr>
            <a:normAutofit/>
          </a:bodyPr>
          <a:lstStyle/>
          <a:p>
            <a:r>
              <a:rPr lang="en-US" altLang="en-US" sz="4900" b="1" dirty="0" smtClean="0">
                <a:solidFill>
                  <a:srgbClr val="FFFFFF"/>
                </a:solidFill>
                <a:ea typeface="ＭＳ Ｐゴシック" panose="020B0600070205080204" pitchFamily="34" charset="-128"/>
              </a:rPr>
              <a:t>Establishing Restorative Approaches</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Tree>
    <p:extLst>
      <p:ext uri="{BB962C8B-B14F-4D97-AF65-F5344CB8AC3E}">
        <p14:creationId xmlns:p14="http://schemas.microsoft.com/office/powerpoint/2010/main" val="38965026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fade">
                                      <p:cBhvr>
                                        <p:cTn id="40" dur="1000"/>
                                        <p:tgtEl>
                                          <p:spTgt spid="4">
                                            <p:txEl>
                                              <p:pRg st="5" end="5"/>
                                            </p:txEl>
                                          </p:spTgt>
                                        </p:tgtEl>
                                      </p:cBhvr>
                                    </p:animEffect>
                                    <p:anim calcmode="lin" valueType="num">
                                      <p:cBhvr>
                                        <p:cTn id="4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1000"/>
                                        <p:tgtEl>
                                          <p:spTgt spid="4">
                                            <p:txEl>
                                              <p:pRg st="6" end="6"/>
                                            </p:txEl>
                                          </p:spTgt>
                                        </p:tgtEl>
                                      </p:cBhvr>
                                    </p:animEffect>
                                    <p:anim calcmode="lin" valueType="num">
                                      <p:cBhvr>
                                        <p:cTn id="4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9975"/>
            <a:ext cx="12192000" cy="6858000"/>
          </a:xfrm>
          <a:prstGeom prst="rect">
            <a:avLst/>
          </a:prstGeom>
        </p:spPr>
      </p:pic>
      <p:sp>
        <p:nvSpPr>
          <p:cNvPr id="2" name="Rectangle 1"/>
          <p:cNvSpPr/>
          <p:nvPr/>
        </p:nvSpPr>
        <p:spPr>
          <a:xfrm>
            <a:off x="0" y="4399984"/>
            <a:ext cx="12192000" cy="231768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8" name="Isosceles Triangle 7"/>
          <p:cNvSpPr/>
          <p:nvPr/>
        </p:nvSpPr>
        <p:spPr>
          <a:xfrm>
            <a:off x="2725376" y="789843"/>
            <a:ext cx="6572250" cy="5753100"/>
          </a:xfrm>
          <a:prstGeom prst="triangle">
            <a:avLst/>
          </a:prstGeom>
          <a:solidFill>
            <a:srgbClr val="D5402F"/>
          </a:solidFill>
          <a:ln>
            <a:solidFill>
              <a:srgbClr val="D5402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IE" dirty="0"/>
          </a:p>
          <a:p>
            <a:pPr algn="ctr">
              <a:defRPr/>
            </a:pPr>
            <a:endParaRPr lang="en-IE" dirty="0"/>
          </a:p>
          <a:p>
            <a:pPr algn="ctr">
              <a:defRPr/>
            </a:pPr>
            <a:endParaRPr lang="en-IE" dirty="0"/>
          </a:p>
          <a:p>
            <a:pPr algn="ctr">
              <a:defRPr/>
            </a:pPr>
            <a:r>
              <a:rPr lang="en-IE" b="1" dirty="0"/>
              <a:t>Universal/Prevention Focus</a:t>
            </a:r>
          </a:p>
          <a:p>
            <a:pPr algn="ctr">
              <a:defRPr/>
            </a:pPr>
            <a:endParaRPr lang="en-IE" dirty="0"/>
          </a:p>
          <a:p>
            <a:pPr algn="ctr">
              <a:defRPr/>
            </a:pPr>
            <a:r>
              <a:rPr lang="en-IE" sz="1400" dirty="0"/>
              <a:t>Social and Emotional Development</a:t>
            </a:r>
          </a:p>
          <a:p>
            <a:pPr algn="ctr">
              <a:defRPr/>
            </a:pPr>
            <a:endParaRPr lang="en-IE" sz="1400" dirty="0"/>
          </a:p>
          <a:p>
            <a:pPr algn="ctr">
              <a:defRPr/>
            </a:pPr>
            <a:r>
              <a:rPr lang="en-IE" sz="1400" dirty="0"/>
              <a:t> Problem-Solving and Conflict Resolution</a:t>
            </a:r>
          </a:p>
          <a:p>
            <a:pPr algn="ctr">
              <a:defRPr/>
            </a:pPr>
            <a:endParaRPr lang="en-IE" sz="1400" dirty="0"/>
          </a:p>
          <a:p>
            <a:pPr algn="ctr">
              <a:defRPr/>
            </a:pPr>
            <a:r>
              <a:rPr lang="en-IE" sz="1400" dirty="0"/>
              <a:t>Building Relationships and Community Resilience</a:t>
            </a:r>
          </a:p>
        </p:txBody>
      </p:sp>
      <p:sp>
        <p:nvSpPr>
          <p:cNvPr id="9" name="Isosceles Triangle 8"/>
          <p:cNvSpPr/>
          <p:nvPr/>
        </p:nvSpPr>
        <p:spPr>
          <a:xfrm>
            <a:off x="3930288" y="834459"/>
            <a:ext cx="4162425" cy="3565525"/>
          </a:xfrm>
          <a:prstGeom prst="triangle">
            <a:avLst/>
          </a:prstGeom>
          <a:solidFill>
            <a:srgbClr val="81B7B9"/>
          </a:solidFill>
          <a:ln>
            <a:solidFill>
              <a:srgbClr val="81B7B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IE"/>
          </a:p>
        </p:txBody>
      </p:sp>
      <p:sp>
        <p:nvSpPr>
          <p:cNvPr id="10" name="TextBox 9"/>
          <p:cNvSpPr txBox="1"/>
          <p:nvPr/>
        </p:nvSpPr>
        <p:spPr>
          <a:xfrm>
            <a:off x="4793887" y="3571309"/>
            <a:ext cx="2435225" cy="368300"/>
          </a:xfrm>
          <a:prstGeom prst="rect">
            <a:avLst/>
          </a:prstGeom>
          <a:noFill/>
        </p:spPr>
        <p:txBody>
          <a:bodyPr>
            <a:spAutoFit/>
          </a:bodyPr>
          <a:lstStyle/>
          <a:p>
            <a:pPr algn="ctr">
              <a:defRPr/>
            </a:pPr>
            <a:r>
              <a:rPr lang="en-IE" b="1" dirty="0">
                <a:solidFill>
                  <a:schemeClr val="bg1"/>
                </a:solidFill>
                <a:latin typeface="+mj-lt"/>
              </a:rPr>
              <a:t>Targeted Interventions </a:t>
            </a:r>
          </a:p>
        </p:txBody>
      </p:sp>
      <p:sp>
        <p:nvSpPr>
          <p:cNvPr id="11" name="Isosceles Triangle 10"/>
          <p:cNvSpPr/>
          <p:nvPr/>
        </p:nvSpPr>
        <p:spPr>
          <a:xfrm>
            <a:off x="4981211" y="789843"/>
            <a:ext cx="2060575" cy="1755775"/>
          </a:xfrm>
          <a:prstGeom prst="triangle">
            <a:avLst/>
          </a:prstGeom>
          <a:solidFill>
            <a:srgbClr val="66665C"/>
          </a:solidFill>
          <a:ln>
            <a:solidFill>
              <a:srgbClr val="66665C"/>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IE"/>
          </a:p>
        </p:txBody>
      </p:sp>
      <p:sp>
        <p:nvSpPr>
          <p:cNvPr id="12" name="TextBox 11"/>
          <p:cNvSpPr txBox="1"/>
          <p:nvPr/>
        </p:nvSpPr>
        <p:spPr>
          <a:xfrm>
            <a:off x="5284423" y="1672577"/>
            <a:ext cx="1454150" cy="646112"/>
          </a:xfrm>
          <a:prstGeom prst="rect">
            <a:avLst/>
          </a:prstGeom>
          <a:noFill/>
        </p:spPr>
        <p:txBody>
          <a:bodyPr>
            <a:spAutoFit/>
          </a:bodyPr>
          <a:lstStyle/>
          <a:p>
            <a:pPr>
              <a:defRPr/>
            </a:pPr>
            <a:r>
              <a:rPr lang="en-IE" b="1" dirty="0">
                <a:solidFill>
                  <a:schemeClr val="bg1"/>
                </a:solidFill>
                <a:latin typeface="+mj-lt"/>
              </a:rPr>
              <a:t>    Intensive Interventions</a:t>
            </a:r>
          </a:p>
        </p:txBody>
      </p:sp>
      <p:sp>
        <p:nvSpPr>
          <p:cNvPr id="13" name="Rectangle 12"/>
          <p:cNvSpPr/>
          <p:nvPr/>
        </p:nvSpPr>
        <p:spPr>
          <a:xfrm>
            <a:off x="6412343" y="687451"/>
            <a:ext cx="1633538" cy="944562"/>
          </a:xfrm>
          <a:prstGeom prst="rect">
            <a:avLst/>
          </a:prstGeom>
          <a:solidFill>
            <a:schemeClr val="bg1">
              <a:lumMod val="8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a:lnSpc>
                <a:spcPct val="107000"/>
              </a:lnSpc>
              <a:spcAft>
                <a:spcPts val="800"/>
              </a:spcAft>
              <a:defRPr/>
            </a:pPr>
            <a:endParaRPr lang="en-IE" sz="1100" b="1" dirty="0">
              <a:ea typeface="Calibri" panose="020F0502020204030204" pitchFamily="34" charset="0"/>
              <a:cs typeface="Times New Roman" panose="02020603050405020304" pitchFamily="18" charset="0"/>
            </a:endParaRPr>
          </a:p>
          <a:p>
            <a:pPr algn="ctr">
              <a:lnSpc>
                <a:spcPct val="107000"/>
              </a:lnSpc>
              <a:spcAft>
                <a:spcPts val="800"/>
              </a:spcAft>
              <a:defRPr/>
            </a:pPr>
            <a:r>
              <a:rPr lang="en-IE" sz="1100" b="1" dirty="0">
                <a:ea typeface="Calibri" panose="020F0502020204030204" pitchFamily="34" charset="0"/>
                <a:cs typeface="Times New Roman" panose="02020603050405020304" pitchFamily="18" charset="0"/>
              </a:rPr>
              <a:t>Interventions</a:t>
            </a:r>
            <a:endParaRPr lang="en-IE" sz="1100" dirty="0">
              <a:ea typeface="Calibri" panose="020F0502020204030204" pitchFamily="34" charset="0"/>
              <a:cs typeface="Times New Roman" panose="02020603050405020304" pitchFamily="18" charset="0"/>
            </a:endParaRPr>
          </a:p>
          <a:p>
            <a:pPr>
              <a:defRPr/>
            </a:pPr>
            <a:r>
              <a:rPr lang="en-IE" sz="1100" dirty="0"/>
              <a:t> - Training of Trainers</a:t>
            </a:r>
          </a:p>
          <a:p>
            <a:pPr>
              <a:defRPr/>
            </a:pPr>
            <a:endParaRPr lang="en-IE" sz="1100" dirty="0"/>
          </a:p>
          <a:p>
            <a:pPr>
              <a:defRPr/>
            </a:pPr>
            <a:r>
              <a:rPr lang="en-IE" sz="1100" dirty="0"/>
              <a:t> </a:t>
            </a:r>
          </a:p>
        </p:txBody>
      </p:sp>
      <p:sp>
        <p:nvSpPr>
          <p:cNvPr id="14" name="Rectangle 13"/>
          <p:cNvSpPr/>
          <p:nvPr/>
        </p:nvSpPr>
        <p:spPr>
          <a:xfrm>
            <a:off x="2941273" y="2106212"/>
            <a:ext cx="1697037" cy="1770062"/>
          </a:xfrm>
          <a:prstGeom prst="rect">
            <a:avLst/>
          </a:prstGeom>
          <a:solidFill>
            <a:schemeClr val="bg1">
              <a:lumMod val="8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a:lnSpc>
                <a:spcPct val="107000"/>
              </a:lnSpc>
              <a:spcAft>
                <a:spcPts val="800"/>
              </a:spcAft>
              <a:defRPr/>
            </a:pPr>
            <a:r>
              <a:rPr lang="en-IE" sz="1100" b="1" dirty="0">
                <a:ea typeface="Calibri" panose="020F0502020204030204" pitchFamily="34" charset="0"/>
                <a:cs typeface="Times New Roman" panose="02020603050405020304" pitchFamily="18" charset="0"/>
              </a:rPr>
              <a:t>Interventions</a:t>
            </a:r>
            <a:endParaRPr lang="en-IE" sz="1100" dirty="0">
              <a:ea typeface="Calibri" panose="020F0502020204030204" pitchFamily="34" charset="0"/>
              <a:cs typeface="Times New Roman" panose="02020603050405020304" pitchFamily="18" charset="0"/>
            </a:endParaRPr>
          </a:p>
          <a:p>
            <a:pPr>
              <a:defRPr/>
            </a:pPr>
            <a:r>
              <a:rPr lang="en-IE" sz="1100" dirty="0"/>
              <a:t> - Upskilling Training on</a:t>
            </a:r>
          </a:p>
          <a:p>
            <a:pPr>
              <a:defRPr/>
            </a:pPr>
            <a:r>
              <a:rPr lang="en-IE" sz="1100" dirty="0"/>
              <a:t>Restorative Conferencing</a:t>
            </a:r>
          </a:p>
          <a:p>
            <a:pPr>
              <a:defRPr/>
            </a:pPr>
            <a:endParaRPr lang="en-IE" sz="1100" dirty="0"/>
          </a:p>
          <a:p>
            <a:pPr>
              <a:defRPr/>
            </a:pPr>
            <a:r>
              <a:rPr lang="en-IE" sz="1100" dirty="0"/>
              <a:t> - Upskilling Training on</a:t>
            </a:r>
          </a:p>
          <a:p>
            <a:pPr>
              <a:defRPr/>
            </a:pPr>
            <a:r>
              <a:rPr lang="en-IE" sz="1100" dirty="0"/>
              <a:t>Restorative Meetings</a:t>
            </a:r>
          </a:p>
          <a:p>
            <a:pPr>
              <a:defRPr/>
            </a:pPr>
            <a:endParaRPr lang="en-IE" sz="1100" dirty="0"/>
          </a:p>
          <a:p>
            <a:pPr>
              <a:defRPr/>
            </a:pPr>
            <a:r>
              <a:rPr lang="en-IE" sz="1100" dirty="0"/>
              <a:t> - Upskilling Training on</a:t>
            </a:r>
          </a:p>
          <a:p>
            <a:pPr>
              <a:defRPr/>
            </a:pPr>
            <a:r>
              <a:rPr lang="en-IE" sz="1100" dirty="0"/>
              <a:t>Restorative Circles</a:t>
            </a:r>
            <a:r>
              <a:rPr lang="en-IE" sz="1100" dirty="0">
                <a:ea typeface="Calibri" panose="020F0502020204030204" pitchFamily="34" charset="0"/>
                <a:cs typeface="Times New Roman" panose="02020603050405020304" pitchFamily="18" charset="0"/>
              </a:rPr>
              <a:t>.</a:t>
            </a:r>
          </a:p>
        </p:txBody>
      </p:sp>
      <p:sp>
        <p:nvSpPr>
          <p:cNvPr id="15" name="Rectangle 14"/>
          <p:cNvSpPr/>
          <p:nvPr/>
        </p:nvSpPr>
        <p:spPr>
          <a:xfrm>
            <a:off x="8419740" y="3677166"/>
            <a:ext cx="2066925" cy="2170113"/>
          </a:xfrm>
          <a:prstGeom prst="rect">
            <a:avLst/>
          </a:prstGeom>
          <a:solidFill>
            <a:schemeClr val="bg1">
              <a:lumMod val="8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a:lnSpc>
                <a:spcPct val="107000"/>
              </a:lnSpc>
              <a:spcAft>
                <a:spcPts val="800"/>
              </a:spcAft>
              <a:defRPr/>
            </a:pPr>
            <a:r>
              <a:rPr lang="en-IE" sz="1100" b="1" dirty="0">
                <a:ea typeface="Calibri" panose="020F0502020204030204" pitchFamily="34" charset="0"/>
                <a:cs typeface="Times New Roman" panose="02020603050405020304" pitchFamily="18" charset="0"/>
              </a:rPr>
              <a:t>Interventions</a:t>
            </a:r>
            <a:endParaRPr lang="en-IE" sz="1100" dirty="0">
              <a:ea typeface="Calibri" panose="020F0502020204030204" pitchFamily="34" charset="0"/>
              <a:cs typeface="Times New Roman" panose="02020603050405020304" pitchFamily="18" charset="0"/>
            </a:endParaRPr>
          </a:p>
          <a:p>
            <a:pPr>
              <a:lnSpc>
                <a:spcPct val="107000"/>
              </a:lnSpc>
              <a:spcAft>
                <a:spcPts val="800"/>
              </a:spcAft>
              <a:defRPr/>
            </a:pPr>
            <a:r>
              <a:rPr lang="en-IE" sz="1100" dirty="0">
                <a:ea typeface="Calibri" panose="020F0502020204030204" pitchFamily="34" charset="0"/>
                <a:cs typeface="Times New Roman" panose="02020603050405020304" pitchFamily="18" charset="0"/>
              </a:rPr>
              <a:t>- Restorative Practice training sessions with community practitioners </a:t>
            </a:r>
          </a:p>
          <a:p>
            <a:pPr>
              <a:lnSpc>
                <a:spcPct val="107000"/>
              </a:lnSpc>
              <a:spcAft>
                <a:spcPts val="800"/>
              </a:spcAft>
              <a:defRPr/>
            </a:pPr>
            <a:r>
              <a:rPr lang="en-IE" sz="1100" dirty="0">
                <a:ea typeface="Calibri" panose="020F0502020204030204" pitchFamily="34" charset="0"/>
                <a:cs typeface="Times New Roman" panose="02020603050405020304" pitchFamily="18" charset="0"/>
              </a:rPr>
              <a:t>- Restorative Practice interactive activity sessions with children and young people</a:t>
            </a:r>
          </a:p>
          <a:p>
            <a:pPr>
              <a:lnSpc>
                <a:spcPct val="107000"/>
              </a:lnSpc>
              <a:spcAft>
                <a:spcPts val="800"/>
              </a:spcAft>
              <a:defRPr/>
            </a:pPr>
            <a:r>
              <a:rPr lang="en-IE" sz="1100" dirty="0">
                <a:ea typeface="Calibri" panose="020F0502020204030204" pitchFamily="34" charset="0"/>
                <a:cs typeface="Times New Roman" panose="02020603050405020304" pitchFamily="18" charset="0"/>
              </a:rPr>
              <a:t>- RP Community of Practice</a:t>
            </a:r>
          </a:p>
        </p:txBody>
      </p:sp>
      <p:sp>
        <p:nvSpPr>
          <p:cNvPr id="16" name="TextBox 1"/>
          <p:cNvSpPr txBox="1">
            <a:spLocks noChangeArrowheads="1"/>
          </p:cNvSpPr>
          <p:nvPr/>
        </p:nvSpPr>
        <p:spPr bwMode="auto">
          <a:xfrm>
            <a:off x="332400" y="834459"/>
            <a:ext cx="31448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IE" altLang="en-US" sz="2800" dirty="0">
                <a:solidFill>
                  <a:schemeClr val="tx1"/>
                </a:solidFill>
                <a:latin typeface="Arial" panose="020B0604020202020204" pitchFamily="34" charset="0"/>
              </a:rPr>
              <a:t>A Tiered System </a:t>
            </a:r>
          </a:p>
          <a:p>
            <a:pPr algn="ctr">
              <a:spcBef>
                <a:spcPct val="0"/>
              </a:spcBef>
              <a:buFontTx/>
              <a:buNone/>
            </a:pPr>
            <a:r>
              <a:rPr lang="en-IE" altLang="en-US" sz="2800" dirty="0">
                <a:solidFill>
                  <a:schemeClr val="tx1"/>
                </a:solidFill>
                <a:latin typeface="Arial" panose="020B0604020202020204" pitchFamily="34" charset="0"/>
              </a:rPr>
              <a:t>of Supports</a:t>
            </a:r>
          </a:p>
        </p:txBody>
      </p:sp>
    </p:spTree>
    <p:extLst>
      <p:ext uri="{BB962C8B-B14F-4D97-AF65-F5344CB8AC3E}">
        <p14:creationId xmlns:p14="http://schemas.microsoft.com/office/powerpoint/2010/main" val="275720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12618" y="2074842"/>
            <a:ext cx="788840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3200" b="0" i="0" u="none" strike="noStrike" kern="0" cap="none" spc="0" normalizeH="0" baseline="0" noProof="0" dirty="0" err="1">
              <a:ln>
                <a:noFill/>
              </a:ln>
              <a:solidFill>
                <a:srgbClr val="002060"/>
              </a:solidFill>
              <a:effectLst/>
              <a:uLnTx/>
              <a:uFillTx/>
            </a:endParaRPr>
          </a:p>
        </p:txBody>
      </p:sp>
      <p:sp>
        <p:nvSpPr>
          <p:cNvPr id="3" name="TextBox 2"/>
          <p:cNvSpPr txBox="1"/>
          <p:nvPr/>
        </p:nvSpPr>
        <p:spPr>
          <a:xfrm>
            <a:off x="2643596" y="4519304"/>
            <a:ext cx="184731" cy="369332"/>
          </a:xfrm>
          <a:prstGeom prst="rect">
            <a:avLst/>
          </a:prstGeom>
          <a:noFill/>
        </p:spPr>
        <p:txBody>
          <a:bodyPr wrap="none" rtlCol="0">
            <a:spAutoFit/>
          </a:bodyPr>
          <a:lstStyle/>
          <a:p>
            <a:endParaRPr lang="en-GB" dirty="0"/>
          </a:p>
        </p:txBody>
      </p:sp>
      <p:sp>
        <p:nvSpPr>
          <p:cNvPr id="12" name="TextBox 1"/>
          <p:cNvSpPr txBox="1">
            <a:spLocks noChangeArrowheads="1"/>
          </p:cNvSpPr>
          <p:nvPr/>
        </p:nvSpPr>
        <p:spPr bwMode="auto">
          <a:xfrm>
            <a:off x="364972" y="1788403"/>
            <a:ext cx="643656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b="1" dirty="0" smtClean="0">
                <a:solidFill>
                  <a:srgbClr val="339D8F"/>
                </a:solidFill>
                <a:latin typeface="+mn-lt"/>
              </a:rPr>
              <a:t>Let’s Talk </a:t>
            </a:r>
            <a:r>
              <a:rPr lang="en-IE" altLang="en-US" sz="2000" dirty="0" smtClean="0">
                <a:latin typeface="+mn-lt"/>
              </a:rPr>
              <a:t>Research </a:t>
            </a:r>
            <a:r>
              <a:rPr lang="en-IE" altLang="en-US" sz="2000" dirty="0">
                <a:latin typeface="+mn-lt"/>
              </a:rPr>
              <a:t>suggests significant </a:t>
            </a:r>
            <a:r>
              <a:rPr lang="en-IE" altLang="en-US" sz="2000" dirty="0">
                <a:solidFill>
                  <a:srgbClr val="339D8F"/>
                </a:solidFill>
                <a:latin typeface="+mn-lt"/>
              </a:rPr>
              <a:t>associations</a:t>
            </a:r>
            <a:r>
              <a:rPr lang="en-IE" altLang="en-US" sz="2000" dirty="0">
                <a:latin typeface="+mn-lt"/>
              </a:rPr>
              <a:t> between measured social-emotional skills in early years </a:t>
            </a:r>
            <a:r>
              <a:rPr lang="en-IE" altLang="en-US" sz="2000" dirty="0">
                <a:solidFill>
                  <a:srgbClr val="339D8F"/>
                </a:solidFill>
                <a:latin typeface="+mn-lt"/>
              </a:rPr>
              <a:t>development</a:t>
            </a:r>
            <a:r>
              <a:rPr lang="en-IE" altLang="en-US" sz="2000" dirty="0">
                <a:latin typeface="+mn-lt"/>
              </a:rPr>
              <a:t> and key young adult </a:t>
            </a:r>
            <a:r>
              <a:rPr lang="en-IE" altLang="en-US" sz="2000" dirty="0">
                <a:solidFill>
                  <a:srgbClr val="339D8F"/>
                </a:solidFill>
                <a:latin typeface="+mn-lt"/>
              </a:rPr>
              <a:t>outcomes</a:t>
            </a:r>
            <a:r>
              <a:rPr lang="en-IE" altLang="en-US" sz="2000" dirty="0">
                <a:latin typeface="+mn-lt"/>
              </a:rPr>
              <a:t> across multiple domains </a:t>
            </a:r>
            <a:r>
              <a:rPr lang="en-IE" altLang="en-US" sz="2000" dirty="0" smtClean="0">
                <a:latin typeface="+mn-lt"/>
              </a:rPr>
              <a:t>– education</a:t>
            </a:r>
            <a:r>
              <a:rPr lang="en-IE" altLang="en-US" sz="2000" dirty="0">
                <a:latin typeface="+mn-lt"/>
              </a:rPr>
              <a:t>, employment, criminal activity, substance use, and mental health.</a:t>
            </a:r>
          </a:p>
          <a:p>
            <a:endParaRPr lang="en-US" altLang="en-US" sz="2000" dirty="0">
              <a:solidFill>
                <a:srgbClr val="002060"/>
              </a:solidFill>
            </a:endParaRPr>
          </a:p>
        </p:txBody>
      </p:sp>
      <p:sp>
        <p:nvSpPr>
          <p:cNvPr id="5" name="Rectangle 4"/>
          <p:cNvSpPr/>
          <p:nvPr/>
        </p:nvSpPr>
        <p:spPr>
          <a:xfrm>
            <a:off x="0" y="4888636"/>
            <a:ext cx="12192000" cy="163482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pic>
        <p:nvPicPr>
          <p:cNvPr id="16"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6651" y="1519738"/>
            <a:ext cx="2587779" cy="36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
          <p:cNvSpPr txBox="1">
            <a:spLocks noChangeArrowheads="1"/>
          </p:cNvSpPr>
          <p:nvPr/>
        </p:nvSpPr>
        <p:spPr bwMode="auto">
          <a:xfrm>
            <a:off x="364972" y="3660602"/>
            <a:ext cx="492671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dirty="0" smtClean="0">
                <a:latin typeface="+mn-lt"/>
              </a:rPr>
              <a:t>Children </a:t>
            </a:r>
            <a:r>
              <a:rPr lang="en-US" altLang="en-US" sz="2000" dirty="0">
                <a:latin typeface="+mn-lt"/>
              </a:rPr>
              <a:t>who had “trouble cooperating, listening, and </a:t>
            </a:r>
            <a:r>
              <a:rPr lang="en-US" altLang="en-US" sz="2000" dirty="0">
                <a:solidFill>
                  <a:srgbClr val="339D8F"/>
                </a:solidFill>
                <a:latin typeface="+mn-lt"/>
              </a:rPr>
              <a:t>resolving conflict </a:t>
            </a:r>
            <a:r>
              <a:rPr lang="en-US" altLang="en-US" sz="2000" dirty="0">
                <a:latin typeface="+mn-lt"/>
              </a:rPr>
              <a:t>were less likely to finish high school – let alone college.” These results demonstrate the relevance of non-cognitive skills in development for </a:t>
            </a:r>
            <a:r>
              <a:rPr lang="en-US" altLang="en-US" sz="2000" dirty="0">
                <a:solidFill>
                  <a:srgbClr val="339D8F"/>
                </a:solidFill>
                <a:latin typeface="+mn-lt"/>
              </a:rPr>
              <a:t>personal</a:t>
            </a:r>
            <a:r>
              <a:rPr lang="en-US" altLang="en-US" sz="2000" dirty="0">
                <a:latin typeface="+mn-lt"/>
              </a:rPr>
              <a:t> </a:t>
            </a:r>
            <a:r>
              <a:rPr lang="en-IE" altLang="en-US" sz="2000" dirty="0">
                <a:latin typeface="+mn-lt"/>
              </a:rPr>
              <a:t>and </a:t>
            </a:r>
            <a:r>
              <a:rPr lang="en-IE" altLang="en-US" sz="2000" dirty="0">
                <a:solidFill>
                  <a:srgbClr val="339D8F"/>
                </a:solidFill>
                <a:latin typeface="+mn-lt"/>
              </a:rPr>
              <a:t>public health outcomes </a:t>
            </a:r>
            <a:r>
              <a:rPr lang="en-IE" altLang="en-US" sz="2000" dirty="0">
                <a:latin typeface="+mn-lt"/>
              </a:rPr>
              <a:t>and determining community </a:t>
            </a:r>
            <a:r>
              <a:rPr lang="en-IE" altLang="en-US" sz="2000" dirty="0">
                <a:solidFill>
                  <a:srgbClr val="339D8F"/>
                </a:solidFill>
                <a:latin typeface="+mn-lt"/>
              </a:rPr>
              <a:t>resilience</a:t>
            </a:r>
            <a:r>
              <a:rPr lang="en-IE" altLang="en-US" sz="2000" dirty="0">
                <a:latin typeface="+mn-lt"/>
              </a:rPr>
              <a:t>. </a:t>
            </a:r>
            <a:endParaRPr lang="en-IE" altLang="en-US" sz="2000" dirty="0" smtClean="0">
              <a:latin typeface="+mn-lt"/>
            </a:endParaRPr>
          </a:p>
          <a:p>
            <a:endParaRPr lang="en-IE" altLang="en-US" dirty="0"/>
          </a:p>
        </p:txBody>
      </p:sp>
      <p:pic>
        <p:nvPicPr>
          <p:cNvPr id="1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19102" y="2266703"/>
            <a:ext cx="2920260" cy="413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1517" y="3836124"/>
            <a:ext cx="1744663"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title"/>
          </p:nvPr>
        </p:nvSpPr>
        <p:spPr>
          <a:xfrm>
            <a:off x="609600" y="274638"/>
            <a:ext cx="10972800" cy="1143000"/>
          </a:xfrm>
          <a:solidFill>
            <a:srgbClr val="66665C"/>
          </a:solidFill>
        </p:spPr>
        <p:txBody>
          <a:bodyPr>
            <a:normAutofit/>
          </a:bodyPr>
          <a:lstStyle/>
          <a:p>
            <a:r>
              <a:rPr lang="en-US" altLang="en-US" sz="4900" b="1" dirty="0" smtClean="0">
                <a:solidFill>
                  <a:srgbClr val="FFFFFF"/>
                </a:solidFill>
                <a:ea typeface="ＭＳ Ｐゴシック" panose="020B0600070205080204" pitchFamily="34" charset="-128"/>
              </a:rPr>
              <a:t>Establishing Restorative Approaches</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
        <p:nvSpPr>
          <p:cNvPr id="7" name="TextBox 6"/>
          <p:cNvSpPr txBox="1"/>
          <p:nvPr/>
        </p:nvSpPr>
        <p:spPr>
          <a:xfrm>
            <a:off x="364972" y="6028515"/>
            <a:ext cx="4949718" cy="461665"/>
          </a:xfrm>
          <a:prstGeom prst="rect">
            <a:avLst/>
          </a:prstGeom>
          <a:noFill/>
        </p:spPr>
        <p:txBody>
          <a:bodyPr wrap="square" rtlCol="0">
            <a:spAutoFit/>
          </a:bodyPr>
          <a:lstStyle/>
          <a:p>
            <a:r>
              <a:rPr lang="en-IE" sz="1200" dirty="0"/>
              <a:t>(Early Social-Emotional Functioning and Public Health: The Relationship Between Kindergarten Social Competence and Future Wellness, 2015)</a:t>
            </a:r>
          </a:p>
        </p:txBody>
      </p:sp>
    </p:spTree>
    <p:extLst>
      <p:ext uri="{BB962C8B-B14F-4D97-AF65-F5344CB8AC3E}">
        <p14:creationId xmlns:p14="http://schemas.microsoft.com/office/powerpoint/2010/main" val="323883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393"/>
            <a:ext cx="12192000" cy="6858000"/>
          </a:xfrm>
          <a:prstGeom prst="rect">
            <a:avLst/>
          </a:prstGeom>
        </p:spPr>
      </p:pic>
      <p:sp>
        <p:nvSpPr>
          <p:cNvPr id="4" name="Rectangle 3"/>
          <p:cNvSpPr/>
          <p:nvPr/>
        </p:nvSpPr>
        <p:spPr>
          <a:xfrm>
            <a:off x="609600" y="3036443"/>
            <a:ext cx="11111619" cy="2769989"/>
          </a:xfrm>
          <a:prstGeom prst="rect">
            <a:avLst/>
          </a:prstGeom>
        </p:spPr>
        <p:txBody>
          <a:bodyPr wrap="square">
            <a:spAutoFit/>
          </a:bodyPr>
          <a:lstStyle/>
          <a:p>
            <a:pPr marL="342900" indent="-342900" fontAlgn="base">
              <a:buFont typeface="Wingdings" panose="05000000000000000000" pitchFamily="2" charset="2"/>
              <a:buChar char="q"/>
            </a:pPr>
            <a:r>
              <a:rPr lang="en-US" sz="2200" dirty="0" smtClean="0"/>
              <a:t>Department of Justice and </a:t>
            </a:r>
            <a:r>
              <a:rPr lang="en-US" sz="2200" dirty="0"/>
              <a:t>E</a:t>
            </a:r>
            <a:r>
              <a:rPr lang="en-US" sz="2200" dirty="0" smtClean="0"/>
              <a:t>quality</a:t>
            </a:r>
          </a:p>
          <a:p>
            <a:pPr marL="342900" indent="-342900" fontAlgn="base">
              <a:buFont typeface="Wingdings" panose="05000000000000000000" pitchFamily="2" charset="2"/>
              <a:buChar char="q"/>
            </a:pPr>
            <a:r>
              <a:rPr lang="en-US" sz="2200" dirty="0" smtClean="0"/>
              <a:t>Department of </a:t>
            </a:r>
            <a:r>
              <a:rPr lang="en-US" sz="2200" dirty="0"/>
              <a:t>E</a:t>
            </a:r>
            <a:r>
              <a:rPr lang="en-US" sz="2200" dirty="0" smtClean="0"/>
              <a:t>ducation </a:t>
            </a:r>
          </a:p>
          <a:p>
            <a:pPr marL="342900" indent="-342900" fontAlgn="base">
              <a:buFont typeface="Wingdings" panose="05000000000000000000" pitchFamily="2" charset="2"/>
              <a:buChar char="q"/>
            </a:pPr>
            <a:r>
              <a:rPr lang="en-US" sz="2200" dirty="0" smtClean="0"/>
              <a:t>Department of Children and Youth </a:t>
            </a:r>
            <a:r>
              <a:rPr lang="en-US" sz="2200" dirty="0"/>
              <a:t>A</a:t>
            </a:r>
            <a:r>
              <a:rPr lang="en-US" sz="2200" dirty="0" smtClean="0"/>
              <a:t>ffairs </a:t>
            </a:r>
          </a:p>
          <a:p>
            <a:pPr marL="342900" indent="-342900" fontAlgn="base">
              <a:buFont typeface="Wingdings" panose="05000000000000000000" pitchFamily="2" charset="2"/>
              <a:buChar char="q"/>
            </a:pPr>
            <a:r>
              <a:rPr lang="en-US" sz="2200" dirty="0" smtClean="0"/>
              <a:t>Department of An Taoiseach</a:t>
            </a:r>
          </a:p>
          <a:p>
            <a:pPr marL="342900" indent="-342900" fontAlgn="base">
              <a:buFont typeface="Wingdings" panose="05000000000000000000" pitchFamily="2" charset="2"/>
              <a:buChar char="q"/>
            </a:pPr>
            <a:r>
              <a:rPr lang="en-US" sz="2200" dirty="0" err="1" smtClean="0"/>
              <a:t>Tusla</a:t>
            </a:r>
            <a:r>
              <a:rPr lang="en-US" sz="2200" dirty="0" smtClean="0"/>
              <a:t> (Child and Family Agency)</a:t>
            </a:r>
          </a:p>
          <a:p>
            <a:pPr marL="342900" indent="-342900" fontAlgn="base">
              <a:buFont typeface="Wingdings" panose="05000000000000000000" pitchFamily="2" charset="2"/>
              <a:buChar char="q"/>
            </a:pPr>
            <a:r>
              <a:rPr lang="en-US" sz="2200" dirty="0" smtClean="0"/>
              <a:t>Children and Young Peoples’ Services </a:t>
            </a:r>
            <a:r>
              <a:rPr lang="en-US" sz="2200" dirty="0" smtClean="0"/>
              <a:t>Committee</a:t>
            </a:r>
          </a:p>
          <a:p>
            <a:pPr marL="342900" indent="-342900" fontAlgn="base">
              <a:buFont typeface="Wingdings" panose="05000000000000000000" pitchFamily="2" charset="2"/>
              <a:buChar char="q"/>
            </a:pPr>
            <a:r>
              <a:rPr lang="en-US" sz="2200" dirty="0" smtClean="0"/>
              <a:t>North East Inner City (NEIC) </a:t>
            </a:r>
            <a:r>
              <a:rPr lang="en-US" sz="2200" dirty="0" smtClean="0"/>
              <a:t> </a:t>
            </a:r>
            <a:r>
              <a:rPr lang="en-US" sz="2200" dirty="0"/>
              <a:t> </a:t>
            </a:r>
          </a:p>
          <a:p>
            <a:pPr lvl="0">
              <a:spcAft>
                <a:spcPts val="0"/>
              </a:spcAft>
            </a:pPr>
            <a:endParaRPr lang="en-GB" sz="2000" dirty="0">
              <a:latin typeface="Calibri" panose="020F0502020204030204" pitchFamily="34" charset="0"/>
              <a:ea typeface="MS Mincho" panose="02020609040205080304" pitchFamily="49" charset="-128"/>
              <a:cs typeface="Times New Roman" panose="02020603050405020304" pitchFamily="18" charset="0"/>
            </a:endParaRPr>
          </a:p>
        </p:txBody>
      </p:sp>
      <p:sp>
        <p:nvSpPr>
          <p:cNvPr id="5" name="TextBox 4"/>
          <p:cNvSpPr txBox="1"/>
          <p:nvPr/>
        </p:nvSpPr>
        <p:spPr>
          <a:xfrm>
            <a:off x="609601" y="1731393"/>
            <a:ext cx="10972799" cy="892552"/>
          </a:xfrm>
          <a:prstGeom prst="rect">
            <a:avLst/>
          </a:prstGeom>
          <a:noFill/>
        </p:spPr>
        <p:txBody>
          <a:bodyPr wrap="square" rtlCol="0">
            <a:spAutoFit/>
          </a:bodyPr>
          <a:lstStyle/>
          <a:p>
            <a:pPr fontAlgn="base"/>
            <a:r>
              <a:rPr lang="en-US" sz="2600" dirty="0"/>
              <a:t>Beyond </a:t>
            </a:r>
            <a:r>
              <a:rPr lang="en-US" sz="2600" dirty="0" smtClean="0"/>
              <a:t>communities, local and national actors are recently committing to </a:t>
            </a:r>
            <a:r>
              <a:rPr lang="en-US" sz="2600" dirty="0" err="1" smtClean="0"/>
              <a:t>organisational</a:t>
            </a:r>
            <a:r>
              <a:rPr lang="en-US" sz="2600" dirty="0" smtClean="0"/>
              <a:t> change at council, government and policy level. </a:t>
            </a:r>
            <a:r>
              <a:rPr lang="en-US" sz="2600" dirty="0"/>
              <a:t> </a:t>
            </a:r>
          </a:p>
        </p:txBody>
      </p:sp>
      <p:sp>
        <p:nvSpPr>
          <p:cNvPr id="7" name="Title 1"/>
          <p:cNvSpPr>
            <a:spLocks noGrp="1"/>
          </p:cNvSpPr>
          <p:nvPr>
            <p:ph type="title"/>
          </p:nvPr>
        </p:nvSpPr>
        <p:spPr>
          <a:xfrm>
            <a:off x="609600" y="274638"/>
            <a:ext cx="10972800" cy="1143000"/>
          </a:xfrm>
          <a:solidFill>
            <a:srgbClr val="66665C"/>
          </a:solidFill>
        </p:spPr>
        <p:txBody>
          <a:bodyPr>
            <a:normAutofit/>
          </a:bodyPr>
          <a:lstStyle/>
          <a:p>
            <a:r>
              <a:rPr lang="en-US" altLang="en-US" sz="4900" b="1" dirty="0" smtClean="0">
                <a:solidFill>
                  <a:srgbClr val="FFFFFF"/>
                </a:solidFill>
                <a:ea typeface="ＭＳ Ｐゴシック" panose="020B0600070205080204" pitchFamily="34" charset="-128"/>
              </a:rPr>
              <a:t>Establishing Restorative Approaches</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Tree>
    <p:extLst>
      <p:ext uri="{BB962C8B-B14F-4D97-AF65-F5344CB8AC3E}">
        <p14:creationId xmlns:p14="http://schemas.microsoft.com/office/powerpoint/2010/main" val="108639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6" name="18697323_1972784262957427_4963329409156120576_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0929" cy="6858000"/>
          </a:xfrm>
        </p:spPr>
      </p:pic>
    </p:spTree>
    <p:extLst>
      <p:ext uri="{BB962C8B-B14F-4D97-AF65-F5344CB8AC3E}">
        <p14:creationId xmlns:p14="http://schemas.microsoft.com/office/powerpoint/2010/main" val="836662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172267" y="1965165"/>
            <a:ext cx="788840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3200" b="0" i="0" u="none" strike="noStrike" kern="0" cap="none" spc="0" normalizeH="0" baseline="0" noProof="0" dirty="0" err="1">
              <a:ln>
                <a:noFill/>
              </a:ln>
              <a:solidFill>
                <a:srgbClr val="002060"/>
              </a:solidFill>
              <a:effectLst/>
              <a:uLnTx/>
              <a:uFillTx/>
            </a:endParaRPr>
          </a:p>
        </p:txBody>
      </p:sp>
      <p:sp>
        <p:nvSpPr>
          <p:cNvPr id="3" name="TextBox 2"/>
          <p:cNvSpPr txBox="1"/>
          <p:nvPr/>
        </p:nvSpPr>
        <p:spPr>
          <a:xfrm>
            <a:off x="2643596" y="4519304"/>
            <a:ext cx="184731" cy="369332"/>
          </a:xfrm>
          <a:prstGeom prst="rect">
            <a:avLst/>
          </a:prstGeom>
          <a:noFill/>
        </p:spPr>
        <p:txBody>
          <a:bodyPr wrap="none" rtlCol="0">
            <a:spAutoFit/>
          </a:bodyPr>
          <a:lstStyle/>
          <a:p>
            <a:endParaRPr lang="en-GB" dirty="0"/>
          </a:p>
        </p:txBody>
      </p:sp>
      <p:sp>
        <p:nvSpPr>
          <p:cNvPr id="7" name="TextBox 6"/>
          <p:cNvSpPr txBox="1"/>
          <p:nvPr/>
        </p:nvSpPr>
        <p:spPr>
          <a:xfrm>
            <a:off x="609599" y="2377621"/>
            <a:ext cx="6397683" cy="1323439"/>
          </a:xfrm>
          <a:prstGeom prst="rect">
            <a:avLst/>
          </a:prstGeom>
          <a:noFill/>
        </p:spPr>
        <p:txBody>
          <a:bodyPr wrap="square" rtlCol="0">
            <a:spAutoFit/>
          </a:bodyPr>
          <a:lstStyle/>
          <a:p>
            <a:endParaRPr lang="en-IE" dirty="0"/>
          </a:p>
          <a:p>
            <a:r>
              <a:rPr lang="en-IE" sz="3600" b="1" dirty="0">
                <a:solidFill>
                  <a:srgbClr val="339D8F"/>
                </a:solidFill>
              </a:rPr>
              <a:t>4</a:t>
            </a:r>
            <a:r>
              <a:rPr lang="en-IE" sz="3600" b="1" dirty="0" smtClean="0">
                <a:solidFill>
                  <a:srgbClr val="339D8F"/>
                </a:solidFill>
              </a:rPr>
              <a:t>00+</a:t>
            </a:r>
            <a:r>
              <a:rPr lang="en-IE" sz="3600" dirty="0" smtClean="0"/>
              <a:t> </a:t>
            </a:r>
            <a:r>
              <a:rPr lang="en-IE" sz="2600" dirty="0" smtClean="0"/>
              <a:t>children and young people </a:t>
            </a:r>
            <a:r>
              <a:rPr lang="en-IE" sz="2600" dirty="0"/>
              <a:t>(</a:t>
            </a:r>
            <a:r>
              <a:rPr lang="en-IE" sz="2600" dirty="0" smtClean="0"/>
              <a:t>aged 4-24) directly engaging with RP initiatives</a:t>
            </a:r>
            <a:endParaRPr lang="en-GB" sz="26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008" t="8671" r="10361"/>
          <a:stretch/>
        </p:blipFill>
        <p:spPr>
          <a:xfrm>
            <a:off x="7622920" y="2973634"/>
            <a:ext cx="4581916" cy="3512977"/>
          </a:xfrm>
          <a:prstGeom prst="rect">
            <a:avLst/>
          </a:prstGeom>
        </p:spPr>
      </p:pic>
      <p:sp>
        <p:nvSpPr>
          <p:cNvPr id="9" name="TextBox 8"/>
          <p:cNvSpPr txBox="1"/>
          <p:nvPr/>
        </p:nvSpPr>
        <p:spPr>
          <a:xfrm>
            <a:off x="609599" y="1571729"/>
            <a:ext cx="11065727" cy="1046440"/>
          </a:xfrm>
          <a:prstGeom prst="rect">
            <a:avLst/>
          </a:prstGeom>
          <a:noFill/>
        </p:spPr>
        <p:txBody>
          <a:bodyPr wrap="square" rtlCol="0">
            <a:spAutoFit/>
          </a:bodyPr>
          <a:lstStyle/>
          <a:p>
            <a:r>
              <a:rPr lang="en-IE" sz="3600" b="1" dirty="0" smtClean="0">
                <a:solidFill>
                  <a:srgbClr val="339D8F"/>
                </a:solidFill>
              </a:rPr>
              <a:t>275+</a:t>
            </a:r>
            <a:r>
              <a:rPr lang="en-IE" sz="3000" dirty="0" smtClean="0"/>
              <a:t> </a:t>
            </a:r>
            <a:r>
              <a:rPr lang="en-IE" sz="2600" dirty="0" smtClean="0"/>
              <a:t>local </a:t>
            </a:r>
            <a:r>
              <a:rPr lang="en-IE" sz="2600" dirty="0"/>
              <a:t>community </a:t>
            </a:r>
            <a:r>
              <a:rPr lang="en-IE" sz="2600" dirty="0" smtClean="0"/>
              <a:t>professionals received </a:t>
            </a:r>
            <a:r>
              <a:rPr lang="en-IE" sz="2600" dirty="0"/>
              <a:t>Restorative </a:t>
            </a:r>
            <a:r>
              <a:rPr lang="en-IE" sz="2600" dirty="0" smtClean="0"/>
              <a:t>Practice </a:t>
            </a:r>
            <a:r>
              <a:rPr lang="en-IE" sz="2600" dirty="0"/>
              <a:t>training in addition to </a:t>
            </a:r>
            <a:r>
              <a:rPr lang="en-IE" sz="2600" dirty="0" smtClean="0"/>
              <a:t>CPD opportunities </a:t>
            </a:r>
            <a:r>
              <a:rPr lang="en-IE" sz="2600" dirty="0"/>
              <a:t>and sharing experiences through </a:t>
            </a:r>
            <a:r>
              <a:rPr lang="en-IE" sz="2600" dirty="0" smtClean="0"/>
              <a:t>restorative COPs.</a:t>
            </a:r>
            <a:endParaRPr lang="en-IE" sz="2600" dirty="0"/>
          </a:p>
        </p:txBody>
      </p:sp>
      <p:sp>
        <p:nvSpPr>
          <p:cNvPr id="11" name="TextBox 10"/>
          <p:cNvSpPr txBox="1"/>
          <p:nvPr/>
        </p:nvSpPr>
        <p:spPr>
          <a:xfrm>
            <a:off x="609599" y="5147610"/>
            <a:ext cx="6087717" cy="1046440"/>
          </a:xfrm>
          <a:prstGeom prst="rect">
            <a:avLst/>
          </a:prstGeom>
          <a:noFill/>
        </p:spPr>
        <p:txBody>
          <a:bodyPr wrap="square" rtlCol="0">
            <a:spAutoFit/>
          </a:bodyPr>
          <a:lstStyle/>
          <a:p>
            <a:r>
              <a:rPr lang="en-IE" sz="3600" b="1" dirty="0" smtClean="0">
                <a:solidFill>
                  <a:srgbClr val="339D8F"/>
                </a:solidFill>
              </a:rPr>
              <a:t>40+</a:t>
            </a:r>
            <a:r>
              <a:rPr lang="en-IE" sz="2400" b="1" dirty="0" smtClean="0">
                <a:solidFill>
                  <a:srgbClr val="339D8F"/>
                </a:solidFill>
              </a:rPr>
              <a:t> </a:t>
            </a:r>
            <a:r>
              <a:rPr lang="en-IE" sz="2600" dirty="0" smtClean="0"/>
              <a:t>organisations actively engaging in restorative initiatives</a:t>
            </a:r>
            <a:endParaRPr lang="en-IE" sz="2600" dirty="0"/>
          </a:p>
        </p:txBody>
      </p:sp>
      <p:sp>
        <p:nvSpPr>
          <p:cNvPr id="10" name="Title 1"/>
          <p:cNvSpPr>
            <a:spLocks noGrp="1"/>
          </p:cNvSpPr>
          <p:nvPr>
            <p:ph type="title"/>
          </p:nvPr>
        </p:nvSpPr>
        <p:spPr>
          <a:xfrm>
            <a:off x="609600" y="274638"/>
            <a:ext cx="10972800" cy="1143000"/>
          </a:xfrm>
          <a:solidFill>
            <a:schemeClr val="accent6">
              <a:lumMod val="75000"/>
            </a:schemeClr>
          </a:solidFill>
        </p:spPr>
        <p:txBody>
          <a:bodyPr>
            <a:normAutofit/>
          </a:bodyPr>
          <a:lstStyle/>
          <a:p>
            <a:r>
              <a:rPr lang="en-US" altLang="en-US" sz="4900" b="1" dirty="0" smtClean="0">
                <a:solidFill>
                  <a:srgbClr val="FFFFFF"/>
                </a:solidFill>
                <a:ea typeface="ＭＳ Ｐゴシック" panose="020B0600070205080204" pitchFamily="34" charset="-128"/>
              </a:rPr>
              <a:t>Embedding Restorative Principles</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
        <p:nvSpPr>
          <p:cNvPr id="12" name="TextBox 11"/>
          <p:cNvSpPr txBox="1"/>
          <p:nvPr/>
        </p:nvSpPr>
        <p:spPr>
          <a:xfrm>
            <a:off x="596763" y="3424061"/>
            <a:ext cx="6397683" cy="1723549"/>
          </a:xfrm>
          <a:prstGeom prst="rect">
            <a:avLst/>
          </a:prstGeom>
          <a:noFill/>
        </p:spPr>
        <p:txBody>
          <a:bodyPr wrap="square" rtlCol="0">
            <a:spAutoFit/>
          </a:bodyPr>
          <a:lstStyle/>
          <a:p>
            <a:endParaRPr lang="en-IE" dirty="0"/>
          </a:p>
          <a:p>
            <a:r>
              <a:rPr lang="en-IE" sz="3600" b="1" dirty="0" smtClean="0">
                <a:solidFill>
                  <a:srgbClr val="339D8F"/>
                </a:solidFill>
              </a:rPr>
              <a:t>2300</a:t>
            </a:r>
            <a:r>
              <a:rPr lang="en-IE" sz="3600" dirty="0" smtClean="0"/>
              <a:t> </a:t>
            </a:r>
            <a:r>
              <a:rPr lang="en-IE" sz="2600" dirty="0" smtClean="0"/>
              <a:t>primary school and </a:t>
            </a:r>
            <a:r>
              <a:rPr lang="en-IE" sz="3600" b="1" dirty="0" smtClean="0">
                <a:solidFill>
                  <a:srgbClr val="339D8F"/>
                </a:solidFill>
              </a:rPr>
              <a:t>750</a:t>
            </a:r>
            <a:r>
              <a:rPr lang="en-IE" sz="3600" dirty="0" smtClean="0"/>
              <a:t> </a:t>
            </a:r>
            <a:r>
              <a:rPr lang="en-IE" sz="2600" dirty="0" smtClean="0"/>
              <a:t>secondary school students indirectly benefitting from RP approaches</a:t>
            </a:r>
            <a:endParaRPr lang="en-GB" sz="2600" dirty="0"/>
          </a:p>
        </p:txBody>
      </p:sp>
    </p:spTree>
    <p:extLst>
      <p:ext uri="{BB962C8B-B14F-4D97-AF65-F5344CB8AC3E}">
        <p14:creationId xmlns:p14="http://schemas.microsoft.com/office/powerpoint/2010/main" val="34351704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anim calcmode="lin" valueType="num">
                                      <p:cBhvr>
                                        <p:cTn id="2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1343" y="1586407"/>
            <a:ext cx="3522239" cy="1998349"/>
          </a:xfrm>
          <a:prstGeom prst="rect">
            <a:avLst/>
          </a:prstGeom>
        </p:spPr>
      </p:pic>
      <p:sp>
        <p:nvSpPr>
          <p:cNvPr id="13" name="Title 1"/>
          <p:cNvSpPr>
            <a:spLocks noGrp="1"/>
          </p:cNvSpPr>
          <p:nvPr>
            <p:ph type="title"/>
          </p:nvPr>
        </p:nvSpPr>
        <p:spPr>
          <a:xfrm>
            <a:off x="609600" y="274638"/>
            <a:ext cx="10972800" cy="1143000"/>
          </a:xfrm>
          <a:solidFill>
            <a:schemeClr val="accent6">
              <a:lumMod val="75000"/>
            </a:schemeClr>
          </a:solidFill>
        </p:spPr>
        <p:txBody>
          <a:bodyPr>
            <a:normAutofit/>
          </a:bodyPr>
          <a:lstStyle/>
          <a:p>
            <a:r>
              <a:rPr lang="en-US" altLang="en-US" sz="4900" b="1" dirty="0" smtClean="0">
                <a:solidFill>
                  <a:srgbClr val="FFFFFF"/>
                </a:solidFill>
                <a:ea typeface="ＭＳ Ｐゴシック" panose="020B0600070205080204" pitchFamily="34" charset="-128"/>
              </a:rPr>
              <a:t>Embedding Restorative Principles</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56" y="4264694"/>
            <a:ext cx="4437834" cy="2178171"/>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463" y="1834315"/>
            <a:ext cx="3294935" cy="2430379"/>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0759" y="1586407"/>
            <a:ext cx="1607400" cy="244791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4378" y="3260243"/>
            <a:ext cx="3107106" cy="3236704"/>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1013" t="15757" r="20734" b="1"/>
          <a:stretch/>
        </p:blipFill>
        <p:spPr>
          <a:xfrm>
            <a:off x="6308965" y="3583266"/>
            <a:ext cx="4175960" cy="2913681"/>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9968216" y="4285550"/>
            <a:ext cx="2130478" cy="2292317"/>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08268" y="1844779"/>
            <a:ext cx="3362252" cy="2521689"/>
          </a:xfrm>
          <a:prstGeom prst="rect">
            <a:avLst/>
          </a:prstGeom>
        </p:spPr>
      </p:pic>
    </p:spTree>
    <p:extLst>
      <p:ext uri="{BB962C8B-B14F-4D97-AF65-F5344CB8AC3E}">
        <p14:creationId xmlns:p14="http://schemas.microsoft.com/office/powerpoint/2010/main" val="189462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263" y="0"/>
            <a:ext cx="12467701" cy="647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28650" y="950825"/>
            <a:ext cx="11247120" cy="4401205"/>
          </a:xfrm>
          <a:prstGeom prst="rect">
            <a:avLst/>
          </a:prstGeom>
          <a:noFill/>
        </p:spPr>
        <p:txBody>
          <a:bodyPr wrap="square" rtlCol="0">
            <a:spAutoFit/>
          </a:bodyPr>
          <a:lstStyle/>
          <a:p>
            <a:pPr algn="ctr"/>
            <a:r>
              <a:rPr lang="en-US" sz="7000" dirty="0">
                <a:solidFill>
                  <a:schemeClr val="bg1"/>
                </a:solidFill>
                <a:effectLst>
                  <a:outerShdw blurRad="38100" dist="38100" dir="2700000" algn="tl">
                    <a:srgbClr val="000000">
                      <a:alpha val="43137"/>
                    </a:srgbClr>
                  </a:outerShdw>
                </a:effectLst>
              </a:rPr>
              <a:t>Are </a:t>
            </a:r>
            <a:r>
              <a:rPr lang="en-US" sz="7000" dirty="0" smtClean="0">
                <a:solidFill>
                  <a:schemeClr val="bg1"/>
                </a:solidFill>
                <a:effectLst>
                  <a:outerShdw blurRad="38100" dist="38100" dir="2700000" algn="tl">
                    <a:srgbClr val="000000">
                      <a:alpha val="43137"/>
                    </a:srgbClr>
                  </a:outerShdw>
                </a:effectLst>
              </a:rPr>
              <a:t>our communities fit </a:t>
            </a:r>
            <a:r>
              <a:rPr lang="en-US" sz="7000" dirty="0">
                <a:solidFill>
                  <a:schemeClr val="bg1"/>
                </a:solidFill>
                <a:effectLst>
                  <a:outerShdw blurRad="38100" dist="38100" dir="2700000" algn="tl">
                    <a:srgbClr val="000000">
                      <a:alpha val="43137"/>
                    </a:srgbClr>
                  </a:outerShdw>
                </a:effectLst>
              </a:rPr>
              <a:t>for the </a:t>
            </a:r>
            <a:r>
              <a:rPr lang="en-US" sz="7000" dirty="0" smtClean="0">
                <a:solidFill>
                  <a:schemeClr val="bg1"/>
                </a:solidFill>
                <a:effectLst>
                  <a:outerShdw blurRad="38100" dist="38100" dir="2700000" algn="tl">
                    <a:srgbClr val="000000">
                      <a:alpha val="43137"/>
                    </a:srgbClr>
                  </a:outerShdw>
                </a:effectLst>
              </a:rPr>
              <a:t>purpose </a:t>
            </a:r>
            <a:r>
              <a:rPr lang="en-US" sz="7000" dirty="0">
                <a:solidFill>
                  <a:schemeClr val="bg1"/>
                </a:solidFill>
                <a:effectLst>
                  <a:outerShdw blurRad="38100" dist="38100" dir="2700000" algn="tl">
                    <a:srgbClr val="000000">
                      <a:alpha val="43137"/>
                    </a:srgbClr>
                  </a:outerShdw>
                </a:effectLst>
              </a:rPr>
              <a:t>of giving </a:t>
            </a:r>
            <a:r>
              <a:rPr lang="en-US" sz="7000" b="1" dirty="0">
                <a:solidFill>
                  <a:schemeClr val="bg1"/>
                </a:solidFill>
                <a:effectLst>
                  <a:outerShdw blurRad="38100" dist="38100" dir="2700000" algn="tl">
                    <a:srgbClr val="000000">
                      <a:alpha val="43137"/>
                    </a:srgbClr>
                  </a:outerShdw>
                </a:effectLst>
              </a:rPr>
              <a:t>all</a:t>
            </a:r>
            <a:r>
              <a:rPr lang="en-US" sz="7000" dirty="0">
                <a:solidFill>
                  <a:schemeClr val="bg1"/>
                </a:solidFill>
                <a:effectLst>
                  <a:outerShdw blurRad="38100" dist="38100" dir="2700000" algn="tl">
                    <a:srgbClr val="000000">
                      <a:alpha val="43137"/>
                    </a:srgbClr>
                  </a:outerShdw>
                </a:effectLst>
              </a:rPr>
              <a:t> community members a fulfilling life</a:t>
            </a:r>
            <a:r>
              <a:rPr lang="en-US" sz="7000" dirty="0" smtClean="0">
                <a:solidFill>
                  <a:schemeClr val="bg1"/>
                </a:solidFill>
                <a:effectLst>
                  <a:outerShdw blurRad="38100" dist="38100" dir="2700000" algn="tl">
                    <a:srgbClr val="000000">
                      <a:alpha val="43137"/>
                    </a:srgbClr>
                  </a:outerShdw>
                </a:effectLst>
              </a:rPr>
              <a:t>?</a:t>
            </a:r>
            <a:endParaRPr lang="en-IE" sz="7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474860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4" y="-26376"/>
            <a:ext cx="12192000" cy="6858000"/>
          </a:xfrm>
          <a:prstGeom prst="rect">
            <a:avLst/>
          </a:prstGeom>
        </p:spPr>
      </p:pic>
      <p:sp>
        <p:nvSpPr>
          <p:cNvPr id="3" name="TextBox 2"/>
          <p:cNvSpPr txBox="1"/>
          <p:nvPr/>
        </p:nvSpPr>
        <p:spPr>
          <a:xfrm>
            <a:off x="523097" y="2878133"/>
            <a:ext cx="6205123" cy="3354765"/>
          </a:xfrm>
          <a:prstGeom prst="rect">
            <a:avLst/>
          </a:prstGeom>
          <a:noFill/>
        </p:spPr>
        <p:txBody>
          <a:bodyPr wrap="square" rtlCol="0">
            <a:spAutoFit/>
          </a:bodyPr>
          <a:lstStyle/>
          <a:p>
            <a:r>
              <a:rPr lang="en-IE" sz="2600" dirty="0"/>
              <a:t>Participating young people show a deep attachment to their area and their community, as well as the people within it. We are seeing that they are more </a:t>
            </a:r>
            <a:r>
              <a:rPr lang="en-IE" sz="3000" b="1" dirty="0">
                <a:solidFill>
                  <a:srgbClr val="339D8F"/>
                </a:solidFill>
              </a:rPr>
              <a:t>consistently</a:t>
            </a:r>
            <a:r>
              <a:rPr lang="en-IE" sz="2600" dirty="0">
                <a:solidFill>
                  <a:srgbClr val="339D8F"/>
                </a:solidFill>
              </a:rPr>
              <a:t> </a:t>
            </a:r>
            <a:r>
              <a:rPr lang="en-IE" sz="2600" dirty="0"/>
              <a:t>and </a:t>
            </a:r>
            <a:r>
              <a:rPr lang="en-IE" sz="3000" b="1" dirty="0">
                <a:solidFill>
                  <a:srgbClr val="339D8F"/>
                </a:solidFill>
              </a:rPr>
              <a:t>consciously</a:t>
            </a:r>
            <a:r>
              <a:rPr lang="en-IE" sz="2600" dirty="0">
                <a:solidFill>
                  <a:srgbClr val="339D8F"/>
                </a:solidFill>
              </a:rPr>
              <a:t> </a:t>
            </a:r>
            <a:r>
              <a:rPr lang="en-IE" sz="2600" dirty="0"/>
              <a:t>thinking about their communities and how their actions and the actions of others affect everyone. </a:t>
            </a:r>
            <a:endParaRPr lang="en-GB" dirty="0"/>
          </a:p>
        </p:txBody>
      </p:sp>
      <p:sp>
        <p:nvSpPr>
          <p:cNvPr id="7" name="TextBox 6"/>
          <p:cNvSpPr txBox="1"/>
          <p:nvPr/>
        </p:nvSpPr>
        <p:spPr>
          <a:xfrm>
            <a:off x="609600" y="1674345"/>
            <a:ext cx="582903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3600" b="0" i="0" u="none" strike="noStrike" kern="0" cap="none" spc="0" normalizeH="0" baseline="0" noProof="0" dirty="0" smtClean="0">
                <a:ln>
                  <a:noFill/>
                </a:ln>
                <a:effectLst/>
                <a:uLnTx/>
                <a:uFillTx/>
              </a:rPr>
              <a:t>Children and Young</a:t>
            </a:r>
            <a:r>
              <a:rPr kumimoji="0" lang="en-IE" sz="3600" b="0" i="0" u="none" strike="noStrike" kern="0" cap="none" spc="0" normalizeH="0" noProof="0" dirty="0" smtClean="0">
                <a:ln>
                  <a:noFill/>
                </a:ln>
                <a:effectLst/>
                <a:uLnTx/>
                <a:uFillTx/>
              </a:rPr>
              <a:t> </a:t>
            </a:r>
            <a:r>
              <a:rPr lang="en-IE" sz="3600" kern="0" dirty="0" smtClean="0"/>
              <a:t>People </a:t>
            </a:r>
          </a:p>
          <a:p>
            <a:pPr marL="0" marR="0" lvl="0" indent="0" algn="ctr" defTabSz="914400" eaLnBrk="1" fontAlgn="auto" latinLnBrk="0" hangingPunct="1">
              <a:lnSpc>
                <a:spcPct val="100000"/>
              </a:lnSpc>
              <a:spcBef>
                <a:spcPts val="0"/>
              </a:spcBef>
              <a:spcAft>
                <a:spcPts val="0"/>
              </a:spcAft>
              <a:buClrTx/>
              <a:buSzTx/>
              <a:buFontTx/>
              <a:buNone/>
              <a:tabLst/>
              <a:defRPr/>
            </a:pPr>
            <a:r>
              <a:rPr lang="en-IE" sz="3600" kern="0" dirty="0" smtClean="0"/>
              <a:t>– I</a:t>
            </a:r>
            <a:r>
              <a:rPr kumimoji="0" lang="en-IE" sz="3600" b="0" i="0" u="none" strike="noStrike" kern="0" cap="none" spc="0" normalizeH="0" baseline="0" noProof="0" dirty="0" err="1" smtClean="0">
                <a:ln>
                  <a:noFill/>
                </a:ln>
                <a:effectLst/>
                <a:uLnTx/>
                <a:uFillTx/>
              </a:rPr>
              <a:t>nitial</a:t>
            </a:r>
            <a:r>
              <a:rPr kumimoji="0" lang="en-IE" sz="3600" b="0" i="0" u="none" strike="noStrike" kern="0" cap="none" spc="0" normalizeH="0" baseline="0" noProof="0" dirty="0" smtClean="0">
                <a:ln>
                  <a:noFill/>
                </a:ln>
                <a:effectLst/>
                <a:uLnTx/>
                <a:uFillTx/>
              </a:rPr>
              <a:t> Outcomes</a:t>
            </a:r>
            <a:endParaRPr kumimoji="0" lang="en-IE" sz="3600" b="0" i="0" u="none" strike="noStrike" kern="0" cap="none" spc="0" normalizeH="0" baseline="0" noProof="0" dirty="0">
              <a:ln>
                <a:noFill/>
              </a:ln>
              <a:effectLst/>
              <a:uLnTx/>
              <a:uFillTx/>
            </a:endParaRPr>
          </a:p>
        </p:txBody>
      </p:sp>
      <p:sp>
        <p:nvSpPr>
          <p:cNvPr id="4" name="Rectangle 3"/>
          <p:cNvSpPr/>
          <p:nvPr/>
        </p:nvSpPr>
        <p:spPr>
          <a:xfrm>
            <a:off x="6874870" y="4405366"/>
            <a:ext cx="5299546" cy="2077214"/>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1570" y="2400984"/>
            <a:ext cx="5156611" cy="3582233"/>
          </a:xfrm>
          <a:prstGeom prst="rect">
            <a:avLst/>
          </a:prstGeom>
        </p:spPr>
      </p:pic>
      <p:sp>
        <p:nvSpPr>
          <p:cNvPr id="9" name="Title 1"/>
          <p:cNvSpPr>
            <a:spLocks noGrp="1"/>
          </p:cNvSpPr>
          <p:nvPr>
            <p:ph type="title"/>
          </p:nvPr>
        </p:nvSpPr>
        <p:spPr>
          <a:xfrm>
            <a:off x="609600" y="274638"/>
            <a:ext cx="10972800" cy="1143000"/>
          </a:xfrm>
          <a:solidFill>
            <a:schemeClr val="accent6">
              <a:lumMod val="75000"/>
            </a:schemeClr>
          </a:solidFill>
        </p:spPr>
        <p:txBody>
          <a:bodyPr>
            <a:normAutofit/>
          </a:bodyPr>
          <a:lstStyle/>
          <a:p>
            <a:r>
              <a:rPr lang="en-US" altLang="en-US" sz="4900" b="1" dirty="0" smtClean="0">
                <a:solidFill>
                  <a:srgbClr val="FFFFFF"/>
                </a:solidFill>
                <a:ea typeface="ＭＳ Ｐゴシック" panose="020B0600070205080204" pitchFamily="34" charset="-128"/>
              </a:rPr>
              <a:t>Embedding Restorative Principles</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Tree>
    <p:extLst>
      <p:ext uri="{BB962C8B-B14F-4D97-AF65-F5344CB8AC3E}">
        <p14:creationId xmlns:p14="http://schemas.microsoft.com/office/powerpoint/2010/main" val="4027418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4" y="-26376"/>
            <a:ext cx="12192000" cy="6858000"/>
          </a:xfrm>
          <a:prstGeom prst="rect">
            <a:avLst/>
          </a:prstGeom>
        </p:spPr>
      </p:pic>
      <p:sp>
        <p:nvSpPr>
          <p:cNvPr id="2" name="TextBox 1"/>
          <p:cNvSpPr txBox="1"/>
          <p:nvPr/>
        </p:nvSpPr>
        <p:spPr>
          <a:xfrm>
            <a:off x="2172267" y="1965165"/>
            <a:ext cx="788840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3200" b="0" i="0" u="none" strike="noStrike" kern="0" cap="none" spc="0" normalizeH="0" baseline="0" noProof="0" dirty="0" err="1">
              <a:ln>
                <a:noFill/>
              </a:ln>
              <a:solidFill>
                <a:srgbClr val="002060"/>
              </a:solidFill>
              <a:effectLst/>
              <a:uLnTx/>
              <a:uFillTx/>
            </a:endParaRPr>
          </a:p>
        </p:txBody>
      </p:sp>
      <p:sp>
        <p:nvSpPr>
          <p:cNvPr id="3" name="TextBox 2"/>
          <p:cNvSpPr txBox="1"/>
          <p:nvPr/>
        </p:nvSpPr>
        <p:spPr>
          <a:xfrm>
            <a:off x="5326770" y="1776100"/>
            <a:ext cx="6168981" cy="2031325"/>
          </a:xfrm>
          <a:prstGeom prst="rect">
            <a:avLst/>
          </a:prstGeom>
          <a:noFill/>
        </p:spPr>
        <p:txBody>
          <a:bodyPr wrap="square" rtlCol="0">
            <a:spAutoFit/>
          </a:bodyPr>
          <a:lstStyle/>
          <a:p>
            <a:endParaRPr lang="en-IE" dirty="0"/>
          </a:p>
          <a:p>
            <a:endParaRPr lang="en-GB" sz="3600" dirty="0"/>
          </a:p>
          <a:p>
            <a:r>
              <a:rPr lang="en-GB" sz="3600" dirty="0"/>
              <a:t>“Restorative practice is about family, friends and loyalty</a:t>
            </a:r>
            <a:r>
              <a:rPr lang="en-GB" sz="3600" dirty="0" smtClean="0"/>
              <a:t>.”</a:t>
            </a:r>
            <a:endParaRPr lang="en-GB" sz="3600" dirty="0"/>
          </a:p>
        </p:txBody>
      </p:sp>
      <p:sp>
        <p:nvSpPr>
          <p:cNvPr id="9" name="Up Arrow 8"/>
          <p:cNvSpPr/>
          <p:nvPr/>
        </p:nvSpPr>
        <p:spPr>
          <a:xfrm>
            <a:off x="1290582" y="2734606"/>
            <a:ext cx="3592286" cy="3419490"/>
          </a:xfrm>
          <a:prstGeom prst="upArrow">
            <a:avLst/>
          </a:prstGeom>
          <a:solidFill>
            <a:schemeClr val="bg2"/>
          </a:solidFill>
          <a:ln w="76200">
            <a:solidFill>
              <a:srgbClr val="7DBBB8"/>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IE" sz="2000" b="1" dirty="0" smtClean="0">
                <a:solidFill>
                  <a:schemeClr val="tx1"/>
                </a:solidFill>
              </a:rPr>
              <a:t>Greater Sense of Community</a:t>
            </a:r>
          </a:p>
          <a:p>
            <a:pPr algn="ctr"/>
            <a:r>
              <a:rPr lang="en-IE" sz="4200" b="1" dirty="0" smtClean="0">
                <a:ln>
                  <a:solidFill>
                    <a:srgbClr val="737368"/>
                  </a:solidFill>
                </a:ln>
                <a:solidFill>
                  <a:schemeClr val="tx1"/>
                </a:solidFill>
              </a:rPr>
              <a:t>51%</a:t>
            </a:r>
            <a:endParaRPr lang="en-IE" sz="4200" b="1" dirty="0">
              <a:ln>
                <a:solidFill>
                  <a:srgbClr val="737368"/>
                </a:solidFill>
              </a:ln>
              <a:solidFill>
                <a:schemeClr val="tx1"/>
              </a:solidFill>
            </a:endParaRPr>
          </a:p>
        </p:txBody>
      </p:sp>
      <p:sp>
        <p:nvSpPr>
          <p:cNvPr id="10" name="Title 1"/>
          <p:cNvSpPr>
            <a:spLocks noGrp="1"/>
          </p:cNvSpPr>
          <p:nvPr>
            <p:ph type="title"/>
          </p:nvPr>
        </p:nvSpPr>
        <p:spPr>
          <a:xfrm>
            <a:off x="609600" y="274638"/>
            <a:ext cx="10972800" cy="1143000"/>
          </a:xfrm>
          <a:solidFill>
            <a:schemeClr val="accent6">
              <a:lumMod val="75000"/>
            </a:schemeClr>
          </a:solidFill>
        </p:spPr>
        <p:txBody>
          <a:bodyPr>
            <a:normAutofit/>
          </a:bodyPr>
          <a:lstStyle/>
          <a:p>
            <a:r>
              <a:rPr lang="en-US" altLang="en-US" sz="4900" b="1" dirty="0" smtClean="0">
                <a:solidFill>
                  <a:srgbClr val="FFFFFF"/>
                </a:solidFill>
                <a:ea typeface="ＭＳ Ｐゴシック" panose="020B0600070205080204" pitchFamily="34" charset="-128"/>
              </a:rPr>
              <a:t>Embedding Restorative Principles</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Tree>
    <p:extLst>
      <p:ext uri="{BB962C8B-B14F-4D97-AF65-F5344CB8AC3E}">
        <p14:creationId xmlns:p14="http://schemas.microsoft.com/office/powerpoint/2010/main" val="396213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172267" y="1965165"/>
            <a:ext cx="788840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3200" b="0" i="0" u="none" strike="noStrike" kern="0" cap="none" spc="0" normalizeH="0" baseline="0" noProof="0" dirty="0" err="1">
              <a:ln>
                <a:noFill/>
              </a:ln>
              <a:solidFill>
                <a:srgbClr val="002060"/>
              </a:solidFill>
              <a:effectLst/>
              <a:uLnTx/>
              <a:uFillTx/>
            </a:endParaRPr>
          </a:p>
        </p:txBody>
      </p:sp>
      <p:sp>
        <p:nvSpPr>
          <p:cNvPr id="3" name="TextBox 2"/>
          <p:cNvSpPr txBox="1"/>
          <p:nvPr/>
        </p:nvSpPr>
        <p:spPr>
          <a:xfrm>
            <a:off x="8206386" y="1626275"/>
            <a:ext cx="4467565" cy="2031325"/>
          </a:xfrm>
          <a:prstGeom prst="rect">
            <a:avLst/>
          </a:prstGeom>
          <a:noFill/>
        </p:spPr>
        <p:txBody>
          <a:bodyPr wrap="square" rtlCol="0">
            <a:spAutoFit/>
          </a:bodyPr>
          <a:lstStyle/>
          <a:p>
            <a:r>
              <a:rPr lang="en-IE" dirty="0" smtClean="0"/>
              <a:t> </a:t>
            </a:r>
            <a:endParaRPr lang="en-IE" dirty="0"/>
          </a:p>
          <a:p>
            <a:r>
              <a:rPr lang="en-GB" sz="3600" dirty="0"/>
              <a:t>“Restorative values provide </a:t>
            </a:r>
            <a:r>
              <a:rPr lang="en-GB" sz="3600" dirty="0" smtClean="0"/>
              <a:t>motivation.”</a:t>
            </a:r>
            <a:endParaRPr lang="en-GB" sz="3600" dirty="0"/>
          </a:p>
          <a:p>
            <a:endParaRPr lang="en-GB" sz="3600" dirty="0"/>
          </a:p>
        </p:txBody>
      </p:sp>
      <p:sp>
        <p:nvSpPr>
          <p:cNvPr id="7" name="Up Arrow 6"/>
          <p:cNvSpPr/>
          <p:nvPr/>
        </p:nvSpPr>
        <p:spPr>
          <a:xfrm>
            <a:off x="1290582" y="2734606"/>
            <a:ext cx="3592286" cy="3419490"/>
          </a:xfrm>
          <a:prstGeom prst="upArrow">
            <a:avLst/>
          </a:prstGeom>
          <a:solidFill>
            <a:schemeClr val="bg2"/>
          </a:solidFill>
          <a:ln w="76200">
            <a:solidFill>
              <a:srgbClr val="7DBBB8"/>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IE" sz="2000" b="1" dirty="0">
                <a:solidFill>
                  <a:schemeClr val="tx1"/>
                </a:solidFill>
              </a:rPr>
              <a:t>A</a:t>
            </a:r>
            <a:r>
              <a:rPr lang="en-IE" sz="2000" b="1" dirty="0" smtClean="0">
                <a:solidFill>
                  <a:schemeClr val="tx1"/>
                </a:solidFill>
              </a:rPr>
              <a:t>wareness </a:t>
            </a:r>
            <a:r>
              <a:rPr lang="en-IE" sz="2000" b="1" dirty="0">
                <a:solidFill>
                  <a:schemeClr val="tx1"/>
                </a:solidFill>
              </a:rPr>
              <a:t>of </a:t>
            </a:r>
            <a:r>
              <a:rPr lang="en-IE" sz="2000" b="1" dirty="0" smtClean="0">
                <a:solidFill>
                  <a:schemeClr val="tx1"/>
                </a:solidFill>
              </a:rPr>
              <a:t>Restorative Values</a:t>
            </a:r>
          </a:p>
          <a:p>
            <a:pPr algn="ctr"/>
            <a:r>
              <a:rPr lang="en-IE" sz="4200" b="1" dirty="0" smtClean="0">
                <a:ln>
                  <a:solidFill>
                    <a:srgbClr val="737368"/>
                  </a:solidFill>
                </a:ln>
                <a:solidFill>
                  <a:schemeClr val="tx1"/>
                </a:solidFill>
              </a:rPr>
              <a:t>76%</a:t>
            </a:r>
            <a:endParaRPr lang="en-IE" sz="4200" b="1" dirty="0">
              <a:ln>
                <a:solidFill>
                  <a:srgbClr val="737368"/>
                </a:solidFill>
              </a:ln>
              <a:solidFill>
                <a:schemeClr val="tx1"/>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7519" y="3149586"/>
            <a:ext cx="5424481" cy="3370320"/>
          </a:xfrm>
          <a:prstGeom prst="rect">
            <a:avLst/>
          </a:prstGeom>
        </p:spPr>
      </p:pic>
      <p:sp>
        <p:nvSpPr>
          <p:cNvPr id="11" name="Title 1"/>
          <p:cNvSpPr>
            <a:spLocks noGrp="1"/>
          </p:cNvSpPr>
          <p:nvPr>
            <p:ph type="title"/>
          </p:nvPr>
        </p:nvSpPr>
        <p:spPr>
          <a:xfrm>
            <a:off x="609600" y="274638"/>
            <a:ext cx="10972800" cy="1143000"/>
          </a:xfrm>
          <a:solidFill>
            <a:schemeClr val="accent6">
              <a:lumMod val="75000"/>
            </a:schemeClr>
          </a:solidFill>
        </p:spPr>
        <p:txBody>
          <a:bodyPr>
            <a:normAutofit/>
          </a:bodyPr>
          <a:lstStyle/>
          <a:p>
            <a:r>
              <a:rPr lang="en-US" altLang="en-US" sz="4900" b="1" dirty="0" smtClean="0">
                <a:solidFill>
                  <a:srgbClr val="FFFFFF"/>
                </a:solidFill>
                <a:ea typeface="ＭＳ Ｐゴシック" panose="020B0600070205080204" pitchFamily="34" charset="-128"/>
              </a:rPr>
              <a:t>Embedding Restorative Principles</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Tree>
    <p:extLst>
      <p:ext uri="{BB962C8B-B14F-4D97-AF65-F5344CB8AC3E}">
        <p14:creationId xmlns:p14="http://schemas.microsoft.com/office/powerpoint/2010/main" val="176266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4" y="-26376"/>
            <a:ext cx="12192000" cy="6858000"/>
          </a:xfrm>
          <a:prstGeom prst="rect">
            <a:avLst/>
          </a:prstGeom>
        </p:spPr>
      </p:pic>
      <p:sp>
        <p:nvSpPr>
          <p:cNvPr id="3" name="TextBox 2"/>
          <p:cNvSpPr txBox="1"/>
          <p:nvPr/>
        </p:nvSpPr>
        <p:spPr>
          <a:xfrm>
            <a:off x="5129672" y="1776100"/>
            <a:ext cx="7044744" cy="2862322"/>
          </a:xfrm>
          <a:prstGeom prst="rect">
            <a:avLst/>
          </a:prstGeom>
          <a:noFill/>
        </p:spPr>
        <p:txBody>
          <a:bodyPr wrap="square" rtlCol="0">
            <a:spAutoFit/>
          </a:bodyPr>
          <a:lstStyle/>
          <a:p>
            <a:pPr algn="r"/>
            <a:endParaRPr lang="en-IE" dirty="0"/>
          </a:p>
          <a:p>
            <a:pPr algn="r"/>
            <a:r>
              <a:rPr lang="en-IE" sz="3600" dirty="0"/>
              <a:t>“Restorative practice </a:t>
            </a:r>
            <a:r>
              <a:rPr lang="en-GB" sz="3600" dirty="0"/>
              <a:t>teaches us to be non-judgemental and treat everyone with respect.”</a:t>
            </a:r>
          </a:p>
          <a:p>
            <a:pPr algn="r"/>
            <a:endParaRPr lang="en-GB" sz="5400" dirty="0"/>
          </a:p>
        </p:txBody>
      </p:sp>
      <p:sp>
        <p:nvSpPr>
          <p:cNvPr id="7" name="Up Arrow 6"/>
          <p:cNvSpPr/>
          <p:nvPr/>
        </p:nvSpPr>
        <p:spPr>
          <a:xfrm>
            <a:off x="4113480" y="2734606"/>
            <a:ext cx="3592286" cy="3419490"/>
          </a:xfrm>
          <a:prstGeom prst="upArrow">
            <a:avLst/>
          </a:prstGeom>
          <a:solidFill>
            <a:schemeClr val="bg2"/>
          </a:solidFill>
          <a:ln w="76200">
            <a:solidFill>
              <a:srgbClr val="7DBBB8"/>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IE" sz="2000" b="1" dirty="0">
                <a:solidFill>
                  <a:schemeClr val="tx1"/>
                </a:solidFill>
              </a:rPr>
              <a:t>Improvements </a:t>
            </a:r>
          </a:p>
          <a:p>
            <a:pPr algn="ctr"/>
            <a:r>
              <a:rPr lang="en-IE" sz="2000" b="1" dirty="0">
                <a:solidFill>
                  <a:schemeClr val="tx1"/>
                </a:solidFill>
              </a:rPr>
              <a:t>in </a:t>
            </a:r>
          </a:p>
          <a:p>
            <a:pPr algn="ctr"/>
            <a:r>
              <a:rPr lang="en-IE" sz="2000" b="1" dirty="0" smtClean="0">
                <a:solidFill>
                  <a:schemeClr val="tx1"/>
                </a:solidFill>
              </a:rPr>
              <a:t>Attitudes </a:t>
            </a:r>
          </a:p>
          <a:p>
            <a:pPr algn="ctr"/>
            <a:r>
              <a:rPr lang="en-IE" sz="4200" b="1" dirty="0" smtClean="0">
                <a:solidFill>
                  <a:schemeClr val="tx1"/>
                </a:solidFill>
              </a:rPr>
              <a:t>51%</a:t>
            </a:r>
            <a:endParaRPr lang="en-IE" sz="4200" b="1" dirty="0">
              <a:solidFill>
                <a:schemeClr val="tx1"/>
              </a:solidFill>
            </a:endParaRPr>
          </a:p>
        </p:txBody>
      </p:sp>
      <p:sp>
        <p:nvSpPr>
          <p:cNvPr id="11" name="Up Arrow 10"/>
          <p:cNvSpPr/>
          <p:nvPr/>
        </p:nvSpPr>
        <p:spPr>
          <a:xfrm>
            <a:off x="251805" y="2734606"/>
            <a:ext cx="3592286" cy="3419490"/>
          </a:xfrm>
          <a:prstGeom prst="upArrow">
            <a:avLst/>
          </a:prstGeom>
          <a:solidFill>
            <a:schemeClr val="bg2"/>
          </a:solidFill>
          <a:ln w="76200">
            <a:solidFill>
              <a:srgbClr val="7DBBB8"/>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IE" sz="2000" b="1" dirty="0" smtClean="0">
                <a:solidFill>
                  <a:schemeClr val="tx1"/>
                </a:solidFill>
              </a:rPr>
              <a:t>Improvements </a:t>
            </a:r>
          </a:p>
          <a:p>
            <a:pPr algn="ctr"/>
            <a:r>
              <a:rPr lang="en-IE" sz="2000" b="1" dirty="0" smtClean="0">
                <a:solidFill>
                  <a:schemeClr val="tx1"/>
                </a:solidFill>
              </a:rPr>
              <a:t>in </a:t>
            </a:r>
          </a:p>
          <a:p>
            <a:pPr algn="ctr"/>
            <a:r>
              <a:rPr lang="en-IE" sz="2000" b="1" dirty="0">
                <a:solidFill>
                  <a:schemeClr val="tx1"/>
                </a:solidFill>
              </a:rPr>
              <a:t>E</a:t>
            </a:r>
            <a:r>
              <a:rPr lang="en-IE" sz="2000" b="1" dirty="0" smtClean="0">
                <a:solidFill>
                  <a:schemeClr val="tx1"/>
                </a:solidFill>
              </a:rPr>
              <a:t>motional Intelligence </a:t>
            </a:r>
          </a:p>
          <a:p>
            <a:pPr algn="ctr"/>
            <a:r>
              <a:rPr lang="en-IE" sz="4200" b="1" dirty="0" smtClean="0">
                <a:solidFill>
                  <a:schemeClr val="tx1"/>
                </a:solidFill>
              </a:rPr>
              <a:t>54% </a:t>
            </a:r>
            <a:endParaRPr lang="en-IE" sz="4200" b="1" dirty="0">
              <a:solidFill>
                <a:schemeClr val="tx1"/>
              </a:solidFill>
            </a:endParaRPr>
          </a:p>
        </p:txBody>
      </p:sp>
      <p:sp>
        <p:nvSpPr>
          <p:cNvPr id="9" name="Title 1"/>
          <p:cNvSpPr>
            <a:spLocks noGrp="1"/>
          </p:cNvSpPr>
          <p:nvPr>
            <p:ph type="title"/>
          </p:nvPr>
        </p:nvSpPr>
        <p:spPr>
          <a:xfrm>
            <a:off x="609600" y="274638"/>
            <a:ext cx="10972800" cy="1143000"/>
          </a:xfrm>
          <a:solidFill>
            <a:schemeClr val="accent6">
              <a:lumMod val="75000"/>
            </a:schemeClr>
          </a:solidFill>
        </p:spPr>
        <p:txBody>
          <a:bodyPr>
            <a:normAutofit/>
          </a:bodyPr>
          <a:lstStyle/>
          <a:p>
            <a:r>
              <a:rPr lang="en-US" altLang="en-US" sz="4900" b="1" dirty="0" smtClean="0">
                <a:solidFill>
                  <a:srgbClr val="FFFFFF"/>
                </a:solidFill>
                <a:ea typeface="ＭＳ Ｐゴシック" panose="020B0600070205080204" pitchFamily="34" charset="-128"/>
              </a:rPr>
              <a:t>Embedding Restorative Principles</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Tree>
    <p:extLst>
      <p:ext uri="{BB962C8B-B14F-4D97-AF65-F5344CB8AC3E}">
        <p14:creationId xmlns:p14="http://schemas.microsoft.com/office/powerpoint/2010/main" val="403331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4" y="-26376"/>
            <a:ext cx="12192000" cy="6858000"/>
          </a:xfrm>
          <a:prstGeom prst="rect">
            <a:avLst/>
          </a:prstGeom>
        </p:spPr>
      </p:pic>
      <p:sp>
        <p:nvSpPr>
          <p:cNvPr id="2" name="TextBox 1"/>
          <p:cNvSpPr txBox="1"/>
          <p:nvPr/>
        </p:nvSpPr>
        <p:spPr>
          <a:xfrm>
            <a:off x="2172267" y="1965165"/>
            <a:ext cx="788840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3200" b="0" i="0" u="none" strike="noStrike" kern="0" cap="none" spc="0" normalizeH="0" baseline="0" noProof="0" dirty="0" err="1">
              <a:ln>
                <a:noFill/>
              </a:ln>
              <a:solidFill>
                <a:srgbClr val="002060"/>
              </a:solidFill>
              <a:effectLst/>
              <a:uLnTx/>
              <a:uFillTx/>
            </a:endParaRPr>
          </a:p>
        </p:txBody>
      </p:sp>
      <p:sp>
        <p:nvSpPr>
          <p:cNvPr id="3" name="TextBox 2"/>
          <p:cNvSpPr txBox="1"/>
          <p:nvPr/>
        </p:nvSpPr>
        <p:spPr>
          <a:xfrm>
            <a:off x="7505730" y="2106834"/>
            <a:ext cx="3949407" cy="1754326"/>
          </a:xfrm>
          <a:prstGeom prst="rect">
            <a:avLst/>
          </a:prstGeom>
          <a:noFill/>
        </p:spPr>
        <p:txBody>
          <a:bodyPr wrap="square" rtlCol="0">
            <a:spAutoFit/>
          </a:bodyPr>
          <a:lstStyle/>
          <a:p>
            <a:endParaRPr lang="en-IE" dirty="0"/>
          </a:p>
          <a:p>
            <a:r>
              <a:rPr lang="en-IE" sz="3600" dirty="0"/>
              <a:t>“Sitting in a circle is normal for us.”</a:t>
            </a:r>
          </a:p>
          <a:p>
            <a:endParaRPr lang="en-GB" dirty="0"/>
          </a:p>
        </p:txBody>
      </p:sp>
      <p:sp>
        <p:nvSpPr>
          <p:cNvPr id="9" name="Up Arrow 8"/>
          <p:cNvSpPr/>
          <p:nvPr/>
        </p:nvSpPr>
        <p:spPr>
          <a:xfrm>
            <a:off x="166664" y="2759484"/>
            <a:ext cx="3592286" cy="3419490"/>
          </a:xfrm>
          <a:prstGeom prst="upArrow">
            <a:avLst/>
          </a:prstGeom>
          <a:solidFill>
            <a:schemeClr val="bg2"/>
          </a:solidFill>
          <a:ln w="76200">
            <a:solidFill>
              <a:srgbClr val="7DBBB8"/>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IE" sz="2000" b="1" dirty="0">
                <a:solidFill>
                  <a:schemeClr val="tx1"/>
                </a:solidFill>
              </a:rPr>
              <a:t>Growth </a:t>
            </a:r>
            <a:r>
              <a:rPr lang="en-IE" sz="2000" b="1" dirty="0" smtClean="0">
                <a:solidFill>
                  <a:schemeClr val="tx1"/>
                </a:solidFill>
              </a:rPr>
              <a:t>in Learning Dispositions </a:t>
            </a:r>
          </a:p>
          <a:p>
            <a:pPr algn="ctr"/>
            <a:r>
              <a:rPr lang="en-IE" sz="4200" b="1" dirty="0" smtClean="0">
                <a:solidFill>
                  <a:schemeClr val="tx1"/>
                </a:solidFill>
              </a:rPr>
              <a:t>56%</a:t>
            </a:r>
            <a:endParaRPr lang="en-IE" sz="4200" b="1" dirty="0">
              <a:solidFill>
                <a:schemeClr val="tx1"/>
              </a:solidFill>
            </a:endParaRPr>
          </a:p>
        </p:txBody>
      </p:sp>
      <p:sp>
        <p:nvSpPr>
          <p:cNvPr id="10" name="Up Arrow 9"/>
          <p:cNvSpPr/>
          <p:nvPr/>
        </p:nvSpPr>
        <p:spPr>
          <a:xfrm>
            <a:off x="4075039" y="2760285"/>
            <a:ext cx="3592286" cy="3419490"/>
          </a:xfrm>
          <a:prstGeom prst="upArrow">
            <a:avLst/>
          </a:prstGeom>
          <a:solidFill>
            <a:schemeClr val="bg2"/>
          </a:solidFill>
          <a:ln w="76200">
            <a:solidFill>
              <a:srgbClr val="7DBBB8"/>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IE" sz="2000" b="1" dirty="0">
                <a:solidFill>
                  <a:schemeClr val="tx1"/>
                </a:solidFill>
              </a:rPr>
              <a:t>Growth in </a:t>
            </a:r>
            <a:r>
              <a:rPr lang="en-IE" sz="2000" b="1" dirty="0" smtClean="0">
                <a:solidFill>
                  <a:schemeClr val="tx1"/>
                </a:solidFill>
              </a:rPr>
              <a:t>Learning </a:t>
            </a:r>
          </a:p>
          <a:p>
            <a:pPr algn="ctr"/>
            <a:r>
              <a:rPr lang="en-IE" sz="2000" b="1" dirty="0" smtClean="0">
                <a:solidFill>
                  <a:schemeClr val="tx1"/>
                </a:solidFill>
              </a:rPr>
              <a:t>Skills </a:t>
            </a:r>
          </a:p>
          <a:p>
            <a:pPr algn="ctr"/>
            <a:r>
              <a:rPr lang="en-IE" sz="4200" b="1" dirty="0" smtClean="0">
                <a:solidFill>
                  <a:schemeClr val="tx1"/>
                </a:solidFill>
              </a:rPr>
              <a:t>72% </a:t>
            </a:r>
            <a:endParaRPr lang="en-IE" sz="4200" b="1" dirty="0">
              <a:solidFill>
                <a:schemeClr val="tx1"/>
              </a:solidFill>
            </a:endParaRPr>
          </a:p>
        </p:txBody>
      </p:sp>
      <p:sp>
        <p:nvSpPr>
          <p:cNvPr id="11" name="Title 1"/>
          <p:cNvSpPr>
            <a:spLocks noGrp="1"/>
          </p:cNvSpPr>
          <p:nvPr>
            <p:ph type="title"/>
          </p:nvPr>
        </p:nvSpPr>
        <p:spPr>
          <a:xfrm>
            <a:off x="609600" y="274638"/>
            <a:ext cx="10972800" cy="1143000"/>
          </a:xfrm>
          <a:solidFill>
            <a:schemeClr val="accent6">
              <a:lumMod val="75000"/>
            </a:schemeClr>
          </a:solidFill>
        </p:spPr>
        <p:txBody>
          <a:bodyPr>
            <a:normAutofit/>
          </a:bodyPr>
          <a:lstStyle/>
          <a:p>
            <a:r>
              <a:rPr lang="en-US" altLang="en-US" sz="4900" b="1" dirty="0" smtClean="0">
                <a:solidFill>
                  <a:srgbClr val="FFFFFF"/>
                </a:solidFill>
                <a:ea typeface="ＭＳ Ｐゴシック" panose="020B0600070205080204" pitchFamily="34" charset="-128"/>
              </a:rPr>
              <a:t>Embedding Restorative Principles</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Tree>
    <p:extLst>
      <p:ext uri="{BB962C8B-B14F-4D97-AF65-F5344CB8AC3E}">
        <p14:creationId xmlns:p14="http://schemas.microsoft.com/office/powerpoint/2010/main" val="75439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4" y="-26376"/>
            <a:ext cx="12192000" cy="6858000"/>
          </a:xfrm>
          <a:prstGeom prst="rect">
            <a:avLst/>
          </a:prstGeom>
        </p:spPr>
      </p:pic>
      <p:sp>
        <p:nvSpPr>
          <p:cNvPr id="3" name="TextBox 2"/>
          <p:cNvSpPr txBox="1"/>
          <p:nvPr/>
        </p:nvSpPr>
        <p:spPr>
          <a:xfrm>
            <a:off x="4814002" y="1752076"/>
            <a:ext cx="6684289" cy="1200329"/>
          </a:xfrm>
          <a:prstGeom prst="rect">
            <a:avLst/>
          </a:prstGeom>
          <a:noFill/>
        </p:spPr>
        <p:txBody>
          <a:bodyPr wrap="square" rtlCol="0">
            <a:spAutoFit/>
          </a:bodyPr>
          <a:lstStyle/>
          <a:p>
            <a:r>
              <a:rPr lang="en-IE" sz="3600" dirty="0"/>
              <a:t>“Restorative practice is about self-worth, honesty and self discipline</a:t>
            </a:r>
            <a:r>
              <a:rPr lang="en-IE" sz="3600" dirty="0" smtClean="0"/>
              <a:t>.”</a:t>
            </a:r>
            <a:endParaRPr lang="en-IE" sz="3600" dirty="0"/>
          </a:p>
        </p:txBody>
      </p:sp>
      <p:sp>
        <p:nvSpPr>
          <p:cNvPr id="9" name="Up Arrow 8"/>
          <p:cNvSpPr/>
          <p:nvPr/>
        </p:nvSpPr>
        <p:spPr>
          <a:xfrm>
            <a:off x="1290582" y="2734606"/>
            <a:ext cx="3592286" cy="3419490"/>
          </a:xfrm>
          <a:prstGeom prst="upArrow">
            <a:avLst/>
          </a:prstGeom>
          <a:solidFill>
            <a:schemeClr val="bg2"/>
          </a:solidFill>
          <a:ln w="76200">
            <a:solidFill>
              <a:srgbClr val="7DBBB8"/>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IE" sz="2000" b="1" dirty="0">
                <a:solidFill>
                  <a:schemeClr val="tx1"/>
                </a:solidFill>
              </a:rPr>
              <a:t>Improvements in </a:t>
            </a:r>
            <a:endParaRPr lang="en-IE" sz="2000" b="1" dirty="0" smtClean="0">
              <a:solidFill>
                <a:schemeClr val="tx1"/>
              </a:solidFill>
            </a:endParaRPr>
          </a:p>
          <a:p>
            <a:pPr algn="ctr"/>
            <a:r>
              <a:rPr lang="en-IE" sz="2000" b="1" dirty="0" smtClean="0">
                <a:solidFill>
                  <a:schemeClr val="tx1"/>
                </a:solidFill>
              </a:rPr>
              <a:t>Self-efficacy</a:t>
            </a:r>
            <a:r>
              <a:rPr lang="en-IE" sz="2000" dirty="0" smtClean="0">
                <a:solidFill>
                  <a:schemeClr val="tx1"/>
                </a:solidFill>
              </a:rPr>
              <a:t> </a:t>
            </a:r>
            <a:r>
              <a:rPr lang="en-IE" sz="4200" b="1" dirty="0" smtClean="0">
                <a:solidFill>
                  <a:schemeClr val="tx1"/>
                </a:solidFill>
              </a:rPr>
              <a:t>71%</a:t>
            </a:r>
            <a:endParaRPr lang="en-IE" sz="4200" b="1" dirty="0">
              <a:solidFill>
                <a:schemeClr val="tx1"/>
              </a:solidFill>
            </a:endParaRPr>
          </a:p>
        </p:txBody>
      </p:sp>
      <p:sp>
        <p:nvSpPr>
          <p:cNvPr id="4" name="Rectangle 3"/>
          <p:cNvSpPr/>
          <p:nvPr/>
        </p:nvSpPr>
        <p:spPr>
          <a:xfrm>
            <a:off x="5859379" y="4211053"/>
            <a:ext cx="6332621" cy="221381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0231" y="3458808"/>
            <a:ext cx="4214006" cy="2966055"/>
          </a:xfrm>
          <a:prstGeom prst="rect">
            <a:avLst/>
          </a:prstGeom>
        </p:spPr>
      </p:pic>
      <p:sp>
        <p:nvSpPr>
          <p:cNvPr id="11" name="Title 1"/>
          <p:cNvSpPr>
            <a:spLocks noGrp="1"/>
          </p:cNvSpPr>
          <p:nvPr>
            <p:ph type="title"/>
          </p:nvPr>
        </p:nvSpPr>
        <p:spPr>
          <a:xfrm>
            <a:off x="609600" y="274638"/>
            <a:ext cx="10972800" cy="1143000"/>
          </a:xfrm>
          <a:solidFill>
            <a:schemeClr val="accent6">
              <a:lumMod val="75000"/>
            </a:schemeClr>
          </a:solidFill>
        </p:spPr>
        <p:txBody>
          <a:bodyPr>
            <a:normAutofit/>
          </a:bodyPr>
          <a:lstStyle/>
          <a:p>
            <a:r>
              <a:rPr lang="en-US" altLang="en-US" sz="4900" b="1" dirty="0" smtClean="0">
                <a:solidFill>
                  <a:srgbClr val="FFFFFF"/>
                </a:solidFill>
                <a:ea typeface="ＭＳ Ｐゴシック" panose="020B0600070205080204" pitchFamily="34" charset="-128"/>
              </a:rPr>
              <a:t>Embedding Restorative Principles</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Tree>
    <p:extLst>
      <p:ext uri="{BB962C8B-B14F-4D97-AF65-F5344CB8AC3E}">
        <p14:creationId xmlns:p14="http://schemas.microsoft.com/office/powerpoint/2010/main" val="428749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172267" y="1965165"/>
            <a:ext cx="788840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3200" b="0" i="0" u="none" strike="noStrike" kern="0" cap="none" spc="0" normalizeH="0" baseline="0" noProof="0" dirty="0" err="1">
              <a:ln>
                <a:noFill/>
              </a:ln>
              <a:solidFill>
                <a:srgbClr val="002060"/>
              </a:solidFill>
              <a:effectLst/>
              <a:uLnTx/>
              <a:uFillTx/>
            </a:endParaRPr>
          </a:p>
        </p:txBody>
      </p:sp>
      <p:sp>
        <p:nvSpPr>
          <p:cNvPr id="8" name="TextBox 7"/>
          <p:cNvSpPr txBox="1"/>
          <p:nvPr/>
        </p:nvSpPr>
        <p:spPr>
          <a:xfrm>
            <a:off x="301994" y="1698351"/>
            <a:ext cx="3740544"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2800" b="0" i="0" u="none" strike="noStrike" kern="0" cap="none" spc="0" normalizeH="0" baseline="0" noProof="0" dirty="0" smtClean="0">
                <a:ln>
                  <a:noFill/>
                </a:ln>
                <a:effectLst/>
                <a:uLnTx/>
                <a:uFillTx/>
              </a:rPr>
              <a:t>Adults </a:t>
            </a:r>
            <a:r>
              <a:rPr lang="en-IE" sz="2800" kern="0" dirty="0" smtClean="0"/>
              <a:t>– I</a:t>
            </a:r>
            <a:r>
              <a:rPr kumimoji="0" lang="en-IE" sz="2800" b="0" i="0" u="none" strike="noStrike" kern="0" cap="none" spc="0" normalizeH="0" baseline="0" noProof="0" dirty="0" err="1" smtClean="0">
                <a:ln>
                  <a:noFill/>
                </a:ln>
                <a:effectLst/>
                <a:uLnTx/>
                <a:uFillTx/>
              </a:rPr>
              <a:t>nitial</a:t>
            </a:r>
            <a:r>
              <a:rPr kumimoji="0" lang="en-IE" sz="2800" b="0" i="0" u="none" strike="noStrike" kern="0" cap="none" spc="0" normalizeH="0" baseline="0" noProof="0" dirty="0" smtClean="0">
                <a:ln>
                  <a:noFill/>
                </a:ln>
                <a:effectLst/>
                <a:uLnTx/>
                <a:uFillTx/>
              </a:rPr>
              <a:t> Outcomes</a:t>
            </a:r>
            <a:endParaRPr kumimoji="0" lang="en-IE" sz="2800" b="0" i="0" u="none" strike="noStrike" kern="0" cap="none" spc="0" normalizeH="0" baseline="0" noProof="0" dirty="0">
              <a:ln>
                <a:noFill/>
              </a:ln>
              <a:effectLst/>
              <a:uLnTx/>
              <a:uFillTx/>
            </a:endParaRPr>
          </a:p>
        </p:txBody>
      </p:sp>
      <p:sp>
        <p:nvSpPr>
          <p:cNvPr id="9" name="Rectangle 8"/>
          <p:cNvSpPr/>
          <p:nvPr/>
        </p:nvSpPr>
        <p:spPr>
          <a:xfrm>
            <a:off x="1" y="4172755"/>
            <a:ext cx="12192000" cy="230531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graphicFrame>
        <p:nvGraphicFramePr>
          <p:cNvPr id="11" name="Chart 10"/>
          <p:cNvGraphicFramePr/>
          <p:nvPr>
            <p:extLst>
              <p:ext uri="{D42A27DB-BD31-4B8C-83A1-F6EECF244321}">
                <p14:modId xmlns:p14="http://schemas.microsoft.com/office/powerpoint/2010/main" val="1400624386"/>
              </p:ext>
            </p:extLst>
          </p:nvPr>
        </p:nvGraphicFramePr>
        <p:xfrm>
          <a:off x="4344532" y="1661360"/>
          <a:ext cx="7232635" cy="469482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47419" y="2739903"/>
            <a:ext cx="3030776" cy="2893100"/>
          </a:xfrm>
          <a:prstGeom prst="rect">
            <a:avLst/>
          </a:prstGeom>
          <a:noFill/>
        </p:spPr>
        <p:txBody>
          <a:bodyPr wrap="square" rtlCol="0">
            <a:spAutoFit/>
          </a:bodyPr>
          <a:lstStyle/>
          <a:p>
            <a:r>
              <a:rPr lang="en-IE" sz="2600" dirty="0" smtClean="0"/>
              <a:t>Relationship Between </a:t>
            </a:r>
            <a:r>
              <a:rPr lang="en-IE" sz="2600" dirty="0"/>
              <a:t>a </a:t>
            </a:r>
            <a:r>
              <a:rPr lang="en-IE" sz="2600" dirty="0" smtClean="0"/>
              <a:t>Person’s Knowledge </a:t>
            </a:r>
            <a:r>
              <a:rPr lang="en-IE" sz="2600" dirty="0"/>
              <a:t>of Restorative Practices and </a:t>
            </a:r>
            <a:r>
              <a:rPr lang="en-IE" sz="2600" dirty="0" smtClean="0"/>
              <a:t>the Ability </a:t>
            </a:r>
            <a:r>
              <a:rPr lang="en-IE" sz="2600" dirty="0"/>
              <a:t>of </a:t>
            </a:r>
            <a:r>
              <a:rPr lang="en-IE" sz="2600" dirty="0" smtClean="0"/>
              <a:t>That Person </a:t>
            </a:r>
            <a:r>
              <a:rPr lang="en-IE" sz="2600" dirty="0"/>
              <a:t>to </a:t>
            </a:r>
            <a:r>
              <a:rPr lang="en-IE" sz="2600" dirty="0" smtClean="0"/>
              <a:t>Manage </a:t>
            </a:r>
            <a:r>
              <a:rPr lang="en-IE" sz="2600" dirty="0"/>
              <a:t>C</a:t>
            </a:r>
            <a:r>
              <a:rPr lang="en-IE" sz="2600" dirty="0" smtClean="0"/>
              <a:t>onflict.</a:t>
            </a:r>
            <a:endParaRPr lang="en-IE" sz="2600" dirty="0"/>
          </a:p>
        </p:txBody>
      </p:sp>
      <p:sp>
        <p:nvSpPr>
          <p:cNvPr id="10" name="Title 1"/>
          <p:cNvSpPr>
            <a:spLocks noGrp="1"/>
          </p:cNvSpPr>
          <p:nvPr>
            <p:ph type="title"/>
          </p:nvPr>
        </p:nvSpPr>
        <p:spPr>
          <a:xfrm>
            <a:off x="609600" y="274638"/>
            <a:ext cx="10972800" cy="1143000"/>
          </a:xfrm>
          <a:solidFill>
            <a:schemeClr val="accent6">
              <a:lumMod val="75000"/>
            </a:schemeClr>
          </a:solidFill>
        </p:spPr>
        <p:txBody>
          <a:bodyPr>
            <a:normAutofit/>
          </a:bodyPr>
          <a:lstStyle/>
          <a:p>
            <a:r>
              <a:rPr lang="en-US" altLang="en-US" sz="4900" b="1" dirty="0" smtClean="0">
                <a:solidFill>
                  <a:srgbClr val="FFFFFF"/>
                </a:solidFill>
                <a:ea typeface="ＭＳ Ｐゴシック" panose="020B0600070205080204" pitchFamily="34" charset="-128"/>
              </a:rPr>
              <a:t>Embedding Restorative Principles</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Tree>
    <p:extLst>
      <p:ext uri="{BB962C8B-B14F-4D97-AF65-F5344CB8AC3E}">
        <p14:creationId xmlns:p14="http://schemas.microsoft.com/office/powerpoint/2010/main" val="324172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
            <a:ext cx="12192000" cy="6858000"/>
          </a:xfrm>
          <a:prstGeom prst="rect">
            <a:avLst/>
          </a:prstGeom>
        </p:spPr>
      </p:pic>
      <p:graphicFrame>
        <p:nvGraphicFramePr>
          <p:cNvPr id="5" name="Chart 4"/>
          <p:cNvGraphicFramePr/>
          <p:nvPr>
            <p:extLst>
              <p:ext uri="{D42A27DB-BD31-4B8C-83A1-F6EECF244321}">
                <p14:modId xmlns:p14="http://schemas.microsoft.com/office/powerpoint/2010/main" val="215480484"/>
              </p:ext>
            </p:extLst>
          </p:nvPr>
        </p:nvGraphicFramePr>
        <p:xfrm>
          <a:off x="569153" y="430627"/>
          <a:ext cx="4972050" cy="35242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3222949989"/>
              </p:ext>
            </p:extLst>
          </p:nvPr>
        </p:nvGraphicFramePr>
        <p:xfrm>
          <a:off x="6478074" y="430627"/>
          <a:ext cx="4977388" cy="352425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569153" y="4343400"/>
            <a:ext cx="7243763" cy="1692771"/>
          </a:xfrm>
          <a:prstGeom prst="rect">
            <a:avLst/>
          </a:prstGeom>
          <a:noFill/>
        </p:spPr>
        <p:txBody>
          <a:bodyPr wrap="square" rtlCol="0">
            <a:spAutoFit/>
          </a:bodyPr>
          <a:lstStyle/>
          <a:p>
            <a:r>
              <a:rPr lang="en-IE" sz="2600" dirty="0" smtClean="0"/>
              <a:t>“Restorative Practice </a:t>
            </a:r>
            <a:r>
              <a:rPr lang="en-IE" sz="2600" dirty="0"/>
              <a:t>allows people to be reflective, more </a:t>
            </a:r>
            <a:r>
              <a:rPr lang="en-IE" sz="2600" dirty="0" smtClean="0"/>
              <a:t>empowered…RP </a:t>
            </a:r>
            <a:r>
              <a:rPr lang="en-IE" sz="2600" dirty="0"/>
              <a:t>makes people see the impact of their </a:t>
            </a:r>
            <a:r>
              <a:rPr lang="en-IE" sz="2600" dirty="0" smtClean="0"/>
              <a:t>actions, (and) it </a:t>
            </a:r>
            <a:r>
              <a:rPr lang="en-IE" sz="2600" dirty="0"/>
              <a:t>is making the workplace </a:t>
            </a:r>
            <a:r>
              <a:rPr lang="en-IE" sz="2600" dirty="0" smtClean="0"/>
              <a:t>safe.”</a:t>
            </a:r>
            <a:endParaRPr lang="en-IE" sz="2600" dirty="0"/>
          </a:p>
        </p:txBody>
      </p:sp>
    </p:spTree>
    <p:extLst>
      <p:ext uri="{BB962C8B-B14F-4D97-AF65-F5344CB8AC3E}">
        <p14:creationId xmlns:p14="http://schemas.microsoft.com/office/powerpoint/2010/main" val="394275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6"/>
            <a:ext cx="12192000" cy="6858000"/>
          </a:xfrm>
          <a:prstGeom prst="rect">
            <a:avLst/>
          </a:prstGeom>
        </p:spPr>
      </p:pic>
      <p:sp>
        <p:nvSpPr>
          <p:cNvPr id="2" name="TextBox 1"/>
          <p:cNvSpPr txBox="1"/>
          <p:nvPr/>
        </p:nvSpPr>
        <p:spPr>
          <a:xfrm>
            <a:off x="2172267" y="1965165"/>
            <a:ext cx="788840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3200" b="0" i="0" u="none" strike="noStrike" kern="0" cap="none" spc="0" normalizeH="0" baseline="0" noProof="0" dirty="0" err="1">
              <a:ln>
                <a:noFill/>
              </a:ln>
              <a:solidFill>
                <a:srgbClr val="002060"/>
              </a:solidFill>
              <a:effectLst/>
              <a:uLnTx/>
              <a:uFillTx/>
            </a:endParaRPr>
          </a:p>
        </p:txBody>
      </p:sp>
      <p:sp>
        <p:nvSpPr>
          <p:cNvPr id="9" name="Rectangle 8"/>
          <p:cNvSpPr/>
          <p:nvPr/>
        </p:nvSpPr>
        <p:spPr>
          <a:xfrm>
            <a:off x="1" y="4172755"/>
            <a:ext cx="12192000" cy="230531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graphicFrame>
        <p:nvGraphicFramePr>
          <p:cNvPr id="11" name="Chart 10"/>
          <p:cNvGraphicFramePr>
            <a:graphicFrameLocks/>
          </p:cNvGraphicFramePr>
          <p:nvPr>
            <p:extLst>
              <p:ext uri="{D42A27DB-BD31-4B8C-83A1-F6EECF244321}">
                <p14:modId xmlns:p14="http://schemas.microsoft.com/office/powerpoint/2010/main" val="1795245435"/>
              </p:ext>
            </p:extLst>
          </p:nvPr>
        </p:nvGraphicFramePr>
        <p:xfrm>
          <a:off x="3495960" y="427313"/>
          <a:ext cx="8186736" cy="52149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4503" y="1049623"/>
            <a:ext cx="3135086" cy="3970318"/>
          </a:xfrm>
          <a:prstGeom prst="rect">
            <a:avLst/>
          </a:prstGeom>
          <a:noFill/>
        </p:spPr>
        <p:txBody>
          <a:bodyPr wrap="square" rtlCol="0">
            <a:spAutoFit/>
          </a:bodyPr>
          <a:lstStyle/>
          <a:p>
            <a:pPr lvl="0">
              <a:defRPr/>
            </a:pPr>
            <a:r>
              <a:rPr lang="en-IE" sz="3600" kern="0" dirty="0"/>
              <a:t>Restorative Practices and Effective Communication and Relationship Building</a:t>
            </a:r>
          </a:p>
        </p:txBody>
      </p:sp>
      <p:sp>
        <p:nvSpPr>
          <p:cNvPr id="4" name="Rectangle 3"/>
          <p:cNvSpPr/>
          <p:nvPr/>
        </p:nvSpPr>
        <p:spPr>
          <a:xfrm>
            <a:off x="5974813" y="3244334"/>
            <a:ext cx="242374" cy="369332"/>
          </a:xfrm>
          <a:prstGeom prst="rect">
            <a:avLst/>
          </a:prstGeom>
        </p:spPr>
        <p:txBody>
          <a:bodyPr wrap="none">
            <a:spAutoFit/>
          </a:bodyPr>
          <a:lstStyle/>
          <a:p>
            <a:r>
              <a:rPr lang="en-IE" dirty="0">
                <a:solidFill>
                  <a:srgbClr val="000000"/>
                </a:solidFill>
                <a:latin typeface="Times New Roman" panose="02020603050405020304" pitchFamily="18" charset="0"/>
              </a:rPr>
              <a:t> </a:t>
            </a:r>
            <a:endParaRPr lang="en-IE" dirty="0"/>
          </a:p>
        </p:txBody>
      </p:sp>
    </p:spTree>
    <p:extLst>
      <p:ext uri="{BB962C8B-B14F-4D97-AF65-F5344CB8AC3E}">
        <p14:creationId xmlns:p14="http://schemas.microsoft.com/office/powerpoint/2010/main" val="187963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6"/>
            <a:ext cx="12192000" cy="6858000"/>
          </a:xfrm>
          <a:prstGeom prst="rect">
            <a:avLst/>
          </a:prstGeom>
        </p:spPr>
      </p:pic>
      <p:sp>
        <p:nvSpPr>
          <p:cNvPr id="9" name="Rectangle 8"/>
          <p:cNvSpPr/>
          <p:nvPr/>
        </p:nvSpPr>
        <p:spPr>
          <a:xfrm>
            <a:off x="1" y="4172755"/>
            <a:ext cx="12192000" cy="230531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graphicFrame>
        <p:nvGraphicFramePr>
          <p:cNvPr id="10" name="Chart 9"/>
          <p:cNvGraphicFramePr>
            <a:graphicFrameLocks/>
          </p:cNvGraphicFramePr>
          <p:nvPr>
            <p:extLst>
              <p:ext uri="{D42A27DB-BD31-4B8C-83A1-F6EECF244321}">
                <p14:modId xmlns:p14="http://schemas.microsoft.com/office/powerpoint/2010/main" val="1884732395"/>
              </p:ext>
            </p:extLst>
          </p:nvPr>
        </p:nvGraphicFramePr>
        <p:xfrm>
          <a:off x="4414838" y="1261056"/>
          <a:ext cx="7096015" cy="488582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323707" y="929861"/>
            <a:ext cx="3888026" cy="1815882"/>
          </a:xfrm>
          <a:prstGeom prst="rect">
            <a:avLst/>
          </a:prstGeom>
          <a:noFill/>
        </p:spPr>
        <p:txBody>
          <a:bodyPr wrap="square" rtlCol="0">
            <a:spAutoFit/>
          </a:bodyPr>
          <a:lstStyle/>
          <a:p>
            <a:r>
              <a:rPr lang="en-IE" sz="2800" dirty="0" smtClean="0"/>
              <a:t>“(Restorative Practice) </a:t>
            </a:r>
            <a:r>
              <a:rPr lang="en-IE" sz="2800" dirty="0"/>
              <a:t>is helping to develop effective and helpful </a:t>
            </a:r>
            <a:r>
              <a:rPr lang="en-IE" sz="2800" dirty="0" smtClean="0"/>
              <a:t>relationships.”</a:t>
            </a:r>
            <a:endParaRPr lang="en-IE" sz="2800" dirty="0"/>
          </a:p>
        </p:txBody>
      </p:sp>
      <p:sp>
        <p:nvSpPr>
          <p:cNvPr id="14" name="TextBox 13"/>
          <p:cNvSpPr txBox="1"/>
          <p:nvPr/>
        </p:nvSpPr>
        <p:spPr>
          <a:xfrm>
            <a:off x="323707" y="3703967"/>
            <a:ext cx="3549997" cy="1815882"/>
          </a:xfrm>
          <a:prstGeom prst="rect">
            <a:avLst/>
          </a:prstGeom>
          <a:noFill/>
        </p:spPr>
        <p:txBody>
          <a:bodyPr wrap="square" rtlCol="0">
            <a:spAutoFit/>
          </a:bodyPr>
          <a:lstStyle/>
          <a:p>
            <a:r>
              <a:rPr lang="en-IE" sz="2800" dirty="0" smtClean="0"/>
              <a:t>“Restorative Practices </a:t>
            </a:r>
            <a:r>
              <a:rPr lang="en-IE" sz="2800" dirty="0"/>
              <a:t>will support the community in bringing lasting </a:t>
            </a:r>
            <a:r>
              <a:rPr lang="en-IE" sz="2800" dirty="0" smtClean="0"/>
              <a:t>change.”</a:t>
            </a:r>
            <a:endParaRPr lang="en-IE" sz="2800" dirty="0"/>
          </a:p>
        </p:txBody>
      </p:sp>
      <p:graphicFrame>
        <p:nvGraphicFramePr>
          <p:cNvPr id="11" name="Content Placeholder 3"/>
          <p:cNvGraphicFramePr>
            <a:graphicFrameLocks/>
          </p:cNvGraphicFramePr>
          <p:nvPr>
            <p:extLst>
              <p:ext uri="{D42A27DB-BD31-4B8C-83A1-F6EECF244321}">
                <p14:modId xmlns:p14="http://schemas.microsoft.com/office/powerpoint/2010/main" val="1097162919"/>
              </p:ext>
            </p:extLst>
          </p:nvPr>
        </p:nvGraphicFramePr>
        <p:xfrm>
          <a:off x="4197411" y="261257"/>
          <a:ext cx="7715915" cy="55788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8200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p:nvPr>
        </p:nvSpPr>
        <p:spPr>
          <a:xfrm>
            <a:off x="430794" y="283518"/>
            <a:ext cx="11330412" cy="1011127"/>
          </a:xfrm>
          <a:solidFill>
            <a:srgbClr val="D5402F"/>
          </a:solidFill>
        </p:spPr>
        <p:txBody>
          <a:bodyPr>
            <a:normAutofit/>
          </a:bodyPr>
          <a:lstStyle/>
          <a:p>
            <a:r>
              <a:rPr lang="en-IE" altLang="en-US" b="1" dirty="0" smtClean="0">
                <a:solidFill>
                  <a:srgbClr val="FFFFFF"/>
                </a:solidFill>
                <a:ea typeface="ＭＳ Ｐゴシック" panose="020B0600070205080204" pitchFamily="34" charset="-128"/>
              </a:rPr>
              <a:t>Our </a:t>
            </a:r>
            <a:r>
              <a:rPr lang="en-IE" altLang="en-US" b="1" dirty="0">
                <a:solidFill>
                  <a:srgbClr val="FFFFFF"/>
                </a:solidFill>
                <a:ea typeface="ＭＳ Ｐゴシック" panose="020B0600070205080204" pitchFamily="34" charset="-128"/>
              </a:rPr>
              <a:t>Community, </a:t>
            </a:r>
            <a:r>
              <a:rPr lang="en-IE" altLang="en-US" b="1" dirty="0" smtClean="0">
                <a:solidFill>
                  <a:srgbClr val="FFFFFF"/>
                </a:solidFill>
                <a:ea typeface="ＭＳ Ｐゴシック" panose="020B0600070205080204" pitchFamily="34" charset="-128"/>
              </a:rPr>
              <a:t>Our Project </a:t>
            </a:r>
            <a:endParaRPr lang="en-IE" altLang="en-US" dirty="0" smtClean="0">
              <a:ea typeface="ＭＳ Ｐゴシック" panose="020B0600070205080204" pitchFamily="34" charset="-128"/>
            </a:endParaRPr>
          </a:p>
        </p:txBody>
      </p:sp>
      <p:sp>
        <p:nvSpPr>
          <p:cNvPr id="2" name="Rectangle 1"/>
          <p:cNvSpPr/>
          <p:nvPr/>
        </p:nvSpPr>
        <p:spPr>
          <a:xfrm>
            <a:off x="6871651" y="2051786"/>
            <a:ext cx="4671517" cy="2462213"/>
          </a:xfrm>
          <a:prstGeom prst="rect">
            <a:avLst/>
          </a:prstGeom>
        </p:spPr>
        <p:txBody>
          <a:bodyPr wrap="square">
            <a:spAutoFit/>
          </a:bodyPr>
          <a:lstStyle/>
          <a:p>
            <a:pPr algn="r"/>
            <a:r>
              <a:rPr lang="en-US" sz="2200" dirty="0" smtClean="0"/>
              <a:t>If our community members are expected to participate as citizens in an equitable, democratic society – they need to have the right skills, knowledge and attitudes to work with people from diverse groups, on a local, national and global level.</a:t>
            </a:r>
            <a:endParaRPr lang="en-US" sz="2200" dirty="0"/>
          </a:p>
        </p:txBody>
      </p:sp>
      <p:pic>
        <p:nvPicPr>
          <p:cNvPr id="10"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4187658"/>
            <a:ext cx="289560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7"/>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430794" y="4076322"/>
            <a:ext cx="3043237" cy="2024062"/>
          </a:xfrm>
          <a:prstGeom prst="rect">
            <a:avLst/>
          </a:prstGeom>
        </p:spPr>
      </p:pic>
      <p:pic>
        <p:nvPicPr>
          <p:cNvPr id="11"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794" y="2076072"/>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4749" y="3067449"/>
            <a:ext cx="20129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5435" y="2435382"/>
            <a:ext cx="1674270" cy="175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1044" y="2083024"/>
            <a:ext cx="2279976" cy="1022844"/>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9103" y="2029432"/>
            <a:ext cx="1254659" cy="405950"/>
          </a:xfrm>
          <a:prstGeom prst="rect">
            <a:avLst/>
          </a:prstGeom>
        </p:spPr>
      </p:pic>
    </p:spTree>
    <p:extLst>
      <p:ext uri="{BB962C8B-B14F-4D97-AF65-F5344CB8AC3E}">
        <p14:creationId xmlns:p14="http://schemas.microsoft.com/office/powerpoint/2010/main" val="47596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6"/>
            <a:ext cx="12192000" cy="6858000"/>
          </a:xfrm>
          <a:prstGeom prst="rect">
            <a:avLst/>
          </a:prstGeom>
        </p:spPr>
      </p:pic>
      <p:sp>
        <p:nvSpPr>
          <p:cNvPr id="9" name="Rectangle 8"/>
          <p:cNvSpPr/>
          <p:nvPr/>
        </p:nvSpPr>
        <p:spPr>
          <a:xfrm>
            <a:off x="0" y="4137567"/>
            <a:ext cx="12192000" cy="230531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sp>
        <p:nvSpPr>
          <p:cNvPr id="15" name="TextBox 1"/>
          <p:cNvSpPr txBox="1">
            <a:spLocks noGrp="1" noChangeArrowheads="1"/>
          </p:cNvSpPr>
          <p:nvPr>
            <p:ph type="title"/>
          </p:nvPr>
        </p:nvSpPr>
        <p:spPr bwMode="auto">
          <a:xfrm>
            <a:off x="609600" y="1648775"/>
            <a:ext cx="109728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l"/>
            <a:r>
              <a:rPr lang="en-IE" altLang="en-US" sz="2600" dirty="0">
                <a:latin typeface="+mn-lt"/>
              </a:rPr>
              <a:t>Social injustices and other conditions that cause harm or create unsafe conditions are in part the responsibility of families, communities and larger society. </a:t>
            </a:r>
          </a:p>
        </p:txBody>
      </p:sp>
      <p:sp>
        <p:nvSpPr>
          <p:cNvPr id="16" name="TextBox 15"/>
          <p:cNvSpPr txBox="1">
            <a:spLocks noChangeArrowheads="1"/>
          </p:cNvSpPr>
          <p:nvPr/>
        </p:nvSpPr>
        <p:spPr bwMode="auto">
          <a:xfrm>
            <a:off x="4047893" y="2933785"/>
            <a:ext cx="4059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IE" altLang="en-US" dirty="0"/>
              <a:t>Putting </a:t>
            </a:r>
            <a:r>
              <a:rPr lang="en-IE" altLang="en-US" b="1" i="1" dirty="0">
                <a:solidFill>
                  <a:srgbClr val="339D8F"/>
                </a:solidFill>
              </a:rPr>
              <a:t>right</a:t>
            </a:r>
            <a:r>
              <a:rPr lang="en-IE" altLang="en-US" dirty="0">
                <a:solidFill>
                  <a:srgbClr val="339D8F"/>
                </a:solidFill>
              </a:rPr>
              <a:t> </a:t>
            </a:r>
            <a:r>
              <a:rPr lang="en-IE" altLang="en-US" dirty="0"/>
              <a:t>requires that we…</a:t>
            </a:r>
          </a:p>
        </p:txBody>
      </p:sp>
      <p:sp>
        <p:nvSpPr>
          <p:cNvPr id="17" name="TextBox 16"/>
          <p:cNvSpPr txBox="1">
            <a:spLocks noChangeArrowheads="1"/>
          </p:cNvSpPr>
          <p:nvPr/>
        </p:nvSpPr>
        <p:spPr bwMode="auto">
          <a:xfrm>
            <a:off x="3401122" y="4947193"/>
            <a:ext cx="2074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IE" altLang="en-US" dirty="0"/>
              <a:t>…address </a:t>
            </a:r>
            <a:r>
              <a:rPr lang="en-IE" altLang="en-US" b="1" i="1" dirty="0">
                <a:solidFill>
                  <a:srgbClr val="339D8F"/>
                </a:solidFill>
              </a:rPr>
              <a:t>harm</a:t>
            </a:r>
          </a:p>
        </p:txBody>
      </p:sp>
      <p:sp>
        <p:nvSpPr>
          <p:cNvPr id="18" name="TextBox 17"/>
          <p:cNvSpPr txBox="1">
            <a:spLocks noChangeArrowheads="1"/>
          </p:cNvSpPr>
          <p:nvPr/>
        </p:nvSpPr>
        <p:spPr bwMode="auto">
          <a:xfrm>
            <a:off x="6820557" y="4943245"/>
            <a:ext cx="2093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IE" altLang="en-US" dirty="0"/>
              <a:t>…address </a:t>
            </a:r>
            <a:r>
              <a:rPr lang="en-IE" altLang="en-US" b="1" i="1" dirty="0">
                <a:solidFill>
                  <a:srgbClr val="339D8F"/>
                </a:solidFill>
              </a:rPr>
              <a:t>causes</a:t>
            </a:r>
          </a:p>
        </p:txBody>
      </p:sp>
      <p:cxnSp>
        <p:nvCxnSpPr>
          <p:cNvPr id="19" name="Straight Arrow Connector 18"/>
          <p:cNvCxnSpPr/>
          <p:nvPr/>
        </p:nvCxnSpPr>
        <p:spPr>
          <a:xfrm flipH="1">
            <a:off x="4352206" y="3534254"/>
            <a:ext cx="1062037" cy="1033463"/>
          </a:xfrm>
          <a:prstGeom prst="straightConnector1">
            <a:avLst/>
          </a:prstGeom>
          <a:ln w="57150">
            <a:solidFill>
              <a:srgbClr val="339D8F"/>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820557" y="3534254"/>
            <a:ext cx="1027113" cy="1033463"/>
          </a:xfrm>
          <a:prstGeom prst="straightConnector1">
            <a:avLst/>
          </a:prstGeom>
          <a:ln w="57150">
            <a:solidFill>
              <a:srgbClr val="339D8F"/>
            </a:solidFill>
            <a:tailEnd type="triangle"/>
          </a:ln>
        </p:spPr>
        <p:style>
          <a:lnRef idx="2">
            <a:schemeClr val="accent1"/>
          </a:lnRef>
          <a:fillRef idx="0">
            <a:schemeClr val="accent1"/>
          </a:fillRef>
          <a:effectRef idx="1">
            <a:schemeClr val="accent1"/>
          </a:effectRef>
          <a:fontRef idx="minor">
            <a:schemeClr val="tx1"/>
          </a:fontRef>
        </p:style>
      </p:cxnSp>
      <p:sp>
        <p:nvSpPr>
          <p:cNvPr id="21" name="Title 1"/>
          <p:cNvSpPr txBox="1">
            <a:spLocks/>
          </p:cNvSpPr>
          <p:nvPr/>
        </p:nvSpPr>
        <p:spPr>
          <a:xfrm>
            <a:off x="609600" y="274638"/>
            <a:ext cx="10972800" cy="1143000"/>
          </a:xfrm>
          <a:prstGeom prst="rect">
            <a:avLst/>
          </a:prstGeom>
          <a:solidFill>
            <a:srgbClr val="7DBBB8"/>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4900" b="1" dirty="0" smtClean="0">
                <a:solidFill>
                  <a:srgbClr val="FFFFFF"/>
                </a:solidFill>
                <a:ea typeface="ＭＳ Ｐゴシック" panose="020B0600070205080204" pitchFamily="34" charset="-128"/>
              </a:rPr>
              <a:t>Securing Restorative Sustainability</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
        <p:nvSpPr>
          <p:cNvPr id="2" name="TextBox 1"/>
          <p:cNvSpPr txBox="1"/>
          <p:nvPr/>
        </p:nvSpPr>
        <p:spPr>
          <a:xfrm>
            <a:off x="609600" y="5825965"/>
            <a:ext cx="2133600" cy="430887"/>
          </a:xfrm>
          <a:prstGeom prst="rect">
            <a:avLst/>
          </a:prstGeom>
          <a:noFill/>
        </p:spPr>
        <p:txBody>
          <a:bodyPr wrap="square" rtlCol="0">
            <a:spAutoFit/>
          </a:bodyPr>
          <a:lstStyle/>
          <a:p>
            <a:r>
              <a:rPr lang="en-IE" sz="2200" dirty="0" smtClean="0"/>
              <a:t>Zehr et al, 2015</a:t>
            </a:r>
            <a:endParaRPr lang="en-IE" sz="2200" dirty="0"/>
          </a:p>
        </p:txBody>
      </p:sp>
    </p:spTree>
    <p:extLst>
      <p:ext uri="{BB962C8B-B14F-4D97-AF65-F5344CB8AC3E}">
        <p14:creationId xmlns:p14="http://schemas.microsoft.com/office/powerpoint/2010/main" val="9271039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6"/>
            <a:ext cx="12192000" cy="6858000"/>
          </a:xfrm>
          <a:prstGeom prst="rect">
            <a:avLst/>
          </a:prstGeom>
        </p:spPr>
      </p:pic>
      <p:sp>
        <p:nvSpPr>
          <p:cNvPr id="9" name="Rectangle 8"/>
          <p:cNvSpPr/>
          <p:nvPr/>
        </p:nvSpPr>
        <p:spPr>
          <a:xfrm>
            <a:off x="0" y="4137567"/>
            <a:ext cx="12192000" cy="230531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sp>
        <p:nvSpPr>
          <p:cNvPr id="12" name="TextBox 11"/>
          <p:cNvSpPr txBox="1"/>
          <p:nvPr/>
        </p:nvSpPr>
        <p:spPr>
          <a:xfrm>
            <a:off x="260218" y="1738452"/>
            <a:ext cx="4178214" cy="4401205"/>
          </a:xfrm>
          <a:prstGeom prst="rect">
            <a:avLst/>
          </a:prstGeom>
          <a:noFill/>
          <a:effectLst>
            <a:softEdge rad="12700"/>
          </a:effectLst>
        </p:spPr>
        <p:txBody>
          <a:bodyPr>
            <a:spAutoFit/>
          </a:bodyPr>
          <a:lstStyle/>
          <a:p>
            <a:pPr marL="285750" indent="-285750">
              <a:buFont typeface="Wingdings" panose="05000000000000000000" pitchFamily="2" charset="2"/>
              <a:buChar char="q"/>
              <a:defRPr/>
            </a:pPr>
            <a:r>
              <a:rPr lang="en-IE" sz="2000" dirty="0"/>
              <a:t>ABC/NEIC Programme continuation </a:t>
            </a:r>
          </a:p>
          <a:p>
            <a:pPr marL="285750" indent="-285750">
              <a:buFont typeface="Wingdings" panose="05000000000000000000" pitchFamily="2" charset="2"/>
              <a:buChar char="q"/>
              <a:defRPr/>
            </a:pPr>
            <a:r>
              <a:rPr lang="en-IE" sz="2000" dirty="0"/>
              <a:t>Dissemination at RP events/conferences/publications nationally and internationally</a:t>
            </a:r>
          </a:p>
          <a:p>
            <a:pPr marL="285750" indent="-285750">
              <a:buFont typeface="Wingdings" panose="05000000000000000000" pitchFamily="2" charset="2"/>
              <a:buChar char="q"/>
              <a:defRPr/>
            </a:pPr>
            <a:r>
              <a:rPr lang="en-IE" sz="2000" dirty="0"/>
              <a:t>Dissemination at ELI/NCI conferences and symposiums</a:t>
            </a:r>
          </a:p>
          <a:p>
            <a:pPr marL="285750" indent="-285750">
              <a:buFont typeface="Wingdings" panose="05000000000000000000" pitchFamily="2" charset="2"/>
              <a:buChar char="q"/>
              <a:defRPr/>
            </a:pPr>
            <a:r>
              <a:rPr lang="en-IE" sz="2000" dirty="0"/>
              <a:t>ELI Centre of Excellence</a:t>
            </a:r>
          </a:p>
          <a:p>
            <a:pPr marL="285750" indent="-285750">
              <a:buFont typeface="Wingdings" panose="05000000000000000000" pitchFamily="2" charset="2"/>
              <a:buChar char="q"/>
              <a:defRPr/>
            </a:pPr>
            <a:r>
              <a:rPr lang="en-IE" sz="2000" dirty="0"/>
              <a:t>Corporate Partner engagement</a:t>
            </a:r>
          </a:p>
          <a:p>
            <a:pPr marL="285750" indent="-285750">
              <a:buFont typeface="Wingdings" panose="05000000000000000000" pitchFamily="2" charset="2"/>
              <a:buChar char="q"/>
              <a:defRPr/>
            </a:pPr>
            <a:r>
              <a:rPr lang="en-IE" sz="2000" dirty="0"/>
              <a:t>EU Partner engagement</a:t>
            </a:r>
          </a:p>
          <a:p>
            <a:pPr marL="285750" indent="-285750">
              <a:buFont typeface="Wingdings" panose="05000000000000000000" pitchFamily="2" charset="2"/>
              <a:buChar char="q"/>
              <a:defRPr/>
            </a:pPr>
            <a:r>
              <a:rPr lang="en-IE" sz="2000" dirty="0"/>
              <a:t>National and International Network Partners: Ireland (North and South) – RPI, </a:t>
            </a:r>
            <a:r>
              <a:rPr lang="en-IE" sz="2000" dirty="0" smtClean="0"/>
              <a:t>RPF NI, Worldwide </a:t>
            </a:r>
            <a:r>
              <a:rPr lang="en-IE" sz="2000" dirty="0"/>
              <a:t>– IIRP</a:t>
            </a:r>
          </a:p>
          <a:p>
            <a:pPr marL="285750" indent="-285750">
              <a:buFont typeface="Wingdings" panose="05000000000000000000" pitchFamily="2" charset="2"/>
              <a:buChar char="q"/>
              <a:defRPr/>
            </a:pPr>
            <a:r>
              <a:rPr lang="en-IE" sz="2000" dirty="0"/>
              <a:t>RP Mentors: Ireland, </a:t>
            </a:r>
            <a:r>
              <a:rPr lang="en-IE" sz="2000" dirty="0" smtClean="0"/>
              <a:t>Europe, </a:t>
            </a:r>
            <a:r>
              <a:rPr lang="en-IE" sz="2000" dirty="0"/>
              <a:t>Australia and New Zealand </a:t>
            </a:r>
          </a:p>
        </p:txBody>
      </p:sp>
      <p:pic>
        <p:nvPicPr>
          <p:cNvPr id="1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5840" y="1629540"/>
            <a:ext cx="1425575"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3416" y="2137179"/>
            <a:ext cx="1514475"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6394565" y="2564924"/>
            <a:ext cx="676145" cy="342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32712" y="5460684"/>
            <a:ext cx="2627312"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43713" y="4808041"/>
            <a:ext cx="4300088" cy="3440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25152" y="5152048"/>
            <a:ext cx="2547937"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a:picLocks noChangeAspect="1"/>
          </p:cNvPicPr>
          <p:nvPr/>
        </p:nvPicPr>
        <p:blipFill>
          <a:blip r:embed="rId9">
            <a:extLst>
              <a:ext uri="{28A0092B-C50C-407E-A947-70E740481C1C}">
                <a14:useLocalDpi xmlns:a14="http://schemas.microsoft.com/office/drawing/2010/main" val="0"/>
              </a:ext>
            </a:extLst>
          </a:blip>
          <a:srcRect l="38901" t="2020" r="38454" b="2"/>
          <a:stretch>
            <a:fillRect/>
          </a:stretch>
        </p:blipFill>
        <p:spPr bwMode="auto">
          <a:xfrm rot="10800000">
            <a:off x="10682511" y="1768197"/>
            <a:ext cx="817830" cy="236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txBox="1">
            <a:spLocks/>
          </p:cNvSpPr>
          <p:nvPr/>
        </p:nvSpPr>
        <p:spPr>
          <a:xfrm>
            <a:off x="609600" y="274638"/>
            <a:ext cx="10972800" cy="1143000"/>
          </a:xfrm>
          <a:prstGeom prst="rect">
            <a:avLst/>
          </a:prstGeom>
          <a:solidFill>
            <a:srgbClr val="7DBBB8"/>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4900" b="1" dirty="0" smtClean="0">
                <a:solidFill>
                  <a:srgbClr val="FFFFFF"/>
                </a:solidFill>
                <a:ea typeface="ＭＳ Ｐゴシック" panose="020B0600070205080204" pitchFamily="34" charset="-128"/>
              </a:rPr>
              <a:t>Securing Restorative Sustainability</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Tree>
    <p:extLst>
      <p:ext uri="{BB962C8B-B14F-4D97-AF65-F5344CB8AC3E}">
        <p14:creationId xmlns:p14="http://schemas.microsoft.com/office/powerpoint/2010/main" val="18935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014903"/>
            <a:ext cx="12192000" cy="230531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IE" dirty="0" smtClean="0"/>
              <a:t>C</a:t>
            </a:r>
            <a:endParaRPr lang="en-IE" dirty="0"/>
          </a:p>
        </p:txBody>
      </p:sp>
      <p:sp>
        <p:nvSpPr>
          <p:cNvPr id="10" name="Title 1"/>
          <p:cNvSpPr txBox="1">
            <a:spLocks/>
          </p:cNvSpPr>
          <p:nvPr/>
        </p:nvSpPr>
        <p:spPr>
          <a:xfrm>
            <a:off x="609600" y="274638"/>
            <a:ext cx="10972800" cy="1143000"/>
          </a:xfrm>
          <a:prstGeom prst="rect">
            <a:avLst/>
          </a:prstGeom>
          <a:solidFill>
            <a:srgbClr val="7DBBB8"/>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4900" b="1" dirty="0" smtClean="0">
                <a:solidFill>
                  <a:srgbClr val="FFFFFF"/>
                </a:solidFill>
                <a:ea typeface="ＭＳ Ｐゴシック" panose="020B0600070205080204" pitchFamily="34" charset="-128"/>
              </a:rPr>
              <a:t>Securing Restorative Sustainability</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graphicFrame>
        <p:nvGraphicFramePr>
          <p:cNvPr id="2" name="Diagram 1"/>
          <p:cNvGraphicFramePr/>
          <p:nvPr>
            <p:extLst>
              <p:ext uri="{D42A27DB-BD31-4B8C-83A1-F6EECF244321}">
                <p14:modId xmlns:p14="http://schemas.microsoft.com/office/powerpoint/2010/main" val="3024358076"/>
              </p:ext>
            </p:extLst>
          </p:nvPr>
        </p:nvGraphicFramePr>
        <p:xfrm>
          <a:off x="4368042" y="1712125"/>
          <a:ext cx="7559563" cy="4967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858642" y="2230557"/>
            <a:ext cx="4103651" cy="1692771"/>
          </a:xfrm>
          <a:prstGeom prst="rect">
            <a:avLst/>
          </a:prstGeom>
          <a:noFill/>
        </p:spPr>
        <p:txBody>
          <a:bodyPr wrap="square" rtlCol="0">
            <a:spAutoFit/>
          </a:bodyPr>
          <a:lstStyle/>
          <a:p>
            <a:r>
              <a:rPr lang="en-IE" sz="2600" dirty="0" smtClean="0"/>
              <a:t>Creating restorative learning communities…through restorative society approaches.</a:t>
            </a:r>
            <a:endParaRPr lang="en-IE" sz="2600" dirty="0"/>
          </a:p>
        </p:txBody>
      </p:sp>
    </p:spTree>
    <p:extLst>
      <p:ext uri="{BB962C8B-B14F-4D97-AF65-F5344CB8AC3E}">
        <p14:creationId xmlns:p14="http://schemas.microsoft.com/office/powerpoint/2010/main" val="341171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54"/>
            <a:ext cx="12192000" cy="6858000"/>
          </a:xfrm>
          <a:prstGeom prst="rect">
            <a:avLst/>
          </a:prstGeom>
        </p:spPr>
      </p:pic>
      <p:sp>
        <p:nvSpPr>
          <p:cNvPr id="7" name="Title 1"/>
          <p:cNvSpPr txBox="1">
            <a:spLocks/>
          </p:cNvSpPr>
          <p:nvPr/>
        </p:nvSpPr>
        <p:spPr>
          <a:xfrm>
            <a:off x="609600" y="274638"/>
            <a:ext cx="10972800" cy="1143000"/>
          </a:xfrm>
          <a:prstGeom prst="rect">
            <a:avLst/>
          </a:prstGeom>
          <a:solidFill>
            <a:srgbClr val="7DBBB8"/>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4900" b="1" dirty="0" smtClean="0">
                <a:solidFill>
                  <a:srgbClr val="FFFFFF"/>
                </a:solidFill>
                <a:ea typeface="ＭＳ Ｐゴシック" panose="020B0600070205080204" pitchFamily="34" charset="-128"/>
              </a:rPr>
              <a:t>Securing Restorative Sustainability</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
        <p:nvSpPr>
          <p:cNvPr id="2" name="TextBox 1"/>
          <p:cNvSpPr txBox="1"/>
          <p:nvPr/>
        </p:nvSpPr>
        <p:spPr>
          <a:xfrm>
            <a:off x="609600" y="1632148"/>
            <a:ext cx="10972800" cy="3539430"/>
          </a:xfrm>
          <a:prstGeom prst="rect">
            <a:avLst/>
          </a:prstGeom>
          <a:noFill/>
        </p:spPr>
        <p:txBody>
          <a:bodyPr wrap="square" rtlCol="0">
            <a:spAutoFit/>
          </a:bodyPr>
          <a:lstStyle/>
          <a:p>
            <a:r>
              <a:rPr lang="en-US" sz="2600" dirty="0" smtClean="0"/>
              <a:t>An </a:t>
            </a:r>
            <a:r>
              <a:rPr lang="en-US" sz="2600" dirty="0"/>
              <a:t>Increasingly Integrated Way of Working </a:t>
            </a:r>
          </a:p>
          <a:p>
            <a:endParaRPr lang="en-US" dirty="0" smtClean="0"/>
          </a:p>
          <a:p>
            <a:r>
              <a:rPr lang="en-US" sz="2000" dirty="0" smtClean="0"/>
              <a:t>Based </a:t>
            </a:r>
            <a:r>
              <a:rPr lang="en-US" sz="2000" dirty="0"/>
              <a:t>on the envisioned new ways of </a:t>
            </a:r>
            <a:r>
              <a:rPr lang="en-US" sz="2000" dirty="0" smtClean="0"/>
              <a:t>working, the long-term vision of this initiative </a:t>
            </a:r>
            <a:r>
              <a:rPr lang="en-US" sz="2000" dirty="0"/>
              <a:t>will seek to establish a number of </a:t>
            </a:r>
            <a:r>
              <a:rPr lang="en-US" sz="2000" dirty="0" smtClean="0"/>
              <a:t>locally-run, integrated, </a:t>
            </a:r>
            <a:r>
              <a:rPr lang="en-US" sz="2000" dirty="0"/>
              <a:t>restorative practice hubs that embed</a:t>
            </a:r>
            <a:r>
              <a:rPr lang="en-US" sz="2000" dirty="0" smtClean="0"/>
              <a:t>:</a:t>
            </a:r>
          </a:p>
          <a:p>
            <a:endParaRPr lang="en-US" sz="2000" dirty="0" smtClean="0"/>
          </a:p>
          <a:p>
            <a:pPr marL="342900" indent="-342900">
              <a:buFont typeface="Wingdings" panose="05000000000000000000" pitchFamily="2" charset="2"/>
              <a:buChar char="q"/>
            </a:pPr>
            <a:r>
              <a:rPr lang="en-US" sz="2000" dirty="0" smtClean="0"/>
              <a:t>A neighbourhood-based </a:t>
            </a:r>
            <a:r>
              <a:rPr lang="en-US" sz="2000" dirty="0">
                <a:solidFill>
                  <a:srgbClr val="339D8F"/>
                </a:solidFill>
              </a:rPr>
              <a:t>social and economic regeneration initiative </a:t>
            </a:r>
            <a:r>
              <a:rPr lang="en-US" sz="2000" dirty="0"/>
              <a:t>between diverse local, city and national </a:t>
            </a:r>
            <a:r>
              <a:rPr lang="en-US" sz="2000" dirty="0" smtClean="0"/>
              <a:t>partners </a:t>
            </a:r>
          </a:p>
          <a:p>
            <a:pPr marL="342900" indent="-342900">
              <a:buFont typeface="Wingdings" panose="05000000000000000000" pitchFamily="2" charset="2"/>
              <a:buChar char="q"/>
            </a:pPr>
            <a:r>
              <a:rPr lang="en-US" sz="2000" dirty="0" smtClean="0"/>
              <a:t>A </a:t>
            </a:r>
            <a:r>
              <a:rPr lang="en-US" sz="2000" dirty="0">
                <a:solidFill>
                  <a:srgbClr val="339D8F"/>
                </a:solidFill>
              </a:rPr>
              <a:t>restorative learning hub </a:t>
            </a:r>
            <a:r>
              <a:rPr lang="en-US" sz="2000" dirty="0"/>
              <a:t>that underpins support for the long term development of </a:t>
            </a:r>
            <a:r>
              <a:rPr lang="en-US" sz="2000" dirty="0" smtClean="0"/>
              <a:t>early years services, </a:t>
            </a:r>
            <a:r>
              <a:rPr lang="en-US" sz="2000" dirty="0"/>
              <a:t>primary and </a:t>
            </a:r>
            <a:r>
              <a:rPr lang="en-US" sz="2000" dirty="0" smtClean="0"/>
              <a:t>secondary schooling, </a:t>
            </a:r>
            <a:r>
              <a:rPr lang="en-US" sz="2000" dirty="0"/>
              <a:t>youth, community, sports and cultural </a:t>
            </a:r>
            <a:r>
              <a:rPr lang="en-US" sz="2000" dirty="0" smtClean="0"/>
              <a:t>developments </a:t>
            </a:r>
          </a:p>
          <a:p>
            <a:pPr marL="342900" indent="-342900">
              <a:buFont typeface="Wingdings" panose="05000000000000000000" pitchFamily="2" charset="2"/>
              <a:buChar char="q"/>
            </a:pPr>
            <a:r>
              <a:rPr lang="en-US" sz="2000" dirty="0" smtClean="0"/>
              <a:t>Innovative neighbourhood-based </a:t>
            </a:r>
            <a:r>
              <a:rPr lang="en-US" sz="2000" dirty="0">
                <a:solidFill>
                  <a:srgbClr val="339D8F"/>
                </a:solidFill>
              </a:rPr>
              <a:t>economic, career development and adult education initiatives </a:t>
            </a:r>
            <a:r>
              <a:rPr lang="en-US" sz="2000" dirty="0"/>
              <a:t>based within and around </a:t>
            </a:r>
            <a:r>
              <a:rPr lang="en-US" sz="2000" dirty="0" smtClean="0"/>
              <a:t>the National College of Ireland.</a:t>
            </a:r>
            <a:endParaRPr lang="en-IE" sz="2000" dirty="0"/>
          </a:p>
        </p:txBody>
      </p:sp>
    </p:spTree>
    <p:extLst>
      <p:ext uri="{BB962C8B-B14F-4D97-AF65-F5344CB8AC3E}">
        <p14:creationId xmlns:p14="http://schemas.microsoft.com/office/powerpoint/2010/main" val="52850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Effect transition="in" filter="fade">
                                      <p:cBhvr>
                                        <p:cTn id="14" dur="1000"/>
                                        <p:tgtEl>
                                          <p:spTgt spid="2">
                                            <p:txEl>
                                              <p:pRg st="5" end="5"/>
                                            </p:txEl>
                                          </p:spTgt>
                                        </p:tgtEl>
                                      </p:cBhvr>
                                    </p:animEffect>
                                    <p:anim calcmode="lin" valueType="num">
                                      <p:cBhvr>
                                        <p:cTn id="1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1000"/>
                                        <p:tgtEl>
                                          <p:spTgt spid="2">
                                            <p:txEl>
                                              <p:pRg st="6" end="6"/>
                                            </p:txEl>
                                          </p:spTgt>
                                        </p:tgtEl>
                                      </p:cBhvr>
                                    </p:animEffect>
                                    <p:anim calcmode="lin" valueType="num">
                                      <p:cBhvr>
                                        <p:cTn id="2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172267" y="1965165"/>
            <a:ext cx="788840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3200" b="0" i="0" u="none" strike="noStrike" kern="0" cap="none" spc="0" normalizeH="0" baseline="0" noProof="0" dirty="0" err="1">
              <a:ln>
                <a:noFill/>
              </a:ln>
              <a:solidFill>
                <a:srgbClr val="002060"/>
              </a:solidFill>
              <a:effectLst/>
              <a:uLnTx/>
              <a:uFillTx/>
            </a:endParaRPr>
          </a:p>
        </p:txBody>
      </p:sp>
      <p:sp>
        <p:nvSpPr>
          <p:cNvPr id="5" name="Cloud Callout 4"/>
          <p:cNvSpPr/>
          <p:nvPr/>
        </p:nvSpPr>
        <p:spPr>
          <a:xfrm>
            <a:off x="311336" y="271303"/>
            <a:ext cx="3570287" cy="2933700"/>
          </a:xfrm>
          <a:prstGeom prst="cloudCallout">
            <a:avLst>
              <a:gd name="adj1" fmla="val 38961"/>
              <a:gd name="adj2" fmla="val 54535"/>
            </a:avLst>
          </a:prstGeom>
          <a:solidFill>
            <a:srgbClr val="D5402F"/>
          </a:solidFill>
          <a:ln>
            <a:solidFill>
              <a:srgbClr val="D5402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b="1" dirty="0"/>
          </a:p>
          <a:p>
            <a:pPr algn="ctr">
              <a:defRPr/>
            </a:pPr>
            <a:r>
              <a:rPr lang="en-US" sz="2000" b="1" dirty="0"/>
              <a:t>“Through RP people might speak more about their feelings and that will build more empathy.”</a:t>
            </a:r>
            <a:endParaRPr lang="en-IE" sz="2000" b="1" dirty="0"/>
          </a:p>
          <a:p>
            <a:pPr algn="ctr">
              <a:defRPr/>
            </a:pPr>
            <a:endParaRPr lang="en-IE" sz="2000" b="1" dirty="0">
              <a:solidFill>
                <a:schemeClr val="bg1"/>
              </a:solidFill>
              <a:latin typeface="+mj-lt"/>
            </a:endParaRPr>
          </a:p>
        </p:txBody>
      </p:sp>
      <p:sp>
        <p:nvSpPr>
          <p:cNvPr id="8" name="Rounded Rectangular Callout 7"/>
          <p:cNvSpPr/>
          <p:nvPr/>
        </p:nvSpPr>
        <p:spPr>
          <a:xfrm>
            <a:off x="435486" y="3418449"/>
            <a:ext cx="2751138" cy="2478088"/>
          </a:xfrm>
          <a:prstGeom prst="wedgeRoundRectCallout">
            <a:avLst>
              <a:gd name="adj1" fmla="val 38096"/>
              <a:gd name="adj2" fmla="val 68900"/>
              <a:gd name="adj3" fmla="val 16667"/>
            </a:avLst>
          </a:prstGeom>
          <a:solidFill>
            <a:srgbClr val="3AB4A3"/>
          </a:solidFill>
          <a:ln>
            <a:solidFill>
              <a:srgbClr val="3AB4A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IE" sz="2000" b="1" dirty="0">
                <a:solidFill>
                  <a:schemeClr val="bg1"/>
                </a:solidFill>
                <a:latin typeface="+mj-lt"/>
              </a:rPr>
              <a:t>“It brings cooperation and change for the better (a better community) and understanding of other people and their feelings.”</a:t>
            </a:r>
          </a:p>
        </p:txBody>
      </p:sp>
      <p:sp>
        <p:nvSpPr>
          <p:cNvPr id="10" name="Oval Callout 9"/>
          <p:cNvSpPr/>
          <p:nvPr/>
        </p:nvSpPr>
        <p:spPr>
          <a:xfrm>
            <a:off x="4192959" y="814039"/>
            <a:ext cx="3379296" cy="3150493"/>
          </a:xfrm>
          <a:prstGeom prst="wedgeEllipseCallout">
            <a:avLst>
              <a:gd name="adj1" fmla="val -41960"/>
              <a:gd name="adj2" fmla="val 50872"/>
            </a:avLst>
          </a:prstGeom>
          <a:solidFill>
            <a:schemeClr val="tx1">
              <a:lumMod val="75000"/>
              <a:lumOff val="2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t>“There are better relationships, better flows of communication among adults as well as children.” </a:t>
            </a:r>
            <a:endParaRPr lang="en-GB" sz="2000" b="1" dirty="0"/>
          </a:p>
        </p:txBody>
      </p:sp>
      <p:sp>
        <p:nvSpPr>
          <p:cNvPr id="11" name="Rounded Rectangular Callout 10"/>
          <p:cNvSpPr/>
          <p:nvPr/>
        </p:nvSpPr>
        <p:spPr>
          <a:xfrm>
            <a:off x="3594691" y="4329308"/>
            <a:ext cx="2501309" cy="1551265"/>
          </a:xfrm>
          <a:prstGeom prst="wedgeRoundRectCallout">
            <a:avLst>
              <a:gd name="adj1" fmla="val 31019"/>
              <a:gd name="adj2" fmla="val 69748"/>
              <a:gd name="adj3" fmla="val 16667"/>
            </a:avLst>
          </a:prstGeom>
          <a:solidFill>
            <a:schemeClr val="accent6">
              <a:lumMod val="75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IE" sz="2000" b="1" dirty="0"/>
              <a:t>“RP allows people to be reflective, more empowered.”</a:t>
            </a:r>
          </a:p>
        </p:txBody>
      </p:sp>
      <p:sp>
        <p:nvSpPr>
          <p:cNvPr id="12" name="Oval Callout 11"/>
          <p:cNvSpPr/>
          <p:nvPr/>
        </p:nvSpPr>
        <p:spPr>
          <a:xfrm>
            <a:off x="7793070" y="1750742"/>
            <a:ext cx="3871106" cy="2833420"/>
          </a:xfrm>
          <a:prstGeom prst="wedgeEllipseCallout">
            <a:avLst/>
          </a:prstGeom>
          <a:solidFill>
            <a:srgbClr val="339D8F"/>
          </a:solidFill>
          <a:ln>
            <a:solidFill>
              <a:srgbClr val="339D8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IE" sz="2000" b="1" dirty="0"/>
              <a:t>“RP might give a teenager support and understanding about the impact their behaviour has on wider community.”</a:t>
            </a:r>
          </a:p>
        </p:txBody>
      </p:sp>
      <p:sp>
        <p:nvSpPr>
          <p:cNvPr id="13" name="TextBox 1"/>
          <p:cNvSpPr txBox="1">
            <a:spLocks noChangeArrowheads="1"/>
          </p:cNvSpPr>
          <p:nvPr/>
        </p:nvSpPr>
        <p:spPr bwMode="auto">
          <a:xfrm>
            <a:off x="7883591" y="271303"/>
            <a:ext cx="314483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2000">
                <a:solidFill>
                  <a:srgbClr val="17375E"/>
                </a:solidFill>
                <a:latin typeface="Calibri" panose="020F0502020204030204" pitchFamily="34" charset="0"/>
                <a:ea typeface="ＭＳ Ｐゴシック" panose="020B0600070205080204" pitchFamily="34" charset="-128"/>
              </a:defRPr>
            </a:lvl9pPr>
          </a:lstStyle>
          <a:p>
            <a:pPr algn="r">
              <a:spcBef>
                <a:spcPct val="0"/>
              </a:spcBef>
              <a:buFontTx/>
              <a:buNone/>
            </a:pPr>
            <a:r>
              <a:rPr lang="en-IE" altLang="en-US" sz="2600" dirty="0">
                <a:solidFill>
                  <a:schemeClr val="tx1"/>
                </a:solidFill>
                <a:latin typeface="+mn-lt"/>
              </a:rPr>
              <a:t>Why our restorative practices programme works…</a:t>
            </a:r>
          </a:p>
        </p:txBody>
      </p:sp>
    </p:spTree>
    <p:extLst>
      <p:ext uri="{BB962C8B-B14F-4D97-AF65-F5344CB8AC3E}">
        <p14:creationId xmlns:p14="http://schemas.microsoft.com/office/powerpoint/2010/main" val="205809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172267" y="1965165"/>
            <a:ext cx="788840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3200" b="0" i="0" u="none" strike="noStrike" kern="0" cap="none" spc="0" normalizeH="0" baseline="0" noProof="0" dirty="0" err="1">
              <a:ln>
                <a:noFill/>
              </a:ln>
              <a:solidFill>
                <a:srgbClr val="002060"/>
              </a:solidFill>
              <a:effectLst/>
              <a:uLnTx/>
              <a:uFillTx/>
            </a:endParaRPr>
          </a:p>
        </p:txBody>
      </p:sp>
      <p:sp>
        <p:nvSpPr>
          <p:cNvPr id="3" name="TextBox 2"/>
          <p:cNvSpPr txBox="1"/>
          <p:nvPr/>
        </p:nvSpPr>
        <p:spPr>
          <a:xfrm>
            <a:off x="1002007" y="578524"/>
            <a:ext cx="10228926" cy="5109091"/>
          </a:xfrm>
          <a:prstGeom prst="rect">
            <a:avLst/>
          </a:prstGeom>
          <a:noFill/>
        </p:spPr>
        <p:txBody>
          <a:bodyPr wrap="square" rtlCol="0">
            <a:spAutoFit/>
          </a:bodyPr>
          <a:lstStyle/>
          <a:p>
            <a:endParaRPr lang="en-GB" sz="4000" dirty="0">
              <a:solidFill>
                <a:srgbClr val="32322B"/>
              </a:solidFill>
            </a:endParaRPr>
          </a:p>
          <a:p>
            <a:pPr fontAlgn="base"/>
            <a:r>
              <a:rPr lang="en-IE" sz="2600" dirty="0"/>
              <a:t>For the first ten minutes the young boys were edgy, giggly, uneasy, even a little disruptive. To be together in a circle, to be invited to speak for themselves and give others their turn, was new and a challenge.​</a:t>
            </a:r>
            <a:r>
              <a:rPr lang="en-US" sz="2600" dirty="0"/>
              <a:t>​</a:t>
            </a:r>
          </a:p>
          <a:p>
            <a:pPr fontAlgn="base"/>
            <a:r>
              <a:rPr lang="en-IE" sz="2600" dirty="0"/>
              <a:t>Within the hour engagement had become total, insights about trust, friendship, being hurt, being included, being listened to, caring for one another, keeping one another safe, were shared with clarity and honesty.​</a:t>
            </a:r>
            <a:r>
              <a:rPr lang="en-US" sz="2600" dirty="0"/>
              <a:t>​</a:t>
            </a:r>
          </a:p>
          <a:p>
            <a:pPr fontAlgn="base"/>
            <a:r>
              <a:rPr lang="en-IE" sz="2600" dirty="0"/>
              <a:t>Their capacity to be open and to share deep experiences was done in a manner that adults often find too challenging. Their voice was strong and unexpectedly compassionate.”​</a:t>
            </a:r>
            <a:endParaRPr lang="en-US" sz="2600" dirty="0"/>
          </a:p>
          <a:p>
            <a:endParaRPr lang="en-GB" sz="2600" dirty="0" smtClean="0"/>
          </a:p>
          <a:p>
            <a:r>
              <a:rPr lang="en-GB" sz="2600" dirty="0" smtClean="0"/>
              <a:t>Derek Wilson, Dublin, 7</a:t>
            </a:r>
            <a:r>
              <a:rPr lang="en-GB" sz="2600" baseline="30000" dirty="0" smtClean="0"/>
              <a:t>th</a:t>
            </a:r>
            <a:r>
              <a:rPr lang="en-GB" sz="2600" dirty="0" smtClean="0"/>
              <a:t> December 2016</a:t>
            </a:r>
            <a:endParaRPr lang="en-GB" sz="2600" dirty="0"/>
          </a:p>
        </p:txBody>
      </p:sp>
    </p:spTree>
    <p:extLst>
      <p:ext uri="{BB962C8B-B14F-4D97-AF65-F5344CB8AC3E}">
        <p14:creationId xmlns:p14="http://schemas.microsoft.com/office/powerpoint/2010/main" val="25952995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172267" y="1965165"/>
            <a:ext cx="788840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3200" b="0" i="0" u="none" strike="noStrike" kern="0" cap="none" spc="0" normalizeH="0" baseline="0" noProof="0" dirty="0" err="1">
              <a:ln>
                <a:noFill/>
              </a:ln>
              <a:solidFill>
                <a:srgbClr val="002060"/>
              </a:solidFill>
              <a:effectLst/>
              <a:uLnTx/>
              <a:uFillTx/>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93" y="1574503"/>
            <a:ext cx="6069841" cy="3415873"/>
          </a:xfrm>
          <a:prstGeom prst="rect">
            <a:avLst/>
          </a:prstGeom>
        </p:spPr>
      </p:pic>
      <p:sp>
        <p:nvSpPr>
          <p:cNvPr id="5" name="TextBox 4"/>
          <p:cNvSpPr txBox="1"/>
          <p:nvPr/>
        </p:nvSpPr>
        <p:spPr>
          <a:xfrm>
            <a:off x="7081827" y="697117"/>
            <a:ext cx="4262165" cy="3416320"/>
          </a:xfrm>
          <a:prstGeom prst="rect">
            <a:avLst/>
          </a:prstGeom>
          <a:noFill/>
        </p:spPr>
        <p:txBody>
          <a:bodyPr wrap="square" rtlCol="0">
            <a:spAutoFit/>
          </a:bodyPr>
          <a:lstStyle/>
          <a:p>
            <a:r>
              <a:rPr lang="en-IE" sz="2200" dirty="0" smtClean="0"/>
              <a:t>If you have any questions or would like to contact us, please get in touch!</a:t>
            </a:r>
          </a:p>
          <a:p>
            <a:endParaRPr lang="en-IE" sz="2200" dirty="0"/>
          </a:p>
          <a:p>
            <a:pPr fontAlgn="base"/>
            <a:r>
              <a:rPr lang="en-IE" sz="2200" dirty="0"/>
              <a:t>Emma </a:t>
            </a:r>
            <a:r>
              <a:rPr lang="en-IE" sz="2200" dirty="0" smtClean="0"/>
              <a:t>Wheatley </a:t>
            </a:r>
            <a:r>
              <a:rPr lang="en-IE" sz="2200" b="1" dirty="0">
                <a:solidFill>
                  <a:srgbClr val="339D8F"/>
                </a:solidFill>
              </a:rPr>
              <a:t>emma.wheatley@ncirl.ie</a:t>
            </a:r>
          </a:p>
          <a:p>
            <a:pPr fontAlgn="base"/>
            <a:endParaRPr lang="en-IE" sz="2200" dirty="0"/>
          </a:p>
          <a:p>
            <a:pPr fontAlgn="base"/>
            <a:r>
              <a:rPr lang="en-IE" sz="2200" dirty="0"/>
              <a:t>Karen </a:t>
            </a:r>
            <a:r>
              <a:rPr lang="en-IE" sz="2200" dirty="0" smtClean="0"/>
              <a:t>Mooney </a:t>
            </a:r>
          </a:p>
          <a:p>
            <a:pPr fontAlgn="base"/>
            <a:r>
              <a:rPr lang="en-IE" sz="2200" b="1" dirty="0" smtClean="0">
                <a:solidFill>
                  <a:srgbClr val="339D8F"/>
                </a:solidFill>
              </a:rPr>
              <a:t>karen.mooney@ncirl.ie </a:t>
            </a:r>
            <a:endParaRPr lang="en-GB" sz="2200" b="1" dirty="0">
              <a:solidFill>
                <a:srgbClr val="339D8F"/>
              </a:solidFill>
            </a:endParaRPr>
          </a:p>
          <a:p>
            <a:endParaRPr lang="en-IE" dirty="0"/>
          </a:p>
        </p:txBody>
      </p:sp>
    </p:spTree>
    <p:extLst>
      <p:ext uri="{BB962C8B-B14F-4D97-AF65-F5344CB8AC3E}">
        <p14:creationId xmlns:p14="http://schemas.microsoft.com/office/powerpoint/2010/main" val="19564641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30794" y="2513736"/>
            <a:ext cx="10886038" cy="3935436"/>
          </a:xfrm>
          <a:prstGeom prst="rect">
            <a:avLst/>
          </a:prstGeom>
        </p:spPr>
        <p:txBody>
          <a:bodyPr wrap="square">
            <a:spAutoFit/>
          </a:bodyPr>
          <a:lstStyle/>
          <a:p>
            <a:pPr>
              <a:lnSpc>
                <a:spcPct val="107000"/>
              </a:lnSpc>
              <a:spcAft>
                <a:spcPts val="800"/>
              </a:spcAft>
            </a:pPr>
            <a:r>
              <a:rPr lang="en-IE" sz="2200" dirty="0">
                <a:latin typeface="Calibri" panose="020F0502020204030204" pitchFamily="34" charset="0"/>
                <a:ea typeface="Calibri" panose="020F0502020204030204" pitchFamily="34" charset="0"/>
                <a:cs typeface="Calibri" panose="020F0502020204030204" pitchFamily="34" charset="0"/>
              </a:rPr>
              <a:t>1. </a:t>
            </a:r>
            <a:r>
              <a:rPr lang="en-IE" sz="2200" b="1" dirty="0">
                <a:solidFill>
                  <a:srgbClr val="CE4130"/>
                </a:solidFill>
                <a:latin typeface="Calibri" panose="020F0502020204030204" pitchFamily="34" charset="0"/>
                <a:ea typeface="Calibri" panose="020F0502020204030204" pitchFamily="34" charset="0"/>
                <a:cs typeface="Calibri" panose="020F0502020204030204" pitchFamily="34" charset="0"/>
              </a:rPr>
              <a:t>Promote</a:t>
            </a:r>
            <a:r>
              <a:rPr lang="en-IE" sz="2200" dirty="0">
                <a:latin typeface="Calibri" panose="020F0502020204030204" pitchFamily="34" charset="0"/>
                <a:ea typeface="Calibri" panose="020F0502020204030204" pitchFamily="34" charset="0"/>
                <a:cs typeface="Calibri" panose="020F0502020204030204" pitchFamily="34" charset="0"/>
              </a:rPr>
              <a:t> restorative processes within various public and civic institutions that value citizen voice and prioritise securing a safe local </a:t>
            </a:r>
            <a:r>
              <a:rPr lang="en-IE" sz="2200" dirty="0" smtClean="0">
                <a:latin typeface="Calibri" panose="020F0502020204030204" pitchFamily="34" charset="0"/>
                <a:ea typeface="Calibri" panose="020F0502020204030204" pitchFamily="34" charset="0"/>
                <a:cs typeface="Calibri" panose="020F0502020204030204" pitchFamily="34" charset="0"/>
              </a:rPr>
              <a:t>environment </a:t>
            </a:r>
            <a:r>
              <a:rPr lang="en-IE" sz="1600" dirty="0">
                <a:latin typeface="Calibri" panose="020F0502020204030204" pitchFamily="34" charset="0"/>
                <a:ea typeface="Calibri" panose="020F0502020204030204" pitchFamily="34" charset="0"/>
                <a:cs typeface="Calibri" panose="020F0502020204030204" pitchFamily="34" charset="0"/>
              </a:rPr>
              <a:t>e.g. schools, youth &amp; community projects. </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2200" dirty="0">
                <a:latin typeface="Calibri" panose="020F0502020204030204" pitchFamily="34" charset="0"/>
                <a:ea typeface="Calibri" panose="020F0502020204030204" pitchFamily="34" charset="0"/>
                <a:cs typeface="Calibri" panose="020F0502020204030204" pitchFamily="34" charset="0"/>
              </a:rPr>
              <a:t>2. </a:t>
            </a:r>
            <a:r>
              <a:rPr lang="en-IE" sz="2200" b="1" dirty="0">
                <a:solidFill>
                  <a:srgbClr val="CE4130"/>
                </a:solidFill>
                <a:latin typeface="Calibri" panose="020F0502020204030204" pitchFamily="34" charset="0"/>
                <a:ea typeface="Calibri" panose="020F0502020204030204" pitchFamily="34" charset="0"/>
                <a:cs typeface="Calibri" panose="020F0502020204030204" pitchFamily="34" charset="0"/>
              </a:rPr>
              <a:t>Establish</a:t>
            </a:r>
            <a:r>
              <a:rPr lang="en-IE" sz="2200" dirty="0">
                <a:latin typeface="Calibri" panose="020F0502020204030204" pitchFamily="34" charset="0"/>
                <a:ea typeface="Calibri" panose="020F0502020204030204" pitchFamily="34" charset="0"/>
                <a:cs typeface="Calibri" panose="020F0502020204030204" pitchFamily="34" charset="0"/>
              </a:rPr>
              <a:t> restorative principles in organisational and societal </a:t>
            </a:r>
            <a:r>
              <a:rPr lang="en-IE" sz="2200" dirty="0" smtClean="0">
                <a:latin typeface="Calibri" panose="020F0502020204030204" pitchFamily="34" charset="0"/>
                <a:ea typeface="Calibri" panose="020F0502020204030204" pitchFamily="34" charset="0"/>
                <a:cs typeface="Calibri" panose="020F0502020204030204" pitchFamily="34" charset="0"/>
              </a:rPr>
              <a:t>cultures </a:t>
            </a:r>
            <a:r>
              <a:rPr lang="en-IE" sz="1600" dirty="0">
                <a:latin typeface="Calibri" panose="020F0502020204030204" pitchFamily="34" charset="0"/>
                <a:ea typeface="Calibri" panose="020F0502020204030204" pitchFamily="34" charset="0"/>
                <a:cs typeface="Calibri" panose="020F0502020204030204" pitchFamily="34" charset="0"/>
              </a:rPr>
              <a:t>e.g. public bodies, charities, schools, colleges. </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2200" dirty="0">
                <a:latin typeface="Calibri" panose="020F0502020204030204" pitchFamily="34" charset="0"/>
                <a:ea typeface="Calibri" panose="020F0502020204030204" pitchFamily="34" charset="0"/>
                <a:cs typeface="Calibri" panose="020F0502020204030204" pitchFamily="34" charset="0"/>
              </a:rPr>
              <a:t>3. </a:t>
            </a:r>
            <a:r>
              <a:rPr lang="en-IE" sz="2200" b="1" dirty="0">
                <a:solidFill>
                  <a:srgbClr val="CE4130"/>
                </a:solidFill>
                <a:latin typeface="Calibri" panose="020F0502020204030204" pitchFamily="34" charset="0"/>
                <a:ea typeface="Calibri" panose="020F0502020204030204" pitchFamily="34" charset="0"/>
                <a:cs typeface="Calibri" panose="020F0502020204030204" pitchFamily="34" charset="0"/>
              </a:rPr>
              <a:t>Embed</a:t>
            </a:r>
            <a:r>
              <a:rPr lang="en-IE" sz="2200" dirty="0">
                <a:latin typeface="Calibri" panose="020F0502020204030204" pitchFamily="34" charset="0"/>
                <a:ea typeface="Calibri" panose="020F0502020204030204" pitchFamily="34" charset="0"/>
                <a:cs typeface="Calibri" panose="020F0502020204030204" pitchFamily="34" charset="0"/>
              </a:rPr>
              <a:t> restorative processes in handling conflict in various institutional </a:t>
            </a:r>
            <a:r>
              <a:rPr lang="en-IE" sz="2200" dirty="0" smtClean="0">
                <a:latin typeface="Calibri" panose="020F0502020204030204" pitchFamily="34" charset="0"/>
                <a:ea typeface="Calibri" panose="020F0502020204030204" pitchFamily="34" charset="0"/>
                <a:cs typeface="Calibri" panose="020F0502020204030204" pitchFamily="34" charset="0"/>
              </a:rPr>
              <a:t>settings </a:t>
            </a:r>
            <a:r>
              <a:rPr lang="en-IE" sz="1600" dirty="0">
                <a:latin typeface="Calibri" panose="020F0502020204030204" pitchFamily="34" charset="0"/>
                <a:ea typeface="Calibri" panose="020F0502020204030204" pitchFamily="34" charset="0"/>
                <a:cs typeface="Calibri" panose="020F0502020204030204" pitchFamily="34" charset="0"/>
              </a:rPr>
              <a:t>e.g. local councils, health agencies.</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2200" dirty="0">
                <a:latin typeface="Calibri" panose="020F0502020204030204" pitchFamily="34" charset="0"/>
                <a:ea typeface="Calibri" panose="020F0502020204030204" pitchFamily="34" charset="0"/>
                <a:cs typeface="Calibri" panose="020F0502020204030204" pitchFamily="34" charset="0"/>
              </a:rPr>
              <a:t>4. </a:t>
            </a:r>
            <a:r>
              <a:rPr lang="en-IE" sz="2200" b="1" dirty="0">
                <a:solidFill>
                  <a:srgbClr val="CE4130"/>
                </a:solidFill>
                <a:latin typeface="Calibri" panose="020F0502020204030204" pitchFamily="34" charset="0"/>
                <a:ea typeface="Calibri" panose="020F0502020204030204" pitchFamily="34" charset="0"/>
                <a:cs typeface="Calibri" panose="020F0502020204030204" pitchFamily="34" charset="0"/>
              </a:rPr>
              <a:t>Secure</a:t>
            </a:r>
            <a:r>
              <a:rPr lang="en-IE" sz="2200" dirty="0">
                <a:latin typeface="Calibri" panose="020F0502020204030204" pitchFamily="34" charset="0"/>
                <a:ea typeface="Calibri" panose="020F0502020204030204" pitchFamily="34" charset="0"/>
                <a:cs typeface="Calibri" panose="020F0502020204030204" pitchFamily="34" charset="0"/>
              </a:rPr>
              <a:t> restorative economic </a:t>
            </a:r>
            <a:r>
              <a:rPr lang="en-IE" sz="2200">
                <a:latin typeface="Calibri" panose="020F0502020204030204" pitchFamily="34" charset="0"/>
                <a:ea typeface="Calibri" panose="020F0502020204030204" pitchFamily="34" charset="0"/>
                <a:cs typeface="Calibri" panose="020F0502020204030204" pitchFamily="34" charset="0"/>
              </a:rPr>
              <a:t>practices </a:t>
            </a:r>
            <a:r>
              <a:rPr lang="en-IE" sz="2200" smtClean="0">
                <a:latin typeface="Calibri" panose="020F0502020204030204" pitchFamily="34" charset="0"/>
                <a:ea typeface="Calibri" panose="020F0502020204030204" pitchFamily="34" charset="0"/>
                <a:cs typeface="Calibri" panose="020F0502020204030204" pitchFamily="34" charset="0"/>
              </a:rPr>
              <a:t>with inward </a:t>
            </a:r>
            <a:r>
              <a:rPr lang="en-IE" sz="2200" dirty="0">
                <a:latin typeface="Calibri" panose="020F0502020204030204" pitchFamily="34" charset="0"/>
                <a:ea typeface="Calibri" panose="020F0502020204030204" pitchFamily="34" charset="0"/>
                <a:cs typeface="Calibri" panose="020F0502020204030204" pitchFamily="34" charset="0"/>
              </a:rPr>
              <a:t>investment, </a:t>
            </a:r>
            <a:endParaRPr lang="en-IE" sz="2200" dirty="0" smtClean="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2200" dirty="0" smtClean="0">
                <a:latin typeface="Calibri" panose="020F0502020204030204" pitchFamily="34" charset="0"/>
                <a:ea typeface="Calibri" panose="020F0502020204030204" pitchFamily="34" charset="0"/>
                <a:cs typeface="Calibri" panose="020F0502020204030204" pitchFamily="34" charset="0"/>
              </a:rPr>
              <a:t>social </a:t>
            </a:r>
            <a:r>
              <a:rPr lang="en-IE" sz="2200" dirty="0">
                <a:latin typeface="Calibri" panose="020F0502020204030204" pitchFamily="34" charset="0"/>
                <a:ea typeface="Calibri" panose="020F0502020204030204" pitchFamily="34" charset="0"/>
                <a:cs typeface="Calibri" panose="020F0502020204030204" pitchFamily="34" charset="0"/>
              </a:rPr>
              <a:t>inclusion and economic development </a:t>
            </a:r>
            <a:r>
              <a:rPr lang="en-IE" sz="2200" dirty="0" smtClean="0">
                <a:latin typeface="Calibri" panose="020F0502020204030204" pitchFamily="34" charset="0"/>
                <a:ea typeface="Calibri" panose="020F0502020204030204" pitchFamily="34" charset="0"/>
                <a:cs typeface="Calibri" panose="020F0502020204030204" pitchFamily="34" charset="0"/>
              </a:rPr>
              <a:t>programmes </a:t>
            </a:r>
          </a:p>
          <a:p>
            <a:pPr>
              <a:lnSpc>
                <a:spcPct val="107000"/>
              </a:lnSpc>
              <a:spcAft>
                <a:spcPts val="800"/>
              </a:spcAft>
            </a:pPr>
            <a:r>
              <a:rPr lang="en-IE" sz="1600" dirty="0" smtClean="0">
                <a:latin typeface="Calibri" panose="020F0502020204030204" pitchFamily="34" charset="0"/>
                <a:ea typeface="Calibri" panose="020F0502020204030204" pitchFamily="34" charset="0"/>
                <a:cs typeface="Calibri" panose="020F0502020204030204" pitchFamily="34" charset="0"/>
              </a:rPr>
              <a:t>e.g</a:t>
            </a:r>
            <a:r>
              <a:rPr lang="en-IE" sz="1600" dirty="0">
                <a:latin typeface="Calibri" panose="020F0502020204030204" pitchFamily="34" charset="0"/>
                <a:ea typeface="Calibri" panose="020F0502020204030204" pitchFamily="34" charset="0"/>
                <a:cs typeface="Calibri" panose="020F0502020204030204" pitchFamily="34" charset="0"/>
              </a:rPr>
              <a:t>. public &amp; private bodies promoting </a:t>
            </a:r>
            <a:r>
              <a:rPr lang="en-IE" sz="1600" dirty="0" smtClean="0">
                <a:latin typeface="Calibri" panose="020F0502020204030204" pitchFamily="34" charset="0"/>
                <a:ea typeface="Calibri" panose="020F0502020204030204" pitchFamily="34" charset="0"/>
                <a:cs typeface="Calibri" panose="020F0502020204030204" pitchFamily="34" charset="0"/>
              </a:rPr>
              <a:t>restorative </a:t>
            </a:r>
            <a:r>
              <a:rPr lang="en-IE" sz="1600" dirty="0">
                <a:latin typeface="Calibri" panose="020F0502020204030204" pitchFamily="34" charset="0"/>
                <a:ea typeface="Calibri" panose="020F0502020204030204" pitchFamily="34" charset="0"/>
                <a:cs typeface="Calibri" panose="020F0502020204030204" pitchFamily="34" charset="0"/>
              </a:rPr>
              <a:t>practices though </a:t>
            </a:r>
            <a:endParaRPr lang="en-IE" sz="1600" dirty="0" smtClean="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600" dirty="0" smtClean="0">
                <a:latin typeface="Calibri" panose="020F0502020204030204" pitchFamily="34" charset="0"/>
                <a:ea typeface="Calibri" panose="020F0502020204030204" pitchFamily="34" charset="0"/>
                <a:cs typeface="Calibri" panose="020F0502020204030204" pitchFamily="34" charset="0"/>
              </a:rPr>
              <a:t>government </a:t>
            </a:r>
            <a:r>
              <a:rPr lang="en-IE" sz="1600" dirty="0">
                <a:latin typeface="Calibri" panose="020F0502020204030204" pitchFamily="34" charset="0"/>
                <a:ea typeface="Calibri" panose="020F0502020204030204" pitchFamily="34" charset="0"/>
                <a:cs typeface="Calibri" panose="020F0502020204030204" pitchFamily="34" charset="0"/>
              </a:rPr>
              <a:t>policy and corporate responsibility. </a:t>
            </a:r>
            <a:endParaRPr lang="en-IE"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94169" y="1578163"/>
            <a:ext cx="11330412" cy="800860"/>
          </a:xfrm>
          <a:prstGeom prst="rect">
            <a:avLst/>
          </a:prstGeom>
        </p:spPr>
        <p:txBody>
          <a:bodyPr wrap="square">
            <a:spAutoFit/>
          </a:bodyPr>
          <a:lstStyle/>
          <a:p>
            <a:pPr>
              <a:lnSpc>
                <a:spcPct val="107000"/>
              </a:lnSpc>
              <a:spcAft>
                <a:spcPts val="800"/>
              </a:spcAft>
            </a:pPr>
            <a:r>
              <a:rPr lang="en-IE" sz="2200" dirty="0">
                <a:latin typeface="Calibri" panose="020F0502020204030204" pitchFamily="34" charset="0"/>
                <a:ea typeface="Calibri" panose="020F0502020204030204" pitchFamily="34" charset="0"/>
                <a:cs typeface="Calibri" panose="020F0502020204030204" pitchFamily="34" charset="0"/>
              </a:rPr>
              <a:t>This initiative is located within four evolving strands of future-oriented best restorative practices outside criminal justice which will enable participants to:</a:t>
            </a:r>
            <a:endParaRPr lang="en-IE" sz="2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p:cNvSpPr>
            <a:spLocks noGrp="1"/>
          </p:cNvSpPr>
          <p:nvPr>
            <p:ph type="title"/>
          </p:nvPr>
        </p:nvSpPr>
        <p:spPr>
          <a:xfrm>
            <a:off x="430794" y="283518"/>
            <a:ext cx="11330412" cy="1011127"/>
          </a:xfrm>
          <a:solidFill>
            <a:srgbClr val="D5402F"/>
          </a:solidFill>
        </p:spPr>
        <p:txBody>
          <a:bodyPr>
            <a:normAutofit/>
          </a:bodyPr>
          <a:lstStyle/>
          <a:p>
            <a:r>
              <a:rPr lang="en-IE" altLang="en-US" b="1" dirty="0" smtClean="0">
                <a:solidFill>
                  <a:srgbClr val="FFFFFF"/>
                </a:solidFill>
                <a:ea typeface="ＭＳ Ｐゴシック" panose="020B0600070205080204" pitchFamily="34" charset="-128"/>
              </a:rPr>
              <a:t>Our </a:t>
            </a:r>
            <a:r>
              <a:rPr lang="en-IE" altLang="en-US" b="1" dirty="0">
                <a:solidFill>
                  <a:srgbClr val="FFFFFF"/>
                </a:solidFill>
                <a:ea typeface="ＭＳ Ｐゴシック" panose="020B0600070205080204" pitchFamily="34" charset="-128"/>
              </a:rPr>
              <a:t>Community, </a:t>
            </a:r>
            <a:r>
              <a:rPr lang="en-IE" altLang="en-US" b="1" dirty="0" smtClean="0">
                <a:solidFill>
                  <a:srgbClr val="FFFFFF"/>
                </a:solidFill>
                <a:ea typeface="ＭＳ Ｐゴシック" panose="020B0600070205080204" pitchFamily="34" charset="-128"/>
              </a:rPr>
              <a:t>Our Project </a:t>
            </a:r>
            <a:endParaRPr lang="en-IE" altLang="en-US" dirty="0" smtClean="0">
              <a:ea typeface="ＭＳ Ｐゴシック" panose="020B0600070205080204" pitchFamily="34" charset="-128"/>
            </a:endParaRPr>
          </a:p>
        </p:txBody>
      </p:sp>
    </p:spTree>
    <p:extLst>
      <p:ext uri="{BB962C8B-B14F-4D97-AF65-F5344CB8AC3E}">
        <p14:creationId xmlns:p14="http://schemas.microsoft.com/office/powerpoint/2010/main" val="345192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
            <a:ext cx="12192000" cy="6858000"/>
          </a:xfrm>
          <a:prstGeom prst="rect">
            <a:avLst/>
          </a:prstGeom>
        </p:spPr>
      </p:pic>
      <p:sp>
        <p:nvSpPr>
          <p:cNvPr id="3" name="TextBox 2"/>
          <p:cNvSpPr txBox="1"/>
          <p:nvPr/>
        </p:nvSpPr>
        <p:spPr>
          <a:xfrm>
            <a:off x="430794" y="1421314"/>
            <a:ext cx="11330412" cy="892552"/>
          </a:xfrm>
          <a:prstGeom prst="rect">
            <a:avLst/>
          </a:prstGeom>
          <a:noFill/>
        </p:spPr>
        <p:txBody>
          <a:bodyPr wrap="square" rtlCol="0">
            <a:spAutoFit/>
          </a:bodyPr>
          <a:lstStyle/>
          <a:p>
            <a:r>
              <a:rPr lang="en-IE" sz="2600" dirty="0"/>
              <a:t>Over the past four decades Dublin’s North Inner City has experienced significant socio-economic decline.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580" y="2801208"/>
            <a:ext cx="3102366" cy="2318198"/>
          </a:xfrm>
          <a:prstGeom prst="rect">
            <a:avLst/>
          </a:prstGeom>
        </p:spPr>
      </p:pic>
      <p:sp>
        <p:nvSpPr>
          <p:cNvPr id="13" name="Rectangle 12"/>
          <p:cNvSpPr/>
          <p:nvPr/>
        </p:nvSpPr>
        <p:spPr>
          <a:xfrm>
            <a:off x="4868215" y="4610637"/>
            <a:ext cx="7323786" cy="185858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IE"/>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194" y="4158146"/>
            <a:ext cx="3181820" cy="235426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2621552"/>
            <a:ext cx="3925910" cy="237431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135" y="3640773"/>
            <a:ext cx="3137079" cy="271357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8962" y="3043358"/>
            <a:ext cx="3887273" cy="2448982"/>
          </a:xfrm>
          <a:prstGeom prst="rect">
            <a:avLst/>
          </a:prstGeom>
        </p:spPr>
      </p:pic>
      <p:sp>
        <p:nvSpPr>
          <p:cNvPr id="17" name="Title 1"/>
          <p:cNvSpPr>
            <a:spLocks noGrp="1"/>
          </p:cNvSpPr>
          <p:nvPr>
            <p:ph type="title"/>
          </p:nvPr>
        </p:nvSpPr>
        <p:spPr>
          <a:xfrm>
            <a:off x="430794" y="283518"/>
            <a:ext cx="11330412" cy="1011127"/>
          </a:xfrm>
          <a:solidFill>
            <a:srgbClr val="D5402F"/>
          </a:solidFill>
        </p:spPr>
        <p:txBody>
          <a:bodyPr>
            <a:normAutofit fontScale="90000"/>
          </a:bodyPr>
          <a:lstStyle/>
          <a:p>
            <a:r>
              <a:rPr lang="en-US" altLang="en-US" b="1" dirty="0" smtClean="0">
                <a:solidFill>
                  <a:srgbClr val="FFFFFF"/>
                </a:solidFill>
                <a:ea typeface="ＭＳ Ｐゴシック" panose="020B0600070205080204" pitchFamily="34" charset="-128"/>
              </a:rPr>
              <a:t/>
            </a:r>
            <a:br>
              <a:rPr lang="en-US" altLang="en-US" b="1" dirty="0" smtClean="0">
                <a:solidFill>
                  <a:srgbClr val="FFFFFF"/>
                </a:solidFill>
                <a:ea typeface="ＭＳ Ｐゴシック" panose="020B0600070205080204" pitchFamily="34" charset="-128"/>
              </a:rPr>
            </a:br>
            <a:r>
              <a:rPr lang="en-US" altLang="en-US" sz="4900" b="1" dirty="0" smtClean="0">
                <a:solidFill>
                  <a:srgbClr val="FFFFFF"/>
                </a:solidFill>
                <a:ea typeface="ＭＳ Ｐゴシック" panose="020B0600070205080204" pitchFamily="34" charset="-128"/>
              </a:rPr>
              <a:t>History </a:t>
            </a:r>
            <a:r>
              <a:rPr lang="en-US" altLang="en-US" sz="4900" b="1" dirty="0">
                <a:solidFill>
                  <a:srgbClr val="FFFFFF"/>
                </a:solidFill>
                <a:ea typeface="ＭＳ Ｐゴシック" panose="020B0600070205080204" pitchFamily="34" charset="-128"/>
              </a:rPr>
              <a:t>of Dublin’s North Inner City</a:t>
            </a:r>
            <a:br>
              <a:rPr lang="en-US" altLang="en-US" sz="4900" b="1" dirty="0">
                <a:solidFill>
                  <a:srgbClr val="FFFFFF"/>
                </a:solidFill>
                <a:ea typeface="ＭＳ Ｐゴシック" panose="020B0600070205080204" pitchFamily="34" charset="-128"/>
              </a:rPr>
            </a:b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Tree>
    <p:extLst>
      <p:ext uri="{BB962C8B-B14F-4D97-AF65-F5344CB8AC3E}">
        <p14:creationId xmlns:p14="http://schemas.microsoft.com/office/powerpoint/2010/main" val="284983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
            <a:ext cx="12192000" cy="6858000"/>
          </a:xfrm>
          <a:prstGeom prst="rect">
            <a:avLst/>
          </a:prstGeom>
        </p:spPr>
      </p:pic>
      <p:sp>
        <p:nvSpPr>
          <p:cNvPr id="3" name="TextBox 2"/>
          <p:cNvSpPr txBox="1"/>
          <p:nvPr/>
        </p:nvSpPr>
        <p:spPr>
          <a:xfrm>
            <a:off x="430794" y="1441383"/>
            <a:ext cx="11330412" cy="954107"/>
          </a:xfrm>
          <a:prstGeom prst="rect">
            <a:avLst/>
          </a:prstGeom>
          <a:noFill/>
        </p:spPr>
        <p:txBody>
          <a:bodyPr wrap="square" rtlCol="0">
            <a:spAutoFit/>
          </a:bodyPr>
          <a:lstStyle/>
          <a:p>
            <a:r>
              <a:rPr lang="en-IE" sz="2800" dirty="0"/>
              <a:t>By </a:t>
            </a:r>
            <a:r>
              <a:rPr lang="en-IE" sz="2800" dirty="0" smtClean="0"/>
              <a:t>the mid-2000s </a:t>
            </a:r>
            <a:r>
              <a:rPr lang="en-IE" sz="2800" dirty="0"/>
              <a:t>the area </a:t>
            </a:r>
            <a:r>
              <a:rPr lang="en-IE" sz="2800" dirty="0" smtClean="0"/>
              <a:t>was transformed, while </a:t>
            </a:r>
            <a:r>
              <a:rPr lang="en-IE" sz="2800" dirty="0"/>
              <a:t>the </a:t>
            </a:r>
            <a:r>
              <a:rPr lang="en-IE" sz="2800" dirty="0" smtClean="0"/>
              <a:t>community remained </a:t>
            </a:r>
            <a:r>
              <a:rPr lang="en-IE" sz="2800" dirty="0"/>
              <a:t>socially and economically very </a:t>
            </a:r>
            <a:r>
              <a:rPr lang="en-IE" sz="2800" dirty="0" smtClean="0"/>
              <a:t>disadvantaged.</a:t>
            </a:r>
            <a:endParaRPr lang="en-IE" sz="2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86" y="2975601"/>
            <a:ext cx="4101653" cy="3267650"/>
          </a:xfrm>
          <a:prstGeom prst="rect">
            <a:avLst/>
          </a:prstGeom>
        </p:spPr>
      </p:pic>
      <p:sp>
        <p:nvSpPr>
          <p:cNvPr id="18" name="Rectangle 17"/>
          <p:cNvSpPr/>
          <p:nvPr/>
        </p:nvSpPr>
        <p:spPr>
          <a:xfrm>
            <a:off x="5241701" y="4696566"/>
            <a:ext cx="6950299" cy="179438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0597" y="2854000"/>
            <a:ext cx="3391907" cy="226127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2167" y="3801402"/>
            <a:ext cx="3863491" cy="2567949"/>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7401" y="3320181"/>
            <a:ext cx="4503287" cy="1857606"/>
          </a:xfrm>
          <a:prstGeom prst="rect">
            <a:avLst/>
          </a:prstGeom>
        </p:spPr>
      </p:pic>
      <p:sp>
        <p:nvSpPr>
          <p:cNvPr id="13" name="Title 1"/>
          <p:cNvSpPr>
            <a:spLocks noGrp="1"/>
          </p:cNvSpPr>
          <p:nvPr>
            <p:ph type="title"/>
          </p:nvPr>
        </p:nvSpPr>
        <p:spPr>
          <a:solidFill>
            <a:srgbClr val="D5402F"/>
          </a:solidFill>
        </p:spPr>
        <p:txBody>
          <a:bodyPr>
            <a:normAutofit fontScale="90000"/>
          </a:bodyPr>
          <a:lstStyle/>
          <a:p>
            <a:r>
              <a:rPr lang="en-US" altLang="en-US" b="1" dirty="0" smtClean="0">
                <a:solidFill>
                  <a:srgbClr val="FFFFFF"/>
                </a:solidFill>
                <a:ea typeface="ＭＳ Ｐゴシック" panose="020B0600070205080204" pitchFamily="34" charset="-128"/>
              </a:rPr>
              <a:t/>
            </a:r>
            <a:br>
              <a:rPr lang="en-US" altLang="en-US" b="1" dirty="0" smtClean="0">
                <a:solidFill>
                  <a:srgbClr val="FFFFFF"/>
                </a:solidFill>
                <a:ea typeface="ＭＳ Ｐゴシック" panose="020B0600070205080204" pitchFamily="34" charset="-128"/>
              </a:rPr>
            </a:br>
            <a:r>
              <a:rPr lang="en-US" altLang="en-US" sz="4900" b="1" dirty="0" smtClean="0">
                <a:solidFill>
                  <a:srgbClr val="FFFFFF"/>
                </a:solidFill>
                <a:ea typeface="ＭＳ Ｐゴシック" panose="020B0600070205080204" pitchFamily="34" charset="-128"/>
              </a:rPr>
              <a:t>History </a:t>
            </a:r>
            <a:r>
              <a:rPr lang="en-US" altLang="en-US" sz="4900" b="1" dirty="0">
                <a:solidFill>
                  <a:srgbClr val="FFFFFF"/>
                </a:solidFill>
                <a:ea typeface="ＭＳ Ｐゴシック" panose="020B0600070205080204" pitchFamily="34" charset="-128"/>
              </a:rPr>
              <a:t>of Dublin’s North Inner City</a:t>
            </a:r>
            <a:br>
              <a:rPr lang="en-US" altLang="en-US" sz="4900" b="1" dirty="0">
                <a:solidFill>
                  <a:srgbClr val="FFFFFF"/>
                </a:solidFill>
                <a:ea typeface="ＭＳ Ｐゴシック" panose="020B0600070205080204" pitchFamily="34" charset="-128"/>
              </a:rPr>
            </a:b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Tree>
    <p:extLst>
      <p:ext uri="{BB962C8B-B14F-4D97-AF65-F5344CB8AC3E}">
        <p14:creationId xmlns:p14="http://schemas.microsoft.com/office/powerpoint/2010/main" val="40428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80" y="1393101"/>
            <a:ext cx="8820150" cy="2857500"/>
          </a:xfrm>
          <a:prstGeom prst="rect">
            <a:avLst/>
          </a:prstGeom>
        </p:spPr>
      </p:pic>
      <p:sp>
        <p:nvSpPr>
          <p:cNvPr id="9" name="TextBox 8"/>
          <p:cNvSpPr txBox="1"/>
          <p:nvPr/>
        </p:nvSpPr>
        <p:spPr>
          <a:xfrm>
            <a:off x="1444875" y="3347042"/>
            <a:ext cx="8598091"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E" sz="4400" b="0" i="0" u="none" strike="noStrike" kern="0" cap="none" spc="0" normalizeH="0" baseline="0" noProof="0" dirty="0">
              <a:ln>
                <a:noFill/>
              </a:ln>
              <a:effectLst/>
              <a:uLnTx/>
              <a:uFillTx/>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97" y="4138347"/>
            <a:ext cx="6629809" cy="2164651"/>
          </a:xfrm>
          <a:prstGeom prst="rect">
            <a:avLst/>
          </a:prstGeom>
        </p:spPr>
      </p:pic>
      <p:sp>
        <p:nvSpPr>
          <p:cNvPr id="11" name="Title 1"/>
          <p:cNvSpPr>
            <a:spLocks noGrp="1"/>
          </p:cNvSpPr>
          <p:nvPr>
            <p:ph type="title"/>
          </p:nvPr>
        </p:nvSpPr>
        <p:spPr>
          <a:xfrm>
            <a:off x="430794" y="283518"/>
            <a:ext cx="11330412" cy="1011127"/>
          </a:xfrm>
          <a:solidFill>
            <a:srgbClr val="D5402F"/>
          </a:solidFill>
        </p:spPr>
        <p:txBody>
          <a:bodyPr>
            <a:normAutofit fontScale="90000"/>
          </a:bodyPr>
          <a:lstStyle/>
          <a:p>
            <a:r>
              <a:rPr lang="en-US" altLang="en-US" b="1" dirty="0" smtClean="0">
                <a:solidFill>
                  <a:srgbClr val="FFFFFF"/>
                </a:solidFill>
                <a:ea typeface="ＭＳ Ｐゴシック" panose="020B0600070205080204" pitchFamily="34" charset="-128"/>
              </a:rPr>
              <a:t/>
            </a:r>
            <a:br>
              <a:rPr lang="en-US" altLang="en-US" b="1" dirty="0" smtClean="0">
                <a:solidFill>
                  <a:srgbClr val="FFFFFF"/>
                </a:solidFill>
                <a:ea typeface="ＭＳ Ｐゴシック" panose="020B0600070205080204" pitchFamily="34" charset="-128"/>
              </a:rPr>
            </a:br>
            <a:r>
              <a:rPr lang="en-US" altLang="en-US" sz="4900" b="1" dirty="0">
                <a:solidFill>
                  <a:srgbClr val="FFFFFF"/>
                </a:solidFill>
                <a:ea typeface="ＭＳ Ｐゴシック" panose="020B0600070205080204" pitchFamily="34" charset="-128"/>
              </a:rPr>
              <a:t>North Inner City – Current Climate</a:t>
            </a:r>
            <a:br>
              <a:rPr lang="en-US" altLang="en-US" sz="4900" b="1" dirty="0">
                <a:solidFill>
                  <a:srgbClr val="FFFFFF"/>
                </a:solidFill>
                <a:ea typeface="ＭＳ Ｐゴシック" panose="020B0600070205080204" pitchFamily="34" charset="-128"/>
              </a:rPr>
            </a:b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
        <p:nvSpPr>
          <p:cNvPr id="2" name="TextBox 1"/>
          <p:cNvSpPr txBox="1"/>
          <p:nvPr/>
        </p:nvSpPr>
        <p:spPr>
          <a:xfrm>
            <a:off x="9433711" y="1575303"/>
            <a:ext cx="2327495" cy="646331"/>
          </a:xfrm>
          <a:prstGeom prst="rect">
            <a:avLst/>
          </a:prstGeom>
          <a:noFill/>
          <a:ln w="28575">
            <a:solidFill>
              <a:schemeClr val="tx1"/>
            </a:solidFill>
          </a:ln>
        </p:spPr>
        <p:txBody>
          <a:bodyPr wrap="square" rtlCol="0">
            <a:spAutoFit/>
          </a:bodyPr>
          <a:lstStyle/>
          <a:p>
            <a:r>
              <a:rPr lang="en-IE" dirty="0" smtClean="0"/>
              <a:t>North Inner City Population </a:t>
            </a:r>
            <a:r>
              <a:rPr lang="en-IE" b="1" dirty="0" smtClean="0">
                <a:solidFill>
                  <a:srgbClr val="D5402F"/>
                </a:solidFill>
              </a:rPr>
              <a:t>51,704</a:t>
            </a:r>
          </a:p>
        </p:txBody>
      </p:sp>
      <p:sp>
        <p:nvSpPr>
          <p:cNvPr id="3" name="TextBox 2"/>
          <p:cNvSpPr txBox="1"/>
          <p:nvPr/>
        </p:nvSpPr>
        <p:spPr>
          <a:xfrm>
            <a:off x="9433710" y="2322673"/>
            <a:ext cx="2327495" cy="646331"/>
          </a:xfrm>
          <a:prstGeom prst="rect">
            <a:avLst/>
          </a:prstGeom>
          <a:noFill/>
          <a:ln w="28575">
            <a:solidFill>
              <a:schemeClr val="tx1"/>
            </a:solidFill>
          </a:ln>
        </p:spPr>
        <p:txBody>
          <a:bodyPr wrap="square" rtlCol="0">
            <a:spAutoFit/>
          </a:bodyPr>
          <a:lstStyle/>
          <a:p>
            <a:r>
              <a:rPr lang="en-IE" dirty="0"/>
              <a:t>Ballymun North Dublin </a:t>
            </a:r>
            <a:r>
              <a:rPr lang="en-IE" dirty="0" smtClean="0"/>
              <a:t>Population </a:t>
            </a:r>
            <a:r>
              <a:rPr lang="en-IE" b="1" dirty="0" smtClean="0">
                <a:solidFill>
                  <a:srgbClr val="D5402F"/>
                </a:solidFill>
              </a:rPr>
              <a:t>61,051</a:t>
            </a:r>
            <a:endParaRPr lang="en-IE" b="1" dirty="0">
              <a:solidFill>
                <a:srgbClr val="D5402F"/>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4967" y="3070043"/>
            <a:ext cx="2686050" cy="2047875"/>
          </a:xfrm>
          <a:prstGeom prst="rect">
            <a:avLst/>
          </a:prstGeom>
        </p:spPr>
      </p:pic>
    </p:spTree>
    <p:extLst>
      <p:ext uri="{BB962C8B-B14F-4D97-AF65-F5344CB8AC3E}">
        <p14:creationId xmlns:p14="http://schemas.microsoft.com/office/powerpoint/2010/main" val="353642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0" y="0"/>
            <a:ext cx="12191999" cy="68580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pic>
        <p:nvPicPr>
          <p:cNvPr id="12"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1910" y="1223962"/>
            <a:ext cx="6115050" cy="4410075"/>
          </a:xfr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889" y="1149998"/>
            <a:ext cx="7094572" cy="491772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699" y="1087834"/>
            <a:ext cx="10140696" cy="491772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7400" y="570579"/>
            <a:ext cx="10056978" cy="6596074"/>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6002" y="582972"/>
            <a:ext cx="9840195" cy="605178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3549" y="598038"/>
            <a:ext cx="8604899" cy="5661922"/>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3410" y="181613"/>
            <a:ext cx="11025175" cy="6854498"/>
          </a:xfrm>
          <a:prstGeom prst="rect">
            <a:avLst/>
          </a:prstGeom>
        </p:spPr>
      </p:pic>
    </p:spTree>
    <p:extLst>
      <p:ext uri="{BB962C8B-B14F-4D97-AF65-F5344CB8AC3E}">
        <p14:creationId xmlns:p14="http://schemas.microsoft.com/office/powerpoint/2010/main" val="13256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style.rotation</p:attrName>
                                        </p:attrNameLst>
                                      </p:cBhvr>
                                      <p:tavLst>
                                        <p:tav tm="0">
                                          <p:val>
                                            <p:fltVal val="90"/>
                                          </p:val>
                                        </p:tav>
                                        <p:tav tm="100000">
                                          <p:val>
                                            <p:fltVal val="0"/>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1000" fill="hold"/>
                                        <p:tgtEl>
                                          <p:spTgt spid="16"/>
                                        </p:tgtEl>
                                        <p:attrNameLst>
                                          <p:attrName>ppt_w</p:attrName>
                                        </p:attrNameLst>
                                      </p:cBhvr>
                                      <p:tavLst>
                                        <p:tav tm="0">
                                          <p:val>
                                            <p:fltVal val="0"/>
                                          </p:val>
                                        </p:tav>
                                        <p:tav tm="100000">
                                          <p:val>
                                            <p:strVal val="#ppt_w"/>
                                          </p:val>
                                        </p:tav>
                                      </p:tavLst>
                                    </p:anim>
                                    <p:anim calcmode="lin" valueType="num">
                                      <p:cBhvr>
                                        <p:cTn id="45" dur="1000" fill="hold"/>
                                        <p:tgtEl>
                                          <p:spTgt spid="16"/>
                                        </p:tgtEl>
                                        <p:attrNameLst>
                                          <p:attrName>ppt_h</p:attrName>
                                        </p:attrNameLst>
                                      </p:cBhvr>
                                      <p:tavLst>
                                        <p:tav tm="0">
                                          <p:val>
                                            <p:fltVal val="0"/>
                                          </p:val>
                                        </p:tav>
                                        <p:tav tm="100000">
                                          <p:val>
                                            <p:strVal val="#ppt_h"/>
                                          </p:val>
                                        </p:tav>
                                      </p:tavLst>
                                    </p:anim>
                                    <p:anim calcmode="lin" valueType="num">
                                      <p:cBhvr>
                                        <p:cTn id="46" dur="1000" fill="hold"/>
                                        <p:tgtEl>
                                          <p:spTgt spid="16"/>
                                        </p:tgtEl>
                                        <p:attrNameLst>
                                          <p:attrName>style.rotation</p:attrName>
                                        </p:attrNameLst>
                                      </p:cBhvr>
                                      <p:tavLst>
                                        <p:tav tm="0">
                                          <p:val>
                                            <p:fltVal val="90"/>
                                          </p:val>
                                        </p:tav>
                                        <p:tav tm="100000">
                                          <p:val>
                                            <p:fltVal val="0"/>
                                          </p:val>
                                        </p:tav>
                                      </p:tavLst>
                                    </p:anim>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1000" fill="hold"/>
                                        <p:tgtEl>
                                          <p:spTgt spid="17"/>
                                        </p:tgtEl>
                                        <p:attrNameLst>
                                          <p:attrName>ppt_w</p:attrName>
                                        </p:attrNameLst>
                                      </p:cBhvr>
                                      <p:tavLst>
                                        <p:tav tm="0">
                                          <p:val>
                                            <p:fltVal val="0"/>
                                          </p:val>
                                        </p:tav>
                                        <p:tav tm="100000">
                                          <p:val>
                                            <p:strVal val="#ppt_w"/>
                                          </p:val>
                                        </p:tav>
                                      </p:tavLst>
                                    </p:anim>
                                    <p:anim calcmode="lin" valueType="num">
                                      <p:cBhvr>
                                        <p:cTn id="53" dur="1000" fill="hold"/>
                                        <p:tgtEl>
                                          <p:spTgt spid="17"/>
                                        </p:tgtEl>
                                        <p:attrNameLst>
                                          <p:attrName>ppt_h</p:attrName>
                                        </p:attrNameLst>
                                      </p:cBhvr>
                                      <p:tavLst>
                                        <p:tav tm="0">
                                          <p:val>
                                            <p:fltVal val="0"/>
                                          </p:val>
                                        </p:tav>
                                        <p:tav tm="100000">
                                          <p:val>
                                            <p:strVal val="#ppt_h"/>
                                          </p:val>
                                        </p:tav>
                                      </p:tavLst>
                                    </p:anim>
                                    <p:anim calcmode="lin" valueType="num">
                                      <p:cBhvr>
                                        <p:cTn id="54" dur="1000" fill="hold"/>
                                        <p:tgtEl>
                                          <p:spTgt spid="17"/>
                                        </p:tgtEl>
                                        <p:attrNameLst>
                                          <p:attrName>style.rotation</p:attrName>
                                        </p:attrNameLst>
                                      </p:cBhvr>
                                      <p:tavLst>
                                        <p:tav tm="0">
                                          <p:val>
                                            <p:fltVal val="90"/>
                                          </p:val>
                                        </p:tav>
                                        <p:tav tm="100000">
                                          <p:val>
                                            <p:fltVal val="0"/>
                                          </p:val>
                                        </p:tav>
                                      </p:tavLst>
                                    </p:anim>
                                    <p:animEffect transition="in" filter="fade">
                                      <p:cBhvr>
                                        <p:cTn id="55" dur="10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1000" fill="hold"/>
                                        <p:tgtEl>
                                          <p:spTgt spid="18"/>
                                        </p:tgtEl>
                                        <p:attrNameLst>
                                          <p:attrName>ppt_w</p:attrName>
                                        </p:attrNameLst>
                                      </p:cBhvr>
                                      <p:tavLst>
                                        <p:tav tm="0">
                                          <p:val>
                                            <p:fltVal val="0"/>
                                          </p:val>
                                        </p:tav>
                                        <p:tav tm="100000">
                                          <p:val>
                                            <p:strVal val="#ppt_w"/>
                                          </p:val>
                                        </p:tav>
                                      </p:tavLst>
                                    </p:anim>
                                    <p:anim calcmode="lin" valueType="num">
                                      <p:cBhvr>
                                        <p:cTn id="61" dur="1000" fill="hold"/>
                                        <p:tgtEl>
                                          <p:spTgt spid="18"/>
                                        </p:tgtEl>
                                        <p:attrNameLst>
                                          <p:attrName>ppt_h</p:attrName>
                                        </p:attrNameLst>
                                      </p:cBhvr>
                                      <p:tavLst>
                                        <p:tav tm="0">
                                          <p:val>
                                            <p:fltVal val="0"/>
                                          </p:val>
                                        </p:tav>
                                        <p:tav tm="100000">
                                          <p:val>
                                            <p:strVal val="#ppt_h"/>
                                          </p:val>
                                        </p:tav>
                                      </p:tavLst>
                                    </p:anim>
                                    <p:anim calcmode="lin" valueType="num">
                                      <p:cBhvr>
                                        <p:cTn id="62" dur="1000" fill="hold"/>
                                        <p:tgtEl>
                                          <p:spTgt spid="18"/>
                                        </p:tgtEl>
                                        <p:attrNameLst>
                                          <p:attrName>style.rotation</p:attrName>
                                        </p:attrNameLst>
                                      </p:cBhvr>
                                      <p:tavLst>
                                        <p:tav tm="0">
                                          <p:val>
                                            <p:fltVal val="90"/>
                                          </p:val>
                                        </p:tav>
                                        <p:tav tm="100000">
                                          <p:val>
                                            <p:fltVal val="0"/>
                                          </p:val>
                                        </p:tav>
                                      </p:tavLst>
                                    </p:anim>
                                    <p:animEffect transition="in" filter="fade">
                                      <p:cBhvr>
                                        <p:cTn id="6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_city_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393"/>
            <a:ext cx="12192000" cy="6858000"/>
          </a:xfrm>
          <a:prstGeom prst="rect">
            <a:avLst/>
          </a:prstGeom>
        </p:spPr>
      </p:pic>
      <p:sp>
        <p:nvSpPr>
          <p:cNvPr id="4" name="Rectangle 3"/>
          <p:cNvSpPr/>
          <p:nvPr/>
        </p:nvSpPr>
        <p:spPr>
          <a:xfrm>
            <a:off x="430795" y="2975014"/>
            <a:ext cx="11330411" cy="3108543"/>
          </a:xfrm>
          <a:prstGeom prst="rect">
            <a:avLst/>
          </a:prstGeom>
        </p:spPr>
        <p:txBody>
          <a:bodyPr wrap="square">
            <a:spAutoFit/>
          </a:bodyPr>
          <a:lstStyle/>
          <a:p>
            <a:pPr marL="342900" indent="-342900" fontAlgn="base">
              <a:buFont typeface="Wingdings" panose="05000000000000000000" pitchFamily="2" charset="2"/>
              <a:buChar char="q"/>
            </a:pPr>
            <a:r>
              <a:rPr lang="en-US" sz="2200" dirty="0" smtClean="0"/>
              <a:t>To </a:t>
            </a:r>
            <a:r>
              <a:rPr lang="en-US" sz="2200" dirty="0"/>
              <a:t>focus on </a:t>
            </a:r>
            <a:r>
              <a:rPr lang="en-US" sz="2200" b="1" dirty="0">
                <a:solidFill>
                  <a:srgbClr val="339D8F"/>
                </a:solidFill>
              </a:rPr>
              <a:t>strengths</a:t>
            </a:r>
            <a:r>
              <a:rPr lang="en-US" sz="2200" dirty="0"/>
              <a:t> and </a:t>
            </a:r>
            <a:r>
              <a:rPr lang="en-US" sz="2200" b="1" dirty="0">
                <a:solidFill>
                  <a:srgbClr val="339D8F"/>
                </a:solidFill>
              </a:rPr>
              <a:t>assets</a:t>
            </a:r>
            <a:r>
              <a:rPr lang="en-US" sz="2200" dirty="0"/>
              <a:t>, rather than deficits and problems</a:t>
            </a:r>
            <a:r>
              <a:rPr lang="en-GB" sz="2200" dirty="0"/>
              <a:t> and t</a:t>
            </a:r>
            <a:r>
              <a:rPr lang="en-US" sz="2200" dirty="0"/>
              <a:t>o nurture the strengths and assets acquired through </a:t>
            </a:r>
            <a:r>
              <a:rPr lang="en-US" sz="2200" b="1" dirty="0">
                <a:solidFill>
                  <a:srgbClr val="339D8F"/>
                </a:solidFill>
              </a:rPr>
              <a:t>positive relationships</a:t>
            </a:r>
            <a:r>
              <a:rPr lang="en-US" sz="2200" dirty="0"/>
              <a:t> and </a:t>
            </a:r>
            <a:r>
              <a:rPr lang="en-US" sz="2200" b="1" dirty="0">
                <a:solidFill>
                  <a:srgbClr val="339D8F"/>
                </a:solidFill>
              </a:rPr>
              <a:t>capacity </a:t>
            </a:r>
            <a:r>
              <a:rPr lang="en-US" sz="2200" b="1" dirty="0" smtClean="0">
                <a:solidFill>
                  <a:srgbClr val="339D8F"/>
                </a:solidFill>
              </a:rPr>
              <a:t>for empathy</a:t>
            </a:r>
            <a:r>
              <a:rPr lang="en-US" sz="2200" dirty="0"/>
              <a:t> especially with pro-social and caring adults</a:t>
            </a:r>
            <a:r>
              <a:rPr lang="en-GB" sz="2200" dirty="0"/>
              <a:t>​</a:t>
            </a:r>
          </a:p>
          <a:p>
            <a:pPr marL="342900" indent="-342900" fontAlgn="base">
              <a:buFont typeface="Wingdings" panose="05000000000000000000" pitchFamily="2" charset="2"/>
              <a:buChar char="q"/>
            </a:pPr>
            <a:r>
              <a:rPr lang="en-US" sz="2200" dirty="0" smtClean="0"/>
              <a:t>To </a:t>
            </a:r>
            <a:r>
              <a:rPr lang="en-US" sz="2200" dirty="0"/>
              <a:t>support the </a:t>
            </a:r>
            <a:r>
              <a:rPr lang="en-US" sz="2200" b="1" dirty="0">
                <a:solidFill>
                  <a:srgbClr val="339D8F"/>
                </a:solidFill>
              </a:rPr>
              <a:t>development</a:t>
            </a:r>
            <a:r>
              <a:rPr lang="en-US" sz="2200" dirty="0"/>
              <a:t> and </a:t>
            </a:r>
            <a:r>
              <a:rPr lang="en-US" sz="2200" b="1" dirty="0">
                <a:solidFill>
                  <a:srgbClr val="339D8F"/>
                </a:solidFill>
              </a:rPr>
              <a:t>acquisition</a:t>
            </a:r>
            <a:r>
              <a:rPr lang="en-US" sz="2200" dirty="0"/>
              <a:t> of (children and) youth assets, which occur in multiple contexts and environments​</a:t>
            </a:r>
          </a:p>
          <a:p>
            <a:pPr marL="342900" indent="-342900" fontAlgn="base">
              <a:buFont typeface="Wingdings" panose="05000000000000000000" pitchFamily="2" charset="2"/>
              <a:buChar char="q"/>
            </a:pPr>
            <a:r>
              <a:rPr lang="en-US" sz="2200" dirty="0" smtClean="0"/>
              <a:t>To </a:t>
            </a:r>
            <a:r>
              <a:rPr lang="en-US" sz="2200" dirty="0"/>
              <a:t>encourage </a:t>
            </a:r>
            <a:r>
              <a:rPr lang="en-US" sz="2200" b="1" dirty="0">
                <a:solidFill>
                  <a:srgbClr val="339D8F"/>
                </a:solidFill>
              </a:rPr>
              <a:t>individual</a:t>
            </a:r>
            <a:r>
              <a:rPr lang="en-US" sz="2200" dirty="0"/>
              <a:t> and </a:t>
            </a:r>
            <a:r>
              <a:rPr lang="en-US" sz="2200" b="1" dirty="0">
                <a:solidFill>
                  <a:srgbClr val="339D8F"/>
                </a:solidFill>
              </a:rPr>
              <a:t>community resilience</a:t>
            </a:r>
            <a:r>
              <a:rPr lang="en-US" sz="2200" dirty="0"/>
              <a:t>​</a:t>
            </a:r>
          </a:p>
          <a:p>
            <a:pPr marL="342900" indent="-342900" fontAlgn="base">
              <a:buFont typeface="Wingdings" panose="05000000000000000000" pitchFamily="2" charset="2"/>
              <a:buChar char="q"/>
            </a:pPr>
            <a:r>
              <a:rPr lang="en-US" sz="2200" dirty="0" smtClean="0"/>
              <a:t>To </a:t>
            </a:r>
            <a:r>
              <a:rPr lang="en-US" sz="2200" dirty="0"/>
              <a:t>reflect </a:t>
            </a:r>
            <a:r>
              <a:rPr lang="en-US" sz="2200" b="1" dirty="0">
                <a:solidFill>
                  <a:srgbClr val="339D8F"/>
                </a:solidFill>
              </a:rPr>
              <a:t>sustainability</a:t>
            </a:r>
            <a:r>
              <a:rPr lang="en-US" sz="2200" dirty="0"/>
              <a:t> principles, </a:t>
            </a:r>
            <a:r>
              <a:rPr lang="en-US" sz="2200" b="1" dirty="0">
                <a:solidFill>
                  <a:srgbClr val="339D8F"/>
                </a:solidFill>
              </a:rPr>
              <a:t>social justice</a:t>
            </a:r>
            <a:r>
              <a:rPr lang="en-US" sz="2200" dirty="0"/>
              <a:t> </a:t>
            </a:r>
            <a:r>
              <a:rPr lang="en-US" sz="2200" dirty="0" smtClean="0"/>
              <a:t>​principles </a:t>
            </a:r>
          </a:p>
          <a:p>
            <a:pPr fontAlgn="base"/>
            <a:r>
              <a:rPr lang="en-US" sz="2200" dirty="0"/>
              <a:t> </a:t>
            </a:r>
            <a:r>
              <a:rPr lang="en-US" sz="2200" dirty="0" smtClean="0"/>
              <a:t>     and </a:t>
            </a:r>
            <a:r>
              <a:rPr lang="en-US" sz="2200" dirty="0"/>
              <a:t>have a focus on strengthening </a:t>
            </a:r>
            <a:r>
              <a:rPr lang="en-US" sz="2200" dirty="0" smtClean="0"/>
              <a:t>​</a:t>
            </a:r>
            <a:r>
              <a:rPr lang="en-US" sz="2200" b="1" dirty="0" smtClean="0">
                <a:solidFill>
                  <a:srgbClr val="339D8F"/>
                </a:solidFill>
              </a:rPr>
              <a:t>social </a:t>
            </a:r>
            <a:r>
              <a:rPr lang="en-US" sz="2200" b="1" dirty="0">
                <a:solidFill>
                  <a:srgbClr val="339D8F"/>
                </a:solidFill>
              </a:rPr>
              <a:t>capital</a:t>
            </a:r>
            <a:r>
              <a:rPr lang="en-US" sz="2200" dirty="0"/>
              <a:t>.</a:t>
            </a:r>
            <a:endParaRPr lang="en-GB" sz="2200" dirty="0"/>
          </a:p>
          <a:p>
            <a:pPr marL="342900" lvl="0" indent="-342900">
              <a:spcAft>
                <a:spcPts val="0"/>
              </a:spcAft>
              <a:buFont typeface="Symbol" panose="05050102010706020507" pitchFamily="18" charset="2"/>
              <a:buChar char=""/>
            </a:pPr>
            <a:endParaRPr lang="en-GB" sz="2000" dirty="0">
              <a:latin typeface="Calibri" panose="020F0502020204030204" pitchFamily="34" charset="0"/>
              <a:ea typeface="MS Mincho" panose="02020609040205080304" pitchFamily="49" charset="-128"/>
              <a:cs typeface="Times New Roman" panose="02020603050405020304" pitchFamily="18" charset="0"/>
            </a:endParaRPr>
          </a:p>
        </p:txBody>
      </p:sp>
      <p:sp>
        <p:nvSpPr>
          <p:cNvPr id="5" name="TextBox 4"/>
          <p:cNvSpPr txBox="1"/>
          <p:nvPr/>
        </p:nvSpPr>
        <p:spPr>
          <a:xfrm>
            <a:off x="609600" y="1642328"/>
            <a:ext cx="10972800" cy="1107996"/>
          </a:xfrm>
          <a:prstGeom prst="rect">
            <a:avLst/>
          </a:prstGeom>
          <a:noFill/>
        </p:spPr>
        <p:txBody>
          <a:bodyPr wrap="square" rtlCol="0">
            <a:spAutoFit/>
          </a:bodyPr>
          <a:lstStyle/>
          <a:p>
            <a:pPr fontAlgn="base"/>
            <a:r>
              <a:rPr lang="en-GB" sz="2200" dirty="0"/>
              <a:t>ELI’s Restorative Practices Initiative seeks to </a:t>
            </a:r>
            <a:r>
              <a:rPr lang="en-IE" sz="2200" dirty="0"/>
              <a:t>enable restorative engagements – in a divided, often alienated, inner city community – while cultivating mutually respectful and collaborative relationships. </a:t>
            </a:r>
            <a:r>
              <a:rPr lang="en-US" sz="2200" dirty="0" smtClean="0"/>
              <a:t>​</a:t>
            </a:r>
            <a:r>
              <a:rPr lang="en-IE" sz="2200" dirty="0" smtClean="0"/>
              <a:t>Our</a:t>
            </a:r>
            <a:r>
              <a:rPr lang="en-IE" sz="2200" dirty="0"/>
              <a:t> </a:t>
            </a:r>
            <a:r>
              <a:rPr lang="en-GB" sz="2200" dirty="0"/>
              <a:t>emphasis is: </a:t>
            </a:r>
            <a:endParaRPr lang="en-US" sz="2200" dirty="0"/>
          </a:p>
        </p:txBody>
      </p:sp>
      <p:sp>
        <p:nvSpPr>
          <p:cNvPr id="9" name="Title 1"/>
          <p:cNvSpPr>
            <a:spLocks noGrp="1"/>
          </p:cNvSpPr>
          <p:nvPr>
            <p:ph type="title"/>
          </p:nvPr>
        </p:nvSpPr>
        <p:spPr>
          <a:solidFill>
            <a:srgbClr val="339D8F"/>
          </a:solidFill>
        </p:spPr>
        <p:txBody>
          <a:bodyPr>
            <a:normAutofit/>
          </a:bodyPr>
          <a:lstStyle/>
          <a:p>
            <a:r>
              <a:rPr lang="en-US" altLang="en-US" sz="4900" b="1" dirty="0" smtClean="0">
                <a:solidFill>
                  <a:srgbClr val="FFFFFF"/>
                </a:solidFill>
                <a:ea typeface="ＭＳ Ｐゴシック" panose="020B0600070205080204" pitchFamily="34" charset="-128"/>
              </a:rPr>
              <a:t>Promoting Restorative Practices</a:t>
            </a:r>
            <a:r>
              <a:rPr lang="en-IE" altLang="en-US" b="1" dirty="0" smtClean="0">
                <a:solidFill>
                  <a:srgbClr val="FFFFFF"/>
                </a:solidFill>
                <a:ea typeface="ＭＳ Ｐゴシック" panose="020B0600070205080204" pitchFamily="34" charset="-128"/>
              </a:rPr>
              <a:t> </a:t>
            </a:r>
            <a:endParaRPr lang="en-IE" altLang="en-US" dirty="0" smtClean="0">
              <a:ea typeface="ＭＳ Ｐゴシック" panose="020B0600070205080204" pitchFamily="34" charset="-128"/>
            </a:endParaRPr>
          </a:p>
        </p:txBody>
      </p:sp>
    </p:spTree>
    <p:extLst>
      <p:ext uri="{BB962C8B-B14F-4D97-AF65-F5344CB8AC3E}">
        <p14:creationId xmlns:p14="http://schemas.microsoft.com/office/powerpoint/2010/main" val="2824944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120207651BD9243877B878785EBEF89" ma:contentTypeVersion="0" ma:contentTypeDescription="Create a new document." ma:contentTypeScope="" ma:versionID="93088dbc5bf7c485d0aff80c7d3b5963">
  <xsd:schema xmlns:xsd="http://www.w3.org/2001/XMLSchema" xmlns:xs="http://www.w3.org/2001/XMLSchema" xmlns:p="http://schemas.microsoft.com/office/2006/metadata/properties" targetNamespace="http://schemas.microsoft.com/office/2006/metadata/properties" ma:root="true" ma:fieldsID="124fd2d4348e31d7b7bcc391e9da950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FBAF12-A0F6-4DFC-8022-BCF82D379927}">
  <ds:schemaRefs>
    <ds:schemaRef ds:uri="http://schemas.microsoft.com/office/2006/documentManagement/types"/>
    <ds:schemaRef ds:uri="http://schemas.microsoft.com/office/2006/metadata/properties"/>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1EB34E6-185B-475A-B7AA-3CA901F05323}">
  <ds:schemaRefs>
    <ds:schemaRef ds:uri="http://schemas.microsoft.com/sharepoint/v3/contenttype/forms"/>
  </ds:schemaRefs>
</ds:datastoreItem>
</file>

<file path=customXml/itemProps3.xml><?xml version="1.0" encoding="utf-8"?>
<ds:datastoreItem xmlns:ds="http://schemas.openxmlformats.org/officeDocument/2006/customXml" ds:itemID="{C62D1141-EB34-4987-A941-ACBB293D3F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16439</TotalTime>
  <Words>1553</Words>
  <Application>Microsoft Office PowerPoint</Application>
  <PresentationFormat>Widescreen</PresentationFormat>
  <Paragraphs>219</Paragraphs>
  <Slides>36</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ＭＳ Ｐゴシック</vt:lpstr>
      <vt:lpstr>Arial</vt:lpstr>
      <vt:lpstr>Calibri</vt:lpstr>
      <vt:lpstr>MS Mincho</vt:lpstr>
      <vt:lpstr>Symbol</vt:lpstr>
      <vt:lpstr>Times New Roman</vt:lpstr>
      <vt:lpstr>Wingdings</vt:lpstr>
      <vt:lpstr>1_Office Theme</vt:lpstr>
      <vt:lpstr>Office Theme</vt:lpstr>
      <vt:lpstr>PowerPoint Presentation</vt:lpstr>
      <vt:lpstr>PowerPoint Presentation</vt:lpstr>
      <vt:lpstr>Our Community, Our Project </vt:lpstr>
      <vt:lpstr>Our Community, Our Project </vt:lpstr>
      <vt:lpstr> History of Dublin’s North Inner City  </vt:lpstr>
      <vt:lpstr> History of Dublin’s North Inner City  </vt:lpstr>
      <vt:lpstr> North Inner City – Current Climate  </vt:lpstr>
      <vt:lpstr>PowerPoint Presentation</vt:lpstr>
      <vt:lpstr>Promoting Restorative Practices </vt:lpstr>
      <vt:lpstr>Promoting Restorative Practices </vt:lpstr>
      <vt:lpstr>Promoting Restorative Practices </vt:lpstr>
      <vt:lpstr>PowerPoint Presentation</vt:lpstr>
      <vt:lpstr>Establishing Restorative Approaches </vt:lpstr>
      <vt:lpstr>PowerPoint Presentation</vt:lpstr>
      <vt:lpstr>Establishing Restorative Approaches </vt:lpstr>
      <vt:lpstr>Establishing Restorative Approaches </vt:lpstr>
      <vt:lpstr>PowerPoint Presentation</vt:lpstr>
      <vt:lpstr>Embedding Restorative Principles </vt:lpstr>
      <vt:lpstr>Embedding Restorative Principles </vt:lpstr>
      <vt:lpstr>Embedding Restorative Principles </vt:lpstr>
      <vt:lpstr>Embedding Restorative Principles </vt:lpstr>
      <vt:lpstr>Embedding Restorative Principles </vt:lpstr>
      <vt:lpstr>Embedding Restorative Principles </vt:lpstr>
      <vt:lpstr>Embedding Restorative Principles </vt:lpstr>
      <vt:lpstr>Embedding Restorative Principles </vt:lpstr>
      <vt:lpstr>Embedding Restorative Principles </vt:lpstr>
      <vt:lpstr>PowerPoint Presentation</vt:lpstr>
      <vt:lpstr>PowerPoint Presentation</vt:lpstr>
      <vt:lpstr>PowerPoint Presentation</vt:lpstr>
      <vt:lpstr>Social injustices and other conditions that cause harm or create unsafe conditions are in part the responsibility of families, communities and larger society.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Mooney</dc:creator>
  <cp:lastModifiedBy>Karen Mooney</cp:lastModifiedBy>
  <cp:revision>180</cp:revision>
  <dcterms:created xsi:type="dcterms:W3CDTF">2017-04-26T09:32:22Z</dcterms:created>
  <dcterms:modified xsi:type="dcterms:W3CDTF">2018-05-01T17:07:11Z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0x0101000120207651BD9243877B878785EBEF89</vt:lpwstr>
  </property>
</Properties>
</file>