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8" r:id="rId4"/>
    <p:sldId id="271" r:id="rId5"/>
    <p:sldId id="270" r:id="rId6"/>
    <p:sldId id="272" r:id="rId7"/>
    <p:sldId id="273" r:id="rId8"/>
    <p:sldId id="269" r:id="rId9"/>
    <p:sldId id="264" r:id="rId10"/>
    <p:sldId id="265" r:id="rId11"/>
    <p:sldId id="266" r:id="rId12"/>
    <p:sldId id="274" r:id="rId13"/>
    <p:sldId id="258" r:id="rId14"/>
    <p:sldId id="259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07899999999999"/>
          <c:y val="8.8186989672082078E-2"/>
          <c:w val="0.71857203907909706"/>
          <c:h val="0.767832854897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 of local authorities with an FGC service</c:v>
                </c:pt>
              </c:strCache>
            </c:strRef>
          </c:tx>
          <c:spPr>
            <a:solidFill>
              <a:srgbClr val="5E86B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Sheet1!$B$1:$L$1</c:f>
              <c:strCache>
                <c:ptCount val="11"/>
                <c:pt idx="0">
                  <c:v>1993</c:v>
                </c:pt>
                <c:pt idx="1">
                  <c:v>2000</c:v>
                </c:pt>
                <c:pt idx="2">
                  <c:v>2003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2015</c:v>
                </c:pt>
                <c:pt idx="7">
                  <c:v>2017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8"/>
                <c:pt idx="0">
                  <c:v>3</c:v>
                </c:pt>
                <c:pt idx="1">
                  <c:v>23</c:v>
                </c:pt>
                <c:pt idx="2">
                  <c:v>37</c:v>
                </c:pt>
                <c:pt idx="3">
                  <c:v>59</c:v>
                </c:pt>
                <c:pt idx="4">
                  <c:v>63</c:v>
                </c:pt>
                <c:pt idx="5">
                  <c:v>72</c:v>
                </c:pt>
                <c:pt idx="6">
                  <c:v>72</c:v>
                </c:pt>
                <c:pt idx="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B-4129-A439-EB4B08A70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96976256"/>
        <c:axId val="97502336"/>
      </c:barChart>
      <c:catAx>
        <c:axId val="9697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97502336"/>
        <c:crosses val="autoZero"/>
        <c:auto val="1"/>
        <c:lblAlgn val="ctr"/>
        <c:lblOffset val="100"/>
        <c:noMultiLvlLbl val="1"/>
      </c:catAx>
      <c:valAx>
        <c:axId val="9750233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96976256"/>
        <c:crosses val="autoZero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f.govt.nz/keeping-kids-safe/ways-we-work-with-families/family-group-conference-or-fgc.html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00D0-390A-4978-B574-5BC178A03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54763" y="668848"/>
            <a:ext cx="9965251" cy="1753136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</a:rPr>
              <a:t>Family group conference for child welfare &amp; youth justice</a:t>
            </a:r>
            <a:r>
              <a:rPr lang="en-GB" sz="60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C460B-EDE9-4865-BA7E-DC59DD0A2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942237" y="2243947"/>
            <a:ext cx="8681173" cy="2290210"/>
          </a:xfrm>
        </p:spPr>
        <p:txBody>
          <a:bodyPr/>
          <a:lstStyle/>
          <a:p>
            <a:r>
              <a:rPr lang="en-GB" sz="4800" dirty="0">
                <a:solidFill>
                  <a:schemeClr val="accent1"/>
                </a:solidFill>
              </a:rPr>
              <a:t>A UK Perspective</a:t>
            </a:r>
          </a:p>
          <a:p>
            <a:r>
              <a:rPr lang="en-GB" sz="3600" dirty="0" err="1"/>
              <a:t>shahed</a:t>
            </a:r>
            <a:r>
              <a:rPr lang="en-GB" sz="3600" dirty="0"/>
              <a:t> Chowdhury,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26629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E9CE-4BD9-4E7E-B4E4-28D23B49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historical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450E6-CA5F-4EA8-8670-1FE0B6FF9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origin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B9B62-F8DD-4672-9BF4-FEE3A86287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Moari</a:t>
            </a:r>
            <a:r>
              <a:rPr lang="en-GB" dirty="0"/>
              <a:t> (aboriginal tribe) in new Zealand</a:t>
            </a:r>
          </a:p>
          <a:p>
            <a:r>
              <a:rPr lang="en-GB" dirty="0"/>
              <a:t>1989 children, young persons &amp; their family act – federal legislation in N.Z.</a:t>
            </a:r>
          </a:p>
          <a:p>
            <a:r>
              <a:rPr lang="en-GB" dirty="0"/>
              <a:t>Spread to Europe, Australia, Canada &amp; USA (indifferent forms)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8DE80-3359-4FEA-B333-501FCBAF7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UK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45E6B-AB90-421D-AD8F-2626F1FA75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1518" y="2861733"/>
            <a:ext cx="4991164" cy="2512852"/>
          </a:xfrm>
        </p:spPr>
        <p:txBody>
          <a:bodyPr/>
          <a:lstStyle/>
          <a:p>
            <a:r>
              <a:rPr lang="en-GB" dirty="0"/>
              <a:t>Daybreak, HAMPSHIRE DOVE PROJECT</a:t>
            </a:r>
          </a:p>
          <a:p>
            <a:r>
              <a:rPr lang="en-GB" dirty="0" err="1"/>
              <a:t>Welcare</a:t>
            </a:r>
            <a:endParaRPr lang="en-GB" dirty="0"/>
          </a:p>
          <a:p>
            <a:r>
              <a:rPr lang="en-GB" dirty="0" err="1"/>
              <a:t>Golton</a:t>
            </a:r>
            <a:r>
              <a:rPr lang="en-GB" dirty="0"/>
              <a:t> </a:t>
            </a:r>
          </a:p>
          <a:p>
            <a:r>
              <a:rPr lang="en-GB" dirty="0"/>
              <a:t>70 to 75% local authorities use </a:t>
            </a:r>
            <a:r>
              <a:rPr lang="en-GB" dirty="0" err="1"/>
              <a:t>fgc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8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372E-685D-4C30-B465-70A1C883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81" y="239152"/>
            <a:ext cx="9157447" cy="153337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Local authorities with an </a:t>
            </a:r>
            <a:r>
              <a:rPr lang="en-GB" sz="2800" dirty="0" err="1">
                <a:solidFill>
                  <a:schemeClr val="bg1">
                    <a:lumMod val="65000"/>
                  </a:schemeClr>
                </a:solidFill>
              </a:rPr>
              <a:t>fgc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 service in the </a:t>
            </a:r>
            <a:r>
              <a:rPr lang="en-GB" sz="2800" dirty="0" err="1">
                <a:solidFill>
                  <a:schemeClr val="bg1">
                    <a:lumMod val="65000"/>
                  </a:schemeClr>
                </a:solidFill>
              </a:rPr>
              <a:t>uk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 from 1993 to 2017 in percentage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(source: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</a:rPr>
              <a:t>sean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</a:rPr>
              <a:t>haresnape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, FRG)</a:t>
            </a:r>
          </a:p>
        </p:txBody>
      </p:sp>
      <p:graphicFrame>
        <p:nvGraphicFramePr>
          <p:cNvPr id="7" name="Chart 150">
            <a:extLst>
              <a:ext uri="{FF2B5EF4-FFF2-40B4-BE49-F238E27FC236}">
                <a16:creationId xmlns:a16="http://schemas.microsoft.com/office/drawing/2014/main" id="{4C028359-218C-40A7-BB99-6CC66BE0B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550620"/>
              </p:ext>
            </p:extLst>
          </p:nvPr>
        </p:nvGraphicFramePr>
        <p:xfrm>
          <a:off x="1" y="1506071"/>
          <a:ext cx="10381127" cy="407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1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5746-5EB7-4CC8-8E93-D7BEA00C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586753"/>
          </a:xfrm>
        </p:spPr>
        <p:txBody>
          <a:bodyPr>
            <a:normAutofit/>
          </a:bodyPr>
          <a:lstStyle/>
          <a:p>
            <a:r>
              <a:rPr lang="en-GB" sz="3200" dirty="0"/>
              <a:t>Countries use family group conference (only for child welfare or combination of child welfare &amp; youth justice)</a:t>
            </a:r>
            <a:br>
              <a:rPr lang="en-GB" sz="3200" dirty="0"/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(source: Family Right Group, may 2017)</a:t>
            </a:r>
            <a:endParaRPr lang="en-GB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9DA1A-DFBC-4ED4-9E75-D4FFB9235925}"/>
              </a:ext>
            </a:extLst>
          </p:cNvPr>
          <p:cNvSpPr/>
          <p:nvPr/>
        </p:nvSpPr>
        <p:spPr>
          <a:xfrm>
            <a:off x="685801" y="2551837"/>
            <a:ext cx="103968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Austria, Australia, Canada, Finland, Germany, Holland, Hungary, Ireland, Israel, Italy, Japan, New Zealand, Norway, Poland, Serbia, Slovakia, South Africa, Sri Lanka, South Africa, the USA, England, Wales, Scotland and Northern Ireland.</a:t>
            </a:r>
          </a:p>
        </p:txBody>
      </p:sp>
    </p:spTree>
    <p:extLst>
      <p:ext uri="{BB962C8B-B14F-4D97-AF65-F5344CB8AC3E}">
        <p14:creationId xmlns:p14="http://schemas.microsoft.com/office/powerpoint/2010/main" val="149140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gemannshc.usc.edu/files/2012/11/Rich-Schmitt-Photography-073.jpg">
            <a:extLst>
              <a:ext uri="{FF2B5EF4-FFF2-40B4-BE49-F238E27FC236}">
                <a16:creationId xmlns:a16="http://schemas.microsoft.com/office/drawing/2014/main" id="{8FED3186-5913-4DF6-AE21-1E9E1E5EA3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5" y="731520"/>
            <a:ext cx="6504598" cy="460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66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onyahamlin.files.wordpress.com/2014/02/16375208-meeting-table-with-cartoon-business-people.jpg">
            <a:extLst>
              <a:ext uri="{FF2B5EF4-FFF2-40B4-BE49-F238E27FC236}">
                <a16:creationId xmlns:a16="http://schemas.microsoft.com/office/drawing/2014/main" id="{6571C399-75FF-4F58-8701-B01D16D9C9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8" y="661182"/>
            <a:ext cx="8370277" cy="4783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43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2EC9-067E-490E-B9FD-9CA9281F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10396882" cy="537882"/>
          </a:xfrm>
        </p:spPr>
        <p:txBody>
          <a:bodyPr>
            <a:normAutofit fontScale="90000"/>
          </a:bodyPr>
          <a:lstStyle/>
          <a:p>
            <a:r>
              <a:rPr lang="en-GB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4DDA-6621-44D8-BF28-C7D63BE1EA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568388"/>
            <a:ext cx="10986247" cy="345589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Child’s interests are paramount</a:t>
            </a:r>
          </a:p>
          <a:p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resources need to make available for the child’s wishes, feelings and views to be heard.</a:t>
            </a:r>
          </a:p>
          <a:p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Children are best looked after within the family.  Services need to promote this ideal.</a:t>
            </a:r>
          </a:p>
          <a:p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Professionals Working in partnership with families beneficial for children.</a:t>
            </a:r>
          </a:p>
          <a:p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Families have the ability to make rational and sound decision about their &amp; children’s future.</a:t>
            </a:r>
          </a:p>
          <a:p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Families know what is the best for their children .</a:t>
            </a:r>
          </a:p>
          <a:p>
            <a:pPr marL="0" indent="0">
              <a:buNone/>
            </a:pPr>
            <a:endParaRPr lang="en-GB" sz="2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5602-B01A-4FFE-A9BE-B78239BA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Key elements  </a:t>
            </a:r>
            <a:br>
              <a:rPr lang="en-GB" sz="3600" dirty="0"/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(five defining feature of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fgc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process)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716A-5CD1-4E43-8135-6F3DFF2C52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66682"/>
            <a:ext cx="10394707" cy="3007903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Fgc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primary decision making forum for child.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Fgc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made up of as wide as family network members possible.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independent coordinator facilitates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fgc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Family should always have private family time to device family plan.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Family plan should be agreed &amp; resourced (unless it places the child at the risk of significant harm).    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09E7-A5D1-4132-A9AE-11B48C52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Fgc</a:t>
            </a:r>
            <a:r>
              <a:rPr lang="en-GB" sz="3200" dirty="0"/>
              <a:t>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7E92A-A4A8-4916-B414-F9602D80B6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53682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Preparation stage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(a) Information giving, (b) private family time (C) plan sharing / agreeing the plan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Coordinator will type up plan &amp; circulate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Review or Follow up meeting after 8 to 12 weeks</a:t>
            </a:r>
          </a:p>
        </p:txBody>
      </p:sp>
    </p:spTree>
    <p:extLst>
      <p:ext uri="{BB962C8B-B14F-4D97-AF65-F5344CB8AC3E}">
        <p14:creationId xmlns:p14="http://schemas.microsoft.com/office/powerpoint/2010/main" val="285874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B571-8D91-425E-88E4-6000FF35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2269435"/>
          </a:xfrm>
        </p:spPr>
        <p:txBody>
          <a:bodyPr/>
          <a:lstStyle/>
          <a:p>
            <a:r>
              <a:rPr lang="en-GB" dirty="0"/>
              <a:t>What is Family group </a:t>
            </a:r>
            <a:br>
              <a:rPr lang="en-GB" dirty="0"/>
            </a:br>
            <a:r>
              <a:rPr lang="en-GB" dirty="0"/>
              <a:t>conference?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A9CDE-4371-4607-88A4-78F48782B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388" y="2955235"/>
            <a:ext cx="11087999" cy="231912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(FGC) is a mediated formal meeting between family members and other officials such as social workers and police in regards to the care and protection or criminal offending of a child or adolescent”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("The Family Group Conference)"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Child, Youth &amp; Family (New Zealand Journal). 20 July 2014).</a:t>
            </a:r>
          </a:p>
        </p:txBody>
      </p:sp>
    </p:spTree>
    <p:extLst>
      <p:ext uri="{BB962C8B-B14F-4D97-AF65-F5344CB8AC3E}">
        <p14:creationId xmlns:p14="http://schemas.microsoft.com/office/powerpoint/2010/main" val="5773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E08A-655F-43EC-B3CC-5CC5E46D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2047"/>
            <a:ext cx="10396882" cy="2255159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GB" sz="4800" dirty="0"/>
              <a:t>MY WAY OF SEEING </a:t>
            </a:r>
            <a:r>
              <a:rPr lang="en-GB" sz="4800" dirty="0" err="1"/>
              <a:t>fgc</a:t>
            </a:r>
            <a:r>
              <a:rPr lang="en-GB" sz="4800" dirty="0"/>
              <a:t> model </a:t>
            </a:r>
            <a:br>
              <a:rPr lang="en-GB" sz="4400" dirty="0"/>
            </a:br>
            <a:r>
              <a:rPr lang="en-GB" sz="4000" dirty="0"/>
              <a:t>(and Overall RESTORATIVE PRACTICEs)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process of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D44F-A61C-4CC0-A6BD-3D4CDB706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17059"/>
            <a:ext cx="5436704" cy="33575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3900" dirty="0">
                <a:solidFill>
                  <a:srgbClr val="FF0000"/>
                </a:solidFill>
              </a:rPr>
              <a:t>formalizing </a:t>
            </a:r>
            <a:r>
              <a:rPr lang="en-GB" sz="3900" dirty="0" err="1">
                <a:solidFill>
                  <a:srgbClr val="FF0000"/>
                </a:solidFill>
              </a:rPr>
              <a:t>informals</a:t>
            </a:r>
            <a:endParaRPr lang="en-GB" sz="39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Ancient tribe culture of family coming together to resolve conflict</a:t>
            </a:r>
          </a:p>
          <a:p>
            <a:pPr marL="0" indent="0" algn="ctr">
              <a:buNone/>
            </a:pPr>
            <a:r>
              <a:rPr lang="en-GB" dirty="0" err="1"/>
              <a:t>Ponchaet</a:t>
            </a:r>
            <a:r>
              <a:rPr lang="en-GB" dirty="0"/>
              <a:t> (north </a:t>
            </a:r>
            <a:r>
              <a:rPr lang="en-GB" dirty="0" err="1"/>
              <a:t>india</a:t>
            </a:r>
            <a:r>
              <a:rPr lang="en-GB" dirty="0"/>
              <a:t>) </a:t>
            </a:r>
            <a:r>
              <a:rPr lang="en-GB" dirty="0">
                <a:solidFill>
                  <a:schemeClr val="accent1"/>
                </a:solidFill>
              </a:rPr>
              <a:t>I</a:t>
            </a:r>
            <a:r>
              <a:rPr lang="en-GB" dirty="0"/>
              <a:t> </a:t>
            </a:r>
            <a:r>
              <a:rPr lang="en-GB" dirty="0" err="1"/>
              <a:t>Shalish</a:t>
            </a:r>
            <a:r>
              <a:rPr lang="en-GB" dirty="0"/>
              <a:t> (south </a:t>
            </a:r>
            <a:r>
              <a:rPr lang="en-GB" dirty="0" err="1"/>
              <a:t>india</a:t>
            </a:r>
            <a:r>
              <a:rPr lang="en-GB" dirty="0"/>
              <a:t>)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C00000"/>
                </a:solidFill>
              </a:rPr>
              <a:t>Restorative practices (</a:t>
            </a:r>
            <a:r>
              <a:rPr lang="en-GB" sz="2400" dirty="0" err="1">
                <a:solidFill>
                  <a:srgbClr val="C00000"/>
                </a:solidFill>
              </a:rPr>
              <a:t>Fgc</a:t>
            </a:r>
            <a:r>
              <a:rPr lang="en-GB" sz="2400" dirty="0">
                <a:solidFill>
                  <a:srgbClr val="C00000"/>
                </a:solidFill>
              </a:rPr>
              <a:t>/</a:t>
            </a:r>
            <a:r>
              <a:rPr lang="en-GB" sz="2400" dirty="0" err="1">
                <a:solidFill>
                  <a:srgbClr val="C00000"/>
                </a:solidFill>
              </a:rPr>
              <a:t>fgdm</a:t>
            </a:r>
            <a:r>
              <a:rPr lang="en-GB" sz="2400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Referral from local authorities or court</a:t>
            </a:r>
          </a:p>
          <a:p>
            <a:pPr marL="0" indent="0" algn="ctr">
              <a:buNone/>
            </a:pP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82294-CB9E-4722-A135-ECF48CCAE1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1043" y="2544417"/>
            <a:ext cx="4719465" cy="2830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Informalizing formals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tx2"/>
                </a:solidFill>
              </a:rPr>
              <a:t>Punitive system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tx2"/>
                </a:solidFill>
              </a:rPr>
              <a:t>Adversarial or retributive policy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tx2"/>
                </a:solidFill>
              </a:rPr>
              <a:t>1960S, 1970S &amp; 1980S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To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C00000"/>
                </a:solidFill>
              </a:rPr>
              <a:t>Restorative practices (FGC/ FGDM)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FAMILY LED MEETING</a:t>
            </a:r>
          </a:p>
          <a:p>
            <a:pPr marL="0" indent="0" algn="ctr">
              <a:buNone/>
            </a:pPr>
            <a:endParaRPr lang="en-GB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64E640-B719-4811-B2F0-906581467BB0}"/>
              </a:ext>
            </a:extLst>
          </p:cNvPr>
          <p:cNvGraphicFramePr>
            <a:graphicFrameLocks noGrp="1"/>
          </p:cNvGraphicFramePr>
          <p:nvPr/>
        </p:nvGraphicFramePr>
        <p:xfrm>
          <a:off x="6016487" y="2743200"/>
          <a:ext cx="212035" cy="2584174"/>
        </p:xfrm>
        <a:graphic>
          <a:graphicData uri="http://schemas.openxmlformats.org/drawingml/2006/table">
            <a:tbl>
              <a:tblPr/>
              <a:tblGrid>
                <a:gridCol w="212035">
                  <a:extLst>
                    <a:ext uri="{9D8B030D-6E8A-4147-A177-3AD203B41FA5}">
                      <a16:colId xmlns:a16="http://schemas.microsoft.com/office/drawing/2014/main" val="3082997373"/>
                    </a:ext>
                  </a:extLst>
                </a:gridCol>
              </a:tblGrid>
              <a:tr h="2584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43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6356-56BD-4D2A-A17D-5EEFDAF3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74813"/>
            <a:ext cx="10396882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 err="1"/>
              <a:t>Shalish</a:t>
            </a:r>
            <a:r>
              <a:rPr lang="en-GB" sz="3200" dirty="0"/>
              <a:t> in a west </a:t>
            </a:r>
            <a:r>
              <a:rPr lang="en-GB" sz="3200" dirty="0" err="1"/>
              <a:t>bengal</a:t>
            </a:r>
            <a:r>
              <a:rPr lang="en-GB" sz="3200" dirty="0"/>
              <a:t> village in 1960s (informal)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52D7DC06-7EA9-498E-AE4F-A49633E8C9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4" y="1183341"/>
            <a:ext cx="9816352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51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2358-4064-4B96-924A-6523E0B1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89965"/>
            <a:ext cx="10396882" cy="1089212"/>
          </a:xfrm>
        </p:spPr>
        <p:txBody>
          <a:bodyPr>
            <a:normAutofit/>
          </a:bodyPr>
          <a:lstStyle/>
          <a:p>
            <a:r>
              <a:rPr lang="en-GB" sz="4000" dirty="0"/>
              <a:t>Retributive or adversarial (formal) system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13272B8-2D65-4F1B-A5DF-98CFC432F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479177"/>
            <a:ext cx="9843246" cy="408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4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17AE-E3FC-494F-A8C6-7857F5D4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47" y="107577"/>
            <a:ext cx="8633011" cy="123713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Adversarial punitive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5B11D-5C00-4EB8-BC45-D9408E91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44707"/>
            <a:ext cx="8875058" cy="40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4E11-74D2-4AAD-BE90-86A6CD2A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685801"/>
            <a:ext cx="10437224" cy="94129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Families and other supporters (if allowed to come 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064DC-146D-4F42-ACFB-F5E7D9DE7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1411941"/>
            <a:ext cx="10275859" cy="39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0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5D50-0BC2-4FF5-9776-20CE0BE3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30436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I see </a:t>
            </a:r>
            <a:r>
              <a:rPr lang="en-GB" sz="4000" dirty="0" err="1"/>
              <a:t>fgc</a:t>
            </a:r>
            <a:r>
              <a:rPr lang="en-GB" sz="4000" dirty="0"/>
              <a:t> for child welfare or youth justice</a:t>
            </a:r>
            <a:br>
              <a:rPr lang="en-GB" sz="4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FDD7C-0093-438F-B27A-73E0588F06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464905"/>
            <a:ext cx="10394707" cy="2093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family led decision making meeting, which is forward looking, solution focused and child centred  </a:t>
            </a:r>
          </a:p>
        </p:txBody>
      </p:sp>
    </p:spTree>
    <p:extLst>
      <p:ext uri="{BB962C8B-B14F-4D97-AF65-F5344CB8AC3E}">
        <p14:creationId xmlns:p14="http://schemas.microsoft.com/office/powerpoint/2010/main" val="401230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B67B-027F-4EA0-BBA8-3AC2BE03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FGC – key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446AD-1806-4DB5-AB74-10F2F7D2E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520778"/>
          </a:xfrm>
        </p:spPr>
        <p:txBody>
          <a:bodyPr/>
          <a:lstStyle/>
          <a:p>
            <a:r>
              <a:rPr lang="en-GB" dirty="0"/>
              <a:t>Philosophy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80D7E-8009-40E7-8948-C00B91CA67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861733"/>
            <a:ext cx="5754756" cy="2512852"/>
          </a:xfrm>
        </p:spPr>
        <p:txBody>
          <a:bodyPr>
            <a:normAutofit fontScale="92500"/>
          </a:bodyPr>
          <a:lstStyle/>
          <a:p>
            <a:r>
              <a:rPr lang="en-GB" dirty="0"/>
              <a:t>decision-making process </a:t>
            </a:r>
            <a:r>
              <a:rPr lang="en-GB" dirty="0">
                <a:solidFill>
                  <a:schemeClr val="accent6"/>
                </a:solidFill>
              </a:rPr>
              <a:t>(formal/informal)</a:t>
            </a:r>
          </a:p>
          <a:p>
            <a:r>
              <a:rPr lang="en-GB" dirty="0"/>
              <a:t>Family-led </a:t>
            </a:r>
            <a:r>
              <a:rPr lang="en-GB" dirty="0">
                <a:solidFill>
                  <a:schemeClr val="accent6"/>
                </a:solidFill>
              </a:rPr>
              <a:t>(Family group must take control)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Forward looking </a:t>
            </a:r>
            <a:r>
              <a:rPr lang="en-GB" dirty="0">
                <a:solidFill>
                  <a:schemeClr val="accent6"/>
                </a:solidFill>
              </a:rPr>
              <a:t>(must learn lessons from past)</a:t>
            </a:r>
            <a:endParaRPr lang="en-GB" dirty="0"/>
          </a:p>
          <a:p>
            <a:r>
              <a:rPr lang="en-GB" dirty="0"/>
              <a:t> Solution focused  </a:t>
            </a:r>
            <a:r>
              <a:rPr lang="en-GB" dirty="0">
                <a:solidFill>
                  <a:schemeClr val="accent6"/>
                </a:solidFill>
              </a:rPr>
              <a:t>(child’s views &amp; wishes)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Child centred </a:t>
            </a:r>
            <a:r>
              <a:rPr lang="en-GB" dirty="0">
                <a:solidFill>
                  <a:schemeClr val="accent6"/>
                </a:solidFill>
              </a:rPr>
              <a:t>(adults must set aside differences)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E99CC-7F48-4EDD-98F4-CB8EA1962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04383" y="2063396"/>
            <a:ext cx="4178299" cy="520778"/>
          </a:xfrm>
        </p:spPr>
        <p:txBody>
          <a:bodyPr/>
          <a:lstStyle/>
          <a:p>
            <a:r>
              <a:rPr lang="en-GB" dirty="0"/>
              <a:t>Who is family?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22A26-31CF-451C-A74E-97FBC87FA0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18852" y="2861733"/>
            <a:ext cx="4810538" cy="2512852"/>
          </a:xfrm>
        </p:spPr>
        <p:txBody>
          <a:bodyPr/>
          <a:lstStyle/>
          <a:p>
            <a:r>
              <a:rPr lang="en-GB" dirty="0"/>
              <a:t>Child / young person</a:t>
            </a:r>
          </a:p>
          <a:p>
            <a:r>
              <a:rPr lang="en-GB" dirty="0"/>
              <a:t>Parents/ carers</a:t>
            </a:r>
          </a:p>
          <a:p>
            <a:r>
              <a:rPr lang="en-GB" dirty="0"/>
              <a:t>Extended family – maternal &amp; paternal </a:t>
            </a:r>
          </a:p>
          <a:p>
            <a:r>
              <a:rPr lang="en-GB" dirty="0"/>
              <a:t>Non-family members - connected people (family friends, neighbours, etc.)</a:t>
            </a:r>
          </a:p>
          <a:p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5DFE05-0EB0-43E9-A81C-0EDA1CB9B7A2}"/>
              </a:ext>
            </a:extLst>
          </p:cNvPr>
          <p:cNvCxnSpPr>
            <a:cxnSpLocks/>
          </p:cNvCxnSpPr>
          <p:nvPr/>
        </p:nvCxnSpPr>
        <p:spPr>
          <a:xfrm flipV="1">
            <a:off x="5618922" y="2464904"/>
            <a:ext cx="1285461" cy="1046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5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541</TotalTime>
  <Words>622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Impact</vt:lpstr>
      <vt:lpstr>Wingdings</vt:lpstr>
      <vt:lpstr>Main Event</vt:lpstr>
      <vt:lpstr>Family group conference for child welfare &amp; youth justice:</vt:lpstr>
      <vt:lpstr>What is Family group  conference?</vt:lpstr>
      <vt:lpstr>MY WAY OF SEEING fgc model  (and Overall RESTORATIVE PRACTICEs)  a process of</vt:lpstr>
      <vt:lpstr>Shalish in a west bengal village in 1960s (informal)</vt:lpstr>
      <vt:lpstr>Retributive or adversarial (formal) system</vt:lpstr>
      <vt:lpstr>Adversarial punitive system</vt:lpstr>
      <vt:lpstr>Families and other supporters (if allowed to come in)</vt:lpstr>
      <vt:lpstr>I see fgc for child welfare or youth justice   AS </vt:lpstr>
      <vt:lpstr>FGC – key components</vt:lpstr>
      <vt:lpstr>historical development </vt:lpstr>
      <vt:lpstr>Local authorities with an fgc service in the uk from 1993 to 2017 in percentage (source: sean haresnape, FRG)</vt:lpstr>
      <vt:lpstr>Countries use family group conference (only for child welfare or combination of child welfare &amp; youth justice) (source: Family Right Group, may 2017)</vt:lpstr>
      <vt:lpstr>PowerPoint Presentation</vt:lpstr>
      <vt:lpstr>PowerPoint Presentation</vt:lpstr>
      <vt:lpstr>principles</vt:lpstr>
      <vt:lpstr>Key elements   (five defining feature of fgc process)</vt:lpstr>
      <vt:lpstr>Fgc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group conference for child welfare &amp; youth justice</dc:title>
  <dc:creator>Shahed</dc:creator>
  <cp:lastModifiedBy>Joshua Wachtel</cp:lastModifiedBy>
  <cp:revision>64</cp:revision>
  <dcterms:created xsi:type="dcterms:W3CDTF">2018-04-03T19:18:14Z</dcterms:created>
  <dcterms:modified xsi:type="dcterms:W3CDTF">2018-07-19T20:16:04Z</dcterms:modified>
</cp:coreProperties>
</file>