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5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2" r:id="rId3"/>
    <p:sldId id="317" r:id="rId4"/>
    <p:sldId id="272" r:id="rId5"/>
    <p:sldId id="314" r:id="rId6"/>
    <p:sldId id="273" r:id="rId7"/>
    <p:sldId id="313" r:id="rId8"/>
    <p:sldId id="262" r:id="rId9"/>
    <p:sldId id="318" r:id="rId10"/>
    <p:sldId id="319" r:id="rId11"/>
    <p:sldId id="320" r:id="rId12"/>
    <p:sldId id="321" r:id="rId13"/>
    <p:sldId id="266" r:id="rId14"/>
    <p:sldId id="294" r:id="rId15"/>
    <p:sldId id="274" r:id="rId16"/>
    <p:sldId id="30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Bickmore" initials="Office" lastIdx="1" clrIdx="0">
    <p:extLst/>
  </p:cmAuthor>
  <p:cmAuthor id="2" name="KBickmore" initials="Office [2]" lastIdx="1" clrIdx="1">
    <p:extLst/>
  </p:cmAuthor>
  <p:cmAuthor id="3" name="KBickmore" initials="Office [3]" lastIdx="1" clrIdx="2">
    <p:extLst/>
  </p:cmAuthor>
  <p:cmAuthor id="4" name="KBickmore" initials="Office [4]" lastIdx="1" clrIdx="3">
    <p:extLst/>
  </p:cmAuthor>
  <p:cmAuthor id="5" name="KBickmore" initials="Office [5]" lastIdx="1" clrIdx="4">
    <p:extLst/>
  </p:cmAuthor>
  <p:cmAuthor id="6" name="KBickmore" initials="Office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67909" autoAdjust="0"/>
  </p:normalViewPr>
  <p:slideViewPr>
    <p:cSldViewPr snapToGrid="0" snapToObjects="1">
      <p:cViewPr>
        <p:scale>
          <a:sx n="51" d="100"/>
          <a:sy n="51" d="100"/>
        </p:scale>
        <p:origin x="-144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3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9" d="100"/>
        <a:sy n="189" d="100"/>
      </p:scale>
      <p:origin x="0" y="2074"/>
    </p:cViewPr>
  </p:sorterViewPr>
  <p:notesViewPr>
    <p:cSldViewPr snapToGrid="0" snapToObjects="1">
      <p:cViewPr varScale="1">
        <p:scale>
          <a:sx n="41" d="100"/>
          <a:sy n="41" d="100"/>
        </p:scale>
        <p:origin x="-2347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2F2F2-2A36-AC49-A167-45B9B8AEF6B9}" type="datetime1">
              <a:rPr lang="en-US" smtClean="0"/>
              <a:pPr/>
              <a:t>4/29/2018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5F7E0-677E-BA4D-A5BB-81D30E5BF8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875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069C0-1ACC-D845-A997-87BF1F20AF40}" type="datetime1">
              <a:rPr lang="en-US" smtClean="0"/>
              <a:pPr/>
              <a:t>4/29/2018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E3730-46DA-3542-B192-1554A578CE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287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bring on day of:</a:t>
            </a:r>
          </a:p>
          <a:p>
            <a:r>
              <a:rPr lang="en-US" dirty="0"/>
              <a:t>Judith – computer</a:t>
            </a:r>
          </a:p>
          <a:p>
            <a:endParaRPr lang="en-US" dirty="0"/>
          </a:p>
          <a:p>
            <a:r>
              <a:rPr lang="en-US" dirty="0"/>
              <a:t>Each of us introduce ourselves and our role.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9292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3278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K&amp;C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81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52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39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Judith to share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49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Overview of </a:t>
            </a:r>
            <a:r>
              <a:rPr lang="en-CA" dirty="0" err="1"/>
              <a:t>Dovercourt</a:t>
            </a:r>
            <a:r>
              <a:rPr lang="en-CA" dirty="0"/>
              <a:t> – Judith</a:t>
            </a:r>
          </a:p>
          <a:p>
            <a:r>
              <a:rPr lang="en-CA" dirty="0"/>
              <a:t>Overview of partnership – Fiona</a:t>
            </a:r>
          </a:p>
          <a:p>
            <a:r>
              <a:rPr lang="en-CA" dirty="0"/>
              <a:t>	-whole school</a:t>
            </a:r>
            <a:r>
              <a:rPr lang="en-CA" baseline="0" dirty="0"/>
              <a:t> training, sat beside Christina, formed a partnership</a:t>
            </a:r>
            <a:endParaRPr lang="en-CA" dirty="0"/>
          </a:p>
          <a:p>
            <a:r>
              <a:rPr lang="en-CA" dirty="0"/>
              <a:t>Whole</a:t>
            </a:r>
            <a:r>
              <a:rPr lang="en-CA" baseline="0" dirty="0"/>
              <a:t> school approach framework </a:t>
            </a:r>
            <a:r>
              <a:rPr lang="en-CA" baseline="0" dirty="0" smtClean="0"/>
              <a:t>– Christina</a:t>
            </a:r>
          </a:p>
          <a:p>
            <a:endParaRPr lang="en-CA" baseline="0" dirty="0" smtClean="0"/>
          </a:p>
          <a:p>
            <a:r>
              <a:rPr lang="en-CA" baseline="0" dirty="0" smtClean="0"/>
              <a:t>(Fiona – I’m looking for another Photo)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49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Why</a:t>
            </a:r>
            <a:r>
              <a:rPr lang="en-US" baseline="0" dirty="0"/>
              <a:t> whole school is important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Setting</a:t>
            </a:r>
            <a:r>
              <a:rPr lang="en-US" baseline="0" dirty="0"/>
              <a:t> it up</a:t>
            </a:r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has worked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</a:t>
            </a:r>
            <a:r>
              <a:rPr lang="en-US" baseline="0" dirty="0"/>
              <a:t> is challenging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9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Fiona</a:t>
            </a:r>
          </a:p>
          <a:p>
            <a:r>
              <a:rPr lang="en-US" dirty="0"/>
              <a:t>I have organized the benefits of restorative circles</a:t>
            </a:r>
            <a:r>
              <a:rPr lang="en-US" baseline="0" dirty="0"/>
              <a:t> into </a:t>
            </a:r>
            <a:r>
              <a:rPr lang="en-US" dirty="0"/>
              <a:t>3 different areas:</a:t>
            </a:r>
          </a:p>
          <a:p>
            <a:pPr marL="228600" indent="-228600">
              <a:buAutoNum type="arabicPeriod"/>
            </a:pPr>
            <a:r>
              <a:rPr lang="en-US" dirty="0"/>
              <a:t>Delivering and assessing</a:t>
            </a:r>
            <a:r>
              <a:rPr lang="en-US" baseline="0" dirty="0"/>
              <a:t> curriculum – student voice, increase girl participation</a:t>
            </a:r>
          </a:p>
          <a:p>
            <a:pPr marL="228600" indent="-228600">
              <a:buAutoNum type="arabicPeriod"/>
            </a:pPr>
            <a:r>
              <a:rPr lang="en-US" baseline="0" dirty="0"/>
              <a:t>Relationship building – student to student; student to teacher</a:t>
            </a:r>
          </a:p>
          <a:p>
            <a:pPr marL="228600" indent="-228600">
              <a:buAutoNum type="arabicPeriod"/>
            </a:pPr>
            <a:r>
              <a:rPr lang="en-US" baseline="0" dirty="0"/>
              <a:t>Conflict management / classroom management</a:t>
            </a:r>
          </a:p>
          <a:p>
            <a:pPr marL="228600" indent="-228600">
              <a:buAutoNum type="arabicPeriod"/>
            </a:pPr>
            <a:r>
              <a:rPr lang="en-US" baseline="0" dirty="0"/>
              <a:t>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03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Fiona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79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Christina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E3730-46DA-3542-B192-1554A578CEA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23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Analyze by gender, ethnicity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01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988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58C5C-F1D5-A540-8308-8F113C2DB423}" type="datetime1">
              <a:rPr lang="en-CA" smtClean="0"/>
              <a:t>29/04/2018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5F5-FB5E-4F79-A561-97039C58D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901-F270-FC49-B8BF-C559325889E5}" type="datetime1">
              <a:rPr lang="en-CA" smtClean="0"/>
              <a:t>29/04/2018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A958-1306-9C48-B54D-7031D7D2DE44}" type="datetime1">
              <a:rPr lang="en-CA" smtClean="0"/>
              <a:t>29/04/2018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6025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FD46B-8355-F34A-8B0B-A51B35B50866}" type="datetime1">
              <a:rPr lang="en-CA" smtClean="0"/>
              <a:t>29/04/2018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0C9F-32A5-B146-9D08-FBF17B5440DD}" type="datetime1">
              <a:rPr lang="en-CA" smtClean="0"/>
              <a:t>29/04/2018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1597-B3FD-B740-8B56-BD1261EA81BD}" type="datetime1">
              <a:rPr lang="en-CA" smtClean="0"/>
              <a:t>29/04/2018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370A-BFC6-7D4F-AAF3-AD1AB2E7E0DB}" type="datetime1">
              <a:rPr lang="en-CA" smtClean="0"/>
              <a:t>29/04/2018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C80C-6F02-DE49-949A-71AB9AF8864D}" type="datetime1">
              <a:rPr lang="en-CA" smtClean="0"/>
              <a:t>29/04/2018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6D94-40C1-9649-B639-FF28D5CDCFAC}" type="datetime1">
              <a:rPr lang="en-CA" smtClean="0"/>
              <a:t>29/04/2018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CA"/>
              <a:t>Click to edit Master text styles</a:t>
            </a:r>
          </a:p>
          <a:p>
            <a:pPr lvl="1" eaLnBrk="1" latinLnBrk="0" hangingPunct="1"/>
            <a:r>
              <a:rPr lang="en-CA"/>
              <a:t>Second level</a:t>
            </a:r>
          </a:p>
          <a:p>
            <a:pPr lvl="2" eaLnBrk="1" latinLnBrk="0" hangingPunct="1"/>
            <a:r>
              <a:rPr lang="en-CA"/>
              <a:t>Third level</a:t>
            </a:r>
          </a:p>
          <a:p>
            <a:pPr lvl="3" eaLnBrk="1" latinLnBrk="0" hangingPunct="1"/>
            <a:r>
              <a:rPr lang="en-CA"/>
              <a:t>Fourth level</a:t>
            </a:r>
          </a:p>
          <a:p>
            <a:pPr lvl="4" eaLnBrk="1" latinLnBrk="0" hangingPunct="1"/>
            <a:r>
              <a:rPr lang="en-CA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7529-9CFE-2243-A992-0426B113F203}" type="datetime1">
              <a:rPr lang="en-CA" smtClean="0"/>
              <a:t>29/04/2018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D66B5-0FE9-8746-AFED-F8A78D86D6CB}" type="datetime1">
              <a:rPr lang="en-CA" smtClean="0"/>
              <a:t>29/04/2018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CA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CA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CA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CA"/>
              <a:t>Click to edit Master text styles</a:t>
            </a:r>
          </a:p>
          <a:p>
            <a:pPr lvl="1" eaLnBrk="1" latinLnBrk="0" hangingPunct="1"/>
            <a:r>
              <a:rPr kumimoji="0" lang="en-CA"/>
              <a:t>Second level</a:t>
            </a:r>
          </a:p>
          <a:p>
            <a:pPr lvl="2" eaLnBrk="1" latinLnBrk="0" hangingPunct="1"/>
            <a:r>
              <a:rPr kumimoji="0" lang="en-CA"/>
              <a:t>Third level</a:t>
            </a:r>
          </a:p>
          <a:p>
            <a:pPr lvl="3" eaLnBrk="1" latinLnBrk="0" hangingPunct="1"/>
            <a:r>
              <a:rPr kumimoji="0" lang="en-CA"/>
              <a:t>Fourth level</a:t>
            </a:r>
          </a:p>
          <a:p>
            <a:pPr lvl="4" eaLnBrk="1" latinLnBrk="0" hangingPunct="1"/>
            <a:r>
              <a:rPr kumimoji="0" lang="en-CA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639C64E4-3F36-8F44-B9C1-EEFEFAD2C4B4}" type="datetime1">
              <a:rPr lang="en-CA" smtClean="0"/>
              <a:t>29/04/2018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CA7C6296-C275-2F4E-AD9D-17E8ACBE07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5688" y="493359"/>
            <a:ext cx="6708024" cy="2814919"/>
          </a:xfrm>
        </p:spPr>
        <p:txBody>
          <a:bodyPr anchor="ctr">
            <a:normAutofit fontScale="90000"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CA" b="1" i="1" dirty="0">
                <a:effectLst/>
              </a:rPr>
              <a:t>Leading and Sustaining Restorative Practices in Schools: </a:t>
            </a:r>
            <a:br>
              <a:rPr lang="en-CA" b="1" i="1" dirty="0">
                <a:effectLst/>
              </a:rPr>
            </a:br>
            <a:r>
              <a:rPr lang="en-US" sz="3600" b="1" i="1" dirty="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</a:rPr>
              <a:t>The Journey of Administrators and Teachers in Toronto</a:t>
            </a:r>
            <a:br>
              <a:rPr lang="en-US" sz="3600" b="1" i="1" dirty="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6944" y="5219272"/>
            <a:ext cx="6151804" cy="1356189"/>
          </a:xfrm>
        </p:spPr>
        <p:txBody>
          <a:bodyPr>
            <a:normAutofit/>
          </a:bodyPr>
          <a:lstStyle/>
          <a:p>
            <a:pPr marL="0" algn="ctr"/>
            <a:endParaRPr lang="en-US" sz="2200" dirty="0"/>
          </a:p>
          <a:p>
            <a:pPr marL="0" algn="ctr"/>
            <a:r>
              <a:rPr lang="en-US" sz="2200" dirty="0"/>
              <a:t>May 1, 2018</a:t>
            </a:r>
          </a:p>
          <a:p>
            <a:pPr algn="ctr"/>
            <a:endParaRPr lang="en-US" i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80791" y="3235442"/>
            <a:ext cx="7765259" cy="541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defTabSz="914400">
              <a:spcBef>
                <a:spcPct val="20000"/>
              </a:spcBef>
              <a:buClr>
                <a:schemeClr val="accent1"/>
              </a:buClr>
              <a:buSzPct val="90000"/>
              <a:defRPr/>
            </a:pPr>
            <a:r>
              <a:rPr lang="en-US" sz="2400" b="1" i="1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</a:rPr>
              <a:t>    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>
                <a:outerShdw blurRad="50800" dist="50800" dir="2700000" algn="tl" rotWithShape="0">
                  <a:schemeClr val="bg1">
                    <a:alpha val="3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5597" y="35061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61187" y="3403330"/>
            <a:ext cx="44097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Judith Kramer</a:t>
            </a:r>
          </a:p>
          <a:p>
            <a:pPr algn="ctr"/>
            <a:r>
              <a:rPr lang="en-US" sz="2000" dirty="0" err="1"/>
              <a:t>Dovercourt</a:t>
            </a:r>
            <a:r>
              <a:rPr lang="en-US" sz="2000" dirty="0"/>
              <a:t> Public School </a:t>
            </a:r>
          </a:p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Fiona Brougham </a:t>
            </a:r>
          </a:p>
          <a:p>
            <a:pPr algn="ctr"/>
            <a:r>
              <a:rPr lang="en-US" sz="2000" dirty="0" err="1"/>
              <a:t>Dovercourt</a:t>
            </a:r>
            <a:r>
              <a:rPr lang="en-US" sz="2000" dirty="0"/>
              <a:t> Public School </a:t>
            </a:r>
          </a:p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Christina Parker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University of Waterloo</a:t>
            </a:r>
          </a:p>
        </p:txBody>
      </p:sp>
    </p:spTree>
  </p:cSld>
  <p:clrMapOvr>
    <a:masterClrMapping/>
  </p:clrMapOvr>
  <p:transition advTm="254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Shape 65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6631" y="884903"/>
            <a:ext cx="7934633" cy="496344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6E66C8FB-E96F-954C-A5E5-9818518CA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631" y="176981"/>
            <a:ext cx="8229601" cy="1932038"/>
          </a:xfrm>
        </p:spPr>
        <p:txBody>
          <a:bodyPr>
            <a:normAutofit/>
          </a:bodyPr>
          <a:lstStyle/>
          <a:p>
            <a:r>
              <a:rPr lang="en-US" sz="2900" dirty="0"/>
              <a:t>Student Perspectives on Speaking Truthfully in Circles </a:t>
            </a:r>
          </a:p>
        </p:txBody>
      </p:sp>
    </p:spTree>
    <p:extLst>
      <p:ext uri="{BB962C8B-B14F-4D97-AF65-F5344CB8AC3E}">
        <p14:creationId xmlns:p14="http://schemas.microsoft.com/office/powerpoint/2010/main" val="1908677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6129" y="929148"/>
            <a:ext cx="7742903" cy="50144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250D64A3-4BB4-4C41-86EF-0DAC1954D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037" y="188349"/>
            <a:ext cx="7978439" cy="1924050"/>
          </a:xfrm>
        </p:spPr>
        <p:txBody>
          <a:bodyPr>
            <a:normAutofit/>
          </a:bodyPr>
          <a:lstStyle/>
          <a:p>
            <a:r>
              <a:rPr lang="en-US" sz="2900" dirty="0"/>
              <a:t>Teachers’ Confidence to Address Conflict </a:t>
            </a:r>
          </a:p>
        </p:txBody>
      </p:sp>
    </p:spTree>
    <p:extLst>
      <p:ext uri="{BB962C8B-B14F-4D97-AF65-F5344CB8AC3E}">
        <p14:creationId xmlns:p14="http://schemas.microsoft.com/office/powerpoint/2010/main" val="70548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7135" y="855406"/>
            <a:ext cx="7757652" cy="51324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C1F1E0E6-7BB9-2947-974E-61798256D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037" y="188349"/>
            <a:ext cx="7978439" cy="1924050"/>
          </a:xfrm>
        </p:spPr>
        <p:txBody>
          <a:bodyPr>
            <a:normAutofit/>
          </a:bodyPr>
          <a:lstStyle/>
          <a:p>
            <a:r>
              <a:rPr lang="en-US" sz="2900" dirty="0"/>
              <a:t>Teacher Perspectives on Administrator Support</a:t>
            </a:r>
          </a:p>
        </p:txBody>
      </p:sp>
    </p:spTree>
    <p:extLst>
      <p:ext uri="{BB962C8B-B14F-4D97-AF65-F5344CB8AC3E}">
        <p14:creationId xmlns:p14="http://schemas.microsoft.com/office/powerpoint/2010/main" val="4241574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7"/>
            <a:ext cx="7498080" cy="1792157"/>
          </a:xfrm>
        </p:spPr>
        <p:txBody>
          <a:bodyPr/>
          <a:lstStyle/>
          <a:p>
            <a:r>
              <a:rPr lang="en-US" dirty="0"/>
              <a:t>Now it’s your turn…Questions?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16482"/>
            <a:ext cx="7498080" cy="4117963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00" dirty="0"/>
              <a:t>Why Restorative Practices and Constructive Conflict Talk in Diverse Classrooms?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/>
              <a:t>Conflicts</a:t>
            </a:r>
            <a:r>
              <a:rPr lang="en-CA" sz="2400" dirty="0"/>
              <a:t> can be </a:t>
            </a:r>
            <a:r>
              <a:rPr lang="en-CA" sz="2400" b="1" dirty="0"/>
              <a:t>opportunities</a:t>
            </a:r>
            <a:r>
              <a:rPr lang="en-CA" sz="2400" dirty="0"/>
              <a:t> to build strong, just community and society</a:t>
            </a:r>
          </a:p>
          <a:p>
            <a:endParaRPr lang="en-CA" sz="2400" dirty="0"/>
          </a:p>
          <a:p>
            <a:r>
              <a:rPr lang="en-CA" sz="2400" dirty="0"/>
              <a:t>Proactive </a:t>
            </a:r>
            <a:r>
              <a:rPr lang="en-CA" sz="2400" b="1" dirty="0"/>
              <a:t>dialogue</a:t>
            </a:r>
            <a:r>
              <a:rPr lang="en-CA" sz="2400" dirty="0"/>
              <a:t> about conflict can contribute to </a:t>
            </a:r>
            <a:r>
              <a:rPr lang="en-CA" sz="2400" b="1" dirty="0"/>
              <a:t>sustainable, equitable peace</a:t>
            </a:r>
          </a:p>
          <a:p>
            <a:endParaRPr lang="en-US" sz="2400" dirty="0"/>
          </a:p>
          <a:p>
            <a:r>
              <a:rPr lang="en-US" sz="2400" dirty="0"/>
              <a:t>Dialogic </a:t>
            </a:r>
            <a:r>
              <a:rPr lang="en-US" sz="2400" b="1" dirty="0"/>
              <a:t>pedagogies</a:t>
            </a:r>
            <a:r>
              <a:rPr lang="en-US" sz="2400" dirty="0"/>
              <a:t> provide </a:t>
            </a:r>
            <a:r>
              <a:rPr lang="en-US" sz="2400" b="1" dirty="0"/>
              <a:t>inclusive academic and social learning opportunities</a:t>
            </a:r>
            <a:r>
              <a:rPr lang="en-US" sz="2400" dirty="0"/>
              <a:t> for diverse students</a:t>
            </a:r>
            <a:endParaRPr lang="en-CA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60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57" y="205481"/>
            <a:ext cx="7639981" cy="1458931"/>
          </a:xfrm>
        </p:spPr>
        <p:txBody>
          <a:bodyPr>
            <a:noAutofit/>
          </a:bodyPr>
          <a:lstStyle/>
          <a:p>
            <a:r>
              <a:rPr lang="en-US" sz="2900" dirty="0"/>
              <a:t>Teachers’ </a:t>
            </a:r>
            <a:r>
              <a:rPr lang="en-CA" sz="2900" dirty="0"/>
              <a:t>Professional roles and learning for responding to conflict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168" y="1364673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400" dirty="0"/>
          </a:p>
          <a:p>
            <a:r>
              <a:rPr lang="en-US" sz="2400" dirty="0"/>
              <a:t>Conflicts may arise or escalate when handled in various ways: within, beyond or against teacher/student role expectations</a:t>
            </a:r>
          </a:p>
          <a:p>
            <a:endParaRPr lang="en-US" sz="2400" dirty="0"/>
          </a:p>
          <a:p>
            <a:r>
              <a:rPr lang="en-US" sz="2400" dirty="0"/>
              <a:t>Most teaching professionals seem to be socialized to respond to conflicts in particular ways — restorative dialogue PD resists prior normative/ prescriptive schooling and professional training</a:t>
            </a:r>
          </a:p>
          <a:p>
            <a:endParaRPr lang="en-US" sz="2400" i="1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750" y="2429402"/>
            <a:ext cx="7715938" cy="4352398"/>
          </a:xfrm>
        </p:spPr>
        <p:txBody>
          <a:bodyPr>
            <a:noAutofit/>
          </a:bodyPr>
          <a:lstStyle/>
          <a:p>
            <a:r>
              <a:rPr lang="en-US" sz="2500" dirty="0"/>
              <a:t>Dialogue is a necessary component of peacebuilding, particularly in </a:t>
            </a:r>
            <a:r>
              <a:rPr lang="en-US" sz="2500" dirty="0" err="1"/>
              <a:t>conflictual</a:t>
            </a:r>
            <a:r>
              <a:rPr lang="en-US" sz="2500" dirty="0"/>
              <a:t> contexts </a:t>
            </a:r>
          </a:p>
          <a:p>
            <a:endParaRPr lang="en-US" sz="2500" dirty="0"/>
          </a:p>
          <a:p>
            <a:r>
              <a:rPr lang="en-US" sz="2500" dirty="0"/>
              <a:t>Conflict dialogue is part of educating for and about peace, democracy, equity and social justice </a:t>
            </a:r>
          </a:p>
          <a:p>
            <a:endParaRPr lang="en-US" sz="2500" dirty="0"/>
          </a:p>
          <a:p>
            <a:r>
              <a:rPr lang="en-US" sz="2500" dirty="0"/>
              <a:t>Pedagogies can model and guide critical, reflexive peacebuilding talk and action </a:t>
            </a:r>
            <a:r>
              <a:rPr lang="en-US" sz="2400" dirty="0"/>
              <a:t>(</a:t>
            </a:r>
            <a:r>
              <a:rPr lang="en-US" sz="2400" i="1" dirty="0"/>
              <a:t>Dialogue, Case Studies, Team-building, Role-play, Circles, Reflective writing</a:t>
            </a:r>
            <a:r>
              <a:rPr lang="en-US" sz="2400" dirty="0"/>
              <a:t>) </a:t>
            </a:r>
          </a:p>
          <a:p>
            <a:endParaRPr lang="en-US" sz="2800" dirty="0"/>
          </a:p>
          <a:p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" name="Picture 3" descr="peace religion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820" y="174475"/>
            <a:ext cx="3467100" cy="23495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</a:t>
            </a:r>
          </a:p>
        </p:txBody>
      </p:sp>
    </p:spTree>
    <p:extLst>
      <p:ext uri="{BB962C8B-B14F-4D97-AF65-F5344CB8AC3E}">
        <p14:creationId xmlns:p14="http://schemas.microsoft.com/office/powerpoint/2010/main" val="38723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2782DF-7E3D-8D43-B6A2-A5AD9B97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60D217-82CA-0143-8762-02A6965FD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Gain insight into the challenges and opportunities faced by administrators and teachers on a daily basis when implementing restorative practices</a:t>
            </a:r>
          </a:p>
          <a:p>
            <a:r>
              <a:rPr lang="en-US" dirty="0"/>
              <a:t>Explore practical strategies for how to build a whole-school approach to restorative practices, at classroom and school levels </a:t>
            </a:r>
          </a:p>
          <a:p>
            <a:r>
              <a:rPr lang="en-US" dirty="0"/>
              <a:t>Discuss various approaches and challenges to conducting research on restorative practices in diverse school contexts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2EDC8C-D6CE-F24B-90F7-E42A42D05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3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2782DF-7E3D-8D43-B6A2-A5AD9B97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Dovercourt</a:t>
            </a:r>
            <a:r>
              <a:rPr lang="en-US" dirty="0"/>
              <a:t> School:  </a:t>
            </a:r>
            <a:r>
              <a:rPr lang="en-US" i="1" dirty="0"/>
              <a:t>Whole School Approach to Restorative Practices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72EDC8C-D6CE-F24B-90F7-E42A42D05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862" y="2846439"/>
            <a:ext cx="3396099" cy="2027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0DFC222-34AB-F542-834E-6415C2BD62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7173" y="2700740"/>
            <a:ext cx="4466827" cy="217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2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2635" cy="1358953"/>
          </a:xfrm>
        </p:spPr>
        <p:txBody>
          <a:bodyPr>
            <a:noAutofit/>
          </a:bodyPr>
          <a:lstStyle/>
          <a:p>
            <a:r>
              <a:rPr lang="en-US" sz="2900" dirty="0"/>
              <a:t>Administrator Strategies, Perspectives, and Experiences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168" y="1504950"/>
            <a:ext cx="7498080" cy="4800600"/>
          </a:xfrm>
        </p:spPr>
        <p:txBody>
          <a:bodyPr>
            <a:normAutofit/>
          </a:bodyPr>
          <a:lstStyle/>
          <a:p>
            <a:r>
              <a:rPr lang="en-US" sz="2400" b="1" i="1" dirty="0"/>
              <a:t>Preparing</a:t>
            </a:r>
            <a:r>
              <a:rPr lang="en-US" sz="2400" i="1" dirty="0"/>
              <a:t> for restorative practices </a:t>
            </a:r>
            <a:r>
              <a:rPr lang="en-US" sz="2400" dirty="0"/>
              <a:t>through </a:t>
            </a:r>
            <a:r>
              <a:rPr lang="en-US" sz="2400" b="1" dirty="0"/>
              <a:t>professional development</a:t>
            </a:r>
            <a:r>
              <a:rPr lang="en-US" sz="2400" dirty="0"/>
              <a:t>, </a:t>
            </a:r>
            <a:r>
              <a:rPr lang="en-US" sz="2400" b="1" dirty="0"/>
              <a:t>guided</a:t>
            </a:r>
            <a:r>
              <a:rPr lang="en-US" sz="2400" dirty="0"/>
              <a:t> </a:t>
            </a:r>
            <a:r>
              <a:rPr lang="en-US" sz="2400" b="1" dirty="0"/>
              <a:t>practice and leadership</a:t>
            </a:r>
          </a:p>
          <a:p>
            <a:r>
              <a:rPr lang="en-US" sz="2400" b="1" dirty="0"/>
              <a:t>Walking the talk</a:t>
            </a:r>
          </a:p>
          <a:p>
            <a:r>
              <a:rPr lang="en-US" sz="2400" dirty="0"/>
              <a:t>Focusing on building strong relationships between staff members</a:t>
            </a:r>
          </a:p>
          <a:p>
            <a:r>
              <a:rPr lang="en-US" sz="2400" dirty="0"/>
              <a:t>Focusing on building strong relationships between students and </a:t>
            </a:r>
            <a:r>
              <a:rPr lang="en-US" sz="2400" dirty="0" smtClean="0"/>
              <a:t>staff</a:t>
            </a:r>
            <a:endParaRPr lang="en-US" sz="2400" dirty="0"/>
          </a:p>
          <a:p>
            <a:r>
              <a:rPr lang="en-US" sz="2400" dirty="0"/>
              <a:t>Restorative Practices is not only about conflict between students / staff / community members – can be embedded into curriculum</a:t>
            </a:r>
          </a:p>
          <a:p>
            <a:pPr lvl="1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advTm="1453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Administrator Challenges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Time</a:t>
            </a:r>
          </a:p>
          <a:p>
            <a:endParaRPr lang="en-CA" dirty="0" smtClean="0"/>
          </a:p>
          <a:p>
            <a:r>
              <a:rPr lang="en-CA" dirty="0" smtClean="0"/>
              <a:t>Buy-in and Sustainability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Monitoring Implementation</a:t>
            </a:r>
          </a:p>
          <a:p>
            <a:pPr marL="82296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7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302" y="274638"/>
            <a:ext cx="7657022" cy="1533614"/>
          </a:xfrm>
        </p:spPr>
        <p:txBody>
          <a:bodyPr>
            <a:noAutofit/>
          </a:bodyPr>
          <a:lstStyle/>
          <a:p>
            <a:r>
              <a:rPr lang="en-US" sz="2900" dirty="0"/>
              <a:t>Teacher Strategies, Perspectives, and Experiences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/>
              <a:t> </a:t>
            </a:r>
            <a:r>
              <a:rPr lang="en-US" sz="2800" i="1" dirty="0"/>
              <a:t>There are many benefits to implementing Restorative Practices in classrooms;</a:t>
            </a:r>
          </a:p>
          <a:p>
            <a:endParaRPr lang="en-US" sz="2400" dirty="0"/>
          </a:p>
          <a:p>
            <a:r>
              <a:rPr lang="en-US" sz="2400" b="1" i="1" dirty="0"/>
              <a:t>1.  Delivering and assessing curriculum: Language and Health examples</a:t>
            </a:r>
          </a:p>
          <a:p>
            <a:endParaRPr lang="en-US" sz="2400" dirty="0"/>
          </a:p>
          <a:p>
            <a:r>
              <a:rPr lang="en-US" sz="2400" b="1" dirty="0"/>
              <a:t>2.  Community and Relationship building: student to student; student to teacher</a:t>
            </a:r>
          </a:p>
          <a:p>
            <a:endParaRPr lang="en-US" sz="2400" dirty="0"/>
          </a:p>
          <a:p>
            <a:r>
              <a:rPr lang="en-US" sz="2400" b="1" dirty="0"/>
              <a:t>3.  Conflict resolution / classroom management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advTm="14633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Teacher Challenges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  <a:p>
            <a:r>
              <a:rPr lang="en-CA" dirty="0"/>
              <a:t>Teachers’ comfort with facilitating circles</a:t>
            </a:r>
          </a:p>
          <a:p>
            <a:endParaRPr lang="en-CA" dirty="0"/>
          </a:p>
          <a:p>
            <a:r>
              <a:rPr lang="en-CA" dirty="0"/>
              <a:t>Logistics: time and place</a:t>
            </a:r>
          </a:p>
          <a:p>
            <a:endParaRPr lang="en-CA" dirty="0"/>
          </a:p>
          <a:p>
            <a:r>
              <a:rPr lang="en-CA" dirty="0"/>
              <a:t>Student participation</a:t>
            </a:r>
          </a:p>
          <a:p>
            <a:endParaRPr lang="en-CA" dirty="0"/>
          </a:p>
          <a:p>
            <a:r>
              <a:rPr lang="en-CA" dirty="0"/>
              <a:t>Supportive administration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40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561" y="0"/>
            <a:ext cx="7978439" cy="1924050"/>
          </a:xfrm>
        </p:spPr>
        <p:txBody>
          <a:bodyPr>
            <a:normAutofit/>
          </a:bodyPr>
          <a:lstStyle/>
          <a:p>
            <a:r>
              <a:rPr lang="en-US" sz="2900" dirty="0"/>
              <a:t>Key </a:t>
            </a:r>
            <a:r>
              <a:rPr lang="en-US" sz="2900" dirty="0" err="1"/>
              <a:t>Learnings</a:t>
            </a:r>
            <a:r>
              <a:rPr lang="en-US" sz="2900" dirty="0"/>
              <a:t> from our Research: Invite </a:t>
            </a:r>
            <a:r>
              <a:rPr lang="en-US" sz="2900" dirty="0" err="1"/>
              <a:t>elicitive</a:t>
            </a:r>
            <a:r>
              <a:rPr lang="en-US" sz="2900" dirty="0"/>
              <a:t>, restorative pedagogies to engage and transform conflicts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5561" y="1924050"/>
            <a:ext cx="7768127" cy="4857750"/>
          </a:xfrm>
        </p:spPr>
        <p:txBody>
          <a:bodyPr>
            <a:normAutofit/>
          </a:bodyPr>
          <a:lstStyle/>
          <a:p>
            <a:r>
              <a:rPr lang="en-CA" sz="2400" dirty="0"/>
              <a:t>Conversations about equity, justice, and social issues—both interpersonal and broader scale—need to take place in (diverse, inner-city) school classrooms </a:t>
            </a:r>
          </a:p>
          <a:p>
            <a:endParaRPr lang="en-CA" sz="2400" dirty="0"/>
          </a:p>
          <a:p>
            <a:r>
              <a:rPr lang="en-CA" sz="2400" dirty="0"/>
              <a:t>Such dialogue practices are integral to creating restorative, peaceful classrooms</a:t>
            </a:r>
          </a:p>
          <a:p>
            <a:endParaRPr lang="en-CA" sz="2400" dirty="0"/>
          </a:p>
          <a:p>
            <a:r>
              <a:rPr lang="en-CA" sz="2400" dirty="0"/>
              <a:t>Proactive attention to conflict (guided practice), </a:t>
            </a:r>
            <a:r>
              <a:rPr lang="en-CA" sz="2400" u="sng" dirty="0"/>
              <a:t>when implemented</a:t>
            </a:r>
            <a:r>
              <a:rPr lang="en-CA" sz="2400" dirty="0"/>
              <a:t>, clearly helps to prepare young people to address conflict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296-C275-2F4E-AD9D-17E8ACBE07A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4116" y="1150375"/>
            <a:ext cx="7772838" cy="51766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E79BCBDB-3E0B-384E-BB40-CB41DF5E5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037" y="188349"/>
            <a:ext cx="7978439" cy="1924050"/>
          </a:xfrm>
        </p:spPr>
        <p:txBody>
          <a:bodyPr>
            <a:normAutofit/>
          </a:bodyPr>
          <a:lstStyle/>
          <a:p>
            <a:r>
              <a:rPr lang="en-US" sz="2900" dirty="0"/>
              <a:t>Student Perspectives on Using Peacemaking Circles </a:t>
            </a:r>
          </a:p>
        </p:txBody>
      </p:sp>
    </p:spTree>
    <p:extLst>
      <p:ext uri="{BB962C8B-B14F-4D97-AF65-F5344CB8AC3E}">
        <p14:creationId xmlns:p14="http://schemas.microsoft.com/office/powerpoint/2010/main" val="1142484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10172</TotalTime>
  <Words>603</Words>
  <Application>Microsoft Office PowerPoint</Application>
  <PresentationFormat>On-screen Show (4:3)</PresentationFormat>
  <Paragraphs>122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Leading and Sustaining Restorative Practices in Schools:  The Journey of Administrators and Teachers in Toronto </vt:lpstr>
      <vt:lpstr>Session Objectives</vt:lpstr>
      <vt:lpstr>Dovercourt School:  Whole School Approach to Restorative Practices </vt:lpstr>
      <vt:lpstr>Administrator Strategies, Perspectives, and Experiences </vt:lpstr>
      <vt:lpstr>Administrator Challenges</vt:lpstr>
      <vt:lpstr>Teacher Strategies, Perspectives, and Experiences </vt:lpstr>
      <vt:lpstr>Teacher Challenges</vt:lpstr>
      <vt:lpstr>Key Learnings from our Research: Invite elicitive, restorative pedagogies to engage and transform conflicts</vt:lpstr>
      <vt:lpstr>Student Perspectives on Using Peacemaking Circles </vt:lpstr>
      <vt:lpstr>Student Perspectives on Speaking Truthfully in Circles </vt:lpstr>
      <vt:lpstr>Teachers’ Confidence to Address Conflict </vt:lpstr>
      <vt:lpstr>Teacher Perspectives on Administrator Support</vt:lpstr>
      <vt:lpstr>Now it’s your turn…Questions?</vt:lpstr>
      <vt:lpstr>Why Restorative Practices and Constructive Conflict Talk in Diverse Classrooms? </vt:lpstr>
      <vt:lpstr>Teachers’ Professional roles and learning for responding to conflict</vt:lpstr>
      <vt:lpstr>So what?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Practicing Conflict Resolution and Cultural Responsiveness within Interdisciplinary Contexts:</dc:title>
  <dc:creator>Christina Parker</dc:creator>
  <cp:lastModifiedBy>Kramer, Judith</cp:lastModifiedBy>
  <cp:revision>443</cp:revision>
  <dcterms:created xsi:type="dcterms:W3CDTF">2014-04-04T14:45:47Z</dcterms:created>
  <dcterms:modified xsi:type="dcterms:W3CDTF">2018-04-30T00:32:56Z</dcterms:modified>
</cp:coreProperties>
</file>