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685" r:id="rId2"/>
    <p:sldId id="689" r:id="rId3"/>
    <p:sldId id="690" r:id="rId4"/>
    <p:sldId id="691" r:id="rId5"/>
    <p:sldId id="663" r:id="rId6"/>
    <p:sldId id="693" r:id="rId7"/>
    <p:sldId id="730" r:id="rId8"/>
    <p:sldId id="743" r:id="rId9"/>
    <p:sldId id="722" r:id="rId10"/>
    <p:sldId id="729" r:id="rId11"/>
    <p:sldId id="764" r:id="rId12"/>
    <p:sldId id="763" r:id="rId13"/>
    <p:sldId id="746" r:id="rId14"/>
    <p:sldId id="762" r:id="rId15"/>
    <p:sldId id="761" r:id="rId16"/>
  </p:sldIdLst>
  <p:sldSz cx="9144000" cy="6858000" type="screen4x3"/>
  <p:notesSz cx="10020300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4646AC"/>
    <a:srgbClr val="FFFFCC"/>
    <a:srgbClr val="000066"/>
    <a:srgbClr val="FFFF99"/>
    <a:srgbClr val="006600"/>
    <a:srgbClr val="333300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5095" autoAdjust="0"/>
  </p:normalViewPr>
  <p:slideViewPr>
    <p:cSldViewPr>
      <p:cViewPr varScale="1">
        <p:scale>
          <a:sx n="54" d="100"/>
          <a:sy n="54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88"/>
    </p:cViewPr>
  </p:sorterViewPr>
  <p:notesViewPr>
    <p:cSldViewPr>
      <p:cViewPr varScale="1">
        <p:scale>
          <a:sx n="75" d="100"/>
          <a:sy n="75" d="100"/>
        </p:scale>
        <p:origin x="-1880" y="-104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t" anchorCtr="0" compatLnSpc="1">
            <a:prstTxWarp prst="textNoShape">
              <a:avLst/>
            </a:prstTxWarp>
          </a:bodyPr>
          <a:lstStyle>
            <a:lvl1pPr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7858" y="3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t" anchorCtr="0" compatLnSpc="1">
            <a:prstTxWarp prst="textNoShape">
              <a:avLst/>
            </a:prstTxWarp>
          </a:bodyPr>
          <a:lstStyle>
            <a:lvl1pPr algn="r"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543535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b" anchorCtr="0" compatLnSpc="1">
            <a:prstTxWarp prst="textNoShape">
              <a:avLst/>
            </a:prstTxWarp>
          </a:bodyPr>
          <a:lstStyle>
            <a:lvl1pPr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7858" y="6543535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b" anchorCtr="0" compatLnSpc="1">
            <a:prstTxWarp prst="textNoShape">
              <a:avLst/>
            </a:prstTxWarp>
          </a:bodyPr>
          <a:lstStyle>
            <a:lvl1pPr algn="r"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D57A8FCD-3B15-4071-B982-7CC5544D57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18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t" anchorCtr="0" compatLnSpc="1">
            <a:prstTxWarp prst="textNoShape">
              <a:avLst/>
            </a:prstTxWarp>
          </a:bodyPr>
          <a:lstStyle>
            <a:lvl1pPr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7858" y="3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t" anchorCtr="0" compatLnSpc="1">
            <a:prstTxWarp prst="textNoShape">
              <a:avLst/>
            </a:prstTxWarp>
          </a:bodyPr>
          <a:lstStyle>
            <a:lvl1pPr algn="r"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15938"/>
            <a:ext cx="3444875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5409" y="3272321"/>
            <a:ext cx="7349483" cy="309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543535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b" anchorCtr="0" compatLnSpc="1">
            <a:prstTxWarp prst="textNoShape">
              <a:avLst/>
            </a:prstTxWarp>
          </a:bodyPr>
          <a:lstStyle>
            <a:lvl1pPr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7858" y="6543535"/>
            <a:ext cx="4342445" cy="3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60" tIns="48080" rIns="96160" bIns="48080" numCol="1" anchor="b" anchorCtr="0" compatLnSpc="1">
            <a:prstTxWarp prst="textNoShape">
              <a:avLst/>
            </a:prstTxWarp>
          </a:bodyPr>
          <a:lstStyle>
            <a:lvl1pPr algn="r" defTabSz="961168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6E2FB829-9A2B-4707-9941-BB757DD93BA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5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284" indent="-291263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5052" indent="-233010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1073" indent="-233010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7093" indent="-233010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3114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9135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5156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1176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554739-FE3D-4507-A964-C5E6EF5487BE}" type="slidenum">
              <a:rPr lang="en-AU" smtClean="0">
                <a:latin typeface="Times" pitchFamily="18" charset="0"/>
              </a:rPr>
              <a:pPr/>
              <a:t>1</a:t>
            </a:fld>
            <a:endParaRPr lang="en-AU">
              <a:latin typeface="Times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40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91265" indent="-304208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216832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703889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190944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656965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3122986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58900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405502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fld id="{A0EE80FA-ADDE-4057-A68A-8AD7483CC9F9}" type="slidenum">
              <a:rPr lang="en-GB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GB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138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91265" indent="-304208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216832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703889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190944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656965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3122986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58900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405502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fld id="{E08A1AB3-5964-49FC-B910-C93775DCC201}" type="slidenum">
              <a:rPr lang="en-GB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GB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19488" y="542925"/>
            <a:ext cx="3556000" cy="2667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52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FB829-9A2B-4707-9941-BB757DD93BAD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29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91265" indent="-304208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216832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703889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190944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656965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3122986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58900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405502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fld id="{A0EE80FA-ADDE-4057-A68A-8AD7483CC9F9}" type="slidenum">
              <a:rPr lang="en-GB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GB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56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91265" indent="-304208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216832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703889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190944" indent="-242720" defTabSz="822009"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656965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3122986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58900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4055027" indent="-242720" defTabSz="822009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fld id="{FE21A552-FF10-462B-990A-2CC27A70BFA9}" type="slidenum">
              <a:rPr lang="en-GB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GB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294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FB829-9A2B-4707-9941-BB757DD93BAD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7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284" indent="-291263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5052" indent="-233010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1073" indent="-233010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7093" indent="-233010" defTabSz="961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3114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9135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5156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1176" indent="-233010" defTabSz="961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554739-FE3D-4507-A964-C5E6EF5487BE}" type="slidenum">
              <a:rPr lang="en-AU" smtClean="0">
                <a:latin typeface="Times" pitchFamily="18" charset="0"/>
              </a:rPr>
              <a:pPr/>
              <a:t>15</a:t>
            </a:fld>
            <a:endParaRPr lang="en-AU">
              <a:latin typeface="Times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15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9"/>
            <a:ext cx="8458200" cy="122237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215">
                <a:solidFill>
                  <a:schemeClr val="tx2">
                    <a:shade val="75000"/>
                  </a:schemeClr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229601" y="6473825"/>
            <a:ext cx="759069" cy="2476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BEC08A-B012-419F-931D-BCCF587DB38A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2015</a:t>
            </a:r>
          </a:p>
        </p:txBody>
      </p:sp>
    </p:spTree>
    <p:extLst>
      <p:ext uri="{BB962C8B-B14F-4D97-AF65-F5344CB8AC3E}">
        <p14:creationId xmlns:p14="http://schemas.microsoft.com/office/powerpoint/2010/main" val="217303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5148BF-9304-4EA0-B493-3C1B1B4B9BA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69676D"/>
                </a:solidFill>
              </a:rPr>
              <a:t>©</a:t>
            </a:r>
            <a:r>
              <a:rPr lang="en-GB" dirty="0">
                <a:solidFill>
                  <a:srgbClr val="6967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160634515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504" y="550804"/>
            <a:ext cx="6248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98670" y="5941891"/>
            <a:ext cx="825500" cy="225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719CFC-3302-4352-A9F7-72D0157A958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-1217734" y="3832225"/>
            <a:ext cx="3352800" cy="2667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69676D"/>
                </a:solidFill>
              </a:rPr>
              <a:t>©</a:t>
            </a:r>
            <a:r>
              <a:rPr lang="en-GB" dirty="0">
                <a:solidFill>
                  <a:srgbClr val="6967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2009427638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BF24-60B7-4AEE-A99E-512CA21BEA25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197525541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229601" y="6473825"/>
            <a:ext cx="759069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DE2A79-6531-4698-AFC2-73B2A73D1C6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69676D"/>
                </a:solidFill>
              </a:rPr>
              <a:t>©</a:t>
            </a:r>
            <a:r>
              <a:rPr lang="en-GB" dirty="0">
                <a:solidFill>
                  <a:srgbClr val="6967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3182465247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BF24-60B7-4AEE-A99E-512CA21BEA25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69676D"/>
                </a:solidFill>
              </a:rPr>
              <a:t>©</a:t>
            </a:r>
            <a:r>
              <a:rPr lang="en-GB" dirty="0">
                <a:solidFill>
                  <a:srgbClr val="6967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1334865488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229601" y="6473825"/>
            <a:ext cx="759069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DE2A79-6531-4698-AFC2-73B2A73D1C6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69676D"/>
                </a:solidFill>
              </a:rPr>
              <a:t>©</a:t>
            </a:r>
            <a:r>
              <a:rPr lang="en-GB" dirty="0">
                <a:solidFill>
                  <a:srgbClr val="6967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21390988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BF24-60B7-4AEE-A99E-512CA21BEA25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69676D"/>
                </a:solidFill>
              </a:rPr>
              <a:t>©</a:t>
            </a:r>
            <a:r>
              <a:rPr lang="en-GB" dirty="0">
                <a:solidFill>
                  <a:srgbClr val="6967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159178622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AE3A377-5C46-E044-8349-11D7D5F1742C}" type="datetime1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©IIRP SynRJ 2016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229601" y="6473825"/>
            <a:ext cx="759069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DE2A79-6531-4698-AFC2-73B2A73D1C6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2015</a:t>
            </a:r>
          </a:p>
        </p:txBody>
      </p:sp>
    </p:spTree>
    <p:extLst>
      <p:ext uri="{BB962C8B-B14F-4D97-AF65-F5344CB8AC3E}">
        <p14:creationId xmlns:p14="http://schemas.microsoft.com/office/powerpoint/2010/main" val="325925520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3508">
              <a:solidFill>
                <a:srgbClr val="69676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846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CFD11F-4A24-4AA3-B519-2635D76ACE2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2015</a:t>
            </a:r>
          </a:p>
        </p:txBody>
      </p:sp>
    </p:spTree>
    <p:extLst>
      <p:ext uri="{BB962C8B-B14F-4D97-AF65-F5344CB8AC3E}">
        <p14:creationId xmlns:p14="http://schemas.microsoft.com/office/powerpoint/2010/main" val="15510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28312D-8020-46BB-9261-972ABFE5232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2015</a:t>
            </a:r>
          </a:p>
        </p:txBody>
      </p:sp>
    </p:spTree>
    <p:extLst>
      <p:ext uri="{BB962C8B-B14F-4D97-AF65-F5344CB8AC3E}">
        <p14:creationId xmlns:p14="http://schemas.microsoft.com/office/powerpoint/2010/main" val="84534646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3508">
              <a:solidFill>
                <a:srgbClr val="C9C2D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662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662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45"/>
            <a:ext cx="4290556" cy="3941763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45"/>
            <a:ext cx="4288536" cy="3941763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7ED700-9568-40B7-9C1B-470768AEAA6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2015</a:t>
            </a:r>
          </a:p>
        </p:txBody>
      </p:sp>
    </p:spTree>
    <p:extLst>
      <p:ext uri="{BB962C8B-B14F-4D97-AF65-F5344CB8AC3E}">
        <p14:creationId xmlns:p14="http://schemas.microsoft.com/office/powerpoint/2010/main" val="67051057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1DEB6-36F9-46AF-88AE-EA56B9397C4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2015</a:t>
            </a:r>
          </a:p>
        </p:txBody>
      </p:sp>
    </p:spTree>
    <p:extLst>
      <p:ext uri="{BB962C8B-B14F-4D97-AF65-F5344CB8AC3E}">
        <p14:creationId xmlns:p14="http://schemas.microsoft.com/office/powerpoint/2010/main" val="208640539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F2F862-E0D0-4890-AE69-787A3921985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274955632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2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3508">
              <a:solidFill>
                <a:srgbClr val="C9C2D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292"/>
            </a:lvl1pPr>
            <a:lvl2pPr>
              <a:buNone/>
              <a:defRPr sz="1108"/>
            </a:lvl2pPr>
            <a:lvl3pPr>
              <a:buNone/>
              <a:defRPr sz="923"/>
            </a:lvl3pPr>
            <a:lvl4pPr>
              <a:buNone/>
              <a:defRPr sz="831"/>
            </a:lvl4pPr>
            <a:lvl5pPr>
              <a:buNone/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9BB369-655E-4E5F-968B-C6B619977B1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216971591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954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292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A7D07D-F280-44DF-9029-4C254395E8B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92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69676D"/>
                </a:solidFill>
              </a:rPr>
              <a:t>©</a:t>
            </a:r>
            <a:r>
              <a:rPr lang="en-GB" dirty="0">
                <a:solidFill>
                  <a:srgbClr val="6967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2016</a:t>
            </a:r>
          </a:p>
        </p:txBody>
      </p:sp>
    </p:spTree>
    <p:extLst>
      <p:ext uri="{BB962C8B-B14F-4D97-AF65-F5344CB8AC3E}">
        <p14:creationId xmlns:p14="http://schemas.microsoft.com/office/powerpoint/2010/main" val="326707758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FFDD"/>
            </a:gs>
            <a:gs pos="99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smtClean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C9C7B0F-0C2E-4AC8-89E0-90C243B89F5E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28" name="Title Placeholder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738804" y="6394451"/>
            <a:ext cx="309489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 dirty="0" smtClean="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2015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63287"/>
            <a:ext cx="594792" cy="558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" y="6478168"/>
            <a:ext cx="390072" cy="2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4" r:id="rId13"/>
    <p:sldLayoutId id="2147483705" r:id="rId14"/>
    <p:sldLayoutId id="2147483708" r:id="rId15"/>
    <p:sldLayoutId id="2147483719" r:id="rId16"/>
    <p:sldLayoutId id="2147483721" r:id="rId17"/>
  </p:sldLayoutIdLst>
  <p:transition>
    <p:zo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 kern="1200">
          <a:solidFill>
            <a:schemeClr val="tx2"/>
          </a:solidFill>
          <a:latin typeface="Verdana" panose="020B060403050404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Verdana" panose="020B0604030504040204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Franklin Gothic Medium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Franklin Gothic Medium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Franklin Gothic Medium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Franklin Gothic Medium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rgbClr val="533EA9"/>
        </a:buClr>
        <a:buSzPct val="70000"/>
        <a:buFont typeface="Wingdings" panose="05000000000000000000" pitchFamily="2" charset="2"/>
        <a:buChar char="§"/>
        <a:defRPr sz="2954" kern="1200">
          <a:solidFill>
            <a:schemeClr val="tx2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rgbClr val="533EA9"/>
        </a:buClr>
        <a:buSzPct val="70000"/>
        <a:buFont typeface="Wingdings" panose="05000000000000000000" pitchFamily="2" charset="2"/>
        <a:buChar char="§"/>
        <a:defRPr sz="2585" kern="1200">
          <a:solidFill>
            <a:schemeClr val="tx2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rgbClr val="533EA9"/>
        </a:buClr>
        <a:buSzPct val="70000"/>
        <a:buFont typeface="Wingdings" panose="05000000000000000000" pitchFamily="2" charset="2"/>
        <a:buChar char="§"/>
        <a:defRPr sz="2215" kern="1200">
          <a:solidFill>
            <a:schemeClr val="tx2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rgbClr val="533EA9"/>
        </a:buClr>
        <a:buSzPct val="70000"/>
        <a:buFont typeface="Wingdings" panose="05000000000000000000" pitchFamily="2" charset="2"/>
        <a:buChar char="§"/>
        <a:defRPr sz="1846" kern="1200">
          <a:solidFill>
            <a:schemeClr val="tx2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rgbClr val="533EA9"/>
        </a:buClr>
        <a:buSzPct val="60000"/>
        <a:buFont typeface="Wingdings" panose="05000000000000000000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321227" indent="-21102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662" kern="1200">
          <a:solidFill>
            <a:schemeClr val="tx2"/>
          </a:solidFill>
          <a:latin typeface="+mn-lt"/>
          <a:ea typeface="+mn-ea"/>
          <a:cs typeface="+mn-cs"/>
        </a:defRPr>
      </a:lvl6pPr>
      <a:lvl7pPr marL="2743269" indent="-21102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477" kern="1200">
          <a:solidFill>
            <a:schemeClr val="tx2"/>
          </a:solidFill>
          <a:latin typeface="+mn-lt"/>
          <a:ea typeface="+mn-ea"/>
          <a:cs typeface="+mn-cs"/>
        </a:defRPr>
      </a:lvl7pPr>
      <a:lvl8pPr marL="3165310" indent="-21102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477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29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hnboulton@synrj.uk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office@synrj.uk" TargetMode="External"/><Relationship Id="rId4" Type="http://schemas.openxmlformats.org/officeDocument/2006/relationships/hyperlink" Target="mailto:lesdavey@synrj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29544" y="4709619"/>
            <a:ext cx="8280920" cy="15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ctr"/>
            <a:r>
              <a:rPr lang="en-A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with Tradition: 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Re-imagining the traditional Family Group Conference (FGC)</a:t>
            </a:r>
          </a:p>
          <a:p>
            <a:pPr algn="ctr"/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Boulton and Les Davey, SynRJ Directors</a:t>
            </a:r>
          </a:p>
          <a:p>
            <a:pPr algn="ctr"/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IIRP Europe Conference - Dublin</a:t>
            </a:r>
            <a:endParaRPr lang="en-A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260648"/>
            <a:ext cx="2376264" cy="1336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" y="1761262"/>
            <a:ext cx="9144000" cy="278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98648"/>
            <a:ext cx="805622" cy="5025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5078" y="1258600"/>
            <a:ext cx="1602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www.synrj.uk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108870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337" y="692696"/>
            <a:ext cx="481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Family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337" y="1556792"/>
            <a:ext cx="79102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families always given </a:t>
            </a:r>
            <a:r>
              <a:rPr lang="en-GB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family time</a:t>
            </a:r>
            <a:r>
              <a:rPr lang="en-GB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make a plan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professionals and facilitator leave room, though do remain in building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has unlimited time to discuss and draw up a plan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call back any professional including the coordinator to help.</a:t>
            </a:r>
            <a:endParaRPr lang="en-US" sz="3200" spc="15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276" y="6647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40450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Practitioners feedback……..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1DEB6-36F9-46AF-88AE-EA56B9397C4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7920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Overly dominant, but very important family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of vulnerable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taken for the process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number of potential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of understanding by family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Result: Too problematic to run, therefore, fewer FGC’s taking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51723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title"/>
          </p:nvPr>
        </p:nvSpPr>
        <p:spPr>
          <a:xfrm>
            <a:off x="419534" y="303669"/>
            <a:ext cx="7536842" cy="90922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2954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Typology of </a:t>
            </a:r>
            <a:r>
              <a:rPr lang="en-US" altLang="en-US" sz="2954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potential issues relating to </a:t>
            </a:r>
            <a:r>
              <a:rPr lang="en-US" altLang="en-US" sz="2954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Family Focused Relational Processes 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954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85817" indent="-263776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585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055103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215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477145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1846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1899186" indent="-211021" defTabSz="703402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321227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743269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165310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587351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695F09-21BA-430B-830E-2385093ED9FF}" type="slidenum">
              <a:rPr lang="en-GB" altLang="en-US" sz="1292">
                <a:solidFill>
                  <a:srgbClr val="6861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292" dirty="0">
              <a:solidFill>
                <a:srgbClr val="6861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66" y="1648558"/>
            <a:ext cx="3622431" cy="3162301"/>
          </a:xfrm>
          <a:prstGeom prst="rect">
            <a:avLst/>
          </a:prstGeom>
          <a:solidFill>
            <a:srgbClr val="8D9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611066" y="1560635"/>
            <a:ext cx="7784123" cy="49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0838" name="Picture 4"/>
          <p:cNvPicPr preferRelativeResize="0"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97" y="1395047"/>
            <a:ext cx="534279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6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96" y="2744666"/>
            <a:ext cx="1972308" cy="19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Oval 7"/>
          <p:cNvSpPr>
            <a:spLocks noChangeAspect="1" noChangeArrowheads="1"/>
          </p:cNvSpPr>
          <p:nvPr/>
        </p:nvSpPr>
        <p:spPr bwMode="auto">
          <a:xfrm>
            <a:off x="1885951" y="1405305"/>
            <a:ext cx="3656134" cy="3408485"/>
          </a:xfrm>
          <a:prstGeom prst="ellipse">
            <a:avLst/>
          </a:prstGeom>
          <a:noFill/>
          <a:ln w="50800">
            <a:solidFill>
              <a:srgbClr val="6861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65" name="Oval 8"/>
          <p:cNvSpPr>
            <a:spLocks noChangeAspect="1" noChangeArrowheads="1"/>
          </p:cNvSpPr>
          <p:nvPr/>
        </p:nvSpPr>
        <p:spPr bwMode="auto">
          <a:xfrm>
            <a:off x="2730012" y="2760785"/>
            <a:ext cx="3656134" cy="3415812"/>
          </a:xfrm>
          <a:prstGeom prst="ellipse">
            <a:avLst/>
          </a:prstGeom>
          <a:noFill/>
          <a:ln w="57150">
            <a:solidFill>
              <a:srgbClr val="6861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66" name="Oval 9"/>
          <p:cNvSpPr>
            <a:spLocks noChangeAspect="1" noChangeArrowheads="1"/>
          </p:cNvSpPr>
          <p:nvPr/>
        </p:nvSpPr>
        <p:spPr bwMode="auto">
          <a:xfrm>
            <a:off x="3574074" y="1424354"/>
            <a:ext cx="3656134" cy="3408485"/>
          </a:xfrm>
          <a:prstGeom prst="ellipse">
            <a:avLst/>
          </a:prstGeom>
          <a:noFill/>
          <a:ln w="57150">
            <a:solidFill>
              <a:srgbClr val="6861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6998677" y="1503485"/>
            <a:ext cx="1866900" cy="7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98" tIns="42198" rIns="42198" bIns="42198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15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focus</a:t>
            </a:r>
          </a:p>
        </p:txBody>
      </p:sp>
      <p:sp>
        <p:nvSpPr>
          <p:cNvPr id="96268" name="Text Box 11"/>
          <p:cNvSpPr txBox="1">
            <a:spLocks noChangeArrowheads="1"/>
          </p:cNvSpPr>
          <p:nvPr/>
        </p:nvSpPr>
        <p:spPr bwMode="auto">
          <a:xfrm>
            <a:off x="893885" y="4684835"/>
            <a:ext cx="1881554" cy="7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98" tIns="42198" rIns="42198" bIns="42198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15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Subject/s focus</a:t>
            </a:r>
          </a:p>
        </p:txBody>
      </p:sp>
      <p:sp>
        <p:nvSpPr>
          <p:cNvPr id="96269" name="Text Box 12"/>
          <p:cNvSpPr txBox="1">
            <a:spLocks noChangeArrowheads="1"/>
          </p:cNvSpPr>
          <p:nvPr/>
        </p:nvSpPr>
        <p:spPr bwMode="auto">
          <a:xfrm>
            <a:off x="307731" y="1513743"/>
            <a:ext cx="1733550" cy="7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98" tIns="42198" rIns="42198" bIns="42198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15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focus</a:t>
            </a:r>
          </a:p>
        </p:txBody>
      </p:sp>
      <p:sp>
        <p:nvSpPr>
          <p:cNvPr id="797709" name="Text Box 13"/>
          <p:cNvSpPr txBox="1">
            <a:spLocks noChangeArrowheads="1"/>
          </p:cNvSpPr>
          <p:nvPr/>
        </p:nvSpPr>
        <p:spPr bwMode="auto">
          <a:xfrm>
            <a:off x="9901846" y="5733375"/>
            <a:ext cx="1875692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lIns="84396" tIns="42198" rIns="84396" bIns="42198"/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77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partly relational</a:t>
            </a:r>
          </a:p>
        </p:txBody>
      </p:sp>
      <p:sp>
        <p:nvSpPr>
          <p:cNvPr id="797710" name="Text Box 14"/>
          <p:cNvSpPr txBox="1">
            <a:spLocks noChangeArrowheads="1"/>
          </p:cNvSpPr>
          <p:nvPr/>
        </p:nvSpPr>
        <p:spPr bwMode="auto">
          <a:xfrm>
            <a:off x="9668566" y="5120083"/>
            <a:ext cx="1862504" cy="306265"/>
          </a:xfrm>
          <a:prstGeom prst="rect">
            <a:avLst/>
          </a:prstGeom>
          <a:solidFill>
            <a:srgbClr val="CCCC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lIns="84396" tIns="42198" rIns="84396" bIns="42198"/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7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mostly relational</a:t>
            </a:r>
          </a:p>
        </p:txBody>
      </p:sp>
      <p:sp>
        <p:nvSpPr>
          <p:cNvPr id="797711" name="Text Box 15"/>
          <p:cNvSpPr txBox="1">
            <a:spLocks noChangeArrowheads="1"/>
          </p:cNvSpPr>
          <p:nvPr/>
        </p:nvSpPr>
        <p:spPr bwMode="auto">
          <a:xfrm>
            <a:off x="9670074" y="4351460"/>
            <a:ext cx="1883020" cy="309196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lIns="84396" tIns="42198" rIns="84396" bIns="42198"/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77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relational</a:t>
            </a:r>
          </a:p>
        </p:txBody>
      </p:sp>
      <p:sp>
        <p:nvSpPr>
          <p:cNvPr id="96282" name="Line 27"/>
          <p:cNvSpPr>
            <a:spLocks noChangeShapeType="1"/>
          </p:cNvSpPr>
          <p:nvPr/>
        </p:nvSpPr>
        <p:spPr bwMode="auto">
          <a:xfrm>
            <a:off x="1182567" y="2480897"/>
            <a:ext cx="681403" cy="197826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3" name="Line 28"/>
          <p:cNvSpPr>
            <a:spLocks noChangeShapeType="1"/>
          </p:cNvSpPr>
          <p:nvPr/>
        </p:nvSpPr>
        <p:spPr bwMode="auto">
          <a:xfrm flipH="1">
            <a:off x="7012453" y="2022047"/>
            <a:ext cx="665285" cy="2667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7727" name="Text Box 31"/>
          <p:cNvSpPr txBox="1">
            <a:spLocks noChangeArrowheads="1"/>
          </p:cNvSpPr>
          <p:nvPr/>
        </p:nvSpPr>
        <p:spPr bwMode="auto">
          <a:xfrm>
            <a:off x="3725008" y="3001584"/>
            <a:ext cx="166174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86" name="Text Box 32"/>
          <p:cNvSpPr txBox="1">
            <a:spLocks noChangeArrowheads="1"/>
          </p:cNvSpPr>
          <p:nvPr/>
        </p:nvSpPr>
        <p:spPr bwMode="auto">
          <a:xfrm>
            <a:off x="6112361" y="6060715"/>
            <a:ext cx="2704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Adapted by Boulton and Davey from </a:t>
            </a:r>
            <a:r>
              <a:rPr lang="en-GB" alt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McCold</a:t>
            </a:r>
            <a:r>
              <a:rPr lang="en-GB" alt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2000</a:t>
            </a:r>
          </a:p>
        </p:txBody>
      </p:sp>
      <p:sp>
        <p:nvSpPr>
          <p:cNvPr id="96289" name="Line 35"/>
          <p:cNvSpPr>
            <a:spLocks noChangeShapeType="1"/>
          </p:cNvSpPr>
          <p:nvPr/>
        </p:nvSpPr>
        <p:spPr bwMode="auto">
          <a:xfrm>
            <a:off x="1976804" y="5218235"/>
            <a:ext cx="949569" cy="2447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978760" y="6379505"/>
            <a:ext cx="1186479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2017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478244" y="3892420"/>
            <a:ext cx="1645873" cy="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agenda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933675" y="2048144"/>
            <a:ext cx="1157745" cy="25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Mistrust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5029709" y="4294713"/>
            <a:ext cx="1272592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Frustrations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56609" y="1808167"/>
            <a:ext cx="1834847" cy="1789517"/>
            <a:chOff x="5356609" y="1808167"/>
            <a:chExt cx="1834847" cy="1789517"/>
          </a:xfrm>
        </p:grpSpPr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5997297" y="2830358"/>
              <a:ext cx="1194159" cy="76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Issues ‘lost’ in the process</a:t>
              </a:r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5356609" y="1808167"/>
              <a:ext cx="1414749" cy="76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‘Bottom lines’ not appreciated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39173" y="4897491"/>
            <a:ext cx="2999218" cy="1120194"/>
            <a:chOff x="3039173" y="4897491"/>
            <a:chExt cx="2999218" cy="1120194"/>
          </a:xfrm>
        </p:grpSpPr>
        <p:sp>
          <p:nvSpPr>
            <p:cNvPr id="797714" name="Text Box 18"/>
            <p:cNvSpPr txBox="1">
              <a:spLocks noChangeArrowheads="1"/>
            </p:cNvSpPr>
            <p:nvPr/>
          </p:nvSpPr>
          <p:spPr bwMode="auto">
            <a:xfrm>
              <a:off x="3617106" y="5506135"/>
              <a:ext cx="1843351" cy="5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‘Other’ issues introduced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3039173" y="4897491"/>
              <a:ext cx="2999218" cy="25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Subject focus lost or diluted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36885" y="1978807"/>
            <a:ext cx="1739319" cy="1819572"/>
            <a:chOff x="2036885" y="1978807"/>
            <a:chExt cx="1739319" cy="1819572"/>
          </a:xfrm>
        </p:grpSpPr>
        <p:sp>
          <p:nvSpPr>
            <p:cNvPr id="43" name="Text Box 24"/>
            <p:cNvSpPr txBox="1">
              <a:spLocks noChangeArrowheads="1"/>
            </p:cNvSpPr>
            <p:nvPr/>
          </p:nvSpPr>
          <p:spPr bwMode="auto">
            <a:xfrm>
              <a:off x="2091915" y="1978807"/>
              <a:ext cx="1684289" cy="5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Dominant family member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2036885" y="2775278"/>
              <a:ext cx="1217735" cy="102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Weak ‘vulnerable person’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62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3872753" y="2366682"/>
            <a:ext cx="1206463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Avoidance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3065408" y="4443901"/>
            <a:ext cx="1206463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Avoidance</a:t>
            </a:r>
          </a:p>
        </p:txBody>
      </p:sp>
    </p:spTree>
    <p:extLst>
      <p:ext uri="{BB962C8B-B14F-4D97-AF65-F5344CB8AC3E}">
        <p14:creationId xmlns:p14="http://schemas.microsoft.com/office/powerpoint/2010/main" val="3025108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9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9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9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9" grpId="0" animBg="1"/>
      <p:bldP spid="797710" grpId="0" animBg="1"/>
      <p:bldP spid="797711" grpId="0" animBg="1"/>
      <p:bldP spid="797727" grpId="0"/>
      <p:bldP spid="35" grpId="0"/>
      <p:bldP spid="37" grpId="0"/>
      <p:bldP spid="38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954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85817" indent="-263776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585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055103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215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477145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1846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1899186" indent="-211021" defTabSz="703402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321227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743269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165310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587351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F90A4B-2EEC-45BE-8B06-0C41BAA71A66}" type="slidenum">
              <a:rPr lang="en-GB" alt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292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2423676" y="1764900"/>
            <a:ext cx="4188069" cy="629742"/>
          </a:xfrm>
          <a:prstGeom prst="rect">
            <a:avLst/>
          </a:prstGeom>
          <a:solidFill>
            <a:srgbClr val="0000CC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979" tIns="44491" rIns="88979" bIns="44491">
            <a:spAutoFit/>
          </a:bodyPr>
          <a:lstStyle>
            <a:lvl1pPr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754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GIVING BY</a:t>
            </a:r>
          </a:p>
          <a:p>
            <a:pPr algn="ctr"/>
            <a:r>
              <a:rPr lang="en-GB" altLang="en-US" sz="1754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REFERRER &amp; PROFESSIONALS</a:t>
            </a: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2416220" y="2471619"/>
            <a:ext cx="4188069" cy="686059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FAMILY TIME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2408774" y="3231162"/>
            <a:ext cx="4188069" cy="387644"/>
          </a:xfrm>
          <a:prstGeom prst="rect">
            <a:avLst/>
          </a:prstGeom>
          <a:solidFill>
            <a:srgbClr val="0000CC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of FAMILY PLAN</a:t>
            </a:r>
            <a:endParaRPr lang="en-GB" altLang="en-US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3523" name="Rectangle 19"/>
          <p:cNvSpPr>
            <a:spLocks noChangeArrowheads="1"/>
          </p:cNvSpPr>
          <p:nvPr/>
        </p:nvSpPr>
        <p:spPr bwMode="auto">
          <a:xfrm>
            <a:off x="2423876" y="1002365"/>
            <a:ext cx="4188069" cy="686681"/>
          </a:xfrm>
          <a:prstGeom prst="rect">
            <a:avLst/>
          </a:prstGeom>
          <a:solidFill>
            <a:srgbClr val="0000CC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979" tIns="44491" rIns="88979" bIns="44491">
            <a:spAutoFit/>
          </a:bodyPr>
          <a:lstStyle>
            <a:lvl1pPr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939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WELCOME, INTRODUCTIONS, FOCUS and ‘BOTTOM LINES’</a:t>
            </a:r>
          </a:p>
        </p:txBody>
      </p:sp>
      <p:sp>
        <p:nvSpPr>
          <p:cNvPr id="102436" name="Text Box 30"/>
          <p:cNvSpPr txBox="1">
            <a:spLocks noChangeArrowheads="1"/>
          </p:cNvSpPr>
          <p:nvPr/>
        </p:nvSpPr>
        <p:spPr bwMode="auto">
          <a:xfrm>
            <a:off x="2397317" y="5078060"/>
            <a:ext cx="4208585" cy="387644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INVITATION TO SPEAK</a:t>
            </a:r>
          </a:p>
        </p:txBody>
      </p:sp>
      <p:sp>
        <p:nvSpPr>
          <p:cNvPr id="102438" name="Text Box 32"/>
          <p:cNvSpPr txBox="1">
            <a:spLocks noChangeArrowheads="1"/>
          </p:cNvSpPr>
          <p:nvPr/>
        </p:nvSpPr>
        <p:spPr bwMode="auto">
          <a:xfrm>
            <a:off x="2369061" y="6001361"/>
            <a:ext cx="4223487" cy="387644"/>
          </a:xfrm>
          <a:prstGeom prst="rect">
            <a:avLst/>
          </a:prstGeom>
          <a:solidFill>
            <a:srgbClr val="0000CC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wrap="square"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REFRESHMENT PHASE</a:t>
            </a:r>
          </a:p>
        </p:txBody>
      </p:sp>
      <p:sp>
        <p:nvSpPr>
          <p:cNvPr id="102416" name="Rectangle 38"/>
          <p:cNvSpPr>
            <a:spLocks noChangeArrowheads="1"/>
          </p:cNvSpPr>
          <p:nvPr/>
        </p:nvSpPr>
        <p:spPr bwMode="auto">
          <a:xfrm>
            <a:off x="359752" y="154956"/>
            <a:ext cx="8424496" cy="4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979" tIns="44491" rIns="88979" bIns="44491">
            <a:spAutoFit/>
          </a:bodyPr>
          <a:lstStyle>
            <a:lvl1pPr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r>
              <a:rPr lang="en-GB" altLang="en-US" sz="2308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 FAMILY GROUP MEETING FRAMEWORK</a:t>
            </a:r>
          </a:p>
        </p:txBody>
      </p:sp>
      <p:sp>
        <p:nvSpPr>
          <p:cNvPr id="533543" name="Rectangle 39"/>
          <p:cNvSpPr>
            <a:spLocks noChangeArrowheads="1"/>
          </p:cNvSpPr>
          <p:nvPr/>
        </p:nvSpPr>
        <p:spPr bwMode="auto">
          <a:xfrm>
            <a:off x="2427400" y="535721"/>
            <a:ext cx="4188069" cy="388266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979" tIns="44491" rIns="88979" bIns="44491">
            <a:spAutoFit/>
          </a:bodyPr>
          <a:lstStyle>
            <a:lvl1pPr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 defTabSz="798513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939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 and PREPARATION</a:t>
            </a:r>
          </a:p>
        </p:txBody>
      </p:sp>
      <p:sp>
        <p:nvSpPr>
          <p:cNvPr id="102418" name="Rectangle 46"/>
          <p:cNvSpPr>
            <a:spLocks noChangeArrowheads="1"/>
          </p:cNvSpPr>
          <p:nvPr/>
        </p:nvSpPr>
        <p:spPr bwMode="auto">
          <a:xfrm>
            <a:off x="1743491" y="1258016"/>
            <a:ext cx="665285" cy="2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02419" name="Rectangle 47"/>
          <p:cNvSpPr>
            <a:spLocks noChangeArrowheads="1"/>
          </p:cNvSpPr>
          <p:nvPr/>
        </p:nvSpPr>
        <p:spPr bwMode="auto">
          <a:xfrm>
            <a:off x="1732032" y="1947153"/>
            <a:ext cx="665285" cy="2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02420" name="Rectangle 48"/>
          <p:cNvSpPr>
            <a:spLocks noChangeArrowheads="1"/>
          </p:cNvSpPr>
          <p:nvPr/>
        </p:nvSpPr>
        <p:spPr bwMode="auto">
          <a:xfrm>
            <a:off x="1720847" y="2694683"/>
            <a:ext cx="665285" cy="2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02421" name="Rectangle 49"/>
          <p:cNvSpPr>
            <a:spLocks noChangeArrowheads="1"/>
          </p:cNvSpPr>
          <p:nvPr/>
        </p:nvSpPr>
        <p:spPr bwMode="auto">
          <a:xfrm>
            <a:off x="1720847" y="3249425"/>
            <a:ext cx="665285" cy="2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02422" name="Rectangle 50"/>
          <p:cNvSpPr>
            <a:spLocks noChangeArrowheads="1"/>
          </p:cNvSpPr>
          <p:nvPr/>
        </p:nvSpPr>
        <p:spPr bwMode="auto">
          <a:xfrm>
            <a:off x="1732031" y="3750251"/>
            <a:ext cx="665285" cy="2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02423" name="Rectangle 51"/>
          <p:cNvSpPr>
            <a:spLocks noChangeArrowheads="1"/>
          </p:cNvSpPr>
          <p:nvPr/>
        </p:nvSpPr>
        <p:spPr bwMode="auto">
          <a:xfrm>
            <a:off x="1723541" y="4224836"/>
            <a:ext cx="665285" cy="2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2424" name="Rectangle 52"/>
          <p:cNvSpPr>
            <a:spLocks noChangeArrowheads="1"/>
          </p:cNvSpPr>
          <p:nvPr/>
        </p:nvSpPr>
        <p:spPr bwMode="auto">
          <a:xfrm>
            <a:off x="1723506" y="4703475"/>
            <a:ext cx="665285" cy="2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02425" name="Rectangle 53"/>
          <p:cNvSpPr>
            <a:spLocks noChangeArrowheads="1"/>
          </p:cNvSpPr>
          <p:nvPr/>
        </p:nvSpPr>
        <p:spPr bwMode="auto">
          <a:xfrm>
            <a:off x="1732030" y="5102534"/>
            <a:ext cx="665285" cy="2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02428" name="Rectangle 68"/>
          <p:cNvSpPr>
            <a:spLocks noChangeArrowheads="1"/>
          </p:cNvSpPr>
          <p:nvPr/>
        </p:nvSpPr>
        <p:spPr bwMode="auto">
          <a:xfrm>
            <a:off x="1541477" y="940587"/>
            <a:ext cx="827584" cy="3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477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T E 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408774" y="3692290"/>
            <a:ext cx="4188069" cy="387644"/>
          </a:xfrm>
          <a:prstGeom prst="rect">
            <a:avLst/>
          </a:prstGeom>
          <a:solidFill>
            <a:srgbClr val="0000CC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 of FAMILY PLAN</a:t>
            </a:r>
            <a:endParaRPr lang="en-GB" altLang="en-US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416220" y="4149731"/>
            <a:ext cx="4188069" cy="387644"/>
          </a:xfrm>
          <a:prstGeom prst="rect">
            <a:avLst/>
          </a:prstGeom>
          <a:solidFill>
            <a:srgbClr val="0000CC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</a:t>
            </a:r>
            <a:r>
              <a:rPr lang="en-GB" altLang="en-US" sz="1939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FAMILY PLAN</a:t>
            </a:r>
            <a:endParaRPr lang="en-GB" altLang="en-US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1703776" y="6024908"/>
            <a:ext cx="665285" cy="2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2388258" y="4616865"/>
            <a:ext cx="4208585" cy="3883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 POSITIVE OUTCOME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2387036" y="5556906"/>
            <a:ext cx="4208585" cy="388327"/>
          </a:xfrm>
          <a:prstGeom prst="rect">
            <a:avLst/>
          </a:prstGeom>
          <a:solidFill>
            <a:srgbClr val="0000CC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lIns="88365" tIns="44183" rIns="88365" bIns="44183">
            <a:spAutoFit/>
          </a:bodyPr>
          <a:lstStyle>
            <a:lvl1pPr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939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CLOSING the MEETING</a:t>
            </a: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1732030" y="5606572"/>
            <a:ext cx="665285" cy="2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r>
              <a:rPr lang="en-GB" altLang="en-US" sz="1846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69113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animBg="1"/>
      <p:bldP spid="533508" grpId="0" animBg="1"/>
      <p:bldP spid="533509" grpId="0" animBg="1"/>
      <p:bldP spid="533523" grpId="0" animBg="1"/>
      <p:bldP spid="102436" grpId="1" animBg="1"/>
      <p:bldP spid="102438" grpId="1" animBg="1"/>
      <p:bldP spid="54" grpId="0" animBg="1"/>
      <p:bldP spid="56" grpId="0" animBg="1"/>
      <p:bldP spid="59" grpId="1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1122"/>
            <a:ext cx="8686800" cy="1187678"/>
          </a:xfrm>
        </p:spPr>
        <p:txBody>
          <a:bodyPr/>
          <a:lstStyle/>
          <a:p>
            <a:r>
              <a:rPr lang="en-GB" dirty="0"/>
              <a:t>Issues from </a:t>
            </a:r>
            <a:r>
              <a:rPr lang="en-GB" sz="3200" i="1" dirty="0"/>
              <a:t>‘Examining the Use and Impact of Family Group Conferencing’</a:t>
            </a:r>
            <a:r>
              <a:rPr lang="en-GB" dirty="0"/>
              <a:t>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1DEB6-36F9-46AF-88AE-EA56B9397C4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760" y="1723582"/>
            <a:ext cx="7920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around vulnerability of weaker family members, especially private family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concerns over dysfunctional family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 individuals excluded from a meeting because of their potential for aggression or dominance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situations involving domestic violence or sexual abuse - need particular care</a:t>
            </a:r>
          </a:p>
          <a:p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what extend might a more structured and facilitated process address these concerns?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80007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31540" y="2348880"/>
            <a:ext cx="82809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ctr"/>
            <a:r>
              <a:rPr lang="en-GB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Boulton and Les Davey</a:t>
            </a:r>
          </a:p>
          <a:p>
            <a:pPr algn="ctr"/>
            <a:r>
              <a:rPr lang="en-GB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SynRJ Directors</a:t>
            </a:r>
          </a:p>
          <a:p>
            <a:pPr algn="ctr"/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johnboulton@synrj.uk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lesdavey@synrj.uk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Enquiries: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office@synrj.uk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A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260648"/>
            <a:ext cx="2376264" cy="1336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98648"/>
            <a:ext cx="805622" cy="502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5078" y="1258600"/>
            <a:ext cx="1602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www.synrj.uk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967112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60478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FGC?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2276872"/>
            <a:ext cx="73300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“An FGC is a family-led planning meeting in which the whole family comes together to make a plan for a vulnerable child.”</a:t>
            </a:r>
          </a:p>
          <a:p>
            <a:pPr algn="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Rights Group</a:t>
            </a:r>
            <a:r>
              <a:rPr lang="en-GB" sz="1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spc="150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276" y="6647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296499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697" y="683038"/>
            <a:ext cx="560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Key Features of a FGC</a:t>
            </a:r>
            <a:endParaRPr lang="en-US" sz="3000" b="1" spc="150" dirty="0">
              <a:solidFill>
                <a:schemeClr val="bg1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7696" y="1412776"/>
            <a:ext cx="6976671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78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decision-making forum for the child</a:t>
            </a:r>
          </a:p>
          <a:p>
            <a:pPr marL="457200" indent="-457200">
              <a:lnSpc>
                <a:spcPts val="378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involves a wide network of family and significant others</a:t>
            </a:r>
          </a:p>
          <a:p>
            <a:pPr marL="457200" indent="-457200">
              <a:lnSpc>
                <a:spcPts val="378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 agreed to and available resources offered/provided</a:t>
            </a:r>
          </a:p>
          <a:p>
            <a:pPr marL="457200" indent="-45720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voluntary</a:t>
            </a:r>
          </a:p>
          <a:p>
            <a:pPr marL="457200" indent="-457200">
              <a:lnSpc>
                <a:spcPts val="37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family time</a:t>
            </a:r>
            <a:endParaRPr lang="en-US" sz="3200" spc="15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276" y="6647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194972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156" y="1124744"/>
            <a:ext cx="45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1916832"/>
            <a:ext cx="71859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safeguarding children at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permanence planning for children entering and leaving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 offending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spc="1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anti-social behaviour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spc="1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truanting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1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Other.</a:t>
            </a:r>
          </a:p>
          <a:p>
            <a:endParaRPr lang="en-US" sz="3000" spc="150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276" y="6647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174537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title"/>
          </p:nvPr>
        </p:nvSpPr>
        <p:spPr>
          <a:xfrm>
            <a:off x="419534" y="303669"/>
            <a:ext cx="5448610" cy="90922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2954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Typology of Family Focused Relational Processes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954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85817" indent="-263776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585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055103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215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477145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1846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1899186" indent="-211021" defTabSz="703402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321227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743269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165310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587351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695F09-21BA-430B-830E-2385093ED9FF}" type="slidenum">
              <a:rPr lang="en-GB" altLang="en-US" sz="1292">
                <a:solidFill>
                  <a:srgbClr val="6861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292" dirty="0">
              <a:solidFill>
                <a:srgbClr val="6861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66" y="1648558"/>
            <a:ext cx="3622431" cy="3162301"/>
          </a:xfrm>
          <a:prstGeom prst="rect">
            <a:avLst/>
          </a:prstGeom>
          <a:solidFill>
            <a:srgbClr val="8D9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611066" y="1560635"/>
            <a:ext cx="7784123" cy="49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0838" name="Picture 4"/>
          <p:cNvPicPr preferRelativeResize="0"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97" y="1395047"/>
            <a:ext cx="534279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6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96" y="2744666"/>
            <a:ext cx="1972308" cy="19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Oval 7"/>
          <p:cNvSpPr>
            <a:spLocks noChangeAspect="1" noChangeArrowheads="1"/>
          </p:cNvSpPr>
          <p:nvPr/>
        </p:nvSpPr>
        <p:spPr bwMode="auto">
          <a:xfrm>
            <a:off x="1885951" y="1405305"/>
            <a:ext cx="3656134" cy="3408485"/>
          </a:xfrm>
          <a:prstGeom prst="ellipse">
            <a:avLst/>
          </a:prstGeom>
          <a:noFill/>
          <a:ln w="50800">
            <a:solidFill>
              <a:srgbClr val="6861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65" name="Oval 8"/>
          <p:cNvSpPr>
            <a:spLocks noChangeAspect="1" noChangeArrowheads="1"/>
          </p:cNvSpPr>
          <p:nvPr/>
        </p:nvSpPr>
        <p:spPr bwMode="auto">
          <a:xfrm>
            <a:off x="2730012" y="2760785"/>
            <a:ext cx="3656134" cy="3415812"/>
          </a:xfrm>
          <a:prstGeom prst="ellipse">
            <a:avLst/>
          </a:prstGeom>
          <a:noFill/>
          <a:ln w="57150">
            <a:solidFill>
              <a:srgbClr val="6861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66" name="Oval 9"/>
          <p:cNvSpPr>
            <a:spLocks noChangeAspect="1" noChangeArrowheads="1"/>
          </p:cNvSpPr>
          <p:nvPr/>
        </p:nvSpPr>
        <p:spPr bwMode="auto">
          <a:xfrm>
            <a:off x="3574074" y="1424354"/>
            <a:ext cx="3656134" cy="3408485"/>
          </a:xfrm>
          <a:prstGeom prst="ellipse">
            <a:avLst/>
          </a:prstGeom>
          <a:noFill/>
          <a:ln w="57150">
            <a:solidFill>
              <a:srgbClr val="6861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2"/>
                </a:solidFill>
                <a:latin typeface="Arial Rounded MT Bold" panose="020F0704030504030204" pitchFamily="34" charset="0"/>
              </a:defRPr>
            </a:lvl9pPr>
          </a:lstStyle>
          <a:p>
            <a:pPr algn="ctr"/>
            <a:endParaRPr lang="en-US" altLang="en-US" sz="350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6998677" y="1503485"/>
            <a:ext cx="1866900" cy="7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98" tIns="42198" rIns="42198" bIns="42198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15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focus</a:t>
            </a:r>
          </a:p>
        </p:txBody>
      </p:sp>
      <p:sp>
        <p:nvSpPr>
          <p:cNvPr id="96268" name="Text Box 11"/>
          <p:cNvSpPr txBox="1">
            <a:spLocks noChangeArrowheads="1"/>
          </p:cNvSpPr>
          <p:nvPr/>
        </p:nvSpPr>
        <p:spPr bwMode="auto">
          <a:xfrm>
            <a:off x="893885" y="4684835"/>
            <a:ext cx="1881554" cy="7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98" tIns="42198" rIns="42198" bIns="42198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15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Subject/s focus</a:t>
            </a:r>
          </a:p>
        </p:txBody>
      </p:sp>
      <p:sp>
        <p:nvSpPr>
          <p:cNvPr id="96269" name="Text Box 12"/>
          <p:cNvSpPr txBox="1">
            <a:spLocks noChangeArrowheads="1"/>
          </p:cNvSpPr>
          <p:nvPr/>
        </p:nvSpPr>
        <p:spPr bwMode="auto">
          <a:xfrm>
            <a:off x="307731" y="1513743"/>
            <a:ext cx="1733550" cy="7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98" tIns="42198" rIns="42198" bIns="42198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15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focus</a:t>
            </a:r>
          </a:p>
        </p:txBody>
      </p:sp>
      <p:sp>
        <p:nvSpPr>
          <p:cNvPr id="797709" name="Text Box 13"/>
          <p:cNvSpPr txBox="1">
            <a:spLocks noChangeArrowheads="1"/>
          </p:cNvSpPr>
          <p:nvPr/>
        </p:nvSpPr>
        <p:spPr bwMode="auto">
          <a:xfrm>
            <a:off x="6932735" y="5278315"/>
            <a:ext cx="1875692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lIns="84396" tIns="42198" rIns="84396" bIns="42198"/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77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partly relational</a:t>
            </a:r>
          </a:p>
        </p:txBody>
      </p:sp>
      <p:sp>
        <p:nvSpPr>
          <p:cNvPr id="797710" name="Text Box 14"/>
          <p:cNvSpPr txBox="1">
            <a:spLocks noChangeArrowheads="1"/>
          </p:cNvSpPr>
          <p:nvPr/>
        </p:nvSpPr>
        <p:spPr bwMode="auto">
          <a:xfrm>
            <a:off x="6945924" y="4810859"/>
            <a:ext cx="1862504" cy="306265"/>
          </a:xfrm>
          <a:prstGeom prst="rect">
            <a:avLst/>
          </a:prstGeom>
          <a:solidFill>
            <a:srgbClr val="CCCC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lIns="84396" tIns="42198" rIns="84396" bIns="42198"/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7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mostly relational</a:t>
            </a:r>
          </a:p>
        </p:txBody>
      </p:sp>
      <p:sp>
        <p:nvSpPr>
          <p:cNvPr id="797711" name="Text Box 15"/>
          <p:cNvSpPr txBox="1">
            <a:spLocks noChangeArrowheads="1"/>
          </p:cNvSpPr>
          <p:nvPr/>
        </p:nvSpPr>
        <p:spPr bwMode="auto">
          <a:xfrm>
            <a:off x="6925408" y="4341935"/>
            <a:ext cx="1883020" cy="309196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lIns="84396" tIns="42198" rIns="84396" bIns="42198"/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77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relational</a:t>
            </a:r>
          </a:p>
        </p:txBody>
      </p:sp>
      <p:sp>
        <p:nvSpPr>
          <p:cNvPr id="96282" name="Line 27"/>
          <p:cNvSpPr>
            <a:spLocks noChangeShapeType="1"/>
          </p:cNvSpPr>
          <p:nvPr/>
        </p:nvSpPr>
        <p:spPr bwMode="auto">
          <a:xfrm>
            <a:off x="1182567" y="2480897"/>
            <a:ext cx="681403" cy="197826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3" name="Line 28"/>
          <p:cNvSpPr>
            <a:spLocks noChangeShapeType="1"/>
          </p:cNvSpPr>
          <p:nvPr/>
        </p:nvSpPr>
        <p:spPr bwMode="auto">
          <a:xfrm flipH="1">
            <a:off x="7098323" y="2004647"/>
            <a:ext cx="665285" cy="2667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7727" name="Text Box 31"/>
          <p:cNvSpPr txBox="1">
            <a:spLocks noChangeArrowheads="1"/>
          </p:cNvSpPr>
          <p:nvPr/>
        </p:nvSpPr>
        <p:spPr bwMode="auto">
          <a:xfrm>
            <a:off x="3725008" y="3001584"/>
            <a:ext cx="1661746" cy="15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group meetings, restorative  conferences,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62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86" name="Text Box 32"/>
          <p:cNvSpPr txBox="1">
            <a:spLocks noChangeArrowheads="1"/>
          </p:cNvSpPr>
          <p:nvPr/>
        </p:nvSpPr>
        <p:spPr bwMode="auto">
          <a:xfrm>
            <a:off x="6112361" y="6060715"/>
            <a:ext cx="2704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Adapted by Boulton and Davey from </a:t>
            </a:r>
            <a:r>
              <a:rPr lang="en-GB" alt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McCold</a:t>
            </a:r>
            <a:r>
              <a:rPr lang="en-GB" alt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2000</a:t>
            </a:r>
          </a:p>
        </p:txBody>
      </p:sp>
      <p:sp>
        <p:nvSpPr>
          <p:cNvPr id="96289" name="Line 35"/>
          <p:cNvSpPr>
            <a:spLocks noChangeShapeType="1"/>
          </p:cNvSpPr>
          <p:nvPr/>
        </p:nvSpPr>
        <p:spPr bwMode="auto">
          <a:xfrm>
            <a:off x="1976804" y="5218235"/>
            <a:ext cx="949569" cy="2447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841676" y="3812871"/>
            <a:ext cx="1187826" cy="7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978335" y="1867211"/>
            <a:ext cx="1182933" cy="7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 agency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5133922" y="3723613"/>
            <a:ext cx="1182933" cy="7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 agency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56727" y="1648558"/>
            <a:ext cx="1964350" cy="1996466"/>
            <a:chOff x="5156727" y="1648558"/>
            <a:chExt cx="1964350" cy="1996466"/>
          </a:xfrm>
        </p:grpSpPr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5641731" y="2259456"/>
              <a:ext cx="1423467" cy="76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complying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with legal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requirements</a:t>
              </a:r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6001603" y="3133474"/>
              <a:ext cx="1119474" cy="5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identifying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concerns</a:t>
              </a: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5156727" y="1648558"/>
              <a:ext cx="1151533" cy="5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providing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resources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53732" y="4897491"/>
            <a:ext cx="1970091" cy="1159383"/>
            <a:chOff x="3553732" y="4897491"/>
            <a:chExt cx="1970091" cy="1159383"/>
          </a:xfrm>
        </p:grpSpPr>
        <p:sp>
          <p:nvSpPr>
            <p:cNvPr id="797714" name="Text Box 18"/>
            <p:cNvSpPr txBox="1">
              <a:spLocks noChangeArrowheads="1"/>
            </p:cNvSpPr>
            <p:nvPr/>
          </p:nvSpPr>
          <p:spPr bwMode="auto">
            <a:xfrm>
              <a:off x="3924364" y="5289548"/>
              <a:ext cx="1190006" cy="76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related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community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3553732" y="4897491"/>
              <a:ext cx="1970091" cy="25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topic specific work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98228" y="1655631"/>
            <a:ext cx="2247792" cy="2102291"/>
            <a:chOff x="1998228" y="1655631"/>
            <a:chExt cx="2247792" cy="2102291"/>
          </a:xfrm>
        </p:grpSpPr>
        <p:sp>
          <p:nvSpPr>
            <p:cNvPr id="797720" name="Text Box 24"/>
            <p:cNvSpPr txBox="1">
              <a:spLocks noChangeArrowheads="1"/>
            </p:cNvSpPr>
            <p:nvPr/>
          </p:nvSpPr>
          <p:spPr bwMode="auto">
            <a:xfrm>
              <a:off x="2131890" y="2174214"/>
              <a:ext cx="1442429" cy="76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family-centered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social work</a:t>
              </a:r>
            </a:p>
          </p:txBody>
        </p:sp>
        <p:sp>
          <p:nvSpPr>
            <p:cNvPr id="43" name="Text Box 24"/>
            <p:cNvSpPr txBox="1">
              <a:spLocks noChangeArrowheads="1"/>
            </p:cNvSpPr>
            <p:nvPr/>
          </p:nvSpPr>
          <p:spPr bwMode="auto">
            <a:xfrm>
              <a:off x="2561731" y="1655631"/>
              <a:ext cx="1684289" cy="5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independent visitors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1998228" y="2990596"/>
              <a:ext cx="979435" cy="76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33EA9"/>
                </a:buClr>
                <a:buSzPct val="70000"/>
                <a:buFont typeface="Wingdings" panose="05000000000000000000" pitchFamily="2" charset="2"/>
                <a:buChar char="§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33EA9"/>
                </a:buClr>
                <a:buSzPct val="60000"/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groups /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62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259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9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9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9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9" grpId="0" animBg="1"/>
      <p:bldP spid="797710" grpId="0" animBg="1"/>
      <p:bldP spid="797711" grpId="0" animBg="1"/>
      <p:bldP spid="797727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380" y="1054261"/>
            <a:ext cx="628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 feature of FGM/C</a:t>
            </a:r>
          </a:p>
        </p:txBody>
      </p:sp>
      <p:sp>
        <p:nvSpPr>
          <p:cNvPr id="6" name="Rectangle 5"/>
          <p:cNvSpPr/>
          <p:nvPr/>
        </p:nvSpPr>
        <p:spPr>
          <a:xfrm>
            <a:off x="807380" y="2348880"/>
            <a:ext cx="76866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Rather than being a service provider meeting to which family are invited a 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FGC is a family gathering to which service providers are invited</a:t>
            </a:r>
            <a:endParaRPr lang="en-US" spc="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276" y="6647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398549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211" y="675907"/>
            <a:ext cx="8340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Family Group Conference (FGC) process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967453" y="1988840"/>
            <a:ext cx="736645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meeting/conference</a:t>
            </a:r>
          </a:p>
          <a:p>
            <a:pPr marL="914400" lvl="1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giving</a:t>
            </a:r>
          </a:p>
          <a:p>
            <a:pPr marL="914400" lvl="1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family time</a:t>
            </a:r>
          </a:p>
          <a:p>
            <a:pPr marL="914400" lvl="1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presented and agreed 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of the plan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of the plan.</a:t>
            </a:r>
            <a:endParaRPr lang="en-US" sz="3200" spc="15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276" y="6647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38409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81" y="565639"/>
            <a:ext cx="8626719" cy="501162"/>
          </a:xfrm>
        </p:spPr>
        <p:txBody>
          <a:bodyPr vert="horz" wrap="square" lIns="84396" tIns="42198" rIns="84396" bIns="4219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Benefits for those attending a FGC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7281" y="1340768"/>
            <a:ext cx="8242788" cy="4735292"/>
          </a:xfrm>
        </p:spPr>
        <p:txBody>
          <a:bodyPr vert="horz" wrap="square" lIns="84396" tIns="42198" rIns="84396" bIns="42198" numCol="1" anchor="t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ensuring person subject (child, young person, vulnerable adult) will live in a safe environment and develop as an individual</a:t>
            </a:r>
          </a:p>
          <a:p>
            <a:pPr eaLnBrk="1" fontAlgn="auto" hangingPunct="1">
              <a:spcAft>
                <a:spcPts val="0"/>
              </a:spcAft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an opportunity for the family to develop solutions to their current problems</a:t>
            </a:r>
          </a:p>
          <a:p>
            <a:pPr eaLnBrk="1" fontAlgn="auto" hangingPunct="1">
              <a:spcAft>
                <a:spcPts val="0"/>
              </a:spcAft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drawing on families knowledge and experience to decide what will work best</a:t>
            </a:r>
          </a:p>
          <a:p>
            <a:pPr eaLnBrk="1" fontAlgn="auto" hangingPunct="1">
              <a:spcAft>
                <a:spcPts val="0"/>
              </a:spcAft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encourages the person subject of meeting to take part in the decisions that directly affect them.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23167" y="6455263"/>
            <a:ext cx="759069" cy="215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954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85817" indent="-263776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585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055103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2215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477145" indent="-211021" defTabSz="703402">
              <a:spcBef>
                <a:spcPct val="20000"/>
              </a:spcBef>
              <a:buClr>
                <a:srgbClr val="533EA9"/>
              </a:buClr>
              <a:buSzPct val="70000"/>
              <a:buFont typeface="Wingdings" panose="05000000000000000000" pitchFamily="2" charset="2"/>
              <a:buChar char="§"/>
              <a:defRPr sz="1846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1899186" indent="-211021" defTabSz="703402">
              <a:spcBef>
                <a:spcPct val="20000"/>
              </a:spcBef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321227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743269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165310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587351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EA9"/>
              </a:buClr>
              <a:buSzPct val="60000"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E1234E-A65D-4092-8B08-C5CCEC1FB7C6}" type="slidenum">
              <a:rPr lang="en-GB" altLang="en-US" sz="1292">
                <a:latin typeface="Franklin Gothic Medium" panose="020B06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292" dirty="0">
              <a:latin typeface="Franklin Gothic Medium" panose="020B06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2403424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453" y="1139193"/>
            <a:ext cx="5116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FGC process:</a:t>
            </a:r>
          </a:p>
        </p:txBody>
      </p:sp>
      <p:sp>
        <p:nvSpPr>
          <p:cNvPr id="6" name="Rectangle 5"/>
          <p:cNvSpPr/>
          <p:nvPr/>
        </p:nvSpPr>
        <p:spPr>
          <a:xfrm>
            <a:off x="967453" y="1988840"/>
            <a:ext cx="736645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meeting/conference</a:t>
            </a:r>
          </a:p>
          <a:p>
            <a:pPr marL="914400" lvl="1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giving</a:t>
            </a:r>
          </a:p>
          <a:p>
            <a:pPr marL="914400" lvl="1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family time</a:t>
            </a:r>
          </a:p>
          <a:p>
            <a:pPr marL="914400" lvl="1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presented and agreed 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of the plan</a:t>
            </a:r>
          </a:p>
          <a:p>
            <a:pPr marL="457200" indent="-4572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of the plan</a:t>
            </a:r>
            <a:endParaRPr lang="en-US" sz="3200" spc="15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92B5-78D4-CA49-AB16-E5CBB9871F78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4240" y="6379505"/>
            <a:ext cx="119552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292" dirty="0">
                <a:solidFill>
                  <a:srgbClr val="0000CC"/>
                </a:solidFill>
                <a:latin typeface="Franklin Gothic Book" pitchFamily="34" charset="0"/>
              </a:rPr>
              <a:t>© SynRJ 2015</a:t>
            </a:r>
          </a:p>
        </p:txBody>
      </p:sp>
    </p:spTree>
    <p:extLst>
      <p:ext uri="{BB962C8B-B14F-4D97-AF65-F5344CB8AC3E}">
        <p14:creationId xmlns:p14="http://schemas.microsoft.com/office/powerpoint/2010/main" val="217843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25656</TotalTime>
  <Words>707</Words>
  <Application>Microsoft Office PowerPoint</Application>
  <PresentationFormat>On-screen Show (4:3)</PresentationFormat>
  <Paragraphs>187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Rounded MT Bold</vt:lpstr>
      <vt:lpstr>Franklin Gothic Book</vt:lpstr>
      <vt:lpstr>Franklin Gothic Medium</vt:lpstr>
      <vt:lpstr>Times</vt:lpstr>
      <vt:lpstr>Times New Roman</vt:lpstr>
      <vt:lpstr>Trebuchet MS</vt:lpstr>
      <vt:lpstr>Verdana</vt:lpstr>
      <vt:lpstr>Wingdings</vt:lpstr>
      <vt:lpstr>Wingdings 2</vt:lpstr>
      <vt:lpstr>1_Trek</vt:lpstr>
      <vt:lpstr>PowerPoint Presentation</vt:lpstr>
      <vt:lpstr>PowerPoint Presentation</vt:lpstr>
      <vt:lpstr>PowerPoint Presentation</vt:lpstr>
      <vt:lpstr>PowerPoint Presentation</vt:lpstr>
      <vt:lpstr>Typology of Family Focused Relational Processes</vt:lpstr>
      <vt:lpstr>PowerPoint Presentation</vt:lpstr>
      <vt:lpstr>PowerPoint Presentation</vt:lpstr>
      <vt:lpstr>Benefits for those attending a FGC</vt:lpstr>
      <vt:lpstr>PowerPoint Presentation</vt:lpstr>
      <vt:lpstr>PowerPoint Presentation</vt:lpstr>
      <vt:lpstr>Practitioners feedback……..</vt:lpstr>
      <vt:lpstr>Typology of potential issues relating to Family Focused Relational Processes </vt:lpstr>
      <vt:lpstr>PowerPoint Presentation</vt:lpstr>
      <vt:lpstr>Issues from ‘Examining the Use and Impact of Family Group Conferencing’ ...</vt:lpstr>
      <vt:lpstr>PowerPoint Presentation</vt:lpstr>
    </vt:vector>
  </TitlesOfParts>
  <Company>IIRP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 UK Intro to RP Day</dc:title>
  <dc:creator>Les Davey</dc:creator>
  <cp:lastModifiedBy>John Boulton</cp:lastModifiedBy>
  <cp:revision>1095</cp:revision>
  <cp:lastPrinted>2016-04-17T11:00:01Z</cp:lastPrinted>
  <dcterms:created xsi:type="dcterms:W3CDTF">2002-03-10T20:25:43Z</dcterms:created>
  <dcterms:modified xsi:type="dcterms:W3CDTF">2017-05-02T21:39:59Z</dcterms:modified>
</cp:coreProperties>
</file>