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56" r:id="rId2"/>
    <p:sldId id="257" r:id="rId3"/>
    <p:sldId id="258" r:id="rId4"/>
    <p:sldId id="259" r:id="rId5"/>
    <p:sldId id="260" r:id="rId6"/>
    <p:sldId id="277" r:id="rId7"/>
    <p:sldId id="278" r:id="rId8"/>
    <p:sldId id="261" r:id="rId9"/>
    <p:sldId id="262" r:id="rId10"/>
    <p:sldId id="263" r:id="rId11"/>
    <p:sldId id="264" r:id="rId12"/>
    <p:sldId id="265" r:id="rId13"/>
    <p:sldId id="266" r:id="rId14"/>
    <p:sldId id="268" r:id="rId15"/>
    <p:sldId id="269" r:id="rId16"/>
    <p:sldId id="270" r:id="rId17"/>
    <p:sldId id="271" r:id="rId18"/>
    <p:sldId id="273" r:id="rId19"/>
    <p:sldId id="280" r:id="rId20"/>
    <p:sldId id="279" r:id="rId21"/>
    <p:sldId id="275"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667"/>
    <p:restoredTop sz="94643"/>
  </p:normalViewPr>
  <p:slideViewPr>
    <p:cSldViewPr snapToGrid="0" snapToObjects="1">
      <p:cViewPr varScale="1">
        <p:scale>
          <a:sx n="90" d="100"/>
          <a:sy n="90" d="100"/>
        </p:scale>
        <p:origin x="976" y="20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99267A-F349-8943-AEEC-34FB27125B7F}" type="datetimeFigureOut">
              <a:rPr lang="en-US" smtClean="0"/>
              <a:t>5/17/18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3024B9-B7E0-904B-8DBA-D0359B633922}" type="slidenum">
              <a:rPr lang="en-US" smtClean="0"/>
              <a:t>‹#›</a:t>
            </a:fld>
            <a:endParaRPr lang="en-US"/>
          </a:p>
        </p:txBody>
      </p:sp>
    </p:spTree>
    <p:extLst>
      <p:ext uri="{BB962C8B-B14F-4D97-AF65-F5344CB8AC3E}">
        <p14:creationId xmlns:p14="http://schemas.microsoft.com/office/powerpoint/2010/main" val="2020656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George welcomes.</a:t>
            </a:r>
            <a:endParaRPr lang="en-US" dirty="0"/>
          </a:p>
        </p:txBody>
      </p:sp>
      <p:sp>
        <p:nvSpPr>
          <p:cNvPr id="4" name="Slide Number Placeholder 3"/>
          <p:cNvSpPr>
            <a:spLocks noGrp="1"/>
          </p:cNvSpPr>
          <p:nvPr>
            <p:ph type="sldNum" sz="quarter" idx="10"/>
          </p:nvPr>
        </p:nvSpPr>
        <p:spPr/>
        <p:txBody>
          <a:bodyPr/>
          <a:lstStyle/>
          <a:p>
            <a:fld id="{CD3024B9-B7E0-904B-8DBA-D0359B633922}" type="slidenum">
              <a:rPr lang="en-US" smtClean="0"/>
              <a:t>1</a:t>
            </a:fld>
            <a:endParaRPr lang="en-US"/>
          </a:p>
        </p:txBody>
      </p:sp>
    </p:spTree>
    <p:extLst>
      <p:ext uri="{BB962C8B-B14F-4D97-AF65-F5344CB8AC3E}">
        <p14:creationId xmlns:p14="http://schemas.microsoft.com/office/powerpoint/2010/main" val="10669865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a:t>
            </a:r>
          </a:p>
        </p:txBody>
      </p:sp>
      <p:sp>
        <p:nvSpPr>
          <p:cNvPr id="4" name="Slide Number Placeholder 3"/>
          <p:cNvSpPr>
            <a:spLocks noGrp="1"/>
          </p:cNvSpPr>
          <p:nvPr>
            <p:ph type="sldNum" sz="quarter" idx="10"/>
          </p:nvPr>
        </p:nvSpPr>
        <p:spPr/>
        <p:txBody>
          <a:bodyPr/>
          <a:lstStyle/>
          <a:p>
            <a:fld id="{CD3024B9-B7E0-904B-8DBA-D0359B633922}" type="slidenum">
              <a:rPr lang="en-US" smtClean="0"/>
              <a:t>10</a:t>
            </a:fld>
            <a:endParaRPr lang="en-US"/>
          </a:p>
        </p:txBody>
      </p:sp>
    </p:spTree>
    <p:extLst>
      <p:ext uri="{BB962C8B-B14F-4D97-AF65-F5344CB8AC3E}">
        <p14:creationId xmlns:p14="http://schemas.microsoft.com/office/powerpoint/2010/main" val="13540059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a:t>
            </a:r>
          </a:p>
        </p:txBody>
      </p:sp>
      <p:sp>
        <p:nvSpPr>
          <p:cNvPr id="4" name="Slide Number Placeholder 3"/>
          <p:cNvSpPr>
            <a:spLocks noGrp="1"/>
          </p:cNvSpPr>
          <p:nvPr>
            <p:ph type="sldNum" sz="quarter" idx="10"/>
          </p:nvPr>
        </p:nvSpPr>
        <p:spPr/>
        <p:txBody>
          <a:bodyPr/>
          <a:lstStyle/>
          <a:p>
            <a:fld id="{CD3024B9-B7E0-904B-8DBA-D0359B633922}" type="slidenum">
              <a:rPr lang="en-US" smtClean="0"/>
              <a:t>11</a:t>
            </a:fld>
            <a:endParaRPr lang="en-US"/>
          </a:p>
        </p:txBody>
      </p:sp>
    </p:spTree>
    <p:extLst>
      <p:ext uri="{BB962C8B-B14F-4D97-AF65-F5344CB8AC3E}">
        <p14:creationId xmlns:p14="http://schemas.microsoft.com/office/powerpoint/2010/main" val="20420679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a:t>
            </a:r>
          </a:p>
        </p:txBody>
      </p:sp>
      <p:sp>
        <p:nvSpPr>
          <p:cNvPr id="4" name="Slide Number Placeholder 3"/>
          <p:cNvSpPr>
            <a:spLocks noGrp="1"/>
          </p:cNvSpPr>
          <p:nvPr>
            <p:ph type="sldNum" sz="quarter" idx="10"/>
          </p:nvPr>
        </p:nvSpPr>
        <p:spPr/>
        <p:txBody>
          <a:bodyPr/>
          <a:lstStyle/>
          <a:p>
            <a:fld id="{CD3024B9-B7E0-904B-8DBA-D0359B633922}" type="slidenum">
              <a:rPr lang="en-US" smtClean="0"/>
              <a:t>12</a:t>
            </a:fld>
            <a:endParaRPr lang="en-US"/>
          </a:p>
        </p:txBody>
      </p:sp>
    </p:spTree>
    <p:extLst>
      <p:ext uri="{BB962C8B-B14F-4D97-AF65-F5344CB8AC3E}">
        <p14:creationId xmlns:p14="http://schemas.microsoft.com/office/powerpoint/2010/main" val="13254101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a:t>
            </a:r>
          </a:p>
        </p:txBody>
      </p:sp>
      <p:sp>
        <p:nvSpPr>
          <p:cNvPr id="4" name="Slide Number Placeholder 3"/>
          <p:cNvSpPr>
            <a:spLocks noGrp="1"/>
          </p:cNvSpPr>
          <p:nvPr>
            <p:ph type="sldNum" sz="quarter" idx="10"/>
          </p:nvPr>
        </p:nvSpPr>
        <p:spPr/>
        <p:txBody>
          <a:bodyPr/>
          <a:lstStyle/>
          <a:p>
            <a:fld id="{CD3024B9-B7E0-904B-8DBA-D0359B633922}" type="slidenum">
              <a:rPr lang="en-US" smtClean="0"/>
              <a:t>13</a:t>
            </a:fld>
            <a:endParaRPr lang="en-US"/>
          </a:p>
        </p:txBody>
      </p:sp>
    </p:spTree>
    <p:extLst>
      <p:ext uri="{BB962C8B-B14F-4D97-AF65-F5344CB8AC3E}">
        <p14:creationId xmlns:p14="http://schemas.microsoft.com/office/powerpoint/2010/main" val="32038626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a:t>
            </a:r>
          </a:p>
        </p:txBody>
      </p:sp>
      <p:sp>
        <p:nvSpPr>
          <p:cNvPr id="4" name="Slide Number Placeholder 3"/>
          <p:cNvSpPr>
            <a:spLocks noGrp="1"/>
          </p:cNvSpPr>
          <p:nvPr>
            <p:ph type="sldNum" sz="quarter" idx="10"/>
          </p:nvPr>
        </p:nvSpPr>
        <p:spPr/>
        <p:txBody>
          <a:bodyPr/>
          <a:lstStyle/>
          <a:p>
            <a:fld id="{CD3024B9-B7E0-904B-8DBA-D0359B633922}" type="slidenum">
              <a:rPr lang="en-US" smtClean="0"/>
              <a:t>14</a:t>
            </a:fld>
            <a:endParaRPr lang="en-US"/>
          </a:p>
        </p:txBody>
      </p:sp>
    </p:spTree>
    <p:extLst>
      <p:ext uri="{BB962C8B-B14F-4D97-AF65-F5344CB8AC3E}">
        <p14:creationId xmlns:p14="http://schemas.microsoft.com/office/powerpoint/2010/main" val="8299481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a:t>
            </a:r>
          </a:p>
        </p:txBody>
      </p:sp>
      <p:sp>
        <p:nvSpPr>
          <p:cNvPr id="4" name="Slide Number Placeholder 3"/>
          <p:cNvSpPr>
            <a:spLocks noGrp="1"/>
          </p:cNvSpPr>
          <p:nvPr>
            <p:ph type="sldNum" sz="quarter" idx="10"/>
          </p:nvPr>
        </p:nvSpPr>
        <p:spPr/>
        <p:txBody>
          <a:bodyPr/>
          <a:lstStyle/>
          <a:p>
            <a:fld id="{CD3024B9-B7E0-904B-8DBA-D0359B633922}" type="slidenum">
              <a:rPr lang="en-US" smtClean="0"/>
              <a:t>15</a:t>
            </a:fld>
            <a:endParaRPr lang="en-US"/>
          </a:p>
        </p:txBody>
      </p:sp>
    </p:spTree>
    <p:extLst>
      <p:ext uri="{BB962C8B-B14F-4D97-AF65-F5344CB8AC3E}">
        <p14:creationId xmlns:p14="http://schemas.microsoft.com/office/powerpoint/2010/main" val="10328916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a:t>
            </a:r>
          </a:p>
        </p:txBody>
      </p:sp>
      <p:sp>
        <p:nvSpPr>
          <p:cNvPr id="4" name="Slide Number Placeholder 3"/>
          <p:cNvSpPr>
            <a:spLocks noGrp="1"/>
          </p:cNvSpPr>
          <p:nvPr>
            <p:ph type="sldNum" sz="quarter" idx="10"/>
          </p:nvPr>
        </p:nvSpPr>
        <p:spPr/>
        <p:txBody>
          <a:bodyPr/>
          <a:lstStyle/>
          <a:p>
            <a:fld id="{CD3024B9-B7E0-904B-8DBA-D0359B633922}" type="slidenum">
              <a:rPr lang="en-US" smtClean="0"/>
              <a:t>16</a:t>
            </a:fld>
            <a:endParaRPr lang="en-US"/>
          </a:p>
        </p:txBody>
      </p:sp>
    </p:spTree>
    <p:extLst>
      <p:ext uri="{BB962C8B-B14F-4D97-AF65-F5344CB8AC3E}">
        <p14:creationId xmlns:p14="http://schemas.microsoft.com/office/powerpoint/2010/main" val="169954200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a:t>
            </a:r>
          </a:p>
        </p:txBody>
      </p:sp>
      <p:sp>
        <p:nvSpPr>
          <p:cNvPr id="4" name="Slide Number Placeholder 3"/>
          <p:cNvSpPr>
            <a:spLocks noGrp="1"/>
          </p:cNvSpPr>
          <p:nvPr>
            <p:ph type="sldNum" sz="quarter" idx="10"/>
          </p:nvPr>
        </p:nvSpPr>
        <p:spPr/>
        <p:txBody>
          <a:bodyPr/>
          <a:lstStyle/>
          <a:p>
            <a:fld id="{CD3024B9-B7E0-904B-8DBA-D0359B633922}" type="slidenum">
              <a:rPr lang="en-US" smtClean="0"/>
              <a:t>17</a:t>
            </a:fld>
            <a:endParaRPr lang="en-US"/>
          </a:p>
        </p:txBody>
      </p:sp>
    </p:spTree>
    <p:extLst>
      <p:ext uri="{BB962C8B-B14F-4D97-AF65-F5344CB8AC3E}">
        <p14:creationId xmlns:p14="http://schemas.microsoft.com/office/powerpoint/2010/main" val="52252290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a:t>
            </a:r>
          </a:p>
        </p:txBody>
      </p:sp>
      <p:sp>
        <p:nvSpPr>
          <p:cNvPr id="4" name="Slide Number Placeholder 3"/>
          <p:cNvSpPr>
            <a:spLocks noGrp="1"/>
          </p:cNvSpPr>
          <p:nvPr>
            <p:ph type="sldNum" sz="quarter" idx="10"/>
          </p:nvPr>
        </p:nvSpPr>
        <p:spPr/>
        <p:txBody>
          <a:bodyPr/>
          <a:lstStyle/>
          <a:p>
            <a:fld id="{CD3024B9-B7E0-904B-8DBA-D0359B633922}" type="slidenum">
              <a:rPr lang="en-US" smtClean="0"/>
              <a:t>18</a:t>
            </a:fld>
            <a:endParaRPr lang="en-US"/>
          </a:p>
        </p:txBody>
      </p:sp>
    </p:spTree>
    <p:extLst>
      <p:ext uri="{BB962C8B-B14F-4D97-AF65-F5344CB8AC3E}">
        <p14:creationId xmlns:p14="http://schemas.microsoft.com/office/powerpoint/2010/main" val="98178133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George</a:t>
            </a:r>
          </a:p>
        </p:txBody>
      </p:sp>
      <p:sp>
        <p:nvSpPr>
          <p:cNvPr id="4" name="Slide Number Placeholder 3"/>
          <p:cNvSpPr>
            <a:spLocks noGrp="1"/>
          </p:cNvSpPr>
          <p:nvPr>
            <p:ph type="sldNum" sz="quarter" idx="10"/>
          </p:nvPr>
        </p:nvSpPr>
        <p:spPr/>
        <p:txBody>
          <a:bodyPr/>
          <a:lstStyle/>
          <a:p>
            <a:fld id="{CD3024B9-B7E0-904B-8DBA-D0359B633922}" type="slidenum">
              <a:rPr lang="en-US" smtClean="0"/>
              <a:t>19</a:t>
            </a:fld>
            <a:endParaRPr lang="en-US"/>
          </a:p>
        </p:txBody>
      </p:sp>
    </p:spTree>
    <p:extLst>
      <p:ext uri="{BB962C8B-B14F-4D97-AF65-F5344CB8AC3E}">
        <p14:creationId xmlns:p14="http://schemas.microsoft.com/office/powerpoint/2010/main" val="1681970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George</a:t>
            </a:r>
          </a:p>
        </p:txBody>
      </p:sp>
      <p:sp>
        <p:nvSpPr>
          <p:cNvPr id="4" name="Slide Number Placeholder 3"/>
          <p:cNvSpPr>
            <a:spLocks noGrp="1"/>
          </p:cNvSpPr>
          <p:nvPr>
            <p:ph type="sldNum" sz="quarter" idx="10"/>
          </p:nvPr>
        </p:nvSpPr>
        <p:spPr/>
        <p:txBody>
          <a:bodyPr/>
          <a:lstStyle/>
          <a:p>
            <a:fld id="{CD3024B9-B7E0-904B-8DBA-D0359B633922}" type="slidenum">
              <a:rPr lang="en-US" smtClean="0"/>
              <a:t>2</a:t>
            </a:fld>
            <a:endParaRPr lang="en-US"/>
          </a:p>
        </p:txBody>
      </p:sp>
    </p:spTree>
    <p:extLst>
      <p:ext uri="{BB962C8B-B14F-4D97-AF65-F5344CB8AC3E}">
        <p14:creationId xmlns:p14="http://schemas.microsoft.com/office/powerpoint/2010/main" val="7556766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George</a:t>
            </a:r>
          </a:p>
        </p:txBody>
      </p:sp>
      <p:sp>
        <p:nvSpPr>
          <p:cNvPr id="4" name="Slide Number Placeholder 3"/>
          <p:cNvSpPr>
            <a:spLocks noGrp="1"/>
          </p:cNvSpPr>
          <p:nvPr>
            <p:ph type="sldNum" sz="quarter" idx="10"/>
          </p:nvPr>
        </p:nvSpPr>
        <p:spPr/>
        <p:txBody>
          <a:bodyPr/>
          <a:lstStyle/>
          <a:p>
            <a:fld id="{CD3024B9-B7E0-904B-8DBA-D0359B633922}" type="slidenum">
              <a:rPr lang="en-US" smtClean="0"/>
              <a:t>20</a:t>
            </a:fld>
            <a:endParaRPr lang="en-US"/>
          </a:p>
        </p:txBody>
      </p:sp>
    </p:spTree>
    <p:extLst>
      <p:ext uri="{BB962C8B-B14F-4D97-AF65-F5344CB8AC3E}">
        <p14:creationId xmlns:p14="http://schemas.microsoft.com/office/powerpoint/2010/main" val="15461748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George then Mark</a:t>
            </a:r>
          </a:p>
        </p:txBody>
      </p:sp>
      <p:sp>
        <p:nvSpPr>
          <p:cNvPr id="4" name="Slide Number Placeholder 3"/>
          <p:cNvSpPr>
            <a:spLocks noGrp="1"/>
          </p:cNvSpPr>
          <p:nvPr>
            <p:ph type="sldNum" sz="quarter" idx="10"/>
          </p:nvPr>
        </p:nvSpPr>
        <p:spPr/>
        <p:txBody>
          <a:bodyPr/>
          <a:lstStyle/>
          <a:p>
            <a:fld id="{CD3024B9-B7E0-904B-8DBA-D0359B633922}" type="slidenum">
              <a:rPr lang="en-US" smtClean="0"/>
              <a:t>21</a:t>
            </a:fld>
            <a:endParaRPr lang="en-US"/>
          </a:p>
        </p:txBody>
      </p:sp>
    </p:spTree>
    <p:extLst>
      <p:ext uri="{BB962C8B-B14F-4D97-AF65-F5344CB8AC3E}">
        <p14:creationId xmlns:p14="http://schemas.microsoft.com/office/powerpoint/2010/main" val="200859205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George then Mark</a:t>
            </a:r>
          </a:p>
        </p:txBody>
      </p:sp>
      <p:sp>
        <p:nvSpPr>
          <p:cNvPr id="4" name="Slide Number Placeholder 3"/>
          <p:cNvSpPr>
            <a:spLocks noGrp="1"/>
          </p:cNvSpPr>
          <p:nvPr>
            <p:ph type="sldNum" sz="quarter" idx="10"/>
          </p:nvPr>
        </p:nvSpPr>
        <p:spPr/>
        <p:txBody>
          <a:bodyPr/>
          <a:lstStyle/>
          <a:p>
            <a:fld id="{CD3024B9-B7E0-904B-8DBA-D0359B633922}" type="slidenum">
              <a:rPr lang="en-US" smtClean="0"/>
              <a:t>22</a:t>
            </a:fld>
            <a:endParaRPr lang="en-US"/>
          </a:p>
        </p:txBody>
      </p:sp>
    </p:spTree>
    <p:extLst>
      <p:ext uri="{BB962C8B-B14F-4D97-AF65-F5344CB8AC3E}">
        <p14:creationId xmlns:p14="http://schemas.microsoft.com/office/powerpoint/2010/main" val="13653012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George</a:t>
            </a:r>
          </a:p>
        </p:txBody>
      </p:sp>
      <p:sp>
        <p:nvSpPr>
          <p:cNvPr id="4" name="Slide Number Placeholder 3"/>
          <p:cNvSpPr>
            <a:spLocks noGrp="1"/>
          </p:cNvSpPr>
          <p:nvPr>
            <p:ph type="sldNum" sz="quarter" idx="10"/>
          </p:nvPr>
        </p:nvSpPr>
        <p:spPr/>
        <p:txBody>
          <a:bodyPr/>
          <a:lstStyle/>
          <a:p>
            <a:fld id="{CD3024B9-B7E0-904B-8DBA-D0359B633922}" type="slidenum">
              <a:rPr lang="en-US" smtClean="0"/>
              <a:t>3</a:t>
            </a:fld>
            <a:endParaRPr lang="en-US"/>
          </a:p>
        </p:txBody>
      </p:sp>
    </p:spTree>
    <p:extLst>
      <p:ext uri="{BB962C8B-B14F-4D97-AF65-F5344CB8AC3E}">
        <p14:creationId xmlns:p14="http://schemas.microsoft.com/office/powerpoint/2010/main" val="4399245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 leads</a:t>
            </a:r>
            <a:r>
              <a:rPr lang="is-IS" dirty="0"/>
              <a:t>…</a:t>
            </a:r>
            <a:endParaRPr lang="en-US" dirty="0"/>
          </a:p>
        </p:txBody>
      </p:sp>
      <p:sp>
        <p:nvSpPr>
          <p:cNvPr id="4" name="Slide Number Placeholder 3"/>
          <p:cNvSpPr>
            <a:spLocks noGrp="1"/>
          </p:cNvSpPr>
          <p:nvPr>
            <p:ph type="sldNum" sz="quarter" idx="10"/>
          </p:nvPr>
        </p:nvSpPr>
        <p:spPr/>
        <p:txBody>
          <a:bodyPr/>
          <a:lstStyle/>
          <a:p>
            <a:fld id="{CD3024B9-B7E0-904B-8DBA-D0359B633922}" type="slidenum">
              <a:rPr lang="en-US" smtClean="0"/>
              <a:t>4</a:t>
            </a:fld>
            <a:endParaRPr lang="en-US"/>
          </a:p>
        </p:txBody>
      </p:sp>
    </p:spTree>
    <p:extLst>
      <p:ext uri="{BB962C8B-B14F-4D97-AF65-F5344CB8AC3E}">
        <p14:creationId xmlns:p14="http://schemas.microsoft.com/office/powerpoint/2010/main" val="8615866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George</a:t>
            </a:r>
          </a:p>
        </p:txBody>
      </p:sp>
      <p:sp>
        <p:nvSpPr>
          <p:cNvPr id="4" name="Slide Number Placeholder 3"/>
          <p:cNvSpPr>
            <a:spLocks noGrp="1"/>
          </p:cNvSpPr>
          <p:nvPr>
            <p:ph type="sldNum" sz="quarter" idx="10"/>
          </p:nvPr>
        </p:nvSpPr>
        <p:spPr/>
        <p:txBody>
          <a:bodyPr/>
          <a:lstStyle/>
          <a:p>
            <a:fld id="{CD3024B9-B7E0-904B-8DBA-D0359B633922}" type="slidenum">
              <a:rPr lang="en-US" smtClean="0"/>
              <a:t>5</a:t>
            </a:fld>
            <a:endParaRPr lang="en-US"/>
          </a:p>
        </p:txBody>
      </p:sp>
    </p:spTree>
    <p:extLst>
      <p:ext uri="{BB962C8B-B14F-4D97-AF65-F5344CB8AC3E}">
        <p14:creationId xmlns:p14="http://schemas.microsoft.com/office/powerpoint/2010/main" val="7058530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George</a:t>
            </a:r>
          </a:p>
        </p:txBody>
      </p:sp>
      <p:sp>
        <p:nvSpPr>
          <p:cNvPr id="4" name="Slide Number Placeholder 3"/>
          <p:cNvSpPr>
            <a:spLocks noGrp="1"/>
          </p:cNvSpPr>
          <p:nvPr>
            <p:ph type="sldNum" sz="quarter" idx="10"/>
          </p:nvPr>
        </p:nvSpPr>
        <p:spPr/>
        <p:txBody>
          <a:bodyPr/>
          <a:lstStyle/>
          <a:p>
            <a:fld id="{CD3024B9-B7E0-904B-8DBA-D0359B633922}" type="slidenum">
              <a:rPr lang="en-US" smtClean="0"/>
              <a:t>6</a:t>
            </a:fld>
            <a:endParaRPr lang="en-US"/>
          </a:p>
        </p:txBody>
      </p:sp>
    </p:spTree>
    <p:extLst>
      <p:ext uri="{BB962C8B-B14F-4D97-AF65-F5344CB8AC3E}">
        <p14:creationId xmlns:p14="http://schemas.microsoft.com/office/powerpoint/2010/main" val="57202430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George</a:t>
            </a:r>
          </a:p>
        </p:txBody>
      </p:sp>
      <p:sp>
        <p:nvSpPr>
          <p:cNvPr id="4" name="Slide Number Placeholder 3"/>
          <p:cNvSpPr>
            <a:spLocks noGrp="1"/>
          </p:cNvSpPr>
          <p:nvPr>
            <p:ph type="sldNum" sz="quarter" idx="10"/>
          </p:nvPr>
        </p:nvSpPr>
        <p:spPr/>
        <p:txBody>
          <a:bodyPr/>
          <a:lstStyle/>
          <a:p>
            <a:fld id="{CD3024B9-B7E0-904B-8DBA-D0359B633922}" type="slidenum">
              <a:rPr lang="en-US" smtClean="0"/>
              <a:t>7</a:t>
            </a:fld>
            <a:endParaRPr lang="en-US"/>
          </a:p>
        </p:txBody>
      </p:sp>
    </p:spTree>
    <p:extLst>
      <p:ext uri="{BB962C8B-B14F-4D97-AF65-F5344CB8AC3E}">
        <p14:creationId xmlns:p14="http://schemas.microsoft.com/office/powerpoint/2010/main" val="18121152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a:t>
            </a:r>
          </a:p>
        </p:txBody>
      </p:sp>
      <p:sp>
        <p:nvSpPr>
          <p:cNvPr id="4" name="Slide Number Placeholder 3"/>
          <p:cNvSpPr>
            <a:spLocks noGrp="1"/>
          </p:cNvSpPr>
          <p:nvPr>
            <p:ph type="sldNum" sz="quarter" idx="10"/>
          </p:nvPr>
        </p:nvSpPr>
        <p:spPr/>
        <p:txBody>
          <a:bodyPr/>
          <a:lstStyle/>
          <a:p>
            <a:fld id="{CD3024B9-B7E0-904B-8DBA-D0359B633922}" type="slidenum">
              <a:rPr lang="en-US" smtClean="0"/>
              <a:t>8</a:t>
            </a:fld>
            <a:endParaRPr lang="en-US"/>
          </a:p>
        </p:txBody>
      </p:sp>
    </p:spTree>
    <p:extLst>
      <p:ext uri="{BB962C8B-B14F-4D97-AF65-F5344CB8AC3E}">
        <p14:creationId xmlns:p14="http://schemas.microsoft.com/office/powerpoint/2010/main" val="20436944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Mark</a:t>
            </a:r>
          </a:p>
          <a:p>
            <a:endParaRPr lang="en-US" dirty="0"/>
          </a:p>
          <a:p>
            <a:pPr>
              <a:buFont typeface="Arial"/>
              <a:buChar char="•"/>
            </a:pPr>
            <a:r>
              <a:rPr lang="en-US" sz="1200" dirty="0"/>
              <a:t>As we review the associated concepts processes, think about how these can be put to practice by educators (teachers, administrators, staff members). </a:t>
            </a:r>
          </a:p>
          <a:p>
            <a:pPr>
              <a:buFont typeface="Arial"/>
              <a:buChar char="•"/>
            </a:pPr>
            <a:r>
              <a:rPr lang="en-US" sz="1200" dirty="0"/>
              <a:t>We will put these into conversation with Domain 2.</a:t>
            </a:r>
          </a:p>
          <a:p>
            <a:endParaRPr lang="en-US" dirty="0"/>
          </a:p>
        </p:txBody>
      </p:sp>
      <p:sp>
        <p:nvSpPr>
          <p:cNvPr id="4" name="Slide Number Placeholder 3"/>
          <p:cNvSpPr>
            <a:spLocks noGrp="1"/>
          </p:cNvSpPr>
          <p:nvPr>
            <p:ph type="sldNum" sz="quarter" idx="10"/>
          </p:nvPr>
        </p:nvSpPr>
        <p:spPr/>
        <p:txBody>
          <a:bodyPr/>
          <a:lstStyle/>
          <a:p>
            <a:fld id="{CD3024B9-B7E0-904B-8DBA-D0359B633922}" type="slidenum">
              <a:rPr lang="en-US" smtClean="0"/>
              <a:t>9</a:t>
            </a:fld>
            <a:endParaRPr lang="en-US"/>
          </a:p>
        </p:txBody>
      </p:sp>
    </p:spTree>
    <p:extLst>
      <p:ext uri="{BB962C8B-B14F-4D97-AF65-F5344CB8AC3E}">
        <p14:creationId xmlns:p14="http://schemas.microsoft.com/office/powerpoint/2010/main" val="151927187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US"/>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5/17/18</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D140825E-4A15-4D39-8176-1F07E904CB30}" type="datetimeFigureOut">
              <a:rPr lang="en-US" smtClean="0"/>
              <a:t>5/17/18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140825E-4A15-4D39-8176-1F07E904CB30}" type="datetimeFigureOut">
              <a:rPr lang="en-US" smtClean="0"/>
              <a:t>5/17/18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US"/>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D140825E-4A15-4D39-8176-1F07E904CB30}" type="datetimeFigureOut">
              <a:rPr lang="en-US" smtClean="0"/>
              <a:t>5/17/18</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US"/>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5/17/18</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US"/>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D140825E-4A15-4D39-8176-1F07E904CB30}" type="datetimeFigureOut">
              <a:rPr lang="en-US" smtClean="0"/>
              <a:t>5/17/18</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5/17/18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5/17/18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D140825E-4A15-4D39-8176-1F07E904CB30}" type="datetimeFigureOut">
              <a:rPr lang="en-US" smtClean="0"/>
              <a:t>5/17/18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US"/>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140825E-4A15-4D39-8176-1F07E904CB30}" type="datetimeFigureOut">
              <a:rPr lang="en-US" smtClean="0"/>
              <a:t>5/17/18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5/17/18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D140825E-4A15-4D39-8176-1F07E904CB30}" type="datetimeFigureOut">
              <a:rPr lang="en-US" smtClean="0"/>
              <a:t>5/17/18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3E4AAA4-6363-4581-962D-1ACCC2D600C5}" type="slidenum">
              <a:rPr lang="en-US" smtClean="0"/>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5/17/18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D140825E-4A15-4D39-8176-1F07E904CB30}" type="datetimeFigureOut">
              <a:rPr lang="en-US" smtClean="0"/>
              <a:t>5/17/18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a:t>Click to edit Master title style</a:t>
            </a:r>
            <a:endParaRPr/>
          </a:p>
        </p:txBody>
      </p:sp>
      <p:sp>
        <p:nvSpPr>
          <p:cNvPr id="5" name="Date Placeholder 4"/>
          <p:cNvSpPr>
            <a:spLocks noGrp="1"/>
          </p:cNvSpPr>
          <p:nvPr>
            <p:ph type="dt" sz="half" idx="10"/>
          </p:nvPr>
        </p:nvSpPr>
        <p:spPr/>
        <p:txBody>
          <a:bodyPr/>
          <a:lstStyle/>
          <a:p>
            <a:fld id="{D140825E-4A15-4D39-8176-1F07E904CB30}" type="datetimeFigureOut">
              <a:rPr lang="en-US" smtClean="0"/>
              <a:t>5/17/18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D140825E-4A15-4D39-8176-1F07E904CB30}" type="datetimeFigureOut">
              <a:rPr lang="en-US" smtClean="0"/>
              <a:t>5/17/18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D140825E-4A15-4D39-8176-1F07E904CB30}" type="datetimeFigureOut">
              <a:rPr lang="en-US" smtClean="0"/>
              <a:t>5/17/18</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93E4AAA4-6363-4581-962D-1ACCC2D600C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mailto:sirrakos@kutztown.edu"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hyperlink" Target="mailto:wolfmeyer@kutztown.edu"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00200" y="508001"/>
            <a:ext cx="6762749" cy="3454400"/>
          </a:xfrm>
        </p:spPr>
        <p:txBody>
          <a:bodyPr/>
          <a:lstStyle/>
          <a:p>
            <a:r>
              <a:rPr lang="en-US" dirty="0"/>
              <a:t>Shifting Educator Mindsets Toward</a:t>
            </a:r>
            <a:br>
              <a:rPr lang="en-US" dirty="0"/>
            </a:br>
            <a:r>
              <a:rPr lang="en-US" dirty="0"/>
              <a:t>Restorative Practices</a:t>
            </a:r>
            <a:br>
              <a:rPr lang="en-US" dirty="0"/>
            </a:br>
            <a:r>
              <a:rPr lang="en-US" sz="3200" i="1" dirty="0"/>
              <a:t>Engage Session</a:t>
            </a:r>
            <a:br>
              <a:rPr lang="en-US" sz="3200" i="1" dirty="0"/>
            </a:br>
            <a:endParaRPr lang="en-US" sz="3200" i="1" dirty="0"/>
          </a:p>
        </p:txBody>
      </p:sp>
      <p:sp>
        <p:nvSpPr>
          <p:cNvPr id="3" name="Subtitle 2"/>
          <p:cNvSpPr>
            <a:spLocks noGrp="1"/>
          </p:cNvSpPr>
          <p:nvPr>
            <p:ph type="subTitle" idx="1"/>
          </p:nvPr>
        </p:nvSpPr>
        <p:spPr>
          <a:xfrm>
            <a:off x="798287" y="3966881"/>
            <a:ext cx="7564664" cy="2419405"/>
          </a:xfrm>
        </p:spPr>
        <p:txBody>
          <a:bodyPr>
            <a:normAutofit/>
          </a:bodyPr>
          <a:lstStyle/>
          <a:p>
            <a:r>
              <a:rPr lang="en-US" sz="2400" dirty="0"/>
              <a:t>George </a:t>
            </a:r>
            <a:r>
              <a:rPr lang="en-US" sz="2400" dirty="0" err="1"/>
              <a:t>Sirrakos</a:t>
            </a:r>
            <a:r>
              <a:rPr lang="en-US" sz="2400" dirty="0"/>
              <a:t>, PhD                       </a:t>
            </a:r>
          </a:p>
          <a:p>
            <a:r>
              <a:rPr lang="en-US" sz="2400" dirty="0"/>
              <a:t>Mark </a:t>
            </a:r>
            <a:r>
              <a:rPr lang="en-US" sz="2400" dirty="0" err="1"/>
              <a:t>Wolfmeyer</a:t>
            </a:r>
            <a:r>
              <a:rPr lang="en-US" sz="2400" dirty="0"/>
              <a:t>, PhD</a:t>
            </a:r>
          </a:p>
          <a:p>
            <a:pPr algn="ctr"/>
            <a:endParaRPr lang="en-US" sz="2400" dirty="0"/>
          </a:p>
          <a:p>
            <a:r>
              <a:rPr lang="en-US" sz="2400" dirty="0"/>
              <a:t>Kutztown University</a:t>
            </a:r>
          </a:p>
          <a:p>
            <a:r>
              <a:rPr lang="en-US" sz="2400" dirty="0"/>
              <a:t>October 24, 2017</a:t>
            </a:r>
          </a:p>
          <a:p>
            <a:endParaRPr lang="en-US" dirty="0"/>
          </a:p>
        </p:txBody>
      </p:sp>
    </p:spTree>
    <p:extLst>
      <p:ext uri="{BB962C8B-B14F-4D97-AF65-F5344CB8AC3E}">
        <p14:creationId xmlns:p14="http://schemas.microsoft.com/office/powerpoint/2010/main" val="1530811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Social Discipline Window</a:t>
            </a:r>
          </a:p>
        </p:txBody>
      </p:sp>
      <p:pic>
        <p:nvPicPr>
          <p:cNvPr id="4" name="Picture 3"/>
          <p:cNvPicPr>
            <a:picLocks noChangeAspect="1"/>
          </p:cNvPicPr>
          <p:nvPr/>
        </p:nvPicPr>
        <p:blipFill>
          <a:blip r:embed="rId3"/>
          <a:stretch>
            <a:fillRect/>
          </a:stretch>
        </p:blipFill>
        <p:spPr>
          <a:xfrm>
            <a:off x="1363962" y="1668194"/>
            <a:ext cx="6733800" cy="4367330"/>
          </a:xfrm>
          <a:prstGeom prst="rect">
            <a:avLst/>
          </a:prstGeom>
        </p:spPr>
      </p:pic>
    </p:spTree>
    <p:extLst>
      <p:ext uri="{BB962C8B-B14F-4D97-AF65-F5344CB8AC3E}">
        <p14:creationId xmlns:p14="http://schemas.microsoft.com/office/powerpoint/2010/main" val="22031631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7583487" cy="804333"/>
          </a:xfrm>
        </p:spPr>
        <p:txBody>
          <a:bodyPr/>
          <a:lstStyle/>
          <a:p>
            <a:r>
              <a:rPr lang="en-US" dirty="0"/>
              <a:t>Restorative Justice Typology</a:t>
            </a:r>
          </a:p>
        </p:txBody>
      </p:sp>
      <p:pic>
        <p:nvPicPr>
          <p:cNvPr id="4" name="Picture 3"/>
          <p:cNvPicPr>
            <a:picLocks noChangeAspect="1"/>
          </p:cNvPicPr>
          <p:nvPr/>
        </p:nvPicPr>
        <p:blipFill rotWithShape="1">
          <a:blip r:embed="rId3"/>
          <a:srcRect l="13315" t="2340" r="7453" b="3307"/>
          <a:stretch/>
        </p:blipFill>
        <p:spPr>
          <a:xfrm>
            <a:off x="1263272" y="1204629"/>
            <a:ext cx="6659109" cy="5278419"/>
          </a:xfrm>
          <a:prstGeom prst="rect">
            <a:avLst/>
          </a:prstGeom>
        </p:spPr>
      </p:pic>
    </p:spTree>
    <p:extLst>
      <p:ext uri="{BB962C8B-B14F-4D97-AF65-F5344CB8AC3E}">
        <p14:creationId xmlns:p14="http://schemas.microsoft.com/office/powerpoint/2010/main" val="2690756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Restorative Practices Continuum</a:t>
            </a:r>
          </a:p>
        </p:txBody>
      </p:sp>
      <p:pic>
        <p:nvPicPr>
          <p:cNvPr id="4" name="Picture 3"/>
          <p:cNvPicPr>
            <a:picLocks noChangeAspect="1"/>
          </p:cNvPicPr>
          <p:nvPr/>
        </p:nvPicPr>
        <p:blipFill>
          <a:blip r:embed="rId3"/>
          <a:stretch>
            <a:fillRect/>
          </a:stretch>
        </p:blipFill>
        <p:spPr>
          <a:xfrm>
            <a:off x="979714" y="2296280"/>
            <a:ext cx="7587948" cy="2215243"/>
          </a:xfrm>
          <a:prstGeom prst="rect">
            <a:avLst/>
          </a:prstGeom>
        </p:spPr>
      </p:pic>
    </p:spTree>
    <p:extLst>
      <p:ext uri="{BB962C8B-B14F-4D97-AF65-F5344CB8AC3E}">
        <p14:creationId xmlns:p14="http://schemas.microsoft.com/office/powerpoint/2010/main" val="2660398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7583487" cy="780143"/>
          </a:xfrm>
        </p:spPr>
        <p:txBody>
          <a:bodyPr/>
          <a:lstStyle/>
          <a:p>
            <a:r>
              <a:rPr lang="en-US" dirty="0"/>
              <a:t>Compass of Shame</a:t>
            </a:r>
          </a:p>
        </p:txBody>
      </p:sp>
      <p:pic>
        <p:nvPicPr>
          <p:cNvPr id="4" name="Picture 3"/>
          <p:cNvPicPr>
            <a:picLocks noChangeAspect="1"/>
          </p:cNvPicPr>
          <p:nvPr/>
        </p:nvPicPr>
        <p:blipFill rotWithShape="1">
          <a:blip r:embed="rId3"/>
          <a:srcRect l="1934" r="4138"/>
          <a:stretch/>
        </p:blipFill>
        <p:spPr>
          <a:xfrm>
            <a:off x="2206473" y="1161143"/>
            <a:ext cx="6156477" cy="5250811"/>
          </a:xfrm>
          <a:prstGeom prst="rect">
            <a:avLst/>
          </a:prstGeom>
        </p:spPr>
      </p:pic>
    </p:spTree>
    <p:extLst>
      <p:ext uri="{BB962C8B-B14F-4D97-AF65-F5344CB8AC3E}">
        <p14:creationId xmlns:p14="http://schemas.microsoft.com/office/powerpoint/2010/main" val="3641776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7583487" cy="780143"/>
          </a:xfrm>
        </p:spPr>
        <p:txBody>
          <a:bodyPr/>
          <a:lstStyle/>
          <a:p>
            <a:r>
              <a:rPr lang="en-US" dirty="0"/>
              <a:t>Conferencing</a:t>
            </a:r>
          </a:p>
        </p:txBody>
      </p:sp>
      <p:sp>
        <p:nvSpPr>
          <p:cNvPr id="3" name="Content Placeholder 2"/>
          <p:cNvSpPr>
            <a:spLocks noGrp="1"/>
          </p:cNvSpPr>
          <p:nvPr>
            <p:ph idx="1"/>
          </p:nvPr>
        </p:nvSpPr>
        <p:spPr>
          <a:xfrm>
            <a:off x="779463" y="1342571"/>
            <a:ext cx="7796061" cy="4695159"/>
          </a:xfrm>
        </p:spPr>
        <p:txBody>
          <a:bodyPr/>
          <a:lstStyle/>
          <a:p>
            <a:pPr marL="0" indent="0">
              <a:spcBef>
                <a:spcPts val="0"/>
              </a:spcBef>
              <a:buNone/>
            </a:pPr>
            <a:r>
              <a:rPr lang="en-US" sz="2400" dirty="0"/>
              <a:t>What happened?</a:t>
            </a:r>
          </a:p>
          <a:p>
            <a:pPr marL="0" indent="0">
              <a:spcBef>
                <a:spcPts val="0"/>
              </a:spcBef>
              <a:buNone/>
            </a:pPr>
            <a:r>
              <a:rPr lang="en-US" sz="2400" dirty="0"/>
              <a:t>What were you thinking about the time?</a:t>
            </a:r>
          </a:p>
          <a:p>
            <a:pPr marL="0" indent="0">
              <a:spcBef>
                <a:spcPts val="0"/>
              </a:spcBef>
              <a:buNone/>
            </a:pPr>
            <a:r>
              <a:rPr lang="en-US" sz="2400" dirty="0"/>
              <a:t>What have you thought about since?</a:t>
            </a:r>
          </a:p>
          <a:p>
            <a:pPr marL="0" indent="0">
              <a:spcBef>
                <a:spcPts val="0"/>
              </a:spcBef>
              <a:buNone/>
            </a:pPr>
            <a:r>
              <a:rPr lang="en-US" sz="2400" dirty="0"/>
              <a:t>Who has been affected by what you have done?</a:t>
            </a:r>
          </a:p>
          <a:p>
            <a:pPr marL="0" indent="0">
              <a:spcBef>
                <a:spcPts val="0"/>
              </a:spcBef>
              <a:buNone/>
            </a:pPr>
            <a:r>
              <a:rPr lang="en-US" sz="2400" dirty="0"/>
              <a:t>What do you need to do to make things right?</a:t>
            </a:r>
          </a:p>
          <a:p>
            <a:pPr marL="0" indent="0">
              <a:spcBef>
                <a:spcPts val="0"/>
              </a:spcBef>
              <a:buNone/>
            </a:pPr>
            <a:endParaRPr lang="en-US" sz="2400" dirty="0"/>
          </a:p>
          <a:p>
            <a:pPr marL="0" indent="0">
              <a:spcBef>
                <a:spcPts val="0"/>
              </a:spcBef>
              <a:buNone/>
            </a:pPr>
            <a:r>
              <a:rPr lang="en-US" sz="2400" dirty="0"/>
              <a:t>What did you think when you realized what happened?</a:t>
            </a:r>
          </a:p>
          <a:p>
            <a:pPr marL="0" indent="0">
              <a:spcBef>
                <a:spcPts val="0"/>
              </a:spcBef>
              <a:buNone/>
            </a:pPr>
            <a:r>
              <a:rPr lang="en-US" sz="2400" dirty="0"/>
              <a:t>What impact has the incident had on you and others?</a:t>
            </a:r>
          </a:p>
          <a:p>
            <a:pPr marL="0" indent="0">
              <a:spcBef>
                <a:spcPts val="0"/>
              </a:spcBef>
              <a:buNone/>
            </a:pPr>
            <a:r>
              <a:rPr lang="en-US" sz="2400" dirty="0"/>
              <a:t>What has been the hardest thing for you?</a:t>
            </a:r>
          </a:p>
          <a:p>
            <a:pPr marL="0" indent="0">
              <a:spcBef>
                <a:spcPts val="0"/>
              </a:spcBef>
              <a:buNone/>
            </a:pPr>
            <a:r>
              <a:rPr lang="en-US" sz="2400" dirty="0"/>
              <a:t>What do you think needs to happen to make things right?</a:t>
            </a:r>
          </a:p>
          <a:p>
            <a:pPr marL="0" indent="0">
              <a:buNone/>
            </a:pPr>
            <a:endParaRPr lang="en-US" dirty="0"/>
          </a:p>
        </p:txBody>
      </p:sp>
    </p:spTree>
    <p:extLst>
      <p:ext uri="{BB962C8B-B14F-4D97-AF65-F5344CB8AC3E}">
        <p14:creationId xmlns:p14="http://schemas.microsoft.com/office/powerpoint/2010/main" val="3825651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7583487" cy="768048"/>
          </a:xfrm>
        </p:spPr>
        <p:txBody>
          <a:bodyPr/>
          <a:lstStyle/>
          <a:p>
            <a:r>
              <a:rPr lang="en-US" dirty="0"/>
              <a:t>Circles</a:t>
            </a:r>
          </a:p>
        </p:txBody>
      </p:sp>
      <p:sp>
        <p:nvSpPr>
          <p:cNvPr id="3" name="Content Placeholder 2"/>
          <p:cNvSpPr>
            <a:spLocks noGrp="1"/>
          </p:cNvSpPr>
          <p:nvPr>
            <p:ph idx="1"/>
          </p:nvPr>
        </p:nvSpPr>
        <p:spPr>
          <a:xfrm>
            <a:off x="779463" y="1282095"/>
            <a:ext cx="7583487" cy="4898572"/>
          </a:xfrm>
        </p:spPr>
        <p:txBody>
          <a:bodyPr>
            <a:normAutofit lnSpcReduction="10000"/>
          </a:bodyPr>
          <a:lstStyle/>
          <a:p>
            <a:pPr marL="0" indent="0">
              <a:spcBef>
                <a:spcPts val="800"/>
              </a:spcBef>
              <a:buNone/>
            </a:pPr>
            <a:r>
              <a:rPr lang="en-US" sz="2400" dirty="0"/>
              <a:t>Sequential participation (taking turns)</a:t>
            </a:r>
          </a:p>
          <a:p>
            <a:pPr marL="0" indent="0">
              <a:spcBef>
                <a:spcPts val="800"/>
              </a:spcBef>
              <a:buNone/>
            </a:pPr>
            <a:endParaRPr lang="en-US" sz="1200" dirty="0"/>
          </a:p>
          <a:p>
            <a:pPr marL="0" indent="0">
              <a:buNone/>
            </a:pPr>
            <a:r>
              <a:rPr lang="en-US" sz="2400" dirty="0"/>
              <a:t>Purposes:</a:t>
            </a:r>
          </a:p>
          <a:p>
            <a:r>
              <a:rPr lang="en-US" sz="2400" dirty="0"/>
              <a:t>conflict resolution</a:t>
            </a:r>
          </a:p>
          <a:p>
            <a:r>
              <a:rPr lang="en-US" sz="2400" dirty="0"/>
              <a:t>healing</a:t>
            </a:r>
          </a:p>
          <a:p>
            <a:r>
              <a:rPr lang="en-US" sz="2400" dirty="0"/>
              <a:t>support</a:t>
            </a:r>
          </a:p>
          <a:p>
            <a:r>
              <a:rPr lang="en-US" sz="2400" dirty="0"/>
              <a:t>decision making</a:t>
            </a:r>
          </a:p>
          <a:p>
            <a:r>
              <a:rPr lang="en-US" sz="2400" dirty="0"/>
              <a:t>information exchange</a:t>
            </a:r>
          </a:p>
          <a:p>
            <a:r>
              <a:rPr lang="en-US" sz="2400" dirty="0"/>
              <a:t>relationship development </a:t>
            </a:r>
          </a:p>
        </p:txBody>
      </p:sp>
    </p:spTree>
    <p:extLst>
      <p:ext uri="{BB962C8B-B14F-4D97-AF65-F5344CB8AC3E}">
        <p14:creationId xmlns:p14="http://schemas.microsoft.com/office/powerpoint/2010/main" val="4181458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953" y="381000"/>
            <a:ext cx="7733997" cy="1044388"/>
          </a:xfrm>
        </p:spPr>
        <p:txBody>
          <a:bodyPr/>
          <a:lstStyle/>
          <a:p>
            <a:r>
              <a:rPr lang="en-US" dirty="0"/>
              <a:t>Informal practices</a:t>
            </a:r>
          </a:p>
        </p:txBody>
      </p:sp>
      <p:sp>
        <p:nvSpPr>
          <p:cNvPr id="3" name="Content Placeholder 2"/>
          <p:cNvSpPr>
            <a:spLocks noGrp="1"/>
          </p:cNvSpPr>
          <p:nvPr>
            <p:ph idx="1"/>
          </p:nvPr>
        </p:nvSpPr>
        <p:spPr>
          <a:xfrm>
            <a:off x="628953" y="1828800"/>
            <a:ext cx="7733998" cy="4208930"/>
          </a:xfrm>
        </p:spPr>
        <p:txBody>
          <a:bodyPr>
            <a:normAutofit/>
          </a:bodyPr>
          <a:lstStyle/>
          <a:p>
            <a:pPr marL="0" indent="0">
              <a:buNone/>
            </a:pPr>
            <a:r>
              <a:rPr lang="en-US" sz="2400" dirty="0"/>
              <a:t>Encourage affective statements within the community</a:t>
            </a:r>
          </a:p>
          <a:p>
            <a:pPr marL="0" indent="0">
              <a:buNone/>
            </a:pPr>
            <a:endParaRPr lang="en-US" sz="2400" dirty="0"/>
          </a:p>
          <a:p>
            <a:pPr marL="0" indent="0">
              <a:buNone/>
            </a:pPr>
            <a:r>
              <a:rPr lang="en-US" sz="2400" dirty="0"/>
              <a:t>Examples: </a:t>
            </a:r>
          </a:p>
          <a:p>
            <a:pPr marL="0" indent="0">
              <a:buNone/>
            </a:pPr>
            <a:r>
              <a:rPr lang="en-US" sz="2400" dirty="0"/>
              <a:t>“When you disrupt the class, I feel sad.”</a:t>
            </a:r>
          </a:p>
        </p:txBody>
      </p:sp>
    </p:spTree>
    <p:extLst>
      <p:ext uri="{BB962C8B-B14F-4D97-AF65-F5344CB8AC3E}">
        <p14:creationId xmlns:p14="http://schemas.microsoft.com/office/powerpoint/2010/main" val="26878622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Danielson Revisited</a:t>
            </a:r>
          </a:p>
        </p:txBody>
      </p:sp>
      <p:sp>
        <p:nvSpPr>
          <p:cNvPr id="3" name="Content Placeholder 2"/>
          <p:cNvSpPr>
            <a:spLocks noGrp="1"/>
          </p:cNvSpPr>
          <p:nvPr>
            <p:ph idx="1"/>
          </p:nvPr>
        </p:nvSpPr>
        <p:spPr>
          <a:xfrm>
            <a:off x="779463" y="1620762"/>
            <a:ext cx="7583487" cy="4416968"/>
          </a:xfrm>
        </p:spPr>
        <p:txBody>
          <a:bodyPr/>
          <a:lstStyle/>
          <a:p>
            <a:pPr marL="0" indent="0">
              <a:buNone/>
            </a:pPr>
            <a:r>
              <a:rPr lang="en-US" sz="2400" dirty="0"/>
              <a:t>Turn &amp; Talk: How do these Restorative Practice concepts and processes relate to:</a:t>
            </a:r>
          </a:p>
          <a:p>
            <a:pPr marL="0" indent="0">
              <a:buNone/>
            </a:pPr>
            <a:r>
              <a:rPr lang="en-US" sz="2400" dirty="0"/>
              <a:t>“An essential skills of teaching is that of managing relationships with students and ensuring that those among students are positive and supportive. Teachers create an environment of respect and rapport in their classrooms by the ways they interact with students and by the interaction they encourage and cultivate among students.”</a:t>
            </a:r>
          </a:p>
          <a:p>
            <a:pPr marL="0" indent="0">
              <a:buNone/>
            </a:pPr>
            <a:endParaRPr lang="en-US" dirty="0"/>
          </a:p>
        </p:txBody>
      </p:sp>
    </p:spTree>
    <p:extLst>
      <p:ext uri="{BB962C8B-B14F-4D97-AF65-F5344CB8AC3E}">
        <p14:creationId xmlns:p14="http://schemas.microsoft.com/office/powerpoint/2010/main" val="1474073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7583487" cy="695476"/>
          </a:xfrm>
        </p:spPr>
        <p:txBody>
          <a:bodyPr/>
          <a:lstStyle/>
          <a:p>
            <a:r>
              <a:rPr lang="en-US" dirty="0"/>
              <a:t>Case #1</a:t>
            </a:r>
          </a:p>
        </p:txBody>
      </p:sp>
      <p:sp>
        <p:nvSpPr>
          <p:cNvPr id="3" name="Content Placeholder 2"/>
          <p:cNvSpPr>
            <a:spLocks noGrp="1"/>
          </p:cNvSpPr>
          <p:nvPr>
            <p:ph idx="1"/>
          </p:nvPr>
        </p:nvSpPr>
        <p:spPr>
          <a:xfrm>
            <a:off x="568477" y="1282095"/>
            <a:ext cx="8152190" cy="4755635"/>
          </a:xfrm>
        </p:spPr>
        <p:txBody>
          <a:bodyPr>
            <a:noAutofit/>
          </a:bodyPr>
          <a:lstStyle/>
          <a:p>
            <a:r>
              <a:rPr lang="en-US" sz="2400" dirty="0"/>
              <a:t>Read the case and respond to the following questions:</a:t>
            </a:r>
          </a:p>
          <a:p>
            <a:pPr lvl="1">
              <a:buFont typeface="Courier New"/>
              <a:buChar char="o"/>
            </a:pPr>
            <a:r>
              <a:rPr lang="en-US" sz="2400" dirty="0"/>
              <a:t>What are some things that Joanna is doing well? </a:t>
            </a:r>
          </a:p>
          <a:p>
            <a:pPr lvl="1">
              <a:buFont typeface="Courier New"/>
              <a:buChar char="o"/>
            </a:pPr>
            <a:r>
              <a:rPr lang="en-US" sz="2400" dirty="0"/>
              <a:t>How would you characterize Joanna’s use of restorative practices?</a:t>
            </a:r>
          </a:p>
          <a:p>
            <a:pPr lvl="1">
              <a:buFont typeface="Courier New"/>
              <a:buChar char="o"/>
            </a:pPr>
            <a:r>
              <a:rPr lang="en-US" sz="2400" dirty="0"/>
              <a:t>What did the case make you think about with respect to social identities and the use of restorative practices in schools? </a:t>
            </a:r>
          </a:p>
          <a:p>
            <a:pPr lvl="1">
              <a:buFont typeface="Courier New"/>
              <a:buChar char="o"/>
            </a:pPr>
            <a:r>
              <a:rPr lang="en-US" sz="2400" dirty="0"/>
              <a:t>If you were the principal, what would your next actions be for this teacher and/or the school?</a:t>
            </a:r>
          </a:p>
          <a:p>
            <a:pPr>
              <a:buFont typeface="Arial"/>
              <a:buChar char="•"/>
            </a:pPr>
            <a:r>
              <a:rPr lang="en-US" sz="2400" dirty="0"/>
              <a:t>Small group discussion</a:t>
            </a:r>
          </a:p>
          <a:p>
            <a:pPr>
              <a:buFont typeface="Arial"/>
              <a:buChar char="•"/>
            </a:pPr>
            <a:r>
              <a:rPr lang="en-US" sz="2400" dirty="0"/>
              <a:t>Whole group discussion</a:t>
            </a:r>
          </a:p>
        </p:txBody>
      </p:sp>
    </p:spTree>
    <p:extLst>
      <p:ext uri="{BB962C8B-B14F-4D97-AF65-F5344CB8AC3E}">
        <p14:creationId xmlns:p14="http://schemas.microsoft.com/office/powerpoint/2010/main" val="16878959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7583487" cy="695476"/>
          </a:xfrm>
        </p:spPr>
        <p:txBody>
          <a:bodyPr/>
          <a:lstStyle/>
          <a:p>
            <a:r>
              <a:rPr lang="en-US" dirty="0"/>
              <a:t>Case #2</a:t>
            </a:r>
          </a:p>
        </p:txBody>
      </p:sp>
      <p:sp>
        <p:nvSpPr>
          <p:cNvPr id="3" name="Content Placeholder 2"/>
          <p:cNvSpPr>
            <a:spLocks noGrp="1"/>
          </p:cNvSpPr>
          <p:nvPr>
            <p:ph idx="1"/>
          </p:nvPr>
        </p:nvSpPr>
        <p:spPr>
          <a:xfrm>
            <a:off x="568477" y="1282095"/>
            <a:ext cx="8152190" cy="4755635"/>
          </a:xfrm>
        </p:spPr>
        <p:txBody>
          <a:bodyPr>
            <a:noAutofit/>
          </a:bodyPr>
          <a:lstStyle/>
          <a:p>
            <a:r>
              <a:rPr lang="en-US" sz="2400" dirty="0"/>
              <a:t>Read the case and respond to the following questions:</a:t>
            </a:r>
          </a:p>
          <a:p>
            <a:pPr lvl="1">
              <a:buFont typeface="Courier New"/>
              <a:buChar char="o"/>
            </a:pPr>
            <a:r>
              <a:rPr lang="en-US" sz="2400" dirty="0"/>
              <a:t>What are some things that the school is doing well? </a:t>
            </a:r>
          </a:p>
          <a:p>
            <a:pPr lvl="1">
              <a:buFont typeface="Courier New"/>
              <a:buChar char="o"/>
            </a:pPr>
            <a:r>
              <a:rPr lang="en-US" sz="2400" dirty="0"/>
              <a:t>How would you characterize the school’s use of restorative practices?</a:t>
            </a:r>
          </a:p>
          <a:p>
            <a:pPr lvl="1">
              <a:buFont typeface="Courier New"/>
              <a:buChar char="o"/>
            </a:pPr>
            <a:r>
              <a:rPr lang="en-US" sz="2400" dirty="0"/>
              <a:t>What did the case make you think about with respect to social identities and the use of restorative practices in schools? </a:t>
            </a:r>
          </a:p>
          <a:p>
            <a:pPr>
              <a:buFont typeface="Arial"/>
              <a:buChar char="•"/>
            </a:pPr>
            <a:r>
              <a:rPr lang="en-US" sz="2400" dirty="0"/>
              <a:t>Small group discussion</a:t>
            </a:r>
          </a:p>
          <a:p>
            <a:pPr>
              <a:buFont typeface="Arial"/>
              <a:buChar char="•"/>
            </a:pPr>
            <a:r>
              <a:rPr lang="en-US" sz="2400" dirty="0"/>
              <a:t>Whole group discussion</a:t>
            </a:r>
          </a:p>
        </p:txBody>
      </p:sp>
    </p:spTree>
    <p:extLst>
      <p:ext uri="{BB962C8B-B14F-4D97-AF65-F5344CB8AC3E}">
        <p14:creationId xmlns:p14="http://schemas.microsoft.com/office/powerpoint/2010/main" val="3683116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Goals</a:t>
            </a:r>
          </a:p>
        </p:txBody>
      </p:sp>
      <p:sp>
        <p:nvSpPr>
          <p:cNvPr id="3" name="Content Placeholder 2"/>
          <p:cNvSpPr>
            <a:spLocks noGrp="1"/>
          </p:cNvSpPr>
          <p:nvPr>
            <p:ph idx="1"/>
          </p:nvPr>
        </p:nvSpPr>
        <p:spPr/>
        <p:txBody>
          <a:bodyPr/>
          <a:lstStyle/>
          <a:p>
            <a:pPr marL="0" indent="0">
              <a:buNone/>
            </a:pPr>
            <a:r>
              <a:rPr lang="en-US" sz="2800" dirty="0"/>
              <a:t>Goals:</a:t>
            </a:r>
          </a:p>
          <a:p>
            <a:r>
              <a:rPr lang="en-US" sz="2400" dirty="0"/>
              <a:t>Share experiences in shifting educator mindsets away from classroom management and towards Restorative Practices</a:t>
            </a:r>
          </a:p>
          <a:p>
            <a:r>
              <a:rPr lang="en-US" sz="2400" dirty="0"/>
              <a:t>Detail the developmental shifts educators make and what steps to take along this development </a:t>
            </a:r>
          </a:p>
          <a:p>
            <a:r>
              <a:rPr lang="en-US" sz="2400" dirty="0"/>
              <a:t>Discuss new approaches and directions of Restorative Practices</a:t>
            </a:r>
          </a:p>
        </p:txBody>
      </p:sp>
    </p:spTree>
    <p:extLst>
      <p:ext uri="{BB962C8B-B14F-4D97-AF65-F5344CB8AC3E}">
        <p14:creationId xmlns:p14="http://schemas.microsoft.com/office/powerpoint/2010/main" val="25681116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3143" y="260048"/>
            <a:ext cx="7709807" cy="852714"/>
          </a:xfrm>
        </p:spPr>
        <p:txBody>
          <a:bodyPr/>
          <a:lstStyle/>
          <a:p>
            <a:r>
              <a:rPr lang="en-US" dirty="0"/>
              <a:t>New Directions</a:t>
            </a:r>
          </a:p>
        </p:txBody>
      </p:sp>
      <p:sp>
        <p:nvSpPr>
          <p:cNvPr id="3" name="Content Placeholder 2"/>
          <p:cNvSpPr>
            <a:spLocks noGrp="1"/>
          </p:cNvSpPr>
          <p:nvPr>
            <p:ph idx="1"/>
          </p:nvPr>
        </p:nvSpPr>
        <p:spPr>
          <a:xfrm>
            <a:off x="653143" y="1233714"/>
            <a:ext cx="7910286" cy="5080000"/>
          </a:xfrm>
        </p:spPr>
        <p:txBody>
          <a:bodyPr>
            <a:normAutofit fontScale="92500" lnSpcReduction="20000"/>
          </a:bodyPr>
          <a:lstStyle/>
          <a:p>
            <a:r>
              <a:rPr lang="en-US" sz="2600" dirty="0"/>
              <a:t>Move beyond viewing students as being in need of ‘restoration’.</a:t>
            </a:r>
          </a:p>
          <a:p>
            <a:r>
              <a:rPr lang="en-US" sz="2600" dirty="0"/>
              <a:t>Shift the focus of discipline to address school and community contexts rather than student pathology.</a:t>
            </a:r>
          </a:p>
          <a:p>
            <a:r>
              <a:rPr lang="en-US" sz="2600" dirty="0"/>
              <a:t>Focus on practices that are rooted in community building and shared ownership of decision making.</a:t>
            </a:r>
          </a:p>
          <a:p>
            <a:r>
              <a:rPr lang="en-US" sz="2600" dirty="0"/>
              <a:t>Restorative Practices need to move beyond the individual and instead, aid in the holistic transformation of the school.  For example, typical restorative practices are situated to help students successfully navigate school, yet do not provide opportunities to influence the tapestry in which dominant culture adjusts itself to student context. </a:t>
            </a:r>
            <a:r>
              <a:rPr lang="en-US" sz="2400" dirty="0"/>
              <a:t> </a:t>
            </a:r>
          </a:p>
          <a:p>
            <a:pPr marL="0" indent="0">
              <a:buNone/>
            </a:pPr>
            <a:endParaRPr lang="en-US" dirty="0"/>
          </a:p>
        </p:txBody>
      </p:sp>
    </p:spTree>
    <p:extLst>
      <p:ext uri="{BB962C8B-B14F-4D97-AF65-F5344CB8AC3E}">
        <p14:creationId xmlns:p14="http://schemas.microsoft.com/office/powerpoint/2010/main" val="24324819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Connecting Case 1 and Case 2	</a:t>
            </a:r>
          </a:p>
        </p:txBody>
      </p:sp>
      <p:sp>
        <p:nvSpPr>
          <p:cNvPr id="3" name="Content Placeholder 2"/>
          <p:cNvSpPr>
            <a:spLocks noGrp="1"/>
          </p:cNvSpPr>
          <p:nvPr>
            <p:ph idx="1"/>
          </p:nvPr>
        </p:nvSpPr>
        <p:spPr/>
        <p:txBody>
          <a:bodyPr/>
          <a:lstStyle/>
          <a:p>
            <a:r>
              <a:rPr lang="en-US" dirty="0"/>
              <a:t>How do the two cases propose a developmental sequence of shifting educator mindsets?</a:t>
            </a:r>
          </a:p>
          <a:p>
            <a:r>
              <a:rPr lang="en-US" dirty="0"/>
              <a:t>What are essential features for teaching educators to integrate RP concepts and processes more fully into their practice?</a:t>
            </a:r>
          </a:p>
        </p:txBody>
      </p:sp>
    </p:spTree>
    <p:extLst>
      <p:ext uri="{BB962C8B-B14F-4D97-AF65-F5344CB8AC3E}">
        <p14:creationId xmlns:p14="http://schemas.microsoft.com/office/powerpoint/2010/main" val="41163897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	</a:t>
            </a:r>
          </a:p>
        </p:txBody>
      </p:sp>
      <p:sp>
        <p:nvSpPr>
          <p:cNvPr id="3" name="Content Placeholder 2"/>
          <p:cNvSpPr>
            <a:spLocks noGrp="1"/>
          </p:cNvSpPr>
          <p:nvPr>
            <p:ph idx="1"/>
          </p:nvPr>
        </p:nvSpPr>
        <p:spPr/>
        <p:txBody>
          <a:bodyPr>
            <a:normAutofit/>
          </a:bodyPr>
          <a:lstStyle/>
          <a:p>
            <a:r>
              <a:rPr lang="en-US" dirty="0"/>
              <a:t>Revisiting Mason’s story</a:t>
            </a:r>
          </a:p>
          <a:p>
            <a:r>
              <a:rPr lang="en-US" dirty="0"/>
              <a:t>Recap of the session</a:t>
            </a:r>
          </a:p>
          <a:p>
            <a:r>
              <a:rPr lang="en-US" dirty="0"/>
              <a:t>Final thoughts and questions</a:t>
            </a:r>
          </a:p>
          <a:p>
            <a:pPr marL="0" indent="0">
              <a:buNone/>
            </a:pPr>
            <a:endParaRPr lang="en-US" dirty="0"/>
          </a:p>
          <a:p>
            <a:pPr marL="0" indent="0">
              <a:buNone/>
            </a:pPr>
            <a:r>
              <a:rPr lang="en-US" dirty="0"/>
              <a:t>Contact information:</a:t>
            </a:r>
          </a:p>
          <a:p>
            <a:pPr marL="0" indent="0">
              <a:buNone/>
            </a:pPr>
            <a:r>
              <a:rPr lang="en-US" dirty="0"/>
              <a:t>George: </a:t>
            </a:r>
            <a:r>
              <a:rPr lang="en-US" dirty="0">
                <a:hlinkClick r:id="rId3"/>
              </a:rPr>
              <a:t>sirrakos@kutztown.edu</a:t>
            </a:r>
            <a:endParaRPr lang="en-US" dirty="0"/>
          </a:p>
          <a:p>
            <a:pPr marL="0" indent="0">
              <a:buNone/>
            </a:pPr>
            <a:r>
              <a:rPr lang="en-US" dirty="0"/>
              <a:t>Mark: </a:t>
            </a:r>
            <a:r>
              <a:rPr lang="en-US" dirty="0">
                <a:hlinkClick r:id="rId4"/>
              </a:rPr>
              <a:t>wolfmeyer@kutztown.edu</a:t>
            </a:r>
            <a:r>
              <a:rPr lang="en-US" dirty="0"/>
              <a:t>	</a:t>
            </a:r>
          </a:p>
        </p:txBody>
      </p:sp>
    </p:spTree>
    <p:extLst>
      <p:ext uri="{BB962C8B-B14F-4D97-AF65-F5344CB8AC3E}">
        <p14:creationId xmlns:p14="http://schemas.microsoft.com/office/powerpoint/2010/main" val="31493011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Session Agenda</a:t>
            </a:r>
          </a:p>
        </p:txBody>
      </p:sp>
      <p:sp>
        <p:nvSpPr>
          <p:cNvPr id="3" name="Content Placeholder 2"/>
          <p:cNvSpPr>
            <a:spLocks noGrp="1"/>
          </p:cNvSpPr>
          <p:nvPr>
            <p:ph idx="1"/>
          </p:nvPr>
        </p:nvSpPr>
        <p:spPr>
          <a:xfrm>
            <a:off x="779463" y="1632857"/>
            <a:ext cx="7844442" cy="4404873"/>
          </a:xfrm>
        </p:spPr>
        <p:txBody>
          <a:bodyPr>
            <a:normAutofit fontScale="92500" lnSpcReduction="10000"/>
          </a:bodyPr>
          <a:lstStyle/>
          <a:p>
            <a:r>
              <a:rPr lang="en-US" sz="2600" dirty="0"/>
              <a:t>Introductions (15 minutes)</a:t>
            </a:r>
          </a:p>
          <a:p>
            <a:r>
              <a:rPr lang="en-US" sz="2600" dirty="0"/>
              <a:t>Opening Vignette (10 minutes)</a:t>
            </a:r>
          </a:p>
          <a:p>
            <a:r>
              <a:rPr lang="en-US" sz="2600" dirty="0"/>
              <a:t>Features of Restorative Practice in the Classroom (20 minutes)</a:t>
            </a:r>
          </a:p>
          <a:p>
            <a:r>
              <a:rPr lang="en-US" sz="2600" dirty="0"/>
              <a:t>Case #1 (15 minutes)</a:t>
            </a:r>
          </a:p>
          <a:p>
            <a:r>
              <a:rPr lang="en-US" sz="2600" dirty="0"/>
              <a:t>New Directions of Restorative Practices (10 minutes)</a:t>
            </a:r>
          </a:p>
          <a:p>
            <a:r>
              <a:rPr lang="en-US" sz="2600" dirty="0"/>
              <a:t>Case #2 (15 minutes)</a:t>
            </a:r>
          </a:p>
          <a:p>
            <a:r>
              <a:rPr lang="en-US" sz="2600"/>
              <a:t>Final Discussion </a:t>
            </a:r>
            <a:r>
              <a:rPr lang="en-US" sz="2600" dirty="0"/>
              <a:t>(15 minutes)</a:t>
            </a:r>
          </a:p>
          <a:p>
            <a:endParaRPr lang="en-US" dirty="0"/>
          </a:p>
          <a:p>
            <a:endParaRPr lang="en-US" dirty="0"/>
          </a:p>
        </p:txBody>
      </p:sp>
    </p:spTree>
    <p:extLst>
      <p:ext uri="{BB962C8B-B14F-4D97-AF65-F5344CB8AC3E}">
        <p14:creationId xmlns:p14="http://schemas.microsoft.com/office/powerpoint/2010/main" val="925416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Introductions</a:t>
            </a:r>
          </a:p>
        </p:txBody>
      </p:sp>
      <p:sp>
        <p:nvSpPr>
          <p:cNvPr id="3" name="Content Placeholder 2"/>
          <p:cNvSpPr>
            <a:spLocks noGrp="1"/>
          </p:cNvSpPr>
          <p:nvPr>
            <p:ph idx="1"/>
          </p:nvPr>
        </p:nvSpPr>
        <p:spPr>
          <a:xfrm>
            <a:off x="779463" y="1828800"/>
            <a:ext cx="7832347" cy="4208930"/>
          </a:xfrm>
        </p:spPr>
        <p:txBody>
          <a:bodyPr>
            <a:normAutofit/>
          </a:bodyPr>
          <a:lstStyle/>
          <a:p>
            <a:r>
              <a:rPr lang="en-US" sz="2400" dirty="0"/>
              <a:t>Who are we?</a:t>
            </a:r>
          </a:p>
          <a:p>
            <a:r>
              <a:rPr lang="en-US" sz="2400" dirty="0"/>
              <a:t>What brings us to this work? this conference? this session?</a:t>
            </a:r>
          </a:p>
          <a:p>
            <a:r>
              <a:rPr lang="en-US" sz="2400" dirty="0"/>
              <a:t>Turn &amp; Talk</a:t>
            </a:r>
          </a:p>
          <a:p>
            <a:pPr lvl="1">
              <a:buFont typeface="Courier New"/>
              <a:buChar char="o"/>
            </a:pPr>
            <a:r>
              <a:rPr lang="en-US" sz="2400" dirty="0"/>
              <a:t>Your name?</a:t>
            </a:r>
          </a:p>
          <a:p>
            <a:pPr lvl="1">
              <a:buFont typeface="Courier New"/>
              <a:buChar char="o"/>
            </a:pPr>
            <a:r>
              <a:rPr lang="en-US" sz="2400" dirty="0"/>
              <a:t>Your role as an educator (if any)?</a:t>
            </a:r>
          </a:p>
          <a:p>
            <a:pPr lvl="1">
              <a:buFont typeface="Courier New"/>
              <a:buChar char="o"/>
            </a:pPr>
            <a:r>
              <a:rPr lang="en-US" sz="2400" dirty="0"/>
              <a:t>Your experience with Restorative Practices (if any)?</a:t>
            </a:r>
          </a:p>
        </p:txBody>
      </p:sp>
    </p:spTree>
    <p:extLst>
      <p:ext uri="{BB962C8B-B14F-4D97-AF65-F5344CB8AC3E}">
        <p14:creationId xmlns:p14="http://schemas.microsoft.com/office/powerpoint/2010/main" val="42727363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Opening Vignette</a:t>
            </a:r>
          </a:p>
        </p:txBody>
      </p:sp>
      <p:sp>
        <p:nvSpPr>
          <p:cNvPr id="3" name="Content Placeholder 2"/>
          <p:cNvSpPr>
            <a:spLocks noGrp="1"/>
          </p:cNvSpPr>
          <p:nvPr>
            <p:ph idx="1"/>
          </p:nvPr>
        </p:nvSpPr>
        <p:spPr>
          <a:xfrm>
            <a:off x="779463" y="1828800"/>
            <a:ext cx="7583487" cy="2537581"/>
          </a:xfrm>
        </p:spPr>
        <p:txBody>
          <a:bodyPr>
            <a:normAutofit/>
          </a:bodyPr>
          <a:lstStyle/>
          <a:p>
            <a:pPr marL="0" indent="0">
              <a:buNone/>
            </a:pPr>
            <a:r>
              <a:rPr lang="en-US" sz="2400" dirty="0"/>
              <a:t>Something to think about… </a:t>
            </a:r>
          </a:p>
          <a:p>
            <a:pPr marL="0" indent="0">
              <a:buNone/>
            </a:pPr>
            <a:endParaRPr lang="en-US" sz="2400" dirty="0"/>
          </a:p>
          <a:p>
            <a:pPr marL="0" indent="0">
              <a:buNone/>
            </a:pPr>
            <a:r>
              <a:rPr lang="en-US" sz="2400" i="1" dirty="0"/>
              <a:t>Mason’s Story</a:t>
            </a:r>
          </a:p>
          <a:p>
            <a:pPr marL="0" indent="0">
              <a:buNone/>
            </a:pPr>
            <a:r>
              <a:rPr lang="en-US" sz="2400" dirty="0"/>
              <a:t>Close your eyes and try to envision the situation.</a:t>
            </a:r>
          </a:p>
        </p:txBody>
      </p:sp>
    </p:spTree>
    <p:extLst>
      <p:ext uri="{BB962C8B-B14F-4D97-AF65-F5344CB8AC3E}">
        <p14:creationId xmlns:p14="http://schemas.microsoft.com/office/powerpoint/2010/main" val="26908204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 to Consider…</a:t>
            </a:r>
          </a:p>
        </p:txBody>
      </p:sp>
      <p:sp>
        <p:nvSpPr>
          <p:cNvPr id="3" name="Content Placeholder 2"/>
          <p:cNvSpPr>
            <a:spLocks noGrp="1"/>
          </p:cNvSpPr>
          <p:nvPr>
            <p:ph idx="1"/>
          </p:nvPr>
        </p:nvSpPr>
        <p:spPr>
          <a:xfrm>
            <a:off x="779463" y="1562704"/>
            <a:ext cx="7583487" cy="4448629"/>
          </a:xfrm>
        </p:spPr>
        <p:txBody>
          <a:bodyPr>
            <a:normAutofit/>
          </a:bodyPr>
          <a:lstStyle/>
          <a:p>
            <a:r>
              <a:rPr lang="en-US" sz="2400" dirty="0"/>
              <a:t>Were Mason’s actions enough of a threat to warrant the police officers shoving him to the ground and placing him in handcuffs?  </a:t>
            </a:r>
          </a:p>
          <a:p>
            <a:r>
              <a:rPr lang="en-US" sz="2400" dirty="0"/>
              <a:t>Was Mason, a tall, muscular Black boy, considered a threat because of his physical characteristics or because of an objective interpretation of his actions?   </a:t>
            </a:r>
          </a:p>
          <a:p>
            <a:r>
              <a:rPr lang="en-US" sz="2400" dirty="0"/>
              <a:t>Did anyone, at any point, inquire about Mason’s emotional welfare, specifically with regard to his traumatic experience earlier that morning? </a:t>
            </a:r>
            <a:r>
              <a:rPr lang="en-US" dirty="0"/>
              <a:t>  </a:t>
            </a:r>
          </a:p>
        </p:txBody>
      </p:sp>
    </p:spTree>
    <p:extLst>
      <p:ext uri="{BB962C8B-B14F-4D97-AF65-F5344CB8AC3E}">
        <p14:creationId xmlns:p14="http://schemas.microsoft.com/office/powerpoint/2010/main" val="1812396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953" y="284238"/>
            <a:ext cx="7733998" cy="731762"/>
          </a:xfrm>
        </p:spPr>
        <p:txBody>
          <a:bodyPr/>
          <a:lstStyle/>
          <a:p>
            <a:r>
              <a:rPr lang="en-US" dirty="0"/>
              <a:t>Some Background…</a:t>
            </a:r>
          </a:p>
        </p:txBody>
      </p:sp>
      <p:sp>
        <p:nvSpPr>
          <p:cNvPr id="3" name="Content Placeholder 2"/>
          <p:cNvSpPr>
            <a:spLocks noGrp="1"/>
          </p:cNvSpPr>
          <p:nvPr>
            <p:ph idx="1"/>
          </p:nvPr>
        </p:nvSpPr>
        <p:spPr>
          <a:xfrm>
            <a:off x="423333" y="1257905"/>
            <a:ext cx="8357810" cy="5067905"/>
          </a:xfrm>
        </p:spPr>
        <p:txBody>
          <a:bodyPr>
            <a:noAutofit/>
          </a:bodyPr>
          <a:lstStyle/>
          <a:p>
            <a:pPr lvl="0"/>
            <a:r>
              <a:rPr lang="en-US" sz="2400" b="1" u="sng" dirty="0"/>
              <a:t>Restorative Practice </a:t>
            </a:r>
            <a:r>
              <a:rPr lang="en-US" sz="2400" dirty="0"/>
              <a:t>has its roots in </a:t>
            </a:r>
            <a:r>
              <a:rPr lang="en-US" sz="2400" b="1" u="sng" dirty="0"/>
              <a:t>Restorative Justice</a:t>
            </a:r>
            <a:r>
              <a:rPr lang="en-US" sz="2400" dirty="0"/>
              <a:t>, a way of looking at criminal justice that emphasizes repairing the harm done to people and relationships rather than only punishing offenders (</a:t>
            </a:r>
            <a:r>
              <a:rPr lang="en-US" sz="2400" dirty="0" err="1"/>
              <a:t>Zehr</a:t>
            </a:r>
            <a:r>
              <a:rPr lang="en-US" sz="2400" dirty="0"/>
              <a:t>, 1990).</a:t>
            </a:r>
          </a:p>
          <a:p>
            <a:pPr lvl="0"/>
            <a:r>
              <a:rPr lang="en-US" sz="2400" dirty="0"/>
              <a:t>Restorative Practice identifies both proactive (building relationships and developing community) and reactive (repairing harm and restoring relationships) approaches (Davey, 2007).</a:t>
            </a:r>
          </a:p>
          <a:p>
            <a:r>
              <a:rPr lang="en-US" sz="2400" dirty="0"/>
              <a:t>Restorative Practices aim to flatten the hierarchical power dynamic within schools and move towards equitable </a:t>
            </a:r>
            <a:r>
              <a:rPr lang="en-US" sz="2400" dirty="0" err="1"/>
              <a:t>stakeholdership</a:t>
            </a:r>
            <a:r>
              <a:rPr lang="en-US" sz="2400" dirty="0"/>
              <a:t> between youth, families, and institutions. </a:t>
            </a:r>
          </a:p>
        </p:txBody>
      </p:sp>
    </p:spTree>
    <p:extLst>
      <p:ext uri="{BB962C8B-B14F-4D97-AF65-F5344CB8AC3E}">
        <p14:creationId xmlns:p14="http://schemas.microsoft.com/office/powerpoint/2010/main" val="4044556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3333" y="417286"/>
            <a:ext cx="8394096" cy="707571"/>
          </a:xfrm>
        </p:spPr>
        <p:txBody>
          <a:bodyPr/>
          <a:lstStyle/>
          <a:p>
            <a:r>
              <a:rPr lang="en-US" dirty="0"/>
              <a:t>Restorative Practice in the Classroom</a:t>
            </a:r>
          </a:p>
        </p:txBody>
      </p:sp>
      <p:sp>
        <p:nvSpPr>
          <p:cNvPr id="3" name="Content Placeholder 2"/>
          <p:cNvSpPr>
            <a:spLocks noGrp="1"/>
          </p:cNvSpPr>
          <p:nvPr>
            <p:ph idx="1"/>
          </p:nvPr>
        </p:nvSpPr>
        <p:spPr>
          <a:xfrm>
            <a:off x="532190" y="1269999"/>
            <a:ext cx="8285239" cy="4945103"/>
          </a:xfrm>
        </p:spPr>
        <p:txBody>
          <a:bodyPr>
            <a:noAutofit/>
          </a:bodyPr>
          <a:lstStyle/>
          <a:p>
            <a:r>
              <a:rPr lang="en-US" sz="2400" dirty="0"/>
              <a:t>Classroom Environment </a:t>
            </a:r>
          </a:p>
          <a:p>
            <a:pPr lvl="1">
              <a:buFont typeface="Courier New"/>
              <a:buChar char="o"/>
            </a:pPr>
            <a:r>
              <a:rPr lang="en-US" sz="2200" dirty="0"/>
              <a:t>Domain 2 of Danielson’s Teacher Effectiveness Framework </a:t>
            </a:r>
          </a:p>
          <a:p>
            <a:r>
              <a:rPr lang="en-US" sz="2400" dirty="0"/>
              <a:t>Restorative Practice Concepts:</a:t>
            </a:r>
          </a:p>
          <a:p>
            <a:pPr lvl="1">
              <a:buFont typeface="Courier New"/>
              <a:buChar char="o"/>
            </a:pPr>
            <a:r>
              <a:rPr lang="en-US" sz="2200" dirty="0"/>
              <a:t>Social Discipline Window</a:t>
            </a:r>
          </a:p>
          <a:p>
            <a:pPr lvl="1">
              <a:buFont typeface="Courier New"/>
              <a:buChar char="o"/>
            </a:pPr>
            <a:r>
              <a:rPr lang="en-US" sz="2200" dirty="0"/>
              <a:t>Restorative Justice Typology</a:t>
            </a:r>
          </a:p>
          <a:p>
            <a:pPr lvl="1">
              <a:buFont typeface="Courier New"/>
              <a:buChar char="o"/>
            </a:pPr>
            <a:r>
              <a:rPr lang="en-US" sz="2200" dirty="0"/>
              <a:t>Restorative Practices Continuum</a:t>
            </a:r>
          </a:p>
          <a:p>
            <a:pPr lvl="1">
              <a:buFont typeface="Courier New"/>
              <a:buChar char="o"/>
            </a:pPr>
            <a:r>
              <a:rPr lang="en-US" sz="2200" dirty="0"/>
              <a:t>Compass of Shame</a:t>
            </a:r>
          </a:p>
          <a:p>
            <a:r>
              <a:rPr lang="en-US" sz="2400" dirty="0"/>
              <a:t>Restorative Practice Processes:</a:t>
            </a:r>
          </a:p>
          <a:p>
            <a:pPr lvl="1">
              <a:buFont typeface="Courier New"/>
              <a:buChar char="o"/>
            </a:pPr>
            <a:r>
              <a:rPr lang="en-US" sz="2200" dirty="0"/>
              <a:t>Circles</a:t>
            </a:r>
          </a:p>
          <a:p>
            <a:pPr lvl="1">
              <a:buFont typeface="Courier New"/>
              <a:buChar char="o"/>
            </a:pPr>
            <a:r>
              <a:rPr lang="en-US" sz="2200" dirty="0"/>
              <a:t>Conferencing</a:t>
            </a:r>
          </a:p>
          <a:p>
            <a:pPr lvl="1">
              <a:buFont typeface="Courier New"/>
              <a:buChar char="o"/>
            </a:pPr>
            <a:r>
              <a:rPr lang="en-US" sz="2200" dirty="0"/>
              <a:t>Informal Practices </a:t>
            </a:r>
          </a:p>
        </p:txBody>
      </p:sp>
    </p:spTree>
    <p:extLst>
      <p:ext uri="{BB962C8B-B14F-4D97-AF65-F5344CB8AC3E}">
        <p14:creationId xmlns:p14="http://schemas.microsoft.com/office/powerpoint/2010/main" val="1249608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Classroom Environment Policy</a:t>
            </a:r>
          </a:p>
        </p:txBody>
      </p:sp>
      <p:sp>
        <p:nvSpPr>
          <p:cNvPr id="3" name="Content Placeholder 2"/>
          <p:cNvSpPr>
            <a:spLocks noGrp="1"/>
          </p:cNvSpPr>
          <p:nvPr>
            <p:ph idx="1"/>
          </p:nvPr>
        </p:nvSpPr>
        <p:spPr/>
        <p:txBody>
          <a:bodyPr>
            <a:normAutofit/>
          </a:bodyPr>
          <a:lstStyle/>
          <a:p>
            <a:pPr marL="0" indent="0">
              <a:buNone/>
            </a:pPr>
            <a:r>
              <a:rPr lang="en-US" sz="2400" dirty="0"/>
              <a:t>From Danielson’s Domain 2:</a:t>
            </a:r>
          </a:p>
          <a:p>
            <a:pPr marL="0" indent="0">
              <a:buNone/>
            </a:pPr>
            <a:r>
              <a:rPr lang="en-US" sz="2400" dirty="0"/>
              <a:t>“An essential skills of teaching is that of managing relationships with students and ensuring that those among students are positive and supportive. Teachers create an environment of respect and rapport in their classrooms by the ways they interact with students and by the interaction they encourage and cultivate among students.”</a:t>
            </a:r>
          </a:p>
        </p:txBody>
      </p:sp>
    </p:spTree>
    <p:extLst>
      <p:ext uri="{BB962C8B-B14F-4D97-AF65-F5344CB8AC3E}">
        <p14:creationId xmlns:p14="http://schemas.microsoft.com/office/powerpoint/2010/main" val="2356309151"/>
      </p:ext>
    </p:extLst>
  </p:cSld>
  <p:clrMapOvr>
    <a:masterClrMapping/>
  </p:clrMapOvr>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Revolution.thmx</Template>
  <TotalTime>375</TotalTime>
  <Words>960</Words>
  <Application>Microsoft Macintosh PowerPoint</Application>
  <PresentationFormat>On-screen Show (4:3)</PresentationFormat>
  <Paragraphs>165</Paragraphs>
  <Slides>22</Slides>
  <Notes>22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Courier New</vt:lpstr>
      <vt:lpstr>Trebuchet MS</vt:lpstr>
      <vt:lpstr>Wingdings 2</vt:lpstr>
      <vt:lpstr>Revolution</vt:lpstr>
      <vt:lpstr>Shifting Educator Mindsets Toward Restorative Practices Engage Session </vt:lpstr>
      <vt:lpstr>Session Goals</vt:lpstr>
      <vt:lpstr>Session Agenda</vt:lpstr>
      <vt:lpstr>Introductions</vt:lpstr>
      <vt:lpstr>Opening Vignette</vt:lpstr>
      <vt:lpstr>Questions to Consider…</vt:lpstr>
      <vt:lpstr>Some Background…</vt:lpstr>
      <vt:lpstr>Restorative Practice in the Classroom</vt:lpstr>
      <vt:lpstr>Classroom Environment Policy</vt:lpstr>
      <vt:lpstr>Social Discipline Window</vt:lpstr>
      <vt:lpstr>Restorative Justice Typology</vt:lpstr>
      <vt:lpstr>Restorative Practices Continuum</vt:lpstr>
      <vt:lpstr>Compass of Shame</vt:lpstr>
      <vt:lpstr>Conferencing</vt:lpstr>
      <vt:lpstr>Circles</vt:lpstr>
      <vt:lpstr>Informal practices</vt:lpstr>
      <vt:lpstr>Danielson Revisited</vt:lpstr>
      <vt:lpstr>Case #1</vt:lpstr>
      <vt:lpstr>Case #2</vt:lpstr>
      <vt:lpstr>New Directions</vt:lpstr>
      <vt:lpstr>Connecting Case 1 and Case 2 </vt:lpstr>
      <vt:lpstr>Conclusion </vt:lpstr>
    </vt:vector>
  </TitlesOfParts>
  <Company>Kutztown University</Company>
  <LinksUpToDate>false</LinksUpToDate>
  <SharedDoc>false</SharedDoc>
  <HyperlinksChanged>false</HyperlinksChanged>
  <AppVersion>16.0013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Shifting educator mindsets towards RP</dc:title>
  <dc:creator>KU USER</dc:creator>
  <cp:lastModifiedBy>Alexandra Shirey</cp:lastModifiedBy>
  <cp:revision>44</cp:revision>
  <dcterms:created xsi:type="dcterms:W3CDTF">2017-10-14T14:33:17Z</dcterms:created>
  <dcterms:modified xsi:type="dcterms:W3CDTF">2018-05-17T12:51:20Z</dcterms:modified>
</cp:coreProperties>
</file>