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15" r:id="rId1"/>
  </p:sldMasterIdLst>
  <p:sldIdLst>
    <p:sldId id="256" r:id="rId2"/>
    <p:sldId id="292" r:id="rId3"/>
    <p:sldId id="293" r:id="rId4"/>
    <p:sldId id="273" r:id="rId5"/>
    <p:sldId id="261" r:id="rId6"/>
    <p:sldId id="260" r:id="rId7"/>
    <p:sldId id="272" r:id="rId8"/>
    <p:sldId id="274" r:id="rId9"/>
    <p:sldId id="275" r:id="rId10"/>
    <p:sldId id="264" r:id="rId11"/>
    <p:sldId id="277" r:id="rId12"/>
    <p:sldId id="278" r:id="rId13"/>
    <p:sldId id="279" r:id="rId14"/>
    <p:sldId id="281" r:id="rId15"/>
    <p:sldId id="280" r:id="rId16"/>
    <p:sldId id="282" r:id="rId17"/>
    <p:sldId id="283" r:id="rId18"/>
    <p:sldId id="284" r:id="rId19"/>
    <p:sldId id="294" r:id="rId20"/>
    <p:sldId id="285" r:id="rId21"/>
    <p:sldId id="291" r:id="rId22"/>
    <p:sldId id="286" r:id="rId23"/>
    <p:sldId id="288" r:id="rId24"/>
    <p:sldId id="287" r:id="rId25"/>
    <p:sldId id="289" r:id="rId26"/>
    <p:sldId id="290" r:id="rId27"/>
    <p:sldId id="27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4" autoAdjust="0"/>
    <p:restoredTop sz="94624"/>
  </p:normalViewPr>
  <p:slideViewPr>
    <p:cSldViewPr snapToGrid="0" snapToObjects="1">
      <p:cViewPr varScale="1">
        <p:scale>
          <a:sx n="87" d="100"/>
          <a:sy n="87" d="100"/>
        </p:scale>
        <p:origin x="29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8A97-BA28-B746-9493-2A5488F70047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0A83-6A16-9041-BFCC-24547B34A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8A97-BA28-B746-9493-2A5488F70047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0A83-6A16-9041-BFCC-24547B34A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8A97-BA28-B746-9493-2A5488F70047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0A83-6A16-9041-BFCC-24547B34A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8A97-BA28-B746-9493-2A5488F70047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0A83-6A16-9041-BFCC-24547B34A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8A97-BA28-B746-9493-2A5488F70047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0A83-6A16-9041-BFCC-24547B34A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8A97-BA28-B746-9493-2A5488F70047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0A83-6A16-9041-BFCC-24547B34A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8A97-BA28-B746-9493-2A5488F70047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0A83-6A16-9041-BFCC-24547B34A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8A97-BA28-B746-9493-2A5488F70047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0A83-6A16-9041-BFCC-24547B34A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8A97-BA28-B746-9493-2A5488F70047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0A83-6A16-9041-BFCC-24547B34A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8A97-BA28-B746-9493-2A5488F70047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1C270A83-6A16-9041-BFCC-24547B34A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8A97-BA28-B746-9493-2A5488F70047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0A83-6A16-9041-BFCC-24547B34A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8A97-BA28-B746-9493-2A5488F70047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0A83-6A16-9041-BFCC-24547B34A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8A97-BA28-B746-9493-2A5488F70047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0A83-6A16-9041-BFCC-24547B34A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8A97-BA28-B746-9493-2A5488F70047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0A83-6A16-9041-BFCC-24547B34A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8A97-BA28-B746-9493-2A5488F70047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0A83-6A16-9041-BFCC-24547B34A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8A97-BA28-B746-9493-2A5488F70047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0A83-6A16-9041-BFCC-24547B34A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C8A97-BA28-B746-9493-2A5488F70047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70A83-6A16-9041-BFCC-24547B34A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68C8A97-BA28-B746-9493-2A5488F70047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C270A83-6A16-9041-BFCC-24547B34A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6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  <p:sldLayoutId id="2147484128" r:id="rId13"/>
    <p:sldLayoutId id="2147484129" r:id="rId14"/>
    <p:sldLayoutId id="2147484130" r:id="rId15"/>
    <p:sldLayoutId id="2147484131" r:id="rId16"/>
    <p:sldLayoutId id="214748413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ossculturalconsult.com/education" TargetMode="External"/><Relationship Id="rId2" Type="http://schemas.openxmlformats.org/officeDocument/2006/relationships/hyperlink" Target="mailto:MATTHEW.GULDIN@CROSSCULTURALCONSULT.COM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423797" y="243444"/>
            <a:ext cx="9344406" cy="2235948"/>
          </a:xfrm>
        </p:spPr>
        <p:txBody>
          <a:bodyPr>
            <a:normAutofit/>
          </a:bodyPr>
          <a:lstStyle/>
          <a:p>
            <a:r>
              <a:rPr lang="en-US" sz="3000" u="sng" dirty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rPr>
              <a:t>Transforming our Schools from Alienating Institutions Into Caring Communities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2945546"/>
            <a:ext cx="6801612" cy="129395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Using Restorative Theory, Practices and Structures Throughout Your Building to Effect School Wide Cultural Change</a:t>
            </a:r>
            <a:endParaRPr lang="en-US" sz="2400" dirty="0">
              <a:solidFill>
                <a:schemeClr val="accent3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661" y="5152292"/>
            <a:ext cx="5943600" cy="1283626"/>
          </a:xfrm>
          <a:prstGeom prst="rect">
            <a:avLst/>
          </a:prstGeom>
          <a:effectLst>
            <a:glow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114581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V </a:t>
            </a:r>
            <a:r>
              <a:rPr lang="en-US" sz="4800" u="sng" dirty="0"/>
              <a:t>The 5 Essential Building Blocks for Making Cultural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553195"/>
            <a:ext cx="10018713" cy="3238005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3000" dirty="0"/>
              <a:t>Vision</a:t>
            </a:r>
          </a:p>
          <a:p>
            <a:pPr lvl="1"/>
            <a:r>
              <a:rPr lang="en-US" sz="3000" dirty="0"/>
              <a:t>Where do you want to take everyone in your building?</a:t>
            </a:r>
          </a:p>
          <a:p>
            <a:pPr lvl="1"/>
            <a:r>
              <a:rPr lang="en-US" sz="3000" dirty="0"/>
              <a:t>How will people treat each other when you’ve gotten ‘there?’ </a:t>
            </a:r>
          </a:p>
          <a:p>
            <a:pPr lvl="1"/>
            <a:r>
              <a:rPr lang="en-US" sz="3000" dirty="0"/>
              <a:t>Who will help you develop your vision?</a:t>
            </a:r>
          </a:p>
        </p:txBody>
      </p:sp>
    </p:spTree>
    <p:extLst>
      <p:ext uri="{BB962C8B-B14F-4D97-AF65-F5344CB8AC3E}">
        <p14:creationId xmlns:p14="http://schemas.microsoft.com/office/powerpoint/2010/main" val="1653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C9BDD-3AED-48FD-B6AA-C8FA9C5BE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The 5 Essential Building Blocks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86796-59D1-4440-9F37-B5D1DD3B9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en-US" sz="3000" dirty="0"/>
              <a:t>2. Mobilizing Your Community – Developing an Organizing Plan</a:t>
            </a:r>
          </a:p>
          <a:p>
            <a:pPr lvl="1"/>
            <a:r>
              <a:rPr lang="en-US" sz="3000" dirty="0"/>
              <a:t>How will you get everyone on board?</a:t>
            </a:r>
          </a:p>
          <a:p>
            <a:pPr lvl="1"/>
            <a:r>
              <a:rPr lang="en-US" sz="3000" dirty="0"/>
              <a:t>Who are your ‘early adopters?’</a:t>
            </a:r>
          </a:p>
          <a:p>
            <a:pPr lvl="1"/>
            <a:r>
              <a:rPr lang="en-US" sz="3000" dirty="0"/>
              <a:t>Who are your ‘naysayers?’</a:t>
            </a:r>
          </a:p>
          <a:p>
            <a:pPr lvl="1"/>
            <a:r>
              <a:rPr lang="en-US" sz="3000" dirty="0"/>
              <a:t>How will you win over those in the middle?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19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1B8C0-0BB8-4D83-B62E-3157307F6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The 5 Essential Building Blocks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DCA2A-7033-4A4D-92EC-B9F0FB1A0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US" sz="3000" dirty="0"/>
              <a:t>3. Walking the Talk</a:t>
            </a:r>
          </a:p>
          <a:p>
            <a:pPr lvl="1"/>
            <a:r>
              <a:rPr lang="en-US" sz="3000" dirty="0"/>
              <a:t>What do you need to do to role model a self reflective and restorative attitude?</a:t>
            </a:r>
          </a:p>
          <a:p>
            <a:pPr lvl="1"/>
            <a:r>
              <a:rPr lang="en-US" sz="3000" dirty="0"/>
              <a:t>Look at your part in any situation gone wrong and take responsibility. </a:t>
            </a:r>
          </a:p>
          <a:p>
            <a:pPr lvl="1"/>
            <a:r>
              <a:rPr lang="en-US" sz="3000" dirty="0"/>
              <a:t>Before criticizing others, ask them to be self-reflective.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12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81914-E2BE-43FA-B277-8250BDF8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The 5 Essential Building Blocks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D4F7D-DEED-43B1-84E4-D19634876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000" dirty="0"/>
              <a:t>4. Infusing the New Values and Structures </a:t>
            </a:r>
          </a:p>
          <a:p>
            <a:pPr lvl="1"/>
            <a:r>
              <a:rPr lang="en-US" sz="3000" dirty="0"/>
              <a:t>How will circles, taking responsibility and valuing everyone become part and parcel of your school’s daily life?</a:t>
            </a:r>
          </a:p>
          <a:p>
            <a:pPr lvl="1"/>
            <a:endParaRPr lang="en-US" sz="30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3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The 5 Essential Building Blocks: </a:t>
            </a:r>
            <a:br>
              <a:rPr lang="en-US" u="sng" dirty="0"/>
            </a:br>
            <a:r>
              <a:rPr lang="en-US" u="sng" dirty="0"/>
              <a:t>Vehicles and Structures to Change Culture and Build a Culture of Self-Reflection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/>
          <a:p>
            <a:pPr lvl="0"/>
            <a:r>
              <a:rPr lang="en-US" sz="2200" dirty="0"/>
              <a:t>Advisory where SEL takes place</a:t>
            </a:r>
          </a:p>
          <a:p>
            <a:pPr lvl="0"/>
            <a:r>
              <a:rPr lang="en-US" sz="2200" dirty="0"/>
              <a:t>Circles in advisory</a:t>
            </a:r>
          </a:p>
          <a:p>
            <a:r>
              <a:rPr lang="en-US" sz="2200" dirty="0"/>
              <a:t>Academic Circles</a:t>
            </a:r>
          </a:p>
          <a:p>
            <a:r>
              <a:rPr lang="en-US" sz="2200" dirty="0"/>
              <a:t>Teaching Staff Circles in departmental and all staff meetings</a:t>
            </a:r>
          </a:p>
          <a:p>
            <a:r>
              <a:rPr lang="en-US" sz="2200" dirty="0"/>
              <a:t>Teacher Led Observation Conferences</a:t>
            </a:r>
          </a:p>
          <a:p>
            <a:endParaRPr lang="en-US" sz="2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438399"/>
            <a:ext cx="4895057" cy="3124200"/>
          </a:xfrm>
        </p:spPr>
        <p:txBody>
          <a:bodyPr>
            <a:noAutofit/>
          </a:bodyPr>
          <a:lstStyle/>
          <a:p>
            <a:pPr lvl="0"/>
            <a:r>
              <a:rPr lang="en-US" sz="2200" dirty="0"/>
              <a:t>P.D. Circles for Support Staff</a:t>
            </a:r>
          </a:p>
          <a:p>
            <a:pPr lvl="0"/>
            <a:r>
              <a:rPr lang="en-US" sz="2200" dirty="0"/>
              <a:t>Parents Association/School Leadership Team conducted in Circle</a:t>
            </a:r>
          </a:p>
          <a:p>
            <a:r>
              <a:rPr lang="en-US" sz="2200" dirty="0"/>
              <a:t>Student Led Report Card Conferences</a:t>
            </a:r>
          </a:p>
          <a:p>
            <a:pPr lvl="0"/>
            <a:r>
              <a:rPr lang="en-US" sz="2200" dirty="0"/>
              <a:t>Changing the Nature of the Dean’s Role</a:t>
            </a:r>
          </a:p>
          <a:p>
            <a:pPr lvl="0"/>
            <a:r>
              <a:rPr lang="en-US" sz="2200" dirty="0"/>
              <a:t>And more…</a:t>
            </a:r>
          </a:p>
        </p:txBody>
      </p:sp>
    </p:spTree>
    <p:extLst>
      <p:ext uri="{BB962C8B-B14F-4D97-AF65-F5344CB8AC3E}">
        <p14:creationId xmlns:p14="http://schemas.microsoft.com/office/powerpoint/2010/main" val="321670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5948E-A569-40F4-9690-9FA9E706F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The 5 Essential Building Blocks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44C0A-ACA3-491E-A33C-C5677E253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000" dirty="0"/>
              <a:t>5. Developing Common Language, Behavioral Expectations and a Set of Responses to ‘Infractions’ </a:t>
            </a:r>
          </a:p>
          <a:p>
            <a:pPr lvl="1"/>
            <a:r>
              <a:rPr lang="en-US" sz="3000" b="1" dirty="0"/>
              <a:t>We must be on the same page and responding similarly in order to change culture. – So, we must agree on: </a:t>
            </a:r>
            <a:endParaRPr lang="en-US" sz="3000" dirty="0"/>
          </a:p>
          <a:p>
            <a:pPr lvl="2"/>
            <a:r>
              <a:rPr lang="en-US" sz="2800" dirty="0"/>
              <a:t>What are consequences? What is accountability? What is respect? </a:t>
            </a:r>
          </a:p>
          <a:p>
            <a:pPr lvl="2"/>
            <a:r>
              <a:rPr lang="en-US" sz="2800" dirty="0"/>
              <a:t>What is and isn’t acceptable behavior? </a:t>
            </a:r>
          </a:p>
          <a:p>
            <a:pPr lvl="2"/>
            <a:r>
              <a:rPr lang="en-US" sz="2800" dirty="0"/>
              <a:t>What are restorative responses for every situation? </a:t>
            </a:r>
          </a:p>
          <a:p>
            <a:pPr lvl="1"/>
            <a:r>
              <a:rPr lang="en-US" sz="3000" dirty="0"/>
              <a:t>For example, the 100% RESPECT! Campaign</a:t>
            </a:r>
            <a:endParaRPr lang="en-US" sz="28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54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3193B-22FD-41DF-90F3-462865FB5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 </a:t>
            </a:r>
            <a:r>
              <a:rPr lang="en-US" u="sng" dirty="0"/>
              <a:t>The </a:t>
            </a:r>
            <a:r>
              <a:rPr lang="en-US" sz="4400" u="sng" dirty="0"/>
              <a:t>100%</a:t>
            </a:r>
            <a:r>
              <a:rPr lang="en-US" u="sng" dirty="0"/>
              <a:t> RESPECT! Campaign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F8184-DC66-44EA-8A4B-25B727070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666999"/>
            <a:ext cx="10018713" cy="3610709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dirty="0"/>
              <a:t>A comprehensive, inclusive, social-emotional learning (SEL) program</a:t>
            </a:r>
          </a:p>
          <a:p>
            <a:r>
              <a:rPr lang="en-US" dirty="0"/>
              <a:t>Developed at East Side Community HS in Lower Manhattan, NYC, 2005-2009</a:t>
            </a:r>
          </a:p>
          <a:p>
            <a:pPr lvl="1"/>
            <a:r>
              <a:rPr lang="en-US" sz="2400" dirty="0"/>
              <a:t>Dropped suspensions 51% over first 2 years</a:t>
            </a:r>
          </a:p>
          <a:p>
            <a:pPr lvl="1"/>
            <a:r>
              <a:rPr lang="en-US" sz="2400" dirty="0"/>
              <a:t>East Side is now a national model school for literacy and academics </a:t>
            </a:r>
          </a:p>
          <a:p>
            <a:r>
              <a:rPr lang="en-US" b="1" dirty="0"/>
              <a:t>Used successfully by other NYC-DOE Schools – E.g. Bronx Lab School, MS 217-Q, Community School for Social Justice (CSSJ)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61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7F2F5-FD47-44E5-A00D-0B3AD8AF9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The 100% RESPECT! Campaign: Underlying Philosophy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B1164-A2F8-4F72-8BDB-8783CC193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/>
              <a:t>Pillar 1: ‘We are different, and yet equal.’ </a:t>
            </a:r>
          </a:p>
          <a:p>
            <a:pPr lvl="1"/>
            <a:r>
              <a:rPr lang="en-US" sz="3000" i="1" dirty="0"/>
              <a:t>The underlying philosophy of the 100% RESPECT! Campaign is that everyone, regardless of age, class, gender, color, nationality, sexual orientation, etc. is equal and does, in fact, deserve 100% respect.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72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BBC47-F83B-4F95-AA7D-3894B218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The 100% RESPECT! Campaign: Underlying Philosophy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73DEF-E1F5-4A0C-8B84-DDE095616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/>
              <a:t>Pillar #2, Interactivity: ‘Constant communication is desperately needed’</a:t>
            </a:r>
          </a:p>
          <a:p>
            <a:pPr lvl="1"/>
            <a:r>
              <a:rPr lang="en-US" sz="3000" dirty="0"/>
              <a:t>Given all our differences, if we don’t communicate, how will we know what the other person is really thinking or feeling? </a:t>
            </a:r>
          </a:p>
          <a:p>
            <a:pPr lvl="1"/>
            <a:endParaRPr lang="en-US" sz="3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34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72AC2-66F0-4F5D-943F-52DE792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u="sng" dirty="0"/>
              <a:t>Campaign Slogan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C8EA9-4710-4605-9694-FB425892D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5500" dirty="0"/>
              <a:t>100% </a:t>
            </a:r>
            <a:r>
              <a:rPr lang="en-US" sz="5500"/>
              <a:t>RESPECT!,  </a:t>
            </a:r>
            <a:endParaRPr lang="en-US" sz="5500" dirty="0"/>
          </a:p>
          <a:p>
            <a:r>
              <a:rPr lang="en-US" sz="5500" dirty="0"/>
              <a:t>For 100% of the People, </a:t>
            </a:r>
          </a:p>
          <a:p>
            <a:r>
              <a:rPr lang="en-US" sz="5500" dirty="0"/>
              <a:t>100% of the Time!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030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C8BB8-33EA-4D39-B94F-14DDC958C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Why Alienating?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F7115-C3ED-4E0B-9B48-B61500FB3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They are government buildings – An arm of the state. Consequently, they embody the values of the dominant society: Class prejudice (the factory model), racism, sexism, heterosexism, xenophobia, etc. </a:t>
            </a:r>
          </a:p>
          <a:p>
            <a:r>
              <a:rPr lang="en-US" sz="3000" dirty="0"/>
              <a:t>Orders are given – People either obey, or are punished. They are not listened to or asked their opinion. </a:t>
            </a:r>
          </a:p>
          <a:p>
            <a:r>
              <a:rPr lang="en-US" sz="3000" dirty="0"/>
              <a:t>How to make it a caring place….. </a:t>
            </a:r>
          </a:p>
        </p:txBody>
      </p:sp>
    </p:spTree>
    <p:extLst>
      <p:ext uri="{BB962C8B-B14F-4D97-AF65-F5344CB8AC3E}">
        <p14:creationId xmlns:p14="http://schemas.microsoft.com/office/powerpoint/2010/main" val="183113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B2024-315F-4F03-9C4F-01BBF90C9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The 100% RESPECT! Campaign - The Defining Respect Activity (DRA): Getting Everyone on the Same 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51CEF-ECFE-4E08-9FCC-EFD1646E3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500" dirty="0"/>
              <a:t>In advisory and staff meetings, everyone in the school works on defining what respectful behavior should look like in the following three categories: </a:t>
            </a:r>
          </a:p>
          <a:p>
            <a:pPr lvl="1"/>
            <a:r>
              <a:rPr lang="en-US" sz="2500" dirty="0"/>
              <a:t>Student-to-Student</a:t>
            </a:r>
          </a:p>
          <a:p>
            <a:pPr lvl="1"/>
            <a:r>
              <a:rPr lang="en-US" sz="2500" dirty="0"/>
              <a:t>Student-to-Staff</a:t>
            </a:r>
          </a:p>
          <a:p>
            <a:pPr lvl="1"/>
            <a:r>
              <a:rPr lang="en-US" sz="2500" dirty="0"/>
              <a:t>Staff-to-Student</a:t>
            </a:r>
          </a:p>
          <a:p>
            <a:pPr lvl="1"/>
            <a:r>
              <a:rPr lang="en-US" sz="2500" dirty="0"/>
              <a:t>(Staff-to-Staff)</a:t>
            </a:r>
          </a:p>
        </p:txBody>
      </p:sp>
    </p:spTree>
    <p:extLst>
      <p:ext uri="{BB962C8B-B14F-4D97-AF65-F5344CB8AC3E}">
        <p14:creationId xmlns:p14="http://schemas.microsoft.com/office/powerpoint/2010/main" val="386613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A35A0-5670-42E8-ADBE-F8D95BD79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The 100% RESPECT! Campaign - The Defining Respect Activity (DRA): Getting Everyone on the Same Page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A24AE-1C76-4B0B-9603-3E3A22EB1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your school culture, unless there are severe communication issues you can include para-educators, office staff, custodians, cafeteria workers, school safety officers, and your parents in this process. </a:t>
            </a:r>
          </a:p>
          <a:p>
            <a:r>
              <a:rPr lang="en-US" dirty="0"/>
              <a:t>Again, depending on the relationships amongst your staff, you can add a fourth column: Staff-To-Staff RESPECT! </a:t>
            </a:r>
          </a:p>
          <a:p>
            <a:r>
              <a:rPr lang="en-US" dirty="0"/>
              <a:t>Some schools do this from the outset, and others wait until the second term when they are comfortable with the process. </a:t>
            </a:r>
          </a:p>
        </p:txBody>
      </p:sp>
    </p:spTree>
    <p:extLst>
      <p:ext uri="{BB962C8B-B14F-4D97-AF65-F5344CB8AC3E}">
        <p14:creationId xmlns:p14="http://schemas.microsoft.com/office/powerpoint/2010/main" val="152788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16698-3E4A-406F-BDB3-EC4ED33CD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The </a:t>
            </a:r>
            <a:r>
              <a:rPr lang="en-US" sz="4400" u="sng" dirty="0"/>
              <a:t>100%</a:t>
            </a:r>
            <a:r>
              <a:rPr lang="en-US" u="sng" dirty="0"/>
              <a:t> RESPECT! Campaign - Constitutional Conventions: Putting our Ideas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6B9A9-5470-4CFC-9861-2DFAFE392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/>
              <a:t>Student Reps (RESPECT! Reps) from each advisory and staff respect leaders, put together the best ideas from each advisory on each grade. </a:t>
            </a:r>
          </a:p>
          <a:p>
            <a:r>
              <a:rPr lang="en-US" sz="3000" dirty="0"/>
              <a:t>Then, they are all collated into one schoolwide list of “100% RESPECT! Guidelines”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76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2C20C7E-E107-4EE0-AD89-F07F6B3677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8826111"/>
              </p:ext>
            </p:extLst>
          </p:nvPr>
        </p:nvGraphicFramePr>
        <p:xfrm>
          <a:off x="1398787" y="-82296"/>
          <a:ext cx="9252374" cy="6940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Acrobat Document" r:id="rId3" imgW="26334720" imgH="19751040" progId="AcroExch.Document.DC">
                  <p:embed/>
                </p:oleObj>
              </mc:Choice>
              <mc:Fallback>
                <p:oleObj name="Acrobat Document" r:id="rId3" imgW="26334720" imgH="197510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98787" y="-82296"/>
                        <a:ext cx="9252374" cy="6940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B5E1AB-41DE-486D-86A8-388745A04782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896816" y="8757138"/>
            <a:ext cx="61546" cy="170277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CB735FC-1968-451E-A07B-E1485AB2F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 flipV="1">
            <a:off x="12999133" y="2464775"/>
            <a:ext cx="45719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896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9FB7-F582-4270-8C93-687F28785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The 100% RESPECT! Campaign – Town Halls: Direct Democracy in Action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8ED54-0B19-43CA-8349-179BDCB37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Gathering by grade, led by your Respect Reps and backed up by adult leaders, introduce the Guidelines, give examples, and take questions. </a:t>
            </a:r>
          </a:p>
          <a:p>
            <a:r>
              <a:rPr lang="en-US" sz="2800" dirty="0"/>
              <a:t>The Guidelines are then ratified by the vote of the full grade. </a:t>
            </a:r>
          </a:p>
          <a:p>
            <a:r>
              <a:rPr lang="en-US" sz="2800" dirty="0"/>
              <a:t>Principals should attend each Town Hall, and praise everyone for their work, and for leading the school in a new, inclusive direction. </a:t>
            </a:r>
          </a:p>
        </p:txBody>
      </p:sp>
    </p:spTree>
    <p:extLst>
      <p:ext uri="{BB962C8B-B14F-4D97-AF65-F5344CB8AC3E}">
        <p14:creationId xmlns:p14="http://schemas.microsoft.com/office/powerpoint/2010/main" val="196562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C508A-E74E-434F-94C2-6B59BCB45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The 100% RESPECT! Campaign – A Consistent Set of Responses to Violations of the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8C841-6A49-4CF9-90E4-BD9C65A6B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sz="2800" dirty="0"/>
              <a:t>Peer Mediation </a:t>
            </a:r>
          </a:p>
          <a:p>
            <a:r>
              <a:rPr lang="en-US" sz="2800" dirty="0"/>
              <a:t>Restorative Chats </a:t>
            </a:r>
          </a:p>
          <a:p>
            <a:r>
              <a:rPr lang="en-US" sz="2800" dirty="0"/>
              <a:t>Restorative Conferences </a:t>
            </a:r>
          </a:p>
          <a:p>
            <a:r>
              <a:rPr lang="en-US" sz="2800" dirty="0"/>
              <a:t>No Excuses Mediation (No </a:t>
            </a:r>
            <a:r>
              <a:rPr lang="en-US" sz="2800" dirty="0" err="1"/>
              <a:t>XQZz</a:t>
            </a:r>
            <a:r>
              <a:rPr lang="en-US" sz="2800" dirty="0"/>
              <a:t>) </a:t>
            </a:r>
          </a:p>
          <a:p>
            <a:r>
              <a:rPr lang="en-US" sz="2800" dirty="0"/>
              <a:t>Public Apologies (Sincere Only) </a:t>
            </a:r>
          </a:p>
          <a:p>
            <a:r>
              <a:rPr lang="en-US" sz="2800" dirty="0"/>
              <a:t>Repairing the Harm Circle </a:t>
            </a:r>
          </a:p>
          <a:p>
            <a:r>
              <a:rPr lang="en-US" sz="2800" dirty="0"/>
              <a:t>Community Service </a:t>
            </a:r>
          </a:p>
          <a:p>
            <a:r>
              <a:rPr lang="en-US" sz="2800" dirty="0"/>
              <a:t>Re-Entry Circles </a:t>
            </a:r>
          </a:p>
          <a:p>
            <a:r>
              <a:rPr lang="en-US" sz="2800" dirty="0"/>
              <a:t>And more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929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7419F-5D3A-4A77-AA21-339C958E6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The </a:t>
            </a:r>
            <a:r>
              <a:rPr lang="en-US" sz="4400" u="sng" dirty="0"/>
              <a:t>100%</a:t>
            </a:r>
            <a:r>
              <a:rPr lang="en-US" u="sng" dirty="0"/>
              <a:t> RESPECT! Campaign – Expanding the Circle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DD19A-EBBF-44CE-8F30-EFE1A167A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Certainly, you include your parents in every step as you develop your process. Hold your Parents Association meetings in Circle, have 100% RESPECT! Workshops for them, etc. </a:t>
            </a:r>
          </a:p>
          <a:p>
            <a:r>
              <a:rPr lang="en-US" dirty="0"/>
              <a:t>If there are RJ oriented organizations out in your community, connect with them in your planning and as you step-by-step create your new school community. </a:t>
            </a:r>
          </a:p>
        </p:txBody>
      </p:sp>
    </p:spTree>
    <p:extLst>
      <p:ext uri="{BB962C8B-B14F-4D97-AF65-F5344CB8AC3E}">
        <p14:creationId xmlns:p14="http://schemas.microsoft.com/office/powerpoint/2010/main" val="372103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62545" y="1353786"/>
            <a:ext cx="958338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charset="0"/>
                <a:ea typeface="Arial" charset="0"/>
                <a:cs typeface="Arial" charset="0"/>
              </a:rPr>
              <a:t>Matthew Jay Guldin</a:t>
            </a:r>
          </a:p>
          <a:p>
            <a:r>
              <a:rPr lang="en-US" sz="2500" dirty="0">
                <a:latin typeface="Arial" charset="0"/>
                <a:ea typeface="Arial" charset="0"/>
                <a:cs typeface="Arial" charset="0"/>
              </a:rPr>
              <a:t>DIRECTOR, RESTORATIVE JUSTICE PROGRAMS</a:t>
            </a:r>
          </a:p>
          <a:p>
            <a:r>
              <a:rPr lang="en-US" sz="2500" dirty="0">
                <a:latin typeface="Arial" charset="0"/>
                <a:ea typeface="Arial" charset="0"/>
                <a:cs typeface="Arial" charset="0"/>
                <a:hlinkClick r:id="rId2"/>
              </a:rPr>
              <a:t>MATTHEW.GULDIN@CROSSCULTURALCONSULT.COM</a:t>
            </a:r>
            <a:endParaRPr lang="en-US" sz="25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500" dirty="0">
                <a:latin typeface="Arial" charset="0"/>
                <a:ea typeface="Arial" charset="0"/>
                <a:cs typeface="Arial" charset="0"/>
              </a:rPr>
              <a:t>Mobile: (347) 678-8585</a:t>
            </a:r>
          </a:p>
          <a:p>
            <a:r>
              <a:rPr lang="en-US" sz="2500" dirty="0">
                <a:latin typeface="Arial" charset="0"/>
                <a:ea typeface="Arial" charset="0"/>
                <a:cs typeface="Arial" charset="0"/>
              </a:rPr>
              <a:t>Office: (206) 733-7762</a:t>
            </a:r>
          </a:p>
          <a:p>
            <a:r>
              <a:rPr lang="en-US" sz="2500" dirty="0">
                <a:latin typeface="Arial" charset="0"/>
                <a:ea typeface="Arial" charset="0"/>
                <a:cs typeface="Arial" charset="0"/>
                <a:hlinkClick r:id="rId3"/>
              </a:rPr>
              <a:t>www.crossculturalconsult.com/education</a:t>
            </a:r>
            <a:endParaRPr lang="en-US" sz="25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12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78A8C-2B9E-4920-9337-F2603BB97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Why Caring?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4AEEA-1CED-474D-B6C6-22ABA74FC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Where people are valued and where they are listened to. </a:t>
            </a:r>
          </a:p>
          <a:p>
            <a:r>
              <a:rPr lang="en-US" sz="3000" dirty="0"/>
              <a:t>Where decisions are made collectively – horizontally, in Circle </a:t>
            </a:r>
          </a:p>
          <a:p>
            <a:r>
              <a:rPr lang="en-US" sz="3000" dirty="0"/>
              <a:t>Where even mistakes are seen as valuable – Not the harm caused, but the learning and growth that can come from them</a:t>
            </a:r>
          </a:p>
        </p:txBody>
      </p:sp>
    </p:spTree>
    <p:extLst>
      <p:ext uri="{BB962C8B-B14F-4D97-AF65-F5344CB8AC3E}">
        <p14:creationId xmlns:p14="http://schemas.microsoft.com/office/powerpoint/2010/main" val="2994179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C8BB8-33EA-4D39-B94F-14DDC958C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 </a:t>
            </a:r>
            <a:r>
              <a:rPr lang="en-US" u="sng" dirty="0"/>
              <a:t>Biography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F7115-C3ED-4E0B-9B48-B61500FB3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42 years NYC-DOE:</a:t>
            </a:r>
          </a:p>
          <a:p>
            <a:pPr lvl="1"/>
            <a:r>
              <a:rPr lang="en-US" dirty="0"/>
              <a:t>24 years Classroom teacher</a:t>
            </a:r>
          </a:p>
          <a:p>
            <a:pPr lvl="1"/>
            <a:r>
              <a:rPr lang="en-US" dirty="0"/>
              <a:t>2 years AP </a:t>
            </a:r>
          </a:p>
          <a:p>
            <a:pPr lvl="1"/>
            <a:r>
              <a:rPr lang="en-US" dirty="0"/>
              <a:t>7 years Dean of Students </a:t>
            </a:r>
          </a:p>
          <a:p>
            <a:pPr lvl="1"/>
            <a:r>
              <a:rPr lang="en-US" dirty="0"/>
              <a:t>5 years consulting in individual DOE schools</a:t>
            </a:r>
          </a:p>
          <a:p>
            <a:r>
              <a:rPr lang="en-US" dirty="0"/>
              <a:t>Presently in 4</a:t>
            </a:r>
            <a:r>
              <a:rPr lang="en-US" baseline="30000" dirty="0"/>
              <a:t>th</a:t>
            </a:r>
            <a:r>
              <a:rPr lang="en-US" dirty="0"/>
              <a:t> year as Director of RJ Pilot Schools Initiative, New York City’s first RJ program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2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III</a:t>
            </a:r>
            <a:r>
              <a:rPr lang="en-US" sz="4800" u="sng" dirty="0"/>
              <a:t> </a:t>
            </a:r>
            <a:r>
              <a:rPr lang="en-US" sz="4800" b="1" u="sng" dirty="0"/>
              <a:t>Goals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70FE83-7EA2-4D50-A0FB-1B8BBDF69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000" dirty="0"/>
              <a:t>To discuss the steps in the process of molding your school into a caring community</a:t>
            </a:r>
          </a:p>
          <a:p>
            <a:r>
              <a:rPr lang="en-US" sz="3000" dirty="0"/>
              <a:t>Exploring the ideas/assumptions behind doing this work</a:t>
            </a:r>
          </a:p>
          <a:p>
            <a:r>
              <a:rPr lang="en-US" sz="3000" dirty="0"/>
              <a:t>To achieve these goals, I will share the ideas and activities that I lay out in my paper on “Transforming School Culture,” and in my cultural change program, The 100% RESPECT! Campaign.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5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II What is Community?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666999"/>
            <a:ext cx="10189134" cy="3124201"/>
          </a:xfrm>
        </p:spPr>
        <p:txBody>
          <a:bodyPr>
            <a:normAutofit/>
          </a:bodyPr>
          <a:lstStyle/>
          <a:p>
            <a:pPr lvl="0"/>
            <a:r>
              <a:rPr lang="en-US" sz="3600" dirty="0">
                <a:ea typeface="Arial" charset="0"/>
                <a:cs typeface="Arial" charset="0"/>
              </a:rPr>
              <a:t>According to Webster’s Dictionary, “A feeling of fellowship with others, as a result of sharing common attitudes, interests, and goals.” </a:t>
            </a:r>
          </a:p>
        </p:txBody>
      </p:sp>
    </p:spTree>
    <p:extLst>
      <p:ext uri="{BB962C8B-B14F-4D97-AF65-F5344CB8AC3E}">
        <p14:creationId xmlns:p14="http://schemas.microsoft.com/office/powerpoint/2010/main" val="185014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IV </a:t>
            </a:r>
            <a:r>
              <a:rPr lang="en-US" sz="4800" u="sng" dirty="0"/>
              <a:t> A Focus on Whole School Change: Theoretical Underpinnings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666999"/>
            <a:ext cx="10189134" cy="3856893"/>
          </a:xfrm>
        </p:spPr>
        <p:txBody>
          <a:bodyPr>
            <a:normAutofit/>
          </a:bodyPr>
          <a:lstStyle/>
          <a:p>
            <a:pPr lvl="0"/>
            <a:r>
              <a:rPr lang="en-US" sz="3600" dirty="0">
                <a:ea typeface="Arial" charset="0"/>
                <a:cs typeface="Arial" charset="0"/>
              </a:rPr>
              <a:t>Big Idea 1: Restorative Justice Practices (RJPs) applies to us </a:t>
            </a:r>
            <a:r>
              <a:rPr lang="en-US" sz="3600" u="sng" dirty="0">
                <a:ea typeface="Arial" charset="0"/>
                <a:cs typeface="Arial" charset="0"/>
              </a:rPr>
              <a:t>all</a:t>
            </a:r>
            <a:endParaRPr lang="en-US" sz="3600" dirty="0">
              <a:ea typeface="Arial" charset="0"/>
              <a:cs typeface="Arial" charset="0"/>
            </a:endParaRPr>
          </a:p>
          <a:p>
            <a:pPr lvl="1"/>
            <a:r>
              <a:rPr lang="en-US" sz="3200" dirty="0">
                <a:ea typeface="Arial" charset="0"/>
                <a:cs typeface="Arial" charset="0"/>
              </a:rPr>
              <a:t>We’re not just ‘fixing the kids’</a:t>
            </a:r>
          </a:p>
          <a:p>
            <a:pPr lvl="1"/>
            <a:endParaRPr lang="en-US" sz="3200" dirty="0">
              <a:ea typeface="Arial" charset="0"/>
              <a:cs typeface="Arial" charset="0"/>
            </a:endParaRPr>
          </a:p>
          <a:p>
            <a:pPr lvl="1"/>
            <a:endParaRPr lang="en-US" sz="3200" dirty="0">
              <a:ea typeface="Arial" charset="0"/>
              <a:cs typeface="Arial" charset="0"/>
            </a:endParaRPr>
          </a:p>
          <a:p>
            <a:pPr lvl="1"/>
            <a:endParaRPr lang="en-US" sz="3200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55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u="sng" dirty="0"/>
              <a:t>Big Idea 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2636323"/>
            <a:ext cx="10018713" cy="3333654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Big Idea 2: The 51%-49% Understanding</a:t>
            </a:r>
          </a:p>
          <a:p>
            <a:pPr lvl="1"/>
            <a:r>
              <a:rPr lang="en-US" sz="3200" dirty="0"/>
              <a:t>In order to ‘educate the whole child’ we need to stress SEL almost as much as academics.</a:t>
            </a:r>
          </a:p>
          <a:p>
            <a:pPr lvl="1"/>
            <a:r>
              <a:rPr lang="en-US" sz="3200" dirty="0"/>
              <a:t>We are in school to help students grow emotionally as well – ‘In Loco Parentis’</a:t>
            </a:r>
          </a:p>
          <a:p>
            <a:pPr lvl="1"/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2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F941A-0669-4692-9A1D-A2260460E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Big Idea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B0672-0079-4057-92D1-C17F34349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438399"/>
            <a:ext cx="10018713" cy="411187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sz="5100" dirty="0"/>
              <a:t>Big Idea 3: ‘A Culture of Self Reflection’ – In order to transform your school into a community, we must stop blaming each other!</a:t>
            </a:r>
          </a:p>
          <a:p>
            <a:pPr lvl="1"/>
            <a:r>
              <a:rPr lang="en-US" sz="5100" dirty="0"/>
              <a:t>The atmosphere within which RJP will most readily take hold</a:t>
            </a:r>
          </a:p>
          <a:p>
            <a:pPr lvl="1"/>
            <a:r>
              <a:rPr lang="en-US" sz="5100" dirty="0"/>
              <a:t>RJ asks us to help a person who has created harm to understand and take responsibility for what they have done. </a:t>
            </a:r>
          </a:p>
          <a:p>
            <a:pPr lvl="1"/>
            <a:r>
              <a:rPr lang="en-US" sz="5100" dirty="0"/>
              <a:t>To support them as they participate in ‘Repairing the Harm.’</a:t>
            </a:r>
          </a:p>
          <a:p>
            <a:pPr lvl="1"/>
            <a:endParaRPr lang="en-US" sz="5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77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Custom 15">
      <a:dk1>
        <a:srgbClr val="2E2E69"/>
      </a:dk1>
      <a:lt1>
        <a:srgbClr val="B5AF7F"/>
      </a:lt1>
      <a:dk2>
        <a:srgbClr val="6E4CAA"/>
      </a:dk2>
      <a:lt2>
        <a:srgbClr val="445DBF"/>
      </a:lt2>
      <a:accent1>
        <a:srgbClr val="2D3D7E"/>
      </a:accent1>
      <a:accent2>
        <a:srgbClr val="2E2E69"/>
      </a:accent2>
      <a:accent3>
        <a:srgbClr val="7E56C7"/>
      </a:accent3>
      <a:accent4>
        <a:srgbClr val="374C9A"/>
      </a:accent4>
      <a:accent5>
        <a:srgbClr val="364A97"/>
      </a:accent5>
      <a:accent6>
        <a:srgbClr val="A0988C"/>
      </a:accent6>
      <a:hlink>
        <a:srgbClr val="4764CC"/>
      </a:hlink>
      <a:folHlink>
        <a:srgbClr val="738F97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2335</TotalTime>
  <Words>1401</Words>
  <Application>Microsoft Office PowerPoint</Application>
  <PresentationFormat>Widescreen</PresentationFormat>
  <Paragraphs>127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Corbel</vt:lpstr>
      <vt:lpstr>Parallax</vt:lpstr>
      <vt:lpstr>Acrobat Document</vt:lpstr>
      <vt:lpstr>Transforming our Schools from Alienating Institutions Into Caring Communities  </vt:lpstr>
      <vt:lpstr>Why Alienating?</vt:lpstr>
      <vt:lpstr>Why Caring?</vt:lpstr>
      <vt:lpstr>II Biography </vt:lpstr>
      <vt:lpstr>III Goals</vt:lpstr>
      <vt:lpstr>II What is Community?</vt:lpstr>
      <vt:lpstr>IV  A Focus on Whole School Change: Theoretical Underpinnings</vt:lpstr>
      <vt:lpstr>Big Idea 2 </vt:lpstr>
      <vt:lpstr>Big Idea 3</vt:lpstr>
      <vt:lpstr>V The 5 Essential Building Blocks for Making Cultural Change</vt:lpstr>
      <vt:lpstr>The 5 Essential Building Blocks</vt:lpstr>
      <vt:lpstr>The 5 Essential Building Blocks</vt:lpstr>
      <vt:lpstr>The 5 Essential Building Blocks</vt:lpstr>
      <vt:lpstr>The 5 Essential Building Blocks:  Vehicles and Structures to Change Culture and Build a Culture of Self-Reflection </vt:lpstr>
      <vt:lpstr>The 5 Essential Building Blocks</vt:lpstr>
      <vt:lpstr>VI The 100% RESPECT! Campaign</vt:lpstr>
      <vt:lpstr>The 100% RESPECT! Campaign: Underlying Philosophy</vt:lpstr>
      <vt:lpstr>The 100% RESPECT! Campaign: Underlying Philosophy</vt:lpstr>
      <vt:lpstr>Campaign Slogan</vt:lpstr>
      <vt:lpstr>The 100% RESPECT! Campaign - The Defining Respect Activity (DRA): Getting Everyone on the Same Page</vt:lpstr>
      <vt:lpstr>The 100% RESPECT! Campaign - The Defining Respect Activity (DRA): Getting Everyone on the Same Page</vt:lpstr>
      <vt:lpstr>The 100% RESPECT! Campaign - Constitutional Conventions: Putting our Ideas Together</vt:lpstr>
      <vt:lpstr>PowerPoint Presentation</vt:lpstr>
      <vt:lpstr>The 100% RESPECT! Campaign – Town Halls: Direct Democracy in Action </vt:lpstr>
      <vt:lpstr>The 100% RESPECT! Campaign – A Consistent Set of Responses to Violations of the Guidelines</vt:lpstr>
      <vt:lpstr>The 100% RESPECT! Campaign – Expanding the Circle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 Fundamentally Transforming School Culture with an Accent on Communication, Self-Reflection and Accountability:</dc:title>
  <dc:creator>Hannah Guldin</dc:creator>
  <cp:lastModifiedBy>Paul Goodfellow</cp:lastModifiedBy>
  <cp:revision>134</cp:revision>
  <dcterms:created xsi:type="dcterms:W3CDTF">2017-05-31T15:26:58Z</dcterms:created>
  <dcterms:modified xsi:type="dcterms:W3CDTF">2018-10-25T01:41:33Z</dcterms:modified>
</cp:coreProperties>
</file>