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5" r:id="rId6"/>
    <p:sldId id="260" r:id="rId7"/>
    <p:sldId id="261" r:id="rId8"/>
    <p:sldId id="262" r:id="rId9"/>
    <p:sldId id="263" r:id="rId10"/>
    <p:sldId id="264" r:id="rId11"/>
    <p:sldId id="266" r:id="rId12"/>
    <p:sldId id="267" r:id="rId13"/>
    <p:sldId id="268" r:id="rId14"/>
    <p:sldId id="271" r:id="rId15"/>
    <p:sldId id="270" r:id="rId16"/>
    <p:sldId id="272" r:id="rId17"/>
    <p:sldId id="273" r:id="rId18"/>
    <p:sldId id="275" r:id="rId19"/>
    <p:sldId id="276" r:id="rId20"/>
    <p:sldId id="278" r:id="rId21"/>
    <p:sldId id="279" r:id="rId22"/>
    <p:sldId id="280" r:id="rId23"/>
    <p:sldId id="281" r:id="rId24"/>
    <p:sldId id="282" r:id="rId25"/>
    <p:sldId id="283"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0"/>
    <p:restoredTop sz="94663"/>
  </p:normalViewPr>
  <p:slideViewPr>
    <p:cSldViewPr snapToGrid="0" snapToObjects="1">
      <p:cViewPr varScale="1">
        <p:scale>
          <a:sx n="62" d="100"/>
          <a:sy n="62" d="100"/>
        </p:scale>
        <p:origin x="72" y="1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7AFBE-30B5-D14A-BB4B-145C237F296C}" type="doc">
      <dgm:prSet loTypeId="urn:microsoft.com/office/officeart/2005/8/layout/venn1" loCatId="" qsTypeId="urn:microsoft.com/office/officeart/2005/8/quickstyle/simple1" qsCatId="simple" csTypeId="urn:microsoft.com/office/officeart/2005/8/colors/accent1_2" csCatId="accent1" phldr="1"/>
      <dgm:spPr/>
    </dgm:pt>
    <dgm:pt modelId="{3201B80C-32F1-E746-A38C-BF6A7604DDCD}">
      <dgm:prSet phldrT="[Text]"/>
      <dgm:spPr/>
      <dgm:t>
        <a:bodyPr/>
        <a:lstStyle/>
        <a:p>
          <a:r>
            <a:rPr lang="en-US" dirty="0"/>
            <a:t>Nighthawk</a:t>
          </a:r>
        </a:p>
      </dgm:t>
    </dgm:pt>
    <dgm:pt modelId="{78FF0B52-1B9D-F04C-A79A-BD4BCA4126B8}" type="parTrans" cxnId="{2F44CFCA-DF7F-B54D-88AE-17A9F6710AB2}">
      <dgm:prSet/>
      <dgm:spPr/>
      <dgm:t>
        <a:bodyPr/>
        <a:lstStyle/>
        <a:p>
          <a:endParaRPr lang="en-US"/>
        </a:p>
      </dgm:t>
    </dgm:pt>
    <dgm:pt modelId="{2ACCBCF6-58AB-C242-A849-7A0F183E40D7}" type="sibTrans" cxnId="{2F44CFCA-DF7F-B54D-88AE-17A9F6710AB2}">
      <dgm:prSet/>
      <dgm:spPr/>
      <dgm:t>
        <a:bodyPr/>
        <a:lstStyle/>
        <a:p>
          <a:endParaRPr lang="en-US"/>
        </a:p>
      </dgm:t>
    </dgm:pt>
    <dgm:pt modelId="{03398B75-6B8E-8444-AE50-3E9ABA8578AE}">
      <dgm:prSet phldrT="[Text]" custT="1"/>
      <dgm:spPr/>
      <dgm:t>
        <a:bodyPr/>
        <a:lstStyle/>
        <a:p>
          <a:r>
            <a:rPr lang="en-US" sz="2800" dirty="0"/>
            <a:t>Afterburn</a:t>
          </a:r>
        </a:p>
      </dgm:t>
    </dgm:pt>
    <dgm:pt modelId="{D93569F4-40E9-3640-962E-896FA3637D6C}" type="parTrans" cxnId="{2E14DC5E-2F7C-384D-9AA7-6B8AD4B3A605}">
      <dgm:prSet/>
      <dgm:spPr/>
      <dgm:t>
        <a:bodyPr/>
        <a:lstStyle/>
        <a:p>
          <a:endParaRPr lang="en-US"/>
        </a:p>
      </dgm:t>
    </dgm:pt>
    <dgm:pt modelId="{9061B8A1-CD5C-254B-87A1-9C6D786F057F}" type="sibTrans" cxnId="{2E14DC5E-2F7C-384D-9AA7-6B8AD4B3A605}">
      <dgm:prSet/>
      <dgm:spPr/>
      <dgm:t>
        <a:bodyPr/>
        <a:lstStyle/>
        <a:p>
          <a:endParaRPr lang="en-US"/>
        </a:p>
      </dgm:t>
    </dgm:pt>
    <dgm:pt modelId="{5A9F7DAB-1AFF-8847-B61B-304EEAB31389}">
      <dgm:prSet phldrT="[Text]"/>
      <dgm:spPr/>
      <dgm:t>
        <a:bodyPr/>
        <a:lstStyle/>
        <a:p>
          <a:r>
            <a:rPr lang="en-US" dirty="0"/>
            <a:t>2 out of 4 Assistant Principals moved after Year 1</a:t>
          </a:r>
        </a:p>
      </dgm:t>
    </dgm:pt>
    <dgm:pt modelId="{5FA68E09-FECF-0E42-91FC-3AF2A116CFC0}" type="parTrans" cxnId="{C33F5986-1165-CF4D-95D9-37F6ABCC5D72}">
      <dgm:prSet/>
      <dgm:spPr/>
      <dgm:t>
        <a:bodyPr/>
        <a:lstStyle/>
        <a:p>
          <a:endParaRPr lang="en-US"/>
        </a:p>
      </dgm:t>
    </dgm:pt>
    <dgm:pt modelId="{CAEE5E4E-5417-3342-BC19-5AF150FE73C8}" type="sibTrans" cxnId="{C33F5986-1165-CF4D-95D9-37F6ABCC5D72}">
      <dgm:prSet/>
      <dgm:spPr/>
      <dgm:t>
        <a:bodyPr/>
        <a:lstStyle/>
        <a:p>
          <a:endParaRPr lang="en-US"/>
        </a:p>
      </dgm:t>
    </dgm:pt>
    <dgm:pt modelId="{EDEF0955-4DB7-EA49-87AF-22D74026290A}">
      <dgm:prSet phldrT="[Text]"/>
      <dgm:spPr/>
      <dgm:t>
        <a:bodyPr/>
        <a:lstStyle/>
        <a:p>
          <a:r>
            <a:rPr lang="en-US" dirty="0"/>
            <a:t>Minority Specialists did not come out and assist at building</a:t>
          </a:r>
        </a:p>
      </dgm:t>
    </dgm:pt>
    <dgm:pt modelId="{1C1BE455-DCEE-0149-9E37-0AF10BA58378}" type="parTrans" cxnId="{A81EBF97-791E-B04A-B01F-351E2A81CBFC}">
      <dgm:prSet/>
      <dgm:spPr/>
      <dgm:t>
        <a:bodyPr/>
        <a:lstStyle/>
        <a:p>
          <a:endParaRPr lang="en-US"/>
        </a:p>
      </dgm:t>
    </dgm:pt>
    <dgm:pt modelId="{4DE87C8D-4054-C245-8E56-D3866EC6C41E}" type="sibTrans" cxnId="{A81EBF97-791E-B04A-B01F-351E2A81CBFC}">
      <dgm:prSet/>
      <dgm:spPr/>
      <dgm:t>
        <a:bodyPr/>
        <a:lstStyle/>
        <a:p>
          <a:endParaRPr lang="en-US"/>
        </a:p>
      </dgm:t>
    </dgm:pt>
    <dgm:pt modelId="{12877014-9FC7-8F45-B2E3-65F602FC1E17}">
      <dgm:prSet phldrT="[Text]"/>
      <dgm:spPr/>
      <dgm:t>
        <a:bodyPr/>
        <a:lstStyle/>
        <a:p>
          <a:r>
            <a:rPr lang="en-US" dirty="0"/>
            <a:t>Controversy after member of leadership task force arrested for sexual relations with students</a:t>
          </a:r>
        </a:p>
      </dgm:t>
    </dgm:pt>
    <dgm:pt modelId="{2A85CD46-EED1-FD4C-A477-F058459B8D91}" type="parTrans" cxnId="{5ED42267-3240-6D4E-A2FF-E39518DFB5FE}">
      <dgm:prSet/>
      <dgm:spPr/>
      <dgm:t>
        <a:bodyPr/>
        <a:lstStyle/>
        <a:p>
          <a:endParaRPr lang="en-US"/>
        </a:p>
      </dgm:t>
    </dgm:pt>
    <dgm:pt modelId="{23C406F5-C43F-AB48-BA1F-2A7B58217C90}" type="sibTrans" cxnId="{5ED42267-3240-6D4E-A2FF-E39518DFB5FE}">
      <dgm:prSet/>
      <dgm:spPr/>
      <dgm:t>
        <a:bodyPr/>
        <a:lstStyle/>
        <a:p>
          <a:endParaRPr lang="en-US"/>
        </a:p>
      </dgm:t>
    </dgm:pt>
    <dgm:pt modelId="{7CEF6978-F42B-0F4E-A16F-3F75854B733C}">
      <dgm:prSet phldrT="[Text]" custT="1"/>
      <dgm:spPr/>
      <dgm:t>
        <a:bodyPr/>
        <a:lstStyle/>
        <a:p>
          <a:r>
            <a:rPr lang="en-US" sz="2000" dirty="0"/>
            <a:t>Principal on Assignment (Principal Intern) completed assignment after Year 1 and moved out building</a:t>
          </a:r>
        </a:p>
      </dgm:t>
    </dgm:pt>
    <dgm:pt modelId="{FFC4CAEB-91CE-BF4E-8434-31D4316A9292}" type="parTrans" cxnId="{C8F4A573-F69D-5B45-80A4-99019E925E52}">
      <dgm:prSet/>
      <dgm:spPr/>
      <dgm:t>
        <a:bodyPr/>
        <a:lstStyle/>
        <a:p>
          <a:endParaRPr lang="en-US"/>
        </a:p>
      </dgm:t>
    </dgm:pt>
    <dgm:pt modelId="{46171E98-0F47-4A42-8AB2-D0FA1DC44C52}" type="sibTrans" cxnId="{C8F4A573-F69D-5B45-80A4-99019E925E52}">
      <dgm:prSet/>
      <dgm:spPr/>
      <dgm:t>
        <a:bodyPr/>
        <a:lstStyle/>
        <a:p>
          <a:endParaRPr lang="en-US"/>
        </a:p>
      </dgm:t>
    </dgm:pt>
    <dgm:pt modelId="{79D4ED85-83FC-4140-9F31-DF9D0BF56567}">
      <dgm:prSet phldrT="[Text]" custT="1"/>
      <dgm:spPr/>
      <dgm:t>
        <a:bodyPr/>
        <a:lstStyle/>
        <a:p>
          <a:r>
            <a:rPr lang="en-US" sz="2000" dirty="0"/>
            <a:t>Lack of district-level support at building</a:t>
          </a:r>
        </a:p>
      </dgm:t>
    </dgm:pt>
    <dgm:pt modelId="{966246ED-3E81-9C4C-A8FA-48AB1412D7D7}" type="parTrans" cxnId="{097823AD-9AFF-C649-9B61-7D01C85B4C1A}">
      <dgm:prSet/>
      <dgm:spPr/>
      <dgm:t>
        <a:bodyPr/>
        <a:lstStyle/>
        <a:p>
          <a:endParaRPr lang="en-US"/>
        </a:p>
      </dgm:t>
    </dgm:pt>
    <dgm:pt modelId="{F29579EF-171E-1442-9CC5-D185C20C1BBB}" type="sibTrans" cxnId="{097823AD-9AFF-C649-9B61-7D01C85B4C1A}">
      <dgm:prSet/>
      <dgm:spPr/>
      <dgm:t>
        <a:bodyPr/>
        <a:lstStyle/>
        <a:p>
          <a:endParaRPr lang="en-US"/>
        </a:p>
      </dgm:t>
    </dgm:pt>
    <dgm:pt modelId="{81A37F6A-74BC-EC48-B2C7-7C303B889D60}">
      <dgm:prSet phldrT="[Text]" custT="1"/>
      <dgm:spPr/>
      <dgm:t>
        <a:bodyPr/>
        <a:lstStyle/>
        <a:p>
          <a:r>
            <a:rPr lang="en-US" sz="2000" dirty="0"/>
            <a:t>Principal not supportive of the program</a:t>
          </a:r>
        </a:p>
      </dgm:t>
    </dgm:pt>
    <dgm:pt modelId="{0C78FDFF-4337-FD4B-9585-7218066E53D6}" type="parTrans" cxnId="{FA590C28-140F-7742-A240-028DC2AEF616}">
      <dgm:prSet/>
      <dgm:spPr/>
      <dgm:t>
        <a:bodyPr/>
        <a:lstStyle/>
        <a:p>
          <a:endParaRPr lang="en-US"/>
        </a:p>
      </dgm:t>
    </dgm:pt>
    <dgm:pt modelId="{04E3BD39-7ADE-8146-9DAB-5F27E021FE38}" type="sibTrans" cxnId="{FA590C28-140F-7742-A240-028DC2AEF616}">
      <dgm:prSet/>
      <dgm:spPr/>
      <dgm:t>
        <a:bodyPr/>
        <a:lstStyle/>
        <a:p>
          <a:endParaRPr lang="en-US"/>
        </a:p>
      </dgm:t>
    </dgm:pt>
    <dgm:pt modelId="{5103DE0B-0109-A74F-BCB5-8236C0B89D56}" type="pres">
      <dgm:prSet presAssocID="{5877AFBE-30B5-D14A-BB4B-145C237F296C}" presName="compositeShape" presStyleCnt="0">
        <dgm:presLayoutVars>
          <dgm:chMax val="7"/>
          <dgm:dir/>
          <dgm:resizeHandles val="exact"/>
        </dgm:presLayoutVars>
      </dgm:prSet>
      <dgm:spPr/>
    </dgm:pt>
    <dgm:pt modelId="{2AE86B51-CF21-DF43-8600-A85E8D0F30F3}" type="pres">
      <dgm:prSet presAssocID="{03398B75-6B8E-8444-AE50-3E9ABA8578AE}" presName="circ1" presStyleLbl="vennNode1" presStyleIdx="0" presStyleCnt="2" custScaleX="103128" custLinFactNeighborX="-3860" custLinFactNeighborY="274"/>
      <dgm:spPr/>
    </dgm:pt>
    <dgm:pt modelId="{8272551D-DC69-5A4B-9C00-B08FFDA6F766}" type="pres">
      <dgm:prSet presAssocID="{03398B75-6B8E-8444-AE50-3E9ABA8578AE}" presName="circ1Tx" presStyleLbl="revTx" presStyleIdx="0" presStyleCnt="0">
        <dgm:presLayoutVars>
          <dgm:chMax val="0"/>
          <dgm:chPref val="0"/>
          <dgm:bulletEnabled val="1"/>
        </dgm:presLayoutVars>
      </dgm:prSet>
      <dgm:spPr/>
    </dgm:pt>
    <dgm:pt modelId="{9D73AA79-0978-9144-96F9-9DFCFFF5F547}" type="pres">
      <dgm:prSet presAssocID="{3201B80C-32F1-E746-A38C-BF6A7604DDCD}" presName="circ2" presStyleLbl="vennNode1" presStyleIdx="1" presStyleCnt="2"/>
      <dgm:spPr/>
    </dgm:pt>
    <dgm:pt modelId="{23E5F8A9-C5F0-4B42-9C55-6FE962D51C70}" type="pres">
      <dgm:prSet presAssocID="{3201B80C-32F1-E746-A38C-BF6A7604DDCD}" presName="circ2Tx" presStyleLbl="revTx" presStyleIdx="0" presStyleCnt="0">
        <dgm:presLayoutVars>
          <dgm:chMax val="0"/>
          <dgm:chPref val="0"/>
          <dgm:bulletEnabled val="1"/>
        </dgm:presLayoutVars>
      </dgm:prSet>
      <dgm:spPr/>
    </dgm:pt>
  </dgm:ptLst>
  <dgm:cxnLst>
    <dgm:cxn modelId="{5ED42267-3240-6D4E-A2FF-E39518DFB5FE}" srcId="{3201B80C-32F1-E746-A38C-BF6A7604DDCD}" destId="{12877014-9FC7-8F45-B2E3-65F602FC1E17}" srcOrd="2" destOrd="0" parTransId="{2A85CD46-EED1-FD4C-A477-F058459B8D91}" sibTransId="{23C406F5-C43F-AB48-BA1F-2A7B58217C90}"/>
    <dgm:cxn modelId="{B01DAB59-4671-0047-8D8B-8C3CA2249D8D}" type="presOf" srcId="{5877AFBE-30B5-D14A-BB4B-145C237F296C}" destId="{5103DE0B-0109-A74F-BCB5-8236C0B89D56}" srcOrd="0" destOrd="0" presId="urn:microsoft.com/office/officeart/2005/8/layout/venn1"/>
    <dgm:cxn modelId="{CF453D82-9BF7-124F-BDB5-EED0790AD7C1}" type="presOf" srcId="{03398B75-6B8E-8444-AE50-3E9ABA8578AE}" destId="{8272551D-DC69-5A4B-9C00-B08FFDA6F766}" srcOrd="1" destOrd="0" presId="urn:microsoft.com/office/officeart/2005/8/layout/venn1"/>
    <dgm:cxn modelId="{FA590C28-140F-7742-A240-028DC2AEF616}" srcId="{03398B75-6B8E-8444-AE50-3E9ABA8578AE}" destId="{81A37F6A-74BC-EC48-B2C7-7C303B889D60}" srcOrd="2" destOrd="0" parTransId="{0C78FDFF-4337-FD4B-9585-7218066E53D6}" sibTransId="{04E3BD39-7ADE-8146-9DAB-5F27E021FE38}"/>
    <dgm:cxn modelId="{A81EBF97-791E-B04A-B01F-351E2A81CBFC}" srcId="{3201B80C-32F1-E746-A38C-BF6A7604DDCD}" destId="{EDEF0955-4DB7-EA49-87AF-22D74026290A}" srcOrd="1" destOrd="0" parTransId="{1C1BE455-DCEE-0149-9E37-0AF10BA58378}" sibTransId="{4DE87C8D-4054-C245-8E56-D3866EC6C41E}"/>
    <dgm:cxn modelId="{D699E4E7-BD76-9E49-8FF4-690DED348024}" type="presOf" srcId="{EDEF0955-4DB7-EA49-87AF-22D74026290A}" destId="{9D73AA79-0978-9144-96F9-9DFCFFF5F547}" srcOrd="0" destOrd="2" presId="urn:microsoft.com/office/officeart/2005/8/layout/venn1"/>
    <dgm:cxn modelId="{88E8AACF-BB60-D548-AEBD-5CE705FF61D8}" type="presOf" srcId="{5A9F7DAB-1AFF-8847-B61B-304EEAB31389}" destId="{9D73AA79-0978-9144-96F9-9DFCFFF5F547}" srcOrd="0" destOrd="1" presId="urn:microsoft.com/office/officeart/2005/8/layout/venn1"/>
    <dgm:cxn modelId="{0183F9CE-3E2A-FF46-8B87-C9C48F96E5FC}" type="presOf" srcId="{3201B80C-32F1-E746-A38C-BF6A7604DDCD}" destId="{9D73AA79-0978-9144-96F9-9DFCFFF5F547}" srcOrd="0" destOrd="0" presId="urn:microsoft.com/office/officeart/2005/8/layout/venn1"/>
    <dgm:cxn modelId="{AEEBDED9-3BFF-7A49-9188-1880A07D18B2}" type="presOf" srcId="{3201B80C-32F1-E746-A38C-BF6A7604DDCD}" destId="{23E5F8A9-C5F0-4B42-9C55-6FE962D51C70}" srcOrd="1" destOrd="0" presId="urn:microsoft.com/office/officeart/2005/8/layout/venn1"/>
    <dgm:cxn modelId="{2E14DC5E-2F7C-384D-9AA7-6B8AD4B3A605}" srcId="{5877AFBE-30B5-D14A-BB4B-145C237F296C}" destId="{03398B75-6B8E-8444-AE50-3E9ABA8578AE}" srcOrd="0" destOrd="0" parTransId="{D93569F4-40E9-3640-962E-896FA3637D6C}" sibTransId="{9061B8A1-CD5C-254B-87A1-9C6D786F057F}"/>
    <dgm:cxn modelId="{A5433A3E-7B0C-4041-B014-AC140FDDCBDF}" type="presOf" srcId="{03398B75-6B8E-8444-AE50-3E9ABA8578AE}" destId="{2AE86B51-CF21-DF43-8600-A85E8D0F30F3}" srcOrd="0" destOrd="0" presId="urn:microsoft.com/office/officeart/2005/8/layout/venn1"/>
    <dgm:cxn modelId="{46FD5952-9290-ED40-803A-6D6125E16B82}" type="presOf" srcId="{81A37F6A-74BC-EC48-B2C7-7C303B889D60}" destId="{8272551D-DC69-5A4B-9C00-B08FFDA6F766}" srcOrd="1" destOrd="3" presId="urn:microsoft.com/office/officeart/2005/8/layout/venn1"/>
    <dgm:cxn modelId="{D3BEE292-392B-5949-8AFF-ABFF13614800}" type="presOf" srcId="{7CEF6978-F42B-0F4E-A16F-3F75854B733C}" destId="{8272551D-DC69-5A4B-9C00-B08FFDA6F766}" srcOrd="1" destOrd="1" presId="urn:microsoft.com/office/officeart/2005/8/layout/venn1"/>
    <dgm:cxn modelId="{E031943E-9DD8-9D41-AE98-9871BED86BCB}" type="presOf" srcId="{12877014-9FC7-8F45-B2E3-65F602FC1E17}" destId="{9D73AA79-0978-9144-96F9-9DFCFFF5F547}" srcOrd="0" destOrd="3" presId="urn:microsoft.com/office/officeart/2005/8/layout/venn1"/>
    <dgm:cxn modelId="{4F52D2E3-64EF-4542-A8FF-7B82F2B2E17F}" type="presOf" srcId="{EDEF0955-4DB7-EA49-87AF-22D74026290A}" destId="{23E5F8A9-C5F0-4B42-9C55-6FE962D51C70}" srcOrd="1" destOrd="2" presId="urn:microsoft.com/office/officeart/2005/8/layout/venn1"/>
    <dgm:cxn modelId="{8BE7B4E0-74ED-AD46-9EBF-9E196C58B1CC}" type="presOf" srcId="{81A37F6A-74BC-EC48-B2C7-7C303B889D60}" destId="{2AE86B51-CF21-DF43-8600-A85E8D0F30F3}" srcOrd="0" destOrd="3" presId="urn:microsoft.com/office/officeart/2005/8/layout/venn1"/>
    <dgm:cxn modelId="{C8F4A573-F69D-5B45-80A4-99019E925E52}" srcId="{03398B75-6B8E-8444-AE50-3E9ABA8578AE}" destId="{7CEF6978-F42B-0F4E-A16F-3F75854B733C}" srcOrd="0" destOrd="0" parTransId="{FFC4CAEB-91CE-BF4E-8434-31D4316A9292}" sibTransId="{46171E98-0F47-4A42-8AB2-D0FA1DC44C52}"/>
    <dgm:cxn modelId="{EF0427EA-713C-A648-8708-12BBB2F96C07}" type="presOf" srcId="{79D4ED85-83FC-4140-9F31-DF9D0BF56567}" destId="{8272551D-DC69-5A4B-9C00-B08FFDA6F766}" srcOrd="1" destOrd="2" presId="urn:microsoft.com/office/officeart/2005/8/layout/venn1"/>
    <dgm:cxn modelId="{C33F5986-1165-CF4D-95D9-37F6ABCC5D72}" srcId="{3201B80C-32F1-E746-A38C-BF6A7604DDCD}" destId="{5A9F7DAB-1AFF-8847-B61B-304EEAB31389}" srcOrd="0" destOrd="0" parTransId="{5FA68E09-FECF-0E42-91FC-3AF2A116CFC0}" sibTransId="{CAEE5E4E-5417-3342-BC19-5AF150FE73C8}"/>
    <dgm:cxn modelId="{2F44CFCA-DF7F-B54D-88AE-17A9F6710AB2}" srcId="{5877AFBE-30B5-D14A-BB4B-145C237F296C}" destId="{3201B80C-32F1-E746-A38C-BF6A7604DDCD}" srcOrd="1" destOrd="0" parTransId="{78FF0B52-1B9D-F04C-A79A-BD4BCA4126B8}" sibTransId="{2ACCBCF6-58AB-C242-A849-7A0F183E40D7}"/>
    <dgm:cxn modelId="{4E3524D6-E801-6541-A938-BB866B058F12}" type="presOf" srcId="{5A9F7DAB-1AFF-8847-B61B-304EEAB31389}" destId="{23E5F8A9-C5F0-4B42-9C55-6FE962D51C70}" srcOrd="1" destOrd="1" presId="urn:microsoft.com/office/officeart/2005/8/layout/venn1"/>
    <dgm:cxn modelId="{D0B0AA2D-82B4-D043-A2E3-12D8EFB90F64}" type="presOf" srcId="{79D4ED85-83FC-4140-9F31-DF9D0BF56567}" destId="{2AE86B51-CF21-DF43-8600-A85E8D0F30F3}" srcOrd="0" destOrd="2" presId="urn:microsoft.com/office/officeart/2005/8/layout/venn1"/>
    <dgm:cxn modelId="{5E02C1B0-A4CF-9F4F-9605-16984489E575}" type="presOf" srcId="{7CEF6978-F42B-0F4E-A16F-3F75854B733C}" destId="{2AE86B51-CF21-DF43-8600-A85E8D0F30F3}" srcOrd="0" destOrd="1" presId="urn:microsoft.com/office/officeart/2005/8/layout/venn1"/>
    <dgm:cxn modelId="{097823AD-9AFF-C649-9B61-7D01C85B4C1A}" srcId="{03398B75-6B8E-8444-AE50-3E9ABA8578AE}" destId="{79D4ED85-83FC-4140-9F31-DF9D0BF56567}" srcOrd="1" destOrd="0" parTransId="{966246ED-3E81-9C4C-A8FA-48AB1412D7D7}" sibTransId="{F29579EF-171E-1442-9CC5-D185C20C1BBB}"/>
    <dgm:cxn modelId="{943667E0-B736-5E40-A225-73EDA885FCCE}" type="presOf" srcId="{12877014-9FC7-8F45-B2E3-65F602FC1E17}" destId="{23E5F8A9-C5F0-4B42-9C55-6FE962D51C70}" srcOrd="1" destOrd="3" presId="urn:microsoft.com/office/officeart/2005/8/layout/venn1"/>
    <dgm:cxn modelId="{6921E25E-7DA8-AC47-8E9B-C8FE1F949824}" type="presParOf" srcId="{5103DE0B-0109-A74F-BCB5-8236C0B89D56}" destId="{2AE86B51-CF21-DF43-8600-A85E8D0F30F3}" srcOrd="0" destOrd="0" presId="urn:microsoft.com/office/officeart/2005/8/layout/venn1"/>
    <dgm:cxn modelId="{D0910DDE-A766-024E-9E1D-0DDF9FF7CE31}" type="presParOf" srcId="{5103DE0B-0109-A74F-BCB5-8236C0B89D56}" destId="{8272551D-DC69-5A4B-9C00-B08FFDA6F766}" srcOrd="1" destOrd="0" presId="urn:microsoft.com/office/officeart/2005/8/layout/venn1"/>
    <dgm:cxn modelId="{00846E56-2368-9344-A18E-D798CCFE1F4C}" type="presParOf" srcId="{5103DE0B-0109-A74F-BCB5-8236C0B89D56}" destId="{9D73AA79-0978-9144-96F9-9DFCFFF5F547}" srcOrd="2" destOrd="0" presId="urn:microsoft.com/office/officeart/2005/8/layout/venn1"/>
    <dgm:cxn modelId="{FA9BE748-FB8F-034A-95BF-6702495C2F1A}" type="presParOf" srcId="{5103DE0B-0109-A74F-BCB5-8236C0B89D56}" destId="{23E5F8A9-C5F0-4B42-9C55-6FE962D51C7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B41C0E-F545-F440-9B7F-43A430C8FA2A}" type="doc">
      <dgm:prSet loTypeId="urn:microsoft.com/office/officeart/2005/8/layout/vList4" loCatId="" qsTypeId="urn:microsoft.com/office/officeart/2005/8/quickstyle/simple1" qsCatId="simple" csTypeId="urn:microsoft.com/office/officeart/2005/8/colors/accent1_2" csCatId="accent1" phldr="1"/>
      <dgm:spPr/>
    </dgm:pt>
    <dgm:pt modelId="{7CF159A1-A250-9449-B32F-A49E7AB4A582}">
      <dgm:prSet phldrT="[Text]" custT="1"/>
      <dgm:spPr/>
      <dgm:t>
        <a:bodyPr/>
        <a:lstStyle/>
        <a:p>
          <a:r>
            <a:rPr lang="en-US" sz="2000" dirty="0"/>
            <a:t>Suggestion #1-Do Not Proceed without District Leadership Support </a:t>
          </a:r>
        </a:p>
      </dgm:t>
    </dgm:pt>
    <dgm:pt modelId="{71C46D5A-31D9-B44A-9B1C-03C6116A1A90}" type="parTrans" cxnId="{24222C44-9902-9A49-BF77-594878F9974F}">
      <dgm:prSet/>
      <dgm:spPr/>
      <dgm:t>
        <a:bodyPr/>
        <a:lstStyle/>
        <a:p>
          <a:endParaRPr lang="en-US"/>
        </a:p>
      </dgm:t>
    </dgm:pt>
    <dgm:pt modelId="{1475877E-BCF7-CD42-83EB-8DB457E0E265}" type="sibTrans" cxnId="{24222C44-9902-9A49-BF77-594878F9974F}">
      <dgm:prSet/>
      <dgm:spPr/>
      <dgm:t>
        <a:bodyPr/>
        <a:lstStyle/>
        <a:p>
          <a:endParaRPr lang="en-US"/>
        </a:p>
      </dgm:t>
    </dgm:pt>
    <dgm:pt modelId="{E7FA3532-1C8C-184D-8080-7D5928EC87D9}">
      <dgm:prSet phldrT="[Text]" custT="1"/>
      <dgm:spPr/>
      <dgm:t>
        <a:bodyPr/>
        <a:lstStyle/>
        <a:p>
          <a:r>
            <a:rPr lang="en-US" sz="2000" dirty="0"/>
            <a:t>Suggestion #5-Build Stakeholder Communication into the System</a:t>
          </a:r>
        </a:p>
      </dgm:t>
    </dgm:pt>
    <dgm:pt modelId="{CC44E1E9-15BB-1D4F-916B-9AAFA4554035}" type="parTrans" cxnId="{62109A54-08AE-0546-96CB-F7721710CB53}">
      <dgm:prSet/>
      <dgm:spPr/>
      <dgm:t>
        <a:bodyPr/>
        <a:lstStyle/>
        <a:p>
          <a:endParaRPr lang="en-US"/>
        </a:p>
      </dgm:t>
    </dgm:pt>
    <dgm:pt modelId="{BE120DE3-CB16-2C47-9904-B2C63DCCC6DC}" type="sibTrans" cxnId="{62109A54-08AE-0546-96CB-F7721710CB53}">
      <dgm:prSet/>
      <dgm:spPr/>
      <dgm:t>
        <a:bodyPr/>
        <a:lstStyle/>
        <a:p>
          <a:endParaRPr lang="en-US"/>
        </a:p>
      </dgm:t>
    </dgm:pt>
    <dgm:pt modelId="{B5EC7A78-DF96-3642-9FD6-B54C1FA6086A}">
      <dgm:prSet custT="1"/>
      <dgm:spPr/>
      <dgm:t>
        <a:bodyPr/>
        <a:lstStyle/>
        <a:p>
          <a:r>
            <a:rPr lang="en-US" sz="2000" dirty="0"/>
            <a:t>Suggestion #2-Do Not Proceed without Multiyear Commitment</a:t>
          </a:r>
        </a:p>
      </dgm:t>
    </dgm:pt>
    <dgm:pt modelId="{389F05C3-D3CE-FA4B-AD39-366358057527}" type="parTrans" cxnId="{A9308496-03BB-DD41-952E-C7B25F2B95D4}">
      <dgm:prSet/>
      <dgm:spPr/>
      <dgm:t>
        <a:bodyPr/>
        <a:lstStyle/>
        <a:p>
          <a:endParaRPr lang="en-US"/>
        </a:p>
      </dgm:t>
    </dgm:pt>
    <dgm:pt modelId="{3F397100-953F-0A43-B666-D9CD21C31614}" type="sibTrans" cxnId="{A9308496-03BB-DD41-952E-C7B25F2B95D4}">
      <dgm:prSet/>
      <dgm:spPr/>
      <dgm:t>
        <a:bodyPr/>
        <a:lstStyle/>
        <a:p>
          <a:endParaRPr lang="en-US"/>
        </a:p>
      </dgm:t>
    </dgm:pt>
    <dgm:pt modelId="{02750E17-6B98-D04F-BC79-215CFB2E5EC9}">
      <dgm:prSet custT="1"/>
      <dgm:spPr/>
      <dgm:t>
        <a:bodyPr/>
        <a:lstStyle/>
        <a:p>
          <a:r>
            <a:rPr lang="en-US" sz="2000" dirty="0"/>
            <a:t>Suggestion #3-Build Ongoing Principal Level Support into the System</a:t>
          </a:r>
        </a:p>
      </dgm:t>
    </dgm:pt>
    <dgm:pt modelId="{84FD74B2-B003-DA4E-BD67-5D022CD909AE}" type="parTrans" cxnId="{46C5C303-D763-C240-829C-93097E3396D5}">
      <dgm:prSet/>
      <dgm:spPr/>
      <dgm:t>
        <a:bodyPr/>
        <a:lstStyle/>
        <a:p>
          <a:endParaRPr lang="en-US"/>
        </a:p>
      </dgm:t>
    </dgm:pt>
    <dgm:pt modelId="{72DFF94F-FBE4-7E47-A94F-B9D8077577CF}" type="sibTrans" cxnId="{46C5C303-D763-C240-829C-93097E3396D5}">
      <dgm:prSet/>
      <dgm:spPr/>
      <dgm:t>
        <a:bodyPr/>
        <a:lstStyle/>
        <a:p>
          <a:endParaRPr lang="en-US"/>
        </a:p>
      </dgm:t>
    </dgm:pt>
    <dgm:pt modelId="{A058D07E-E87D-EC45-B18D-F0754BF66F45}">
      <dgm:prSet custT="1"/>
      <dgm:spPr/>
      <dgm:t>
        <a:bodyPr/>
        <a:lstStyle/>
        <a:p>
          <a:r>
            <a:rPr lang="en-US" sz="2000" dirty="0"/>
            <a:t>Suggestion #4-Build Culture &amp; Climate Training into the System</a:t>
          </a:r>
        </a:p>
      </dgm:t>
    </dgm:pt>
    <dgm:pt modelId="{6BAA23C7-D058-5744-B4CD-64EB628C5CEF}" type="parTrans" cxnId="{6FB3F135-2A8D-C84B-8D0D-5D67A533B3D9}">
      <dgm:prSet/>
      <dgm:spPr/>
      <dgm:t>
        <a:bodyPr/>
        <a:lstStyle/>
        <a:p>
          <a:endParaRPr lang="en-US"/>
        </a:p>
      </dgm:t>
    </dgm:pt>
    <dgm:pt modelId="{4B03AD40-8B6C-5344-BC39-96A490726C1A}" type="sibTrans" cxnId="{6FB3F135-2A8D-C84B-8D0D-5D67A533B3D9}">
      <dgm:prSet/>
      <dgm:spPr/>
      <dgm:t>
        <a:bodyPr/>
        <a:lstStyle/>
        <a:p>
          <a:endParaRPr lang="en-US"/>
        </a:p>
      </dgm:t>
    </dgm:pt>
    <dgm:pt modelId="{381F79B3-40E8-A64F-9962-FCBE98704A86}" type="pres">
      <dgm:prSet presAssocID="{44B41C0E-F545-F440-9B7F-43A430C8FA2A}" presName="linear" presStyleCnt="0">
        <dgm:presLayoutVars>
          <dgm:dir/>
          <dgm:resizeHandles val="exact"/>
        </dgm:presLayoutVars>
      </dgm:prSet>
      <dgm:spPr/>
    </dgm:pt>
    <dgm:pt modelId="{AA3A13C8-831B-F34D-85B1-9CE1E57C7650}" type="pres">
      <dgm:prSet presAssocID="{7CF159A1-A250-9449-B32F-A49E7AB4A582}" presName="comp" presStyleCnt="0"/>
      <dgm:spPr/>
    </dgm:pt>
    <dgm:pt modelId="{3A477DD5-4059-8F4E-BB29-2B55BCBED6CE}" type="pres">
      <dgm:prSet presAssocID="{7CF159A1-A250-9449-B32F-A49E7AB4A582}" presName="box" presStyleLbl="node1" presStyleIdx="0" presStyleCnt="5" custLinFactNeighborX="-2079" custLinFactNeighborY="24037"/>
      <dgm:spPr/>
    </dgm:pt>
    <dgm:pt modelId="{2783860A-68E0-A947-AC07-72BCBB37AB93}" type="pres">
      <dgm:prSet presAssocID="{7CF159A1-A250-9449-B32F-A49E7AB4A582}" presName="img" presStyleLbl="fgImgPlace1" presStyleIdx="0" presStyleCnt="5"/>
      <dgm:spPr/>
    </dgm:pt>
    <dgm:pt modelId="{ED387539-FC77-8C45-89EF-1FEA516B1C41}" type="pres">
      <dgm:prSet presAssocID="{7CF159A1-A250-9449-B32F-A49E7AB4A582}" presName="text" presStyleLbl="node1" presStyleIdx="0" presStyleCnt="5">
        <dgm:presLayoutVars>
          <dgm:bulletEnabled val="1"/>
        </dgm:presLayoutVars>
      </dgm:prSet>
      <dgm:spPr/>
    </dgm:pt>
    <dgm:pt modelId="{AD252609-E6E0-1645-BC4E-C1D14D063B73}" type="pres">
      <dgm:prSet presAssocID="{1475877E-BCF7-CD42-83EB-8DB457E0E265}" presName="spacer" presStyleCnt="0"/>
      <dgm:spPr/>
    </dgm:pt>
    <dgm:pt modelId="{FB24F122-93F5-4243-AC3E-1067725C6EBC}" type="pres">
      <dgm:prSet presAssocID="{B5EC7A78-DF96-3642-9FD6-B54C1FA6086A}" presName="comp" presStyleCnt="0"/>
      <dgm:spPr/>
    </dgm:pt>
    <dgm:pt modelId="{5577FE20-A99A-8843-9FBB-2E7A36761038}" type="pres">
      <dgm:prSet presAssocID="{B5EC7A78-DF96-3642-9FD6-B54C1FA6086A}" presName="box" presStyleLbl="node1" presStyleIdx="1" presStyleCnt="5"/>
      <dgm:spPr/>
    </dgm:pt>
    <dgm:pt modelId="{95F0483D-2039-0342-9A0B-35033BB4DB93}" type="pres">
      <dgm:prSet presAssocID="{B5EC7A78-DF96-3642-9FD6-B54C1FA6086A}" presName="img" presStyleLbl="fgImgPlace1" presStyleIdx="1" presStyleCnt="5"/>
      <dgm:spPr/>
    </dgm:pt>
    <dgm:pt modelId="{8E0586F3-638D-6445-B9D9-882FE5CACB87}" type="pres">
      <dgm:prSet presAssocID="{B5EC7A78-DF96-3642-9FD6-B54C1FA6086A}" presName="text" presStyleLbl="node1" presStyleIdx="1" presStyleCnt="5">
        <dgm:presLayoutVars>
          <dgm:bulletEnabled val="1"/>
        </dgm:presLayoutVars>
      </dgm:prSet>
      <dgm:spPr/>
    </dgm:pt>
    <dgm:pt modelId="{A6C71C31-FB92-7B42-A977-C042B7070C35}" type="pres">
      <dgm:prSet presAssocID="{3F397100-953F-0A43-B666-D9CD21C31614}" presName="spacer" presStyleCnt="0"/>
      <dgm:spPr/>
    </dgm:pt>
    <dgm:pt modelId="{30FAB0D3-BF4E-7E42-BCC1-6621101139A0}" type="pres">
      <dgm:prSet presAssocID="{02750E17-6B98-D04F-BC79-215CFB2E5EC9}" presName="comp" presStyleCnt="0"/>
      <dgm:spPr/>
    </dgm:pt>
    <dgm:pt modelId="{68ADB8F7-9BB7-3E4F-92E2-A2E3E3DE1A06}" type="pres">
      <dgm:prSet presAssocID="{02750E17-6B98-D04F-BC79-215CFB2E5EC9}" presName="box" presStyleLbl="node1" presStyleIdx="2" presStyleCnt="5"/>
      <dgm:spPr/>
    </dgm:pt>
    <dgm:pt modelId="{522F22F1-1FC9-1E48-9A7F-41BA08E234E4}" type="pres">
      <dgm:prSet presAssocID="{02750E17-6B98-D04F-BC79-215CFB2E5EC9}" presName="img" presStyleLbl="fgImgPlace1" presStyleIdx="2" presStyleCnt="5"/>
      <dgm:spPr/>
    </dgm:pt>
    <dgm:pt modelId="{52A83719-03CB-5C49-B609-5CD2988E705B}" type="pres">
      <dgm:prSet presAssocID="{02750E17-6B98-D04F-BC79-215CFB2E5EC9}" presName="text" presStyleLbl="node1" presStyleIdx="2" presStyleCnt="5">
        <dgm:presLayoutVars>
          <dgm:bulletEnabled val="1"/>
        </dgm:presLayoutVars>
      </dgm:prSet>
      <dgm:spPr/>
    </dgm:pt>
    <dgm:pt modelId="{A17E3B78-134F-6744-B23C-BE22287812FE}" type="pres">
      <dgm:prSet presAssocID="{72DFF94F-FBE4-7E47-A94F-B9D8077577CF}" presName="spacer" presStyleCnt="0"/>
      <dgm:spPr/>
    </dgm:pt>
    <dgm:pt modelId="{B40A7A5B-0D47-5343-8231-2EF9C742E386}" type="pres">
      <dgm:prSet presAssocID="{A058D07E-E87D-EC45-B18D-F0754BF66F45}" presName="comp" presStyleCnt="0"/>
      <dgm:spPr/>
    </dgm:pt>
    <dgm:pt modelId="{487C1D33-EB70-B343-AEE8-5FB82784FA11}" type="pres">
      <dgm:prSet presAssocID="{A058D07E-E87D-EC45-B18D-F0754BF66F45}" presName="box" presStyleLbl="node1" presStyleIdx="3" presStyleCnt="5"/>
      <dgm:spPr/>
    </dgm:pt>
    <dgm:pt modelId="{5D4E2414-45F2-C849-9EB2-0CD23A0A02FC}" type="pres">
      <dgm:prSet presAssocID="{A058D07E-E87D-EC45-B18D-F0754BF66F45}" presName="img" presStyleLbl="fgImgPlace1" presStyleIdx="3" presStyleCnt="5"/>
      <dgm:spPr/>
    </dgm:pt>
    <dgm:pt modelId="{BE0BE329-8E67-6A41-A8BE-3C07B2275AE7}" type="pres">
      <dgm:prSet presAssocID="{A058D07E-E87D-EC45-B18D-F0754BF66F45}" presName="text" presStyleLbl="node1" presStyleIdx="3" presStyleCnt="5">
        <dgm:presLayoutVars>
          <dgm:bulletEnabled val="1"/>
        </dgm:presLayoutVars>
      </dgm:prSet>
      <dgm:spPr/>
    </dgm:pt>
    <dgm:pt modelId="{2D95F5EC-1540-FF42-BC96-515E046D7DF9}" type="pres">
      <dgm:prSet presAssocID="{4B03AD40-8B6C-5344-BC39-96A490726C1A}" presName="spacer" presStyleCnt="0"/>
      <dgm:spPr/>
    </dgm:pt>
    <dgm:pt modelId="{EF370D2A-2EF0-1149-B8C1-2CDB80846B45}" type="pres">
      <dgm:prSet presAssocID="{E7FA3532-1C8C-184D-8080-7D5928EC87D9}" presName="comp" presStyleCnt="0"/>
      <dgm:spPr/>
    </dgm:pt>
    <dgm:pt modelId="{F7FB5204-CAB8-B145-8435-66CE78FD3301}" type="pres">
      <dgm:prSet presAssocID="{E7FA3532-1C8C-184D-8080-7D5928EC87D9}" presName="box" presStyleLbl="node1" presStyleIdx="4" presStyleCnt="5"/>
      <dgm:spPr/>
    </dgm:pt>
    <dgm:pt modelId="{EC61BC82-7CE3-384D-B9E7-AD2605739C20}" type="pres">
      <dgm:prSet presAssocID="{E7FA3532-1C8C-184D-8080-7D5928EC87D9}" presName="img" presStyleLbl="fgImgPlace1" presStyleIdx="4" presStyleCnt="5"/>
      <dgm:spPr/>
    </dgm:pt>
    <dgm:pt modelId="{EA9BAB2D-0A33-3541-B90B-868675933E24}" type="pres">
      <dgm:prSet presAssocID="{E7FA3532-1C8C-184D-8080-7D5928EC87D9}" presName="text" presStyleLbl="node1" presStyleIdx="4" presStyleCnt="5">
        <dgm:presLayoutVars>
          <dgm:bulletEnabled val="1"/>
        </dgm:presLayoutVars>
      </dgm:prSet>
      <dgm:spPr/>
    </dgm:pt>
  </dgm:ptLst>
  <dgm:cxnLst>
    <dgm:cxn modelId="{59F0E378-8FFB-5248-9C9B-573C6C180028}" type="presOf" srcId="{E7FA3532-1C8C-184D-8080-7D5928EC87D9}" destId="{EA9BAB2D-0A33-3541-B90B-868675933E24}" srcOrd="1" destOrd="0" presId="urn:microsoft.com/office/officeart/2005/8/layout/vList4"/>
    <dgm:cxn modelId="{24222C44-9902-9A49-BF77-594878F9974F}" srcId="{44B41C0E-F545-F440-9B7F-43A430C8FA2A}" destId="{7CF159A1-A250-9449-B32F-A49E7AB4A582}" srcOrd="0" destOrd="0" parTransId="{71C46D5A-31D9-B44A-9B1C-03C6116A1A90}" sibTransId="{1475877E-BCF7-CD42-83EB-8DB457E0E265}"/>
    <dgm:cxn modelId="{6FB3F135-2A8D-C84B-8D0D-5D67A533B3D9}" srcId="{44B41C0E-F545-F440-9B7F-43A430C8FA2A}" destId="{A058D07E-E87D-EC45-B18D-F0754BF66F45}" srcOrd="3" destOrd="0" parTransId="{6BAA23C7-D058-5744-B4CD-64EB628C5CEF}" sibTransId="{4B03AD40-8B6C-5344-BC39-96A490726C1A}"/>
    <dgm:cxn modelId="{62109A54-08AE-0546-96CB-F7721710CB53}" srcId="{44B41C0E-F545-F440-9B7F-43A430C8FA2A}" destId="{E7FA3532-1C8C-184D-8080-7D5928EC87D9}" srcOrd="4" destOrd="0" parTransId="{CC44E1E9-15BB-1D4F-916B-9AAFA4554035}" sibTransId="{BE120DE3-CB16-2C47-9904-B2C63DCCC6DC}"/>
    <dgm:cxn modelId="{513520A1-8E30-424F-AFC6-050F63F40D87}" type="presOf" srcId="{02750E17-6B98-D04F-BC79-215CFB2E5EC9}" destId="{52A83719-03CB-5C49-B609-5CD2988E705B}" srcOrd="1" destOrd="0" presId="urn:microsoft.com/office/officeart/2005/8/layout/vList4"/>
    <dgm:cxn modelId="{82515CB3-823C-CB44-B781-97FF8E6C077F}" type="presOf" srcId="{7CF159A1-A250-9449-B32F-A49E7AB4A582}" destId="{ED387539-FC77-8C45-89EF-1FEA516B1C41}" srcOrd="1" destOrd="0" presId="urn:microsoft.com/office/officeart/2005/8/layout/vList4"/>
    <dgm:cxn modelId="{04539968-BA3B-DA48-B7EB-8EBDE055C735}" type="presOf" srcId="{44B41C0E-F545-F440-9B7F-43A430C8FA2A}" destId="{381F79B3-40E8-A64F-9962-FCBE98704A86}" srcOrd="0" destOrd="0" presId="urn:microsoft.com/office/officeart/2005/8/layout/vList4"/>
    <dgm:cxn modelId="{46C5C303-D763-C240-829C-93097E3396D5}" srcId="{44B41C0E-F545-F440-9B7F-43A430C8FA2A}" destId="{02750E17-6B98-D04F-BC79-215CFB2E5EC9}" srcOrd="2" destOrd="0" parTransId="{84FD74B2-B003-DA4E-BD67-5D022CD909AE}" sibTransId="{72DFF94F-FBE4-7E47-A94F-B9D8077577CF}"/>
    <dgm:cxn modelId="{CEEBB5B6-42F3-974F-87F7-8FA9C56BB556}" type="presOf" srcId="{E7FA3532-1C8C-184D-8080-7D5928EC87D9}" destId="{F7FB5204-CAB8-B145-8435-66CE78FD3301}" srcOrd="0" destOrd="0" presId="urn:microsoft.com/office/officeart/2005/8/layout/vList4"/>
    <dgm:cxn modelId="{A9308496-03BB-DD41-952E-C7B25F2B95D4}" srcId="{44B41C0E-F545-F440-9B7F-43A430C8FA2A}" destId="{B5EC7A78-DF96-3642-9FD6-B54C1FA6086A}" srcOrd="1" destOrd="0" parTransId="{389F05C3-D3CE-FA4B-AD39-366358057527}" sibTransId="{3F397100-953F-0A43-B666-D9CD21C31614}"/>
    <dgm:cxn modelId="{0D06D308-D6D5-6749-B4E4-2B809FA22F7D}" type="presOf" srcId="{A058D07E-E87D-EC45-B18D-F0754BF66F45}" destId="{487C1D33-EB70-B343-AEE8-5FB82784FA11}" srcOrd="0" destOrd="0" presId="urn:microsoft.com/office/officeart/2005/8/layout/vList4"/>
    <dgm:cxn modelId="{F8A071D9-3067-284B-B63B-70162FE008F9}" type="presOf" srcId="{A058D07E-E87D-EC45-B18D-F0754BF66F45}" destId="{BE0BE329-8E67-6A41-A8BE-3C07B2275AE7}" srcOrd="1" destOrd="0" presId="urn:microsoft.com/office/officeart/2005/8/layout/vList4"/>
    <dgm:cxn modelId="{29FBEFAC-90CF-A54A-94BE-98956EF7EFA7}" type="presOf" srcId="{B5EC7A78-DF96-3642-9FD6-B54C1FA6086A}" destId="{5577FE20-A99A-8843-9FBB-2E7A36761038}" srcOrd="0" destOrd="0" presId="urn:microsoft.com/office/officeart/2005/8/layout/vList4"/>
    <dgm:cxn modelId="{D856C0FA-21A0-854C-A5D0-65EF5FC142A4}" type="presOf" srcId="{7CF159A1-A250-9449-B32F-A49E7AB4A582}" destId="{3A477DD5-4059-8F4E-BB29-2B55BCBED6CE}" srcOrd="0" destOrd="0" presId="urn:microsoft.com/office/officeart/2005/8/layout/vList4"/>
    <dgm:cxn modelId="{2D21DB09-28BC-E447-8A8C-98FBDB9BEAD9}" type="presOf" srcId="{B5EC7A78-DF96-3642-9FD6-B54C1FA6086A}" destId="{8E0586F3-638D-6445-B9D9-882FE5CACB87}" srcOrd="1" destOrd="0" presId="urn:microsoft.com/office/officeart/2005/8/layout/vList4"/>
    <dgm:cxn modelId="{FDDCEB66-41C7-4244-9489-F7C4EECA043E}" type="presOf" srcId="{02750E17-6B98-D04F-BC79-215CFB2E5EC9}" destId="{68ADB8F7-9BB7-3E4F-92E2-A2E3E3DE1A06}" srcOrd="0" destOrd="0" presId="urn:microsoft.com/office/officeart/2005/8/layout/vList4"/>
    <dgm:cxn modelId="{B9ED5323-B261-DE45-BD81-C94B996C15B8}" type="presParOf" srcId="{381F79B3-40E8-A64F-9962-FCBE98704A86}" destId="{AA3A13C8-831B-F34D-85B1-9CE1E57C7650}" srcOrd="0" destOrd="0" presId="urn:microsoft.com/office/officeart/2005/8/layout/vList4"/>
    <dgm:cxn modelId="{CE0381F0-D1B5-0B4F-9F33-60183DE2342E}" type="presParOf" srcId="{AA3A13C8-831B-F34D-85B1-9CE1E57C7650}" destId="{3A477DD5-4059-8F4E-BB29-2B55BCBED6CE}" srcOrd="0" destOrd="0" presId="urn:microsoft.com/office/officeart/2005/8/layout/vList4"/>
    <dgm:cxn modelId="{2B817994-0FE4-2B4D-9736-082F9F5B7DC9}" type="presParOf" srcId="{AA3A13C8-831B-F34D-85B1-9CE1E57C7650}" destId="{2783860A-68E0-A947-AC07-72BCBB37AB93}" srcOrd="1" destOrd="0" presId="urn:microsoft.com/office/officeart/2005/8/layout/vList4"/>
    <dgm:cxn modelId="{F9F229F4-D75F-CC40-A686-0D3AA9DBA8CD}" type="presParOf" srcId="{AA3A13C8-831B-F34D-85B1-9CE1E57C7650}" destId="{ED387539-FC77-8C45-89EF-1FEA516B1C41}" srcOrd="2" destOrd="0" presId="urn:microsoft.com/office/officeart/2005/8/layout/vList4"/>
    <dgm:cxn modelId="{BC7643AB-09DD-B347-9877-6225ED136DB4}" type="presParOf" srcId="{381F79B3-40E8-A64F-9962-FCBE98704A86}" destId="{AD252609-E6E0-1645-BC4E-C1D14D063B73}" srcOrd="1" destOrd="0" presId="urn:microsoft.com/office/officeart/2005/8/layout/vList4"/>
    <dgm:cxn modelId="{F073C3E6-109A-E546-B1CF-6B04ADCD110A}" type="presParOf" srcId="{381F79B3-40E8-A64F-9962-FCBE98704A86}" destId="{FB24F122-93F5-4243-AC3E-1067725C6EBC}" srcOrd="2" destOrd="0" presId="urn:microsoft.com/office/officeart/2005/8/layout/vList4"/>
    <dgm:cxn modelId="{16605219-E0C5-0A4D-A17E-F2CFE73F6151}" type="presParOf" srcId="{FB24F122-93F5-4243-AC3E-1067725C6EBC}" destId="{5577FE20-A99A-8843-9FBB-2E7A36761038}" srcOrd="0" destOrd="0" presId="urn:microsoft.com/office/officeart/2005/8/layout/vList4"/>
    <dgm:cxn modelId="{89DAA19C-DBA5-B842-A719-CEA851F1A7EB}" type="presParOf" srcId="{FB24F122-93F5-4243-AC3E-1067725C6EBC}" destId="{95F0483D-2039-0342-9A0B-35033BB4DB93}" srcOrd="1" destOrd="0" presId="urn:microsoft.com/office/officeart/2005/8/layout/vList4"/>
    <dgm:cxn modelId="{BADF60F2-B568-F340-A376-6C707F258723}" type="presParOf" srcId="{FB24F122-93F5-4243-AC3E-1067725C6EBC}" destId="{8E0586F3-638D-6445-B9D9-882FE5CACB87}" srcOrd="2" destOrd="0" presId="urn:microsoft.com/office/officeart/2005/8/layout/vList4"/>
    <dgm:cxn modelId="{0DF04C82-F7D4-0448-A2C7-CE6E442DAC7D}" type="presParOf" srcId="{381F79B3-40E8-A64F-9962-FCBE98704A86}" destId="{A6C71C31-FB92-7B42-A977-C042B7070C35}" srcOrd="3" destOrd="0" presId="urn:microsoft.com/office/officeart/2005/8/layout/vList4"/>
    <dgm:cxn modelId="{00D3EA80-BA1E-3D4F-8C46-826348D5C9C2}" type="presParOf" srcId="{381F79B3-40E8-A64F-9962-FCBE98704A86}" destId="{30FAB0D3-BF4E-7E42-BCC1-6621101139A0}" srcOrd="4" destOrd="0" presId="urn:microsoft.com/office/officeart/2005/8/layout/vList4"/>
    <dgm:cxn modelId="{FD84C6E5-FC08-BC4A-B35D-F938D6E0EF8D}" type="presParOf" srcId="{30FAB0D3-BF4E-7E42-BCC1-6621101139A0}" destId="{68ADB8F7-9BB7-3E4F-92E2-A2E3E3DE1A06}" srcOrd="0" destOrd="0" presId="urn:microsoft.com/office/officeart/2005/8/layout/vList4"/>
    <dgm:cxn modelId="{9A33F463-A3B7-6A4D-830F-C5387C35F56E}" type="presParOf" srcId="{30FAB0D3-BF4E-7E42-BCC1-6621101139A0}" destId="{522F22F1-1FC9-1E48-9A7F-41BA08E234E4}" srcOrd="1" destOrd="0" presId="urn:microsoft.com/office/officeart/2005/8/layout/vList4"/>
    <dgm:cxn modelId="{D3F616C0-5198-4341-9EF7-FBFBF904CE4A}" type="presParOf" srcId="{30FAB0D3-BF4E-7E42-BCC1-6621101139A0}" destId="{52A83719-03CB-5C49-B609-5CD2988E705B}" srcOrd="2" destOrd="0" presId="urn:microsoft.com/office/officeart/2005/8/layout/vList4"/>
    <dgm:cxn modelId="{0A22CD8A-5039-D347-A0CA-C78CE165DE96}" type="presParOf" srcId="{381F79B3-40E8-A64F-9962-FCBE98704A86}" destId="{A17E3B78-134F-6744-B23C-BE22287812FE}" srcOrd="5" destOrd="0" presId="urn:microsoft.com/office/officeart/2005/8/layout/vList4"/>
    <dgm:cxn modelId="{533521FD-C8DC-CB42-8DBB-244A90BC421E}" type="presParOf" srcId="{381F79B3-40E8-A64F-9962-FCBE98704A86}" destId="{B40A7A5B-0D47-5343-8231-2EF9C742E386}" srcOrd="6" destOrd="0" presId="urn:microsoft.com/office/officeart/2005/8/layout/vList4"/>
    <dgm:cxn modelId="{7CF9A754-6D44-7D48-9531-DBDF40A9D40D}" type="presParOf" srcId="{B40A7A5B-0D47-5343-8231-2EF9C742E386}" destId="{487C1D33-EB70-B343-AEE8-5FB82784FA11}" srcOrd="0" destOrd="0" presId="urn:microsoft.com/office/officeart/2005/8/layout/vList4"/>
    <dgm:cxn modelId="{3334753B-38E6-C44A-8FF4-55E05C13159F}" type="presParOf" srcId="{B40A7A5B-0D47-5343-8231-2EF9C742E386}" destId="{5D4E2414-45F2-C849-9EB2-0CD23A0A02FC}" srcOrd="1" destOrd="0" presId="urn:microsoft.com/office/officeart/2005/8/layout/vList4"/>
    <dgm:cxn modelId="{7DFC6009-F811-AD40-9276-3570FDF40669}" type="presParOf" srcId="{B40A7A5B-0D47-5343-8231-2EF9C742E386}" destId="{BE0BE329-8E67-6A41-A8BE-3C07B2275AE7}" srcOrd="2" destOrd="0" presId="urn:microsoft.com/office/officeart/2005/8/layout/vList4"/>
    <dgm:cxn modelId="{E929C627-AA32-724B-8E27-28096F7EB9E1}" type="presParOf" srcId="{381F79B3-40E8-A64F-9962-FCBE98704A86}" destId="{2D95F5EC-1540-FF42-BC96-515E046D7DF9}" srcOrd="7" destOrd="0" presId="urn:microsoft.com/office/officeart/2005/8/layout/vList4"/>
    <dgm:cxn modelId="{93FD83E8-2A0A-0845-8879-3AB2F3ACB899}" type="presParOf" srcId="{381F79B3-40E8-A64F-9962-FCBE98704A86}" destId="{EF370D2A-2EF0-1149-B8C1-2CDB80846B45}" srcOrd="8" destOrd="0" presId="urn:microsoft.com/office/officeart/2005/8/layout/vList4"/>
    <dgm:cxn modelId="{23D4F785-16B2-D447-89E2-7DA6A26D39B8}" type="presParOf" srcId="{EF370D2A-2EF0-1149-B8C1-2CDB80846B45}" destId="{F7FB5204-CAB8-B145-8435-66CE78FD3301}" srcOrd="0" destOrd="0" presId="urn:microsoft.com/office/officeart/2005/8/layout/vList4"/>
    <dgm:cxn modelId="{44AD8109-7EE7-6F41-A091-0A78182C9051}" type="presParOf" srcId="{EF370D2A-2EF0-1149-B8C1-2CDB80846B45}" destId="{EC61BC82-7CE3-384D-B9E7-AD2605739C20}" srcOrd="1" destOrd="0" presId="urn:microsoft.com/office/officeart/2005/8/layout/vList4"/>
    <dgm:cxn modelId="{A3CD695C-2B97-A240-83A7-6D1856D8AC82}" type="presParOf" srcId="{EF370D2A-2EF0-1149-B8C1-2CDB80846B45}" destId="{EA9BAB2D-0A33-3541-B90B-868675933E2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86B51-CF21-DF43-8600-A85E8D0F30F3}">
      <dsp:nvSpPr>
        <dsp:cNvPr id="0" name=""/>
        <dsp:cNvSpPr/>
      </dsp:nvSpPr>
      <dsp:spPr>
        <a:xfrm>
          <a:off x="717838" y="26115"/>
          <a:ext cx="4923830" cy="477448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244600">
            <a:lnSpc>
              <a:spcPct val="90000"/>
            </a:lnSpc>
            <a:spcBef>
              <a:spcPct val="0"/>
            </a:spcBef>
            <a:spcAft>
              <a:spcPct val="35000"/>
            </a:spcAft>
            <a:buNone/>
          </a:pPr>
          <a:r>
            <a:rPr lang="en-US" sz="2800" kern="1200" dirty="0"/>
            <a:t>Afterburn</a:t>
          </a:r>
        </a:p>
        <a:p>
          <a:pPr marL="228600" lvl="1" indent="-228600" algn="l" defTabSz="889000">
            <a:lnSpc>
              <a:spcPct val="90000"/>
            </a:lnSpc>
            <a:spcBef>
              <a:spcPct val="0"/>
            </a:spcBef>
            <a:spcAft>
              <a:spcPct val="15000"/>
            </a:spcAft>
            <a:buChar char="•"/>
          </a:pPr>
          <a:r>
            <a:rPr lang="en-US" sz="2000" kern="1200" dirty="0"/>
            <a:t>Principal on Assignment (Principal Intern) completed assignment after Year 1 and moved out building</a:t>
          </a:r>
        </a:p>
        <a:p>
          <a:pPr marL="228600" lvl="1" indent="-228600" algn="l" defTabSz="889000">
            <a:lnSpc>
              <a:spcPct val="90000"/>
            </a:lnSpc>
            <a:spcBef>
              <a:spcPct val="0"/>
            </a:spcBef>
            <a:spcAft>
              <a:spcPct val="15000"/>
            </a:spcAft>
            <a:buChar char="•"/>
          </a:pPr>
          <a:r>
            <a:rPr lang="en-US" sz="2000" kern="1200" dirty="0"/>
            <a:t>Lack of district-level support at building</a:t>
          </a:r>
        </a:p>
        <a:p>
          <a:pPr marL="228600" lvl="1" indent="-228600" algn="l" defTabSz="889000">
            <a:lnSpc>
              <a:spcPct val="90000"/>
            </a:lnSpc>
            <a:spcBef>
              <a:spcPct val="0"/>
            </a:spcBef>
            <a:spcAft>
              <a:spcPct val="15000"/>
            </a:spcAft>
            <a:buChar char="•"/>
          </a:pPr>
          <a:r>
            <a:rPr lang="en-US" sz="2000" kern="1200" dirty="0"/>
            <a:t>Principal not supportive of the program</a:t>
          </a:r>
        </a:p>
      </dsp:txBody>
      <dsp:txXfrm>
        <a:off x="1405400" y="589129"/>
        <a:ext cx="2838965" cy="3648456"/>
      </dsp:txXfrm>
    </dsp:sp>
    <dsp:sp modelId="{9D73AA79-0978-9144-96F9-9DFCFFF5F547}">
      <dsp:nvSpPr>
        <dsp:cNvPr id="0" name=""/>
        <dsp:cNvSpPr/>
      </dsp:nvSpPr>
      <dsp:spPr>
        <a:xfrm>
          <a:off x="4417876" y="13057"/>
          <a:ext cx="4774484" cy="4774484"/>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a:lnSpc>
              <a:spcPct val="90000"/>
            </a:lnSpc>
            <a:spcBef>
              <a:spcPct val="0"/>
            </a:spcBef>
            <a:spcAft>
              <a:spcPct val="35000"/>
            </a:spcAft>
            <a:buNone/>
          </a:pPr>
          <a:r>
            <a:rPr lang="en-US" sz="2600" kern="1200" dirty="0"/>
            <a:t>Nighthawk</a:t>
          </a:r>
        </a:p>
        <a:p>
          <a:pPr marL="228600" lvl="1" indent="-228600" algn="l" defTabSz="889000">
            <a:lnSpc>
              <a:spcPct val="90000"/>
            </a:lnSpc>
            <a:spcBef>
              <a:spcPct val="0"/>
            </a:spcBef>
            <a:spcAft>
              <a:spcPct val="15000"/>
            </a:spcAft>
            <a:buChar char="•"/>
          </a:pPr>
          <a:r>
            <a:rPr lang="en-US" sz="2000" kern="1200" dirty="0"/>
            <a:t>2 out of 4 Assistant Principals moved after Year 1</a:t>
          </a:r>
        </a:p>
        <a:p>
          <a:pPr marL="228600" lvl="1" indent="-228600" algn="l" defTabSz="889000">
            <a:lnSpc>
              <a:spcPct val="90000"/>
            </a:lnSpc>
            <a:spcBef>
              <a:spcPct val="0"/>
            </a:spcBef>
            <a:spcAft>
              <a:spcPct val="15000"/>
            </a:spcAft>
            <a:buChar char="•"/>
          </a:pPr>
          <a:r>
            <a:rPr lang="en-US" sz="2000" kern="1200" dirty="0"/>
            <a:t>Minority Specialists did not come out and assist at building</a:t>
          </a:r>
        </a:p>
        <a:p>
          <a:pPr marL="228600" lvl="1" indent="-228600" algn="l" defTabSz="889000">
            <a:lnSpc>
              <a:spcPct val="90000"/>
            </a:lnSpc>
            <a:spcBef>
              <a:spcPct val="0"/>
            </a:spcBef>
            <a:spcAft>
              <a:spcPct val="15000"/>
            </a:spcAft>
            <a:buChar char="•"/>
          </a:pPr>
          <a:r>
            <a:rPr lang="en-US" sz="2000" kern="1200" dirty="0"/>
            <a:t>Controversy after member of leadership task force arrested for sexual relations with students</a:t>
          </a:r>
        </a:p>
      </dsp:txBody>
      <dsp:txXfrm>
        <a:off x="5772797" y="576072"/>
        <a:ext cx="2752856" cy="3648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77DD5-4059-8F4E-BB29-2B55BCBED6CE}">
      <dsp:nvSpPr>
        <dsp:cNvPr id="0" name=""/>
        <dsp:cNvSpPr/>
      </dsp:nvSpPr>
      <dsp:spPr>
        <a:xfrm>
          <a:off x="0" y="177811"/>
          <a:ext cx="7796212" cy="7397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Suggestion #1-Do Not Proceed without District Leadership Support </a:t>
          </a:r>
        </a:p>
      </dsp:txBody>
      <dsp:txXfrm>
        <a:off x="1633216" y="177811"/>
        <a:ext cx="6162995" cy="739739"/>
      </dsp:txXfrm>
    </dsp:sp>
    <dsp:sp modelId="{2783860A-68E0-A947-AC07-72BCBB37AB93}">
      <dsp:nvSpPr>
        <dsp:cNvPr id="0" name=""/>
        <dsp:cNvSpPr/>
      </dsp:nvSpPr>
      <dsp:spPr>
        <a:xfrm>
          <a:off x="73973" y="73973"/>
          <a:ext cx="1559242" cy="591791"/>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77FE20-A99A-8843-9FBB-2E7A36761038}">
      <dsp:nvSpPr>
        <dsp:cNvPr id="0" name=""/>
        <dsp:cNvSpPr/>
      </dsp:nvSpPr>
      <dsp:spPr>
        <a:xfrm>
          <a:off x="0" y="813713"/>
          <a:ext cx="7796212" cy="7397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Suggestion #2-Do Not Proceed without Multiyear Commitment</a:t>
          </a:r>
        </a:p>
      </dsp:txBody>
      <dsp:txXfrm>
        <a:off x="1633216" y="813713"/>
        <a:ext cx="6162995" cy="739739"/>
      </dsp:txXfrm>
    </dsp:sp>
    <dsp:sp modelId="{95F0483D-2039-0342-9A0B-35033BB4DB93}">
      <dsp:nvSpPr>
        <dsp:cNvPr id="0" name=""/>
        <dsp:cNvSpPr/>
      </dsp:nvSpPr>
      <dsp:spPr>
        <a:xfrm>
          <a:off x="73973" y="887687"/>
          <a:ext cx="1559242" cy="591791"/>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DB8F7-9BB7-3E4F-92E2-A2E3E3DE1A06}">
      <dsp:nvSpPr>
        <dsp:cNvPr id="0" name=""/>
        <dsp:cNvSpPr/>
      </dsp:nvSpPr>
      <dsp:spPr>
        <a:xfrm>
          <a:off x="0" y="1627426"/>
          <a:ext cx="7796212" cy="7397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Suggestion #3-Build Ongoing Principal Level Support into the System</a:t>
          </a:r>
        </a:p>
      </dsp:txBody>
      <dsp:txXfrm>
        <a:off x="1633216" y="1627426"/>
        <a:ext cx="6162995" cy="739739"/>
      </dsp:txXfrm>
    </dsp:sp>
    <dsp:sp modelId="{522F22F1-1FC9-1E48-9A7F-41BA08E234E4}">
      <dsp:nvSpPr>
        <dsp:cNvPr id="0" name=""/>
        <dsp:cNvSpPr/>
      </dsp:nvSpPr>
      <dsp:spPr>
        <a:xfrm>
          <a:off x="73973" y="1701400"/>
          <a:ext cx="1559242" cy="591791"/>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7C1D33-EB70-B343-AEE8-5FB82784FA11}">
      <dsp:nvSpPr>
        <dsp:cNvPr id="0" name=""/>
        <dsp:cNvSpPr/>
      </dsp:nvSpPr>
      <dsp:spPr>
        <a:xfrm>
          <a:off x="0" y="2441139"/>
          <a:ext cx="7796212" cy="7397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Suggestion #4-Build Culture &amp; Climate Training into the System</a:t>
          </a:r>
        </a:p>
      </dsp:txBody>
      <dsp:txXfrm>
        <a:off x="1633216" y="2441139"/>
        <a:ext cx="6162995" cy="739739"/>
      </dsp:txXfrm>
    </dsp:sp>
    <dsp:sp modelId="{5D4E2414-45F2-C849-9EB2-0CD23A0A02FC}">
      <dsp:nvSpPr>
        <dsp:cNvPr id="0" name=""/>
        <dsp:cNvSpPr/>
      </dsp:nvSpPr>
      <dsp:spPr>
        <a:xfrm>
          <a:off x="73973" y="2515113"/>
          <a:ext cx="1559242" cy="591791"/>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B5204-CAB8-B145-8435-66CE78FD3301}">
      <dsp:nvSpPr>
        <dsp:cNvPr id="0" name=""/>
        <dsp:cNvSpPr/>
      </dsp:nvSpPr>
      <dsp:spPr>
        <a:xfrm>
          <a:off x="0" y="3254853"/>
          <a:ext cx="7796212" cy="73973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Suggestion #5-Build Stakeholder Communication into the System</a:t>
          </a:r>
        </a:p>
      </dsp:txBody>
      <dsp:txXfrm>
        <a:off x="1633216" y="3254853"/>
        <a:ext cx="6162995" cy="739739"/>
      </dsp:txXfrm>
    </dsp:sp>
    <dsp:sp modelId="{EC61BC82-7CE3-384D-B9E7-AD2605739C20}">
      <dsp:nvSpPr>
        <dsp:cNvPr id="0" name=""/>
        <dsp:cNvSpPr/>
      </dsp:nvSpPr>
      <dsp:spPr>
        <a:xfrm>
          <a:off x="73973" y="3328827"/>
          <a:ext cx="1559242" cy="591791"/>
        </a:xfrm>
        <a:prstGeom prst="roundRect">
          <a:avLst>
            <a:gd name="adj" fmla="val 1000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5/9/2019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5/9/2019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5/9/2019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5/9/2019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5/9/2019</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5/9/2019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5/9/2019</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5/9/2019</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5/9/2019</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5/9/2019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5/9/2019</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5/9/2019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ccolwell@stetson.edu" TargetMode="External"/><Relationship Id="rId2" Type="http://schemas.openxmlformats.org/officeDocument/2006/relationships/hyperlink" Target="mailto:lsabina@stetson.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2E1DC-FAB0-494F-A945-FEACE7FDE19F}"/>
              </a:ext>
            </a:extLst>
          </p:cNvPr>
          <p:cNvSpPr>
            <a:spLocks noGrp="1"/>
          </p:cNvSpPr>
          <p:nvPr>
            <p:ph type="ctrTitle"/>
          </p:nvPr>
        </p:nvSpPr>
        <p:spPr/>
        <p:txBody>
          <a:bodyPr>
            <a:noAutofit/>
          </a:bodyPr>
          <a:lstStyle/>
          <a:p>
            <a:r>
              <a:rPr lang="en-US" sz="3600" dirty="0"/>
              <a:t>What Works and What Doesn’t:  Using Organizational Systems Theory to Develop High-Impact Practices for Professional Development</a:t>
            </a:r>
          </a:p>
        </p:txBody>
      </p:sp>
      <p:sp>
        <p:nvSpPr>
          <p:cNvPr id="3" name="Subtitle 2">
            <a:extLst>
              <a:ext uri="{FF2B5EF4-FFF2-40B4-BE49-F238E27FC236}">
                <a16:creationId xmlns:a16="http://schemas.microsoft.com/office/drawing/2014/main" id="{51DF1FE2-C23A-E442-AF19-9CC829B77457}"/>
              </a:ext>
            </a:extLst>
          </p:cNvPr>
          <p:cNvSpPr>
            <a:spLocks noGrp="1"/>
          </p:cNvSpPr>
          <p:nvPr>
            <p:ph type="subTitle" idx="1"/>
          </p:nvPr>
        </p:nvSpPr>
        <p:spPr>
          <a:xfrm>
            <a:off x="2692041" y="439986"/>
            <a:ext cx="5357600" cy="1160213"/>
          </a:xfrm>
        </p:spPr>
        <p:txBody>
          <a:bodyPr>
            <a:normAutofit fontScale="85000" lnSpcReduction="20000"/>
          </a:bodyPr>
          <a:lstStyle/>
          <a:p>
            <a:r>
              <a:rPr lang="en-US" dirty="0"/>
              <a:t>Dr. Chris Colwell</a:t>
            </a:r>
          </a:p>
          <a:p>
            <a:r>
              <a:rPr lang="en-US" dirty="0"/>
              <a:t>Dr. Lou L. Sabina</a:t>
            </a:r>
          </a:p>
          <a:p>
            <a:r>
              <a:rPr lang="en-US" dirty="0"/>
              <a:t>Stetson University (DeLand, Florida)</a:t>
            </a:r>
          </a:p>
        </p:txBody>
      </p:sp>
      <p:pic>
        <p:nvPicPr>
          <p:cNvPr id="5" name="Picture 4"/>
          <p:cNvPicPr>
            <a:picLocks noChangeAspect="1"/>
          </p:cNvPicPr>
          <p:nvPr/>
        </p:nvPicPr>
        <p:blipFill rotWithShape="1">
          <a:blip r:embed="rId2"/>
          <a:srcRect l="10404" t="5649" r="12139" b="3955"/>
          <a:stretch/>
        </p:blipFill>
        <p:spPr>
          <a:xfrm>
            <a:off x="9546956" y="302334"/>
            <a:ext cx="2355742" cy="2812826"/>
          </a:xfrm>
          <a:prstGeom prst="rect">
            <a:avLst/>
          </a:prstGeom>
        </p:spPr>
      </p:pic>
      <p:pic>
        <p:nvPicPr>
          <p:cNvPr id="6" name="Picture 5"/>
          <p:cNvPicPr>
            <a:picLocks noChangeAspect="1"/>
          </p:cNvPicPr>
          <p:nvPr/>
        </p:nvPicPr>
        <p:blipFill rotWithShape="1">
          <a:blip r:embed="rId2"/>
          <a:srcRect l="10404" t="5649" r="12139" b="3955"/>
          <a:stretch/>
        </p:blipFill>
        <p:spPr>
          <a:xfrm>
            <a:off x="9546956" y="3771371"/>
            <a:ext cx="2355742" cy="2812826"/>
          </a:xfrm>
          <a:prstGeom prst="rect">
            <a:avLst/>
          </a:prstGeom>
        </p:spPr>
      </p:pic>
    </p:spTree>
    <p:extLst>
      <p:ext uri="{BB962C8B-B14F-4D97-AF65-F5344CB8AC3E}">
        <p14:creationId xmlns:p14="http://schemas.microsoft.com/office/powerpoint/2010/main" val="140468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A4C9-D8A3-8B46-8C45-EE78BD091DBD}"/>
              </a:ext>
            </a:extLst>
          </p:cNvPr>
          <p:cNvSpPr>
            <a:spLocks noGrp="1"/>
          </p:cNvSpPr>
          <p:nvPr>
            <p:ph type="title"/>
          </p:nvPr>
        </p:nvSpPr>
        <p:spPr>
          <a:xfrm>
            <a:off x="2116833" y="63356"/>
            <a:ext cx="7958331" cy="587607"/>
          </a:xfrm>
        </p:spPr>
        <p:txBody>
          <a:bodyPr/>
          <a:lstStyle/>
          <a:p>
            <a:pPr algn="ctr"/>
            <a:r>
              <a:rPr lang="en-US" b="1" dirty="0"/>
              <a:t>School Profiles</a:t>
            </a:r>
          </a:p>
        </p:txBody>
      </p:sp>
      <p:graphicFrame>
        <p:nvGraphicFramePr>
          <p:cNvPr id="4" name="Content Placeholder 3">
            <a:extLst>
              <a:ext uri="{FF2B5EF4-FFF2-40B4-BE49-F238E27FC236}">
                <a16:creationId xmlns:a16="http://schemas.microsoft.com/office/drawing/2014/main" id="{37CF903B-9FB4-D644-89A8-BD7CE71A3C1C}"/>
              </a:ext>
            </a:extLst>
          </p:cNvPr>
          <p:cNvGraphicFramePr>
            <a:graphicFrameLocks noGrp="1"/>
          </p:cNvGraphicFramePr>
          <p:nvPr>
            <p:ph idx="1"/>
            <p:extLst>
              <p:ext uri="{D42A27DB-BD31-4B8C-83A1-F6EECF244321}">
                <p14:modId xmlns:p14="http://schemas.microsoft.com/office/powerpoint/2010/main" val="1964085818"/>
              </p:ext>
            </p:extLst>
          </p:nvPr>
        </p:nvGraphicFramePr>
        <p:xfrm>
          <a:off x="-1" y="650962"/>
          <a:ext cx="12192000" cy="6207037"/>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08878040"/>
                    </a:ext>
                  </a:extLst>
                </a:gridCol>
                <a:gridCol w="2032000">
                  <a:extLst>
                    <a:ext uri="{9D8B030D-6E8A-4147-A177-3AD203B41FA5}">
                      <a16:colId xmlns:a16="http://schemas.microsoft.com/office/drawing/2014/main" val="847227826"/>
                    </a:ext>
                  </a:extLst>
                </a:gridCol>
                <a:gridCol w="2032000">
                  <a:extLst>
                    <a:ext uri="{9D8B030D-6E8A-4147-A177-3AD203B41FA5}">
                      <a16:colId xmlns:a16="http://schemas.microsoft.com/office/drawing/2014/main" val="2275651809"/>
                    </a:ext>
                  </a:extLst>
                </a:gridCol>
                <a:gridCol w="2032000">
                  <a:extLst>
                    <a:ext uri="{9D8B030D-6E8A-4147-A177-3AD203B41FA5}">
                      <a16:colId xmlns:a16="http://schemas.microsoft.com/office/drawing/2014/main" val="2989159918"/>
                    </a:ext>
                  </a:extLst>
                </a:gridCol>
                <a:gridCol w="2032000">
                  <a:extLst>
                    <a:ext uri="{9D8B030D-6E8A-4147-A177-3AD203B41FA5}">
                      <a16:colId xmlns:a16="http://schemas.microsoft.com/office/drawing/2014/main" val="279578113"/>
                    </a:ext>
                  </a:extLst>
                </a:gridCol>
                <a:gridCol w="2032000">
                  <a:extLst>
                    <a:ext uri="{9D8B030D-6E8A-4147-A177-3AD203B41FA5}">
                      <a16:colId xmlns:a16="http://schemas.microsoft.com/office/drawing/2014/main" val="4125887479"/>
                    </a:ext>
                  </a:extLst>
                </a:gridCol>
              </a:tblGrid>
              <a:tr h="935734">
                <a:tc>
                  <a:txBody>
                    <a:bodyPr/>
                    <a:lstStyle/>
                    <a:p>
                      <a:pPr algn="ctr"/>
                      <a:r>
                        <a:rPr lang="en-US" dirty="0"/>
                        <a:t>District</a:t>
                      </a:r>
                    </a:p>
                  </a:txBody>
                  <a:tcPr anchor="ctr"/>
                </a:tc>
                <a:tc>
                  <a:txBody>
                    <a:bodyPr/>
                    <a:lstStyle/>
                    <a:p>
                      <a:pPr algn="ctr"/>
                      <a:r>
                        <a:rPr lang="en-US" dirty="0"/>
                        <a:t>School</a:t>
                      </a:r>
                    </a:p>
                  </a:txBody>
                  <a:tcPr anchor="ctr"/>
                </a:tc>
                <a:tc>
                  <a:txBody>
                    <a:bodyPr/>
                    <a:lstStyle/>
                    <a:p>
                      <a:pPr algn="ctr"/>
                      <a:r>
                        <a:rPr lang="en-US" dirty="0"/>
                        <a:t>Student Demographics</a:t>
                      </a:r>
                    </a:p>
                  </a:txBody>
                  <a:tcPr anchor="ctr"/>
                </a:tc>
                <a:tc>
                  <a:txBody>
                    <a:bodyPr/>
                    <a:lstStyle/>
                    <a:p>
                      <a:pPr algn="ctr"/>
                      <a:r>
                        <a:rPr lang="en-US" dirty="0"/>
                        <a:t>Administrative Staff</a:t>
                      </a:r>
                    </a:p>
                  </a:txBody>
                  <a:tcPr anchor="ctr"/>
                </a:tc>
                <a:tc>
                  <a:txBody>
                    <a:bodyPr/>
                    <a:lstStyle/>
                    <a:p>
                      <a:pPr algn="ctr"/>
                      <a:r>
                        <a:rPr lang="en-US" dirty="0"/>
                        <a:t>Theme or Characteristic of School</a:t>
                      </a:r>
                    </a:p>
                  </a:txBody>
                  <a:tcPr anchor="ctr"/>
                </a:tc>
                <a:tc>
                  <a:txBody>
                    <a:bodyPr/>
                    <a:lstStyle/>
                    <a:p>
                      <a:pPr algn="ctr"/>
                      <a:r>
                        <a:rPr lang="en-US" dirty="0"/>
                        <a:t>Teacher Demographics</a:t>
                      </a:r>
                    </a:p>
                  </a:txBody>
                  <a:tcPr anchor="ctr"/>
                </a:tc>
                <a:extLst>
                  <a:ext uri="{0D108BD9-81ED-4DB2-BD59-A6C34878D82A}">
                    <a16:rowId xmlns:a16="http://schemas.microsoft.com/office/drawing/2014/main" val="3736487581"/>
                  </a:ext>
                </a:extLst>
              </a:tr>
              <a:tr h="1122881">
                <a:tc>
                  <a:txBody>
                    <a:bodyPr/>
                    <a:lstStyle/>
                    <a:p>
                      <a:r>
                        <a:rPr lang="en-US" sz="1100" dirty="0"/>
                        <a:t>Gemini School District</a:t>
                      </a:r>
                    </a:p>
                  </a:txBody>
                  <a:tcPr/>
                </a:tc>
                <a:tc>
                  <a:txBody>
                    <a:bodyPr/>
                    <a:lstStyle/>
                    <a:p>
                      <a:r>
                        <a:rPr lang="en-US" sz="1100" dirty="0"/>
                        <a:t>Afterburn Middle School</a:t>
                      </a:r>
                    </a:p>
                  </a:txBody>
                  <a:tcPr/>
                </a:tc>
                <a:tc>
                  <a:txBody>
                    <a:bodyPr/>
                    <a:lstStyle/>
                    <a:p>
                      <a:r>
                        <a:rPr lang="en-US" sz="1100" dirty="0"/>
                        <a:t>61% - Hispanic</a:t>
                      </a:r>
                    </a:p>
                    <a:p>
                      <a:r>
                        <a:rPr lang="en-US" sz="1100" dirty="0"/>
                        <a:t>35% - White</a:t>
                      </a:r>
                    </a:p>
                    <a:p>
                      <a:r>
                        <a:rPr lang="en-US" sz="1100" dirty="0"/>
                        <a:t>3% -</a:t>
                      </a:r>
                      <a:r>
                        <a:rPr lang="en-US" sz="1100" baseline="0" dirty="0"/>
                        <a:t> African-American</a:t>
                      </a:r>
                      <a:endParaRPr lang="en-US" sz="1100" dirty="0"/>
                    </a:p>
                  </a:txBody>
                  <a:tcPr/>
                </a:tc>
                <a:tc>
                  <a:txBody>
                    <a:bodyPr/>
                    <a:lstStyle/>
                    <a:p>
                      <a:r>
                        <a:rPr lang="en-US" sz="1050" dirty="0"/>
                        <a:t>1 – 6-12 Principal</a:t>
                      </a:r>
                      <a:br>
                        <a:rPr lang="en-US" sz="1050" dirty="0"/>
                      </a:br>
                      <a:r>
                        <a:rPr lang="en-US" sz="1050" dirty="0"/>
                        <a:t>1 – Principal on Assignment </a:t>
                      </a:r>
                    </a:p>
                    <a:p>
                      <a:r>
                        <a:rPr lang="en-US" sz="1050" dirty="0"/>
                        <a:t>1 – 6-8 Middle School Assistant Principal</a:t>
                      </a:r>
                    </a:p>
                  </a:txBody>
                  <a:tcPr/>
                </a:tc>
                <a:tc>
                  <a:txBody>
                    <a:bodyPr/>
                    <a:lstStyle/>
                    <a:p>
                      <a:r>
                        <a:rPr lang="en-US" sz="1100" dirty="0"/>
                        <a:t>Most Rural School District in Gemini County – Only Combination Middle/High in County</a:t>
                      </a:r>
                    </a:p>
                  </a:txBody>
                  <a:tcPr/>
                </a:tc>
                <a:tc>
                  <a:txBody>
                    <a:bodyPr/>
                    <a:lstStyle/>
                    <a:p>
                      <a:r>
                        <a:rPr lang="en-US" sz="1100" dirty="0"/>
                        <a:t>Teacher</a:t>
                      </a:r>
                      <a:r>
                        <a:rPr lang="en-US" sz="1100" baseline="0" dirty="0"/>
                        <a:t>s assigned to building either new in district or teachers that had been previously non-reappointed that were looking to stay in the profession</a:t>
                      </a:r>
                      <a:endParaRPr lang="en-US" sz="1100" dirty="0"/>
                    </a:p>
                  </a:txBody>
                  <a:tcPr/>
                </a:tc>
                <a:extLst>
                  <a:ext uri="{0D108BD9-81ED-4DB2-BD59-A6C34878D82A}">
                    <a16:rowId xmlns:a16="http://schemas.microsoft.com/office/drawing/2014/main" val="4014865558"/>
                  </a:ext>
                </a:extLst>
              </a:tr>
              <a:tr h="951330">
                <a:tc>
                  <a:txBody>
                    <a:bodyPr/>
                    <a:lstStyle/>
                    <a:p>
                      <a:r>
                        <a:rPr lang="en-US" sz="1100" dirty="0"/>
                        <a:t>Gemini School District</a:t>
                      </a:r>
                    </a:p>
                  </a:txBody>
                  <a:tcPr/>
                </a:tc>
                <a:tc>
                  <a:txBody>
                    <a:bodyPr/>
                    <a:lstStyle/>
                    <a:p>
                      <a:r>
                        <a:rPr lang="en-US" sz="1100" dirty="0"/>
                        <a:t>Nighthawk Middle School</a:t>
                      </a:r>
                    </a:p>
                  </a:txBody>
                  <a:tcPr/>
                </a:tc>
                <a:tc>
                  <a:txBody>
                    <a:bodyPr/>
                    <a:lstStyle/>
                    <a:p>
                      <a:r>
                        <a:rPr lang="en-US" sz="1100" dirty="0"/>
                        <a:t>81% - White</a:t>
                      </a:r>
                    </a:p>
                    <a:p>
                      <a:r>
                        <a:rPr lang="en-US" sz="1100" dirty="0"/>
                        <a:t>8% -</a:t>
                      </a:r>
                      <a:r>
                        <a:rPr lang="en-US" sz="1100" baseline="0" dirty="0"/>
                        <a:t> African-American</a:t>
                      </a:r>
                    </a:p>
                    <a:p>
                      <a:r>
                        <a:rPr lang="en-US" sz="1100" baseline="0" dirty="0"/>
                        <a:t>4% - Hispanic</a:t>
                      </a:r>
                    </a:p>
                    <a:p>
                      <a:r>
                        <a:rPr lang="en-US" sz="1100" baseline="0" dirty="0"/>
                        <a:t>4% - Asian</a:t>
                      </a:r>
                      <a:endParaRPr lang="en-US" sz="1100" dirty="0"/>
                    </a:p>
                  </a:txBody>
                  <a:tcPr/>
                </a:tc>
                <a:tc>
                  <a:txBody>
                    <a:bodyPr/>
                    <a:lstStyle/>
                    <a:p>
                      <a:r>
                        <a:rPr lang="en-US" sz="1100" dirty="0"/>
                        <a:t>1 </a:t>
                      </a:r>
                      <a:r>
                        <a:rPr lang="mr-IN" sz="1100" dirty="0"/>
                        <a:t>–</a:t>
                      </a:r>
                      <a:r>
                        <a:rPr lang="en-US" sz="1100" dirty="0"/>
                        <a:t> 6-8 Principal</a:t>
                      </a:r>
                    </a:p>
                    <a:p>
                      <a:r>
                        <a:rPr lang="en-US" sz="1100" dirty="0"/>
                        <a:t>2</a:t>
                      </a:r>
                      <a:r>
                        <a:rPr lang="en-US" sz="1100" baseline="0" dirty="0"/>
                        <a:t> </a:t>
                      </a:r>
                      <a:r>
                        <a:rPr lang="mr-IN" sz="1100" baseline="0" dirty="0"/>
                        <a:t>–</a:t>
                      </a:r>
                      <a:r>
                        <a:rPr lang="en-US" sz="1100" baseline="0" dirty="0"/>
                        <a:t> 6-8 Middle School Assistant Principals</a:t>
                      </a:r>
                    </a:p>
                    <a:p>
                      <a:r>
                        <a:rPr lang="en-US" sz="1100" baseline="0" dirty="0"/>
                        <a:t>1 </a:t>
                      </a:r>
                      <a:r>
                        <a:rPr lang="mr-IN" sz="1100" baseline="0" dirty="0"/>
                        <a:t>–</a:t>
                      </a:r>
                      <a:r>
                        <a:rPr lang="en-US" sz="1100" baseline="0" dirty="0"/>
                        <a:t> Administrative Dean</a:t>
                      </a:r>
                      <a:endParaRPr lang="en-US" sz="1100" dirty="0"/>
                    </a:p>
                  </a:txBody>
                  <a:tcPr/>
                </a:tc>
                <a:tc>
                  <a:txBody>
                    <a:bodyPr/>
                    <a:lstStyle/>
                    <a:p>
                      <a:r>
                        <a:rPr lang="en-US" sz="1100" dirty="0"/>
                        <a:t>Upper-class</a:t>
                      </a:r>
                      <a:r>
                        <a:rPr lang="en-US" sz="1100" baseline="0" dirty="0"/>
                        <a:t> school facing serious issues relating to cyber-bullying </a:t>
                      </a:r>
                      <a:r>
                        <a:rPr lang="mr-IN" sz="1100" baseline="0" dirty="0"/>
                        <a:t>–</a:t>
                      </a:r>
                      <a:r>
                        <a:rPr lang="en-US" sz="1100" baseline="0" dirty="0"/>
                        <a:t> high population of tourism industry in the city</a:t>
                      </a:r>
                      <a:endParaRPr lang="en-US" sz="1100" dirty="0"/>
                    </a:p>
                  </a:txBody>
                  <a:tcPr/>
                </a:tc>
                <a:tc>
                  <a:txBody>
                    <a:bodyPr/>
                    <a:lstStyle/>
                    <a:p>
                      <a:r>
                        <a:rPr lang="en-US" sz="1100" dirty="0"/>
                        <a:t>Local community</a:t>
                      </a:r>
                      <a:r>
                        <a:rPr lang="en-US" sz="1100" baseline="0" dirty="0"/>
                        <a:t> members that have become teachers engrained in the school culture and climate</a:t>
                      </a:r>
                      <a:endParaRPr lang="en-US" sz="1100" dirty="0"/>
                    </a:p>
                  </a:txBody>
                  <a:tcPr/>
                </a:tc>
                <a:extLst>
                  <a:ext uri="{0D108BD9-81ED-4DB2-BD59-A6C34878D82A}">
                    <a16:rowId xmlns:a16="http://schemas.microsoft.com/office/drawing/2014/main" val="2090407450"/>
                  </a:ext>
                </a:extLst>
              </a:tr>
              <a:tr h="1122881">
                <a:tc>
                  <a:txBody>
                    <a:bodyPr/>
                    <a:lstStyle/>
                    <a:p>
                      <a:r>
                        <a:rPr lang="en-US" sz="1100" dirty="0" err="1"/>
                        <a:t>Valravn</a:t>
                      </a:r>
                      <a:r>
                        <a:rPr lang="en-US" sz="1100" dirty="0"/>
                        <a:t> School District</a:t>
                      </a:r>
                    </a:p>
                  </a:txBody>
                  <a:tcPr/>
                </a:tc>
                <a:tc>
                  <a:txBody>
                    <a:bodyPr/>
                    <a:lstStyle/>
                    <a:p>
                      <a:r>
                        <a:rPr lang="en-US" sz="1100" dirty="0"/>
                        <a:t>Volcano Middle School</a:t>
                      </a:r>
                    </a:p>
                  </a:txBody>
                  <a:tcPr/>
                </a:tc>
                <a:tc>
                  <a:txBody>
                    <a:bodyPr/>
                    <a:lstStyle/>
                    <a:p>
                      <a:r>
                        <a:rPr lang="en-US" sz="1100" dirty="0"/>
                        <a:t>41% - White</a:t>
                      </a:r>
                    </a:p>
                    <a:p>
                      <a:r>
                        <a:rPr lang="en-US" sz="1100" dirty="0"/>
                        <a:t>22% - African-American</a:t>
                      </a:r>
                    </a:p>
                    <a:p>
                      <a:r>
                        <a:rPr lang="en-US" sz="1100" dirty="0"/>
                        <a:t>19%</a:t>
                      </a:r>
                      <a:r>
                        <a:rPr lang="en-US" sz="1100" baseline="0" dirty="0"/>
                        <a:t> - Hispanic</a:t>
                      </a:r>
                    </a:p>
                    <a:p>
                      <a:r>
                        <a:rPr lang="en-US" sz="1100" baseline="0" dirty="0"/>
                        <a:t>14% - Asian</a:t>
                      </a:r>
                    </a:p>
                    <a:p>
                      <a:endParaRPr lang="en-US" sz="1100" baseline="0" dirty="0"/>
                    </a:p>
                    <a:p>
                      <a:r>
                        <a:rPr lang="en-US" sz="1100" b="1" baseline="0" dirty="0">
                          <a:solidFill>
                            <a:srgbClr val="FF0000"/>
                          </a:solidFill>
                        </a:rPr>
                        <a:t>57% male students</a:t>
                      </a:r>
                      <a:endParaRPr lang="en-US" sz="1100" b="1" dirty="0">
                        <a:solidFill>
                          <a:srgbClr val="FF0000"/>
                        </a:solidFill>
                      </a:endParaRPr>
                    </a:p>
                  </a:txBody>
                  <a:tcPr/>
                </a:tc>
                <a:tc>
                  <a:txBody>
                    <a:bodyPr/>
                    <a:lstStyle/>
                    <a:p>
                      <a:r>
                        <a:rPr lang="en-US" sz="1100" dirty="0"/>
                        <a:t>1 </a:t>
                      </a:r>
                      <a:r>
                        <a:rPr lang="mr-IN" sz="1100" dirty="0"/>
                        <a:t>–</a:t>
                      </a:r>
                      <a:r>
                        <a:rPr lang="en-US" sz="1100" dirty="0"/>
                        <a:t> 6-8 Principal</a:t>
                      </a:r>
                    </a:p>
                    <a:p>
                      <a:r>
                        <a:rPr lang="en-US" sz="1100" dirty="0"/>
                        <a:t>2</a:t>
                      </a:r>
                      <a:r>
                        <a:rPr lang="en-US" sz="1100" baseline="0" dirty="0"/>
                        <a:t> </a:t>
                      </a:r>
                      <a:r>
                        <a:rPr lang="mr-IN" sz="1100" baseline="0" dirty="0"/>
                        <a:t>–</a:t>
                      </a:r>
                      <a:r>
                        <a:rPr lang="en-US" sz="1100" baseline="0" dirty="0"/>
                        <a:t> 6-8 Middle School Assistant Principals</a:t>
                      </a:r>
                    </a:p>
                    <a:p>
                      <a:r>
                        <a:rPr lang="en-US" sz="1100" baseline="0" dirty="0"/>
                        <a:t>2 </a:t>
                      </a:r>
                      <a:r>
                        <a:rPr lang="mr-IN" sz="1100" baseline="0" dirty="0"/>
                        <a:t>–</a:t>
                      </a:r>
                      <a:r>
                        <a:rPr lang="en-US" sz="1100" baseline="0" dirty="0"/>
                        <a:t> 6-8 Dean of Students</a:t>
                      </a:r>
                      <a:endParaRPr lang="en-US" sz="1100" dirty="0"/>
                    </a:p>
                  </a:txBody>
                  <a:tcPr/>
                </a:tc>
                <a:tc>
                  <a:txBody>
                    <a:bodyPr/>
                    <a:lstStyle/>
                    <a:p>
                      <a:r>
                        <a:rPr lang="en-US" sz="1100" dirty="0"/>
                        <a:t>Middle School Focused on STEM Practices</a:t>
                      </a:r>
                    </a:p>
                  </a:txBody>
                  <a:tcPr/>
                </a:tc>
                <a:tc>
                  <a:txBody>
                    <a:bodyPr/>
                    <a:lstStyle/>
                    <a:p>
                      <a:r>
                        <a:rPr lang="en-US" sz="1100" dirty="0"/>
                        <a:t>Science and Technology focused teachers passionate about their subject areas</a:t>
                      </a:r>
                    </a:p>
                  </a:txBody>
                  <a:tcPr/>
                </a:tc>
                <a:extLst>
                  <a:ext uri="{0D108BD9-81ED-4DB2-BD59-A6C34878D82A}">
                    <a16:rowId xmlns:a16="http://schemas.microsoft.com/office/drawing/2014/main" val="1770492078"/>
                  </a:ext>
                </a:extLst>
              </a:tr>
              <a:tr h="1122881">
                <a:tc>
                  <a:txBody>
                    <a:bodyPr/>
                    <a:lstStyle/>
                    <a:p>
                      <a:r>
                        <a:rPr lang="en-US" sz="1100" dirty="0" err="1"/>
                        <a:t>Valravn</a:t>
                      </a:r>
                      <a:r>
                        <a:rPr lang="en-US" sz="1100" dirty="0"/>
                        <a:t> School District</a:t>
                      </a:r>
                    </a:p>
                  </a:txBody>
                  <a:tcPr/>
                </a:tc>
                <a:tc>
                  <a:txBody>
                    <a:bodyPr/>
                    <a:lstStyle/>
                    <a:p>
                      <a:r>
                        <a:rPr lang="en-US" sz="1100" dirty="0"/>
                        <a:t>Dominator Middle School</a:t>
                      </a:r>
                    </a:p>
                  </a:txBody>
                  <a:tcPr/>
                </a:tc>
                <a:tc>
                  <a:txBody>
                    <a:bodyPr/>
                    <a:lstStyle/>
                    <a:p>
                      <a:r>
                        <a:rPr lang="en-US" sz="1100" dirty="0"/>
                        <a:t>32% - White</a:t>
                      </a:r>
                    </a:p>
                    <a:p>
                      <a:r>
                        <a:rPr lang="en-US" sz="1100" dirty="0"/>
                        <a:t>31%</a:t>
                      </a:r>
                      <a:r>
                        <a:rPr lang="en-US" sz="1100" baseline="0" dirty="0"/>
                        <a:t> - Hispanic</a:t>
                      </a:r>
                    </a:p>
                    <a:p>
                      <a:r>
                        <a:rPr lang="en-US" sz="1100" baseline="0" dirty="0"/>
                        <a:t>30% - African-American</a:t>
                      </a:r>
                    </a:p>
                    <a:p>
                      <a:endParaRPr lang="en-US" sz="1100" baseline="0" dirty="0"/>
                    </a:p>
                    <a:p>
                      <a:r>
                        <a:rPr lang="en-US" sz="1100" b="1" baseline="0" dirty="0">
                          <a:solidFill>
                            <a:srgbClr val="FF0000"/>
                          </a:solidFill>
                        </a:rPr>
                        <a:t>65% female students</a:t>
                      </a:r>
                      <a:endParaRPr lang="en-US" sz="1100" b="1" dirty="0">
                        <a:solidFill>
                          <a:srgbClr val="FF0000"/>
                        </a:solidFill>
                      </a:endParaRPr>
                    </a:p>
                  </a:txBody>
                  <a:tcPr/>
                </a:tc>
                <a:tc>
                  <a:txBody>
                    <a:bodyPr/>
                    <a:lstStyle/>
                    <a:p>
                      <a:r>
                        <a:rPr lang="en-US" sz="1100" dirty="0"/>
                        <a:t>1 </a:t>
                      </a:r>
                      <a:r>
                        <a:rPr lang="mr-IN" sz="1100" dirty="0"/>
                        <a:t>–</a:t>
                      </a:r>
                      <a:r>
                        <a:rPr lang="en-US" sz="1100" dirty="0"/>
                        <a:t> 6-8 Principal</a:t>
                      </a:r>
                    </a:p>
                    <a:p>
                      <a:r>
                        <a:rPr lang="en-US" sz="1100" dirty="0"/>
                        <a:t>2</a:t>
                      </a:r>
                      <a:r>
                        <a:rPr lang="en-US" sz="1100" baseline="0" dirty="0"/>
                        <a:t> </a:t>
                      </a:r>
                      <a:r>
                        <a:rPr lang="mr-IN" sz="1100" baseline="0" dirty="0"/>
                        <a:t>–</a:t>
                      </a:r>
                      <a:r>
                        <a:rPr lang="en-US" sz="1100" baseline="0" dirty="0"/>
                        <a:t> 6-8 Middle School Assistant Principals</a:t>
                      </a:r>
                    </a:p>
                    <a:p>
                      <a:r>
                        <a:rPr lang="en-US" sz="1100" baseline="0" dirty="0"/>
                        <a:t>2 </a:t>
                      </a:r>
                      <a:r>
                        <a:rPr lang="mr-IN" sz="1100" baseline="0" dirty="0"/>
                        <a:t>–</a:t>
                      </a:r>
                      <a:r>
                        <a:rPr lang="en-US" sz="1100" baseline="0" dirty="0"/>
                        <a:t> 6-8 Dean of Students</a:t>
                      </a:r>
                      <a:endParaRPr lang="en-US" sz="1100" dirty="0"/>
                    </a:p>
                    <a:p>
                      <a:r>
                        <a:rPr lang="en-US" sz="1100" dirty="0"/>
                        <a:t>1 </a:t>
                      </a:r>
                      <a:r>
                        <a:rPr lang="mr-IN" sz="1100" dirty="0"/>
                        <a:t>–</a:t>
                      </a:r>
                      <a:r>
                        <a:rPr lang="en-US" sz="1100" dirty="0"/>
                        <a:t> 6-8 School Administration Manager</a:t>
                      </a:r>
                    </a:p>
                  </a:txBody>
                  <a:tcPr/>
                </a:tc>
                <a:tc>
                  <a:txBody>
                    <a:bodyPr/>
                    <a:lstStyle/>
                    <a:p>
                      <a:r>
                        <a:rPr lang="en-US" sz="1100" dirty="0"/>
                        <a:t>Middle School Focused on Creative and Performing Arts</a:t>
                      </a:r>
                    </a:p>
                  </a:txBody>
                  <a:tcPr/>
                </a:tc>
                <a:tc>
                  <a:txBody>
                    <a:bodyPr/>
                    <a:lstStyle/>
                    <a:p>
                      <a:r>
                        <a:rPr lang="en-US" sz="1100" dirty="0"/>
                        <a:t>Creative and Performing Arts teachers passionate</a:t>
                      </a:r>
                      <a:r>
                        <a:rPr lang="en-US" sz="1100" baseline="0" dirty="0"/>
                        <a:t> about their subject areas</a:t>
                      </a:r>
                      <a:endParaRPr lang="en-US" sz="1100" dirty="0"/>
                    </a:p>
                  </a:txBody>
                  <a:tcPr/>
                </a:tc>
                <a:extLst>
                  <a:ext uri="{0D108BD9-81ED-4DB2-BD59-A6C34878D82A}">
                    <a16:rowId xmlns:a16="http://schemas.microsoft.com/office/drawing/2014/main" val="927484536"/>
                  </a:ext>
                </a:extLst>
              </a:tr>
              <a:tr h="951330">
                <a:tc>
                  <a:txBody>
                    <a:bodyPr/>
                    <a:lstStyle/>
                    <a:p>
                      <a:r>
                        <a:rPr lang="en-US" sz="1100" dirty="0" err="1"/>
                        <a:t>Valravn</a:t>
                      </a:r>
                      <a:r>
                        <a:rPr lang="en-US" sz="1100" dirty="0"/>
                        <a:t> School District</a:t>
                      </a:r>
                    </a:p>
                  </a:txBody>
                  <a:tcPr/>
                </a:tc>
                <a:tc>
                  <a:txBody>
                    <a:bodyPr/>
                    <a:lstStyle/>
                    <a:p>
                      <a:r>
                        <a:rPr lang="en-US" sz="1100" dirty="0"/>
                        <a:t>Hypersonic Middle School</a:t>
                      </a:r>
                    </a:p>
                  </a:txBody>
                  <a:tcPr/>
                </a:tc>
                <a:tc>
                  <a:txBody>
                    <a:bodyPr/>
                    <a:lstStyle/>
                    <a:p>
                      <a:r>
                        <a:rPr lang="en-US" sz="1100" dirty="0"/>
                        <a:t>46% - White</a:t>
                      </a:r>
                    </a:p>
                    <a:p>
                      <a:r>
                        <a:rPr lang="en-US" sz="1100" dirty="0"/>
                        <a:t>22%</a:t>
                      </a:r>
                      <a:r>
                        <a:rPr lang="en-US" sz="1100" baseline="0" dirty="0"/>
                        <a:t> - Hispanic</a:t>
                      </a:r>
                    </a:p>
                    <a:p>
                      <a:r>
                        <a:rPr lang="en-US" sz="1100" baseline="0" dirty="0"/>
                        <a:t>22% - African-American</a:t>
                      </a:r>
                    </a:p>
                    <a:p>
                      <a:r>
                        <a:rPr lang="en-US" sz="1100" baseline="0" dirty="0"/>
                        <a:t>6% - Asian</a:t>
                      </a:r>
                    </a:p>
                  </a:txBody>
                  <a:tcPr/>
                </a:tc>
                <a:tc>
                  <a:txBody>
                    <a:bodyPr/>
                    <a:lstStyle/>
                    <a:p>
                      <a:r>
                        <a:rPr lang="en-US" sz="1100" dirty="0"/>
                        <a:t>1 </a:t>
                      </a:r>
                      <a:r>
                        <a:rPr lang="mr-IN" sz="1100" dirty="0"/>
                        <a:t>–</a:t>
                      </a:r>
                      <a:r>
                        <a:rPr lang="en-US" sz="1100" dirty="0"/>
                        <a:t> 6-8 Principal</a:t>
                      </a:r>
                    </a:p>
                    <a:p>
                      <a:r>
                        <a:rPr lang="en-US" sz="1100" baseline="0" dirty="0"/>
                        <a:t>3 </a:t>
                      </a:r>
                      <a:r>
                        <a:rPr lang="mr-IN" sz="1100" baseline="0" dirty="0"/>
                        <a:t>–</a:t>
                      </a:r>
                      <a:r>
                        <a:rPr lang="en-US" sz="1100" baseline="0" dirty="0"/>
                        <a:t> 6-8 Middle School Assistant Principals</a:t>
                      </a:r>
                    </a:p>
                    <a:p>
                      <a:r>
                        <a:rPr lang="en-US" sz="1100" baseline="0" dirty="0"/>
                        <a:t>1 </a:t>
                      </a:r>
                      <a:r>
                        <a:rPr lang="mr-IN" sz="1100" baseline="0" dirty="0"/>
                        <a:t>–</a:t>
                      </a:r>
                      <a:r>
                        <a:rPr lang="en-US" sz="1100" baseline="0" dirty="0"/>
                        <a:t> 6-8 Dean of Students</a:t>
                      </a:r>
                      <a:endParaRPr lang="en-US" sz="1100" dirty="0"/>
                    </a:p>
                  </a:txBody>
                  <a:tcPr/>
                </a:tc>
                <a:tc>
                  <a:txBody>
                    <a:bodyPr/>
                    <a:lstStyle/>
                    <a:p>
                      <a:r>
                        <a:rPr lang="en-US" sz="1100" dirty="0"/>
                        <a:t>Middle School for those not in Dominator or Volcano (or</a:t>
                      </a:r>
                      <a:r>
                        <a:rPr lang="en-US" sz="1100" baseline="0" dirty="0"/>
                        <a:t> the two other Valravn Magnet Schools)</a:t>
                      </a:r>
                      <a:endParaRPr lang="en-US" sz="1100" dirty="0"/>
                    </a:p>
                  </a:txBody>
                  <a:tcPr/>
                </a:tc>
                <a:tc>
                  <a:txBody>
                    <a:bodyPr/>
                    <a:lstStyle/>
                    <a:p>
                      <a:r>
                        <a:rPr lang="en-US" sz="1100" dirty="0"/>
                        <a:t>Veteran teaching staff </a:t>
                      </a:r>
                      <a:r>
                        <a:rPr lang="mr-IN" sz="1100" dirty="0"/>
                        <a:t>–</a:t>
                      </a:r>
                      <a:r>
                        <a:rPr lang="en-US" sz="1100" dirty="0"/>
                        <a:t> chose not to move to other schools when</a:t>
                      </a:r>
                      <a:r>
                        <a:rPr lang="en-US" sz="1100" baseline="0" dirty="0"/>
                        <a:t> Valravn created ”Magnet Programs”</a:t>
                      </a:r>
                      <a:endParaRPr lang="en-US" sz="1100" dirty="0"/>
                    </a:p>
                  </a:txBody>
                  <a:tcPr/>
                </a:tc>
                <a:extLst>
                  <a:ext uri="{0D108BD9-81ED-4DB2-BD59-A6C34878D82A}">
                    <a16:rowId xmlns:a16="http://schemas.microsoft.com/office/drawing/2014/main" val="2922117042"/>
                  </a:ext>
                </a:extLst>
              </a:tr>
            </a:tbl>
          </a:graphicData>
        </a:graphic>
      </p:graphicFrame>
    </p:spTree>
    <p:extLst>
      <p:ext uri="{BB962C8B-B14F-4D97-AF65-F5344CB8AC3E}">
        <p14:creationId xmlns:p14="http://schemas.microsoft.com/office/powerpoint/2010/main" val="429311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6971-B296-984E-A04D-A9DD8E6F7B13}"/>
              </a:ext>
            </a:extLst>
          </p:cNvPr>
          <p:cNvSpPr>
            <a:spLocks noGrp="1"/>
          </p:cNvSpPr>
          <p:nvPr>
            <p:ph type="title"/>
          </p:nvPr>
        </p:nvSpPr>
        <p:spPr>
          <a:xfrm>
            <a:off x="2444730" y="557147"/>
            <a:ext cx="8605562" cy="1077229"/>
          </a:xfrm>
        </p:spPr>
        <p:txBody>
          <a:bodyPr/>
          <a:lstStyle/>
          <a:p>
            <a:r>
              <a:rPr lang="en-US" dirty="0"/>
              <a:t>The Gemini School District and Their Implementation Plan</a:t>
            </a:r>
          </a:p>
        </p:txBody>
      </p:sp>
      <p:sp>
        <p:nvSpPr>
          <p:cNvPr id="3" name="Content Placeholder 2">
            <a:extLst>
              <a:ext uri="{FF2B5EF4-FFF2-40B4-BE49-F238E27FC236}">
                <a16:creationId xmlns:a16="http://schemas.microsoft.com/office/drawing/2014/main" id="{86B5F63D-3507-964B-95B3-EC1E1E8C9258}"/>
              </a:ext>
            </a:extLst>
          </p:cNvPr>
          <p:cNvSpPr>
            <a:spLocks noGrp="1"/>
          </p:cNvSpPr>
          <p:nvPr>
            <p:ph idx="1"/>
          </p:nvPr>
        </p:nvSpPr>
        <p:spPr>
          <a:xfrm>
            <a:off x="4324026" y="1370904"/>
            <a:ext cx="7051729" cy="5487096"/>
          </a:xfrm>
        </p:spPr>
        <p:txBody>
          <a:bodyPr>
            <a:normAutofit/>
          </a:bodyPr>
          <a:lstStyle/>
          <a:p>
            <a:r>
              <a:rPr lang="en-US" dirty="0"/>
              <a:t>The Gemini School District targeted these two schools as schools that had particular culture distinctions that were different than the other middle schools in the district</a:t>
            </a:r>
          </a:p>
          <a:p>
            <a:r>
              <a:rPr lang="en-US" dirty="0"/>
              <a:t>In particular, there were parents at Nighthawk that were not supportive of the teachers and administration for cyberbullying challenges and a distinct “us vs. them” mentality between the teachers and students at </a:t>
            </a:r>
            <a:r>
              <a:rPr lang="en-US" dirty="0" err="1"/>
              <a:t>Afterburn</a:t>
            </a:r>
            <a:endParaRPr lang="en-US" dirty="0"/>
          </a:p>
          <a:p>
            <a:r>
              <a:rPr lang="en-US" dirty="0"/>
              <a:t>These two schools were supposed to be the “trial schools,” of which district-wide implementation would go from middle schools to high schools, and then eventually to elementary schools</a:t>
            </a:r>
          </a:p>
        </p:txBody>
      </p:sp>
      <p:pic>
        <p:nvPicPr>
          <p:cNvPr id="4" name="Picture 3"/>
          <p:cNvPicPr>
            <a:picLocks noChangeAspect="1"/>
          </p:cNvPicPr>
          <p:nvPr/>
        </p:nvPicPr>
        <p:blipFill rotWithShape="1">
          <a:blip r:embed="rId2"/>
          <a:srcRect l="23187" r="32723" b="18980"/>
          <a:stretch/>
        </p:blipFill>
        <p:spPr>
          <a:xfrm>
            <a:off x="232475" y="1370903"/>
            <a:ext cx="3828081" cy="5184879"/>
          </a:xfrm>
          <a:prstGeom prst="rect">
            <a:avLst/>
          </a:prstGeom>
        </p:spPr>
      </p:pic>
    </p:spTree>
    <p:extLst>
      <p:ext uri="{BB962C8B-B14F-4D97-AF65-F5344CB8AC3E}">
        <p14:creationId xmlns:p14="http://schemas.microsoft.com/office/powerpoint/2010/main" val="89298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C4599-0622-094B-96F5-FA880A2F4A9A}"/>
              </a:ext>
            </a:extLst>
          </p:cNvPr>
          <p:cNvSpPr>
            <a:spLocks noGrp="1"/>
          </p:cNvSpPr>
          <p:nvPr>
            <p:ph type="title"/>
          </p:nvPr>
        </p:nvSpPr>
        <p:spPr>
          <a:xfrm>
            <a:off x="2487168" y="350478"/>
            <a:ext cx="8649899" cy="1077229"/>
          </a:xfrm>
        </p:spPr>
        <p:txBody>
          <a:bodyPr>
            <a:normAutofit fontScale="90000"/>
          </a:bodyPr>
          <a:lstStyle/>
          <a:p>
            <a:r>
              <a:rPr lang="en-US" dirty="0"/>
              <a:t>Original Training and Professional Development for Gemini School District Leaders</a:t>
            </a:r>
          </a:p>
        </p:txBody>
      </p:sp>
      <p:sp>
        <p:nvSpPr>
          <p:cNvPr id="3" name="Content Placeholder 2">
            <a:extLst>
              <a:ext uri="{FF2B5EF4-FFF2-40B4-BE49-F238E27FC236}">
                <a16:creationId xmlns:a16="http://schemas.microsoft.com/office/drawing/2014/main" id="{A2602BA6-F68C-4741-A11D-824EB1876820}"/>
              </a:ext>
            </a:extLst>
          </p:cNvPr>
          <p:cNvSpPr>
            <a:spLocks noGrp="1"/>
          </p:cNvSpPr>
          <p:nvPr>
            <p:ph idx="1"/>
          </p:nvPr>
        </p:nvSpPr>
        <p:spPr>
          <a:xfrm>
            <a:off x="1316759" y="1602665"/>
            <a:ext cx="6897343" cy="5071688"/>
          </a:xfrm>
        </p:spPr>
        <p:txBody>
          <a:bodyPr>
            <a:normAutofit fontScale="92500" lnSpcReduction="10000"/>
          </a:bodyPr>
          <a:lstStyle/>
          <a:p>
            <a:r>
              <a:rPr lang="en-US" b="1" dirty="0"/>
              <a:t>Year 0 – </a:t>
            </a:r>
            <a:r>
              <a:rPr lang="en-US" dirty="0"/>
              <a:t>Training for 2 Gemini School District Minority Officers</a:t>
            </a:r>
          </a:p>
          <a:p>
            <a:r>
              <a:rPr lang="en-US" b="1" dirty="0"/>
              <a:t>Year 1 </a:t>
            </a:r>
            <a:r>
              <a:rPr lang="en-US" dirty="0"/>
              <a:t>– Training for school administrators and leadership task force</a:t>
            </a:r>
          </a:p>
          <a:p>
            <a:r>
              <a:rPr lang="en-US" b="1" dirty="0"/>
              <a:t>Year 2</a:t>
            </a:r>
            <a:r>
              <a:rPr lang="en-US" dirty="0"/>
              <a:t> – School-wide training across both </a:t>
            </a:r>
            <a:r>
              <a:rPr lang="en-US" dirty="0" err="1"/>
              <a:t>Afterburn</a:t>
            </a:r>
            <a:r>
              <a:rPr lang="en-US" dirty="0"/>
              <a:t> and Nighthawk</a:t>
            </a:r>
          </a:p>
          <a:p>
            <a:r>
              <a:rPr lang="en-US" b="1" dirty="0"/>
              <a:t>Year 3 </a:t>
            </a:r>
            <a:r>
              <a:rPr lang="en-US" dirty="0"/>
              <a:t>– Continued implementation at  </a:t>
            </a:r>
            <a:r>
              <a:rPr lang="en-US" dirty="0" err="1"/>
              <a:t>Afterburn</a:t>
            </a:r>
            <a:r>
              <a:rPr lang="en-US" dirty="0"/>
              <a:t> and Nighthawk </a:t>
            </a:r>
            <a:r>
              <a:rPr lang="mr-IN" dirty="0"/>
              <a:t>–</a:t>
            </a:r>
            <a:r>
              <a:rPr lang="en-US" dirty="0"/>
              <a:t> with support from program developers (us) in the form of teacher, administrator, and student focus groups, transition to other middle schools schools in the district</a:t>
            </a:r>
          </a:p>
          <a:p>
            <a:r>
              <a:rPr lang="en-US" b="1" dirty="0"/>
              <a:t>Year 4 </a:t>
            </a:r>
            <a:r>
              <a:rPr lang="mr-IN" dirty="0"/>
              <a:t>–</a:t>
            </a:r>
            <a:r>
              <a:rPr lang="en-US" dirty="0"/>
              <a:t> Begin transition to high school training</a:t>
            </a:r>
            <a:endParaRPr lang="en-US" b="1" dirty="0"/>
          </a:p>
        </p:txBody>
      </p:sp>
      <p:pic>
        <p:nvPicPr>
          <p:cNvPr id="4" name="Picture 3"/>
          <p:cNvPicPr>
            <a:picLocks noChangeAspect="1"/>
          </p:cNvPicPr>
          <p:nvPr/>
        </p:nvPicPr>
        <p:blipFill>
          <a:blip r:embed="rId2"/>
          <a:stretch>
            <a:fillRect/>
          </a:stretch>
        </p:blipFill>
        <p:spPr>
          <a:xfrm>
            <a:off x="8322591" y="1307141"/>
            <a:ext cx="3720918" cy="2481108"/>
          </a:xfrm>
          <a:prstGeom prst="rect">
            <a:avLst/>
          </a:prstGeom>
        </p:spPr>
      </p:pic>
      <p:pic>
        <p:nvPicPr>
          <p:cNvPr id="5" name="Picture 4"/>
          <p:cNvPicPr>
            <a:picLocks noChangeAspect="1"/>
          </p:cNvPicPr>
          <p:nvPr/>
        </p:nvPicPr>
        <p:blipFill>
          <a:blip r:embed="rId2"/>
          <a:stretch>
            <a:fillRect/>
          </a:stretch>
        </p:blipFill>
        <p:spPr>
          <a:xfrm>
            <a:off x="8322591" y="4193245"/>
            <a:ext cx="3720918" cy="2481108"/>
          </a:xfrm>
          <a:prstGeom prst="rect">
            <a:avLst/>
          </a:prstGeom>
        </p:spPr>
      </p:pic>
    </p:spTree>
    <p:extLst>
      <p:ext uri="{BB962C8B-B14F-4D97-AF65-F5344CB8AC3E}">
        <p14:creationId xmlns:p14="http://schemas.microsoft.com/office/powerpoint/2010/main" val="3326909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ECAC-8147-4A4F-B9B9-FB753CDBB213}"/>
              </a:ext>
            </a:extLst>
          </p:cNvPr>
          <p:cNvSpPr>
            <a:spLocks noGrp="1"/>
          </p:cNvSpPr>
          <p:nvPr>
            <p:ph type="title"/>
          </p:nvPr>
        </p:nvSpPr>
        <p:spPr>
          <a:xfrm>
            <a:off x="2934578" y="473067"/>
            <a:ext cx="7958331" cy="1077229"/>
          </a:xfrm>
        </p:spPr>
        <p:txBody>
          <a:bodyPr>
            <a:normAutofit fontScale="90000"/>
          </a:bodyPr>
          <a:lstStyle/>
          <a:p>
            <a:r>
              <a:rPr lang="en-US" dirty="0"/>
              <a:t>Training and Professional Development for Afterburn and Nighthawk Middle School </a:t>
            </a:r>
          </a:p>
        </p:txBody>
      </p:sp>
      <p:sp>
        <p:nvSpPr>
          <p:cNvPr id="3" name="Content Placeholder 2">
            <a:extLst>
              <a:ext uri="{FF2B5EF4-FFF2-40B4-BE49-F238E27FC236}">
                <a16:creationId xmlns:a16="http://schemas.microsoft.com/office/drawing/2014/main" id="{6A86E334-0890-384E-BF1A-C6AEB030117F}"/>
              </a:ext>
            </a:extLst>
          </p:cNvPr>
          <p:cNvSpPr>
            <a:spLocks noGrp="1"/>
          </p:cNvSpPr>
          <p:nvPr>
            <p:ph idx="1"/>
          </p:nvPr>
        </p:nvSpPr>
        <p:spPr>
          <a:xfrm>
            <a:off x="4959457" y="1550297"/>
            <a:ext cx="6354306" cy="5098476"/>
          </a:xfrm>
        </p:spPr>
        <p:txBody>
          <a:bodyPr>
            <a:normAutofit/>
          </a:bodyPr>
          <a:lstStyle/>
          <a:p>
            <a:r>
              <a:rPr lang="en-US" dirty="0"/>
              <a:t>Although we conducted the training </a:t>
            </a:r>
            <a:r>
              <a:rPr lang="mr-IN" dirty="0"/>
              <a:t>–</a:t>
            </a:r>
            <a:r>
              <a:rPr lang="en-US" dirty="0"/>
              <a:t> administrative teams were more interested in using the training to reduce the number of discipline referrals than to improve school culture and climate</a:t>
            </a:r>
          </a:p>
          <a:p>
            <a:r>
              <a:rPr lang="en-US" dirty="0"/>
              <a:t>We were assured by district administration that there would be no changes to the (1) building principal or (2) administrative team to ensure fidelity in our implementation</a:t>
            </a:r>
          </a:p>
          <a:p>
            <a:r>
              <a:rPr lang="en-US" dirty="0"/>
              <a:t>We were also told that the District Minority Specialists would spend “at least one hour per week” at each building working on RP implementation and culture building </a:t>
            </a:r>
          </a:p>
        </p:txBody>
      </p:sp>
      <p:pic>
        <p:nvPicPr>
          <p:cNvPr id="4" name="Picture 3"/>
          <p:cNvPicPr>
            <a:picLocks noChangeAspect="1"/>
          </p:cNvPicPr>
          <p:nvPr/>
        </p:nvPicPr>
        <p:blipFill rotWithShape="1">
          <a:blip r:embed="rId2"/>
          <a:srcRect l="2837" t="3693" r="3780" b="12460"/>
          <a:stretch/>
        </p:blipFill>
        <p:spPr>
          <a:xfrm>
            <a:off x="1131376" y="1550296"/>
            <a:ext cx="3606404" cy="2463766"/>
          </a:xfrm>
          <a:prstGeom prst="rect">
            <a:avLst/>
          </a:prstGeom>
        </p:spPr>
      </p:pic>
      <p:pic>
        <p:nvPicPr>
          <p:cNvPr id="5" name="Picture 4"/>
          <p:cNvPicPr>
            <a:picLocks noChangeAspect="1"/>
          </p:cNvPicPr>
          <p:nvPr/>
        </p:nvPicPr>
        <p:blipFill rotWithShape="1">
          <a:blip r:embed="rId2"/>
          <a:srcRect l="2837" t="3693" r="3780" b="12460"/>
          <a:stretch/>
        </p:blipFill>
        <p:spPr>
          <a:xfrm>
            <a:off x="1131376" y="4185007"/>
            <a:ext cx="3606404" cy="2463766"/>
          </a:xfrm>
          <a:prstGeom prst="rect">
            <a:avLst/>
          </a:prstGeom>
        </p:spPr>
      </p:pic>
    </p:spTree>
    <p:extLst>
      <p:ext uri="{BB962C8B-B14F-4D97-AF65-F5344CB8AC3E}">
        <p14:creationId xmlns:p14="http://schemas.microsoft.com/office/powerpoint/2010/main" val="406740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4091-AEAB-0448-BA47-721458CF3E4C}"/>
              </a:ext>
            </a:extLst>
          </p:cNvPr>
          <p:cNvSpPr>
            <a:spLocks noGrp="1"/>
          </p:cNvSpPr>
          <p:nvPr>
            <p:ph type="title"/>
          </p:nvPr>
        </p:nvSpPr>
        <p:spPr/>
        <p:txBody>
          <a:bodyPr/>
          <a:lstStyle/>
          <a:p>
            <a:r>
              <a:rPr lang="en-US" dirty="0"/>
              <a:t>Overall Results</a:t>
            </a:r>
          </a:p>
        </p:txBody>
      </p:sp>
      <p:sp>
        <p:nvSpPr>
          <p:cNvPr id="3" name="Content Placeholder 2">
            <a:extLst>
              <a:ext uri="{FF2B5EF4-FFF2-40B4-BE49-F238E27FC236}">
                <a16:creationId xmlns:a16="http://schemas.microsoft.com/office/drawing/2014/main" id="{68B43636-5E2B-FF4C-9643-8C3545666103}"/>
              </a:ext>
            </a:extLst>
          </p:cNvPr>
          <p:cNvSpPr>
            <a:spLocks noGrp="1"/>
          </p:cNvSpPr>
          <p:nvPr>
            <p:ph idx="1"/>
          </p:nvPr>
        </p:nvSpPr>
        <p:spPr>
          <a:xfrm>
            <a:off x="960895" y="1153213"/>
            <a:ext cx="9856922" cy="5224340"/>
          </a:xfrm>
        </p:spPr>
        <p:txBody>
          <a:bodyPr>
            <a:normAutofit fontScale="85000" lnSpcReduction="10000"/>
          </a:bodyPr>
          <a:lstStyle/>
          <a:p>
            <a:r>
              <a:rPr lang="en-US" dirty="0"/>
              <a:t>At both </a:t>
            </a:r>
            <a:r>
              <a:rPr lang="en-US" dirty="0" err="1"/>
              <a:t>Afterburn</a:t>
            </a:r>
            <a:r>
              <a:rPr lang="en-US" dirty="0"/>
              <a:t> and Nighthawk, referrals increased after RP implementation</a:t>
            </a:r>
          </a:p>
          <a:p>
            <a:pPr lvl="1"/>
            <a:r>
              <a:rPr lang="en-US" dirty="0" err="1"/>
              <a:t>Afterburn</a:t>
            </a:r>
            <a:r>
              <a:rPr lang="en-US" dirty="0"/>
              <a:t> </a:t>
            </a:r>
            <a:r>
              <a:rPr lang="mr-IN" dirty="0"/>
              <a:t>–</a:t>
            </a:r>
            <a:r>
              <a:rPr lang="en-US" dirty="0"/>
              <a:t> 6% increase</a:t>
            </a:r>
          </a:p>
          <a:p>
            <a:pPr lvl="1"/>
            <a:r>
              <a:rPr lang="en-US" dirty="0"/>
              <a:t>Nighthawk </a:t>
            </a:r>
            <a:r>
              <a:rPr lang="mr-IN" dirty="0"/>
              <a:t>–</a:t>
            </a:r>
            <a:r>
              <a:rPr lang="en-US" dirty="0"/>
              <a:t> 9% increase</a:t>
            </a:r>
          </a:p>
          <a:p>
            <a:r>
              <a:rPr lang="en-US" dirty="0"/>
              <a:t>Teachers saw RP as a “free pass” to write referrals if students weren’t cooperative in the process</a:t>
            </a:r>
          </a:p>
          <a:p>
            <a:r>
              <a:rPr lang="en-US" dirty="0"/>
              <a:t>The District Minority Specialists were                                                                                                                      not well-received at Nighthawk </a:t>
            </a:r>
            <a:r>
              <a:rPr lang="mr-IN" dirty="0"/>
              <a:t>–</a:t>
            </a:r>
            <a:r>
              <a:rPr lang="en-US" dirty="0"/>
              <a:t> so                                                                                              they quit going there to conduct RP                                                                                                             training</a:t>
            </a:r>
          </a:p>
          <a:p>
            <a:pPr lvl="1"/>
            <a:r>
              <a:rPr lang="en-US" dirty="0"/>
              <a:t>The district leadership opted to move                                                                                                                                       their responsibilities to an </a:t>
            </a:r>
            <a:r>
              <a:rPr lang="en-US" dirty="0">
                <a:solidFill>
                  <a:srgbClr val="FF0000"/>
                </a:solidFill>
              </a:rPr>
              <a:t>elementary                                                                                                                                                   school </a:t>
            </a:r>
            <a:r>
              <a:rPr lang="en-US" dirty="0"/>
              <a:t>(note:  It was never the plan of the                                                                                                                                        Gemini School District to include                                                                                                                       elementary schools into the RP training),                                                                                                                                              as the school had just removed a principal and                                                                                                                                                        was named one of the Bottom 300 schools in                                                                                                                         the state      </a:t>
            </a:r>
          </a:p>
        </p:txBody>
      </p:sp>
      <p:pic>
        <p:nvPicPr>
          <p:cNvPr id="4" name="Picture 3"/>
          <p:cNvPicPr>
            <a:picLocks noChangeAspect="1"/>
          </p:cNvPicPr>
          <p:nvPr/>
        </p:nvPicPr>
        <p:blipFill>
          <a:blip r:embed="rId2"/>
          <a:stretch>
            <a:fillRect/>
          </a:stretch>
        </p:blipFill>
        <p:spPr>
          <a:xfrm>
            <a:off x="6039437" y="2979550"/>
            <a:ext cx="5057350" cy="3622728"/>
          </a:xfrm>
          <a:prstGeom prst="rect">
            <a:avLst/>
          </a:prstGeom>
        </p:spPr>
      </p:pic>
    </p:spTree>
    <p:extLst>
      <p:ext uri="{BB962C8B-B14F-4D97-AF65-F5344CB8AC3E}">
        <p14:creationId xmlns:p14="http://schemas.microsoft.com/office/powerpoint/2010/main" val="411868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4F90-C136-0047-B750-7632F1CBC68D}"/>
              </a:ext>
            </a:extLst>
          </p:cNvPr>
          <p:cNvSpPr>
            <a:spLocks noGrp="1"/>
          </p:cNvSpPr>
          <p:nvPr>
            <p:ph type="title"/>
          </p:nvPr>
        </p:nvSpPr>
        <p:spPr/>
        <p:txBody>
          <a:bodyPr/>
          <a:lstStyle/>
          <a:p>
            <a:r>
              <a:rPr lang="en-US" dirty="0"/>
              <a:t>Challenges and Struggles across both Afterburn and Nighthawk</a:t>
            </a:r>
          </a:p>
        </p:txBody>
      </p:sp>
      <p:graphicFrame>
        <p:nvGraphicFramePr>
          <p:cNvPr id="4" name="Content Placeholder 3">
            <a:extLst>
              <a:ext uri="{FF2B5EF4-FFF2-40B4-BE49-F238E27FC236}">
                <a16:creationId xmlns:a16="http://schemas.microsoft.com/office/drawing/2014/main" id="{58173C38-D354-474E-97BE-25DCB9F6E301}"/>
              </a:ext>
            </a:extLst>
          </p:cNvPr>
          <p:cNvGraphicFramePr>
            <a:graphicFrameLocks noGrp="1"/>
          </p:cNvGraphicFramePr>
          <p:nvPr>
            <p:ph idx="1"/>
            <p:extLst>
              <p:ext uri="{D42A27DB-BD31-4B8C-83A1-F6EECF244321}">
                <p14:modId xmlns:p14="http://schemas.microsoft.com/office/powerpoint/2010/main" val="545186399"/>
              </p:ext>
            </p:extLst>
          </p:nvPr>
        </p:nvGraphicFramePr>
        <p:xfrm>
          <a:off x="1203158" y="2057400"/>
          <a:ext cx="1009449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427AC33C-351D-7B41-9965-38B213A47396}"/>
              </a:ext>
            </a:extLst>
          </p:cNvPr>
          <p:cNvSpPr txBox="1"/>
          <p:nvPr/>
        </p:nvSpPr>
        <p:spPr>
          <a:xfrm>
            <a:off x="5832984" y="3814010"/>
            <a:ext cx="757989" cy="430887"/>
          </a:xfrm>
          <a:prstGeom prst="rect">
            <a:avLst/>
          </a:prstGeom>
          <a:noFill/>
        </p:spPr>
        <p:txBody>
          <a:bodyPr wrap="square" rtlCol="0">
            <a:spAutoFit/>
          </a:bodyPr>
          <a:lstStyle/>
          <a:p>
            <a:r>
              <a:rPr lang="en-US" sz="1100" dirty="0"/>
              <a:t>Principal Change</a:t>
            </a:r>
          </a:p>
        </p:txBody>
      </p:sp>
      <p:sp>
        <p:nvSpPr>
          <p:cNvPr id="6" name="TextBox 5">
            <a:extLst>
              <a:ext uri="{FF2B5EF4-FFF2-40B4-BE49-F238E27FC236}">
                <a16:creationId xmlns:a16="http://schemas.microsoft.com/office/drawing/2014/main" id="{D6241963-F304-B94A-AF36-96794C860494}"/>
              </a:ext>
            </a:extLst>
          </p:cNvPr>
          <p:cNvSpPr txBox="1"/>
          <p:nvPr/>
        </p:nvSpPr>
        <p:spPr>
          <a:xfrm>
            <a:off x="5767975" y="4651202"/>
            <a:ext cx="964859" cy="600164"/>
          </a:xfrm>
          <a:prstGeom prst="rect">
            <a:avLst/>
          </a:prstGeom>
          <a:noFill/>
        </p:spPr>
        <p:txBody>
          <a:bodyPr wrap="square" rtlCol="0">
            <a:spAutoFit/>
          </a:bodyPr>
          <a:lstStyle/>
          <a:p>
            <a:r>
              <a:rPr lang="en-US" sz="1100" dirty="0"/>
              <a:t>Minority Specialists Reassigned</a:t>
            </a:r>
          </a:p>
        </p:txBody>
      </p:sp>
    </p:spTree>
    <p:extLst>
      <p:ext uri="{BB962C8B-B14F-4D97-AF65-F5344CB8AC3E}">
        <p14:creationId xmlns:p14="http://schemas.microsoft.com/office/powerpoint/2010/main" val="180139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1F1B-B02B-074B-9780-92C967EBA2C2}"/>
              </a:ext>
            </a:extLst>
          </p:cNvPr>
          <p:cNvSpPr>
            <a:spLocks noGrp="1"/>
          </p:cNvSpPr>
          <p:nvPr>
            <p:ph type="title"/>
          </p:nvPr>
        </p:nvSpPr>
        <p:spPr>
          <a:xfrm>
            <a:off x="2611808" y="339624"/>
            <a:ext cx="7958331" cy="1077229"/>
          </a:xfrm>
        </p:spPr>
        <p:txBody>
          <a:bodyPr/>
          <a:lstStyle/>
          <a:p>
            <a:r>
              <a:rPr lang="en-US" dirty="0"/>
              <a:t>The Maverick School District and Their Implementation Plan</a:t>
            </a:r>
          </a:p>
        </p:txBody>
      </p:sp>
      <p:sp>
        <p:nvSpPr>
          <p:cNvPr id="3" name="Content Placeholder 2">
            <a:extLst>
              <a:ext uri="{FF2B5EF4-FFF2-40B4-BE49-F238E27FC236}">
                <a16:creationId xmlns:a16="http://schemas.microsoft.com/office/drawing/2014/main" id="{F0C5E1EA-E54F-834E-8182-74D6A4D1970C}"/>
              </a:ext>
            </a:extLst>
          </p:cNvPr>
          <p:cNvSpPr>
            <a:spLocks noGrp="1"/>
          </p:cNvSpPr>
          <p:nvPr>
            <p:ph idx="1"/>
          </p:nvPr>
        </p:nvSpPr>
        <p:spPr>
          <a:xfrm>
            <a:off x="5021451" y="1670831"/>
            <a:ext cx="6214820" cy="5039936"/>
          </a:xfrm>
        </p:spPr>
        <p:txBody>
          <a:bodyPr>
            <a:normAutofit/>
          </a:bodyPr>
          <a:lstStyle/>
          <a:p>
            <a:r>
              <a:rPr lang="en-US" dirty="0"/>
              <a:t>The implementation at the Maverick School District was very similar to the Gemini School District</a:t>
            </a:r>
          </a:p>
          <a:p>
            <a:r>
              <a:rPr lang="en-US" dirty="0"/>
              <a:t>The major differences were that the middle schools selected were magnet schools and a school that was facing challenges from reverse metropolitan integration</a:t>
            </a:r>
          </a:p>
          <a:p>
            <a:r>
              <a:rPr lang="en-US" dirty="0"/>
              <a:t>Additionally, Maverick School District insisted that the superintendent, area superintendents, and other district leadership complete the Restorative Practices training </a:t>
            </a:r>
            <a:r>
              <a:rPr lang="mr-IN" dirty="0"/>
              <a:t>–</a:t>
            </a:r>
            <a:r>
              <a:rPr lang="en-US" dirty="0"/>
              <a:t> so they could understand and justify the program to stakeholders</a:t>
            </a:r>
          </a:p>
        </p:txBody>
      </p:sp>
      <p:pic>
        <p:nvPicPr>
          <p:cNvPr id="4" name="Picture 3"/>
          <p:cNvPicPr>
            <a:picLocks noChangeAspect="1"/>
          </p:cNvPicPr>
          <p:nvPr/>
        </p:nvPicPr>
        <p:blipFill rotWithShape="1">
          <a:blip r:embed="rId2"/>
          <a:srcRect l="4275" t="7795" r="19762" b="12528"/>
          <a:stretch/>
        </p:blipFill>
        <p:spPr>
          <a:xfrm>
            <a:off x="1201462" y="4587094"/>
            <a:ext cx="3819989" cy="2123673"/>
          </a:xfrm>
          <a:prstGeom prst="rect">
            <a:avLst/>
          </a:prstGeom>
        </p:spPr>
      </p:pic>
      <p:pic>
        <p:nvPicPr>
          <p:cNvPr id="5" name="Picture 4"/>
          <p:cNvPicPr>
            <a:picLocks noChangeAspect="1"/>
          </p:cNvPicPr>
          <p:nvPr/>
        </p:nvPicPr>
        <p:blipFill rotWithShape="1">
          <a:blip r:embed="rId2"/>
          <a:srcRect l="4275" t="7795" r="19762" b="12528"/>
          <a:stretch/>
        </p:blipFill>
        <p:spPr>
          <a:xfrm>
            <a:off x="1201461" y="1670830"/>
            <a:ext cx="3819989" cy="2123673"/>
          </a:xfrm>
          <a:prstGeom prst="rect">
            <a:avLst/>
          </a:prstGeom>
        </p:spPr>
      </p:pic>
    </p:spTree>
    <p:extLst>
      <p:ext uri="{BB962C8B-B14F-4D97-AF65-F5344CB8AC3E}">
        <p14:creationId xmlns:p14="http://schemas.microsoft.com/office/powerpoint/2010/main" val="4160214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DE31-D36A-3249-8D15-A3E950E9EB1F}"/>
              </a:ext>
            </a:extLst>
          </p:cNvPr>
          <p:cNvSpPr>
            <a:spLocks noGrp="1"/>
          </p:cNvSpPr>
          <p:nvPr>
            <p:ph type="title"/>
          </p:nvPr>
        </p:nvSpPr>
        <p:spPr>
          <a:xfrm>
            <a:off x="2139696" y="808056"/>
            <a:ext cx="8686800" cy="1077229"/>
          </a:xfrm>
        </p:spPr>
        <p:txBody>
          <a:bodyPr>
            <a:normAutofit fontScale="90000"/>
          </a:bodyPr>
          <a:lstStyle/>
          <a:p>
            <a:r>
              <a:rPr lang="en-US" dirty="0"/>
              <a:t>Original Training and Professional Development for Maverick School District Leaders</a:t>
            </a:r>
          </a:p>
        </p:txBody>
      </p:sp>
      <p:sp>
        <p:nvSpPr>
          <p:cNvPr id="3" name="Content Placeholder 2">
            <a:extLst>
              <a:ext uri="{FF2B5EF4-FFF2-40B4-BE49-F238E27FC236}">
                <a16:creationId xmlns:a16="http://schemas.microsoft.com/office/drawing/2014/main" id="{EC297B0E-0836-0D41-BECC-4730E8583E96}"/>
              </a:ext>
            </a:extLst>
          </p:cNvPr>
          <p:cNvSpPr>
            <a:spLocks noGrp="1"/>
          </p:cNvSpPr>
          <p:nvPr>
            <p:ph idx="1"/>
          </p:nvPr>
        </p:nvSpPr>
        <p:spPr>
          <a:xfrm>
            <a:off x="1146277" y="1885285"/>
            <a:ext cx="6974835" cy="4770402"/>
          </a:xfrm>
        </p:spPr>
        <p:txBody>
          <a:bodyPr>
            <a:normAutofit/>
          </a:bodyPr>
          <a:lstStyle/>
          <a:p>
            <a:r>
              <a:rPr lang="en-US" b="1" dirty="0"/>
              <a:t>Year 0 – </a:t>
            </a:r>
            <a:r>
              <a:rPr lang="en-US" dirty="0"/>
              <a:t>Training for superintendent, district leadership, and administrative teams at three middle schools</a:t>
            </a:r>
          </a:p>
          <a:p>
            <a:r>
              <a:rPr lang="en-US" b="1" dirty="0"/>
              <a:t>Year 1 </a:t>
            </a:r>
            <a:r>
              <a:rPr lang="en-US" dirty="0"/>
              <a:t>– Training for leadership task force (first semester), and school-wide training at Volcano, Dominator, and Hypersonic</a:t>
            </a:r>
          </a:p>
          <a:p>
            <a:r>
              <a:rPr lang="en-US" b="1" dirty="0"/>
              <a:t>Year 2</a:t>
            </a:r>
            <a:r>
              <a:rPr lang="en-US" dirty="0"/>
              <a:t> – Support from program developers (us) at each building, including teacher and administrator focus groups</a:t>
            </a:r>
          </a:p>
          <a:p>
            <a:r>
              <a:rPr lang="en-US" b="1" dirty="0"/>
              <a:t>Year 3 </a:t>
            </a:r>
            <a:r>
              <a:rPr lang="en-US" dirty="0"/>
              <a:t>– Transition to 9</a:t>
            </a:r>
            <a:r>
              <a:rPr lang="en-US" baseline="30000" dirty="0"/>
              <a:t>th</a:t>
            </a:r>
            <a:r>
              <a:rPr lang="en-US" dirty="0"/>
              <a:t> Grade Center and Elementary Schools in the district </a:t>
            </a:r>
          </a:p>
        </p:txBody>
      </p:sp>
      <p:pic>
        <p:nvPicPr>
          <p:cNvPr id="4" name="Picture 3"/>
          <p:cNvPicPr>
            <a:picLocks noChangeAspect="1"/>
          </p:cNvPicPr>
          <p:nvPr/>
        </p:nvPicPr>
        <p:blipFill>
          <a:blip r:embed="rId2"/>
          <a:stretch>
            <a:fillRect/>
          </a:stretch>
        </p:blipFill>
        <p:spPr>
          <a:xfrm>
            <a:off x="8318875" y="4636307"/>
            <a:ext cx="2790061" cy="2019380"/>
          </a:xfrm>
          <a:prstGeom prst="rect">
            <a:avLst/>
          </a:prstGeom>
        </p:spPr>
      </p:pic>
      <p:pic>
        <p:nvPicPr>
          <p:cNvPr id="5" name="Picture 4"/>
          <p:cNvPicPr>
            <a:picLocks noChangeAspect="1"/>
          </p:cNvPicPr>
          <p:nvPr/>
        </p:nvPicPr>
        <p:blipFill>
          <a:blip r:embed="rId2"/>
          <a:stretch>
            <a:fillRect/>
          </a:stretch>
        </p:blipFill>
        <p:spPr>
          <a:xfrm>
            <a:off x="8318874" y="2076503"/>
            <a:ext cx="2790061" cy="2019380"/>
          </a:xfrm>
          <a:prstGeom prst="rect">
            <a:avLst/>
          </a:prstGeom>
        </p:spPr>
      </p:pic>
    </p:spTree>
    <p:extLst>
      <p:ext uri="{BB962C8B-B14F-4D97-AF65-F5344CB8AC3E}">
        <p14:creationId xmlns:p14="http://schemas.microsoft.com/office/powerpoint/2010/main" val="177868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270A-487F-5249-B65A-916FE82F0C6E}"/>
              </a:ext>
            </a:extLst>
          </p:cNvPr>
          <p:cNvSpPr>
            <a:spLocks noGrp="1"/>
          </p:cNvSpPr>
          <p:nvPr>
            <p:ph type="title"/>
          </p:nvPr>
        </p:nvSpPr>
        <p:spPr>
          <a:xfrm>
            <a:off x="2611808" y="155638"/>
            <a:ext cx="7958331" cy="1077229"/>
          </a:xfrm>
        </p:spPr>
        <p:txBody>
          <a:bodyPr/>
          <a:lstStyle/>
          <a:p>
            <a:r>
              <a:rPr lang="en-US" dirty="0"/>
              <a:t>Overall Results</a:t>
            </a:r>
          </a:p>
        </p:txBody>
      </p:sp>
      <p:sp>
        <p:nvSpPr>
          <p:cNvPr id="3" name="Content Placeholder 2">
            <a:extLst>
              <a:ext uri="{FF2B5EF4-FFF2-40B4-BE49-F238E27FC236}">
                <a16:creationId xmlns:a16="http://schemas.microsoft.com/office/drawing/2014/main" id="{3735E1E9-3935-454B-A129-6EE864D73D4C}"/>
              </a:ext>
            </a:extLst>
          </p:cNvPr>
          <p:cNvSpPr>
            <a:spLocks noGrp="1"/>
          </p:cNvSpPr>
          <p:nvPr>
            <p:ph idx="1"/>
          </p:nvPr>
        </p:nvSpPr>
        <p:spPr>
          <a:xfrm>
            <a:off x="4651341" y="1199726"/>
            <a:ext cx="6600428" cy="5511040"/>
          </a:xfrm>
        </p:spPr>
        <p:txBody>
          <a:bodyPr>
            <a:normAutofit/>
          </a:bodyPr>
          <a:lstStyle/>
          <a:p>
            <a:r>
              <a:rPr lang="en-US" dirty="0"/>
              <a:t>Support has continued and grown from administrators throughout the district for Restorative Practices</a:t>
            </a:r>
          </a:p>
          <a:p>
            <a:r>
              <a:rPr lang="en-US" dirty="0"/>
              <a:t>We </a:t>
            </a:r>
            <a:r>
              <a:rPr lang="en-US" b="1" dirty="0">
                <a:solidFill>
                  <a:srgbClr val="FF0000"/>
                </a:solidFill>
              </a:rPr>
              <a:t>WERE NOT</a:t>
            </a:r>
            <a:r>
              <a:rPr lang="en-US" dirty="0"/>
              <a:t> given the change in discipline referrals (like we were in Gemini), however, we were promised that continued support from administration would be provided</a:t>
            </a:r>
          </a:p>
          <a:p>
            <a:r>
              <a:rPr lang="en-US" dirty="0"/>
              <a:t>The district has been satisfied with the implementation that they have scheduled us (Stetson University) to provide six additional trainers to help and support the district</a:t>
            </a:r>
          </a:p>
          <a:p>
            <a:endParaRPr lang="en-US" dirty="0"/>
          </a:p>
        </p:txBody>
      </p:sp>
      <p:pic>
        <p:nvPicPr>
          <p:cNvPr id="4" name="Picture 3"/>
          <p:cNvPicPr>
            <a:picLocks noChangeAspect="1"/>
          </p:cNvPicPr>
          <p:nvPr/>
        </p:nvPicPr>
        <p:blipFill>
          <a:blip r:embed="rId2"/>
          <a:stretch>
            <a:fillRect/>
          </a:stretch>
        </p:blipFill>
        <p:spPr>
          <a:xfrm>
            <a:off x="1097553" y="1199726"/>
            <a:ext cx="3553787" cy="2364884"/>
          </a:xfrm>
          <a:prstGeom prst="rect">
            <a:avLst/>
          </a:prstGeom>
        </p:spPr>
      </p:pic>
      <p:pic>
        <p:nvPicPr>
          <p:cNvPr id="5" name="Picture 4"/>
          <p:cNvPicPr>
            <a:picLocks noChangeAspect="1"/>
          </p:cNvPicPr>
          <p:nvPr/>
        </p:nvPicPr>
        <p:blipFill>
          <a:blip r:embed="rId2"/>
          <a:stretch>
            <a:fillRect/>
          </a:stretch>
        </p:blipFill>
        <p:spPr>
          <a:xfrm>
            <a:off x="1097554" y="4203815"/>
            <a:ext cx="3553787" cy="2364884"/>
          </a:xfrm>
          <a:prstGeom prst="rect">
            <a:avLst/>
          </a:prstGeom>
        </p:spPr>
      </p:pic>
    </p:spTree>
    <p:extLst>
      <p:ext uri="{BB962C8B-B14F-4D97-AF65-F5344CB8AC3E}">
        <p14:creationId xmlns:p14="http://schemas.microsoft.com/office/powerpoint/2010/main" val="199026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1031-28FE-9B4E-81F5-C817C9A0EAED}"/>
              </a:ext>
            </a:extLst>
          </p:cNvPr>
          <p:cNvSpPr>
            <a:spLocks noGrp="1"/>
          </p:cNvSpPr>
          <p:nvPr>
            <p:ph type="title"/>
          </p:nvPr>
        </p:nvSpPr>
        <p:spPr>
          <a:xfrm>
            <a:off x="1389888" y="0"/>
            <a:ext cx="8905931" cy="1077229"/>
          </a:xfrm>
        </p:spPr>
        <p:txBody>
          <a:bodyPr/>
          <a:lstStyle/>
          <a:p>
            <a:r>
              <a:rPr lang="en-US" b="1" dirty="0"/>
              <a:t>Takeaway Messages at the School Level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4300370"/>
              </p:ext>
            </p:extLst>
          </p:nvPr>
        </p:nvGraphicFramePr>
        <p:xfrm>
          <a:off x="-2" y="640080"/>
          <a:ext cx="12192000" cy="6217919"/>
        </p:xfrm>
        <a:graphic>
          <a:graphicData uri="http://schemas.openxmlformats.org/drawingml/2006/table">
            <a:tbl>
              <a:tblPr firstRow="1" bandRow="1">
                <a:tableStyleId>{073A0DAA-6AF3-43AB-8588-CEC1D06C72B9}</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524749">
                <a:tc>
                  <a:txBody>
                    <a:bodyPr/>
                    <a:lstStyle/>
                    <a:p>
                      <a:pPr algn="ctr"/>
                      <a:r>
                        <a:rPr lang="en-US" b="1" u="sng" dirty="0" err="1"/>
                        <a:t>Afterburn</a:t>
                      </a:r>
                      <a:endParaRPr lang="en-US" b="1" u="sng" dirty="0"/>
                    </a:p>
                  </a:txBody>
                  <a:tcPr anchor="ctr"/>
                </a:tc>
                <a:tc>
                  <a:txBody>
                    <a:bodyPr/>
                    <a:lstStyle/>
                    <a:p>
                      <a:pPr algn="ctr"/>
                      <a:r>
                        <a:rPr lang="en-US" b="1" u="sng" dirty="0"/>
                        <a:t>Nighthawk</a:t>
                      </a:r>
                    </a:p>
                  </a:txBody>
                  <a:tcPr anchor="ctr"/>
                </a:tc>
                <a:tc>
                  <a:txBody>
                    <a:bodyPr/>
                    <a:lstStyle/>
                    <a:p>
                      <a:pPr algn="ctr"/>
                      <a:r>
                        <a:rPr lang="en-US" b="1" u="sng" dirty="0"/>
                        <a:t>Volcano</a:t>
                      </a:r>
                    </a:p>
                  </a:txBody>
                  <a:tcPr anchor="ctr"/>
                </a:tc>
                <a:tc>
                  <a:txBody>
                    <a:bodyPr/>
                    <a:lstStyle/>
                    <a:p>
                      <a:pPr algn="ctr"/>
                      <a:r>
                        <a:rPr lang="en-US" b="1" u="sng" dirty="0"/>
                        <a:t>Dominator</a:t>
                      </a:r>
                    </a:p>
                  </a:txBody>
                  <a:tcPr anchor="ctr"/>
                </a:tc>
                <a:tc>
                  <a:txBody>
                    <a:bodyPr/>
                    <a:lstStyle/>
                    <a:p>
                      <a:pPr algn="ctr"/>
                      <a:r>
                        <a:rPr lang="en-US" b="1" u="sng" dirty="0"/>
                        <a:t>Hypersonic</a:t>
                      </a:r>
                    </a:p>
                  </a:txBody>
                  <a:tcPr anchor="ctr"/>
                </a:tc>
                <a:extLst>
                  <a:ext uri="{0D108BD9-81ED-4DB2-BD59-A6C34878D82A}">
                    <a16:rowId xmlns:a16="http://schemas.microsoft.com/office/drawing/2014/main" val="10000"/>
                  </a:ext>
                </a:extLst>
              </a:tr>
              <a:tr h="2846585">
                <a:tc>
                  <a:txBody>
                    <a:bodyPr/>
                    <a:lstStyle/>
                    <a:p>
                      <a:r>
                        <a:rPr lang="en-US" dirty="0"/>
                        <a:t>Change of principal stops building-level implementation, even if district</a:t>
                      </a:r>
                      <a:r>
                        <a:rPr lang="en-US" baseline="0" dirty="0"/>
                        <a:t> does not support program</a:t>
                      </a:r>
                      <a:endParaRPr lang="en-US" dirty="0"/>
                    </a:p>
                  </a:txBody>
                  <a:tcPr/>
                </a:tc>
                <a:tc>
                  <a:txBody>
                    <a:bodyPr/>
                    <a:lstStyle/>
                    <a:p>
                      <a:r>
                        <a:rPr lang="en-US" dirty="0"/>
                        <a:t>A crisis or an event that can change the culture will change the culture unless administration continues forward with</a:t>
                      </a:r>
                      <a:r>
                        <a:rPr lang="en-US" baseline="0" dirty="0"/>
                        <a:t> a program</a:t>
                      </a:r>
                      <a:endParaRPr lang="en-US" dirty="0"/>
                    </a:p>
                  </a:txBody>
                  <a:tcPr/>
                </a:tc>
                <a:tc>
                  <a:txBody>
                    <a:bodyPr/>
                    <a:lstStyle/>
                    <a:p>
                      <a:r>
                        <a:rPr lang="en-US" dirty="0"/>
                        <a:t>Teachers at a STEM school may</a:t>
                      </a:r>
                      <a:r>
                        <a:rPr lang="en-US" baseline="0" dirty="0"/>
                        <a:t> feel superior to other non-STEM teachers </a:t>
                      </a:r>
                      <a:r>
                        <a:rPr lang="mr-IN" baseline="0" dirty="0"/>
                        <a:t>–</a:t>
                      </a:r>
                      <a:r>
                        <a:rPr lang="en-US" baseline="0" dirty="0"/>
                        <a:t> and less willing to implement programmatic changes because of it</a:t>
                      </a:r>
                      <a:endParaRPr lang="en-US" dirty="0"/>
                    </a:p>
                  </a:txBody>
                  <a:tcPr/>
                </a:tc>
                <a:tc>
                  <a:txBody>
                    <a:bodyPr/>
                    <a:lstStyle/>
                    <a:p>
                      <a:r>
                        <a:rPr lang="en-US" dirty="0"/>
                        <a:t>Different approaches to RP are important based on not</a:t>
                      </a:r>
                      <a:r>
                        <a:rPr lang="en-US" baseline="0" dirty="0"/>
                        <a:t> only race, but gender as well </a:t>
                      </a:r>
                      <a:r>
                        <a:rPr lang="mr-IN" baseline="0" dirty="0"/>
                        <a:t>–</a:t>
                      </a:r>
                      <a:r>
                        <a:rPr lang="en-US" baseline="0" dirty="0"/>
                        <a:t> with a 2 to 1 ratio - female to male, implementation must acknowledge this difference</a:t>
                      </a:r>
                      <a:endParaRPr lang="en-US" dirty="0"/>
                    </a:p>
                  </a:txBody>
                  <a:tcPr/>
                </a:tc>
                <a:tc>
                  <a:txBody>
                    <a:bodyPr/>
                    <a:lstStyle/>
                    <a:p>
                      <a:r>
                        <a:rPr lang="en-US" dirty="0"/>
                        <a:t>Teachers</a:t>
                      </a:r>
                      <a:r>
                        <a:rPr lang="en-US" baseline="0" dirty="0"/>
                        <a:t> are much less resilient than administrators and students are when student demographics and culture changes at a school</a:t>
                      </a:r>
                      <a:endParaRPr lang="en-US" dirty="0"/>
                    </a:p>
                  </a:txBody>
                  <a:tcPr/>
                </a:tc>
                <a:extLst>
                  <a:ext uri="{0D108BD9-81ED-4DB2-BD59-A6C34878D82A}">
                    <a16:rowId xmlns:a16="http://schemas.microsoft.com/office/drawing/2014/main" val="10001"/>
                  </a:ext>
                </a:extLst>
              </a:tr>
              <a:tr h="2846585">
                <a:tc>
                  <a:txBody>
                    <a:bodyPr/>
                    <a:lstStyle/>
                    <a:p>
                      <a:r>
                        <a:rPr lang="en-US" dirty="0"/>
                        <a:t>If assistant</a:t>
                      </a:r>
                      <a:r>
                        <a:rPr lang="en-US" baseline="0" dirty="0"/>
                        <a:t> principals are not supported, a program cannot thrive when a principal changes</a:t>
                      </a:r>
                      <a:endParaRPr lang="en-US" dirty="0"/>
                    </a:p>
                  </a:txBody>
                  <a:tcPr/>
                </a:tc>
                <a:tc>
                  <a:txBody>
                    <a:bodyPr/>
                    <a:lstStyle/>
                    <a:p>
                      <a:r>
                        <a:rPr lang="en-US" dirty="0"/>
                        <a:t>Student</a:t>
                      </a:r>
                      <a:r>
                        <a:rPr lang="en-US" baseline="0" dirty="0"/>
                        <a:t> forums exposed an underlying climate and culture problem that building administration seemed to ignore</a:t>
                      </a:r>
                      <a:endParaRPr lang="en-US" dirty="0"/>
                    </a:p>
                  </a:txBody>
                  <a:tcPr/>
                </a:tc>
                <a:tc>
                  <a:txBody>
                    <a:bodyPr/>
                    <a:lstStyle/>
                    <a:p>
                      <a:r>
                        <a:rPr lang="en-US" dirty="0"/>
                        <a:t>Administrator</a:t>
                      </a:r>
                      <a:r>
                        <a:rPr lang="en-US" baseline="0" dirty="0"/>
                        <a:t> support was critical at this building </a:t>
                      </a:r>
                      <a:r>
                        <a:rPr lang="mr-IN" baseline="0" dirty="0"/>
                        <a:t>–</a:t>
                      </a:r>
                      <a:r>
                        <a:rPr lang="en-US" baseline="0" dirty="0"/>
                        <a:t> especially to show teachers that the program was going to be integrated with fidelity and that consistency was going to take place</a:t>
                      </a:r>
                      <a:endParaRPr lang="en-US" dirty="0"/>
                    </a:p>
                  </a:txBody>
                  <a:tcPr/>
                </a:tc>
                <a:tc>
                  <a:txBody>
                    <a:bodyPr/>
                    <a:lstStyle/>
                    <a:p>
                      <a:r>
                        <a:rPr lang="en-US" dirty="0"/>
                        <a:t>Performing</a:t>
                      </a:r>
                      <a:r>
                        <a:rPr lang="en-US" baseline="0" dirty="0"/>
                        <a:t> arts schools naturally are going to be more responsive to student emotions </a:t>
                      </a:r>
                      <a:r>
                        <a:rPr lang="mr-IN" baseline="0" dirty="0"/>
                        <a:t>–</a:t>
                      </a:r>
                      <a:r>
                        <a:rPr lang="en-US" baseline="0" dirty="0"/>
                        <a:t> students that do not fit this culture may need additional support from teachers and staff</a:t>
                      </a:r>
                      <a:endParaRPr lang="en-US" dirty="0"/>
                    </a:p>
                  </a:txBody>
                  <a:tcPr/>
                </a:tc>
                <a:tc>
                  <a:txBody>
                    <a:bodyPr/>
                    <a:lstStyle/>
                    <a:p>
                      <a:r>
                        <a:rPr lang="en-US" dirty="0"/>
                        <a:t>Teachers</a:t>
                      </a:r>
                      <a:r>
                        <a:rPr lang="en-US" baseline="0" dirty="0"/>
                        <a:t> that do not want to be at schools that have changed their culture should be given an opportunity to learn and grow, but administrators may need to consider replacements for them</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3319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BD15-A886-4048-AFD4-A4292225966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93E8A10-F918-4945-AC8B-A94395685774}"/>
              </a:ext>
            </a:extLst>
          </p:cNvPr>
          <p:cNvSpPr>
            <a:spLocks noGrp="1"/>
          </p:cNvSpPr>
          <p:nvPr>
            <p:ph idx="1"/>
          </p:nvPr>
        </p:nvSpPr>
        <p:spPr>
          <a:xfrm>
            <a:off x="1332856" y="2621454"/>
            <a:ext cx="9562452" cy="4011821"/>
          </a:xfrm>
        </p:spPr>
        <p:txBody>
          <a:bodyPr>
            <a:normAutofit lnSpcReduction="10000"/>
          </a:bodyPr>
          <a:lstStyle/>
          <a:p>
            <a:r>
              <a:rPr lang="en-US" dirty="0"/>
              <a:t>Our presentation tells a story of two district-wide professional development programs in Restorative Practices (RP) that were implemented in two different counties in the state of Florida</a:t>
            </a:r>
          </a:p>
          <a:p>
            <a:r>
              <a:rPr lang="en-US" dirty="0"/>
              <a:t>While this is a Restorative Practices conference that speaks about the importance of the RP techniques, we think it is important to contextualize successful (and not successful) experiences related to RP when instituted in school environments</a:t>
            </a:r>
          </a:p>
          <a:p>
            <a:r>
              <a:rPr lang="en-US" dirty="0"/>
              <a:t>We argue that the core principles needed for effective and successful Restorative Practices implementation are similar (if not identical) to what we feel is necessary for professional development</a:t>
            </a:r>
          </a:p>
        </p:txBody>
      </p:sp>
      <p:pic>
        <p:nvPicPr>
          <p:cNvPr id="4" name="Picture 3"/>
          <p:cNvPicPr>
            <a:picLocks noChangeAspect="1"/>
          </p:cNvPicPr>
          <p:nvPr/>
        </p:nvPicPr>
        <p:blipFill rotWithShape="1">
          <a:blip r:embed="rId2"/>
          <a:srcRect l="5605" t="19552" r="5497" b="6313"/>
          <a:stretch/>
        </p:blipFill>
        <p:spPr>
          <a:xfrm>
            <a:off x="1332855" y="238717"/>
            <a:ext cx="4587497" cy="2272008"/>
          </a:xfrm>
          <a:prstGeom prst="rect">
            <a:avLst/>
          </a:prstGeom>
        </p:spPr>
      </p:pic>
    </p:spTree>
    <p:extLst>
      <p:ext uri="{BB962C8B-B14F-4D97-AF65-F5344CB8AC3E}">
        <p14:creationId xmlns:p14="http://schemas.microsoft.com/office/powerpoint/2010/main" val="250115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B4D8-4587-FB43-A9C7-272BA4FD4206}"/>
              </a:ext>
            </a:extLst>
          </p:cNvPr>
          <p:cNvSpPr>
            <a:spLocks noGrp="1"/>
          </p:cNvSpPr>
          <p:nvPr>
            <p:ph type="title"/>
          </p:nvPr>
        </p:nvSpPr>
        <p:spPr>
          <a:xfrm>
            <a:off x="2611244" y="269422"/>
            <a:ext cx="7958331" cy="1077229"/>
          </a:xfrm>
        </p:spPr>
        <p:txBody>
          <a:bodyPr>
            <a:noAutofit/>
          </a:bodyPr>
          <a:lstStyle/>
          <a:p>
            <a:r>
              <a:rPr lang="en-US" sz="2800" dirty="0"/>
              <a:t>Five Suggestions to Create Impactful, Purposeful, and Targeted Professional Development at the District and/or School Level</a:t>
            </a:r>
          </a:p>
        </p:txBody>
      </p:sp>
      <p:graphicFrame>
        <p:nvGraphicFramePr>
          <p:cNvPr id="4" name="Content Placeholder 3">
            <a:extLst>
              <a:ext uri="{FF2B5EF4-FFF2-40B4-BE49-F238E27FC236}">
                <a16:creationId xmlns:a16="http://schemas.microsoft.com/office/drawing/2014/main" id="{2EC7C552-DF3D-6C40-AA9E-400DC83D8872}"/>
              </a:ext>
            </a:extLst>
          </p:cNvPr>
          <p:cNvGraphicFramePr>
            <a:graphicFrameLocks noGrp="1"/>
          </p:cNvGraphicFramePr>
          <p:nvPr>
            <p:ph idx="1"/>
            <p:extLst>
              <p:ext uri="{D42A27DB-BD31-4B8C-83A1-F6EECF244321}">
                <p14:modId xmlns:p14="http://schemas.microsoft.com/office/powerpoint/2010/main" val="2315774183"/>
              </p:ext>
            </p:extLst>
          </p:nvPr>
        </p:nvGraphicFramePr>
        <p:xfrm>
          <a:off x="2773363" y="2052638"/>
          <a:ext cx="7796212" cy="399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95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FD03-F13C-3049-AFCB-270FD99442A5}"/>
              </a:ext>
            </a:extLst>
          </p:cNvPr>
          <p:cNvSpPr>
            <a:spLocks noGrp="1"/>
          </p:cNvSpPr>
          <p:nvPr>
            <p:ph type="title"/>
          </p:nvPr>
        </p:nvSpPr>
        <p:spPr/>
        <p:txBody>
          <a:bodyPr>
            <a:normAutofit/>
          </a:bodyPr>
          <a:lstStyle/>
          <a:p>
            <a:r>
              <a:rPr lang="en-US" dirty="0"/>
              <a:t>Suggestion #1 –Do Not Proceed without District Level Support </a:t>
            </a:r>
          </a:p>
        </p:txBody>
      </p:sp>
      <p:sp>
        <p:nvSpPr>
          <p:cNvPr id="3" name="Content Placeholder 2">
            <a:extLst>
              <a:ext uri="{FF2B5EF4-FFF2-40B4-BE49-F238E27FC236}">
                <a16:creationId xmlns:a16="http://schemas.microsoft.com/office/drawing/2014/main" id="{A671156B-3F30-474D-8741-DDCEABEB7F17}"/>
              </a:ext>
            </a:extLst>
          </p:cNvPr>
          <p:cNvSpPr>
            <a:spLocks noGrp="1"/>
          </p:cNvSpPr>
          <p:nvPr>
            <p:ph idx="1"/>
          </p:nvPr>
        </p:nvSpPr>
        <p:spPr>
          <a:xfrm>
            <a:off x="1456242" y="1885285"/>
            <a:ext cx="9299581" cy="4855080"/>
          </a:xfrm>
        </p:spPr>
        <p:txBody>
          <a:bodyPr/>
          <a:lstStyle/>
          <a:p>
            <a:r>
              <a:rPr lang="en-US" dirty="0"/>
              <a:t>1) Superintendent Support is </a:t>
            </a:r>
            <a:r>
              <a:rPr lang="en-US" b="1" u="sng" dirty="0"/>
              <a:t>CRITICAL</a:t>
            </a:r>
          </a:p>
          <a:p>
            <a:pPr lvl="1"/>
            <a:r>
              <a:rPr lang="en-US" dirty="0"/>
              <a:t>A) When the Superintendent is Educated on RP. The Level of Financial and Systems support rises</a:t>
            </a:r>
          </a:p>
          <a:p>
            <a:pPr lvl="1"/>
            <a:r>
              <a:rPr lang="en-US" dirty="0"/>
              <a:t>B) Principal Commitment Rises with                                                                                                                                                 the Commitment of District                                                                                                       Leadership</a:t>
            </a:r>
          </a:p>
          <a:p>
            <a:pPr lvl="1"/>
            <a:r>
              <a:rPr lang="en-US" dirty="0"/>
              <a:t>C) Strategic Planning for District                                                                                              Wide Implementation Requires                                                                                                                                           District Involvement</a:t>
            </a:r>
          </a:p>
          <a:p>
            <a:endParaRPr lang="en-US" dirty="0"/>
          </a:p>
        </p:txBody>
      </p:sp>
      <p:pic>
        <p:nvPicPr>
          <p:cNvPr id="7" name="Picture 6"/>
          <p:cNvPicPr>
            <a:picLocks noChangeAspect="1"/>
          </p:cNvPicPr>
          <p:nvPr/>
        </p:nvPicPr>
        <p:blipFill rotWithShape="1">
          <a:blip r:embed="rId2"/>
          <a:srcRect l="4010" t="3150" b="7452"/>
          <a:stretch/>
        </p:blipFill>
        <p:spPr>
          <a:xfrm>
            <a:off x="6183824" y="3626603"/>
            <a:ext cx="5054717" cy="3113762"/>
          </a:xfrm>
          <a:prstGeom prst="rect">
            <a:avLst/>
          </a:prstGeom>
        </p:spPr>
      </p:pic>
    </p:spTree>
    <p:extLst>
      <p:ext uri="{BB962C8B-B14F-4D97-AF65-F5344CB8AC3E}">
        <p14:creationId xmlns:p14="http://schemas.microsoft.com/office/powerpoint/2010/main" val="301667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5E36-4F79-0C48-9EF5-188F524E83E3}"/>
              </a:ext>
            </a:extLst>
          </p:cNvPr>
          <p:cNvSpPr>
            <a:spLocks noGrp="1"/>
          </p:cNvSpPr>
          <p:nvPr>
            <p:ph type="title"/>
          </p:nvPr>
        </p:nvSpPr>
        <p:spPr/>
        <p:txBody>
          <a:bodyPr/>
          <a:lstStyle/>
          <a:p>
            <a:r>
              <a:rPr lang="en-US" dirty="0"/>
              <a:t>Suggestion #2 –Do Not Proceed without Multiyear Commitment  </a:t>
            </a:r>
          </a:p>
        </p:txBody>
      </p:sp>
      <p:sp>
        <p:nvSpPr>
          <p:cNvPr id="3" name="Content Placeholder 2">
            <a:extLst>
              <a:ext uri="{FF2B5EF4-FFF2-40B4-BE49-F238E27FC236}">
                <a16:creationId xmlns:a16="http://schemas.microsoft.com/office/drawing/2014/main" id="{76FA2908-6D24-9145-8F30-86645D748158}"/>
              </a:ext>
            </a:extLst>
          </p:cNvPr>
          <p:cNvSpPr>
            <a:spLocks noGrp="1"/>
          </p:cNvSpPr>
          <p:nvPr>
            <p:ph idx="1"/>
          </p:nvPr>
        </p:nvSpPr>
        <p:spPr>
          <a:xfrm>
            <a:off x="1533734" y="2052115"/>
            <a:ext cx="6075934" cy="4640569"/>
          </a:xfrm>
        </p:spPr>
        <p:txBody>
          <a:bodyPr/>
          <a:lstStyle/>
          <a:p>
            <a:r>
              <a:rPr lang="en-US" dirty="0"/>
              <a:t>1) RP Changes Culture. Changing Culture is a Multiyear Process </a:t>
            </a:r>
          </a:p>
          <a:p>
            <a:pPr lvl="1"/>
            <a:r>
              <a:rPr lang="en-US" dirty="0"/>
              <a:t>A) We Recommend a Three (3) Year </a:t>
            </a:r>
            <a:r>
              <a:rPr lang="en-US" dirty="0" err="1"/>
              <a:t>Scaffolded</a:t>
            </a:r>
            <a:r>
              <a:rPr lang="en-US" dirty="0"/>
              <a:t> Rollout.</a:t>
            </a:r>
          </a:p>
          <a:p>
            <a:pPr lvl="2"/>
            <a:r>
              <a:rPr lang="en-US" dirty="0"/>
              <a:t>Year One –Culture &amp; Climate Training/RP Training</a:t>
            </a:r>
          </a:p>
          <a:p>
            <a:pPr lvl="2"/>
            <a:r>
              <a:rPr lang="en-US" dirty="0"/>
              <a:t>Year Two – “WE DO” </a:t>
            </a:r>
          </a:p>
          <a:p>
            <a:pPr lvl="2"/>
            <a:r>
              <a:rPr lang="en-US" dirty="0"/>
              <a:t>Year Three – “THEY DO”</a:t>
            </a:r>
          </a:p>
        </p:txBody>
      </p:sp>
      <p:pic>
        <p:nvPicPr>
          <p:cNvPr id="4" name="Picture 3"/>
          <p:cNvPicPr>
            <a:picLocks noChangeAspect="1"/>
          </p:cNvPicPr>
          <p:nvPr/>
        </p:nvPicPr>
        <p:blipFill>
          <a:blip r:embed="rId2"/>
          <a:stretch>
            <a:fillRect/>
          </a:stretch>
        </p:blipFill>
        <p:spPr>
          <a:xfrm>
            <a:off x="7902841" y="1885285"/>
            <a:ext cx="3315430" cy="2206268"/>
          </a:xfrm>
          <a:prstGeom prst="rect">
            <a:avLst/>
          </a:prstGeom>
        </p:spPr>
      </p:pic>
      <p:pic>
        <p:nvPicPr>
          <p:cNvPr id="5" name="Picture 4"/>
          <p:cNvPicPr>
            <a:picLocks noChangeAspect="1"/>
          </p:cNvPicPr>
          <p:nvPr/>
        </p:nvPicPr>
        <p:blipFill>
          <a:blip r:embed="rId2"/>
          <a:stretch>
            <a:fillRect/>
          </a:stretch>
        </p:blipFill>
        <p:spPr>
          <a:xfrm>
            <a:off x="7902841" y="4486417"/>
            <a:ext cx="3315430" cy="2206268"/>
          </a:xfrm>
          <a:prstGeom prst="rect">
            <a:avLst/>
          </a:prstGeom>
        </p:spPr>
      </p:pic>
    </p:spTree>
    <p:extLst>
      <p:ext uri="{BB962C8B-B14F-4D97-AF65-F5344CB8AC3E}">
        <p14:creationId xmlns:p14="http://schemas.microsoft.com/office/powerpoint/2010/main" val="3950342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D7F2-D931-3542-BB83-64E561608A46}"/>
              </a:ext>
            </a:extLst>
          </p:cNvPr>
          <p:cNvSpPr>
            <a:spLocks noGrp="1"/>
          </p:cNvSpPr>
          <p:nvPr>
            <p:ph type="title"/>
          </p:nvPr>
        </p:nvSpPr>
        <p:spPr/>
        <p:txBody>
          <a:bodyPr/>
          <a:lstStyle/>
          <a:p>
            <a:r>
              <a:rPr lang="en-US" dirty="0"/>
              <a:t>Suggestion #3 –Build  Ongoing Principal Level Support into the System  </a:t>
            </a:r>
          </a:p>
        </p:txBody>
      </p:sp>
      <p:sp>
        <p:nvSpPr>
          <p:cNvPr id="3" name="Content Placeholder 2">
            <a:extLst>
              <a:ext uri="{FF2B5EF4-FFF2-40B4-BE49-F238E27FC236}">
                <a16:creationId xmlns:a16="http://schemas.microsoft.com/office/drawing/2014/main" id="{083B9742-5D53-8E4B-9420-B6B4144E0AF6}"/>
              </a:ext>
            </a:extLst>
          </p:cNvPr>
          <p:cNvSpPr>
            <a:spLocks noGrp="1"/>
          </p:cNvSpPr>
          <p:nvPr>
            <p:ph idx="1"/>
          </p:nvPr>
        </p:nvSpPr>
        <p:spPr>
          <a:xfrm>
            <a:off x="5021451" y="2052116"/>
            <a:ext cx="5548688" cy="3997828"/>
          </a:xfrm>
        </p:spPr>
        <p:txBody>
          <a:bodyPr/>
          <a:lstStyle/>
          <a:p>
            <a:r>
              <a:rPr lang="en-US" dirty="0"/>
              <a:t>1) Faculty Commitment Rises with the Commitment of Principal Leadership</a:t>
            </a:r>
          </a:p>
          <a:p>
            <a:pPr lvl="1"/>
            <a:r>
              <a:rPr lang="en-US" dirty="0"/>
              <a:t>A) Principals Need Ongoing Multiyear Support</a:t>
            </a:r>
          </a:p>
          <a:p>
            <a:pPr lvl="1"/>
            <a:r>
              <a:rPr lang="en-US" dirty="0"/>
              <a:t>B) Principals Need Their Own Strategic Plan for Implementation </a:t>
            </a:r>
          </a:p>
        </p:txBody>
      </p:sp>
      <p:pic>
        <p:nvPicPr>
          <p:cNvPr id="5" name="Picture 4"/>
          <p:cNvPicPr>
            <a:picLocks noChangeAspect="1"/>
          </p:cNvPicPr>
          <p:nvPr/>
        </p:nvPicPr>
        <p:blipFill>
          <a:blip r:embed="rId2"/>
          <a:stretch>
            <a:fillRect/>
          </a:stretch>
        </p:blipFill>
        <p:spPr>
          <a:xfrm>
            <a:off x="997320" y="1524000"/>
            <a:ext cx="3853649" cy="5334000"/>
          </a:xfrm>
          <a:prstGeom prst="rect">
            <a:avLst/>
          </a:prstGeom>
        </p:spPr>
      </p:pic>
    </p:spTree>
    <p:extLst>
      <p:ext uri="{BB962C8B-B14F-4D97-AF65-F5344CB8AC3E}">
        <p14:creationId xmlns:p14="http://schemas.microsoft.com/office/powerpoint/2010/main" val="1558797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98B8-3EC7-1942-969B-6188E2D5BE7F}"/>
              </a:ext>
            </a:extLst>
          </p:cNvPr>
          <p:cNvSpPr>
            <a:spLocks noGrp="1"/>
          </p:cNvSpPr>
          <p:nvPr>
            <p:ph type="title"/>
          </p:nvPr>
        </p:nvSpPr>
        <p:spPr>
          <a:xfrm>
            <a:off x="2611808" y="269441"/>
            <a:ext cx="7958331" cy="1077229"/>
          </a:xfrm>
        </p:spPr>
        <p:txBody>
          <a:bodyPr/>
          <a:lstStyle/>
          <a:p>
            <a:r>
              <a:rPr lang="en-US" dirty="0"/>
              <a:t>Suggestion #4 – Build Culture &amp; Climate Training into the System </a:t>
            </a:r>
          </a:p>
        </p:txBody>
      </p:sp>
      <p:sp>
        <p:nvSpPr>
          <p:cNvPr id="3" name="Content Placeholder 2">
            <a:extLst>
              <a:ext uri="{FF2B5EF4-FFF2-40B4-BE49-F238E27FC236}">
                <a16:creationId xmlns:a16="http://schemas.microsoft.com/office/drawing/2014/main" id="{4AECBCCE-2ADF-BC41-94D3-F3616042ADE1}"/>
              </a:ext>
            </a:extLst>
          </p:cNvPr>
          <p:cNvSpPr>
            <a:spLocks noGrp="1"/>
          </p:cNvSpPr>
          <p:nvPr>
            <p:ph idx="1"/>
          </p:nvPr>
        </p:nvSpPr>
        <p:spPr>
          <a:xfrm>
            <a:off x="1627322" y="1909260"/>
            <a:ext cx="6059837" cy="4414047"/>
          </a:xfrm>
        </p:spPr>
        <p:txBody>
          <a:bodyPr/>
          <a:lstStyle/>
          <a:p>
            <a:r>
              <a:rPr lang="en-US" dirty="0"/>
              <a:t>1) RP Works Best When Put into the Context of School Culture</a:t>
            </a:r>
          </a:p>
          <a:p>
            <a:pPr lvl="1"/>
            <a:r>
              <a:rPr lang="en-US" dirty="0"/>
              <a:t>A) RP as a Discipline Model is a Trap</a:t>
            </a:r>
          </a:p>
          <a:p>
            <a:pPr lvl="1"/>
            <a:r>
              <a:rPr lang="en-US" dirty="0"/>
              <a:t>B) Start With a School Culture Audit</a:t>
            </a:r>
          </a:p>
          <a:p>
            <a:pPr lvl="1"/>
            <a:r>
              <a:rPr lang="en-US" dirty="0"/>
              <a:t>C) Train the Faculty on the Components of Culture &amp; Climate First</a:t>
            </a:r>
          </a:p>
          <a:p>
            <a:pPr lvl="1"/>
            <a:r>
              <a:rPr lang="en-US" dirty="0"/>
              <a:t>D) Build RP into the Culture of “Relationships”</a:t>
            </a:r>
          </a:p>
        </p:txBody>
      </p:sp>
      <p:pic>
        <p:nvPicPr>
          <p:cNvPr id="4" name="Picture 3"/>
          <p:cNvPicPr>
            <a:picLocks noChangeAspect="1"/>
          </p:cNvPicPr>
          <p:nvPr/>
        </p:nvPicPr>
        <p:blipFill rotWithShape="1">
          <a:blip r:embed="rId2"/>
          <a:srcRect t="8892" b="8791"/>
          <a:stretch/>
        </p:blipFill>
        <p:spPr>
          <a:xfrm>
            <a:off x="8043621" y="1470657"/>
            <a:ext cx="3068664" cy="2217940"/>
          </a:xfrm>
          <a:prstGeom prst="rect">
            <a:avLst/>
          </a:prstGeom>
        </p:spPr>
      </p:pic>
      <p:pic>
        <p:nvPicPr>
          <p:cNvPr id="5" name="Picture 4"/>
          <p:cNvPicPr>
            <a:picLocks noChangeAspect="1"/>
          </p:cNvPicPr>
          <p:nvPr/>
        </p:nvPicPr>
        <p:blipFill rotWithShape="1">
          <a:blip r:embed="rId2"/>
          <a:srcRect t="8892" b="8791"/>
          <a:stretch/>
        </p:blipFill>
        <p:spPr>
          <a:xfrm>
            <a:off x="8043621" y="4270056"/>
            <a:ext cx="3068664" cy="2217940"/>
          </a:xfrm>
          <a:prstGeom prst="rect">
            <a:avLst/>
          </a:prstGeom>
        </p:spPr>
      </p:pic>
    </p:spTree>
    <p:extLst>
      <p:ext uri="{BB962C8B-B14F-4D97-AF65-F5344CB8AC3E}">
        <p14:creationId xmlns:p14="http://schemas.microsoft.com/office/powerpoint/2010/main" val="4168674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C55E-2E97-5843-98BA-C89111C84AA2}"/>
              </a:ext>
            </a:extLst>
          </p:cNvPr>
          <p:cNvSpPr>
            <a:spLocks noGrp="1"/>
          </p:cNvSpPr>
          <p:nvPr>
            <p:ph type="title"/>
          </p:nvPr>
        </p:nvSpPr>
        <p:spPr>
          <a:xfrm>
            <a:off x="2611808" y="498549"/>
            <a:ext cx="7958331" cy="1077229"/>
          </a:xfrm>
        </p:spPr>
        <p:txBody>
          <a:bodyPr/>
          <a:lstStyle/>
          <a:p>
            <a:r>
              <a:rPr lang="en-US" dirty="0"/>
              <a:t>Suggestion #5 – Build stakeholder Communication into the System  </a:t>
            </a:r>
          </a:p>
        </p:txBody>
      </p:sp>
      <p:sp>
        <p:nvSpPr>
          <p:cNvPr id="3" name="Content Placeholder 2">
            <a:extLst>
              <a:ext uri="{FF2B5EF4-FFF2-40B4-BE49-F238E27FC236}">
                <a16:creationId xmlns:a16="http://schemas.microsoft.com/office/drawing/2014/main" id="{03D398E9-4E06-F748-ACA7-0438E8782546}"/>
              </a:ext>
            </a:extLst>
          </p:cNvPr>
          <p:cNvSpPr>
            <a:spLocks noGrp="1"/>
          </p:cNvSpPr>
          <p:nvPr>
            <p:ph idx="1"/>
          </p:nvPr>
        </p:nvSpPr>
        <p:spPr>
          <a:xfrm>
            <a:off x="6090833" y="1544321"/>
            <a:ext cx="5222929" cy="4972715"/>
          </a:xfrm>
        </p:spPr>
        <p:txBody>
          <a:bodyPr/>
          <a:lstStyle/>
          <a:p>
            <a:r>
              <a:rPr lang="en-US" dirty="0"/>
              <a:t>1) Every School Has Multiple Stakeholders, Involve them All: Increase Capacity &amp; Decrease Rumors</a:t>
            </a:r>
          </a:p>
          <a:p>
            <a:pPr lvl="1"/>
            <a:r>
              <a:rPr lang="en-US" dirty="0"/>
              <a:t>A) Non-Faculty Staff Involvement</a:t>
            </a:r>
          </a:p>
          <a:p>
            <a:pPr lvl="1"/>
            <a:r>
              <a:rPr lang="en-US" dirty="0"/>
              <a:t>B)  School Board Involvement </a:t>
            </a:r>
          </a:p>
          <a:p>
            <a:pPr lvl="1"/>
            <a:r>
              <a:rPr lang="en-US" dirty="0"/>
              <a:t>C) Student Involvement </a:t>
            </a:r>
          </a:p>
          <a:p>
            <a:pPr lvl="1"/>
            <a:r>
              <a:rPr lang="en-US" dirty="0"/>
              <a:t>D) Parent Involvement </a:t>
            </a:r>
          </a:p>
        </p:txBody>
      </p:sp>
      <p:pic>
        <p:nvPicPr>
          <p:cNvPr id="4" name="Picture 3"/>
          <p:cNvPicPr>
            <a:picLocks noChangeAspect="1"/>
          </p:cNvPicPr>
          <p:nvPr/>
        </p:nvPicPr>
        <p:blipFill>
          <a:blip r:embed="rId2"/>
          <a:stretch>
            <a:fillRect/>
          </a:stretch>
        </p:blipFill>
        <p:spPr>
          <a:xfrm>
            <a:off x="1160119" y="1885285"/>
            <a:ext cx="4775732" cy="4794484"/>
          </a:xfrm>
          <a:prstGeom prst="rect">
            <a:avLst/>
          </a:prstGeom>
        </p:spPr>
      </p:pic>
    </p:spTree>
    <p:extLst>
      <p:ext uri="{BB962C8B-B14F-4D97-AF65-F5344CB8AC3E}">
        <p14:creationId xmlns:p14="http://schemas.microsoft.com/office/powerpoint/2010/main" val="245670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1619250" y="2052116"/>
            <a:ext cx="8950889" cy="4405834"/>
          </a:xfrm>
        </p:spPr>
        <p:txBody>
          <a:bodyPr>
            <a:normAutofit fontScale="85000" lnSpcReduction="20000"/>
          </a:bodyPr>
          <a:lstStyle/>
          <a:p>
            <a:r>
              <a:rPr lang="en-US" dirty="0"/>
              <a:t>If you have any additional questions, please contact us at:</a:t>
            </a:r>
          </a:p>
          <a:p>
            <a:endParaRPr lang="en-US" dirty="0"/>
          </a:p>
          <a:p>
            <a:r>
              <a:rPr lang="en-US" dirty="0">
                <a:hlinkClick r:id="rId2"/>
              </a:rPr>
              <a:t>lsabina@stetson.edu</a:t>
            </a:r>
            <a:endParaRPr lang="en-US" dirty="0"/>
          </a:p>
          <a:p>
            <a:r>
              <a:rPr lang="en-US" dirty="0"/>
              <a:t>And</a:t>
            </a:r>
          </a:p>
          <a:p>
            <a:r>
              <a:rPr lang="en-US" dirty="0">
                <a:hlinkClick r:id="rId3"/>
              </a:rPr>
              <a:t>ccolwell@stetson.edu</a:t>
            </a:r>
            <a:endParaRPr lang="en-US" dirty="0"/>
          </a:p>
          <a:p>
            <a:r>
              <a:rPr lang="en-US" dirty="0"/>
              <a:t>@loulee7th</a:t>
            </a:r>
          </a:p>
          <a:p>
            <a:r>
              <a:rPr lang="en-US" dirty="0"/>
              <a:t>@ccolwell57 </a:t>
            </a:r>
          </a:p>
          <a:p>
            <a:endParaRPr lang="en-US" dirty="0"/>
          </a:p>
          <a:p>
            <a:r>
              <a:rPr lang="en-US" dirty="0"/>
              <a:t>We are excited not only about RP, but creating professional development environments that make RP sustainable and purposeful!</a:t>
            </a:r>
          </a:p>
        </p:txBody>
      </p:sp>
    </p:spTree>
    <p:extLst>
      <p:ext uri="{BB962C8B-B14F-4D97-AF65-F5344CB8AC3E}">
        <p14:creationId xmlns:p14="http://schemas.microsoft.com/office/powerpoint/2010/main" val="300478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1FE16-418C-304D-B77A-5C63DAABD126}"/>
              </a:ext>
            </a:extLst>
          </p:cNvPr>
          <p:cNvSpPr>
            <a:spLocks noGrp="1"/>
          </p:cNvSpPr>
          <p:nvPr>
            <p:ph type="title"/>
          </p:nvPr>
        </p:nvSpPr>
        <p:spPr>
          <a:xfrm>
            <a:off x="2611808" y="415128"/>
            <a:ext cx="7958331" cy="1077229"/>
          </a:xfrm>
        </p:spPr>
        <p:txBody>
          <a:bodyPr/>
          <a:lstStyle/>
          <a:p>
            <a:r>
              <a:rPr lang="en-US" dirty="0"/>
              <a:t>Professional Development</a:t>
            </a:r>
          </a:p>
        </p:txBody>
      </p:sp>
      <p:sp>
        <p:nvSpPr>
          <p:cNvPr id="3" name="Content Placeholder 2">
            <a:extLst>
              <a:ext uri="{FF2B5EF4-FFF2-40B4-BE49-F238E27FC236}">
                <a16:creationId xmlns:a16="http://schemas.microsoft.com/office/drawing/2014/main" id="{1CEB74B9-5361-924D-A2B8-50F7F7D13383}"/>
              </a:ext>
            </a:extLst>
          </p:cNvPr>
          <p:cNvSpPr>
            <a:spLocks noGrp="1"/>
          </p:cNvSpPr>
          <p:nvPr>
            <p:ph idx="1"/>
          </p:nvPr>
        </p:nvSpPr>
        <p:spPr>
          <a:xfrm>
            <a:off x="1378751" y="1492357"/>
            <a:ext cx="6959337" cy="4936288"/>
          </a:xfrm>
        </p:spPr>
        <p:txBody>
          <a:bodyPr>
            <a:normAutofit lnSpcReduction="10000"/>
          </a:bodyPr>
          <a:lstStyle/>
          <a:p>
            <a:r>
              <a:rPr lang="en-US" dirty="0"/>
              <a:t>When we say ”professional development” one instantly thinks of systems that are put in place for organizational improvement</a:t>
            </a:r>
          </a:p>
          <a:p>
            <a:r>
              <a:rPr lang="en-US" dirty="0"/>
              <a:t>Professional development emerged out of the early 19</a:t>
            </a:r>
            <a:r>
              <a:rPr lang="en-US" baseline="30000" dirty="0"/>
              <a:t>th</a:t>
            </a:r>
            <a:r>
              <a:rPr lang="en-US" dirty="0"/>
              <a:t> Century, as business and management technology changed from more worker-driven to automated</a:t>
            </a:r>
          </a:p>
          <a:p>
            <a:r>
              <a:rPr lang="en-US" dirty="0"/>
              <a:t>Industrial and Organizational Psychologists were the ones that focused on organizational productivity and the way to improve working conditions</a:t>
            </a:r>
          </a:p>
          <a:p>
            <a:r>
              <a:rPr lang="en-US" dirty="0"/>
              <a:t>Major finds were that “mentoring” (</a:t>
            </a:r>
            <a:r>
              <a:rPr lang="en-US" dirty="0" err="1"/>
              <a:t>Schlee</a:t>
            </a:r>
            <a:r>
              <a:rPr lang="en-US" dirty="0"/>
              <a:t>, 2000) and continuing education opportunities (Porter and </a:t>
            </a:r>
            <a:r>
              <a:rPr lang="en-US" dirty="0" err="1"/>
              <a:t>McKibbin</a:t>
            </a:r>
            <a:r>
              <a:rPr lang="en-US" dirty="0"/>
              <a:t>, 1988) led to improved practices for employees</a:t>
            </a:r>
          </a:p>
        </p:txBody>
      </p:sp>
      <p:pic>
        <p:nvPicPr>
          <p:cNvPr id="4" name="Picture 3"/>
          <p:cNvPicPr>
            <a:picLocks noChangeAspect="1"/>
          </p:cNvPicPr>
          <p:nvPr/>
        </p:nvPicPr>
        <p:blipFill>
          <a:blip r:embed="rId2"/>
          <a:stretch>
            <a:fillRect/>
          </a:stretch>
        </p:blipFill>
        <p:spPr>
          <a:xfrm>
            <a:off x="8546023" y="1492357"/>
            <a:ext cx="2736742" cy="2025189"/>
          </a:xfrm>
          <a:prstGeom prst="rect">
            <a:avLst/>
          </a:prstGeom>
        </p:spPr>
      </p:pic>
      <p:pic>
        <p:nvPicPr>
          <p:cNvPr id="5" name="Picture 4"/>
          <p:cNvPicPr>
            <a:picLocks noChangeAspect="1"/>
          </p:cNvPicPr>
          <p:nvPr/>
        </p:nvPicPr>
        <p:blipFill>
          <a:blip r:embed="rId2"/>
          <a:stretch>
            <a:fillRect/>
          </a:stretch>
        </p:blipFill>
        <p:spPr>
          <a:xfrm>
            <a:off x="8546023" y="4403456"/>
            <a:ext cx="2736742" cy="2025189"/>
          </a:xfrm>
          <a:prstGeom prst="rect">
            <a:avLst/>
          </a:prstGeom>
        </p:spPr>
      </p:pic>
    </p:spTree>
    <p:extLst>
      <p:ext uri="{BB962C8B-B14F-4D97-AF65-F5344CB8AC3E}">
        <p14:creationId xmlns:p14="http://schemas.microsoft.com/office/powerpoint/2010/main" val="142188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FD53-FD1D-2148-9303-0249549C43C2}"/>
              </a:ext>
            </a:extLst>
          </p:cNvPr>
          <p:cNvSpPr>
            <a:spLocks noGrp="1"/>
          </p:cNvSpPr>
          <p:nvPr>
            <p:ph type="title"/>
          </p:nvPr>
        </p:nvSpPr>
        <p:spPr>
          <a:xfrm>
            <a:off x="2611808" y="279159"/>
            <a:ext cx="7958331" cy="1077229"/>
          </a:xfrm>
        </p:spPr>
        <p:txBody>
          <a:bodyPr/>
          <a:lstStyle/>
          <a:p>
            <a:r>
              <a:rPr lang="en-US" dirty="0"/>
              <a:t>Professional Development in Schools</a:t>
            </a:r>
          </a:p>
        </p:txBody>
      </p:sp>
      <p:sp>
        <p:nvSpPr>
          <p:cNvPr id="3" name="Content Placeholder 2">
            <a:extLst>
              <a:ext uri="{FF2B5EF4-FFF2-40B4-BE49-F238E27FC236}">
                <a16:creationId xmlns:a16="http://schemas.microsoft.com/office/drawing/2014/main" id="{FAF0573E-1FE9-7948-A975-9A2E6A1F2E45}"/>
              </a:ext>
            </a:extLst>
          </p:cNvPr>
          <p:cNvSpPr>
            <a:spLocks noGrp="1"/>
          </p:cNvSpPr>
          <p:nvPr>
            <p:ph idx="1"/>
          </p:nvPr>
        </p:nvSpPr>
        <p:spPr>
          <a:xfrm>
            <a:off x="4293031" y="1425844"/>
            <a:ext cx="6912244" cy="5005953"/>
          </a:xfrm>
        </p:spPr>
        <p:txBody>
          <a:bodyPr>
            <a:normAutofit fontScale="92500" lnSpcReduction="10000"/>
          </a:bodyPr>
          <a:lstStyle/>
          <a:p>
            <a:r>
              <a:rPr lang="en-US" dirty="0"/>
              <a:t>Bruce Joyce (1990) and Madeline Hunter (1990) were among the first to comment and track the importance of successful professional development in school improvement</a:t>
            </a:r>
          </a:p>
          <a:p>
            <a:r>
              <a:rPr lang="en-US" dirty="0"/>
              <a:t>Education was behind management in understanding the importance of PD, and it wasn’t until the 1970’s that local and national leadership realized that teachers were not receiving continuous education</a:t>
            </a:r>
          </a:p>
          <a:p>
            <a:r>
              <a:rPr lang="en-US" dirty="0"/>
              <a:t>A quote from Joyce (1990) sums that statement up better than either of us could put into words:</a:t>
            </a:r>
          </a:p>
          <a:p>
            <a:r>
              <a:rPr lang="en-US" i="1" dirty="0"/>
              <a:t>Teachers had been treated as functionaries who had been wound up like an old Victrola and were expected to play sweet music forever</a:t>
            </a:r>
          </a:p>
          <a:p>
            <a:endParaRPr lang="en-US" dirty="0"/>
          </a:p>
        </p:txBody>
      </p:sp>
      <p:pic>
        <p:nvPicPr>
          <p:cNvPr id="4" name="Picture 3"/>
          <p:cNvPicPr>
            <a:picLocks noChangeAspect="1"/>
          </p:cNvPicPr>
          <p:nvPr/>
        </p:nvPicPr>
        <p:blipFill rotWithShape="1">
          <a:blip r:embed="rId2"/>
          <a:srcRect b="16846"/>
          <a:stretch/>
        </p:blipFill>
        <p:spPr>
          <a:xfrm>
            <a:off x="1115841" y="1248150"/>
            <a:ext cx="2991934" cy="1959999"/>
          </a:xfrm>
          <a:prstGeom prst="rect">
            <a:avLst/>
          </a:prstGeom>
        </p:spPr>
      </p:pic>
      <p:pic>
        <p:nvPicPr>
          <p:cNvPr id="5" name="Picture 4"/>
          <p:cNvPicPr>
            <a:picLocks noChangeAspect="1"/>
          </p:cNvPicPr>
          <p:nvPr/>
        </p:nvPicPr>
        <p:blipFill rotWithShape="1">
          <a:blip r:embed="rId2"/>
          <a:srcRect b="16846"/>
          <a:stretch/>
        </p:blipFill>
        <p:spPr>
          <a:xfrm>
            <a:off x="1115841" y="4256776"/>
            <a:ext cx="2991934" cy="1959999"/>
          </a:xfrm>
          <a:prstGeom prst="rect">
            <a:avLst/>
          </a:prstGeom>
        </p:spPr>
      </p:pic>
    </p:spTree>
    <p:extLst>
      <p:ext uri="{BB962C8B-B14F-4D97-AF65-F5344CB8AC3E}">
        <p14:creationId xmlns:p14="http://schemas.microsoft.com/office/powerpoint/2010/main" val="3884062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EFB0-5BEF-004C-8A69-41DA1362A4D2}"/>
              </a:ext>
            </a:extLst>
          </p:cNvPr>
          <p:cNvSpPr>
            <a:spLocks noGrp="1"/>
          </p:cNvSpPr>
          <p:nvPr>
            <p:ph type="title"/>
          </p:nvPr>
        </p:nvSpPr>
        <p:spPr>
          <a:xfrm>
            <a:off x="2611808" y="269441"/>
            <a:ext cx="7958331" cy="1077229"/>
          </a:xfrm>
        </p:spPr>
        <p:txBody>
          <a:bodyPr/>
          <a:lstStyle/>
          <a:p>
            <a:r>
              <a:rPr lang="en-US" dirty="0"/>
              <a:t>Individual Professional Development for Schools</a:t>
            </a:r>
          </a:p>
        </p:txBody>
      </p:sp>
      <p:sp>
        <p:nvSpPr>
          <p:cNvPr id="3" name="Content Placeholder 2">
            <a:extLst>
              <a:ext uri="{FF2B5EF4-FFF2-40B4-BE49-F238E27FC236}">
                <a16:creationId xmlns:a16="http://schemas.microsoft.com/office/drawing/2014/main" id="{1546CD3F-53DE-FC48-BDE9-C9DA9989BAB5}"/>
              </a:ext>
            </a:extLst>
          </p:cNvPr>
          <p:cNvSpPr>
            <a:spLocks noGrp="1"/>
          </p:cNvSpPr>
          <p:nvPr>
            <p:ph idx="1"/>
          </p:nvPr>
        </p:nvSpPr>
        <p:spPr>
          <a:xfrm>
            <a:off x="1270862" y="1346670"/>
            <a:ext cx="9841424" cy="3860761"/>
          </a:xfrm>
        </p:spPr>
        <p:txBody>
          <a:bodyPr>
            <a:normAutofit lnSpcReduction="10000"/>
          </a:bodyPr>
          <a:lstStyle/>
          <a:p>
            <a:r>
              <a:rPr lang="en-US" dirty="0"/>
              <a:t>A litany of research suggests that the principal is the instructional leader of the building and sets the tone for the vision and mission of the school (</a:t>
            </a:r>
            <a:r>
              <a:rPr lang="en-US" dirty="0" err="1"/>
              <a:t>Blase</a:t>
            </a:r>
            <a:r>
              <a:rPr lang="en-US" dirty="0"/>
              <a:t> &amp; </a:t>
            </a:r>
            <a:r>
              <a:rPr lang="en-US" dirty="0" err="1"/>
              <a:t>Blase</a:t>
            </a:r>
            <a:r>
              <a:rPr lang="en-US" dirty="0"/>
              <a:t>, 1998; </a:t>
            </a:r>
            <a:r>
              <a:rPr lang="en-US" dirty="0" err="1"/>
              <a:t>Hallinger</a:t>
            </a:r>
            <a:r>
              <a:rPr lang="en-US" dirty="0"/>
              <a:t>, 2003, Marks and </a:t>
            </a:r>
            <a:r>
              <a:rPr lang="en-US" dirty="0" err="1"/>
              <a:t>Printy</a:t>
            </a:r>
            <a:r>
              <a:rPr lang="en-US" dirty="0"/>
              <a:t>, 2003, Colwell, 2017)</a:t>
            </a:r>
          </a:p>
          <a:p>
            <a:r>
              <a:rPr lang="en-US" dirty="0"/>
              <a:t>For schoolwide professional development to work, the building leader much have a plan they can link to:</a:t>
            </a:r>
          </a:p>
          <a:p>
            <a:pPr lvl="1"/>
            <a:r>
              <a:rPr lang="en-US" dirty="0"/>
              <a:t>School improvement</a:t>
            </a:r>
          </a:p>
          <a:p>
            <a:pPr lvl="1"/>
            <a:r>
              <a:rPr lang="en-US" dirty="0"/>
              <a:t>Intellectual stimulation and development for leadership, faculty, and staff</a:t>
            </a:r>
          </a:p>
          <a:p>
            <a:pPr lvl="1"/>
            <a:r>
              <a:rPr lang="en-US" dirty="0"/>
              <a:t>Buy-in and commitment from the district-level</a:t>
            </a:r>
          </a:p>
          <a:p>
            <a:pPr lvl="1"/>
            <a:r>
              <a:rPr lang="en-US" dirty="0"/>
              <a:t>Community and parental involvement and support</a:t>
            </a:r>
          </a:p>
          <a:p>
            <a:pPr lvl="1"/>
            <a:endParaRPr lang="en-US" dirty="0"/>
          </a:p>
        </p:txBody>
      </p:sp>
      <p:pic>
        <p:nvPicPr>
          <p:cNvPr id="4" name="Picture 3"/>
          <p:cNvPicPr>
            <a:picLocks noChangeAspect="1"/>
          </p:cNvPicPr>
          <p:nvPr/>
        </p:nvPicPr>
        <p:blipFill>
          <a:blip r:embed="rId2"/>
          <a:stretch>
            <a:fillRect/>
          </a:stretch>
        </p:blipFill>
        <p:spPr>
          <a:xfrm>
            <a:off x="2482958" y="4894387"/>
            <a:ext cx="6816025" cy="1812782"/>
          </a:xfrm>
          <a:prstGeom prst="rect">
            <a:avLst/>
          </a:prstGeom>
        </p:spPr>
      </p:pic>
    </p:spTree>
    <p:extLst>
      <p:ext uri="{BB962C8B-B14F-4D97-AF65-F5344CB8AC3E}">
        <p14:creationId xmlns:p14="http://schemas.microsoft.com/office/powerpoint/2010/main" val="217143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50A0-778E-8941-8E5F-4AF6A123AE95}"/>
              </a:ext>
            </a:extLst>
          </p:cNvPr>
          <p:cNvSpPr>
            <a:spLocks noGrp="1"/>
          </p:cNvSpPr>
          <p:nvPr>
            <p:ph type="title"/>
          </p:nvPr>
        </p:nvSpPr>
        <p:spPr>
          <a:xfrm>
            <a:off x="1797804" y="505086"/>
            <a:ext cx="6137329" cy="1077229"/>
          </a:xfrm>
        </p:spPr>
        <p:txBody>
          <a:bodyPr/>
          <a:lstStyle/>
          <a:p>
            <a:r>
              <a:rPr lang="en-US" dirty="0"/>
              <a:t>Professional Development across a School District</a:t>
            </a:r>
          </a:p>
        </p:txBody>
      </p:sp>
      <p:sp>
        <p:nvSpPr>
          <p:cNvPr id="3" name="Content Placeholder 2">
            <a:extLst>
              <a:ext uri="{FF2B5EF4-FFF2-40B4-BE49-F238E27FC236}">
                <a16:creationId xmlns:a16="http://schemas.microsoft.com/office/drawing/2014/main" id="{8C4D646A-5DF5-6B4B-BA1D-F07F0E2A4DB0}"/>
              </a:ext>
            </a:extLst>
          </p:cNvPr>
          <p:cNvSpPr>
            <a:spLocks noGrp="1"/>
          </p:cNvSpPr>
          <p:nvPr>
            <p:ph idx="1"/>
          </p:nvPr>
        </p:nvSpPr>
        <p:spPr>
          <a:xfrm>
            <a:off x="1100779" y="1819640"/>
            <a:ext cx="7020333" cy="4705145"/>
          </a:xfrm>
        </p:spPr>
        <p:txBody>
          <a:bodyPr>
            <a:normAutofit fontScale="92500" lnSpcReduction="10000"/>
          </a:bodyPr>
          <a:lstStyle/>
          <a:p>
            <a:r>
              <a:rPr lang="en-US" dirty="0"/>
              <a:t>The shift to a district-wide professional development model did not emerge in educational research until the late 1990’s and early 2000’s</a:t>
            </a:r>
          </a:p>
          <a:p>
            <a:r>
              <a:rPr lang="en-US" dirty="0"/>
              <a:t>Research on district-wide professional development note that teachers and other stakeholders will normally come to district-level professional development thinking that this type of development isn’t for me or “my school” and it’s something that the district is insisting we do (Wilson &amp; Berne, 1999)</a:t>
            </a:r>
          </a:p>
          <a:p>
            <a:r>
              <a:rPr lang="en-US" dirty="0"/>
              <a:t>Therefore, the district must take the time to customize the professional development in order to make it relevant, rigorous, and pertinent for the population is it supposed to serve (</a:t>
            </a:r>
            <a:r>
              <a:rPr lang="en-US" dirty="0" err="1"/>
              <a:t>D’Ambrosio</a:t>
            </a:r>
            <a:r>
              <a:rPr lang="en-US" dirty="0"/>
              <a:t>, Harkness, Boone, 2004)</a:t>
            </a:r>
          </a:p>
        </p:txBody>
      </p:sp>
      <p:pic>
        <p:nvPicPr>
          <p:cNvPr id="4" name="Picture 3"/>
          <p:cNvPicPr>
            <a:picLocks noChangeAspect="1"/>
          </p:cNvPicPr>
          <p:nvPr/>
        </p:nvPicPr>
        <p:blipFill>
          <a:blip r:embed="rId2"/>
          <a:stretch>
            <a:fillRect/>
          </a:stretch>
        </p:blipFill>
        <p:spPr>
          <a:xfrm>
            <a:off x="7935133" y="0"/>
            <a:ext cx="4256867" cy="6858000"/>
          </a:xfrm>
          <a:prstGeom prst="rect">
            <a:avLst/>
          </a:prstGeom>
        </p:spPr>
      </p:pic>
    </p:spTree>
    <p:extLst>
      <p:ext uri="{BB962C8B-B14F-4D97-AF65-F5344CB8AC3E}">
        <p14:creationId xmlns:p14="http://schemas.microsoft.com/office/powerpoint/2010/main" val="3130898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0913-EE11-5643-B1EA-B55F2AE64B01}"/>
              </a:ext>
            </a:extLst>
          </p:cNvPr>
          <p:cNvSpPr>
            <a:spLocks noGrp="1"/>
          </p:cNvSpPr>
          <p:nvPr>
            <p:ph type="title"/>
          </p:nvPr>
        </p:nvSpPr>
        <p:spPr>
          <a:xfrm>
            <a:off x="3828081" y="314253"/>
            <a:ext cx="7293722" cy="1077229"/>
          </a:xfrm>
        </p:spPr>
        <p:txBody>
          <a:bodyPr>
            <a:normAutofit fontScale="90000"/>
          </a:bodyPr>
          <a:lstStyle/>
          <a:p>
            <a:r>
              <a:rPr lang="en-US" dirty="0"/>
              <a:t>District-Wide Professional Development Related to the Context of Florida Schools</a:t>
            </a:r>
          </a:p>
        </p:txBody>
      </p:sp>
      <p:sp>
        <p:nvSpPr>
          <p:cNvPr id="3" name="Content Placeholder 2">
            <a:extLst>
              <a:ext uri="{FF2B5EF4-FFF2-40B4-BE49-F238E27FC236}">
                <a16:creationId xmlns:a16="http://schemas.microsoft.com/office/drawing/2014/main" id="{2536AA88-544B-7943-809C-40F47FF08E6E}"/>
              </a:ext>
            </a:extLst>
          </p:cNvPr>
          <p:cNvSpPr>
            <a:spLocks noGrp="1"/>
          </p:cNvSpPr>
          <p:nvPr>
            <p:ph idx="1"/>
          </p:nvPr>
        </p:nvSpPr>
        <p:spPr>
          <a:xfrm>
            <a:off x="3828081" y="1618163"/>
            <a:ext cx="7656458" cy="5015112"/>
          </a:xfrm>
        </p:spPr>
        <p:txBody>
          <a:bodyPr>
            <a:normAutofit fontScale="92500"/>
          </a:bodyPr>
          <a:lstStyle/>
          <a:p>
            <a:r>
              <a:rPr lang="en-US" dirty="0"/>
              <a:t>For a system like Florida in the United States, this could not be any more true and pertinent</a:t>
            </a:r>
          </a:p>
          <a:p>
            <a:r>
              <a:rPr lang="en-US" dirty="0"/>
              <a:t>Florida operates on a ”county system” meaning that large counties consisting of multiple high schools and multiple cities exist</a:t>
            </a:r>
          </a:p>
          <a:p>
            <a:r>
              <a:rPr lang="en-US" dirty="0"/>
              <a:t>This could create a tension where teachers might not feel that professional development is necessarily customized for them and is something that is simply being thrown at them by district leadership</a:t>
            </a:r>
          </a:p>
          <a:p>
            <a:r>
              <a:rPr lang="en-US" dirty="0"/>
              <a:t>Additionally, Florida is a “school choice” model </a:t>
            </a:r>
            <a:r>
              <a:rPr lang="mr-IN" dirty="0"/>
              <a:t>–</a:t>
            </a:r>
            <a:r>
              <a:rPr lang="en-US" dirty="0"/>
              <a:t> where if you can provide transportation for your child to attend another school in district, as long as there are spaces available, they may attend</a:t>
            </a:r>
          </a:p>
        </p:txBody>
      </p:sp>
      <p:pic>
        <p:nvPicPr>
          <p:cNvPr id="4" name="Picture 3"/>
          <p:cNvPicPr>
            <a:picLocks noChangeAspect="1"/>
          </p:cNvPicPr>
          <p:nvPr/>
        </p:nvPicPr>
        <p:blipFill rotWithShape="1">
          <a:blip r:embed="rId2"/>
          <a:srcRect t="3494" r="3559" b="2227"/>
          <a:stretch/>
        </p:blipFill>
        <p:spPr>
          <a:xfrm>
            <a:off x="0" y="0"/>
            <a:ext cx="3828081" cy="6858000"/>
          </a:xfrm>
          <a:prstGeom prst="rect">
            <a:avLst/>
          </a:prstGeom>
        </p:spPr>
      </p:pic>
    </p:spTree>
    <p:extLst>
      <p:ext uri="{BB962C8B-B14F-4D97-AF65-F5344CB8AC3E}">
        <p14:creationId xmlns:p14="http://schemas.microsoft.com/office/powerpoint/2010/main" val="3347798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9A5B1-F2AA-9348-B49B-06FFB41389BC}"/>
              </a:ext>
            </a:extLst>
          </p:cNvPr>
          <p:cNvSpPr>
            <a:spLocks noGrp="1"/>
          </p:cNvSpPr>
          <p:nvPr>
            <p:ph type="title"/>
          </p:nvPr>
        </p:nvSpPr>
        <p:spPr>
          <a:xfrm>
            <a:off x="2611808" y="269441"/>
            <a:ext cx="7958331" cy="1077229"/>
          </a:xfrm>
        </p:spPr>
        <p:txBody>
          <a:bodyPr/>
          <a:lstStyle/>
          <a:p>
            <a:r>
              <a:rPr lang="en-US" dirty="0"/>
              <a:t>Our Case Study</a:t>
            </a:r>
          </a:p>
        </p:txBody>
      </p:sp>
      <p:sp>
        <p:nvSpPr>
          <p:cNvPr id="3" name="Content Placeholder 2">
            <a:extLst>
              <a:ext uri="{FF2B5EF4-FFF2-40B4-BE49-F238E27FC236}">
                <a16:creationId xmlns:a16="http://schemas.microsoft.com/office/drawing/2014/main" id="{A73F4656-6088-4C48-8325-4974C4BB7177}"/>
              </a:ext>
            </a:extLst>
          </p:cNvPr>
          <p:cNvSpPr>
            <a:spLocks noGrp="1"/>
          </p:cNvSpPr>
          <p:nvPr>
            <p:ph idx="1"/>
          </p:nvPr>
        </p:nvSpPr>
        <p:spPr>
          <a:xfrm>
            <a:off x="1301259" y="792557"/>
            <a:ext cx="10151987" cy="3522038"/>
          </a:xfrm>
        </p:spPr>
        <p:txBody>
          <a:bodyPr/>
          <a:lstStyle/>
          <a:p>
            <a:r>
              <a:rPr lang="en-US" dirty="0"/>
              <a:t>Our case study examines how a targeted district-wide restorative practices program was installed in two distinctly different districts, across five different schools</a:t>
            </a:r>
          </a:p>
          <a:p>
            <a:r>
              <a:rPr lang="en-US" dirty="0"/>
              <a:t>The implementation of RP in each district was to “set the tone” for how RP could continue into a district-wide professional development initiative</a:t>
            </a:r>
          </a:p>
          <a:p>
            <a:r>
              <a:rPr lang="en-US" dirty="0"/>
              <a:t>Our experience offered perspectives of success and failure – which we were then able to take to use in future trainings and future professional development</a:t>
            </a:r>
          </a:p>
        </p:txBody>
      </p:sp>
      <p:pic>
        <p:nvPicPr>
          <p:cNvPr id="4" name="Picture 3"/>
          <p:cNvPicPr>
            <a:picLocks noChangeAspect="1"/>
          </p:cNvPicPr>
          <p:nvPr/>
        </p:nvPicPr>
        <p:blipFill>
          <a:blip r:embed="rId2"/>
          <a:stretch>
            <a:fillRect/>
          </a:stretch>
        </p:blipFill>
        <p:spPr>
          <a:xfrm>
            <a:off x="2479728" y="4107051"/>
            <a:ext cx="7408191" cy="2681207"/>
          </a:xfrm>
          <a:prstGeom prst="rect">
            <a:avLst/>
          </a:prstGeom>
        </p:spPr>
      </p:pic>
    </p:spTree>
    <p:extLst>
      <p:ext uri="{BB962C8B-B14F-4D97-AF65-F5344CB8AC3E}">
        <p14:creationId xmlns:p14="http://schemas.microsoft.com/office/powerpoint/2010/main" val="3875472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2C33-EA13-744A-BBD4-513E3A6683DE}"/>
              </a:ext>
            </a:extLst>
          </p:cNvPr>
          <p:cNvSpPr>
            <a:spLocks noGrp="1"/>
          </p:cNvSpPr>
          <p:nvPr>
            <p:ph type="title"/>
          </p:nvPr>
        </p:nvSpPr>
        <p:spPr>
          <a:xfrm>
            <a:off x="2609873" y="417836"/>
            <a:ext cx="7956560" cy="1078348"/>
          </a:xfrm>
        </p:spPr>
        <p:txBody>
          <a:bodyPr/>
          <a:lstStyle/>
          <a:p>
            <a:r>
              <a:rPr lang="en-US" dirty="0"/>
              <a:t>School District Profiles</a:t>
            </a:r>
          </a:p>
        </p:txBody>
      </p:sp>
      <p:sp>
        <p:nvSpPr>
          <p:cNvPr id="4" name="Text Placeholder 3">
            <a:extLst>
              <a:ext uri="{FF2B5EF4-FFF2-40B4-BE49-F238E27FC236}">
                <a16:creationId xmlns:a16="http://schemas.microsoft.com/office/drawing/2014/main" id="{DEEE65EA-B93B-6B43-80FF-6C2D120DB16B}"/>
              </a:ext>
            </a:extLst>
          </p:cNvPr>
          <p:cNvSpPr>
            <a:spLocks noGrp="1"/>
          </p:cNvSpPr>
          <p:nvPr>
            <p:ph type="body" idx="1"/>
          </p:nvPr>
        </p:nvSpPr>
        <p:spPr>
          <a:xfrm>
            <a:off x="1971010" y="1207422"/>
            <a:ext cx="3896467" cy="713818"/>
          </a:xfrm>
        </p:spPr>
        <p:txBody>
          <a:bodyPr/>
          <a:lstStyle/>
          <a:p>
            <a:r>
              <a:rPr lang="en-US" dirty="0"/>
              <a:t>Gemini School District</a:t>
            </a:r>
          </a:p>
        </p:txBody>
      </p:sp>
      <p:sp>
        <p:nvSpPr>
          <p:cNvPr id="5" name="Content Placeholder 4">
            <a:extLst>
              <a:ext uri="{FF2B5EF4-FFF2-40B4-BE49-F238E27FC236}">
                <a16:creationId xmlns:a16="http://schemas.microsoft.com/office/drawing/2014/main" id="{E6B0FD66-A4E0-4D47-A467-2A250CB0F562}"/>
              </a:ext>
            </a:extLst>
          </p:cNvPr>
          <p:cNvSpPr>
            <a:spLocks noGrp="1"/>
          </p:cNvSpPr>
          <p:nvPr>
            <p:ph sz="half" idx="2"/>
          </p:nvPr>
        </p:nvSpPr>
        <p:spPr>
          <a:xfrm>
            <a:off x="1348353" y="2105321"/>
            <a:ext cx="4519124" cy="4752677"/>
          </a:xfrm>
        </p:spPr>
        <p:txBody>
          <a:bodyPr>
            <a:normAutofit fontScale="85000" lnSpcReduction="20000"/>
          </a:bodyPr>
          <a:lstStyle/>
          <a:p>
            <a:r>
              <a:rPr lang="en-US" dirty="0"/>
              <a:t>57</a:t>
            </a:r>
            <a:r>
              <a:rPr lang="en-US" baseline="30000" dirty="0"/>
              <a:t>th</a:t>
            </a:r>
            <a:r>
              <a:rPr lang="en-US" dirty="0"/>
              <a:t> Largest School District in the United States</a:t>
            </a:r>
          </a:p>
          <a:p>
            <a:pPr lvl="1"/>
            <a:r>
              <a:rPr lang="en-US" dirty="0"/>
              <a:t>45 Elementary Schools</a:t>
            </a:r>
          </a:p>
          <a:p>
            <a:pPr lvl="1"/>
            <a:r>
              <a:rPr lang="en-US" dirty="0"/>
              <a:t>12 Middle Schools</a:t>
            </a:r>
          </a:p>
          <a:p>
            <a:pPr lvl="1"/>
            <a:r>
              <a:rPr lang="en-US" dirty="0"/>
              <a:t>9 High Schools</a:t>
            </a:r>
          </a:p>
          <a:p>
            <a:pPr lvl="1"/>
            <a:r>
              <a:rPr lang="en-US" dirty="0"/>
              <a:t>2 Combination Schools</a:t>
            </a:r>
          </a:p>
          <a:p>
            <a:r>
              <a:rPr lang="en-US" dirty="0"/>
              <a:t>63,000 total students</a:t>
            </a:r>
          </a:p>
          <a:p>
            <a:r>
              <a:rPr lang="en-US" dirty="0"/>
              <a:t>Emphasis in district is on “high school theming” with different high schools offering different programs</a:t>
            </a:r>
          </a:p>
          <a:p>
            <a:r>
              <a:rPr lang="en-US" dirty="0"/>
              <a:t>Elementary and middle schools are community based with most students being local population</a:t>
            </a:r>
          </a:p>
        </p:txBody>
      </p:sp>
      <p:sp>
        <p:nvSpPr>
          <p:cNvPr id="6" name="Text Placeholder 5">
            <a:extLst>
              <a:ext uri="{FF2B5EF4-FFF2-40B4-BE49-F238E27FC236}">
                <a16:creationId xmlns:a16="http://schemas.microsoft.com/office/drawing/2014/main" id="{C7669306-D085-2749-9F81-2CA9277CDFCE}"/>
              </a:ext>
            </a:extLst>
          </p:cNvPr>
          <p:cNvSpPr>
            <a:spLocks noGrp="1"/>
          </p:cNvSpPr>
          <p:nvPr>
            <p:ph type="body" sz="quarter" idx="3"/>
          </p:nvPr>
        </p:nvSpPr>
        <p:spPr>
          <a:xfrm>
            <a:off x="6506340" y="1207422"/>
            <a:ext cx="3899798" cy="713818"/>
          </a:xfrm>
        </p:spPr>
        <p:txBody>
          <a:bodyPr/>
          <a:lstStyle/>
          <a:p>
            <a:r>
              <a:rPr lang="en-US" dirty="0"/>
              <a:t>Maverick School District</a:t>
            </a:r>
          </a:p>
        </p:txBody>
      </p:sp>
      <p:sp>
        <p:nvSpPr>
          <p:cNvPr id="7" name="Content Placeholder 6">
            <a:extLst>
              <a:ext uri="{FF2B5EF4-FFF2-40B4-BE49-F238E27FC236}">
                <a16:creationId xmlns:a16="http://schemas.microsoft.com/office/drawing/2014/main" id="{1E2E95C7-EAF4-DB4D-820E-703E2753AC56}"/>
              </a:ext>
            </a:extLst>
          </p:cNvPr>
          <p:cNvSpPr>
            <a:spLocks noGrp="1"/>
          </p:cNvSpPr>
          <p:nvPr>
            <p:ph sz="quarter" idx="4"/>
          </p:nvPr>
        </p:nvSpPr>
        <p:spPr>
          <a:xfrm>
            <a:off x="6276815" y="2105322"/>
            <a:ext cx="4649490" cy="4752677"/>
          </a:xfrm>
        </p:spPr>
        <p:txBody>
          <a:bodyPr>
            <a:normAutofit fontScale="77500" lnSpcReduction="20000"/>
          </a:bodyPr>
          <a:lstStyle/>
          <a:p>
            <a:r>
              <a:rPr lang="en-US" dirty="0"/>
              <a:t>54</a:t>
            </a:r>
            <a:r>
              <a:rPr lang="en-US" baseline="30000" dirty="0"/>
              <a:t>th</a:t>
            </a:r>
            <a:r>
              <a:rPr lang="en-US" dirty="0"/>
              <a:t> Largest School District in the United States</a:t>
            </a:r>
          </a:p>
          <a:p>
            <a:pPr lvl="1"/>
            <a:r>
              <a:rPr lang="en-US" dirty="0"/>
              <a:t>37 Elementary Schools</a:t>
            </a:r>
          </a:p>
          <a:p>
            <a:pPr lvl="1"/>
            <a:r>
              <a:rPr lang="en-US" dirty="0"/>
              <a:t>12 Middle Schools</a:t>
            </a:r>
          </a:p>
          <a:p>
            <a:pPr lvl="1"/>
            <a:r>
              <a:rPr lang="en-US" dirty="0"/>
              <a:t>9 High Schools</a:t>
            </a:r>
          </a:p>
          <a:p>
            <a:pPr lvl="1"/>
            <a:r>
              <a:rPr lang="en-US" dirty="0"/>
              <a:t>1 9</a:t>
            </a:r>
            <a:r>
              <a:rPr lang="en-US" baseline="30000" dirty="0"/>
              <a:t>th</a:t>
            </a:r>
            <a:r>
              <a:rPr lang="en-US" dirty="0"/>
              <a:t> Grade Center</a:t>
            </a:r>
          </a:p>
          <a:p>
            <a:r>
              <a:rPr lang="en-US" dirty="0"/>
              <a:t>67,000 total students</a:t>
            </a:r>
          </a:p>
          <a:p>
            <a:r>
              <a:rPr lang="en-US" dirty="0"/>
              <a:t>Emphasis is district is on 1 to 1 technology and “middle school clusters” to help students prepare for both college and career readiness</a:t>
            </a:r>
          </a:p>
          <a:p>
            <a:r>
              <a:rPr lang="en-US" dirty="0"/>
              <a:t>Middle schools use busing and transportation due to desegregation laws - 50% spots open for students living in community </a:t>
            </a:r>
            <a:r>
              <a:rPr lang="mr-IN" dirty="0"/>
              <a:t>–</a:t>
            </a:r>
            <a:r>
              <a:rPr lang="en-US" dirty="0"/>
              <a:t> 50% spots are application based</a:t>
            </a:r>
          </a:p>
        </p:txBody>
      </p:sp>
    </p:spTree>
    <p:extLst>
      <p:ext uri="{BB962C8B-B14F-4D97-AF65-F5344CB8AC3E}">
        <p14:creationId xmlns:p14="http://schemas.microsoft.com/office/powerpoint/2010/main" val="5312125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Madison</Template>
  <TotalTime>959</TotalTime>
  <Words>2546</Words>
  <Application>Microsoft Office PowerPoint</Application>
  <PresentationFormat>Widescreen</PresentationFormat>
  <Paragraphs>225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Mangal</vt:lpstr>
      <vt:lpstr>MS Shell Dlg 2</vt:lpstr>
      <vt:lpstr>Wingdings</vt:lpstr>
      <vt:lpstr>Wingdings 3</vt:lpstr>
      <vt:lpstr>Madison</vt:lpstr>
      <vt:lpstr>What Works and What Doesn’t:  Using Organizational Systems Theory to Develop High-Impact Practices for Professional Development</vt:lpstr>
      <vt:lpstr>Overview</vt:lpstr>
      <vt:lpstr>Professional Development</vt:lpstr>
      <vt:lpstr>Professional Development in Schools</vt:lpstr>
      <vt:lpstr>Individual Professional Development for Schools</vt:lpstr>
      <vt:lpstr>Professional Development across a School District</vt:lpstr>
      <vt:lpstr>District-Wide Professional Development Related to the Context of Florida Schools</vt:lpstr>
      <vt:lpstr>Our Case Study</vt:lpstr>
      <vt:lpstr>School District Profiles</vt:lpstr>
      <vt:lpstr>School Profiles</vt:lpstr>
      <vt:lpstr>The Gemini School District and Their Implementation Plan</vt:lpstr>
      <vt:lpstr>Original Training and Professional Development for Gemini School District Leaders</vt:lpstr>
      <vt:lpstr>Training and Professional Development for Afterburn and Nighthawk Middle School </vt:lpstr>
      <vt:lpstr>Overall Results</vt:lpstr>
      <vt:lpstr>Challenges and Struggles across both Afterburn and Nighthawk</vt:lpstr>
      <vt:lpstr>The Maverick School District and Their Implementation Plan</vt:lpstr>
      <vt:lpstr>Original Training and Professional Development for Maverick School District Leaders</vt:lpstr>
      <vt:lpstr>Overall Results</vt:lpstr>
      <vt:lpstr>Takeaway Messages at the School Level</vt:lpstr>
      <vt:lpstr>Five Suggestions to Create Impactful, Purposeful, and Targeted Professional Development at the District and/or School Level</vt:lpstr>
      <vt:lpstr>Suggestion #1 –Do Not Proceed without District Level Support </vt:lpstr>
      <vt:lpstr>Suggestion #2 –Do Not Proceed without Multiyear Commitment  </vt:lpstr>
      <vt:lpstr>Suggestion #3 –Build  Ongoing Principal Level Support into the System  </vt:lpstr>
      <vt:lpstr>Suggestion #4 – Build Culture &amp; Climate Training into the System </vt:lpstr>
      <vt:lpstr>Suggestion #5 – Build stakeholder Communication into the System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Kiara L Sabina</cp:lastModifiedBy>
  <cp:revision>53</cp:revision>
  <dcterms:created xsi:type="dcterms:W3CDTF">2019-05-02T17:31:26Z</dcterms:created>
  <dcterms:modified xsi:type="dcterms:W3CDTF">2019-05-09T18:26:12Z</dcterms:modified>
</cp:coreProperties>
</file>