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19"/>
  </p:notesMasterIdLst>
  <p:sldIdLst>
    <p:sldId id="256" r:id="rId2"/>
    <p:sldId id="263" r:id="rId3"/>
    <p:sldId id="261" r:id="rId4"/>
    <p:sldId id="266" r:id="rId5"/>
    <p:sldId id="258" r:id="rId6"/>
    <p:sldId id="260" r:id="rId7"/>
    <p:sldId id="259" r:id="rId8"/>
    <p:sldId id="262" r:id="rId9"/>
    <p:sldId id="264" r:id="rId10"/>
    <p:sldId id="265" r:id="rId11"/>
    <p:sldId id="267" r:id="rId12"/>
    <p:sldId id="257" r:id="rId13"/>
    <p:sldId id="272" r:id="rId14"/>
    <p:sldId id="269" r:id="rId15"/>
    <p:sldId id="270" r:id="rId16"/>
    <p:sldId id="274"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43"/>
    <p:restoredTop sz="94701"/>
  </p:normalViewPr>
  <p:slideViewPr>
    <p:cSldViewPr snapToGrid="0" snapToObjects="1">
      <p:cViewPr varScale="1">
        <p:scale>
          <a:sx n="76" d="100"/>
          <a:sy n="76" d="100"/>
        </p:scale>
        <p:origin x="232" y="5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8726F0-F469-3B43-AC9E-9B18E8A328E3}" type="datetimeFigureOut">
              <a:rPr lang="en-US" smtClean="0"/>
              <a:t>10/24/18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69718-0930-D748-8BBF-B7DCA9986260}" type="slidenum">
              <a:rPr lang="en-US" smtClean="0"/>
              <a:t>‹#›</a:t>
            </a:fld>
            <a:endParaRPr lang="en-US"/>
          </a:p>
        </p:txBody>
      </p:sp>
    </p:spTree>
    <p:extLst>
      <p:ext uri="{BB962C8B-B14F-4D97-AF65-F5344CB8AC3E}">
        <p14:creationId xmlns:p14="http://schemas.microsoft.com/office/powerpoint/2010/main" val="2334151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F63121-0ACC-CB42-976C-6B42223F5D35}" type="datetime1">
              <a:rPr lang="en-US" smtClean="0"/>
              <a:t>10/24/18</a:t>
            </a:fld>
            <a:endParaRPr lang="en-US"/>
          </a:p>
        </p:txBody>
      </p:sp>
      <p:sp>
        <p:nvSpPr>
          <p:cNvPr id="5" name="Footer Placeholder 4"/>
          <p:cNvSpPr>
            <a:spLocks noGrp="1"/>
          </p:cNvSpPr>
          <p:nvPr>
            <p:ph type="ftr" sz="quarter" idx="11"/>
          </p:nvPr>
        </p:nvSpPr>
        <p:spPr/>
        <p:txBody>
          <a:bodyPr/>
          <a:lstStyle/>
          <a:p>
            <a:r>
              <a:rPr lang="en-US"/>
              <a:t>© 2018 John W. Bailie, Ph.D.</a:t>
            </a:r>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236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EA05F7-A985-E642-823B-90C1B59502FF}" type="datetime1">
              <a:rPr lang="en-US" smtClean="0"/>
              <a:t>10/24/18</a:t>
            </a:fld>
            <a:endParaRPr lang="en-US"/>
          </a:p>
        </p:txBody>
      </p:sp>
      <p:sp>
        <p:nvSpPr>
          <p:cNvPr id="5" name="Footer Placeholder 4"/>
          <p:cNvSpPr>
            <a:spLocks noGrp="1"/>
          </p:cNvSpPr>
          <p:nvPr>
            <p:ph type="ftr" sz="quarter" idx="11"/>
          </p:nvPr>
        </p:nvSpPr>
        <p:spPr/>
        <p:txBody>
          <a:bodyPr/>
          <a:lstStyle/>
          <a:p>
            <a:r>
              <a:rPr lang="en-US"/>
              <a:t>© 2018 John W. Bailie, Ph.D.</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53625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91782A-F675-EA40-85DA-921062857FC9}" type="datetime1">
              <a:rPr lang="en-US" smtClean="0"/>
              <a:t>10/24/18</a:t>
            </a:fld>
            <a:endParaRPr lang="en-US"/>
          </a:p>
        </p:txBody>
      </p:sp>
      <p:sp>
        <p:nvSpPr>
          <p:cNvPr id="5" name="Footer Placeholder 4"/>
          <p:cNvSpPr>
            <a:spLocks noGrp="1"/>
          </p:cNvSpPr>
          <p:nvPr>
            <p:ph type="ftr" sz="quarter" idx="11"/>
          </p:nvPr>
        </p:nvSpPr>
        <p:spPr/>
        <p:txBody>
          <a:bodyPr/>
          <a:lstStyle/>
          <a:p>
            <a:r>
              <a:rPr lang="en-US"/>
              <a:t>© 2018 John W. Bailie, Ph.D.</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35865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92F5A5-A2DD-F44E-AE4D-3DB4478BC05B}" type="datetime1">
              <a:rPr lang="en-US" smtClean="0"/>
              <a:t>10/24/18</a:t>
            </a:fld>
            <a:endParaRPr lang="en-US"/>
          </a:p>
        </p:txBody>
      </p:sp>
      <p:sp>
        <p:nvSpPr>
          <p:cNvPr id="5" name="Footer Placeholder 4"/>
          <p:cNvSpPr>
            <a:spLocks noGrp="1"/>
          </p:cNvSpPr>
          <p:nvPr>
            <p:ph type="ftr" sz="quarter" idx="11"/>
          </p:nvPr>
        </p:nvSpPr>
        <p:spPr/>
        <p:txBody>
          <a:bodyPr/>
          <a:lstStyle/>
          <a:p>
            <a:r>
              <a:rPr lang="en-US"/>
              <a:t>© 2018 John W. Bailie, Ph.D.</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405082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071009B7-C345-E64A-84E5-2D43320C5BE9}" type="datetime1">
              <a:rPr lang="en-US" smtClean="0"/>
              <a:t>10/24/18</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r>
              <a:rPr lang="en-US"/>
              <a:t>© 2018 John W. Bailie, Ph.D.</a:t>
            </a:r>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4355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46B667-AEB1-4C4B-B77A-CA306C2BF28D}" type="datetime1">
              <a:rPr lang="en-US" smtClean="0"/>
              <a:t>10/24/18</a:t>
            </a:fld>
            <a:endParaRPr lang="en-US"/>
          </a:p>
        </p:txBody>
      </p:sp>
      <p:sp>
        <p:nvSpPr>
          <p:cNvPr id="6" name="Footer Placeholder 5"/>
          <p:cNvSpPr>
            <a:spLocks noGrp="1"/>
          </p:cNvSpPr>
          <p:nvPr>
            <p:ph type="ftr" sz="quarter" idx="11"/>
          </p:nvPr>
        </p:nvSpPr>
        <p:spPr/>
        <p:txBody>
          <a:bodyPr/>
          <a:lstStyle/>
          <a:p>
            <a:r>
              <a:rPr lang="en-US"/>
              <a:t>© 2018 John W. Bailie, Ph.D.</a:t>
            </a:r>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4937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0D4BA5-16E6-BD4B-92F3-454D888794B2}" type="datetime1">
              <a:rPr lang="en-US" smtClean="0"/>
              <a:t>10/24/18</a:t>
            </a:fld>
            <a:endParaRPr lang="en-US"/>
          </a:p>
        </p:txBody>
      </p:sp>
      <p:sp>
        <p:nvSpPr>
          <p:cNvPr id="8" name="Footer Placeholder 7"/>
          <p:cNvSpPr>
            <a:spLocks noGrp="1"/>
          </p:cNvSpPr>
          <p:nvPr>
            <p:ph type="ftr" sz="quarter" idx="11"/>
          </p:nvPr>
        </p:nvSpPr>
        <p:spPr/>
        <p:txBody>
          <a:bodyPr/>
          <a:lstStyle/>
          <a:p>
            <a:r>
              <a:rPr lang="en-US"/>
              <a:t>© 2018 John W. Bailie, Ph.D.</a:t>
            </a:r>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7237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39C020A-0D7E-9648-A47B-F5B7668FDD8D}" type="datetime1">
              <a:rPr lang="en-US" smtClean="0"/>
              <a:t>10/24/18</a:t>
            </a:fld>
            <a:endParaRPr lang="en-US"/>
          </a:p>
        </p:txBody>
      </p:sp>
      <p:sp>
        <p:nvSpPr>
          <p:cNvPr id="4" name="Footer Placeholder 3"/>
          <p:cNvSpPr>
            <a:spLocks noGrp="1"/>
          </p:cNvSpPr>
          <p:nvPr>
            <p:ph type="ftr" sz="quarter" idx="11"/>
          </p:nvPr>
        </p:nvSpPr>
        <p:spPr/>
        <p:txBody>
          <a:bodyPr/>
          <a:lstStyle/>
          <a:p>
            <a:r>
              <a:rPr lang="en-US"/>
              <a:t>© 2018 John W. Bailie, Ph.D.</a:t>
            </a:r>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188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16A5F2-1706-AE4E-999A-442C23B0D66D}" type="datetime1">
              <a:rPr lang="en-US" smtClean="0"/>
              <a:t>10/24/18</a:t>
            </a:fld>
            <a:endParaRPr lang="en-US"/>
          </a:p>
        </p:txBody>
      </p:sp>
      <p:sp>
        <p:nvSpPr>
          <p:cNvPr id="3" name="Footer Placeholder 2"/>
          <p:cNvSpPr>
            <a:spLocks noGrp="1"/>
          </p:cNvSpPr>
          <p:nvPr>
            <p:ph type="ftr" sz="quarter" idx="11"/>
          </p:nvPr>
        </p:nvSpPr>
        <p:spPr/>
        <p:txBody>
          <a:bodyPr/>
          <a:lstStyle/>
          <a:p>
            <a:r>
              <a:rPr lang="en-US"/>
              <a:t>© 2018 John W. Bailie, Ph.D.</a:t>
            </a:r>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9226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6E97CDB-D219-1441-A488-96508648C60F}" type="datetime1">
              <a:rPr lang="en-US" smtClean="0"/>
              <a:t>10/24/18</a:t>
            </a:fld>
            <a:endParaRPr lang="en-US"/>
          </a:p>
        </p:txBody>
      </p:sp>
      <p:sp>
        <p:nvSpPr>
          <p:cNvPr id="6" name="Footer Placeholder 5"/>
          <p:cNvSpPr>
            <a:spLocks noGrp="1"/>
          </p:cNvSpPr>
          <p:nvPr>
            <p:ph type="ftr" sz="quarter" idx="11"/>
          </p:nvPr>
        </p:nvSpPr>
        <p:spPr/>
        <p:txBody>
          <a:bodyPr/>
          <a:lstStyle/>
          <a:p>
            <a:r>
              <a:rPr lang="en-US"/>
              <a:t>© 2018 John W. Bailie, Ph.D.</a:t>
            </a:r>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48389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4E6D5F1-8556-B84C-8CA6-C12038A67E69}" type="datetime1">
              <a:rPr lang="en-US" smtClean="0"/>
              <a:t>10/24/18</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1661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92FFD818-83F9-AE43-BE77-6F23EBEF5033}" type="datetime1">
              <a:rPr lang="en-US" smtClean="0"/>
              <a:t>10/24/18</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r>
              <a:rPr lang="en-US"/>
              <a:t>© 2018 John W. Bailie, Ph.D.</a:t>
            </a:r>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iirp.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hyperlink" Target="http://www.iirp.edu/"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BCC0D-A31F-CC4A-86FF-DFD86D6AC94B}"/>
              </a:ext>
            </a:extLst>
          </p:cNvPr>
          <p:cNvSpPr>
            <a:spLocks noGrp="1"/>
          </p:cNvSpPr>
          <p:nvPr>
            <p:ph type="ctrTitle"/>
          </p:nvPr>
        </p:nvSpPr>
        <p:spPr/>
        <p:txBody>
          <a:bodyPr/>
          <a:lstStyle/>
          <a:p>
            <a:pPr algn="ctr"/>
            <a:r>
              <a:rPr lang="en-US" dirty="0"/>
              <a:t>A Science of human Dignity</a:t>
            </a:r>
          </a:p>
        </p:txBody>
      </p:sp>
      <p:sp>
        <p:nvSpPr>
          <p:cNvPr id="3" name="Subtitle 2">
            <a:extLst>
              <a:ext uri="{FF2B5EF4-FFF2-40B4-BE49-F238E27FC236}">
                <a16:creationId xmlns:a16="http://schemas.microsoft.com/office/drawing/2014/main" id="{53B52C1F-B34D-B74F-81C7-4CBA810C0632}"/>
              </a:ext>
            </a:extLst>
          </p:cNvPr>
          <p:cNvSpPr>
            <a:spLocks noGrp="1"/>
          </p:cNvSpPr>
          <p:nvPr>
            <p:ph type="subTitle" idx="1"/>
          </p:nvPr>
        </p:nvSpPr>
        <p:spPr>
          <a:xfrm>
            <a:off x="1069848" y="4389120"/>
            <a:ext cx="7891272" cy="1883664"/>
          </a:xfrm>
        </p:spPr>
        <p:txBody>
          <a:bodyPr>
            <a:normAutofit/>
          </a:bodyPr>
          <a:lstStyle/>
          <a:p>
            <a:r>
              <a:rPr lang="en-US" dirty="0"/>
              <a:t>Belonging, Voice, and Agency as Universal Human Needs </a:t>
            </a:r>
          </a:p>
          <a:p>
            <a:r>
              <a:rPr lang="en-US" dirty="0"/>
              <a:t>John W. </a:t>
            </a:r>
            <a:r>
              <a:rPr lang="en-US" dirty="0" err="1"/>
              <a:t>Bailie</a:t>
            </a:r>
            <a:r>
              <a:rPr lang="en-US" dirty="0"/>
              <a:t>, Ph.D., </a:t>
            </a:r>
            <a:r>
              <a:rPr lang="en-US" dirty="0">
                <a:hlinkClick r:id="rId2"/>
              </a:rPr>
              <a:t>www.iirp.edu</a:t>
            </a:r>
            <a:endParaRPr lang="en-US" dirty="0"/>
          </a:p>
          <a:p>
            <a:endParaRPr lang="en-US" dirty="0"/>
          </a:p>
          <a:p>
            <a:r>
              <a:rPr lang="en-US" dirty="0">
                <a:solidFill>
                  <a:schemeClr val="accent1"/>
                </a:solidFill>
              </a:rPr>
              <a:t>Download the full paper on the conference app</a:t>
            </a:r>
          </a:p>
          <a:p>
            <a:endParaRPr lang="en-US" dirty="0"/>
          </a:p>
        </p:txBody>
      </p:sp>
      <p:sp>
        <p:nvSpPr>
          <p:cNvPr id="4" name="Footer Placeholder 3">
            <a:extLst>
              <a:ext uri="{FF2B5EF4-FFF2-40B4-BE49-F238E27FC236}">
                <a16:creationId xmlns:a16="http://schemas.microsoft.com/office/drawing/2014/main" id="{1A7DA7A9-DA85-224A-9D82-1809C7F13186}"/>
              </a:ext>
            </a:extLst>
          </p:cNvPr>
          <p:cNvSpPr>
            <a:spLocks noGrp="1"/>
          </p:cNvSpPr>
          <p:nvPr>
            <p:ph type="ftr" sz="quarter" idx="11"/>
          </p:nvPr>
        </p:nvSpPr>
        <p:spPr/>
        <p:txBody>
          <a:bodyPr/>
          <a:lstStyle/>
          <a:p>
            <a:r>
              <a:rPr lang="en-US"/>
              <a:t>© 2018 John W. Bailie, Ph.D.</a:t>
            </a:r>
          </a:p>
        </p:txBody>
      </p:sp>
    </p:spTree>
    <p:extLst>
      <p:ext uri="{BB962C8B-B14F-4D97-AF65-F5344CB8AC3E}">
        <p14:creationId xmlns:p14="http://schemas.microsoft.com/office/powerpoint/2010/main" val="1052015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F3B3046F-206D-5C41-B9C2-4469719AE6F6}"/>
              </a:ext>
            </a:extLst>
          </p:cNvPr>
          <p:cNvPicPr>
            <a:picLocks noChangeAspect="1"/>
          </p:cNvPicPr>
          <p:nvPr/>
        </p:nvPicPr>
        <p:blipFill rotWithShape="1">
          <a:blip r:embed="rId2">
            <a:extLst>
              <a:ext uri="{28A0092B-C50C-407E-A947-70E740481C1C}">
                <a14:useLocalDpi xmlns:a14="http://schemas.microsoft.com/office/drawing/2010/main" val="0"/>
              </a:ext>
            </a:extLst>
          </a:blip>
          <a:srcRect t="11167" b="13833"/>
          <a:stretch/>
        </p:blipFill>
        <p:spPr>
          <a:xfrm>
            <a:off x="20" y="10"/>
            <a:ext cx="12191980" cy="6857989"/>
          </a:xfrm>
          <a:prstGeom prst="rect">
            <a:avLst/>
          </a:prstGeom>
        </p:spPr>
      </p:pic>
      <p:sp>
        <p:nvSpPr>
          <p:cNvPr id="14" name="Rectangle 13">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B07D7C-AE25-A64A-BD1E-3E92191B6DC1}"/>
              </a:ext>
            </a:extLst>
          </p:cNvPr>
          <p:cNvSpPr>
            <a:spLocks noGrp="1"/>
          </p:cNvSpPr>
          <p:nvPr>
            <p:ph type="title"/>
          </p:nvPr>
        </p:nvSpPr>
        <p:spPr>
          <a:xfrm>
            <a:off x="1069848" y="484632"/>
            <a:ext cx="10058400" cy="1609344"/>
          </a:xfrm>
        </p:spPr>
        <p:txBody>
          <a:bodyPr anchor="ctr">
            <a:normAutofit/>
          </a:bodyPr>
          <a:lstStyle/>
          <a:p>
            <a:r>
              <a:rPr lang="en-US" dirty="0">
                <a:solidFill>
                  <a:schemeClr val="tx1"/>
                </a:solidFill>
              </a:rPr>
              <a:t>Universal human Needs</a:t>
            </a:r>
          </a:p>
        </p:txBody>
      </p:sp>
      <p:sp>
        <p:nvSpPr>
          <p:cNvPr id="11" name="Content Placeholder 10">
            <a:extLst>
              <a:ext uri="{FF2B5EF4-FFF2-40B4-BE49-F238E27FC236}">
                <a16:creationId xmlns:a16="http://schemas.microsoft.com/office/drawing/2014/main" id="{C3609DA8-E54D-42D9-86A9-021A9F6F882F}"/>
              </a:ext>
            </a:extLst>
          </p:cNvPr>
          <p:cNvSpPr>
            <a:spLocks noGrp="1"/>
          </p:cNvSpPr>
          <p:nvPr>
            <p:ph idx="1"/>
          </p:nvPr>
        </p:nvSpPr>
        <p:spPr>
          <a:xfrm>
            <a:off x="1069848" y="2121408"/>
            <a:ext cx="10058400" cy="4050792"/>
          </a:xfrm>
        </p:spPr>
        <p:txBody>
          <a:bodyPr>
            <a:normAutofit/>
          </a:bodyPr>
          <a:lstStyle/>
          <a:p>
            <a:r>
              <a:rPr lang="en-US" sz="3200" dirty="0"/>
              <a:t>Belonging </a:t>
            </a:r>
          </a:p>
          <a:p>
            <a:endParaRPr lang="en-US" sz="3200" dirty="0"/>
          </a:p>
          <a:p>
            <a:r>
              <a:rPr lang="en-US" sz="3200" dirty="0"/>
              <a:t>Voice</a:t>
            </a:r>
          </a:p>
          <a:p>
            <a:endParaRPr lang="en-US" sz="3200" dirty="0"/>
          </a:p>
          <a:p>
            <a:r>
              <a:rPr lang="en-US" sz="3200" dirty="0"/>
              <a:t>Agency</a:t>
            </a:r>
          </a:p>
        </p:txBody>
      </p:sp>
      <p:sp>
        <p:nvSpPr>
          <p:cNvPr id="4" name="Footer Placeholder 3">
            <a:extLst>
              <a:ext uri="{FF2B5EF4-FFF2-40B4-BE49-F238E27FC236}">
                <a16:creationId xmlns:a16="http://schemas.microsoft.com/office/drawing/2014/main" id="{FCF1CFC4-DD65-6542-8048-CBCEA2D75955}"/>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solidFill>
                  <a:srgbClr val="FFFFFF"/>
                </a:solidFill>
              </a:rPr>
              <a:t>© 2018 John W. Bailie, Ph.D.</a:t>
            </a:r>
          </a:p>
        </p:txBody>
      </p:sp>
      <p:grpSp>
        <p:nvGrpSpPr>
          <p:cNvPr id="18" name="Group 17">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82005095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D2970923-D88F-244F-A174-154CDBCAEC2E}"/>
              </a:ext>
            </a:extLst>
          </p:cNvPr>
          <p:cNvPicPr>
            <a:picLocks noChangeAspect="1"/>
          </p:cNvPicPr>
          <p:nvPr/>
        </p:nvPicPr>
        <p:blipFill rotWithShape="1">
          <a:blip r:embed="rId2">
            <a:extLst>
              <a:ext uri="{28A0092B-C50C-407E-A947-70E740481C1C}">
                <a14:useLocalDpi xmlns:a14="http://schemas.microsoft.com/office/drawing/2010/main" val="0"/>
              </a:ext>
            </a:extLst>
          </a:blip>
          <a:srcRect t="4069" b="11662"/>
          <a:stretch/>
        </p:blipFill>
        <p:spPr>
          <a:xfrm>
            <a:off x="20" y="10"/>
            <a:ext cx="12191980" cy="6857989"/>
          </a:xfrm>
          <a:prstGeom prst="rect">
            <a:avLst/>
          </a:prstGeom>
        </p:spPr>
      </p:pic>
      <p:sp>
        <p:nvSpPr>
          <p:cNvPr id="14" name="Rectangle 13">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CA2B6D-C108-554C-B5CF-3B92B50C6641}"/>
              </a:ext>
            </a:extLst>
          </p:cNvPr>
          <p:cNvSpPr>
            <a:spLocks noGrp="1"/>
          </p:cNvSpPr>
          <p:nvPr>
            <p:ph type="title"/>
          </p:nvPr>
        </p:nvSpPr>
        <p:spPr>
          <a:xfrm>
            <a:off x="1069848" y="484632"/>
            <a:ext cx="10058400" cy="1609344"/>
          </a:xfrm>
        </p:spPr>
        <p:txBody>
          <a:bodyPr anchor="ctr">
            <a:normAutofit/>
          </a:bodyPr>
          <a:lstStyle/>
          <a:p>
            <a:r>
              <a:rPr lang="en-US">
                <a:solidFill>
                  <a:schemeClr val="tx1"/>
                </a:solidFill>
              </a:rPr>
              <a:t>The Need to Belong</a:t>
            </a:r>
          </a:p>
        </p:txBody>
      </p:sp>
      <p:sp>
        <p:nvSpPr>
          <p:cNvPr id="11" name="Content Placeholder 10">
            <a:extLst>
              <a:ext uri="{FF2B5EF4-FFF2-40B4-BE49-F238E27FC236}">
                <a16:creationId xmlns:a16="http://schemas.microsoft.com/office/drawing/2014/main" id="{7424AEC1-E050-4791-AAD4-1C7303B955D6}"/>
              </a:ext>
            </a:extLst>
          </p:cNvPr>
          <p:cNvSpPr>
            <a:spLocks noGrp="1"/>
          </p:cNvSpPr>
          <p:nvPr>
            <p:ph idx="1"/>
          </p:nvPr>
        </p:nvSpPr>
        <p:spPr>
          <a:xfrm>
            <a:off x="1069848" y="2121408"/>
            <a:ext cx="10058400" cy="4050792"/>
          </a:xfrm>
        </p:spPr>
        <p:txBody>
          <a:bodyPr>
            <a:normAutofit fontScale="92500" lnSpcReduction="20000"/>
          </a:bodyPr>
          <a:lstStyle/>
          <a:p>
            <a:r>
              <a:rPr lang="en-US" dirty="0"/>
              <a:t>While dignity is inherently rooted in the individual, it is only truly meaningful and apparent when we are in close relationships with others. </a:t>
            </a:r>
          </a:p>
          <a:p>
            <a:endParaRPr lang="en-US" dirty="0"/>
          </a:p>
          <a:p>
            <a:r>
              <a:rPr lang="en-US" dirty="0"/>
              <a:t>Harvard-trained social psychologist Matthew Lieberman argues that deep investigation into the social nature of humans began only in the past fifteen years or so. We are only at the beginning of our social-scientific understanding of how humans relate in groups (Lieberman, 2013).</a:t>
            </a:r>
          </a:p>
          <a:p>
            <a:endParaRPr lang="en-US" dirty="0"/>
          </a:p>
          <a:p>
            <a:r>
              <a:rPr lang="en-US" dirty="0"/>
              <a:t>Yet, says Lieberman (2013), every institution or social system is constructed according an implicit or explicit theory of human function. </a:t>
            </a:r>
          </a:p>
          <a:p>
            <a:endParaRPr lang="en-US" dirty="0"/>
          </a:p>
          <a:p>
            <a:r>
              <a:rPr lang="en-US" dirty="0"/>
              <a:t>Inevitably, some these theories are partial at best and erroneous at worst. Many of the institutions these imperfect theories have spawned are, to some degree, harmful to human relationships. </a:t>
            </a:r>
          </a:p>
        </p:txBody>
      </p:sp>
      <p:sp>
        <p:nvSpPr>
          <p:cNvPr id="4" name="Footer Placeholder 3">
            <a:extLst>
              <a:ext uri="{FF2B5EF4-FFF2-40B4-BE49-F238E27FC236}">
                <a16:creationId xmlns:a16="http://schemas.microsoft.com/office/drawing/2014/main" id="{CC22B67D-9127-E549-9890-D85732F10658}"/>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solidFill>
                  <a:srgbClr val="FFFFFF"/>
                </a:solidFill>
              </a:rPr>
              <a:t>© 2018 John W. Bailie, Ph.D.</a:t>
            </a:r>
          </a:p>
        </p:txBody>
      </p:sp>
      <p:grpSp>
        <p:nvGrpSpPr>
          <p:cNvPr id="18" name="Group 17">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0310028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C5BEB26B-771B-9345-ACC8-7AE3BD71A43C}"/>
              </a:ext>
            </a:extLst>
          </p:cNvPr>
          <p:cNvPicPr>
            <a:picLocks noChangeAspect="1"/>
          </p:cNvPicPr>
          <p:nvPr/>
        </p:nvPicPr>
        <p:blipFill rotWithShape="1">
          <a:blip r:embed="rId2">
            <a:extLst>
              <a:ext uri="{28A0092B-C50C-407E-A947-70E740481C1C}">
                <a14:useLocalDpi xmlns:a14="http://schemas.microsoft.com/office/drawing/2010/main" val="0"/>
              </a:ext>
            </a:extLst>
          </a:blip>
          <a:srcRect t="15094"/>
          <a:stretch/>
        </p:blipFill>
        <p:spPr>
          <a:xfrm>
            <a:off x="20" y="10"/>
            <a:ext cx="12191980" cy="6857989"/>
          </a:xfrm>
          <a:prstGeom prst="rect">
            <a:avLst/>
          </a:prstGeom>
        </p:spPr>
      </p:pic>
      <p:sp>
        <p:nvSpPr>
          <p:cNvPr id="14" name="Rectangle 13">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082340-5FA9-704A-AD29-2C2AD8FE0CD3}"/>
              </a:ext>
            </a:extLst>
          </p:cNvPr>
          <p:cNvSpPr>
            <a:spLocks noGrp="1"/>
          </p:cNvSpPr>
          <p:nvPr>
            <p:ph type="title"/>
          </p:nvPr>
        </p:nvSpPr>
        <p:spPr>
          <a:xfrm>
            <a:off x="1069848" y="484632"/>
            <a:ext cx="10058400" cy="1609344"/>
          </a:xfrm>
        </p:spPr>
        <p:txBody>
          <a:bodyPr anchor="ctr">
            <a:normAutofit/>
          </a:bodyPr>
          <a:lstStyle/>
          <a:p>
            <a:r>
              <a:rPr lang="en-US" dirty="0">
                <a:solidFill>
                  <a:schemeClr val="tx1"/>
                </a:solidFill>
              </a:rPr>
              <a:t>The Shape of Human Dignity</a:t>
            </a:r>
          </a:p>
        </p:txBody>
      </p:sp>
      <p:sp>
        <p:nvSpPr>
          <p:cNvPr id="11" name="Content Placeholder 10">
            <a:extLst>
              <a:ext uri="{FF2B5EF4-FFF2-40B4-BE49-F238E27FC236}">
                <a16:creationId xmlns:a16="http://schemas.microsoft.com/office/drawing/2014/main" id="{05D0B263-C69C-4FCA-BB79-B6BE6C254299}"/>
              </a:ext>
            </a:extLst>
          </p:cNvPr>
          <p:cNvSpPr>
            <a:spLocks noGrp="1"/>
          </p:cNvSpPr>
          <p:nvPr>
            <p:ph idx="1"/>
          </p:nvPr>
        </p:nvSpPr>
        <p:spPr>
          <a:xfrm>
            <a:off x="1069848" y="2121408"/>
            <a:ext cx="10058400" cy="4050792"/>
          </a:xfrm>
        </p:spPr>
        <p:txBody>
          <a:bodyPr>
            <a:normAutofit/>
          </a:bodyPr>
          <a:lstStyle/>
          <a:p>
            <a:r>
              <a:rPr lang="en-US" dirty="0"/>
              <a:t>New fields of study such as restorative practices, expand our understanding of the human need to belong, how we function in groups, and the forms of social organization most conducive to human dignity and flourishing. </a:t>
            </a:r>
          </a:p>
          <a:p>
            <a:endParaRPr lang="en-US" dirty="0"/>
          </a:p>
          <a:p>
            <a:r>
              <a:rPr lang="en-US" dirty="0"/>
              <a:t>The “shape” and dimensions of human dignity matter (</a:t>
            </a:r>
            <a:r>
              <a:rPr lang="en-US" dirty="0" err="1"/>
              <a:t>Bailie</a:t>
            </a:r>
            <a:r>
              <a:rPr lang="en-US" dirty="0"/>
              <a:t>, 2016, in </a:t>
            </a:r>
            <a:r>
              <a:rPr lang="en-US" i="1" dirty="0"/>
              <a:t>Restorative Practice Meets Social Justice).</a:t>
            </a:r>
            <a:endParaRPr lang="en-US" dirty="0"/>
          </a:p>
          <a:p>
            <a:endParaRPr lang="en-US" dirty="0"/>
          </a:p>
          <a:p>
            <a:r>
              <a:rPr lang="en-US" dirty="0"/>
              <a:t>Organizations, systems, or societies not aligned with the human need for belonging will always cause dysfunction and harm to individuals, families, and communities. They will be experienced as "unjust." People will sense the wrongness of these systems – even if they cannot quite describe the why of it. </a:t>
            </a:r>
          </a:p>
        </p:txBody>
      </p:sp>
      <p:sp>
        <p:nvSpPr>
          <p:cNvPr id="4" name="Footer Placeholder 3">
            <a:extLst>
              <a:ext uri="{FF2B5EF4-FFF2-40B4-BE49-F238E27FC236}">
                <a16:creationId xmlns:a16="http://schemas.microsoft.com/office/drawing/2014/main" id="{3F7D5FAA-F29F-644A-B1E4-682B018C2CAE}"/>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solidFill>
                  <a:srgbClr val="FFFFFF"/>
                </a:solidFill>
              </a:rPr>
              <a:t>© 2018 John W. Bailie, Ph.D.</a:t>
            </a:r>
          </a:p>
        </p:txBody>
      </p:sp>
      <p:grpSp>
        <p:nvGrpSpPr>
          <p:cNvPr id="18" name="Group 17">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58545957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09CB0B-8AA9-324C-B9AF-9466FB60987C}"/>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89"/>
          </a:xfrm>
          <a:prstGeom prst="rect">
            <a:avLst/>
          </a:prstGeom>
        </p:spPr>
      </p:pic>
      <p:sp>
        <p:nvSpPr>
          <p:cNvPr id="11" name="Rectangle 10">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599C42-964A-B04C-AD4E-E9A48457AB38}"/>
              </a:ext>
            </a:extLst>
          </p:cNvPr>
          <p:cNvSpPr>
            <a:spLocks noGrp="1"/>
          </p:cNvSpPr>
          <p:nvPr>
            <p:ph type="title"/>
          </p:nvPr>
        </p:nvSpPr>
        <p:spPr>
          <a:xfrm>
            <a:off x="1069848" y="484632"/>
            <a:ext cx="10058400" cy="1609344"/>
          </a:xfrm>
        </p:spPr>
        <p:txBody>
          <a:bodyPr anchor="ctr">
            <a:normAutofit/>
          </a:bodyPr>
          <a:lstStyle/>
          <a:p>
            <a:r>
              <a:rPr lang="en-US" dirty="0">
                <a:solidFill>
                  <a:schemeClr val="tx1"/>
                </a:solidFill>
              </a:rPr>
              <a:t>                Belonging as Survival</a:t>
            </a:r>
          </a:p>
        </p:txBody>
      </p:sp>
      <p:sp>
        <p:nvSpPr>
          <p:cNvPr id="3" name="Content Placeholder 2">
            <a:extLst>
              <a:ext uri="{FF2B5EF4-FFF2-40B4-BE49-F238E27FC236}">
                <a16:creationId xmlns:a16="http://schemas.microsoft.com/office/drawing/2014/main" id="{188BB23E-C771-EE45-849A-AD9A24AA48B1}"/>
              </a:ext>
            </a:extLst>
          </p:cNvPr>
          <p:cNvSpPr>
            <a:spLocks noGrp="1"/>
          </p:cNvSpPr>
          <p:nvPr>
            <p:ph idx="1"/>
          </p:nvPr>
        </p:nvSpPr>
        <p:spPr>
          <a:xfrm>
            <a:off x="1069848" y="2121408"/>
            <a:ext cx="10058400" cy="4050792"/>
          </a:xfrm>
        </p:spPr>
        <p:txBody>
          <a:bodyPr>
            <a:normAutofit/>
          </a:bodyPr>
          <a:lstStyle/>
          <a:p>
            <a:pPr marL="0" indent="0">
              <a:buNone/>
            </a:pPr>
            <a:endParaRPr lang="en-US" sz="1700" dirty="0"/>
          </a:p>
          <a:p>
            <a:r>
              <a:rPr lang="en-US" sz="1700" dirty="0"/>
              <a:t>Deprivation of meaningful relationships is as painful as hunger or exposure to the elements. At a neurological level, brain scans have demonstrated that the experiences of social and physical pain are nearly identical (Lieberman, 2013, p. 5). </a:t>
            </a:r>
          </a:p>
          <a:p>
            <a:endParaRPr lang="en-US" sz="1700" dirty="0"/>
          </a:p>
          <a:p>
            <a:r>
              <a:rPr lang="en-US" sz="1700" dirty="0"/>
              <a:t>For humans, the need to belong is nearly as strong a motivator as the need for food and shelter. </a:t>
            </a:r>
          </a:p>
          <a:p>
            <a:endParaRPr lang="en-US" sz="1700" dirty="0"/>
          </a:p>
          <a:p>
            <a:r>
              <a:rPr lang="en-US" sz="1700" dirty="0"/>
              <a:t>Any effort to improve civil society must pay close attention to how our families, organizations, and systems impact, promote, or impede our ability to form strong and effective bonds with others.</a:t>
            </a:r>
          </a:p>
        </p:txBody>
      </p:sp>
      <p:sp>
        <p:nvSpPr>
          <p:cNvPr id="4" name="Footer Placeholder 3">
            <a:extLst>
              <a:ext uri="{FF2B5EF4-FFF2-40B4-BE49-F238E27FC236}">
                <a16:creationId xmlns:a16="http://schemas.microsoft.com/office/drawing/2014/main" id="{3863A077-7AC2-1B48-BC50-0D3B6D86F999}"/>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dirty="0">
                <a:solidFill>
                  <a:srgbClr val="FFFFFF"/>
                </a:solidFill>
              </a:rPr>
              <a:t>© 2018 John W. </a:t>
            </a:r>
            <a:r>
              <a:rPr lang="en-US" dirty="0" err="1">
                <a:solidFill>
                  <a:srgbClr val="FFFFFF"/>
                </a:solidFill>
              </a:rPr>
              <a:t>Bailie</a:t>
            </a:r>
            <a:r>
              <a:rPr lang="en-US" dirty="0">
                <a:solidFill>
                  <a:srgbClr val="FFFFFF"/>
                </a:solidFill>
              </a:rPr>
              <a:t>, Ph.D.</a:t>
            </a:r>
          </a:p>
        </p:txBody>
      </p:sp>
      <p:grpSp>
        <p:nvGrpSpPr>
          <p:cNvPr id="15" name="Group 14">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74395140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84CCE1B7-AF1B-0040-87BD-3FA847E4513E}"/>
              </a:ext>
            </a:extLst>
          </p:cNvPr>
          <p:cNvPicPr>
            <a:picLocks noChangeAspect="1"/>
          </p:cNvPicPr>
          <p:nvPr/>
        </p:nvPicPr>
        <p:blipFill rotWithShape="1">
          <a:blip r:embed="rId2">
            <a:extLst>
              <a:ext uri="{28A0092B-C50C-407E-A947-70E740481C1C}">
                <a14:useLocalDpi xmlns:a14="http://schemas.microsoft.com/office/drawing/2010/main" val="0"/>
              </a:ext>
            </a:extLst>
          </a:blip>
          <a:srcRect t="7455" b="8275"/>
          <a:stretch/>
        </p:blipFill>
        <p:spPr>
          <a:xfrm>
            <a:off x="20" y="10"/>
            <a:ext cx="12191980" cy="6857989"/>
          </a:xfrm>
          <a:prstGeom prst="rect">
            <a:avLst/>
          </a:prstGeom>
        </p:spPr>
      </p:pic>
      <p:sp>
        <p:nvSpPr>
          <p:cNvPr id="14" name="Rectangle 13">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84EAFD-51AF-1241-85DD-BFE7FE4FC99A}"/>
              </a:ext>
            </a:extLst>
          </p:cNvPr>
          <p:cNvSpPr>
            <a:spLocks noGrp="1"/>
          </p:cNvSpPr>
          <p:nvPr>
            <p:ph type="title"/>
          </p:nvPr>
        </p:nvSpPr>
        <p:spPr>
          <a:xfrm>
            <a:off x="1069848" y="484632"/>
            <a:ext cx="10058400" cy="1609344"/>
          </a:xfrm>
        </p:spPr>
        <p:txBody>
          <a:bodyPr anchor="ctr">
            <a:normAutofit/>
          </a:bodyPr>
          <a:lstStyle/>
          <a:p>
            <a:r>
              <a:rPr lang="en-US" dirty="0">
                <a:solidFill>
                  <a:schemeClr val="tx1"/>
                </a:solidFill>
              </a:rPr>
              <a:t>The need to have voice</a:t>
            </a:r>
          </a:p>
        </p:txBody>
      </p:sp>
      <p:sp>
        <p:nvSpPr>
          <p:cNvPr id="11" name="Content Placeholder 10">
            <a:extLst>
              <a:ext uri="{FF2B5EF4-FFF2-40B4-BE49-F238E27FC236}">
                <a16:creationId xmlns:a16="http://schemas.microsoft.com/office/drawing/2014/main" id="{4D60155A-398F-4F3F-923A-A48E6FC5DD92}"/>
              </a:ext>
            </a:extLst>
          </p:cNvPr>
          <p:cNvSpPr>
            <a:spLocks noGrp="1"/>
          </p:cNvSpPr>
          <p:nvPr>
            <p:ph idx="1"/>
          </p:nvPr>
        </p:nvSpPr>
        <p:spPr>
          <a:xfrm>
            <a:off x="1069848" y="2121408"/>
            <a:ext cx="10058400" cy="4050792"/>
          </a:xfrm>
        </p:spPr>
        <p:txBody>
          <a:bodyPr>
            <a:normAutofit fontScale="92500" lnSpcReduction="20000"/>
          </a:bodyPr>
          <a:lstStyle/>
          <a:p>
            <a:r>
              <a:rPr lang="en-US" dirty="0"/>
              <a:t>The assertion that humans have an innate need to be heard, to be understood, and to share emotions with others was one of the most salient features of early restorative justice literature (</a:t>
            </a:r>
            <a:r>
              <a:rPr lang="en-US" dirty="0" err="1"/>
              <a:t>Zehr</a:t>
            </a:r>
            <a:r>
              <a:rPr lang="en-US" dirty="0"/>
              <a:t>, 2002). </a:t>
            </a:r>
          </a:p>
          <a:p>
            <a:endParaRPr lang="en-US" dirty="0"/>
          </a:p>
          <a:p>
            <a:r>
              <a:rPr lang="en-US" dirty="0"/>
              <a:t>The need to be heard and have one’s experience acknowledged is central to the experience of personal dignity. </a:t>
            </a:r>
          </a:p>
          <a:p>
            <a:endParaRPr lang="en-US" dirty="0"/>
          </a:p>
          <a:p>
            <a:r>
              <a:rPr lang="en-US" dirty="0"/>
              <a:t>One of the great contributions being made by restorative practices as a field is the bringing to full consciousness how personal narratives impact our daily lives, relationships, and work. </a:t>
            </a:r>
          </a:p>
          <a:p>
            <a:endParaRPr lang="en-US" dirty="0"/>
          </a:p>
          <a:p>
            <a:r>
              <a:rPr lang="en-US" dirty="0"/>
              <a:t>Research into adult learners in programs utilizing restorative practices has even found that the sharing of personal narratives helped to reconcile past conflicts, hardships, and trauma (</a:t>
            </a:r>
            <a:r>
              <a:rPr lang="en-US" dirty="0" err="1"/>
              <a:t>Bailie</a:t>
            </a:r>
            <a:r>
              <a:rPr lang="en-US" dirty="0"/>
              <a:t>, 2012). </a:t>
            </a:r>
          </a:p>
        </p:txBody>
      </p:sp>
      <p:sp>
        <p:nvSpPr>
          <p:cNvPr id="4" name="Footer Placeholder 3">
            <a:extLst>
              <a:ext uri="{FF2B5EF4-FFF2-40B4-BE49-F238E27FC236}">
                <a16:creationId xmlns:a16="http://schemas.microsoft.com/office/drawing/2014/main" id="{7A1F8A2C-5D5B-D24D-9539-3A0E6FE172B7}"/>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solidFill>
                  <a:srgbClr val="FFFFFF"/>
                </a:solidFill>
              </a:rPr>
              <a:t>© 2018 John W. Bailie, Ph.D.</a:t>
            </a:r>
          </a:p>
        </p:txBody>
      </p:sp>
      <p:grpSp>
        <p:nvGrpSpPr>
          <p:cNvPr id="18" name="Group 17">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78288752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descr="A picture containing cup, indoor, object, food&#13;&#10;&#13;&#10;Description automatically generated">
            <a:extLst>
              <a:ext uri="{FF2B5EF4-FFF2-40B4-BE49-F238E27FC236}">
                <a16:creationId xmlns:a16="http://schemas.microsoft.com/office/drawing/2014/main" id="{E218A03A-0E71-EC49-BCE0-1D63348E7155}"/>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89"/>
          </a:xfrm>
          <a:prstGeom prst="rect">
            <a:avLst/>
          </a:prstGeom>
        </p:spPr>
      </p:pic>
      <p:sp>
        <p:nvSpPr>
          <p:cNvPr id="39" name="Rectangle 38">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B9CF27-5F5A-8147-A340-838B514CF080}"/>
              </a:ext>
            </a:extLst>
          </p:cNvPr>
          <p:cNvSpPr>
            <a:spLocks noGrp="1"/>
          </p:cNvSpPr>
          <p:nvPr>
            <p:ph type="title"/>
          </p:nvPr>
        </p:nvSpPr>
        <p:spPr>
          <a:xfrm>
            <a:off x="1069848" y="484632"/>
            <a:ext cx="10058400" cy="1609344"/>
          </a:xfrm>
        </p:spPr>
        <p:txBody>
          <a:bodyPr anchor="ctr">
            <a:normAutofit/>
          </a:bodyPr>
          <a:lstStyle/>
          <a:p>
            <a:r>
              <a:rPr lang="en-US">
                <a:solidFill>
                  <a:schemeClr val="tx1"/>
                </a:solidFill>
              </a:rPr>
              <a:t>The need to exercise agency</a:t>
            </a:r>
          </a:p>
        </p:txBody>
      </p:sp>
      <p:sp>
        <p:nvSpPr>
          <p:cNvPr id="25" name="Content Placeholder 24">
            <a:extLst>
              <a:ext uri="{FF2B5EF4-FFF2-40B4-BE49-F238E27FC236}">
                <a16:creationId xmlns:a16="http://schemas.microsoft.com/office/drawing/2014/main" id="{3D91A9D9-BE1A-4595-9E58-F83B75E9E8AC}"/>
              </a:ext>
            </a:extLst>
          </p:cNvPr>
          <p:cNvSpPr>
            <a:spLocks noGrp="1"/>
          </p:cNvSpPr>
          <p:nvPr>
            <p:ph idx="1"/>
          </p:nvPr>
        </p:nvSpPr>
        <p:spPr>
          <a:xfrm>
            <a:off x="1069848" y="2121408"/>
            <a:ext cx="10058400" cy="4050792"/>
          </a:xfrm>
        </p:spPr>
        <p:txBody>
          <a:bodyPr>
            <a:normAutofit/>
          </a:bodyPr>
          <a:lstStyle/>
          <a:p>
            <a:pPr marL="0" indent="0">
              <a:buNone/>
            </a:pPr>
            <a:endParaRPr lang="en-US" sz="1600"/>
          </a:p>
          <a:p>
            <a:r>
              <a:rPr lang="en-US" sz="1600"/>
              <a:t>In his famous work “Conflicts as Property,” justice theorist and philosopher Nils Christie (1977) argues that direct stakeholders “own” their relational conflicts .</a:t>
            </a:r>
          </a:p>
          <a:p>
            <a:endParaRPr lang="en-US" sz="1600"/>
          </a:p>
          <a:p>
            <a:r>
              <a:rPr lang="en-US" sz="1600"/>
              <a:t>Each of us has a realm of activity and decision making over which we are the rightful judge of what is best and desired for us. </a:t>
            </a:r>
          </a:p>
          <a:p>
            <a:endParaRPr lang="en-US" sz="1600"/>
          </a:p>
          <a:p>
            <a:r>
              <a:rPr lang="en-US" sz="1600"/>
              <a:t>“Deliberately developmental organizations” (DDOs) tend to have cultures that encourage radically honest self-reflection and taking of responsibility – not only for one’s work, but also for one’s relationships and personal growth (Kegan and Lisa Lahey, 2016).</a:t>
            </a:r>
          </a:p>
          <a:p>
            <a:pPr marL="0" indent="0">
              <a:buNone/>
            </a:pPr>
            <a:endParaRPr lang="en-US" sz="1600"/>
          </a:p>
          <a:p>
            <a:r>
              <a:rPr lang="en-US" sz="1600"/>
              <a:t>Restorative practice restores belonging, encourages voice, and provides a means to exercise agency at the lowest possible level of social organization.</a:t>
            </a:r>
          </a:p>
          <a:p>
            <a:endParaRPr lang="en-US" sz="1600"/>
          </a:p>
        </p:txBody>
      </p:sp>
      <p:sp>
        <p:nvSpPr>
          <p:cNvPr id="4" name="Footer Placeholder 3">
            <a:extLst>
              <a:ext uri="{FF2B5EF4-FFF2-40B4-BE49-F238E27FC236}">
                <a16:creationId xmlns:a16="http://schemas.microsoft.com/office/drawing/2014/main" id="{018B134D-3B2C-104B-B4CA-DCACC6C01E95}"/>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solidFill>
                  <a:srgbClr val="FFFFFF"/>
                </a:solidFill>
              </a:rPr>
              <a:t>© 2018 John W. Bailie, Ph.D.</a:t>
            </a:r>
          </a:p>
        </p:txBody>
      </p:sp>
      <p:grpSp>
        <p:nvGrpSpPr>
          <p:cNvPr id="43" name="Group 42">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4" name="Oval 43">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5" name="Oval 44">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12699836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indoor&#13;&#10;&#13;&#10;Description automatically generated">
            <a:extLst>
              <a:ext uri="{FF2B5EF4-FFF2-40B4-BE49-F238E27FC236}">
                <a16:creationId xmlns:a16="http://schemas.microsoft.com/office/drawing/2014/main" id="{1094012B-9848-5342-83C8-4532B9EED31F}"/>
              </a:ext>
            </a:extLst>
          </p:cNvPr>
          <p:cNvPicPr>
            <a:picLocks noChangeAspect="1"/>
          </p:cNvPicPr>
          <p:nvPr/>
        </p:nvPicPr>
        <p:blipFill rotWithShape="1">
          <a:blip r:embed="rId2">
            <a:extLst>
              <a:ext uri="{28A0092B-C50C-407E-A947-70E740481C1C}">
                <a14:useLocalDpi xmlns:a14="http://schemas.microsoft.com/office/drawing/2010/main" val="0"/>
              </a:ext>
            </a:extLst>
          </a:blip>
          <a:srcRect t="18124" b="22666"/>
          <a:stretch/>
        </p:blipFill>
        <p:spPr>
          <a:xfrm>
            <a:off x="20" y="10"/>
            <a:ext cx="12191980" cy="6857989"/>
          </a:xfrm>
          <a:prstGeom prst="rect">
            <a:avLst/>
          </a:prstGeom>
        </p:spPr>
      </p:pic>
      <p:sp>
        <p:nvSpPr>
          <p:cNvPr id="13" name="Rectangle 12">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025B89-E36A-EA40-8948-1B87957C125C}"/>
              </a:ext>
            </a:extLst>
          </p:cNvPr>
          <p:cNvSpPr>
            <a:spLocks noGrp="1"/>
          </p:cNvSpPr>
          <p:nvPr>
            <p:ph type="title"/>
          </p:nvPr>
        </p:nvSpPr>
        <p:spPr>
          <a:xfrm>
            <a:off x="1236133" y="484632"/>
            <a:ext cx="9381067" cy="1953768"/>
          </a:xfrm>
        </p:spPr>
        <p:txBody>
          <a:bodyPr anchor="ctr">
            <a:normAutofit/>
          </a:bodyPr>
          <a:lstStyle/>
          <a:p>
            <a:r>
              <a:rPr lang="en-US" dirty="0">
                <a:solidFill>
                  <a:schemeClr val="tx1"/>
                </a:solidFill>
              </a:rPr>
              <a:t>Human dignity in the 21</a:t>
            </a:r>
            <a:r>
              <a:rPr lang="en-US" baseline="30000" dirty="0">
                <a:solidFill>
                  <a:schemeClr val="tx1"/>
                </a:solidFill>
              </a:rPr>
              <a:t>st</a:t>
            </a:r>
            <a:r>
              <a:rPr lang="en-US" dirty="0">
                <a:solidFill>
                  <a:schemeClr val="tx1"/>
                </a:solidFill>
              </a:rPr>
              <a:t> century</a:t>
            </a:r>
          </a:p>
        </p:txBody>
      </p:sp>
      <p:sp>
        <p:nvSpPr>
          <p:cNvPr id="3" name="Content Placeholder 2">
            <a:extLst>
              <a:ext uri="{FF2B5EF4-FFF2-40B4-BE49-F238E27FC236}">
                <a16:creationId xmlns:a16="http://schemas.microsoft.com/office/drawing/2014/main" id="{775A0518-2841-8D47-B814-2E9B8F5CEABD}"/>
              </a:ext>
            </a:extLst>
          </p:cNvPr>
          <p:cNvSpPr>
            <a:spLocks noGrp="1"/>
          </p:cNvSpPr>
          <p:nvPr>
            <p:ph idx="1"/>
          </p:nvPr>
        </p:nvSpPr>
        <p:spPr>
          <a:xfrm>
            <a:off x="1069848" y="2121408"/>
            <a:ext cx="10058400" cy="4050792"/>
          </a:xfrm>
        </p:spPr>
        <p:txBody>
          <a:bodyPr>
            <a:normAutofit/>
          </a:bodyPr>
          <a:lstStyle/>
          <a:p>
            <a:endParaRPr lang="en-US" dirty="0"/>
          </a:p>
          <a:p>
            <a:endParaRPr lang="en-US" dirty="0"/>
          </a:p>
          <a:p>
            <a:r>
              <a:rPr lang="en-US" dirty="0"/>
              <a:t>The emerging social science of restorative practices is beginning to provide a framework to communicate the dimensions of human dignity across cultures and disciplines via the language of the social sciences that is testable through experimentation and research. These insights will be essential to the restoration of a just community and civil society in the 21</a:t>
            </a:r>
            <a:r>
              <a:rPr lang="en-US" baseline="30000" dirty="0"/>
              <a:t>st</a:t>
            </a:r>
            <a:r>
              <a:rPr lang="en-US" dirty="0"/>
              <a:t> century. </a:t>
            </a:r>
          </a:p>
        </p:txBody>
      </p:sp>
      <p:sp>
        <p:nvSpPr>
          <p:cNvPr id="4" name="Footer Placeholder 3">
            <a:extLst>
              <a:ext uri="{FF2B5EF4-FFF2-40B4-BE49-F238E27FC236}">
                <a16:creationId xmlns:a16="http://schemas.microsoft.com/office/drawing/2014/main" id="{1178F5FD-9507-504A-AB06-530EDC30266B}"/>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solidFill>
                  <a:srgbClr val="FFFFFF"/>
                </a:solidFill>
              </a:rPr>
              <a:t>© 2018 John W. Bailie, Ph.D.</a:t>
            </a:r>
          </a:p>
        </p:txBody>
      </p:sp>
      <p:grpSp>
        <p:nvGrpSpPr>
          <p:cNvPr id="17" name="Group 16">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95655851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BCC0D-A31F-CC4A-86FF-DFD86D6AC94B}"/>
              </a:ext>
            </a:extLst>
          </p:cNvPr>
          <p:cNvSpPr>
            <a:spLocks noGrp="1"/>
          </p:cNvSpPr>
          <p:nvPr>
            <p:ph type="ctrTitle"/>
          </p:nvPr>
        </p:nvSpPr>
        <p:spPr/>
        <p:txBody>
          <a:bodyPr/>
          <a:lstStyle/>
          <a:p>
            <a:pPr algn="ctr"/>
            <a:r>
              <a:rPr lang="en-US" dirty="0"/>
              <a:t>A Science of human Dignity</a:t>
            </a:r>
          </a:p>
        </p:txBody>
      </p:sp>
      <p:sp>
        <p:nvSpPr>
          <p:cNvPr id="3" name="Subtitle 2">
            <a:extLst>
              <a:ext uri="{FF2B5EF4-FFF2-40B4-BE49-F238E27FC236}">
                <a16:creationId xmlns:a16="http://schemas.microsoft.com/office/drawing/2014/main" id="{53B52C1F-B34D-B74F-81C7-4CBA810C0632}"/>
              </a:ext>
            </a:extLst>
          </p:cNvPr>
          <p:cNvSpPr>
            <a:spLocks noGrp="1"/>
          </p:cNvSpPr>
          <p:nvPr>
            <p:ph type="subTitle" idx="1"/>
          </p:nvPr>
        </p:nvSpPr>
        <p:spPr>
          <a:xfrm>
            <a:off x="1069848" y="4389119"/>
            <a:ext cx="7891272" cy="1740747"/>
          </a:xfrm>
        </p:spPr>
        <p:txBody>
          <a:bodyPr>
            <a:noAutofit/>
          </a:bodyPr>
          <a:lstStyle/>
          <a:p>
            <a:r>
              <a:rPr lang="en-US" sz="2300" dirty="0"/>
              <a:t>Belonging, Voice, and Agency as Universal Human Needs </a:t>
            </a:r>
          </a:p>
          <a:p>
            <a:r>
              <a:rPr lang="en-US" sz="2300" dirty="0"/>
              <a:t>John W. </a:t>
            </a:r>
            <a:r>
              <a:rPr lang="en-US" sz="2300" dirty="0" err="1"/>
              <a:t>Bailie</a:t>
            </a:r>
            <a:r>
              <a:rPr lang="en-US" sz="2300" dirty="0"/>
              <a:t>, Ph.D., </a:t>
            </a:r>
            <a:r>
              <a:rPr lang="en-US" sz="2300" dirty="0">
                <a:hlinkClick r:id="rId2"/>
              </a:rPr>
              <a:t>www.iirp.edu</a:t>
            </a:r>
            <a:endParaRPr lang="en-US" sz="2300" dirty="0"/>
          </a:p>
          <a:p>
            <a:endParaRPr lang="en-US" sz="2300" dirty="0"/>
          </a:p>
          <a:p>
            <a:r>
              <a:rPr lang="en-US" sz="2300" dirty="0">
                <a:solidFill>
                  <a:schemeClr val="accent1"/>
                </a:solidFill>
              </a:rPr>
              <a:t>Download the full paper on the </a:t>
            </a:r>
            <a:r>
              <a:rPr lang="en-US" sz="2400" dirty="0">
                <a:solidFill>
                  <a:schemeClr val="accent1"/>
                </a:solidFill>
              </a:rPr>
              <a:t>conference</a:t>
            </a:r>
            <a:r>
              <a:rPr lang="en-US" sz="2300" dirty="0">
                <a:solidFill>
                  <a:schemeClr val="accent1"/>
                </a:solidFill>
              </a:rPr>
              <a:t> app</a:t>
            </a:r>
          </a:p>
        </p:txBody>
      </p:sp>
      <p:sp>
        <p:nvSpPr>
          <p:cNvPr id="4" name="Footer Placeholder 3">
            <a:extLst>
              <a:ext uri="{FF2B5EF4-FFF2-40B4-BE49-F238E27FC236}">
                <a16:creationId xmlns:a16="http://schemas.microsoft.com/office/drawing/2014/main" id="{1A7DA7A9-DA85-224A-9D82-1809C7F13186}"/>
              </a:ext>
            </a:extLst>
          </p:cNvPr>
          <p:cNvSpPr>
            <a:spLocks noGrp="1"/>
          </p:cNvSpPr>
          <p:nvPr>
            <p:ph type="ftr" sz="quarter" idx="11"/>
          </p:nvPr>
        </p:nvSpPr>
        <p:spPr/>
        <p:txBody>
          <a:bodyPr/>
          <a:lstStyle/>
          <a:p>
            <a:r>
              <a:rPr lang="en-US" dirty="0"/>
              <a:t>© 2018 John W. </a:t>
            </a:r>
            <a:r>
              <a:rPr lang="en-US" dirty="0" err="1"/>
              <a:t>Bailie</a:t>
            </a:r>
            <a:r>
              <a:rPr lang="en-US" dirty="0"/>
              <a:t>, Ph.D.</a:t>
            </a:r>
          </a:p>
        </p:txBody>
      </p:sp>
    </p:spTree>
    <p:extLst>
      <p:ext uri="{BB962C8B-B14F-4D97-AF65-F5344CB8AC3E}">
        <p14:creationId xmlns:p14="http://schemas.microsoft.com/office/powerpoint/2010/main" val="4099260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AE0B7073-8645-7F4A-B130-1A503F898697}"/>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89"/>
          </a:xfrm>
          <a:prstGeom prst="rect">
            <a:avLst/>
          </a:prstGeom>
        </p:spPr>
      </p:pic>
      <p:sp>
        <p:nvSpPr>
          <p:cNvPr id="14" name="Rectangle 13">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9562B2-C071-4347-8D4D-CD2B02205755}"/>
              </a:ext>
            </a:extLst>
          </p:cNvPr>
          <p:cNvSpPr>
            <a:spLocks noGrp="1"/>
          </p:cNvSpPr>
          <p:nvPr>
            <p:ph type="title"/>
          </p:nvPr>
        </p:nvSpPr>
        <p:spPr>
          <a:xfrm>
            <a:off x="1069848" y="484632"/>
            <a:ext cx="10058400" cy="1609344"/>
          </a:xfrm>
        </p:spPr>
        <p:txBody>
          <a:bodyPr anchor="ctr">
            <a:normAutofit/>
          </a:bodyPr>
          <a:lstStyle/>
          <a:p>
            <a:r>
              <a:rPr lang="en-US" dirty="0">
                <a:solidFill>
                  <a:schemeClr val="tx1"/>
                </a:solidFill>
              </a:rPr>
              <a:t>                     Like a Human being</a:t>
            </a:r>
          </a:p>
        </p:txBody>
      </p:sp>
      <p:sp>
        <p:nvSpPr>
          <p:cNvPr id="11" name="Content Placeholder 10">
            <a:extLst>
              <a:ext uri="{FF2B5EF4-FFF2-40B4-BE49-F238E27FC236}">
                <a16:creationId xmlns:a16="http://schemas.microsoft.com/office/drawing/2014/main" id="{DCFE61AF-B13E-4EE8-BA32-D5549BC63E0F}"/>
              </a:ext>
            </a:extLst>
          </p:cNvPr>
          <p:cNvSpPr>
            <a:spLocks noGrp="1"/>
          </p:cNvSpPr>
          <p:nvPr>
            <p:ph idx="1"/>
          </p:nvPr>
        </p:nvSpPr>
        <p:spPr>
          <a:xfrm>
            <a:off x="1069848" y="2121408"/>
            <a:ext cx="10058400" cy="4050792"/>
          </a:xfrm>
        </p:spPr>
        <p:txBody>
          <a:bodyPr>
            <a:normAutofit/>
          </a:bodyPr>
          <a:lstStyle/>
          <a:p>
            <a:endParaRPr lang="en-US" dirty="0"/>
          </a:p>
        </p:txBody>
      </p:sp>
      <p:sp>
        <p:nvSpPr>
          <p:cNvPr id="4" name="Footer Placeholder 3">
            <a:extLst>
              <a:ext uri="{FF2B5EF4-FFF2-40B4-BE49-F238E27FC236}">
                <a16:creationId xmlns:a16="http://schemas.microsoft.com/office/drawing/2014/main" id="{49C8268F-401A-6B49-9A5F-F4B56A1E2276}"/>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solidFill>
                  <a:srgbClr val="FFFFFF"/>
                </a:solidFill>
              </a:rPr>
              <a:t>© 2018 John W. Bailie, Ph.D.</a:t>
            </a:r>
          </a:p>
        </p:txBody>
      </p:sp>
      <p:grpSp>
        <p:nvGrpSpPr>
          <p:cNvPr id="18" name="Group 17">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25720117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8A68C4FB-C5D6-4F45-BE1C-8024AC24E141}"/>
              </a:ext>
            </a:extLst>
          </p:cNvPr>
          <p:cNvPicPr>
            <a:picLocks noChangeAspect="1"/>
          </p:cNvPicPr>
          <p:nvPr/>
        </p:nvPicPr>
        <p:blipFill rotWithShape="1">
          <a:blip r:embed="rId2">
            <a:extLst>
              <a:ext uri="{28A0092B-C50C-407E-A947-70E740481C1C}">
                <a14:useLocalDpi xmlns:a14="http://schemas.microsoft.com/office/drawing/2010/main" val="0"/>
              </a:ext>
            </a:extLst>
          </a:blip>
          <a:srcRect t="56133" r="-1" b="5898"/>
          <a:stretch/>
        </p:blipFill>
        <p:spPr>
          <a:xfrm>
            <a:off x="20" y="10"/>
            <a:ext cx="12191980" cy="6857989"/>
          </a:xfrm>
          <a:prstGeom prst="rect">
            <a:avLst/>
          </a:prstGeom>
        </p:spPr>
      </p:pic>
      <p:sp>
        <p:nvSpPr>
          <p:cNvPr id="14" name="Rectangle 13">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54755D-C3F1-AC48-9EDE-1C938638658C}"/>
              </a:ext>
            </a:extLst>
          </p:cNvPr>
          <p:cNvSpPr>
            <a:spLocks noGrp="1"/>
          </p:cNvSpPr>
          <p:nvPr>
            <p:ph type="title"/>
          </p:nvPr>
        </p:nvSpPr>
        <p:spPr>
          <a:xfrm>
            <a:off x="1069848" y="484632"/>
            <a:ext cx="10058400" cy="1609344"/>
          </a:xfrm>
        </p:spPr>
        <p:txBody>
          <a:bodyPr anchor="ctr">
            <a:normAutofit/>
          </a:bodyPr>
          <a:lstStyle/>
          <a:p>
            <a:r>
              <a:rPr lang="en-US" dirty="0">
                <a:solidFill>
                  <a:schemeClr val="tx1"/>
                </a:solidFill>
              </a:rPr>
              <a:t>I Am A Man</a:t>
            </a:r>
          </a:p>
        </p:txBody>
      </p:sp>
      <p:sp>
        <p:nvSpPr>
          <p:cNvPr id="11" name="Content Placeholder 10">
            <a:extLst>
              <a:ext uri="{FF2B5EF4-FFF2-40B4-BE49-F238E27FC236}">
                <a16:creationId xmlns:a16="http://schemas.microsoft.com/office/drawing/2014/main" id="{27CDB3F5-0B1D-4FFA-BB6F-D4CC560D0534}"/>
              </a:ext>
            </a:extLst>
          </p:cNvPr>
          <p:cNvSpPr>
            <a:spLocks noGrp="1"/>
          </p:cNvSpPr>
          <p:nvPr>
            <p:ph idx="1"/>
          </p:nvPr>
        </p:nvSpPr>
        <p:spPr>
          <a:xfrm>
            <a:off x="1069848" y="2121408"/>
            <a:ext cx="10058400" cy="4050792"/>
          </a:xfrm>
        </p:spPr>
        <p:txBody>
          <a:bodyPr>
            <a:normAutofit fontScale="92500" lnSpcReduction="20000"/>
          </a:bodyPr>
          <a:lstStyle/>
          <a:p>
            <a:pPr marL="0" indent="0">
              <a:buNone/>
            </a:pPr>
            <a:endParaRPr lang="en-US" dirty="0"/>
          </a:p>
          <a:p>
            <a:r>
              <a:rPr lang="en-US" dirty="0"/>
              <a:t>Civil rights marchers and earlier abolitionists rightly reasoned that they would not likely see justice unless they were first seen as equal in dignity and worth in the eyes of their oppressors.</a:t>
            </a:r>
          </a:p>
          <a:p>
            <a:endParaRPr lang="en-US" dirty="0"/>
          </a:p>
          <a:p>
            <a:r>
              <a:rPr lang="en-US" dirty="0"/>
              <a:t>“That hand is not the color of yours, but if I pierce it, I shall feel pain. If you pierce your hand, you also feel pain. The blood that will flow from mine will be the same color as yours. </a:t>
            </a:r>
            <a:r>
              <a:rPr lang="en-US" i="1" dirty="0"/>
              <a:t>I am a man.</a:t>
            </a:r>
            <a:r>
              <a:rPr lang="en-US" dirty="0"/>
              <a:t> God made us both.” – Ponca Chief Standing Bear, asserting his right to habeas corpus (</a:t>
            </a:r>
            <a:r>
              <a:rPr lang="en-US" dirty="0" err="1"/>
              <a:t>Starita</a:t>
            </a:r>
            <a:r>
              <a:rPr lang="en-US" dirty="0"/>
              <a:t>, 2008).</a:t>
            </a:r>
          </a:p>
          <a:p>
            <a:endParaRPr lang="en-US" dirty="0"/>
          </a:p>
          <a:p>
            <a:r>
              <a:rPr lang="en-US" dirty="0"/>
              <a:t>The entire modern concept of “universal human rights” is predicated on the inviolability of individual dignity (Rhodes, 2018). This philosophical and moral framework holds that one’s inherent worth is not rooted in one’s race, class, cognitive ability, or even in one’s relative capacity to contribute materially to society. </a:t>
            </a:r>
          </a:p>
          <a:p>
            <a:endParaRPr lang="en-US" dirty="0"/>
          </a:p>
        </p:txBody>
      </p:sp>
      <p:sp>
        <p:nvSpPr>
          <p:cNvPr id="4" name="Footer Placeholder 3">
            <a:extLst>
              <a:ext uri="{FF2B5EF4-FFF2-40B4-BE49-F238E27FC236}">
                <a16:creationId xmlns:a16="http://schemas.microsoft.com/office/drawing/2014/main" id="{0A7BDFCA-E474-9E4C-8742-364DB98DA1A4}"/>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solidFill>
                  <a:srgbClr val="FFFFFF"/>
                </a:solidFill>
              </a:rPr>
              <a:t>© 2018 John W. Bailie, Ph.D.</a:t>
            </a:r>
          </a:p>
        </p:txBody>
      </p:sp>
      <p:grpSp>
        <p:nvGrpSpPr>
          <p:cNvPr id="18" name="Group 17">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43560800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large crowd of people&#13;&#10;&#13;&#10;Description automatically generated">
            <a:extLst>
              <a:ext uri="{FF2B5EF4-FFF2-40B4-BE49-F238E27FC236}">
                <a16:creationId xmlns:a16="http://schemas.microsoft.com/office/drawing/2014/main" id="{D78D1E10-721A-4542-B6E5-120D72A4BBFA}"/>
              </a:ext>
            </a:extLst>
          </p:cNvPr>
          <p:cNvPicPr>
            <a:picLocks noChangeAspect="1"/>
          </p:cNvPicPr>
          <p:nvPr/>
        </p:nvPicPr>
        <p:blipFill rotWithShape="1">
          <a:blip r:embed="rId2">
            <a:extLst>
              <a:ext uri="{28A0092B-C50C-407E-A947-70E740481C1C}">
                <a14:useLocalDpi xmlns:a14="http://schemas.microsoft.com/office/drawing/2010/main" val="0"/>
              </a:ext>
            </a:extLst>
          </a:blip>
          <a:srcRect t="15414"/>
          <a:stretch/>
        </p:blipFill>
        <p:spPr>
          <a:xfrm>
            <a:off x="20" y="10"/>
            <a:ext cx="12191980" cy="6857989"/>
          </a:xfrm>
          <a:prstGeom prst="rect">
            <a:avLst/>
          </a:prstGeom>
        </p:spPr>
      </p:pic>
      <p:sp>
        <p:nvSpPr>
          <p:cNvPr id="11" name="Rectangle 10">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BC95DF-89A2-CE40-A9C3-E65400827C2A}"/>
              </a:ext>
            </a:extLst>
          </p:cNvPr>
          <p:cNvSpPr>
            <a:spLocks noGrp="1"/>
          </p:cNvSpPr>
          <p:nvPr>
            <p:ph type="title"/>
          </p:nvPr>
        </p:nvSpPr>
        <p:spPr>
          <a:xfrm>
            <a:off x="1069848" y="484632"/>
            <a:ext cx="10058400" cy="1609344"/>
          </a:xfrm>
        </p:spPr>
        <p:txBody>
          <a:bodyPr anchor="ctr">
            <a:normAutofit/>
          </a:bodyPr>
          <a:lstStyle/>
          <a:p>
            <a:r>
              <a:rPr lang="en-US" dirty="0">
                <a:solidFill>
                  <a:schemeClr val="tx1"/>
                </a:solidFill>
              </a:rPr>
              <a:t>The experience of Justness</a:t>
            </a:r>
          </a:p>
        </p:txBody>
      </p:sp>
      <p:sp>
        <p:nvSpPr>
          <p:cNvPr id="3" name="Content Placeholder 2">
            <a:extLst>
              <a:ext uri="{FF2B5EF4-FFF2-40B4-BE49-F238E27FC236}">
                <a16:creationId xmlns:a16="http://schemas.microsoft.com/office/drawing/2014/main" id="{6365F624-45A4-1C44-8A27-62341BD44F92}"/>
              </a:ext>
            </a:extLst>
          </p:cNvPr>
          <p:cNvSpPr>
            <a:spLocks noGrp="1"/>
          </p:cNvSpPr>
          <p:nvPr>
            <p:ph idx="1"/>
          </p:nvPr>
        </p:nvSpPr>
        <p:spPr>
          <a:xfrm>
            <a:off x="1069848" y="2121408"/>
            <a:ext cx="10058400" cy="4050792"/>
          </a:xfrm>
        </p:spPr>
        <p:txBody>
          <a:bodyPr>
            <a:normAutofit/>
          </a:bodyPr>
          <a:lstStyle/>
          <a:p>
            <a:endParaRPr lang="en-US" dirty="0"/>
          </a:p>
          <a:p>
            <a:r>
              <a:rPr lang="en-US" dirty="0"/>
              <a:t>Communal and social arrangements will be experienced as just, and should be judged so, according to the extent to which they are aligned with and promote the experience of individual dignity. </a:t>
            </a:r>
          </a:p>
          <a:p>
            <a:endParaRPr lang="en-US" dirty="0"/>
          </a:p>
          <a:p>
            <a:r>
              <a:rPr lang="en-US" dirty="0"/>
              <a:t>This does not juxtapose the individual with the communal. </a:t>
            </a:r>
          </a:p>
          <a:p>
            <a:endParaRPr lang="en-US" dirty="0"/>
          </a:p>
          <a:p>
            <a:r>
              <a:rPr lang="en-US" dirty="0"/>
              <a:t>Although they often exist in tension, these ideas are not in zero-sum competition with one another. It is not a matter of individual </a:t>
            </a:r>
            <a:r>
              <a:rPr lang="en-US" i="1" dirty="0"/>
              <a:t>or </a:t>
            </a:r>
            <a:r>
              <a:rPr lang="en-US" dirty="0"/>
              <a:t>communal dignity, but instead a matter of individual </a:t>
            </a:r>
            <a:r>
              <a:rPr lang="en-US" i="1" dirty="0"/>
              <a:t>and </a:t>
            </a:r>
            <a:r>
              <a:rPr lang="en-US" dirty="0"/>
              <a:t>communal dignity. </a:t>
            </a:r>
          </a:p>
        </p:txBody>
      </p:sp>
      <p:sp>
        <p:nvSpPr>
          <p:cNvPr id="4" name="Footer Placeholder 3">
            <a:extLst>
              <a:ext uri="{FF2B5EF4-FFF2-40B4-BE49-F238E27FC236}">
                <a16:creationId xmlns:a16="http://schemas.microsoft.com/office/drawing/2014/main" id="{483278AA-7705-8045-9936-79071C349CF9}"/>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solidFill>
                  <a:srgbClr val="FFFFFF"/>
                </a:solidFill>
              </a:rPr>
              <a:t>© 2018 John W. Bailie, Ph.D.</a:t>
            </a:r>
          </a:p>
        </p:txBody>
      </p:sp>
      <p:grpSp>
        <p:nvGrpSpPr>
          <p:cNvPr id="15" name="Group 14">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4351322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697BB24E-2332-C049-A409-9619A4D3B9F9}"/>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89"/>
          </a:xfrm>
          <a:prstGeom prst="rect">
            <a:avLst/>
          </a:prstGeom>
        </p:spPr>
      </p:pic>
      <p:sp>
        <p:nvSpPr>
          <p:cNvPr id="14" name="Rectangle 13">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9D10B3-79C0-8F49-B97E-330C0842640D}"/>
              </a:ext>
            </a:extLst>
          </p:cNvPr>
          <p:cNvSpPr>
            <a:spLocks noGrp="1"/>
          </p:cNvSpPr>
          <p:nvPr>
            <p:ph type="title"/>
          </p:nvPr>
        </p:nvSpPr>
        <p:spPr>
          <a:xfrm>
            <a:off x="1069848" y="484632"/>
            <a:ext cx="10058400" cy="1609344"/>
          </a:xfrm>
        </p:spPr>
        <p:txBody>
          <a:bodyPr anchor="ctr">
            <a:normAutofit/>
          </a:bodyPr>
          <a:lstStyle/>
          <a:p>
            <a:r>
              <a:rPr lang="en-US" dirty="0">
                <a:solidFill>
                  <a:schemeClr val="tx1"/>
                </a:solidFill>
              </a:rPr>
              <a:t>Ubuntu</a:t>
            </a:r>
          </a:p>
        </p:txBody>
      </p:sp>
      <p:sp>
        <p:nvSpPr>
          <p:cNvPr id="11" name="Content Placeholder 10">
            <a:extLst>
              <a:ext uri="{FF2B5EF4-FFF2-40B4-BE49-F238E27FC236}">
                <a16:creationId xmlns:a16="http://schemas.microsoft.com/office/drawing/2014/main" id="{EDCA80C2-9050-4E3B-B79D-12E0CC12CA25}"/>
              </a:ext>
            </a:extLst>
          </p:cNvPr>
          <p:cNvSpPr>
            <a:spLocks noGrp="1"/>
          </p:cNvSpPr>
          <p:nvPr>
            <p:ph idx="1"/>
          </p:nvPr>
        </p:nvSpPr>
        <p:spPr>
          <a:xfrm>
            <a:off x="1069848" y="2121408"/>
            <a:ext cx="10058400" cy="4050792"/>
          </a:xfrm>
        </p:spPr>
        <p:txBody>
          <a:bodyPr>
            <a:normAutofit fontScale="85000" lnSpcReduction="10000"/>
          </a:bodyPr>
          <a:lstStyle/>
          <a:p>
            <a:endParaRPr lang="en-US" dirty="0"/>
          </a:p>
          <a:p>
            <a:endParaRPr lang="en-US" dirty="0"/>
          </a:p>
          <a:p>
            <a:endParaRPr lang="en-US" dirty="0"/>
          </a:p>
          <a:p>
            <a:endParaRPr lang="en-US" dirty="0"/>
          </a:p>
          <a:p>
            <a:endParaRPr lang="en-US" dirty="0"/>
          </a:p>
          <a:p>
            <a:endParaRPr lang="en-US" dirty="0"/>
          </a:p>
          <a:p>
            <a:r>
              <a:rPr lang="en-US" dirty="0"/>
              <a:t>Individual dignity might be ultimately rooted in one’s individual existence, but it is only truly possible to experience and express it via a just community that encourages its flourishing. </a:t>
            </a:r>
          </a:p>
          <a:p>
            <a:endParaRPr lang="en-US" dirty="0"/>
          </a:p>
          <a:p>
            <a:r>
              <a:rPr lang="en-US" dirty="0"/>
              <a:t>“…links individuality – the essence of “one’s being” to the humanity of others, to a collectivity that is interdependent. Ubuntu is grounded in relationships, a communitarian ethics where individuality and collectivity are symbiotic.” (</a:t>
            </a:r>
            <a:r>
              <a:rPr lang="en-US" dirty="0" err="1"/>
              <a:t>Moyo</a:t>
            </a:r>
            <a:r>
              <a:rPr lang="en-US" dirty="0"/>
              <a:t>, 2016, p. 75) </a:t>
            </a:r>
          </a:p>
        </p:txBody>
      </p:sp>
      <p:sp>
        <p:nvSpPr>
          <p:cNvPr id="4" name="Footer Placeholder 3">
            <a:extLst>
              <a:ext uri="{FF2B5EF4-FFF2-40B4-BE49-F238E27FC236}">
                <a16:creationId xmlns:a16="http://schemas.microsoft.com/office/drawing/2014/main" id="{1B4DCB22-2312-584E-A27A-54EEC7C26906}"/>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solidFill>
                  <a:srgbClr val="FFFFFF"/>
                </a:solidFill>
              </a:rPr>
              <a:t>© 2018 John W. Bailie, Ph.D.</a:t>
            </a:r>
          </a:p>
        </p:txBody>
      </p:sp>
      <p:grpSp>
        <p:nvGrpSpPr>
          <p:cNvPr id="18" name="Group 17">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74743055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F8CF9D62-7028-0C43-81D7-F1D440ABEB06}"/>
              </a:ext>
            </a:extLst>
          </p:cNvPr>
          <p:cNvPicPr>
            <a:picLocks noChangeAspect="1"/>
          </p:cNvPicPr>
          <p:nvPr/>
        </p:nvPicPr>
        <p:blipFill rotWithShape="1">
          <a:blip r:embed="rId2">
            <a:extLst>
              <a:ext uri="{28A0092B-C50C-407E-A947-70E740481C1C}">
                <a14:useLocalDpi xmlns:a14="http://schemas.microsoft.com/office/drawing/2010/main" val="0"/>
              </a:ext>
            </a:extLst>
          </a:blip>
          <a:srcRect t="13354" b="2376"/>
          <a:stretch/>
        </p:blipFill>
        <p:spPr>
          <a:xfrm>
            <a:off x="20" y="10"/>
            <a:ext cx="12191980" cy="6857989"/>
          </a:xfrm>
          <a:prstGeom prst="rect">
            <a:avLst/>
          </a:prstGeom>
        </p:spPr>
      </p:pic>
      <p:sp>
        <p:nvSpPr>
          <p:cNvPr id="14" name="Rectangle 13">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D23295-2C20-1D41-9D00-CB6E23479EB4}"/>
              </a:ext>
            </a:extLst>
          </p:cNvPr>
          <p:cNvSpPr>
            <a:spLocks noGrp="1"/>
          </p:cNvSpPr>
          <p:nvPr>
            <p:ph type="title"/>
          </p:nvPr>
        </p:nvSpPr>
        <p:spPr>
          <a:xfrm>
            <a:off x="1069848" y="484632"/>
            <a:ext cx="10058400" cy="1609344"/>
          </a:xfrm>
        </p:spPr>
        <p:txBody>
          <a:bodyPr anchor="ctr">
            <a:normAutofit/>
          </a:bodyPr>
          <a:lstStyle/>
          <a:p>
            <a:r>
              <a:rPr lang="en-US" dirty="0">
                <a:solidFill>
                  <a:schemeClr val="tx1"/>
                </a:solidFill>
              </a:rPr>
              <a:t>Circle of courage</a:t>
            </a:r>
          </a:p>
        </p:txBody>
      </p:sp>
      <p:sp>
        <p:nvSpPr>
          <p:cNvPr id="11" name="Content Placeholder 10">
            <a:extLst>
              <a:ext uri="{FF2B5EF4-FFF2-40B4-BE49-F238E27FC236}">
                <a16:creationId xmlns:a16="http://schemas.microsoft.com/office/drawing/2014/main" id="{26969D50-A342-478B-9CAC-84C7A57C9649}"/>
              </a:ext>
            </a:extLst>
          </p:cNvPr>
          <p:cNvSpPr>
            <a:spLocks noGrp="1"/>
          </p:cNvSpPr>
          <p:nvPr>
            <p:ph idx="1"/>
          </p:nvPr>
        </p:nvSpPr>
        <p:spPr>
          <a:xfrm>
            <a:off x="1069848" y="2121408"/>
            <a:ext cx="10058400" cy="4050792"/>
          </a:xfrm>
        </p:spPr>
        <p:txBody>
          <a:bodyPr>
            <a:normAutofit lnSpcReduction="10000"/>
          </a:bodyPr>
          <a:lstStyle/>
          <a:p>
            <a:pPr marL="0" indent="0">
              <a:buNone/>
            </a:pPr>
            <a:endParaRPr lang="en-US" dirty="0"/>
          </a:p>
          <a:p>
            <a:r>
              <a:rPr lang="en-US" dirty="0"/>
              <a:t>Belonging, mastery, independence, and generosity (</a:t>
            </a:r>
            <a:r>
              <a:rPr lang="en-US" dirty="0" err="1"/>
              <a:t>Brendtro</a:t>
            </a:r>
            <a:r>
              <a:rPr lang="en-US" dirty="0"/>
              <a:t>, </a:t>
            </a:r>
            <a:r>
              <a:rPr lang="en-US" dirty="0" err="1"/>
              <a:t>Brokenleg</a:t>
            </a:r>
            <a:r>
              <a:rPr lang="en-US" dirty="0"/>
              <a:t>, and Van </a:t>
            </a:r>
            <a:r>
              <a:rPr lang="en-US" dirty="0" err="1"/>
              <a:t>Bockern</a:t>
            </a:r>
            <a:r>
              <a:rPr lang="en-US" dirty="0"/>
              <a:t>, 2002).</a:t>
            </a:r>
          </a:p>
          <a:p>
            <a:endParaRPr lang="en-US" dirty="0"/>
          </a:p>
          <a:p>
            <a:r>
              <a:rPr lang="en-US" dirty="0"/>
              <a:t>Mastery and independence are not developed for their own sake, but so that one can more fully practice generosity and experience belonging. Conversely, the task of community is to encourage its members to master both themselves as well as skills that will serve the community. </a:t>
            </a:r>
          </a:p>
          <a:p>
            <a:endParaRPr lang="en-US" dirty="0"/>
          </a:p>
          <a:p>
            <a:r>
              <a:rPr lang="en-US" dirty="0"/>
              <a:t>The goal is the development of strong and independent individuals who put their skills and lives at the service of the community. Only then can a person be made whole.</a:t>
            </a:r>
          </a:p>
        </p:txBody>
      </p:sp>
      <p:sp>
        <p:nvSpPr>
          <p:cNvPr id="4" name="Footer Placeholder 3">
            <a:extLst>
              <a:ext uri="{FF2B5EF4-FFF2-40B4-BE49-F238E27FC236}">
                <a16:creationId xmlns:a16="http://schemas.microsoft.com/office/drawing/2014/main" id="{E7DA4243-2818-484F-B82E-44F839FB3EA5}"/>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solidFill>
                  <a:srgbClr val="FFFFFF"/>
                </a:solidFill>
              </a:rPr>
              <a:t>© 2018 John W. Bailie, Ph.D.</a:t>
            </a:r>
          </a:p>
        </p:txBody>
      </p:sp>
      <p:grpSp>
        <p:nvGrpSpPr>
          <p:cNvPr id="18" name="Group 17">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21749705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Content Placeholder 9">
            <a:extLst>
              <a:ext uri="{FF2B5EF4-FFF2-40B4-BE49-F238E27FC236}">
                <a16:creationId xmlns:a16="http://schemas.microsoft.com/office/drawing/2014/main" id="{9A68DD71-94A4-E749-B68D-8A28447FF9CF}"/>
              </a:ext>
            </a:extLst>
          </p:cNvPr>
          <p:cNvPicPr>
            <a:picLocks noChangeAspect="1"/>
          </p:cNvPicPr>
          <p:nvPr/>
        </p:nvPicPr>
        <p:blipFill rotWithShape="1">
          <a:blip r:embed="rId2">
            <a:extLst>
              <a:ext uri="{28A0092B-C50C-407E-A947-70E740481C1C}">
                <a14:useLocalDpi xmlns:a14="http://schemas.microsoft.com/office/drawing/2010/main" val="0"/>
              </a:ext>
            </a:extLst>
          </a:blip>
          <a:srcRect t="10181" b="4913"/>
          <a:stretch/>
        </p:blipFill>
        <p:spPr>
          <a:xfrm>
            <a:off x="20" y="10"/>
            <a:ext cx="12191980" cy="6857989"/>
          </a:xfrm>
          <a:prstGeom prst="rect">
            <a:avLst/>
          </a:prstGeom>
        </p:spPr>
      </p:pic>
      <p:sp>
        <p:nvSpPr>
          <p:cNvPr id="18" name="Rectangle 17">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8200C2-4723-E04A-BF02-4886D2277F19}"/>
              </a:ext>
            </a:extLst>
          </p:cNvPr>
          <p:cNvSpPr>
            <a:spLocks noGrp="1"/>
          </p:cNvSpPr>
          <p:nvPr>
            <p:ph type="title"/>
          </p:nvPr>
        </p:nvSpPr>
        <p:spPr>
          <a:xfrm>
            <a:off x="1069848" y="484632"/>
            <a:ext cx="10058400" cy="1609344"/>
          </a:xfrm>
        </p:spPr>
        <p:txBody>
          <a:bodyPr anchor="ctr">
            <a:normAutofit/>
          </a:bodyPr>
          <a:lstStyle/>
          <a:p>
            <a:r>
              <a:rPr lang="en-US" dirty="0">
                <a:solidFill>
                  <a:schemeClr val="tx1"/>
                </a:solidFill>
              </a:rPr>
              <a:t>Scholasticism</a:t>
            </a:r>
          </a:p>
        </p:txBody>
      </p:sp>
      <p:sp>
        <p:nvSpPr>
          <p:cNvPr id="15" name="Content Placeholder 14">
            <a:extLst>
              <a:ext uri="{FF2B5EF4-FFF2-40B4-BE49-F238E27FC236}">
                <a16:creationId xmlns:a16="http://schemas.microsoft.com/office/drawing/2014/main" id="{2367F620-3FDF-4809-A859-B554D8ED2397}"/>
              </a:ext>
            </a:extLst>
          </p:cNvPr>
          <p:cNvSpPr>
            <a:spLocks noGrp="1"/>
          </p:cNvSpPr>
          <p:nvPr>
            <p:ph idx="1"/>
          </p:nvPr>
        </p:nvSpPr>
        <p:spPr>
          <a:xfrm>
            <a:off x="1069848" y="2121408"/>
            <a:ext cx="10058400" cy="4050792"/>
          </a:xfrm>
        </p:spPr>
        <p:txBody>
          <a:bodyPr>
            <a:normAutofit/>
          </a:bodyPr>
          <a:lstStyle/>
          <a:p>
            <a:endParaRPr lang="en-US" dirty="0"/>
          </a:p>
          <a:p>
            <a:endParaRPr lang="en-US" dirty="0"/>
          </a:p>
          <a:p>
            <a:r>
              <a:rPr lang="en-US" dirty="0"/>
              <a:t>“The ultimate source of human rights is not found in the mere will of human beings, in the reality of the state, in public powers, but in man himself and in God his Creator.” (Pontifical Council for Justice and Peace, 2004, p. 67) </a:t>
            </a:r>
          </a:p>
          <a:p>
            <a:endParaRPr lang="en-US" dirty="0"/>
          </a:p>
          <a:p>
            <a:r>
              <a:rPr lang="en-US" dirty="0"/>
              <a:t>All just political and social structures must, by definition, encourage and protect the natural dignity of the individual.</a:t>
            </a:r>
          </a:p>
        </p:txBody>
      </p:sp>
      <p:sp>
        <p:nvSpPr>
          <p:cNvPr id="4" name="Footer Placeholder 3">
            <a:extLst>
              <a:ext uri="{FF2B5EF4-FFF2-40B4-BE49-F238E27FC236}">
                <a16:creationId xmlns:a16="http://schemas.microsoft.com/office/drawing/2014/main" id="{A7D14DC0-7053-2440-AC49-C8205A65D2D3}"/>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solidFill>
                  <a:srgbClr val="FFFFFF"/>
                </a:solidFill>
              </a:rPr>
              <a:t>© 2018 John W. Bailie, Ph.D.</a:t>
            </a:r>
          </a:p>
        </p:txBody>
      </p:sp>
      <p:grpSp>
        <p:nvGrpSpPr>
          <p:cNvPr id="22" name="Group 21">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3" name="Oval 22">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23">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18789326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Content Placeholder 12">
            <a:extLst>
              <a:ext uri="{FF2B5EF4-FFF2-40B4-BE49-F238E27FC236}">
                <a16:creationId xmlns:a16="http://schemas.microsoft.com/office/drawing/2014/main" id="{2E641A1F-9758-F843-8C5B-B05A803B23EC}"/>
              </a:ext>
            </a:extLst>
          </p:cNvPr>
          <p:cNvPicPr>
            <a:picLocks noChangeAspect="1"/>
          </p:cNvPicPr>
          <p:nvPr/>
        </p:nvPicPr>
        <p:blipFill rotWithShape="1">
          <a:blip r:embed="rId2">
            <a:extLst>
              <a:ext uri="{28A0092B-C50C-407E-A947-70E740481C1C}">
                <a14:useLocalDpi xmlns:a14="http://schemas.microsoft.com/office/drawing/2010/main" val="0"/>
              </a:ext>
            </a:extLst>
          </a:blip>
          <a:srcRect b="24243"/>
          <a:stretch/>
        </p:blipFill>
        <p:spPr>
          <a:xfrm>
            <a:off x="20" y="10"/>
            <a:ext cx="12191980" cy="6857989"/>
          </a:xfrm>
          <a:prstGeom prst="rect">
            <a:avLst/>
          </a:prstGeom>
        </p:spPr>
      </p:pic>
      <p:sp>
        <p:nvSpPr>
          <p:cNvPr id="21" name="Rectangle 20">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452C7C-60BE-C64E-A0FE-7362B9AFCCBA}"/>
              </a:ext>
            </a:extLst>
          </p:cNvPr>
          <p:cNvSpPr>
            <a:spLocks noGrp="1"/>
          </p:cNvSpPr>
          <p:nvPr>
            <p:ph type="title"/>
          </p:nvPr>
        </p:nvSpPr>
        <p:spPr>
          <a:xfrm>
            <a:off x="1069848" y="484632"/>
            <a:ext cx="10058400" cy="1609344"/>
          </a:xfrm>
        </p:spPr>
        <p:txBody>
          <a:bodyPr anchor="ctr">
            <a:normAutofit/>
          </a:bodyPr>
          <a:lstStyle/>
          <a:p>
            <a:r>
              <a:rPr lang="en-US" dirty="0">
                <a:solidFill>
                  <a:schemeClr val="tx1"/>
                </a:solidFill>
              </a:rPr>
              <a:t>20</a:t>
            </a:r>
            <a:r>
              <a:rPr lang="en-US" baseline="30000" dirty="0">
                <a:solidFill>
                  <a:schemeClr val="tx1"/>
                </a:solidFill>
              </a:rPr>
              <a:t>th</a:t>
            </a:r>
            <a:r>
              <a:rPr lang="en-US" dirty="0">
                <a:solidFill>
                  <a:schemeClr val="tx1"/>
                </a:solidFill>
              </a:rPr>
              <a:t> century horrors</a:t>
            </a:r>
          </a:p>
        </p:txBody>
      </p:sp>
      <p:sp>
        <p:nvSpPr>
          <p:cNvPr id="18" name="Content Placeholder 17">
            <a:extLst>
              <a:ext uri="{FF2B5EF4-FFF2-40B4-BE49-F238E27FC236}">
                <a16:creationId xmlns:a16="http://schemas.microsoft.com/office/drawing/2014/main" id="{5803E398-9A7F-4D62-84EB-8131F6C3B97F}"/>
              </a:ext>
            </a:extLst>
          </p:cNvPr>
          <p:cNvSpPr>
            <a:spLocks noGrp="1"/>
          </p:cNvSpPr>
          <p:nvPr>
            <p:ph idx="1"/>
          </p:nvPr>
        </p:nvSpPr>
        <p:spPr>
          <a:xfrm>
            <a:off x="1069848" y="2121408"/>
            <a:ext cx="10058400" cy="4050792"/>
          </a:xfrm>
        </p:spPr>
        <p:txBody>
          <a:bodyPr>
            <a:normAutofit/>
          </a:bodyPr>
          <a:lstStyle/>
          <a:p>
            <a:endParaRPr lang="en-US" dirty="0"/>
          </a:p>
          <a:p>
            <a:endParaRPr lang="en-US" dirty="0"/>
          </a:p>
          <a:p>
            <a:endParaRPr lang="en-US" dirty="0"/>
          </a:p>
          <a:p>
            <a:endParaRPr lang="en-US" dirty="0"/>
          </a:p>
          <a:p>
            <a:endParaRPr lang="en-US" dirty="0"/>
          </a:p>
          <a:p>
            <a:endParaRPr lang="en-US" dirty="0"/>
          </a:p>
          <a:p>
            <a:r>
              <a:rPr lang="en-US" dirty="0"/>
              <a:t>In the 20</a:t>
            </a:r>
            <a:r>
              <a:rPr lang="en-US" baseline="30000" dirty="0"/>
              <a:t>th</a:t>
            </a:r>
            <a:r>
              <a:rPr lang="en-US" dirty="0"/>
              <a:t> century, the radical collectivism of communism and fascism denied the necessity of individual dignity and thus the existence of natural rights (Applebaum, 2012; Payne, 1995). It is no accident that each produced monstrous regimes that dehumanized, violated, and murdered their fellow human beings with horrifying brutality and efficiency. </a:t>
            </a:r>
          </a:p>
        </p:txBody>
      </p:sp>
      <p:sp>
        <p:nvSpPr>
          <p:cNvPr id="4" name="Footer Placeholder 3">
            <a:extLst>
              <a:ext uri="{FF2B5EF4-FFF2-40B4-BE49-F238E27FC236}">
                <a16:creationId xmlns:a16="http://schemas.microsoft.com/office/drawing/2014/main" id="{C439B791-4692-C644-947E-15295B8A7F89}"/>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solidFill>
                  <a:srgbClr val="FFFFFF"/>
                </a:solidFill>
              </a:rPr>
              <a:t>© 2018 John W. Bailie, Ph.D.</a:t>
            </a:r>
          </a:p>
        </p:txBody>
      </p:sp>
      <p:grpSp>
        <p:nvGrpSpPr>
          <p:cNvPr id="25" name="Group 24">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6" name="Oval 25">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17009446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652995D8-263F-8D44-B3DA-5ED3444A488F}"/>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89"/>
          </a:xfrm>
          <a:prstGeom prst="rect">
            <a:avLst/>
          </a:prstGeom>
        </p:spPr>
      </p:pic>
      <p:sp>
        <p:nvSpPr>
          <p:cNvPr id="14" name="Rectangle 13">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DC6148-4B67-2647-9FB9-BCC8BED3F8CF}"/>
              </a:ext>
            </a:extLst>
          </p:cNvPr>
          <p:cNvSpPr>
            <a:spLocks noGrp="1"/>
          </p:cNvSpPr>
          <p:nvPr>
            <p:ph type="title"/>
          </p:nvPr>
        </p:nvSpPr>
        <p:spPr>
          <a:xfrm>
            <a:off x="1069848" y="484632"/>
            <a:ext cx="10058400" cy="1609344"/>
          </a:xfrm>
        </p:spPr>
        <p:txBody>
          <a:bodyPr anchor="ctr">
            <a:normAutofit/>
          </a:bodyPr>
          <a:lstStyle/>
          <a:p>
            <a:r>
              <a:rPr lang="en-US" dirty="0">
                <a:solidFill>
                  <a:schemeClr val="tx1"/>
                </a:solidFill>
              </a:rPr>
              <a:t>Hyper-individualism</a:t>
            </a:r>
          </a:p>
        </p:txBody>
      </p:sp>
      <p:sp>
        <p:nvSpPr>
          <p:cNvPr id="11" name="Content Placeholder 10">
            <a:extLst>
              <a:ext uri="{FF2B5EF4-FFF2-40B4-BE49-F238E27FC236}">
                <a16:creationId xmlns:a16="http://schemas.microsoft.com/office/drawing/2014/main" id="{981C2207-4165-46C9-BD6C-5EF5FD2FCE97}"/>
              </a:ext>
            </a:extLst>
          </p:cNvPr>
          <p:cNvSpPr>
            <a:spLocks noGrp="1"/>
          </p:cNvSpPr>
          <p:nvPr>
            <p:ph idx="1"/>
          </p:nvPr>
        </p:nvSpPr>
        <p:spPr>
          <a:xfrm>
            <a:off x="1069848" y="2121408"/>
            <a:ext cx="10058400" cy="4050792"/>
          </a:xfrm>
        </p:spPr>
        <p:txBody>
          <a:bodyPr>
            <a:normAutofit/>
          </a:bodyPr>
          <a:lstStyle/>
          <a:p>
            <a:r>
              <a:rPr lang="en-US" dirty="0"/>
              <a:t>Hyper-individualistic global capitalism also poses dangers to the experience of dignity as communal identities and entire layers of civil society are dissolved and commoditized to enable an ever-greater flow of international capital and labor.</a:t>
            </a:r>
          </a:p>
        </p:txBody>
      </p:sp>
      <p:sp>
        <p:nvSpPr>
          <p:cNvPr id="4" name="Footer Placeholder 3">
            <a:extLst>
              <a:ext uri="{FF2B5EF4-FFF2-40B4-BE49-F238E27FC236}">
                <a16:creationId xmlns:a16="http://schemas.microsoft.com/office/drawing/2014/main" id="{FD7B23DF-D6FF-2543-9812-ADA5D36590D8}"/>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solidFill>
                  <a:srgbClr val="FFFFFF"/>
                </a:solidFill>
              </a:rPr>
              <a:t>© 2018 John W. Bailie, Ph.D.</a:t>
            </a:r>
          </a:p>
        </p:txBody>
      </p:sp>
      <p:grpSp>
        <p:nvGrpSpPr>
          <p:cNvPr id="18" name="Group 17">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622944530"/>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1567</Words>
  <Application>Microsoft Macintosh PowerPoint</Application>
  <PresentationFormat>Widescreen</PresentationFormat>
  <Paragraphs>123</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Calibri</vt:lpstr>
      <vt:lpstr>Rockwell</vt:lpstr>
      <vt:lpstr>Rockwell Condensed</vt:lpstr>
      <vt:lpstr>Rockwell Extra Bold</vt:lpstr>
      <vt:lpstr>Wingdings</vt:lpstr>
      <vt:lpstr>Wood Type</vt:lpstr>
      <vt:lpstr>A Science of human Dignity</vt:lpstr>
      <vt:lpstr>                     Like a Human being</vt:lpstr>
      <vt:lpstr>I Am A Man</vt:lpstr>
      <vt:lpstr>The experience of Justness</vt:lpstr>
      <vt:lpstr>Ubuntu</vt:lpstr>
      <vt:lpstr>Circle of courage</vt:lpstr>
      <vt:lpstr>Scholasticism</vt:lpstr>
      <vt:lpstr>20th century horrors</vt:lpstr>
      <vt:lpstr>Hyper-individualism</vt:lpstr>
      <vt:lpstr>Universal human Needs</vt:lpstr>
      <vt:lpstr>The Need to Belong</vt:lpstr>
      <vt:lpstr>The Shape of Human Dignity</vt:lpstr>
      <vt:lpstr>                Belonging as Survival</vt:lpstr>
      <vt:lpstr>The need to have voice</vt:lpstr>
      <vt:lpstr>The need to exercise agency</vt:lpstr>
      <vt:lpstr>Human dignity in the 21st century</vt:lpstr>
      <vt:lpstr>A Science of human Dignity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Science of human Dignity</dc:title>
  <dc:creator>Microsoft Office User</dc:creator>
  <cp:lastModifiedBy>Microsoft Office User</cp:lastModifiedBy>
  <cp:revision>3</cp:revision>
  <dcterms:created xsi:type="dcterms:W3CDTF">2018-10-25T22:10:00Z</dcterms:created>
  <dcterms:modified xsi:type="dcterms:W3CDTF">2018-10-25T23:58:30Z</dcterms:modified>
</cp:coreProperties>
</file>