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7" r:id="rId2"/>
    <p:sldId id="477" r:id="rId3"/>
    <p:sldId id="326" r:id="rId4"/>
    <p:sldId id="483" r:id="rId5"/>
    <p:sldId id="279" r:id="rId6"/>
    <p:sldId id="442" r:id="rId7"/>
    <p:sldId id="495" r:id="rId8"/>
    <p:sldId id="484" r:id="rId9"/>
    <p:sldId id="271" r:id="rId10"/>
    <p:sldId id="357" r:id="rId11"/>
    <p:sldId id="331" r:id="rId12"/>
    <p:sldId id="482" r:id="rId13"/>
    <p:sldId id="488" r:id="rId14"/>
    <p:sldId id="456" r:id="rId15"/>
    <p:sldId id="457" r:id="rId16"/>
    <p:sldId id="459" r:id="rId17"/>
    <p:sldId id="460" r:id="rId18"/>
    <p:sldId id="461" r:id="rId19"/>
    <p:sldId id="462" r:id="rId20"/>
    <p:sldId id="454" r:id="rId21"/>
    <p:sldId id="465" r:id="rId22"/>
    <p:sldId id="489" r:id="rId23"/>
    <p:sldId id="473" r:id="rId24"/>
    <p:sldId id="467" r:id="rId25"/>
    <p:sldId id="474" r:id="rId26"/>
    <p:sldId id="475" r:id="rId27"/>
    <p:sldId id="320" r:id="rId28"/>
    <p:sldId id="490" r:id="rId29"/>
    <p:sldId id="491" r:id="rId30"/>
    <p:sldId id="492" r:id="rId31"/>
    <p:sldId id="493" r:id="rId32"/>
    <p:sldId id="494" r:id="rId33"/>
    <p:sldId id="458" r:id="rId34"/>
    <p:sldId id="26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7224" userDrawn="1">
          <p15:clr>
            <a:srgbClr val="A4A3A4"/>
          </p15:clr>
        </p15:guide>
        <p15:guide id="3" orient="horz" pos="552" userDrawn="1">
          <p15:clr>
            <a:srgbClr val="A4A3A4"/>
          </p15:clr>
        </p15:guide>
        <p15:guide id="4" pos="504" userDrawn="1">
          <p15:clr>
            <a:srgbClr val="A4A3A4"/>
          </p15:clr>
        </p15:guide>
        <p15:guide id="5" orient="horz" pos="3816" userDrawn="1">
          <p15:clr>
            <a:srgbClr val="A4A3A4"/>
          </p15:clr>
        </p15:guide>
        <p15:guide id="6" orient="horz" pos="3096" userDrawn="1">
          <p15:clr>
            <a:srgbClr val="A4A3A4"/>
          </p15:clr>
        </p15:guide>
        <p15:guide id="7" orient="horz" pos="1536" userDrawn="1">
          <p15:clr>
            <a:srgbClr val="A4A3A4"/>
          </p15:clr>
        </p15:guide>
        <p15:guide id="8" orient="horz" pos="1200" userDrawn="1">
          <p15:clr>
            <a:srgbClr val="A4A3A4"/>
          </p15:clr>
        </p15:guide>
        <p15:guide id="10" pos="1920" userDrawn="1">
          <p15:clr>
            <a:srgbClr val="A4A3A4"/>
          </p15:clr>
        </p15:guide>
        <p15:guide id="12" pos="3792" userDrawn="1">
          <p15:clr>
            <a:srgbClr val="A4A3A4"/>
          </p15:clr>
        </p15:guide>
        <p15:guide id="14" pos="22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5BC9"/>
    <a:srgbClr val="8263D6"/>
    <a:srgbClr val="ACD9F0"/>
    <a:srgbClr val="89C250"/>
    <a:srgbClr val="83BA49"/>
    <a:srgbClr val="96D7F2"/>
    <a:srgbClr val="ED2A7C"/>
    <a:srgbClr val="31859C"/>
    <a:srgbClr val="ADD9F1"/>
    <a:srgbClr val="2C8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0"/>
    <p:restoredTop sz="90981"/>
  </p:normalViewPr>
  <p:slideViewPr>
    <p:cSldViewPr snapToGrid="0" snapToObjects="1">
      <p:cViewPr varScale="1">
        <p:scale>
          <a:sx n="99" d="100"/>
          <a:sy n="99" d="100"/>
        </p:scale>
        <p:origin x="1064" y="168"/>
      </p:cViewPr>
      <p:guideLst>
        <p:guide orient="horz" pos="2064"/>
        <p:guide pos="7224"/>
        <p:guide orient="horz" pos="552"/>
        <p:guide pos="504"/>
        <p:guide orient="horz" pos="3816"/>
        <p:guide orient="horz" pos="3096"/>
        <p:guide orient="horz" pos="1536"/>
        <p:guide orient="horz" pos="1200"/>
        <p:guide pos="1920"/>
        <p:guide pos="3792"/>
        <p:guide pos="2208"/>
      </p:guideLst>
    </p:cSldViewPr>
  </p:slideViewPr>
  <p:notesTextViewPr>
    <p:cViewPr>
      <p:scale>
        <a:sx n="1" d="1"/>
        <a:sy n="1" d="1"/>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5BA9D-AC9E-49EA-80F7-8BAC76F49FB5}" type="doc">
      <dgm:prSet loTypeId="urn:microsoft.com/office/officeart/2005/8/layout/arrow5" loCatId="relationship" qsTypeId="urn:microsoft.com/office/officeart/2005/8/quickstyle/simple1" qsCatId="simple" csTypeId="urn:microsoft.com/office/officeart/2005/8/colors/accent1_2" csCatId="accent1" phldr="0"/>
      <dgm:spPr/>
      <dgm:t>
        <a:bodyPr/>
        <a:lstStyle/>
        <a:p>
          <a:endParaRPr lang="en-US"/>
        </a:p>
      </dgm:t>
    </dgm:pt>
    <dgm:pt modelId="{566C2D3F-00D2-4920-A295-97662802644D}" type="pres">
      <dgm:prSet presAssocID="{BB15BA9D-AC9E-49EA-80F7-8BAC76F49FB5}" presName="diagram" presStyleCnt="0">
        <dgm:presLayoutVars>
          <dgm:dir/>
          <dgm:resizeHandles val="exact"/>
        </dgm:presLayoutVars>
      </dgm:prSet>
      <dgm:spPr/>
    </dgm:pt>
  </dgm:ptLst>
  <dgm:cxnLst>
    <dgm:cxn modelId="{F9F23CA5-C9A7-1F4C-A154-7D38E52D6583}" type="presOf" srcId="{BB15BA9D-AC9E-49EA-80F7-8BAC76F49FB5}" destId="{566C2D3F-00D2-4920-A295-97662802644D}" srcOrd="0"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1ABF7F-BC42-E147-8718-6CA078809D08}" type="doc">
      <dgm:prSet loTypeId="urn:microsoft.com/office/officeart/2005/8/layout/gear1" loCatId="" qsTypeId="urn:microsoft.com/office/officeart/2005/8/quickstyle/simple4" qsCatId="simple" csTypeId="urn:microsoft.com/office/officeart/2005/8/colors/accent1_2" csCatId="accent1" phldr="1"/>
      <dgm:spPr/>
    </dgm:pt>
    <dgm:pt modelId="{B515D763-B386-EA4B-9C84-142CC50CF0C9}">
      <dgm:prSet phldrT="[Text]" custT="1"/>
      <dgm:spPr>
        <a:gradFill flip="none" rotWithShape="1">
          <a:gsLst>
            <a:gs pos="0">
              <a:srgbClr val="00B0F0"/>
            </a:gs>
            <a:gs pos="23000">
              <a:schemeClr val="accent3">
                <a:lumMod val="89000"/>
              </a:schemeClr>
            </a:gs>
            <a:gs pos="68000">
              <a:srgbClr val="00B0F0"/>
            </a:gs>
            <a:gs pos="97000">
              <a:srgbClr val="00B0F0"/>
            </a:gs>
          </a:gsLst>
          <a:path path="circle">
            <a:fillToRect l="50000" t="50000" r="50000" b="50000"/>
          </a:path>
          <a:tileRect/>
        </a:gradFill>
      </dgm:spPr>
      <dgm:t>
        <a:bodyPr/>
        <a:lstStyle/>
        <a:p>
          <a:pPr>
            <a:lnSpc>
              <a:spcPct val="90000"/>
            </a:lnSpc>
          </a:pPr>
          <a:r>
            <a:rPr lang="en-US" sz="2000" dirty="0"/>
            <a:t>Positive youth development</a:t>
          </a:r>
        </a:p>
      </dgm:t>
    </dgm:pt>
    <dgm:pt modelId="{FDF50C20-11E8-6D44-BAC9-EBFD955DE553}" type="parTrans" cxnId="{3A5AD9CF-5056-5F4A-AE0E-FCD6587B4136}">
      <dgm:prSet/>
      <dgm:spPr/>
      <dgm:t>
        <a:bodyPr/>
        <a:lstStyle/>
        <a:p>
          <a:pPr>
            <a:lnSpc>
              <a:spcPct val="90000"/>
            </a:lnSpc>
          </a:pPr>
          <a:endParaRPr lang="en-US"/>
        </a:p>
      </dgm:t>
    </dgm:pt>
    <dgm:pt modelId="{A08612E9-8154-AD43-80AC-542752F009B7}" type="sibTrans" cxnId="{3A5AD9CF-5056-5F4A-AE0E-FCD6587B4136}">
      <dgm:prSet/>
      <dgm:spPr>
        <a:solidFill>
          <a:schemeClr val="accent1">
            <a:lumMod val="20000"/>
            <a:lumOff val="80000"/>
          </a:schemeClr>
        </a:solidFill>
      </dgm:spPr>
      <dgm:t>
        <a:bodyPr/>
        <a:lstStyle/>
        <a:p>
          <a:pPr>
            <a:lnSpc>
              <a:spcPct val="90000"/>
            </a:lnSpc>
          </a:pPr>
          <a:endParaRPr lang="en-US"/>
        </a:p>
      </dgm:t>
    </dgm:pt>
    <dgm:pt modelId="{596F15BD-3F8E-5845-9C87-EB283F866601}">
      <dgm:prSet phldrT="[Text]" custT="1"/>
      <dgm:spPr>
        <a:gradFill flip="none" rotWithShape="1">
          <a:gsLst>
            <a:gs pos="0">
              <a:srgbClr val="00B0F0"/>
            </a:gs>
            <a:gs pos="23000">
              <a:schemeClr val="accent3">
                <a:lumMod val="89000"/>
              </a:schemeClr>
            </a:gs>
            <a:gs pos="68000">
              <a:srgbClr val="00B0F0"/>
            </a:gs>
            <a:gs pos="97000">
              <a:srgbClr val="00B0F0"/>
            </a:gs>
          </a:gsLst>
          <a:path path="circle">
            <a:fillToRect l="50000" t="50000" r="50000" b="50000"/>
          </a:path>
          <a:tileRect/>
        </a:gradFill>
      </dgm:spPr>
      <dgm:t>
        <a:bodyPr/>
        <a:lstStyle/>
        <a:p>
          <a:pPr>
            <a:lnSpc>
              <a:spcPct val="90000"/>
            </a:lnSpc>
          </a:pPr>
          <a:r>
            <a:rPr lang="en-US" sz="1800" dirty="0"/>
            <a:t>11 essential practices</a:t>
          </a:r>
        </a:p>
      </dgm:t>
    </dgm:pt>
    <dgm:pt modelId="{839B05ED-31D8-2C4D-A4C4-C93E8C1C54A5}" type="parTrans" cxnId="{1DBF57AE-CB90-7646-AA95-7AB1425E96AB}">
      <dgm:prSet/>
      <dgm:spPr/>
      <dgm:t>
        <a:bodyPr/>
        <a:lstStyle/>
        <a:p>
          <a:pPr>
            <a:lnSpc>
              <a:spcPct val="90000"/>
            </a:lnSpc>
          </a:pPr>
          <a:endParaRPr lang="en-US"/>
        </a:p>
      </dgm:t>
    </dgm:pt>
    <dgm:pt modelId="{FE1B1BDC-2CC7-0044-8469-05BF2255AD7E}" type="sibTrans" cxnId="{1DBF57AE-CB90-7646-AA95-7AB1425E96AB}">
      <dgm:prSet/>
      <dgm:spPr>
        <a:solidFill>
          <a:schemeClr val="accent1">
            <a:lumMod val="20000"/>
            <a:lumOff val="80000"/>
          </a:schemeClr>
        </a:solidFill>
      </dgm:spPr>
      <dgm:t>
        <a:bodyPr/>
        <a:lstStyle/>
        <a:p>
          <a:pPr>
            <a:lnSpc>
              <a:spcPct val="90000"/>
            </a:lnSpc>
          </a:pPr>
          <a:endParaRPr lang="en-US"/>
        </a:p>
      </dgm:t>
    </dgm:pt>
    <dgm:pt modelId="{1694FEF0-66B5-AF48-977C-D18D0D8592C1}">
      <dgm:prSet phldrT="[Text]" custT="1"/>
      <dgm:spPr>
        <a:gradFill flip="none" rotWithShape="1">
          <a:gsLst>
            <a:gs pos="0">
              <a:srgbClr val="00B0F0"/>
            </a:gs>
            <a:gs pos="23000">
              <a:schemeClr val="accent3">
                <a:lumMod val="89000"/>
              </a:schemeClr>
            </a:gs>
            <a:gs pos="68000">
              <a:srgbClr val="00B0F0"/>
            </a:gs>
            <a:gs pos="97000">
              <a:srgbClr val="00B0F0"/>
            </a:gs>
          </a:gsLst>
          <a:path path="circle">
            <a:fillToRect l="50000" t="50000" r="50000" b="50000"/>
          </a:path>
          <a:tileRect/>
        </a:gradFill>
      </dgm:spPr>
      <dgm:t>
        <a:bodyPr/>
        <a:lstStyle/>
        <a:p>
          <a:pPr>
            <a:lnSpc>
              <a:spcPct val="90000"/>
            </a:lnSpc>
          </a:pPr>
          <a:endParaRPr lang="en-US" sz="1600" dirty="0"/>
        </a:p>
      </dgm:t>
    </dgm:pt>
    <dgm:pt modelId="{96805D79-1347-9744-91F0-4268DE126C75}" type="parTrans" cxnId="{92F2E479-D3DD-2140-8AFC-DD80AB32ADC4}">
      <dgm:prSet/>
      <dgm:spPr/>
      <dgm:t>
        <a:bodyPr/>
        <a:lstStyle/>
        <a:p>
          <a:pPr>
            <a:lnSpc>
              <a:spcPct val="90000"/>
            </a:lnSpc>
          </a:pPr>
          <a:endParaRPr lang="en-US"/>
        </a:p>
      </dgm:t>
    </dgm:pt>
    <dgm:pt modelId="{6A13E403-6AD9-114A-AC1F-5111B48B17F0}" type="sibTrans" cxnId="{92F2E479-D3DD-2140-8AFC-DD80AB32ADC4}">
      <dgm:prSet/>
      <dgm:spPr>
        <a:solidFill>
          <a:schemeClr val="accent1">
            <a:lumMod val="20000"/>
            <a:lumOff val="80000"/>
          </a:schemeClr>
        </a:solidFill>
      </dgm:spPr>
      <dgm:t>
        <a:bodyPr/>
        <a:lstStyle/>
        <a:p>
          <a:pPr>
            <a:lnSpc>
              <a:spcPct val="90000"/>
            </a:lnSpc>
          </a:pPr>
          <a:endParaRPr lang="en-US"/>
        </a:p>
      </dgm:t>
    </dgm:pt>
    <dgm:pt modelId="{372E98A4-F6F4-6849-8875-9BC28DBE4F14}" type="pres">
      <dgm:prSet presAssocID="{021ABF7F-BC42-E147-8718-6CA078809D08}" presName="composite" presStyleCnt="0">
        <dgm:presLayoutVars>
          <dgm:chMax val="3"/>
          <dgm:animLvl val="lvl"/>
          <dgm:resizeHandles val="exact"/>
        </dgm:presLayoutVars>
      </dgm:prSet>
      <dgm:spPr/>
    </dgm:pt>
    <dgm:pt modelId="{0B669435-EAEB-7F48-9B21-56425DDDB6CF}" type="pres">
      <dgm:prSet presAssocID="{B515D763-B386-EA4B-9C84-142CC50CF0C9}" presName="gear1" presStyleLbl="node1" presStyleIdx="0" presStyleCnt="3">
        <dgm:presLayoutVars>
          <dgm:chMax val="1"/>
          <dgm:bulletEnabled val="1"/>
        </dgm:presLayoutVars>
      </dgm:prSet>
      <dgm:spPr/>
    </dgm:pt>
    <dgm:pt modelId="{DEE7019F-930E-EA46-B846-F14F8BD3DD88}" type="pres">
      <dgm:prSet presAssocID="{B515D763-B386-EA4B-9C84-142CC50CF0C9}" presName="gear1srcNode" presStyleLbl="node1" presStyleIdx="0" presStyleCnt="3"/>
      <dgm:spPr/>
    </dgm:pt>
    <dgm:pt modelId="{15E849E0-4A3D-7846-AF79-6D55AAE3602A}" type="pres">
      <dgm:prSet presAssocID="{B515D763-B386-EA4B-9C84-142CC50CF0C9}" presName="gear1dstNode" presStyleLbl="node1" presStyleIdx="0" presStyleCnt="3"/>
      <dgm:spPr/>
    </dgm:pt>
    <dgm:pt modelId="{CE2C7806-6938-234C-977E-BD743CEA6890}" type="pres">
      <dgm:prSet presAssocID="{1694FEF0-66B5-AF48-977C-D18D0D8592C1}" presName="gear2" presStyleLbl="node1" presStyleIdx="1" presStyleCnt="3" custLinFactNeighborX="-674" custLinFactNeighborY="245">
        <dgm:presLayoutVars>
          <dgm:chMax val="1"/>
          <dgm:bulletEnabled val="1"/>
        </dgm:presLayoutVars>
      </dgm:prSet>
      <dgm:spPr/>
    </dgm:pt>
    <dgm:pt modelId="{1A8C985C-ECFC-D942-8403-5B293C768840}" type="pres">
      <dgm:prSet presAssocID="{1694FEF0-66B5-AF48-977C-D18D0D8592C1}" presName="gear2srcNode" presStyleLbl="node1" presStyleIdx="1" presStyleCnt="3"/>
      <dgm:spPr/>
    </dgm:pt>
    <dgm:pt modelId="{C2325EBB-8EC7-BE4F-B2DE-AF8EEBDAE9D8}" type="pres">
      <dgm:prSet presAssocID="{1694FEF0-66B5-AF48-977C-D18D0D8592C1}" presName="gear2dstNode" presStyleLbl="node1" presStyleIdx="1" presStyleCnt="3"/>
      <dgm:spPr/>
    </dgm:pt>
    <dgm:pt modelId="{47FE6097-9585-494C-BECB-BFBAE63FD7CD}" type="pres">
      <dgm:prSet presAssocID="{596F15BD-3F8E-5845-9C87-EB283F866601}" presName="gear3" presStyleLbl="node1" presStyleIdx="2" presStyleCnt="3"/>
      <dgm:spPr/>
    </dgm:pt>
    <dgm:pt modelId="{455E1AA4-F8D2-454E-9288-27532867DBFB}" type="pres">
      <dgm:prSet presAssocID="{596F15BD-3F8E-5845-9C87-EB283F866601}" presName="gear3tx" presStyleLbl="node1" presStyleIdx="2" presStyleCnt="3">
        <dgm:presLayoutVars>
          <dgm:chMax val="1"/>
          <dgm:bulletEnabled val="1"/>
        </dgm:presLayoutVars>
      </dgm:prSet>
      <dgm:spPr/>
    </dgm:pt>
    <dgm:pt modelId="{5B292BB4-10DC-4641-BA53-8628B6A6E700}" type="pres">
      <dgm:prSet presAssocID="{596F15BD-3F8E-5845-9C87-EB283F866601}" presName="gear3srcNode" presStyleLbl="node1" presStyleIdx="2" presStyleCnt="3"/>
      <dgm:spPr/>
    </dgm:pt>
    <dgm:pt modelId="{0336FEF0-0DCF-AD4A-8578-C0A439CF5E7D}" type="pres">
      <dgm:prSet presAssocID="{596F15BD-3F8E-5845-9C87-EB283F866601}" presName="gear3dstNode" presStyleLbl="node1" presStyleIdx="2" presStyleCnt="3"/>
      <dgm:spPr/>
    </dgm:pt>
    <dgm:pt modelId="{82045678-CD9F-EF4B-8968-C1D64A74EBC4}" type="pres">
      <dgm:prSet presAssocID="{A08612E9-8154-AD43-80AC-542752F009B7}" presName="connector1" presStyleLbl="sibTrans2D1" presStyleIdx="0" presStyleCnt="3"/>
      <dgm:spPr/>
    </dgm:pt>
    <dgm:pt modelId="{55D43881-7BB7-F94D-8132-89F010BA5FA1}" type="pres">
      <dgm:prSet presAssocID="{6A13E403-6AD9-114A-AC1F-5111B48B17F0}" presName="connector2" presStyleLbl="sibTrans2D1" presStyleIdx="1" presStyleCnt="3"/>
      <dgm:spPr/>
    </dgm:pt>
    <dgm:pt modelId="{7B68C776-9555-5E44-A294-166C47A00BF6}" type="pres">
      <dgm:prSet presAssocID="{FE1B1BDC-2CC7-0044-8469-05BF2255AD7E}" presName="connector3" presStyleLbl="sibTrans2D1" presStyleIdx="2" presStyleCnt="3"/>
      <dgm:spPr/>
    </dgm:pt>
  </dgm:ptLst>
  <dgm:cxnLst>
    <dgm:cxn modelId="{8546661F-5316-A04B-94EA-98A6490B5571}" type="presOf" srcId="{021ABF7F-BC42-E147-8718-6CA078809D08}" destId="{372E98A4-F6F4-6849-8875-9BC28DBE4F14}" srcOrd="0" destOrd="0" presId="urn:microsoft.com/office/officeart/2005/8/layout/gear1"/>
    <dgm:cxn modelId="{F3F20C23-E154-B84B-880C-B359F85547F1}" type="presOf" srcId="{596F15BD-3F8E-5845-9C87-EB283F866601}" destId="{47FE6097-9585-494C-BECB-BFBAE63FD7CD}" srcOrd="0" destOrd="0" presId="urn:microsoft.com/office/officeart/2005/8/layout/gear1"/>
    <dgm:cxn modelId="{991DA23B-93A0-7F4D-83A9-F1809C23B0A3}" type="presOf" srcId="{6A13E403-6AD9-114A-AC1F-5111B48B17F0}" destId="{55D43881-7BB7-F94D-8132-89F010BA5FA1}" srcOrd="0" destOrd="0" presId="urn:microsoft.com/office/officeart/2005/8/layout/gear1"/>
    <dgm:cxn modelId="{EE3AB950-E8F3-7741-981D-BE9218AE31CC}" type="presOf" srcId="{1694FEF0-66B5-AF48-977C-D18D0D8592C1}" destId="{1A8C985C-ECFC-D942-8403-5B293C768840}" srcOrd="1" destOrd="0" presId="urn:microsoft.com/office/officeart/2005/8/layout/gear1"/>
    <dgm:cxn modelId="{42C56254-2783-2440-8F94-8EA176885A73}" type="presOf" srcId="{1694FEF0-66B5-AF48-977C-D18D0D8592C1}" destId="{CE2C7806-6938-234C-977E-BD743CEA6890}" srcOrd="0" destOrd="0" presId="urn:microsoft.com/office/officeart/2005/8/layout/gear1"/>
    <dgm:cxn modelId="{51E14E63-3683-0242-8CF9-AFD2E4BC500D}" type="presOf" srcId="{1694FEF0-66B5-AF48-977C-D18D0D8592C1}" destId="{C2325EBB-8EC7-BE4F-B2DE-AF8EEBDAE9D8}" srcOrd="2" destOrd="0" presId="urn:microsoft.com/office/officeart/2005/8/layout/gear1"/>
    <dgm:cxn modelId="{DA696B67-BF57-F245-8CF7-BDA7E6FC485C}" type="presOf" srcId="{A08612E9-8154-AD43-80AC-542752F009B7}" destId="{82045678-CD9F-EF4B-8968-C1D64A74EBC4}" srcOrd="0" destOrd="0" presId="urn:microsoft.com/office/officeart/2005/8/layout/gear1"/>
    <dgm:cxn modelId="{84766777-626B-2B4C-AF93-F21B866D7734}" type="presOf" srcId="{B515D763-B386-EA4B-9C84-142CC50CF0C9}" destId="{15E849E0-4A3D-7846-AF79-6D55AAE3602A}" srcOrd="2" destOrd="0" presId="urn:microsoft.com/office/officeart/2005/8/layout/gear1"/>
    <dgm:cxn modelId="{92F2E479-D3DD-2140-8AFC-DD80AB32ADC4}" srcId="{021ABF7F-BC42-E147-8718-6CA078809D08}" destId="{1694FEF0-66B5-AF48-977C-D18D0D8592C1}" srcOrd="1" destOrd="0" parTransId="{96805D79-1347-9744-91F0-4268DE126C75}" sibTransId="{6A13E403-6AD9-114A-AC1F-5111B48B17F0}"/>
    <dgm:cxn modelId="{683A0C7B-949D-1C47-B423-19E0487FF717}" type="presOf" srcId="{FE1B1BDC-2CC7-0044-8469-05BF2255AD7E}" destId="{7B68C776-9555-5E44-A294-166C47A00BF6}" srcOrd="0" destOrd="0" presId="urn:microsoft.com/office/officeart/2005/8/layout/gear1"/>
    <dgm:cxn modelId="{370C9081-8967-E345-A440-7F58327DB4E3}" type="presOf" srcId="{596F15BD-3F8E-5845-9C87-EB283F866601}" destId="{5B292BB4-10DC-4641-BA53-8628B6A6E700}" srcOrd="2" destOrd="0" presId="urn:microsoft.com/office/officeart/2005/8/layout/gear1"/>
    <dgm:cxn modelId="{82D90DA2-C05B-A747-A2C1-A36DA56B6D43}" type="presOf" srcId="{B515D763-B386-EA4B-9C84-142CC50CF0C9}" destId="{0B669435-EAEB-7F48-9B21-56425DDDB6CF}" srcOrd="0" destOrd="0" presId="urn:microsoft.com/office/officeart/2005/8/layout/gear1"/>
    <dgm:cxn modelId="{1DBF57AE-CB90-7646-AA95-7AB1425E96AB}" srcId="{021ABF7F-BC42-E147-8718-6CA078809D08}" destId="{596F15BD-3F8E-5845-9C87-EB283F866601}" srcOrd="2" destOrd="0" parTransId="{839B05ED-31D8-2C4D-A4C4-C93E8C1C54A5}" sibTransId="{FE1B1BDC-2CC7-0044-8469-05BF2255AD7E}"/>
    <dgm:cxn modelId="{C48345BE-B9A5-774D-8B8F-D22E3B5C8BCA}" type="presOf" srcId="{B515D763-B386-EA4B-9C84-142CC50CF0C9}" destId="{DEE7019F-930E-EA46-B846-F14F8BD3DD88}" srcOrd="1" destOrd="0" presId="urn:microsoft.com/office/officeart/2005/8/layout/gear1"/>
    <dgm:cxn modelId="{3A5AD9CF-5056-5F4A-AE0E-FCD6587B4136}" srcId="{021ABF7F-BC42-E147-8718-6CA078809D08}" destId="{B515D763-B386-EA4B-9C84-142CC50CF0C9}" srcOrd="0" destOrd="0" parTransId="{FDF50C20-11E8-6D44-BAC9-EBFD955DE553}" sibTransId="{A08612E9-8154-AD43-80AC-542752F009B7}"/>
    <dgm:cxn modelId="{BE979BDE-3F37-194E-A2CA-2AEB500DA61A}" type="presOf" srcId="{596F15BD-3F8E-5845-9C87-EB283F866601}" destId="{0336FEF0-0DCF-AD4A-8578-C0A439CF5E7D}" srcOrd="3" destOrd="0" presId="urn:microsoft.com/office/officeart/2005/8/layout/gear1"/>
    <dgm:cxn modelId="{47D099FE-5692-DB44-BF6E-DB0B231FD022}" type="presOf" srcId="{596F15BD-3F8E-5845-9C87-EB283F866601}" destId="{455E1AA4-F8D2-454E-9288-27532867DBFB}" srcOrd="1" destOrd="0" presId="urn:microsoft.com/office/officeart/2005/8/layout/gear1"/>
    <dgm:cxn modelId="{FAF80562-685C-A041-9F6B-229DE17EF06B}" type="presParOf" srcId="{372E98A4-F6F4-6849-8875-9BC28DBE4F14}" destId="{0B669435-EAEB-7F48-9B21-56425DDDB6CF}" srcOrd="0" destOrd="0" presId="urn:microsoft.com/office/officeart/2005/8/layout/gear1"/>
    <dgm:cxn modelId="{F9ACBEE1-27B3-1341-B62D-48182F12EB8D}" type="presParOf" srcId="{372E98A4-F6F4-6849-8875-9BC28DBE4F14}" destId="{DEE7019F-930E-EA46-B846-F14F8BD3DD88}" srcOrd="1" destOrd="0" presId="urn:microsoft.com/office/officeart/2005/8/layout/gear1"/>
    <dgm:cxn modelId="{78D60DD5-CFBC-2A44-A9B4-4E615CBC783C}" type="presParOf" srcId="{372E98A4-F6F4-6849-8875-9BC28DBE4F14}" destId="{15E849E0-4A3D-7846-AF79-6D55AAE3602A}" srcOrd="2" destOrd="0" presId="urn:microsoft.com/office/officeart/2005/8/layout/gear1"/>
    <dgm:cxn modelId="{47CF2240-C006-F349-B0C2-4F89B494866D}" type="presParOf" srcId="{372E98A4-F6F4-6849-8875-9BC28DBE4F14}" destId="{CE2C7806-6938-234C-977E-BD743CEA6890}" srcOrd="3" destOrd="0" presId="urn:microsoft.com/office/officeart/2005/8/layout/gear1"/>
    <dgm:cxn modelId="{0777E7DE-F605-5C42-AC4B-29D40BD24AD2}" type="presParOf" srcId="{372E98A4-F6F4-6849-8875-9BC28DBE4F14}" destId="{1A8C985C-ECFC-D942-8403-5B293C768840}" srcOrd="4" destOrd="0" presId="urn:microsoft.com/office/officeart/2005/8/layout/gear1"/>
    <dgm:cxn modelId="{6A75A9A0-4A7E-B842-B55E-1C0F0E78A9BE}" type="presParOf" srcId="{372E98A4-F6F4-6849-8875-9BC28DBE4F14}" destId="{C2325EBB-8EC7-BE4F-B2DE-AF8EEBDAE9D8}" srcOrd="5" destOrd="0" presId="urn:microsoft.com/office/officeart/2005/8/layout/gear1"/>
    <dgm:cxn modelId="{45621910-D39D-BD4D-9336-D68795687B77}" type="presParOf" srcId="{372E98A4-F6F4-6849-8875-9BC28DBE4F14}" destId="{47FE6097-9585-494C-BECB-BFBAE63FD7CD}" srcOrd="6" destOrd="0" presId="urn:microsoft.com/office/officeart/2005/8/layout/gear1"/>
    <dgm:cxn modelId="{5124C18B-12F6-BB4E-B3B5-92E7CA70523B}" type="presParOf" srcId="{372E98A4-F6F4-6849-8875-9BC28DBE4F14}" destId="{455E1AA4-F8D2-454E-9288-27532867DBFB}" srcOrd="7" destOrd="0" presId="urn:microsoft.com/office/officeart/2005/8/layout/gear1"/>
    <dgm:cxn modelId="{BCAFD458-C88C-754B-8AC1-46311F803289}" type="presParOf" srcId="{372E98A4-F6F4-6849-8875-9BC28DBE4F14}" destId="{5B292BB4-10DC-4641-BA53-8628B6A6E700}" srcOrd="8" destOrd="0" presId="urn:microsoft.com/office/officeart/2005/8/layout/gear1"/>
    <dgm:cxn modelId="{BED02802-3C22-454F-8916-9506CC6EF9E8}" type="presParOf" srcId="{372E98A4-F6F4-6849-8875-9BC28DBE4F14}" destId="{0336FEF0-0DCF-AD4A-8578-C0A439CF5E7D}" srcOrd="9" destOrd="0" presId="urn:microsoft.com/office/officeart/2005/8/layout/gear1"/>
    <dgm:cxn modelId="{542DA18D-0B19-5647-BB8A-C1007797A12C}" type="presParOf" srcId="{372E98A4-F6F4-6849-8875-9BC28DBE4F14}" destId="{82045678-CD9F-EF4B-8968-C1D64A74EBC4}" srcOrd="10" destOrd="0" presId="urn:microsoft.com/office/officeart/2005/8/layout/gear1"/>
    <dgm:cxn modelId="{85C0F751-EA20-5549-8A63-89A8B70C5EB1}" type="presParOf" srcId="{372E98A4-F6F4-6849-8875-9BC28DBE4F14}" destId="{55D43881-7BB7-F94D-8132-89F010BA5FA1}" srcOrd="11" destOrd="0" presId="urn:microsoft.com/office/officeart/2005/8/layout/gear1"/>
    <dgm:cxn modelId="{0994C797-3B48-8F4C-841C-404D65D775D7}" type="presParOf" srcId="{372E98A4-F6F4-6849-8875-9BC28DBE4F14}" destId="{7B68C776-9555-5E44-A294-166C47A00BF6}"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69435-EAEB-7F48-9B21-56425DDDB6CF}">
      <dsp:nvSpPr>
        <dsp:cNvPr id="0" name=""/>
        <dsp:cNvSpPr/>
      </dsp:nvSpPr>
      <dsp:spPr>
        <a:xfrm>
          <a:off x="5040233" y="1958102"/>
          <a:ext cx="2393235" cy="2393235"/>
        </a:xfrm>
        <a:prstGeom prst="gear9">
          <a:avLst/>
        </a:prstGeom>
        <a:gradFill flip="none" rotWithShape="1">
          <a:gsLst>
            <a:gs pos="0">
              <a:srgbClr val="00B0F0"/>
            </a:gs>
            <a:gs pos="23000">
              <a:schemeClr val="accent3">
                <a:lumMod val="89000"/>
              </a:schemeClr>
            </a:gs>
            <a:gs pos="68000">
              <a:srgbClr val="00B0F0"/>
            </a:gs>
            <a:gs pos="97000">
              <a:srgbClr val="00B0F0"/>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Positive youth development</a:t>
          </a:r>
        </a:p>
      </dsp:txBody>
      <dsp:txXfrm>
        <a:off x="5521380" y="2518706"/>
        <a:ext cx="1430941" cy="1230172"/>
      </dsp:txXfrm>
    </dsp:sp>
    <dsp:sp modelId="{CE2C7806-6938-234C-977E-BD743CEA6890}">
      <dsp:nvSpPr>
        <dsp:cNvPr id="0" name=""/>
        <dsp:cNvSpPr/>
      </dsp:nvSpPr>
      <dsp:spPr>
        <a:xfrm>
          <a:off x="3636073" y="1396692"/>
          <a:ext cx="1740535" cy="1740535"/>
        </a:xfrm>
        <a:prstGeom prst="gear6">
          <a:avLst/>
        </a:prstGeom>
        <a:gradFill flip="none" rotWithShape="1">
          <a:gsLst>
            <a:gs pos="0">
              <a:srgbClr val="00B0F0"/>
            </a:gs>
            <a:gs pos="23000">
              <a:schemeClr val="accent3">
                <a:lumMod val="89000"/>
              </a:schemeClr>
            </a:gs>
            <a:gs pos="68000">
              <a:srgbClr val="00B0F0"/>
            </a:gs>
            <a:gs pos="97000">
              <a:srgbClr val="00B0F0"/>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4074258" y="1837525"/>
        <a:ext cx="864165" cy="858869"/>
      </dsp:txXfrm>
    </dsp:sp>
    <dsp:sp modelId="{47FE6097-9585-494C-BECB-BFBAE63FD7CD}">
      <dsp:nvSpPr>
        <dsp:cNvPr id="0" name=""/>
        <dsp:cNvSpPr/>
      </dsp:nvSpPr>
      <dsp:spPr>
        <a:xfrm rot="20700000">
          <a:off x="4622682" y="191636"/>
          <a:ext cx="1705369" cy="1705369"/>
        </a:xfrm>
        <a:prstGeom prst="gear6">
          <a:avLst/>
        </a:prstGeom>
        <a:gradFill flip="none" rotWithShape="1">
          <a:gsLst>
            <a:gs pos="0">
              <a:srgbClr val="00B0F0"/>
            </a:gs>
            <a:gs pos="23000">
              <a:schemeClr val="accent3">
                <a:lumMod val="89000"/>
              </a:schemeClr>
            </a:gs>
            <a:gs pos="68000">
              <a:srgbClr val="00B0F0"/>
            </a:gs>
            <a:gs pos="97000">
              <a:srgbClr val="00B0F0"/>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11 essential practices</a:t>
          </a:r>
        </a:p>
      </dsp:txBody>
      <dsp:txXfrm rot="-20700000">
        <a:off x="4996719" y="565673"/>
        <a:ext cx="957294" cy="957294"/>
      </dsp:txXfrm>
    </dsp:sp>
    <dsp:sp modelId="{82045678-CD9F-EF4B-8968-C1D64A74EBC4}">
      <dsp:nvSpPr>
        <dsp:cNvPr id="0" name=""/>
        <dsp:cNvSpPr/>
      </dsp:nvSpPr>
      <dsp:spPr>
        <a:xfrm>
          <a:off x="4857933" y="1595986"/>
          <a:ext cx="3063341" cy="3063341"/>
        </a:xfrm>
        <a:prstGeom prst="circularArrow">
          <a:avLst>
            <a:gd name="adj1" fmla="val 4687"/>
            <a:gd name="adj2" fmla="val 299029"/>
            <a:gd name="adj3" fmla="val 2519837"/>
            <a:gd name="adj4" fmla="val 15853391"/>
            <a:gd name="adj5" fmla="val 5469"/>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 modelId="{55D43881-7BB7-F94D-8132-89F010BA5FA1}">
      <dsp:nvSpPr>
        <dsp:cNvPr id="0" name=""/>
        <dsp:cNvSpPr/>
      </dsp:nvSpPr>
      <dsp:spPr>
        <a:xfrm>
          <a:off x="3339559" y="1006639"/>
          <a:ext cx="2225709" cy="2225709"/>
        </a:xfrm>
        <a:prstGeom prst="leftCircularArrow">
          <a:avLst>
            <a:gd name="adj1" fmla="val 6452"/>
            <a:gd name="adj2" fmla="val 429999"/>
            <a:gd name="adj3" fmla="val 10489124"/>
            <a:gd name="adj4" fmla="val 14837806"/>
            <a:gd name="adj5" fmla="val 7527"/>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 modelId="{7B68C776-9555-5E44-A294-166C47A00BF6}">
      <dsp:nvSpPr>
        <dsp:cNvPr id="0" name=""/>
        <dsp:cNvSpPr/>
      </dsp:nvSpPr>
      <dsp:spPr>
        <a:xfrm>
          <a:off x="4228212" y="-182577"/>
          <a:ext cx="2399762" cy="2399762"/>
        </a:xfrm>
        <a:prstGeom prst="circularArrow">
          <a:avLst>
            <a:gd name="adj1" fmla="val 5984"/>
            <a:gd name="adj2" fmla="val 394124"/>
            <a:gd name="adj3" fmla="val 13313824"/>
            <a:gd name="adj4" fmla="val 10508221"/>
            <a:gd name="adj5" fmla="val 6981"/>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34A6A-815D-1347-AF74-0EA99D7B6433}" type="datetimeFigureOut">
              <a:rPr lang="en-US" smtClean="0"/>
              <a:t>5/13/19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60339-83E4-7343-B960-1E3B2D4DE907}" type="slidenum">
              <a:rPr lang="en-US" smtClean="0"/>
              <a:t>‹#›</a:t>
            </a:fld>
            <a:endParaRPr lang="en-US"/>
          </a:p>
        </p:txBody>
      </p:sp>
    </p:spTree>
    <p:extLst>
      <p:ext uri="{BB962C8B-B14F-4D97-AF65-F5344CB8AC3E}">
        <p14:creationId xmlns:p14="http://schemas.microsoft.com/office/powerpoint/2010/main" val="4128104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60339-83E4-7343-B960-1E3B2D4DE907}" type="slidenum">
              <a:rPr lang="en-US" smtClean="0"/>
              <a:t>1</a:t>
            </a:fld>
            <a:endParaRPr lang="en-US"/>
          </a:p>
        </p:txBody>
      </p:sp>
    </p:spTree>
    <p:extLst>
      <p:ext uri="{BB962C8B-B14F-4D97-AF65-F5344CB8AC3E}">
        <p14:creationId xmlns:p14="http://schemas.microsoft.com/office/powerpoint/2010/main" val="4166653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6856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key partners in building a restorative school and community</a:t>
            </a:r>
          </a:p>
        </p:txBody>
      </p:sp>
    </p:spTree>
    <p:extLst>
      <p:ext uri="{BB962C8B-B14F-4D97-AF65-F5344CB8AC3E}">
        <p14:creationId xmlns:p14="http://schemas.microsoft.com/office/powerpoint/2010/main" val="335690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part of the whole community needed to be resilient</a:t>
            </a:r>
          </a:p>
          <a:p>
            <a:r>
              <a:rPr lang="en-US" dirty="0"/>
              <a:t>What we’ve learned through our work on the NHSS, NSS, and NDRF  is that CR take multiple stakeholders and all sectors of a community</a:t>
            </a:r>
          </a:p>
          <a:p>
            <a:r>
              <a:rPr lang="en-US" dirty="0"/>
              <a:t>This is also reflected in national strategy that is recognizing this whole community approach</a:t>
            </a:r>
          </a:p>
          <a:p>
            <a:r>
              <a:rPr lang="en-US" dirty="0"/>
              <a:t>The restorative community is a networked system is 	</a:t>
            </a:r>
          </a:p>
          <a:p>
            <a:r>
              <a:rPr lang="en-US" dirty="0"/>
              <a:t>But older adults and their supporting organizations are still not adequately leveraged in these </a:t>
            </a:r>
          </a:p>
          <a:p>
            <a:r>
              <a:rPr lang="en-US" dirty="0"/>
              <a:t>	strategy document, reflected only as a vulnerable pop, </a:t>
            </a:r>
          </a:p>
          <a:p>
            <a:r>
              <a:rPr lang="en-US" dirty="0"/>
              <a:t>	which while important is not fully recognizing their </a:t>
            </a:r>
          </a:p>
          <a:p>
            <a:r>
              <a:rPr lang="en-US" dirty="0"/>
              <a:t>	strengths</a:t>
            </a:r>
          </a:p>
          <a:p>
            <a:endParaRPr lang="en-US" dirty="0"/>
          </a:p>
        </p:txBody>
      </p:sp>
    </p:spTree>
    <p:extLst>
      <p:ext uri="{BB962C8B-B14F-4D97-AF65-F5344CB8AC3E}">
        <p14:creationId xmlns:p14="http://schemas.microsoft.com/office/powerpoint/2010/main" val="185231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Apply resilience across multiple stresses</a:t>
            </a:r>
          </a:p>
          <a:p>
            <a:pPr lvl="1"/>
            <a:r>
              <a:rPr lang="en-US" dirty="0"/>
              <a:t>Community allostatic load example</a:t>
            </a:r>
          </a:p>
          <a:p>
            <a:r>
              <a:rPr lang="en-US" dirty="0"/>
              <a:t>2. Take a systems approach to building </a:t>
            </a:r>
          </a:p>
          <a:p>
            <a:pPr marL="0" indent="0">
              <a:buNone/>
            </a:pPr>
            <a:r>
              <a:rPr lang="en-US" dirty="0"/>
              <a:t>    resilience</a:t>
            </a:r>
          </a:p>
          <a:p>
            <a:r>
              <a:rPr lang="en-US" dirty="0"/>
              <a:t>3. Build more resilient community leadership, workers, and training programs </a:t>
            </a:r>
          </a:p>
          <a:p>
            <a:pPr lvl="1"/>
            <a:r>
              <a:rPr lang="en-US" dirty="0"/>
              <a:t>New skills in community engagement, asset identification, self-sufficiency</a:t>
            </a:r>
          </a:p>
          <a:p>
            <a:r>
              <a:rPr lang="en-US" dirty="0"/>
              <a:t>4. Use a diversity of measurement approaches across the system, organizational and individual levels that feed back findings frequently</a:t>
            </a:r>
          </a:p>
          <a:p>
            <a:endParaRPr lang="en-US" dirty="0"/>
          </a:p>
        </p:txBody>
      </p:sp>
      <p:sp>
        <p:nvSpPr>
          <p:cNvPr id="4" name="Slide Number Placeholder 3"/>
          <p:cNvSpPr>
            <a:spLocks noGrp="1"/>
          </p:cNvSpPr>
          <p:nvPr>
            <p:ph type="sldNum" sz="quarter" idx="10"/>
          </p:nvPr>
        </p:nvSpPr>
        <p:spPr/>
        <p:txBody>
          <a:bodyPr/>
          <a:lstStyle/>
          <a:p>
            <a:fld id="{DD9F11C9-87EE-7F46-9FDB-0FD4BAB5373F}" type="slidenum">
              <a:rPr lang="en-US" smtClean="0"/>
              <a:t>15</a:t>
            </a:fld>
            <a:endParaRPr lang="en-US"/>
          </a:p>
        </p:txBody>
      </p:sp>
    </p:spTree>
    <p:extLst>
      <p:ext uri="{BB962C8B-B14F-4D97-AF65-F5344CB8AC3E}">
        <p14:creationId xmlns:p14="http://schemas.microsoft.com/office/powerpoint/2010/main" val="163155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Apply resilience across multiple stresses</a:t>
            </a:r>
          </a:p>
          <a:p>
            <a:pPr lvl="1"/>
            <a:r>
              <a:rPr lang="en-US" dirty="0"/>
              <a:t>Community allostatic load example</a:t>
            </a:r>
          </a:p>
          <a:p>
            <a:r>
              <a:rPr lang="en-US" dirty="0"/>
              <a:t>2. Take a systems approach to building </a:t>
            </a:r>
          </a:p>
          <a:p>
            <a:pPr marL="0" indent="0">
              <a:buNone/>
            </a:pPr>
            <a:r>
              <a:rPr lang="en-US" dirty="0"/>
              <a:t>    resilience</a:t>
            </a:r>
          </a:p>
          <a:p>
            <a:r>
              <a:rPr lang="en-US" dirty="0"/>
              <a:t>3. Build more resilient community leadership, workers, and training programs </a:t>
            </a:r>
          </a:p>
          <a:p>
            <a:pPr lvl="1"/>
            <a:r>
              <a:rPr lang="en-US" dirty="0"/>
              <a:t>New skills in community engagement, asset identification, self-sufficiency</a:t>
            </a:r>
          </a:p>
          <a:p>
            <a:r>
              <a:rPr lang="en-US" dirty="0"/>
              <a:t>4. Use a diversity of measurement approaches across the system, organizational and individual levels that feed back findings frequently</a:t>
            </a:r>
          </a:p>
          <a:p>
            <a:endParaRPr lang="en-US" dirty="0"/>
          </a:p>
        </p:txBody>
      </p:sp>
      <p:sp>
        <p:nvSpPr>
          <p:cNvPr id="4" name="Slide Number Placeholder 3"/>
          <p:cNvSpPr>
            <a:spLocks noGrp="1"/>
          </p:cNvSpPr>
          <p:nvPr>
            <p:ph type="sldNum" sz="quarter" idx="10"/>
          </p:nvPr>
        </p:nvSpPr>
        <p:spPr/>
        <p:txBody>
          <a:bodyPr/>
          <a:lstStyle/>
          <a:p>
            <a:fld id="{DD9F11C9-87EE-7F46-9FDB-0FD4BAB5373F}" type="slidenum">
              <a:rPr lang="en-US" smtClean="0"/>
              <a:t>16</a:t>
            </a:fld>
            <a:endParaRPr lang="en-US"/>
          </a:p>
        </p:txBody>
      </p:sp>
    </p:spTree>
    <p:extLst>
      <p:ext uri="{BB962C8B-B14F-4D97-AF65-F5344CB8AC3E}">
        <p14:creationId xmlns:p14="http://schemas.microsoft.com/office/powerpoint/2010/main" val="230097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Apply resilience across multiple stresses</a:t>
            </a:r>
          </a:p>
          <a:p>
            <a:pPr lvl="1"/>
            <a:r>
              <a:rPr lang="en-US" dirty="0"/>
              <a:t>Community allostatic load example</a:t>
            </a:r>
          </a:p>
          <a:p>
            <a:r>
              <a:rPr lang="en-US" dirty="0"/>
              <a:t>2. Take a systems approach to building </a:t>
            </a:r>
          </a:p>
          <a:p>
            <a:pPr marL="0" indent="0">
              <a:buNone/>
            </a:pPr>
            <a:r>
              <a:rPr lang="en-US" dirty="0"/>
              <a:t>    resilience</a:t>
            </a:r>
          </a:p>
          <a:p>
            <a:r>
              <a:rPr lang="en-US" dirty="0"/>
              <a:t>3. Build more resilient community leadership, workers, and training programs </a:t>
            </a:r>
          </a:p>
          <a:p>
            <a:pPr lvl="1"/>
            <a:r>
              <a:rPr lang="en-US" dirty="0"/>
              <a:t>New skills in community engagement, asset identification, self-sufficiency</a:t>
            </a:r>
          </a:p>
          <a:p>
            <a:r>
              <a:rPr lang="en-US" dirty="0"/>
              <a:t>4. Use a diversity of measurement approaches across the system, organizational and individual levels that feed back findings frequently</a:t>
            </a:r>
          </a:p>
          <a:p>
            <a:endParaRPr lang="en-US" dirty="0"/>
          </a:p>
        </p:txBody>
      </p:sp>
      <p:sp>
        <p:nvSpPr>
          <p:cNvPr id="4" name="Slide Number Placeholder 3"/>
          <p:cNvSpPr>
            <a:spLocks noGrp="1"/>
          </p:cNvSpPr>
          <p:nvPr>
            <p:ph type="sldNum" sz="quarter" idx="10"/>
          </p:nvPr>
        </p:nvSpPr>
        <p:spPr/>
        <p:txBody>
          <a:bodyPr/>
          <a:lstStyle/>
          <a:p>
            <a:fld id="{DD9F11C9-87EE-7F46-9FDB-0FD4BAB5373F}" type="slidenum">
              <a:rPr lang="en-US" smtClean="0"/>
              <a:t>17</a:t>
            </a:fld>
            <a:endParaRPr lang="en-US"/>
          </a:p>
        </p:txBody>
      </p:sp>
    </p:spTree>
    <p:extLst>
      <p:ext uri="{BB962C8B-B14F-4D97-AF65-F5344CB8AC3E}">
        <p14:creationId xmlns:p14="http://schemas.microsoft.com/office/powerpoint/2010/main" val="3641545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Apply resilience across multiple stresses</a:t>
            </a:r>
          </a:p>
          <a:p>
            <a:pPr lvl="1"/>
            <a:r>
              <a:rPr lang="en-US" dirty="0"/>
              <a:t>Community allostatic load example</a:t>
            </a:r>
          </a:p>
          <a:p>
            <a:r>
              <a:rPr lang="en-US" dirty="0"/>
              <a:t>2. Take a systems approach to building </a:t>
            </a:r>
          </a:p>
          <a:p>
            <a:pPr marL="0" indent="0">
              <a:buNone/>
            </a:pPr>
            <a:r>
              <a:rPr lang="en-US" dirty="0"/>
              <a:t>    resilience</a:t>
            </a:r>
          </a:p>
          <a:p>
            <a:r>
              <a:rPr lang="en-US" dirty="0"/>
              <a:t>3. Build more resilient community leadership, workers, and training programs </a:t>
            </a:r>
          </a:p>
          <a:p>
            <a:pPr lvl="1"/>
            <a:r>
              <a:rPr lang="en-US" dirty="0"/>
              <a:t>New skills in community engagement, asset identification, self-sufficiency</a:t>
            </a:r>
          </a:p>
          <a:p>
            <a:r>
              <a:rPr lang="en-US" dirty="0"/>
              <a:t>4. Use a diversity of measurement approaches across the system, organizational and individual levels that feed back findings frequently</a:t>
            </a:r>
          </a:p>
          <a:p>
            <a:endParaRPr lang="en-US" dirty="0"/>
          </a:p>
        </p:txBody>
      </p:sp>
      <p:sp>
        <p:nvSpPr>
          <p:cNvPr id="4" name="Slide Number Placeholder 3"/>
          <p:cNvSpPr>
            <a:spLocks noGrp="1"/>
          </p:cNvSpPr>
          <p:nvPr>
            <p:ph type="sldNum" sz="quarter" idx="10"/>
          </p:nvPr>
        </p:nvSpPr>
        <p:spPr/>
        <p:txBody>
          <a:bodyPr/>
          <a:lstStyle/>
          <a:p>
            <a:fld id="{DD9F11C9-87EE-7F46-9FDB-0FD4BAB5373F}" type="slidenum">
              <a:rPr lang="en-US" smtClean="0"/>
              <a:t>18</a:t>
            </a:fld>
            <a:endParaRPr lang="en-US"/>
          </a:p>
        </p:txBody>
      </p:sp>
    </p:spTree>
    <p:extLst>
      <p:ext uri="{BB962C8B-B14F-4D97-AF65-F5344CB8AC3E}">
        <p14:creationId xmlns:p14="http://schemas.microsoft.com/office/powerpoint/2010/main" val="810975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Apply resilience across multiple stresses</a:t>
            </a:r>
          </a:p>
          <a:p>
            <a:pPr lvl="1"/>
            <a:r>
              <a:rPr lang="en-US" dirty="0"/>
              <a:t>Community allostatic load example</a:t>
            </a:r>
          </a:p>
          <a:p>
            <a:r>
              <a:rPr lang="en-US" dirty="0"/>
              <a:t>2. Take a systems approach to building </a:t>
            </a:r>
          </a:p>
          <a:p>
            <a:pPr marL="0" indent="0">
              <a:buNone/>
            </a:pPr>
            <a:r>
              <a:rPr lang="en-US" dirty="0"/>
              <a:t>    resilience</a:t>
            </a:r>
          </a:p>
          <a:p>
            <a:r>
              <a:rPr lang="en-US" dirty="0"/>
              <a:t>3. Build more resilient community leadership, workers, and training programs </a:t>
            </a:r>
          </a:p>
          <a:p>
            <a:pPr lvl="1"/>
            <a:r>
              <a:rPr lang="en-US" dirty="0"/>
              <a:t>New skills in community engagement, asset identification, self-sufficiency</a:t>
            </a:r>
          </a:p>
          <a:p>
            <a:r>
              <a:rPr lang="en-US" dirty="0"/>
              <a:t>4. Use a diversity of measurement approaches across the system, organizational and individual levels that feed back findings frequently</a:t>
            </a:r>
          </a:p>
          <a:p>
            <a:endParaRPr lang="en-US" dirty="0"/>
          </a:p>
        </p:txBody>
      </p:sp>
      <p:sp>
        <p:nvSpPr>
          <p:cNvPr id="4" name="Slide Number Placeholder 3"/>
          <p:cNvSpPr>
            <a:spLocks noGrp="1"/>
          </p:cNvSpPr>
          <p:nvPr>
            <p:ph type="sldNum" sz="quarter" idx="10"/>
          </p:nvPr>
        </p:nvSpPr>
        <p:spPr/>
        <p:txBody>
          <a:bodyPr/>
          <a:lstStyle/>
          <a:p>
            <a:fld id="{DD9F11C9-87EE-7F46-9FDB-0FD4BAB5373F}" type="slidenum">
              <a:rPr lang="en-US" smtClean="0"/>
              <a:t>19</a:t>
            </a:fld>
            <a:endParaRPr lang="en-US"/>
          </a:p>
        </p:txBody>
      </p:sp>
    </p:spTree>
    <p:extLst>
      <p:ext uri="{BB962C8B-B14F-4D97-AF65-F5344CB8AC3E}">
        <p14:creationId xmlns:p14="http://schemas.microsoft.com/office/powerpoint/2010/main" val="4194776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Requires ‘all hands on deck’ to leverage community assets</a:t>
            </a:r>
          </a:p>
          <a:p>
            <a:pPr lvl="1"/>
            <a:r>
              <a:rPr lang="en-US" b="1" dirty="0"/>
              <a:t>Transdisciplinary perspective</a:t>
            </a:r>
          </a:p>
          <a:p>
            <a:endParaRPr lang="en-US" b="1" dirty="0"/>
          </a:p>
          <a:p>
            <a:r>
              <a:rPr lang="en-US" b="1" dirty="0"/>
              <a:t>Emphasizes the building of community capacity</a:t>
            </a:r>
          </a:p>
          <a:p>
            <a:pPr lvl="1"/>
            <a:r>
              <a:rPr lang="en-US" b="1" dirty="0"/>
              <a:t>Including capacity of schools and other setting where RP is implemented, as well as school staff and other adults that touch youth, and youth themselves </a:t>
            </a:r>
          </a:p>
          <a:p>
            <a:pPr lvl="1"/>
            <a:endParaRPr lang="en-US" b="1" dirty="0"/>
          </a:p>
          <a:p>
            <a:r>
              <a:rPr lang="en-US" b="1" dirty="0"/>
              <a:t>Reorients communities towards a strengths-based and relationship-focused approach that can help </a:t>
            </a:r>
            <a:r>
              <a:rPr lang="en-US" dirty="0"/>
              <a:t>change the norms or values needed to tackle systemic inequities (e.g., historical racism, entrenched poverty) and increase the supports and accountability (per the RP theory)</a:t>
            </a:r>
            <a:endParaRPr lang="en-US" b="1" dirty="0"/>
          </a:p>
          <a:p>
            <a:endParaRPr lang="en-US" dirty="0"/>
          </a:p>
        </p:txBody>
      </p:sp>
      <p:sp>
        <p:nvSpPr>
          <p:cNvPr id="4" name="Slide Number Placeholder 3"/>
          <p:cNvSpPr>
            <a:spLocks noGrp="1"/>
          </p:cNvSpPr>
          <p:nvPr>
            <p:ph type="sldNum" sz="quarter" idx="10"/>
          </p:nvPr>
        </p:nvSpPr>
        <p:spPr/>
        <p:txBody>
          <a:bodyPr/>
          <a:lstStyle/>
          <a:p>
            <a:fld id="{DD9F11C9-87EE-7F46-9FDB-0FD4BAB5373F}" type="slidenum">
              <a:rPr lang="en-US" smtClean="0"/>
              <a:t>20</a:t>
            </a:fld>
            <a:endParaRPr lang="en-US"/>
          </a:p>
        </p:txBody>
      </p:sp>
    </p:spTree>
    <p:extLst>
      <p:ext uri="{BB962C8B-B14F-4D97-AF65-F5344CB8AC3E}">
        <p14:creationId xmlns:p14="http://schemas.microsoft.com/office/powerpoint/2010/main" val="1735576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people have seen this before? This shows the steps towards building a restorative school. </a:t>
            </a:r>
          </a:p>
          <a:p>
            <a:endParaRPr lang="en-US" dirty="0"/>
          </a:p>
          <a:p>
            <a:r>
              <a:rPr lang="en-US" dirty="0"/>
              <a:t>But what are the steps towards building a health community through restorative schools, and community practices?</a:t>
            </a:r>
          </a:p>
          <a:p>
            <a:endParaRPr lang="en-US" dirty="0"/>
          </a:p>
          <a:p>
            <a:endParaRPr lang="en-US" dirty="0"/>
          </a:p>
        </p:txBody>
      </p:sp>
      <p:sp>
        <p:nvSpPr>
          <p:cNvPr id="4" name="Slide Number Placeholder 3"/>
          <p:cNvSpPr>
            <a:spLocks noGrp="1"/>
          </p:cNvSpPr>
          <p:nvPr>
            <p:ph type="sldNum" sz="quarter" idx="5"/>
          </p:nvPr>
        </p:nvSpPr>
        <p:spPr/>
        <p:txBody>
          <a:bodyPr/>
          <a:lstStyle/>
          <a:p>
            <a:fld id="{9CB60339-83E4-7343-B960-1E3B2D4DE907}" type="slidenum">
              <a:rPr lang="en-US" smtClean="0"/>
              <a:t>21</a:t>
            </a:fld>
            <a:endParaRPr lang="en-US"/>
          </a:p>
        </p:txBody>
      </p:sp>
    </p:spTree>
    <p:extLst>
      <p:ext uri="{BB962C8B-B14F-4D97-AF65-F5344CB8AC3E}">
        <p14:creationId xmlns:p14="http://schemas.microsoft.com/office/powerpoint/2010/main" val="455653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481" name="Slide Image Placeholder 1"/>
          <p:cNvSpPr>
            <a:spLocks noGrp="1" noRot="1" noChangeAspect="1"/>
          </p:cNvSpPr>
          <p:nvPr>
            <p:ph type="sldImg"/>
          </p:nvPr>
        </p:nvSpPr>
        <p:spPr>
          <a:ln/>
        </p:spPr>
      </p:sp>
      <p:sp>
        <p:nvSpPr>
          <p:cNvPr id="8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Palatino" charset="0"/>
                <a:ea typeface="ＭＳ Ｐゴシック" pitchFamily="34" charset="-128"/>
              </a:rPr>
              <a:t>Disasters</a:t>
            </a:r>
            <a:r>
              <a:rPr lang="en-US" dirty="0">
                <a:latin typeface="Palatino" charset="0"/>
                <a:ea typeface="ＭＳ Ｐゴシック" pitchFamily="34" charset="-128"/>
              </a:rPr>
              <a:t> more frequent and more costly. Not just natural but economic downturn, community violence, etc.</a:t>
            </a:r>
          </a:p>
          <a:p>
            <a:endParaRPr lang="en-US" dirty="0">
              <a:latin typeface="Palatino" charset="0"/>
              <a:ea typeface="ＭＳ Ｐゴシック" pitchFamily="34" charset="-128"/>
            </a:endParaRPr>
          </a:p>
          <a:p>
            <a:r>
              <a:rPr lang="en-US" b="1" dirty="0">
                <a:latin typeface="Palatino" charset="0"/>
                <a:ea typeface="ＭＳ Ｐゴシック" pitchFamily="34" charset="-128"/>
              </a:rPr>
              <a:t>Climate change </a:t>
            </a:r>
            <a:r>
              <a:rPr lang="en-US" dirty="0">
                <a:latin typeface="Palatino" charset="0"/>
                <a:ea typeface="ＭＳ Ｐゴシック" pitchFamily="34" charset="-128"/>
              </a:rPr>
              <a:t>creating new types of disasters now and in the future – population migration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Coinciding with this demographic shift, the rate of climate change is accelerating, bringing rising temperatures; increased risk of floods, droughts, and wildfires; stronger tropical storms and hurricanes; rising sea levels; and other climate-related hazards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Palatino" charset="0"/>
              <a:ea typeface="ＭＳ Ｐゴシック" pitchFamily="34" charset="-128"/>
            </a:endParaRPr>
          </a:p>
          <a:p>
            <a:r>
              <a:rPr lang="en-US" b="1" dirty="0">
                <a:latin typeface="Palatino" charset="0"/>
                <a:ea typeface="ＭＳ Ｐゴシック" pitchFamily="34" charset="-128"/>
              </a:rPr>
              <a:t>Inequities</a:t>
            </a:r>
            <a:r>
              <a:rPr lang="en-US" dirty="0">
                <a:latin typeface="Palatino" charset="0"/>
                <a:ea typeface="ＭＳ Ｐゴシック" pitchFamily="34" charset="-128"/>
              </a:rPr>
              <a:t> – top 1 percent own 40 percent of the nations wealth, bottom 80% own only 7 percent.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Palatino"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Palatino" charset="0"/>
                <a:ea typeface="ＭＳ Ｐゴシック" pitchFamily="34" charset="-128"/>
                <a:cs typeface="+mn-cs"/>
              </a:rPr>
              <a:t>I</a:t>
            </a:r>
            <a:r>
              <a:rPr lang="en-US" sz="1200" kern="1200" dirty="0">
                <a:solidFill>
                  <a:schemeClr val="tx1"/>
                </a:solidFill>
                <a:effectLst/>
                <a:latin typeface="+mn-lt"/>
                <a:ea typeface="+mn-ea"/>
                <a:cs typeface="+mn-cs"/>
              </a:rPr>
              <a:t>t is more important than ever to build resilient communities that can not only bounce back from adversity, but progress forward to becoming better prepared for future</a:t>
            </a:r>
            <a:r>
              <a:rPr lang="en-US" sz="1200" kern="1200" baseline="0" dirty="0">
                <a:solidFill>
                  <a:schemeClr val="tx1"/>
                </a:solidFill>
                <a:effectLst/>
                <a:latin typeface="+mn-lt"/>
                <a:ea typeface="+mn-ea"/>
                <a:cs typeface="+mn-cs"/>
              </a:rPr>
              <a:t> events. </a:t>
            </a:r>
          </a:p>
          <a:p>
            <a:endParaRPr lang="en-US" dirty="0">
              <a:latin typeface="Palatino" charset="0"/>
              <a:ea typeface="ＭＳ Ｐゴシック" pitchFamily="34" charset="-128"/>
            </a:endParaRPr>
          </a:p>
        </p:txBody>
      </p:sp>
      <p:sp>
        <p:nvSpPr>
          <p:cNvPr id="8195" name="Slide Number Placeholder 3"/>
          <p:cNvSpPr>
            <a:spLocks noGrp="1"/>
          </p:cNvSpPr>
          <p:nvPr>
            <p:ph type="sldNum" sz="quarter" idx="4294967295"/>
          </p:nvPr>
        </p:nvSpPr>
        <p:spPr bwMode="auto">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lvl1pPr eaLnBrk="0" hangingPunct="0">
              <a:defRPr sz="2000" b="1">
                <a:solidFill>
                  <a:schemeClr val="tx1"/>
                </a:solidFill>
                <a:latin typeface="Arial" pitchFamily="34" charset="0"/>
                <a:ea typeface="ＭＳ Ｐゴシック" pitchFamily="34" charset="-128"/>
              </a:defRPr>
            </a:lvl1pPr>
            <a:lvl2pPr marL="727868" indent="-279949" eaLnBrk="0" hangingPunct="0">
              <a:defRPr sz="2000" b="1">
                <a:solidFill>
                  <a:schemeClr val="tx1"/>
                </a:solidFill>
                <a:latin typeface="Arial" pitchFamily="34" charset="0"/>
                <a:ea typeface="ＭＳ Ｐゴシック" pitchFamily="34" charset="-128"/>
              </a:defRPr>
            </a:lvl2pPr>
            <a:lvl3pPr marL="1119797" indent="-223959" eaLnBrk="0" hangingPunct="0">
              <a:defRPr sz="2000" b="1">
                <a:solidFill>
                  <a:schemeClr val="tx1"/>
                </a:solidFill>
                <a:latin typeface="Arial" pitchFamily="34" charset="0"/>
                <a:ea typeface="ＭＳ Ｐゴシック" pitchFamily="34" charset="-128"/>
              </a:defRPr>
            </a:lvl3pPr>
            <a:lvl4pPr marL="1567716" indent="-223959" eaLnBrk="0" hangingPunct="0">
              <a:defRPr sz="2000" b="1">
                <a:solidFill>
                  <a:schemeClr val="tx1"/>
                </a:solidFill>
                <a:latin typeface="Arial" pitchFamily="34" charset="0"/>
                <a:ea typeface="ＭＳ Ｐゴシック" pitchFamily="34" charset="-128"/>
              </a:defRPr>
            </a:lvl4pPr>
            <a:lvl5pPr marL="2015635" indent="-223959" eaLnBrk="0" hangingPunct="0">
              <a:defRPr sz="2000" b="1">
                <a:solidFill>
                  <a:schemeClr val="tx1"/>
                </a:solidFill>
                <a:latin typeface="Arial" pitchFamily="34" charset="0"/>
                <a:ea typeface="ＭＳ Ｐゴシック" pitchFamily="34" charset="-128"/>
              </a:defRPr>
            </a:lvl5pPr>
            <a:lvl6pPr marL="2463554" indent="-223959" eaLnBrk="0" fontAlgn="base" hangingPunct="0">
              <a:spcBef>
                <a:spcPct val="0"/>
              </a:spcBef>
              <a:spcAft>
                <a:spcPct val="0"/>
              </a:spcAft>
              <a:defRPr sz="2000" b="1">
                <a:solidFill>
                  <a:schemeClr val="tx1"/>
                </a:solidFill>
                <a:latin typeface="Arial" pitchFamily="34" charset="0"/>
                <a:ea typeface="ＭＳ Ｐゴシック" pitchFamily="34" charset="-128"/>
              </a:defRPr>
            </a:lvl6pPr>
            <a:lvl7pPr marL="2911472" indent="-223959" eaLnBrk="0" fontAlgn="base" hangingPunct="0">
              <a:spcBef>
                <a:spcPct val="0"/>
              </a:spcBef>
              <a:spcAft>
                <a:spcPct val="0"/>
              </a:spcAft>
              <a:defRPr sz="2000" b="1">
                <a:solidFill>
                  <a:schemeClr val="tx1"/>
                </a:solidFill>
                <a:latin typeface="Arial" pitchFamily="34" charset="0"/>
                <a:ea typeface="ＭＳ Ｐゴシック" pitchFamily="34" charset="-128"/>
              </a:defRPr>
            </a:lvl7pPr>
            <a:lvl8pPr marL="3359391" indent="-223959" eaLnBrk="0" fontAlgn="base" hangingPunct="0">
              <a:spcBef>
                <a:spcPct val="0"/>
              </a:spcBef>
              <a:spcAft>
                <a:spcPct val="0"/>
              </a:spcAft>
              <a:defRPr sz="2000" b="1">
                <a:solidFill>
                  <a:schemeClr val="tx1"/>
                </a:solidFill>
                <a:latin typeface="Arial" pitchFamily="34" charset="0"/>
                <a:ea typeface="ＭＳ Ｐゴシック" pitchFamily="34" charset="-128"/>
              </a:defRPr>
            </a:lvl8pPr>
            <a:lvl9pPr marL="3807310" indent="-223959" eaLnBrk="0" fontAlgn="base" hangingPunct="0">
              <a:spcBef>
                <a:spcPct val="0"/>
              </a:spcBef>
              <a:spcAft>
                <a:spcPct val="0"/>
              </a:spcAft>
              <a:defRPr sz="2000" b="1">
                <a:solidFill>
                  <a:schemeClr val="tx1"/>
                </a:solidFill>
                <a:latin typeface="Arial" pitchFamily="34" charset="0"/>
                <a:ea typeface="ＭＳ Ｐゴシック" pitchFamily="34" charset="-128"/>
              </a:defRPr>
            </a:lvl9pPr>
          </a:lstStyle>
          <a:p>
            <a:pPr eaLnBrk="1" hangingPunct="1"/>
            <a:fld id="{9512B726-5215-44E6-A2CC-6C9840EE6BF8}" type="slidenum">
              <a:rPr lang="en-US"/>
              <a:pPr eaLnBrk="1" hangingPunct="1"/>
              <a:t>3</a:t>
            </a:fld>
            <a:endParaRPr lang="en-US"/>
          </a:p>
        </p:txBody>
      </p:sp>
    </p:spTree>
    <p:extLst>
      <p:ext uri="{BB962C8B-B14F-4D97-AF65-F5344CB8AC3E}">
        <p14:creationId xmlns:p14="http://schemas.microsoft.com/office/powerpoint/2010/main" val="540094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steps towards building a health community. Restorative schools and community practices can play a role.</a:t>
            </a:r>
          </a:p>
          <a:p>
            <a:endParaRPr lang="en-US" dirty="0"/>
          </a:p>
          <a:p>
            <a:endParaRPr lang="en-US" dirty="0"/>
          </a:p>
        </p:txBody>
      </p:sp>
      <p:sp>
        <p:nvSpPr>
          <p:cNvPr id="4" name="Slide Number Placeholder 3"/>
          <p:cNvSpPr>
            <a:spLocks noGrp="1"/>
          </p:cNvSpPr>
          <p:nvPr>
            <p:ph type="sldNum" sz="quarter" idx="5"/>
          </p:nvPr>
        </p:nvSpPr>
        <p:spPr/>
        <p:txBody>
          <a:bodyPr/>
          <a:lstStyle/>
          <a:p>
            <a:fld id="{9CB60339-83E4-7343-B960-1E3B2D4DE907}" type="slidenum">
              <a:rPr lang="en-US" smtClean="0"/>
              <a:t>22</a:t>
            </a:fld>
            <a:endParaRPr lang="en-US"/>
          </a:p>
        </p:txBody>
      </p:sp>
    </p:spTree>
    <p:extLst>
      <p:ext uri="{BB962C8B-B14F-4D97-AF65-F5344CB8AC3E}">
        <p14:creationId xmlns:p14="http://schemas.microsoft.com/office/powerpoint/2010/main" val="1881350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60339-83E4-7343-B960-1E3B2D4DE907}" type="slidenum">
              <a:rPr lang="en-US" smtClean="0"/>
              <a:t>23</a:t>
            </a:fld>
            <a:endParaRPr lang="en-US"/>
          </a:p>
        </p:txBody>
      </p:sp>
    </p:spTree>
    <p:extLst>
      <p:ext uri="{BB962C8B-B14F-4D97-AF65-F5344CB8AC3E}">
        <p14:creationId xmlns:p14="http://schemas.microsoft.com/office/powerpoint/2010/main" val="1592134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Restorative practices helps create connections between youth and between youth and adults</a:t>
            </a:r>
          </a:p>
        </p:txBody>
      </p:sp>
      <p:sp>
        <p:nvSpPr>
          <p:cNvPr id="4" name="Slide Number Placeholder 3"/>
          <p:cNvSpPr>
            <a:spLocks noGrp="1"/>
          </p:cNvSpPr>
          <p:nvPr>
            <p:ph type="sldNum" sz="quarter" idx="5"/>
          </p:nvPr>
        </p:nvSpPr>
        <p:spPr/>
        <p:txBody>
          <a:bodyPr/>
          <a:lstStyle/>
          <a:p>
            <a:fld id="{9CB60339-83E4-7343-B960-1E3B2D4DE907}" type="slidenum">
              <a:rPr lang="en-US" smtClean="0"/>
              <a:t>24</a:t>
            </a:fld>
            <a:endParaRPr lang="en-US"/>
          </a:p>
        </p:txBody>
      </p:sp>
    </p:spTree>
    <p:extLst>
      <p:ext uri="{BB962C8B-B14F-4D97-AF65-F5344CB8AC3E}">
        <p14:creationId xmlns:p14="http://schemas.microsoft.com/office/powerpoint/2010/main" val="3937705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i="1" dirty="0">
                <a:solidFill>
                  <a:schemeClr val="tx1"/>
                </a:solidFill>
              </a:rPr>
              <a:t>What has been missing?</a:t>
            </a:r>
          </a:p>
          <a:p>
            <a:pPr algn="ctr"/>
            <a:endParaRPr lang="en-US" sz="1200" i="1" dirty="0">
              <a:solidFill>
                <a:schemeClr val="tx1"/>
              </a:solidFill>
            </a:endParaRPr>
          </a:p>
          <a:p>
            <a:pPr algn="l"/>
            <a:r>
              <a:rPr lang="en-US" sz="1200" dirty="0">
                <a:solidFill>
                  <a:schemeClr val="tx1"/>
                </a:solidFill>
              </a:rPr>
              <a:t>Integration of the practice of government with science of wellbeing</a:t>
            </a:r>
          </a:p>
          <a:p>
            <a:pPr algn="ctr"/>
            <a:endParaRPr lang="en-US" sz="1200" dirty="0">
              <a:solidFill>
                <a:schemeClr val="tx1"/>
              </a:solidFill>
            </a:endParaRPr>
          </a:p>
          <a:p>
            <a:pPr algn="l"/>
            <a:r>
              <a:rPr lang="en-US" sz="1200" dirty="0">
                <a:solidFill>
                  <a:schemeClr val="tx1"/>
                </a:solidFill>
              </a:rPr>
              <a:t>Coordination around a common wellbeing agenda</a:t>
            </a:r>
          </a:p>
          <a:p>
            <a:pPr algn="l"/>
            <a:endParaRPr lang="en-US" sz="1200" dirty="0">
              <a:solidFill>
                <a:schemeClr val="tx1"/>
              </a:solidFill>
            </a:endParaRPr>
          </a:p>
          <a:p>
            <a:pPr algn="l"/>
            <a:r>
              <a:rPr lang="en-US" sz="1200" dirty="0">
                <a:solidFill>
                  <a:schemeClr val="tx1"/>
                </a:solidFill>
              </a:rPr>
              <a:t>Consideration of local resource allocation</a:t>
            </a:r>
          </a:p>
          <a:p>
            <a:endParaRPr lang="en-US" dirty="0"/>
          </a:p>
        </p:txBody>
      </p:sp>
      <p:sp>
        <p:nvSpPr>
          <p:cNvPr id="4" name="Slide Number Placeholder 3"/>
          <p:cNvSpPr>
            <a:spLocks noGrp="1"/>
          </p:cNvSpPr>
          <p:nvPr>
            <p:ph type="sldNum" sz="quarter" idx="5"/>
          </p:nvPr>
        </p:nvSpPr>
        <p:spPr/>
        <p:txBody>
          <a:bodyPr/>
          <a:lstStyle/>
          <a:p>
            <a:fld id="{9CB60339-83E4-7343-B960-1E3B2D4DE907}" type="slidenum">
              <a:rPr lang="en-US" smtClean="0"/>
              <a:t>27</a:t>
            </a:fld>
            <a:endParaRPr lang="en-US"/>
          </a:p>
        </p:txBody>
      </p:sp>
    </p:spTree>
    <p:extLst>
      <p:ext uri="{BB962C8B-B14F-4D97-AF65-F5344CB8AC3E}">
        <p14:creationId xmlns:p14="http://schemas.microsoft.com/office/powerpoint/2010/main" val="1412857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60339-83E4-7343-B960-1E3B2D4DE907}" type="slidenum">
              <a:rPr lang="en-US" smtClean="0"/>
              <a:t>28</a:t>
            </a:fld>
            <a:endParaRPr lang="en-US"/>
          </a:p>
        </p:txBody>
      </p:sp>
    </p:spTree>
    <p:extLst>
      <p:ext uri="{BB962C8B-B14F-4D97-AF65-F5344CB8AC3E}">
        <p14:creationId xmlns:p14="http://schemas.microsoft.com/office/powerpoint/2010/main" val="1234024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efforts where youth can use their voice to make change in their community. You can amplify your work in schools by aligning with these community focused efforts which have brought together a range of disciplines to make a healthier community. You can also bring your expertise in relationship building to these efforts to help people work through differences, across the political spectrum, etc. to make change. Creating a respectful dialogue around needed community change is critical to bringing folks together. </a:t>
            </a:r>
          </a:p>
        </p:txBody>
      </p:sp>
      <p:sp>
        <p:nvSpPr>
          <p:cNvPr id="4" name="Slide Number Placeholder 3"/>
          <p:cNvSpPr>
            <a:spLocks noGrp="1"/>
          </p:cNvSpPr>
          <p:nvPr>
            <p:ph type="sldNum" sz="quarter" idx="5"/>
          </p:nvPr>
        </p:nvSpPr>
        <p:spPr/>
        <p:txBody>
          <a:bodyPr/>
          <a:lstStyle/>
          <a:p>
            <a:fld id="{9CB60339-83E4-7343-B960-1E3B2D4DE907}" type="slidenum">
              <a:rPr lang="en-US" smtClean="0"/>
              <a:t>29</a:t>
            </a:fld>
            <a:endParaRPr lang="en-US"/>
          </a:p>
        </p:txBody>
      </p:sp>
    </p:spTree>
    <p:extLst>
      <p:ext uri="{BB962C8B-B14F-4D97-AF65-F5344CB8AC3E}">
        <p14:creationId xmlns:p14="http://schemas.microsoft.com/office/powerpoint/2010/main" val="1359999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resilience is about action steps linked to things we do every day and working with what your community has. Communities with more connected people are more resilience to stress – connection is important. As is understanding your strengths and skills – if you can cook, drive, organize, use IT/social media you can help your community and your neighbors during a disaster. Use your proactive circles to have students think about their strengths/assets and the strengths/assets in their community they can rely on during a disaster. </a:t>
            </a:r>
          </a:p>
        </p:txBody>
      </p:sp>
      <p:sp>
        <p:nvSpPr>
          <p:cNvPr id="4" name="Slide Number Placeholder 3"/>
          <p:cNvSpPr>
            <a:spLocks noGrp="1"/>
          </p:cNvSpPr>
          <p:nvPr>
            <p:ph type="sldNum" sz="quarter" idx="5"/>
          </p:nvPr>
        </p:nvSpPr>
        <p:spPr/>
        <p:txBody>
          <a:bodyPr/>
          <a:lstStyle/>
          <a:p>
            <a:fld id="{9CB60339-83E4-7343-B960-1E3B2D4DE907}" type="slidenum">
              <a:rPr lang="en-US" smtClean="0"/>
              <a:t>30</a:t>
            </a:fld>
            <a:endParaRPr lang="en-US"/>
          </a:p>
        </p:txBody>
      </p:sp>
    </p:spTree>
    <p:extLst>
      <p:ext uri="{BB962C8B-B14F-4D97-AF65-F5344CB8AC3E}">
        <p14:creationId xmlns:p14="http://schemas.microsoft.com/office/powerpoint/2010/main" val="1667799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help spread the word on available programs and resources available in the community. Family groups, diversion programs, resilience efforts, etc. These resources can benefit the youth you are working with and their families – and help them be better prepared to deal with stress. </a:t>
            </a:r>
          </a:p>
        </p:txBody>
      </p:sp>
      <p:sp>
        <p:nvSpPr>
          <p:cNvPr id="4" name="Slide Number Placeholder 3"/>
          <p:cNvSpPr>
            <a:spLocks noGrp="1"/>
          </p:cNvSpPr>
          <p:nvPr>
            <p:ph type="sldNum" sz="quarter" idx="5"/>
          </p:nvPr>
        </p:nvSpPr>
        <p:spPr/>
        <p:txBody>
          <a:bodyPr/>
          <a:lstStyle/>
          <a:p>
            <a:fld id="{9CB60339-83E4-7343-B960-1E3B2D4DE907}" type="slidenum">
              <a:rPr lang="en-US" smtClean="0"/>
              <a:t>31</a:t>
            </a:fld>
            <a:endParaRPr lang="en-US"/>
          </a:p>
        </p:txBody>
      </p:sp>
    </p:spTree>
    <p:extLst>
      <p:ext uri="{BB962C8B-B14F-4D97-AF65-F5344CB8AC3E}">
        <p14:creationId xmlns:p14="http://schemas.microsoft.com/office/powerpoint/2010/main" val="1904999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connect your youth with community resilience efforts that are planning and exercising for disaster and other community stressors. Youth can bring an important voice that can change the dialogue about them as a vulnerable population to viewing them as an asset.</a:t>
            </a:r>
          </a:p>
        </p:txBody>
      </p:sp>
      <p:sp>
        <p:nvSpPr>
          <p:cNvPr id="4" name="Slide Number Placeholder 3"/>
          <p:cNvSpPr>
            <a:spLocks noGrp="1"/>
          </p:cNvSpPr>
          <p:nvPr>
            <p:ph type="sldNum" sz="quarter" idx="5"/>
          </p:nvPr>
        </p:nvSpPr>
        <p:spPr/>
        <p:txBody>
          <a:bodyPr/>
          <a:lstStyle/>
          <a:p>
            <a:fld id="{9CB60339-83E4-7343-B960-1E3B2D4DE907}" type="slidenum">
              <a:rPr lang="en-US" smtClean="0"/>
              <a:t>32</a:t>
            </a:fld>
            <a:endParaRPr lang="en-US"/>
          </a:p>
        </p:txBody>
      </p:sp>
    </p:spTree>
    <p:extLst>
      <p:ext uri="{BB962C8B-B14F-4D97-AF65-F5344CB8AC3E}">
        <p14:creationId xmlns:p14="http://schemas.microsoft.com/office/powerpoint/2010/main" val="184710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dirty="0">
                <a:effectLst/>
                <a:latin typeface="Proxima Nova Bold"/>
              </a:rPr>
              <a:t>Aging is not lost youth but a new stage of opportunity and strength. </a:t>
            </a:r>
          </a:p>
          <a:p>
            <a:r>
              <a:rPr lang="en-US" sz="1200" i="1" dirty="0">
                <a:latin typeface="Proxima Nova Bold"/>
              </a:rPr>
              <a:t>-B</a:t>
            </a:r>
            <a:r>
              <a:rPr lang="en-US" sz="1200" b="0" i="1" u="none" strike="noStrike" dirty="0">
                <a:effectLst/>
                <a:latin typeface="Proxima Nova Bold"/>
              </a:rPr>
              <a:t>etty Friedan </a:t>
            </a:r>
            <a:endParaRPr lang="en-US" sz="1200" i="1" dirty="0"/>
          </a:p>
          <a:p>
            <a:endParaRPr lang="en-US" dirty="0"/>
          </a:p>
        </p:txBody>
      </p:sp>
      <p:sp>
        <p:nvSpPr>
          <p:cNvPr id="4" name="Slide Number Placeholder 3"/>
          <p:cNvSpPr>
            <a:spLocks noGrp="1"/>
          </p:cNvSpPr>
          <p:nvPr>
            <p:ph type="sldNum" sz="quarter" idx="10"/>
          </p:nvPr>
        </p:nvSpPr>
        <p:spPr/>
        <p:txBody>
          <a:bodyPr/>
          <a:lstStyle/>
          <a:p>
            <a:fld id="{DD9F11C9-87EE-7F46-9FDB-0FD4BAB5373F}" type="slidenum">
              <a:rPr lang="en-US" smtClean="0"/>
              <a:t>33</a:t>
            </a:fld>
            <a:endParaRPr lang="en-US"/>
          </a:p>
        </p:txBody>
      </p:sp>
    </p:spTree>
    <p:extLst>
      <p:ext uri="{BB962C8B-B14F-4D97-AF65-F5344CB8AC3E}">
        <p14:creationId xmlns:p14="http://schemas.microsoft.com/office/powerpoint/2010/main" val="406854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eaLnBrk="0" fontAlgn="base" hangingPunct="0">
              <a:spcBef>
                <a:spcPct val="50000"/>
              </a:spcBef>
              <a:spcAft>
                <a:spcPct val="0"/>
              </a:spcAft>
            </a:pPr>
            <a:r>
              <a:rPr lang="en-US" dirty="0">
                <a:latin typeface="Palatino" charset="0"/>
                <a:ea typeface="ＭＳ Ｐゴシック" pitchFamily="34" charset="-128"/>
              </a:rPr>
              <a:t>Review differences between </a:t>
            </a:r>
          </a:p>
          <a:p>
            <a:endParaRPr lang="en-US" dirty="0"/>
          </a:p>
        </p:txBody>
      </p:sp>
    </p:spTree>
    <p:extLst>
      <p:ext uri="{BB962C8B-B14F-4D97-AF65-F5344CB8AC3E}">
        <p14:creationId xmlns:p14="http://schemas.microsoft.com/office/powerpoint/2010/main" val="3852251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7F87F0-3AF3-4A11-A56B-ED05801BB3CB}" type="slidenum">
              <a:rPr lang="en-US" smtClean="0"/>
              <a:t>34</a:t>
            </a:fld>
            <a:endParaRPr lang="en-US"/>
          </a:p>
        </p:txBody>
      </p:sp>
    </p:spTree>
    <p:extLst>
      <p:ext uri="{BB962C8B-B14F-4D97-AF65-F5344CB8AC3E}">
        <p14:creationId xmlns:p14="http://schemas.microsoft.com/office/powerpoint/2010/main" val="329157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Older adults, children, immigrants, those with chronic health problems – all growing populations and all considered vulnerable by traditional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Adults 65 years+ will account for over 20 percent of the U.S. population by 2050 </a:t>
            </a:r>
            <a:r>
              <a:rPr lang="en-US" i="1" dirty="0"/>
              <a:t>(Census Bureau,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kern="1200" baseline="0" dirty="0">
                <a:solidFill>
                  <a:schemeClr val="tx1"/>
                </a:solidFill>
                <a:latin typeface="+mn-lt"/>
                <a:ea typeface="+mn-ea"/>
                <a:cs typeface="+mn-cs"/>
              </a:rPr>
              <a:t>Vulnerability has been characterized in a few ways:</a:t>
            </a:r>
            <a:endParaRPr lang="en-US" sz="1200" b="1" i="0" u="none" strike="noStrike" kern="1200" baseline="0" dirty="0">
              <a:solidFill>
                <a:schemeClr val="tx1"/>
              </a:solidFill>
              <a:latin typeface="+mn-lt"/>
              <a:ea typeface="+mn-ea"/>
              <a:cs typeface="+mn-cs"/>
            </a:endParaRPr>
          </a:p>
          <a:p>
            <a:endParaRPr lang="en-US" sz="1200" kern="1200" baseline="0" dirty="0">
              <a:solidFill>
                <a:schemeClr val="tx1"/>
              </a:solidFill>
              <a:effectLst/>
              <a:latin typeface="+mn-lt"/>
              <a:ea typeface="+mn-ea"/>
              <a:cs typeface="+mn-cs"/>
            </a:endParaRPr>
          </a:p>
          <a:p>
            <a:r>
              <a:rPr lang="en-US" dirty="0"/>
              <a:t>Having the highest prevalence rates for </a:t>
            </a:r>
            <a:r>
              <a:rPr lang="en-US" b="1" dirty="0"/>
              <a:t>multiple chronic conditions</a:t>
            </a:r>
            <a:r>
              <a:rPr lang="en-US" dirty="0"/>
              <a:t>, limitations in activities of daily living and instrumental activities of daily living, physical and cognitive disabilities, and sensory impairments makes older adults particularly vulnerable to physiological and psychological stresses during natural disasters . </a:t>
            </a:r>
          </a:p>
          <a:p>
            <a:endParaRPr lang="en-US" dirty="0"/>
          </a:p>
          <a:p>
            <a:r>
              <a:rPr lang="en-US" dirty="0"/>
              <a:t>2/3 older adults had </a:t>
            </a:r>
            <a:r>
              <a:rPr lang="en-US" b="1" dirty="0"/>
              <a:t>no emergency plan</a:t>
            </a:r>
            <a:r>
              <a:rPr lang="en-US" dirty="0"/>
              <a:t>, had never participated in any disaster preparedness educational program, and were not aware of the availability of relevant resources </a:t>
            </a:r>
            <a:r>
              <a:rPr lang="en-US" i="1" dirty="0"/>
              <a:t>(Al-</a:t>
            </a:r>
            <a:r>
              <a:rPr lang="en-US" i="1" dirty="0" err="1"/>
              <a:t>Rousan</a:t>
            </a:r>
            <a:r>
              <a:rPr lang="en-US" i="1" dirty="0"/>
              <a:t> et al., 2014) </a:t>
            </a:r>
            <a:endParaRPr lang="en-US" sz="600" dirty="0"/>
          </a:p>
          <a:p>
            <a:endParaRPr lang="en-US" sz="1200" b="0" i="0" u="none" strike="noStrike" kern="1200" baseline="0" dirty="0">
              <a:solidFill>
                <a:schemeClr val="tx1"/>
              </a:solidFill>
              <a:latin typeface="+mn-lt"/>
              <a:ea typeface="+mn-ea"/>
              <a:cs typeface="+mn-cs"/>
            </a:endParaRPr>
          </a:p>
          <a:p>
            <a:r>
              <a:rPr lang="en-US" b="1" dirty="0"/>
              <a:t>Live in areas more affected by climate change</a:t>
            </a:r>
            <a:r>
              <a:rPr lang="en-US" dirty="0"/>
              <a:t>, </a:t>
            </a:r>
            <a:r>
              <a:rPr lang="en-US" sz="1200" b="0" i="0" u="none" strike="noStrike" kern="1200" baseline="0" dirty="0">
                <a:solidFill>
                  <a:schemeClr val="tx1"/>
                </a:solidFill>
                <a:latin typeface="+mn-lt"/>
                <a:ea typeface="+mn-ea"/>
                <a:cs typeface="+mn-cs"/>
              </a:rPr>
              <a:t>including coastal zones and large metropolitan areas (Gamble 2013)</a:t>
            </a:r>
            <a:endParaRPr lang="en-US" sz="1200" b="0" kern="1200" dirty="0">
              <a:solidFill>
                <a:schemeClr val="tx1"/>
              </a:solidFill>
              <a:effectLst/>
              <a:latin typeface="+mn-lt"/>
              <a:ea typeface="+mn-ea"/>
              <a:cs typeface="+mn-cs"/>
            </a:endParaRPr>
          </a:p>
          <a:p>
            <a:r>
              <a:rPr lang="en-US" dirty="0"/>
              <a:t>will require public health and prevention planning and programs to promote the resilience of older adults. </a:t>
            </a:r>
            <a:r>
              <a:rPr lang="en-US" sz="1200" b="1"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03C051E-2F52-A04C-9935-8BEA97008F72}" type="slidenum">
              <a:rPr lang="en-US" smtClean="0"/>
              <a:t>5</a:t>
            </a:fld>
            <a:endParaRPr lang="en-US"/>
          </a:p>
        </p:txBody>
      </p:sp>
    </p:spTree>
    <p:extLst>
      <p:ext uri="{BB962C8B-B14F-4D97-AF65-F5344CB8AC3E}">
        <p14:creationId xmlns:p14="http://schemas.microsoft.com/office/powerpoint/2010/main" val="229674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a result, moving towards thinking about a more holistic strategy to managing disasters -- CR</a:t>
            </a:r>
          </a:p>
          <a:p>
            <a:r>
              <a:rPr lang="en-US" dirty="0"/>
              <a:t>There are lots of definitions of community resilience</a:t>
            </a:r>
          </a:p>
          <a:p>
            <a:r>
              <a:rPr lang="en-US" dirty="0"/>
              <a:t>Here’s RAND’s developed from our national work</a:t>
            </a:r>
          </a:p>
        </p:txBody>
      </p:sp>
    </p:spTree>
    <p:extLst>
      <p:ext uri="{BB962C8B-B14F-4D97-AF65-F5344CB8AC3E}">
        <p14:creationId xmlns:p14="http://schemas.microsoft.com/office/powerpoint/2010/main" val="326965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a result, moving towards thinking about a more holistic strategy to managing disasters -- CR</a:t>
            </a:r>
          </a:p>
          <a:p>
            <a:r>
              <a:rPr lang="en-US" dirty="0"/>
              <a:t>There are lots of definitions of community resilience</a:t>
            </a:r>
          </a:p>
          <a:p>
            <a:r>
              <a:rPr lang="en-US" dirty="0"/>
              <a:t>Here’s RAND’s developed from our national work</a:t>
            </a:r>
          </a:p>
        </p:txBody>
      </p:sp>
    </p:spTree>
    <p:extLst>
      <p:ext uri="{BB962C8B-B14F-4D97-AF65-F5344CB8AC3E}">
        <p14:creationId xmlns:p14="http://schemas.microsoft.com/office/powerpoint/2010/main" val="146677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Joie-I put this here, modify as you see fit</a:t>
            </a:r>
          </a:p>
        </p:txBody>
      </p:sp>
      <p:sp>
        <p:nvSpPr>
          <p:cNvPr id="4" name="Slide Number Placeholder 3"/>
          <p:cNvSpPr>
            <a:spLocks noGrp="1"/>
          </p:cNvSpPr>
          <p:nvPr>
            <p:ph type="sldNum" sz="quarter" idx="5"/>
          </p:nvPr>
        </p:nvSpPr>
        <p:spPr/>
        <p:txBody>
          <a:bodyPr/>
          <a:lstStyle/>
          <a:p>
            <a:fld id="{DD9F11C9-87EE-7F46-9FDB-0FD4BAB5373F}" type="slidenum">
              <a:rPr lang="en-US" smtClean="0"/>
              <a:t>8</a:t>
            </a:fld>
            <a:endParaRPr lang="en-US"/>
          </a:p>
        </p:txBody>
      </p:sp>
    </p:spTree>
    <p:extLst>
      <p:ext uri="{BB962C8B-B14F-4D97-AF65-F5344CB8AC3E}">
        <p14:creationId xmlns:p14="http://schemas.microsoft.com/office/powerpoint/2010/main" val="410896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11C9-87EE-7F46-9FDB-0FD4BAB5373F}" type="slidenum">
              <a:rPr lang="en-US" smtClean="0"/>
              <a:t>9</a:t>
            </a:fld>
            <a:endParaRPr lang="en-US"/>
          </a:p>
        </p:txBody>
      </p:sp>
    </p:spTree>
    <p:extLst>
      <p:ext uri="{BB962C8B-B14F-4D97-AF65-F5344CB8AC3E}">
        <p14:creationId xmlns:p14="http://schemas.microsoft.com/office/powerpoint/2010/main" val="633413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069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FF901C-5984-0C4C-9546-F58A9F4A5C74}" type="datetimeFigureOut">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2166859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FF901C-5984-0C4C-9546-F58A9F4A5C74}" type="datetimeFigureOut">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112909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FF901C-5984-0C4C-9546-F58A9F4A5C74}" type="datetimeFigureOut">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303624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FF901C-5984-0C4C-9546-F58A9F4A5C74}" type="datetimeFigureOut">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323542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FF901C-5984-0C4C-9546-F58A9F4A5C74}" type="datetimeFigureOut">
              <a:rPr lang="en-US" smtClean="0"/>
              <a:t>5/13/19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405747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FF901C-5984-0C4C-9546-F58A9F4A5C74}" type="datetimeFigureOut">
              <a:rPr lang="en-US" smtClean="0"/>
              <a:t>5/13/19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334212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FF901C-5984-0C4C-9546-F58A9F4A5C74}" type="datetimeFigureOut">
              <a:rPr lang="en-US" smtClean="0"/>
              <a:t>5/13/19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423630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FF901C-5984-0C4C-9546-F58A9F4A5C74}" type="datetimeFigureOut">
              <a:rPr lang="en-US" smtClean="0"/>
              <a:t>5/13/19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398343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F901C-5984-0C4C-9546-F58A9F4A5C74}" type="datetimeFigureOut">
              <a:rPr lang="en-US" smtClean="0"/>
              <a:t>5/13/19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4291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FF901C-5984-0C4C-9546-F58A9F4A5C74}" type="datetimeFigureOut">
              <a:rPr lang="en-US" smtClean="0"/>
              <a:t>5/13/19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33390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FF901C-5984-0C4C-9546-F58A9F4A5C74}" type="datetimeFigureOut">
              <a:rPr lang="en-US" smtClean="0"/>
              <a:t>5/13/19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36646-9A21-B34E-9995-5D04A2121BA9}" type="slidenum">
              <a:rPr lang="en-US" smtClean="0"/>
              <a:t>‹#›</a:t>
            </a:fld>
            <a:endParaRPr lang="en-US"/>
          </a:p>
        </p:txBody>
      </p:sp>
    </p:spTree>
    <p:extLst>
      <p:ext uri="{BB962C8B-B14F-4D97-AF65-F5344CB8AC3E}">
        <p14:creationId xmlns:p14="http://schemas.microsoft.com/office/powerpoint/2010/main" val="69145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F901C-5984-0C4C-9546-F58A9F4A5C74}" type="datetimeFigureOut">
              <a:rPr lang="en-US" smtClean="0"/>
              <a:t>5/13/19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36646-9A21-B34E-9995-5D04A2121BA9}" type="slidenum">
              <a:rPr lang="en-US" smtClean="0"/>
              <a:t>‹#›</a:t>
            </a:fld>
            <a:endParaRPr lang="en-US"/>
          </a:p>
        </p:txBody>
      </p:sp>
    </p:spTree>
    <p:extLst>
      <p:ext uri="{BB962C8B-B14F-4D97-AF65-F5344CB8AC3E}">
        <p14:creationId xmlns:p14="http://schemas.microsoft.com/office/powerpoint/2010/main" val="10073217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tiff"/><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tif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8.tiff"/></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1.tiff"/></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sv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tiff"/></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0C28-93F5-BF4F-A32F-4ED5754AE474}"/>
              </a:ext>
            </a:extLst>
          </p:cNvPr>
          <p:cNvSpPr>
            <a:spLocks noGrp="1"/>
          </p:cNvSpPr>
          <p:nvPr>
            <p:ph type="ctrTitle"/>
          </p:nvPr>
        </p:nvSpPr>
        <p:spPr>
          <a:xfrm>
            <a:off x="6746627" y="1425388"/>
            <a:ext cx="5248149" cy="3247685"/>
          </a:xfrm>
        </p:spPr>
        <p:txBody>
          <a:bodyPr anchor="b">
            <a:normAutofit/>
          </a:bodyPr>
          <a:lstStyle/>
          <a:p>
            <a:pPr algn="l">
              <a:spcAft>
                <a:spcPts val="1200"/>
              </a:spcAft>
            </a:pPr>
            <a:r>
              <a:rPr lang="en-US" sz="4800" dirty="0"/>
              <a:t>BEYOND SCHOOLS</a:t>
            </a:r>
            <a:br>
              <a:rPr lang="en-US" sz="4800" dirty="0"/>
            </a:br>
            <a:r>
              <a:rPr lang="en-US" sz="3600" dirty="0"/>
              <a:t>The Role of Restorative Practices in Building Resilient Communities</a:t>
            </a:r>
          </a:p>
        </p:txBody>
      </p:sp>
      <p:sp>
        <p:nvSpPr>
          <p:cNvPr id="3" name="Subtitle 2">
            <a:extLst>
              <a:ext uri="{FF2B5EF4-FFF2-40B4-BE49-F238E27FC236}">
                <a16:creationId xmlns:a16="http://schemas.microsoft.com/office/drawing/2014/main" id="{AA03C91F-EE49-0A47-A1C2-7C2177C2B742}"/>
              </a:ext>
            </a:extLst>
          </p:cNvPr>
          <p:cNvSpPr>
            <a:spLocks noGrp="1"/>
          </p:cNvSpPr>
          <p:nvPr>
            <p:ph type="subTitle" idx="1"/>
          </p:nvPr>
        </p:nvSpPr>
        <p:spPr>
          <a:xfrm>
            <a:off x="6746627" y="4750893"/>
            <a:ext cx="4645250" cy="1147863"/>
          </a:xfrm>
        </p:spPr>
        <p:txBody>
          <a:bodyPr anchor="t">
            <a:normAutofit/>
          </a:bodyPr>
          <a:lstStyle/>
          <a:p>
            <a:pPr algn="l"/>
            <a:r>
              <a:rPr lang="en-US" sz="2000" dirty="0"/>
              <a:t>Joie Acosta</a:t>
            </a:r>
          </a:p>
          <a:p>
            <a:pPr algn="l"/>
            <a:r>
              <a:rPr lang="en-US" sz="2000" dirty="0"/>
              <a:t>May 15, 2019</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36DD00C-6CC1-644A-843C-601B1F1849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22799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02509" y="1949466"/>
            <a:ext cx="5877806" cy="4775804"/>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15400" y="0"/>
            <a:ext cx="3276599" cy="6857999"/>
          </a:xfrm>
        </p:spPr>
        <p:txBody>
          <a:bodyPr>
            <a:noAutofit/>
          </a:bodyPr>
          <a:lstStyle/>
          <a:p>
            <a:r>
              <a:rPr lang="en-US" dirty="0"/>
              <a:t>Community resilience requires building relationships between people and organizations</a:t>
            </a:r>
            <a:endParaRPr lang="en-US" dirty="0">
              <a:ea typeface="ＭＳ Ｐゴシック" pitchFamily="34" charset="-128"/>
            </a:endParaRPr>
          </a:p>
        </p:txBody>
      </p:sp>
      <p:sp>
        <p:nvSpPr>
          <p:cNvPr id="7" name="Cube 6"/>
          <p:cNvSpPr/>
          <p:nvPr/>
        </p:nvSpPr>
        <p:spPr>
          <a:xfrm>
            <a:off x="656504" y="5801597"/>
            <a:ext cx="6150225" cy="923672"/>
          </a:xfrm>
          <a:prstGeom prst="cub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a:lnSpc>
                <a:spcPct val="90000"/>
              </a:lnSpc>
            </a:pPr>
            <a:r>
              <a:rPr lang="en-US" dirty="0">
                <a:solidFill>
                  <a:schemeClr val="bg1"/>
                </a:solidFill>
              </a:rPr>
              <a:t>Individuals/families have the knowledge</a:t>
            </a:r>
            <a:br>
              <a:rPr lang="en-US" dirty="0">
                <a:solidFill>
                  <a:schemeClr val="bg1"/>
                </a:solidFill>
              </a:rPr>
            </a:br>
            <a:r>
              <a:rPr lang="en-US" dirty="0">
                <a:solidFill>
                  <a:schemeClr val="bg1"/>
                </a:solidFill>
              </a:rPr>
              <a:t>to prepare for and respond to stress</a:t>
            </a:r>
          </a:p>
        </p:txBody>
      </p:sp>
      <p:sp>
        <p:nvSpPr>
          <p:cNvPr id="9" name="Cube 8"/>
          <p:cNvSpPr/>
          <p:nvPr/>
        </p:nvSpPr>
        <p:spPr>
          <a:xfrm>
            <a:off x="1160712" y="3954253"/>
            <a:ext cx="6150225" cy="923672"/>
          </a:xfrm>
          <a:prstGeom prst="cub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a:lnSpc>
                <a:spcPct val="90000"/>
              </a:lnSpc>
            </a:pPr>
            <a:r>
              <a:rPr lang="en-US" dirty="0">
                <a:solidFill>
                  <a:schemeClr val="bg1"/>
                </a:solidFill>
              </a:rPr>
              <a:t>There are enough volunteers to help in a time of stress</a:t>
            </a:r>
          </a:p>
        </p:txBody>
      </p:sp>
      <p:sp>
        <p:nvSpPr>
          <p:cNvPr id="10" name="Cube 9"/>
          <p:cNvSpPr/>
          <p:nvPr/>
        </p:nvSpPr>
        <p:spPr>
          <a:xfrm>
            <a:off x="1397074" y="3030581"/>
            <a:ext cx="6150225" cy="923672"/>
          </a:xfrm>
          <a:prstGeom prst="cub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a:lnSpc>
                <a:spcPct val="90000"/>
              </a:lnSpc>
            </a:pPr>
            <a:r>
              <a:rPr lang="en-US" dirty="0">
                <a:solidFill>
                  <a:schemeClr val="bg1"/>
                </a:solidFill>
              </a:rPr>
              <a:t>Organizations are ready and prepared</a:t>
            </a:r>
            <a:br>
              <a:rPr lang="en-US" dirty="0">
                <a:solidFill>
                  <a:schemeClr val="bg1"/>
                </a:solidFill>
              </a:rPr>
            </a:br>
            <a:r>
              <a:rPr lang="en-US" dirty="0">
                <a:solidFill>
                  <a:schemeClr val="bg1"/>
                </a:solidFill>
              </a:rPr>
              <a:t>to respond and recover from stress</a:t>
            </a:r>
          </a:p>
        </p:txBody>
      </p:sp>
      <p:sp>
        <p:nvSpPr>
          <p:cNvPr id="13" name="Cube 12"/>
          <p:cNvSpPr/>
          <p:nvPr/>
        </p:nvSpPr>
        <p:spPr>
          <a:xfrm>
            <a:off x="1633436" y="2106909"/>
            <a:ext cx="6150225" cy="923672"/>
          </a:xfrm>
          <a:prstGeom prst="cub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a:lnSpc>
                <a:spcPct val="90000"/>
              </a:lnSpc>
            </a:pPr>
            <a:r>
              <a:rPr lang="en-US" dirty="0">
                <a:solidFill>
                  <a:schemeClr val="bg1"/>
                </a:solidFill>
              </a:rPr>
              <a:t>There are strong relationships between organizations</a:t>
            </a:r>
          </a:p>
        </p:txBody>
      </p:sp>
      <p:sp>
        <p:nvSpPr>
          <p:cNvPr id="8" name="Cube 7"/>
          <p:cNvSpPr/>
          <p:nvPr/>
        </p:nvSpPr>
        <p:spPr>
          <a:xfrm>
            <a:off x="903360" y="4877925"/>
            <a:ext cx="6150225" cy="923672"/>
          </a:xfrm>
          <a:prstGeom prst="cub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a:lnSpc>
                <a:spcPct val="90000"/>
              </a:lnSpc>
            </a:pPr>
            <a:r>
              <a:rPr lang="en-US" dirty="0">
                <a:solidFill>
                  <a:schemeClr val="bg1"/>
                </a:solidFill>
              </a:rPr>
              <a:t>People can rely on each other (neighbor to neighbor)</a:t>
            </a:r>
          </a:p>
        </p:txBody>
      </p:sp>
      <p:sp>
        <p:nvSpPr>
          <p:cNvPr id="15" name="Cube 14"/>
          <p:cNvSpPr/>
          <p:nvPr/>
        </p:nvSpPr>
        <p:spPr>
          <a:xfrm>
            <a:off x="1712804" y="1757102"/>
            <a:ext cx="6070857" cy="465268"/>
          </a:xfrm>
          <a:prstGeom prst="cube">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lIns="0" tIns="0" rIns="0" bIns="45720" rtlCol="0" anchor="ctr"/>
          <a:lstStyle/>
          <a:p>
            <a:pPr algn="ctr">
              <a:lnSpc>
                <a:spcPct val="90000"/>
              </a:lnSpc>
            </a:pPr>
            <a:r>
              <a:rPr lang="en-US" dirty="0">
                <a:solidFill>
                  <a:schemeClr val="bg1">
                    <a:lumMod val="75000"/>
                  </a:schemeClr>
                </a:solidFill>
              </a:rPr>
              <a:t>RESILIENT COMMUNITIES</a:t>
            </a:r>
          </a:p>
        </p:txBody>
      </p:sp>
      <p:sp>
        <p:nvSpPr>
          <p:cNvPr id="14" name="Cube 13"/>
          <p:cNvSpPr/>
          <p:nvPr/>
        </p:nvSpPr>
        <p:spPr>
          <a:xfrm>
            <a:off x="1712804" y="1797443"/>
            <a:ext cx="6070857" cy="465268"/>
          </a:xfrm>
          <a:prstGeom prst="cub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45720" rtlCol="0" anchor="ctr"/>
          <a:lstStyle/>
          <a:p>
            <a:pPr algn="ctr">
              <a:lnSpc>
                <a:spcPct val="90000"/>
              </a:lnSpc>
            </a:pPr>
            <a:r>
              <a:rPr lang="en-US" dirty="0"/>
              <a:t>RESILIENT COMMUNITIES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18408" y="1112566"/>
            <a:ext cx="2755900" cy="74326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4361" y="1112565"/>
            <a:ext cx="1390209" cy="75263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4308" y="1022329"/>
            <a:ext cx="1720052" cy="842871"/>
          </a:xfrm>
          <a:prstGeom prst="rect">
            <a:avLst/>
          </a:prstGeom>
        </p:spPr>
      </p:pic>
      <p:cxnSp>
        <p:nvCxnSpPr>
          <p:cNvPr id="30" name="Straight Connector 29">
            <a:extLst>
              <a:ext uri="{FF2B5EF4-FFF2-40B4-BE49-F238E27FC236}">
                <a16:creationId xmlns:a16="http://schemas.microsoft.com/office/drawing/2014/main" id="{22101BB7-990C-6D45-B6B8-30C1B14EF897}"/>
              </a:ext>
            </a:extLst>
          </p:cNvPr>
          <p:cNvCxnSpPr>
            <a:cxnSpLocks/>
          </p:cNvCxnSpPr>
          <p:nvPr/>
        </p:nvCxnSpPr>
        <p:spPr>
          <a:xfrm>
            <a:off x="8588220" y="712694"/>
            <a:ext cx="0" cy="5513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3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9001E5D-B0CB-0048-9FA4-F208D3F929BF}"/>
              </a:ext>
            </a:extLst>
          </p:cNvPr>
          <p:cNvSpPr/>
          <p:nvPr/>
        </p:nvSpPr>
        <p:spPr>
          <a:xfrm>
            <a:off x="5325036" y="2259107"/>
            <a:ext cx="2271336" cy="192672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dirty="0"/>
              <a:t>Resilient communities drive residents toward </a:t>
            </a:r>
            <a:br>
              <a:rPr lang="en-US" dirty="0"/>
            </a:br>
            <a:r>
              <a:rPr lang="en-US" dirty="0"/>
              <a:t>a resilience mindset</a:t>
            </a:r>
          </a:p>
        </p:txBody>
      </p:sp>
      <p:sp>
        <p:nvSpPr>
          <p:cNvPr id="7" name="TextBox 6">
            <a:extLst>
              <a:ext uri="{FF2B5EF4-FFF2-40B4-BE49-F238E27FC236}">
                <a16:creationId xmlns:a16="http://schemas.microsoft.com/office/drawing/2014/main" id="{D3E196A2-D8B5-4F40-ACAB-EF875F29529A}"/>
              </a:ext>
            </a:extLst>
          </p:cNvPr>
          <p:cNvSpPr txBox="1"/>
          <p:nvPr/>
        </p:nvSpPr>
        <p:spPr>
          <a:xfrm>
            <a:off x="1842245" y="2967335"/>
            <a:ext cx="2616574" cy="757130"/>
          </a:xfrm>
          <a:prstGeom prst="rect">
            <a:avLst/>
          </a:prstGeom>
          <a:noFill/>
        </p:spPr>
        <p:txBody>
          <a:bodyPr wrap="square" rtlCol="0">
            <a:spAutoFit/>
          </a:bodyPr>
          <a:lstStyle/>
          <a:p>
            <a:pPr algn="r">
              <a:lnSpc>
                <a:spcPct val="90000"/>
              </a:lnSpc>
            </a:pPr>
            <a:r>
              <a:rPr lang="en-US" sz="2400" dirty="0"/>
              <a:t>“I have skills I can use to help others”</a:t>
            </a:r>
          </a:p>
        </p:txBody>
      </p:sp>
      <p:sp>
        <p:nvSpPr>
          <p:cNvPr id="8" name="TextBox 7">
            <a:extLst>
              <a:ext uri="{FF2B5EF4-FFF2-40B4-BE49-F238E27FC236}">
                <a16:creationId xmlns:a16="http://schemas.microsoft.com/office/drawing/2014/main" id="{25B5C00C-15C0-9649-9531-9AAC83EC4D4D}"/>
              </a:ext>
            </a:extLst>
          </p:cNvPr>
          <p:cNvSpPr txBox="1"/>
          <p:nvPr/>
        </p:nvSpPr>
        <p:spPr>
          <a:xfrm>
            <a:off x="1359370" y="4342567"/>
            <a:ext cx="3199742" cy="757130"/>
          </a:xfrm>
          <a:prstGeom prst="rect">
            <a:avLst/>
          </a:prstGeom>
          <a:noFill/>
        </p:spPr>
        <p:txBody>
          <a:bodyPr wrap="square" rtlCol="0">
            <a:spAutoFit/>
          </a:bodyPr>
          <a:lstStyle/>
          <a:p>
            <a:pPr algn="r">
              <a:lnSpc>
                <a:spcPct val="90000"/>
              </a:lnSpc>
            </a:pPr>
            <a:r>
              <a:rPr lang="en-US" sz="2400" dirty="0"/>
              <a:t>“My community is not immune to stress”</a:t>
            </a:r>
          </a:p>
        </p:txBody>
      </p:sp>
      <p:sp>
        <p:nvSpPr>
          <p:cNvPr id="9" name="TextBox 8">
            <a:extLst>
              <a:ext uri="{FF2B5EF4-FFF2-40B4-BE49-F238E27FC236}">
                <a16:creationId xmlns:a16="http://schemas.microsoft.com/office/drawing/2014/main" id="{06D692D2-5FE9-C549-8D39-8EC273689DD9}"/>
              </a:ext>
            </a:extLst>
          </p:cNvPr>
          <p:cNvSpPr txBox="1"/>
          <p:nvPr/>
        </p:nvSpPr>
        <p:spPr>
          <a:xfrm>
            <a:off x="8096252" y="3205074"/>
            <a:ext cx="2969561" cy="1754326"/>
          </a:xfrm>
          <a:prstGeom prst="rect">
            <a:avLst/>
          </a:prstGeom>
          <a:noFill/>
        </p:spPr>
        <p:txBody>
          <a:bodyPr wrap="square" rtlCol="0">
            <a:spAutoFit/>
          </a:bodyPr>
          <a:lstStyle/>
          <a:p>
            <a:pPr>
              <a:lnSpc>
                <a:spcPct val="90000"/>
              </a:lnSpc>
            </a:pPr>
            <a:r>
              <a:rPr lang="en-US" sz="2400" dirty="0"/>
              <a:t>“If something unpredictable </a:t>
            </a:r>
            <a:br>
              <a:rPr lang="en-US" sz="2400" dirty="0"/>
            </a:br>
            <a:r>
              <a:rPr lang="en-US" sz="2400" dirty="0"/>
              <a:t>were to happen, </a:t>
            </a:r>
            <a:br>
              <a:rPr lang="en-US" sz="2400" dirty="0"/>
            </a:br>
            <a:r>
              <a:rPr lang="en-US" sz="2400" dirty="0"/>
              <a:t>I can count on </a:t>
            </a:r>
            <a:br>
              <a:rPr lang="en-US" sz="2400" dirty="0"/>
            </a:br>
            <a:r>
              <a:rPr lang="en-US" sz="2400" dirty="0"/>
              <a:t>my community”</a:t>
            </a:r>
          </a:p>
        </p:txBody>
      </p:sp>
      <p:pic>
        <p:nvPicPr>
          <p:cNvPr id="11" name="Picture 10">
            <a:extLst>
              <a:ext uri="{FF2B5EF4-FFF2-40B4-BE49-F238E27FC236}">
                <a16:creationId xmlns:a16="http://schemas.microsoft.com/office/drawing/2014/main" id="{1495798B-979C-D94B-84F8-10C9A392719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96923" y="2056533"/>
            <a:ext cx="3599329" cy="3599329"/>
          </a:xfrm>
          <a:prstGeom prst="rect">
            <a:avLst/>
          </a:prstGeom>
        </p:spPr>
      </p:pic>
    </p:spTree>
    <p:extLst>
      <p:ext uri="{BB962C8B-B14F-4D97-AF65-F5344CB8AC3E}">
        <p14:creationId xmlns:p14="http://schemas.microsoft.com/office/powerpoint/2010/main" val="393547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086" y="0"/>
            <a:ext cx="3287914" cy="6057900"/>
          </a:xfrm>
        </p:spPr>
        <p:txBody>
          <a:bodyPr>
            <a:noAutofit/>
          </a:bodyPr>
          <a:lstStyle/>
          <a:p>
            <a:pPr>
              <a:defRPr/>
            </a:pPr>
            <a:r>
              <a:rPr lang="en-US" dirty="0"/>
              <a:t>Building community resilience </a:t>
            </a:r>
            <a:br>
              <a:rPr lang="en-US" dirty="0"/>
            </a:br>
            <a:r>
              <a:rPr lang="en-US" dirty="0"/>
              <a:t>takes </a:t>
            </a:r>
            <a:br>
              <a:rPr lang="en-US" dirty="0"/>
            </a:br>
            <a:r>
              <a:rPr lang="en-US" dirty="0"/>
              <a:t>the whole community</a:t>
            </a:r>
            <a:endParaRPr lang="en-US" i="1" dirty="0">
              <a:cs typeface="Arial" pitchFamily="34" charset="0"/>
            </a:endParaRPr>
          </a:p>
        </p:txBody>
      </p:sp>
      <p:cxnSp>
        <p:nvCxnSpPr>
          <p:cNvPr id="59" name="Straight Connector 58">
            <a:extLst>
              <a:ext uri="{FF2B5EF4-FFF2-40B4-BE49-F238E27FC236}">
                <a16:creationId xmlns:a16="http://schemas.microsoft.com/office/drawing/2014/main" id="{B270CCA7-E870-2544-96C9-AA0CCC18BA3D}"/>
              </a:ext>
            </a:extLst>
          </p:cNvPr>
          <p:cNvCxnSpPr>
            <a:cxnSpLocks/>
          </p:cNvCxnSpPr>
          <p:nvPr/>
        </p:nvCxnSpPr>
        <p:spPr>
          <a:xfrm>
            <a:off x="8588220" y="712694"/>
            <a:ext cx="0" cy="4634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7DFA82DF-7194-0341-9BF4-51BC263F09B6}"/>
              </a:ext>
            </a:extLst>
          </p:cNvPr>
          <p:cNvSpPr/>
          <p:nvPr/>
        </p:nvSpPr>
        <p:spPr>
          <a:xfrm>
            <a:off x="3443332" y="1770784"/>
            <a:ext cx="1979578" cy="1972203"/>
          </a:xfrm>
          <a:prstGeom prst="ellipse">
            <a:avLst/>
          </a:prstGeom>
          <a:solidFill>
            <a:srgbClr val="2C8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6" name="Straight Connector 35">
            <a:extLst>
              <a:ext uri="{FF2B5EF4-FFF2-40B4-BE49-F238E27FC236}">
                <a16:creationId xmlns:a16="http://schemas.microsoft.com/office/drawing/2014/main" id="{04960693-6FDF-0C4F-AE92-E9B26960469F}"/>
              </a:ext>
            </a:extLst>
          </p:cNvPr>
          <p:cNvCxnSpPr>
            <a:cxnSpLocks/>
          </p:cNvCxnSpPr>
          <p:nvPr/>
        </p:nvCxnSpPr>
        <p:spPr>
          <a:xfrm>
            <a:off x="2355424" y="2944018"/>
            <a:ext cx="108790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521BEDF-BA66-C44F-B87B-DF8A10182698}"/>
              </a:ext>
            </a:extLst>
          </p:cNvPr>
          <p:cNvCxnSpPr>
            <a:cxnSpLocks/>
          </p:cNvCxnSpPr>
          <p:nvPr/>
        </p:nvCxnSpPr>
        <p:spPr>
          <a:xfrm>
            <a:off x="5424714" y="2939521"/>
            <a:ext cx="10881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821AF0-AE56-5C41-B4FD-672A56FA154C}"/>
              </a:ext>
            </a:extLst>
          </p:cNvPr>
          <p:cNvCxnSpPr>
            <a:cxnSpLocks/>
            <a:stCxn id="21" idx="7"/>
          </p:cNvCxnSpPr>
          <p:nvPr/>
        </p:nvCxnSpPr>
        <p:spPr>
          <a:xfrm flipV="1">
            <a:off x="2970265" y="3427729"/>
            <a:ext cx="643423" cy="3718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7B1715D-5F7B-CD48-8A80-D64A387587D6}"/>
              </a:ext>
            </a:extLst>
          </p:cNvPr>
          <p:cNvCxnSpPr>
            <a:cxnSpLocks noChangeAspect="1"/>
          </p:cNvCxnSpPr>
          <p:nvPr/>
        </p:nvCxnSpPr>
        <p:spPr>
          <a:xfrm flipV="1">
            <a:off x="5271094" y="1920628"/>
            <a:ext cx="467681" cy="2888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4FA7520-944A-9D4B-A15E-882E27857907}"/>
              </a:ext>
            </a:extLst>
          </p:cNvPr>
          <p:cNvCxnSpPr>
            <a:cxnSpLocks/>
            <a:stCxn id="55" idx="5"/>
            <a:endCxn id="27" idx="1"/>
          </p:cNvCxnSpPr>
          <p:nvPr/>
        </p:nvCxnSpPr>
        <p:spPr>
          <a:xfrm>
            <a:off x="5133008" y="3454165"/>
            <a:ext cx="634825" cy="3454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5F9FDAA-1247-0D49-A5A8-12EDEE1771B6}"/>
              </a:ext>
            </a:extLst>
          </p:cNvPr>
          <p:cNvCxnSpPr>
            <a:cxnSpLocks/>
          </p:cNvCxnSpPr>
          <p:nvPr/>
        </p:nvCxnSpPr>
        <p:spPr>
          <a:xfrm>
            <a:off x="2965960" y="1924268"/>
            <a:ext cx="576755" cy="4380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82F0C5D-856B-F241-B2AE-08C1FF129F3B}"/>
              </a:ext>
            </a:extLst>
          </p:cNvPr>
          <p:cNvCxnSpPr>
            <a:cxnSpLocks/>
          </p:cNvCxnSpPr>
          <p:nvPr/>
        </p:nvCxnSpPr>
        <p:spPr>
          <a:xfrm>
            <a:off x="4433121" y="3775949"/>
            <a:ext cx="0" cy="4498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Donut 8">
            <a:extLst>
              <a:ext uri="{FF2B5EF4-FFF2-40B4-BE49-F238E27FC236}">
                <a16:creationId xmlns:a16="http://schemas.microsoft.com/office/drawing/2014/main" id="{E25B2094-AA05-7A4B-B757-54486DF51B93}"/>
              </a:ext>
            </a:extLst>
          </p:cNvPr>
          <p:cNvSpPr/>
          <p:nvPr/>
        </p:nvSpPr>
        <p:spPr>
          <a:xfrm>
            <a:off x="1766188" y="913336"/>
            <a:ext cx="5333867" cy="3693621"/>
          </a:xfrm>
          <a:prstGeom prst="donut">
            <a:avLst>
              <a:gd name="adj" fmla="val 23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4" name="Group 3">
            <a:extLst>
              <a:ext uri="{FF2B5EF4-FFF2-40B4-BE49-F238E27FC236}">
                <a16:creationId xmlns:a16="http://schemas.microsoft.com/office/drawing/2014/main" id="{C1F9B2A9-CD64-0F4C-A252-F39C692BD6AC}"/>
              </a:ext>
            </a:extLst>
          </p:cNvPr>
          <p:cNvGrpSpPr/>
          <p:nvPr/>
        </p:nvGrpSpPr>
        <p:grpSpPr>
          <a:xfrm>
            <a:off x="1853437" y="808366"/>
            <a:ext cx="1308445" cy="1303570"/>
            <a:chOff x="2046654" y="2125431"/>
            <a:chExt cx="1308445" cy="1303570"/>
          </a:xfrm>
        </p:grpSpPr>
        <p:sp>
          <p:nvSpPr>
            <p:cNvPr id="15" name="Oval 14">
              <a:extLst>
                <a:ext uri="{FF2B5EF4-FFF2-40B4-BE49-F238E27FC236}">
                  <a16:creationId xmlns:a16="http://schemas.microsoft.com/office/drawing/2014/main" id="{A7449D94-4D25-A84D-B5CE-5DCE941F3AE4}"/>
                </a:ext>
              </a:extLst>
            </p:cNvPr>
            <p:cNvSpPr>
              <a:spLocks noChangeAspect="1"/>
            </p:cNvSpPr>
            <p:nvPr/>
          </p:nvSpPr>
          <p:spPr>
            <a:xfrm>
              <a:off x="2046654" y="2125431"/>
              <a:ext cx="1308445" cy="1303570"/>
            </a:xfrm>
            <a:prstGeom prst="ellipse">
              <a:avLst/>
            </a:prstGeom>
            <a:solidFill>
              <a:srgbClr val="ED2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TextBox 2">
              <a:extLst>
                <a:ext uri="{FF2B5EF4-FFF2-40B4-BE49-F238E27FC236}">
                  <a16:creationId xmlns:a16="http://schemas.microsoft.com/office/drawing/2014/main" id="{75627184-FD89-0840-BEEC-1D62FB48CB8D}"/>
                </a:ext>
              </a:extLst>
            </p:cNvPr>
            <p:cNvSpPr txBox="1"/>
            <p:nvPr/>
          </p:nvSpPr>
          <p:spPr>
            <a:xfrm>
              <a:off x="2106258" y="2592550"/>
              <a:ext cx="1189235" cy="338554"/>
            </a:xfrm>
            <a:prstGeom prst="rect">
              <a:avLst/>
            </a:prstGeom>
            <a:noFill/>
          </p:spPr>
          <p:txBody>
            <a:bodyPr wrap="none" rtlCol="0">
              <a:spAutoFit/>
            </a:bodyPr>
            <a:lstStyle/>
            <a:p>
              <a:pPr algn="ctr"/>
              <a:r>
                <a:rPr lang="en-US" sz="1600" dirty="0"/>
                <a:t>EDUCATORS</a:t>
              </a:r>
            </a:p>
          </p:txBody>
        </p:sp>
      </p:grpSp>
      <p:grpSp>
        <p:nvGrpSpPr>
          <p:cNvPr id="16" name="Group 15">
            <a:extLst>
              <a:ext uri="{FF2B5EF4-FFF2-40B4-BE49-F238E27FC236}">
                <a16:creationId xmlns:a16="http://schemas.microsoft.com/office/drawing/2014/main" id="{4A935DBC-5C65-2641-9891-10EC6DB7A92E}"/>
              </a:ext>
            </a:extLst>
          </p:cNvPr>
          <p:cNvGrpSpPr/>
          <p:nvPr/>
        </p:nvGrpSpPr>
        <p:grpSpPr>
          <a:xfrm>
            <a:off x="1041801" y="2288625"/>
            <a:ext cx="1308445" cy="1303570"/>
            <a:chOff x="2046654" y="2125431"/>
            <a:chExt cx="1308445" cy="1303570"/>
          </a:xfrm>
        </p:grpSpPr>
        <p:sp>
          <p:nvSpPr>
            <p:cNvPr id="17" name="Oval 16">
              <a:extLst>
                <a:ext uri="{FF2B5EF4-FFF2-40B4-BE49-F238E27FC236}">
                  <a16:creationId xmlns:a16="http://schemas.microsoft.com/office/drawing/2014/main" id="{F8E8C046-0762-9B49-9D09-4918191C14EA}"/>
                </a:ext>
              </a:extLst>
            </p:cNvPr>
            <p:cNvSpPr>
              <a:spLocks noChangeAspect="1"/>
            </p:cNvSpPr>
            <p:nvPr/>
          </p:nvSpPr>
          <p:spPr>
            <a:xfrm>
              <a:off x="2046654" y="2125431"/>
              <a:ext cx="1308445" cy="13035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19" name="TextBox 18">
              <a:extLst>
                <a:ext uri="{FF2B5EF4-FFF2-40B4-BE49-F238E27FC236}">
                  <a16:creationId xmlns:a16="http://schemas.microsoft.com/office/drawing/2014/main" id="{8EA92072-E31C-A241-BA56-4D30387277AF}"/>
                </a:ext>
              </a:extLst>
            </p:cNvPr>
            <p:cNvSpPr txBox="1"/>
            <p:nvPr/>
          </p:nvSpPr>
          <p:spPr>
            <a:xfrm>
              <a:off x="2240686" y="2507839"/>
              <a:ext cx="920380" cy="535531"/>
            </a:xfrm>
            <a:prstGeom prst="rect">
              <a:avLst/>
            </a:prstGeom>
            <a:noFill/>
          </p:spPr>
          <p:txBody>
            <a:bodyPr wrap="none" rtlCol="0">
              <a:spAutoFit/>
            </a:bodyPr>
            <a:lstStyle/>
            <a:p>
              <a:pPr algn="ctr">
                <a:lnSpc>
                  <a:spcPct val="90000"/>
                </a:lnSpc>
              </a:pPr>
              <a:r>
                <a:rPr lang="en-US" sz="1600" dirty="0"/>
                <a:t>FAITH </a:t>
              </a:r>
              <a:br>
                <a:rPr lang="en-US" sz="1600" dirty="0"/>
              </a:br>
              <a:r>
                <a:rPr lang="en-US" sz="1600" dirty="0"/>
                <a:t>LEADERS</a:t>
              </a:r>
            </a:p>
          </p:txBody>
        </p:sp>
      </p:grpSp>
      <p:grpSp>
        <p:nvGrpSpPr>
          <p:cNvPr id="20" name="Group 19">
            <a:extLst>
              <a:ext uri="{FF2B5EF4-FFF2-40B4-BE49-F238E27FC236}">
                <a16:creationId xmlns:a16="http://schemas.microsoft.com/office/drawing/2014/main" id="{03BEF4E5-D220-F746-9F34-A76393BBE46C}"/>
              </a:ext>
            </a:extLst>
          </p:cNvPr>
          <p:cNvGrpSpPr/>
          <p:nvPr/>
        </p:nvGrpSpPr>
        <p:grpSpPr>
          <a:xfrm>
            <a:off x="1853437" y="3608693"/>
            <a:ext cx="1308445" cy="1303570"/>
            <a:chOff x="2046654" y="2125431"/>
            <a:chExt cx="1308445" cy="1303570"/>
          </a:xfrm>
        </p:grpSpPr>
        <p:sp>
          <p:nvSpPr>
            <p:cNvPr id="21" name="Oval 20">
              <a:extLst>
                <a:ext uri="{FF2B5EF4-FFF2-40B4-BE49-F238E27FC236}">
                  <a16:creationId xmlns:a16="http://schemas.microsoft.com/office/drawing/2014/main" id="{F24D2B40-F70B-B74D-AD3E-48164E1C0442}"/>
                </a:ext>
              </a:extLst>
            </p:cNvPr>
            <p:cNvSpPr>
              <a:spLocks noChangeAspect="1"/>
            </p:cNvSpPr>
            <p:nvPr/>
          </p:nvSpPr>
          <p:spPr>
            <a:xfrm>
              <a:off x="2046654" y="2125431"/>
              <a:ext cx="1308445" cy="130357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TextBox 21">
              <a:extLst>
                <a:ext uri="{FF2B5EF4-FFF2-40B4-BE49-F238E27FC236}">
                  <a16:creationId xmlns:a16="http://schemas.microsoft.com/office/drawing/2014/main" id="{8DE6B033-D2C6-0041-9FE4-E9EE613B1824}"/>
                </a:ext>
              </a:extLst>
            </p:cNvPr>
            <p:cNvSpPr txBox="1"/>
            <p:nvPr/>
          </p:nvSpPr>
          <p:spPr>
            <a:xfrm>
              <a:off x="2054804" y="2521286"/>
              <a:ext cx="1292149" cy="535531"/>
            </a:xfrm>
            <a:prstGeom prst="rect">
              <a:avLst/>
            </a:prstGeom>
            <a:noFill/>
          </p:spPr>
          <p:txBody>
            <a:bodyPr wrap="none" rtlCol="0">
              <a:spAutoFit/>
            </a:bodyPr>
            <a:lstStyle/>
            <a:p>
              <a:pPr algn="ctr">
                <a:lnSpc>
                  <a:spcPct val="90000"/>
                </a:lnSpc>
              </a:pPr>
              <a:r>
                <a:rPr lang="en-US" sz="1600" dirty="0"/>
                <a:t>COMMUNITY</a:t>
              </a:r>
              <a:br>
                <a:rPr lang="en-US" sz="1600" dirty="0"/>
              </a:br>
              <a:r>
                <a:rPr lang="en-US" sz="1600" dirty="0"/>
                <a:t>ORGANIZERS</a:t>
              </a:r>
            </a:p>
          </p:txBody>
        </p:sp>
      </p:grpSp>
      <p:grpSp>
        <p:nvGrpSpPr>
          <p:cNvPr id="23" name="Group 22">
            <a:extLst>
              <a:ext uri="{FF2B5EF4-FFF2-40B4-BE49-F238E27FC236}">
                <a16:creationId xmlns:a16="http://schemas.microsoft.com/office/drawing/2014/main" id="{89FB86F5-9455-584C-8902-C6515C1B0AF4}"/>
              </a:ext>
            </a:extLst>
          </p:cNvPr>
          <p:cNvGrpSpPr/>
          <p:nvPr/>
        </p:nvGrpSpPr>
        <p:grpSpPr>
          <a:xfrm>
            <a:off x="6526990" y="2288625"/>
            <a:ext cx="1308445" cy="1303570"/>
            <a:chOff x="2046654" y="2125431"/>
            <a:chExt cx="1308445" cy="1303570"/>
          </a:xfrm>
        </p:grpSpPr>
        <p:sp>
          <p:nvSpPr>
            <p:cNvPr id="24" name="Oval 23">
              <a:extLst>
                <a:ext uri="{FF2B5EF4-FFF2-40B4-BE49-F238E27FC236}">
                  <a16:creationId xmlns:a16="http://schemas.microsoft.com/office/drawing/2014/main" id="{51B746BA-0D26-6C42-AF75-C2216ACEE0AD}"/>
                </a:ext>
              </a:extLst>
            </p:cNvPr>
            <p:cNvSpPr>
              <a:spLocks noChangeAspect="1"/>
            </p:cNvSpPr>
            <p:nvPr/>
          </p:nvSpPr>
          <p:spPr>
            <a:xfrm>
              <a:off x="2046654" y="2125431"/>
              <a:ext cx="1308445" cy="13035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TextBox 24">
              <a:extLst>
                <a:ext uri="{FF2B5EF4-FFF2-40B4-BE49-F238E27FC236}">
                  <a16:creationId xmlns:a16="http://schemas.microsoft.com/office/drawing/2014/main" id="{B9E7C51E-FB01-2944-AC49-97E896CCC3FF}"/>
                </a:ext>
              </a:extLst>
            </p:cNvPr>
            <p:cNvSpPr txBox="1"/>
            <p:nvPr/>
          </p:nvSpPr>
          <p:spPr>
            <a:xfrm>
              <a:off x="2133641" y="2534733"/>
              <a:ext cx="1134478" cy="535531"/>
            </a:xfrm>
            <a:prstGeom prst="rect">
              <a:avLst/>
            </a:prstGeom>
            <a:noFill/>
          </p:spPr>
          <p:txBody>
            <a:bodyPr wrap="none" rtlCol="0">
              <a:spAutoFit/>
            </a:bodyPr>
            <a:lstStyle/>
            <a:p>
              <a:pPr algn="ctr">
                <a:lnSpc>
                  <a:spcPct val="90000"/>
                </a:lnSpc>
              </a:pPr>
              <a:r>
                <a:rPr lang="en-US" sz="1600" dirty="0"/>
                <a:t>SERVICE</a:t>
              </a:r>
              <a:br>
                <a:rPr lang="en-US" sz="1600" dirty="0"/>
              </a:br>
              <a:r>
                <a:rPr lang="en-US" sz="1600" dirty="0"/>
                <a:t>PROVIDERS</a:t>
              </a:r>
            </a:p>
          </p:txBody>
        </p:sp>
      </p:grpSp>
      <p:grpSp>
        <p:nvGrpSpPr>
          <p:cNvPr id="6" name="Group 5">
            <a:extLst>
              <a:ext uri="{FF2B5EF4-FFF2-40B4-BE49-F238E27FC236}">
                <a16:creationId xmlns:a16="http://schemas.microsoft.com/office/drawing/2014/main" id="{55EB328D-7928-BB40-9BCB-C08C81756D8E}"/>
              </a:ext>
            </a:extLst>
          </p:cNvPr>
          <p:cNvGrpSpPr/>
          <p:nvPr/>
        </p:nvGrpSpPr>
        <p:grpSpPr>
          <a:xfrm>
            <a:off x="5576216" y="3608693"/>
            <a:ext cx="1308445" cy="1303570"/>
            <a:chOff x="7952788" y="4183348"/>
            <a:chExt cx="1308445" cy="1303570"/>
          </a:xfrm>
          <a:solidFill>
            <a:schemeClr val="tx1">
              <a:lumMod val="50000"/>
            </a:schemeClr>
          </a:solidFill>
        </p:grpSpPr>
        <p:sp>
          <p:nvSpPr>
            <p:cNvPr id="27" name="Oval 26">
              <a:extLst>
                <a:ext uri="{FF2B5EF4-FFF2-40B4-BE49-F238E27FC236}">
                  <a16:creationId xmlns:a16="http://schemas.microsoft.com/office/drawing/2014/main" id="{B569611D-BE6E-B14A-9A88-35DB867783C2}"/>
                </a:ext>
              </a:extLst>
            </p:cNvPr>
            <p:cNvSpPr>
              <a:spLocks noChangeAspect="1"/>
            </p:cNvSpPr>
            <p:nvPr/>
          </p:nvSpPr>
          <p:spPr>
            <a:xfrm>
              <a:off x="7952788" y="4183348"/>
              <a:ext cx="1308445" cy="1303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TextBox 27">
              <a:extLst>
                <a:ext uri="{FF2B5EF4-FFF2-40B4-BE49-F238E27FC236}">
                  <a16:creationId xmlns:a16="http://schemas.microsoft.com/office/drawing/2014/main" id="{F1156112-E53B-2E49-8E6F-A9CC0E20644C}"/>
                </a:ext>
              </a:extLst>
            </p:cNvPr>
            <p:cNvSpPr txBox="1"/>
            <p:nvPr/>
          </p:nvSpPr>
          <p:spPr>
            <a:xfrm>
              <a:off x="8075872" y="4704658"/>
              <a:ext cx="1062277" cy="313932"/>
            </a:xfrm>
            <a:prstGeom prst="rect">
              <a:avLst/>
            </a:prstGeom>
            <a:grpFill/>
          </p:spPr>
          <p:txBody>
            <a:bodyPr wrap="none" rtlCol="0">
              <a:spAutoFit/>
            </a:bodyPr>
            <a:lstStyle/>
            <a:p>
              <a:pPr algn="ctr">
                <a:lnSpc>
                  <a:spcPct val="90000"/>
                </a:lnSpc>
              </a:pPr>
              <a:r>
                <a:rPr lang="en-US" sz="1600" dirty="0"/>
                <a:t>STUDENTS</a:t>
              </a:r>
            </a:p>
          </p:txBody>
        </p:sp>
      </p:grpSp>
      <p:grpSp>
        <p:nvGrpSpPr>
          <p:cNvPr id="29" name="Group 28">
            <a:extLst>
              <a:ext uri="{FF2B5EF4-FFF2-40B4-BE49-F238E27FC236}">
                <a16:creationId xmlns:a16="http://schemas.microsoft.com/office/drawing/2014/main" id="{A6C223F2-E991-E54B-BF03-7DC2D517A491}"/>
              </a:ext>
            </a:extLst>
          </p:cNvPr>
          <p:cNvGrpSpPr/>
          <p:nvPr/>
        </p:nvGrpSpPr>
        <p:grpSpPr>
          <a:xfrm>
            <a:off x="3778899" y="4214660"/>
            <a:ext cx="1308445" cy="1303570"/>
            <a:chOff x="7952788" y="4183348"/>
            <a:chExt cx="1308445" cy="1303570"/>
          </a:xfrm>
          <a:solidFill>
            <a:schemeClr val="tx1">
              <a:lumMod val="50000"/>
            </a:schemeClr>
          </a:solidFill>
        </p:grpSpPr>
        <p:sp>
          <p:nvSpPr>
            <p:cNvPr id="30" name="Oval 29">
              <a:extLst>
                <a:ext uri="{FF2B5EF4-FFF2-40B4-BE49-F238E27FC236}">
                  <a16:creationId xmlns:a16="http://schemas.microsoft.com/office/drawing/2014/main" id="{DA03470B-D891-7C4F-A111-0EC8A4EE575D}"/>
                </a:ext>
              </a:extLst>
            </p:cNvPr>
            <p:cNvSpPr>
              <a:spLocks noChangeAspect="1"/>
            </p:cNvSpPr>
            <p:nvPr/>
          </p:nvSpPr>
          <p:spPr>
            <a:xfrm>
              <a:off x="7952788" y="4183348"/>
              <a:ext cx="1308445" cy="130357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TextBox 30">
              <a:extLst>
                <a:ext uri="{FF2B5EF4-FFF2-40B4-BE49-F238E27FC236}">
                  <a16:creationId xmlns:a16="http://schemas.microsoft.com/office/drawing/2014/main" id="{1900F6AA-0B3D-DA40-9201-AA69C6D42F94}"/>
                </a:ext>
              </a:extLst>
            </p:cNvPr>
            <p:cNvSpPr txBox="1"/>
            <p:nvPr/>
          </p:nvSpPr>
          <p:spPr>
            <a:xfrm>
              <a:off x="8135121" y="4704658"/>
              <a:ext cx="943784" cy="313932"/>
            </a:xfrm>
            <a:prstGeom prst="rect">
              <a:avLst/>
            </a:prstGeom>
            <a:noFill/>
          </p:spPr>
          <p:txBody>
            <a:bodyPr wrap="none" rtlCol="0">
              <a:spAutoFit/>
            </a:bodyPr>
            <a:lstStyle/>
            <a:p>
              <a:pPr algn="ctr">
                <a:lnSpc>
                  <a:spcPct val="90000"/>
                </a:lnSpc>
              </a:pPr>
              <a:r>
                <a:rPr lang="en-US" sz="1600" dirty="0"/>
                <a:t>FAMILIES</a:t>
              </a:r>
            </a:p>
          </p:txBody>
        </p:sp>
      </p:grpSp>
      <p:grpSp>
        <p:nvGrpSpPr>
          <p:cNvPr id="8" name="Group 7">
            <a:extLst>
              <a:ext uri="{FF2B5EF4-FFF2-40B4-BE49-F238E27FC236}">
                <a16:creationId xmlns:a16="http://schemas.microsoft.com/office/drawing/2014/main" id="{A7515262-432D-6948-8387-30934701482C}"/>
              </a:ext>
            </a:extLst>
          </p:cNvPr>
          <p:cNvGrpSpPr/>
          <p:nvPr/>
        </p:nvGrpSpPr>
        <p:grpSpPr>
          <a:xfrm>
            <a:off x="5408359" y="808366"/>
            <a:ext cx="1476302" cy="1303570"/>
            <a:chOff x="8751849" y="1867721"/>
            <a:chExt cx="1476302" cy="1303570"/>
          </a:xfrm>
        </p:grpSpPr>
        <p:sp>
          <p:nvSpPr>
            <p:cNvPr id="33" name="Oval 32">
              <a:extLst>
                <a:ext uri="{FF2B5EF4-FFF2-40B4-BE49-F238E27FC236}">
                  <a16:creationId xmlns:a16="http://schemas.microsoft.com/office/drawing/2014/main" id="{A564A939-0C87-384F-A537-3DF2D446C431}"/>
                </a:ext>
              </a:extLst>
            </p:cNvPr>
            <p:cNvSpPr>
              <a:spLocks noChangeAspect="1"/>
            </p:cNvSpPr>
            <p:nvPr/>
          </p:nvSpPr>
          <p:spPr>
            <a:xfrm>
              <a:off x="8835778" y="1867721"/>
              <a:ext cx="1308445" cy="13035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4" name="TextBox 33">
              <a:extLst>
                <a:ext uri="{FF2B5EF4-FFF2-40B4-BE49-F238E27FC236}">
                  <a16:creationId xmlns:a16="http://schemas.microsoft.com/office/drawing/2014/main" id="{0DD02363-8A4A-FB49-9638-8FDA01A67C9A}"/>
                </a:ext>
              </a:extLst>
            </p:cNvPr>
            <p:cNvSpPr txBox="1"/>
            <p:nvPr/>
          </p:nvSpPr>
          <p:spPr>
            <a:xfrm>
              <a:off x="8751849" y="2099391"/>
              <a:ext cx="1476302" cy="757130"/>
            </a:xfrm>
            <a:prstGeom prst="rect">
              <a:avLst/>
            </a:prstGeom>
            <a:noFill/>
          </p:spPr>
          <p:txBody>
            <a:bodyPr wrap="none" rtlCol="0">
              <a:spAutoFit/>
            </a:bodyPr>
            <a:lstStyle/>
            <a:p>
              <a:pPr algn="ctr">
                <a:lnSpc>
                  <a:spcPct val="90000"/>
                </a:lnSpc>
              </a:pPr>
              <a:r>
                <a:rPr lang="en-US" sz="1600" dirty="0"/>
                <a:t>LAW</a:t>
              </a:r>
              <a:br>
                <a:rPr lang="en-US" sz="1600" dirty="0"/>
              </a:br>
              <a:r>
                <a:rPr lang="en-US" sz="1600" dirty="0"/>
                <a:t>ENFORCEMENT</a:t>
              </a:r>
              <a:br>
                <a:rPr lang="en-US" sz="1600" dirty="0"/>
              </a:br>
              <a:r>
                <a:rPr lang="en-US" sz="1600" dirty="0"/>
                <a:t>OFFICERS</a:t>
              </a:r>
            </a:p>
          </p:txBody>
        </p:sp>
      </p:grpSp>
      <p:sp>
        <p:nvSpPr>
          <p:cNvPr id="112" name="TextBox 111">
            <a:extLst>
              <a:ext uri="{FF2B5EF4-FFF2-40B4-BE49-F238E27FC236}">
                <a16:creationId xmlns:a16="http://schemas.microsoft.com/office/drawing/2014/main" id="{7A71185F-0DAB-364C-93C3-5E68AF57A3BA}"/>
              </a:ext>
            </a:extLst>
          </p:cNvPr>
          <p:cNvSpPr txBox="1"/>
          <p:nvPr/>
        </p:nvSpPr>
        <p:spPr>
          <a:xfrm>
            <a:off x="3497073" y="2430413"/>
            <a:ext cx="1903214" cy="757130"/>
          </a:xfrm>
          <a:prstGeom prst="rect">
            <a:avLst/>
          </a:prstGeom>
          <a:noFill/>
        </p:spPr>
        <p:txBody>
          <a:bodyPr wrap="none" rtlCol="0">
            <a:spAutoFit/>
          </a:bodyPr>
          <a:lstStyle/>
          <a:p>
            <a:pPr algn="ctr">
              <a:lnSpc>
                <a:spcPct val="90000"/>
              </a:lnSpc>
            </a:pPr>
            <a:r>
              <a:rPr lang="en-US" sz="2400" b="1" dirty="0"/>
              <a:t>RESTORATIVE</a:t>
            </a:r>
            <a:br>
              <a:rPr lang="en-US" sz="2400" b="1" dirty="0"/>
            </a:br>
            <a:r>
              <a:rPr lang="en-US" sz="2400" b="1" dirty="0"/>
              <a:t>PARTNERS</a:t>
            </a:r>
          </a:p>
        </p:txBody>
      </p:sp>
      <p:pic>
        <p:nvPicPr>
          <p:cNvPr id="37" name="Picture 36">
            <a:extLst>
              <a:ext uri="{FF2B5EF4-FFF2-40B4-BE49-F238E27FC236}">
                <a16:creationId xmlns:a16="http://schemas.microsoft.com/office/drawing/2014/main" id="{A0761226-EFB1-764A-B233-EE6DD63C29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8" y="5125716"/>
            <a:ext cx="12192000" cy="1764910"/>
          </a:xfrm>
          <a:prstGeom prst="rect">
            <a:avLst/>
          </a:prstGeom>
        </p:spPr>
      </p:pic>
    </p:spTree>
    <p:extLst>
      <p:ext uri="{BB962C8B-B14F-4D97-AF65-F5344CB8AC3E}">
        <p14:creationId xmlns:p14="http://schemas.microsoft.com/office/powerpoint/2010/main" val="303652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9F8CFB86-4DC0-9542-96B3-0AC41574B900}"/>
              </a:ext>
            </a:extLst>
          </p:cNvPr>
          <p:cNvGrpSpPr/>
          <p:nvPr/>
        </p:nvGrpSpPr>
        <p:grpSpPr>
          <a:xfrm>
            <a:off x="481077" y="513254"/>
            <a:ext cx="7813995" cy="5348578"/>
            <a:chOff x="492627" y="1113166"/>
            <a:chExt cx="7813995" cy="5348578"/>
          </a:xfrm>
        </p:grpSpPr>
        <p:cxnSp>
          <p:nvCxnSpPr>
            <p:cNvPr id="36" name="Straight Connector 35">
              <a:extLst>
                <a:ext uri="{FF2B5EF4-FFF2-40B4-BE49-F238E27FC236}">
                  <a16:creationId xmlns:a16="http://schemas.microsoft.com/office/drawing/2014/main" id="{04960693-6FDF-0C4F-AE92-E9B26960469F}"/>
                </a:ext>
              </a:extLst>
            </p:cNvPr>
            <p:cNvCxnSpPr>
              <a:cxnSpLocks/>
            </p:cNvCxnSpPr>
            <p:nvPr/>
          </p:nvCxnSpPr>
          <p:spPr>
            <a:xfrm>
              <a:off x="2355424" y="3248818"/>
              <a:ext cx="108790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521BEDF-BA66-C44F-B87B-DF8A10182698}"/>
                </a:ext>
              </a:extLst>
            </p:cNvPr>
            <p:cNvCxnSpPr>
              <a:cxnSpLocks/>
            </p:cNvCxnSpPr>
            <p:nvPr/>
          </p:nvCxnSpPr>
          <p:spPr>
            <a:xfrm>
              <a:off x="5424714" y="3244321"/>
              <a:ext cx="10881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821AF0-AE56-5C41-B4FD-672A56FA154C}"/>
                </a:ext>
              </a:extLst>
            </p:cNvPr>
            <p:cNvCxnSpPr>
              <a:cxnSpLocks/>
              <a:stCxn id="21" idx="7"/>
              <a:endCxn id="55" idx="3"/>
            </p:cNvCxnSpPr>
            <p:nvPr/>
          </p:nvCxnSpPr>
          <p:spPr>
            <a:xfrm flipV="1">
              <a:off x="2970265" y="3758965"/>
              <a:ext cx="762969" cy="3454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7B1715D-5F7B-CD48-8A80-D64A387587D6}"/>
                </a:ext>
              </a:extLst>
            </p:cNvPr>
            <p:cNvCxnSpPr>
              <a:cxnSpLocks noChangeAspect="1"/>
              <a:endCxn id="33" idx="3"/>
            </p:cNvCxnSpPr>
            <p:nvPr/>
          </p:nvCxnSpPr>
          <p:spPr>
            <a:xfrm flipV="1">
              <a:off x="5219860" y="2225833"/>
              <a:ext cx="464045" cy="3664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4FA7520-944A-9D4B-A15E-882E27857907}"/>
                </a:ext>
              </a:extLst>
            </p:cNvPr>
            <p:cNvCxnSpPr>
              <a:cxnSpLocks/>
              <a:endCxn id="27" idx="1"/>
            </p:cNvCxnSpPr>
            <p:nvPr/>
          </p:nvCxnSpPr>
          <p:spPr>
            <a:xfrm>
              <a:off x="5060056" y="3719002"/>
              <a:ext cx="707777" cy="3853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5F9FDAA-1247-0D49-A5A8-12EDEE1771B6}"/>
                </a:ext>
              </a:extLst>
            </p:cNvPr>
            <p:cNvCxnSpPr>
              <a:cxnSpLocks/>
            </p:cNvCxnSpPr>
            <p:nvPr/>
          </p:nvCxnSpPr>
          <p:spPr>
            <a:xfrm>
              <a:off x="2965960" y="2229068"/>
              <a:ext cx="576755" cy="4380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82F0C5D-856B-F241-B2AE-08C1FF129F3B}"/>
                </a:ext>
              </a:extLst>
            </p:cNvPr>
            <p:cNvCxnSpPr>
              <a:cxnSpLocks/>
            </p:cNvCxnSpPr>
            <p:nvPr/>
          </p:nvCxnSpPr>
          <p:spPr>
            <a:xfrm>
              <a:off x="4433121" y="4080749"/>
              <a:ext cx="0" cy="4498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Donut 8">
              <a:extLst>
                <a:ext uri="{FF2B5EF4-FFF2-40B4-BE49-F238E27FC236}">
                  <a16:creationId xmlns:a16="http://schemas.microsoft.com/office/drawing/2014/main" id="{E25B2094-AA05-7A4B-B757-54486DF51B93}"/>
                </a:ext>
              </a:extLst>
            </p:cNvPr>
            <p:cNvSpPr/>
            <p:nvPr/>
          </p:nvSpPr>
          <p:spPr>
            <a:xfrm>
              <a:off x="1766188" y="1218136"/>
              <a:ext cx="5333867" cy="3693621"/>
            </a:xfrm>
            <a:prstGeom prst="donut">
              <a:avLst>
                <a:gd name="adj" fmla="val 23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4" name="Group 3">
              <a:extLst>
                <a:ext uri="{FF2B5EF4-FFF2-40B4-BE49-F238E27FC236}">
                  <a16:creationId xmlns:a16="http://schemas.microsoft.com/office/drawing/2014/main" id="{C1F9B2A9-CD64-0F4C-A252-F39C692BD6AC}"/>
                </a:ext>
              </a:extLst>
            </p:cNvPr>
            <p:cNvGrpSpPr/>
            <p:nvPr/>
          </p:nvGrpSpPr>
          <p:grpSpPr>
            <a:xfrm>
              <a:off x="1853437" y="1113166"/>
              <a:ext cx="1308445" cy="1303570"/>
              <a:chOff x="2046654" y="2125431"/>
              <a:chExt cx="1308445" cy="1303570"/>
            </a:xfrm>
          </p:grpSpPr>
          <p:sp>
            <p:nvSpPr>
              <p:cNvPr id="15" name="Oval 14">
                <a:extLst>
                  <a:ext uri="{FF2B5EF4-FFF2-40B4-BE49-F238E27FC236}">
                    <a16:creationId xmlns:a16="http://schemas.microsoft.com/office/drawing/2014/main" id="{A7449D94-4D25-A84D-B5CE-5DCE941F3AE4}"/>
                  </a:ext>
                </a:extLst>
              </p:cNvPr>
              <p:cNvSpPr>
                <a:spLocks noChangeAspect="1"/>
              </p:cNvSpPr>
              <p:nvPr/>
            </p:nvSpPr>
            <p:spPr>
              <a:xfrm>
                <a:off x="2046654" y="2125431"/>
                <a:ext cx="1308445" cy="1303570"/>
              </a:xfrm>
              <a:prstGeom prst="ellipse">
                <a:avLst/>
              </a:prstGeom>
              <a:solidFill>
                <a:srgbClr val="ED2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TextBox 2">
                <a:extLst>
                  <a:ext uri="{FF2B5EF4-FFF2-40B4-BE49-F238E27FC236}">
                    <a16:creationId xmlns:a16="http://schemas.microsoft.com/office/drawing/2014/main" id="{75627184-FD89-0840-BEEC-1D62FB48CB8D}"/>
                  </a:ext>
                </a:extLst>
              </p:cNvPr>
              <p:cNvSpPr txBox="1"/>
              <p:nvPr/>
            </p:nvSpPr>
            <p:spPr>
              <a:xfrm>
                <a:off x="2106258" y="2592550"/>
                <a:ext cx="1189235" cy="338554"/>
              </a:xfrm>
              <a:prstGeom prst="rect">
                <a:avLst/>
              </a:prstGeom>
              <a:noFill/>
            </p:spPr>
            <p:txBody>
              <a:bodyPr wrap="none" rtlCol="0">
                <a:spAutoFit/>
              </a:bodyPr>
              <a:lstStyle/>
              <a:p>
                <a:pPr algn="ctr"/>
                <a:r>
                  <a:rPr lang="en-US" sz="1600" dirty="0"/>
                  <a:t>EDUCATORS</a:t>
                </a:r>
              </a:p>
            </p:txBody>
          </p:sp>
        </p:grpSp>
        <p:grpSp>
          <p:nvGrpSpPr>
            <p:cNvPr id="16" name="Group 15">
              <a:extLst>
                <a:ext uri="{FF2B5EF4-FFF2-40B4-BE49-F238E27FC236}">
                  <a16:creationId xmlns:a16="http://schemas.microsoft.com/office/drawing/2014/main" id="{4A935DBC-5C65-2641-9891-10EC6DB7A92E}"/>
                </a:ext>
              </a:extLst>
            </p:cNvPr>
            <p:cNvGrpSpPr/>
            <p:nvPr/>
          </p:nvGrpSpPr>
          <p:grpSpPr>
            <a:xfrm>
              <a:off x="1041801" y="2593425"/>
              <a:ext cx="1308445" cy="1303570"/>
              <a:chOff x="2046654" y="2125431"/>
              <a:chExt cx="1308445" cy="1303570"/>
            </a:xfrm>
          </p:grpSpPr>
          <p:sp>
            <p:nvSpPr>
              <p:cNvPr id="17" name="Oval 16">
                <a:extLst>
                  <a:ext uri="{FF2B5EF4-FFF2-40B4-BE49-F238E27FC236}">
                    <a16:creationId xmlns:a16="http://schemas.microsoft.com/office/drawing/2014/main" id="{F8E8C046-0762-9B49-9D09-4918191C14EA}"/>
                  </a:ext>
                </a:extLst>
              </p:cNvPr>
              <p:cNvSpPr>
                <a:spLocks noChangeAspect="1"/>
              </p:cNvSpPr>
              <p:nvPr/>
            </p:nvSpPr>
            <p:spPr>
              <a:xfrm>
                <a:off x="2046654" y="2125431"/>
                <a:ext cx="1308445" cy="13035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19" name="TextBox 18">
                <a:extLst>
                  <a:ext uri="{FF2B5EF4-FFF2-40B4-BE49-F238E27FC236}">
                    <a16:creationId xmlns:a16="http://schemas.microsoft.com/office/drawing/2014/main" id="{8EA92072-E31C-A241-BA56-4D30387277AF}"/>
                  </a:ext>
                </a:extLst>
              </p:cNvPr>
              <p:cNvSpPr txBox="1"/>
              <p:nvPr/>
            </p:nvSpPr>
            <p:spPr>
              <a:xfrm>
                <a:off x="2240686" y="2507839"/>
                <a:ext cx="920380" cy="535531"/>
              </a:xfrm>
              <a:prstGeom prst="rect">
                <a:avLst/>
              </a:prstGeom>
              <a:noFill/>
            </p:spPr>
            <p:txBody>
              <a:bodyPr wrap="none" rtlCol="0">
                <a:spAutoFit/>
              </a:bodyPr>
              <a:lstStyle/>
              <a:p>
                <a:pPr algn="ctr">
                  <a:lnSpc>
                    <a:spcPct val="90000"/>
                  </a:lnSpc>
                </a:pPr>
                <a:r>
                  <a:rPr lang="en-US" sz="1600" dirty="0"/>
                  <a:t>FAITH </a:t>
                </a:r>
                <a:br>
                  <a:rPr lang="en-US" sz="1600" dirty="0"/>
                </a:br>
                <a:r>
                  <a:rPr lang="en-US" sz="1600" dirty="0"/>
                  <a:t>LEADERS</a:t>
                </a:r>
              </a:p>
            </p:txBody>
          </p:sp>
        </p:grpSp>
        <p:grpSp>
          <p:nvGrpSpPr>
            <p:cNvPr id="20" name="Group 19">
              <a:extLst>
                <a:ext uri="{FF2B5EF4-FFF2-40B4-BE49-F238E27FC236}">
                  <a16:creationId xmlns:a16="http://schemas.microsoft.com/office/drawing/2014/main" id="{03BEF4E5-D220-F746-9F34-A76393BBE46C}"/>
                </a:ext>
              </a:extLst>
            </p:cNvPr>
            <p:cNvGrpSpPr/>
            <p:nvPr/>
          </p:nvGrpSpPr>
          <p:grpSpPr>
            <a:xfrm>
              <a:off x="1853437" y="3913493"/>
              <a:ext cx="1308445" cy="1303570"/>
              <a:chOff x="2046654" y="2125431"/>
              <a:chExt cx="1308445" cy="1303570"/>
            </a:xfrm>
          </p:grpSpPr>
          <p:sp>
            <p:nvSpPr>
              <p:cNvPr id="21" name="Oval 20">
                <a:extLst>
                  <a:ext uri="{FF2B5EF4-FFF2-40B4-BE49-F238E27FC236}">
                    <a16:creationId xmlns:a16="http://schemas.microsoft.com/office/drawing/2014/main" id="{F24D2B40-F70B-B74D-AD3E-48164E1C0442}"/>
                  </a:ext>
                </a:extLst>
              </p:cNvPr>
              <p:cNvSpPr>
                <a:spLocks noChangeAspect="1"/>
              </p:cNvSpPr>
              <p:nvPr/>
            </p:nvSpPr>
            <p:spPr>
              <a:xfrm>
                <a:off x="2046654" y="2125431"/>
                <a:ext cx="1308445" cy="130357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TextBox 21">
                <a:extLst>
                  <a:ext uri="{FF2B5EF4-FFF2-40B4-BE49-F238E27FC236}">
                    <a16:creationId xmlns:a16="http://schemas.microsoft.com/office/drawing/2014/main" id="{8DE6B033-D2C6-0041-9FE4-E9EE613B1824}"/>
                  </a:ext>
                </a:extLst>
              </p:cNvPr>
              <p:cNvSpPr txBox="1"/>
              <p:nvPr/>
            </p:nvSpPr>
            <p:spPr>
              <a:xfrm>
                <a:off x="2054804" y="2521286"/>
                <a:ext cx="1292149" cy="535531"/>
              </a:xfrm>
              <a:prstGeom prst="rect">
                <a:avLst/>
              </a:prstGeom>
              <a:noFill/>
            </p:spPr>
            <p:txBody>
              <a:bodyPr wrap="none" rtlCol="0">
                <a:spAutoFit/>
              </a:bodyPr>
              <a:lstStyle/>
              <a:p>
                <a:pPr algn="ctr">
                  <a:lnSpc>
                    <a:spcPct val="90000"/>
                  </a:lnSpc>
                </a:pPr>
                <a:r>
                  <a:rPr lang="en-US" sz="1600" dirty="0"/>
                  <a:t>COMMUNITY</a:t>
                </a:r>
                <a:br>
                  <a:rPr lang="en-US" sz="1600" dirty="0"/>
                </a:br>
                <a:r>
                  <a:rPr lang="en-US" sz="1600" dirty="0"/>
                  <a:t>ORGANIZERS</a:t>
                </a:r>
              </a:p>
            </p:txBody>
          </p:sp>
        </p:grpSp>
        <p:grpSp>
          <p:nvGrpSpPr>
            <p:cNvPr id="23" name="Group 22">
              <a:extLst>
                <a:ext uri="{FF2B5EF4-FFF2-40B4-BE49-F238E27FC236}">
                  <a16:creationId xmlns:a16="http://schemas.microsoft.com/office/drawing/2014/main" id="{89FB86F5-9455-584C-8902-C6515C1B0AF4}"/>
                </a:ext>
              </a:extLst>
            </p:cNvPr>
            <p:cNvGrpSpPr/>
            <p:nvPr/>
          </p:nvGrpSpPr>
          <p:grpSpPr>
            <a:xfrm>
              <a:off x="6526990" y="2593425"/>
              <a:ext cx="1308445" cy="1303570"/>
              <a:chOff x="2046654" y="2125431"/>
              <a:chExt cx="1308445" cy="1303570"/>
            </a:xfrm>
          </p:grpSpPr>
          <p:sp>
            <p:nvSpPr>
              <p:cNvPr id="24" name="Oval 23">
                <a:extLst>
                  <a:ext uri="{FF2B5EF4-FFF2-40B4-BE49-F238E27FC236}">
                    <a16:creationId xmlns:a16="http://schemas.microsoft.com/office/drawing/2014/main" id="{51B746BA-0D26-6C42-AF75-C2216ACEE0AD}"/>
                  </a:ext>
                </a:extLst>
              </p:cNvPr>
              <p:cNvSpPr>
                <a:spLocks noChangeAspect="1"/>
              </p:cNvSpPr>
              <p:nvPr/>
            </p:nvSpPr>
            <p:spPr>
              <a:xfrm>
                <a:off x="2046654" y="2125431"/>
                <a:ext cx="1308445" cy="13035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TextBox 24">
                <a:extLst>
                  <a:ext uri="{FF2B5EF4-FFF2-40B4-BE49-F238E27FC236}">
                    <a16:creationId xmlns:a16="http://schemas.microsoft.com/office/drawing/2014/main" id="{B9E7C51E-FB01-2944-AC49-97E896CCC3FF}"/>
                  </a:ext>
                </a:extLst>
              </p:cNvPr>
              <p:cNvSpPr txBox="1"/>
              <p:nvPr/>
            </p:nvSpPr>
            <p:spPr>
              <a:xfrm>
                <a:off x="2133641" y="2534733"/>
                <a:ext cx="1134478" cy="535531"/>
              </a:xfrm>
              <a:prstGeom prst="rect">
                <a:avLst/>
              </a:prstGeom>
              <a:noFill/>
            </p:spPr>
            <p:txBody>
              <a:bodyPr wrap="none" rtlCol="0">
                <a:spAutoFit/>
              </a:bodyPr>
              <a:lstStyle/>
              <a:p>
                <a:pPr algn="ctr">
                  <a:lnSpc>
                    <a:spcPct val="90000"/>
                  </a:lnSpc>
                </a:pPr>
                <a:r>
                  <a:rPr lang="en-US" sz="1600" dirty="0"/>
                  <a:t>SERVICE</a:t>
                </a:r>
                <a:br>
                  <a:rPr lang="en-US" sz="1600" dirty="0"/>
                </a:br>
                <a:r>
                  <a:rPr lang="en-US" sz="1600" dirty="0"/>
                  <a:t>PROVIDERS</a:t>
                </a:r>
              </a:p>
            </p:txBody>
          </p:sp>
        </p:grpSp>
        <p:grpSp>
          <p:nvGrpSpPr>
            <p:cNvPr id="6" name="Group 5">
              <a:extLst>
                <a:ext uri="{FF2B5EF4-FFF2-40B4-BE49-F238E27FC236}">
                  <a16:creationId xmlns:a16="http://schemas.microsoft.com/office/drawing/2014/main" id="{55EB328D-7928-BB40-9BCB-C08C81756D8E}"/>
                </a:ext>
              </a:extLst>
            </p:cNvPr>
            <p:cNvGrpSpPr/>
            <p:nvPr/>
          </p:nvGrpSpPr>
          <p:grpSpPr>
            <a:xfrm>
              <a:off x="5576216" y="3913493"/>
              <a:ext cx="1308445" cy="1303570"/>
              <a:chOff x="7952788" y="4183348"/>
              <a:chExt cx="1308445" cy="1303570"/>
            </a:xfrm>
            <a:solidFill>
              <a:schemeClr val="tx1">
                <a:lumMod val="50000"/>
              </a:schemeClr>
            </a:solidFill>
          </p:grpSpPr>
          <p:sp>
            <p:nvSpPr>
              <p:cNvPr id="27" name="Oval 26">
                <a:extLst>
                  <a:ext uri="{FF2B5EF4-FFF2-40B4-BE49-F238E27FC236}">
                    <a16:creationId xmlns:a16="http://schemas.microsoft.com/office/drawing/2014/main" id="{B569611D-BE6E-B14A-9A88-35DB867783C2}"/>
                  </a:ext>
                </a:extLst>
              </p:cNvPr>
              <p:cNvSpPr>
                <a:spLocks noChangeAspect="1"/>
              </p:cNvSpPr>
              <p:nvPr/>
            </p:nvSpPr>
            <p:spPr>
              <a:xfrm>
                <a:off x="7952788" y="4183348"/>
                <a:ext cx="1308445" cy="1303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TextBox 27">
                <a:extLst>
                  <a:ext uri="{FF2B5EF4-FFF2-40B4-BE49-F238E27FC236}">
                    <a16:creationId xmlns:a16="http://schemas.microsoft.com/office/drawing/2014/main" id="{F1156112-E53B-2E49-8E6F-A9CC0E20644C}"/>
                  </a:ext>
                </a:extLst>
              </p:cNvPr>
              <p:cNvSpPr txBox="1"/>
              <p:nvPr/>
            </p:nvSpPr>
            <p:spPr>
              <a:xfrm>
                <a:off x="8075872" y="4704658"/>
                <a:ext cx="1062277" cy="313932"/>
              </a:xfrm>
              <a:prstGeom prst="rect">
                <a:avLst/>
              </a:prstGeom>
              <a:grpFill/>
            </p:spPr>
            <p:txBody>
              <a:bodyPr wrap="none" rtlCol="0">
                <a:spAutoFit/>
              </a:bodyPr>
              <a:lstStyle/>
              <a:p>
                <a:pPr algn="ctr">
                  <a:lnSpc>
                    <a:spcPct val="90000"/>
                  </a:lnSpc>
                </a:pPr>
                <a:r>
                  <a:rPr lang="en-US" sz="1600" dirty="0"/>
                  <a:t>STUDENTS</a:t>
                </a:r>
              </a:p>
            </p:txBody>
          </p:sp>
        </p:grpSp>
        <p:grpSp>
          <p:nvGrpSpPr>
            <p:cNvPr id="29" name="Group 28">
              <a:extLst>
                <a:ext uri="{FF2B5EF4-FFF2-40B4-BE49-F238E27FC236}">
                  <a16:creationId xmlns:a16="http://schemas.microsoft.com/office/drawing/2014/main" id="{A6C223F2-E991-E54B-BF03-7DC2D517A491}"/>
                </a:ext>
              </a:extLst>
            </p:cNvPr>
            <p:cNvGrpSpPr/>
            <p:nvPr/>
          </p:nvGrpSpPr>
          <p:grpSpPr>
            <a:xfrm>
              <a:off x="3778899" y="4519460"/>
              <a:ext cx="1308445" cy="1303570"/>
              <a:chOff x="7952788" y="4183348"/>
              <a:chExt cx="1308445" cy="1303570"/>
            </a:xfrm>
            <a:solidFill>
              <a:schemeClr val="tx1">
                <a:lumMod val="50000"/>
              </a:schemeClr>
            </a:solidFill>
          </p:grpSpPr>
          <p:sp>
            <p:nvSpPr>
              <p:cNvPr id="30" name="Oval 29">
                <a:extLst>
                  <a:ext uri="{FF2B5EF4-FFF2-40B4-BE49-F238E27FC236}">
                    <a16:creationId xmlns:a16="http://schemas.microsoft.com/office/drawing/2014/main" id="{DA03470B-D891-7C4F-A111-0EC8A4EE575D}"/>
                  </a:ext>
                </a:extLst>
              </p:cNvPr>
              <p:cNvSpPr>
                <a:spLocks noChangeAspect="1"/>
              </p:cNvSpPr>
              <p:nvPr/>
            </p:nvSpPr>
            <p:spPr>
              <a:xfrm>
                <a:off x="7952788" y="4183348"/>
                <a:ext cx="1308445" cy="130357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TextBox 30">
                <a:extLst>
                  <a:ext uri="{FF2B5EF4-FFF2-40B4-BE49-F238E27FC236}">
                    <a16:creationId xmlns:a16="http://schemas.microsoft.com/office/drawing/2014/main" id="{1900F6AA-0B3D-DA40-9201-AA69C6D42F94}"/>
                  </a:ext>
                </a:extLst>
              </p:cNvPr>
              <p:cNvSpPr txBox="1"/>
              <p:nvPr/>
            </p:nvSpPr>
            <p:spPr>
              <a:xfrm>
                <a:off x="8135121" y="4704658"/>
                <a:ext cx="943784" cy="313932"/>
              </a:xfrm>
              <a:prstGeom prst="rect">
                <a:avLst/>
              </a:prstGeom>
              <a:noFill/>
            </p:spPr>
            <p:txBody>
              <a:bodyPr wrap="none" rtlCol="0">
                <a:spAutoFit/>
              </a:bodyPr>
              <a:lstStyle/>
              <a:p>
                <a:pPr algn="ctr">
                  <a:lnSpc>
                    <a:spcPct val="90000"/>
                  </a:lnSpc>
                </a:pPr>
                <a:r>
                  <a:rPr lang="en-US" sz="1600" dirty="0"/>
                  <a:t>FAMILIES</a:t>
                </a:r>
              </a:p>
            </p:txBody>
          </p:sp>
        </p:grpSp>
        <p:grpSp>
          <p:nvGrpSpPr>
            <p:cNvPr id="8" name="Group 7">
              <a:extLst>
                <a:ext uri="{FF2B5EF4-FFF2-40B4-BE49-F238E27FC236}">
                  <a16:creationId xmlns:a16="http://schemas.microsoft.com/office/drawing/2014/main" id="{A7515262-432D-6948-8387-30934701482C}"/>
                </a:ext>
              </a:extLst>
            </p:cNvPr>
            <p:cNvGrpSpPr/>
            <p:nvPr/>
          </p:nvGrpSpPr>
          <p:grpSpPr>
            <a:xfrm>
              <a:off x="5408359" y="1113166"/>
              <a:ext cx="1476302" cy="1303570"/>
              <a:chOff x="8751849" y="1867721"/>
              <a:chExt cx="1476302" cy="1303570"/>
            </a:xfrm>
          </p:grpSpPr>
          <p:sp>
            <p:nvSpPr>
              <p:cNvPr id="33" name="Oval 32">
                <a:extLst>
                  <a:ext uri="{FF2B5EF4-FFF2-40B4-BE49-F238E27FC236}">
                    <a16:creationId xmlns:a16="http://schemas.microsoft.com/office/drawing/2014/main" id="{A564A939-0C87-384F-A537-3DF2D446C431}"/>
                  </a:ext>
                </a:extLst>
              </p:cNvPr>
              <p:cNvSpPr>
                <a:spLocks noChangeAspect="1"/>
              </p:cNvSpPr>
              <p:nvPr/>
            </p:nvSpPr>
            <p:spPr>
              <a:xfrm>
                <a:off x="8835778" y="1867721"/>
                <a:ext cx="1308445" cy="13035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4" name="TextBox 33">
                <a:extLst>
                  <a:ext uri="{FF2B5EF4-FFF2-40B4-BE49-F238E27FC236}">
                    <a16:creationId xmlns:a16="http://schemas.microsoft.com/office/drawing/2014/main" id="{0DD02363-8A4A-FB49-9638-8FDA01A67C9A}"/>
                  </a:ext>
                </a:extLst>
              </p:cNvPr>
              <p:cNvSpPr txBox="1"/>
              <p:nvPr/>
            </p:nvSpPr>
            <p:spPr>
              <a:xfrm>
                <a:off x="8751849" y="2099391"/>
                <a:ext cx="1476302" cy="757130"/>
              </a:xfrm>
              <a:prstGeom prst="rect">
                <a:avLst/>
              </a:prstGeom>
              <a:noFill/>
            </p:spPr>
            <p:txBody>
              <a:bodyPr wrap="none" rtlCol="0">
                <a:spAutoFit/>
              </a:bodyPr>
              <a:lstStyle/>
              <a:p>
                <a:pPr algn="ctr">
                  <a:lnSpc>
                    <a:spcPct val="90000"/>
                  </a:lnSpc>
                </a:pPr>
                <a:r>
                  <a:rPr lang="en-US" sz="1600" dirty="0"/>
                  <a:t>LAW</a:t>
                </a:r>
                <a:br>
                  <a:rPr lang="en-US" sz="1600" dirty="0"/>
                </a:br>
                <a:r>
                  <a:rPr lang="en-US" sz="1600" dirty="0"/>
                  <a:t>ENFORCEMENT</a:t>
                </a:r>
                <a:br>
                  <a:rPr lang="en-US" sz="1600" dirty="0"/>
                </a:br>
                <a:r>
                  <a:rPr lang="en-US" sz="1600" dirty="0"/>
                  <a:t>OFFICERS</a:t>
                </a:r>
              </a:p>
            </p:txBody>
          </p:sp>
        </p:grpSp>
        <p:sp>
          <p:nvSpPr>
            <p:cNvPr id="55" name="Oval 54">
              <a:extLst>
                <a:ext uri="{FF2B5EF4-FFF2-40B4-BE49-F238E27FC236}">
                  <a16:creationId xmlns:a16="http://schemas.microsoft.com/office/drawing/2014/main" id="{7DFA82DF-7194-0341-9BF4-51BC263F09B6}"/>
                </a:ext>
              </a:extLst>
            </p:cNvPr>
            <p:cNvSpPr/>
            <p:nvPr/>
          </p:nvSpPr>
          <p:spPr>
            <a:xfrm>
              <a:off x="3443332" y="2075584"/>
              <a:ext cx="1979578" cy="1972203"/>
            </a:xfrm>
            <a:prstGeom prst="ellipse">
              <a:avLst/>
            </a:prstGeom>
            <a:solidFill>
              <a:srgbClr val="2C8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90" name="Group 89">
              <a:extLst>
                <a:ext uri="{FF2B5EF4-FFF2-40B4-BE49-F238E27FC236}">
                  <a16:creationId xmlns:a16="http://schemas.microsoft.com/office/drawing/2014/main" id="{96275DCA-8F2F-FE45-BE67-C3EE1C0B3FCE}"/>
                </a:ext>
              </a:extLst>
            </p:cNvPr>
            <p:cNvGrpSpPr/>
            <p:nvPr/>
          </p:nvGrpSpPr>
          <p:grpSpPr>
            <a:xfrm>
              <a:off x="2607505" y="5462859"/>
              <a:ext cx="1049310" cy="998885"/>
              <a:chOff x="2378965" y="5015491"/>
              <a:chExt cx="1049310" cy="998885"/>
            </a:xfrm>
          </p:grpSpPr>
          <p:sp>
            <p:nvSpPr>
              <p:cNvPr id="65" name="Oval 64">
                <a:extLst>
                  <a:ext uri="{FF2B5EF4-FFF2-40B4-BE49-F238E27FC236}">
                    <a16:creationId xmlns:a16="http://schemas.microsoft.com/office/drawing/2014/main" id="{FEAA24CB-7D5C-4149-A1AB-41BF81C0DCD4}"/>
                  </a:ext>
                </a:extLst>
              </p:cNvPr>
              <p:cNvSpPr/>
              <p:nvPr/>
            </p:nvSpPr>
            <p:spPr>
              <a:xfrm>
                <a:off x="2378965" y="5015491"/>
                <a:ext cx="1049310" cy="998885"/>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8F0C83E-644D-744B-9A0B-74B9D80F6A54}"/>
                  </a:ext>
                </a:extLst>
              </p:cNvPr>
              <p:cNvSpPr/>
              <p:nvPr/>
            </p:nvSpPr>
            <p:spPr>
              <a:xfrm>
                <a:off x="2378965" y="5134478"/>
                <a:ext cx="1049310" cy="734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alibri" panose="020F0502020204030204" pitchFamily="34" charset="0"/>
                    <a:cs typeface="Calibri" panose="020F0502020204030204" pitchFamily="34" charset="0"/>
                  </a:rPr>
                  <a:t>ARTS AND CULTURE</a:t>
                </a:r>
              </a:p>
            </p:txBody>
          </p:sp>
        </p:grpSp>
        <p:cxnSp>
          <p:nvCxnSpPr>
            <p:cNvPr id="68" name="Straight Connector 67">
              <a:extLst>
                <a:ext uri="{FF2B5EF4-FFF2-40B4-BE49-F238E27FC236}">
                  <a16:creationId xmlns:a16="http://schemas.microsoft.com/office/drawing/2014/main" id="{2346B5B9-F39A-604D-8593-168A8B0DB23B}"/>
                </a:ext>
              </a:extLst>
            </p:cNvPr>
            <p:cNvCxnSpPr>
              <a:cxnSpLocks/>
            </p:cNvCxnSpPr>
            <p:nvPr/>
          </p:nvCxnSpPr>
          <p:spPr>
            <a:xfrm flipV="1">
              <a:off x="1514353" y="4748735"/>
              <a:ext cx="371307" cy="14817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109543A-E8CD-B44E-8B47-59E51C760839}"/>
                </a:ext>
              </a:extLst>
            </p:cNvPr>
            <p:cNvCxnSpPr>
              <a:cxnSpLocks/>
            </p:cNvCxnSpPr>
            <p:nvPr/>
          </p:nvCxnSpPr>
          <p:spPr>
            <a:xfrm>
              <a:off x="1347146" y="5247251"/>
              <a:ext cx="1331315" cy="52851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9560096-E7E3-E046-A5F3-B5DF3C4E9BE9}"/>
                </a:ext>
              </a:extLst>
            </p:cNvPr>
            <p:cNvCxnSpPr>
              <a:cxnSpLocks/>
            </p:cNvCxnSpPr>
            <p:nvPr/>
          </p:nvCxnSpPr>
          <p:spPr>
            <a:xfrm>
              <a:off x="1392734" y="1915692"/>
              <a:ext cx="544023" cy="10799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DF3F01F-3ED5-CA4F-8975-925C1851BE0B}"/>
                </a:ext>
              </a:extLst>
            </p:cNvPr>
            <p:cNvCxnSpPr>
              <a:cxnSpLocks/>
            </p:cNvCxnSpPr>
            <p:nvPr/>
          </p:nvCxnSpPr>
          <p:spPr>
            <a:xfrm>
              <a:off x="1218844" y="2413807"/>
              <a:ext cx="241100" cy="27158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60EAF87-215C-5E4F-BCE4-4E61C30650F1}"/>
                </a:ext>
              </a:extLst>
            </p:cNvPr>
            <p:cNvCxnSpPr>
              <a:cxnSpLocks/>
            </p:cNvCxnSpPr>
            <p:nvPr/>
          </p:nvCxnSpPr>
          <p:spPr>
            <a:xfrm flipH="1">
              <a:off x="1233418" y="3853920"/>
              <a:ext cx="235466" cy="61755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87B83EA5-7903-1046-9DC7-EF3C99BF33EF}"/>
                </a:ext>
              </a:extLst>
            </p:cNvPr>
            <p:cNvGrpSpPr/>
            <p:nvPr/>
          </p:nvGrpSpPr>
          <p:grpSpPr>
            <a:xfrm>
              <a:off x="492627" y="1452679"/>
              <a:ext cx="1049310" cy="998885"/>
              <a:chOff x="317816" y="1374102"/>
              <a:chExt cx="1049310" cy="998885"/>
            </a:xfrm>
          </p:grpSpPr>
          <p:sp>
            <p:nvSpPr>
              <p:cNvPr id="67" name="Oval 66">
                <a:extLst>
                  <a:ext uri="{FF2B5EF4-FFF2-40B4-BE49-F238E27FC236}">
                    <a16:creationId xmlns:a16="http://schemas.microsoft.com/office/drawing/2014/main" id="{77DB19B1-135E-2E4A-B4A1-7B9F856E8D82}"/>
                  </a:ext>
                </a:extLst>
              </p:cNvPr>
              <p:cNvSpPr/>
              <p:nvPr/>
            </p:nvSpPr>
            <p:spPr>
              <a:xfrm>
                <a:off x="317816" y="1374102"/>
                <a:ext cx="1049310" cy="998885"/>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4" name="TextBox 73">
                <a:extLst>
                  <a:ext uri="{FF2B5EF4-FFF2-40B4-BE49-F238E27FC236}">
                    <a16:creationId xmlns:a16="http://schemas.microsoft.com/office/drawing/2014/main" id="{245A1459-EBA8-A443-A298-41AA4CF11741}"/>
                  </a:ext>
                </a:extLst>
              </p:cNvPr>
              <p:cNvSpPr txBox="1"/>
              <p:nvPr/>
            </p:nvSpPr>
            <p:spPr>
              <a:xfrm>
                <a:off x="431686" y="1764951"/>
                <a:ext cx="788999" cy="258532"/>
              </a:xfrm>
              <a:prstGeom prst="rect">
                <a:avLst/>
              </a:prstGeom>
              <a:noFill/>
            </p:spPr>
            <p:txBody>
              <a:bodyPr wrap="none" rtlCol="0">
                <a:spAutoFit/>
              </a:bodyPr>
              <a:lstStyle/>
              <a:p>
                <a:pPr>
                  <a:lnSpc>
                    <a:spcPct val="90000"/>
                  </a:lnSpc>
                </a:pPr>
                <a:r>
                  <a:rPr lang="en-US" sz="1200" dirty="0"/>
                  <a:t>HOUSING</a:t>
                </a:r>
              </a:p>
            </p:txBody>
          </p:sp>
        </p:grpSp>
        <p:grpSp>
          <p:nvGrpSpPr>
            <p:cNvPr id="91" name="Group 90">
              <a:extLst>
                <a:ext uri="{FF2B5EF4-FFF2-40B4-BE49-F238E27FC236}">
                  <a16:creationId xmlns:a16="http://schemas.microsoft.com/office/drawing/2014/main" id="{28484314-F1A3-7B45-A85F-710AA37C2509}"/>
                </a:ext>
              </a:extLst>
            </p:cNvPr>
            <p:cNvGrpSpPr/>
            <p:nvPr/>
          </p:nvGrpSpPr>
          <p:grpSpPr>
            <a:xfrm>
              <a:off x="492627" y="4406657"/>
              <a:ext cx="1141466" cy="998885"/>
              <a:chOff x="344922" y="4390082"/>
              <a:chExt cx="1141466" cy="998885"/>
            </a:xfrm>
          </p:grpSpPr>
          <p:sp>
            <p:nvSpPr>
              <p:cNvPr id="73" name="Oval 72">
                <a:extLst>
                  <a:ext uri="{FF2B5EF4-FFF2-40B4-BE49-F238E27FC236}">
                    <a16:creationId xmlns:a16="http://schemas.microsoft.com/office/drawing/2014/main" id="{1B483FE5-6018-F74E-B582-E10C8033ED8A}"/>
                  </a:ext>
                </a:extLst>
              </p:cNvPr>
              <p:cNvSpPr/>
              <p:nvPr/>
            </p:nvSpPr>
            <p:spPr>
              <a:xfrm>
                <a:off x="372780" y="4390082"/>
                <a:ext cx="1049310" cy="998885"/>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CF16DA5F-50D8-6948-80CC-180C0D63678F}"/>
                  </a:ext>
                </a:extLst>
              </p:cNvPr>
              <p:cNvSpPr txBox="1"/>
              <p:nvPr/>
            </p:nvSpPr>
            <p:spPr>
              <a:xfrm>
                <a:off x="344922" y="4699391"/>
                <a:ext cx="1141466" cy="424732"/>
              </a:xfrm>
              <a:prstGeom prst="rect">
                <a:avLst/>
              </a:prstGeom>
              <a:noFill/>
            </p:spPr>
            <p:txBody>
              <a:bodyPr wrap="none" rtlCol="0">
                <a:spAutoFit/>
              </a:bodyPr>
              <a:lstStyle/>
              <a:p>
                <a:pPr algn="ctr">
                  <a:lnSpc>
                    <a:spcPct val="90000"/>
                  </a:lnSpc>
                </a:pPr>
                <a:r>
                  <a:rPr lang="en-US" sz="1200" dirty="0"/>
                  <a:t>COMMUNITY</a:t>
                </a:r>
                <a:br>
                  <a:rPr lang="en-US" sz="1200" dirty="0"/>
                </a:br>
                <a:r>
                  <a:rPr lang="en-US" sz="1200" dirty="0"/>
                  <a:t>DEVELOPMENT</a:t>
                </a:r>
              </a:p>
            </p:txBody>
          </p:sp>
        </p:grpSp>
        <p:grpSp>
          <p:nvGrpSpPr>
            <p:cNvPr id="87" name="Group 86">
              <a:extLst>
                <a:ext uri="{FF2B5EF4-FFF2-40B4-BE49-F238E27FC236}">
                  <a16:creationId xmlns:a16="http://schemas.microsoft.com/office/drawing/2014/main" id="{3B5D2646-D658-6D4D-AEEA-03E076735AD0}"/>
                </a:ext>
              </a:extLst>
            </p:cNvPr>
            <p:cNvGrpSpPr/>
            <p:nvPr/>
          </p:nvGrpSpPr>
          <p:grpSpPr>
            <a:xfrm>
              <a:off x="5304220" y="5462859"/>
              <a:ext cx="1049310" cy="998885"/>
              <a:chOff x="5900553" y="5343872"/>
              <a:chExt cx="1049310" cy="998885"/>
            </a:xfrm>
          </p:grpSpPr>
          <p:sp>
            <p:nvSpPr>
              <p:cNvPr id="77" name="Oval 76">
                <a:extLst>
                  <a:ext uri="{FF2B5EF4-FFF2-40B4-BE49-F238E27FC236}">
                    <a16:creationId xmlns:a16="http://schemas.microsoft.com/office/drawing/2014/main" id="{428755DC-16B5-9B4E-8D76-A54B655369BE}"/>
                  </a:ext>
                </a:extLst>
              </p:cNvPr>
              <p:cNvSpPr/>
              <p:nvPr/>
            </p:nvSpPr>
            <p:spPr>
              <a:xfrm>
                <a:off x="5900553" y="5343872"/>
                <a:ext cx="1049310" cy="99888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DCED08F-D552-BD43-A12A-99D899D80D0E}"/>
                  </a:ext>
                </a:extLst>
              </p:cNvPr>
              <p:cNvSpPr/>
              <p:nvPr/>
            </p:nvSpPr>
            <p:spPr>
              <a:xfrm>
                <a:off x="5900553" y="5462859"/>
                <a:ext cx="1049310" cy="734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Calibri" panose="020F0502020204030204" pitchFamily="34" charset="0"/>
                    <a:cs typeface="Calibri" panose="020F0502020204030204" pitchFamily="34" charset="0"/>
                  </a:rPr>
                  <a:t>BUSINESS</a:t>
                </a:r>
              </a:p>
            </p:txBody>
          </p:sp>
        </p:grpSp>
        <p:grpSp>
          <p:nvGrpSpPr>
            <p:cNvPr id="88" name="Group 87">
              <a:extLst>
                <a:ext uri="{FF2B5EF4-FFF2-40B4-BE49-F238E27FC236}">
                  <a16:creationId xmlns:a16="http://schemas.microsoft.com/office/drawing/2014/main" id="{A6575029-BE9B-3F4B-963E-C4668C984694}"/>
                </a:ext>
              </a:extLst>
            </p:cNvPr>
            <p:cNvGrpSpPr/>
            <p:nvPr/>
          </p:nvGrpSpPr>
          <p:grpSpPr>
            <a:xfrm>
              <a:off x="7257312" y="1452679"/>
              <a:ext cx="1049310" cy="998885"/>
              <a:chOff x="7835533" y="1640937"/>
              <a:chExt cx="1049310" cy="998885"/>
            </a:xfrm>
          </p:grpSpPr>
          <p:sp>
            <p:nvSpPr>
              <p:cNvPr id="79" name="Oval 78">
                <a:extLst>
                  <a:ext uri="{FF2B5EF4-FFF2-40B4-BE49-F238E27FC236}">
                    <a16:creationId xmlns:a16="http://schemas.microsoft.com/office/drawing/2014/main" id="{E8CEF2D7-3D24-C84A-A60E-964CF134AE5A}"/>
                  </a:ext>
                </a:extLst>
              </p:cNvPr>
              <p:cNvSpPr/>
              <p:nvPr/>
            </p:nvSpPr>
            <p:spPr>
              <a:xfrm>
                <a:off x="7835533" y="1640937"/>
                <a:ext cx="1049310" cy="9988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5A08900-AF33-A04C-8029-0C851F6BE8B4}"/>
                  </a:ext>
                </a:extLst>
              </p:cNvPr>
              <p:cNvSpPr/>
              <p:nvPr/>
            </p:nvSpPr>
            <p:spPr>
              <a:xfrm>
                <a:off x="7835533" y="1759924"/>
                <a:ext cx="1049310" cy="734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Calibri" panose="020F0502020204030204" pitchFamily="34" charset="0"/>
                    <a:cs typeface="Calibri" panose="020F0502020204030204" pitchFamily="34" charset="0"/>
                  </a:rPr>
                  <a:t>FOOD AND NUTRITION</a:t>
                </a:r>
              </a:p>
            </p:txBody>
          </p:sp>
        </p:grpSp>
        <p:cxnSp>
          <p:nvCxnSpPr>
            <p:cNvPr id="81" name="Straight Connector 80">
              <a:extLst>
                <a:ext uri="{FF2B5EF4-FFF2-40B4-BE49-F238E27FC236}">
                  <a16:creationId xmlns:a16="http://schemas.microsoft.com/office/drawing/2014/main" id="{313B06B2-7077-334B-B0AE-3244AEDCD3AD}"/>
                </a:ext>
              </a:extLst>
            </p:cNvPr>
            <p:cNvCxnSpPr>
              <a:cxnSpLocks/>
              <a:endCxn id="85" idx="0"/>
            </p:cNvCxnSpPr>
            <p:nvPr/>
          </p:nvCxnSpPr>
          <p:spPr>
            <a:xfrm>
              <a:off x="7403976" y="3808821"/>
              <a:ext cx="377991" cy="59783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715EBEB-F863-224D-8F50-2D1A1E53E33D}"/>
                </a:ext>
              </a:extLst>
            </p:cNvPr>
            <p:cNvCxnSpPr>
              <a:cxnSpLocks/>
            </p:cNvCxnSpPr>
            <p:nvPr/>
          </p:nvCxnSpPr>
          <p:spPr>
            <a:xfrm>
              <a:off x="6828427" y="4696962"/>
              <a:ext cx="544274" cy="25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3BF15B-7986-9641-B925-69C6AE4A17B2}"/>
                </a:ext>
              </a:extLst>
            </p:cNvPr>
            <p:cNvCxnSpPr>
              <a:cxnSpLocks/>
            </p:cNvCxnSpPr>
            <p:nvPr/>
          </p:nvCxnSpPr>
          <p:spPr>
            <a:xfrm flipH="1">
              <a:off x="7529925" y="2416736"/>
              <a:ext cx="100485" cy="2720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E99B827-5574-5041-B73D-929108ED3585}"/>
                </a:ext>
              </a:extLst>
            </p:cNvPr>
            <p:cNvCxnSpPr>
              <a:cxnSpLocks/>
            </p:cNvCxnSpPr>
            <p:nvPr/>
          </p:nvCxnSpPr>
          <p:spPr>
            <a:xfrm flipH="1" flipV="1">
              <a:off x="6826218" y="1721555"/>
              <a:ext cx="442285" cy="10671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818C1FF0-8426-9E4D-9386-E7AE0645207E}"/>
                </a:ext>
              </a:extLst>
            </p:cNvPr>
            <p:cNvGrpSpPr/>
            <p:nvPr/>
          </p:nvGrpSpPr>
          <p:grpSpPr>
            <a:xfrm>
              <a:off x="7257312" y="4406657"/>
              <a:ext cx="1049310" cy="998885"/>
              <a:chOff x="8121594" y="4554574"/>
              <a:chExt cx="1049310" cy="998885"/>
            </a:xfrm>
          </p:grpSpPr>
          <p:sp>
            <p:nvSpPr>
              <p:cNvPr id="85" name="Oval 84">
                <a:extLst>
                  <a:ext uri="{FF2B5EF4-FFF2-40B4-BE49-F238E27FC236}">
                    <a16:creationId xmlns:a16="http://schemas.microsoft.com/office/drawing/2014/main" id="{9E49BD1D-0BF8-F245-AA15-56957D28D0D2}"/>
                  </a:ext>
                </a:extLst>
              </p:cNvPr>
              <p:cNvSpPr/>
              <p:nvPr/>
            </p:nvSpPr>
            <p:spPr>
              <a:xfrm>
                <a:off x="8121594" y="4554574"/>
                <a:ext cx="1049310" cy="99888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87FF962-112E-B443-BEF4-6368EFB60B7A}"/>
                  </a:ext>
                </a:extLst>
              </p:cNvPr>
              <p:cNvSpPr/>
              <p:nvPr/>
            </p:nvSpPr>
            <p:spPr>
              <a:xfrm>
                <a:off x="8121594" y="4673561"/>
                <a:ext cx="1049310" cy="734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Calibri" panose="020F0502020204030204" pitchFamily="34" charset="0"/>
                    <a:cs typeface="Calibri" panose="020F0502020204030204" pitchFamily="34" charset="0"/>
                  </a:rPr>
                  <a:t>PUBLIC HEALTH</a:t>
                </a:r>
              </a:p>
            </p:txBody>
          </p:sp>
        </p:grpSp>
        <p:cxnSp>
          <p:nvCxnSpPr>
            <p:cNvPr id="101" name="Straight Connector 100">
              <a:extLst>
                <a:ext uri="{FF2B5EF4-FFF2-40B4-BE49-F238E27FC236}">
                  <a16:creationId xmlns:a16="http://schemas.microsoft.com/office/drawing/2014/main" id="{5758F4D0-1CD3-654D-A088-36FAEA72B03E}"/>
                </a:ext>
              </a:extLst>
            </p:cNvPr>
            <p:cNvCxnSpPr>
              <a:cxnSpLocks/>
            </p:cNvCxnSpPr>
            <p:nvPr/>
          </p:nvCxnSpPr>
          <p:spPr>
            <a:xfrm>
              <a:off x="3657040" y="6047478"/>
              <a:ext cx="164188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96BA62E-1CE1-9F4B-8E94-D133FC66D2EC}"/>
                </a:ext>
              </a:extLst>
            </p:cNvPr>
            <p:cNvCxnSpPr>
              <a:cxnSpLocks/>
            </p:cNvCxnSpPr>
            <p:nvPr/>
          </p:nvCxnSpPr>
          <p:spPr>
            <a:xfrm flipH="1" flipV="1">
              <a:off x="2730012" y="5233561"/>
              <a:ext cx="151823" cy="273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B97E649-037E-EA4B-BC14-9003689346A7}"/>
                </a:ext>
              </a:extLst>
            </p:cNvPr>
            <p:cNvCxnSpPr>
              <a:cxnSpLocks/>
            </p:cNvCxnSpPr>
            <p:nvPr/>
          </p:nvCxnSpPr>
          <p:spPr>
            <a:xfrm>
              <a:off x="4916859" y="5568022"/>
              <a:ext cx="544274" cy="25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6A2A356-3DCE-5B47-8E74-32DFCA74BCDD}"/>
                </a:ext>
              </a:extLst>
            </p:cNvPr>
            <p:cNvCxnSpPr>
              <a:cxnSpLocks/>
            </p:cNvCxnSpPr>
            <p:nvPr/>
          </p:nvCxnSpPr>
          <p:spPr>
            <a:xfrm flipV="1">
              <a:off x="3610152" y="5592395"/>
              <a:ext cx="371307" cy="14817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1D318F2-84D5-A74C-B4FD-DCB1B62147A5}"/>
                </a:ext>
              </a:extLst>
            </p:cNvPr>
            <p:cNvCxnSpPr>
              <a:cxnSpLocks/>
            </p:cNvCxnSpPr>
            <p:nvPr/>
          </p:nvCxnSpPr>
          <p:spPr>
            <a:xfrm flipH="1">
              <a:off x="5900191" y="5197736"/>
              <a:ext cx="137584" cy="34973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E98DCFEC-3330-E64D-9CAA-7011D2454864}"/>
              </a:ext>
            </a:extLst>
          </p:cNvPr>
          <p:cNvSpPr txBox="1"/>
          <p:nvPr/>
        </p:nvSpPr>
        <p:spPr>
          <a:xfrm>
            <a:off x="3476761" y="2159789"/>
            <a:ext cx="1889620" cy="757130"/>
          </a:xfrm>
          <a:prstGeom prst="rect">
            <a:avLst/>
          </a:prstGeom>
          <a:noFill/>
        </p:spPr>
        <p:txBody>
          <a:bodyPr wrap="none" rtlCol="0">
            <a:spAutoFit/>
          </a:bodyPr>
          <a:lstStyle/>
          <a:p>
            <a:pPr algn="ctr">
              <a:lnSpc>
                <a:spcPct val="90000"/>
              </a:lnSpc>
            </a:pPr>
            <a:r>
              <a:rPr lang="en-US" sz="2400" b="1" dirty="0"/>
              <a:t>COMMUNITY</a:t>
            </a:r>
            <a:br>
              <a:rPr lang="en-US" sz="2400" b="1" dirty="0"/>
            </a:br>
            <a:r>
              <a:rPr lang="en-US" sz="2400" b="1" dirty="0"/>
              <a:t>PARTNERS</a:t>
            </a:r>
          </a:p>
        </p:txBody>
      </p:sp>
      <p:sp>
        <p:nvSpPr>
          <p:cNvPr id="95" name="Title 1">
            <a:extLst>
              <a:ext uri="{FF2B5EF4-FFF2-40B4-BE49-F238E27FC236}">
                <a16:creationId xmlns:a16="http://schemas.microsoft.com/office/drawing/2014/main" id="{02404DE4-106E-B543-8EC2-3A04957C0ABA}"/>
              </a:ext>
            </a:extLst>
          </p:cNvPr>
          <p:cNvSpPr>
            <a:spLocks noGrp="1"/>
          </p:cNvSpPr>
          <p:nvPr>
            <p:ph type="title"/>
          </p:nvPr>
        </p:nvSpPr>
        <p:spPr>
          <a:xfrm>
            <a:off x="8904086" y="0"/>
            <a:ext cx="3287914" cy="6057900"/>
          </a:xfrm>
        </p:spPr>
        <p:txBody>
          <a:bodyPr>
            <a:noAutofit/>
          </a:bodyPr>
          <a:lstStyle/>
          <a:p>
            <a:pPr>
              <a:defRPr/>
            </a:pPr>
            <a:r>
              <a:rPr lang="en-US" dirty="0"/>
              <a:t>Building community resilience </a:t>
            </a:r>
            <a:br>
              <a:rPr lang="en-US" dirty="0"/>
            </a:br>
            <a:r>
              <a:rPr lang="en-US" dirty="0"/>
              <a:t>takes </a:t>
            </a:r>
            <a:br>
              <a:rPr lang="en-US" dirty="0"/>
            </a:br>
            <a:r>
              <a:rPr lang="en-US" dirty="0"/>
              <a:t>the whole community</a:t>
            </a:r>
            <a:endParaRPr lang="en-US" i="1" dirty="0">
              <a:cs typeface="Arial" pitchFamily="34" charset="0"/>
            </a:endParaRPr>
          </a:p>
        </p:txBody>
      </p:sp>
      <p:cxnSp>
        <p:nvCxnSpPr>
          <p:cNvPr id="96" name="Straight Connector 95">
            <a:extLst>
              <a:ext uri="{FF2B5EF4-FFF2-40B4-BE49-F238E27FC236}">
                <a16:creationId xmlns:a16="http://schemas.microsoft.com/office/drawing/2014/main" id="{B3404CEE-4423-4749-8434-7F5109E3A7C8}"/>
              </a:ext>
            </a:extLst>
          </p:cNvPr>
          <p:cNvCxnSpPr>
            <a:cxnSpLocks/>
          </p:cNvCxnSpPr>
          <p:nvPr/>
        </p:nvCxnSpPr>
        <p:spPr>
          <a:xfrm>
            <a:off x="8588220" y="712694"/>
            <a:ext cx="0" cy="4634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E4629CC6-E810-BE4C-9FFD-34F7AB484F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8" y="5125716"/>
            <a:ext cx="12192000" cy="1764910"/>
          </a:xfrm>
          <a:prstGeom prst="rect">
            <a:avLst/>
          </a:prstGeom>
        </p:spPr>
      </p:pic>
    </p:spTree>
    <p:extLst>
      <p:ext uri="{BB962C8B-B14F-4D97-AF65-F5344CB8AC3E}">
        <p14:creationId xmlns:p14="http://schemas.microsoft.com/office/powerpoint/2010/main" val="13479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42C3-3369-394E-BE85-56DBFD7F1E5C}"/>
              </a:ext>
            </a:extLst>
          </p:cNvPr>
          <p:cNvSpPr>
            <a:spLocks noGrp="1"/>
          </p:cNvSpPr>
          <p:nvPr>
            <p:ph type="title"/>
          </p:nvPr>
        </p:nvSpPr>
        <p:spPr>
          <a:xfrm>
            <a:off x="800100" y="74054"/>
            <a:ext cx="11391900" cy="1325563"/>
          </a:xfrm>
        </p:spPr>
        <p:txBody>
          <a:bodyPr/>
          <a:lstStyle/>
          <a:p>
            <a:r>
              <a:rPr lang="en-US" dirty="0"/>
              <a:t>There are challenges to resilience building</a:t>
            </a:r>
          </a:p>
        </p:txBody>
      </p:sp>
      <p:sp>
        <p:nvSpPr>
          <p:cNvPr id="3" name="Content Placeholder 2">
            <a:extLst>
              <a:ext uri="{FF2B5EF4-FFF2-40B4-BE49-F238E27FC236}">
                <a16:creationId xmlns:a16="http://schemas.microsoft.com/office/drawing/2014/main" id="{F0EE7B43-1406-434D-8B55-B8DB217468CE}"/>
              </a:ext>
            </a:extLst>
          </p:cNvPr>
          <p:cNvSpPr>
            <a:spLocks noGrp="1"/>
          </p:cNvSpPr>
          <p:nvPr>
            <p:ph idx="1"/>
          </p:nvPr>
        </p:nvSpPr>
        <p:spPr>
          <a:xfrm>
            <a:off x="3048000" y="1905000"/>
            <a:ext cx="8352349" cy="4351338"/>
          </a:xfrm>
        </p:spPr>
        <p:txBody>
          <a:bodyPr>
            <a:normAutofit fontScale="92500" lnSpcReduction="20000"/>
          </a:bodyPr>
          <a:lstStyle/>
          <a:p>
            <a:pPr marL="0" indent="0">
              <a:spcAft>
                <a:spcPts val="3000"/>
              </a:spcAft>
              <a:buNone/>
            </a:pPr>
            <a:r>
              <a:rPr lang="en-US" sz="3000" dirty="0"/>
              <a:t>CONFUSION over scope and intent</a:t>
            </a:r>
          </a:p>
          <a:p>
            <a:pPr marL="0" indent="0">
              <a:spcAft>
                <a:spcPts val="3000"/>
              </a:spcAft>
              <a:buNone/>
            </a:pPr>
            <a:endParaRPr lang="en-US" sz="3000" dirty="0"/>
          </a:p>
          <a:p>
            <a:pPr marL="0" indent="0">
              <a:spcAft>
                <a:spcPts val="3000"/>
              </a:spcAft>
              <a:buNone/>
            </a:pPr>
            <a:r>
              <a:rPr lang="en-US" sz="3000" dirty="0"/>
              <a:t>DIFFICULTY TRANSLATING FRAMEWORKS into action, even when definitions are clear</a:t>
            </a:r>
          </a:p>
          <a:p>
            <a:pPr marL="0" indent="0">
              <a:spcAft>
                <a:spcPts val="3000"/>
              </a:spcAft>
              <a:buNone/>
            </a:pPr>
            <a:endParaRPr lang="en-US" sz="3000" dirty="0"/>
          </a:p>
          <a:p>
            <a:pPr marL="0" indent="0">
              <a:spcAft>
                <a:spcPts val="3000"/>
              </a:spcAft>
              <a:buNone/>
            </a:pPr>
            <a:r>
              <a:rPr lang="en-US" sz="3000" dirty="0"/>
              <a:t>LIMITED MEASURES OF IMPACT</a:t>
            </a:r>
          </a:p>
          <a:p>
            <a:pPr marL="0" indent="0">
              <a:spcAft>
                <a:spcPts val="3000"/>
              </a:spcAft>
              <a:buNone/>
            </a:pPr>
            <a:endParaRPr lang="en-US" sz="3000" dirty="0"/>
          </a:p>
        </p:txBody>
      </p:sp>
      <p:pic>
        <p:nvPicPr>
          <p:cNvPr id="9" name="Graphic 8" descr="Upward trend">
            <a:extLst>
              <a:ext uri="{FF2B5EF4-FFF2-40B4-BE49-F238E27FC236}">
                <a16:creationId xmlns:a16="http://schemas.microsoft.com/office/drawing/2014/main" id="{CFC7ED6D-394A-8C48-A6E7-25BE303DFF4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0436" y="4745695"/>
            <a:ext cx="1616389" cy="1616389"/>
          </a:xfrm>
          <a:prstGeom prst="rect">
            <a:avLst/>
          </a:prstGeom>
        </p:spPr>
      </p:pic>
      <p:pic>
        <p:nvPicPr>
          <p:cNvPr id="11" name="Picture 10">
            <a:extLst>
              <a:ext uri="{FF2B5EF4-FFF2-40B4-BE49-F238E27FC236}">
                <a16:creationId xmlns:a16="http://schemas.microsoft.com/office/drawing/2014/main" id="{E51DE9CA-9FDB-F24B-9AEB-9095FBE359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5661" y="3004770"/>
            <a:ext cx="1501164" cy="1501164"/>
          </a:xfrm>
          <a:prstGeom prst="rect">
            <a:avLst/>
          </a:prstGeom>
        </p:spPr>
      </p:pic>
      <p:pic>
        <p:nvPicPr>
          <p:cNvPr id="12" name="Picture 11">
            <a:extLst>
              <a:ext uri="{FF2B5EF4-FFF2-40B4-BE49-F238E27FC236}">
                <a16:creationId xmlns:a16="http://schemas.microsoft.com/office/drawing/2014/main" id="{57200B12-6942-1049-AD30-D7AFA884E1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57544" y="1188427"/>
            <a:ext cx="1299281" cy="1433146"/>
          </a:xfrm>
          <a:prstGeom prst="rect">
            <a:avLst/>
          </a:prstGeom>
          <a:noFill/>
        </p:spPr>
      </p:pic>
    </p:spTree>
    <p:extLst>
      <p:ext uri="{BB962C8B-B14F-4D97-AF65-F5344CB8AC3E}">
        <p14:creationId xmlns:p14="http://schemas.microsoft.com/office/powerpoint/2010/main" val="264446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ACEE-2378-8E48-8468-AD6FC91B17CC}"/>
              </a:ext>
            </a:extLst>
          </p:cNvPr>
          <p:cNvSpPr>
            <a:spLocks noGrp="1"/>
          </p:cNvSpPr>
          <p:nvPr>
            <p:ph type="title"/>
          </p:nvPr>
        </p:nvSpPr>
        <p:spPr>
          <a:xfrm>
            <a:off x="800100" y="85725"/>
            <a:ext cx="10337800" cy="1325563"/>
          </a:xfrm>
        </p:spPr>
        <p:txBody>
          <a:bodyPr/>
          <a:lstStyle/>
          <a:p>
            <a:r>
              <a:rPr lang="en-US" dirty="0"/>
              <a:t>But we can rise to meet those challenges</a:t>
            </a:r>
          </a:p>
        </p:txBody>
      </p:sp>
      <p:sp>
        <p:nvSpPr>
          <p:cNvPr id="7" name="Freeform 6">
            <a:extLst>
              <a:ext uri="{FF2B5EF4-FFF2-40B4-BE49-F238E27FC236}">
                <a16:creationId xmlns:a16="http://schemas.microsoft.com/office/drawing/2014/main" id="{11DFD696-08CC-F64F-9E72-E896F89BC6A4}"/>
              </a:ext>
            </a:extLst>
          </p:cNvPr>
          <p:cNvSpPr/>
          <p:nvPr/>
        </p:nvSpPr>
        <p:spPr>
          <a:xfrm>
            <a:off x="1919653" y="5166664"/>
            <a:ext cx="9434145" cy="1260795"/>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F9E769F-752C-EB4C-8746-D4E4F1E29FBD}"/>
              </a:ext>
            </a:extLst>
          </p:cNvPr>
          <p:cNvSpPr/>
          <p:nvPr/>
        </p:nvSpPr>
        <p:spPr>
          <a:xfrm>
            <a:off x="1679331" y="3706776"/>
            <a:ext cx="9674467" cy="2350476"/>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181DA54C-5AAE-A546-9F7F-22E4030D481C}"/>
              </a:ext>
            </a:extLst>
          </p:cNvPr>
          <p:cNvSpPr/>
          <p:nvPr/>
        </p:nvSpPr>
        <p:spPr>
          <a:xfrm>
            <a:off x="1195752" y="1844333"/>
            <a:ext cx="10158046" cy="3821724"/>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E7799E4-A9EA-7D45-9183-779D9B49F342}"/>
              </a:ext>
            </a:extLst>
          </p:cNvPr>
          <p:cNvCxnSpPr/>
          <p:nvPr/>
        </p:nvCxnSpPr>
        <p:spPr>
          <a:xfrm>
            <a:off x="838200" y="2672862"/>
            <a:ext cx="105156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B27721-BB1A-E34E-B761-5D78A533094A}"/>
              </a:ext>
            </a:extLst>
          </p:cNvPr>
          <p:cNvSpPr txBox="1"/>
          <p:nvPr/>
        </p:nvSpPr>
        <p:spPr>
          <a:xfrm>
            <a:off x="2876549" y="5564809"/>
            <a:ext cx="2558561" cy="492443"/>
          </a:xfrm>
          <a:prstGeom prst="rect">
            <a:avLst/>
          </a:prstGeom>
          <a:noFill/>
        </p:spPr>
        <p:txBody>
          <a:bodyPr wrap="square" rtlCol="0">
            <a:spAutoFit/>
          </a:bodyPr>
          <a:lstStyle/>
          <a:p>
            <a:r>
              <a:rPr lang="en-US" sz="2600" dirty="0"/>
              <a:t>Economic decline</a:t>
            </a:r>
          </a:p>
        </p:txBody>
      </p:sp>
      <p:sp>
        <p:nvSpPr>
          <p:cNvPr id="14" name="TextBox 13">
            <a:extLst>
              <a:ext uri="{FF2B5EF4-FFF2-40B4-BE49-F238E27FC236}">
                <a16:creationId xmlns:a16="http://schemas.microsoft.com/office/drawing/2014/main" id="{6ABABF2D-277D-7E45-B80C-4085FB1880A0}"/>
              </a:ext>
            </a:extLst>
          </p:cNvPr>
          <p:cNvSpPr txBox="1"/>
          <p:nvPr/>
        </p:nvSpPr>
        <p:spPr>
          <a:xfrm>
            <a:off x="2658205" y="4377763"/>
            <a:ext cx="2995247" cy="492443"/>
          </a:xfrm>
          <a:prstGeom prst="rect">
            <a:avLst/>
          </a:prstGeom>
          <a:noFill/>
        </p:spPr>
        <p:txBody>
          <a:bodyPr wrap="square" rtlCol="0">
            <a:spAutoFit/>
          </a:bodyPr>
          <a:lstStyle/>
          <a:p>
            <a:r>
              <a:rPr lang="en-US" sz="2600" dirty="0"/>
              <a:t>Community violence</a:t>
            </a:r>
          </a:p>
        </p:txBody>
      </p:sp>
      <p:sp>
        <p:nvSpPr>
          <p:cNvPr id="15" name="TextBox 14">
            <a:extLst>
              <a:ext uri="{FF2B5EF4-FFF2-40B4-BE49-F238E27FC236}">
                <a16:creationId xmlns:a16="http://schemas.microsoft.com/office/drawing/2014/main" id="{A7B634D6-ED48-154B-8E1F-F9311F6D919A}"/>
              </a:ext>
            </a:extLst>
          </p:cNvPr>
          <p:cNvSpPr txBox="1"/>
          <p:nvPr/>
        </p:nvSpPr>
        <p:spPr>
          <a:xfrm>
            <a:off x="2439863" y="2943598"/>
            <a:ext cx="2995247" cy="492443"/>
          </a:xfrm>
          <a:prstGeom prst="rect">
            <a:avLst/>
          </a:prstGeom>
          <a:noFill/>
        </p:spPr>
        <p:txBody>
          <a:bodyPr wrap="square" rtlCol="0">
            <a:spAutoFit/>
          </a:bodyPr>
          <a:lstStyle/>
          <a:p>
            <a:r>
              <a:rPr lang="en-US" sz="2600" dirty="0"/>
              <a:t>Hurricane</a:t>
            </a:r>
          </a:p>
        </p:txBody>
      </p:sp>
      <p:sp>
        <p:nvSpPr>
          <p:cNvPr id="17" name="TextBox 16">
            <a:extLst>
              <a:ext uri="{FF2B5EF4-FFF2-40B4-BE49-F238E27FC236}">
                <a16:creationId xmlns:a16="http://schemas.microsoft.com/office/drawing/2014/main" id="{F6D92E51-5457-6F49-9D4D-5AE7CEEFDC46}"/>
              </a:ext>
            </a:extLst>
          </p:cNvPr>
          <p:cNvSpPr txBox="1"/>
          <p:nvPr/>
        </p:nvSpPr>
        <p:spPr>
          <a:xfrm>
            <a:off x="5018940" y="6248364"/>
            <a:ext cx="2995247" cy="492443"/>
          </a:xfrm>
          <a:prstGeom prst="rect">
            <a:avLst/>
          </a:prstGeom>
          <a:noFill/>
        </p:spPr>
        <p:txBody>
          <a:bodyPr wrap="square" rtlCol="0">
            <a:spAutoFit/>
          </a:bodyPr>
          <a:lstStyle/>
          <a:p>
            <a:r>
              <a:rPr lang="en-US" sz="2600" b="1" i="1" dirty="0"/>
              <a:t>Time</a:t>
            </a:r>
          </a:p>
        </p:txBody>
      </p:sp>
      <p:sp>
        <p:nvSpPr>
          <p:cNvPr id="18" name="TextBox 17">
            <a:extLst>
              <a:ext uri="{FF2B5EF4-FFF2-40B4-BE49-F238E27FC236}">
                <a16:creationId xmlns:a16="http://schemas.microsoft.com/office/drawing/2014/main" id="{2CB4D7E8-3870-2541-B178-64D1696393D1}"/>
              </a:ext>
            </a:extLst>
          </p:cNvPr>
          <p:cNvSpPr txBox="1"/>
          <p:nvPr/>
        </p:nvSpPr>
        <p:spPr>
          <a:xfrm rot="16200000">
            <a:off x="-1114497" y="3489268"/>
            <a:ext cx="2995247" cy="492443"/>
          </a:xfrm>
          <a:prstGeom prst="rect">
            <a:avLst/>
          </a:prstGeom>
          <a:noFill/>
        </p:spPr>
        <p:txBody>
          <a:bodyPr wrap="square" rtlCol="0">
            <a:spAutoFit/>
          </a:bodyPr>
          <a:lstStyle/>
          <a:p>
            <a:r>
              <a:rPr lang="en-US" sz="2600" b="1" i="1" dirty="0"/>
              <a:t>Community Stress</a:t>
            </a:r>
          </a:p>
        </p:txBody>
      </p:sp>
      <p:cxnSp>
        <p:nvCxnSpPr>
          <p:cNvPr id="20" name="Straight Arrow Connector 19">
            <a:extLst>
              <a:ext uri="{FF2B5EF4-FFF2-40B4-BE49-F238E27FC236}">
                <a16:creationId xmlns:a16="http://schemas.microsoft.com/office/drawing/2014/main" id="{7BD85122-EF21-5343-B288-F7CF580E096B}"/>
              </a:ext>
            </a:extLst>
          </p:cNvPr>
          <p:cNvCxnSpPr>
            <a:cxnSpLocks/>
          </p:cNvCxnSpPr>
          <p:nvPr/>
        </p:nvCxnSpPr>
        <p:spPr>
          <a:xfrm flipV="1">
            <a:off x="591248" y="6677026"/>
            <a:ext cx="10953051" cy="46891"/>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0526C3-1626-8647-B8A3-C219931BBF4F}"/>
              </a:ext>
            </a:extLst>
          </p:cNvPr>
          <p:cNvCxnSpPr>
            <a:cxnSpLocks/>
          </p:cNvCxnSpPr>
          <p:nvPr/>
        </p:nvCxnSpPr>
        <p:spPr>
          <a:xfrm flipV="1">
            <a:off x="609601" y="1869829"/>
            <a:ext cx="0" cy="4854088"/>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AA6418-33D8-7047-BDAE-791C4182A777}"/>
              </a:ext>
            </a:extLst>
          </p:cNvPr>
          <p:cNvSpPr txBox="1"/>
          <p:nvPr/>
        </p:nvSpPr>
        <p:spPr>
          <a:xfrm>
            <a:off x="7304940" y="2155905"/>
            <a:ext cx="2296260" cy="492443"/>
          </a:xfrm>
          <a:prstGeom prst="rect">
            <a:avLst/>
          </a:prstGeom>
          <a:noFill/>
        </p:spPr>
        <p:txBody>
          <a:bodyPr wrap="square" rtlCol="0">
            <a:spAutoFit/>
          </a:bodyPr>
          <a:lstStyle/>
          <a:p>
            <a:r>
              <a:rPr lang="en-US" sz="2600" i="1" dirty="0"/>
              <a:t>Overload</a:t>
            </a:r>
          </a:p>
        </p:txBody>
      </p:sp>
      <p:sp>
        <p:nvSpPr>
          <p:cNvPr id="19" name="Oval 18">
            <a:extLst>
              <a:ext uri="{FF2B5EF4-FFF2-40B4-BE49-F238E27FC236}">
                <a16:creationId xmlns:a16="http://schemas.microsoft.com/office/drawing/2014/main" id="{DD53622E-606A-7245-A528-2CFA301E6FA7}"/>
              </a:ext>
            </a:extLst>
          </p:cNvPr>
          <p:cNvSpPr>
            <a:spLocks noChangeAspect="1"/>
          </p:cNvSpPr>
          <p:nvPr/>
        </p:nvSpPr>
        <p:spPr>
          <a:xfrm>
            <a:off x="474361" y="4959199"/>
            <a:ext cx="1786660" cy="1780004"/>
          </a:xfrm>
          <a:prstGeom prst="ellipse">
            <a:avLst/>
          </a:prstGeom>
          <a:solidFill>
            <a:srgbClr val="2C8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22" name="Picture 21">
            <a:extLst>
              <a:ext uri="{FF2B5EF4-FFF2-40B4-BE49-F238E27FC236}">
                <a16:creationId xmlns:a16="http://schemas.microsoft.com/office/drawing/2014/main" id="{35469480-7B67-5D45-8636-760E64484243}"/>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39797" y="4905105"/>
            <a:ext cx="1312665" cy="1312665"/>
          </a:xfrm>
          <a:prstGeom prst="rect">
            <a:avLst/>
          </a:prstGeom>
        </p:spPr>
      </p:pic>
      <p:pic>
        <p:nvPicPr>
          <p:cNvPr id="24" name="Graphic 23">
            <a:extLst>
              <a:ext uri="{FF2B5EF4-FFF2-40B4-BE49-F238E27FC236}">
                <a16:creationId xmlns:a16="http://schemas.microsoft.com/office/drawing/2014/main" id="{FE7E25FC-D73A-5A47-8249-0D0F8D29B2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697" y="5362258"/>
            <a:ext cx="1389988" cy="1389988"/>
          </a:xfrm>
          <a:prstGeom prst="rect">
            <a:avLst/>
          </a:prstGeom>
        </p:spPr>
      </p:pic>
    </p:spTree>
    <p:extLst>
      <p:ext uri="{BB962C8B-B14F-4D97-AF65-F5344CB8AC3E}">
        <p14:creationId xmlns:p14="http://schemas.microsoft.com/office/powerpoint/2010/main" val="338358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1DFD696-08CC-F64F-9E72-E896F89BC6A4}"/>
              </a:ext>
            </a:extLst>
          </p:cNvPr>
          <p:cNvSpPr/>
          <p:nvPr/>
        </p:nvSpPr>
        <p:spPr>
          <a:xfrm>
            <a:off x="1919653" y="5257393"/>
            <a:ext cx="9434145" cy="1170066"/>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F9E769F-752C-EB4C-8746-D4E4F1E29FBD}"/>
              </a:ext>
            </a:extLst>
          </p:cNvPr>
          <p:cNvSpPr/>
          <p:nvPr/>
        </p:nvSpPr>
        <p:spPr>
          <a:xfrm>
            <a:off x="1679331" y="3875920"/>
            <a:ext cx="9674467" cy="2181331"/>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181DA54C-5AAE-A546-9F7F-22E4030D481C}"/>
              </a:ext>
            </a:extLst>
          </p:cNvPr>
          <p:cNvSpPr/>
          <p:nvPr/>
        </p:nvSpPr>
        <p:spPr>
          <a:xfrm>
            <a:off x="1195752" y="2119351"/>
            <a:ext cx="10158046" cy="3546706"/>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E7799E4-A9EA-7D45-9183-779D9B49F342}"/>
              </a:ext>
            </a:extLst>
          </p:cNvPr>
          <p:cNvCxnSpPr/>
          <p:nvPr/>
        </p:nvCxnSpPr>
        <p:spPr>
          <a:xfrm>
            <a:off x="838200" y="2672862"/>
            <a:ext cx="105156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B27721-BB1A-E34E-B761-5D78A533094A}"/>
              </a:ext>
            </a:extLst>
          </p:cNvPr>
          <p:cNvSpPr txBox="1"/>
          <p:nvPr/>
        </p:nvSpPr>
        <p:spPr>
          <a:xfrm>
            <a:off x="2876549" y="5564809"/>
            <a:ext cx="2558561" cy="492443"/>
          </a:xfrm>
          <a:prstGeom prst="rect">
            <a:avLst/>
          </a:prstGeom>
          <a:noFill/>
        </p:spPr>
        <p:txBody>
          <a:bodyPr wrap="square" rtlCol="0">
            <a:spAutoFit/>
          </a:bodyPr>
          <a:lstStyle/>
          <a:p>
            <a:r>
              <a:rPr lang="en-US" sz="2600" dirty="0"/>
              <a:t>Economic decline</a:t>
            </a:r>
          </a:p>
        </p:txBody>
      </p:sp>
      <p:sp>
        <p:nvSpPr>
          <p:cNvPr id="14" name="TextBox 13">
            <a:extLst>
              <a:ext uri="{FF2B5EF4-FFF2-40B4-BE49-F238E27FC236}">
                <a16:creationId xmlns:a16="http://schemas.microsoft.com/office/drawing/2014/main" id="{6ABABF2D-277D-7E45-B80C-4085FB1880A0}"/>
              </a:ext>
            </a:extLst>
          </p:cNvPr>
          <p:cNvSpPr txBox="1"/>
          <p:nvPr/>
        </p:nvSpPr>
        <p:spPr>
          <a:xfrm>
            <a:off x="2658205" y="4377763"/>
            <a:ext cx="2995247" cy="492443"/>
          </a:xfrm>
          <a:prstGeom prst="rect">
            <a:avLst/>
          </a:prstGeom>
          <a:noFill/>
        </p:spPr>
        <p:txBody>
          <a:bodyPr wrap="square" rtlCol="0">
            <a:spAutoFit/>
          </a:bodyPr>
          <a:lstStyle/>
          <a:p>
            <a:r>
              <a:rPr lang="en-US" sz="2600" dirty="0"/>
              <a:t>Community violence</a:t>
            </a:r>
          </a:p>
        </p:txBody>
      </p:sp>
      <p:sp>
        <p:nvSpPr>
          <p:cNvPr id="15" name="TextBox 14">
            <a:extLst>
              <a:ext uri="{FF2B5EF4-FFF2-40B4-BE49-F238E27FC236}">
                <a16:creationId xmlns:a16="http://schemas.microsoft.com/office/drawing/2014/main" id="{A7B634D6-ED48-154B-8E1F-F9311F6D919A}"/>
              </a:ext>
            </a:extLst>
          </p:cNvPr>
          <p:cNvSpPr txBox="1"/>
          <p:nvPr/>
        </p:nvSpPr>
        <p:spPr>
          <a:xfrm>
            <a:off x="2439863" y="2943598"/>
            <a:ext cx="2995247" cy="492443"/>
          </a:xfrm>
          <a:prstGeom prst="rect">
            <a:avLst/>
          </a:prstGeom>
          <a:noFill/>
        </p:spPr>
        <p:txBody>
          <a:bodyPr wrap="square" rtlCol="0">
            <a:spAutoFit/>
          </a:bodyPr>
          <a:lstStyle/>
          <a:p>
            <a:r>
              <a:rPr lang="en-US" sz="2600" dirty="0"/>
              <a:t>Hurricane</a:t>
            </a:r>
          </a:p>
        </p:txBody>
      </p:sp>
      <p:sp>
        <p:nvSpPr>
          <p:cNvPr id="17" name="TextBox 16">
            <a:extLst>
              <a:ext uri="{FF2B5EF4-FFF2-40B4-BE49-F238E27FC236}">
                <a16:creationId xmlns:a16="http://schemas.microsoft.com/office/drawing/2014/main" id="{F6D92E51-5457-6F49-9D4D-5AE7CEEFDC46}"/>
              </a:ext>
            </a:extLst>
          </p:cNvPr>
          <p:cNvSpPr txBox="1"/>
          <p:nvPr/>
        </p:nvSpPr>
        <p:spPr>
          <a:xfrm>
            <a:off x="5018940" y="6248364"/>
            <a:ext cx="2995247" cy="492443"/>
          </a:xfrm>
          <a:prstGeom prst="rect">
            <a:avLst/>
          </a:prstGeom>
          <a:noFill/>
        </p:spPr>
        <p:txBody>
          <a:bodyPr wrap="square" rtlCol="0">
            <a:spAutoFit/>
          </a:bodyPr>
          <a:lstStyle/>
          <a:p>
            <a:r>
              <a:rPr lang="en-US" sz="2600" b="1" i="1" dirty="0"/>
              <a:t>Time</a:t>
            </a:r>
          </a:p>
        </p:txBody>
      </p:sp>
      <p:sp>
        <p:nvSpPr>
          <p:cNvPr id="18" name="TextBox 17">
            <a:extLst>
              <a:ext uri="{FF2B5EF4-FFF2-40B4-BE49-F238E27FC236}">
                <a16:creationId xmlns:a16="http://schemas.microsoft.com/office/drawing/2014/main" id="{2CB4D7E8-3870-2541-B178-64D1696393D1}"/>
              </a:ext>
            </a:extLst>
          </p:cNvPr>
          <p:cNvSpPr txBox="1"/>
          <p:nvPr/>
        </p:nvSpPr>
        <p:spPr>
          <a:xfrm rot="16200000">
            <a:off x="-1114497" y="3489268"/>
            <a:ext cx="2995247" cy="492443"/>
          </a:xfrm>
          <a:prstGeom prst="rect">
            <a:avLst/>
          </a:prstGeom>
          <a:noFill/>
        </p:spPr>
        <p:txBody>
          <a:bodyPr wrap="square" rtlCol="0">
            <a:spAutoFit/>
          </a:bodyPr>
          <a:lstStyle/>
          <a:p>
            <a:r>
              <a:rPr lang="en-US" sz="2600" b="1" i="1" dirty="0"/>
              <a:t>Community Stress</a:t>
            </a:r>
          </a:p>
        </p:txBody>
      </p:sp>
      <p:cxnSp>
        <p:nvCxnSpPr>
          <p:cNvPr id="20" name="Straight Arrow Connector 19">
            <a:extLst>
              <a:ext uri="{FF2B5EF4-FFF2-40B4-BE49-F238E27FC236}">
                <a16:creationId xmlns:a16="http://schemas.microsoft.com/office/drawing/2014/main" id="{7BD85122-EF21-5343-B288-F7CF580E096B}"/>
              </a:ext>
            </a:extLst>
          </p:cNvPr>
          <p:cNvCxnSpPr>
            <a:cxnSpLocks/>
          </p:cNvCxnSpPr>
          <p:nvPr/>
        </p:nvCxnSpPr>
        <p:spPr>
          <a:xfrm flipV="1">
            <a:off x="591248" y="6677026"/>
            <a:ext cx="10953051" cy="46891"/>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0526C3-1626-8647-B8A3-C219931BBF4F}"/>
              </a:ext>
            </a:extLst>
          </p:cNvPr>
          <p:cNvCxnSpPr>
            <a:cxnSpLocks/>
          </p:cNvCxnSpPr>
          <p:nvPr/>
        </p:nvCxnSpPr>
        <p:spPr>
          <a:xfrm flipV="1">
            <a:off x="609601" y="1869829"/>
            <a:ext cx="0" cy="4854088"/>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AA6418-33D8-7047-BDAE-791C4182A777}"/>
              </a:ext>
            </a:extLst>
          </p:cNvPr>
          <p:cNvSpPr txBox="1"/>
          <p:nvPr/>
        </p:nvSpPr>
        <p:spPr>
          <a:xfrm>
            <a:off x="7304940" y="2155905"/>
            <a:ext cx="2296260" cy="492443"/>
          </a:xfrm>
          <a:prstGeom prst="rect">
            <a:avLst/>
          </a:prstGeom>
          <a:noFill/>
        </p:spPr>
        <p:txBody>
          <a:bodyPr wrap="square" rtlCol="0">
            <a:spAutoFit/>
          </a:bodyPr>
          <a:lstStyle/>
          <a:p>
            <a:r>
              <a:rPr lang="en-US" sz="2600" i="1" dirty="0"/>
              <a:t>Overload</a:t>
            </a:r>
          </a:p>
        </p:txBody>
      </p:sp>
      <p:sp>
        <p:nvSpPr>
          <p:cNvPr id="3" name="TextBox 2">
            <a:extLst>
              <a:ext uri="{FF2B5EF4-FFF2-40B4-BE49-F238E27FC236}">
                <a16:creationId xmlns:a16="http://schemas.microsoft.com/office/drawing/2014/main" id="{85BEF601-03ED-DC43-A480-438F04DD5ABF}"/>
              </a:ext>
            </a:extLst>
          </p:cNvPr>
          <p:cNvSpPr txBox="1"/>
          <p:nvPr/>
        </p:nvSpPr>
        <p:spPr>
          <a:xfrm>
            <a:off x="8809892" y="2949303"/>
            <a:ext cx="3528644" cy="492443"/>
          </a:xfrm>
          <a:prstGeom prst="rect">
            <a:avLst/>
          </a:prstGeom>
          <a:noFill/>
        </p:spPr>
        <p:txBody>
          <a:bodyPr wrap="square" rtlCol="0">
            <a:spAutoFit/>
          </a:bodyPr>
          <a:lstStyle/>
          <a:p>
            <a:r>
              <a:rPr lang="en-US" sz="2600" dirty="0"/>
              <a:t>Stronger systems</a:t>
            </a:r>
          </a:p>
        </p:txBody>
      </p:sp>
      <p:sp>
        <p:nvSpPr>
          <p:cNvPr id="24" name="Oval 23">
            <a:extLst>
              <a:ext uri="{FF2B5EF4-FFF2-40B4-BE49-F238E27FC236}">
                <a16:creationId xmlns:a16="http://schemas.microsoft.com/office/drawing/2014/main" id="{07226255-EB7D-834A-A5A9-34F19A27C2B4}"/>
              </a:ext>
            </a:extLst>
          </p:cNvPr>
          <p:cNvSpPr>
            <a:spLocks noChangeAspect="1"/>
          </p:cNvSpPr>
          <p:nvPr/>
        </p:nvSpPr>
        <p:spPr>
          <a:xfrm>
            <a:off x="474361" y="4959199"/>
            <a:ext cx="1786660" cy="1780004"/>
          </a:xfrm>
          <a:prstGeom prst="ellipse">
            <a:avLst/>
          </a:prstGeom>
          <a:solidFill>
            <a:srgbClr val="2C8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itle 1">
            <a:extLst>
              <a:ext uri="{FF2B5EF4-FFF2-40B4-BE49-F238E27FC236}">
                <a16:creationId xmlns:a16="http://schemas.microsoft.com/office/drawing/2014/main" id="{E6040D9B-55D0-954A-BDA2-DEE27507F81A}"/>
              </a:ext>
            </a:extLst>
          </p:cNvPr>
          <p:cNvSpPr>
            <a:spLocks noGrp="1"/>
          </p:cNvSpPr>
          <p:nvPr>
            <p:ph type="title"/>
          </p:nvPr>
        </p:nvSpPr>
        <p:spPr>
          <a:xfrm>
            <a:off x="800100" y="85725"/>
            <a:ext cx="10337800" cy="1325563"/>
          </a:xfrm>
        </p:spPr>
        <p:txBody>
          <a:bodyPr/>
          <a:lstStyle/>
          <a:p>
            <a:r>
              <a:rPr lang="en-US" dirty="0"/>
              <a:t>But we can rise to meet those challenges</a:t>
            </a:r>
          </a:p>
        </p:txBody>
      </p:sp>
      <p:pic>
        <p:nvPicPr>
          <p:cNvPr id="25" name="Picture 24">
            <a:extLst>
              <a:ext uri="{FF2B5EF4-FFF2-40B4-BE49-F238E27FC236}">
                <a16:creationId xmlns:a16="http://schemas.microsoft.com/office/drawing/2014/main" id="{CA90E0A9-DC19-394F-B221-9EC782B2A527}"/>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39797" y="4905105"/>
            <a:ext cx="1312665" cy="1312665"/>
          </a:xfrm>
          <a:prstGeom prst="rect">
            <a:avLst/>
          </a:prstGeom>
        </p:spPr>
      </p:pic>
      <p:pic>
        <p:nvPicPr>
          <p:cNvPr id="27" name="Graphic 26">
            <a:extLst>
              <a:ext uri="{FF2B5EF4-FFF2-40B4-BE49-F238E27FC236}">
                <a16:creationId xmlns:a16="http://schemas.microsoft.com/office/drawing/2014/main" id="{07BE0683-1914-F744-A089-AE3DF1BCD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697" y="5362258"/>
            <a:ext cx="1389988" cy="1389988"/>
          </a:xfrm>
          <a:prstGeom prst="rect">
            <a:avLst/>
          </a:prstGeom>
        </p:spPr>
      </p:pic>
    </p:spTree>
    <p:extLst>
      <p:ext uri="{BB962C8B-B14F-4D97-AF65-F5344CB8AC3E}">
        <p14:creationId xmlns:p14="http://schemas.microsoft.com/office/powerpoint/2010/main" val="385858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1DFD696-08CC-F64F-9E72-E896F89BC6A4}"/>
              </a:ext>
            </a:extLst>
          </p:cNvPr>
          <p:cNvSpPr/>
          <p:nvPr/>
        </p:nvSpPr>
        <p:spPr>
          <a:xfrm>
            <a:off x="1919653" y="5320439"/>
            <a:ext cx="9434145" cy="1107019"/>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F9E769F-752C-EB4C-8746-D4E4F1E29FBD}"/>
              </a:ext>
            </a:extLst>
          </p:cNvPr>
          <p:cNvSpPr/>
          <p:nvPr/>
        </p:nvSpPr>
        <p:spPr>
          <a:xfrm>
            <a:off x="1679331" y="3993460"/>
            <a:ext cx="9674467" cy="2063792"/>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181DA54C-5AAE-A546-9F7F-22E4030D481C}"/>
              </a:ext>
            </a:extLst>
          </p:cNvPr>
          <p:cNvSpPr/>
          <p:nvPr/>
        </p:nvSpPr>
        <p:spPr>
          <a:xfrm>
            <a:off x="1195752" y="2310462"/>
            <a:ext cx="10158046" cy="3355594"/>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E7799E4-A9EA-7D45-9183-779D9B49F342}"/>
              </a:ext>
            </a:extLst>
          </p:cNvPr>
          <p:cNvCxnSpPr/>
          <p:nvPr/>
        </p:nvCxnSpPr>
        <p:spPr>
          <a:xfrm>
            <a:off x="838200" y="2672862"/>
            <a:ext cx="105156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B27721-BB1A-E34E-B761-5D78A533094A}"/>
              </a:ext>
            </a:extLst>
          </p:cNvPr>
          <p:cNvSpPr txBox="1"/>
          <p:nvPr/>
        </p:nvSpPr>
        <p:spPr>
          <a:xfrm>
            <a:off x="2876549" y="5564809"/>
            <a:ext cx="2558561" cy="492443"/>
          </a:xfrm>
          <a:prstGeom prst="rect">
            <a:avLst/>
          </a:prstGeom>
          <a:noFill/>
        </p:spPr>
        <p:txBody>
          <a:bodyPr wrap="square" rtlCol="0">
            <a:spAutoFit/>
          </a:bodyPr>
          <a:lstStyle/>
          <a:p>
            <a:r>
              <a:rPr lang="en-US" sz="2600" dirty="0"/>
              <a:t>Economic decline</a:t>
            </a:r>
          </a:p>
        </p:txBody>
      </p:sp>
      <p:sp>
        <p:nvSpPr>
          <p:cNvPr id="14" name="TextBox 13">
            <a:extLst>
              <a:ext uri="{FF2B5EF4-FFF2-40B4-BE49-F238E27FC236}">
                <a16:creationId xmlns:a16="http://schemas.microsoft.com/office/drawing/2014/main" id="{6ABABF2D-277D-7E45-B80C-4085FB1880A0}"/>
              </a:ext>
            </a:extLst>
          </p:cNvPr>
          <p:cNvSpPr txBox="1"/>
          <p:nvPr/>
        </p:nvSpPr>
        <p:spPr>
          <a:xfrm>
            <a:off x="2658205" y="4377763"/>
            <a:ext cx="2995247" cy="492443"/>
          </a:xfrm>
          <a:prstGeom prst="rect">
            <a:avLst/>
          </a:prstGeom>
          <a:noFill/>
        </p:spPr>
        <p:txBody>
          <a:bodyPr wrap="square" rtlCol="0">
            <a:spAutoFit/>
          </a:bodyPr>
          <a:lstStyle/>
          <a:p>
            <a:r>
              <a:rPr lang="en-US" sz="2600" dirty="0"/>
              <a:t>Community violence</a:t>
            </a:r>
          </a:p>
        </p:txBody>
      </p:sp>
      <p:sp>
        <p:nvSpPr>
          <p:cNvPr id="15" name="TextBox 14">
            <a:extLst>
              <a:ext uri="{FF2B5EF4-FFF2-40B4-BE49-F238E27FC236}">
                <a16:creationId xmlns:a16="http://schemas.microsoft.com/office/drawing/2014/main" id="{A7B634D6-ED48-154B-8E1F-F9311F6D919A}"/>
              </a:ext>
            </a:extLst>
          </p:cNvPr>
          <p:cNvSpPr txBox="1"/>
          <p:nvPr/>
        </p:nvSpPr>
        <p:spPr>
          <a:xfrm>
            <a:off x="2439863" y="2943598"/>
            <a:ext cx="2995247" cy="492443"/>
          </a:xfrm>
          <a:prstGeom prst="rect">
            <a:avLst/>
          </a:prstGeom>
          <a:noFill/>
        </p:spPr>
        <p:txBody>
          <a:bodyPr wrap="square" rtlCol="0">
            <a:spAutoFit/>
          </a:bodyPr>
          <a:lstStyle/>
          <a:p>
            <a:r>
              <a:rPr lang="en-US" sz="2600" dirty="0"/>
              <a:t>Hurricane</a:t>
            </a:r>
          </a:p>
        </p:txBody>
      </p:sp>
      <p:sp>
        <p:nvSpPr>
          <p:cNvPr id="17" name="TextBox 16">
            <a:extLst>
              <a:ext uri="{FF2B5EF4-FFF2-40B4-BE49-F238E27FC236}">
                <a16:creationId xmlns:a16="http://schemas.microsoft.com/office/drawing/2014/main" id="{F6D92E51-5457-6F49-9D4D-5AE7CEEFDC46}"/>
              </a:ext>
            </a:extLst>
          </p:cNvPr>
          <p:cNvSpPr txBox="1"/>
          <p:nvPr/>
        </p:nvSpPr>
        <p:spPr>
          <a:xfrm>
            <a:off x="5018940" y="6248364"/>
            <a:ext cx="2995247" cy="492443"/>
          </a:xfrm>
          <a:prstGeom prst="rect">
            <a:avLst/>
          </a:prstGeom>
          <a:noFill/>
        </p:spPr>
        <p:txBody>
          <a:bodyPr wrap="square" rtlCol="0">
            <a:spAutoFit/>
          </a:bodyPr>
          <a:lstStyle/>
          <a:p>
            <a:r>
              <a:rPr lang="en-US" sz="2600" b="1" i="1" dirty="0"/>
              <a:t>Time</a:t>
            </a:r>
          </a:p>
        </p:txBody>
      </p:sp>
      <p:sp>
        <p:nvSpPr>
          <p:cNvPr id="18" name="TextBox 17">
            <a:extLst>
              <a:ext uri="{FF2B5EF4-FFF2-40B4-BE49-F238E27FC236}">
                <a16:creationId xmlns:a16="http://schemas.microsoft.com/office/drawing/2014/main" id="{2CB4D7E8-3870-2541-B178-64D1696393D1}"/>
              </a:ext>
            </a:extLst>
          </p:cNvPr>
          <p:cNvSpPr txBox="1"/>
          <p:nvPr/>
        </p:nvSpPr>
        <p:spPr>
          <a:xfrm rot="16200000">
            <a:off x="-1114497" y="3489268"/>
            <a:ext cx="2995247" cy="492443"/>
          </a:xfrm>
          <a:prstGeom prst="rect">
            <a:avLst/>
          </a:prstGeom>
          <a:noFill/>
        </p:spPr>
        <p:txBody>
          <a:bodyPr wrap="square" rtlCol="0">
            <a:spAutoFit/>
          </a:bodyPr>
          <a:lstStyle/>
          <a:p>
            <a:r>
              <a:rPr lang="en-US" sz="2600" b="1" i="1" dirty="0"/>
              <a:t>Community Stress</a:t>
            </a:r>
          </a:p>
        </p:txBody>
      </p:sp>
      <p:cxnSp>
        <p:nvCxnSpPr>
          <p:cNvPr id="20" name="Straight Arrow Connector 19">
            <a:extLst>
              <a:ext uri="{FF2B5EF4-FFF2-40B4-BE49-F238E27FC236}">
                <a16:creationId xmlns:a16="http://schemas.microsoft.com/office/drawing/2014/main" id="{7BD85122-EF21-5343-B288-F7CF580E096B}"/>
              </a:ext>
            </a:extLst>
          </p:cNvPr>
          <p:cNvCxnSpPr>
            <a:cxnSpLocks/>
          </p:cNvCxnSpPr>
          <p:nvPr/>
        </p:nvCxnSpPr>
        <p:spPr>
          <a:xfrm flipV="1">
            <a:off x="591248" y="6677026"/>
            <a:ext cx="10953051" cy="46891"/>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0526C3-1626-8647-B8A3-C219931BBF4F}"/>
              </a:ext>
            </a:extLst>
          </p:cNvPr>
          <p:cNvCxnSpPr>
            <a:cxnSpLocks/>
          </p:cNvCxnSpPr>
          <p:nvPr/>
        </p:nvCxnSpPr>
        <p:spPr>
          <a:xfrm flipV="1">
            <a:off x="609601" y="1869829"/>
            <a:ext cx="0" cy="4854088"/>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AA6418-33D8-7047-BDAE-791C4182A777}"/>
              </a:ext>
            </a:extLst>
          </p:cNvPr>
          <p:cNvSpPr txBox="1"/>
          <p:nvPr/>
        </p:nvSpPr>
        <p:spPr>
          <a:xfrm>
            <a:off x="7304940" y="2155905"/>
            <a:ext cx="2296260" cy="492443"/>
          </a:xfrm>
          <a:prstGeom prst="rect">
            <a:avLst/>
          </a:prstGeom>
          <a:noFill/>
        </p:spPr>
        <p:txBody>
          <a:bodyPr wrap="square" rtlCol="0">
            <a:spAutoFit/>
          </a:bodyPr>
          <a:lstStyle/>
          <a:p>
            <a:r>
              <a:rPr lang="en-US" sz="2600" i="1" dirty="0"/>
              <a:t>Overload</a:t>
            </a:r>
          </a:p>
        </p:txBody>
      </p:sp>
      <p:sp>
        <p:nvSpPr>
          <p:cNvPr id="3" name="TextBox 2">
            <a:extLst>
              <a:ext uri="{FF2B5EF4-FFF2-40B4-BE49-F238E27FC236}">
                <a16:creationId xmlns:a16="http://schemas.microsoft.com/office/drawing/2014/main" id="{85BEF601-03ED-DC43-A480-438F04DD5ABF}"/>
              </a:ext>
            </a:extLst>
          </p:cNvPr>
          <p:cNvSpPr txBox="1"/>
          <p:nvPr/>
        </p:nvSpPr>
        <p:spPr>
          <a:xfrm>
            <a:off x="8809892" y="2949303"/>
            <a:ext cx="3528644" cy="492443"/>
          </a:xfrm>
          <a:prstGeom prst="rect">
            <a:avLst/>
          </a:prstGeom>
          <a:noFill/>
        </p:spPr>
        <p:txBody>
          <a:bodyPr wrap="square" rtlCol="0">
            <a:spAutoFit/>
          </a:bodyPr>
          <a:lstStyle/>
          <a:p>
            <a:r>
              <a:rPr lang="en-US" sz="2600" dirty="0"/>
              <a:t>Stronger systems</a:t>
            </a:r>
          </a:p>
        </p:txBody>
      </p:sp>
      <p:sp>
        <p:nvSpPr>
          <p:cNvPr id="19" name="TextBox 18">
            <a:extLst>
              <a:ext uri="{FF2B5EF4-FFF2-40B4-BE49-F238E27FC236}">
                <a16:creationId xmlns:a16="http://schemas.microsoft.com/office/drawing/2014/main" id="{10422CDF-F13A-0243-9A68-5394E4A22CA6}"/>
              </a:ext>
            </a:extLst>
          </p:cNvPr>
          <p:cNvSpPr txBox="1"/>
          <p:nvPr/>
        </p:nvSpPr>
        <p:spPr>
          <a:xfrm>
            <a:off x="8809892" y="3538796"/>
            <a:ext cx="3528644" cy="492443"/>
          </a:xfrm>
          <a:prstGeom prst="rect">
            <a:avLst/>
          </a:prstGeom>
          <a:noFill/>
        </p:spPr>
        <p:txBody>
          <a:bodyPr wrap="square" rtlCol="0">
            <a:spAutoFit/>
          </a:bodyPr>
          <a:lstStyle/>
          <a:p>
            <a:r>
              <a:rPr lang="en-US" sz="2600" dirty="0"/>
              <a:t>Resilient leaders</a:t>
            </a:r>
          </a:p>
        </p:txBody>
      </p:sp>
      <p:grpSp>
        <p:nvGrpSpPr>
          <p:cNvPr id="16" name="Group 15">
            <a:extLst>
              <a:ext uri="{FF2B5EF4-FFF2-40B4-BE49-F238E27FC236}">
                <a16:creationId xmlns:a16="http://schemas.microsoft.com/office/drawing/2014/main" id="{10BC2B53-7BF1-A944-B1AA-EAD5AAEB2113}"/>
              </a:ext>
            </a:extLst>
          </p:cNvPr>
          <p:cNvGrpSpPr/>
          <p:nvPr/>
        </p:nvGrpSpPr>
        <p:grpSpPr>
          <a:xfrm>
            <a:off x="474361" y="4905105"/>
            <a:ext cx="1786660" cy="1847141"/>
            <a:chOff x="474361" y="4905105"/>
            <a:chExt cx="1786660" cy="1847141"/>
          </a:xfrm>
        </p:grpSpPr>
        <p:sp>
          <p:nvSpPr>
            <p:cNvPr id="24" name="Oval 23">
              <a:extLst>
                <a:ext uri="{FF2B5EF4-FFF2-40B4-BE49-F238E27FC236}">
                  <a16:creationId xmlns:a16="http://schemas.microsoft.com/office/drawing/2014/main" id="{D544C572-E4D9-7647-B51A-1D0C694AF70B}"/>
                </a:ext>
              </a:extLst>
            </p:cNvPr>
            <p:cNvSpPr>
              <a:spLocks noChangeAspect="1"/>
            </p:cNvSpPr>
            <p:nvPr/>
          </p:nvSpPr>
          <p:spPr>
            <a:xfrm>
              <a:off x="474361" y="4959199"/>
              <a:ext cx="1786660" cy="1780004"/>
            </a:xfrm>
            <a:prstGeom prst="ellipse">
              <a:avLst/>
            </a:prstGeom>
            <a:solidFill>
              <a:srgbClr val="2C8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 name="Picture 9">
              <a:extLst>
                <a:ext uri="{FF2B5EF4-FFF2-40B4-BE49-F238E27FC236}">
                  <a16:creationId xmlns:a16="http://schemas.microsoft.com/office/drawing/2014/main" id="{A66A96A7-FA7E-DA48-BA3C-AA54DB62AE89}"/>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39797" y="4905105"/>
              <a:ext cx="1312665" cy="1312665"/>
            </a:xfrm>
            <a:prstGeom prst="rect">
              <a:avLst/>
            </a:prstGeom>
          </p:spPr>
        </p:pic>
        <p:pic>
          <p:nvPicPr>
            <p:cNvPr id="5" name="Graphic 4">
              <a:extLst>
                <a:ext uri="{FF2B5EF4-FFF2-40B4-BE49-F238E27FC236}">
                  <a16:creationId xmlns:a16="http://schemas.microsoft.com/office/drawing/2014/main" id="{89B665AE-75FE-E84F-A7AA-DEF6160652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697" y="5362258"/>
              <a:ext cx="1389988" cy="1389988"/>
            </a:xfrm>
            <a:prstGeom prst="rect">
              <a:avLst/>
            </a:prstGeom>
          </p:spPr>
        </p:pic>
      </p:grpSp>
      <p:sp>
        <p:nvSpPr>
          <p:cNvPr id="28" name="Title 1">
            <a:extLst>
              <a:ext uri="{FF2B5EF4-FFF2-40B4-BE49-F238E27FC236}">
                <a16:creationId xmlns:a16="http://schemas.microsoft.com/office/drawing/2014/main" id="{4FB20192-A0FE-594C-AA7E-0AF5D83F10F7}"/>
              </a:ext>
            </a:extLst>
          </p:cNvPr>
          <p:cNvSpPr>
            <a:spLocks noGrp="1"/>
          </p:cNvSpPr>
          <p:nvPr>
            <p:ph type="title"/>
          </p:nvPr>
        </p:nvSpPr>
        <p:spPr>
          <a:xfrm>
            <a:off x="800100" y="85725"/>
            <a:ext cx="10337800" cy="1325563"/>
          </a:xfrm>
        </p:spPr>
        <p:txBody>
          <a:bodyPr/>
          <a:lstStyle/>
          <a:p>
            <a:r>
              <a:rPr lang="en-US" dirty="0"/>
              <a:t>But we can rise to meet those challenges</a:t>
            </a:r>
          </a:p>
        </p:txBody>
      </p:sp>
    </p:spTree>
    <p:extLst>
      <p:ext uri="{BB962C8B-B14F-4D97-AF65-F5344CB8AC3E}">
        <p14:creationId xmlns:p14="http://schemas.microsoft.com/office/powerpoint/2010/main" val="316146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1DFD696-08CC-F64F-9E72-E896F89BC6A4}"/>
              </a:ext>
            </a:extLst>
          </p:cNvPr>
          <p:cNvSpPr/>
          <p:nvPr/>
        </p:nvSpPr>
        <p:spPr>
          <a:xfrm>
            <a:off x="1919653" y="5345127"/>
            <a:ext cx="9434145" cy="1082332"/>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F9E769F-752C-EB4C-8746-D4E4F1E29FBD}"/>
              </a:ext>
            </a:extLst>
          </p:cNvPr>
          <p:cNvSpPr/>
          <p:nvPr/>
        </p:nvSpPr>
        <p:spPr>
          <a:xfrm>
            <a:off x="1679331" y="4039481"/>
            <a:ext cx="9674467" cy="2017770"/>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181DA54C-5AAE-A546-9F7F-22E4030D481C}"/>
              </a:ext>
            </a:extLst>
          </p:cNvPr>
          <p:cNvSpPr/>
          <p:nvPr/>
        </p:nvSpPr>
        <p:spPr>
          <a:xfrm>
            <a:off x="1195752" y="2385291"/>
            <a:ext cx="10158046" cy="3280765"/>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E7799E4-A9EA-7D45-9183-779D9B49F342}"/>
              </a:ext>
            </a:extLst>
          </p:cNvPr>
          <p:cNvCxnSpPr/>
          <p:nvPr/>
        </p:nvCxnSpPr>
        <p:spPr>
          <a:xfrm>
            <a:off x="838200" y="2672862"/>
            <a:ext cx="105156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B27721-BB1A-E34E-B761-5D78A533094A}"/>
              </a:ext>
            </a:extLst>
          </p:cNvPr>
          <p:cNvSpPr txBox="1"/>
          <p:nvPr/>
        </p:nvSpPr>
        <p:spPr>
          <a:xfrm>
            <a:off x="2876549" y="5564809"/>
            <a:ext cx="2558561" cy="492443"/>
          </a:xfrm>
          <a:prstGeom prst="rect">
            <a:avLst/>
          </a:prstGeom>
          <a:noFill/>
        </p:spPr>
        <p:txBody>
          <a:bodyPr wrap="square" rtlCol="0">
            <a:spAutoFit/>
          </a:bodyPr>
          <a:lstStyle/>
          <a:p>
            <a:r>
              <a:rPr lang="en-US" sz="2600" dirty="0"/>
              <a:t>Economic decline</a:t>
            </a:r>
          </a:p>
        </p:txBody>
      </p:sp>
      <p:sp>
        <p:nvSpPr>
          <p:cNvPr id="14" name="TextBox 13">
            <a:extLst>
              <a:ext uri="{FF2B5EF4-FFF2-40B4-BE49-F238E27FC236}">
                <a16:creationId xmlns:a16="http://schemas.microsoft.com/office/drawing/2014/main" id="{6ABABF2D-277D-7E45-B80C-4085FB1880A0}"/>
              </a:ext>
            </a:extLst>
          </p:cNvPr>
          <p:cNvSpPr txBox="1"/>
          <p:nvPr/>
        </p:nvSpPr>
        <p:spPr>
          <a:xfrm>
            <a:off x="2658205" y="4377763"/>
            <a:ext cx="2995247" cy="492443"/>
          </a:xfrm>
          <a:prstGeom prst="rect">
            <a:avLst/>
          </a:prstGeom>
          <a:noFill/>
        </p:spPr>
        <p:txBody>
          <a:bodyPr wrap="square" rtlCol="0">
            <a:spAutoFit/>
          </a:bodyPr>
          <a:lstStyle/>
          <a:p>
            <a:r>
              <a:rPr lang="en-US" sz="2600" dirty="0"/>
              <a:t>Community violence</a:t>
            </a:r>
          </a:p>
        </p:txBody>
      </p:sp>
      <p:sp>
        <p:nvSpPr>
          <p:cNvPr id="15" name="TextBox 14">
            <a:extLst>
              <a:ext uri="{FF2B5EF4-FFF2-40B4-BE49-F238E27FC236}">
                <a16:creationId xmlns:a16="http://schemas.microsoft.com/office/drawing/2014/main" id="{A7B634D6-ED48-154B-8E1F-F9311F6D919A}"/>
              </a:ext>
            </a:extLst>
          </p:cNvPr>
          <p:cNvSpPr txBox="1"/>
          <p:nvPr/>
        </p:nvSpPr>
        <p:spPr>
          <a:xfrm>
            <a:off x="2439863" y="2943598"/>
            <a:ext cx="2995247" cy="492443"/>
          </a:xfrm>
          <a:prstGeom prst="rect">
            <a:avLst/>
          </a:prstGeom>
          <a:noFill/>
        </p:spPr>
        <p:txBody>
          <a:bodyPr wrap="square" rtlCol="0">
            <a:spAutoFit/>
          </a:bodyPr>
          <a:lstStyle/>
          <a:p>
            <a:r>
              <a:rPr lang="en-US" sz="2600" dirty="0"/>
              <a:t>Hurricane</a:t>
            </a:r>
          </a:p>
        </p:txBody>
      </p:sp>
      <p:sp>
        <p:nvSpPr>
          <p:cNvPr id="17" name="TextBox 16">
            <a:extLst>
              <a:ext uri="{FF2B5EF4-FFF2-40B4-BE49-F238E27FC236}">
                <a16:creationId xmlns:a16="http://schemas.microsoft.com/office/drawing/2014/main" id="{F6D92E51-5457-6F49-9D4D-5AE7CEEFDC46}"/>
              </a:ext>
            </a:extLst>
          </p:cNvPr>
          <p:cNvSpPr txBox="1"/>
          <p:nvPr/>
        </p:nvSpPr>
        <p:spPr>
          <a:xfrm>
            <a:off x="5018940" y="6248364"/>
            <a:ext cx="2995247" cy="492443"/>
          </a:xfrm>
          <a:prstGeom prst="rect">
            <a:avLst/>
          </a:prstGeom>
          <a:noFill/>
        </p:spPr>
        <p:txBody>
          <a:bodyPr wrap="square" rtlCol="0">
            <a:spAutoFit/>
          </a:bodyPr>
          <a:lstStyle/>
          <a:p>
            <a:r>
              <a:rPr lang="en-US" sz="2600" b="1" i="1" dirty="0"/>
              <a:t>Time</a:t>
            </a:r>
          </a:p>
        </p:txBody>
      </p:sp>
      <p:sp>
        <p:nvSpPr>
          <p:cNvPr id="18" name="TextBox 17">
            <a:extLst>
              <a:ext uri="{FF2B5EF4-FFF2-40B4-BE49-F238E27FC236}">
                <a16:creationId xmlns:a16="http://schemas.microsoft.com/office/drawing/2014/main" id="{2CB4D7E8-3870-2541-B178-64D1696393D1}"/>
              </a:ext>
            </a:extLst>
          </p:cNvPr>
          <p:cNvSpPr txBox="1"/>
          <p:nvPr/>
        </p:nvSpPr>
        <p:spPr>
          <a:xfrm rot="16200000">
            <a:off x="-1114497" y="3489268"/>
            <a:ext cx="2995247" cy="492443"/>
          </a:xfrm>
          <a:prstGeom prst="rect">
            <a:avLst/>
          </a:prstGeom>
          <a:noFill/>
        </p:spPr>
        <p:txBody>
          <a:bodyPr wrap="square" rtlCol="0">
            <a:spAutoFit/>
          </a:bodyPr>
          <a:lstStyle/>
          <a:p>
            <a:r>
              <a:rPr lang="en-US" sz="2600" b="1" i="1" dirty="0"/>
              <a:t>Community Stress</a:t>
            </a:r>
          </a:p>
        </p:txBody>
      </p:sp>
      <p:cxnSp>
        <p:nvCxnSpPr>
          <p:cNvPr id="20" name="Straight Arrow Connector 19">
            <a:extLst>
              <a:ext uri="{FF2B5EF4-FFF2-40B4-BE49-F238E27FC236}">
                <a16:creationId xmlns:a16="http://schemas.microsoft.com/office/drawing/2014/main" id="{7BD85122-EF21-5343-B288-F7CF580E096B}"/>
              </a:ext>
            </a:extLst>
          </p:cNvPr>
          <p:cNvCxnSpPr>
            <a:cxnSpLocks/>
          </p:cNvCxnSpPr>
          <p:nvPr/>
        </p:nvCxnSpPr>
        <p:spPr>
          <a:xfrm flipV="1">
            <a:off x="591248" y="6677026"/>
            <a:ext cx="10953051" cy="46891"/>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0526C3-1626-8647-B8A3-C219931BBF4F}"/>
              </a:ext>
            </a:extLst>
          </p:cNvPr>
          <p:cNvCxnSpPr>
            <a:cxnSpLocks/>
          </p:cNvCxnSpPr>
          <p:nvPr/>
        </p:nvCxnSpPr>
        <p:spPr>
          <a:xfrm flipV="1">
            <a:off x="609601" y="1869829"/>
            <a:ext cx="0" cy="4854088"/>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AA6418-33D8-7047-BDAE-791C4182A777}"/>
              </a:ext>
            </a:extLst>
          </p:cNvPr>
          <p:cNvSpPr txBox="1"/>
          <p:nvPr/>
        </p:nvSpPr>
        <p:spPr>
          <a:xfrm>
            <a:off x="7304940" y="2155905"/>
            <a:ext cx="2296260" cy="492443"/>
          </a:xfrm>
          <a:prstGeom prst="rect">
            <a:avLst/>
          </a:prstGeom>
          <a:noFill/>
        </p:spPr>
        <p:txBody>
          <a:bodyPr wrap="square" rtlCol="0">
            <a:spAutoFit/>
          </a:bodyPr>
          <a:lstStyle/>
          <a:p>
            <a:r>
              <a:rPr lang="en-US" sz="2600" i="1" dirty="0"/>
              <a:t>Overload</a:t>
            </a:r>
          </a:p>
        </p:txBody>
      </p:sp>
      <p:sp>
        <p:nvSpPr>
          <p:cNvPr id="3" name="TextBox 2">
            <a:extLst>
              <a:ext uri="{FF2B5EF4-FFF2-40B4-BE49-F238E27FC236}">
                <a16:creationId xmlns:a16="http://schemas.microsoft.com/office/drawing/2014/main" id="{85BEF601-03ED-DC43-A480-438F04DD5ABF}"/>
              </a:ext>
            </a:extLst>
          </p:cNvPr>
          <p:cNvSpPr txBox="1"/>
          <p:nvPr/>
        </p:nvSpPr>
        <p:spPr>
          <a:xfrm>
            <a:off x="8809892" y="2949303"/>
            <a:ext cx="3528644" cy="492443"/>
          </a:xfrm>
          <a:prstGeom prst="rect">
            <a:avLst/>
          </a:prstGeom>
          <a:noFill/>
        </p:spPr>
        <p:txBody>
          <a:bodyPr wrap="square" rtlCol="0">
            <a:spAutoFit/>
          </a:bodyPr>
          <a:lstStyle/>
          <a:p>
            <a:r>
              <a:rPr lang="en-US" sz="2600" dirty="0"/>
              <a:t>Stronger systems</a:t>
            </a:r>
          </a:p>
        </p:txBody>
      </p:sp>
      <p:sp>
        <p:nvSpPr>
          <p:cNvPr id="19" name="TextBox 18">
            <a:extLst>
              <a:ext uri="{FF2B5EF4-FFF2-40B4-BE49-F238E27FC236}">
                <a16:creationId xmlns:a16="http://schemas.microsoft.com/office/drawing/2014/main" id="{10422CDF-F13A-0243-9A68-5394E4A22CA6}"/>
              </a:ext>
            </a:extLst>
          </p:cNvPr>
          <p:cNvSpPr txBox="1"/>
          <p:nvPr/>
        </p:nvSpPr>
        <p:spPr>
          <a:xfrm>
            <a:off x="8809892" y="3538796"/>
            <a:ext cx="3528644" cy="492443"/>
          </a:xfrm>
          <a:prstGeom prst="rect">
            <a:avLst/>
          </a:prstGeom>
          <a:noFill/>
        </p:spPr>
        <p:txBody>
          <a:bodyPr wrap="square" rtlCol="0">
            <a:spAutoFit/>
          </a:bodyPr>
          <a:lstStyle/>
          <a:p>
            <a:r>
              <a:rPr lang="en-US" sz="2600" dirty="0"/>
              <a:t>Resilient leaders</a:t>
            </a:r>
          </a:p>
        </p:txBody>
      </p:sp>
      <p:sp>
        <p:nvSpPr>
          <p:cNvPr id="24" name="TextBox 23">
            <a:extLst>
              <a:ext uri="{FF2B5EF4-FFF2-40B4-BE49-F238E27FC236}">
                <a16:creationId xmlns:a16="http://schemas.microsoft.com/office/drawing/2014/main" id="{1E3E383E-9DAA-ED4A-BB33-9B2095AF6792}"/>
              </a:ext>
            </a:extLst>
          </p:cNvPr>
          <p:cNvSpPr txBox="1"/>
          <p:nvPr/>
        </p:nvSpPr>
        <p:spPr>
          <a:xfrm>
            <a:off x="8803713" y="4109983"/>
            <a:ext cx="3528644" cy="492443"/>
          </a:xfrm>
          <a:prstGeom prst="rect">
            <a:avLst/>
          </a:prstGeom>
          <a:noFill/>
        </p:spPr>
        <p:txBody>
          <a:bodyPr wrap="square" rtlCol="0">
            <a:spAutoFit/>
          </a:bodyPr>
          <a:lstStyle/>
          <a:p>
            <a:r>
              <a:rPr lang="en-US" sz="2600" dirty="0"/>
              <a:t>Connected individuals</a:t>
            </a:r>
          </a:p>
        </p:txBody>
      </p:sp>
      <p:grpSp>
        <p:nvGrpSpPr>
          <p:cNvPr id="22" name="Group 21">
            <a:extLst>
              <a:ext uri="{FF2B5EF4-FFF2-40B4-BE49-F238E27FC236}">
                <a16:creationId xmlns:a16="http://schemas.microsoft.com/office/drawing/2014/main" id="{265AE47B-E8F9-F943-A1AE-2105780BEBDD}"/>
              </a:ext>
            </a:extLst>
          </p:cNvPr>
          <p:cNvGrpSpPr/>
          <p:nvPr/>
        </p:nvGrpSpPr>
        <p:grpSpPr>
          <a:xfrm>
            <a:off x="474361" y="4905105"/>
            <a:ext cx="1786660" cy="1847141"/>
            <a:chOff x="474361" y="4905105"/>
            <a:chExt cx="1786660" cy="1847141"/>
          </a:xfrm>
        </p:grpSpPr>
        <p:sp>
          <p:nvSpPr>
            <p:cNvPr id="25" name="Oval 24">
              <a:extLst>
                <a:ext uri="{FF2B5EF4-FFF2-40B4-BE49-F238E27FC236}">
                  <a16:creationId xmlns:a16="http://schemas.microsoft.com/office/drawing/2014/main" id="{14462CF4-B6C9-5443-B3CE-54DB19324F10}"/>
                </a:ext>
              </a:extLst>
            </p:cNvPr>
            <p:cNvSpPr>
              <a:spLocks noChangeAspect="1"/>
            </p:cNvSpPr>
            <p:nvPr/>
          </p:nvSpPr>
          <p:spPr>
            <a:xfrm>
              <a:off x="474361" y="4959199"/>
              <a:ext cx="1786660" cy="1780004"/>
            </a:xfrm>
            <a:prstGeom prst="ellipse">
              <a:avLst/>
            </a:prstGeom>
            <a:solidFill>
              <a:srgbClr val="2C8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26" name="Picture 25">
              <a:extLst>
                <a:ext uri="{FF2B5EF4-FFF2-40B4-BE49-F238E27FC236}">
                  <a16:creationId xmlns:a16="http://schemas.microsoft.com/office/drawing/2014/main" id="{12C0ABE1-8EAB-0947-9983-26F3E0E9546B}"/>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39797" y="4905105"/>
              <a:ext cx="1312665" cy="1312665"/>
            </a:xfrm>
            <a:prstGeom prst="rect">
              <a:avLst/>
            </a:prstGeom>
          </p:spPr>
        </p:pic>
        <p:pic>
          <p:nvPicPr>
            <p:cNvPr id="27" name="Graphic 26">
              <a:extLst>
                <a:ext uri="{FF2B5EF4-FFF2-40B4-BE49-F238E27FC236}">
                  <a16:creationId xmlns:a16="http://schemas.microsoft.com/office/drawing/2014/main" id="{4CE9C6A8-EC1C-7C4D-BC36-1A8D78964E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697" y="5362258"/>
              <a:ext cx="1389988" cy="1389988"/>
            </a:xfrm>
            <a:prstGeom prst="rect">
              <a:avLst/>
            </a:prstGeom>
          </p:spPr>
        </p:pic>
      </p:grpSp>
      <p:sp>
        <p:nvSpPr>
          <p:cNvPr id="28" name="Title 1">
            <a:extLst>
              <a:ext uri="{FF2B5EF4-FFF2-40B4-BE49-F238E27FC236}">
                <a16:creationId xmlns:a16="http://schemas.microsoft.com/office/drawing/2014/main" id="{4DFDB7B8-60CF-114C-B7A5-0E5A79196380}"/>
              </a:ext>
            </a:extLst>
          </p:cNvPr>
          <p:cNvSpPr>
            <a:spLocks noGrp="1"/>
          </p:cNvSpPr>
          <p:nvPr>
            <p:ph type="title"/>
          </p:nvPr>
        </p:nvSpPr>
        <p:spPr>
          <a:xfrm>
            <a:off x="800100" y="85725"/>
            <a:ext cx="10337800" cy="1325563"/>
          </a:xfrm>
        </p:spPr>
        <p:txBody>
          <a:bodyPr/>
          <a:lstStyle/>
          <a:p>
            <a:r>
              <a:rPr lang="en-US" dirty="0"/>
              <a:t>But we can rise to meet those challenges</a:t>
            </a:r>
          </a:p>
        </p:txBody>
      </p:sp>
    </p:spTree>
    <p:extLst>
      <p:ext uri="{BB962C8B-B14F-4D97-AF65-F5344CB8AC3E}">
        <p14:creationId xmlns:p14="http://schemas.microsoft.com/office/powerpoint/2010/main" val="334019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1DFD696-08CC-F64F-9E72-E896F89BC6A4}"/>
              </a:ext>
            </a:extLst>
          </p:cNvPr>
          <p:cNvSpPr/>
          <p:nvPr/>
        </p:nvSpPr>
        <p:spPr>
          <a:xfrm>
            <a:off x="1919653" y="5494957"/>
            <a:ext cx="9434145" cy="932501"/>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F9E769F-752C-EB4C-8746-D4E4F1E29FBD}"/>
              </a:ext>
            </a:extLst>
          </p:cNvPr>
          <p:cNvSpPr/>
          <p:nvPr/>
        </p:nvSpPr>
        <p:spPr>
          <a:xfrm>
            <a:off x="1679331" y="4318809"/>
            <a:ext cx="9674467" cy="1738442"/>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181DA54C-5AAE-A546-9F7F-22E4030D481C}"/>
              </a:ext>
            </a:extLst>
          </p:cNvPr>
          <p:cNvSpPr/>
          <p:nvPr/>
        </p:nvSpPr>
        <p:spPr>
          <a:xfrm>
            <a:off x="1195752" y="2839460"/>
            <a:ext cx="10158046" cy="2826596"/>
          </a:xfrm>
          <a:custGeom>
            <a:avLst/>
            <a:gdLst>
              <a:gd name="connsiteX0" fmla="*/ 0 w 8352692"/>
              <a:gd name="connsiteY0" fmla="*/ 1260795 h 1260795"/>
              <a:gd name="connsiteX1" fmla="*/ 1230923 w 8352692"/>
              <a:gd name="connsiteY1" fmla="*/ 47457 h 1260795"/>
              <a:gd name="connsiteX2" fmla="*/ 3974123 w 8352692"/>
              <a:gd name="connsiteY2" fmla="*/ 328810 h 1260795"/>
              <a:gd name="connsiteX3" fmla="*/ 5222630 w 8352692"/>
              <a:gd name="connsiteY3" fmla="*/ 1102533 h 1260795"/>
              <a:gd name="connsiteX4" fmla="*/ 7332784 w 8352692"/>
              <a:gd name="connsiteY4" fmla="*/ 1172872 h 1260795"/>
              <a:gd name="connsiteX5" fmla="*/ 8352692 w 8352692"/>
              <a:gd name="connsiteY5" fmla="*/ 1172872 h 12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2692" h="1260795">
                <a:moveTo>
                  <a:pt x="0" y="1260795"/>
                </a:moveTo>
                <a:cubicBezTo>
                  <a:pt x="284284" y="731791"/>
                  <a:pt x="568569" y="202788"/>
                  <a:pt x="1230923" y="47457"/>
                </a:cubicBezTo>
                <a:cubicBezTo>
                  <a:pt x="1893277" y="-107874"/>
                  <a:pt x="3308839" y="152964"/>
                  <a:pt x="3974123" y="328810"/>
                </a:cubicBezTo>
                <a:cubicBezTo>
                  <a:pt x="4639407" y="504656"/>
                  <a:pt x="4662853" y="961856"/>
                  <a:pt x="5222630" y="1102533"/>
                </a:cubicBezTo>
                <a:cubicBezTo>
                  <a:pt x="5782407" y="1243210"/>
                  <a:pt x="6811107" y="1161149"/>
                  <a:pt x="7332784" y="1172872"/>
                </a:cubicBezTo>
                <a:cubicBezTo>
                  <a:pt x="7854461" y="1184595"/>
                  <a:pt x="8103576" y="1178733"/>
                  <a:pt x="8352692" y="11728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E7799E4-A9EA-7D45-9183-779D9B49F342}"/>
              </a:ext>
            </a:extLst>
          </p:cNvPr>
          <p:cNvCxnSpPr/>
          <p:nvPr/>
        </p:nvCxnSpPr>
        <p:spPr>
          <a:xfrm>
            <a:off x="838200" y="2672862"/>
            <a:ext cx="105156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B27721-BB1A-E34E-B761-5D78A533094A}"/>
              </a:ext>
            </a:extLst>
          </p:cNvPr>
          <p:cNvSpPr txBox="1"/>
          <p:nvPr/>
        </p:nvSpPr>
        <p:spPr>
          <a:xfrm>
            <a:off x="2876549" y="5564809"/>
            <a:ext cx="2558561" cy="492443"/>
          </a:xfrm>
          <a:prstGeom prst="rect">
            <a:avLst/>
          </a:prstGeom>
          <a:noFill/>
        </p:spPr>
        <p:txBody>
          <a:bodyPr wrap="square" rtlCol="0">
            <a:spAutoFit/>
          </a:bodyPr>
          <a:lstStyle/>
          <a:p>
            <a:r>
              <a:rPr lang="en-US" sz="2600" dirty="0"/>
              <a:t>Economic decline</a:t>
            </a:r>
          </a:p>
        </p:txBody>
      </p:sp>
      <p:sp>
        <p:nvSpPr>
          <p:cNvPr id="14" name="TextBox 13">
            <a:extLst>
              <a:ext uri="{FF2B5EF4-FFF2-40B4-BE49-F238E27FC236}">
                <a16:creationId xmlns:a16="http://schemas.microsoft.com/office/drawing/2014/main" id="{6ABABF2D-277D-7E45-B80C-4085FB1880A0}"/>
              </a:ext>
            </a:extLst>
          </p:cNvPr>
          <p:cNvSpPr txBox="1"/>
          <p:nvPr/>
        </p:nvSpPr>
        <p:spPr>
          <a:xfrm>
            <a:off x="2658205" y="4377763"/>
            <a:ext cx="2995247" cy="492443"/>
          </a:xfrm>
          <a:prstGeom prst="rect">
            <a:avLst/>
          </a:prstGeom>
          <a:noFill/>
        </p:spPr>
        <p:txBody>
          <a:bodyPr wrap="square" rtlCol="0">
            <a:spAutoFit/>
          </a:bodyPr>
          <a:lstStyle/>
          <a:p>
            <a:r>
              <a:rPr lang="en-US" sz="2600" dirty="0"/>
              <a:t>Community violence</a:t>
            </a:r>
          </a:p>
        </p:txBody>
      </p:sp>
      <p:sp>
        <p:nvSpPr>
          <p:cNvPr id="15" name="TextBox 14">
            <a:extLst>
              <a:ext uri="{FF2B5EF4-FFF2-40B4-BE49-F238E27FC236}">
                <a16:creationId xmlns:a16="http://schemas.microsoft.com/office/drawing/2014/main" id="{A7B634D6-ED48-154B-8E1F-F9311F6D919A}"/>
              </a:ext>
            </a:extLst>
          </p:cNvPr>
          <p:cNvSpPr txBox="1"/>
          <p:nvPr/>
        </p:nvSpPr>
        <p:spPr>
          <a:xfrm>
            <a:off x="2439863" y="2943598"/>
            <a:ext cx="2995247" cy="492443"/>
          </a:xfrm>
          <a:prstGeom prst="rect">
            <a:avLst/>
          </a:prstGeom>
          <a:noFill/>
        </p:spPr>
        <p:txBody>
          <a:bodyPr wrap="square" rtlCol="0">
            <a:spAutoFit/>
          </a:bodyPr>
          <a:lstStyle/>
          <a:p>
            <a:r>
              <a:rPr lang="en-US" sz="2600" dirty="0"/>
              <a:t>Hurricane</a:t>
            </a:r>
          </a:p>
        </p:txBody>
      </p:sp>
      <p:sp>
        <p:nvSpPr>
          <p:cNvPr id="17" name="TextBox 16">
            <a:extLst>
              <a:ext uri="{FF2B5EF4-FFF2-40B4-BE49-F238E27FC236}">
                <a16:creationId xmlns:a16="http://schemas.microsoft.com/office/drawing/2014/main" id="{F6D92E51-5457-6F49-9D4D-5AE7CEEFDC46}"/>
              </a:ext>
            </a:extLst>
          </p:cNvPr>
          <p:cNvSpPr txBox="1"/>
          <p:nvPr/>
        </p:nvSpPr>
        <p:spPr>
          <a:xfrm>
            <a:off x="5018940" y="6248364"/>
            <a:ext cx="2995247" cy="492443"/>
          </a:xfrm>
          <a:prstGeom prst="rect">
            <a:avLst/>
          </a:prstGeom>
          <a:noFill/>
        </p:spPr>
        <p:txBody>
          <a:bodyPr wrap="square" rtlCol="0">
            <a:spAutoFit/>
          </a:bodyPr>
          <a:lstStyle/>
          <a:p>
            <a:r>
              <a:rPr lang="en-US" sz="2600" b="1" i="1" dirty="0"/>
              <a:t>Time</a:t>
            </a:r>
          </a:p>
        </p:txBody>
      </p:sp>
      <p:sp>
        <p:nvSpPr>
          <p:cNvPr id="18" name="TextBox 17">
            <a:extLst>
              <a:ext uri="{FF2B5EF4-FFF2-40B4-BE49-F238E27FC236}">
                <a16:creationId xmlns:a16="http://schemas.microsoft.com/office/drawing/2014/main" id="{2CB4D7E8-3870-2541-B178-64D1696393D1}"/>
              </a:ext>
            </a:extLst>
          </p:cNvPr>
          <p:cNvSpPr txBox="1"/>
          <p:nvPr/>
        </p:nvSpPr>
        <p:spPr>
          <a:xfrm rot="16200000">
            <a:off x="-1114497" y="3489268"/>
            <a:ext cx="2995247" cy="492443"/>
          </a:xfrm>
          <a:prstGeom prst="rect">
            <a:avLst/>
          </a:prstGeom>
          <a:noFill/>
        </p:spPr>
        <p:txBody>
          <a:bodyPr wrap="square" rtlCol="0">
            <a:spAutoFit/>
          </a:bodyPr>
          <a:lstStyle/>
          <a:p>
            <a:r>
              <a:rPr lang="en-US" sz="2600" b="1" i="1" dirty="0"/>
              <a:t>Community Stress</a:t>
            </a:r>
          </a:p>
        </p:txBody>
      </p:sp>
      <p:cxnSp>
        <p:nvCxnSpPr>
          <p:cNvPr id="20" name="Straight Arrow Connector 19">
            <a:extLst>
              <a:ext uri="{FF2B5EF4-FFF2-40B4-BE49-F238E27FC236}">
                <a16:creationId xmlns:a16="http://schemas.microsoft.com/office/drawing/2014/main" id="{7BD85122-EF21-5343-B288-F7CF580E096B}"/>
              </a:ext>
            </a:extLst>
          </p:cNvPr>
          <p:cNvCxnSpPr>
            <a:cxnSpLocks/>
          </p:cNvCxnSpPr>
          <p:nvPr/>
        </p:nvCxnSpPr>
        <p:spPr>
          <a:xfrm flipV="1">
            <a:off x="591248" y="6677026"/>
            <a:ext cx="10953051" cy="46891"/>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0526C3-1626-8647-B8A3-C219931BBF4F}"/>
              </a:ext>
            </a:extLst>
          </p:cNvPr>
          <p:cNvCxnSpPr>
            <a:cxnSpLocks/>
          </p:cNvCxnSpPr>
          <p:nvPr/>
        </p:nvCxnSpPr>
        <p:spPr>
          <a:xfrm flipV="1">
            <a:off x="609601" y="1869829"/>
            <a:ext cx="0" cy="4854088"/>
          </a:xfrm>
          <a:prstGeom prst="straightConnector1">
            <a:avLst/>
          </a:prstGeom>
          <a:ln w="317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AA6418-33D8-7047-BDAE-791C4182A777}"/>
              </a:ext>
            </a:extLst>
          </p:cNvPr>
          <p:cNvSpPr txBox="1"/>
          <p:nvPr/>
        </p:nvSpPr>
        <p:spPr>
          <a:xfrm>
            <a:off x="7304940" y="2155905"/>
            <a:ext cx="2296260" cy="492443"/>
          </a:xfrm>
          <a:prstGeom prst="rect">
            <a:avLst/>
          </a:prstGeom>
          <a:noFill/>
        </p:spPr>
        <p:txBody>
          <a:bodyPr wrap="square" rtlCol="0">
            <a:spAutoFit/>
          </a:bodyPr>
          <a:lstStyle/>
          <a:p>
            <a:r>
              <a:rPr lang="en-US" sz="2600" i="1" dirty="0"/>
              <a:t>Overload</a:t>
            </a:r>
          </a:p>
        </p:txBody>
      </p:sp>
      <p:sp>
        <p:nvSpPr>
          <p:cNvPr id="3" name="TextBox 2">
            <a:extLst>
              <a:ext uri="{FF2B5EF4-FFF2-40B4-BE49-F238E27FC236}">
                <a16:creationId xmlns:a16="http://schemas.microsoft.com/office/drawing/2014/main" id="{85BEF601-03ED-DC43-A480-438F04DD5ABF}"/>
              </a:ext>
            </a:extLst>
          </p:cNvPr>
          <p:cNvSpPr txBox="1"/>
          <p:nvPr/>
        </p:nvSpPr>
        <p:spPr>
          <a:xfrm>
            <a:off x="8809892" y="2949303"/>
            <a:ext cx="3528644" cy="492443"/>
          </a:xfrm>
          <a:prstGeom prst="rect">
            <a:avLst/>
          </a:prstGeom>
          <a:noFill/>
        </p:spPr>
        <p:txBody>
          <a:bodyPr wrap="square" rtlCol="0">
            <a:spAutoFit/>
          </a:bodyPr>
          <a:lstStyle/>
          <a:p>
            <a:r>
              <a:rPr lang="en-US" sz="2600" dirty="0"/>
              <a:t>Stronger systems</a:t>
            </a:r>
          </a:p>
        </p:txBody>
      </p:sp>
      <p:sp>
        <p:nvSpPr>
          <p:cNvPr id="19" name="TextBox 18">
            <a:extLst>
              <a:ext uri="{FF2B5EF4-FFF2-40B4-BE49-F238E27FC236}">
                <a16:creationId xmlns:a16="http://schemas.microsoft.com/office/drawing/2014/main" id="{10422CDF-F13A-0243-9A68-5394E4A22CA6}"/>
              </a:ext>
            </a:extLst>
          </p:cNvPr>
          <p:cNvSpPr txBox="1"/>
          <p:nvPr/>
        </p:nvSpPr>
        <p:spPr>
          <a:xfrm>
            <a:off x="8809892" y="3538796"/>
            <a:ext cx="3528644" cy="492443"/>
          </a:xfrm>
          <a:prstGeom prst="rect">
            <a:avLst/>
          </a:prstGeom>
          <a:noFill/>
        </p:spPr>
        <p:txBody>
          <a:bodyPr wrap="square" rtlCol="0">
            <a:spAutoFit/>
          </a:bodyPr>
          <a:lstStyle/>
          <a:p>
            <a:r>
              <a:rPr lang="en-US" sz="2600" dirty="0"/>
              <a:t>Resilient leaders</a:t>
            </a:r>
          </a:p>
        </p:txBody>
      </p:sp>
      <p:sp>
        <p:nvSpPr>
          <p:cNvPr id="24" name="TextBox 23">
            <a:extLst>
              <a:ext uri="{FF2B5EF4-FFF2-40B4-BE49-F238E27FC236}">
                <a16:creationId xmlns:a16="http://schemas.microsoft.com/office/drawing/2014/main" id="{1E3E383E-9DAA-ED4A-BB33-9B2095AF6792}"/>
              </a:ext>
            </a:extLst>
          </p:cNvPr>
          <p:cNvSpPr txBox="1"/>
          <p:nvPr/>
        </p:nvSpPr>
        <p:spPr>
          <a:xfrm>
            <a:off x="8803713" y="4109983"/>
            <a:ext cx="3528644" cy="492443"/>
          </a:xfrm>
          <a:prstGeom prst="rect">
            <a:avLst/>
          </a:prstGeom>
          <a:noFill/>
        </p:spPr>
        <p:txBody>
          <a:bodyPr wrap="square" rtlCol="0">
            <a:spAutoFit/>
          </a:bodyPr>
          <a:lstStyle/>
          <a:p>
            <a:r>
              <a:rPr lang="en-US" sz="2600" dirty="0"/>
              <a:t>Connected individuals</a:t>
            </a:r>
          </a:p>
        </p:txBody>
      </p:sp>
      <p:sp>
        <p:nvSpPr>
          <p:cNvPr id="22" name="TextBox 21">
            <a:extLst>
              <a:ext uri="{FF2B5EF4-FFF2-40B4-BE49-F238E27FC236}">
                <a16:creationId xmlns:a16="http://schemas.microsoft.com/office/drawing/2014/main" id="{E11FB829-702F-264F-B6EC-F35AAFBE084D}"/>
              </a:ext>
            </a:extLst>
          </p:cNvPr>
          <p:cNvSpPr txBox="1"/>
          <p:nvPr/>
        </p:nvSpPr>
        <p:spPr>
          <a:xfrm>
            <a:off x="8803713" y="4662080"/>
            <a:ext cx="3528644" cy="492443"/>
          </a:xfrm>
          <a:prstGeom prst="rect">
            <a:avLst/>
          </a:prstGeom>
          <a:noFill/>
        </p:spPr>
        <p:txBody>
          <a:bodyPr wrap="square" rtlCol="0">
            <a:spAutoFit/>
          </a:bodyPr>
          <a:lstStyle/>
          <a:p>
            <a:r>
              <a:rPr lang="en-US" sz="2600" dirty="0"/>
              <a:t>Measures that matter</a:t>
            </a:r>
          </a:p>
        </p:txBody>
      </p:sp>
      <p:grpSp>
        <p:nvGrpSpPr>
          <p:cNvPr id="25" name="Group 24">
            <a:extLst>
              <a:ext uri="{FF2B5EF4-FFF2-40B4-BE49-F238E27FC236}">
                <a16:creationId xmlns:a16="http://schemas.microsoft.com/office/drawing/2014/main" id="{B7D37826-158D-CE4F-BAE1-282C3BB19D79}"/>
              </a:ext>
            </a:extLst>
          </p:cNvPr>
          <p:cNvGrpSpPr/>
          <p:nvPr/>
        </p:nvGrpSpPr>
        <p:grpSpPr>
          <a:xfrm>
            <a:off x="474361" y="4905105"/>
            <a:ext cx="1786660" cy="1847141"/>
            <a:chOff x="474361" y="4905105"/>
            <a:chExt cx="1786660" cy="1847141"/>
          </a:xfrm>
        </p:grpSpPr>
        <p:sp>
          <p:nvSpPr>
            <p:cNvPr id="26" name="Oval 25">
              <a:extLst>
                <a:ext uri="{FF2B5EF4-FFF2-40B4-BE49-F238E27FC236}">
                  <a16:creationId xmlns:a16="http://schemas.microsoft.com/office/drawing/2014/main" id="{ED7C60E9-726A-6049-B082-4F6245017051}"/>
                </a:ext>
              </a:extLst>
            </p:cNvPr>
            <p:cNvSpPr>
              <a:spLocks noChangeAspect="1"/>
            </p:cNvSpPr>
            <p:nvPr/>
          </p:nvSpPr>
          <p:spPr>
            <a:xfrm>
              <a:off x="474361" y="4959199"/>
              <a:ext cx="1786660" cy="1780004"/>
            </a:xfrm>
            <a:prstGeom prst="ellipse">
              <a:avLst/>
            </a:prstGeom>
            <a:solidFill>
              <a:srgbClr val="2C8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27" name="Picture 26">
              <a:extLst>
                <a:ext uri="{FF2B5EF4-FFF2-40B4-BE49-F238E27FC236}">
                  <a16:creationId xmlns:a16="http://schemas.microsoft.com/office/drawing/2014/main" id="{E620C368-05A7-0449-8A4E-277E34DDAA63}"/>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39797" y="4905105"/>
              <a:ext cx="1312665" cy="1312665"/>
            </a:xfrm>
            <a:prstGeom prst="rect">
              <a:avLst/>
            </a:prstGeom>
          </p:spPr>
        </p:pic>
        <p:pic>
          <p:nvPicPr>
            <p:cNvPr id="28" name="Graphic 27">
              <a:extLst>
                <a:ext uri="{FF2B5EF4-FFF2-40B4-BE49-F238E27FC236}">
                  <a16:creationId xmlns:a16="http://schemas.microsoft.com/office/drawing/2014/main" id="{1B696CF8-CE5D-804A-8099-C9138B7327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697" y="5362258"/>
              <a:ext cx="1389988" cy="1389988"/>
            </a:xfrm>
            <a:prstGeom prst="rect">
              <a:avLst/>
            </a:prstGeom>
          </p:spPr>
        </p:pic>
      </p:grpSp>
      <p:sp>
        <p:nvSpPr>
          <p:cNvPr id="29" name="Title 1">
            <a:extLst>
              <a:ext uri="{FF2B5EF4-FFF2-40B4-BE49-F238E27FC236}">
                <a16:creationId xmlns:a16="http://schemas.microsoft.com/office/drawing/2014/main" id="{821EED74-5020-3048-B603-7493EE53AE27}"/>
              </a:ext>
            </a:extLst>
          </p:cNvPr>
          <p:cNvSpPr>
            <a:spLocks noGrp="1"/>
          </p:cNvSpPr>
          <p:nvPr>
            <p:ph type="title"/>
          </p:nvPr>
        </p:nvSpPr>
        <p:spPr>
          <a:xfrm>
            <a:off x="800100" y="85725"/>
            <a:ext cx="10337800" cy="1325563"/>
          </a:xfrm>
        </p:spPr>
        <p:txBody>
          <a:bodyPr/>
          <a:lstStyle/>
          <a:p>
            <a:r>
              <a:rPr lang="en-US" dirty="0"/>
              <a:t>But we can rise to meet those challenges</a:t>
            </a:r>
          </a:p>
        </p:txBody>
      </p:sp>
    </p:spTree>
    <p:extLst>
      <p:ext uri="{BB962C8B-B14F-4D97-AF65-F5344CB8AC3E}">
        <p14:creationId xmlns:p14="http://schemas.microsoft.com/office/powerpoint/2010/main" val="11415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688A-864F-C842-88D9-E4F41B0AB14C}"/>
              </a:ext>
            </a:extLst>
          </p:cNvPr>
          <p:cNvSpPr>
            <a:spLocks noGrp="1"/>
          </p:cNvSpPr>
          <p:nvPr>
            <p:ph type="title"/>
          </p:nvPr>
        </p:nvSpPr>
        <p:spPr>
          <a:xfrm>
            <a:off x="838200" y="55844"/>
            <a:ext cx="10515600" cy="1325563"/>
          </a:xfrm>
        </p:spPr>
        <p:txBody>
          <a:bodyPr/>
          <a:lstStyle/>
          <a:p>
            <a:r>
              <a:rPr lang="en-US" dirty="0"/>
              <a:t>Objectives of today’s presentation</a:t>
            </a:r>
          </a:p>
        </p:txBody>
      </p:sp>
      <p:sp>
        <p:nvSpPr>
          <p:cNvPr id="3" name="Content Placeholder 2">
            <a:extLst>
              <a:ext uri="{FF2B5EF4-FFF2-40B4-BE49-F238E27FC236}">
                <a16:creationId xmlns:a16="http://schemas.microsoft.com/office/drawing/2014/main" id="{29B74579-F9D4-7B42-B6A5-BF538388EDB5}"/>
              </a:ext>
            </a:extLst>
          </p:cNvPr>
          <p:cNvSpPr>
            <a:spLocks noGrp="1"/>
          </p:cNvSpPr>
          <p:nvPr>
            <p:ph idx="1"/>
          </p:nvPr>
        </p:nvSpPr>
        <p:spPr>
          <a:xfrm>
            <a:off x="1998382" y="1825625"/>
            <a:ext cx="8377518" cy="4351338"/>
          </a:xfrm>
        </p:spPr>
        <p:txBody>
          <a:bodyPr/>
          <a:lstStyle/>
          <a:p>
            <a:pPr marL="0" indent="0">
              <a:spcAft>
                <a:spcPts val="800"/>
              </a:spcAft>
              <a:buClr>
                <a:schemeClr val="accent2"/>
              </a:buClr>
              <a:buNone/>
            </a:pPr>
            <a:r>
              <a:rPr lang="en-US" dirty="0"/>
              <a:t>Describe the challenges facing communities and the importance of building resilient communities</a:t>
            </a:r>
          </a:p>
          <a:p>
            <a:pPr marL="0" indent="0">
              <a:spcAft>
                <a:spcPts val="800"/>
              </a:spcAft>
              <a:buClr>
                <a:schemeClr val="accent2"/>
              </a:buClr>
              <a:buNone/>
            </a:pPr>
            <a:endParaRPr lang="en-US" dirty="0"/>
          </a:p>
          <a:p>
            <a:pPr marL="0" indent="0">
              <a:spcAft>
                <a:spcPts val="800"/>
              </a:spcAft>
              <a:buClr>
                <a:schemeClr val="accent2"/>
              </a:buClr>
              <a:buNone/>
            </a:pPr>
            <a:r>
              <a:rPr lang="en-US" dirty="0"/>
              <a:t>Identify opportunities for restorative practices to contribute to community resilience</a:t>
            </a:r>
          </a:p>
          <a:p>
            <a:pPr marL="0" indent="0">
              <a:spcAft>
                <a:spcPts val="800"/>
              </a:spcAft>
              <a:buClr>
                <a:schemeClr val="accent2"/>
              </a:buClr>
              <a:buNone/>
            </a:pPr>
            <a:endParaRPr lang="en-US" dirty="0"/>
          </a:p>
          <a:p>
            <a:pPr marL="0" indent="0">
              <a:spcAft>
                <a:spcPts val="800"/>
              </a:spcAft>
              <a:buClr>
                <a:schemeClr val="accent2"/>
              </a:buClr>
              <a:buNone/>
            </a:pPr>
            <a:r>
              <a:rPr lang="en-US" dirty="0"/>
              <a:t>Identify next steps for engaging restorative practitioners in community resilience-building efforts</a:t>
            </a:r>
          </a:p>
          <a:p>
            <a:pPr marL="0" indent="0">
              <a:buNone/>
            </a:pPr>
            <a:endParaRPr lang="en-US" dirty="0"/>
          </a:p>
        </p:txBody>
      </p:sp>
      <p:sp>
        <p:nvSpPr>
          <p:cNvPr id="4" name="Oval 3">
            <a:extLst>
              <a:ext uri="{FF2B5EF4-FFF2-40B4-BE49-F238E27FC236}">
                <a16:creationId xmlns:a16="http://schemas.microsoft.com/office/drawing/2014/main" id="{B0128C5E-3815-B747-A741-FB6CA3CC63E2}"/>
              </a:ext>
            </a:extLst>
          </p:cNvPr>
          <p:cNvSpPr/>
          <p:nvPr/>
        </p:nvSpPr>
        <p:spPr>
          <a:xfrm>
            <a:off x="927100" y="1744476"/>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1</a:t>
            </a:r>
          </a:p>
        </p:txBody>
      </p:sp>
      <p:sp>
        <p:nvSpPr>
          <p:cNvPr id="5" name="Oval 4">
            <a:extLst>
              <a:ext uri="{FF2B5EF4-FFF2-40B4-BE49-F238E27FC236}">
                <a16:creationId xmlns:a16="http://schemas.microsoft.com/office/drawing/2014/main" id="{CF4470A6-A851-114F-AD22-46B2E3CF6F32}"/>
              </a:ext>
            </a:extLst>
          </p:cNvPr>
          <p:cNvSpPr/>
          <p:nvPr/>
        </p:nvSpPr>
        <p:spPr>
          <a:xfrm>
            <a:off x="927100" y="337955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2</a:t>
            </a:r>
          </a:p>
        </p:txBody>
      </p:sp>
      <p:sp>
        <p:nvSpPr>
          <p:cNvPr id="6" name="Oval 5">
            <a:extLst>
              <a:ext uri="{FF2B5EF4-FFF2-40B4-BE49-F238E27FC236}">
                <a16:creationId xmlns:a16="http://schemas.microsoft.com/office/drawing/2014/main" id="{322D5D4D-E0EB-E446-A87F-E9CDF8E87750}"/>
              </a:ext>
            </a:extLst>
          </p:cNvPr>
          <p:cNvSpPr/>
          <p:nvPr/>
        </p:nvSpPr>
        <p:spPr>
          <a:xfrm>
            <a:off x="927100" y="502457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3</a:t>
            </a:r>
          </a:p>
        </p:txBody>
      </p:sp>
    </p:spTree>
    <p:extLst>
      <p:ext uri="{BB962C8B-B14F-4D97-AF65-F5344CB8AC3E}">
        <p14:creationId xmlns:p14="http://schemas.microsoft.com/office/powerpoint/2010/main" val="362640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21500"/>
            <a:ext cx="11262947" cy="1154097"/>
          </a:xfrm>
        </p:spPr>
        <p:txBody>
          <a:bodyPr>
            <a:noAutofit/>
          </a:bodyPr>
          <a:lstStyle/>
          <a:p>
            <a:r>
              <a:rPr lang="en-US" dirty="0"/>
              <a:t>A whole community approach presents a unique opportunity for the restorative practices community</a:t>
            </a:r>
          </a:p>
        </p:txBody>
      </p:sp>
      <p:sp>
        <p:nvSpPr>
          <p:cNvPr id="3" name="Content Placeholder 2"/>
          <p:cNvSpPr>
            <a:spLocks noGrp="1"/>
          </p:cNvSpPr>
          <p:nvPr>
            <p:ph idx="1"/>
          </p:nvPr>
        </p:nvSpPr>
        <p:spPr>
          <a:xfrm>
            <a:off x="2980765" y="2254622"/>
            <a:ext cx="7315200" cy="4209142"/>
          </a:xfrm>
        </p:spPr>
        <p:txBody>
          <a:bodyPr>
            <a:normAutofit/>
          </a:bodyPr>
          <a:lstStyle/>
          <a:p>
            <a:pPr marL="0" indent="0">
              <a:spcBef>
                <a:spcPts val="2000"/>
              </a:spcBef>
              <a:buNone/>
            </a:pPr>
            <a:r>
              <a:rPr lang="en-US" dirty="0"/>
              <a:t>REQUIRES ‘ALL HANDS ON DECK’ to leverage community assets</a:t>
            </a:r>
          </a:p>
          <a:p>
            <a:pPr marL="0" indent="0">
              <a:spcBef>
                <a:spcPts val="2000"/>
              </a:spcBef>
              <a:buNone/>
            </a:pPr>
            <a:endParaRPr lang="en-US" dirty="0"/>
          </a:p>
          <a:p>
            <a:pPr marL="0" indent="0">
              <a:spcBef>
                <a:spcPts val="2000"/>
              </a:spcBef>
              <a:buNone/>
            </a:pPr>
            <a:r>
              <a:rPr lang="en-US" dirty="0"/>
              <a:t>Emphasizes building COMMUNITY CAPACITY</a:t>
            </a:r>
          </a:p>
          <a:p>
            <a:pPr marL="0" indent="0">
              <a:spcBef>
                <a:spcPts val="2000"/>
              </a:spcBef>
              <a:buNone/>
            </a:pPr>
            <a:endParaRPr lang="en-US" dirty="0"/>
          </a:p>
          <a:p>
            <a:pPr marL="0" indent="0">
              <a:spcBef>
                <a:spcPts val="2000"/>
              </a:spcBef>
              <a:buNone/>
            </a:pPr>
            <a:r>
              <a:rPr lang="en-US" dirty="0"/>
              <a:t>Reorients communities toward a STRENGTHS-BASED AND RELATIONSHIP-FOCUSED approach</a:t>
            </a:r>
          </a:p>
        </p:txBody>
      </p:sp>
      <p:pic>
        <p:nvPicPr>
          <p:cNvPr id="4" name="Picture 3">
            <a:extLst>
              <a:ext uri="{FF2B5EF4-FFF2-40B4-BE49-F238E27FC236}">
                <a16:creationId xmlns:a16="http://schemas.microsoft.com/office/drawing/2014/main" id="{12A66096-1F6A-6B4E-A024-9114584F1EA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20119" y="1942299"/>
            <a:ext cx="1295458" cy="1295458"/>
          </a:xfrm>
          <a:prstGeom prst="rect">
            <a:avLst/>
          </a:prstGeom>
        </p:spPr>
      </p:pic>
      <p:pic>
        <p:nvPicPr>
          <p:cNvPr id="5" name="Picture 4">
            <a:extLst>
              <a:ext uri="{FF2B5EF4-FFF2-40B4-BE49-F238E27FC236}">
                <a16:creationId xmlns:a16="http://schemas.microsoft.com/office/drawing/2014/main" id="{202B6824-EA0F-2540-8071-C86A460169DB}"/>
              </a:ext>
            </a:extLst>
          </p:cNvPr>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1124611" y="3375498"/>
            <a:ext cx="1486474" cy="1486474"/>
          </a:xfrm>
          <a:prstGeom prst="rect">
            <a:avLst/>
          </a:prstGeom>
        </p:spPr>
      </p:pic>
      <p:pic>
        <p:nvPicPr>
          <p:cNvPr id="6" name="Picture 5">
            <a:extLst>
              <a:ext uri="{FF2B5EF4-FFF2-40B4-BE49-F238E27FC236}">
                <a16:creationId xmlns:a16="http://schemas.microsoft.com/office/drawing/2014/main" id="{F3155D08-1BC1-F84C-B655-8BD27E62A6E4}"/>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24611" y="4902313"/>
            <a:ext cx="1486474" cy="1486474"/>
          </a:xfrm>
          <a:prstGeom prst="rect">
            <a:avLst/>
          </a:prstGeom>
        </p:spPr>
      </p:pic>
    </p:spTree>
    <p:extLst>
      <p:ext uri="{BB962C8B-B14F-4D97-AF65-F5344CB8AC3E}">
        <p14:creationId xmlns:p14="http://schemas.microsoft.com/office/powerpoint/2010/main" val="377679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3B7076-1766-8842-889F-B993E94A25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6" y="10"/>
            <a:ext cx="12191980" cy="6857990"/>
          </a:xfrm>
          <a:prstGeom prst="rect">
            <a:avLst/>
          </a:prstGeom>
        </p:spPr>
      </p:pic>
      <p:sp>
        <p:nvSpPr>
          <p:cNvPr id="7" name="Rectangle 6">
            <a:extLst>
              <a:ext uri="{FF2B5EF4-FFF2-40B4-BE49-F238E27FC236}">
                <a16:creationId xmlns:a16="http://schemas.microsoft.com/office/drawing/2014/main" id="{53C22991-8FF1-2C49-BFFF-33DFE2BA17AF}"/>
              </a:ext>
            </a:extLst>
          </p:cNvPr>
          <p:cNvSpPr/>
          <p:nvPr/>
        </p:nvSpPr>
        <p:spPr>
          <a:xfrm>
            <a:off x="1106204" y="2723782"/>
            <a:ext cx="2518285" cy="1414016"/>
          </a:xfrm>
          <a:prstGeom prst="rect">
            <a:avLst/>
          </a:prstGeom>
          <a:solidFill>
            <a:srgbClr val="89C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4C0B31-967D-3E49-965A-EA4BDD698CEA}"/>
              </a:ext>
            </a:extLst>
          </p:cNvPr>
          <p:cNvSpPr txBox="1"/>
          <p:nvPr/>
        </p:nvSpPr>
        <p:spPr>
          <a:xfrm>
            <a:off x="800100" y="416072"/>
            <a:ext cx="6165476" cy="1200329"/>
          </a:xfrm>
          <a:prstGeom prst="rect">
            <a:avLst/>
          </a:prstGeom>
          <a:solidFill>
            <a:srgbClr val="ADD9F1"/>
          </a:solidFill>
        </p:spPr>
        <p:txBody>
          <a:bodyPr wrap="square" rtlCol="0">
            <a:spAutoFit/>
          </a:bodyPr>
          <a:lstStyle/>
          <a:p>
            <a:pPr>
              <a:lnSpc>
                <a:spcPct val="90000"/>
              </a:lnSpc>
            </a:pPr>
            <a:r>
              <a:rPr lang="en-US" sz="4000" dirty="0">
                <a:solidFill>
                  <a:schemeClr val="bg1"/>
                </a:solidFill>
                <a:latin typeface="+mj-lt"/>
              </a:rPr>
              <a:t>Road map toward </a:t>
            </a:r>
            <a:br>
              <a:rPr lang="en-US" sz="4000" dirty="0">
                <a:solidFill>
                  <a:schemeClr val="bg1"/>
                </a:solidFill>
                <a:latin typeface="+mj-lt"/>
              </a:rPr>
            </a:br>
            <a:r>
              <a:rPr lang="en-US" sz="4000" dirty="0">
                <a:solidFill>
                  <a:schemeClr val="bg1"/>
                </a:solidFill>
                <a:latin typeface="+mj-lt"/>
              </a:rPr>
              <a:t>a restorative school</a:t>
            </a:r>
          </a:p>
        </p:txBody>
      </p:sp>
      <p:sp>
        <p:nvSpPr>
          <p:cNvPr id="8" name="Rectangle 7">
            <a:extLst>
              <a:ext uri="{FF2B5EF4-FFF2-40B4-BE49-F238E27FC236}">
                <a16:creationId xmlns:a16="http://schemas.microsoft.com/office/drawing/2014/main" id="{2078BA29-04D9-5843-8A2B-DAC81A569272}"/>
              </a:ext>
            </a:extLst>
          </p:cNvPr>
          <p:cNvSpPr/>
          <p:nvPr/>
        </p:nvSpPr>
        <p:spPr>
          <a:xfrm>
            <a:off x="1106204" y="2033603"/>
            <a:ext cx="2223898" cy="687130"/>
          </a:xfrm>
          <a:prstGeom prst="rect">
            <a:avLst/>
          </a:prstGeom>
          <a:solidFill>
            <a:srgbClr val="AC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4">
            <a:extLst>
              <a:ext uri="{FF2B5EF4-FFF2-40B4-BE49-F238E27FC236}">
                <a16:creationId xmlns:a16="http://schemas.microsoft.com/office/drawing/2014/main" id="{0A62C8C9-AEFB-E94D-845D-7B84965A89FF}"/>
              </a:ext>
            </a:extLst>
          </p:cNvPr>
          <p:cNvGraphicFramePr>
            <a:graphicFrameLocks/>
          </p:cNvGraphicFramePr>
          <p:nvPr>
            <p:extLst>
              <p:ext uri="{D42A27DB-BD31-4B8C-83A1-F6EECF244321}">
                <p14:modId xmlns:p14="http://schemas.microsoft.com/office/powerpoint/2010/main" val="616447746"/>
              </p:ext>
            </p:extLst>
          </p:nvPr>
        </p:nvGraphicFramePr>
        <p:xfrm>
          <a:off x="-3252942" y="161640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EAEEE349-C91B-3C49-942D-4F2CBC2E7313}"/>
              </a:ext>
            </a:extLst>
          </p:cNvPr>
          <p:cNvSpPr txBox="1"/>
          <p:nvPr/>
        </p:nvSpPr>
        <p:spPr>
          <a:xfrm>
            <a:off x="501939" y="3488884"/>
            <a:ext cx="1502919" cy="840230"/>
          </a:xfrm>
          <a:prstGeom prst="rect">
            <a:avLst/>
          </a:prstGeom>
          <a:noFill/>
        </p:spPr>
        <p:txBody>
          <a:bodyPr wrap="square" rtlCol="0">
            <a:spAutoFit/>
          </a:bodyPr>
          <a:lstStyle/>
          <a:p>
            <a:pPr algn="ctr">
              <a:lnSpc>
                <a:spcPct val="90000"/>
              </a:lnSpc>
            </a:pPr>
            <a:r>
              <a:rPr lang="en-US" dirty="0"/>
              <a:t>Improved school environment</a:t>
            </a:r>
          </a:p>
        </p:txBody>
      </p:sp>
    </p:spTree>
    <p:extLst>
      <p:ext uri="{BB962C8B-B14F-4D97-AF65-F5344CB8AC3E}">
        <p14:creationId xmlns:p14="http://schemas.microsoft.com/office/powerpoint/2010/main" val="388128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388A09-BC18-3F49-9CC6-0B2A56F41286}"/>
              </a:ext>
            </a:extLst>
          </p:cNvPr>
          <p:cNvSpPr>
            <a:spLocks noGrp="1"/>
          </p:cNvSpPr>
          <p:nvPr>
            <p:ph type="title"/>
          </p:nvPr>
        </p:nvSpPr>
        <p:spPr>
          <a:xfrm>
            <a:off x="8788401" y="1"/>
            <a:ext cx="3136897" cy="6858000"/>
          </a:xfrm>
          <a:noFill/>
        </p:spPr>
        <p:txBody>
          <a:bodyPr vert="horz" lIns="91440" tIns="45720" rIns="91440" bIns="45720" rtlCol="0" anchor="ctr">
            <a:normAutofit/>
          </a:bodyPr>
          <a:lstStyle/>
          <a:p>
            <a:r>
              <a:rPr lang="en-US" sz="4000" dirty="0"/>
              <a:t>Road map toward </a:t>
            </a:r>
            <a:br>
              <a:rPr lang="en-US" sz="4000" dirty="0"/>
            </a:br>
            <a:r>
              <a:rPr lang="en-US" sz="4000" dirty="0"/>
              <a:t>a resilient community</a:t>
            </a:r>
          </a:p>
        </p:txBody>
      </p:sp>
      <p:pic>
        <p:nvPicPr>
          <p:cNvPr id="5" name="Picture 4" descr="Resilience graphic.tiff">
            <a:extLst>
              <a:ext uri="{FF2B5EF4-FFF2-40B4-BE49-F238E27FC236}">
                <a16:creationId xmlns:a16="http://schemas.microsoft.com/office/drawing/2014/main" id="{A747D91E-7207-BE4D-8D95-50392C889C5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4" b="96368" l="1248" r="99465">
                        <a14:foregroundMark x1="32086" y1="9829" x2="39750" y2="7051"/>
                        <a14:foregroundMark x1="44052" y1="3846" x2="46346" y2="2137"/>
                        <a14:foregroundMark x1="42555" y1="4961" x2="43191" y2="4487"/>
                        <a14:foregroundMark x1="39750" y1="7051" x2="40587" y2="6427"/>
                        <a14:foregroundMark x1="50446" y1="2839" x2="53832" y2="3419"/>
                        <a14:foregroundMark x1="46346" y1="2137" x2="46617" y2="2183"/>
                        <a14:foregroundMark x1="60270" y1="6995" x2="61141" y2="7479"/>
                        <a14:foregroundMark x1="54216" y1="3632" x2="54505" y2="3792"/>
                        <a14:foregroundMark x1="53832" y1="3419" x2="54216" y2="3632"/>
                        <a14:foregroundMark x1="61141" y1="7479" x2="56506" y2="14744"/>
                        <a14:foregroundMark x1="56506" y1="14744" x2="50267" y2="20299"/>
                        <a14:foregroundMark x1="50267" y1="20299" x2="53832" y2="28419"/>
                        <a14:foregroundMark x1="53832" y1="28419" x2="64884" y2="41453"/>
                        <a14:foregroundMark x1="64884" y1="41453" x2="69875" y2="34188"/>
                        <a14:foregroundMark x1="69875" y1="34188" x2="77540" y2="31838"/>
                        <a14:foregroundMark x1="82888" y1="35043" x2="84314" y2="35897"/>
                        <a14:foregroundMark x1="77540" y1="31838" x2="82708" y2="34935"/>
                        <a14:foregroundMark x1="84314" y1="35897" x2="85918" y2="45085"/>
                        <a14:foregroundMark x1="85918" y1="45085" x2="82709" y2="53419"/>
                        <a14:foregroundMark x1="82709" y1="53419" x2="75045" y2="52778"/>
                        <a14:foregroundMark x1="75045" y1="52778" x2="66132" y2="42735"/>
                        <a14:foregroundMark x1="58824" y1="32906" x2="58824" y2="23504"/>
                        <a14:foregroundMark x1="58824" y1="23504" x2="81105" y2="7479"/>
                        <a14:foregroundMark x1="81105" y1="7479" x2="88948" y2="7265"/>
                        <a14:foregroundMark x1="88948" y1="7265" x2="94831" y2="13462"/>
                        <a14:foregroundMark x1="94831" y1="13462" x2="98253" y2="21460"/>
                        <a14:foregroundMark x1="96365" y1="54304" x2="96606" y2="54983"/>
                        <a14:foregroundMark x1="98871" y1="61837" x2="98797" y2="62210"/>
                        <a14:foregroundMark x1="94588" y1="73055" x2="92704" y2="74926"/>
                        <a14:foregroundMark x1="87349" y1="75981" x2="75223" y2="73504"/>
                        <a14:foregroundMark x1="90559" y1="76637" x2="88471" y2="76210"/>
                        <a14:foregroundMark x1="75223" y1="73504" x2="62567" y2="62821"/>
                        <a14:foregroundMark x1="62567" y1="62821" x2="59002" y2="54487"/>
                        <a14:foregroundMark x1="59002" y1="54487" x2="67023" y2="51068"/>
                        <a14:foregroundMark x1="67023" y1="51068" x2="80214" y2="61538"/>
                        <a14:foregroundMark x1="80214" y1="61538" x2="86988" y2="57051"/>
                        <a14:foregroundMark x1="85789" y1="65933" x2="85027" y2="65385"/>
                        <a14:foregroundMark x1="67914" y1="55342" x2="67201" y2="64530"/>
                        <a14:foregroundMark x1="67201" y1="64530" x2="81462" y2="73504"/>
                        <a14:foregroundMark x1="81462" y1="73504" x2="79679" y2="64530"/>
                        <a14:foregroundMark x1="79679" y1="64530" x2="72727" y2="60897"/>
                        <a14:foregroundMark x1="72727" y1="60897" x2="68271" y2="55983"/>
                        <a14:foregroundMark x1="92744" y1="58321" x2="94871" y2="57388"/>
                        <a14:foregroundMark x1="97427" y1="62616" x2="97730" y2="64847"/>
                        <a14:foregroundMark x1="97079" y1="65161" x2="96397" y2="64593"/>
                        <a14:foregroundMark x1="68449" y1="58333" x2="81818" y2="66239"/>
                        <a14:foregroundMark x1="68271" y1="64530" x2="76114" y2="64530"/>
                        <a14:foregroundMark x1="76114" y1="64530" x2="83779" y2="67094"/>
                        <a14:foregroundMark x1="83779" y1="67094" x2="76114" y2="70513"/>
                        <a14:foregroundMark x1="76114" y1="70513" x2="69162" y2="66239"/>
                        <a14:foregroundMark x1="69162" y1="66239" x2="68984" y2="64957"/>
                        <a14:foregroundMark x1="71301" y1="33547" x2="68627" y2="42308"/>
                        <a14:foregroundMark x1="68627" y1="42308" x2="72727" y2="50641"/>
                        <a14:foregroundMark x1="72727" y1="50641" x2="81105" y2="49786"/>
                        <a14:foregroundMark x1="81105" y1="49786" x2="83957" y2="41026"/>
                        <a14:foregroundMark x1="83957" y1="41026" x2="80036" y2="32906"/>
                        <a14:foregroundMark x1="80036" y1="32906" x2="72014" y2="32906"/>
                        <a14:foregroundMark x1="72014" y1="32906" x2="68449" y2="36325"/>
                        <a14:foregroundMark x1="94520" y1="18509" x2="96136" y2="20948"/>
                        <a14:foregroundMark x1="90176" y1="36541" x2="89311" y2="37824"/>
                        <a14:foregroundMark x1="86179" y1="30983" x2="85918" y2="30128"/>
                        <a14:foregroundMark x1="86375" y1="31624" x2="86179" y2="30983"/>
                        <a14:foregroundMark x1="86984" y1="33619" x2="86375" y2="31624"/>
                        <a14:foregroundMark x1="88592" y1="38889" x2="87085" y2="33951"/>
                        <a14:foregroundMark x1="91327" y1="26730" x2="94991" y2="25489"/>
                        <a14:foregroundMark x1="95388" y1="23159" x2="94339" y2="21315"/>
                        <a14:foregroundMark x1="86023" y1="17297" x2="79501" y2="17949"/>
                        <a14:foregroundMark x1="79501" y1="17949" x2="67736" y2="29915"/>
                        <a14:foregroundMark x1="67736" y1="29915" x2="60428" y2="32906"/>
                        <a14:foregroundMark x1="60428" y1="32906" x2="59715" y2="23718"/>
                        <a14:foregroundMark x1="59715" y1="23718" x2="81996" y2="9188"/>
                        <a14:foregroundMark x1="81996" y1="9188" x2="87272" y2="15512"/>
                        <a14:foregroundMark x1="65062" y1="32265" x2="61141" y2="24359"/>
                        <a14:foregroundMark x1="61141" y1="24359" x2="75579" y2="15171"/>
                        <a14:foregroundMark x1="75579" y1="15171" x2="82888" y2="13034"/>
                        <a14:foregroundMark x1="82888" y1="13034" x2="69162" y2="25000"/>
                        <a14:foregroundMark x1="69162" y1="25000" x2="66310" y2="30983"/>
                        <a14:foregroundMark x1="65062" y1="30128" x2="72727" y2="23291"/>
                        <a14:foregroundMark x1="72727" y1="23291" x2="64884" y2="21154"/>
                        <a14:foregroundMark x1="64884" y1="21154" x2="66132" y2="28846"/>
                        <a14:foregroundMark x1="56150" y1="13248" x2="55754" y2="8140"/>
                        <a14:foregroundMark x1="53383" y1="3632" x2="50362" y2="3002"/>
                        <a14:foregroundMark x1="54441" y1="3853" x2="53383" y2="3632"/>
                        <a14:foregroundMark x1="43980" y1="6928" x2="42068" y2="9615"/>
                        <a14:foregroundMark x1="45634" y1="4603" x2="44304" y2="6472"/>
                        <a14:foregroundMark x1="46272" y1="3706" x2="45716" y2="4487"/>
                        <a14:foregroundMark x1="42068" y1="9615" x2="45098" y2="18162"/>
                        <a14:foregroundMark x1="45098" y1="18162" x2="52763" y2="18376"/>
                        <a14:foregroundMark x1="52763" y1="18376" x2="56150" y2="12179"/>
                        <a14:foregroundMark x1="43168" y1="5401" x2="49020" y2="1709"/>
                        <a14:foregroundMark x1="42246" y1="5983" x2="42683" y2="5708"/>
                        <a14:foregroundMark x1="51998" y1="3632" x2="53586" y2="4658"/>
                        <a14:foregroundMark x1="50527" y1="2682" x2="51998" y2="3632"/>
                        <a14:foregroundMark x1="48663" y1="20085" x2="48663" y2="20085"/>
                        <a14:foregroundMark x1="39216" y1="32906" x2="39394" y2="23504"/>
                        <a14:foregroundMark x1="39394" y1="23504" x2="18895" y2="9402"/>
                        <a14:foregroundMark x1="18895" y1="9402" x2="11052" y2="7265"/>
                        <a14:foregroundMark x1="11052" y1="7265" x2="5169" y2="13034"/>
                        <a14:foregroundMark x1="2414" y1="19989" x2="1783" y2="21581"/>
                        <a14:foregroundMark x1="3307" y1="17735" x2="2534" y2="19686"/>
                        <a14:foregroundMark x1="3476" y1="17308" x2="3307" y2="17735"/>
                        <a14:foregroundMark x1="3561" y1="17094" x2="3476" y2="17308"/>
                        <a14:foregroundMark x1="5169" y1="13034" x2="3561" y2="17094"/>
                        <a14:foregroundMark x1="3233" y1="25818" x2="3374" y2="26229"/>
                        <a14:foregroundMark x1="2051" y1="22364" x2="3165" y2="25618"/>
                        <a14:foregroundMark x1="1783" y1="21581" x2="1883" y2="21873"/>
                        <a14:foregroundMark x1="6755" y1="32456" x2="10339" y2="36752"/>
                        <a14:foregroundMark x1="10339" y1="36752" x2="12306" y2="31912"/>
                        <a14:foregroundMark x1="18736" y1="22704" x2="30481" y2="31410"/>
                        <a14:foregroundMark x1="30481" y1="31410" x2="38146" y2="33761"/>
                        <a14:foregroundMark x1="38146" y1="33761" x2="39037" y2="22650"/>
                        <a14:foregroundMark x1="6345" y1="29013" x2="8051" y2="25724"/>
                        <a14:foregroundMark x1="6104" y1="16914" x2="5526" y2="15598"/>
                        <a14:foregroundMark x1="3662" y1="19749" x2="1783" y2="23932"/>
                        <a14:foregroundMark x1="4375" y1="18162" x2="4268" y2="18400"/>
                        <a14:foregroundMark x1="4566" y1="17735" x2="4375" y2="18162"/>
                        <a14:foregroundMark x1="4758" y1="17308" x2="4566" y2="17735"/>
                        <a14:foregroundMark x1="4854" y1="17094" x2="4758" y2="17308"/>
                        <a14:foregroundMark x1="5526" y1="15598" x2="4854" y2="17094"/>
                        <a14:foregroundMark x1="1783" y1="23932" x2="2929" y2="26451"/>
                        <a14:foregroundMark x1="9982" y1="47436" x2="4100" y2="54060"/>
                        <a14:foregroundMark x1="4100" y1="54060" x2="1248" y2="62607"/>
                        <a14:foregroundMark x1="1248" y1="62607" x2="2609" y2="68982"/>
                        <a14:foregroundMark x1="4377" y1="72955" x2="9447" y2="77991"/>
                        <a14:foregroundMark x1="9447" y1="77991" x2="16934" y2="77137"/>
                        <a14:foregroundMark x1="40720" y1="95785" x2="52941" y2="96581"/>
                        <a14:foregroundMark x1="52941" y1="96581" x2="59079" y2="95638"/>
                        <a14:foregroundMark x1="98217" y1="20940" x2="98396" y2="21581"/>
                        <a14:foregroundMark x1="98217" y1="21581" x2="98396" y2="21154"/>
                        <a14:foregroundMark x1="97683" y1="21368" x2="98574" y2="20940"/>
                        <a14:foregroundMark x1="28877" y1="90385" x2="30125" y2="89744"/>
                        <a14:foregroundMark x1="42686" y1="4600" x2="46764" y2="1899"/>
                        <a14:foregroundMark x1="51073" y1="1627" x2="54921" y2="3202"/>
                        <a14:foregroundMark x1="56538" y1="5556" x2="57041" y2="7265"/>
                        <a14:foregroundMark x1="43503" y1="3846" x2="46932" y2="1574"/>
                        <a14:foregroundMark x1="51091" y1="1592" x2="54796" y2="3368"/>
                        <a14:foregroundMark x1="98039" y1="21795" x2="98574" y2="21368"/>
                        <a14:foregroundMark x1="98574" y1="21368" x2="98752" y2="22436"/>
                        <a14:foregroundMark x1="98396" y1="24359" x2="91444" y2="35684"/>
                        <a14:foregroundMark x1="14190" y1="29314" x2="14617" y2="29915"/>
                        <a14:foregroundMark x1="6283" y1="18162" x2="6445" y2="18390"/>
                        <a14:foregroundMark x1="5526" y1="17094" x2="5759" y2="17423"/>
                        <a14:foregroundMark x1="5614" y1="17308" x2="5882" y2="17094"/>
                        <a14:foregroundMark x1="5348" y1="17521" x2="5614" y2="17308"/>
                        <a14:foregroundMark x1="89661" y1="46795" x2="90731" y2="47222"/>
                        <a14:foregroundMark x1="90731" y1="47650" x2="96970" y2="55128"/>
                        <a14:foregroundMark x1="97909" y1="62356" x2="98152" y2="64921"/>
                        <a14:foregroundMark x1="99179" y1="63048" x2="99168" y2="61677"/>
                        <a14:foregroundMark x1="96970" y1="54915" x2="99465" y2="61111"/>
                        <a14:foregroundMark x1="83422" y1="30983" x2="84135" y2="32051"/>
                        <a14:foregroundMark x1="1783" y1="18590" x2="3743" y2="27564"/>
                        <a14:foregroundMark x1="3743" y1="27564" x2="11943" y2="38462"/>
                        <a14:foregroundMark x1="12813" y1="27711" x2="14439" y2="30128"/>
                        <a14:foregroundMark x1="6389" y1="18162" x2="6504" y2="18333"/>
                        <a14:foregroundMark x1="5814" y1="17308" x2="5960" y2="17526"/>
                        <a14:foregroundMark x1="5670" y1="17094" x2="5814" y2="17308"/>
                        <a14:foregroundMark x1="5526" y1="16880" x2="5670" y2="17094"/>
                        <a14:foregroundMark x1="7328" y1="20411" x2="9982" y2="24145"/>
                        <a14:foregroundMark x1="6066" y1="18634" x2="7242" y2="20289"/>
                        <a14:foregroundMark x1="9982" y1="25214" x2="14617" y2="29701"/>
                        <a14:foregroundMark x1="11852" y1="17445" x2="12656" y2="17521"/>
                        <a14:foregroundMark x1="5882" y1="16880" x2="6241" y2="16914"/>
                        <a14:foregroundMark x1="5169" y1="17521" x2="5720" y2="18049"/>
                        <a14:backgroundMark x1="2754" y1="28434" x2="2496" y2="27991"/>
                        <a14:backgroundMark x1="2496" y1="28419" x2="2579" y2="27922"/>
                        <a14:backgroundMark x1="2737" y1="28449" x2="2496" y2="27991"/>
                        <a14:backgroundMark x1="2171" y1="28047" x2="2507" y2="28651"/>
                        <a14:backgroundMark x1="59717" y1="5435" x2="60963" y2="5983"/>
                        <a14:backgroundMark x1="40998" y1="6197" x2="40998" y2="6197"/>
                        <a14:backgroundMark x1="92357" y1="36378" x2="91266" y2="37607"/>
                        <a14:backgroundMark x1="91879" y1="45504" x2="91956" y2="46496"/>
                        <a14:backgroundMark x1="91266" y1="37607" x2="91765" y2="44042"/>
                        <a14:backgroundMark x1="97656" y1="50848" x2="99822" y2="33974"/>
                        <a14:backgroundMark x1="99822" y1="33974" x2="99822" y2="28153"/>
                        <a14:backgroundMark x1="92335" y1="18376" x2="86219" y2="29374"/>
                        <a14:backgroundMark x1="92692" y1="17735" x2="92513" y2="17308"/>
                        <a14:backgroundMark x1="86809" y1="18376" x2="86275" y2="17949"/>
                        <a14:backgroundMark x1="92692" y1="18376" x2="93226" y2="18590"/>
                        <a14:backgroundMark x1="93048" y1="17949" x2="93405" y2="19017"/>
                        <a14:backgroundMark x1="85918" y1="18590" x2="86096" y2="18376"/>
                        <a14:backgroundMark x1="85740" y1="17949" x2="87166" y2="18376"/>
                        <a14:backgroundMark x1="94118" y1="74573" x2="95654" y2="70775"/>
                        <a14:backgroundMark x1="95782" y1="72133" x2="95544" y2="72863"/>
                        <a14:backgroundMark x1="89840" y1="77991" x2="92692" y2="77991"/>
                        <a14:backgroundMark x1="90018" y1="78419" x2="89127" y2="78846"/>
                        <a14:backgroundMark x1="29037" y1="92321" x2="35829" y2="95299"/>
                        <a14:backgroundMark x1="35829" y1="95299" x2="29746" y2="90641"/>
                        <a14:backgroundMark x1="34759" y1="96368" x2="39394" y2="96581"/>
                        <a14:backgroundMark x1="16298" y1="26699" x2="18538" y2="23291"/>
                        <a14:backgroundMark x1="18538" y1="23291" x2="12478" y2="17735"/>
                        <a14:backgroundMark x1="12478" y1="17735" x2="12790" y2="21750"/>
                        <a14:backgroundMark x1="11477" y1="19899" x2="15686" y2="21581"/>
                        <a14:backgroundMark x1="15686" y1="21581" x2="12670" y2="21581"/>
                        <a14:backgroundMark x1="99287" y1="21154" x2="99822" y2="20513"/>
                        <a14:backgroundMark x1="99364" y1="22291" x2="99697" y2="25348"/>
                        <a14:backgroundMark x1="14617" y1="20940" x2="18360" y2="22650"/>
                        <a14:backgroundMark x1="18717" y1="22436" x2="18360" y2="22650"/>
                        <a14:backgroundMark x1="40820" y1="5769" x2="41533" y2="4915"/>
                        <a14:backgroundMark x1="55080" y1="3419" x2="56863" y2="4487"/>
                        <a14:backgroundMark x1="56150" y1="5128" x2="56150" y2="5128"/>
                        <a14:backgroundMark x1="56328" y1="5556" x2="56328" y2="5556"/>
                        <a14:backgroundMark x1="56328" y1="5556" x2="56684" y2="5128"/>
                        <a14:backgroundMark x1="54902" y1="3632" x2="54902" y2="3632"/>
                        <a14:backgroundMark x1="54902" y1="3419" x2="55258" y2="3846"/>
                        <a14:backgroundMark x1="55080" y1="2991" x2="55793" y2="3419"/>
                        <a14:backgroundMark x1="41176" y1="5769" x2="42959" y2="3846"/>
                        <a14:backgroundMark x1="42068" y1="5128" x2="42246" y2="4487"/>
                        <a14:backgroundMark x1="42424" y1="4701" x2="42068" y2="5128"/>
                        <a14:backgroundMark x1="42602" y1="3846" x2="42602" y2="4487"/>
                        <a14:backgroundMark x1="47415" y1="641" x2="51693" y2="427"/>
                        <a14:backgroundMark x1="90880" y1="47000" x2="91290" y2="47123"/>
                        <a14:backgroundMark x1="99687" y1="60991" x2="99822" y2="61325"/>
                        <a14:backgroundMark x1="95722" y1="70726" x2="99822" y2="63248"/>
                        <a14:backgroundMark x1="99822" y1="63248" x2="99822" y2="63034"/>
                        <a14:backgroundMark x1="99465" y1="65598" x2="99822" y2="77137"/>
                        <a14:backgroundMark x1="98930" y1="65598" x2="98752" y2="66667"/>
                        <a14:backgroundMark x1="98930" y1="65171" x2="99287" y2="66026"/>
                        <a14:backgroundMark x1="87522" y1="56624" x2="94474" y2="66239"/>
                        <a14:backgroundMark x1="88592" y1="66880" x2="86453" y2="64744"/>
                        <a14:backgroundMark x1="87344" y1="65385" x2="90018" y2="64316"/>
                        <a14:backgroundMark x1="85740" y1="66026" x2="89305" y2="66026"/>
                        <a14:backgroundMark x1="27807" y1="90812" x2="28699" y2="90812"/>
                        <a14:backgroundMark x1="27986" y1="90598" x2="28699" y2="90812"/>
                        <a14:backgroundMark x1="28164" y1="90598" x2="28699" y2="90812"/>
                        <a14:backgroundMark x1="28520" y1="91239" x2="28164" y2="90598"/>
                        <a14:backgroundMark x1="39216" y1="96581" x2="40107" y2="96795"/>
                        <a14:backgroundMark x1="58645" y1="96581" x2="60071" y2="96154"/>
                        <a14:backgroundMark x1="2139" y1="69231" x2="3743" y2="73291"/>
                        <a14:backgroundMark x1="85027" y1="30342" x2="86096" y2="29701"/>
                        <a14:backgroundMark x1="10940" y1="24190" x2="10628" y2="23599"/>
                        <a14:backgroundMark x1="10517" y1="17949" x2="7170" y2="17184"/>
                        <a14:backgroundMark x1="9982" y1="17735" x2="9982" y2="17735"/>
                        <a14:backgroundMark x1="10339" y1="17735" x2="10339" y2="17735"/>
                        <a14:backgroundMark x1="9091" y1="17521" x2="11230" y2="18376"/>
                        <a14:backgroundMark x1="6061" y1="17094" x2="6061" y2="17094"/>
                        <a14:backgroundMark x1="6061" y1="17308" x2="6774" y2="17094"/>
                      </a14:backgroundRemoval>
                    </a14:imgEffect>
                  </a14:imgLayer>
                </a14:imgProps>
              </a:ext>
              <a:ext uri="{28A0092B-C50C-407E-A947-70E740481C1C}">
                <a14:useLocalDpi xmlns:a14="http://schemas.microsoft.com/office/drawing/2010/main"/>
              </a:ext>
            </a:extLst>
          </a:blip>
          <a:srcRect r="-293"/>
          <a:stretch/>
        </p:blipFill>
        <p:spPr>
          <a:xfrm>
            <a:off x="880911" y="820270"/>
            <a:ext cx="6272709" cy="5217459"/>
          </a:xfrm>
          <a:prstGeom prst="rect">
            <a:avLst/>
          </a:prstGeom>
        </p:spPr>
      </p:pic>
      <p:cxnSp>
        <p:nvCxnSpPr>
          <p:cNvPr id="6" name="Straight Connector 5">
            <a:extLst>
              <a:ext uri="{FF2B5EF4-FFF2-40B4-BE49-F238E27FC236}">
                <a16:creationId xmlns:a16="http://schemas.microsoft.com/office/drawing/2014/main" id="{B2F19DC7-51FF-9142-9766-8EFB15ABC93C}"/>
              </a:ext>
            </a:extLst>
          </p:cNvPr>
          <p:cNvCxnSpPr>
            <a:cxnSpLocks/>
          </p:cNvCxnSpPr>
          <p:nvPr/>
        </p:nvCxnSpPr>
        <p:spPr>
          <a:xfrm>
            <a:off x="8588220" y="712694"/>
            <a:ext cx="0" cy="5513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Straight Connector 99">
            <a:extLst>
              <a:ext uri="{FF2B5EF4-FFF2-40B4-BE49-F238E27FC236}">
                <a16:creationId xmlns:a16="http://schemas.microsoft.com/office/drawing/2014/main" id="{86E26A27-6DC4-7041-96BE-2E8415E79106}"/>
              </a:ext>
            </a:extLst>
          </p:cNvPr>
          <p:cNvCxnSpPr>
            <a:cxnSpLocks/>
          </p:cNvCxnSpPr>
          <p:nvPr/>
        </p:nvCxnSpPr>
        <p:spPr>
          <a:xfrm flipH="1" flipV="1">
            <a:off x="2534218" y="5001368"/>
            <a:ext cx="171742" cy="5288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21B9CF16-F890-0C42-ADB3-CA27BD10CAB2}"/>
              </a:ext>
            </a:extLst>
          </p:cNvPr>
          <p:cNvSpPr/>
          <p:nvPr/>
        </p:nvSpPr>
        <p:spPr>
          <a:xfrm>
            <a:off x="323792" y="4971233"/>
            <a:ext cx="1382185" cy="13255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6D5800AA-22F2-4649-A0A4-91EF802528F9}"/>
              </a:ext>
            </a:extLst>
          </p:cNvPr>
          <p:cNvSpPr txBox="1"/>
          <p:nvPr/>
        </p:nvSpPr>
        <p:spPr>
          <a:xfrm>
            <a:off x="541503" y="5156517"/>
            <a:ext cx="1034322"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PROVIDER</a:t>
            </a:r>
          </a:p>
        </p:txBody>
      </p:sp>
      <p:sp>
        <p:nvSpPr>
          <p:cNvPr id="50" name="Oval 49">
            <a:extLst>
              <a:ext uri="{FF2B5EF4-FFF2-40B4-BE49-F238E27FC236}">
                <a16:creationId xmlns:a16="http://schemas.microsoft.com/office/drawing/2014/main" id="{EDA75CBD-D3FD-3944-834C-0864C8032ACD}"/>
              </a:ext>
            </a:extLst>
          </p:cNvPr>
          <p:cNvSpPr/>
          <p:nvPr/>
        </p:nvSpPr>
        <p:spPr>
          <a:xfrm>
            <a:off x="4207214" y="4958947"/>
            <a:ext cx="1097280" cy="1097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68F65B8-2243-484C-8D21-D2DBCC338C84}"/>
              </a:ext>
            </a:extLst>
          </p:cNvPr>
          <p:cNvSpPr txBox="1"/>
          <p:nvPr/>
        </p:nvSpPr>
        <p:spPr>
          <a:xfrm>
            <a:off x="4424712" y="5085155"/>
            <a:ext cx="1034322"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PEERS</a:t>
            </a:r>
          </a:p>
        </p:txBody>
      </p:sp>
      <p:sp>
        <p:nvSpPr>
          <p:cNvPr id="44" name="Oval 43">
            <a:extLst>
              <a:ext uri="{FF2B5EF4-FFF2-40B4-BE49-F238E27FC236}">
                <a16:creationId xmlns:a16="http://schemas.microsoft.com/office/drawing/2014/main" id="{AE36D4A1-5FA0-BC44-9FFC-4E2EDDA42886}"/>
              </a:ext>
            </a:extLst>
          </p:cNvPr>
          <p:cNvSpPr/>
          <p:nvPr/>
        </p:nvSpPr>
        <p:spPr>
          <a:xfrm>
            <a:off x="6732565" y="2708627"/>
            <a:ext cx="1382185" cy="13255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C06BC1E-D32A-B940-B922-F5EFC416AF94}"/>
              </a:ext>
            </a:extLst>
          </p:cNvPr>
          <p:cNvSpPr txBox="1"/>
          <p:nvPr/>
        </p:nvSpPr>
        <p:spPr>
          <a:xfrm>
            <a:off x="6906496" y="2775897"/>
            <a:ext cx="1034322" cy="276999"/>
          </a:xfrm>
          <a:prstGeom prst="rect">
            <a:avLst/>
          </a:prstGeom>
          <a:noFill/>
        </p:spPr>
        <p:txBody>
          <a:bodyPr wrap="square" rtlCol="0">
            <a:spAutoFit/>
          </a:bodyPr>
          <a:lstStyle/>
          <a:p>
            <a:pPr algn="ctr"/>
            <a:r>
              <a:rPr lang="en-US" sz="1200" b="1" dirty="0">
                <a:solidFill>
                  <a:schemeClr val="bg1"/>
                </a:solidFill>
                <a:latin typeface="Comic Sans MS" panose="030F0902030302020204" pitchFamily="66" charset="0"/>
                <a:cs typeface="Aharoni" panose="020F0502020204030204" pitchFamily="34" charset="0"/>
              </a:rPr>
              <a:t>CHURCH</a:t>
            </a:r>
          </a:p>
        </p:txBody>
      </p:sp>
      <p:sp>
        <p:nvSpPr>
          <p:cNvPr id="40" name="Oval 39">
            <a:extLst>
              <a:ext uri="{FF2B5EF4-FFF2-40B4-BE49-F238E27FC236}">
                <a16:creationId xmlns:a16="http://schemas.microsoft.com/office/drawing/2014/main" id="{D7255D47-2343-B740-92AE-F56CB8CFC90E}"/>
              </a:ext>
            </a:extLst>
          </p:cNvPr>
          <p:cNvSpPr/>
          <p:nvPr/>
        </p:nvSpPr>
        <p:spPr>
          <a:xfrm>
            <a:off x="10266389" y="2897900"/>
            <a:ext cx="1382185" cy="13255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C762A5-8D9A-8348-9F7F-14E6E67DBCEB}"/>
              </a:ext>
            </a:extLst>
          </p:cNvPr>
          <p:cNvSpPr>
            <a:spLocks noGrp="1"/>
          </p:cNvSpPr>
          <p:nvPr>
            <p:ph type="title"/>
          </p:nvPr>
        </p:nvSpPr>
        <p:spPr>
          <a:xfrm>
            <a:off x="746967" y="359299"/>
            <a:ext cx="10158720" cy="1325563"/>
          </a:xfrm>
        </p:spPr>
        <p:txBody>
          <a:bodyPr>
            <a:normAutofit/>
          </a:bodyPr>
          <a:lstStyle/>
          <a:p>
            <a:r>
              <a:rPr lang="en-US" sz="4000" dirty="0">
                <a:solidFill>
                  <a:srgbClr val="00B0F0"/>
                </a:solidFill>
              </a:rPr>
              <a:t>Partnerships</a:t>
            </a:r>
            <a:r>
              <a:rPr lang="en-US" sz="4000" dirty="0"/>
              <a:t> across schools, families, and restorative community = Stronger systems</a:t>
            </a:r>
          </a:p>
        </p:txBody>
      </p:sp>
      <p:pic>
        <p:nvPicPr>
          <p:cNvPr id="19" name="Picture 18">
            <a:extLst>
              <a:ext uri="{FF2B5EF4-FFF2-40B4-BE49-F238E27FC236}">
                <a16:creationId xmlns:a16="http://schemas.microsoft.com/office/drawing/2014/main" id="{C796260B-C202-494A-B217-2207C6FEC4F7}"/>
              </a:ext>
            </a:extLst>
          </p:cNvPr>
          <p:cNvPicPr>
            <a:picLocks noChangeAspect="1"/>
          </p:cNvPicPr>
          <p:nvPr/>
        </p:nvPicPr>
        <p:blipFill>
          <a:blip r:embed="rId3"/>
          <a:stretch>
            <a:fillRect/>
          </a:stretch>
        </p:blipFill>
        <p:spPr>
          <a:xfrm>
            <a:off x="4530714" y="5335942"/>
            <a:ext cx="423518" cy="433367"/>
          </a:xfrm>
          <a:prstGeom prst="rect">
            <a:avLst/>
          </a:prstGeom>
        </p:spPr>
      </p:pic>
      <p:grpSp>
        <p:nvGrpSpPr>
          <p:cNvPr id="3" name="Group 2">
            <a:extLst>
              <a:ext uri="{FF2B5EF4-FFF2-40B4-BE49-F238E27FC236}">
                <a16:creationId xmlns:a16="http://schemas.microsoft.com/office/drawing/2014/main" id="{0B98DF83-9D41-B041-A737-311DCF2E88CA}"/>
              </a:ext>
            </a:extLst>
          </p:cNvPr>
          <p:cNvGrpSpPr/>
          <p:nvPr/>
        </p:nvGrpSpPr>
        <p:grpSpPr>
          <a:xfrm>
            <a:off x="3628012" y="2046060"/>
            <a:ext cx="1371600" cy="1371600"/>
            <a:chOff x="3602894" y="2235814"/>
            <a:chExt cx="1371600" cy="1371600"/>
          </a:xfrm>
        </p:grpSpPr>
        <p:sp>
          <p:nvSpPr>
            <p:cNvPr id="38" name="Oval 37">
              <a:extLst>
                <a:ext uri="{FF2B5EF4-FFF2-40B4-BE49-F238E27FC236}">
                  <a16:creationId xmlns:a16="http://schemas.microsoft.com/office/drawing/2014/main" id="{DDB4DDA0-4424-8243-805B-DB3082753D43}"/>
                </a:ext>
              </a:extLst>
            </p:cNvPr>
            <p:cNvSpPr/>
            <p:nvPr/>
          </p:nvSpPr>
          <p:spPr>
            <a:xfrm>
              <a:off x="3602894" y="2235814"/>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5DC0C43-3BF5-AA47-9EC6-1BC7F95B88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2433" y="2466189"/>
              <a:ext cx="901700" cy="901700"/>
            </a:xfrm>
            <a:prstGeom prst="rect">
              <a:avLst/>
            </a:prstGeom>
          </p:spPr>
        </p:pic>
      </p:grpSp>
      <p:pic>
        <p:nvPicPr>
          <p:cNvPr id="25" name="Picture 24">
            <a:extLst>
              <a:ext uri="{FF2B5EF4-FFF2-40B4-BE49-F238E27FC236}">
                <a16:creationId xmlns:a16="http://schemas.microsoft.com/office/drawing/2014/main" id="{4484FD2D-D47B-3F4D-9296-ECC5B5A250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03724" y="3017079"/>
            <a:ext cx="839866" cy="839866"/>
          </a:xfrm>
          <a:prstGeom prst="rect">
            <a:avLst/>
          </a:prstGeom>
        </p:spPr>
      </p:pic>
      <p:pic>
        <p:nvPicPr>
          <p:cNvPr id="26" name="Picture 25">
            <a:extLst>
              <a:ext uri="{FF2B5EF4-FFF2-40B4-BE49-F238E27FC236}">
                <a16:creationId xmlns:a16="http://schemas.microsoft.com/office/drawing/2014/main" id="{3754010F-DCFD-EE46-B1D9-1875EE5B45C7}"/>
              </a:ext>
            </a:extLst>
          </p:cNvPr>
          <p:cNvPicPr>
            <a:picLocks noChangeAspect="1"/>
          </p:cNvPicPr>
          <p:nvPr/>
        </p:nvPicPr>
        <p:blipFill>
          <a:blip r:embed="rId6"/>
          <a:stretch>
            <a:fillRect/>
          </a:stretch>
        </p:blipFill>
        <p:spPr>
          <a:xfrm>
            <a:off x="10574749" y="3222886"/>
            <a:ext cx="794479" cy="794479"/>
          </a:xfrm>
          <a:prstGeom prst="rect">
            <a:avLst/>
          </a:prstGeom>
        </p:spPr>
      </p:pic>
      <p:pic>
        <p:nvPicPr>
          <p:cNvPr id="27" name="Picture 26">
            <a:extLst>
              <a:ext uri="{FF2B5EF4-FFF2-40B4-BE49-F238E27FC236}">
                <a16:creationId xmlns:a16="http://schemas.microsoft.com/office/drawing/2014/main" id="{0E61EDFF-EF36-6746-BAEF-5C7BC040DCDC}"/>
              </a:ext>
            </a:extLst>
          </p:cNvPr>
          <p:cNvPicPr>
            <a:picLocks noChangeAspect="1"/>
          </p:cNvPicPr>
          <p:nvPr/>
        </p:nvPicPr>
        <p:blipFill>
          <a:blip r:embed="rId6"/>
          <a:stretch>
            <a:fillRect/>
          </a:stretch>
        </p:blipFill>
        <p:spPr>
          <a:xfrm>
            <a:off x="623018" y="5375078"/>
            <a:ext cx="794479" cy="794479"/>
          </a:xfrm>
          <a:prstGeom prst="rect">
            <a:avLst/>
          </a:prstGeom>
        </p:spPr>
      </p:pic>
      <p:grpSp>
        <p:nvGrpSpPr>
          <p:cNvPr id="5" name="Group 4">
            <a:extLst>
              <a:ext uri="{FF2B5EF4-FFF2-40B4-BE49-F238E27FC236}">
                <a16:creationId xmlns:a16="http://schemas.microsoft.com/office/drawing/2014/main" id="{85246137-F9AB-194B-8794-89193B2ACF2A}"/>
              </a:ext>
            </a:extLst>
          </p:cNvPr>
          <p:cNvGrpSpPr/>
          <p:nvPr/>
        </p:nvGrpSpPr>
        <p:grpSpPr>
          <a:xfrm>
            <a:off x="5850555" y="4523348"/>
            <a:ext cx="1645920" cy="1645920"/>
            <a:chOff x="5850555" y="4523348"/>
            <a:chExt cx="1645920" cy="1645920"/>
          </a:xfrm>
        </p:grpSpPr>
        <p:sp>
          <p:nvSpPr>
            <p:cNvPr id="46" name="Oval 45">
              <a:extLst>
                <a:ext uri="{FF2B5EF4-FFF2-40B4-BE49-F238E27FC236}">
                  <a16:creationId xmlns:a16="http://schemas.microsoft.com/office/drawing/2014/main" id="{D7DD01B8-0DC2-714D-836A-1EDB38547C8C}"/>
                </a:ext>
              </a:extLst>
            </p:cNvPr>
            <p:cNvSpPr/>
            <p:nvPr/>
          </p:nvSpPr>
          <p:spPr>
            <a:xfrm>
              <a:off x="5850555" y="4523348"/>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9AF9692-5E29-1343-9BF6-DFF9371D50DF}"/>
                </a:ext>
              </a:extLst>
            </p:cNvPr>
            <p:cNvSpPr txBox="1"/>
            <p:nvPr/>
          </p:nvSpPr>
          <p:spPr>
            <a:xfrm>
              <a:off x="6207128" y="4733822"/>
              <a:ext cx="932774"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SCHOOL</a:t>
              </a:r>
            </a:p>
          </p:txBody>
        </p:sp>
        <p:pic>
          <p:nvPicPr>
            <p:cNvPr id="29" name="Picture 28">
              <a:extLst>
                <a:ext uri="{FF2B5EF4-FFF2-40B4-BE49-F238E27FC236}">
                  <a16:creationId xmlns:a16="http://schemas.microsoft.com/office/drawing/2014/main" id="{EDDB0C58-0E30-1644-AEEA-4BBFE00A1A1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17924" y="4983223"/>
              <a:ext cx="911182" cy="911182"/>
            </a:xfrm>
            <a:prstGeom prst="rect">
              <a:avLst/>
            </a:prstGeom>
          </p:spPr>
        </p:pic>
      </p:grpSp>
      <p:grpSp>
        <p:nvGrpSpPr>
          <p:cNvPr id="6" name="Group 5">
            <a:extLst>
              <a:ext uri="{FF2B5EF4-FFF2-40B4-BE49-F238E27FC236}">
                <a16:creationId xmlns:a16="http://schemas.microsoft.com/office/drawing/2014/main" id="{2D46038D-D082-0F42-AC97-EF5026D1624A}"/>
              </a:ext>
            </a:extLst>
          </p:cNvPr>
          <p:cNvGrpSpPr/>
          <p:nvPr/>
        </p:nvGrpSpPr>
        <p:grpSpPr>
          <a:xfrm>
            <a:off x="746967" y="2047598"/>
            <a:ext cx="1828800" cy="1828800"/>
            <a:chOff x="746967" y="2047598"/>
            <a:chExt cx="1828800" cy="1828800"/>
          </a:xfrm>
        </p:grpSpPr>
        <p:sp>
          <p:nvSpPr>
            <p:cNvPr id="30" name="Oval 29">
              <a:extLst>
                <a:ext uri="{FF2B5EF4-FFF2-40B4-BE49-F238E27FC236}">
                  <a16:creationId xmlns:a16="http://schemas.microsoft.com/office/drawing/2014/main" id="{7024BC84-7C33-A64C-AC0E-A0CBA36EFF03}"/>
                </a:ext>
              </a:extLst>
            </p:cNvPr>
            <p:cNvSpPr/>
            <p:nvPr/>
          </p:nvSpPr>
          <p:spPr>
            <a:xfrm>
              <a:off x="746967" y="2047598"/>
              <a:ext cx="1828800" cy="182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4280D61-3146-F946-AE8E-13185C185BBD}"/>
                </a:ext>
              </a:extLst>
            </p:cNvPr>
            <p:cNvPicPr>
              <a:picLocks noChangeAspect="1"/>
            </p:cNvPicPr>
            <p:nvPr/>
          </p:nvPicPr>
          <p:blipFill>
            <a:blip r:embed="rId7"/>
            <a:stretch>
              <a:fillRect/>
            </a:stretch>
          </p:blipFill>
          <p:spPr>
            <a:xfrm>
              <a:off x="1159317" y="2516989"/>
              <a:ext cx="1034323" cy="1034323"/>
            </a:xfrm>
            <a:prstGeom prst="rect">
              <a:avLst/>
            </a:prstGeom>
          </p:spPr>
        </p:pic>
        <p:sp>
          <p:nvSpPr>
            <p:cNvPr id="31" name="TextBox 30">
              <a:extLst>
                <a:ext uri="{FF2B5EF4-FFF2-40B4-BE49-F238E27FC236}">
                  <a16:creationId xmlns:a16="http://schemas.microsoft.com/office/drawing/2014/main" id="{95145499-8581-7C4B-B1A2-52E10541B76E}"/>
                </a:ext>
              </a:extLst>
            </p:cNvPr>
            <p:cNvSpPr txBox="1"/>
            <p:nvPr/>
          </p:nvSpPr>
          <p:spPr>
            <a:xfrm>
              <a:off x="1214203" y="2269747"/>
              <a:ext cx="1034322"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SCHOOL</a:t>
              </a:r>
            </a:p>
          </p:txBody>
        </p:sp>
      </p:grpSp>
      <p:grpSp>
        <p:nvGrpSpPr>
          <p:cNvPr id="8" name="Group 7">
            <a:extLst>
              <a:ext uri="{FF2B5EF4-FFF2-40B4-BE49-F238E27FC236}">
                <a16:creationId xmlns:a16="http://schemas.microsoft.com/office/drawing/2014/main" id="{8C1458C6-2BB5-7C45-9902-D24B2886C543}"/>
              </a:ext>
            </a:extLst>
          </p:cNvPr>
          <p:cNvGrpSpPr/>
          <p:nvPr/>
        </p:nvGrpSpPr>
        <p:grpSpPr>
          <a:xfrm>
            <a:off x="1496901" y="3994203"/>
            <a:ext cx="1371600" cy="1371600"/>
            <a:chOff x="1496901" y="3994203"/>
            <a:chExt cx="1371600" cy="1371600"/>
          </a:xfrm>
        </p:grpSpPr>
        <p:sp>
          <p:nvSpPr>
            <p:cNvPr id="32" name="Oval 31">
              <a:extLst>
                <a:ext uri="{FF2B5EF4-FFF2-40B4-BE49-F238E27FC236}">
                  <a16:creationId xmlns:a16="http://schemas.microsoft.com/office/drawing/2014/main" id="{4D0A4D6E-F85F-2E45-8045-0EB90118FF0F}"/>
                </a:ext>
              </a:extLst>
            </p:cNvPr>
            <p:cNvSpPr/>
            <p:nvPr/>
          </p:nvSpPr>
          <p:spPr>
            <a:xfrm>
              <a:off x="1496901" y="3994203"/>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D108C2A-BE2F-E341-90DB-DF190E185200}"/>
                </a:ext>
              </a:extLst>
            </p:cNvPr>
            <p:cNvPicPr>
              <a:picLocks noChangeAspect="1"/>
            </p:cNvPicPr>
            <p:nvPr/>
          </p:nvPicPr>
          <p:blipFill>
            <a:blip r:embed="rId8"/>
            <a:stretch>
              <a:fillRect/>
            </a:stretch>
          </p:blipFill>
          <p:spPr>
            <a:xfrm>
              <a:off x="1715838" y="4429609"/>
              <a:ext cx="933727" cy="655924"/>
            </a:xfrm>
            <a:prstGeom prst="rect">
              <a:avLst/>
            </a:prstGeom>
          </p:spPr>
        </p:pic>
        <p:sp>
          <p:nvSpPr>
            <p:cNvPr id="33" name="TextBox 32">
              <a:extLst>
                <a:ext uri="{FF2B5EF4-FFF2-40B4-BE49-F238E27FC236}">
                  <a16:creationId xmlns:a16="http://schemas.microsoft.com/office/drawing/2014/main" id="{668E150C-216F-7545-9ACF-4623E598C5F2}"/>
                </a:ext>
              </a:extLst>
            </p:cNvPr>
            <p:cNvSpPr txBox="1"/>
            <p:nvPr/>
          </p:nvSpPr>
          <p:spPr>
            <a:xfrm>
              <a:off x="1665540" y="4175734"/>
              <a:ext cx="1034322" cy="276999"/>
            </a:xfrm>
            <a:prstGeom prst="rect">
              <a:avLst/>
            </a:prstGeom>
            <a:noFill/>
          </p:spPr>
          <p:txBody>
            <a:bodyPr wrap="square" rtlCol="0">
              <a:spAutoFit/>
            </a:bodyPr>
            <a:lstStyle/>
            <a:p>
              <a:pPr algn="ctr"/>
              <a:r>
                <a:rPr lang="en-US" sz="1200" b="1" dirty="0">
                  <a:solidFill>
                    <a:schemeClr val="bg1"/>
                  </a:solidFill>
                  <a:latin typeface="Comic Sans MS" panose="030F0902030302020204" pitchFamily="66" charset="0"/>
                  <a:cs typeface="Aharoni" panose="020F0502020204030204" pitchFamily="34" charset="0"/>
                </a:rPr>
                <a:t>FAMILY</a:t>
              </a:r>
            </a:p>
          </p:txBody>
        </p:sp>
      </p:grpSp>
      <p:grpSp>
        <p:nvGrpSpPr>
          <p:cNvPr id="16" name="Group 15">
            <a:extLst>
              <a:ext uri="{FF2B5EF4-FFF2-40B4-BE49-F238E27FC236}">
                <a16:creationId xmlns:a16="http://schemas.microsoft.com/office/drawing/2014/main" id="{4BBF0FD6-0DE9-6C46-A0D2-0EA57C5E650C}"/>
              </a:ext>
            </a:extLst>
          </p:cNvPr>
          <p:cNvGrpSpPr/>
          <p:nvPr/>
        </p:nvGrpSpPr>
        <p:grpSpPr>
          <a:xfrm>
            <a:off x="2273811" y="5358120"/>
            <a:ext cx="1382185" cy="1325563"/>
            <a:chOff x="2146811" y="5256520"/>
            <a:chExt cx="1382185" cy="1325563"/>
          </a:xfrm>
        </p:grpSpPr>
        <p:sp>
          <p:nvSpPr>
            <p:cNvPr id="42" name="Oval 41">
              <a:extLst>
                <a:ext uri="{FF2B5EF4-FFF2-40B4-BE49-F238E27FC236}">
                  <a16:creationId xmlns:a16="http://schemas.microsoft.com/office/drawing/2014/main" id="{8787CAC6-4AC9-8343-A128-1DC44230C3F3}"/>
                </a:ext>
              </a:extLst>
            </p:cNvPr>
            <p:cNvSpPr/>
            <p:nvPr/>
          </p:nvSpPr>
          <p:spPr>
            <a:xfrm>
              <a:off x="2146811" y="5256520"/>
              <a:ext cx="1382185" cy="13255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426EAD-0785-364A-93BB-314AFFCA21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17970" y="5574272"/>
              <a:ext cx="839866" cy="839866"/>
            </a:xfrm>
            <a:prstGeom prst="rect">
              <a:avLst/>
            </a:prstGeom>
          </p:spPr>
        </p:pic>
        <p:sp>
          <p:nvSpPr>
            <p:cNvPr id="43" name="TextBox 42">
              <a:extLst>
                <a:ext uri="{FF2B5EF4-FFF2-40B4-BE49-F238E27FC236}">
                  <a16:creationId xmlns:a16="http://schemas.microsoft.com/office/drawing/2014/main" id="{A006DFF8-71C8-684A-BB20-1CBB08F9BE39}"/>
                </a:ext>
              </a:extLst>
            </p:cNvPr>
            <p:cNvSpPr txBox="1"/>
            <p:nvPr/>
          </p:nvSpPr>
          <p:spPr>
            <a:xfrm>
              <a:off x="2404036" y="5323790"/>
              <a:ext cx="1034322"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CHURCH</a:t>
              </a:r>
            </a:p>
          </p:txBody>
        </p:sp>
      </p:grpSp>
      <p:grpSp>
        <p:nvGrpSpPr>
          <p:cNvPr id="7" name="Group 6">
            <a:extLst>
              <a:ext uri="{FF2B5EF4-FFF2-40B4-BE49-F238E27FC236}">
                <a16:creationId xmlns:a16="http://schemas.microsoft.com/office/drawing/2014/main" id="{6EBC664E-3B83-3E47-A42A-1A625CEB85CC}"/>
              </a:ext>
            </a:extLst>
          </p:cNvPr>
          <p:cNvGrpSpPr/>
          <p:nvPr/>
        </p:nvGrpSpPr>
        <p:grpSpPr>
          <a:xfrm>
            <a:off x="3310015" y="3532077"/>
            <a:ext cx="1034322" cy="1005840"/>
            <a:chOff x="3360815" y="3532077"/>
            <a:chExt cx="1034322" cy="1005840"/>
          </a:xfrm>
        </p:grpSpPr>
        <p:sp>
          <p:nvSpPr>
            <p:cNvPr id="48" name="Oval 47">
              <a:extLst>
                <a:ext uri="{FF2B5EF4-FFF2-40B4-BE49-F238E27FC236}">
                  <a16:creationId xmlns:a16="http://schemas.microsoft.com/office/drawing/2014/main" id="{C56B8362-4939-3A41-A237-7DAA9ADED67C}"/>
                </a:ext>
              </a:extLst>
            </p:cNvPr>
            <p:cNvSpPr/>
            <p:nvPr/>
          </p:nvSpPr>
          <p:spPr>
            <a:xfrm>
              <a:off x="3375056" y="3532077"/>
              <a:ext cx="1005840" cy="10058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EA76B77-5C9A-B14E-A817-0B3C1F1EB10B}"/>
                </a:ext>
              </a:extLst>
            </p:cNvPr>
            <p:cNvPicPr>
              <a:picLocks noChangeAspect="1"/>
            </p:cNvPicPr>
            <p:nvPr/>
          </p:nvPicPr>
          <p:blipFill>
            <a:blip r:embed="rId3"/>
            <a:stretch>
              <a:fillRect/>
            </a:stretch>
          </p:blipFill>
          <p:spPr>
            <a:xfrm>
              <a:off x="3666217" y="3906902"/>
              <a:ext cx="423518" cy="433367"/>
            </a:xfrm>
            <a:prstGeom prst="rect">
              <a:avLst/>
            </a:prstGeom>
          </p:spPr>
        </p:pic>
        <p:sp>
          <p:nvSpPr>
            <p:cNvPr id="49" name="TextBox 48">
              <a:extLst>
                <a:ext uri="{FF2B5EF4-FFF2-40B4-BE49-F238E27FC236}">
                  <a16:creationId xmlns:a16="http://schemas.microsoft.com/office/drawing/2014/main" id="{CB9F938C-3199-8144-AB72-6CD9596025FB}"/>
                </a:ext>
              </a:extLst>
            </p:cNvPr>
            <p:cNvSpPr txBox="1"/>
            <p:nvPr/>
          </p:nvSpPr>
          <p:spPr>
            <a:xfrm>
              <a:off x="3360815" y="3658285"/>
              <a:ext cx="1034322" cy="276999"/>
            </a:xfrm>
            <a:prstGeom prst="rect">
              <a:avLst/>
            </a:prstGeom>
            <a:noFill/>
          </p:spPr>
          <p:txBody>
            <a:bodyPr wrap="square" rtlCol="0">
              <a:spAutoFit/>
            </a:bodyPr>
            <a:lstStyle/>
            <a:p>
              <a:pPr algn="ctr"/>
              <a:r>
                <a:rPr lang="en-US" sz="1200" b="1" dirty="0">
                  <a:solidFill>
                    <a:schemeClr val="bg1"/>
                  </a:solidFill>
                  <a:latin typeface="Comic Sans MS" panose="030F0902030302020204" pitchFamily="66" charset="0"/>
                  <a:cs typeface="Aharoni" panose="020F0502020204030204" pitchFamily="34" charset="0"/>
                </a:rPr>
                <a:t>PEERS</a:t>
              </a:r>
            </a:p>
          </p:txBody>
        </p:sp>
      </p:grpSp>
      <p:sp>
        <p:nvSpPr>
          <p:cNvPr id="54" name="TextBox 53">
            <a:extLst>
              <a:ext uri="{FF2B5EF4-FFF2-40B4-BE49-F238E27FC236}">
                <a16:creationId xmlns:a16="http://schemas.microsoft.com/office/drawing/2014/main" id="{B08CACED-679F-3B40-A52A-19EC54E3770D}"/>
              </a:ext>
            </a:extLst>
          </p:cNvPr>
          <p:cNvSpPr txBox="1"/>
          <p:nvPr/>
        </p:nvSpPr>
        <p:spPr>
          <a:xfrm>
            <a:off x="10484100" y="3083184"/>
            <a:ext cx="1034322"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PROVIDER</a:t>
            </a:r>
          </a:p>
        </p:txBody>
      </p:sp>
      <p:sp>
        <p:nvSpPr>
          <p:cNvPr id="69" name="TextBox 68">
            <a:extLst>
              <a:ext uri="{FF2B5EF4-FFF2-40B4-BE49-F238E27FC236}">
                <a16:creationId xmlns:a16="http://schemas.microsoft.com/office/drawing/2014/main" id="{0F1A481E-97AA-2D48-9830-350E98CCCC39}"/>
              </a:ext>
            </a:extLst>
          </p:cNvPr>
          <p:cNvSpPr txBox="1"/>
          <p:nvPr/>
        </p:nvSpPr>
        <p:spPr>
          <a:xfrm>
            <a:off x="10496120" y="5054706"/>
            <a:ext cx="932774"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SCHOOL</a:t>
            </a:r>
          </a:p>
        </p:txBody>
      </p:sp>
      <p:cxnSp>
        <p:nvCxnSpPr>
          <p:cNvPr id="72" name="Straight Connector 71">
            <a:extLst>
              <a:ext uri="{FF2B5EF4-FFF2-40B4-BE49-F238E27FC236}">
                <a16:creationId xmlns:a16="http://schemas.microsoft.com/office/drawing/2014/main" id="{014E7AAE-34E5-674D-8B00-42995906EE7E}"/>
              </a:ext>
            </a:extLst>
          </p:cNvPr>
          <p:cNvCxnSpPr>
            <a:stCxn id="30" idx="6"/>
            <a:endCxn id="38" idx="2"/>
          </p:cNvCxnSpPr>
          <p:nvPr/>
        </p:nvCxnSpPr>
        <p:spPr>
          <a:xfrm flipV="1">
            <a:off x="2575767" y="2731860"/>
            <a:ext cx="1052245" cy="230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21762C0-2CC8-714F-8CDD-98D7EE143103}"/>
              </a:ext>
            </a:extLst>
          </p:cNvPr>
          <p:cNvCxnSpPr>
            <a:cxnSpLocks/>
          </p:cNvCxnSpPr>
          <p:nvPr/>
        </p:nvCxnSpPr>
        <p:spPr>
          <a:xfrm>
            <a:off x="2404036" y="3317023"/>
            <a:ext cx="1091619" cy="341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B6953F-A3C5-684E-A56E-E1FF504E96BA}"/>
              </a:ext>
            </a:extLst>
          </p:cNvPr>
          <p:cNvCxnSpPr>
            <a:cxnSpLocks/>
          </p:cNvCxnSpPr>
          <p:nvPr/>
        </p:nvCxnSpPr>
        <p:spPr>
          <a:xfrm>
            <a:off x="1949414" y="3721465"/>
            <a:ext cx="134627" cy="349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F0EE9C-5171-8142-9608-842FF6E40D76}"/>
              </a:ext>
            </a:extLst>
          </p:cNvPr>
          <p:cNvCxnSpPr>
            <a:cxnSpLocks/>
            <a:endCxn id="55" idx="0"/>
          </p:cNvCxnSpPr>
          <p:nvPr/>
        </p:nvCxnSpPr>
        <p:spPr>
          <a:xfrm flipH="1">
            <a:off x="1014885" y="3589468"/>
            <a:ext cx="304156" cy="13817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D119746-9AF1-A845-8088-5CB914290497}"/>
              </a:ext>
            </a:extLst>
          </p:cNvPr>
          <p:cNvCxnSpPr>
            <a:cxnSpLocks/>
            <a:stCxn id="38" idx="5"/>
          </p:cNvCxnSpPr>
          <p:nvPr/>
        </p:nvCxnSpPr>
        <p:spPr>
          <a:xfrm>
            <a:off x="4798746" y="3216794"/>
            <a:ext cx="373185" cy="3163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1FFD6EA-058A-B24D-966C-860A45312DB7}"/>
              </a:ext>
            </a:extLst>
          </p:cNvPr>
          <p:cNvCxnSpPr>
            <a:cxnSpLocks/>
            <a:endCxn id="50" idx="0"/>
          </p:cNvCxnSpPr>
          <p:nvPr/>
        </p:nvCxnSpPr>
        <p:spPr>
          <a:xfrm>
            <a:off x="4383925" y="3447735"/>
            <a:ext cx="371929" cy="1511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B34FE32-5124-CF48-BF8D-C6ADB992EF38}"/>
              </a:ext>
            </a:extLst>
          </p:cNvPr>
          <p:cNvCxnSpPr>
            <a:cxnSpLocks/>
            <a:stCxn id="38" idx="6"/>
            <a:endCxn id="45" idx="1"/>
          </p:cNvCxnSpPr>
          <p:nvPr/>
        </p:nvCxnSpPr>
        <p:spPr>
          <a:xfrm>
            <a:off x="4999612" y="2731860"/>
            <a:ext cx="1906884" cy="1825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7A39ED5-B84E-224D-B393-65750CAE647A}"/>
              </a:ext>
            </a:extLst>
          </p:cNvPr>
          <p:cNvCxnSpPr>
            <a:cxnSpLocks/>
          </p:cNvCxnSpPr>
          <p:nvPr/>
        </p:nvCxnSpPr>
        <p:spPr>
          <a:xfrm flipH="1">
            <a:off x="7858158" y="2551333"/>
            <a:ext cx="301597" cy="345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534BE7F-B347-904C-AA64-1CAFFBEB7CFB}"/>
              </a:ext>
            </a:extLst>
          </p:cNvPr>
          <p:cNvCxnSpPr>
            <a:cxnSpLocks/>
          </p:cNvCxnSpPr>
          <p:nvPr/>
        </p:nvCxnSpPr>
        <p:spPr>
          <a:xfrm>
            <a:off x="9535729" y="4159541"/>
            <a:ext cx="914367" cy="9256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57FE0F4-D9A9-044B-AD4A-CACE52D340B1}"/>
              </a:ext>
            </a:extLst>
          </p:cNvPr>
          <p:cNvCxnSpPr>
            <a:cxnSpLocks/>
            <a:endCxn id="44" idx="4"/>
          </p:cNvCxnSpPr>
          <p:nvPr/>
        </p:nvCxnSpPr>
        <p:spPr>
          <a:xfrm flipV="1">
            <a:off x="7149004" y="4034190"/>
            <a:ext cx="274654" cy="623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12CC1D6-80AC-7542-B621-C53CA2F3331A}"/>
              </a:ext>
            </a:extLst>
          </p:cNvPr>
          <p:cNvCxnSpPr>
            <a:cxnSpLocks/>
          </p:cNvCxnSpPr>
          <p:nvPr/>
        </p:nvCxnSpPr>
        <p:spPr>
          <a:xfrm flipH="1" flipV="1">
            <a:off x="6039880" y="4060553"/>
            <a:ext cx="457456" cy="5462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396FB28-7AA4-3745-93A0-C3FE8297097E}"/>
              </a:ext>
            </a:extLst>
          </p:cNvPr>
          <p:cNvCxnSpPr>
            <a:cxnSpLocks/>
          </p:cNvCxnSpPr>
          <p:nvPr/>
        </p:nvCxnSpPr>
        <p:spPr>
          <a:xfrm flipH="1" flipV="1">
            <a:off x="5262765" y="5427746"/>
            <a:ext cx="676830" cy="57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FA1F019-2D78-354D-910F-66D602FF5AF6}"/>
              </a:ext>
            </a:extLst>
          </p:cNvPr>
          <p:cNvCxnSpPr>
            <a:cxnSpLocks/>
          </p:cNvCxnSpPr>
          <p:nvPr/>
        </p:nvCxnSpPr>
        <p:spPr>
          <a:xfrm flipH="1">
            <a:off x="3241904" y="5552625"/>
            <a:ext cx="1076336" cy="49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D199C83-70F4-C945-9210-2D84B74E85C6}"/>
              </a:ext>
            </a:extLst>
          </p:cNvPr>
          <p:cNvCxnSpPr>
            <a:cxnSpLocks/>
          </p:cNvCxnSpPr>
          <p:nvPr/>
        </p:nvCxnSpPr>
        <p:spPr>
          <a:xfrm flipH="1" flipV="1">
            <a:off x="4638849" y="3377907"/>
            <a:ext cx="1325271" cy="1581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3CCDF03-EDB4-F046-87C7-FEE664A4AA65}"/>
              </a:ext>
            </a:extLst>
          </p:cNvPr>
          <p:cNvCxnSpPr>
            <a:cxnSpLocks/>
          </p:cNvCxnSpPr>
          <p:nvPr/>
        </p:nvCxnSpPr>
        <p:spPr>
          <a:xfrm flipV="1">
            <a:off x="3993342" y="3379728"/>
            <a:ext cx="108541" cy="218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D80C1BD-F98B-E84C-959E-AE44FDBB1124}"/>
              </a:ext>
            </a:extLst>
          </p:cNvPr>
          <p:cNvCxnSpPr>
            <a:cxnSpLocks/>
          </p:cNvCxnSpPr>
          <p:nvPr/>
        </p:nvCxnSpPr>
        <p:spPr>
          <a:xfrm flipV="1">
            <a:off x="7416565" y="4112747"/>
            <a:ext cx="1053930" cy="9859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5FD7DF5-4CCB-8F43-8C72-33502A56E1A0}"/>
              </a:ext>
            </a:extLst>
          </p:cNvPr>
          <p:cNvCxnSpPr>
            <a:cxnSpLocks/>
          </p:cNvCxnSpPr>
          <p:nvPr/>
        </p:nvCxnSpPr>
        <p:spPr>
          <a:xfrm flipV="1">
            <a:off x="7423657" y="5433516"/>
            <a:ext cx="8170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0942CE0-EAC4-724D-8211-90D20333F203}"/>
              </a:ext>
            </a:extLst>
          </p:cNvPr>
          <p:cNvCxnSpPr>
            <a:cxnSpLocks/>
            <a:stCxn id="46" idx="5"/>
          </p:cNvCxnSpPr>
          <p:nvPr/>
        </p:nvCxnSpPr>
        <p:spPr>
          <a:xfrm>
            <a:off x="7255436" y="5928229"/>
            <a:ext cx="3073268" cy="418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80DCD8E-9C98-D54F-BA9B-FDE78F2793AF}"/>
              </a:ext>
            </a:extLst>
          </p:cNvPr>
          <p:cNvCxnSpPr>
            <a:cxnSpLocks/>
          </p:cNvCxnSpPr>
          <p:nvPr/>
        </p:nvCxnSpPr>
        <p:spPr>
          <a:xfrm flipH="1">
            <a:off x="10937760" y="4201463"/>
            <a:ext cx="5764" cy="7697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F854622-4D24-3E4F-B8F8-2F1742E3FDF5}"/>
              </a:ext>
            </a:extLst>
          </p:cNvPr>
          <p:cNvCxnSpPr>
            <a:cxnSpLocks/>
          </p:cNvCxnSpPr>
          <p:nvPr/>
        </p:nvCxnSpPr>
        <p:spPr>
          <a:xfrm flipH="1">
            <a:off x="9418219" y="2425236"/>
            <a:ext cx="749470" cy="741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6AC5124-DF78-A645-8C36-B412429745A6}"/>
              </a:ext>
            </a:extLst>
          </p:cNvPr>
          <p:cNvCxnSpPr>
            <a:cxnSpLocks/>
          </p:cNvCxnSpPr>
          <p:nvPr/>
        </p:nvCxnSpPr>
        <p:spPr>
          <a:xfrm>
            <a:off x="10800290" y="2486984"/>
            <a:ext cx="45575" cy="494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D8650FA2-9EFA-194A-887D-64F43298D6AD}"/>
              </a:ext>
            </a:extLst>
          </p:cNvPr>
          <p:cNvGrpSpPr/>
          <p:nvPr/>
        </p:nvGrpSpPr>
        <p:grpSpPr>
          <a:xfrm>
            <a:off x="9916354" y="4820897"/>
            <a:ext cx="1828800" cy="1828800"/>
            <a:chOff x="746967" y="2047598"/>
            <a:chExt cx="1828800" cy="1828800"/>
          </a:xfrm>
        </p:grpSpPr>
        <p:sp>
          <p:nvSpPr>
            <p:cNvPr id="77" name="Oval 76">
              <a:extLst>
                <a:ext uri="{FF2B5EF4-FFF2-40B4-BE49-F238E27FC236}">
                  <a16:creationId xmlns:a16="http://schemas.microsoft.com/office/drawing/2014/main" id="{336D03FD-248A-3143-A2A4-959DC55DAFC4}"/>
                </a:ext>
              </a:extLst>
            </p:cNvPr>
            <p:cNvSpPr/>
            <p:nvPr/>
          </p:nvSpPr>
          <p:spPr>
            <a:xfrm>
              <a:off x="746967" y="2047598"/>
              <a:ext cx="1828800" cy="182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A40A1FD1-F4B8-A948-95C3-FBBF355D25E1}"/>
                </a:ext>
              </a:extLst>
            </p:cNvPr>
            <p:cNvPicPr>
              <a:picLocks noChangeAspect="1"/>
            </p:cNvPicPr>
            <p:nvPr/>
          </p:nvPicPr>
          <p:blipFill>
            <a:blip r:embed="rId7"/>
            <a:stretch>
              <a:fillRect/>
            </a:stretch>
          </p:blipFill>
          <p:spPr>
            <a:xfrm>
              <a:off x="1159317" y="2516989"/>
              <a:ext cx="1034323" cy="1034323"/>
            </a:xfrm>
            <a:prstGeom prst="rect">
              <a:avLst/>
            </a:prstGeom>
          </p:spPr>
        </p:pic>
        <p:sp>
          <p:nvSpPr>
            <p:cNvPr id="81" name="TextBox 80">
              <a:extLst>
                <a:ext uri="{FF2B5EF4-FFF2-40B4-BE49-F238E27FC236}">
                  <a16:creationId xmlns:a16="http://schemas.microsoft.com/office/drawing/2014/main" id="{5E5E134E-9CE3-0645-BBF0-A63D3AF2267F}"/>
                </a:ext>
              </a:extLst>
            </p:cNvPr>
            <p:cNvSpPr txBox="1"/>
            <p:nvPr/>
          </p:nvSpPr>
          <p:spPr>
            <a:xfrm>
              <a:off x="1214203" y="2269747"/>
              <a:ext cx="1034322" cy="276999"/>
            </a:xfrm>
            <a:prstGeom prst="rect">
              <a:avLst/>
            </a:prstGeom>
            <a:noFill/>
          </p:spPr>
          <p:txBody>
            <a:bodyPr wrap="square" rtlCol="0">
              <a:spAutoFit/>
            </a:bodyPr>
            <a:lstStyle/>
            <a:p>
              <a:r>
                <a:rPr lang="en-US" sz="1200" b="1" dirty="0">
                  <a:solidFill>
                    <a:schemeClr val="bg1"/>
                  </a:solidFill>
                  <a:latin typeface="Comic Sans MS" panose="030F0902030302020204" pitchFamily="66" charset="0"/>
                  <a:cs typeface="Aharoni" panose="020F0502020204030204" pitchFamily="34" charset="0"/>
                </a:rPr>
                <a:t>SCHOOL</a:t>
              </a:r>
            </a:p>
          </p:txBody>
        </p:sp>
      </p:grpSp>
      <p:grpSp>
        <p:nvGrpSpPr>
          <p:cNvPr id="82" name="Group 81">
            <a:extLst>
              <a:ext uri="{FF2B5EF4-FFF2-40B4-BE49-F238E27FC236}">
                <a16:creationId xmlns:a16="http://schemas.microsoft.com/office/drawing/2014/main" id="{4D64DC55-F91D-1A47-8051-1BF8F1D2892F}"/>
              </a:ext>
            </a:extLst>
          </p:cNvPr>
          <p:cNvGrpSpPr/>
          <p:nvPr/>
        </p:nvGrpSpPr>
        <p:grpSpPr>
          <a:xfrm>
            <a:off x="5166720" y="2903668"/>
            <a:ext cx="1371600" cy="1371600"/>
            <a:chOff x="1496901" y="3994203"/>
            <a:chExt cx="1371600" cy="1371600"/>
          </a:xfrm>
        </p:grpSpPr>
        <p:sp>
          <p:nvSpPr>
            <p:cNvPr id="84" name="Oval 83">
              <a:extLst>
                <a:ext uri="{FF2B5EF4-FFF2-40B4-BE49-F238E27FC236}">
                  <a16:creationId xmlns:a16="http://schemas.microsoft.com/office/drawing/2014/main" id="{E68F51AF-6159-0046-B7E7-6C9D9537DD4E}"/>
                </a:ext>
              </a:extLst>
            </p:cNvPr>
            <p:cNvSpPr/>
            <p:nvPr/>
          </p:nvSpPr>
          <p:spPr>
            <a:xfrm>
              <a:off x="1496901" y="3994203"/>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010DBAB3-216F-334B-9A0B-7C080E870BB4}"/>
                </a:ext>
              </a:extLst>
            </p:cNvPr>
            <p:cNvPicPr>
              <a:picLocks noChangeAspect="1"/>
            </p:cNvPicPr>
            <p:nvPr/>
          </p:nvPicPr>
          <p:blipFill>
            <a:blip r:embed="rId8"/>
            <a:stretch>
              <a:fillRect/>
            </a:stretch>
          </p:blipFill>
          <p:spPr>
            <a:xfrm>
              <a:off x="1715838" y="4429609"/>
              <a:ext cx="933727" cy="655924"/>
            </a:xfrm>
            <a:prstGeom prst="rect">
              <a:avLst/>
            </a:prstGeom>
          </p:spPr>
        </p:pic>
        <p:sp>
          <p:nvSpPr>
            <p:cNvPr id="88" name="TextBox 87">
              <a:extLst>
                <a:ext uri="{FF2B5EF4-FFF2-40B4-BE49-F238E27FC236}">
                  <a16:creationId xmlns:a16="http://schemas.microsoft.com/office/drawing/2014/main" id="{96342929-A87C-114F-88A9-4B0A17D147D6}"/>
                </a:ext>
              </a:extLst>
            </p:cNvPr>
            <p:cNvSpPr txBox="1"/>
            <p:nvPr/>
          </p:nvSpPr>
          <p:spPr>
            <a:xfrm>
              <a:off x="1665540" y="4175734"/>
              <a:ext cx="1034322" cy="276999"/>
            </a:xfrm>
            <a:prstGeom prst="rect">
              <a:avLst/>
            </a:prstGeom>
            <a:noFill/>
          </p:spPr>
          <p:txBody>
            <a:bodyPr wrap="square" rtlCol="0">
              <a:spAutoFit/>
            </a:bodyPr>
            <a:lstStyle/>
            <a:p>
              <a:pPr algn="ctr"/>
              <a:r>
                <a:rPr lang="en-US" sz="1200" b="1" dirty="0">
                  <a:solidFill>
                    <a:schemeClr val="bg1"/>
                  </a:solidFill>
                  <a:latin typeface="Comic Sans MS" panose="030F0902030302020204" pitchFamily="66" charset="0"/>
                  <a:cs typeface="Aharoni" panose="020F0502020204030204" pitchFamily="34" charset="0"/>
                </a:rPr>
                <a:t>FAMILY</a:t>
              </a:r>
            </a:p>
          </p:txBody>
        </p:sp>
      </p:grpSp>
      <p:grpSp>
        <p:nvGrpSpPr>
          <p:cNvPr id="90" name="Group 89">
            <a:extLst>
              <a:ext uri="{FF2B5EF4-FFF2-40B4-BE49-F238E27FC236}">
                <a16:creationId xmlns:a16="http://schemas.microsoft.com/office/drawing/2014/main" id="{AE77C2D0-0A7D-BC46-B584-006E28AC0566}"/>
              </a:ext>
            </a:extLst>
          </p:cNvPr>
          <p:cNvGrpSpPr/>
          <p:nvPr/>
        </p:nvGrpSpPr>
        <p:grpSpPr>
          <a:xfrm>
            <a:off x="10080327" y="1302347"/>
            <a:ext cx="1371600" cy="1371600"/>
            <a:chOff x="1496901" y="3994203"/>
            <a:chExt cx="1371600" cy="1371600"/>
          </a:xfrm>
        </p:grpSpPr>
        <p:sp>
          <p:nvSpPr>
            <p:cNvPr id="92" name="Oval 91">
              <a:extLst>
                <a:ext uri="{FF2B5EF4-FFF2-40B4-BE49-F238E27FC236}">
                  <a16:creationId xmlns:a16="http://schemas.microsoft.com/office/drawing/2014/main" id="{F8F744DB-DAE9-1E42-961B-F16F745C9229}"/>
                </a:ext>
              </a:extLst>
            </p:cNvPr>
            <p:cNvSpPr/>
            <p:nvPr/>
          </p:nvSpPr>
          <p:spPr>
            <a:xfrm>
              <a:off x="1496901" y="3994203"/>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46A30F06-2356-D840-A3E4-EC2492215473}"/>
                </a:ext>
              </a:extLst>
            </p:cNvPr>
            <p:cNvPicPr>
              <a:picLocks noChangeAspect="1"/>
            </p:cNvPicPr>
            <p:nvPr/>
          </p:nvPicPr>
          <p:blipFill>
            <a:blip r:embed="rId8"/>
            <a:stretch>
              <a:fillRect/>
            </a:stretch>
          </p:blipFill>
          <p:spPr>
            <a:xfrm>
              <a:off x="1715838" y="4429609"/>
              <a:ext cx="933727" cy="655924"/>
            </a:xfrm>
            <a:prstGeom prst="rect">
              <a:avLst/>
            </a:prstGeom>
          </p:spPr>
        </p:pic>
        <p:sp>
          <p:nvSpPr>
            <p:cNvPr id="95" name="TextBox 94">
              <a:extLst>
                <a:ext uri="{FF2B5EF4-FFF2-40B4-BE49-F238E27FC236}">
                  <a16:creationId xmlns:a16="http://schemas.microsoft.com/office/drawing/2014/main" id="{4FB107A0-091C-A548-A611-873A29E85F95}"/>
                </a:ext>
              </a:extLst>
            </p:cNvPr>
            <p:cNvSpPr txBox="1"/>
            <p:nvPr/>
          </p:nvSpPr>
          <p:spPr>
            <a:xfrm>
              <a:off x="1665540" y="4175734"/>
              <a:ext cx="1034322" cy="276999"/>
            </a:xfrm>
            <a:prstGeom prst="rect">
              <a:avLst/>
            </a:prstGeom>
            <a:noFill/>
          </p:spPr>
          <p:txBody>
            <a:bodyPr wrap="square" rtlCol="0">
              <a:spAutoFit/>
            </a:bodyPr>
            <a:lstStyle/>
            <a:p>
              <a:pPr algn="ctr"/>
              <a:r>
                <a:rPr lang="en-US" sz="1200" b="1" dirty="0">
                  <a:solidFill>
                    <a:schemeClr val="bg1"/>
                  </a:solidFill>
                  <a:latin typeface="Comic Sans MS" panose="030F0902030302020204" pitchFamily="66" charset="0"/>
                  <a:cs typeface="Aharoni" panose="020F0502020204030204" pitchFamily="34" charset="0"/>
                </a:rPr>
                <a:t>FAMILY</a:t>
              </a:r>
            </a:p>
          </p:txBody>
        </p:sp>
      </p:grpSp>
      <p:grpSp>
        <p:nvGrpSpPr>
          <p:cNvPr id="97" name="Group 96">
            <a:extLst>
              <a:ext uri="{FF2B5EF4-FFF2-40B4-BE49-F238E27FC236}">
                <a16:creationId xmlns:a16="http://schemas.microsoft.com/office/drawing/2014/main" id="{99C01B88-E3CF-AA40-977D-DB6217D94FC6}"/>
              </a:ext>
            </a:extLst>
          </p:cNvPr>
          <p:cNvGrpSpPr/>
          <p:nvPr/>
        </p:nvGrpSpPr>
        <p:grpSpPr>
          <a:xfrm>
            <a:off x="8347600" y="3052896"/>
            <a:ext cx="1371600" cy="1371600"/>
            <a:chOff x="1496901" y="3994203"/>
            <a:chExt cx="1371600" cy="1371600"/>
          </a:xfrm>
        </p:grpSpPr>
        <p:sp>
          <p:nvSpPr>
            <p:cNvPr id="99" name="Oval 98">
              <a:extLst>
                <a:ext uri="{FF2B5EF4-FFF2-40B4-BE49-F238E27FC236}">
                  <a16:creationId xmlns:a16="http://schemas.microsoft.com/office/drawing/2014/main" id="{DC9EA44B-A709-2A45-A28E-A8C5A37F6892}"/>
                </a:ext>
              </a:extLst>
            </p:cNvPr>
            <p:cNvSpPr/>
            <p:nvPr/>
          </p:nvSpPr>
          <p:spPr>
            <a:xfrm>
              <a:off x="1496901" y="3994203"/>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155C23F5-8308-6745-A9EC-59A31BABD672}"/>
                </a:ext>
              </a:extLst>
            </p:cNvPr>
            <p:cNvPicPr>
              <a:picLocks noChangeAspect="1"/>
            </p:cNvPicPr>
            <p:nvPr/>
          </p:nvPicPr>
          <p:blipFill>
            <a:blip r:embed="rId8"/>
            <a:stretch>
              <a:fillRect/>
            </a:stretch>
          </p:blipFill>
          <p:spPr>
            <a:xfrm>
              <a:off x="1715838" y="4429609"/>
              <a:ext cx="933727" cy="655924"/>
            </a:xfrm>
            <a:prstGeom prst="rect">
              <a:avLst/>
            </a:prstGeom>
          </p:spPr>
        </p:pic>
        <p:sp>
          <p:nvSpPr>
            <p:cNvPr id="103" name="TextBox 102">
              <a:extLst>
                <a:ext uri="{FF2B5EF4-FFF2-40B4-BE49-F238E27FC236}">
                  <a16:creationId xmlns:a16="http://schemas.microsoft.com/office/drawing/2014/main" id="{542B7FD7-4776-8D46-8D75-7D3B69C8C1E2}"/>
                </a:ext>
              </a:extLst>
            </p:cNvPr>
            <p:cNvSpPr txBox="1"/>
            <p:nvPr/>
          </p:nvSpPr>
          <p:spPr>
            <a:xfrm>
              <a:off x="1665540" y="4175734"/>
              <a:ext cx="1034322" cy="276999"/>
            </a:xfrm>
            <a:prstGeom prst="rect">
              <a:avLst/>
            </a:prstGeom>
            <a:noFill/>
          </p:spPr>
          <p:txBody>
            <a:bodyPr wrap="square" rtlCol="0">
              <a:spAutoFit/>
            </a:bodyPr>
            <a:lstStyle/>
            <a:p>
              <a:pPr algn="ctr"/>
              <a:r>
                <a:rPr lang="en-US" sz="1200" b="1" dirty="0">
                  <a:solidFill>
                    <a:schemeClr val="bg1"/>
                  </a:solidFill>
                  <a:latin typeface="Comic Sans MS" panose="030F0902030302020204" pitchFamily="66" charset="0"/>
                  <a:cs typeface="Aharoni" panose="020F0502020204030204" pitchFamily="34" charset="0"/>
                </a:rPr>
                <a:t>FAMILY</a:t>
              </a:r>
            </a:p>
          </p:txBody>
        </p:sp>
      </p:grpSp>
      <p:grpSp>
        <p:nvGrpSpPr>
          <p:cNvPr id="105" name="Group 104">
            <a:extLst>
              <a:ext uri="{FF2B5EF4-FFF2-40B4-BE49-F238E27FC236}">
                <a16:creationId xmlns:a16="http://schemas.microsoft.com/office/drawing/2014/main" id="{4DD51ABB-B5F2-3644-A107-6F95D7FFA843}"/>
              </a:ext>
            </a:extLst>
          </p:cNvPr>
          <p:cNvGrpSpPr/>
          <p:nvPr/>
        </p:nvGrpSpPr>
        <p:grpSpPr>
          <a:xfrm>
            <a:off x="7830439" y="1739975"/>
            <a:ext cx="1034322" cy="1005840"/>
            <a:chOff x="3360815" y="3532077"/>
            <a:chExt cx="1034322" cy="1005840"/>
          </a:xfrm>
        </p:grpSpPr>
        <p:sp>
          <p:nvSpPr>
            <p:cNvPr id="107" name="Oval 106">
              <a:extLst>
                <a:ext uri="{FF2B5EF4-FFF2-40B4-BE49-F238E27FC236}">
                  <a16:creationId xmlns:a16="http://schemas.microsoft.com/office/drawing/2014/main" id="{22204CE9-DB69-6040-A951-41A3B04C3AF2}"/>
                </a:ext>
              </a:extLst>
            </p:cNvPr>
            <p:cNvSpPr/>
            <p:nvPr/>
          </p:nvSpPr>
          <p:spPr>
            <a:xfrm>
              <a:off x="3375056" y="3532077"/>
              <a:ext cx="1005840" cy="10058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a:extLst>
                <a:ext uri="{FF2B5EF4-FFF2-40B4-BE49-F238E27FC236}">
                  <a16:creationId xmlns:a16="http://schemas.microsoft.com/office/drawing/2014/main" id="{8266E48B-1B9E-D344-AA9A-31B891A17D04}"/>
                </a:ext>
              </a:extLst>
            </p:cNvPr>
            <p:cNvPicPr>
              <a:picLocks noChangeAspect="1"/>
            </p:cNvPicPr>
            <p:nvPr/>
          </p:nvPicPr>
          <p:blipFill>
            <a:blip r:embed="rId3"/>
            <a:stretch>
              <a:fillRect/>
            </a:stretch>
          </p:blipFill>
          <p:spPr>
            <a:xfrm>
              <a:off x="3666217" y="3906902"/>
              <a:ext cx="423518" cy="433367"/>
            </a:xfrm>
            <a:prstGeom prst="rect">
              <a:avLst/>
            </a:prstGeom>
          </p:spPr>
        </p:pic>
        <p:sp>
          <p:nvSpPr>
            <p:cNvPr id="111" name="TextBox 110">
              <a:extLst>
                <a:ext uri="{FF2B5EF4-FFF2-40B4-BE49-F238E27FC236}">
                  <a16:creationId xmlns:a16="http://schemas.microsoft.com/office/drawing/2014/main" id="{753A91F4-564F-DD4F-9400-480DEA40EA36}"/>
                </a:ext>
              </a:extLst>
            </p:cNvPr>
            <p:cNvSpPr txBox="1"/>
            <p:nvPr/>
          </p:nvSpPr>
          <p:spPr>
            <a:xfrm>
              <a:off x="3360815" y="3658285"/>
              <a:ext cx="1034322" cy="276999"/>
            </a:xfrm>
            <a:prstGeom prst="rect">
              <a:avLst/>
            </a:prstGeom>
            <a:noFill/>
          </p:spPr>
          <p:txBody>
            <a:bodyPr wrap="square" rtlCol="0">
              <a:spAutoFit/>
            </a:bodyPr>
            <a:lstStyle/>
            <a:p>
              <a:pPr algn="ctr"/>
              <a:r>
                <a:rPr lang="en-US" sz="1200" b="1" dirty="0">
                  <a:solidFill>
                    <a:schemeClr val="bg1"/>
                  </a:solidFill>
                  <a:latin typeface="Comic Sans MS" panose="030F0902030302020204" pitchFamily="66" charset="0"/>
                  <a:cs typeface="Aharoni" panose="020F0502020204030204" pitchFamily="34" charset="0"/>
                </a:rPr>
                <a:t>PEERS</a:t>
              </a:r>
            </a:p>
          </p:txBody>
        </p:sp>
      </p:grpSp>
      <p:grpSp>
        <p:nvGrpSpPr>
          <p:cNvPr id="112" name="Group 111">
            <a:extLst>
              <a:ext uri="{FF2B5EF4-FFF2-40B4-BE49-F238E27FC236}">
                <a16:creationId xmlns:a16="http://schemas.microsoft.com/office/drawing/2014/main" id="{A98FE7F0-C51A-5949-A12C-68F390902871}"/>
              </a:ext>
            </a:extLst>
          </p:cNvPr>
          <p:cNvGrpSpPr/>
          <p:nvPr/>
        </p:nvGrpSpPr>
        <p:grpSpPr>
          <a:xfrm>
            <a:off x="8198128" y="4676354"/>
            <a:ext cx="1371600" cy="1371600"/>
            <a:chOff x="3602894" y="2235814"/>
            <a:chExt cx="1371600" cy="1371600"/>
          </a:xfrm>
        </p:grpSpPr>
        <p:sp>
          <p:nvSpPr>
            <p:cNvPr id="114" name="Oval 113">
              <a:extLst>
                <a:ext uri="{FF2B5EF4-FFF2-40B4-BE49-F238E27FC236}">
                  <a16:creationId xmlns:a16="http://schemas.microsoft.com/office/drawing/2014/main" id="{96BDC83D-B966-2A46-8166-8F7919426ED0}"/>
                </a:ext>
              </a:extLst>
            </p:cNvPr>
            <p:cNvSpPr/>
            <p:nvPr/>
          </p:nvSpPr>
          <p:spPr>
            <a:xfrm>
              <a:off x="3602894" y="2235814"/>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115">
              <a:extLst>
                <a:ext uri="{FF2B5EF4-FFF2-40B4-BE49-F238E27FC236}">
                  <a16:creationId xmlns:a16="http://schemas.microsoft.com/office/drawing/2014/main" id="{5A1497AD-0441-E143-8299-CFB5D79A04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2433" y="2466189"/>
              <a:ext cx="901700" cy="901700"/>
            </a:xfrm>
            <a:prstGeom prst="rect">
              <a:avLst/>
            </a:prstGeom>
          </p:spPr>
        </p:pic>
      </p:grpSp>
    </p:spTree>
    <p:extLst>
      <p:ext uri="{BB962C8B-B14F-4D97-AF65-F5344CB8AC3E}">
        <p14:creationId xmlns:p14="http://schemas.microsoft.com/office/powerpoint/2010/main" val="167279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EEE3C2-0608-DB4A-9638-140945FD02D6}"/>
              </a:ext>
            </a:extLst>
          </p:cNvPr>
          <p:cNvPicPr>
            <a:picLocks noChangeAspect="1"/>
          </p:cNvPicPr>
          <p:nvPr/>
        </p:nvPicPr>
        <p:blipFill>
          <a:blip r:embed="rId3"/>
          <a:stretch>
            <a:fillRect/>
          </a:stretch>
        </p:blipFill>
        <p:spPr>
          <a:xfrm rot="21220018">
            <a:off x="2029593" y="1404777"/>
            <a:ext cx="8162119" cy="6077142"/>
          </a:xfrm>
          <a:prstGeom prst="rect">
            <a:avLst/>
          </a:prstGeom>
        </p:spPr>
      </p:pic>
      <p:sp>
        <p:nvSpPr>
          <p:cNvPr id="4" name="Title 1">
            <a:extLst>
              <a:ext uri="{FF2B5EF4-FFF2-40B4-BE49-F238E27FC236}">
                <a16:creationId xmlns:a16="http://schemas.microsoft.com/office/drawing/2014/main" id="{C91DAC58-120B-2B4B-8988-0AB37C454BD4}"/>
              </a:ext>
            </a:extLst>
          </p:cNvPr>
          <p:cNvSpPr txBox="1">
            <a:spLocks/>
          </p:cNvSpPr>
          <p:nvPr/>
        </p:nvSpPr>
        <p:spPr>
          <a:xfrm>
            <a:off x="800100" y="434200"/>
            <a:ext cx="11262947" cy="11540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More connected individuals = </a:t>
            </a:r>
            <a:r>
              <a:rPr lang="en-US" sz="4000" dirty="0">
                <a:solidFill>
                  <a:srgbClr val="00B0F0"/>
                </a:solidFill>
              </a:rPr>
              <a:t>Self sufficiency</a:t>
            </a:r>
          </a:p>
        </p:txBody>
      </p:sp>
    </p:spTree>
    <p:extLst>
      <p:ext uri="{BB962C8B-B14F-4D97-AF65-F5344CB8AC3E}">
        <p14:creationId xmlns:p14="http://schemas.microsoft.com/office/powerpoint/2010/main" val="191156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630C-E61A-994C-AA7A-1A102C8CFBE3}"/>
              </a:ext>
            </a:extLst>
          </p:cNvPr>
          <p:cNvSpPr>
            <a:spLocks noGrp="1"/>
          </p:cNvSpPr>
          <p:nvPr>
            <p:ph type="title"/>
          </p:nvPr>
        </p:nvSpPr>
        <p:spPr>
          <a:xfrm>
            <a:off x="9017516" y="0"/>
            <a:ext cx="3047484" cy="6858000"/>
          </a:xfrm>
          <a:noFill/>
        </p:spPr>
        <p:txBody>
          <a:bodyPr vert="horz" lIns="91440" tIns="45720" rIns="91440" bIns="45720" rtlCol="0" anchor="ctr">
            <a:normAutofit/>
          </a:bodyPr>
          <a:lstStyle/>
          <a:p>
            <a:r>
              <a:rPr lang="en-US" sz="4000" dirty="0"/>
              <a:t>Dialogue promotes </a:t>
            </a:r>
            <a:r>
              <a:rPr lang="en-US" sz="4000" dirty="0">
                <a:solidFill>
                  <a:srgbClr val="00B0F0"/>
                </a:solidFill>
              </a:rPr>
              <a:t>engagement</a:t>
            </a:r>
            <a:r>
              <a:rPr lang="en-US" sz="4000" dirty="0"/>
              <a:t> and develops leadership skills = Resilient leaders</a:t>
            </a:r>
          </a:p>
        </p:txBody>
      </p:sp>
      <p:pic>
        <p:nvPicPr>
          <p:cNvPr id="3" name="Picture 2">
            <a:extLst>
              <a:ext uri="{FF2B5EF4-FFF2-40B4-BE49-F238E27FC236}">
                <a16:creationId xmlns:a16="http://schemas.microsoft.com/office/drawing/2014/main" id="{58391AA8-EA30-4248-9F8B-B6AE5A6CF3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82"/>
          <a:stretch/>
        </p:blipFill>
        <p:spPr>
          <a:xfrm rot="174616">
            <a:off x="1465422" y="1029797"/>
            <a:ext cx="6163796" cy="4616225"/>
          </a:xfrm>
          <a:prstGeom prst="rect">
            <a:avLst/>
          </a:prstGeom>
        </p:spPr>
      </p:pic>
      <p:cxnSp>
        <p:nvCxnSpPr>
          <p:cNvPr id="4" name="Straight Connector 3">
            <a:extLst>
              <a:ext uri="{FF2B5EF4-FFF2-40B4-BE49-F238E27FC236}">
                <a16:creationId xmlns:a16="http://schemas.microsoft.com/office/drawing/2014/main" id="{120E51B1-1AF2-7140-832E-7465484845A3}"/>
              </a:ext>
            </a:extLst>
          </p:cNvPr>
          <p:cNvCxnSpPr>
            <a:cxnSpLocks/>
          </p:cNvCxnSpPr>
          <p:nvPr/>
        </p:nvCxnSpPr>
        <p:spPr>
          <a:xfrm>
            <a:off x="8588220" y="712694"/>
            <a:ext cx="0" cy="5513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8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7DA92-5918-7B40-BE69-231B57A79AB5}"/>
              </a:ext>
            </a:extLst>
          </p:cNvPr>
          <p:cNvSpPr>
            <a:spLocks noGrp="1"/>
          </p:cNvSpPr>
          <p:nvPr>
            <p:ph type="title"/>
          </p:nvPr>
        </p:nvSpPr>
        <p:spPr>
          <a:xfrm>
            <a:off x="1" y="0"/>
            <a:ext cx="3263900" cy="6857999"/>
          </a:xfrm>
        </p:spPr>
        <p:txBody>
          <a:bodyPr>
            <a:normAutofit/>
          </a:bodyPr>
          <a:lstStyle/>
          <a:p>
            <a:pPr algn="r"/>
            <a:r>
              <a:rPr lang="en-US" sz="4000" dirty="0"/>
              <a:t>Restorative schools = Improve learning and the </a:t>
            </a:r>
            <a:r>
              <a:rPr lang="en-US" sz="4000" dirty="0">
                <a:solidFill>
                  <a:srgbClr val="00B0F0"/>
                </a:solidFill>
              </a:rPr>
              <a:t>education</a:t>
            </a:r>
            <a:r>
              <a:rPr lang="en-US" sz="4000" dirty="0"/>
              <a:t> environment </a:t>
            </a:r>
          </a:p>
        </p:txBody>
      </p:sp>
      <p:pic>
        <p:nvPicPr>
          <p:cNvPr id="3" name="Picture 2">
            <a:extLst>
              <a:ext uri="{FF2B5EF4-FFF2-40B4-BE49-F238E27FC236}">
                <a16:creationId xmlns:a16="http://schemas.microsoft.com/office/drawing/2014/main" id="{6C6CAB31-1728-C047-B893-86824AE6DB1E}"/>
              </a:ext>
            </a:extLst>
          </p:cNvPr>
          <p:cNvPicPr>
            <a:picLocks noChangeAspect="1"/>
          </p:cNvPicPr>
          <p:nvPr/>
        </p:nvPicPr>
        <p:blipFill>
          <a:blip r:embed="rId2"/>
          <a:stretch>
            <a:fillRect/>
          </a:stretch>
        </p:blipFill>
        <p:spPr>
          <a:xfrm rot="21438998">
            <a:off x="4714909" y="301179"/>
            <a:ext cx="5035710" cy="6518718"/>
          </a:xfrm>
          <a:prstGeom prst="rect">
            <a:avLst/>
          </a:prstGeom>
        </p:spPr>
      </p:pic>
      <p:cxnSp>
        <p:nvCxnSpPr>
          <p:cNvPr id="4" name="Straight Connector 3">
            <a:extLst>
              <a:ext uri="{FF2B5EF4-FFF2-40B4-BE49-F238E27FC236}">
                <a16:creationId xmlns:a16="http://schemas.microsoft.com/office/drawing/2014/main" id="{97E29F4B-9575-A844-9D3A-C39D39BEC5CC}"/>
              </a:ext>
            </a:extLst>
          </p:cNvPr>
          <p:cNvCxnSpPr>
            <a:cxnSpLocks/>
          </p:cNvCxnSpPr>
          <p:nvPr/>
        </p:nvCxnSpPr>
        <p:spPr>
          <a:xfrm>
            <a:off x="3520920" y="712694"/>
            <a:ext cx="0" cy="5513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80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42BC8B-6AE7-A649-BF9D-AF1B3EC7226D}"/>
              </a:ext>
            </a:extLst>
          </p:cNvPr>
          <p:cNvSpPr txBox="1"/>
          <p:nvPr/>
        </p:nvSpPr>
        <p:spPr>
          <a:xfrm>
            <a:off x="800099" y="407368"/>
            <a:ext cx="11019265" cy="1200329"/>
          </a:xfrm>
          <a:prstGeom prst="rect">
            <a:avLst/>
          </a:prstGeom>
          <a:noFill/>
        </p:spPr>
        <p:txBody>
          <a:bodyPr wrap="square" rtlCol="0">
            <a:spAutoFit/>
          </a:bodyPr>
          <a:lstStyle/>
          <a:p>
            <a:pPr>
              <a:lnSpc>
                <a:spcPct val="90000"/>
              </a:lnSpc>
            </a:pPr>
            <a:r>
              <a:rPr lang="en-US" sz="4000" dirty="0">
                <a:latin typeface="+mj-lt"/>
              </a:rPr>
              <a:t>Outcomes align with community resilience and wellbeing outcomes = Measures that matter</a:t>
            </a:r>
          </a:p>
        </p:txBody>
      </p:sp>
      <p:pic>
        <p:nvPicPr>
          <p:cNvPr id="3" name="Picture 2">
            <a:extLst>
              <a:ext uri="{FF2B5EF4-FFF2-40B4-BE49-F238E27FC236}">
                <a16:creationId xmlns:a16="http://schemas.microsoft.com/office/drawing/2014/main" id="{451D78EF-7D89-5E45-B8E7-3E56930076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871" t="30741" r="8445" b="26667"/>
          <a:stretch/>
        </p:blipFill>
        <p:spPr>
          <a:xfrm>
            <a:off x="5672244" y="2533650"/>
            <a:ext cx="5854700" cy="3950668"/>
          </a:xfrm>
          <a:prstGeom prst="rect">
            <a:avLst/>
          </a:prstGeom>
        </p:spPr>
      </p:pic>
      <p:pic>
        <p:nvPicPr>
          <p:cNvPr id="10" name="Picture 9">
            <a:extLst>
              <a:ext uri="{FF2B5EF4-FFF2-40B4-BE49-F238E27FC236}">
                <a16:creationId xmlns:a16="http://schemas.microsoft.com/office/drawing/2014/main" id="{96193363-AE5C-1244-8EAC-109F2B1041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700" y="2533650"/>
            <a:ext cx="5389456" cy="4042092"/>
          </a:xfrm>
          <a:prstGeom prst="rect">
            <a:avLst/>
          </a:prstGeom>
        </p:spPr>
      </p:pic>
      <p:pic>
        <p:nvPicPr>
          <p:cNvPr id="12" name="Picture 11">
            <a:extLst>
              <a:ext uri="{FF2B5EF4-FFF2-40B4-BE49-F238E27FC236}">
                <a16:creationId xmlns:a16="http://schemas.microsoft.com/office/drawing/2014/main" id="{8E1FBBEF-E5A9-EB45-8D3C-5BB4D8CFC5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5981" y="1938748"/>
            <a:ext cx="1468852" cy="1075504"/>
          </a:xfrm>
          <a:prstGeom prst="roundRect">
            <a:avLst/>
          </a:prstGeom>
          <a:ln>
            <a:solidFill>
              <a:schemeClr val="accent1"/>
            </a:solidFill>
          </a:ln>
        </p:spPr>
      </p:pic>
      <p:grpSp>
        <p:nvGrpSpPr>
          <p:cNvPr id="30" name="Group 29">
            <a:extLst>
              <a:ext uri="{FF2B5EF4-FFF2-40B4-BE49-F238E27FC236}">
                <a16:creationId xmlns:a16="http://schemas.microsoft.com/office/drawing/2014/main" id="{FF4B3169-E412-0144-A640-F95483180C76}"/>
              </a:ext>
            </a:extLst>
          </p:cNvPr>
          <p:cNvGrpSpPr/>
          <p:nvPr/>
        </p:nvGrpSpPr>
        <p:grpSpPr>
          <a:xfrm>
            <a:off x="9119679" y="1897527"/>
            <a:ext cx="2846340" cy="3017373"/>
            <a:chOff x="2362200" y="2476500"/>
            <a:chExt cx="2846340" cy="3017373"/>
          </a:xfrm>
        </p:grpSpPr>
        <p:sp>
          <p:nvSpPr>
            <p:cNvPr id="31" name="Rounded Rectangle 30">
              <a:extLst>
                <a:ext uri="{FF2B5EF4-FFF2-40B4-BE49-F238E27FC236}">
                  <a16:creationId xmlns:a16="http://schemas.microsoft.com/office/drawing/2014/main" id="{25E98BFF-F608-9B48-A7E3-CE3C2D6DC81D}"/>
                </a:ext>
              </a:extLst>
            </p:cNvPr>
            <p:cNvSpPr/>
            <p:nvPr/>
          </p:nvSpPr>
          <p:spPr>
            <a:xfrm>
              <a:off x="2362200" y="2476500"/>
              <a:ext cx="2846340" cy="301737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6A4AD0F-38D0-174D-A7CF-CAF762B01E44}"/>
                </a:ext>
              </a:extLst>
            </p:cNvPr>
            <p:cNvSpPr/>
            <p:nvPr/>
          </p:nvSpPr>
          <p:spPr>
            <a:xfrm>
              <a:off x="2457450" y="3117910"/>
              <a:ext cx="2655841" cy="22287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A7A64CF-AE73-B049-8861-457D6C416D98}"/>
                </a:ext>
              </a:extLst>
            </p:cNvPr>
            <p:cNvSpPr txBox="1"/>
            <p:nvPr/>
          </p:nvSpPr>
          <p:spPr>
            <a:xfrm>
              <a:off x="2420633" y="2717800"/>
              <a:ext cx="2786454" cy="400110"/>
            </a:xfrm>
            <a:prstGeom prst="rect">
              <a:avLst/>
            </a:prstGeom>
            <a:noFill/>
          </p:spPr>
          <p:txBody>
            <a:bodyPr wrap="square" rtlCol="0">
              <a:spAutoFit/>
            </a:bodyPr>
            <a:lstStyle/>
            <a:p>
              <a:pPr algn="ctr"/>
              <a:r>
                <a:rPr lang="en-US" sz="2000" dirty="0">
                  <a:solidFill>
                    <a:schemeClr val="bg1"/>
                  </a:solidFill>
                </a:rPr>
                <a:t>U.S. Well-Being Index</a:t>
              </a:r>
            </a:p>
          </p:txBody>
        </p:sp>
        <p:grpSp>
          <p:nvGrpSpPr>
            <p:cNvPr id="34" name="Group 33">
              <a:extLst>
                <a:ext uri="{FF2B5EF4-FFF2-40B4-BE49-F238E27FC236}">
                  <a16:creationId xmlns:a16="http://schemas.microsoft.com/office/drawing/2014/main" id="{A5EBC245-5169-C345-A93C-BDED454EA190}"/>
                </a:ext>
              </a:extLst>
            </p:cNvPr>
            <p:cNvGrpSpPr/>
            <p:nvPr/>
          </p:nvGrpSpPr>
          <p:grpSpPr>
            <a:xfrm>
              <a:off x="4771158" y="3258820"/>
              <a:ext cx="200100" cy="2037080"/>
              <a:chOff x="4744836" y="3258820"/>
              <a:chExt cx="212142" cy="2037080"/>
            </a:xfrm>
          </p:grpSpPr>
          <p:sp>
            <p:nvSpPr>
              <p:cNvPr id="35" name="Triangle 34">
                <a:extLst>
                  <a:ext uri="{FF2B5EF4-FFF2-40B4-BE49-F238E27FC236}">
                    <a16:creationId xmlns:a16="http://schemas.microsoft.com/office/drawing/2014/main" id="{36B78E6B-4C10-9F49-86BE-62CEEBBCD165}"/>
                  </a:ext>
                </a:extLst>
              </p:cNvPr>
              <p:cNvSpPr>
                <a:spLocks noChangeAspect="1"/>
              </p:cNvSpPr>
              <p:nvPr/>
            </p:nvSpPr>
            <p:spPr>
              <a:xfrm rot="10800000">
                <a:off x="4744837" y="5113020"/>
                <a:ext cx="212141" cy="18288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B372C224-E6D9-BF49-AEE2-13171FAC12A0}"/>
                  </a:ext>
                </a:extLst>
              </p:cNvPr>
              <p:cNvSpPr>
                <a:spLocks noChangeAspect="1"/>
              </p:cNvSpPr>
              <p:nvPr/>
            </p:nvSpPr>
            <p:spPr>
              <a:xfrm>
                <a:off x="4744836" y="3258820"/>
                <a:ext cx="212141" cy="18288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83A5BA1B-9580-2C43-8B39-1CC0D0A73DDF}"/>
                  </a:ext>
                </a:extLst>
              </p:cNvPr>
              <p:cNvSpPr>
                <a:spLocks noChangeAspect="1"/>
              </p:cNvSpPr>
              <p:nvPr/>
            </p:nvSpPr>
            <p:spPr>
              <a:xfrm>
                <a:off x="4744836" y="4803985"/>
                <a:ext cx="212141" cy="18288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2EE9E187-FF1C-E849-AAE8-A192AB20483D}"/>
                  </a:ext>
                </a:extLst>
              </p:cNvPr>
              <p:cNvSpPr>
                <a:spLocks noChangeAspect="1"/>
              </p:cNvSpPr>
              <p:nvPr/>
            </p:nvSpPr>
            <p:spPr>
              <a:xfrm>
                <a:off x="4744836" y="3567853"/>
                <a:ext cx="212141" cy="18288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13C0A87F-2F00-0A41-923E-09DF21B3363B}"/>
                  </a:ext>
                </a:extLst>
              </p:cNvPr>
              <p:cNvSpPr>
                <a:spLocks noChangeAspect="1"/>
              </p:cNvSpPr>
              <p:nvPr/>
            </p:nvSpPr>
            <p:spPr>
              <a:xfrm>
                <a:off x="4744836" y="3876886"/>
                <a:ext cx="212141" cy="18288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C037C505-FA86-4347-B409-D0F8F1CDD517}"/>
                  </a:ext>
                </a:extLst>
              </p:cNvPr>
              <p:cNvSpPr>
                <a:spLocks noChangeAspect="1"/>
              </p:cNvSpPr>
              <p:nvPr/>
            </p:nvSpPr>
            <p:spPr>
              <a:xfrm>
                <a:off x="4744836" y="4185919"/>
                <a:ext cx="212141" cy="18288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7D569CAB-63D4-BF49-963C-25DD4307A08D}"/>
                  </a:ext>
                </a:extLst>
              </p:cNvPr>
              <p:cNvSpPr>
                <a:spLocks noChangeAspect="1"/>
              </p:cNvSpPr>
              <p:nvPr/>
            </p:nvSpPr>
            <p:spPr>
              <a:xfrm>
                <a:off x="4744836" y="4494952"/>
                <a:ext cx="212141" cy="18288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42" name="Table 41">
            <a:extLst>
              <a:ext uri="{FF2B5EF4-FFF2-40B4-BE49-F238E27FC236}">
                <a16:creationId xmlns:a16="http://schemas.microsoft.com/office/drawing/2014/main" id="{95B832A2-3646-824B-9924-4696210E6E93}"/>
              </a:ext>
            </a:extLst>
          </p:cNvPr>
          <p:cNvGraphicFramePr>
            <a:graphicFrameLocks noGrp="1"/>
          </p:cNvGraphicFramePr>
          <p:nvPr>
            <p:extLst>
              <p:ext uri="{D42A27DB-BD31-4B8C-83A1-F6EECF244321}">
                <p14:modId xmlns:p14="http://schemas.microsoft.com/office/powerpoint/2010/main" val="3465003136"/>
              </p:ext>
            </p:extLst>
          </p:nvPr>
        </p:nvGraphicFramePr>
        <p:xfrm>
          <a:off x="9259379" y="2613192"/>
          <a:ext cx="2755899" cy="2301708"/>
        </p:xfrm>
        <a:graphic>
          <a:graphicData uri="http://schemas.openxmlformats.org/drawingml/2006/table">
            <a:tbl>
              <a:tblPr firstRow="1" bandRow="1">
                <a:tableStyleId>{5C22544A-7EE6-4342-B048-85BDC9FD1C3A}</a:tableStyleId>
              </a:tblPr>
              <a:tblGrid>
                <a:gridCol w="1754756">
                  <a:extLst>
                    <a:ext uri="{9D8B030D-6E8A-4147-A177-3AD203B41FA5}">
                      <a16:colId xmlns:a16="http://schemas.microsoft.com/office/drawing/2014/main" val="439428742"/>
                    </a:ext>
                  </a:extLst>
                </a:gridCol>
                <a:gridCol w="521300">
                  <a:extLst>
                    <a:ext uri="{9D8B030D-6E8A-4147-A177-3AD203B41FA5}">
                      <a16:colId xmlns:a16="http://schemas.microsoft.com/office/drawing/2014/main" val="3441790965"/>
                    </a:ext>
                  </a:extLst>
                </a:gridCol>
                <a:gridCol w="479843">
                  <a:extLst>
                    <a:ext uri="{9D8B030D-6E8A-4147-A177-3AD203B41FA5}">
                      <a16:colId xmlns:a16="http://schemas.microsoft.com/office/drawing/2014/main" val="738046441"/>
                    </a:ext>
                  </a:extLst>
                </a:gridCol>
              </a:tblGrid>
              <a:tr h="302338">
                <a:tc>
                  <a:txBody>
                    <a:bodyPr/>
                    <a:lstStyle/>
                    <a:p>
                      <a:r>
                        <a:rPr lang="en-US" sz="1300" dirty="0">
                          <a:solidFill>
                            <a:schemeClr val="bg1"/>
                          </a:solidFill>
                          <a:latin typeface="Arial" panose="020B0604020202020204" pitchFamily="34" charset="0"/>
                          <a:cs typeface="Arial" panose="020B0604020202020204" pitchFamily="34" charset="0"/>
                        </a:rPr>
                        <a:t>Well-Being Index</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300" dirty="0">
                          <a:solidFill>
                            <a:schemeClr val="bg1"/>
                          </a:solidFill>
                          <a:latin typeface="Arial" panose="020B0604020202020204" pitchFamily="34" charset="0"/>
                          <a:cs typeface="Arial" panose="020B0604020202020204" pitchFamily="34" charset="0"/>
                        </a:rPr>
                        <a:t>67.0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30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7147791"/>
                  </a:ext>
                </a:extLst>
              </a:tr>
              <a:tr h="302338">
                <a:tc>
                  <a:txBody>
                    <a:bodyPr/>
                    <a:lstStyle/>
                    <a:p>
                      <a:r>
                        <a:rPr lang="en-US" sz="1300" dirty="0">
                          <a:latin typeface="Arial" panose="020B0604020202020204" pitchFamily="34" charset="0"/>
                          <a:cs typeface="Arial" panose="020B0604020202020204" pitchFamily="34" charset="0"/>
                        </a:rPr>
                        <a:t>Life Evaluation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00" dirty="0">
                          <a:latin typeface="Arial" panose="020B0604020202020204" pitchFamily="34" charset="0"/>
                          <a:cs typeface="Arial" panose="020B0604020202020204" pitchFamily="34" charset="0"/>
                        </a:rPr>
                        <a:t>50.5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3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1481607"/>
                  </a:ext>
                </a:extLst>
              </a:tr>
              <a:tr h="302338">
                <a:tc>
                  <a:txBody>
                    <a:bodyPr/>
                    <a:lstStyle/>
                    <a:p>
                      <a:r>
                        <a:rPr lang="en-US" sz="1300" dirty="0">
                          <a:latin typeface="Arial" panose="020B0604020202020204" pitchFamily="34" charset="0"/>
                          <a:cs typeface="Arial" panose="020B0604020202020204" pitchFamily="34" charset="0"/>
                        </a:rPr>
                        <a:t>Emotional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Arial" panose="020B0604020202020204" pitchFamily="34" charset="0"/>
                          <a:cs typeface="Arial" panose="020B0604020202020204" pitchFamily="34" charset="0"/>
                        </a:rPr>
                        <a:t>79.7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3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8279231"/>
                  </a:ext>
                </a:extLst>
              </a:tr>
              <a:tr h="302338">
                <a:tc>
                  <a:txBody>
                    <a:bodyPr/>
                    <a:lstStyle/>
                    <a:p>
                      <a:r>
                        <a:rPr lang="en-US" sz="1300" dirty="0">
                          <a:latin typeface="Arial" panose="020B0604020202020204" pitchFamily="34" charset="0"/>
                          <a:cs typeface="Arial" panose="020B0604020202020204" pitchFamily="34" charset="0"/>
                        </a:rPr>
                        <a:t>Physical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Arial" panose="020B0604020202020204" pitchFamily="34" charset="0"/>
                          <a:cs typeface="Arial" panose="020B0604020202020204" pitchFamily="34" charset="0"/>
                        </a:rPr>
                        <a:t>76.9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3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5231264"/>
                  </a:ext>
                </a:extLst>
              </a:tr>
              <a:tr h="302338">
                <a:tc>
                  <a:txBody>
                    <a:bodyPr/>
                    <a:lstStyle/>
                    <a:p>
                      <a:r>
                        <a:rPr lang="en-US" sz="1300" dirty="0">
                          <a:latin typeface="Arial" panose="020B0604020202020204" pitchFamily="34" charset="0"/>
                          <a:cs typeface="Arial" panose="020B0604020202020204" pitchFamily="34" charset="0"/>
                        </a:rPr>
                        <a:t>Healthy Behaviors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Arial" panose="020B0604020202020204" pitchFamily="34" charset="0"/>
                          <a:cs typeface="Arial" panose="020B0604020202020204" pitchFamily="34" charset="0"/>
                        </a:rPr>
                        <a:t>64.4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3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7500092"/>
                  </a:ext>
                </a:extLst>
              </a:tr>
              <a:tr h="302338">
                <a:tc>
                  <a:txBody>
                    <a:bodyPr/>
                    <a:lstStyle/>
                    <a:p>
                      <a:r>
                        <a:rPr lang="en-US" sz="1300" dirty="0">
                          <a:latin typeface="Arial" panose="020B0604020202020204" pitchFamily="34" charset="0"/>
                          <a:cs typeface="Arial" panose="020B0604020202020204" pitchFamily="34" charset="0"/>
                        </a:rPr>
                        <a:t>Work Environment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Arial" panose="020B0604020202020204" pitchFamily="34" charset="0"/>
                          <a:cs typeface="Arial" panose="020B0604020202020204" pitchFamily="34" charset="0"/>
                        </a:rPr>
                        <a:t>48.5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3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192315"/>
                  </a:ext>
                </a:extLst>
              </a:tr>
              <a:tr h="422445">
                <a:tc>
                  <a:txBody>
                    <a:bodyPr/>
                    <a:lstStyle/>
                    <a:p>
                      <a:r>
                        <a:rPr lang="en-US" sz="1300" dirty="0">
                          <a:latin typeface="Arial" panose="020B0604020202020204" pitchFamily="34" charset="0"/>
                          <a:cs typeface="Arial" panose="020B0604020202020204" pitchFamily="34" charset="0"/>
                        </a:rPr>
                        <a:t>Basic Access</a:t>
                      </a:r>
                    </a:p>
                    <a:p>
                      <a:endParaRPr lang="en-US" sz="13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Arial" panose="020B0604020202020204" pitchFamily="34" charset="0"/>
                          <a:cs typeface="Arial" panose="020B0604020202020204" pitchFamily="34" charset="0"/>
                        </a:rPr>
                        <a:t>82.3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3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130387"/>
                  </a:ext>
                </a:extLst>
              </a:tr>
            </a:tbl>
          </a:graphicData>
        </a:graphic>
      </p:graphicFrame>
    </p:spTree>
    <p:extLst>
      <p:ext uri="{BB962C8B-B14F-4D97-AF65-F5344CB8AC3E}">
        <p14:creationId xmlns:p14="http://schemas.microsoft.com/office/powerpoint/2010/main" val="429051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6E2B8B4-0778-F84E-8CE4-DFB4C8C4F85B}"/>
              </a:ext>
            </a:extLst>
          </p:cNvPr>
          <p:cNvSpPr>
            <a:spLocks noGrp="1"/>
          </p:cNvSpPr>
          <p:nvPr>
            <p:ph type="title"/>
          </p:nvPr>
        </p:nvSpPr>
        <p:spPr>
          <a:xfrm>
            <a:off x="800100" y="60054"/>
            <a:ext cx="11366500" cy="1325563"/>
          </a:xfrm>
        </p:spPr>
        <p:txBody>
          <a:bodyPr/>
          <a:lstStyle/>
          <a:p>
            <a:r>
              <a:rPr lang="en-US" dirty="0"/>
              <a:t>In action: Restorative Practices Consortium</a:t>
            </a:r>
          </a:p>
        </p:txBody>
      </p:sp>
      <p:pic>
        <p:nvPicPr>
          <p:cNvPr id="3" name="Picture 2">
            <a:extLst>
              <a:ext uri="{FF2B5EF4-FFF2-40B4-BE49-F238E27FC236}">
                <a16:creationId xmlns:a16="http://schemas.microsoft.com/office/drawing/2014/main" id="{65F21F12-E58B-6C48-B1D2-CB5968E6BE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35300" y="1905000"/>
            <a:ext cx="2954894" cy="1232022"/>
          </a:xfrm>
          <a:prstGeom prst="roundRect">
            <a:avLst/>
          </a:prstGeom>
        </p:spPr>
      </p:pic>
      <p:pic>
        <p:nvPicPr>
          <p:cNvPr id="8" name="Picture 7">
            <a:extLst>
              <a:ext uri="{FF2B5EF4-FFF2-40B4-BE49-F238E27FC236}">
                <a16:creationId xmlns:a16="http://schemas.microsoft.com/office/drawing/2014/main" id="{A25AEDE1-F6CD-5849-BF2B-EF8C207E11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8800" y="3429000"/>
            <a:ext cx="5461000" cy="2323094"/>
          </a:xfrm>
          <a:prstGeom prst="roundRect">
            <a:avLst/>
          </a:prstGeom>
        </p:spPr>
      </p:pic>
      <p:pic>
        <p:nvPicPr>
          <p:cNvPr id="9" name="Picture 8">
            <a:extLst>
              <a:ext uri="{FF2B5EF4-FFF2-40B4-BE49-F238E27FC236}">
                <a16:creationId xmlns:a16="http://schemas.microsoft.com/office/drawing/2014/main" id="{BB283921-0438-A045-9587-F7EB3356EB72}"/>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6251329" y="1119267"/>
            <a:ext cx="5486400" cy="5446633"/>
          </a:xfrm>
          <a:prstGeom prst="ellipse">
            <a:avLst/>
          </a:prstGeom>
        </p:spPr>
      </p:pic>
    </p:spTree>
    <p:extLst>
      <p:ext uri="{BB962C8B-B14F-4D97-AF65-F5344CB8AC3E}">
        <p14:creationId xmlns:p14="http://schemas.microsoft.com/office/powerpoint/2010/main" val="324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BC27B9-4623-9846-A8EE-60214AE377AE}"/>
              </a:ext>
            </a:extLst>
          </p:cNvPr>
          <p:cNvPicPr>
            <a:picLocks noChangeAspect="1"/>
          </p:cNvPicPr>
          <p:nvPr/>
        </p:nvPicPr>
        <p:blipFill>
          <a:blip r:embed="rId3"/>
          <a:stretch>
            <a:fillRect/>
          </a:stretch>
        </p:blipFill>
        <p:spPr>
          <a:xfrm>
            <a:off x="3556715" y="789905"/>
            <a:ext cx="8395956" cy="4806086"/>
          </a:xfrm>
          <a:prstGeom prst="rect">
            <a:avLst/>
          </a:prstGeom>
        </p:spPr>
      </p:pic>
      <p:sp>
        <p:nvSpPr>
          <p:cNvPr id="5" name="Content Placeholder 2">
            <a:extLst>
              <a:ext uri="{FF2B5EF4-FFF2-40B4-BE49-F238E27FC236}">
                <a16:creationId xmlns:a16="http://schemas.microsoft.com/office/drawing/2014/main" id="{8F7F3C84-9D3E-8847-8CB2-CB810EFB9AAE}"/>
              </a:ext>
            </a:extLst>
          </p:cNvPr>
          <p:cNvSpPr txBox="1">
            <a:spLocks/>
          </p:cNvSpPr>
          <p:nvPr/>
        </p:nvSpPr>
        <p:spPr>
          <a:xfrm>
            <a:off x="659067" y="3195405"/>
            <a:ext cx="2752188" cy="27608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Capitalize on existing community resilience, sustainability, livability initiatives in your community</a:t>
            </a:r>
          </a:p>
          <a:p>
            <a:pPr marL="457200" lvl="1" indent="0">
              <a:buFont typeface="Arial" panose="020B0604020202020204" pitchFamily="34" charset="0"/>
              <a:buNone/>
            </a:pPr>
            <a:endParaRPr lang="en-US" sz="2800" dirty="0"/>
          </a:p>
        </p:txBody>
      </p:sp>
      <p:grpSp>
        <p:nvGrpSpPr>
          <p:cNvPr id="8" name="Group 7">
            <a:extLst>
              <a:ext uri="{FF2B5EF4-FFF2-40B4-BE49-F238E27FC236}">
                <a16:creationId xmlns:a16="http://schemas.microsoft.com/office/drawing/2014/main" id="{9013C22D-654A-7F4E-827B-BB4C0D68A18C}"/>
              </a:ext>
            </a:extLst>
          </p:cNvPr>
          <p:cNvGrpSpPr/>
          <p:nvPr/>
        </p:nvGrpSpPr>
        <p:grpSpPr>
          <a:xfrm>
            <a:off x="6323" y="901738"/>
            <a:ext cx="4057677" cy="2200313"/>
            <a:chOff x="781023" y="965238"/>
            <a:chExt cx="4057677" cy="2200313"/>
          </a:xfrm>
        </p:grpSpPr>
        <p:sp>
          <p:nvSpPr>
            <p:cNvPr id="6" name="Pentagon 5">
              <a:extLst>
                <a:ext uri="{FF2B5EF4-FFF2-40B4-BE49-F238E27FC236}">
                  <a16:creationId xmlns:a16="http://schemas.microsoft.com/office/drawing/2014/main" id="{139FAF06-9C37-3A4E-9B2D-44632DB55B2C}"/>
                </a:ext>
              </a:extLst>
            </p:cNvPr>
            <p:cNvSpPr/>
            <p:nvPr/>
          </p:nvSpPr>
          <p:spPr>
            <a:xfrm>
              <a:off x="781023" y="965238"/>
              <a:ext cx="4057677" cy="2200313"/>
            </a:xfrm>
            <a:prstGeom prst="homePlate">
              <a:avLst>
                <a:gd name="adj" fmla="val 24026"/>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E1B76D7-BB48-B24D-94D4-26229655FA27}"/>
                </a:ext>
              </a:extLst>
            </p:cNvPr>
            <p:cNvSpPr txBox="1">
              <a:spLocks/>
            </p:cNvSpPr>
            <p:nvPr/>
          </p:nvSpPr>
          <p:spPr>
            <a:xfrm>
              <a:off x="781023" y="1747913"/>
              <a:ext cx="3905277" cy="6349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rPr>
                <a:t>What can you do?</a:t>
              </a:r>
            </a:p>
          </p:txBody>
        </p:sp>
      </p:grpSp>
      <p:sp>
        <p:nvSpPr>
          <p:cNvPr id="9" name="Oval 8">
            <a:extLst>
              <a:ext uri="{FF2B5EF4-FFF2-40B4-BE49-F238E27FC236}">
                <a16:creationId xmlns:a16="http://schemas.microsoft.com/office/drawing/2014/main" id="{B35175FA-6D67-364B-B957-49280FB5D009}"/>
              </a:ext>
            </a:extLst>
          </p:cNvPr>
          <p:cNvSpPr/>
          <p:nvPr/>
        </p:nvSpPr>
        <p:spPr>
          <a:xfrm>
            <a:off x="7048447" y="3488057"/>
            <a:ext cx="1915248" cy="18567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D538F4-6BE6-E348-A690-F1848A4545E2}"/>
              </a:ext>
            </a:extLst>
          </p:cNvPr>
          <p:cNvPicPr>
            <a:picLocks noChangeAspect="1"/>
          </p:cNvPicPr>
          <p:nvPr/>
        </p:nvPicPr>
        <p:blipFill>
          <a:blip r:embed="rId4"/>
          <a:stretch>
            <a:fillRect/>
          </a:stretch>
        </p:blipFill>
        <p:spPr>
          <a:xfrm>
            <a:off x="7323445" y="3742384"/>
            <a:ext cx="1344037" cy="1327166"/>
          </a:xfrm>
          <a:prstGeom prst="rect">
            <a:avLst/>
          </a:prstGeom>
        </p:spPr>
      </p:pic>
    </p:spTree>
    <p:extLst>
      <p:ext uri="{BB962C8B-B14F-4D97-AF65-F5344CB8AC3E}">
        <p14:creationId xmlns:p14="http://schemas.microsoft.com/office/powerpoint/2010/main" val="99696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Strengthening community resilience is critical in a changing world</a:t>
            </a:r>
          </a:p>
        </p:txBody>
      </p:sp>
      <p:grpSp>
        <p:nvGrpSpPr>
          <p:cNvPr id="36" name="Group 35">
            <a:extLst>
              <a:ext uri="{FF2B5EF4-FFF2-40B4-BE49-F238E27FC236}">
                <a16:creationId xmlns:a16="http://schemas.microsoft.com/office/drawing/2014/main" id="{A3834C80-D665-A847-94DC-6D8520BB6501}"/>
              </a:ext>
            </a:extLst>
          </p:cNvPr>
          <p:cNvGrpSpPr/>
          <p:nvPr/>
        </p:nvGrpSpPr>
        <p:grpSpPr>
          <a:xfrm>
            <a:off x="9628091" y="2395107"/>
            <a:ext cx="2111187" cy="2546129"/>
            <a:chOff x="9157446" y="2395107"/>
            <a:chExt cx="2111187" cy="2546129"/>
          </a:xfrm>
        </p:grpSpPr>
        <p:sp>
          <p:nvSpPr>
            <p:cNvPr id="9" name="TextBox 8">
              <a:extLst>
                <a:ext uri="{FF2B5EF4-FFF2-40B4-BE49-F238E27FC236}">
                  <a16:creationId xmlns:a16="http://schemas.microsoft.com/office/drawing/2014/main" id="{6B451660-B2CB-704E-84B7-65FE781390B3}"/>
                </a:ext>
              </a:extLst>
            </p:cNvPr>
            <p:cNvSpPr txBox="1"/>
            <p:nvPr/>
          </p:nvSpPr>
          <p:spPr>
            <a:xfrm>
              <a:off x="9157446" y="2395107"/>
              <a:ext cx="2111187" cy="757130"/>
            </a:xfrm>
            <a:prstGeom prst="rect">
              <a:avLst/>
            </a:prstGeom>
            <a:noFill/>
          </p:spPr>
          <p:txBody>
            <a:bodyPr wrap="square" rtlCol="0">
              <a:spAutoFit/>
            </a:bodyPr>
            <a:lstStyle/>
            <a:p>
              <a:pPr algn="ctr">
                <a:lnSpc>
                  <a:spcPct val="90000"/>
                </a:lnSpc>
              </a:pPr>
              <a:r>
                <a:rPr lang="en-US" sz="2400" dirty="0"/>
                <a:t>EQUITY IS A CHALLENGE</a:t>
              </a:r>
            </a:p>
          </p:txBody>
        </p:sp>
        <p:pic>
          <p:nvPicPr>
            <p:cNvPr id="12" name="Picture 11">
              <a:extLst>
                <a:ext uri="{FF2B5EF4-FFF2-40B4-BE49-F238E27FC236}">
                  <a16:creationId xmlns:a16="http://schemas.microsoft.com/office/drawing/2014/main" id="{1D6BF4FF-E4F5-D348-BA55-0211016C7389}"/>
                </a:ext>
              </a:extLst>
            </p:cNvPr>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9394756" y="3304669"/>
              <a:ext cx="1636567" cy="1636567"/>
            </a:xfrm>
            <a:prstGeom prst="rect">
              <a:avLst/>
            </a:prstGeom>
          </p:spPr>
        </p:pic>
      </p:grpSp>
      <p:grpSp>
        <p:nvGrpSpPr>
          <p:cNvPr id="38" name="Group 37">
            <a:extLst>
              <a:ext uri="{FF2B5EF4-FFF2-40B4-BE49-F238E27FC236}">
                <a16:creationId xmlns:a16="http://schemas.microsoft.com/office/drawing/2014/main" id="{C20C535E-8F89-8040-93BB-FB864C1F9377}"/>
              </a:ext>
            </a:extLst>
          </p:cNvPr>
          <p:cNvGrpSpPr/>
          <p:nvPr/>
        </p:nvGrpSpPr>
        <p:grpSpPr>
          <a:xfrm>
            <a:off x="620262" y="2395107"/>
            <a:ext cx="2662519" cy="2689153"/>
            <a:chOff x="620262" y="2395107"/>
            <a:chExt cx="2662519" cy="2689153"/>
          </a:xfrm>
        </p:grpSpPr>
        <p:sp>
          <p:nvSpPr>
            <p:cNvPr id="3" name="TextBox 2">
              <a:extLst>
                <a:ext uri="{FF2B5EF4-FFF2-40B4-BE49-F238E27FC236}">
                  <a16:creationId xmlns:a16="http://schemas.microsoft.com/office/drawing/2014/main" id="{019CB443-1EFA-714E-B62A-719BE1F19E06}"/>
                </a:ext>
              </a:extLst>
            </p:cNvPr>
            <p:cNvSpPr txBox="1"/>
            <p:nvPr/>
          </p:nvSpPr>
          <p:spPr>
            <a:xfrm>
              <a:off x="620262" y="2395107"/>
              <a:ext cx="2662519" cy="757130"/>
            </a:xfrm>
            <a:prstGeom prst="rect">
              <a:avLst/>
            </a:prstGeom>
            <a:noFill/>
          </p:spPr>
          <p:txBody>
            <a:bodyPr wrap="square" rtlCol="0">
              <a:spAutoFit/>
            </a:bodyPr>
            <a:lstStyle/>
            <a:p>
              <a:pPr algn="ctr">
                <a:lnSpc>
                  <a:spcPct val="90000"/>
                </a:lnSpc>
              </a:pPr>
              <a:r>
                <a:rPr lang="en-US" sz="2400" dirty="0"/>
                <a:t>DISASTERS ARE </a:t>
              </a:r>
              <a:br>
                <a:rPr lang="en-US" sz="2400" dirty="0"/>
              </a:br>
              <a:r>
                <a:rPr lang="en-US" sz="2400" dirty="0"/>
                <a:t>MORE COMMON</a:t>
              </a:r>
            </a:p>
          </p:txBody>
        </p:sp>
        <p:grpSp>
          <p:nvGrpSpPr>
            <p:cNvPr id="37" name="Group 36">
              <a:extLst>
                <a:ext uri="{FF2B5EF4-FFF2-40B4-BE49-F238E27FC236}">
                  <a16:creationId xmlns:a16="http://schemas.microsoft.com/office/drawing/2014/main" id="{8033E57E-24EF-BF42-96FC-2B93364E6060}"/>
                </a:ext>
              </a:extLst>
            </p:cNvPr>
            <p:cNvGrpSpPr/>
            <p:nvPr/>
          </p:nvGrpSpPr>
          <p:grpSpPr>
            <a:xfrm>
              <a:off x="694742" y="3164374"/>
              <a:ext cx="2513559" cy="1919886"/>
              <a:chOff x="851603" y="3164374"/>
              <a:chExt cx="2513559" cy="1919886"/>
            </a:xfrm>
          </p:grpSpPr>
          <p:pic>
            <p:nvPicPr>
              <p:cNvPr id="10" name="Picture 9">
                <a:extLst>
                  <a:ext uri="{FF2B5EF4-FFF2-40B4-BE49-F238E27FC236}">
                    <a16:creationId xmlns:a16="http://schemas.microsoft.com/office/drawing/2014/main" id="{1823F160-89E1-E14C-A1C9-8115D0E61AE9}"/>
                  </a:ext>
                </a:extLst>
              </p:cNvPr>
              <p:cNvPicPr>
                <a:picLocks noChangeAspect="1"/>
              </p:cNvPicPr>
              <p:nvPr/>
            </p:nvPicPr>
            <p:blipFill>
              <a:blip r:embed="rId5" cstate="print">
                <a:lum bright="70000" contrast="-70000"/>
                <a:extLst>
                  <a:ext uri="{28A0092B-C50C-407E-A947-70E740481C1C}">
                    <a14:useLocalDpi xmlns:a14="http://schemas.microsoft.com/office/drawing/2010/main"/>
                  </a:ext>
                </a:extLst>
              </a:blip>
              <a:stretch>
                <a:fillRect/>
              </a:stretch>
            </p:blipFill>
            <p:spPr>
              <a:xfrm>
                <a:off x="851603" y="3261404"/>
                <a:ext cx="1125360" cy="1125360"/>
              </a:xfrm>
              <a:prstGeom prst="rect">
                <a:avLst/>
              </a:prstGeom>
            </p:spPr>
          </p:pic>
          <p:pic>
            <p:nvPicPr>
              <p:cNvPr id="20" name="Picture 19">
                <a:extLst>
                  <a:ext uri="{FF2B5EF4-FFF2-40B4-BE49-F238E27FC236}">
                    <a16:creationId xmlns:a16="http://schemas.microsoft.com/office/drawing/2014/main" id="{89C03C01-396B-C647-9E04-9A8E27E6580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09907" y="3164374"/>
                <a:ext cx="1255255" cy="1255255"/>
              </a:xfrm>
              <a:prstGeom prst="rect">
                <a:avLst/>
              </a:prstGeom>
            </p:spPr>
          </p:pic>
          <p:pic>
            <p:nvPicPr>
              <p:cNvPr id="24" name="Picture 23">
                <a:extLst>
                  <a:ext uri="{FF2B5EF4-FFF2-40B4-BE49-F238E27FC236}">
                    <a16:creationId xmlns:a16="http://schemas.microsoft.com/office/drawing/2014/main" id="{B9DC2895-EDF4-E947-8F6D-6C66FBC63B61}"/>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590294" y="3705764"/>
                <a:ext cx="1378496" cy="1378496"/>
              </a:xfrm>
              <a:prstGeom prst="rect">
                <a:avLst/>
              </a:prstGeom>
            </p:spPr>
          </p:pic>
        </p:grpSp>
      </p:grpSp>
      <p:grpSp>
        <p:nvGrpSpPr>
          <p:cNvPr id="34" name="Group 33">
            <a:extLst>
              <a:ext uri="{FF2B5EF4-FFF2-40B4-BE49-F238E27FC236}">
                <a16:creationId xmlns:a16="http://schemas.microsoft.com/office/drawing/2014/main" id="{B63A7A88-3DD9-0E46-9C60-2BDF68027CC9}"/>
              </a:ext>
            </a:extLst>
          </p:cNvPr>
          <p:cNvGrpSpPr/>
          <p:nvPr/>
        </p:nvGrpSpPr>
        <p:grpSpPr>
          <a:xfrm>
            <a:off x="3622872" y="2395107"/>
            <a:ext cx="2662519" cy="2432765"/>
            <a:chOff x="3200399" y="2395107"/>
            <a:chExt cx="2662519" cy="2432765"/>
          </a:xfrm>
        </p:grpSpPr>
        <p:sp>
          <p:nvSpPr>
            <p:cNvPr id="7" name="TextBox 6">
              <a:extLst>
                <a:ext uri="{FF2B5EF4-FFF2-40B4-BE49-F238E27FC236}">
                  <a16:creationId xmlns:a16="http://schemas.microsoft.com/office/drawing/2014/main" id="{208C465B-2FC4-AE42-8039-F8603C93CD3E}"/>
                </a:ext>
              </a:extLst>
            </p:cNvPr>
            <p:cNvSpPr txBox="1"/>
            <p:nvPr/>
          </p:nvSpPr>
          <p:spPr>
            <a:xfrm>
              <a:off x="3200399" y="2395107"/>
              <a:ext cx="2662519" cy="757130"/>
            </a:xfrm>
            <a:prstGeom prst="rect">
              <a:avLst/>
            </a:prstGeom>
            <a:noFill/>
          </p:spPr>
          <p:txBody>
            <a:bodyPr wrap="square" rtlCol="0">
              <a:spAutoFit/>
            </a:bodyPr>
            <a:lstStyle/>
            <a:p>
              <a:pPr algn="ctr">
                <a:lnSpc>
                  <a:spcPct val="90000"/>
                </a:lnSpc>
              </a:pPr>
              <a:r>
                <a:rPr lang="en-US" sz="2400" dirty="0"/>
                <a:t>DISASTER COSTS ARE INCREASING</a:t>
              </a:r>
            </a:p>
          </p:txBody>
        </p:sp>
        <p:grpSp>
          <p:nvGrpSpPr>
            <p:cNvPr id="33" name="Group 32">
              <a:extLst>
                <a:ext uri="{FF2B5EF4-FFF2-40B4-BE49-F238E27FC236}">
                  <a16:creationId xmlns:a16="http://schemas.microsoft.com/office/drawing/2014/main" id="{D2067093-98DB-5D4D-A671-B16962280A5A}"/>
                </a:ext>
              </a:extLst>
            </p:cNvPr>
            <p:cNvGrpSpPr/>
            <p:nvPr/>
          </p:nvGrpSpPr>
          <p:grpSpPr>
            <a:xfrm>
              <a:off x="3761761" y="3288077"/>
              <a:ext cx="1539795" cy="1539795"/>
              <a:chOff x="3825578" y="3288077"/>
              <a:chExt cx="1539795" cy="1539795"/>
            </a:xfrm>
          </p:grpSpPr>
          <p:pic>
            <p:nvPicPr>
              <p:cNvPr id="16" name="Picture 15">
                <a:extLst>
                  <a:ext uri="{FF2B5EF4-FFF2-40B4-BE49-F238E27FC236}">
                    <a16:creationId xmlns:a16="http://schemas.microsoft.com/office/drawing/2014/main" id="{AF96B6E2-15E9-434B-8904-51D9CE8CD053}"/>
                  </a:ext>
                </a:extLst>
              </p:cNvPr>
              <p:cNvPicPr>
                <a:picLocks noChangeAspect="1"/>
              </p:cNvPicPr>
              <p:nvPr/>
            </p:nvPicPr>
            <p:blipFill>
              <a:blip r:embed="rId8" cstate="print">
                <a:lum bright="70000" contrast="-70000"/>
                <a:extLst>
                  <a:ext uri="{28A0092B-C50C-407E-A947-70E740481C1C}">
                    <a14:useLocalDpi xmlns:a14="http://schemas.microsoft.com/office/drawing/2010/main"/>
                  </a:ext>
                </a:extLst>
              </a:blip>
              <a:stretch>
                <a:fillRect/>
              </a:stretch>
            </p:blipFill>
            <p:spPr>
              <a:xfrm flipH="1">
                <a:off x="3825578" y="3288077"/>
                <a:ext cx="1539795" cy="1539795"/>
              </a:xfrm>
              <a:prstGeom prst="rect">
                <a:avLst/>
              </a:prstGeom>
            </p:spPr>
          </p:pic>
          <p:sp>
            <p:nvSpPr>
              <p:cNvPr id="25" name="Right Arrow 24">
                <a:extLst>
                  <a:ext uri="{FF2B5EF4-FFF2-40B4-BE49-F238E27FC236}">
                    <a16:creationId xmlns:a16="http://schemas.microsoft.com/office/drawing/2014/main" id="{6704C0AE-B8B3-C440-9537-611A78661E14}"/>
                  </a:ext>
                </a:extLst>
              </p:cNvPr>
              <p:cNvSpPr/>
              <p:nvPr/>
            </p:nvSpPr>
            <p:spPr>
              <a:xfrm rot="18984003">
                <a:off x="3866949" y="3787386"/>
                <a:ext cx="978408" cy="281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ABE6BEA4-0735-A941-921D-935B14ABCE9B}"/>
                  </a:ext>
                </a:extLst>
              </p:cNvPr>
              <p:cNvSpPr/>
              <p:nvPr/>
            </p:nvSpPr>
            <p:spPr>
              <a:xfrm rot="18984003">
                <a:off x="4093740" y="4065256"/>
                <a:ext cx="731520" cy="281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9AE6B060-11B1-8C4F-8B8B-5FE852089D32}"/>
                  </a:ext>
                </a:extLst>
              </p:cNvPr>
              <p:cNvSpPr/>
              <p:nvPr/>
            </p:nvSpPr>
            <p:spPr>
              <a:xfrm rot="18984003">
                <a:off x="4363417" y="4343738"/>
                <a:ext cx="548640" cy="281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615C1EEA-C413-5646-915E-D4D6C67949E1}"/>
              </a:ext>
            </a:extLst>
          </p:cNvPr>
          <p:cNvGrpSpPr/>
          <p:nvPr/>
        </p:nvGrpSpPr>
        <p:grpSpPr>
          <a:xfrm>
            <a:off x="6625482" y="2395107"/>
            <a:ext cx="2662519" cy="2596264"/>
            <a:chOff x="5822577" y="2395107"/>
            <a:chExt cx="2662519" cy="2596264"/>
          </a:xfrm>
        </p:grpSpPr>
        <p:sp>
          <p:nvSpPr>
            <p:cNvPr id="8" name="TextBox 7">
              <a:extLst>
                <a:ext uri="{FF2B5EF4-FFF2-40B4-BE49-F238E27FC236}">
                  <a16:creationId xmlns:a16="http://schemas.microsoft.com/office/drawing/2014/main" id="{AB02037F-FE34-8D4C-9A93-B00AA7797434}"/>
                </a:ext>
              </a:extLst>
            </p:cNvPr>
            <p:cNvSpPr txBox="1"/>
            <p:nvPr/>
          </p:nvSpPr>
          <p:spPr>
            <a:xfrm>
              <a:off x="5822577" y="2395107"/>
              <a:ext cx="2662519" cy="757130"/>
            </a:xfrm>
            <a:prstGeom prst="rect">
              <a:avLst/>
            </a:prstGeom>
            <a:noFill/>
          </p:spPr>
          <p:txBody>
            <a:bodyPr wrap="square" rtlCol="0">
              <a:spAutoFit/>
            </a:bodyPr>
            <a:lstStyle/>
            <a:p>
              <a:pPr algn="ctr">
                <a:lnSpc>
                  <a:spcPct val="90000"/>
                </a:lnSpc>
              </a:pPr>
              <a:r>
                <a:rPr lang="en-US" sz="2400" dirty="0"/>
                <a:t>NEW DISASTERS </a:t>
              </a:r>
              <a:br>
                <a:rPr lang="en-US" sz="2400" dirty="0"/>
              </a:br>
              <a:r>
                <a:rPr lang="en-US" sz="2400" dirty="0"/>
                <a:t>ARE EMERGING</a:t>
              </a:r>
            </a:p>
          </p:txBody>
        </p:sp>
        <p:grpSp>
          <p:nvGrpSpPr>
            <p:cNvPr id="30" name="Group 29">
              <a:extLst>
                <a:ext uri="{FF2B5EF4-FFF2-40B4-BE49-F238E27FC236}">
                  <a16:creationId xmlns:a16="http://schemas.microsoft.com/office/drawing/2014/main" id="{B1B3E9B6-911C-0844-B759-77E7439F53FB}"/>
                </a:ext>
              </a:extLst>
            </p:cNvPr>
            <p:cNvGrpSpPr/>
            <p:nvPr/>
          </p:nvGrpSpPr>
          <p:grpSpPr>
            <a:xfrm>
              <a:off x="5958878" y="3266160"/>
              <a:ext cx="2430258" cy="1725211"/>
              <a:chOff x="6135520" y="3266160"/>
              <a:chExt cx="2430258" cy="1725211"/>
            </a:xfrm>
          </p:grpSpPr>
          <p:pic>
            <p:nvPicPr>
              <p:cNvPr id="29" name="Picture 28">
                <a:extLst>
                  <a:ext uri="{FF2B5EF4-FFF2-40B4-BE49-F238E27FC236}">
                    <a16:creationId xmlns:a16="http://schemas.microsoft.com/office/drawing/2014/main" id="{F211E6C2-CEF8-944F-ADCA-A8F40AEFFCE4}"/>
                  </a:ext>
                </a:extLst>
              </p:cNvPr>
              <p:cNvPicPr>
                <a:picLocks noChangeAspect="1"/>
              </p:cNvPicPr>
              <p:nvPr/>
            </p:nvPicPr>
            <p:blipFill>
              <a:blip r:embed="rId9" cstate="print">
                <a:lum bright="70000" contrast="-70000"/>
                <a:extLst>
                  <a:ext uri="{28A0092B-C50C-407E-A947-70E740481C1C}">
                    <a14:useLocalDpi xmlns:a14="http://schemas.microsoft.com/office/drawing/2010/main"/>
                  </a:ext>
                </a:extLst>
              </a:blip>
              <a:stretch>
                <a:fillRect/>
              </a:stretch>
            </p:blipFill>
            <p:spPr>
              <a:xfrm>
                <a:off x="6135520" y="3266160"/>
                <a:ext cx="1539795" cy="1539795"/>
              </a:xfrm>
              <a:prstGeom prst="rect">
                <a:avLst/>
              </a:prstGeom>
            </p:spPr>
          </p:pic>
          <p:pic>
            <p:nvPicPr>
              <p:cNvPr id="14" name="Picture 13">
                <a:extLst>
                  <a:ext uri="{FF2B5EF4-FFF2-40B4-BE49-F238E27FC236}">
                    <a16:creationId xmlns:a16="http://schemas.microsoft.com/office/drawing/2014/main" id="{AFA62817-4526-A04C-AD84-B9E5C5B9F8E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862484" y="3288077"/>
                <a:ext cx="1703294" cy="1703294"/>
              </a:xfrm>
              <a:prstGeom prst="rect">
                <a:avLst/>
              </a:prstGeom>
            </p:spPr>
          </p:pic>
        </p:grpSp>
      </p:grpSp>
    </p:spTree>
    <p:custDataLst>
      <p:tags r:id="rId1"/>
    </p:custDataLst>
    <p:extLst>
      <p:ext uri="{BB962C8B-B14F-4D97-AF65-F5344CB8AC3E}">
        <p14:creationId xmlns:p14="http://schemas.microsoft.com/office/powerpoint/2010/main" val="17273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290EED-C68C-554D-BA05-6FD2CE5648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2597" y="912022"/>
            <a:ext cx="4325155" cy="4046290"/>
          </a:xfrm>
          <a:prstGeom prst="rect">
            <a:avLst/>
          </a:prstGeom>
        </p:spPr>
      </p:pic>
      <p:sp>
        <p:nvSpPr>
          <p:cNvPr id="6" name="Content Placeholder 2">
            <a:extLst>
              <a:ext uri="{FF2B5EF4-FFF2-40B4-BE49-F238E27FC236}">
                <a16:creationId xmlns:a16="http://schemas.microsoft.com/office/drawing/2014/main" id="{B55DD5AA-0664-994A-A9FE-78B23BA89CEB}"/>
              </a:ext>
            </a:extLst>
          </p:cNvPr>
          <p:cNvSpPr txBox="1">
            <a:spLocks/>
          </p:cNvSpPr>
          <p:nvPr/>
        </p:nvSpPr>
        <p:spPr>
          <a:xfrm>
            <a:off x="636751" y="3355130"/>
            <a:ext cx="2669407" cy="24273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Bring resilience language and messages into your dialogue and circles</a:t>
            </a:r>
          </a:p>
          <a:p>
            <a:pPr marL="457200" lvl="1" indent="0">
              <a:buFont typeface="Arial" panose="020B0604020202020204" pitchFamily="34" charset="0"/>
              <a:buNone/>
            </a:pPr>
            <a:endParaRPr lang="en-US" sz="2800" dirty="0"/>
          </a:p>
        </p:txBody>
      </p:sp>
      <p:sp>
        <p:nvSpPr>
          <p:cNvPr id="11" name="TextBox 10">
            <a:extLst>
              <a:ext uri="{FF2B5EF4-FFF2-40B4-BE49-F238E27FC236}">
                <a16:creationId xmlns:a16="http://schemas.microsoft.com/office/drawing/2014/main" id="{869CF31A-6CA1-5C47-A4B0-048227B2929A}"/>
              </a:ext>
            </a:extLst>
          </p:cNvPr>
          <p:cNvSpPr txBox="1"/>
          <p:nvPr/>
        </p:nvSpPr>
        <p:spPr>
          <a:xfrm>
            <a:off x="4871583" y="5040026"/>
            <a:ext cx="1519968" cy="369332"/>
          </a:xfrm>
          <a:prstGeom prst="rect">
            <a:avLst/>
          </a:prstGeom>
          <a:noFill/>
        </p:spPr>
        <p:txBody>
          <a:bodyPr wrap="none" rtlCol="0">
            <a:spAutoFit/>
          </a:bodyPr>
          <a:lstStyle/>
          <a:p>
            <a:r>
              <a:rPr lang="en-US" dirty="0" err="1"/>
              <a:t>www.rand.org</a:t>
            </a:r>
            <a:endParaRPr lang="en-US" dirty="0"/>
          </a:p>
        </p:txBody>
      </p:sp>
      <p:grpSp>
        <p:nvGrpSpPr>
          <p:cNvPr id="12" name="Group 11">
            <a:extLst>
              <a:ext uri="{FF2B5EF4-FFF2-40B4-BE49-F238E27FC236}">
                <a16:creationId xmlns:a16="http://schemas.microsoft.com/office/drawing/2014/main" id="{A5C2AA7D-BCC1-374B-8ACA-BF521FADC20D}"/>
              </a:ext>
            </a:extLst>
          </p:cNvPr>
          <p:cNvGrpSpPr/>
          <p:nvPr/>
        </p:nvGrpSpPr>
        <p:grpSpPr>
          <a:xfrm>
            <a:off x="6323" y="901738"/>
            <a:ext cx="4057677" cy="2200313"/>
            <a:chOff x="781023" y="965238"/>
            <a:chExt cx="4057677" cy="2200313"/>
          </a:xfrm>
        </p:grpSpPr>
        <p:sp>
          <p:nvSpPr>
            <p:cNvPr id="13" name="Pentagon 12">
              <a:extLst>
                <a:ext uri="{FF2B5EF4-FFF2-40B4-BE49-F238E27FC236}">
                  <a16:creationId xmlns:a16="http://schemas.microsoft.com/office/drawing/2014/main" id="{ECB3BAB7-60B1-B244-9630-FDE425D75BF9}"/>
                </a:ext>
              </a:extLst>
            </p:cNvPr>
            <p:cNvSpPr/>
            <p:nvPr/>
          </p:nvSpPr>
          <p:spPr>
            <a:xfrm>
              <a:off x="781023" y="965238"/>
              <a:ext cx="4057677" cy="2200313"/>
            </a:xfrm>
            <a:prstGeom prst="homePlate">
              <a:avLst>
                <a:gd name="adj" fmla="val 24026"/>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B6881C6-85C2-1544-939E-CD74CF67866B}"/>
                </a:ext>
              </a:extLst>
            </p:cNvPr>
            <p:cNvSpPr txBox="1">
              <a:spLocks/>
            </p:cNvSpPr>
            <p:nvPr/>
          </p:nvSpPr>
          <p:spPr>
            <a:xfrm>
              <a:off x="781023" y="1747913"/>
              <a:ext cx="3905277" cy="6349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rPr>
                <a:t>What can you do?</a:t>
              </a:r>
            </a:p>
          </p:txBody>
        </p:sp>
      </p:grpSp>
      <p:pic>
        <p:nvPicPr>
          <p:cNvPr id="2" name="Picture 1">
            <a:extLst>
              <a:ext uri="{FF2B5EF4-FFF2-40B4-BE49-F238E27FC236}">
                <a16:creationId xmlns:a16="http://schemas.microsoft.com/office/drawing/2014/main" id="{8A8B2D1C-58A7-A54B-9EEF-563BBF6E278F}"/>
              </a:ext>
            </a:extLst>
          </p:cNvPr>
          <p:cNvPicPr>
            <a:picLocks noChangeAspect="1"/>
          </p:cNvPicPr>
          <p:nvPr/>
        </p:nvPicPr>
        <p:blipFill>
          <a:blip r:embed="rId4"/>
          <a:stretch>
            <a:fillRect/>
          </a:stretch>
        </p:blipFill>
        <p:spPr>
          <a:xfrm>
            <a:off x="7761429" y="912022"/>
            <a:ext cx="4424248" cy="4046290"/>
          </a:xfrm>
          <a:prstGeom prst="rect">
            <a:avLst/>
          </a:prstGeom>
        </p:spPr>
      </p:pic>
      <p:sp>
        <p:nvSpPr>
          <p:cNvPr id="3" name="TextBox 2">
            <a:extLst>
              <a:ext uri="{FF2B5EF4-FFF2-40B4-BE49-F238E27FC236}">
                <a16:creationId xmlns:a16="http://schemas.microsoft.com/office/drawing/2014/main" id="{AD6FDAE5-644E-FF40-BF2D-D503EF854297}"/>
              </a:ext>
            </a:extLst>
          </p:cNvPr>
          <p:cNvSpPr txBox="1"/>
          <p:nvPr/>
        </p:nvSpPr>
        <p:spPr>
          <a:xfrm>
            <a:off x="8965723" y="2686552"/>
            <a:ext cx="2021983" cy="830997"/>
          </a:xfrm>
          <a:prstGeom prst="rect">
            <a:avLst/>
          </a:prstGeom>
          <a:noFill/>
        </p:spPr>
        <p:txBody>
          <a:bodyPr wrap="square" rtlCol="0">
            <a:spAutoFit/>
          </a:bodyPr>
          <a:lstStyle/>
          <a:p>
            <a:pPr algn="ctr"/>
            <a:r>
              <a:rPr lang="en-US" sz="2400" dirty="0">
                <a:solidFill>
                  <a:schemeClr val="accent3">
                    <a:lumMod val="60000"/>
                    <a:lumOff val="40000"/>
                  </a:schemeClr>
                </a:solidFill>
                <a:latin typeface="Futura Std Book" panose="020B0502020204020303" pitchFamily="34" charset="0"/>
              </a:rPr>
              <a:t>What’s your talent?</a:t>
            </a:r>
          </a:p>
        </p:txBody>
      </p:sp>
    </p:spTree>
    <p:extLst>
      <p:ext uri="{BB962C8B-B14F-4D97-AF65-F5344CB8AC3E}">
        <p14:creationId xmlns:p14="http://schemas.microsoft.com/office/powerpoint/2010/main" val="246556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B9073EA-4290-F94A-8848-C922625288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5200" y="609600"/>
            <a:ext cx="7404100" cy="5448300"/>
          </a:xfrm>
          <a:prstGeom prst="rect">
            <a:avLst/>
          </a:prstGeom>
        </p:spPr>
      </p:pic>
      <p:sp>
        <p:nvSpPr>
          <p:cNvPr id="5" name="Content Placeholder 2">
            <a:extLst>
              <a:ext uri="{FF2B5EF4-FFF2-40B4-BE49-F238E27FC236}">
                <a16:creationId xmlns:a16="http://schemas.microsoft.com/office/drawing/2014/main" id="{5E508B46-E3F2-C94F-98AF-86101AC0B057}"/>
              </a:ext>
            </a:extLst>
          </p:cNvPr>
          <p:cNvSpPr txBox="1">
            <a:spLocks/>
          </p:cNvSpPr>
          <p:nvPr/>
        </p:nvSpPr>
        <p:spPr>
          <a:xfrm>
            <a:off x="649451" y="3355130"/>
            <a:ext cx="2669407" cy="24273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Amplify other agencies’ existing programming and expanding dissemination </a:t>
            </a:r>
          </a:p>
          <a:p>
            <a:endParaRPr lang="en-US" dirty="0"/>
          </a:p>
          <a:p>
            <a:pPr marL="457200" lvl="1" indent="0">
              <a:buFont typeface="Arial" panose="020B0604020202020204" pitchFamily="34" charset="0"/>
              <a:buNone/>
            </a:pPr>
            <a:endParaRPr lang="en-US" sz="2800" dirty="0"/>
          </a:p>
        </p:txBody>
      </p:sp>
      <p:grpSp>
        <p:nvGrpSpPr>
          <p:cNvPr id="9" name="Group 8">
            <a:extLst>
              <a:ext uri="{FF2B5EF4-FFF2-40B4-BE49-F238E27FC236}">
                <a16:creationId xmlns:a16="http://schemas.microsoft.com/office/drawing/2014/main" id="{70BC639F-0529-9A43-9285-C7316EDE2FCE}"/>
              </a:ext>
            </a:extLst>
          </p:cNvPr>
          <p:cNvGrpSpPr/>
          <p:nvPr/>
        </p:nvGrpSpPr>
        <p:grpSpPr>
          <a:xfrm>
            <a:off x="6323" y="901738"/>
            <a:ext cx="4057677" cy="2200313"/>
            <a:chOff x="781023" y="965238"/>
            <a:chExt cx="4057677" cy="2200313"/>
          </a:xfrm>
        </p:grpSpPr>
        <p:sp>
          <p:nvSpPr>
            <p:cNvPr id="10" name="Pentagon 9">
              <a:extLst>
                <a:ext uri="{FF2B5EF4-FFF2-40B4-BE49-F238E27FC236}">
                  <a16:creationId xmlns:a16="http://schemas.microsoft.com/office/drawing/2014/main" id="{CD72ED6F-1D24-F041-A13B-3FC61E05EB3B}"/>
                </a:ext>
              </a:extLst>
            </p:cNvPr>
            <p:cNvSpPr/>
            <p:nvPr/>
          </p:nvSpPr>
          <p:spPr>
            <a:xfrm>
              <a:off x="781023" y="965238"/>
              <a:ext cx="4057677" cy="2200313"/>
            </a:xfrm>
            <a:prstGeom prst="homePlate">
              <a:avLst>
                <a:gd name="adj" fmla="val 24026"/>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CDFDD11-4C2A-A541-99B5-74C135239E8F}"/>
                </a:ext>
              </a:extLst>
            </p:cNvPr>
            <p:cNvSpPr txBox="1">
              <a:spLocks/>
            </p:cNvSpPr>
            <p:nvPr/>
          </p:nvSpPr>
          <p:spPr>
            <a:xfrm>
              <a:off x="781023" y="1747913"/>
              <a:ext cx="3905277" cy="6349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rPr>
                <a:t>What can you do?</a:t>
              </a:r>
            </a:p>
          </p:txBody>
        </p:sp>
      </p:grpSp>
    </p:spTree>
    <p:extLst>
      <p:ext uri="{BB962C8B-B14F-4D97-AF65-F5344CB8AC3E}">
        <p14:creationId xmlns:p14="http://schemas.microsoft.com/office/powerpoint/2010/main" val="106359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FF965-05C9-2241-BAD4-75C5BBF82B37}"/>
              </a:ext>
            </a:extLst>
          </p:cNvPr>
          <p:cNvSpPr txBox="1">
            <a:spLocks/>
          </p:cNvSpPr>
          <p:nvPr/>
        </p:nvSpPr>
        <p:spPr>
          <a:xfrm>
            <a:off x="662151" y="3355130"/>
            <a:ext cx="2669407" cy="24273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Bolster restorative community’s ability to prepare itself and its consumers for stress</a:t>
            </a:r>
          </a:p>
          <a:p>
            <a:endParaRPr lang="en-US" dirty="0"/>
          </a:p>
          <a:p>
            <a:pPr marL="457200" lvl="1" indent="0">
              <a:buFont typeface="Arial" panose="020B0604020202020204" pitchFamily="34" charset="0"/>
              <a:buNone/>
            </a:pPr>
            <a:endParaRPr lang="en-US" sz="2800" dirty="0"/>
          </a:p>
        </p:txBody>
      </p:sp>
      <p:pic>
        <p:nvPicPr>
          <p:cNvPr id="2" name="Picture 2">
            <a:extLst>
              <a:ext uri="{FF2B5EF4-FFF2-40B4-BE49-F238E27FC236}">
                <a16:creationId xmlns:a16="http://schemas.microsoft.com/office/drawing/2014/main" id="{A041AD7F-2F12-084F-A932-F9E45B0BE05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73853" y="609600"/>
            <a:ext cx="7797334" cy="2519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10" name="Group 9">
            <a:extLst>
              <a:ext uri="{FF2B5EF4-FFF2-40B4-BE49-F238E27FC236}">
                <a16:creationId xmlns:a16="http://schemas.microsoft.com/office/drawing/2014/main" id="{196543B8-1762-BA4E-980E-702910B9EE6E}"/>
              </a:ext>
            </a:extLst>
          </p:cNvPr>
          <p:cNvGrpSpPr/>
          <p:nvPr/>
        </p:nvGrpSpPr>
        <p:grpSpPr>
          <a:xfrm>
            <a:off x="6323" y="901738"/>
            <a:ext cx="4057677" cy="2200313"/>
            <a:chOff x="781023" y="965238"/>
            <a:chExt cx="4057677" cy="2200313"/>
          </a:xfrm>
        </p:grpSpPr>
        <p:sp>
          <p:nvSpPr>
            <p:cNvPr id="11" name="Pentagon 10">
              <a:extLst>
                <a:ext uri="{FF2B5EF4-FFF2-40B4-BE49-F238E27FC236}">
                  <a16:creationId xmlns:a16="http://schemas.microsoft.com/office/drawing/2014/main" id="{0F15E0B1-2F0D-D645-A2C6-C1CBCFB99845}"/>
                </a:ext>
              </a:extLst>
            </p:cNvPr>
            <p:cNvSpPr/>
            <p:nvPr/>
          </p:nvSpPr>
          <p:spPr>
            <a:xfrm>
              <a:off x="781023" y="965238"/>
              <a:ext cx="4057677" cy="2200313"/>
            </a:xfrm>
            <a:prstGeom prst="homePlate">
              <a:avLst>
                <a:gd name="adj" fmla="val 24026"/>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FA62C02-2C00-164D-90AA-4359EB0F2151}"/>
                </a:ext>
              </a:extLst>
            </p:cNvPr>
            <p:cNvSpPr txBox="1">
              <a:spLocks/>
            </p:cNvSpPr>
            <p:nvPr/>
          </p:nvSpPr>
          <p:spPr>
            <a:xfrm>
              <a:off x="781023" y="1747913"/>
              <a:ext cx="3905277" cy="6349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rPr>
                <a:t>What can you do?</a:t>
              </a:r>
            </a:p>
          </p:txBody>
        </p:sp>
      </p:grpSp>
      <p:pic>
        <p:nvPicPr>
          <p:cNvPr id="13" name="Picture 12">
            <a:extLst>
              <a:ext uri="{FF2B5EF4-FFF2-40B4-BE49-F238E27FC236}">
                <a16:creationId xmlns:a16="http://schemas.microsoft.com/office/drawing/2014/main" id="{4AC2DF92-D07F-AD4D-89F2-E649A6D42B20}"/>
              </a:ext>
            </a:extLst>
          </p:cNvPr>
          <p:cNvPicPr>
            <a:picLocks noChangeAspect="1"/>
          </p:cNvPicPr>
          <p:nvPr/>
        </p:nvPicPr>
        <p:blipFill>
          <a:blip r:embed="rId4"/>
          <a:stretch>
            <a:fillRect/>
          </a:stretch>
        </p:blipFill>
        <p:spPr>
          <a:xfrm>
            <a:off x="5428908" y="3128907"/>
            <a:ext cx="4287223" cy="3167342"/>
          </a:xfrm>
          <a:prstGeom prst="rect">
            <a:avLst/>
          </a:prstGeom>
        </p:spPr>
      </p:pic>
      <p:sp>
        <p:nvSpPr>
          <p:cNvPr id="14" name="TextBox 13">
            <a:extLst>
              <a:ext uri="{FF2B5EF4-FFF2-40B4-BE49-F238E27FC236}">
                <a16:creationId xmlns:a16="http://schemas.microsoft.com/office/drawing/2014/main" id="{9B29384E-A99D-B145-BDE4-7B53D80D3494}"/>
              </a:ext>
            </a:extLst>
          </p:cNvPr>
          <p:cNvSpPr txBox="1"/>
          <p:nvPr/>
        </p:nvSpPr>
        <p:spPr>
          <a:xfrm>
            <a:off x="6220497" y="4885099"/>
            <a:ext cx="3039414" cy="553998"/>
          </a:xfrm>
          <a:prstGeom prst="rect">
            <a:avLst/>
          </a:prstGeom>
          <a:solidFill>
            <a:srgbClr val="775BC9"/>
          </a:solidFill>
        </p:spPr>
        <p:txBody>
          <a:bodyPr wrap="square" rtlCol="0">
            <a:spAutoFit/>
          </a:bodyPr>
          <a:lstStyle/>
          <a:p>
            <a:pPr algn="ctr"/>
            <a:r>
              <a:rPr lang="en-US" sz="3000" dirty="0">
                <a:latin typeface="Avenir Next Condensed" panose="020B0506020202020204" pitchFamily="34" charset="0"/>
                <a:cs typeface="Bradley Hand ITC" panose="020F0502020204030204" pitchFamily="34" charset="0"/>
              </a:rPr>
              <a:t>We are strong!</a:t>
            </a:r>
          </a:p>
        </p:txBody>
      </p:sp>
      <p:sp>
        <p:nvSpPr>
          <p:cNvPr id="15" name="Rectangle 14">
            <a:extLst>
              <a:ext uri="{FF2B5EF4-FFF2-40B4-BE49-F238E27FC236}">
                <a16:creationId xmlns:a16="http://schemas.microsoft.com/office/drawing/2014/main" id="{18603009-F180-5C44-BD24-11F36859DCA3}"/>
              </a:ext>
            </a:extLst>
          </p:cNvPr>
          <p:cNvSpPr/>
          <p:nvPr/>
        </p:nvSpPr>
        <p:spPr>
          <a:xfrm>
            <a:off x="5428908" y="6053070"/>
            <a:ext cx="4287223" cy="243179"/>
          </a:xfrm>
          <a:prstGeom prst="rect">
            <a:avLst/>
          </a:prstGeom>
          <a:solidFill>
            <a:srgbClr val="775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49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B7C3-2229-BA45-B0C9-967CD1C6295F}"/>
              </a:ext>
            </a:extLst>
          </p:cNvPr>
          <p:cNvSpPr>
            <a:spLocks noGrp="1"/>
          </p:cNvSpPr>
          <p:nvPr>
            <p:ph type="title"/>
          </p:nvPr>
        </p:nvSpPr>
        <p:spPr>
          <a:xfrm>
            <a:off x="838200" y="85725"/>
            <a:ext cx="10515600" cy="1325563"/>
          </a:xfrm>
        </p:spPr>
        <p:txBody>
          <a:bodyPr>
            <a:normAutofit/>
          </a:bodyPr>
          <a:lstStyle/>
          <a:p>
            <a:r>
              <a:rPr lang="en-US" dirty="0"/>
              <a:t>Moving the needle will take a collective effort</a:t>
            </a:r>
          </a:p>
        </p:txBody>
      </p:sp>
      <p:sp>
        <p:nvSpPr>
          <p:cNvPr id="5" name="Rectangle 4">
            <a:extLst>
              <a:ext uri="{FF2B5EF4-FFF2-40B4-BE49-F238E27FC236}">
                <a16:creationId xmlns:a16="http://schemas.microsoft.com/office/drawing/2014/main" id="{1FA130EC-3D25-6040-8587-4E976A278A11}"/>
              </a:ext>
            </a:extLst>
          </p:cNvPr>
          <p:cNvSpPr/>
          <p:nvPr/>
        </p:nvSpPr>
        <p:spPr>
          <a:xfrm>
            <a:off x="6122894" y="2522696"/>
            <a:ext cx="4953689" cy="3046988"/>
          </a:xfrm>
          <a:prstGeom prst="rect">
            <a:avLst/>
          </a:prstGeom>
        </p:spPr>
        <p:txBody>
          <a:bodyPr wrap="square">
            <a:spAutoFit/>
          </a:bodyPr>
          <a:lstStyle/>
          <a:p>
            <a:pPr algn="ctr"/>
            <a:r>
              <a:rPr lang="en-US" sz="3200" b="1" i="1" u="none" strike="noStrike" dirty="0">
                <a:effectLst/>
              </a:rPr>
              <a:t>Coming together is a beginning. Keeping together is progress. Working together is success.</a:t>
            </a:r>
            <a:r>
              <a:rPr lang="en-US" sz="3200" b="0" i="1" u="none" strike="noStrike" dirty="0">
                <a:effectLst/>
              </a:rPr>
              <a:t> </a:t>
            </a:r>
          </a:p>
          <a:p>
            <a:pPr algn="ctr"/>
            <a:r>
              <a:rPr lang="en-US" sz="3200" b="0" i="1" u="none" strike="noStrike" dirty="0">
                <a:effectLst/>
              </a:rPr>
              <a:t>– Henry Ford</a:t>
            </a:r>
            <a:endParaRPr lang="en-US" sz="3200" i="1" dirty="0"/>
          </a:p>
        </p:txBody>
      </p:sp>
      <p:pic>
        <p:nvPicPr>
          <p:cNvPr id="8" name="Picture 7">
            <a:extLst>
              <a:ext uri="{FF2B5EF4-FFF2-40B4-BE49-F238E27FC236}">
                <a16:creationId xmlns:a16="http://schemas.microsoft.com/office/drawing/2014/main" id="{7CB8FA81-900B-614D-BEB2-87EA47DFB5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953438"/>
            <a:ext cx="4052085" cy="4091951"/>
          </a:xfrm>
          <a:prstGeom prst="rect">
            <a:avLst/>
          </a:prstGeom>
        </p:spPr>
      </p:pic>
      <p:pic>
        <p:nvPicPr>
          <p:cNvPr id="4" name="Picture 3">
            <a:extLst>
              <a:ext uri="{FF2B5EF4-FFF2-40B4-BE49-F238E27FC236}">
                <a16:creationId xmlns:a16="http://schemas.microsoft.com/office/drawing/2014/main" id="{7F4DDAEF-8DDC-0942-A85F-D9893FF397E8}"/>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322859" y="4822987"/>
            <a:ext cx="1030941" cy="1030941"/>
          </a:xfrm>
          <a:prstGeom prst="rect">
            <a:avLst/>
          </a:prstGeom>
        </p:spPr>
      </p:pic>
      <p:pic>
        <p:nvPicPr>
          <p:cNvPr id="7" name="Picture 6">
            <a:extLst>
              <a:ext uri="{FF2B5EF4-FFF2-40B4-BE49-F238E27FC236}">
                <a16:creationId xmlns:a16="http://schemas.microsoft.com/office/drawing/2014/main" id="{902861F4-8D44-2F40-911E-759B8833760A}"/>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800000">
            <a:off x="5446059" y="1953438"/>
            <a:ext cx="1030941" cy="1030941"/>
          </a:xfrm>
          <a:prstGeom prst="rect">
            <a:avLst/>
          </a:prstGeom>
        </p:spPr>
      </p:pic>
    </p:spTree>
    <p:extLst>
      <p:ext uri="{BB962C8B-B14F-4D97-AF65-F5344CB8AC3E}">
        <p14:creationId xmlns:p14="http://schemas.microsoft.com/office/powerpoint/2010/main" val="338106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0100" y="984905"/>
            <a:ext cx="10654715" cy="1325563"/>
          </a:xfrm>
        </p:spPr>
        <p:txBody>
          <a:bodyPr/>
          <a:lstStyle/>
          <a:p>
            <a:r>
              <a:rPr lang="en-US" dirty="0"/>
              <a:t>For more information</a:t>
            </a:r>
          </a:p>
        </p:txBody>
      </p:sp>
      <p:sp>
        <p:nvSpPr>
          <p:cNvPr id="3" name="Content Placeholder 2"/>
          <p:cNvSpPr>
            <a:spLocks noGrp="1"/>
          </p:cNvSpPr>
          <p:nvPr>
            <p:ph idx="1"/>
          </p:nvPr>
        </p:nvSpPr>
        <p:spPr>
          <a:xfrm>
            <a:off x="3827426" y="2418467"/>
            <a:ext cx="6898098" cy="2236694"/>
          </a:xfrm>
        </p:spPr>
        <p:txBody>
          <a:bodyPr>
            <a:normAutofit/>
          </a:bodyPr>
          <a:lstStyle/>
          <a:p>
            <a:pPr marL="0" indent="0">
              <a:buNone/>
            </a:pPr>
            <a:r>
              <a:rPr lang="en-US" dirty="0"/>
              <a:t>Joie Acosta, PhD			</a:t>
            </a:r>
          </a:p>
          <a:p>
            <a:pPr marL="0" indent="0">
              <a:buNone/>
            </a:pPr>
            <a:r>
              <a:rPr lang="en-US" dirty="0"/>
              <a:t>RAND Corporation			</a:t>
            </a:r>
          </a:p>
          <a:p>
            <a:pPr marL="0" indent="0">
              <a:buNone/>
            </a:pPr>
            <a:r>
              <a:rPr lang="en-US" dirty="0"/>
              <a:t>jacosta@rand.org			</a:t>
            </a:r>
          </a:p>
          <a:p>
            <a:pPr marL="0" indent="0">
              <a:buNone/>
            </a:pPr>
            <a:r>
              <a:rPr lang="en-US" dirty="0"/>
              <a:t>(703) 413-1100 Ext. 5324</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4" name="Title 1"/>
          <p:cNvSpPr txBox="1">
            <a:spLocks/>
          </p:cNvSpPr>
          <p:nvPr/>
        </p:nvSpPr>
        <p:spPr>
          <a:xfrm>
            <a:off x="1828800" y="4724400"/>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endParaRPr lang="en-US" dirty="0">
              <a:solidFill>
                <a:schemeClr val="tx1">
                  <a:lumMod val="95000"/>
                </a:schemeClr>
              </a:solidFill>
            </a:endParaRPr>
          </a:p>
        </p:txBody>
      </p:sp>
      <p:sp>
        <p:nvSpPr>
          <p:cNvPr id="2" name="Rectangle 1">
            <a:extLst>
              <a:ext uri="{FF2B5EF4-FFF2-40B4-BE49-F238E27FC236}">
                <a16:creationId xmlns:a16="http://schemas.microsoft.com/office/drawing/2014/main" id="{49826EE6-27E6-7743-98F9-AF9156014A26}"/>
              </a:ext>
            </a:extLst>
          </p:cNvPr>
          <p:cNvSpPr/>
          <p:nvPr/>
        </p:nvSpPr>
        <p:spPr>
          <a:xfrm>
            <a:off x="2900082" y="5452179"/>
            <a:ext cx="6647654" cy="523220"/>
          </a:xfrm>
          <a:prstGeom prst="rect">
            <a:avLst/>
          </a:prstGeom>
        </p:spPr>
        <p:txBody>
          <a:bodyPr wrap="none">
            <a:spAutoFit/>
          </a:bodyPr>
          <a:lstStyle/>
          <a:p>
            <a:r>
              <a:rPr lang="en-US" sz="2800" dirty="0" err="1"/>
              <a:t>www.rand.org</a:t>
            </a:r>
            <a:r>
              <a:rPr lang="en-US" sz="2800" dirty="0"/>
              <a:t>/topics/community-resilience</a:t>
            </a:r>
          </a:p>
        </p:txBody>
      </p:sp>
      <p:pic>
        <p:nvPicPr>
          <p:cNvPr id="7" name="Picture 6">
            <a:extLst>
              <a:ext uri="{FF2B5EF4-FFF2-40B4-BE49-F238E27FC236}">
                <a16:creationId xmlns:a16="http://schemas.microsoft.com/office/drawing/2014/main" id="{D6DA2C58-82AC-A048-B632-E6239E546D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5847" y="2133600"/>
            <a:ext cx="2706221" cy="2706221"/>
          </a:xfrm>
          <a:prstGeom prst="rect">
            <a:avLst/>
          </a:prstGeom>
        </p:spPr>
      </p:pic>
    </p:spTree>
    <p:extLst>
      <p:ext uri="{BB962C8B-B14F-4D97-AF65-F5344CB8AC3E}">
        <p14:creationId xmlns:p14="http://schemas.microsoft.com/office/powerpoint/2010/main" val="336984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96503" y="-20727"/>
            <a:ext cx="3237293" cy="6878727"/>
          </a:xfrm>
        </p:spPr>
        <p:txBody>
          <a:bodyPr>
            <a:normAutofit/>
          </a:bodyPr>
          <a:lstStyle/>
          <a:p>
            <a:r>
              <a:rPr lang="en-US" sz="4000" dirty="0"/>
              <a:t>Traditional models to address acute stresses have not worked well enough</a:t>
            </a:r>
          </a:p>
        </p:txBody>
      </p:sp>
      <p:sp>
        <p:nvSpPr>
          <p:cNvPr id="8" name="TextBox 7">
            <a:extLst>
              <a:ext uri="{FF2B5EF4-FFF2-40B4-BE49-F238E27FC236}">
                <a16:creationId xmlns:a16="http://schemas.microsoft.com/office/drawing/2014/main" id="{8B5C7917-C15C-2E41-9383-CDE006534E08}"/>
              </a:ext>
            </a:extLst>
          </p:cNvPr>
          <p:cNvSpPr txBox="1"/>
          <p:nvPr/>
        </p:nvSpPr>
        <p:spPr>
          <a:xfrm>
            <a:off x="3482984" y="571116"/>
            <a:ext cx="1568449" cy="461665"/>
          </a:xfrm>
          <a:prstGeom prst="rect">
            <a:avLst/>
          </a:prstGeom>
          <a:noFill/>
        </p:spPr>
        <p:txBody>
          <a:bodyPr wrap="square" rtlCol="0">
            <a:spAutoFit/>
          </a:bodyPr>
          <a:lstStyle/>
          <a:p>
            <a:pPr algn="ctr"/>
            <a:r>
              <a:rPr lang="en-US" sz="2400" dirty="0">
                <a:solidFill>
                  <a:schemeClr val="tx2"/>
                </a:solidFill>
                <a:cs typeface="Futura Std Book"/>
              </a:rPr>
              <a:t>VS</a:t>
            </a:r>
          </a:p>
        </p:txBody>
      </p:sp>
      <p:sp>
        <p:nvSpPr>
          <p:cNvPr id="12" name="TextBox 11">
            <a:extLst>
              <a:ext uri="{FF2B5EF4-FFF2-40B4-BE49-F238E27FC236}">
                <a16:creationId xmlns:a16="http://schemas.microsoft.com/office/drawing/2014/main" id="{329A4FD1-C594-7048-A0CC-04F40B2B7FD8}"/>
              </a:ext>
            </a:extLst>
          </p:cNvPr>
          <p:cNvSpPr txBox="1"/>
          <p:nvPr/>
        </p:nvSpPr>
        <p:spPr>
          <a:xfrm>
            <a:off x="5682173" y="901737"/>
            <a:ext cx="4269253" cy="5194307"/>
          </a:xfrm>
          <a:prstGeom prst="rect">
            <a:avLst/>
          </a:prstGeom>
          <a:noFill/>
        </p:spPr>
        <p:txBody>
          <a:bodyPr wrap="square" rtlCol="0">
            <a:spAutoFit/>
          </a:bodyPr>
          <a:lstStyle/>
          <a:p>
            <a:pPr>
              <a:lnSpc>
                <a:spcPct val="220000"/>
              </a:lnSpc>
            </a:pPr>
            <a:r>
              <a:rPr lang="en-US" sz="2200" dirty="0">
                <a:solidFill>
                  <a:schemeClr val="tx2"/>
                </a:solidFill>
                <a:cs typeface="Futura Std Book"/>
              </a:rPr>
              <a:t>Plan-based</a:t>
            </a:r>
          </a:p>
          <a:p>
            <a:pPr>
              <a:lnSpc>
                <a:spcPct val="220000"/>
              </a:lnSpc>
            </a:pPr>
            <a:r>
              <a:rPr lang="en-US" sz="2200" dirty="0">
                <a:solidFill>
                  <a:schemeClr val="tx2"/>
                </a:solidFill>
                <a:cs typeface="Futura Std Book"/>
              </a:rPr>
              <a:t>Government agencies</a:t>
            </a:r>
          </a:p>
          <a:p>
            <a:pPr>
              <a:lnSpc>
                <a:spcPct val="220000"/>
              </a:lnSpc>
            </a:pPr>
            <a:r>
              <a:rPr lang="en-US" sz="2200" dirty="0">
                <a:solidFill>
                  <a:schemeClr val="tx2"/>
                </a:solidFill>
                <a:cs typeface="Futura Std Book"/>
              </a:rPr>
              <a:t>Short term</a:t>
            </a:r>
          </a:p>
          <a:p>
            <a:pPr>
              <a:lnSpc>
                <a:spcPct val="220000"/>
              </a:lnSpc>
            </a:pPr>
            <a:r>
              <a:rPr lang="en-US" sz="2200" dirty="0">
                <a:solidFill>
                  <a:schemeClr val="tx2"/>
                </a:solidFill>
                <a:cs typeface="Futura Std Book"/>
              </a:rPr>
              <a:t>Disaster-centered</a:t>
            </a:r>
          </a:p>
          <a:p>
            <a:pPr>
              <a:lnSpc>
                <a:spcPct val="220000"/>
              </a:lnSpc>
            </a:pPr>
            <a:r>
              <a:rPr lang="en-US" sz="2200" dirty="0">
                <a:solidFill>
                  <a:schemeClr val="tx2"/>
                </a:solidFill>
                <a:cs typeface="Futura Std Book"/>
              </a:rPr>
              <a:t>Risk-focused</a:t>
            </a:r>
          </a:p>
          <a:p>
            <a:pPr>
              <a:lnSpc>
                <a:spcPct val="220000"/>
              </a:lnSpc>
            </a:pPr>
            <a:r>
              <a:rPr lang="en-US" sz="2200" dirty="0">
                <a:solidFill>
                  <a:schemeClr val="tx2"/>
                </a:solidFill>
                <a:cs typeface="Futura Std Book"/>
              </a:rPr>
              <a:t>Narrowly defined</a:t>
            </a:r>
          </a:p>
          <a:p>
            <a:pPr>
              <a:lnSpc>
                <a:spcPct val="220000"/>
              </a:lnSpc>
            </a:pPr>
            <a:r>
              <a:rPr lang="en-US" sz="2200" dirty="0">
                <a:solidFill>
                  <a:schemeClr val="tx2"/>
                </a:solidFill>
                <a:cs typeface="Futura Std Book"/>
              </a:rPr>
              <a:t>Build back the same</a:t>
            </a:r>
          </a:p>
        </p:txBody>
      </p:sp>
      <p:grpSp>
        <p:nvGrpSpPr>
          <p:cNvPr id="3" name="Group 2">
            <a:extLst>
              <a:ext uri="{FF2B5EF4-FFF2-40B4-BE49-F238E27FC236}">
                <a16:creationId xmlns:a16="http://schemas.microsoft.com/office/drawing/2014/main" id="{472BC957-212E-5643-B81A-8BEF03D6E12F}"/>
              </a:ext>
            </a:extLst>
          </p:cNvPr>
          <p:cNvGrpSpPr/>
          <p:nvPr/>
        </p:nvGrpSpPr>
        <p:grpSpPr>
          <a:xfrm>
            <a:off x="-32814" y="557669"/>
            <a:ext cx="4229105" cy="5758676"/>
            <a:chOff x="-32814" y="557669"/>
            <a:chExt cx="4229105" cy="5758676"/>
          </a:xfrm>
        </p:grpSpPr>
        <p:sp>
          <p:nvSpPr>
            <p:cNvPr id="4" name="TextBox 3"/>
            <p:cNvSpPr txBox="1"/>
            <p:nvPr/>
          </p:nvSpPr>
          <p:spPr>
            <a:xfrm>
              <a:off x="1080625" y="557669"/>
              <a:ext cx="2442508" cy="461665"/>
            </a:xfrm>
            <a:prstGeom prst="rect">
              <a:avLst/>
            </a:prstGeom>
            <a:noFill/>
          </p:spPr>
          <p:txBody>
            <a:bodyPr wrap="square" rtlCol="0">
              <a:spAutoFit/>
            </a:bodyPr>
            <a:lstStyle/>
            <a:p>
              <a:pPr algn="r"/>
              <a:r>
                <a:rPr lang="en-US" sz="2400" dirty="0">
                  <a:solidFill>
                    <a:schemeClr val="tx2"/>
                  </a:solidFill>
                  <a:cs typeface="Futura Std Book"/>
                </a:rPr>
                <a:t>RESILIENCE</a:t>
              </a:r>
            </a:p>
          </p:txBody>
        </p:sp>
        <p:sp>
          <p:nvSpPr>
            <p:cNvPr id="11" name="TextBox 10">
              <a:extLst>
                <a:ext uri="{FF2B5EF4-FFF2-40B4-BE49-F238E27FC236}">
                  <a16:creationId xmlns:a16="http://schemas.microsoft.com/office/drawing/2014/main" id="{8F4EBF28-9AEA-DC4D-BA39-9D5AFCC47D1B}"/>
                </a:ext>
              </a:extLst>
            </p:cNvPr>
            <p:cNvSpPr txBox="1"/>
            <p:nvPr/>
          </p:nvSpPr>
          <p:spPr>
            <a:xfrm>
              <a:off x="-32814" y="801948"/>
              <a:ext cx="2723660" cy="5507470"/>
            </a:xfrm>
            <a:prstGeom prst="rect">
              <a:avLst/>
            </a:prstGeom>
            <a:noFill/>
          </p:spPr>
          <p:txBody>
            <a:bodyPr wrap="square" rtlCol="0">
              <a:spAutoFit/>
            </a:bodyPr>
            <a:lstStyle/>
            <a:p>
              <a:pPr algn="r">
                <a:lnSpc>
                  <a:spcPct val="220000"/>
                </a:lnSpc>
              </a:pPr>
              <a:r>
                <a:rPr lang="en-US" sz="2200" dirty="0">
                  <a:solidFill>
                    <a:schemeClr val="tx2"/>
                  </a:solidFill>
                  <a:cs typeface="Futura Std Book"/>
                </a:rPr>
                <a:t>Relationship-based</a:t>
              </a:r>
            </a:p>
            <a:p>
              <a:pPr algn="r">
                <a:lnSpc>
                  <a:spcPct val="220000"/>
                </a:lnSpc>
              </a:pPr>
              <a:r>
                <a:rPr lang="en-US" sz="2200" dirty="0">
                  <a:solidFill>
                    <a:schemeClr val="tx2"/>
                  </a:solidFill>
                  <a:cs typeface="Futura Std Book"/>
                </a:rPr>
                <a:t>Whole community</a:t>
              </a:r>
            </a:p>
            <a:p>
              <a:pPr algn="r">
                <a:lnSpc>
                  <a:spcPct val="220000"/>
                </a:lnSpc>
              </a:pPr>
              <a:r>
                <a:rPr lang="en-US" sz="2200" dirty="0">
                  <a:solidFill>
                    <a:schemeClr val="tx2"/>
                  </a:solidFill>
                  <a:cs typeface="Futura Std Book"/>
                </a:rPr>
                <a:t>Long term</a:t>
              </a:r>
            </a:p>
            <a:p>
              <a:pPr algn="r">
                <a:lnSpc>
                  <a:spcPct val="220000"/>
                </a:lnSpc>
              </a:pPr>
              <a:r>
                <a:rPr lang="en-US" sz="2200" dirty="0">
                  <a:solidFill>
                    <a:schemeClr val="tx2"/>
                  </a:solidFill>
                  <a:cs typeface="Futura Std Book"/>
                </a:rPr>
                <a:t>Ongoing</a:t>
              </a:r>
            </a:p>
            <a:p>
              <a:pPr algn="r">
                <a:lnSpc>
                  <a:spcPct val="220000"/>
                </a:lnSpc>
              </a:pPr>
              <a:r>
                <a:rPr lang="en-US" sz="2200" dirty="0">
                  <a:solidFill>
                    <a:schemeClr val="tx2"/>
                  </a:solidFill>
                  <a:cs typeface="Futura Std Book"/>
                </a:rPr>
                <a:t>Based on strengths</a:t>
              </a:r>
            </a:p>
            <a:p>
              <a:pPr algn="r">
                <a:lnSpc>
                  <a:spcPct val="220000"/>
                </a:lnSpc>
              </a:pPr>
              <a:r>
                <a:rPr lang="en-US" sz="2200" dirty="0">
                  <a:solidFill>
                    <a:schemeClr val="tx2"/>
                  </a:solidFill>
                  <a:cs typeface="Futura Std Book"/>
                </a:rPr>
                <a:t>Broadly defined</a:t>
              </a:r>
            </a:p>
            <a:p>
              <a:pPr algn="r">
                <a:lnSpc>
                  <a:spcPct val="220000"/>
                </a:lnSpc>
              </a:pPr>
              <a:r>
                <a:rPr lang="en-US" sz="2200" dirty="0">
                  <a:solidFill>
                    <a:schemeClr val="tx2"/>
                  </a:solidFill>
                  <a:cs typeface="Futura Std Book"/>
                </a:rPr>
                <a:t>Sustainable</a:t>
              </a:r>
            </a:p>
            <a:p>
              <a:pPr algn="r">
                <a:lnSpc>
                  <a:spcPct val="50000"/>
                </a:lnSpc>
              </a:pPr>
              <a:r>
                <a:rPr lang="en-US" sz="2200" dirty="0">
                  <a:solidFill>
                    <a:schemeClr val="tx2"/>
                  </a:solidFill>
                  <a:cs typeface="Futura Std Book"/>
                </a:rPr>
                <a:t> development</a:t>
              </a:r>
            </a:p>
          </p:txBody>
        </p:sp>
        <p:pic>
          <p:nvPicPr>
            <p:cNvPr id="30" name="Picture 29">
              <a:extLst>
                <a:ext uri="{FF2B5EF4-FFF2-40B4-BE49-F238E27FC236}">
                  <a16:creationId xmlns:a16="http://schemas.microsoft.com/office/drawing/2014/main" id="{0EE91596-23D6-5D43-95A1-AEB29CB759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151331" y="2468302"/>
              <a:ext cx="611062" cy="611062"/>
            </a:xfrm>
            <a:prstGeom prst="rect">
              <a:avLst/>
            </a:prstGeom>
          </p:spPr>
        </p:pic>
        <p:pic>
          <p:nvPicPr>
            <p:cNvPr id="32" name="Picture 31">
              <a:extLst>
                <a:ext uri="{FF2B5EF4-FFF2-40B4-BE49-F238E27FC236}">
                  <a16:creationId xmlns:a16="http://schemas.microsoft.com/office/drawing/2014/main" id="{9BD8C26A-AEA4-C744-9F2A-97C33F779AF3}"/>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083134" y="987960"/>
              <a:ext cx="747456" cy="747456"/>
            </a:xfrm>
            <a:prstGeom prst="rect">
              <a:avLst/>
            </a:prstGeom>
          </p:spPr>
        </p:pic>
        <p:grpSp>
          <p:nvGrpSpPr>
            <p:cNvPr id="41" name="Group 40">
              <a:extLst>
                <a:ext uri="{FF2B5EF4-FFF2-40B4-BE49-F238E27FC236}">
                  <a16:creationId xmlns:a16="http://schemas.microsoft.com/office/drawing/2014/main" id="{6F782CF2-4450-0149-B7CF-012A774D593E}"/>
                </a:ext>
              </a:extLst>
            </p:cNvPr>
            <p:cNvGrpSpPr/>
            <p:nvPr/>
          </p:nvGrpSpPr>
          <p:grpSpPr>
            <a:xfrm>
              <a:off x="2717433" y="1773775"/>
              <a:ext cx="1478858" cy="479612"/>
              <a:chOff x="3708780" y="2891495"/>
              <a:chExt cx="1478858" cy="479612"/>
            </a:xfrm>
          </p:grpSpPr>
          <p:pic>
            <p:nvPicPr>
              <p:cNvPr id="38" name="Picture 37">
                <a:extLst>
                  <a:ext uri="{FF2B5EF4-FFF2-40B4-BE49-F238E27FC236}">
                    <a16:creationId xmlns:a16="http://schemas.microsoft.com/office/drawing/2014/main" id="{4D1482E0-C9AF-F549-9474-B05D69077855}"/>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08780" y="2891495"/>
                <a:ext cx="479612" cy="479612"/>
              </a:xfrm>
              <a:prstGeom prst="rect">
                <a:avLst/>
              </a:prstGeom>
            </p:spPr>
          </p:pic>
          <p:pic>
            <p:nvPicPr>
              <p:cNvPr id="39" name="Picture 38">
                <a:extLst>
                  <a:ext uri="{FF2B5EF4-FFF2-40B4-BE49-F238E27FC236}">
                    <a16:creationId xmlns:a16="http://schemas.microsoft.com/office/drawing/2014/main" id="{03902420-31F7-5D4E-AF3B-C0B146DE9DB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08403" y="2891495"/>
                <a:ext cx="479612" cy="479612"/>
              </a:xfrm>
              <a:prstGeom prst="rect">
                <a:avLst/>
              </a:prstGeom>
            </p:spPr>
          </p:pic>
          <p:pic>
            <p:nvPicPr>
              <p:cNvPr id="40" name="Picture 39">
                <a:extLst>
                  <a:ext uri="{FF2B5EF4-FFF2-40B4-BE49-F238E27FC236}">
                    <a16:creationId xmlns:a16="http://schemas.microsoft.com/office/drawing/2014/main" id="{F68701C0-A2F1-5A4E-BAB6-DE29015CBCEB}"/>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08026" y="2891495"/>
                <a:ext cx="479612" cy="479612"/>
              </a:xfrm>
              <a:prstGeom prst="rect">
                <a:avLst/>
              </a:prstGeom>
            </p:spPr>
          </p:pic>
        </p:grpSp>
        <p:pic>
          <p:nvPicPr>
            <p:cNvPr id="43" name="Graphic 42">
              <a:extLst>
                <a:ext uri="{FF2B5EF4-FFF2-40B4-BE49-F238E27FC236}">
                  <a16:creationId xmlns:a16="http://schemas.microsoft.com/office/drawing/2014/main" id="{F5952CEA-67AD-9A4E-B514-4CE27EFAB1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42537" y="3913223"/>
              <a:ext cx="628650" cy="628650"/>
            </a:xfrm>
            <a:prstGeom prst="rect">
              <a:avLst/>
            </a:prstGeom>
          </p:spPr>
        </p:pic>
        <p:pic>
          <p:nvPicPr>
            <p:cNvPr id="47" name="Graphic 46">
              <a:extLst>
                <a:ext uri="{FF2B5EF4-FFF2-40B4-BE49-F238E27FC236}">
                  <a16:creationId xmlns:a16="http://schemas.microsoft.com/office/drawing/2014/main" id="{464532B5-6D0C-2441-9F0A-F822C0B1BA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2537" y="4651033"/>
              <a:ext cx="628650" cy="628650"/>
            </a:xfrm>
            <a:prstGeom prst="rect">
              <a:avLst/>
            </a:prstGeom>
          </p:spPr>
        </p:pic>
        <p:grpSp>
          <p:nvGrpSpPr>
            <p:cNvPr id="62" name="Group 61">
              <a:extLst>
                <a:ext uri="{FF2B5EF4-FFF2-40B4-BE49-F238E27FC236}">
                  <a16:creationId xmlns:a16="http://schemas.microsoft.com/office/drawing/2014/main" id="{C96C4974-1C0A-0B42-8C0A-FAE13F2B1CDE}"/>
                </a:ext>
              </a:extLst>
            </p:cNvPr>
            <p:cNvGrpSpPr/>
            <p:nvPr/>
          </p:nvGrpSpPr>
          <p:grpSpPr>
            <a:xfrm>
              <a:off x="2922558" y="5511929"/>
              <a:ext cx="1068609" cy="804416"/>
              <a:chOff x="3641888" y="5662865"/>
              <a:chExt cx="1068609" cy="804416"/>
            </a:xfrm>
          </p:grpSpPr>
          <p:pic>
            <p:nvPicPr>
              <p:cNvPr id="51" name="Picture 50">
                <a:extLst>
                  <a:ext uri="{FF2B5EF4-FFF2-40B4-BE49-F238E27FC236}">
                    <a16:creationId xmlns:a16="http://schemas.microsoft.com/office/drawing/2014/main" id="{79FA7760-0F53-A142-8AC5-50B88488D345}"/>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30885" y="5987669"/>
                <a:ext cx="479612" cy="479612"/>
              </a:xfrm>
              <a:prstGeom prst="rect">
                <a:avLst/>
              </a:prstGeom>
            </p:spPr>
          </p:pic>
          <p:pic>
            <p:nvPicPr>
              <p:cNvPr id="57" name="Picture 56">
                <a:extLst>
                  <a:ext uri="{FF2B5EF4-FFF2-40B4-BE49-F238E27FC236}">
                    <a16:creationId xmlns:a16="http://schemas.microsoft.com/office/drawing/2014/main" id="{EA78D8CD-4911-B348-A991-A172B58FA5A2}"/>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41888" y="5662865"/>
                <a:ext cx="683247" cy="683247"/>
              </a:xfrm>
              <a:prstGeom prst="rect">
                <a:avLst/>
              </a:prstGeom>
            </p:spPr>
          </p:pic>
        </p:grpSp>
        <p:pic>
          <p:nvPicPr>
            <p:cNvPr id="61" name="Picture 60">
              <a:extLst>
                <a:ext uri="{FF2B5EF4-FFF2-40B4-BE49-F238E27FC236}">
                  <a16:creationId xmlns:a16="http://schemas.microsoft.com/office/drawing/2014/main" id="{D3D29E49-26B3-8E48-8CA1-A4697E3B6128}"/>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151331" y="3291682"/>
              <a:ext cx="611062" cy="611062"/>
            </a:xfrm>
            <a:prstGeom prst="rect">
              <a:avLst/>
            </a:prstGeom>
          </p:spPr>
        </p:pic>
      </p:grpSp>
      <p:grpSp>
        <p:nvGrpSpPr>
          <p:cNvPr id="5" name="Group 4">
            <a:extLst>
              <a:ext uri="{FF2B5EF4-FFF2-40B4-BE49-F238E27FC236}">
                <a16:creationId xmlns:a16="http://schemas.microsoft.com/office/drawing/2014/main" id="{85BCC625-F2B1-0045-B842-93AEB2D2B066}"/>
              </a:ext>
            </a:extLst>
          </p:cNvPr>
          <p:cNvGrpSpPr/>
          <p:nvPr/>
        </p:nvGrpSpPr>
        <p:grpSpPr>
          <a:xfrm>
            <a:off x="4753738" y="557669"/>
            <a:ext cx="3480360" cy="5702366"/>
            <a:chOff x="4753738" y="557669"/>
            <a:chExt cx="3480360" cy="5702366"/>
          </a:xfrm>
        </p:grpSpPr>
        <p:sp>
          <p:nvSpPr>
            <p:cNvPr id="7" name="TextBox 6">
              <a:extLst>
                <a:ext uri="{FF2B5EF4-FFF2-40B4-BE49-F238E27FC236}">
                  <a16:creationId xmlns:a16="http://schemas.microsoft.com/office/drawing/2014/main" id="{288EDAC1-63CB-A74F-8C20-7DEA7DE23DA1}"/>
                </a:ext>
              </a:extLst>
            </p:cNvPr>
            <p:cNvSpPr txBox="1"/>
            <p:nvPr/>
          </p:nvSpPr>
          <p:spPr>
            <a:xfrm>
              <a:off x="4753738" y="557669"/>
              <a:ext cx="3480360" cy="461665"/>
            </a:xfrm>
            <a:prstGeom prst="rect">
              <a:avLst/>
            </a:prstGeom>
            <a:noFill/>
          </p:spPr>
          <p:txBody>
            <a:bodyPr wrap="square" rtlCol="0">
              <a:spAutoFit/>
            </a:bodyPr>
            <a:lstStyle/>
            <a:p>
              <a:r>
                <a:rPr lang="en-US" sz="2400" dirty="0">
                  <a:solidFill>
                    <a:schemeClr val="tx2"/>
                  </a:solidFill>
                  <a:cs typeface="Futura Std Book"/>
                </a:rPr>
                <a:t>PREPAREDNESS</a:t>
              </a:r>
            </a:p>
          </p:txBody>
        </p:sp>
        <p:pic>
          <p:nvPicPr>
            <p:cNvPr id="28" name="Picture 27">
              <a:extLst>
                <a:ext uri="{FF2B5EF4-FFF2-40B4-BE49-F238E27FC236}">
                  <a16:creationId xmlns:a16="http://schemas.microsoft.com/office/drawing/2014/main" id="{C4083F62-D92A-5C4F-AAC5-4B687203D30C}"/>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60929" y="2598992"/>
              <a:ext cx="568818" cy="568818"/>
            </a:xfrm>
            <a:prstGeom prst="rect">
              <a:avLst/>
            </a:prstGeom>
          </p:spPr>
        </p:pic>
        <p:pic>
          <p:nvPicPr>
            <p:cNvPr id="34" name="Picture 33">
              <a:extLst>
                <a:ext uri="{FF2B5EF4-FFF2-40B4-BE49-F238E27FC236}">
                  <a16:creationId xmlns:a16="http://schemas.microsoft.com/office/drawing/2014/main" id="{58E0D4BE-5527-584E-99A7-23D4B8904A46}"/>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21463" y="1037813"/>
              <a:ext cx="647751" cy="647751"/>
            </a:xfrm>
            <a:prstGeom prst="rect">
              <a:avLst/>
            </a:prstGeom>
          </p:spPr>
        </p:pic>
        <p:pic>
          <p:nvPicPr>
            <p:cNvPr id="45" name="Picture 44">
              <a:extLst>
                <a:ext uri="{FF2B5EF4-FFF2-40B4-BE49-F238E27FC236}">
                  <a16:creationId xmlns:a16="http://schemas.microsoft.com/office/drawing/2014/main" id="{FC7A3BDE-DC42-CE40-9DF9-CF6B5AD1BDCE}"/>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31013" y="4000838"/>
              <a:ext cx="628650" cy="628650"/>
            </a:xfrm>
            <a:prstGeom prst="rect">
              <a:avLst/>
            </a:prstGeom>
          </p:spPr>
        </p:pic>
        <p:pic>
          <p:nvPicPr>
            <p:cNvPr id="50" name="Picture 49">
              <a:extLst>
                <a:ext uri="{FF2B5EF4-FFF2-40B4-BE49-F238E27FC236}">
                  <a16:creationId xmlns:a16="http://schemas.microsoft.com/office/drawing/2014/main" id="{FB005395-47CE-AE4B-B8DB-413DC031DA8E}"/>
                </a:ext>
              </a:extLst>
            </p:cNvP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69706" y="5708771"/>
              <a:ext cx="551264" cy="551264"/>
            </a:xfrm>
            <a:prstGeom prst="rect">
              <a:avLst/>
            </a:prstGeom>
          </p:spPr>
        </p:pic>
        <p:pic>
          <p:nvPicPr>
            <p:cNvPr id="53" name="Graphic 52">
              <a:extLst>
                <a:ext uri="{FF2B5EF4-FFF2-40B4-BE49-F238E27FC236}">
                  <a16:creationId xmlns:a16="http://schemas.microsoft.com/office/drawing/2014/main" id="{9F89DAF9-484F-A24D-940D-383113928FB8}"/>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658097">
              <a:off x="5018816" y="1794478"/>
              <a:ext cx="453044" cy="675447"/>
            </a:xfrm>
            <a:prstGeom prst="rect">
              <a:avLst/>
            </a:prstGeom>
          </p:spPr>
        </p:pic>
        <p:pic>
          <p:nvPicPr>
            <p:cNvPr id="59" name="Picture 58">
              <a:extLst>
                <a:ext uri="{FF2B5EF4-FFF2-40B4-BE49-F238E27FC236}">
                  <a16:creationId xmlns:a16="http://schemas.microsoft.com/office/drawing/2014/main" id="{EBE497F2-6079-F249-8317-E19E7558E2AC}"/>
                </a:ext>
              </a:extLst>
            </p:cNvPr>
            <p:cNvPicPr>
              <a:picLocks noChangeAspect="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009031" y="3379627"/>
              <a:ext cx="472614" cy="472614"/>
            </a:xfrm>
            <a:prstGeom prst="rect">
              <a:avLst/>
            </a:prstGeom>
          </p:spPr>
        </p:pic>
        <p:grpSp>
          <p:nvGrpSpPr>
            <p:cNvPr id="70" name="Group 69">
              <a:extLst>
                <a:ext uri="{FF2B5EF4-FFF2-40B4-BE49-F238E27FC236}">
                  <a16:creationId xmlns:a16="http://schemas.microsoft.com/office/drawing/2014/main" id="{A86493C5-0295-7549-9A32-52E6766CE0E6}"/>
                </a:ext>
              </a:extLst>
            </p:cNvPr>
            <p:cNvGrpSpPr/>
            <p:nvPr/>
          </p:nvGrpSpPr>
          <p:grpSpPr>
            <a:xfrm rot="19303095">
              <a:off x="5111592" y="4721862"/>
              <a:ext cx="267492" cy="790515"/>
              <a:chOff x="6607000" y="4926794"/>
              <a:chExt cx="267492" cy="790515"/>
            </a:xfrm>
            <a:solidFill>
              <a:schemeClr val="accent5">
                <a:lumMod val="75000"/>
              </a:schemeClr>
            </a:solidFill>
          </p:grpSpPr>
          <p:pic>
            <p:nvPicPr>
              <p:cNvPr id="49" name="Graphic 48">
                <a:extLst>
                  <a:ext uri="{FF2B5EF4-FFF2-40B4-BE49-F238E27FC236}">
                    <a16:creationId xmlns:a16="http://schemas.microsoft.com/office/drawing/2014/main" id="{A7BB475D-845F-B34E-B577-C23F0F3374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0800000">
                <a:off x="6607000" y="4926794"/>
                <a:ext cx="267492" cy="564706"/>
              </a:xfrm>
              <a:prstGeom prst="rect">
                <a:avLst/>
              </a:prstGeom>
            </p:spPr>
          </p:pic>
          <p:grpSp>
            <p:nvGrpSpPr>
              <p:cNvPr id="69" name="Group 68">
                <a:extLst>
                  <a:ext uri="{FF2B5EF4-FFF2-40B4-BE49-F238E27FC236}">
                    <a16:creationId xmlns:a16="http://schemas.microsoft.com/office/drawing/2014/main" id="{D442E722-DFE9-E341-8100-94BF36C9BD83}"/>
                  </a:ext>
                </a:extLst>
              </p:cNvPr>
              <p:cNvGrpSpPr>
                <a:grpSpLocks noChangeAspect="1"/>
              </p:cNvGrpSpPr>
              <p:nvPr/>
            </p:nvGrpSpPr>
            <p:grpSpPr>
              <a:xfrm>
                <a:off x="6650187" y="5534429"/>
                <a:ext cx="224118" cy="182880"/>
                <a:chOff x="6650186" y="5534429"/>
                <a:chExt cx="224118" cy="182880"/>
              </a:xfrm>
              <a:grpFill/>
            </p:grpSpPr>
            <p:cxnSp>
              <p:nvCxnSpPr>
                <p:cNvPr id="64" name="Straight Connector 63">
                  <a:extLst>
                    <a:ext uri="{FF2B5EF4-FFF2-40B4-BE49-F238E27FC236}">
                      <a16:creationId xmlns:a16="http://schemas.microsoft.com/office/drawing/2014/main" id="{5387FF85-BD61-9347-9DDF-345539BEC6A4}"/>
                    </a:ext>
                  </a:extLst>
                </p:cNvPr>
                <p:cNvCxnSpPr>
                  <a:cxnSpLocks/>
                </p:cNvCxnSpPr>
                <p:nvPr/>
              </p:nvCxnSpPr>
              <p:spPr>
                <a:xfrm>
                  <a:off x="6650186" y="5534429"/>
                  <a:ext cx="0" cy="182880"/>
                </a:xfrm>
                <a:prstGeom prst="line">
                  <a:avLst/>
                </a:prstGeom>
                <a:grp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A3E3929-984E-4F44-97FF-F7B673032424}"/>
                    </a:ext>
                  </a:extLst>
                </p:cNvPr>
                <p:cNvCxnSpPr>
                  <a:cxnSpLocks/>
                </p:cNvCxnSpPr>
                <p:nvPr/>
              </p:nvCxnSpPr>
              <p:spPr>
                <a:xfrm>
                  <a:off x="6762245" y="5534429"/>
                  <a:ext cx="0" cy="182880"/>
                </a:xfrm>
                <a:prstGeom prst="line">
                  <a:avLst/>
                </a:prstGeom>
                <a:grp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161C244-F7AD-E941-A768-F85652D4702D}"/>
                    </a:ext>
                  </a:extLst>
                </p:cNvPr>
                <p:cNvCxnSpPr>
                  <a:cxnSpLocks/>
                </p:cNvCxnSpPr>
                <p:nvPr/>
              </p:nvCxnSpPr>
              <p:spPr>
                <a:xfrm>
                  <a:off x="6874304" y="5534429"/>
                  <a:ext cx="0" cy="182880"/>
                </a:xfrm>
                <a:prstGeom prst="line">
                  <a:avLst/>
                </a:prstGeom>
                <a:grpFill/>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6" name="Straight Connector 5">
            <a:extLst>
              <a:ext uri="{FF2B5EF4-FFF2-40B4-BE49-F238E27FC236}">
                <a16:creationId xmlns:a16="http://schemas.microsoft.com/office/drawing/2014/main" id="{B18F97EE-B9D8-F040-8E1D-30DEDD6FE1C1}"/>
              </a:ext>
            </a:extLst>
          </p:cNvPr>
          <p:cNvCxnSpPr>
            <a:cxnSpLocks/>
          </p:cNvCxnSpPr>
          <p:nvPr/>
        </p:nvCxnSpPr>
        <p:spPr>
          <a:xfrm>
            <a:off x="8588220" y="712694"/>
            <a:ext cx="0" cy="5513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80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A09D51B-C24A-5240-B96F-F61632343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3949699" y="1852272"/>
            <a:ext cx="5186955" cy="4563479"/>
          </a:xfrm>
          <a:prstGeom prst="rect">
            <a:avLst/>
          </a:prstGeom>
        </p:spPr>
      </p:pic>
      <p:pic>
        <p:nvPicPr>
          <p:cNvPr id="7" name="Picture 6">
            <a:extLst>
              <a:ext uri="{FF2B5EF4-FFF2-40B4-BE49-F238E27FC236}">
                <a16:creationId xmlns:a16="http://schemas.microsoft.com/office/drawing/2014/main" id="{3EFCF7F6-129D-134D-8DA4-63CCE9C23C92}"/>
              </a:ext>
            </a:extLst>
          </p:cNvPr>
          <p:cNvPicPr>
            <a:picLocks noChangeAspect="1"/>
          </p:cNvPicPr>
          <p:nvPr/>
        </p:nvPicPr>
        <p:blipFill>
          <a:blip r:embed="rId4"/>
          <a:stretch>
            <a:fillRect/>
          </a:stretch>
        </p:blipFill>
        <p:spPr>
          <a:xfrm>
            <a:off x="199159" y="1852272"/>
            <a:ext cx="3711358" cy="2472243"/>
          </a:xfrm>
          <a:prstGeom prst="rect">
            <a:avLst/>
          </a:prstGeom>
        </p:spPr>
      </p:pic>
      <p:sp>
        <p:nvSpPr>
          <p:cNvPr id="2" name="Title 1"/>
          <p:cNvSpPr>
            <a:spLocks noGrp="1"/>
          </p:cNvSpPr>
          <p:nvPr>
            <p:ph type="title"/>
          </p:nvPr>
        </p:nvSpPr>
        <p:spPr>
          <a:xfrm>
            <a:off x="812800" y="518448"/>
            <a:ext cx="9399814" cy="990600"/>
          </a:xfrm>
        </p:spPr>
        <p:txBody>
          <a:bodyPr>
            <a:noAutofit/>
          </a:bodyPr>
          <a:lstStyle/>
          <a:p>
            <a:r>
              <a:rPr lang="en-US" dirty="0"/>
              <a:t>Traditional models view certain populations as vulnerabilities</a:t>
            </a:r>
          </a:p>
        </p:txBody>
      </p:sp>
      <p:pic>
        <p:nvPicPr>
          <p:cNvPr id="4" name="Picture 3">
            <a:extLst>
              <a:ext uri="{FF2B5EF4-FFF2-40B4-BE49-F238E27FC236}">
                <a16:creationId xmlns:a16="http://schemas.microsoft.com/office/drawing/2014/main" id="{ECF5BD15-C4E7-6046-89DD-3C484E038AE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61743" y="4368799"/>
            <a:ext cx="2148773" cy="2046951"/>
          </a:xfrm>
          <a:prstGeom prst="rect">
            <a:avLst/>
          </a:prstGeom>
        </p:spPr>
      </p:pic>
      <p:pic>
        <p:nvPicPr>
          <p:cNvPr id="11" name="Picture 10">
            <a:extLst>
              <a:ext uri="{FF2B5EF4-FFF2-40B4-BE49-F238E27FC236}">
                <a16:creationId xmlns:a16="http://schemas.microsoft.com/office/drawing/2014/main" id="{73BE0905-F6D3-2F47-99DC-10D6A2B4AD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56664" y="1852272"/>
            <a:ext cx="2107125" cy="1403371"/>
          </a:xfrm>
          <a:prstGeom prst="rect">
            <a:avLst/>
          </a:prstGeom>
        </p:spPr>
      </p:pic>
      <p:pic>
        <p:nvPicPr>
          <p:cNvPr id="13" name="Picture 12">
            <a:extLst>
              <a:ext uri="{FF2B5EF4-FFF2-40B4-BE49-F238E27FC236}">
                <a16:creationId xmlns:a16="http://schemas.microsoft.com/office/drawing/2014/main" id="{6A734DA9-09E6-6948-9673-7A7520BDC45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56664" y="3290762"/>
            <a:ext cx="2647917" cy="1761115"/>
          </a:xfrm>
          <a:prstGeom prst="rect">
            <a:avLst/>
          </a:prstGeom>
        </p:spPr>
      </p:pic>
      <p:pic>
        <p:nvPicPr>
          <p:cNvPr id="15" name="Picture 14">
            <a:extLst>
              <a:ext uri="{FF2B5EF4-FFF2-40B4-BE49-F238E27FC236}">
                <a16:creationId xmlns:a16="http://schemas.microsoft.com/office/drawing/2014/main" id="{0A532FD3-D21A-5C4C-A184-20F77BE109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56665" y="5086996"/>
            <a:ext cx="2001336" cy="1328756"/>
          </a:xfrm>
          <a:prstGeom prst="rect">
            <a:avLst/>
          </a:prstGeom>
        </p:spPr>
      </p:pic>
    </p:spTree>
    <p:extLst>
      <p:ext uri="{BB962C8B-B14F-4D97-AF65-F5344CB8AC3E}">
        <p14:creationId xmlns:p14="http://schemas.microsoft.com/office/powerpoint/2010/main" val="261171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15506"/>
            <a:ext cx="10868376" cy="611188"/>
          </a:xfrm>
        </p:spPr>
        <p:txBody>
          <a:bodyPr>
            <a:noAutofit/>
          </a:bodyPr>
          <a:lstStyle/>
          <a:p>
            <a:pPr>
              <a:defRPr/>
            </a:pPr>
            <a:r>
              <a:rPr lang="en-US" dirty="0">
                <a:cs typeface="Arial" charset="0"/>
              </a:rPr>
              <a:t>Building resilience can reduce the negative consequences of acute and chronic stress</a:t>
            </a:r>
            <a:endParaRPr lang="en-US" dirty="0"/>
          </a:p>
        </p:txBody>
      </p:sp>
      <p:sp>
        <p:nvSpPr>
          <p:cNvPr id="3" name="Content Placeholder 2"/>
          <p:cNvSpPr>
            <a:spLocks noGrp="1"/>
          </p:cNvSpPr>
          <p:nvPr>
            <p:ph idx="1"/>
          </p:nvPr>
        </p:nvSpPr>
        <p:spPr>
          <a:xfrm>
            <a:off x="2235200" y="2345104"/>
            <a:ext cx="6755423" cy="1862992"/>
          </a:xfrm>
        </p:spPr>
        <p:txBody>
          <a:bodyPr>
            <a:noAutofit/>
          </a:bodyPr>
          <a:lstStyle/>
          <a:p>
            <a:pPr marL="0" indent="0">
              <a:buNone/>
            </a:pPr>
            <a:r>
              <a:rPr lang="en-US" sz="3000" dirty="0"/>
              <a:t>Resilience is </a:t>
            </a:r>
            <a:r>
              <a:rPr lang="en-US" sz="3000" i="1" dirty="0"/>
              <a:t>the capacity of a dynamic system, such as a community, to anticipate and adapt successfully to challenges</a:t>
            </a:r>
            <a:r>
              <a:rPr lang="en-US" sz="3000" dirty="0"/>
              <a:t>.</a:t>
            </a:r>
          </a:p>
          <a:p>
            <a:pPr marL="0" indent="0">
              <a:buNone/>
            </a:pPr>
            <a:endParaRPr lang="en-US" sz="2600" dirty="0">
              <a:solidFill>
                <a:prstClr val="black"/>
              </a:solidFill>
            </a:endParaRPr>
          </a:p>
          <a:p>
            <a:pPr marL="0">
              <a:buFontTx/>
              <a:buChar char="•"/>
              <a:defRPr/>
            </a:pPr>
            <a:endParaRPr lang="en-US" sz="2600" dirty="0"/>
          </a:p>
        </p:txBody>
      </p:sp>
      <p:pic>
        <p:nvPicPr>
          <p:cNvPr id="4" name="Picture 3">
            <a:extLst>
              <a:ext uri="{FF2B5EF4-FFF2-40B4-BE49-F238E27FC236}">
                <a16:creationId xmlns:a16="http://schemas.microsoft.com/office/drawing/2014/main" id="{2A4A47B1-88A9-584E-BDF9-7B85EEA976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8" y="5125716"/>
            <a:ext cx="12192000" cy="1764910"/>
          </a:xfrm>
          <a:prstGeom prst="rect">
            <a:avLst/>
          </a:prstGeom>
        </p:spPr>
      </p:pic>
    </p:spTree>
    <p:extLst>
      <p:ext uri="{BB962C8B-B14F-4D97-AF65-F5344CB8AC3E}">
        <p14:creationId xmlns:p14="http://schemas.microsoft.com/office/powerpoint/2010/main" val="207567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718436"/>
            <a:ext cx="10982676" cy="611188"/>
          </a:xfrm>
        </p:spPr>
        <p:txBody>
          <a:bodyPr>
            <a:noAutofit/>
          </a:bodyPr>
          <a:lstStyle/>
          <a:p>
            <a:r>
              <a:rPr lang="en-US" dirty="0"/>
              <a:t>Addressing resilience means considering a wide range of factors</a:t>
            </a:r>
          </a:p>
        </p:txBody>
      </p:sp>
      <p:sp>
        <p:nvSpPr>
          <p:cNvPr id="3" name="Content Placeholder 2"/>
          <p:cNvSpPr>
            <a:spLocks noGrp="1"/>
          </p:cNvSpPr>
          <p:nvPr>
            <p:ph idx="1"/>
          </p:nvPr>
        </p:nvSpPr>
        <p:spPr>
          <a:xfrm>
            <a:off x="1207477" y="1981200"/>
            <a:ext cx="10260623" cy="2641600"/>
          </a:xfrm>
        </p:spPr>
        <p:txBody>
          <a:bodyPr>
            <a:noAutofit/>
          </a:bodyPr>
          <a:lstStyle/>
          <a:p>
            <a:pPr marL="0" indent="0">
              <a:buNone/>
            </a:pPr>
            <a:r>
              <a:rPr lang="en-US" sz="3000" dirty="0">
                <a:solidFill>
                  <a:schemeClr val="accent1"/>
                </a:solidFill>
              </a:rPr>
              <a:t>ACUTE AND CHRONIC STRESSORS</a:t>
            </a:r>
          </a:p>
          <a:p>
            <a:pPr marL="0" indent="0">
              <a:spcBef>
                <a:spcPts val="1800"/>
              </a:spcBef>
              <a:buNone/>
            </a:pPr>
            <a:r>
              <a:rPr lang="en-US" sz="3000" dirty="0">
                <a:solidFill>
                  <a:schemeClr val="accent1"/>
                </a:solidFill>
              </a:rPr>
              <a:t>ENVIRONMENTAL, SOCIAL AND ECONOMIC FACTORS</a:t>
            </a:r>
          </a:p>
          <a:p>
            <a:pPr marL="0" indent="0">
              <a:spcBef>
                <a:spcPts val="1800"/>
              </a:spcBef>
              <a:buNone/>
            </a:pPr>
            <a:r>
              <a:rPr lang="en-US" sz="3000" dirty="0">
                <a:solidFill>
                  <a:schemeClr val="accent1"/>
                </a:solidFill>
              </a:rPr>
              <a:t>EQUITY </a:t>
            </a:r>
            <a:r>
              <a:rPr lang="en-US" sz="3000" dirty="0"/>
              <a:t>so that all communities are resilient and adverse events do not disproportionately affect vulnerable communities</a:t>
            </a:r>
          </a:p>
          <a:p>
            <a:pPr marL="0" indent="0">
              <a:spcBef>
                <a:spcPct val="0"/>
              </a:spcBef>
              <a:buClr>
                <a:srgbClr val="FF9900"/>
              </a:buClr>
              <a:buNone/>
              <a:defRPr/>
            </a:pPr>
            <a:endParaRPr lang="en-US" sz="2600" i="1" dirty="0">
              <a:cs typeface="Arial" charset="0"/>
            </a:endParaRPr>
          </a:p>
          <a:p>
            <a:pPr marL="0" indent="0">
              <a:buNone/>
              <a:defRPr/>
            </a:pPr>
            <a:endParaRPr lang="en-US" sz="2600" dirty="0"/>
          </a:p>
        </p:txBody>
      </p:sp>
      <p:pic>
        <p:nvPicPr>
          <p:cNvPr id="5" name="Picture 4">
            <a:extLst>
              <a:ext uri="{FF2B5EF4-FFF2-40B4-BE49-F238E27FC236}">
                <a16:creationId xmlns:a16="http://schemas.microsoft.com/office/drawing/2014/main" id="{D7600847-DA3F-B64D-A2A7-4A928ADBAF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8" y="5125716"/>
            <a:ext cx="12192000" cy="1764910"/>
          </a:xfrm>
          <a:prstGeom prst="rect">
            <a:avLst/>
          </a:prstGeom>
        </p:spPr>
      </p:pic>
    </p:spTree>
    <p:extLst>
      <p:ext uri="{BB962C8B-B14F-4D97-AF65-F5344CB8AC3E}">
        <p14:creationId xmlns:p14="http://schemas.microsoft.com/office/powerpoint/2010/main" val="317359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427676"/>
            <a:ext cx="11899900" cy="1143000"/>
          </a:xfrm>
        </p:spPr>
        <p:txBody>
          <a:bodyPr>
            <a:noAutofit/>
          </a:bodyPr>
          <a:lstStyle/>
          <a:p>
            <a:pPr>
              <a:defRPr/>
            </a:pPr>
            <a:r>
              <a:rPr lang="en-US" sz="3600" dirty="0"/>
              <a:t>Community resilience has represented the intersection of </a:t>
            </a:r>
            <a:r>
              <a:rPr lang="en-US" sz="3600" i="1" dirty="0"/>
              <a:t>Community Wellbeing Promotion </a:t>
            </a:r>
            <a:r>
              <a:rPr lang="en-US" sz="3600" dirty="0"/>
              <a:t>and </a:t>
            </a:r>
            <a:r>
              <a:rPr lang="en-US" sz="3600" i="1" dirty="0"/>
              <a:t>Emergency Preparedness</a:t>
            </a:r>
          </a:p>
        </p:txBody>
      </p:sp>
      <p:graphicFrame>
        <p:nvGraphicFramePr>
          <p:cNvPr id="9" name="Diagram 8"/>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878388297"/>
              </p:ext>
            </p:extLst>
          </p:nvPr>
        </p:nvGraphicFramePr>
        <p:xfrm>
          <a:off x="488576" y="1905000"/>
          <a:ext cx="11214847" cy="4194594"/>
        </p:xfrm>
        <a:graphic>
          <a:graphicData uri="http://schemas.openxmlformats.org/drawingml/2006/table">
            <a:tbl>
              <a:tblPr firstRow="1" bandRow="1">
                <a:tableStyleId>{5C22544A-7EE6-4342-B048-85BDC9FD1C3A}</a:tableStyleId>
              </a:tblPr>
              <a:tblGrid>
                <a:gridCol w="3738283">
                  <a:extLst>
                    <a:ext uri="{9D8B030D-6E8A-4147-A177-3AD203B41FA5}">
                      <a16:colId xmlns:a16="http://schemas.microsoft.com/office/drawing/2014/main" val="20000"/>
                    </a:ext>
                  </a:extLst>
                </a:gridCol>
                <a:gridCol w="4477245">
                  <a:extLst>
                    <a:ext uri="{9D8B030D-6E8A-4147-A177-3AD203B41FA5}">
                      <a16:colId xmlns:a16="http://schemas.microsoft.com/office/drawing/2014/main" val="20001"/>
                    </a:ext>
                  </a:extLst>
                </a:gridCol>
                <a:gridCol w="2999319">
                  <a:extLst>
                    <a:ext uri="{9D8B030D-6E8A-4147-A177-3AD203B41FA5}">
                      <a16:colId xmlns:a16="http://schemas.microsoft.com/office/drawing/2014/main" val="20002"/>
                    </a:ext>
                  </a:extLst>
                </a:gridCol>
              </a:tblGrid>
              <a:tr h="812066">
                <a:tc>
                  <a:txBody>
                    <a:bodyPr/>
                    <a:lstStyle/>
                    <a:p>
                      <a:pPr algn="ctr">
                        <a:lnSpc>
                          <a:spcPct val="90000"/>
                        </a:lnSpc>
                      </a:pPr>
                      <a:r>
                        <a:rPr lang="en-US" sz="2000" dirty="0">
                          <a:solidFill>
                            <a:schemeClr val="tx1"/>
                          </a:solidFill>
                        </a:rPr>
                        <a:t>Community</a:t>
                      </a:r>
                      <a:r>
                        <a:rPr lang="en-US" sz="2000" baseline="0" dirty="0">
                          <a:solidFill>
                            <a:schemeClr val="tx1"/>
                          </a:solidFill>
                        </a:rPr>
                        <a:t> Wellbeing Promotion</a:t>
                      </a:r>
                      <a:endParaRPr lang="en-US" sz="2000" dirty="0">
                        <a:solidFill>
                          <a:schemeClr val="tx1"/>
                        </a:solidFill>
                      </a:endParaRPr>
                    </a:p>
                  </a:txBody>
                  <a:tcPr marL="91429" marR="91429" anchor="ctr">
                    <a:solidFill>
                      <a:schemeClr val="bg1">
                        <a:lumMod val="50000"/>
                        <a:lumOff val="50000"/>
                      </a:schemeClr>
                    </a:solidFill>
                  </a:tcPr>
                </a:tc>
                <a:tc>
                  <a:txBody>
                    <a:bodyPr/>
                    <a:lstStyle/>
                    <a:p>
                      <a:pPr algn="ctr">
                        <a:lnSpc>
                          <a:spcPct val="90000"/>
                        </a:lnSpc>
                      </a:pPr>
                      <a:r>
                        <a:rPr lang="en-US" sz="2000" u="none" dirty="0">
                          <a:solidFill>
                            <a:schemeClr val="tx1"/>
                          </a:solidFill>
                        </a:rPr>
                        <a:t>Community Resilience</a:t>
                      </a:r>
                    </a:p>
                  </a:txBody>
                  <a:tcPr marL="91429" marR="91429" anchor="ctr">
                    <a:solidFill>
                      <a:schemeClr val="bg1">
                        <a:lumMod val="50000"/>
                        <a:lumOff val="50000"/>
                      </a:schemeClr>
                    </a:solidFill>
                  </a:tcPr>
                </a:tc>
                <a:tc>
                  <a:txBody>
                    <a:bodyPr/>
                    <a:lstStyle/>
                    <a:p>
                      <a:pPr algn="ctr">
                        <a:lnSpc>
                          <a:spcPct val="90000"/>
                        </a:lnSpc>
                      </a:pPr>
                      <a:r>
                        <a:rPr lang="en-US" sz="2000" dirty="0">
                          <a:solidFill>
                            <a:schemeClr val="tx1"/>
                          </a:solidFill>
                        </a:rPr>
                        <a:t>Emergency</a:t>
                      </a:r>
                      <a:r>
                        <a:rPr lang="en-US" sz="2000" baseline="0" dirty="0">
                          <a:solidFill>
                            <a:schemeClr val="tx1"/>
                          </a:solidFill>
                        </a:rPr>
                        <a:t> Preparedness</a:t>
                      </a:r>
                      <a:endParaRPr lang="en-US" sz="2000" dirty="0">
                        <a:solidFill>
                          <a:schemeClr val="tx1"/>
                        </a:solidFill>
                      </a:endParaRPr>
                    </a:p>
                  </a:txBody>
                  <a:tcPr marL="91429" marR="91429" anchor="ctr">
                    <a:solidFill>
                      <a:schemeClr val="bg1">
                        <a:lumMod val="50000"/>
                        <a:lumOff val="50000"/>
                      </a:schemeClr>
                    </a:solidFill>
                  </a:tcPr>
                </a:tc>
                <a:extLst>
                  <a:ext uri="{0D108BD9-81ED-4DB2-BD59-A6C34878D82A}">
                    <a16:rowId xmlns:a16="http://schemas.microsoft.com/office/drawing/2014/main" val="10000"/>
                  </a:ext>
                </a:extLst>
              </a:tr>
              <a:tr h="806063">
                <a:tc>
                  <a:txBody>
                    <a:bodyPr/>
                    <a:lstStyle/>
                    <a:p>
                      <a:pPr>
                        <a:lnSpc>
                          <a:spcPct val="90000"/>
                        </a:lnSpc>
                      </a:pPr>
                      <a:r>
                        <a:rPr lang="en-US" sz="2000" dirty="0">
                          <a:solidFill>
                            <a:schemeClr val="bg1"/>
                          </a:solidFill>
                        </a:rPr>
                        <a:t>Routine surveillance</a:t>
                      </a:r>
                    </a:p>
                  </a:txBody>
                  <a:tcPr marL="91429" marR="91429" anchor="ctr">
                    <a:lnB w="12700" cap="flat" cmpd="sng" algn="ctr">
                      <a:solidFill>
                        <a:schemeClr val="tx1">
                          <a:lumMod val="50000"/>
                        </a:schemeClr>
                      </a:solidFill>
                      <a:prstDash val="solid"/>
                      <a:round/>
                      <a:headEnd type="none" w="med" len="med"/>
                      <a:tailEnd type="none" w="med" len="med"/>
                    </a:lnB>
                    <a:solidFill>
                      <a:schemeClr val="accent1">
                        <a:lumMod val="20000"/>
                        <a:lumOff val="80000"/>
                      </a:schemeClr>
                    </a:solidFill>
                  </a:tcPr>
                </a:tc>
                <a:tc>
                  <a:txBody>
                    <a:bodyPr/>
                    <a:lstStyle/>
                    <a:p>
                      <a:pPr>
                        <a:lnSpc>
                          <a:spcPct val="90000"/>
                        </a:lnSpc>
                      </a:pPr>
                      <a:r>
                        <a:rPr lang="en-US" sz="2000" u="none" dirty="0">
                          <a:solidFill>
                            <a:srgbClr val="002060"/>
                          </a:solidFill>
                        </a:rPr>
                        <a:t>Assessment</a:t>
                      </a:r>
                      <a:r>
                        <a:rPr lang="en-US" sz="2000" u="none" baseline="0" dirty="0">
                          <a:solidFill>
                            <a:srgbClr val="002060"/>
                          </a:solidFill>
                        </a:rPr>
                        <a:t> of population, structural vulnerabilities and assets</a:t>
                      </a:r>
                      <a:endParaRPr lang="en-US" sz="2000" u="none" dirty="0">
                        <a:solidFill>
                          <a:srgbClr val="002060"/>
                        </a:solidFill>
                      </a:endParaRPr>
                    </a:p>
                  </a:txBody>
                  <a:tcPr marL="91429" marR="91429" anchor="ctr">
                    <a:lnB w="12700" cap="flat" cmpd="sng" algn="ctr">
                      <a:solidFill>
                        <a:schemeClr val="tx1">
                          <a:lumMod val="50000"/>
                        </a:schemeClr>
                      </a:solidFill>
                      <a:prstDash val="solid"/>
                      <a:round/>
                      <a:headEnd type="none" w="med" len="med"/>
                      <a:tailEnd type="none" w="med" len="med"/>
                    </a:lnB>
                    <a:solidFill>
                      <a:schemeClr val="accent1">
                        <a:lumMod val="40000"/>
                        <a:lumOff val="60000"/>
                      </a:schemeClr>
                    </a:solidFill>
                  </a:tcPr>
                </a:tc>
                <a:tc>
                  <a:txBody>
                    <a:bodyPr/>
                    <a:lstStyle/>
                    <a:p>
                      <a:pPr>
                        <a:lnSpc>
                          <a:spcPct val="90000"/>
                        </a:lnSpc>
                      </a:pPr>
                      <a:r>
                        <a:rPr lang="en-US" sz="2000" dirty="0">
                          <a:solidFill>
                            <a:srgbClr val="002060"/>
                          </a:solidFill>
                        </a:rPr>
                        <a:t>Emergency</a:t>
                      </a:r>
                      <a:r>
                        <a:rPr lang="en-US" sz="2000" baseline="0" dirty="0">
                          <a:solidFill>
                            <a:srgbClr val="002060"/>
                          </a:solidFill>
                        </a:rPr>
                        <a:t> risk assessment</a:t>
                      </a:r>
                      <a:endParaRPr lang="en-US" sz="2000" dirty="0">
                        <a:solidFill>
                          <a:srgbClr val="002060"/>
                        </a:solidFill>
                      </a:endParaRPr>
                    </a:p>
                  </a:txBody>
                  <a:tcPr marL="91429" marR="91429" anchor="ctr">
                    <a:lnB w="12700" cap="flat" cmpd="sng" algn="ctr">
                      <a:solidFill>
                        <a:schemeClr val="tx1">
                          <a:lumMod val="5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592375">
                <a:tc>
                  <a:txBody>
                    <a:bodyPr/>
                    <a:lstStyle/>
                    <a:p>
                      <a:pPr>
                        <a:lnSpc>
                          <a:spcPct val="90000"/>
                        </a:lnSpc>
                      </a:pPr>
                      <a:r>
                        <a:rPr lang="en-US" sz="2000" dirty="0">
                          <a:solidFill>
                            <a:schemeClr val="bg1"/>
                          </a:solidFill>
                        </a:rPr>
                        <a:t>Community education</a:t>
                      </a:r>
                    </a:p>
                  </a:txBody>
                  <a:tcPr marL="91429" marR="91429" anchor="ct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accent1">
                        <a:lumMod val="20000"/>
                        <a:lumOff val="80000"/>
                      </a:schemeClr>
                    </a:solidFill>
                  </a:tcPr>
                </a:tc>
                <a:tc>
                  <a:txBody>
                    <a:bodyPr/>
                    <a:lstStyle/>
                    <a:p>
                      <a:pPr>
                        <a:lnSpc>
                          <a:spcPct val="90000"/>
                        </a:lnSpc>
                      </a:pPr>
                      <a:r>
                        <a:rPr lang="en-US" sz="2000" u="none" dirty="0">
                          <a:solidFill>
                            <a:srgbClr val="002060"/>
                          </a:solidFill>
                        </a:rPr>
                        <a:t>Education</a:t>
                      </a:r>
                      <a:r>
                        <a:rPr lang="en-US" sz="2000" u="none" baseline="0" dirty="0">
                          <a:solidFill>
                            <a:srgbClr val="002060"/>
                          </a:solidFill>
                        </a:rPr>
                        <a:t> about ongoing mitigation</a:t>
                      </a:r>
                      <a:endParaRPr lang="en-US" sz="2000" u="none" dirty="0">
                        <a:solidFill>
                          <a:srgbClr val="002060"/>
                        </a:solidFill>
                      </a:endParaRPr>
                    </a:p>
                  </a:txBody>
                  <a:tcPr marL="91429" marR="91429" anchor="ct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accent1">
                        <a:lumMod val="40000"/>
                        <a:lumOff val="60000"/>
                      </a:schemeClr>
                    </a:solidFill>
                  </a:tcPr>
                </a:tc>
                <a:tc>
                  <a:txBody>
                    <a:bodyPr/>
                    <a:lstStyle/>
                    <a:p>
                      <a:pPr>
                        <a:lnSpc>
                          <a:spcPct val="90000"/>
                        </a:lnSpc>
                      </a:pPr>
                      <a:r>
                        <a:rPr lang="en-US" sz="2000" dirty="0">
                          <a:solidFill>
                            <a:srgbClr val="002060"/>
                          </a:solidFill>
                        </a:rPr>
                        <a:t>Risk communication</a:t>
                      </a:r>
                      <a:r>
                        <a:rPr lang="en-US" sz="2000" baseline="0" dirty="0">
                          <a:solidFill>
                            <a:srgbClr val="002060"/>
                          </a:solidFill>
                        </a:rPr>
                        <a:t> </a:t>
                      </a:r>
                      <a:endParaRPr lang="en-US" sz="2000" dirty="0">
                        <a:solidFill>
                          <a:srgbClr val="002060"/>
                        </a:solidFill>
                      </a:endParaRPr>
                    </a:p>
                  </a:txBody>
                  <a:tcPr marL="91429" marR="91429" anchor="ct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1142296">
                <a:tc>
                  <a:txBody>
                    <a:bodyPr/>
                    <a:lstStyle/>
                    <a:p>
                      <a:pPr>
                        <a:lnSpc>
                          <a:spcPct val="90000"/>
                        </a:lnSpc>
                      </a:pPr>
                      <a:r>
                        <a:rPr lang="en-US" sz="2000" dirty="0">
                          <a:solidFill>
                            <a:schemeClr val="bg1"/>
                          </a:solidFill>
                        </a:rPr>
                        <a:t>Provision of direct services</a:t>
                      </a:r>
                      <a:r>
                        <a:rPr lang="en-US" sz="2000" baseline="0" dirty="0">
                          <a:solidFill>
                            <a:schemeClr val="bg1"/>
                          </a:solidFill>
                        </a:rPr>
                        <a:t> (e.g., immunizations, home visiting, social services)</a:t>
                      </a:r>
                      <a:endParaRPr lang="en-US" sz="2000" dirty="0">
                        <a:solidFill>
                          <a:schemeClr val="bg1"/>
                        </a:solidFill>
                      </a:endParaRPr>
                    </a:p>
                  </a:txBody>
                  <a:tcPr marL="91429" marR="91429" anchor="ct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accent1">
                        <a:lumMod val="20000"/>
                        <a:lumOff val="80000"/>
                      </a:schemeClr>
                    </a:solidFill>
                  </a:tcPr>
                </a:tc>
                <a:tc>
                  <a:txBody>
                    <a:bodyPr/>
                    <a:lstStyle/>
                    <a:p>
                      <a:pPr>
                        <a:lnSpc>
                          <a:spcPct val="90000"/>
                        </a:lnSpc>
                      </a:pPr>
                      <a:r>
                        <a:rPr lang="en-US" sz="2000" u="none" dirty="0">
                          <a:solidFill>
                            <a:srgbClr val="002060"/>
                          </a:solidFill>
                        </a:rPr>
                        <a:t>Ongoing assurance of health</a:t>
                      </a:r>
                      <a:r>
                        <a:rPr lang="en-US" sz="2000" u="none" baseline="0" dirty="0">
                          <a:solidFill>
                            <a:srgbClr val="002060"/>
                          </a:solidFill>
                        </a:rPr>
                        <a:t> and social service access; skill building (e.g., PFA, economic supports)</a:t>
                      </a:r>
                      <a:endParaRPr lang="en-US" sz="2000" u="none" dirty="0">
                        <a:solidFill>
                          <a:srgbClr val="002060"/>
                        </a:solidFill>
                      </a:endParaRPr>
                    </a:p>
                  </a:txBody>
                  <a:tcPr marL="91429" marR="91429" anchor="ct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accent1">
                        <a:lumMod val="40000"/>
                        <a:lumOff val="60000"/>
                      </a:schemeClr>
                    </a:solidFill>
                  </a:tcPr>
                </a:tc>
                <a:tc>
                  <a:txBody>
                    <a:bodyPr/>
                    <a:lstStyle/>
                    <a:p>
                      <a:pPr>
                        <a:lnSpc>
                          <a:spcPct val="90000"/>
                        </a:lnSpc>
                      </a:pPr>
                      <a:r>
                        <a:rPr lang="en-US" sz="2000" dirty="0">
                          <a:solidFill>
                            <a:srgbClr val="002060"/>
                          </a:solidFill>
                        </a:rPr>
                        <a:t>Provision</a:t>
                      </a:r>
                      <a:r>
                        <a:rPr lang="en-US" sz="2000" baseline="0" dirty="0">
                          <a:solidFill>
                            <a:srgbClr val="002060"/>
                          </a:solidFill>
                        </a:rPr>
                        <a:t> of shelters, evacuation plans, mass prophylaxis </a:t>
                      </a:r>
                      <a:endParaRPr lang="en-US" sz="2000" dirty="0">
                        <a:solidFill>
                          <a:srgbClr val="002060"/>
                        </a:solidFill>
                      </a:endParaRPr>
                    </a:p>
                  </a:txBody>
                  <a:tcPr marL="91429" marR="91429" anchor="ct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841794">
                <a:tc>
                  <a:txBody>
                    <a:bodyPr/>
                    <a:lstStyle/>
                    <a:p>
                      <a:pPr>
                        <a:lnSpc>
                          <a:spcPct val="90000"/>
                        </a:lnSpc>
                      </a:pPr>
                      <a:r>
                        <a:rPr lang="en-US" sz="2000" dirty="0">
                          <a:solidFill>
                            <a:schemeClr val="bg1"/>
                          </a:solidFill>
                        </a:rPr>
                        <a:t>Policy</a:t>
                      </a:r>
                      <a:r>
                        <a:rPr lang="en-US" sz="2000" baseline="0" dirty="0">
                          <a:solidFill>
                            <a:schemeClr val="bg1"/>
                          </a:solidFill>
                        </a:rPr>
                        <a:t> support re: community impact on health and wellbeing</a:t>
                      </a:r>
                      <a:endParaRPr lang="en-US" sz="2000" dirty="0">
                        <a:solidFill>
                          <a:schemeClr val="bg1"/>
                        </a:solidFill>
                      </a:endParaRPr>
                    </a:p>
                  </a:txBody>
                  <a:tcPr marL="91429" marR="91429" anchor="ctr">
                    <a:lnT w="12700" cap="flat" cmpd="sng" algn="ctr">
                      <a:solidFill>
                        <a:schemeClr val="tx1">
                          <a:lumMod val="50000"/>
                        </a:schemeClr>
                      </a:solidFill>
                      <a:prstDash val="solid"/>
                      <a:round/>
                      <a:headEnd type="none" w="med" len="med"/>
                      <a:tailEnd type="none" w="med" len="med"/>
                    </a:lnT>
                    <a:solidFill>
                      <a:schemeClr val="accent1">
                        <a:lumMod val="20000"/>
                        <a:lumOff val="80000"/>
                      </a:schemeClr>
                    </a:solidFill>
                  </a:tcPr>
                </a:tc>
                <a:tc>
                  <a:txBody>
                    <a:bodyPr/>
                    <a:lstStyle/>
                    <a:p>
                      <a:pPr>
                        <a:lnSpc>
                          <a:spcPct val="90000"/>
                        </a:lnSpc>
                      </a:pPr>
                      <a:r>
                        <a:rPr lang="en-US" sz="2000" u="none" dirty="0">
                          <a:solidFill>
                            <a:srgbClr val="002060"/>
                          </a:solidFill>
                        </a:rPr>
                        <a:t>Policies</a:t>
                      </a:r>
                      <a:r>
                        <a:rPr lang="en-US" sz="2000" u="none" baseline="0" dirty="0">
                          <a:solidFill>
                            <a:srgbClr val="002060"/>
                          </a:solidFill>
                        </a:rPr>
                        <a:t> that prepare for routine and emergency conditions</a:t>
                      </a:r>
                      <a:endParaRPr lang="en-US" sz="2000" u="none" dirty="0">
                        <a:solidFill>
                          <a:srgbClr val="002060"/>
                        </a:solidFill>
                      </a:endParaRPr>
                    </a:p>
                  </a:txBody>
                  <a:tcPr marL="91429" marR="91429" anchor="ctr">
                    <a:lnT w="12700" cap="flat" cmpd="sng" algn="ctr">
                      <a:solidFill>
                        <a:schemeClr val="tx1">
                          <a:lumMod val="50000"/>
                        </a:schemeClr>
                      </a:solidFill>
                      <a:prstDash val="solid"/>
                      <a:round/>
                      <a:headEnd type="none" w="med" len="med"/>
                      <a:tailEnd type="none" w="med" len="med"/>
                    </a:lnT>
                    <a:solidFill>
                      <a:schemeClr val="accent1">
                        <a:lumMod val="40000"/>
                        <a:lumOff val="60000"/>
                      </a:schemeClr>
                    </a:solidFill>
                  </a:tcPr>
                </a:tc>
                <a:tc>
                  <a:txBody>
                    <a:bodyPr/>
                    <a:lstStyle/>
                    <a:p>
                      <a:pPr>
                        <a:lnSpc>
                          <a:spcPct val="90000"/>
                        </a:lnSpc>
                      </a:pPr>
                      <a:r>
                        <a:rPr lang="en-US" sz="2000" dirty="0">
                          <a:solidFill>
                            <a:srgbClr val="002060"/>
                          </a:solidFill>
                        </a:rPr>
                        <a:t>Policy support re: disaster</a:t>
                      </a:r>
                      <a:r>
                        <a:rPr lang="en-US" sz="2000" baseline="0" dirty="0">
                          <a:solidFill>
                            <a:srgbClr val="002060"/>
                          </a:solidFill>
                        </a:rPr>
                        <a:t> response and recovery</a:t>
                      </a:r>
                      <a:endParaRPr lang="en-US" sz="2000" dirty="0">
                        <a:solidFill>
                          <a:srgbClr val="002060"/>
                        </a:solidFill>
                      </a:endParaRPr>
                    </a:p>
                  </a:txBody>
                  <a:tcPr marL="91429" marR="91429" anchor="ctr">
                    <a:lnT w="12700" cap="flat" cmpd="sng" algn="ctr">
                      <a:solidFill>
                        <a:schemeClr val="tx1">
                          <a:lumMod val="50000"/>
                        </a:schemeClr>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917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70518"/>
            <a:ext cx="9658724" cy="1143000"/>
          </a:xfrm>
        </p:spPr>
        <p:txBody>
          <a:bodyPr>
            <a:normAutofit/>
          </a:bodyPr>
          <a:lstStyle/>
          <a:p>
            <a:r>
              <a:rPr lang="en-US" dirty="0"/>
              <a:t>Resilience links other community efforts</a:t>
            </a:r>
          </a:p>
        </p:txBody>
      </p:sp>
      <p:sp>
        <p:nvSpPr>
          <p:cNvPr id="4" name="Oval 3"/>
          <p:cNvSpPr/>
          <p:nvPr/>
        </p:nvSpPr>
        <p:spPr>
          <a:xfrm>
            <a:off x="5616228" y="1880711"/>
            <a:ext cx="2872015" cy="2821429"/>
          </a:xfrm>
          <a:prstGeom prst="ellipse">
            <a:avLst/>
          </a:prstGeo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Livability</a:t>
            </a:r>
          </a:p>
        </p:txBody>
      </p:sp>
      <p:sp>
        <p:nvSpPr>
          <p:cNvPr id="5" name="Oval 4"/>
          <p:cNvSpPr/>
          <p:nvPr/>
        </p:nvSpPr>
        <p:spPr>
          <a:xfrm>
            <a:off x="3482628" y="1850828"/>
            <a:ext cx="2872015" cy="2821429"/>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Sustainability</a:t>
            </a:r>
          </a:p>
        </p:txBody>
      </p:sp>
      <p:sp>
        <p:nvSpPr>
          <p:cNvPr id="7" name="Oval 6"/>
          <p:cNvSpPr/>
          <p:nvPr/>
        </p:nvSpPr>
        <p:spPr>
          <a:xfrm>
            <a:off x="4588275" y="3377817"/>
            <a:ext cx="2872015" cy="2821429"/>
          </a:xfrm>
          <a:prstGeom prst="ellipse">
            <a:avLst/>
          </a:prstGeom>
          <a:solidFill>
            <a:schemeClr val="accent1">
              <a:lumMod val="75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Wellbeing</a:t>
            </a:r>
          </a:p>
        </p:txBody>
      </p:sp>
      <p:sp>
        <p:nvSpPr>
          <p:cNvPr id="6" name="Oval 5">
            <a:extLst>
              <a:ext uri="{FF2B5EF4-FFF2-40B4-BE49-F238E27FC236}">
                <a16:creationId xmlns:a16="http://schemas.microsoft.com/office/drawing/2014/main" id="{53EF7AE4-3906-0845-A2DC-86B64DE0283B}"/>
              </a:ext>
            </a:extLst>
          </p:cNvPr>
          <p:cNvSpPr/>
          <p:nvPr/>
        </p:nvSpPr>
        <p:spPr>
          <a:xfrm>
            <a:off x="2124314" y="3567287"/>
            <a:ext cx="2872015" cy="2821429"/>
          </a:xfrm>
          <a:prstGeom prst="ellipse">
            <a:avLst/>
          </a:prstGeom>
          <a:solidFill>
            <a:schemeClr val="accent4"/>
          </a:solidFill>
          <a:ln w="762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bg1"/>
                </a:solidFill>
              </a:rPr>
              <a:t>Restorative Practices</a:t>
            </a:r>
          </a:p>
        </p:txBody>
      </p:sp>
      <p:sp>
        <p:nvSpPr>
          <p:cNvPr id="8" name="TextBox 7">
            <a:extLst>
              <a:ext uri="{FF2B5EF4-FFF2-40B4-BE49-F238E27FC236}">
                <a16:creationId xmlns:a16="http://schemas.microsoft.com/office/drawing/2014/main" id="{81B3602D-1C46-034A-AEEA-714655A6F2E9}"/>
              </a:ext>
            </a:extLst>
          </p:cNvPr>
          <p:cNvSpPr txBox="1"/>
          <p:nvPr/>
        </p:nvSpPr>
        <p:spPr>
          <a:xfrm>
            <a:off x="281499" y="4377836"/>
            <a:ext cx="2095482" cy="1089529"/>
          </a:xfrm>
          <a:prstGeom prst="rect">
            <a:avLst/>
          </a:prstGeom>
          <a:noFill/>
        </p:spPr>
        <p:txBody>
          <a:bodyPr wrap="square" rtlCol="0">
            <a:spAutoFit/>
          </a:bodyPr>
          <a:lstStyle/>
          <a:p>
            <a:pPr>
              <a:lnSpc>
                <a:spcPct val="90000"/>
              </a:lnSpc>
            </a:pPr>
            <a:r>
              <a:rPr lang="en-US" sz="2400" dirty="0"/>
              <a:t>Focus of today’s presentation</a:t>
            </a:r>
          </a:p>
        </p:txBody>
      </p:sp>
      <p:sp>
        <p:nvSpPr>
          <p:cNvPr id="9" name="Triangle 8">
            <a:extLst>
              <a:ext uri="{FF2B5EF4-FFF2-40B4-BE49-F238E27FC236}">
                <a16:creationId xmlns:a16="http://schemas.microsoft.com/office/drawing/2014/main" id="{DA144969-2DAF-104C-93E7-EF8C1176506A}"/>
              </a:ext>
            </a:extLst>
          </p:cNvPr>
          <p:cNvSpPr/>
          <p:nvPr/>
        </p:nvSpPr>
        <p:spPr>
          <a:xfrm rot="5400000">
            <a:off x="1576210" y="4569530"/>
            <a:ext cx="452659" cy="35732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87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Custom 113">
      <a:dk1>
        <a:srgbClr val="000000"/>
      </a:dk1>
      <a:lt1>
        <a:srgbClr val="FFFFFF"/>
      </a:lt1>
      <a:dk2>
        <a:srgbClr val="44546A"/>
      </a:dk2>
      <a:lt2>
        <a:srgbClr val="E7E6E6"/>
      </a:lt2>
      <a:accent1>
        <a:srgbClr val="35ECBD"/>
      </a:accent1>
      <a:accent2>
        <a:srgbClr val="B9EA5C"/>
      </a:accent2>
      <a:accent3>
        <a:srgbClr val="45B7F0"/>
      </a:accent3>
      <a:accent4>
        <a:srgbClr val="9270ED"/>
      </a:accent4>
      <a:accent5>
        <a:srgbClr val="ED1313"/>
      </a:accent5>
      <a:accent6>
        <a:srgbClr val="2859D5"/>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1324</TotalTime>
  <Words>2030</Words>
  <Application>Microsoft Macintosh PowerPoint</Application>
  <PresentationFormat>Widescreen</PresentationFormat>
  <Paragraphs>344</Paragraphs>
  <Slides>34</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Avenir Next Condensed</vt:lpstr>
      <vt:lpstr>Calibri</vt:lpstr>
      <vt:lpstr>Calibri Light</vt:lpstr>
      <vt:lpstr>Comic Sans MS</vt:lpstr>
      <vt:lpstr>Futura Std Book</vt:lpstr>
      <vt:lpstr>Palatino</vt:lpstr>
      <vt:lpstr>Proxima Nova Bold</vt:lpstr>
      <vt:lpstr>Office Theme</vt:lpstr>
      <vt:lpstr>BEYOND SCHOOLS The Role of Restorative Practices in Building Resilient Communities</vt:lpstr>
      <vt:lpstr>Objectives of today’s presentation</vt:lpstr>
      <vt:lpstr>Strengthening community resilience is critical in a changing world</vt:lpstr>
      <vt:lpstr>Traditional models to address acute stresses have not worked well enough</vt:lpstr>
      <vt:lpstr>Traditional models view certain populations as vulnerabilities</vt:lpstr>
      <vt:lpstr>Building resilience can reduce the negative consequences of acute and chronic stress</vt:lpstr>
      <vt:lpstr>Addressing resilience means considering a wide range of factors</vt:lpstr>
      <vt:lpstr>Community resilience has represented the intersection of Community Wellbeing Promotion and Emergency Preparedness</vt:lpstr>
      <vt:lpstr>Resilience links other community efforts</vt:lpstr>
      <vt:lpstr>Community resilience requires building relationships between people and organizations</vt:lpstr>
      <vt:lpstr>Resilient communities drive residents toward  a resilience mindset</vt:lpstr>
      <vt:lpstr>Building community resilience  takes  the whole community</vt:lpstr>
      <vt:lpstr>Building community resilience  takes  the whole community</vt:lpstr>
      <vt:lpstr>There are challenges to resilience building</vt:lpstr>
      <vt:lpstr>But we can rise to meet those challenges</vt:lpstr>
      <vt:lpstr>But we can rise to meet those challenges</vt:lpstr>
      <vt:lpstr>But we can rise to meet those challenges</vt:lpstr>
      <vt:lpstr>But we can rise to meet those challenges</vt:lpstr>
      <vt:lpstr>But we can rise to meet those challenges</vt:lpstr>
      <vt:lpstr>A whole community approach presents a unique opportunity for the restorative practices community</vt:lpstr>
      <vt:lpstr>PowerPoint Presentation</vt:lpstr>
      <vt:lpstr>Road map toward  a resilient community</vt:lpstr>
      <vt:lpstr>Partnerships across schools, families, and restorative community = Stronger systems</vt:lpstr>
      <vt:lpstr>PowerPoint Presentation</vt:lpstr>
      <vt:lpstr>Dialogue promotes engagement and develops leadership skills = Resilient leaders</vt:lpstr>
      <vt:lpstr>Restorative schools = Improve learning and the education environment </vt:lpstr>
      <vt:lpstr>PowerPoint Presentation</vt:lpstr>
      <vt:lpstr>In action: Restorative Practices Consortium</vt:lpstr>
      <vt:lpstr>PowerPoint Presentation</vt:lpstr>
      <vt:lpstr>PowerPoint Presentation</vt:lpstr>
      <vt:lpstr>PowerPoint Presentation</vt:lpstr>
      <vt:lpstr>PowerPoint Presentation</vt:lpstr>
      <vt:lpstr>Moving the needle will take a collective effort</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Schools: The Role of Restorative Practices in Building Resilient Communities</dc:title>
  <dc:creator>Acosta, Joie</dc:creator>
  <cp:lastModifiedBy>Acosta, Joie</cp:lastModifiedBy>
  <cp:revision>121</cp:revision>
  <dcterms:created xsi:type="dcterms:W3CDTF">2019-05-07T20:23:37Z</dcterms:created>
  <dcterms:modified xsi:type="dcterms:W3CDTF">2019-05-13T16:29:45Z</dcterms:modified>
</cp:coreProperties>
</file>