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50"/>
  </p:notesMasterIdLst>
  <p:sldIdLst>
    <p:sldId id="302" r:id="rId2"/>
    <p:sldId id="318" r:id="rId3"/>
    <p:sldId id="326" r:id="rId4"/>
    <p:sldId id="575" r:id="rId5"/>
    <p:sldId id="559" r:id="rId6"/>
    <p:sldId id="568" r:id="rId7"/>
    <p:sldId id="569" r:id="rId8"/>
    <p:sldId id="571" r:id="rId9"/>
    <p:sldId id="564" r:id="rId10"/>
    <p:sldId id="566" r:id="rId11"/>
    <p:sldId id="552" r:id="rId12"/>
    <p:sldId id="562" r:id="rId13"/>
    <p:sldId id="327" r:id="rId14"/>
    <p:sldId id="328" r:id="rId15"/>
    <p:sldId id="329" r:id="rId16"/>
    <p:sldId id="330" r:id="rId17"/>
    <p:sldId id="331" r:id="rId18"/>
    <p:sldId id="496" r:id="rId19"/>
    <p:sldId id="561" r:id="rId20"/>
    <p:sldId id="280" r:id="rId21"/>
    <p:sldId id="306" r:id="rId22"/>
    <p:sldId id="333" r:id="rId23"/>
    <p:sldId id="335" r:id="rId24"/>
    <p:sldId id="353" r:id="rId25"/>
    <p:sldId id="544" r:id="rId26"/>
    <p:sldId id="546" r:id="rId27"/>
    <p:sldId id="504" r:id="rId28"/>
    <p:sldId id="372" r:id="rId29"/>
    <p:sldId id="514" r:id="rId30"/>
    <p:sldId id="579" r:id="rId31"/>
    <p:sldId id="580" r:id="rId32"/>
    <p:sldId id="377" r:id="rId33"/>
    <p:sldId id="381" r:id="rId34"/>
    <p:sldId id="390" r:id="rId35"/>
    <p:sldId id="314" r:id="rId36"/>
    <p:sldId id="337" r:id="rId37"/>
    <p:sldId id="338" r:id="rId38"/>
    <p:sldId id="340" r:id="rId39"/>
    <p:sldId id="341" r:id="rId40"/>
    <p:sldId id="343" r:id="rId41"/>
    <p:sldId id="344" r:id="rId42"/>
    <p:sldId id="346" r:id="rId43"/>
    <p:sldId id="347" r:id="rId44"/>
    <p:sldId id="349" r:id="rId45"/>
    <p:sldId id="350" r:id="rId46"/>
    <p:sldId id="352" r:id="rId47"/>
    <p:sldId id="578" r:id="rId48"/>
    <p:sldId id="581" r:id="rId49"/>
  </p:sldIdLst>
  <p:sldSz cx="10080625" cy="6732588"/>
  <p:notesSz cx="6858000" cy="9144000"/>
  <p:embeddedFontLst>
    <p:embeddedFont>
      <p:font typeface="Arial Narrow" panose="020B0606020202030204" pitchFamily="34" charset="0"/>
      <p:regular r:id="rId51"/>
      <p:bold r:id="rId52"/>
      <p:italic r:id="rId53"/>
      <p:boldItalic r:id="rId54"/>
    </p:embeddedFont>
    <p:embeddedFont>
      <p:font typeface="Calibri" panose="020F0502020204030204" pitchFamily="34" charset="0"/>
      <p:regular r:id="rId55"/>
      <p:bold r:id="rId56"/>
      <p:italic r:id="rId57"/>
      <p:boldItalic r:id="rId58"/>
    </p:embeddedFont>
    <p:embeddedFont>
      <p:font typeface="Roboto Condensed" panose="020B0604020202020204" charset="0"/>
      <p:regular r:id="rId59"/>
      <p:bold r:id="rId60"/>
      <p:italic r:id="rId61"/>
      <p:boldItalic r:id="rId62"/>
    </p:embeddedFont>
    <p:embeddedFont>
      <p:font typeface="Roboto Condensed Light" panose="020B0604020202020204" charset="0"/>
      <p:regular r:id="rId63"/>
      <p:italic r:id="rId64"/>
    </p:embeddedFont>
  </p:embeddedFontLst>
  <p:defaultTextStyle>
    <a:defPPr>
      <a:defRPr lang="en-US"/>
    </a:defPPr>
    <a:lvl1pPr marL="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9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6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2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9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5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2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1" userDrawn="1">
          <p15:clr>
            <a:srgbClr val="A4A3A4"/>
          </p15:clr>
        </p15:guide>
        <p15:guide id="2" pos="317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FF2"/>
    <a:srgbClr val="D1FFE6"/>
    <a:srgbClr val="659ABB"/>
    <a:srgbClr val="E5F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38" autoAdjust="0"/>
    <p:restoredTop sz="82807" autoAdjust="0"/>
  </p:normalViewPr>
  <p:slideViewPr>
    <p:cSldViewPr>
      <p:cViewPr varScale="1">
        <p:scale>
          <a:sx n="73" d="100"/>
          <a:sy n="73" d="100"/>
        </p:scale>
        <p:origin x="1762" y="43"/>
      </p:cViewPr>
      <p:guideLst>
        <p:guide orient="horz" pos="212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-11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font" Target="fonts/font5.fntdata"/><Relationship Id="rId63" Type="http://schemas.openxmlformats.org/officeDocument/2006/relationships/font" Target="fonts/font13.fntdata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3.fntdata"/><Relationship Id="rId58" Type="http://schemas.openxmlformats.org/officeDocument/2006/relationships/font" Target="fonts/font8.fntdata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7.fntdata"/><Relationship Id="rId61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2.fntdata"/><Relationship Id="rId60" Type="http://schemas.openxmlformats.org/officeDocument/2006/relationships/font" Target="fonts/font10.fntdata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6.fntdata"/><Relationship Id="rId64" Type="http://schemas.openxmlformats.org/officeDocument/2006/relationships/font" Target="fonts/font14.fntdata"/><Relationship Id="rId8" Type="http://schemas.openxmlformats.org/officeDocument/2006/relationships/slide" Target="slides/slide7.xml"/><Relationship Id="rId51" Type="http://schemas.openxmlformats.org/officeDocument/2006/relationships/font" Target="fonts/font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9.fntdata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4.fntdata"/><Relationship Id="rId62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2C5558-40DF-4785-A481-BE3155AF329B}" type="datetimeFigureOut">
              <a:rPr lang="en-AU" smtClean="0"/>
              <a:t>3/05/2019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2013" y="685800"/>
            <a:ext cx="51339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741EAE-9B59-4E4D-A3A1-C449C78DA84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6712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41EAE-9B59-4E4D-A3A1-C449C78DA842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38914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41EAE-9B59-4E4D-A3A1-C449C78DA842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148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41EAE-9B59-4E4D-A3A1-C449C78DA842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86565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41EAE-9B59-4E4D-A3A1-C449C78DA842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862832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41EAE-9B59-4E4D-A3A1-C449C78DA842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10219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41EAE-9B59-4E4D-A3A1-C449C78DA842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542073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41EAE-9B59-4E4D-A3A1-C449C78DA842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81340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41EAE-9B59-4E4D-A3A1-C449C78DA842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413976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41EAE-9B59-4E4D-A3A1-C449C78DA842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004805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41EAE-9B59-4E4D-A3A1-C449C78DA842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389627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41EAE-9B59-4E4D-A3A1-C449C78DA842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47220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41EAE-9B59-4E4D-A3A1-C449C78DA842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530998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41EAE-9B59-4E4D-A3A1-C449C78DA842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424917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41EAE-9B59-4E4D-A3A1-C449C78DA842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94976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41EAE-9B59-4E4D-A3A1-C449C78DA842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636557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41EAE-9B59-4E4D-A3A1-C449C78DA842}" type="slidenum">
              <a:rPr lang="en-AU" smtClean="0"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02921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41EAE-9B59-4E4D-A3A1-C449C78DA842}" type="slidenum">
              <a:rPr lang="en-AU" smtClean="0"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22324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8300" y="696913"/>
            <a:ext cx="6362700" cy="4251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9930" y="5041105"/>
            <a:ext cx="5679440" cy="4425911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41EAE-9B59-4E4D-A3A1-C449C78DA842}" type="slidenum">
              <a:rPr lang="en-AU" smtClean="0"/>
              <a:t>25</a:t>
            </a:fld>
            <a:endParaRPr lang="en-A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883CB5-642F-4277-B627-F3B0CBA3BAFE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AU" dirty="0"/>
              <a:t>Hello Driven</a:t>
            </a: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B1858B4B-7D48-4C54-B0C8-51867B1CAE7B}"/>
              </a:ext>
            </a:extLst>
          </p:cNvPr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AU"/>
              <a:t>Resilience Certification Workshop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607371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8300" y="696913"/>
            <a:ext cx="6362700" cy="4251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9930" y="5041105"/>
            <a:ext cx="5679440" cy="4425911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41EAE-9B59-4E4D-A3A1-C449C78DA842}" type="slidenum">
              <a:rPr lang="en-AU" smtClean="0"/>
              <a:t>26</a:t>
            </a:fld>
            <a:endParaRPr lang="en-A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6F87FE-A4FB-4E65-A751-AB124ADB5C03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AU" dirty="0"/>
              <a:t>Hello Driven</a:t>
            </a: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25334E85-0E24-41F0-A354-E04CC6C928BC}"/>
              </a:ext>
            </a:extLst>
          </p:cNvPr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AU"/>
              <a:t>Resilience Certification Workshop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79208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41EAE-9B59-4E4D-A3A1-C449C78DA842}" type="slidenum">
              <a:rPr lang="en-AU" smtClean="0"/>
              <a:t>27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871606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41EAE-9B59-4E4D-A3A1-C449C78DA842}" type="slidenum">
              <a:rPr lang="en-AU" smtClean="0"/>
              <a:t>28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960304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41EAE-9B59-4E4D-A3A1-C449C78DA842}" type="slidenum">
              <a:rPr lang="en-AU" smtClean="0"/>
              <a:t>29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78259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41EAE-9B59-4E4D-A3A1-C449C78DA842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913775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41EAE-9B59-4E4D-A3A1-C449C78DA842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561280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41EAE-9B59-4E4D-A3A1-C449C78DA842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15208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41EAE-9B59-4E4D-A3A1-C449C78DA842}" type="slidenum">
              <a:rPr lang="en-AU" smtClean="0"/>
              <a:t>32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3473176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41EAE-9B59-4E4D-A3A1-C449C78DA842}" type="slidenum">
              <a:rPr lang="en-AU" smtClean="0"/>
              <a:t>33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043140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41EAE-9B59-4E4D-A3A1-C449C78DA842}" type="slidenum">
              <a:rPr lang="en-AU" smtClean="0"/>
              <a:t>34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3829201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41EAE-9B59-4E4D-A3A1-C449C78DA842}" type="slidenum">
              <a:rPr lang="en-AU" smtClean="0"/>
              <a:t>35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6021023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41EAE-9B59-4E4D-A3A1-C449C78DA842}" type="slidenum">
              <a:rPr lang="en-AU" smtClean="0"/>
              <a:t>36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0252015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41EAE-9B59-4E4D-A3A1-C449C78DA842}" type="slidenum">
              <a:rPr lang="en-AU" smtClean="0"/>
              <a:t>37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2785166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41EAE-9B59-4E4D-A3A1-C449C78DA842}" type="slidenum">
              <a:rPr lang="en-AU" smtClean="0"/>
              <a:t>38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9201465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41EAE-9B59-4E4D-A3A1-C449C78DA842}" type="slidenum">
              <a:rPr lang="en-AU" smtClean="0"/>
              <a:t>40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2602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41EAE-9B59-4E4D-A3A1-C449C78DA842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9297826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41EAE-9B59-4E4D-A3A1-C449C78DA842}" type="slidenum">
              <a:rPr lang="en-AU" smtClean="0"/>
              <a:t>42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348645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41EAE-9B59-4E4D-A3A1-C449C78DA842}" type="slidenum">
              <a:rPr lang="en-AU" smtClean="0"/>
              <a:t>43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7507382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41EAE-9B59-4E4D-A3A1-C449C78DA842}" type="slidenum">
              <a:rPr lang="en-AU" smtClean="0"/>
              <a:t>44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5061286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41EAE-9B59-4E4D-A3A1-C449C78DA842}" type="slidenum">
              <a:rPr lang="en-AU" smtClean="0"/>
              <a:t>45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695660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41EAE-9B59-4E4D-A3A1-C449C78DA842}" type="slidenum">
              <a:rPr lang="en-AU" smtClean="0"/>
              <a:t>46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296911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41EAE-9B59-4E4D-A3A1-C449C78DA842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760923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41EAE-9B59-4E4D-A3A1-C449C78DA842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06865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41EAE-9B59-4E4D-A3A1-C449C78DA842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987311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41EAE-9B59-4E4D-A3A1-C449C78DA842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35206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41EAE-9B59-4E4D-A3A1-C449C78DA842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413576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41EAE-9B59-4E4D-A3A1-C449C78DA842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79721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41EAE-9B59-4E4D-A3A1-C449C78DA842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654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047" y="2091475"/>
            <a:ext cx="8568531" cy="144314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094" y="3815133"/>
            <a:ext cx="7056438" cy="17205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8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76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6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5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440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92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41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90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4031" y="6240118"/>
            <a:ext cx="2352146" cy="3584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44214" y="6240118"/>
            <a:ext cx="3192198" cy="35844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24448" y="6240118"/>
            <a:ext cx="2352146" cy="35844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550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4031" y="6240118"/>
            <a:ext cx="2352146" cy="3584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44214" y="6240118"/>
            <a:ext cx="3192198" cy="35844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24448" y="6240118"/>
            <a:ext cx="2352146" cy="35844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203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453" y="269623"/>
            <a:ext cx="2268141" cy="574451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031" y="269623"/>
            <a:ext cx="6636411" cy="574451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4031" y="6240118"/>
            <a:ext cx="2352146" cy="3584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44214" y="6240118"/>
            <a:ext cx="3192198" cy="35844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24448" y="6240118"/>
            <a:ext cx="2352146" cy="35844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628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4031" y="6240118"/>
            <a:ext cx="2352146" cy="3584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44214" y="6240118"/>
            <a:ext cx="3192198" cy="35844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24448" y="6240118"/>
            <a:ext cx="2352146" cy="35844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017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300" y="4326316"/>
            <a:ext cx="8568531" cy="1337167"/>
          </a:xfrm>
        </p:spPr>
        <p:txBody>
          <a:bodyPr anchor="t"/>
          <a:lstStyle>
            <a:lvl1pPr algn="l">
              <a:defRPr sz="392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300" y="2853559"/>
            <a:ext cx="8568531" cy="1472753"/>
          </a:xfrm>
        </p:spPr>
        <p:txBody>
          <a:bodyPr anchor="b"/>
          <a:lstStyle>
            <a:lvl1pPr marL="0" indent="0">
              <a:buNone/>
              <a:defRPr sz="1963">
                <a:solidFill>
                  <a:schemeClr val="tx1">
                    <a:tint val="75000"/>
                  </a:schemeClr>
                </a:solidFill>
              </a:defRPr>
            </a:lvl1pPr>
            <a:lvl2pPr marL="448811" indent="0">
              <a:buNone/>
              <a:defRPr sz="1768">
                <a:solidFill>
                  <a:schemeClr val="tx1">
                    <a:tint val="75000"/>
                  </a:schemeClr>
                </a:solidFill>
              </a:defRPr>
            </a:lvl2pPr>
            <a:lvl3pPr marL="897621" indent="0">
              <a:buNone/>
              <a:defRPr sz="1571">
                <a:solidFill>
                  <a:schemeClr val="tx1">
                    <a:tint val="75000"/>
                  </a:schemeClr>
                </a:solidFill>
              </a:defRPr>
            </a:lvl3pPr>
            <a:lvl4pPr marL="1346432" indent="0">
              <a:buNone/>
              <a:defRPr sz="1375">
                <a:solidFill>
                  <a:schemeClr val="tx1">
                    <a:tint val="75000"/>
                  </a:schemeClr>
                </a:solidFill>
              </a:defRPr>
            </a:lvl4pPr>
            <a:lvl5pPr marL="1795244" indent="0">
              <a:buNone/>
              <a:defRPr sz="1375">
                <a:solidFill>
                  <a:schemeClr val="tx1">
                    <a:tint val="75000"/>
                  </a:schemeClr>
                </a:solidFill>
              </a:defRPr>
            </a:lvl5pPr>
            <a:lvl6pPr marL="2244054" indent="0">
              <a:buNone/>
              <a:defRPr sz="1375">
                <a:solidFill>
                  <a:schemeClr val="tx1">
                    <a:tint val="75000"/>
                  </a:schemeClr>
                </a:solidFill>
              </a:defRPr>
            </a:lvl6pPr>
            <a:lvl7pPr marL="2692865" indent="0">
              <a:buNone/>
              <a:defRPr sz="1375">
                <a:solidFill>
                  <a:schemeClr val="tx1">
                    <a:tint val="75000"/>
                  </a:schemeClr>
                </a:solidFill>
              </a:defRPr>
            </a:lvl7pPr>
            <a:lvl8pPr marL="3141676" indent="0">
              <a:buNone/>
              <a:defRPr sz="1375">
                <a:solidFill>
                  <a:schemeClr val="tx1">
                    <a:tint val="75000"/>
                  </a:schemeClr>
                </a:solidFill>
              </a:defRPr>
            </a:lvl8pPr>
            <a:lvl9pPr marL="3590486" indent="0">
              <a:buNone/>
              <a:defRPr sz="13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4031" y="6240118"/>
            <a:ext cx="2352146" cy="3584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44214" y="6240118"/>
            <a:ext cx="3192198" cy="35844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24448" y="6240118"/>
            <a:ext cx="2352146" cy="35844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789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031" y="1570944"/>
            <a:ext cx="4452276" cy="4443197"/>
          </a:xfrm>
        </p:spPr>
        <p:txBody>
          <a:bodyPr/>
          <a:lstStyle>
            <a:lvl1pPr>
              <a:defRPr sz="2749"/>
            </a:lvl1pPr>
            <a:lvl2pPr>
              <a:defRPr sz="2356"/>
            </a:lvl2pPr>
            <a:lvl3pPr>
              <a:defRPr sz="1963"/>
            </a:lvl3pPr>
            <a:lvl4pPr>
              <a:defRPr sz="1768"/>
            </a:lvl4pPr>
            <a:lvl5pPr>
              <a:defRPr sz="1768"/>
            </a:lvl5pPr>
            <a:lvl6pPr>
              <a:defRPr sz="1768"/>
            </a:lvl6pPr>
            <a:lvl7pPr>
              <a:defRPr sz="1768"/>
            </a:lvl7pPr>
            <a:lvl8pPr>
              <a:defRPr sz="1768"/>
            </a:lvl8pPr>
            <a:lvl9pPr>
              <a:defRPr sz="176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4318" y="1570944"/>
            <a:ext cx="4452276" cy="4443197"/>
          </a:xfrm>
        </p:spPr>
        <p:txBody>
          <a:bodyPr/>
          <a:lstStyle>
            <a:lvl1pPr>
              <a:defRPr sz="2749"/>
            </a:lvl1pPr>
            <a:lvl2pPr>
              <a:defRPr sz="2356"/>
            </a:lvl2pPr>
            <a:lvl3pPr>
              <a:defRPr sz="1963"/>
            </a:lvl3pPr>
            <a:lvl4pPr>
              <a:defRPr sz="1768"/>
            </a:lvl4pPr>
            <a:lvl5pPr>
              <a:defRPr sz="1768"/>
            </a:lvl5pPr>
            <a:lvl6pPr>
              <a:defRPr sz="1768"/>
            </a:lvl6pPr>
            <a:lvl7pPr>
              <a:defRPr sz="1768"/>
            </a:lvl7pPr>
            <a:lvl8pPr>
              <a:defRPr sz="1768"/>
            </a:lvl8pPr>
            <a:lvl9pPr>
              <a:defRPr sz="176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04031" y="6240118"/>
            <a:ext cx="2352146" cy="3584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44214" y="6240118"/>
            <a:ext cx="3192198" cy="35844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24448" y="6240118"/>
            <a:ext cx="2352146" cy="35844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744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507043"/>
            <a:ext cx="4454027" cy="628064"/>
          </a:xfrm>
        </p:spPr>
        <p:txBody>
          <a:bodyPr anchor="b"/>
          <a:lstStyle>
            <a:lvl1pPr marL="0" indent="0">
              <a:buNone/>
              <a:defRPr sz="2356" b="1"/>
            </a:lvl1pPr>
            <a:lvl2pPr marL="448811" indent="0">
              <a:buNone/>
              <a:defRPr sz="1963" b="1"/>
            </a:lvl2pPr>
            <a:lvl3pPr marL="897621" indent="0">
              <a:buNone/>
              <a:defRPr sz="1768" b="1"/>
            </a:lvl3pPr>
            <a:lvl4pPr marL="1346432" indent="0">
              <a:buNone/>
              <a:defRPr sz="1571" b="1"/>
            </a:lvl4pPr>
            <a:lvl5pPr marL="1795244" indent="0">
              <a:buNone/>
              <a:defRPr sz="1571" b="1"/>
            </a:lvl5pPr>
            <a:lvl6pPr marL="2244054" indent="0">
              <a:buNone/>
              <a:defRPr sz="1571" b="1"/>
            </a:lvl6pPr>
            <a:lvl7pPr marL="2692865" indent="0">
              <a:buNone/>
              <a:defRPr sz="1571" b="1"/>
            </a:lvl7pPr>
            <a:lvl8pPr marL="3141676" indent="0">
              <a:buNone/>
              <a:defRPr sz="1571" b="1"/>
            </a:lvl8pPr>
            <a:lvl9pPr marL="3590486" indent="0">
              <a:buNone/>
              <a:defRPr sz="157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031" y="2135103"/>
            <a:ext cx="4454027" cy="3879031"/>
          </a:xfrm>
        </p:spPr>
        <p:txBody>
          <a:bodyPr/>
          <a:lstStyle>
            <a:lvl1pPr>
              <a:defRPr sz="2356"/>
            </a:lvl1pPr>
            <a:lvl2pPr>
              <a:defRPr sz="1963"/>
            </a:lvl2pPr>
            <a:lvl3pPr>
              <a:defRPr sz="1768"/>
            </a:lvl3pPr>
            <a:lvl4pPr>
              <a:defRPr sz="1571"/>
            </a:lvl4pPr>
            <a:lvl5pPr>
              <a:defRPr sz="1571"/>
            </a:lvl5pPr>
            <a:lvl6pPr>
              <a:defRPr sz="1571"/>
            </a:lvl6pPr>
            <a:lvl7pPr>
              <a:defRPr sz="1571"/>
            </a:lvl7pPr>
            <a:lvl8pPr>
              <a:defRPr sz="1571"/>
            </a:lvl8pPr>
            <a:lvl9pPr>
              <a:defRPr sz="157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0826" y="1507043"/>
            <a:ext cx="4455776" cy="628064"/>
          </a:xfrm>
        </p:spPr>
        <p:txBody>
          <a:bodyPr anchor="b"/>
          <a:lstStyle>
            <a:lvl1pPr marL="0" indent="0">
              <a:buNone/>
              <a:defRPr sz="2356" b="1"/>
            </a:lvl1pPr>
            <a:lvl2pPr marL="448811" indent="0">
              <a:buNone/>
              <a:defRPr sz="1963" b="1"/>
            </a:lvl2pPr>
            <a:lvl3pPr marL="897621" indent="0">
              <a:buNone/>
              <a:defRPr sz="1768" b="1"/>
            </a:lvl3pPr>
            <a:lvl4pPr marL="1346432" indent="0">
              <a:buNone/>
              <a:defRPr sz="1571" b="1"/>
            </a:lvl4pPr>
            <a:lvl5pPr marL="1795244" indent="0">
              <a:buNone/>
              <a:defRPr sz="1571" b="1"/>
            </a:lvl5pPr>
            <a:lvl6pPr marL="2244054" indent="0">
              <a:buNone/>
              <a:defRPr sz="1571" b="1"/>
            </a:lvl6pPr>
            <a:lvl7pPr marL="2692865" indent="0">
              <a:buNone/>
              <a:defRPr sz="1571" b="1"/>
            </a:lvl7pPr>
            <a:lvl8pPr marL="3141676" indent="0">
              <a:buNone/>
              <a:defRPr sz="1571" b="1"/>
            </a:lvl8pPr>
            <a:lvl9pPr marL="3590486" indent="0">
              <a:buNone/>
              <a:defRPr sz="157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826" y="2135103"/>
            <a:ext cx="4455776" cy="3879031"/>
          </a:xfrm>
        </p:spPr>
        <p:txBody>
          <a:bodyPr/>
          <a:lstStyle>
            <a:lvl1pPr>
              <a:defRPr sz="2356"/>
            </a:lvl1pPr>
            <a:lvl2pPr>
              <a:defRPr sz="1963"/>
            </a:lvl2pPr>
            <a:lvl3pPr>
              <a:defRPr sz="1768"/>
            </a:lvl3pPr>
            <a:lvl4pPr>
              <a:defRPr sz="1571"/>
            </a:lvl4pPr>
            <a:lvl5pPr>
              <a:defRPr sz="1571"/>
            </a:lvl5pPr>
            <a:lvl6pPr>
              <a:defRPr sz="1571"/>
            </a:lvl6pPr>
            <a:lvl7pPr>
              <a:defRPr sz="1571"/>
            </a:lvl7pPr>
            <a:lvl8pPr>
              <a:defRPr sz="1571"/>
            </a:lvl8pPr>
            <a:lvl9pPr>
              <a:defRPr sz="157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04031" y="6240118"/>
            <a:ext cx="2352146" cy="3584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44214" y="6240118"/>
            <a:ext cx="3192198" cy="35844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224448" y="6240118"/>
            <a:ext cx="2352146" cy="35844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16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04031" y="6240118"/>
            <a:ext cx="2352146" cy="3584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44214" y="6240118"/>
            <a:ext cx="3192198" cy="35844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224448" y="6240118"/>
            <a:ext cx="2352146" cy="35844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020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04031" y="6240118"/>
            <a:ext cx="2352146" cy="3584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44214" y="6240118"/>
            <a:ext cx="3192198" cy="35844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24448" y="6240118"/>
            <a:ext cx="2352146" cy="35844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179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40" y="268058"/>
            <a:ext cx="3316456" cy="1140801"/>
          </a:xfrm>
        </p:spPr>
        <p:txBody>
          <a:bodyPr anchor="b"/>
          <a:lstStyle>
            <a:lvl1pPr algn="l">
              <a:defRPr sz="196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247" y="268063"/>
            <a:ext cx="5635349" cy="5746077"/>
          </a:xfrm>
        </p:spPr>
        <p:txBody>
          <a:bodyPr/>
          <a:lstStyle>
            <a:lvl1pPr>
              <a:defRPr sz="3141"/>
            </a:lvl1pPr>
            <a:lvl2pPr>
              <a:defRPr sz="2749"/>
            </a:lvl2pPr>
            <a:lvl3pPr>
              <a:defRPr sz="2356"/>
            </a:lvl3pPr>
            <a:lvl4pPr>
              <a:defRPr sz="1963"/>
            </a:lvl4pPr>
            <a:lvl5pPr>
              <a:defRPr sz="1963"/>
            </a:lvl5pPr>
            <a:lvl6pPr>
              <a:defRPr sz="1963"/>
            </a:lvl6pPr>
            <a:lvl7pPr>
              <a:defRPr sz="1963"/>
            </a:lvl7pPr>
            <a:lvl8pPr>
              <a:defRPr sz="1963"/>
            </a:lvl8pPr>
            <a:lvl9pPr>
              <a:defRPr sz="196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040" y="1408861"/>
            <a:ext cx="3316456" cy="4605278"/>
          </a:xfrm>
        </p:spPr>
        <p:txBody>
          <a:bodyPr/>
          <a:lstStyle>
            <a:lvl1pPr marL="0" indent="0">
              <a:buNone/>
              <a:defRPr sz="1375"/>
            </a:lvl1pPr>
            <a:lvl2pPr marL="448811" indent="0">
              <a:buNone/>
              <a:defRPr sz="1178"/>
            </a:lvl2pPr>
            <a:lvl3pPr marL="897621" indent="0">
              <a:buNone/>
              <a:defRPr sz="983"/>
            </a:lvl3pPr>
            <a:lvl4pPr marL="1346432" indent="0">
              <a:buNone/>
              <a:defRPr sz="884"/>
            </a:lvl4pPr>
            <a:lvl5pPr marL="1795244" indent="0">
              <a:buNone/>
              <a:defRPr sz="884"/>
            </a:lvl5pPr>
            <a:lvl6pPr marL="2244054" indent="0">
              <a:buNone/>
              <a:defRPr sz="884"/>
            </a:lvl6pPr>
            <a:lvl7pPr marL="2692865" indent="0">
              <a:buNone/>
              <a:defRPr sz="884"/>
            </a:lvl7pPr>
            <a:lvl8pPr marL="3141676" indent="0">
              <a:buNone/>
              <a:defRPr sz="884"/>
            </a:lvl8pPr>
            <a:lvl9pPr marL="3590486" indent="0">
              <a:buNone/>
              <a:defRPr sz="88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04031" y="6240118"/>
            <a:ext cx="2352146" cy="3584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44214" y="6240118"/>
            <a:ext cx="3192198" cy="35844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24448" y="6240118"/>
            <a:ext cx="2352146" cy="35844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107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5873" y="4712814"/>
            <a:ext cx="6048375" cy="556375"/>
          </a:xfrm>
        </p:spPr>
        <p:txBody>
          <a:bodyPr anchor="b"/>
          <a:lstStyle>
            <a:lvl1pPr algn="l">
              <a:defRPr sz="196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5873" y="601569"/>
            <a:ext cx="6048375" cy="4039553"/>
          </a:xfrm>
        </p:spPr>
        <p:txBody>
          <a:bodyPr/>
          <a:lstStyle>
            <a:lvl1pPr marL="0" indent="0">
              <a:buNone/>
              <a:defRPr sz="3141"/>
            </a:lvl1pPr>
            <a:lvl2pPr marL="448811" indent="0">
              <a:buNone/>
              <a:defRPr sz="2749"/>
            </a:lvl2pPr>
            <a:lvl3pPr marL="897621" indent="0">
              <a:buNone/>
              <a:defRPr sz="2356"/>
            </a:lvl3pPr>
            <a:lvl4pPr marL="1346432" indent="0">
              <a:buNone/>
              <a:defRPr sz="1963"/>
            </a:lvl4pPr>
            <a:lvl5pPr marL="1795244" indent="0">
              <a:buNone/>
              <a:defRPr sz="1963"/>
            </a:lvl5pPr>
            <a:lvl6pPr marL="2244054" indent="0">
              <a:buNone/>
              <a:defRPr sz="1963"/>
            </a:lvl6pPr>
            <a:lvl7pPr marL="2692865" indent="0">
              <a:buNone/>
              <a:defRPr sz="1963"/>
            </a:lvl7pPr>
            <a:lvl8pPr marL="3141676" indent="0">
              <a:buNone/>
              <a:defRPr sz="1963"/>
            </a:lvl8pPr>
            <a:lvl9pPr marL="3590486" indent="0">
              <a:buNone/>
              <a:defRPr sz="196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5873" y="5269191"/>
            <a:ext cx="6048375" cy="790144"/>
          </a:xfrm>
        </p:spPr>
        <p:txBody>
          <a:bodyPr/>
          <a:lstStyle>
            <a:lvl1pPr marL="0" indent="0">
              <a:buNone/>
              <a:defRPr sz="1375"/>
            </a:lvl1pPr>
            <a:lvl2pPr marL="448811" indent="0">
              <a:buNone/>
              <a:defRPr sz="1178"/>
            </a:lvl2pPr>
            <a:lvl3pPr marL="897621" indent="0">
              <a:buNone/>
              <a:defRPr sz="983"/>
            </a:lvl3pPr>
            <a:lvl4pPr marL="1346432" indent="0">
              <a:buNone/>
              <a:defRPr sz="884"/>
            </a:lvl4pPr>
            <a:lvl5pPr marL="1795244" indent="0">
              <a:buNone/>
              <a:defRPr sz="884"/>
            </a:lvl5pPr>
            <a:lvl6pPr marL="2244054" indent="0">
              <a:buNone/>
              <a:defRPr sz="884"/>
            </a:lvl6pPr>
            <a:lvl7pPr marL="2692865" indent="0">
              <a:buNone/>
              <a:defRPr sz="884"/>
            </a:lvl7pPr>
            <a:lvl8pPr marL="3141676" indent="0">
              <a:buNone/>
              <a:defRPr sz="884"/>
            </a:lvl8pPr>
            <a:lvl9pPr marL="3590486" indent="0">
              <a:buNone/>
              <a:defRPr sz="88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04031" y="6240118"/>
            <a:ext cx="2352146" cy="3584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44214" y="6240118"/>
            <a:ext cx="3192198" cy="35844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24448" y="6240118"/>
            <a:ext cx="2352146" cy="35844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822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4031" y="269617"/>
            <a:ext cx="9072563" cy="1122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570944"/>
            <a:ext cx="9072563" cy="4443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34395" y="6490494"/>
            <a:ext cx="14462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dirty="0">
                <a:solidFill>
                  <a:schemeClr val="accent4"/>
                </a:solidFill>
                <a:latin typeface="Arial Narrow" panose="020B0606020202030204" pitchFamily="34" charset="0"/>
                <a:ea typeface="Roboto Condensed Light" panose="02000000000000000000" pitchFamily="2" charset="0"/>
              </a:rPr>
              <a:t>©2019 Hello Driven Pty Ltd</a:t>
            </a:r>
          </a:p>
        </p:txBody>
      </p:sp>
    </p:spTree>
    <p:extLst>
      <p:ext uri="{BB962C8B-B14F-4D97-AF65-F5344CB8AC3E}">
        <p14:creationId xmlns:p14="http://schemas.microsoft.com/office/powerpoint/2010/main" val="4262334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897621" rtl="0" eaLnBrk="1" latinLnBrk="0" hangingPunct="1">
        <a:spcBef>
          <a:spcPct val="0"/>
        </a:spcBef>
        <a:buNone/>
        <a:defRPr sz="431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6607" indent="-336607" algn="l" defTabSz="897621" rtl="0" eaLnBrk="1" latinLnBrk="0" hangingPunct="1">
        <a:spcBef>
          <a:spcPct val="20000"/>
        </a:spcBef>
        <a:buFont typeface="Arial" pitchFamily="34" charset="0"/>
        <a:buChar char="•"/>
        <a:defRPr sz="3141" kern="1200">
          <a:solidFill>
            <a:schemeClr val="tx1"/>
          </a:solidFill>
          <a:latin typeface="+mn-lt"/>
          <a:ea typeface="+mn-ea"/>
          <a:cs typeface="+mn-cs"/>
        </a:defRPr>
      </a:lvl1pPr>
      <a:lvl2pPr marL="729318" indent="-280508" algn="l" defTabSz="897621" rtl="0" eaLnBrk="1" latinLnBrk="0" hangingPunct="1">
        <a:spcBef>
          <a:spcPct val="20000"/>
        </a:spcBef>
        <a:buFont typeface="Arial" pitchFamily="34" charset="0"/>
        <a:buChar char="–"/>
        <a:defRPr sz="2749" kern="1200">
          <a:solidFill>
            <a:schemeClr val="tx1"/>
          </a:solidFill>
          <a:latin typeface="+mn-lt"/>
          <a:ea typeface="+mn-ea"/>
          <a:cs typeface="+mn-cs"/>
        </a:defRPr>
      </a:lvl2pPr>
      <a:lvl3pPr marL="1122027" indent="-224406" algn="l" defTabSz="897621" rtl="0" eaLnBrk="1" latinLnBrk="0" hangingPunct="1">
        <a:spcBef>
          <a:spcPct val="20000"/>
        </a:spcBef>
        <a:buFont typeface="Arial" pitchFamily="34" charset="0"/>
        <a:buChar char="•"/>
        <a:defRPr sz="2356" kern="1200">
          <a:solidFill>
            <a:schemeClr val="tx1"/>
          </a:solidFill>
          <a:latin typeface="+mn-lt"/>
          <a:ea typeface="+mn-ea"/>
          <a:cs typeface="+mn-cs"/>
        </a:defRPr>
      </a:lvl3pPr>
      <a:lvl4pPr marL="1570839" indent="-224406" algn="l" defTabSz="897621" rtl="0" eaLnBrk="1" latinLnBrk="0" hangingPunct="1">
        <a:spcBef>
          <a:spcPct val="20000"/>
        </a:spcBef>
        <a:buFont typeface="Arial" pitchFamily="34" charset="0"/>
        <a:buChar char="–"/>
        <a:defRPr sz="1963" kern="1200">
          <a:solidFill>
            <a:schemeClr val="tx1"/>
          </a:solidFill>
          <a:latin typeface="+mn-lt"/>
          <a:ea typeface="+mn-ea"/>
          <a:cs typeface="+mn-cs"/>
        </a:defRPr>
      </a:lvl4pPr>
      <a:lvl5pPr marL="2019649" indent="-224406" algn="l" defTabSz="897621" rtl="0" eaLnBrk="1" latinLnBrk="0" hangingPunct="1">
        <a:spcBef>
          <a:spcPct val="20000"/>
        </a:spcBef>
        <a:buFont typeface="Arial" pitchFamily="34" charset="0"/>
        <a:buChar char="»"/>
        <a:defRPr sz="1963" kern="1200">
          <a:solidFill>
            <a:schemeClr val="tx1"/>
          </a:solidFill>
          <a:latin typeface="+mn-lt"/>
          <a:ea typeface="+mn-ea"/>
          <a:cs typeface="+mn-cs"/>
        </a:defRPr>
      </a:lvl5pPr>
      <a:lvl6pPr marL="2468461" indent="-224406" algn="l" defTabSz="897621" rtl="0" eaLnBrk="1" latinLnBrk="0" hangingPunct="1">
        <a:spcBef>
          <a:spcPct val="20000"/>
        </a:spcBef>
        <a:buFont typeface="Arial" pitchFamily="34" charset="0"/>
        <a:buChar char="•"/>
        <a:defRPr sz="1963" kern="1200">
          <a:solidFill>
            <a:schemeClr val="tx1"/>
          </a:solidFill>
          <a:latin typeface="+mn-lt"/>
          <a:ea typeface="+mn-ea"/>
          <a:cs typeface="+mn-cs"/>
        </a:defRPr>
      </a:lvl6pPr>
      <a:lvl7pPr marL="2917271" indent="-224406" algn="l" defTabSz="897621" rtl="0" eaLnBrk="1" latinLnBrk="0" hangingPunct="1">
        <a:spcBef>
          <a:spcPct val="20000"/>
        </a:spcBef>
        <a:buFont typeface="Arial" pitchFamily="34" charset="0"/>
        <a:buChar char="•"/>
        <a:defRPr sz="1963" kern="1200">
          <a:solidFill>
            <a:schemeClr val="tx1"/>
          </a:solidFill>
          <a:latin typeface="+mn-lt"/>
          <a:ea typeface="+mn-ea"/>
          <a:cs typeface="+mn-cs"/>
        </a:defRPr>
      </a:lvl7pPr>
      <a:lvl8pPr marL="3366081" indent="-224406" algn="l" defTabSz="897621" rtl="0" eaLnBrk="1" latinLnBrk="0" hangingPunct="1">
        <a:spcBef>
          <a:spcPct val="20000"/>
        </a:spcBef>
        <a:buFont typeface="Arial" pitchFamily="34" charset="0"/>
        <a:buChar char="•"/>
        <a:defRPr sz="1963" kern="1200">
          <a:solidFill>
            <a:schemeClr val="tx1"/>
          </a:solidFill>
          <a:latin typeface="+mn-lt"/>
          <a:ea typeface="+mn-ea"/>
          <a:cs typeface="+mn-cs"/>
        </a:defRPr>
      </a:lvl8pPr>
      <a:lvl9pPr marL="3814893" indent="-224406" algn="l" defTabSz="897621" rtl="0" eaLnBrk="1" latinLnBrk="0" hangingPunct="1">
        <a:spcBef>
          <a:spcPct val="20000"/>
        </a:spcBef>
        <a:buFont typeface="Arial" pitchFamily="34" charset="0"/>
        <a:buChar char="•"/>
        <a:defRPr sz="19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7621" rtl="0" eaLnBrk="1" latinLnBrk="0" hangingPunct="1">
        <a:defRPr sz="1768" kern="1200">
          <a:solidFill>
            <a:schemeClr val="tx1"/>
          </a:solidFill>
          <a:latin typeface="+mn-lt"/>
          <a:ea typeface="+mn-ea"/>
          <a:cs typeface="+mn-cs"/>
        </a:defRPr>
      </a:lvl1pPr>
      <a:lvl2pPr marL="448811" algn="l" defTabSz="897621" rtl="0" eaLnBrk="1" latinLnBrk="0" hangingPunct="1">
        <a:defRPr sz="1768" kern="1200">
          <a:solidFill>
            <a:schemeClr val="tx1"/>
          </a:solidFill>
          <a:latin typeface="+mn-lt"/>
          <a:ea typeface="+mn-ea"/>
          <a:cs typeface="+mn-cs"/>
        </a:defRPr>
      </a:lvl2pPr>
      <a:lvl3pPr marL="897621" algn="l" defTabSz="897621" rtl="0" eaLnBrk="1" latinLnBrk="0" hangingPunct="1">
        <a:defRPr sz="1768" kern="1200">
          <a:solidFill>
            <a:schemeClr val="tx1"/>
          </a:solidFill>
          <a:latin typeface="+mn-lt"/>
          <a:ea typeface="+mn-ea"/>
          <a:cs typeface="+mn-cs"/>
        </a:defRPr>
      </a:lvl3pPr>
      <a:lvl4pPr marL="1346432" algn="l" defTabSz="897621" rtl="0" eaLnBrk="1" latinLnBrk="0" hangingPunct="1">
        <a:defRPr sz="1768" kern="1200">
          <a:solidFill>
            <a:schemeClr val="tx1"/>
          </a:solidFill>
          <a:latin typeface="+mn-lt"/>
          <a:ea typeface="+mn-ea"/>
          <a:cs typeface="+mn-cs"/>
        </a:defRPr>
      </a:lvl4pPr>
      <a:lvl5pPr marL="1795244" algn="l" defTabSz="897621" rtl="0" eaLnBrk="1" latinLnBrk="0" hangingPunct="1">
        <a:defRPr sz="1768" kern="1200">
          <a:solidFill>
            <a:schemeClr val="tx1"/>
          </a:solidFill>
          <a:latin typeface="+mn-lt"/>
          <a:ea typeface="+mn-ea"/>
          <a:cs typeface="+mn-cs"/>
        </a:defRPr>
      </a:lvl5pPr>
      <a:lvl6pPr marL="2244054" algn="l" defTabSz="897621" rtl="0" eaLnBrk="1" latinLnBrk="0" hangingPunct="1">
        <a:defRPr sz="1768" kern="1200">
          <a:solidFill>
            <a:schemeClr val="tx1"/>
          </a:solidFill>
          <a:latin typeface="+mn-lt"/>
          <a:ea typeface="+mn-ea"/>
          <a:cs typeface="+mn-cs"/>
        </a:defRPr>
      </a:lvl6pPr>
      <a:lvl7pPr marL="2692865" algn="l" defTabSz="897621" rtl="0" eaLnBrk="1" latinLnBrk="0" hangingPunct="1">
        <a:defRPr sz="1768" kern="1200">
          <a:solidFill>
            <a:schemeClr val="tx1"/>
          </a:solidFill>
          <a:latin typeface="+mn-lt"/>
          <a:ea typeface="+mn-ea"/>
          <a:cs typeface="+mn-cs"/>
        </a:defRPr>
      </a:lvl7pPr>
      <a:lvl8pPr marL="3141676" algn="l" defTabSz="897621" rtl="0" eaLnBrk="1" latinLnBrk="0" hangingPunct="1">
        <a:defRPr sz="1768" kern="1200">
          <a:solidFill>
            <a:schemeClr val="tx1"/>
          </a:solidFill>
          <a:latin typeface="+mn-lt"/>
          <a:ea typeface="+mn-ea"/>
          <a:cs typeface="+mn-cs"/>
        </a:defRPr>
      </a:lvl8pPr>
      <a:lvl9pPr marL="3590486" algn="l" defTabSz="897621" rtl="0" eaLnBrk="1" latinLnBrk="0" hangingPunct="1">
        <a:defRPr sz="17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0080625" cy="6732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795" y="699294"/>
            <a:ext cx="6136482" cy="2895600"/>
          </a:xfrm>
        </p:spPr>
        <p:txBody>
          <a:bodyPr anchor="t">
            <a:noAutofit/>
          </a:bodyPr>
          <a:lstStyle/>
          <a:p>
            <a:pPr algn="l"/>
            <a:r>
              <a:rPr lang="en-AU" sz="7200" b="1" dirty="0">
                <a:solidFill>
                  <a:schemeClr val="bg1"/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Resilience Development as a Restorative Practice</a:t>
            </a:r>
            <a:endParaRPr lang="en-AU" sz="7200" i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ight Triangle 4"/>
          <p:cNvSpPr/>
          <p:nvPr/>
        </p:nvSpPr>
        <p:spPr>
          <a:xfrm rot="16200000">
            <a:off x="3348037" y="0"/>
            <a:ext cx="6732588" cy="6732588"/>
          </a:xfrm>
          <a:prstGeom prst="rtTriangle">
            <a:avLst/>
          </a:prstGeom>
          <a:solidFill>
            <a:schemeClr val="accent4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8597877" y="6480266"/>
            <a:ext cx="14879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dirty="0">
                <a:solidFill>
                  <a:schemeClr val="accent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©2019 Hello Driven Pty Ltd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3712" y="1333680"/>
            <a:ext cx="3687546" cy="386062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474E11B-7135-4574-8012-A506C2533296}"/>
              </a:ext>
            </a:extLst>
          </p:cNvPr>
          <p:cNvSpPr/>
          <p:nvPr/>
        </p:nvSpPr>
        <p:spPr>
          <a:xfrm>
            <a:off x="0" y="-1"/>
            <a:ext cx="347991" cy="67325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230C3D-5D74-4CFA-AB15-36AE2BC3B1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350" y="5398908"/>
            <a:ext cx="2232462" cy="882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706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0080625" cy="1232694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lumOff val="25000"/>
                </a:schemeClr>
              </a:gs>
              <a:gs pos="49000">
                <a:schemeClr val="accent4">
                  <a:lumMod val="75000"/>
                  <a:lumOff val="25000"/>
                </a:schemeClr>
              </a:gs>
              <a:gs pos="100000">
                <a:schemeClr val="accent6"/>
              </a:gs>
            </a:gsLst>
            <a:lin ang="6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4031" y="55298"/>
            <a:ext cx="9072563" cy="1122098"/>
          </a:xfrm>
        </p:spPr>
        <p:txBody>
          <a:bodyPr>
            <a:normAutofit/>
          </a:bodyPr>
          <a:lstStyle/>
          <a:p>
            <a:pPr algn="l"/>
            <a:r>
              <a:rPr lang="en-AU" b="1" dirty="0">
                <a:solidFill>
                  <a:schemeClr val="bg1"/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The Language of Restorative Practice</a:t>
            </a:r>
            <a:endParaRPr lang="en-AU" sz="1375" i="1" dirty="0">
              <a:solidFill>
                <a:schemeClr val="bg1"/>
              </a:solidFill>
              <a:latin typeface="Arial Narrow" panose="020B0606020202030204" pitchFamily="34" charset="0"/>
              <a:ea typeface="Roboto Condensed Light" panose="02000000000000000000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80665" y="1613694"/>
            <a:ext cx="8579247" cy="44431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800" b="1" u="sng" dirty="0">
                <a:latin typeface="Arial Narrow" panose="020B0606020202030204" pitchFamily="34" charset="0"/>
                <a:ea typeface="Roboto Condensed Light" panose="02000000000000000000" pitchFamily="2" charset="0"/>
              </a:rPr>
              <a:t>Less Resilient Language</a:t>
            </a:r>
            <a:r>
              <a:rPr lang="en-AU" sz="2800" b="1" dirty="0">
                <a:latin typeface="Arial Narrow" panose="020B0606020202030204" pitchFamily="34" charset="0"/>
                <a:ea typeface="Roboto Condensed Light" panose="02000000000000000000" pitchFamily="2" charset="0"/>
              </a:rPr>
              <a:t>		</a:t>
            </a:r>
            <a:r>
              <a:rPr lang="en-AU" sz="2800" b="1" u="sng" dirty="0">
                <a:latin typeface="Arial Narrow" panose="020B0606020202030204" pitchFamily="34" charset="0"/>
                <a:ea typeface="Roboto Condensed Light" panose="02000000000000000000" pitchFamily="2" charset="0"/>
              </a:rPr>
              <a:t>More Resilient Language</a:t>
            </a:r>
            <a:endParaRPr lang="en-AU" sz="2800" b="1" dirty="0">
              <a:latin typeface="Arial Narrow" panose="020B0606020202030204" pitchFamily="34" charset="0"/>
              <a:ea typeface="Roboto Condensed Light" panose="02000000000000000000" pitchFamily="2" charset="0"/>
            </a:endParaRPr>
          </a:p>
          <a:p>
            <a:pPr marL="0" indent="0">
              <a:buNone/>
            </a:pPr>
            <a:endParaRPr lang="en-AU" sz="2800" u="sng" dirty="0">
              <a:latin typeface="Arial Narrow" panose="020B0606020202030204" pitchFamily="34" charset="0"/>
              <a:ea typeface="Roboto Condensed Light" panose="02000000000000000000" pitchFamily="2" charset="0"/>
            </a:endParaRPr>
          </a:p>
          <a:p>
            <a:pPr marL="0" indent="0">
              <a:buNone/>
            </a:pPr>
            <a:r>
              <a:rPr lang="en-AU" sz="3000" dirty="0">
                <a:latin typeface="Arial Narrow" panose="020B0606020202030204" pitchFamily="34" charset="0"/>
                <a:ea typeface="Roboto Condensed Light" panose="02000000000000000000" pitchFamily="2" charset="0"/>
              </a:rPr>
              <a:t>Perpetrator, offender		Responsible party;</a:t>
            </a:r>
          </a:p>
          <a:p>
            <a:pPr marL="0" indent="0">
              <a:buNone/>
            </a:pPr>
            <a:r>
              <a:rPr lang="en-AU" sz="3000" dirty="0">
                <a:latin typeface="Arial Narrow" panose="020B0606020202030204" pitchFamily="34" charset="0"/>
                <a:ea typeface="Roboto Condensed Light" panose="02000000000000000000" pitchFamily="2" charset="0"/>
              </a:rPr>
              <a:t>					Solution creator</a:t>
            </a:r>
          </a:p>
          <a:p>
            <a:pPr marL="0" indent="0">
              <a:buNone/>
            </a:pPr>
            <a:endParaRPr lang="en-AU" sz="3000" dirty="0">
              <a:latin typeface="Arial Narrow" panose="020B0606020202030204" pitchFamily="34" charset="0"/>
              <a:ea typeface="Roboto Condensed Light" panose="02000000000000000000" pitchFamily="2" charset="0"/>
            </a:endParaRPr>
          </a:p>
          <a:p>
            <a:pPr marL="0" indent="0">
              <a:buNone/>
            </a:pPr>
            <a:r>
              <a:rPr lang="en-AU" sz="3000" dirty="0">
                <a:latin typeface="Arial Narrow" panose="020B0606020202030204" pitchFamily="34" charset="0"/>
                <a:ea typeface="Roboto Condensed Light" panose="02000000000000000000" pitchFamily="2" charset="0"/>
              </a:rPr>
              <a:t>Victim, sufferer			Injured party</a:t>
            </a:r>
          </a:p>
          <a:p>
            <a:pPr marL="0" indent="0">
              <a:buNone/>
            </a:pPr>
            <a:r>
              <a:rPr lang="en-AU" sz="3000" dirty="0">
                <a:latin typeface="Arial Narrow" panose="020B0606020202030204" pitchFamily="34" charset="0"/>
                <a:ea typeface="Roboto Condensed Light" panose="02000000000000000000" pitchFamily="2" charset="0"/>
              </a:rPr>
              <a:t>					(or survivor in more </a:t>
            </a:r>
          </a:p>
          <a:p>
            <a:pPr marL="0" indent="0">
              <a:buNone/>
            </a:pPr>
            <a:r>
              <a:rPr lang="en-AU" sz="3000" dirty="0">
                <a:latin typeface="Arial Narrow" panose="020B0606020202030204" pitchFamily="34" charset="0"/>
                <a:ea typeface="Roboto Condensed Light" panose="02000000000000000000" pitchFamily="2" charset="0"/>
              </a:rPr>
              <a:t>					  serious cases)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6C3EF759-DB04-4AAA-A93E-F38FD99C8C9B}"/>
              </a:ext>
            </a:extLst>
          </p:cNvPr>
          <p:cNvSpPr/>
          <p:nvPr/>
        </p:nvSpPr>
        <p:spPr>
          <a:xfrm rot="16200000">
            <a:off x="4520206" y="2532900"/>
            <a:ext cx="316704" cy="693181"/>
          </a:xfrm>
          <a:prstGeom prst="downArrow">
            <a:avLst>
              <a:gd name="adj1" fmla="val 50000"/>
              <a:gd name="adj2" fmla="val 63534"/>
            </a:avLst>
          </a:prstGeom>
          <a:solidFill>
            <a:schemeClr val="accent2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56F2D0CE-5A5C-430B-8B6E-AFA61C0239F4}"/>
              </a:ext>
            </a:extLst>
          </p:cNvPr>
          <p:cNvSpPr/>
          <p:nvPr/>
        </p:nvSpPr>
        <p:spPr>
          <a:xfrm rot="16200000">
            <a:off x="4520206" y="4200776"/>
            <a:ext cx="316704" cy="693181"/>
          </a:xfrm>
          <a:prstGeom prst="downArrow">
            <a:avLst>
              <a:gd name="adj1" fmla="val 50000"/>
              <a:gd name="adj2" fmla="val 63534"/>
            </a:avLst>
          </a:prstGeom>
          <a:solidFill>
            <a:schemeClr val="accent2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847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0080625" cy="1232694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42000">
                <a:schemeClr val="accent5">
                  <a:lumMod val="75000"/>
                  <a:lumOff val="25000"/>
                </a:schemeClr>
              </a:gs>
              <a:gs pos="100000">
                <a:schemeClr val="accent4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4031" y="55298"/>
            <a:ext cx="9072563" cy="1122098"/>
          </a:xfrm>
        </p:spPr>
        <p:txBody>
          <a:bodyPr>
            <a:norm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The Old Definition of Resilience</a:t>
            </a:r>
            <a:endParaRPr lang="en-AU" sz="1375" i="1" dirty="0">
              <a:solidFill>
                <a:schemeClr val="bg1"/>
              </a:solidFill>
              <a:latin typeface="Arial Narrow" panose="020B0606020202030204" pitchFamily="34" charset="0"/>
              <a:ea typeface="Roboto Condensed Light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FBEC85-9EE0-405D-9CBE-7F74DF4B3A0F}"/>
              </a:ext>
            </a:extLst>
          </p:cNvPr>
          <p:cNvSpPr txBox="1"/>
          <p:nvPr/>
        </p:nvSpPr>
        <p:spPr>
          <a:xfrm>
            <a:off x="925512" y="1461294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Bouncing Back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A4EFE2-0257-45B9-BB19-839AA98449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112" y="2756694"/>
            <a:ext cx="5573712" cy="352711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7FF6340-CEB9-4753-B2B9-5F6F3D254851}"/>
              </a:ext>
            </a:extLst>
          </p:cNvPr>
          <p:cNvSpPr txBox="1"/>
          <p:nvPr/>
        </p:nvSpPr>
        <p:spPr>
          <a:xfrm>
            <a:off x="4887912" y="5195094"/>
            <a:ext cx="1828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Status</a:t>
            </a:r>
          </a:p>
          <a:p>
            <a:r>
              <a:rPr lang="en-US" sz="4000" b="1" dirty="0"/>
              <a:t>   quo</a:t>
            </a:r>
          </a:p>
        </p:txBody>
      </p:sp>
    </p:spTree>
    <p:extLst>
      <p:ext uri="{BB962C8B-B14F-4D97-AF65-F5344CB8AC3E}">
        <p14:creationId xmlns:p14="http://schemas.microsoft.com/office/powerpoint/2010/main" val="444656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0080625" cy="1232694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42000">
                <a:schemeClr val="accent5">
                  <a:lumMod val="75000"/>
                  <a:lumOff val="25000"/>
                </a:schemeClr>
              </a:gs>
              <a:gs pos="100000">
                <a:schemeClr val="accent4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4031" y="55298"/>
            <a:ext cx="9072563" cy="1122098"/>
          </a:xfrm>
        </p:spPr>
        <p:txBody>
          <a:bodyPr>
            <a:norm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The New Definition</a:t>
            </a:r>
            <a:endParaRPr lang="en-AU" sz="1375" i="1" dirty="0">
              <a:solidFill>
                <a:schemeClr val="bg1"/>
              </a:solidFill>
              <a:latin typeface="Arial Narrow" panose="020B0606020202030204" pitchFamily="34" charset="0"/>
              <a:ea typeface="Roboto Condensed Light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C6545A-A456-4EB5-B18F-423CD13C15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112" y="2604294"/>
            <a:ext cx="8315665" cy="178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063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172" y="900879"/>
            <a:ext cx="4066382" cy="6747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479" y="1574636"/>
            <a:ext cx="5217908" cy="4035182"/>
          </a:xfrm>
          <a:prstGeom prst="rect">
            <a:avLst/>
          </a:prstGeom>
        </p:spPr>
      </p:pic>
      <p:sp>
        <p:nvSpPr>
          <p:cNvPr id="4" name="Content Placeholder 5"/>
          <p:cNvSpPr>
            <a:spLocks noGrp="1"/>
          </p:cNvSpPr>
          <p:nvPr>
            <p:ph idx="1"/>
          </p:nvPr>
        </p:nvSpPr>
        <p:spPr>
          <a:xfrm>
            <a:off x="696912" y="1130051"/>
            <a:ext cx="4267200" cy="470989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AU" sz="2800" b="1" dirty="0">
                <a:solidFill>
                  <a:schemeClr val="accent4"/>
                </a:solidFill>
                <a:latin typeface="Arial Narrow" panose="020B0606020202030204" pitchFamily="34" charset="0"/>
                <a:ea typeface="Roboto Condensed Light" panose="02000000000000000000" pitchFamily="2" charset="0"/>
              </a:rPr>
              <a:t>Resilience – important for:</a:t>
            </a:r>
          </a:p>
          <a:p>
            <a:pPr marL="273050" indent="-273050"/>
            <a:endParaRPr lang="en-AU" sz="2800" dirty="0">
              <a:solidFill>
                <a:schemeClr val="accent4"/>
              </a:solidFill>
              <a:latin typeface="Arial Narrow" panose="020B0606020202030204" pitchFamily="34" charset="0"/>
              <a:ea typeface="Roboto Condensed Light" panose="02000000000000000000" pitchFamily="2" charset="0"/>
            </a:endParaRPr>
          </a:p>
          <a:p>
            <a:pPr marL="273050" indent="-273050"/>
            <a:r>
              <a:rPr lang="en-AU" sz="3400" b="1" dirty="0">
                <a:latin typeface="Arial Narrow" panose="020B0606020202030204" pitchFamily="34" charset="0"/>
                <a:ea typeface="Roboto Condensed Light" panose="02000000000000000000" pitchFamily="2" charset="0"/>
              </a:rPr>
              <a:t>Small things</a:t>
            </a:r>
          </a:p>
          <a:p>
            <a:pPr marL="665761" lvl="1" indent="-273050"/>
            <a:r>
              <a:rPr lang="en-AU" sz="3400" dirty="0">
                <a:latin typeface="Arial Narrow" panose="020B0606020202030204" pitchFamily="34" charset="0"/>
                <a:ea typeface="Roboto Condensed Light" panose="02000000000000000000" pitchFamily="2" charset="0"/>
              </a:rPr>
              <a:t>Work stress</a:t>
            </a:r>
          </a:p>
          <a:p>
            <a:pPr marL="665761" lvl="1" indent="-273050"/>
            <a:r>
              <a:rPr lang="en-AU" sz="3400" dirty="0">
                <a:latin typeface="Arial Narrow" panose="020B0606020202030204" pitchFamily="34" charset="0"/>
                <a:ea typeface="Roboto Condensed Light" panose="02000000000000000000" pitchFamily="2" charset="0"/>
              </a:rPr>
              <a:t>Traffic, delays, frustrations</a:t>
            </a:r>
          </a:p>
          <a:p>
            <a:pPr marL="665761" lvl="1" indent="-273050"/>
            <a:r>
              <a:rPr lang="en-AU" sz="3400" dirty="0">
                <a:latin typeface="Arial Narrow" panose="020B0606020202030204" pitchFamily="34" charset="0"/>
                <a:ea typeface="Roboto Condensed Light" panose="02000000000000000000" pitchFamily="2" charset="0"/>
              </a:rPr>
              <a:t>Everyday challenges</a:t>
            </a:r>
          </a:p>
          <a:p>
            <a:pPr marL="392711" lvl="1" indent="0">
              <a:buNone/>
            </a:pPr>
            <a:endParaRPr lang="en-AU" sz="3400" dirty="0">
              <a:latin typeface="Arial Narrow" panose="020B0606020202030204" pitchFamily="34" charset="0"/>
              <a:ea typeface="Roboto Condensed Light" panose="02000000000000000000" pitchFamily="2" charset="0"/>
            </a:endParaRPr>
          </a:p>
          <a:p>
            <a:pPr marL="273050" indent="-273050"/>
            <a:r>
              <a:rPr lang="en-AU" sz="3400" b="1" dirty="0">
                <a:latin typeface="Arial Narrow" panose="020B0606020202030204" pitchFamily="34" charset="0"/>
                <a:ea typeface="Roboto Condensed Light" panose="02000000000000000000" pitchFamily="2" charset="0"/>
              </a:rPr>
              <a:t>Big things</a:t>
            </a:r>
          </a:p>
          <a:p>
            <a:pPr marL="665761" lvl="1" indent="-273050"/>
            <a:r>
              <a:rPr lang="en-AU" sz="3400" dirty="0">
                <a:latin typeface="Arial Narrow" panose="020B0606020202030204" pitchFamily="34" charset="0"/>
                <a:ea typeface="Roboto Condensed Light" panose="02000000000000000000" pitchFamily="2" charset="0"/>
              </a:rPr>
              <a:t> Major illness</a:t>
            </a:r>
          </a:p>
          <a:p>
            <a:pPr marL="665761" lvl="1" indent="-273050"/>
            <a:r>
              <a:rPr lang="en-AU" sz="3400" dirty="0">
                <a:latin typeface="Arial Narrow" panose="020B0606020202030204" pitchFamily="34" charset="0"/>
                <a:ea typeface="Roboto Condensed Light" panose="02000000000000000000" pitchFamily="2" charset="0"/>
              </a:rPr>
              <a:t> Abuse</a:t>
            </a:r>
          </a:p>
          <a:p>
            <a:pPr marL="665761" lvl="1" indent="-273050"/>
            <a:r>
              <a:rPr lang="en-AU" sz="3400" dirty="0">
                <a:latin typeface="Arial Narrow" panose="020B0606020202030204" pitchFamily="34" charset="0"/>
                <a:ea typeface="Roboto Condensed Light" panose="02000000000000000000" pitchFamily="2" charset="0"/>
              </a:rPr>
              <a:t>Violence</a:t>
            </a:r>
          </a:p>
          <a:p>
            <a:pPr marL="665761" lvl="1" indent="-273050"/>
            <a:r>
              <a:rPr lang="en-AU" sz="3400" dirty="0">
                <a:latin typeface="Arial Narrow" panose="020B0606020202030204" pitchFamily="34" charset="0"/>
                <a:ea typeface="Roboto Condensed Light" panose="02000000000000000000" pitchFamily="2" charset="0"/>
              </a:rPr>
              <a:t>Tragedies, loss, heartbreak</a:t>
            </a:r>
          </a:p>
        </p:txBody>
      </p:sp>
    </p:spTree>
    <p:extLst>
      <p:ext uri="{BB962C8B-B14F-4D97-AF65-F5344CB8AC3E}">
        <p14:creationId xmlns:p14="http://schemas.microsoft.com/office/powerpoint/2010/main" val="11023811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712" y="778478"/>
            <a:ext cx="2751559" cy="694236"/>
          </a:xfrm>
          <a:prstGeom prst="rect">
            <a:avLst/>
          </a:prstGeom>
        </p:spPr>
      </p:pic>
      <p:sp>
        <p:nvSpPr>
          <p:cNvPr id="4" name="Content Placeholder 5"/>
          <p:cNvSpPr>
            <a:spLocks noGrp="1"/>
          </p:cNvSpPr>
          <p:nvPr>
            <p:ph idx="1"/>
          </p:nvPr>
        </p:nvSpPr>
        <p:spPr>
          <a:xfrm>
            <a:off x="1001712" y="775494"/>
            <a:ext cx="7925594" cy="2209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3200" b="1" dirty="0">
                <a:solidFill>
                  <a:schemeClr val="accent4"/>
                </a:solidFill>
                <a:latin typeface="Arial Narrow" panose="020B0606020202030204" pitchFamily="34" charset="0"/>
                <a:ea typeface="Roboto Condensed Light" panose="02000000000000000000" pitchFamily="2" charset="0"/>
              </a:rPr>
              <a:t>Low resilience:</a:t>
            </a:r>
          </a:p>
          <a:p>
            <a:pPr marL="273050" indent="-273050"/>
            <a:r>
              <a:rPr lang="en-AU" sz="3200" dirty="0">
                <a:latin typeface="Arial Narrow" panose="020B0606020202030204" pitchFamily="34" charset="0"/>
                <a:ea typeface="Roboto Condensed Light" panose="02000000000000000000" pitchFamily="2" charset="0"/>
              </a:rPr>
              <a:t>Even small setbacks feel like disasters</a:t>
            </a:r>
          </a:p>
          <a:p>
            <a:pPr marL="273050" indent="-273050"/>
            <a:r>
              <a:rPr lang="en-AU" sz="3200" dirty="0">
                <a:latin typeface="Arial Narrow" panose="020B0606020202030204" pitchFamily="34" charset="0"/>
                <a:ea typeface="Roboto Condensed Light" panose="02000000000000000000" pitchFamily="2" charset="0"/>
              </a:rPr>
              <a:t>Takes a while to get back on your feet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12" y="2851632"/>
            <a:ext cx="7734300" cy="367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1627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913" y="546894"/>
            <a:ext cx="2666999" cy="685800"/>
          </a:xfrm>
          <a:prstGeom prst="rect">
            <a:avLst/>
          </a:prstGeom>
        </p:spPr>
      </p:pic>
      <p:sp>
        <p:nvSpPr>
          <p:cNvPr id="4" name="Content Placeholder 5"/>
          <p:cNvSpPr>
            <a:spLocks noGrp="1"/>
          </p:cNvSpPr>
          <p:nvPr>
            <p:ph idx="1"/>
          </p:nvPr>
        </p:nvSpPr>
        <p:spPr>
          <a:xfrm>
            <a:off x="1230312" y="623094"/>
            <a:ext cx="7925594" cy="182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800" b="1" dirty="0">
                <a:solidFill>
                  <a:schemeClr val="accent4"/>
                </a:solidFill>
                <a:latin typeface="Arial Narrow" panose="020B0606020202030204" pitchFamily="34" charset="0"/>
                <a:ea typeface="Roboto Condensed Light" panose="02000000000000000000" pitchFamily="2" charset="0"/>
              </a:rPr>
              <a:t>High resilience:</a:t>
            </a:r>
          </a:p>
          <a:p>
            <a:pPr marL="273050" indent="-273050"/>
            <a:r>
              <a:rPr lang="en-AU" sz="2800" dirty="0">
                <a:latin typeface="Arial Narrow" panose="020B0606020202030204" pitchFamily="34" charset="0"/>
                <a:ea typeface="Roboto Condensed Light" panose="02000000000000000000" pitchFamily="2" charset="0"/>
              </a:rPr>
              <a:t>Bounce back from setbacks, then</a:t>
            </a:r>
          </a:p>
          <a:p>
            <a:pPr marL="273050" indent="-273050"/>
            <a:r>
              <a:rPr lang="en-AU" sz="2800" dirty="0">
                <a:latin typeface="Arial Narrow" panose="020B0606020202030204" pitchFamily="34" charset="0"/>
                <a:ea typeface="Roboto Condensed Light" panose="02000000000000000000" pitchFamily="2" charset="0"/>
              </a:rPr>
              <a:t>Use adversity as an opportunity to grow</a:t>
            </a:r>
            <a:endParaRPr lang="en-AU" sz="2000" dirty="0">
              <a:latin typeface="Arial Narrow" panose="020B0606020202030204" pitchFamily="34" charset="0"/>
              <a:ea typeface="Roboto Condensed Light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512" y="2299494"/>
            <a:ext cx="8034562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1620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659" y="4433094"/>
            <a:ext cx="3200400" cy="674715"/>
          </a:xfrm>
          <a:prstGeom prst="rect">
            <a:avLst/>
          </a:prstGeom>
        </p:spPr>
      </p:pic>
      <p:sp>
        <p:nvSpPr>
          <p:cNvPr id="4" name="Content Placeholder 5"/>
          <p:cNvSpPr>
            <a:spLocks noGrp="1"/>
          </p:cNvSpPr>
          <p:nvPr>
            <p:ph idx="1"/>
          </p:nvPr>
        </p:nvSpPr>
        <p:spPr>
          <a:xfrm>
            <a:off x="1083372" y="4557973"/>
            <a:ext cx="7925594" cy="182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800" b="1" dirty="0">
                <a:solidFill>
                  <a:schemeClr val="accent4"/>
                </a:solidFill>
                <a:latin typeface="Arial Narrow" panose="020B0606020202030204" pitchFamily="34" charset="0"/>
                <a:ea typeface="Roboto Condensed Light" panose="02000000000000000000" pitchFamily="2" charset="0"/>
              </a:rPr>
              <a:t>Resilience lets you...</a:t>
            </a:r>
          </a:p>
          <a:p>
            <a:pPr marL="273050" indent="-273050"/>
            <a:r>
              <a:rPr lang="en-AU" sz="2800" dirty="0">
                <a:latin typeface="Arial Narrow" panose="020B0606020202030204" pitchFamily="34" charset="0"/>
                <a:ea typeface="Roboto Condensed Light" panose="02000000000000000000" pitchFamily="2" charset="0"/>
              </a:rPr>
              <a:t>Stay focused on your goals &amp; what is most important</a:t>
            </a:r>
          </a:p>
          <a:p>
            <a:pPr marL="273050" indent="-273050"/>
            <a:r>
              <a:rPr lang="en-AU" sz="2800" dirty="0">
                <a:latin typeface="Arial Narrow" panose="020B0606020202030204" pitchFamily="34" charset="0"/>
                <a:ea typeface="Roboto Condensed Light" panose="02000000000000000000" pitchFamily="2" charset="0"/>
              </a:rPr>
              <a:t>Allows you to always move forward</a:t>
            </a:r>
            <a:endParaRPr lang="en-AU" sz="2000" dirty="0">
              <a:latin typeface="Arial Narrow" panose="020B0606020202030204" pitchFamily="34" charset="0"/>
              <a:ea typeface="Roboto Condensed Light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067" y="167204"/>
            <a:ext cx="7696597" cy="425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4617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6017">
            <a:off x="1713142" y="863939"/>
            <a:ext cx="3132164" cy="988812"/>
          </a:xfrm>
          <a:prstGeom prst="rect">
            <a:avLst/>
          </a:prstGeom>
        </p:spPr>
      </p:pic>
      <p:sp>
        <p:nvSpPr>
          <p:cNvPr id="4" name="Content Placeholder 5"/>
          <p:cNvSpPr>
            <a:spLocks noGrp="1"/>
          </p:cNvSpPr>
          <p:nvPr>
            <p:ph idx="1"/>
          </p:nvPr>
        </p:nvSpPr>
        <p:spPr>
          <a:xfrm>
            <a:off x="1992312" y="927894"/>
            <a:ext cx="6324600" cy="4419600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AU" sz="4400" b="1" dirty="0">
                <a:solidFill>
                  <a:schemeClr val="bg1"/>
                </a:solidFill>
                <a:latin typeface="Arial Narrow" panose="020B0606020202030204" pitchFamily="34" charset="0"/>
                <a:ea typeface="Roboto Condensed Light" panose="02000000000000000000" pitchFamily="2" charset="0"/>
              </a:rPr>
              <a:t>Important!</a:t>
            </a:r>
          </a:p>
          <a:p>
            <a:pPr marL="273050" indent="-273050">
              <a:spcAft>
                <a:spcPts val="1200"/>
              </a:spcAft>
            </a:pPr>
            <a:r>
              <a:rPr lang="en-AU" sz="4400" dirty="0">
                <a:latin typeface="Arial Narrow" panose="020B0606020202030204" pitchFamily="34" charset="0"/>
                <a:ea typeface="Roboto Condensed Light" panose="02000000000000000000" pitchFamily="2" charset="0"/>
              </a:rPr>
              <a:t>Resilience is a skill anyone can learn and develop</a:t>
            </a:r>
          </a:p>
          <a:p>
            <a:pPr marL="273050" indent="-273050"/>
            <a:r>
              <a:rPr lang="en-AU" sz="4400" dirty="0">
                <a:latin typeface="Arial Narrow" panose="020B0606020202030204" pitchFamily="34" charset="0"/>
                <a:ea typeface="Roboto Condensed Light" panose="02000000000000000000" pitchFamily="2" charset="0"/>
              </a:rPr>
              <a:t>No matter your age and stage of life, you can always improve your resilience</a:t>
            </a:r>
          </a:p>
        </p:txBody>
      </p:sp>
    </p:spTree>
    <p:extLst>
      <p:ext uri="{BB962C8B-B14F-4D97-AF65-F5344CB8AC3E}">
        <p14:creationId xmlns:p14="http://schemas.microsoft.com/office/powerpoint/2010/main" val="24546711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2912" y="2947550"/>
            <a:ext cx="3886450" cy="980576"/>
          </a:xfrm>
          <a:prstGeom prst="rect">
            <a:avLst/>
          </a:prstGeom>
        </p:spPr>
      </p:pic>
      <p:sp>
        <p:nvSpPr>
          <p:cNvPr id="5" name="Content Placeholder 5"/>
          <p:cNvSpPr>
            <a:spLocks noGrp="1"/>
          </p:cNvSpPr>
          <p:nvPr>
            <p:ph idx="1"/>
          </p:nvPr>
        </p:nvSpPr>
        <p:spPr>
          <a:xfrm>
            <a:off x="1268412" y="1994694"/>
            <a:ext cx="7543800" cy="19050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AU" sz="6500" dirty="0">
                <a:latin typeface="Arial Narrow" panose="020B0606020202030204" pitchFamily="34" charset="0"/>
                <a:ea typeface="Roboto Condensed Light" panose="02000000000000000000" pitchFamily="2" charset="0"/>
              </a:rPr>
              <a:t>Resilience exists across</a:t>
            </a:r>
          </a:p>
          <a:p>
            <a:pPr marL="0" indent="0" algn="ctr">
              <a:buNone/>
            </a:pPr>
            <a:r>
              <a:rPr lang="en-AU" sz="4800" b="1" dirty="0">
                <a:latin typeface="Arial Narrow" panose="020B0606020202030204" pitchFamily="34" charset="0"/>
                <a:ea typeface="Roboto Condensed Light" panose="02000000000000000000" pitchFamily="2" charset="0"/>
              </a:rPr>
              <a:t>6 Domains</a:t>
            </a:r>
          </a:p>
        </p:txBody>
      </p:sp>
    </p:spTree>
    <p:extLst>
      <p:ext uri="{BB962C8B-B14F-4D97-AF65-F5344CB8AC3E}">
        <p14:creationId xmlns:p14="http://schemas.microsoft.com/office/powerpoint/2010/main" val="9494940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0" y="4371549"/>
            <a:ext cx="8960881" cy="609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Rectangle 22"/>
          <p:cNvSpPr/>
          <p:nvPr/>
        </p:nvSpPr>
        <p:spPr>
          <a:xfrm>
            <a:off x="849312" y="2024003"/>
            <a:ext cx="9231313" cy="609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0080625" cy="1232694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42000">
                <a:schemeClr val="accent5">
                  <a:lumMod val="75000"/>
                  <a:lumOff val="25000"/>
                </a:schemeClr>
              </a:gs>
              <a:gs pos="100000">
                <a:schemeClr val="accent4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4031" y="55298"/>
            <a:ext cx="9072563" cy="1122098"/>
          </a:xfrm>
        </p:spPr>
        <p:txBody>
          <a:bodyPr>
            <a:normAutofit/>
          </a:bodyPr>
          <a:lstStyle/>
          <a:p>
            <a:pPr algn="l"/>
            <a:r>
              <a:rPr lang="en-AU" b="1" dirty="0">
                <a:solidFill>
                  <a:schemeClr val="bg1"/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The Six Domains of Resilience</a:t>
            </a:r>
            <a:endParaRPr lang="en-AU" sz="1375" i="1" dirty="0">
              <a:solidFill>
                <a:schemeClr val="bg1"/>
              </a:solidFill>
              <a:latin typeface="Arial Narrow" panose="020B0606020202030204" pitchFamily="34" charset="0"/>
              <a:ea typeface="Roboto Condensed Light" panose="02000000000000000000" pitchFamily="2" charset="0"/>
            </a:endParaRPr>
          </a:p>
        </p:txBody>
      </p:sp>
      <p:sp>
        <p:nvSpPr>
          <p:cNvPr id="42" name="Content Placeholder 5"/>
          <p:cNvSpPr>
            <a:spLocks noGrp="1"/>
          </p:cNvSpPr>
          <p:nvPr>
            <p:ph idx="1"/>
          </p:nvPr>
        </p:nvSpPr>
        <p:spPr>
          <a:xfrm>
            <a:off x="504031" y="1385095"/>
            <a:ext cx="8297069" cy="5815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800" b="1" dirty="0">
                <a:solidFill>
                  <a:schemeClr val="accent4"/>
                </a:solidFill>
                <a:latin typeface="Arial Narrow" panose="020B0606020202030204" pitchFamily="34" charset="0"/>
                <a:ea typeface="Roboto Condensed Light" panose="02000000000000000000" pitchFamily="2" charset="0"/>
              </a:rPr>
              <a:t>We will look into each of these</a:t>
            </a:r>
            <a:endParaRPr lang="en-AU" sz="2000" dirty="0">
              <a:solidFill>
                <a:schemeClr val="accent4"/>
              </a:solidFill>
              <a:latin typeface="Arial Narrow" panose="020B0606020202030204" pitchFamily="34" charset="0"/>
              <a:ea typeface="Roboto Condensed Light" panose="02000000000000000000" pitchFamily="2" charset="0"/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3875617" y="2133654"/>
            <a:ext cx="2038085" cy="576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36607" indent="-336607" algn="l" defTabSz="8976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1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9318" indent="-280508" algn="l" defTabSz="89762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22027" indent="-224406" algn="l" defTabSz="8976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70839" indent="-224406" algn="l" defTabSz="89762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9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9649" indent="-224406" algn="l" defTabSz="89762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9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68461" indent="-224406" algn="l" defTabSz="8976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17271" indent="-224406" algn="l" defTabSz="8976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66081" indent="-224406" algn="l" defTabSz="8976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14893" indent="-224406" algn="l" defTabSz="8976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AU" sz="2000" b="1" dirty="0">
                <a:solidFill>
                  <a:schemeClr val="accent4"/>
                </a:solidFill>
                <a:latin typeface="Arial Narrow" panose="020B0606020202030204" pitchFamily="34" charset="0"/>
                <a:ea typeface="Roboto Condensed Light" panose="02000000000000000000" pitchFamily="2" charset="0"/>
              </a:rPr>
              <a:t>Composure</a:t>
            </a:r>
            <a:endParaRPr lang="en-AU" sz="1600" dirty="0">
              <a:solidFill>
                <a:schemeClr val="accent4"/>
              </a:solidFill>
              <a:latin typeface="Arial Narrow" panose="020B0606020202030204" pitchFamily="34" charset="0"/>
              <a:ea typeface="Roboto Condensed Light" panose="02000000000000000000" pitchFamily="2" charset="0"/>
            </a:endParaRP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6763015" y="2133654"/>
            <a:ext cx="2038085" cy="576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36607" indent="-336607" algn="l" defTabSz="8976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1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9318" indent="-280508" algn="l" defTabSz="89762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22027" indent="-224406" algn="l" defTabSz="8976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70839" indent="-224406" algn="l" defTabSz="89762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9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9649" indent="-224406" algn="l" defTabSz="89762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9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68461" indent="-224406" algn="l" defTabSz="8976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17271" indent="-224406" algn="l" defTabSz="8976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66081" indent="-224406" algn="l" defTabSz="8976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14893" indent="-224406" algn="l" defTabSz="8976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AU" sz="2000" b="1" dirty="0">
                <a:solidFill>
                  <a:schemeClr val="accent4"/>
                </a:solidFill>
                <a:latin typeface="Arial Narrow" panose="020B0606020202030204" pitchFamily="34" charset="0"/>
                <a:ea typeface="Roboto Condensed Light" panose="02000000000000000000" pitchFamily="2" charset="0"/>
              </a:rPr>
              <a:t>Reasoning</a:t>
            </a:r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988219" y="4462403"/>
            <a:ext cx="2544497" cy="576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36607" indent="-336607" algn="l" defTabSz="8976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1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9318" indent="-280508" algn="l" defTabSz="89762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22027" indent="-224406" algn="l" defTabSz="8976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70839" indent="-224406" algn="l" defTabSz="89762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9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9649" indent="-224406" algn="l" defTabSz="89762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9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68461" indent="-224406" algn="l" defTabSz="8976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17271" indent="-224406" algn="l" defTabSz="8976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66081" indent="-224406" algn="l" defTabSz="8976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14893" indent="-224406" algn="l" defTabSz="8976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AU" sz="2000" b="1" dirty="0">
                <a:solidFill>
                  <a:schemeClr val="accent4"/>
                </a:solidFill>
                <a:latin typeface="Arial Narrow" panose="020B0606020202030204" pitchFamily="34" charset="0"/>
                <a:ea typeface="Roboto Condensed Light" panose="02000000000000000000" pitchFamily="2" charset="0"/>
              </a:rPr>
              <a:t>Tenacity</a:t>
            </a:r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3875617" y="4462403"/>
            <a:ext cx="2038085" cy="576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36607" indent="-336607" algn="l" defTabSz="8976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1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9318" indent="-280508" algn="l" defTabSz="89762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22027" indent="-224406" algn="l" defTabSz="8976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70839" indent="-224406" algn="l" defTabSz="89762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9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9649" indent="-224406" algn="l" defTabSz="89762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9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68461" indent="-224406" algn="l" defTabSz="8976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17271" indent="-224406" algn="l" defTabSz="8976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66081" indent="-224406" algn="l" defTabSz="8976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14893" indent="-224406" algn="l" defTabSz="8976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AU" sz="2000" b="1" dirty="0">
                <a:solidFill>
                  <a:schemeClr val="accent4"/>
                </a:solidFill>
                <a:latin typeface="Arial Narrow" panose="020B0606020202030204" pitchFamily="34" charset="0"/>
                <a:ea typeface="Roboto Condensed Light" panose="02000000000000000000" pitchFamily="2" charset="0"/>
              </a:rPr>
              <a:t>Collaboration</a:t>
            </a:r>
            <a:endParaRPr lang="en-AU" sz="1600" dirty="0">
              <a:solidFill>
                <a:schemeClr val="accent4"/>
              </a:solidFill>
              <a:latin typeface="Arial Narrow" panose="020B0606020202030204" pitchFamily="34" charset="0"/>
              <a:ea typeface="Roboto Condensed Light" panose="02000000000000000000" pitchFamily="2" charset="0"/>
            </a:endParaRPr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6763015" y="4462403"/>
            <a:ext cx="2038085" cy="576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36607" indent="-336607" algn="l" defTabSz="8976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1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9318" indent="-280508" algn="l" defTabSz="89762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22027" indent="-224406" algn="l" defTabSz="8976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70839" indent="-224406" algn="l" defTabSz="89762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9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9649" indent="-224406" algn="l" defTabSz="89762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9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68461" indent="-224406" algn="l" defTabSz="8976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17271" indent="-224406" algn="l" defTabSz="8976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66081" indent="-224406" algn="l" defTabSz="8976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14893" indent="-224406" algn="l" defTabSz="8976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AU" sz="2000" b="1" dirty="0">
                <a:solidFill>
                  <a:schemeClr val="accent4"/>
                </a:solidFill>
                <a:latin typeface="Arial Narrow" panose="020B0606020202030204" pitchFamily="34" charset="0"/>
                <a:ea typeface="Roboto Condensed Light" panose="02000000000000000000" pitchFamily="2" charset="0"/>
              </a:rPr>
              <a:t>Health</a:t>
            </a:r>
          </a:p>
        </p:txBody>
      </p:sp>
      <p:sp>
        <p:nvSpPr>
          <p:cNvPr id="13" name="Content Placeholder 5"/>
          <p:cNvSpPr txBox="1">
            <a:spLocks/>
          </p:cNvSpPr>
          <p:nvPr/>
        </p:nvSpPr>
        <p:spPr>
          <a:xfrm>
            <a:off x="3875617" y="2709804"/>
            <a:ext cx="2038085" cy="167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36607" indent="-336607" algn="l" defTabSz="8976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1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9318" indent="-280508" algn="l" defTabSz="89762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22027" indent="-224406" algn="l" defTabSz="8976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70839" indent="-224406" algn="l" defTabSz="89762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9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9649" indent="-224406" algn="l" defTabSz="89762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9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68461" indent="-224406" algn="l" defTabSz="8976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17271" indent="-224406" algn="l" defTabSz="8976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66081" indent="-224406" algn="l" defTabSz="8976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14893" indent="-224406" algn="l" defTabSz="8976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1600" b="1" dirty="0">
                <a:solidFill>
                  <a:schemeClr val="accent4"/>
                </a:solidFill>
                <a:latin typeface="Arial Narrow" panose="020B0606020202030204" pitchFamily="34" charset="0"/>
                <a:ea typeface="Roboto Condensed Light" panose="02000000000000000000" pitchFamily="2" charset="0"/>
              </a:rPr>
              <a:t>Components:</a:t>
            </a:r>
          </a:p>
          <a:p>
            <a:pPr marL="179388" indent="-179388">
              <a:buFont typeface="+mj-lt"/>
              <a:buAutoNum type="arabicPeriod"/>
            </a:pPr>
            <a:r>
              <a:rPr lang="en-AU" sz="1600" dirty="0">
                <a:solidFill>
                  <a:schemeClr val="accent4"/>
                </a:solidFill>
                <a:latin typeface="Arial Narrow" panose="020B0606020202030204" pitchFamily="34" charset="0"/>
                <a:ea typeface="Roboto Condensed Light" panose="02000000000000000000" pitchFamily="2" charset="0"/>
              </a:rPr>
              <a:t>Calm Breathing</a:t>
            </a:r>
          </a:p>
          <a:p>
            <a:pPr marL="179388" indent="-179388">
              <a:buFont typeface="+mj-lt"/>
              <a:buAutoNum type="arabicPeriod"/>
            </a:pPr>
            <a:r>
              <a:rPr lang="en-AU" sz="1600" dirty="0">
                <a:solidFill>
                  <a:schemeClr val="accent4"/>
                </a:solidFill>
                <a:latin typeface="Arial Narrow" panose="020B0606020202030204" pitchFamily="34" charset="0"/>
                <a:ea typeface="Roboto Condensed Light" panose="02000000000000000000" pitchFamily="2" charset="0"/>
              </a:rPr>
              <a:t>Mindfulness</a:t>
            </a:r>
          </a:p>
          <a:p>
            <a:pPr marL="179388" indent="-179388">
              <a:buFont typeface="+mj-lt"/>
              <a:buAutoNum type="arabicPeriod"/>
            </a:pPr>
            <a:r>
              <a:rPr lang="en-AU" sz="1600" dirty="0">
                <a:solidFill>
                  <a:schemeClr val="accent4"/>
                </a:solidFill>
                <a:latin typeface="Arial Narrow" panose="020B0606020202030204" pitchFamily="34" charset="0"/>
                <a:ea typeface="Roboto Condensed Light" panose="02000000000000000000" pitchFamily="2" charset="0"/>
              </a:rPr>
              <a:t>Label Emotions</a:t>
            </a:r>
          </a:p>
          <a:p>
            <a:pPr marL="179388" indent="-179388">
              <a:buFont typeface="+mj-lt"/>
              <a:buAutoNum type="arabicPeriod"/>
            </a:pPr>
            <a:r>
              <a:rPr lang="en-AU" sz="1600" dirty="0">
                <a:solidFill>
                  <a:schemeClr val="accent4"/>
                </a:solidFill>
                <a:latin typeface="Arial Narrow" panose="020B0606020202030204" pitchFamily="34" charset="0"/>
                <a:ea typeface="Roboto Condensed Light" panose="02000000000000000000" pitchFamily="2" charset="0"/>
              </a:rPr>
              <a:t>Reappraisal</a:t>
            </a:r>
          </a:p>
        </p:txBody>
      </p:sp>
      <p:sp>
        <p:nvSpPr>
          <p:cNvPr id="14" name="Content Placeholder 5"/>
          <p:cNvSpPr txBox="1">
            <a:spLocks/>
          </p:cNvSpPr>
          <p:nvPr/>
        </p:nvSpPr>
        <p:spPr>
          <a:xfrm>
            <a:off x="6763015" y="2709804"/>
            <a:ext cx="2038085" cy="167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36607" indent="-336607" algn="l" defTabSz="8976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1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9318" indent="-280508" algn="l" defTabSz="89762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22027" indent="-224406" algn="l" defTabSz="8976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70839" indent="-224406" algn="l" defTabSz="89762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9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9649" indent="-224406" algn="l" defTabSz="89762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9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68461" indent="-224406" algn="l" defTabSz="8976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17271" indent="-224406" algn="l" defTabSz="8976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66081" indent="-224406" algn="l" defTabSz="8976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14893" indent="-224406" algn="l" defTabSz="8976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1600" b="1" dirty="0">
                <a:solidFill>
                  <a:schemeClr val="accent4"/>
                </a:solidFill>
                <a:latin typeface="Arial Narrow" panose="020B0606020202030204" pitchFamily="34" charset="0"/>
                <a:ea typeface="Roboto Condensed Light" panose="02000000000000000000" pitchFamily="2" charset="0"/>
              </a:rPr>
              <a:t>Components:</a:t>
            </a:r>
          </a:p>
          <a:p>
            <a:pPr marL="179388" indent="-179388">
              <a:buFont typeface="+mj-lt"/>
              <a:buAutoNum type="arabicPeriod"/>
            </a:pPr>
            <a:r>
              <a:rPr lang="en-AU" sz="1600" dirty="0">
                <a:solidFill>
                  <a:schemeClr val="accent4"/>
                </a:solidFill>
                <a:latin typeface="Arial Narrow" panose="020B0606020202030204" pitchFamily="34" charset="0"/>
                <a:ea typeface="Roboto Condensed Light" panose="02000000000000000000" pitchFamily="2" charset="0"/>
              </a:rPr>
              <a:t>Visualisation</a:t>
            </a:r>
          </a:p>
          <a:p>
            <a:pPr marL="179388" indent="-179388">
              <a:buFont typeface="+mj-lt"/>
              <a:buAutoNum type="arabicPeriod"/>
            </a:pPr>
            <a:r>
              <a:rPr lang="en-AU" sz="1600" dirty="0">
                <a:solidFill>
                  <a:schemeClr val="accent4"/>
                </a:solidFill>
                <a:latin typeface="Arial Narrow" panose="020B0606020202030204" pitchFamily="34" charset="0"/>
                <a:ea typeface="Roboto Condensed Light" panose="02000000000000000000" pitchFamily="2" charset="0"/>
              </a:rPr>
              <a:t>Resourcefulness</a:t>
            </a:r>
          </a:p>
          <a:p>
            <a:pPr marL="179388" indent="-179388">
              <a:buFont typeface="+mj-lt"/>
              <a:buAutoNum type="arabicPeriod"/>
            </a:pPr>
            <a:r>
              <a:rPr lang="en-AU" sz="1600" dirty="0">
                <a:solidFill>
                  <a:schemeClr val="accent4"/>
                </a:solidFill>
                <a:latin typeface="Arial Narrow" panose="020B0606020202030204" pitchFamily="34" charset="0"/>
                <a:ea typeface="Roboto Condensed Light" panose="02000000000000000000" pitchFamily="2" charset="0"/>
              </a:rPr>
              <a:t>Explore Beliefs</a:t>
            </a:r>
          </a:p>
          <a:p>
            <a:pPr marL="179388" indent="-179388">
              <a:buFont typeface="+mj-lt"/>
              <a:buAutoNum type="arabicPeriod"/>
            </a:pPr>
            <a:r>
              <a:rPr lang="en-AU" sz="1600" dirty="0">
                <a:solidFill>
                  <a:schemeClr val="accent4"/>
                </a:solidFill>
                <a:latin typeface="Arial Narrow" panose="020B0606020202030204" pitchFamily="34" charset="0"/>
                <a:ea typeface="Roboto Condensed Light" panose="02000000000000000000" pitchFamily="2" charset="0"/>
              </a:rPr>
              <a:t>Embracing Change</a:t>
            </a:r>
          </a:p>
        </p:txBody>
      </p:sp>
      <p:sp>
        <p:nvSpPr>
          <p:cNvPr id="15" name="Content Placeholder 5"/>
          <p:cNvSpPr txBox="1">
            <a:spLocks/>
          </p:cNvSpPr>
          <p:nvPr/>
        </p:nvSpPr>
        <p:spPr>
          <a:xfrm>
            <a:off x="988219" y="5038552"/>
            <a:ext cx="2544497" cy="1604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36607" indent="-336607" algn="l" defTabSz="8976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1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9318" indent="-280508" algn="l" defTabSz="89762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22027" indent="-224406" algn="l" defTabSz="8976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70839" indent="-224406" algn="l" defTabSz="89762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9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9649" indent="-224406" algn="l" defTabSz="89762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9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68461" indent="-224406" algn="l" defTabSz="8976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17271" indent="-224406" algn="l" defTabSz="8976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66081" indent="-224406" algn="l" defTabSz="8976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14893" indent="-224406" algn="l" defTabSz="8976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1600" b="1" dirty="0">
                <a:solidFill>
                  <a:schemeClr val="accent4"/>
                </a:solidFill>
                <a:latin typeface="Arial Narrow" panose="020B0606020202030204" pitchFamily="34" charset="0"/>
                <a:ea typeface="Roboto Condensed Light" panose="02000000000000000000" pitchFamily="2" charset="0"/>
              </a:rPr>
              <a:t>Components:</a:t>
            </a:r>
          </a:p>
          <a:p>
            <a:pPr marL="179388" indent="-179388">
              <a:buFont typeface="+mj-lt"/>
              <a:buAutoNum type="arabicPeriod"/>
            </a:pPr>
            <a:r>
              <a:rPr lang="en-AU" sz="1600" dirty="0">
                <a:solidFill>
                  <a:schemeClr val="accent4"/>
                </a:solidFill>
                <a:latin typeface="Arial Narrow" panose="020B0606020202030204" pitchFamily="34" charset="0"/>
                <a:ea typeface="Roboto Condensed Light" panose="02000000000000000000" pitchFamily="2" charset="0"/>
              </a:rPr>
              <a:t>Realistic Optimism</a:t>
            </a:r>
          </a:p>
          <a:p>
            <a:pPr marL="179388" indent="-179388">
              <a:buFont typeface="+mj-lt"/>
              <a:buAutoNum type="arabicPeriod"/>
            </a:pPr>
            <a:r>
              <a:rPr lang="en-AU" sz="1600" dirty="0">
                <a:solidFill>
                  <a:schemeClr val="accent4"/>
                </a:solidFill>
                <a:latin typeface="Arial Narrow" panose="020B0606020202030204" pitchFamily="34" charset="0"/>
                <a:ea typeface="Roboto Condensed Light" panose="02000000000000000000" pitchFamily="2" charset="0"/>
              </a:rPr>
              <a:t>Staying Motivated</a:t>
            </a:r>
          </a:p>
          <a:p>
            <a:pPr marL="179388" indent="-179388">
              <a:buFont typeface="+mj-lt"/>
              <a:buAutoNum type="arabicPeriod"/>
            </a:pPr>
            <a:r>
              <a:rPr lang="en-AU" sz="1600" dirty="0">
                <a:solidFill>
                  <a:schemeClr val="accent4"/>
                </a:solidFill>
                <a:latin typeface="Arial Narrow" panose="020B0606020202030204" pitchFamily="34" charset="0"/>
                <a:ea typeface="Roboto Condensed Light" panose="02000000000000000000" pitchFamily="2" charset="0"/>
              </a:rPr>
              <a:t>Overcoming Mistakes</a:t>
            </a:r>
          </a:p>
          <a:p>
            <a:pPr marL="179388" indent="-179388">
              <a:buFont typeface="+mj-lt"/>
              <a:buAutoNum type="arabicPeriod"/>
            </a:pPr>
            <a:r>
              <a:rPr lang="en-AU" sz="1600" dirty="0">
                <a:solidFill>
                  <a:schemeClr val="accent4"/>
                </a:solidFill>
                <a:latin typeface="Arial Narrow" panose="020B0606020202030204" pitchFamily="34" charset="0"/>
                <a:ea typeface="Roboto Condensed Light" panose="02000000000000000000" pitchFamily="2" charset="0"/>
              </a:rPr>
              <a:t>Time Management</a:t>
            </a:r>
          </a:p>
        </p:txBody>
      </p:sp>
      <p:sp>
        <p:nvSpPr>
          <p:cNvPr id="16" name="Content Placeholder 5"/>
          <p:cNvSpPr txBox="1">
            <a:spLocks/>
          </p:cNvSpPr>
          <p:nvPr/>
        </p:nvSpPr>
        <p:spPr>
          <a:xfrm>
            <a:off x="3875617" y="5038552"/>
            <a:ext cx="2544497" cy="1604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36607" indent="-336607" algn="l" defTabSz="8976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1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9318" indent="-280508" algn="l" defTabSz="89762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22027" indent="-224406" algn="l" defTabSz="8976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70839" indent="-224406" algn="l" defTabSz="89762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9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9649" indent="-224406" algn="l" defTabSz="89762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9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68461" indent="-224406" algn="l" defTabSz="8976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17271" indent="-224406" algn="l" defTabSz="8976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66081" indent="-224406" algn="l" defTabSz="8976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14893" indent="-224406" algn="l" defTabSz="8976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1600" b="1" dirty="0">
                <a:solidFill>
                  <a:schemeClr val="accent4"/>
                </a:solidFill>
                <a:latin typeface="Arial Narrow" panose="020B0606020202030204" pitchFamily="34" charset="0"/>
                <a:ea typeface="Roboto Condensed Light" panose="02000000000000000000" pitchFamily="2" charset="0"/>
              </a:rPr>
              <a:t>Components:</a:t>
            </a:r>
          </a:p>
          <a:p>
            <a:pPr marL="179388" indent="-179388">
              <a:buFont typeface="+mj-lt"/>
              <a:buAutoNum type="arabicPeriod"/>
            </a:pPr>
            <a:r>
              <a:rPr lang="en-AU" sz="1600" dirty="0">
                <a:solidFill>
                  <a:schemeClr val="accent4"/>
                </a:solidFill>
                <a:latin typeface="Arial Narrow" panose="020B0606020202030204" pitchFamily="34" charset="0"/>
                <a:ea typeface="Roboto Condensed Light" panose="02000000000000000000" pitchFamily="2" charset="0"/>
              </a:rPr>
              <a:t>Support Perceptions</a:t>
            </a:r>
          </a:p>
          <a:p>
            <a:pPr marL="179388" indent="-179388">
              <a:buFont typeface="+mj-lt"/>
              <a:buAutoNum type="arabicPeriod"/>
            </a:pPr>
            <a:r>
              <a:rPr lang="en-AU" sz="1600" dirty="0">
                <a:solidFill>
                  <a:schemeClr val="accent4"/>
                </a:solidFill>
                <a:latin typeface="Arial Narrow" panose="020B0606020202030204" pitchFamily="34" charset="0"/>
                <a:ea typeface="Roboto Condensed Light" panose="02000000000000000000" pitchFamily="2" charset="0"/>
              </a:rPr>
              <a:t>Trust &amp; Likeability</a:t>
            </a:r>
          </a:p>
          <a:p>
            <a:pPr marL="179388" indent="-179388">
              <a:buFont typeface="+mj-lt"/>
              <a:buAutoNum type="arabicPeriod"/>
            </a:pPr>
            <a:r>
              <a:rPr lang="en-AU" sz="1600" dirty="0">
                <a:solidFill>
                  <a:schemeClr val="accent4"/>
                </a:solidFill>
                <a:latin typeface="Arial Narrow" panose="020B0606020202030204" pitchFamily="34" charset="0"/>
                <a:ea typeface="Roboto Condensed Light" panose="02000000000000000000" pitchFamily="2" charset="0"/>
              </a:rPr>
              <a:t>Mentor / Mirror</a:t>
            </a:r>
          </a:p>
          <a:p>
            <a:pPr marL="179388" indent="-179388">
              <a:buFont typeface="+mj-lt"/>
              <a:buAutoNum type="arabicPeriod"/>
            </a:pPr>
            <a:r>
              <a:rPr lang="en-AU" sz="1600" dirty="0">
                <a:solidFill>
                  <a:schemeClr val="accent4"/>
                </a:solidFill>
                <a:latin typeface="Arial Narrow" panose="020B0606020202030204" pitchFamily="34" charset="0"/>
                <a:ea typeface="Roboto Condensed Light" panose="02000000000000000000" pitchFamily="2" charset="0"/>
              </a:rPr>
              <a:t>Better Communication</a:t>
            </a:r>
          </a:p>
        </p:txBody>
      </p:sp>
      <p:sp>
        <p:nvSpPr>
          <p:cNvPr id="17" name="Content Placeholder 5"/>
          <p:cNvSpPr txBox="1">
            <a:spLocks/>
          </p:cNvSpPr>
          <p:nvPr/>
        </p:nvSpPr>
        <p:spPr>
          <a:xfrm>
            <a:off x="6763015" y="5038552"/>
            <a:ext cx="2544497" cy="1604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36607" indent="-336607" algn="l" defTabSz="8976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1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9318" indent="-280508" algn="l" defTabSz="89762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22027" indent="-224406" algn="l" defTabSz="8976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70839" indent="-224406" algn="l" defTabSz="89762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9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9649" indent="-224406" algn="l" defTabSz="89762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9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68461" indent="-224406" algn="l" defTabSz="8976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17271" indent="-224406" algn="l" defTabSz="8976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66081" indent="-224406" algn="l" defTabSz="8976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14893" indent="-224406" algn="l" defTabSz="8976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1600" b="1" dirty="0">
                <a:solidFill>
                  <a:schemeClr val="accent4"/>
                </a:solidFill>
                <a:latin typeface="Arial Narrow" panose="020B0606020202030204" pitchFamily="34" charset="0"/>
                <a:ea typeface="Roboto Condensed Light" panose="02000000000000000000" pitchFamily="2" charset="0"/>
              </a:rPr>
              <a:t>Components</a:t>
            </a:r>
          </a:p>
          <a:p>
            <a:pPr marL="179388" indent="-179388">
              <a:buFont typeface="+mj-lt"/>
              <a:buAutoNum type="arabicPeriod"/>
            </a:pPr>
            <a:r>
              <a:rPr lang="en-AU" sz="1600" dirty="0">
                <a:solidFill>
                  <a:schemeClr val="accent4"/>
                </a:solidFill>
                <a:latin typeface="Arial Narrow" panose="020B0606020202030204" pitchFamily="34" charset="0"/>
                <a:ea typeface="Roboto Condensed Light" panose="02000000000000000000" pitchFamily="2" charset="0"/>
              </a:rPr>
              <a:t>Health Goals</a:t>
            </a:r>
          </a:p>
          <a:p>
            <a:pPr marL="179388" indent="-179388">
              <a:buFont typeface="+mj-lt"/>
              <a:buAutoNum type="arabicPeriod"/>
            </a:pPr>
            <a:r>
              <a:rPr lang="en-AU" sz="1600" dirty="0">
                <a:solidFill>
                  <a:schemeClr val="accent4"/>
                </a:solidFill>
                <a:latin typeface="Arial Narrow" panose="020B0606020202030204" pitchFamily="34" charset="0"/>
                <a:ea typeface="Roboto Condensed Light" panose="02000000000000000000" pitchFamily="2" charset="0"/>
              </a:rPr>
              <a:t>Quality Sleep</a:t>
            </a:r>
          </a:p>
          <a:p>
            <a:pPr marL="179388" indent="-179388">
              <a:buFont typeface="+mj-lt"/>
              <a:buAutoNum type="arabicPeriod"/>
            </a:pPr>
            <a:r>
              <a:rPr lang="en-AU" sz="1600" dirty="0">
                <a:solidFill>
                  <a:schemeClr val="accent4"/>
                </a:solidFill>
                <a:latin typeface="Arial Narrow" panose="020B0606020202030204" pitchFamily="34" charset="0"/>
                <a:ea typeface="Roboto Condensed Light" panose="02000000000000000000" pitchFamily="2" charset="0"/>
              </a:rPr>
              <a:t>Exercise</a:t>
            </a:r>
          </a:p>
          <a:p>
            <a:pPr marL="179388" indent="-179388">
              <a:buFont typeface="+mj-lt"/>
              <a:buAutoNum type="arabicPeriod"/>
            </a:pPr>
            <a:r>
              <a:rPr lang="en-AU" sz="1600" dirty="0">
                <a:solidFill>
                  <a:schemeClr val="accent4"/>
                </a:solidFill>
                <a:latin typeface="Arial Narrow" panose="020B0606020202030204" pitchFamily="34" charset="0"/>
                <a:ea typeface="Roboto Condensed Light" panose="02000000000000000000" pitchFamily="2" charset="0"/>
              </a:rPr>
              <a:t>Nutrition</a:t>
            </a:r>
          </a:p>
        </p:txBody>
      </p:sp>
      <p:sp>
        <p:nvSpPr>
          <p:cNvPr id="30" name="Arrow: Down 29"/>
          <p:cNvSpPr/>
          <p:nvPr/>
        </p:nvSpPr>
        <p:spPr>
          <a:xfrm rot="16200000">
            <a:off x="2926473" y="1998935"/>
            <a:ext cx="316704" cy="693181"/>
          </a:xfrm>
          <a:prstGeom prst="downArrow">
            <a:avLst>
              <a:gd name="adj1" fmla="val 50000"/>
              <a:gd name="adj2" fmla="val 63534"/>
            </a:avLst>
          </a:prstGeom>
          <a:solidFill>
            <a:schemeClr val="accent2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31" name="Arrow: Down 30"/>
          <p:cNvSpPr/>
          <p:nvPr/>
        </p:nvSpPr>
        <p:spPr>
          <a:xfrm rot="16200000">
            <a:off x="5851489" y="1998935"/>
            <a:ext cx="316704" cy="693181"/>
          </a:xfrm>
          <a:prstGeom prst="downArrow">
            <a:avLst>
              <a:gd name="adj1" fmla="val 50000"/>
              <a:gd name="adj2" fmla="val 63534"/>
            </a:avLst>
          </a:prstGeom>
          <a:solidFill>
            <a:schemeClr val="accent2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33" name="Arrow: Down 32"/>
          <p:cNvSpPr/>
          <p:nvPr/>
        </p:nvSpPr>
        <p:spPr>
          <a:xfrm rot="16200000">
            <a:off x="2979797" y="4327685"/>
            <a:ext cx="316704" cy="693181"/>
          </a:xfrm>
          <a:prstGeom prst="downArrow">
            <a:avLst>
              <a:gd name="adj1" fmla="val 50000"/>
              <a:gd name="adj2" fmla="val 63534"/>
            </a:avLst>
          </a:prstGeom>
          <a:solidFill>
            <a:schemeClr val="accent2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34" name="Arrow: Down 33"/>
          <p:cNvSpPr/>
          <p:nvPr/>
        </p:nvSpPr>
        <p:spPr>
          <a:xfrm rot="16200000">
            <a:off x="5902447" y="4327685"/>
            <a:ext cx="316704" cy="693181"/>
          </a:xfrm>
          <a:prstGeom prst="downArrow">
            <a:avLst>
              <a:gd name="adj1" fmla="val 50000"/>
              <a:gd name="adj2" fmla="val 63534"/>
            </a:avLst>
          </a:prstGeom>
          <a:solidFill>
            <a:schemeClr val="accent2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36" name="Content Placeholder 5"/>
          <p:cNvSpPr txBox="1">
            <a:spLocks/>
          </p:cNvSpPr>
          <p:nvPr/>
        </p:nvSpPr>
        <p:spPr>
          <a:xfrm>
            <a:off x="988219" y="2709804"/>
            <a:ext cx="2544497" cy="167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36607" indent="-336607" algn="l" defTabSz="8976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1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9318" indent="-280508" algn="l" defTabSz="89762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22027" indent="-224406" algn="l" defTabSz="8976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70839" indent="-224406" algn="l" defTabSz="89762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9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9649" indent="-224406" algn="l" defTabSz="89762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9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68461" indent="-224406" algn="l" defTabSz="8976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17271" indent="-224406" algn="l" defTabSz="8976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66081" indent="-224406" algn="l" defTabSz="8976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14893" indent="-224406" algn="l" defTabSz="8976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1600" b="1" dirty="0">
                <a:solidFill>
                  <a:schemeClr val="accent4"/>
                </a:solidFill>
                <a:latin typeface="Arial Narrow" panose="020B0606020202030204" pitchFamily="34" charset="0"/>
                <a:ea typeface="Roboto Condensed Light" panose="02000000000000000000" pitchFamily="2" charset="0"/>
              </a:rPr>
              <a:t>Components:</a:t>
            </a:r>
          </a:p>
          <a:p>
            <a:pPr marL="179388" indent="-179388">
              <a:buFont typeface="+mj-lt"/>
              <a:buAutoNum type="arabicPeriod"/>
            </a:pPr>
            <a:r>
              <a:rPr lang="en-AU" sz="1600" dirty="0">
                <a:solidFill>
                  <a:schemeClr val="accent4"/>
                </a:solidFill>
                <a:latin typeface="Arial Narrow" panose="020B0606020202030204" pitchFamily="34" charset="0"/>
                <a:ea typeface="Roboto Condensed Light" panose="02000000000000000000" pitchFamily="2" charset="0"/>
              </a:rPr>
              <a:t>Explore the Basic Needs</a:t>
            </a:r>
          </a:p>
          <a:p>
            <a:pPr marL="179388" indent="-179388">
              <a:buFont typeface="+mj-lt"/>
              <a:buAutoNum type="arabicPeriod"/>
            </a:pPr>
            <a:r>
              <a:rPr lang="en-AU" sz="1600" dirty="0">
                <a:solidFill>
                  <a:schemeClr val="accent4"/>
                </a:solidFill>
                <a:latin typeface="Arial Narrow" panose="020B0606020202030204" pitchFamily="34" charset="0"/>
                <a:ea typeface="Roboto Condensed Light" panose="02000000000000000000" pitchFamily="2" charset="0"/>
              </a:rPr>
              <a:t>Set a Resilient Vision</a:t>
            </a:r>
          </a:p>
          <a:p>
            <a:pPr marL="179388" indent="-179388">
              <a:buFont typeface="+mj-lt"/>
              <a:buAutoNum type="arabicPeriod"/>
            </a:pPr>
            <a:r>
              <a:rPr lang="en-AU" sz="1600" dirty="0">
                <a:solidFill>
                  <a:schemeClr val="accent4"/>
                </a:solidFill>
                <a:latin typeface="Arial Narrow" panose="020B0606020202030204" pitchFamily="34" charset="0"/>
                <a:ea typeface="Roboto Condensed Light" panose="02000000000000000000" pitchFamily="2" charset="0"/>
              </a:rPr>
              <a:t>Identify Goals</a:t>
            </a:r>
          </a:p>
          <a:p>
            <a:pPr marL="179388" indent="-179388">
              <a:buFont typeface="+mj-lt"/>
              <a:buAutoNum type="arabicPeriod"/>
            </a:pPr>
            <a:r>
              <a:rPr lang="en-AU" sz="1600" dirty="0">
                <a:solidFill>
                  <a:schemeClr val="accent4"/>
                </a:solidFill>
                <a:latin typeface="Arial Narrow" panose="020B0606020202030204" pitchFamily="34" charset="0"/>
                <a:ea typeface="Roboto Condensed Light" panose="02000000000000000000" pitchFamily="2" charset="0"/>
              </a:rPr>
              <a:t>Smarter Goals</a:t>
            </a:r>
          </a:p>
        </p:txBody>
      </p:sp>
      <p:sp>
        <p:nvSpPr>
          <p:cNvPr id="38" name="Content Placeholder 5"/>
          <p:cNvSpPr txBox="1">
            <a:spLocks/>
          </p:cNvSpPr>
          <p:nvPr/>
        </p:nvSpPr>
        <p:spPr>
          <a:xfrm>
            <a:off x="988219" y="2133654"/>
            <a:ext cx="2544497" cy="576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36607" indent="-336607" algn="l" defTabSz="8976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1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9318" indent="-280508" algn="l" defTabSz="89762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22027" indent="-224406" algn="l" defTabSz="8976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70839" indent="-224406" algn="l" defTabSz="89762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9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9649" indent="-224406" algn="l" defTabSz="89762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9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68461" indent="-224406" algn="l" defTabSz="8976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17271" indent="-224406" algn="l" defTabSz="8976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66081" indent="-224406" algn="l" defTabSz="8976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14893" indent="-224406" algn="l" defTabSz="8976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000" b="1" dirty="0">
                <a:solidFill>
                  <a:schemeClr val="accent4"/>
                </a:solidFill>
                <a:latin typeface="Arial Narrow" panose="020B0606020202030204" pitchFamily="34" charset="0"/>
                <a:ea typeface="Roboto Condensed Light" panose="02000000000000000000" pitchFamily="2" charset="0"/>
              </a:rPr>
              <a:t>Vision</a:t>
            </a:r>
            <a:endParaRPr lang="en-AU" sz="2000" dirty="0">
              <a:solidFill>
                <a:schemeClr val="accent4"/>
              </a:solidFill>
              <a:latin typeface="Arial Narrow" panose="020B0606020202030204" pitchFamily="34" charset="0"/>
              <a:ea typeface="Roboto Condensed Light" panose="02000000000000000000" pitchFamily="2" charset="0"/>
            </a:endParaRPr>
          </a:p>
        </p:txBody>
      </p:sp>
      <p:sp>
        <p:nvSpPr>
          <p:cNvPr id="40" name="Arrow: Down 39"/>
          <p:cNvSpPr/>
          <p:nvPr/>
        </p:nvSpPr>
        <p:spPr>
          <a:xfrm rot="16200000">
            <a:off x="8455939" y="1998935"/>
            <a:ext cx="316704" cy="693181"/>
          </a:xfrm>
          <a:prstGeom prst="downArrow">
            <a:avLst>
              <a:gd name="adj1" fmla="val 50000"/>
              <a:gd name="adj2" fmla="val 63534"/>
            </a:avLst>
          </a:prstGeom>
          <a:solidFill>
            <a:schemeClr val="accent2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41" name="Arrow: Down 40"/>
          <p:cNvSpPr/>
          <p:nvPr/>
        </p:nvSpPr>
        <p:spPr>
          <a:xfrm rot="16200000">
            <a:off x="323454" y="4327685"/>
            <a:ext cx="316704" cy="693181"/>
          </a:xfrm>
          <a:prstGeom prst="downArrow">
            <a:avLst>
              <a:gd name="adj1" fmla="val 50000"/>
              <a:gd name="adj2" fmla="val 63534"/>
            </a:avLst>
          </a:prstGeom>
          <a:solidFill>
            <a:schemeClr val="accent2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889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77FD031-157C-493E-8577-11E6C9DD1FD2}"/>
              </a:ext>
            </a:extLst>
          </p:cNvPr>
          <p:cNvSpPr/>
          <p:nvPr/>
        </p:nvSpPr>
        <p:spPr>
          <a:xfrm>
            <a:off x="311806" y="-6101"/>
            <a:ext cx="10080625" cy="6732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6155" y="512491"/>
            <a:ext cx="6136482" cy="1600200"/>
          </a:xfrm>
        </p:spPr>
        <p:txBody>
          <a:bodyPr anchor="t">
            <a:noAutofit/>
          </a:bodyPr>
          <a:lstStyle/>
          <a:p>
            <a:pPr algn="l"/>
            <a:r>
              <a:rPr lang="en-AU" sz="8800" b="1" dirty="0">
                <a:solidFill>
                  <a:schemeClr val="bg1"/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Welcome!</a:t>
            </a:r>
            <a:endParaRPr lang="en-AU" sz="1600" i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27785" y="2604294"/>
            <a:ext cx="8679727" cy="2667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897621" rtl="0" eaLnBrk="1" latinLnBrk="0" hangingPunct="1">
              <a:spcBef>
                <a:spcPct val="0"/>
              </a:spcBef>
              <a:buNone/>
              <a:defRPr sz="431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r>
              <a:rPr lang="en-AU" sz="4800" dirty="0">
                <a:solidFill>
                  <a:schemeClr val="bg1"/>
                </a:solidFill>
                <a:latin typeface="Arial Narrow" panose="020B0606020202030204" pitchFamily="34" charset="0"/>
                <a:ea typeface="Roboto Condensed Light" panose="02000000000000000000" pitchFamily="2" charset="0"/>
              </a:rPr>
              <a:t>Michael Piraino</a:t>
            </a:r>
          </a:p>
          <a:p>
            <a:r>
              <a:rPr lang="en-AU" sz="4800" b="1" dirty="0">
                <a:solidFill>
                  <a:schemeClr val="bg1"/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Michael@resilienceforsuccess.com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EC1A882-E5C5-4A7C-9089-C597FE18407E}"/>
              </a:ext>
            </a:extLst>
          </p:cNvPr>
          <p:cNvSpPr/>
          <p:nvPr/>
        </p:nvSpPr>
        <p:spPr>
          <a:xfrm>
            <a:off x="0" y="-1"/>
            <a:ext cx="347991" cy="67325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F7776D-E317-453E-A657-DC6DBA8EF2B6}"/>
              </a:ext>
            </a:extLst>
          </p:cNvPr>
          <p:cNvSpPr txBox="1"/>
          <p:nvPr/>
        </p:nvSpPr>
        <p:spPr>
          <a:xfrm>
            <a:off x="8597877" y="6480266"/>
            <a:ext cx="14879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dirty="0">
                <a:solidFill>
                  <a:schemeClr val="accent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©2019 Hello Driven Pty Ltd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DEDB4BB-1F09-4A6A-BF60-DA26CDA4DE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857" y="5398907"/>
            <a:ext cx="2720955" cy="107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9579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0080625" cy="1232694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42000">
                <a:schemeClr val="accent5">
                  <a:lumMod val="75000"/>
                  <a:lumOff val="25000"/>
                </a:schemeClr>
              </a:gs>
              <a:gs pos="100000">
                <a:schemeClr val="accent4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504031" y="55298"/>
            <a:ext cx="9072563" cy="1122098"/>
          </a:xfrm>
        </p:spPr>
        <p:txBody>
          <a:bodyPr>
            <a:normAutofit/>
          </a:bodyPr>
          <a:lstStyle/>
          <a:p>
            <a:pPr algn="l"/>
            <a:r>
              <a:rPr lang="en-AU" b="1" dirty="0">
                <a:solidFill>
                  <a:schemeClr val="bg1"/>
                </a:solidFill>
                <a:latin typeface="Arial Narrow" panose="020B0606020202030204" pitchFamily="34" charset="0"/>
                <a:ea typeface="Roboto Condensed Light" panose="02000000000000000000" pitchFamily="2" charset="0"/>
              </a:rPr>
              <a:t>Wellbeing is </a:t>
            </a:r>
            <a:r>
              <a:rPr lang="en-AU" b="1" i="1" dirty="0">
                <a:solidFill>
                  <a:schemeClr val="bg1"/>
                </a:solidFill>
                <a:latin typeface="Arial Narrow" panose="020B0606020202030204" pitchFamily="34" charset="0"/>
                <a:ea typeface="Roboto Condensed Light" panose="02000000000000000000" pitchFamily="2" charset="0"/>
              </a:rPr>
              <a:t>‘what’</a:t>
            </a:r>
            <a:r>
              <a:rPr lang="en-AU" b="1" dirty="0">
                <a:solidFill>
                  <a:schemeClr val="bg1"/>
                </a:solidFill>
                <a:latin typeface="Arial Narrow" panose="020B0606020202030204" pitchFamily="34" charset="0"/>
                <a:ea typeface="Roboto Condensed Light" panose="02000000000000000000" pitchFamily="2" charset="0"/>
              </a:rPr>
              <a:t>, </a:t>
            </a:r>
            <a:r>
              <a:rPr lang="en-AU" b="1" dirty="0">
                <a:solidFill>
                  <a:schemeClr val="bg1"/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Resilience is </a:t>
            </a:r>
            <a:r>
              <a:rPr lang="en-AU" b="1" i="1" dirty="0">
                <a:solidFill>
                  <a:schemeClr val="bg1"/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‘how’</a:t>
            </a:r>
            <a:endParaRPr lang="en-AU" sz="1375" b="1" i="1" dirty="0">
              <a:solidFill>
                <a:schemeClr val="bg1"/>
              </a:solidFill>
              <a:latin typeface="Arial Narrow" panose="020B0606020202030204" pitchFamily="34" charset="0"/>
              <a:ea typeface="Roboto Condensed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712" y="1689894"/>
            <a:ext cx="9552314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6048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0080625" cy="1232694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42000">
                <a:schemeClr val="accent5">
                  <a:lumMod val="75000"/>
                  <a:lumOff val="25000"/>
                </a:schemeClr>
              </a:gs>
              <a:gs pos="100000">
                <a:schemeClr val="accent4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4031" y="55298"/>
            <a:ext cx="9072563" cy="1122098"/>
          </a:xfrm>
        </p:spPr>
        <p:txBody>
          <a:bodyPr>
            <a:normAutofit/>
          </a:bodyPr>
          <a:lstStyle/>
          <a:p>
            <a:pPr algn="l"/>
            <a:r>
              <a:rPr lang="en-AU" dirty="0">
                <a:solidFill>
                  <a:schemeClr val="bg1"/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Stress and </a:t>
            </a:r>
            <a:r>
              <a:rPr lang="en-AU" b="1" dirty="0">
                <a:solidFill>
                  <a:schemeClr val="bg1"/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performance</a:t>
            </a:r>
            <a:endParaRPr lang="en-AU" sz="1375" b="1" i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1312" y="1443011"/>
            <a:ext cx="6629400" cy="490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2683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0080625" cy="1232694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42000">
                <a:schemeClr val="accent5">
                  <a:lumMod val="75000"/>
                  <a:lumOff val="25000"/>
                </a:schemeClr>
              </a:gs>
              <a:gs pos="100000">
                <a:schemeClr val="accent4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4031" y="55298"/>
            <a:ext cx="9072563" cy="1122098"/>
          </a:xfrm>
        </p:spPr>
        <p:txBody>
          <a:bodyPr>
            <a:normAutofit/>
          </a:bodyPr>
          <a:lstStyle/>
          <a:p>
            <a:pPr algn="l"/>
            <a:r>
              <a:rPr lang="en-AU" dirty="0">
                <a:solidFill>
                  <a:schemeClr val="bg1"/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How resilience helps </a:t>
            </a:r>
            <a:r>
              <a:rPr lang="en-AU" b="1" dirty="0">
                <a:solidFill>
                  <a:schemeClr val="bg1"/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performance</a:t>
            </a:r>
            <a:endParaRPr lang="en-AU" sz="1375" b="1" i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712" y="1287993"/>
            <a:ext cx="8581282" cy="521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8085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54712" y="0"/>
            <a:ext cx="4125913" cy="6732588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42000">
                <a:schemeClr val="accent4"/>
              </a:gs>
              <a:gs pos="100000">
                <a:schemeClr val="accent5"/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/>
          <p:cNvSpPr txBox="1"/>
          <p:nvPr/>
        </p:nvSpPr>
        <p:spPr>
          <a:xfrm>
            <a:off x="6259512" y="546894"/>
            <a:ext cx="35052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b="1" dirty="0">
                <a:solidFill>
                  <a:schemeClr val="bg1"/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Resilience / Performance Matrix</a:t>
            </a:r>
          </a:p>
          <a:p>
            <a:endParaRPr lang="en-AU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chemeClr val="accent4">
                    <a:lumMod val="25000"/>
                    <a:lumOff val="75000"/>
                  </a:schemeClr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Avoid burnout, being comfortable, or distress</a:t>
            </a:r>
          </a:p>
          <a:p>
            <a:endParaRPr lang="en-AU" sz="2800" dirty="0">
              <a:solidFill>
                <a:schemeClr val="accent4">
                  <a:lumMod val="25000"/>
                  <a:lumOff val="75000"/>
                </a:schemeClr>
              </a:solidFill>
              <a:latin typeface="Arial Narrow" panose="020B0606020202030204" pitchFamily="34" charset="0"/>
              <a:ea typeface="Roboto Condensed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chemeClr val="accent4">
                    <a:lumMod val="25000"/>
                    <a:lumOff val="75000"/>
                  </a:schemeClr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High resilience allows you to </a:t>
            </a:r>
            <a:r>
              <a:rPr lang="en-AU" sz="2800" b="1" dirty="0">
                <a:solidFill>
                  <a:schemeClr val="accent4">
                    <a:lumMod val="25000"/>
                    <a:lumOff val="75000"/>
                  </a:schemeClr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sustain high performance</a:t>
            </a:r>
            <a:endParaRPr lang="en-AU" sz="2800" dirty="0">
              <a:solidFill>
                <a:schemeClr val="accent4">
                  <a:lumMod val="25000"/>
                  <a:lumOff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12719" y="6490494"/>
            <a:ext cx="15359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©2019 Hello Driven Pty Ltd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12" y="546894"/>
            <a:ext cx="5408418" cy="557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9857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0080625" cy="6732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912" y="1156494"/>
            <a:ext cx="6136482" cy="2895600"/>
          </a:xfrm>
        </p:spPr>
        <p:txBody>
          <a:bodyPr anchor="t">
            <a:noAutofit/>
          </a:bodyPr>
          <a:lstStyle/>
          <a:p>
            <a:pPr algn="l"/>
            <a:r>
              <a:rPr lang="en-AU" sz="8000" b="1" dirty="0">
                <a:solidFill>
                  <a:schemeClr val="bg1"/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Neuroscience of Resilience</a:t>
            </a:r>
            <a:endParaRPr lang="en-AU" sz="1400" i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ight Triangle 4"/>
          <p:cNvSpPr/>
          <p:nvPr/>
        </p:nvSpPr>
        <p:spPr>
          <a:xfrm rot="16200000">
            <a:off x="3348037" y="0"/>
            <a:ext cx="6732588" cy="6732588"/>
          </a:xfrm>
          <a:prstGeom prst="rtTriangle">
            <a:avLst/>
          </a:prstGeom>
          <a:solidFill>
            <a:schemeClr val="accent4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3712" y="1333680"/>
            <a:ext cx="3687546" cy="386062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9877BD5-F231-4721-A205-A6E600463802}"/>
              </a:ext>
            </a:extLst>
          </p:cNvPr>
          <p:cNvSpPr/>
          <p:nvPr/>
        </p:nvSpPr>
        <p:spPr>
          <a:xfrm>
            <a:off x="0" y="-1"/>
            <a:ext cx="347991" cy="67325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F94EFF-7869-4757-A108-5EBEB7CD82B1}"/>
              </a:ext>
            </a:extLst>
          </p:cNvPr>
          <p:cNvSpPr txBox="1"/>
          <p:nvPr/>
        </p:nvSpPr>
        <p:spPr>
          <a:xfrm>
            <a:off x="8597877" y="6480266"/>
            <a:ext cx="14879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dirty="0">
                <a:solidFill>
                  <a:schemeClr val="accent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©2019 Hello Driven Pty Ltd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C42E4A-18DC-4ACB-BDDC-6F161DC764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998" y="5398908"/>
            <a:ext cx="2280213" cy="90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6050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71693" y="4669977"/>
            <a:ext cx="2286000" cy="672548"/>
          </a:xfrm>
          <a:prstGeom prst="rect">
            <a:avLst/>
          </a:prstGeom>
          <a:solidFill>
            <a:schemeClr val="accent4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9" name="Rectangle 8"/>
          <p:cNvSpPr/>
          <p:nvPr/>
        </p:nvSpPr>
        <p:spPr>
          <a:xfrm>
            <a:off x="315912" y="3377890"/>
            <a:ext cx="1905000" cy="672548"/>
          </a:xfrm>
          <a:prstGeom prst="rect">
            <a:avLst/>
          </a:prstGeom>
          <a:solidFill>
            <a:schemeClr val="accent4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Rectangle 1"/>
          <p:cNvSpPr/>
          <p:nvPr/>
        </p:nvSpPr>
        <p:spPr>
          <a:xfrm>
            <a:off x="319141" y="2014572"/>
            <a:ext cx="2209800" cy="672548"/>
          </a:xfrm>
          <a:prstGeom prst="rect">
            <a:avLst/>
          </a:prstGeom>
          <a:solidFill>
            <a:schemeClr val="accent4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0080625" cy="1232694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42000">
                <a:schemeClr val="accent4"/>
              </a:gs>
              <a:gs pos="100000">
                <a:schemeClr val="accent5"/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4" name="Right Triangle 13"/>
          <p:cNvSpPr/>
          <p:nvPr/>
        </p:nvSpPr>
        <p:spPr>
          <a:xfrm rot="16200000">
            <a:off x="8747124" y="-24606"/>
            <a:ext cx="1333500" cy="13335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Arial Narrow" panose="020B0606020202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5912" y="385702"/>
            <a:ext cx="3505200" cy="5638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392112" y="1466264"/>
            <a:ext cx="9220200" cy="4495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897621" rtl="0" eaLnBrk="1" latinLnBrk="0" hangingPunct="1">
              <a:spcBef>
                <a:spcPct val="0"/>
              </a:spcBef>
              <a:buNone/>
              <a:defRPr sz="431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1463" indent="-271463" algn="l">
              <a:buFont typeface="Arial" panose="020B0604020202020204" pitchFamily="34" charset="0"/>
              <a:buChar char="•"/>
            </a:pPr>
            <a:endParaRPr lang="en-AU" sz="3600" b="1" dirty="0">
              <a:solidFill>
                <a:schemeClr val="accent4"/>
              </a:solidFill>
              <a:latin typeface="Arial Narrow" panose="020B0606020202030204" pitchFamily="34" charset="0"/>
              <a:ea typeface="Roboto Condensed Light" panose="02000000000000000000" pitchFamily="2" charset="0"/>
            </a:endParaRPr>
          </a:p>
          <a:p>
            <a:pPr marL="271463" indent="-271463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3600" b="1" dirty="0">
                <a:solidFill>
                  <a:schemeClr val="accent4"/>
                </a:solidFill>
                <a:latin typeface="Arial Narrow" panose="020B0606020202030204" pitchFamily="34" charset="0"/>
                <a:ea typeface="Roboto Condensed Light" panose="02000000000000000000" pitchFamily="2" charset="0"/>
              </a:rPr>
              <a:t>Location </a:t>
            </a:r>
            <a:r>
              <a:rPr lang="en-AU" sz="3600" dirty="0">
                <a:solidFill>
                  <a:schemeClr val="accent4"/>
                </a:solidFill>
                <a:latin typeface="Arial Narrow" panose="020B0606020202030204" pitchFamily="34" charset="0"/>
                <a:ea typeface="Roboto Condensed Light" panose="02000000000000000000" pitchFamily="2" charset="0"/>
              </a:rPr>
              <a:t>   Which areas of the brain are involved?</a:t>
            </a:r>
          </a:p>
          <a:p>
            <a:pPr marL="271463" indent="-271463" algn="l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AU" sz="3600" dirty="0">
              <a:solidFill>
                <a:schemeClr val="accent4"/>
              </a:solidFill>
              <a:latin typeface="Arial Narrow" panose="020B0606020202030204" pitchFamily="34" charset="0"/>
              <a:ea typeface="Roboto Condensed Light" panose="02000000000000000000" pitchFamily="2" charset="0"/>
            </a:endParaRPr>
          </a:p>
          <a:p>
            <a:pPr marL="271463" indent="-271463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3600" b="1" dirty="0">
                <a:solidFill>
                  <a:schemeClr val="accent4"/>
                </a:solidFill>
                <a:latin typeface="Arial Narrow" panose="020B0606020202030204" pitchFamily="34" charset="0"/>
                <a:ea typeface="Roboto Condensed Light" panose="02000000000000000000" pitchFamily="2" charset="0"/>
              </a:rPr>
              <a:t>Timing </a:t>
            </a:r>
            <a:r>
              <a:rPr lang="en-AU" sz="3600" dirty="0">
                <a:solidFill>
                  <a:schemeClr val="accent4"/>
                </a:solidFill>
                <a:latin typeface="Arial Narrow" panose="020B0606020202030204" pitchFamily="34" charset="0"/>
                <a:ea typeface="Roboto Condensed Light" panose="02000000000000000000" pitchFamily="2" charset="0"/>
              </a:rPr>
              <a:t>   When should we build resilience?</a:t>
            </a:r>
          </a:p>
          <a:p>
            <a:pPr marL="271463" indent="-271463" algn="l">
              <a:buFont typeface="Arial" panose="020B0604020202020204" pitchFamily="34" charset="0"/>
              <a:buChar char="•"/>
            </a:pPr>
            <a:endParaRPr lang="en-AU" sz="3600" b="1" dirty="0">
              <a:solidFill>
                <a:schemeClr val="accent4"/>
              </a:solidFill>
              <a:latin typeface="Arial Narrow" panose="020B0606020202030204" pitchFamily="34" charset="0"/>
              <a:ea typeface="Roboto Condensed Light" panose="02000000000000000000" pitchFamily="2" charset="0"/>
            </a:endParaRPr>
          </a:p>
          <a:p>
            <a:pPr marL="271463" indent="-271463" algn="l">
              <a:buFont typeface="Arial" panose="020B0604020202020204" pitchFamily="34" charset="0"/>
              <a:buChar char="•"/>
            </a:pPr>
            <a:r>
              <a:rPr lang="en-AU" sz="3600" b="1" dirty="0">
                <a:solidFill>
                  <a:schemeClr val="accent4"/>
                </a:solidFill>
                <a:latin typeface="Arial Narrow" panose="020B0606020202030204" pitchFamily="34" charset="0"/>
                <a:ea typeface="Roboto Condensed Light" panose="02000000000000000000" pitchFamily="2" charset="0"/>
              </a:rPr>
              <a:t>Plasticity </a:t>
            </a:r>
            <a:r>
              <a:rPr lang="en-AU" sz="3600" dirty="0">
                <a:solidFill>
                  <a:schemeClr val="accent4"/>
                </a:solidFill>
                <a:latin typeface="Arial Narrow" panose="020B0606020202030204" pitchFamily="34" charset="0"/>
                <a:ea typeface="Roboto Condensed Light" panose="02000000000000000000" pitchFamily="2" charset="0"/>
              </a:rPr>
              <a:t>   What helps for learning?</a:t>
            </a:r>
          </a:p>
        </p:txBody>
      </p:sp>
      <p:sp>
        <p:nvSpPr>
          <p:cNvPr id="11" name="Title 4"/>
          <p:cNvSpPr txBox="1">
            <a:spLocks/>
          </p:cNvSpPr>
          <p:nvPr/>
        </p:nvSpPr>
        <p:spPr>
          <a:xfrm>
            <a:off x="392112" y="394494"/>
            <a:ext cx="6553200" cy="838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897621" rtl="0" eaLnBrk="1" latinLnBrk="0" hangingPunct="1">
              <a:spcBef>
                <a:spcPct val="0"/>
              </a:spcBef>
              <a:buNone/>
              <a:defRPr sz="431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2800" b="1" dirty="0">
                <a:solidFill>
                  <a:schemeClr val="bg1"/>
                </a:solidFill>
                <a:latin typeface="Arial Narrow" panose="020B0606020202030204" pitchFamily="34" charset="0"/>
                <a:ea typeface="Roboto Condensed Light" panose="02000000000000000000" pitchFamily="2" charset="0"/>
              </a:rPr>
              <a:t>NEURO: </a:t>
            </a:r>
            <a:r>
              <a:rPr lang="en-AU" sz="2800" dirty="0">
                <a:solidFill>
                  <a:schemeClr val="bg1"/>
                </a:solidFill>
                <a:latin typeface="Arial Narrow" panose="020B0606020202030204" pitchFamily="34" charset="0"/>
                <a:ea typeface="Roboto Condensed Light" panose="02000000000000000000" pitchFamily="2" charset="0"/>
              </a:rPr>
              <a:t>MAIN POINTS</a:t>
            </a:r>
          </a:p>
        </p:txBody>
      </p:sp>
    </p:spTree>
    <p:extLst>
      <p:ext uri="{BB962C8B-B14F-4D97-AF65-F5344CB8AC3E}">
        <p14:creationId xmlns:p14="http://schemas.microsoft.com/office/powerpoint/2010/main" val="20866308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211512" cy="6732588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42000">
                <a:schemeClr val="accent5">
                  <a:lumMod val="75000"/>
                  <a:lumOff val="25000"/>
                </a:schemeClr>
              </a:gs>
              <a:gs pos="100000">
                <a:schemeClr val="accent4"/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7" name="Right Triangle 6"/>
          <p:cNvSpPr/>
          <p:nvPr/>
        </p:nvSpPr>
        <p:spPr>
          <a:xfrm rot="16200000">
            <a:off x="0" y="3368676"/>
            <a:ext cx="3363912" cy="3363912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" name="Rectangle 2"/>
          <p:cNvSpPr/>
          <p:nvPr/>
        </p:nvSpPr>
        <p:spPr>
          <a:xfrm>
            <a:off x="-1" y="0"/>
            <a:ext cx="3211513" cy="1689894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42000">
                <a:schemeClr val="accent4"/>
              </a:gs>
              <a:gs pos="100000">
                <a:schemeClr val="accent5"/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15912" y="318294"/>
            <a:ext cx="2478881" cy="1295400"/>
          </a:xfrm>
        </p:spPr>
        <p:txBody>
          <a:bodyPr anchor="t">
            <a:noAutofit/>
          </a:bodyPr>
          <a:lstStyle/>
          <a:p>
            <a:pPr algn="l"/>
            <a:r>
              <a:rPr lang="en-AU" sz="5400" dirty="0">
                <a:solidFill>
                  <a:schemeClr val="bg1"/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Location</a:t>
            </a:r>
            <a:endParaRPr lang="en-AU" sz="5400" b="1" dirty="0">
              <a:solidFill>
                <a:schemeClr val="bg1"/>
              </a:solidFill>
              <a:latin typeface="Arial Narrow" panose="020B0606020202030204" pitchFamily="34" charset="0"/>
              <a:ea typeface="Roboto Condensed" panose="02000000000000000000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620292" y="623094"/>
            <a:ext cx="6019800" cy="6223553"/>
          </a:xfrm>
        </p:spPr>
        <p:txBody>
          <a:bodyPr>
            <a:noAutofit/>
          </a:bodyPr>
          <a:lstStyle/>
          <a:p>
            <a:pPr marL="0" indent="0">
              <a:spcAft>
                <a:spcPts val="2400"/>
              </a:spcAft>
              <a:buNone/>
            </a:pPr>
            <a:r>
              <a:rPr lang="en-AU" sz="4400" b="1" dirty="0">
                <a:solidFill>
                  <a:schemeClr val="accent4"/>
                </a:solidFill>
                <a:latin typeface="Arial Narrow" panose="020B0606020202030204" pitchFamily="34" charset="0"/>
              </a:rPr>
              <a:t>Key points:</a:t>
            </a:r>
          </a:p>
          <a:p>
            <a:pPr>
              <a:spcAft>
                <a:spcPts val="1800"/>
              </a:spcAft>
            </a:pPr>
            <a:r>
              <a:rPr lang="en-AU" sz="3200" b="1" dirty="0">
                <a:latin typeface="Arial Narrow" panose="020B0606020202030204" pitchFamily="34" charset="0"/>
              </a:rPr>
              <a:t>Smart brain and impulsive brain</a:t>
            </a:r>
          </a:p>
          <a:p>
            <a:pPr>
              <a:spcAft>
                <a:spcPts val="1800"/>
              </a:spcAft>
            </a:pPr>
            <a:r>
              <a:rPr lang="en-AU" sz="3200" dirty="0">
                <a:latin typeface="Arial Narrow" panose="020B0606020202030204" pitchFamily="34" charset="0"/>
              </a:rPr>
              <a:t>Increase </a:t>
            </a:r>
            <a:r>
              <a:rPr lang="en-AU" sz="3200" b="1" dirty="0">
                <a:latin typeface="Arial Narrow" panose="020B0606020202030204" pitchFamily="34" charset="0"/>
              </a:rPr>
              <a:t>connection</a:t>
            </a:r>
          </a:p>
          <a:p>
            <a:r>
              <a:rPr lang="en-AU" sz="3200" dirty="0">
                <a:latin typeface="Arial Narrow" panose="020B0606020202030204" pitchFamily="34" charset="0"/>
              </a:rPr>
              <a:t>We need </a:t>
            </a:r>
            <a:r>
              <a:rPr lang="en-AU" sz="3200" b="1" dirty="0">
                <a:latin typeface="Arial Narrow" panose="020B0606020202030204" pitchFamily="34" charset="0"/>
              </a:rPr>
              <a:t>holistic training </a:t>
            </a:r>
            <a:r>
              <a:rPr lang="en-AU" sz="3200" dirty="0">
                <a:latin typeface="Arial Narrow" panose="020B0606020202030204" pitchFamily="34" charset="0"/>
              </a:rPr>
              <a:t>to develop resilience – training that affects many relevant pathways and processing streams</a:t>
            </a:r>
          </a:p>
        </p:txBody>
      </p:sp>
      <p:sp>
        <p:nvSpPr>
          <p:cNvPr id="59" name="Title 4"/>
          <p:cNvSpPr txBox="1">
            <a:spLocks/>
          </p:cNvSpPr>
          <p:nvPr/>
        </p:nvSpPr>
        <p:spPr>
          <a:xfrm>
            <a:off x="315912" y="1881584"/>
            <a:ext cx="2478881" cy="27801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897621" rtl="0" eaLnBrk="1" latinLnBrk="0" hangingPunct="1">
              <a:spcBef>
                <a:spcPct val="0"/>
              </a:spcBef>
              <a:buNone/>
              <a:defRPr sz="431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2400" dirty="0">
                <a:solidFill>
                  <a:schemeClr val="bg1"/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Which areas of the brain are involved?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A5AEC1-843C-4DE8-A7F3-F384E57004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33" y="5185311"/>
            <a:ext cx="2478881" cy="97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3039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211512" cy="6732588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42000">
                <a:schemeClr val="accent5">
                  <a:lumMod val="75000"/>
                  <a:lumOff val="25000"/>
                </a:schemeClr>
              </a:gs>
              <a:gs pos="100000">
                <a:schemeClr val="accent4"/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7" name="Right Triangle 6"/>
          <p:cNvSpPr/>
          <p:nvPr/>
        </p:nvSpPr>
        <p:spPr>
          <a:xfrm rot="16200000">
            <a:off x="0" y="3368676"/>
            <a:ext cx="3363912" cy="3363912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" name="Rectangle 2"/>
          <p:cNvSpPr/>
          <p:nvPr/>
        </p:nvSpPr>
        <p:spPr>
          <a:xfrm>
            <a:off x="-1" y="0"/>
            <a:ext cx="3211513" cy="1689894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42000">
                <a:schemeClr val="accent4"/>
              </a:gs>
              <a:gs pos="100000">
                <a:schemeClr val="accent5"/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15912" y="318294"/>
            <a:ext cx="2478881" cy="1295400"/>
          </a:xfrm>
        </p:spPr>
        <p:txBody>
          <a:bodyPr anchor="t">
            <a:noAutofit/>
          </a:bodyPr>
          <a:lstStyle/>
          <a:p>
            <a:pPr algn="l"/>
            <a:r>
              <a:rPr lang="en-AU" sz="5400" dirty="0">
                <a:solidFill>
                  <a:schemeClr val="bg1"/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Timing</a:t>
            </a:r>
            <a:endParaRPr lang="en-AU" sz="5400" b="1" dirty="0">
              <a:solidFill>
                <a:schemeClr val="bg1"/>
              </a:solidFill>
              <a:latin typeface="Arial Narrow" panose="020B0606020202030204" pitchFamily="34" charset="0"/>
              <a:ea typeface="Roboto Condensed" panose="02000000000000000000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592512" y="318293"/>
            <a:ext cx="6019800" cy="62235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AU" sz="4400" b="1" dirty="0">
                <a:latin typeface="Arial Narrow" panose="020B0606020202030204" pitchFamily="34" charset="0"/>
              </a:rPr>
              <a:t>Key points:</a:t>
            </a:r>
          </a:p>
          <a:p>
            <a:pPr>
              <a:spcAft>
                <a:spcPts val="1200"/>
              </a:spcAft>
            </a:pPr>
            <a:r>
              <a:rPr lang="en-AU" sz="2800" b="1" dirty="0">
                <a:latin typeface="Arial Narrow" panose="020B0606020202030204" pitchFamily="34" charset="0"/>
              </a:rPr>
              <a:t>Resilience is best developed in advance</a:t>
            </a:r>
          </a:p>
          <a:p>
            <a:pPr>
              <a:spcAft>
                <a:spcPts val="600"/>
              </a:spcAft>
            </a:pPr>
            <a:r>
              <a:rPr lang="en-AU" sz="2800" dirty="0">
                <a:latin typeface="Arial Narrow" panose="020B0606020202030204" pitchFamily="34" charset="0"/>
              </a:rPr>
              <a:t>Many only seek to build resilience after experiencing trauma – though at that point it is harder to overcome entrenched memories</a:t>
            </a:r>
          </a:p>
          <a:p>
            <a:r>
              <a:rPr lang="en-AU" sz="2800" dirty="0">
                <a:latin typeface="Arial Narrow" panose="020B0606020202030204" pitchFamily="34" charset="0"/>
              </a:rPr>
              <a:t>Building resilience in advance primes the brain to be </a:t>
            </a:r>
            <a:r>
              <a:rPr lang="en-AU" sz="2800" b="1" dirty="0">
                <a:latin typeface="Arial Narrow" panose="020B0606020202030204" pitchFamily="34" charset="0"/>
              </a:rPr>
              <a:t>less emotionally reactive to adversity,</a:t>
            </a:r>
            <a:r>
              <a:rPr lang="en-AU" sz="2800" dirty="0">
                <a:latin typeface="Arial Narrow" panose="020B0606020202030204" pitchFamily="34" charset="0"/>
              </a:rPr>
              <a:t> promoting a calm and constructive response</a:t>
            </a:r>
          </a:p>
        </p:txBody>
      </p:sp>
      <p:sp>
        <p:nvSpPr>
          <p:cNvPr id="59" name="Title 4"/>
          <p:cNvSpPr txBox="1">
            <a:spLocks/>
          </p:cNvSpPr>
          <p:nvPr/>
        </p:nvSpPr>
        <p:spPr>
          <a:xfrm>
            <a:off x="315912" y="1881584"/>
            <a:ext cx="2478881" cy="27801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897621" rtl="0" eaLnBrk="1" latinLnBrk="0" hangingPunct="1">
              <a:spcBef>
                <a:spcPct val="0"/>
              </a:spcBef>
              <a:buNone/>
              <a:defRPr sz="431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2400" dirty="0">
                <a:solidFill>
                  <a:schemeClr val="bg1"/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When should we build resilience?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B242851-1669-4672-A914-C6F2690657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33" y="5185311"/>
            <a:ext cx="2478881" cy="97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998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927586" cy="6732588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42000">
                <a:schemeClr val="accent4"/>
              </a:gs>
              <a:gs pos="100000">
                <a:schemeClr val="accent5"/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933" y="3470413"/>
            <a:ext cx="3845720" cy="2449646"/>
          </a:xfrm>
          <a:prstGeom prst="rect">
            <a:avLst/>
          </a:prstGeom>
        </p:spPr>
      </p:pic>
      <p:sp>
        <p:nvSpPr>
          <p:cNvPr id="6" name="Title 4"/>
          <p:cNvSpPr txBox="1">
            <a:spLocks/>
          </p:cNvSpPr>
          <p:nvPr/>
        </p:nvSpPr>
        <p:spPr>
          <a:xfrm>
            <a:off x="428009" y="248283"/>
            <a:ext cx="4071568" cy="26251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897621" rtl="0" eaLnBrk="1" latinLnBrk="0" hangingPunct="1">
              <a:spcBef>
                <a:spcPct val="0"/>
              </a:spcBef>
              <a:buNone/>
              <a:defRPr sz="431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3600" dirty="0">
                <a:solidFill>
                  <a:schemeClr val="bg1"/>
                </a:solidFill>
                <a:latin typeface="Arial Narrow" panose="020B0606020202030204" pitchFamily="34" charset="0"/>
              </a:rPr>
              <a:t>Small frequent tasks</a:t>
            </a:r>
          </a:p>
          <a:p>
            <a:pPr algn="l"/>
            <a:r>
              <a:rPr lang="en-AU" sz="3600" b="1" dirty="0">
                <a:solidFill>
                  <a:schemeClr val="bg1"/>
                </a:solidFill>
                <a:latin typeface="Arial Narrow" panose="020B0606020202030204" pitchFamily="34" charset="0"/>
                <a:ea typeface="Roboto Condensed Light" panose="02000000000000000000" pitchFamily="2" charset="0"/>
              </a:rPr>
              <a:t>= synaptic change</a:t>
            </a:r>
          </a:p>
          <a:p>
            <a:pPr algn="l"/>
            <a:r>
              <a:rPr lang="en-AU" sz="3600" b="1" dirty="0">
                <a:solidFill>
                  <a:schemeClr val="bg1"/>
                </a:solidFill>
                <a:latin typeface="Arial Narrow" panose="020B0606020202030204" pitchFamily="34" charset="0"/>
                <a:ea typeface="Roboto Condensed Light" panose="02000000000000000000" pitchFamily="2" charset="0"/>
              </a:rPr>
              <a:t>= better retention</a:t>
            </a:r>
            <a:endParaRPr lang="en-AU" sz="2800" b="1" dirty="0">
              <a:solidFill>
                <a:schemeClr val="bg1"/>
              </a:solidFill>
              <a:latin typeface="Arial Narrow" panose="020B0606020202030204" pitchFamily="34" charset="0"/>
              <a:ea typeface="Roboto Condensed Light" panose="02000000000000000000" pitchFamily="2" charset="0"/>
            </a:endParaRP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5612445" y="3740470"/>
            <a:ext cx="3587603" cy="26251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897621" rtl="0" eaLnBrk="1" latinLnBrk="0" hangingPunct="1">
              <a:spcBef>
                <a:spcPct val="0"/>
              </a:spcBef>
              <a:buNone/>
              <a:defRPr sz="431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1463" indent="-271463" algn="l">
              <a:buFont typeface="Arial" panose="020B0604020202020204" pitchFamily="34" charset="0"/>
              <a:buChar char="•"/>
            </a:pPr>
            <a:r>
              <a:rPr lang="en-AU" sz="3600" dirty="0">
                <a:solidFill>
                  <a:schemeClr val="accent4"/>
                </a:solidFill>
                <a:latin typeface="Arial Narrow" panose="020B0606020202030204" pitchFamily="34" charset="0"/>
              </a:rPr>
              <a:t>A more effective way of learning</a:t>
            </a:r>
          </a:p>
          <a:p>
            <a:pPr marL="271463" indent="-271463" algn="l">
              <a:buFont typeface="Arial" panose="020B0604020202020204" pitchFamily="34" charset="0"/>
              <a:buChar char="•"/>
            </a:pPr>
            <a:r>
              <a:rPr lang="en-AU" sz="3600" b="1" dirty="0">
                <a:solidFill>
                  <a:schemeClr val="accent4"/>
                </a:solidFill>
                <a:latin typeface="Arial Narrow" panose="020B0606020202030204" pitchFamily="34" charset="0"/>
                <a:ea typeface="Roboto Condensed Light" panose="02000000000000000000" pitchFamily="2" charset="0"/>
              </a:rPr>
              <a:t>Applicable to all types of training</a:t>
            </a:r>
            <a:endParaRPr lang="en-AU" sz="2800" b="1" dirty="0">
              <a:solidFill>
                <a:schemeClr val="accent4"/>
              </a:solidFill>
              <a:latin typeface="Arial Narrow" panose="020B0606020202030204" pitchFamily="34" charset="0"/>
              <a:ea typeface="Roboto Condensed Light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2445" y="721467"/>
            <a:ext cx="3223410" cy="22832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8903" y="2681009"/>
            <a:ext cx="625236" cy="14167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5072" y="2846468"/>
            <a:ext cx="1941213" cy="178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1201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54517"/>
            <a:ext cx="3211512" cy="6732588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42000">
                <a:schemeClr val="accent5">
                  <a:lumMod val="75000"/>
                  <a:lumOff val="25000"/>
                </a:schemeClr>
              </a:gs>
              <a:gs pos="100000">
                <a:schemeClr val="accent4"/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7" name="Right Triangle 6"/>
          <p:cNvSpPr/>
          <p:nvPr/>
        </p:nvSpPr>
        <p:spPr>
          <a:xfrm rot="16200000">
            <a:off x="0" y="3368676"/>
            <a:ext cx="3363912" cy="3363912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" name="Rectangle 2"/>
          <p:cNvSpPr/>
          <p:nvPr/>
        </p:nvSpPr>
        <p:spPr>
          <a:xfrm>
            <a:off x="-1" y="0"/>
            <a:ext cx="3211513" cy="1689894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42000">
                <a:schemeClr val="accent4"/>
              </a:gs>
              <a:gs pos="100000">
                <a:schemeClr val="accent5"/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15912" y="318294"/>
            <a:ext cx="2478881" cy="1295400"/>
          </a:xfrm>
        </p:spPr>
        <p:txBody>
          <a:bodyPr anchor="t">
            <a:noAutofit/>
          </a:bodyPr>
          <a:lstStyle/>
          <a:p>
            <a:pPr algn="l"/>
            <a:r>
              <a:rPr lang="en-AU" sz="5400" dirty="0">
                <a:solidFill>
                  <a:schemeClr val="bg1"/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Plasticity</a:t>
            </a:r>
            <a:endParaRPr lang="en-AU" sz="5400" b="1" dirty="0">
              <a:solidFill>
                <a:schemeClr val="bg1"/>
              </a:solidFill>
              <a:latin typeface="Arial Narrow" panose="020B0606020202030204" pitchFamily="34" charset="0"/>
              <a:ea typeface="Roboto Condensed" panose="02000000000000000000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591990" y="509035"/>
            <a:ext cx="6019800" cy="6223553"/>
          </a:xfrm>
        </p:spPr>
        <p:txBody>
          <a:bodyPr>
            <a:noAutofit/>
          </a:bodyPr>
          <a:lstStyle/>
          <a:p>
            <a:pPr marL="0" indent="0">
              <a:spcAft>
                <a:spcPts val="3000"/>
              </a:spcAft>
              <a:buNone/>
            </a:pPr>
            <a:r>
              <a:rPr lang="en-AU" sz="4400" b="1" dirty="0">
                <a:latin typeface="Arial Narrow" panose="020B0606020202030204" pitchFamily="34" charset="0"/>
              </a:rPr>
              <a:t>Key points:</a:t>
            </a:r>
          </a:p>
          <a:p>
            <a:pPr>
              <a:spcAft>
                <a:spcPts val="1800"/>
              </a:spcAft>
            </a:pPr>
            <a:r>
              <a:rPr lang="en-AU" sz="2800" dirty="0">
                <a:latin typeface="Arial Narrow" panose="020B0606020202030204" pitchFamily="34" charset="0"/>
              </a:rPr>
              <a:t>Learning and </a:t>
            </a:r>
            <a:r>
              <a:rPr lang="en-AU" sz="2800" dirty="0" err="1">
                <a:latin typeface="Arial Narrow" panose="020B0606020202030204" pitchFamily="34" charset="0"/>
              </a:rPr>
              <a:t>behavioral</a:t>
            </a:r>
            <a:r>
              <a:rPr lang="en-AU" sz="2800" dirty="0">
                <a:latin typeface="Arial Narrow" panose="020B0606020202030204" pitchFamily="34" charset="0"/>
              </a:rPr>
              <a:t> change relies on </a:t>
            </a:r>
            <a:r>
              <a:rPr lang="en-AU" sz="2800" b="1" dirty="0">
                <a:latin typeface="Arial Narrow" panose="020B0606020202030204" pitchFamily="34" charset="0"/>
              </a:rPr>
              <a:t>physical changes </a:t>
            </a:r>
            <a:r>
              <a:rPr lang="en-AU" sz="2800" dirty="0">
                <a:latin typeface="Arial Narrow" panose="020B0606020202030204" pitchFamily="34" charset="0"/>
              </a:rPr>
              <a:t>to synapses and neurons in the brain</a:t>
            </a:r>
          </a:p>
          <a:p>
            <a:pPr>
              <a:spcAft>
                <a:spcPts val="1800"/>
              </a:spcAft>
            </a:pPr>
            <a:r>
              <a:rPr lang="en-AU" sz="2800" b="1" dirty="0">
                <a:latin typeface="Arial Narrow" panose="020B0606020202030204" pitchFamily="34" charset="0"/>
              </a:rPr>
              <a:t>Small frequent tasks </a:t>
            </a:r>
            <a:r>
              <a:rPr lang="en-AU" sz="2800" dirty="0">
                <a:latin typeface="Arial Narrow" panose="020B0606020202030204" pitchFamily="34" charset="0"/>
              </a:rPr>
              <a:t>are better for neural change</a:t>
            </a:r>
          </a:p>
          <a:p>
            <a:pPr>
              <a:spcAft>
                <a:spcPts val="1800"/>
              </a:spcAft>
            </a:pPr>
            <a:r>
              <a:rPr lang="en-AU" sz="2800" b="1" dirty="0">
                <a:latin typeface="Arial Narrow" panose="020B0606020202030204" pitchFamily="34" charset="0"/>
              </a:rPr>
              <a:t>Talking, writing and drawing </a:t>
            </a:r>
            <a:r>
              <a:rPr lang="en-AU" sz="2800" dirty="0">
                <a:latin typeface="Arial Narrow" panose="020B0606020202030204" pitchFamily="34" charset="0"/>
              </a:rPr>
              <a:t>activate more neural pathways and help embed learning</a:t>
            </a:r>
          </a:p>
        </p:txBody>
      </p:sp>
      <p:sp>
        <p:nvSpPr>
          <p:cNvPr id="59" name="Title 4"/>
          <p:cNvSpPr txBox="1">
            <a:spLocks/>
          </p:cNvSpPr>
          <p:nvPr/>
        </p:nvSpPr>
        <p:spPr>
          <a:xfrm>
            <a:off x="468835" y="2116475"/>
            <a:ext cx="2478881" cy="27801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897621" rtl="0" eaLnBrk="1" latinLnBrk="0" hangingPunct="1">
              <a:spcBef>
                <a:spcPct val="0"/>
              </a:spcBef>
              <a:buNone/>
              <a:defRPr sz="431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4000" dirty="0">
                <a:solidFill>
                  <a:schemeClr val="bg1"/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This</a:t>
            </a:r>
          </a:p>
          <a:p>
            <a:pPr algn="l"/>
            <a:r>
              <a:rPr lang="en-AU" sz="4000" dirty="0">
                <a:solidFill>
                  <a:schemeClr val="bg1"/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facilitates </a:t>
            </a:r>
          </a:p>
          <a:p>
            <a:pPr algn="l"/>
            <a:r>
              <a:rPr lang="en-AU" sz="4000" dirty="0">
                <a:solidFill>
                  <a:schemeClr val="bg1"/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change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E616C4A-E90E-4008-9F62-A4BCE5337F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33" y="5185311"/>
            <a:ext cx="2478881" cy="97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707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0080625" cy="1232694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lumOff val="25000"/>
                </a:schemeClr>
              </a:gs>
              <a:gs pos="49000">
                <a:schemeClr val="accent4">
                  <a:lumMod val="75000"/>
                  <a:lumOff val="25000"/>
                </a:schemeClr>
              </a:gs>
              <a:gs pos="100000">
                <a:schemeClr val="accent6"/>
              </a:gs>
            </a:gsLst>
            <a:lin ang="6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4031" y="55298"/>
            <a:ext cx="9072563" cy="1122098"/>
          </a:xfrm>
        </p:spPr>
        <p:txBody>
          <a:bodyPr>
            <a:normAutofit/>
          </a:bodyPr>
          <a:lstStyle/>
          <a:p>
            <a:pPr algn="l"/>
            <a:r>
              <a:rPr lang="en-AU" b="1" dirty="0">
                <a:solidFill>
                  <a:schemeClr val="bg1"/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Overview of the session</a:t>
            </a:r>
            <a:endParaRPr lang="en-AU" sz="1375" i="1" dirty="0">
              <a:solidFill>
                <a:schemeClr val="bg1"/>
              </a:solidFill>
              <a:latin typeface="Arial Narrow" panose="020B0606020202030204" pitchFamily="34" charset="0"/>
              <a:ea typeface="Roboto Condensed Light" panose="02000000000000000000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04030" y="1570944"/>
            <a:ext cx="8319293" cy="4443197"/>
          </a:xfrm>
        </p:spPr>
        <p:txBody>
          <a:bodyPr>
            <a:normAutofit lnSpcReduction="10000"/>
          </a:bodyPr>
          <a:lstStyle/>
          <a:p>
            <a:pPr marL="539750" indent="-539750">
              <a:buFont typeface="+mj-lt"/>
              <a:buAutoNum type="arabicPeriod"/>
            </a:pPr>
            <a:r>
              <a:rPr lang="en-AU" sz="4400" dirty="0">
                <a:latin typeface="Arial Narrow" panose="020B0606020202030204" pitchFamily="34" charset="0"/>
                <a:ea typeface="Roboto Condensed Light" panose="02000000000000000000" pitchFamily="2" charset="0"/>
              </a:rPr>
              <a:t>What is resilience?</a:t>
            </a:r>
          </a:p>
          <a:p>
            <a:pPr marL="539750" indent="-539750">
              <a:buFont typeface="+mj-lt"/>
              <a:buAutoNum type="arabicPeriod"/>
            </a:pPr>
            <a:r>
              <a:rPr lang="en-AU" sz="4400" dirty="0">
                <a:latin typeface="Arial Narrow" panose="020B0606020202030204" pitchFamily="34" charset="0"/>
                <a:ea typeface="Roboto Condensed Light" panose="02000000000000000000" pitchFamily="2" charset="0"/>
              </a:rPr>
              <a:t>The neuroscience of resilience</a:t>
            </a:r>
          </a:p>
          <a:p>
            <a:pPr marL="539750" indent="-539750">
              <a:buFont typeface="+mj-lt"/>
              <a:buAutoNum type="arabicPeriod"/>
            </a:pPr>
            <a:r>
              <a:rPr lang="en-AU" sz="4400" dirty="0">
                <a:latin typeface="Arial Narrow" panose="020B0606020202030204" pitchFamily="34" charset="0"/>
                <a:ea typeface="Roboto Condensed Light" panose="02000000000000000000" pitchFamily="2" charset="0"/>
              </a:rPr>
              <a:t>The six domains of resilience:</a:t>
            </a:r>
          </a:p>
          <a:p>
            <a:pPr marL="392711" lvl="1" indent="0">
              <a:buNone/>
            </a:pPr>
            <a:r>
              <a:rPr lang="en-AU" sz="4400" dirty="0">
                <a:latin typeface="Arial Narrow" panose="020B0606020202030204" pitchFamily="34" charset="0"/>
                <a:ea typeface="Roboto Condensed Light" panose="02000000000000000000" pitchFamily="2" charset="0"/>
              </a:rPr>
              <a:t>	Vision			Health</a:t>
            </a:r>
          </a:p>
          <a:p>
            <a:pPr marL="392711" lvl="1" indent="0">
              <a:buNone/>
            </a:pPr>
            <a:r>
              <a:rPr lang="en-AU" sz="4400" dirty="0">
                <a:latin typeface="Arial Narrow" panose="020B0606020202030204" pitchFamily="34" charset="0"/>
                <a:ea typeface="Roboto Condensed Light" panose="02000000000000000000" pitchFamily="2" charset="0"/>
              </a:rPr>
              <a:t>	Composure		Tenacity</a:t>
            </a:r>
          </a:p>
          <a:p>
            <a:pPr marL="392711" lvl="1" indent="0">
              <a:buNone/>
            </a:pPr>
            <a:r>
              <a:rPr lang="en-AU" sz="4400" dirty="0">
                <a:latin typeface="Arial Narrow" panose="020B0606020202030204" pitchFamily="34" charset="0"/>
                <a:ea typeface="Roboto Condensed Light" panose="02000000000000000000" pitchFamily="2" charset="0"/>
              </a:rPr>
              <a:t>	Reasoning		Collaboration</a:t>
            </a:r>
          </a:p>
          <a:p>
            <a:pPr marL="539750" indent="-539750">
              <a:buFont typeface="+mj-lt"/>
              <a:buAutoNum type="arabicPeriod"/>
            </a:pPr>
            <a:endParaRPr lang="en-AU" sz="3600" dirty="0">
              <a:solidFill>
                <a:schemeClr val="accent4"/>
              </a:solidFill>
              <a:latin typeface="Arial Narrow" panose="020B0606020202030204" pitchFamily="34" charset="0"/>
              <a:ea typeface="Roboto Condensed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2215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0080625" cy="1232694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42000">
                <a:schemeClr val="accent5">
                  <a:lumMod val="75000"/>
                  <a:lumOff val="25000"/>
                </a:schemeClr>
              </a:gs>
              <a:gs pos="100000">
                <a:schemeClr val="accent4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4031" y="55298"/>
            <a:ext cx="9072563" cy="1122098"/>
          </a:xfrm>
        </p:spPr>
        <p:txBody>
          <a:bodyPr>
            <a:normAutofit/>
          </a:bodyPr>
          <a:lstStyle/>
          <a:p>
            <a:pPr algn="l"/>
            <a:r>
              <a:rPr lang="en-AU" dirty="0">
                <a:solidFill>
                  <a:schemeClr val="bg1"/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More Science: Possible Selves</a:t>
            </a:r>
            <a:endParaRPr lang="en-AU" sz="1375" b="1" i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49A955-DD9F-4769-AC05-B9FA48070C80}"/>
              </a:ext>
            </a:extLst>
          </p:cNvPr>
          <p:cNvSpPr txBox="1"/>
          <p:nvPr/>
        </p:nvSpPr>
        <p:spPr>
          <a:xfrm>
            <a:off x="1001712" y="1613694"/>
            <a:ext cx="83820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0" indent="-742950">
              <a:spcAft>
                <a:spcPts val="1200"/>
              </a:spcAft>
              <a:buFont typeface="+mj-lt"/>
              <a:buAutoNum type="arabicPeriod"/>
            </a:pPr>
            <a:r>
              <a:rPr lang="en-US" sz="4400" dirty="0"/>
              <a:t>Imagine yourself as a successful adult</a:t>
            </a:r>
          </a:p>
          <a:p>
            <a:pPr marL="742950" lvl="0" indent="-742950">
              <a:spcAft>
                <a:spcPts val="1200"/>
              </a:spcAft>
              <a:buFont typeface="+mj-lt"/>
              <a:buAutoNum type="arabicPeriod"/>
            </a:pPr>
            <a:r>
              <a:rPr lang="en-US" sz="4400" dirty="0"/>
              <a:t>Imagine what you are afraid of becoming</a:t>
            </a:r>
          </a:p>
          <a:p>
            <a:pPr marL="742950" lvl="0" indent="-742950">
              <a:buFont typeface="+mj-lt"/>
              <a:buAutoNum type="arabicPeriod"/>
            </a:pPr>
            <a:r>
              <a:rPr lang="en-US" sz="4400" dirty="0"/>
              <a:t>Connect your success version to your present</a:t>
            </a:r>
          </a:p>
        </p:txBody>
      </p:sp>
    </p:spTree>
    <p:extLst>
      <p:ext uri="{BB962C8B-B14F-4D97-AF65-F5344CB8AC3E}">
        <p14:creationId xmlns:p14="http://schemas.microsoft.com/office/powerpoint/2010/main" val="28579700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0080625" cy="1232694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42000">
                <a:schemeClr val="accent5">
                  <a:lumMod val="75000"/>
                  <a:lumOff val="25000"/>
                </a:schemeClr>
              </a:gs>
              <a:gs pos="100000">
                <a:schemeClr val="accent4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4031" y="55298"/>
            <a:ext cx="9072563" cy="1122098"/>
          </a:xfrm>
        </p:spPr>
        <p:txBody>
          <a:bodyPr>
            <a:normAutofit fontScale="90000"/>
          </a:bodyPr>
          <a:lstStyle/>
          <a:p>
            <a:pPr algn="l"/>
            <a:r>
              <a:rPr lang="en-AU" dirty="0">
                <a:solidFill>
                  <a:schemeClr val="bg1"/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More Science: Growth Mindsets: </a:t>
            </a:r>
            <a:br>
              <a:rPr lang="en-AU" dirty="0">
                <a:solidFill>
                  <a:schemeClr val="bg1"/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</a:br>
            <a:r>
              <a:rPr lang="en-AU" dirty="0">
                <a:solidFill>
                  <a:schemeClr val="bg1"/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The Tendency to Believe You Can Grow</a:t>
            </a:r>
            <a:endParaRPr lang="en-AU" sz="1375" b="1" i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49A955-DD9F-4769-AC05-B9FA48070C80}"/>
              </a:ext>
            </a:extLst>
          </p:cNvPr>
          <p:cNvSpPr txBox="1"/>
          <p:nvPr/>
        </p:nvSpPr>
        <p:spPr>
          <a:xfrm>
            <a:off x="1174175" y="1537494"/>
            <a:ext cx="83820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400" dirty="0"/>
              <a:t>Acknowledge your weaknesses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400" dirty="0"/>
              <a:t>View challenges as opportunities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400" dirty="0"/>
              <a:t>Understand the research on brain plasticity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400" dirty="0"/>
              <a:t>Learn from failures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400" dirty="0"/>
              <a:t>Nurture a sense of purpose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400" dirty="0"/>
              <a:t>Reward actions, not traits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400" dirty="0"/>
              <a:t>Redefine “genius”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400" dirty="0"/>
              <a:t>Rely on effort before talent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400" dirty="0"/>
              <a:t>Be tenacious</a:t>
            </a:r>
            <a:endParaRPr kumimoji="0" lang="en-US" sz="3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R="0" lvl="0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92723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0080625" cy="6732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11" y="699294"/>
            <a:ext cx="6136482" cy="2895600"/>
          </a:xfrm>
        </p:spPr>
        <p:txBody>
          <a:bodyPr anchor="t">
            <a:noAutofit/>
          </a:bodyPr>
          <a:lstStyle/>
          <a:p>
            <a:pPr algn="l"/>
            <a:r>
              <a:rPr lang="en-AU" sz="8000" b="1" dirty="0">
                <a:solidFill>
                  <a:schemeClr val="bg1"/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We Can Measure</a:t>
            </a:r>
            <a:br>
              <a:rPr lang="en-AU" sz="8000" b="1" dirty="0">
                <a:solidFill>
                  <a:schemeClr val="bg1"/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</a:br>
            <a:r>
              <a:rPr lang="en-AU" sz="8000" b="1" dirty="0">
                <a:solidFill>
                  <a:schemeClr val="bg1"/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Resilience</a:t>
            </a:r>
            <a:endParaRPr lang="en-AU" sz="1400" i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ight Triangle 4"/>
          <p:cNvSpPr/>
          <p:nvPr/>
        </p:nvSpPr>
        <p:spPr>
          <a:xfrm rot="16200000">
            <a:off x="3348037" y="0"/>
            <a:ext cx="6732588" cy="6732588"/>
          </a:xfrm>
          <a:prstGeom prst="rtTriangle">
            <a:avLst/>
          </a:prstGeom>
          <a:solidFill>
            <a:schemeClr val="accent4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3712" y="1333680"/>
            <a:ext cx="3687546" cy="386062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B81FC46-2E54-4045-B499-5669A2183579}"/>
              </a:ext>
            </a:extLst>
          </p:cNvPr>
          <p:cNvSpPr/>
          <p:nvPr/>
        </p:nvSpPr>
        <p:spPr>
          <a:xfrm>
            <a:off x="0" y="-1"/>
            <a:ext cx="347991" cy="67325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2C9100-E803-4F1C-9E1F-F7C41B4E7B34}"/>
              </a:ext>
            </a:extLst>
          </p:cNvPr>
          <p:cNvSpPr txBox="1"/>
          <p:nvPr/>
        </p:nvSpPr>
        <p:spPr>
          <a:xfrm>
            <a:off x="8597877" y="6480266"/>
            <a:ext cx="14879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dirty="0">
                <a:solidFill>
                  <a:schemeClr val="accent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©2019 Hello Driven Pty Ltd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17BAF4F-3DB6-4755-A249-F7E27C92A4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204" y="5434699"/>
            <a:ext cx="2478881" cy="9795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E3AE2DC-B3D4-47EC-97AB-C5941E8D0A43}"/>
              </a:ext>
            </a:extLst>
          </p:cNvPr>
          <p:cNvSpPr txBox="1"/>
          <p:nvPr/>
        </p:nvSpPr>
        <p:spPr>
          <a:xfrm>
            <a:off x="819367" y="4966494"/>
            <a:ext cx="3872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And we should</a:t>
            </a:r>
          </a:p>
        </p:txBody>
      </p:sp>
    </p:spTree>
    <p:extLst>
      <p:ext uri="{BB962C8B-B14F-4D97-AF65-F5344CB8AC3E}">
        <p14:creationId xmlns:p14="http://schemas.microsoft.com/office/powerpoint/2010/main" val="11023749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811712" y="0"/>
            <a:ext cx="5268913" cy="673258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extBox 8"/>
          <p:cNvSpPr txBox="1"/>
          <p:nvPr/>
        </p:nvSpPr>
        <p:spPr>
          <a:xfrm>
            <a:off x="5192712" y="394494"/>
            <a:ext cx="457200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bg1"/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Vision</a:t>
            </a:r>
          </a:p>
          <a:p>
            <a:pPr marL="446088" indent="-26352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Goal orientation, control, self worth, values</a:t>
            </a:r>
          </a:p>
          <a:p>
            <a:r>
              <a:rPr lang="en-AU" sz="2400" b="1" dirty="0">
                <a:solidFill>
                  <a:schemeClr val="bg1"/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Composure</a:t>
            </a:r>
          </a:p>
          <a:p>
            <a:pPr marL="446088" indent="-26352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Emotion regulation, patience, stress as a welcome challenge</a:t>
            </a:r>
          </a:p>
          <a:p>
            <a:r>
              <a:rPr lang="en-AU" sz="2400" b="1" dirty="0">
                <a:solidFill>
                  <a:schemeClr val="bg1"/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Reasoning</a:t>
            </a:r>
          </a:p>
          <a:p>
            <a:pPr marL="446088" indent="-26352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Problem solving, resourcefulness, ready for change</a:t>
            </a:r>
          </a:p>
          <a:p>
            <a:r>
              <a:rPr lang="en-AU" sz="2400" b="1" dirty="0">
                <a:solidFill>
                  <a:schemeClr val="bg1"/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Health</a:t>
            </a:r>
          </a:p>
          <a:p>
            <a:pPr marL="446088" indent="-26352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Exercise, sleep, nutrition, brain health</a:t>
            </a:r>
          </a:p>
          <a:p>
            <a:r>
              <a:rPr lang="en-AU" sz="2400" b="1" dirty="0">
                <a:solidFill>
                  <a:schemeClr val="bg1"/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Tenacity</a:t>
            </a:r>
          </a:p>
          <a:p>
            <a:pPr marL="446088" indent="-26352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Bounce back, optimism through adversity</a:t>
            </a:r>
          </a:p>
          <a:p>
            <a:r>
              <a:rPr lang="en-AU" sz="2400" b="1" dirty="0">
                <a:solidFill>
                  <a:schemeClr val="bg1"/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Collaboration</a:t>
            </a:r>
          </a:p>
          <a:p>
            <a:pPr marL="446088" indent="-26352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Support networks, working in teams, managing perceptions</a:t>
            </a:r>
          </a:p>
          <a:p>
            <a:r>
              <a:rPr lang="en-AU" sz="2400" dirty="0">
                <a:solidFill>
                  <a:schemeClr val="bg1"/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Predictive Indicator -</a:t>
            </a:r>
            <a:r>
              <a:rPr lang="en-AU" sz="2400" b="1" dirty="0">
                <a:solidFill>
                  <a:schemeClr val="bg1"/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 Momentum</a:t>
            </a:r>
          </a:p>
          <a:p>
            <a:pPr marL="446088" indent="-26352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Indicator of future direction of wellbeing and engagement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1293" y="394494"/>
            <a:ext cx="43918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chemeClr val="accent4"/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Measurement</a:t>
            </a:r>
          </a:p>
          <a:p>
            <a:r>
              <a:rPr lang="en-AU" sz="1600" dirty="0">
                <a:solidFill>
                  <a:schemeClr val="accent4"/>
                </a:solidFill>
                <a:latin typeface="Arial Narrow" panose="020B0606020202030204" pitchFamily="34" charset="0"/>
              </a:rPr>
              <a:t>Your resilience is measured across the six domains of resilience.</a:t>
            </a:r>
          </a:p>
          <a:p>
            <a:r>
              <a:rPr lang="en-AU" sz="1600" dirty="0">
                <a:solidFill>
                  <a:schemeClr val="accent4"/>
                </a:solidFill>
                <a:latin typeface="Arial Narrow" panose="020B0606020202030204" pitchFamily="34" charset="0"/>
              </a:rPr>
              <a:t>The filled-in area shows your score in that domain, while the middle shows your overall score out of 100.</a:t>
            </a:r>
            <a:endParaRPr lang="en-AU" sz="2800" dirty="0">
              <a:solidFill>
                <a:schemeClr val="accent4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25259" y="6414294"/>
            <a:ext cx="15359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©2019 Hello Driven Pty Ltd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09B327A-C97B-4B10-B412-C777D3956A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203" y="2299494"/>
            <a:ext cx="39555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3996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73712" y="0"/>
            <a:ext cx="4506913" cy="6732588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42000">
                <a:schemeClr val="accent5">
                  <a:lumMod val="75000"/>
                  <a:lumOff val="25000"/>
                </a:schemeClr>
              </a:gs>
              <a:gs pos="100000">
                <a:schemeClr val="accent4"/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802312" y="318294"/>
            <a:ext cx="3886200" cy="762000"/>
          </a:xfrm>
        </p:spPr>
        <p:txBody>
          <a:bodyPr anchor="t">
            <a:normAutofit/>
          </a:bodyPr>
          <a:lstStyle/>
          <a:p>
            <a:pPr algn="l"/>
            <a:r>
              <a:rPr lang="en-AU" b="1" dirty="0">
                <a:solidFill>
                  <a:schemeClr val="bg1"/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Indicators</a:t>
            </a:r>
            <a:endParaRPr lang="en-AU" sz="2800" i="1" dirty="0">
              <a:solidFill>
                <a:schemeClr val="bg1"/>
              </a:solidFill>
              <a:latin typeface="Arial Narrow" panose="020B0606020202030204" pitchFamily="34" charset="0"/>
              <a:ea typeface="Roboto Condensed Light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12" y="1308894"/>
            <a:ext cx="4762500" cy="3514725"/>
          </a:xfrm>
          <a:prstGeom prst="rect">
            <a:avLst/>
          </a:prstGeom>
        </p:spPr>
      </p:pic>
      <p:sp>
        <p:nvSpPr>
          <p:cNvPr id="7" name="Content Placeholder 5"/>
          <p:cNvSpPr txBox="1">
            <a:spLocks/>
          </p:cNvSpPr>
          <p:nvPr/>
        </p:nvSpPr>
        <p:spPr>
          <a:xfrm>
            <a:off x="5870603" y="1156494"/>
            <a:ext cx="4046509" cy="4551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36607" indent="-336607" algn="l" defTabSz="8976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1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9318" indent="-280508" algn="l" defTabSz="89762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22027" indent="-224406" algn="l" defTabSz="8976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70839" indent="-224406" algn="l" defTabSz="89762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9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9649" indent="-224406" algn="l" defTabSz="89762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9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68461" indent="-224406" algn="l" defTabSz="8976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17271" indent="-224406" algn="l" defTabSz="8976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66081" indent="-224406" algn="l" defTabSz="8976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14893" indent="-224406" algn="l" defTabSz="8976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AU" sz="2800" dirty="0">
                <a:solidFill>
                  <a:schemeClr val="bg1"/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A forward-looking measurement</a:t>
            </a:r>
          </a:p>
          <a:p>
            <a:pPr>
              <a:spcAft>
                <a:spcPts val="600"/>
              </a:spcAft>
            </a:pPr>
            <a:r>
              <a:rPr lang="en-AU" sz="2800" dirty="0">
                <a:solidFill>
                  <a:schemeClr val="bg1"/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An indicator of potential future resilience</a:t>
            </a:r>
          </a:p>
          <a:p>
            <a:pPr>
              <a:spcAft>
                <a:spcPts val="600"/>
              </a:spcAft>
            </a:pPr>
            <a:r>
              <a:rPr lang="en-AU" sz="2800" dirty="0">
                <a:solidFill>
                  <a:schemeClr val="bg1"/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Measures Approach and Avoidance motivation schemas</a:t>
            </a:r>
          </a:p>
          <a:p>
            <a:r>
              <a:rPr lang="en-AU" sz="2800" b="1" dirty="0">
                <a:solidFill>
                  <a:schemeClr val="bg1"/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Affected by all areas of resilience</a:t>
            </a:r>
            <a:endParaRPr lang="en-AU" sz="2800" b="1" dirty="0">
              <a:solidFill>
                <a:schemeClr val="accent4"/>
              </a:solidFill>
              <a:latin typeface="Arial Narrow" panose="020B0606020202030204" pitchFamily="34" charset="0"/>
              <a:ea typeface="Roboto Condensed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3945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0080625" cy="6732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912" y="1816190"/>
            <a:ext cx="6136482" cy="2895600"/>
          </a:xfrm>
        </p:spPr>
        <p:txBody>
          <a:bodyPr anchor="t">
            <a:noAutofit/>
          </a:bodyPr>
          <a:lstStyle/>
          <a:p>
            <a:pPr algn="l"/>
            <a:r>
              <a:rPr lang="en-AU" sz="8000" dirty="0">
                <a:solidFill>
                  <a:schemeClr val="bg1"/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Resilience:</a:t>
            </a:r>
            <a:br>
              <a:rPr lang="en-AU" sz="8000" b="1" dirty="0">
                <a:solidFill>
                  <a:schemeClr val="bg1"/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</a:br>
            <a:r>
              <a:rPr lang="en-AU" sz="8000" b="1" dirty="0">
                <a:solidFill>
                  <a:schemeClr val="bg1"/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Vision</a:t>
            </a:r>
            <a:endParaRPr lang="en-AU" sz="8000" i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ight Triangle 4"/>
          <p:cNvSpPr/>
          <p:nvPr/>
        </p:nvSpPr>
        <p:spPr>
          <a:xfrm rot="16200000">
            <a:off x="3348037" y="0"/>
            <a:ext cx="6732588" cy="6732588"/>
          </a:xfrm>
          <a:prstGeom prst="rtTriangle">
            <a:avLst/>
          </a:prstGeom>
          <a:solidFill>
            <a:schemeClr val="accent4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3712" y="1333680"/>
            <a:ext cx="3687546" cy="386062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D83B9C5-20B5-4157-8EE4-3EAB9836F22D}"/>
              </a:ext>
            </a:extLst>
          </p:cNvPr>
          <p:cNvSpPr/>
          <p:nvPr/>
        </p:nvSpPr>
        <p:spPr>
          <a:xfrm>
            <a:off x="0" y="-1"/>
            <a:ext cx="347991" cy="67325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4ABEEF8-E714-4C6A-87E0-E0444F7579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312" y="5587099"/>
            <a:ext cx="2478881" cy="97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5289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0080625" cy="1232694"/>
          </a:xfrm>
          <a:prstGeom prst="rect">
            <a:avLst/>
          </a:prstGeom>
          <a:solidFill>
            <a:srgbClr val="FF03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Arial Narrow" panose="020B0606020202030204" pitchFamily="34" charset="0"/>
            </a:endParaRPr>
          </a:p>
        </p:txBody>
      </p:sp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504031" y="55298"/>
            <a:ext cx="9072563" cy="1122098"/>
          </a:xfrm>
        </p:spPr>
        <p:txBody>
          <a:bodyPr>
            <a:normAutofit/>
          </a:bodyPr>
          <a:lstStyle/>
          <a:p>
            <a:pPr algn="l"/>
            <a:r>
              <a:rPr lang="en-AU" b="1" dirty="0">
                <a:solidFill>
                  <a:schemeClr val="bg1"/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VISION</a:t>
            </a:r>
            <a:endParaRPr lang="en-AU" sz="1375" i="1" dirty="0">
              <a:solidFill>
                <a:schemeClr val="bg1"/>
              </a:solidFill>
              <a:latin typeface="Arial Narrow" panose="020B0606020202030204" pitchFamily="34" charset="0"/>
              <a:ea typeface="Roboto Condensed Light" panose="02000000000000000000" pitchFamily="2" charset="0"/>
            </a:endParaRPr>
          </a:p>
        </p:txBody>
      </p:sp>
      <p:sp>
        <p:nvSpPr>
          <p:cNvPr id="8" name="Right Triangle 7"/>
          <p:cNvSpPr/>
          <p:nvPr/>
        </p:nvSpPr>
        <p:spPr>
          <a:xfrm rot="16200000">
            <a:off x="8697912" y="-24606"/>
            <a:ext cx="1382712" cy="1382712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Arial Narrow" panose="020B0606020202030204" pitchFamily="34" charset="0"/>
            </a:endParaRPr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620712" y="1482196"/>
            <a:ext cx="4213444" cy="4551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36607" indent="-336607" algn="l" defTabSz="8976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1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9318" indent="-280508" algn="l" defTabSz="89762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22027" indent="-224406" algn="l" defTabSz="8976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70839" indent="-224406" algn="l" defTabSz="89762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9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9649" indent="-224406" algn="l" defTabSz="89762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9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68461" indent="-224406" algn="l" defTabSz="8976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17271" indent="-224406" algn="l" defTabSz="8976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66081" indent="-224406" algn="l" defTabSz="8976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14893" indent="-224406" algn="l" defTabSz="8976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AU" sz="2800" b="1" dirty="0">
                <a:latin typeface="Arial Narrow" panose="020B0606020202030204" pitchFamily="34" charset="0"/>
                <a:ea typeface="Roboto Condensed Light" panose="02000000000000000000" pitchFamily="2" charset="0"/>
              </a:rPr>
              <a:t>About purpose and meaning</a:t>
            </a:r>
          </a:p>
          <a:p>
            <a:r>
              <a:rPr lang="en-AU" sz="2800" dirty="0">
                <a:latin typeface="Arial Narrow" panose="020B0606020202030204" pitchFamily="34" charset="0"/>
                <a:ea typeface="Roboto Condensed Light" panose="02000000000000000000" pitchFamily="2" charset="0"/>
              </a:rPr>
              <a:t>Working towards clear goals</a:t>
            </a:r>
          </a:p>
          <a:p>
            <a:r>
              <a:rPr lang="en-AU" sz="2800" dirty="0">
                <a:latin typeface="Arial Narrow" panose="020B0606020202030204" pitchFamily="34" charset="0"/>
                <a:ea typeface="Roboto Condensed Light" panose="02000000000000000000" pitchFamily="2" charset="0"/>
              </a:rPr>
              <a:t>Ability to prioritise effectively between competing goals</a:t>
            </a:r>
          </a:p>
          <a:p>
            <a:r>
              <a:rPr lang="en-AU" sz="2800" dirty="0">
                <a:latin typeface="Arial Narrow" panose="020B0606020202030204" pitchFamily="34" charset="0"/>
                <a:ea typeface="Roboto Condensed Light" panose="02000000000000000000" pitchFamily="2" charset="0"/>
              </a:rPr>
              <a:t>Being committed &amp; decisive</a:t>
            </a:r>
          </a:p>
          <a:p>
            <a:pPr>
              <a:spcAft>
                <a:spcPts val="1200"/>
              </a:spcAft>
            </a:pPr>
            <a:r>
              <a:rPr lang="en-AU" sz="2800" dirty="0">
                <a:latin typeface="Arial Narrow" panose="020B0606020202030204" pitchFamily="34" charset="0"/>
                <a:ea typeface="Roboto Condensed Light" panose="02000000000000000000" pitchFamily="2" charset="0"/>
              </a:rPr>
              <a:t>Vision motivates to action</a:t>
            </a:r>
          </a:p>
          <a:p>
            <a:pPr marL="0" indent="0">
              <a:buNone/>
            </a:pPr>
            <a:r>
              <a:rPr lang="en-AU" sz="2800" b="1" dirty="0">
                <a:latin typeface="Arial Narrow" panose="020B0606020202030204" pitchFamily="34" charset="0"/>
                <a:ea typeface="Roboto Condensed Light" panose="02000000000000000000" pitchFamily="2" charset="0"/>
              </a:rPr>
              <a:t>The most important of the domains</a:t>
            </a:r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5170268" y="1482196"/>
            <a:ext cx="4213444" cy="4551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36607" indent="-336607" algn="l" defTabSz="8976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1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9318" indent="-280508" algn="l" defTabSz="89762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22027" indent="-224406" algn="l" defTabSz="8976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70839" indent="-224406" algn="l" defTabSz="89762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9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9649" indent="-224406" algn="l" defTabSz="89762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9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68461" indent="-224406" algn="l" defTabSz="8976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17271" indent="-224406" algn="l" defTabSz="8976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66081" indent="-224406" algn="l" defTabSz="8976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14893" indent="-224406" algn="l" defTabSz="8976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800" b="1" dirty="0">
                <a:latin typeface="Arial Narrow" panose="020B0606020202030204" pitchFamily="34" charset="0"/>
                <a:ea typeface="Roboto Condensed Light" panose="02000000000000000000" pitchFamily="2" charset="0"/>
              </a:rPr>
              <a:t>Basic needs of the brain</a:t>
            </a:r>
          </a:p>
          <a:p>
            <a:r>
              <a:rPr lang="en-AU" sz="2800" dirty="0">
                <a:latin typeface="Arial Narrow" panose="020B0606020202030204" pitchFamily="34" charset="0"/>
                <a:ea typeface="Roboto Condensed Light" panose="02000000000000000000" pitchFamily="2" charset="0"/>
              </a:rPr>
              <a:t>Attachment</a:t>
            </a:r>
          </a:p>
          <a:p>
            <a:r>
              <a:rPr lang="en-AU" sz="2800" dirty="0">
                <a:latin typeface="Arial Narrow" panose="020B0606020202030204" pitchFamily="34" charset="0"/>
                <a:ea typeface="Roboto Condensed Light" panose="02000000000000000000" pitchFamily="2" charset="0"/>
              </a:rPr>
              <a:t>Control &amp; Orientation</a:t>
            </a:r>
          </a:p>
          <a:p>
            <a:pPr>
              <a:spcAft>
                <a:spcPts val="1200"/>
              </a:spcAft>
            </a:pPr>
            <a:r>
              <a:rPr lang="en-AU" sz="2800" dirty="0">
                <a:latin typeface="Arial Narrow" panose="020B0606020202030204" pitchFamily="34" charset="0"/>
                <a:ea typeface="Roboto Condensed Light" panose="02000000000000000000" pitchFamily="2" charset="0"/>
              </a:rPr>
              <a:t>Motivation (pleasure &amp; pain)</a:t>
            </a:r>
          </a:p>
          <a:p>
            <a:pPr marL="0" indent="0">
              <a:buNone/>
            </a:pPr>
            <a:r>
              <a:rPr lang="en-AU" sz="2800" b="1" dirty="0">
                <a:latin typeface="Arial Narrow" panose="020B0606020202030204" pitchFamily="34" charset="0"/>
                <a:ea typeface="Roboto Condensed Light" panose="02000000000000000000" pitchFamily="2" charset="0"/>
              </a:rPr>
              <a:t>Congruence</a:t>
            </a:r>
          </a:p>
          <a:p>
            <a:r>
              <a:rPr lang="en-AU" sz="2800" dirty="0">
                <a:latin typeface="Arial Narrow" panose="020B0606020202030204" pitchFamily="34" charset="0"/>
                <a:ea typeface="Roboto Condensed Light" panose="02000000000000000000" pitchFamily="2" charset="0"/>
              </a:rPr>
              <a:t>Have goals, work towards them, see results &amp; don’t have internal conflict</a:t>
            </a:r>
          </a:p>
        </p:txBody>
      </p:sp>
    </p:spTree>
    <p:extLst>
      <p:ext uri="{BB962C8B-B14F-4D97-AF65-F5344CB8AC3E}">
        <p14:creationId xmlns:p14="http://schemas.microsoft.com/office/powerpoint/2010/main" val="11612852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0080625" cy="6732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912" y="1816190"/>
            <a:ext cx="6136482" cy="2895600"/>
          </a:xfrm>
        </p:spPr>
        <p:txBody>
          <a:bodyPr anchor="t">
            <a:noAutofit/>
          </a:bodyPr>
          <a:lstStyle/>
          <a:p>
            <a:pPr algn="l"/>
            <a:r>
              <a:rPr lang="en-AU" sz="7200" dirty="0">
                <a:solidFill>
                  <a:schemeClr val="bg1"/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Resilience:</a:t>
            </a:r>
            <a:br>
              <a:rPr lang="en-AU" sz="7200" b="1" dirty="0">
                <a:solidFill>
                  <a:schemeClr val="bg1"/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</a:br>
            <a:r>
              <a:rPr lang="en-AU" sz="7200" b="1" dirty="0">
                <a:solidFill>
                  <a:schemeClr val="bg1"/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Composure</a:t>
            </a:r>
            <a:endParaRPr lang="en-AU" sz="1200" i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ight Triangle 4"/>
          <p:cNvSpPr/>
          <p:nvPr/>
        </p:nvSpPr>
        <p:spPr>
          <a:xfrm rot="16200000">
            <a:off x="3348037" y="0"/>
            <a:ext cx="6732588" cy="6732588"/>
          </a:xfrm>
          <a:prstGeom prst="rtTriangle">
            <a:avLst/>
          </a:prstGeom>
          <a:solidFill>
            <a:schemeClr val="accent4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3712" y="1333680"/>
            <a:ext cx="3687546" cy="386062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05558CA-C648-416D-BE96-DAF5A5822359}"/>
              </a:ext>
            </a:extLst>
          </p:cNvPr>
          <p:cNvSpPr/>
          <p:nvPr/>
        </p:nvSpPr>
        <p:spPr>
          <a:xfrm>
            <a:off x="0" y="-1"/>
            <a:ext cx="347991" cy="67325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B13E41-3F4D-4972-84D2-64E6097DB85D}"/>
              </a:ext>
            </a:extLst>
          </p:cNvPr>
          <p:cNvSpPr txBox="1"/>
          <p:nvPr/>
        </p:nvSpPr>
        <p:spPr>
          <a:xfrm>
            <a:off x="8597877" y="6480266"/>
            <a:ext cx="14879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dirty="0">
                <a:solidFill>
                  <a:schemeClr val="accent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©2019 Hello Driven Pty Ltd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6666C9C-E014-4129-93ED-63E8A093F6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436" y="5398908"/>
            <a:ext cx="2478881" cy="97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8309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0080625" cy="1232694"/>
          </a:xfrm>
          <a:prstGeom prst="rect">
            <a:avLst/>
          </a:prstGeom>
          <a:solidFill>
            <a:srgbClr val="F26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Arial Narrow" panose="020B0606020202030204" pitchFamily="34" charset="0"/>
            </a:endParaRPr>
          </a:p>
        </p:txBody>
      </p:sp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504031" y="55298"/>
            <a:ext cx="9072563" cy="1122098"/>
          </a:xfrm>
        </p:spPr>
        <p:txBody>
          <a:bodyPr>
            <a:normAutofit/>
          </a:bodyPr>
          <a:lstStyle/>
          <a:p>
            <a:pPr algn="l"/>
            <a:r>
              <a:rPr lang="en-AU" b="1" dirty="0">
                <a:solidFill>
                  <a:schemeClr val="bg1"/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COMPOSURE</a:t>
            </a:r>
            <a:endParaRPr lang="en-AU" sz="1375" i="1" dirty="0">
              <a:solidFill>
                <a:schemeClr val="bg1"/>
              </a:solidFill>
              <a:latin typeface="Arial Narrow" panose="020B0606020202030204" pitchFamily="34" charset="0"/>
              <a:ea typeface="Roboto Condensed Light" panose="02000000000000000000" pitchFamily="2" charset="0"/>
            </a:endParaRPr>
          </a:p>
        </p:txBody>
      </p:sp>
      <p:sp>
        <p:nvSpPr>
          <p:cNvPr id="4" name="Right Triangle 3"/>
          <p:cNvSpPr/>
          <p:nvPr/>
        </p:nvSpPr>
        <p:spPr>
          <a:xfrm rot="16200000">
            <a:off x="8747124" y="-24606"/>
            <a:ext cx="1333500" cy="13335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Arial Narrow" panose="020B0606020202030204" pitchFamily="34" charset="0"/>
            </a:endParaRPr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620712" y="1482196"/>
            <a:ext cx="4213444" cy="4551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36607" indent="-336607" algn="l" defTabSz="8976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1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9318" indent="-280508" algn="l" defTabSz="89762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22027" indent="-224406" algn="l" defTabSz="8976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70839" indent="-224406" algn="l" defTabSz="89762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9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9649" indent="-224406" algn="l" defTabSz="89762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9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68461" indent="-224406" algn="l" defTabSz="8976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17271" indent="-224406" algn="l" defTabSz="8976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66081" indent="-224406" algn="l" defTabSz="8976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14893" indent="-224406" algn="l" defTabSz="8976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800" b="1" dirty="0">
                <a:latin typeface="Arial Narrow" panose="020B0606020202030204" pitchFamily="34" charset="0"/>
                <a:ea typeface="Roboto Condensed Light" panose="02000000000000000000" pitchFamily="2" charset="0"/>
              </a:rPr>
              <a:t>About regulating emotions</a:t>
            </a:r>
          </a:p>
          <a:p>
            <a:r>
              <a:rPr lang="en-AU" sz="2800" dirty="0">
                <a:latin typeface="Arial Narrow" panose="020B0606020202030204" pitchFamily="34" charset="0"/>
                <a:ea typeface="Roboto Condensed Light" panose="02000000000000000000" pitchFamily="2" charset="0"/>
              </a:rPr>
              <a:t>Effectively managing stress</a:t>
            </a:r>
          </a:p>
          <a:p>
            <a:r>
              <a:rPr lang="en-AU" sz="2800" dirty="0">
                <a:latin typeface="Arial Narrow" panose="020B0606020202030204" pitchFamily="34" charset="0"/>
                <a:ea typeface="Roboto Condensed Light" panose="02000000000000000000" pitchFamily="2" charset="0"/>
              </a:rPr>
              <a:t>Recognising the signs of stress</a:t>
            </a:r>
          </a:p>
          <a:p>
            <a:r>
              <a:rPr lang="en-AU" sz="2800" dirty="0">
                <a:latin typeface="Arial Narrow" panose="020B0606020202030204" pitchFamily="34" charset="0"/>
                <a:ea typeface="Roboto Condensed Light" panose="02000000000000000000" pitchFamily="2" charset="0"/>
              </a:rPr>
              <a:t>Increasing emotional granularity</a:t>
            </a:r>
          </a:p>
          <a:p>
            <a:r>
              <a:rPr lang="en-AU" sz="2800" dirty="0">
                <a:latin typeface="Arial Narrow" panose="020B0606020202030204" pitchFamily="34" charset="0"/>
                <a:ea typeface="Roboto Condensed Light" panose="02000000000000000000" pitchFamily="2" charset="0"/>
              </a:rPr>
              <a:t>Having strategies to regain composure when stressed or anxious</a:t>
            </a:r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5170268" y="1482196"/>
            <a:ext cx="4213444" cy="4551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36607" indent="-336607" algn="l" defTabSz="8976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1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9318" indent="-280508" algn="l" defTabSz="89762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22027" indent="-224406" algn="l" defTabSz="8976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70839" indent="-224406" algn="l" defTabSz="89762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9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9649" indent="-224406" algn="l" defTabSz="89762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9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68461" indent="-224406" algn="l" defTabSz="8976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17271" indent="-224406" algn="l" defTabSz="8976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66081" indent="-224406" algn="l" defTabSz="8976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14893" indent="-224406" algn="l" defTabSz="8976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800" b="1" dirty="0">
                <a:latin typeface="Arial Narrow" panose="020B0606020202030204" pitchFamily="34" charset="0"/>
                <a:ea typeface="Roboto Condensed Light" panose="02000000000000000000" pitchFamily="2" charset="0"/>
              </a:rPr>
              <a:t>Interpretation bias</a:t>
            </a:r>
          </a:p>
          <a:p>
            <a:r>
              <a:rPr lang="en-AU" sz="2800" dirty="0">
                <a:latin typeface="Arial Narrow" panose="020B0606020202030204" pitchFamily="34" charset="0"/>
                <a:ea typeface="Roboto Condensed Light" panose="02000000000000000000" pitchFamily="2" charset="0"/>
              </a:rPr>
              <a:t>Awareness of own biases</a:t>
            </a:r>
          </a:p>
          <a:p>
            <a:r>
              <a:rPr lang="en-AU" sz="2800" dirty="0">
                <a:latin typeface="Arial Narrow" panose="020B0606020202030204" pitchFamily="34" charset="0"/>
                <a:ea typeface="Roboto Condensed Light" panose="02000000000000000000" pitchFamily="2" charset="0"/>
              </a:rPr>
              <a:t>Being open to challenge</a:t>
            </a:r>
          </a:p>
          <a:p>
            <a:pPr marL="0" indent="0">
              <a:buNone/>
            </a:pPr>
            <a:r>
              <a:rPr lang="en-AU" sz="2800" b="1" dirty="0">
                <a:latin typeface="Arial Narrow" panose="020B0606020202030204" pitchFamily="34" charset="0"/>
                <a:ea typeface="Roboto Condensed Light" panose="02000000000000000000" pitchFamily="2" charset="0"/>
              </a:rPr>
              <a:t>Reappraisal</a:t>
            </a:r>
          </a:p>
          <a:p>
            <a:r>
              <a:rPr lang="en-AU" sz="2800" dirty="0">
                <a:latin typeface="Arial Narrow" panose="020B0606020202030204" pitchFamily="34" charset="0"/>
                <a:ea typeface="Roboto Condensed Light" panose="02000000000000000000" pitchFamily="2" charset="0"/>
              </a:rPr>
              <a:t>Learning how to reinterpret physical signals </a:t>
            </a:r>
            <a:r>
              <a:rPr lang="en-AU" sz="2800" i="1" dirty="0">
                <a:latin typeface="Arial Narrow" panose="020B0606020202030204" pitchFamily="34" charset="0"/>
                <a:ea typeface="Roboto Condensed Light" panose="02000000000000000000" pitchFamily="2" charset="0"/>
              </a:rPr>
              <a:t>(anxiety </a:t>
            </a:r>
            <a:r>
              <a:rPr lang="en-AU" sz="2800" i="1" dirty="0">
                <a:latin typeface="Arial" panose="020B0604020202020204" pitchFamily="34" charset="0"/>
                <a:ea typeface="Roboto Condensed Light" panose="02000000000000000000" pitchFamily="2" charset="0"/>
                <a:cs typeface="Arial" panose="020B0604020202020204" pitchFamily="34" charset="0"/>
              </a:rPr>
              <a:t>» </a:t>
            </a:r>
            <a:r>
              <a:rPr lang="en-AU" sz="2800" i="1" dirty="0">
                <a:latin typeface="Arial Narrow" panose="020B0606020202030204" pitchFamily="34" charset="0"/>
                <a:ea typeface="Roboto Condensed Light" panose="02000000000000000000" pitchFamily="2" charset="0"/>
              </a:rPr>
              <a:t>excitement)</a:t>
            </a:r>
          </a:p>
          <a:p>
            <a:r>
              <a:rPr lang="en-AU" sz="2800" dirty="0">
                <a:latin typeface="Arial Narrow" panose="020B0606020202030204" pitchFamily="34" charset="0"/>
                <a:ea typeface="Roboto Condensed Light" panose="02000000000000000000" pitchFamily="2" charset="0"/>
              </a:rPr>
              <a:t>Use proactively and retroactively</a:t>
            </a:r>
          </a:p>
        </p:txBody>
      </p:sp>
    </p:spTree>
    <p:extLst>
      <p:ext uri="{BB962C8B-B14F-4D97-AF65-F5344CB8AC3E}">
        <p14:creationId xmlns:p14="http://schemas.microsoft.com/office/powerpoint/2010/main" val="10193364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0080625" cy="6732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912" y="1816190"/>
            <a:ext cx="6136482" cy="2895600"/>
          </a:xfrm>
        </p:spPr>
        <p:txBody>
          <a:bodyPr anchor="t">
            <a:noAutofit/>
          </a:bodyPr>
          <a:lstStyle/>
          <a:p>
            <a:pPr algn="l"/>
            <a:r>
              <a:rPr lang="en-AU" sz="8000" dirty="0">
                <a:solidFill>
                  <a:schemeClr val="bg1"/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Resilience:</a:t>
            </a:r>
            <a:br>
              <a:rPr lang="en-AU" sz="8000" b="1" dirty="0">
                <a:solidFill>
                  <a:schemeClr val="bg1"/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</a:br>
            <a:r>
              <a:rPr lang="en-AU" sz="8000" b="1" dirty="0">
                <a:solidFill>
                  <a:schemeClr val="bg1"/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Reasoning</a:t>
            </a:r>
            <a:endParaRPr lang="en-AU" sz="8000" i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ight Triangle 4"/>
          <p:cNvSpPr/>
          <p:nvPr/>
        </p:nvSpPr>
        <p:spPr>
          <a:xfrm rot="16200000">
            <a:off x="3348037" y="0"/>
            <a:ext cx="6732588" cy="6732588"/>
          </a:xfrm>
          <a:prstGeom prst="rtTriangle">
            <a:avLst/>
          </a:prstGeom>
          <a:solidFill>
            <a:schemeClr val="accent4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712" y="1333680"/>
            <a:ext cx="3687546" cy="386062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7BE7FA0-3192-4000-A779-6834AD9F7371}"/>
              </a:ext>
            </a:extLst>
          </p:cNvPr>
          <p:cNvSpPr/>
          <p:nvPr/>
        </p:nvSpPr>
        <p:spPr>
          <a:xfrm>
            <a:off x="0" y="-1"/>
            <a:ext cx="347991" cy="67325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5AEEAF-F94E-4D8E-A5E6-B11F18B62982}"/>
              </a:ext>
            </a:extLst>
          </p:cNvPr>
          <p:cNvSpPr txBox="1"/>
          <p:nvPr/>
        </p:nvSpPr>
        <p:spPr>
          <a:xfrm>
            <a:off x="8597877" y="6480266"/>
            <a:ext cx="14879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dirty="0">
                <a:solidFill>
                  <a:schemeClr val="accent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©2019 Hello Driven Pty Ltd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5571AA9-8716-4323-A498-1C6F1CF4AB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436" y="5398908"/>
            <a:ext cx="2478881" cy="97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38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-183524"/>
            <a:ext cx="10080625" cy="1471516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lumOff val="25000"/>
                </a:schemeClr>
              </a:gs>
              <a:gs pos="49000">
                <a:schemeClr val="accent4">
                  <a:lumMod val="75000"/>
                  <a:lumOff val="25000"/>
                </a:schemeClr>
              </a:gs>
              <a:gs pos="100000">
                <a:schemeClr val="accent6"/>
              </a:gs>
            </a:gsLst>
            <a:lin ang="6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4029" y="79184"/>
            <a:ext cx="9072563" cy="946101"/>
          </a:xfrm>
        </p:spPr>
        <p:txBody>
          <a:bodyPr>
            <a:normAutofit fontScale="90000"/>
          </a:bodyPr>
          <a:lstStyle/>
          <a:p>
            <a:pPr algn="l"/>
            <a:r>
              <a:rPr lang="en-AU" b="1" dirty="0">
                <a:solidFill>
                  <a:schemeClr val="bg1"/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Key Takeaways About Restorative Practices and Resilience</a:t>
            </a:r>
            <a:endParaRPr lang="en-AU" sz="1375" i="1" dirty="0">
              <a:solidFill>
                <a:schemeClr val="bg1"/>
              </a:solidFill>
              <a:latin typeface="Arial Narrow" panose="020B0606020202030204" pitchFamily="34" charset="0"/>
              <a:ea typeface="Roboto Condensed Light" panose="02000000000000000000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73112" y="1287992"/>
            <a:ext cx="8991600" cy="4443197"/>
          </a:xfrm>
        </p:spPr>
        <p:txBody>
          <a:bodyPr>
            <a:noAutofit/>
          </a:bodyPr>
          <a:lstStyle/>
          <a:p>
            <a:pPr marL="539750" indent="-539750">
              <a:spcAft>
                <a:spcPts val="1200"/>
              </a:spcAft>
              <a:buFont typeface="+mj-lt"/>
              <a:buAutoNum type="arabicPeriod"/>
            </a:pPr>
            <a:r>
              <a:rPr lang="en-US" sz="3200" dirty="0"/>
              <a:t>Goals, values and methods in common</a:t>
            </a:r>
          </a:p>
          <a:p>
            <a:pPr marL="539750" indent="-539750">
              <a:spcAft>
                <a:spcPts val="1200"/>
              </a:spcAft>
              <a:buFont typeface="+mj-lt"/>
              <a:buAutoNum type="arabicPeriod"/>
            </a:pPr>
            <a:r>
              <a:rPr lang="en-US" sz="3200" dirty="0"/>
              <a:t>Reinforce each other</a:t>
            </a:r>
          </a:p>
          <a:p>
            <a:pPr marL="539750" indent="-539750">
              <a:spcAft>
                <a:spcPts val="1200"/>
              </a:spcAft>
              <a:buFont typeface="+mj-lt"/>
              <a:buAutoNum type="arabicPeriod"/>
            </a:pPr>
            <a:r>
              <a:rPr lang="en-US" sz="3200" dirty="0"/>
              <a:t>Resolution of past incidents and preparation for future challenges</a:t>
            </a:r>
          </a:p>
          <a:p>
            <a:pPr marL="539750" indent="-539750">
              <a:spcAft>
                <a:spcPts val="1200"/>
              </a:spcAft>
              <a:buFont typeface="+mj-lt"/>
              <a:buAutoNum type="arabicPeriod"/>
            </a:pPr>
            <a:r>
              <a:rPr lang="en-US" sz="3200" dirty="0"/>
              <a:t>Resilience development based on neuroscience </a:t>
            </a:r>
          </a:p>
          <a:p>
            <a:pPr marL="539750" indent="-539750">
              <a:spcAft>
                <a:spcPts val="1200"/>
              </a:spcAft>
              <a:buFont typeface="+mj-lt"/>
              <a:buAutoNum type="arabicPeriod"/>
            </a:pPr>
            <a:r>
              <a:rPr lang="en-US" sz="3200" dirty="0"/>
              <a:t>Extend the impact of restorative practices </a:t>
            </a:r>
          </a:p>
          <a:p>
            <a:pPr marL="539750" indent="-539750">
              <a:buFont typeface="+mj-lt"/>
              <a:buAutoNum type="arabicPeriod"/>
            </a:pPr>
            <a:r>
              <a:rPr lang="en-US" sz="3200" dirty="0"/>
              <a:t>Microtasks over a period of time</a:t>
            </a:r>
            <a:endParaRPr lang="en-AU" sz="3200" dirty="0">
              <a:solidFill>
                <a:schemeClr val="accent4"/>
              </a:solidFill>
              <a:latin typeface="Arial Narrow" panose="020B0606020202030204" pitchFamily="34" charset="0"/>
              <a:ea typeface="Roboto Condensed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8557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0080625" cy="1232694"/>
          </a:xfrm>
          <a:prstGeom prst="rect">
            <a:avLst/>
          </a:prstGeom>
          <a:solidFill>
            <a:srgbClr val="FFD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Arial Narrow" panose="020B0606020202030204" pitchFamily="34" charset="0"/>
            </a:endParaRPr>
          </a:p>
        </p:txBody>
      </p:sp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504031" y="55298"/>
            <a:ext cx="9072563" cy="1122098"/>
          </a:xfrm>
        </p:spPr>
        <p:txBody>
          <a:bodyPr>
            <a:normAutofit/>
          </a:bodyPr>
          <a:lstStyle/>
          <a:p>
            <a:pPr algn="l"/>
            <a:r>
              <a:rPr lang="en-AU" b="1" dirty="0">
                <a:latin typeface="Arial Narrow" panose="020B0606020202030204" pitchFamily="34" charset="0"/>
                <a:ea typeface="Roboto Condensed" panose="02000000000000000000" pitchFamily="2" charset="0"/>
              </a:rPr>
              <a:t>REASONING</a:t>
            </a:r>
            <a:endParaRPr lang="en-AU" sz="1375" i="1" dirty="0">
              <a:latin typeface="Arial Narrow" panose="020B0606020202030204" pitchFamily="34" charset="0"/>
              <a:ea typeface="Roboto Condensed Light" panose="02000000000000000000" pitchFamily="2" charset="0"/>
            </a:endParaRPr>
          </a:p>
        </p:txBody>
      </p:sp>
      <p:sp>
        <p:nvSpPr>
          <p:cNvPr id="4" name="Right Triangle 3"/>
          <p:cNvSpPr/>
          <p:nvPr/>
        </p:nvSpPr>
        <p:spPr>
          <a:xfrm rot="16200000">
            <a:off x="8747124" y="-24606"/>
            <a:ext cx="1333500" cy="13335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Arial Narrow" panose="020B0606020202030204" pitchFamily="34" charset="0"/>
            </a:endParaRPr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620712" y="1482196"/>
            <a:ext cx="4213444" cy="4551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36607" indent="-336607" algn="l" defTabSz="8976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1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9318" indent="-280508" algn="l" defTabSz="89762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22027" indent="-224406" algn="l" defTabSz="8976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70839" indent="-224406" algn="l" defTabSz="89762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9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9649" indent="-224406" algn="l" defTabSz="89762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9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68461" indent="-224406" algn="l" defTabSz="8976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17271" indent="-224406" algn="l" defTabSz="8976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66081" indent="-224406" algn="l" defTabSz="8976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14893" indent="-224406" algn="l" defTabSz="8976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800" b="1" dirty="0">
                <a:latin typeface="Arial Narrow" panose="020B0606020202030204" pitchFamily="34" charset="0"/>
                <a:ea typeface="Roboto Condensed Light" panose="02000000000000000000" pitchFamily="2" charset="0"/>
              </a:rPr>
              <a:t>About problem solving &amp; critical thinking</a:t>
            </a:r>
          </a:p>
          <a:p>
            <a:r>
              <a:rPr lang="en-AU" sz="2800" dirty="0">
                <a:latin typeface="Arial Narrow" panose="020B0606020202030204" pitchFamily="34" charset="0"/>
                <a:ea typeface="Roboto Condensed Light" panose="02000000000000000000" pitchFamily="2" charset="0"/>
              </a:rPr>
              <a:t>Ability to think clearly when facing stress</a:t>
            </a:r>
          </a:p>
          <a:p>
            <a:r>
              <a:rPr lang="en-AU" sz="2800" dirty="0">
                <a:latin typeface="Arial Narrow" panose="020B0606020202030204" pitchFamily="34" charset="0"/>
                <a:ea typeface="Roboto Condensed Light" panose="02000000000000000000" pitchFamily="2" charset="0"/>
              </a:rPr>
              <a:t>Being resourceful</a:t>
            </a:r>
          </a:p>
          <a:p>
            <a:r>
              <a:rPr lang="en-AU" sz="2800" dirty="0">
                <a:latin typeface="Arial Narrow" panose="020B0606020202030204" pitchFamily="34" charset="0"/>
                <a:ea typeface="Roboto Condensed Light" panose="02000000000000000000" pitchFamily="2" charset="0"/>
              </a:rPr>
              <a:t>Seeing opportunity in change</a:t>
            </a:r>
          </a:p>
          <a:p>
            <a:r>
              <a:rPr lang="en-AU" sz="2800" dirty="0">
                <a:latin typeface="Arial Narrow" panose="020B0606020202030204" pitchFamily="34" charset="0"/>
                <a:ea typeface="Roboto Condensed Light" panose="02000000000000000000" pitchFamily="2" charset="0"/>
              </a:rPr>
              <a:t>Ability to challenge own beliefs</a:t>
            </a:r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5170268" y="1482196"/>
            <a:ext cx="4213444" cy="4551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36607" indent="-336607" algn="l" defTabSz="8976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1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9318" indent="-280508" algn="l" defTabSz="89762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22027" indent="-224406" algn="l" defTabSz="8976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70839" indent="-224406" algn="l" defTabSz="89762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9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9649" indent="-224406" algn="l" defTabSz="89762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9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68461" indent="-224406" algn="l" defTabSz="8976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17271" indent="-224406" algn="l" defTabSz="8976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66081" indent="-224406" algn="l" defTabSz="8976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14893" indent="-224406" algn="l" defTabSz="8976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800" b="1" dirty="0">
                <a:latin typeface="Arial Narrow" panose="020B0606020202030204" pitchFamily="34" charset="0"/>
                <a:ea typeface="Roboto Condensed Light" panose="02000000000000000000" pitchFamily="2" charset="0"/>
              </a:rPr>
              <a:t>Anticipate and prevent</a:t>
            </a:r>
          </a:p>
          <a:p>
            <a:r>
              <a:rPr lang="en-AU" sz="2800" dirty="0">
                <a:latin typeface="Arial Narrow" panose="020B0606020202030204" pitchFamily="34" charset="0"/>
                <a:ea typeface="Roboto Condensed Light" panose="02000000000000000000" pitchFamily="2" charset="0"/>
              </a:rPr>
              <a:t>Visualise scenarios &amp; plan for adverse outcomes</a:t>
            </a:r>
          </a:p>
          <a:p>
            <a:r>
              <a:rPr lang="en-AU" sz="2800" dirty="0">
                <a:latin typeface="Arial Narrow" panose="020B0606020202030204" pitchFamily="34" charset="0"/>
                <a:ea typeface="Roboto Condensed Light" panose="02000000000000000000" pitchFamily="2" charset="0"/>
              </a:rPr>
              <a:t>Take action to mitigate future problems</a:t>
            </a:r>
          </a:p>
          <a:p>
            <a:pPr marL="0" indent="0">
              <a:buNone/>
            </a:pPr>
            <a:r>
              <a:rPr lang="en-AU" sz="2800" b="1" dirty="0">
                <a:latin typeface="Arial Narrow" panose="020B0606020202030204" pitchFamily="34" charset="0"/>
                <a:ea typeface="Roboto Condensed Light" panose="02000000000000000000" pitchFamily="2" charset="0"/>
              </a:rPr>
              <a:t>Reasoning bias</a:t>
            </a:r>
          </a:p>
          <a:p>
            <a:r>
              <a:rPr lang="en-AU" sz="2800" dirty="0">
                <a:latin typeface="Arial Narrow" panose="020B0606020202030204" pitchFamily="34" charset="0"/>
                <a:ea typeface="Roboto Condensed Light" panose="02000000000000000000" pitchFamily="2" charset="0"/>
              </a:rPr>
              <a:t>Recognise thinking style</a:t>
            </a:r>
          </a:p>
          <a:p>
            <a:r>
              <a:rPr lang="en-AU" sz="2800" dirty="0">
                <a:latin typeface="Arial Narrow" panose="020B0606020202030204" pitchFamily="34" charset="0"/>
                <a:ea typeface="Roboto Condensed Light" panose="02000000000000000000" pitchFamily="2" charset="0"/>
              </a:rPr>
              <a:t>Manage blind spots</a:t>
            </a:r>
          </a:p>
        </p:txBody>
      </p:sp>
    </p:spTree>
    <p:extLst>
      <p:ext uri="{BB962C8B-B14F-4D97-AF65-F5344CB8AC3E}">
        <p14:creationId xmlns:p14="http://schemas.microsoft.com/office/powerpoint/2010/main" val="654882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0080625" cy="6732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912" y="1816190"/>
            <a:ext cx="6136482" cy="2895600"/>
          </a:xfrm>
        </p:spPr>
        <p:txBody>
          <a:bodyPr anchor="t">
            <a:noAutofit/>
          </a:bodyPr>
          <a:lstStyle/>
          <a:p>
            <a:pPr algn="l"/>
            <a:r>
              <a:rPr lang="en-AU" sz="8000" dirty="0">
                <a:solidFill>
                  <a:schemeClr val="bg1"/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Resilience:</a:t>
            </a:r>
            <a:br>
              <a:rPr lang="en-AU" sz="8000" b="1" dirty="0">
                <a:solidFill>
                  <a:schemeClr val="bg1"/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</a:br>
            <a:r>
              <a:rPr lang="en-AU" sz="8000" b="1" dirty="0">
                <a:solidFill>
                  <a:schemeClr val="bg1"/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Tenacity</a:t>
            </a:r>
            <a:endParaRPr lang="en-AU" sz="8000" i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ight Triangle 4"/>
          <p:cNvSpPr/>
          <p:nvPr/>
        </p:nvSpPr>
        <p:spPr>
          <a:xfrm rot="16200000">
            <a:off x="3348037" y="0"/>
            <a:ext cx="6732588" cy="6732588"/>
          </a:xfrm>
          <a:prstGeom prst="rtTriangle">
            <a:avLst/>
          </a:prstGeom>
          <a:solidFill>
            <a:schemeClr val="accent4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712" y="1333680"/>
            <a:ext cx="3687546" cy="386062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D775533-D4B2-4C0B-B724-D23BECAF8C6C}"/>
              </a:ext>
            </a:extLst>
          </p:cNvPr>
          <p:cNvSpPr/>
          <p:nvPr/>
        </p:nvSpPr>
        <p:spPr>
          <a:xfrm>
            <a:off x="0" y="-1"/>
            <a:ext cx="347991" cy="67325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A215E0-E583-4258-AC41-8BDC7E0D7D4D}"/>
              </a:ext>
            </a:extLst>
          </p:cNvPr>
          <p:cNvSpPr txBox="1"/>
          <p:nvPr/>
        </p:nvSpPr>
        <p:spPr>
          <a:xfrm>
            <a:off x="8597877" y="6480266"/>
            <a:ext cx="14879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dirty="0">
                <a:solidFill>
                  <a:schemeClr val="accent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©2019 Hello Driven Pty Ltd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1DE3BA8-41F4-41C0-945B-863BF65ABB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436" y="5398908"/>
            <a:ext cx="2478881" cy="97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5937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0080625" cy="1232694"/>
          </a:xfrm>
          <a:prstGeom prst="rect">
            <a:avLst/>
          </a:prstGeom>
          <a:solidFill>
            <a:srgbClr val="2EC6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Arial Narrow" panose="020B0606020202030204" pitchFamily="34" charset="0"/>
            </a:endParaRPr>
          </a:p>
        </p:txBody>
      </p:sp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504031" y="55298"/>
            <a:ext cx="9072563" cy="1122098"/>
          </a:xfrm>
        </p:spPr>
        <p:txBody>
          <a:bodyPr>
            <a:normAutofit/>
          </a:bodyPr>
          <a:lstStyle/>
          <a:p>
            <a:pPr algn="l"/>
            <a:r>
              <a:rPr lang="en-AU" b="1" dirty="0">
                <a:solidFill>
                  <a:schemeClr val="bg1"/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TENACITY</a:t>
            </a:r>
            <a:endParaRPr lang="en-AU" sz="1375" i="1" dirty="0">
              <a:solidFill>
                <a:schemeClr val="bg1"/>
              </a:solidFill>
              <a:latin typeface="Arial Narrow" panose="020B0606020202030204" pitchFamily="34" charset="0"/>
              <a:ea typeface="Roboto Condensed Light" panose="02000000000000000000" pitchFamily="2" charset="0"/>
            </a:endParaRPr>
          </a:p>
        </p:txBody>
      </p:sp>
      <p:sp>
        <p:nvSpPr>
          <p:cNvPr id="4" name="Right Triangle 3"/>
          <p:cNvSpPr/>
          <p:nvPr/>
        </p:nvSpPr>
        <p:spPr>
          <a:xfrm rot="16200000">
            <a:off x="8697912" y="-24606"/>
            <a:ext cx="1382712" cy="1382712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Arial Narrow" panose="020B0606020202030204" pitchFamily="34" charset="0"/>
            </a:endParaRPr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620712" y="1482196"/>
            <a:ext cx="4213444" cy="4551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36607" indent="-336607" algn="l" defTabSz="8976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1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9318" indent="-280508" algn="l" defTabSz="89762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22027" indent="-224406" algn="l" defTabSz="8976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70839" indent="-224406" algn="l" defTabSz="89762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9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9649" indent="-224406" algn="l" defTabSz="89762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9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68461" indent="-224406" algn="l" defTabSz="8976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17271" indent="-224406" algn="l" defTabSz="8976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66081" indent="-224406" algn="l" defTabSz="8976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14893" indent="-224406" algn="l" defTabSz="8976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800" b="1" dirty="0">
                <a:latin typeface="Arial Narrow" panose="020B0606020202030204" pitchFamily="34" charset="0"/>
                <a:ea typeface="Roboto Condensed Light" panose="02000000000000000000" pitchFamily="2" charset="0"/>
              </a:rPr>
              <a:t>About perseverance</a:t>
            </a:r>
          </a:p>
          <a:p>
            <a:r>
              <a:rPr lang="en-AU" sz="2800" dirty="0">
                <a:latin typeface="Arial Narrow" panose="020B0606020202030204" pitchFamily="34" charset="0"/>
                <a:ea typeface="Roboto Condensed Light" panose="02000000000000000000" pitchFamily="2" charset="0"/>
              </a:rPr>
              <a:t>Bouncing back from setbacks</a:t>
            </a:r>
          </a:p>
          <a:p>
            <a:r>
              <a:rPr lang="en-AU" sz="2800" dirty="0">
                <a:latin typeface="Arial Narrow" panose="020B0606020202030204" pitchFamily="34" charset="0"/>
                <a:ea typeface="Roboto Condensed Light" panose="02000000000000000000" pitchFamily="2" charset="0"/>
              </a:rPr>
              <a:t>Learn from own successes and experience</a:t>
            </a:r>
          </a:p>
          <a:p>
            <a:r>
              <a:rPr lang="en-AU" sz="2800" dirty="0">
                <a:latin typeface="Arial Narrow" panose="020B0606020202030204" pitchFamily="34" charset="0"/>
                <a:ea typeface="Roboto Condensed Light" panose="02000000000000000000" pitchFamily="2" charset="0"/>
              </a:rPr>
              <a:t>Perseverance is more important than intelligence in achieving success</a:t>
            </a:r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5170268" y="1482196"/>
            <a:ext cx="4213444" cy="455109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36607" indent="-336607" algn="l" defTabSz="8976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1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9318" indent="-280508" algn="l" defTabSz="89762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22027" indent="-224406" algn="l" defTabSz="8976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70839" indent="-224406" algn="l" defTabSz="89762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9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9649" indent="-224406" algn="l" defTabSz="89762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9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68461" indent="-224406" algn="l" defTabSz="8976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17271" indent="-224406" algn="l" defTabSz="8976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66081" indent="-224406" algn="l" defTabSz="8976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14893" indent="-224406" algn="l" defTabSz="8976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800" b="1" dirty="0">
                <a:latin typeface="Arial Narrow" panose="020B0606020202030204" pitchFamily="34" charset="0"/>
                <a:ea typeface="Roboto Condensed Light" panose="02000000000000000000" pitchFamily="2" charset="0"/>
              </a:rPr>
              <a:t>Realistic optimism</a:t>
            </a:r>
          </a:p>
          <a:p>
            <a:r>
              <a:rPr lang="en-AU" sz="2800" dirty="0">
                <a:latin typeface="Arial Narrow" panose="020B0606020202030204" pitchFamily="34" charset="0"/>
                <a:ea typeface="Roboto Condensed Light" panose="02000000000000000000" pitchFamily="2" charset="0"/>
              </a:rPr>
              <a:t>Avoid being overly optimistic (impacts motivation)</a:t>
            </a:r>
          </a:p>
          <a:p>
            <a:r>
              <a:rPr lang="en-AU" sz="2800" dirty="0">
                <a:latin typeface="Arial Narrow" panose="020B0606020202030204" pitchFamily="34" charset="0"/>
                <a:ea typeface="Roboto Condensed Light" panose="02000000000000000000" pitchFamily="2" charset="0"/>
              </a:rPr>
              <a:t>Avoid pessimism (also impacts motivation)</a:t>
            </a:r>
          </a:p>
          <a:p>
            <a:r>
              <a:rPr lang="en-AU" sz="2800" dirty="0">
                <a:latin typeface="Arial Narrow" panose="020B0606020202030204" pitchFamily="34" charset="0"/>
                <a:ea typeface="Roboto Condensed Light" panose="02000000000000000000" pitchFamily="2" charset="0"/>
              </a:rPr>
              <a:t>Realistic sense of hope</a:t>
            </a:r>
          </a:p>
          <a:p>
            <a:pPr marL="0" indent="0">
              <a:buNone/>
            </a:pPr>
            <a:r>
              <a:rPr lang="en-AU" sz="2800" b="1" dirty="0">
                <a:latin typeface="Arial Narrow" panose="020B0606020202030204" pitchFamily="34" charset="0"/>
                <a:ea typeface="Roboto Condensed Light" panose="02000000000000000000" pitchFamily="2" charset="0"/>
              </a:rPr>
              <a:t>Managing mistakes</a:t>
            </a:r>
          </a:p>
          <a:p>
            <a:r>
              <a:rPr lang="en-AU" sz="2800" dirty="0">
                <a:latin typeface="Arial Narrow" panose="020B0606020202030204" pitchFamily="34" charset="0"/>
                <a:ea typeface="Roboto Condensed Light" panose="02000000000000000000" pitchFamily="2" charset="0"/>
              </a:rPr>
              <a:t>Accurately analysing mistakes</a:t>
            </a:r>
          </a:p>
          <a:p>
            <a:r>
              <a:rPr lang="en-AU" sz="2800" dirty="0">
                <a:latin typeface="Arial Narrow" panose="020B0606020202030204" pitchFamily="34" charset="0"/>
                <a:ea typeface="Roboto Condensed Light" panose="02000000000000000000" pitchFamily="2" charset="0"/>
              </a:rPr>
              <a:t>Avoid self-judgement and focus on learning</a:t>
            </a:r>
          </a:p>
        </p:txBody>
      </p:sp>
    </p:spTree>
    <p:extLst>
      <p:ext uri="{BB962C8B-B14F-4D97-AF65-F5344CB8AC3E}">
        <p14:creationId xmlns:p14="http://schemas.microsoft.com/office/powerpoint/2010/main" val="9959290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0080625" cy="6732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912" y="1816190"/>
            <a:ext cx="6136482" cy="2895600"/>
          </a:xfrm>
        </p:spPr>
        <p:txBody>
          <a:bodyPr anchor="t">
            <a:noAutofit/>
          </a:bodyPr>
          <a:lstStyle/>
          <a:p>
            <a:pPr algn="l"/>
            <a:r>
              <a:rPr lang="en-AU" sz="7200" dirty="0">
                <a:solidFill>
                  <a:schemeClr val="bg1"/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Resilience:</a:t>
            </a:r>
            <a:br>
              <a:rPr lang="en-AU" sz="7200" b="1" dirty="0">
                <a:solidFill>
                  <a:schemeClr val="bg1"/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</a:br>
            <a:r>
              <a:rPr lang="en-AU" sz="7200" b="1" dirty="0">
                <a:solidFill>
                  <a:schemeClr val="bg1"/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Collaboration</a:t>
            </a:r>
            <a:endParaRPr lang="en-AU" sz="1200" i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ight Triangle 4"/>
          <p:cNvSpPr/>
          <p:nvPr/>
        </p:nvSpPr>
        <p:spPr>
          <a:xfrm rot="16200000">
            <a:off x="3348037" y="0"/>
            <a:ext cx="6732588" cy="6732588"/>
          </a:xfrm>
          <a:prstGeom prst="rtTriangle">
            <a:avLst/>
          </a:prstGeom>
          <a:solidFill>
            <a:schemeClr val="accent4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3712" y="1333680"/>
            <a:ext cx="3687546" cy="386062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7799EDA-A974-40ED-9435-2C7291571AF8}"/>
              </a:ext>
            </a:extLst>
          </p:cNvPr>
          <p:cNvSpPr/>
          <p:nvPr/>
        </p:nvSpPr>
        <p:spPr>
          <a:xfrm>
            <a:off x="0" y="-1"/>
            <a:ext cx="347991" cy="67325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B81055-29C9-4533-8EB0-F92A0EF9C811}"/>
              </a:ext>
            </a:extLst>
          </p:cNvPr>
          <p:cNvSpPr txBox="1"/>
          <p:nvPr/>
        </p:nvSpPr>
        <p:spPr>
          <a:xfrm>
            <a:off x="8597877" y="6480266"/>
            <a:ext cx="14879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dirty="0">
                <a:solidFill>
                  <a:schemeClr val="accent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©2019 Hello Driven Pty Ltd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594EC55-19EA-4527-8138-27AC62BA8A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436" y="5398908"/>
            <a:ext cx="2478881" cy="97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5690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0080625" cy="1232694"/>
          </a:xfrm>
          <a:prstGeom prst="rect">
            <a:avLst/>
          </a:prstGeom>
          <a:solidFill>
            <a:srgbClr val="2140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Arial Narrow" panose="020B0606020202030204" pitchFamily="34" charset="0"/>
            </a:endParaRPr>
          </a:p>
        </p:txBody>
      </p:sp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504031" y="55298"/>
            <a:ext cx="9072563" cy="1122098"/>
          </a:xfrm>
        </p:spPr>
        <p:txBody>
          <a:bodyPr>
            <a:normAutofit/>
          </a:bodyPr>
          <a:lstStyle/>
          <a:p>
            <a:pPr algn="l"/>
            <a:r>
              <a:rPr lang="en-AU" b="1" dirty="0">
                <a:solidFill>
                  <a:schemeClr val="bg1"/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COLLABORATION</a:t>
            </a:r>
            <a:endParaRPr lang="en-AU" sz="1375" i="1" dirty="0">
              <a:solidFill>
                <a:schemeClr val="bg1"/>
              </a:solidFill>
              <a:latin typeface="Arial Narrow" panose="020B0606020202030204" pitchFamily="34" charset="0"/>
              <a:ea typeface="Roboto Condensed Light" panose="02000000000000000000" pitchFamily="2" charset="0"/>
            </a:endParaRPr>
          </a:p>
        </p:txBody>
      </p:sp>
      <p:sp>
        <p:nvSpPr>
          <p:cNvPr id="4" name="Right Triangle 3"/>
          <p:cNvSpPr/>
          <p:nvPr/>
        </p:nvSpPr>
        <p:spPr>
          <a:xfrm rot="16200000">
            <a:off x="8747124" y="-24606"/>
            <a:ext cx="1333500" cy="13335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Arial Narrow" panose="020B0606020202030204" pitchFamily="34" charset="0"/>
            </a:endParaRPr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620712" y="1482196"/>
            <a:ext cx="4213444" cy="4551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36607" indent="-336607" algn="l" defTabSz="8976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1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9318" indent="-280508" algn="l" defTabSz="89762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22027" indent="-224406" algn="l" defTabSz="8976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70839" indent="-224406" algn="l" defTabSz="89762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9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9649" indent="-224406" algn="l" defTabSz="89762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9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68461" indent="-224406" algn="l" defTabSz="8976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17271" indent="-224406" algn="l" defTabSz="8976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66081" indent="-224406" algn="l" defTabSz="8976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14893" indent="-224406" algn="l" defTabSz="8976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800" b="1" dirty="0">
                <a:solidFill>
                  <a:schemeClr val="accent4"/>
                </a:solidFill>
                <a:latin typeface="Arial Narrow" panose="020B0606020202030204" pitchFamily="34" charset="0"/>
                <a:ea typeface="Roboto Condensed Light" panose="02000000000000000000" pitchFamily="2" charset="0"/>
              </a:rPr>
              <a:t>About support networks</a:t>
            </a:r>
          </a:p>
          <a:p>
            <a:r>
              <a:rPr lang="en-AU" sz="2800" dirty="0">
                <a:solidFill>
                  <a:schemeClr val="accent4"/>
                </a:solidFill>
                <a:latin typeface="Arial Narrow" panose="020B0606020202030204" pitchFamily="34" charset="0"/>
                <a:ea typeface="Roboto Condensed Light" panose="02000000000000000000" pitchFamily="2" charset="0"/>
              </a:rPr>
              <a:t>Secure attachment</a:t>
            </a:r>
          </a:p>
          <a:p>
            <a:r>
              <a:rPr lang="en-AU" sz="2800" dirty="0">
                <a:solidFill>
                  <a:schemeClr val="accent4"/>
                </a:solidFill>
                <a:latin typeface="Arial Narrow" panose="020B0606020202030204" pitchFamily="34" charset="0"/>
                <a:ea typeface="Roboto Condensed Light" panose="02000000000000000000" pitchFamily="2" charset="0"/>
              </a:rPr>
              <a:t>Willingness to ask for help</a:t>
            </a:r>
          </a:p>
          <a:p>
            <a:r>
              <a:rPr lang="en-AU" sz="2800" dirty="0">
                <a:solidFill>
                  <a:schemeClr val="accent4"/>
                </a:solidFill>
                <a:latin typeface="Arial Narrow" panose="020B0606020202030204" pitchFamily="34" charset="0"/>
                <a:ea typeface="Roboto Condensed Light" panose="02000000000000000000" pitchFamily="2" charset="0"/>
              </a:rPr>
              <a:t>Willingness to be support for others</a:t>
            </a:r>
          </a:p>
          <a:p>
            <a:pPr marL="0" indent="0">
              <a:buNone/>
            </a:pPr>
            <a:r>
              <a:rPr lang="en-AU" sz="2800" b="1" dirty="0">
                <a:solidFill>
                  <a:schemeClr val="accent4"/>
                </a:solidFill>
                <a:latin typeface="Arial Narrow" panose="020B0606020202030204" pitchFamily="34" charset="0"/>
                <a:ea typeface="Roboto Condensed Light" panose="02000000000000000000" pitchFamily="2" charset="0"/>
              </a:rPr>
              <a:t>Managing perceptions</a:t>
            </a:r>
          </a:p>
          <a:p>
            <a:r>
              <a:rPr lang="en-AU" sz="2800" dirty="0">
                <a:solidFill>
                  <a:schemeClr val="accent4"/>
                </a:solidFill>
                <a:latin typeface="Arial Narrow" panose="020B0606020202030204" pitchFamily="34" charset="0"/>
                <a:ea typeface="Roboto Condensed Light" panose="02000000000000000000" pitchFamily="2" charset="0"/>
              </a:rPr>
              <a:t>Perceived support is more important than actual support</a:t>
            </a:r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5170268" y="1482196"/>
            <a:ext cx="4213444" cy="4551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36607" indent="-336607" algn="l" defTabSz="8976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1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9318" indent="-280508" algn="l" defTabSz="89762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22027" indent="-224406" algn="l" defTabSz="8976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70839" indent="-224406" algn="l" defTabSz="89762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9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9649" indent="-224406" algn="l" defTabSz="89762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9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68461" indent="-224406" algn="l" defTabSz="8976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17271" indent="-224406" algn="l" defTabSz="8976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66081" indent="-224406" algn="l" defTabSz="8976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14893" indent="-224406" algn="l" defTabSz="8976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800" b="1" dirty="0">
                <a:latin typeface="Arial Narrow" panose="020B0606020202030204" pitchFamily="34" charset="0"/>
                <a:ea typeface="Roboto Condensed Light" panose="02000000000000000000" pitchFamily="2" charset="0"/>
              </a:rPr>
              <a:t>Investing in relationships</a:t>
            </a:r>
          </a:p>
          <a:p>
            <a:r>
              <a:rPr lang="en-AU" sz="2800" dirty="0">
                <a:latin typeface="Arial Narrow" panose="020B0606020202030204" pitchFamily="34" charset="0"/>
                <a:ea typeface="Roboto Condensed Light" panose="02000000000000000000" pitchFamily="2" charset="0"/>
              </a:rPr>
              <a:t>Building support networks</a:t>
            </a:r>
          </a:p>
          <a:p>
            <a:r>
              <a:rPr lang="en-AU" sz="2800" dirty="0">
                <a:latin typeface="Arial Narrow" panose="020B0606020202030204" pitchFamily="34" charset="0"/>
                <a:ea typeface="Roboto Condensed Light" panose="02000000000000000000" pitchFamily="2" charset="0"/>
              </a:rPr>
              <a:t>Mutually valuable relationships</a:t>
            </a:r>
          </a:p>
          <a:p>
            <a:r>
              <a:rPr lang="en-AU" sz="2800" dirty="0">
                <a:latin typeface="Arial Narrow" panose="020B0606020202030204" pitchFamily="34" charset="0"/>
                <a:ea typeface="Roboto Condensed Light" panose="02000000000000000000" pitchFamily="2" charset="0"/>
              </a:rPr>
              <a:t>Mentor relationships</a:t>
            </a:r>
          </a:p>
          <a:p>
            <a:pPr marL="0" indent="0">
              <a:buNone/>
            </a:pPr>
            <a:r>
              <a:rPr lang="en-AU" sz="2800" b="1" dirty="0">
                <a:latin typeface="Arial Narrow" panose="020B0606020202030204" pitchFamily="34" charset="0"/>
                <a:ea typeface="Roboto Condensed Light" panose="02000000000000000000" pitchFamily="2" charset="0"/>
              </a:rPr>
              <a:t>Social context</a:t>
            </a:r>
          </a:p>
          <a:p>
            <a:r>
              <a:rPr lang="en-AU" sz="2800" dirty="0">
                <a:latin typeface="Arial Narrow" panose="020B0606020202030204" pitchFamily="34" charset="0"/>
                <a:ea typeface="Roboto Condensed Light" panose="02000000000000000000" pitchFamily="2" charset="0"/>
              </a:rPr>
              <a:t>Recognising behaviour for context</a:t>
            </a:r>
          </a:p>
          <a:p>
            <a:r>
              <a:rPr lang="en-AU" sz="2800" dirty="0">
                <a:latin typeface="Arial Narrow" panose="020B0606020202030204" pitchFamily="34" charset="0"/>
                <a:ea typeface="Roboto Condensed Light" panose="02000000000000000000" pitchFamily="2" charset="0"/>
              </a:rPr>
              <a:t>Using humour appropriately</a:t>
            </a:r>
          </a:p>
        </p:txBody>
      </p:sp>
    </p:spTree>
    <p:extLst>
      <p:ext uri="{BB962C8B-B14F-4D97-AF65-F5344CB8AC3E}">
        <p14:creationId xmlns:p14="http://schemas.microsoft.com/office/powerpoint/2010/main" val="17182955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0080625" cy="6732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912" y="1816190"/>
            <a:ext cx="6136482" cy="2895600"/>
          </a:xfrm>
        </p:spPr>
        <p:txBody>
          <a:bodyPr anchor="t">
            <a:noAutofit/>
          </a:bodyPr>
          <a:lstStyle/>
          <a:p>
            <a:pPr algn="l"/>
            <a:r>
              <a:rPr lang="en-AU" sz="8000" dirty="0">
                <a:solidFill>
                  <a:schemeClr val="bg1"/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Resilience:</a:t>
            </a:r>
            <a:br>
              <a:rPr lang="en-AU" sz="8000" b="1" dirty="0">
                <a:solidFill>
                  <a:schemeClr val="bg1"/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</a:br>
            <a:r>
              <a:rPr lang="en-AU" sz="8000" b="1" dirty="0">
                <a:solidFill>
                  <a:schemeClr val="bg1"/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Health</a:t>
            </a:r>
            <a:endParaRPr lang="en-AU" sz="8000" i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ight Triangle 4"/>
          <p:cNvSpPr/>
          <p:nvPr/>
        </p:nvSpPr>
        <p:spPr>
          <a:xfrm rot="16200000">
            <a:off x="3348037" y="0"/>
            <a:ext cx="6732588" cy="6732588"/>
          </a:xfrm>
          <a:prstGeom prst="rtTriangle">
            <a:avLst/>
          </a:prstGeom>
          <a:solidFill>
            <a:schemeClr val="accent4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3712" y="1333680"/>
            <a:ext cx="3687546" cy="386062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7A94935-4403-4985-9227-E9CCC0A2881F}"/>
              </a:ext>
            </a:extLst>
          </p:cNvPr>
          <p:cNvSpPr/>
          <p:nvPr/>
        </p:nvSpPr>
        <p:spPr>
          <a:xfrm>
            <a:off x="0" y="-1"/>
            <a:ext cx="347991" cy="67325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04E661-7F24-4325-8F6E-F47A4441AE92}"/>
              </a:ext>
            </a:extLst>
          </p:cNvPr>
          <p:cNvSpPr txBox="1"/>
          <p:nvPr/>
        </p:nvSpPr>
        <p:spPr>
          <a:xfrm>
            <a:off x="8597877" y="6480266"/>
            <a:ext cx="14879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dirty="0">
                <a:solidFill>
                  <a:schemeClr val="accent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©2019 Hello Driven Pty Ltd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24FCEFD-CC24-429C-90D2-C3C984B48D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436" y="5398908"/>
            <a:ext cx="2478881" cy="97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76296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0080625" cy="1232694"/>
          </a:xfrm>
          <a:prstGeom prst="rect">
            <a:avLst/>
          </a:prstGeom>
          <a:solidFill>
            <a:srgbClr val="0B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Arial Narrow" panose="020B0606020202030204" pitchFamily="34" charset="0"/>
            </a:endParaRPr>
          </a:p>
        </p:txBody>
      </p:sp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504031" y="55298"/>
            <a:ext cx="9072563" cy="1122098"/>
          </a:xfrm>
        </p:spPr>
        <p:txBody>
          <a:bodyPr>
            <a:normAutofit/>
          </a:bodyPr>
          <a:lstStyle/>
          <a:p>
            <a:pPr algn="l"/>
            <a:r>
              <a:rPr lang="en-AU" b="1" dirty="0">
                <a:solidFill>
                  <a:schemeClr val="bg1"/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HEALTH</a:t>
            </a:r>
            <a:endParaRPr lang="en-AU" sz="1375" i="1" dirty="0">
              <a:solidFill>
                <a:schemeClr val="bg1"/>
              </a:solidFill>
              <a:latin typeface="Arial Narrow" panose="020B0606020202030204" pitchFamily="34" charset="0"/>
              <a:ea typeface="Roboto Condensed Light" panose="02000000000000000000" pitchFamily="2" charset="0"/>
            </a:endParaRPr>
          </a:p>
        </p:txBody>
      </p:sp>
      <p:sp>
        <p:nvSpPr>
          <p:cNvPr id="4" name="Right Triangle 3"/>
          <p:cNvSpPr/>
          <p:nvPr/>
        </p:nvSpPr>
        <p:spPr>
          <a:xfrm rot="16200000">
            <a:off x="8747124" y="-24606"/>
            <a:ext cx="1333500" cy="13335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Arial Narrow" panose="020B0606020202030204" pitchFamily="34" charset="0"/>
            </a:endParaRPr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620712" y="1482196"/>
            <a:ext cx="4213444" cy="4551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36607" indent="-336607" algn="l" defTabSz="8976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1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9318" indent="-280508" algn="l" defTabSz="89762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22027" indent="-224406" algn="l" defTabSz="8976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70839" indent="-224406" algn="l" defTabSz="89762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9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9649" indent="-224406" algn="l" defTabSz="89762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9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68461" indent="-224406" algn="l" defTabSz="8976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17271" indent="-224406" algn="l" defTabSz="8976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66081" indent="-224406" algn="l" defTabSz="8976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14893" indent="-224406" algn="l" defTabSz="8976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800" b="1" dirty="0">
                <a:solidFill>
                  <a:schemeClr val="accent4"/>
                </a:solidFill>
                <a:latin typeface="Arial Narrow" panose="020B0606020202030204" pitchFamily="34" charset="0"/>
                <a:ea typeface="Roboto Condensed Light" panose="02000000000000000000" pitchFamily="2" charset="0"/>
              </a:rPr>
              <a:t>About physical wellness</a:t>
            </a:r>
          </a:p>
          <a:p>
            <a:r>
              <a:rPr lang="en-AU" sz="2800" dirty="0">
                <a:solidFill>
                  <a:schemeClr val="accent4"/>
                </a:solidFill>
                <a:latin typeface="Arial Narrow" panose="020B0606020202030204" pitchFamily="34" charset="0"/>
                <a:ea typeface="Roboto Condensed Light" panose="02000000000000000000" pitchFamily="2" charset="0"/>
              </a:rPr>
              <a:t>Foundational domain</a:t>
            </a:r>
          </a:p>
          <a:p>
            <a:r>
              <a:rPr lang="en-AU" sz="2800" dirty="0">
                <a:solidFill>
                  <a:schemeClr val="accent4"/>
                </a:solidFill>
                <a:latin typeface="Arial Narrow" panose="020B0606020202030204" pitchFamily="34" charset="0"/>
                <a:ea typeface="Roboto Condensed Light" panose="02000000000000000000" pitchFamily="2" charset="0"/>
              </a:rPr>
              <a:t>Supports a healthy brain &amp; ability to build resilience</a:t>
            </a:r>
          </a:p>
          <a:p>
            <a:pPr marL="0" indent="0">
              <a:buNone/>
            </a:pPr>
            <a:r>
              <a:rPr lang="en-AU" sz="2800" b="1" dirty="0">
                <a:solidFill>
                  <a:schemeClr val="accent4"/>
                </a:solidFill>
                <a:latin typeface="Arial Narrow" panose="020B0606020202030204" pitchFamily="34" charset="0"/>
                <a:ea typeface="Roboto Condensed Light" panose="02000000000000000000" pitchFamily="2" charset="0"/>
              </a:rPr>
              <a:t>Exercise</a:t>
            </a:r>
          </a:p>
          <a:p>
            <a:r>
              <a:rPr lang="en-AU" sz="2800" dirty="0">
                <a:solidFill>
                  <a:schemeClr val="accent4"/>
                </a:solidFill>
                <a:latin typeface="Arial Narrow" panose="020B0606020202030204" pitchFamily="34" charset="0"/>
                <a:ea typeface="Roboto Condensed Light" panose="02000000000000000000" pitchFamily="2" charset="0"/>
              </a:rPr>
              <a:t>Promotes long-term brain health (neurodegeneration)</a:t>
            </a:r>
          </a:p>
          <a:p>
            <a:r>
              <a:rPr lang="en-AU" sz="2800" dirty="0">
                <a:solidFill>
                  <a:schemeClr val="accent4"/>
                </a:solidFill>
                <a:latin typeface="Arial Narrow" panose="020B0606020202030204" pitchFamily="34" charset="0"/>
                <a:ea typeface="Roboto Condensed Light" panose="02000000000000000000" pitchFamily="2" charset="0"/>
              </a:rPr>
              <a:t>Plus short-term benefits</a:t>
            </a:r>
          </a:p>
          <a:p>
            <a:r>
              <a:rPr lang="en-AU" sz="2800" dirty="0">
                <a:solidFill>
                  <a:schemeClr val="accent4"/>
                </a:solidFill>
                <a:latin typeface="Arial Narrow" panose="020B0606020202030204" pitchFamily="34" charset="0"/>
                <a:ea typeface="Roboto Condensed Light" panose="02000000000000000000" pitchFamily="2" charset="0"/>
              </a:rPr>
              <a:t>Promotes BDNF</a:t>
            </a:r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5170268" y="1482196"/>
            <a:ext cx="4213444" cy="5084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36607" indent="-336607" algn="l" defTabSz="8976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1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9318" indent="-280508" algn="l" defTabSz="89762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22027" indent="-224406" algn="l" defTabSz="8976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70839" indent="-224406" algn="l" defTabSz="89762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9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9649" indent="-224406" algn="l" defTabSz="89762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9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68461" indent="-224406" algn="l" defTabSz="8976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17271" indent="-224406" algn="l" defTabSz="8976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66081" indent="-224406" algn="l" defTabSz="8976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14893" indent="-224406" algn="l" defTabSz="8976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800" b="1" dirty="0">
                <a:solidFill>
                  <a:schemeClr val="accent4"/>
                </a:solidFill>
                <a:latin typeface="Arial Narrow" panose="020B0606020202030204" pitchFamily="34" charset="0"/>
                <a:ea typeface="Roboto Condensed Light" panose="02000000000000000000" pitchFamily="2" charset="0"/>
              </a:rPr>
              <a:t>Nutrition</a:t>
            </a:r>
          </a:p>
          <a:p>
            <a:r>
              <a:rPr lang="en-AU" sz="2800" dirty="0">
                <a:solidFill>
                  <a:schemeClr val="accent4"/>
                </a:solidFill>
                <a:latin typeface="Arial Narrow" panose="020B0606020202030204" pitchFamily="34" charset="0"/>
                <a:ea typeface="Roboto Condensed Light" panose="02000000000000000000" pitchFamily="2" charset="0"/>
              </a:rPr>
              <a:t>Fat + sugar is potent producer of serotonin</a:t>
            </a:r>
          </a:p>
          <a:p>
            <a:r>
              <a:rPr lang="en-AU" sz="2800" dirty="0">
                <a:solidFill>
                  <a:schemeClr val="accent4"/>
                </a:solidFill>
                <a:latin typeface="Arial Narrow" panose="020B0606020202030204" pitchFamily="34" charset="0"/>
                <a:ea typeface="Roboto Condensed Light" panose="02000000000000000000" pitchFamily="2" charset="0"/>
              </a:rPr>
              <a:t>Affects the brain (BDNF...)</a:t>
            </a:r>
          </a:p>
          <a:p>
            <a:pPr marL="0" indent="0">
              <a:buNone/>
            </a:pPr>
            <a:r>
              <a:rPr lang="en-AU" sz="2800" b="1" dirty="0">
                <a:solidFill>
                  <a:schemeClr val="accent4"/>
                </a:solidFill>
                <a:latin typeface="Arial Narrow" panose="020B0606020202030204" pitchFamily="34" charset="0"/>
                <a:ea typeface="Roboto Condensed Light" panose="02000000000000000000" pitchFamily="2" charset="0"/>
              </a:rPr>
              <a:t>Sleep</a:t>
            </a:r>
          </a:p>
          <a:p>
            <a:r>
              <a:rPr lang="en-AU" sz="2800" dirty="0">
                <a:solidFill>
                  <a:schemeClr val="accent4"/>
                </a:solidFill>
                <a:latin typeface="Arial Narrow" panose="020B0606020202030204" pitchFamily="34" charset="0"/>
                <a:ea typeface="Roboto Condensed Light" panose="02000000000000000000" pitchFamily="2" charset="0"/>
              </a:rPr>
              <a:t>Lack of sleep releases cortisol, leads to being impulsive</a:t>
            </a:r>
          </a:p>
          <a:p>
            <a:r>
              <a:rPr lang="en-AU" sz="2800" dirty="0">
                <a:solidFill>
                  <a:schemeClr val="accent4"/>
                </a:solidFill>
                <a:latin typeface="Arial Narrow" panose="020B0606020202030204" pitchFamily="34" charset="0"/>
                <a:ea typeface="Roboto Condensed Light" panose="02000000000000000000" pitchFamily="2" charset="0"/>
              </a:rPr>
              <a:t>Quality is more important than quantity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AE63E7-1149-4F0B-850F-AEE1DC8C8870}"/>
              </a:ext>
            </a:extLst>
          </p:cNvPr>
          <p:cNvSpPr/>
          <p:nvPr/>
        </p:nvSpPr>
        <p:spPr>
          <a:xfrm>
            <a:off x="0" y="-57392"/>
            <a:ext cx="10080625" cy="12900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C83EB9-7A6C-45F3-AD3B-87DE88E6AC80}"/>
              </a:ext>
            </a:extLst>
          </p:cNvPr>
          <p:cNvSpPr txBox="1"/>
          <p:nvPr/>
        </p:nvSpPr>
        <p:spPr>
          <a:xfrm>
            <a:off x="504031" y="97933"/>
            <a:ext cx="82430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Health</a:t>
            </a:r>
          </a:p>
        </p:txBody>
      </p:sp>
    </p:spTree>
    <p:extLst>
      <p:ext uri="{BB962C8B-B14F-4D97-AF65-F5344CB8AC3E}">
        <p14:creationId xmlns:p14="http://schemas.microsoft.com/office/powerpoint/2010/main" val="3496154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0080625" cy="1232694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42000">
                <a:schemeClr val="accent5">
                  <a:lumMod val="75000"/>
                  <a:lumOff val="25000"/>
                </a:schemeClr>
              </a:gs>
              <a:gs pos="100000">
                <a:schemeClr val="accent4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4031" y="55298"/>
            <a:ext cx="9072563" cy="1122098"/>
          </a:xfrm>
        </p:spPr>
        <p:txBody>
          <a:bodyPr>
            <a:normAutofit/>
          </a:bodyPr>
          <a:lstStyle/>
          <a:p>
            <a:pPr algn="l"/>
            <a:r>
              <a:rPr lang="en-AU" dirty="0">
                <a:solidFill>
                  <a:schemeClr val="bg1"/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Other Science-Based Resilience Exercises</a:t>
            </a:r>
            <a:endParaRPr lang="en-AU" sz="1375" b="1" i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49A955-DD9F-4769-AC05-B9FA48070C80}"/>
              </a:ext>
            </a:extLst>
          </p:cNvPr>
          <p:cNvSpPr txBox="1"/>
          <p:nvPr/>
        </p:nvSpPr>
        <p:spPr>
          <a:xfrm>
            <a:off x="1001712" y="1613694"/>
            <a:ext cx="8382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buFont typeface="+mj-lt"/>
              <a:buAutoNum type="arabicPeriod"/>
            </a:pPr>
            <a:r>
              <a:rPr lang="en-US" sz="4400" dirty="0"/>
              <a:t>Storytelling</a:t>
            </a:r>
          </a:p>
          <a:p>
            <a:pPr marL="1143000" indent="-1143000">
              <a:buFont typeface="+mj-lt"/>
              <a:buAutoNum type="arabicPeriod"/>
            </a:pPr>
            <a:r>
              <a:rPr lang="en-US" sz="4400" dirty="0"/>
              <a:t>Language</a:t>
            </a:r>
          </a:p>
          <a:p>
            <a:pPr marL="1143000" indent="-1143000">
              <a:buFont typeface="+mj-lt"/>
              <a:buAutoNum type="arabicPeriod"/>
            </a:pPr>
            <a:r>
              <a:rPr lang="en-US" sz="4400" dirty="0"/>
              <a:t>Reframing</a:t>
            </a:r>
          </a:p>
          <a:p>
            <a:pPr marL="1143000" indent="-1143000">
              <a:buFont typeface="+mj-lt"/>
              <a:buAutoNum type="arabicPeriod"/>
            </a:pPr>
            <a:r>
              <a:rPr lang="en-US" sz="4400" dirty="0"/>
              <a:t>Visioning</a:t>
            </a:r>
          </a:p>
          <a:p>
            <a:pPr marL="1143000" indent="-1143000">
              <a:buFont typeface="+mj-lt"/>
              <a:buAutoNum type="arabicPeriod"/>
            </a:pPr>
            <a:r>
              <a:rPr lang="en-US" sz="4400" dirty="0"/>
              <a:t>Strengths and gifts analysis</a:t>
            </a:r>
          </a:p>
          <a:p>
            <a:pPr marL="1143000" indent="-1143000">
              <a:buFont typeface="+mj-lt"/>
              <a:buAutoNum type="arabicPeriod"/>
            </a:pPr>
            <a:r>
              <a:rPr lang="en-US" sz="4400" dirty="0"/>
              <a:t>Acts of kindness, volunteering, mentoring</a:t>
            </a:r>
          </a:p>
        </p:txBody>
      </p:sp>
    </p:spTree>
    <p:extLst>
      <p:ext uri="{BB962C8B-B14F-4D97-AF65-F5344CB8AC3E}">
        <p14:creationId xmlns:p14="http://schemas.microsoft.com/office/powerpoint/2010/main" val="342443509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0080625" cy="1232694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42000">
                <a:schemeClr val="accent5">
                  <a:lumMod val="75000"/>
                  <a:lumOff val="25000"/>
                </a:schemeClr>
              </a:gs>
              <a:gs pos="100000">
                <a:schemeClr val="accent4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4031" y="55298"/>
            <a:ext cx="9072563" cy="1122098"/>
          </a:xfrm>
        </p:spPr>
        <p:txBody>
          <a:bodyPr>
            <a:normAutofit/>
          </a:bodyPr>
          <a:lstStyle/>
          <a:p>
            <a:pPr algn="l"/>
            <a:r>
              <a:rPr lang="en-AU" dirty="0">
                <a:solidFill>
                  <a:schemeClr val="bg1"/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Other Science-Based Resilience Exercises</a:t>
            </a:r>
            <a:endParaRPr lang="en-AU" sz="1375" b="1" i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49A955-DD9F-4769-AC05-B9FA48070C80}"/>
              </a:ext>
            </a:extLst>
          </p:cNvPr>
          <p:cNvSpPr txBox="1"/>
          <p:nvPr/>
        </p:nvSpPr>
        <p:spPr>
          <a:xfrm>
            <a:off x="925512" y="1537494"/>
            <a:ext cx="8382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buFont typeface="+mj-lt"/>
              <a:buAutoNum type="arabicPeriod" startAt="7"/>
            </a:pPr>
            <a:r>
              <a:rPr lang="en-US" sz="4400" dirty="0"/>
              <a:t>Practice of Gratitude</a:t>
            </a:r>
          </a:p>
          <a:p>
            <a:pPr marL="1143000" indent="-1143000">
              <a:buFont typeface="+mj-lt"/>
              <a:buAutoNum type="arabicPeriod" startAt="7"/>
            </a:pPr>
            <a:r>
              <a:rPr lang="en-US" sz="4400" dirty="0"/>
              <a:t>Three good things</a:t>
            </a:r>
          </a:p>
          <a:p>
            <a:pPr marL="1143000" indent="-1143000">
              <a:buFont typeface="+mj-lt"/>
              <a:buAutoNum type="arabicPeriod" startAt="7"/>
            </a:pPr>
            <a:r>
              <a:rPr lang="en-US" sz="4400" dirty="0"/>
              <a:t>Humor</a:t>
            </a:r>
          </a:p>
          <a:p>
            <a:pPr marL="1143000" indent="-1143000">
              <a:buFont typeface="+mj-lt"/>
              <a:buAutoNum type="arabicPeriod" startAt="7"/>
            </a:pPr>
            <a:r>
              <a:rPr lang="en-US" sz="4400" dirty="0"/>
              <a:t>Silver lining</a:t>
            </a:r>
          </a:p>
          <a:p>
            <a:pPr marL="1143000" indent="-1143000">
              <a:buFont typeface="+mj-lt"/>
              <a:buAutoNum type="arabicPeriod" startAt="7"/>
            </a:pPr>
            <a:r>
              <a:rPr lang="en-US" sz="4400" dirty="0"/>
              <a:t>Mindfulness: body scan, deep breathing</a:t>
            </a:r>
          </a:p>
          <a:p>
            <a:pPr marL="1143000" indent="-1143000">
              <a:buFont typeface="+mj-lt"/>
              <a:buAutoNum type="arabicPeriod" startAt="7"/>
            </a:pPr>
            <a:r>
              <a:rPr lang="en-US" sz="4400" dirty="0"/>
              <a:t>Thought stopping</a:t>
            </a:r>
          </a:p>
        </p:txBody>
      </p:sp>
    </p:spTree>
    <p:extLst>
      <p:ext uri="{BB962C8B-B14F-4D97-AF65-F5344CB8AC3E}">
        <p14:creationId xmlns:p14="http://schemas.microsoft.com/office/powerpoint/2010/main" val="2533161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0080625" cy="1232694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lumOff val="25000"/>
                </a:schemeClr>
              </a:gs>
              <a:gs pos="49000">
                <a:schemeClr val="accent4">
                  <a:lumMod val="75000"/>
                  <a:lumOff val="25000"/>
                </a:schemeClr>
              </a:gs>
              <a:gs pos="100000">
                <a:schemeClr val="accent6"/>
              </a:gs>
            </a:gsLst>
            <a:lin ang="6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4031" y="55298"/>
            <a:ext cx="9072563" cy="1122098"/>
          </a:xfrm>
        </p:spPr>
        <p:txBody>
          <a:bodyPr>
            <a:normAutofit fontScale="90000"/>
          </a:bodyPr>
          <a:lstStyle/>
          <a:p>
            <a:pPr algn="l"/>
            <a:r>
              <a:rPr lang="en-AU" b="1" dirty="0">
                <a:solidFill>
                  <a:schemeClr val="bg1"/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15 Things Restorative Practices and Resiliency Development have in Common</a:t>
            </a:r>
            <a:endParaRPr lang="en-AU" sz="1375" i="1" dirty="0">
              <a:solidFill>
                <a:schemeClr val="bg1"/>
              </a:solidFill>
              <a:latin typeface="Arial Narrow" panose="020B0606020202030204" pitchFamily="34" charset="0"/>
              <a:ea typeface="Roboto Condensed Light" panose="02000000000000000000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05271" y="1613694"/>
            <a:ext cx="8270082" cy="4443197"/>
          </a:xfrm>
        </p:spPr>
        <p:txBody>
          <a:bodyPr>
            <a:normAutofit/>
          </a:bodyPr>
          <a:lstStyle/>
          <a:p>
            <a:pPr marL="514350" lvl="0" indent="-514350">
              <a:spcAft>
                <a:spcPts val="600"/>
              </a:spcAft>
              <a:buFont typeface="+mj-lt"/>
              <a:buAutoNum type="arabicPeriod"/>
            </a:pPr>
            <a:r>
              <a:rPr lang="en-AU" dirty="0"/>
              <a:t>Build better relationships</a:t>
            </a:r>
            <a:endParaRPr lang="en-US" dirty="0"/>
          </a:p>
          <a:p>
            <a:pPr marL="514350" lvl="0" indent="-514350">
              <a:spcAft>
                <a:spcPts val="600"/>
              </a:spcAft>
              <a:buFont typeface="+mj-lt"/>
              <a:buAutoNum type="arabicPeriod"/>
            </a:pPr>
            <a:r>
              <a:rPr lang="en-AU" dirty="0"/>
              <a:t>Engage a preventative skillset</a:t>
            </a:r>
            <a:endParaRPr lang="en-US" dirty="0"/>
          </a:p>
          <a:p>
            <a:pPr marL="514350" lvl="0" indent="-514350">
              <a:spcAft>
                <a:spcPts val="600"/>
              </a:spcAft>
              <a:buFont typeface="+mj-lt"/>
              <a:buAutoNum type="arabicPeriod"/>
            </a:pPr>
            <a:r>
              <a:rPr lang="en-AU" dirty="0"/>
              <a:t>The skills involved go beyond the current issue</a:t>
            </a:r>
            <a:endParaRPr lang="en-US" dirty="0"/>
          </a:p>
          <a:p>
            <a:pPr marL="514350" lvl="0" indent="-514350">
              <a:spcAft>
                <a:spcPts val="600"/>
              </a:spcAft>
              <a:buFont typeface="+mj-lt"/>
              <a:buAutoNum type="arabicPeriod"/>
            </a:pPr>
            <a:r>
              <a:rPr lang="en-AU" dirty="0"/>
              <a:t>Practitioners lead by example</a:t>
            </a:r>
            <a:endParaRPr lang="en-US" dirty="0"/>
          </a:p>
          <a:p>
            <a:pPr marL="514350" lvl="0" indent="-514350">
              <a:spcAft>
                <a:spcPts val="600"/>
              </a:spcAft>
              <a:buFont typeface="+mj-lt"/>
              <a:buAutoNum type="arabicPeriod"/>
            </a:pPr>
            <a:r>
              <a:rPr lang="en-AU" dirty="0"/>
              <a:t>Promote character development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n-AU" dirty="0"/>
              <a:t>Important for practitioners and teams, not just clients</a:t>
            </a:r>
            <a:endParaRPr lang="en-US" dirty="0"/>
          </a:p>
          <a:p>
            <a:pPr marL="0" indent="0">
              <a:buNone/>
            </a:pPr>
            <a:endParaRPr lang="en-AU" sz="2800" dirty="0">
              <a:solidFill>
                <a:schemeClr val="accent4"/>
              </a:solidFill>
              <a:latin typeface="Arial Narrow" panose="020B0606020202030204" pitchFamily="34" charset="0"/>
              <a:ea typeface="Roboto Condensed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462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0080625" cy="1232694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lumOff val="25000"/>
                </a:schemeClr>
              </a:gs>
              <a:gs pos="49000">
                <a:schemeClr val="accent4">
                  <a:lumMod val="75000"/>
                  <a:lumOff val="25000"/>
                </a:schemeClr>
              </a:gs>
              <a:gs pos="100000">
                <a:schemeClr val="accent6"/>
              </a:gs>
            </a:gsLst>
            <a:lin ang="6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4031" y="55298"/>
            <a:ext cx="9072563" cy="1122098"/>
          </a:xfrm>
        </p:spPr>
        <p:txBody>
          <a:bodyPr>
            <a:normAutofit fontScale="90000"/>
          </a:bodyPr>
          <a:lstStyle/>
          <a:p>
            <a:pPr algn="l"/>
            <a:r>
              <a:rPr lang="en-AU" b="1" dirty="0">
                <a:solidFill>
                  <a:schemeClr val="bg1"/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15 Things Restorative Practices and Resiliency Development have in Common</a:t>
            </a:r>
            <a:endParaRPr lang="en-AU" sz="1375" i="1" dirty="0">
              <a:solidFill>
                <a:schemeClr val="bg1"/>
              </a:solidFill>
              <a:latin typeface="Arial Narrow" panose="020B0606020202030204" pitchFamily="34" charset="0"/>
              <a:ea typeface="Roboto Condensed Light" panose="02000000000000000000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49312" y="1689894"/>
            <a:ext cx="8727282" cy="4462350"/>
          </a:xfrm>
        </p:spPr>
        <p:txBody>
          <a:bodyPr>
            <a:normAutofit/>
          </a:bodyPr>
          <a:lstStyle/>
          <a:p>
            <a:pPr marL="514350" lvl="0" indent="-514350">
              <a:spcAft>
                <a:spcPts val="600"/>
              </a:spcAft>
              <a:buFont typeface="+mj-lt"/>
              <a:buAutoNum type="arabicPeriod" startAt="7"/>
            </a:pPr>
            <a:r>
              <a:rPr lang="en-AU" dirty="0"/>
              <a:t>Help people see how their </a:t>
            </a:r>
            <a:r>
              <a:rPr lang="en-AU" dirty="0" err="1"/>
              <a:t>behavior</a:t>
            </a:r>
            <a:r>
              <a:rPr lang="en-AU" dirty="0"/>
              <a:t> affects others, positively or negatively</a:t>
            </a:r>
            <a:endParaRPr lang="en-US" dirty="0"/>
          </a:p>
          <a:p>
            <a:pPr marL="514350" lvl="0" indent="-514350">
              <a:spcAft>
                <a:spcPts val="600"/>
              </a:spcAft>
              <a:buFont typeface="+mj-lt"/>
              <a:buAutoNum type="arabicPeriod" startAt="7"/>
            </a:pPr>
            <a:r>
              <a:rPr lang="en-AU" dirty="0"/>
              <a:t>Guide people to see themselves as caring, responsible and effective</a:t>
            </a:r>
            <a:endParaRPr lang="en-US" dirty="0"/>
          </a:p>
          <a:p>
            <a:pPr marL="514350" lvl="0" indent="-514350">
              <a:spcAft>
                <a:spcPts val="600"/>
              </a:spcAft>
              <a:buFont typeface="+mj-lt"/>
              <a:buAutoNum type="arabicPeriod" startAt="7"/>
            </a:pPr>
            <a:r>
              <a:rPr lang="en-AU" dirty="0"/>
              <a:t>Engage and teaches problem solving skills</a:t>
            </a:r>
            <a:endParaRPr lang="en-US" dirty="0"/>
          </a:p>
          <a:p>
            <a:pPr marL="514350" lvl="0" indent="-514350">
              <a:spcAft>
                <a:spcPts val="600"/>
              </a:spcAft>
              <a:buFont typeface="+mj-lt"/>
              <a:buAutoNum type="arabicPeriod" startAt="7"/>
            </a:pPr>
            <a:r>
              <a:rPr lang="en-AU" dirty="0"/>
              <a:t>Clarify personal values</a:t>
            </a:r>
            <a:endParaRPr lang="en-US" dirty="0"/>
          </a:p>
          <a:p>
            <a:pPr marL="514350" lvl="0" indent="-514350">
              <a:buFont typeface="+mj-lt"/>
              <a:buAutoNum type="arabicPeriod" startAt="7"/>
            </a:pPr>
            <a:r>
              <a:rPr lang="en-AU" dirty="0"/>
              <a:t>Help people distinguish between right and wrong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31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0080625" cy="1232694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lumOff val="25000"/>
                </a:schemeClr>
              </a:gs>
              <a:gs pos="49000">
                <a:schemeClr val="accent4">
                  <a:lumMod val="75000"/>
                  <a:lumOff val="25000"/>
                </a:schemeClr>
              </a:gs>
              <a:gs pos="100000">
                <a:schemeClr val="accent6"/>
              </a:gs>
            </a:gsLst>
            <a:lin ang="6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4031" y="55298"/>
            <a:ext cx="9072563" cy="1122098"/>
          </a:xfrm>
        </p:spPr>
        <p:txBody>
          <a:bodyPr>
            <a:normAutofit fontScale="90000"/>
          </a:bodyPr>
          <a:lstStyle/>
          <a:p>
            <a:pPr algn="l"/>
            <a:r>
              <a:rPr lang="en-AU" b="1" dirty="0">
                <a:solidFill>
                  <a:schemeClr val="bg1"/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15 Things Restorative Practices and Resiliency Development have in Common</a:t>
            </a:r>
            <a:endParaRPr lang="en-AU" sz="1375" i="1" dirty="0">
              <a:solidFill>
                <a:schemeClr val="bg1"/>
              </a:solidFill>
              <a:latin typeface="Arial Narrow" panose="020B0606020202030204" pitchFamily="34" charset="0"/>
              <a:ea typeface="Roboto Condensed Light" panose="02000000000000000000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77912" y="1918494"/>
            <a:ext cx="8727282" cy="4443197"/>
          </a:xfrm>
        </p:spPr>
        <p:txBody>
          <a:bodyPr>
            <a:normAutofit/>
          </a:bodyPr>
          <a:lstStyle/>
          <a:p>
            <a:pPr marL="514350" lvl="0" indent="-514350">
              <a:spcAft>
                <a:spcPts val="1200"/>
              </a:spcAft>
              <a:buFont typeface="+mj-lt"/>
              <a:buAutoNum type="arabicPeriod" startAt="12"/>
            </a:pPr>
            <a:r>
              <a:rPr lang="en-AU" dirty="0"/>
              <a:t>Help participants look beyond immediate self gratification</a:t>
            </a:r>
            <a:endParaRPr lang="en-US" dirty="0"/>
          </a:p>
          <a:p>
            <a:pPr marL="514350" lvl="0" indent="-514350">
              <a:spcAft>
                <a:spcPts val="1200"/>
              </a:spcAft>
              <a:buFont typeface="+mj-lt"/>
              <a:buAutoNum type="arabicPeriod" startAt="12"/>
            </a:pPr>
            <a:r>
              <a:rPr lang="en-AU" dirty="0"/>
              <a:t>Understand that all people make mistakes; resilient people admit and learn from them</a:t>
            </a:r>
            <a:endParaRPr lang="en-US" dirty="0"/>
          </a:p>
          <a:p>
            <a:pPr marL="514350" lvl="0" indent="-514350">
              <a:spcAft>
                <a:spcPts val="1200"/>
              </a:spcAft>
              <a:buFont typeface="+mj-lt"/>
              <a:buAutoNum type="arabicPeriod" startAt="12"/>
            </a:pPr>
            <a:r>
              <a:rPr lang="en-AU" dirty="0"/>
              <a:t>Show how to consider the needs of others</a:t>
            </a:r>
            <a:endParaRPr lang="en-US" dirty="0"/>
          </a:p>
          <a:p>
            <a:pPr marL="514350" lvl="0" indent="-514350">
              <a:buFont typeface="+mj-lt"/>
              <a:buAutoNum type="arabicPeriod" startAt="12"/>
            </a:pPr>
            <a:r>
              <a:rPr lang="en-AU" dirty="0"/>
              <a:t>Train people to use their smart brains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896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38906"/>
            <a:ext cx="10080625" cy="1592851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lumOff val="25000"/>
                </a:schemeClr>
              </a:gs>
              <a:gs pos="49000">
                <a:schemeClr val="accent4">
                  <a:lumMod val="75000"/>
                  <a:lumOff val="25000"/>
                </a:schemeClr>
              </a:gs>
              <a:gs pos="100000">
                <a:schemeClr val="accent6"/>
              </a:gs>
            </a:gsLst>
            <a:lin ang="6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73112" y="44847"/>
            <a:ext cx="8803481" cy="1122098"/>
          </a:xfrm>
        </p:spPr>
        <p:txBody>
          <a:bodyPr>
            <a:normAutofit fontScale="90000"/>
          </a:bodyPr>
          <a:lstStyle/>
          <a:p>
            <a:pPr algn="l"/>
            <a:r>
              <a:rPr lang="en-AU" b="1" dirty="0">
                <a:solidFill>
                  <a:schemeClr val="bg1"/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Some Projects with Both Resilience and Restorative Aspects</a:t>
            </a:r>
            <a:endParaRPr lang="en-AU" sz="1375" i="1" dirty="0">
              <a:solidFill>
                <a:schemeClr val="bg1"/>
              </a:solidFill>
              <a:latin typeface="Arial Narrow" panose="020B0606020202030204" pitchFamily="34" charset="0"/>
              <a:ea typeface="Roboto Condensed Light" panose="02000000000000000000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49311" y="1994694"/>
            <a:ext cx="8727282" cy="4443197"/>
          </a:xfrm>
        </p:spPr>
        <p:txBody>
          <a:bodyPr>
            <a:normAutofit/>
          </a:bodyPr>
          <a:lstStyle/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dirty="0"/>
              <a:t>Principled policing (violence reduction)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dirty="0"/>
              <a:t>Flow experiences (creativity and productivity)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dirty="0"/>
              <a:t>Military toughness training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dirty="0"/>
              <a:t>Better Angels (civil political discourse)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Fire Adapted Communities (wildfire prevention)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216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-5018"/>
            <a:ext cx="10080625" cy="1232694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42000">
                <a:schemeClr val="accent5">
                  <a:lumMod val="75000"/>
                  <a:lumOff val="25000"/>
                </a:schemeClr>
              </a:gs>
              <a:gs pos="100000">
                <a:schemeClr val="accent4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-2777200" y="-54823"/>
            <a:ext cx="9072563" cy="1122098"/>
          </a:xfrm>
        </p:spPr>
        <p:txBody>
          <a:bodyPr>
            <a:normAutofit/>
          </a:bodyPr>
          <a:lstStyle/>
          <a:p>
            <a:pPr algn="r"/>
            <a:r>
              <a:rPr lang="en-AU" b="1" dirty="0">
                <a:solidFill>
                  <a:schemeClr val="bg1"/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Self Efficacy</a:t>
            </a:r>
            <a:endParaRPr lang="en-AU" sz="1375" i="1" dirty="0">
              <a:solidFill>
                <a:schemeClr val="bg1"/>
              </a:solidFill>
              <a:latin typeface="Arial Narrow" panose="020B0606020202030204" pitchFamily="34" charset="0"/>
              <a:ea typeface="Roboto Condensed Light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A21EEA-D661-42C0-9983-02E8A53AFE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537494"/>
            <a:ext cx="6403825" cy="49790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6739133-E5C5-4AE2-A7D6-F822E11B50D6}"/>
              </a:ext>
            </a:extLst>
          </p:cNvPr>
          <p:cNvSpPr txBox="1"/>
          <p:nvPr/>
        </p:nvSpPr>
        <p:spPr>
          <a:xfrm>
            <a:off x="6488112" y="1385094"/>
            <a:ext cx="34290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“how well one can execute courses of action required to deal with prospective situations.”</a:t>
            </a:r>
          </a:p>
          <a:p>
            <a:r>
              <a:rPr lang="en-US" sz="3200" dirty="0"/>
              <a:t>--Albert Bandura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728937"/>
      </p:ext>
    </p:extLst>
  </p:cSld>
  <p:clrMapOvr>
    <a:masterClrMapping/>
  </p:clrMapOvr>
</p:sld>
</file>

<file path=ppt/theme/theme1.xml><?xml version="1.0" encoding="utf-8"?>
<a:theme xmlns:a="http://schemas.openxmlformats.org/drawingml/2006/main" name="Driven 2019">
  <a:themeElements>
    <a:clrScheme name="Driven2019">
      <a:dk1>
        <a:sysClr val="windowText" lastClr="000000"/>
      </a:dk1>
      <a:lt1>
        <a:sysClr val="window" lastClr="FFFFFF"/>
      </a:lt1>
      <a:dk2>
        <a:srgbClr val="005971"/>
      </a:dk2>
      <a:lt2>
        <a:srgbClr val="EEECE1"/>
      </a:lt2>
      <a:accent1>
        <a:srgbClr val="FF9136"/>
      </a:accent1>
      <a:accent2>
        <a:srgbClr val="FF032B"/>
      </a:accent2>
      <a:accent3>
        <a:srgbClr val="00BFD8"/>
      </a:accent3>
      <a:accent4>
        <a:srgbClr val="005971"/>
      </a:accent4>
      <a:accent5>
        <a:srgbClr val="00323D"/>
      </a:accent5>
      <a:accent6>
        <a:srgbClr val="008EA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iven 2019" id="{63094212-B223-4308-BD0F-C81E4377205E}" vid="{3B0B9C39-3BB0-400D-BD35-8DA7956D179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Driven 2019</Template>
  <TotalTime>726</TotalTime>
  <Words>1400</Words>
  <Application>Microsoft Office PowerPoint</Application>
  <PresentationFormat>Custom</PresentationFormat>
  <Paragraphs>361</Paragraphs>
  <Slides>48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Roboto Condensed Light</vt:lpstr>
      <vt:lpstr>Calibri</vt:lpstr>
      <vt:lpstr>Roboto Condensed</vt:lpstr>
      <vt:lpstr>Arial Narrow</vt:lpstr>
      <vt:lpstr>Arial</vt:lpstr>
      <vt:lpstr>Driven 2019</vt:lpstr>
      <vt:lpstr>Resilience Development as a Restorative Practice</vt:lpstr>
      <vt:lpstr>Welcome!</vt:lpstr>
      <vt:lpstr>Overview of the session</vt:lpstr>
      <vt:lpstr>Key Takeaways About Restorative Practices and Resilience</vt:lpstr>
      <vt:lpstr>15 Things Restorative Practices and Resiliency Development have in Common</vt:lpstr>
      <vt:lpstr>15 Things Restorative Practices and Resiliency Development have in Common</vt:lpstr>
      <vt:lpstr>15 Things Restorative Practices and Resiliency Development have in Common</vt:lpstr>
      <vt:lpstr>Some Projects with Both Resilience and Restorative Aspects</vt:lpstr>
      <vt:lpstr>Self Efficacy</vt:lpstr>
      <vt:lpstr>The Language of Restorative Practice</vt:lpstr>
      <vt:lpstr>The Old Definition of Resilience</vt:lpstr>
      <vt:lpstr>The New Definition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Six Domains of Resilience</vt:lpstr>
      <vt:lpstr>Wellbeing is ‘what’, Resilience is ‘how’</vt:lpstr>
      <vt:lpstr>Stress and performance</vt:lpstr>
      <vt:lpstr>How resilience helps performance</vt:lpstr>
      <vt:lpstr>PowerPoint Presentation</vt:lpstr>
      <vt:lpstr>Neuroscience of Resilience</vt:lpstr>
      <vt:lpstr>PowerPoint Presentation</vt:lpstr>
      <vt:lpstr>Location</vt:lpstr>
      <vt:lpstr>Timing</vt:lpstr>
      <vt:lpstr>PowerPoint Presentation</vt:lpstr>
      <vt:lpstr>Plasticity</vt:lpstr>
      <vt:lpstr>More Science: Possible Selves</vt:lpstr>
      <vt:lpstr>More Science: Growth Mindsets:  The Tendency to Believe You Can Grow</vt:lpstr>
      <vt:lpstr>We Can Measure Resilience</vt:lpstr>
      <vt:lpstr>PowerPoint Presentation</vt:lpstr>
      <vt:lpstr>Indicators</vt:lpstr>
      <vt:lpstr>Resilience: Vision</vt:lpstr>
      <vt:lpstr>VISION</vt:lpstr>
      <vt:lpstr>Resilience: Composure</vt:lpstr>
      <vt:lpstr>COMPOSURE</vt:lpstr>
      <vt:lpstr>Resilience: Reasoning</vt:lpstr>
      <vt:lpstr>REASONING</vt:lpstr>
      <vt:lpstr>Resilience: Tenacity</vt:lpstr>
      <vt:lpstr>TENACITY</vt:lpstr>
      <vt:lpstr>Resilience: Collaboration</vt:lpstr>
      <vt:lpstr>COLLABORATION</vt:lpstr>
      <vt:lpstr>Resilience: Health</vt:lpstr>
      <vt:lpstr>HEALTH</vt:lpstr>
      <vt:lpstr>Other Science-Based Resilience Exercises</vt:lpstr>
      <vt:lpstr>Other Science-Based Resilience Exercises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Michael Piraino</cp:lastModifiedBy>
  <cp:revision>493</cp:revision>
  <dcterms:created xsi:type="dcterms:W3CDTF">2006-08-16T00:00:00Z</dcterms:created>
  <dcterms:modified xsi:type="dcterms:W3CDTF">2019-05-03T20:08:35Z</dcterms:modified>
</cp:coreProperties>
</file>