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66" r:id="rId2"/>
    <p:sldId id="284" r:id="rId3"/>
    <p:sldId id="278" r:id="rId4"/>
    <p:sldId id="279" r:id="rId5"/>
    <p:sldId id="272" r:id="rId6"/>
    <p:sldId id="280" r:id="rId7"/>
    <p:sldId id="281" r:id="rId8"/>
    <p:sldId id="267" r:id="rId9"/>
    <p:sldId id="275" r:id="rId10"/>
    <p:sldId id="276" r:id="rId11"/>
    <p:sldId id="277" r:id="rId12"/>
    <p:sldId id="290" r:id="rId13"/>
    <p:sldId id="292" r:id="rId14"/>
    <p:sldId id="293" r:id="rId15"/>
    <p:sldId id="285" r:id="rId16"/>
    <p:sldId id="291" r:id="rId17"/>
    <p:sldId id="274" r:id="rId18"/>
    <p:sldId id="282" r:id="rId19"/>
    <p:sldId id="283" r:id="rId20"/>
    <p:sldId id="271" r:id="rId21"/>
    <p:sldId id="286" r:id="rId22"/>
    <p:sldId id="269" r:id="rId23"/>
    <p:sldId id="287" r:id="rId24"/>
    <p:sldId id="288" r:id="rId25"/>
    <p:sldId id="289" r:id="rId26"/>
    <p:sldId id="294" r:id="rId27"/>
    <p:sldId id="295" r:id="rId28"/>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998A"/>
    <a:srgbClr val="E222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22DBA3-5628-495A-A96C-0E597ADFFD4C}" type="doc">
      <dgm:prSet loTypeId="urn:microsoft.com/office/officeart/2005/8/layout/process2" loCatId="process" qsTypeId="urn:microsoft.com/office/officeart/2005/8/quickstyle/simple1" qsCatId="simple" csTypeId="urn:microsoft.com/office/officeart/2005/8/colors/accent5_1" csCatId="accent5" phldr="1"/>
      <dgm:spPr/>
      <dgm:t>
        <a:bodyPr/>
        <a:lstStyle/>
        <a:p>
          <a:endParaRPr lang="nl-BE"/>
        </a:p>
      </dgm:t>
    </dgm:pt>
    <dgm:pt modelId="{1A77FB21-16FD-4BC3-AC5A-7A73F85A08CE}">
      <dgm:prSet phldrT="[Tekst]"/>
      <dgm:spPr/>
      <dgm:t>
        <a:bodyPr/>
        <a:lstStyle/>
        <a:p>
          <a:r>
            <a:rPr lang="nl-BE"/>
            <a:t>Start-up meeting</a:t>
          </a:r>
        </a:p>
      </dgm:t>
    </dgm:pt>
    <dgm:pt modelId="{6FBDC707-CC53-42FA-BF97-08139E56B083}" type="parTrans" cxnId="{582D882C-86F8-4E94-9DCE-61102ED47022}">
      <dgm:prSet/>
      <dgm:spPr/>
      <dgm:t>
        <a:bodyPr/>
        <a:lstStyle/>
        <a:p>
          <a:endParaRPr lang="nl-BE"/>
        </a:p>
      </dgm:t>
    </dgm:pt>
    <dgm:pt modelId="{095ACEA4-26C8-4D53-B380-3383D4860C61}" type="sibTrans" cxnId="{582D882C-86F8-4E94-9DCE-61102ED47022}">
      <dgm:prSet/>
      <dgm:spPr/>
      <dgm:t>
        <a:bodyPr/>
        <a:lstStyle/>
        <a:p>
          <a:endParaRPr lang="nl-BE"/>
        </a:p>
      </dgm:t>
    </dgm:pt>
    <dgm:pt modelId="{8270EC24-2C9D-40D5-8DEE-E0F5B13B8622}">
      <dgm:prSet phldrT="[Tekst]"/>
      <dgm:spPr/>
      <dgm:t>
        <a:bodyPr/>
        <a:lstStyle/>
        <a:p>
          <a:r>
            <a:rPr lang="nl-BE"/>
            <a:t>Pre-loading school</a:t>
          </a:r>
        </a:p>
      </dgm:t>
    </dgm:pt>
    <dgm:pt modelId="{8EAD1C53-DED4-4A79-BB26-6AACC7C15205}" type="parTrans" cxnId="{A5106501-C3DC-41FF-BBEB-396690B5F6FF}">
      <dgm:prSet/>
      <dgm:spPr/>
      <dgm:t>
        <a:bodyPr/>
        <a:lstStyle/>
        <a:p>
          <a:endParaRPr lang="nl-BE"/>
        </a:p>
      </dgm:t>
    </dgm:pt>
    <dgm:pt modelId="{CF109082-05C3-418A-B5D2-85E1FF2D6320}" type="sibTrans" cxnId="{A5106501-C3DC-41FF-BBEB-396690B5F6FF}">
      <dgm:prSet/>
      <dgm:spPr/>
      <dgm:t>
        <a:bodyPr/>
        <a:lstStyle/>
        <a:p>
          <a:endParaRPr lang="nl-BE"/>
        </a:p>
      </dgm:t>
    </dgm:pt>
    <dgm:pt modelId="{D1DB1CED-4543-412C-8650-873DEB5E0A81}">
      <dgm:prSet/>
      <dgm:spPr/>
      <dgm:t>
        <a:bodyPr/>
        <a:lstStyle/>
        <a:p>
          <a:r>
            <a:rPr lang="nl-BE"/>
            <a:t>Kick-off day (all staff)</a:t>
          </a:r>
        </a:p>
      </dgm:t>
    </dgm:pt>
    <dgm:pt modelId="{5C6655F0-6813-4350-AAC5-C62027739D72}" type="parTrans" cxnId="{F6FD92BF-FCB5-4994-868C-69D871C6C23B}">
      <dgm:prSet/>
      <dgm:spPr/>
      <dgm:t>
        <a:bodyPr/>
        <a:lstStyle/>
        <a:p>
          <a:endParaRPr lang="nl-BE"/>
        </a:p>
      </dgm:t>
    </dgm:pt>
    <dgm:pt modelId="{9B492F4B-B585-4DAE-9EA9-FD7C65723E8C}" type="sibTrans" cxnId="{F6FD92BF-FCB5-4994-868C-69D871C6C23B}">
      <dgm:prSet/>
      <dgm:spPr/>
      <dgm:t>
        <a:bodyPr/>
        <a:lstStyle/>
        <a:p>
          <a:endParaRPr lang="nl-BE"/>
        </a:p>
      </dgm:t>
    </dgm:pt>
    <dgm:pt modelId="{F04C283D-31A1-4D70-B8FA-B03CE7B3FAFD}">
      <dgm:prSet phldrT="[Tekst]"/>
      <dgm:spPr/>
      <dgm:t>
        <a:bodyPr/>
        <a:lstStyle/>
        <a:p>
          <a:r>
            <a:rPr lang="nl-BE"/>
            <a:t>2 day training </a:t>
          </a:r>
        </a:p>
        <a:p>
          <a:r>
            <a:rPr lang="nl-BE"/>
            <a:t>basics of RP </a:t>
          </a:r>
        </a:p>
        <a:p>
          <a:r>
            <a:rPr lang="nl-BE"/>
            <a:t>for the 'ambassadors'</a:t>
          </a:r>
        </a:p>
      </dgm:t>
    </dgm:pt>
    <dgm:pt modelId="{87C6F714-4E8E-4E4D-BC14-2B9B6C8FDAF7}" type="sibTrans" cxnId="{C53A13FF-F875-4AFD-8C6F-1F79148C7D5F}">
      <dgm:prSet/>
      <dgm:spPr/>
      <dgm:t>
        <a:bodyPr/>
        <a:lstStyle/>
        <a:p>
          <a:endParaRPr lang="nl-BE"/>
        </a:p>
      </dgm:t>
    </dgm:pt>
    <dgm:pt modelId="{8B55493C-4E2A-4DED-BFD8-DB87DC88157B}" type="parTrans" cxnId="{C53A13FF-F875-4AFD-8C6F-1F79148C7D5F}">
      <dgm:prSet/>
      <dgm:spPr/>
      <dgm:t>
        <a:bodyPr/>
        <a:lstStyle/>
        <a:p>
          <a:endParaRPr lang="nl-BE"/>
        </a:p>
      </dgm:t>
    </dgm:pt>
    <dgm:pt modelId="{5B17B849-26D2-43A4-90CE-536C6083FA11}">
      <dgm:prSet/>
      <dgm:spPr/>
      <dgm:t>
        <a:bodyPr/>
        <a:lstStyle/>
        <a:p>
          <a:r>
            <a:rPr lang="nl-BE"/>
            <a:t>Professional </a:t>
          </a:r>
          <a:br>
            <a:rPr lang="nl-BE"/>
          </a:br>
          <a:r>
            <a:rPr lang="nl-BE"/>
            <a:t>learning groups</a:t>
          </a:r>
        </a:p>
      </dgm:t>
    </dgm:pt>
    <dgm:pt modelId="{17D994DC-86F0-4ABE-A39A-894CB9D3FE86}" type="parTrans" cxnId="{628E8248-0450-4CDC-9AFA-120A3B49EA7C}">
      <dgm:prSet/>
      <dgm:spPr/>
      <dgm:t>
        <a:bodyPr/>
        <a:lstStyle/>
        <a:p>
          <a:endParaRPr lang="nl-BE"/>
        </a:p>
      </dgm:t>
    </dgm:pt>
    <dgm:pt modelId="{44004AFC-731E-4823-88D9-0EE6A50987D7}" type="sibTrans" cxnId="{628E8248-0450-4CDC-9AFA-120A3B49EA7C}">
      <dgm:prSet/>
      <dgm:spPr/>
      <dgm:t>
        <a:bodyPr/>
        <a:lstStyle/>
        <a:p>
          <a:endParaRPr lang="nl-BE"/>
        </a:p>
      </dgm:t>
    </dgm:pt>
    <dgm:pt modelId="{2834527E-77D4-4B7F-B1DB-D63F574C31AC}">
      <dgm:prSet/>
      <dgm:spPr/>
      <dgm:t>
        <a:bodyPr/>
        <a:lstStyle/>
        <a:p>
          <a:r>
            <a:rPr lang="nl-BE"/>
            <a:t>leadership training</a:t>
          </a:r>
        </a:p>
      </dgm:t>
    </dgm:pt>
    <dgm:pt modelId="{CDF9B2C6-B7F2-4A29-B2C4-1FD4FFD64A9B}" type="parTrans" cxnId="{5BE8E046-B4C6-4C2D-BDC3-93EEF0427119}">
      <dgm:prSet/>
      <dgm:spPr/>
      <dgm:t>
        <a:bodyPr/>
        <a:lstStyle/>
        <a:p>
          <a:endParaRPr lang="nl-BE"/>
        </a:p>
      </dgm:t>
    </dgm:pt>
    <dgm:pt modelId="{26FBBE41-A033-460B-B4F3-8D091E8391AC}" type="sibTrans" cxnId="{5BE8E046-B4C6-4C2D-BDC3-93EEF0427119}">
      <dgm:prSet/>
      <dgm:spPr/>
      <dgm:t>
        <a:bodyPr/>
        <a:lstStyle/>
        <a:p>
          <a:endParaRPr lang="nl-BE"/>
        </a:p>
      </dgm:t>
    </dgm:pt>
    <dgm:pt modelId="{01C503A3-2945-44C0-A71F-90E611FE5A6E}" type="pres">
      <dgm:prSet presAssocID="{5022DBA3-5628-495A-A96C-0E597ADFFD4C}" presName="linearFlow" presStyleCnt="0">
        <dgm:presLayoutVars>
          <dgm:resizeHandles val="exact"/>
        </dgm:presLayoutVars>
      </dgm:prSet>
      <dgm:spPr/>
      <dgm:t>
        <a:bodyPr/>
        <a:lstStyle/>
        <a:p>
          <a:endParaRPr lang="nl-BE"/>
        </a:p>
      </dgm:t>
    </dgm:pt>
    <dgm:pt modelId="{097110D8-F28F-4F65-8BCE-FFCFA03BB2E2}" type="pres">
      <dgm:prSet presAssocID="{1A77FB21-16FD-4BC3-AC5A-7A73F85A08CE}" presName="node" presStyleLbl="node1" presStyleIdx="0" presStyleCnt="6">
        <dgm:presLayoutVars>
          <dgm:bulletEnabled val="1"/>
        </dgm:presLayoutVars>
      </dgm:prSet>
      <dgm:spPr/>
      <dgm:t>
        <a:bodyPr/>
        <a:lstStyle/>
        <a:p>
          <a:endParaRPr lang="nl-BE"/>
        </a:p>
      </dgm:t>
    </dgm:pt>
    <dgm:pt modelId="{1B5259F9-A1FB-43EA-A92A-412AF3F75F62}" type="pres">
      <dgm:prSet presAssocID="{095ACEA4-26C8-4D53-B380-3383D4860C61}" presName="sibTrans" presStyleLbl="sibTrans2D1" presStyleIdx="0" presStyleCnt="5"/>
      <dgm:spPr/>
      <dgm:t>
        <a:bodyPr/>
        <a:lstStyle/>
        <a:p>
          <a:endParaRPr lang="nl-BE"/>
        </a:p>
      </dgm:t>
    </dgm:pt>
    <dgm:pt modelId="{7834B095-80FF-404C-A3C5-B0792E130187}" type="pres">
      <dgm:prSet presAssocID="{095ACEA4-26C8-4D53-B380-3383D4860C61}" presName="connectorText" presStyleLbl="sibTrans2D1" presStyleIdx="0" presStyleCnt="5"/>
      <dgm:spPr/>
      <dgm:t>
        <a:bodyPr/>
        <a:lstStyle/>
        <a:p>
          <a:endParaRPr lang="nl-BE"/>
        </a:p>
      </dgm:t>
    </dgm:pt>
    <dgm:pt modelId="{71D04C71-7EA4-419C-A0A7-8637166E3E65}" type="pres">
      <dgm:prSet presAssocID="{8270EC24-2C9D-40D5-8DEE-E0F5B13B8622}" presName="node" presStyleLbl="node1" presStyleIdx="1" presStyleCnt="6">
        <dgm:presLayoutVars>
          <dgm:bulletEnabled val="1"/>
        </dgm:presLayoutVars>
      </dgm:prSet>
      <dgm:spPr/>
      <dgm:t>
        <a:bodyPr/>
        <a:lstStyle/>
        <a:p>
          <a:endParaRPr lang="nl-BE"/>
        </a:p>
      </dgm:t>
    </dgm:pt>
    <dgm:pt modelId="{839A9310-A3B8-497E-80D4-1F7B9A2E9F7D}" type="pres">
      <dgm:prSet presAssocID="{CF109082-05C3-418A-B5D2-85E1FF2D6320}" presName="sibTrans" presStyleLbl="sibTrans2D1" presStyleIdx="1" presStyleCnt="5"/>
      <dgm:spPr/>
      <dgm:t>
        <a:bodyPr/>
        <a:lstStyle/>
        <a:p>
          <a:endParaRPr lang="nl-BE"/>
        </a:p>
      </dgm:t>
    </dgm:pt>
    <dgm:pt modelId="{F5F57EA2-840C-4A09-9C4C-80BC090B56CC}" type="pres">
      <dgm:prSet presAssocID="{CF109082-05C3-418A-B5D2-85E1FF2D6320}" presName="connectorText" presStyleLbl="sibTrans2D1" presStyleIdx="1" presStyleCnt="5"/>
      <dgm:spPr/>
      <dgm:t>
        <a:bodyPr/>
        <a:lstStyle/>
        <a:p>
          <a:endParaRPr lang="nl-BE"/>
        </a:p>
      </dgm:t>
    </dgm:pt>
    <dgm:pt modelId="{E290F26D-AC57-49E0-80BE-60812CCF7A56}" type="pres">
      <dgm:prSet presAssocID="{D1DB1CED-4543-412C-8650-873DEB5E0A81}" presName="node" presStyleLbl="node1" presStyleIdx="2" presStyleCnt="6">
        <dgm:presLayoutVars>
          <dgm:bulletEnabled val="1"/>
        </dgm:presLayoutVars>
      </dgm:prSet>
      <dgm:spPr/>
      <dgm:t>
        <a:bodyPr/>
        <a:lstStyle/>
        <a:p>
          <a:endParaRPr lang="nl-BE"/>
        </a:p>
      </dgm:t>
    </dgm:pt>
    <dgm:pt modelId="{B732C56F-6B5B-4CFA-B71F-FFC23D6712F9}" type="pres">
      <dgm:prSet presAssocID="{9B492F4B-B585-4DAE-9EA9-FD7C65723E8C}" presName="sibTrans" presStyleLbl="sibTrans2D1" presStyleIdx="2" presStyleCnt="5"/>
      <dgm:spPr/>
      <dgm:t>
        <a:bodyPr/>
        <a:lstStyle/>
        <a:p>
          <a:endParaRPr lang="nl-BE"/>
        </a:p>
      </dgm:t>
    </dgm:pt>
    <dgm:pt modelId="{16C5CAE9-7E57-4F70-9749-D1F2874AA5AB}" type="pres">
      <dgm:prSet presAssocID="{9B492F4B-B585-4DAE-9EA9-FD7C65723E8C}" presName="connectorText" presStyleLbl="sibTrans2D1" presStyleIdx="2" presStyleCnt="5"/>
      <dgm:spPr/>
      <dgm:t>
        <a:bodyPr/>
        <a:lstStyle/>
        <a:p>
          <a:endParaRPr lang="nl-BE"/>
        </a:p>
      </dgm:t>
    </dgm:pt>
    <dgm:pt modelId="{2F2F1BC4-82FD-4678-A78C-4F6BC1AAE9A2}" type="pres">
      <dgm:prSet presAssocID="{F04C283D-31A1-4D70-B8FA-B03CE7B3FAFD}" presName="node" presStyleLbl="node1" presStyleIdx="3" presStyleCnt="6">
        <dgm:presLayoutVars>
          <dgm:bulletEnabled val="1"/>
        </dgm:presLayoutVars>
      </dgm:prSet>
      <dgm:spPr/>
      <dgm:t>
        <a:bodyPr/>
        <a:lstStyle/>
        <a:p>
          <a:endParaRPr lang="nl-BE"/>
        </a:p>
      </dgm:t>
    </dgm:pt>
    <dgm:pt modelId="{03CF5B5B-A691-42E9-B959-FF8BE90A3AF1}" type="pres">
      <dgm:prSet presAssocID="{87C6F714-4E8E-4E4D-BC14-2B9B6C8FDAF7}" presName="sibTrans" presStyleLbl="sibTrans2D1" presStyleIdx="3" presStyleCnt="5"/>
      <dgm:spPr/>
      <dgm:t>
        <a:bodyPr/>
        <a:lstStyle/>
        <a:p>
          <a:endParaRPr lang="nl-BE"/>
        </a:p>
      </dgm:t>
    </dgm:pt>
    <dgm:pt modelId="{12B58FA9-6252-4C91-B87C-ACA1FFCA0ECB}" type="pres">
      <dgm:prSet presAssocID="{87C6F714-4E8E-4E4D-BC14-2B9B6C8FDAF7}" presName="connectorText" presStyleLbl="sibTrans2D1" presStyleIdx="3" presStyleCnt="5"/>
      <dgm:spPr/>
      <dgm:t>
        <a:bodyPr/>
        <a:lstStyle/>
        <a:p>
          <a:endParaRPr lang="nl-BE"/>
        </a:p>
      </dgm:t>
    </dgm:pt>
    <dgm:pt modelId="{266172CC-4D04-4E12-869A-93924EA4A975}" type="pres">
      <dgm:prSet presAssocID="{5B17B849-26D2-43A4-90CE-536C6083FA11}" presName="node" presStyleLbl="node1" presStyleIdx="4" presStyleCnt="6">
        <dgm:presLayoutVars>
          <dgm:bulletEnabled val="1"/>
        </dgm:presLayoutVars>
      </dgm:prSet>
      <dgm:spPr/>
      <dgm:t>
        <a:bodyPr/>
        <a:lstStyle/>
        <a:p>
          <a:endParaRPr lang="nl-BE"/>
        </a:p>
      </dgm:t>
    </dgm:pt>
    <dgm:pt modelId="{202A7085-AD89-425C-AE35-ABBF0D384686}" type="pres">
      <dgm:prSet presAssocID="{44004AFC-731E-4823-88D9-0EE6A50987D7}" presName="sibTrans" presStyleLbl="sibTrans2D1" presStyleIdx="4" presStyleCnt="5"/>
      <dgm:spPr/>
      <dgm:t>
        <a:bodyPr/>
        <a:lstStyle/>
        <a:p>
          <a:endParaRPr lang="nl-BE"/>
        </a:p>
      </dgm:t>
    </dgm:pt>
    <dgm:pt modelId="{03C1BDD3-C2EA-4152-9B76-03F3D120F4E3}" type="pres">
      <dgm:prSet presAssocID="{44004AFC-731E-4823-88D9-0EE6A50987D7}" presName="connectorText" presStyleLbl="sibTrans2D1" presStyleIdx="4" presStyleCnt="5"/>
      <dgm:spPr/>
      <dgm:t>
        <a:bodyPr/>
        <a:lstStyle/>
        <a:p>
          <a:endParaRPr lang="nl-BE"/>
        </a:p>
      </dgm:t>
    </dgm:pt>
    <dgm:pt modelId="{8E07EC75-5D48-421E-B080-05814B6E8EDE}" type="pres">
      <dgm:prSet presAssocID="{2834527E-77D4-4B7F-B1DB-D63F574C31AC}" presName="node" presStyleLbl="node1" presStyleIdx="5" presStyleCnt="6">
        <dgm:presLayoutVars>
          <dgm:bulletEnabled val="1"/>
        </dgm:presLayoutVars>
      </dgm:prSet>
      <dgm:spPr/>
      <dgm:t>
        <a:bodyPr/>
        <a:lstStyle/>
        <a:p>
          <a:endParaRPr lang="nl-BE"/>
        </a:p>
      </dgm:t>
    </dgm:pt>
  </dgm:ptLst>
  <dgm:cxnLst>
    <dgm:cxn modelId="{6AE36FD2-0F7D-416B-8038-DB7B959E3F4A}" type="presOf" srcId="{095ACEA4-26C8-4D53-B380-3383D4860C61}" destId="{7834B095-80FF-404C-A3C5-B0792E130187}" srcOrd="1" destOrd="0" presId="urn:microsoft.com/office/officeart/2005/8/layout/process2"/>
    <dgm:cxn modelId="{A5106501-C3DC-41FF-BBEB-396690B5F6FF}" srcId="{5022DBA3-5628-495A-A96C-0E597ADFFD4C}" destId="{8270EC24-2C9D-40D5-8DEE-E0F5B13B8622}" srcOrd="1" destOrd="0" parTransId="{8EAD1C53-DED4-4A79-BB26-6AACC7C15205}" sibTransId="{CF109082-05C3-418A-B5D2-85E1FF2D6320}"/>
    <dgm:cxn modelId="{34CF4119-F226-498E-99ED-843A9BFB7EBF}" type="presOf" srcId="{44004AFC-731E-4823-88D9-0EE6A50987D7}" destId="{202A7085-AD89-425C-AE35-ABBF0D384686}" srcOrd="0" destOrd="0" presId="urn:microsoft.com/office/officeart/2005/8/layout/process2"/>
    <dgm:cxn modelId="{BC8A3B58-CE6C-40F3-8FB4-F68D0507FA28}" type="presOf" srcId="{8270EC24-2C9D-40D5-8DEE-E0F5B13B8622}" destId="{71D04C71-7EA4-419C-A0A7-8637166E3E65}" srcOrd="0" destOrd="0" presId="urn:microsoft.com/office/officeart/2005/8/layout/process2"/>
    <dgm:cxn modelId="{180120B0-2CA5-410D-9925-9D4F1BBDB723}" type="presOf" srcId="{44004AFC-731E-4823-88D9-0EE6A50987D7}" destId="{03C1BDD3-C2EA-4152-9B76-03F3D120F4E3}" srcOrd="1" destOrd="0" presId="urn:microsoft.com/office/officeart/2005/8/layout/process2"/>
    <dgm:cxn modelId="{30311010-B490-41B0-B6A2-29F1204E3940}" type="presOf" srcId="{2834527E-77D4-4B7F-B1DB-D63F574C31AC}" destId="{8E07EC75-5D48-421E-B080-05814B6E8EDE}" srcOrd="0" destOrd="0" presId="urn:microsoft.com/office/officeart/2005/8/layout/process2"/>
    <dgm:cxn modelId="{2F5D39D8-7218-4E74-8455-6D5B293F8763}" type="presOf" srcId="{CF109082-05C3-418A-B5D2-85E1FF2D6320}" destId="{839A9310-A3B8-497E-80D4-1F7B9A2E9F7D}" srcOrd="0" destOrd="0" presId="urn:microsoft.com/office/officeart/2005/8/layout/process2"/>
    <dgm:cxn modelId="{0C44A95B-F402-42ED-B85E-C459353AEDDB}" type="presOf" srcId="{5B17B849-26D2-43A4-90CE-536C6083FA11}" destId="{266172CC-4D04-4E12-869A-93924EA4A975}" srcOrd="0" destOrd="0" presId="urn:microsoft.com/office/officeart/2005/8/layout/process2"/>
    <dgm:cxn modelId="{F6FD92BF-FCB5-4994-868C-69D871C6C23B}" srcId="{5022DBA3-5628-495A-A96C-0E597ADFFD4C}" destId="{D1DB1CED-4543-412C-8650-873DEB5E0A81}" srcOrd="2" destOrd="0" parTransId="{5C6655F0-6813-4350-AAC5-C62027739D72}" sibTransId="{9B492F4B-B585-4DAE-9EA9-FD7C65723E8C}"/>
    <dgm:cxn modelId="{5773CB0F-1F8D-4173-8F6E-9D3C730E753E}" type="presOf" srcId="{5022DBA3-5628-495A-A96C-0E597ADFFD4C}" destId="{01C503A3-2945-44C0-A71F-90E611FE5A6E}" srcOrd="0" destOrd="0" presId="urn:microsoft.com/office/officeart/2005/8/layout/process2"/>
    <dgm:cxn modelId="{960BEDBA-1C2A-4DBE-B840-670D6EFD8145}" type="presOf" srcId="{1A77FB21-16FD-4BC3-AC5A-7A73F85A08CE}" destId="{097110D8-F28F-4F65-8BCE-FFCFA03BB2E2}" srcOrd="0" destOrd="0" presId="urn:microsoft.com/office/officeart/2005/8/layout/process2"/>
    <dgm:cxn modelId="{9C511FE8-955E-4F59-8BBF-D3A449BD62DB}" type="presOf" srcId="{CF109082-05C3-418A-B5D2-85E1FF2D6320}" destId="{F5F57EA2-840C-4A09-9C4C-80BC090B56CC}" srcOrd="1" destOrd="0" presId="urn:microsoft.com/office/officeart/2005/8/layout/process2"/>
    <dgm:cxn modelId="{582D882C-86F8-4E94-9DCE-61102ED47022}" srcId="{5022DBA3-5628-495A-A96C-0E597ADFFD4C}" destId="{1A77FB21-16FD-4BC3-AC5A-7A73F85A08CE}" srcOrd="0" destOrd="0" parTransId="{6FBDC707-CC53-42FA-BF97-08139E56B083}" sibTransId="{095ACEA4-26C8-4D53-B380-3383D4860C61}"/>
    <dgm:cxn modelId="{628E8248-0450-4CDC-9AFA-120A3B49EA7C}" srcId="{5022DBA3-5628-495A-A96C-0E597ADFFD4C}" destId="{5B17B849-26D2-43A4-90CE-536C6083FA11}" srcOrd="4" destOrd="0" parTransId="{17D994DC-86F0-4ABE-A39A-894CB9D3FE86}" sibTransId="{44004AFC-731E-4823-88D9-0EE6A50987D7}"/>
    <dgm:cxn modelId="{446A2F1B-EEAC-4AEC-803A-152C0077E9C6}" type="presOf" srcId="{095ACEA4-26C8-4D53-B380-3383D4860C61}" destId="{1B5259F9-A1FB-43EA-A92A-412AF3F75F62}" srcOrd="0" destOrd="0" presId="urn:microsoft.com/office/officeart/2005/8/layout/process2"/>
    <dgm:cxn modelId="{A7DA7323-4B90-4BE4-AB2D-365EC6A5DC80}" type="presOf" srcId="{F04C283D-31A1-4D70-B8FA-B03CE7B3FAFD}" destId="{2F2F1BC4-82FD-4678-A78C-4F6BC1AAE9A2}" srcOrd="0" destOrd="0" presId="urn:microsoft.com/office/officeart/2005/8/layout/process2"/>
    <dgm:cxn modelId="{485020B2-E5C7-44AD-9379-5B384E31EC45}" type="presOf" srcId="{87C6F714-4E8E-4E4D-BC14-2B9B6C8FDAF7}" destId="{12B58FA9-6252-4C91-B87C-ACA1FFCA0ECB}" srcOrd="1" destOrd="0" presId="urn:microsoft.com/office/officeart/2005/8/layout/process2"/>
    <dgm:cxn modelId="{8B090B8D-45AD-42CC-95A4-441C40061D11}" type="presOf" srcId="{9B492F4B-B585-4DAE-9EA9-FD7C65723E8C}" destId="{16C5CAE9-7E57-4F70-9749-D1F2874AA5AB}" srcOrd="1" destOrd="0" presId="urn:microsoft.com/office/officeart/2005/8/layout/process2"/>
    <dgm:cxn modelId="{A66774C0-4C51-48D5-B58B-84E5BF21A983}" type="presOf" srcId="{87C6F714-4E8E-4E4D-BC14-2B9B6C8FDAF7}" destId="{03CF5B5B-A691-42E9-B959-FF8BE90A3AF1}" srcOrd="0" destOrd="0" presId="urn:microsoft.com/office/officeart/2005/8/layout/process2"/>
    <dgm:cxn modelId="{C53A13FF-F875-4AFD-8C6F-1F79148C7D5F}" srcId="{5022DBA3-5628-495A-A96C-0E597ADFFD4C}" destId="{F04C283D-31A1-4D70-B8FA-B03CE7B3FAFD}" srcOrd="3" destOrd="0" parTransId="{8B55493C-4E2A-4DED-BFD8-DB87DC88157B}" sibTransId="{87C6F714-4E8E-4E4D-BC14-2B9B6C8FDAF7}"/>
    <dgm:cxn modelId="{C3A7AFA0-7EB0-4DC0-8E28-49A694FAB1A2}" type="presOf" srcId="{D1DB1CED-4543-412C-8650-873DEB5E0A81}" destId="{E290F26D-AC57-49E0-80BE-60812CCF7A56}" srcOrd="0" destOrd="0" presId="urn:microsoft.com/office/officeart/2005/8/layout/process2"/>
    <dgm:cxn modelId="{5BE8E046-B4C6-4C2D-BDC3-93EEF0427119}" srcId="{5022DBA3-5628-495A-A96C-0E597ADFFD4C}" destId="{2834527E-77D4-4B7F-B1DB-D63F574C31AC}" srcOrd="5" destOrd="0" parTransId="{CDF9B2C6-B7F2-4A29-B2C4-1FD4FFD64A9B}" sibTransId="{26FBBE41-A033-460B-B4F3-8D091E8391AC}"/>
    <dgm:cxn modelId="{00A69235-C295-48B3-AFA9-ABDF8A562650}" type="presOf" srcId="{9B492F4B-B585-4DAE-9EA9-FD7C65723E8C}" destId="{B732C56F-6B5B-4CFA-B71F-FFC23D6712F9}" srcOrd="0" destOrd="0" presId="urn:microsoft.com/office/officeart/2005/8/layout/process2"/>
    <dgm:cxn modelId="{396E828B-685F-45C4-9ED6-96A2C80A78E9}" type="presParOf" srcId="{01C503A3-2945-44C0-A71F-90E611FE5A6E}" destId="{097110D8-F28F-4F65-8BCE-FFCFA03BB2E2}" srcOrd="0" destOrd="0" presId="urn:microsoft.com/office/officeart/2005/8/layout/process2"/>
    <dgm:cxn modelId="{D3E1E88D-3F54-44CD-8ADE-A4EBA100E460}" type="presParOf" srcId="{01C503A3-2945-44C0-A71F-90E611FE5A6E}" destId="{1B5259F9-A1FB-43EA-A92A-412AF3F75F62}" srcOrd="1" destOrd="0" presId="urn:microsoft.com/office/officeart/2005/8/layout/process2"/>
    <dgm:cxn modelId="{3FC2A4DC-9D2B-4C81-8A7F-D15719F5952E}" type="presParOf" srcId="{1B5259F9-A1FB-43EA-A92A-412AF3F75F62}" destId="{7834B095-80FF-404C-A3C5-B0792E130187}" srcOrd="0" destOrd="0" presId="urn:microsoft.com/office/officeart/2005/8/layout/process2"/>
    <dgm:cxn modelId="{BB1D0933-8EBC-49AC-8516-E01CC746DA8E}" type="presParOf" srcId="{01C503A3-2945-44C0-A71F-90E611FE5A6E}" destId="{71D04C71-7EA4-419C-A0A7-8637166E3E65}" srcOrd="2" destOrd="0" presId="urn:microsoft.com/office/officeart/2005/8/layout/process2"/>
    <dgm:cxn modelId="{7E327B1E-C99B-4683-948F-028497920301}" type="presParOf" srcId="{01C503A3-2945-44C0-A71F-90E611FE5A6E}" destId="{839A9310-A3B8-497E-80D4-1F7B9A2E9F7D}" srcOrd="3" destOrd="0" presId="urn:microsoft.com/office/officeart/2005/8/layout/process2"/>
    <dgm:cxn modelId="{8A4E5D74-5A15-49DA-9D7A-E9DCEE8B83C3}" type="presParOf" srcId="{839A9310-A3B8-497E-80D4-1F7B9A2E9F7D}" destId="{F5F57EA2-840C-4A09-9C4C-80BC090B56CC}" srcOrd="0" destOrd="0" presId="urn:microsoft.com/office/officeart/2005/8/layout/process2"/>
    <dgm:cxn modelId="{29F1D69A-EA5D-4974-9A88-E0FD3F7139EC}" type="presParOf" srcId="{01C503A3-2945-44C0-A71F-90E611FE5A6E}" destId="{E290F26D-AC57-49E0-80BE-60812CCF7A56}" srcOrd="4" destOrd="0" presId="urn:microsoft.com/office/officeart/2005/8/layout/process2"/>
    <dgm:cxn modelId="{355E66D3-E11B-4440-98A7-2A5163E04035}" type="presParOf" srcId="{01C503A3-2945-44C0-A71F-90E611FE5A6E}" destId="{B732C56F-6B5B-4CFA-B71F-FFC23D6712F9}" srcOrd="5" destOrd="0" presId="urn:microsoft.com/office/officeart/2005/8/layout/process2"/>
    <dgm:cxn modelId="{B996D9A7-AF81-447A-9D52-AB741B94E636}" type="presParOf" srcId="{B732C56F-6B5B-4CFA-B71F-FFC23D6712F9}" destId="{16C5CAE9-7E57-4F70-9749-D1F2874AA5AB}" srcOrd="0" destOrd="0" presId="urn:microsoft.com/office/officeart/2005/8/layout/process2"/>
    <dgm:cxn modelId="{0DE1E297-9A57-4C40-B0C6-B27DF526A7BE}" type="presParOf" srcId="{01C503A3-2945-44C0-A71F-90E611FE5A6E}" destId="{2F2F1BC4-82FD-4678-A78C-4F6BC1AAE9A2}" srcOrd="6" destOrd="0" presId="urn:microsoft.com/office/officeart/2005/8/layout/process2"/>
    <dgm:cxn modelId="{6B3DEB6E-4ABE-44D2-AAB5-D80056C2695C}" type="presParOf" srcId="{01C503A3-2945-44C0-A71F-90E611FE5A6E}" destId="{03CF5B5B-A691-42E9-B959-FF8BE90A3AF1}" srcOrd="7" destOrd="0" presId="urn:microsoft.com/office/officeart/2005/8/layout/process2"/>
    <dgm:cxn modelId="{B0461F6E-B53A-481D-97E1-6EB9A8BBDEE3}" type="presParOf" srcId="{03CF5B5B-A691-42E9-B959-FF8BE90A3AF1}" destId="{12B58FA9-6252-4C91-B87C-ACA1FFCA0ECB}" srcOrd="0" destOrd="0" presId="urn:microsoft.com/office/officeart/2005/8/layout/process2"/>
    <dgm:cxn modelId="{43EB2578-F9E5-4DF4-ABB2-12DD7C2E29BA}" type="presParOf" srcId="{01C503A3-2945-44C0-A71F-90E611FE5A6E}" destId="{266172CC-4D04-4E12-869A-93924EA4A975}" srcOrd="8" destOrd="0" presId="urn:microsoft.com/office/officeart/2005/8/layout/process2"/>
    <dgm:cxn modelId="{94F89F49-03A3-4BA9-B1FD-5C816EB3282C}" type="presParOf" srcId="{01C503A3-2945-44C0-A71F-90E611FE5A6E}" destId="{202A7085-AD89-425C-AE35-ABBF0D384686}" srcOrd="9" destOrd="0" presId="urn:microsoft.com/office/officeart/2005/8/layout/process2"/>
    <dgm:cxn modelId="{420AD818-2129-4FC5-A52B-6D55AACC0F20}" type="presParOf" srcId="{202A7085-AD89-425C-AE35-ABBF0D384686}" destId="{03C1BDD3-C2EA-4152-9B76-03F3D120F4E3}" srcOrd="0" destOrd="0" presId="urn:microsoft.com/office/officeart/2005/8/layout/process2"/>
    <dgm:cxn modelId="{348261CE-2012-4471-9454-4503409F7556}" type="presParOf" srcId="{01C503A3-2945-44C0-A71F-90E611FE5A6E}" destId="{8E07EC75-5D48-421E-B080-05814B6E8EDE}" srcOrd="1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7110D8-F28F-4F65-8BCE-FFCFA03BB2E2}">
      <dsp:nvSpPr>
        <dsp:cNvPr id="0" name=""/>
        <dsp:cNvSpPr/>
      </dsp:nvSpPr>
      <dsp:spPr>
        <a:xfrm>
          <a:off x="951186" y="2191"/>
          <a:ext cx="1258384" cy="649488"/>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nl-BE" sz="1000" kern="1200"/>
            <a:t>Start-up meeting</a:t>
          </a:r>
        </a:p>
      </dsp:txBody>
      <dsp:txXfrm>
        <a:off x="970209" y="21214"/>
        <a:ext cx="1220338" cy="611442"/>
      </dsp:txXfrm>
    </dsp:sp>
    <dsp:sp modelId="{1B5259F9-A1FB-43EA-A92A-412AF3F75F62}">
      <dsp:nvSpPr>
        <dsp:cNvPr id="0" name=""/>
        <dsp:cNvSpPr/>
      </dsp:nvSpPr>
      <dsp:spPr>
        <a:xfrm rot="5400000">
          <a:off x="1458599" y="667917"/>
          <a:ext cx="243558" cy="292269"/>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nl-BE" sz="800" kern="1200"/>
        </a:p>
      </dsp:txBody>
      <dsp:txXfrm rot="-5400000">
        <a:off x="1492698" y="692273"/>
        <a:ext cx="175361" cy="170491"/>
      </dsp:txXfrm>
    </dsp:sp>
    <dsp:sp modelId="{71D04C71-7EA4-419C-A0A7-8637166E3E65}">
      <dsp:nvSpPr>
        <dsp:cNvPr id="0" name=""/>
        <dsp:cNvSpPr/>
      </dsp:nvSpPr>
      <dsp:spPr>
        <a:xfrm>
          <a:off x="951186" y="976424"/>
          <a:ext cx="1258384" cy="649488"/>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nl-BE" sz="1000" kern="1200"/>
            <a:t>Pre-loading school</a:t>
          </a:r>
        </a:p>
      </dsp:txBody>
      <dsp:txXfrm>
        <a:off x="970209" y="995447"/>
        <a:ext cx="1220338" cy="611442"/>
      </dsp:txXfrm>
    </dsp:sp>
    <dsp:sp modelId="{839A9310-A3B8-497E-80D4-1F7B9A2E9F7D}">
      <dsp:nvSpPr>
        <dsp:cNvPr id="0" name=""/>
        <dsp:cNvSpPr/>
      </dsp:nvSpPr>
      <dsp:spPr>
        <a:xfrm rot="5400000">
          <a:off x="1458599" y="1642150"/>
          <a:ext cx="243558" cy="292269"/>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nl-BE" sz="800" kern="1200"/>
        </a:p>
      </dsp:txBody>
      <dsp:txXfrm rot="-5400000">
        <a:off x="1492698" y="1666506"/>
        <a:ext cx="175361" cy="170491"/>
      </dsp:txXfrm>
    </dsp:sp>
    <dsp:sp modelId="{E290F26D-AC57-49E0-80BE-60812CCF7A56}">
      <dsp:nvSpPr>
        <dsp:cNvPr id="0" name=""/>
        <dsp:cNvSpPr/>
      </dsp:nvSpPr>
      <dsp:spPr>
        <a:xfrm>
          <a:off x="951186" y="1950657"/>
          <a:ext cx="1258384" cy="649488"/>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nl-BE" sz="1000" kern="1200"/>
            <a:t>Kick-off day (all staff)</a:t>
          </a:r>
        </a:p>
      </dsp:txBody>
      <dsp:txXfrm>
        <a:off x="970209" y="1969680"/>
        <a:ext cx="1220338" cy="611442"/>
      </dsp:txXfrm>
    </dsp:sp>
    <dsp:sp modelId="{B732C56F-6B5B-4CFA-B71F-FFC23D6712F9}">
      <dsp:nvSpPr>
        <dsp:cNvPr id="0" name=""/>
        <dsp:cNvSpPr/>
      </dsp:nvSpPr>
      <dsp:spPr>
        <a:xfrm rot="5400000">
          <a:off x="1458599" y="2616383"/>
          <a:ext cx="243558" cy="292269"/>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nl-BE" sz="800" kern="1200"/>
        </a:p>
      </dsp:txBody>
      <dsp:txXfrm rot="-5400000">
        <a:off x="1492698" y="2640739"/>
        <a:ext cx="175361" cy="170491"/>
      </dsp:txXfrm>
    </dsp:sp>
    <dsp:sp modelId="{2F2F1BC4-82FD-4678-A78C-4F6BC1AAE9A2}">
      <dsp:nvSpPr>
        <dsp:cNvPr id="0" name=""/>
        <dsp:cNvSpPr/>
      </dsp:nvSpPr>
      <dsp:spPr>
        <a:xfrm>
          <a:off x="951186" y="2924890"/>
          <a:ext cx="1258384" cy="649488"/>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nl-BE" sz="1000" kern="1200"/>
            <a:t>2 day training </a:t>
          </a:r>
        </a:p>
        <a:p>
          <a:pPr lvl="0" algn="ctr" defTabSz="444500">
            <a:lnSpc>
              <a:spcPct val="90000"/>
            </a:lnSpc>
            <a:spcBef>
              <a:spcPct val="0"/>
            </a:spcBef>
            <a:spcAft>
              <a:spcPct val="35000"/>
            </a:spcAft>
          </a:pPr>
          <a:r>
            <a:rPr lang="nl-BE" sz="1000" kern="1200"/>
            <a:t>basics of RP </a:t>
          </a:r>
        </a:p>
        <a:p>
          <a:pPr lvl="0" algn="ctr" defTabSz="444500">
            <a:lnSpc>
              <a:spcPct val="90000"/>
            </a:lnSpc>
            <a:spcBef>
              <a:spcPct val="0"/>
            </a:spcBef>
            <a:spcAft>
              <a:spcPct val="35000"/>
            </a:spcAft>
          </a:pPr>
          <a:r>
            <a:rPr lang="nl-BE" sz="1000" kern="1200"/>
            <a:t>for the 'ambassadors'</a:t>
          </a:r>
        </a:p>
      </dsp:txBody>
      <dsp:txXfrm>
        <a:off x="970209" y="2943913"/>
        <a:ext cx="1220338" cy="611442"/>
      </dsp:txXfrm>
    </dsp:sp>
    <dsp:sp modelId="{03CF5B5B-A691-42E9-B959-FF8BE90A3AF1}">
      <dsp:nvSpPr>
        <dsp:cNvPr id="0" name=""/>
        <dsp:cNvSpPr/>
      </dsp:nvSpPr>
      <dsp:spPr>
        <a:xfrm rot="5400000">
          <a:off x="1458599" y="3590616"/>
          <a:ext cx="243558" cy="292269"/>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nl-BE" sz="800" kern="1200"/>
        </a:p>
      </dsp:txBody>
      <dsp:txXfrm rot="-5400000">
        <a:off x="1492698" y="3614972"/>
        <a:ext cx="175361" cy="170491"/>
      </dsp:txXfrm>
    </dsp:sp>
    <dsp:sp modelId="{266172CC-4D04-4E12-869A-93924EA4A975}">
      <dsp:nvSpPr>
        <dsp:cNvPr id="0" name=""/>
        <dsp:cNvSpPr/>
      </dsp:nvSpPr>
      <dsp:spPr>
        <a:xfrm>
          <a:off x="951186" y="3899123"/>
          <a:ext cx="1258384" cy="649488"/>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nl-BE" sz="1000" kern="1200"/>
            <a:t>Professional </a:t>
          </a:r>
          <a:br>
            <a:rPr lang="nl-BE" sz="1000" kern="1200"/>
          </a:br>
          <a:r>
            <a:rPr lang="nl-BE" sz="1000" kern="1200"/>
            <a:t>learning groups</a:t>
          </a:r>
        </a:p>
      </dsp:txBody>
      <dsp:txXfrm>
        <a:off x="970209" y="3918146"/>
        <a:ext cx="1220338" cy="611442"/>
      </dsp:txXfrm>
    </dsp:sp>
    <dsp:sp modelId="{202A7085-AD89-425C-AE35-ABBF0D384686}">
      <dsp:nvSpPr>
        <dsp:cNvPr id="0" name=""/>
        <dsp:cNvSpPr/>
      </dsp:nvSpPr>
      <dsp:spPr>
        <a:xfrm rot="5400000">
          <a:off x="1458599" y="4564849"/>
          <a:ext cx="243558" cy="292269"/>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nl-BE" sz="800" kern="1200"/>
        </a:p>
      </dsp:txBody>
      <dsp:txXfrm rot="-5400000">
        <a:off x="1492698" y="4589205"/>
        <a:ext cx="175361" cy="170491"/>
      </dsp:txXfrm>
    </dsp:sp>
    <dsp:sp modelId="{8E07EC75-5D48-421E-B080-05814B6E8EDE}">
      <dsp:nvSpPr>
        <dsp:cNvPr id="0" name=""/>
        <dsp:cNvSpPr/>
      </dsp:nvSpPr>
      <dsp:spPr>
        <a:xfrm>
          <a:off x="951186" y="4873356"/>
          <a:ext cx="1258384" cy="649488"/>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nl-BE" sz="1000" kern="1200"/>
            <a:t>leadership training</a:t>
          </a:r>
        </a:p>
      </dsp:txBody>
      <dsp:txXfrm>
        <a:off x="970209" y="4892379"/>
        <a:ext cx="1220338" cy="611442"/>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0B3507-E418-441E-ADE3-96654A661AFF}" type="datetimeFigureOut">
              <a:rPr lang="nl-BE" smtClean="0"/>
              <a:t>16/05/2019</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674165-CF82-40A7-8CF7-88B0D2880B53}" type="slidenum">
              <a:rPr lang="nl-BE" smtClean="0"/>
              <a:t>‹nr.›</a:t>
            </a:fld>
            <a:endParaRPr lang="nl-BE"/>
          </a:p>
        </p:txBody>
      </p:sp>
    </p:spTree>
    <p:extLst>
      <p:ext uri="{BB962C8B-B14F-4D97-AF65-F5344CB8AC3E}">
        <p14:creationId xmlns:p14="http://schemas.microsoft.com/office/powerpoint/2010/main" val="450653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BE"/>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BE"/>
          </a:p>
        </p:txBody>
      </p:sp>
      <p:sp>
        <p:nvSpPr>
          <p:cNvPr id="4" name="Tijdelijke aanduiding voor datum 3"/>
          <p:cNvSpPr>
            <a:spLocks noGrp="1"/>
          </p:cNvSpPr>
          <p:nvPr>
            <p:ph type="dt" sz="half" idx="10"/>
          </p:nvPr>
        </p:nvSpPr>
        <p:spPr/>
        <p:txBody>
          <a:bodyPr/>
          <a:lstStyle/>
          <a:p>
            <a:fld id="{376E993B-9092-4A58-8D34-AF8A543D38F3}" type="datetimeFigureOut">
              <a:rPr lang="nl-BE" smtClean="0"/>
              <a:t>16/05/2019</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9852F75E-64C7-4CF4-A352-38F1E125AD75}" type="slidenum">
              <a:rPr lang="nl-BE" smtClean="0"/>
              <a:t>‹nr.›</a:t>
            </a:fld>
            <a:endParaRPr lang="nl-BE"/>
          </a:p>
        </p:txBody>
      </p:sp>
    </p:spTree>
    <p:extLst>
      <p:ext uri="{BB962C8B-B14F-4D97-AF65-F5344CB8AC3E}">
        <p14:creationId xmlns:p14="http://schemas.microsoft.com/office/powerpoint/2010/main" val="2599095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376E993B-9092-4A58-8D34-AF8A543D38F3}" type="datetimeFigureOut">
              <a:rPr lang="nl-BE" smtClean="0"/>
              <a:t>16/05/2019</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9852F75E-64C7-4CF4-A352-38F1E125AD75}" type="slidenum">
              <a:rPr lang="nl-BE" smtClean="0"/>
              <a:t>‹nr.›</a:t>
            </a:fld>
            <a:endParaRPr lang="nl-BE"/>
          </a:p>
        </p:txBody>
      </p:sp>
    </p:spTree>
    <p:extLst>
      <p:ext uri="{BB962C8B-B14F-4D97-AF65-F5344CB8AC3E}">
        <p14:creationId xmlns:p14="http://schemas.microsoft.com/office/powerpoint/2010/main" val="938426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BE"/>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376E993B-9092-4A58-8D34-AF8A543D38F3}" type="datetimeFigureOut">
              <a:rPr lang="nl-BE" smtClean="0"/>
              <a:t>16/05/2019</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9852F75E-64C7-4CF4-A352-38F1E125AD75}" type="slidenum">
              <a:rPr lang="nl-BE" smtClean="0"/>
              <a:t>‹nr.›</a:t>
            </a:fld>
            <a:endParaRPr lang="nl-BE"/>
          </a:p>
        </p:txBody>
      </p:sp>
    </p:spTree>
    <p:extLst>
      <p:ext uri="{BB962C8B-B14F-4D97-AF65-F5344CB8AC3E}">
        <p14:creationId xmlns:p14="http://schemas.microsoft.com/office/powerpoint/2010/main" val="3237520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376E993B-9092-4A58-8D34-AF8A543D38F3}" type="datetimeFigureOut">
              <a:rPr lang="nl-BE" smtClean="0"/>
              <a:t>16/05/2019</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9852F75E-64C7-4CF4-A352-38F1E125AD75}" type="slidenum">
              <a:rPr lang="nl-BE" smtClean="0"/>
              <a:t>‹nr.›</a:t>
            </a:fld>
            <a:endParaRPr lang="nl-BE"/>
          </a:p>
        </p:txBody>
      </p:sp>
    </p:spTree>
    <p:extLst>
      <p:ext uri="{BB962C8B-B14F-4D97-AF65-F5344CB8AC3E}">
        <p14:creationId xmlns:p14="http://schemas.microsoft.com/office/powerpoint/2010/main" val="1118333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BE"/>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376E993B-9092-4A58-8D34-AF8A543D38F3}" type="datetimeFigureOut">
              <a:rPr lang="nl-BE" smtClean="0"/>
              <a:t>16/05/2019</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9852F75E-64C7-4CF4-A352-38F1E125AD75}" type="slidenum">
              <a:rPr lang="nl-BE" smtClean="0"/>
              <a:t>‹nr.›</a:t>
            </a:fld>
            <a:endParaRPr lang="nl-BE"/>
          </a:p>
        </p:txBody>
      </p:sp>
    </p:spTree>
    <p:extLst>
      <p:ext uri="{BB962C8B-B14F-4D97-AF65-F5344CB8AC3E}">
        <p14:creationId xmlns:p14="http://schemas.microsoft.com/office/powerpoint/2010/main" val="2951551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datum 4"/>
          <p:cNvSpPr>
            <a:spLocks noGrp="1"/>
          </p:cNvSpPr>
          <p:nvPr>
            <p:ph type="dt" sz="half" idx="10"/>
          </p:nvPr>
        </p:nvSpPr>
        <p:spPr/>
        <p:txBody>
          <a:bodyPr/>
          <a:lstStyle/>
          <a:p>
            <a:fld id="{376E993B-9092-4A58-8D34-AF8A543D38F3}" type="datetimeFigureOut">
              <a:rPr lang="nl-BE" smtClean="0"/>
              <a:t>16/05/2019</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9852F75E-64C7-4CF4-A352-38F1E125AD75}" type="slidenum">
              <a:rPr lang="nl-BE" smtClean="0"/>
              <a:t>‹nr.›</a:t>
            </a:fld>
            <a:endParaRPr lang="nl-BE"/>
          </a:p>
        </p:txBody>
      </p:sp>
    </p:spTree>
    <p:extLst>
      <p:ext uri="{BB962C8B-B14F-4D97-AF65-F5344CB8AC3E}">
        <p14:creationId xmlns:p14="http://schemas.microsoft.com/office/powerpoint/2010/main" val="1884952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BE"/>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7" name="Tijdelijke aanduiding voor datum 6"/>
          <p:cNvSpPr>
            <a:spLocks noGrp="1"/>
          </p:cNvSpPr>
          <p:nvPr>
            <p:ph type="dt" sz="half" idx="10"/>
          </p:nvPr>
        </p:nvSpPr>
        <p:spPr/>
        <p:txBody>
          <a:bodyPr/>
          <a:lstStyle/>
          <a:p>
            <a:fld id="{376E993B-9092-4A58-8D34-AF8A543D38F3}" type="datetimeFigureOut">
              <a:rPr lang="nl-BE" smtClean="0"/>
              <a:t>16/05/2019</a:t>
            </a:fld>
            <a:endParaRPr lang="nl-BE"/>
          </a:p>
        </p:txBody>
      </p:sp>
      <p:sp>
        <p:nvSpPr>
          <p:cNvPr id="8" name="Tijdelijke aanduiding voor voettekst 7"/>
          <p:cNvSpPr>
            <a:spLocks noGrp="1"/>
          </p:cNvSpPr>
          <p:nvPr>
            <p:ph type="ftr" sz="quarter" idx="11"/>
          </p:nvPr>
        </p:nvSpPr>
        <p:spPr/>
        <p:txBody>
          <a:bodyPr/>
          <a:lstStyle/>
          <a:p>
            <a:endParaRPr lang="nl-BE"/>
          </a:p>
        </p:txBody>
      </p:sp>
      <p:sp>
        <p:nvSpPr>
          <p:cNvPr id="9" name="Tijdelijke aanduiding voor dianummer 8"/>
          <p:cNvSpPr>
            <a:spLocks noGrp="1"/>
          </p:cNvSpPr>
          <p:nvPr>
            <p:ph type="sldNum" sz="quarter" idx="12"/>
          </p:nvPr>
        </p:nvSpPr>
        <p:spPr/>
        <p:txBody>
          <a:bodyPr/>
          <a:lstStyle/>
          <a:p>
            <a:fld id="{9852F75E-64C7-4CF4-A352-38F1E125AD75}" type="slidenum">
              <a:rPr lang="nl-BE" smtClean="0"/>
              <a:t>‹nr.›</a:t>
            </a:fld>
            <a:endParaRPr lang="nl-BE"/>
          </a:p>
        </p:txBody>
      </p:sp>
    </p:spTree>
    <p:extLst>
      <p:ext uri="{BB962C8B-B14F-4D97-AF65-F5344CB8AC3E}">
        <p14:creationId xmlns:p14="http://schemas.microsoft.com/office/powerpoint/2010/main" val="2004495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datum 2"/>
          <p:cNvSpPr>
            <a:spLocks noGrp="1"/>
          </p:cNvSpPr>
          <p:nvPr>
            <p:ph type="dt" sz="half" idx="10"/>
          </p:nvPr>
        </p:nvSpPr>
        <p:spPr/>
        <p:txBody>
          <a:bodyPr/>
          <a:lstStyle/>
          <a:p>
            <a:fld id="{376E993B-9092-4A58-8D34-AF8A543D38F3}" type="datetimeFigureOut">
              <a:rPr lang="nl-BE" smtClean="0"/>
              <a:t>16/05/2019</a:t>
            </a:fld>
            <a:endParaRPr lang="nl-BE"/>
          </a:p>
        </p:txBody>
      </p:sp>
      <p:sp>
        <p:nvSpPr>
          <p:cNvPr id="4" name="Tijdelijke aanduiding voor voettekst 3"/>
          <p:cNvSpPr>
            <a:spLocks noGrp="1"/>
          </p:cNvSpPr>
          <p:nvPr>
            <p:ph type="ftr" sz="quarter" idx="11"/>
          </p:nvPr>
        </p:nvSpPr>
        <p:spPr/>
        <p:txBody>
          <a:bodyPr/>
          <a:lstStyle/>
          <a:p>
            <a:endParaRPr lang="nl-BE"/>
          </a:p>
        </p:txBody>
      </p:sp>
      <p:sp>
        <p:nvSpPr>
          <p:cNvPr id="5" name="Tijdelijke aanduiding voor dianummer 4"/>
          <p:cNvSpPr>
            <a:spLocks noGrp="1"/>
          </p:cNvSpPr>
          <p:nvPr>
            <p:ph type="sldNum" sz="quarter" idx="12"/>
          </p:nvPr>
        </p:nvSpPr>
        <p:spPr/>
        <p:txBody>
          <a:bodyPr/>
          <a:lstStyle/>
          <a:p>
            <a:fld id="{9852F75E-64C7-4CF4-A352-38F1E125AD75}" type="slidenum">
              <a:rPr lang="nl-BE" smtClean="0"/>
              <a:t>‹nr.›</a:t>
            </a:fld>
            <a:endParaRPr lang="nl-BE"/>
          </a:p>
        </p:txBody>
      </p:sp>
    </p:spTree>
    <p:extLst>
      <p:ext uri="{BB962C8B-B14F-4D97-AF65-F5344CB8AC3E}">
        <p14:creationId xmlns:p14="http://schemas.microsoft.com/office/powerpoint/2010/main" val="4181825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76E993B-9092-4A58-8D34-AF8A543D38F3}" type="datetimeFigureOut">
              <a:rPr lang="nl-BE" smtClean="0"/>
              <a:t>16/05/2019</a:t>
            </a:fld>
            <a:endParaRPr lang="nl-BE"/>
          </a:p>
        </p:txBody>
      </p:sp>
      <p:sp>
        <p:nvSpPr>
          <p:cNvPr id="3" name="Tijdelijke aanduiding voor voettekst 2"/>
          <p:cNvSpPr>
            <a:spLocks noGrp="1"/>
          </p:cNvSpPr>
          <p:nvPr>
            <p:ph type="ftr" sz="quarter" idx="11"/>
          </p:nvPr>
        </p:nvSpPr>
        <p:spPr/>
        <p:txBody>
          <a:bodyPr/>
          <a:lstStyle/>
          <a:p>
            <a:endParaRPr lang="nl-BE"/>
          </a:p>
        </p:txBody>
      </p:sp>
      <p:sp>
        <p:nvSpPr>
          <p:cNvPr id="4" name="Tijdelijke aanduiding voor dianummer 3"/>
          <p:cNvSpPr>
            <a:spLocks noGrp="1"/>
          </p:cNvSpPr>
          <p:nvPr>
            <p:ph type="sldNum" sz="quarter" idx="12"/>
          </p:nvPr>
        </p:nvSpPr>
        <p:spPr/>
        <p:txBody>
          <a:bodyPr/>
          <a:lstStyle/>
          <a:p>
            <a:fld id="{9852F75E-64C7-4CF4-A352-38F1E125AD75}" type="slidenum">
              <a:rPr lang="nl-BE" smtClean="0"/>
              <a:t>‹nr.›</a:t>
            </a:fld>
            <a:endParaRPr lang="nl-BE"/>
          </a:p>
        </p:txBody>
      </p:sp>
    </p:spTree>
    <p:extLst>
      <p:ext uri="{BB962C8B-B14F-4D97-AF65-F5344CB8AC3E}">
        <p14:creationId xmlns:p14="http://schemas.microsoft.com/office/powerpoint/2010/main" val="1603480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BE"/>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76E993B-9092-4A58-8D34-AF8A543D38F3}" type="datetimeFigureOut">
              <a:rPr lang="nl-BE" smtClean="0"/>
              <a:t>16/05/2019</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9852F75E-64C7-4CF4-A352-38F1E125AD75}" type="slidenum">
              <a:rPr lang="nl-BE" smtClean="0"/>
              <a:t>‹nr.›</a:t>
            </a:fld>
            <a:endParaRPr lang="nl-BE"/>
          </a:p>
        </p:txBody>
      </p:sp>
    </p:spTree>
    <p:extLst>
      <p:ext uri="{BB962C8B-B14F-4D97-AF65-F5344CB8AC3E}">
        <p14:creationId xmlns:p14="http://schemas.microsoft.com/office/powerpoint/2010/main" val="3565901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BE"/>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76E993B-9092-4A58-8D34-AF8A543D38F3}" type="datetimeFigureOut">
              <a:rPr lang="nl-BE" smtClean="0"/>
              <a:t>16/05/2019</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9852F75E-64C7-4CF4-A352-38F1E125AD75}" type="slidenum">
              <a:rPr lang="nl-BE" smtClean="0"/>
              <a:t>‹nr.›</a:t>
            </a:fld>
            <a:endParaRPr lang="nl-BE"/>
          </a:p>
        </p:txBody>
      </p:sp>
    </p:spTree>
    <p:extLst>
      <p:ext uri="{BB962C8B-B14F-4D97-AF65-F5344CB8AC3E}">
        <p14:creationId xmlns:p14="http://schemas.microsoft.com/office/powerpoint/2010/main" val="696996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BE"/>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6E993B-9092-4A58-8D34-AF8A543D38F3}" type="datetimeFigureOut">
              <a:rPr lang="nl-BE" smtClean="0"/>
              <a:t>16/05/2019</a:t>
            </a:fld>
            <a:endParaRPr lang="nl-BE"/>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52F75E-64C7-4CF4-A352-38F1E125AD75}" type="slidenum">
              <a:rPr lang="nl-BE" smtClean="0"/>
              <a:t>‹nr.›</a:t>
            </a:fld>
            <a:endParaRPr lang="nl-BE"/>
          </a:p>
        </p:txBody>
      </p:sp>
    </p:spTree>
    <p:extLst>
      <p:ext uri="{BB962C8B-B14F-4D97-AF65-F5344CB8AC3E}">
        <p14:creationId xmlns:p14="http://schemas.microsoft.com/office/powerpoint/2010/main" val="2058685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1.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700405"/>
            <a:ext cx="10515600" cy="1325563"/>
          </a:xfrm>
        </p:spPr>
        <p:txBody>
          <a:bodyPr>
            <a:normAutofit fontScale="90000"/>
          </a:bodyPr>
          <a:lstStyle/>
          <a:p>
            <a:pPr algn="ctr"/>
            <a:r>
              <a:rPr lang="nl-NL" sz="6600" dirty="0" smtClean="0"/>
              <a:t/>
            </a:r>
            <a:br>
              <a:rPr lang="nl-NL" sz="6600" dirty="0" smtClean="0"/>
            </a:br>
            <a:r>
              <a:rPr lang="nl-NL" sz="6600" dirty="0"/>
              <a:t/>
            </a:r>
            <a:br>
              <a:rPr lang="nl-NL" sz="6600" dirty="0"/>
            </a:br>
            <a:r>
              <a:rPr lang="nl-NL" sz="6600" dirty="0" smtClean="0"/>
              <a:t/>
            </a:r>
            <a:br>
              <a:rPr lang="nl-NL" sz="6600" dirty="0" smtClean="0"/>
            </a:br>
            <a:r>
              <a:rPr lang="nl-NL" sz="6600" b="1" dirty="0" smtClean="0">
                <a:latin typeface="+mn-lt"/>
              </a:rPr>
              <a:t>RESTORE</a:t>
            </a:r>
            <a:r>
              <a:rPr lang="nl-NL" sz="6600" dirty="0" smtClean="0"/>
              <a:t/>
            </a:r>
            <a:br>
              <a:rPr lang="nl-NL" sz="6600" dirty="0" smtClean="0"/>
            </a:br>
            <a:r>
              <a:rPr lang="nl-NL" sz="4000" dirty="0" smtClean="0"/>
              <a:t>Building a European </a:t>
            </a:r>
            <a:br>
              <a:rPr lang="nl-NL" sz="4000" dirty="0" smtClean="0"/>
            </a:br>
            <a:r>
              <a:rPr lang="nl-NL" sz="4000" dirty="0" err="1" smtClean="0"/>
              <a:t>Restorative</a:t>
            </a:r>
            <a:r>
              <a:rPr lang="nl-NL" sz="4000" dirty="0" smtClean="0"/>
              <a:t> </a:t>
            </a:r>
            <a:r>
              <a:rPr lang="nl-NL" sz="4000" dirty="0" err="1" smtClean="0"/>
              <a:t>Practices</a:t>
            </a:r>
            <a:r>
              <a:rPr lang="nl-NL" sz="4000" dirty="0" smtClean="0"/>
              <a:t> </a:t>
            </a:r>
            <a:r>
              <a:rPr lang="nl-NL" sz="4000" dirty="0" err="1" smtClean="0"/>
              <a:t>Implementation</a:t>
            </a:r>
            <a:r>
              <a:rPr lang="nl-NL" sz="4000" dirty="0" smtClean="0"/>
              <a:t> Plan</a:t>
            </a:r>
            <a:r>
              <a:rPr lang="nl-NL" sz="2800" dirty="0">
                <a:latin typeface="+mn-lt"/>
              </a:rPr>
              <a:t/>
            </a:r>
            <a:br>
              <a:rPr lang="nl-NL" sz="2800" dirty="0">
                <a:latin typeface="+mn-lt"/>
              </a:rPr>
            </a:br>
            <a:r>
              <a:rPr lang="nl-NL" sz="2800" dirty="0" smtClean="0">
                <a:latin typeface="+mn-lt"/>
              </a:rPr>
              <a:t/>
            </a:r>
            <a:br>
              <a:rPr lang="nl-NL" sz="2800" dirty="0" smtClean="0">
                <a:latin typeface="+mn-lt"/>
              </a:rPr>
            </a:br>
            <a:r>
              <a:rPr lang="nl-NL" sz="2800" dirty="0" smtClean="0">
                <a:latin typeface="+mn-lt"/>
              </a:rPr>
              <a:t/>
            </a:r>
            <a:br>
              <a:rPr lang="nl-NL" sz="2800" dirty="0" smtClean="0">
                <a:latin typeface="+mn-lt"/>
              </a:rPr>
            </a:br>
            <a:r>
              <a:rPr lang="nl-NL" sz="2800" dirty="0">
                <a:latin typeface="+mn-lt"/>
              </a:rPr>
              <a:t/>
            </a:r>
            <a:br>
              <a:rPr lang="nl-NL" sz="2800" dirty="0">
                <a:latin typeface="+mn-lt"/>
              </a:rPr>
            </a:br>
            <a:r>
              <a:rPr lang="nl-NL" sz="2800" dirty="0" smtClean="0">
                <a:latin typeface="+mn-lt"/>
              </a:rPr>
              <a:t>16/05/2019</a:t>
            </a:r>
            <a:endParaRPr lang="nl-BE" sz="6600" dirty="0">
              <a:latin typeface="+mn-lt"/>
            </a:endParaRPr>
          </a:p>
        </p:txBody>
      </p:sp>
      <p:pic>
        <p:nvPicPr>
          <p:cNvPr id="5" name="Afbeelding 4" descr="https://s3-eu-west-1.amazonaws.com/files.epos/Logo/EPOS_Logo_liggend_tran.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0765" y="5044032"/>
            <a:ext cx="1942198" cy="792000"/>
          </a:xfrm>
          <a:prstGeom prst="rect">
            <a:avLst/>
          </a:prstGeom>
          <a:noFill/>
          <a:ln>
            <a:noFill/>
          </a:ln>
        </p:spPr>
      </p:pic>
      <p:pic>
        <p:nvPicPr>
          <p:cNvPr id="7" name="Tijdelijke aanduiding voor inhoud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0" y="4725657"/>
            <a:ext cx="5715000" cy="1428750"/>
          </a:xfrm>
        </p:spPr>
      </p:pic>
    </p:spTree>
    <p:extLst>
      <p:ext uri="{BB962C8B-B14F-4D97-AF65-F5344CB8AC3E}">
        <p14:creationId xmlns:p14="http://schemas.microsoft.com/office/powerpoint/2010/main" val="22595842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HOW?</a:t>
            </a:r>
            <a:endParaRPr lang="nl-BE" dirty="0"/>
          </a:p>
        </p:txBody>
      </p:sp>
      <p:sp>
        <p:nvSpPr>
          <p:cNvPr id="3" name="Tijdelijke aanduiding voor inhoud 2"/>
          <p:cNvSpPr>
            <a:spLocks noGrp="1"/>
          </p:cNvSpPr>
          <p:nvPr>
            <p:ph idx="1"/>
          </p:nvPr>
        </p:nvSpPr>
        <p:spPr>
          <a:xfrm>
            <a:off x="838200" y="1571223"/>
            <a:ext cx="10515600" cy="4605740"/>
          </a:xfrm>
        </p:spPr>
        <p:txBody>
          <a:bodyPr>
            <a:normAutofit fontScale="85000" lnSpcReduction="20000"/>
          </a:bodyPr>
          <a:lstStyle/>
          <a:p>
            <a:r>
              <a:rPr lang="en-US" dirty="0" smtClean="0"/>
              <a:t>36 </a:t>
            </a:r>
            <a:r>
              <a:rPr lang="en-US" dirty="0"/>
              <a:t>month project </a:t>
            </a:r>
            <a:endParaRPr lang="en-US" dirty="0" smtClean="0"/>
          </a:p>
          <a:p>
            <a:r>
              <a:rPr lang="en-US" dirty="0"/>
              <a:t>A</a:t>
            </a:r>
            <a:r>
              <a:rPr lang="en-US" dirty="0" smtClean="0"/>
              <a:t>n </a:t>
            </a:r>
            <a:r>
              <a:rPr lang="en-US" dirty="0"/>
              <a:t>innovative </a:t>
            </a:r>
            <a:r>
              <a:rPr lang="en-US" b="1" dirty="0"/>
              <a:t>collaboration</a:t>
            </a:r>
            <a:r>
              <a:rPr lang="en-US" dirty="0"/>
              <a:t> between training organizations </a:t>
            </a:r>
            <a:r>
              <a:rPr lang="en-US" dirty="0" smtClean="0"/>
              <a:t>and local </a:t>
            </a:r>
            <a:r>
              <a:rPr lang="en-US" dirty="0"/>
              <a:t>authorities </a:t>
            </a:r>
            <a:r>
              <a:rPr lang="en-US" dirty="0" smtClean="0"/>
              <a:t>located </a:t>
            </a:r>
            <a:r>
              <a:rPr lang="en-US" dirty="0"/>
              <a:t>in 6 different EU </a:t>
            </a:r>
            <a:r>
              <a:rPr lang="en-US" dirty="0" smtClean="0"/>
              <a:t>countries funded by Erasmus+. </a:t>
            </a:r>
          </a:p>
          <a:p>
            <a:r>
              <a:rPr lang="en-US" dirty="0" smtClean="0"/>
              <a:t>Together we design</a:t>
            </a:r>
            <a:r>
              <a:rPr lang="en-US" dirty="0"/>
              <a:t>, experiment and assess impact of a transnational “Restorative school change program” that will consist of:</a:t>
            </a:r>
            <a:endParaRPr lang="nl-BE" dirty="0"/>
          </a:p>
          <a:p>
            <a:pPr lvl="1"/>
            <a:r>
              <a:rPr lang="en-US" dirty="0" smtClean="0"/>
              <a:t>A </a:t>
            </a:r>
            <a:r>
              <a:rPr lang="en-US" dirty="0"/>
              <a:t>theoretical framework (vision) with a definition of a restorative school</a:t>
            </a:r>
            <a:endParaRPr lang="nl-BE" dirty="0"/>
          </a:p>
          <a:p>
            <a:pPr lvl="1"/>
            <a:r>
              <a:rPr lang="en-US" dirty="0" smtClean="0"/>
              <a:t>Strategical </a:t>
            </a:r>
            <a:r>
              <a:rPr lang="en-US" dirty="0"/>
              <a:t>implementation guidelines: an implementation model mapping how a school can evolve into a sustainable restorative school, including an ongoing assessment tool which can be used throughout this process </a:t>
            </a:r>
            <a:endParaRPr lang="nl-BE" dirty="0"/>
          </a:p>
          <a:p>
            <a:pPr lvl="1"/>
            <a:r>
              <a:rPr lang="en-US" dirty="0" smtClean="0"/>
              <a:t>Training </a:t>
            </a:r>
            <a:r>
              <a:rPr lang="en-US" dirty="0"/>
              <a:t>to utilization of restorative practices : methodologies and interventions which will be used to implement the </a:t>
            </a:r>
            <a:r>
              <a:rPr lang="en-US" dirty="0" smtClean="0"/>
              <a:t>theory, to </a:t>
            </a:r>
            <a:r>
              <a:rPr lang="en-US" dirty="0"/>
              <a:t>create a restorative school</a:t>
            </a:r>
            <a:endParaRPr lang="nl-BE" dirty="0"/>
          </a:p>
          <a:p>
            <a:r>
              <a:rPr lang="en-US" dirty="0"/>
              <a:t>In other words RESTORE will develop a </a:t>
            </a:r>
            <a:r>
              <a:rPr lang="en-US" b="1" dirty="0"/>
              <a:t>genuine</a:t>
            </a:r>
            <a:r>
              <a:rPr lang="en-US" dirty="0"/>
              <a:t> European Restorative program for schools, inspiring from pioneer experiences (IIRP International Institute for restorative practices, USA) and some advanced countries (UK, BE, NL). It aims at demonstrating the </a:t>
            </a:r>
            <a:r>
              <a:rPr lang="en-US" b="1" dirty="0"/>
              <a:t>positive</a:t>
            </a:r>
            <a:r>
              <a:rPr lang="en-US" dirty="0"/>
              <a:t> impacts of </a:t>
            </a:r>
            <a:r>
              <a:rPr lang="en-US" b="1" dirty="0"/>
              <a:t>restoratives</a:t>
            </a:r>
            <a:r>
              <a:rPr lang="en-US" dirty="0"/>
              <a:t> approaches for improved school climate. </a:t>
            </a:r>
            <a:endParaRPr lang="nl-BE" dirty="0"/>
          </a:p>
          <a:p>
            <a:endParaRPr lang="nl-BE"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0046" y="5739248"/>
            <a:ext cx="3661954" cy="915489"/>
          </a:xfrm>
          <a:prstGeom prst="rect">
            <a:avLst/>
          </a:prstGeom>
        </p:spPr>
      </p:pic>
    </p:spTree>
    <p:extLst>
      <p:ext uri="{BB962C8B-B14F-4D97-AF65-F5344CB8AC3E}">
        <p14:creationId xmlns:p14="http://schemas.microsoft.com/office/powerpoint/2010/main" val="2458478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WHAT?</a:t>
            </a:r>
            <a:endParaRPr lang="nl-BE" dirty="0"/>
          </a:p>
        </p:txBody>
      </p:sp>
      <p:sp>
        <p:nvSpPr>
          <p:cNvPr id="3" name="Tijdelijke aanduiding voor inhoud 2"/>
          <p:cNvSpPr>
            <a:spLocks noGrp="1"/>
          </p:cNvSpPr>
          <p:nvPr>
            <p:ph idx="1"/>
          </p:nvPr>
        </p:nvSpPr>
        <p:spPr/>
        <p:txBody>
          <a:bodyPr/>
          <a:lstStyle/>
          <a:p>
            <a:r>
              <a:rPr lang="en-US" dirty="0"/>
              <a:t>E</a:t>
            </a:r>
            <a:r>
              <a:rPr lang="en-US" dirty="0" smtClean="0"/>
              <a:t>ach </a:t>
            </a:r>
            <a:r>
              <a:rPr lang="en-US" dirty="0"/>
              <a:t>partner </a:t>
            </a:r>
            <a:r>
              <a:rPr lang="en-US" dirty="0" smtClean="0"/>
              <a:t>supports </a:t>
            </a:r>
            <a:r>
              <a:rPr lang="en-US" dirty="0"/>
              <a:t>1 local demonstration school that </a:t>
            </a:r>
            <a:r>
              <a:rPr lang="en-US" dirty="0" smtClean="0"/>
              <a:t>tests </a:t>
            </a:r>
            <a:r>
              <a:rPr lang="en-US" dirty="0"/>
              <a:t>the implementation of the RESTORE program along 18 months. </a:t>
            </a:r>
            <a:endParaRPr lang="en-US" dirty="0" smtClean="0"/>
          </a:p>
          <a:p>
            <a:r>
              <a:rPr lang="en-US" dirty="0" smtClean="0"/>
              <a:t>Several </a:t>
            </a:r>
            <a:r>
              <a:rPr lang="en-US" dirty="0"/>
              <a:t>transnational learning activities </a:t>
            </a:r>
            <a:r>
              <a:rPr lang="en-US" dirty="0" smtClean="0"/>
              <a:t>enable </a:t>
            </a:r>
            <a:r>
              <a:rPr lang="en-US" dirty="0"/>
              <a:t>upskilling the partners trainers and leaders from demonstration schools. </a:t>
            </a:r>
            <a:endParaRPr lang="en-US" dirty="0" smtClean="0"/>
          </a:p>
          <a:p>
            <a:r>
              <a:rPr lang="en-US" dirty="0" smtClean="0"/>
              <a:t>Several </a:t>
            </a:r>
            <a:r>
              <a:rPr lang="en-US" dirty="0"/>
              <a:t>multiplier events and numerous dissemination activities will engage potential users and beneficiaries and advocate for exploitation of this affordable, accessible and transferable model.</a:t>
            </a:r>
            <a:endParaRPr lang="nl-BE" dirty="0"/>
          </a:p>
          <a:p>
            <a:endParaRPr lang="nl-BE"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0046" y="5739248"/>
            <a:ext cx="3661954" cy="915489"/>
          </a:xfrm>
          <a:prstGeom prst="rect">
            <a:avLst/>
          </a:prstGeom>
        </p:spPr>
      </p:pic>
    </p:spTree>
    <p:extLst>
      <p:ext uri="{BB962C8B-B14F-4D97-AF65-F5344CB8AC3E}">
        <p14:creationId xmlns:p14="http://schemas.microsoft.com/office/powerpoint/2010/main" val="2268862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2311718"/>
              </p:ext>
            </p:extLst>
          </p:nvPr>
        </p:nvGraphicFramePr>
        <p:xfrm>
          <a:off x="592427" y="365127"/>
          <a:ext cx="8268239" cy="5469004"/>
        </p:xfrm>
        <a:graphic>
          <a:graphicData uri="http://schemas.openxmlformats.org/drawingml/2006/table">
            <a:tbl>
              <a:tblPr/>
              <a:tblGrid>
                <a:gridCol w="1918056"/>
                <a:gridCol w="520152"/>
                <a:gridCol w="617679"/>
                <a:gridCol w="541823"/>
                <a:gridCol w="520152"/>
                <a:gridCol w="487642"/>
                <a:gridCol w="520152"/>
                <a:gridCol w="530989"/>
                <a:gridCol w="509314"/>
                <a:gridCol w="552660"/>
                <a:gridCol w="498479"/>
                <a:gridCol w="520152"/>
                <a:gridCol w="530989"/>
              </a:tblGrid>
              <a:tr h="1423080">
                <a:tc>
                  <a:txBody>
                    <a:bodyPr/>
                    <a:lstStyle/>
                    <a:p>
                      <a:pPr rtl="0" fontAlgn="ctr"/>
                      <a:r>
                        <a:rPr lang="nl-NL" sz="2400" b="1" dirty="0">
                          <a:solidFill>
                            <a:srgbClr val="000000"/>
                          </a:solidFill>
                          <a:effectLst/>
                        </a:rPr>
                        <a:t>Project RESTORE - TIMELINE</a:t>
                      </a:r>
                    </a:p>
                  </a:txBody>
                  <a:tcPr marL="0" marR="0" marT="0" marB="0" anchor="ctr">
                    <a:lnL w="9525" cap="flat" cmpd="sng" algn="ctr">
                      <a:solidFill>
                        <a:srgbClr val="7042F3"/>
                      </a:solidFill>
                      <a:prstDash val="solid"/>
                      <a:round/>
                      <a:headEnd type="none" w="med" len="med"/>
                      <a:tailEnd type="none" w="med" len="med"/>
                    </a:lnL>
                    <a:lnR w="9525" cap="flat" cmpd="sng" algn="ctr">
                      <a:solidFill>
                        <a:srgbClr val="D042F3"/>
                      </a:solidFill>
                      <a:prstDash val="solid"/>
                      <a:round/>
                      <a:headEnd type="none" w="med" len="med"/>
                      <a:tailEnd type="none" w="med" len="med"/>
                    </a:lnR>
                    <a:lnT w="9525" cap="flat" cmpd="sng" algn="ctr">
                      <a:solidFill>
                        <a:srgbClr val="7042F3"/>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600">
                        <a:effectLst/>
                      </a:endParaRPr>
                    </a:p>
                  </a:txBody>
                  <a:tcPr marL="26129" marR="26129" marT="0" marB="0" anchor="b">
                    <a:lnL w="9525" cap="flat" cmpd="sng" algn="ctr">
                      <a:solidFill>
                        <a:srgbClr val="D042F3"/>
                      </a:solidFill>
                      <a:prstDash val="solid"/>
                      <a:round/>
                      <a:headEnd type="none" w="med" len="med"/>
                      <a:tailEnd type="none" w="med" len="med"/>
                    </a:lnL>
                    <a:lnR w="9525" cap="flat" cmpd="sng" algn="ctr">
                      <a:solidFill>
                        <a:srgbClr val="F043F3"/>
                      </a:solidFill>
                      <a:prstDash val="solid"/>
                      <a:round/>
                      <a:headEnd type="none" w="med" len="med"/>
                      <a:tailEnd type="none" w="med" len="med"/>
                    </a:lnR>
                    <a:lnT w="9525" cap="flat" cmpd="sng" algn="ctr">
                      <a:solidFill>
                        <a:srgbClr val="D042F3"/>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600">
                        <a:effectLst/>
                      </a:endParaRPr>
                    </a:p>
                  </a:txBody>
                  <a:tcPr marL="26129" marR="26129" marT="0" marB="0" anchor="b">
                    <a:lnL w="9525" cap="flat" cmpd="sng" algn="ctr">
                      <a:solidFill>
                        <a:srgbClr val="F043F3"/>
                      </a:solidFill>
                      <a:prstDash val="solid"/>
                      <a:round/>
                      <a:headEnd type="none" w="med" len="med"/>
                      <a:tailEnd type="none" w="med" len="med"/>
                    </a:lnL>
                    <a:lnR w="9525" cap="flat" cmpd="sng" algn="ctr">
                      <a:solidFill>
                        <a:srgbClr val="5049F3"/>
                      </a:solidFill>
                      <a:prstDash val="solid"/>
                      <a:round/>
                      <a:headEnd type="none" w="med" len="med"/>
                      <a:tailEnd type="none" w="med" len="med"/>
                    </a:lnR>
                    <a:lnT w="9525" cap="flat" cmpd="sng" algn="ctr">
                      <a:solidFill>
                        <a:srgbClr val="F043F3"/>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600">
                        <a:effectLst/>
                      </a:endParaRPr>
                    </a:p>
                  </a:txBody>
                  <a:tcPr marL="26129" marR="26129" marT="0" marB="0" anchor="b">
                    <a:lnL w="9525" cap="flat" cmpd="sng" algn="ctr">
                      <a:solidFill>
                        <a:srgbClr val="5049F3"/>
                      </a:solidFill>
                      <a:prstDash val="solid"/>
                      <a:round/>
                      <a:headEnd type="none" w="med" len="med"/>
                      <a:tailEnd type="none" w="med" len="med"/>
                    </a:lnL>
                    <a:lnR w="9525" cap="flat" cmpd="sng" algn="ctr">
                      <a:solidFill>
                        <a:srgbClr val="7047F3"/>
                      </a:solidFill>
                      <a:prstDash val="solid"/>
                      <a:round/>
                      <a:headEnd type="none" w="med" len="med"/>
                      <a:tailEnd type="none" w="med" len="med"/>
                    </a:lnR>
                    <a:lnT w="9525" cap="flat" cmpd="sng" algn="ctr">
                      <a:solidFill>
                        <a:srgbClr val="5049F3"/>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600">
                        <a:effectLst/>
                      </a:endParaRPr>
                    </a:p>
                  </a:txBody>
                  <a:tcPr marL="26129" marR="26129" marT="0" marB="0" anchor="b">
                    <a:lnL w="9525" cap="flat" cmpd="sng" algn="ctr">
                      <a:solidFill>
                        <a:srgbClr val="7047F3"/>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7047F3"/>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600">
                        <a:effectLst/>
                      </a:endParaRP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600">
                        <a:effectLst/>
                      </a:endParaRP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600">
                        <a:effectLst/>
                      </a:endParaRP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600">
                        <a:effectLst/>
                      </a:endParaRP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600">
                        <a:effectLst/>
                      </a:endParaRP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600">
                        <a:effectLst/>
                      </a:endParaRP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600">
                        <a:effectLst/>
                      </a:endParaRP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600">
                        <a:effectLst/>
                      </a:endParaRP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315268">
                <a:tc>
                  <a:txBody>
                    <a:bodyPr/>
                    <a:lstStyle/>
                    <a:p>
                      <a:pPr rtl="0" fontAlgn="b"/>
                      <a:endParaRPr lang="nl-NL" sz="1600">
                        <a:effectLst/>
                      </a:endParaRPr>
                    </a:p>
                  </a:txBody>
                  <a:tcPr marL="26129" marR="26129" marT="0" marB="0" anchor="b">
                    <a:lnL w="19050"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gridSpan="12">
                  <a:txBody>
                    <a:bodyPr/>
                    <a:lstStyle/>
                    <a:p>
                      <a:pPr algn="ctr" rtl="0" fontAlgn="b"/>
                      <a:r>
                        <a:rPr lang="nl-NL" sz="1600" b="1">
                          <a:solidFill>
                            <a:srgbClr val="000000"/>
                          </a:solidFill>
                          <a:effectLst/>
                        </a:rPr>
                        <a:t>YEAR 1</a:t>
                      </a:r>
                    </a:p>
                  </a:txBody>
                  <a:tcPr marL="26129" marR="26129" marT="0" marB="0" anchor="b">
                    <a:lnL w="9525" cap="flat" cmpd="sng" algn="ctr">
                      <a:solidFill>
                        <a:srgbClr val="CCCCCC"/>
                      </a:solidFill>
                      <a:prstDash val="solid"/>
                      <a:round/>
                      <a:headEnd type="none" w="med" len="med"/>
                      <a:tailEnd type="none" w="med" len="med"/>
                    </a:lnL>
                    <a:lnR w="19050"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r>
              <a:tr h="630533">
                <a:tc>
                  <a:txBody>
                    <a:bodyPr/>
                    <a:lstStyle/>
                    <a:p>
                      <a:pPr rtl="0" fontAlgn="b"/>
                      <a:endParaRPr lang="nl-NL" sz="1600">
                        <a:effectLst/>
                      </a:endParaRPr>
                    </a:p>
                  </a:txBody>
                  <a:tcPr marL="26129" marR="26129" marT="0" marB="0" anchor="b">
                    <a:lnL w="19050"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600">
                          <a:solidFill>
                            <a:srgbClr val="000000"/>
                          </a:solidFill>
                          <a:effectLst/>
                        </a:rPr>
                        <a:t>sep.-17</a:t>
                      </a: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600">
                          <a:solidFill>
                            <a:srgbClr val="000000"/>
                          </a:solidFill>
                          <a:effectLst/>
                        </a:rPr>
                        <a:t>okt.-17</a:t>
                      </a: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600">
                          <a:solidFill>
                            <a:srgbClr val="000000"/>
                          </a:solidFill>
                          <a:effectLst/>
                        </a:rPr>
                        <a:t>nov.-17</a:t>
                      </a: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600">
                          <a:solidFill>
                            <a:srgbClr val="000000"/>
                          </a:solidFill>
                          <a:effectLst/>
                        </a:rPr>
                        <a:t>dec.-17</a:t>
                      </a: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600">
                          <a:solidFill>
                            <a:srgbClr val="000000"/>
                          </a:solidFill>
                          <a:effectLst/>
                        </a:rPr>
                        <a:t>jan.-18</a:t>
                      </a: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600">
                          <a:solidFill>
                            <a:srgbClr val="000000"/>
                          </a:solidFill>
                          <a:effectLst/>
                        </a:rPr>
                        <a:t>feb.-18</a:t>
                      </a: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600">
                          <a:solidFill>
                            <a:srgbClr val="000000"/>
                          </a:solidFill>
                          <a:effectLst/>
                        </a:rPr>
                        <a:t>mrt.-18</a:t>
                      </a: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600">
                          <a:solidFill>
                            <a:srgbClr val="000000"/>
                          </a:solidFill>
                          <a:effectLst/>
                        </a:rPr>
                        <a:t>apr.-18</a:t>
                      </a: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600">
                          <a:solidFill>
                            <a:srgbClr val="000000"/>
                          </a:solidFill>
                          <a:effectLst/>
                        </a:rPr>
                        <a:t>mei-18</a:t>
                      </a: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600">
                          <a:solidFill>
                            <a:srgbClr val="000000"/>
                          </a:solidFill>
                          <a:effectLst/>
                        </a:rPr>
                        <a:t>jun.-18</a:t>
                      </a: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600">
                          <a:solidFill>
                            <a:srgbClr val="000000"/>
                          </a:solidFill>
                          <a:effectLst/>
                        </a:rPr>
                        <a:t>jul.-18</a:t>
                      </a: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600">
                          <a:solidFill>
                            <a:srgbClr val="000000"/>
                          </a:solidFill>
                          <a:effectLst/>
                        </a:rPr>
                        <a:t>aug.-18</a:t>
                      </a:r>
                    </a:p>
                  </a:txBody>
                  <a:tcPr marL="26129" marR="26129" marT="0" marB="0" anchor="b">
                    <a:lnL w="9525" cap="flat" cmpd="sng" algn="ctr">
                      <a:solidFill>
                        <a:srgbClr val="CCCCCC"/>
                      </a:solidFill>
                      <a:prstDash val="solid"/>
                      <a:round/>
                      <a:headEnd type="none" w="med" len="med"/>
                      <a:tailEnd type="none" w="med" len="med"/>
                    </a:lnL>
                    <a:lnR w="19050"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665562">
                <a:tc>
                  <a:txBody>
                    <a:bodyPr/>
                    <a:lstStyle/>
                    <a:p>
                      <a:pPr rtl="0" fontAlgn="ctr"/>
                      <a:r>
                        <a:rPr lang="nl-NL" sz="1600" b="1">
                          <a:solidFill>
                            <a:srgbClr val="000000"/>
                          </a:solidFill>
                          <a:effectLst/>
                        </a:rPr>
                        <a:t>PROJECTMEETING</a:t>
                      </a:r>
                    </a:p>
                  </a:txBody>
                  <a:tcPr marL="26129" marR="26129" marT="0" marB="0" anchor="ctr">
                    <a:lnL w="19050"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2E75B5"/>
                    </a:solidFill>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nl-NL" sz="1000" i="0">
                          <a:solidFill>
                            <a:srgbClr val="000000"/>
                          </a:solidFill>
                          <a:effectLst/>
                          <a:latin typeface="Calibri" panose="020F0502020204030204" pitchFamily="34" charset="0"/>
                        </a:rPr>
                        <a:t>9-10 Oct </a:t>
                      </a:r>
                      <a:r>
                        <a:rPr lang="nl-NL" sz="800" i="0">
                          <a:solidFill>
                            <a:srgbClr val="000000"/>
                          </a:solidFill>
                          <a:effectLst/>
                          <a:latin typeface="Calibri" panose="020F0502020204030204" pitchFamily="34" charset="0"/>
                        </a:rPr>
                        <a:t>Belgium (Oranjehuis-Ligand)</a:t>
                      </a:r>
                      <a:endParaRPr lang="nl-NL" sz="1600">
                        <a:solidFill>
                          <a:srgbClr val="000000"/>
                        </a:solidFill>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9CC2E5"/>
                    </a:solidFill>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r>
                        <a:rPr lang="nl-NL" sz="700">
                          <a:solidFill>
                            <a:srgbClr val="000000"/>
                          </a:solidFill>
                          <a:effectLst/>
                        </a:rPr>
                        <a:t>Progress-report 10 march</a:t>
                      </a: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A9999"/>
                    </a:solidFill>
                  </a:tcPr>
                </a:tc>
                <a:tc>
                  <a:txBody>
                    <a:bodyPr/>
                    <a:lstStyle/>
                    <a:p>
                      <a:pPr algn="ctr" rtl="0" fontAlgn="t"/>
                      <a:r>
                        <a:rPr lang="nl-NL" sz="900">
                          <a:solidFill>
                            <a:srgbClr val="000000"/>
                          </a:solidFill>
                          <a:effectLst/>
                        </a:rPr>
                        <a:t>26-27 Apr Italy</a:t>
                      </a: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BDD6EE"/>
                    </a:solidFill>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19050"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1488760">
                <a:tc>
                  <a:txBody>
                    <a:bodyPr/>
                    <a:lstStyle/>
                    <a:p>
                      <a:pPr rtl="0" fontAlgn="ctr"/>
                      <a:r>
                        <a:rPr lang="nl-NL" sz="1600" b="1">
                          <a:solidFill>
                            <a:srgbClr val="000000"/>
                          </a:solidFill>
                          <a:effectLst/>
                        </a:rPr>
                        <a:t>INTERNATIONAL TRAINING</a:t>
                      </a:r>
                    </a:p>
                  </a:txBody>
                  <a:tcPr marL="26129" marR="26129" marT="0" marB="0" anchor="ctr">
                    <a:lnL w="19050"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548135"/>
                    </a:solidFill>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r>
                        <a:rPr lang="en-US" sz="800">
                          <a:solidFill>
                            <a:srgbClr val="000000"/>
                          </a:solidFill>
                          <a:effectLst/>
                        </a:rPr>
                        <a:t>24-26 Jan </a:t>
                      </a:r>
                      <a:br>
                        <a:rPr lang="en-US" sz="800">
                          <a:solidFill>
                            <a:srgbClr val="000000"/>
                          </a:solidFill>
                          <a:effectLst/>
                        </a:rPr>
                      </a:br>
                      <a:r>
                        <a:rPr lang="en-US" sz="800">
                          <a:solidFill>
                            <a:srgbClr val="000000"/>
                          </a:solidFill>
                          <a:effectLst/>
                        </a:rPr>
                        <a:t>Netherl Trainersmeeting </a:t>
                      </a:r>
                      <a:br>
                        <a:rPr lang="en-US" sz="800">
                          <a:solidFill>
                            <a:srgbClr val="000000"/>
                          </a:solidFill>
                          <a:effectLst/>
                        </a:rPr>
                      </a:br>
                      <a:r>
                        <a:rPr lang="en-US" sz="800">
                          <a:solidFill>
                            <a:srgbClr val="000000"/>
                          </a:solidFill>
                          <a:effectLst/>
                        </a:rPr>
                        <a:t>C1</a:t>
                      </a: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8D08D"/>
                    </a:solidFill>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r>
                        <a:rPr lang="en-US" sz="800" i="0">
                          <a:solidFill>
                            <a:srgbClr val="000000"/>
                          </a:solidFill>
                          <a:effectLst/>
                          <a:latin typeface="Calibri" panose="020F0502020204030204" pitchFamily="34" charset="0"/>
                        </a:rPr>
                        <a:t>28-29-30 Apr Italy (Gibellina): </a:t>
                      </a:r>
                      <a:r>
                        <a:rPr lang="en-US" sz="700" i="0">
                          <a:solidFill>
                            <a:srgbClr val="000000"/>
                          </a:solidFill>
                          <a:effectLst/>
                          <a:latin typeface="Calibri" panose="020F0502020204030204" pitchFamily="34" charset="0"/>
                        </a:rPr>
                        <a:t>Staff training by Le Souffle</a:t>
                      </a:r>
                      <a:br>
                        <a:rPr lang="en-US" sz="700" i="0">
                          <a:solidFill>
                            <a:srgbClr val="000000"/>
                          </a:solidFill>
                          <a:effectLst/>
                          <a:latin typeface="Calibri" panose="020F0502020204030204" pitchFamily="34" charset="0"/>
                        </a:rPr>
                      </a:br>
                      <a:r>
                        <a:rPr lang="en-US" sz="700" i="0">
                          <a:solidFill>
                            <a:srgbClr val="000000"/>
                          </a:solidFill>
                          <a:effectLst/>
                          <a:latin typeface="Calibri" panose="020F0502020204030204" pitchFamily="34" charset="0"/>
                        </a:rPr>
                        <a:t>C5</a:t>
                      </a:r>
                      <a:endParaRPr lang="en-US" sz="800">
                        <a:solidFill>
                          <a:srgbClr val="000000"/>
                        </a:solidFill>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8D08D"/>
                    </a:solidFill>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19050"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315268">
                <a:tc>
                  <a:txBody>
                    <a:bodyPr/>
                    <a:lstStyle/>
                    <a:p>
                      <a:pPr rtl="0" fontAlgn="ctr"/>
                      <a:r>
                        <a:rPr lang="nl-NL" sz="1600" b="1">
                          <a:solidFill>
                            <a:srgbClr val="000000"/>
                          </a:solidFill>
                          <a:effectLst/>
                        </a:rPr>
                        <a:t>LOCAL EVENTS</a:t>
                      </a:r>
                    </a:p>
                  </a:txBody>
                  <a:tcPr marL="26129" marR="26129" marT="0" marB="0" anchor="ctr">
                    <a:lnL w="19050"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BF9000"/>
                    </a:solidFill>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gridSpan="4">
                  <a:txBody>
                    <a:bodyPr/>
                    <a:lstStyle/>
                    <a:p>
                      <a:pPr algn="ctr" rtl="0" fontAlgn="t"/>
                      <a:r>
                        <a:rPr lang="nl-NL" sz="800">
                          <a:solidFill>
                            <a:srgbClr val="000000"/>
                          </a:solidFill>
                          <a:effectLst/>
                        </a:rPr>
                        <a:t>RAMPUP LOCAL SCHOOLS</a:t>
                      </a: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E598"/>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600">
                        <a:effectLst/>
                      </a:endParaRPr>
                    </a:p>
                  </a:txBody>
                  <a:tcPr marL="26129" marR="26129" marT="0" marB="0">
                    <a:lnL w="9525" cap="flat" cmpd="sng" algn="ctr">
                      <a:solidFill>
                        <a:srgbClr val="CCCCCC"/>
                      </a:solidFill>
                      <a:prstDash val="solid"/>
                      <a:round/>
                      <a:headEnd type="none" w="med" len="med"/>
                      <a:tailEnd type="none" w="med" len="med"/>
                    </a:lnL>
                    <a:lnR w="19050"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630533">
                <a:tc>
                  <a:txBody>
                    <a:bodyPr/>
                    <a:lstStyle/>
                    <a:p>
                      <a:pPr rtl="0" fontAlgn="ctr"/>
                      <a:r>
                        <a:rPr lang="nl-NL" sz="1600" b="1">
                          <a:solidFill>
                            <a:srgbClr val="000000"/>
                          </a:solidFill>
                          <a:effectLst/>
                        </a:rPr>
                        <a:t>MULTIPLIER EVENTS</a:t>
                      </a:r>
                    </a:p>
                  </a:txBody>
                  <a:tcPr marL="26129" marR="26129" marT="0" marB="0" anchor="ctr">
                    <a:lnL w="19050"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rtl="0" fontAlgn="b"/>
                      <a:endParaRPr lang="nl-NL" sz="1600">
                        <a:effectLst/>
                      </a:endParaRP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rtl="0" fontAlgn="b"/>
                      <a:endParaRPr lang="nl-NL" sz="1600">
                        <a:effectLst/>
                      </a:endParaRP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rtl="0" fontAlgn="b"/>
                      <a:endParaRPr lang="nl-NL" sz="1600">
                        <a:effectLst/>
                      </a:endParaRP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rtl="0" fontAlgn="b"/>
                      <a:endParaRPr lang="nl-NL" sz="1600">
                        <a:effectLst/>
                      </a:endParaRP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rtl="0" fontAlgn="b"/>
                      <a:endParaRPr lang="nl-NL" sz="1600">
                        <a:effectLst/>
                      </a:endParaRP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rtl="0" fontAlgn="b"/>
                      <a:endParaRPr lang="nl-NL" sz="1600">
                        <a:effectLst/>
                      </a:endParaRP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rtl="0" fontAlgn="b"/>
                      <a:endParaRPr lang="nl-NL" sz="1600">
                        <a:effectLst/>
                      </a:endParaRP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rtl="0" fontAlgn="b"/>
                      <a:endParaRPr lang="nl-NL" sz="1600">
                        <a:effectLst/>
                      </a:endParaRP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rtl="0" fontAlgn="b"/>
                      <a:r>
                        <a:rPr lang="en-US" sz="800">
                          <a:solidFill>
                            <a:srgbClr val="000000"/>
                          </a:solidFill>
                          <a:effectLst/>
                        </a:rPr>
                        <a:t>15 - 16 May France (Lille) </a:t>
                      </a: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rtl="0" fontAlgn="b"/>
                      <a:endParaRPr lang="nl-NL" sz="1600">
                        <a:effectLst/>
                      </a:endParaRP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rtl="0" fontAlgn="b"/>
                      <a:endParaRPr lang="nl-NL" sz="1600">
                        <a:effectLst/>
                      </a:endParaRPr>
                    </a:p>
                  </a:txBody>
                  <a:tcPr marL="26129" marR="26129"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rtl="0" fontAlgn="b"/>
                      <a:endParaRPr lang="nl-NL" sz="1600" dirty="0">
                        <a:effectLst/>
                      </a:endParaRPr>
                    </a:p>
                  </a:txBody>
                  <a:tcPr marL="26129" marR="26129" marT="0" marB="0" anchor="b">
                    <a:lnL w="9525" cap="flat" cmpd="sng" algn="ctr">
                      <a:solidFill>
                        <a:srgbClr val="CCCCCC"/>
                      </a:solidFill>
                      <a:prstDash val="solid"/>
                      <a:round/>
                      <a:headEnd type="none" w="med" len="med"/>
                      <a:tailEnd type="none" w="med" len="med"/>
                    </a:lnL>
                    <a:lnR w="19050"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5" name="Titel 4"/>
          <p:cNvSpPr>
            <a:spLocks noGrp="1"/>
          </p:cNvSpPr>
          <p:nvPr>
            <p:ph type="title"/>
          </p:nvPr>
        </p:nvSpPr>
        <p:spPr/>
        <p:txBody>
          <a:bodyPr/>
          <a:lstStyle/>
          <a:p>
            <a:r>
              <a:rPr lang="nl-NL" dirty="0" smtClean="0"/>
              <a:t> </a:t>
            </a:r>
            <a:endParaRPr lang="nl-NL" dirty="0"/>
          </a:p>
        </p:txBody>
      </p:sp>
      <p:pic>
        <p:nvPicPr>
          <p:cNvPr id="6" name="Afbeelding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0046" y="5739248"/>
            <a:ext cx="3661954" cy="915489"/>
          </a:xfrm>
          <a:prstGeom prst="rect">
            <a:avLst/>
          </a:prstGeom>
        </p:spPr>
      </p:pic>
    </p:spTree>
    <p:extLst>
      <p:ext uri="{BB962C8B-B14F-4D97-AF65-F5344CB8AC3E}">
        <p14:creationId xmlns:p14="http://schemas.microsoft.com/office/powerpoint/2010/main" val="4282918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ext uri="{D42A27DB-BD31-4B8C-83A1-F6EECF244321}">
                <p14:modId xmlns:p14="http://schemas.microsoft.com/office/powerpoint/2010/main" val="2880482281"/>
              </p:ext>
            </p:extLst>
          </p:nvPr>
        </p:nvGraphicFramePr>
        <p:xfrm>
          <a:off x="502278" y="425004"/>
          <a:ext cx="8220359" cy="5855024"/>
        </p:xfrm>
        <a:graphic>
          <a:graphicData uri="http://schemas.openxmlformats.org/drawingml/2006/table">
            <a:tbl>
              <a:tblPr/>
              <a:tblGrid>
                <a:gridCol w="1906952"/>
                <a:gridCol w="517139"/>
                <a:gridCol w="614104"/>
                <a:gridCol w="538686"/>
                <a:gridCol w="517139"/>
                <a:gridCol w="484818"/>
                <a:gridCol w="517139"/>
                <a:gridCol w="527913"/>
                <a:gridCol w="506365"/>
                <a:gridCol w="549460"/>
                <a:gridCol w="495592"/>
                <a:gridCol w="517139"/>
                <a:gridCol w="527913"/>
              </a:tblGrid>
              <a:tr h="254744">
                <a:tc>
                  <a:txBody>
                    <a:bodyPr/>
                    <a:lstStyle/>
                    <a:p>
                      <a:pPr rtl="0" fontAlgn="b"/>
                      <a:endParaRPr lang="nl-NL" sz="1300">
                        <a:effectLst/>
                      </a:endParaRPr>
                    </a:p>
                  </a:txBody>
                  <a:tcPr marL="20655" marR="20655" marT="0" marB="0" anchor="b">
                    <a:lnL w="19050"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19050"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gridSpan="12">
                  <a:txBody>
                    <a:bodyPr/>
                    <a:lstStyle/>
                    <a:p>
                      <a:pPr algn="ctr" rtl="0" fontAlgn="b"/>
                      <a:r>
                        <a:rPr lang="nl-NL" sz="1300" b="1">
                          <a:solidFill>
                            <a:srgbClr val="000000"/>
                          </a:solidFill>
                          <a:effectLst/>
                        </a:rPr>
                        <a:t>YEAR 2</a:t>
                      </a:r>
                    </a:p>
                  </a:txBody>
                  <a:tcPr marL="20655" marR="20655" marT="0" marB="0" anchor="b">
                    <a:lnL w="9525" cap="flat" cmpd="sng" algn="ctr">
                      <a:solidFill>
                        <a:srgbClr val="CCCCCC"/>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r>
              <a:tr h="509488">
                <a:tc>
                  <a:txBody>
                    <a:bodyPr/>
                    <a:lstStyle/>
                    <a:p>
                      <a:pPr rtl="0" fontAlgn="b"/>
                      <a:endParaRPr lang="nl-NL" sz="1300">
                        <a:effectLst/>
                      </a:endParaRPr>
                    </a:p>
                  </a:txBody>
                  <a:tcPr marL="20655" marR="20655" marT="0" marB="0" anchor="b">
                    <a:lnL w="19050"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300">
                          <a:solidFill>
                            <a:srgbClr val="000000"/>
                          </a:solidFill>
                          <a:effectLst/>
                        </a:rPr>
                        <a:t>sep.-18</a:t>
                      </a: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300">
                          <a:solidFill>
                            <a:srgbClr val="000000"/>
                          </a:solidFill>
                          <a:effectLst/>
                        </a:rPr>
                        <a:t>okt.-18</a:t>
                      </a: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300">
                          <a:solidFill>
                            <a:srgbClr val="000000"/>
                          </a:solidFill>
                          <a:effectLst/>
                        </a:rPr>
                        <a:t>nov.-18</a:t>
                      </a: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300">
                          <a:solidFill>
                            <a:srgbClr val="000000"/>
                          </a:solidFill>
                          <a:effectLst/>
                        </a:rPr>
                        <a:t>dec.-18</a:t>
                      </a: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300">
                          <a:solidFill>
                            <a:srgbClr val="000000"/>
                          </a:solidFill>
                          <a:effectLst/>
                        </a:rPr>
                        <a:t>jan.-19</a:t>
                      </a: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300">
                          <a:solidFill>
                            <a:srgbClr val="000000"/>
                          </a:solidFill>
                          <a:effectLst/>
                        </a:rPr>
                        <a:t>feb.-19</a:t>
                      </a: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300">
                          <a:solidFill>
                            <a:srgbClr val="000000"/>
                          </a:solidFill>
                          <a:effectLst/>
                        </a:rPr>
                        <a:t>mrt.-19</a:t>
                      </a: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300">
                          <a:solidFill>
                            <a:srgbClr val="000000"/>
                          </a:solidFill>
                          <a:effectLst/>
                        </a:rPr>
                        <a:t>apr.-19</a:t>
                      </a: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300">
                          <a:solidFill>
                            <a:srgbClr val="000000"/>
                          </a:solidFill>
                          <a:effectLst/>
                        </a:rPr>
                        <a:t>mei-19</a:t>
                      </a: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300">
                          <a:solidFill>
                            <a:srgbClr val="000000"/>
                          </a:solidFill>
                          <a:effectLst/>
                        </a:rPr>
                        <a:t>jun.-19</a:t>
                      </a: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300">
                          <a:solidFill>
                            <a:srgbClr val="000000"/>
                          </a:solidFill>
                          <a:effectLst/>
                        </a:rPr>
                        <a:t>jul.-19</a:t>
                      </a: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sz="1300">
                          <a:solidFill>
                            <a:srgbClr val="000000"/>
                          </a:solidFill>
                          <a:effectLst/>
                        </a:rPr>
                        <a:t>aug.-19</a:t>
                      </a:r>
                    </a:p>
                  </a:txBody>
                  <a:tcPr marL="20655" marR="20655" marT="0" marB="0" anchor="b">
                    <a:lnL w="9525" cap="flat" cmpd="sng" algn="ctr">
                      <a:solidFill>
                        <a:srgbClr val="CCCCCC"/>
                      </a:solidFill>
                      <a:prstDash val="solid"/>
                      <a:round/>
                      <a:headEnd type="none" w="med" len="med"/>
                      <a:tailEnd type="none" w="med" len="med"/>
                    </a:lnL>
                    <a:lnR w="19050"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566097">
                <a:tc>
                  <a:txBody>
                    <a:bodyPr/>
                    <a:lstStyle/>
                    <a:p>
                      <a:pPr rtl="0" fontAlgn="ctr"/>
                      <a:r>
                        <a:rPr lang="nl-NL" sz="1300" b="1">
                          <a:solidFill>
                            <a:srgbClr val="000000"/>
                          </a:solidFill>
                          <a:effectLst/>
                        </a:rPr>
                        <a:t>PROJECTMEETING</a:t>
                      </a:r>
                    </a:p>
                  </a:txBody>
                  <a:tcPr marL="20655" marR="20655" marT="0" marB="0" anchor="ctr">
                    <a:lnL w="19050"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2E75B5"/>
                    </a:solidFill>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nl-NL" sz="700" i="0">
                          <a:solidFill>
                            <a:srgbClr val="000000"/>
                          </a:solidFill>
                          <a:effectLst/>
                          <a:latin typeface="Calibri" panose="020F0502020204030204" pitchFamily="34" charset="0"/>
                        </a:rPr>
                        <a:t>5-6 Dec </a:t>
                      </a:r>
                      <a:r>
                        <a:rPr lang="nl-NL" sz="600" i="0">
                          <a:solidFill>
                            <a:srgbClr val="000000"/>
                          </a:solidFill>
                          <a:effectLst/>
                          <a:latin typeface="Calibri" panose="020F0502020204030204" pitchFamily="34" charset="0"/>
                        </a:rPr>
                        <a:t>Romania</a:t>
                      </a:r>
                      <a:endParaRPr lang="nl-NL" sz="700">
                        <a:solidFill>
                          <a:srgbClr val="000000"/>
                        </a:solidFill>
                        <a:effectLst/>
                      </a:endParaRP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BDD6EE"/>
                    </a:solidFill>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r>
                        <a:rPr lang="en-US" sz="600">
                          <a:solidFill>
                            <a:srgbClr val="000000"/>
                          </a:solidFill>
                          <a:effectLst/>
                        </a:rPr>
                        <a:t>10 March official interim report</a:t>
                      </a: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A9999"/>
                    </a:solidFill>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r>
                        <a:rPr lang="nl-NL" sz="700" b="1" i="0">
                          <a:solidFill>
                            <a:srgbClr val="000000"/>
                          </a:solidFill>
                          <a:effectLst/>
                          <a:latin typeface="Calibri" panose="020F0502020204030204" pitchFamily="34" charset="0"/>
                        </a:rPr>
                        <a:t>20-21May </a:t>
                      </a:r>
                      <a:r>
                        <a:rPr lang="nl-NL" sz="700" i="0">
                          <a:solidFill>
                            <a:srgbClr val="000000"/>
                          </a:solidFill>
                          <a:effectLst/>
                          <a:latin typeface="Calibri" panose="020F0502020204030204" pitchFamily="34" charset="0"/>
                        </a:rPr>
                        <a:t>France (Lille) </a:t>
                      </a:r>
                      <a:endParaRPr lang="nl-NL" sz="700">
                        <a:solidFill>
                          <a:srgbClr val="000000"/>
                        </a:solidFill>
                        <a:effectLst/>
                      </a:endParaRP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9CC2E5"/>
                    </a:solidFill>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19050"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1644634">
                <a:tc>
                  <a:txBody>
                    <a:bodyPr/>
                    <a:lstStyle/>
                    <a:p>
                      <a:pPr rtl="0" fontAlgn="ctr"/>
                      <a:r>
                        <a:rPr lang="nl-NL" sz="1300" b="1">
                          <a:solidFill>
                            <a:srgbClr val="000000"/>
                          </a:solidFill>
                          <a:effectLst/>
                        </a:rPr>
                        <a:t>INTERNATIONAL TRAINING</a:t>
                      </a:r>
                    </a:p>
                  </a:txBody>
                  <a:tcPr marL="20655" marR="20655" marT="0" marB="0" anchor="ctr">
                    <a:lnL w="19050"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548135"/>
                    </a:solidFill>
                  </a:tcPr>
                </a:tc>
                <a:tc>
                  <a:txBody>
                    <a:bodyPr/>
                    <a:lstStyle/>
                    <a:p>
                      <a:pPr rtl="0" fontAlgn="t"/>
                      <a:r>
                        <a:rPr lang="en-US" sz="700">
                          <a:solidFill>
                            <a:srgbClr val="000000"/>
                          </a:solidFill>
                          <a:effectLst/>
                        </a:rPr>
                        <a:t>25-26-27 Sept Belgium Leader-shiptraining </a:t>
                      </a:r>
                      <a:br>
                        <a:rPr lang="en-US" sz="700">
                          <a:solidFill>
                            <a:srgbClr val="000000"/>
                          </a:solidFill>
                          <a:effectLst/>
                        </a:rPr>
                      </a:br>
                      <a:r>
                        <a:rPr lang="en-US" sz="700">
                          <a:solidFill>
                            <a:srgbClr val="000000"/>
                          </a:solidFill>
                          <a:effectLst/>
                        </a:rPr>
                        <a:t>C2</a:t>
                      </a: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8D08D"/>
                    </a:solidFill>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r>
                        <a:rPr lang="en-US" sz="700">
                          <a:solidFill>
                            <a:srgbClr val="000000"/>
                          </a:solidFill>
                          <a:effectLst/>
                        </a:rPr>
                        <a:t>27-28 febr 1 march Feb Belgium Restorative conference training C3*</a:t>
                      </a: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8D08D"/>
                    </a:solidFill>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19050"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54744">
                <a:tc>
                  <a:txBody>
                    <a:bodyPr/>
                    <a:lstStyle/>
                    <a:p>
                      <a:pPr rtl="0" fontAlgn="ctr"/>
                      <a:r>
                        <a:rPr lang="nl-NL" sz="1300" b="1">
                          <a:solidFill>
                            <a:srgbClr val="000000"/>
                          </a:solidFill>
                          <a:effectLst/>
                        </a:rPr>
                        <a:t>LOCAL EVENTS</a:t>
                      </a:r>
                    </a:p>
                  </a:txBody>
                  <a:tcPr marL="20655" marR="20655" marT="0" marB="0" anchor="ctr">
                    <a:lnL w="19050"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BF9000"/>
                    </a:solidFill>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gridSpan="9">
                  <a:txBody>
                    <a:bodyPr/>
                    <a:lstStyle/>
                    <a:p>
                      <a:pPr algn="ctr" rtl="0" fontAlgn="t"/>
                      <a:r>
                        <a:rPr lang="nl-NL" sz="700">
                          <a:solidFill>
                            <a:srgbClr val="000000"/>
                          </a:solidFill>
                          <a:effectLst/>
                        </a:rPr>
                        <a:t>TRAINING &amp; COACHING SCHOOLS</a:t>
                      </a: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E598"/>
                    </a:solidFill>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sz="1300">
                        <a:effectLst/>
                      </a:endParaRPr>
                    </a:p>
                  </a:txBody>
                  <a:tcPr marL="20655" marR="20655" marT="0" marB="0">
                    <a:lnL w="9525" cap="flat" cmpd="sng" algn="ctr">
                      <a:solidFill>
                        <a:srgbClr val="CCCCCC"/>
                      </a:solidFill>
                      <a:prstDash val="solid"/>
                      <a:round/>
                      <a:headEnd type="none" w="med" len="med"/>
                      <a:tailEnd type="none" w="med" len="med"/>
                    </a:lnL>
                    <a:lnR w="19050"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587369">
                <a:tc>
                  <a:txBody>
                    <a:bodyPr/>
                    <a:lstStyle/>
                    <a:p>
                      <a:pPr rtl="0" fontAlgn="ctr"/>
                      <a:r>
                        <a:rPr lang="nl-NL" sz="1300" b="1">
                          <a:solidFill>
                            <a:srgbClr val="000000"/>
                          </a:solidFill>
                          <a:effectLst/>
                        </a:rPr>
                        <a:t>MULTIPLIER EVENTS</a:t>
                      </a:r>
                    </a:p>
                  </a:txBody>
                  <a:tcPr marL="20655" marR="20655" marT="0" marB="0" anchor="ctr">
                    <a:lnL w="19050"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endParaRPr lang="nl-NL" sz="1300">
                        <a:effectLst/>
                      </a:endParaRP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300">
                        <a:effectLst/>
                      </a:endParaRP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300">
                        <a:effectLst/>
                      </a:endParaRP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300">
                        <a:effectLst/>
                      </a:endParaRP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300">
                        <a:effectLst/>
                      </a:endParaRP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300">
                        <a:effectLst/>
                      </a:endParaRP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300">
                        <a:effectLst/>
                      </a:endParaRP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300">
                        <a:effectLst/>
                      </a:endParaRP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600">
                          <a:solidFill>
                            <a:srgbClr val="000000"/>
                          </a:solidFill>
                          <a:effectLst/>
                        </a:rPr>
                        <a:t>Multiplier Event hosted by each partner</a:t>
                      </a: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50CDF3"/>
                      </a:solidFill>
                      <a:prstDash val="solid"/>
                      <a:round/>
                      <a:headEnd type="none" w="med" len="med"/>
                      <a:tailEnd type="none" w="med" len="med"/>
                    </a:lnB>
                    <a:solidFill>
                      <a:srgbClr val="FFFF00"/>
                    </a:solidFill>
                  </a:tcPr>
                </a:tc>
                <a:tc>
                  <a:txBody>
                    <a:bodyPr/>
                    <a:lstStyle/>
                    <a:p>
                      <a:pPr rtl="0" fontAlgn="b"/>
                      <a:endParaRPr lang="nl-NL" sz="1300">
                        <a:effectLst/>
                      </a:endParaRP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70CFF3"/>
                      </a:solidFill>
                      <a:prstDash val="solid"/>
                      <a:round/>
                      <a:headEnd type="none" w="med" len="med"/>
                      <a:tailEnd type="none" w="med" len="med"/>
                    </a:lnB>
                  </a:tcPr>
                </a:tc>
                <a:tc>
                  <a:txBody>
                    <a:bodyPr/>
                    <a:lstStyle/>
                    <a:p>
                      <a:pPr rtl="0" fontAlgn="b"/>
                      <a:endParaRPr lang="nl-NL" sz="1300">
                        <a:effectLst/>
                      </a:endParaRP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10CBF3"/>
                      </a:solidFill>
                      <a:prstDash val="solid"/>
                      <a:round/>
                      <a:headEnd type="none" w="med" len="med"/>
                      <a:tailEnd type="none" w="med" len="med"/>
                    </a:lnB>
                  </a:tcPr>
                </a:tc>
                <a:tc>
                  <a:txBody>
                    <a:bodyPr/>
                    <a:lstStyle/>
                    <a:p>
                      <a:pPr rtl="0" fontAlgn="b"/>
                      <a:endParaRPr lang="nl-NL" sz="1300">
                        <a:effectLst/>
                      </a:endParaRPr>
                    </a:p>
                  </a:txBody>
                  <a:tcPr marL="20655" marR="20655" marT="0" marB="0" anchor="b">
                    <a:lnL w="9525" cap="flat" cmpd="sng" algn="ctr">
                      <a:solidFill>
                        <a:srgbClr val="CCCCCC"/>
                      </a:solidFill>
                      <a:prstDash val="solid"/>
                      <a:round/>
                      <a:headEnd type="none" w="med" len="med"/>
                      <a:tailEnd type="none" w="med" len="med"/>
                    </a:lnL>
                    <a:lnR w="19050"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37948">
                <a:tc>
                  <a:txBody>
                    <a:bodyPr/>
                    <a:lstStyle/>
                    <a:p>
                      <a:pPr rtl="0" fontAlgn="b"/>
                      <a:endParaRPr lang="nl-NL" sz="1300">
                        <a:effectLst/>
                      </a:endParaRP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300">
                        <a:effectLst/>
                      </a:endParaRP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300">
                        <a:effectLst/>
                      </a:endParaRP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300">
                        <a:effectLst/>
                      </a:endParaRP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300">
                        <a:effectLst/>
                      </a:endParaRP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300">
                        <a:effectLst/>
                      </a:endParaRP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300">
                        <a:effectLst/>
                      </a:endParaRP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300">
                        <a:effectLst/>
                      </a:endParaRP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sz="1300">
                        <a:effectLst/>
                      </a:endParaRP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50CDF3"/>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nl-NL" sz="1300" b="1">
                          <a:effectLst/>
                        </a:rPr>
                        <a:t>15-16-17 Mai IIRP conference</a:t>
                      </a:r>
                    </a:p>
                  </a:txBody>
                  <a:tcPr marL="0" marR="0" marT="0" marB="0" anchor="b">
                    <a:lnL w="9525" cap="flat" cmpd="sng" algn="ctr">
                      <a:solidFill>
                        <a:srgbClr val="50CDF3"/>
                      </a:solidFill>
                      <a:prstDash val="solid"/>
                      <a:round/>
                      <a:headEnd type="none" w="med" len="med"/>
                      <a:tailEnd type="none" w="med" len="med"/>
                    </a:lnL>
                    <a:lnR w="9525" cap="flat" cmpd="sng" algn="ctr">
                      <a:solidFill>
                        <a:srgbClr val="70CFF3"/>
                      </a:solidFill>
                      <a:prstDash val="solid"/>
                      <a:round/>
                      <a:headEnd type="none" w="med" len="med"/>
                      <a:tailEnd type="none" w="med" len="med"/>
                    </a:lnR>
                    <a:lnT w="9525" cap="flat" cmpd="sng" algn="ctr">
                      <a:solidFill>
                        <a:srgbClr val="50CDF3"/>
                      </a:solidFill>
                      <a:prstDash val="solid"/>
                      <a:round/>
                      <a:headEnd type="none" w="med" len="med"/>
                      <a:tailEnd type="none" w="med" len="med"/>
                    </a:lnT>
                    <a:lnB w="9525" cap="flat" cmpd="sng" algn="ctr">
                      <a:solidFill>
                        <a:srgbClr val="50CDF3"/>
                      </a:solidFill>
                      <a:prstDash val="solid"/>
                      <a:round/>
                      <a:headEnd type="none" w="med" len="med"/>
                      <a:tailEnd type="none" w="med" len="med"/>
                    </a:lnB>
                  </a:tcPr>
                </a:tc>
                <a:tc>
                  <a:txBody>
                    <a:bodyPr/>
                    <a:lstStyle/>
                    <a:p>
                      <a:pPr rtl="0" fontAlgn="b"/>
                      <a:endParaRPr lang="nl-NL" sz="1300">
                        <a:effectLst/>
                      </a:endParaRPr>
                    </a:p>
                  </a:txBody>
                  <a:tcPr marL="20655" marR="20655" marT="0" marB="0" anchor="b">
                    <a:lnL w="9525" cap="flat" cmpd="sng" algn="ctr">
                      <a:solidFill>
                        <a:srgbClr val="70CFF3"/>
                      </a:solidFill>
                      <a:prstDash val="solid"/>
                      <a:round/>
                      <a:headEnd type="none" w="med" len="med"/>
                      <a:tailEnd type="none" w="med" len="med"/>
                    </a:lnL>
                    <a:lnR w="9525" cap="flat" cmpd="sng" algn="ctr">
                      <a:solidFill>
                        <a:srgbClr val="10CBF3"/>
                      </a:solidFill>
                      <a:prstDash val="solid"/>
                      <a:round/>
                      <a:headEnd type="none" w="med" len="med"/>
                      <a:tailEnd type="none" w="med" len="med"/>
                    </a:lnR>
                    <a:lnT w="9525" cap="flat" cmpd="sng" algn="ctr">
                      <a:solidFill>
                        <a:srgbClr val="70CFF3"/>
                      </a:solidFill>
                      <a:prstDash val="solid"/>
                      <a:round/>
                      <a:headEnd type="none" w="med" len="med"/>
                      <a:tailEnd type="none" w="med" len="med"/>
                    </a:lnT>
                    <a:lnB w="9525" cap="flat" cmpd="sng" algn="ctr">
                      <a:solidFill>
                        <a:srgbClr val="70CFF3"/>
                      </a:solidFill>
                      <a:prstDash val="solid"/>
                      <a:round/>
                      <a:headEnd type="none" w="med" len="med"/>
                      <a:tailEnd type="none" w="med" len="med"/>
                    </a:lnB>
                  </a:tcPr>
                </a:tc>
                <a:tc>
                  <a:txBody>
                    <a:bodyPr/>
                    <a:lstStyle/>
                    <a:p>
                      <a:pPr rtl="0" fontAlgn="b"/>
                      <a:endParaRPr lang="nl-NL" sz="1300">
                        <a:effectLst/>
                      </a:endParaRPr>
                    </a:p>
                  </a:txBody>
                  <a:tcPr marL="20655" marR="20655" marT="0" marB="0" anchor="b">
                    <a:lnL w="9525" cap="flat" cmpd="sng" algn="ctr">
                      <a:solidFill>
                        <a:srgbClr val="10CBF3"/>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10CBF3"/>
                      </a:solidFill>
                      <a:prstDash val="solid"/>
                      <a:round/>
                      <a:headEnd type="none" w="med" len="med"/>
                      <a:tailEnd type="none" w="med" len="med"/>
                    </a:lnT>
                    <a:lnB w="9525" cap="flat" cmpd="sng" algn="ctr">
                      <a:solidFill>
                        <a:srgbClr val="10CBF3"/>
                      </a:solidFill>
                      <a:prstDash val="solid"/>
                      <a:round/>
                      <a:headEnd type="none" w="med" len="med"/>
                      <a:tailEnd type="none" w="med" len="med"/>
                    </a:lnB>
                  </a:tcPr>
                </a:tc>
                <a:tc>
                  <a:txBody>
                    <a:bodyPr/>
                    <a:lstStyle/>
                    <a:p>
                      <a:pPr rtl="0" fontAlgn="b"/>
                      <a:endParaRPr lang="nl-NL" sz="1300" dirty="0">
                        <a:effectLst/>
                      </a:endParaRPr>
                    </a:p>
                  </a:txBody>
                  <a:tcPr marL="20655" marR="2065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bl>
          </a:graphicData>
        </a:graphic>
      </p:graphicFrame>
      <p:pic>
        <p:nvPicPr>
          <p:cNvPr id="3" name="Afbeelding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0046" y="5739248"/>
            <a:ext cx="3661954" cy="915489"/>
          </a:xfrm>
          <a:prstGeom prst="rect">
            <a:avLst/>
          </a:prstGeom>
        </p:spPr>
      </p:pic>
    </p:spTree>
    <p:extLst>
      <p:ext uri="{BB962C8B-B14F-4D97-AF65-F5344CB8AC3E}">
        <p14:creationId xmlns:p14="http://schemas.microsoft.com/office/powerpoint/2010/main" val="2810626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ext uri="{D42A27DB-BD31-4B8C-83A1-F6EECF244321}">
                <p14:modId xmlns:p14="http://schemas.microsoft.com/office/powerpoint/2010/main" val="1738130524"/>
              </p:ext>
            </p:extLst>
          </p:nvPr>
        </p:nvGraphicFramePr>
        <p:xfrm>
          <a:off x="283337" y="283336"/>
          <a:ext cx="9213088" cy="5561998"/>
        </p:xfrm>
        <a:graphic>
          <a:graphicData uri="http://schemas.openxmlformats.org/drawingml/2006/table">
            <a:tbl>
              <a:tblPr/>
              <a:tblGrid>
                <a:gridCol w="2283917"/>
                <a:gridCol w="619367"/>
                <a:gridCol w="735499"/>
                <a:gridCol w="645174"/>
                <a:gridCol w="619367"/>
                <a:gridCol w="580657"/>
                <a:gridCol w="619367"/>
                <a:gridCol w="632271"/>
                <a:gridCol w="606464"/>
                <a:gridCol w="658078"/>
                <a:gridCol w="593560"/>
                <a:gridCol w="619367"/>
              </a:tblGrid>
              <a:tr h="413702">
                <a:tc>
                  <a:txBody>
                    <a:bodyPr/>
                    <a:lstStyle/>
                    <a:p>
                      <a:pPr rtl="0" fontAlgn="b"/>
                      <a:endParaRPr lang="nl-NL">
                        <a:effectLst/>
                      </a:endParaRPr>
                    </a:p>
                  </a:txBody>
                  <a:tcPr marL="28575" marR="28575" marT="0" marB="0" anchor="b">
                    <a:lnL w="19050"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19050"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gridSpan="10">
                  <a:txBody>
                    <a:bodyPr/>
                    <a:lstStyle/>
                    <a:p>
                      <a:pPr algn="ctr" rtl="0" fontAlgn="b"/>
                      <a:r>
                        <a:rPr lang="nl-NL" sz="1800" b="1">
                          <a:solidFill>
                            <a:srgbClr val="000000"/>
                          </a:solidFill>
                          <a:effectLst/>
                        </a:rPr>
                        <a:t>YEAR 3</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19050"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827405">
                <a:tc>
                  <a:txBody>
                    <a:bodyPr/>
                    <a:lstStyle/>
                    <a:p>
                      <a:pPr rtl="0" fontAlgn="b"/>
                      <a:endParaRPr lang="nl-NL">
                        <a:effectLst/>
                      </a:endParaRPr>
                    </a:p>
                  </a:txBody>
                  <a:tcPr marL="28575" marR="28575" marT="0" marB="0" anchor="b">
                    <a:lnL w="19050"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a:solidFill>
                            <a:srgbClr val="000000"/>
                          </a:solidFill>
                          <a:effectLst/>
                        </a:rPr>
                        <a:t>sep.-19</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a:solidFill>
                            <a:srgbClr val="000000"/>
                          </a:solidFill>
                          <a:effectLst/>
                        </a:rPr>
                        <a:t>okt.-19</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a:solidFill>
                            <a:srgbClr val="000000"/>
                          </a:solidFill>
                          <a:effectLst/>
                        </a:rPr>
                        <a:t>nov.-19</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a:solidFill>
                            <a:srgbClr val="000000"/>
                          </a:solidFill>
                          <a:effectLst/>
                        </a:rPr>
                        <a:t>dec.-19</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a:solidFill>
                            <a:srgbClr val="000000"/>
                          </a:solidFill>
                          <a:effectLst/>
                        </a:rPr>
                        <a:t>jan.-20</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a:solidFill>
                            <a:srgbClr val="000000"/>
                          </a:solidFill>
                          <a:effectLst/>
                        </a:rPr>
                        <a:t>feb.-20</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a:solidFill>
                            <a:srgbClr val="000000"/>
                          </a:solidFill>
                          <a:effectLst/>
                        </a:rPr>
                        <a:t>mrt.-20</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a:solidFill>
                            <a:srgbClr val="000000"/>
                          </a:solidFill>
                          <a:effectLst/>
                        </a:rPr>
                        <a:t>apr.-20</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a:solidFill>
                            <a:srgbClr val="000000"/>
                          </a:solidFill>
                          <a:effectLst/>
                        </a:rPr>
                        <a:t>mei-20</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a:solidFill>
                            <a:srgbClr val="000000"/>
                          </a:solidFill>
                          <a:effectLst/>
                        </a:rPr>
                        <a:t>jun.-20</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r>
                        <a:rPr lang="nl-NL">
                          <a:solidFill>
                            <a:srgbClr val="000000"/>
                          </a:solidFill>
                          <a:effectLst/>
                        </a:rPr>
                        <a:t>sep.-20</a:t>
                      </a:r>
                    </a:p>
                  </a:txBody>
                  <a:tcPr marL="28575" marR="28575" marT="0" marB="0" anchor="b">
                    <a:lnL w="9525" cap="flat" cmpd="sng" algn="ctr">
                      <a:solidFill>
                        <a:srgbClr val="CCCCCC"/>
                      </a:solidFill>
                      <a:prstDash val="solid"/>
                      <a:round/>
                      <a:headEnd type="none" w="med" len="med"/>
                      <a:tailEnd type="none" w="med" len="med"/>
                    </a:lnL>
                    <a:lnR w="19050"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827405">
                <a:tc>
                  <a:txBody>
                    <a:bodyPr/>
                    <a:lstStyle/>
                    <a:p>
                      <a:pPr rtl="0" fontAlgn="ctr"/>
                      <a:r>
                        <a:rPr lang="nl-NL" b="1">
                          <a:solidFill>
                            <a:srgbClr val="000000"/>
                          </a:solidFill>
                          <a:effectLst/>
                        </a:rPr>
                        <a:t>PROJECTMEETING</a:t>
                      </a:r>
                    </a:p>
                  </a:txBody>
                  <a:tcPr marL="28575" marR="28575" marT="0" marB="0" anchor="ctr">
                    <a:lnL w="19050"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2E75B5"/>
                    </a:solidFill>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r>
                        <a:rPr lang="nl-NL" sz="900">
                          <a:solidFill>
                            <a:srgbClr val="000000"/>
                          </a:solidFill>
                          <a:effectLst/>
                        </a:rPr>
                        <a:t>14-15 Nov UK</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BDD6EE"/>
                    </a:solidFill>
                  </a:tcPr>
                </a:tc>
                <a:tc>
                  <a:txBody>
                    <a:bodyPr/>
                    <a:lstStyle/>
                    <a:p>
                      <a:pPr rtl="0" fontAlgn="t"/>
                      <a:r>
                        <a:rPr lang="nl-NL" sz="800">
                          <a:solidFill>
                            <a:srgbClr val="000000"/>
                          </a:solidFill>
                          <a:effectLst/>
                        </a:rPr>
                        <a:t>15 Dec internal interim report</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A9999"/>
                    </a:solidFill>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r>
                        <a:rPr lang="nl-NL" sz="1100" b="1" i="0">
                          <a:solidFill>
                            <a:srgbClr val="000000"/>
                          </a:solidFill>
                          <a:effectLst/>
                          <a:latin typeface="Calibri" panose="020F0502020204030204" pitchFamily="34" charset="0"/>
                        </a:rPr>
                        <a:t>?? Apr </a:t>
                      </a:r>
                      <a:r>
                        <a:rPr lang="nl-NL" sz="800" i="0">
                          <a:solidFill>
                            <a:srgbClr val="000000"/>
                          </a:solidFill>
                          <a:effectLst/>
                          <a:latin typeface="Calibri" panose="020F0502020204030204" pitchFamily="34" charset="0"/>
                        </a:rPr>
                        <a:t>Belgium (Le Souffle)</a:t>
                      </a:r>
                      <a:endParaRPr lang="nl-NL">
                        <a:solidFill>
                          <a:srgbClr val="000000"/>
                        </a:solidFil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BDD6EE"/>
                    </a:solidFill>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r>
                        <a:rPr lang="en-US" sz="800">
                          <a:solidFill>
                            <a:srgbClr val="000000"/>
                          </a:solidFill>
                          <a:effectLst/>
                        </a:rPr>
                        <a:t>15 Sept official final report</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A9999"/>
                    </a:solidFill>
                  </a:tcPr>
                </a:tc>
              </a:tr>
              <a:tr h="827405">
                <a:tc>
                  <a:txBody>
                    <a:bodyPr/>
                    <a:lstStyle/>
                    <a:p>
                      <a:pPr rtl="0" fontAlgn="ctr"/>
                      <a:r>
                        <a:rPr lang="nl-NL" b="1">
                          <a:solidFill>
                            <a:srgbClr val="000000"/>
                          </a:solidFill>
                          <a:effectLst/>
                        </a:rPr>
                        <a:t>INTERNATIONAL TRAINING</a:t>
                      </a:r>
                    </a:p>
                  </a:txBody>
                  <a:tcPr marL="28575" marR="28575" marT="0" marB="0" anchor="ctr">
                    <a:lnL w="19050"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548135"/>
                    </a:solidFill>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19050"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413702">
                <a:tc>
                  <a:txBody>
                    <a:bodyPr/>
                    <a:lstStyle/>
                    <a:p>
                      <a:pPr rtl="0" fontAlgn="ctr"/>
                      <a:r>
                        <a:rPr lang="nl-NL" b="1">
                          <a:solidFill>
                            <a:srgbClr val="000000"/>
                          </a:solidFill>
                          <a:effectLst/>
                        </a:rPr>
                        <a:t>LOCAL EVENTS</a:t>
                      </a:r>
                    </a:p>
                  </a:txBody>
                  <a:tcPr marL="28575" marR="28575" marT="0" marB="0" anchor="ctr">
                    <a:lnL w="19050"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BF9000"/>
                    </a:solidFill>
                  </a:tcPr>
                </a:tc>
                <a:tc gridSpan="4">
                  <a:txBody>
                    <a:bodyPr/>
                    <a:lstStyle/>
                    <a:p>
                      <a:pPr algn="ctr" rtl="0" fontAlgn="t"/>
                      <a:r>
                        <a:rPr lang="nl-NL" sz="900">
                          <a:solidFill>
                            <a:srgbClr val="000000"/>
                          </a:solidFill>
                          <a:effectLst/>
                        </a:rPr>
                        <a:t>TRAINING &amp; COACHING SCHOOLS</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E598"/>
                    </a:solidFill>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endParaRPr lang="nl-NL">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19050"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1838677">
                <a:tc>
                  <a:txBody>
                    <a:bodyPr/>
                    <a:lstStyle/>
                    <a:p>
                      <a:pPr rtl="0" fontAlgn="ctr"/>
                      <a:r>
                        <a:rPr lang="nl-NL" b="1">
                          <a:solidFill>
                            <a:srgbClr val="000000"/>
                          </a:solidFill>
                          <a:effectLst/>
                        </a:rPr>
                        <a:t>MULTIPLIER EVENTS</a:t>
                      </a:r>
                    </a:p>
                  </a:txBody>
                  <a:tcPr marL="28575" marR="28575" marT="0" marB="0" anchor="ctr">
                    <a:lnL w="19050"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nl-NL" sz="800">
                          <a:solidFill>
                            <a:srgbClr val="000000"/>
                          </a:solidFill>
                          <a:effectLst/>
                        </a:rPr>
                        <a:t>15-16-17 May</a:t>
                      </a:r>
                      <a:br>
                        <a:rPr lang="nl-NL" sz="800">
                          <a:solidFill>
                            <a:srgbClr val="000000"/>
                          </a:solidFill>
                          <a:effectLst/>
                        </a:rPr>
                      </a:br>
                      <a:r>
                        <a:rPr lang="nl-NL" sz="800">
                          <a:solidFill>
                            <a:srgbClr val="000000"/>
                          </a:solidFill>
                          <a:effectLst/>
                        </a:rPr>
                        <a:t>Belgium (Oranjehuis-Ligand)</a:t>
                      </a:r>
                      <a:br>
                        <a:rPr lang="nl-NL" sz="800">
                          <a:solidFill>
                            <a:srgbClr val="000000"/>
                          </a:solidFill>
                          <a:effectLst/>
                        </a:rPr>
                      </a:br>
                      <a:r>
                        <a:rPr lang="nl-NL" sz="800">
                          <a:solidFill>
                            <a:srgbClr val="000000"/>
                          </a:solidFill>
                          <a:effectLst/>
                        </a:rPr>
                        <a:t>IIRP conference</a:t>
                      </a:r>
                      <a:br>
                        <a:rPr lang="nl-NL" sz="800">
                          <a:solidFill>
                            <a:srgbClr val="000000"/>
                          </a:solidFill>
                          <a:effectLst/>
                        </a:rPr>
                      </a:br>
                      <a:r>
                        <a:rPr lang="nl-NL" sz="800">
                          <a:solidFill>
                            <a:srgbClr val="000000"/>
                          </a:solidFill>
                          <a:effectLst/>
                        </a:rPr>
                        <a:t>E2*</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00"/>
                    </a:solidFill>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19050"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413702">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endParaRPr lang="nl-NL" dirty="0">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bl>
          </a:graphicData>
        </a:graphic>
      </p:graphicFrame>
      <p:pic>
        <p:nvPicPr>
          <p:cNvPr id="3" name="Afbeelding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0046" y="5739248"/>
            <a:ext cx="3661954" cy="915489"/>
          </a:xfrm>
          <a:prstGeom prst="rect">
            <a:avLst/>
          </a:prstGeom>
        </p:spPr>
      </p:pic>
    </p:spTree>
    <p:extLst>
      <p:ext uri="{BB962C8B-B14F-4D97-AF65-F5344CB8AC3E}">
        <p14:creationId xmlns:p14="http://schemas.microsoft.com/office/powerpoint/2010/main" val="2471912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4900" b="1" dirty="0">
                <a:solidFill>
                  <a:prstClr val="black"/>
                </a:solidFill>
                <a:latin typeface="Calibri" panose="020F0502020204030204"/>
              </a:rPr>
              <a:t>Six </a:t>
            </a:r>
            <a:r>
              <a:rPr lang="nl-NL" sz="4900" b="1" dirty="0" err="1">
                <a:solidFill>
                  <a:prstClr val="black"/>
                </a:solidFill>
                <a:latin typeface="Calibri" panose="020F0502020204030204"/>
              </a:rPr>
              <a:t>conversations</a:t>
            </a:r>
            <a:r>
              <a:rPr lang="nl-NL" dirty="0">
                <a:solidFill>
                  <a:prstClr val="black"/>
                </a:solidFill>
              </a:rPr>
              <a:t/>
            </a:r>
            <a:br>
              <a:rPr lang="nl-NL" dirty="0">
                <a:solidFill>
                  <a:prstClr val="black"/>
                </a:solidFill>
              </a:rPr>
            </a:br>
            <a:r>
              <a:rPr lang="nl-NL" sz="3600" dirty="0">
                <a:solidFill>
                  <a:prstClr val="black"/>
                </a:solidFill>
                <a:latin typeface="Calibri" panose="020F0502020204030204"/>
              </a:rPr>
              <a:t>(Peter Block – asmallgroup.net)</a:t>
            </a:r>
            <a:endParaRPr lang="nl-BE" dirty="0"/>
          </a:p>
        </p:txBody>
      </p:sp>
      <p:sp>
        <p:nvSpPr>
          <p:cNvPr id="3" name="Tijdelijke aanduiding voor inhoud 2"/>
          <p:cNvSpPr>
            <a:spLocks noGrp="1"/>
          </p:cNvSpPr>
          <p:nvPr>
            <p:ph idx="1"/>
          </p:nvPr>
        </p:nvSpPr>
        <p:spPr/>
        <p:txBody>
          <a:bodyPr/>
          <a:lstStyle/>
          <a:p>
            <a:pPr marL="0" indent="0">
              <a:buNone/>
            </a:pPr>
            <a:endParaRPr lang="nl-NL" dirty="0" smtClean="0"/>
          </a:p>
          <a:p>
            <a:pPr marL="0" indent="0">
              <a:buNone/>
            </a:pPr>
            <a:r>
              <a:rPr lang="nl-NL" dirty="0" smtClean="0"/>
              <a:t>The </a:t>
            </a:r>
            <a:r>
              <a:rPr lang="nl-NL" dirty="0" err="1" smtClean="0"/>
              <a:t>possibility</a:t>
            </a:r>
            <a:r>
              <a:rPr lang="nl-NL" dirty="0" smtClean="0"/>
              <a:t> </a:t>
            </a:r>
            <a:r>
              <a:rPr lang="nl-NL" dirty="0" err="1" smtClean="0"/>
              <a:t>conversation</a:t>
            </a:r>
            <a:endParaRPr lang="nl-NL" dirty="0" smtClean="0"/>
          </a:p>
          <a:p>
            <a:pPr marL="0" indent="0">
              <a:buNone/>
            </a:pPr>
            <a:endParaRPr lang="nl-NL" dirty="0"/>
          </a:p>
          <a:p>
            <a:pPr marL="0" indent="0">
              <a:buNone/>
            </a:pPr>
            <a:r>
              <a:rPr lang="nl-NL" dirty="0" smtClean="0"/>
              <a:t>	</a:t>
            </a:r>
            <a:r>
              <a:rPr lang="nl-NL" i="1" dirty="0" err="1" smtClean="0"/>
              <a:t>What</a:t>
            </a:r>
            <a:r>
              <a:rPr lang="nl-NL" i="1" dirty="0" smtClean="0"/>
              <a:t> </a:t>
            </a:r>
            <a:r>
              <a:rPr lang="nl-NL" i="1" dirty="0" err="1" smtClean="0"/>
              <a:t>opportunities</a:t>
            </a:r>
            <a:r>
              <a:rPr lang="nl-NL" i="1" dirty="0" smtClean="0"/>
              <a:t> do </a:t>
            </a:r>
            <a:r>
              <a:rPr lang="nl-NL" i="1" dirty="0" err="1" smtClean="0"/>
              <a:t>you</a:t>
            </a:r>
            <a:r>
              <a:rPr lang="nl-NL" i="1" dirty="0" smtClean="0"/>
              <a:t> </a:t>
            </a:r>
            <a:r>
              <a:rPr lang="nl-NL" i="1" dirty="0" err="1" smtClean="0"/>
              <a:t>see</a:t>
            </a:r>
            <a:r>
              <a:rPr lang="nl-NL" i="1" dirty="0" smtClean="0"/>
              <a:t> in </a:t>
            </a:r>
            <a:r>
              <a:rPr lang="nl-NL" i="1" dirty="0" err="1" smtClean="0"/>
              <a:t>this</a:t>
            </a:r>
            <a:r>
              <a:rPr lang="nl-NL" i="1" dirty="0" smtClean="0"/>
              <a:t> project?</a:t>
            </a:r>
          </a:p>
          <a:p>
            <a:pPr marL="0" indent="0">
              <a:buNone/>
            </a:pPr>
            <a:r>
              <a:rPr lang="nl-NL" i="1" dirty="0"/>
              <a:t>	</a:t>
            </a:r>
            <a:r>
              <a:rPr lang="nl-NL" i="1" dirty="0" err="1" smtClean="0"/>
              <a:t>What</a:t>
            </a:r>
            <a:r>
              <a:rPr lang="nl-NL" i="1" dirty="0" smtClean="0"/>
              <a:t> </a:t>
            </a:r>
            <a:r>
              <a:rPr lang="nl-NL" i="1" dirty="0" err="1" smtClean="0"/>
              <a:t>dreams</a:t>
            </a:r>
            <a:r>
              <a:rPr lang="nl-NL" i="1" dirty="0" smtClean="0"/>
              <a:t> </a:t>
            </a:r>
            <a:r>
              <a:rPr lang="nl-NL" i="1" dirty="0" err="1" smtClean="0"/>
              <a:t>may</a:t>
            </a:r>
            <a:r>
              <a:rPr lang="nl-NL" i="1" dirty="0" smtClean="0"/>
              <a:t> </a:t>
            </a:r>
            <a:r>
              <a:rPr lang="nl-NL" i="1" dirty="0" err="1" smtClean="0"/>
              <a:t>come</a:t>
            </a:r>
            <a:r>
              <a:rPr lang="nl-NL" i="1" dirty="0" smtClean="0"/>
              <a:t> </a:t>
            </a:r>
            <a:r>
              <a:rPr lang="nl-NL" i="1" dirty="0" err="1" smtClean="0"/>
              <a:t>true</a:t>
            </a:r>
            <a:r>
              <a:rPr lang="nl-NL" i="1" dirty="0" smtClean="0"/>
              <a:t> </a:t>
            </a:r>
            <a:r>
              <a:rPr lang="nl-NL" i="1" dirty="0" err="1" smtClean="0"/>
              <a:t>from</a:t>
            </a:r>
            <a:r>
              <a:rPr lang="nl-NL" i="1" dirty="0" smtClean="0"/>
              <a:t> </a:t>
            </a:r>
            <a:r>
              <a:rPr lang="nl-NL" i="1" dirty="0" err="1" smtClean="0"/>
              <a:t>this</a:t>
            </a:r>
            <a:r>
              <a:rPr lang="nl-NL" i="1" dirty="0" smtClean="0"/>
              <a:t>?</a:t>
            </a:r>
            <a:endParaRPr lang="nl-BE"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0046" y="5739248"/>
            <a:ext cx="3661954" cy="915489"/>
          </a:xfrm>
          <a:prstGeom prst="rect">
            <a:avLst/>
          </a:prstGeom>
        </p:spPr>
      </p:pic>
    </p:spTree>
    <p:extLst>
      <p:ext uri="{BB962C8B-B14F-4D97-AF65-F5344CB8AC3E}">
        <p14:creationId xmlns:p14="http://schemas.microsoft.com/office/powerpoint/2010/main" val="1855357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latin typeface="+mn-lt"/>
              </a:rPr>
              <a:t>A </a:t>
            </a:r>
            <a:r>
              <a:rPr lang="nl-NL" b="1" dirty="0" err="1" smtClean="0">
                <a:latin typeface="+mn-lt"/>
              </a:rPr>
              <a:t>definition</a:t>
            </a:r>
            <a:endParaRPr lang="nl-NL" b="1" dirty="0">
              <a:latin typeface="+mn-lt"/>
            </a:endParaRPr>
          </a:p>
        </p:txBody>
      </p:sp>
      <p:sp>
        <p:nvSpPr>
          <p:cNvPr id="3" name="Tijdelijke aanduiding voor inhoud 2"/>
          <p:cNvSpPr>
            <a:spLocks noGrp="1"/>
          </p:cNvSpPr>
          <p:nvPr>
            <p:ph idx="1"/>
          </p:nvPr>
        </p:nvSpPr>
        <p:spPr/>
        <p:txBody>
          <a:bodyPr/>
          <a:lstStyle/>
          <a:p>
            <a:pPr marL="0" indent="0">
              <a:buNone/>
            </a:pPr>
            <a:r>
              <a:rPr lang="en-GB" b="1" dirty="0"/>
              <a:t>A restorative school is</a:t>
            </a:r>
          </a:p>
          <a:p>
            <a:pPr marL="0" indent="0">
              <a:buNone/>
            </a:pPr>
            <a:r>
              <a:rPr lang="en-US" dirty="0" smtClean="0"/>
              <a:t>a </a:t>
            </a:r>
            <a:r>
              <a:rPr lang="en-US" dirty="0"/>
              <a:t>safe learning place where everyone involved is empowered to grow together, enjoy life and to feel ownership of themselves and the community, as an ongoing process.</a:t>
            </a:r>
          </a:p>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0046" y="5739248"/>
            <a:ext cx="3661954" cy="915489"/>
          </a:xfrm>
          <a:prstGeom prst="rect">
            <a:avLst/>
          </a:prstGeom>
        </p:spPr>
      </p:pic>
    </p:spTree>
    <p:extLst>
      <p:ext uri="{BB962C8B-B14F-4D97-AF65-F5344CB8AC3E}">
        <p14:creationId xmlns:p14="http://schemas.microsoft.com/office/powerpoint/2010/main" val="2905426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675394544"/>
              </p:ext>
            </p:extLst>
          </p:nvPr>
        </p:nvGraphicFramePr>
        <p:xfrm>
          <a:off x="3471863" y="785611"/>
          <a:ext cx="3160757" cy="5525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Afbeelding 2"/>
          <p:cNvPicPr>
            <a:picLocks noChangeAspect="1"/>
          </p:cNvPicPr>
          <p:nvPr/>
        </p:nvPicPr>
        <p:blipFill>
          <a:blip r:embed="rId7"/>
          <a:stretch>
            <a:fillRect/>
          </a:stretch>
        </p:blipFill>
        <p:spPr>
          <a:xfrm>
            <a:off x="8378793" y="5738037"/>
            <a:ext cx="3664014" cy="920576"/>
          </a:xfrm>
          <a:prstGeom prst="rect">
            <a:avLst/>
          </a:prstGeom>
        </p:spPr>
      </p:pic>
      <p:sp>
        <p:nvSpPr>
          <p:cNvPr id="4" name="Tekstvak 3"/>
          <p:cNvSpPr txBox="1"/>
          <p:nvPr/>
        </p:nvSpPr>
        <p:spPr>
          <a:xfrm rot="5400000">
            <a:off x="3346983" y="-3133928"/>
            <a:ext cx="861774" cy="7100414"/>
          </a:xfrm>
          <a:prstGeom prst="rect">
            <a:avLst/>
          </a:prstGeom>
          <a:noFill/>
        </p:spPr>
        <p:txBody>
          <a:bodyPr vert="vert270" wrap="square" rtlCol="0">
            <a:spAutoFit/>
          </a:bodyPr>
          <a:lstStyle/>
          <a:p>
            <a:r>
              <a:rPr lang="nl-NL" sz="4400" b="1" dirty="0" smtClean="0"/>
              <a:t>The </a:t>
            </a:r>
            <a:r>
              <a:rPr lang="nl-NL" sz="4400" b="1" dirty="0" err="1" smtClean="0"/>
              <a:t>implementation</a:t>
            </a:r>
            <a:r>
              <a:rPr lang="nl-NL" sz="4400" b="1" dirty="0" smtClean="0"/>
              <a:t> </a:t>
            </a:r>
            <a:r>
              <a:rPr lang="nl-NL" sz="4400" b="1" dirty="0" err="1" smtClean="0"/>
              <a:t>pathway</a:t>
            </a:r>
            <a:endParaRPr lang="nl-BE" sz="4400" b="1" dirty="0"/>
          </a:p>
        </p:txBody>
      </p:sp>
    </p:spTree>
    <p:extLst>
      <p:ext uri="{BB962C8B-B14F-4D97-AF65-F5344CB8AC3E}">
        <p14:creationId xmlns:p14="http://schemas.microsoft.com/office/powerpoint/2010/main" val="3544848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ext uri="{D42A27DB-BD31-4B8C-83A1-F6EECF244321}">
                <p14:modId xmlns:p14="http://schemas.microsoft.com/office/powerpoint/2010/main" val="203528846"/>
              </p:ext>
            </p:extLst>
          </p:nvPr>
        </p:nvGraphicFramePr>
        <p:xfrm>
          <a:off x="2060619" y="154543"/>
          <a:ext cx="9841921" cy="6515997"/>
        </p:xfrm>
        <a:graphic>
          <a:graphicData uri="http://schemas.openxmlformats.org/drawingml/2006/table">
            <a:tbl>
              <a:tblPr firstRow="1" firstCol="1" bandRow="1"/>
              <a:tblGrid>
                <a:gridCol w="1840748"/>
                <a:gridCol w="1384904"/>
                <a:gridCol w="1237294"/>
                <a:gridCol w="1052784"/>
                <a:gridCol w="1736556"/>
                <a:gridCol w="1223184"/>
                <a:gridCol w="1366451"/>
              </a:tblGrid>
              <a:tr h="347962">
                <a:tc>
                  <a:txBody>
                    <a:bodyPr/>
                    <a:lstStyle/>
                    <a:p>
                      <a:pPr>
                        <a:lnSpc>
                          <a:spcPct val="107000"/>
                        </a:lnSpc>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a:t>
                      </a:r>
                      <a:endParaRPr lang="nl-BE"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a:lnSpc>
                          <a:spcPct val="107000"/>
                        </a:lnSpc>
                        <a:spcAft>
                          <a:spcPts val="0"/>
                        </a:spcAft>
                      </a:pPr>
                      <a:r>
                        <a:rPr lang="en-US" sz="700" b="1">
                          <a:effectLst/>
                          <a:latin typeface="Calibri" panose="020F0502020204030204" pitchFamily="34" charset="0"/>
                          <a:ea typeface="Calibri" panose="020F0502020204030204" pitchFamily="34" charset="0"/>
                          <a:cs typeface="Times New Roman" panose="02020603050405020304" pitchFamily="18" charset="0"/>
                        </a:rPr>
                        <a:t>All staff</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a:lnSpc>
                          <a:spcPct val="107000"/>
                        </a:lnSpc>
                        <a:spcAft>
                          <a:spcPts val="0"/>
                        </a:spcAft>
                      </a:pPr>
                      <a:r>
                        <a:rPr lang="en-US" sz="700" b="1">
                          <a:effectLst/>
                          <a:latin typeface="Calibri" panose="020F0502020204030204" pitchFamily="34" charset="0"/>
                          <a:ea typeface="Calibri" panose="020F0502020204030204" pitchFamily="34" charset="0"/>
                          <a:cs typeface="Times New Roman" panose="02020603050405020304" pitchFamily="18" charset="0"/>
                        </a:rPr>
                        <a:t>Students</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a:lnSpc>
                          <a:spcPct val="107000"/>
                        </a:lnSpc>
                        <a:spcAft>
                          <a:spcPts val="0"/>
                        </a:spcAft>
                      </a:pPr>
                      <a:r>
                        <a:rPr lang="en-US" sz="700" b="1">
                          <a:effectLst/>
                          <a:latin typeface="Calibri" panose="020F0502020204030204" pitchFamily="34" charset="0"/>
                          <a:ea typeface="Calibri" panose="020F0502020204030204" pitchFamily="34" charset="0"/>
                          <a:cs typeface="Times New Roman" panose="02020603050405020304" pitchFamily="18" charset="0"/>
                        </a:rPr>
                        <a:t>Parents</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a:lnSpc>
                          <a:spcPct val="107000"/>
                        </a:lnSpc>
                        <a:spcAft>
                          <a:spcPts val="0"/>
                        </a:spcAft>
                      </a:pPr>
                      <a:r>
                        <a:rPr lang="en-US" sz="700" b="1">
                          <a:effectLst/>
                          <a:latin typeface="Calibri" panose="020F0502020204030204" pitchFamily="34" charset="0"/>
                          <a:ea typeface="Calibri" panose="020F0502020204030204" pitchFamily="34" charset="0"/>
                          <a:cs typeface="Times New Roman" panose="02020603050405020304" pitchFamily="18" charset="0"/>
                        </a:rPr>
                        <a:t>Leadership team</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a:lnSpc>
                          <a:spcPct val="107000"/>
                        </a:lnSpc>
                        <a:spcAft>
                          <a:spcPts val="0"/>
                        </a:spcAft>
                      </a:pPr>
                      <a:r>
                        <a:rPr lang="en-US" sz="700" b="1">
                          <a:effectLst/>
                          <a:latin typeface="Calibri" panose="020F0502020204030204" pitchFamily="34" charset="0"/>
                          <a:ea typeface="Calibri" panose="020F0502020204030204" pitchFamily="34" charset="0"/>
                          <a:cs typeface="Times New Roman" panose="02020603050405020304" pitchFamily="18" charset="0"/>
                        </a:rPr>
                        <a:t>Early adopters</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a:lnSpc>
                          <a:spcPct val="107000"/>
                        </a:lnSpc>
                        <a:spcAft>
                          <a:spcPts val="0"/>
                        </a:spcAft>
                      </a:pPr>
                      <a:r>
                        <a:rPr lang="en-US" sz="700" b="1">
                          <a:effectLst/>
                          <a:latin typeface="Calibri" panose="020F0502020204030204" pitchFamily="34" charset="0"/>
                          <a:ea typeface="Calibri" panose="020F0502020204030204" pitchFamily="34" charset="0"/>
                          <a:cs typeface="Times New Roman" panose="02020603050405020304" pitchFamily="18" charset="0"/>
                        </a:rPr>
                        <a:t>Restorative facilitators</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r>
              <a:tr h="386650">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Social discipline</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window</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a:lnSpc>
                          <a:spcPct val="107000"/>
                        </a:lnSpc>
                        <a:spcAft>
                          <a:spcPts val="0"/>
                        </a:spcAft>
                      </a:pPr>
                      <a:r>
                        <a:rPr lang="nl-BE" sz="800" b="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nl-BE" sz="800" b="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nl-BE" sz="800" b="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nl-BE" sz="800" b="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nl-BE" sz="800" b="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nl-BE" sz="800" b="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386650">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Typology</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(simple version)</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386650">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Conflict escalation</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386650">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Prevention pyramid</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386650">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Restorative continuum</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Optional</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650">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Affective statements / NVC</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386650">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Restorative questions</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503700">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Compass of shame</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marL="457200">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(PLG)</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3325">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Fair process</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386650">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Restorative circles</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as appropriate</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as appropriate</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193325">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Proactive circles</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1217856">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Bateson</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marL="457200">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(PLG)</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more using the model than explaining it</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 </a:t>
                      </a:r>
                      <a:endParaRPr lang="nl-BE"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9979">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Golden circle (why-how – what)</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386650">
                <a:tc>
                  <a:txBody>
                    <a:bodyPr/>
                    <a:lstStyle/>
                    <a:p>
                      <a:pPr>
                        <a:lnSpc>
                          <a:spcPct val="107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Attitude (being restorative)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 </a:t>
                      </a:r>
                      <a:endParaRPr lang="nl-BE" sz="90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 </a:t>
                      </a:r>
                      <a:endParaRPr lang="nl-BE"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07000"/>
                        </a:lnSpc>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 </a:t>
                      </a:r>
                      <a:endParaRPr lang="nl-BE"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bl>
          </a:graphicData>
        </a:graphic>
      </p:graphicFrame>
      <p:sp>
        <p:nvSpPr>
          <p:cNvPr id="3" name="Tekstvak 2"/>
          <p:cNvSpPr txBox="1"/>
          <p:nvPr/>
        </p:nvSpPr>
        <p:spPr>
          <a:xfrm>
            <a:off x="682580" y="837127"/>
            <a:ext cx="738664" cy="5177307"/>
          </a:xfrm>
          <a:prstGeom prst="rect">
            <a:avLst/>
          </a:prstGeom>
          <a:noFill/>
        </p:spPr>
        <p:txBody>
          <a:bodyPr vert="vert270" wrap="square" rtlCol="0">
            <a:spAutoFit/>
          </a:bodyPr>
          <a:lstStyle/>
          <a:p>
            <a:r>
              <a:rPr lang="nl-NL" sz="3600" dirty="0" smtClean="0"/>
              <a:t>The </a:t>
            </a:r>
            <a:r>
              <a:rPr lang="nl-NL" sz="3600" dirty="0" err="1" smtClean="0"/>
              <a:t>implementation</a:t>
            </a:r>
            <a:r>
              <a:rPr lang="nl-NL" sz="3600" dirty="0" smtClean="0"/>
              <a:t> matrix</a:t>
            </a:r>
            <a:endParaRPr lang="nl-BE" sz="3600" dirty="0"/>
          </a:p>
        </p:txBody>
      </p:sp>
      <p:pic>
        <p:nvPicPr>
          <p:cNvPr id="4" name="Afbeelding 3"/>
          <p:cNvPicPr>
            <a:picLocks noChangeAspect="1"/>
          </p:cNvPicPr>
          <p:nvPr/>
        </p:nvPicPr>
        <p:blipFill>
          <a:blip r:embed="rId2"/>
          <a:stretch>
            <a:fillRect/>
          </a:stretch>
        </p:blipFill>
        <p:spPr>
          <a:xfrm>
            <a:off x="8378793" y="5738037"/>
            <a:ext cx="3664014" cy="920576"/>
          </a:xfrm>
          <a:prstGeom prst="rect">
            <a:avLst/>
          </a:prstGeom>
        </p:spPr>
      </p:pic>
    </p:spTree>
    <p:extLst>
      <p:ext uri="{BB962C8B-B14F-4D97-AF65-F5344CB8AC3E}">
        <p14:creationId xmlns:p14="http://schemas.microsoft.com/office/powerpoint/2010/main" val="1452298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4900" b="1" dirty="0">
                <a:solidFill>
                  <a:prstClr val="black"/>
                </a:solidFill>
                <a:latin typeface="Calibri" panose="020F0502020204030204"/>
              </a:rPr>
              <a:t>Six </a:t>
            </a:r>
            <a:r>
              <a:rPr lang="nl-NL" sz="4900" b="1" dirty="0" err="1">
                <a:solidFill>
                  <a:prstClr val="black"/>
                </a:solidFill>
                <a:latin typeface="Calibri" panose="020F0502020204030204"/>
              </a:rPr>
              <a:t>conversations</a:t>
            </a:r>
            <a:r>
              <a:rPr lang="nl-NL" dirty="0">
                <a:solidFill>
                  <a:prstClr val="black"/>
                </a:solidFill>
              </a:rPr>
              <a:t/>
            </a:r>
            <a:br>
              <a:rPr lang="nl-NL" dirty="0">
                <a:solidFill>
                  <a:prstClr val="black"/>
                </a:solidFill>
              </a:rPr>
            </a:br>
            <a:r>
              <a:rPr lang="nl-NL" sz="3600" dirty="0">
                <a:solidFill>
                  <a:prstClr val="black"/>
                </a:solidFill>
                <a:latin typeface="Calibri" panose="020F0502020204030204"/>
              </a:rPr>
              <a:t>(Peter Block – asmallgroup.net)</a:t>
            </a:r>
            <a:endParaRPr lang="nl-BE" dirty="0"/>
          </a:p>
        </p:txBody>
      </p:sp>
      <p:sp>
        <p:nvSpPr>
          <p:cNvPr id="3" name="Tijdelijke aanduiding voor inhoud 2"/>
          <p:cNvSpPr>
            <a:spLocks noGrp="1"/>
          </p:cNvSpPr>
          <p:nvPr>
            <p:ph idx="1"/>
          </p:nvPr>
        </p:nvSpPr>
        <p:spPr/>
        <p:txBody>
          <a:bodyPr/>
          <a:lstStyle/>
          <a:p>
            <a:pPr marL="0" indent="0">
              <a:buNone/>
            </a:pPr>
            <a:endParaRPr lang="nl-NL" dirty="0">
              <a:solidFill>
                <a:prstClr val="black"/>
              </a:solidFill>
            </a:endParaRPr>
          </a:p>
          <a:p>
            <a:pPr marL="0" indent="0">
              <a:buNone/>
            </a:pPr>
            <a:r>
              <a:rPr lang="nl-NL" dirty="0" smtClean="0">
                <a:solidFill>
                  <a:prstClr val="black"/>
                </a:solidFill>
              </a:rPr>
              <a:t>The </a:t>
            </a:r>
            <a:r>
              <a:rPr lang="nl-NL" dirty="0" err="1" smtClean="0">
                <a:solidFill>
                  <a:prstClr val="black"/>
                </a:solidFill>
              </a:rPr>
              <a:t>dissent</a:t>
            </a:r>
            <a:r>
              <a:rPr lang="nl-NL" dirty="0" smtClean="0">
                <a:solidFill>
                  <a:prstClr val="black"/>
                </a:solidFill>
              </a:rPr>
              <a:t> </a:t>
            </a:r>
            <a:r>
              <a:rPr lang="nl-NL" dirty="0" err="1" smtClean="0">
                <a:solidFill>
                  <a:prstClr val="black"/>
                </a:solidFill>
              </a:rPr>
              <a:t>conversation</a:t>
            </a:r>
            <a:endParaRPr lang="nl-NL" dirty="0" smtClean="0">
              <a:solidFill>
                <a:prstClr val="black"/>
              </a:solidFill>
            </a:endParaRPr>
          </a:p>
          <a:p>
            <a:pPr marL="0" indent="0">
              <a:buNone/>
            </a:pPr>
            <a:endParaRPr lang="nl-NL" dirty="0">
              <a:solidFill>
                <a:prstClr val="black"/>
              </a:solidFill>
            </a:endParaRPr>
          </a:p>
          <a:p>
            <a:pPr marL="0" indent="0">
              <a:buNone/>
            </a:pPr>
            <a:r>
              <a:rPr lang="en-US" i="1" dirty="0" smtClean="0"/>
              <a:t>	What </a:t>
            </a:r>
            <a:r>
              <a:rPr lang="en-US" i="1" dirty="0"/>
              <a:t>doubts and reservations do you have?</a:t>
            </a:r>
            <a:endParaRPr lang="nl-NL" dirty="0"/>
          </a:p>
          <a:p>
            <a:pPr marL="0" indent="0">
              <a:buNone/>
            </a:pPr>
            <a:endParaRPr lang="nl-BE"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0046" y="5739248"/>
            <a:ext cx="3661954" cy="915489"/>
          </a:xfrm>
          <a:prstGeom prst="rect">
            <a:avLst/>
          </a:prstGeom>
        </p:spPr>
      </p:pic>
    </p:spTree>
    <p:extLst>
      <p:ext uri="{BB962C8B-B14F-4D97-AF65-F5344CB8AC3E}">
        <p14:creationId xmlns:p14="http://schemas.microsoft.com/office/powerpoint/2010/main" val="539156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a:t>
            </a:r>
            <a:endParaRPr lang="nl-BE" dirty="0"/>
          </a:p>
        </p:txBody>
      </p:sp>
      <p:pic>
        <p:nvPicPr>
          <p:cNvPr id="1026" name="Picture 2" descr="http://www.restore-project.eu/wp-content/uploads/2018/10/ligand-184x300.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690688"/>
            <a:ext cx="17526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restore-project.eu/wp-content/uploads/2018/06/IIRP_Europe_Logo-300x22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7113" y="2047875"/>
            <a:ext cx="2857500"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restore-project.eu/wp-content/uploads/2018/06/lesouffle-300x13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4561" y="2047875"/>
            <a:ext cx="2857500" cy="130492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www.restore-project.eu/wp-content/uploads/2018/06/lille_logo.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92613" y="4593050"/>
            <a:ext cx="1714500" cy="230505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www.restore-project.eu/wp-content/uploads/2018/06/logo_ac-300x166.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53355" y="4809185"/>
            <a:ext cx="2857500" cy="158115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www.restore-project.eu/wp-content/uploads/2018/06/logo-nuovo-cresm_red-300x129.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94414" y="4985397"/>
            <a:ext cx="2857500" cy="1228726"/>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http://www.restore-project.eu/wp-content/uploads/2018/06/logo-Eigen-Kracht-Centrale-PMS-312-en-2695-300x84.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45811" y="3792950"/>
            <a:ext cx="28575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1" name="Afbeelding 1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943442" y="327313"/>
            <a:ext cx="5604737" cy="1401185"/>
          </a:xfrm>
          <a:prstGeom prst="rect">
            <a:avLst/>
          </a:prstGeom>
        </p:spPr>
      </p:pic>
    </p:spTree>
    <p:extLst>
      <p:ext uri="{BB962C8B-B14F-4D97-AF65-F5344CB8AC3E}">
        <p14:creationId xmlns:p14="http://schemas.microsoft.com/office/powerpoint/2010/main" val="39665777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kstvak 7"/>
          <p:cNvSpPr txBox="1"/>
          <p:nvPr/>
        </p:nvSpPr>
        <p:spPr>
          <a:xfrm>
            <a:off x="2679700" y="9880600"/>
            <a:ext cx="4102100" cy="369332"/>
          </a:xfrm>
          <a:prstGeom prst="rect">
            <a:avLst/>
          </a:prstGeom>
          <a:noFill/>
        </p:spPr>
        <p:txBody>
          <a:bodyPr wrap="square" rtlCol="0">
            <a:spAutoFit/>
          </a:bodyPr>
          <a:lstStyle/>
          <a:p>
            <a:r>
              <a:rPr lang="nl-BE" dirty="0" smtClean="0"/>
              <a:t>Idea: Simon </a:t>
            </a:r>
            <a:r>
              <a:rPr lang="nl-BE" dirty="0" err="1" smtClean="0"/>
              <a:t>Sinek</a:t>
            </a:r>
            <a:endParaRPr lang="nl-BE" dirty="0"/>
          </a:p>
        </p:txBody>
      </p:sp>
      <p:pic>
        <p:nvPicPr>
          <p:cNvPr id="5122" name="Picture 2" descr="http://www.robertrichman.com/wp-content/uploads/2015/03/nonlinearchan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9708" y="1464487"/>
            <a:ext cx="6019085" cy="4273550"/>
          </a:xfrm>
          <a:prstGeom prst="rect">
            <a:avLst/>
          </a:prstGeom>
          <a:noFill/>
          <a:extLst>
            <a:ext uri="{909E8E84-426E-40DD-AFC4-6F175D3DCCD1}">
              <a14:hiddenFill xmlns:a14="http://schemas.microsoft.com/office/drawing/2010/main">
                <a:solidFill>
                  <a:srgbClr val="FFFFFF"/>
                </a:solidFill>
              </a14:hiddenFill>
            </a:ext>
          </a:extLst>
        </p:spPr>
      </p:pic>
      <p:pic>
        <p:nvPicPr>
          <p:cNvPr id="3" name="Afbeelding 2"/>
          <p:cNvPicPr>
            <a:picLocks noChangeAspect="1"/>
          </p:cNvPicPr>
          <p:nvPr/>
        </p:nvPicPr>
        <p:blipFill>
          <a:blip r:embed="rId3"/>
          <a:stretch>
            <a:fillRect/>
          </a:stretch>
        </p:blipFill>
        <p:spPr>
          <a:xfrm>
            <a:off x="8378793" y="5738037"/>
            <a:ext cx="3664014" cy="920576"/>
          </a:xfrm>
          <a:prstGeom prst="rect">
            <a:avLst/>
          </a:prstGeom>
        </p:spPr>
      </p:pic>
      <p:sp>
        <p:nvSpPr>
          <p:cNvPr id="5" name="Tekstvak 4"/>
          <p:cNvSpPr txBox="1"/>
          <p:nvPr/>
        </p:nvSpPr>
        <p:spPr>
          <a:xfrm rot="5400000">
            <a:off x="3810625" y="-3597568"/>
            <a:ext cx="861774" cy="8027696"/>
          </a:xfrm>
          <a:prstGeom prst="rect">
            <a:avLst/>
          </a:prstGeom>
          <a:noFill/>
        </p:spPr>
        <p:txBody>
          <a:bodyPr vert="vert270" wrap="square" rtlCol="0">
            <a:spAutoFit/>
          </a:bodyPr>
          <a:lstStyle/>
          <a:p>
            <a:r>
              <a:rPr lang="nl-NL" sz="4400" b="1" dirty="0" smtClean="0"/>
              <a:t>The </a:t>
            </a:r>
            <a:r>
              <a:rPr lang="nl-NL" sz="4400" b="1" u="sng" dirty="0" smtClean="0"/>
              <a:t>real</a:t>
            </a:r>
            <a:r>
              <a:rPr lang="nl-NL" sz="4400" b="1" dirty="0" smtClean="0"/>
              <a:t> </a:t>
            </a:r>
            <a:r>
              <a:rPr lang="nl-NL" sz="4400" b="1" dirty="0" err="1" smtClean="0"/>
              <a:t>implementation</a:t>
            </a:r>
            <a:r>
              <a:rPr lang="nl-NL" sz="4400" b="1" dirty="0" smtClean="0"/>
              <a:t> </a:t>
            </a:r>
            <a:r>
              <a:rPr lang="nl-NL" sz="4400" b="1" dirty="0" err="1" smtClean="0"/>
              <a:t>pathway</a:t>
            </a:r>
            <a:endParaRPr lang="nl-BE" sz="4400" b="1" dirty="0"/>
          </a:p>
        </p:txBody>
      </p:sp>
    </p:spTree>
    <p:extLst>
      <p:ext uri="{BB962C8B-B14F-4D97-AF65-F5344CB8AC3E}">
        <p14:creationId xmlns:p14="http://schemas.microsoft.com/office/powerpoint/2010/main" val="35786348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err="1" smtClean="0">
                <a:latin typeface="+mn-lt"/>
              </a:rPr>
              <a:t>Lessons</a:t>
            </a:r>
            <a:r>
              <a:rPr lang="nl-NL" b="1" dirty="0" smtClean="0">
                <a:latin typeface="+mn-lt"/>
              </a:rPr>
              <a:t> </a:t>
            </a:r>
            <a:r>
              <a:rPr lang="nl-NL" b="1" dirty="0" err="1" smtClean="0">
                <a:latin typeface="+mn-lt"/>
              </a:rPr>
              <a:t>learned</a:t>
            </a:r>
            <a:endParaRPr lang="nl-BE" b="1" dirty="0">
              <a:latin typeface="+mn-lt"/>
            </a:endParaRPr>
          </a:p>
        </p:txBody>
      </p:sp>
      <p:sp>
        <p:nvSpPr>
          <p:cNvPr id="3" name="Tijdelijke aanduiding voor inhoud 2"/>
          <p:cNvSpPr>
            <a:spLocks noGrp="1"/>
          </p:cNvSpPr>
          <p:nvPr>
            <p:ph idx="1"/>
          </p:nvPr>
        </p:nvSpPr>
        <p:spPr/>
        <p:txBody>
          <a:bodyPr/>
          <a:lstStyle/>
          <a:p>
            <a:r>
              <a:rPr lang="nl-NL" dirty="0" smtClean="0"/>
              <a:t>1 model is </a:t>
            </a:r>
            <a:r>
              <a:rPr lang="nl-NL" dirty="0" err="1" smtClean="0"/>
              <a:t>an</a:t>
            </a:r>
            <a:r>
              <a:rPr lang="nl-NL" dirty="0" smtClean="0"/>
              <a:t> </a:t>
            </a:r>
            <a:r>
              <a:rPr lang="nl-NL" dirty="0" err="1" smtClean="0"/>
              <a:t>illusion</a:t>
            </a:r>
            <a:r>
              <a:rPr lang="nl-NL" dirty="0" smtClean="0"/>
              <a:t>?</a:t>
            </a:r>
          </a:p>
          <a:p>
            <a:r>
              <a:rPr lang="nl-NL" i="1" dirty="0" smtClean="0"/>
              <a:t>“</a:t>
            </a:r>
            <a:r>
              <a:rPr lang="nl-NL" i="1" dirty="0" err="1"/>
              <a:t>Y</a:t>
            </a:r>
            <a:r>
              <a:rPr lang="nl-NL" i="1" dirty="0" err="1" smtClean="0"/>
              <a:t>ou</a:t>
            </a:r>
            <a:r>
              <a:rPr lang="nl-NL" i="1" dirty="0" smtClean="0"/>
              <a:t> </a:t>
            </a:r>
            <a:r>
              <a:rPr lang="nl-NL" i="1" dirty="0" err="1" smtClean="0"/>
              <a:t>don’t</a:t>
            </a:r>
            <a:r>
              <a:rPr lang="nl-NL" i="1" dirty="0" smtClean="0"/>
              <a:t> </a:t>
            </a:r>
            <a:r>
              <a:rPr lang="nl-NL" i="1" dirty="0" err="1" smtClean="0"/>
              <a:t>debate</a:t>
            </a:r>
            <a:r>
              <a:rPr lang="nl-NL" i="1" dirty="0" smtClean="0"/>
              <a:t> </a:t>
            </a:r>
            <a:r>
              <a:rPr lang="nl-NL" i="1" dirty="0" err="1" smtClean="0"/>
              <a:t>about</a:t>
            </a:r>
            <a:r>
              <a:rPr lang="nl-NL" i="1" dirty="0" smtClean="0"/>
              <a:t> </a:t>
            </a:r>
            <a:r>
              <a:rPr lang="nl-NL" i="1" dirty="0" err="1" smtClean="0"/>
              <a:t>how</a:t>
            </a:r>
            <a:r>
              <a:rPr lang="nl-NL" i="1" dirty="0" smtClean="0"/>
              <a:t> </a:t>
            </a:r>
            <a:r>
              <a:rPr lang="nl-NL" i="1" dirty="0" err="1" smtClean="0"/>
              <a:t>noble</a:t>
            </a:r>
            <a:r>
              <a:rPr lang="nl-NL" i="1" dirty="0" smtClean="0"/>
              <a:t> </a:t>
            </a:r>
            <a:r>
              <a:rPr lang="nl-NL" i="1" dirty="0" err="1" smtClean="0"/>
              <a:t>it</a:t>
            </a:r>
            <a:r>
              <a:rPr lang="nl-NL" i="1" dirty="0" smtClean="0"/>
              <a:t> is </a:t>
            </a:r>
            <a:r>
              <a:rPr lang="nl-NL" i="1" dirty="0" err="1" smtClean="0"/>
              <a:t>to</a:t>
            </a:r>
            <a:r>
              <a:rPr lang="nl-NL" i="1" dirty="0" smtClean="0"/>
              <a:t> </a:t>
            </a:r>
            <a:r>
              <a:rPr lang="nl-NL" i="1" dirty="0" err="1" smtClean="0"/>
              <a:t>be</a:t>
            </a:r>
            <a:r>
              <a:rPr lang="nl-NL" i="1" dirty="0" smtClean="0"/>
              <a:t> a </a:t>
            </a:r>
            <a:r>
              <a:rPr lang="nl-NL" i="1" dirty="0" err="1" smtClean="0"/>
              <a:t>vegetarian</a:t>
            </a:r>
            <a:r>
              <a:rPr lang="nl-NL" i="1" dirty="0"/>
              <a:t> </a:t>
            </a:r>
            <a:r>
              <a:rPr lang="nl-NL" i="1" dirty="0" err="1" smtClean="0"/>
              <a:t>with</a:t>
            </a:r>
            <a:r>
              <a:rPr lang="nl-NL" i="1" dirty="0" smtClean="0"/>
              <a:t> </a:t>
            </a:r>
            <a:r>
              <a:rPr lang="nl-NL" i="1" dirty="0" err="1" smtClean="0"/>
              <a:t>people</a:t>
            </a:r>
            <a:r>
              <a:rPr lang="nl-NL" i="1" dirty="0" smtClean="0"/>
              <a:t> </a:t>
            </a:r>
            <a:r>
              <a:rPr lang="nl-NL" i="1" dirty="0" err="1" smtClean="0"/>
              <a:t>who</a:t>
            </a:r>
            <a:r>
              <a:rPr lang="nl-NL" i="1" dirty="0" smtClean="0"/>
              <a:t> are </a:t>
            </a:r>
            <a:r>
              <a:rPr lang="nl-NL" i="1" dirty="0" err="1" smtClean="0"/>
              <a:t>starving</a:t>
            </a:r>
            <a:r>
              <a:rPr lang="nl-NL" i="1" dirty="0" smtClean="0"/>
              <a:t>.”</a:t>
            </a:r>
          </a:p>
          <a:p>
            <a:r>
              <a:rPr lang="nl-NL" dirty="0" err="1" smtClean="0"/>
              <a:t>Leadership</a:t>
            </a:r>
            <a:r>
              <a:rPr lang="nl-NL" dirty="0" smtClean="0"/>
              <a:t>!</a:t>
            </a:r>
          </a:p>
          <a:p>
            <a:r>
              <a:rPr lang="nl-NL" dirty="0" smtClean="0"/>
              <a:t>Get </a:t>
            </a:r>
            <a:r>
              <a:rPr lang="nl-NL" dirty="0" err="1" smtClean="0"/>
              <a:t>your</a:t>
            </a:r>
            <a:r>
              <a:rPr lang="nl-NL" dirty="0" smtClean="0"/>
              <a:t> hands dirty!</a:t>
            </a:r>
          </a:p>
          <a:p>
            <a:r>
              <a:rPr lang="nl-NL" dirty="0" smtClean="0"/>
              <a:t>How </a:t>
            </a:r>
            <a:r>
              <a:rPr lang="nl-NL" dirty="0" err="1" smtClean="0"/>
              <a:t>to</a:t>
            </a:r>
            <a:r>
              <a:rPr lang="nl-NL" dirty="0" smtClean="0"/>
              <a:t> start a </a:t>
            </a:r>
            <a:r>
              <a:rPr lang="nl-NL" dirty="0" err="1" smtClean="0"/>
              <a:t>flywheel</a:t>
            </a:r>
            <a:r>
              <a:rPr lang="nl-NL" dirty="0" smtClean="0"/>
              <a:t>? </a:t>
            </a:r>
          </a:p>
          <a:p>
            <a:r>
              <a:rPr lang="nl-NL" dirty="0" err="1" smtClean="0"/>
              <a:t>Climate</a:t>
            </a:r>
            <a:r>
              <a:rPr lang="nl-NL" dirty="0" smtClean="0"/>
              <a:t> change takes time</a:t>
            </a:r>
          </a:p>
          <a:p>
            <a:r>
              <a:rPr lang="nl-NL" dirty="0" err="1" smtClean="0"/>
              <a:t>Resistance</a:t>
            </a:r>
            <a:r>
              <a:rPr lang="nl-NL" dirty="0" smtClean="0"/>
              <a:t> is </a:t>
            </a:r>
            <a:r>
              <a:rPr lang="nl-NL" dirty="0" err="1" smtClean="0"/>
              <a:t>natural</a:t>
            </a:r>
            <a:endParaRPr lang="nl-NL" dirty="0" smtClean="0"/>
          </a:p>
          <a:p>
            <a:endParaRPr lang="nl-NL" dirty="0" smtClean="0"/>
          </a:p>
          <a:p>
            <a:endParaRPr lang="nl-BE" i="1" dirty="0"/>
          </a:p>
        </p:txBody>
      </p:sp>
      <p:pic>
        <p:nvPicPr>
          <p:cNvPr id="4" name="Afbeelding 3"/>
          <p:cNvPicPr>
            <a:picLocks noChangeAspect="1"/>
          </p:cNvPicPr>
          <p:nvPr/>
        </p:nvPicPr>
        <p:blipFill>
          <a:blip r:embed="rId2"/>
          <a:stretch>
            <a:fillRect/>
          </a:stretch>
        </p:blipFill>
        <p:spPr>
          <a:xfrm>
            <a:off x="8378793" y="5738037"/>
            <a:ext cx="3664014" cy="920576"/>
          </a:xfrm>
          <a:prstGeom prst="rect">
            <a:avLst/>
          </a:prstGeom>
        </p:spPr>
      </p:pic>
    </p:spTree>
    <p:extLst>
      <p:ext uri="{BB962C8B-B14F-4D97-AF65-F5344CB8AC3E}">
        <p14:creationId xmlns:p14="http://schemas.microsoft.com/office/powerpoint/2010/main" val="34668466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kstvak 7"/>
          <p:cNvSpPr txBox="1"/>
          <p:nvPr/>
        </p:nvSpPr>
        <p:spPr>
          <a:xfrm>
            <a:off x="2679700" y="9880600"/>
            <a:ext cx="4102100" cy="369332"/>
          </a:xfrm>
          <a:prstGeom prst="rect">
            <a:avLst/>
          </a:prstGeom>
          <a:noFill/>
        </p:spPr>
        <p:txBody>
          <a:bodyPr wrap="square" rtlCol="0">
            <a:spAutoFit/>
          </a:bodyPr>
          <a:lstStyle/>
          <a:p>
            <a:r>
              <a:rPr lang="nl-BE" dirty="0" smtClean="0"/>
              <a:t>Idea: Simon </a:t>
            </a:r>
            <a:r>
              <a:rPr lang="nl-BE" dirty="0" err="1" smtClean="0"/>
              <a:t>Sinek</a:t>
            </a:r>
            <a:endParaRPr lang="nl-BE" dirty="0"/>
          </a:p>
        </p:txBody>
      </p:sp>
      <p:pic>
        <p:nvPicPr>
          <p:cNvPr id="3074" name="Picture 2" descr="Afbeeldingsresultaat voor rogers innov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2700" y="2430462"/>
            <a:ext cx="7429500" cy="2724151"/>
          </a:xfrm>
          <a:prstGeom prst="rect">
            <a:avLst/>
          </a:prstGeom>
          <a:noFill/>
          <a:extLst>
            <a:ext uri="{909E8E84-426E-40DD-AFC4-6F175D3DCCD1}">
              <a14:hiddenFill xmlns:a14="http://schemas.microsoft.com/office/drawing/2010/main">
                <a:solidFill>
                  <a:srgbClr val="FFFFFF"/>
                </a:solidFill>
              </a14:hiddenFill>
            </a:ext>
          </a:extLst>
        </p:spPr>
      </p:pic>
      <p:sp>
        <p:nvSpPr>
          <p:cNvPr id="2" name="Tekstvak 1"/>
          <p:cNvSpPr txBox="1"/>
          <p:nvPr/>
        </p:nvSpPr>
        <p:spPr>
          <a:xfrm>
            <a:off x="3089404" y="599043"/>
            <a:ext cx="6142323" cy="646331"/>
          </a:xfrm>
          <a:prstGeom prst="rect">
            <a:avLst/>
          </a:prstGeom>
          <a:noFill/>
        </p:spPr>
        <p:txBody>
          <a:bodyPr wrap="none" rtlCol="0">
            <a:spAutoFit/>
          </a:bodyPr>
          <a:lstStyle/>
          <a:p>
            <a:r>
              <a:rPr lang="nl-BE" sz="3600" b="1" dirty="0" err="1" smtClean="0"/>
              <a:t>Diffusion</a:t>
            </a:r>
            <a:r>
              <a:rPr lang="nl-BE" sz="3600" b="1" dirty="0" smtClean="0"/>
              <a:t> of </a:t>
            </a:r>
            <a:r>
              <a:rPr lang="nl-BE" sz="3600" b="1" dirty="0" err="1" smtClean="0"/>
              <a:t>innovation</a:t>
            </a:r>
            <a:r>
              <a:rPr lang="nl-BE" sz="3600" b="1" dirty="0" smtClean="0"/>
              <a:t> </a:t>
            </a:r>
            <a:r>
              <a:rPr lang="nl-BE" sz="3600" b="1" dirty="0" err="1" smtClean="0"/>
              <a:t>Theory</a:t>
            </a:r>
            <a:r>
              <a:rPr lang="nl-BE" sz="3600" b="1" dirty="0" smtClean="0"/>
              <a:t> </a:t>
            </a:r>
            <a:endParaRPr lang="nl-BE" sz="3600" b="1" dirty="0"/>
          </a:p>
        </p:txBody>
      </p:sp>
      <p:sp>
        <p:nvSpPr>
          <p:cNvPr id="7" name="Tekstvak 6"/>
          <p:cNvSpPr txBox="1"/>
          <p:nvPr/>
        </p:nvSpPr>
        <p:spPr>
          <a:xfrm>
            <a:off x="1549400" y="5746234"/>
            <a:ext cx="4102100" cy="369332"/>
          </a:xfrm>
          <a:prstGeom prst="rect">
            <a:avLst/>
          </a:prstGeom>
          <a:noFill/>
        </p:spPr>
        <p:txBody>
          <a:bodyPr wrap="square" rtlCol="0">
            <a:spAutoFit/>
          </a:bodyPr>
          <a:lstStyle/>
          <a:p>
            <a:r>
              <a:rPr lang="nl-BE" dirty="0" smtClean="0"/>
              <a:t>Source: </a:t>
            </a:r>
            <a:r>
              <a:rPr lang="nl-BE" dirty="0" err="1" smtClean="0"/>
              <a:t>Everett</a:t>
            </a:r>
            <a:r>
              <a:rPr lang="nl-BE" dirty="0" smtClean="0"/>
              <a:t> Rogers</a:t>
            </a:r>
            <a:endParaRPr lang="nl-BE" dirty="0"/>
          </a:p>
        </p:txBody>
      </p:sp>
      <p:pic>
        <p:nvPicPr>
          <p:cNvPr id="5" name="Afbeelding 4"/>
          <p:cNvPicPr>
            <a:picLocks noChangeAspect="1"/>
          </p:cNvPicPr>
          <p:nvPr/>
        </p:nvPicPr>
        <p:blipFill>
          <a:blip r:embed="rId3"/>
          <a:stretch>
            <a:fillRect/>
          </a:stretch>
        </p:blipFill>
        <p:spPr>
          <a:xfrm>
            <a:off x="8150193" y="5746234"/>
            <a:ext cx="3664014" cy="920576"/>
          </a:xfrm>
          <a:prstGeom prst="rect">
            <a:avLst/>
          </a:prstGeom>
        </p:spPr>
      </p:pic>
    </p:spTree>
    <p:extLst>
      <p:ext uri="{BB962C8B-B14F-4D97-AF65-F5344CB8AC3E}">
        <p14:creationId xmlns:p14="http://schemas.microsoft.com/office/powerpoint/2010/main" val="37742908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latin typeface="+mn-lt"/>
              </a:rPr>
              <a:t>E</a:t>
            </a:r>
            <a:r>
              <a:rPr lang="nl-NL" b="1" dirty="0" smtClean="0">
                <a:latin typeface="+mn-lt"/>
              </a:rPr>
              <a:t>verybody is a laggard</a:t>
            </a:r>
            <a:endParaRPr lang="nl-BE" b="1" dirty="0">
              <a:latin typeface="+mn-lt"/>
            </a:endParaRPr>
          </a:p>
        </p:txBody>
      </p:sp>
      <p:sp>
        <p:nvSpPr>
          <p:cNvPr id="3" name="Tijdelijke aanduiding voor inhoud 2"/>
          <p:cNvSpPr>
            <a:spLocks noGrp="1"/>
          </p:cNvSpPr>
          <p:nvPr>
            <p:ph idx="1"/>
          </p:nvPr>
        </p:nvSpPr>
        <p:spPr/>
        <p:txBody>
          <a:bodyPr>
            <a:normAutofit lnSpcReduction="10000"/>
          </a:bodyPr>
          <a:lstStyle/>
          <a:p>
            <a:r>
              <a:rPr lang="nl-NL" dirty="0" smtClean="0"/>
              <a:t>… </a:t>
            </a:r>
            <a:r>
              <a:rPr lang="nl-NL" dirty="0" err="1" smtClean="0"/>
              <a:t>it</a:t>
            </a:r>
            <a:r>
              <a:rPr lang="nl-NL" dirty="0" smtClean="0"/>
              <a:t> </a:t>
            </a:r>
            <a:r>
              <a:rPr lang="nl-NL" dirty="0" err="1" smtClean="0"/>
              <a:t>just</a:t>
            </a:r>
            <a:r>
              <a:rPr lang="nl-NL" dirty="0" smtClean="0"/>
              <a:t> </a:t>
            </a:r>
            <a:r>
              <a:rPr lang="nl-NL" dirty="0" err="1" smtClean="0"/>
              <a:t>depends</a:t>
            </a:r>
            <a:r>
              <a:rPr lang="nl-NL" dirty="0" smtClean="0"/>
              <a:t> on </a:t>
            </a:r>
            <a:r>
              <a:rPr lang="nl-NL" dirty="0" err="1" smtClean="0"/>
              <a:t>the</a:t>
            </a:r>
            <a:r>
              <a:rPr lang="nl-NL" dirty="0" smtClean="0"/>
              <a:t> subject	</a:t>
            </a:r>
          </a:p>
          <a:p>
            <a:pPr marL="0" indent="0">
              <a:buNone/>
            </a:pPr>
            <a:endParaRPr lang="nl-NL" dirty="0" smtClean="0"/>
          </a:p>
          <a:p>
            <a:r>
              <a:rPr lang="nl-NL" dirty="0" err="1" smtClean="0"/>
              <a:t>Where</a:t>
            </a:r>
            <a:r>
              <a:rPr lang="nl-NL" dirty="0" smtClean="0"/>
              <a:t> are </a:t>
            </a:r>
            <a:r>
              <a:rPr lang="nl-NL" dirty="0" err="1" smtClean="0"/>
              <a:t>you</a:t>
            </a:r>
            <a:r>
              <a:rPr lang="nl-NL" dirty="0" smtClean="0"/>
              <a:t> on </a:t>
            </a:r>
            <a:r>
              <a:rPr lang="nl-NL" dirty="0" err="1" smtClean="0"/>
              <a:t>the</a:t>
            </a:r>
            <a:r>
              <a:rPr lang="nl-NL" dirty="0" smtClean="0"/>
              <a:t> curve of </a:t>
            </a:r>
            <a:r>
              <a:rPr lang="nl-NL" dirty="0" err="1" smtClean="0"/>
              <a:t>diffusion</a:t>
            </a:r>
            <a:r>
              <a:rPr lang="nl-NL" dirty="0" smtClean="0"/>
              <a:t> of </a:t>
            </a:r>
            <a:r>
              <a:rPr lang="nl-NL" dirty="0" err="1" smtClean="0"/>
              <a:t>innovation</a:t>
            </a:r>
            <a:r>
              <a:rPr lang="nl-NL" dirty="0" smtClean="0"/>
              <a:t>?</a:t>
            </a:r>
          </a:p>
          <a:p>
            <a:pPr lvl="1"/>
            <a:r>
              <a:rPr lang="nl-NL" dirty="0" err="1"/>
              <a:t>R</a:t>
            </a:r>
            <a:r>
              <a:rPr lang="nl-NL" dirty="0" err="1" smtClean="0"/>
              <a:t>estorative</a:t>
            </a:r>
            <a:r>
              <a:rPr lang="nl-NL" dirty="0" smtClean="0"/>
              <a:t> </a:t>
            </a:r>
            <a:r>
              <a:rPr lang="nl-NL" dirty="0" err="1" smtClean="0"/>
              <a:t>practices</a:t>
            </a:r>
            <a:endParaRPr lang="nl-NL" dirty="0" smtClean="0"/>
          </a:p>
          <a:p>
            <a:pPr lvl="1"/>
            <a:r>
              <a:rPr lang="nl-NL" dirty="0"/>
              <a:t>S</a:t>
            </a:r>
            <a:r>
              <a:rPr lang="nl-NL" dirty="0" smtClean="0"/>
              <a:t>mart </a:t>
            </a:r>
            <a:r>
              <a:rPr lang="nl-NL" dirty="0" err="1" smtClean="0"/>
              <a:t>phones</a:t>
            </a:r>
            <a:endParaRPr lang="nl-NL" dirty="0" smtClean="0"/>
          </a:p>
          <a:p>
            <a:pPr lvl="1"/>
            <a:r>
              <a:rPr lang="nl-NL" dirty="0" smtClean="0"/>
              <a:t>Instagram/twitter</a:t>
            </a:r>
          </a:p>
          <a:p>
            <a:pPr lvl="1"/>
            <a:r>
              <a:rPr lang="nl-NL" dirty="0" smtClean="0"/>
              <a:t>Zero footprint</a:t>
            </a:r>
          </a:p>
          <a:p>
            <a:pPr lvl="1"/>
            <a:r>
              <a:rPr lang="nl-NL" dirty="0" smtClean="0"/>
              <a:t>…</a:t>
            </a:r>
            <a:endParaRPr lang="nl-NL" dirty="0"/>
          </a:p>
          <a:p>
            <a:r>
              <a:rPr lang="nl-NL" dirty="0" err="1" smtClean="0"/>
              <a:t>Think</a:t>
            </a:r>
            <a:r>
              <a:rPr lang="nl-NL" dirty="0" smtClean="0"/>
              <a:t> of area in </a:t>
            </a:r>
            <a:r>
              <a:rPr lang="nl-NL" dirty="0" err="1" smtClean="0"/>
              <a:t>which</a:t>
            </a:r>
            <a:r>
              <a:rPr lang="nl-NL" dirty="0" smtClean="0"/>
              <a:t> </a:t>
            </a:r>
            <a:r>
              <a:rPr lang="nl-NL" dirty="0" err="1" smtClean="0"/>
              <a:t>you</a:t>
            </a:r>
            <a:r>
              <a:rPr lang="nl-NL" dirty="0" smtClean="0"/>
              <a:t> are/</a:t>
            </a:r>
            <a:r>
              <a:rPr lang="nl-NL" dirty="0" err="1" smtClean="0"/>
              <a:t>were</a:t>
            </a:r>
            <a:r>
              <a:rPr lang="nl-NL" dirty="0" smtClean="0"/>
              <a:t> a laggard. How do/</a:t>
            </a:r>
            <a:r>
              <a:rPr lang="nl-NL" dirty="0" err="1" smtClean="0"/>
              <a:t>did</a:t>
            </a:r>
            <a:r>
              <a:rPr lang="nl-NL" dirty="0" smtClean="0"/>
              <a:t> </a:t>
            </a:r>
            <a:r>
              <a:rPr lang="nl-NL" dirty="0" err="1" smtClean="0"/>
              <a:t>you</a:t>
            </a:r>
            <a:r>
              <a:rPr lang="nl-NL" dirty="0" smtClean="0"/>
              <a:t> want </a:t>
            </a:r>
            <a:r>
              <a:rPr lang="nl-NL" dirty="0" err="1" smtClean="0"/>
              <a:t>to</a:t>
            </a:r>
            <a:r>
              <a:rPr lang="nl-NL" dirty="0" smtClean="0"/>
              <a:t> </a:t>
            </a:r>
            <a:r>
              <a:rPr lang="nl-NL" dirty="0" err="1" smtClean="0"/>
              <a:t>be</a:t>
            </a:r>
            <a:r>
              <a:rPr lang="nl-NL" dirty="0" smtClean="0"/>
              <a:t> </a:t>
            </a:r>
            <a:r>
              <a:rPr lang="nl-NL" dirty="0" err="1" smtClean="0"/>
              <a:t>treated</a:t>
            </a:r>
            <a:r>
              <a:rPr lang="nl-NL" dirty="0" smtClean="0"/>
              <a:t>? </a:t>
            </a:r>
            <a:r>
              <a:rPr lang="nl-NL" dirty="0" err="1" smtClean="0"/>
              <a:t>What</a:t>
            </a:r>
            <a:r>
              <a:rPr lang="nl-NL" dirty="0" smtClean="0"/>
              <a:t> do/</a:t>
            </a:r>
            <a:r>
              <a:rPr lang="nl-NL" dirty="0" err="1" smtClean="0"/>
              <a:t>did</a:t>
            </a:r>
            <a:r>
              <a:rPr lang="nl-NL" dirty="0" smtClean="0"/>
              <a:t> </a:t>
            </a:r>
            <a:r>
              <a:rPr lang="nl-NL" dirty="0" err="1" smtClean="0"/>
              <a:t>you</a:t>
            </a:r>
            <a:r>
              <a:rPr lang="nl-NL" dirty="0" smtClean="0"/>
              <a:t> </a:t>
            </a:r>
            <a:r>
              <a:rPr lang="nl-NL" dirty="0" err="1" smtClean="0"/>
              <a:t>need</a:t>
            </a:r>
            <a:r>
              <a:rPr lang="nl-NL" dirty="0" smtClean="0"/>
              <a:t> </a:t>
            </a:r>
            <a:r>
              <a:rPr lang="nl-NL" dirty="0" err="1" smtClean="0"/>
              <a:t>to</a:t>
            </a:r>
            <a:r>
              <a:rPr lang="nl-NL" dirty="0"/>
              <a:t> </a:t>
            </a:r>
            <a:r>
              <a:rPr lang="nl-NL" dirty="0" err="1" smtClean="0"/>
              <a:t>be</a:t>
            </a:r>
            <a:r>
              <a:rPr lang="nl-NL" dirty="0" smtClean="0"/>
              <a:t> </a:t>
            </a:r>
            <a:r>
              <a:rPr lang="nl-NL" dirty="0" err="1" smtClean="0"/>
              <a:t>able</a:t>
            </a:r>
            <a:r>
              <a:rPr lang="nl-NL" dirty="0" smtClean="0"/>
              <a:t> </a:t>
            </a:r>
            <a:r>
              <a:rPr lang="nl-NL" dirty="0" err="1" smtClean="0"/>
              <a:t>to</a:t>
            </a:r>
            <a:r>
              <a:rPr lang="nl-NL" dirty="0" smtClean="0"/>
              <a:t> move?</a:t>
            </a:r>
          </a:p>
          <a:p>
            <a:endParaRPr lang="nl-NL" dirty="0" smtClean="0"/>
          </a:p>
          <a:p>
            <a:pPr lvl="1"/>
            <a:endParaRPr lang="nl-NL" dirty="0" smtClean="0"/>
          </a:p>
          <a:p>
            <a:pPr marL="0" indent="0">
              <a:buNone/>
            </a:pPr>
            <a:endParaRPr lang="nl-BE" dirty="0"/>
          </a:p>
        </p:txBody>
      </p:sp>
      <p:pic>
        <p:nvPicPr>
          <p:cNvPr id="4" name="Afbeelding 3"/>
          <p:cNvPicPr>
            <a:picLocks noChangeAspect="1"/>
          </p:cNvPicPr>
          <p:nvPr/>
        </p:nvPicPr>
        <p:blipFill>
          <a:blip r:embed="rId2"/>
          <a:stretch>
            <a:fillRect/>
          </a:stretch>
        </p:blipFill>
        <p:spPr>
          <a:xfrm>
            <a:off x="8150193" y="5746234"/>
            <a:ext cx="3664014" cy="920576"/>
          </a:xfrm>
          <a:prstGeom prst="rect">
            <a:avLst/>
          </a:prstGeom>
        </p:spPr>
      </p:pic>
    </p:spTree>
    <p:extLst>
      <p:ext uri="{BB962C8B-B14F-4D97-AF65-F5344CB8AC3E}">
        <p14:creationId xmlns:p14="http://schemas.microsoft.com/office/powerpoint/2010/main" val="25816972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latin typeface="+mn-lt"/>
              </a:rPr>
              <a:t>How </a:t>
            </a:r>
            <a:r>
              <a:rPr lang="nl-NL" b="1" dirty="0" err="1" smtClean="0">
                <a:latin typeface="+mn-lt"/>
              </a:rPr>
              <a:t>to</a:t>
            </a:r>
            <a:r>
              <a:rPr lang="nl-NL" b="1" dirty="0" smtClean="0">
                <a:latin typeface="+mn-lt"/>
              </a:rPr>
              <a:t> deal </a:t>
            </a:r>
            <a:r>
              <a:rPr lang="nl-NL" b="1" dirty="0" err="1" smtClean="0">
                <a:latin typeface="+mn-lt"/>
              </a:rPr>
              <a:t>with</a:t>
            </a:r>
            <a:r>
              <a:rPr lang="nl-NL" b="1" dirty="0" smtClean="0">
                <a:latin typeface="+mn-lt"/>
              </a:rPr>
              <a:t> </a:t>
            </a:r>
            <a:r>
              <a:rPr lang="nl-NL" b="1" dirty="0" err="1" smtClean="0">
                <a:latin typeface="+mn-lt"/>
              </a:rPr>
              <a:t>resistance</a:t>
            </a:r>
            <a:r>
              <a:rPr lang="nl-NL" b="1" dirty="0" smtClean="0">
                <a:latin typeface="+mn-lt"/>
              </a:rPr>
              <a:t>?</a:t>
            </a:r>
            <a:endParaRPr lang="nl-BE" b="1" dirty="0">
              <a:latin typeface="+mn-lt"/>
            </a:endParaRPr>
          </a:p>
        </p:txBody>
      </p:sp>
      <p:sp>
        <p:nvSpPr>
          <p:cNvPr id="3" name="Tijdelijke aanduiding voor inhoud 2"/>
          <p:cNvSpPr>
            <a:spLocks noGrp="1"/>
          </p:cNvSpPr>
          <p:nvPr>
            <p:ph idx="1"/>
          </p:nvPr>
        </p:nvSpPr>
        <p:spPr/>
        <p:txBody>
          <a:bodyPr>
            <a:normAutofit fontScale="85000" lnSpcReduction="20000"/>
          </a:bodyPr>
          <a:lstStyle/>
          <a:p>
            <a:r>
              <a:rPr lang="nl-NL" dirty="0" smtClean="0"/>
              <a:t>Share </a:t>
            </a:r>
            <a:r>
              <a:rPr lang="nl-NL" dirty="0" err="1" smtClean="0"/>
              <a:t>the</a:t>
            </a:r>
            <a:r>
              <a:rPr lang="nl-NL" dirty="0" smtClean="0"/>
              <a:t> </a:t>
            </a:r>
            <a:r>
              <a:rPr lang="nl-NL" dirty="0" err="1" smtClean="0"/>
              <a:t>why</a:t>
            </a:r>
            <a:endParaRPr lang="nl-NL" dirty="0" smtClean="0"/>
          </a:p>
          <a:p>
            <a:r>
              <a:rPr lang="nl-NL" dirty="0" smtClean="0"/>
              <a:t>Listen </a:t>
            </a:r>
            <a:r>
              <a:rPr lang="nl-NL" dirty="0" err="1" smtClean="0"/>
              <a:t>to</a:t>
            </a:r>
            <a:r>
              <a:rPr lang="nl-NL" dirty="0" smtClean="0"/>
              <a:t> </a:t>
            </a:r>
            <a:r>
              <a:rPr lang="nl-NL" dirty="0" err="1" smtClean="0"/>
              <a:t>needs</a:t>
            </a:r>
            <a:r>
              <a:rPr lang="nl-NL" dirty="0" smtClean="0"/>
              <a:t> </a:t>
            </a:r>
            <a:r>
              <a:rPr lang="nl-NL" dirty="0" err="1" smtClean="0"/>
              <a:t>and</a:t>
            </a:r>
            <a:r>
              <a:rPr lang="nl-NL" dirty="0" smtClean="0"/>
              <a:t> concerns, </a:t>
            </a:r>
            <a:r>
              <a:rPr lang="nl-NL" dirty="0" err="1" smtClean="0"/>
              <a:t>explore</a:t>
            </a:r>
            <a:r>
              <a:rPr lang="nl-NL" dirty="0" smtClean="0"/>
              <a:t> </a:t>
            </a:r>
            <a:r>
              <a:rPr lang="nl-NL" dirty="0" err="1" smtClean="0"/>
              <a:t>people’s</a:t>
            </a:r>
            <a:r>
              <a:rPr lang="nl-NL" dirty="0" smtClean="0"/>
              <a:t> </a:t>
            </a:r>
            <a:r>
              <a:rPr lang="nl-NL" dirty="0" err="1" smtClean="0"/>
              <a:t>fears</a:t>
            </a:r>
            <a:endParaRPr lang="nl-NL" dirty="0" smtClean="0"/>
          </a:p>
          <a:p>
            <a:r>
              <a:rPr lang="nl-NL" dirty="0" smtClean="0"/>
              <a:t>Share </a:t>
            </a:r>
            <a:r>
              <a:rPr lang="nl-NL" dirty="0" err="1" smtClean="0"/>
              <a:t>success</a:t>
            </a:r>
            <a:r>
              <a:rPr lang="nl-NL" dirty="0" smtClean="0"/>
              <a:t> </a:t>
            </a:r>
            <a:r>
              <a:rPr lang="nl-NL" dirty="0" err="1" smtClean="0"/>
              <a:t>stories</a:t>
            </a:r>
            <a:endParaRPr lang="nl-NL" dirty="0" smtClean="0"/>
          </a:p>
          <a:p>
            <a:r>
              <a:rPr lang="nl-NL" dirty="0" err="1" smtClean="0"/>
              <a:t>Leave</a:t>
            </a:r>
            <a:r>
              <a:rPr lang="nl-NL" dirty="0" smtClean="0"/>
              <a:t> </a:t>
            </a:r>
            <a:r>
              <a:rPr lang="nl-NL" dirty="0" err="1" smtClean="0"/>
              <a:t>space</a:t>
            </a:r>
            <a:r>
              <a:rPr lang="nl-NL" dirty="0" smtClean="0"/>
              <a:t> </a:t>
            </a:r>
            <a:r>
              <a:rPr lang="nl-NL" dirty="0" err="1" smtClean="0"/>
              <a:t>for</a:t>
            </a:r>
            <a:r>
              <a:rPr lang="nl-NL" dirty="0" smtClean="0"/>
              <a:t> </a:t>
            </a:r>
            <a:r>
              <a:rPr lang="nl-NL" dirty="0" err="1" smtClean="0"/>
              <a:t>sceptical</a:t>
            </a:r>
            <a:r>
              <a:rPr lang="nl-NL" dirty="0" smtClean="0"/>
              <a:t> </a:t>
            </a:r>
            <a:r>
              <a:rPr lang="nl-NL" dirty="0" err="1" smtClean="0"/>
              <a:t>voices</a:t>
            </a:r>
            <a:endParaRPr lang="nl-NL" dirty="0" smtClean="0"/>
          </a:p>
          <a:p>
            <a:r>
              <a:rPr lang="nl-NL" dirty="0" smtClean="0"/>
              <a:t>Continue </a:t>
            </a:r>
            <a:r>
              <a:rPr lang="nl-NL" dirty="0" err="1" smtClean="0"/>
              <a:t>to</a:t>
            </a:r>
            <a:r>
              <a:rPr lang="nl-NL" dirty="0" smtClean="0"/>
              <a:t> </a:t>
            </a:r>
            <a:r>
              <a:rPr lang="nl-NL" dirty="0" err="1" smtClean="0"/>
              <a:t>create</a:t>
            </a:r>
            <a:r>
              <a:rPr lang="nl-NL" dirty="0" smtClean="0"/>
              <a:t> </a:t>
            </a:r>
            <a:r>
              <a:rPr lang="nl-NL" dirty="0" err="1" smtClean="0"/>
              <a:t>opportunities</a:t>
            </a:r>
            <a:r>
              <a:rPr lang="nl-NL" dirty="0" smtClean="0"/>
              <a:t> </a:t>
            </a:r>
            <a:r>
              <a:rPr lang="nl-NL" dirty="0" err="1" smtClean="0"/>
              <a:t>to</a:t>
            </a:r>
            <a:r>
              <a:rPr lang="nl-NL" dirty="0" smtClean="0"/>
              <a:t> </a:t>
            </a:r>
            <a:r>
              <a:rPr lang="nl-NL" dirty="0" err="1" smtClean="0"/>
              <a:t>participate</a:t>
            </a:r>
            <a:endParaRPr lang="nl-NL" dirty="0"/>
          </a:p>
          <a:p>
            <a:r>
              <a:rPr lang="nl-NL" dirty="0" smtClean="0"/>
              <a:t>Get </a:t>
            </a:r>
            <a:r>
              <a:rPr lang="nl-NL" dirty="0" err="1" smtClean="0"/>
              <a:t>them</a:t>
            </a:r>
            <a:r>
              <a:rPr lang="nl-NL" dirty="0" smtClean="0"/>
              <a:t> </a:t>
            </a:r>
            <a:r>
              <a:rPr lang="nl-NL" dirty="0" err="1" smtClean="0"/>
              <a:t>to</a:t>
            </a:r>
            <a:r>
              <a:rPr lang="nl-NL" dirty="0" smtClean="0"/>
              <a:t> </a:t>
            </a:r>
            <a:r>
              <a:rPr lang="nl-NL" dirty="0" err="1" smtClean="0"/>
              <a:t>experience</a:t>
            </a:r>
            <a:r>
              <a:rPr lang="nl-NL" dirty="0" smtClean="0"/>
              <a:t> </a:t>
            </a:r>
            <a:r>
              <a:rPr lang="nl-NL" dirty="0" err="1" smtClean="0"/>
              <a:t>the</a:t>
            </a:r>
            <a:r>
              <a:rPr lang="nl-NL" dirty="0" smtClean="0"/>
              <a:t> spirit of RP</a:t>
            </a:r>
            <a:endParaRPr lang="nl-NL" dirty="0" smtClean="0"/>
          </a:p>
          <a:p>
            <a:r>
              <a:rPr lang="nl-NL" dirty="0" err="1" smtClean="0"/>
              <a:t>Recognize</a:t>
            </a:r>
            <a:r>
              <a:rPr lang="nl-NL" dirty="0" smtClean="0"/>
              <a:t> </a:t>
            </a:r>
            <a:r>
              <a:rPr lang="nl-NL" dirty="0" err="1" smtClean="0"/>
              <a:t>difficulties</a:t>
            </a:r>
            <a:r>
              <a:rPr lang="nl-NL" dirty="0" smtClean="0"/>
              <a:t> </a:t>
            </a:r>
            <a:r>
              <a:rPr lang="nl-NL" dirty="0" err="1" smtClean="0"/>
              <a:t>and</a:t>
            </a:r>
            <a:r>
              <a:rPr lang="nl-NL" dirty="0" smtClean="0"/>
              <a:t> </a:t>
            </a:r>
            <a:r>
              <a:rPr lang="nl-NL" dirty="0" err="1" smtClean="0"/>
              <a:t>failures</a:t>
            </a:r>
            <a:endParaRPr lang="nl-NL" dirty="0" smtClean="0"/>
          </a:p>
          <a:p>
            <a:r>
              <a:rPr lang="nl-NL" dirty="0" err="1" smtClean="0"/>
              <a:t>Give</a:t>
            </a:r>
            <a:r>
              <a:rPr lang="nl-NL" dirty="0" smtClean="0"/>
              <a:t> </a:t>
            </a:r>
            <a:r>
              <a:rPr lang="nl-NL" dirty="0" err="1" smtClean="0"/>
              <a:t>people</a:t>
            </a:r>
            <a:r>
              <a:rPr lang="nl-NL" dirty="0" smtClean="0"/>
              <a:t> </a:t>
            </a:r>
            <a:r>
              <a:rPr lang="nl-NL" dirty="0" smtClean="0"/>
              <a:t>time </a:t>
            </a:r>
            <a:r>
              <a:rPr lang="nl-NL" dirty="0" err="1" smtClean="0"/>
              <a:t>to</a:t>
            </a:r>
            <a:r>
              <a:rPr lang="nl-NL" dirty="0" smtClean="0"/>
              <a:t> get </a:t>
            </a:r>
            <a:r>
              <a:rPr lang="nl-NL" dirty="0" err="1" smtClean="0"/>
              <a:t>used</a:t>
            </a:r>
            <a:r>
              <a:rPr lang="nl-NL" dirty="0" smtClean="0"/>
              <a:t> </a:t>
            </a:r>
            <a:r>
              <a:rPr lang="nl-NL" dirty="0" err="1" smtClean="0"/>
              <a:t>to</a:t>
            </a:r>
            <a:r>
              <a:rPr lang="nl-NL" dirty="0" smtClean="0"/>
              <a:t> </a:t>
            </a:r>
            <a:r>
              <a:rPr lang="nl-NL" dirty="0" err="1" smtClean="0"/>
              <a:t>the</a:t>
            </a:r>
            <a:r>
              <a:rPr lang="nl-NL" dirty="0" smtClean="0"/>
              <a:t> </a:t>
            </a:r>
            <a:r>
              <a:rPr lang="nl-NL" dirty="0" smtClean="0"/>
              <a:t>new </a:t>
            </a:r>
            <a:r>
              <a:rPr lang="nl-NL" dirty="0" err="1" smtClean="0"/>
              <a:t>idea</a:t>
            </a:r>
            <a:endParaRPr lang="nl-NL" dirty="0" smtClean="0"/>
          </a:p>
          <a:p>
            <a:r>
              <a:rPr lang="nl-NL" dirty="0" err="1" smtClean="0"/>
              <a:t>Smooth</a:t>
            </a:r>
            <a:r>
              <a:rPr lang="nl-NL" dirty="0" smtClean="0"/>
              <a:t> </a:t>
            </a:r>
            <a:r>
              <a:rPr lang="nl-NL" dirty="0" smtClean="0"/>
              <a:t>sales </a:t>
            </a:r>
            <a:r>
              <a:rPr lang="nl-NL" dirty="0" err="1" smtClean="0"/>
              <a:t>pitches</a:t>
            </a:r>
            <a:r>
              <a:rPr lang="nl-NL" dirty="0" smtClean="0"/>
              <a:t> or </a:t>
            </a:r>
            <a:r>
              <a:rPr lang="nl-NL" dirty="0" err="1" smtClean="0"/>
              <a:t>good</a:t>
            </a:r>
            <a:r>
              <a:rPr lang="nl-NL" dirty="0" smtClean="0"/>
              <a:t> </a:t>
            </a:r>
            <a:r>
              <a:rPr lang="nl-NL" dirty="0" err="1" smtClean="0"/>
              <a:t>news</a:t>
            </a:r>
            <a:r>
              <a:rPr lang="nl-NL" dirty="0" smtClean="0"/>
              <a:t> </a:t>
            </a:r>
            <a:r>
              <a:rPr lang="nl-NL" dirty="0" smtClean="0"/>
              <a:t>shows </a:t>
            </a:r>
            <a:r>
              <a:rPr lang="nl-NL" dirty="0" err="1" smtClean="0"/>
              <a:t>result</a:t>
            </a:r>
            <a:r>
              <a:rPr lang="nl-NL" dirty="0" smtClean="0"/>
              <a:t> in </a:t>
            </a:r>
            <a:r>
              <a:rPr lang="nl-NL" dirty="0" err="1" smtClean="0"/>
              <a:t>the</a:t>
            </a:r>
            <a:r>
              <a:rPr lang="nl-NL" dirty="0" smtClean="0"/>
              <a:t> </a:t>
            </a:r>
            <a:r>
              <a:rPr lang="nl-NL" dirty="0" err="1" smtClean="0"/>
              <a:t>opposite</a:t>
            </a:r>
            <a:endParaRPr lang="nl-NL" dirty="0" smtClean="0"/>
          </a:p>
          <a:p>
            <a:r>
              <a:rPr lang="nl-NL" dirty="0" err="1" smtClean="0"/>
              <a:t>Clear</a:t>
            </a:r>
            <a:r>
              <a:rPr lang="nl-NL" dirty="0" smtClean="0"/>
              <a:t> </a:t>
            </a:r>
            <a:r>
              <a:rPr lang="nl-NL" dirty="0" err="1" smtClean="0"/>
              <a:t>expectations</a:t>
            </a:r>
            <a:endParaRPr lang="nl-NL" dirty="0" smtClean="0"/>
          </a:p>
          <a:p>
            <a:r>
              <a:rPr lang="nl-NL" dirty="0" smtClean="0"/>
              <a:t>Be </a:t>
            </a:r>
            <a:r>
              <a:rPr lang="nl-NL" dirty="0" err="1" smtClean="0"/>
              <a:t>thankful</a:t>
            </a:r>
            <a:r>
              <a:rPr lang="nl-NL" dirty="0" smtClean="0"/>
              <a:t>!</a:t>
            </a:r>
          </a:p>
          <a:p>
            <a:endParaRPr lang="nl-BE" dirty="0"/>
          </a:p>
        </p:txBody>
      </p:sp>
      <p:pic>
        <p:nvPicPr>
          <p:cNvPr id="4" name="Afbeelding 3"/>
          <p:cNvPicPr>
            <a:picLocks noChangeAspect="1"/>
          </p:cNvPicPr>
          <p:nvPr/>
        </p:nvPicPr>
        <p:blipFill>
          <a:blip r:embed="rId2"/>
          <a:stretch>
            <a:fillRect/>
          </a:stretch>
        </p:blipFill>
        <p:spPr>
          <a:xfrm>
            <a:off x="8150193" y="5746234"/>
            <a:ext cx="3664014" cy="920576"/>
          </a:xfrm>
          <a:prstGeom prst="rect">
            <a:avLst/>
          </a:prstGeom>
        </p:spPr>
      </p:pic>
    </p:spTree>
    <p:extLst>
      <p:ext uri="{BB962C8B-B14F-4D97-AF65-F5344CB8AC3E}">
        <p14:creationId xmlns:p14="http://schemas.microsoft.com/office/powerpoint/2010/main" val="7288638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b="1" dirty="0">
                <a:latin typeface="+mn-lt"/>
              </a:rPr>
              <a:t>T</a:t>
            </a:r>
            <a:r>
              <a:rPr lang="nl-NL" b="1" dirty="0" smtClean="0">
                <a:latin typeface="+mn-lt"/>
              </a:rPr>
              <a:t>he </a:t>
            </a:r>
            <a:r>
              <a:rPr lang="nl-NL" b="1" dirty="0" err="1" smtClean="0">
                <a:latin typeface="+mn-lt"/>
              </a:rPr>
              <a:t>future</a:t>
            </a:r>
            <a:r>
              <a:rPr lang="nl-NL" b="1" dirty="0" smtClean="0">
                <a:latin typeface="+mn-lt"/>
              </a:rPr>
              <a:t> of RESTORE</a:t>
            </a:r>
            <a:endParaRPr lang="nl-BE" b="1" dirty="0">
              <a:latin typeface="+mn-lt"/>
            </a:endParaRPr>
          </a:p>
        </p:txBody>
      </p:sp>
      <p:sp>
        <p:nvSpPr>
          <p:cNvPr id="3" name="Tijdelijke aanduiding voor inhoud 2"/>
          <p:cNvSpPr>
            <a:spLocks noGrp="1"/>
          </p:cNvSpPr>
          <p:nvPr>
            <p:ph idx="1"/>
          </p:nvPr>
        </p:nvSpPr>
        <p:spPr/>
        <p:txBody>
          <a:bodyPr/>
          <a:lstStyle/>
          <a:p>
            <a:pPr marL="0" indent="0">
              <a:buNone/>
            </a:pPr>
            <a:r>
              <a:rPr lang="nl-BE" dirty="0" err="1" smtClean="0"/>
              <a:t>From</a:t>
            </a:r>
            <a:r>
              <a:rPr lang="nl-BE" dirty="0" smtClean="0"/>
              <a:t> </a:t>
            </a:r>
            <a:r>
              <a:rPr lang="nl-BE" dirty="0" err="1" smtClean="0"/>
              <a:t>what</a:t>
            </a:r>
            <a:r>
              <a:rPr lang="nl-BE" dirty="0" smtClean="0"/>
              <a:t> </a:t>
            </a:r>
            <a:r>
              <a:rPr lang="nl-BE" dirty="0" err="1" smtClean="0"/>
              <a:t>you</a:t>
            </a:r>
            <a:r>
              <a:rPr lang="nl-BE" dirty="0" smtClean="0"/>
              <a:t> have </a:t>
            </a:r>
            <a:r>
              <a:rPr lang="nl-BE" dirty="0" err="1" smtClean="0"/>
              <a:t>heard</a:t>
            </a:r>
            <a:r>
              <a:rPr lang="nl-BE" dirty="0" smtClean="0"/>
              <a:t> …</a:t>
            </a:r>
          </a:p>
          <a:p>
            <a:endParaRPr lang="nl-BE" dirty="0"/>
          </a:p>
          <a:p>
            <a:r>
              <a:rPr lang="nl-BE" dirty="0" err="1" smtClean="0"/>
              <a:t>What</a:t>
            </a:r>
            <a:r>
              <a:rPr lang="nl-BE" dirty="0" smtClean="0"/>
              <a:t> feedback </a:t>
            </a:r>
            <a:r>
              <a:rPr lang="nl-BE" dirty="0" err="1" smtClean="0"/>
              <a:t>can</a:t>
            </a:r>
            <a:r>
              <a:rPr lang="nl-BE" dirty="0" smtClean="0"/>
              <a:t> </a:t>
            </a:r>
            <a:r>
              <a:rPr lang="nl-BE" dirty="0" err="1" smtClean="0"/>
              <a:t>you</a:t>
            </a:r>
            <a:r>
              <a:rPr lang="nl-BE" dirty="0" smtClean="0"/>
              <a:t> </a:t>
            </a:r>
            <a:r>
              <a:rPr lang="nl-BE" dirty="0" err="1" smtClean="0"/>
              <a:t>give</a:t>
            </a:r>
            <a:r>
              <a:rPr lang="nl-BE" dirty="0" smtClean="0"/>
              <a:t> </a:t>
            </a:r>
            <a:r>
              <a:rPr lang="nl-BE" dirty="0" err="1" smtClean="0"/>
              <a:t>us</a:t>
            </a:r>
            <a:r>
              <a:rPr lang="nl-BE" dirty="0" smtClean="0"/>
              <a:t>?</a:t>
            </a:r>
          </a:p>
          <a:p>
            <a:r>
              <a:rPr lang="nl-BE" dirty="0" smtClean="0"/>
              <a:t>Do </a:t>
            </a:r>
            <a:r>
              <a:rPr lang="nl-BE" dirty="0" err="1" smtClean="0"/>
              <a:t>you</a:t>
            </a:r>
            <a:r>
              <a:rPr lang="nl-BE" dirty="0" smtClean="0"/>
              <a:t> have </a:t>
            </a:r>
            <a:r>
              <a:rPr lang="nl-BE" dirty="0" err="1" smtClean="0"/>
              <a:t>ideas</a:t>
            </a:r>
            <a:r>
              <a:rPr lang="nl-BE" dirty="0" smtClean="0"/>
              <a:t> </a:t>
            </a:r>
            <a:r>
              <a:rPr lang="nl-BE" dirty="0" err="1" smtClean="0"/>
              <a:t>that</a:t>
            </a:r>
            <a:r>
              <a:rPr lang="nl-BE" dirty="0" smtClean="0"/>
              <a:t> </a:t>
            </a:r>
            <a:r>
              <a:rPr lang="nl-BE" dirty="0" err="1" smtClean="0"/>
              <a:t>could</a:t>
            </a:r>
            <a:r>
              <a:rPr lang="nl-BE" dirty="0" smtClean="0"/>
              <a:t> </a:t>
            </a:r>
            <a:r>
              <a:rPr lang="nl-BE" dirty="0" err="1" smtClean="0"/>
              <a:t>further</a:t>
            </a:r>
            <a:r>
              <a:rPr lang="nl-BE" dirty="0" smtClean="0"/>
              <a:t> </a:t>
            </a:r>
            <a:r>
              <a:rPr lang="nl-BE" dirty="0" err="1" smtClean="0"/>
              <a:t>strengthen</a:t>
            </a:r>
            <a:r>
              <a:rPr lang="nl-BE" dirty="0" smtClean="0"/>
              <a:t> </a:t>
            </a:r>
            <a:r>
              <a:rPr lang="nl-BE" dirty="0" err="1" smtClean="0"/>
              <a:t>our</a:t>
            </a:r>
            <a:r>
              <a:rPr lang="nl-BE" dirty="0" smtClean="0"/>
              <a:t> model?</a:t>
            </a:r>
          </a:p>
          <a:p>
            <a:r>
              <a:rPr lang="nl-BE" dirty="0" smtClean="0"/>
              <a:t>How do </a:t>
            </a:r>
            <a:r>
              <a:rPr lang="nl-BE" dirty="0" err="1" smtClean="0"/>
              <a:t>you</a:t>
            </a:r>
            <a:r>
              <a:rPr lang="nl-BE" dirty="0" smtClean="0"/>
              <a:t> </a:t>
            </a:r>
            <a:r>
              <a:rPr lang="nl-BE" dirty="0" err="1" smtClean="0"/>
              <a:t>envision</a:t>
            </a:r>
            <a:r>
              <a:rPr lang="nl-BE" dirty="0" smtClean="0"/>
              <a:t> </a:t>
            </a:r>
            <a:r>
              <a:rPr lang="nl-BE" dirty="0" err="1" smtClean="0"/>
              <a:t>this</a:t>
            </a:r>
            <a:r>
              <a:rPr lang="nl-BE" dirty="0" smtClean="0"/>
              <a:t> </a:t>
            </a:r>
            <a:r>
              <a:rPr lang="nl-BE" dirty="0" err="1" smtClean="0"/>
              <a:t>implementation</a:t>
            </a:r>
            <a:r>
              <a:rPr lang="nl-BE" dirty="0" smtClean="0"/>
              <a:t> tool </a:t>
            </a:r>
            <a:r>
              <a:rPr lang="nl-BE" dirty="0" err="1" smtClean="0"/>
              <a:t>could</a:t>
            </a:r>
            <a:r>
              <a:rPr lang="nl-BE" dirty="0" smtClean="0"/>
              <a:t> look like?</a:t>
            </a:r>
          </a:p>
          <a:p>
            <a:pPr marL="0" indent="0">
              <a:buNone/>
            </a:pPr>
            <a:endParaRPr lang="nl-BE" dirty="0"/>
          </a:p>
        </p:txBody>
      </p:sp>
      <p:pic>
        <p:nvPicPr>
          <p:cNvPr id="4" name="Afbeelding 3"/>
          <p:cNvPicPr>
            <a:picLocks noChangeAspect="1"/>
          </p:cNvPicPr>
          <p:nvPr/>
        </p:nvPicPr>
        <p:blipFill>
          <a:blip r:embed="rId2"/>
          <a:stretch>
            <a:fillRect/>
          </a:stretch>
        </p:blipFill>
        <p:spPr>
          <a:xfrm>
            <a:off x="8150193" y="5746234"/>
            <a:ext cx="3664014" cy="920576"/>
          </a:xfrm>
          <a:prstGeom prst="rect">
            <a:avLst/>
          </a:prstGeom>
        </p:spPr>
      </p:pic>
    </p:spTree>
    <p:extLst>
      <p:ext uri="{BB962C8B-B14F-4D97-AF65-F5344CB8AC3E}">
        <p14:creationId xmlns:p14="http://schemas.microsoft.com/office/powerpoint/2010/main" val="12061294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4900" b="1" dirty="0">
                <a:solidFill>
                  <a:prstClr val="black"/>
                </a:solidFill>
                <a:latin typeface="Calibri" panose="020F0502020204030204"/>
              </a:rPr>
              <a:t>Six </a:t>
            </a:r>
            <a:r>
              <a:rPr lang="nl-NL" sz="4900" b="1" dirty="0" err="1">
                <a:solidFill>
                  <a:prstClr val="black"/>
                </a:solidFill>
                <a:latin typeface="Calibri" panose="020F0502020204030204"/>
              </a:rPr>
              <a:t>conversations</a:t>
            </a:r>
            <a:r>
              <a:rPr lang="nl-NL" dirty="0">
                <a:solidFill>
                  <a:prstClr val="black"/>
                </a:solidFill>
              </a:rPr>
              <a:t/>
            </a:r>
            <a:br>
              <a:rPr lang="nl-NL" dirty="0">
                <a:solidFill>
                  <a:prstClr val="black"/>
                </a:solidFill>
              </a:rPr>
            </a:br>
            <a:r>
              <a:rPr lang="nl-NL" sz="3600" dirty="0">
                <a:solidFill>
                  <a:prstClr val="black"/>
                </a:solidFill>
                <a:latin typeface="Calibri" panose="020F0502020204030204"/>
              </a:rPr>
              <a:t>(Peter Block – asmallgroup.net)</a:t>
            </a:r>
            <a:endParaRPr lang="nl-NL" dirty="0"/>
          </a:p>
        </p:txBody>
      </p:sp>
      <p:sp>
        <p:nvSpPr>
          <p:cNvPr id="3" name="Tijdelijke aanduiding voor inhoud 2"/>
          <p:cNvSpPr>
            <a:spLocks noGrp="1"/>
          </p:cNvSpPr>
          <p:nvPr>
            <p:ph idx="1"/>
          </p:nvPr>
        </p:nvSpPr>
        <p:spPr/>
        <p:txBody>
          <a:bodyPr/>
          <a:lstStyle/>
          <a:p>
            <a:pPr marL="0" indent="0">
              <a:buNone/>
            </a:pPr>
            <a:endParaRPr lang="nl-NL" dirty="0" smtClean="0"/>
          </a:p>
          <a:p>
            <a:pPr marL="0" indent="0">
              <a:buNone/>
            </a:pPr>
            <a:r>
              <a:rPr lang="nl-NL" dirty="0" smtClean="0"/>
              <a:t>The </a:t>
            </a:r>
            <a:r>
              <a:rPr lang="nl-NL" dirty="0" err="1" smtClean="0"/>
              <a:t>gifts</a:t>
            </a:r>
            <a:r>
              <a:rPr lang="nl-NL" dirty="0" smtClean="0"/>
              <a:t> </a:t>
            </a:r>
            <a:r>
              <a:rPr lang="nl-NL" dirty="0" err="1" smtClean="0"/>
              <a:t>conversation</a:t>
            </a:r>
            <a:endParaRPr lang="nl-NL" dirty="0" smtClean="0"/>
          </a:p>
          <a:p>
            <a:pPr marL="0" indent="0">
              <a:buNone/>
            </a:pPr>
            <a:endParaRPr lang="nl-NL" dirty="0"/>
          </a:p>
          <a:p>
            <a:pPr marL="0" indent="0">
              <a:buNone/>
            </a:pPr>
            <a:r>
              <a:rPr lang="nl-NL" dirty="0" smtClean="0"/>
              <a:t>	</a:t>
            </a:r>
            <a:r>
              <a:rPr lang="nl-NL" i="1" dirty="0" err="1" smtClean="0"/>
              <a:t>What</a:t>
            </a:r>
            <a:r>
              <a:rPr lang="nl-NL" i="1" dirty="0" smtClean="0"/>
              <a:t> is a gift </a:t>
            </a:r>
            <a:r>
              <a:rPr lang="nl-NL" i="1" dirty="0" err="1" smtClean="0"/>
              <a:t>you</a:t>
            </a:r>
            <a:r>
              <a:rPr lang="nl-NL" i="1" dirty="0" smtClean="0"/>
              <a:t> </a:t>
            </a:r>
            <a:r>
              <a:rPr lang="nl-NL" i="1" dirty="0" err="1" smtClean="0"/>
              <a:t>received</a:t>
            </a:r>
            <a:r>
              <a:rPr lang="nl-NL" i="1" dirty="0" smtClean="0"/>
              <a:t> </a:t>
            </a:r>
            <a:r>
              <a:rPr lang="nl-NL" i="1" dirty="0" err="1" smtClean="0"/>
              <a:t>from</a:t>
            </a:r>
            <a:r>
              <a:rPr lang="nl-NL" i="1" dirty="0" smtClean="0"/>
              <a:t> </a:t>
            </a:r>
            <a:r>
              <a:rPr lang="nl-NL" i="1" dirty="0" err="1" smtClean="0"/>
              <a:t>someone</a:t>
            </a:r>
            <a:r>
              <a:rPr lang="nl-NL" i="1" dirty="0" smtClean="0"/>
              <a:t> in </a:t>
            </a:r>
            <a:r>
              <a:rPr lang="nl-NL" i="1" dirty="0" err="1" smtClean="0"/>
              <a:t>your</a:t>
            </a:r>
            <a:r>
              <a:rPr lang="nl-NL" i="1" dirty="0" smtClean="0"/>
              <a:t> </a:t>
            </a:r>
            <a:r>
              <a:rPr lang="nl-NL" i="1" dirty="0" err="1" smtClean="0"/>
              <a:t>group</a:t>
            </a:r>
            <a:r>
              <a:rPr lang="nl-NL" i="1" dirty="0" smtClean="0"/>
              <a:t>?</a:t>
            </a:r>
            <a:endParaRPr lang="nl-NL" dirty="0"/>
          </a:p>
        </p:txBody>
      </p:sp>
      <p:pic>
        <p:nvPicPr>
          <p:cNvPr id="4" name="Afbeelding 3"/>
          <p:cNvPicPr>
            <a:picLocks noChangeAspect="1"/>
          </p:cNvPicPr>
          <p:nvPr/>
        </p:nvPicPr>
        <p:blipFill>
          <a:blip r:embed="rId2"/>
          <a:stretch>
            <a:fillRect/>
          </a:stretch>
        </p:blipFill>
        <p:spPr>
          <a:xfrm>
            <a:off x="8150193" y="5746234"/>
            <a:ext cx="3664014" cy="920576"/>
          </a:xfrm>
          <a:prstGeom prst="rect">
            <a:avLst/>
          </a:prstGeom>
        </p:spPr>
      </p:pic>
    </p:spTree>
    <p:extLst>
      <p:ext uri="{BB962C8B-B14F-4D97-AF65-F5344CB8AC3E}">
        <p14:creationId xmlns:p14="http://schemas.microsoft.com/office/powerpoint/2010/main" val="6177581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err="1" smtClean="0">
                <a:latin typeface="+mn-lt"/>
              </a:rPr>
              <a:t>Thank</a:t>
            </a:r>
            <a:r>
              <a:rPr lang="nl-NL" b="1" dirty="0" smtClean="0">
                <a:latin typeface="+mn-lt"/>
              </a:rPr>
              <a:t> </a:t>
            </a:r>
            <a:r>
              <a:rPr lang="nl-NL" b="1" dirty="0" err="1" smtClean="0">
                <a:latin typeface="+mn-lt"/>
              </a:rPr>
              <a:t>you</a:t>
            </a:r>
            <a:r>
              <a:rPr lang="nl-NL" b="1" dirty="0" smtClean="0">
                <a:latin typeface="+mn-lt"/>
              </a:rPr>
              <a:t> </a:t>
            </a:r>
            <a:r>
              <a:rPr lang="nl-NL" b="1" dirty="0" err="1" smtClean="0">
                <a:latin typeface="+mn-lt"/>
              </a:rPr>
              <a:t>for</a:t>
            </a:r>
            <a:r>
              <a:rPr lang="nl-NL" b="1" dirty="0" smtClean="0">
                <a:latin typeface="+mn-lt"/>
              </a:rPr>
              <a:t> </a:t>
            </a:r>
            <a:r>
              <a:rPr lang="nl-NL" b="1" dirty="0" err="1" smtClean="0">
                <a:latin typeface="+mn-lt"/>
              </a:rPr>
              <a:t>being</a:t>
            </a:r>
            <a:r>
              <a:rPr lang="nl-NL" b="1" dirty="0" smtClean="0">
                <a:latin typeface="+mn-lt"/>
              </a:rPr>
              <a:t> </a:t>
            </a:r>
            <a:r>
              <a:rPr lang="nl-NL" b="1" dirty="0" err="1" smtClean="0">
                <a:latin typeface="+mn-lt"/>
              </a:rPr>
              <a:t>here</a:t>
            </a:r>
            <a:r>
              <a:rPr lang="nl-NL" b="1" dirty="0" smtClean="0">
                <a:latin typeface="+mn-lt"/>
              </a:rPr>
              <a:t>!</a:t>
            </a:r>
            <a:endParaRPr lang="nl-NL" b="1" dirty="0">
              <a:latin typeface="+mn-lt"/>
            </a:endParaRPr>
          </a:p>
        </p:txBody>
      </p:sp>
      <p:sp>
        <p:nvSpPr>
          <p:cNvPr id="3" name="Tijdelijke aanduiding voor inhoud 2"/>
          <p:cNvSpPr>
            <a:spLocks noGrp="1"/>
          </p:cNvSpPr>
          <p:nvPr>
            <p:ph idx="1"/>
          </p:nvPr>
        </p:nvSpPr>
        <p:spPr/>
        <p:txBody>
          <a:bodyPr/>
          <a:lstStyle/>
          <a:p>
            <a:r>
              <a:rPr lang="nl-NL" dirty="0" smtClean="0"/>
              <a:t>www.restore-project.eu</a:t>
            </a:r>
            <a:endParaRPr lang="nl-NL" dirty="0"/>
          </a:p>
        </p:txBody>
      </p:sp>
      <p:pic>
        <p:nvPicPr>
          <p:cNvPr id="4" name="Afbeelding 3"/>
          <p:cNvPicPr>
            <a:picLocks noChangeAspect="1"/>
          </p:cNvPicPr>
          <p:nvPr/>
        </p:nvPicPr>
        <p:blipFill>
          <a:blip r:embed="rId2"/>
          <a:stretch>
            <a:fillRect/>
          </a:stretch>
        </p:blipFill>
        <p:spPr>
          <a:xfrm>
            <a:off x="8150193" y="5746234"/>
            <a:ext cx="3664014" cy="920576"/>
          </a:xfrm>
          <a:prstGeom prst="rect">
            <a:avLst/>
          </a:prstGeom>
        </p:spPr>
      </p:pic>
    </p:spTree>
    <p:extLst>
      <p:ext uri="{BB962C8B-B14F-4D97-AF65-F5344CB8AC3E}">
        <p14:creationId xmlns:p14="http://schemas.microsoft.com/office/powerpoint/2010/main" val="491292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WHO?</a:t>
            </a:r>
            <a:endParaRPr lang="nl-BE" dirty="0"/>
          </a:p>
        </p:txBody>
      </p:sp>
      <p:sp>
        <p:nvSpPr>
          <p:cNvPr id="3" name="Tijdelijke aanduiding voor inhoud 2"/>
          <p:cNvSpPr>
            <a:spLocks noGrp="1"/>
          </p:cNvSpPr>
          <p:nvPr>
            <p:ph idx="1"/>
          </p:nvPr>
        </p:nvSpPr>
        <p:spPr/>
        <p:txBody>
          <a:bodyPr>
            <a:normAutofit/>
          </a:bodyPr>
          <a:lstStyle/>
          <a:p>
            <a:r>
              <a:rPr lang="en-US" dirty="0" smtClean="0"/>
              <a:t>Ligand </a:t>
            </a:r>
            <a:r>
              <a:rPr lang="en-US" dirty="0"/>
              <a:t>(lead partner, Belgium), </a:t>
            </a:r>
            <a:r>
              <a:rPr lang="en-US" dirty="0" err="1"/>
              <a:t>Cluj</a:t>
            </a:r>
            <a:r>
              <a:rPr lang="en-US" dirty="0"/>
              <a:t> IDA (Romania), CRESM (Italy), Eigen </a:t>
            </a:r>
            <a:r>
              <a:rPr lang="en-US" dirty="0" err="1"/>
              <a:t>Kracht</a:t>
            </a:r>
            <a:r>
              <a:rPr lang="en-US" dirty="0"/>
              <a:t> Centrale (The Netherlands), IIRP Europe (UK), Le Souffle (Belgium), </a:t>
            </a:r>
            <a:r>
              <a:rPr lang="en-US" dirty="0" err="1"/>
              <a:t>Mairie</a:t>
            </a:r>
            <a:r>
              <a:rPr lang="en-US" dirty="0"/>
              <a:t> de Lille (France</a:t>
            </a:r>
            <a:r>
              <a:rPr lang="en-US" dirty="0" smtClean="0"/>
              <a:t>)</a:t>
            </a:r>
          </a:p>
          <a:p>
            <a:pPr marL="0" indent="0">
              <a:buNone/>
            </a:pPr>
            <a:endParaRPr lang="en-US" dirty="0" smtClean="0"/>
          </a:p>
          <a:p>
            <a:r>
              <a:rPr lang="en-US" sz="1800" dirty="0" smtClean="0"/>
              <a:t>The different project activities are split up in work packages (WP) :</a:t>
            </a:r>
            <a:endParaRPr lang="nl-BE" sz="1800" dirty="0" smtClean="0"/>
          </a:p>
          <a:p>
            <a:pPr lvl="1"/>
            <a:r>
              <a:rPr lang="en-US" sz="1800" dirty="0" smtClean="0"/>
              <a:t>WP Management and coordination			Ligand</a:t>
            </a:r>
            <a:endParaRPr lang="nl-BE" sz="1800" dirty="0" smtClean="0"/>
          </a:p>
          <a:p>
            <a:pPr lvl="1"/>
            <a:r>
              <a:rPr lang="en-US" sz="1800" dirty="0" smtClean="0"/>
              <a:t>WP Output 1a Compendium of existing RP		Eigen </a:t>
            </a:r>
            <a:r>
              <a:rPr lang="en-US" sz="1800" dirty="0" err="1" smtClean="0"/>
              <a:t>Kracht</a:t>
            </a:r>
            <a:endParaRPr lang="nl-BE" sz="1800" dirty="0" smtClean="0"/>
          </a:p>
          <a:p>
            <a:pPr lvl="1"/>
            <a:r>
              <a:rPr lang="en-US" sz="1800" dirty="0" smtClean="0"/>
              <a:t>WP Output 1b Whole-school RP implementation plan	IIRP UK </a:t>
            </a:r>
            <a:endParaRPr lang="nl-BE" sz="1800" dirty="0" smtClean="0"/>
          </a:p>
          <a:p>
            <a:pPr lvl="1"/>
            <a:r>
              <a:rPr lang="en-US" sz="1800" dirty="0" smtClean="0"/>
              <a:t>WP Dissemination					CRESM</a:t>
            </a:r>
            <a:endParaRPr lang="nl-BE" sz="1800" dirty="0" smtClean="0"/>
          </a:p>
          <a:p>
            <a:pPr lvl="1"/>
            <a:r>
              <a:rPr lang="en-US" sz="1800" dirty="0" smtClean="0"/>
              <a:t>WP Exploitation of results				</a:t>
            </a:r>
            <a:r>
              <a:rPr lang="en-US" sz="1800" dirty="0" err="1" smtClean="0"/>
              <a:t>Mairie</a:t>
            </a:r>
            <a:r>
              <a:rPr lang="en-US" sz="1800" dirty="0" smtClean="0"/>
              <a:t> de Lille</a:t>
            </a:r>
            <a:endParaRPr lang="nl-BE" sz="1800" dirty="0" smtClean="0"/>
          </a:p>
          <a:p>
            <a:pPr lvl="1"/>
            <a:r>
              <a:rPr lang="en-US" sz="1800" dirty="0" smtClean="0"/>
              <a:t>WP Project evaluation					</a:t>
            </a:r>
            <a:r>
              <a:rPr lang="en-US" sz="1800" dirty="0" err="1" smtClean="0"/>
              <a:t>Cluj</a:t>
            </a:r>
            <a:r>
              <a:rPr lang="en-US" sz="1800" dirty="0" smtClean="0"/>
              <a:t> IDA</a:t>
            </a:r>
            <a:endParaRPr lang="nl-BE" sz="1800"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0046" y="5942511"/>
            <a:ext cx="3661954" cy="915489"/>
          </a:xfrm>
          <a:prstGeom prst="rect">
            <a:avLst/>
          </a:prstGeom>
        </p:spPr>
      </p:pic>
    </p:spTree>
    <p:extLst>
      <p:ext uri="{BB962C8B-B14F-4D97-AF65-F5344CB8AC3E}">
        <p14:creationId xmlns:p14="http://schemas.microsoft.com/office/powerpoint/2010/main" val="2949412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latin typeface="+mn-lt"/>
              </a:rPr>
              <a:t>Six </a:t>
            </a:r>
            <a:r>
              <a:rPr lang="nl-NL" b="1" dirty="0" err="1" smtClean="0">
                <a:latin typeface="+mn-lt"/>
              </a:rPr>
              <a:t>conversations</a:t>
            </a:r>
            <a:r>
              <a:rPr lang="nl-NL" dirty="0" smtClean="0"/>
              <a:t/>
            </a:r>
            <a:br>
              <a:rPr lang="nl-NL" dirty="0" smtClean="0"/>
            </a:br>
            <a:r>
              <a:rPr lang="nl-NL" sz="3200" dirty="0" smtClean="0"/>
              <a:t>(Peter Block – asmallgroup.net)</a:t>
            </a:r>
            <a:endParaRPr lang="nl-BE" sz="3200" dirty="0"/>
          </a:p>
        </p:txBody>
      </p:sp>
      <p:sp>
        <p:nvSpPr>
          <p:cNvPr id="3" name="Tijdelijke aanduiding voor inhoud 2"/>
          <p:cNvSpPr>
            <a:spLocks noGrp="1"/>
          </p:cNvSpPr>
          <p:nvPr>
            <p:ph idx="1"/>
          </p:nvPr>
        </p:nvSpPr>
        <p:spPr/>
        <p:txBody>
          <a:bodyPr/>
          <a:lstStyle/>
          <a:p>
            <a:r>
              <a:rPr lang="en-US" dirty="0" smtClean="0"/>
              <a:t>A powerful tool of </a:t>
            </a:r>
            <a:r>
              <a:rPr lang="en-US" dirty="0"/>
              <a:t>civic possibility, civic accountability and civic </a:t>
            </a:r>
            <a:r>
              <a:rPr lang="en-US" dirty="0" smtClean="0"/>
              <a:t>commitment</a:t>
            </a:r>
            <a:r>
              <a:rPr lang="en-US" dirty="0"/>
              <a:t> </a:t>
            </a:r>
          </a:p>
          <a:p>
            <a:r>
              <a:rPr lang="en-US" dirty="0" smtClean="0"/>
              <a:t>Increases </a:t>
            </a:r>
            <a:r>
              <a:rPr lang="en-US" dirty="0"/>
              <a:t>the power of associations to engage </a:t>
            </a:r>
            <a:r>
              <a:rPr lang="en-US" dirty="0" smtClean="0"/>
              <a:t>citizens (school staff, students, parents, neighbors, …)</a:t>
            </a:r>
          </a:p>
          <a:p>
            <a:r>
              <a:rPr lang="en-US" i="1" dirty="0" smtClean="0"/>
              <a:t>“In order to change the nature of our community, we need to change the nature of our conversations.”</a:t>
            </a:r>
          </a:p>
          <a:p>
            <a:pPr marL="0" indent="0">
              <a:buNone/>
            </a:pPr>
            <a:endParaRPr lang="en-US" dirty="0"/>
          </a:p>
          <a:p>
            <a:pPr marL="0" indent="0">
              <a:buNone/>
            </a:pPr>
            <a:endParaRPr lang="en-US" dirty="0" smtClean="0"/>
          </a:p>
          <a:p>
            <a:r>
              <a:rPr lang="en-US" dirty="0" smtClean="0"/>
              <a:t>Smallest group of transformation = triad</a:t>
            </a:r>
            <a:endParaRPr lang="nl-BE"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0046" y="5739248"/>
            <a:ext cx="3661954" cy="915489"/>
          </a:xfrm>
          <a:prstGeom prst="rect">
            <a:avLst/>
          </a:prstGeom>
        </p:spPr>
      </p:pic>
    </p:spTree>
    <p:extLst>
      <p:ext uri="{BB962C8B-B14F-4D97-AF65-F5344CB8AC3E}">
        <p14:creationId xmlns:p14="http://schemas.microsoft.com/office/powerpoint/2010/main" val="2612066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solidFill>
                  <a:prstClr val="black"/>
                </a:solidFill>
                <a:latin typeface="Calibri" panose="020F0502020204030204"/>
              </a:rPr>
              <a:t>Six </a:t>
            </a:r>
            <a:r>
              <a:rPr lang="nl-NL" b="1" dirty="0" err="1">
                <a:solidFill>
                  <a:prstClr val="black"/>
                </a:solidFill>
                <a:latin typeface="Calibri" panose="020F0502020204030204"/>
              </a:rPr>
              <a:t>conversations</a:t>
            </a:r>
            <a:r>
              <a:rPr lang="nl-NL" dirty="0">
                <a:solidFill>
                  <a:prstClr val="black"/>
                </a:solidFill>
              </a:rPr>
              <a:t/>
            </a:r>
            <a:br>
              <a:rPr lang="nl-NL" dirty="0">
                <a:solidFill>
                  <a:prstClr val="black"/>
                </a:solidFill>
              </a:rPr>
            </a:br>
            <a:r>
              <a:rPr lang="nl-NL" sz="3200" dirty="0">
                <a:solidFill>
                  <a:prstClr val="black"/>
                </a:solidFill>
              </a:rPr>
              <a:t>(Peter Block – asmallgroup.net)</a:t>
            </a:r>
            <a:endParaRPr lang="nl-BE" dirty="0"/>
          </a:p>
        </p:txBody>
      </p:sp>
      <p:sp>
        <p:nvSpPr>
          <p:cNvPr id="3" name="Tijdelijke aanduiding voor inhoud 2"/>
          <p:cNvSpPr>
            <a:spLocks noGrp="1"/>
          </p:cNvSpPr>
          <p:nvPr>
            <p:ph idx="1"/>
          </p:nvPr>
        </p:nvSpPr>
        <p:spPr/>
        <p:txBody>
          <a:bodyPr>
            <a:normAutofit/>
          </a:bodyPr>
          <a:lstStyle/>
          <a:p>
            <a:r>
              <a:rPr lang="nl-NL" dirty="0" err="1" smtClean="0"/>
              <a:t>Invitation</a:t>
            </a:r>
            <a:endParaRPr lang="nl-NL" dirty="0" smtClean="0"/>
          </a:p>
          <a:p>
            <a:r>
              <a:rPr lang="nl-NL" dirty="0" err="1" smtClean="0"/>
              <a:t>Possibility</a:t>
            </a:r>
            <a:endParaRPr lang="nl-NL" dirty="0" smtClean="0"/>
          </a:p>
          <a:p>
            <a:r>
              <a:rPr lang="nl-NL" dirty="0" err="1" smtClean="0"/>
              <a:t>Ownership</a:t>
            </a:r>
            <a:endParaRPr lang="nl-NL" dirty="0" smtClean="0"/>
          </a:p>
          <a:p>
            <a:r>
              <a:rPr lang="nl-NL" dirty="0" err="1" smtClean="0"/>
              <a:t>Dissent</a:t>
            </a:r>
            <a:endParaRPr lang="nl-NL" dirty="0" smtClean="0"/>
          </a:p>
          <a:p>
            <a:r>
              <a:rPr lang="nl-NL" dirty="0" smtClean="0"/>
              <a:t>Commitment</a:t>
            </a:r>
          </a:p>
          <a:p>
            <a:r>
              <a:rPr lang="nl-NL" dirty="0" smtClean="0"/>
              <a:t>Gifts</a:t>
            </a:r>
            <a:endParaRPr lang="nl-BE"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0046" y="5739248"/>
            <a:ext cx="3661954" cy="915489"/>
          </a:xfrm>
          <a:prstGeom prst="rect">
            <a:avLst/>
          </a:prstGeom>
        </p:spPr>
      </p:pic>
    </p:spTree>
    <p:extLst>
      <p:ext uri="{BB962C8B-B14F-4D97-AF65-F5344CB8AC3E}">
        <p14:creationId xmlns:p14="http://schemas.microsoft.com/office/powerpoint/2010/main" val="418991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900" b="1" dirty="0">
                <a:latin typeface="+mn-lt"/>
              </a:rPr>
              <a:t>Six </a:t>
            </a:r>
            <a:r>
              <a:rPr lang="nl-NL" sz="4900" b="1" dirty="0" err="1">
                <a:latin typeface="+mn-lt"/>
              </a:rPr>
              <a:t>conversations</a:t>
            </a:r>
            <a:r>
              <a:rPr lang="nl-NL" dirty="0"/>
              <a:t/>
            </a:r>
            <a:br>
              <a:rPr lang="nl-NL" dirty="0"/>
            </a:br>
            <a:r>
              <a:rPr lang="nl-NL" sz="3600" dirty="0">
                <a:latin typeface="+mn-lt"/>
              </a:rPr>
              <a:t>(Peter Block – asmallgroup.net)</a:t>
            </a:r>
            <a:endParaRPr lang="nl-BE" sz="3600" dirty="0">
              <a:latin typeface="+mn-lt"/>
            </a:endParaRPr>
          </a:p>
        </p:txBody>
      </p:sp>
      <p:sp>
        <p:nvSpPr>
          <p:cNvPr id="3" name="Tijdelijke aanduiding voor inhoud 2"/>
          <p:cNvSpPr>
            <a:spLocks noGrp="1"/>
          </p:cNvSpPr>
          <p:nvPr>
            <p:ph idx="1"/>
          </p:nvPr>
        </p:nvSpPr>
        <p:spPr/>
        <p:txBody>
          <a:bodyPr/>
          <a:lstStyle/>
          <a:p>
            <a:pPr marL="0" indent="0">
              <a:buNone/>
            </a:pPr>
            <a:endParaRPr lang="nl-NL" dirty="0" smtClean="0"/>
          </a:p>
          <a:p>
            <a:pPr marL="0" indent="0">
              <a:buNone/>
            </a:pPr>
            <a:r>
              <a:rPr lang="nl-NL" dirty="0" smtClean="0"/>
              <a:t>The </a:t>
            </a:r>
            <a:r>
              <a:rPr lang="nl-NL" dirty="0" err="1" smtClean="0"/>
              <a:t>invitation</a:t>
            </a:r>
            <a:r>
              <a:rPr lang="nl-NL" dirty="0" smtClean="0"/>
              <a:t> </a:t>
            </a:r>
            <a:r>
              <a:rPr lang="nl-NL" dirty="0" err="1" smtClean="0"/>
              <a:t>conversation</a:t>
            </a:r>
            <a:endParaRPr lang="nl-NL" dirty="0" smtClean="0"/>
          </a:p>
          <a:p>
            <a:pPr marL="0" indent="0">
              <a:buNone/>
            </a:pPr>
            <a:r>
              <a:rPr lang="nl-NL" dirty="0" smtClean="0"/>
              <a:t>	</a:t>
            </a:r>
          </a:p>
          <a:p>
            <a:pPr marL="0" indent="0">
              <a:buNone/>
            </a:pPr>
            <a:r>
              <a:rPr lang="nl-NL" i="1" dirty="0"/>
              <a:t>	</a:t>
            </a:r>
            <a:r>
              <a:rPr lang="nl-NL" i="1" dirty="0" smtClean="0"/>
              <a:t>What </a:t>
            </a:r>
            <a:r>
              <a:rPr lang="nl-NL" i="1" dirty="0"/>
              <a:t>led </a:t>
            </a:r>
            <a:r>
              <a:rPr lang="nl-NL" i="1" dirty="0" err="1"/>
              <a:t>you</a:t>
            </a:r>
            <a:r>
              <a:rPr lang="nl-NL" i="1" dirty="0"/>
              <a:t> </a:t>
            </a:r>
            <a:r>
              <a:rPr lang="nl-NL" i="1" dirty="0" err="1"/>
              <a:t>to</a:t>
            </a:r>
            <a:r>
              <a:rPr lang="nl-NL" i="1" dirty="0"/>
              <a:t> accept </a:t>
            </a:r>
            <a:r>
              <a:rPr lang="nl-NL" i="1" dirty="0" err="1"/>
              <a:t>the</a:t>
            </a:r>
            <a:r>
              <a:rPr lang="nl-NL" i="1" dirty="0"/>
              <a:t> </a:t>
            </a:r>
            <a:r>
              <a:rPr lang="nl-NL" i="1" dirty="0" err="1"/>
              <a:t>invitation</a:t>
            </a:r>
            <a:r>
              <a:rPr lang="nl-NL" i="1" dirty="0" smtClean="0"/>
              <a:t>?</a:t>
            </a:r>
          </a:p>
          <a:p>
            <a:pPr marL="0" indent="0">
              <a:buNone/>
            </a:pPr>
            <a:r>
              <a:rPr lang="nl-NL" i="1" dirty="0"/>
              <a:t>	</a:t>
            </a:r>
            <a:r>
              <a:rPr lang="nl-NL" i="1" dirty="0" err="1" smtClean="0"/>
              <a:t>Why</a:t>
            </a:r>
            <a:r>
              <a:rPr lang="nl-NL" i="1" dirty="0" smtClean="0"/>
              <a:t> are </a:t>
            </a:r>
            <a:r>
              <a:rPr lang="nl-NL" i="1" dirty="0" err="1" smtClean="0"/>
              <a:t>you</a:t>
            </a:r>
            <a:r>
              <a:rPr lang="nl-NL" i="1" dirty="0" smtClean="0"/>
              <a:t> </a:t>
            </a:r>
            <a:r>
              <a:rPr lang="nl-NL" i="1" dirty="0" err="1" smtClean="0"/>
              <a:t>here</a:t>
            </a:r>
            <a:r>
              <a:rPr lang="nl-NL" i="1" dirty="0" smtClean="0"/>
              <a:t>?</a:t>
            </a:r>
            <a:endParaRPr lang="nl-NL" i="1" dirty="0"/>
          </a:p>
          <a:p>
            <a:pPr marL="0" indent="0">
              <a:buNone/>
            </a:pPr>
            <a:endParaRPr lang="nl-NL" dirty="0" smtClean="0"/>
          </a:p>
          <a:p>
            <a:pPr marL="0" indent="0">
              <a:buNone/>
            </a:pPr>
            <a:endParaRPr lang="nl-BE"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0046" y="5739248"/>
            <a:ext cx="3661954" cy="915489"/>
          </a:xfrm>
          <a:prstGeom prst="rect">
            <a:avLst/>
          </a:prstGeom>
        </p:spPr>
      </p:pic>
    </p:spTree>
    <p:extLst>
      <p:ext uri="{BB962C8B-B14F-4D97-AF65-F5344CB8AC3E}">
        <p14:creationId xmlns:p14="http://schemas.microsoft.com/office/powerpoint/2010/main" val="574445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4900" b="1" dirty="0">
                <a:solidFill>
                  <a:prstClr val="black"/>
                </a:solidFill>
                <a:latin typeface="Calibri" panose="020F0502020204030204"/>
              </a:rPr>
              <a:t>Six </a:t>
            </a:r>
            <a:r>
              <a:rPr lang="nl-NL" sz="4900" b="1" dirty="0" err="1">
                <a:solidFill>
                  <a:prstClr val="black"/>
                </a:solidFill>
                <a:latin typeface="Calibri" panose="020F0502020204030204"/>
              </a:rPr>
              <a:t>conversations</a:t>
            </a:r>
            <a:r>
              <a:rPr lang="nl-NL" dirty="0">
                <a:solidFill>
                  <a:prstClr val="black"/>
                </a:solidFill>
              </a:rPr>
              <a:t/>
            </a:r>
            <a:br>
              <a:rPr lang="nl-NL" dirty="0">
                <a:solidFill>
                  <a:prstClr val="black"/>
                </a:solidFill>
              </a:rPr>
            </a:br>
            <a:r>
              <a:rPr lang="nl-NL" sz="3600" dirty="0">
                <a:solidFill>
                  <a:prstClr val="black"/>
                </a:solidFill>
                <a:latin typeface="Calibri" panose="020F0502020204030204"/>
              </a:rPr>
              <a:t>(Peter Block – asmallgroup.net)</a:t>
            </a:r>
            <a:endParaRPr lang="nl-BE" dirty="0"/>
          </a:p>
        </p:txBody>
      </p:sp>
      <p:sp>
        <p:nvSpPr>
          <p:cNvPr id="3" name="Tijdelijke aanduiding voor inhoud 2"/>
          <p:cNvSpPr>
            <a:spLocks noGrp="1"/>
          </p:cNvSpPr>
          <p:nvPr>
            <p:ph idx="1"/>
          </p:nvPr>
        </p:nvSpPr>
        <p:spPr/>
        <p:txBody>
          <a:bodyPr>
            <a:normAutofit/>
          </a:bodyPr>
          <a:lstStyle/>
          <a:p>
            <a:pPr marL="0" lvl="0" indent="0">
              <a:buNone/>
            </a:pPr>
            <a:endParaRPr lang="nl-NL" dirty="0" smtClean="0">
              <a:solidFill>
                <a:prstClr val="black"/>
              </a:solidFill>
            </a:endParaRPr>
          </a:p>
          <a:p>
            <a:pPr marL="0" lvl="0" indent="0">
              <a:buNone/>
            </a:pPr>
            <a:r>
              <a:rPr lang="nl-NL" sz="3600" dirty="0" smtClean="0">
                <a:solidFill>
                  <a:prstClr val="black"/>
                </a:solidFill>
              </a:rPr>
              <a:t>The </a:t>
            </a:r>
            <a:r>
              <a:rPr lang="nl-NL" sz="3600" dirty="0" err="1" smtClean="0">
                <a:solidFill>
                  <a:prstClr val="black"/>
                </a:solidFill>
              </a:rPr>
              <a:t>ownership</a:t>
            </a:r>
            <a:r>
              <a:rPr lang="nl-NL" sz="3600" dirty="0" smtClean="0">
                <a:solidFill>
                  <a:prstClr val="black"/>
                </a:solidFill>
              </a:rPr>
              <a:t> </a:t>
            </a:r>
            <a:r>
              <a:rPr lang="nl-NL" sz="3600" dirty="0" err="1" smtClean="0">
                <a:solidFill>
                  <a:prstClr val="black"/>
                </a:solidFill>
              </a:rPr>
              <a:t>conversation</a:t>
            </a:r>
            <a:r>
              <a:rPr lang="nl-NL" sz="3600" dirty="0">
                <a:solidFill>
                  <a:prstClr val="black"/>
                </a:solidFill>
              </a:rPr>
              <a:t> </a:t>
            </a:r>
            <a:endParaRPr lang="nl-NL" sz="3600" dirty="0" smtClean="0">
              <a:solidFill>
                <a:prstClr val="black"/>
              </a:solidFill>
            </a:endParaRPr>
          </a:p>
          <a:p>
            <a:pPr marL="0" lvl="0" indent="0">
              <a:buNone/>
            </a:pPr>
            <a:endParaRPr lang="en-US" sz="2600" dirty="0">
              <a:solidFill>
                <a:prstClr val="black"/>
              </a:solidFill>
            </a:endParaRPr>
          </a:p>
          <a:p>
            <a:pPr marL="914400" lvl="2" indent="0">
              <a:buNone/>
            </a:pPr>
            <a:r>
              <a:rPr lang="en-US" sz="3000" i="1" dirty="0">
                <a:solidFill>
                  <a:prstClr val="black"/>
                </a:solidFill>
              </a:rPr>
              <a:t>How valuable an experience </a:t>
            </a:r>
            <a:r>
              <a:rPr lang="en-US" sz="3000" i="1" dirty="0" smtClean="0">
                <a:solidFill>
                  <a:prstClr val="black"/>
                </a:solidFill>
              </a:rPr>
              <a:t>do </a:t>
            </a:r>
            <a:r>
              <a:rPr lang="en-US" sz="3000" i="1" dirty="0">
                <a:solidFill>
                  <a:prstClr val="black"/>
                </a:solidFill>
              </a:rPr>
              <a:t>you plan this </a:t>
            </a:r>
            <a:r>
              <a:rPr lang="en-US" sz="3000" i="1" dirty="0" smtClean="0">
                <a:solidFill>
                  <a:prstClr val="black"/>
                </a:solidFill>
              </a:rPr>
              <a:t>session to </a:t>
            </a:r>
            <a:r>
              <a:rPr lang="nl-BE" sz="3000" i="1" dirty="0" err="1">
                <a:solidFill>
                  <a:prstClr val="black"/>
                </a:solidFill>
              </a:rPr>
              <a:t>be</a:t>
            </a:r>
            <a:r>
              <a:rPr lang="nl-BE" sz="3000" i="1" dirty="0">
                <a:solidFill>
                  <a:prstClr val="black"/>
                </a:solidFill>
              </a:rPr>
              <a:t>?</a:t>
            </a:r>
          </a:p>
          <a:p>
            <a:pPr marL="914400" lvl="2" indent="0">
              <a:buNone/>
            </a:pPr>
            <a:r>
              <a:rPr lang="nl-NL" sz="3000" i="1" dirty="0" err="1" smtClean="0">
                <a:solidFill>
                  <a:prstClr val="black"/>
                </a:solidFill>
              </a:rPr>
              <a:t>What</a:t>
            </a:r>
            <a:r>
              <a:rPr lang="nl-NL" sz="3000" i="1" dirty="0" smtClean="0">
                <a:solidFill>
                  <a:prstClr val="black"/>
                </a:solidFill>
              </a:rPr>
              <a:t> are </a:t>
            </a:r>
            <a:r>
              <a:rPr lang="nl-NL" sz="3000" i="1" dirty="0" err="1" smtClean="0">
                <a:solidFill>
                  <a:prstClr val="black"/>
                </a:solidFill>
              </a:rPr>
              <a:t>you</a:t>
            </a:r>
            <a:r>
              <a:rPr lang="nl-NL" sz="3000" i="1" dirty="0" smtClean="0">
                <a:solidFill>
                  <a:prstClr val="black"/>
                </a:solidFill>
              </a:rPr>
              <a:t> </a:t>
            </a:r>
            <a:r>
              <a:rPr lang="nl-NL" sz="3000" i="1" dirty="0" err="1" smtClean="0">
                <a:solidFill>
                  <a:prstClr val="black"/>
                </a:solidFill>
              </a:rPr>
              <a:t>prepared</a:t>
            </a:r>
            <a:r>
              <a:rPr lang="nl-NL" sz="3000" i="1" dirty="0" smtClean="0">
                <a:solidFill>
                  <a:prstClr val="black"/>
                </a:solidFill>
              </a:rPr>
              <a:t> </a:t>
            </a:r>
            <a:r>
              <a:rPr lang="nl-NL" sz="3000" i="1" dirty="0" err="1" smtClean="0">
                <a:solidFill>
                  <a:prstClr val="black"/>
                </a:solidFill>
              </a:rPr>
              <a:t>to</a:t>
            </a:r>
            <a:r>
              <a:rPr lang="nl-NL" sz="3000" i="1" dirty="0" smtClean="0">
                <a:solidFill>
                  <a:prstClr val="black"/>
                </a:solidFill>
              </a:rPr>
              <a:t> do </a:t>
            </a:r>
            <a:r>
              <a:rPr lang="nl-NL" sz="3000" i="1" dirty="0" err="1" smtClean="0">
                <a:solidFill>
                  <a:prstClr val="black"/>
                </a:solidFill>
              </a:rPr>
              <a:t>for</a:t>
            </a:r>
            <a:r>
              <a:rPr lang="nl-NL" sz="3000" i="1" dirty="0" smtClean="0">
                <a:solidFill>
                  <a:prstClr val="black"/>
                </a:solidFill>
              </a:rPr>
              <a:t> </a:t>
            </a:r>
            <a:r>
              <a:rPr lang="nl-NL" sz="3000" i="1" dirty="0" err="1" smtClean="0">
                <a:solidFill>
                  <a:prstClr val="black"/>
                </a:solidFill>
              </a:rPr>
              <a:t>this</a:t>
            </a:r>
            <a:r>
              <a:rPr lang="nl-NL" sz="3000" i="1" dirty="0" smtClean="0">
                <a:solidFill>
                  <a:prstClr val="black"/>
                </a:solidFill>
              </a:rPr>
              <a:t>?</a:t>
            </a:r>
            <a:endParaRPr lang="nl-NL" sz="3000" dirty="0">
              <a:solidFill>
                <a:prstClr val="black"/>
              </a:solidFill>
            </a:endParaRPr>
          </a:p>
          <a:p>
            <a:pPr marL="0" lvl="0" indent="0">
              <a:buNone/>
            </a:pPr>
            <a:endParaRPr lang="nl-NL" dirty="0">
              <a:solidFill>
                <a:prstClr val="black"/>
              </a:solidFill>
            </a:endParaRPr>
          </a:p>
          <a:p>
            <a:pPr marL="0" lvl="0" indent="0">
              <a:buNone/>
            </a:pPr>
            <a:r>
              <a:rPr lang="nl-NL" dirty="0">
                <a:solidFill>
                  <a:prstClr val="black"/>
                </a:solidFill>
              </a:rPr>
              <a:t>	</a:t>
            </a:r>
          </a:p>
          <a:p>
            <a:pPr marL="0" lvl="0" indent="0">
              <a:buNone/>
            </a:pPr>
            <a:r>
              <a:rPr lang="nl-NL" i="1" dirty="0">
                <a:solidFill>
                  <a:prstClr val="black"/>
                </a:solidFill>
              </a:rPr>
              <a:t>	</a:t>
            </a:r>
            <a:r>
              <a:rPr lang="nl-NL" i="1" dirty="0" smtClean="0">
                <a:solidFill>
                  <a:prstClr val="black"/>
                </a:solidFill>
              </a:rPr>
              <a:t>	</a:t>
            </a:r>
            <a:endParaRPr lang="nl-BE"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0046" y="5739248"/>
            <a:ext cx="3661954" cy="915489"/>
          </a:xfrm>
          <a:prstGeom prst="rect">
            <a:avLst/>
          </a:prstGeom>
        </p:spPr>
      </p:pic>
    </p:spTree>
    <p:extLst>
      <p:ext uri="{BB962C8B-B14F-4D97-AF65-F5344CB8AC3E}">
        <p14:creationId xmlns:p14="http://schemas.microsoft.com/office/powerpoint/2010/main" val="847351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www.smartinsights.com/wp-content/uploads/2015/10/Screen-Shot-2015-10-14-at-13.17.30.png"/>
          <p:cNvPicPr>
            <a:picLocks noChangeAspect="1" noChangeArrowheads="1"/>
          </p:cNvPicPr>
          <p:nvPr/>
        </p:nvPicPr>
        <p:blipFill rotWithShape="1">
          <a:blip r:embed="rId2">
            <a:extLst>
              <a:ext uri="{28A0092B-C50C-407E-A947-70E740481C1C}">
                <a14:useLocalDpi xmlns:a14="http://schemas.microsoft.com/office/drawing/2010/main" val="0"/>
              </a:ext>
            </a:extLst>
          </a:blip>
          <a:srcRect t="17568"/>
          <a:stretch/>
        </p:blipFill>
        <p:spPr bwMode="auto">
          <a:xfrm>
            <a:off x="2189408" y="1110343"/>
            <a:ext cx="7639756" cy="4482385"/>
          </a:xfrm>
          <a:prstGeom prst="rect">
            <a:avLst/>
          </a:prstGeom>
          <a:noFill/>
          <a:extLst>
            <a:ext uri="{909E8E84-426E-40DD-AFC4-6F175D3DCCD1}">
              <a14:hiddenFill xmlns:a14="http://schemas.microsoft.com/office/drawing/2010/main">
                <a:solidFill>
                  <a:srgbClr val="FFFFFF"/>
                </a:solidFill>
              </a14:hiddenFill>
            </a:ext>
          </a:extLst>
        </p:spPr>
      </p:pic>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30046" y="5739248"/>
            <a:ext cx="3661954" cy="915489"/>
          </a:xfrm>
          <a:prstGeom prst="rect">
            <a:avLst/>
          </a:prstGeom>
        </p:spPr>
      </p:pic>
      <p:sp>
        <p:nvSpPr>
          <p:cNvPr id="6" name="Tekstvak 5"/>
          <p:cNvSpPr txBox="1"/>
          <p:nvPr/>
        </p:nvSpPr>
        <p:spPr>
          <a:xfrm>
            <a:off x="3931920" y="483326"/>
            <a:ext cx="5264331" cy="646331"/>
          </a:xfrm>
          <a:prstGeom prst="rect">
            <a:avLst/>
          </a:prstGeom>
          <a:noFill/>
        </p:spPr>
        <p:txBody>
          <a:bodyPr wrap="square" rtlCol="0">
            <a:spAutoFit/>
          </a:bodyPr>
          <a:lstStyle/>
          <a:p>
            <a:r>
              <a:rPr lang="nl-NL" sz="3600" dirty="0" smtClean="0"/>
              <a:t>The Golden Circle</a:t>
            </a:r>
            <a:endParaRPr lang="nl-BE" sz="3600" dirty="0"/>
          </a:p>
        </p:txBody>
      </p:sp>
      <p:sp>
        <p:nvSpPr>
          <p:cNvPr id="3" name="Tekstvak 2"/>
          <p:cNvSpPr txBox="1"/>
          <p:nvPr/>
        </p:nvSpPr>
        <p:spPr>
          <a:xfrm>
            <a:off x="476518" y="6012326"/>
            <a:ext cx="7753082" cy="369332"/>
          </a:xfrm>
          <a:prstGeom prst="rect">
            <a:avLst/>
          </a:prstGeom>
          <a:noFill/>
        </p:spPr>
        <p:txBody>
          <a:bodyPr wrap="square" rtlCol="0">
            <a:spAutoFit/>
          </a:bodyPr>
          <a:lstStyle/>
          <a:p>
            <a:r>
              <a:rPr lang="nl-NL" i="1" dirty="0"/>
              <a:t>“People </a:t>
            </a:r>
            <a:r>
              <a:rPr lang="nl-NL" i="1" dirty="0" err="1"/>
              <a:t>don’t</a:t>
            </a:r>
            <a:r>
              <a:rPr lang="nl-NL" i="1" dirty="0"/>
              <a:t> </a:t>
            </a:r>
            <a:r>
              <a:rPr lang="nl-NL" i="1" dirty="0" err="1"/>
              <a:t>buy</a:t>
            </a:r>
            <a:r>
              <a:rPr lang="nl-NL" i="1" dirty="0"/>
              <a:t> </a:t>
            </a:r>
            <a:r>
              <a:rPr lang="nl-NL" i="1" dirty="0" err="1"/>
              <a:t>what</a:t>
            </a:r>
            <a:r>
              <a:rPr lang="nl-NL" i="1" dirty="0"/>
              <a:t> </a:t>
            </a:r>
            <a:r>
              <a:rPr lang="nl-NL" i="1" dirty="0" err="1"/>
              <a:t>you’re</a:t>
            </a:r>
            <a:r>
              <a:rPr lang="nl-NL" i="1" dirty="0"/>
              <a:t> </a:t>
            </a:r>
            <a:r>
              <a:rPr lang="nl-NL" i="1" dirty="0" err="1"/>
              <a:t>doing</a:t>
            </a:r>
            <a:r>
              <a:rPr lang="nl-NL" i="1" dirty="0"/>
              <a:t>, </a:t>
            </a:r>
            <a:r>
              <a:rPr lang="nl-NL" i="1" dirty="0" err="1"/>
              <a:t>they</a:t>
            </a:r>
            <a:r>
              <a:rPr lang="nl-NL" i="1" dirty="0"/>
              <a:t> </a:t>
            </a:r>
            <a:r>
              <a:rPr lang="nl-NL" i="1" dirty="0" err="1"/>
              <a:t>buy</a:t>
            </a:r>
            <a:r>
              <a:rPr lang="nl-NL" i="1" dirty="0"/>
              <a:t> </a:t>
            </a:r>
            <a:r>
              <a:rPr lang="nl-NL" i="1" dirty="0" err="1"/>
              <a:t>why</a:t>
            </a:r>
            <a:r>
              <a:rPr lang="nl-NL" i="1" dirty="0"/>
              <a:t> </a:t>
            </a:r>
            <a:r>
              <a:rPr lang="nl-NL" i="1" dirty="0" err="1"/>
              <a:t>you’re</a:t>
            </a:r>
            <a:r>
              <a:rPr lang="nl-NL" i="1" dirty="0"/>
              <a:t> </a:t>
            </a:r>
            <a:r>
              <a:rPr lang="nl-NL" i="1" dirty="0" err="1"/>
              <a:t>doing</a:t>
            </a:r>
            <a:r>
              <a:rPr lang="nl-NL" i="1" dirty="0"/>
              <a:t> it.” </a:t>
            </a:r>
            <a:r>
              <a:rPr lang="nl-NL" dirty="0" smtClean="0"/>
              <a:t>(Simon </a:t>
            </a:r>
            <a:r>
              <a:rPr lang="nl-NL" dirty="0" err="1" smtClean="0"/>
              <a:t>Sinek</a:t>
            </a:r>
            <a:r>
              <a:rPr lang="nl-NL" dirty="0" smtClean="0"/>
              <a:t>)</a:t>
            </a:r>
            <a:endParaRPr lang="nl-NL" dirty="0"/>
          </a:p>
        </p:txBody>
      </p:sp>
    </p:spTree>
    <p:extLst>
      <p:ext uri="{BB962C8B-B14F-4D97-AF65-F5344CB8AC3E}">
        <p14:creationId xmlns:p14="http://schemas.microsoft.com/office/powerpoint/2010/main" val="8483541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b="1" dirty="0"/>
              <a:t>WHY</a:t>
            </a:r>
            <a:r>
              <a:rPr lang="en-US" b="1" dirty="0" smtClean="0"/>
              <a:t>?</a:t>
            </a:r>
            <a:endParaRPr lang="nl-BE" dirty="0"/>
          </a:p>
        </p:txBody>
      </p:sp>
      <p:sp>
        <p:nvSpPr>
          <p:cNvPr id="3" name="Tijdelijke aanduiding voor inhoud 2"/>
          <p:cNvSpPr>
            <a:spLocks noGrp="1"/>
          </p:cNvSpPr>
          <p:nvPr>
            <p:ph idx="1"/>
          </p:nvPr>
        </p:nvSpPr>
        <p:spPr/>
        <p:txBody>
          <a:bodyPr>
            <a:normAutofit lnSpcReduction="10000"/>
          </a:bodyPr>
          <a:lstStyle/>
          <a:p>
            <a:pPr marL="0" indent="0">
              <a:buNone/>
            </a:pPr>
            <a:r>
              <a:rPr lang="en-US" dirty="0" smtClean="0"/>
              <a:t>Students </a:t>
            </a:r>
            <a:r>
              <a:rPr lang="en-US" dirty="0"/>
              <a:t>and teachers work best in an environment in which they feel safe, supported and accepted. </a:t>
            </a:r>
            <a:r>
              <a:rPr lang="en-US" dirty="0" smtClean="0"/>
              <a:t>(…) </a:t>
            </a:r>
          </a:p>
          <a:p>
            <a:pPr marL="0" indent="0">
              <a:buNone/>
            </a:pPr>
            <a:r>
              <a:rPr lang="en-US" dirty="0" smtClean="0"/>
              <a:t>A </a:t>
            </a:r>
            <a:r>
              <a:rPr lang="en-US" dirty="0"/>
              <a:t>healthy community with strong relationships is a </a:t>
            </a:r>
            <a:r>
              <a:rPr lang="en-US" i="1" dirty="0" err="1"/>
              <a:t>conditio</a:t>
            </a:r>
            <a:r>
              <a:rPr lang="en-US" i="1" dirty="0"/>
              <a:t> sine qua non</a:t>
            </a:r>
            <a:r>
              <a:rPr lang="en-US" dirty="0"/>
              <a:t> for schools that want to tackle today’s and tomorrow’s challenges in an innovative and sustainable way. The use of restorative approaches is supportive to that process. By consistently giving people more voice, more choice and more responsibility, restorative approaches can realize a shift in the culture of an organization. </a:t>
            </a:r>
            <a:r>
              <a:rPr lang="en-US" dirty="0" smtClean="0"/>
              <a:t>(…)</a:t>
            </a:r>
          </a:p>
          <a:p>
            <a:pPr marL="0" indent="0">
              <a:buNone/>
            </a:pPr>
            <a:r>
              <a:rPr lang="en-US" dirty="0" smtClean="0"/>
              <a:t>But </a:t>
            </a:r>
            <a:r>
              <a:rPr lang="en-US" dirty="0"/>
              <a:t>to be effective, restorative approaches must be in place across the entire school and till now however restorative practices have only been introduced fragmentarily in schools in Europe.</a:t>
            </a:r>
            <a:endParaRPr lang="nl-BE" dirty="0"/>
          </a:p>
          <a:p>
            <a:endParaRPr lang="nl-BE"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0046" y="5739248"/>
            <a:ext cx="3661954" cy="915489"/>
          </a:xfrm>
          <a:prstGeom prst="rect">
            <a:avLst/>
          </a:prstGeom>
        </p:spPr>
      </p:pic>
    </p:spTree>
    <p:extLst>
      <p:ext uri="{BB962C8B-B14F-4D97-AF65-F5344CB8AC3E}">
        <p14:creationId xmlns:p14="http://schemas.microsoft.com/office/powerpoint/2010/main" val="140879948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688</TotalTime>
  <Words>1109</Words>
  <Application>Microsoft Office PowerPoint</Application>
  <PresentationFormat>Breedbeeld</PresentationFormat>
  <Paragraphs>312</Paragraphs>
  <Slides>27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27</vt:i4>
      </vt:variant>
    </vt:vector>
  </HeadingPairs>
  <TitlesOfParts>
    <vt:vector size="32" baseType="lpstr">
      <vt:lpstr>Arial</vt:lpstr>
      <vt:lpstr>Calibri</vt:lpstr>
      <vt:lpstr>Calibri Light</vt:lpstr>
      <vt:lpstr>Times New Roman</vt:lpstr>
      <vt:lpstr>Kantoorthema</vt:lpstr>
      <vt:lpstr>   RESTORE Building a European  Restorative Practices Implementation Plan    16/05/2019</vt:lpstr>
      <vt:lpstr> </vt:lpstr>
      <vt:lpstr>WHO?</vt:lpstr>
      <vt:lpstr>Six conversations (Peter Block – asmallgroup.net)</vt:lpstr>
      <vt:lpstr>Six conversations (Peter Block – asmallgroup.net)</vt:lpstr>
      <vt:lpstr>Six conversations (Peter Block – asmallgroup.net)</vt:lpstr>
      <vt:lpstr>Six conversations (Peter Block – asmallgroup.net)</vt:lpstr>
      <vt:lpstr>PowerPoint-presentatie</vt:lpstr>
      <vt:lpstr>WHY?</vt:lpstr>
      <vt:lpstr>HOW?</vt:lpstr>
      <vt:lpstr>WHAT?</vt:lpstr>
      <vt:lpstr> </vt:lpstr>
      <vt:lpstr>PowerPoint-presentatie</vt:lpstr>
      <vt:lpstr>PowerPoint-presentatie</vt:lpstr>
      <vt:lpstr>Six conversations (Peter Block – asmallgroup.net)</vt:lpstr>
      <vt:lpstr>A definition</vt:lpstr>
      <vt:lpstr>PowerPoint-presentatie</vt:lpstr>
      <vt:lpstr>PowerPoint-presentatie</vt:lpstr>
      <vt:lpstr>Six conversations (Peter Block – asmallgroup.net)</vt:lpstr>
      <vt:lpstr>PowerPoint-presentatie</vt:lpstr>
      <vt:lpstr>Lessons learned</vt:lpstr>
      <vt:lpstr>PowerPoint-presentatie</vt:lpstr>
      <vt:lpstr>Everybody is a laggard</vt:lpstr>
      <vt:lpstr>How to deal with resistance?</vt:lpstr>
      <vt:lpstr>The future of RESTORE</vt:lpstr>
      <vt:lpstr>Six conversations (Peter Block – asmallgroup.net)</vt:lpstr>
      <vt:lpstr>Thank you for being here!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Stijn Deprez</dc:creator>
  <cp:lastModifiedBy>michaël michiels</cp:lastModifiedBy>
  <cp:revision>72</cp:revision>
  <dcterms:created xsi:type="dcterms:W3CDTF">2017-10-05T11:48:31Z</dcterms:created>
  <dcterms:modified xsi:type="dcterms:W3CDTF">2019-05-16T09:51:44Z</dcterms:modified>
</cp:coreProperties>
</file>