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9" r:id="rId3"/>
    <p:sldId id="256" r:id="rId4"/>
    <p:sldId id="258" r:id="rId5"/>
    <p:sldId id="261" r:id="rId6"/>
    <p:sldId id="260" r:id="rId7"/>
    <p:sldId id="263" r:id="rId8"/>
    <p:sldId id="265" r:id="rId9"/>
    <p:sldId id="264"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4"/>
  </p:normalViewPr>
  <p:slideViewPr>
    <p:cSldViewPr snapToGrid="0" snapToObjects="1">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5BCE0-AC33-664A-A0C9-4B088D456981}" type="datetimeFigureOut">
              <a:rPr lang="en-US" smtClean="0"/>
              <a:t>10/22/18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01EAB-A3E1-DD49-9D33-75CF1531CA18}" type="slidenum">
              <a:rPr lang="en-US" smtClean="0"/>
              <a:t>‹#›</a:t>
            </a:fld>
            <a:endParaRPr lang="en-US"/>
          </a:p>
        </p:txBody>
      </p:sp>
    </p:spTree>
    <p:extLst>
      <p:ext uri="{BB962C8B-B14F-4D97-AF65-F5344CB8AC3E}">
        <p14:creationId xmlns:p14="http://schemas.microsoft.com/office/powerpoint/2010/main" val="156059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C637-4A57-F840-9D5F-BD81E20CAF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F66593-6B99-604F-8EA8-35C1DF1FF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4E1C1C-7A75-1245-89DC-A928AD7AA68E}"/>
              </a:ext>
            </a:extLst>
          </p:cNvPr>
          <p:cNvSpPr>
            <a:spLocks noGrp="1"/>
          </p:cNvSpPr>
          <p:nvPr>
            <p:ph type="dt" sz="half" idx="10"/>
          </p:nvPr>
        </p:nvSpPr>
        <p:spPr/>
        <p:txBody>
          <a:bodyPr/>
          <a:lstStyle/>
          <a:p>
            <a:fld id="{5479B5B2-B0F7-8D48-9F27-EAEC2DA3370D}" type="datetime1">
              <a:rPr lang="en-US" smtClean="0"/>
              <a:t>10/23/18</a:t>
            </a:fld>
            <a:endParaRPr lang="en-US"/>
          </a:p>
        </p:txBody>
      </p:sp>
      <p:sp>
        <p:nvSpPr>
          <p:cNvPr id="5" name="Footer Placeholder 4">
            <a:extLst>
              <a:ext uri="{FF2B5EF4-FFF2-40B4-BE49-F238E27FC236}">
                <a16:creationId xmlns:a16="http://schemas.microsoft.com/office/drawing/2014/main" id="{2B38AB64-902E-4C46-AB9C-E2897A475E33}"/>
              </a:ext>
            </a:extLst>
          </p:cNvPr>
          <p:cNvSpPr>
            <a:spLocks noGrp="1"/>
          </p:cNvSpPr>
          <p:nvPr>
            <p:ph type="ftr" sz="quarter" idx="11"/>
          </p:nvPr>
        </p:nvSpPr>
        <p:spPr/>
        <p:txBody>
          <a:bodyPr/>
          <a:lstStyle/>
          <a:p>
            <a:r>
              <a:rPr lang="en-US"/>
              <a:t>© 2018 Kookedu Media LLC, d/b/a LEADING CONFLICT</a:t>
            </a:r>
          </a:p>
        </p:txBody>
      </p:sp>
      <p:sp>
        <p:nvSpPr>
          <p:cNvPr id="6" name="Slide Number Placeholder 5">
            <a:extLst>
              <a:ext uri="{FF2B5EF4-FFF2-40B4-BE49-F238E27FC236}">
                <a16:creationId xmlns:a16="http://schemas.microsoft.com/office/drawing/2014/main" id="{64620201-A26F-E246-9DA4-78A8594DE7FD}"/>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128534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9250D-CA9D-2944-8590-89EEE701A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24D14-7CAB-B243-A1B3-A6A77EE19E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09A26-6FC6-F34B-BB82-B70E2CAD9EAD}"/>
              </a:ext>
            </a:extLst>
          </p:cNvPr>
          <p:cNvSpPr>
            <a:spLocks noGrp="1"/>
          </p:cNvSpPr>
          <p:nvPr>
            <p:ph type="dt" sz="half" idx="10"/>
          </p:nvPr>
        </p:nvSpPr>
        <p:spPr/>
        <p:txBody>
          <a:bodyPr/>
          <a:lstStyle/>
          <a:p>
            <a:fld id="{86A1E62C-0C71-8C40-8C44-6A2D5F3559A8}" type="datetime1">
              <a:rPr lang="en-US" smtClean="0"/>
              <a:t>10/23/18</a:t>
            </a:fld>
            <a:endParaRPr lang="en-US"/>
          </a:p>
        </p:txBody>
      </p:sp>
      <p:sp>
        <p:nvSpPr>
          <p:cNvPr id="5" name="Footer Placeholder 4">
            <a:extLst>
              <a:ext uri="{FF2B5EF4-FFF2-40B4-BE49-F238E27FC236}">
                <a16:creationId xmlns:a16="http://schemas.microsoft.com/office/drawing/2014/main" id="{11E20A26-F78B-7E4D-9846-61193E1027AE}"/>
              </a:ext>
            </a:extLst>
          </p:cNvPr>
          <p:cNvSpPr>
            <a:spLocks noGrp="1"/>
          </p:cNvSpPr>
          <p:nvPr>
            <p:ph type="ftr" sz="quarter" idx="11"/>
          </p:nvPr>
        </p:nvSpPr>
        <p:spPr/>
        <p:txBody>
          <a:bodyPr/>
          <a:lstStyle/>
          <a:p>
            <a:r>
              <a:rPr lang="en-US"/>
              <a:t>© 2018 Kookedu Media LLC, d/b/a LEADING CONFLICT</a:t>
            </a:r>
          </a:p>
        </p:txBody>
      </p:sp>
      <p:sp>
        <p:nvSpPr>
          <p:cNvPr id="6" name="Slide Number Placeholder 5">
            <a:extLst>
              <a:ext uri="{FF2B5EF4-FFF2-40B4-BE49-F238E27FC236}">
                <a16:creationId xmlns:a16="http://schemas.microsoft.com/office/drawing/2014/main" id="{A94170E1-6560-D14A-A5B7-CE295FD8DE63}"/>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248867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FD2EF5-A812-BB40-83E1-CA211271F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21AFF-0BB5-0147-9068-DDB31C566C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16AA4-CBFE-AE43-AD5F-583CF540E9F0}"/>
              </a:ext>
            </a:extLst>
          </p:cNvPr>
          <p:cNvSpPr>
            <a:spLocks noGrp="1"/>
          </p:cNvSpPr>
          <p:nvPr>
            <p:ph type="dt" sz="half" idx="10"/>
          </p:nvPr>
        </p:nvSpPr>
        <p:spPr/>
        <p:txBody>
          <a:bodyPr/>
          <a:lstStyle/>
          <a:p>
            <a:fld id="{615AEE47-547A-C945-B5E0-636C0E9A2385}" type="datetime1">
              <a:rPr lang="en-US" smtClean="0"/>
              <a:t>10/23/18</a:t>
            </a:fld>
            <a:endParaRPr lang="en-US"/>
          </a:p>
        </p:txBody>
      </p:sp>
      <p:sp>
        <p:nvSpPr>
          <p:cNvPr id="5" name="Footer Placeholder 4">
            <a:extLst>
              <a:ext uri="{FF2B5EF4-FFF2-40B4-BE49-F238E27FC236}">
                <a16:creationId xmlns:a16="http://schemas.microsoft.com/office/drawing/2014/main" id="{9A7698D7-5FE5-AF46-97B0-6C51F4FBDAD4}"/>
              </a:ext>
            </a:extLst>
          </p:cNvPr>
          <p:cNvSpPr>
            <a:spLocks noGrp="1"/>
          </p:cNvSpPr>
          <p:nvPr>
            <p:ph type="ftr" sz="quarter" idx="11"/>
          </p:nvPr>
        </p:nvSpPr>
        <p:spPr/>
        <p:txBody>
          <a:bodyPr/>
          <a:lstStyle/>
          <a:p>
            <a:r>
              <a:rPr lang="en-US"/>
              <a:t>© 2018 Kookedu Media LLC, d/b/a LEADING CONFLICT</a:t>
            </a:r>
          </a:p>
        </p:txBody>
      </p:sp>
      <p:sp>
        <p:nvSpPr>
          <p:cNvPr id="6" name="Slide Number Placeholder 5">
            <a:extLst>
              <a:ext uri="{FF2B5EF4-FFF2-40B4-BE49-F238E27FC236}">
                <a16:creationId xmlns:a16="http://schemas.microsoft.com/office/drawing/2014/main" id="{EE119559-82B4-D644-A461-4E9BEB45CE9C}"/>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295576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AA68-D757-A34A-9BDE-5BE8384CCD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97FF0-AAED-9343-A235-90F824CCF5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7608C-CAA8-214E-8A15-BAD016D1A11D}"/>
              </a:ext>
            </a:extLst>
          </p:cNvPr>
          <p:cNvSpPr>
            <a:spLocks noGrp="1"/>
          </p:cNvSpPr>
          <p:nvPr>
            <p:ph type="dt" sz="half" idx="10"/>
          </p:nvPr>
        </p:nvSpPr>
        <p:spPr/>
        <p:txBody>
          <a:bodyPr/>
          <a:lstStyle/>
          <a:p>
            <a:fld id="{38727D3C-3C41-FA49-89F8-5702BFE43541}" type="datetime1">
              <a:rPr lang="en-US" smtClean="0"/>
              <a:t>10/23/18</a:t>
            </a:fld>
            <a:endParaRPr lang="en-US"/>
          </a:p>
        </p:txBody>
      </p:sp>
      <p:sp>
        <p:nvSpPr>
          <p:cNvPr id="5" name="Footer Placeholder 4">
            <a:extLst>
              <a:ext uri="{FF2B5EF4-FFF2-40B4-BE49-F238E27FC236}">
                <a16:creationId xmlns:a16="http://schemas.microsoft.com/office/drawing/2014/main" id="{A43F9CEC-890D-F249-8418-C0AB2748FB56}"/>
              </a:ext>
            </a:extLst>
          </p:cNvPr>
          <p:cNvSpPr>
            <a:spLocks noGrp="1"/>
          </p:cNvSpPr>
          <p:nvPr>
            <p:ph type="ftr" sz="quarter" idx="11"/>
          </p:nvPr>
        </p:nvSpPr>
        <p:spPr/>
        <p:txBody>
          <a:bodyPr/>
          <a:lstStyle/>
          <a:p>
            <a:r>
              <a:rPr lang="en-US"/>
              <a:t>© 2018 Kookedu Media LLC, d/b/a LEADING CONFLICT</a:t>
            </a:r>
          </a:p>
        </p:txBody>
      </p:sp>
      <p:sp>
        <p:nvSpPr>
          <p:cNvPr id="6" name="Slide Number Placeholder 5">
            <a:extLst>
              <a:ext uri="{FF2B5EF4-FFF2-40B4-BE49-F238E27FC236}">
                <a16:creationId xmlns:a16="http://schemas.microsoft.com/office/drawing/2014/main" id="{0B019F23-2E89-064D-AD70-0D93C9986831}"/>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117115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67B1-5A7B-5948-9DD0-815347927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A4A58B-67C8-254E-872E-50C9F359F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6D954C-F557-714D-9510-034D1CE81DC2}"/>
              </a:ext>
            </a:extLst>
          </p:cNvPr>
          <p:cNvSpPr>
            <a:spLocks noGrp="1"/>
          </p:cNvSpPr>
          <p:nvPr>
            <p:ph type="dt" sz="half" idx="10"/>
          </p:nvPr>
        </p:nvSpPr>
        <p:spPr/>
        <p:txBody>
          <a:bodyPr/>
          <a:lstStyle/>
          <a:p>
            <a:fld id="{7977AB28-DA91-A842-862D-06E71A201F55}" type="datetime1">
              <a:rPr lang="en-US" smtClean="0"/>
              <a:t>10/23/18</a:t>
            </a:fld>
            <a:endParaRPr lang="en-US"/>
          </a:p>
        </p:txBody>
      </p:sp>
      <p:sp>
        <p:nvSpPr>
          <p:cNvPr id="5" name="Footer Placeholder 4">
            <a:extLst>
              <a:ext uri="{FF2B5EF4-FFF2-40B4-BE49-F238E27FC236}">
                <a16:creationId xmlns:a16="http://schemas.microsoft.com/office/drawing/2014/main" id="{D8C0B81D-FDA6-5B48-B6B4-D01574E6B358}"/>
              </a:ext>
            </a:extLst>
          </p:cNvPr>
          <p:cNvSpPr>
            <a:spLocks noGrp="1"/>
          </p:cNvSpPr>
          <p:nvPr>
            <p:ph type="ftr" sz="quarter" idx="11"/>
          </p:nvPr>
        </p:nvSpPr>
        <p:spPr/>
        <p:txBody>
          <a:bodyPr/>
          <a:lstStyle/>
          <a:p>
            <a:r>
              <a:rPr lang="en-US"/>
              <a:t>© 2018 Kookedu Media LLC, d/b/a LEADING CONFLICT</a:t>
            </a:r>
          </a:p>
        </p:txBody>
      </p:sp>
      <p:sp>
        <p:nvSpPr>
          <p:cNvPr id="6" name="Slide Number Placeholder 5">
            <a:extLst>
              <a:ext uri="{FF2B5EF4-FFF2-40B4-BE49-F238E27FC236}">
                <a16:creationId xmlns:a16="http://schemas.microsoft.com/office/drawing/2014/main" id="{B23D9DCF-E0BB-4742-9700-2DB6C85B1A2B}"/>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117263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0126-A9C1-174E-86D6-5489AF66F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E2D6B-35A6-5F4C-B828-2988D27200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4CCCA5-FD18-3945-AF58-8F9373A504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AC3F1-4F26-294D-A265-7FACF2E268B2}"/>
              </a:ext>
            </a:extLst>
          </p:cNvPr>
          <p:cNvSpPr>
            <a:spLocks noGrp="1"/>
          </p:cNvSpPr>
          <p:nvPr>
            <p:ph type="dt" sz="half" idx="10"/>
          </p:nvPr>
        </p:nvSpPr>
        <p:spPr/>
        <p:txBody>
          <a:bodyPr/>
          <a:lstStyle/>
          <a:p>
            <a:fld id="{217BA654-24A0-5B4E-A29E-49C790692813}" type="datetime1">
              <a:rPr lang="en-US" smtClean="0"/>
              <a:t>10/23/18</a:t>
            </a:fld>
            <a:endParaRPr lang="en-US"/>
          </a:p>
        </p:txBody>
      </p:sp>
      <p:sp>
        <p:nvSpPr>
          <p:cNvPr id="6" name="Footer Placeholder 5">
            <a:extLst>
              <a:ext uri="{FF2B5EF4-FFF2-40B4-BE49-F238E27FC236}">
                <a16:creationId xmlns:a16="http://schemas.microsoft.com/office/drawing/2014/main" id="{C855CA75-50DD-5547-A36B-EEA5C19339D6}"/>
              </a:ext>
            </a:extLst>
          </p:cNvPr>
          <p:cNvSpPr>
            <a:spLocks noGrp="1"/>
          </p:cNvSpPr>
          <p:nvPr>
            <p:ph type="ftr" sz="quarter" idx="11"/>
          </p:nvPr>
        </p:nvSpPr>
        <p:spPr/>
        <p:txBody>
          <a:bodyPr/>
          <a:lstStyle/>
          <a:p>
            <a:r>
              <a:rPr lang="en-US"/>
              <a:t>© 2018 Kookedu Media LLC, d/b/a LEADING CONFLICT</a:t>
            </a:r>
          </a:p>
        </p:txBody>
      </p:sp>
      <p:sp>
        <p:nvSpPr>
          <p:cNvPr id="7" name="Slide Number Placeholder 6">
            <a:extLst>
              <a:ext uri="{FF2B5EF4-FFF2-40B4-BE49-F238E27FC236}">
                <a16:creationId xmlns:a16="http://schemas.microsoft.com/office/drawing/2014/main" id="{AEA68438-462E-0544-A42D-F153E081720D}"/>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235662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AD59-4B50-A543-9504-3FC0C94D7B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E9FA03-4DA4-1F46-AA78-D982E32305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956625-1225-FB44-A201-71A8F36369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C48C0B-DA39-2641-9509-906A6A72D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A5528C-81ED-C442-9837-DAEB437C42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3D184-5373-1948-9630-68BA9365DA9D}"/>
              </a:ext>
            </a:extLst>
          </p:cNvPr>
          <p:cNvSpPr>
            <a:spLocks noGrp="1"/>
          </p:cNvSpPr>
          <p:nvPr>
            <p:ph type="dt" sz="half" idx="10"/>
          </p:nvPr>
        </p:nvSpPr>
        <p:spPr/>
        <p:txBody>
          <a:bodyPr/>
          <a:lstStyle/>
          <a:p>
            <a:fld id="{EB99A3C5-190A-034C-836E-F2B7AA769A96}" type="datetime1">
              <a:rPr lang="en-US" smtClean="0"/>
              <a:t>10/23/18</a:t>
            </a:fld>
            <a:endParaRPr lang="en-US"/>
          </a:p>
        </p:txBody>
      </p:sp>
      <p:sp>
        <p:nvSpPr>
          <p:cNvPr id="8" name="Footer Placeholder 7">
            <a:extLst>
              <a:ext uri="{FF2B5EF4-FFF2-40B4-BE49-F238E27FC236}">
                <a16:creationId xmlns:a16="http://schemas.microsoft.com/office/drawing/2014/main" id="{D3392FA6-2E05-454A-BFAE-87C4D6BD4EC2}"/>
              </a:ext>
            </a:extLst>
          </p:cNvPr>
          <p:cNvSpPr>
            <a:spLocks noGrp="1"/>
          </p:cNvSpPr>
          <p:nvPr>
            <p:ph type="ftr" sz="quarter" idx="11"/>
          </p:nvPr>
        </p:nvSpPr>
        <p:spPr/>
        <p:txBody>
          <a:bodyPr/>
          <a:lstStyle/>
          <a:p>
            <a:r>
              <a:rPr lang="en-US"/>
              <a:t>© 2018 Kookedu Media LLC, d/b/a LEADING CONFLICT</a:t>
            </a:r>
          </a:p>
        </p:txBody>
      </p:sp>
      <p:sp>
        <p:nvSpPr>
          <p:cNvPr id="9" name="Slide Number Placeholder 8">
            <a:extLst>
              <a:ext uri="{FF2B5EF4-FFF2-40B4-BE49-F238E27FC236}">
                <a16:creationId xmlns:a16="http://schemas.microsoft.com/office/drawing/2014/main" id="{FD3505CB-0461-1142-9AB0-C83AAD5DA223}"/>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1561000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A535-0929-9F44-A717-0616ABC86C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47162-2847-0944-BFC0-ED9C5EC5D002}"/>
              </a:ext>
            </a:extLst>
          </p:cNvPr>
          <p:cNvSpPr>
            <a:spLocks noGrp="1"/>
          </p:cNvSpPr>
          <p:nvPr>
            <p:ph type="dt" sz="half" idx="10"/>
          </p:nvPr>
        </p:nvSpPr>
        <p:spPr/>
        <p:txBody>
          <a:bodyPr/>
          <a:lstStyle/>
          <a:p>
            <a:fld id="{5D7D1B88-E405-3241-974A-E9D80C5E19B5}" type="datetime1">
              <a:rPr lang="en-US" smtClean="0"/>
              <a:t>10/23/18</a:t>
            </a:fld>
            <a:endParaRPr lang="en-US"/>
          </a:p>
        </p:txBody>
      </p:sp>
      <p:sp>
        <p:nvSpPr>
          <p:cNvPr id="4" name="Footer Placeholder 3">
            <a:extLst>
              <a:ext uri="{FF2B5EF4-FFF2-40B4-BE49-F238E27FC236}">
                <a16:creationId xmlns:a16="http://schemas.microsoft.com/office/drawing/2014/main" id="{B6CC15FA-FCFF-C94F-858E-BF1DF3194B73}"/>
              </a:ext>
            </a:extLst>
          </p:cNvPr>
          <p:cNvSpPr>
            <a:spLocks noGrp="1"/>
          </p:cNvSpPr>
          <p:nvPr>
            <p:ph type="ftr" sz="quarter" idx="11"/>
          </p:nvPr>
        </p:nvSpPr>
        <p:spPr/>
        <p:txBody>
          <a:bodyPr/>
          <a:lstStyle/>
          <a:p>
            <a:r>
              <a:rPr lang="en-US"/>
              <a:t>© 2018 Kookedu Media LLC, d/b/a LEADING CONFLICT</a:t>
            </a:r>
          </a:p>
        </p:txBody>
      </p:sp>
      <p:sp>
        <p:nvSpPr>
          <p:cNvPr id="5" name="Slide Number Placeholder 4">
            <a:extLst>
              <a:ext uri="{FF2B5EF4-FFF2-40B4-BE49-F238E27FC236}">
                <a16:creationId xmlns:a16="http://schemas.microsoft.com/office/drawing/2014/main" id="{0D251BF0-9F6F-4046-8820-6F7B3A47E54E}"/>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394947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129B0-5335-EA49-9675-9902DF0581EA}"/>
              </a:ext>
            </a:extLst>
          </p:cNvPr>
          <p:cNvSpPr>
            <a:spLocks noGrp="1"/>
          </p:cNvSpPr>
          <p:nvPr>
            <p:ph type="dt" sz="half" idx="10"/>
          </p:nvPr>
        </p:nvSpPr>
        <p:spPr/>
        <p:txBody>
          <a:bodyPr/>
          <a:lstStyle/>
          <a:p>
            <a:fld id="{5954D6C7-43CF-4949-92F3-3FBF6C23127A}" type="datetime1">
              <a:rPr lang="en-US" smtClean="0"/>
              <a:t>10/23/18</a:t>
            </a:fld>
            <a:endParaRPr lang="en-US"/>
          </a:p>
        </p:txBody>
      </p:sp>
      <p:sp>
        <p:nvSpPr>
          <p:cNvPr id="3" name="Footer Placeholder 2">
            <a:extLst>
              <a:ext uri="{FF2B5EF4-FFF2-40B4-BE49-F238E27FC236}">
                <a16:creationId xmlns:a16="http://schemas.microsoft.com/office/drawing/2014/main" id="{5D458D18-F576-1D46-B80D-A1FFF2538B45}"/>
              </a:ext>
            </a:extLst>
          </p:cNvPr>
          <p:cNvSpPr>
            <a:spLocks noGrp="1"/>
          </p:cNvSpPr>
          <p:nvPr>
            <p:ph type="ftr" sz="quarter" idx="11"/>
          </p:nvPr>
        </p:nvSpPr>
        <p:spPr/>
        <p:txBody>
          <a:bodyPr/>
          <a:lstStyle/>
          <a:p>
            <a:r>
              <a:rPr lang="en-US"/>
              <a:t>© 2018 Kookedu Media LLC, d/b/a LEADING CONFLICT</a:t>
            </a:r>
          </a:p>
        </p:txBody>
      </p:sp>
      <p:sp>
        <p:nvSpPr>
          <p:cNvPr id="4" name="Slide Number Placeholder 3">
            <a:extLst>
              <a:ext uri="{FF2B5EF4-FFF2-40B4-BE49-F238E27FC236}">
                <a16:creationId xmlns:a16="http://schemas.microsoft.com/office/drawing/2014/main" id="{5E0DB833-FAC7-A549-A24A-CC20D358F022}"/>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22541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9572-148E-7141-A641-ACD913BDE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5271AD-5B44-FE4F-80B8-3D0575D687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F52829-15BB-5C4D-8484-5AC6C089F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E3EA23-26AD-A846-9DE8-1A0B585DDADA}"/>
              </a:ext>
            </a:extLst>
          </p:cNvPr>
          <p:cNvSpPr>
            <a:spLocks noGrp="1"/>
          </p:cNvSpPr>
          <p:nvPr>
            <p:ph type="dt" sz="half" idx="10"/>
          </p:nvPr>
        </p:nvSpPr>
        <p:spPr/>
        <p:txBody>
          <a:bodyPr/>
          <a:lstStyle/>
          <a:p>
            <a:fld id="{2D97E917-D1E1-0D45-BAB3-267FB1B726B4}" type="datetime1">
              <a:rPr lang="en-US" smtClean="0"/>
              <a:t>10/23/18</a:t>
            </a:fld>
            <a:endParaRPr lang="en-US"/>
          </a:p>
        </p:txBody>
      </p:sp>
      <p:sp>
        <p:nvSpPr>
          <p:cNvPr id="6" name="Footer Placeholder 5">
            <a:extLst>
              <a:ext uri="{FF2B5EF4-FFF2-40B4-BE49-F238E27FC236}">
                <a16:creationId xmlns:a16="http://schemas.microsoft.com/office/drawing/2014/main" id="{386D8E7E-7D3B-9246-92AF-9DC181B40E32}"/>
              </a:ext>
            </a:extLst>
          </p:cNvPr>
          <p:cNvSpPr>
            <a:spLocks noGrp="1"/>
          </p:cNvSpPr>
          <p:nvPr>
            <p:ph type="ftr" sz="quarter" idx="11"/>
          </p:nvPr>
        </p:nvSpPr>
        <p:spPr/>
        <p:txBody>
          <a:bodyPr/>
          <a:lstStyle/>
          <a:p>
            <a:r>
              <a:rPr lang="en-US"/>
              <a:t>© 2018 Kookedu Media LLC, d/b/a LEADING CONFLICT</a:t>
            </a:r>
          </a:p>
        </p:txBody>
      </p:sp>
      <p:sp>
        <p:nvSpPr>
          <p:cNvPr id="7" name="Slide Number Placeholder 6">
            <a:extLst>
              <a:ext uri="{FF2B5EF4-FFF2-40B4-BE49-F238E27FC236}">
                <a16:creationId xmlns:a16="http://schemas.microsoft.com/office/drawing/2014/main" id="{F5E95E1F-716D-444A-A251-0701C8070A9A}"/>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2547564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7303-D484-A74C-B04B-81E130801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17051-0187-3947-AEF4-AC95D4F64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8583D-9C58-1847-B99E-C2254132B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0E63D-8DC3-5C43-9DEB-6F904E82CBCA}"/>
              </a:ext>
            </a:extLst>
          </p:cNvPr>
          <p:cNvSpPr>
            <a:spLocks noGrp="1"/>
          </p:cNvSpPr>
          <p:nvPr>
            <p:ph type="dt" sz="half" idx="10"/>
          </p:nvPr>
        </p:nvSpPr>
        <p:spPr/>
        <p:txBody>
          <a:bodyPr/>
          <a:lstStyle/>
          <a:p>
            <a:fld id="{F7F61C41-48D2-AD47-B1A5-CAD63E803014}" type="datetime1">
              <a:rPr lang="en-US" smtClean="0"/>
              <a:t>10/23/18</a:t>
            </a:fld>
            <a:endParaRPr lang="en-US"/>
          </a:p>
        </p:txBody>
      </p:sp>
      <p:sp>
        <p:nvSpPr>
          <p:cNvPr id="6" name="Footer Placeholder 5">
            <a:extLst>
              <a:ext uri="{FF2B5EF4-FFF2-40B4-BE49-F238E27FC236}">
                <a16:creationId xmlns:a16="http://schemas.microsoft.com/office/drawing/2014/main" id="{1516F7CB-D442-F642-BF21-702CEAE9C835}"/>
              </a:ext>
            </a:extLst>
          </p:cNvPr>
          <p:cNvSpPr>
            <a:spLocks noGrp="1"/>
          </p:cNvSpPr>
          <p:nvPr>
            <p:ph type="ftr" sz="quarter" idx="11"/>
          </p:nvPr>
        </p:nvSpPr>
        <p:spPr/>
        <p:txBody>
          <a:bodyPr/>
          <a:lstStyle/>
          <a:p>
            <a:r>
              <a:rPr lang="en-US"/>
              <a:t>© 2018 Kookedu Media LLC, d/b/a LEADING CONFLICT</a:t>
            </a:r>
          </a:p>
        </p:txBody>
      </p:sp>
      <p:sp>
        <p:nvSpPr>
          <p:cNvPr id="7" name="Slide Number Placeholder 6">
            <a:extLst>
              <a:ext uri="{FF2B5EF4-FFF2-40B4-BE49-F238E27FC236}">
                <a16:creationId xmlns:a16="http://schemas.microsoft.com/office/drawing/2014/main" id="{C97BD2F8-4862-F844-B8AE-6A9F4E23005D}"/>
              </a:ext>
            </a:extLst>
          </p:cNvPr>
          <p:cNvSpPr>
            <a:spLocks noGrp="1"/>
          </p:cNvSpPr>
          <p:nvPr>
            <p:ph type="sldNum" sz="quarter" idx="12"/>
          </p:nvPr>
        </p:nvSpPr>
        <p:spPr/>
        <p:txBody>
          <a:bodyPr/>
          <a:lstStyle/>
          <a:p>
            <a:fld id="{B83BC95B-81F8-5547-B2C1-2030E5747989}" type="slidenum">
              <a:rPr lang="en-US" smtClean="0"/>
              <a:t>‹#›</a:t>
            </a:fld>
            <a:endParaRPr lang="en-US"/>
          </a:p>
        </p:txBody>
      </p:sp>
    </p:spTree>
    <p:extLst>
      <p:ext uri="{BB962C8B-B14F-4D97-AF65-F5344CB8AC3E}">
        <p14:creationId xmlns:p14="http://schemas.microsoft.com/office/powerpoint/2010/main" val="328867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070CC5-7FB6-3F40-AB5C-F0624B5B9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5745EB-A061-5B47-93CA-DF2B5FF0E4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822C8-CD2B-C546-8A06-D7C8614C8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12269-2873-774C-BD87-F0CE0214098D}" type="datetime1">
              <a:rPr lang="en-US" smtClean="0"/>
              <a:t>10/23/18</a:t>
            </a:fld>
            <a:endParaRPr lang="en-US"/>
          </a:p>
        </p:txBody>
      </p:sp>
      <p:sp>
        <p:nvSpPr>
          <p:cNvPr id="5" name="Footer Placeholder 4">
            <a:extLst>
              <a:ext uri="{FF2B5EF4-FFF2-40B4-BE49-F238E27FC236}">
                <a16:creationId xmlns:a16="http://schemas.microsoft.com/office/drawing/2014/main" id="{AC9BD90D-3A2E-4047-8150-654EF3029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2018 Kookedu Media LLC, d/b/a LEADING CONFLICT</a:t>
            </a:r>
          </a:p>
        </p:txBody>
      </p:sp>
      <p:sp>
        <p:nvSpPr>
          <p:cNvPr id="6" name="Slide Number Placeholder 5">
            <a:extLst>
              <a:ext uri="{FF2B5EF4-FFF2-40B4-BE49-F238E27FC236}">
                <a16:creationId xmlns:a16="http://schemas.microsoft.com/office/drawing/2014/main" id="{CCF01AD9-C88A-1C47-BEBB-B0466A666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BC95B-81F8-5547-B2C1-2030E5747989}" type="slidenum">
              <a:rPr lang="en-US" smtClean="0"/>
              <a:t>‹#›</a:t>
            </a:fld>
            <a:endParaRPr lang="en-US"/>
          </a:p>
        </p:txBody>
      </p:sp>
    </p:spTree>
    <p:extLst>
      <p:ext uri="{BB962C8B-B14F-4D97-AF65-F5344CB8AC3E}">
        <p14:creationId xmlns:p14="http://schemas.microsoft.com/office/powerpoint/2010/main" val="2577247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adingconflict.com/"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www.leadingconflict.com/blog/conflict-love-it-and-lead-i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leadingconflict.com/blog/creative-vs-toxic-conflict-at-work"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leadingconflict.com/blog/why-you-need-more-fights-at-wor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www.leadingconflict.com/blog/move-toward-fear-leading-conflict-principle-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www.leadingconflict.com/blog/how-to-poke-someone-in-the-ey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leadingconflict.com/blog/embrace-the-suck-leading-conflict-principle-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eadingconflict.com/blog/categories/toxic-behavior-profiles"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www.leadingconflict.com/blog/stay-in-the-probl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6C0F02D-598E-B849-9AC3-94B0FEAC9F15}"/>
              </a:ext>
            </a:extLst>
          </p:cNvPr>
          <p:cNvPicPr>
            <a:picLocks noChangeAspect="1"/>
          </p:cNvPicPr>
          <p:nvPr/>
        </p:nvPicPr>
        <p:blipFill rotWithShape="1">
          <a:blip r:embed="rId2"/>
          <a:srcRect t="22639" b="7049"/>
          <a:stretch/>
        </p:blipFill>
        <p:spPr>
          <a:xfrm>
            <a:off x="0"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36C00B1-094E-5F4A-BD02-C018711AF47D}"/>
              </a:ext>
            </a:extLst>
          </p:cNvPr>
          <p:cNvSpPr>
            <a:spLocks noGrp="1"/>
          </p:cNvSpPr>
          <p:nvPr>
            <p:ph type="title"/>
          </p:nvPr>
        </p:nvSpPr>
        <p:spPr>
          <a:xfrm>
            <a:off x="-794760" y="1967461"/>
            <a:ext cx="6890760" cy="1342754"/>
          </a:xfrm>
        </p:spPr>
        <p:txBody>
          <a:bodyPr>
            <a:normAutofit/>
          </a:bodyPr>
          <a:lstStyle/>
          <a:p>
            <a:pPr algn="ctr"/>
            <a:r>
              <a:rPr lang="en-US" sz="4000" b="1" dirty="0">
                <a:latin typeface="Franklin Gothic Medium" panose="020B0603020102020204" pitchFamily="34" charset="0"/>
              </a:rPr>
              <a:t>LEADING CONFLICT:</a:t>
            </a:r>
            <a:br>
              <a:rPr lang="en-US" sz="4000" b="1" dirty="0">
                <a:latin typeface="Impact" panose="020B0806030902050204" pitchFamily="34" charset="0"/>
              </a:rPr>
            </a:br>
            <a:r>
              <a:rPr lang="en-US" sz="4000" b="1" dirty="0">
                <a:latin typeface="Impact" panose="020B0806030902050204" pitchFamily="34" charset="0"/>
              </a:rPr>
              <a:t>     </a:t>
            </a:r>
            <a:r>
              <a:rPr lang="en-US" sz="3600" dirty="0">
                <a:solidFill>
                  <a:schemeClr val="bg2">
                    <a:lumMod val="50000"/>
                  </a:schemeClr>
                </a:solidFill>
                <a:latin typeface="Franklin Gothic Medium" panose="020B0603020102020204" pitchFamily="34" charset="0"/>
              </a:rPr>
              <a:t>HOW TO FIGHT AT WORK</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299E1269-17B3-488B-BC9A-9AC2E0DE7FE6}"/>
              </a:ext>
            </a:extLst>
          </p:cNvPr>
          <p:cNvSpPr>
            <a:spLocks noGrp="1"/>
          </p:cNvSpPr>
          <p:nvPr>
            <p:ph idx="1"/>
          </p:nvPr>
        </p:nvSpPr>
        <p:spPr>
          <a:xfrm>
            <a:off x="525516" y="3479470"/>
            <a:ext cx="5246634" cy="2378405"/>
          </a:xfrm>
        </p:spPr>
        <p:txBody>
          <a:bodyPr anchor="ctr">
            <a:normAutofit fontScale="62500" lnSpcReduction="20000"/>
          </a:bodyPr>
          <a:lstStyle/>
          <a:p>
            <a:pPr marL="0" indent="0">
              <a:buNone/>
            </a:pPr>
            <a:endParaRPr lang="en-US" sz="2400" b="1" dirty="0"/>
          </a:p>
          <a:p>
            <a:pPr marL="0" indent="0">
              <a:buNone/>
            </a:pPr>
            <a:r>
              <a:rPr lang="en-US" sz="4400" b="1" dirty="0">
                <a:latin typeface="Franklin Gothic Medium" panose="020B0603020102020204" pitchFamily="34" charset="0"/>
              </a:rPr>
              <a:t>Subscribe at:</a:t>
            </a:r>
          </a:p>
          <a:p>
            <a:pPr marL="0" indent="0">
              <a:buNone/>
            </a:pPr>
            <a:r>
              <a:rPr lang="en-US" sz="4400" b="1" dirty="0">
                <a:latin typeface="Franklin Gothic Medium" panose="020B0603020102020204" pitchFamily="34" charset="0"/>
              </a:rPr>
              <a:t>WWW.LEADINGCONFLICT.COM</a:t>
            </a:r>
          </a:p>
          <a:p>
            <a:pPr marL="0" indent="0">
              <a:buNone/>
            </a:pPr>
            <a:endParaRPr lang="en-US" sz="4400" dirty="0">
              <a:latin typeface="Franklin Gothic Medium" panose="020B0603020102020204" pitchFamily="34" charset="0"/>
            </a:endParaRPr>
          </a:p>
          <a:p>
            <a:pPr marL="0" indent="0">
              <a:buNone/>
            </a:pPr>
            <a:r>
              <a:rPr lang="en-US" sz="4400" dirty="0">
                <a:solidFill>
                  <a:schemeClr val="bg2">
                    <a:lumMod val="50000"/>
                  </a:schemeClr>
                </a:solidFill>
                <a:latin typeface="Franklin Gothic Medium" panose="020B0603020102020204" pitchFamily="34" charset="0"/>
              </a:rPr>
              <a:t>JOHN W BAILIE, PhD</a:t>
            </a:r>
          </a:p>
        </p:txBody>
      </p:sp>
      <p:sp>
        <p:nvSpPr>
          <p:cNvPr id="3" name="Footer Placeholder 2">
            <a:extLst>
              <a:ext uri="{FF2B5EF4-FFF2-40B4-BE49-F238E27FC236}">
                <a16:creationId xmlns:a16="http://schemas.microsoft.com/office/drawing/2014/main" id="{B876E587-3BCE-114B-A5E3-EDEFC887B1B3}"/>
              </a:ext>
            </a:extLst>
          </p:cNvPr>
          <p:cNvSpPr>
            <a:spLocks noGrp="1"/>
          </p:cNvSpPr>
          <p:nvPr>
            <p:ph type="ftr" sz="quarter" idx="11"/>
          </p:nvPr>
        </p:nvSpPr>
        <p:spPr/>
        <p:txBody>
          <a:bodyPr/>
          <a:lstStyle/>
          <a:p>
            <a:r>
              <a:rPr lang="en-US"/>
              <a:t>© 2018 Kookedu Media LLC, d/b/a LEADING CONFLICT</a:t>
            </a:r>
          </a:p>
        </p:txBody>
      </p:sp>
    </p:spTree>
    <p:extLst>
      <p:ext uri="{BB962C8B-B14F-4D97-AF65-F5344CB8AC3E}">
        <p14:creationId xmlns:p14="http://schemas.microsoft.com/office/powerpoint/2010/main" val="1787448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9276C199-50B9-0946-882F-E2957CDDF808}"/>
              </a:ext>
            </a:extLst>
          </p:cNvPr>
          <p:cNvPicPr>
            <a:picLocks noChangeAspect="1"/>
          </p:cNvPicPr>
          <p:nvPr/>
        </p:nvPicPr>
        <p:blipFill rotWithShape="1">
          <a:blip r:embed="rId2"/>
          <a:srcRect t="22504" b="7184"/>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A536283-2010-F642-B04E-BF946D566D0D}"/>
              </a:ext>
            </a:extLst>
          </p:cNvPr>
          <p:cNvSpPr>
            <a:spLocks noGrp="1"/>
          </p:cNvSpPr>
          <p:nvPr>
            <p:ph type="title"/>
          </p:nvPr>
        </p:nvSpPr>
        <p:spPr>
          <a:xfrm>
            <a:off x="709447" y="1913950"/>
            <a:ext cx="5039711" cy="1342754"/>
          </a:xfrm>
        </p:spPr>
        <p:txBody>
          <a:bodyPr>
            <a:noAutofit/>
          </a:bodyPr>
          <a:lstStyle/>
          <a:p>
            <a:r>
              <a:rPr lang="en-US" sz="3600" b="1" dirty="0">
                <a:latin typeface="Franklin Gothic Medium" panose="020B0603020102020204" pitchFamily="34" charset="0"/>
              </a:rPr>
              <a:t>LEADING CONFLICT:</a:t>
            </a:r>
            <a:br>
              <a:rPr lang="en-US" sz="3600" b="1" dirty="0">
                <a:latin typeface="Impact" panose="020B0806030902050204" pitchFamily="34" charset="0"/>
              </a:rPr>
            </a:br>
            <a:r>
              <a:rPr lang="en-US" sz="3600" dirty="0">
                <a:solidFill>
                  <a:schemeClr val="bg2">
                    <a:lumMod val="50000"/>
                  </a:schemeClr>
                </a:solidFill>
                <a:latin typeface="Franklin Gothic Medium" panose="020B0603020102020204" pitchFamily="34" charset="0"/>
              </a:rPr>
              <a:t>HOW TO FIGHT AT WORK</a:t>
            </a:r>
            <a:endParaRPr lang="en-US" sz="3600" dirty="0"/>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0AC6FBB1-16C7-425C-97E6-89250761AFB7}"/>
              </a:ext>
            </a:extLst>
          </p:cNvPr>
          <p:cNvSpPr>
            <a:spLocks noGrp="1"/>
          </p:cNvSpPr>
          <p:nvPr>
            <p:ph idx="1"/>
          </p:nvPr>
        </p:nvSpPr>
        <p:spPr>
          <a:xfrm>
            <a:off x="525516" y="3417573"/>
            <a:ext cx="5087008" cy="2619839"/>
          </a:xfrm>
        </p:spPr>
        <p:txBody>
          <a:bodyPr anchor="ctr">
            <a:normAutofit/>
          </a:bodyPr>
          <a:lstStyle/>
          <a:p>
            <a:pPr marL="0" indent="0">
              <a:buNone/>
            </a:pPr>
            <a:r>
              <a:rPr lang="en-US" b="1" dirty="0">
                <a:latin typeface="Franklin Gothic Medium" panose="020B0603020102020204" pitchFamily="34" charset="0"/>
              </a:rPr>
              <a:t>Subscribe at:</a:t>
            </a:r>
          </a:p>
          <a:p>
            <a:pPr marL="0" indent="0">
              <a:buNone/>
            </a:pPr>
            <a:r>
              <a:rPr lang="en-US" b="1" dirty="0">
                <a:latin typeface="Franklin Gothic Medium" panose="020B0603020102020204" pitchFamily="34" charset="0"/>
                <a:hlinkClick r:id="rId3"/>
              </a:rPr>
              <a:t>WWW.LEADINGCONFLICT.COM</a:t>
            </a:r>
            <a:endParaRPr lang="en-US" b="1" dirty="0">
              <a:latin typeface="Franklin Gothic Medium" panose="020B0603020102020204" pitchFamily="34" charset="0"/>
            </a:endParaRPr>
          </a:p>
          <a:p>
            <a:pPr marL="0" indent="0">
              <a:buNone/>
            </a:pPr>
            <a:endParaRPr lang="en-US" dirty="0">
              <a:latin typeface="Franklin Gothic Medium" panose="020B0603020102020204" pitchFamily="34" charset="0"/>
            </a:endParaRPr>
          </a:p>
          <a:p>
            <a:pPr marL="0" indent="0">
              <a:buNone/>
            </a:pPr>
            <a:r>
              <a:rPr lang="en-US" dirty="0">
                <a:solidFill>
                  <a:schemeClr val="bg2">
                    <a:lumMod val="50000"/>
                  </a:schemeClr>
                </a:solidFill>
                <a:latin typeface="Franklin Gothic Medium" panose="020B0603020102020204" pitchFamily="34" charset="0"/>
              </a:rPr>
              <a:t>JOHN W BAILIE, PhD</a:t>
            </a:r>
          </a:p>
          <a:p>
            <a:endParaRPr lang="en-US" sz="1800" dirty="0"/>
          </a:p>
        </p:txBody>
      </p:sp>
      <p:sp>
        <p:nvSpPr>
          <p:cNvPr id="4" name="Footer Placeholder 3">
            <a:extLst>
              <a:ext uri="{FF2B5EF4-FFF2-40B4-BE49-F238E27FC236}">
                <a16:creationId xmlns:a16="http://schemas.microsoft.com/office/drawing/2014/main" id="{7853EE26-6180-7C45-846F-77BF7766307F}"/>
              </a:ext>
            </a:extLst>
          </p:cNvPr>
          <p:cNvSpPr>
            <a:spLocks noGrp="1"/>
          </p:cNvSpPr>
          <p:nvPr>
            <p:ph type="ftr" sz="quarter" idx="11"/>
          </p:nvPr>
        </p:nvSpPr>
        <p:spPr>
          <a:xfrm>
            <a:off x="1216573" y="6144611"/>
            <a:ext cx="3069020" cy="361977"/>
          </a:xfrm>
        </p:spPr>
        <p:txBody>
          <a:bodyPr>
            <a:normAutofit fontScale="92500" lnSpcReduction="10000"/>
          </a:bodyPr>
          <a:lstStyle/>
          <a:p>
            <a:pPr>
              <a:spcAft>
                <a:spcPts val="600"/>
              </a:spcAft>
            </a:pPr>
            <a:r>
              <a:rPr lang="en-US" sz="1000">
                <a:solidFill>
                  <a:schemeClr val="tx1"/>
                </a:solidFill>
              </a:rPr>
              <a:t>© 2018 Kookedu Media LLC, d/b/a LEADING CONFLICT</a:t>
            </a:r>
          </a:p>
        </p:txBody>
      </p:sp>
    </p:spTree>
    <p:extLst>
      <p:ext uri="{BB962C8B-B14F-4D97-AF65-F5344CB8AC3E}">
        <p14:creationId xmlns:p14="http://schemas.microsoft.com/office/powerpoint/2010/main" val="192732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7B75A62-FF85-B244-8A52-B181712D2479}"/>
              </a:ext>
            </a:extLst>
          </p:cNvPr>
          <p:cNvPicPr>
            <a:picLocks noChangeAspect="1"/>
          </p:cNvPicPr>
          <p:nvPr/>
        </p:nvPicPr>
        <p:blipFill rotWithShape="1">
          <a:blip r:embed="rId2">
            <a:alphaModFix/>
          </a:blip>
          <a:srcRect l="12445" r="12965" b="-1"/>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29038A66-978A-D74B-941E-0D55B56B32AD}"/>
              </a:ext>
            </a:extLst>
          </p:cNvPr>
          <p:cNvSpPr>
            <a:spLocks noGrp="1"/>
          </p:cNvSpPr>
          <p:nvPr>
            <p:ph type="title"/>
          </p:nvPr>
        </p:nvSpPr>
        <p:spPr>
          <a:xfrm>
            <a:off x="804998" y="798445"/>
            <a:ext cx="4803636" cy="1311664"/>
          </a:xfrm>
        </p:spPr>
        <p:txBody>
          <a:bodyPr>
            <a:normAutofit fontScale="90000"/>
          </a:bodyPr>
          <a:lstStyle/>
          <a:p>
            <a:r>
              <a:rPr lang="en-US" sz="4000" dirty="0">
                <a:latin typeface="Franklin Gothic Medium" panose="020B0603020102020204" pitchFamily="34" charset="0"/>
                <a:hlinkClick r:id="rId4"/>
              </a:rPr>
              <a:t>CONFLICT:</a:t>
            </a:r>
            <a:br>
              <a:rPr lang="en-US" sz="4000" dirty="0">
                <a:latin typeface="Franklin Gothic Medium" panose="020B0603020102020204" pitchFamily="34" charset="0"/>
                <a:hlinkClick r:id="rId4"/>
              </a:rPr>
            </a:br>
            <a:r>
              <a:rPr lang="en-US" sz="4000" dirty="0">
                <a:latin typeface="Franklin Gothic Medium" panose="020B0603020102020204" pitchFamily="34" charset="0"/>
                <a:hlinkClick r:id="rId4"/>
              </a:rPr>
              <a:t>LOVE IT AND LEAD IT</a:t>
            </a:r>
            <a:br>
              <a:rPr lang="en-US" dirty="0"/>
            </a:br>
            <a:endParaRPr lang="en-US" dirty="0">
              <a:solidFill>
                <a:srgbClr val="000000"/>
              </a:solidFill>
            </a:endParaRPr>
          </a:p>
        </p:txBody>
      </p:sp>
      <p:sp>
        <p:nvSpPr>
          <p:cNvPr id="10" name="Content Placeholder 9">
            <a:extLst>
              <a:ext uri="{FF2B5EF4-FFF2-40B4-BE49-F238E27FC236}">
                <a16:creationId xmlns:a16="http://schemas.microsoft.com/office/drawing/2014/main" id="{AFC6D235-3F44-4C69-86C3-6301CCEE12EE}"/>
              </a:ext>
            </a:extLst>
          </p:cNvPr>
          <p:cNvSpPr>
            <a:spLocks noGrp="1"/>
          </p:cNvSpPr>
          <p:nvPr>
            <p:ph idx="1"/>
          </p:nvPr>
        </p:nvSpPr>
        <p:spPr>
          <a:xfrm>
            <a:off x="804997" y="2272143"/>
            <a:ext cx="4706803" cy="3788830"/>
          </a:xfrm>
        </p:spPr>
        <p:txBody>
          <a:bodyPr anchor="ctr">
            <a:noAutofit/>
          </a:bodyPr>
          <a:lstStyle/>
          <a:p>
            <a:pPr marL="0" indent="0">
              <a:buNone/>
            </a:pPr>
            <a:r>
              <a:rPr lang="en-US" sz="2000" dirty="0">
                <a:solidFill>
                  <a:srgbClr val="000000"/>
                </a:solidFill>
              </a:rPr>
              <a:t>“</a:t>
            </a:r>
            <a:r>
              <a:rPr lang="en-US" sz="2000" dirty="0"/>
              <a:t>We generally want to keep the peace and seek to put out interpersonal fires – not walk into them or set them alight.”</a:t>
            </a:r>
          </a:p>
          <a:p>
            <a:pPr marL="0" indent="0">
              <a:buNone/>
            </a:pPr>
            <a:endParaRPr lang="en-US" sz="2000" dirty="0"/>
          </a:p>
          <a:p>
            <a:pPr marL="0" indent="0">
              <a:buNone/>
            </a:pPr>
            <a:r>
              <a:rPr lang="en-US" sz="2000" dirty="0">
                <a:solidFill>
                  <a:srgbClr val="000000"/>
                </a:solidFill>
              </a:rPr>
              <a:t>“</a:t>
            </a:r>
            <a:r>
              <a:rPr lang="en-US" sz="2000" dirty="0"/>
              <a:t>Real conflict, the truly useful kind, is messy, chaotic and can be scary. But within the roots of conflict lie the life blood of creativity, possibility, self-knowledge and group evolution.”</a:t>
            </a:r>
            <a:endParaRPr lang="en-US" sz="2000" dirty="0">
              <a:solidFill>
                <a:srgbClr val="000000"/>
              </a:solidFill>
            </a:endParaRPr>
          </a:p>
        </p:txBody>
      </p:sp>
      <p:sp>
        <p:nvSpPr>
          <p:cNvPr id="3" name="Footer Placeholder 2">
            <a:extLst>
              <a:ext uri="{FF2B5EF4-FFF2-40B4-BE49-F238E27FC236}">
                <a16:creationId xmlns:a16="http://schemas.microsoft.com/office/drawing/2014/main" id="{0CD71D97-C440-FF4F-929B-805FDCC35F39}"/>
              </a:ext>
            </a:extLst>
          </p:cNvPr>
          <p:cNvSpPr>
            <a:spLocks noGrp="1"/>
          </p:cNvSpPr>
          <p:nvPr>
            <p:ph type="ftr" sz="quarter" idx="11"/>
          </p:nvPr>
        </p:nvSpPr>
        <p:spPr/>
        <p:txBody>
          <a:bodyPr/>
          <a:lstStyle/>
          <a:p>
            <a:r>
              <a:rPr lang="en-US"/>
              <a:t>© 2018 Kookedu Media LLC, d/b/a LEADING CONFLICT</a:t>
            </a:r>
          </a:p>
        </p:txBody>
      </p:sp>
    </p:spTree>
    <p:extLst>
      <p:ext uri="{BB962C8B-B14F-4D97-AF65-F5344CB8AC3E}">
        <p14:creationId xmlns:p14="http://schemas.microsoft.com/office/powerpoint/2010/main" val="167867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F47BB9-294A-7245-9653-0D64C7FC7719}"/>
              </a:ext>
            </a:extLst>
          </p:cNvPr>
          <p:cNvSpPr>
            <a:spLocks noGrp="1"/>
          </p:cNvSpPr>
          <p:nvPr>
            <p:ph type="ctrTitle"/>
          </p:nvPr>
        </p:nvSpPr>
        <p:spPr>
          <a:xfrm>
            <a:off x="6271264" y="1572757"/>
            <a:ext cx="4805996" cy="4334747"/>
          </a:xfrm>
        </p:spPr>
        <p:txBody>
          <a:bodyPr anchor="t">
            <a:noAutofit/>
          </a:bodyPr>
          <a:lstStyle/>
          <a:p>
            <a:pPr algn="l"/>
            <a:r>
              <a:rPr lang="en-US" sz="1800" dirty="0"/>
              <a:t>“The highest performing groups learn that they need group members who are willing to lead conflict – not just manage it or resolve it.”</a:t>
            </a:r>
            <a:br>
              <a:rPr lang="en-US" sz="1800" dirty="0"/>
            </a:br>
            <a:br>
              <a:rPr lang="en-US" sz="1800" dirty="0"/>
            </a:br>
            <a:r>
              <a:rPr lang="en-US" sz="1800" dirty="0"/>
              <a:t>“Instead of settling for the immediate gratification of conflict avoidance, high-performing teams sacrifice short-term peace for long-term health and performance.”</a:t>
            </a:r>
            <a:br>
              <a:rPr lang="en-US" sz="1800" dirty="0"/>
            </a:br>
            <a:br>
              <a:rPr lang="en-US" sz="1800" dirty="0"/>
            </a:br>
            <a:r>
              <a:rPr lang="en-US" sz="1800" dirty="0"/>
              <a:t>“Creative conflict is rooted in the </a:t>
            </a:r>
            <a:r>
              <a:rPr lang="en-US" sz="1800" i="1" dirty="0"/>
              <a:t>dynamics between people</a:t>
            </a:r>
            <a:r>
              <a:rPr lang="en-US" sz="1800" dirty="0"/>
              <a:t>.”</a:t>
            </a:r>
            <a:br>
              <a:rPr lang="en-US" sz="1800" dirty="0"/>
            </a:br>
            <a:br>
              <a:rPr lang="en-US" sz="1800" dirty="0"/>
            </a:br>
            <a:r>
              <a:rPr lang="en-US" sz="1800" dirty="0"/>
              <a:t>“Toxic conflict, on the other hand, is typically rooted in the </a:t>
            </a:r>
            <a:r>
              <a:rPr lang="en-US" sz="1800" i="1" dirty="0"/>
              <a:t>personalities of individual people</a:t>
            </a:r>
            <a:r>
              <a:rPr lang="en-US" sz="1800" dirty="0"/>
              <a:t>.” </a:t>
            </a:r>
            <a:br>
              <a:rPr lang="en-US" sz="1800" dirty="0"/>
            </a:br>
            <a:endParaRPr lang="en-US" sz="1800" dirty="0">
              <a:solidFill>
                <a:srgbClr val="000000"/>
              </a:solidFill>
            </a:endParaRPr>
          </a:p>
        </p:txBody>
      </p:sp>
      <p:sp>
        <p:nvSpPr>
          <p:cNvPr id="3" name="Subtitle 2">
            <a:extLst>
              <a:ext uri="{FF2B5EF4-FFF2-40B4-BE49-F238E27FC236}">
                <a16:creationId xmlns:a16="http://schemas.microsoft.com/office/drawing/2014/main" id="{FFF43E44-6B27-454B-BEA0-8AD0901E73C6}"/>
              </a:ext>
            </a:extLst>
          </p:cNvPr>
          <p:cNvSpPr>
            <a:spLocks noGrp="1"/>
          </p:cNvSpPr>
          <p:nvPr>
            <p:ph type="subTitle" idx="1"/>
          </p:nvPr>
        </p:nvSpPr>
        <p:spPr>
          <a:xfrm>
            <a:off x="6271264" y="770037"/>
            <a:ext cx="5450305" cy="601563"/>
          </a:xfrm>
        </p:spPr>
        <p:txBody>
          <a:bodyPr anchor="b">
            <a:noAutofit/>
          </a:bodyPr>
          <a:lstStyle/>
          <a:p>
            <a:pPr algn="l"/>
            <a:r>
              <a:rPr lang="en-US" sz="3600" dirty="0">
                <a:solidFill>
                  <a:srgbClr val="000000"/>
                </a:solidFill>
                <a:latin typeface="Franklin Gothic Medium" panose="020B0603020102020204" pitchFamily="34" charset="0"/>
                <a:hlinkClick r:id="rId3"/>
              </a:rPr>
              <a:t>CREATIVE VS TOXIC CONFLICT AT WORK</a:t>
            </a:r>
            <a:endParaRPr lang="en-US" sz="3600" dirty="0">
              <a:solidFill>
                <a:srgbClr val="000000"/>
              </a:solidFill>
              <a:latin typeface="Franklin Gothic Medium" panose="020B0603020102020204" pitchFamily="34" charset="0"/>
            </a:endParaRPr>
          </a:p>
        </p:txBody>
      </p:sp>
      <p:sp>
        <p:nvSpPr>
          <p:cNvPr id="1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95CEC0B-5936-A049-87B0-83B6922AD68B}"/>
              </a:ext>
            </a:extLst>
          </p:cNvPr>
          <p:cNvPicPr>
            <a:picLocks noChangeAspect="1"/>
          </p:cNvPicPr>
          <p:nvPr/>
        </p:nvPicPr>
        <p:blipFill rotWithShape="1">
          <a:blip r:embed="rId4">
            <a:alphaModFix/>
            <a:extLst/>
          </a:blip>
          <a:srcRect l="4629" r="8473"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Footer Placeholder 3">
            <a:extLst>
              <a:ext uri="{FF2B5EF4-FFF2-40B4-BE49-F238E27FC236}">
                <a16:creationId xmlns:a16="http://schemas.microsoft.com/office/drawing/2014/main" id="{A2C9B6E9-D943-0941-BF8B-EE49ECCF7906}"/>
              </a:ext>
            </a:extLst>
          </p:cNvPr>
          <p:cNvSpPr>
            <a:spLocks noGrp="1"/>
          </p:cNvSpPr>
          <p:nvPr>
            <p:ph type="ftr" sz="quarter" idx="11"/>
          </p:nvPr>
        </p:nvSpPr>
        <p:spPr/>
        <p:txBody>
          <a:bodyPr/>
          <a:lstStyle/>
          <a:p>
            <a:r>
              <a:rPr lang="en-US"/>
              <a:t>© 2018 Kookedu Media LLC, d/b/a LEADING CONFLICT</a:t>
            </a:r>
          </a:p>
        </p:txBody>
      </p:sp>
    </p:spTree>
    <p:extLst>
      <p:ext uri="{BB962C8B-B14F-4D97-AF65-F5344CB8AC3E}">
        <p14:creationId xmlns:p14="http://schemas.microsoft.com/office/powerpoint/2010/main" val="4135696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2BE70-A2AC-F14F-B3DC-DB71BE5C5CB5}"/>
              </a:ext>
            </a:extLst>
          </p:cNvPr>
          <p:cNvSpPr>
            <a:spLocks noGrp="1"/>
          </p:cNvSpPr>
          <p:nvPr>
            <p:ph type="title"/>
          </p:nvPr>
        </p:nvSpPr>
        <p:spPr>
          <a:xfrm>
            <a:off x="648929" y="639033"/>
            <a:ext cx="4227871" cy="1676603"/>
          </a:xfrm>
        </p:spPr>
        <p:txBody>
          <a:bodyPr>
            <a:normAutofit fontScale="90000"/>
          </a:bodyPr>
          <a:lstStyle/>
          <a:p>
            <a:r>
              <a:rPr lang="en-US" sz="4000" dirty="0">
                <a:latin typeface="Franklin Gothic Medium" panose="020B0603020102020204" pitchFamily="34" charset="0"/>
                <a:hlinkClick r:id="rId2"/>
              </a:rPr>
              <a:t>WHY YOU NEED MORE FIGHTS </a:t>
            </a:r>
            <a:br>
              <a:rPr lang="en-US" sz="4000" dirty="0">
                <a:latin typeface="Franklin Gothic Medium" panose="020B0603020102020204" pitchFamily="34" charset="0"/>
                <a:hlinkClick r:id="rId2"/>
              </a:rPr>
            </a:br>
            <a:r>
              <a:rPr lang="en-US" sz="4000" dirty="0">
                <a:latin typeface="Franklin Gothic Medium" panose="020B0603020102020204" pitchFamily="34" charset="0"/>
                <a:hlinkClick r:id="rId2"/>
              </a:rPr>
              <a:t>AT WORK</a:t>
            </a:r>
            <a:br>
              <a:rPr lang="en-US" dirty="0"/>
            </a:br>
            <a:endParaRPr lang="en-US" dirty="0"/>
          </a:p>
        </p:txBody>
      </p:sp>
      <p:sp>
        <p:nvSpPr>
          <p:cNvPr id="10" name="Content Placeholder 9">
            <a:extLst>
              <a:ext uri="{FF2B5EF4-FFF2-40B4-BE49-F238E27FC236}">
                <a16:creationId xmlns:a16="http://schemas.microsoft.com/office/drawing/2014/main" id="{DBD0230A-18BC-4E86-9DFD-0A32584E054C}"/>
              </a:ext>
            </a:extLst>
          </p:cNvPr>
          <p:cNvSpPr>
            <a:spLocks noGrp="1"/>
          </p:cNvSpPr>
          <p:nvPr>
            <p:ph idx="1"/>
          </p:nvPr>
        </p:nvSpPr>
        <p:spPr>
          <a:xfrm>
            <a:off x="648930" y="2039008"/>
            <a:ext cx="4227870" cy="4184812"/>
          </a:xfrm>
        </p:spPr>
        <p:txBody>
          <a:bodyPr>
            <a:normAutofit/>
          </a:bodyPr>
          <a:lstStyle/>
          <a:p>
            <a:pPr marL="0" indent="0">
              <a:buNone/>
            </a:pPr>
            <a:r>
              <a:rPr lang="en-US" sz="1800" dirty="0"/>
              <a:t>“Learning how to “fight” at work is not about behaving badly, being hurtful or causing chaos for its own sake. It is about knowing how to lead others through the chaos of interpersonal conflict and find meaning, creativity and growth in the mess.”</a:t>
            </a:r>
          </a:p>
          <a:p>
            <a:pPr marL="0" indent="0">
              <a:buNone/>
            </a:pPr>
            <a:endParaRPr lang="en-US" sz="1800" dirty="0"/>
          </a:p>
          <a:p>
            <a:pPr marL="0" indent="0">
              <a:buNone/>
            </a:pPr>
            <a:r>
              <a:rPr lang="en-US" sz="1900" dirty="0"/>
              <a:t>“You need more “fights” at work because most conflicts are avoided when they are at the stage at which a mild treatment might prevent a nasty infection. You need more small conflicts that are effective, creative and short in duration.”</a:t>
            </a:r>
          </a:p>
        </p:txBody>
      </p:sp>
      <p:pic>
        <p:nvPicPr>
          <p:cNvPr id="8" name="Content Placeholder 4">
            <a:extLst>
              <a:ext uri="{FF2B5EF4-FFF2-40B4-BE49-F238E27FC236}">
                <a16:creationId xmlns:a16="http://schemas.microsoft.com/office/drawing/2014/main" id="{C5D45A90-A56A-CC4D-B31C-7A57ADE2D09C}"/>
              </a:ext>
            </a:extLst>
          </p:cNvPr>
          <p:cNvPicPr>
            <a:picLocks noChangeAspect="1"/>
          </p:cNvPicPr>
          <p:nvPr/>
        </p:nvPicPr>
        <p:blipFill rotWithShape="1">
          <a:blip r:embed="rId3"/>
          <a:srcRect l="3619" r="3385" b="1"/>
          <a:stretch/>
        </p:blipFill>
        <p:spPr>
          <a:xfrm>
            <a:off x="4969042" y="640082"/>
            <a:ext cx="6583295" cy="5577837"/>
          </a:xfrm>
          <a:prstGeom prst="rect">
            <a:avLst/>
          </a:prstGeom>
          <a:effectLst/>
        </p:spPr>
      </p:pic>
      <p:sp>
        <p:nvSpPr>
          <p:cNvPr id="3" name="Footer Placeholder 2">
            <a:extLst>
              <a:ext uri="{FF2B5EF4-FFF2-40B4-BE49-F238E27FC236}">
                <a16:creationId xmlns:a16="http://schemas.microsoft.com/office/drawing/2014/main" id="{CE37587A-7B2A-5143-94C3-C5CD613819E9}"/>
              </a:ext>
            </a:extLst>
          </p:cNvPr>
          <p:cNvSpPr>
            <a:spLocks noGrp="1"/>
          </p:cNvSpPr>
          <p:nvPr>
            <p:ph type="ftr" sz="quarter" idx="11"/>
          </p:nvPr>
        </p:nvSpPr>
        <p:spPr/>
        <p:txBody>
          <a:bodyPr/>
          <a:lstStyle/>
          <a:p>
            <a:r>
              <a:rPr lang="en-US"/>
              <a:t>© 2018 Kookedu Media LLC, d/b/a LEADING CONFLICT</a:t>
            </a:r>
          </a:p>
        </p:txBody>
      </p:sp>
    </p:spTree>
    <p:extLst>
      <p:ext uri="{BB962C8B-B14F-4D97-AF65-F5344CB8AC3E}">
        <p14:creationId xmlns:p14="http://schemas.microsoft.com/office/powerpoint/2010/main" val="429402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E00A517-5AAF-8648-BF92-6D0587A7A120}"/>
              </a:ext>
            </a:extLst>
          </p:cNvPr>
          <p:cNvPicPr>
            <a:picLocks noChangeAspect="1"/>
          </p:cNvPicPr>
          <p:nvPr/>
        </p:nvPicPr>
        <p:blipFill rotWithShape="1">
          <a:blip r:embed="rId2">
            <a:alphaModFix/>
          </a:blip>
          <a:srcRect l="25411" r="-1" b="-1"/>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75D2939-B4B6-5B46-977C-D1BDE51FF874}"/>
              </a:ext>
            </a:extLst>
          </p:cNvPr>
          <p:cNvSpPr>
            <a:spLocks noGrp="1"/>
          </p:cNvSpPr>
          <p:nvPr>
            <p:ph type="title"/>
          </p:nvPr>
        </p:nvSpPr>
        <p:spPr>
          <a:xfrm>
            <a:off x="804998" y="798445"/>
            <a:ext cx="4803636" cy="1311664"/>
          </a:xfrm>
        </p:spPr>
        <p:txBody>
          <a:bodyPr>
            <a:noAutofit/>
          </a:bodyPr>
          <a:lstStyle/>
          <a:p>
            <a:r>
              <a:rPr lang="en-US" sz="3600" dirty="0">
                <a:solidFill>
                  <a:srgbClr val="000000"/>
                </a:solidFill>
                <a:latin typeface="Franklin Gothic Medium" panose="020B0603020102020204" pitchFamily="34" charset="0"/>
                <a:hlinkClick r:id="rId4"/>
              </a:rPr>
              <a:t>MOVE TOWARD FEAR: PRINCIPLE 1</a:t>
            </a:r>
            <a:endParaRPr lang="en-US" sz="3600" dirty="0">
              <a:solidFill>
                <a:srgbClr val="000000"/>
              </a:solidFill>
              <a:latin typeface="Franklin Gothic Medium" panose="020B0603020102020204" pitchFamily="34" charset="0"/>
            </a:endParaRPr>
          </a:p>
        </p:txBody>
      </p:sp>
      <p:sp>
        <p:nvSpPr>
          <p:cNvPr id="10" name="Content Placeholder 9">
            <a:extLst>
              <a:ext uri="{FF2B5EF4-FFF2-40B4-BE49-F238E27FC236}">
                <a16:creationId xmlns:a16="http://schemas.microsoft.com/office/drawing/2014/main" id="{846D913A-788D-4D8A-BCD2-242E4C6515AD}"/>
              </a:ext>
            </a:extLst>
          </p:cNvPr>
          <p:cNvSpPr>
            <a:spLocks noGrp="1"/>
          </p:cNvSpPr>
          <p:nvPr>
            <p:ph idx="1"/>
          </p:nvPr>
        </p:nvSpPr>
        <p:spPr>
          <a:xfrm>
            <a:off x="804997" y="2272143"/>
            <a:ext cx="4706803" cy="3788830"/>
          </a:xfrm>
        </p:spPr>
        <p:txBody>
          <a:bodyPr anchor="ctr">
            <a:normAutofit fontScale="55000" lnSpcReduction="20000"/>
          </a:bodyPr>
          <a:lstStyle/>
          <a:p>
            <a:pPr marL="0" indent="0">
              <a:buNone/>
            </a:pPr>
            <a:r>
              <a:rPr lang="en-US" dirty="0"/>
              <a:t>“You must develop the unnatural habit of moving toward fear, not away from it.”</a:t>
            </a:r>
          </a:p>
          <a:p>
            <a:pPr marL="0" indent="0">
              <a:buNone/>
            </a:pPr>
            <a:endParaRPr lang="en-US" dirty="0"/>
          </a:p>
          <a:p>
            <a:pPr marL="0" indent="0">
              <a:buNone/>
            </a:pPr>
            <a:r>
              <a:rPr lang="en-US" sz="2000" dirty="0">
                <a:solidFill>
                  <a:srgbClr val="000000"/>
                </a:solidFill>
              </a:rPr>
              <a:t>“</a:t>
            </a:r>
            <a:r>
              <a:rPr lang="en-US" dirty="0"/>
              <a:t>The experience of conflict always involves some measure of fear and discomfort. It is learning how face and use that fear that, at a certain level of expertise, can provide meaningful positive experiences. You can’t eliminate the fear, but you can ensure that it is not your master.”</a:t>
            </a:r>
          </a:p>
          <a:p>
            <a:pPr marL="0" indent="0">
              <a:buNone/>
            </a:pPr>
            <a:endParaRPr lang="en-US" dirty="0"/>
          </a:p>
          <a:p>
            <a:pPr marL="0" indent="0">
              <a:buNone/>
            </a:pPr>
            <a:r>
              <a:rPr lang="en-US" sz="2000" dirty="0">
                <a:solidFill>
                  <a:srgbClr val="000000"/>
                </a:solidFill>
              </a:rPr>
              <a:t>“</a:t>
            </a:r>
            <a:r>
              <a:rPr lang="en-US" dirty="0"/>
              <a:t>Don’t fight fear. Make friends with it. Learn how it works in your body and what it is trying to tell you when it happens. Fear, properly utilized, is a wise advisor – not a dictator.”</a:t>
            </a:r>
          </a:p>
          <a:p>
            <a:pPr marL="0" indent="0">
              <a:buNone/>
            </a:pPr>
            <a:endParaRPr lang="en-US" dirty="0"/>
          </a:p>
          <a:p>
            <a:pPr marL="0" indent="0">
              <a:buNone/>
            </a:pPr>
            <a:r>
              <a:rPr lang="en-US" sz="2000" dirty="0">
                <a:solidFill>
                  <a:srgbClr val="000000"/>
                </a:solidFill>
              </a:rPr>
              <a:t>”</a:t>
            </a:r>
            <a:r>
              <a:rPr lang="en-US" dirty="0"/>
              <a:t>Perfect the small habit of pausing, reflecting and not running away from the fear. Then, take one or two immediate actions that take you closer to what happened instead of running from it. “</a:t>
            </a:r>
          </a:p>
        </p:txBody>
      </p:sp>
      <p:sp>
        <p:nvSpPr>
          <p:cNvPr id="3" name="Footer Placeholder 2">
            <a:extLst>
              <a:ext uri="{FF2B5EF4-FFF2-40B4-BE49-F238E27FC236}">
                <a16:creationId xmlns:a16="http://schemas.microsoft.com/office/drawing/2014/main" id="{F3B03EF1-C05E-8846-A9B2-559E97E301A5}"/>
              </a:ext>
            </a:extLst>
          </p:cNvPr>
          <p:cNvSpPr>
            <a:spLocks noGrp="1"/>
          </p:cNvSpPr>
          <p:nvPr>
            <p:ph type="ftr" sz="quarter" idx="11"/>
          </p:nvPr>
        </p:nvSpPr>
        <p:spPr/>
        <p:txBody>
          <a:bodyPr/>
          <a:lstStyle/>
          <a:p>
            <a:r>
              <a:rPr lang="en-US"/>
              <a:t>© 2018 Kookedu Media LLC, d/b/a LEADING CONFLICT</a:t>
            </a:r>
          </a:p>
        </p:txBody>
      </p:sp>
    </p:spTree>
    <p:extLst>
      <p:ext uri="{BB962C8B-B14F-4D97-AF65-F5344CB8AC3E}">
        <p14:creationId xmlns:p14="http://schemas.microsoft.com/office/powerpoint/2010/main" val="315302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9E9E55EB-74F9-F545-83A2-9B8C8DE5238D}"/>
              </a:ext>
            </a:extLst>
          </p:cNvPr>
          <p:cNvPicPr>
            <a:picLocks noChangeAspect="1"/>
          </p:cNvPicPr>
          <p:nvPr/>
        </p:nvPicPr>
        <p:blipFill rotWithShape="1">
          <a:blip r:embed="rId2"/>
          <a:srcRect t="16102" b="26552"/>
          <a:stretch/>
        </p:blipFill>
        <p:spPr>
          <a:xfrm>
            <a:off x="-1" y="10"/>
            <a:ext cx="12192001" cy="4666928"/>
          </a:xfrm>
          <a:prstGeom prst="rect">
            <a:avLst/>
          </a:prstGeom>
        </p:spPr>
      </p:pic>
      <p:pic>
        <p:nvPicPr>
          <p:cNvPr id="13" name="Picture 12">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Oval 14">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10D6C-5A03-734A-B4E2-F400E1178DA9}"/>
              </a:ext>
            </a:extLst>
          </p:cNvPr>
          <p:cNvSpPr>
            <a:spLocks noGrp="1"/>
          </p:cNvSpPr>
          <p:nvPr>
            <p:ph type="title"/>
          </p:nvPr>
        </p:nvSpPr>
        <p:spPr>
          <a:xfrm>
            <a:off x="252248" y="4551037"/>
            <a:ext cx="5574532" cy="1509931"/>
          </a:xfrm>
        </p:spPr>
        <p:txBody>
          <a:bodyPr>
            <a:noAutofit/>
          </a:bodyPr>
          <a:lstStyle/>
          <a:p>
            <a:r>
              <a:rPr lang="en-US" sz="3500" dirty="0">
                <a:solidFill>
                  <a:srgbClr val="000000"/>
                </a:solidFill>
                <a:latin typeface="Franklin Gothic Medium" panose="020B0603020102020204" pitchFamily="34" charset="0"/>
                <a:hlinkClick r:id="rId4"/>
              </a:rPr>
              <a:t>THERE’S NO NICE WAY TO POKE SOMEONE IN THE EYE: PRINCIPLE 2</a:t>
            </a:r>
            <a:endParaRPr lang="en-US" sz="3500" dirty="0">
              <a:solidFill>
                <a:srgbClr val="000000"/>
              </a:solidFill>
              <a:latin typeface="Franklin Gothic Medium" panose="020B0603020102020204" pitchFamily="34" charset="0"/>
            </a:endParaRPr>
          </a:p>
        </p:txBody>
      </p:sp>
      <p:sp>
        <p:nvSpPr>
          <p:cNvPr id="10" name="Content Placeholder 9">
            <a:extLst>
              <a:ext uri="{FF2B5EF4-FFF2-40B4-BE49-F238E27FC236}">
                <a16:creationId xmlns:a16="http://schemas.microsoft.com/office/drawing/2014/main" id="{1EB47C8C-76BA-4C4B-B401-7BFD7674FF14}"/>
              </a:ext>
            </a:extLst>
          </p:cNvPr>
          <p:cNvSpPr>
            <a:spLocks noGrp="1"/>
          </p:cNvSpPr>
          <p:nvPr>
            <p:ph idx="1"/>
          </p:nvPr>
        </p:nvSpPr>
        <p:spPr>
          <a:xfrm>
            <a:off x="6470247" y="4551037"/>
            <a:ext cx="4926411" cy="1509935"/>
          </a:xfrm>
        </p:spPr>
        <p:txBody>
          <a:bodyPr anchor="ctr">
            <a:normAutofit fontScale="62500" lnSpcReduction="20000"/>
          </a:bodyPr>
          <a:lstStyle/>
          <a:p>
            <a:pPr marL="0" indent="0">
              <a:buNone/>
            </a:pPr>
            <a:r>
              <a:rPr lang="en-US" dirty="0"/>
              <a:t>“Its not supposed to feel good or comfortable.”</a:t>
            </a:r>
          </a:p>
          <a:p>
            <a:pPr marL="0" indent="0">
              <a:buNone/>
            </a:pPr>
            <a:r>
              <a:rPr lang="en-US" dirty="0"/>
              <a:t>“Feedback often fails to make an impact or change behavior because its overly diluted.”</a:t>
            </a:r>
          </a:p>
          <a:p>
            <a:pPr marL="0" indent="0">
              <a:buNone/>
            </a:pPr>
            <a:r>
              <a:rPr lang="en-US" dirty="0"/>
              <a:t>“Wrapping feedback in cautious niceties only helps the giver, not the receiver.”</a:t>
            </a:r>
            <a:endParaRPr lang="en-US" sz="1800" dirty="0">
              <a:solidFill>
                <a:srgbClr val="000000"/>
              </a:solidFill>
            </a:endParaRPr>
          </a:p>
        </p:txBody>
      </p:sp>
      <p:sp>
        <p:nvSpPr>
          <p:cNvPr id="3" name="Footer Placeholder 2">
            <a:extLst>
              <a:ext uri="{FF2B5EF4-FFF2-40B4-BE49-F238E27FC236}">
                <a16:creationId xmlns:a16="http://schemas.microsoft.com/office/drawing/2014/main" id="{46C8B97D-7C31-CC49-B053-9A97CC313FE0}"/>
              </a:ext>
            </a:extLst>
          </p:cNvPr>
          <p:cNvSpPr>
            <a:spLocks noGrp="1"/>
          </p:cNvSpPr>
          <p:nvPr>
            <p:ph type="ftr" sz="quarter" idx="11"/>
          </p:nvPr>
        </p:nvSpPr>
        <p:spPr/>
        <p:txBody>
          <a:bodyPr/>
          <a:lstStyle/>
          <a:p>
            <a:r>
              <a:rPr lang="en-US"/>
              <a:t>© 2018 Kookedu Media LLC, d/b/a LEADING CONFLICT</a:t>
            </a:r>
          </a:p>
        </p:txBody>
      </p:sp>
    </p:spTree>
    <p:extLst>
      <p:ext uri="{BB962C8B-B14F-4D97-AF65-F5344CB8AC3E}">
        <p14:creationId xmlns:p14="http://schemas.microsoft.com/office/powerpoint/2010/main" val="316070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9404-2F3A-B24A-B8E1-948E78A5E200}"/>
              </a:ext>
            </a:extLst>
          </p:cNvPr>
          <p:cNvSpPr>
            <a:spLocks noGrp="1"/>
          </p:cNvSpPr>
          <p:nvPr>
            <p:ph type="title"/>
          </p:nvPr>
        </p:nvSpPr>
        <p:spPr>
          <a:xfrm>
            <a:off x="648929" y="629266"/>
            <a:ext cx="3651467" cy="1676603"/>
          </a:xfrm>
        </p:spPr>
        <p:txBody>
          <a:bodyPr>
            <a:normAutofit fontScale="90000"/>
          </a:bodyPr>
          <a:lstStyle/>
          <a:p>
            <a:r>
              <a:rPr lang="en-US" dirty="0">
                <a:latin typeface="Franklin Gothic Medium" panose="020B0603020102020204" pitchFamily="34" charset="0"/>
                <a:hlinkClick r:id="rId2"/>
              </a:rPr>
              <a:t>EMBRACE THE SUCK: PRINCIPLE 3</a:t>
            </a:r>
            <a:endParaRPr lang="en-US" dirty="0">
              <a:latin typeface="Franklin Gothic Medium" panose="020B0603020102020204" pitchFamily="34" charset="0"/>
            </a:endParaRPr>
          </a:p>
        </p:txBody>
      </p:sp>
      <p:sp>
        <p:nvSpPr>
          <p:cNvPr id="11" name="Content Placeholder 10">
            <a:extLst>
              <a:ext uri="{FF2B5EF4-FFF2-40B4-BE49-F238E27FC236}">
                <a16:creationId xmlns:a16="http://schemas.microsoft.com/office/drawing/2014/main" id="{C75B3B3E-28B1-443F-A4F9-B0687E0B7C5D}"/>
              </a:ext>
            </a:extLst>
          </p:cNvPr>
          <p:cNvSpPr>
            <a:spLocks noGrp="1"/>
          </p:cNvSpPr>
          <p:nvPr>
            <p:ph idx="1"/>
          </p:nvPr>
        </p:nvSpPr>
        <p:spPr>
          <a:xfrm>
            <a:off x="648931" y="2438400"/>
            <a:ext cx="3651466" cy="3785419"/>
          </a:xfrm>
        </p:spPr>
        <p:txBody>
          <a:bodyPr>
            <a:normAutofit fontScale="92500" lnSpcReduction="20000"/>
          </a:bodyPr>
          <a:lstStyle/>
          <a:p>
            <a:pPr marL="0" indent="0">
              <a:buNone/>
            </a:pPr>
            <a:r>
              <a:rPr lang="en-US" sz="2100" dirty="0"/>
              <a:t>“Whether on a road march, in an ultra-marathon, processing grief, or leading conflict, success begins with accepting that the process includes suffering. The more you can accept that and embrace it, the better you will do.”</a:t>
            </a:r>
          </a:p>
          <a:p>
            <a:pPr marL="0" indent="0">
              <a:buNone/>
            </a:pPr>
            <a:endParaRPr lang="en-US" sz="2100" dirty="0"/>
          </a:p>
          <a:p>
            <a:pPr marL="0" indent="0">
              <a:buNone/>
            </a:pPr>
            <a:r>
              <a:rPr lang="en-US" sz="2100" dirty="0"/>
              <a:t>“These things do not feel good. You don’t do them because they are pleasurable. You do them because they need to be done. And being the rare person who can do these things is very satisfying. That’s what you are working toward.”</a:t>
            </a:r>
          </a:p>
          <a:p>
            <a:pPr marL="0" indent="0">
              <a:buNone/>
            </a:pPr>
            <a:endParaRPr lang="en-US" sz="1800" dirty="0"/>
          </a:p>
        </p:txBody>
      </p:sp>
      <p:sp>
        <p:nvSpPr>
          <p:cNvPr id="4" name="Footer Placeholder 3">
            <a:extLst>
              <a:ext uri="{FF2B5EF4-FFF2-40B4-BE49-F238E27FC236}">
                <a16:creationId xmlns:a16="http://schemas.microsoft.com/office/drawing/2014/main" id="{9F6B2158-EB6D-FB4A-BFF6-2562679A6393}"/>
              </a:ext>
            </a:extLst>
          </p:cNvPr>
          <p:cNvSpPr>
            <a:spLocks noGrp="1"/>
          </p:cNvSpPr>
          <p:nvPr>
            <p:ph type="ftr" sz="quarter" idx="11"/>
          </p:nvPr>
        </p:nvSpPr>
        <p:spPr>
          <a:xfrm>
            <a:off x="648929" y="6356350"/>
            <a:ext cx="3651466" cy="365125"/>
          </a:xfrm>
        </p:spPr>
        <p:txBody>
          <a:bodyPr>
            <a:normAutofit fontScale="92500" lnSpcReduction="20000"/>
          </a:bodyPr>
          <a:lstStyle/>
          <a:p>
            <a:pPr algn="l">
              <a:spcAft>
                <a:spcPts val="600"/>
              </a:spcAft>
            </a:pPr>
            <a:r>
              <a:rPr lang="en-US"/>
              <a:t>© 2018 Kookedu Media LLC, d/b/a LEADING CONFLICT</a:t>
            </a:r>
          </a:p>
        </p:txBody>
      </p:sp>
      <p:pic>
        <p:nvPicPr>
          <p:cNvPr id="9" name="Content Placeholder 5">
            <a:extLst>
              <a:ext uri="{FF2B5EF4-FFF2-40B4-BE49-F238E27FC236}">
                <a16:creationId xmlns:a16="http://schemas.microsoft.com/office/drawing/2014/main" id="{90AFBA18-6716-3A4A-816C-E7D91C1BC417}"/>
              </a:ext>
            </a:extLst>
          </p:cNvPr>
          <p:cNvPicPr>
            <a:picLocks noChangeAspect="1"/>
          </p:cNvPicPr>
          <p:nvPr/>
        </p:nvPicPr>
        <p:blipFill rotWithShape="1">
          <a:blip r:embed="rId3"/>
          <a:srcRect l="25319" r="1716" b="-1"/>
          <a:stretch/>
        </p:blipFill>
        <p:spPr>
          <a:xfrm>
            <a:off x="4639056" y="10"/>
            <a:ext cx="7552944" cy="6857990"/>
          </a:xfrm>
          <a:prstGeom prst="rect">
            <a:avLst/>
          </a:prstGeom>
          <a:effectLst/>
        </p:spPr>
      </p:pic>
    </p:spTree>
    <p:extLst>
      <p:ext uri="{BB962C8B-B14F-4D97-AF65-F5344CB8AC3E}">
        <p14:creationId xmlns:p14="http://schemas.microsoft.com/office/powerpoint/2010/main" val="385654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42B80D43-D188-5144-8EC2-3CB77DFA31E2}"/>
              </a:ext>
            </a:extLst>
          </p:cNvPr>
          <p:cNvPicPr>
            <a:picLocks noChangeAspect="1"/>
          </p:cNvPicPr>
          <p:nvPr/>
        </p:nvPicPr>
        <p:blipFill rotWithShape="1">
          <a:blip r:embed="rId2"/>
          <a:srcRect t="8224" b="16777"/>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2DCBB8F-8327-AA46-88ED-7C772C558A8A}"/>
              </a:ext>
            </a:extLst>
          </p:cNvPr>
          <p:cNvSpPr>
            <a:spLocks noGrp="1"/>
          </p:cNvSpPr>
          <p:nvPr>
            <p:ph type="title"/>
          </p:nvPr>
        </p:nvSpPr>
        <p:spPr>
          <a:xfrm>
            <a:off x="709448" y="1913950"/>
            <a:ext cx="4204137" cy="1342754"/>
          </a:xfrm>
        </p:spPr>
        <p:txBody>
          <a:bodyPr>
            <a:normAutofit fontScale="90000"/>
          </a:bodyPr>
          <a:lstStyle/>
          <a:p>
            <a:pPr algn="ctr"/>
            <a:r>
              <a:rPr lang="en-US" sz="3600" dirty="0">
                <a:latin typeface="Franklin Gothic Medium" panose="020B0603020102020204" pitchFamily="34" charset="0"/>
                <a:hlinkClick r:id="rId3"/>
              </a:rPr>
              <a:t>TOXIC BEHAVIOR PROFILES:</a:t>
            </a:r>
            <a:br>
              <a:rPr lang="en-US" sz="3600" dirty="0">
                <a:latin typeface="Franklin Gothic Medium" panose="020B0603020102020204" pitchFamily="34" charset="0"/>
                <a:hlinkClick r:id="rId3"/>
              </a:rPr>
            </a:br>
            <a:r>
              <a:rPr lang="en-US" sz="3600" dirty="0">
                <a:latin typeface="Franklin Gothic Medium" panose="020B0603020102020204" pitchFamily="34" charset="0"/>
                <a:hlinkClick r:id="rId3"/>
              </a:rPr>
              <a:t>THE SUBMARINE</a:t>
            </a:r>
            <a:endParaRPr lang="en-US" sz="3600" dirty="0">
              <a:latin typeface="Franklin Gothic Medium" panose="020B0603020102020204" pitchFamily="34" charset="0"/>
            </a:endParaRP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B8FC9F4A-EBD4-455D-B536-672AD7C579CE}"/>
              </a:ext>
            </a:extLst>
          </p:cNvPr>
          <p:cNvSpPr>
            <a:spLocks noGrp="1"/>
          </p:cNvSpPr>
          <p:nvPr>
            <p:ph idx="1"/>
          </p:nvPr>
        </p:nvSpPr>
        <p:spPr>
          <a:xfrm>
            <a:off x="525516" y="3417573"/>
            <a:ext cx="4593021" cy="2619839"/>
          </a:xfrm>
        </p:spPr>
        <p:txBody>
          <a:bodyPr anchor="ctr">
            <a:noAutofit/>
          </a:bodyPr>
          <a:lstStyle/>
          <a:p>
            <a:pPr marL="0" indent="0">
              <a:buNone/>
            </a:pPr>
            <a:r>
              <a:rPr lang="en-US" sz="1400" dirty="0"/>
              <a:t>“The submarine lowers morale, undermines plans and decisions, and creates silent factions in the team.”</a:t>
            </a:r>
          </a:p>
          <a:p>
            <a:pPr marL="0" indent="0">
              <a:buNone/>
            </a:pPr>
            <a:r>
              <a:rPr lang="en-US" sz="1400" dirty="0"/>
              <a:t>“Do not play the submarine’s game by going into the silent deep with them. They are better at fighting from the shadows than you are – and generally willing to play much dirtier.”</a:t>
            </a:r>
          </a:p>
          <a:p>
            <a:pPr marL="0" indent="0">
              <a:buNone/>
            </a:pPr>
            <a:r>
              <a:rPr lang="en-US" sz="1400" dirty="0"/>
              <a:t>“Do… As soon as you suspect a submarine is at work, you must make its presence known publicly and keep it on your radar. Use team meeting time to talk about the responsibility to raise concerns openly </a:t>
            </a:r>
            <a:r>
              <a:rPr lang="en-US" sz="1400" i="1" dirty="0"/>
              <a:t>and</a:t>
            </a:r>
            <a:r>
              <a:rPr lang="en-US" sz="1400" dirty="0"/>
              <a:t> with the person who can do something about it.”</a:t>
            </a:r>
          </a:p>
        </p:txBody>
      </p:sp>
      <p:sp>
        <p:nvSpPr>
          <p:cNvPr id="4" name="Footer Placeholder 3">
            <a:extLst>
              <a:ext uri="{FF2B5EF4-FFF2-40B4-BE49-F238E27FC236}">
                <a16:creationId xmlns:a16="http://schemas.microsoft.com/office/drawing/2014/main" id="{A46F0EFA-4E7B-6140-BC30-B0DEECD3C493}"/>
              </a:ext>
            </a:extLst>
          </p:cNvPr>
          <p:cNvSpPr>
            <a:spLocks noGrp="1"/>
          </p:cNvSpPr>
          <p:nvPr>
            <p:ph type="ftr" sz="quarter" idx="11"/>
          </p:nvPr>
        </p:nvSpPr>
        <p:spPr>
          <a:xfrm>
            <a:off x="1216573" y="6144611"/>
            <a:ext cx="3069020" cy="361977"/>
          </a:xfrm>
        </p:spPr>
        <p:txBody>
          <a:bodyPr>
            <a:normAutofit fontScale="92500" lnSpcReduction="10000"/>
          </a:bodyPr>
          <a:lstStyle/>
          <a:p>
            <a:pPr>
              <a:spcAft>
                <a:spcPts val="600"/>
              </a:spcAft>
            </a:pPr>
            <a:r>
              <a:rPr lang="en-US" sz="1000">
                <a:solidFill>
                  <a:schemeClr val="tx1"/>
                </a:solidFill>
              </a:rPr>
              <a:t>© 2018 Kookedu Media LLC, d/b/a LEADING CONFLICT</a:t>
            </a:r>
          </a:p>
        </p:txBody>
      </p:sp>
    </p:spTree>
    <p:extLst>
      <p:ext uri="{BB962C8B-B14F-4D97-AF65-F5344CB8AC3E}">
        <p14:creationId xmlns:p14="http://schemas.microsoft.com/office/powerpoint/2010/main" val="177979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74C6F7C-027A-9C43-A912-FF90567EBAA5}"/>
              </a:ext>
            </a:extLst>
          </p:cNvPr>
          <p:cNvPicPr>
            <a:picLocks noChangeAspect="1"/>
          </p:cNvPicPr>
          <p:nvPr/>
        </p:nvPicPr>
        <p:blipFill rotWithShape="1">
          <a:blip r:embed="rId2"/>
          <a:srcRect t="42654"/>
          <a:stretch/>
        </p:blipFill>
        <p:spPr>
          <a:xfrm>
            <a:off x="-1" y="10"/>
            <a:ext cx="12192001" cy="4666928"/>
          </a:xfrm>
          <a:prstGeom prst="rect">
            <a:avLst/>
          </a:prstGeom>
        </p:spPr>
      </p:pic>
      <p:pic>
        <p:nvPicPr>
          <p:cNvPr id="14" name="Picture 13">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Oval 15">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A21DA-FBB8-6D4F-B291-F87E6BDA6442}"/>
              </a:ext>
            </a:extLst>
          </p:cNvPr>
          <p:cNvSpPr>
            <a:spLocks noGrp="1"/>
          </p:cNvSpPr>
          <p:nvPr>
            <p:ph type="title"/>
          </p:nvPr>
        </p:nvSpPr>
        <p:spPr>
          <a:xfrm>
            <a:off x="804998" y="4551037"/>
            <a:ext cx="5021782" cy="1509931"/>
          </a:xfrm>
        </p:spPr>
        <p:txBody>
          <a:bodyPr>
            <a:normAutofit fontScale="90000"/>
          </a:bodyPr>
          <a:lstStyle/>
          <a:p>
            <a:r>
              <a:rPr lang="en-US" sz="4000" dirty="0">
                <a:solidFill>
                  <a:srgbClr val="000000"/>
                </a:solidFill>
                <a:latin typeface="Franklin Gothic Medium" panose="020B0603020102020204" pitchFamily="34" charset="0"/>
                <a:hlinkClick r:id="rId4"/>
              </a:rPr>
              <a:t>CREATIVE STRATEGIES:</a:t>
            </a:r>
            <a:br>
              <a:rPr lang="en-US" sz="4000" dirty="0">
                <a:solidFill>
                  <a:srgbClr val="000000"/>
                </a:solidFill>
                <a:latin typeface="Franklin Gothic Medium" panose="020B0603020102020204" pitchFamily="34" charset="0"/>
                <a:hlinkClick r:id="rId4"/>
              </a:rPr>
            </a:br>
            <a:r>
              <a:rPr lang="en-US" sz="4000" dirty="0">
                <a:solidFill>
                  <a:srgbClr val="000000"/>
                </a:solidFill>
                <a:latin typeface="Franklin Gothic Medium" panose="020B0603020102020204" pitchFamily="34" charset="0"/>
                <a:hlinkClick r:id="rId4"/>
              </a:rPr>
              <a:t>STAY IN THE PROBLEM</a:t>
            </a:r>
            <a:endParaRPr lang="en-US" sz="4000" dirty="0">
              <a:solidFill>
                <a:srgbClr val="000000"/>
              </a:solidFill>
              <a:latin typeface="Franklin Gothic Medium" panose="020B0603020102020204" pitchFamily="34" charset="0"/>
            </a:endParaRPr>
          </a:p>
        </p:txBody>
      </p:sp>
      <p:sp>
        <p:nvSpPr>
          <p:cNvPr id="11" name="Content Placeholder 10">
            <a:extLst>
              <a:ext uri="{FF2B5EF4-FFF2-40B4-BE49-F238E27FC236}">
                <a16:creationId xmlns:a16="http://schemas.microsoft.com/office/drawing/2014/main" id="{B75472C0-B98C-4D06-AFD7-A1BE65D2FA01}"/>
              </a:ext>
            </a:extLst>
          </p:cNvPr>
          <p:cNvSpPr>
            <a:spLocks noGrp="1"/>
          </p:cNvSpPr>
          <p:nvPr>
            <p:ph idx="1"/>
          </p:nvPr>
        </p:nvSpPr>
        <p:spPr>
          <a:xfrm>
            <a:off x="6470247" y="4551037"/>
            <a:ext cx="4926411" cy="1509935"/>
          </a:xfrm>
        </p:spPr>
        <p:txBody>
          <a:bodyPr anchor="ctr">
            <a:normAutofit fontScale="70000" lnSpcReduction="20000"/>
          </a:bodyPr>
          <a:lstStyle/>
          <a:p>
            <a:pPr marL="0" indent="0">
              <a:buNone/>
            </a:pPr>
            <a:r>
              <a:rPr lang="en-US" dirty="0"/>
              <a:t>“The real danger is not that our relationships will completely fall apart. That is actually quite rare. The real danger is that, in response to the emotional tension surrounding conflict, we resolve things too soon.” </a:t>
            </a:r>
            <a:endParaRPr lang="en-US" sz="1800" dirty="0">
              <a:solidFill>
                <a:srgbClr val="000000"/>
              </a:solidFill>
            </a:endParaRPr>
          </a:p>
        </p:txBody>
      </p:sp>
      <p:sp>
        <p:nvSpPr>
          <p:cNvPr id="4" name="Footer Placeholder 3">
            <a:extLst>
              <a:ext uri="{FF2B5EF4-FFF2-40B4-BE49-F238E27FC236}">
                <a16:creationId xmlns:a16="http://schemas.microsoft.com/office/drawing/2014/main" id="{C8BABB31-D071-0E4E-A06C-E097D37BCD3C}"/>
              </a:ext>
            </a:extLst>
          </p:cNvPr>
          <p:cNvSpPr>
            <a:spLocks noGrp="1"/>
          </p:cNvSpPr>
          <p:nvPr>
            <p:ph type="ftr" sz="quarter" idx="11"/>
          </p:nvPr>
        </p:nvSpPr>
        <p:spPr>
          <a:xfrm>
            <a:off x="805661" y="6223702"/>
            <a:ext cx="6584750" cy="314067"/>
          </a:xfrm>
        </p:spPr>
        <p:txBody>
          <a:bodyPr>
            <a:normAutofit/>
          </a:bodyPr>
          <a:lstStyle/>
          <a:p>
            <a:pPr algn="l">
              <a:spcAft>
                <a:spcPts val="600"/>
              </a:spcAft>
            </a:pPr>
            <a:r>
              <a:rPr lang="en-US" sz="1100">
                <a:solidFill>
                  <a:srgbClr val="898989"/>
                </a:solidFill>
              </a:rPr>
              <a:t>© 2018 Kookedu Media LLC, d/b/a LEADING CONFLICT</a:t>
            </a:r>
          </a:p>
        </p:txBody>
      </p:sp>
    </p:spTree>
    <p:extLst>
      <p:ext uri="{BB962C8B-B14F-4D97-AF65-F5344CB8AC3E}">
        <p14:creationId xmlns:p14="http://schemas.microsoft.com/office/powerpoint/2010/main" val="2203923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827</Words>
  <Application>Microsoft Macintosh PowerPoint</Application>
  <PresentationFormat>Widescreen</PresentationFormat>
  <Paragraphs>53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Franklin Gothic Medium</vt:lpstr>
      <vt:lpstr>Impact</vt:lpstr>
      <vt:lpstr>Office Theme</vt:lpstr>
      <vt:lpstr>LEADING CONFLICT:      HOW TO FIGHT AT WORK</vt:lpstr>
      <vt:lpstr>CONFLICT: LOVE IT AND LEAD IT </vt:lpstr>
      <vt:lpstr>“The highest performing groups learn that they need group members who are willing to lead conflict – not just manage it or resolve it.”  “Instead of settling for the immediate gratification of conflict avoidance, high-performing teams sacrifice short-term peace for long-term health and performance.”  “Creative conflict is rooted in the dynamics between people.”  “Toxic conflict, on the other hand, is typically rooted in the personalities of individual people.”  </vt:lpstr>
      <vt:lpstr>WHY YOU NEED MORE FIGHTS  AT WORK </vt:lpstr>
      <vt:lpstr>MOVE TOWARD FEAR: PRINCIPLE 1</vt:lpstr>
      <vt:lpstr>THERE’S NO NICE WAY TO POKE SOMEONE IN THE EYE: PRINCIPLE 2</vt:lpstr>
      <vt:lpstr>EMBRACE THE SUCK: PRINCIPLE 3</vt:lpstr>
      <vt:lpstr>TOXIC BEHAVIOR PROFILES: THE SUBMARINE</vt:lpstr>
      <vt:lpstr>CREATIVE STRATEGIES: STAY IN THE PROBLEM</vt:lpstr>
      <vt:lpstr>LEADING CONFLICT: HOW TO FIGHT AT WORK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CONFLICT:     HOW TO FIGHT AT WORK</dc:title>
  <dc:creator>John Bailie</dc:creator>
  <cp:lastModifiedBy>John Bailie</cp:lastModifiedBy>
  <cp:revision>16</cp:revision>
  <dcterms:created xsi:type="dcterms:W3CDTF">2018-10-19T14:59:19Z</dcterms:created>
  <dcterms:modified xsi:type="dcterms:W3CDTF">2018-10-23T21:10:32Z</dcterms:modified>
</cp:coreProperties>
</file>