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43"/>
  </p:notesMasterIdLst>
  <p:sldIdLst>
    <p:sldId id="257" r:id="rId2"/>
    <p:sldId id="351" r:id="rId3"/>
    <p:sldId id="355" r:id="rId4"/>
    <p:sldId id="329" r:id="rId5"/>
    <p:sldId id="330" r:id="rId6"/>
    <p:sldId id="354" r:id="rId7"/>
    <p:sldId id="1277" r:id="rId8"/>
    <p:sldId id="333" r:id="rId9"/>
    <p:sldId id="336" r:id="rId10"/>
    <p:sldId id="347" r:id="rId11"/>
    <p:sldId id="346" r:id="rId12"/>
    <p:sldId id="344" r:id="rId13"/>
    <p:sldId id="340" r:id="rId14"/>
    <p:sldId id="356" r:id="rId15"/>
    <p:sldId id="337" r:id="rId16"/>
    <p:sldId id="338" r:id="rId17"/>
    <p:sldId id="345" r:id="rId18"/>
    <p:sldId id="339" r:id="rId19"/>
    <p:sldId id="341" r:id="rId20"/>
    <p:sldId id="1129" r:id="rId21"/>
    <p:sldId id="1262" r:id="rId22"/>
    <p:sldId id="1261" r:id="rId23"/>
    <p:sldId id="1067" r:id="rId24"/>
    <p:sldId id="1263" r:id="rId25"/>
    <p:sldId id="1264" r:id="rId26"/>
    <p:sldId id="1125" r:id="rId27"/>
    <p:sldId id="1265" r:id="rId28"/>
    <p:sldId id="1267" r:id="rId29"/>
    <p:sldId id="1266" r:id="rId30"/>
    <p:sldId id="1268" r:id="rId31"/>
    <p:sldId id="1269" r:id="rId32"/>
    <p:sldId id="1270" r:id="rId33"/>
    <p:sldId id="1272" r:id="rId34"/>
    <p:sldId id="1271" r:id="rId35"/>
    <p:sldId id="1273" r:id="rId36"/>
    <p:sldId id="1274" r:id="rId37"/>
    <p:sldId id="1275" r:id="rId38"/>
    <p:sldId id="1276" r:id="rId39"/>
    <p:sldId id="353" r:id="rId40"/>
    <p:sldId id="350" r:id="rId41"/>
    <p:sldId id="349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pos="4176" userDrawn="1">
          <p15:clr>
            <a:srgbClr val="A4A3A4"/>
          </p15:clr>
        </p15:guide>
        <p15:guide id="5" orient="horz" pos="1416" userDrawn="1">
          <p15:clr>
            <a:srgbClr val="A4A3A4"/>
          </p15:clr>
        </p15:guide>
        <p15:guide id="6" orient="horz" pos="576" userDrawn="1">
          <p15:clr>
            <a:srgbClr val="A4A3A4"/>
          </p15:clr>
        </p15:guide>
        <p15:guide id="7" pos="7176" userDrawn="1">
          <p15:clr>
            <a:srgbClr val="A4A3A4"/>
          </p15:clr>
        </p15:guide>
        <p15:guide id="8" orient="horz" pos="1224" userDrawn="1">
          <p15:clr>
            <a:srgbClr val="A4A3A4"/>
          </p15:clr>
        </p15:guide>
        <p15:guide id="9" pos="936" userDrawn="1">
          <p15:clr>
            <a:srgbClr val="A4A3A4"/>
          </p15:clr>
        </p15:guide>
        <p15:guide id="10" orient="horz" pos="8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bener, Patricia" initials="EP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A1C"/>
    <a:srgbClr val="2C3235"/>
    <a:srgbClr val="2F3739"/>
    <a:srgbClr val="3D9DCC"/>
    <a:srgbClr val="FF2F92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8"/>
    <p:restoredTop sz="94620"/>
  </p:normalViewPr>
  <p:slideViewPr>
    <p:cSldViewPr snapToGrid="0" snapToObjects="1">
      <p:cViewPr varScale="1">
        <p:scale>
          <a:sx n="103" d="100"/>
          <a:sy n="103" d="100"/>
        </p:scale>
        <p:origin x="1000" y="176"/>
      </p:cViewPr>
      <p:guideLst>
        <p:guide orient="horz" pos="2160"/>
        <p:guide pos="3840"/>
        <p:guide pos="504"/>
        <p:guide pos="4176"/>
        <p:guide orient="horz" pos="1416"/>
        <p:guide orient="horz" pos="576"/>
        <p:guide pos="7176"/>
        <p:guide orient="horz" pos="1224"/>
        <p:guide pos="936"/>
        <p:guide orient="horz" pos="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jacosta\Documents\PYD\RP%20Obs%20and%20Supp%20Data_Year%201_Year%202%206SEP16%20(3)%20with%20Dat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var\folders\lt\r33b2r4n4jb1vrvr2bwtt3v0gb0cdc\T\com.microsoft.Outlook\Outlook%20Temp\YPQA%20Pre%20Post%20Descriptives%20for%20presentation%202017-10-1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var\folders\lt\r33b2r4n4jb1vrvr2bwtt3v0gb0cdc\T\com.microsoft.Outlook\Outlook%20Temp\staff%20survey%20Spring%202016%202016-10-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Rating</a:t>
            </a:r>
            <a:r>
              <a:rPr lang="en-US" sz="2400" baseline="0"/>
              <a:t>s on RPI Circle/Conference Fidelity</a:t>
            </a:r>
            <a:endParaRPr lang="en-US" sz="2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Figure!$B$17</c:f>
              <c:strCache>
                <c:ptCount val="1"/>
                <c:pt idx="0">
                  <c:v>Year 1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effectLst/>
          </c:spPr>
          <c:invertIfNegative val="0"/>
          <c:cat>
            <c:strRef>
              <c:f>Figure!$C$16:$K$16</c:f>
              <c:strCache>
                <c:ptCount val="9"/>
                <c:pt idx="0">
                  <c:v>Overall success</c:v>
                </c:pt>
                <c:pt idx="1">
                  <c:v>Rules</c:v>
                </c:pt>
                <c:pt idx="2">
                  <c:v>A-A Respect</c:v>
                </c:pt>
                <c:pt idx="3">
                  <c:v>A-S Respect</c:v>
                </c:pt>
                <c:pt idx="4">
                  <c:v>Relevancy</c:v>
                </c:pt>
                <c:pt idx="5">
                  <c:v>Autonomy</c:v>
                </c:pt>
                <c:pt idx="6">
                  <c:v>Risk-taking</c:v>
                </c:pt>
                <c:pt idx="7">
                  <c:v>Problem solving</c:v>
                </c:pt>
                <c:pt idx="8">
                  <c:v>S Commitment</c:v>
                </c:pt>
              </c:strCache>
            </c:strRef>
          </c:cat>
          <c:val>
            <c:numRef>
              <c:f>Figure!$C$17:$K$17</c:f>
              <c:numCache>
                <c:formatCode>General</c:formatCode>
                <c:ptCount val="9"/>
                <c:pt idx="0">
                  <c:v>2</c:v>
                </c:pt>
                <c:pt idx="1">
                  <c:v>5.6741573033707846</c:v>
                </c:pt>
                <c:pt idx="2">
                  <c:v>6.1460674157303403</c:v>
                </c:pt>
                <c:pt idx="3">
                  <c:v>5.5730337078651679</c:v>
                </c:pt>
                <c:pt idx="4">
                  <c:v>5.808988764044944</c:v>
                </c:pt>
                <c:pt idx="5">
                  <c:v>4.1136363636363624</c:v>
                </c:pt>
                <c:pt idx="6">
                  <c:v>4.2921348314606744</c:v>
                </c:pt>
                <c:pt idx="7">
                  <c:v>2.2134831460674151</c:v>
                </c:pt>
                <c:pt idx="8">
                  <c:v>5.5505617977528079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2C-4B6D-8940-A1E7C2968439}"/>
            </c:ext>
          </c:extLst>
        </c:ser>
        <c:ser>
          <c:idx val="1"/>
          <c:order val="1"/>
          <c:tx>
            <c:strRef>
              <c:f>Figure!$B$18</c:f>
              <c:strCache>
                <c:ptCount val="1"/>
                <c:pt idx="0">
                  <c:v>Year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Figure!$C$16:$K$16</c:f>
              <c:strCache>
                <c:ptCount val="9"/>
                <c:pt idx="0">
                  <c:v>Overall success</c:v>
                </c:pt>
                <c:pt idx="1">
                  <c:v>Rules</c:v>
                </c:pt>
                <c:pt idx="2">
                  <c:v>A-A Respect</c:v>
                </c:pt>
                <c:pt idx="3">
                  <c:v>A-S Respect</c:v>
                </c:pt>
                <c:pt idx="4">
                  <c:v>Relevancy</c:v>
                </c:pt>
                <c:pt idx="5">
                  <c:v>Autonomy</c:v>
                </c:pt>
                <c:pt idx="6">
                  <c:v>Risk-taking</c:v>
                </c:pt>
                <c:pt idx="7">
                  <c:v>Problem solving</c:v>
                </c:pt>
                <c:pt idx="8">
                  <c:v>S Commitment</c:v>
                </c:pt>
              </c:strCache>
            </c:strRef>
          </c:cat>
          <c:val>
            <c:numRef>
              <c:f>Figure!$C$18:$K$18</c:f>
              <c:numCache>
                <c:formatCode>General</c:formatCode>
                <c:ptCount val="9"/>
                <c:pt idx="0">
                  <c:v>1.7234042549999999</c:v>
                </c:pt>
                <c:pt idx="1">
                  <c:v>5.6382978719999954</c:v>
                </c:pt>
                <c:pt idx="2">
                  <c:v>5.7234042549999877</c:v>
                </c:pt>
                <c:pt idx="3">
                  <c:v>5.3617021280000001</c:v>
                </c:pt>
                <c:pt idx="4">
                  <c:v>5.5777777779999953</c:v>
                </c:pt>
                <c:pt idx="5">
                  <c:v>4.3043478259999954</c:v>
                </c:pt>
                <c:pt idx="6">
                  <c:v>4.0851063830000003</c:v>
                </c:pt>
                <c:pt idx="7">
                  <c:v>3.233333333</c:v>
                </c:pt>
                <c:pt idx="8">
                  <c:v>5.2888888889999954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2C-4B6D-8940-A1E7C29684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00129984"/>
        <c:axId val="1148804272"/>
      </c:barChart>
      <c:catAx>
        <c:axId val="140012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8804272"/>
        <c:crosses val="autoZero"/>
        <c:auto val="1"/>
        <c:lblAlgn val="ctr"/>
        <c:lblOffset val="100"/>
        <c:noMultiLvlLbl val="0"/>
      </c:catAx>
      <c:valAx>
        <c:axId val="1148804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012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Sheet2!$A$2</c:f>
              <c:strCache>
                <c:ptCount val="1"/>
                <c:pt idx="0">
                  <c:v>Control Pre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Sheet2!$B$1:$E$1</c:f>
              <c:strCache>
                <c:ptCount val="4"/>
                <c:pt idx="0">
                  <c:v>Emotional Safety</c:v>
                </c:pt>
                <c:pt idx="1">
                  <c:v>Supportive Environment</c:v>
                </c:pt>
                <c:pt idx="2">
                  <c:v>Interaction</c:v>
                </c:pt>
                <c:pt idx="3">
                  <c:v>Engagement</c:v>
                </c:pt>
              </c:strCache>
            </c:strRef>
          </c:cat>
          <c:val>
            <c:numRef>
              <c:f>Sheet2!$B$2:$E$2</c:f>
              <c:numCache>
                <c:formatCode>0.00</c:formatCode>
                <c:ptCount val="4"/>
                <c:pt idx="0">
                  <c:v>4.5999999999999996</c:v>
                </c:pt>
                <c:pt idx="1">
                  <c:v>3.9634285999999999</c:v>
                </c:pt>
                <c:pt idx="2">
                  <c:v>2.2000000000000002</c:v>
                </c:pt>
                <c:pt idx="3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44-4905-8037-B13F42AB7B2B}"/>
            </c:ext>
          </c:extLst>
        </c:ser>
        <c:ser>
          <c:idx val="1"/>
          <c:order val="1"/>
          <c:tx>
            <c:strRef>
              <c:f>Sheet2!$A$3</c:f>
              <c:strCache>
                <c:ptCount val="1"/>
                <c:pt idx="0">
                  <c:v>Control Post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Sheet2!$B$1:$E$1</c:f>
              <c:strCache>
                <c:ptCount val="4"/>
                <c:pt idx="0">
                  <c:v>Emotional Safety</c:v>
                </c:pt>
                <c:pt idx="1">
                  <c:v>Supportive Environment</c:v>
                </c:pt>
                <c:pt idx="2">
                  <c:v>Interaction</c:v>
                </c:pt>
                <c:pt idx="3">
                  <c:v>Engagement</c:v>
                </c:pt>
              </c:strCache>
            </c:strRef>
          </c:cat>
          <c:val>
            <c:numRef>
              <c:f>Sheet2!$B$3:$E$3</c:f>
              <c:numCache>
                <c:formatCode>0.00</c:formatCode>
                <c:ptCount val="4"/>
                <c:pt idx="0" formatCode="General">
                  <c:v>5</c:v>
                </c:pt>
                <c:pt idx="1">
                  <c:v>4.0264761999999994</c:v>
                </c:pt>
                <c:pt idx="2">
                  <c:v>2.7880951999999999</c:v>
                </c:pt>
                <c:pt idx="3">
                  <c:v>2.2047618999999998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44-4905-8037-B13F42AB7B2B}"/>
            </c:ext>
          </c:extLst>
        </c:ser>
        <c:ser>
          <c:idx val="2"/>
          <c:order val="2"/>
          <c:tx>
            <c:strRef>
              <c:f>Sheet2!$A$4</c:f>
              <c:strCache>
                <c:ptCount val="1"/>
                <c:pt idx="0">
                  <c:v>Treatment Pre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Sheet2!$B$1:$E$1</c:f>
              <c:strCache>
                <c:ptCount val="4"/>
                <c:pt idx="0">
                  <c:v>Emotional Safety</c:v>
                </c:pt>
                <c:pt idx="1">
                  <c:v>Supportive Environment</c:v>
                </c:pt>
                <c:pt idx="2">
                  <c:v>Interaction</c:v>
                </c:pt>
                <c:pt idx="3">
                  <c:v>Engagement</c:v>
                </c:pt>
              </c:strCache>
            </c:strRef>
          </c:cat>
          <c:val>
            <c:numRef>
              <c:f>Sheet2!$B$4:$E$4</c:f>
              <c:numCache>
                <c:formatCode>0.00</c:formatCode>
                <c:ptCount val="4"/>
                <c:pt idx="0">
                  <c:v>4.9142856999999953</c:v>
                </c:pt>
                <c:pt idx="1">
                  <c:v>3.9639047999999999</c:v>
                </c:pt>
                <c:pt idx="2">
                  <c:v>2.3184523999999951</c:v>
                </c:pt>
                <c:pt idx="3">
                  <c:v>1.4607143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44-4905-8037-B13F42AB7B2B}"/>
            </c:ext>
          </c:extLst>
        </c:ser>
        <c:ser>
          <c:idx val="3"/>
          <c:order val="3"/>
          <c:tx>
            <c:strRef>
              <c:f>Sheet2!$A$5</c:f>
              <c:strCache>
                <c:ptCount val="1"/>
                <c:pt idx="0">
                  <c:v>Treatment Post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Sheet2!$B$1:$E$1</c:f>
              <c:strCache>
                <c:ptCount val="4"/>
                <c:pt idx="0">
                  <c:v>Emotional Safety</c:v>
                </c:pt>
                <c:pt idx="1">
                  <c:v>Supportive Environment</c:v>
                </c:pt>
                <c:pt idx="2">
                  <c:v>Interaction</c:v>
                </c:pt>
                <c:pt idx="3">
                  <c:v>Engagement</c:v>
                </c:pt>
              </c:strCache>
            </c:strRef>
          </c:cat>
          <c:val>
            <c:numRef>
              <c:f>Sheet2!$B$5:$E$5</c:f>
              <c:numCache>
                <c:formatCode>0.00</c:formatCode>
                <c:ptCount val="4"/>
                <c:pt idx="0">
                  <c:v>4.9761905000000004</c:v>
                </c:pt>
                <c:pt idx="1">
                  <c:v>4.0850793999999997</c:v>
                </c:pt>
                <c:pt idx="2">
                  <c:v>2.8860119000000002</c:v>
                </c:pt>
                <c:pt idx="3">
                  <c:v>2.332142899999996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44-4905-8037-B13F42AB7B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3904320"/>
        <c:axId val="1176407120"/>
      </c:barChart>
      <c:catAx>
        <c:axId val="118390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6407120"/>
        <c:crosses val="autoZero"/>
        <c:auto val="1"/>
        <c:lblAlgn val="ctr"/>
        <c:lblOffset val="100"/>
        <c:noMultiLvlLbl val="0"/>
      </c:catAx>
      <c:valAx>
        <c:axId val="117640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3904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Sheet1!$I$2</c:f>
              <c:strCache>
                <c:ptCount val="1"/>
                <c:pt idx="0">
                  <c:v>Cont Pre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Sheet1!$J$1:$N$1</c:f>
              <c:strCache>
                <c:ptCount val="5"/>
                <c:pt idx="0">
                  <c:v>Classroom Control</c:v>
                </c:pt>
                <c:pt idx="1">
                  <c:v>Safety Problems</c:v>
                </c:pt>
                <c:pt idx="2">
                  <c:v>Teacher Support</c:v>
                </c:pt>
                <c:pt idx="3">
                  <c:v>Positive Peer</c:v>
                </c:pt>
                <c:pt idx="4">
                  <c:v>Student Input</c:v>
                </c:pt>
              </c:strCache>
            </c:strRef>
          </c:cat>
          <c:val>
            <c:numRef>
              <c:f>Sheet1!$J$2:$N$2</c:f>
              <c:numCache>
                <c:formatCode>0.00</c:formatCode>
                <c:ptCount val="5"/>
                <c:pt idx="0">
                  <c:v>3.8304762000000001</c:v>
                </c:pt>
                <c:pt idx="1">
                  <c:v>2.1809523999999998</c:v>
                </c:pt>
                <c:pt idx="2">
                  <c:v>3.7971428999999999</c:v>
                </c:pt>
                <c:pt idx="3">
                  <c:v>3.554285699999999</c:v>
                </c:pt>
                <c:pt idx="4">
                  <c:v>2.6698412999999999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BC-4871-8BC1-61384EC4CC94}"/>
            </c:ext>
          </c:extLst>
        </c:ser>
        <c:ser>
          <c:idx val="1"/>
          <c:order val="1"/>
          <c:tx>
            <c:strRef>
              <c:f>Sheet1!$I$3</c:f>
              <c:strCache>
                <c:ptCount val="1"/>
                <c:pt idx="0">
                  <c:v>Cont Post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Sheet1!$J$1:$N$1</c:f>
              <c:strCache>
                <c:ptCount val="5"/>
                <c:pt idx="0">
                  <c:v>Classroom Control</c:v>
                </c:pt>
                <c:pt idx="1">
                  <c:v>Safety Problems</c:v>
                </c:pt>
                <c:pt idx="2">
                  <c:v>Teacher Support</c:v>
                </c:pt>
                <c:pt idx="3">
                  <c:v>Positive Peer</c:v>
                </c:pt>
                <c:pt idx="4">
                  <c:v>Student Input</c:v>
                </c:pt>
              </c:strCache>
            </c:strRef>
          </c:cat>
          <c:val>
            <c:numRef>
              <c:f>Sheet1!$J$3:$N$3</c:f>
              <c:numCache>
                <c:formatCode>0.00</c:formatCode>
                <c:ptCount val="5"/>
                <c:pt idx="0">
                  <c:v>3.912457899999997</c:v>
                </c:pt>
                <c:pt idx="1">
                  <c:v>2.1256453</c:v>
                </c:pt>
                <c:pt idx="2">
                  <c:v>3.8915825000000002</c:v>
                </c:pt>
                <c:pt idx="3">
                  <c:v>3.6521886000000001</c:v>
                </c:pt>
                <c:pt idx="4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BC-4871-8BC1-61384EC4CC94}"/>
            </c:ext>
          </c:extLst>
        </c:ser>
        <c:ser>
          <c:idx val="2"/>
          <c:order val="2"/>
          <c:tx>
            <c:strRef>
              <c:f>Sheet1!$I$4</c:f>
              <c:strCache>
                <c:ptCount val="1"/>
                <c:pt idx="0">
                  <c:v>Tx Pre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Sheet1!$J$1:$N$1</c:f>
              <c:strCache>
                <c:ptCount val="5"/>
                <c:pt idx="0">
                  <c:v>Classroom Control</c:v>
                </c:pt>
                <c:pt idx="1">
                  <c:v>Safety Problems</c:v>
                </c:pt>
                <c:pt idx="2">
                  <c:v>Teacher Support</c:v>
                </c:pt>
                <c:pt idx="3">
                  <c:v>Positive Peer</c:v>
                </c:pt>
                <c:pt idx="4">
                  <c:v>Student Input</c:v>
                </c:pt>
              </c:strCache>
            </c:strRef>
          </c:cat>
          <c:val>
            <c:numRef>
              <c:f>Sheet1!$J$4:$N$4</c:f>
              <c:numCache>
                <c:formatCode>0.00</c:formatCode>
                <c:ptCount val="5"/>
                <c:pt idx="0">
                  <c:v>3.8842232999999999</c:v>
                </c:pt>
                <c:pt idx="1">
                  <c:v>2.1123786</c:v>
                </c:pt>
                <c:pt idx="2">
                  <c:v>3.9017799000000002</c:v>
                </c:pt>
                <c:pt idx="3">
                  <c:v>3.6817961000000001</c:v>
                </c:pt>
                <c:pt idx="4">
                  <c:v>2.931067999999998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BC-4871-8BC1-61384EC4CC94}"/>
            </c:ext>
          </c:extLst>
        </c:ser>
        <c:ser>
          <c:idx val="3"/>
          <c:order val="3"/>
          <c:tx>
            <c:strRef>
              <c:f>Sheet1!$I$5</c:f>
              <c:strCache>
                <c:ptCount val="1"/>
                <c:pt idx="0">
                  <c:v>Tx Post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Sheet1!$J$1:$N$1</c:f>
              <c:strCache>
                <c:ptCount val="5"/>
                <c:pt idx="0">
                  <c:v>Classroom Control</c:v>
                </c:pt>
                <c:pt idx="1">
                  <c:v>Safety Problems</c:v>
                </c:pt>
                <c:pt idx="2">
                  <c:v>Teacher Support</c:v>
                </c:pt>
                <c:pt idx="3">
                  <c:v>Positive Peer</c:v>
                </c:pt>
                <c:pt idx="4">
                  <c:v>Student Input</c:v>
                </c:pt>
              </c:strCache>
            </c:strRef>
          </c:cat>
          <c:val>
            <c:numRef>
              <c:f>Sheet1!$J$5:$N$5</c:f>
              <c:numCache>
                <c:formatCode>0.00</c:formatCode>
                <c:ptCount val="5"/>
                <c:pt idx="0">
                  <c:v>3.9381165999999999</c:v>
                </c:pt>
                <c:pt idx="1">
                  <c:v>2.0201794</c:v>
                </c:pt>
                <c:pt idx="2">
                  <c:v>4.0216741000000003</c:v>
                </c:pt>
                <c:pt idx="3">
                  <c:v>3.7964125999999991</c:v>
                </c:pt>
                <c:pt idx="4">
                  <c:v>3.1085202000000001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5BC-4871-8BC1-61384EC4CC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79271904"/>
        <c:axId val="1657837968"/>
      </c:barChart>
      <c:catAx>
        <c:axId val="1179271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7837968"/>
        <c:crosses val="autoZero"/>
        <c:auto val="1"/>
        <c:lblAlgn val="ctr"/>
        <c:lblOffset val="100"/>
        <c:noMultiLvlLbl val="0"/>
      </c:catAx>
      <c:valAx>
        <c:axId val="165783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9271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1ABF7F-BC42-E147-8718-6CA078809D08}" type="doc">
      <dgm:prSet loTypeId="urn:microsoft.com/office/officeart/2005/8/layout/gear1" loCatId="" qsTypeId="urn:microsoft.com/office/officeart/2005/8/quickstyle/simple4" qsCatId="simple" csTypeId="urn:microsoft.com/office/officeart/2005/8/colors/accent1_2" csCatId="accent1" phldr="1"/>
      <dgm:spPr/>
    </dgm:pt>
    <dgm:pt modelId="{B515D763-B386-EA4B-9C84-142CC50CF0C9}">
      <dgm:prSet phldrT="[Text]" custT="1"/>
      <dgm:spPr>
        <a:gradFill flip="none" rotWithShape="1">
          <a:gsLst>
            <a:gs pos="0">
              <a:srgbClr val="00B0F0"/>
            </a:gs>
            <a:gs pos="23000">
              <a:schemeClr val="accent3">
                <a:lumMod val="89000"/>
              </a:schemeClr>
            </a:gs>
            <a:gs pos="68000">
              <a:srgbClr val="00B0F0"/>
            </a:gs>
            <a:gs pos="97000">
              <a:srgbClr val="00B0F0"/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>
            <a:lnSpc>
              <a:spcPct val="90000"/>
            </a:lnSpc>
          </a:pPr>
          <a:r>
            <a:rPr lang="en-US" sz="2000" dirty="0"/>
            <a:t>Positive youth development</a:t>
          </a:r>
        </a:p>
      </dgm:t>
    </dgm:pt>
    <dgm:pt modelId="{FDF50C20-11E8-6D44-BAC9-EBFD955DE553}" type="parTrans" cxnId="{3A5AD9CF-5056-5F4A-AE0E-FCD6587B4136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A08612E9-8154-AD43-80AC-542752F009B7}" type="sibTrans" cxnId="{3A5AD9CF-5056-5F4A-AE0E-FCD6587B4136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596F15BD-3F8E-5845-9C87-EB283F866601}">
      <dgm:prSet phldrT="[Text]" custT="1"/>
      <dgm:spPr>
        <a:gradFill flip="none" rotWithShape="1">
          <a:gsLst>
            <a:gs pos="0">
              <a:srgbClr val="00B0F0"/>
            </a:gs>
            <a:gs pos="23000">
              <a:schemeClr val="accent3">
                <a:lumMod val="89000"/>
              </a:schemeClr>
            </a:gs>
            <a:gs pos="68000">
              <a:srgbClr val="00B0F0"/>
            </a:gs>
            <a:gs pos="97000">
              <a:srgbClr val="00B0F0"/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>
            <a:lnSpc>
              <a:spcPct val="90000"/>
            </a:lnSpc>
          </a:pPr>
          <a:r>
            <a:rPr lang="en-US" sz="1800" dirty="0"/>
            <a:t>11 essential practices</a:t>
          </a:r>
        </a:p>
      </dgm:t>
    </dgm:pt>
    <dgm:pt modelId="{839B05ED-31D8-2C4D-A4C4-C93E8C1C54A5}" type="parTrans" cxnId="{1DBF57AE-CB90-7646-AA95-7AB1425E96AB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FE1B1BDC-2CC7-0044-8469-05BF2255AD7E}" type="sibTrans" cxnId="{1DBF57AE-CB90-7646-AA95-7AB1425E96AB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1694FEF0-66B5-AF48-977C-D18D0D8592C1}">
      <dgm:prSet phldrT="[Text]" custT="1"/>
      <dgm:spPr>
        <a:gradFill flip="none" rotWithShape="1">
          <a:gsLst>
            <a:gs pos="0">
              <a:srgbClr val="00B0F0"/>
            </a:gs>
            <a:gs pos="23000">
              <a:schemeClr val="accent3">
                <a:lumMod val="89000"/>
              </a:schemeClr>
            </a:gs>
            <a:gs pos="68000">
              <a:srgbClr val="00B0F0"/>
            </a:gs>
            <a:gs pos="97000">
              <a:srgbClr val="00B0F0"/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>
            <a:lnSpc>
              <a:spcPct val="90000"/>
            </a:lnSpc>
          </a:pPr>
          <a:endParaRPr lang="en-US" sz="1600" dirty="0"/>
        </a:p>
      </dgm:t>
    </dgm:pt>
    <dgm:pt modelId="{96805D79-1347-9744-91F0-4268DE126C75}" type="parTrans" cxnId="{92F2E479-D3DD-2140-8AFC-DD80AB32ADC4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6A13E403-6AD9-114A-AC1F-5111B48B17F0}" type="sibTrans" cxnId="{92F2E479-D3DD-2140-8AFC-DD80AB32ADC4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372E98A4-F6F4-6849-8875-9BC28DBE4F14}" type="pres">
      <dgm:prSet presAssocID="{021ABF7F-BC42-E147-8718-6CA078809D0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B669435-EAEB-7F48-9B21-56425DDDB6CF}" type="pres">
      <dgm:prSet presAssocID="{B515D763-B386-EA4B-9C84-142CC50CF0C9}" presName="gear1" presStyleLbl="node1" presStyleIdx="0" presStyleCnt="3">
        <dgm:presLayoutVars>
          <dgm:chMax val="1"/>
          <dgm:bulletEnabled val="1"/>
        </dgm:presLayoutVars>
      </dgm:prSet>
      <dgm:spPr/>
    </dgm:pt>
    <dgm:pt modelId="{DEE7019F-930E-EA46-B846-F14F8BD3DD88}" type="pres">
      <dgm:prSet presAssocID="{B515D763-B386-EA4B-9C84-142CC50CF0C9}" presName="gear1srcNode" presStyleLbl="node1" presStyleIdx="0" presStyleCnt="3"/>
      <dgm:spPr/>
    </dgm:pt>
    <dgm:pt modelId="{15E849E0-4A3D-7846-AF79-6D55AAE3602A}" type="pres">
      <dgm:prSet presAssocID="{B515D763-B386-EA4B-9C84-142CC50CF0C9}" presName="gear1dstNode" presStyleLbl="node1" presStyleIdx="0" presStyleCnt="3"/>
      <dgm:spPr/>
    </dgm:pt>
    <dgm:pt modelId="{CE2C7806-6938-234C-977E-BD743CEA6890}" type="pres">
      <dgm:prSet presAssocID="{1694FEF0-66B5-AF48-977C-D18D0D8592C1}" presName="gear2" presStyleLbl="node1" presStyleIdx="1" presStyleCnt="3">
        <dgm:presLayoutVars>
          <dgm:chMax val="1"/>
          <dgm:bulletEnabled val="1"/>
        </dgm:presLayoutVars>
      </dgm:prSet>
      <dgm:spPr/>
    </dgm:pt>
    <dgm:pt modelId="{1A8C985C-ECFC-D942-8403-5B293C768840}" type="pres">
      <dgm:prSet presAssocID="{1694FEF0-66B5-AF48-977C-D18D0D8592C1}" presName="gear2srcNode" presStyleLbl="node1" presStyleIdx="1" presStyleCnt="3"/>
      <dgm:spPr/>
    </dgm:pt>
    <dgm:pt modelId="{C2325EBB-8EC7-BE4F-B2DE-AF8EEBDAE9D8}" type="pres">
      <dgm:prSet presAssocID="{1694FEF0-66B5-AF48-977C-D18D0D8592C1}" presName="gear2dstNode" presStyleLbl="node1" presStyleIdx="1" presStyleCnt="3"/>
      <dgm:spPr/>
    </dgm:pt>
    <dgm:pt modelId="{47FE6097-9585-494C-BECB-BFBAE63FD7CD}" type="pres">
      <dgm:prSet presAssocID="{596F15BD-3F8E-5845-9C87-EB283F866601}" presName="gear3" presStyleLbl="node1" presStyleIdx="2" presStyleCnt="3"/>
      <dgm:spPr/>
    </dgm:pt>
    <dgm:pt modelId="{455E1AA4-F8D2-454E-9288-27532867DBFB}" type="pres">
      <dgm:prSet presAssocID="{596F15BD-3F8E-5845-9C87-EB283F86660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5B292BB4-10DC-4641-BA53-8628B6A6E700}" type="pres">
      <dgm:prSet presAssocID="{596F15BD-3F8E-5845-9C87-EB283F866601}" presName="gear3srcNode" presStyleLbl="node1" presStyleIdx="2" presStyleCnt="3"/>
      <dgm:spPr/>
    </dgm:pt>
    <dgm:pt modelId="{0336FEF0-0DCF-AD4A-8578-C0A439CF5E7D}" type="pres">
      <dgm:prSet presAssocID="{596F15BD-3F8E-5845-9C87-EB283F866601}" presName="gear3dstNode" presStyleLbl="node1" presStyleIdx="2" presStyleCnt="3"/>
      <dgm:spPr/>
    </dgm:pt>
    <dgm:pt modelId="{82045678-CD9F-EF4B-8968-C1D64A74EBC4}" type="pres">
      <dgm:prSet presAssocID="{A08612E9-8154-AD43-80AC-542752F009B7}" presName="connector1" presStyleLbl="sibTrans2D1" presStyleIdx="0" presStyleCnt="3"/>
      <dgm:spPr/>
    </dgm:pt>
    <dgm:pt modelId="{55D43881-7BB7-F94D-8132-89F010BA5FA1}" type="pres">
      <dgm:prSet presAssocID="{6A13E403-6AD9-114A-AC1F-5111B48B17F0}" presName="connector2" presStyleLbl="sibTrans2D1" presStyleIdx="1" presStyleCnt="3"/>
      <dgm:spPr/>
    </dgm:pt>
    <dgm:pt modelId="{7B68C776-9555-5E44-A294-166C47A00BF6}" type="pres">
      <dgm:prSet presAssocID="{FE1B1BDC-2CC7-0044-8469-05BF2255AD7E}" presName="connector3" presStyleLbl="sibTrans2D1" presStyleIdx="2" presStyleCnt="3"/>
      <dgm:spPr/>
    </dgm:pt>
  </dgm:ptLst>
  <dgm:cxnLst>
    <dgm:cxn modelId="{8546661F-5316-A04B-94EA-98A6490B5571}" type="presOf" srcId="{021ABF7F-BC42-E147-8718-6CA078809D08}" destId="{372E98A4-F6F4-6849-8875-9BC28DBE4F14}" srcOrd="0" destOrd="0" presId="urn:microsoft.com/office/officeart/2005/8/layout/gear1"/>
    <dgm:cxn modelId="{F3F20C23-E154-B84B-880C-B359F85547F1}" type="presOf" srcId="{596F15BD-3F8E-5845-9C87-EB283F866601}" destId="{47FE6097-9585-494C-BECB-BFBAE63FD7CD}" srcOrd="0" destOrd="0" presId="urn:microsoft.com/office/officeart/2005/8/layout/gear1"/>
    <dgm:cxn modelId="{991DA23B-93A0-7F4D-83A9-F1809C23B0A3}" type="presOf" srcId="{6A13E403-6AD9-114A-AC1F-5111B48B17F0}" destId="{55D43881-7BB7-F94D-8132-89F010BA5FA1}" srcOrd="0" destOrd="0" presId="urn:microsoft.com/office/officeart/2005/8/layout/gear1"/>
    <dgm:cxn modelId="{EE3AB950-E8F3-7741-981D-BE9218AE31CC}" type="presOf" srcId="{1694FEF0-66B5-AF48-977C-D18D0D8592C1}" destId="{1A8C985C-ECFC-D942-8403-5B293C768840}" srcOrd="1" destOrd="0" presId="urn:microsoft.com/office/officeart/2005/8/layout/gear1"/>
    <dgm:cxn modelId="{42C56254-2783-2440-8F94-8EA176885A73}" type="presOf" srcId="{1694FEF0-66B5-AF48-977C-D18D0D8592C1}" destId="{CE2C7806-6938-234C-977E-BD743CEA6890}" srcOrd="0" destOrd="0" presId="urn:microsoft.com/office/officeart/2005/8/layout/gear1"/>
    <dgm:cxn modelId="{51E14E63-3683-0242-8CF9-AFD2E4BC500D}" type="presOf" srcId="{1694FEF0-66B5-AF48-977C-D18D0D8592C1}" destId="{C2325EBB-8EC7-BE4F-B2DE-AF8EEBDAE9D8}" srcOrd="2" destOrd="0" presId="urn:microsoft.com/office/officeart/2005/8/layout/gear1"/>
    <dgm:cxn modelId="{DA696B67-BF57-F245-8CF7-BDA7E6FC485C}" type="presOf" srcId="{A08612E9-8154-AD43-80AC-542752F009B7}" destId="{82045678-CD9F-EF4B-8968-C1D64A74EBC4}" srcOrd="0" destOrd="0" presId="urn:microsoft.com/office/officeart/2005/8/layout/gear1"/>
    <dgm:cxn modelId="{84766777-626B-2B4C-AF93-F21B866D7734}" type="presOf" srcId="{B515D763-B386-EA4B-9C84-142CC50CF0C9}" destId="{15E849E0-4A3D-7846-AF79-6D55AAE3602A}" srcOrd="2" destOrd="0" presId="urn:microsoft.com/office/officeart/2005/8/layout/gear1"/>
    <dgm:cxn modelId="{92F2E479-D3DD-2140-8AFC-DD80AB32ADC4}" srcId="{021ABF7F-BC42-E147-8718-6CA078809D08}" destId="{1694FEF0-66B5-AF48-977C-D18D0D8592C1}" srcOrd="1" destOrd="0" parTransId="{96805D79-1347-9744-91F0-4268DE126C75}" sibTransId="{6A13E403-6AD9-114A-AC1F-5111B48B17F0}"/>
    <dgm:cxn modelId="{683A0C7B-949D-1C47-B423-19E0487FF717}" type="presOf" srcId="{FE1B1BDC-2CC7-0044-8469-05BF2255AD7E}" destId="{7B68C776-9555-5E44-A294-166C47A00BF6}" srcOrd="0" destOrd="0" presId="urn:microsoft.com/office/officeart/2005/8/layout/gear1"/>
    <dgm:cxn modelId="{370C9081-8967-E345-A440-7F58327DB4E3}" type="presOf" srcId="{596F15BD-3F8E-5845-9C87-EB283F866601}" destId="{5B292BB4-10DC-4641-BA53-8628B6A6E700}" srcOrd="2" destOrd="0" presId="urn:microsoft.com/office/officeart/2005/8/layout/gear1"/>
    <dgm:cxn modelId="{82D90DA2-C05B-A747-A2C1-A36DA56B6D43}" type="presOf" srcId="{B515D763-B386-EA4B-9C84-142CC50CF0C9}" destId="{0B669435-EAEB-7F48-9B21-56425DDDB6CF}" srcOrd="0" destOrd="0" presId="urn:microsoft.com/office/officeart/2005/8/layout/gear1"/>
    <dgm:cxn modelId="{1DBF57AE-CB90-7646-AA95-7AB1425E96AB}" srcId="{021ABF7F-BC42-E147-8718-6CA078809D08}" destId="{596F15BD-3F8E-5845-9C87-EB283F866601}" srcOrd="2" destOrd="0" parTransId="{839B05ED-31D8-2C4D-A4C4-C93E8C1C54A5}" sibTransId="{FE1B1BDC-2CC7-0044-8469-05BF2255AD7E}"/>
    <dgm:cxn modelId="{C48345BE-B9A5-774D-8B8F-D22E3B5C8BCA}" type="presOf" srcId="{B515D763-B386-EA4B-9C84-142CC50CF0C9}" destId="{DEE7019F-930E-EA46-B846-F14F8BD3DD88}" srcOrd="1" destOrd="0" presId="urn:microsoft.com/office/officeart/2005/8/layout/gear1"/>
    <dgm:cxn modelId="{3A5AD9CF-5056-5F4A-AE0E-FCD6587B4136}" srcId="{021ABF7F-BC42-E147-8718-6CA078809D08}" destId="{B515D763-B386-EA4B-9C84-142CC50CF0C9}" srcOrd="0" destOrd="0" parTransId="{FDF50C20-11E8-6D44-BAC9-EBFD955DE553}" sibTransId="{A08612E9-8154-AD43-80AC-542752F009B7}"/>
    <dgm:cxn modelId="{BE979BDE-3F37-194E-A2CA-2AEB500DA61A}" type="presOf" srcId="{596F15BD-3F8E-5845-9C87-EB283F866601}" destId="{0336FEF0-0DCF-AD4A-8578-C0A439CF5E7D}" srcOrd="3" destOrd="0" presId="urn:microsoft.com/office/officeart/2005/8/layout/gear1"/>
    <dgm:cxn modelId="{47D099FE-5692-DB44-BF6E-DB0B231FD022}" type="presOf" srcId="{596F15BD-3F8E-5845-9C87-EB283F866601}" destId="{455E1AA4-F8D2-454E-9288-27532867DBFB}" srcOrd="1" destOrd="0" presId="urn:microsoft.com/office/officeart/2005/8/layout/gear1"/>
    <dgm:cxn modelId="{FAF80562-685C-A041-9F6B-229DE17EF06B}" type="presParOf" srcId="{372E98A4-F6F4-6849-8875-9BC28DBE4F14}" destId="{0B669435-EAEB-7F48-9B21-56425DDDB6CF}" srcOrd="0" destOrd="0" presId="urn:microsoft.com/office/officeart/2005/8/layout/gear1"/>
    <dgm:cxn modelId="{F9ACBEE1-27B3-1341-B62D-48182F12EB8D}" type="presParOf" srcId="{372E98A4-F6F4-6849-8875-9BC28DBE4F14}" destId="{DEE7019F-930E-EA46-B846-F14F8BD3DD88}" srcOrd="1" destOrd="0" presId="urn:microsoft.com/office/officeart/2005/8/layout/gear1"/>
    <dgm:cxn modelId="{78D60DD5-CFBC-2A44-A9B4-4E615CBC783C}" type="presParOf" srcId="{372E98A4-F6F4-6849-8875-9BC28DBE4F14}" destId="{15E849E0-4A3D-7846-AF79-6D55AAE3602A}" srcOrd="2" destOrd="0" presId="urn:microsoft.com/office/officeart/2005/8/layout/gear1"/>
    <dgm:cxn modelId="{47CF2240-C006-F349-B0C2-4F89B494866D}" type="presParOf" srcId="{372E98A4-F6F4-6849-8875-9BC28DBE4F14}" destId="{CE2C7806-6938-234C-977E-BD743CEA6890}" srcOrd="3" destOrd="0" presId="urn:microsoft.com/office/officeart/2005/8/layout/gear1"/>
    <dgm:cxn modelId="{0777E7DE-F605-5C42-AC4B-29D40BD24AD2}" type="presParOf" srcId="{372E98A4-F6F4-6849-8875-9BC28DBE4F14}" destId="{1A8C985C-ECFC-D942-8403-5B293C768840}" srcOrd="4" destOrd="0" presId="urn:microsoft.com/office/officeart/2005/8/layout/gear1"/>
    <dgm:cxn modelId="{6A75A9A0-4A7E-B842-B55E-1C0F0E78A9BE}" type="presParOf" srcId="{372E98A4-F6F4-6849-8875-9BC28DBE4F14}" destId="{C2325EBB-8EC7-BE4F-B2DE-AF8EEBDAE9D8}" srcOrd="5" destOrd="0" presId="urn:microsoft.com/office/officeart/2005/8/layout/gear1"/>
    <dgm:cxn modelId="{45621910-D39D-BD4D-9336-D68795687B77}" type="presParOf" srcId="{372E98A4-F6F4-6849-8875-9BC28DBE4F14}" destId="{47FE6097-9585-494C-BECB-BFBAE63FD7CD}" srcOrd="6" destOrd="0" presId="urn:microsoft.com/office/officeart/2005/8/layout/gear1"/>
    <dgm:cxn modelId="{5124C18B-12F6-BB4E-B3B5-92E7CA70523B}" type="presParOf" srcId="{372E98A4-F6F4-6849-8875-9BC28DBE4F14}" destId="{455E1AA4-F8D2-454E-9288-27532867DBFB}" srcOrd="7" destOrd="0" presId="urn:microsoft.com/office/officeart/2005/8/layout/gear1"/>
    <dgm:cxn modelId="{BCAFD458-C88C-754B-8AC1-46311F803289}" type="presParOf" srcId="{372E98A4-F6F4-6849-8875-9BC28DBE4F14}" destId="{5B292BB4-10DC-4641-BA53-8628B6A6E700}" srcOrd="8" destOrd="0" presId="urn:microsoft.com/office/officeart/2005/8/layout/gear1"/>
    <dgm:cxn modelId="{BED02802-3C22-454F-8916-9506CC6EF9E8}" type="presParOf" srcId="{372E98A4-F6F4-6849-8875-9BC28DBE4F14}" destId="{0336FEF0-0DCF-AD4A-8578-C0A439CF5E7D}" srcOrd="9" destOrd="0" presId="urn:microsoft.com/office/officeart/2005/8/layout/gear1"/>
    <dgm:cxn modelId="{542DA18D-0B19-5647-BB8A-C1007797A12C}" type="presParOf" srcId="{372E98A4-F6F4-6849-8875-9BC28DBE4F14}" destId="{82045678-CD9F-EF4B-8968-C1D64A74EBC4}" srcOrd="10" destOrd="0" presId="urn:microsoft.com/office/officeart/2005/8/layout/gear1"/>
    <dgm:cxn modelId="{85C0F751-EA20-5549-8A63-89A8B70C5EB1}" type="presParOf" srcId="{372E98A4-F6F4-6849-8875-9BC28DBE4F14}" destId="{55D43881-7BB7-F94D-8132-89F010BA5FA1}" srcOrd="11" destOrd="0" presId="urn:microsoft.com/office/officeart/2005/8/layout/gear1"/>
    <dgm:cxn modelId="{0994C797-3B48-8F4C-841C-404D65D775D7}" type="presParOf" srcId="{372E98A4-F6F4-6849-8875-9BC28DBE4F14}" destId="{7B68C776-9555-5E44-A294-166C47A00BF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90F053-6CD4-CD40-AC8E-FB64B7B8EC0D}" type="doc">
      <dgm:prSet loTypeId="urn:microsoft.com/office/officeart/2009/layout/CirclePictureHierarchy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687120-F62C-3148-8639-400D3D3308D9}">
      <dgm:prSet phldrT="[Text]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en-US" dirty="0"/>
            <a:t>14 middle schools </a:t>
          </a:r>
        </a:p>
      </dgm:t>
    </dgm:pt>
    <dgm:pt modelId="{68EE78A4-8B8C-194C-8B45-C7820240125E}" type="parTrans" cxnId="{3081B613-C8DE-594D-832F-684C47D061AD}">
      <dgm:prSet/>
      <dgm:spPr/>
      <dgm:t>
        <a:bodyPr/>
        <a:lstStyle/>
        <a:p>
          <a:endParaRPr lang="en-US"/>
        </a:p>
      </dgm:t>
    </dgm:pt>
    <dgm:pt modelId="{F170D00D-677C-0641-B7CE-49DBE8678EDC}" type="sibTrans" cxnId="{3081B613-C8DE-594D-832F-684C47D061AD}">
      <dgm:prSet/>
      <dgm:spPr/>
      <dgm:t>
        <a:bodyPr/>
        <a:lstStyle/>
        <a:p>
          <a:endParaRPr lang="en-US"/>
        </a:p>
      </dgm:t>
    </dgm:pt>
    <dgm:pt modelId="{60DE09BD-296C-2D42-ACAC-6B874643F5E4}">
      <dgm:prSet phldrT="[Text]" custT="1"/>
      <dgm:spPr/>
      <dgm:t>
        <a:bodyPr/>
        <a:lstStyle/>
        <a:p>
          <a:r>
            <a:rPr lang="en-US" sz="2400" dirty="0"/>
            <a:t>7 treatment schools </a:t>
          </a:r>
        </a:p>
        <a:p>
          <a:r>
            <a:rPr lang="en-US" sz="2200" dirty="0"/>
            <a:t>RPI for 2 years</a:t>
          </a:r>
        </a:p>
      </dgm:t>
    </dgm:pt>
    <dgm:pt modelId="{CE01E648-6816-A049-B76A-C526FA0BC9A4}" type="parTrans" cxnId="{D110C7A6-5613-2846-A8D5-09B36A10F97B}">
      <dgm:prSet/>
      <dgm:spPr/>
      <dgm:t>
        <a:bodyPr/>
        <a:lstStyle/>
        <a:p>
          <a:endParaRPr lang="en-US"/>
        </a:p>
      </dgm:t>
    </dgm:pt>
    <dgm:pt modelId="{DA2CD0CB-FE20-2948-B77D-F71E65720A58}" type="sibTrans" cxnId="{D110C7A6-5613-2846-A8D5-09B36A10F97B}">
      <dgm:prSet/>
      <dgm:spPr/>
      <dgm:t>
        <a:bodyPr/>
        <a:lstStyle/>
        <a:p>
          <a:endParaRPr lang="en-US"/>
        </a:p>
      </dgm:t>
    </dgm:pt>
    <dgm:pt modelId="{7CE3C898-B6EE-474C-ABD3-43E8FB42D43E}">
      <dgm:prSet phldrT="[Text]" custT="1"/>
      <dgm:spPr/>
      <dgm:t>
        <a:bodyPr/>
        <a:lstStyle/>
        <a:p>
          <a:r>
            <a:rPr lang="en-US" sz="2400" dirty="0"/>
            <a:t>7 control schools</a:t>
          </a:r>
        </a:p>
        <a:p>
          <a:r>
            <a:rPr lang="en-US" sz="2200" dirty="0"/>
            <a:t>RPI after 3 years on wait list</a:t>
          </a:r>
        </a:p>
      </dgm:t>
    </dgm:pt>
    <dgm:pt modelId="{2ADC1F14-8699-974B-A9D2-7F5298C2E092}" type="parTrans" cxnId="{1E903873-417D-684E-BC6C-C7DB2F286A16}">
      <dgm:prSet/>
      <dgm:spPr/>
      <dgm:t>
        <a:bodyPr/>
        <a:lstStyle/>
        <a:p>
          <a:endParaRPr lang="en-US"/>
        </a:p>
      </dgm:t>
    </dgm:pt>
    <dgm:pt modelId="{150DE6A0-1956-FC41-8907-3DF2643CC500}" type="sibTrans" cxnId="{1E903873-417D-684E-BC6C-C7DB2F286A16}">
      <dgm:prSet/>
      <dgm:spPr/>
      <dgm:t>
        <a:bodyPr/>
        <a:lstStyle/>
        <a:p>
          <a:endParaRPr lang="en-US"/>
        </a:p>
      </dgm:t>
    </dgm:pt>
    <dgm:pt modelId="{183FB1AC-15D7-7843-A71D-06504D3FA34B}" type="pres">
      <dgm:prSet presAssocID="{2490F053-6CD4-CD40-AC8E-FB64B7B8EC0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E23A444-218A-C546-AC80-99346E2475E5}" type="pres">
      <dgm:prSet presAssocID="{D2687120-F62C-3148-8639-400D3D3308D9}" presName="hierRoot1" presStyleCnt="0"/>
      <dgm:spPr/>
    </dgm:pt>
    <dgm:pt modelId="{9BF3E2F0-26BB-D34C-AD5D-B89EE164DA72}" type="pres">
      <dgm:prSet presAssocID="{D2687120-F62C-3148-8639-400D3D3308D9}" presName="composite" presStyleCnt="0"/>
      <dgm:spPr/>
    </dgm:pt>
    <dgm:pt modelId="{2CCAB2E2-B0A6-BE4E-825A-4BAA39BDA6AD}" type="pres">
      <dgm:prSet presAssocID="{D2687120-F62C-3148-8639-400D3D3308D9}" presName="image" presStyleLbl="node0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79A0C2C1-D59E-2045-B17D-E845AC117861}" type="pres">
      <dgm:prSet presAssocID="{D2687120-F62C-3148-8639-400D3D3308D9}" presName="text" presStyleLbl="revTx" presStyleIdx="0" presStyleCnt="3">
        <dgm:presLayoutVars>
          <dgm:chPref val="3"/>
        </dgm:presLayoutVars>
      </dgm:prSet>
      <dgm:spPr/>
    </dgm:pt>
    <dgm:pt modelId="{AA366764-9C84-6C47-BA74-DF79646F28CA}" type="pres">
      <dgm:prSet presAssocID="{D2687120-F62C-3148-8639-400D3D3308D9}" presName="hierChild2" presStyleCnt="0"/>
      <dgm:spPr/>
    </dgm:pt>
    <dgm:pt modelId="{66B88B81-1C0E-E341-B658-1D3B935A262A}" type="pres">
      <dgm:prSet presAssocID="{CE01E648-6816-A049-B76A-C526FA0BC9A4}" presName="Name10" presStyleLbl="parChTrans1D2" presStyleIdx="0" presStyleCnt="2"/>
      <dgm:spPr/>
    </dgm:pt>
    <dgm:pt modelId="{4EE2EC42-7F95-9E45-B875-F3FC3FDBE340}" type="pres">
      <dgm:prSet presAssocID="{60DE09BD-296C-2D42-ACAC-6B874643F5E4}" presName="hierRoot2" presStyleCnt="0"/>
      <dgm:spPr/>
    </dgm:pt>
    <dgm:pt modelId="{2BDF93DA-E746-C349-BABD-9EF8ECA2D7DB}" type="pres">
      <dgm:prSet presAssocID="{60DE09BD-296C-2D42-ACAC-6B874643F5E4}" presName="composite2" presStyleCnt="0"/>
      <dgm:spPr/>
    </dgm:pt>
    <dgm:pt modelId="{FCCD7C03-F99C-BA4E-B248-A8DF14296E76}" type="pres">
      <dgm:prSet presAssocID="{60DE09BD-296C-2D42-ACAC-6B874643F5E4}" presName="image2" presStyleLbl="node2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  <dgm:pt modelId="{97CA12E0-F0C5-864B-A6EA-DEB44422554E}" type="pres">
      <dgm:prSet presAssocID="{60DE09BD-296C-2D42-ACAC-6B874643F5E4}" presName="text2" presStyleLbl="revTx" presStyleIdx="1" presStyleCnt="3">
        <dgm:presLayoutVars>
          <dgm:chPref val="3"/>
        </dgm:presLayoutVars>
      </dgm:prSet>
      <dgm:spPr/>
    </dgm:pt>
    <dgm:pt modelId="{CF2B5410-3E2E-6E46-9918-16E717613861}" type="pres">
      <dgm:prSet presAssocID="{60DE09BD-296C-2D42-ACAC-6B874643F5E4}" presName="hierChild3" presStyleCnt="0"/>
      <dgm:spPr/>
    </dgm:pt>
    <dgm:pt modelId="{05F3FA5D-265D-0249-8CED-6713DD3479A1}" type="pres">
      <dgm:prSet presAssocID="{2ADC1F14-8699-974B-A9D2-7F5298C2E092}" presName="Name10" presStyleLbl="parChTrans1D2" presStyleIdx="1" presStyleCnt="2"/>
      <dgm:spPr/>
    </dgm:pt>
    <dgm:pt modelId="{86E6FD48-7DF1-034F-A357-1CA76EA9D6E7}" type="pres">
      <dgm:prSet presAssocID="{7CE3C898-B6EE-474C-ABD3-43E8FB42D43E}" presName="hierRoot2" presStyleCnt="0"/>
      <dgm:spPr/>
    </dgm:pt>
    <dgm:pt modelId="{DA5F93B8-C2CE-5C4A-84B2-536404DAC1FE}" type="pres">
      <dgm:prSet presAssocID="{7CE3C898-B6EE-474C-ABD3-43E8FB42D43E}" presName="composite2" presStyleCnt="0"/>
      <dgm:spPr/>
    </dgm:pt>
    <dgm:pt modelId="{062E5392-1862-1949-8600-34E75F1891BA}" type="pres">
      <dgm:prSet presAssocID="{7CE3C898-B6EE-474C-ABD3-43E8FB42D43E}" presName="image2" presStyleLbl="node2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7D41B290-ACE1-2D4A-A540-DA2DCA43ABA5}" type="pres">
      <dgm:prSet presAssocID="{7CE3C898-B6EE-474C-ABD3-43E8FB42D43E}" presName="text2" presStyleLbl="revTx" presStyleIdx="2" presStyleCnt="3">
        <dgm:presLayoutVars>
          <dgm:chPref val="3"/>
        </dgm:presLayoutVars>
      </dgm:prSet>
      <dgm:spPr/>
    </dgm:pt>
    <dgm:pt modelId="{70C41EEF-4AFE-A647-9E9A-A7062645CD9B}" type="pres">
      <dgm:prSet presAssocID="{7CE3C898-B6EE-474C-ABD3-43E8FB42D43E}" presName="hierChild3" presStyleCnt="0"/>
      <dgm:spPr/>
    </dgm:pt>
  </dgm:ptLst>
  <dgm:cxnLst>
    <dgm:cxn modelId="{3081B613-C8DE-594D-832F-684C47D061AD}" srcId="{2490F053-6CD4-CD40-AC8E-FB64B7B8EC0D}" destId="{D2687120-F62C-3148-8639-400D3D3308D9}" srcOrd="0" destOrd="0" parTransId="{68EE78A4-8B8C-194C-8B45-C7820240125E}" sibTransId="{F170D00D-677C-0641-B7CE-49DBE8678EDC}"/>
    <dgm:cxn modelId="{CA648937-A6A6-0A49-9EA1-81013FF855C8}" type="presOf" srcId="{D2687120-F62C-3148-8639-400D3D3308D9}" destId="{79A0C2C1-D59E-2045-B17D-E845AC117861}" srcOrd="0" destOrd="0" presId="urn:microsoft.com/office/officeart/2009/layout/CirclePictureHierarchy"/>
    <dgm:cxn modelId="{4A746564-1491-BA4B-B73C-CCC96A45BCD4}" type="presOf" srcId="{2ADC1F14-8699-974B-A9D2-7F5298C2E092}" destId="{05F3FA5D-265D-0249-8CED-6713DD3479A1}" srcOrd="0" destOrd="0" presId="urn:microsoft.com/office/officeart/2009/layout/CirclePictureHierarchy"/>
    <dgm:cxn modelId="{1E903873-417D-684E-BC6C-C7DB2F286A16}" srcId="{D2687120-F62C-3148-8639-400D3D3308D9}" destId="{7CE3C898-B6EE-474C-ABD3-43E8FB42D43E}" srcOrd="1" destOrd="0" parTransId="{2ADC1F14-8699-974B-A9D2-7F5298C2E092}" sibTransId="{150DE6A0-1956-FC41-8907-3DF2643CC500}"/>
    <dgm:cxn modelId="{C93BE775-DE98-B348-9E85-8E56B56D7C56}" type="presOf" srcId="{2490F053-6CD4-CD40-AC8E-FB64B7B8EC0D}" destId="{183FB1AC-15D7-7843-A71D-06504D3FA34B}" srcOrd="0" destOrd="0" presId="urn:microsoft.com/office/officeart/2009/layout/CirclePictureHierarchy"/>
    <dgm:cxn modelId="{9065BF7F-EFA9-5642-89D3-34BC0EA0EF70}" type="presOf" srcId="{CE01E648-6816-A049-B76A-C526FA0BC9A4}" destId="{66B88B81-1C0E-E341-B658-1D3B935A262A}" srcOrd="0" destOrd="0" presId="urn:microsoft.com/office/officeart/2009/layout/CirclePictureHierarchy"/>
    <dgm:cxn modelId="{3374A08A-D665-564B-8E44-3D31B6434D02}" type="presOf" srcId="{7CE3C898-B6EE-474C-ABD3-43E8FB42D43E}" destId="{7D41B290-ACE1-2D4A-A540-DA2DCA43ABA5}" srcOrd="0" destOrd="0" presId="urn:microsoft.com/office/officeart/2009/layout/CirclePictureHierarchy"/>
    <dgm:cxn modelId="{D110C7A6-5613-2846-A8D5-09B36A10F97B}" srcId="{D2687120-F62C-3148-8639-400D3D3308D9}" destId="{60DE09BD-296C-2D42-ACAC-6B874643F5E4}" srcOrd="0" destOrd="0" parTransId="{CE01E648-6816-A049-B76A-C526FA0BC9A4}" sibTransId="{DA2CD0CB-FE20-2948-B77D-F71E65720A58}"/>
    <dgm:cxn modelId="{7497BFFC-5FFC-2942-A17A-B94AE26F1A0E}" type="presOf" srcId="{60DE09BD-296C-2D42-ACAC-6B874643F5E4}" destId="{97CA12E0-F0C5-864B-A6EA-DEB44422554E}" srcOrd="0" destOrd="0" presId="urn:microsoft.com/office/officeart/2009/layout/CirclePictureHierarchy"/>
    <dgm:cxn modelId="{E751D516-6681-024D-8011-6DB5335C64A2}" type="presParOf" srcId="{183FB1AC-15D7-7843-A71D-06504D3FA34B}" destId="{7E23A444-218A-C546-AC80-99346E2475E5}" srcOrd="0" destOrd="0" presId="urn:microsoft.com/office/officeart/2009/layout/CirclePictureHierarchy"/>
    <dgm:cxn modelId="{C7F9F95F-0284-5645-A349-0DCD5CA193A5}" type="presParOf" srcId="{7E23A444-218A-C546-AC80-99346E2475E5}" destId="{9BF3E2F0-26BB-D34C-AD5D-B89EE164DA72}" srcOrd="0" destOrd="0" presId="urn:microsoft.com/office/officeart/2009/layout/CirclePictureHierarchy"/>
    <dgm:cxn modelId="{DE25F1FD-5AAD-4A4E-B057-53464F450F28}" type="presParOf" srcId="{9BF3E2F0-26BB-D34C-AD5D-B89EE164DA72}" destId="{2CCAB2E2-B0A6-BE4E-825A-4BAA39BDA6AD}" srcOrd="0" destOrd="0" presId="urn:microsoft.com/office/officeart/2009/layout/CirclePictureHierarchy"/>
    <dgm:cxn modelId="{3642FE18-3C16-2F44-8AD8-4DD5EDA1500E}" type="presParOf" srcId="{9BF3E2F0-26BB-D34C-AD5D-B89EE164DA72}" destId="{79A0C2C1-D59E-2045-B17D-E845AC117861}" srcOrd="1" destOrd="0" presId="urn:microsoft.com/office/officeart/2009/layout/CirclePictureHierarchy"/>
    <dgm:cxn modelId="{0EE14DAF-B018-354D-9D0A-73A9B6971EC2}" type="presParOf" srcId="{7E23A444-218A-C546-AC80-99346E2475E5}" destId="{AA366764-9C84-6C47-BA74-DF79646F28CA}" srcOrd="1" destOrd="0" presId="urn:microsoft.com/office/officeart/2009/layout/CirclePictureHierarchy"/>
    <dgm:cxn modelId="{65B52AA6-4038-7941-B2C1-36A2DE65EF16}" type="presParOf" srcId="{AA366764-9C84-6C47-BA74-DF79646F28CA}" destId="{66B88B81-1C0E-E341-B658-1D3B935A262A}" srcOrd="0" destOrd="0" presId="urn:microsoft.com/office/officeart/2009/layout/CirclePictureHierarchy"/>
    <dgm:cxn modelId="{5619143F-2175-C344-9B8D-19EE62C5F2B8}" type="presParOf" srcId="{AA366764-9C84-6C47-BA74-DF79646F28CA}" destId="{4EE2EC42-7F95-9E45-B875-F3FC3FDBE340}" srcOrd="1" destOrd="0" presId="urn:microsoft.com/office/officeart/2009/layout/CirclePictureHierarchy"/>
    <dgm:cxn modelId="{E4D5BA62-E0A0-FA4E-9C66-22596ED4FB64}" type="presParOf" srcId="{4EE2EC42-7F95-9E45-B875-F3FC3FDBE340}" destId="{2BDF93DA-E746-C349-BABD-9EF8ECA2D7DB}" srcOrd="0" destOrd="0" presId="urn:microsoft.com/office/officeart/2009/layout/CirclePictureHierarchy"/>
    <dgm:cxn modelId="{DA8C6184-F669-AF42-9154-F2E6E25F9065}" type="presParOf" srcId="{2BDF93DA-E746-C349-BABD-9EF8ECA2D7DB}" destId="{FCCD7C03-F99C-BA4E-B248-A8DF14296E76}" srcOrd="0" destOrd="0" presId="urn:microsoft.com/office/officeart/2009/layout/CirclePictureHierarchy"/>
    <dgm:cxn modelId="{73E68E61-BC7A-0E44-8C61-F81B61897B48}" type="presParOf" srcId="{2BDF93DA-E746-C349-BABD-9EF8ECA2D7DB}" destId="{97CA12E0-F0C5-864B-A6EA-DEB44422554E}" srcOrd="1" destOrd="0" presId="urn:microsoft.com/office/officeart/2009/layout/CirclePictureHierarchy"/>
    <dgm:cxn modelId="{F653C91C-1FDD-5842-914F-2AC6B17CFB60}" type="presParOf" srcId="{4EE2EC42-7F95-9E45-B875-F3FC3FDBE340}" destId="{CF2B5410-3E2E-6E46-9918-16E717613861}" srcOrd="1" destOrd="0" presId="urn:microsoft.com/office/officeart/2009/layout/CirclePictureHierarchy"/>
    <dgm:cxn modelId="{56A244D2-533D-264D-96AB-B937A0228B50}" type="presParOf" srcId="{AA366764-9C84-6C47-BA74-DF79646F28CA}" destId="{05F3FA5D-265D-0249-8CED-6713DD3479A1}" srcOrd="2" destOrd="0" presId="urn:microsoft.com/office/officeart/2009/layout/CirclePictureHierarchy"/>
    <dgm:cxn modelId="{98278184-978A-A448-9069-ADC008FFA1A9}" type="presParOf" srcId="{AA366764-9C84-6C47-BA74-DF79646F28CA}" destId="{86E6FD48-7DF1-034F-A357-1CA76EA9D6E7}" srcOrd="3" destOrd="0" presId="urn:microsoft.com/office/officeart/2009/layout/CirclePictureHierarchy"/>
    <dgm:cxn modelId="{65ABA660-7743-3F48-97EC-65D68F0D2D9D}" type="presParOf" srcId="{86E6FD48-7DF1-034F-A357-1CA76EA9D6E7}" destId="{DA5F93B8-C2CE-5C4A-84B2-536404DAC1FE}" srcOrd="0" destOrd="0" presId="urn:microsoft.com/office/officeart/2009/layout/CirclePictureHierarchy"/>
    <dgm:cxn modelId="{1380B83B-3CAA-004A-9BAF-77C3BE4243FF}" type="presParOf" srcId="{DA5F93B8-C2CE-5C4A-84B2-536404DAC1FE}" destId="{062E5392-1862-1949-8600-34E75F1891BA}" srcOrd="0" destOrd="0" presId="urn:microsoft.com/office/officeart/2009/layout/CirclePictureHierarchy"/>
    <dgm:cxn modelId="{1646EDF6-4684-F54D-BB23-695B48B28E5E}" type="presParOf" srcId="{DA5F93B8-C2CE-5C4A-84B2-536404DAC1FE}" destId="{7D41B290-ACE1-2D4A-A540-DA2DCA43ABA5}" srcOrd="1" destOrd="0" presId="urn:microsoft.com/office/officeart/2009/layout/CirclePictureHierarchy"/>
    <dgm:cxn modelId="{5BDF2BE2-0C6F-C24D-ACA8-F4446D78B618}" type="presParOf" srcId="{86E6FD48-7DF1-034F-A357-1CA76EA9D6E7}" destId="{70C41EEF-4AFE-A647-9E9A-A7062645CD9B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BD29B5-01B5-E74B-8812-22584CDEFBCB}" type="doc">
      <dgm:prSet loTypeId="urn:microsoft.com/office/officeart/2005/8/layout/hChevron3" loCatId="" qsTypeId="urn:microsoft.com/office/officeart/2005/8/quickstyle/simple4" qsCatId="simple" csTypeId="urn:microsoft.com/office/officeart/2005/8/colors/accent1_2" csCatId="accent1" phldr="1"/>
      <dgm:spPr/>
    </dgm:pt>
    <dgm:pt modelId="{B613B978-9B44-0140-BBF5-97807007C4CB}">
      <dgm:prSet phldrT="[Text]"/>
      <dgm:spPr>
        <a:solidFill>
          <a:schemeClr val="accent5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Implementation</a:t>
          </a:r>
        </a:p>
      </dgm:t>
    </dgm:pt>
    <dgm:pt modelId="{123EE26A-8509-A84E-9ECB-07F8B43621D1}" type="parTrans" cxnId="{DA48F837-F22E-B943-A64C-FADC6941F6F8}">
      <dgm:prSet/>
      <dgm:spPr/>
      <dgm:t>
        <a:bodyPr/>
        <a:lstStyle/>
        <a:p>
          <a:endParaRPr lang="en-US"/>
        </a:p>
      </dgm:t>
    </dgm:pt>
    <dgm:pt modelId="{9019016A-FC36-6942-83EC-10E8EC1C9B05}" type="sibTrans" cxnId="{DA48F837-F22E-B943-A64C-FADC6941F6F8}">
      <dgm:prSet/>
      <dgm:spPr/>
      <dgm:t>
        <a:bodyPr/>
        <a:lstStyle/>
        <a:p>
          <a:endParaRPr lang="en-US"/>
        </a:p>
      </dgm:t>
    </dgm:pt>
    <dgm:pt modelId="{B7BF7561-A59F-D546-AF3C-D9AD6A30A2F1}">
      <dgm:prSet phldrT="[Text]"/>
      <dgm:spPr>
        <a:solidFill>
          <a:schemeClr val="accent5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Restorative Staff Community</a:t>
          </a:r>
        </a:p>
      </dgm:t>
    </dgm:pt>
    <dgm:pt modelId="{19281389-93DF-CC4E-B178-72DB633FB952}" type="parTrans" cxnId="{B0FB18E3-D6A7-064A-A677-98849C13DC7D}">
      <dgm:prSet/>
      <dgm:spPr/>
      <dgm:t>
        <a:bodyPr/>
        <a:lstStyle/>
        <a:p>
          <a:endParaRPr lang="en-US"/>
        </a:p>
      </dgm:t>
    </dgm:pt>
    <dgm:pt modelId="{8AFE3742-A6E1-F447-B41F-286B6F346A84}" type="sibTrans" cxnId="{B0FB18E3-D6A7-064A-A677-98849C13DC7D}">
      <dgm:prSet/>
      <dgm:spPr/>
      <dgm:t>
        <a:bodyPr/>
        <a:lstStyle/>
        <a:p>
          <a:endParaRPr lang="en-US"/>
        </a:p>
      </dgm:t>
    </dgm:pt>
    <dgm:pt modelId="{E45113E6-CEC3-4941-9C6D-64CAFAB317A4}">
      <dgm:prSet phldrT="[Text]"/>
      <dgm:spPr>
        <a:solidFill>
          <a:schemeClr val="accent5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School Climate</a:t>
          </a:r>
        </a:p>
      </dgm:t>
    </dgm:pt>
    <dgm:pt modelId="{7594EE5A-0F59-134D-9B61-932B18179F1A}" type="parTrans" cxnId="{75B0D4CF-C7E0-CD4B-B25F-6E54FED655C5}">
      <dgm:prSet/>
      <dgm:spPr/>
      <dgm:t>
        <a:bodyPr/>
        <a:lstStyle/>
        <a:p>
          <a:endParaRPr lang="en-US"/>
        </a:p>
      </dgm:t>
    </dgm:pt>
    <dgm:pt modelId="{BB4E81FE-AF48-FF48-9AFC-C27F70345139}" type="sibTrans" cxnId="{75B0D4CF-C7E0-CD4B-B25F-6E54FED655C5}">
      <dgm:prSet/>
      <dgm:spPr/>
      <dgm:t>
        <a:bodyPr/>
        <a:lstStyle/>
        <a:p>
          <a:endParaRPr lang="en-US"/>
        </a:p>
      </dgm:t>
    </dgm:pt>
    <dgm:pt modelId="{B315396F-50D1-5E40-925C-CD44DF620735}" type="pres">
      <dgm:prSet presAssocID="{72BD29B5-01B5-E74B-8812-22584CDEFBCB}" presName="Name0" presStyleCnt="0">
        <dgm:presLayoutVars>
          <dgm:dir/>
          <dgm:resizeHandles val="exact"/>
        </dgm:presLayoutVars>
      </dgm:prSet>
      <dgm:spPr/>
    </dgm:pt>
    <dgm:pt modelId="{28C44888-ABF1-D440-B163-D78F271A0967}" type="pres">
      <dgm:prSet presAssocID="{B613B978-9B44-0140-BBF5-97807007C4CB}" presName="parTxOnly" presStyleLbl="node1" presStyleIdx="0" presStyleCnt="3">
        <dgm:presLayoutVars>
          <dgm:bulletEnabled val="1"/>
        </dgm:presLayoutVars>
      </dgm:prSet>
      <dgm:spPr/>
    </dgm:pt>
    <dgm:pt modelId="{14D3CBD3-29A0-D54C-A069-AB545C146936}" type="pres">
      <dgm:prSet presAssocID="{9019016A-FC36-6942-83EC-10E8EC1C9B05}" presName="parSpace" presStyleCnt="0"/>
      <dgm:spPr/>
    </dgm:pt>
    <dgm:pt modelId="{3BA1BF4A-0C5D-D54E-84F9-F2A477FB7293}" type="pres">
      <dgm:prSet presAssocID="{B7BF7561-A59F-D546-AF3C-D9AD6A30A2F1}" presName="parTxOnly" presStyleLbl="node1" presStyleIdx="1" presStyleCnt="3">
        <dgm:presLayoutVars>
          <dgm:bulletEnabled val="1"/>
        </dgm:presLayoutVars>
      </dgm:prSet>
      <dgm:spPr/>
    </dgm:pt>
    <dgm:pt modelId="{AE3C5C8F-8B0C-F14F-8081-236CF6B09AB7}" type="pres">
      <dgm:prSet presAssocID="{8AFE3742-A6E1-F447-B41F-286B6F346A84}" presName="parSpace" presStyleCnt="0"/>
      <dgm:spPr/>
    </dgm:pt>
    <dgm:pt modelId="{3B2FE395-D4C8-C64C-8CCF-20488A4E676A}" type="pres">
      <dgm:prSet presAssocID="{E45113E6-CEC3-4941-9C6D-64CAFAB317A4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DA48F837-F22E-B943-A64C-FADC6941F6F8}" srcId="{72BD29B5-01B5-E74B-8812-22584CDEFBCB}" destId="{B613B978-9B44-0140-BBF5-97807007C4CB}" srcOrd="0" destOrd="0" parTransId="{123EE26A-8509-A84E-9ECB-07F8B43621D1}" sibTransId="{9019016A-FC36-6942-83EC-10E8EC1C9B05}"/>
    <dgm:cxn modelId="{CA954759-FCB1-CC49-95EF-1FAB24846988}" type="presOf" srcId="{B7BF7561-A59F-D546-AF3C-D9AD6A30A2F1}" destId="{3BA1BF4A-0C5D-D54E-84F9-F2A477FB7293}" srcOrd="0" destOrd="0" presId="urn:microsoft.com/office/officeart/2005/8/layout/hChevron3"/>
    <dgm:cxn modelId="{DEFAA982-95C8-6F4E-91DE-497FB7278AD1}" type="presOf" srcId="{B613B978-9B44-0140-BBF5-97807007C4CB}" destId="{28C44888-ABF1-D440-B163-D78F271A0967}" srcOrd="0" destOrd="0" presId="urn:microsoft.com/office/officeart/2005/8/layout/hChevron3"/>
    <dgm:cxn modelId="{A8A8C691-CEE4-D54F-BE52-C3216001393B}" type="presOf" srcId="{72BD29B5-01B5-E74B-8812-22584CDEFBCB}" destId="{B315396F-50D1-5E40-925C-CD44DF620735}" srcOrd="0" destOrd="0" presId="urn:microsoft.com/office/officeart/2005/8/layout/hChevron3"/>
    <dgm:cxn modelId="{F3584FB8-37A6-434E-A4A3-178ECC781ADE}" type="presOf" srcId="{E45113E6-CEC3-4941-9C6D-64CAFAB317A4}" destId="{3B2FE395-D4C8-C64C-8CCF-20488A4E676A}" srcOrd="0" destOrd="0" presId="urn:microsoft.com/office/officeart/2005/8/layout/hChevron3"/>
    <dgm:cxn modelId="{75B0D4CF-C7E0-CD4B-B25F-6E54FED655C5}" srcId="{72BD29B5-01B5-E74B-8812-22584CDEFBCB}" destId="{E45113E6-CEC3-4941-9C6D-64CAFAB317A4}" srcOrd="2" destOrd="0" parTransId="{7594EE5A-0F59-134D-9B61-932B18179F1A}" sibTransId="{BB4E81FE-AF48-FF48-9AFC-C27F70345139}"/>
    <dgm:cxn modelId="{B0FB18E3-D6A7-064A-A677-98849C13DC7D}" srcId="{72BD29B5-01B5-E74B-8812-22584CDEFBCB}" destId="{B7BF7561-A59F-D546-AF3C-D9AD6A30A2F1}" srcOrd="1" destOrd="0" parTransId="{19281389-93DF-CC4E-B178-72DB633FB952}" sibTransId="{8AFE3742-A6E1-F447-B41F-286B6F346A84}"/>
    <dgm:cxn modelId="{78EBA390-8976-C848-B71A-A1BFF3E3676D}" type="presParOf" srcId="{B315396F-50D1-5E40-925C-CD44DF620735}" destId="{28C44888-ABF1-D440-B163-D78F271A0967}" srcOrd="0" destOrd="0" presId="urn:microsoft.com/office/officeart/2005/8/layout/hChevron3"/>
    <dgm:cxn modelId="{749013A3-C99A-E24F-BFC5-811BCF097705}" type="presParOf" srcId="{B315396F-50D1-5E40-925C-CD44DF620735}" destId="{14D3CBD3-29A0-D54C-A069-AB545C146936}" srcOrd="1" destOrd="0" presId="urn:microsoft.com/office/officeart/2005/8/layout/hChevron3"/>
    <dgm:cxn modelId="{549E7848-FF72-A648-ABEF-A6A27BAA4DD2}" type="presParOf" srcId="{B315396F-50D1-5E40-925C-CD44DF620735}" destId="{3BA1BF4A-0C5D-D54E-84F9-F2A477FB7293}" srcOrd="2" destOrd="0" presId="urn:microsoft.com/office/officeart/2005/8/layout/hChevron3"/>
    <dgm:cxn modelId="{D1C94965-4442-804D-A215-819A9A79B9EC}" type="presParOf" srcId="{B315396F-50D1-5E40-925C-CD44DF620735}" destId="{AE3C5C8F-8B0C-F14F-8081-236CF6B09AB7}" srcOrd="3" destOrd="0" presId="urn:microsoft.com/office/officeart/2005/8/layout/hChevron3"/>
    <dgm:cxn modelId="{4E90F76B-03D1-C343-92BC-44A10A46110B}" type="presParOf" srcId="{B315396F-50D1-5E40-925C-CD44DF620735}" destId="{3B2FE395-D4C8-C64C-8CCF-20488A4E676A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90F053-6CD4-CD40-AC8E-FB64B7B8EC0D}" type="doc">
      <dgm:prSet loTypeId="urn:microsoft.com/office/officeart/2009/layout/CirclePictureHierarchy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687120-F62C-3148-8639-400D3D3308D9}">
      <dgm:prSet phldrT="[Text]" custT="1"/>
      <dgm:spPr/>
      <dgm:t>
        <a:bodyPr/>
        <a:lstStyle/>
        <a:p>
          <a:pPr>
            <a:lnSpc>
              <a:spcPct val="90000"/>
            </a:lnSpc>
          </a:pPr>
          <a:r>
            <a:rPr lang="en-US" sz="4000" dirty="0"/>
            <a:t>44 schools (K-12) </a:t>
          </a:r>
        </a:p>
      </dgm:t>
    </dgm:pt>
    <dgm:pt modelId="{68EE78A4-8B8C-194C-8B45-C7820240125E}" type="parTrans" cxnId="{3081B613-C8DE-594D-832F-684C47D061AD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F170D00D-677C-0641-B7CE-49DBE8678EDC}" type="sibTrans" cxnId="{3081B613-C8DE-594D-832F-684C47D061AD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60DE09BD-296C-2D42-ACAC-6B874643F5E4}">
      <dgm:prSet phldrT="[Text]" custT="1"/>
      <dgm:spPr/>
      <dgm:t>
        <a:bodyPr/>
        <a:lstStyle/>
        <a:p>
          <a:pPr>
            <a:lnSpc>
              <a:spcPct val="90000"/>
            </a:lnSpc>
          </a:pPr>
          <a:r>
            <a:rPr lang="en-US" sz="2400" dirty="0"/>
            <a:t>22 treatment schools </a:t>
          </a:r>
        </a:p>
        <a:p>
          <a:pPr>
            <a:lnSpc>
              <a:spcPct val="90000"/>
            </a:lnSpc>
          </a:pPr>
          <a:r>
            <a:rPr lang="en-US" sz="2200" dirty="0"/>
            <a:t>RPI for 2 years</a:t>
          </a:r>
        </a:p>
      </dgm:t>
    </dgm:pt>
    <dgm:pt modelId="{CE01E648-6816-A049-B76A-C526FA0BC9A4}" type="parTrans" cxnId="{D110C7A6-5613-2846-A8D5-09B36A10F97B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DA2CD0CB-FE20-2948-B77D-F71E65720A58}" type="sibTrans" cxnId="{D110C7A6-5613-2846-A8D5-09B36A10F97B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7CE3C898-B6EE-474C-ABD3-43E8FB42D43E}">
      <dgm:prSet phldrT="[Text]" custT="1"/>
      <dgm:spPr/>
      <dgm:t>
        <a:bodyPr/>
        <a:lstStyle/>
        <a:p>
          <a:pPr>
            <a:lnSpc>
              <a:spcPct val="90000"/>
            </a:lnSpc>
          </a:pPr>
          <a:r>
            <a:rPr lang="en-US" sz="2400" dirty="0"/>
            <a:t>22 control schools</a:t>
          </a:r>
        </a:p>
        <a:p>
          <a:pPr>
            <a:lnSpc>
              <a:spcPct val="90000"/>
            </a:lnSpc>
          </a:pPr>
          <a:r>
            <a:rPr lang="en-US" sz="2200" dirty="0"/>
            <a:t>RPI after 2 years on wait list</a:t>
          </a:r>
        </a:p>
      </dgm:t>
    </dgm:pt>
    <dgm:pt modelId="{2ADC1F14-8699-974B-A9D2-7F5298C2E092}" type="parTrans" cxnId="{1E903873-417D-684E-BC6C-C7DB2F286A16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150DE6A0-1956-FC41-8907-3DF2643CC500}" type="sibTrans" cxnId="{1E903873-417D-684E-BC6C-C7DB2F286A16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183FB1AC-15D7-7843-A71D-06504D3FA34B}" type="pres">
      <dgm:prSet presAssocID="{2490F053-6CD4-CD40-AC8E-FB64B7B8EC0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E23A444-218A-C546-AC80-99346E2475E5}" type="pres">
      <dgm:prSet presAssocID="{D2687120-F62C-3148-8639-400D3D3308D9}" presName="hierRoot1" presStyleCnt="0"/>
      <dgm:spPr/>
    </dgm:pt>
    <dgm:pt modelId="{9BF3E2F0-26BB-D34C-AD5D-B89EE164DA72}" type="pres">
      <dgm:prSet presAssocID="{D2687120-F62C-3148-8639-400D3D3308D9}" presName="composite" presStyleCnt="0"/>
      <dgm:spPr/>
    </dgm:pt>
    <dgm:pt modelId="{2CCAB2E2-B0A6-BE4E-825A-4BAA39BDA6AD}" type="pres">
      <dgm:prSet presAssocID="{D2687120-F62C-3148-8639-400D3D3308D9}" presName="image" presStyleLbl="node0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79A0C2C1-D59E-2045-B17D-E845AC117861}" type="pres">
      <dgm:prSet presAssocID="{D2687120-F62C-3148-8639-400D3D3308D9}" presName="text" presStyleLbl="revTx" presStyleIdx="0" presStyleCnt="3" custScaleX="111050" custLinFactNeighborX="7069" custLinFactNeighborY="3567">
        <dgm:presLayoutVars>
          <dgm:chPref val="3"/>
        </dgm:presLayoutVars>
      </dgm:prSet>
      <dgm:spPr/>
    </dgm:pt>
    <dgm:pt modelId="{AA366764-9C84-6C47-BA74-DF79646F28CA}" type="pres">
      <dgm:prSet presAssocID="{D2687120-F62C-3148-8639-400D3D3308D9}" presName="hierChild2" presStyleCnt="0"/>
      <dgm:spPr/>
    </dgm:pt>
    <dgm:pt modelId="{66B88B81-1C0E-E341-B658-1D3B935A262A}" type="pres">
      <dgm:prSet presAssocID="{CE01E648-6816-A049-B76A-C526FA0BC9A4}" presName="Name10" presStyleLbl="parChTrans1D2" presStyleIdx="0" presStyleCnt="2"/>
      <dgm:spPr/>
    </dgm:pt>
    <dgm:pt modelId="{4EE2EC42-7F95-9E45-B875-F3FC3FDBE340}" type="pres">
      <dgm:prSet presAssocID="{60DE09BD-296C-2D42-ACAC-6B874643F5E4}" presName="hierRoot2" presStyleCnt="0"/>
      <dgm:spPr/>
    </dgm:pt>
    <dgm:pt modelId="{2BDF93DA-E746-C349-BABD-9EF8ECA2D7DB}" type="pres">
      <dgm:prSet presAssocID="{60DE09BD-296C-2D42-ACAC-6B874643F5E4}" presName="composite2" presStyleCnt="0"/>
      <dgm:spPr/>
    </dgm:pt>
    <dgm:pt modelId="{FCCD7C03-F99C-BA4E-B248-A8DF14296E76}" type="pres">
      <dgm:prSet presAssocID="{60DE09BD-296C-2D42-ACAC-6B874643F5E4}" presName="image2" presStyleLbl="node2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1000" r="-111000"/>
          </a:stretch>
        </a:blipFill>
      </dgm:spPr>
    </dgm:pt>
    <dgm:pt modelId="{97CA12E0-F0C5-864B-A6EA-DEB44422554E}" type="pres">
      <dgm:prSet presAssocID="{60DE09BD-296C-2D42-ACAC-6B874643F5E4}" presName="text2" presStyleLbl="revTx" presStyleIdx="1" presStyleCnt="3">
        <dgm:presLayoutVars>
          <dgm:chPref val="3"/>
        </dgm:presLayoutVars>
      </dgm:prSet>
      <dgm:spPr/>
    </dgm:pt>
    <dgm:pt modelId="{CF2B5410-3E2E-6E46-9918-16E717613861}" type="pres">
      <dgm:prSet presAssocID="{60DE09BD-296C-2D42-ACAC-6B874643F5E4}" presName="hierChild3" presStyleCnt="0"/>
      <dgm:spPr/>
    </dgm:pt>
    <dgm:pt modelId="{05F3FA5D-265D-0249-8CED-6713DD3479A1}" type="pres">
      <dgm:prSet presAssocID="{2ADC1F14-8699-974B-A9D2-7F5298C2E092}" presName="Name10" presStyleLbl="parChTrans1D2" presStyleIdx="1" presStyleCnt="2"/>
      <dgm:spPr/>
    </dgm:pt>
    <dgm:pt modelId="{86E6FD48-7DF1-034F-A357-1CA76EA9D6E7}" type="pres">
      <dgm:prSet presAssocID="{7CE3C898-B6EE-474C-ABD3-43E8FB42D43E}" presName="hierRoot2" presStyleCnt="0"/>
      <dgm:spPr/>
    </dgm:pt>
    <dgm:pt modelId="{DA5F93B8-C2CE-5C4A-84B2-536404DAC1FE}" type="pres">
      <dgm:prSet presAssocID="{7CE3C898-B6EE-474C-ABD3-43E8FB42D43E}" presName="composite2" presStyleCnt="0"/>
      <dgm:spPr/>
    </dgm:pt>
    <dgm:pt modelId="{062E5392-1862-1949-8600-34E75F1891BA}" type="pres">
      <dgm:prSet presAssocID="{7CE3C898-B6EE-474C-ABD3-43E8FB42D43E}" presName="image2" presStyleLbl="node2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7D41B290-ACE1-2D4A-A540-DA2DCA43ABA5}" type="pres">
      <dgm:prSet presAssocID="{7CE3C898-B6EE-474C-ABD3-43E8FB42D43E}" presName="text2" presStyleLbl="revTx" presStyleIdx="2" presStyleCnt="3">
        <dgm:presLayoutVars>
          <dgm:chPref val="3"/>
        </dgm:presLayoutVars>
      </dgm:prSet>
      <dgm:spPr/>
    </dgm:pt>
    <dgm:pt modelId="{70C41EEF-4AFE-A647-9E9A-A7062645CD9B}" type="pres">
      <dgm:prSet presAssocID="{7CE3C898-B6EE-474C-ABD3-43E8FB42D43E}" presName="hierChild3" presStyleCnt="0"/>
      <dgm:spPr/>
    </dgm:pt>
  </dgm:ptLst>
  <dgm:cxnLst>
    <dgm:cxn modelId="{3081B613-C8DE-594D-832F-684C47D061AD}" srcId="{2490F053-6CD4-CD40-AC8E-FB64B7B8EC0D}" destId="{D2687120-F62C-3148-8639-400D3D3308D9}" srcOrd="0" destOrd="0" parTransId="{68EE78A4-8B8C-194C-8B45-C7820240125E}" sibTransId="{F170D00D-677C-0641-B7CE-49DBE8678EDC}"/>
    <dgm:cxn modelId="{CA648937-A6A6-0A49-9EA1-81013FF855C8}" type="presOf" srcId="{D2687120-F62C-3148-8639-400D3D3308D9}" destId="{79A0C2C1-D59E-2045-B17D-E845AC117861}" srcOrd="0" destOrd="0" presId="urn:microsoft.com/office/officeart/2009/layout/CirclePictureHierarchy"/>
    <dgm:cxn modelId="{4A746564-1491-BA4B-B73C-CCC96A45BCD4}" type="presOf" srcId="{2ADC1F14-8699-974B-A9D2-7F5298C2E092}" destId="{05F3FA5D-265D-0249-8CED-6713DD3479A1}" srcOrd="0" destOrd="0" presId="urn:microsoft.com/office/officeart/2009/layout/CirclePictureHierarchy"/>
    <dgm:cxn modelId="{1E903873-417D-684E-BC6C-C7DB2F286A16}" srcId="{D2687120-F62C-3148-8639-400D3D3308D9}" destId="{7CE3C898-B6EE-474C-ABD3-43E8FB42D43E}" srcOrd="1" destOrd="0" parTransId="{2ADC1F14-8699-974B-A9D2-7F5298C2E092}" sibTransId="{150DE6A0-1956-FC41-8907-3DF2643CC500}"/>
    <dgm:cxn modelId="{C93BE775-DE98-B348-9E85-8E56B56D7C56}" type="presOf" srcId="{2490F053-6CD4-CD40-AC8E-FB64B7B8EC0D}" destId="{183FB1AC-15D7-7843-A71D-06504D3FA34B}" srcOrd="0" destOrd="0" presId="urn:microsoft.com/office/officeart/2009/layout/CirclePictureHierarchy"/>
    <dgm:cxn modelId="{9065BF7F-EFA9-5642-89D3-34BC0EA0EF70}" type="presOf" srcId="{CE01E648-6816-A049-B76A-C526FA0BC9A4}" destId="{66B88B81-1C0E-E341-B658-1D3B935A262A}" srcOrd="0" destOrd="0" presId="urn:microsoft.com/office/officeart/2009/layout/CirclePictureHierarchy"/>
    <dgm:cxn modelId="{3374A08A-D665-564B-8E44-3D31B6434D02}" type="presOf" srcId="{7CE3C898-B6EE-474C-ABD3-43E8FB42D43E}" destId="{7D41B290-ACE1-2D4A-A540-DA2DCA43ABA5}" srcOrd="0" destOrd="0" presId="urn:microsoft.com/office/officeart/2009/layout/CirclePictureHierarchy"/>
    <dgm:cxn modelId="{D110C7A6-5613-2846-A8D5-09B36A10F97B}" srcId="{D2687120-F62C-3148-8639-400D3D3308D9}" destId="{60DE09BD-296C-2D42-ACAC-6B874643F5E4}" srcOrd="0" destOrd="0" parTransId="{CE01E648-6816-A049-B76A-C526FA0BC9A4}" sibTransId="{DA2CD0CB-FE20-2948-B77D-F71E65720A58}"/>
    <dgm:cxn modelId="{7497BFFC-5FFC-2942-A17A-B94AE26F1A0E}" type="presOf" srcId="{60DE09BD-296C-2D42-ACAC-6B874643F5E4}" destId="{97CA12E0-F0C5-864B-A6EA-DEB44422554E}" srcOrd="0" destOrd="0" presId="urn:microsoft.com/office/officeart/2009/layout/CirclePictureHierarchy"/>
    <dgm:cxn modelId="{E751D516-6681-024D-8011-6DB5335C64A2}" type="presParOf" srcId="{183FB1AC-15D7-7843-A71D-06504D3FA34B}" destId="{7E23A444-218A-C546-AC80-99346E2475E5}" srcOrd="0" destOrd="0" presId="urn:microsoft.com/office/officeart/2009/layout/CirclePictureHierarchy"/>
    <dgm:cxn modelId="{C7F9F95F-0284-5645-A349-0DCD5CA193A5}" type="presParOf" srcId="{7E23A444-218A-C546-AC80-99346E2475E5}" destId="{9BF3E2F0-26BB-D34C-AD5D-B89EE164DA72}" srcOrd="0" destOrd="0" presId="urn:microsoft.com/office/officeart/2009/layout/CirclePictureHierarchy"/>
    <dgm:cxn modelId="{DE25F1FD-5AAD-4A4E-B057-53464F450F28}" type="presParOf" srcId="{9BF3E2F0-26BB-D34C-AD5D-B89EE164DA72}" destId="{2CCAB2E2-B0A6-BE4E-825A-4BAA39BDA6AD}" srcOrd="0" destOrd="0" presId="urn:microsoft.com/office/officeart/2009/layout/CirclePictureHierarchy"/>
    <dgm:cxn modelId="{3642FE18-3C16-2F44-8AD8-4DD5EDA1500E}" type="presParOf" srcId="{9BF3E2F0-26BB-D34C-AD5D-B89EE164DA72}" destId="{79A0C2C1-D59E-2045-B17D-E845AC117861}" srcOrd="1" destOrd="0" presId="urn:microsoft.com/office/officeart/2009/layout/CirclePictureHierarchy"/>
    <dgm:cxn modelId="{0EE14DAF-B018-354D-9D0A-73A9B6971EC2}" type="presParOf" srcId="{7E23A444-218A-C546-AC80-99346E2475E5}" destId="{AA366764-9C84-6C47-BA74-DF79646F28CA}" srcOrd="1" destOrd="0" presId="urn:microsoft.com/office/officeart/2009/layout/CirclePictureHierarchy"/>
    <dgm:cxn modelId="{65B52AA6-4038-7941-B2C1-36A2DE65EF16}" type="presParOf" srcId="{AA366764-9C84-6C47-BA74-DF79646F28CA}" destId="{66B88B81-1C0E-E341-B658-1D3B935A262A}" srcOrd="0" destOrd="0" presId="urn:microsoft.com/office/officeart/2009/layout/CirclePictureHierarchy"/>
    <dgm:cxn modelId="{5619143F-2175-C344-9B8D-19EE62C5F2B8}" type="presParOf" srcId="{AA366764-9C84-6C47-BA74-DF79646F28CA}" destId="{4EE2EC42-7F95-9E45-B875-F3FC3FDBE340}" srcOrd="1" destOrd="0" presId="urn:microsoft.com/office/officeart/2009/layout/CirclePictureHierarchy"/>
    <dgm:cxn modelId="{E4D5BA62-E0A0-FA4E-9C66-22596ED4FB64}" type="presParOf" srcId="{4EE2EC42-7F95-9E45-B875-F3FC3FDBE340}" destId="{2BDF93DA-E746-C349-BABD-9EF8ECA2D7DB}" srcOrd="0" destOrd="0" presId="urn:microsoft.com/office/officeart/2009/layout/CirclePictureHierarchy"/>
    <dgm:cxn modelId="{DA8C6184-F669-AF42-9154-F2E6E25F9065}" type="presParOf" srcId="{2BDF93DA-E746-C349-BABD-9EF8ECA2D7DB}" destId="{FCCD7C03-F99C-BA4E-B248-A8DF14296E76}" srcOrd="0" destOrd="0" presId="urn:microsoft.com/office/officeart/2009/layout/CirclePictureHierarchy"/>
    <dgm:cxn modelId="{73E68E61-BC7A-0E44-8C61-F81B61897B48}" type="presParOf" srcId="{2BDF93DA-E746-C349-BABD-9EF8ECA2D7DB}" destId="{97CA12E0-F0C5-864B-A6EA-DEB44422554E}" srcOrd="1" destOrd="0" presId="urn:microsoft.com/office/officeart/2009/layout/CirclePictureHierarchy"/>
    <dgm:cxn modelId="{F653C91C-1FDD-5842-914F-2AC6B17CFB60}" type="presParOf" srcId="{4EE2EC42-7F95-9E45-B875-F3FC3FDBE340}" destId="{CF2B5410-3E2E-6E46-9918-16E717613861}" srcOrd="1" destOrd="0" presId="urn:microsoft.com/office/officeart/2009/layout/CirclePictureHierarchy"/>
    <dgm:cxn modelId="{56A244D2-533D-264D-96AB-B937A0228B50}" type="presParOf" srcId="{AA366764-9C84-6C47-BA74-DF79646F28CA}" destId="{05F3FA5D-265D-0249-8CED-6713DD3479A1}" srcOrd="2" destOrd="0" presId="urn:microsoft.com/office/officeart/2009/layout/CirclePictureHierarchy"/>
    <dgm:cxn modelId="{98278184-978A-A448-9069-ADC008FFA1A9}" type="presParOf" srcId="{AA366764-9C84-6C47-BA74-DF79646F28CA}" destId="{86E6FD48-7DF1-034F-A357-1CA76EA9D6E7}" srcOrd="3" destOrd="0" presId="urn:microsoft.com/office/officeart/2009/layout/CirclePictureHierarchy"/>
    <dgm:cxn modelId="{65ABA660-7743-3F48-97EC-65D68F0D2D9D}" type="presParOf" srcId="{86E6FD48-7DF1-034F-A357-1CA76EA9D6E7}" destId="{DA5F93B8-C2CE-5C4A-84B2-536404DAC1FE}" srcOrd="0" destOrd="0" presId="urn:microsoft.com/office/officeart/2009/layout/CirclePictureHierarchy"/>
    <dgm:cxn modelId="{1380B83B-3CAA-004A-9BAF-77C3BE4243FF}" type="presParOf" srcId="{DA5F93B8-C2CE-5C4A-84B2-536404DAC1FE}" destId="{062E5392-1862-1949-8600-34E75F1891BA}" srcOrd="0" destOrd="0" presId="urn:microsoft.com/office/officeart/2009/layout/CirclePictureHierarchy"/>
    <dgm:cxn modelId="{1646EDF6-4684-F54D-BB23-695B48B28E5E}" type="presParOf" srcId="{DA5F93B8-C2CE-5C4A-84B2-536404DAC1FE}" destId="{7D41B290-ACE1-2D4A-A540-DA2DCA43ABA5}" srcOrd="1" destOrd="0" presId="urn:microsoft.com/office/officeart/2009/layout/CirclePictureHierarchy"/>
    <dgm:cxn modelId="{5BDF2BE2-0C6F-C24D-ACA8-F4446D78B618}" type="presParOf" srcId="{86E6FD48-7DF1-034F-A357-1CA76EA9D6E7}" destId="{70C41EEF-4AFE-A647-9E9A-A7062645CD9B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69435-EAEB-7F48-9B21-56425DDDB6CF}">
      <dsp:nvSpPr>
        <dsp:cNvPr id="0" name=""/>
        <dsp:cNvSpPr/>
      </dsp:nvSpPr>
      <dsp:spPr>
        <a:xfrm>
          <a:off x="5040233" y="1958102"/>
          <a:ext cx="2393235" cy="2393235"/>
        </a:xfrm>
        <a:prstGeom prst="gear9">
          <a:avLst/>
        </a:prstGeom>
        <a:gradFill flip="none" rotWithShape="1">
          <a:gsLst>
            <a:gs pos="0">
              <a:srgbClr val="00B0F0"/>
            </a:gs>
            <a:gs pos="23000">
              <a:schemeClr val="accent3">
                <a:lumMod val="89000"/>
              </a:schemeClr>
            </a:gs>
            <a:gs pos="68000">
              <a:srgbClr val="00B0F0"/>
            </a:gs>
            <a:gs pos="97000">
              <a:srgbClr val="00B0F0"/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Positive youth development</a:t>
          </a:r>
        </a:p>
      </dsp:txBody>
      <dsp:txXfrm>
        <a:off x="5521380" y="2518706"/>
        <a:ext cx="1430941" cy="1230172"/>
      </dsp:txXfrm>
    </dsp:sp>
    <dsp:sp modelId="{CE2C7806-6938-234C-977E-BD743CEA6890}">
      <dsp:nvSpPr>
        <dsp:cNvPr id="0" name=""/>
        <dsp:cNvSpPr/>
      </dsp:nvSpPr>
      <dsp:spPr>
        <a:xfrm>
          <a:off x="3647804" y="1392428"/>
          <a:ext cx="1740535" cy="1740535"/>
        </a:xfrm>
        <a:prstGeom prst="gear6">
          <a:avLst/>
        </a:prstGeom>
        <a:gradFill flip="none" rotWithShape="1">
          <a:gsLst>
            <a:gs pos="0">
              <a:srgbClr val="00B0F0"/>
            </a:gs>
            <a:gs pos="23000">
              <a:schemeClr val="accent3">
                <a:lumMod val="89000"/>
              </a:schemeClr>
            </a:gs>
            <a:gs pos="68000">
              <a:srgbClr val="00B0F0"/>
            </a:gs>
            <a:gs pos="97000">
              <a:srgbClr val="00B0F0"/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4085989" y="1833261"/>
        <a:ext cx="864165" cy="858869"/>
      </dsp:txXfrm>
    </dsp:sp>
    <dsp:sp modelId="{47FE6097-9585-494C-BECB-BFBAE63FD7CD}">
      <dsp:nvSpPr>
        <dsp:cNvPr id="0" name=""/>
        <dsp:cNvSpPr/>
      </dsp:nvSpPr>
      <dsp:spPr>
        <a:xfrm rot="20700000">
          <a:off x="4622682" y="191636"/>
          <a:ext cx="1705369" cy="1705369"/>
        </a:xfrm>
        <a:prstGeom prst="gear6">
          <a:avLst/>
        </a:prstGeom>
        <a:gradFill flip="none" rotWithShape="1">
          <a:gsLst>
            <a:gs pos="0">
              <a:srgbClr val="00B0F0"/>
            </a:gs>
            <a:gs pos="23000">
              <a:schemeClr val="accent3">
                <a:lumMod val="89000"/>
              </a:schemeClr>
            </a:gs>
            <a:gs pos="68000">
              <a:srgbClr val="00B0F0"/>
            </a:gs>
            <a:gs pos="97000">
              <a:srgbClr val="00B0F0"/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11 essential practices</a:t>
          </a:r>
        </a:p>
      </dsp:txBody>
      <dsp:txXfrm rot="-20700000">
        <a:off x="4996719" y="565673"/>
        <a:ext cx="957294" cy="957294"/>
      </dsp:txXfrm>
    </dsp:sp>
    <dsp:sp modelId="{82045678-CD9F-EF4B-8968-C1D64A74EBC4}">
      <dsp:nvSpPr>
        <dsp:cNvPr id="0" name=""/>
        <dsp:cNvSpPr/>
      </dsp:nvSpPr>
      <dsp:spPr>
        <a:xfrm>
          <a:off x="4857933" y="1595986"/>
          <a:ext cx="3063341" cy="3063341"/>
        </a:xfrm>
        <a:prstGeom prst="circularArrow">
          <a:avLst>
            <a:gd name="adj1" fmla="val 4687"/>
            <a:gd name="adj2" fmla="val 299029"/>
            <a:gd name="adj3" fmla="val 2519837"/>
            <a:gd name="adj4" fmla="val 15853391"/>
            <a:gd name="adj5" fmla="val 5469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D43881-7BB7-F94D-8132-89F010BA5FA1}">
      <dsp:nvSpPr>
        <dsp:cNvPr id="0" name=""/>
        <dsp:cNvSpPr/>
      </dsp:nvSpPr>
      <dsp:spPr>
        <a:xfrm>
          <a:off x="3339559" y="1006639"/>
          <a:ext cx="2225709" cy="222570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68C776-9555-5E44-A294-166C47A00BF6}">
      <dsp:nvSpPr>
        <dsp:cNvPr id="0" name=""/>
        <dsp:cNvSpPr/>
      </dsp:nvSpPr>
      <dsp:spPr>
        <a:xfrm>
          <a:off x="4228212" y="-182577"/>
          <a:ext cx="2399762" cy="239976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3FA5D-265D-0249-8CED-6713DD3479A1}">
      <dsp:nvSpPr>
        <dsp:cNvPr id="0" name=""/>
        <dsp:cNvSpPr/>
      </dsp:nvSpPr>
      <dsp:spPr>
        <a:xfrm>
          <a:off x="3341289" y="2567729"/>
          <a:ext cx="2449441" cy="56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799"/>
              </a:lnTo>
              <a:lnTo>
                <a:pt x="2449441" y="282799"/>
              </a:lnTo>
              <a:lnTo>
                <a:pt x="2449441" y="561144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B88B81-1C0E-E341-B658-1D3B935A262A}">
      <dsp:nvSpPr>
        <dsp:cNvPr id="0" name=""/>
        <dsp:cNvSpPr/>
      </dsp:nvSpPr>
      <dsp:spPr>
        <a:xfrm>
          <a:off x="891848" y="2567729"/>
          <a:ext cx="2449441" cy="561144"/>
        </a:xfrm>
        <a:custGeom>
          <a:avLst/>
          <a:gdLst/>
          <a:ahLst/>
          <a:cxnLst/>
          <a:rect l="0" t="0" r="0" b="0"/>
          <a:pathLst>
            <a:path>
              <a:moveTo>
                <a:pt x="2449441" y="0"/>
              </a:moveTo>
              <a:lnTo>
                <a:pt x="2449441" y="282799"/>
              </a:lnTo>
              <a:lnTo>
                <a:pt x="0" y="282799"/>
              </a:lnTo>
              <a:lnTo>
                <a:pt x="0" y="561144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CAB2E2-B0A6-BE4E-825A-4BAA39BDA6AD}">
      <dsp:nvSpPr>
        <dsp:cNvPr id="0" name=""/>
        <dsp:cNvSpPr/>
      </dsp:nvSpPr>
      <dsp:spPr>
        <a:xfrm>
          <a:off x="2450583" y="786317"/>
          <a:ext cx="1781412" cy="17814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A0C2C1-D59E-2045-B17D-E845AC117861}">
      <dsp:nvSpPr>
        <dsp:cNvPr id="0" name=""/>
        <dsp:cNvSpPr/>
      </dsp:nvSpPr>
      <dsp:spPr>
        <a:xfrm>
          <a:off x="4231995" y="781863"/>
          <a:ext cx="2672118" cy="1781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8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4500" kern="1200" dirty="0"/>
            <a:t>14 middle schools </a:t>
          </a:r>
        </a:p>
      </dsp:txBody>
      <dsp:txXfrm>
        <a:off x="4231995" y="781863"/>
        <a:ext cx="2672118" cy="1781412"/>
      </dsp:txXfrm>
    </dsp:sp>
    <dsp:sp modelId="{FCCD7C03-F99C-BA4E-B248-A8DF14296E76}">
      <dsp:nvSpPr>
        <dsp:cNvPr id="0" name=""/>
        <dsp:cNvSpPr/>
      </dsp:nvSpPr>
      <dsp:spPr>
        <a:xfrm>
          <a:off x="1141" y="3128874"/>
          <a:ext cx="1781412" cy="178141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CA12E0-F0C5-864B-A6EA-DEB44422554E}">
      <dsp:nvSpPr>
        <dsp:cNvPr id="0" name=""/>
        <dsp:cNvSpPr/>
      </dsp:nvSpPr>
      <dsp:spPr>
        <a:xfrm>
          <a:off x="1782554" y="3124420"/>
          <a:ext cx="2672118" cy="1781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7 treatment schools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RPI for 2 years</a:t>
          </a:r>
        </a:p>
      </dsp:txBody>
      <dsp:txXfrm>
        <a:off x="1782554" y="3124420"/>
        <a:ext cx="2672118" cy="1781412"/>
      </dsp:txXfrm>
    </dsp:sp>
    <dsp:sp modelId="{062E5392-1862-1949-8600-34E75F1891BA}">
      <dsp:nvSpPr>
        <dsp:cNvPr id="0" name=""/>
        <dsp:cNvSpPr/>
      </dsp:nvSpPr>
      <dsp:spPr>
        <a:xfrm>
          <a:off x="4900025" y="3128874"/>
          <a:ext cx="1781412" cy="178141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41B290-ACE1-2D4A-A540-DA2DCA43ABA5}">
      <dsp:nvSpPr>
        <dsp:cNvPr id="0" name=""/>
        <dsp:cNvSpPr/>
      </dsp:nvSpPr>
      <dsp:spPr>
        <a:xfrm>
          <a:off x="6681437" y="3124420"/>
          <a:ext cx="2672118" cy="1781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7 control schools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RPI after 3 years on wait list</a:t>
          </a:r>
        </a:p>
      </dsp:txBody>
      <dsp:txXfrm>
        <a:off x="6681437" y="3124420"/>
        <a:ext cx="2672118" cy="17814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44888-ABF1-D440-B163-D78F271A0967}">
      <dsp:nvSpPr>
        <dsp:cNvPr id="0" name=""/>
        <dsp:cNvSpPr/>
      </dsp:nvSpPr>
      <dsp:spPr>
        <a:xfrm>
          <a:off x="3571" y="2084652"/>
          <a:ext cx="3123406" cy="1249362"/>
        </a:xfrm>
        <a:prstGeom prst="homePlate">
          <a:avLst/>
        </a:prstGeom>
        <a:solidFill>
          <a:schemeClr val="accent5">
            <a:lumMod val="75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8684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Implementation</a:t>
          </a:r>
        </a:p>
      </dsp:txBody>
      <dsp:txXfrm>
        <a:off x="3571" y="2084652"/>
        <a:ext cx="2811066" cy="1249362"/>
      </dsp:txXfrm>
    </dsp:sp>
    <dsp:sp modelId="{3BA1BF4A-0C5D-D54E-84F9-F2A477FB7293}">
      <dsp:nvSpPr>
        <dsp:cNvPr id="0" name=""/>
        <dsp:cNvSpPr/>
      </dsp:nvSpPr>
      <dsp:spPr>
        <a:xfrm>
          <a:off x="2502296" y="2084652"/>
          <a:ext cx="3123406" cy="1249362"/>
        </a:xfrm>
        <a:prstGeom prst="chevron">
          <a:avLst/>
        </a:prstGeom>
        <a:solidFill>
          <a:schemeClr val="accent5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Restorative Staff Community</a:t>
          </a:r>
        </a:p>
      </dsp:txBody>
      <dsp:txXfrm>
        <a:off x="3126977" y="2084652"/>
        <a:ext cx="1874044" cy="1249362"/>
      </dsp:txXfrm>
    </dsp:sp>
    <dsp:sp modelId="{3B2FE395-D4C8-C64C-8CCF-20488A4E676A}">
      <dsp:nvSpPr>
        <dsp:cNvPr id="0" name=""/>
        <dsp:cNvSpPr/>
      </dsp:nvSpPr>
      <dsp:spPr>
        <a:xfrm>
          <a:off x="5001021" y="2084652"/>
          <a:ext cx="3123406" cy="1249362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School Climate</a:t>
          </a:r>
        </a:p>
      </dsp:txBody>
      <dsp:txXfrm>
        <a:off x="5625702" y="2084652"/>
        <a:ext cx="1874044" cy="12493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3FA5D-265D-0249-8CED-6713DD3479A1}">
      <dsp:nvSpPr>
        <dsp:cNvPr id="0" name=""/>
        <dsp:cNvSpPr/>
      </dsp:nvSpPr>
      <dsp:spPr>
        <a:xfrm>
          <a:off x="3269289" y="2430833"/>
          <a:ext cx="2524662" cy="5614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956"/>
              </a:lnTo>
              <a:lnTo>
                <a:pt x="2524662" y="282956"/>
              </a:lnTo>
              <a:lnTo>
                <a:pt x="2524662" y="56145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B88B81-1C0E-E341-B658-1D3B935A262A}">
      <dsp:nvSpPr>
        <dsp:cNvPr id="0" name=""/>
        <dsp:cNvSpPr/>
      </dsp:nvSpPr>
      <dsp:spPr>
        <a:xfrm>
          <a:off x="892343" y="2430833"/>
          <a:ext cx="2376945" cy="561456"/>
        </a:xfrm>
        <a:custGeom>
          <a:avLst/>
          <a:gdLst/>
          <a:ahLst/>
          <a:cxnLst/>
          <a:rect l="0" t="0" r="0" b="0"/>
          <a:pathLst>
            <a:path>
              <a:moveTo>
                <a:pt x="2376945" y="0"/>
              </a:moveTo>
              <a:lnTo>
                <a:pt x="2376945" y="282956"/>
              </a:lnTo>
              <a:lnTo>
                <a:pt x="0" y="282956"/>
              </a:lnTo>
              <a:lnTo>
                <a:pt x="0" y="56145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CAB2E2-B0A6-BE4E-825A-4BAA39BDA6AD}">
      <dsp:nvSpPr>
        <dsp:cNvPr id="0" name=""/>
        <dsp:cNvSpPr/>
      </dsp:nvSpPr>
      <dsp:spPr>
        <a:xfrm>
          <a:off x="2378088" y="648430"/>
          <a:ext cx="1782402" cy="178240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A0C2C1-D59E-2045-B17D-E845AC117861}">
      <dsp:nvSpPr>
        <dsp:cNvPr id="0" name=""/>
        <dsp:cNvSpPr/>
      </dsp:nvSpPr>
      <dsp:spPr>
        <a:xfrm>
          <a:off x="4201771" y="707552"/>
          <a:ext cx="2969037" cy="1782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44 schools (K-12) </a:t>
          </a:r>
        </a:p>
      </dsp:txBody>
      <dsp:txXfrm>
        <a:off x="4201771" y="707552"/>
        <a:ext cx="2969037" cy="1782402"/>
      </dsp:txXfrm>
    </dsp:sp>
    <dsp:sp modelId="{FCCD7C03-F99C-BA4E-B248-A8DF14296E76}">
      <dsp:nvSpPr>
        <dsp:cNvPr id="0" name=""/>
        <dsp:cNvSpPr/>
      </dsp:nvSpPr>
      <dsp:spPr>
        <a:xfrm>
          <a:off x="1142" y="2992289"/>
          <a:ext cx="1782402" cy="178240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1000" r="-11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CA12E0-F0C5-864B-A6EA-DEB44422554E}">
      <dsp:nvSpPr>
        <dsp:cNvPr id="0" name=""/>
        <dsp:cNvSpPr/>
      </dsp:nvSpPr>
      <dsp:spPr>
        <a:xfrm>
          <a:off x="1783545" y="2987833"/>
          <a:ext cx="2673604" cy="1782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22 treatment schools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RPI for 2 years</a:t>
          </a:r>
        </a:p>
      </dsp:txBody>
      <dsp:txXfrm>
        <a:off x="1783545" y="2987833"/>
        <a:ext cx="2673604" cy="1782402"/>
      </dsp:txXfrm>
    </dsp:sp>
    <dsp:sp modelId="{062E5392-1862-1949-8600-34E75F1891BA}">
      <dsp:nvSpPr>
        <dsp:cNvPr id="0" name=""/>
        <dsp:cNvSpPr/>
      </dsp:nvSpPr>
      <dsp:spPr>
        <a:xfrm>
          <a:off x="4902750" y="2992289"/>
          <a:ext cx="1782402" cy="178240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41B290-ACE1-2D4A-A540-DA2DCA43ABA5}">
      <dsp:nvSpPr>
        <dsp:cNvPr id="0" name=""/>
        <dsp:cNvSpPr/>
      </dsp:nvSpPr>
      <dsp:spPr>
        <a:xfrm>
          <a:off x="6685153" y="2987833"/>
          <a:ext cx="2673604" cy="1782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22 control schools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RPI after 2 years on wait list</a:t>
          </a:r>
        </a:p>
      </dsp:txBody>
      <dsp:txXfrm>
        <a:off x="6685153" y="2987833"/>
        <a:ext cx="2673604" cy="1782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5EBBE-3C4E-F143-9F2E-CDED694F372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081AE-A6D7-A743-9D30-688A8817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1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check the overall success of resolution.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36CA0-A20F-2644-BDEF-FE899B2BD1C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97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Got our Restorative Practices</a:t>
            </a:r>
            <a:r>
              <a:rPr lang="en-US" baseline="0" dirty="0"/>
              <a:t> in Maine collaborative that may have affected the control schools.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36CA0-A20F-2644-BDEF-FE899B2BD1C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563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94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04850"/>
            <a:ext cx="6181725" cy="3478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573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04850"/>
            <a:ext cx="6181725" cy="3478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58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Unclear guidelines on what they should be doing and how </a:t>
            </a:r>
            <a:br>
              <a:rPr lang="en-US" sz="1200" dirty="0"/>
            </a:br>
            <a:r>
              <a:rPr lang="en-US" sz="1200" dirty="0"/>
              <a:t>often</a:t>
            </a:r>
            <a:br>
              <a:rPr lang="en-US" sz="1200" dirty="0"/>
            </a:br>
            <a:r>
              <a:rPr lang="en-US" sz="1200" dirty="0"/>
              <a:t>Limited implementation tools</a:t>
            </a:r>
            <a:br>
              <a:rPr lang="en-US" sz="1200" dirty="0"/>
            </a:br>
            <a:r>
              <a:rPr lang="en-US" sz="1200" dirty="0"/>
              <a:t>Limited implementation support (based on established implementation theory)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081AE-A6D7-A743-9D30-688A8817B16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01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Unclear guidelines on what they should be doing and how </a:t>
            </a:r>
            <a:br>
              <a:rPr lang="en-US" sz="1200" dirty="0"/>
            </a:br>
            <a:r>
              <a:rPr lang="en-US" sz="1200" dirty="0"/>
              <a:t>often</a:t>
            </a:r>
            <a:br>
              <a:rPr lang="en-US" sz="1200" dirty="0"/>
            </a:br>
            <a:r>
              <a:rPr lang="en-US" sz="1200" dirty="0"/>
              <a:t>Limited implementation tools</a:t>
            </a:r>
            <a:br>
              <a:rPr lang="en-US" sz="1200" dirty="0"/>
            </a:br>
            <a:r>
              <a:rPr lang="en-US" sz="1200" dirty="0"/>
              <a:t>Limited implementation support (based on established implementation theory)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081AE-A6D7-A743-9D30-688A8817B16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68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B2197-9ECC-1141-8806-12E6783F94E9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3C7A-82C3-FB43-B90B-74951D35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2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B2197-9ECC-1141-8806-12E6783F94E9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3C7A-82C3-FB43-B90B-74951D35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61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B2197-9ECC-1141-8806-12E6783F94E9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3C7A-82C3-FB43-B90B-74951D35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08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417643"/>
            <a:ext cx="10972803" cy="4930775"/>
          </a:xfrm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663890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6036234" y="1703995"/>
            <a:ext cx="5717489" cy="830997"/>
          </a:xfrm>
          <a:prstGeom prst="rect">
            <a:avLst/>
          </a:prstGeom>
          <a:solidFill>
            <a:srgbClr val="FFFF74"/>
          </a:solidFill>
        </p:spPr>
        <p:txBody>
          <a:bodyPr wrap="square" rtlCol="0">
            <a:spAutoFit/>
          </a:bodyPr>
          <a:lstStyle/>
          <a:p>
            <a: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is the “Ending</a:t>
            </a:r>
            <a:r>
              <a:rPr lang="en-US" sz="2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Logo Slide” layout. It should be the last slide in the deck</a:t>
            </a:r>
            <a:endParaRPr lang="en-US" sz="2400" dirty="0"/>
          </a:p>
        </p:txBody>
      </p:sp>
      <p:pic>
        <p:nvPicPr>
          <p:cNvPr id="4" name="Picture 3" descr="randcorp26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616" y="2344532"/>
            <a:ext cx="1782968" cy="178296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82071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B2197-9ECC-1141-8806-12E6783F94E9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3C7A-82C3-FB43-B90B-74951D35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82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B2197-9ECC-1141-8806-12E6783F94E9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3C7A-82C3-FB43-B90B-74951D35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25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B2197-9ECC-1141-8806-12E6783F94E9}" type="datetimeFigureOut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3C7A-82C3-FB43-B90B-74951D35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92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B2197-9ECC-1141-8806-12E6783F94E9}" type="datetimeFigureOut">
              <a:rPr lang="en-US" smtClean="0"/>
              <a:t>5/13/19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3C7A-82C3-FB43-B90B-74951D35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B2197-9ECC-1141-8806-12E6783F94E9}" type="datetimeFigureOut">
              <a:rPr lang="en-US" smtClean="0"/>
              <a:t>5/13/19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3C7A-82C3-FB43-B90B-74951D35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7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B2197-9ECC-1141-8806-12E6783F94E9}" type="datetimeFigureOut">
              <a:rPr lang="en-US" smtClean="0"/>
              <a:t>5/13/19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3C7A-82C3-FB43-B90B-74951D35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58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B2197-9ECC-1141-8806-12E6783F94E9}" type="datetimeFigureOut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3C7A-82C3-FB43-B90B-74951D35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78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B2197-9ECC-1141-8806-12E6783F94E9}" type="datetimeFigureOut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3C7A-82C3-FB43-B90B-74951D35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35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B2197-9ECC-1141-8806-12E6783F94E9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93C7A-82C3-FB43-B90B-74951D35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138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hyperlink" Target="mailto:jacosta@rand.org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DDF0E-B3FF-8749-A490-251526A26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3800"/>
              <a:t>Promise and Pitfalls of Restorative Practices for Promoting Positive School Climate and Youth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6CC845-EDA2-1544-8FEF-186A281CE1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1900"/>
              <a:t>Joie Acosta</a:t>
            </a:r>
          </a:p>
          <a:p>
            <a:pPr algn="l"/>
            <a:r>
              <a:rPr lang="en-US" sz="1900"/>
              <a:t>May 15, 2019</a:t>
            </a:r>
          </a:p>
          <a:p>
            <a:pPr algn="l"/>
            <a:r>
              <a:rPr lang="en-US" sz="1900"/>
              <a:t>1:10-2:00pm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A40339-1551-C148-8B80-BC47C9BF3F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22" r="17304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4EADF2-2A3C-9A46-AA4D-77842731E759}"/>
              </a:ext>
            </a:extLst>
          </p:cNvPr>
          <p:cNvSpPr txBox="1"/>
          <p:nvPr/>
        </p:nvSpPr>
        <p:spPr>
          <a:xfrm>
            <a:off x="1903686" y="969313"/>
            <a:ext cx="221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 panose="030F0902030302020204" pitchFamily="66" charset="0"/>
              </a:rPr>
              <a:t>Is everything OK?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5B3F77-7EE8-F545-9CB4-68AA49A1AD4B}"/>
              </a:ext>
            </a:extLst>
          </p:cNvPr>
          <p:cNvSpPr txBox="1"/>
          <p:nvPr/>
        </p:nvSpPr>
        <p:spPr>
          <a:xfrm>
            <a:off x="2560573" y="2436512"/>
            <a:ext cx="1742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mic Sans MS" panose="030F0902030302020204" pitchFamily="66" charset="0"/>
              </a:rPr>
              <a:t>What happened?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FB92BA-304B-FA47-AA42-496277966813}"/>
              </a:ext>
            </a:extLst>
          </p:cNvPr>
          <p:cNvSpPr txBox="1"/>
          <p:nvPr/>
        </p:nvSpPr>
        <p:spPr>
          <a:xfrm>
            <a:off x="886725" y="5674446"/>
            <a:ext cx="1742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mic Sans MS" panose="030F0902030302020204" pitchFamily="66" charset="0"/>
              </a:rPr>
              <a:t>How do you feel now?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1F1F60-844C-454D-AED5-A0AE36B6E317}"/>
              </a:ext>
            </a:extLst>
          </p:cNvPr>
          <p:cNvSpPr txBox="1"/>
          <p:nvPr/>
        </p:nvSpPr>
        <p:spPr>
          <a:xfrm>
            <a:off x="2846173" y="5547833"/>
            <a:ext cx="1742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902030302020204" pitchFamily="66" charset="0"/>
              </a:rPr>
              <a:t>Who got hurt?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3E9F60-15B6-0149-86F3-596FC5CBD876}"/>
              </a:ext>
            </a:extLst>
          </p:cNvPr>
          <p:cNvSpPr txBox="1"/>
          <p:nvPr/>
        </p:nvSpPr>
        <p:spPr>
          <a:xfrm>
            <a:off x="2452327" y="3769126"/>
            <a:ext cx="1742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mic Sans MS" panose="030F0902030302020204" pitchFamily="66" charset="0"/>
              </a:rPr>
              <a:t>How did it happen?</a:t>
            </a:r>
          </a:p>
        </p:txBody>
      </p:sp>
    </p:spTree>
    <p:extLst>
      <p:ext uri="{BB962C8B-B14F-4D97-AF65-F5344CB8AC3E}">
        <p14:creationId xmlns:p14="http://schemas.microsoft.com/office/powerpoint/2010/main" val="375616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715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Examined outcomes before and for two years after RPI was implemented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923" y="2160349"/>
            <a:ext cx="10534878" cy="4471064"/>
          </a:xfrm>
        </p:spPr>
        <p:txBody>
          <a:bodyPr numCol="2">
            <a:noAutofit/>
          </a:bodyPr>
          <a:lstStyle/>
          <a:p>
            <a:pPr marL="514338" indent="-514338">
              <a:buFont typeface="+mj-lt"/>
              <a:buAutoNum type="arabicPeriod" startAt="3"/>
            </a:pPr>
            <a:r>
              <a:rPr lang="en-US" sz="2667" dirty="0"/>
              <a:t>Did RPI affect staff perceptions </a:t>
            </a:r>
            <a:br>
              <a:rPr lang="en-US" sz="2667" dirty="0"/>
            </a:br>
            <a:r>
              <a:rPr lang="en-US" sz="2667" dirty="0"/>
              <a:t>of school climate?</a:t>
            </a:r>
          </a:p>
          <a:p>
            <a:pPr marL="533386" lvl="1" indent="0">
              <a:spcBef>
                <a:spcPts val="1200"/>
              </a:spcBef>
              <a:buNone/>
            </a:pPr>
            <a:r>
              <a:rPr lang="en-US" sz="2667" dirty="0"/>
              <a:t>Data Source: Staff survey</a:t>
            </a:r>
          </a:p>
          <a:p>
            <a:pPr marL="1581111" lvl="2" indent="-514338">
              <a:buFont typeface="Wingdings" pitchFamily="2" charset="2"/>
              <a:buChar char="ü"/>
            </a:pPr>
            <a:r>
              <a:rPr lang="en-US" sz="2400" dirty="0"/>
              <a:t>Student input</a:t>
            </a:r>
          </a:p>
          <a:p>
            <a:pPr marL="1581111" lvl="2" indent="-514338">
              <a:buFont typeface="Wingdings" pitchFamily="2" charset="2"/>
              <a:buChar char="ü"/>
            </a:pPr>
            <a:r>
              <a:rPr lang="en-US" sz="2400" dirty="0"/>
              <a:t>Positive peer interactions</a:t>
            </a:r>
          </a:p>
          <a:p>
            <a:pPr marL="1581111" lvl="2" indent="-514338">
              <a:buFont typeface="Wingdings" pitchFamily="2" charset="2"/>
              <a:buChar char="ü"/>
            </a:pPr>
            <a:r>
              <a:rPr lang="en-US" sz="2400" dirty="0"/>
              <a:t>Teacher support</a:t>
            </a:r>
          </a:p>
          <a:p>
            <a:pPr marL="1581111" lvl="2" indent="-514338">
              <a:buFont typeface="Wingdings" pitchFamily="2" charset="2"/>
              <a:buChar char="ü"/>
            </a:pPr>
            <a:r>
              <a:rPr lang="en-US" sz="2400" dirty="0"/>
              <a:t>Safety problems</a:t>
            </a:r>
          </a:p>
          <a:p>
            <a:pPr marL="1581111" lvl="2" indent="-514338">
              <a:buFont typeface="Wingdings" pitchFamily="2" charset="2"/>
              <a:buChar char="ü"/>
            </a:pPr>
            <a:r>
              <a:rPr lang="en-US" sz="2400" dirty="0"/>
              <a:t>Classroom control</a:t>
            </a:r>
          </a:p>
          <a:p>
            <a:pPr marL="1581111" lvl="2" indent="-514338"/>
            <a:endParaRPr lang="en-US" sz="2667" dirty="0"/>
          </a:p>
          <a:p>
            <a:pPr marL="1581111" lvl="2" indent="-514338"/>
            <a:endParaRPr lang="en-US" sz="2667" dirty="0"/>
          </a:p>
          <a:p>
            <a:pPr marL="1581111" lvl="2" indent="-514338"/>
            <a:endParaRPr lang="en-US" sz="2667" dirty="0"/>
          </a:p>
          <a:p>
            <a:pPr marL="514338" indent="-514338">
              <a:buClr>
                <a:schemeClr val="bg1"/>
              </a:buClr>
              <a:buFont typeface="+mj-lt"/>
              <a:buAutoNum type="arabicPeriod" startAt="3"/>
            </a:pPr>
            <a:r>
              <a:rPr lang="en-US" sz="2667" dirty="0"/>
              <a:t>Did RPI affect student </a:t>
            </a:r>
            <a:br>
              <a:rPr lang="en-US" sz="2667" dirty="0"/>
            </a:br>
            <a:r>
              <a:rPr lang="en-US" sz="2667" dirty="0"/>
              <a:t>outcomes?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US" sz="2667" dirty="0"/>
              <a:t> Data Source: Student survey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/>
              <a:t>school climate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/>
              <a:t>school connectedness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/>
              <a:t>peer relationships 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/>
              <a:t>social skills (assertion, empathy)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/>
              <a:t>bullying victimization (physical, verbal, cyber)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/>
              <a:t>academic achievement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/>
              <a:t>suspension rates</a:t>
            </a: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C0E48482-3549-9F42-9756-EDA671DC88BE}"/>
              </a:ext>
            </a:extLst>
          </p:cNvPr>
          <p:cNvSpPr/>
          <p:nvPr/>
        </p:nvSpPr>
        <p:spPr>
          <a:xfrm>
            <a:off x="511005" y="2125378"/>
            <a:ext cx="852684" cy="852685"/>
          </a:xfrm>
          <a:prstGeom prst="gear6">
            <a:avLst/>
          </a:prstGeom>
          <a:solidFill>
            <a:schemeClr val="accent5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0108343F-C53F-B248-81FF-756DF06239B6}"/>
              </a:ext>
            </a:extLst>
          </p:cNvPr>
          <p:cNvSpPr/>
          <p:nvPr/>
        </p:nvSpPr>
        <p:spPr>
          <a:xfrm>
            <a:off x="5695033" y="2125378"/>
            <a:ext cx="852684" cy="852685"/>
          </a:xfrm>
          <a:prstGeom prst="gear6">
            <a:avLst/>
          </a:prstGeom>
          <a:solidFill>
            <a:schemeClr val="accent2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5909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937" y="6179711"/>
            <a:ext cx="10048125" cy="678288"/>
          </a:xfrm>
        </p:spPr>
        <p:txBody>
          <a:bodyPr/>
          <a:lstStyle/>
          <a:p>
            <a:pPr marL="0" indent="0">
              <a:buNone/>
            </a:pPr>
            <a:r>
              <a:rPr lang="en-US" sz="1867" i="1" dirty="0"/>
              <a:t>Inter-rater reliability for observations ICC=.71. 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3769906"/>
              </p:ext>
            </p:extLst>
          </p:nvPr>
        </p:nvGraphicFramePr>
        <p:xfrm>
          <a:off x="586886" y="1562136"/>
          <a:ext cx="7346153" cy="4617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515350" y="1554625"/>
            <a:ext cx="3360934" cy="404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90000"/>
              </a:lnSpc>
              <a:spcBef>
                <a:spcPts val="1800"/>
              </a:spcBef>
              <a:buFont typeface="Arial" charset="0"/>
              <a:buChar char="•"/>
            </a:pPr>
            <a:r>
              <a:rPr lang="en-US" sz="2800" dirty="0"/>
              <a:t>Fidelity varied by practice, but was generally high</a:t>
            </a:r>
          </a:p>
          <a:p>
            <a:pPr marL="380990" indent="-380990">
              <a:lnSpc>
                <a:spcPct val="90000"/>
              </a:lnSpc>
              <a:spcBef>
                <a:spcPts val="1800"/>
              </a:spcBef>
              <a:buFont typeface="Arial" charset="0"/>
              <a:buChar char="•"/>
            </a:pPr>
            <a:r>
              <a:rPr lang="en-US" sz="2800" dirty="0"/>
              <a:t>Did not change from Y1 to Y2</a:t>
            </a:r>
          </a:p>
          <a:p>
            <a:pPr marL="380990" indent="-380990">
              <a:lnSpc>
                <a:spcPct val="90000"/>
              </a:lnSpc>
              <a:spcBef>
                <a:spcPts val="1800"/>
              </a:spcBef>
              <a:buFont typeface="Arial" charset="0"/>
              <a:buChar char="•"/>
            </a:pPr>
            <a:r>
              <a:rPr lang="en-US" sz="2800" dirty="0"/>
              <a:t>But most circles failed to reach a successful resolution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AED0337-ED54-064A-AE83-9DE2DABA1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688" y="66099"/>
            <a:ext cx="10828311" cy="1417639"/>
          </a:xfrm>
        </p:spPr>
        <p:txBody>
          <a:bodyPr>
            <a:normAutofit/>
          </a:bodyPr>
          <a:lstStyle/>
          <a:p>
            <a:r>
              <a:rPr lang="en-US" dirty="0"/>
              <a:t>How well did schools implement RPI? </a:t>
            </a: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82384C42-C2CE-8842-A6E0-DDA4F98D809F}"/>
              </a:ext>
            </a:extLst>
          </p:cNvPr>
          <p:cNvSpPr/>
          <p:nvPr/>
        </p:nvSpPr>
        <p:spPr>
          <a:xfrm>
            <a:off x="511005" y="340644"/>
            <a:ext cx="852684" cy="852685"/>
          </a:xfrm>
          <a:prstGeom prst="gear6">
            <a:avLst/>
          </a:prstGeom>
          <a:gradFill flip="none" rotWithShape="1">
            <a:gsLst>
              <a:gs pos="0">
                <a:srgbClr val="00B0F0"/>
              </a:gs>
              <a:gs pos="23000">
                <a:schemeClr val="accent3">
                  <a:lumMod val="89000"/>
                </a:schemeClr>
              </a:gs>
              <a:gs pos="68000">
                <a:srgbClr val="00B0F0"/>
              </a:gs>
              <a:gs pos="97000">
                <a:srgbClr val="00B0F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9493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688" y="66099"/>
            <a:ext cx="10828311" cy="1417639"/>
          </a:xfrm>
        </p:spPr>
        <p:txBody>
          <a:bodyPr>
            <a:normAutofit/>
          </a:bodyPr>
          <a:lstStyle/>
          <a:p>
            <a:r>
              <a:rPr lang="en-US" dirty="0"/>
              <a:t>How well did schools implement RPI?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913761"/>
            <a:ext cx="1062775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Teachers self-report showed significant improvement (Y1-Y2)* in their: </a:t>
            </a:r>
          </a:p>
          <a:p>
            <a:pPr lvl="1"/>
            <a:r>
              <a:rPr lang="en-US" b="1" i="1" u="sng" dirty="0"/>
              <a:t>Use</a:t>
            </a:r>
            <a:r>
              <a:rPr lang="en-US" dirty="0"/>
              <a:t> of affective statement, discussion of restorative practice, informal use of restorative questions, and encouraging people beyond shame response (Past 60 day)</a:t>
            </a:r>
          </a:p>
          <a:p>
            <a:pPr lvl="1"/>
            <a:r>
              <a:rPr lang="en-US" b="1" i="1" u="sng" dirty="0"/>
              <a:t>How well</a:t>
            </a:r>
            <a:r>
              <a:rPr lang="en-US" b="1" i="1" dirty="0"/>
              <a:t> </a:t>
            </a:r>
            <a:r>
              <a:rPr lang="en-US" dirty="0"/>
              <a:t>they were using two specific practices: restorative questions and small impromptu conferences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2667" dirty="0"/>
              <a:t>But only about 1/3 of teachers reported using restorative practices more frequently over time</a:t>
            </a:r>
          </a:p>
          <a:p>
            <a:pPr lvl="1"/>
            <a:r>
              <a:rPr lang="en-US" dirty="0"/>
              <a:t>29% for proactive circles</a:t>
            </a:r>
          </a:p>
          <a:p>
            <a:pPr lvl="1"/>
            <a:r>
              <a:rPr lang="en-US" dirty="0"/>
              <a:t>32% for responsive circles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6041" y="6094765"/>
            <a:ext cx="915084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*Estimated probability of change from Y1 to Y2 P</a:t>
            </a:r>
            <a:r>
              <a:rPr lang="en-US" sz="1867" i="1" u="sng" dirty="0"/>
              <a:t>&lt;</a:t>
            </a:r>
            <a:r>
              <a:rPr lang="en-US" sz="1867" i="1" dirty="0"/>
              <a:t> 0.01 </a:t>
            </a:r>
            <a:endParaRPr lang="en-US" sz="1867" i="1" u="sng" dirty="0"/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1DD91F1C-C26E-184B-8A87-1A26384191DA}"/>
              </a:ext>
            </a:extLst>
          </p:cNvPr>
          <p:cNvSpPr/>
          <p:nvPr/>
        </p:nvSpPr>
        <p:spPr>
          <a:xfrm>
            <a:off x="511005" y="340644"/>
            <a:ext cx="852684" cy="852685"/>
          </a:xfrm>
          <a:prstGeom prst="gear6">
            <a:avLst/>
          </a:prstGeom>
          <a:gradFill flip="none" rotWithShape="1">
            <a:gsLst>
              <a:gs pos="0">
                <a:srgbClr val="00B0F0"/>
              </a:gs>
              <a:gs pos="23000">
                <a:schemeClr val="accent3">
                  <a:lumMod val="89000"/>
                </a:schemeClr>
              </a:gs>
              <a:gs pos="68000">
                <a:srgbClr val="00B0F0"/>
              </a:gs>
              <a:gs pos="97000">
                <a:srgbClr val="00B0F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7309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4320"/>
            <a:ext cx="10515600" cy="88432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67" dirty="0"/>
              <a:t>Wide variability in student experiences of restorative practices within treatment schools (i.e., some receiving RPI, some not)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056" y="2924935"/>
            <a:ext cx="5343893" cy="41293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29546" y="3306265"/>
            <a:ext cx="350691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Treatment students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4559" y="6420979"/>
            <a:ext cx="21778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/>
              <a:t>Low RP</a:t>
            </a:r>
            <a:endParaRPr lang="en-US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7882411" y="6421480"/>
            <a:ext cx="243284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i="1"/>
              <a:t>High RP</a:t>
            </a:r>
            <a:endParaRPr lang="en-US" sz="1600" b="1" i="1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8913024" y="4691948"/>
            <a:ext cx="3171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Number of students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14263" y="2654081"/>
            <a:ext cx="8799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Student self-reported experience of restorative practices (Year 2)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0FFE2E4-F452-134E-B616-FE0A9B33F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688" y="66099"/>
            <a:ext cx="10828311" cy="1417639"/>
          </a:xfrm>
        </p:spPr>
        <p:txBody>
          <a:bodyPr>
            <a:normAutofit/>
          </a:bodyPr>
          <a:lstStyle/>
          <a:p>
            <a:r>
              <a:rPr lang="en-US" dirty="0"/>
              <a:t>How well did schools implement RPI? </a:t>
            </a:r>
          </a:p>
        </p:txBody>
      </p:sp>
      <p:sp>
        <p:nvSpPr>
          <p:cNvPr id="16" name="Shape 15">
            <a:extLst>
              <a:ext uri="{FF2B5EF4-FFF2-40B4-BE49-F238E27FC236}">
                <a16:creationId xmlns:a16="http://schemas.microsoft.com/office/drawing/2014/main" id="{A8CD84B5-1C18-AB4C-B4B7-9914155FFF2D}"/>
              </a:ext>
            </a:extLst>
          </p:cNvPr>
          <p:cNvSpPr/>
          <p:nvPr/>
        </p:nvSpPr>
        <p:spPr>
          <a:xfrm>
            <a:off x="511005" y="340644"/>
            <a:ext cx="852684" cy="852685"/>
          </a:xfrm>
          <a:prstGeom prst="gear6">
            <a:avLst/>
          </a:prstGeom>
          <a:gradFill flip="none" rotWithShape="1">
            <a:gsLst>
              <a:gs pos="0">
                <a:srgbClr val="00B0F0"/>
              </a:gs>
              <a:gs pos="23000">
                <a:schemeClr val="accent3">
                  <a:lumMod val="89000"/>
                </a:schemeClr>
              </a:gs>
              <a:gs pos="68000">
                <a:srgbClr val="00B0F0"/>
              </a:gs>
              <a:gs pos="97000">
                <a:srgbClr val="00B0F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3945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630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667" dirty="0"/>
              <a:t>Student experiences of restorative practices did not significantly differ between treatment and control schools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25962"/>
            <a:ext cx="5343893" cy="4129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056" y="2924935"/>
            <a:ext cx="5343893" cy="4129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8090" y="3306265"/>
            <a:ext cx="350691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</a:rPr>
              <a:t>Control students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9546" y="3306265"/>
            <a:ext cx="350691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Treatment students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797919" y="4665441"/>
            <a:ext cx="3171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Number of students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3103" y="6421482"/>
            <a:ext cx="21778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/>
              <a:t>Low RP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4559" y="6420979"/>
            <a:ext cx="21778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/>
              <a:t>Low RP</a:t>
            </a:r>
            <a:endParaRPr lang="en-US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7882411" y="6421480"/>
            <a:ext cx="243284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i="1"/>
              <a:t>High RP</a:t>
            </a:r>
            <a:endParaRPr lang="en-US" sz="16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3080955" y="6420363"/>
            <a:ext cx="243284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i="1"/>
              <a:t>High RP</a:t>
            </a:r>
            <a:endParaRPr lang="en-US" sz="1600" b="1" i="1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8913024" y="4691948"/>
            <a:ext cx="3171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Number of students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A642F2A-8BF8-8C4A-973F-5B6306888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688" y="66099"/>
            <a:ext cx="10828311" cy="1417639"/>
          </a:xfrm>
        </p:spPr>
        <p:txBody>
          <a:bodyPr>
            <a:normAutofit/>
          </a:bodyPr>
          <a:lstStyle/>
          <a:p>
            <a:r>
              <a:rPr lang="en-US" dirty="0"/>
              <a:t>How well did schools implement RPI? </a:t>
            </a:r>
          </a:p>
        </p:txBody>
      </p:sp>
      <p:sp>
        <p:nvSpPr>
          <p:cNvPr id="18" name="Shape 17">
            <a:extLst>
              <a:ext uri="{FF2B5EF4-FFF2-40B4-BE49-F238E27FC236}">
                <a16:creationId xmlns:a16="http://schemas.microsoft.com/office/drawing/2014/main" id="{79337ECA-85C4-4B4D-9831-D4B95F409E35}"/>
              </a:ext>
            </a:extLst>
          </p:cNvPr>
          <p:cNvSpPr/>
          <p:nvPr/>
        </p:nvSpPr>
        <p:spPr>
          <a:xfrm>
            <a:off x="511005" y="340644"/>
            <a:ext cx="852684" cy="852685"/>
          </a:xfrm>
          <a:prstGeom prst="gear6">
            <a:avLst/>
          </a:prstGeom>
          <a:gradFill flip="none" rotWithShape="1">
            <a:gsLst>
              <a:gs pos="0">
                <a:srgbClr val="00B0F0"/>
              </a:gs>
              <a:gs pos="23000">
                <a:schemeClr val="accent3">
                  <a:lumMod val="89000"/>
                </a:schemeClr>
              </a:gs>
              <a:gs pos="68000">
                <a:srgbClr val="00B0F0"/>
              </a:gs>
              <a:gs pos="97000">
                <a:srgbClr val="00B0F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2C857B-47EA-CD40-A411-005A0F865AA8}"/>
              </a:ext>
            </a:extLst>
          </p:cNvPr>
          <p:cNvSpPr txBox="1"/>
          <p:nvPr/>
        </p:nvSpPr>
        <p:spPr>
          <a:xfrm>
            <a:off x="1514263" y="2654081"/>
            <a:ext cx="8799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Student self-reported experience of restorative practices (Year 2)</a:t>
            </a:r>
          </a:p>
        </p:txBody>
      </p:sp>
    </p:spTree>
    <p:extLst>
      <p:ext uri="{BB962C8B-B14F-4D97-AF65-F5344CB8AC3E}">
        <p14:creationId xmlns:p14="http://schemas.microsoft.com/office/powerpoint/2010/main" val="12611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267" y="398176"/>
            <a:ext cx="10119911" cy="1325563"/>
          </a:xfrm>
        </p:spPr>
        <p:txBody>
          <a:bodyPr>
            <a:normAutofit/>
          </a:bodyPr>
          <a:lstStyle/>
          <a:p>
            <a:r>
              <a:rPr lang="en-US" dirty="0"/>
              <a:t>Did RPI implementation influence the school environment?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1" y="1689991"/>
            <a:ext cx="10840518" cy="49676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 significant impact on whole school environment</a:t>
            </a:r>
          </a:p>
          <a:p>
            <a:pPr lvl="1"/>
            <a:r>
              <a:rPr lang="en-US" dirty="0"/>
              <a:t>No differences between treatment and control schools</a:t>
            </a:r>
          </a:p>
          <a:p>
            <a:pPr lvl="1"/>
            <a:r>
              <a:rPr lang="en-US" dirty="0"/>
              <a:t>No change in whole school environment over time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135105043"/>
              </p:ext>
            </p:extLst>
          </p:nvPr>
        </p:nvGraphicFramePr>
        <p:xfrm>
          <a:off x="1485900" y="3701666"/>
          <a:ext cx="8980123" cy="2955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hape 4">
            <a:extLst>
              <a:ext uri="{FF2B5EF4-FFF2-40B4-BE49-F238E27FC236}">
                <a16:creationId xmlns:a16="http://schemas.microsoft.com/office/drawing/2014/main" id="{61B045C1-F86C-4147-BA9E-6F5CF5B8243E}"/>
              </a:ext>
            </a:extLst>
          </p:cNvPr>
          <p:cNvSpPr/>
          <p:nvPr/>
        </p:nvSpPr>
        <p:spPr>
          <a:xfrm>
            <a:off x="517103" y="340647"/>
            <a:ext cx="852684" cy="852685"/>
          </a:xfrm>
          <a:prstGeom prst="gear6">
            <a:avLst/>
          </a:prstGeom>
          <a:solidFill>
            <a:schemeClr val="accent1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77963D-12E7-9D41-8F23-0308C8367263}"/>
              </a:ext>
            </a:extLst>
          </p:cNvPr>
          <p:cNvSpPr txBox="1"/>
          <p:nvPr/>
        </p:nvSpPr>
        <p:spPr>
          <a:xfrm>
            <a:off x="1514263" y="3160857"/>
            <a:ext cx="972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School Level Environment (youth Program Quality Assessment Scores</a:t>
            </a:r>
          </a:p>
        </p:txBody>
      </p:sp>
    </p:spTree>
    <p:extLst>
      <p:ext uri="{BB962C8B-B14F-4D97-AF65-F5344CB8AC3E}">
        <p14:creationId xmlns:p14="http://schemas.microsoft.com/office/powerpoint/2010/main" val="222464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231" y="353985"/>
            <a:ext cx="10753616" cy="1417639"/>
          </a:xfrm>
        </p:spPr>
        <p:txBody>
          <a:bodyPr>
            <a:normAutofit/>
          </a:bodyPr>
          <a:lstStyle/>
          <a:p>
            <a:r>
              <a:rPr lang="en-US" dirty="0"/>
              <a:t>Did RPI affect staff perceptions of school climate?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9246142"/>
              </p:ext>
            </p:extLst>
          </p:nvPr>
        </p:nvGraphicFramePr>
        <p:xfrm>
          <a:off x="1150705" y="2093404"/>
          <a:ext cx="9602912" cy="4334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85900" y="6273182"/>
            <a:ext cx="3753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 significant differences</a:t>
            </a: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9CDBD553-CE8B-624E-94FE-43F1AA454967}"/>
              </a:ext>
            </a:extLst>
          </p:cNvPr>
          <p:cNvSpPr/>
          <p:nvPr/>
        </p:nvSpPr>
        <p:spPr>
          <a:xfrm>
            <a:off x="521183" y="337562"/>
            <a:ext cx="852684" cy="852685"/>
          </a:xfrm>
          <a:prstGeom prst="gear6">
            <a:avLst/>
          </a:prstGeom>
          <a:solidFill>
            <a:schemeClr val="accent5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59A3A7-A50D-4B40-BE21-7F7C40BACA8E}"/>
              </a:ext>
            </a:extLst>
          </p:cNvPr>
          <p:cNvSpPr txBox="1"/>
          <p:nvPr/>
        </p:nvSpPr>
        <p:spPr>
          <a:xfrm>
            <a:off x="1485900" y="1631739"/>
            <a:ext cx="8962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Staff Perceptions of School Climate</a:t>
            </a:r>
          </a:p>
        </p:txBody>
      </p:sp>
    </p:spTree>
    <p:extLst>
      <p:ext uri="{BB962C8B-B14F-4D97-AF65-F5344CB8AC3E}">
        <p14:creationId xmlns:p14="http://schemas.microsoft.com/office/powerpoint/2010/main" val="408041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8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3608122"/>
            <a:ext cx="10794712" cy="2801913"/>
          </a:xfrm>
        </p:spPr>
        <p:txBody>
          <a:bodyPr>
            <a:normAutofit/>
          </a:bodyPr>
          <a:lstStyle/>
          <a:p>
            <a:r>
              <a:rPr lang="en-US" dirty="0"/>
              <a:t>Within treatment schools, SEM mediation* found that Restorative Staff Community mediated the influence of implementation on climate</a:t>
            </a:r>
          </a:p>
          <a:p>
            <a:r>
              <a:rPr lang="en-US" dirty="0"/>
              <a:t>Teachers who reported doing more restorative practices had significantly more positive perceptions of two domains of school climate: (1) clarity/consistency (p=.006); (2) teacher support (p=.046)  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09707615"/>
              </p:ext>
            </p:extLst>
          </p:nvPr>
        </p:nvGraphicFramePr>
        <p:xfrm>
          <a:off x="1889125" y="-6614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5325" y="6229350"/>
            <a:ext cx="1013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*Using delta method standard errors (aka the Sobel test) and accounting for clustering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644E36-392A-1E4A-85C4-7447A51F4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48" y="353985"/>
            <a:ext cx="10753616" cy="1417639"/>
          </a:xfrm>
        </p:spPr>
        <p:txBody>
          <a:bodyPr>
            <a:normAutofit/>
          </a:bodyPr>
          <a:lstStyle/>
          <a:p>
            <a:r>
              <a:rPr lang="en-US" dirty="0"/>
              <a:t>Did RPI affect staff perceptions of school climate?</a:t>
            </a: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642A7AE5-061C-7A45-8866-3EE853DBFB5B}"/>
              </a:ext>
            </a:extLst>
          </p:cNvPr>
          <p:cNvSpPr/>
          <p:nvPr/>
        </p:nvSpPr>
        <p:spPr>
          <a:xfrm>
            <a:off x="521183" y="337562"/>
            <a:ext cx="852684" cy="852685"/>
          </a:xfrm>
          <a:prstGeom prst="gear6">
            <a:avLst/>
          </a:prstGeom>
          <a:solidFill>
            <a:schemeClr val="accent5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2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712" y="106651"/>
            <a:ext cx="9973147" cy="1325563"/>
          </a:xfrm>
        </p:spPr>
        <p:txBody>
          <a:bodyPr>
            <a:normAutofit/>
          </a:bodyPr>
          <a:lstStyle/>
          <a:p>
            <a:r>
              <a:rPr lang="en-US" dirty="0"/>
              <a:t>Did RPI affect student outcomes?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258" y="1668653"/>
            <a:ext cx="10811553" cy="5082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Intent to treat analyses found no significant differences between students in control and treatment schools on: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perceptions of school climate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school connectedness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peer relationships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social skills (assertion, empathy)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bullying victimization (physical, verbal, cyber)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academic achievement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suspension rates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/>
              <a:t>Wide variability in student experiences (i.e., some receive RP, some not)</a:t>
            </a: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429F147B-C1A1-0D4B-B893-B88A30F81857}"/>
              </a:ext>
            </a:extLst>
          </p:cNvPr>
          <p:cNvSpPr/>
          <p:nvPr/>
        </p:nvSpPr>
        <p:spPr>
          <a:xfrm>
            <a:off x="517105" y="343091"/>
            <a:ext cx="852684" cy="852685"/>
          </a:xfrm>
          <a:prstGeom prst="gear6">
            <a:avLst/>
          </a:prstGeom>
          <a:solidFill>
            <a:schemeClr val="accent2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59620-2D65-6642-AFB0-0DBFF398E44B}"/>
              </a:ext>
            </a:extLst>
          </p:cNvPr>
          <p:cNvSpPr txBox="1"/>
          <p:nvPr/>
        </p:nvSpPr>
        <p:spPr>
          <a:xfrm>
            <a:off x="299156" y="6105017"/>
            <a:ext cx="11593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I deleted the last line because it’s on the next slide: Better outcomes observed among students who experienced more RP</a:t>
            </a:r>
          </a:p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7656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9"/>
            <a:ext cx="11226229" cy="4962244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Better outcomes for students who experienced more </a:t>
            </a:r>
            <a:r>
              <a:rPr lang="en-US" sz="3200" i="1" dirty="0"/>
              <a:t>RP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13512"/>
              </p:ext>
            </p:extLst>
          </p:nvPr>
        </p:nvGraphicFramePr>
        <p:xfrm>
          <a:off x="517105" y="2097943"/>
          <a:ext cx="5359712" cy="43049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62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7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1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8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817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dirty="0" err="1"/>
                        <a:t>Amt</a:t>
                      </a:r>
                      <a:r>
                        <a:rPr lang="en-US" sz="1900" baseline="0" dirty="0"/>
                        <a:t>   per SD</a:t>
                      </a:r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SE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817">
                <a:tc rowSpan="4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School climate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6933" marR="16933" marT="169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Clarity/ consistency**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16933" marR="16933" marT="1693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0.33</a:t>
                      </a:r>
                      <a:endParaRPr lang="en-US" sz="18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0.04</a:t>
                      </a:r>
                      <a:endParaRPr lang="en-US" sz="18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817"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Teacher support**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16933" marR="16933" marT="1693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0.42</a:t>
                      </a:r>
                      <a:endParaRPr lang="en-US" sz="18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0.03</a:t>
                      </a:r>
                      <a:endParaRPr lang="en-US" sz="18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817"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Positive peer relations**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16933" marR="16933" marT="1693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0.23</a:t>
                      </a:r>
                      <a:endParaRPr lang="en-US" sz="18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0.01</a:t>
                      </a:r>
                      <a:endParaRPr lang="en-US" sz="18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Student input**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16933" marR="16933" marT="1693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0.38</a:t>
                      </a:r>
                      <a:endParaRPr lang="en-US" sz="18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0.02</a:t>
                      </a:r>
                      <a:endParaRPr lang="en-US" sz="18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School connectedness**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16933" marR="16933" marT="1693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0.39</a:t>
                      </a:r>
                      <a:endParaRPr lang="en-US" sz="18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0.03</a:t>
                      </a:r>
                      <a:endParaRPr lang="en-US" sz="18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85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   Peer attachment**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16933" marR="16933" marT="1693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0.29</a:t>
                      </a:r>
                      <a:endParaRPr lang="en-US" sz="18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0.05</a:t>
                      </a:r>
                      <a:endParaRPr lang="en-US" sz="18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Social skills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6933" marR="16933" marT="169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Assertiveness</a:t>
                      </a:r>
                      <a:r>
                        <a:rPr lang="en-US" sz="1800" u="none" strike="noStrike" kern="1200" dirty="0">
                          <a:effectLst/>
                        </a:rPr>
                        <a:t>**</a:t>
                      </a:r>
                      <a:endParaRPr lang="en-US" sz="1800" b="1" i="0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933" marR="16933" marT="1693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0.36</a:t>
                      </a:r>
                      <a:endParaRPr lang="en-US" sz="18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0.06</a:t>
                      </a:r>
                      <a:endParaRPr lang="en-US" sz="18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Empathy</a:t>
                      </a:r>
                      <a:r>
                        <a:rPr lang="en-US" sz="1800" u="none" strike="noStrike" kern="1200" dirty="0">
                          <a:effectLst/>
                        </a:rPr>
                        <a:t>**</a:t>
                      </a:r>
                      <a:endParaRPr lang="en-US" sz="1800" b="1" i="0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933" marR="16933" marT="1693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0.24</a:t>
                      </a:r>
                      <a:endParaRPr lang="en-US" sz="18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0.03</a:t>
                      </a:r>
                      <a:endParaRPr lang="en-US" sz="18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 flipV="1">
            <a:off x="3779155" y="2227173"/>
            <a:ext cx="0" cy="1828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600303"/>
              </p:ext>
            </p:extLst>
          </p:nvPr>
        </p:nvGraphicFramePr>
        <p:xfrm>
          <a:off x="6466275" y="2097943"/>
          <a:ext cx="4954427" cy="27417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7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3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3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8592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Bullying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OR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CI</a:t>
                      </a:r>
                      <a:r>
                        <a:rPr lang="en-US" sz="1900" baseline="0" dirty="0"/>
                        <a:t> (L,U)</a:t>
                      </a:r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/>
                        <a:t>Amt</a:t>
                      </a:r>
                      <a:r>
                        <a:rPr lang="en-US" sz="1900" dirty="0"/>
                        <a:t>   per SD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r>
                        <a:rPr lang="en-US" sz="1500" dirty="0"/>
                        <a:t>Physical</a:t>
                      </a:r>
                      <a:endParaRPr lang="en-US" sz="15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0.87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(0.74, 1.01)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-0.15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r>
                        <a:rPr lang="en-US" sz="1500" dirty="0"/>
                        <a:t>Verbal</a:t>
                      </a:r>
                      <a:endParaRPr lang="en-US" sz="15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0.86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(0.62, 1.20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-0.15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dirty="0"/>
                        <a:t>Cyber</a:t>
                      </a:r>
                      <a:r>
                        <a:rPr lang="en-US" sz="1500" u="none" strike="noStrike" kern="1200" dirty="0">
                          <a:effectLst/>
                        </a:rPr>
                        <a:t>**</a:t>
                      </a:r>
                      <a:endParaRPr lang="en-US" sz="1500" b="1" i="0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0.77</a:t>
                      </a:r>
                      <a:endParaRPr lang="en-US" sz="19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(0.66, 0.91)</a:t>
                      </a:r>
                      <a:endParaRPr lang="en-US" sz="19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-0.26</a:t>
                      </a:r>
                      <a:endParaRPr lang="en-US" sz="19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 flipV="1">
            <a:off x="10477356" y="2227174"/>
            <a:ext cx="0" cy="1780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85470" y="6379288"/>
            <a:ext cx="3411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**significant at p&lt;.01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8738456-66D7-5A47-AAA4-A7184E1B4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712" y="106651"/>
            <a:ext cx="9973147" cy="1325563"/>
          </a:xfrm>
        </p:spPr>
        <p:txBody>
          <a:bodyPr>
            <a:normAutofit/>
          </a:bodyPr>
          <a:lstStyle/>
          <a:p>
            <a:r>
              <a:rPr lang="en-US" dirty="0"/>
              <a:t>Did RPI affect student outcomes?</a:t>
            </a:r>
          </a:p>
        </p:txBody>
      </p:sp>
      <p:sp>
        <p:nvSpPr>
          <p:cNvPr id="12" name="Shape 11">
            <a:extLst>
              <a:ext uri="{FF2B5EF4-FFF2-40B4-BE49-F238E27FC236}">
                <a16:creationId xmlns:a16="http://schemas.microsoft.com/office/drawing/2014/main" id="{68D92C79-10D3-E048-A2AC-391060699989}"/>
              </a:ext>
            </a:extLst>
          </p:cNvPr>
          <p:cNvSpPr/>
          <p:nvPr/>
        </p:nvSpPr>
        <p:spPr>
          <a:xfrm>
            <a:off x="517105" y="343091"/>
            <a:ext cx="852684" cy="852685"/>
          </a:xfrm>
          <a:prstGeom prst="gear6">
            <a:avLst/>
          </a:prstGeom>
          <a:solidFill>
            <a:schemeClr val="accent2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6442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736"/>
            <a:ext cx="10515600" cy="1325563"/>
          </a:xfrm>
        </p:spPr>
        <p:txBody>
          <a:bodyPr/>
          <a:lstStyle/>
          <a:p>
            <a:r>
              <a:rPr lang="en-US" dirty="0"/>
              <a:t>Agenda for today’s presentation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3013" y="1825625"/>
            <a:ext cx="8494111" cy="4351338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Describe the unique features of IIRP’s Restorative Practices Intervention (RPI)</a:t>
            </a:r>
          </a:p>
          <a:p>
            <a:pPr>
              <a:spcBef>
                <a:spcPts val="1800"/>
              </a:spcBef>
            </a:pPr>
            <a:r>
              <a:rPr lang="en-US" dirty="0"/>
              <a:t>Report the design and findings from the first two randomized controlled trials of RPI</a:t>
            </a:r>
          </a:p>
          <a:p>
            <a:pPr>
              <a:spcBef>
                <a:spcPts val="1800"/>
              </a:spcBef>
            </a:pPr>
            <a:r>
              <a:rPr lang="en-US" dirty="0"/>
              <a:t>Share lessons learned and implications for practitioners and researchers</a:t>
            </a:r>
          </a:p>
          <a:p>
            <a:pPr>
              <a:spcBef>
                <a:spcPts val="1800"/>
              </a:spcBef>
            </a:pP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4130AEB-F700-BD4F-B5B6-46D995BA032E}"/>
              </a:ext>
            </a:extLst>
          </p:cNvPr>
          <p:cNvSpPr/>
          <p:nvPr/>
        </p:nvSpPr>
        <p:spPr>
          <a:xfrm>
            <a:off x="9622953" y="203887"/>
            <a:ext cx="1885950" cy="18764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A7177F-BDA0-A148-B9B8-854106256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865" y="515036"/>
            <a:ext cx="1254125" cy="12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1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ndcorp26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76" y="400051"/>
            <a:ext cx="1428112" cy="142811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E0491F-AC7A-48D5-B37D-764F2ED18B29}"/>
              </a:ext>
            </a:extLst>
          </p:cNvPr>
          <p:cNvSpPr/>
          <p:nvPr/>
        </p:nvSpPr>
        <p:spPr>
          <a:xfrm>
            <a:off x="2671762" y="535029"/>
            <a:ext cx="83581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Study 2: Pittsburgh</a:t>
            </a:r>
          </a:p>
          <a:p>
            <a:br>
              <a:rPr lang="en-US" sz="3200" dirty="0"/>
            </a:br>
            <a:r>
              <a:rPr lang="en-US" sz="3600" dirty="0">
                <a:solidFill>
                  <a:srgbClr val="00B0F0"/>
                </a:solidFill>
              </a:rPr>
              <a:t>Can Restorative Practices Improve School Climate and Curb Suspensions?</a:t>
            </a:r>
          </a:p>
          <a:p>
            <a:r>
              <a:rPr lang="en-US" sz="2200" dirty="0"/>
              <a:t>An Evaluation of the Impact of Restorative Practices in a Mid-Sized Urban School District</a:t>
            </a:r>
          </a:p>
          <a:p>
            <a:endParaRPr lang="en-US" sz="2200" dirty="0"/>
          </a:p>
          <a:p>
            <a:endParaRPr lang="en-US" sz="2200" dirty="0"/>
          </a:p>
          <a:p>
            <a:r>
              <a:rPr lang="en-US" dirty="0"/>
              <a:t>by Catherine H. Augustine, John Engberg, Geoffrey E. Grimm, Emma Lee, Elaine Lin Wang, Karen Christianson, Andrea A. Joseph</a:t>
            </a:r>
          </a:p>
          <a:p>
            <a:endParaRPr lang="en-US" dirty="0"/>
          </a:p>
          <a:p>
            <a:endParaRPr lang="en-US" dirty="0">
              <a:solidFill>
                <a:srgbClr val="4866BC"/>
              </a:solidFill>
            </a:endParaRPr>
          </a:p>
          <a:p>
            <a:r>
              <a:rPr lang="en-US" sz="2800" dirty="0">
                <a:solidFill>
                  <a:srgbClr val="00B0F0"/>
                </a:solidFill>
              </a:rPr>
              <a:t>Available at </a:t>
            </a:r>
            <a:r>
              <a:rPr lang="en-US" sz="2800" dirty="0" err="1">
                <a:solidFill>
                  <a:srgbClr val="00B0F0"/>
                </a:solidFill>
              </a:rPr>
              <a:t>www.rand.org</a:t>
            </a:r>
            <a:r>
              <a:rPr lang="en-US" sz="2800" dirty="0">
                <a:solidFill>
                  <a:srgbClr val="00B0F0"/>
                </a:solidFill>
              </a:rPr>
              <a:t>/t/RR2840</a:t>
            </a:r>
          </a:p>
        </p:txBody>
      </p:sp>
    </p:spTree>
    <p:extLst>
      <p:ext uri="{BB962C8B-B14F-4D97-AF65-F5344CB8AC3E}">
        <p14:creationId xmlns:p14="http://schemas.microsoft.com/office/powerpoint/2010/main" val="121262732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39686895"/>
              </p:ext>
            </p:extLst>
          </p:nvPr>
        </p:nvGraphicFramePr>
        <p:xfrm>
          <a:off x="1416050" y="719667"/>
          <a:ext cx="93599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D16DBDAB-995E-CB4F-A3D7-B59A2A3B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71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Randomized controlled study design</a:t>
            </a:r>
          </a:p>
        </p:txBody>
      </p:sp>
    </p:spTree>
    <p:extLst>
      <p:ext uri="{BB962C8B-B14F-4D97-AF65-F5344CB8AC3E}">
        <p14:creationId xmlns:p14="http://schemas.microsoft.com/office/powerpoint/2010/main" val="42309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CCAB2E2-B0A6-BE4E-825A-4BAA39BDA6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2CCAB2E2-B0A6-BE4E-825A-4BAA39BDA6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2CCAB2E2-B0A6-BE4E-825A-4BAA39BDA6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A0C2C1-D59E-2045-B17D-E845AC117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79A0C2C1-D59E-2045-B17D-E845AC117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79A0C2C1-D59E-2045-B17D-E845AC117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B88B81-1C0E-E341-B658-1D3B935A26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66B88B81-1C0E-E341-B658-1D3B935A26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66B88B81-1C0E-E341-B658-1D3B935A26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CCD7C03-F99C-BA4E-B248-A8DF14296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FCCD7C03-F99C-BA4E-B248-A8DF14296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FCCD7C03-F99C-BA4E-B248-A8DF14296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7CA12E0-F0C5-864B-A6EA-DEB4442255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dgm id="{97CA12E0-F0C5-864B-A6EA-DEB4442255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97CA12E0-F0C5-864B-A6EA-DEB4442255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F3FA5D-265D-0249-8CED-6713DD347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graphicEl>
                                              <a:dgm id="{05F3FA5D-265D-0249-8CED-6713DD347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05F3FA5D-265D-0249-8CED-6713DD347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2E5392-1862-1949-8600-34E75F1891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062E5392-1862-1949-8600-34E75F1891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062E5392-1862-1949-8600-34E75F1891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D41B290-ACE1-2D4A-A540-DA2DCA43AB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7D41B290-ACE1-2D4A-A540-DA2DCA43AB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7D41B290-ACE1-2D4A-A540-DA2DCA43AB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AtOnc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7F8E2-1D68-794B-A048-DA085F2ED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7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Pursuing Equitable and Restorative Communities (PERC) study schools spanned all grade levels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771AEB8-1EE3-F049-A39D-E141C863FE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610423"/>
              </p:ext>
            </p:extLst>
          </p:nvPr>
        </p:nvGraphicFramePr>
        <p:xfrm>
          <a:off x="2437678" y="1690688"/>
          <a:ext cx="6858000" cy="457200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1856067067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3438622300"/>
                    </a:ext>
                  </a:extLst>
                </a:gridCol>
              </a:tblGrid>
              <a:tr h="9254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Grade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Configuration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Number of </a:t>
                      </a:r>
                      <a:br>
                        <a:rPr lang="en-US" sz="2400" dirty="0">
                          <a:effectLst/>
                        </a:rPr>
                      </a:br>
                      <a:r>
                        <a:rPr lang="en-US" sz="2400" dirty="0">
                          <a:effectLst/>
                        </a:rPr>
                        <a:t>Treatment Schools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4112537"/>
                  </a:ext>
                </a:extLst>
              </a:tr>
              <a:tr h="5859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K–5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1554480" marT="0" marB="0" anchor="ctr"/>
                </a:tc>
                <a:extLst>
                  <a:ext uri="{0D108BD9-81ED-4DB2-BD59-A6C34878D82A}">
                    <a16:rowId xmlns:a16="http://schemas.microsoft.com/office/drawing/2014/main" val="2466283892"/>
                  </a:ext>
                </a:extLst>
              </a:tr>
              <a:tr h="5859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K–8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1554480" marT="0" marB="0" anchor="ctr"/>
                </a:tc>
                <a:extLst>
                  <a:ext uri="{0D108BD9-81ED-4DB2-BD59-A6C34878D82A}">
                    <a16:rowId xmlns:a16="http://schemas.microsoft.com/office/drawing/2014/main" val="1967827593"/>
                  </a:ext>
                </a:extLst>
              </a:tr>
              <a:tr h="5859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6–8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1554480" marT="0" marB="0" anchor="ctr"/>
                </a:tc>
                <a:extLst>
                  <a:ext uri="{0D108BD9-81ED-4DB2-BD59-A6C34878D82A}">
                    <a16:rowId xmlns:a16="http://schemas.microsoft.com/office/drawing/2014/main" val="1753052621"/>
                  </a:ext>
                </a:extLst>
              </a:tr>
              <a:tr h="5859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6–12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1554480" marT="0" marB="0" anchor="ctr"/>
                </a:tc>
                <a:extLst>
                  <a:ext uri="{0D108BD9-81ED-4DB2-BD59-A6C34878D82A}">
                    <a16:rowId xmlns:a16="http://schemas.microsoft.com/office/drawing/2014/main" val="702086970"/>
                  </a:ext>
                </a:extLst>
              </a:tr>
              <a:tr h="5859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9–12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1554480" marT="0" marB="0" anchor="ctr"/>
                </a:tc>
                <a:extLst>
                  <a:ext uri="{0D108BD9-81ED-4DB2-BD59-A6C34878D82A}">
                    <a16:rowId xmlns:a16="http://schemas.microsoft.com/office/drawing/2014/main" val="193824398"/>
                  </a:ext>
                </a:extLst>
              </a:tr>
              <a:tr h="7168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Total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22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1554480" marT="0" marB="0" anchor="ctr"/>
                </a:tc>
                <a:extLst>
                  <a:ext uri="{0D108BD9-81ED-4DB2-BD59-A6C34878D82A}">
                    <a16:rowId xmlns:a16="http://schemas.microsoft.com/office/drawing/2014/main" val="3364754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46070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222" y="405086"/>
            <a:ext cx="1178755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RAND surveyed more than 600 staff at treatment schools and got district data on 11,000 students across schools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B35B899-A6FF-0C44-B960-ED5F2C4C99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268004"/>
              </p:ext>
            </p:extLst>
          </p:nvPr>
        </p:nvGraphicFramePr>
        <p:xfrm>
          <a:off x="697889" y="2368062"/>
          <a:ext cx="6662737" cy="422439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601619">
                  <a:extLst>
                    <a:ext uri="{9D8B030D-6E8A-4147-A177-3AD203B41FA5}">
                      <a16:colId xmlns:a16="http://schemas.microsoft.com/office/drawing/2014/main" val="1101012768"/>
                    </a:ext>
                  </a:extLst>
                </a:gridCol>
                <a:gridCol w="1409425">
                  <a:extLst>
                    <a:ext uri="{9D8B030D-6E8A-4147-A177-3AD203B41FA5}">
                      <a16:colId xmlns:a16="http://schemas.microsoft.com/office/drawing/2014/main" val="2176455245"/>
                    </a:ext>
                  </a:extLst>
                </a:gridCol>
                <a:gridCol w="1281296">
                  <a:extLst>
                    <a:ext uri="{9D8B030D-6E8A-4147-A177-3AD203B41FA5}">
                      <a16:colId xmlns:a16="http://schemas.microsoft.com/office/drawing/2014/main" val="1058923354"/>
                    </a:ext>
                  </a:extLst>
                </a:gridCol>
                <a:gridCol w="1089101">
                  <a:extLst>
                    <a:ext uri="{9D8B030D-6E8A-4147-A177-3AD203B41FA5}">
                      <a16:colId xmlns:a16="http://schemas.microsoft.com/office/drawing/2014/main" val="2772788959"/>
                    </a:ext>
                  </a:extLst>
                </a:gridCol>
                <a:gridCol w="1281296">
                  <a:extLst>
                    <a:ext uri="{9D8B030D-6E8A-4147-A177-3AD203B41FA5}">
                      <a16:colId xmlns:a16="http://schemas.microsoft.com/office/drawing/2014/main" val="3049648661"/>
                    </a:ext>
                  </a:extLst>
                </a:gridCol>
              </a:tblGrid>
              <a:tr h="4324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Variable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Unweighted Respondents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1630" algn="dec"/>
                        </a:tabLst>
                      </a:pPr>
                      <a:r>
                        <a:rPr lang="en-US" sz="1400" dirty="0">
                          <a:effectLst/>
                        </a:rPr>
                        <a:t>Weighted Respondents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All PERC Staff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Standardized Difference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999171"/>
                  </a:ext>
                </a:extLst>
              </a:tr>
              <a:tr h="3289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Female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77%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75%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72%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dec"/>
                        </a:tabLst>
                      </a:pPr>
                      <a:r>
                        <a:rPr lang="en-US" sz="1400" dirty="0">
                          <a:effectLst/>
                        </a:rPr>
                        <a:t>-0.063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/>
                </a:tc>
                <a:extLst>
                  <a:ext uri="{0D108BD9-81ED-4DB2-BD59-A6C34878D82A}">
                    <a16:rowId xmlns:a16="http://schemas.microsoft.com/office/drawing/2014/main" val="1647130593"/>
                  </a:ext>
                </a:extLst>
              </a:tr>
              <a:tr h="3289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Male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23%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23%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26%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dec"/>
                        </a:tabLst>
                      </a:pPr>
                      <a:r>
                        <a:rPr lang="en-US" sz="1400" dirty="0">
                          <a:effectLst/>
                        </a:rPr>
                        <a:t>0.066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/>
                </a:tc>
                <a:extLst>
                  <a:ext uri="{0D108BD9-81ED-4DB2-BD59-A6C34878D82A}">
                    <a16:rowId xmlns:a16="http://schemas.microsoft.com/office/drawing/2014/main" val="1915911753"/>
                  </a:ext>
                </a:extLst>
              </a:tr>
              <a:tr h="3289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White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82%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76%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72%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dec"/>
                        </a:tabLst>
                      </a:pPr>
                      <a:r>
                        <a:rPr lang="en-US" sz="1400" dirty="0">
                          <a:effectLst/>
                        </a:rPr>
                        <a:t>-0.073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/>
                </a:tc>
                <a:extLst>
                  <a:ext uri="{0D108BD9-81ED-4DB2-BD59-A6C34878D82A}">
                    <a16:rowId xmlns:a16="http://schemas.microsoft.com/office/drawing/2014/main" val="3662226599"/>
                  </a:ext>
                </a:extLst>
              </a:tr>
              <a:tr h="3289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Black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15%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20%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23%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dec"/>
                        </a:tabLst>
                      </a:pPr>
                      <a:r>
                        <a:rPr lang="en-US" sz="1400" dirty="0">
                          <a:effectLst/>
                        </a:rPr>
                        <a:t>0.080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/>
                </a:tc>
                <a:extLst>
                  <a:ext uri="{0D108BD9-81ED-4DB2-BD59-A6C34878D82A}">
                    <a16:rowId xmlns:a16="http://schemas.microsoft.com/office/drawing/2014/main" val="1122432846"/>
                  </a:ext>
                </a:extLst>
              </a:tr>
              <a:tr h="4204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Other race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3%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3%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3%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dec"/>
                        </a:tabLst>
                      </a:pPr>
                      <a:r>
                        <a:rPr lang="en-US" sz="1400" dirty="0">
                          <a:effectLst/>
                        </a:rPr>
                        <a:t>0.001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/>
                </a:tc>
                <a:extLst>
                  <a:ext uri="{0D108BD9-81ED-4DB2-BD59-A6C34878D82A}">
                    <a16:rowId xmlns:a16="http://schemas.microsoft.com/office/drawing/2014/main" val="1248476883"/>
                  </a:ext>
                </a:extLst>
              </a:tr>
              <a:tr h="3289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Years in district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3080" algn="dec"/>
                        </a:tabLst>
                      </a:pPr>
                      <a:r>
                        <a:rPr lang="en-US" sz="1400" dirty="0">
                          <a:effectLst/>
                        </a:rPr>
                        <a:t>11.2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8470" algn="dec"/>
                        </a:tabLst>
                      </a:pPr>
                      <a:r>
                        <a:rPr lang="en-US" sz="1400" dirty="0">
                          <a:effectLst/>
                        </a:rPr>
                        <a:t>11.7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01320" algn="dec"/>
                        </a:tabLst>
                      </a:pPr>
                      <a:r>
                        <a:rPr lang="en-US" sz="1400" dirty="0">
                          <a:effectLst/>
                        </a:rPr>
                        <a:t>11.8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dec"/>
                        </a:tabLst>
                      </a:pPr>
                      <a:r>
                        <a:rPr lang="en-US" sz="1400" dirty="0">
                          <a:effectLst/>
                        </a:rPr>
                        <a:t>0.016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/>
                </a:tc>
                <a:extLst>
                  <a:ext uri="{0D108BD9-81ED-4DB2-BD59-A6C34878D82A}">
                    <a16:rowId xmlns:a16="http://schemas.microsoft.com/office/drawing/2014/main" val="3690375288"/>
                  </a:ext>
                </a:extLst>
              </a:tr>
              <a:tr h="3289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Classroom Teacher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74%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65%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61%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dec"/>
                        </a:tabLst>
                      </a:pPr>
                      <a:r>
                        <a:rPr lang="en-US" sz="1400" dirty="0">
                          <a:effectLst/>
                        </a:rPr>
                        <a:t>-0.088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/>
                </a:tc>
                <a:extLst>
                  <a:ext uri="{0D108BD9-81ED-4DB2-BD59-A6C34878D82A}">
                    <a16:rowId xmlns:a16="http://schemas.microsoft.com/office/drawing/2014/main" val="3773883274"/>
                  </a:ext>
                </a:extLst>
              </a:tr>
              <a:tr h="3289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Direct student staff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20%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22%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21%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dec"/>
                        </a:tabLst>
                      </a:pPr>
                      <a:r>
                        <a:rPr lang="en-US" sz="1400" dirty="0">
                          <a:effectLst/>
                        </a:rPr>
                        <a:t>-0.019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/>
                </a:tc>
                <a:extLst>
                  <a:ext uri="{0D108BD9-81ED-4DB2-BD59-A6C34878D82A}">
                    <a16:rowId xmlns:a16="http://schemas.microsoft.com/office/drawing/2014/main" val="4192535791"/>
                  </a:ext>
                </a:extLst>
              </a:tr>
              <a:tr h="3289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Indirect student staff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6%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12%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17%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dec"/>
                        </a:tabLst>
                      </a:pPr>
                      <a:r>
                        <a:rPr lang="en-US" sz="1400" dirty="0">
                          <a:effectLst/>
                        </a:rPr>
                        <a:t>0.123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/>
                </a:tc>
                <a:extLst>
                  <a:ext uri="{0D108BD9-81ED-4DB2-BD59-A6C34878D82A}">
                    <a16:rowId xmlns:a16="http://schemas.microsoft.com/office/drawing/2014/main" val="1350224474"/>
                  </a:ext>
                </a:extLst>
              </a:tr>
              <a:tr h="3289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Attended IIRP training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88%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83%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80%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dec"/>
                        </a:tabLst>
                      </a:pPr>
                      <a:r>
                        <a:rPr lang="en-US" sz="1400" dirty="0">
                          <a:effectLst/>
                        </a:rPr>
                        <a:t>-0.079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36830" marB="36830"/>
                </a:tc>
                <a:extLst>
                  <a:ext uri="{0D108BD9-81ED-4DB2-BD59-A6C34878D82A}">
                    <a16:rowId xmlns:a16="http://schemas.microsoft.com/office/drawing/2014/main" val="81134633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A892C49-06AF-C144-A7E1-A34D28392241}"/>
              </a:ext>
            </a:extLst>
          </p:cNvPr>
          <p:cNvSpPr txBox="1"/>
          <p:nvPr/>
        </p:nvSpPr>
        <p:spPr>
          <a:xfrm>
            <a:off x="697889" y="1906397"/>
            <a:ext cx="6662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Staff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55096702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817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Examined outcomes before and after PERC was implemented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992" y="2158426"/>
            <a:ext cx="5947077" cy="4088263"/>
          </a:xfrm>
        </p:spPr>
        <p:txBody>
          <a:bodyPr numCol="1">
            <a:normAutofit/>
          </a:bodyPr>
          <a:lstStyle/>
          <a:p>
            <a:pPr marL="514338" indent="-514338">
              <a:buFont typeface="+mj-lt"/>
              <a:buAutoNum type="arabicPeriod"/>
            </a:pPr>
            <a:r>
              <a:rPr lang="en-US" sz="2667" dirty="0"/>
              <a:t>How was PERC implemented?</a:t>
            </a:r>
          </a:p>
          <a:p>
            <a:pPr marL="533386" lvl="1" indent="0">
              <a:spcBef>
                <a:spcPts val="1200"/>
              </a:spcBef>
              <a:buNone/>
            </a:pPr>
            <a:r>
              <a:rPr lang="en-US" sz="2667" dirty="0"/>
              <a:t>Data Sources:</a:t>
            </a:r>
          </a:p>
          <a:p>
            <a:pPr marL="1581111" lvl="2" indent="-514338">
              <a:buFont typeface="Wingdings" pitchFamily="2" charset="2"/>
              <a:buChar char="ü"/>
            </a:pPr>
            <a:r>
              <a:rPr lang="en-US" sz="2400" dirty="0"/>
              <a:t>Surveys of staff (twice)</a:t>
            </a:r>
          </a:p>
          <a:p>
            <a:pPr marL="1581111" lvl="2" indent="-514338">
              <a:buFont typeface="Wingdings" pitchFamily="2" charset="2"/>
              <a:buChar char="ü"/>
            </a:pPr>
            <a:r>
              <a:rPr lang="en-US" sz="2400" dirty="0"/>
              <a:t>Interviews of IIRP coaches and district leaders</a:t>
            </a:r>
          </a:p>
          <a:p>
            <a:pPr marL="1581111" lvl="2" indent="-514338">
              <a:buFont typeface="Wingdings" pitchFamily="2" charset="2"/>
              <a:buChar char="ü"/>
            </a:pPr>
            <a:r>
              <a:rPr lang="en-US" sz="2400" dirty="0"/>
              <a:t>Four case study schools</a:t>
            </a:r>
          </a:p>
          <a:p>
            <a:pPr marL="2038311" lvl="3" indent="-514338"/>
            <a:r>
              <a:rPr lang="en-US" sz="2200" dirty="0"/>
              <a:t>Observed 180 circles and conferences</a:t>
            </a:r>
          </a:p>
          <a:p>
            <a:pPr marL="2038311" lvl="3" indent="-514338"/>
            <a:r>
              <a:rPr lang="en-US" sz="2200" dirty="0"/>
              <a:t>Interviewed 66 staff</a:t>
            </a:r>
          </a:p>
          <a:p>
            <a:pPr marL="0" indent="0">
              <a:buNone/>
            </a:pPr>
            <a:endParaRPr lang="en-US" sz="2667" dirty="0"/>
          </a:p>
          <a:p>
            <a:pPr marL="457200" lvl="1" indent="0">
              <a:buNone/>
            </a:pPr>
            <a:endParaRPr lang="en-US" sz="2667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7E8679-612E-CB4B-9FCF-B6E775EF2FD9}"/>
              </a:ext>
            </a:extLst>
          </p:cNvPr>
          <p:cNvSpPr txBox="1">
            <a:spLocks/>
          </p:cNvSpPr>
          <p:nvPr/>
        </p:nvSpPr>
        <p:spPr>
          <a:xfrm>
            <a:off x="6442227" y="2158425"/>
            <a:ext cx="5947077" cy="408826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67" dirty="0">
                <a:solidFill>
                  <a:schemeClr val="bg1"/>
                </a:solidFill>
              </a:rPr>
              <a:t>2. </a:t>
            </a:r>
            <a:r>
              <a:rPr lang="en-US" sz="2667" dirty="0"/>
              <a:t>Did PERC affect school climate?</a:t>
            </a:r>
          </a:p>
          <a:p>
            <a:pPr marL="533386" lvl="1" indent="0">
              <a:spcBef>
                <a:spcPts val="1200"/>
              </a:spcBef>
              <a:buNone/>
            </a:pPr>
            <a:r>
              <a:rPr lang="en-US" sz="2667" dirty="0"/>
              <a:t>Data Sources:</a:t>
            </a:r>
          </a:p>
          <a:p>
            <a:pPr marL="1581111" lvl="2" indent="-514338">
              <a:buFont typeface="Wingdings" pitchFamily="2" charset="2"/>
              <a:buChar char="ü"/>
            </a:pPr>
            <a:r>
              <a:rPr lang="en-US" sz="2400" dirty="0"/>
              <a:t>Surveys of staff (twice)</a:t>
            </a:r>
          </a:p>
          <a:p>
            <a:pPr marL="1581111" lvl="2" indent="-514338">
              <a:buFont typeface="Wingdings" pitchFamily="2" charset="2"/>
              <a:buChar char="ü"/>
            </a:pPr>
            <a:r>
              <a:rPr lang="en-US" sz="2400" dirty="0"/>
              <a:t>Attendance records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667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667" dirty="0"/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36C6F023-25FA-2342-93A4-CFC57003BF5B}"/>
              </a:ext>
            </a:extLst>
          </p:cNvPr>
          <p:cNvSpPr/>
          <p:nvPr/>
        </p:nvSpPr>
        <p:spPr>
          <a:xfrm>
            <a:off x="511005" y="1960123"/>
            <a:ext cx="852684" cy="852685"/>
          </a:xfrm>
          <a:prstGeom prst="gear6">
            <a:avLst/>
          </a:prstGeom>
          <a:gradFill flip="none" rotWithShape="1">
            <a:gsLst>
              <a:gs pos="0">
                <a:srgbClr val="00B0F0"/>
              </a:gs>
              <a:gs pos="23000">
                <a:schemeClr val="accent3">
                  <a:lumMod val="89000"/>
                </a:schemeClr>
              </a:gs>
              <a:gs pos="68000">
                <a:srgbClr val="00B0F0"/>
              </a:gs>
              <a:gs pos="97000">
                <a:srgbClr val="00B0F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AB8E327B-AEA6-9542-9177-97E7BEF52F50}"/>
              </a:ext>
            </a:extLst>
          </p:cNvPr>
          <p:cNvSpPr/>
          <p:nvPr/>
        </p:nvSpPr>
        <p:spPr>
          <a:xfrm>
            <a:off x="5992490" y="1960123"/>
            <a:ext cx="852684" cy="852685"/>
          </a:xfrm>
          <a:prstGeom prst="gear6">
            <a:avLst/>
          </a:prstGeom>
          <a:solidFill>
            <a:schemeClr val="accent1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3619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F865EF0-DA00-B545-8334-E5FD31084B33}"/>
              </a:ext>
            </a:extLst>
          </p:cNvPr>
          <p:cNvGrpSpPr/>
          <p:nvPr/>
        </p:nvGrpSpPr>
        <p:grpSpPr>
          <a:xfrm>
            <a:off x="522022" y="5088916"/>
            <a:ext cx="6589167" cy="1558003"/>
            <a:chOff x="411852" y="5088916"/>
            <a:chExt cx="6589167" cy="1558003"/>
          </a:xfrm>
        </p:grpSpPr>
        <p:sp>
          <p:nvSpPr>
            <p:cNvPr id="5" name="Shape 4">
              <a:extLst>
                <a:ext uri="{FF2B5EF4-FFF2-40B4-BE49-F238E27FC236}">
                  <a16:creationId xmlns:a16="http://schemas.microsoft.com/office/drawing/2014/main" id="{4AE60177-7098-034A-AC37-541333CA2012}"/>
                </a:ext>
              </a:extLst>
            </p:cNvPr>
            <p:cNvSpPr/>
            <p:nvPr/>
          </p:nvSpPr>
          <p:spPr>
            <a:xfrm>
              <a:off x="411852" y="5088916"/>
              <a:ext cx="852684" cy="852685"/>
            </a:xfrm>
            <a:prstGeom prst="gear6">
              <a:avLst/>
            </a:pr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2800" dirty="0"/>
                <a:t>4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A3ED1E-B826-A840-BBB6-2F330ACB5A9C}"/>
                </a:ext>
              </a:extLst>
            </p:cNvPr>
            <p:cNvSpPr txBox="1"/>
            <p:nvPr/>
          </p:nvSpPr>
          <p:spPr>
            <a:xfrm>
              <a:off x="1286570" y="5302384"/>
              <a:ext cx="5714449" cy="134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667" dirty="0"/>
                <a:t>Did PERC affect academic achievement?</a:t>
              </a:r>
            </a:p>
            <a:p>
              <a:pPr lvl="1">
                <a:spcBef>
                  <a:spcPts val="1200"/>
                </a:spcBef>
              </a:pPr>
              <a:r>
                <a:rPr lang="en-US" sz="2670" dirty="0"/>
                <a:t>Data Source: Assessment scores</a:t>
              </a:r>
            </a:p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715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Examined outcomes before and after PERC was implemented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023" y="2140217"/>
            <a:ext cx="11102939" cy="3489402"/>
          </a:xfrm>
        </p:spPr>
        <p:txBody>
          <a:bodyPr numCol="2">
            <a:noAutofit/>
          </a:bodyPr>
          <a:lstStyle/>
          <a:p>
            <a:pPr marL="514338" indent="-514338">
              <a:buFont typeface="+mj-lt"/>
              <a:buAutoNum type="arabicPeriod" startAt="3"/>
            </a:pPr>
            <a:r>
              <a:rPr lang="en-US" sz="2667" dirty="0"/>
              <a:t>Did PERC affect classroom </a:t>
            </a:r>
            <a:br>
              <a:rPr lang="en-US" sz="2667" dirty="0"/>
            </a:br>
            <a:r>
              <a:rPr lang="en-US" sz="2667" dirty="0"/>
              <a:t>climate?</a:t>
            </a:r>
          </a:p>
          <a:p>
            <a:pPr marL="533386" lvl="1" indent="0">
              <a:spcBef>
                <a:spcPts val="1200"/>
              </a:spcBef>
              <a:buNone/>
            </a:pPr>
            <a:r>
              <a:rPr lang="en-US" sz="2667" dirty="0"/>
              <a:t>Data Source: Student survey</a:t>
            </a:r>
          </a:p>
          <a:p>
            <a:pPr marL="1581111" lvl="2" indent="-514338">
              <a:buFont typeface="Wingdings" pitchFamily="2" charset="2"/>
              <a:buChar char="ü"/>
            </a:pPr>
            <a:r>
              <a:rPr lang="en-US" sz="2400" dirty="0"/>
              <a:t>Overall classroom climate</a:t>
            </a:r>
          </a:p>
          <a:p>
            <a:pPr marL="1581111" lvl="2" indent="-514338">
              <a:buFont typeface="Wingdings" pitchFamily="2" charset="2"/>
              <a:buChar char="ü"/>
            </a:pPr>
            <a:r>
              <a:rPr lang="en-US" sz="2400" dirty="0"/>
              <a:t>Teachers classroom management</a:t>
            </a:r>
          </a:p>
          <a:p>
            <a:pPr marL="1581111" lvl="2" indent="-514338">
              <a:buFont typeface="Wingdings" pitchFamily="2" charset="2"/>
              <a:buChar char="ü"/>
            </a:pPr>
            <a:r>
              <a:rPr lang="en-US" sz="2400" dirty="0"/>
              <a:t>In-class peer support</a:t>
            </a:r>
          </a:p>
          <a:p>
            <a:pPr marL="1066773" lvl="2" indent="0">
              <a:buNone/>
            </a:pPr>
            <a:endParaRPr lang="en-US" sz="2667" dirty="0"/>
          </a:p>
          <a:p>
            <a:pPr marL="514338" indent="-514338">
              <a:buClr>
                <a:schemeClr val="bg1"/>
              </a:buClr>
              <a:buFont typeface="+mj-lt"/>
              <a:buAutoNum type="arabicPeriod" startAt="3"/>
            </a:pPr>
            <a:r>
              <a:rPr lang="en-US" sz="2667" dirty="0"/>
              <a:t>Did PERC affect schools’ approach to suspension?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US" sz="2670" dirty="0"/>
              <a:t>Data Source: Disciplinary records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/>
              <a:t>Suspension rates by offense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/>
              <a:t>Repeat suspensions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/>
              <a:t>Race/income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/>
              <a:t>Transfers to alternative schools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/>
              <a:t>Arrests</a:t>
            </a: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7E0F5BFA-711A-EF43-B0BB-332E06784519}"/>
              </a:ext>
            </a:extLst>
          </p:cNvPr>
          <p:cNvSpPr/>
          <p:nvPr/>
        </p:nvSpPr>
        <p:spPr>
          <a:xfrm>
            <a:off x="511005" y="1960123"/>
            <a:ext cx="852684" cy="852685"/>
          </a:xfrm>
          <a:prstGeom prst="gear6">
            <a:avLst/>
          </a:prstGeom>
          <a:solidFill>
            <a:schemeClr val="accent5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3ADE4935-4448-4B43-B9B9-76BABA3B28C4}"/>
              </a:ext>
            </a:extLst>
          </p:cNvPr>
          <p:cNvSpPr/>
          <p:nvPr/>
        </p:nvSpPr>
        <p:spPr>
          <a:xfrm>
            <a:off x="5992490" y="1960123"/>
            <a:ext cx="852684" cy="852685"/>
          </a:xfrm>
          <a:prstGeom prst="gear6">
            <a:avLst/>
          </a:prstGeom>
          <a:solidFill>
            <a:schemeClr val="accent4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3403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938172A-BD08-0A4F-BC7A-5EDD314EA61A}"/>
              </a:ext>
            </a:extLst>
          </p:cNvPr>
          <p:cNvSpPr txBox="1">
            <a:spLocks/>
          </p:cNvSpPr>
          <p:nvPr/>
        </p:nvSpPr>
        <p:spPr>
          <a:xfrm>
            <a:off x="1363688" y="66099"/>
            <a:ext cx="10828311" cy="1417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was PERC implemented?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19769" y="1613569"/>
            <a:ext cx="4933952" cy="4930775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Most aspects of RPI were well implemented</a:t>
            </a:r>
          </a:p>
          <a:p>
            <a:pPr>
              <a:spcBef>
                <a:spcPts val="1800"/>
              </a:spcBef>
            </a:pPr>
            <a:r>
              <a:rPr lang="en-US" dirty="0"/>
              <a:t>Buy-in was relatively high overall (around 3.0 average both years)</a:t>
            </a:r>
          </a:p>
          <a:p>
            <a:pPr>
              <a:spcBef>
                <a:spcPts val="1800"/>
              </a:spcBef>
            </a:pPr>
            <a:r>
              <a:rPr lang="en-US" dirty="0"/>
              <a:t>Use was highest in elementary grades but increased significantly in middle and high schools from Year 1 to Year 2</a:t>
            </a:r>
          </a:p>
          <a:p>
            <a:pPr>
              <a:spcBef>
                <a:spcPts val="1800"/>
              </a:spcBef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FC900-F2EF-3541-88A7-D17F0FEE848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1469536"/>
            <a:ext cx="5257800" cy="4930775"/>
          </a:xfrm>
          <a:prstGeom prst="rect">
            <a:avLst/>
          </a:prstGeom>
        </p:spPr>
      </p:pic>
      <p:sp>
        <p:nvSpPr>
          <p:cNvPr id="7" name="Shape 6">
            <a:extLst>
              <a:ext uri="{FF2B5EF4-FFF2-40B4-BE49-F238E27FC236}">
                <a16:creationId xmlns:a16="http://schemas.microsoft.com/office/drawing/2014/main" id="{B1206641-C560-1743-9F52-88C9C95ECC34}"/>
              </a:ext>
            </a:extLst>
          </p:cNvPr>
          <p:cNvSpPr/>
          <p:nvPr/>
        </p:nvSpPr>
        <p:spPr>
          <a:xfrm>
            <a:off x="511005" y="340644"/>
            <a:ext cx="852684" cy="852685"/>
          </a:xfrm>
          <a:prstGeom prst="gear6">
            <a:avLst/>
          </a:prstGeom>
          <a:gradFill flip="none" rotWithShape="1">
            <a:gsLst>
              <a:gs pos="0">
                <a:srgbClr val="00B0F0"/>
              </a:gs>
              <a:gs pos="23000">
                <a:schemeClr val="accent3">
                  <a:lumMod val="89000"/>
                </a:schemeClr>
              </a:gs>
              <a:gs pos="68000">
                <a:srgbClr val="00B0F0"/>
              </a:gs>
              <a:gs pos="97000">
                <a:srgbClr val="00B0F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52576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332D595-6750-AE4B-959C-BB5BD4C154F8}"/>
              </a:ext>
            </a:extLst>
          </p:cNvPr>
          <p:cNvSpPr txBox="1">
            <a:spLocks/>
          </p:cNvSpPr>
          <p:nvPr/>
        </p:nvSpPr>
        <p:spPr>
          <a:xfrm>
            <a:off x="1367267" y="89702"/>
            <a:ext cx="10119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Did PERC affect school climate?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5C1C3-E193-7149-A37C-DEFCDBCB3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393" y="1603692"/>
            <a:ext cx="5676900" cy="4351338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Staff perceived a more positive climate in PERC schools than in control schools</a:t>
            </a:r>
          </a:p>
          <a:p>
            <a:pPr>
              <a:spcBef>
                <a:spcPts val="1800"/>
              </a:spcBef>
            </a:pPr>
            <a:r>
              <a:rPr lang="en-US" dirty="0"/>
              <a:t>PERC staff reported stronger relationships with students because of restorative practices</a:t>
            </a:r>
          </a:p>
          <a:p>
            <a:pPr>
              <a:spcBef>
                <a:spcPts val="1800"/>
              </a:spcBef>
            </a:pPr>
            <a:r>
              <a:rPr lang="en-US" dirty="0"/>
              <a:t>PERC reduced absences among elementary students</a:t>
            </a:r>
          </a:p>
          <a:p>
            <a:pPr>
              <a:spcBef>
                <a:spcPts val="1800"/>
              </a:spcBef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0ADF4E-C1BF-7640-B2ED-48B7B7B9FE98}"/>
              </a:ext>
            </a:extLst>
          </p:cNvPr>
          <p:cNvGrpSpPr/>
          <p:nvPr/>
        </p:nvGrpSpPr>
        <p:grpSpPr>
          <a:xfrm>
            <a:off x="685842" y="1636743"/>
            <a:ext cx="4480560" cy="4480560"/>
            <a:chOff x="972283" y="1636743"/>
            <a:chExt cx="4480560" cy="44805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D3ECA77-1239-3A41-9AA9-A68AE50A56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2283" y="1636743"/>
              <a:ext cx="4480560" cy="44805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C3473C-7344-694B-AE85-739BE8C72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3813" y="2363757"/>
              <a:ext cx="2857500" cy="2857500"/>
            </a:xfrm>
            <a:prstGeom prst="rect">
              <a:avLst/>
            </a:prstGeom>
          </p:spPr>
        </p:pic>
      </p:grpSp>
      <p:sp>
        <p:nvSpPr>
          <p:cNvPr id="8" name="Shape 7">
            <a:extLst>
              <a:ext uri="{FF2B5EF4-FFF2-40B4-BE49-F238E27FC236}">
                <a16:creationId xmlns:a16="http://schemas.microsoft.com/office/drawing/2014/main" id="{FF750E33-4067-4540-AED6-A43E8ACDDCCE}"/>
              </a:ext>
            </a:extLst>
          </p:cNvPr>
          <p:cNvSpPr/>
          <p:nvPr/>
        </p:nvSpPr>
        <p:spPr>
          <a:xfrm>
            <a:off x="517103" y="340647"/>
            <a:ext cx="852684" cy="852685"/>
          </a:xfrm>
          <a:prstGeom prst="gear6">
            <a:avLst/>
          </a:prstGeom>
          <a:solidFill>
            <a:schemeClr val="accent1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3624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6E0D2-7E1D-DD4F-AA8E-27BF4B737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166" y="100718"/>
            <a:ext cx="10515600" cy="1325563"/>
          </a:xfrm>
        </p:spPr>
        <p:txBody>
          <a:bodyPr/>
          <a:lstStyle/>
          <a:p>
            <a:r>
              <a:rPr lang="en-US" dirty="0"/>
              <a:t>3. Did PERC affect classroom climate?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5A996B-D24B-4944-9B3D-522116691D3F}"/>
              </a:ext>
            </a:extLst>
          </p:cNvPr>
          <p:cNvSpPr/>
          <p:nvPr/>
        </p:nvSpPr>
        <p:spPr>
          <a:xfrm>
            <a:off x="710805" y="1614278"/>
            <a:ext cx="6196012" cy="3813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Students in PERC schools rated as worse:</a:t>
            </a:r>
          </a:p>
          <a:p>
            <a:pPr marL="914400" lvl="1" indent="-457200"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800" dirty="0"/>
              <a:t>Overall classroom climate</a:t>
            </a:r>
          </a:p>
          <a:p>
            <a:pPr marL="914400" lvl="1" indent="-457200"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800" dirty="0"/>
              <a:t>Teachers’ classroom management</a:t>
            </a:r>
          </a:p>
          <a:p>
            <a:pPr marL="914400" lvl="1" indent="-457200"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800" dirty="0"/>
              <a:t>In-class peer support</a:t>
            </a:r>
          </a:p>
          <a:p>
            <a:pPr marL="285750" indent="-28575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But based on exploratory analyses, student survey results were no worse </a:t>
            </a:r>
            <a:br>
              <a:rPr lang="en-US" sz="2800" dirty="0"/>
            </a:br>
            <a:r>
              <a:rPr lang="en-US" sz="2800" dirty="0"/>
              <a:t>if the teachers reported being ‘high users’ of restorative practices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C466E0-2AA0-0E4A-B141-B322955C4218}"/>
              </a:ext>
            </a:extLst>
          </p:cNvPr>
          <p:cNvGrpSpPr/>
          <p:nvPr/>
        </p:nvGrpSpPr>
        <p:grpSpPr>
          <a:xfrm>
            <a:off x="6990177" y="1335327"/>
            <a:ext cx="4480560" cy="4480560"/>
            <a:chOff x="7629158" y="1335327"/>
            <a:chExt cx="4480560" cy="448056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6C51B3-2340-B14D-A36E-CCF2C9BE7A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9158" y="1335327"/>
              <a:ext cx="4480560" cy="44805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0419EC-5F85-A54E-84D6-BABC444CD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40688" y="2153965"/>
              <a:ext cx="2857500" cy="2857500"/>
            </a:xfrm>
            <a:prstGeom prst="rect">
              <a:avLst/>
            </a:prstGeom>
          </p:spPr>
        </p:pic>
      </p:grpSp>
      <p:sp>
        <p:nvSpPr>
          <p:cNvPr id="6" name="Shape 5">
            <a:extLst>
              <a:ext uri="{FF2B5EF4-FFF2-40B4-BE49-F238E27FC236}">
                <a16:creationId xmlns:a16="http://schemas.microsoft.com/office/drawing/2014/main" id="{7D358BBC-2848-CD47-8B55-A6DB4DDD7CA5}"/>
              </a:ext>
            </a:extLst>
          </p:cNvPr>
          <p:cNvSpPr/>
          <p:nvPr/>
        </p:nvSpPr>
        <p:spPr>
          <a:xfrm>
            <a:off x="521183" y="337562"/>
            <a:ext cx="852684" cy="852685"/>
          </a:xfrm>
          <a:prstGeom prst="gear6">
            <a:avLst/>
          </a:prstGeom>
          <a:solidFill>
            <a:schemeClr val="accent5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1661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D87FC-4D58-BA4C-8928-3568D4572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771" y="100718"/>
            <a:ext cx="9961977" cy="1325563"/>
          </a:xfrm>
        </p:spPr>
        <p:txBody>
          <a:bodyPr/>
          <a:lstStyle/>
          <a:p>
            <a:r>
              <a:rPr lang="en-US" dirty="0"/>
              <a:t>Did PERC effect academic achievement?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8E8ED9-064E-B349-8674-3D857FC2A198}"/>
              </a:ext>
            </a:extLst>
          </p:cNvPr>
          <p:cNvSpPr/>
          <p:nvPr/>
        </p:nvSpPr>
        <p:spPr>
          <a:xfrm>
            <a:off x="708687" y="1613569"/>
            <a:ext cx="560398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 combined math/language arts/science assessment score for grades 7-8 worsened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Math scores for the state assessment in grades 3–8 worsened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PERC had a negative impact on achievement for both black and white students at schools that are predominantly black</a:t>
            </a: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7C800AA4-A2FB-F847-AE8E-5D0B6676771A}"/>
              </a:ext>
            </a:extLst>
          </p:cNvPr>
          <p:cNvSpPr/>
          <p:nvPr/>
        </p:nvSpPr>
        <p:spPr>
          <a:xfrm>
            <a:off x="517105" y="343091"/>
            <a:ext cx="852684" cy="852685"/>
          </a:xfrm>
          <a:prstGeom prst="gear6">
            <a:avLst/>
          </a:prstGeom>
          <a:solidFill>
            <a:schemeClr val="accent2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8DCEAC-8F9B-9741-82B8-A79CACA03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869" y="1426281"/>
            <a:ext cx="4753444" cy="42780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6969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15"/>
          <p:cNvSpPr/>
          <p:nvPr/>
        </p:nvSpPr>
        <p:spPr>
          <a:xfrm>
            <a:off x="7974188" y="2478795"/>
            <a:ext cx="250634" cy="674303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3380252" y="2531663"/>
            <a:ext cx="250634" cy="621435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15"/>
          <p:cNvSpPr/>
          <p:nvPr/>
        </p:nvSpPr>
        <p:spPr>
          <a:xfrm>
            <a:off x="5603569" y="2428091"/>
            <a:ext cx="250634" cy="72500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24548"/>
            <a:ext cx="10829800" cy="1083977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Flow for IIRP Restorative Practices Intervention</a:t>
            </a:r>
            <a:endParaRPr lang="en-US" sz="4400" baseline="30000" dirty="0"/>
          </a:p>
        </p:txBody>
      </p:sp>
      <p:sp>
        <p:nvSpPr>
          <p:cNvPr id="4" name="Right Arrow 3"/>
          <p:cNvSpPr/>
          <p:nvPr/>
        </p:nvSpPr>
        <p:spPr>
          <a:xfrm>
            <a:off x="1697025" y="3249730"/>
            <a:ext cx="8839200" cy="588059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Summer   	│           │           │           │           │          │  Summer      		  │           │          │           │           │         │          │         </a:t>
            </a:r>
          </a:p>
        </p:txBody>
      </p:sp>
      <p:sp>
        <p:nvSpPr>
          <p:cNvPr id="33" name="Down Arrow 32"/>
          <p:cNvSpPr/>
          <p:nvPr/>
        </p:nvSpPr>
        <p:spPr>
          <a:xfrm rot="10800000">
            <a:off x="1914257" y="3788451"/>
            <a:ext cx="228600" cy="533400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 rot="10800000">
            <a:off x="3852751" y="3779459"/>
            <a:ext cx="228600" cy="1471379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/>
          <p:cNvSpPr/>
          <p:nvPr/>
        </p:nvSpPr>
        <p:spPr>
          <a:xfrm rot="10800000">
            <a:off x="9696019" y="3773072"/>
            <a:ext cx="228600" cy="533400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139498" y="4300877"/>
            <a:ext cx="1341642" cy="12003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/>
              <a:t>Sustainability and data review with Leadership Teams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85875" y="4300877"/>
            <a:ext cx="1502638" cy="16435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/>
              <a:t>Initial RP training for schools and formation of Professional Learning Groups (PLGs)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23063" y="5014868"/>
            <a:ext cx="1287975" cy="12003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/>
              <a:t>Mid-year review with Leadership Teams at schools</a:t>
            </a:r>
          </a:p>
        </p:txBody>
      </p:sp>
      <p:sp>
        <p:nvSpPr>
          <p:cNvPr id="43" name="Down Arrow 42"/>
          <p:cNvSpPr/>
          <p:nvPr/>
        </p:nvSpPr>
        <p:spPr>
          <a:xfrm rot="10800000">
            <a:off x="7996222" y="3779461"/>
            <a:ext cx="228600" cy="1471376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7386036" y="5014868"/>
            <a:ext cx="1448971" cy="12003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/>
              <a:t>Mid-year review with Leadership Teams at schools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580110" y="4300877"/>
            <a:ext cx="1556302" cy="12003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/>
              <a:t>Additional training for schools on balance of RP elements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67170" y="1406058"/>
            <a:ext cx="1701399" cy="12003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/>
              <a:t>Year 1 reflection and Year 2 planning meetings with Leadership Teams</a:t>
            </a:r>
          </a:p>
        </p:txBody>
      </p:sp>
      <p:sp>
        <p:nvSpPr>
          <p:cNvPr id="51" name="Down Arrow 50"/>
          <p:cNvSpPr/>
          <p:nvPr/>
        </p:nvSpPr>
        <p:spPr>
          <a:xfrm rot="10800000">
            <a:off x="6243962" y="3863717"/>
            <a:ext cx="228600" cy="457200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432798" y="1849257"/>
            <a:ext cx="2123508" cy="75713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/>
              <a:t>Monthly PLG meetings &amp; consultation calls with Leadership Teams</a:t>
            </a:r>
          </a:p>
        </p:txBody>
      </p:sp>
      <p:sp>
        <p:nvSpPr>
          <p:cNvPr id="28" name="Right Bracket 27"/>
          <p:cNvSpPr/>
          <p:nvPr/>
        </p:nvSpPr>
        <p:spPr>
          <a:xfrm rot="16200000">
            <a:off x="3860683" y="1894050"/>
            <a:ext cx="146107" cy="2819400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ket 29"/>
          <p:cNvSpPr/>
          <p:nvPr/>
        </p:nvSpPr>
        <p:spPr>
          <a:xfrm rot="5400000" flipH="1" flipV="1">
            <a:off x="8202942" y="1947612"/>
            <a:ext cx="148743" cy="2781301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156916" y="1406058"/>
            <a:ext cx="1859212" cy="12003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/>
              <a:t>Monthly PLG meetings &amp; consultation calls with Leadership Teams continue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6176" y="6309384"/>
            <a:ext cx="6123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Actual tasks/timeline vary by school</a:t>
            </a:r>
          </a:p>
        </p:txBody>
      </p:sp>
    </p:spTree>
    <p:extLst>
      <p:ext uri="{BB962C8B-B14F-4D97-AF65-F5344CB8AC3E}">
        <p14:creationId xmlns:p14="http://schemas.microsoft.com/office/powerpoint/2010/main" val="88863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7185A-B9C0-7B41-AF1C-BEC9BDF65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788" y="398176"/>
            <a:ext cx="9984011" cy="1325563"/>
          </a:xfrm>
        </p:spPr>
        <p:txBody>
          <a:bodyPr>
            <a:normAutofit/>
          </a:bodyPr>
          <a:lstStyle/>
          <a:p>
            <a:r>
              <a:rPr lang="en-US" dirty="0"/>
              <a:t>Did PERC affect schools’ approach to suspension?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1459BD-DC52-5A42-A39E-DA3A5977E93E}"/>
              </a:ext>
            </a:extLst>
          </p:cNvPr>
          <p:cNvSpPr/>
          <p:nvPr/>
        </p:nvSpPr>
        <p:spPr>
          <a:xfrm>
            <a:off x="621323" y="2361451"/>
            <a:ext cx="6649182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PERC schools had:</a:t>
            </a:r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Decreased days of suspension </a:t>
            </a:r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Reduced rates of repeat suspensions </a:t>
            </a:r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Reduced disparities by race and by income* </a:t>
            </a:r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Reduced transfers to alternative placement schools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dirty="0"/>
              <a:t>Impacts were driven by elementary grades</a:t>
            </a:r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No decreases for grades 6-8</a:t>
            </a:r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No decreases in violent behavior/arrest for MS/HS students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9B825E-DA2B-5246-A57E-D87359FDC333}"/>
              </a:ext>
            </a:extLst>
          </p:cNvPr>
          <p:cNvSpPr txBox="1"/>
          <p:nvPr/>
        </p:nvSpPr>
        <p:spPr>
          <a:xfrm>
            <a:off x="770792" y="1798727"/>
            <a:ext cx="10650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Overall, there was a 16% reduction in days of instruction lost to suspension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A0E834-4C04-D14F-B4E5-49865EB28F84}"/>
              </a:ext>
            </a:extLst>
          </p:cNvPr>
          <p:cNvGrpSpPr/>
          <p:nvPr/>
        </p:nvGrpSpPr>
        <p:grpSpPr>
          <a:xfrm>
            <a:off x="7572942" y="2465197"/>
            <a:ext cx="3840480" cy="3840480"/>
            <a:chOff x="7727180" y="2553333"/>
            <a:chExt cx="3840480" cy="384048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12B9F18-061A-DC47-A0C0-2C450A1E64DF}"/>
                </a:ext>
              </a:extLst>
            </p:cNvPr>
            <p:cNvSpPr/>
            <p:nvPr/>
          </p:nvSpPr>
          <p:spPr>
            <a:xfrm>
              <a:off x="7727180" y="2553333"/>
              <a:ext cx="3840480" cy="38404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DD13A2-9E71-9245-AB72-86616D39C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63162" y="3389315"/>
              <a:ext cx="2168516" cy="216851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E4EB01C-875D-9F49-87F8-AE593707B800}"/>
              </a:ext>
            </a:extLst>
          </p:cNvPr>
          <p:cNvSpPr/>
          <p:nvPr/>
        </p:nvSpPr>
        <p:spPr>
          <a:xfrm>
            <a:off x="621323" y="6338986"/>
            <a:ext cx="35693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600" dirty="0"/>
              <a:t>*But not by IEP status or by gender</a:t>
            </a:r>
          </a:p>
        </p:txBody>
      </p:sp>
      <p:sp>
        <p:nvSpPr>
          <p:cNvPr id="10" name="Shape 9">
            <a:extLst>
              <a:ext uri="{FF2B5EF4-FFF2-40B4-BE49-F238E27FC236}">
                <a16:creationId xmlns:a16="http://schemas.microsoft.com/office/drawing/2014/main" id="{A87C12DD-271B-004D-AAC2-4F5F86205451}"/>
              </a:ext>
            </a:extLst>
          </p:cNvPr>
          <p:cNvSpPr/>
          <p:nvPr/>
        </p:nvSpPr>
        <p:spPr>
          <a:xfrm>
            <a:off x="517105" y="343091"/>
            <a:ext cx="852684" cy="852685"/>
          </a:xfrm>
          <a:prstGeom prst="gear6">
            <a:avLst/>
          </a:prstGeom>
          <a:solidFill>
            <a:schemeClr val="accent4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4825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F2B1F-77F0-5D41-9D6C-77332DA00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175258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Promises and Pitfalls?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C2C5F6-6E09-4A41-87BA-F90EB2FF20E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50362" y="1376273"/>
            <a:ext cx="2941638" cy="29416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A18813-9011-674C-8FB5-73B5DB4C2694}"/>
              </a:ext>
            </a:extLst>
          </p:cNvPr>
          <p:cNvSpPr/>
          <p:nvPr/>
        </p:nvSpPr>
        <p:spPr>
          <a:xfrm>
            <a:off x="0" y="6229350"/>
            <a:ext cx="2414587" cy="628650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824396-86FB-9143-B191-352D4EF725E8}"/>
              </a:ext>
            </a:extLst>
          </p:cNvPr>
          <p:cNvSpPr/>
          <p:nvPr/>
        </p:nvSpPr>
        <p:spPr>
          <a:xfrm>
            <a:off x="2414586" y="5715000"/>
            <a:ext cx="2414587" cy="1143000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A7A2E3-C75C-924F-B6A2-6EF5932613F7}"/>
              </a:ext>
            </a:extLst>
          </p:cNvPr>
          <p:cNvSpPr/>
          <p:nvPr/>
        </p:nvSpPr>
        <p:spPr>
          <a:xfrm>
            <a:off x="4829173" y="5229224"/>
            <a:ext cx="2414587" cy="1628775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D6AB8-FE95-2545-B589-8459FD8CB8F8}"/>
              </a:ext>
            </a:extLst>
          </p:cNvPr>
          <p:cNvSpPr/>
          <p:nvPr/>
        </p:nvSpPr>
        <p:spPr>
          <a:xfrm>
            <a:off x="7243760" y="4772025"/>
            <a:ext cx="2414587" cy="2085975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6913FA-0E17-B741-8B7C-1D827C534560}"/>
              </a:ext>
            </a:extLst>
          </p:cNvPr>
          <p:cNvSpPr/>
          <p:nvPr/>
        </p:nvSpPr>
        <p:spPr>
          <a:xfrm>
            <a:off x="9658346" y="4317911"/>
            <a:ext cx="2533654" cy="2557462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446AB3-648F-654F-9D7B-AE765C6B1C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015893">
            <a:off x="544429" y="3622576"/>
            <a:ext cx="2633843" cy="263384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3EFDAC-D249-D947-93E8-A4C821D4F682}"/>
              </a:ext>
            </a:extLst>
          </p:cNvPr>
          <p:cNvCxnSpPr>
            <a:cxnSpLocks/>
          </p:cNvCxnSpPr>
          <p:nvPr/>
        </p:nvCxnSpPr>
        <p:spPr>
          <a:xfrm flipV="1">
            <a:off x="3842528" y="4510792"/>
            <a:ext cx="0" cy="52246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17B338-C779-9C44-99EB-DFB188737978}"/>
              </a:ext>
            </a:extLst>
          </p:cNvPr>
          <p:cNvCxnSpPr>
            <a:cxnSpLocks/>
          </p:cNvCxnSpPr>
          <p:nvPr/>
        </p:nvCxnSpPr>
        <p:spPr>
          <a:xfrm flipH="1">
            <a:off x="3018233" y="5310971"/>
            <a:ext cx="42902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524ACEE-7394-3B4D-A272-AA04A1137A4E}"/>
              </a:ext>
            </a:extLst>
          </p:cNvPr>
          <p:cNvCxnSpPr>
            <a:cxnSpLocks/>
          </p:cNvCxnSpPr>
          <p:nvPr/>
        </p:nvCxnSpPr>
        <p:spPr>
          <a:xfrm flipH="1" flipV="1">
            <a:off x="3447259" y="4772025"/>
            <a:ext cx="174620" cy="42870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168EFF-B1F1-7546-A31F-11E7BCC4CF91}"/>
              </a:ext>
            </a:extLst>
          </p:cNvPr>
          <p:cNvCxnSpPr>
            <a:cxnSpLocks/>
          </p:cNvCxnSpPr>
          <p:nvPr/>
        </p:nvCxnSpPr>
        <p:spPr>
          <a:xfrm flipV="1">
            <a:off x="11024377" y="1131492"/>
            <a:ext cx="229402" cy="24478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21444E-D74C-7949-BF9C-300C0D08C6FE}"/>
              </a:ext>
            </a:extLst>
          </p:cNvPr>
          <p:cNvCxnSpPr>
            <a:cxnSpLocks/>
          </p:cNvCxnSpPr>
          <p:nvPr/>
        </p:nvCxnSpPr>
        <p:spPr>
          <a:xfrm flipH="1" flipV="1">
            <a:off x="10186988" y="1131492"/>
            <a:ext cx="242095" cy="26884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E8D5436-F18C-3A46-B63B-4981221C3E3A}"/>
              </a:ext>
            </a:extLst>
          </p:cNvPr>
          <p:cNvCxnSpPr>
            <a:cxnSpLocks/>
          </p:cNvCxnSpPr>
          <p:nvPr/>
        </p:nvCxnSpPr>
        <p:spPr>
          <a:xfrm flipV="1">
            <a:off x="10721181" y="949985"/>
            <a:ext cx="0" cy="42628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44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01E3DFEE-983E-6A45-9D4C-0F6530E31BB0}"/>
              </a:ext>
            </a:extLst>
          </p:cNvPr>
          <p:cNvSpPr/>
          <p:nvPr/>
        </p:nvSpPr>
        <p:spPr>
          <a:xfrm>
            <a:off x="202961" y="949985"/>
            <a:ext cx="3108960" cy="31089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8F2B1F-77F0-5D41-9D6C-77332DA00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593" y="1826621"/>
            <a:ext cx="689661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Restorative practices, if used consistently, hold promise for improving both positive development and reducing problem behaviors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C2C5F6-6E09-4A41-87BA-F90EB2FF20E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50362" y="1376273"/>
            <a:ext cx="2941638" cy="29416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A18813-9011-674C-8FB5-73B5DB4C2694}"/>
              </a:ext>
            </a:extLst>
          </p:cNvPr>
          <p:cNvSpPr/>
          <p:nvPr/>
        </p:nvSpPr>
        <p:spPr>
          <a:xfrm>
            <a:off x="0" y="6229350"/>
            <a:ext cx="2414587" cy="628650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824396-86FB-9143-B191-352D4EF725E8}"/>
              </a:ext>
            </a:extLst>
          </p:cNvPr>
          <p:cNvSpPr/>
          <p:nvPr/>
        </p:nvSpPr>
        <p:spPr>
          <a:xfrm>
            <a:off x="2414586" y="5715000"/>
            <a:ext cx="2414587" cy="1143000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A7A2E3-C75C-924F-B6A2-6EF5932613F7}"/>
              </a:ext>
            </a:extLst>
          </p:cNvPr>
          <p:cNvSpPr/>
          <p:nvPr/>
        </p:nvSpPr>
        <p:spPr>
          <a:xfrm>
            <a:off x="4829173" y="5229224"/>
            <a:ext cx="2414587" cy="1628775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D6AB8-FE95-2545-B589-8459FD8CB8F8}"/>
              </a:ext>
            </a:extLst>
          </p:cNvPr>
          <p:cNvSpPr/>
          <p:nvPr/>
        </p:nvSpPr>
        <p:spPr>
          <a:xfrm>
            <a:off x="7243760" y="4772025"/>
            <a:ext cx="2414587" cy="2085975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6913FA-0E17-B741-8B7C-1D827C534560}"/>
              </a:ext>
            </a:extLst>
          </p:cNvPr>
          <p:cNvSpPr/>
          <p:nvPr/>
        </p:nvSpPr>
        <p:spPr>
          <a:xfrm>
            <a:off x="9658346" y="4317911"/>
            <a:ext cx="2533654" cy="2557462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168EFF-B1F1-7546-A31F-11E7BCC4CF91}"/>
              </a:ext>
            </a:extLst>
          </p:cNvPr>
          <p:cNvCxnSpPr>
            <a:cxnSpLocks/>
          </p:cNvCxnSpPr>
          <p:nvPr/>
        </p:nvCxnSpPr>
        <p:spPr>
          <a:xfrm flipV="1">
            <a:off x="11024377" y="1131492"/>
            <a:ext cx="229402" cy="24478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21444E-D74C-7949-BF9C-300C0D08C6FE}"/>
              </a:ext>
            </a:extLst>
          </p:cNvPr>
          <p:cNvCxnSpPr>
            <a:cxnSpLocks/>
          </p:cNvCxnSpPr>
          <p:nvPr/>
        </p:nvCxnSpPr>
        <p:spPr>
          <a:xfrm flipH="1" flipV="1">
            <a:off x="10186988" y="1131492"/>
            <a:ext cx="242095" cy="26884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E8D5436-F18C-3A46-B63B-4981221C3E3A}"/>
              </a:ext>
            </a:extLst>
          </p:cNvPr>
          <p:cNvCxnSpPr>
            <a:cxnSpLocks/>
          </p:cNvCxnSpPr>
          <p:nvPr/>
        </p:nvCxnSpPr>
        <p:spPr>
          <a:xfrm flipV="1">
            <a:off x="10721181" y="949985"/>
            <a:ext cx="0" cy="42628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C1C6C19-E16C-AC4A-9025-D372C97B9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92" y="1310919"/>
            <a:ext cx="2060698" cy="238709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4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F2B1F-77F0-5D41-9D6C-77332DA00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951" y="1826621"/>
            <a:ext cx="581539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RPI can have positive impacts on school climate and suspension disparities, particularly at the elementary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C2C5F6-6E09-4A41-87BA-F90EB2FF20E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50362" y="1376273"/>
            <a:ext cx="2941638" cy="29416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A18813-9011-674C-8FB5-73B5DB4C2694}"/>
              </a:ext>
            </a:extLst>
          </p:cNvPr>
          <p:cNvSpPr/>
          <p:nvPr/>
        </p:nvSpPr>
        <p:spPr>
          <a:xfrm>
            <a:off x="0" y="6229350"/>
            <a:ext cx="2414587" cy="628650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824396-86FB-9143-B191-352D4EF725E8}"/>
              </a:ext>
            </a:extLst>
          </p:cNvPr>
          <p:cNvSpPr/>
          <p:nvPr/>
        </p:nvSpPr>
        <p:spPr>
          <a:xfrm>
            <a:off x="2414586" y="5715000"/>
            <a:ext cx="2414587" cy="1143000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A7A2E3-C75C-924F-B6A2-6EF5932613F7}"/>
              </a:ext>
            </a:extLst>
          </p:cNvPr>
          <p:cNvSpPr/>
          <p:nvPr/>
        </p:nvSpPr>
        <p:spPr>
          <a:xfrm>
            <a:off x="4829173" y="5229224"/>
            <a:ext cx="2414587" cy="1628775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D6AB8-FE95-2545-B589-8459FD8CB8F8}"/>
              </a:ext>
            </a:extLst>
          </p:cNvPr>
          <p:cNvSpPr/>
          <p:nvPr/>
        </p:nvSpPr>
        <p:spPr>
          <a:xfrm>
            <a:off x="7243760" y="4772025"/>
            <a:ext cx="2414587" cy="2085975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6913FA-0E17-B741-8B7C-1D827C534560}"/>
              </a:ext>
            </a:extLst>
          </p:cNvPr>
          <p:cNvSpPr/>
          <p:nvPr/>
        </p:nvSpPr>
        <p:spPr>
          <a:xfrm>
            <a:off x="9658346" y="4317911"/>
            <a:ext cx="2533654" cy="2557462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168EFF-B1F1-7546-A31F-11E7BCC4CF91}"/>
              </a:ext>
            </a:extLst>
          </p:cNvPr>
          <p:cNvCxnSpPr>
            <a:cxnSpLocks/>
          </p:cNvCxnSpPr>
          <p:nvPr/>
        </p:nvCxnSpPr>
        <p:spPr>
          <a:xfrm flipV="1">
            <a:off x="11024377" y="1131492"/>
            <a:ext cx="229402" cy="24478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21444E-D74C-7949-BF9C-300C0D08C6FE}"/>
              </a:ext>
            </a:extLst>
          </p:cNvPr>
          <p:cNvCxnSpPr>
            <a:cxnSpLocks/>
          </p:cNvCxnSpPr>
          <p:nvPr/>
        </p:nvCxnSpPr>
        <p:spPr>
          <a:xfrm flipH="1" flipV="1">
            <a:off x="10186988" y="1131492"/>
            <a:ext cx="242095" cy="26884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E8D5436-F18C-3A46-B63B-4981221C3E3A}"/>
              </a:ext>
            </a:extLst>
          </p:cNvPr>
          <p:cNvCxnSpPr>
            <a:cxnSpLocks/>
          </p:cNvCxnSpPr>
          <p:nvPr/>
        </p:nvCxnSpPr>
        <p:spPr>
          <a:xfrm flipV="1">
            <a:off x="10721181" y="949985"/>
            <a:ext cx="0" cy="42628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3F0E89C-63A0-4648-8F7A-F634BC36C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70" y="992570"/>
            <a:ext cx="3120923" cy="294163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6635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F2B1F-77F0-5D41-9D6C-77332DA00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692" y="1910653"/>
            <a:ext cx="5983138" cy="1325563"/>
          </a:xfrm>
        </p:spPr>
        <p:txBody>
          <a:bodyPr>
            <a:normAutofit fontScale="90000"/>
          </a:bodyPr>
          <a:lstStyle/>
          <a:p>
            <a:pPr>
              <a:buClr>
                <a:schemeClr val="tx1"/>
              </a:buClr>
            </a:pPr>
            <a:r>
              <a:rPr lang="en-US" dirty="0"/>
              <a:t>Implementation quality varied and teachers/staff wanted more support than RPI provided</a:t>
            </a:r>
            <a:br>
              <a:rPr lang="en-US" dirty="0"/>
            </a:br>
            <a:endParaRPr lang="en-US" sz="27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A18813-9011-674C-8FB5-73B5DB4C2694}"/>
              </a:ext>
            </a:extLst>
          </p:cNvPr>
          <p:cNvSpPr/>
          <p:nvPr/>
        </p:nvSpPr>
        <p:spPr>
          <a:xfrm>
            <a:off x="0" y="6229350"/>
            <a:ext cx="2414587" cy="628650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824396-86FB-9143-B191-352D4EF725E8}"/>
              </a:ext>
            </a:extLst>
          </p:cNvPr>
          <p:cNvSpPr/>
          <p:nvPr/>
        </p:nvSpPr>
        <p:spPr>
          <a:xfrm>
            <a:off x="2414586" y="5715000"/>
            <a:ext cx="2414587" cy="1143000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A7A2E3-C75C-924F-B6A2-6EF5932613F7}"/>
              </a:ext>
            </a:extLst>
          </p:cNvPr>
          <p:cNvSpPr/>
          <p:nvPr/>
        </p:nvSpPr>
        <p:spPr>
          <a:xfrm>
            <a:off x="4829173" y="5229224"/>
            <a:ext cx="2414587" cy="1628775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D6AB8-FE95-2545-B589-8459FD8CB8F8}"/>
              </a:ext>
            </a:extLst>
          </p:cNvPr>
          <p:cNvSpPr/>
          <p:nvPr/>
        </p:nvSpPr>
        <p:spPr>
          <a:xfrm>
            <a:off x="7243760" y="4772025"/>
            <a:ext cx="2414587" cy="2085975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6913FA-0E17-B741-8B7C-1D827C534560}"/>
              </a:ext>
            </a:extLst>
          </p:cNvPr>
          <p:cNvSpPr/>
          <p:nvPr/>
        </p:nvSpPr>
        <p:spPr>
          <a:xfrm>
            <a:off x="9658346" y="4317911"/>
            <a:ext cx="2533654" cy="2557462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446AB3-648F-654F-9D7B-AE765C6B1C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015893">
            <a:off x="544429" y="3622576"/>
            <a:ext cx="2633843" cy="263384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3EFDAC-D249-D947-93E8-A4C821D4F682}"/>
              </a:ext>
            </a:extLst>
          </p:cNvPr>
          <p:cNvCxnSpPr>
            <a:cxnSpLocks/>
          </p:cNvCxnSpPr>
          <p:nvPr/>
        </p:nvCxnSpPr>
        <p:spPr>
          <a:xfrm flipV="1">
            <a:off x="3842528" y="4510792"/>
            <a:ext cx="0" cy="52246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17B338-C779-9C44-99EB-DFB188737978}"/>
              </a:ext>
            </a:extLst>
          </p:cNvPr>
          <p:cNvCxnSpPr>
            <a:cxnSpLocks/>
          </p:cNvCxnSpPr>
          <p:nvPr/>
        </p:nvCxnSpPr>
        <p:spPr>
          <a:xfrm flipH="1">
            <a:off x="3018233" y="5310971"/>
            <a:ext cx="42902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524ACEE-7394-3B4D-A272-AA04A1137A4E}"/>
              </a:ext>
            </a:extLst>
          </p:cNvPr>
          <p:cNvCxnSpPr>
            <a:cxnSpLocks/>
          </p:cNvCxnSpPr>
          <p:nvPr/>
        </p:nvCxnSpPr>
        <p:spPr>
          <a:xfrm flipH="1" flipV="1">
            <a:off x="3447259" y="4772025"/>
            <a:ext cx="174620" cy="42870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02E8D19-39F8-D94E-98B3-56332EA2AC2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10492" y="817568"/>
            <a:ext cx="2656301" cy="2186170"/>
          </a:xfrm>
          <a:prstGeom prst="ellipse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0734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F2B1F-77F0-5D41-9D6C-77332DA00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692" y="1668964"/>
            <a:ext cx="5813394" cy="1628774"/>
          </a:xfrm>
        </p:spPr>
        <p:txBody>
          <a:bodyPr>
            <a:normAutofit fontScale="90000"/>
          </a:bodyPr>
          <a:lstStyle/>
          <a:p>
            <a:r>
              <a:rPr lang="en-US" dirty="0"/>
              <a:t>RPI, as designed and supported, may not work for all schools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A18813-9011-674C-8FB5-73B5DB4C2694}"/>
              </a:ext>
            </a:extLst>
          </p:cNvPr>
          <p:cNvSpPr/>
          <p:nvPr/>
        </p:nvSpPr>
        <p:spPr>
          <a:xfrm>
            <a:off x="0" y="6229350"/>
            <a:ext cx="2414587" cy="628650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824396-86FB-9143-B191-352D4EF725E8}"/>
              </a:ext>
            </a:extLst>
          </p:cNvPr>
          <p:cNvSpPr/>
          <p:nvPr/>
        </p:nvSpPr>
        <p:spPr>
          <a:xfrm>
            <a:off x="2414586" y="5715000"/>
            <a:ext cx="2414587" cy="1143000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A7A2E3-C75C-924F-B6A2-6EF5932613F7}"/>
              </a:ext>
            </a:extLst>
          </p:cNvPr>
          <p:cNvSpPr/>
          <p:nvPr/>
        </p:nvSpPr>
        <p:spPr>
          <a:xfrm>
            <a:off x="4829173" y="5229224"/>
            <a:ext cx="2414587" cy="1628775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D6AB8-FE95-2545-B589-8459FD8CB8F8}"/>
              </a:ext>
            </a:extLst>
          </p:cNvPr>
          <p:cNvSpPr/>
          <p:nvPr/>
        </p:nvSpPr>
        <p:spPr>
          <a:xfrm>
            <a:off x="7243760" y="4772025"/>
            <a:ext cx="2414587" cy="2085975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6913FA-0E17-B741-8B7C-1D827C534560}"/>
              </a:ext>
            </a:extLst>
          </p:cNvPr>
          <p:cNvSpPr/>
          <p:nvPr/>
        </p:nvSpPr>
        <p:spPr>
          <a:xfrm>
            <a:off x="9658346" y="4317911"/>
            <a:ext cx="2533654" cy="2557462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446AB3-648F-654F-9D7B-AE765C6B1C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015893">
            <a:off x="544429" y="3622576"/>
            <a:ext cx="2633843" cy="263384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3EFDAC-D249-D947-93E8-A4C821D4F682}"/>
              </a:ext>
            </a:extLst>
          </p:cNvPr>
          <p:cNvCxnSpPr>
            <a:cxnSpLocks/>
          </p:cNvCxnSpPr>
          <p:nvPr/>
        </p:nvCxnSpPr>
        <p:spPr>
          <a:xfrm flipV="1">
            <a:off x="3842528" y="4510792"/>
            <a:ext cx="0" cy="52246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17B338-C779-9C44-99EB-DFB188737978}"/>
              </a:ext>
            </a:extLst>
          </p:cNvPr>
          <p:cNvCxnSpPr>
            <a:cxnSpLocks/>
          </p:cNvCxnSpPr>
          <p:nvPr/>
        </p:nvCxnSpPr>
        <p:spPr>
          <a:xfrm flipH="1">
            <a:off x="3018233" y="5310971"/>
            <a:ext cx="42902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524ACEE-7394-3B4D-A272-AA04A1137A4E}"/>
              </a:ext>
            </a:extLst>
          </p:cNvPr>
          <p:cNvCxnSpPr>
            <a:cxnSpLocks/>
          </p:cNvCxnSpPr>
          <p:nvPr/>
        </p:nvCxnSpPr>
        <p:spPr>
          <a:xfrm flipH="1" flipV="1">
            <a:off x="3447259" y="4772025"/>
            <a:ext cx="174620" cy="42870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1FD1C9B3-88F5-3041-92DC-5035E0BB58C1}"/>
              </a:ext>
            </a:extLst>
          </p:cNvPr>
          <p:cNvSpPr/>
          <p:nvPr/>
        </p:nvSpPr>
        <p:spPr>
          <a:xfrm>
            <a:off x="9082449" y="256782"/>
            <a:ext cx="2834640" cy="2834640"/>
          </a:xfrm>
          <a:prstGeom prst="ellipse">
            <a:avLst/>
          </a:prstGeom>
          <a:solidFill>
            <a:schemeClr val="tx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AEA070-131B-214B-8967-1FFB5B45C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153" y="717364"/>
            <a:ext cx="1903200" cy="19032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BD9872-382F-0E4A-B036-9699A9355E35}"/>
              </a:ext>
            </a:extLst>
          </p:cNvPr>
          <p:cNvCxnSpPr>
            <a:cxnSpLocks/>
          </p:cNvCxnSpPr>
          <p:nvPr/>
        </p:nvCxnSpPr>
        <p:spPr>
          <a:xfrm flipH="1">
            <a:off x="9658346" y="484742"/>
            <a:ext cx="1589876" cy="2295265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7CCF89-C3D1-CA40-ACF3-A7349446D5DB}"/>
              </a:ext>
            </a:extLst>
          </p:cNvPr>
          <p:cNvSpPr/>
          <p:nvPr/>
        </p:nvSpPr>
        <p:spPr>
          <a:xfrm>
            <a:off x="0" y="6229350"/>
            <a:ext cx="2414587" cy="628650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A33425-D06B-B049-B334-61921F769A58}"/>
              </a:ext>
            </a:extLst>
          </p:cNvPr>
          <p:cNvSpPr/>
          <p:nvPr/>
        </p:nvSpPr>
        <p:spPr>
          <a:xfrm>
            <a:off x="2414586" y="5715000"/>
            <a:ext cx="2414587" cy="1143000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CA48ED-82A8-B448-BE78-59A740C5CC5E}"/>
              </a:ext>
            </a:extLst>
          </p:cNvPr>
          <p:cNvSpPr/>
          <p:nvPr/>
        </p:nvSpPr>
        <p:spPr>
          <a:xfrm>
            <a:off x="4829173" y="5229224"/>
            <a:ext cx="2414587" cy="1628775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A94735-622C-D048-A909-FEE8EEEA7E80}"/>
              </a:ext>
            </a:extLst>
          </p:cNvPr>
          <p:cNvSpPr/>
          <p:nvPr/>
        </p:nvSpPr>
        <p:spPr>
          <a:xfrm>
            <a:off x="7243760" y="4772025"/>
            <a:ext cx="2414587" cy="2085975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33EC6-9E90-7442-B8F4-4084511323EF}"/>
              </a:ext>
            </a:extLst>
          </p:cNvPr>
          <p:cNvSpPr/>
          <p:nvPr/>
        </p:nvSpPr>
        <p:spPr>
          <a:xfrm>
            <a:off x="9658346" y="4317911"/>
            <a:ext cx="2533654" cy="2557462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782621-9329-2E46-AC62-015FFE856C5F}"/>
              </a:ext>
            </a:extLst>
          </p:cNvPr>
          <p:cNvSpPr/>
          <p:nvPr/>
        </p:nvSpPr>
        <p:spPr>
          <a:xfrm>
            <a:off x="822344" y="399347"/>
            <a:ext cx="105032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4000" dirty="0">
                <a:latin typeface="+mj-lt"/>
              </a:rPr>
              <a:t>Schools need more intentional implementation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D724BC-ED56-5D4E-837D-B21DE09AD56D}"/>
              </a:ext>
            </a:extLst>
          </p:cNvPr>
          <p:cNvSpPr/>
          <p:nvPr/>
        </p:nvSpPr>
        <p:spPr>
          <a:xfrm>
            <a:off x="3376348" y="3033213"/>
            <a:ext cx="317701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sz="2400" dirty="0"/>
              <a:t>Consultation model could be more intensive and include more specific guidance on implementation (targets, tools, etc.)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4D8012-8B13-6D4B-A44D-EEF1365D9BAC}"/>
              </a:ext>
            </a:extLst>
          </p:cNvPr>
          <p:cNvSpPr/>
          <p:nvPr/>
        </p:nvSpPr>
        <p:spPr>
          <a:xfrm>
            <a:off x="6754029" y="2378919"/>
            <a:ext cx="2783421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Leadership needs to encourage adoption and hold teachers accountable (e.g., make training of leadership required)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7D10E6-0634-3841-B68F-D9CAC9E05F9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9530" y="3261969"/>
            <a:ext cx="2553043" cy="255304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42EA07D-4706-2A43-A177-888938639F68}"/>
              </a:ext>
            </a:extLst>
          </p:cNvPr>
          <p:cNvSpPr/>
          <p:nvPr/>
        </p:nvSpPr>
        <p:spPr>
          <a:xfrm>
            <a:off x="9879729" y="1998771"/>
            <a:ext cx="2010559" cy="190005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F264CC-76F3-C841-AA90-BB9688577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032" y="2387725"/>
            <a:ext cx="1157951" cy="115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8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7CCF89-C3D1-CA40-ACF3-A7349446D5DB}"/>
              </a:ext>
            </a:extLst>
          </p:cNvPr>
          <p:cNvSpPr/>
          <p:nvPr/>
        </p:nvSpPr>
        <p:spPr>
          <a:xfrm>
            <a:off x="0" y="6229350"/>
            <a:ext cx="2414587" cy="628650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A33425-D06B-B049-B334-61921F769A58}"/>
              </a:ext>
            </a:extLst>
          </p:cNvPr>
          <p:cNvSpPr/>
          <p:nvPr/>
        </p:nvSpPr>
        <p:spPr>
          <a:xfrm>
            <a:off x="2414586" y="5715000"/>
            <a:ext cx="2414587" cy="1143000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CA48ED-82A8-B448-BE78-59A740C5CC5E}"/>
              </a:ext>
            </a:extLst>
          </p:cNvPr>
          <p:cNvSpPr/>
          <p:nvPr/>
        </p:nvSpPr>
        <p:spPr>
          <a:xfrm>
            <a:off x="4829173" y="5229224"/>
            <a:ext cx="2414587" cy="1628775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A94735-622C-D048-A909-FEE8EEEA7E80}"/>
              </a:ext>
            </a:extLst>
          </p:cNvPr>
          <p:cNvSpPr/>
          <p:nvPr/>
        </p:nvSpPr>
        <p:spPr>
          <a:xfrm>
            <a:off x="7243760" y="4772025"/>
            <a:ext cx="2414587" cy="2085975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33EC6-9E90-7442-B8F4-4084511323EF}"/>
              </a:ext>
            </a:extLst>
          </p:cNvPr>
          <p:cNvSpPr/>
          <p:nvPr/>
        </p:nvSpPr>
        <p:spPr>
          <a:xfrm>
            <a:off x="9658346" y="4317911"/>
            <a:ext cx="2533654" cy="2557462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782621-9329-2E46-AC62-015FFE856C5F}"/>
              </a:ext>
            </a:extLst>
          </p:cNvPr>
          <p:cNvSpPr/>
          <p:nvPr/>
        </p:nvSpPr>
        <p:spPr>
          <a:xfrm>
            <a:off x="822344" y="377314"/>
            <a:ext cx="105032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4000" dirty="0">
                <a:latin typeface="+mj-lt"/>
              </a:rPr>
              <a:t>More research is needed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D724BC-ED56-5D4E-837D-B21DE09AD56D}"/>
              </a:ext>
            </a:extLst>
          </p:cNvPr>
          <p:cNvSpPr/>
          <p:nvPr/>
        </p:nvSpPr>
        <p:spPr>
          <a:xfrm>
            <a:off x="3376348" y="3033213"/>
            <a:ext cx="317701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sz="2400" dirty="0"/>
              <a:t>Unclear what all the barriers were to diffusion and need to understand more on how to maximize uptake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4D8012-8B13-6D4B-A44D-EEF1365D9BAC}"/>
              </a:ext>
            </a:extLst>
          </p:cNvPr>
          <p:cNvSpPr/>
          <p:nvPr/>
        </p:nvSpPr>
        <p:spPr>
          <a:xfrm>
            <a:off x="6754029" y="2378919"/>
            <a:ext cx="27834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sz="2400" dirty="0"/>
              <a:t>Need more creative ways of capturing dose, given nature of interactional intervention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7D10E6-0634-3841-B68F-D9CAC9E05F9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9530" y="3261969"/>
            <a:ext cx="2553043" cy="2553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6E44FF-6872-0349-B57C-4A69D80D8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346" y="1465957"/>
            <a:ext cx="2212613" cy="2389622"/>
          </a:xfrm>
          <a:prstGeom prst="ellipse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4AA71F6-5B36-4646-8F0C-6F2A66E17EA0}"/>
              </a:ext>
            </a:extLst>
          </p:cNvPr>
          <p:cNvSpPr/>
          <p:nvPr/>
        </p:nvSpPr>
        <p:spPr>
          <a:xfrm>
            <a:off x="10184158" y="3052196"/>
            <a:ext cx="1163464" cy="4571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2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8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4A9BB0-2010-EE4B-B649-57272610F721}"/>
              </a:ext>
            </a:extLst>
          </p:cNvPr>
          <p:cNvSpPr/>
          <p:nvPr/>
        </p:nvSpPr>
        <p:spPr>
          <a:xfrm>
            <a:off x="6915911" y="642551"/>
            <a:ext cx="5053914" cy="491799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4C9A63-07F6-C142-AC45-DF99C075E7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49255" y="758517"/>
            <a:ext cx="4825667" cy="4707923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B5BCB4-2A2D-2649-B8B5-C03C61F749D2}"/>
              </a:ext>
            </a:extLst>
          </p:cNvPr>
          <p:cNvSpPr txBox="1"/>
          <p:nvPr/>
        </p:nvSpPr>
        <p:spPr>
          <a:xfrm>
            <a:off x="767613" y="2247900"/>
            <a:ext cx="55956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We must teach our children to resolve their conflicts with words, not weapons.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5547B5-FC38-9946-A5E1-1E9DD08969A3}"/>
              </a:ext>
            </a:extLst>
          </p:cNvPr>
          <p:cNvSpPr txBox="1"/>
          <p:nvPr/>
        </p:nvSpPr>
        <p:spPr>
          <a:xfrm>
            <a:off x="2548572" y="4684204"/>
            <a:ext cx="2556928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President Bill Clinton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39A76B-FB81-D145-A1A7-81681303D5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48049" y="3644637"/>
            <a:ext cx="715178" cy="7151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6EFC8C-2A85-D14E-AE44-F34FC3C6054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442511" y="1614121"/>
            <a:ext cx="715178" cy="71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0270" y="562833"/>
            <a:ext cx="8573529" cy="1325563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7081" y="2304305"/>
            <a:ext cx="9376718" cy="41885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67" dirty="0"/>
              <a:t>Staffing</a:t>
            </a:r>
          </a:p>
          <a:p>
            <a:pPr lvl="1"/>
            <a:r>
              <a:rPr lang="en-US" sz="2200" dirty="0"/>
              <a:t>Maine: Pam Anderson, Margaret </a:t>
            </a:r>
            <a:r>
              <a:rPr lang="en-US" sz="2200" dirty="0" err="1"/>
              <a:t>Micolichek</a:t>
            </a:r>
            <a:r>
              <a:rPr lang="en-US" sz="2200" dirty="0"/>
              <a:t>, Chuck </a:t>
            </a:r>
            <a:r>
              <a:rPr lang="en-US" sz="2200" dirty="0" err="1"/>
              <a:t>Saufler</a:t>
            </a:r>
            <a:r>
              <a:rPr lang="en-US" sz="2200" dirty="0"/>
              <a:t>, Ansley Newton, Susan </a:t>
            </a:r>
            <a:r>
              <a:rPr lang="en-US" sz="2200" dirty="0" err="1"/>
              <a:t>Savell</a:t>
            </a:r>
            <a:endParaRPr lang="en-US" sz="2200" dirty="0"/>
          </a:p>
          <a:p>
            <a:pPr lvl="1"/>
            <a:r>
              <a:rPr lang="en-US" sz="2200" dirty="0"/>
              <a:t>IIRP: John </a:t>
            </a:r>
            <a:r>
              <a:rPr lang="en-US" sz="2200" dirty="0" err="1"/>
              <a:t>Baile</a:t>
            </a:r>
            <a:r>
              <a:rPr lang="en-US" sz="2200" dirty="0"/>
              <a:t>, Mary Jo </a:t>
            </a:r>
            <a:r>
              <a:rPr lang="en-US" sz="2200" dirty="0" err="1"/>
              <a:t>Hebling</a:t>
            </a:r>
            <a:r>
              <a:rPr lang="en-US" sz="2200" dirty="0"/>
              <a:t>, Sharon Mast, Keith Hickman</a:t>
            </a:r>
          </a:p>
          <a:p>
            <a:pPr lvl="1"/>
            <a:r>
              <a:rPr lang="en-US" sz="2200" dirty="0"/>
              <a:t>Rutgers: Anne Gregory, Josh </a:t>
            </a:r>
            <a:r>
              <a:rPr lang="en-US" sz="2200" dirty="0" err="1"/>
              <a:t>Korth</a:t>
            </a:r>
            <a:endParaRPr lang="en-US" sz="2200" dirty="0"/>
          </a:p>
          <a:p>
            <a:pPr lvl="1"/>
            <a:r>
              <a:rPr lang="en-US" sz="2200" dirty="0"/>
              <a:t>Pittsburgh Public Schools</a:t>
            </a:r>
          </a:p>
          <a:p>
            <a:pPr marL="0" indent="0">
              <a:buNone/>
            </a:pPr>
            <a:r>
              <a:rPr lang="en-US" sz="2667" dirty="0"/>
              <a:t>Funding</a:t>
            </a:r>
          </a:p>
          <a:p>
            <a:pPr lvl="1"/>
            <a:r>
              <a:rPr lang="en-US" sz="2200" dirty="0"/>
              <a:t>National Institute on Child Health &amp; Human Development:  Reducing Problem Behaviors Through PYD: An RCT of Restorative School Practices (1R01HD072235-01A1). Acosta, PI</a:t>
            </a:r>
          </a:p>
          <a:p>
            <a:pPr lvl="1"/>
            <a:r>
              <a:rPr lang="en-US" sz="2200" dirty="0"/>
              <a:t>National Institute of Justice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75CA1-6692-1644-B710-43264AE20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365125"/>
            <a:ext cx="1705234" cy="171284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903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52A970-B59A-EA43-95CF-A28FD1BEAC1D}"/>
              </a:ext>
            </a:extLst>
          </p:cNvPr>
          <p:cNvSpPr/>
          <p:nvPr/>
        </p:nvSpPr>
        <p:spPr>
          <a:xfrm>
            <a:off x="0" y="6229350"/>
            <a:ext cx="2414587" cy="628650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792432-00FC-C546-A9B3-6FA4438D43C0}"/>
              </a:ext>
            </a:extLst>
          </p:cNvPr>
          <p:cNvSpPr/>
          <p:nvPr/>
        </p:nvSpPr>
        <p:spPr>
          <a:xfrm>
            <a:off x="2414586" y="5715000"/>
            <a:ext cx="2414587" cy="1143000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D4206F-B2A3-FB48-A163-46786C0DEE42}"/>
              </a:ext>
            </a:extLst>
          </p:cNvPr>
          <p:cNvSpPr/>
          <p:nvPr/>
        </p:nvSpPr>
        <p:spPr>
          <a:xfrm>
            <a:off x="4829173" y="5229224"/>
            <a:ext cx="2414587" cy="1628775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9F1705-1693-1546-BAEF-3B1E31D22F63}"/>
              </a:ext>
            </a:extLst>
          </p:cNvPr>
          <p:cNvSpPr/>
          <p:nvPr/>
        </p:nvSpPr>
        <p:spPr>
          <a:xfrm>
            <a:off x="7243760" y="4772025"/>
            <a:ext cx="2414587" cy="2085975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C775F8-7EE1-1842-AF46-FA750DFB6853}"/>
              </a:ext>
            </a:extLst>
          </p:cNvPr>
          <p:cNvSpPr/>
          <p:nvPr/>
        </p:nvSpPr>
        <p:spPr>
          <a:xfrm>
            <a:off x="9658346" y="4317911"/>
            <a:ext cx="2533654" cy="2557462"/>
          </a:xfrm>
          <a:prstGeom prst="rect">
            <a:avLst/>
          </a:prstGeom>
          <a:gradFill>
            <a:gsLst>
              <a:gs pos="91993">
                <a:srgbClr val="A7EAD8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845" y="111735"/>
            <a:ext cx="11195493" cy="1325563"/>
          </a:xfrm>
        </p:spPr>
        <p:txBody>
          <a:bodyPr>
            <a:normAutofit/>
          </a:bodyPr>
          <a:lstStyle/>
          <a:p>
            <a:r>
              <a:rPr lang="en-US" dirty="0"/>
              <a:t>Features of IIRP Restorative Practices Intervention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EDCFAA-EB17-B948-A6BD-5F38F3D8B18C}"/>
              </a:ext>
            </a:extLst>
          </p:cNvPr>
          <p:cNvSpPr/>
          <p:nvPr/>
        </p:nvSpPr>
        <p:spPr>
          <a:xfrm>
            <a:off x="978056" y="3650152"/>
            <a:ext cx="23251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Maximizes positive affect through proactive practices (e.g., restorative circles) to build closer bonds among youth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768452-FE3B-0745-A472-D8780E693742}"/>
              </a:ext>
            </a:extLst>
          </p:cNvPr>
          <p:cNvSpPr/>
          <p:nvPr/>
        </p:nvSpPr>
        <p:spPr>
          <a:xfrm>
            <a:off x="3452177" y="2969299"/>
            <a:ext cx="26022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Minimizes negative affect through responsive practices to specific offenses to help youth take responsibility and reintegrate into community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A62030-DA7C-6B42-B333-BE3AE5F34392}"/>
              </a:ext>
            </a:extLst>
          </p:cNvPr>
          <p:cNvSpPr/>
          <p:nvPr/>
        </p:nvSpPr>
        <p:spPr>
          <a:xfrm>
            <a:off x="8684737" y="1738647"/>
            <a:ext cx="25336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Encourages free expression of emotion through training in practices such as   affective statements and questions to promote communication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450F61-68CE-EF45-A7D5-03675149E2F1}"/>
              </a:ext>
            </a:extLst>
          </p:cNvPr>
          <p:cNvSpPr/>
          <p:nvPr/>
        </p:nvSpPr>
        <p:spPr>
          <a:xfrm>
            <a:off x="6114000" y="2320735"/>
            <a:ext cx="22955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Alternative to punitive approaches often used by schools                                          (e.g., zero-tolerance disciplinary policy)</a:t>
            </a:r>
          </a:p>
        </p:txBody>
      </p:sp>
    </p:spTree>
    <p:extLst>
      <p:ext uri="{BB962C8B-B14F-4D97-AF65-F5344CB8AC3E}">
        <p14:creationId xmlns:p14="http://schemas.microsoft.com/office/powerpoint/2010/main" val="226414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3430"/>
            <a:ext cx="10515600" cy="1325563"/>
          </a:xfrm>
        </p:spPr>
        <p:txBody>
          <a:bodyPr/>
          <a:lstStyle/>
          <a:p>
            <a:r>
              <a:rPr lang="en-US" dirty="0"/>
              <a:t>For more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2393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Joie Acosta, Ph.D.</a:t>
            </a:r>
          </a:p>
          <a:p>
            <a:pPr marL="0" indent="0">
              <a:buNone/>
            </a:pPr>
            <a:r>
              <a:rPr lang="en-US" dirty="0"/>
              <a:t>Senior Behavioral Scientist</a:t>
            </a:r>
          </a:p>
          <a:p>
            <a:pPr marL="0" indent="0">
              <a:buNone/>
            </a:pPr>
            <a:r>
              <a:rPr lang="en-US" dirty="0"/>
              <a:t>RAND Corporation</a:t>
            </a:r>
          </a:p>
          <a:p>
            <a:pPr marL="0" indent="0">
              <a:buNone/>
            </a:pPr>
            <a:r>
              <a:rPr lang="en-US" dirty="0"/>
              <a:t>Email: </a:t>
            </a:r>
            <a:r>
              <a:rPr lang="en-US" dirty="0">
                <a:hlinkClick r:id="rId2"/>
              </a:rPr>
              <a:t>jacosta@rand.org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Phone: 703-413-1100 x5324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04AA5-EEBD-A54E-AC15-32331F03B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157" y="2150690"/>
            <a:ext cx="3185984" cy="260788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87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669172"/>
              </p:ext>
            </p:extLst>
          </p:nvPr>
        </p:nvGraphicFramePr>
        <p:xfrm>
          <a:off x="507689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DB5DCD0-E33D-1B48-9E0F-D5AFA6D7B883}"/>
              </a:ext>
            </a:extLst>
          </p:cNvPr>
          <p:cNvSpPr txBox="1"/>
          <p:nvPr/>
        </p:nvSpPr>
        <p:spPr>
          <a:xfrm>
            <a:off x="4262570" y="3666854"/>
            <a:ext cx="150291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Improved school environment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854F1A1-1A9F-324E-A653-29706E9FD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45" y="111735"/>
            <a:ext cx="11195493" cy="1325563"/>
          </a:xfrm>
        </p:spPr>
        <p:txBody>
          <a:bodyPr>
            <a:normAutofit/>
          </a:bodyPr>
          <a:lstStyle/>
          <a:p>
            <a:r>
              <a:rPr lang="en-US" dirty="0"/>
              <a:t>Conceptualization of IIRP Restorative Practices Intervention</a:t>
            </a:r>
          </a:p>
        </p:txBody>
      </p:sp>
    </p:spTree>
    <p:extLst>
      <p:ext uri="{BB962C8B-B14F-4D97-AF65-F5344CB8AC3E}">
        <p14:creationId xmlns:p14="http://schemas.microsoft.com/office/powerpoint/2010/main" val="50011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6FAD10-2E27-D34C-A13C-E2FFE847B101}"/>
              </a:ext>
            </a:extLst>
          </p:cNvPr>
          <p:cNvSpPr/>
          <p:nvPr/>
        </p:nvSpPr>
        <p:spPr>
          <a:xfrm>
            <a:off x="2862996" y="535131"/>
            <a:ext cx="757002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Study 1: Maine</a:t>
            </a:r>
          </a:p>
          <a:p>
            <a:br>
              <a:rPr lang="en-US" sz="3200" dirty="0"/>
            </a:br>
            <a:r>
              <a:rPr lang="en-US" sz="3600" dirty="0">
                <a:solidFill>
                  <a:srgbClr val="00B0F0"/>
                </a:solidFill>
                <a:latin typeface="franklin-gothic-urw"/>
              </a:rPr>
              <a:t>Evaluation of a Whole-School Change Intervention</a:t>
            </a:r>
          </a:p>
          <a:p>
            <a:r>
              <a:rPr lang="en-US" sz="2200" dirty="0">
                <a:latin typeface="franklin-gothic-urw"/>
              </a:rPr>
              <a:t>Two-Year Cluster Randomized Trial of the Restorative Practices Intervention</a:t>
            </a:r>
          </a:p>
          <a:p>
            <a:endParaRPr lang="en-US" sz="2200" dirty="0">
              <a:latin typeface="franklin-gothic-urw"/>
            </a:endParaRPr>
          </a:p>
          <a:p>
            <a:endParaRPr lang="en-US" sz="2200" dirty="0">
              <a:latin typeface="franklin-gothic-urw"/>
            </a:endParaRPr>
          </a:p>
          <a:p>
            <a:r>
              <a:rPr lang="en-US" dirty="0">
                <a:latin typeface="adelle"/>
              </a:rPr>
              <a:t>by Joie Acosta, Matthew </a:t>
            </a:r>
            <a:r>
              <a:rPr lang="en-US" dirty="0" err="1">
                <a:latin typeface="adelle"/>
              </a:rPr>
              <a:t>Chinman</a:t>
            </a:r>
            <a:r>
              <a:rPr lang="en-US" dirty="0">
                <a:latin typeface="adelle"/>
              </a:rPr>
              <a:t>, Patricia </a:t>
            </a:r>
            <a:r>
              <a:rPr lang="en-US" dirty="0" err="1">
                <a:latin typeface="adelle"/>
              </a:rPr>
              <a:t>Ebener</a:t>
            </a:r>
            <a:r>
              <a:rPr lang="en-US" dirty="0">
                <a:latin typeface="adelle"/>
              </a:rPr>
              <a:t>, Patrick S. Malone, Andrea Phillips, &amp; Asa Wilks</a:t>
            </a:r>
          </a:p>
          <a:p>
            <a:endParaRPr lang="en-US" dirty="0">
              <a:solidFill>
                <a:srgbClr val="4866BC"/>
              </a:solidFill>
              <a:latin typeface="adelle"/>
            </a:endParaRPr>
          </a:p>
          <a:p>
            <a:endParaRPr lang="en-US" dirty="0">
              <a:solidFill>
                <a:srgbClr val="4866BC"/>
              </a:solidFill>
              <a:latin typeface="adelle"/>
            </a:endParaRPr>
          </a:p>
          <a:p>
            <a:r>
              <a:rPr lang="en-US" sz="2800" dirty="0">
                <a:solidFill>
                  <a:srgbClr val="00B0F0"/>
                </a:solidFill>
                <a:latin typeface="adelle"/>
              </a:rPr>
              <a:t>May 2019, Volume 48, Issue 5, pp. 876-890</a:t>
            </a:r>
            <a:endParaRPr lang="en-US" sz="2000" u="sng" dirty="0">
              <a:solidFill>
                <a:srgbClr val="00B0F0"/>
              </a:solidFill>
              <a:latin typeface="adell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CBB1BB-E720-664F-8944-54E9C22FE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32" y="464038"/>
            <a:ext cx="1824863" cy="249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9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71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Randomized controlled study design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11275049"/>
              </p:ext>
            </p:extLst>
          </p:nvPr>
        </p:nvGraphicFramePr>
        <p:xfrm>
          <a:off x="1485900" y="576448"/>
          <a:ext cx="9354698" cy="5692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026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CCAB2E2-B0A6-BE4E-825A-4BAA39BDA6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2CCAB2E2-B0A6-BE4E-825A-4BAA39BDA6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A0C2C1-D59E-2045-B17D-E845AC117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79A0C2C1-D59E-2045-B17D-E845AC1178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B88B81-1C0E-E341-B658-1D3B935A26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66B88B81-1C0E-E341-B658-1D3B935A26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CCD7C03-F99C-BA4E-B248-A8DF14296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FCCD7C03-F99C-BA4E-B248-A8DF14296E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7CA12E0-F0C5-864B-A6EA-DEB4442255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97CA12E0-F0C5-864B-A6EA-DEB4442255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F3FA5D-265D-0249-8CED-6713DD347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05F3FA5D-265D-0249-8CED-6713DD3479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2E5392-1862-1949-8600-34E75F1891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062E5392-1862-1949-8600-34E75F1891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D41B290-ACE1-2D4A-A540-DA2DCA43AB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7D41B290-ACE1-2D4A-A540-DA2DCA43AB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AtOnc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269" y="55758"/>
            <a:ext cx="10972800" cy="1417639"/>
          </a:xfrm>
        </p:spPr>
        <p:txBody>
          <a:bodyPr>
            <a:normAutofit/>
          </a:bodyPr>
          <a:lstStyle/>
          <a:p>
            <a:r>
              <a:rPr lang="en-US" dirty="0"/>
              <a:t>Surveyed 416 staff and 2,834 students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1311848"/>
              </p:ext>
            </p:extLst>
          </p:nvPr>
        </p:nvGraphicFramePr>
        <p:xfrm>
          <a:off x="847264" y="1989029"/>
          <a:ext cx="4760321" cy="4006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7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6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9979"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Control</a:t>
                      </a:r>
                    </a:p>
                    <a:p>
                      <a:pPr algn="ctr"/>
                      <a:r>
                        <a:rPr lang="en-US" sz="1600" dirty="0"/>
                        <a:t>N=1,832</a:t>
                      </a:r>
                    </a:p>
                  </a:txBody>
                  <a:tcPr marL="121920" marR="121920" marT="60960" marB="6096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Treatment</a:t>
                      </a:r>
                    </a:p>
                    <a:p>
                      <a:pPr algn="ctr"/>
                      <a:r>
                        <a:rPr lang="en-US" sz="1600" dirty="0"/>
                        <a:t>N=1,002</a:t>
                      </a:r>
                    </a:p>
                  </a:txBody>
                  <a:tcPr marL="121920" marR="121920" marT="60960" marB="6096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148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Age [M(SD)]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11.52 (0.70)</a:t>
                      </a:r>
                    </a:p>
                  </a:txBody>
                  <a:tcPr marL="121920" marR="121920" marT="60960" marB="6096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11.47   </a:t>
                      </a:r>
                      <a:br>
                        <a:rPr lang="en-US" sz="2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(0.62)</a:t>
                      </a:r>
                    </a:p>
                  </a:txBody>
                  <a:tcPr marL="121920" marR="121920" marT="60960" marB="60960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Grade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6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48%</a:t>
                      </a:r>
                    </a:p>
                  </a:txBody>
                  <a:tcPr marL="121920" marR="121920" marT="60960" marB="6096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49%</a:t>
                      </a:r>
                    </a:p>
                  </a:txBody>
                  <a:tcPr marL="121920" marR="121920" marT="60960" marB="60960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Grade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7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52%</a:t>
                      </a:r>
                    </a:p>
                  </a:txBody>
                  <a:tcPr marL="121920" marR="121920" marT="60960" marB="6096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51%</a:t>
                      </a:r>
                    </a:p>
                  </a:txBody>
                  <a:tcPr marL="121920" marR="121920" marT="60960" marB="60960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857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Female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</a:txBody>
                  <a:tcPr marL="121920" marR="121920" marT="60960" marB="6096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48%</a:t>
                      </a:r>
                    </a:p>
                  </a:txBody>
                  <a:tcPr marL="121920" marR="121920" marT="60960" marB="60960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257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Hispanic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3%</a:t>
                      </a:r>
                    </a:p>
                  </a:txBody>
                  <a:tcPr marL="121920" marR="121920" marT="60960" marB="6096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4%</a:t>
                      </a:r>
                    </a:p>
                  </a:txBody>
                  <a:tcPr marL="121920" marR="121920" marT="60960" marB="60960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9979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Non-white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18%*</a:t>
                      </a:r>
                    </a:p>
                  </a:txBody>
                  <a:tcPr marL="121920" marR="121920" marT="60960" marB="6096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20%*</a:t>
                      </a:r>
                    </a:p>
                  </a:txBody>
                  <a:tcPr marL="121920" marR="121920" marT="60960" marB="60960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08229" y="1516091"/>
            <a:ext cx="4078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Student characteristics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745" y="6178200"/>
            <a:ext cx="3842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*</a:t>
            </a:r>
            <a:r>
              <a:rPr lang="en-US" sz="1600" i="1"/>
              <a:t>significantly different at p&lt;.05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31026" y="1516091"/>
            <a:ext cx="4078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Staff characteristics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215922"/>
              </p:ext>
            </p:extLst>
          </p:nvPr>
        </p:nvGraphicFramePr>
        <p:xfrm>
          <a:off x="6140608" y="2008533"/>
          <a:ext cx="5208153" cy="3981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1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6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9692"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Control</a:t>
                      </a:r>
                    </a:p>
                    <a:p>
                      <a:pPr algn="ctr"/>
                      <a:r>
                        <a:rPr lang="en-US" sz="1600" dirty="0"/>
                        <a:t>N=210</a:t>
                      </a:r>
                    </a:p>
                  </a:txBody>
                  <a:tcPr marL="121920" marR="121920" marT="60960" marB="6096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Treatment</a:t>
                      </a:r>
                    </a:p>
                    <a:p>
                      <a:pPr algn="ctr"/>
                      <a:r>
                        <a:rPr lang="en-US" sz="1600" dirty="0"/>
                        <a:t>N=206</a:t>
                      </a:r>
                    </a:p>
                  </a:txBody>
                  <a:tcPr marL="121920" marR="121920" marT="60960" marB="6096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632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Classroom teacher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69%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70%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512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Administrative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3%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5%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MH professional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5%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7%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Ed tech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17%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15%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Student/teacher support staff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3%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2%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Non-teaching staff (e.g., nurse, librarian)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3%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2%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95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715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Examined outcomes before and for two years after RPI was implemented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917" y="2158426"/>
            <a:ext cx="10561504" cy="4088263"/>
          </a:xfrm>
        </p:spPr>
        <p:txBody>
          <a:bodyPr numCol="2">
            <a:normAutofit/>
          </a:bodyPr>
          <a:lstStyle/>
          <a:p>
            <a:pPr marL="514338" indent="-514338">
              <a:buFont typeface="+mj-lt"/>
              <a:buAutoNum type="arabicPeriod"/>
            </a:pPr>
            <a:r>
              <a:rPr lang="en-US" sz="2667" dirty="0"/>
              <a:t>How well did schools </a:t>
            </a:r>
            <a:br>
              <a:rPr lang="en-US" sz="2667" dirty="0"/>
            </a:br>
            <a:r>
              <a:rPr lang="en-US" sz="2667" dirty="0"/>
              <a:t>implement RPI ?</a:t>
            </a:r>
          </a:p>
          <a:p>
            <a:pPr marL="533386" lvl="1" indent="0">
              <a:spcBef>
                <a:spcPts val="1700"/>
              </a:spcBef>
              <a:buNone/>
            </a:pPr>
            <a:r>
              <a:rPr lang="en-US" sz="2667" dirty="0"/>
              <a:t>Data Sources:</a:t>
            </a:r>
          </a:p>
          <a:p>
            <a:pPr marL="1581111" lvl="2" indent="-514338">
              <a:buFont typeface="Wingdings" pitchFamily="2" charset="2"/>
              <a:buChar char="ü"/>
            </a:pPr>
            <a:r>
              <a:rPr lang="en-US" sz="2667" dirty="0"/>
              <a:t>Surveys of staff and students</a:t>
            </a:r>
          </a:p>
          <a:p>
            <a:pPr marL="1581111" lvl="2" indent="-514338">
              <a:buFont typeface="Wingdings" pitchFamily="2" charset="2"/>
              <a:buChar char="ü"/>
            </a:pPr>
            <a:r>
              <a:rPr lang="en-US" sz="2667" dirty="0"/>
              <a:t>Fidelity observation data</a:t>
            </a:r>
          </a:p>
          <a:p>
            <a:pPr marL="514338" indent="-514338">
              <a:buFont typeface="+mj-lt"/>
              <a:buAutoNum type="arabicPeriod"/>
            </a:pPr>
            <a:endParaRPr lang="en-US" sz="2667" dirty="0"/>
          </a:p>
          <a:p>
            <a:pPr marL="0" indent="0">
              <a:buNone/>
            </a:pPr>
            <a:endParaRPr lang="en-US" sz="2667" dirty="0"/>
          </a:p>
          <a:p>
            <a:pPr marL="514338" indent="-514338">
              <a:buClr>
                <a:schemeClr val="bg1"/>
              </a:buClr>
              <a:buFont typeface="+mj-lt"/>
              <a:buAutoNum type="arabicPeriod"/>
            </a:pPr>
            <a:r>
              <a:rPr lang="en-US" sz="2667" dirty="0"/>
              <a:t>Did RPI implementation influence the school environment?</a:t>
            </a:r>
          </a:p>
          <a:p>
            <a:pPr marL="533386" lvl="1" indent="0">
              <a:spcBef>
                <a:spcPts val="1200"/>
              </a:spcBef>
              <a:buNone/>
            </a:pPr>
            <a:r>
              <a:rPr lang="en-US" sz="2667" dirty="0"/>
              <a:t>Data Sources:</a:t>
            </a:r>
          </a:p>
          <a:p>
            <a:pPr marL="1581111" lvl="2" indent="-514338">
              <a:buFont typeface="Wingdings" pitchFamily="2" charset="2"/>
              <a:buChar char="ü"/>
            </a:pPr>
            <a:r>
              <a:rPr lang="en-US" sz="2667" dirty="0"/>
              <a:t>Observations using the Youth Program Quality Assessment</a:t>
            </a:r>
          </a:p>
          <a:p>
            <a:pPr lvl="1"/>
            <a:endParaRPr lang="en-US" sz="2667" dirty="0"/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4E66D44E-C1C9-974F-ACC0-F69D68F70C3F}"/>
              </a:ext>
            </a:extLst>
          </p:cNvPr>
          <p:cNvSpPr/>
          <p:nvPr/>
        </p:nvSpPr>
        <p:spPr>
          <a:xfrm>
            <a:off x="511005" y="2125378"/>
            <a:ext cx="852684" cy="852685"/>
          </a:xfrm>
          <a:prstGeom prst="gear6">
            <a:avLst/>
          </a:prstGeom>
          <a:gradFill flip="none" rotWithShape="1">
            <a:gsLst>
              <a:gs pos="0">
                <a:srgbClr val="00B0F0"/>
              </a:gs>
              <a:gs pos="23000">
                <a:schemeClr val="accent3">
                  <a:lumMod val="89000"/>
                </a:schemeClr>
              </a:gs>
              <a:gs pos="68000">
                <a:srgbClr val="00B0F0"/>
              </a:gs>
              <a:gs pos="97000">
                <a:srgbClr val="00B0F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94D8173C-2508-CE40-BE6E-254CE13CDE73}"/>
              </a:ext>
            </a:extLst>
          </p:cNvPr>
          <p:cNvSpPr/>
          <p:nvPr/>
        </p:nvSpPr>
        <p:spPr>
          <a:xfrm>
            <a:off x="5695033" y="2125378"/>
            <a:ext cx="852684" cy="852685"/>
          </a:xfrm>
          <a:prstGeom prst="gear6">
            <a:avLst/>
          </a:prstGeom>
          <a:solidFill>
            <a:schemeClr val="accent1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959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1878</Words>
  <Application>Microsoft Macintosh PowerPoint</Application>
  <PresentationFormat>Widescreen</PresentationFormat>
  <Paragraphs>435</Paragraphs>
  <Slides>41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adelle</vt:lpstr>
      <vt:lpstr>Arial</vt:lpstr>
      <vt:lpstr>Calibri</vt:lpstr>
      <vt:lpstr>Calibri Light</vt:lpstr>
      <vt:lpstr>Comic Sans MS</vt:lpstr>
      <vt:lpstr>franklin-gothic-urw</vt:lpstr>
      <vt:lpstr>Wingdings</vt:lpstr>
      <vt:lpstr>Office Theme</vt:lpstr>
      <vt:lpstr>Promise and Pitfalls of Restorative Practices for Promoting Positive School Climate and Youth Development</vt:lpstr>
      <vt:lpstr>Agenda for today’s presentation </vt:lpstr>
      <vt:lpstr>Flow for IIRP Restorative Practices Intervention</vt:lpstr>
      <vt:lpstr>Features of IIRP Restorative Practices Intervention</vt:lpstr>
      <vt:lpstr>Conceptualization of IIRP Restorative Practices Intervention</vt:lpstr>
      <vt:lpstr>PowerPoint Presentation</vt:lpstr>
      <vt:lpstr>Randomized controlled study design</vt:lpstr>
      <vt:lpstr>Surveyed 416 staff and 2,834 students </vt:lpstr>
      <vt:lpstr>Examined outcomes before and for two years after RPI was implemented</vt:lpstr>
      <vt:lpstr>Examined outcomes before and for two years after RPI was implemented</vt:lpstr>
      <vt:lpstr>How well did schools implement RPI? </vt:lpstr>
      <vt:lpstr>How well did schools implement RPI? </vt:lpstr>
      <vt:lpstr>How well did schools implement RPI? </vt:lpstr>
      <vt:lpstr>How well did schools implement RPI? </vt:lpstr>
      <vt:lpstr>Did RPI implementation influence the school environment?</vt:lpstr>
      <vt:lpstr>Did RPI affect staff perceptions of school climate?</vt:lpstr>
      <vt:lpstr>Did RPI affect staff perceptions of school climate?</vt:lpstr>
      <vt:lpstr>Did RPI affect student outcomes?</vt:lpstr>
      <vt:lpstr>Did RPI affect student outcomes?</vt:lpstr>
      <vt:lpstr>PowerPoint Presentation</vt:lpstr>
      <vt:lpstr>Randomized controlled study design</vt:lpstr>
      <vt:lpstr>Pursuing Equitable and Restorative Communities (PERC) study schools spanned all grade levels</vt:lpstr>
      <vt:lpstr>RAND surveyed more than 600 staff at treatment schools and got district data on 11,000 students across schools</vt:lpstr>
      <vt:lpstr>Examined outcomes before and after PERC was implemented</vt:lpstr>
      <vt:lpstr>Examined outcomes before and after PERC was implemented</vt:lpstr>
      <vt:lpstr>PowerPoint Presentation</vt:lpstr>
      <vt:lpstr>PowerPoint Presentation</vt:lpstr>
      <vt:lpstr>3. Did PERC affect classroom climate?</vt:lpstr>
      <vt:lpstr>Did PERC effect academic achievement?</vt:lpstr>
      <vt:lpstr>Did PERC affect schools’ approach to suspension? </vt:lpstr>
      <vt:lpstr>Promises and Pitfalls?</vt:lpstr>
      <vt:lpstr>Restorative practices, if used consistently, hold promise for improving both positive development and reducing problem behaviors</vt:lpstr>
      <vt:lpstr>RPI can have positive impacts on school climate and suspension disparities, particularly at the elementary level</vt:lpstr>
      <vt:lpstr>Implementation quality varied and teachers/staff wanted more support than RPI provided </vt:lpstr>
      <vt:lpstr>RPI, as designed and supported, may not work for all schools</vt:lpstr>
      <vt:lpstr>PowerPoint Presentation</vt:lpstr>
      <vt:lpstr>PowerPoint Presentation</vt:lpstr>
      <vt:lpstr>PowerPoint Presentation</vt:lpstr>
      <vt:lpstr>Acknowledgements</vt:lpstr>
      <vt:lpstr>For more information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Promise and Pitfalls of Restorative Practices for Promoting Positive School Climate and Youth Development</dc:title>
  <dc:creator>Acosta, Joie</dc:creator>
  <cp:lastModifiedBy>Acosta, Joie</cp:lastModifiedBy>
  <cp:revision>35</cp:revision>
  <dcterms:created xsi:type="dcterms:W3CDTF">2019-05-08T19:24:10Z</dcterms:created>
  <dcterms:modified xsi:type="dcterms:W3CDTF">2019-05-13T17:25:31Z</dcterms:modified>
</cp:coreProperties>
</file>