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90" r:id="rId3"/>
    <p:sldId id="271" r:id="rId4"/>
    <p:sldId id="257" r:id="rId5"/>
    <p:sldId id="258" r:id="rId6"/>
    <p:sldId id="277" r:id="rId7"/>
    <p:sldId id="278" r:id="rId8"/>
    <p:sldId id="260" r:id="rId9"/>
    <p:sldId id="272" r:id="rId10"/>
    <p:sldId id="268" r:id="rId11"/>
    <p:sldId id="279" r:id="rId12"/>
    <p:sldId id="261" r:id="rId13"/>
    <p:sldId id="267" r:id="rId14"/>
    <p:sldId id="266" r:id="rId15"/>
    <p:sldId id="270" r:id="rId16"/>
    <p:sldId id="280" r:id="rId17"/>
    <p:sldId id="281" r:id="rId18"/>
    <p:sldId id="269" r:id="rId19"/>
    <p:sldId id="273" r:id="rId20"/>
    <p:sldId id="262" r:id="rId21"/>
    <p:sldId id="263" r:id="rId22"/>
    <p:sldId id="264" r:id="rId23"/>
    <p:sldId id="265" r:id="rId24"/>
    <p:sldId id="274" r:id="rId25"/>
    <p:sldId id="275" r:id="rId26"/>
    <p:sldId id="276" r:id="rId27"/>
    <p:sldId id="288" r:id="rId28"/>
    <p:sldId id="284" r:id="rId29"/>
    <p:sldId id="287" r:id="rId30"/>
    <p:sldId id="289" r:id="rId31"/>
    <p:sldId id="285" r:id="rId32"/>
    <p:sldId id="283"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12" autoAdjust="0"/>
    <p:restoredTop sz="94660"/>
  </p:normalViewPr>
  <p:slideViewPr>
    <p:cSldViewPr snapToGrid="0">
      <p:cViewPr varScale="1">
        <p:scale>
          <a:sx n="72" d="100"/>
          <a:sy n="72" d="100"/>
        </p:scale>
        <p:origin x="6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78547371209016E-2"/>
          <c:y val="4.1064936327403517E-2"/>
          <c:w val="0.94992145262879102"/>
          <c:h val="0.79174151842130847"/>
        </c:manualLayout>
      </c:layout>
      <c:bar3DChart>
        <c:barDir val="col"/>
        <c:grouping val="clustered"/>
        <c:varyColors val="0"/>
        <c:ser>
          <c:idx val="0"/>
          <c:order val="0"/>
          <c:tx>
            <c:strRef>
              <c:f>Sheet3!$A$109:$B$109</c:f>
              <c:strCache>
                <c:ptCount val="2"/>
                <c:pt idx="0">
                  <c:v>Direct Impact</c:v>
                </c:pt>
              </c:strCache>
            </c:strRef>
          </c:tx>
          <c:spPr>
            <a:solidFill>
              <a:schemeClr val="accent1">
                <a:shade val="58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Sheet3!$C$108:$H$108</c:f>
              <c:strCache>
                <c:ptCount val="6"/>
                <c:pt idx="0">
                  <c:v>Principals-RJ</c:v>
                </c:pt>
                <c:pt idx="1">
                  <c:v>Principals</c:v>
                </c:pt>
                <c:pt idx="2">
                  <c:v>Counselors-RJ</c:v>
                </c:pt>
                <c:pt idx="3">
                  <c:v>Counselors</c:v>
                </c:pt>
                <c:pt idx="4">
                  <c:v>Teachers-RJ</c:v>
                </c:pt>
                <c:pt idx="5">
                  <c:v>Teachers</c:v>
                </c:pt>
              </c:strCache>
            </c:strRef>
          </c:cat>
          <c:val>
            <c:numRef>
              <c:f>Sheet3!$C$109:$H$109</c:f>
              <c:numCache>
                <c:formatCode>General</c:formatCode>
                <c:ptCount val="6"/>
                <c:pt idx="0">
                  <c:v>20</c:v>
                </c:pt>
                <c:pt idx="1">
                  <c:v>4</c:v>
                </c:pt>
                <c:pt idx="2">
                  <c:v>18</c:v>
                </c:pt>
                <c:pt idx="3">
                  <c:v>7</c:v>
                </c:pt>
                <c:pt idx="4">
                  <c:v>18</c:v>
                </c:pt>
                <c:pt idx="5">
                  <c:v>19</c:v>
                </c:pt>
              </c:numCache>
            </c:numRef>
          </c:val>
          <c:extLst>
            <c:ext xmlns:c16="http://schemas.microsoft.com/office/drawing/2014/chart" uri="{C3380CC4-5D6E-409C-BE32-E72D297353CC}">
              <c16:uniqueId val="{00000000-8CD5-4891-9846-28FBE6C1D86F}"/>
            </c:ext>
          </c:extLst>
        </c:ser>
        <c:ser>
          <c:idx val="1"/>
          <c:order val="1"/>
          <c:tx>
            <c:strRef>
              <c:f>Sheet3!$A$110:$B$110</c:f>
              <c:strCache>
                <c:ptCount val="2"/>
                <c:pt idx="0">
                  <c:v>Strong Influence</c:v>
                </c:pt>
              </c:strCache>
            </c:strRef>
          </c:tx>
          <c:spPr>
            <a:solidFill>
              <a:schemeClr val="accent1">
                <a:shade val="8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Sheet3!$C$108:$H$108</c:f>
              <c:strCache>
                <c:ptCount val="6"/>
                <c:pt idx="0">
                  <c:v>Principals-RJ</c:v>
                </c:pt>
                <c:pt idx="1">
                  <c:v>Principals</c:v>
                </c:pt>
                <c:pt idx="2">
                  <c:v>Counselors-RJ</c:v>
                </c:pt>
                <c:pt idx="3">
                  <c:v>Counselors</c:v>
                </c:pt>
                <c:pt idx="4">
                  <c:v>Teachers-RJ</c:v>
                </c:pt>
                <c:pt idx="5">
                  <c:v>Teachers</c:v>
                </c:pt>
              </c:strCache>
            </c:strRef>
          </c:cat>
          <c:val>
            <c:numRef>
              <c:f>Sheet3!$C$110:$H$110</c:f>
              <c:numCache>
                <c:formatCode>General</c:formatCode>
                <c:ptCount val="6"/>
                <c:pt idx="0">
                  <c:v>30</c:v>
                </c:pt>
                <c:pt idx="1">
                  <c:v>14</c:v>
                </c:pt>
                <c:pt idx="2">
                  <c:v>28</c:v>
                </c:pt>
                <c:pt idx="3">
                  <c:v>15</c:v>
                </c:pt>
                <c:pt idx="4">
                  <c:v>27</c:v>
                </c:pt>
                <c:pt idx="5">
                  <c:v>41</c:v>
                </c:pt>
              </c:numCache>
            </c:numRef>
          </c:val>
          <c:extLst>
            <c:ext xmlns:c16="http://schemas.microsoft.com/office/drawing/2014/chart" uri="{C3380CC4-5D6E-409C-BE32-E72D297353CC}">
              <c16:uniqueId val="{00000001-8CD5-4891-9846-28FBE6C1D86F}"/>
            </c:ext>
          </c:extLst>
        </c:ser>
        <c:ser>
          <c:idx val="2"/>
          <c:order val="2"/>
          <c:tx>
            <c:strRef>
              <c:f>Sheet3!$A$111:$B$111</c:f>
              <c:strCache>
                <c:ptCount val="2"/>
                <c:pt idx="0">
                  <c:v>Indirect Influence</c:v>
                </c:pt>
              </c:strCache>
            </c:strRef>
          </c:tx>
          <c:spPr>
            <a:solidFill>
              <a:schemeClr val="accent1">
                <a:tint val="8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Sheet3!$C$108:$H$108</c:f>
              <c:strCache>
                <c:ptCount val="6"/>
                <c:pt idx="0">
                  <c:v>Principals-RJ</c:v>
                </c:pt>
                <c:pt idx="1">
                  <c:v>Principals</c:v>
                </c:pt>
                <c:pt idx="2">
                  <c:v>Counselors-RJ</c:v>
                </c:pt>
                <c:pt idx="3">
                  <c:v>Counselors</c:v>
                </c:pt>
                <c:pt idx="4">
                  <c:v>Teachers-RJ</c:v>
                </c:pt>
                <c:pt idx="5">
                  <c:v>Teachers</c:v>
                </c:pt>
              </c:strCache>
            </c:strRef>
          </c:cat>
          <c:val>
            <c:numRef>
              <c:f>Sheet3!$C$111:$H$111</c:f>
              <c:numCache>
                <c:formatCode>General</c:formatCode>
                <c:ptCount val="6"/>
                <c:pt idx="0">
                  <c:v>30</c:v>
                </c:pt>
                <c:pt idx="1">
                  <c:v>45</c:v>
                </c:pt>
                <c:pt idx="2">
                  <c:v>27</c:v>
                </c:pt>
                <c:pt idx="3">
                  <c:v>42</c:v>
                </c:pt>
                <c:pt idx="4">
                  <c:v>37</c:v>
                </c:pt>
                <c:pt idx="5">
                  <c:v>33</c:v>
                </c:pt>
              </c:numCache>
            </c:numRef>
          </c:val>
          <c:extLst>
            <c:ext xmlns:c16="http://schemas.microsoft.com/office/drawing/2014/chart" uri="{C3380CC4-5D6E-409C-BE32-E72D297353CC}">
              <c16:uniqueId val="{00000002-8CD5-4891-9846-28FBE6C1D86F}"/>
            </c:ext>
          </c:extLst>
        </c:ser>
        <c:ser>
          <c:idx val="3"/>
          <c:order val="3"/>
          <c:tx>
            <c:strRef>
              <c:f>Sheet3!$A$112:$B$112</c:f>
              <c:strCache>
                <c:ptCount val="2"/>
                <c:pt idx="0">
                  <c:v>No Impact</c:v>
                </c:pt>
              </c:strCache>
            </c:strRef>
          </c:tx>
          <c:spPr>
            <a:solidFill>
              <a:schemeClr val="accent1">
                <a:tint val="58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Sheet3!$C$108:$H$108</c:f>
              <c:strCache>
                <c:ptCount val="6"/>
                <c:pt idx="0">
                  <c:v>Principals-RJ</c:v>
                </c:pt>
                <c:pt idx="1">
                  <c:v>Principals</c:v>
                </c:pt>
                <c:pt idx="2">
                  <c:v>Counselors-RJ</c:v>
                </c:pt>
                <c:pt idx="3">
                  <c:v>Counselors</c:v>
                </c:pt>
                <c:pt idx="4">
                  <c:v>Teachers-RJ</c:v>
                </c:pt>
                <c:pt idx="5">
                  <c:v>Teachers</c:v>
                </c:pt>
              </c:strCache>
            </c:strRef>
          </c:cat>
          <c:val>
            <c:numRef>
              <c:f>Sheet3!$C$112:$H$112</c:f>
              <c:numCache>
                <c:formatCode>General</c:formatCode>
                <c:ptCount val="6"/>
                <c:pt idx="0">
                  <c:v>20</c:v>
                </c:pt>
                <c:pt idx="1">
                  <c:v>37</c:v>
                </c:pt>
                <c:pt idx="2">
                  <c:v>27</c:v>
                </c:pt>
                <c:pt idx="3">
                  <c:v>36</c:v>
                </c:pt>
                <c:pt idx="4">
                  <c:v>18</c:v>
                </c:pt>
                <c:pt idx="5">
                  <c:v>7</c:v>
                </c:pt>
              </c:numCache>
            </c:numRef>
          </c:val>
          <c:extLst>
            <c:ext xmlns:c16="http://schemas.microsoft.com/office/drawing/2014/chart" uri="{C3380CC4-5D6E-409C-BE32-E72D297353CC}">
              <c16:uniqueId val="{00000003-8CD5-4891-9846-28FBE6C1D86F}"/>
            </c:ext>
          </c:extLst>
        </c:ser>
        <c:dLbls>
          <c:showLegendKey val="0"/>
          <c:showVal val="1"/>
          <c:showCatName val="0"/>
          <c:showSerName val="0"/>
          <c:showPercent val="0"/>
          <c:showBubbleSize val="0"/>
        </c:dLbls>
        <c:gapWidth val="75"/>
        <c:shape val="box"/>
        <c:axId val="329914512"/>
        <c:axId val="329914840"/>
        <c:axId val="0"/>
      </c:bar3DChart>
      <c:catAx>
        <c:axId val="3299145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9914840"/>
        <c:crosses val="autoZero"/>
        <c:auto val="1"/>
        <c:lblAlgn val="ctr"/>
        <c:lblOffset val="100"/>
        <c:noMultiLvlLbl val="0"/>
      </c:catAx>
      <c:valAx>
        <c:axId val="3299148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914512"/>
        <c:crosses val="autoZero"/>
        <c:crossBetween val="between"/>
      </c:valAx>
      <c:spPr>
        <a:noFill/>
        <a:ln>
          <a:noFill/>
        </a:ln>
        <a:effectLst/>
      </c:spPr>
    </c:plotArea>
    <c:legend>
      <c:legendPos val="b"/>
      <c:layout>
        <c:manualLayout>
          <c:xMode val="edge"/>
          <c:yMode val="edge"/>
          <c:x val="9.1909039936991732E-2"/>
          <c:y val="0.91089776831080416"/>
          <c:w val="0.81647727140720805"/>
          <c:h val="8.910223168919594E-2"/>
        </c:manualLayout>
      </c:layout>
      <c:overlay val="0"/>
      <c:spPr>
        <a:noFill/>
        <a:ln>
          <a:noFill/>
        </a:ln>
        <a:effectLst/>
      </c:spPr>
      <c:txPr>
        <a:bodyPr rot="0" spcFirstLastPara="1" vertOverflow="ellipsis" vert="horz" wrap="square" anchor="ctr" anchorCtr="1"/>
        <a:lstStyle/>
        <a:p>
          <a:pPr>
            <a:defRPr sz="2000" b="0" i="1"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Sheet3!$W$87:$W$88</c:f>
              <c:strCache>
                <c:ptCount val="2"/>
                <c:pt idx="0">
                  <c:v>Family Values Impact</c:v>
                </c:pt>
                <c:pt idx="1">
                  <c:v>RJ Pop</c:v>
                </c:pt>
              </c:strCache>
            </c:strRef>
          </c:tx>
          <c:dPt>
            <c:idx val="0"/>
            <c:bubble3D val="0"/>
            <c:spPr>
              <a:solidFill>
                <a:schemeClr val="accent1">
                  <a:shade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122-4CC7-9069-AF8936785157}"/>
              </c:ext>
            </c:extLst>
          </c:dPt>
          <c:dPt>
            <c:idx val="1"/>
            <c:bubble3D val="0"/>
            <c:spPr>
              <a:solidFill>
                <a:schemeClr val="accent1">
                  <a:shade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122-4CC7-9069-AF8936785157}"/>
              </c:ext>
            </c:extLst>
          </c:dPt>
          <c:dPt>
            <c:idx val="2"/>
            <c:bubble3D val="0"/>
            <c:spPr>
              <a:solidFill>
                <a:schemeClr val="accent1">
                  <a:tint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1122-4CC7-9069-AF8936785157}"/>
              </c:ext>
            </c:extLst>
          </c:dPt>
          <c:dPt>
            <c:idx val="3"/>
            <c:bubble3D val="0"/>
            <c:spPr>
              <a:solidFill>
                <a:schemeClr val="accent1">
                  <a:tint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1122-4CC7-9069-AF893678515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Sheet3!$V$89:$V$92</c:f>
              <c:strCache>
                <c:ptCount val="4"/>
                <c:pt idx="0">
                  <c:v>Direct Impact</c:v>
                </c:pt>
                <c:pt idx="1">
                  <c:v>Strong Influence</c:v>
                </c:pt>
                <c:pt idx="2">
                  <c:v>Indirect Impact</c:v>
                </c:pt>
                <c:pt idx="3">
                  <c:v>No Impact</c:v>
                </c:pt>
              </c:strCache>
            </c:strRef>
          </c:cat>
          <c:val>
            <c:numRef>
              <c:f>Sheet3!$W$89:$W$92</c:f>
              <c:numCache>
                <c:formatCode>General</c:formatCode>
                <c:ptCount val="4"/>
                <c:pt idx="0">
                  <c:v>4</c:v>
                </c:pt>
                <c:pt idx="1">
                  <c:v>6</c:v>
                </c:pt>
                <c:pt idx="2">
                  <c:v>1</c:v>
                </c:pt>
                <c:pt idx="3">
                  <c:v>1</c:v>
                </c:pt>
              </c:numCache>
            </c:numRef>
          </c:val>
          <c:extLst>
            <c:ext xmlns:c16="http://schemas.microsoft.com/office/drawing/2014/chart" uri="{C3380CC4-5D6E-409C-BE32-E72D297353CC}">
              <c16:uniqueId val="{00000008-1122-4CC7-9069-AF8936785157}"/>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en-US" sz="2400"/>
              <a:t>Family Values Student Pop</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Sheet3!$W$93</c:f>
              <c:strCache>
                <c:ptCount val="1"/>
                <c:pt idx="0">
                  <c:v>Student Pop</c:v>
                </c:pt>
              </c:strCache>
            </c:strRef>
          </c:tx>
          <c:dPt>
            <c:idx val="0"/>
            <c:bubble3D val="0"/>
            <c:spPr>
              <a:solidFill>
                <a:schemeClr val="accent1">
                  <a:shade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824-4BAB-97A2-A149430CACF1}"/>
              </c:ext>
            </c:extLst>
          </c:dPt>
          <c:dPt>
            <c:idx val="1"/>
            <c:bubble3D val="0"/>
            <c:spPr>
              <a:solidFill>
                <a:schemeClr val="accent1">
                  <a:shade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9824-4BAB-97A2-A149430CACF1}"/>
              </c:ext>
            </c:extLst>
          </c:dPt>
          <c:dPt>
            <c:idx val="2"/>
            <c:bubble3D val="0"/>
            <c:spPr>
              <a:solidFill>
                <a:schemeClr val="accent1">
                  <a:tint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9824-4BAB-97A2-A149430CACF1}"/>
              </c:ext>
            </c:extLst>
          </c:dPt>
          <c:dPt>
            <c:idx val="3"/>
            <c:bubble3D val="0"/>
            <c:spPr>
              <a:solidFill>
                <a:schemeClr val="accent1">
                  <a:tint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9824-4BAB-97A2-A149430CACF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Sheet3!$V$94:$V$97</c:f>
              <c:strCache>
                <c:ptCount val="4"/>
                <c:pt idx="0">
                  <c:v>Direct Impact</c:v>
                </c:pt>
                <c:pt idx="1">
                  <c:v>Strong Influence</c:v>
                </c:pt>
                <c:pt idx="2">
                  <c:v>Indirect Impact</c:v>
                </c:pt>
                <c:pt idx="3">
                  <c:v>No Impact</c:v>
                </c:pt>
              </c:strCache>
            </c:strRef>
          </c:cat>
          <c:val>
            <c:numRef>
              <c:f>Sheet3!$W$94:$W$97</c:f>
              <c:numCache>
                <c:formatCode>General</c:formatCode>
                <c:ptCount val="4"/>
                <c:pt idx="0">
                  <c:v>66</c:v>
                </c:pt>
                <c:pt idx="1">
                  <c:v>89</c:v>
                </c:pt>
                <c:pt idx="2">
                  <c:v>19</c:v>
                </c:pt>
                <c:pt idx="3">
                  <c:v>13</c:v>
                </c:pt>
              </c:numCache>
            </c:numRef>
          </c:val>
          <c:extLst>
            <c:ext xmlns:c16="http://schemas.microsoft.com/office/drawing/2014/chart" uri="{C3380CC4-5D6E-409C-BE32-E72D297353CC}">
              <c16:uniqueId val="{00000008-9824-4BAB-97A2-A149430CACF1}"/>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en-US" sz="2400"/>
              <a:t>Parents' Impact Student Pop</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Sheet3!$W$50</c:f>
              <c:strCache>
                <c:ptCount val="1"/>
                <c:pt idx="0">
                  <c:v>Student Pop</c:v>
                </c:pt>
              </c:strCache>
            </c:strRef>
          </c:tx>
          <c:dPt>
            <c:idx val="0"/>
            <c:bubble3D val="0"/>
            <c:spPr>
              <a:solidFill>
                <a:schemeClr val="accent1">
                  <a:shade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601-45D3-B557-CC56D55433BC}"/>
              </c:ext>
            </c:extLst>
          </c:dPt>
          <c:dPt>
            <c:idx val="1"/>
            <c:bubble3D val="0"/>
            <c:spPr>
              <a:solidFill>
                <a:schemeClr val="accent1">
                  <a:shade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601-45D3-B557-CC56D55433BC}"/>
              </c:ext>
            </c:extLst>
          </c:dPt>
          <c:dPt>
            <c:idx val="2"/>
            <c:bubble3D val="0"/>
            <c:spPr>
              <a:solidFill>
                <a:schemeClr val="accent1">
                  <a:tint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7601-45D3-B557-CC56D55433BC}"/>
              </c:ext>
            </c:extLst>
          </c:dPt>
          <c:dPt>
            <c:idx val="3"/>
            <c:bubble3D val="0"/>
            <c:spPr>
              <a:solidFill>
                <a:schemeClr val="accent1">
                  <a:tint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7601-45D3-B557-CC56D55433B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Sheet3!$V$51:$V$54</c:f>
              <c:strCache>
                <c:ptCount val="4"/>
                <c:pt idx="0">
                  <c:v>Direct Impact</c:v>
                </c:pt>
                <c:pt idx="1">
                  <c:v>Strong Influence</c:v>
                </c:pt>
                <c:pt idx="2">
                  <c:v>Indirect Impact</c:v>
                </c:pt>
                <c:pt idx="3">
                  <c:v>No Impact</c:v>
                </c:pt>
              </c:strCache>
            </c:strRef>
          </c:cat>
          <c:val>
            <c:numRef>
              <c:f>Sheet3!$W$51:$W$54</c:f>
              <c:numCache>
                <c:formatCode>General</c:formatCode>
                <c:ptCount val="4"/>
                <c:pt idx="0">
                  <c:v>97</c:v>
                </c:pt>
                <c:pt idx="1">
                  <c:v>62</c:v>
                </c:pt>
                <c:pt idx="2">
                  <c:v>2</c:v>
                </c:pt>
                <c:pt idx="3">
                  <c:v>1</c:v>
                </c:pt>
              </c:numCache>
            </c:numRef>
          </c:val>
          <c:extLst>
            <c:ext xmlns:c16="http://schemas.microsoft.com/office/drawing/2014/chart" uri="{C3380CC4-5D6E-409C-BE32-E72D297353CC}">
              <c16:uniqueId val="{00000008-7601-45D3-B557-CC56D55433BC}"/>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4772386907518908"/>
          <c:y val="0.25327060320296885"/>
          <c:w val="0.33757024857186968"/>
          <c:h val="0.6198213055386642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Sheet3!$W$44:$W$45</c:f>
              <c:strCache>
                <c:ptCount val="2"/>
                <c:pt idx="0">
                  <c:v>Parents' Impact</c:v>
                </c:pt>
                <c:pt idx="1">
                  <c:v>RJ Pop</c:v>
                </c:pt>
              </c:strCache>
            </c:strRef>
          </c:tx>
          <c:dPt>
            <c:idx val="0"/>
            <c:bubble3D val="0"/>
            <c:spPr>
              <a:solidFill>
                <a:schemeClr val="accent1">
                  <a:shade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F83-44EF-AA07-E0ED2E0DBEA7}"/>
              </c:ext>
            </c:extLst>
          </c:dPt>
          <c:dPt>
            <c:idx val="1"/>
            <c:bubble3D val="0"/>
            <c:spPr>
              <a:solidFill>
                <a:schemeClr val="accent1">
                  <a:shade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F83-44EF-AA07-E0ED2E0DBEA7}"/>
              </c:ext>
            </c:extLst>
          </c:dPt>
          <c:dPt>
            <c:idx val="2"/>
            <c:bubble3D val="0"/>
            <c:spPr>
              <a:solidFill>
                <a:schemeClr val="accent1">
                  <a:tint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F83-44EF-AA07-E0ED2E0DBEA7}"/>
              </c:ext>
            </c:extLst>
          </c:dPt>
          <c:dPt>
            <c:idx val="3"/>
            <c:bubble3D val="0"/>
            <c:spPr>
              <a:solidFill>
                <a:schemeClr val="accent1">
                  <a:tint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F83-44EF-AA07-E0ED2E0DBEA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Sheet3!$V$46:$V$49</c:f>
              <c:strCache>
                <c:ptCount val="4"/>
                <c:pt idx="0">
                  <c:v>Direct Impact</c:v>
                </c:pt>
                <c:pt idx="1">
                  <c:v>Strong Influence</c:v>
                </c:pt>
                <c:pt idx="2">
                  <c:v>Indirect Impact</c:v>
                </c:pt>
                <c:pt idx="3">
                  <c:v>No Impact</c:v>
                </c:pt>
              </c:strCache>
            </c:strRef>
          </c:cat>
          <c:val>
            <c:numRef>
              <c:f>Sheet3!$W$46:$W$49</c:f>
              <c:numCache>
                <c:formatCode>General</c:formatCode>
                <c:ptCount val="4"/>
                <c:pt idx="0">
                  <c:v>8</c:v>
                </c:pt>
                <c:pt idx="1">
                  <c:v>3</c:v>
                </c:pt>
                <c:pt idx="2">
                  <c:v>0</c:v>
                </c:pt>
                <c:pt idx="3">
                  <c:v>0</c:v>
                </c:pt>
              </c:numCache>
            </c:numRef>
          </c:val>
          <c:extLst>
            <c:ext xmlns:c16="http://schemas.microsoft.com/office/drawing/2014/chart" uri="{C3380CC4-5D6E-409C-BE32-E72D297353CC}">
              <c16:uniqueId val="{00000008-0F83-44EF-AA07-E0ED2E0DBEA7}"/>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34584408390386E-2"/>
          <c:y val="5.5421795748963817E-2"/>
          <c:w val="0.94589649801163378"/>
          <c:h val="0.4786437714448194"/>
        </c:manualLayout>
      </c:layout>
      <c:barChart>
        <c:barDir val="col"/>
        <c:grouping val="clustered"/>
        <c:varyColors val="0"/>
        <c:ser>
          <c:idx val="0"/>
          <c:order val="0"/>
          <c:tx>
            <c:strRef>
              <c:f>Sheet4!$A$18</c:f>
              <c:strCache>
                <c:ptCount val="1"/>
                <c:pt idx="0">
                  <c:v>No Response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Sheet4!$B$17:$Z$17</c:f>
              <c:strCache>
                <c:ptCount val="24"/>
                <c:pt idx="0">
                  <c:v>Addiction</c:v>
                </c:pt>
                <c:pt idx="1">
                  <c:v>Domestic/  Neighborhood Violence</c:v>
                </c:pt>
                <c:pt idx="2">
                  <c:v>Hunger</c:v>
                </c:pt>
                <c:pt idx="3">
                  <c:v>Your Religious Beliefs/ Practices</c:v>
                </c:pt>
                <c:pt idx="4">
                  <c:v>Your Religious Community</c:v>
                </c:pt>
                <c:pt idx="5">
                  <c:v>Family Expectations and Values</c:v>
                </c:pt>
                <c:pt idx="6">
                  <c:v>Clubs or Team Values</c:v>
                </c:pt>
                <c:pt idx="7">
                  <c:v>Larger Community Values</c:v>
                </c:pt>
                <c:pt idx="8">
                  <c:v>School Discipline Practices</c:v>
                </c:pt>
                <c:pt idx="9">
                  <c:v>Your Mental Health Issues</c:v>
                </c:pt>
                <c:pt idx="10">
                  <c:v>Family/Friends Mental Health</c:v>
                </c:pt>
                <c:pt idx="11">
                  <c:v>Your Physical Health /Well-being</c:v>
                </c:pt>
                <c:pt idx="12">
                  <c:v>Parents/ Guardians</c:v>
                </c:pt>
                <c:pt idx="13">
                  <c:v>Siblings</c:v>
                </c:pt>
                <c:pt idx="14">
                  <c:v>Extended Family</c:v>
                </c:pt>
                <c:pt idx="15">
                  <c:v>Friends</c:v>
                </c:pt>
                <c:pt idx="16">
                  <c:v>Classmates</c:v>
                </c:pt>
                <c:pt idx="17">
                  <c:v>Teachers</c:v>
                </c:pt>
                <c:pt idx="18">
                  <c:v>Principals</c:v>
                </c:pt>
                <c:pt idx="19">
                  <c:v>Counselor</c:v>
                </c:pt>
                <c:pt idx="20">
                  <c:v>Social/Case Worker</c:v>
                </c:pt>
                <c:pt idx="21">
                  <c:v>Coaches</c:v>
                </c:pt>
                <c:pt idx="22">
                  <c:v>Neighbors</c:v>
                </c:pt>
                <c:pt idx="23">
                  <c:v>Mentors/Advocates</c:v>
                </c:pt>
              </c:strCache>
            </c:strRef>
          </c:cat>
          <c:val>
            <c:numRef>
              <c:f>Sheet4!$B$18:$Z$18</c:f>
              <c:numCache>
                <c:formatCode>General</c:formatCode>
                <c:ptCount val="24"/>
                <c:pt idx="0">
                  <c:v>6</c:v>
                </c:pt>
                <c:pt idx="1">
                  <c:v>6</c:v>
                </c:pt>
                <c:pt idx="2">
                  <c:v>4</c:v>
                </c:pt>
                <c:pt idx="3">
                  <c:v>6</c:v>
                </c:pt>
                <c:pt idx="4">
                  <c:v>5</c:v>
                </c:pt>
                <c:pt idx="5">
                  <c:v>2</c:v>
                </c:pt>
                <c:pt idx="6">
                  <c:v>5</c:v>
                </c:pt>
                <c:pt idx="7">
                  <c:v>4</c:v>
                </c:pt>
                <c:pt idx="8">
                  <c:v>6</c:v>
                </c:pt>
                <c:pt idx="9">
                  <c:v>5</c:v>
                </c:pt>
                <c:pt idx="10">
                  <c:v>4</c:v>
                </c:pt>
                <c:pt idx="11">
                  <c:v>5</c:v>
                </c:pt>
                <c:pt idx="12">
                  <c:v>0</c:v>
                </c:pt>
                <c:pt idx="13">
                  <c:v>3</c:v>
                </c:pt>
                <c:pt idx="14">
                  <c:v>5</c:v>
                </c:pt>
                <c:pt idx="15">
                  <c:v>3</c:v>
                </c:pt>
                <c:pt idx="16">
                  <c:v>4</c:v>
                </c:pt>
                <c:pt idx="17">
                  <c:v>4</c:v>
                </c:pt>
                <c:pt idx="18">
                  <c:v>3</c:v>
                </c:pt>
                <c:pt idx="19">
                  <c:v>3</c:v>
                </c:pt>
                <c:pt idx="20">
                  <c:v>7</c:v>
                </c:pt>
                <c:pt idx="21">
                  <c:v>5</c:v>
                </c:pt>
                <c:pt idx="22">
                  <c:v>6</c:v>
                </c:pt>
                <c:pt idx="23">
                  <c:v>6</c:v>
                </c:pt>
              </c:numCache>
            </c:numRef>
          </c:val>
          <c:extLst>
            <c:ext xmlns:c16="http://schemas.microsoft.com/office/drawing/2014/chart" uri="{C3380CC4-5D6E-409C-BE32-E72D297353CC}">
              <c16:uniqueId val="{00000000-623D-41D9-A8D1-12ABC2413E2A}"/>
            </c:ext>
          </c:extLst>
        </c:ser>
        <c:ser>
          <c:idx val="1"/>
          <c:order val="1"/>
          <c:tx>
            <c:strRef>
              <c:f>Sheet4!$A$19</c:f>
              <c:strCache>
                <c:ptCount val="1"/>
                <c:pt idx="0">
                  <c:v>Less Influence After RJ</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Sheet4!$B$17:$Z$17</c:f>
              <c:strCache>
                <c:ptCount val="24"/>
                <c:pt idx="0">
                  <c:v>Addiction</c:v>
                </c:pt>
                <c:pt idx="1">
                  <c:v>Domestic/  Neighborhood Violence</c:v>
                </c:pt>
                <c:pt idx="2">
                  <c:v>Hunger</c:v>
                </c:pt>
                <c:pt idx="3">
                  <c:v>Your Religious Beliefs/ Practices</c:v>
                </c:pt>
                <c:pt idx="4">
                  <c:v>Your Religious Community</c:v>
                </c:pt>
                <c:pt idx="5">
                  <c:v>Family Expectations and Values</c:v>
                </c:pt>
                <c:pt idx="6">
                  <c:v>Clubs or Team Values</c:v>
                </c:pt>
                <c:pt idx="7">
                  <c:v>Larger Community Values</c:v>
                </c:pt>
                <c:pt idx="8">
                  <c:v>School Discipline Practices</c:v>
                </c:pt>
                <c:pt idx="9">
                  <c:v>Your Mental Health Issues</c:v>
                </c:pt>
                <c:pt idx="10">
                  <c:v>Family/Friends Mental Health</c:v>
                </c:pt>
                <c:pt idx="11">
                  <c:v>Your Physical Health /Well-being</c:v>
                </c:pt>
                <c:pt idx="12">
                  <c:v>Parents/ Guardians</c:v>
                </c:pt>
                <c:pt idx="13">
                  <c:v>Siblings</c:v>
                </c:pt>
                <c:pt idx="14">
                  <c:v>Extended Family</c:v>
                </c:pt>
                <c:pt idx="15">
                  <c:v>Friends</c:v>
                </c:pt>
                <c:pt idx="16">
                  <c:v>Classmates</c:v>
                </c:pt>
                <c:pt idx="17">
                  <c:v>Teachers</c:v>
                </c:pt>
                <c:pt idx="18">
                  <c:v>Principals</c:v>
                </c:pt>
                <c:pt idx="19">
                  <c:v>Counselor</c:v>
                </c:pt>
                <c:pt idx="20">
                  <c:v>Social/Case Worker</c:v>
                </c:pt>
                <c:pt idx="21">
                  <c:v>Coaches</c:v>
                </c:pt>
                <c:pt idx="22">
                  <c:v>Neighbors</c:v>
                </c:pt>
                <c:pt idx="23">
                  <c:v>Mentors/Advocates</c:v>
                </c:pt>
              </c:strCache>
            </c:strRef>
          </c:cat>
          <c:val>
            <c:numRef>
              <c:f>Sheet4!$B$19:$Z$19</c:f>
              <c:numCache>
                <c:formatCode>General</c:formatCode>
                <c:ptCount val="24"/>
                <c:pt idx="0">
                  <c:v>5</c:v>
                </c:pt>
                <c:pt idx="1">
                  <c:v>4</c:v>
                </c:pt>
                <c:pt idx="2">
                  <c:v>3</c:v>
                </c:pt>
                <c:pt idx="3">
                  <c:v>1</c:v>
                </c:pt>
                <c:pt idx="4">
                  <c:v>2</c:v>
                </c:pt>
                <c:pt idx="5">
                  <c:v>2</c:v>
                </c:pt>
                <c:pt idx="6">
                  <c:v>3</c:v>
                </c:pt>
                <c:pt idx="7">
                  <c:v>4</c:v>
                </c:pt>
                <c:pt idx="8">
                  <c:v>4</c:v>
                </c:pt>
                <c:pt idx="9">
                  <c:v>1</c:v>
                </c:pt>
                <c:pt idx="10">
                  <c:v>4</c:v>
                </c:pt>
                <c:pt idx="11">
                  <c:v>1</c:v>
                </c:pt>
                <c:pt idx="12">
                  <c:v>0</c:v>
                </c:pt>
                <c:pt idx="13">
                  <c:v>0</c:v>
                </c:pt>
                <c:pt idx="14">
                  <c:v>4</c:v>
                </c:pt>
                <c:pt idx="15">
                  <c:v>4</c:v>
                </c:pt>
                <c:pt idx="16">
                  <c:v>8</c:v>
                </c:pt>
                <c:pt idx="17">
                  <c:v>4</c:v>
                </c:pt>
                <c:pt idx="18">
                  <c:v>4</c:v>
                </c:pt>
                <c:pt idx="19">
                  <c:v>2</c:v>
                </c:pt>
                <c:pt idx="20">
                  <c:v>3</c:v>
                </c:pt>
                <c:pt idx="21">
                  <c:v>3</c:v>
                </c:pt>
                <c:pt idx="22">
                  <c:v>5</c:v>
                </c:pt>
                <c:pt idx="23">
                  <c:v>4</c:v>
                </c:pt>
              </c:numCache>
            </c:numRef>
          </c:val>
          <c:extLst>
            <c:ext xmlns:c16="http://schemas.microsoft.com/office/drawing/2014/chart" uri="{C3380CC4-5D6E-409C-BE32-E72D297353CC}">
              <c16:uniqueId val="{00000001-623D-41D9-A8D1-12ABC2413E2A}"/>
            </c:ext>
          </c:extLst>
        </c:ser>
        <c:ser>
          <c:idx val="2"/>
          <c:order val="2"/>
          <c:tx>
            <c:strRef>
              <c:f>Sheet4!$A$20</c:f>
              <c:strCache>
                <c:ptCount val="1"/>
                <c:pt idx="0">
                  <c:v>More Influence After RJ</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Sheet4!$B$17:$Z$17</c:f>
              <c:strCache>
                <c:ptCount val="24"/>
                <c:pt idx="0">
                  <c:v>Addiction</c:v>
                </c:pt>
                <c:pt idx="1">
                  <c:v>Domestic/  Neighborhood Violence</c:v>
                </c:pt>
                <c:pt idx="2">
                  <c:v>Hunger</c:v>
                </c:pt>
                <c:pt idx="3">
                  <c:v>Your Religious Beliefs/ Practices</c:v>
                </c:pt>
                <c:pt idx="4">
                  <c:v>Your Religious Community</c:v>
                </c:pt>
                <c:pt idx="5">
                  <c:v>Family Expectations and Values</c:v>
                </c:pt>
                <c:pt idx="6">
                  <c:v>Clubs or Team Values</c:v>
                </c:pt>
                <c:pt idx="7">
                  <c:v>Larger Community Values</c:v>
                </c:pt>
                <c:pt idx="8">
                  <c:v>School Discipline Practices</c:v>
                </c:pt>
                <c:pt idx="9">
                  <c:v>Your Mental Health Issues</c:v>
                </c:pt>
                <c:pt idx="10">
                  <c:v>Family/Friends Mental Health</c:v>
                </c:pt>
                <c:pt idx="11">
                  <c:v>Your Physical Health /Well-being</c:v>
                </c:pt>
                <c:pt idx="12">
                  <c:v>Parents/ Guardians</c:v>
                </c:pt>
                <c:pt idx="13">
                  <c:v>Siblings</c:v>
                </c:pt>
                <c:pt idx="14">
                  <c:v>Extended Family</c:v>
                </c:pt>
                <c:pt idx="15">
                  <c:v>Friends</c:v>
                </c:pt>
                <c:pt idx="16">
                  <c:v>Classmates</c:v>
                </c:pt>
                <c:pt idx="17">
                  <c:v>Teachers</c:v>
                </c:pt>
                <c:pt idx="18">
                  <c:v>Principals</c:v>
                </c:pt>
                <c:pt idx="19">
                  <c:v>Counselor</c:v>
                </c:pt>
                <c:pt idx="20">
                  <c:v>Social/Case Worker</c:v>
                </c:pt>
                <c:pt idx="21">
                  <c:v>Coaches</c:v>
                </c:pt>
                <c:pt idx="22">
                  <c:v>Neighbors</c:v>
                </c:pt>
                <c:pt idx="23">
                  <c:v>Mentors/Advocates</c:v>
                </c:pt>
              </c:strCache>
            </c:strRef>
          </c:cat>
          <c:val>
            <c:numRef>
              <c:f>Sheet4!$B$20:$Z$20</c:f>
              <c:numCache>
                <c:formatCode>General</c:formatCode>
                <c:ptCount val="24"/>
                <c:pt idx="0">
                  <c:v>1</c:v>
                </c:pt>
                <c:pt idx="1">
                  <c:v>2</c:v>
                </c:pt>
                <c:pt idx="2">
                  <c:v>5</c:v>
                </c:pt>
                <c:pt idx="3">
                  <c:v>5</c:v>
                </c:pt>
                <c:pt idx="4">
                  <c:v>5</c:v>
                </c:pt>
                <c:pt idx="5">
                  <c:v>8</c:v>
                </c:pt>
                <c:pt idx="6">
                  <c:v>4</c:v>
                </c:pt>
                <c:pt idx="7">
                  <c:v>4</c:v>
                </c:pt>
                <c:pt idx="8">
                  <c:v>2</c:v>
                </c:pt>
                <c:pt idx="9">
                  <c:v>6</c:v>
                </c:pt>
                <c:pt idx="10">
                  <c:v>4</c:v>
                </c:pt>
                <c:pt idx="11">
                  <c:v>6</c:v>
                </c:pt>
                <c:pt idx="12">
                  <c:v>12</c:v>
                </c:pt>
                <c:pt idx="13">
                  <c:v>9</c:v>
                </c:pt>
                <c:pt idx="14">
                  <c:v>3</c:v>
                </c:pt>
                <c:pt idx="15">
                  <c:v>5</c:v>
                </c:pt>
                <c:pt idx="16">
                  <c:v>0</c:v>
                </c:pt>
                <c:pt idx="17">
                  <c:v>4</c:v>
                </c:pt>
                <c:pt idx="18">
                  <c:v>5</c:v>
                </c:pt>
                <c:pt idx="19">
                  <c:v>7</c:v>
                </c:pt>
                <c:pt idx="20">
                  <c:v>2</c:v>
                </c:pt>
                <c:pt idx="21">
                  <c:v>4</c:v>
                </c:pt>
                <c:pt idx="22">
                  <c:v>1</c:v>
                </c:pt>
                <c:pt idx="23">
                  <c:v>2</c:v>
                </c:pt>
              </c:numCache>
            </c:numRef>
          </c:val>
          <c:extLst>
            <c:ext xmlns:c16="http://schemas.microsoft.com/office/drawing/2014/chart" uri="{C3380CC4-5D6E-409C-BE32-E72D297353CC}">
              <c16:uniqueId val="{00000002-623D-41D9-A8D1-12ABC2413E2A}"/>
            </c:ext>
          </c:extLst>
        </c:ser>
        <c:dLbls>
          <c:showLegendKey val="0"/>
          <c:showVal val="1"/>
          <c:showCatName val="0"/>
          <c:showSerName val="0"/>
          <c:showPercent val="0"/>
          <c:showBubbleSize val="0"/>
        </c:dLbls>
        <c:gapWidth val="75"/>
        <c:axId val="507121296"/>
        <c:axId val="507120968"/>
      </c:barChart>
      <c:catAx>
        <c:axId val="50712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07120968"/>
        <c:crosses val="autoZero"/>
        <c:auto val="1"/>
        <c:lblAlgn val="ctr"/>
        <c:lblOffset val="100"/>
        <c:noMultiLvlLbl val="0"/>
      </c:catAx>
      <c:valAx>
        <c:axId val="5071209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121296"/>
        <c:crosses val="autoZero"/>
        <c:crossBetween val="between"/>
      </c:valAx>
      <c:spPr>
        <a:noFill/>
        <a:ln>
          <a:noFill/>
        </a:ln>
        <a:effectLst/>
      </c:spPr>
    </c:plotArea>
    <c:legend>
      <c:legendPos val="b"/>
      <c:layout>
        <c:manualLayout>
          <c:xMode val="edge"/>
          <c:yMode val="edge"/>
          <c:x val="7.9800711275967884E-2"/>
          <c:y val="1.7246299594120228E-3"/>
          <c:w val="0.86044135723760751"/>
          <c:h val="0.10085971492967599"/>
        </c:manualLayout>
      </c:layout>
      <c:overlay val="1"/>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33253452014154E-2"/>
          <c:y val="1.5961598321560432E-2"/>
          <c:w val="0.95776674654798588"/>
          <c:h val="0.84816959009693849"/>
        </c:manualLayout>
      </c:layout>
      <c:barChart>
        <c:barDir val="col"/>
        <c:grouping val="clustered"/>
        <c:varyColors val="0"/>
        <c:ser>
          <c:idx val="0"/>
          <c:order val="0"/>
          <c:tx>
            <c:strRef>
              <c:f>Sheet5!$A$2</c:f>
              <c:strCache>
                <c:ptCount val="1"/>
                <c:pt idx="0">
                  <c:v>No Response</c:v>
                </c:pt>
              </c:strCache>
            </c:strRef>
          </c:tx>
          <c:spPr>
            <a:solidFill>
              <a:schemeClr val="accent2"/>
            </a:solidFill>
            <a:ln>
              <a:noFill/>
            </a:ln>
            <a:effectLst/>
          </c:spPr>
          <c:invertIfNegative val="0"/>
          <c:cat>
            <c:strRef>
              <c:f>Sheet5!$B$1:$X$1</c:f>
              <c:strCache>
                <c:ptCount val="10"/>
                <c:pt idx="0">
                  <c:v>Parents/ Guardians</c:v>
                </c:pt>
                <c:pt idx="1">
                  <c:v>Siblings</c:v>
                </c:pt>
                <c:pt idx="2">
                  <c:v>Extended Family</c:v>
                </c:pt>
                <c:pt idx="3">
                  <c:v>Friends</c:v>
                </c:pt>
                <c:pt idx="4">
                  <c:v>Classmates</c:v>
                </c:pt>
                <c:pt idx="5">
                  <c:v>Teachers</c:v>
                </c:pt>
                <c:pt idx="6">
                  <c:v>Principals</c:v>
                </c:pt>
                <c:pt idx="7">
                  <c:v>Counselor</c:v>
                </c:pt>
                <c:pt idx="8">
                  <c:v>Social/Case Worker</c:v>
                </c:pt>
                <c:pt idx="9">
                  <c:v>Coaches</c:v>
                </c:pt>
              </c:strCache>
            </c:strRef>
          </c:cat>
          <c:val>
            <c:numRef>
              <c:f>Sheet5!$B$2:$X$2</c:f>
              <c:numCache>
                <c:formatCode>General</c:formatCode>
                <c:ptCount val="10"/>
                <c:pt idx="0">
                  <c:v>0</c:v>
                </c:pt>
                <c:pt idx="1">
                  <c:v>3</c:v>
                </c:pt>
                <c:pt idx="2">
                  <c:v>5</c:v>
                </c:pt>
                <c:pt idx="3">
                  <c:v>3</c:v>
                </c:pt>
                <c:pt idx="4">
                  <c:v>4</c:v>
                </c:pt>
                <c:pt idx="5">
                  <c:v>4</c:v>
                </c:pt>
                <c:pt idx="6">
                  <c:v>3</c:v>
                </c:pt>
                <c:pt idx="7">
                  <c:v>3</c:v>
                </c:pt>
                <c:pt idx="8">
                  <c:v>7</c:v>
                </c:pt>
                <c:pt idx="9">
                  <c:v>5</c:v>
                </c:pt>
              </c:numCache>
            </c:numRef>
          </c:val>
          <c:extLst>
            <c:ext xmlns:c16="http://schemas.microsoft.com/office/drawing/2014/chart" uri="{C3380CC4-5D6E-409C-BE32-E72D297353CC}">
              <c16:uniqueId val="{00000000-3FA3-41C1-8BEB-EB1646846985}"/>
            </c:ext>
          </c:extLst>
        </c:ser>
        <c:ser>
          <c:idx val="1"/>
          <c:order val="1"/>
          <c:tx>
            <c:strRef>
              <c:f>Sheet5!$A$3</c:f>
              <c:strCache>
                <c:ptCount val="1"/>
                <c:pt idx="0">
                  <c:v>Less Influence After RJ</c:v>
                </c:pt>
              </c:strCache>
            </c:strRef>
          </c:tx>
          <c:spPr>
            <a:solidFill>
              <a:schemeClr val="accent4"/>
            </a:solidFill>
            <a:ln>
              <a:noFill/>
            </a:ln>
            <a:effectLst/>
          </c:spPr>
          <c:invertIfNegative val="0"/>
          <c:cat>
            <c:strRef>
              <c:f>Sheet5!$B$1:$X$1</c:f>
              <c:strCache>
                <c:ptCount val="10"/>
                <c:pt idx="0">
                  <c:v>Parents/ Guardians</c:v>
                </c:pt>
                <c:pt idx="1">
                  <c:v>Siblings</c:v>
                </c:pt>
                <c:pt idx="2">
                  <c:v>Extended Family</c:v>
                </c:pt>
                <c:pt idx="3">
                  <c:v>Friends</c:v>
                </c:pt>
                <c:pt idx="4">
                  <c:v>Classmates</c:v>
                </c:pt>
                <c:pt idx="5">
                  <c:v>Teachers</c:v>
                </c:pt>
                <c:pt idx="6">
                  <c:v>Principals</c:v>
                </c:pt>
                <c:pt idx="7">
                  <c:v>Counselor</c:v>
                </c:pt>
                <c:pt idx="8">
                  <c:v>Social/Case Worker</c:v>
                </c:pt>
                <c:pt idx="9">
                  <c:v>Coaches</c:v>
                </c:pt>
              </c:strCache>
            </c:strRef>
          </c:cat>
          <c:val>
            <c:numRef>
              <c:f>Sheet5!$B$3:$X$3</c:f>
              <c:numCache>
                <c:formatCode>General</c:formatCode>
                <c:ptCount val="10"/>
                <c:pt idx="0">
                  <c:v>0</c:v>
                </c:pt>
                <c:pt idx="1">
                  <c:v>0</c:v>
                </c:pt>
                <c:pt idx="2">
                  <c:v>4</c:v>
                </c:pt>
                <c:pt idx="3">
                  <c:v>4</c:v>
                </c:pt>
                <c:pt idx="4">
                  <c:v>8</c:v>
                </c:pt>
                <c:pt idx="5">
                  <c:v>4</c:v>
                </c:pt>
                <c:pt idx="6">
                  <c:v>4</c:v>
                </c:pt>
                <c:pt idx="7">
                  <c:v>2</c:v>
                </c:pt>
                <c:pt idx="8">
                  <c:v>3</c:v>
                </c:pt>
                <c:pt idx="9">
                  <c:v>3</c:v>
                </c:pt>
              </c:numCache>
            </c:numRef>
          </c:val>
          <c:extLst>
            <c:ext xmlns:c16="http://schemas.microsoft.com/office/drawing/2014/chart" uri="{C3380CC4-5D6E-409C-BE32-E72D297353CC}">
              <c16:uniqueId val="{00000001-3FA3-41C1-8BEB-EB1646846985}"/>
            </c:ext>
          </c:extLst>
        </c:ser>
        <c:ser>
          <c:idx val="2"/>
          <c:order val="2"/>
          <c:tx>
            <c:strRef>
              <c:f>Sheet5!$A$4</c:f>
              <c:strCache>
                <c:ptCount val="1"/>
                <c:pt idx="0">
                  <c:v>More Influence After RJ</c:v>
                </c:pt>
              </c:strCache>
            </c:strRef>
          </c:tx>
          <c:spPr>
            <a:solidFill>
              <a:schemeClr val="accent6"/>
            </a:solidFill>
            <a:ln>
              <a:noFill/>
            </a:ln>
            <a:effectLst/>
          </c:spPr>
          <c:invertIfNegative val="0"/>
          <c:cat>
            <c:strRef>
              <c:f>Sheet5!$B$1:$X$1</c:f>
              <c:strCache>
                <c:ptCount val="10"/>
                <c:pt idx="0">
                  <c:v>Parents/ Guardians</c:v>
                </c:pt>
                <c:pt idx="1">
                  <c:v>Siblings</c:v>
                </c:pt>
                <c:pt idx="2">
                  <c:v>Extended Family</c:v>
                </c:pt>
                <c:pt idx="3">
                  <c:v>Friends</c:v>
                </c:pt>
                <c:pt idx="4">
                  <c:v>Classmates</c:v>
                </c:pt>
                <c:pt idx="5">
                  <c:v>Teachers</c:v>
                </c:pt>
                <c:pt idx="6">
                  <c:v>Principals</c:v>
                </c:pt>
                <c:pt idx="7">
                  <c:v>Counselor</c:v>
                </c:pt>
                <c:pt idx="8">
                  <c:v>Social/Case Worker</c:v>
                </c:pt>
                <c:pt idx="9">
                  <c:v>Coaches</c:v>
                </c:pt>
              </c:strCache>
            </c:strRef>
          </c:cat>
          <c:val>
            <c:numRef>
              <c:f>Sheet5!$B$4:$X$4</c:f>
              <c:numCache>
                <c:formatCode>General</c:formatCode>
                <c:ptCount val="10"/>
                <c:pt idx="0">
                  <c:v>12</c:v>
                </c:pt>
                <c:pt idx="1">
                  <c:v>9</c:v>
                </c:pt>
                <c:pt idx="2">
                  <c:v>3</c:v>
                </c:pt>
                <c:pt idx="3">
                  <c:v>5</c:v>
                </c:pt>
                <c:pt idx="4">
                  <c:v>0</c:v>
                </c:pt>
                <c:pt idx="5">
                  <c:v>4</c:v>
                </c:pt>
                <c:pt idx="6">
                  <c:v>5</c:v>
                </c:pt>
                <c:pt idx="7">
                  <c:v>7</c:v>
                </c:pt>
                <c:pt idx="8">
                  <c:v>2</c:v>
                </c:pt>
                <c:pt idx="9">
                  <c:v>4</c:v>
                </c:pt>
              </c:numCache>
            </c:numRef>
          </c:val>
          <c:extLst>
            <c:ext xmlns:c16="http://schemas.microsoft.com/office/drawing/2014/chart" uri="{C3380CC4-5D6E-409C-BE32-E72D297353CC}">
              <c16:uniqueId val="{00000002-3FA3-41C1-8BEB-EB1646846985}"/>
            </c:ext>
          </c:extLst>
        </c:ser>
        <c:dLbls>
          <c:showLegendKey val="0"/>
          <c:showVal val="0"/>
          <c:showCatName val="0"/>
          <c:showSerName val="0"/>
          <c:showPercent val="0"/>
          <c:showBubbleSize val="0"/>
        </c:dLbls>
        <c:gapWidth val="219"/>
        <c:overlap val="-27"/>
        <c:axId val="628590264"/>
        <c:axId val="628592888"/>
      </c:barChart>
      <c:catAx>
        <c:axId val="628590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628592888"/>
        <c:crosses val="autoZero"/>
        <c:auto val="1"/>
        <c:lblAlgn val="ctr"/>
        <c:lblOffset val="100"/>
        <c:noMultiLvlLbl val="0"/>
      </c:catAx>
      <c:valAx>
        <c:axId val="628592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8590264"/>
        <c:crosses val="autoZero"/>
        <c:crossBetween val="between"/>
      </c:valAx>
      <c:spPr>
        <a:noFill/>
        <a:ln w="25400">
          <a:noFill/>
        </a:ln>
        <a:effectLst/>
      </c:spPr>
    </c:plotArea>
    <c:legend>
      <c:legendPos val="b"/>
      <c:layout>
        <c:manualLayout>
          <c:xMode val="edge"/>
          <c:yMode val="edge"/>
          <c:x val="9.7336528586100646E-2"/>
          <c:y val="3.0041498772869147E-2"/>
          <c:w val="0.80411921335919967"/>
          <c:h val="5.8193641418713783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40982920613185E-2"/>
          <c:y val="1.6030701361282439E-2"/>
          <c:w val="0.96327399292479743"/>
          <c:h val="0.68932843185245551"/>
        </c:manualLayout>
      </c:layout>
      <c:barChart>
        <c:barDir val="col"/>
        <c:grouping val="clustered"/>
        <c:varyColors val="0"/>
        <c:ser>
          <c:idx val="0"/>
          <c:order val="0"/>
          <c:tx>
            <c:strRef>
              <c:f>Sheet5!$P$7</c:f>
              <c:strCache>
                <c:ptCount val="1"/>
                <c:pt idx="0">
                  <c:v>No Response</c:v>
                </c:pt>
              </c:strCache>
            </c:strRef>
          </c:tx>
          <c:spPr>
            <a:solidFill>
              <a:schemeClr val="accent2"/>
            </a:solidFill>
            <a:ln>
              <a:noFill/>
            </a:ln>
            <a:effectLst/>
          </c:spPr>
          <c:invertIfNegative val="0"/>
          <c:cat>
            <c:strRef>
              <c:f>Sheet5!$Q$6:$W$6</c:f>
              <c:strCache>
                <c:ptCount val="7"/>
                <c:pt idx="0">
                  <c:v>Larger Community Values</c:v>
                </c:pt>
                <c:pt idx="1">
                  <c:v>School Discipline Practices</c:v>
                </c:pt>
                <c:pt idx="2">
                  <c:v>Friends</c:v>
                </c:pt>
                <c:pt idx="3">
                  <c:v>Classmates</c:v>
                </c:pt>
                <c:pt idx="4">
                  <c:v>Teachers</c:v>
                </c:pt>
                <c:pt idx="5">
                  <c:v>Principals</c:v>
                </c:pt>
                <c:pt idx="6">
                  <c:v>Counselor</c:v>
                </c:pt>
              </c:strCache>
            </c:strRef>
          </c:cat>
          <c:val>
            <c:numRef>
              <c:f>Sheet5!$Q$7:$W$7</c:f>
              <c:numCache>
                <c:formatCode>General</c:formatCode>
                <c:ptCount val="7"/>
                <c:pt idx="0">
                  <c:v>4</c:v>
                </c:pt>
                <c:pt idx="1">
                  <c:v>6</c:v>
                </c:pt>
                <c:pt idx="2">
                  <c:v>3</c:v>
                </c:pt>
                <c:pt idx="3">
                  <c:v>4</c:v>
                </c:pt>
                <c:pt idx="4">
                  <c:v>4</c:v>
                </c:pt>
                <c:pt idx="5">
                  <c:v>3</c:v>
                </c:pt>
                <c:pt idx="6">
                  <c:v>3</c:v>
                </c:pt>
              </c:numCache>
            </c:numRef>
          </c:val>
          <c:extLst>
            <c:ext xmlns:c16="http://schemas.microsoft.com/office/drawing/2014/chart" uri="{C3380CC4-5D6E-409C-BE32-E72D297353CC}">
              <c16:uniqueId val="{00000000-B462-4B4D-B473-4AF60B2319A0}"/>
            </c:ext>
          </c:extLst>
        </c:ser>
        <c:ser>
          <c:idx val="1"/>
          <c:order val="1"/>
          <c:tx>
            <c:strRef>
              <c:f>Sheet5!$P$8</c:f>
              <c:strCache>
                <c:ptCount val="1"/>
                <c:pt idx="0">
                  <c:v>Less Influence After RJ</c:v>
                </c:pt>
              </c:strCache>
            </c:strRef>
          </c:tx>
          <c:spPr>
            <a:solidFill>
              <a:schemeClr val="accent4"/>
            </a:solidFill>
            <a:ln>
              <a:noFill/>
            </a:ln>
            <a:effectLst/>
          </c:spPr>
          <c:invertIfNegative val="0"/>
          <c:cat>
            <c:strRef>
              <c:f>Sheet5!$Q$6:$W$6</c:f>
              <c:strCache>
                <c:ptCount val="7"/>
                <c:pt idx="0">
                  <c:v>Larger Community Values</c:v>
                </c:pt>
                <c:pt idx="1">
                  <c:v>School Discipline Practices</c:v>
                </c:pt>
                <c:pt idx="2">
                  <c:v>Friends</c:v>
                </c:pt>
                <c:pt idx="3">
                  <c:v>Classmates</c:v>
                </c:pt>
                <c:pt idx="4">
                  <c:v>Teachers</c:v>
                </c:pt>
                <c:pt idx="5">
                  <c:v>Principals</c:v>
                </c:pt>
                <c:pt idx="6">
                  <c:v>Counselor</c:v>
                </c:pt>
              </c:strCache>
            </c:strRef>
          </c:cat>
          <c:val>
            <c:numRef>
              <c:f>Sheet5!$Q$8:$W$8</c:f>
              <c:numCache>
                <c:formatCode>General</c:formatCode>
                <c:ptCount val="7"/>
                <c:pt idx="0">
                  <c:v>4</c:v>
                </c:pt>
                <c:pt idx="1">
                  <c:v>4</c:v>
                </c:pt>
                <c:pt idx="2">
                  <c:v>4</c:v>
                </c:pt>
                <c:pt idx="3">
                  <c:v>8</c:v>
                </c:pt>
                <c:pt idx="4">
                  <c:v>4</c:v>
                </c:pt>
                <c:pt idx="5">
                  <c:v>4</c:v>
                </c:pt>
                <c:pt idx="6">
                  <c:v>2</c:v>
                </c:pt>
              </c:numCache>
            </c:numRef>
          </c:val>
          <c:extLst>
            <c:ext xmlns:c16="http://schemas.microsoft.com/office/drawing/2014/chart" uri="{C3380CC4-5D6E-409C-BE32-E72D297353CC}">
              <c16:uniqueId val="{00000001-B462-4B4D-B473-4AF60B2319A0}"/>
            </c:ext>
          </c:extLst>
        </c:ser>
        <c:ser>
          <c:idx val="2"/>
          <c:order val="2"/>
          <c:tx>
            <c:strRef>
              <c:f>Sheet5!$P$9</c:f>
              <c:strCache>
                <c:ptCount val="1"/>
                <c:pt idx="0">
                  <c:v>More Influence After RJ</c:v>
                </c:pt>
              </c:strCache>
            </c:strRef>
          </c:tx>
          <c:spPr>
            <a:solidFill>
              <a:schemeClr val="accent6"/>
            </a:solidFill>
            <a:ln>
              <a:noFill/>
            </a:ln>
            <a:effectLst/>
          </c:spPr>
          <c:invertIfNegative val="0"/>
          <c:cat>
            <c:strRef>
              <c:f>Sheet5!$Q$6:$W$6</c:f>
              <c:strCache>
                <c:ptCount val="7"/>
                <c:pt idx="0">
                  <c:v>Larger Community Values</c:v>
                </c:pt>
                <c:pt idx="1">
                  <c:v>School Discipline Practices</c:v>
                </c:pt>
                <c:pt idx="2">
                  <c:v>Friends</c:v>
                </c:pt>
                <c:pt idx="3">
                  <c:v>Classmates</c:v>
                </c:pt>
                <c:pt idx="4">
                  <c:v>Teachers</c:v>
                </c:pt>
                <c:pt idx="5">
                  <c:v>Principals</c:v>
                </c:pt>
                <c:pt idx="6">
                  <c:v>Counselor</c:v>
                </c:pt>
              </c:strCache>
            </c:strRef>
          </c:cat>
          <c:val>
            <c:numRef>
              <c:f>Sheet5!$Q$9:$W$9</c:f>
              <c:numCache>
                <c:formatCode>General</c:formatCode>
                <c:ptCount val="7"/>
                <c:pt idx="0">
                  <c:v>4</c:v>
                </c:pt>
                <c:pt idx="1">
                  <c:v>2</c:v>
                </c:pt>
                <c:pt idx="2">
                  <c:v>5</c:v>
                </c:pt>
                <c:pt idx="3">
                  <c:v>0</c:v>
                </c:pt>
                <c:pt idx="4">
                  <c:v>4</c:v>
                </c:pt>
                <c:pt idx="5">
                  <c:v>5</c:v>
                </c:pt>
                <c:pt idx="6">
                  <c:v>7</c:v>
                </c:pt>
              </c:numCache>
            </c:numRef>
          </c:val>
          <c:extLst>
            <c:ext xmlns:c16="http://schemas.microsoft.com/office/drawing/2014/chart" uri="{C3380CC4-5D6E-409C-BE32-E72D297353CC}">
              <c16:uniqueId val="{00000002-B462-4B4D-B473-4AF60B2319A0}"/>
            </c:ext>
          </c:extLst>
        </c:ser>
        <c:dLbls>
          <c:showLegendKey val="0"/>
          <c:showVal val="0"/>
          <c:showCatName val="0"/>
          <c:showSerName val="0"/>
          <c:showPercent val="0"/>
          <c:showBubbleSize val="0"/>
        </c:dLbls>
        <c:gapWidth val="219"/>
        <c:overlap val="-27"/>
        <c:axId val="674544224"/>
        <c:axId val="674547504"/>
      </c:barChart>
      <c:catAx>
        <c:axId val="67454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74547504"/>
        <c:crosses val="autoZero"/>
        <c:auto val="1"/>
        <c:lblAlgn val="ctr"/>
        <c:lblOffset val="100"/>
        <c:noMultiLvlLbl val="0"/>
      </c:catAx>
      <c:valAx>
        <c:axId val="674547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544224"/>
        <c:crosses val="autoZero"/>
        <c:crossBetween val="between"/>
      </c:valAx>
      <c:spPr>
        <a:noFill/>
        <a:ln>
          <a:noFill/>
        </a:ln>
        <a:effectLst/>
      </c:spPr>
    </c:plotArea>
    <c:legend>
      <c:legendPos val="b"/>
      <c:layout>
        <c:manualLayout>
          <c:xMode val="edge"/>
          <c:yMode val="edge"/>
          <c:x val="4.1545893719806756E-2"/>
          <c:y val="1.8182912933906413E-3"/>
          <c:w val="0.9"/>
          <c:h val="0.1021584625234812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948229297424778E-2"/>
          <c:y val="1.4775630916580544E-2"/>
          <c:w val="0.95776674654798588"/>
          <c:h val="0.79547205445345837"/>
        </c:manualLayout>
      </c:layout>
      <c:barChart>
        <c:barDir val="col"/>
        <c:grouping val="clustered"/>
        <c:varyColors val="0"/>
        <c:ser>
          <c:idx val="0"/>
          <c:order val="0"/>
          <c:tx>
            <c:strRef>
              <c:f>Sheet5!$P$15</c:f>
              <c:strCache>
                <c:ptCount val="1"/>
                <c:pt idx="0">
                  <c:v>No Response</c:v>
                </c:pt>
              </c:strCache>
            </c:strRef>
          </c:tx>
          <c:spPr>
            <a:solidFill>
              <a:schemeClr val="accent2"/>
            </a:solidFill>
            <a:ln>
              <a:noFill/>
            </a:ln>
            <a:effectLst/>
          </c:spPr>
          <c:invertIfNegative val="0"/>
          <c:cat>
            <c:strRef>
              <c:f>Sheet5!$Q$14:$T$14</c:f>
              <c:strCache>
                <c:ptCount val="4"/>
                <c:pt idx="0">
                  <c:v>Family Expectations and Values</c:v>
                </c:pt>
                <c:pt idx="1">
                  <c:v>Parents/ Guardians</c:v>
                </c:pt>
                <c:pt idx="2">
                  <c:v>Siblings</c:v>
                </c:pt>
                <c:pt idx="3">
                  <c:v>Extended Family</c:v>
                </c:pt>
              </c:strCache>
            </c:strRef>
          </c:cat>
          <c:val>
            <c:numRef>
              <c:f>Sheet5!$Q$15:$T$15</c:f>
              <c:numCache>
                <c:formatCode>General</c:formatCode>
                <c:ptCount val="4"/>
                <c:pt idx="0">
                  <c:v>2</c:v>
                </c:pt>
                <c:pt idx="1">
                  <c:v>0</c:v>
                </c:pt>
                <c:pt idx="2">
                  <c:v>3</c:v>
                </c:pt>
                <c:pt idx="3">
                  <c:v>5</c:v>
                </c:pt>
              </c:numCache>
            </c:numRef>
          </c:val>
          <c:extLst>
            <c:ext xmlns:c16="http://schemas.microsoft.com/office/drawing/2014/chart" uri="{C3380CC4-5D6E-409C-BE32-E72D297353CC}">
              <c16:uniqueId val="{00000000-0109-4BDA-9A02-CE92B7BCCC6E}"/>
            </c:ext>
          </c:extLst>
        </c:ser>
        <c:ser>
          <c:idx val="1"/>
          <c:order val="1"/>
          <c:tx>
            <c:strRef>
              <c:f>Sheet5!$P$16</c:f>
              <c:strCache>
                <c:ptCount val="1"/>
                <c:pt idx="0">
                  <c:v>Less Influence After RJ</c:v>
                </c:pt>
              </c:strCache>
            </c:strRef>
          </c:tx>
          <c:spPr>
            <a:solidFill>
              <a:schemeClr val="accent4"/>
            </a:solidFill>
            <a:ln>
              <a:noFill/>
            </a:ln>
            <a:effectLst/>
          </c:spPr>
          <c:invertIfNegative val="0"/>
          <c:cat>
            <c:strRef>
              <c:f>Sheet5!$Q$14:$T$14</c:f>
              <c:strCache>
                <c:ptCount val="4"/>
                <c:pt idx="0">
                  <c:v>Family Expectations and Values</c:v>
                </c:pt>
                <c:pt idx="1">
                  <c:v>Parents/ Guardians</c:v>
                </c:pt>
                <c:pt idx="2">
                  <c:v>Siblings</c:v>
                </c:pt>
                <c:pt idx="3">
                  <c:v>Extended Family</c:v>
                </c:pt>
              </c:strCache>
            </c:strRef>
          </c:cat>
          <c:val>
            <c:numRef>
              <c:f>Sheet5!$Q$16:$T$16</c:f>
              <c:numCache>
                <c:formatCode>General</c:formatCode>
                <c:ptCount val="4"/>
                <c:pt idx="0">
                  <c:v>2</c:v>
                </c:pt>
                <c:pt idx="1">
                  <c:v>0</c:v>
                </c:pt>
                <c:pt idx="2">
                  <c:v>0</c:v>
                </c:pt>
                <c:pt idx="3">
                  <c:v>4</c:v>
                </c:pt>
              </c:numCache>
            </c:numRef>
          </c:val>
          <c:extLst>
            <c:ext xmlns:c16="http://schemas.microsoft.com/office/drawing/2014/chart" uri="{C3380CC4-5D6E-409C-BE32-E72D297353CC}">
              <c16:uniqueId val="{00000001-0109-4BDA-9A02-CE92B7BCCC6E}"/>
            </c:ext>
          </c:extLst>
        </c:ser>
        <c:ser>
          <c:idx val="2"/>
          <c:order val="2"/>
          <c:tx>
            <c:strRef>
              <c:f>Sheet5!$P$17</c:f>
              <c:strCache>
                <c:ptCount val="1"/>
                <c:pt idx="0">
                  <c:v>More Influence After RJ</c:v>
                </c:pt>
              </c:strCache>
            </c:strRef>
          </c:tx>
          <c:spPr>
            <a:solidFill>
              <a:schemeClr val="accent6"/>
            </a:solidFill>
            <a:ln>
              <a:noFill/>
            </a:ln>
            <a:effectLst/>
          </c:spPr>
          <c:invertIfNegative val="0"/>
          <c:cat>
            <c:strRef>
              <c:f>Sheet5!$Q$14:$T$14</c:f>
              <c:strCache>
                <c:ptCount val="4"/>
                <c:pt idx="0">
                  <c:v>Family Expectations and Values</c:v>
                </c:pt>
                <c:pt idx="1">
                  <c:v>Parents/ Guardians</c:v>
                </c:pt>
                <c:pt idx="2">
                  <c:v>Siblings</c:v>
                </c:pt>
                <c:pt idx="3">
                  <c:v>Extended Family</c:v>
                </c:pt>
              </c:strCache>
            </c:strRef>
          </c:cat>
          <c:val>
            <c:numRef>
              <c:f>Sheet5!$Q$17:$T$17</c:f>
              <c:numCache>
                <c:formatCode>General</c:formatCode>
                <c:ptCount val="4"/>
                <c:pt idx="0">
                  <c:v>8</c:v>
                </c:pt>
                <c:pt idx="1">
                  <c:v>12</c:v>
                </c:pt>
                <c:pt idx="2">
                  <c:v>9</c:v>
                </c:pt>
                <c:pt idx="3">
                  <c:v>3</c:v>
                </c:pt>
              </c:numCache>
            </c:numRef>
          </c:val>
          <c:extLst>
            <c:ext xmlns:c16="http://schemas.microsoft.com/office/drawing/2014/chart" uri="{C3380CC4-5D6E-409C-BE32-E72D297353CC}">
              <c16:uniqueId val="{00000002-0109-4BDA-9A02-CE92B7BCCC6E}"/>
            </c:ext>
          </c:extLst>
        </c:ser>
        <c:dLbls>
          <c:showLegendKey val="0"/>
          <c:showVal val="0"/>
          <c:showCatName val="0"/>
          <c:showSerName val="0"/>
          <c:showPercent val="0"/>
          <c:showBubbleSize val="0"/>
        </c:dLbls>
        <c:gapWidth val="219"/>
        <c:overlap val="-27"/>
        <c:axId val="637746792"/>
        <c:axId val="637751056"/>
      </c:barChart>
      <c:catAx>
        <c:axId val="637746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37751056"/>
        <c:crosses val="autoZero"/>
        <c:auto val="1"/>
        <c:lblAlgn val="ctr"/>
        <c:lblOffset val="100"/>
        <c:noMultiLvlLbl val="0"/>
      </c:catAx>
      <c:valAx>
        <c:axId val="637751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746792"/>
        <c:crosses val="autoZero"/>
        <c:crossBetween val="between"/>
      </c:valAx>
      <c:spPr>
        <a:noFill/>
        <a:ln>
          <a:noFill/>
        </a:ln>
        <a:effectLst/>
      </c:spPr>
    </c:plotArea>
    <c:legend>
      <c:legendPos val="b"/>
      <c:layout>
        <c:manualLayout>
          <c:xMode val="edge"/>
          <c:yMode val="edge"/>
          <c:x val="6.4727832933926741E-2"/>
          <c:y val="1.0365500665226419E-2"/>
          <c:w val="0.89711438244132524"/>
          <c:h val="6.6917477820666996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Sheet3!$W$10:$W$11</c:f>
              <c:strCache>
                <c:ptCount val="2"/>
                <c:pt idx="0">
                  <c:v>Principals' Impact</c:v>
                </c:pt>
                <c:pt idx="1">
                  <c:v>Student Pop.</c:v>
                </c:pt>
              </c:strCache>
            </c:strRef>
          </c:tx>
          <c:dPt>
            <c:idx val="0"/>
            <c:bubble3D val="0"/>
            <c:spPr>
              <a:solidFill>
                <a:schemeClr val="accent1">
                  <a:shade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57B-4138-9F8E-19873F13F262}"/>
              </c:ext>
            </c:extLst>
          </c:dPt>
          <c:dPt>
            <c:idx val="1"/>
            <c:bubble3D val="0"/>
            <c:spPr>
              <a:solidFill>
                <a:schemeClr val="accent1">
                  <a:shade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57B-4138-9F8E-19873F13F262}"/>
              </c:ext>
            </c:extLst>
          </c:dPt>
          <c:dPt>
            <c:idx val="2"/>
            <c:bubble3D val="0"/>
            <c:spPr>
              <a:solidFill>
                <a:schemeClr val="accent1">
                  <a:tint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E57B-4138-9F8E-19873F13F262}"/>
              </c:ext>
            </c:extLst>
          </c:dPt>
          <c:dPt>
            <c:idx val="3"/>
            <c:bubble3D val="0"/>
            <c:spPr>
              <a:solidFill>
                <a:schemeClr val="accent1">
                  <a:tint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E57B-4138-9F8E-19873F13F26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Sheet3!$V$12:$V$15</c:f>
              <c:strCache>
                <c:ptCount val="4"/>
                <c:pt idx="0">
                  <c:v>Direct Impact</c:v>
                </c:pt>
                <c:pt idx="1">
                  <c:v>Strong Influence</c:v>
                </c:pt>
                <c:pt idx="2">
                  <c:v>Indirect Impact</c:v>
                </c:pt>
                <c:pt idx="3">
                  <c:v>No Impact</c:v>
                </c:pt>
              </c:strCache>
            </c:strRef>
          </c:cat>
          <c:val>
            <c:numRef>
              <c:f>Sheet3!$W$12:$W$15</c:f>
              <c:numCache>
                <c:formatCode>General</c:formatCode>
                <c:ptCount val="4"/>
                <c:pt idx="0">
                  <c:v>8</c:v>
                </c:pt>
                <c:pt idx="1">
                  <c:v>26</c:v>
                </c:pt>
                <c:pt idx="2">
                  <c:v>81</c:v>
                </c:pt>
                <c:pt idx="3">
                  <c:v>67</c:v>
                </c:pt>
              </c:numCache>
            </c:numRef>
          </c:val>
          <c:extLst>
            <c:ext xmlns:c16="http://schemas.microsoft.com/office/drawing/2014/chart" uri="{C3380CC4-5D6E-409C-BE32-E72D297353CC}">
              <c16:uniqueId val="{00000008-E57B-4138-9F8E-19873F13F262}"/>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Sheet3!$W$3:$W$4</c:f>
              <c:strCache>
                <c:ptCount val="2"/>
                <c:pt idx="0">
                  <c:v>Principals' Impact</c:v>
                </c:pt>
                <c:pt idx="1">
                  <c:v>RJ Pop.</c:v>
                </c:pt>
              </c:strCache>
            </c:strRef>
          </c:tx>
          <c:dPt>
            <c:idx val="0"/>
            <c:bubble3D val="0"/>
            <c:spPr>
              <a:solidFill>
                <a:schemeClr val="accent1">
                  <a:shade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DD8-4389-85A1-73A1D04A46FC}"/>
              </c:ext>
            </c:extLst>
          </c:dPt>
          <c:dPt>
            <c:idx val="1"/>
            <c:bubble3D val="0"/>
            <c:spPr>
              <a:solidFill>
                <a:schemeClr val="accent1">
                  <a:shade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DD8-4389-85A1-73A1D04A46FC}"/>
              </c:ext>
            </c:extLst>
          </c:dPt>
          <c:dPt>
            <c:idx val="2"/>
            <c:bubble3D val="0"/>
            <c:spPr>
              <a:solidFill>
                <a:schemeClr val="accent1">
                  <a:tint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1DD8-4389-85A1-73A1D04A46FC}"/>
              </c:ext>
            </c:extLst>
          </c:dPt>
          <c:dPt>
            <c:idx val="3"/>
            <c:bubble3D val="0"/>
            <c:spPr>
              <a:solidFill>
                <a:schemeClr val="accent1">
                  <a:tint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1DD8-4389-85A1-73A1D04A46F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Sheet3!$V$5:$V$8</c:f>
              <c:strCache>
                <c:ptCount val="4"/>
                <c:pt idx="0">
                  <c:v>Direct Impact</c:v>
                </c:pt>
                <c:pt idx="1">
                  <c:v>Strong Influence</c:v>
                </c:pt>
                <c:pt idx="2">
                  <c:v>Indirect Impact</c:v>
                </c:pt>
                <c:pt idx="3">
                  <c:v>No Impact</c:v>
                </c:pt>
              </c:strCache>
            </c:strRef>
          </c:cat>
          <c:val>
            <c:numRef>
              <c:f>Sheet3!$W$5:$W$8</c:f>
              <c:numCache>
                <c:formatCode>General</c:formatCode>
                <c:ptCount val="4"/>
                <c:pt idx="0">
                  <c:v>2</c:v>
                </c:pt>
                <c:pt idx="1">
                  <c:v>3</c:v>
                </c:pt>
                <c:pt idx="2">
                  <c:v>3</c:v>
                </c:pt>
                <c:pt idx="3">
                  <c:v>2</c:v>
                </c:pt>
              </c:numCache>
            </c:numRef>
          </c:val>
          <c:extLst>
            <c:ext xmlns:c16="http://schemas.microsoft.com/office/drawing/2014/chart" uri="{C3380CC4-5D6E-409C-BE32-E72D297353CC}">
              <c16:uniqueId val="{00000008-1DD8-4389-85A1-73A1D04A46FC}"/>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en-US" sz="2400"/>
              <a:t>Counselors' Impact Student Pop</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Sheet3!$W$24</c:f>
              <c:strCache>
                <c:ptCount val="1"/>
                <c:pt idx="0">
                  <c:v>Student Pop</c:v>
                </c:pt>
              </c:strCache>
            </c:strRef>
          </c:tx>
          <c:dPt>
            <c:idx val="0"/>
            <c:bubble3D val="0"/>
            <c:spPr>
              <a:solidFill>
                <a:schemeClr val="accent1">
                  <a:shade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6CCE-4CCD-ACEF-FDFA2912D43C}"/>
              </c:ext>
            </c:extLst>
          </c:dPt>
          <c:dPt>
            <c:idx val="1"/>
            <c:bubble3D val="0"/>
            <c:spPr>
              <a:solidFill>
                <a:schemeClr val="accent1">
                  <a:shade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6CCE-4CCD-ACEF-FDFA2912D43C}"/>
              </c:ext>
            </c:extLst>
          </c:dPt>
          <c:dPt>
            <c:idx val="2"/>
            <c:bubble3D val="0"/>
            <c:spPr>
              <a:solidFill>
                <a:schemeClr val="accent1">
                  <a:tint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6CCE-4CCD-ACEF-FDFA2912D43C}"/>
              </c:ext>
            </c:extLst>
          </c:dPt>
          <c:dPt>
            <c:idx val="3"/>
            <c:bubble3D val="0"/>
            <c:spPr>
              <a:solidFill>
                <a:schemeClr val="accent1">
                  <a:tint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6CCE-4CCD-ACEF-FDFA2912D43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Sheet3!$V$25:$V$28</c:f>
              <c:strCache>
                <c:ptCount val="4"/>
                <c:pt idx="0">
                  <c:v>Direct Impact</c:v>
                </c:pt>
                <c:pt idx="1">
                  <c:v>Strong Influence</c:v>
                </c:pt>
                <c:pt idx="2">
                  <c:v>Indirect Impact</c:v>
                </c:pt>
                <c:pt idx="3">
                  <c:v>No Impact</c:v>
                </c:pt>
              </c:strCache>
            </c:strRef>
          </c:cat>
          <c:val>
            <c:numRef>
              <c:f>Sheet3!$W$25:$W$28</c:f>
              <c:numCache>
                <c:formatCode>General</c:formatCode>
                <c:ptCount val="4"/>
                <c:pt idx="0">
                  <c:v>13</c:v>
                </c:pt>
                <c:pt idx="1">
                  <c:v>27</c:v>
                </c:pt>
                <c:pt idx="2">
                  <c:v>75</c:v>
                </c:pt>
                <c:pt idx="3">
                  <c:v>63</c:v>
                </c:pt>
              </c:numCache>
            </c:numRef>
          </c:val>
          <c:extLst>
            <c:ext xmlns:c16="http://schemas.microsoft.com/office/drawing/2014/chart" uri="{C3380CC4-5D6E-409C-BE32-E72D297353CC}">
              <c16:uniqueId val="{00000008-6CCE-4CCD-ACEF-FDFA2912D43C}"/>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Sheet3!$W$18:$W$19</c:f>
              <c:strCache>
                <c:ptCount val="2"/>
                <c:pt idx="0">
                  <c:v>Counselors' Impact</c:v>
                </c:pt>
                <c:pt idx="1">
                  <c:v>RJ Pop</c:v>
                </c:pt>
              </c:strCache>
            </c:strRef>
          </c:tx>
          <c:dPt>
            <c:idx val="0"/>
            <c:bubble3D val="0"/>
            <c:spPr>
              <a:solidFill>
                <a:schemeClr val="accent1">
                  <a:shade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355-4B4F-8A22-33CDC4D248DC}"/>
              </c:ext>
            </c:extLst>
          </c:dPt>
          <c:dPt>
            <c:idx val="1"/>
            <c:bubble3D val="0"/>
            <c:spPr>
              <a:solidFill>
                <a:schemeClr val="accent1">
                  <a:shade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355-4B4F-8A22-33CDC4D248DC}"/>
              </c:ext>
            </c:extLst>
          </c:dPt>
          <c:dPt>
            <c:idx val="2"/>
            <c:bubble3D val="0"/>
            <c:spPr>
              <a:solidFill>
                <a:schemeClr val="accent1">
                  <a:tint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5355-4B4F-8A22-33CDC4D248DC}"/>
              </c:ext>
            </c:extLst>
          </c:dPt>
          <c:dPt>
            <c:idx val="3"/>
            <c:bubble3D val="0"/>
            <c:spPr>
              <a:solidFill>
                <a:schemeClr val="accent1">
                  <a:tint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5355-4B4F-8A22-33CDC4D248D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Sheet3!$V$20:$V$23</c:f>
              <c:strCache>
                <c:ptCount val="4"/>
                <c:pt idx="0">
                  <c:v>Direct Impact</c:v>
                </c:pt>
                <c:pt idx="1">
                  <c:v>Strong Influence</c:v>
                </c:pt>
                <c:pt idx="2">
                  <c:v>Indirect Impact</c:v>
                </c:pt>
                <c:pt idx="3">
                  <c:v>No Impact</c:v>
                </c:pt>
              </c:strCache>
            </c:strRef>
          </c:cat>
          <c:val>
            <c:numRef>
              <c:f>Sheet3!$W$20:$W$23</c:f>
              <c:numCache>
                <c:formatCode>General</c:formatCode>
                <c:ptCount val="4"/>
                <c:pt idx="0">
                  <c:v>2</c:v>
                </c:pt>
                <c:pt idx="1">
                  <c:v>3</c:v>
                </c:pt>
                <c:pt idx="2">
                  <c:v>3</c:v>
                </c:pt>
                <c:pt idx="3">
                  <c:v>3</c:v>
                </c:pt>
              </c:numCache>
            </c:numRef>
          </c:val>
          <c:extLst>
            <c:ext xmlns:c16="http://schemas.microsoft.com/office/drawing/2014/chart" uri="{C3380CC4-5D6E-409C-BE32-E72D297353CC}">
              <c16:uniqueId val="{00000008-5355-4B4F-8A22-33CDC4D248DC}"/>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en-US" sz="2400"/>
              <a:t>Teachers' Impact Student Pop</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Sheet3!$W$37</c:f>
              <c:strCache>
                <c:ptCount val="1"/>
                <c:pt idx="0">
                  <c:v>Student Pop</c:v>
                </c:pt>
              </c:strCache>
            </c:strRef>
          </c:tx>
          <c:dPt>
            <c:idx val="0"/>
            <c:bubble3D val="0"/>
            <c:spPr>
              <a:solidFill>
                <a:schemeClr val="accent1">
                  <a:shade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5A8-409F-95FB-9A5FCE55979D}"/>
              </c:ext>
            </c:extLst>
          </c:dPt>
          <c:dPt>
            <c:idx val="1"/>
            <c:bubble3D val="0"/>
            <c:spPr>
              <a:solidFill>
                <a:schemeClr val="accent1">
                  <a:shade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95A8-409F-95FB-9A5FCE55979D}"/>
              </c:ext>
            </c:extLst>
          </c:dPt>
          <c:dPt>
            <c:idx val="2"/>
            <c:bubble3D val="0"/>
            <c:spPr>
              <a:solidFill>
                <a:schemeClr val="accent1">
                  <a:tint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95A8-409F-95FB-9A5FCE55979D}"/>
              </c:ext>
            </c:extLst>
          </c:dPt>
          <c:dPt>
            <c:idx val="3"/>
            <c:bubble3D val="0"/>
            <c:spPr>
              <a:solidFill>
                <a:schemeClr val="accent1">
                  <a:tint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95A8-409F-95FB-9A5FCE55979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Sheet3!$V$38:$V$41</c:f>
              <c:strCache>
                <c:ptCount val="4"/>
                <c:pt idx="0">
                  <c:v>Direct Impact</c:v>
                </c:pt>
                <c:pt idx="1">
                  <c:v>Strong Influence</c:v>
                </c:pt>
                <c:pt idx="2">
                  <c:v>Indirect Impact</c:v>
                </c:pt>
                <c:pt idx="3">
                  <c:v>No Impact</c:v>
                </c:pt>
              </c:strCache>
            </c:strRef>
          </c:cat>
          <c:val>
            <c:numRef>
              <c:f>Sheet3!$W$38:$W$41</c:f>
              <c:numCache>
                <c:formatCode>General</c:formatCode>
                <c:ptCount val="4"/>
                <c:pt idx="0">
                  <c:v>34</c:v>
                </c:pt>
                <c:pt idx="1">
                  <c:v>75</c:v>
                </c:pt>
                <c:pt idx="2">
                  <c:v>60</c:v>
                </c:pt>
                <c:pt idx="3">
                  <c:v>13</c:v>
                </c:pt>
              </c:numCache>
            </c:numRef>
          </c:val>
          <c:extLst>
            <c:ext xmlns:c16="http://schemas.microsoft.com/office/drawing/2014/chart" uri="{C3380CC4-5D6E-409C-BE32-E72D297353CC}">
              <c16:uniqueId val="{00000008-95A8-409F-95FB-9A5FCE55979D}"/>
            </c:ext>
          </c:extLst>
        </c:ser>
        <c:ser>
          <c:idx val="1"/>
          <c:order val="1"/>
          <c:tx>
            <c:strRef>
              <c:f>Sheet3!$X$37</c:f>
              <c:strCache>
                <c:ptCount val="1"/>
              </c:strCache>
            </c:strRef>
          </c:tx>
          <c:dPt>
            <c:idx val="0"/>
            <c:bubble3D val="0"/>
            <c:spPr>
              <a:solidFill>
                <a:schemeClr val="accent1">
                  <a:shade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A-95A8-409F-95FB-9A5FCE55979D}"/>
              </c:ext>
            </c:extLst>
          </c:dPt>
          <c:dPt>
            <c:idx val="1"/>
            <c:bubble3D val="0"/>
            <c:spPr>
              <a:solidFill>
                <a:schemeClr val="accent1">
                  <a:shade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C-95A8-409F-95FB-9A5FCE55979D}"/>
              </c:ext>
            </c:extLst>
          </c:dPt>
          <c:dPt>
            <c:idx val="2"/>
            <c:bubble3D val="0"/>
            <c:spPr>
              <a:solidFill>
                <a:schemeClr val="accent1">
                  <a:tint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E-95A8-409F-95FB-9A5FCE55979D}"/>
              </c:ext>
            </c:extLst>
          </c:dPt>
          <c:dPt>
            <c:idx val="3"/>
            <c:bubble3D val="0"/>
            <c:spPr>
              <a:solidFill>
                <a:schemeClr val="accent1">
                  <a:tint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0-95A8-409F-95FB-9A5FCE55979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Sheet3!$V$38:$V$41</c:f>
              <c:strCache>
                <c:ptCount val="4"/>
                <c:pt idx="0">
                  <c:v>Direct Impact</c:v>
                </c:pt>
                <c:pt idx="1">
                  <c:v>Strong Influence</c:v>
                </c:pt>
                <c:pt idx="2">
                  <c:v>Indirect Impact</c:v>
                </c:pt>
                <c:pt idx="3">
                  <c:v>No Impact</c:v>
                </c:pt>
              </c:strCache>
            </c:strRef>
          </c:cat>
          <c:val>
            <c:numRef>
              <c:f>Sheet3!$X$38:$X$41</c:f>
              <c:numCache>
                <c:formatCode>General</c:formatCode>
                <c:ptCount val="4"/>
              </c:numCache>
            </c:numRef>
          </c:val>
          <c:extLst>
            <c:ext xmlns:c16="http://schemas.microsoft.com/office/drawing/2014/chart" uri="{C3380CC4-5D6E-409C-BE32-E72D297353CC}">
              <c16:uniqueId val="{00000011-95A8-409F-95FB-9A5FCE55979D}"/>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Sheet3!$W$31:$W$32</c:f>
              <c:strCache>
                <c:ptCount val="2"/>
                <c:pt idx="0">
                  <c:v>Teachers' Impact</c:v>
                </c:pt>
                <c:pt idx="1">
                  <c:v>RJ Pop</c:v>
                </c:pt>
              </c:strCache>
            </c:strRef>
          </c:tx>
          <c:dPt>
            <c:idx val="0"/>
            <c:bubble3D val="0"/>
            <c:spPr>
              <a:solidFill>
                <a:schemeClr val="accent1">
                  <a:shade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26D-420F-80F5-D3A27915F261}"/>
              </c:ext>
            </c:extLst>
          </c:dPt>
          <c:dPt>
            <c:idx val="1"/>
            <c:bubble3D val="0"/>
            <c:spPr>
              <a:solidFill>
                <a:schemeClr val="accent1">
                  <a:shade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26D-420F-80F5-D3A27915F261}"/>
              </c:ext>
            </c:extLst>
          </c:dPt>
          <c:dPt>
            <c:idx val="2"/>
            <c:bubble3D val="0"/>
            <c:spPr>
              <a:solidFill>
                <a:schemeClr val="accent1">
                  <a:tint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26D-420F-80F5-D3A27915F261}"/>
              </c:ext>
            </c:extLst>
          </c:dPt>
          <c:dPt>
            <c:idx val="3"/>
            <c:bubble3D val="0"/>
            <c:spPr>
              <a:solidFill>
                <a:schemeClr val="accent1">
                  <a:tint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D26D-420F-80F5-D3A27915F26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Sheet3!$V$33:$V$36</c:f>
              <c:strCache>
                <c:ptCount val="4"/>
                <c:pt idx="0">
                  <c:v>Direct Impact</c:v>
                </c:pt>
                <c:pt idx="1">
                  <c:v>Strong Influence</c:v>
                </c:pt>
                <c:pt idx="2">
                  <c:v>Indirect Impact</c:v>
                </c:pt>
                <c:pt idx="3">
                  <c:v>No Impact</c:v>
                </c:pt>
              </c:strCache>
            </c:strRef>
          </c:cat>
          <c:val>
            <c:numRef>
              <c:f>Sheet3!$W$33:$W$36</c:f>
              <c:numCache>
                <c:formatCode>General</c:formatCode>
                <c:ptCount val="4"/>
                <c:pt idx="0">
                  <c:v>2</c:v>
                </c:pt>
                <c:pt idx="1">
                  <c:v>3</c:v>
                </c:pt>
                <c:pt idx="2">
                  <c:v>4</c:v>
                </c:pt>
                <c:pt idx="3">
                  <c:v>2</c:v>
                </c:pt>
              </c:numCache>
            </c:numRef>
          </c:val>
          <c:extLst>
            <c:ext xmlns:c16="http://schemas.microsoft.com/office/drawing/2014/chart" uri="{C3380CC4-5D6E-409C-BE32-E72D297353CC}">
              <c16:uniqueId val="{00000008-D26D-420F-80F5-D3A27915F261}"/>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2400" dirty="0"/>
              <a:t>Larger Community Values Impact</a:t>
            </a:r>
            <a:r>
              <a:rPr lang="en-US" sz="2400" baseline="0" dirty="0"/>
              <a:t>:</a:t>
            </a:r>
          </a:p>
          <a:p>
            <a:pPr>
              <a:defRPr/>
            </a:pPr>
            <a:r>
              <a:rPr lang="en-US" sz="2400" dirty="0"/>
              <a:t>Student Pop</a:t>
            </a:r>
          </a:p>
        </c:rich>
      </c:tx>
      <c:layout>
        <c:manualLayout>
          <c:xMode val="edge"/>
          <c:yMode val="edge"/>
          <c:x val="0.15221004983072767"/>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Sheet3!$W$79</c:f>
              <c:strCache>
                <c:ptCount val="1"/>
                <c:pt idx="0">
                  <c:v>Student Pop</c:v>
                </c:pt>
              </c:strCache>
            </c:strRef>
          </c:tx>
          <c:dPt>
            <c:idx val="0"/>
            <c:bubble3D val="0"/>
            <c:spPr>
              <a:solidFill>
                <a:schemeClr val="accent1">
                  <a:shade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BD1F-4343-A183-E13B62C9E00E}"/>
              </c:ext>
            </c:extLst>
          </c:dPt>
          <c:dPt>
            <c:idx val="1"/>
            <c:bubble3D val="0"/>
            <c:spPr>
              <a:solidFill>
                <a:schemeClr val="accent1">
                  <a:shade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BD1F-4343-A183-E13B62C9E00E}"/>
              </c:ext>
            </c:extLst>
          </c:dPt>
          <c:dPt>
            <c:idx val="2"/>
            <c:bubble3D val="0"/>
            <c:spPr>
              <a:solidFill>
                <a:schemeClr val="accent1">
                  <a:tint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BD1F-4343-A183-E13B62C9E00E}"/>
              </c:ext>
            </c:extLst>
          </c:dPt>
          <c:dPt>
            <c:idx val="3"/>
            <c:bubble3D val="0"/>
            <c:spPr>
              <a:solidFill>
                <a:schemeClr val="accent1">
                  <a:tint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BD1F-4343-A183-E13B62C9E00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Sheet3!$V$80:$V$83</c:f>
              <c:strCache>
                <c:ptCount val="4"/>
                <c:pt idx="0">
                  <c:v>Direct Impact</c:v>
                </c:pt>
                <c:pt idx="1">
                  <c:v>Strong Influence</c:v>
                </c:pt>
                <c:pt idx="2">
                  <c:v>Indirect Impact</c:v>
                </c:pt>
                <c:pt idx="3">
                  <c:v>No Impact</c:v>
                </c:pt>
              </c:strCache>
            </c:strRef>
          </c:cat>
          <c:val>
            <c:numRef>
              <c:f>Sheet3!$W$80:$W$83</c:f>
              <c:numCache>
                <c:formatCode>General</c:formatCode>
                <c:ptCount val="4"/>
                <c:pt idx="0">
                  <c:v>16</c:v>
                </c:pt>
                <c:pt idx="1">
                  <c:v>59</c:v>
                </c:pt>
                <c:pt idx="2">
                  <c:v>61</c:v>
                </c:pt>
                <c:pt idx="3">
                  <c:v>52</c:v>
                </c:pt>
              </c:numCache>
            </c:numRef>
          </c:val>
          <c:extLst>
            <c:ext xmlns:c16="http://schemas.microsoft.com/office/drawing/2014/chart" uri="{C3380CC4-5D6E-409C-BE32-E72D297353CC}">
              <c16:uniqueId val="{00000008-BD1F-4343-A183-E13B62C9E00E}"/>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ayout>
        <c:manualLayout>
          <c:xMode val="edge"/>
          <c:yMode val="edge"/>
          <c:x val="0.73681920194758266"/>
          <c:y val="0.46097340109832624"/>
          <c:w val="0.2414416676176348"/>
          <c:h val="0.2807518840155665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en-US" sz="2400" dirty="0"/>
              <a:t>Larger Community Values Impact: RJ Pop</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0171864346596205E-2"/>
          <c:y val="0.22210666227163345"/>
          <c:w val="0.71123097112860889"/>
          <c:h val="0.75474518810148727"/>
        </c:manualLayout>
      </c:layout>
      <c:pie3DChart>
        <c:varyColors val="1"/>
        <c:ser>
          <c:idx val="0"/>
          <c:order val="0"/>
          <c:tx>
            <c:strRef>
              <c:f>Sheet3!$W$73:$W$74</c:f>
              <c:strCache>
                <c:ptCount val="2"/>
                <c:pt idx="0">
                  <c:v>EL Community Values Impact</c:v>
                </c:pt>
                <c:pt idx="1">
                  <c:v>RJ Pop</c:v>
                </c:pt>
              </c:strCache>
            </c:strRef>
          </c:tx>
          <c:dPt>
            <c:idx val="0"/>
            <c:bubble3D val="0"/>
            <c:spPr>
              <a:solidFill>
                <a:schemeClr val="accent1">
                  <a:shade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32E-4C8D-9CA8-DBA09887901A}"/>
              </c:ext>
            </c:extLst>
          </c:dPt>
          <c:dPt>
            <c:idx val="1"/>
            <c:bubble3D val="0"/>
            <c:spPr>
              <a:solidFill>
                <a:schemeClr val="accent1">
                  <a:shade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32E-4C8D-9CA8-DBA09887901A}"/>
              </c:ext>
            </c:extLst>
          </c:dPt>
          <c:dPt>
            <c:idx val="2"/>
            <c:bubble3D val="0"/>
            <c:spPr>
              <a:solidFill>
                <a:schemeClr val="accent1">
                  <a:tint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32E-4C8D-9CA8-DBA09887901A}"/>
              </c:ext>
            </c:extLst>
          </c:dPt>
          <c:dPt>
            <c:idx val="3"/>
            <c:bubble3D val="0"/>
            <c:spPr>
              <a:solidFill>
                <a:schemeClr val="accent1">
                  <a:tint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32E-4C8D-9CA8-DBA09887901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Sheet3!$V$75:$V$78</c:f>
              <c:strCache>
                <c:ptCount val="4"/>
                <c:pt idx="0">
                  <c:v>Direct Impact</c:v>
                </c:pt>
                <c:pt idx="1">
                  <c:v>Strong Influence</c:v>
                </c:pt>
                <c:pt idx="2">
                  <c:v>Indirect Impact</c:v>
                </c:pt>
                <c:pt idx="3">
                  <c:v>No Impact</c:v>
                </c:pt>
              </c:strCache>
            </c:strRef>
          </c:cat>
          <c:val>
            <c:numRef>
              <c:f>Sheet3!$W$75:$W$78</c:f>
              <c:numCache>
                <c:formatCode>General</c:formatCode>
                <c:ptCount val="4"/>
                <c:pt idx="0">
                  <c:v>0</c:v>
                </c:pt>
                <c:pt idx="1">
                  <c:v>6</c:v>
                </c:pt>
                <c:pt idx="2">
                  <c:v>0</c:v>
                </c:pt>
                <c:pt idx="3">
                  <c:v>6</c:v>
                </c:pt>
              </c:numCache>
            </c:numRef>
          </c:val>
          <c:extLst>
            <c:ext xmlns:c16="http://schemas.microsoft.com/office/drawing/2014/chart" uri="{C3380CC4-5D6E-409C-BE32-E72D297353CC}">
              <c16:uniqueId val="{00000008-032E-4C8D-9CA8-DBA09887901A}"/>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2C2CCD-CEB9-48A3-82B6-B0EA0E4AEA3E}" type="doc">
      <dgm:prSet loTypeId="urn:microsoft.com/office/officeart/2005/8/layout/venn2" loCatId="relationship" qsTypeId="urn:microsoft.com/office/officeart/2005/8/quickstyle/simple1" qsCatId="simple" csTypeId="urn:microsoft.com/office/officeart/2005/8/colors/accent0_1" csCatId="mainScheme" phldr="1"/>
      <dgm:spPr/>
      <dgm:t>
        <a:bodyPr/>
        <a:lstStyle/>
        <a:p>
          <a:endParaRPr lang="en-US"/>
        </a:p>
      </dgm:t>
    </dgm:pt>
    <dgm:pt modelId="{74BA99BA-25F2-4BB5-A59A-E75142860A11}">
      <dgm:prSet phldrT="[Text]"/>
      <dgm:spPr>
        <a:ln>
          <a:solidFill>
            <a:schemeClr val="accent3">
              <a:lumMod val="50000"/>
            </a:schemeClr>
          </a:solidFill>
        </a:ln>
      </dgm:spPr>
      <dgm:t>
        <a:bodyPr/>
        <a:lstStyle/>
        <a:p>
          <a:endParaRPr lang="en-US" dirty="0"/>
        </a:p>
      </dgm:t>
    </dgm:pt>
    <dgm:pt modelId="{AD763777-95A1-4057-A64C-C3EC27D5FAAF}" type="parTrans" cxnId="{72ED9103-930A-4347-8377-E6AF3A40B250}">
      <dgm:prSet/>
      <dgm:spPr/>
      <dgm:t>
        <a:bodyPr/>
        <a:lstStyle/>
        <a:p>
          <a:endParaRPr lang="en-US"/>
        </a:p>
      </dgm:t>
    </dgm:pt>
    <dgm:pt modelId="{26EF83A2-5224-4EAC-B040-4B942FBA4D0F}" type="sibTrans" cxnId="{72ED9103-930A-4347-8377-E6AF3A40B250}">
      <dgm:prSet/>
      <dgm:spPr/>
      <dgm:t>
        <a:bodyPr/>
        <a:lstStyle/>
        <a:p>
          <a:endParaRPr lang="en-US"/>
        </a:p>
      </dgm:t>
    </dgm:pt>
    <dgm:pt modelId="{040D7417-3CDF-4A63-921F-5850AEFBE5C3}">
      <dgm:prSet phldrT="[Text]"/>
      <dgm:spPr>
        <a:ln>
          <a:solidFill>
            <a:schemeClr val="tx2">
              <a:lumMod val="60000"/>
              <a:lumOff val="40000"/>
            </a:schemeClr>
          </a:solidFill>
        </a:ln>
      </dgm:spPr>
      <dgm:t>
        <a:bodyPr/>
        <a:lstStyle/>
        <a:p>
          <a:r>
            <a:rPr lang="en-US" dirty="0" err="1"/>
            <a:t>Exosystem</a:t>
          </a:r>
          <a:endParaRPr lang="en-US" dirty="0"/>
        </a:p>
      </dgm:t>
    </dgm:pt>
    <dgm:pt modelId="{E219FD92-7FBF-4D7A-A67E-06CF5A4AF78D}" type="parTrans" cxnId="{8D254AAD-6BC5-4E8A-B9DF-4E129177319A}">
      <dgm:prSet/>
      <dgm:spPr/>
      <dgm:t>
        <a:bodyPr/>
        <a:lstStyle/>
        <a:p>
          <a:endParaRPr lang="en-US"/>
        </a:p>
      </dgm:t>
    </dgm:pt>
    <dgm:pt modelId="{F89D4AB9-396D-4CF9-A4DF-8E1134945A05}" type="sibTrans" cxnId="{8D254AAD-6BC5-4E8A-B9DF-4E129177319A}">
      <dgm:prSet/>
      <dgm:spPr/>
      <dgm:t>
        <a:bodyPr/>
        <a:lstStyle/>
        <a:p>
          <a:endParaRPr lang="en-US"/>
        </a:p>
      </dgm:t>
    </dgm:pt>
    <dgm:pt modelId="{9104A64A-B72D-4FFA-89CC-A485BB603A00}">
      <dgm:prSet phldrT="[Text]"/>
      <dgm:spPr>
        <a:solidFill>
          <a:schemeClr val="accent5">
            <a:lumMod val="20000"/>
            <a:lumOff val="80000"/>
          </a:schemeClr>
        </a:solidFill>
        <a:ln>
          <a:solidFill>
            <a:schemeClr val="tx2">
              <a:lumMod val="40000"/>
              <a:lumOff val="60000"/>
            </a:schemeClr>
          </a:solidFill>
        </a:ln>
      </dgm:spPr>
      <dgm:t>
        <a:bodyPr/>
        <a:lstStyle/>
        <a:p>
          <a:r>
            <a:rPr lang="en-US" dirty="0" err="1"/>
            <a:t>Mesosystem</a:t>
          </a:r>
          <a:endParaRPr lang="en-US" dirty="0"/>
        </a:p>
      </dgm:t>
    </dgm:pt>
    <dgm:pt modelId="{C4FEC37F-E381-410C-88D8-86CFAC609C6E}" type="parTrans" cxnId="{25D31489-CEEA-42F8-B677-D75FBAAE0B73}">
      <dgm:prSet/>
      <dgm:spPr/>
      <dgm:t>
        <a:bodyPr/>
        <a:lstStyle/>
        <a:p>
          <a:endParaRPr lang="en-US"/>
        </a:p>
      </dgm:t>
    </dgm:pt>
    <dgm:pt modelId="{11DC5877-ADF1-46A4-BFB4-B89CBD20BABC}" type="sibTrans" cxnId="{25D31489-CEEA-42F8-B677-D75FBAAE0B73}">
      <dgm:prSet/>
      <dgm:spPr/>
      <dgm:t>
        <a:bodyPr/>
        <a:lstStyle/>
        <a:p>
          <a:endParaRPr lang="en-US"/>
        </a:p>
      </dgm:t>
    </dgm:pt>
    <dgm:pt modelId="{16BA4529-7E64-4DF8-820A-E434D35F6ED0}">
      <dgm:prSet phldrT="[Text]"/>
      <dgm:spPr>
        <a:solidFill>
          <a:srgbClr val="FFC000"/>
        </a:solidFill>
        <a:ln>
          <a:solidFill>
            <a:srgbClr val="FFC000"/>
          </a:solidFill>
        </a:ln>
      </dgm:spPr>
      <dgm:t>
        <a:bodyPr/>
        <a:lstStyle/>
        <a:p>
          <a:r>
            <a:rPr lang="en-US" dirty="0" err="1"/>
            <a:t>Microsystem</a:t>
          </a:r>
          <a:endParaRPr lang="en-US" dirty="0"/>
        </a:p>
      </dgm:t>
    </dgm:pt>
    <dgm:pt modelId="{DED30A63-07C0-4E89-979C-AD524F0A3E6A}" type="parTrans" cxnId="{99E1C0A0-60EA-4117-B1B8-D1E99D083B0C}">
      <dgm:prSet/>
      <dgm:spPr/>
      <dgm:t>
        <a:bodyPr/>
        <a:lstStyle/>
        <a:p>
          <a:endParaRPr lang="en-US"/>
        </a:p>
      </dgm:t>
    </dgm:pt>
    <dgm:pt modelId="{C78C621F-0665-4B49-8DE0-97E079CC0C0D}" type="sibTrans" cxnId="{99E1C0A0-60EA-4117-B1B8-D1E99D083B0C}">
      <dgm:prSet/>
      <dgm:spPr/>
      <dgm:t>
        <a:bodyPr/>
        <a:lstStyle/>
        <a:p>
          <a:endParaRPr lang="en-US"/>
        </a:p>
      </dgm:t>
    </dgm:pt>
    <dgm:pt modelId="{E335B7E7-A5B1-4DD6-A7C9-63289B144A3B}" type="pres">
      <dgm:prSet presAssocID="{3F2C2CCD-CEB9-48A3-82B6-B0EA0E4AEA3E}" presName="Name0" presStyleCnt="0">
        <dgm:presLayoutVars>
          <dgm:chMax val="7"/>
          <dgm:resizeHandles val="exact"/>
        </dgm:presLayoutVars>
      </dgm:prSet>
      <dgm:spPr/>
    </dgm:pt>
    <dgm:pt modelId="{65B4A4F4-986F-45E9-8A10-2437F8F6EDCB}" type="pres">
      <dgm:prSet presAssocID="{3F2C2CCD-CEB9-48A3-82B6-B0EA0E4AEA3E}" presName="comp1" presStyleCnt="0"/>
      <dgm:spPr/>
    </dgm:pt>
    <dgm:pt modelId="{B2D044B7-29DC-4050-A41C-F3F661B86740}" type="pres">
      <dgm:prSet presAssocID="{3F2C2CCD-CEB9-48A3-82B6-B0EA0E4AEA3E}" presName="circle1" presStyleLbl="node1" presStyleIdx="0" presStyleCnt="4" custScaleY="109804"/>
      <dgm:spPr/>
    </dgm:pt>
    <dgm:pt modelId="{91D8676F-3C19-4BF5-A745-F218E5F4C9DD}" type="pres">
      <dgm:prSet presAssocID="{3F2C2CCD-CEB9-48A3-82B6-B0EA0E4AEA3E}" presName="c1text" presStyleLbl="node1" presStyleIdx="0" presStyleCnt="4">
        <dgm:presLayoutVars>
          <dgm:bulletEnabled val="1"/>
        </dgm:presLayoutVars>
      </dgm:prSet>
      <dgm:spPr/>
    </dgm:pt>
    <dgm:pt modelId="{5CA34022-C981-4C7F-B555-B1F04FA98FF2}" type="pres">
      <dgm:prSet presAssocID="{3F2C2CCD-CEB9-48A3-82B6-B0EA0E4AEA3E}" presName="comp2" presStyleCnt="0"/>
      <dgm:spPr/>
    </dgm:pt>
    <dgm:pt modelId="{BEB0B8A2-6945-4868-9D26-2F42D790FC46}" type="pres">
      <dgm:prSet presAssocID="{3F2C2CCD-CEB9-48A3-82B6-B0EA0E4AEA3E}" presName="circle2" presStyleLbl="node1" presStyleIdx="1" presStyleCnt="4" custScaleX="115196" custScaleY="116833" custLinFactNeighborX="-1225" custLinFactNeighborY="-11791"/>
      <dgm:spPr/>
    </dgm:pt>
    <dgm:pt modelId="{54AD5251-783D-4CD9-B295-C9AFF1464922}" type="pres">
      <dgm:prSet presAssocID="{3F2C2CCD-CEB9-48A3-82B6-B0EA0E4AEA3E}" presName="c2text" presStyleLbl="node1" presStyleIdx="1" presStyleCnt="4">
        <dgm:presLayoutVars>
          <dgm:bulletEnabled val="1"/>
        </dgm:presLayoutVars>
      </dgm:prSet>
      <dgm:spPr/>
    </dgm:pt>
    <dgm:pt modelId="{043C190A-8212-4774-B122-D812C7F11094}" type="pres">
      <dgm:prSet presAssocID="{3F2C2CCD-CEB9-48A3-82B6-B0EA0E4AEA3E}" presName="comp3" presStyleCnt="0"/>
      <dgm:spPr/>
    </dgm:pt>
    <dgm:pt modelId="{FEE2B5AE-6A80-46DC-90DD-44DF61EAA9B1}" type="pres">
      <dgm:prSet presAssocID="{3F2C2CCD-CEB9-48A3-82B6-B0EA0E4AEA3E}" presName="circle3" presStyleLbl="node1" presStyleIdx="2" presStyleCnt="4" custScaleX="135295" custScaleY="131509" custLinFactNeighborX="-2288" custLinFactNeighborY="-19488"/>
      <dgm:spPr/>
    </dgm:pt>
    <dgm:pt modelId="{456066C8-739D-4D10-865B-6AB41471686F}" type="pres">
      <dgm:prSet presAssocID="{3F2C2CCD-CEB9-48A3-82B6-B0EA0E4AEA3E}" presName="c3text" presStyleLbl="node1" presStyleIdx="2" presStyleCnt="4">
        <dgm:presLayoutVars>
          <dgm:bulletEnabled val="1"/>
        </dgm:presLayoutVars>
      </dgm:prSet>
      <dgm:spPr/>
    </dgm:pt>
    <dgm:pt modelId="{8EE6B0F5-430D-4B29-872B-6F128F167962}" type="pres">
      <dgm:prSet presAssocID="{3F2C2CCD-CEB9-48A3-82B6-B0EA0E4AEA3E}" presName="comp4" presStyleCnt="0"/>
      <dgm:spPr/>
    </dgm:pt>
    <dgm:pt modelId="{574F2068-3882-4B7A-A0D4-64357F83501A}" type="pres">
      <dgm:prSet presAssocID="{3F2C2CCD-CEB9-48A3-82B6-B0EA0E4AEA3E}" presName="circle4" presStyleLbl="node1" presStyleIdx="3" presStyleCnt="4" custLinFactNeighborX="-1961" custLinFactNeighborY="-29946"/>
      <dgm:spPr/>
    </dgm:pt>
    <dgm:pt modelId="{B19C013F-DE35-48D1-9354-71E0F2C521F9}" type="pres">
      <dgm:prSet presAssocID="{3F2C2CCD-CEB9-48A3-82B6-B0EA0E4AEA3E}" presName="c4text" presStyleLbl="node1" presStyleIdx="3" presStyleCnt="4">
        <dgm:presLayoutVars>
          <dgm:bulletEnabled val="1"/>
        </dgm:presLayoutVars>
      </dgm:prSet>
      <dgm:spPr/>
    </dgm:pt>
  </dgm:ptLst>
  <dgm:cxnLst>
    <dgm:cxn modelId="{72ED9103-930A-4347-8377-E6AF3A40B250}" srcId="{3F2C2CCD-CEB9-48A3-82B6-B0EA0E4AEA3E}" destId="{74BA99BA-25F2-4BB5-A59A-E75142860A11}" srcOrd="0" destOrd="0" parTransId="{AD763777-95A1-4057-A64C-C3EC27D5FAAF}" sibTransId="{26EF83A2-5224-4EAC-B040-4B942FBA4D0F}"/>
    <dgm:cxn modelId="{28C06919-003D-44E9-AB05-FFB609EE915C}" type="presOf" srcId="{74BA99BA-25F2-4BB5-A59A-E75142860A11}" destId="{91D8676F-3C19-4BF5-A745-F218E5F4C9DD}" srcOrd="1" destOrd="0" presId="urn:microsoft.com/office/officeart/2005/8/layout/venn2"/>
    <dgm:cxn modelId="{83548965-93B5-42E5-AA3C-8151DEF0CA2F}" type="presOf" srcId="{9104A64A-B72D-4FFA-89CC-A485BB603A00}" destId="{456066C8-739D-4D10-865B-6AB41471686F}" srcOrd="1" destOrd="0" presId="urn:microsoft.com/office/officeart/2005/8/layout/venn2"/>
    <dgm:cxn modelId="{E55E2346-1333-490A-B33F-95C7D9DC8D33}" type="presOf" srcId="{74BA99BA-25F2-4BB5-A59A-E75142860A11}" destId="{B2D044B7-29DC-4050-A41C-F3F661B86740}" srcOrd="0" destOrd="0" presId="urn:microsoft.com/office/officeart/2005/8/layout/venn2"/>
    <dgm:cxn modelId="{87183046-4829-4497-A102-8BBB6F09CA37}" type="presOf" srcId="{3F2C2CCD-CEB9-48A3-82B6-B0EA0E4AEA3E}" destId="{E335B7E7-A5B1-4DD6-A7C9-63289B144A3B}" srcOrd="0" destOrd="0" presId="urn:microsoft.com/office/officeart/2005/8/layout/venn2"/>
    <dgm:cxn modelId="{A20E6B6B-510B-4390-B4F7-8F9D2A519EC2}" type="presOf" srcId="{16BA4529-7E64-4DF8-820A-E434D35F6ED0}" destId="{574F2068-3882-4B7A-A0D4-64357F83501A}" srcOrd="0" destOrd="0" presId="urn:microsoft.com/office/officeart/2005/8/layout/venn2"/>
    <dgm:cxn modelId="{25D31489-CEEA-42F8-B677-D75FBAAE0B73}" srcId="{3F2C2CCD-CEB9-48A3-82B6-B0EA0E4AEA3E}" destId="{9104A64A-B72D-4FFA-89CC-A485BB603A00}" srcOrd="2" destOrd="0" parTransId="{C4FEC37F-E381-410C-88D8-86CFAC609C6E}" sibTransId="{11DC5877-ADF1-46A4-BFB4-B89CBD20BABC}"/>
    <dgm:cxn modelId="{99E1C0A0-60EA-4117-B1B8-D1E99D083B0C}" srcId="{3F2C2CCD-CEB9-48A3-82B6-B0EA0E4AEA3E}" destId="{16BA4529-7E64-4DF8-820A-E434D35F6ED0}" srcOrd="3" destOrd="0" parTransId="{DED30A63-07C0-4E89-979C-AD524F0A3E6A}" sibTransId="{C78C621F-0665-4B49-8DE0-97E079CC0C0D}"/>
    <dgm:cxn modelId="{8D254AAD-6BC5-4E8A-B9DF-4E129177319A}" srcId="{3F2C2CCD-CEB9-48A3-82B6-B0EA0E4AEA3E}" destId="{040D7417-3CDF-4A63-921F-5850AEFBE5C3}" srcOrd="1" destOrd="0" parTransId="{E219FD92-7FBF-4D7A-A67E-06CF5A4AF78D}" sibTransId="{F89D4AB9-396D-4CF9-A4DF-8E1134945A05}"/>
    <dgm:cxn modelId="{42EA26C2-9071-482B-9211-B86A3B91B81E}" type="presOf" srcId="{040D7417-3CDF-4A63-921F-5850AEFBE5C3}" destId="{BEB0B8A2-6945-4868-9D26-2F42D790FC46}" srcOrd="0" destOrd="0" presId="urn:microsoft.com/office/officeart/2005/8/layout/venn2"/>
    <dgm:cxn modelId="{AE5A45C6-B7AC-468B-9CE5-6A84513201F5}" type="presOf" srcId="{040D7417-3CDF-4A63-921F-5850AEFBE5C3}" destId="{54AD5251-783D-4CD9-B295-C9AFF1464922}" srcOrd="1" destOrd="0" presId="urn:microsoft.com/office/officeart/2005/8/layout/venn2"/>
    <dgm:cxn modelId="{41BBF6CE-75E4-4392-AD0E-0010A7D67AC5}" type="presOf" srcId="{9104A64A-B72D-4FFA-89CC-A485BB603A00}" destId="{FEE2B5AE-6A80-46DC-90DD-44DF61EAA9B1}" srcOrd="0" destOrd="0" presId="urn:microsoft.com/office/officeart/2005/8/layout/venn2"/>
    <dgm:cxn modelId="{0D86C1F2-ADEE-48D9-9434-C3F86948F031}" type="presOf" srcId="{16BA4529-7E64-4DF8-820A-E434D35F6ED0}" destId="{B19C013F-DE35-48D1-9354-71E0F2C521F9}" srcOrd="1" destOrd="0" presId="urn:microsoft.com/office/officeart/2005/8/layout/venn2"/>
    <dgm:cxn modelId="{531CC2FD-A209-40FC-83F8-1B8ED59E0551}" type="presParOf" srcId="{E335B7E7-A5B1-4DD6-A7C9-63289B144A3B}" destId="{65B4A4F4-986F-45E9-8A10-2437F8F6EDCB}" srcOrd="0" destOrd="0" presId="urn:microsoft.com/office/officeart/2005/8/layout/venn2"/>
    <dgm:cxn modelId="{2C9D65D3-5BBF-45B1-A704-803C0F5340B1}" type="presParOf" srcId="{65B4A4F4-986F-45E9-8A10-2437F8F6EDCB}" destId="{B2D044B7-29DC-4050-A41C-F3F661B86740}" srcOrd="0" destOrd="0" presId="urn:microsoft.com/office/officeart/2005/8/layout/venn2"/>
    <dgm:cxn modelId="{5B212905-F082-4190-816B-7CCB147D9036}" type="presParOf" srcId="{65B4A4F4-986F-45E9-8A10-2437F8F6EDCB}" destId="{91D8676F-3C19-4BF5-A745-F218E5F4C9DD}" srcOrd="1" destOrd="0" presId="urn:microsoft.com/office/officeart/2005/8/layout/venn2"/>
    <dgm:cxn modelId="{CFB69301-6CCB-420A-A5EF-53B267CC3AE2}" type="presParOf" srcId="{E335B7E7-A5B1-4DD6-A7C9-63289B144A3B}" destId="{5CA34022-C981-4C7F-B555-B1F04FA98FF2}" srcOrd="1" destOrd="0" presId="urn:microsoft.com/office/officeart/2005/8/layout/venn2"/>
    <dgm:cxn modelId="{861F968A-C230-44BD-AA6E-9D43825A6A86}" type="presParOf" srcId="{5CA34022-C981-4C7F-B555-B1F04FA98FF2}" destId="{BEB0B8A2-6945-4868-9D26-2F42D790FC46}" srcOrd="0" destOrd="0" presId="urn:microsoft.com/office/officeart/2005/8/layout/venn2"/>
    <dgm:cxn modelId="{AFACE8E1-CB0B-4054-8886-A3A6F2264961}" type="presParOf" srcId="{5CA34022-C981-4C7F-B555-B1F04FA98FF2}" destId="{54AD5251-783D-4CD9-B295-C9AFF1464922}" srcOrd="1" destOrd="0" presId="urn:microsoft.com/office/officeart/2005/8/layout/venn2"/>
    <dgm:cxn modelId="{6BA65FAD-46DE-4CA5-A903-3B0D71636D97}" type="presParOf" srcId="{E335B7E7-A5B1-4DD6-A7C9-63289B144A3B}" destId="{043C190A-8212-4774-B122-D812C7F11094}" srcOrd="2" destOrd="0" presId="urn:microsoft.com/office/officeart/2005/8/layout/venn2"/>
    <dgm:cxn modelId="{68532E05-447F-4932-9D87-F00B889C1B37}" type="presParOf" srcId="{043C190A-8212-4774-B122-D812C7F11094}" destId="{FEE2B5AE-6A80-46DC-90DD-44DF61EAA9B1}" srcOrd="0" destOrd="0" presId="urn:microsoft.com/office/officeart/2005/8/layout/venn2"/>
    <dgm:cxn modelId="{DE06AA2A-17FF-42AC-AD04-7BB69BEA9C4D}" type="presParOf" srcId="{043C190A-8212-4774-B122-D812C7F11094}" destId="{456066C8-739D-4D10-865B-6AB41471686F}" srcOrd="1" destOrd="0" presId="urn:microsoft.com/office/officeart/2005/8/layout/venn2"/>
    <dgm:cxn modelId="{7A9552FE-EB9F-4F4D-B662-D1393A997BEA}" type="presParOf" srcId="{E335B7E7-A5B1-4DD6-A7C9-63289B144A3B}" destId="{8EE6B0F5-430D-4B29-872B-6F128F167962}" srcOrd="3" destOrd="0" presId="urn:microsoft.com/office/officeart/2005/8/layout/venn2"/>
    <dgm:cxn modelId="{982E3A14-7C36-47B9-9A13-301FFB8618EE}" type="presParOf" srcId="{8EE6B0F5-430D-4B29-872B-6F128F167962}" destId="{574F2068-3882-4B7A-A0D4-64357F83501A}" srcOrd="0" destOrd="0" presId="urn:microsoft.com/office/officeart/2005/8/layout/venn2"/>
    <dgm:cxn modelId="{BA56E334-7A18-4871-8E67-6C2D8F994833}" type="presParOf" srcId="{8EE6B0F5-430D-4B29-872B-6F128F167962}" destId="{B19C013F-DE35-48D1-9354-71E0F2C521F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2C2CCD-CEB9-48A3-82B6-B0EA0E4AEA3E}" type="doc">
      <dgm:prSet loTypeId="urn:microsoft.com/office/officeart/2005/8/layout/venn2" loCatId="relationship" qsTypeId="urn:microsoft.com/office/officeart/2005/8/quickstyle/simple1" qsCatId="simple" csTypeId="urn:microsoft.com/office/officeart/2005/8/colors/accent0_1" csCatId="mainScheme" phldr="1"/>
      <dgm:spPr/>
      <dgm:t>
        <a:bodyPr/>
        <a:lstStyle/>
        <a:p>
          <a:endParaRPr lang="en-US"/>
        </a:p>
      </dgm:t>
    </dgm:pt>
    <dgm:pt modelId="{74BA99BA-25F2-4BB5-A59A-E75142860A11}">
      <dgm:prSet phldrT="[Text]"/>
      <dgm:spPr>
        <a:ln>
          <a:solidFill>
            <a:schemeClr val="accent3">
              <a:lumMod val="50000"/>
            </a:schemeClr>
          </a:solidFill>
        </a:ln>
      </dgm:spPr>
      <dgm:t>
        <a:bodyPr/>
        <a:lstStyle/>
        <a:p>
          <a:r>
            <a:rPr lang="en-US" dirty="0" err="1"/>
            <a:t>Macrosystem</a:t>
          </a:r>
          <a:endParaRPr lang="en-US" dirty="0"/>
        </a:p>
      </dgm:t>
    </dgm:pt>
    <dgm:pt modelId="{AD763777-95A1-4057-A64C-C3EC27D5FAAF}" type="parTrans" cxnId="{72ED9103-930A-4347-8377-E6AF3A40B250}">
      <dgm:prSet/>
      <dgm:spPr/>
      <dgm:t>
        <a:bodyPr/>
        <a:lstStyle/>
        <a:p>
          <a:endParaRPr lang="en-US"/>
        </a:p>
      </dgm:t>
    </dgm:pt>
    <dgm:pt modelId="{26EF83A2-5224-4EAC-B040-4B942FBA4D0F}" type="sibTrans" cxnId="{72ED9103-930A-4347-8377-E6AF3A40B250}">
      <dgm:prSet/>
      <dgm:spPr/>
      <dgm:t>
        <a:bodyPr/>
        <a:lstStyle/>
        <a:p>
          <a:endParaRPr lang="en-US"/>
        </a:p>
      </dgm:t>
    </dgm:pt>
    <dgm:pt modelId="{040D7417-3CDF-4A63-921F-5850AEFBE5C3}">
      <dgm:prSet phldrT="[Text]"/>
      <dgm:spPr>
        <a:ln>
          <a:solidFill>
            <a:schemeClr val="tx2">
              <a:lumMod val="60000"/>
              <a:lumOff val="40000"/>
            </a:schemeClr>
          </a:solidFill>
        </a:ln>
      </dgm:spPr>
      <dgm:t>
        <a:bodyPr/>
        <a:lstStyle/>
        <a:p>
          <a:r>
            <a:rPr lang="en-US" dirty="0" err="1"/>
            <a:t>Exosystem</a:t>
          </a:r>
          <a:endParaRPr lang="en-US" dirty="0"/>
        </a:p>
      </dgm:t>
    </dgm:pt>
    <dgm:pt modelId="{E219FD92-7FBF-4D7A-A67E-06CF5A4AF78D}" type="parTrans" cxnId="{8D254AAD-6BC5-4E8A-B9DF-4E129177319A}">
      <dgm:prSet/>
      <dgm:spPr/>
      <dgm:t>
        <a:bodyPr/>
        <a:lstStyle/>
        <a:p>
          <a:endParaRPr lang="en-US"/>
        </a:p>
      </dgm:t>
    </dgm:pt>
    <dgm:pt modelId="{F89D4AB9-396D-4CF9-A4DF-8E1134945A05}" type="sibTrans" cxnId="{8D254AAD-6BC5-4E8A-B9DF-4E129177319A}">
      <dgm:prSet/>
      <dgm:spPr/>
      <dgm:t>
        <a:bodyPr/>
        <a:lstStyle/>
        <a:p>
          <a:endParaRPr lang="en-US"/>
        </a:p>
      </dgm:t>
    </dgm:pt>
    <dgm:pt modelId="{9104A64A-B72D-4FFA-89CC-A485BB603A00}">
      <dgm:prSet phldrT="[Text]"/>
      <dgm:spPr>
        <a:solidFill>
          <a:schemeClr val="accent5">
            <a:lumMod val="20000"/>
            <a:lumOff val="80000"/>
          </a:schemeClr>
        </a:solidFill>
        <a:ln>
          <a:solidFill>
            <a:schemeClr val="tx2">
              <a:lumMod val="40000"/>
              <a:lumOff val="60000"/>
            </a:schemeClr>
          </a:solidFill>
        </a:ln>
      </dgm:spPr>
      <dgm:t>
        <a:bodyPr/>
        <a:lstStyle/>
        <a:p>
          <a:r>
            <a:rPr lang="en-US" dirty="0" err="1"/>
            <a:t>Mesosystem</a:t>
          </a:r>
          <a:endParaRPr lang="en-US" dirty="0"/>
        </a:p>
      </dgm:t>
    </dgm:pt>
    <dgm:pt modelId="{C4FEC37F-E381-410C-88D8-86CFAC609C6E}" type="parTrans" cxnId="{25D31489-CEEA-42F8-B677-D75FBAAE0B73}">
      <dgm:prSet/>
      <dgm:spPr/>
      <dgm:t>
        <a:bodyPr/>
        <a:lstStyle/>
        <a:p>
          <a:endParaRPr lang="en-US"/>
        </a:p>
      </dgm:t>
    </dgm:pt>
    <dgm:pt modelId="{11DC5877-ADF1-46A4-BFB4-B89CBD20BABC}" type="sibTrans" cxnId="{25D31489-CEEA-42F8-B677-D75FBAAE0B73}">
      <dgm:prSet/>
      <dgm:spPr/>
      <dgm:t>
        <a:bodyPr/>
        <a:lstStyle/>
        <a:p>
          <a:endParaRPr lang="en-US"/>
        </a:p>
      </dgm:t>
    </dgm:pt>
    <dgm:pt modelId="{16BA4529-7E64-4DF8-820A-E434D35F6ED0}">
      <dgm:prSet phldrT="[Text]"/>
      <dgm:spPr>
        <a:solidFill>
          <a:srgbClr val="FFC000"/>
        </a:solidFill>
        <a:ln>
          <a:solidFill>
            <a:srgbClr val="FFC000"/>
          </a:solidFill>
        </a:ln>
      </dgm:spPr>
      <dgm:t>
        <a:bodyPr/>
        <a:lstStyle/>
        <a:p>
          <a:r>
            <a:rPr lang="en-US" dirty="0" err="1"/>
            <a:t>Microsystem</a:t>
          </a:r>
          <a:endParaRPr lang="en-US" dirty="0"/>
        </a:p>
      </dgm:t>
    </dgm:pt>
    <dgm:pt modelId="{DED30A63-07C0-4E89-979C-AD524F0A3E6A}" type="parTrans" cxnId="{99E1C0A0-60EA-4117-B1B8-D1E99D083B0C}">
      <dgm:prSet/>
      <dgm:spPr/>
      <dgm:t>
        <a:bodyPr/>
        <a:lstStyle/>
        <a:p>
          <a:endParaRPr lang="en-US"/>
        </a:p>
      </dgm:t>
    </dgm:pt>
    <dgm:pt modelId="{C78C621F-0665-4B49-8DE0-97E079CC0C0D}" type="sibTrans" cxnId="{99E1C0A0-60EA-4117-B1B8-D1E99D083B0C}">
      <dgm:prSet/>
      <dgm:spPr/>
      <dgm:t>
        <a:bodyPr/>
        <a:lstStyle/>
        <a:p>
          <a:endParaRPr lang="en-US"/>
        </a:p>
      </dgm:t>
    </dgm:pt>
    <dgm:pt modelId="{E335B7E7-A5B1-4DD6-A7C9-63289B144A3B}" type="pres">
      <dgm:prSet presAssocID="{3F2C2CCD-CEB9-48A3-82B6-B0EA0E4AEA3E}" presName="Name0" presStyleCnt="0">
        <dgm:presLayoutVars>
          <dgm:chMax val="7"/>
          <dgm:resizeHandles val="exact"/>
        </dgm:presLayoutVars>
      </dgm:prSet>
      <dgm:spPr/>
    </dgm:pt>
    <dgm:pt modelId="{65B4A4F4-986F-45E9-8A10-2437F8F6EDCB}" type="pres">
      <dgm:prSet presAssocID="{3F2C2CCD-CEB9-48A3-82B6-B0EA0E4AEA3E}" presName="comp1" presStyleCnt="0"/>
      <dgm:spPr/>
    </dgm:pt>
    <dgm:pt modelId="{B2D044B7-29DC-4050-A41C-F3F661B86740}" type="pres">
      <dgm:prSet presAssocID="{3F2C2CCD-CEB9-48A3-82B6-B0EA0E4AEA3E}" presName="circle1" presStyleLbl="node1" presStyleIdx="0" presStyleCnt="4" custScaleY="107372" custLinFactNeighborY="-7058"/>
      <dgm:spPr/>
    </dgm:pt>
    <dgm:pt modelId="{91D8676F-3C19-4BF5-A745-F218E5F4C9DD}" type="pres">
      <dgm:prSet presAssocID="{3F2C2CCD-CEB9-48A3-82B6-B0EA0E4AEA3E}" presName="c1text" presStyleLbl="node1" presStyleIdx="0" presStyleCnt="4">
        <dgm:presLayoutVars>
          <dgm:bulletEnabled val="1"/>
        </dgm:presLayoutVars>
      </dgm:prSet>
      <dgm:spPr/>
    </dgm:pt>
    <dgm:pt modelId="{5CA34022-C981-4C7F-B555-B1F04FA98FF2}" type="pres">
      <dgm:prSet presAssocID="{3F2C2CCD-CEB9-48A3-82B6-B0EA0E4AEA3E}" presName="comp2" presStyleCnt="0"/>
      <dgm:spPr/>
    </dgm:pt>
    <dgm:pt modelId="{BEB0B8A2-6945-4868-9D26-2F42D790FC46}" type="pres">
      <dgm:prSet presAssocID="{3F2C2CCD-CEB9-48A3-82B6-B0EA0E4AEA3E}" presName="circle2" presStyleLbl="node1" presStyleIdx="1" presStyleCnt="4" custScaleX="115196" custScaleY="124715" custLinFactNeighborX="-470" custLinFactNeighborY="-13035"/>
      <dgm:spPr/>
    </dgm:pt>
    <dgm:pt modelId="{54AD5251-783D-4CD9-B295-C9AFF1464922}" type="pres">
      <dgm:prSet presAssocID="{3F2C2CCD-CEB9-48A3-82B6-B0EA0E4AEA3E}" presName="c2text" presStyleLbl="node1" presStyleIdx="1" presStyleCnt="4">
        <dgm:presLayoutVars>
          <dgm:bulletEnabled val="1"/>
        </dgm:presLayoutVars>
      </dgm:prSet>
      <dgm:spPr/>
    </dgm:pt>
    <dgm:pt modelId="{043C190A-8212-4774-B122-D812C7F11094}" type="pres">
      <dgm:prSet presAssocID="{3F2C2CCD-CEB9-48A3-82B6-B0EA0E4AEA3E}" presName="comp3" presStyleCnt="0"/>
      <dgm:spPr/>
    </dgm:pt>
    <dgm:pt modelId="{FEE2B5AE-6A80-46DC-90DD-44DF61EAA9B1}" type="pres">
      <dgm:prSet presAssocID="{3F2C2CCD-CEB9-48A3-82B6-B0EA0E4AEA3E}" presName="circle3" presStyleLbl="node1" presStyleIdx="2" presStyleCnt="4" custScaleX="135295" custScaleY="131509" custLinFactNeighborX="1603" custLinFactNeighborY="-17687"/>
      <dgm:spPr/>
    </dgm:pt>
    <dgm:pt modelId="{456066C8-739D-4D10-865B-6AB41471686F}" type="pres">
      <dgm:prSet presAssocID="{3F2C2CCD-CEB9-48A3-82B6-B0EA0E4AEA3E}" presName="c3text" presStyleLbl="node1" presStyleIdx="2" presStyleCnt="4">
        <dgm:presLayoutVars>
          <dgm:bulletEnabled val="1"/>
        </dgm:presLayoutVars>
      </dgm:prSet>
      <dgm:spPr/>
    </dgm:pt>
    <dgm:pt modelId="{8EE6B0F5-430D-4B29-872B-6F128F167962}" type="pres">
      <dgm:prSet presAssocID="{3F2C2CCD-CEB9-48A3-82B6-B0EA0E4AEA3E}" presName="comp4" presStyleCnt="0"/>
      <dgm:spPr/>
    </dgm:pt>
    <dgm:pt modelId="{574F2068-3882-4B7A-A0D4-64357F83501A}" type="pres">
      <dgm:prSet presAssocID="{3F2C2CCD-CEB9-48A3-82B6-B0EA0E4AEA3E}" presName="circle4" presStyleLbl="node1" presStyleIdx="3" presStyleCnt="4" custLinFactNeighborX="-1471" custLinFactNeighborY="-37500"/>
      <dgm:spPr/>
    </dgm:pt>
    <dgm:pt modelId="{B19C013F-DE35-48D1-9354-71E0F2C521F9}" type="pres">
      <dgm:prSet presAssocID="{3F2C2CCD-CEB9-48A3-82B6-B0EA0E4AEA3E}" presName="c4text" presStyleLbl="node1" presStyleIdx="3" presStyleCnt="4">
        <dgm:presLayoutVars>
          <dgm:bulletEnabled val="1"/>
        </dgm:presLayoutVars>
      </dgm:prSet>
      <dgm:spPr/>
    </dgm:pt>
  </dgm:ptLst>
  <dgm:cxnLst>
    <dgm:cxn modelId="{393AC400-4096-431B-AF61-548B7E6C8097}" type="presOf" srcId="{74BA99BA-25F2-4BB5-A59A-E75142860A11}" destId="{91D8676F-3C19-4BF5-A745-F218E5F4C9DD}" srcOrd="1" destOrd="0" presId="urn:microsoft.com/office/officeart/2005/8/layout/venn2"/>
    <dgm:cxn modelId="{72ED9103-930A-4347-8377-E6AF3A40B250}" srcId="{3F2C2CCD-CEB9-48A3-82B6-B0EA0E4AEA3E}" destId="{74BA99BA-25F2-4BB5-A59A-E75142860A11}" srcOrd="0" destOrd="0" parTransId="{AD763777-95A1-4057-A64C-C3EC27D5FAAF}" sibTransId="{26EF83A2-5224-4EAC-B040-4B942FBA4D0F}"/>
    <dgm:cxn modelId="{D18F0512-D206-4D84-9DA6-5903C3F85D63}" type="presOf" srcId="{9104A64A-B72D-4FFA-89CC-A485BB603A00}" destId="{456066C8-739D-4D10-865B-6AB41471686F}" srcOrd="1" destOrd="0" presId="urn:microsoft.com/office/officeart/2005/8/layout/venn2"/>
    <dgm:cxn modelId="{193DCA15-7371-49AD-8D90-148140363534}" type="presOf" srcId="{3F2C2CCD-CEB9-48A3-82B6-B0EA0E4AEA3E}" destId="{E335B7E7-A5B1-4DD6-A7C9-63289B144A3B}" srcOrd="0" destOrd="0" presId="urn:microsoft.com/office/officeart/2005/8/layout/venn2"/>
    <dgm:cxn modelId="{A725AE2F-4E7A-4FC5-A00A-CBC7D227FA36}" type="presOf" srcId="{16BA4529-7E64-4DF8-820A-E434D35F6ED0}" destId="{574F2068-3882-4B7A-A0D4-64357F83501A}" srcOrd="0" destOrd="0" presId="urn:microsoft.com/office/officeart/2005/8/layout/venn2"/>
    <dgm:cxn modelId="{57E80661-CC2A-4FB1-B7C7-EF0C07896BD1}" type="presOf" srcId="{9104A64A-B72D-4FFA-89CC-A485BB603A00}" destId="{FEE2B5AE-6A80-46DC-90DD-44DF61EAA9B1}" srcOrd="0" destOrd="0" presId="urn:microsoft.com/office/officeart/2005/8/layout/venn2"/>
    <dgm:cxn modelId="{4E423768-C60D-4C20-8070-A87A7BEA177D}" type="presOf" srcId="{74BA99BA-25F2-4BB5-A59A-E75142860A11}" destId="{B2D044B7-29DC-4050-A41C-F3F661B86740}" srcOrd="0" destOrd="0" presId="urn:microsoft.com/office/officeart/2005/8/layout/venn2"/>
    <dgm:cxn modelId="{25D31489-CEEA-42F8-B677-D75FBAAE0B73}" srcId="{3F2C2CCD-CEB9-48A3-82B6-B0EA0E4AEA3E}" destId="{9104A64A-B72D-4FFA-89CC-A485BB603A00}" srcOrd="2" destOrd="0" parTransId="{C4FEC37F-E381-410C-88D8-86CFAC609C6E}" sibTransId="{11DC5877-ADF1-46A4-BFB4-B89CBD20BABC}"/>
    <dgm:cxn modelId="{E9DF508E-7BFD-498C-904F-35DD456094FC}" type="presOf" srcId="{040D7417-3CDF-4A63-921F-5850AEFBE5C3}" destId="{BEB0B8A2-6945-4868-9D26-2F42D790FC46}" srcOrd="0" destOrd="0" presId="urn:microsoft.com/office/officeart/2005/8/layout/venn2"/>
    <dgm:cxn modelId="{99E1C0A0-60EA-4117-B1B8-D1E99D083B0C}" srcId="{3F2C2CCD-CEB9-48A3-82B6-B0EA0E4AEA3E}" destId="{16BA4529-7E64-4DF8-820A-E434D35F6ED0}" srcOrd="3" destOrd="0" parTransId="{DED30A63-07C0-4E89-979C-AD524F0A3E6A}" sibTransId="{C78C621F-0665-4B49-8DE0-97E079CC0C0D}"/>
    <dgm:cxn modelId="{8D254AAD-6BC5-4E8A-B9DF-4E129177319A}" srcId="{3F2C2CCD-CEB9-48A3-82B6-B0EA0E4AEA3E}" destId="{040D7417-3CDF-4A63-921F-5850AEFBE5C3}" srcOrd="1" destOrd="0" parTransId="{E219FD92-7FBF-4D7A-A67E-06CF5A4AF78D}" sibTransId="{F89D4AB9-396D-4CF9-A4DF-8E1134945A05}"/>
    <dgm:cxn modelId="{53CCE1AD-B663-4897-A037-79D8DAC470CD}" type="presOf" srcId="{040D7417-3CDF-4A63-921F-5850AEFBE5C3}" destId="{54AD5251-783D-4CD9-B295-C9AFF1464922}" srcOrd="1" destOrd="0" presId="urn:microsoft.com/office/officeart/2005/8/layout/venn2"/>
    <dgm:cxn modelId="{A5A7D9C5-EDFE-4FAA-AB48-ECBFCBFF5407}" type="presOf" srcId="{16BA4529-7E64-4DF8-820A-E434D35F6ED0}" destId="{B19C013F-DE35-48D1-9354-71E0F2C521F9}" srcOrd="1" destOrd="0" presId="urn:microsoft.com/office/officeart/2005/8/layout/venn2"/>
    <dgm:cxn modelId="{847EB1D8-9360-43A6-B7CC-5FD610140B23}" type="presParOf" srcId="{E335B7E7-A5B1-4DD6-A7C9-63289B144A3B}" destId="{65B4A4F4-986F-45E9-8A10-2437F8F6EDCB}" srcOrd="0" destOrd="0" presId="urn:microsoft.com/office/officeart/2005/8/layout/venn2"/>
    <dgm:cxn modelId="{2C328954-E106-48A4-B3BF-5032F16BBFE5}" type="presParOf" srcId="{65B4A4F4-986F-45E9-8A10-2437F8F6EDCB}" destId="{B2D044B7-29DC-4050-A41C-F3F661B86740}" srcOrd="0" destOrd="0" presId="urn:microsoft.com/office/officeart/2005/8/layout/venn2"/>
    <dgm:cxn modelId="{6832469A-076F-4214-9313-1515B9CF5944}" type="presParOf" srcId="{65B4A4F4-986F-45E9-8A10-2437F8F6EDCB}" destId="{91D8676F-3C19-4BF5-A745-F218E5F4C9DD}" srcOrd="1" destOrd="0" presId="urn:microsoft.com/office/officeart/2005/8/layout/venn2"/>
    <dgm:cxn modelId="{597A1DBE-A0D9-4526-B98D-C75A7E3A6FD7}" type="presParOf" srcId="{E335B7E7-A5B1-4DD6-A7C9-63289B144A3B}" destId="{5CA34022-C981-4C7F-B555-B1F04FA98FF2}" srcOrd="1" destOrd="0" presId="urn:microsoft.com/office/officeart/2005/8/layout/venn2"/>
    <dgm:cxn modelId="{1923B5CE-9018-4CC3-95DA-49094B8A9F38}" type="presParOf" srcId="{5CA34022-C981-4C7F-B555-B1F04FA98FF2}" destId="{BEB0B8A2-6945-4868-9D26-2F42D790FC46}" srcOrd="0" destOrd="0" presId="urn:microsoft.com/office/officeart/2005/8/layout/venn2"/>
    <dgm:cxn modelId="{BB29EAD5-3F27-4D29-B8FC-623A966BF74F}" type="presParOf" srcId="{5CA34022-C981-4C7F-B555-B1F04FA98FF2}" destId="{54AD5251-783D-4CD9-B295-C9AFF1464922}" srcOrd="1" destOrd="0" presId="urn:microsoft.com/office/officeart/2005/8/layout/venn2"/>
    <dgm:cxn modelId="{3525C329-7D1E-4D3D-ABE0-B1B146DD42D6}" type="presParOf" srcId="{E335B7E7-A5B1-4DD6-A7C9-63289B144A3B}" destId="{043C190A-8212-4774-B122-D812C7F11094}" srcOrd="2" destOrd="0" presId="urn:microsoft.com/office/officeart/2005/8/layout/venn2"/>
    <dgm:cxn modelId="{2B7A4A25-A4EF-4EC6-B9F5-3E6A1F387FB1}" type="presParOf" srcId="{043C190A-8212-4774-B122-D812C7F11094}" destId="{FEE2B5AE-6A80-46DC-90DD-44DF61EAA9B1}" srcOrd="0" destOrd="0" presId="urn:microsoft.com/office/officeart/2005/8/layout/venn2"/>
    <dgm:cxn modelId="{690A4072-99DE-4052-9C1E-1FB1FE5E0CC3}" type="presParOf" srcId="{043C190A-8212-4774-B122-D812C7F11094}" destId="{456066C8-739D-4D10-865B-6AB41471686F}" srcOrd="1" destOrd="0" presId="urn:microsoft.com/office/officeart/2005/8/layout/venn2"/>
    <dgm:cxn modelId="{4CB12B9D-6EF7-47BF-9401-A6EE65EAB65E}" type="presParOf" srcId="{E335B7E7-A5B1-4DD6-A7C9-63289B144A3B}" destId="{8EE6B0F5-430D-4B29-872B-6F128F167962}" srcOrd="3" destOrd="0" presId="urn:microsoft.com/office/officeart/2005/8/layout/venn2"/>
    <dgm:cxn modelId="{9D63CCF5-5E64-4A3A-8D11-36FD059731C0}" type="presParOf" srcId="{8EE6B0F5-430D-4B29-872B-6F128F167962}" destId="{574F2068-3882-4B7A-A0D4-64357F83501A}" srcOrd="0" destOrd="0" presId="urn:microsoft.com/office/officeart/2005/8/layout/venn2"/>
    <dgm:cxn modelId="{9D0626DB-CFC6-44E3-8C3A-70D2DCDF48EB}" type="presParOf" srcId="{8EE6B0F5-430D-4B29-872B-6F128F167962}" destId="{B19C013F-DE35-48D1-9354-71E0F2C521F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044B7-29DC-4050-A41C-F3F661B86740}">
      <dsp:nvSpPr>
        <dsp:cNvPr id="0" name=""/>
        <dsp:cNvSpPr/>
      </dsp:nvSpPr>
      <dsp:spPr>
        <a:xfrm>
          <a:off x="0" y="-88426"/>
          <a:ext cx="3886200" cy="4267203"/>
        </a:xfrm>
        <a:prstGeom prst="ellipse">
          <a:avLst/>
        </a:prstGeom>
        <a:solidFill>
          <a:schemeClr val="lt1">
            <a:hueOff val="0"/>
            <a:satOff val="0"/>
            <a:lumOff val="0"/>
            <a:alphaOff val="0"/>
          </a:schemeClr>
        </a:solid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1399809" y="124933"/>
        <a:ext cx="1086581" cy="640080"/>
      </dsp:txXfrm>
    </dsp:sp>
    <dsp:sp modelId="{BEB0B8A2-6945-4868-9D26-2F42D790FC46}">
      <dsp:nvSpPr>
        <dsp:cNvPr id="0" name=""/>
        <dsp:cNvSpPr/>
      </dsp:nvSpPr>
      <dsp:spPr>
        <a:xfrm>
          <a:off x="114316" y="251072"/>
          <a:ext cx="3581397" cy="3632291"/>
        </a:xfrm>
        <a:prstGeom prst="ellipse">
          <a:avLst/>
        </a:prstGeom>
        <a:solidFill>
          <a:schemeClr val="lt1">
            <a:hueOff val="0"/>
            <a:satOff val="0"/>
            <a:lumOff val="0"/>
            <a:alphaOff val="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err="1"/>
            <a:t>Exosystem</a:t>
          </a:r>
          <a:endParaRPr lang="en-US" sz="1300" kern="1200" dirty="0"/>
        </a:p>
      </dsp:txBody>
      <dsp:txXfrm>
        <a:off x="1279166" y="469009"/>
        <a:ext cx="1251698" cy="653812"/>
      </dsp:txXfrm>
    </dsp:sp>
    <dsp:sp modelId="{FEE2B5AE-6A80-46DC-90DD-44DF61EAA9B1}">
      <dsp:nvSpPr>
        <dsp:cNvPr id="0" name=""/>
        <dsp:cNvSpPr/>
      </dsp:nvSpPr>
      <dsp:spPr>
        <a:xfrm>
          <a:off x="312399" y="834798"/>
          <a:ext cx="3154700" cy="3066421"/>
        </a:xfrm>
        <a:prstGeom prst="ellipse">
          <a:avLst/>
        </a:prstGeom>
        <a:solidFill>
          <a:schemeClr val="accent5">
            <a:lumMod val="20000"/>
            <a:lumOff val="8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err="1"/>
            <a:t>Mesosystem</a:t>
          </a:r>
          <a:endParaRPr lang="en-US" sz="1300" kern="1200" dirty="0"/>
        </a:p>
      </dsp:txBody>
      <dsp:txXfrm>
        <a:off x="1154705" y="1064780"/>
        <a:ext cx="1470090" cy="689944"/>
      </dsp:txXfrm>
    </dsp:sp>
    <dsp:sp modelId="{574F2068-3882-4B7A-A0D4-64357F83501A}">
      <dsp:nvSpPr>
        <dsp:cNvPr id="0" name=""/>
        <dsp:cNvSpPr/>
      </dsp:nvSpPr>
      <dsp:spPr>
        <a:xfrm>
          <a:off x="1135376" y="1968290"/>
          <a:ext cx="1554480" cy="1554480"/>
        </a:xfrm>
        <a:prstGeom prst="ellipse">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err="1"/>
            <a:t>Microsystem</a:t>
          </a:r>
          <a:endParaRPr lang="en-US" sz="1300" kern="1200" dirty="0"/>
        </a:p>
      </dsp:txBody>
      <dsp:txXfrm>
        <a:off x="1363024" y="2356910"/>
        <a:ext cx="1099183" cy="777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044B7-29DC-4050-A41C-F3F661B86740}">
      <dsp:nvSpPr>
        <dsp:cNvPr id="0" name=""/>
        <dsp:cNvSpPr/>
      </dsp:nvSpPr>
      <dsp:spPr>
        <a:xfrm>
          <a:off x="0" y="0"/>
          <a:ext cx="3962400" cy="4254508"/>
        </a:xfrm>
        <a:prstGeom prst="ellipse">
          <a:avLst/>
        </a:prstGeom>
        <a:solidFill>
          <a:schemeClr val="lt1">
            <a:hueOff val="0"/>
            <a:satOff val="0"/>
            <a:lumOff val="0"/>
            <a:alphaOff val="0"/>
          </a:schemeClr>
        </a:solid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err="1"/>
            <a:t>Macrosystem</a:t>
          </a:r>
          <a:endParaRPr lang="en-US" sz="1300" kern="1200" dirty="0"/>
        </a:p>
      </dsp:txBody>
      <dsp:txXfrm>
        <a:off x="1427256" y="212725"/>
        <a:ext cx="1107887" cy="638176"/>
      </dsp:txXfrm>
    </dsp:sp>
    <dsp:sp modelId="{BEB0B8A2-6945-4868-9D26-2F42D790FC46}">
      <dsp:nvSpPr>
        <dsp:cNvPr id="0" name=""/>
        <dsp:cNvSpPr/>
      </dsp:nvSpPr>
      <dsp:spPr>
        <a:xfrm>
          <a:off x="140490" y="225169"/>
          <a:ext cx="3651621" cy="3953365"/>
        </a:xfrm>
        <a:prstGeom prst="ellipse">
          <a:avLst/>
        </a:prstGeom>
        <a:solidFill>
          <a:schemeClr val="lt1">
            <a:hueOff val="0"/>
            <a:satOff val="0"/>
            <a:lumOff val="0"/>
            <a:alphaOff val="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err="1"/>
            <a:t>Exosystem</a:t>
          </a:r>
          <a:endParaRPr lang="en-US" sz="1300" kern="1200" dirty="0"/>
        </a:p>
      </dsp:txBody>
      <dsp:txXfrm>
        <a:off x="1328180" y="462371"/>
        <a:ext cx="1276241" cy="711605"/>
      </dsp:txXfrm>
    </dsp:sp>
    <dsp:sp modelId="{FEE2B5AE-6A80-46DC-90DD-44DF61EAA9B1}">
      <dsp:nvSpPr>
        <dsp:cNvPr id="0" name=""/>
        <dsp:cNvSpPr/>
      </dsp:nvSpPr>
      <dsp:spPr>
        <a:xfrm>
          <a:off x="411031" y="1027519"/>
          <a:ext cx="3216557" cy="3126547"/>
        </a:xfrm>
        <a:prstGeom prst="ellipse">
          <a:avLst/>
        </a:prstGeom>
        <a:solidFill>
          <a:schemeClr val="accent5">
            <a:lumMod val="20000"/>
            <a:lumOff val="8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err="1"/>
            <a:t>Mesosystem</a:t>
          </a:r>
          <a:endParaRPr lang="en-US" sz="1300" kern="1200" dirty="0"/>
        </a:p>
      </dsp:txBody>
      <dsp:txXfrm>
        <a:off x="1269852" y="1262010"/>
        <a:ext cx="1498915" cy="703473"/>
      </dsp:txXfrm>
    </dsp:sp>
    <dsp:sp modelId="{574F2068-3882-4B7A-A0D4-64357F83501A}">
      <dsp:nvSpPr>
        <dsp:cNvPr id="0" name=""/>
        <dsp:cNvSpPr/>
      </dsp:nvSpPr>
      <dsp:spPr>
        <a:xfrm>
          <a:off x="1165405" y="2020691"/>
          <a:ext cx="1584960" cy="1584960"/>
        </a:xfrm>
        <a:prstGeom prst="ellipse">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err="1"/>
            <a:t>Microsystem</a:t>
          </a:r>
          <a:endParaRPr lang="en-US" sz="1300" kern="1200" dirty="0"/>
        </a:p>
      </dsp:txBody>
      <dsp:txXfrm>
        <a:off x="1397517" y="2416931"/>
        <a:ext cx="1120735" cy="79248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8CF13B-914B-4826-A2FC-688C8A3B2C0E}" type="datetimeFigureOut">
              <a:rPr lang="en-US" smtClean="0"/>
              <a:t>10/24/2018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158070-E6A0-4B69-91B1-967E07BC3561}" type="slidenum">
              <a:rPr lang="en-US" smtClean="0"/>
              <a:t>‹#›</a:t>
            </a:fld>
            <a:endParaRPr lang="en-US"/>
          </a:p>
        </p:txBody>
      </p:sp>
    </p:spTree>
    <p:extLst>
      <p:ext uri="{BB962C8B-B14F-4D97-AF65-F5344CB8AC3E}">
        <p14:creationId xmlns:p14="http://schemas.microsoft.com/office/powerpoint/2010/main" val="178486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Bronfenbrenner</a:t>
            </a:r>
            <a:r>
              <a:rPr lang="en-US" dirty="0"/>
              <a:t>, U. (1979). </a:t>
            </a:r>
            <a:r>
              <a:rPr lang="en-US" i="1" dirty="0"/>
              <a:t>The ecology of human development: Experiments by nature and design</a:t>
            </a:r>
            <a:r>
              <a:rPr lang="en-US" dirty="0"/>
              <a:t>. Cambridge, MA: Harvard University Press.</a:t>
            </a:r>
          </a:p>
          <a:p>
            <a:pPr defTabSz="949478">
              <a:defRPr/>
            </a:pPr>
            <a:r>
              <a:rPr lang="en-US" dirty="0"/>
              <a:t>Cited</a:t>
            </a:r>
            <a:r>
              <a:rPr lang="en-US" baseline="0" dirty="0"/>
              <a:t> in various sources, including: </a:t>
            </a:r>
            <a:r>
              <a:rPr lang="en-US" dirty="0"/>
              <a:t>Margaret </a:t>
            </a:r>
            <a:r>
              <a:rPr lang="en-US" dirty="0" err="1"/>
              <a:t>Bubolz</a:t>
            </a:r>
            <a:r>
              <a:rPr lang="en-US" dirty="0"/>
              <a:t> and Suzanne Sontag, titled</a:t>
            </a:r>
            <a:r>
              <a:rPr lang="en-US" i="1" dirty="0"/>
              <a:t> Human Ecology Theory</a:t>
            </a:r>
            <a:r>
              <a:rPr lang="en-US" dirty="0"/>
              <a:t>.  It was published as Chapter 17 of the Sourcebook of Family Theories and Methods.</a:t>
            </a:r>
            <a:endParaRPr lang="en-US" baseline="0" dirty="0"/>
          </a:p>
          <a:p>
            <a:pPr defTabSz="949478">
              <a:defRPr/>
            </a:pPr>
            <a:r>
              <a:rPr lang="en-US" dirty="0" err="1"/>
              <a:t>Boss.P.G</a:t>
            </a:r>
            <a:r>
              <a:rPr lang="en-US" dirty="0"/>
              <a:t>., </a:t>
            </a:r>
            <a:r>
              <a:rPr lang="en-US" dirty="0" err="1"/>
              <a:t>Doherty,W.J</a:t>
            </a:r>
            <a:r>
              <a:rPr lang="en-US" dirty="0"/>
              <a:t>., </a:t>
            </a:r>
            <a:r>
              <a:rPr lang="en-US" dirty="0" err="1"/>
              <a:t>LaRossa,R</a:t>
            </a:r>
            <a:r>
              <a:rPr lang="en-US" dirty="0"/>
              <a:t>., </a:t>
            </a:r>
            <a:r>
              <a:rPr lang="en-US" dirty="0" err="1"/>
              <a:t>Schumm</a:t>
            </a:r>
            <a:r>
              <a:rPr lang="en-US" dirty="0"/>
              <a:t>, W.R., &amp; </a:t>
            </a:r>
            <a:r>
              <a:rPr lang="en-US" dirty="0" err="1"/>
              <a:t>Sicinmret</a:t>
            </a:r>
            <a:r>
              <a:rPr lang="en-US" dirty="0"/>
              <a:t>, S.K. (</a:t>
            </a:r>
            <a:r>
              <a:rPr lang="en-US" dirty="0" err="1"/>
              <a:t>Eds</a:t>
            </a:r>
            <a:r>
              <a:rPr lang="en-US" dirty="0"/>
              <a:t>) (1993)</a:t>
            </a:r>
            <a:r>
              <a:rPr lang="en-US" i="1" dirty="0"/>
              <a:t> Sourcebook of Family Theories and Methods: A Contextual Approach. </a:t>
            </a:r>
            <a:r>
              <a:rPr lang="en-US" dirty="0"/>
              <a:t>New York: </a:t>
            </a:r>
            <a:r>
              <a:rPr lang="en-US" dirty="0" err="1"/>
              <a:t>Picnum</a:t>
            </a:r>
            <a:r>
              <a:rPr lang="en-US" dirty="0"/>
              <a:t> Press, New York.</a:t>
            </a:r>
          </a:p>
          <a:p>
            <a:r>
              <a:rPr lang="en-US" baseline="0" dirty="0"/>
              <a:t>https://explorable.com/ecological-systems-theory and http://faculty.weber.edu/tlday/human.development/ecological.htm.</a:t>
            </a:r>
            <a:endParaRPr lang="en-US" dirty="0"/>
          </a:p>
        </p:txBody>
      </p:sp>
      <p:sp>
        <p:nvSpPr>
          <p:cNvPr id="4" name="Slide Number Placeholder 3"/>
          <p:cNvSpPr>
            <a:spLocks noGrp="1"/>
          </p:cNvSpPr>
          <p:nvPr>
            <p:ph type="sldNum" sz="quarter" idx="10"/>
          </p:nvPr>
        </p:nvSpPr>
        <p:spPr/>
        <p:txBody>
          <a:bodyPr/>
          <a:lstStyle/>
          <a:p>
            <a:pPr>
              <a:defRPr/>
            </a:pPr>
            <a:fld id="{AD46CEFA-317F-40F7-94C3-39E446488262}" type="slidenum">
              <a:rPr lang="en-US" smtClean="0"/>
              <a:pPr>
                <a:defRPr/>
              </a:pPr>
              <a:t>4</a:t>
            </a:fld>
            <a:endParaRPr lang="en-US"/>
          </a:p>
        </p:txBody>
      </p:sp>
      <p:sp>
        <p:nvSpPr>
          <p:cNvPr id="5" name="Header Placeholder 4"/>
          <p:cNvSpPr>
            <a:spLocks noGrp="1"/>
          </p:cNvSpPr>
          <p:nvPr>
            <p:ph type="hdr" sz="quarter" idx="11"/>
          </p:nvPr>
        </p:nvSpPr>
        <p:spPr/>
        <p:txBody>
          <a:bodyPr/>
          <a:lstStyle/>
          <a:p>
            <a:r>
              <a:rPr lang="en-US"/>
              <a:t>Restorative Justice 101</a:t>
            </a:r>
          </a:p>
        </p:txBody>
      </p:sp>
    </p:spTree>
    <p:extLst>
      <p:ext uri="{BB962C8B-B14F-4D97-AF65-F5344CB8AC3E}">
        <p14:creationId xmlns:p14="http://schemas.microsoft.com/office/powerpoint/2010/main" val="210813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Bronfenbrenner</a:t>
            </a:r>
            <a:r>
              <a:rPr lang="en-US" dirty="0"/>
              <a:t>, U. (1979). </a:t>
            </a:r>
            <a:r>
              <a:rPr lang="en-US" i="1" dirty="0"/>
              <a:t>The ecology of human development: Experiments by nature and design</a:t>
            </a:r>
            <a:r>
              <a:rPr lang="en-US" dirty="0"/>
              <a:t>. Cambridge, MA: Harvard University Press.</a:t>
            </a:r>
          </a:p>
          <a:p>
            <a:pPr defTabSz="949478">
              <a:defRPr/>
            </a:pPr>
            <a:r>
              <a:rPr lang="en-US" dirty="0"/>
              <a:t>Cited</a:t>
            </a:r>
            <a:r>
              <a:rPr lang="en-US" baseline="0" dirty="0"/>
              <a:t> in various sources, including: </a:t>
            </a:r>
            <a:r>
              <a:rPr lang="en-US" dirty="0"/>
              <a:t>Margaret </a:t>
            </a:r>
            <a:r>
              <a:rPr lang="en-US" dirty="0" err="1"/>
              <a:t>Bubolz</a:t>
            </a:r>
            <a:r>
              <a:rPr lang="en-US" dirty="0"/>
              <a:t> and Suzanne Sontag, titled</a:t>
            </a:r>
            <a:r>
              <a:rPr lang="en-US" i="1" dirty="0"/>
              <a:t> Human Ecology Theory</a:t>
            </a:r>
            <a:r>
              <a:rPr lang="en-US" dirty="0"/>
              <a:t>.  It was published as Chapter 17 of the Sourcebook of Family Theories and Methods.</a:t>
            </a:r>
            <a:endParaRPr lang="en-US" baseline="0" dirty="0"/>
          </a:p>
          <a:p>
            <a:pPr defTabSz="949478">
              <a:defRPr/>
            </a:pPr>
            <a:r>
              <a:rPr lang="en-US" dirty="0" err="1"/>
              <a:t>Boss.P.G</a:t>
            </a:r>
            <a:r>
              <a:rPr lang="en-US" dirty="0"/>
              <a:t>., </a:t>
            </a:r>
            <a:r>
              <a:rPr lang="en-US" dirty="0" err="1"/>
              <a:t>Doherty,W.J</a:t>
            </a:r>
            <a:r>
              <a:rPr lang="en-US" dirty="0"/>
              <a:t>., </a:t>
            </a:r>
            <a:r>
              <a:rPr lang="en-US" dirty="0" err="1"/>
              <a:t>LaRossa,R</a:t>
            </a:r>
            <a:r>
              <a:rPr lang="en-US" dirty="0"/>
              <a:t>., </a:t>
            </a:r>
            <a:r>
              <a:rPr lang="en-US" dirty="0" err="1"/>
              <a:t>Schumm</a:t>
            </a:r>
            <a:r>
              <a:rPr lang="en-US" dirty="0"/>
              <a:t>, W.R., &amp; </a:t>
            </a:r>
            <a:r>
              <a:rPr lang="en-US" dirty="0" err="1"/>
              <a:t>Sicinmret</a:t>
            </a:r>
            <a:r>
              <a:rPr lang="en-US" dirty="0"/>
              <a:t>, S.K. (</a:t>
            </a:r>
            <a:r>
              <a:rPr lang="en-US" dirty="0" err="1"/>
              <a:t>Eds</a:t>
            </a:r>
            <a:r>
              <a:rPr lang="en-US" dirty="0"/>
              <a:t>) (1993)</a:t>
            </a:r>
            <a:r>
              <a:rPr lang="en-US" i="1" dirty="0"/>
              <a:t> Sourcebook of Family Theories and Methods: A Contextual Approach. </a:t>
            </a:r>
            <a:r>
              <a:rPr lang="en-US" dirty="0"/>
              <a:t>New York: </a:t>
            </a:r>
            <a:r>
              <a:rPr lang="en-US" dirty="0" err="1"/>
              <a:t>Picnum</a:t>
            </a:r>
            <a:r>
              <a:rPr lang="en-US" dirty="0"/>
              <a:t> Press, New York.</a:t>
            </a:r>
          </a:p>
          <a:p>
            <a:r>
              <a:rPr lang="en-US" baseline="0" dirty="0"/>
              <a:t>https://explorable.com/ecological-systems-theory and http://faculty.weber.edu/tlday/human.development/ecological.htm.</a:t>
            </a:r>
            <a:endParaRPr lang="en-US" dirty="0"/>
          </a:p>
          <a:p>
            <a:r>
              <a:rPr lang="en-US" dirty="0"/>
              <a:t>Educators’ challenge is to get to the micro-system where the work of developing gets done.</a:t>
            </a:r>
          </a:p>
        </p:txBody>
      </p:sp>
      <p:sp>
        <p:nvSpPr>
          <p:cNvPr id="4" name="Slide Number Placeholder 3"/>
          <p:cNvSpPr>
            <a:spLocks noGrp="1"/>
          </p:cNvSpPr>
          <p:nvPr>
            <p:ph type="sldNum" sz="quarter" idx="10"/>
          </p:nvPr>
        </p:nvSpPr>
        <p:spPr/>
        <p:txBody>
          <a:bodyPr/>
          <a:lstStyle/>
          <a:p>
            <a:fld id="{D6635C1E-8F17-4E6F-8EAB-0AF43989FAD9}" type="slidenum">
              <a:rPr lang="en-US" smtClean="0"/>
              <a:pPr/>
              <a:t>5</a:t>
            </a:fld>
            <a:endParaRPr lang="en-US"/>
          </a:p>
        </p:txBody>
      </p:sp>
      <p:sp>
        <p:nvSpPr>
          <p:cNvPr id="5" name="Header Placeholder 4"/>
          <p:cNvSpPr>
            <a:spLocks noGrp="1"/>
          </p:cNvSpPr>
          <p:nvPr>
            <p:ph type="hdr" sz="quarter" idx="11"/>
          </p:nvPr>
        </p:nvSpPr>
        <p:spPr/>
        <p:txBody>
          <a:bodyPr/>
          <a:lstStyle/>
          <a:p>
            <a:r>
              <a:rPr lang="en-US"/>
              <a:t>Restorative Justice 101</a:t>
            </a:r>
          </a:p>
        </p:txBody>
      </p:sp>
    </p:spTree>
    <p:extLst>
      <p:ext uri="{BB962C8B-B14F-4D97-AF65-F5344CB8AC3E}">
        <p14:creationId xmlns:p14="http://schemas.microsoft.com/office/powerpoint/2010/main" val="597105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40E6-85A6-4329-B0E9-CB2BD4499C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853151-3FA1-468B-A569-E4B6B5FCC5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5EED5D-B5FE-4C30-AD1B-71E18CE4EB57}"/>
              </a:ext>
            </a:extLst>
          </p:cNvPr>
          <p:cNvSpPr>
            <a:spLocks noGrp="1"/>
          </p:cNvSpPr>
          <p:nvPr>
            <p:ph type="dt" sz="half" idx="10"/>
          </p:nvPr>
        </p:nvSpPr>
        <p:spPr/>
        <p:txBody>
          <a:bodyPr/>
          <a:lstStyle/>
          <a:p>
            <a:fld id="{8C209379-0E3C-41AD-BA10-D603E0A9AC34}" type="datetimeFigureOut">
              <a:rPr lang="en-US" smtClean="0"/>
              <a:t>10/24/2018</a:t>
            </a:fld>
            <a:endParaRPr lang="en-US"/>
          </a:p>
        </p:txBody>
      </p:sp>
      <p:sp>
        <p:nvSpPr>
          <p:cNvPr id="5" name="Footer Placeholder 4">
            <a:extLst>
              <a:ext uri="{FF2B5EF4-FFF2-40B4-BE49-F238E27FC236}">
                <a16:creationId xmlns:a16="http://schemas.microsoft.com/office/drawing/2014/main" id="{A0BCFA99-B2A1-4AB9-ADC5-7C9CF761B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699A3-C8B9-4FC1-A4BE-A02902CF0AAF}"/>
              </a:ext>
            </a:extLst>
          </p:cNvPr>
          <p:cNvSpPr>
            <a:spLocks noGrp="1"/>
          </p:cNvSpPr>
          <p:nvPr>
            <p:ph type="sldNum" sz="quarter" idx="12"/>
          </p:nvPr>
        </p:nvSpPr>
        <p:spPr/>
        <p:txBody>
          <a:bodyPr/>
          <a:lstStyle/>
          <a:p>
            <a:fld id="{55097656-4510-4B20-8D43-1F4CBBA0BCED}" type="slidenum">
              <a:rPr lang="en-US" smtClean="0"/>
              <a:t>‹#›</a:t>
            </a:fld>
            <a:endParaRPr lang="en-US"/>
          </a:p>
        </p:txBody>
      </p:sp>
    </p:spTree>
    <p:extLst>
      <p:ext uri="{BB962C8B-B14F-4D97-AF65-F5344CB8AC3E}">
        <p14:creationId xmlns:p14="http://schemas.microsoft.com/office/powerpoint/2010/main" val="2248005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A0943-341A-462F-ABE9-E016FB46D9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1DA9D1-382A-4EBA-99CF-9886539D90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B841B-9E4B-40C0-A4A0-8C460EE4A172}"/>
              </a:ext>
            </a:extLst>
          </p:cNvPr>
          <p:cNvSpPr>
            <a:spLocks noGrp="1"/>
          </p:cNvSpPr>
          <p:nvPr>
            <p:ph type="dt" sz="half" idx="10"/>
          </p:nvPr>
        </p:nvSpPr>
        <p:spPr/>
        <p:txBody>
          <a:bodyPr/>
          <a:lstStyle/>
          <a:p>
            <a:fld id="{8C209379-0E3C-41AD-BA10-D603E0A9AC34}" type="datetimeFigureOut">
              <a:rPr lang="en-US" smtClean="0"/>
              <a:t>10/24/2018</a:t>
            </a:fld>
            <a:endParaRPr lang="en-US"/>
          </a:p>
        </p:txBody>
      </p:sp>
      <p:sp>
        <p:nvSpPr>
          <p:cNvPr id="5" name="Footer Placeholder 4">
            <a:extLst>
              <a:ext uri="{FF2B5EF4-FFF2-40B4-BE49-F238E27FC236}">
                <a16:creationId xmlns:a16="http://schemas.microsoft.com/office/drawing/2014/main" id="{A7334B94-CDF2-4253-951C-A467CA61B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955CA-20D5-4F39-9376-B2B8A036ACB9}"/>
              </a:ext>
            </a:extLst>
          </p:cNvPr>
          <p:cNvSpPr>
            <a:spLocks noGrp="1"/>
          </p:cNvSpPr>
          <p:nvPr>
            <p:ph type="sldNum" sz="quarter" idx="12"/>
          </p:nvPr>
        </p:nvSpPr>
        <p:spPr/>
        <p:txBody>
          <a:bodyPr/>
          <a:lstStyle/>
          <a:p>
            <a:fld id="{55097656-4510-4B20-8D43-1F4CBBA0BCED}" type="slidenum">
              <a:rPr lang="en-US" smtClean="0"/>
              <a:t>‹#›</a:t>
            </a:fld>
            <a:endParaRPr lang="en-US"/>
          </a:p>
        </p:txBody>
      </p:sp>
    </p:spTree>
    <p:extLst>
      <p:ext uri="{BB962C8B-B14F-4D97-AF65-F5344CB8AC3E}">
        <p14:creationId xmlns:p14="http://schemas.microsoft.com/office/powerpoint/2010/main" val="12552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218E33-E10D-4DF4-AE45-95D8E76326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F0D78E-DD1F-43E3-ADC1-CD7AB62ED9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A0693-4267-4CED-8FD4-9B40B7466263}"/>
              </a:ext>
            </a:extLst>
          </p:cNvPr>
          <p:cNvSpPr>
            <a:spLocks noGrp="1"/>
          </p:cNvSpPr>
          <p:nvPr>
            <p:ph type="dt" sz="half" idx="10"/>
          </p:nvPr>
        </p:nvSpPr>
        <p:spPr/>
        <p:txBody>
          <a:bodyPr/>
          <a:lstStyle/>
          <a:p>
            <a:fld id="{8C209379-0E3C-41AD-BA10-D603E0A9AC34}" type="datetimeFigureOut">
              <a:rPr lang="en-US" smtClean="0"/>
              <a:t>10/24/2018</a:t>
            </a:fld>
            <a:endParaRPr lang="en-US"/>
          </a:p>
        </p:txBody>
      </p:sp>
      <p:sp>
        <p:nvSpPr>
          <p:cNvPr id="5" name="Footer Placeholder 4">
            <a:extLst>
              <a:ext uri="{FF2B5EF4-FFF2-40B4-BE49-F238E27FC236}">
                <a16:creationId xmlns:a16="http://schemas.microsoft.com/office/drawing/2014/main" id="{1A927F1A-8276-4684-A79C-E477F1F79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BEB27-7FB7-46BD-BAB2-0D6B8ACA1214}"/>
              </a:ext>
            </a:extLst>
          </p:cNvPr>
          <p:cNvSpPr>
            <a:spLocks noGrp="1"/>
          </p:cNvSpPr>
          <p:nvPr>
            <p:ph type="sldNum" sz="quarter" idx="12"/>
          </p:nvPr>
        </p:nvSpPr>
        <p:spPr/>
        <p:txBody>
          <a:bodyPr/>
          <a:lstStyle/>
          <a:p>
            <a:fld id="{55097656-4510-4B20-8D43-1F4CBBA0BCED}" type="slidenum">
              <a:rPr lang="en-US" smtClean="0"/>
              <a:t>‹#›</a:t>
            </a:fld>
            <a:endParaRPr lang="en-US"/>
          </a:p>
        </p:txBody>
      </p:sp>
    </p:spTree>
    <p:extLst>
      <p:ext uri="{BB962C8B-B14F-4D97-AF65-F5344CB8AC3E}">
        <p14:creationId xmlns:p14="http://schemas.microsoft.com/office/powerpoint/2010/main" val="191645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3C800-C5A7-49FD-91C7-F5A694DA0A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CF1D7D-65A9-47C4-859A-F593174FBA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72AE8-E1FD-449C-8A6D-CE45E2DA611F}"/>
              </a:ext>
            </a:extLst>
          </p:cNvPr>
          <p:cNvSpPr>
            <a:spLocks noGrp="1"/>
          </p:cNvSpPr>
          <p:nvPr>
            <p:ph type="dt" sz="half" idx="10"/>
          </p:nvPr>
        </p:nvSpPr>
        <p:spPr/>
        <p:txBody>
          <a:bodyPr/>
          <a:lstStyle/>
          <a:p>
            <a:fld id="{8C209379-0E3C-41AD-BA10-D603E0A9AC34}" type="datetimeFigureOut">
              <a:rPr lang="en-US" smtClean="0"/>
              <a:t>10/24/2018</a:t>
            </a:fld>
            <a:endParaRPr lang="en-US"/>
          </a:p>
        </p:txBody>
      </p:sp>
      <p:sp>
        <p:nvSpPr>
          <p:cNvPr id="5" name="Footer Placeholder 4">
            <a:extLst>
              <a:ext uri="{FF2B5EF4-FFF2-40B4-BE49-F238E27FC236}">
                <a16:creationId xmlns:a16="http://schemas.microsoft.com/office/drawing/2014/main" id="{E4767315-FCC0-4F48-AED4-81517242B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597339-E3A8-4E21-BAAF-A90A5B962FC9}"/>
              </a:ext>
            </a:extLst>
          </p:cNvPr>
          <p:cNvSpPr>
            <a:spLocks noGrp="1"/>
          </p:cNvSpPr>
          <p:nvPr>
            <p:ph type="sldNum" sz="quarter" idx="12"/>
          </p:nvPr>
        </p:nvSpPr>
        <p:spPr/>
        <p:txBody>
          <a:bodyPr/>
          <a:lstStyle/>
          <a:p>
            <a:fld id="{55097656-4510-4B20-8D43-1F4CBBA0BCED}" type="slidenum">
              <a:rPr lang="en-US" smtClean="0"/>
              <a:t>‹#›</a:t>
            </a:fld>
            <a:endParaRPr lang="en-US"/>
          </a:p>
        </p:txBody>
      </p:sp>
    </p:spTree>
    <p:extLst>
      <p:ext uri="{BB962C8B-B14F-4D97-AF65-F5344CB8AC3E}">
        <p14:creationId xmlns:p14="http://schemas.microsoft.com/office/powerpoint/2010/main" val="334514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0D49-52C4-4CEA-8753-065DD2930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6C18CE-1F3C-48EF-9561-7CDD32F130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2A44A9-06E5-4225-A113-0A5FAFEB1164}"/>
              </a:ext>
            </a:extLst>
          </p:cNvPr>
          <p:cNvSpPr>
            <a:spLocks noGrp="1"/>
          </p:cNvSpPr>
          <p:nvPr>
            <p:ph type="dt" sz="half" idx="10"/>
          </p:nvPr>
        </p:nvSpPr>
        <p:spPr/>
        <p:txBody>
          <a:bodyPr/>
          <a:lstStyle/>
          <a:p>
            <a:fld id="{8C209379-0E3C-41AD-BA10-D603E0A9AC34}" type="datetimeFigureOut">
              <a:rPr lang="en-US" smtClean="0"/>
              <a:t>10/24/2018</a:t>
            </a:fld>
            <a:endParaRPr lang="en-US"/>
          </a:p>
        </p:txBody>
      </p:sp>
      <p:sp>
        <p:nvSpPr>
          <p:cNvPr id="5" name="Footer Placeholder 4">
            <a:extLst>
              <a:ext uri="{FF2B5EF4-FFF2-40B4-BE49-F238E27FC236}">
                <a16:creationId xmlns:a16="http://schemas.microsoft.com/office/drawing/2014/main" id="{10B52002-310A-4671-A623-9CEDC9F1DA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ED892A-CFB1-43C8-A16E-0FB75E482673}"/>
              </a:ext>
            </a:extLst>
          </p:cNvPr>
          <p:cNvSpPr>
            <a:spLocks noGrp="1"/>
          </p:cNvSpPr>
          <p:nvPr>
            <p:ph type="sldNum" sz="quarter" idx="12"/>
          </p:nvPr>
        </p:nvSpPr>
        <p:spPr/>
        <p:txBody>
          <a:bodyPr/>
          <a:lstStyle/>
          <a:p>
            <a:fld id="{55097656-4510-4B20-8D43-1F4CBBA0BCED}" type="slidenum">
              <a:rPr lang="en-US" smtClean="0"/>
              <a:t>‹#›</a:t>
            </a:fld>
            <a:endParaRPr lang="en-US"/>
          </a:p>
        </p:txBody>
      </p:sp>
    </p:spTree>
    <p:extLst>
      <p:ext uri="{BB962C8B-B14F-4D97-AF65-F5344CB8AC3E}">
        <p14:creationId xmlns:p14="http://schemas.microsoft.com/office/powerpoint/2010/main" val="105870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6492A-FA18-457E-81BF-6A878A23B6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886842-9B16-46EC-B2F7-B75BF05625C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A07514-B0B1-4891-BB9B-B3F5963C63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E7C766-D7B0-4BFD-8B47-B6ED3EDE038D}"/>
              </a:ext>
            </a:extLst>
          </p:cNvPr>
          <p:cNvSpPr>
            <a:spLocks noGrp="1"/>
          </p:cNvSpPr>
          <p:nvPr>
            <p:ph type="dt" sz="half" idx="10"/>
          </p:nvPr>
        </p:nvSpPr>
        <p:spPr/>
        <p:txBody>
          <a:bodyPr/>
          <a:lstStyle/>
          <a:p>
            <a:fld id="{8C209379-0E3C-41AD-BA10-D603E0A9AC34}" type="datetimeFigureOut">
              <a:rPr lang="en-US" smtClean="0"/>
              <a:t>10/24/2018</a:t>
            </a:fld>
            <a:endParaRPr lang="en-US"/>
          </a:p>
        </p:txBody>
      </p:sp>
      <p:sp>
        <p:nvSpPr>
          <p:cNvPr id="6" name="Footer Placeholder 5">
            <a:extLst>
              <a:ext uri="{FF2B5EF4-FFF2-40B4-BE49-F238E27FC236}">
                <a16:creationId xmlns:a16="http://schemas.microsoft.com/office/drawing/2014/main" id="{5BBE5516-903A-4073-8A14-FB547BFD1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8F7823-35A3-446D-8032-831D218BD5B9}"/>
              </a:ext>
            </a:extLst>
          </p:cNvPr>
          <p:cNvSpPr>
            <a:spLocks noGrp="1"/>
          </p:cNvSpPr>
          <p:nvPr>
            <p:ph type="sldNum" sz="quarter" idx="12"/>
          </p:nvPr>
        </p:nvSpPr>
        <p:spPr/>
        <p:txBody>
          <a:bodyPr/>
          <a:lstStyle/>
          <a:p>
            <a:fld id="{55097656-4510-4B20-8D43-1F4CBBA0BCED}" type="slidenum">
              <a:rPr lang="en-US" smtClean="0"/>
              <a:t>‹#›</a:t>
            </a:fld>
            <a:endParaRPr lang="en-US"/>
          </a:p>
        </p:txBody>
      </p:sp>
    </p:spTree>
    <p:extLst>
      <p:ext uri="{BB962C8B-B14F-4D97-AF65-F5344CB8AC3E}">
        <p14:creationId xmlns:p14="http://schemas.microsoft.com/office/powerpoint/2010/main" val="1545445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F84E7-3EC9-4D10-B230-95075B9AAB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AE1689-EE15-45CF-9D4C-7B9248D605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D64933-A105-4A7A-9B62-1B0D30F8E57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42CA10-FBC8-4980-A61C-63037C74E4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3F0EF6-EE23-4B73-AE84-097DB41B8C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E5FACB-DD4A-4011-ABD0-67161377551E}"/>
              </a:ext>
            </a:extLst>
          </p:cNvPr>
          <p:cNvSpPr>
            <a:spLocks noGrp="1"/>
          </p:cNvSpPr>
          <p:nvPr>
            <p:ph type="dt" sz="half" idx="10"/>
          </p:nvPr>
        </p:nvSpPr>
        <p:spPr/>
        <p:txBody>
          <a:bodyPr/>
          <a:lstStyle/>
          <a:p>
            <a:fld id="{8C209379-0E3C-41AD-BA10-D603E0A9AC34}" type="datetimeFigureOut">
              <a:rPr lang="en-US" smtClean="0"/>
              <a:t>10/24/2018</a:t>
            </a:fld>
            <a:endParaRPr lang="en-US"/>
          </a:p>
        </p:txBody>
      </p:sp>
      <p:sp>
        <p:nvSpPr>
          <p:cNvPr id="8" name="Footer Placeholder 7">
            <a:extLst>
              <a:ext uri="{FF2B5EF4-FFF2-40B4-BE49-F238E27FC236}">
                <a16:creationId xmlns:a16="http://schemas.microsoft.com/office/drawing/2014/main" id="{A06615AF-39D4-48EF-BDC9-01121CF64A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717D00-6039-42A0-938F-BA920AF39380}"/>
              </a:ext>
            </a:extLst>
          </p:cNvPr>
          <p:cNvSpPr>
            <a:spLocks noGrp="1"/>
          </p:cNvSpPr>
          <p:nvPr>
            <p:ph type="sldNum" sz="quarter" idx="12"/>
          </p:nvPr>
        </p:nvSpPr>
        <p:spPr/>
        <p:txBody>
          <a:bodyPr/>
          <a:lstStyle/>
          <a:p>
            <a:fld id="{55097656-4510-4B20-8D43-1F4CBBA0BCED}" type="slidenum">
              <a:rPr lang="en-US" smtClean="0"/>
              <a:t>‹#›</a:t>
            </a:fld>
            <a:endParaRPr lang="en-US"/>
          </a:p>
        </p:txBody>
      </p:sp>
    </p:spTree>
    <p:extLst>
      <p:ext uri="{BB962C8B-B14F-4D97-AF65-F5344CB8AC3E}">
        <p14:creationId xmlns:p14="http://schemas.microsoft.com/office/powerpoint/2010/main" val="2611982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403CC-FBDE-4F12-B4CF-053473DA21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58462F-9C1E-44B2-B5EB-023058D49CE3}"/>
              </a:ext>
            </a:extLst>
          </p:cNvPr>
          <p:cNvSpPr>
            <a:spLocks noGrp="1"/>
          </p:cNvSpPr>
          <p:nvPr>
            <p:ph type="dt" sz="half" idx="10"/>
          </p:nvPr>
        </p:nvSpPr>
        <p:spPr/>
        <p:txBody>
          <a:bodyPr/>
          <a:lstStyle/>
          <a:p>
            <a:fld id="{8C209379-0E3C-41AD-BA10-D603E0A9AC34}" type="datetimeFigureOut">
              <a:rPr lang="en-US" smtClean="0"/>
              <a:t>10/24/2018</a:t>
            </a:fld>
            <a:endParaRPr lang="en-US"/>
          </a:p>
        </p:txBody>
      </p:sp>
      <p:sp>
        <p:nvSpPr>
          <p:cNvPr id="4" name="Footer Placeholder 3">
            <a:extLst>
              <a:ext uri="{FF2B5EF4-FFF2-40B4-BE49-F238E27FC236}">
                <a16:creationId xmlns:a16="http://schemas.microsoft.com/office/drawing/2014/main" id="{DFEA0340-3D3D-4716-BB25-D5D3E9512E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2392C0-7702-4CD3-B770-25786E1ACB5D}"/>
              </a:ext>
            </a:extLst>
          </p:cNvPr>
          <p:cNvSpPr>
            <a:spLocks noGrp="1"/>
          </p:cNvSpPr>
          <p:nvPr>
            <p:ph type="sldNum" sz="quarter" idx="12"/>
          </p:nvPr>
        </p:nvSpPr>
        <p:spPr/>
        <p:txBody>
          <a:bodyPr/>
          <a:lstStyle/>
          <a:p>
            <a:fld id="{55097656-4510-4B20-8D43-1F4CBBA0BCED}" type="slidenum">
              <a:rPr lang="en-US" smtClean="0"/>
              <a:t>‹#›</a:t>
            </a:fld>
            <a:endParaRPr lang="en-US"/>
          </a:p>
        </p:txBody>
      </p:sp>
    </p:spTree>
    <p:extLst>
      <p:ext uri="{BB962C8B-B14F-4D97-AF65-F5344CB8AC3E}">
        <p14:creationId xmlns:p14="http://schemas.microsoft.com/office/powerpoint/2010/main" val="234411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689952-6361-4547-8539-0E037CB2325D}"/>
              </a:ext>
            </a:extLst>
          </p:cNvPr>
          <p:cNvSpPr>
            <a:spLocks noGrp="1"/>
          </p:cNvSpPr>
          <p:nvPr>
            <p:ph type="dt" sz="half" idx="10"/>
          </p:nvPr>
        </p:nvSpPr>
        <p:spPr/>
        <p:txBody>
          <a:bodyPr/>
          <a:lstStyle/>
          <a:p>
            <a:fld id="{8C209379-0E3C-41AD-BA10-D603E0A9AC34}" type="datetimeFigureOut">
              <a:rPr lang="en-US" smtClean="0"/>
              <a:t>10/24/2018</a:t>
            </a:fld>
            <a:endParaRPr lang="en-US"/>
          </a:p>
        </p:txBody>
      </p:sp>
      <p:sp>
        <p:nvSpPr>
          <p:cNvPr id="3" name="Footer Placeholder 2">
            <a:extLst>
              <a:ext uri="{FF2B5EF4-FFF2-40B4-BE49-F238E27FC236}">
                <a16:creationId xmlns:a16="http://schemas.microsoft.com/office/drawing/2014/main" id="{2C366028-E66E-4DB9-AD3E-DFF3340026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9ADE96-BAE0-4FFD-8380-B7C8C246147E}"/>
              </a:ext>
            </a:extLst>
          </p:cNvPr>
          <p:cNvSpPr>
            <a:spLocks noGrp="1"/>
          </p:cNvSpPr>
          <p:nvPr>
            <p:ph type="sldNum" sz="quarter" idx="12"/>
          </p:nvPr>
        </p:nvSpPr>
        <p:spPr/>
        <p:txBody>
          <a:bodyPr/>
          <a:lstStyle/>
          <a:p>
            <a:fld id="{55097656-4510-4B20-8D43-1F4CBBA0BCED}" type="slidenum">
              <a:rPr lang="en-US" smtClean="0"/>
              <a:t>‹#›</a:t>
            </a:fld>
            <a:endParaRPr lang="en-US"/>
          </a:p>
        </p:txBody>
      </p:sp>
    </p:spTree>
    <p:extLst>
      <p:ext uri="{BB962C8B-B14F-4D97-AF65-F5344CB8AC3E}">
        <p14:creationId xmlns:p14="http://schemas.microsoft.com/office/powerpoint/2010/main" val="331380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8E55-3DCD-4F3D-B57E-C4C7CC358A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F570F5-1D02-4E50-ABED-BE89446547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A7D01B-57AF-451C-BA19-6B0D365B3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46A3C3-5D45-41E4-83A6-A00176D89F04}"/>
              </a:ext>
            </a:extLst>
          </p:cNvPr>
          <p:cNvSpPr>
            <a:spLocks noGrp="1"/>
          </p:cNvSpPr>
          <p:nvPr>
            <p:ph type="dt" sz="half" idx="10"/>
          </p:nvPr>
        </p:nvSpPr>
        <p:spPr/>
        <p:txBody>
          <a:bodyPr/>
          <a:lstStyle/>
          <a:p>
            <a:fld id="{8C209379-0E3C-41AD-BA10-D603E0A9AC34}" type="datetimeFigureOut">
              <a:rPr lang="en-US" smtClean="0"/>
              <a:t>10/24/2018</a:t>
            </a:fld>
            <a:endParaRPr lang="en-US"/>
          </a:p>
        </p:txBody>
      </p:sp>
      <p:sp>
        <p:nvSpPr>
          <p:cNvPr id="6" name="Footer Placeholder 5">
            <a:extLst>
              <a:ext uri="{FF2B5EF4-FFF2-40B4-BE49-F238E27FC236}">
                <a16:creationId xmlns:a16="http://schemas.microsoft.com/office/drawing/2014/main" id="{77B2F81F-EDC3-475C-8D6B-080DD8900D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E9F42A-8381-4ABA-8B8C-C067EAB0B597}"/>
              </a:ext>
            </a:extLst>
          </p:cNvPr>
          <p:cNvSpPr>
            <a:spLocks noGrp="1"/>
          </p:cNvSpPr>
          <p:nvPr>
            <p:ph type="sldNum" sz="quarter" idx="12"/>
          </p:nvPr>
        </p:nvSpPr>
        <p:spPr/>
        <p:txBody>
          <a:bodyPr/>
          <a:lstStyle/>
          <a:p>
            <a:fld id="{55097656-4510-4B20-8D43-1F4CBBA0BCED}" type="slidenum">
              <a:rPr lang="en-US" smtClean="0"/>
              <a:t>‹#›</a:t>
            </a:fld>
            <a:endParaRPr lang="en-US"/>
          </a:p>
        </p:txBody>
      </p:sp>
    </p:spTree>
    <p:extLst>
      <p:ext uri="{BB962C8B-B14F-4D97-AF65-F5344CB8AC3E}">
        <p14:creationId xmlns:p14="http://schemas.microsoft.com/office/powerpoint/2010/main" val="3209826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B5202-CFF4-453D-990D-EA3A7B34F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B59F79-7336-48A6-A0FD-1646E05FDE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0154F8F-4560-48CD-AE75-8F589D2F3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07CE10-1941-48B3-B549-0051855456CE}"/>
              </a:ext>
            </a:extLst>
          </p:cNvPr>
          <p:cNvSpPr>
            <a:spLocks noGrp="1"/>
          </p:cNvSpPr>
          <p:nvPr>
            <p:ph type="dt" sz="half" idx="10"/>
          </p:nvPr>
        </p:nvSpPr>
        <p:spPr/>
        <p:txBody>
          <a:bodyPr/>
          <a:lstStyle/>
          <a:p>
            <a:fld id="{8C209379-0E3C-41AD-BA10-D603E0A9AC34}" type="datetimeFigureOut">
              <a:rPr lang="en-US" smtClean="0"/>
              <a:t>10/24/2018</a:t>
            </a:fld>
            <a:endParaRPr lang="en-US"/>
          </a:p>
        </p:txBody>
      </p:sp>
      <p:sp>
        <p:nvSpPr>
          <p:cNvPr id="6" name="Footer Placeholder 5">
            <a:extLst>
              <a:ext uri="{FF2B5EF4-FFF2-40B4-BE49-F238E27FC236}">
                <a16:creationId xmlns:a16="http://schemas.microsoft.com/office/drawing/2014/main" id="{30D135EB-968D-4130-9D2A-D0EA71F782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4DCCD3-C461-4369-ACEA-0F94C99CD39C}"/>
              </a:ext>
            </a:extLst>
          </p:cNvPr>
          <p:cNvSpPr>
            <a:spLocks noGrp="1"/>
          </p:cNvSpPr>
          <p:nvPr>
            <p:ph type="sldNum" sz="quarter" idx="12"/>
          </p:nvPr>
        </p:nvSpPr>
        <p:spPr/>
        <p:txBody>
          <a:bodyPr/>
          <a:lstStyle/>
          <a:p>
            <a:fld id="{55097656-4510-4B20-8D43-1F4CBBA0BCED}" type="slidenum">
              <a:rPr lang="en-US" smtClean="0"/>
              <a:t>‹#›</a:t>
            </a:fld>
            <a:endParaRPr lang="en-US"/>
          </a:p>
        </p:txBody>
      </p:sp>
    </p:spTree>
    <p:extLst>
      <p:ext uri="{BB962C8B-B14F-4D97-AF65-F5344CB8AC3E}">
        <p14:creationId xmlns:p14="http://schemas.microsoft.com/office/powerpoint/2010/main" val="2154971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1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0F7425-D5CF-4448-A483-9594EC61D5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64BF9D-AB61-48C6-B707-EA055807A2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776C4-2D7A-4563-89DF-3D1556C904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09379-0E3C-41AD-BA10-D603E0A9AC34}" type="datetimeFigureOut">
              <a:rPr lang="en-US" smtClean="0"/>
              <a:t>10/24/2018</a:t>
            </a:fld>
            <a:endParaRPr lang="en-US"/>
          </a:p>
        </p:txBody>
      </p:sp>
      <p:sp>
        <p:nvSpPr>
          <p:cNvPr id="5" name="Footer Placeholder 4">
            <a:extLst>
              <a:ext uri="{FF2B5EF4-FFF2-40B4-BE49-F238E27FC236}">
                <a16:creationId xmlns:a16="http://schemas.microsoft.com/office/drawing/2014/main" id="{61EA3F21-6C15-4CB0-809A-99E7FFEF3D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263D48-C88E-4913-9496-9CEA396BCF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97656-4510-4B20-8D43-1F4CBBA0BCED}" type="slidenum">
              <a:rPr lang="en-US" smtClean="0"/>
              <a:t>‹#›</a:t>
            </a:fld>
            <a:endParaRPr lang="en-US"/>
          </a:p>
        </p:txBody>
      </p:sp>
    </p:spTree>
    <p:extLst>
      <p:ext uri="{BB962C8B-B14F-4D97-AF65-F5344CB8AC3E}">
        <p14:creationId xmlns:p14="http://schemas.microsoft.com/office/powerpoint/2010/main" val="1387309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4668AA-FD3C-45F8-A876-92BDAD358AA2}"/>
              </a:ext>
            </a:extLst>
          </p:cNvPr>
          <p:cNvSpPr>
            <a:spLocks noGrp="1"/>
          </p:cNvSpPr>
          <p:nvPr>
            <p:ph type="subTitle" idx="1"/>
          </p:nvPr>
        </p:nvSpPr>
        <p:spPr>
          <a:xfrm>
            <a:off x="887896" y="4638166"/>
            <a:ext cx="7195930" cy="685800"/>
          </a:xfrm>
        </p:spPr>
        <p:txBody>
          <a:bodyPr>
            <a:normAutofit fontScale="92500" lnSpcReduction="10000"/>
          </a:bodyPr>
          <a:lstStyle/>
          <a:p>
            <a:pPr algn="l"/>
            <a:r>
              <a:rPr lang="en-US" dirty="0"/>
              <a:t>Tentative Findings of a Pilot Study of the General Population compared to RJ Participants in the Spring of 2017</a:t>
            </a:r>
          </a:p>
        </p:txBody>
      </p:sp>
      <p:sp>
        <p:nvSpPr>
          <p:cNvPr id="4" name="TextBox 3">
            <a:extLst>
              <a:ext uri="{FF2B5EF4-FFF2-40B4-BE49-F238E27FC236}">
                <a16:creationId xmlns:a16="http://schemas.microsoft.com/office/drawing/2014/main" id="{48D4E959-878F-4951-837C-73FCADF2C958}"/>
              </a:ext>
            </a:extLst>
          </p:cNvPr>
          <p:cNvSpPr txBox="1"/>
          <p:nvPr/>
        </p:nvSpPr>
        <p:spPr>
          <a:xfrm>
            <a:off x="887896" y="1007165"/>
            <a:ext cx="10416208" cy="3416320"/>
          </a:xfrm>
          <a:prstGeom prst="rect">
            <a:avLst/>
          </a:prstGeom>
          <a:noFill/>
        </p:spPr>
        <p:txBody>
          <a:bodyPr wrap="square" rtlCol="0">
            <a:spAutoFit/>
          </a:bodyPr>
          <a:lstStyle/>
          <a:p>
            <a:r>
              <a:rPr lang="en-US" sz="5400" dirty="0">
                <a:latin typeface="Abadi" panose="020B0604020202020204" pitchFamily="34" charset="0"/>
              </a:rPr>
              <a:t>Midwestern High School</a:t>
            </a:r>
            <a:br>
              <a:rPr lang="en-US" sz="5400" dirty="0">
                <a:latin typeface="Abadi" panose="020B0604020202020204" pitchFamily="34" charset="0"/>
              </a:rPr>
            </a:br>
            <a:r>
              <a:rPr lang="en-US" sz="5400" dirty="0">
                <a:latin typeface="Abadi" panose="020B0604020202020204" pitchFamily="34" charset="0"/>
              </a:rPr>
              <a:t>Eco-Map Survey of Conditions and People who Influence the Choices Students Make</a:t>
            </a:r>
            <a:endParaRPr lang="en-US" sz="5400" dirty="0"/>
          </a:p>
        </p:txBody>
      </p:sp>
      <p:pic>
        <p:nvPicPr>
          <p:cNvPr id="8" name="Picture 7" descr="A drawing of a face&#10;&#10;Description generated with high confidence">
            <a:extLst>
              <a:ext uri="{FF2B5EF4-FFF2-40B4-BE49-F238E27FC236}">
                <a16:creationId xmlns:a16="http://schemas.microsoft.com/office/drawing/2014/main" id="{D6A564D9-9CCC-4C5C-A7BE-85C68152B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6418" y="4638166"/>
            <a:ext cx="4543518" cy="1888622"/>
          </a:xfrm>
          <a:prstGeom prst="rect">
            <a:avLst/>
          </a:prstGeom>
        </p:spPr>
      </p:pic>
    </p:spTree>
    <p:extLst>
      <p:ext uri="{BB962C8B-B14F-4D97-AF65-F5344CB8AC3E}">
        <p14:creationId xmlns:p14="http://schemas.microsoft.com/office/powerpoint/2010/main" val="621498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4E452-98DF-4AA7-A8A0-4DB64F3624B4}"/>
              </a:ext>
            </a:extLst>
          </p:cNvPr>
          <p:cNvSpPr>
            <a:spLocks noGrp="1"/>
          </p:cNvSpPr>
          <p:nvPr>
            <p:ph type="title"/>
          </p:nvPr>
        </p:nvSpPr>
        <p:spPr/>
        <p:txBody>
          <a:bodyPr/>
          <a:lstStyle/>
          <a:p>
            <a:r>
              <a:rPr lang="en-US" dirty="0" err="1">
                <a:latin typeface="Abadi" panose="020B0604020104020204" pitchFamily="34" charset="0"/>
              </a:rPr>
              <a:t>EcoMap</a:t>
            </a:r>
            <a:r>
              <a:rPr lang="en-US" dirty="0">
                <a:latin typeface="Abadi" panose="020B0604020104020204" pitchFamily="34" charset="0"/>
              </a:rPr>
              <a:t> of RJ’s Influence in a Midwestern High School Student Body</a:t>
            </a:r>
          </a:p>
        </p:txBody>
      </p:sp>
      <p:sp>
        <p:nvSpPr>
          <p:cNvPr id="4" name="Content Placeholder 3">
            <a:extLst>
              <a:ext uri="{FF2B5EF4-FFF2-40B4-BE49-F238E27FC236}">
                <a16:creationId xmlns:a16="http://schemas.microsoft.com/office/drawing/2014/main" id="{12963915-F154-4E25-9E24-1CE3067273B7}"/>
              </a:ext>
            </a:extLst>
          </p:cNvPr>
          <p:cNvSpPr txBox="1">
            <a:spLocks noGrp="1"/>
          </p:cNvSpPr>
          <p:nvPr>
            <p:ph idx="1"/>
          </p:nvPr>
        </p:nvSpPr>
        <p:spPr>
          <a:xfrm>
            <a:off x="838200" y="1825625"/>
            <a:ext cx="10515600" cy="4614597"/>
          </a:xfrm>
          <a:prstGeom prst="rect">
            <a:avLst/>
          </a:prstGeom>
          <a:noFill/>
        </p:spPr>
        <p:txBody>
          <a:bodyPr wrap="square" rtlCol="0">
            <a:spAutoFit/>
          </a:bodyPr>
          <a:lstStyle/>
          <a:p>
            <a:r>
              <a:rPr lang="en-US" dirty="0"/>
              <a:t>General  Student Population N = 400 representative sample of a 1,135 student body</a:t>
            </a:r>
          </a:p>
          <a:p>
            <a:r>
              <a:rPr lang="en-US" dirty="0"/>
              <a:t>RJ Student Population N = 12 Self-selected sample based on parental permission of a group of 27 students in this school who had participated in a restorative justice intervention over the course of the year.</a:t>
            </a:r>
          </a:p>
          <a:p>
            <a:r>
              <a:rPr lang="en-US" dirty="0"/>
              <a:t>The general student body was surveyed by Probability and Statistics students in March 2017. In June of that year, the restorative justice participants individually completed an enhanced version of the same survey administrated by the RJ trainer and consultant supporting the school leaders’ restorative justice use.</a:t>
            </a:r>
          </a:p>
        </p:txBody>
      </p:sp>
    </p:spTree>
    <p:extLst>
      <p:ext uri="{BB962C8B-B14F-4D97-AF65-F5344CB8AC3E}">
        <p14:creationId xmlns:p14="http://schemas.microsoft.com/office/powerpoint/2010/main" val="2742473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B8B1-1DE6-436A-A912-11F910757EB1}"/>
              </a:ext>
            </a:extLst>
          </p:cNvPr>
          <p:cNvSpPr>
            <a:spLocks noGrp="1"/>
          </p:cNvSpPr>
          <p:nvPr>
            <p:ph type="title"/>
          </p:nvPr>
        </p:nvSpPr>
        <p:spPr/>
        <p:txBody>
          <a:bodyPr/>
          <a:lstStyle/>
          <a:p>
            <a:r>
              <a:rPr lang="en-US" dirty="0">
                <a:latin typeface="Abadi" panose="020B0604020104020204" pitchFamily="34" charset="0"/>
              </a:rPr>
              <a:t>High Points of the Findings</a:t>
            </a:r>
          </a:p>
        </p:txBody>
      </p:sp>
      <p:sp>
        <p:nvSpPr>
          <p:cNvPr id="3" name="Content Placeholder 2">
            <a:extLst>
              <a:ext uri="{FF2B5EF4-FFF2-40B4-BE49-F238E27FC236}">
                <a16:creationId xmlns:a16="http://schemas.microsoft.com/office/drawing/2014/main" id="{B78EBA7F-7FF2-4A1D-B2A2-FC30360BDD20}"/>
              </a:ext>
            </a:extLst>
          </p:cNvPr>
          <p:cNvSpPr>
            <a:spLocks noGrp="1"/>
          </p:cNvSpPr>
          <p:nvPr>
            <p:ph idx="1"/>
          </p:nvPr>
        </p:nvSpPr>
        <p:spPr/>
        <p:txBody>
          <a:bodyPr>
            <a:normAutofit lnSpcReduction="10000"/>
          </a:bodyPr>
          <a:lstStyle/>
          <a:p>
            <a:r>
              <a:rPr lang="en-US" dirty="0"/>
              <a:t>RJ participants reported that principals and counselors had a distinctly higher influence over their day-to-day choice-making than what the general population reported.</a:t>
            </a:r>
          </a:p>
          <a:p>
            <a:r>
              <a:rPr lang="en-US" dirty="0"/>
              <a:t>These RJ participants reported that principals’, counselors’ and friends’ influence became more important in their lives </a:t>
            </a:r>
          </a:p>
          <a:p>
            <a:r>
              <a:rPr lang="en-US" dirty="0"/>
              <a:t>Each of RJ participants said their parents’ influence became more important in their lives, and 3/4 said siblings’ influence and family expectations and values also became more important after the restorative discipline intervention.</a:t>
            </a:r>
          </a:p>
          <a:p>
            <a:r>
              <a:rPr lang="en-US" dirty="0"/>
              <a:t>None reported that classmates became more important after their restorative intervention, and 2/3 said they became less important.</a:t>
            </a:r>
          </a:p>
          <a:p>
            <a:endParaRPr lang="en-US" dirty="0"/>
          </a:p>
        </p:txBody>
      </p:sp>
    </p:spTree>
    <p:extLst>
      <p:ext uri="{BB962C8B-B14F-4D97-AF65-F5344CB8AC3E}">
        <p14:creationId xmlns:p14="http://schemas.microsoft.com/office/powerpoint/2010/main" val="2435029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CC0853-F145-400F-872E-27D50B9032E5}"/>
              </a:ext>
            </a:extLst>
          </p:cNvPr>
          <p:cNvSpPr>
            <a:spLocks noGrp="1"/>
          </p:cNvSpPr>
          <p:nvPr>
            <p:ph type="title"/>
          </p:nvPr>
        </p:nvSpPr>
        <p:spPr>
          <a:xfrm>
            <a:off x="795132" y="487018"/>
            <a:ext cx="9786732" cy="457200"/>
          </a:xfrm>
        </p:spPr>
        <p:txBody>
          <a:bodyPr>
            <a:normAutofit fontScale="90000"/>
          </a:bodyPr>
          <a:lstStyle/>
          <a:p>
            <a:r>
              <a:rPr lang="en-US" dirty="0">
                <a:latin typeface="Abadi" panose="020B0604020104020204" pitchFamily="34" charset="0"/>
              </a:rPr>
              <a:t>RJ Participants Compared to Student Body </a:t>
            </a:r>
          </a:p>
        </p:txBody>
      </p:sp>
      <p:sp>
        <p:nvSpPr>
          <p:cNvPr id="7" name="Content Placeholder 6">
            <a:extLst>
              <a:ext uri="{FF2B5EF4-FFF2-40B4-BE49-F238E27FC236}">
                <a16:creationId xmlns:a16="http://schemas.microsoft.com/office/drawing/2014/main" id="{04BC0D5D-9AF4-4165-A6E3-157AB1449DE9}"/>
              </a:ext>
            </a:extLst>
          </p:cNvPr>
          <p:cNvSpPr>
            <a:spLocks noGrp="1"/>
          </p:cNvSpPr>
          <p:nvPr>
            <p:ph idx="1"/>
          </p:nvPr>
        </p:nvSpPr>
        <p:spPr>
          <a:xfrm>
            <a:off x="1437863" y="1364974"/>
            <a:ext cx="9687340" cy="5188226"/>
          </a:xfrm>
        </p:spPr>
        <p:txBody>
          <a:bodyPr/>
          <a:lstStyle/>
          <a:p>
            <a:pPr marL="0" indent="0" algn="ctr">
              <a:buNone/>
            </a:pPr>
            <a:r>
              <a:rPr lang="en-US" dirty="0"/>
              <a:t>Students' Report How Much Various People Influence Their Day-to-Day Decisions (More in-depth, looks at Comparisons Follow.)</a:t>
            </a:r>
          </a:p>
        </p:txBody>
      </p:sp>
      <p:graphicFrame>
        <p:nvGraphicFramePr>
          <p:cNvPr id="9" name="Chart 8">
            <a:extLst>
              <a:ext uri="{FF2B5EF4-FFF2-40B4-BE49-F238E27FC236}">
                <a16:creationId xmlns:a16="http://schemas.microsoft.com/office/drawing/2014/main" id="{EAD73040-C4E5-48F5-AD87-55260F8427DA}"/>
              </a:ext>
            </a:extLst>
          </p:cNvPr>
          <p:cNvGraphicFramePr>
            <a:graphicFrameLocks/>
          </p:cNvGraphicFramePr>
          <p:nvPr>
            <p:extLst>
              <p:ext uri="{D42A27DB-BD31-4B8C-83A1-F6EECF244321}">
                <p14:modId xmlns:p14="http://schemas.microsoft.com/office/powerpoint/2010/main" val="2845039155"/>
              </p:ext>
            </p:extLst>
          </p:nvPr>
        </p:nvGraphicFramePr>
        <p:xfrm>
          <a:off x="795131" y="2252870"/>
          <a:ext cx="10330072" cy="43003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165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DFFB-30AA-4420-8A3C-DF2878CDA817}"/>
              </a:ext>
            </a:extLst>
          </p:cNvPr>
          <p:cNvSpPr>
            <a:spLocks noGrp="1"/>
          </p:cNvSpPr>
          <p:nvPr>
            <p:ph type="title"/>
          </p:nvPr>
        </p:nvSpPr>
        <p:spPr/>
        <p:txBody>
          <a:bodyPr>
            <a:noAutofit/>
          </a:bodyPr>
          <a:lstStyle/>
          <a:p>
            <a:pPr lvl="1" algn="ctr"/>
            <a:r>
              <a:rPr lang="en-US" sz="2800" dirty="0">
                <a:latin typeface="Abadi" panose="020B0604020104020204" pitchFamily="34" charset="0"/>
              </a:rPr>
              <a:t>18% of the general student body said principals have direct impact or strong influence on their decision-making.  That number soars to 50% for the RJ participants.</a:t>
            </a:r>
          </a:p>
        </p:txBody>
      </p:sp>
      <p:graphicFrame>
        <p:nvGraphicFramePr>
          <p:cNvPr id="6" name="Content Placeholder 5">
            <a:extLst>
              <a:ext uri="{FF2B5EF4-FFF2-40B4-BE49-F238E27FC236}">
                <a16:creationId xmlns:a16="http://schemas.microsoft.com/office/drawing/2014/main" id="{16B10727-DF14-41C9-B05D-B689A994AF65}"/>
              </a:ext>
            </a:extLst>
          </p:cNvPr>
          <p:cNvGraphicFramePr>
            <a:graphicFrameLocks noGrp="1"/>
          </p:cNvGraphicFramePr>
          <p:nvPr>
            <p:ph sz="half" idx="1"/>
            <p:extLst>
              <p:ext uri="{D42A27DB-BD31-4B8C-83A1-F6EECF244321}">
                <p14:modId xmlns:p14="http://schemas.microsoft.com/office/powerpoint/2010/main" val="1940582028"/>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4">
            <a:extLst>
              <a:ext uri="{FF2B5EF4-FFF2-40B4-BE49-F238E27FC236}">
                <a16:creationId xmlns:a16="http://schemas.microsoft.com/office/drawing/2014/main" id="{1C42637F-6CA5-40B1-886D-80F4A3A97208}"/>
              </a:ext>
            </a:extLst>
          </p:cNvPr>
          <p:cNvGraphicFramePr>
            <a:graphicFrameLocks noGrp="1"/>
          </p:cNvGraphicFramePr>
          <p:nvPr>
            <p:ph sz="half" idx="2"/>
            <p:extLst>
              <p:ext uri="{D42A27DB-BD31-4B8C-83A1-F6EECF244321}">
                <p14:modId xmlns:p14="http://schemas.microsoft.com/office/powerpoint/2010/main" val="1710500927"/>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1113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31A2-AF69-45CC-B8A0-2D5446D900A4}"/>
              </a:ext>
            </a:extLst>
          </p:cNvPr>
          <p:cNvSpPr>
            <a:spLocks noGrp="1"/>
          </p:cNvSpPr>
          <p:nvPr>
            <p:ph type="title"/>
          </p:nvPr>
        </p:nvSpPr>
        <p:spPr/>
        <p:txBody>
          <a:bodyPr>
            <a:normAutofit/>
          </a:bodyPr>
          <a:lstStyle/>
          <a:p>
            <a:pPr lvl="1" algn="ctr"/>
            <a:r>
              <a:rPr lang="en-US" sz="2400" dirty="0">
                <a:latin typeface="Abadi" panose="020B0604020104020204" pitchFamily="34" charset="0"/>
              </a:rPr>
              <a:t>22% of the general student population said counselors have a direct impact or strong influence on their decision-making.  That number rises to 46% for the RJ participants.</a:t>
            </a:r>
          </a:p>
        </p:txBody>
      </p:sp>
      <p:graphicFrame>
        <p:nvGraphicFramePr>
          <p:cNvPr id="6" name="Content Placeholder 5">
            <a:extLst>
              <a:ext uri="{FF2B5EF4-FFF2-40B4-BE49-F238E27FC236}">
                <a16:creationId xmlns:a16="http://schemas.microsoft.com/office/drawing/2014/main" id="{50485F68-DD63-4A0D-AFE5-F3DB45DBF28F}"/>
              </a:ext>
            </a:extLst>
          </p:cNvPr>
          <p:cNvGraphicFramePr>
            <a:graphicFrameLocks noGrp="1"/>
          </p:cNvGraphicFramePr>
          <p:nvPr>
            <p:ph sz="half" idx="1"/>
            <p:extLst>
              <p:ext uri="{D42A27DB-BD31-4B8C-83A1-F6EECF244321}">
                <p14:modId xmlns:p14="http://schemas.microsoft.com/office/powerpoint/2010/main" val="1984077988"/>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4">
            <a:extLst>
              <a:ext uri="{FF2B5EF4-FFF2-40B4-BE49-F238E27FC236}">
                <a16:creationId xmlns:a16="http://schemas.microsoft.com/office/drawing/2014/main" id="{1A54B03F-19C2-4C37-8CA2-0C052B54D577}"/>
              </a:ext>
            </a:extLst>
          </p:cNvPr>
          <p:cNvGraphicFramePr>
            <a:graphicFrameLocks noGrp="1"/>
          </p:cNvGraphicFramePr>
          <p:nvPr>
            <p:ph sz="half" idx="2"/>
            <p:extLst>
              <p:ext uri="{D42A27DB-BD31-4B8C-83A1-F6EECF244321}">
                <p14:modId xmlns:p14="http://schemas.microsoft.com/office/powerpoint/2010/main" val="139042800"/>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1581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DD79-05CB-4059-9E74-8CE99248CD15}"/>
              </a:ext>
            </a:extLst>
          </p:cNvPr>
          <p:cNvSpPr>
            <a:spLocks noGrp="1"/>
          </p:cNvSpPr>
          <p:nvPr>
            <p:ph type="title"/>
          </p:nvPr>
        </p:nvSpPr>
        <p:spPr/>
        <p:txBody>
          <a:bodyPr>
            <a:normAutofit fontScale="90000"/>
          </a:bodyPr>
          <a:lstStyle/>
          <a:p>
            <a:pPr algn="ctr"/>
            <a:r>
              <a:rPr lang="en-US" sz="2400" dirty="0">
                <a:latin typeface="Abadi" panose="020B0604020104020204" pitchFamily="34" charset="0"/>
              </a:rPr>
              <a:t>Teachers had not been trained or encouraged to use RJ in their classrooms at the time of this survey. Also, RJ students’ academic performances were lower than the general population’s average GPA. Whatever the reason, the survey revealed that teachers’ direct impact or strong influence on the surveyed students’ choice-making was lower for RJ students (45%) than for the general student population (60%).</a:t>
            </a:r>
          </a:p>
        </p:txBody>
      </p:sp>
      <p:graphicFrame>
        <p:nvGraphicFramePr>
          <p:cNvPr id="6" name="Content Placeholder 5">
            <a:extLst>
              <a:ext uri="{FF2B5EF4-FFF2-40B4-BE49-F238E27FC236}">
                <a16:creationId xmlns:a16="http://schemas.microsoft.com/office/drawing/2014/main" id="{072055BD-37BE-42C4-B09D-1AF582FD3CCD}"/>
              </a:ext>
            </a:extLst>
          </p:cNvPr>
          <p:cNvGraphicFramePr>
            <a:graphicFrameLocks noGrp="1"/>
          </p:cNvGraphicFramePr>
          <p:nvPr>
            <p:ph sz="half" idx="1"/>
            <p:extLst>
              <p:ext uri="{D42A27DB-BD31-4B8C-83A1-F6EECF244321}">
                <p14:modId xmlns:p14="http://schemas.microsoft.com/office/powerpoint/2010/main" val="2586311921"/>
              </p:ext>
            </p:extLst>
          </p:nvPr>
        </p:nvGraphicFramePr>
        <p:xfrm>
          <a:off x="838200" y="2064164"/>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4">
            <a:extLst>
              <a:ext uri="{FF2B5EF4-FFF2-40B4-BE49-F238E27FC236}">
                <a16:creationId xmlns:a16="http://schemas.microsoft.com/office/drawing/2014/main" id="{3AE623C8-9B94-4767-8BED-21EF372891C5}"/>
              </a:ext>
            </a:extLst>
          </p:cNvPr>
          <p:cNvGraphicFramePr>
            <a:graphicFrameLocks noGrp="1"/>
          </p:cNvGraphicFramePr>
          <p:nvPr>
            <p:ph sz="half" idx="2"/>
            <p:extLst>
              <p:ext uri="{D42A27DB-BD31-4B8C-83A1-F6EECF244321}">
                <p14:modId xmlns:p14="http://schemas.microsoft.com/office/powerpoint/2010/main" val="3633483633"/>
              </p:ext>
            </p:extLst>
          </p:nvPr>
        </p:nvGraphicFramePr>
        <p:xfrm>
          <a:off x="6172200" y="2064164"/>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7968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0406C-0BA0-4076-8532-CCD43C4CB2AE}"/>
              </a:ext>
            </a:extLst>
          </p:cNvPr>
          <p:cNvSpPr>
            <a:spLocks noGrp="1"/>
          </p:cNvSpPr>
          <p:nvPr>
            <p:ph type="title"/>
          </p:nvPr>
        </p:nvSpPr>
        <p:spPr/>
        <p:txBody>
          <a:bodyPr/>
          <a:lstStyle/>
          <a:p>
            <a:r>
              <a:rPr lang="en-US" dirty="0">
                <a:latin typeface="Abadi" panose="020B0604020104020204" pitchFamily="34" charset="0"/>
              </a:rPr>
              <a:t>Community Influences</a:t>
            </a:r>
          </a:p>
        </p:txBody>
      </p:sp>
      <p:graphicFrame>
        <p:nvGraphicFramePr>
          <p:cNvPr id="4" name="Content Placeholder 3">
            <a:extLst>
              <a:ext uri="{FF2B5EF4-FFF2-40B4-BE49-F238E27FC236}">
                <a16:creationId xmlns:a16="http://schemas.microsoft.com/office/drawing/2014/main" id="{2A7DBCA5-80BA-4870-9E92-180BD72036D5}"/>
              </a:ext>
            </a:extLst>
          </p:cNvPr>
          <p:cNvGraphicFramePr>
            <a:graphicFrameLocks noGrp="1"/>
          </p:cNvGraphicFramePr>
          <p:nvPr>
            <p:ph idx="1"/>
            <p:extLst>
              <p:ext uri="{D42A27DB-BD31-4B8C-83A1-F6EECF244321}">
                <p14:modId xmlns:p14="http://schemas.microsoft.com/office/powerpoint/2010/main" val="3779381369"/>
              </p:ext>
            </p:extLst>
          </p:nvPr>
        </p:nvGraphicFramePr>
        <p:xfrm>
          <a:off x="838200" y="1856935"/>
          <a:ext cx="5257800" cy="43200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E446AD4E-F494-4643-ADEA-17142006370F}"/>
              </a:ext>
            </a:extLst>
          </p:cNvPr>
          <p:cNvGraphicFramePr>
            <a:graphicFrameLocks/>
          </p:cNvGraphicFramePr>
          <p:nvPr>
            <p:extLst>
              <p:ext uri="{D42A27DB-BD31-4B8C-83A1-F6EECF244321}">
                <p14:modId xmlns:p14="http://schemas.microsoft.com/office/powerpoint/2010/main" val="38124115"/>
              </p:ext>
            </p:extLst>
          </p:nvPr>
        </p:nvGraphicFramePr>
        <p:xfrm>
          <a:off x="6299981" y="1856935"/>
          <a:ext cx="5362136" cy="43200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3642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2C5A8-D017-4E54-81E6-D49EFC6F7A67}"/>
              </a:ext>
            </a:extLst>
          </p:cNvPr>
          <p:cNvSpPr>
            <a:spLocks noGrp="1"/>
          </p:cNvSpPr>
          <p:nvPr>
            <p:ph type="title"/>
          </p:nvPr>
        </p:nvSpPr>
        <p:spPr/>
        <p:txBody>
          <a:bodyPr/>
          <a:lstStyle/>
          <a:p>
            <a:r>
              <a:rPr lang="en-US" dirty="0">
                <a:latin typeface="Abadi" panose="020B0604020104020204" pitchFamily="34" charset="0"/>
              </a:rPr>
              <a:t>Family Influences</a:t>
            </a:r>
          </a:p>
        </p:txBody>
      </p:sp>
      <p:graphicFrame>
        <p:nvGraphicFramePr>
          <p:cNvPr id="4" name="Content Placeholder 3">
            <a:extLst>
              <a:ext uri="{FF2B5EF4-FFF2-40B4-BE49-F238E27FC236}">
                <a16:creationId xmlns:a16="http://schemas.microsoft.com/office/drawing/2014/main" id="{EBC054B9-0ED6-428E-91FD-1C9403429817}"/>
              </a:ext>
            </a:extLst>
          </p:cNvPr>
          <p:cNvGraphicFramePr>
            <a:graphicFrameLocks noGrp="1"/>
          </p:cNvGraphicFramePr>
          <p:nvPr>
            <p:ph idx="1"/>
            <p:extLst>
              <p:ext uri="{D42A27DB-BD31-4B8C-83A1-F6EECF244321}">
                <p14:modId xmlns:p14="http://schemas.microsoft.com/office/powerpoint/2010/main" val="1682915079"/>
              </p:ext>
            </p:extLst>
          </p:nvPr>
        </p:nvGraphicFramePr>
        <p:xfrm>
          <a:off x="6400800" y="1866899"/>
          <a:ext cx="4953000" cy="43100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D0E322A-49C3-449A-9117-AC2D4894CE89}"/>
              </a:ext>
            </a:extLst>
          </p:cNvPr>
          <p:cNvGraphicFramePr>
            <a:graphicFrameLocks/>
          </p:cNvGraphicFramePr>
          <p:nvPr>
            <p:extLst>
              <p:ext uri="{D42A27DB-BD31-4B8C-83A1-F6EECF244321}">
                <p14:modId xmlns:p14="http://schemas.microsoft.com/office/powerpoint/2010/main" val="3080656672"/>
              </p:ext>
            </p:extLst>
          </p:nvPr>
        </p:nvGraphicFramePr>
        <p:xfrm>
          <a:off x="590550" y="1866899"/>
          <a:ext cx="5505450" cy="43100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5723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29753-16D4-43A5-A881-B1B3EAC0927B}"/>
              </a:ext>
            </a:extLst>
          </p:cNvPr>
          <p:cNvSpPr>
            <a:spLocks noGrp="1"/>
          </p:cNvSpPr>
          <p:nvPr>
            <p:ph type="title"/>
          </p:nvPr>
        </p:nvSpPr>
        <p:spPr/>
        <p:txBody>
          <a:bodyPr>
            <a:noAutofit/>
          </a:bodyPr>
          <a:lstStyle/>
          <a:p>
            <a:pPr algn="ctr"/>
            <a:r>
              <a:rPr lang="en-US" sz="2400" dirty="0">
                <a:latin typeface="Abadi" panose="020B0604020104020204" pitchFamily="34" charset="0"/>
              </a:rPr>
              <a:t>98% of the general student body said parents have direct impact (60%) or strong influence (38%) on their decision-making.  For RJ participants, 100% said parents have a direct impact (73%) or strong influence (27%) on their decision-making.</a:t>
            </a:r>
          </a:p>
        </p:txBody>
      </p:sp>
      <p:graphicFrame>
        <p:nvGraphicFramePr>
          <p:cNvPr id="6" name="Content Placeholder 5">
            <a:extLst>
              <a:ext uri="{FF2B5EF4-FFF2-40B4-BE49-F238E27FC236}">
                <a16:creationId xmlns:a16="http://schemas.microsoft.com/office/drawing/2014/main" id="{00003236-FF13-468F-968B-F7E4363E8F8F}"/>
              </a:ext>
            </a:extLst>
          </p:cNvPr>
          <p:cNvGraphicFramePr>
            <a:graphicFrameLocks noGrp="1"/>
          </p:cNvGraphicFramePr>
          <p:nvPr>
            <p:ph sz="half" idx="1"/>
            <p:extLst>
              <p:ext uri="{D42A27DB-BD31-4B8C-83A1-F6EECF244321}">
                <p14:modId xmlns:p14="http://schemas.microsoft.com/office/powerpoint/2010/main" val="1298875859"/>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4">
            <a:extLst>
              <a:ext uri="{FF2B5EF4-FFF2-40B4-BE49-F238E27FC236}">
                <a16:creationId xmlns:a16="http://schemas.microsoft.com/office/drawing/2014/main" id="{680F6B01-BF00-4D5D-AC8F-3B469E84AF67}"/>
              </a:ext>
            </a:extLst>
          </p:cNvPr>
          <p:cNvGraphicFramePr>
            <a:graphicFrameLocks noGrp="1"/>
          </p:cNvGraphicFramePr>
          <p:nvPr>
            <p:ph sz="half" idx="2"/>
            <p:extLst>
              <p:ext uri="{D42A27DB-BD31-4B8C-83A1-F6EECF244321}">
                <p14:modId xmlns:p14="http://schemas.microsoft.com/office/powerpoint/2010/main" val="2800525611"/>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0700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AAE8A-D43D-418E-8F67-825C253B4AD9}"/>
              </a:ext>
            </a:extLst>
          </p:cNvPr>
          <p:cNvSpPr>
            <a:spLocks noGrp="1"/>
          </p:cNvSpPr>
          <p:nvPr>
            <p:ph type="title"/>
          </p:nvPr>
        </p:nvSpPr>
        <p:spPr/>
        <p:txBody>
          <a:bodyPr/>
          <a:lstStyle/>
          <a:p>
            <a:r>
              <a:rPr lang="en-US" dirty="0">
                <a:latin typeface="Abadi" panose="020B0604020104020204" pitchFamily="34" charset="0"/>
              </a:rPr>
              <a:t>Eco-Map Survey Step2—</a:t>
            </a:r>
            <a:br>
              <a:rPr lang="en-US" dirty="0">
                <a:latin typeface="Abadi" panose="020B0604020104020204" pitchFamily="34" charset="0"/>
              </a:rPr>
            </a:br>
            <a:r>
              <a:rPr lang="en-US" dirty="0">
                <a:latin typeface="Abadi" panose="020B0604020104020204" pitchFamily="34" charset="0"/>
              </a:rPr>
              <a:t>		Rank Changes Post RJ</a:t>
            </a:r>
          </a:p>
        </p:txBody>
      </p:sp>
      <p:sp>
        <p:nvSpPr>
          <p:cNvPr id="3" name="Content Placeholder 2">
            <a:extLst>
              <a:ext uri="{FF2B5EF4-FFF2-40B4-BE49-F238E27FC236}">
                <a16:creationId xmlns:a16="http://schemas.microsoft.com/office/drawing/2014/main" id="{AF390116-E394-43BB-AFE1-EFD1B2A14A90}"/>
              </a:ext>
            </a:extLst>
          </p:cNvPr>
          <p:cNvSpPr>
            <a:spLocks noGrp="1"/>
          </p:cNvSpPr>
          <p:nvPr>
            <p:ph idx="1"/>
          </p:nvPr>
        </p:nvSpPr>
        <p:spPr/>
        <p:txBody>
          <a:bodyPr/>
          <a:lstStyle/>
          <a:p>
            <a:r>
              <a:rPr lang="en-US" dirty="0"/>
              <a:t>In addition to ranking influencers on a scale of 1 to 4, RJ participants also used the Comment section to answer the following:</a:t>
            </a:r>
          </a:p>
          <a:p>
            <a:r>
              <a:rPr lang="en-US" dirty="0"/>
              <a:t>“Thinking about your school experience before you used restorative justice, do you think any of [these] influences became more, or less, important in your life? If so, please indicate which influences have changed by writing ‘more’ or ‘less’ in the Comments column.”</a:t>
            </a:r>
          </a:p>
          <a:p>
            <a:r>
              <a:rPr lang="en-US" dirty="0"/>
              <a:t>Their answers are graphed out in the following charts. Their reporting about the influence of key people in their lives is noteworthy. Some graphs offer views of specific groupings of note.</a:t>
            </a:r>
          </a:p>
        </p:txBody>
      </p:sp>
    </p:spTree>
    <p:extLst>
      <p:ext uri="{BB962C8B-B14F-4D97-AF65-F5344CB8AC3E}">
        <p14:creationId xmlns:p14="http://schemas.microsoft.com/office/powerpoint/2010/main" val="117307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031E6-D591-40F9-876C-E7CAFEC93B8A}"/>
              </a:ext>
            </a:extLst>
          </p:cNvPr>
          <p:cNvSpPr>
            <a:spLocks noGrp="1"/>
          </p:cNvSpPr>
          <p:nvPr>
            <p:ph type="title"/>
          </p:nvPr>
        </p:nvSpPr>
        <p:spPr/>
        <p:txBody>
          <a:bodyPr/>
          <a:lstStyle/>
          <a:p>
            <a:r>
              <a:rPr lang="en-US" dirty="0">
                <a:latin typeface="Abadi" panose="020B0604020104020204" pitchFamily="34" charset="0"/>
              </a:rPr>
              <a:t>Objectives</a:t>
            </a:r>
          </a:p>
        </p:txBody>
      </p:sp>
      <p:sp>
        <p:nvSpPr>
          <p:cNvPr id="3" name="Content Placeholder 2">
            <a:extLst>
              <a:ext uri="{FF2B5EF4-FFF2-40B4-BE49-F238E27FC236}">
                <a16:creationId xmlns:a16="http://schemas.microsoft.com/office/drawing/2014/main" id="{F4051AF7-CBC0-498F-9618-CD1BB183A677}"/>
              </a:ext>
            </a:extLst>
          </p:cNvPr>
          <p:cNvSpPr>
            <a:spLocks noGrp="1"/>
          </p:cNvSpPr>
          <p:nvPr>
            <p:ph idx="1"/>
          </p:nvPr>
        </p:nvSpPr>
        <p:spPr/>
        <p:txBody>
          <a:bodyPr>
            <a:normAutofit/>
          </a:bodyPr>
          <a:lstStyle/>
          <a:p>
            <a:r>
              <a:rPr lang="en-US" sz="3600" dirty="0"/>
              <a:t>Introduce basics of Bronfenbrenner’s Human Ecology Theory</a:t>
            </a:r>
          </a:p>
          <a:p>
            <a:r>
              <a:rPr lang="en-US" sz="3600" dirty="0"/>
              <a:t>Explain how we did this pilot study</a:t>
            </a:r>
          </a:p>
          <a:p>
            <a:r>
              <a:rPr lang="en-US" sz="3600" dirty="0"/>
              <a:t>Share our observations and findings</a:t>
            </a:r>
          </a:p>
          <a:p>
            <a:r>
              <a:rPr lang="en-US" sz="3600" dirty="0"/>
              <a:t>Invite your thoughts and feedback</a:t>
            </a:r>
          </a:p>
        </p:txBody>
      </p:sp>
    </p:spTree>
    <p:extLst>
      <p:ext uri="{BB962C8B-B14F-4D97-AF65-F5344CB8AC3E}">
        <p14:creationId xmlns:p14="http://schemas.microsoft.com/office/powerpoint/2010/main" val="902702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CBE5C-4989-4D95-B02D-CBE86F14AEC7}"/>
              </a:ext>
            </a:extLst>
          </p:cNvPr>
          <p:cNvSpPr>
            <a:spLocks noGrp="1"/>
          </p:cNvSpPr>
          <p:nvPr>
            <p:ph type="title"/>
          </p:nvPr>
        </p:nvSpPr>
        <p:spPr>
          <a:xfrm>
            <a:off x="838198" y="500061"/>
            <a:ext cx="11077137" cy="1089589"/>
          </a:xfrm>
        </p:spPr>
        <p:txBody>
          <a:bodyPr>
            <a:normAutofit fontScale="90000"/>
          </a:bodyPr>
          <a:lstStyle/>
          <a:p>
            <a:pPr algn="ctr"/>
            <a:r>
              <a:rPr lang="en-US" sz="2900" dirty="0">
                <a:latin typeface="Abadi" panose="020B0604020104020204" pitchFamily="34" charset="0"/>
              </a:rPr>
              <a:t>RJ Participants responded to the question: "Thinking about your school experience before you used restorative justice, do you think any of the influences . . . became more, or less, important in your life?"</a:t>
            </a:r>
            <a:br>
              <a:rPr lang="en-US" dirty="0"/>
            </a:br>
            <a:endParaRPr lang="en-US" dirty="0"/>
          </a:p>
        </p:txBody>
      </p:sp>
      <p:graphicFrame>
        <p:nvGraphicFramePr>
          <p:cNvPr id="6" name="Content Placeholder 5">
            <a:extLst>
              <a:ext uri="{FF2B5EF4-FFF2-40B4-BE49-F238E27FC236}">
                <a16:creationId xmlns:a16="http://schemas.microsoft.com/office/drawing/2014/main" id="{1B15E23C-F0EB-4E89-9F01-2187F4DCE99E}"/>
              </a:ext>
            </a:extLst>
          </p:cNvPr>
          <p:cNvGraphicFramePr>
            <a:graphicFrameLocks noGrp="1"/>
          </p:cNvGraphicFramePr>
          <p:nvPr>
            <p:ph idx="1"/>
            <p:extLst>
              <p:ext uri="{D42A27DB-BD31-4B8C-83A1-F6EECF244321}">
                <p14:modId xmlns:p14="http://schemas.microsoft.com/office/powerpoint/2010/main" val="2845146414"/>
              </p:ext>
            </p:extLst>
          </p:nvPr>
        </p:nvGraphicFramePr>
        <p:xfrm>
          <a:off x="0" y="1406769"/>
          <a:ext cx="12191999" cy="61897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4080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E1EA-B139-479A-A64D-981D6BF02985}"/>
              </a:ext>
            </a:extLst>
          </p:cNvPr>
          <p:cNvSpPr>
            <a:spLocks noGrp="1"/>
          </p:cNvSpPr>
          <p:nvPr>
            <p:ph type="title"/>
          </p:nvPr>
        </p:nvSpPr>
        <p:spPr>
          <a:xfrm>
            <a:off x="838200" y="365126"/>
            <a:ext cx="10515600" cy="1052858"/>
          </a:xfrm>
        </p:spPr>
        <p:txBody>
          <a:bodyPr>
            <a:normAutofit/>
          </a:bodyPr>
          <a:lstStyle/>
          <a:p>
            <a:pPr algn="ctr"/>
            <a:r>
              <a:rPr lang="en-US" dirty="0">
                <a:latin typeface="Abadi" panose="020B0604020104020204" pitchFamily="34" charset="0"/>
              </a:rPr>
              <a:t>Significant People's Influence After RJ</a:t>
            </a:r>
            <a:endParaRPr lang="en-US" sz="2700" i="1" dirty="0">
              <a:latin typeface="Abadi" panose="020B0604020104020204" pitchFamily="34" charset="0"/>
            </a:endParaRPr>
          </a:p>
        </p:txBody>
      </p:sp>
      <p:graphicFrame>
        <p:nvGraphicFramePr>
          <p:cNvPr id="4" name="Content Placeholder 3">
            <a:extLst>
              <a:ext uri="{FF2B5EF4-FFF2-40B4-BE49-F238E27FC236}">
                <a16:creationId xmlns:a16="http://schemas.microsoft.com/office/drawing/2014/main" id="{0E79E543-1370-4EE0-A335-A9383BA57645}"/>
              </a:ext>
            </a:extLst>
          </p:cNvPr>
          <p:cNvGraphicFramePr>
            <a:graphicFrameLocks noGrp="1"/>
          </p:cNvGraphicFramePr>
          <p:nvPr>
            <p:ph idx="1"/>
            <p:extLst>
              <p:ext uri="{D42A27DB-BD31-4B8C-83A1-F6EECF244321}">
                <p14:modId xmlns:p14="http://schemas.microsoft.com/office/powerpoint/2010/main" val="3276809311"/>
              </p:ext>
            </p:extLst>
          </p:nvPr>
        </p:nvGraphicFramePr>
        <p:xfrm>
          <a:off x="838200" y="1417984"/>
          <a:ext cx="10515600" cy="5181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226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39C84-B915-4E85-8705-C9CCB2142A79}"/>
              </a:ext>
            </a:extLst>
          </p:cNvPr>
          <p:cNvSpPr>
            <a:spLocks noGrp="1"/>
          </p:cNvSpPr>
          <p:nvPr>
            <p:ph type="title"/>
          </p:nvPr>
        </p:nvSpPr>
        <p:spPr>
          <a:xfrm>
            <a:off x="838200" y="159027"/>
            <a:ext cx="10515600" cy="1318082"/>
          </a:xfrm>
        </p:spPr>
        <p:txBody>
          <a:bodyPr>
            <a:normAutofit/>
          </a:bodyPr>
          <a:lstStyle/>
          <a:p>
            <a:pPr algn="ctr"/>
            <a:r>
              <a:rPr lang="en-US" dirty="0">
                <a:latin typeface="Abadi" panose="020B0604020104020204" pitchFamily="34" charset="0"/>
              </a:rPr>
              <a:t>School Community’s Influence After RJ</a:t>
            </a:r>
            <a:endParaRPr lang="en-US" sz="2700" dirty="0">
              <a:latin typeface="Abadi" panose="020B0604020104020204" pitchFamily="34" charset="0"/>
            </a:endParaRPr>
          </a:p>
        </p:txBody>
      </p:sp>
      <p:graphicFrame>
        <p:nvGraphicFramePr>
          <p:cNvPr id="4" name="Content Placeholder 3">
            <a:extLst>
              <a:ext uri="{FF2B5EF4-FFF2-40B4-BE49-F238E27FC236}">
                <a16:creationId xmlns:a16="http://schemas.microsoft.com/office/drawing/2014/main" id="{E722609B-037B-4AEF-80D6-D5BE849AE5A3}"/>
              </a:ext>
            </a:extLst>
          </p:cNvPr>
          <p:cNvGraphicFramePr>
            <a:graphicFrameLocks noGrp="1"/>
          </p:cNvGraphicFramePr>
          <p:nvPr>
            <p:ph idx="1"/>
            <p:extLst>
              <p:ext uri="{D42A27DB-BD31-4B8C-83A1-F6EECF244321}">
                <p14:modId xmlns:p14="http://schemas.microsoft.com/office/powerpoint/2010/main" val="71248092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5455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1AA77-6DA7-460F-8D09-0EDCCCABC6D8}"/>
              </a:ext>
            </a:extLst>
          </p:cNvPr>
          <p:cNvSpPr>
            <a:spLocks noGrp="1"/>
          </p:cNvSpPr>
          <p:nvPr>
            <p:ph type="title"/>
          </p:nvPr>
        </p:nvSpPr>
        <p:spPr/>
        <p:txBody>
          <a:bodyPr>
            <a:normAutofit fontScale="90000"/>
          </a:bodyPr>
          <a:lstStyle/>
          <a:p>
            <a:pPr algn="ctr"/>
            <a:r>
              <a:rPr lang="en-US" dirty="0">
                <a:latin typeface="Abadi" panose="020B0604020104020204" pitchFamily="34" charset="0"/>
              </a:rPr>
              <a:t>Influence of Family After RJ</a:t>
            </a:r>
            <a:br>
              <a:rPr lang="en-US" dirty="0">
                <a:latin typeface="Abadi" panose="020B0604020104020204" pitchFamily="34" charset="0"/>
              </a:rPr>
            </a:br>
            <a:r>
              <a:rPr lang="en-US" sz="2700" i="1" dirty="0">
                <a:latin typeface="Abadi" panose="020B0604020104020204" pitchFamily="34" charset="0"/>
              </a:rPr>
              <a:t>NOTE: Green shows increase; Yellow indicates a decrease,</a:t>
            </a:r>
            <a:br>
              <a:rPr lang="en-US" sz="2700" i="1" dirty="0">
                <a:latin typeface="Abadi" panose="020B0604020104020204" pitchFamily="34" charset="0"/>
              </a:rPr>
            </a:br>
            <a:r>
              <a:rPr lang="en-US" sz="2700" i="1" dirty="0">
                <a:latin typeface="Abadi" panose="020B0604020104020204" pitchFamily="34" charset="0"/>
              </a:rPr>
              <a:t> and Red means students did not respond.</a:t>
            </a:r>
            <a:endParaRPr lang="en-US" sz="2700" dirty="0">
              <a:latin typeface="Abadi" panose="020B0604020104020204" pitchFamily="34" charset="0"/>
            </a:endParaRPr>
          </a:p>
        </p:txBody>
      </p:sp>
      <p:graphicFrame>
        <p:nvGraphicFramePr>
          <p:cNvPr id="5" name="Content Placeholder 4">
            <a:extLst>
              <a:ext uri="{FF2B5EF4-FFF2-40B4-BE49-F238E27FC236}">
                <a16:creationId xmlns:a16="http://schemas.microsoft.com/office/drawing/2014/main" id="{3F813A70-AD02-40B6-9AE2-3799D40DE300}"/>
              </a:ext>
            </a:extLst>
          </p:cNvPr>
          <p:cNvGraphicFramePr>
            <a:graphicFrameLocks noGrp="1"/>
          </p:cNvGraphicFramePr>
          <p:nvPr>
            <p:ph idx="1"/>
            <p:extLst>
              <p:ext uri="{D42A27DB-BD31-4B8C-83A1-F6EECF244321}">
                <p14:modId xmlns:p14="http://schemas.microsoft.com/office/powerpoint/2010/main" val="286299187"/>
              </p:ext>
            </p:extLst>
          </p:nvPr>
        </p:nvGraphicFramePr>
        <p:xfrm>
          <a:off x="838200" y="2137051"/>
          <a:ext cx="10515600" cy="47209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7690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AAE8A-D43D-418E-8F67-825C253B4AD9}"/>
              </a:ext>
            </a:extLst>
          </p:cNvPr>
          <p:cNvSpPr>
            <a:spLocks noGrp="1"/>
          </p:cNvSpPr>
          <p:nvPr>
            <p:ph type="title"/>
          </p:nvPr>
        </p:nvSpPr>
        <p:spPr>
          <a:xfrm>
            <a:off x="463827" y="365125"/>
            <a:ext cx="11370364" cy="1325563"/>
          </a:xfrm>
        </p:spPr>
        <p:txBody>
          <a:bodyPr/>
          <a:lstStyle/>
          <a:p>
            <a:r>
              <a:rPr lang="en-US" dirty="0">
                <a:latin typeface="Abadi" panose="020B0604020104020204" pitchFamily="34" charset="0"/>
              </a:rPr>
              <a:t>Eco-Map Survey Step 3—</a:t>
            </a:r>
            <a:br>
              <a:rPr lang="en-US" dirty="0">
                <a:latin typeface="Abadi" panose="020B0604020104020204" pitchFamily="34" charset="0"/>
              </a:rPr>
            </a:br>
            <a:r>
              <a:rPr lang="en-US" dirty="0">
                <a:latin typeface="Abadi" panose="020B0604020104020204" pitchFamily="34" charset="0"/>
              </a:rPr>
              <a:t>		In Participants’ Own Words</a:t>
            </a:r>
          </a:p>
        </p:txBody>
      </p:sp>
      <p:sp>
        <p:nvSpPr>
          <p:cNvPr id="3" name="Content Placeholder 2">
            <a:extLst>
              <a:ext uri="{FF2B5EF4-FFF2-40B4-BE49-F238E27FC236}">
                <a16:creationId xmlns:a16="http://schemas.microsoft.com/office/drawing/2014/main" id="{AF390116-E394-43BB-AFE1-EFD1B2A14A90}"/>
              </a:ext>
            </a:extLst>
          </p:cNvPr>
          <p:cNvSpPr>
            <a:spLocks noGrp="1"/>
          </p:cNvSpPr>
          <p:nvPr>
            <p:ph idx="1"/>
          </p:nvPr>
        </p:nvSpPr>
        <p:spPr>
          <a:xfrm>
            <a:off x="838200" y="1961321"/>
            <a:ext cx="10515600" cy="4215641"/>
          </a:xfrm>
        </p:spPr>
        <p:txBody>
          <a:bodyPr/>
          <a:lstStyle/>
          <a:p>
            <a:r>
              <a:rPr lang="en-US" dirty="0"/>
              <a:t>Finally, RJ participants were invited to “Please tell us about your restorative justice experience this year.”</a:t>
            </a:r>
          </a:p>
          <a:p>
            <a:r>
              <a:rPr lang="en-US" dirty="0"/>
              <a:t>Every student who took the survey provided some comment or opinion about his/her RJ experience. Their answers are included on the following slides.</a:t>
            </a:r>
          </a:p>
          <a:p>
            <a:r>
              <a:rPr lang="en-US" dirty="0"/>
              <a:t>One of the twelve links to the overall survey:</a:t>
            </a:r>
          </a:p>
          <a:p>
            <a:pPr marL="0" indent="0" algn="ctr">
              <a:buNone/>
            </a:pPr>
            <a:endParaRPr lang="en-US" sz="1000" i="1" dirty="0"/>
          </a:p>
          <a:p>
            <a:pPr marL="0" indent="0" algn="ctr">
              <a:buNone/>
            </a:pPr>
            <a:r>
              <a:rPr lang="en-US" i="1" dirty="0">
                <a:solidFill>
                  <a:srgbClr val="002060"/>
                </a:solidFill>
              </a:rPr>
              <a:t>I feel my experience in this program overall has positively impacted my everyday life such as decisions I make and my relationships with people.</a:t>
            </a:r>
          </a:p>
          <a:p>
            <a:endParaRPr lang="en-US" dirty="0"/>
          </a:p>
        </p:txBody>
      </p:sp>
    </p:spTree>
    <p:extLst>
      <p:ext uri="{BB962C8B-B14F-4D97-AF65-F5344CB8AC3E}">
        <p14:creationId xmlns:p14="http://schemas.microsoft.com/office/powerpoint/2010/main" val="3559246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B3F64-63B0-4724-84B3-FF797BC3A569}"/>
              </a:ext>
            </a:extLst>
          </p:cNvPr>
          <p:cNvSpPr>
            <a:spLocks noGrp="1"/>
          </p:cNvSpPr>
          <p:nvPr>
            <p:ph type="title"/>
          </p:nvPr>
        </p:nvSpPr>
        <p:spPr>
          <a:xfrm>
            <a:off x="839787" y="457200"/>
            <a:ext cx="5786299" cy="921026"/>
          </a:xfrm>
        </p:spPr>
        <p:txBody>
          <a:bodyPr>
            <a:noAutofit/>
          </a:bodyPr>
          <a:lstStyle/>
          <a:p>
            <a:r>
              <a:rPr lang="en-US" sz="4000" dirty="0">
                <a:latin typeface="Abadi" panose="020B0604020104020204" pitchFamily="34" charset="0"/>
              </a:rPr>
              <a:t>Participants’ Own Words</a:t>
            </a:r>
          </a:p>
        </p:txBody>
      </p:sp>
      <p:sp>
        <p:nvSpPr>
          <p:cNvPr id="3" name="Content Placeholder 2">
            <a:extLst>
              <a:ext uri="{FF2B5EF4-FFF2-40B4-BE49-F238E27FC236}">
                <a16:creationId xmlns:a16="http://schemas.microsoft.com/office/drawing/2014/main" id="{113CA465-63E5-4F3E-8B04-49DC47D41BD2}"/>
              </a:ext>
            </a:extLst>
          </p:cNvPr>
          <p:cNvSpPr>
            <a:spLocks noGrp="1"/>
          </p:cNvSpPr>
          <p:nvPr>
            <p:ph idx="1"/>
          </p:nvPr>
        </p:nvSpPr>
        <p:spPr>
          <a:xfrm>
            <a:off x="6175512" y="1717813"/>
            <a:ext cx="5179875" cy="4510709"/>
          </a:xfrm>
        </p:spPr>
        <p:txBody>
          <a:bodyPr>
            <a:noAutofit/>
          </a:bodyPr>
          <a:lstStyle/>
          <a:p>
            <a:r>
              <a:rPr lang="en-US" sz="2300" i="1" dirty="0">
                <a:solidFill>
                  <a:schemeClr val="tx2"/>
                </a:solidFill>
              </a:rPr>
              <a:t>I've dealt with conflicts before usually </a:t>
            </a:r>
            <a:r>
              <a:rPr lang="en-US" sz="2300" i="1" dirty="0" err="1">
                <a:solidFill>
                  <a:schemeClr val="tx2"/>
                </a:solidFill>
              </a:rPr>
              <a:t>pretaining</a:t>
            </a:r>
            <a:r>
              <a:rPr lang="en-US" sz="2300" i="1" dirty="0">
                <a:solidFill>
                  <a:schemeClr val="tx2"/>
                </a:solidFill>
              </a:rPr>
              <a:t> [sic] to a lack of communication with another person so restorative justice was a important experience.</a:t>
            </a:r>
          </a:p>
          <a:p>
            <a:r>
              <a:rPr lang="en-US" sz="2300" i="1" dirty="0">
                <a:solidFill>
                  <a:schemeClr val="tx2"/>
                </a:solidFill>
              </a:rPr>
              <a:t>Me and a freshman got into it awhile back and the situation ended up being resolved later that day with a counselor.</a:t>
            </a:r>
          </a:p>
          <a:p>
            <a:r>
              <a:rPr lang="en-US" sz="2300" i="1" dirty="0">
                <a:solidFill>
                  <a:schemeClr val="tx2"/>
                </a:solidFill>
              </a:rPr>
              <a:t>I loved that I have people around this school that keeps me safe and makes sure if anything happens we would fix it so we can get back to enjoying our life.</a:t>
            </a:r>
          </a:p>
          <a:p>
            <a:pPr marL="0" indent="0">
              <a:lnSpc>
                <a:spcPct val="100000"/>
              </a:lnSpc>
              <a:buNone/>
            </a:pPr>
            <a:endParaRPr lang="en-US" sz="2400" dirty="0">
              <a:solidFill>
                <a:srgbClr val="002060"/>
              </a:solidFill>
            </a:endParaRPr>
          </a:p>
        </p:txBody>
      </p:sp>
      <p:sp>
        <p:nvSpPr>
          <p:cNvPr id="4" name="Text Placeholder 3">
            <a:extLst>
              <a:ext uri="{FF2B5EF4-FFF2-40B4-BE49-F238E27FC236}">
                <a16:creationId xmlns:a16="http://schemas.microsoft.com/office/drawing/2014/main" id="{B739DD0E-584C-431F-AA08-790A108B4B0A}"/>
              </a:ext>
            </a:extLst>
          </p:cNvPr>
          <p:cNvSpPr>
            <a:spLocks noGrp="1"/>
          </p:cNvSpPr>
          <p:nvPr>
            <p:ph type="body" sz="half" idx="2"/>
          </p:nvPr>
        </p:nvSpPr>
        <p:spPr>
          <a:xfrm>
            <a:off x="839788" y="1717813"/>
            <a:ext cx="5044177" cy="4171122"/>
          </a:xfrm>
        </p:spPr>
        <p:txBody>
          <a:bodyPr>
            <a:normAutofit lnSpcReduction="10000"/>
          </a:bodyPr>
          <a:lstStyle/>
          <a:p>
            <a:pPr marL="285750" indent="-285750">
              <a:buFont typeface="Arial" panose="020B0604020202020204" pitchFamily="34" charset="0"/>
              <a:buChar char="•"/>
            </a:pPr>
            <a:r>
              <a:rPr lang="en-US" sz="2400" i="1" dirty="0">
                <a:solidFill>
                  <a:srgbClr val="002060"/>
                </a:solidFill>
              </a:rPr>
              <a:t>I think it was okay gave me a chance to talk the problem out face to face so there won't be anymore problems later on or in the future thought it was nice.</a:t>
            </a:r>
          </a:p>
          <a:p>
            <a:pPr marL="285750" indent="-285750">
              <a:buFont typeface="Arial" panose="020B0604020202020204" pitchFamily="34" charset="0"/>
              <a:buChar char="•"/>
            </a:pPr>
            <a:r>
              <a:rPr lang="en-US" sz="2400" i="1" dirty="0">
                <a:solidFill>
                  <a:srgbClr val="002060"/>
                </a:solidFill>
              </a:rPr>
              <a:t>It ended the problem. Not friends at all. In the same school without any more issues. Somewhat respected. Didn't learn much from it.</a:t>
            </a:r>
          </a:p>
          <a:p>
            <a:pPr marL="285750" indent="-285750">
              <a:buFont typeface="Arial" panose="020B0604020202020204" pitchFamily="34" charset="0"/>
              <a:buChar char="•"/>
            </a:pPr>
            <a:r>
              <a:rPr lang="en-US" sz="2400" i="1" dirty="0">
                <a:solidFill>
                  <a:srgbClr val="002060"/>
                </a:solidFill>
              </a:rPr>
              <a:t>In my situation, It actually didn't help me because It ended up getting even worse But it's a little better than it was when it first happened.</a:t>
            </a:r>
          </a:p>
          <a:p>
            <a:endParaRPr lang="en-US" dirty="0"/>
          </a:p>
          <a:p>
            <a:endParaRPr lang="en-US" dirty="0"/>
          </a:p>
        </p:txBody>
      </p:sp>
    </p:spTree>
    <p:extLst>
      <p:ext uri="{BB962C8B-B14F-4D97-AF65-F5344CB8AC3E}">
        <p14:creationId xmlns:p14="http://schemas.microsoft.com/office/powerpoint/2010/main" val="984521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D51A3-607E-4345-AAE0-4A666E6F4A66}"/>
              </a:ext>
            </a:extLst>
          </p:cNvPr>
          <p:cNvSpPr>
            <a:spLocks noGrp="1"/>
          </p:cNvSpPr>
          <p:nvPr>
            <p:ph type="title"/>
          </p:nvPr>
        </p:nvSpPr>
        <p:spPr>
          <a:xfrm>
            <a:off x="747024" y="483705"/>
            <a:ext cx="10318541" cy="934278"/>
          </a:xfrm>
        </p:spPr>
        <p:txBody>
          <a:bodyPr>
            <a:normAutofit/>
          </a:bodyPr>
          <a:lstStyle/>
          <a:p>
            <a:r>
              <a:rPr lang="en-US" sz="4000" dirty="0">
                <a:latin typeface="Abadi" panose="020B0604020104020204" pitchFamily="34" charset="0"/>
              </a:rPr>
              <a:t>Participants’ Own Words</a:t>
            </a:r>
          </a:p>
        </p:txBody>
      </p:sp>
      <p:sp>
        <p:nvSpPr>
          <p:cNvPr id="3" name="Content Placeholder 2">
            <a:extLst>
              <a:ext uri="{FF2B5EF4-FFF2-40B4-BE49-F238E27FC236}">
                <a16:creationId xmlns:a16="http://schemas.microsoft.com/office/drawing/2014/main" id="{4882A6CC-FD9D-45D0-8254-E9DD2787F9D0}"/>
              </a:ext>
            </a:extLst>
          </p:cNvPr>
          <p:cNvSpPr>
            <a:spLocks noGrp="1"/>
          </p:cNvSpPr>
          <p:nvPr>
            <p:ph idx="1"/>
          </p:nvPr>
        </p:nvSpPr>
        <p:spPr>
          <a:xfrm>
            <a:off x="6533323" y="1669773"/>
            <a:ext cx="4835318" cy="4320209"/>
          </a:xfrm>
        </p:spPr>
        <p:txBody>
          <a:bodyPr>
            <a:noAutofit/>
          </a:bodyPr>
          <a:lstStyle/>
          <a:p>
            <a:r>
              <a:rPr lang="en-US" sz="2400" i="1" dirty="0">
                <a:solidFill>
                  <a:srgbClr val="002060"/>
                </a:solidFill>
              </a:rPr>
              <a:t>I've had a big issue with this girl named __ she would always say lots of crap about me and always want to make a scene and want to hurt and fight me.</a:t>
            </a:r>
          </a:p>
          <a:p>
            <a:r>
              <a:rPr lang="en-US" sz="2400" i="1" dirty="0">
                <a:solidFill>
                  <a:srgbClr val="002060"/>
                </a:solidFill>
              </a:rPr>
              <a:t>It’s been fine. I really haven’t had to use it this year.</a:t>
            </a:r>
          </a:p>
          <a:p>
            <a:r>
              <a:rPr lang="en-US" sz="2400" i="1" dirty="0">
                <a:solidFill>
                  <a:srgbClr val="002060"/>
                </a:solidFill>
              </a:rPr>
              <a:t>My process going through restorative justice is that it made me become more mature and became more responsible as a person.</a:t>
            </a:r>
            <a:endParaRPr lang="en-US" sz="24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234DFA7D-9797-4A6E-9584-E70336BDFD97}"/>
              </a:ext>
            </a:extLst>
          </p:cNvPr>
          <p:cNvSpPr>
            <a:spLocks noGrp="1"/>
          </p:cNvSpPr>
          <p:nvPr>
            <p:ph type="body" sz="half" idx="2"/>
          </p:nvPr>
        </p:nvSpPr>
        <p:spPr>
          <a:xfrm>
            <a:off x="747023" y="1669774"/>
            <a:ext cx="5468248" cy="4558748"/>
          </a:xfrm>
        </p:spPr>
        <p:txBody>
          <a:bodyPr>
            <a:noAutofit/>
          </a:bodyPr>
          <a:lstStyle/>
          <a:p>
            <a:pPr marL="285750" indent="-285750">
              <a:buFont typeface="Arial" panose="020B0604020202020204" pitchFamily="34" charset="0"/>
              <a:buChar char="•"/>
            </a:pPr>
            <a:r>
              <a:rPr lang="en-US" sz="2400" i="1" dirty="0">
                <a:solidFill>
                  <a:srgbClr val="002060"/>
                </a:solidFill>
              </a:rPr>
              <a:t>Restorative justice helped me a lot. It helped me realize that there are rules and it is wise to follow them. It was also better than getting disciplined because it helped me figure out the problem and then try to change it.</a:t>
            </a:r>
          </a:p>
          <a:p>
            <a:pPr marL="285750" indent="-285750">
              <a:buFont typeface="Arial" panose="020B0604020202020204" pitchFamily="34" charset="0"/>
              <a:buChar char="•"/>
            </a:pPr>
            <a:r>
              <a:rPr lang="en-US" sz="2400" i="1" dirty="0">
                <a:solidFill>
                  <a:srgbClr val="002060"/>
                </a:solidFill>
              </a:rPr>
              <a:t>Basically I just talked to someone about what I was dealing with and how I didn’t know what to do anymore. And they just helped me and instructed me and now I’m doing real good!</a:t>
            </a:r>
          </a:p>
        </p:txBody>
      </p:sp>
    </p:spTree>
    <p:extLst>
      <p:ext uri="{BB962C8B-B14F-4D97-AF65-F5344CB8AC3E}">
        <p14:creationId xmlns:p14="http://schemas.microsoft.com/office/powerpoint/2010/main" val="3975830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E588-06EF-4944-8525-BE265505801D}"/>
              </a:ext>
            </a:extLst>
          </p:cNvPr>
          <p:cNvSpPr>
            <a:spLocks noGrp="1"/>
          </p:cNvSpPr>
          <p:nvPr>
            <p:ph type="title"/>
          </p:nvPr>
        </p:nvSpPr>
        <p:spPr/>
        <p:txBody>
          <a:bodyPr/>
          <a:lstStyle/>
          <a:p>
            <a:r>
              <a:rPr lang="en-US" dirty="0">
                <a:latin typeface="Abadi" panose="020B0604020104020204" pitchFamily="34" charset="0"/>
              </a:rPr>
              <a:t>What I Think They Tell Us About Students</a:t>
            </a:r>
            <a:endParaRPr lang="en-US" dirty="0"/>
          </a:p>
        </p:txBody>
      </p:sp>
      <p:sp>
        <p:nvSpPr>
          <p:cNvPr id="3" name="Content Placeholder 2">
            <a:extLst>
              <a:ext uri="{FF2B5EF4-FFF2-40B4-BE49-F238E27FC236}">
                <a16:creationId xmlns:a16="http://schemas.microsoft.com/office/drawing/2014/main" id="{0526884C-36FB-40C0-A97F-2DE6D572A39E}"/>
              </a:ext>
            </a:extLst>
          </p:cNvPr>
          <p:cNvSpPr>
            <a:spLocks noGrp="1"/>
          </p:cNvSpPr>
          <p:nvPr>
            <p:ph idx="1"/>
          </p:nvPr>
        </p:nvSpPr>
        <p:spPr/>
        <p:txBody>
          <a:bodyPr>
            <a:normAutofit fontScale="92500" lnSpcReduction="10000"/>
          </a:bodyPr>
          <a:lstStyle/>
          <a:p>
            <a:r>
              <a:rPr lang="en-US" dirty="0"/>
              <a:t>A qualitative analysis of the comments also reveals:</a:t>
            </a:r>
          </a:p>
          <a:p>
            <a:pPr lvl="1"/>
            <a:r>
              <a:rPr lang="en-US" dirty="0"/>
              <a:t>83% included a comment about resolving their problem or conflict using restorative justice.</a:t>
            </a:r>
          </a:p>
          <a:p>
            <a:pPr lvl="1"/>
            <a:r>
              <a:rPr lang="en-US" dirty="0"/>
              <a:t>67% mentioned that the restorative process helped them or fostered developmental advances in their lives.</a:t>
            </a:r>
          </a:p>
          <a:p>
            <a:pPr lvl="1"/>
            <a:r>
              <a:rPr lang="en-US" dirty="0"/>
              <a:t>42% mentioned or implied a relationship was formed or improved because of their restorative intervention.</a:t>
            </a:r>
          </a:p>
          <a:p>
            <a:pPr lvl="1"/>
            <a:r>
              <a:rPr lang="en-US" dirty="0"/>
              <a:t>33% referenced communication either as a source of resolution or of conflict.</a:t>
            </a:r>
          </a:p>
          <a:p>
            <a:pPr marL="0" indent="0" algn="ctr">
              <a:buNone/>
            </a:pPr>
            <a:endParaRPr lang="en-US" i="1" dirty="0"/>
          </a:p>
          <a:p>
            <a:pPr marL="0" indent="0" algn="ctr">
              <a:buNone/>
            </a:pPr>
            <a:r>
              <a:rPr lang="en-US" i="1" dirty="0">
                <a:solidFill>
                  <a:srgbClr val="002060"/>
                </a:solidFill>
              </a:rPr>
              <a:t>I loved that I have people around this school that keeps me safe and 		makes sure if anything happens we would fix it so we can get 		back to enjoying our life.</a:t>
            </a:r>
          </a:p>
        </p:txBody>
      </p:sp>
    </p:spTree>
    <p:extLst>
      <p:ext uri="{BB962C8B-B14F-4D97-AF65-F5344CB8AC3E}">
        <p14:creationId xmlns:p14="http://schemas.microsoft.com/office/powerpoint/2010/main" val="2301926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FAC80-AA2F-422D-A015-E3A58F7072D4}"/>
              </a:ext>
            </a:extLst>
          </p:cNvPr>
          <p:cNvSpPr>
            <a:spLocks noGrp="1"/>
          </p:cNvSpPr>
          <p:nvPr>
            <p:ph type="title"/>
          </p:nvPr>
        </p:nvSpPr>
        <p:spPr/>
        <p:txBody>
          <a:bodyPr/>
          <a:lstStyle/>
          <a:p>
            <a:r>
              <a:rPr lang="en-US" dirty="0">
                <a:latin typeface="Abadi" panose="020B0604020104020204" pitchFamily="34" charset="0"/>
              </a:rPr>
              <a:t>What I Think They Tell Us About Students</a:t>
            </a:r>
          </a:p>
        </p:txBody>
      </p:sp>
      <p:sp>
        <p:nvSpPr>
          <p:cNvPr id="3" name="Content Placeholder 2">
            <a:extLst>
              <a:ext uri="{FF2B5EF4-FFF2-40B4-BE49-F238E27FC236}">
                <a16:creationId xmlns:a16="http://schemas.microsoft.com/office/drawing/2014/main" id="{B141D85D-7154-414F-BC7E-85D7DC613113}"/>
              </a:ext>
            </a:extLst>
          </p:cNvPr>
          <p:cNvSpPr>
            <a:spLocks noGrp="1"/>
          </p:cNvSpPr>
          <p:nvPr>
            <p:ph idx="1"/>
          </p:nvPr>
        </p:nvSpPr>
        <p:spPr/>
        <p:txBody>
          <a:bodyPr>
            <a:normAutofit/>
          </a:bodyPr>
          <a:lstStyle/>
          <a:p>
            <a:r>
              <a:rPr lang="en-US" dirty="0"/>
              <a:t>The first two segments of the study seem to indicate this process helped the RJ students (adolescents who had engaged in a restorative intervention) recognize and place a greater value on the formative relationships with adults in their lives. The first quotation below illustrates this idea:</a:t>
            </a:r>
          </a:p>
          <a:p>
            <a:endParaRPr lang="en-US" dirty="0"/>
          </a:p>
          <a:p>
            <a:pPr marL="0" indent="0" algn="ctr">
              <a:buNone/>
            </a:pPr>
            <a:r>
              <a:rPr lang="en-US" i="1" dirty="0">
                <a:solidFill>
                  <a:srgbClr val="002060"/>
                </a:solidFill>
              </a:rPr>
              <a:t>I feel my experience in this program overall has positively impacted 	my everyday life such as decisions I make and my relationships with people.</a:t>
            </a:r>
          </a:p>
          <a:p>
            <a:endParaRPr lang="en-US" dirty="0"/>
          </a:p>
          <a:p>
            <a:endParaRPr lang="en-US" dirty="0"/>
          </a:p>
        </p:txBody>
      </p:sp>
    </p:spTree>
    <p:extLst>
      <p:ext uri="{BB962C8B-B14F-4D97-AF65-F5344CB8AC3E}">
        <p14:creationId xmlns:p14="http://schemas.microsoft.com/office/powerpoint/2010/main" val="3797195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7DE5-9B7B-4C20-9654-A85D11F68482}"/>
              </a:ext>
            </a:extLst>
          </p:cNvPr>
          <p:cNvSpPr>
            <a:spLocks noGrp="1"/>
          </p:cNvSpPr>
          <p:nvPr>
            <p:ph type="title"/>
          </p:nvPr>
        </p:nvSpPr>
        <p:spPr/>
        <p:txBody>
          <a:bodyPr/>
          <a:lstStyle/>
          <a:p>
            <a:r>
              <a:rPr lang="en-US" dirty="0">
                <a:latin typeface="Abadi" panose="020B0604020104020204" pitchFamily="34" charset="0"/>
              </a:rPr>
              <a:t>About the Research Project</a:t>
            </a:r>
            <a:endParaRPr lang="en-US" dirty="0"/>
          </a:p>
        </p:txBody>
      </p:sp>
      <p:sp>
        <p:nvSpPr>
          <p:cNvPr id="3" name="Content Placeholder 2">
            <a:extLst>
              <a:ext uri="{FF2B5EF4-FFF2-40B4-BE49-F238E27FC236}">
                <a16:creationId xmlns:a16="http://schemas.microsoft.com/office/drawing/2014/main" id="{575E7218-D70A-41D7-9ABB-2F61884B4B9C}"/>
              </a:ext>
            </a:extLst>
          </p:cNvPr>
          <p:cNvSpPr>
            <a:spLocks noGrp="1"/>
          </p:cNvSpPr>
          <p:nvPr>
            <p:ph idx="1"/>
          </p:nvPr>
        </p:nvSpPr>
        <p:spPr/>
        <p:txBody>
          <a:bodyPr>
            <a:normAutofit/>
          </a:bodyPr>
          <a:lstStyle/>
          <a:p>
            <a:r>
              <a:rPr lang="en-US" dirty="0"/>
              <a:t>Thanks to school principal who valued scientific analysis, researcher was given full access to student records and permission to contact families as school (contract) employee. </a:t>
            </a:r>
          </a:p>
          <a:p>
            <a:r>
              <a:rPr lang="en-US" dirty="0"/>
              <a:t>Principal also fostered an environment which encouraged the Stats teacher to run the representative sample survey. </a:t>
            </a:r>
          </a:p>
          <a:p>
            <a:r>
              <a:rPr lang="en-US" dirty="0"/>
              <a:t>Contact with families included hard copy and e-mailed invitations followed with invitations and phone calls to get verbal or e-mailed permission to interview their children. Approximately 20 hours were invested to get 12 responses.</a:t>
            </a:r>
          </a:p>
        </p:txBody>
      </p:sp>
    </p:spTree>
    <p:extLst>
      <p:ext uri="{BB962C8B-B14F-4D97-AF65-F5344CB8AC3E}">
        <p14:creationId xmlns:p14="http://schemas.microsoft.com/office/powerpoint/2010/main" val="403722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9295-9295-4C15-97DB-E9290B4C6D79}"/>
              </a:ext>
            </a:extLst>
          </p:cNvPr>
          <p:cNvSpPr>
            <a:spLocks noGrp="1"/>
          </p:cNvSpPr>
          <p:nvPr>
            <p:ph type="title"/>
          </p:nvPr>
        </p:nvSpPr>
        <p:spPr/>
        <p:txBody>
          <a:bodyPr>
            <a:normAutofit/>
          </a:bodyPr>
          <a:lstStyle/>
          <a:p>
            <a:r>
              <a:rPr lang="en-US" sz="4200" dirty="0" err="1">
                <a:latin typeface="Abadi" panose="020B0604020104020204" pitchFamily="34" charset="0"/>
              </a:rPr>
              <a:t>Urie</a:t>
            </a:r>
            <a:r>
              <a:rPr lang="en-US" sz="4200" dirty="0">
                <a:latin typeface="Abadi" panose="020B0604020104020204" pitchFamily="34" charset="0"/>
              </a:rPr>
              <a:t> Bronfenbrenner’s Human Ecology Model </a:t>
            </a:r>
          </a:p>
        </p:txBody>
      </p:sp>
      <p:sp>
        <p:nvSpPr>
          <p:cNvPr id="3" name="Content Placeholder 2">
            <a:extLst>
              <a:ext uri="{FF2B5EF4-FFF2-40B4-BE49-F238E27FC236}">
                <a16:creationId xmlns:a16="http://schemas.microsoft.com/office/drawing/2014/main" id="{87F2D9FB-F766-4E34-A1ED-46453F8FD6A6}"/>
              </a:ext>
            </a:extLst>
          </p:cNvPr>
          <p:cNvSpPr>
            <a:spLocks noGrp="1"/>
          </p:cNvSpPr>
          <p:nvPr>
            <p:ph idx="1"/>
          </p:nvPr>
        </p:nvSpPr>
        <p:spPr/>
        <p:txBody>
          <a:bodyPr>
            <a:normAutofit fontScale="92500" lnSpcReduction="20000"/>
          </a:bodyPr>
          <a:lstStyle/>
          <a:p>
            <a:r>
              <a:rPr lang="en-US" dirty="0"/>
              <a:t>The ecological systems theory holds that we encounter different environments throughout our lifespan that may influence our behavior in varying degrees. These systems include the micro system, the mesosystem, the </a:t>
            </a:r>
            <a:r>
              <a:rPr lang="en-US" dirty="0" err="1"/>
              <a:t>exosystem</a:t>
            </a:r>
            <a:r>
              <a:rPr lang="en-US" dirty="0"/>
              <a:t>, the macro system, and the chronosystem.</a:t>
            </a:r>
          </a:p>
          <a:p>
            <a:r>
              <a:rPr lang="en-US" dirty="0"/>
              <a:t>The micro system's setting is the direct environment we have in our lives. Your family, friends, classmates, teachers, neighbors and other people who have a direct contact with you are included in your micro system. The micro system is the setting in which we have direct social interactions with these social agents. The theory states that we are not mere recipients of the experiences we have when socializing with these people in the micro system environment, but we are contributing to the construction of such environment.</a:t>
            </a:r>
          </a:p>
          <a:p>
            <a:pPr algn="r"/>
            <a:r>
              <a:rPr lang="en-US" sz="2200" i="1" dirty="0"/>
              <a:t>Explanation by Sarah Mae </a:t>
            </a:r>
            <a:r>
              <a:rPr lang="en-US" sz="2200" i="1" dirty="0" err="1"/>
              <a:t>Sincero</a:t>
            </a:r>
            <a:r>
              <a:rPr lang="en-US" sz="2200" i="1" dirty="0"/>
              <a:t> of Explorable.com retrieved October 23, 2017 from https://explorable.com/ecological-systems-theory</a:t>
            </a:r>
          </a:p>
        </p:txBody>
      </p:sp>
    </p:spTree>
    <p:extLst>
      <p:ext uri="{BB962C8B-B14F-4D97-AF65-F5344CB8AC3E}">
        <p14:creationId xmlns:p14="http://schemas.microsoft.com/office/powerpoint/2010/main" val="4035333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4661-950E-4688-8FCA-B9600A19E1A3}"/>
              </a:ext>
            </a:extLst>
          </p:cNvPr>
          <p:cNvSpPr>
            <a:spLocks noGrp="1"/>
          </p:cNvSpPr>
          <p:nvPr>
            <p:ph type="title"/>
          </p:nvPr>
        </p:nvSpPr>
        <p:spPr/>
        <p:txBody>
          <a:bodyPr/>
          <a:lstStyle/>
          <a:p>
            <a:r>
              <a:rPr lang="en-US" dirty="0">
                <a:latin typeface="Abadi" panose="020B0604020104020204" pitchFamily="34" charset="0"/>
              </a:rPr>
              <a:t>About the Research Project</a:t>
            </a:r>
            <a:endParaRPr lang="en-US" dirty="0"/>
          </a:p>
        </p:txBody>
      </p:sp>
      <p:sp>
        <p:nvSpPr>
          <p:cNvPr id="3" name="Content Placeholder 2">
            <a:extLst>
              <a:ext uri="{FF2B5EF4-FFF2-40B4-BE49-F238E27FC236}">
                <a16:creationId xmlns:a16="http://schemas.microsoft.com/office/drawing/2014/main" id="{4BD8FE25-3D34-467D-8CE7-5F91234433F7}"/>
              </a:ext>
            </a:extLst>
          </p:cNvPr>
          <p:cNvSpPr>
            <a:spLocks noGrp="1"/>
          </p:cNvSpPr>
          <p:nvPr>
            <p:ph idx="1"/>
          </p:nvPr>
        </p:nvSpPr>
        <p:spPr/>
        <p:txBody>
          <a:bodyPr>
            <a:normAutofit/>
          </a:bodyPr>
          <a:lstStyle/>
          <a:p>
            <a:r>
              <a:rPr lang="en-US" dirty="0"/>
              <a:t>A new principal took over in 2018 and lacked the resources to engage researcher as a consultant. His decision-making process about restorative justice initiatives took a number of months.</a:t>
            </a:r>
          </a:p>
          <a:p>
            <a:r>
              <a:rPr lang="en-US" dirty="0"/>
              <a:t>After agreeing to the study, the new principal then referred the study request to the district’s formal approval process. The approval came through in time for a mailing less than one month from the end of the school year.</a:t>
            </a:r>
          </a:p>
          <a:p>
            <a:r>
              <a:rPr lang="en-US" dirty="0"/>
              <a:t>The Stats teacher did not repeat the survey this year.</a:t>
            </a:r>
          </a:p>
        </p:txBody>
      </p:sp>
    </p:spTree>
    <p:extLst>
      <p:ext uri="{BB962C8B-B14F-4D97-AF65-F5344CB8AC3E}">
        <p14:creationId xmlns:p14="http://schemas.microsoft.com/office/powerpoint/2010/main" val="374683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FC34C-92A0-43D2-818B-2E8E79FBD056}"/>
              </a:ext>
            </a:extLst>
          </p:cNvPr>
          <p:cNvSpPr>
            <a:spLocks noGrp="1"/>
          </p:cNvSpPr>
          <p:nvPr>
            <p:ph type="title"/>
          </p:nvPr>
        </p:nvSpPr>
        <p:spPr/>
        <p:txBody>
          <a:bodyPr/>
          <a:lstStyle/>
          <a:p>
            <a:r>
              <a:rPr lang="en-US" dirty="0">
                <a:latin typeface="Abadi" panose="020B0604020104020204" pitchFamily="34" charset="0"/>
              </a:rPr>
              <a:t>Further Study</a:t>
            </a:r>
          </a:p>
        </p:txBody>
      </p:sp>
      <p:sp>
        <p:nvSpPr>
          <p:cNvPr id="3" name="Content Placeholder 2">
            <a:extLst>
              <a:ext uri="{FF2B5EF4-FFF2-40B4-BE49-F238E27FC236}">
                <a16:creationId xmlns:a16="http://schemas.microsoft.com/office/drawing/2014/main" id="{65A3D173-FCAD-45DC-99C3-D74E1DE81C11}"/>
              </a:ext>
            </a:extLst>
          </p:cNvPr>
          <p:cNvSpPr>
            <a:spLocks noGrp="1"/>
          </p:cNvSpPr>
          <p:nvPr>
            <p:ph idx="1"/>
          </p:nvPr>
        </p:nvSpPr>
        <p:spPr>
          <a:xfrm>
            <a:off x="838200" y="1563757"/>
            <a:ext cx="10515600" cy="4613206"/>
          </a:xfrm>
        </p:spPr>
        <p:txBody>
          <a:bodyPr>
            <a:normAutofit lnSpcReduction="10000"/>
          </a:bodyPr>
          <a:lstStyle/>
          <a:p>
            <a:r>
              <a:rPr lang="en-US" dirty="0"/>
              <a:t>The new administrators made some significant changes from 2017.</a:t>
            </a:r>
          </a:p>
          <a:p>
            <a:r>
              <a:rPr lang="en-US" dirty="0"/>
              <a:t>Instead of having direct access to students’ contact information and permission to do numerous follow-ups, the researcher was limited to reaching parents through a participation invitation and information packet mailed to their home address.</a:t>
            </a:r>
          </a:p>
          <a:p>
            <a:r>
              <a:rPr lang="en-US" dirty="0"/>
              <a:t>One family responded, giving permission for their child to participate.</a:t>
            </a:r>
          </a:p>
          <a:p>
            <a:r>
              <a:rPr lang="en-US" dirty="0"/>
              <a:t>In October 2018, the researcher got permission to send the same participatory invitation packet to the same families. This mailing included an offer to provide a $25 stored credit card upon completion of the survey. </a:t>
            </a:r>
          </a:p>
          <a:p>
            <a:r>
              <a:rPr lang="en-US" dirty="0"/>
              <a:t>None responded.</a:t>
            </a:r>
          </a:p>
        </p:txBody>
      </p:sp>
    </p:spTree>
    <p:extLst>
      <p:ext uri="{BB962C8B-B14F-4D97-AF65-F5344CB8AC3E}">
        <p14:creationId xmlns:p14="http://schemas.microsoft.com/office/powerpoint/2010/main" val="1622474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5CA75-8916-4430-9BF3-EC9B6D61C3B5}"/>
              </a:ext>
            </a:extLst>
          </p:cNvPr>
          <p:cNvSpPr>
            <a:spLocks noGrp="1"/>
          </p:cNvSpPr>
          <p:nvPr>
            <p:ph type="title"/>
          </p:nvPr>
        </p:nvSpPr>
        <p:spPr/>
        <p:txBody>
          <a:bodyPr/>
          <a:lstStyle/>
          <a:p>
            <a:r>
              <a:rPr lang="en-US" dirty="0">
                <a:latin typeface="Abadi" panose="020B0604020104020204" pitchFamily="34" charset="0"/>
              </a:rPr>
              <a:t>What Do You Think This Tells Us?</a:t>
            </a:r>
          </a:p>
        </p:txBody>
      </p:sp>
      <p:sp>
        <p:nvSpPr>
          <p:cNvPr id="3" name="Content Placeholder 2">
            <a:extLst>
              <a:ext uri="{FF2B5EF4-FFF2-40B4-BE49-F238E27FC236}">
                <a16:creationId xmlns:a16="http://schemas.microsoft.com/office/drawing/2014/main" id="{C02F7F68-9A58-4160-BEA9-831BAEF5B1A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50342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4205" y="245731"/>
            <a:ext cx="8610600" cy="639762"/>
          </a:xfrm>
        </p:spPr>
        <p:txBody>
          <a:bodyPr>
            <a:noAutofit/>
          </a:bodyPr>
          <a:lstStyle/>
          <a:p>
            <a:r>
              <a:rPr lang="en-US" sz="3000" dirty="0" err="1">
                <a:latin typeface="Abadi" panose="020B0604020104020204" pitchFamily="34" charset="0"/>
              </a:rPr>
              <a:t>Bronfenbrenner’s</a:t>
            </a:r>
            <a:r>
              <a:rPr lang="en-US" sz="3000" dirty="0">
                <a:latin typeface="Abadi" panose="020B0604020104020204" pitchFamily="34" charset="0"/>
              </a:rPr>
              <a:t> Human Ecology Theory</a:t>
            </a:r>
          </a:p>
        </p:txBody>
      </p:sp>
      <p:sp>
        <p:nvSpPr>
          <p:cNvPr id="9" name="TextBox 8"/>
          <p:cNvSpPr txBox="1"/>
          <p:nvPr/>
        </p:nvSpPr>
        <p:spPr>
          <a:xfrm>
            <a:off x="6019800" y="2514601"/>
            <a:ext cx="4343400" cy="1815882"/>
          </a:xfrm>
          <a:prstGeom prst="rect">
            <a:avLst/>
          </a:prstGeom>
          <a:noFill/>
        </p:spPr>
        <p:txBody>
          <a:bodyPr wrap="square" rtlCol="0">
            <a:spAutoFit/>
          </a:bodyPr>
          <a:lstStyle/>
          <a:p>
            <a:r>
              <a:rPr lang="en-US" sz="1600" b="1" dirty="0">
                <a:ln w="1905"/>
                <a:effectLst>
                  <a:innerShdw blurRad="69850" dist="43180" dir="5400000">
                    <a:srgbClr val="000000">
                      <a:alpha val="65000"/>
                    </a:srgbClr>
                  </a:innerShdw>
                </a:effectLst>
              </a:rPr>
              <a:t>Macro-system:  (Think of it as the Egg Shell holding systems in place within the natural environment.)</a:t>
            </a:r>
          </a:p>
          <a:p>
            <a:r>
              <a:rPr lang="en-US" sz="1600" dirty="0">
                <a:ln w="1905"/>
                <a:effectLst>
                  <a:innerShdw blurRad="69850" dist="43180" dir="5400000">
                    <a:srgbClr val="000000">
                      <a:alpha val="65000"/>
                    </a:srgbClr>
                  </a:innerShdw>
                </a:effectLst>
              </a:rPr>
              <a:t>The broader culture in which the youth lives, and includes the national governmental and  economic systems, broad ideological values and social norms</a:t>
            </a:r>
            <a:r>
              <a:rPr lang="en-US" sz="1200" dirty="0">
                <a:ln w="1905"/>
                <a:effectLst>
                  <a:innerShdw blurRad="69850" dist="43180" dir="5400000">
                    <a:srgbClr val="000000">
                      <a:alpha val="65000"/>
                    </a:srgbClr>
                  </a:innerShdw>
                </a:effectLst>
              </a:rPr>
              <a:t>. </a:t>
            </a:r>
          </a:p>
        </p:txBody>
      </p:sp>
      <p:sp>
        <p:nvSpPr>
          <p:cNvPr id="10" name="TextBox 9"/>
          <p:cNvSpPr txBox="1"/>
          <p:nvPr/>
        </p:nvSpPr>
        <p:spPr>
          <a:xfrm>
            <a:off x="6019800" y="4648201"/>
            <a:ext cx="4419600" cy="1569660"/>
          </a:xfrm>
          <a:prstGeom prst="rect">
            <a:avLst/>
          </a:prstGeom>
          <a:noFill/>
        </p:spPr>
        <p:txBody>
          <a:bodyPr wrap="square" rtlCol="0">
            <a:spAutoFit/>
          </a:bodyPr>
          <a:lstStyle/>
          <a:p>
            <a:r>
              <a:rPr lang="en-US" sz="1600" b="1" dirty="0" err="1">
                <a:ln w="1905"/>
                <a:effectLst>
                  <a:innerShdw blurRad="69850" dist="43180" dir="5400000">
                    <a:srgbClr val="000000">
                      <a:alpha val="65000"/>
                    </a:srgbClr>
                  </a:innerShdw>
                </a:effectLst>
              </a:rPr>
              <a:t>Exo</a:t>
            </a:r>
            <a:r>
              <a:rPr lang="en-US" sz="1600" b="1" dirty="0">
                <a:ln w="1905"/>
                <a:effectLst>
                  <a:innerShdw blurRad="69850" dist="43180" dir="5400000">
                    <a:srgbClr val="000000">
                      <a:alpha val="65000"/>
                    </a:srgbClr>
                  </a:innerShdw>
                </a:effectLst>
              </a:rPr>
              <a:t>-system:  (Like the Membrane Inside Egg Shell, it offers a second layer of protection &amp; shaping.)</a:t>
            </a:r>
          </a:p>
          <a:p>
            <a:r>
              <a:rPr lang="en-US" sz="1600" dirty="0"/>
              <a:t>External elements influencing the family but not including it.  These might include the local government, predominant local religion and socio-economic status of community.</a:t>
            </a:r>
            <a:endParaRPr lang="en-US" sz="1600" b="1" dirty="0">
              <a:ln w="1905"/>
              <a:effectLst>
                <a:innerShdw blurRad="69850" dist="43180" dir="5400000">
                  <a:srgbClr val="000000">
                    <a:alpha val="65000"/>
                  </a:srgbClr>
                </a:innerShdw>
              </a:effectLst>
            </a:endParaRPr>
          </a:p>
        </p:txBody>
      </p:sp>
      <p:sp>
        <p:nvSpPr>
          <p:cNvPr id="11" name="TextBox 10"/>
          <p:cNvSpPr txBox="1"/>
          <p:nvPr/>
        </p:nvSpPr>
        <p:spPr>
          <a:xfrm>
            <a:off x="5715000" y="4419602"/>
            <a:ext cx="4648200" cy="276999"/>
          </a:xfrm>
          <a:prstGeom prst="rect">
            <a:avLst/>
          </a:prstGeom>
          <a:noFill/>
        </p:spPr>
        <p:txBody>
          <a:bodyPr wrap="square" rtlCol="0">
            <a:spAutoFit/>
          </a:bodyPr>
          <a:lstStyle/>
          <a:p>
            <a:endParaRPr lang="en-US" sz="1200" dirty="0">
              <a:latin typeface="Arial" pitchFamily="34" charset="0"/>
              <a:cs typeface="Arial" pitchFamily="34" charset="0"/>
            </a:endParaRPr>
          </a:p>
        </p:txBody>
      </p:sp>
      <p:sp>
        <p:nvSpPr>
          <p:cNvPr id="13" name="TextBox 12"/>
          <p:cNvSpPr txBox="1"/>
          <p:nvPr/>
        </p:nvSpPr>
        <p:spPr>
          <a:xfrm>
            <a:off x="927652" y="767734"/>
            <a:ext cx="10243931" cy="1687798"/>
          </a:xfrm>
          <a:prstGeom prst="rect">
            <a:avLst/>
          </a:prstGeom>
          <a:noFill/>
        </p:spPr>
        <p:txBody>
          <a:bodyPr wrap="square" rtlCol="0">
            <a:spAutoFit/>
          </a:bodyPr>
          <a:lstStyle/>
          <a:p>
            <a:r>
              <a:rPr lang="en-US" sz="2000" dirty="0"/>
              <a:t>Humans develop within the social unit of a family that functions within various levels of community as represented in concentric circles below. Each level moving out from the core has less direct influence.  As we develop, humans process in-puts (energy, goods, resources) taking them in and producing different forms of energy, goods, resources or waste that are shared with the larger system.  This exchange is on-going and changes over time</a:t>
            </a:r>
            <a:r>
              <a:rPr lang="en-US" sz="1400" dirty="0"/>
              <a:t>.</a:t>
            </a:r>
          </a:p>
        </p:txBody>
      </p:sp>
      <p:graphicFrame>
        <p:nvGraphicFramePr>
          <p:cNvPr id="14" name="Diagram 13"/>
          <p:cNvGraphicFramePr/>
          <p:nvPr>
            <p:extLst>
              <p:ext uri="{D42A27DB-BD31-4B8C-83A1-F6EECF244321}">
                <p14:modId xmlns:p14="http://schemas.microsoft.com/office/powerpoint/2010/main" val="766177963"/>
              </p:ext>
            </p:extLst>
          </p:nvPr>
        </p:nvGraphicFramePr>
        <p:xfrm>
          <a:off x="1752600" y="2362200"/>
          <a:ext cx="3886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3124200" y="2286000"/>
            <a:ext cx="1447800" cy="261610"/>
          </a:xfrm>
          <a:prstGeom prst="rect">
            <a:avLst/>
          </a:prstGeom>
          <a:noFill/>
        </p:spPr>
        <p:txBody>
          <a:bodyPr wrap="square" rtlCol="0">
            <a:spAutoFit/>
          </a:bodyPr>
          <a:lstStyle/>
          <a:p>
            <a:r>
              <a:rPr lang="en-US" sz="1100" dirty="0"/>
              <a:t>Macro-system</a:t>
            </a:r>
          </a:p>
        </p:txBody>
      </p:sp>
      <p:sp>
        <p:nvSpPr>
          <p:cNvPr id="16" name="TextBox 15"/>
          <p:cNvSpPr txBox="1"/>
          <p:nvPr/>
        </p:nvSpPr>
        <p:spPr>
          <a:xfrm rot="19337705">
            <a:off x="1484655" y="2532012"/>
            <a:ext cx="1143000" cy="261610"/>
          </a:xfrm>
          <a:prstGeom prst="rect">
            <a:avLst/>
          </a:prstGeom>
          <a:noFill/>
        </p:spPr>
        <p:txBody>
          <a:bodyPr wrap="square" rtlCol="0">
            <a:spAutoFit/>
          </a:bodyPr>
          <a:lstStyle/>
          <a:p>
            <a:r>
              <a:rPr lang="en-US" sz="1100" dirty="0"/>
              <a:t>Environment</a:t>
            </a:r>
          </a:p>
        </p:txBody>
      </p:sp>
      <p:sp>
        <p:nvSpPr>
          <p:cNvPr id="17" name="TextBox 16"/>
          <p:cNvSpPr txBox="1"/>
          <p:nvPr/>
        </p:nvSpPr>
        <p:spPr>
          <a:xfrm rot="19827438">
            <a:off x="4658005" y="6207006"/>
            <a:ext cx="1143000" cy="261610"/>
          </a:xfrm>
          <a:prstGeom prst="rect">
            <a:avLst/>
          </a:prstGeom>
          <a:noFill/>
        </p:spPr>
        <p:txBody>
          <a:bodyPr wrap="square" rtlCol="0">
            <a:spAutoFit/>
          </a:bodyPr>
          <a:lstStyle/>
          <a:p>
            <a:r>
              <a:rPr lang="en-US" sz="1100" dirty="0"/>
              <a:t>Environment</a:t>
            </a:r>
          </a:p>
        </p:txBody>
      </p:sp>
      <p:cxnSp>
        <p:nvCxnSpPr>
          <p:cNvPr id="20" name="Straight Arrow Connector 19"/>
          <p:cNvCxnSpPr/>
          <p:nvPr/>
        </p:nvCxnSpPr>
        <p:spPr>
          <a:xfrm>
            <a:off x="4800600" y="2590800"/>
            <a:ext cx="1219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86400" y="48006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17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0417" y="390449"/>
            <a:ext cx="8382000" cy="685799"/>
          </a:xfrm>
        </p:spPr>
        <p:txBody>
          <a:bodyPr>
            <a:normAutofit/>
          </a:bodyPr>
          <a:lstStyle/>
          <a:p>
            <a:r>
              <a:rPr lang="en-US" sz="3200" dirty="0" err="1">
                <a:latin typeface="Abadi" panose="020B0604020104020204" pitchFamily="34" charset="0"/>
              </a:rPr>
              <a:t>Bronfenbrenner’s</a:t>
            </a:r>
            <a:r>
              <a:rPr lang="en-US" sz="3200" dirty="0">
                <a:latin typeface="Abadi" panose="020B0604020104020204" pitchFamily="34" charset="0"/>
              </a:rPr>
              <a:t> Human Ecology Theory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6218089"/>
              </p:ext>
            </p:extLst>
          </p:nvPr>
        </p:nvGraphicFramePr>
        <p:xfrm>
          <a:off x="1828800" y="1905000"/>
          <a:ext cx="3962400" cy="4683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019800" y="1905000"/>
            <a:ext cx="4419600" cy="2308324"/>
          </a:xfrm>
          <a:prstGeom prst="rect">
            <a:avLst/>
          </a:prstGeom>
        </p:spPr>
        <p:txBody>
          <a:bodyPr wrap="square">
            <a:spAutoFit/>
          </a:bodyPr>
          <a:lstStyle/>
          <a:p>
            <a:r>
              <a:rPr lang="en-US" sz="1600" b="1" dirty="0" err="1">
                <a:cs typeface="Arial" pitchFamily="34" charset="0"/>
              </a:rPr>
              <a:t>Meso</a:t>
            </a:r>
            <a:r>
              <a:rPr lang="en-US" sz="1600" b="1" dirty="0">
                <a:cs typeface="Arial" pitchFamily="34" charset="0"/>
              </a:rPr>
              <a:t>-System:  (Like the Egg White, it nourishes development and processes waste from the developing embryo while absorbing external shocks.)</a:t>
            </a:r>
          </a:p>
          <a:p>
            <a:r>
              <a:rPr lang="en-US" sz="1600" dirty="0">
                <a:latin typeface="Arial" pitchFamily="34" charset="0"/>
                <a:cs typeface="Arial" pitchFamily="34" charset="0"/>
              </a:rPr>
              <a:t>This layer directly impacts the individual and includes family members, schools, places of work and worship, teams, clubs, organizations and all the relationships encompassed in those places.</a:t>
            </a:r>
          </a:p>
        </p:txBody>
      </p:sp>
      <p:sp>
        <p:nvSpPr>
          <p:cNvPr id="6" name="TextBox 5"/>
          <p:cNvSpPr txBox="1"/>
          <p:nvPr/>
        </p:nvSpPr>
        <p:spPr>
          <a:xfrm>
            <a:off x="5943600" y="4343402"/>
            <a:ext cx="4724400" cy="2031325"/>
          </a:xfrm>
          <a:prstGeom prst="rect">
            <a:avLst/>
          </a:prstGeom>
          <a:noFill/>
        </p:spPr>
        <p:txBody>
          <a:bodyPr wrap="square" rtlCol="0">
            <a:spAutoFit/>
          </a:bodyPr>
          <a:lstStyle/>
          <a:p>
            <a:r>
              <a:rPr lang="en-US" sz="1600" b="1" dirty="0"/>
              <a:t>Micro-system:   (Like the Yolk, development takes place here.)</a:t>
            </a:r>
          </a:p>
          <a:p>
            <a:pPr>
              <a:buNone/>
            </a:pPr>
            <a:r>
              <a:rPr lang="en-US" sz="1600" dirty="0"/>
              <a:t>The layer in which the youth develops over time. As the youth and his/her relationships develop, the micro-system changes. This is where the core human development takes place and where energy and inputs are transformed as the youth matures.  </a:t>
            </a:r>
          </a:p>
          <a:p>
            <a:pPr algn="r"/>
            <a:r>
              <a:rPr lang="en-US" sz="1400" dirty="0"/>
              <a:t>.</a:t>
            </a:r>
          </a:p>
        </p:txBody>
      </p:sp>
      <p:cxnSp>
        <p:nvCxnSpPr>
          <p:cNvPr id="8" name="Straight Arrow Connector 7"/>
          <p:cNvCxnSpPr/>
          <p:nvPr/>
        </p:nvCxnSpPr>
        <p:spPr>
          <a:xfrm flipV="1">
            <a:off x="4495800" y="2057400"/>
            <a:ext cx="14478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419600" y="4495800"/>
            <a:ext cx="1447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20417" y="1085446"/>
            <a:ext cx="9418983" cy="707886"/>
          </a:xfrm>
          <a:prstGeom prst="rect">
            <a:avLst/>
          </a:prstGeom>
          <a:noFill/>
        </p:spPr>
        <p:txBody>
          <a:bodyPr wrap="square" rtlCol="0">
            <a:spAutoFit/>
          </a:bodyPr>
          <a:lstStyle/>
          <a:p>
            <a:r>
              <a:rPr lang="en-US" sz="2000" dirty="0"/>
              <a:t>RJ empowers educators and community members to get to the core (the micro-system) where human development takes place.</a:t>
            </a:r>
          </a:p>
        </p:txBody>
      </p:sp>
      <p:sp>
        <p:nvSpPr>
          <p:cNvPr id="2" name="TextBox 1"/>
          <p:cNvSpPr txBox="1"/>
          <p:nvPr/>
        </p:nvSpPr>
        <p:spPr>
          <a:xfrm>
            <a:off x="3276600" y="1905000"/>
            <a:ext cx="1143000" cy="261610"/>
          </a:xfrm>
          <a:prstGeom prst="rect">
            <a:avLst/>
          </a:prstGeom>
          <a:noFill/>
        </p:spPr>
        <p:txBody>
          <a:bodyPr wrap="square" rtlCol="0">
            <a:spAutoFit/>
          </a:bodyPr>
          <a:lstStyle/>
          <a:p>
            <a:r>
              <a:rPr lang="en-US" sz="1100" dirty="0" err="1"/>
              <a:t>Macrosystem</a:t>
            </a:r>
            <a:endParaRPr lang="en-US" sz="1100" dirty="0"/>
          </a:p>
        </p:txBody>
      </p:sp>
    </p:spTree>
    <p:extLst>
      <p:ext uri="{BB962C8B-B14F-4D97-AF65-F5344CB8AC3E}">
        <p14:creationId xmlns:p14="http://schemas.microsoft.com/office/powerpoint/2010/main" val="29105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4615B-1719-465F-845F-28F96E43629D}"/>
              </a:ext>
            </a:extLst>
          </p:cNvPr>
          <p:cNvSpPr>
            <a:spLocks noGrp="1"/>
          </p:cNvSpPr>
          <p:nvPr>
            <p:ph type="title"/>
          </p:nvPr>
        </p:nvSpPr>
        <p:spPr/>
        <p:txBody>
          <a:bodyPr/>
          <a:lstStyle/>
          <a:p>
            <a:r>
              <a:rPr lang="en-US" dirty="0">
                <a:latin typeface="Abadi" panose="020B0604020104020204" pitchFamily="34" charset="0"/>
              </a:rPr>
              <a:t>First, Last and Always</a:t>
            </a:r>
          </a:p>
        </p:txBody>
      </p:sp>
      <p:pic>
        <p:nvPicPr>
          <p:cNvPr id="5" name="Content Placeholder 4" descr="A person wearing glasses&#10;&#10;Description generated with very high confidence">
            <a:extLst>
              <a:ext uri="{FF2B5EF4-FFF2-40B4-BE49-F238E27FC236}">
                <a16:creationId xmlns:a16="http://schemas.microsoft.com/office/drawing/2014/main" id="{740A323A-CB1A-4784-89AB-3703D57C26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2703" y="1825625"/>
            <a:ext cx="9246593" cy="4351338"/>
          </a:xfrm>
        </p:spPr>
      </p:pic>
    </p:spTree>
    <p:extLst>
      <p:ext uri="{BB962C8B-B14F-4D97-AF65-F5344CB8AC3E}">
        <p14:creationId xmlns:p14="http://schemas.microsoft.com/office/powerpoint/2010/main" val="1235514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23A1-0CA9-46FC-93B8-7C8B53F72F37}"/>
              </a:ext>
            </a:extLst>
          </p:cNvPr>
          <p:cNvSpPr>
            <a:spLocks noGrp="1"/>
          </p:cNvSpPr>
          <p:nvPr>
            <p:ph type="title"/>
          </p:nvPr>
        </p:nvSpPr>
        <p:spPr/>
        <p:txBody>
          <a:bodyPr/>
          <a:lstStyle/>
          <a:p>
            <a:r>
              <a:rPr lang="en-US" dirty="0">
                <a:latin typeface="Abadi" panose="020B0604020104020204" pitchFamily="34" charset="0"/>
              </a:rPr>
              <a:t>Influence of Restorative Relationships </a:t>
            </a:r>
          </a:p>
        </p:txBody>
      </p:sp>
      <p:sp>
        <p:nvSpPr>
          <p:cNvPr id="3" name="Content Placeholder 2">
            <a:extLst>
              <a:ext uri="{FF2B5EF4-FFF2-40B4-BE49-F238E27FC236}">
                <a16:creationId xmlns:a16="http://schemas.microsoft.com/office/drawing/2014/main" id="{92B7F661-8779-4E77-BA7A-E3BEE5B23A7B}"/>
              </a:ext>
            </a:extLst>
          </p:cNvPr>
          <p:cNvSpPr>
            <a:spLocks noGrp="1"/>
          </p:cNvSpPr>
          <p:nvPr>
            <p:ph idx="1"/>
          </p:nvPr>
        </p:nvSpPr>
        <p:spPr/>
        <p:txBody>
          <a:bodyPr/>
          <a:lstStyle/>
          <a:p>
            <a:r>
              <a:rPr lang="en-US" dirty="0"/>
              <a:t>Based on Bronfenbrenner’s theory, we wondered if restorative discipline changes the disciplinarian’s influence over students’ choice-making. </a:t>
            </a:r>
          </a:p>
          <a:p>
            <a:r>
              <a:rPr lang="en-US" dirty="0"/>
              <a:t>Unable to do pre- and post-intervention surveys for each intervention, we surveyed students who had engaged in restorative discipline and compared their answers with findings from a representative sample survey of their schools’ entire student body.</a:t>
            </a:r>
          </a:p>
          <a:p>
            <a:r>
              <a:rPr lang="en-US" dirty="0"/>
              <a:t>The restorative interventions took place throughout the school year, and were not disclosed to the researcher before participating students completed the individual surveys.</a:t>
            </a:r>
          </a:p>
          <a:p>
            <a:endParaRPr lang="en-US" dirty="0"/>
          </a:p>
        </p:txBody>
      </p:sp>
    </p:spTree>
    <p:extLst>
      <p:ext uri="{BB962C8B-B14F-4D97-AF65-F5344CB8AC3E}">
        <p14:creationId xmlns:p14="http://schemas.microsoft.com/office/powerpoint/2010/main" val="1628641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FAE5-F088-4228-B8FB-4BF5EFF31CBE}"/>
              </a:ext>
            </a:extLst>
          </p:cNvPr>
          <p:cNvSpPr>
            <a:spLocks noGrp="1"/>
          </p:cNvSpPr>
          <p:nvPr>
            <p:ph type="title"/>
          </p:nvPr>
        </p:nvSpPr>
        <p:spPr>
          <a:xfrm>
            <a:off x="1020417" y="685799"/>
            <a:ext cx="10250559" cy="785191"/>
          </a:xfrm>
        </p:spPr>
        <p:txBody>
          <a:bodyPr>
            <a:normAutofit fontScale="90000"/>
          </a:bodyPr>
          <a:lstStyle/>
          <a:p>
            <a:r>
              <a:rPr lang="en-US" dirty="0">
                <a:latin typeface="Abadi" panose="020B0604020104020204" pitchFamily="34" charset="0"/>
              </a:rPr>
              <a:t>Eco-Map of RJ’s Influence in a Midwestern High School Student Body</a:t>
            </a:r>
          </a:p>
        </p:txBody>
      </p:sp>
      <p:sp>
        <p:nvSpPr>
          <p:cNvPr id="3" name="Content Placeholder 2">
            <a:extLst>
              <a:ext uri="{FF2B5EF4-FFF2-40B4-BE49-F238E27FC236}">
                <a16:creationId xmlns:a16="http://schemas.microsoft.com/office/drawing/2014/main" id="{C499F25C-5A4B-4CA3-A7D3-F1706B139AA1}"/>
              </a:ext>
            </a:extLst>
          </p:cNvPr>
          <p:cNvSpPr>
            <a:spLocks noGrp="1"/>
          </p:cNvSpPr>
          <p:nvPr>
            <p:ph idx="1"/>
          </p:nvPr>
        </p:nvSpPr>
        <p:spPr>
          <a:xfrm>
            <a:off x="1020417" y="1948070"/>
            <a:ext cx="10104785" cy="4565374"/>
          </a:xfrm>
        </p:spPr>
        <p:txBody>
          <a:bodyPr>
            <a:normAutofit lnSpcReduction="10000"/>
          </a:bodyPr>
          <a:lstStyle/>
          <a:p>
            <a:r>
              <a:rPr lang="en-US" dirty="0"/>
              <a:t>In a high school that trained their principals and counselors to use restorative discipline, the Probability and Statistics class administered the following survey to a representative sample of the student body.</a:t>
            </a:r>
          </a:p>
          <a:p>
            <a:r>
              <a:rPr lang="en-US" dirty="0"/>
              <a:t>The survey asked students to look at a list of 24 conditions and people and to tell us whether each has (1) a direct impact on the student’s day-to-day choices, (2) a strong influence on his/her choices,(3) an indirect impact on the choices s/he makes or (4) whether it has no influence at all on the child’s choices.</a:t>
            </a:r>
          </a:p>
          <a:p>
            <a:r>
              <a:rPr lang="en-US" dirty="0"/>
              <a:t>An RJ practitioner then administered the survey to students who had participated in a restorative justice intervention facilitated by either their counselor or building principal.</a:t>
            </a:r>
          </a:p>
        </p:txBody>
      </p:sp>
    </p:spTree>
    <p:extLst>
      <p:ext uri="{BB962C8B-B14F-4D97-AF65-F5344CB8AC3E}">
        <p14:creationId xmlns:p14="http://schemas.microsoft.com/office/powerpoint/2010/main" val="332623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3FAE-74D3-4186-8CF1-49D019B4DF5F}"/>
              </a:ext>
            </a:extLst>
          </p:cNvPr>
          <p:cNvSpPr>
            <a:spLocks noGrp="1"/>
          </p:cNvSpPr>
          <p:nvPr>
            <p:ph type="title"/>
          </p:nvPr>
        </p:nvSpPr>
        <p:spPr>
          <a:xfrm>
            <a:off x="636104" y="365125"/>
            <a:ext cx="4585253" cy="867327"/>
          </a:xfrm>
        </p:spPr>
        <p:txBody>
          <a:bodyPr/>
          <a:lstStyle/>
          <a:p>
            <a:r>
              <a:rPr lang="en-US" dirty="0">
                <a:latin typeface="Abadi" panose="020B0604020104020204" pitchFamily="34" charset="0"/>
              </a:rPr>
              <a:t>Survey Instrument</a:t>
            </a:r>
          </a:p>
        </p:txBody>
      </p:sp>
      <p:graphicFrame>
        <p:nvGraphicFramePr>
          <p:cNvPr id="4" name="Content Placeholder 3">
            <a:extLst>
              <a:ext uri="{FF2B5EF4-FFF2-40B4-BE49-F238E27FC236}">
                <a16:creationId xmlns:a16="http://schemas.microsoft.com/office/drawing/2014/main" id="{F47EB0B7-712B-4484-A5AF-CAF956CD0DAF}"/>
              </a:ext>
            </a:extLst>
          </p:cNvPr>
          <p:cNvGraphicFramePr>
            <a:graphicFrameLocks noGrp="1"/>
          </p:cNvGraphicFramePr>
          <p:nvPr>
            <p:ph idx="1"/>
            <p:extLst>
              <p:ext uri="{D42A27DB-BD31-4B8C-83A1-F6EECF244321}">
                <p14:modId xmlns:p14="http://schemas.microsoft.com/office/powerpoint/2010/main" val="1990986923"/>
              </p:ext>
            </p:extLst>
          </p:nvPr>
        </p:nvGraphicFramePr>
        <p:xfrm>
          <a:off x="5393635" y="0"/>
          <a:ext cx="6319998" cy="6613450"/>
        </p:xfrm>
        <a:graphic>
          <a:graphicData uri="http://schemas.openxmlformats.org/drawingml/2006/table">
            <a:tbl>
              <a:tblPr firstRow="1" firstCol="1" bandRow="1">
                <a:tableStyleId>{6E25E649-3F16-4E02-A733-19D2CDBF48F0}</a:tableStyleId>
              </a:tblPr>
              <a:tblGrid>
                <a:gridCol w="1802296">
                  <a:extLst>
                    <a:ext uri="{9D8B030D-6E8A-4147-A177-3AD203B41FA5}">
                      <a16:colId xmlns:a16="http://schemas.microsoft.com/office/drawing/2014/main" val="2718915847"/>
                    </a:ext>
                  </a:extLst>
                </a:gridCol>
                <a:gridCol w="795130">
                  <a:extLst>
                    <a:ext uri="{9D8B030D-6E8A-4147-A177-3AD203B41FA5}">
                      <a16:colId xmlns:a16="http://schemas.microsoft.com/office/drawing/2014/main" val="2337444014"/>
                    </a:ext>
                  </a:extLst>
                </a:gridCol>
                <a:gridCol w="874644">
                  <a:extLst>
                    <a:ext uri="{9D8B030D-6E8A-4147-A177-3AD203B41FA5}">
                      <a16:colId xmlns:a16="http://schemas.microsoft.com/office/drawing/2014/main" val="1827672473"/>
                    </a:ext>
                  </a:extLst>
                </a:gridCol>
                <a:gridCol w="715617">
                  <a:extLst>
                    <a:ext uri="{9D8B030D-6E8A-4147-A177-3AD203B41FA5}">
                      <a16:colId xmlns:a16="http://schemas.microsoft.com/office/drawing/2014/main" val="2870559843"/>
                    </a:ext>
                  </a:extLst>
                </a:gridCol>
                <a:gridCol w="675861">
                  <a:extLst>
                    <a:ext uri="{9D8B030D-6E8A-4147-A177-3AD203B41FA5}">
                      <a16:colId xmlns:a16="http://schemas.microsoft.com/office/drawing/2014/main" val="129343566"/>
                    </a:ext>
                  </a:extLst>
                </a:gridCol>
                <a:gridCol w="1456450">
                  <a:extLst>
                    <a:ext uri="{9D8B030D-6E8A-4147-A177-3AD203B41FA5}">
                      <a16:colId xmlns:a16="http://schemas.microsoft.com/office/drawing/2014/main" val="1045424395"/>
                    </a:ext>
                  </a:extLst>
                </a:gridCol>
              </a:tblGrid>
              <a:tr h="487351">
                <a:tc>
                  <a:txBody>
                    <a:bodyPr/>
                    <a:lstStyle/>
                    <a:p>
                      <a:pPr marL="0" marR="0" algn="ctr">
                        <a:lnSpc>
                          <a:spcPct val="107000"/>
                        </a:lnSpc>
                        <a:spcBef>
                          <a:spcPts val="0"/>
                        </a:spcBef>
                        <a:spcAft>
                          <a:spcPts val="0"/>
                        </a:spcAft>
                      </a:pPr>
                      <a:r>
                        <a:rPr lang="en-US" sz="1400" dirty="0">
                          <a:effectLst/>
                        </a:rPr>
                        <a:t> </a:t>
                      </a:r>
                    </a:p>
                    <a:p>
                      <a:pPr marL="0" marR="0" algn="ctr">
                        <a:lnSpc>
                          <a:spcPct val="107000"/>
                        </a:lnSpc>
                        <a:spcBef>
                          <a:spcPts val="0"/>
                        </a:spcBef>
                        <a:spcAft>
                          <a:spcPts val="0"/>
                        </a:spcAft>
                      </a:pPr>
                      <a:r>
                        <a:rPr lang="en-US" sz="1400" dirty="0">
                          <a:effectLst/>
                        </a:rPr>
                        <a:t>Influences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gn="ctr">
                        <a:lnSpc>
                          <a:spcPct val="107000"/>
                        </a:lnSpc>
                        <a:spcBef>
                          <a:spcPts val="0"/>
                        </a:spcBef>
                        <a:spcAft>
                          <a:spcPts val="0"/>
                        </a:spcAft>
                      </a:pPr>
                      <a:r>
                        <a:rPr lang="en-US" sz="1400" dirty="0">
                          <a:effectLst/>
                        </a:rPr>
                        <a:t>Direct Impact</a:t>
                      </a:r>
                    </a:p>
                    <a:p>
                      <a:pPr marL="0" marR="0" algn="ct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gn="ctr">
                        <a:lnSpc>
                          <a:spcPct val="107000"/>
                        </a:lnSpc>
                        <a:spcBef>
                          <a:spcPts val="0"/>
                        </a:spcBef>
                        <a:spcAft>
                          <a:spcPts val="0"/>
                        </a:spcAft>
                      </a:pPr>
                      <a:r>
                        <a:rPr lang="en-US" sz="1400" dirty="0">
                          <a:effectLst/>
                        </a:rPr>
                        <a:t>Strongly</a:t>
                      </a:r>
                    </a:p>
                    <a:p>
                      <a:pPr marL="0" marR="0" algn="ctr">
                        <a:lnSpc>
                          <a:spcPct val="107000"/>
                        </a:lnSpc>
                        <a:spcBef>
                          <a:spcPts val="0"/>
                        </a:spcBef>
                        <a:spcAft>
                          <a:spcPts val="0"/>
                        </a:spcAft>
                      </a:pPr>
                      <a:r>
                        <a:rPr lang="en-US" sz="1400" dirty="0">
                          <a:effectLst/>
                        </a:rPr>
                        <a:t>Influence</a:t>
                      </a:r>
                    </a:p>
                    <a:p>
                      <a:pPr marL="0" marR="0" algn="ctr">
                        <a:lnSpc>
                          <a:spcPct val="107000"/>
                        </a:lnSpc>
                        <a:spcBef>
                          <a:spcPts val="0"/>
                        </a:spcBef>
                        <a:spcAft>
                          <a:spcPts val="0"/>
                        </a:spcAft>
                      </a:pPr>
                      <a:r>
                        <a:rPr lang="en-US" sz="14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gn="ctr">
                        <a:lnSpc>
                          <a:spcPct val="107000"/>
                        </a:lnSpc>
                        <a:spcBef>
                          <a:spcPts val="0"/>
                        </a:spcBef>
                        <a:spcAft>
                          <a:spcPts val="0"/>
                        </a:spcAft>
                      </a:pPr>
                      <a:r>
                        <a:rPr lang="en-US" sz="1400" dirty="0">
                          <a:effectLst/>
                        </a:rPr>
                        <a:t>Indirect Impact</a:t>
                      </a:r>
                    </a:p>
                    <a:p>
                      <a:pPr marL="0" marR="0" algn="ctr">
                        <a:lnSpc>
                          <a:spcPct val="107000"/>
                        </a:lnSpc>
                        <a:spcBef>
                          <a:spcPts val="0"/>
                        </a:spcBef>
                        <a:spcAft>
                          <a:spcPts val="0"/>
                        </a:spcAft>
                      </a:pPr>
                      <a:r>
                        <a:rPr lang="en-US" sz="14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gn="ctr">
                        <a:lnSpc>
                          <a:spcPct val="107000"/>
                        </a:lnSpc>
                        <a:spcBef>
                          <a:spcPts val="0"/>
                        </a:spcBef>
                        <a:spcAft>
                          <a:spcPts val="0"/>
                        </a:spcAft>
                      </a:pPr>
                      <a:r>
                        <a:rPr lang="en-US" sz="1400" dirty="0">
                          <a:effectLst/>
                        </a:rPr>
                        <a:t>No Impact</a:t>
                      </a:r>
                    </a:p>
                    <a:p>
                      <a:pPr marL="0" marR="0" algn="ctr">
                        <a:lnSpc>
                          <a:spcPct val="107000"/>
                        </a:lnSpc>
                        <a:spcBef>
                          <a:spcPts val="0"/>
                        </a:spcBef>
                        <a:spcAft>
                          <a:spcPts val="0"/>
                        </a:spcAft>
                      </a:pPr>
                      <a:r>
                        <a:rPr lang="en-US" sz="14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gn="ctr">
                        <a:lnSpc>
                          <a:spcPct val="107000"/>
                        </a:lnSpc>
                        <a:spcBef>
                          <a:spcPts val="0"/>
                        </a:spcBef>
                        <a:spcAft>
                          <a:spcPts val="0"/>
                        </a:spcAft>
                      </a:pPr>
                      <a:r>
                        <a:rPr lang="en-US" sz="1400" dirty="0">
                          <a:effectLst/>
                        </a:rPr>
                        <a:t> </a:t>
                      </a:r>
                    </a:p>
                    <a:p>
                      <a:pPr marL="0" marR="0" algn="ctr">
                        <a:lnSpc>
                          <a:spcPct val="107000"/>
                        </a:lnSpc>
                        <a:spcBef>
                          <a:spcPts val="0"/>
                        </a:spcBef>
                        <a:spcAft>
                          <a:spcPts val="0"/>
                        </a:spcAft>
                      </a:pPr>
                      <a:r>
                        <a:rPr lang="en-US" sz="1400" dirty="0">
                          <a:effectLst/>
                        </a:rPr>
                        <a:t>Comments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377395546"/>
                  </a:ext>
                </a:extLst>
              </a:tr>
              <a:tr h="121838">
                <a:tc>
                  <a:txBody>
                    <a:bodyPr/>
                    <a:lstStyle/>
                    <a:p>
                      <a:pPr marL="342900" marR="0" lvl="0" indent="-342900">
                        <a:lnSpc>
                          <a:spcPct val="107000"/>
                        </a:lnSpc>
                        <a:spcBef>
                          <a:spcPts val="0"/>
                        </a:spcBef>
                        <a:spcAft>
                          <a:spcPts val="0"/>
                        </a:spcAft>
                        <a:buFont typeface="+mj-lt"/>
                        <a:buAutoNum type="arabicPeriod"/>
                      </a:pPr>
                      <a:r>
                        <a:rPr lang="en-US" sz="1050">
                          <a:effectLst/>
                        </a:rPr>
                        <a:t>Addictions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4025041299"/>
                  </a:ext>
                </a:extLst>
              </a:tr>
              <a:tr h="229458">
                <a:tc>
                  <a:txBody>
                    <a:bodyPr/>
                    <a:lstStyle/>
                    <a:p>
                      <a:pPr marL="342900" marR="0" lvl="0" indent="-342900">
                        <a:lnSpc>
                          <a:spcPct val="107000"/>
                        </a:lnSpc>
                        <a:spcBef>
                          <a:spcPts val="0"/>
                        </a:spcBef>
                        <a:spcAft>
                          <a:spcPts val="0"/>
                        </a:spcAft>
                        <a:buFont typeface="+mj-lt"/>
                        <a:buAutoNum type="arabicPeriod"/>
                      </a:pPr>
                      <a:r>
                        <a:rPr lang="en-US" sz="1050">
                          <a:effectLst/>
                        </a:rPr>
                        <a:t>Domestic / Neighborhood Violence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2689067155"/>
                  </a:ext>
                </a:extLst>
              </a:tr>
              <a:tr h="121838">
                <a:tc>
                  <a:txBody>
                    <a:bodyPr/>
                    <a:lstStyle/>
                    <a:p>
                      <a:pPr marL="342900" marR="0" lvl="0" indent="-342900">
                        <a:lnSpc>
                          <a:spcPct val="107000"/>
                        </a:lnSpc>
                        <a:spcBef>
                          <a:spcPts val="0"/>
                        </a:spcBef>
                        <a:spcAft>
                          <a:spcPts val="0"/>
                        </a:spcAft>
                        <a:buFont typeface="+mj-lt"/>
                        <a:buAutoNum type="arabicPeriod"/>
                      </a:pPr>
                      <a:r>
                        <a:rPr lang="en-US" sz="1050">
                          <a:effectLst/>
                        </a:rPr>
                        <a:t>Hunger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3756059010"/>
                  </a:ext>
                </a:extLst>
              </a:tr>
              <a:tr h="229458">
                <a:tc>
                  <a:txBody>
                    <a:bodyPr/>
                    <a:lstStyle/>
                    <a:p>
                      <a:pPr marL="342900" marR="0" lvl="0" indent="-342900">
                        <a:lnSpc>
                          <a:spcPct val="107000"/>
                        </a:lnSpc>
                        <a:spcBef>
                          <a:spcPts val="0"/>
                        </a:spcBef>
                        <a:spcAft>
                          <a:spcPts val="0"/>
                        </a:spcAft>
                        <a:buFont typeface="+mj-lt"/>
                        <a:buAutoNum type="arabicPeriod"/>
                      </a:pPr>
                      <a:r>
                        <a:rPr lang="en-US" sz="1050">
                          <a:effectLst/>
                        </a:rPr>
                        <a:t>Religious Beliefs / Practices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191841695"/>
                  </a:ext>
                </a:extLst>
              </a:tr>
              <a:tr h="121838">
                <a:tc>
                  <a:txBody>
                    <a:bodyPr/>
                    <a:lstStyle/>
                    <a:p>
                      <a:pPr marL="342900" marR="0" lvl="0" indent="-342900">
                        <a:lnSpc>
                          <a:spcPct val="107000"/>
                        </a:lnSpc>
                        <a:spcBef>
                          <a:spcPts val="0"/>
                        </a:spcBef>
                        <a:spcAft>
                          <a:spcPts val="0"/>
                        </a:spcAft>
                        <a:buFont typeface="+mj-lt"/>
                        <a:buAutoNum type="arabicPeriod"/>
                      </a:pPr>
                      <a:r>
                        <a:rPr lang="en-US" sz="1050">
                          <a:effectLst/>
                        </a:rPr>
                        <a:t>Religious Community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1540129711"/>
                  </a:ext>
                </a:extLst>
              </a:tr>
              <a:tr h="229458">
                <a:tc>
                  <a:txBody>
                    <a:bodyPr/>
                    <a:lstStyle/>
                    <a:p>
                      <a:pPr marL="342900" marR="0" lvl="0" indent="-342900">
                        <a:lnSpc>
                          <a:spcPct val="107000"/>
                        </a:lnSpc>
                        <a:spcBef>
                          <a:spcPts val="0"/>
                        </a:spcBef>
                        <a:spcAft>
                          <a:spcPts val="0"/>
                        </a:spcAft>
                        <a:buFont typeface="+mj-lt"/>
                        <a:buAutoNum type="arabicPeriod"/>
                      </a:pPr>
                      <a:r>
                        <a:rPr lang="en-US" sz="1050">
                          <a:effectLst/>
                        </a:rPr>
                        <a:t>Family Expectations and Values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4089449232"/>
                  </a:ext>
                </a:extLst>
              </a:tr>
              <a:tr h="121838">
                <a:tc>
                  <a:txBody>
                    <a:bodyPr/>
                    <a:lstStyle/>
                    <a:p>
                      <a:pPr marL="342900" marR="0" lvl="0" indent="-342900">
                        <a:lnSpc>
                          <a:spcPct val="107000"/>
                        </a:lnSpc>
                        <a:spcBef>
                          <a:spcPts val="0"/>
                        </a:spcBef>
                        <a:spcAft>
                          <a:spcPts val="0"/>
                        </a:spcAft>
                        <a:buFont typeface="+mj-lt"/>
                        <a:buAutoNum type="arabicPeriod"/>
                      </a:pPr>
                      <a:r>
                        <a:rPr lang="en-US" sz="1050">
                          <a:effectLst/>
                        </a:rPr>
                        <a:t>Clubs or Team Values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2261573872"/>
                  </a:ext>
                </a:extLst>
              </a:tr>
              <a:tr h="121838">
                <a:tc>
                  <a:txBody>
                    <a:bodyPr/>
                    <a:lstStyle/>
                    <a:p>
                      <a:pPr marL="342900" marR="0" lvl="0" indent="-342900">
                        <a:lnSpc>
                          <a:spcPct val="107000"/>
                        </a:lnSpc>
                        <a:spcBef>
                          <a:spcPts val="0"/>
                        </a:spcBef>
                        <a:spcAft>
                          <a:spcPts val="0"/>
                        </a:spcAft>
                        <a:buFont typeface="+mj-lt"/>
                        <a:buAutoNum type="arabicPeriod"/>
                      </a:pPr>
                      <a:r>
                        <a:rPr lang="en-US" sz="1050">
                          <a:effectLst/>
                        </a:rPr>
                        <a:t>Community Values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2593688232"/>
                  </a:ext>
                </a:extLst>
              </a:tr>
              <a:tr h="121838">
                <a:tc>
                  <a:txBody>
                    <a:bodyPr/>
                    <a:lstStyle/>
                    <a:p>
                      <a:pPr marL="342900" marR="0" lvl="0" indent="-342900">
                        <a:lnSpc>
                          <a:spcPct val="107000"/>
                        </a:lnSpc>
                        <a:spcBef>
                          <a:spcPts val="0"/>
                        </a:spcBef>
                        <a:spcAft>
                          <a:spcPts val="0"/>
                        </a:spcAft>
                        <a:buFont typeface="+mj-lt"/>
                        <a:buAutoNum type="arabicPeriod"/>
                      </a:pPr>
                      <a:r>
                        <a:rPr lang="en-US" sz="1050">
                          <a:effectLst/>
                        </a:rPr>
                        <a:t>Housing</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1592724064"/>
                  </a:ext>
                </a:extLst>
              </a:tr>
              <a:tr h="121838">
                <a:tc>
                  <a:txBody>
                    <a:bodyPr/>
                    <a:lstStyle/>
                    <a:p>
                      <a:pPr marL="342900" marR="0" lvl="0" indent="-342900">
                        <a:lnSpc>
                          <a:spcPct val="107000"/>
                        </a:lnSpc>
                        <a:spcBef>
                          <a:spcPts val="0"/>
                        </a:spcBef>
                        <a:spcAft>
                          <a:spcPts val="0"/>
                        </a:spcAft>
                        <a:buFont typeface="+mj-lt"/>
                        <a:buAutoNum type="arabicPeriod"/>
                      </a:pPr>
                      <a:r>
                        <a:rPr lang="en-US" sz="1050">
                          <a:effectLst/>
                        </a:rPr>
                        <a:t>School Discipline Practices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1549128479"/>
                  </a:ext>
                </a:extLst>
              </a:tr>
              <a:tr h="121838">
                <a:tc>
                  <a:txBody>
                    <a:bodyPr/>
                    <a:lstStyle/>
                    <a:p>
                      <a:pPr marL="342900" marR="0" lvl="0" indent="-342900">
                        <a:lnSpc>
                          <a:spcPct val="107000"/>
                        </a:lnSpc>
                        <a:spcBef>
                          <a:spcPts val="0"/>
                        </a:spcBef>
                        <a:spcAft>
                          <a:spcPts val="0"/>
                        </a:spcAft>
                        <a:buFont typeface="+mj-lt"/>
                        <a:buAutoNum type="arabicPeriod"/>
                      </a:pPr>
                      <a:r>
                        <a:rPr lang="en-US" sz="1050">
                          <a:effectLst/>
                        </a:rPr>
                        <a:t>Mental Health Issues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1392992381"/>
                  </a:ext>
                </a:extLst>
              </a:tr>
              <a:tr h="229458">
                <a:tc>
                  <a:txBody>
                    <a:bodyPr/>
                    <a:lstStyle/>
                    <a:p>
                      <a:pPr marL="342900" marR="0" lvl="0" indent="-342900">
                        <a:lnSpc>
                          <a:spcPct val="107000"/>
                        </a:lnSpc>
                        <a:spcBef>
                          <a:spcPts val="0"/>
                        </a:spcBef>
                        <a:spcAft>
                          <a:spcPts val="0"/>
                        </a:spcAft>
                        <a:buFont typeface="+mj-lt"/>
                        <a:buAutoNum type="arabicPeriod"/>
                      </a:pPr>
                      <a:r>
                        <a:rPr lang="en-US" sz="1050" dirty="0">
                          <a:effectLst/>
                        </a:rPr>
                        <a:t>Family / Friends Mental Health</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479720784"/>
                  </a:ext>
                </a:extLst>
              </a:tr>
              <a:tr h="229458">
                <a:tc>
                  <a:txBody>
                    <a:bodyPr/>
                    <a:lstStyle/>
                    <a:p>
                      <a:pPr marL="342900" marR="0" lvl="0" indent="-342900">
                        <a:lnSpc>
                          <a:spcPct val="107000"/>
                        </a:lnSpc>
                        <a:spcBef>
                          <a:spcPts val="0"/>
                        </a:spcBef>
                        <a:spcAft>
                          <a:spcPts val="0"/>
                        </a:spcAft>
                        <a:buFont typeface="+mj-lt"/>
                        <a:buAutoNum type="arabicPeriod"/>
                      </a:pPr>
                      <a:r>
                        <a:rPr lang="en-US" sz="1050">
                          <a:effectLst/>
                        </a:rPr>
                        <a:t>Physical Health / Well-being</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3405932445"/>
                  </a:ext>
                </a:extLst>
              </a:tr>
              <a:tr h="487351">
                <a:tc>
                  <a:txBody>
                    <a:bodyPr/>
                    <a:lstStyle/>
                    <a:p>
                      <a:pPr marL="0" marR="0" algn="ctr">
                        <a:lnSpc>
                          <a:spcPct val="107000"/>
                        </a:lnSpc>
                        <a:spcBef>
                          <a:spcPts val="0"/>
                        </a:spcBef>
                        <a:spcAft>
                          <a:spcPts val="0"/>
                        </a:spcAft>
                      </a:pPr>
                      <a:r>
                        <a:rPr lang="en-US" sz="1050" dirty="0">
                          <a:effectLst/>
                        </a:rPr>
                        <a:t> </a:t>
                      </a:r>
                    </a:p>
                    <a:p>
                      <a:pPr marL="0" marR="0" algn="ctr">
                        <a:lnSpc>
                          <a:spcPct val="107000"/>
                        </a:lnSpc>
                        <a:spcBef>
                          <a:spcPts val="0"/>
                        </a:spcBef>
                        <a:spcAft>
                          <a:spcPts val="0"/>
                        </a:spcAft>
                      </a:pPr>
                      <a:r>
                        <a:rPr lang="en-US" sz="1400" dirty="0">
                          <a:effectLst/>
                        </a:rPr>
                        <a:t>People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gn="ctr">
                        <a:lnSpc>
                          <a:spcPct val="107000"/>
                        </a:lnSpc>
                        <a:spcBef>
                          <a:spcPts val="0"/>
                        </a:spcBef>
                        <a:spcAft>
                          <a:spcPts val="0"/>
                        </a:spcAft>
                      </a:pPr>
                      <a:r>
                        <a:rPr lang="en-US" sz="600" dirty="0">
                          <a:effectLst/>
                        </a:rPr>
                        <a:t>Direct Impact</a:t>
                      </a:r>
                    </a:p>
                    <a:p>
                      <a:pPr marL="0" marR="0" algn="ctr">
                        <a:lnSpc>
                          <a:spcPct val="107000"/>
                        </a:lnSpc>
                        <a:spcBef>
                          <a:spcPts val="0"/>
                        </a:spcBef>
                        <a:spcAft>
                          <a:spcPts val="0"/>
                        </a:spcAft>
                      </a:pPr>
                      <a:r>
                        <a:rPr lang="en-US" sz="600" dirty="0">
                          <a:effectLst/>
                        </a:rPr>
                        <a:t>1</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gn="ctr">
                        <a:lnSpc>
                          <a:spcPct val="107000"/>
                        </a:lnSpc>
                        <a:spcBef>
                          <a:spcPts val="0"/>
                        </a:spcBef>
                        <a:spcAft>
                          <a:spcPts val="0"/>
                        </a:spcAft>
                      </a:pPr>
                      <a:r>
                        <a:rPr lang="en-US" sz="600">
                          <a:effectLst/>
                        </a:rPr>
                        <a:t>Strongly</a:t>
                      </a:r>
                    </a:p>
                    <a:p>
                      <a:pPr marL="0" marR="0" algn="ctr">
                        <a:lnSpc>
                          <a:spcPct val="107000"/>
                        </a:lnSpc>
                        <a:spcBef>
                          <a:spcPts val="0"/>
                        </a:spcBef>
                        <a:spcAft>
                          <a:spcPts val="0"/>
                        </a:spcAft>
                      </a:pPr>
                      <a:r>
                        <a:rPr lang="en-US" sz="600">
                          <a:effectLst/>
                        </a:rPr>
                        <a:t>Influence</a:t>
                      </a:r>
                    </a:p>
                    <a:p>
                      <a:pPr marL="0" marR="0" algn="ctr">
                        <a:lnSpc>
                          <a:spcPct val="107000"/>
                        </a:lnSpc>
                        <a:spcBef>
                          <a:spcPts val="0"/>
                        </a:spcBef>
                        <a:spcAft>
                          <a:spcPts val="0"/>
                        </a:spcAft>
                      </a:pPr>
                      <a:r>
                        <a:rPr lang="en-US" sz="600">
                          <a:effectLst/>
                        </a:rPr>
                        <a:t>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gn="ctr">
                        <a:lnSpc>
                          <a:spcPct val="107000"/>
                        </a:lnSpc>
                        <a:spcBef>
                          <a:spcPts val="0"/>
                        </a:spcBef>
                        <a:spcAft>
                          <a:spcPts val="0"/>
                        </a:spcAft>
                      </a:pPr>
                      <a:r>
                        <a:rPr lang="en-US" sz="600">
                          <a:effectLst/>
                        </a:rPr>
                        <a:t>Indirect Impact</a:t>
                      </a:r>
                    </a:p>
                    <a:p>
                      <a:pPr marL="0" marR="0" algn="ctr">
                        <a:lnSpc>
                          <a:spcPct val="107000"/>
                        </a:lnSpc>
                        <a:spcBef>
                          <a:spcPts val="0"/>
                        </a:spcBef>
                        <a:spcAft>
                          <a:spcPts val="0"/>
                        </a:spcAft>
                      </a:pPr>
                      <a:r>
                        <a:rPr lang="en-US" sz="600">
                          <a:effectLst/>
                        </a:rPr>
                        <a:t>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gn="ctr">
                        <a:lnSpc>
                          <a:spcPct val="107000"/>
                        </a:lnSpc>
                        <a:spcBef>
                          <a:spcPts val="0"/>
                        </a:spcBef>
                        <a:spcAft>
                          <a:spcPts val="0"/>
                        </a:spcAft>
                      </a:pPr>
                      <a:r>
                        <a:rPr lang="en-US" sz="600">
                          <a:effectLst/>
                        </a:rPr>
                        <a:t>No Impact</a:t>
                      </a:r>
                    </a:p>
                    <a:p>
                      <a:pPr marL="0" marR="0" algn="ctr">
                        <a:lnSpc>
                          <a:spcPct val="107000"/>
                        </a:lnSpc>
                        <a:spcBef>
                          <a:spcPts val="0"/>
                        </a:spcBef>
                        <a:spcAft>
                          <a:spcPts val="0"/>
                        </a:spcAft>
                      </a:pPr>
                      <a:r>
                        <a:rPr lang="en-US" sz="600">
                          <a:effectLst/>
                        </a:rPr>
                        <a:t>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gn="ctr">
                        <a:lnSpc>
                          <a:spcPct val="107000"/>
                        </a:lnSpc>
                        <a:spcBef>
                          <a:spcPts val="0"/>
                        </a:spcBef>
                        <a:spcAft>
                          <a:spcPts val="0"/>
                        </a:spcAft>
                      </a:pPr>
                      <a:r>
                        <a:rPr lang="en-US" sz="600" dirty="0">
                          <a:effectLst/>
                        </a:rPr>
                        <a:t> </a:t>
                      </a:r>
                    </a:p>
                    <a:p>
                      <a:pPr marL="0" marR="0" algn="ctr">
                        <a:lnSpc>
                          <a:spcPct val="107000"/>
                        </a:lnSpc>
                        <a:spcBef>
                          <a:spcPts val="0"/>
                        </a:spcBef>
                        <a:spcAft>
                          <a:spcPts val="0"/>
                        </a:spcAft>
                      </a:pPr>
                      <a:r>
                        <a:rPr lang="en-US" sz="600" dirty="0">
                          <a:effectLst/>
                        </a:rPr>
                        <a:t>Comments</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2919525850"/>
                  </a:ext>
                </a:extLst>
              </a:tr>
              <a:tr h="121838">
                <a:tc>
                  <a:txBody>
                    <a:bodyPr/>
                    <a:lstStyle/>
                    <a:p>
                      <a:pPr marL="342900" marR="0" lvl="0" indent="-342900">
                        <a:lnSpc>
                          <a:spcPct val="107000"/>
                        </a:lnSpc>
                        <a:spcBef>
                          <a:spcPts val="0"/>
                        </a:spcBef>
                        <a:spcAft>
                          <a:spcPts val="0"/>
                        </a:spcAft>
                        <a:buFont typeface="+mj-lt"/>
                        <a:buAutoNum type="arabicPeriod"/>
                      </a:pPr>
                      <a:r>
                        <a:rPr lang="en-US" sz="1050">
                          <a:effectLst/>
                        </a:rPr>
                        <a:t>Parents/Guardians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1684814628"/>
                  </a:ext>
                </a:extLst>
              </a:tr>
              <a:tr h="121838">
                <a:tc>
                  <a:txBody>
                    <a:bodyPr/>
                    <a:lstStyle/>
                    <a:p>
                      <a:pPr marL="342900" marR="0" lvl="0" indent="-342900">
                        <a:lnSpc>
                          <a:spcPct val="107000"/>
                        </a:lnSpc>
                        <a:spcBef>
                          <a:spcPts val="0"/>
                        </a:spcBef>
                        <a:spcAft>
                          <a:spcPts val="0"/>
                        </a:spcAft>
                        <a:buFont typeface="+mj-lt"/>
                        <a:buAutoNum type="arabicPeriod"/>
                      </a:pPr>
                      <a:r>
                        <a:rPr lang="en-US" sz="1050">
                          <a:effectLst/>
                        </a:rPr>
                        <a:t>Siblings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1949421258"/>
                  </a:ext>
                </a:extLst>
              </a:tr>
              <a:tr h="121838">
                <a:tc>
                  <a:txBody>
                    <a:bodyPr/>
                    <a:lstStyle/>
                    <a:p>
                      <a:pPr marL="342900" marR="0" lvl="0" indent="-342900">
                        <a:lnSpc>
                          <a:spcPct val="107000"/>
                        </a:lnSpc>
                        <a:spcBef>
                          <a:spcPts val="0"/>
                        </a:spcBef>
                        <a:spcAft>
                          <a:spcPts val="0"/>
                        </a:spcAft>
                        <a:buFont typeface="+mj-lt"/>
                        <a:buAutoNum type="arabicPeriod"/>
                      </a:pPr>
                      <a:r>
                        <a:rPr lang="en-US" sz="1050">
                          <a:effectLst/>
                        </a:rPr>
                        <a:t>Extended Family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3245338784"/>
                  </a:ext>
                </a:extLst>
              </a:tr>
              <a:tr h="121838">
                <a:tc>
                  <a:txBody>
                    <a:bodyPr/>
                    <a:lstStyle/>
                    <a:p>
                      <a:pPr marL="342900" marR="0" lvl="0" indent="-342900">
                        <a:lnSpc>
                          <a:spcPct val="107000"/>
                        </a:lnSpc>
                        <a:spcBef>
                          <a:spcPts val="0"/>
                        </a:spcBef>
                        <a:spcAft>
                          <a:spcPts val="0"/>
                        </a:spcAft>
                        <a:buFont typeface="+mj-lt"/>
                        <a:buAutoNum type="arabicPeriod"/>
                      </a:pPr>
                      <a:r>
                        <a:rPr lang="en-US" sz="1050">
                          <a:effectLst/>
                        </a:rPr>
                        <a:t>Friends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4266387341"/>
                  </a:ext>
                </a:extLst>
              </a:tr>
              <a:tr h="121838">
                <a:tc>
                  <a:txBody>
                    <a:bodyPr/>
                    <a:lstStyle/>
                    <a:p>
                      <a:pPr marL="342900" marR="0" lvl="0" indent="-342900">
                        <a:lnSpc>
                          <a:spcPct val="107000"/>
                        </a:lnSpc>
                        <a:spcBef>
                          <a:spcPts val="0"/>
                        </a:spcBef>
                        <a:spcAft>
                          <a:spcPts val="0"/>
                        </a:spcAft>
                        <a:buFont typeface="+mj-lt"/>
                        <a:buAutoNum type="arabicPeriod"/>
                      </a:pPr>
                      <a:r>
                        <a:rPr lang="en-US" sz="1050">
                          <a:effectLst/>
                        </a:rPr>
                        <a:t>Classmates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1302021786"/>
                  </a:ext>
                </a:extLst>
              </a:tr>
              <a:tr h="121838">
                <a:tc>
                  <a:txBody>
                    <a:bodyPr/>
                    <a:lstStyle/>
                    <a:p>
                      <a:pPr marL="342900" marR="0" lvl="0" indent="-342900">
                        <a:lnSpc>
                          <a:spcPct val="107000"/>
                        </a:lnSpc>
                        <a:spcBef>
                          <a:spcPts val="0"/>
                        </a:spcBef>
                        <a:spcAft>
                          <a:spcPts val="0"/>
                        </a:spcAft>
                        <a:buFont typeface="+mj-lt"/>
                        <a:buAutoNum type="arabicPeriod"/>
                      </a:pPr>
                      <a:r>
                        <a:rPr lang="en-US" sz="1050">
                          <a:effectLst/>
                        </a:rPr>
                        <a:t>Teachers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3283962275"/>
                  </a:ext>
                </a:extLst>
              </a:tr>
              <a:tr h="121838">
                <a:tc>
                  <a:txBody>
                    <a:bodyPr/>
                    <a:lstStyle/>
                    <a:p>
                      <a:pPr marL="342900" marR="0" lvl="0" indent="-342900">
                        <a:lnSpc>
                          <a:spcPct val="107000"/>
                        </a:lnSpc>
                        <a:spcBef>
                          <a:spcPts val="0"/>
                        </a:spcBef>
                        <a:spcAft>
                          <a:spcPts val="0"/>
                        </a:spcAft>
                        <a:buFont typeface="+mj-lt"/>
                        <a:buAutoNum type="arabicPeriod"/>
                      </a:pPr>
                      <a:r>
                        <a:rPr lang="en-US" sz="1050">
                          <a:effectLst/>
                        </a:rPr>
                        <a:t>Principals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684331106"/>
                  </a:ext>
                </a:extLst>
              </a:tr>
              <a:tr h="121838">
                <a:tc>
                  <a:txBody>
                    <a:bodyPr/>
                    <a:lstStyle/>
                    <a:p>
                      <a:pPr marL="342900" marR="0" lvl="0" indent="-342900">
                        <a:lnSpc>
                          <a:spcPct val="107000"/>
                        </a:lnSpc>
                        <a:spcBef>
                          <a:spcPts val="0"/>
                        </a:spcBef>
                        <a:spcAft>
                          <a:spcPts val="0"/>
                        </a:spcAft>
                        <a:buFont typeface="+mj-lt"/>
                        <a:buAutoNum type="arabicPeriod"/>
                      </a:pPr>
                      <a:r>
                        <a:rPr lang="en-US" sz="1050">
                          <a:effectLst/>
                        </a:rPr>
                        <a:t>Counselor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221967083"/>
                  </a:ext>
                </a:extLst>
              </a:tr>
              <a:tr h="229458">
                <a:tc>
                  <a:txBody>
                    <a:bodyPr/>
                    <a:lstStyle/>
                    <a:p>
                      <a:pPr marL="342900" marR="0" lvl="0" indent="-342900">
                        <a:lnSpc>
                          <a:spcPct val="107000"/>
                        </a:lnSpc>
                        <a:spcBef>
                          <a:spcPts val="0"/>
                        </a:spcBef>
                        <a:spcAft>
                          <a:spcPts val="0"/>
                        </a:spcAft>
                        <a:buFont typeface="+mj-lt"/>
                        <a:buAutoNum type="arabicPeriod"/>
                      </a:pPr>
                      <a:r>
                        <a:rPr lang="en-US" sz="1050">
                          <a:effectLst/>
                        </a:rPr>
                        <a:t>Social Worker or Case Worker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1600443796"/>
                  </a:ext>
                </a:extLst>
              </a:tr>
              <a:tr h="121838">
                <a:tc>
                  <a:txBody>
                    <a:bodyPr/>
                    <a:lstStyle/>
                    <a:p>
                      <a:pPr marL="342900" marR="0" lvl="0" indent="-342900">
                        <a:lnSpc>
                          <a:spcPct val="107000"/>
                        </a:lnSpc>
                        <a:spcBef>
                          <a:spcPts val="0"/>
                        </a:spcBef>
                        <a:spcAft>
                          <a:spcPts val="0"/>
                        </a:spcAft>
                        <a:buFont typeface="+mj-lt"/>
                        <a:buAutoNum type="arabicPeriod"/>
                      </a:pPr>
                      <a:r>
                        <a:rPr lang="en-US" sz="1050">
                          <a:effectLst/>
                        </a:rPr>
                        <a:t>Coaches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1897634832"/>
                  </a:ext>
                </a:extLst>
              </a:tr>
              <a:tr h="121838">
                <a:tc>
                  <a:txBody>
                    <a:bodyPr/>
                    <a:lstStyle/>
                    <a:p>
                      <a:pPr marL="342900" marR="0" lvl="0" indent="-342900">
                        <a:lnSpc>
                          <a:spcPct val="107000"/>
                        </a:lnSpc>
                        <a:spcBef>
                          <a:spcPts val="0"/>
                        </a:spcBef>
                        <a:spcAft>
                          <a:spcPts val="0"/>
                        </a:spcAft>
                        <a:buFont typeface="+mj-lt"/>
                        <a:buAutoNum type="arabicPeriod"/>
                      </a:pPr>
                      <a:r>
                        <a:rPr lang="en-US" sz="1050">
                          <a:effectLst/>
                        </a:rPr>
                        <a:t>Neighbors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1812309346"/>
                  </a:ext>
                </a:extLst>
              </a:tr>
              <a:tr h="121838">
                <a:tc>
                  <a:txBody>
                    <a:bodyPr/>
                    <a:lstStyle/>
                    <a:p>
                      <a:pPr marL="342900" marR="0" lvl="0" indent="-342900">
                        <a:lnSpc>
                          <a:spcPct val="107000"/>
                        </a:lnSpc>
                        <a:spcBef>
                          <a:spcPts val="0"/>
                        </a:spcBef>
                        <a:spcAft>
                          <a:spcPts val="0"/>
                        </a:spcAft>
                        <a:buFont typeface="+mj-lt"/>
                        <a:buAutoNum type="arabicPeriod"/>
                      </a:pPr>
                      <a:r>
                        <a:rPr lang="en-US" sz="1050">
                          <a:effectLst/>
                        </a:rPr>
                        <a:t>Mentors or Advocates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2403080364"/>
                  </a:ext>
                </a:extLst>
              </a:tr>
              <a:tr h="121838">
                <a:tc>
                  <a:txBody>
                    <a:bodyPr/>
                    <a:lstStyle/>
                    <a:p>
                      <a:pPr marL="342900" marR="0" lvl="0" indent="-342900">
                        <a:lnSpc>
                          <a:spcPct val="107000"/>
                        </a:lnSpc>
                        <a:spcBef>
                          <a:spcPts val="0"/>
                        </a:spcBef>
                        <a:spcAft>
                          <a:spcPts val="0"/>
                        </a:spcAft>
                        <a:buFont typeface="+mj-lt"/>
                        <a:buAutoNum type="arabicPeriod"/>
                      </a:pPr>
                      <a:r>
                        <a:rPr lang="en-US" sz="1050">
                          <a:effectLst/>
                        </a:rPr>
                        <a:t>Pets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105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2486516525"/>
                  </a:ext>
                </a:extLst>
              </a:tr>
            </a:tbl>
          </a:graphicData>
        </a:graphic>
      </p:graphicFrame>
      <p:sp>
        <p:nvSpPr>
          <p:cNvPr id="5" name="TextBox 4">
            <a:extLst>
              <a:ext uri="{FF2B5EF4-FFF2-40B4-BE49-F238E27FC236}">
                <a16:creationId xmlns:a16="http://schemas.microsoft.com/office/drawing/2014/main" id="{38E294F9-9C8D-4BBA-B4C8-87B58AABFC4E}"/>
              </a:ext>
            </a:extLst>
          </p:cNvPr>
          <p:cNvSpPr txBox="1"/>
          <p:nvPr/>
        </p:nvSpPr>
        <p:spPr>
          <a:xfrm>
            <a:off x="636104" y="1232452"/>
            <a:ext cx="3856383" cy="5016758"/>
          </a:xfrm>
          <a:prstGeom prst="rect">
            <a:avLst/>
          </a:prstGeom>
          <a:noFill/>
        </p:spPr>
        <p:txBody>
          <a:bodyPr wrap="square" rtlCol="0">
            <a:spAutoFit/>
          </a:bodyPr>
          <a:lstStyle/>
          <a:p>
            <a:r>
              <a:rPr lang="en-US" sz="2000" dirty="0"/>
              <a:t>Participating students assigned numeric values to each entry in the “Influence” and “People” lists.  Using Bronfenbrenner’s Human Ecology Theory as the basis for this analysis:</a:t>
            </a:r>
          </a:p>
          <a:p>
            <a:pPr marL="285750" indent="-285750">
              <a:buFont typeface="Arial" panose="020B0604020202020204" pitchFamily="34" charset="0"/>
              <a:buChar char="•"/>
            </a:pPr>
            <a:r>
              <a:rPr lang="en-US" sz="2000" dirty="0"/>
              <a:t>A number 1 corresponds to Bronfenbrenner’s Micro-system level. </a:t>
            </a:r>
          </a:p>
          <a:p>
            <a:pPr marL="285750" indent="-285750">
              <a:buFont typeface="Arial" panose="020B0604020202020204" pitchFamily="34" charset="0"/>
              <a:buChar char="•"/>
            </a:pPr>
            <a:r>
              <a:rPr lang="en-US" sz="2000" dirty="0"/>
              <a:t>A 2 indicates that the influence belongs at the student’s </a:t>
            </a:r>
            <a:r>
              <a:rPr lang="en-US" sz="2000" dirty="0" err="1"/>
              <a:t>Meso</a:t>
            </a:r>
            <a:r>
              <a:rPr lang="en-US" sz="2000" dirty="0"/>
              <a:t>- system level. </a:t>
            </a:r>
          </a:p>
          <a:p>
            <a:pPr marL="285750" indent="-285750">
              <a:buFont typeface="Arial" panose="020B0604020202020204" pitchFamily="34" charset="0"/>
              <a:buChar char="•"/>
            </a:pPr>
            <a:r>
              <a:rPr lang="en-US" sz="2000" dirty="0"/>
              <a:t>A 3 corresponds to the student’s Exo-system, while </a:t>
            </a:r>
          </a:p>
          <a:p>
            <a:pPr marL="285750" indent="-285750">
              <a:buFont typeface="Arial" panose="020B0604020202020204" pitchFamily="34" charset="0"/>
              <a:buChar char="•"/>
            </a:pPr>
            <a:r>
              <a:rPr lang="en-US" sz="2000" dirty="0"/>
              <a:t>a 4 corresponds to the Macro-system.</a:t>
            </a:r>
          </a:p>
        </p:txBody>
      </p:sp>
    </p:spTree>
    <p:extLst>
      <p:ext uri="{BB962C8B-B14F-4D97-AF65-F5344CB8AC3E}">
        <p14:creationId xmlns:p14="http://schemas.microsoft.com/office/powerpoint/2010/main" val="2644328232"/>
      </p:ext>
    </p:extLst>
  </p:cSld>
  <p:clrMapOvr>
    <a:masterClrMapping/>
  </p:clrMapOvr>
</p:sld>
</file>

<file path=ppt/theme/theme1.xml><?xml version="1.0" encoding="utf-8"?>
<a:theme xmlns:a="http://schemas.openxmlformats.org/drawingml/2006/main" name="SCLLC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LLC Logo" id="{AA9E65F2-0C87-4A10-9026-590C9C1E4A8E}" vid="{F41E200E-D4E6-4930-B95A-1797C5B499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SCLLC Logo</Template>
  <TotalTime>952</TotalTime>
  <Words>2749</Words>
  <Application>Microsoft Office PowerPoint</Application>
  <PresentationFormat>Widescreen</PresentationFormat>
  <Paragraphs>329</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Abadi</vt:lpstr>
      <vt:lpstr>Arial</vt:lpstr>
      <vt:lpstr>Calibri</vt:lpstr>
      <vt:lpstr>Calibri Light</vt:lpstr>
      <vt:lpstr>Times New Roman</vt:lpstr>
      <vt:lpstr>SCLLC Logo</vt:lpstr>
      <vt:lpstr>PowerPoint Presentation</vt:lpstr>
      <vt:lpstr>Objectives</vt:lpstr>
      <vt:lpstr>Urie Bronfenbrenner’s Human Ecology Model </vt:lpstr>
      <vt:lpstr>Bronfenbrenner’s Human Ecology Theory</vt:lpstr>
      <vt:lpstr>Bronfenbrenner’s Human Ecology Theory</vt:lpstr>
      <vt:lpstr>First, Last and Always</vt:lpstr>
      <vt:lpstr>Influence of Restorative Relationships </vt:lpstr>
      <vt:lpstr>Eco-Map of RJ’s Influence in a Midwestern High School Student Body</vt:lpstr>
      <vt:lpstr>Survey Instrument</vt:lpstr>
      <vt:lpstr>EcoMap of RJ’s Influence in a Midwestern High School Student Body</vt:lpstr>
      <vt:lpstr>High Points of the Findings</vt:lpstr>
      <vt:lpstr>RJ Participants Compared to Student Body </vt:lpstr>
      <vt:lpstr>18% of the general student body said principals have direct impact or strong influence on their decision-making.  That number soars to 50% for the RJ participants.</vt:lpstr>
      <vt:lpstr>22% of the general student population said counselors have a direct impact or strong influence on their decision-making.  That number rises to 46% for the RJ participants.</vt:lpstr>
      <vt:lpstr>Teachers had not been trained or encouraged to use RJ in their classrooms at the time of this survey. Also, RJ students’ academic performances were lower than the general population’s average GPA. Whatever the reason, the survey revealed that teachers’ direct impact or strong influence on the surveyed students’ choice-making was lower for RJ students (45%) than for the general student population (60%).</vt:lpstr>
      <vt:lpstr>Community Influences</vt:lpstr>
      <vt:lpstr>Family Influences</vt:lpstr>
      <vt:lpstr>98% of the general student body said parents have direct impact (60%) or strong influence (38%) on their decision-making.  For RJ participants, 100% said parents have a direct impact (73%) or strong influence (27%) on their decision-making.</vt:lpstr>
      <vt:lpstr>Eco-Map Survey Step2—   Rank Changes Post RJ</vt:lpstr>
      <vt:lpstr>RJ Participants responded to the question: "Thinking about your school experience before you used restorative justice, do you think any of the influences . . . became more, or less, important in your life?" </vt:lpstr>
      <vt:lpstr>Significant People's Influence After RJ</vt:lpstr>
      <vt:lpstr>School Community’s Influence After RJ</vt:lpstr>
      <vt:lpstr>Influence of Family After RJ NOTE: Green shows increase; Yellow indicates a decrease,  and Red means students did not respond.</vt:lpstr>
      <vt:lpstr>Eco-Map Survey Step 3—   In Participants’ Own Words</vt:lpstr>
      <vt:lpstr>Participants’ Own Words</vt:lpstr>
      <vt:lpstr>Participants’ Own Words</vt:lpstr>
      <vt:lpstr>What I Think They Tell Us About Students</vt:lpstr>
      <vt:lpstr>What I Think They Tell Us About Students</vt:lpstr>
      <vt:lpstr>About the Research Project</vt:lpstr>
      <vt:lpstr>About the Research Project</vt:lpstr>
      <vt:lpstr>Further Study</vt:lpstr>
      <vt:lpstr>What Do You Think This Tells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Schertzing</dc:creator>
  <cp:lastModifiedBy>Nancy Schertzing</cp:lastModifiedBy>
  <cp:revision>60</cp:revision>
  <cp:lastPrinted>2018-10-05T15:48:46Z</cp:lastPrinted>
  <dcterms:created xsi:type="dcterms:W3CDTF">2017-10-12T12:39:45Z</dcterms:created>
  <dcterms:modified xsi:type="dcterms:W3CDTF">2018-10-24T18:20:02Z</dcterms:modified>
</cp:coreProperties>
</file>