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9" r:id="rId2"/>
    <p:sldId id="256" r:id="rId3"/>
    <p:sldId id="276" r:id="rId4"/>
    <p:sldId id="283" r:id="rId5"/>
    <p:sldId id="293" r:id="rId6"/>
    <p:sldId id="284" r:id="rId7"/>
    <p:sldId id="289" r:id="rId8"/>
    <p:sldId id="292" r:id="rId9"/>
    <p:sldId id="290" r:id="rId10"/>
    <p:sldId id="291" r:id="rId11"/>
    <p:sldId id="288" r:id="rId12"/>
    <p:sldId id="294" r:id="rId13"/>
    <p:sldId id="277" r:id="rId14"/>
    <p:sldId id="295" r:id="rId15"/>
    <p:sldId id="298" r:id="rId16"/>
    <p:sldId id="297" r:id="rId17"/>
    <p:sldId id="275" r:id="rId18"/>
    <p:sldId id="296" r:id="rId19"/>
    <p:sldId id="301" r:id="rId20"/>
    <p:sldId id="260" r:id="rId2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82" d="100"/>
          <a:sy n="82" d="100"/>
        </p:scale>
        <p:origin x="31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D5CB6E-05CC-4C6F-BBA5-78CB14A2433B}"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n-US"/>
        </a:p>
      </dgm:t>
    </dgm:pt>
    <dgm:pt modelId="{0AFA64DD-28BF-40D1-B6DB-856EA2FC1F29}">
      <dgm:prSet phldrT="[Text]" custT="1"/>
      <dgm:spPr/>
      <dgm:t>
        <a:bodyPr/>
        <a:lstStyle/>
        <a:p>
          <a:r>
            <a:rPr lang="en-US" sz="3200" dirty="0"/>
            <a:t>Agree</a:t>
          </a:r>
        </a:p>
      </dgm:t>
    </dgm:pt>
    <dgm:pt modelId="{4BC8AFFE-F026-4893-8BC7-73EE8D7EC4BB}" type="parTrans" cxnId="{2258D489-B511-42E8-991F-46B69DE5BC0A}">
      <dgm:prSet/>
      <dgm:spPr/>
      <dgm:t>
        <a:bodyPr/>
        <a:lstStyle/>
        <a:p>
          <a:endParaRPr lang="en-US"/>
        </a:p>
      </dgm:t>
    </dgm:pt>
    <dgm:pt modelId="{DA026A66-C24C-448F-9239-03E2DE56399B}" type="sibTrans" cxnId="{2258D489-B511-42E8-991F-46B69DE5BC0A}">
      <dgm:prSet/>
      <dgm:spPr/>
      <dgm:t>
        <a:bodyPr/>
        <a:lstStyle/>
        <a:p>
          <a:endParaRPr lang="en-US"/>
        </a:p>
      </dgm:t>
    </dgm:pt>
    <dgm:pt modelId="{06FE580A-D240-4BD5-8EFD-DF833968E636}">
      <dgm:prSet phldrT="[Text]" custT="1"/>
      <dgm:spPr/>
      <dgm:t>
        <a:bodyPr/>
        <a:lstStyle/>
        <a:p>
          <a:r>
            <a:rPr lang="en-US" sz="3200" dirty="0"/>
            <a:t>Disagree</a:t>
          </a:r>
        </a:p>
      </dgm:t>
    </dgm:pt>
    <dgm:pt modelId="{AA00C3BB-071C-42C9-90BB-E7D88B314028}" type="parTrans" cxnId="{355F33FA-FC5F-4DBB-8D13-B987EA1F0D10}">
      <dgm:prSet/>
      <dgm:spPr/>
      <dgm:t>
        <a:bodyPr/>
        <a:lstStyle/>
        <a:p>
          <a:endParaRPr lang="en-US"/>
        </a:p>
      </dgm:t>
    </dgm:pt>
    <dgm:pt modelId="{BA6062E4-ADF9-4229-A4F4-E33BE0FCFBB9}" type="sibTrans" cxnId="{355F33FA-FC5F-4DBB-8D13-B987EA1F0D10}">
      <dgm:prSet/>
      <dgm:spPr/>
      <dgm:t>
        <a:bodyPr/>
        <a:lstStyle/>
        <a:p>
          <a:endParaRPr lang="en-US"/>
        </a:p>
      </dgm:t>
    </dgm:pt>
    <dgm:pt modelId="{4669B893-F0E7-4C19-87B8-C67CC76A8938}" type="pres">
      <dgm:prSet presAssocID="{45D5CB6E-05CC-4C6F-BBA5-78CB14A2433B}" presName="cycle" presStyleCnt="0">
        <dgm:presLayoutVars>
          <dgm:dir/>
          <dgm:resizeHandles val="exact"/>
        </dgm:presLayoutVars>
      </dgm:prSet>
      <dgm:spPr/>
    </dgm:pt>
    <dgm:pt modelId="{E41322D6-7DF7-4CCC-B946-5BE6C12286F3}" type="pres">
      <dgm:prSet presAssocID="{0AFA64DD-28BF-40D1-B6DB-856EA2FC1F29}" presName="arrow" presStyleLbl="node1" presStyleIdx="0" presStyleCnt="2" custScaleY="100054" custRadScaleRad="109263">
        <dgm:presLayoutVars>
          <dgm:bulletEnabled val="1"/>
        </dgm:presLayoutVars>
      </dgm:prSet>
      <dgm:spPr/>
    </dgm:pt>
    <dgm:pt modelId="{544023A7-1C46-42EF-8AD9-9F436526218E}" type="pres">
      <dgm:prSet presAssocID="{06FE580A-D240-4BD5-8EFD-DF833968E636}" presName="arrow" presStyleLbl="node1" presStyleIdx="1" presStyleCnt="2">
        <dgm:presLayoutVars>
          <dgm:bulletEnabled val="1"/>
        </dgm:presLayoutVars>
      </dgm:prSet>
      <dgm:spPr/>
    </dgm:pt>
  </dgm:ptLst>
  <dgm:cxnLst>
    <dgm:cxn modelId="{55ABAB66-72A5-479B-A06B-E0821DB809E3}" type="presOf" srcId="{45D5CB6E-05CC-4C6F-BBA5-78CB14A2433B}" destId="{4669B893-F0E7-4C19-87B8-C67CC76A8938}" srcOrd="0" destOrd="0" presId="urn:microsoft.com/office/officeart/2005/8/layout/arrow1"/>
    <dgm:cxn modelId="{AE8ADC77-FCC5-4385-B1AE-3090F4940238}" type="presOf" srcId="{0AFA64DD-28BF-40D1-B6DB-856EA2FC1F29}" destId="{E41322D6-7DF7-4CCC-B946-5BE6C12286F3}" srcOrd="0" destOrd="0" presId="urn:microsoft.com/office/officeart/2005/8/layout/arrow1"/>
    <dgm:cxn modelId="{2258D489-B511-42E8-991F-46B69DE5BC0A}" srcId="{45D5CB6E-05CC-4C6F-BBA5-78CB14A2433B}" destId="{0AFA64DD-28BF-40D1-B6DB-856EA2FC1F29}" srcOrd="0" destOrd="0" parTransId="{4BC8AFFE-F026-4893-8BC7-73EE8D7EC4BB}" sibTransId="{DA026A66-C24C-448F-9239-03E2DE56399B}"/>
    <dgm:cxn modelId="{3A8C7096-6A52-49EA-A0F4-51BE584891B3}" type="presOf" srcId="{06FE580A-D240-4BD5-8EFD-DF833968E636}" destId="{544023A7-1C46-42EF-8AD9-9F436526218E}" srcOrd="0" destOrd="0" presId="urn:microsoft.com/office/officeart/2005/8/layout/arrow1"/>
    <dgm:cxn modelId="{355F33FA-FC5F-4DBB-8D13-B987EA1F0D10}" srcId="{45D5CB6E-05CC-4C6F-BBA5-78CB14A2433B}" destId="{06FE580A-D240-4BD5-8EFD-DF833968E636}" srcOrd="1" destOrd="0" parTransId="{AA00C3BB-071C-42C9-90BB-E7D88B314028}" sibTransId="{BA6062E4-ADF9-4229-A4F4-E33BE0FCFBB9}"/>
    <dgm:cxn modelId="{FB9EF312-BF42-4A38-AA5E-B74907737524}" type="presParOf" srcId="{4669B893-F0E7-4C19-87B8-C67CC76A8938}" destId="{E41322D6-7DF7-4CCC-B946-5BE6C12286F3}" srcOrd="0" destOrd="0" presId="urn:microsoft.com/office/officeart/2005/8/layout/arrow1"/>
    <dgm:cxn modelId="{259FD914-FC00-40AC-9618-1A79281419A3}" type="presParOf" srcId="{4669B893-F0E7-4C19-87B8-C67CC76A8938}" destId="{544023A7-1C46-42EF-8AD9-9F436526218E}"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1322D6-7DF7-4CCC-B946-5BE6C12286F3}">
      <dsp:nvSpPr>
        <dsp:cNvPr id="0" name=""/>
        <dsp:cNvSpPr/>
      </dsp:nvSpPr>
      <dsp:spPr>
        <a:xfrm rot="16200000">
          <a:off x="650" y="815"/>
          <a:ext cx="2411082" cy="2412384"/>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Agree</a:t>
          </a:r>
        </a:p>
      </dsp:txBody>
      <dsp:txXfrm rot="5400000">
        <a:off x="421938" y="604236"/>
        <a:ext cx="1990445" cy="1205541"/>
      </dsp:txXfrm>
    </dsp:sp>
    <dsp:sp modelId="{544023A7-1C46-42EF-8AD9-9F436526218E}">
      <dsp:nvSpPr>
        <dsp:cNvPr id="0" name=""/>
        <dsp:cNvSpPr/>
      </dsp:nvSpPr>
      <dsp:spPr>
        <a:xfrm rot="5400000">
          <a:off x="7733419" y="1466"/>
          <a:ext cx="2411082" cy="2411082"/>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Disagree</a:t>
          </a:r>
        </a:p>
      </dsp:txBody>
      <dsp:txXfrm rot="-5400000">
        <a:off x="7733419" y="604237"/>
        <a:ext cx="1989143" cy="1205541"/>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88AD1908-1467-4B79-A8E5-9950A24C9E09}" type="datetimeFigureOut">
              <a:rPr lang="en-US" smtClean="0"/>
              <a:t>5/6/2019</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8265824E-4794-4E4E-A835-1DE3CB47B7A2}" type="slidenum">
              <a:rPr lang="en-US" smtClean="0"/>
              <a:t>‹#›</a:t>
            </a:fld>
            <a:endParaRPr lang="en-US"/>
          </a:p>
        </p:txBody>
      </p:sp>
    </p:spTree>
    <p:extLst>
      <p:ext uri="{BB962C8B-B14F-4D97-AF65-F5344CB8AC3E}">
        <p14:creationId xmlns:p14="http://schemas.microsoft.com/office/powerpoint/2010/main" val="2866784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cjyi.org/cjyi-service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265824E-4794-4E4E-A835-1DE3CB47B7A2}" type="slidenum">
              <a:rPr lang="en-US" smtClean="0"/>
              <a:t>1</a:t>
            </a:fld>
            <a:endParaRPr lang="en-US"/>
          </a:p>
        </p:txBody>
      </p:sp>
    </p:spTree>
    <p:extLst>
      <p:ext uri="{BB962C8B-B14F-4D97-AF65-F5344CB8AC3E}">
        <p14:creationId xmlns:p14="http://schemas.microsoft.com/office/powerpoint/2010/main" val="1739186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265824E-4794-4E4E-A835-1DE3CB47B7A2}" type="slidenum">
              <a:rPr lang="en-US" smtClean="0"/>
              <a:t>18</a:t>
            </a:fld>
            <a:endParaRPr lang="en-US"/>
          </a:p>
        </p:txBody>
      </p:sp>
    </p:spTree>
    <p:extLst>
      <p:ext uri="{BB962C8B-B14F-4D97-AF65-F5344CB8AC3E}">
        <p14:creationId xmlns:p14="http://schemas.microsoft.com/office/powerpoint/2010/main" val="2986043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265824E-4794-4E4E-A835-1DE3CB47B7A2}" type="slidenum">
              <a:rPr lang="en-US" smtClean="0"/>
              <a:t>10</a:t>
            </a:fld>
            <a:endParaRPr lang="en-US"/>
          </a:p>
        </p:txBody>
      </p:sp>
    </p:spTree>
    <p:extLst>
      <p:ext uri="{BB962C8B-B14F-4D97-AF65-F5344CB8AC3E}">
        <p14:creationId xmlns:p14="http://schemas.microsoft.com/office/powerpoint/2010/main" val="1729313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265824E-4794-4E4E-A835-1DE3CB47B7A2}" type="slidenum">
              <a:rPr lang="en-US" smtClean="0"/>
              <a:t>11</a:t>
            </a:fld>
            <a:endParaRPr lang="en-US"/>
          </a:p>
        </p:txBody>
      </p:sp>
    </p:spTree>
    <p:extLst>
      <p:ext uri="{BB962C8B-B14F-4D97-AF65-F5344CB8AC3E}">
        <p14:creationId xmlns:p14="http://schemas.microsoft.com/office/powerpoint/2010/main" val="2755180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265824E-4794-4E4E-A835-1DE3CB47B7A2}" type="slidenum">
              <a:rPr lang="en-US" smtClean="0"/>
              <a:t>12</a:t>
            </a:fld>
            <a:endParaRPr lang="en-US"/>
          </a:p>
        </p:txBody>
      </p:sp>
    </p:spTree>
    <p:extLst>
      <p:ext uri="{BB962C8B-B14F-4D97-AF65-F5344CB8AC3E}">
        <p14:creationId xmlns:p14="http://schemas.microsoft.com/office/powerpoint/2010/main" val="568584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265824E-4794-4E4E-A835-1DE3CB47B7A2}" type="slidenum">
              <a:rPr lang="en-US" smtClean="0"/>
              <a:t>13</a:t>
            </a:fld>
            <a:endParaRPr lang="en-US"/>
          </a:p>
        </p:txBody>
      </p:sp>
    </p:spTree>
    <p:extLst>
      <p:ext uri="{BB962C8B-B14F-4D97-AF65-F5344CB8AC3E}">
        <p14:creationId xmlns:p14="http://schemas.microsoft.com/office/powerpoint/2010/main" val="2417624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265824E-4794-4E4E-A835-1DE3CB47B7A2}" type="slidenum">
              <a:rPr lang="en-US" smtClean="0"/>
              <a:t>14</a:t>
            </a:fld>
            <a:endParaRPr lang="en-US"/>
          </a:p>
        </p:txBody>
      </p:sp>
    </p:spTree>
    <p:extLst>
      <p:ext uri="{BB962C8B-B14F-4D97-AF65-F5344CB8AC3E}">
        <p14:creationId xmlns:p14="http://schemas.microsoft.com/office/powerpoint/2010/main" val="4152571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65824E-4794-4E4E-A835-1DE3CB47B7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606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Quote from Abstract of chapter entitled: Community Policing and Public Perception: Belgian Expectations and Images of the Police. Published a 2017 book called Community Policing—A European Perspective. Faculty Law and Criminology, Department of </a:t>
            </a:r>
            <a:r>
              <a:rPr lang="en-US" dirty="0" err="1"/>
              <a:t>CriminologyVrije</a:t>
            </a:r>
            <a:r>
              <a:rPr lang="en-US" dirty="0"/>
              <a:t> Universiteit Brussels, Belgium.</a:t>
            </a:r>
          </a:p>
          <a:p>
            <a:endParaRPr lang="en-US" dirty="0"/>
          </a:p>
          <a:p>
            <a:r>
              <a:rPr lang="en-US" dirty="0"/>
              <a:t>The Community Policing model prefers a police </a:t>
            </a:r>
            <a:r>
              <a:rPr lang="en-US" dirty="0" err="1"/>
              <a:t>organisation</a:t>
            </a:r>
            <a:r>
              <a:rPr lang="en-US" dirty="0"/>
              <a:t> in which a policy is developed related to the needs of the community and focusses, amongst other things, on trust-building between the citizen and the community. In order to reach this goal, the police needs to have a clear insight into what people think and expect from the police. 120 citizens of different age groups living in a rural or urban area in Belgium were interviewed. A kaleidoscopic view of expectations and meanings of the police was found and is presented in this chapter.</a:t>
            </a:r>
          </a:p>
        </p:txBody>
      </p:sp>
      <p:sp>
        <p:nvSpPr>
          <p:cNvPr id="4" name="Slide Number Placeholder 3"/>
          <p:cNvSpPr>
            <a:spLocks noGrp="1"/>
          </p:cNvSpPr>
          <p:nvPr>
            <p:ph type="sldNum" sz="quarter" idx="5"/>
          </p:nvPr>
        </p:nvSpPr>
        <p:spPr/>
        <p:txBody>
          <a:bodyPr/>
          <a:lstStyle/>
          <a:p>
            <a:fld id="{8265824E-4794-4E4E-A835-1DE3CB47B7A2}" type="slidenum">
              <a:rPr lang="en-US" smtClean="0"/>
              <a:t>16</a:t>
            </a:fld>
            <a:endParaRPr lang="en-US"/>
          </a:p>
        </p:txBody>
      </p:sp>
    </p:spTree>
    <p:extLst>
      <p:ext uri="{BB962C8B-B14F-4D97-AF65-F5344CB8AC3E}">
        <p14:creationId xmlns:p14="http://schemas.microsoft.com/office/powerpoint/2010/main" val="74570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518203"/>
            <a:ext cx="5681980" cy="4004473"/>
          </a:xfrm>
        </p:spPr>
        <p:txBody>
          <a:bodyPr/>
          <a:lstStyle/>
          <a:p>
            <a:r>
              <a:rPr lang="en-US" dirty="0"/>
              <a:t>Quote from paper by Cedric </a:t>
            </a:r>
            <a:r>
              <a:rPr lang="en-US" dirty="0" err="1"/>
              <a:t>Foussard</a:t>
            </a:r>
            <a:r>
              <a:rPr lang="en-US" dirty="0"/>
              <a:t> and Giulia </a:t>
            </a:r>
            <a:r>
              <a:rPr lang="en-US" dirty="0" err="1"/>
              <a:t>Melotti</a:t>
            </a:r>
            <a:r>
              <a:rPr lang="en-US" dirty="0"/>
              <a:t>, </a:t>
            </a:r>
            <a:r>
              <a:rPr lang="en-US" dirty="0" err="1"/>
              <a:t>IJJObservatory</a:t>
            </a:r>
            <a:r>
              <a:rPr lang="en-US" dirty="0"/>
              <a:t>, 2013.</a:t>
            </a:r>
          </a:p>
          <a:p>
            <a:endParaRPr lang="en-US" dirty="0"/>
          </a:p>
          <a:p>
            <a:r>
              <a:rPr lang="en-US" dirty="0"/>
              <a:t>“The other two options, which provide for access to restorative </a:t>
            </a:r>
            <a:r>
              <a:rPr lang="en-US" dirty="0" err="1"/>
              <a:t>programmes</a:t>
            </a:r>
            <a:r>
              <a:rPr lang="en-US" dirty="0"/>
              <a:t> as part of court diversion or sentencing, also enjoy very broad application, which testifies to the large degree of legislative compliance of European countries with regional and international standards. </a:t>
            </a:r>
          </a:p>
          <a:p>
            <a:endParaRPr lang="en-US" dirty="0"/>
          </a:p>
          <a:p>
            <a:r>
              <a:rPr lang="en-US" dirty="0"/>
              <a:t>In practice, this means that the power to refer a case to restorative </a:t>
            </a:r>
            <a:r>
              <a:rPr lang="en-US" dirty="0" err="1"/>
              <a:t>programmes</a:t>
            </a:r>
            <a:r>
              <a:rPr lang="en-US" dirty="0"/>
              <a:t> is conferred to different actors at different stages. Some systems provide for a direct referral from the police…”</a:t>
            </a:r>
          </a:p>
          <a:p>
            <a:endParaRPr lang="en-US" dirty="0"/>
          </a:p>
          <a:p>
            <a:r>
              <a:rPr lang="en-US" dirty="0"/>
              <a:t>Quote from RJ and LE from Prison Fellowship International:</a:t>
            </a:r>
          </a:p>
          <a:p>
            <a:r>
              <a:rPr lang="en-US" dirty="0"/>
              <a:t>“Some of the early justice system involvement with restorative justice came in police stations, particularly where cautioning is used as a response to crime and juvenile offending. It has the potential not only of responding more effectively to victims and offenders, but also of helping address chronic system problems such as overcrowding.”</a:t>
            </a:r>
          </a:p>
          <a:p>
            <a:endParaRPr lang="en-US" dirty="0"/>
          </a:p>
          <a:p>
            <a:r>
              <a:rPr lang="en-US" dirty="0"/>
              <a:t>U.S. source. Community Justice for Youth. </a:t>
            </a:r>
            <a:r>
              <a:rPr lang="en-US" dirty="0">
                <a:hlinkClick r:id="rId3"/>
              </a:rPr>
              <a:t>http://cjyi.org/cjyi-services</a:t>
            </a:r>
            <a:r>
              <a:rPr lang="en-US" dirty="0"/>
              <a:t> </a:t>
            </a:r>
          </a:p>
          <a:p>
            <a:endParaRPr lang="en-US" dirty="0"/>
          </a:p>
          <a:p>
            <a:r>
              <a:rPr lang="en-US" dirty="0"/>
              <a:t>Youth offending team officers in the UK work to prevent children and young people under 18 from offending and reoffending. Work with Youth Justice Boards.</a:t>
            </a:r>
          </a:p>
        </p:txBody>
      </p:sp>
      <p:sp>
        <p:nvSpPr>
          <p:cNvPr id="4" name="Slide Number Placeholder 3"/>
          <p:cNvSpPr>
            <a:spLocks noGrp="1"/>
          </p:cNvSpPr>
          <p:nvPr>
            <p:ph type="sldNum" sz="quarter" idx="5"/>
          </p:nvPr>
        </p:nvSpPr>
        <p:spPr/>
        <p:txBody>
          <a:bodyPr/>
          <a:lstStyle/>
          <a:p>
            <a:fld id="{8265824E-4794-4E4E-A835-1DE3CB47B7A2}" type="slidenum">
              <a:rPr lang="en-US" smtClean="0"/>
              <a:t>17</a:t>
            </a:fld>
            <a:endParaRPr lang="en-US"/>
          </a:p>
        </p:txBody>
      </p:sp>
    </p:spTree>
    <p:extLst>
      <p:ext uri="{BB962C8B-B14F-4D97-AF65-F5344CB8AC3E}">
        <p14:creationId xmlns:p14="http://schemas.microsoft.com/office/powerpoint/2010/main" val="266387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CC0-F0FF-4C9E-96FB-DE87D0ED0D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42B7EA-2CDC-49E4-B17E-1979FC6A0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37E391-8463-4030-AC04-497238ADBAEA}"/>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5" name="Footer Placeholder 4">
            <a:extLst>
              <a:ext uri="{FF2B5EF4-FFF2-40B4-BE49-F238E27FC236}">
                <a16:creationId xmlns:a16="http://schemas.microsoft.com/office/drawing/2014/main" id="{A38C8898-1FBA-4D13-932D-B1257E47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0D1904-960A-4992-8DAC-1E344062D218}"/>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3786203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0AB31-C7BE-46FB-B7FE-92757E66E4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8F5A90-12DB-41E9-8AEE-CBAC0809315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A211C-E143-4303-B3B5-6E4D53158AF0}"/>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5" name="Footer Placeholder 4">
            <a:extLst>
              <a:ext uri="{FF2B5EF4-FFF2-40B4-BE49-F238E27FC236}">
                <a16:creationId xmlns:a16="http://schemas.microsoft.com/office/drawing/2014/main" id="{203409FE-DC75-4523-8CB0-5E40187003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EE561B-A825-4053-BE62-C88634D1D0F6}"/>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1147036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FA7C53-9BCA-4569-A485-FFA242C9C4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6F2B55-2D7F-4DA2-96B4-C8A9BBB7E8E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389605-7603-4D60-A6B8-6EC1397F7BD5}"/>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5" name="Footer Placeholder 4">
            <a:extLst>
              <a:ext uri="{FF2B5EF4-FFF2-40B4-BE49-F238E27FC236}">
                <a16:creationId xmlns:a16="http://schemas.microsoft.com/office/drawing/2014/main" id="{760BD809-766D-402A-9B79-CEE45CAFD1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97CA6-2AD0-4B2D-B634-7AD3F5C398CE}"/>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3604645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8478-1083-45C3-8376-7FAB74442B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4DACCE-DCB4-475A-AFCC-8D43450CD62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84121E-241C-417D-BA10-AAB172B0EF90}"/>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5" name="Footer Placeholder 4">
            <a:extLst>
              <a:ext uri="{FF2B5EF4-FFF2-40B4-BE49-F238E27FC236}">
                <a16:creationId xmlns:a16="http://schemas.microsoft.com/office/drawing/2014/main" id="{BE9E1265-626F-4C44-BAB6-12D354E097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FBEE6-45D8-40EA-8246-7840F87168C1}"/>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2089530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A7FD-1EF1-413D-B389-43C4A38A8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02D241-1C2C-4D37-8800-5A0D621C93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F6B293F-7CFF-4675-8952-5E679ACE0FCE}"/>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5" name="Footer Placeholder 4">
            <a:extLst>
              <a:ext uri="{FF2B5EF4-FFF2-40B4-BE49-F238E27FC236}">
                <a16:creationId xmlns:a16="http://schemas.microsoft.com/office/drawing/2014/main" id="{45BD0234-97C5-4FDB-9CD4-19F9BAA334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D3C179-FC8C-4C1F-BEE3-30A4F8875947}"/>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2018504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BF30-8104-4F57-AC3D-B03E100B46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0F3CC6-DF2A-490E-857B-152ED808654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36CEAD-E710-4144-B302-E62E4F2A31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EAEF53-F7C0-4E0E-9CC9-8DE40B484CEA}"/>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6" name="Footer Placeholder 5">
            <a:extLst>
              <a:ext uri="{FF2B5EF4-FFF2-40B4-BE49-F238E27FC236}">
                <a16:creationId xmlns:a16="http://schemas.microsoft.com/office/drawing/2014/main" id="{41653FB2-ED12-496B-BC3B-6D4CBF73D4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DDE434-D4FA-4DD1-9B01-5AB92C4B9421}"/>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2424201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43B00-5E38-4C83-9269-21BEDCDB2B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5711C0-35A0-4DB9-842B-A3437E5FEE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BF243E-6A31-47B1-BA57-3D00E07964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5F2BE9-A6C5-4E74-BC27-F489DBD118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F1E9B90-9652-4669-A1DD-141D83AAC07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358900-0DE2-4D25-83E9-96FCBB0468D7}"/>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8" name="Footer Placeholder 7">
            <a:extLst>
              <a:ext uri="{FF2B5EF4-FFF2-40B4-BE49-F238E27FC236}">
                <a16:creationId xmlns:a16="http://schemas.microsoft.com/office/drawing/2014/main" id="{4B28F8CC-D16D-4482-BE6C-5D6E343606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4F347B-B8D1-4A0D-9D52-FC0C041AA256}"/>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2676037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1EC9D-00E3-416E-9496-56B455467D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94F8D4-CFFE-4A09-915F-3B4660DC7E42}"/>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4" name="Footer Placeholder 3">
            <a:extLst>
              <a:ext uri="{FF2B5EF4-FFF2-40B4-BE49-F238E27FC236}">
                <a16:creationId xmlns:a16="http://schemas.microsoft.com/office/drawing/2014/main" id="{0CF56D51-0447-4B4B-BE0D-83CE787FE6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57EDE1-5407-4DB7-9C0D-A993228C37E7}"/>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15376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C13684-B0F4-483D-B415-76CD66F038CC}"/>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3" name="Footer Placeholder 2">
            <a:extLst>
              <a:ext uri="{FF2B5EF4-FFF2-40B4-BE49-F238E27FC236}">
                <a16:creationId xmlns:a16="http://schemas.microsoft.com/office/drawing/2014/main" id="{AEF558BC-0ED2-461F-9BAF-315B48CBCE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107EA3-EE91-4B72-9284-BBB244955191}"/>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385737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3D84F-FDDB-4B46-A385-8FF3DFCBC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C03F2E-3F86-4E6B-AE78-62BDA6E8AD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EB9EE7-5BFA-43A3-AF39-C5FF441D86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18D29-50A1-456D-B7AD-6E5654351B47}"/>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6" name="Footer Placeholder 5">
            <a:extLst>
              <a:ext uri="{FF2B5EF4-FFF2-40B4-BE49-F238E27FC236}">
                <a16:creationId xmlns:a16="http://schemas.microsoft.com/office/drawing/2014/main" id="{E8156C51-E4B2-4673-B58B-095F07017C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245214-2804-41DC-AF01-87D45AB79EC2}"/>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1958064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A7CC-049F-4FEC-9E1A-76BAC6F6E6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DD2586-8F4E-4D9E-9CFE-4D86BFA1F2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FD752B6-58A2-4A1C-BEA0-8C9FFF2F9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29D314-9B5A-41E5-AD07-8E627D872107}"/>
              </a:ext>
            </a:extLst>
          </p:cNvPr>
          <p:cNvSpPr>
            <a:spLocks noGrp="1"/>
          </p:cNvSpPr>
          <p:nvPr>
            <p:ph type="dt" sz="half" idx="10"/>
          </p:nvPr>
        </p:nvSpPr>
        <p:spPr/>
        <p:txBody>
          <a:bodyPr/>
          <a:lstStyle/>
          <a:p>
            <a:fld id="{F29CDF0F-6FED-4DE6-8BF0-2D2B91B3FDAC}" type="datetimeFigureOut">
              <a:rPr lang="en-US" smtClean="0"/>
              <a:t>5/6/2019</a:t>
            </a:fld>
            <a:endParaRPr lang="en-US"/>
          </a:p>
        </p:txBody>
      </p:sp>
      <p:sp>
        <p:nvSpPr>
          <p:cNvPr id="6" name="Footer Placeholder 5">
            <a:extLst>
              <a:ext uri="{FF2B5EF4-FFF2-40B4-BE49-F238E27FC236}">
                <a16:creationId xmlns:a16="http://schemas.microsoft.com/office/drawing/2014/main" id="{960CEC5B-D2F2-4013-9672-2E41F281B5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E6D7C5-79EB-4F90-B6A7-2DF0F971CCEC}"/>
              </a:ext>
            </a:extLst>
          </p:cNvPr>
          <p:cNvSpPr>
            <a:spLocks noGrp="1"/>
          </p:cNvSpPr>
          <p:nvPr>
            <p:ph type="sldNum" sz="quarter" idx="12"/>
          </p:nvPr>
        </p:nvSpPr>
        <p:spPr/>
        <p:txBody>
          <a:bodyPr/>
          <a:lstStyle/>
          <a:p>
            <a:fld id="{CEC62B41-2C4D-4664-A1AB-C908FE008B07}" type="slidenum">
              <a:rPr lang="en-US" smtClean="0"/>
              <a:t>‹#›</a:t>
            </a:fld>
            <a:endParaRPr lang="en-US"/>
          </a:p>
        </p:txBody>
      </p:sp>
    </p:spTree>
    <p:extLst>
      <p:ext uri="{BB962C8B-B14F-4D97-AF65-F5344CB8AC3E}">
        <p14:creationId xmlns:p14="http://schemas.microsoft.com/office/powerpoint/2010/main" val="158222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9729D2-FE90-4C2D-8970-C4BBA1A02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26B054-A020-4991-8BC0-222F47A55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8032CC-3DCE-4098-8A29-1A95691EEC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CDF0F-6FED-4DE6-8BF0-2D2B91B3FDAC}" type="datetimeFigureOut">
              <a:rPr lang="en-US" smtClean="0"/>
              <a:t>5/6/2019</a:t>
            </a:fld>
            <a:endParaRPr lang="en-US"/>
          </a:p>
        </p:txBody>
      </p:sp>
      <p:sp>
        <p:nvSpPr>
          <p:cNvPr id="5" name="Footer Placeholder 4">
            <a:extLst>
              <a:ext uri="{FF2B5EF4-FFF2-40B4-BE49-F238E27FC236}">
                <a16:creationId xmlns:a16="http://schemas.microsoft.com/office/drawing/2014/main" id="{05D6DE66-9DDF-4564-A399-99362721D5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A98350-19FF-4FB5-ADDA-89E2A23041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C62B41-2C4D-4664-A1AB-C908FE008B07}" type="slidenum">
              <a:rPr lang="en-US" smtClean="0"/>
              <a:t>‹#›</a:t>
            </a:fld>
            <a:endParaRPr lang="en-US"/>
          </a:p>
        </p:txBody>
      </p:sp>
    </p:spTree>
    <p:extLst>
      <p:ext uri="{BB962C8B-B14F-4D97-AF65-F5344CB8AC3E}">
        <p14:creationId xmlns:p14="http://schemas.microsoft.com/office/powerpoint/2010/main" val="1825565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rosiakassociates.com/" TargetMode="External"/><Relationship Id="rId2" Type="http://schemas.openxmlformats.org/officeDocument/2006/relationships/hyperlink" Target="mailto:john@rosiakassociates.com"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craigadamson@iirp.ed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93776" y="457201"/>
            <a:ext cx="10954512" cy="2046287"/>
          </a:xfrm>
        </p:spPr>
        <p:txBody>
          <a:bodyPr>
            <a:normAutofit/>
          </a:bodyPr>
          <a:lstStyle/>
          <a:p>
            <a:r>
              <a:rPr lang="en-US" sz="6600" b="1" dirty="0"/>
              <a:t>Law Enforcement Working with Youth </a:t>
            </a:r>
            <a:r>
              <a:rPr lang="en-US" sz="6600" b="1"/>
              <a:t>in Restorative </a:t>
            </a:r>
            <a:r>
              <a:rPr lang="en-US" sz="6600" b="1" dirty="0"/>
              <a:t>Practices</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841248" y="2798065"/>
            <a:ext cx="10451592" cy="3421760"/>
          </a:xfrm>
        </p:spPr>
        <p:txBody>
          <a:bodyPr>
            <a:normAutofit/>
          </a:bodyPr>
          <a:lstStyle/>
          <a:p>
            <a:r>
              <a:rPr lang="en-US" sz="2800" dirty="0"/>
              <a:t>International Institute for Restorative Practices—Europe Conference</a:t>
            </a:r>
          </a:p>
          <a:p>
            <a:endParaRPr lang="en-US" sz="2800" dirty="0"/>
          </a:p>
          <a:p>
            <a:r>
              <a:rPr lang="en-US" sz="2800" dirty="0"/>
              <a:t>Work session by </a:t>
            </a:r>
          </a:p>
          <a:p>
            <a:r>
              <a:rPr lang="en-US" sz="2800" dirty="0"/>
              <a:t>John Rosiak, MA, Prevention Partnerships</a:t>
            </a:r>
            <a:r>
              <a:rPr lang="en-US" sz="2800"/>
              <a:t>, USA and</a:t>
            </a:r>
            <a:br>
              <a:rPr lang="en-US" sz="2800" dirty="0"/>
            </a:br>
            <a:r>
              <a:rPr lang="en-US" sz="2800" dirty="0"/>
              <a:t>Craig Adamson, PhD, Provost, IIRP</a:t>
            </a:r>
          </a:p>
          <a:p>
            <a:r>
              <a:rPr lang="en-US" sz="2800" dirty="0"/>
              <a:t>May 15-17, 2019, Kortrijk, Belgium</a:t>
            </a:r>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337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1524000" y="448057"/>
            <a:ext cx="9144000" cy="969263"/>
          </a:xfrm>
        </p:spPr>
        <p:txBody>
          <a:bodyPr>
            <a:normAutofit/>
          </a:bodyPr>
          <a:lstStyle/>
          <a:p>
            <a:r>
              <a:rPr lang="en-US" b="1" dirty="0"/>
              <a:t>Where I Stand…</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274320" y="2423160"/>
            <a:ext cx="11548872" cy="3675888"/>
          </a:xfrm>
        </p:spPr>
        <p:txBody>
          <a:bodyPr>
            <a:normAutofit/>
          </a:bodyPr>
          <a:lstStyle/>
          <a:p>
            <a:r>
              <a:rPr lang="en-US" sz="3200" dirty="0"/>
              <a:t>Training is the most important step </a:t>
            </a:r>
          </a:p>
          <a:p>
            <a:r>
              <a:rPr lang="en-US" sz="3200" dirty="0"/>
              <a:t>to getting police more involved in </a:t>
            </a:r>
          </a:p>
          <a:p>
            <a:r>
              <a:rPr lang="en-US" sz="3200" dirty="0"/>
              <a:t>using restorative practices with youth.</a:t>
            </a:r>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7027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1524000" y="136525"/>
            <a:ext cx="9144000" cy="1381379"/>
          </a:xfrm>
        </p:spPr>
        <p:txBody>
          <a:bodyPr/>
          <a:lstStyle/>
          <a:p>
            <a:r>
              <a:rPr lang="en-US" b="1" dirty="0"/>
              <a:t>Where I Stand…</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0" y="2130552"/>
            <a:ext cx="12192000" cy="3685032"/>
          </a:xfrm>
        </p:spPr>
        <p:txBody>
          <a:bodyPr/>
          <a:lstStyle/>
          <a:p>
            <a:pPr lvl="1"/>
            <a:r>
              <a:rPr lang="en-US" sz="3200" dirty="0">
                <a:solidFill>
                  <a:prstClr val="black"/>
                </a:solidFill>
              </a:rPr>
              <a:t>We can easily make progress</a:t>
            </a:r>
          </a:p>
          <a:p>
            <a:pPr lvl="1"/>
            <a:r>
              <a:rPr lang="en-US" sz="3200" dirty="0">
                <a:solidFill>
                  <a:prstClr val="black"/>
                </a:solidFill>
              </a:rPr>
              <a:t> </a:t>
            </a:r>
          </a:p>
          <a:p>
            <a:pPr lvl="1"/>
            <a:r>
              <a:rPr lang="en-US" sz="3200" dirty="0">
                <a:solidFill>
                  <a:prstClr val="black"/>
                </a:solidFill>
              </a:rPr>
              <a:t>in the field of restorative practices</a:t>
            </a:r>
          </a:p>
          <a:p>
            <a:pPr lvl="1"/>
            <a:r>
              <a:rPr lang="en-US" sz="3200" dirty="0">
                <a:solidFill>
                  <a:prstClr val="black"/>
                </a:solidFill>
              </a:rPr>
              <a:t> </a:t>
            </a:r>
          </a:p>
          <a:p>
            <a:pPr lvl="1"/>
            <a:r>
              <a:rPr lang="en-US" sz="3200" dirty="0">
                <a:solidFill>
                  <a:prstClr val="black"/>
                </a:solidFill>
              </a:rPr>
              <a:t>by better engaging police in </a:t>
            </a:r>
          </a:p>
          <a:p>
            <a:pPr lvl="1"/>
            <a:endParaRPr lang="en-US" sz="3200" dirty="0">
              <a:solidFill>
                <a:prstClr val="black"/>
              </a:solidFill>
            </a:endParaRPr>
          </a:p>
          <a:p>
            <a:pPr lvl="1"/>
            <a:r>
              <a:rPr lang="en-US" sz="3200" dirty="0">
                <a:solidFill>
                  <a:prstClr val="black"/>
                </a:solidFill>
              </a:rPr>
              <a:t>restorative practices with youth.</a:t>
            </a:r>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3561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1143000"/>
          </a:xfrm>
        </p:spPr>
        <p:txBody>
          <a:bodyPr>
            <a:normAutofit/>
          </a:bodyPr>
          <a:lstStyle/>
          <a:p>
            <a:r>
              <a:rPr lang="en-US" b="1" dirty="0"/>
              <a:t>Presentation</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978408" y="2459736"/>
            <a:ext cx="10588752" cy="3593592"/>
          </a:xfrm>
        </p:spPr>
        <p:txBody>
          <a:bodyPr>
            <a:normAutofit/>
          </a:bodyPr>
          <a:lstStyle/>
          <a:p>
            <a:r>
              <a:rPr lang="en-US" sz="3200" dirty="0"/>
              <a:t>What do we know about police working with youth </a:t>
            </a:r>
          </a:p>
          <a:p>
            <a:r>
              <a:rPr lang="en-US" sz="3200" dirty="0"/>
              <a:t>in schools and other settings, using restorative practices?</a:t>
            </a:r>
          </a:p>
          <a:p>
            <a:endParaRPr lang="en-US" dirty="0"/>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8957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758951"/>
          </a:xfrm>
        </p:spPr>
        <p:txBody>
          <a:bodyPr>
            <a:normAutofit fontScale="90000"/>
          </a:bodyPr>
          <a:lstStyle/>
          <a:p>
            <a:r>
              <a:rPr lang="en-US" b="1" dirty="0"/>
              <a:t>Some key points</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576072" y="1673353"/>
            <a:ext cx="10890504" cy="4546472"/>
          </a:xfrm>
        </p:spPr>
        <p:txBody>
          <a:bodyPr>
            <a:normAutofit/>
          </a:bodyPr>
          <a:lstStyle/>
          <a:p>
            <a:pPr marL="457200" indent="-457200" algn="l">
              <a:buFont typeface="Arial" panose="020B0604020202020204" pitchFamily="34" charset="0"/>
              <a:buChar char="•"/>
            </a:pPr>
            <a:r>
              <a:rPr lang="en-US" sz="2800" dirty="0"/>
              <a:t>Communities are looking at a variety of ways to institutionalize restorative practices into systems that touch the lives of young people. </a:t>
            </a:r>
          </a:p>
          <a:p>
            <a:pPr marL="457200" indent="-457200" algn="l">
              <a:buFont typeface="Arial" panose="020B0604020202020204" pitchFamily="34" charset="0"/>
              <a:buChar char="•"/>
            </a:pPr>
            <a:endParaRPr lang="en-US" sz="2800" dirty="0"/>
          </a:p>
          <a:p>
            <a:pPr marL="457200" indent="-457200" algn="l">
              <a:buFont typeface="Arial" panose="020B0604020202020204" pitchFamily="34" charset="0"/>
              <a:buChar char="•"/>
            </a:pPr>
            <a:endParaRPr lang="en-US" sz="2800" dirty="0"/>
          </a:p>
          <a:p>
            <a:pPr marL="457200" indent="-457200" algn="l">
              <a:buFont typeface="Arial" panose="020B0604020202020204" pitchFamily="34" charset="0"/>
              <a:buChar char="•"/>
            </a:pPr>
            <a:endParaRPr lang="en-US" sz="2800" dirty="0"/>
          </a:p>
          <a:p>
            <a:pPr marL="457200" indent="-457200" algn="l">
              <a:buFont typeface="Arial" panose="020B0604020202020204" pitchFamily="34" charset="0"/>
              <a:buChar char="•"/>
            </a:pPr>
            <a:r>
              <a:rPr lang="en-US" sz="2800" dirty="0"/>
              <a:t>When police engage with youth, outcomes can be negative or positive. </a:t>
            </a:r>
          </a:p>
          <a:p>
            <a:pPr marL="342900" indent="-342900" algn="l">
              <a:buFont typeface="Arial" panose="020B0604020202020204" pitchFamily="34" charset="0"/>
              <a:buChar char="•"/>
            </a:pPr>
            <a:endParaRPr lang="en-US" dirty="0"/>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342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758951"/>
          </a:xfrm>
        </p:spPr>
        <p:txBody>
          <a:bodyPr>
            <a:normAutofit fontScale="90000"/>
          </a:bodyPr>
          <a:lstStyle/>
          <a:p>
            <a:r>
              <a:rPr lang="en-US" b="1" dirty="0"/>
              <a:t>Some key points</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640080" y="1298449"/>
            <a:ext cx="10707624" cy="4921376"/>
          </a:xfrm>
        </p:spPr>
        <p:txBody>
          <a:bodyPr>
            <a:normAutofit/>
          </a:bodyPr>
          <a:lstStyle/>
          <a:p>
            <a:pPr algn="l"/>
            <a:r>
              <a:rPr lang="en-US" dirty="0"/>
              <a:t>Restorative practices offer an opportunity for police to interact with youth in ways</a:t>
            </a:r>
          </a:p>
          <a:p>
            <a:pPr algn="l"/>
            <a:r>
              <a:rPr lang="en-US" dirty="0"/>
              <a:t>that actually DIVERT young people from involvement in the juvenile justice system.</a:t>
            </a:r>
          </a:p>
          <a:p>
            <a:pPr algn="l"/>
            <a:endParaRPr lang="en-US" dirty="0"/>
          </a:p>
          <a:p>
            <a:pPr algn="l"/>
            <a:endParaRPr lang="en-US" dirty="0"/>
          </a:p>
          <a:p>
            <a:pPr algn="l"/>
            <a:r>
              <a:rPr lang="en-US" dirty="0"/>
              <a:t>This diversion approach can keep students connected to schools, while helping them</a:t>
            </a:r>
          </a:p>
          <a:p>
            <a:pPr algn="l"/>
            <a:r>
              <a:rPr lang="en-US" dirty="0"/>
              <a:t>appreciate how their actions affected others, and learning what they can do to</a:t>
            </a:r>
          </a:p>
          <a:p>
            <a:pPr algn="l"/>
            <a:r>
              <a:rPr lang="en-US" dirty="0"/>
              <a:t>restore a relationship that was broken. </a:t>
            </a:r>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4140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758951"/>
          </a:xfrm>
        </p:spPr>
        <p:txBody>
          <a:bodyPr>
            <a:normAutofit fontScale="90000"/>
          </a:bodyPr>
          <a:lstStyle/>
          <a:p>
            <a:r>
              <a:rPr lang="en-US" b="1" dirty="0"/>
              <a:t>Some key points</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640080" y="1728215"/>
            <a:ext cx="10707624" cy="4491609"/>
          </a:xfrm>
        </p:spPr>
        <p:txBody>
          <a:bodyPr>
            <a:normAutofit/>
          </a:bodyPr>
          <a:lstStyle/>
          <a:p>
            <a:pPr marL="342900" indent="-342900" algn="l">
              <a:buFont typeface="Arial" panose="020B0604020202020204" pitchFamily="34" charset="0"/>
              <a:buChar char="•"/>
            </a:pPr>
            <a:r>
              <a:rPr lang="en-US" dirty="0"/>
              <a:t>If we think of policing from a proactive relational frame, what would that look like in our communities? e.g. RP as a Community Health Model</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When police are called to respond to an event, what does the community give up and how do we want the police to engage with community?</a:t>
            </a:r>
          </a:p>
          <a:p>
            <a:pPr algn="l"/>
            <a:endParaRPr lang="en-US" dirty="0"/>
          </a:p>
          <a:p>
            <a:pPr marL="342900" indent="-342900" algn="l">
              <a:buFont typeface="Arial" panose="020B0604020202020204" pitchFamily="34" charset="0"/>
              <a:buChar char="•"/>
            </a:pPr>
            <a:endParaRPr lang="en-US" dirty="0"/>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7655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969263"/>
          </a:xfrm>
        </p:spPr>
        <p:txBody>
          <a:bodyPr>
            <a:normAutofit/>
          </a:bodyPr>
          <a:lstStyle/>
          <a:p>
            <a:r>
              <a:rPr lang="en-US" b="1" dirty="0"/>
              <a:t>Discussion Questions</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100584" y="1499616"/>
            <a:ext cx="11713464" cy="4553712"/>
          </a:xfrm>
        </p:spPr>
        <p:txBody>
          <a:bodyPr>
            <a:normAutofit/>
          </a:bodyPr>
          <a:lstStyle/>
          <a:p>
            <a:pPr marL="914400" lvl="1" indent="-457200" algn="l">
              <a:buFont typeface="Arial" panose="020B0604020202020204" pitchFamily="34" charset="0"/>
              <a:buChar char="•"/>
            </a:pPr>
            <a:endParaRPr lang="en-US" sz="2800" dirty="0"/>
          </a:p>
          <a:p>
            <a:pPr marL="914400" lvl="1" indent="-457200" algn="l">
              <a:buFont typeface="Arial" panose="020B0604020202020204" pitchFamily="34" charset="0"/>
              <a:buChar char="•"/>
            </a:pPr>
            <a:r>
              <a:rPr lang="en-US" sz="2800" dirty="0"/>
              <a:t>Instead of looking at “what happened”?, could we reframe how policing should be approached. E.g. What is the relational frame of policing?</a:t>
            </a:r>
          </a:p>
          <a:p>
            <a:pPr lvl="1" algn="l"/>
            <a:endParaRPr lang="en-US" sz="2800" dirty="0"/>
          </a:p>
          <a:p>
            <a:pPr marL="914400" lvl="1" indent="-457200" algn="l">
              <a:buFont typeface="Arial" panose="020B0604020202020204" pitchFamily="34" charset="0"/>
              <a:buChar char="•"/>
            </a:pPr>
            <a:r>
              <a:rPr lang="en-US" sz="2800" dirty="0"/>
              <a:t>How do we want police to interact with youth?</a:t>
            </a:r>
          </a:p>
          <a:p>
            <a:pPr lvl="1" algn="l"/>
            <a:endParaRPr lang="en-US" sz="2800" dirty="0"/>
          </a:p>
          <a:p>
            <a:pPr marL="914400" lvl="1" indent="-457200" algn="l">
              <a:buFont typeface="Arial" panose="020B0604020202020204" pitchFamily="34" charset="0"/>
              <a:buChar char="•"/>
            </a:pPr>
            <a:r>
              <a:rPr lang="en-US" sz="2800" dirty="0"/>
              <a:t>Community policing: Characterized by shared commitment to the domain of interest.  Community and police engage in activities, discussions, information sharing. Develop shared experiences and tools.</a:t>
            </a:r>
          </a:p>
          <a:p>
            <a:pPr lvl="1" algn="l"/>
            <a:endParaRPr lang="en-US" sz="2800" dirty="0"/>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9890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969263"/>
          </a:xfrm>
        </p:spPr>
        <p:txBody>
          <a:bodyPr>
            <a:normAutofit/>
          </a:bodyPr>
          <a:lstStyle/>
          <a:p>
            <a:r>
              <a:rPr lang="en-US" b="1" dirty="0"/>
              <a:t>Discussion Questions</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585216" y="1810512"/>
            <a:ext cx="10082784" cy="4242816"/>
          </a:xfrm>
        </p:spPr>
        <p:txBody>
          <a:bodyPr>
            <a:normAutofit/>
          </a:bodyPr>
          <a:lstStyle/>
          <a:p>
            <a:pPr marL="914400" lvl="1" indent="-457200" algn="l">
              <a:buFont typeface="Arial" panose="020B0604020202020204" pitchFamily="34" charset="0"/>
              <a:buChar char="•"/>
            </a:pPr>
            <a:r>
              <a:rPr lang="en-US" sz="2800" dirty="0"/>
              <a:t>How have you engaged police in RP with youth?</a:t>
            </a:r>
          </a:p>
          <a:p>
            <a:pPr lvl="1" algn="l"/>
            <a:endParaRPr lang="en-US" sz="2800" dirty="0"/>
          </a:p>
          <a:p>
            <a:pPr lvl="1" algn="l"/>
            <a:endParaRPr lang="en-US" sz="2800" dirty="0"/>
          </a:p>
          <a:p>
            <a:pPr marL="914400" lvl="1" indent="-457200" algn="l">
              <a:buFont typeface="Arial" panose="020B0604020202020204" pitchFamily="34" charset="0"/>
              <a:buChar char="•"/>
            </a:pPr>
            <a:r>
              <a:rPr lang="en-US" sz="2800" dirty="0"/>
              <a:t>What challenges have you faced in this work?</a:t>
            </a:r>
          </a:p>
          <a:p>
            <a:pPr lvl="1" algn="l"/>
            <a:endParaRPr lang="en-US" sz="2800" dirty="0"/>
          </a:p>
          <a:p>
            <a:pPr lvl="1" algn="l"/>
            <a:endParaRPr lang="en-US" sz="2800" dirty="0"/>
          </a:p>
          <a:p>
            <a:pPr marL="914400" lvl="1" indent="-457200" algn="l">
              <a:buFont typeface="Arial" panose="020B0604020202020204" pitchFamily="34" charset="0"/>
              <a:buChar char="•"/>
            </a:pPr>
            <a:r>
              <a:rPr lang="en-US" sz="2800" dirty="0"/>
              <a:t>How have you overcome those challenges? </a:t>
            </a:r>
          </a:p>
          <a:p>
            <a:pPr lvl="1" algn="l"/>
            <a:endParaRPr lang="en-US" sz="2800" dirty="0"/>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700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667511"/>
          </a:xfrm>
        </p:spPr>
        <p:txBody>
          <a:bodyPr>
            <a:normAutofit fontScale="90000"/>
          </a:bodyPr>
          <a:lstStyle/>
          <a:p>
            <a:r>
              <a:rPr lang="en-US" b="1" dirty="0"/>
              <a:t>Discussion Questions</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585216" y="987552"/>
            <a:ext cx="10991088" cy="5065776"/>
          </a:xfrm>
        </p:spPr>
        <p:txBody>
          <a:bodyPr>
            <a:normAutofit/>
          </a:bodyPr>
          <a:lstStyle/>
          <a:p>
            <a:pPr lvl="1" algn="l"/>
            <a:endParaRPr lang="en-US" sz="2800" dirty="0"/>
          </a:p>
          <a:p>
            <a:pPr marL="914400" lvl="1" indent="-457200" algn="l">
              <a:buFont typeface="Arial" panose="020B0604020202020204" pitchFamily="34" charset="0"/>
              <a:buChar char="•"/>
            </a:pPr>
            <a:r>
              <a:rPr lang="en-US" sz="2800" dirty="0"/>
              <a:t>What are key steps to get police more involved in RP?</a:t>
            </a:r>
          </a:p>
          <a:p>
            <a:pPr marL="1371600" lvl="2" indent="-457200" algn="l">
              <a:buFont typeface="Arial" panose="020B0604020202020204" pitchFamily="34" charset="0"/>
              <a:buChar char="•"/>
            </a:pPr>
            <a:r>
              <a:rPr lang="en-US" sz="2600" dirty="0"/>
              <a:t>Providing leadership? </a:t>
            </a:r>
          </a:p>
          <a:p>
            <a:pPr marL="1371600" lvl="2" indent="-457200" algn="l">
              <a:buFont typeface="Arial" panose="020B0604020202020204" pitchFamily="34" charset="0"/>
              <a:buChar char="•"/>
            </a:pPr>
            <a:r>
              <a:rPr lang="en-US" sz="2600" dirty="0"/>
              <a:t>Clarifying roles? </a:t>
            </a:r>
          </a:p>
          <a:p>
            <a:pPr marL="1371600" lvl="2" indent="-457200" algn="l">
              <a:buFont typeface="Arial" panose="020B0604020202020204" pitchFamily="34" charset="0"/>
              <a:buChar char="•"/>
            </a:pPr>
            <a:r>
              <a:rPr lang="en-US" sz="2600" dirty="0"/>
              <a:t>Reframing policy? </a:t>
            </a:r>
          </a:p>
          <a:p>
            <a:pPr marL="1371600" lvl="2" indent="-457200" algn="l">
              <a:buFont typeface="Arial" panose="020B0604020202020204" pitchFamily="34" charset="0"/>
              <a:buChar char="•"/>
            </a:pPr>
            <a:r>
              <a:rPr lang="en-US" sz="2600" dirty="0"/>
              <a:t>Providing training?</a:t>
            </a:r>
          </a:p>
          <a:p>
            <a:pPr lvl="1" algn="l"/>
            <a:endParaRPr lang="en-US" sz="2800" dirty="0"/>
          </a:p>
          <a:p>
            <a:pPr marL="914400" lvl="1" indent="-457200" algn="l">
              <a:buFont typeface="Arial" panose="020B0604020202020204" pitchFamily="34" charset="0"/>
              <a:buChar char="•"/>
            </a:pPr>
            <a:r>
              <a:rPr lang="en-US" sz="2800" dirty="0"/>
              <a:t>What potential do you see for advancing the field of RP by better engaging police working in schools?</a:t>
            </a:r>
          </a:p>
          <a:p>
            <a:pPr lvl="1" algn="l"/>
            <a:endParaRPr lang="en-US" sz="2800" dirty="0"/>
          </a:p>
          <a:p>
            <a:pPr marL="914400" lvl="1" indent="-457200" algn="l">
              <a:buFont typeface="Arial" panose="020B0604020202020204" pitchFamily="34" charset="0"/>
              <a:buChar char="•"/>
            </a:pPr>
            <a:r>
              <a:rPr lang="en-US" sz="2800" dirty="0"/>
              <a:t>What other strategies do you suggest to accomplish this?</a:t>
            </a:r>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3"/>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7390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1524000" y="136525"/>
            <a:ext cx="9144000" cy="787019"/>
          </a:xfrm>
        </p:spPr>
        <p:txBody>
          <a:bodyPr>
            <a:normAutofit fontScale="90000"/>
          </a:bodyPr>
          <a:lstStyle/>
          <a:p>
            <a:r>
              <a:rPr lang="en-US" b="1" dirty="0"/>
              <a:t>Next steps?</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649224" y="1554479"/>
            <a:ext cx="11420856" cy="4665345"/>
          </a:xfrm>
        </p:spPr>
        <p:txBody>
          <a:bodyPr>
            <a:normAutofit/>
          </a:bodyPr>
          <a:lstStyle/>
          <a:p>
            <a:pPr marL="342900" indent="-342900" algn="l">
              <a:buFont typeface="Arial" panose="020B0604020202020204" pitchFamily="34" charset="0"/>
              <a:buChar char="•"/>
            </a:pPr>
            <a:r>
              <a:rPr lang="en-US" dirty="0"/>
              <a:t>How will you engage with police in your community?</a:t>
            </a:r>
          </a:p>
          <a:p>
            <a:pPr algn="l"/>
            <a:endParaRPr lang="en-US" dirty="0"/>
          </a:p>
          <a:p>
            <a:pPr marL="342900" indent="-342900" algn="l">
              <a:buFont typeface="Arial" panose="020B0604020202020204" pitchFamily="34" charset="0"/>
              <a:buChar char="•"/>
            </a:pPr>
            <a:r>
              <a:rPr lang="en-US" dirty="0"/>
              <a:t>How might you inform the RP community about how you are engaging with police? </a:t>
            </a:r>
          </a:p>
          <a:p>
            <a:pPr algn="l"/>
            <a:endParaRPr lang="en-US" dirty="0"/>
          </a:p>
          <a:p>
            <a:pPr marL="342900" indent="-342900" algn="l">
              <a:buFont typeface="Arial" panose="020B0604020202020204" pitchFamily="34" charset="0"/>
              <a:buChar char="•"/>
            </a:pPr>
            <a:r>
              <a:rPr lang="en-US" dirty="0"/>
              <a:t>How can the work that has been done in policing in Europe and Canada inform the U.S.?</a:t>
            </a:r>
          </a:p>
          <a:p>
            <a:pPr algn="l"/>
            <a:endParaRPr lang="en-US" dirty="0"/>
          </a:p>
          <a:p>
            <a:pPr marL="342900" indent="-342900" algn="l">
              <a:buFont typeface="Arial" panose="020B0604020202020204" pitchFamily="34" charset="0"/>
              <a:buChar char="•"/>
            </a:pPr>
            <a:r>
              <a:rPr lang="en-US" dirty="0"/>
              <a:t>What steps can we take to support the implementation of RP in the field of policing? </a:t>
            </a:r>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2"/>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7440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1143000"/>
          </a:xfrm>
        </p:spPr>
        <p:txBody>
          <a:bodyPr>
            <a:normAutofit/>
          </a:bodyPr>
          <a:lstStyle/>
          <a:p>
            <a:r>
              <a:rPr lang="en-US" b="1" dirty="0"/>
              <a:t>Introduction to this engage session</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457200" y="2048255"/>
            <a:ext cx="10780776" cy="4171569"/>
          </a:xfrm>
        </p:spPr>
        <p:txBody>
          <a:bodyPr>
            <a:normAutofit fontScale="85000" lnSpcReduction="20000"/>
          </a:bodyPr>
          <a:lstStyle/>
          <a:p>
            <a:pPr algn="l"/>
            <a:r>
              <a:rPr lang="en-US" sz="3600" dirty="0"/>
              <a:t>Facilitated by: </a:t>
            </a:r>
          </a:p>
          <a:p>
            <a:pPr algn="l"/>
            <a:r>
              <a:rPr lang="en-US" sz="3600" dirty="0"/>
              <a:t>John Rosiak, M.A. Ed Admin., Prevention Partnerships, USA,</a:t>
            </a:r>
          </a:p>
          <a:p>
            <a:pPr algn="l"/>
            <a:r>
              <a:rPr lang="en-US" sz="3600" dirty="0"/>
              <a:t>and Craig Adamson, Ph.D., Provost, IIRP </a:t>
            </a:r>
          </a:p>
          <a:p>
            <a:pPr algn="l"/>
            <a:r>
              <a:rPr lang="en-US" sz="3600" dirty="0"/>
              <a:t> </a:t>
            </a:r>
          </a:p>
          <a:p>
            <a:pPr marL="571500" indent="-571500" algn="l">
              <a:buFont typeface="Arial" panose="020B0604020202020204" pitchFamily="34" charset="0"/>
              <a:buChar char="•"/>
            </a:pPr>
            <a:r>
              <a:rPr lang="en-US" sz="3600" dirty="0"/>
              <a:t>That’s me exercise.</a:t>
            </a:r>
          </a:p>
          <a:p>
            <a:pPr marL="571500" indent="-571500" algn="l">
              <a:buFont typeface="Arial" panose="020B0604020202020204" pitchFamily="34" charset="0"/>
              <a:buChar char="•"/>
            </a:pPr>
            <a:r>
              <a:rPr lang="en-US" sz="3600" dirty="0"/>
              <a:t>Where I Stand exercise.</a:t>
            </a:r>
          </a:p>
          <a:p>
            <a:pPr marL="571500" indent="-571500" algn="l">
              <a:buFont typeface="Arial" panose="020B0604020202020204" pitchFamily="34" charset="0"/>
              <a:buChar char="•"/>
            </a:pPr>
            <a:r>
              <a:rPr lang="en-US" sz="3600" dirty="0"/>
              <a:t>Presentation of key points.</a:t>
            </a:r>
          </a:p>
          <a:p>
            <a:pPr marL="571500" indent="-571500" algn="l">
              <a:buFont typeface="Arial" panose="020B0604020202020204" pitchFamily="34" charset="0"/>
              <a:buChar char="•"/>
            </a:pPr>
            <a:r>
              <a:rPr lang="en-US" sz="3600" dirty="0"/>
              <a:t>Discussion questions.</a:t>
            </a:r>
          </a:p>
          <a:p>
            <a:pPr marL="571500" indent="-571500" algn="l">
              <a:buFont typeface="Arial" panose="020B0604020202020204" pitchFamily="34" charset="0"/>
              <a:buChar char="•"/>
            </a:pPr>
            <a:r>
              <a:rPr lang="en-US" sz="3600" dirty="0"/>
              <a:t>Next steps.</a:t>
            </a:r>
          </a:p>
          <a:p>
            <a:pPr marL="342900" indent="-342900" algn="l">
              <a:buFont typeface="Arial" panose="020B0604020202020204" pitchFamily="34" charset="0"/>
              <a:buChar char="•"/>
            </a:pPr>
            <a:endParaRPr lang="en-US" dirty="0"/>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2"/>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66766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1524000" y="576073"/>
            <a:ext cx="9144000" cy="530351"/>
          </a:xfrm>
        </p:spPr>
        <p:txBody>
          <a:bodyPr>
            <a:normAutofit fontScale="90000"/>
          </a:bodyPr>
          <a:lstStyle/>
          <a:p>
            <a:r>
              <a:rPr lang="en-US" b="1" dirty="0"/>
              <a:t>Contact Information</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1524000" y="2039113"/>
            <a:ext cx="9144000" cy="4242814"/>
          </a:xfrm>
        </p:spPr>
        <p:txBody>
          <a:bodyPr>
            <a:normAutofit/>
          </a:bodyPr>
          <a:lstStyle/>
          <a:p>
            <a:r>
              <a:rPr lang="en-US" sz="4000" dirty="0">
                <a:hlinkClick r:id="rId2"/>
              </a:rPr>
              <a:t>john@rosiakassociates.com</a:t>
            </a:r>
            <a:r>
              <a:rPr lang="en-US" sz="4000" dirty="0"/>
              <a:t>     </a:t>
            </a:r>
            <a:r>
              <a:rPr lang="en-US" sz="4000" dirty="0">
                <a:hlinkClick r:id="rId3"/>
              </a:rPr>
              <a:t>https://www.rosiakassociates.com/</a:t>
            </a:r>
            <a:r>
              <a:rPr lang="en-US" sz="4000" dirty="0"/>
              <a:t> @</a:t>
            </a:r>
            <a:r>
              <a:rPr lang="en-US" sz="4000" dirty="0" err="1"/>
              <a:t>JohnRosiak</a:t>
            </a:r>
            <a:endParaRPr lang="en-US" sz="4000" dirty="0"/>
          </a:p>
          <a:p>
            <a:endParaRPr lang="en-US" sz="4000" dirty="0"/>
          </a:p>
          <a:p>
            <a:r>
              <a:rPr lang="en-US" sz="4000" dirty="0">
                <a:hlinkClick r:id="rId4"/>
              </a:rPr>
              <a:t>craigadamson@iirp.edu</a:t>
            </a:r>
            <a:r>
              <a:rPr lang="en-US" sz="4000" dirty="0"/>
              <a:t> </a:t>
            </a:r>
          </a:p>
          <a:p>
            <a:r>
              <a:rPr lang="en-US" sz="4000" dirty="0"/>
              <a:t>http://www.iirp.edu</a:t>
            </a:r>
          </a:p>
          <a:p>
            <a:endParaRPr lang="en-US" dirty="0"/>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5"/>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8358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457200" y="246889"/>
            <a:ext cx="10890504" cy="1143000"/>
          </a:xfrm>
        </p:spPr>
        <p:txBody>
          <a:bodyPr>
            <a:normAutofit/>
          </a:bodyPr>
          <a:lstStyle/>
          <a:p>
            <a:r>
              <a:rPr lang="en-US" b="1" dirty="0"/>
              <a:t>Invitation to this engage session</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969264" y="1801368"/>
            <a:ext cx="10469880" cy="4160520"/>
          </a:xfrm>
        </p:spPr>
        <p:txBody>
          <a:bodyPr>
            <a:normAutofit/>
          </a:bodyPr>
          <a:lstStyle/>
          <a:p>
            <a:pPr algn="l"/>
            <a:r>
              <a:rPr lang="en-US" sz="2800" dirty="0"/>
              <a:t>Learn what we know about current practices involving police in schools engaged in restorative practices. </a:t>
            </a:r>
          </a:p>
          <a:p>
            <a:pPr algn="l"/>
            <a:endParaRPr lang="en-US" sz="2800" dirty="0"/>
          </a:p>
          <a:p>
            <a:pPr algn="l"/>
            <a:r>
              <a:rPr lang="en-US" sz="2800" dirty="0"/>
              <a:t>Share experiences, challenges, and hopes for better engaging police with youth in restorative practices. </a:t>
            </a:r>
          </a:p>
          <a:p>
            <a:pPr algn="l"/>
            <a:endParaRPr lang="en-US" sz="2800" dirty="0"/>
          </a:p>
          <a:p>
            <a:pPr algn="l"/>
            <a:r>
              <a:rPr lang="en-US" sz="2800" dirty="0"/>
              <a:t>Goal: </a:t>
            </a:r>
          </a:p>
          <a:p>
            <a:pPr algn="l"/>
            <a:r>
              <a:rPr lang="en-US" sz="2800" dirty="0"/>
              <a:t>To produce a summary that can be a springboard to advance the field.</a:t>
            </a:r>
          </a:p>
          <a:p>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2"/>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9246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A9FDC0-3136-4CE8-990D-DF4071934D51}"/>
              </a:ext>
            </a:extLst>
          </p:cNvPr>
          <p:cNvSpPr>
            <a:spLocks noGrp="1"/>
          </p:cNvSpPr>
          <p:nvPr>
            <p:ph type="title"/>
          </p:nvPr>
        </p:nvSpPr>
        <p:spPr/>
        <p:txBody>
          <a:bodyPr>
            <a:normAutofit/>
          </a:bodyPr>
          <a:lstStyle/>
          <a:p>
            <a:r>
              <a:rPr lang="en-US" sz="4800" b="1" dirty="0"/>
              <a:t>Where I Stand… Agree or Disagree?</a:t>
            </a:r>
          </a:p>
        </p:txBody>
      </p:sp>
      <p:sp>
        <p:nvSpPr>
          <p:cNvPr id="7" name="Content Placeholder 6">
            <a:extLst>
              <a:ext uri="{FF2B5EF4-FFF2-40B4-BE49-F238E27FC236}">
                <a16:creationId xmlns:a16="http://schemas.microsoft.com/office/drawing/2014/main" id="{E1C3875F-A6FC-4C3B-88AF-24CFC0A443EA}"/>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2"/>
          <a:stretch>
            <a:fillRect/>
          </a:stretch>
        </p:blipFill>
        <p:spPr>
          <a:xfrm>
            <a:off x="4114800" y="6356350"/>
            <a:ext cx="3931920" cy="501650"/>
          </a:xfrm>
          <a:prstGeom prst="rect">
            <a:avLst/>
          </a:prstGeom>
        </p:spPr>
      </p:pic>
      <p:pic>
        <p:nvPicPr>
          <p:cNvPr id="8" name="Content Placeholder 3" descr="Stand line.jpg">
            <a:extLst>
              <a:ext uri="{FF2B5EF4-FFF2-40B4-BE49-F238E27FC236}">
                <a16:creationId xmlns:a16="http://schemas.microsoft.com/office/drawing/2014/main" id="{5AE04A64-F5B6-46D4-B1B3-AD842886EA85}"/>
              </a:ext>
            </a:extLst>
          </p:cNvPr>
          <p:cNvPicPr>
            <a:picLocks noChangeAspect="1"/>
          </p:cNvPicPr>
          <p:nvPr/>
        </p:nvPicPr>
        <p:blipFill>
          <a:blip r:embed="rId3" cstate="print"/>
          <a:stretch>
            <a:fillRect/>
          </a:stretch>
        </p:blipFill>
        <p:spPr>
          <a:xfrm>
            <a:off x="2218765" y="1825625"/>
            <a:ext cx="6982471" cy="4646517"/>
          </a:xfrm>
          <a:prstGeom prst="rect">
            <a:avLst/>
          </a:prstGeom>
        </p:spPr>
      </p:pic>
    </p:spTree>
    <p:extLst>
      <p:ext uri="{BB962C8B-B14F-4D97-AF65-F5344CB8AC3E}">
        <p14:creationId xmlns:p14="http://schemas.microsoft.com/office/powerpoint/2010/main" val="812749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C8980-BA77-4423-AB53-6CB36F78F132}"/>
              </a:ext>
            </a:extLst>
          </p:cNvPr>
          <p:cNvSpPr>
            <a:spLocks noGrp="1"/>
          </p:cNvSpPr>
          <p:nvPr>
            <p:ph type="title"/>
          </p:nvPr>
        </p:nvSpPr>
        <p:spPr>
          <a:xfrm>
            <a:off x="838200" y="365125"/>
            <a:ext cx="10515600" cy="1107059"/>
          </a:xfrm>
        </p:spPr>
        <p:txBody>
          <a:bodyPr/>
          <a:lstStyle/>
          <a:p>
            <a:r>
              <a:rPr lang="en-US" b="1" dirty="0"/>
              <a:t>Where I Stand…</a:t>
            </a:r>
          </a:p>
        </p:txBody>
      </p:sp>
      <p:graphicFrame>
        <p:nvGraphicFramePr>
          <p:cNvPr id="4" name="Content Placeholder 3">
            <a:extLst>
              <a:ext uri="{FF2B5EF4-FFF2-40B4-BE49-F238E27FC236}">
                <a16:creationId xmlns:a16="http://schemas.microsoft.com/office/drawing/2014/main" id="{49809508-F748-4571-A69F-3C56E6EFD763}"/>
              </a:ext>
            </a:extLst>
          </p:cNvPr>
          <p:cNvGraphicFramePr>
            <a:graphicFrameLocks noGrp="1"/>
          </p:cNvGraphicFramePr>
          <p:nvPr>
            <p:ph idx="1"/>
            <p:extLst>
              <p:ext uri="{D42A27DB-BD31-4B8C-83A1-F6EECF244321}">
                <p14:modId xmlns:p14="http://schemas.microsoft.com/office/powerpoint/2010/main" val="1488832466"/>
              </p:ext>
            </p:extLst>
          </p:nvPr>
        </p:nvGraphicFramePr>
        <p:xfrm>
          <a:off x="1051560" y="2606040"/>
          <a:ext cx="10149840" cy="2414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2543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1524000" y="448057"/>
            <a:ext cx="9144000" cy="969263"/>
          </a:xfrm>
        </p:spPr>
        <p:txBody>
          <a:bodyPr>
            <a:normAutofit/>
          </a:bodyPr>
          <a:lstStyle/>
          <a:p>
            <a:r>
              <a:rPr lang="en-US" b="1" dirty="0"/>
              <a:t>Where I Stand…</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1524000" y="2395728"/>
            <a:ext cx="9144000" cy="3703320"/>
          </a:xfrm>
        </p:spPr>
        <p:txBody>
          <a:bodyPr>
            <a:normAutofit/>
          </a:bodyPr>
          <a:lstStyle/>
          <a:p>
            <a:r>
              <a:rPr lang="en-US" sz="4000" dirty="0"/>
              <a:t>Having police use restorative practices </a:t>
            </a:r>
          </a:p>
          <a:p>
            <a:r>
              <a:rPr lang="en-US" sz="4000" dirty="0"/>
              <a:t>with young people is a good idea.</a:t>
            </a:r>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2"/>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3040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1524000" y="448057"/>
            <a:ext cx="9144000" cy="969263"/>
          </a:xfrm>
        </p:spPr>
        <p:txBody>
          <a:bodyPr>
            <a:normAutofit/>
          </a:bodyPr>
          <a:lstStyle/>
          <a:p>
            <a:r>
              <a:rPr lang="en-US" b="1" dirty="0"/>
              <a:t>Where I Stand…</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786384" y="2331720"/>
            <a:ext cx="10917936" cy="3767328"/>
          </a:xfrm>
        </p:spPr>
        <p:txBody>
          <a:bodyPr>
            <a:normAutofit/>
          </a:bodyPr>
          <a:lstStyle/>
          <a:p>
            <a:r>
              <a:rPr lang="en-US" sz="3200" dirty="0"/>
              <a:t>The challenges police have using restorative practices with youth</a:t>
            </a:r>
          </a:p>
          <a:p>
            <a:endParaRPr lang="en-US" sz="3200" dirty="0"/>
          </a:p>
          <a:p>
            <a:r>
              <a:rPr lang="en-US" sz="3200" dirty="0"/>
              <a:t> are the same challenges that others who work with youth have.</a:t>
            </a:r>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2"/>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1625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1524000" y="448057"/>
            <a:ext cx="9144000" cy="969263"/>
          </a:xfrm>
        </p:spPr>
        <p:txBody>
          <a:bodyPr>
            <a:normAutofit/>
          </a:bodyPr>
          <a:lstStyle/>
          <a:p>
            <a:r>
              <a:rPr lang="en-US" b="1" dirty="0"/>
              <a:t>Where I Stand…</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1524000" y="2249424"/>
            <a:ext cx="9144000" cy="3849624"/>
          </a:xfrm>
        </p:spPr>
        <p:txBody>
          <a:bodyPr/>
          <a:lstStyle/>
          <a:p>
            <a:pPr lvl="0"/>
            <a:r>
              <a:rPr lang="en-US" sz="3200" dirty="0">
                <a:solidFill>
                  <a:prstClr val="black"/>
                </a:solidFill>
              </a:rPr>
              <a:t>Overcoming the challenges police have using</a:t>
            </a:r>
          </a:p>
          <a:p>
            <a:pPr lvl="0"/>
            <a:r>
              <a:rPr lang="en-US" sz="3200" dirty="0">
                <a:solidFill>
                  <a:prstClr val="black"/>
                </a:solidFill>
              </a:rPr>
              <a:t> restorative practices with youth</a:t>
            </a:r>
          </a:p>
          <a:p>
            <a:pPr lvl="0"/>
            <a:r>
              <a:rPr lang="en-US" sz="3200" dirty="0">
                <a:solidFill>
                  <a:prstClr val="black"/>
                </a:solidFill>
              </a:rPr>
              <a:t>involves the same strategies used with others who work with youth.</a:t>
            </a:r>
            <a:endParaRPr lang="en-US" dirty="0"/>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2"/>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6198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873-DE8F-4D22-9C38-D934C8C08363}"/>
              </a:ext>
            </a:extLst>
          </p:cNvPr>
          <p:cNvSpPr>
            <a:spLocks noGrp="1"/>
          </p:cNvSpPr>
          <p:nvPr>
            <p:ph type="ctrTitle"/>
          </p:nvPr>
        </p:nvSpPr>
        <p:spPr>
          <a:xfrm>
            <a:off x="1524000" y="448057"/>
            <a:ext cx="9144000" cy="969263"/>
          </a:xfrm>
        </p:spPr>
        <p:txBody>
          <a:bodyPr>
            <a:normAutofit/>
          </a:bodyPr>
          <a:lstStyle/>
          <a:p>
            <a:r>
              <a:rPr lang="en-US" b="1" dirty="0"/>
              <a:t>Where I Stand…</a:t>
            </a:r>
          </a:p>
        </p:txBody>
      </p:sp>
      <p:sp>
        <p:nvSpPr>
          <p:cNvPr id="3" name="Subtitle 2">
            <a:extLst>
              <a:ext uri="{FF2B5EF4-FFF2-40B4-BE49-F238E27FC236}">
                <a16:creationId xmlns:a16="http://schemas.microsoft.com/office/drawing/2014/main" id="{6987B041-7F14-4FF0-BB3B-B626263A7E15}"/>
              </a:ext>
            </a:extLst>
          </p:cNvPr>
          <p:cNvSpPr>
            <a:spLocks noGrp="1"/>
          </p:cNvSpPr>
          <p:nvPr>
            <p:ph type="subTitle" idx="1"/>
          </p:nvPr>
        </p:nvSpPr>
        <p:spPr>
          <a:xfrm>
            <a:off x="1524000" y="2304288"/>
            <a:ext cx="9144000" cy="3794760"/>
          </a:xfrm>
        </p:spPr>
        <p:txBody>
          <a:bodyPr>
            <a:normAutofit/>
          </a:bodyPr>
          <a:lstStyle/>
          <a:p>
            <a:r>
              <a:rPr lang="en-US" sz="3200" dirty="0"/>
              <a:t>The most important step in getting police more</a:t>
            </a:r>
          </a:p>
          <a:p>
            <a:r>
              <a:rPr lang="en-US" sz="3200" dirty="0"/>
              <a:t> involved in restorative practices </a:t>
            </a:r>
          </a:p>
          <a:p>
            <a:r>
              <a:rPr lang="en-US" sz="3200" dirty="0"/>
              <a:t>is getting leadership involved.</a:t>
            </a:r>
          </a:p>
        </p:txBody>
      </p:sp>
      <p:pic>
        <p:nvPicPr>
          <p:cNvPr id="5" name="Picture 4">
            <a:extLst>
              <a:ext uri="{FF2B5EF4-FFF2-40B4-BE49-F238E27FC236}">
                <a16:creationId xmlns:a16="http://schemas.microsoft.com/office/drawing/2014/main" id="{733A9CB5-E9E2-4E71-93ED-DF85019E56FA}"/>
              </a:ext>
            </a:extLst>
          </p:cNvPr>
          <p:cNvPicPr>
            <a:picLocks noChangeAspect="1"/>
          </p:cNvPicPr>
          <p:nvPr/>
        </p:nvPicPr>
        <p:blipFill>
          <a:blip r:embed="rId2"/>
          <a:stretch>
            <a:fillRect/>
          </a:stretch>
        </p:blipFill>
        <p:spPr>
          <a:xfrm>
            <a:off x="4114800" y="6356350"/>
            <a:ext cx="3931920" cy="501650"/>
          </a:xfrm>
          <a:prstGeom prst="rect">
            <a:avLst/>
          </a:prstGeom>
        </p:spPr>
      </p:pic>
      <p:sp>
        <p:nvSpPr>
          <p:cNvPr id="4" name="Footer Placeholder 3">
            <a:extLst>
              <a:ext uri="{FF2B5EF4-FFF2-40B4-BE49-F238E27FC236}">
                <a16:creationId xmlns:a16="http://schemas.microsoft.com/office/drawing/2014/main" id="{A7180C18-805D-406D-945A-410B4F5A9DC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1724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24002</TotalTime>
  <Words>1085</Words>
  <Application>Microsoft Office PowerPoint</Application>
  <PresentationFormat>Widescreen</PresentationFormat>
  <Paragraphs>141</Paragraphs>
  <Slides>20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Law Enforcement Working with Youth in Restorative Practices</vt:lpstr>
      <vt:lpstr>Introduction to this engage session</vt:lpstr>
      <vt:lpstr>Invitation to this engage session</vt:lpstr>
      <vt:lpstr>Where I Stand… Agree or Disagree?</vt:lpstr>
      <vt:lpstr>Where I Stand…</vt:lpstr>
      <vt:lpstr>Where I Stand…</vt:lpstr>
      <vt:lpstr>Where I Stand…</vt:lpstr>
      <vt:lpstr>Where I Stand…</vt:lpstr>
      <vt:lpstr>Where I Stand…</vt:lpstr>
      <vt:lpstr>Where I Stand…</vt:lpstr>
      <vt:lpstr>Where I Stand…</vt:lpstr>
      <vt:lpstr>Presentation</vt:lpstr>
      <vt:lpstr>Some key points</vt:lpstr>
      <vt:lpstr>Some key points</vt:lpstr>
      <vt:lpstr>Some key points</vt:lpstr>
      <vt:lpstr>Discussion Questions</vt:lpstr>
      <vt:lpstr>Discussion Questions</vt:lpstr>
      <vt:lpstr>Discussion Questions</vt:lpstr>
      <vt:lpstr>Next steps?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Rosiak</dc:creator>
  <cp:lastModifiedBy>John Rosiak</cp:lastModifiedBy>
  <cp:revision>35</cp:revision>
  <cp:lastPrinted>2019-04-24T14:19:31Z</cp:lastPrinted>
  <dcterms:created xsi:type="dcterms:W3CDTF">2019-03-04T20:12:16Z</dcterms:created>
  <dcterms:modified xsi:type="dcterms:W3CDTF">2019-05-06T19:00:31Z</dcterms:modified>
</cp:coreProperties>
</file>