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9" r:id="rId1"/>
  </p:sldMasterIdLst>
  <p:notesMasterIdLst>
    <p:notesMasterId r:id="rId45"/>
  </p:notesMasterIdLst>
  <p:handoutMasterIdLst>
    <p:handoutMasterId r:id="rId46"/>
  </p:handoutMasterIdLst>
  <p:sldIdLst>
    <p:sldId id="256" r:id="rId2"/>
    <p:sldId id="307" r:id="rId3"/>
    <p:sldId id="293" r:id="rId4"/>
    <p:sldId id="330" r:id="rId5"/>
    <p:sldId id="259" r:id="rId6"/>
    <p:sldId id="348" r:id="rId7"/>
    <p:sldId id="350" r:id="rId8"/>
    <p:sldId id="349" r:id="rId9"/>
    <p:sldId id="294" r:id="rId10"/>
    <p:sldId id="344" r:id="rId11"/>
    <p:sldId id="345" r:id="rId12"/>
    <p:sldId id="346" r:id="rId13"/>
    <p:sldId id="347" r:id="rId14"/>
    <p:sldId id="341" r:id="rId15"/>
    <p:sldId id="340" r:id="rId16"/>
    <p:sldId id="295" r:id="rId17"/>
    <p:sldId id="299" r:id="rId18"/>
    <p:sldId id="300" r:id="rId19"/>
    <p:sldId id="304" r:id="rId20"/>
    <p:sldId id="298" r:id="rId21"/>
    <p:sldId id="305" r:id="rId22"/>
    <p:sldId id="309" r:id="rId23"/>
    <p:sldId id="303" r:id="rId24"/>
    <p:sldId id="343" r:id="rId25"/>
    <p:sldId id="311" r:id="rId26"/>
    <p:sldId id="312" r:id="rId27"/>
    <p:sldId id="313" r:id="rId28"/>
    <p:sldId id="310" r:id="rId29"/>
    <p:sldId id="317" r:id="rId30"/>
    <p:sldId id="314" r:id="rId31"/>
    <p:sldId id="318" r:id="rId32"/>
    <p:sldId id="319" r:id="rId33"/>
    <p:sldId id="320" r:id="rId34"/>
    <p:sldId id="315" r:id="rId35"/>
    <p:sldId id="322" r:id="rId36"/>
    <p:sldId id="284" r:id="rId37"/>
    <p:sldId id="326" r:id="rId38"/>
    <p:sldId id="321" r:id="rId39"/>
    <p:sldId id="327" r:id="rId40"/>
    <p:sldId id="324" r:id="rId41"/>
    <p:sldId id="333" r:id="rId42"/>
    <p:sldId id="290" r:id="rId43"/>
    <p:sldId id="332" r:id="rId44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78932" autoAdjust="0"/>
  </p:normalViewPr>
  <p:slideViewPr>
    <p:cSldViewPr snapToGrid="0">
      <p:cViewPr varScale="1">
        <p:scale>
          <a:sx n="71" d="100"/>
          <a:sy n="71" d="100"/>
        </p:scale>
        <p:origin x="13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yette\Documents\Data%20in%20Action\OUSD%20RJ%20report\for%20school%20summary%20templat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yette\Documents\Data%20in%20Action\OUSD%20RJ%20report\School%20summaries\ES\ES%20school%20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yette\Documents\Data%20in%20Action\Fidelity\Fidelity%20checklists\Fidelity%20checklist%20data%20V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yette\Documents\Data%20in%20Action\Fidelity\Fidelity%20checklists\Fidelity%20checklist%20data%20V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yette\Documents\Data%20in%20Action\Fidelity\Fidelity%20checklists\Fidelity%20checklist%20data%20V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yette\Documents\Data%20in%20Action\Fidelity\Fidelity%20checklists\Fidelity%20checklist%20data%20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yette\Documents\Data%20in%20Action\Fidelity\Fidelity%20checklists\Fidelity%20checklist%20data%20V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Restorative Processes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'Oakland High'!$A$6:$A$8</c:f>
              <c:strCache>
                <c:ptCount val="3"/>
                <c:pt idx="0">
                  <c:v>Tier 1</c:v>
                </c:pt>
                <c:pt idx="1">
                  <c:v>Tier 2</c:v>
                </c:pt>
                <c:pt idx="2">
                  <c:v>Tier 3</c:v>
                </c:pt>
              </c:strCache>
            </c:strRef>
          </c:cat>
          <c:val>
            <c:numRef>
              <c:f>'Oakland High'!$B$6:$B$8</c:f>
              <c:numCache>
                <c:formatCode>General</c:formatCode>
                <c:ptCount val="3"/>
                <c:pt idx="0">
                  <c:v>240</c:v>
                </c:pt>
                <c:pt idx="1">
                  <c:v>67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FE-4381-ACBA-62F2FD8274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5489424"/>
        <c:axId val="2075490512"/>
      </c:barChart>
      <c:catAx>
        <c:axId val="207548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490512"/>
        <c:crosses val="autoZero"/>
        <c:auto val="1"/>
        <c:lblAlgn val="ctr"/>
        <c:lblOffset val="100"/>
        <c:noMultiLvlLbl val="0"/>
      </c:catAx>
      <c:valAx>
        <c:axId val="2075490512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48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Quality of Restorative Practices (All RJ Elementary</a:t>
            </a:r>
            <a:r>
              <a:rPr lang="en-US" baseline="0" dirty="0"/>
              <a:t> Schools, 6/ 2016</a:t>
            </a:r>
            <a:r>
              <a:rPr lang="en-US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Bridges!$A$20</c:f>
              <c:strCache>
                <c:ptCount val="1"/>
                <c:pt idx="0">
                  <c:v>Good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Bridges!$B$19:$F$19</c:f>
              <c:strCache>
                <c:ptCount val="5"/>
                <c:pt idx="0">
                  <c:v>Community Building Circles (n=21)</c:v>
                </c:pt>
                <c:pt idx="1">
                  <c:v>Harm Circles (n=16)</c:v>
                </c:pt>
                <c:pt idx="2">
                  <c:v>Conflict Mediation (n=17)</c:v>
                </c:pt>
                <c:pt idx="3">
                  <c:v>Reentry Circles (n=11)</c:v>
                </c:pt>
                <c:pt idx="4">
                  <c:v>Restorative Conversations (n=18)</c:v>
                </c:pt>
              </c:strCache>
            </c:strRef>
          </c:cat>
          <c:val>
            <c:numRef>
              <c:f>Bridges!$B$20:$F$20</c:f>
              <c:numCache>
                <c:formatCode>0%</c:formatCode>
                <c:ptCount val="5"/>
                <c:pt idx="0">
                  <c:v>0.52380952380952384</c:v>
                </c:pt>
                <c:pt idx="1">
                  <c:v>0.625</c:v>
                </c:pt>
                <c:pt idx="2">
                  <c:v>0.6470588235294118</c:v>
                </c:pt>
                <c:pt idx="3">
                  <c:v>0.45454545454545453</c:v>
                </c:pt>
                <c:pt idx="4">
                  <c:v>0.55555555555555558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66-44B6-95DC-F5726C4E7B87}"/>
            </c:ext>
          </c:extLst>
        </c:ser>
        <c:ser>
          <c:idx val="1"/>
          <c:order val="1"/>
          <c:tx>
            <c:strRef>
              <c:f>Bridges!$A$21</c:f>
              <c:strCache>
                <c:ptCount val="1"/>
                <c:pt idx="0">
                  <c:v>Excellent or Very Good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Bridges!$B$19:$F$19</c:f>
              <c:strCache>
                <c:ptCount val="5"/>
                <c:pt idx="0">
                  <c:v>Community Building Circles (n=21)</c:v>
                </c:pt>
                <c:pt idx="1">
                  <c:v>Harm Circles (n=16)</c:v>
                </c:pt>
                <c:pt idx="2">
                  <c:v>Conflict Mediation (n=17)</c:v>
                </c:pt>
                <c:pt idx="3">
                  <c:v>Reentry Circles (n=11)</c:v>
                </c:pt>
                <c:pt idx="4">
                  <c:v>Restorative Conversations (n=18)</c:v>
                </c:pt>
              </c:strCache>
            </c:strRef>
          </c:cat>
          <c:val>
            <c:numRef>
              <c:f>Bridges!$B$21:$F$21</c:f>
              <c:numCache>
                <c:formatCode>0%</c:formatCode>
                <c:ptCount val="5"/>
                <c:pt idx="0">
                  <c:v>0.23809523809523808</c:v>
                </c:pt>
                <c:pt idx="1">
                  <c:v>0.125</c:v>
                </c:pt>
                <c:pt idx="2">
                  <c:v>0.11764705882352941</c:v>
                </c:pt>
                <c:pt idx="3">
                  <c:v>0.18181818181818182</c:v>
                </c:pt>
                <c:pt idx="4">
                  <c:v>0.27777777777777779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66-44B6-95DC-F5726C4E7B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8017904"/>
        <c:axId val="188021712"/>
      </c:barChart>
      <c:catAx>
        <c:axId val="18801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021712"/>
        <c:crosses val="autoZero"/>
        <c:auto val="1"/>
        <c:lblAlgn val="ctr"/>
        <c:lblOffset val="100"/>
        <c:noMultiLvlLbl val="0"/>
      </c:catAx>
      <c:valAx>
        <c:axId val="1880217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Respondents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0179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b="1" dirty="0"/>
              <a:t>Fidelity to Implementation by Step – All</a:t>
            </a:r>
            <a:r>
              <a:rPr lang="en-US" sz="2500" b="1" baseline="0" dirty="0"/>
              <a:t> RJ </a:t>
            </a:r>
            <a:r>
              <a:rPr lang="en-US" sz="2500" b="1" dirty="0"/>
              <a:t>Schools (n=32)</a:t>
            </a:r>
          </a:p>
        </c:rich>
      </c:tx>
      <c:layout>
        <c:manualLayout>
          <c:xMode val="edge"/>
          <c:yMode val="edge"/>
          <c:x val="0.23429011845635753"/>
          <c:y val="8.4132413469334338E-2"/>
        </c:manualLayout>
      </c:layout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98289758049198"/>
          <c:y val="9.6648787417253371E-2"/>
          <c:w val="0.86285132661058228"/>
          <c:h val="0.631062901040771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4C-4CB2-97D1-2D8198DCC3D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84C-4CB2-97D1-2D8198DCC3D3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84C-4CB2-97D1-2D8198DCC3D3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4C-4CB2-97D1-2D8198DCC3D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4C-4CB2-97D1-2D8198DCC3D3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84C-4CB2-97D1-2D8198DCC3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Schools'!$AL$8:$AL$17</c:f>
              <c:strCache>
                <c:ptCount val="10"/>
                <c:pt idx="0">
                  <c:v>Commitment and Support</c:v>
                </c:pt>
                <c:pt idx="1">
                  <c:v>Team Integration</c:v>
                </c:pt>
                <c:pt idx="2">
                  <c:v>Assessment and Planning</c:v>
                </c:pt>
                <c:pt idx="3">
                  <c:v>Capacity Building</c:v>
                </c:pt>
                <c:pt idx="4">
                  <c:v>Engagement and Collaboration</c:v>
                </c:pt>
                <c:pt idx="5">
                  <c:v>Tier I Quality Implementation</c:v>
                </c:pt>
                <c:pt idx="6">
                  <c:v>Tier II Quality Implementation</c:v>
                </c:pt>
                <c:pt idx="7">
                  <c:v>Tier III Quality Implementation</c:v>
                </c:pt>
                <c:pt idx="8">
                  <c:v>Peer RJ</c:v>
                </c:pt>
                <c:pt idx="9">
                  <c:v>Reflect and Refine</c:v>
                </c:pt>
              </c:strCache>
            </c:strRef>
          </c:cat>
          <c:val>
            <c:numRef>
              <c:f>'All Schools'!$AM$8:$AM$17</c:f>
              <c:numCache>
                <c:formatCode>0%</c:formatCode>
                <c:ptCount val="10"/>
                <c:pt idx="0">
                  <c:v>0.54513888888888884</c:v>
                </c:pt>
                <c:pt idx="1">
                  <c:v>0.57447916666666665</c:v>
                </c:pt>
                <c:pt idx="2">
                  <c:v>0.44606854838709675</c:v>
                </c:pt>
                <c:pt idx="3">
                  <c:v>0.3203125</c:v>
                </c:pt>
                <c:pt idx="4">
                  <c:v>0.38506944444444446</c:v>
                </c:pt>
                <c:pt idx="5">
                  <c:v>0.4604166666666667</c:v>
                </c:pt>
                <c:pt idx="6">
                  <c:v>0.61024305555555547</c:v>
                </c:pt>
                <c:pt idx="7">
                  <c:v>0.42466397849462373</c:v>
                </c:pt>
                <c:pt idx="8">
                  <c:v>0.40755208333333337</c:v>
                </c:pt>
                <c:pt idx="9">
                  <c:v>0.37291666666666662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4C-4CB2-97D1-2D8198DCC3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-1092253664"/>
        <c:axId val="-1092255296"/>
        <c:extLst/>
      </c:barChart>
      <c:catAx>
        <c:axId val="-109225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92255296"/>
        <c:crosses val="autoZero"/>
        <c:auto val="1"/>
        <c:lblAlgn val="ctr"/>
        <c:lblOffset val="100"/>
        <c:noMultiLvlLbl val="0"/>
      </c:catAx>
      <c:valAx>
        <c:axId val="-1092255296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Implemented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9225366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000" b="1" dirty="0">
                <a:solidFill>
                  <a:schemeClr val="tx1"/>
                </a:solidFill>
              </a:rPr>
              <a:t>Fidelity to Implementation</a:t>
            </a:r>
            <a:r>
              <a:rPr lang="en-US" sz="3000" b="1" baseline="0" dirty="0">
                <a:solidFill>
                  <a:schemeClr val="tx1"/>
                </a:solidFill>
              </a:rPr>
              <a:t> by Step –</a:t>
            </a:r>
            <a:r>
              <a:rPr lang="en-US" sz="2400" b="0" baseline="0" dirty="0">
                <a:solidFill>
                  <a:schemeClr val="tx1"/>
                </a:solidFill>
              </a:rPr>
              <a:t> Elementary Schools (n=10)</a:t>
            </a:r>
            <a:endParaRPr lang="en-US" sz="3000" b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20334452264886"/>
          <c:y val="0.11009986799174358"/>
          <c:w val="0.894679076894765"/>
          <c:h val="0.5491217631564548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50800" dir="5400000" algn="ctr" rotWithShape="0">
                  <a:srgbClr val="00B05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893-49F9-A52F-CE33C32161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893-49F9-A52F-CE33C3216191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893-49F9-A52F-CE33C321619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93-49F9-A52F-CE33C3216191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93-49F9-A52F-CE33C3216191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893-49F9-A52F-CE33C32161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Elementary!$P$8:$P$17</c:f>
              <c:strCache>
                <c:ptCount val="10"/>
                <c:pt idx="0">
                  <c:v>Commitment and Support</c:v>
                </c:pt>
                <c:pt idx="1">
                  <c:v>Team Integration</c:v>
                </c:pt>
                <c:pt idx="2">
                  <c:v>Assessment and Planning</c:v>
                </c:pt>
                <c:pt idx="3">
                  <c:v>Capacity Building</c:v>
                </c:pt>
                <c:pt idx="4">
                  <c:v>Engagement and Collaboration</c:v>
                </c:pt>
                <c:pt idx="5">
                  <c:v>Tier I Quality Implementation</c:v>
                </c:pt>
                <c:pt idx="6">
                  <c:v>Tier II Quality Implementation</c:v>
                </c:pt>
                <c:pt idx="7">
                  <c:v>Tier III Quality Implementation</c:v>
                </c:pt>
                <c:pt idx="8">
                  <c:v>Peer RJ</c:v>
                </c:pt>
                <c:pt idx="9">
                  <c:v>Reflect and Refine</c:v>
                </c:pt>
              </c:strCache>
            </c:strRef>
          </c:cat>
          <c:val>
            <c:numRef>
              <c:f>Elementary!$Q$8:$Q$17</c:f>
              <c:numCache>
                <c:formatCode>0%</c:formatCode>
                <c:ptCount val="10"/>
                <c:pt idx="0">
                  <c:v>0.71111111111111114</c:v>
                </c:pt>
                <c:pt idx="1">
                  <c:v>0.65</c:v>
                </c:pt>
                <c:pt idx="2">
                  <c:v>0.48703703703703705</c:v>
                </c:pt>
                <c:pt idx="3">
                  <c:v>0.49166666666666664</c:v>
                </c:pt>
                <c:pt idx="4">
                  <c:v>0.48888888888888887</c:v>
                </c:pt>
                <c:pt idx="5">
                  <c:v>0.43333333333333335</c:v>
                </c:pt>
                <c:pt idx="6">
                  <c:v>0.60555555555555562</c:v>
                </c:pt>
                <c:pt idx="7">
                  <c:v>0.3691358024691358</c:v>
                </c:pt>
                <c:pt idx="8">
                  <c:v>0.31666666666666665</c:v>
                </c:pt>
                <c:pt idx="9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93-49F9-A52F-CE33C32161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900701504"/>
        <c:axId val="-900699872"/>
        <c:extLst/>
      </c:barChart>
      <c:catAx>
        <c:axId val="-90070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00699872"/>
        <c:crosses val="autoZero"/>
        <c:auto val="1"/>
        <c:lblAlgn val="ctr"/>
        <c:lblOffset val="100"/>
        <c:noMultiLvlLbl val="0"/>
      </c:catAx>
      <c:valAx>
        <c:axId val="-900699872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i="1"/>
                  <a:t>Percent Implemented</a:t>
                </a:r>
              </a:p>
            </c:rich>
          </c:tx>
          <c:layout>
            <c:manualLayout>
              <c:xMode val="edge"/>
              <c:yMode val="edge"/>
              <c:x val="5.0012794269263167E-2"/>
              <c:y val="0.269927189224636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007015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000" b="1" dirty="0">
                <a:solidFill>
                  <a:schemeClr val="tx1"/>
                </a:solidFill>
              </a:rPr>
              <a:t>Fidelity to Implementation</a:t>
            </a:r>
            <a:r>
              <a:rPr lang="en-US" sz="3000" b="1" baseline="0" dirty="0">
                <a:solidFill>
                  <a:schemeClr val="tx1"/>
                </a:solidFill>
              </a:rPr>
              <a:t> by Step – </a:t>
            </a:r>
            <a:r>
              <a:rPr lang="en-US" sz="2400" b="0" baseline="0" dirty="0">
                <a:solidFill>
                  <a:schemeClr val="tx1"/>
                </a:solidFill>
              </a:rPr>
              <a:t>Middle Schools (n=14)</a:t>
            </a:r>
            <a:endParaRPr lang="en-US" sz="3000" b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76828314043066"/>
          <c:y val="0.12952631212052382"/>
          <c:w val="0.86591474664027523"/>
          <c:h val="0.503319152952670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80-4A6D-93C3-BA3F912070AD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680-4A6D-93C3-BA3F912070AD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680-4A6D-93C3-BA3F912070A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680-4A6D-93C3-BA3F912070A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80-4A6D-93C3-BA3F912070AD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80-4A6D-93C3-BA3F912070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Middle!$V$8:$V$17</c:f>
              <c:strCache>
                <c:ptCount val="10"/>
                <c:pt idx="0">
                  <c:v>Commitment and Support</c:v>
                </c:pt>
                <c:pt idx="1">
                  <c:v>Team Integration</c:v>
                </c:pt>
                <c:pt idx="2">
                  <c:v>Assessment and Planning</c:v>
                </c:pt>
                <c:pt idx="3">
                  <c:v>Capacity Building</c:v>
                </c:pt>
                <c:pt idx="4">
                  <c:v>Engagement and Collaboration</c:v>
                </c:pt>
                <c:pt idx="5">
                  <c:v>Tier I Quality Implementation</c:v>
                </c:pt>
                <c:pt idx="6">
                  <c:v>Tier II Quality Implementation</c:v>
                </c:pt>
                <c:pt idx="7">
                  <c:v>Tier III Quality Implementation</c:v>
                </c:pt>
                <c:pt idx="8">
                  <c:v>Peer RJ</c:v>
                </c:pt>
                <c:pt idx="9">
                  <c:v>Reflect and Refine</c:v>
                </c:pt>
              </c:strCache>
            </c:strRef>
          </c:cat>
          <c:val>
            <c:numRef>
              <c:f>Middle!$W$8:$W$17</c:f>
              <c:numCache>
                <c:formatCode>0%</c:formatCode>
                <c:ptCount val="10"/>
                <c:pt idx="0">
                  <c:v>0.40873015873015878</c:v>
                </c:pt>
                <c:pt idx="1">
                  <c:v>0.47619047619047622</c:v>
                </c:pt>
                <c:pt idx="2">
                  <c:v>0.4107142857142857</c:v>
                </c:pt>
                <c:pt idx="3">
                  <c:v>0.16666666666666669</c:v>
                </c:pt>
                <c:pt idx="4">
                  <c:v>0.30952380952380948</c:v>
                </c:pt>
                <c:pt idx="5">
                  <c:v>0.48809523809523808</c:v>
                </c:pt>
                <c:pt idx="6">
                  <c:v>0.58333333333333337</c:v>
                </c:pt>
                <c:pt idx="7">
                  <c:v>0.36507936507936506</c:v>
                </c:pt>
                <c:pt idx="8">
                  <c:v>0.45238095238095233</c:v>
                </c:pt>
                <c:pt idx="9">
                  <c:v>0.2857142857142857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80-4A6D-93C3-BA3F912070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909074336"/>
        <c:axId val="-909084128"/>
        <c:extLst/>
      </c:barChart>
      <c:catAx>
        <c:axId val="-909074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Step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09084128"/>
        <c:crosses val="autoZero"/>
        <c:auto val="1"/>
        <c:lblAlgn val="ctr"/>
        <c:lblOffset val="100"/>
        <c:noMultiLvlLbl val="0"/>
      </c:catAx>
      <c:valAx>
        <c:axId val="-909084128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i="1"/>
                  <a:t>Percent Implemented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0907433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000" b="1" dirty="0">
                <a:solidFill>
                  <a:schemeClr val="tx1"/>
                </a:solidFill>
              </a:rPr>
              <a:t>Fidelity to Implementation</a:t>
            </a:r>
            <a:r>
              <a:rPr lang="en-US" sz="3000" b="1" baseline="0" dirty="0">
                <a:solidFill>
                  <a:schemeClr val="tx1"/>
                </a:solidFill>
              </a:rPr>
              <a:t> by Step – High Schools (n=8)</a:t>
            </a:r>
            <a:endParaRPr lang="en-US" sz="30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DA-4627-9E0F-8B2CFFAA17CA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DA-4627-9E0F-8B2CFFAA17CA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3DA-4627-9E0F-8B2CFFAA17C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3DA-4627-9E0F-8B2CFFAA17C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3DA-4627-9E0F-8B2CFFAA17CA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DA-4627-9E0F-8B2CFFAA17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High!$O$8:$O$17</c:f>
              <c:strCache>
                <c:ptCount val="10"/>
                <c:pt idx="0">
                  <c:v>Commitment and Support</c:v>
                </c:pt>
                <c:pt idx="1">
                  <c:v>Team Integration</c:v>
                </c:pt>
                <c:pt idx="2">
                  <c:v>Assessment and Planning</c:v>
                </c:pt>
                <c:pt idx="3">
                  <c:v>Capacity Building</c:v>
                </c:pt>
                <c:pt idx="4">
                  <c:v>Engagement and Collaboration</c:v>
                </c:pt>
                <c:pt idx="5">
                  <c:v>Tier I Quality Implementation</c:v>
                </c:pt>
                <c:pt idx="6">
                  <c:v>Tier II Quality Implementation</c:v>
                </c:pt>
                <c:pt idx="7">
                  <c:v>Tier III Quality Implementation</c:v>
                </c:pt>
                <c:pt idx="8">
                  <c:v>Peer RJ</c:v>
                </c:pt>
                <c:pt idx="9">
                  <c:v>Reflect and Refine</c:v>
                </c:pt>
              </c:strCache>
            </c:strRef>
          </c:cat>
          <c:val>
            <c:numRef>
              <c:f>High!$P$8:$P$17</c:f>
              <c:numCache>
                <c:formatCode>0%</c:formatCode>
                <c:ptCount val="10"/>
                <c:pt idx="0">
                  <c:v>0.5625</c:v>
                </c:pt>
                <c:pt idx="1">
                  <c:v>0.65208333333333335</c:v>
                </c:pt>
                <c:pt idx="2">
                  <c:v>0.45833333333333337</c:v>
                </c:pt>
                <c:pt idx="3">
                  <c:v>0.375</c:v>
                </c:pt>
                <c:pt idx="4">
                  <c:v>0.38750000000000001</c:v>
                </c:pt>
                <c:pt idx="5">
                  <c:v>0.44583333333333336</c:v>
                </c:pt>
                <c:pt idx="6">
                  <c:v>0.66319444444444431</c:v>
                </c:pt>
                <c:pt idx="7">
                  <c:v>0.60238095238095235</c:v>
                </c:pt>
                <c:pt idx="8">
                  <c:v>0.44270833333333337</c:v>
                </c:pt>
                <c:pt idx="9">
                  <c:v>0.4291666666666667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DA-4627-9E0F-8B2CFFAA17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915799584"/>
        <c:axId val="-915789248"/>
        <c:extLst/>
      </c:barChart>
      <c:catAx>
        <c:axId val="-915799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Step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5789248"/>
        <c:crosses val="autoZero"/>
        <c:auto val="1"/>
        <c:lblAlgn val="ctr"/>
        <c:lblOffset val="100"/>
        <c:noMultiLvlLbl val="0"/>
      </c:catAx>
      <c:valAx>
        <c:axId val="-915789248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i="1" dirty="0"/>
                  <a:t>Percent Implemented</a:t>
                </a:r>
              </a:p>
            </c:rich>
          </c:tx>
          <c:layout>
            <c:manualLayout>
              <c:xMode val="edge"/>
              <c:yMode val="edge"/>
              <c:x val="3.0046228606848649E-2"/>
              <c:y val="0.299037711764617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579958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000">
                <a:solidFill>
                  <a:schemeClr val="tx1"/>
                </a:solidFill>
              </a:rPr>
              <a:t>Total Fidelity to Implementation</a:t>
            </a:r>
            <a:r>
              <a:rPr lang="en-US" sz="3000" baseline="0">
                <a:solidFill>
                  <a:schemeClr val="tx1"/>
                </a:solidFill>
              </a:rPr>
              <a:t> by School</a:t>
            </a:r>
            <a:endParaRPr lang="en-US" sz="300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9"/>
              <c:layout>
                <c:manualLayout>
                  <c:x val="-1.0880696419402697E-3"/>
                  <c:y val="-5.168753865412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2A-492D-93CA-2ABF9904D1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'All Schools'!$B$42:$AG$42</c:f>
              <c:numCache>
                <c:formatCode>0%</c:formatCode>
                <c:ptCount val="32"/>
                <c:pt idx="0">
                  <c:v>0.55072463768115942</c:v>
                </c:pt>
                <c:pt idx="1">
                  <c:v>0.44927536231884058</c:v>
                </c:pt>
                <c:pt idx="2">
                  <c:v>0.11594202898550725</c:v>
                </c:pt>
                <c:pt idx="3">
                  <c:v>0.59420289855072461</c:v>
                </c:pt>
                <c:pt idx="4">
                  <c:v>0.40579710144927539</c:v>
                </c:pt>
                <c:pt idx="5">
                  <c:v>0.46376811594202899</c:v>
                </c:pt>
                <c:pt idx="6">
                  <c:v>0.55072463768115942</c:v>
                </c:pt>
                <c:pt idx="7">
                  <c:v>0.6376811594202898</c:v>
                </c:pt>
                <c:pt idx="8">
                  <c:v>0.85507246376811596</c:v>
                </c:pt>
                <c:pt idx="9">
                  <c:v>0.4420289855072464</c:v>
                </c:pt>
                <c:pt idx="10">
                  <c:v>0.28985507246376813</c:v>
                </c:pt>
                <c:pt idx="11">
                  <c:v>0.75362318840579712</c:v>
                </c:pt>
                <c:pt idx="12">
                  <c:v>0.30434782608695654</c:v>
                </c:pt>
                <c:pt idx="13">
                  <c:v>0.42753623188405798</c:v>
                </c:pt>
                <c:pt idx="14">
                  <c:v>0.20289855072463769</c:v>
                </c:pt>
                <c:pt idx="15">
                  <c:v>0.6376811594202898</c:v>
                </c:pt>
                <c:pt idx="16">
                  <c:v>0.27536231884057971</c:v>
                </c:pt>
                <c:pt idx="17">
                  <c:v>0.44927536231884058</c:v>
                </c:pt>
                <c:pt idx="18">
                  <c:v>0.36956521739130432</c:v>
                </c:pt>
                <c:pt idx="19">
                  <c:v>0.36956521739130432</c:v>
                </c:pt>
                <c:pt idx="20">
                  <c:v>0.37681159420289856</c:v>
                </c:pt>
                <c:pt idx="21">
                  <c:v>0.25362318840579712</c:v>
                </c:pt>
                <c:pt idx="22">
                  <c:v>0.42753623188405798</c:v>
                </c:pt>
                <c:pt idx="23">
                  <c:v>0.50724637681159424</c:v>
                </c:pt>
                <c:pt idx="24">
                  <c:v>0.66666666666666663</c:v>
                </c:pt>
                <c:pt idx="25">
                  <c:v>0.73913043478260865</c:v>
                </c:pt>
                <c:pt idx="26">
                  <c:v>0.20289855072463769</c:v>
                </c:pt>
                <c:pt idx="27">
                  <c:v>0.44927536231884058</c:v>
                </c:pt>
                <c:pt idx="28">
                  <c:v>0.34782608695652173</c:v>
                </c:pt>
                <c:pt idx="29">
                  <c:v>0.6376811594202898</c:v>
                </c:pt>
                <c:pt idx="30">
                  <c:v>0.42028985507246375</c:v>
                </c:pt>
                <c:pt idx="31">
                  <c:v>0.63913043478260856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4-47C2-8B9F-6259650AE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002455088"/>
        <c:axId val="-1002469232"/>
        <c:extLst/>
      </c:barChart>
      <c:catAx>
        <c:axId val="-1002455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School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02469232"/>
        <c:crosses val="autoZero"/>
        <c:auto val="1"/>
        <c:lblAlgn val="ctr"/>
        <c:lblOffset val="100"/>
        <c:noMultiLvlLbl val="0"/>
      </c:catAx>
      <c:valAx>
        <c:axId val="-1002469232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Percent Implemented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0245508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8D4ACB1-94BA-46DD-8836-18900BF17252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2B58352-0D97-4CCF-A50C-468EA0990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74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138B7AB-8CFB-4B97-92BF-8D8E11DEC6F3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2748B84-6610-465D-A341-27FCBB55C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is last year of VRP. Need to show results.</a:t>
            </a:r>
            <a:endParaRPr lang="en-US" dirty="0"/>
          </a:p>
          <a:p>
            <a:endParaRPr lang="en-US" dirty="0"/>
          </a:p>
          <a:p>
            <a:r>
              <a:rPr lang="en-US" dirty="0"/>
              <a:t>Need</a:t>
            </a:r>
            <a:r>
              <a:rPr lang="en-US" baseline="0" dirty="0"/>
              <a:t> for more </a:t>
            </a:r>
            <a:r>
              <a:rPr lang="en-US" dirty="0"/>
              <a:t>Structure</a:t>
            </a:r>
            <a:r>
              <a:rPr lang="en-US" baseline="0" dirty="0"/>
              <a:t> while being true to the process</a:t>
            </a:r>
            <a:endParaRPr lang="en-US" dirty="0"/>
          </a:p>
          <a:p>
            <a:endParaRPr lang="en-US" dirty="0"/>
          </a:p>
          <a:p>
            <a:r>
              <a:rPr lang="en-US" dirty="0"/>
              <a:t>Fidelity Tool</a:t>
            </a:r>
            <a:r>
              <a:rPr lang="en-US" baseline="0" dirty="0"/>
              <a:t> – adds structure.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62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</a:t>
            </a:r>
            <a:r>
              <a:rPr lang="en-US" baseline="0" dirty="0"/>
              <a:t> of food! Junk food/soda vs. healthy greens/vegetables/fruits</a:t>
            </a:r>
          </a:p>
          <a:p>
            <a:r>
              <a:rPr lang="en-US" baseline="0" dirty="0"/>
              <a:t>Fidelity: 5  veggies/fruits daily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86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61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Calculation method: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a maximum status of 3. The “percent implemented” is the status for that component divided by 3 and multiplied by 100. For example, if the status for Component 1 is 2 then the “percent implemented” would be 2/3 X 100 = 66.7%. Each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“percent implemented” is the average of the percent implemented for each of the step’s components. For example, Step 1 includes 3 components; if the components had “percent implemented” of 66.7%, 33.3%, and 33.3% then the “percent implemented” of Step 1 would be (66.7 + 33.3 + 33.3)/3 = 44.4%.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12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strengths: Commitment and support,</a:t>
            </a:r>
            <a:r>
              <a:rPr lang="en-US" baseline="0" dirty="0"/>
              <a:t> team integration, and T2 quality implementation</a:t>
            </a:r>
          </a:p>
          <a:p>
            <a:r>
              <a:rPr lang="en-US" baseline="0" dirty="0"/>
              <a:t>Overall challenges: Capacity building, reflect and refine, engagement and collaboration</a:t>
            </a:r>
          </a:p>
          <a:p>
            <a:endParaRPr lang="en-US" baseline="0" dirty="0"/>
          </a:p>
          <a:p>
            <a:r>
              <a:rPr lang="en-US" baseline="0" dirty="0"/>
              <a:t>It’s getting diluted out by high implementation and low implementation schools (since it is an average essentially)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70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Elementary</a:t>
            </a:r>
            <a:r>
              <a:rPr lang="en-US" baseline="0" dirty="0"/>
              <a:t> strengths: Commitment and support, team integration, T2 quality implementation</a:t>
            </a:r>
          </a:p>
          <a:p>
            <a:r>
              <a:rPr lang="en-US" baseline="0" dirty="0"/>
              <a:t>Elementary challenges: Peer RJ, T3 quality implementation, T1 quality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01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Middle</a:t>
            </a:r>
            <a:r>
              <a:rPr lang="en-US" baseline="0" dirty="0"/>
              <a:t> school strengths: T2 and T1 quality implementation, team integration</a:t>
            </a:r>
          </a:p>
          <a:p>
            <a:r>
              <a:rPr lang="en-US" baseline="0" dirty="0"/>
              <a:t>Middle school challenges: Capacity building, reflect and refine, engagement and collaboration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2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</a:t>
            </a:r>
            <a:r>
              <a:rPr lang="en-US" baseline="0" dirty="0"/>
              <a:t>  school strengths: T2 quality implementation, team integration, T3 quality implementation</a:t>
            </a:r>
          </a:p>
          <a:p>
            <a:r>
              <a:rPr lang="en-US" baseline="0" dirty="0"/>
              <a:t>High school challenges: Capacity building, engagement and collaboration, reflect and refine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49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</a:t>
            </a:r>
            <a:r>
              <a:rPr lang="en-US" baseline="0" dirty="0"/>
              <a:t> lot of variation between schools, likely at least partially attributable to variation in context (e.g., staff turnover, leadership support), as well as the subjective nature of filling out the checklist</a:t>
            </a:r>
          </a:p>
          <a:p>
            <a:endParaRPr lang="en-US" baseline="0" dirty="0"/>
          </a:p>
          <a:p>
            <a:r>
              <a:rPr lang="en-US" baseline="0" dirty="0"/>
              <a:t>Just completed year-end key participant interviews and year-end survey to better understand the stories behind the fidelity scores by school sites. </a:t>
            </a:r>
          </a:p>
          <a:p>
            <a:r>
              <a:rPr lang="en-US" baseline="0" dirty="0"/>
              <a:t>Interviewed high implementation, medium implementation and low implementation school staff/RJFs.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4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56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8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Why important to measure – continuous quality improvement, and accountability. Results-based accountability! Is the framework we’ll be using for RJ Evaluation.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2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photograph! A video! Information!</a:t>
            </a:r>
          </a:p>
          <a:p>
            <a:endParaRPr lang="en-US" dirty="0"/>
          </a:p>
          <a:p>
            <a:r>
              <a:rPr lang="en-US" dirty="0"/>
              <a:t>Evaluation is the ability to use</a:t>
            </a:r>
            <a:r>
              <a:rPr lang="en-US" baseline="0" dirty="0"/>
              <a:t> data to tell your story! Rigorous designs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81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missing in these goals? </a:t>
            </a:r>
          </a:p>
          <a:p>
            <a:endParaRPr lang="en-US" dirty="0"/>
          </a:p>
          <a:p>
            <a:r>
              <a:rPr lang="en-US" dirty="0"/>
              <a:t>List year of the VRP. Can’t make excuses. Need to show results. Suspensions</a:t>
            </a:r>
            <a:r>
              <a:rPr lang="en-US" baseline="0" dirty="0"/>
              <a:t> and disproportionality. Responsibility! </a:t>
            </a:r>
          </a:p>
          <a:p>
            <a:endParaRPr lang="en-US" baseline="0" dirty="0"/>
          </a:p>
          <a:p>
            <a:r>
              <a:rPr lang="en-US" baseline="0" dirty="0"/>
              <a:t>Performance measures… time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60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Could take out this slide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Slide Number Placeholder 3"/>
          <p:cNvSpPr txBox="1">
            <a:spLocks noGrp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44" tIns="47573" rIns="95144" bIns="4757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482DE9-772A-46FE-B66F-66095312FF6F}" type="slidenum">
              <a:rPr lang="en-US" altLang="en-US"/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7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</a:t>
            </a:r>
            <a:r>
              <a:rPr lang="en-US" baseline="0" dirty="0"/>
              <a:t> to evaluation</a:t>
            </a:r>
          </a:p>
          <a:p>
            <a:endParaRPr lang="en-US" baseline="0" dirty="0"/>
          </a:p>
          <a:p>
            <a:r>
              <a:rPr lang="en-US" dirty="0"/>
              <a:t>Larger evaluation framework</a:t>
            </a:r>
          </a:p>
          <a:p>
            <a:endParaRPr lang="en-US" dirty="0"/>
          </a:p>
          <a:p>
            <a:r>
              <a:rPr lang="en-US" dirty="0"/>
              <a:t>History – </a:t>
            </a:r>
            <a:r>
              <a:rPr lang="en-US" dirty="0" err="1"/>
              <a:t>Fetterman</a:t>
            </a:r>
            <a:r>
              <a:rPr lang="en-US" dirty="0"/>
              <a:t> from </a:t>
            </a:r>
            <a:r>
              <a:rPr lang="en-US" dirty="0" err="1"/>
              <a:t>stanford</a:t>
            </a:r>
            <a:r>
              <a:rPr lang="en-US" dirty="0"/>
              <a:t>. Not used in RJ much</a:t>
            </a:r>
            <a:r>
              <a:rPr lang="en-US" baseline="0" dirty="0"/>
              <a:t> but a very simple powerful framework to show results. </a:t>
            </a:r>
          </a:p>
          <a:p>
            <a:endParaRPr lang="en-US" baseline="0" dirty="0"/>
          </a:p>
          <a:p>
            <a:r>
              <a:rPr lang="en-US" dirty="0"/>
              <a:t>Tries to answer 3</a:t>
            </a:r>
            <a:r>
              <a:rPr lang="en-US" baseline="0" dirty="0"/>
              <a:t> questions using qualitative and quantitative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38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covered!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99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 Primary Evaluation Question!</a:t>
            </a:r>
          </a:p>
          <a:p>
            <a:r>
              <a:rPr lang="en-US" dirty="0"/>
              <a:t>Example</a:t>
            </a:r>
            <a:r>
              <a:rPr lang="en-US" baseline="0" dirty="0"/>
              <a:t> </a:t>
            </a:r>
          </a:p>
          <a:p>
            <a:r>
              <a:rPr lang="en-US" dirty="0"/>
              <a:t>The term </a:t>
            </a:r>
            <a:r>
              <a:rPr lang="en-US" i="1" dirty="0"/>
              <a:t>school culture</a:t>
            </a:r>
            <a:r>
              <a:rPr lang="en-US" dirty="0"/>
              <a:t> generally refers to the </a:t>
            </a:r>
            <a:r>
              <a:rPr lang="en-US" dirty="0">
                <a:solidFill>
                  <a:srgbClr val="FFFF00"/>
                </a:solidFill>
              </a:rPr>
              <a:t>beliefs, perceptions, relationships, attitudes, and written and unwritten rules</a:t>
            </a:r>
            <a:r>
              <a:rPr lang="en-US" dirty="0"/>
              <a:t> that shape and influence every aspect of how a </a:t>
            </a:r>
            <a:r>
              <a:rPr lang="en-US" i="1" dirty="0"/>
              <a:t>school</a:t>
            </a:r>
            <a:r>
              <a:rPr lang="en-US" dirty="0"/>
              <a:t> functions, but the term also encompasses more concrete issues such as the physical and emotional safety of students, the orderliness of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90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you doing what you set out to</a:t>
            </a:r>
            <a:r>
              <a:rPr lang="en-US" baseline="0" dirty="0"/>
              <a:t> do</a:t>
            </a:r>
          </a:p>
          <a:p>
            <a:endParaRPr lang="en-US" baseline="0" dirty="0"/>
          </a:p>
          <a:p>
            <a:r>
              <a:rPr lang="en-US" baseline="0" dirty="0"/>
              <a:t>Now the core elements  or steps are more clearly defined – via the guidebook !!! Yay!!!</a:t>
            </a:r>
          </a:p>
          <a:p>
            <a:endParaRPr lang="en-US" baseline="0" dirty="0"/>
          </a:p>
          <a:p>
            <a:br>
              <a:rPr lang="en-US" baseline="0" dirty="0"/>
            </a:b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8B84-6610-465D-A341-27FCBB55C6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7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8B9EBBA-996F-894A-B54A-D6246ED52CEA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148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92554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1186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646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78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61055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6443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87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7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1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8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4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58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6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12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83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2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B482E8-6E0E-1B4F-B1FD-C69DB9E858D9}" type="datetimeFigureOut">
              <a:rPr lang="en-US" smtClean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05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inaction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hyperlink" Target="mailto:sjain@datainaction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2565" y="2804425"/>
            <a:ext cx="8088911" cy="1888597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measuring &amp; improving fidelity to restorative justice implementation: sharing a comprehensive tool</a:t>
            </a:r>
            <a:br>
              <a:rPr lang="en-US" sz="4000" i="1" dirty="0"/>
            </a:br>
            <a:r>
              <a:rPr lang="en-US" sz="2400" b="1" i="1" dirty="0">
                <a:solidFill>
                  <a:srgbClr val="FFFF00"/>
                </a:solidFill>
              </a:rPr>
              <a:t> </a:t>
            </a:r>
            <a:br>
              <a:rPr lang="en-US" sz="2400" b="1" i="1" dirty="0"/>
            </a:br>
            <a:br>
              <a:rPr lang="en-US" sz="2400" b="1" i="1" dirty="0"/>
            </a:br>
            <a:r>
              <a:rPr lang="en-US" sz="2400" b="1" i="1" dirty="0"/>
              <a:t>dr. sonia </a:t>
            </a:r>
            <a:r>
              <a:rPr lang="en-US" sz="2400" b="1" i="1" dirty="0" err="1"/>
              <a:t>jain</a:t>
            </a:r>
            <a:br>
              <a:rPr lang="en-US" sz="2400" b="1" i="1" dirty="0"/>
            </a:br>
            <a:r>
              <a:rPr lang="en-US" sz="2400" b="1" i="1" dirty="0"/>
              <a:t>principal/</a:t>
            </a:r>
            <a:r>
              <a:rPr lang="en-US" sz="2400" b="1" i="1" dirty="0" err="1"/>
              <a:t>ceo</a:t>
            </a:r>
            <a:r>
              <a:rPr lang="en-US" sz="2400" b="1" i="1" dirty="0"/>
              <a:t> at data in action, </a:t>
            </a:r>
            <a:r>
              <a:rPr lang="en-US" sz="2400" b="1" i="1" dirty="0" err="1"/>
              <a:t>llc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540" y="4857682"/>
            <a:ext cx="7766936" cy="1096899"/>
          </a:xfrm>
        </p:spPr>
        <p:txBody>
          <a:bodyPr>
            <a:normAutofit/>
          </a:bodyPr>
          <a:lstStyle/>
          <a:p>
            <a:r>
              <a:rPr lang="en-US" dirty="0"/>
              <a:t>	October 26, 2018</a:t>
            </a:r>
          </a:p>
          <a:p>
            <a:r>
              <a:rPr lang="en-US" sz="1600" i="1" cap="none" dirty="0">
                <a:solidFill>
                  <a:srgbClr val="FFFF00"/>
                </a:solidFill>
              </a:rPr>
              <a:t>IIRP, Strengthening the Spirit of Community</a:t>
            </a:r>
          </a:p>
        </p:txBody>
      </p:sp>
      <p:pic>
        <p:nvPicPr>
          <p:cNvPr id="5" name="Picture 2" descr="C:\Users\komoia.johnson\Downloads\ousd_logo_2014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5" y="6269440"/>
            <a:ext cx="1305173" cy="49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10397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implementation Science?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5269" y="2539170"/>
            <a:ext cx="7545388" cy="11144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b="1" dirty="0"/>
              <a:t>“the study of the process of implementing evidence-based or promising programs and practices. It is not validation of EBP. “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75025" y="2684260"/>
            <a:ext cx="8134350" cy="30908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dirty="0"/>
              <a:t>“Most importantly, because even if the intervention or practice has been demonstrated to be effective by research</a:t>
            </a:r>
            <a:r>
              <a:rPr lang="en-US" sz="2700" b="1" dirty="0"/>
              <a:t>, if it is not implemented properly or without sufficient fidelity to the established model…  </a:t>
            </a:r>
            <a:r>
              <a:rPr lang="en-US" sz="2700" b="1" dirty="0">
                <a:solidFill>
                  <a:srgbClr val="FF0000"/>
                </a:solidFill>
              </a:rPr>
              <a:t>IT WILL LIKELY FAIL”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978819" y="5029669"/>
            <a:ext cx="66182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050" kern="0" dirty="0"/>
              <a:t>Adapted from Robert P. Frank, Connecticut Center for Effective Practice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81488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 altLang="en-US"/>
              <a:t>Six Stages of Implementation  </a:t>
            </a:r>
            <a:br>
              <a:rPr lang="fr-FR" altLang="en-US"/>
            </a:br>
            <a:r>
              <a:rPr lang="fr-FR" altLang="en-US" sz="1500"/>
              <a:t>(Fixsen et al, 2005)</a:t>
            </a:r>
            <a:endParaRPr lang="en-US" altLang="en-US" sz="1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4890" y="1882588"/>
            <a:ext cx="9836804" cy="480956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fr-FR" sz="2400">
                <a:solidFill>
                  <a:srgbClr val="FFFF00"/>
                </a:solidFill>
              </a:rPr>
              <a:t>Exploration</a:t>
            </a:r>
          </a:p>
          <a:p>
            <a:pPr lvl="1">
              <a:defRPr/>
            </a:pPr>
            <a:r>
              <a:rPr lang="fr-FR" sz="2000"/>
              <a:t>Identify need, assess fit, prepare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fr-FR" sz="2400">
                <a:solidFill>
                  <a:srgbClr val="FFFF00"/>
                </a:solidFill>
              </a:rPr>
              <a:t>Installation</a:t>
            </a:r>
          </a:p>
          <a:p>
            <a:pPr lvl="1">
              <a:defRPr/>
            </a:pPr>
            <a:r>
              <a:rPr lang="fr-FR" sz="2000"/>
              <a:t>Resources used in prep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fr-FR" sz="2400">
                <a:solidFill>
                  <a:srgbClr val="FFFF00"/>
                </a:solidFill>
              </a:rPr>
              <a:t>Initial Implémentation </a:t>
            </a:r>
          </a:p>
          <a:p>
            <a:pPr lvl="1">
              <a:defRPr/>
            </a:pPr>
            <a:r>
              <a:rPr lang="en-US" sz="2000"/>
              <a:t>Change must occur at multiple levels (e.g., practice level, supervisory level, administrative level)</a:t>
            </a:r>
          </a:p>
          <a:p>
            <a:pPr lvl="1">
              <a:defRPr/>
            </a:pPr>
            <a:r>
              <a:rPr lang="en-US" sz="2000"/>
              <a:t>Typically this change is met with much anxiety and at times, resistance</a:t>
            </a:r>
          </a:p>
          <a:p>
            <a:pPr lvl="1">
              <a:defRPr/>
            </a:pPr>
            <a:r>
              <a:rPr lang="en-US" sz="2000"/>
              <a:t>Missteps may occur</a:t>
            </a:r>
          </a:p>
          <a:p>
            <a:pPr lvl="1">
              <a:defRPr/>
            </a:pPr>
            <a:r>
              <a:rPr lang="en-US" sz="2000"/>
              <a:t>A supportive organizational environment key to success</a:t>
            </a:r>
            <a:endParaRPr lang="fr-FR" sz="2000"/>
          </a:p>
          <a:p>
            <a:pPr>
              <a:defRPr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8D713F-8019-4304-ADC1-554094EBE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977" y="587687"/>
            <a:ext cx="3250483" cy="293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66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85801" y="386316"/>
            <a:ext cx="10131425" cy="1456267"/>
          </a:xfrm>
        </p:spPr>
        <p:txBody>
          <a:bodyPr/>
          <a:lstStyle/>
          <a:p>
            <a:r>
              <a:rPr lang="en-US" altLang="en-US" dirty="0"/>
              <a:t>Six Stages of Implementation </a:t>
            </a:r>
            <a:r>
              <a:rPr lang="en-US" altLang="en-US" dirty="0" err="1"/>
              <a:t>con’d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4774" y="1510553"/>
            <a:ext cx="9304431" cy="473784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dirty="0"/>
              <a:t>4. </a:t>
            </a:r>
            <a:r>
              <a:rPr lang="en-US" sz="2400" dirty="0">
                <a:solidFill>
                  <a:srgbClr val="FFFF00"/>
                </a:solidFill>
              </a:rPr>
              <a:t>Full Implementation</a:t>
            </a:r>
          </a:p>
          <a:p>
            <a:pPr lvl="1">
              <a:defRPr/>
            </a:pPr>
            <a:r>
              <a:rPr lang="en-US" sz="2000" dirty="0"/>
              <a:t>New learning is integrated into practitioner, organizational, and community practices, policies, and procedures.</a:t>
            </a:r>
          </a:p>
          <a:p>
            <a:pPr lvl="1">
              <a:defRPr/>
            </a:pPr>
            <a:r>
              <a:rPr lang="en-US" sz="2000" dirty="0"/>
              <a:t>Full staffing, full client loads, all realties of “doing business” in place.</a:t>
            </a:r>
          </a:p>
          <a:p>
            <a:pPr lvl="1">
              <a:defRPr/>
            </a:pPr>
            <a:r>
              <a:rPr lang="en-US" sz="2000" dirty="0"/>
              <a:t>The destination (new program) should approximate that of the source (original program) with fidelity.</a:t>
            </a:r>
          </a:p>
          <a:p>
            <a:pPr lvl="1">
              <a:defRPr/>
            </a:pPr>
            <a:r>
              <a:rPr lang="en-US" sz="2000" dirty="0"/>
              <a:t>Typically takes 2-4 years (3-5 years per RJ staff).</a:t>
            </a:r>
          </a:p>
          <a:p>
            <a:pPr marL="33337" indent="0">
              <a:buNone/>
              <a:defRPr/>
            </a:pPr>
            <a:r>
              <a:rPr lang="en-US" sz="2000" dirty="0"/>
              <a:t>5. </a:t>
            </a:r>
            <a:r>
              <a:rPr lang="en-US" sz="2400" dirty="0">
                <a:solidFill>
                  <a:srgbClr val="FFFF00"/>
                </a:solidFill>
              </a:rPr>
              <a:t>Innovation </a:t>
            </a:r>
          </a:p>
          <a:p>
            <a:pPr lvl="1">
              <a:defRPr/>
            </a:pPr>
            <a:r>
              <a:rPr lang="en-US" sz="2000" dirty="0"/>
              <a:t>Sufficient fidelity to the model, but adapts to ecology of destination site to achieve successful implementation, not drift.</a:t>
            </a:r>
          </a:p>
          <a:p>
            <a:pPr marL="928687" lvl="1" indent="-457200">
              <a:buFont typeface="+mj-lt"/>
              <a:buAutoNum type="arabicPeriod"/>
              <a:defRPr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15467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780868" y="487013"/>
            <a:ext cx="10131425" cy="1456267"/>
          </a:xfrm>
        </p:spPr>
        <p:txBody>
          <a:bodyPr/>
          <a:lstStyle/>
          <a:p>
            <a:r>
              <a:rPr lang="en-US" altLang="en-US" dirty="0"/>
              <a:t>6. </a:t>
            </a:r>
            <a:r>
              <a:rPr lang="en-US" altLang="en-US" dirty="0">
                <a:solidFill>
                  <a:srgbClr val="FFFF00"/>
                </a:solidFill>
              </a:rPr>
              <a:t>Sustainability</a:t>
            </a:r>
            <a:r>
              <a:rPr lang="en-US" alt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8204" y="1074652"/>
            <a:ext cx="8389843" cy="384006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500"/>
              <a:t>After initial implementation new program must be maintained with sufficient fidelity to the model</a:t>
            </a:r>
          </a:p>
          <a:p>
            <a:pPr>
              <a:defRPr/>
            </a:pPr>
            <a:r>
              <a:rPr lang="en-US" sz="2500"/>
              <a:t>Turnover of staff must be successfully addressed</a:t>
            </a:r>
          </a:p>
          <a:p>
            <a:pPr>
              <a:defRPr/>
            </a:pPr>
            <a:r>
              <a:rPr lang="en-US" sz="2500"/>
              <a:t>Policies must support sustainability of program including governance and funding</a:t>
            </a:r>
          </a:p>
          <a:p>
            <a:pPr>
              <a:defRPr/>
            </a:pPr>
            <a:r>
              <a:rPr lang="en-US" sz="2500"/>
              <a:t>Must be adaptable to shifting ecology of the environment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2589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Benefits </a:t>
            </a:r>
            <a:r>
              <a:rPr lang="en-US" altLang="en-US" sz="3200" i="1" dirty="0"/>
              <a:t>Of Using Implementation Science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158949" y="806117"/>
            <a:ext cx="10403398" cy="4985084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Possible to examine change over time</a:t>
            </a:r>
          </a:p>
          <a:p>
            <a:r>
              <a:rPr lang="en-US" altLang="en-US" sz="2400" dirty="0"/>
              <a:t>Possible to identify drivers of change and factors that influence outcomes</a:t>
            </a:r>
          </a:p>
          <a:p>
            <a:r>
              <a:rPr lang="en-US" altLang="en-US" sz="2400" dirty="0"/>
              <a:t>Research can have real value for “real world” application of best practices</a:t>
            </a:r>
          </a:p>
          <a:p>
            <a:r>
              <a:rPr lang="en-US" altLang="en-US" sz="2400" dirty="0"/>
              <a:t>Else researcher can draw erroneous conclusions, not conducted within the context of implementation (misinformed)</a:t>
            </a:r>
          </a:p>
          <a:p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12007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Challenges with operationalizing implementation science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233377" y="484095"/>
            <a:ext cx="11137917" cy="5307106"/>
          </a:xfrm>
        </p:spPr>
        <p:txBody>
          <a:bodyPr>
            <a:normAutofit/>
          </a:bodyPr>
          <a:lstStyle/>
          <a:p>
            <a:r>
              <a:rPr lang="en-US" altLang="en-US" sz="2200" dirty="0"/>
              <a:t>Good validated measures do not exist</a:t>
            </a:r>
          </a:p>
          <a:p>
            <a:r>
              <a:rPr lang="en-US" altLang="en-US" sz="2200" dirty="0"/>
              <a:t>Stages may vary by type</a:t>
            </a:r>
          </a:p>
          <a:p>
            <a:r>
              <a:rPr lang="en-US" altLang="en-US" sz="2200" dirty="0"/>
              <a:t>Implementation factors often need to be measured repeatedly and continuously (not point A to B).</a:t>
            </a:r>
          </a:p>
          <a:p>
            <a:r>
              <a:rPr lang="en-US" altLang="en-US" sz="2200" dirty="0"/>
              <a:t>Researchers not adequately prepared</a:t>
            </a:r>
          </a:p>
        </p:txBody>
      </p:sp>
    </p:spTree>
    <p:extLst>
      <p:ext uri="{BB962C8B-B14F-4D97-AF65-F5344CB8AC3E}">
        <p14:creationId xmlns:p14="http://schemas.microsoft.com/office/powerpoint/2010/main" val="216204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3" y="359874"/>
            <a:ext cx="10131425" cy="1456267"/>
          </a:xfrm>
        </p:spPr>
        <p:txBody>
          <a:bodyPr>
            <a:normAutofit/>
          </a:bodyPr>
          <a:lstStyle/>
          <a:p>
            <a:r>
              <a:rPr lang="en-US" b="1" dirty="0" err="1"/>
              <a:t>Rj</a:t>
            </a:r>
            <a:r>
              <a:rPr lang="en-US" b="1" dirty="0"/>
              <a:t> </a:t>
            </a:r>
            <a:r>
              <a:rPr lang="en-US" b="1" dirty="0">
                <a:solidFill>
                  <a:srgbClr val="FFFF00"/>
                </a:solidFill>
              </a:rPr>
              <a:t>School summaries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0613" y="1239407"/>
            <a:ext cx="8331199" cy="3649135"/>
          </a:xfrm>
        </p:spPr>
        <p:txBody>
          <a:bodyPr>
            <a:normAutofit/>
          </a:bodyPr>
          <a:lstStyle/>
          <a:p>
            <a:r>
              <a:rPr lang="en-US" sz="2500" dirty="0"/>
              <a:t>Purpose</a:t>
            </a:r>
          </a:p>
          <a:p>
            <a:r>
              <a:rPr lang="en-US" sz="2500" dirty="0"/>
              <a:t>Annually</a:t>
            </a:r>
          </a:p>
          <a:p>
            <a:r>
              <a:rPr lang="en-US" sz="2500" dirty="0"/>
              <a:t>Format</a:t>
            </a:r>
          </a:p>
          <a:p>
            <a:endParaRPr lang="en-US" sz="2500" dirty="0"/>
          </a:p>
          <a:p>
            <a:endParaRPr lang="en-US" sz="2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613" y="3709557"/>
            <a:ext cx="71941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How does your school perform against district and program expectations? </a:t>
            </a:r>
            <a:r>
              <a:rPr lang="en-US" sz="2200" u="sng" dirty="0"/>
              <a:t>Specific</a:t>
            </a:r>
            <a:r>
              <a:rPr lang="en-US" sz="2200" dirty="0"/>
              <a:t> changes to make?</a:t>
            </a:r>
          </a:p>
        </p:txBody>
      </p:sp>
    </p:spTree>
    <p:extLst>
      <p:ext uri="{BB962C8B-B14F-4D97-AF65-F5344CB8AC3E}">
        <p14:creationId xmlns:p14="http://schemas.microsoft.com/office/powerpoint/2010/main" val="1244191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564401"/>
            <a:ext cx="10131425" cy="1456267"/>
          </a:xfrm>
        </p:spPr>
        <p:txBody>
          <a:bodyPr>
            <a:normAutofit/>
          </a:bodyPr>
          <a:lstStyle/>
          <a:p>
            <a:r>
              <a:rPr lang="en-US" dirty="0"/>
              <a:t>Q1. How much are you doing?</a:t>
            </a:r>
            <a:br>
              <a:rPr lang="en-US" dirty="0"/>
            </a:br>
            <a:endParaRPr lang="en-US" sz="2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669067"/>
            <a:ext cx="11315699" cy="42269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FF00"/>
                </a:solidFill>
              </a:rPr>
              <a:t>COUNTS </a:t>
            </a:r>
          </a:p>
          <a:p>
            <a:pPr marL="0" indent="0">
              <a:buNone/>
            </a:pPr>
            <a:r>
              <a:rPr lang="en-US" sz="2500" b="1" dirty="0"/>
              <a:t>WHO, WHAT, WHERE, WHEN</a:t>
            </a:r>
          </a:p>
          <a:p>
            <a:endParaRPr lang="en-US" sz="2500" dirty="0"/>
          </a:p>
          <a:p>
            <a:pPr marL="0" indent="0">
              <a:buNone/>
            </a:pPr>
            <a:r>
              <a:rPr lang="en-US" sz="2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Source: RJ Dashboard, COST</a:t>
            </a:r>
          </a:p>
          <a:p>
            <a:pPr marL="0" indent="0">
              <a:buNone/>
            </a:pPr>
            <a:endParaRPr lang="en-US" sz="25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Example Graph.</a:t>
            </a:r>
          </a:p>
          <a:p>
            <a:pPr marL="0" indent="0">
              <a:buNone/>
            </a:pPr>
            <a:endParaRPr lang="en-US" sz="2500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6254749" y="1474871"/>
          <a:ext cx="5270142" cy="4615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189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92099"/>
            <a:ext cx="10131425" cy="1456267"/>
          </a:xfrm>
        </p:spPr>
        <p:txBody>
          <a:bodyPr>
            <a:normAutofit/>
          </a:bodyPr>
          <a:lstStyle/>
          <a:p>
            <a:r>
              <a:rPr lang="en-US" b="1" dirty="0"/>
              <a:t>Q2. How well are you doing it?</a:t>
            </a:r>
            <a:endParaRPr lang="en-US" sz="25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42999" y="1331383"/>
            <a:ext cx="8538883" cy="5123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b="1" dirty="0"/>
              <a:t>Fidelity, Quality, Satisfaction, Knowledge/skills gained</a:t>
            </a:r>
          </a:p>
          <a:p>
            <a:pPr marL="0" indent="0">
              <a:buNone/>
            </a:pPr>
            <a:endParaRPr lang="en-US" sz="25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Sources of Data: RJ Implementation Survey, Training Evaluation Forms…, Other tools:  Fidelity Checklist, Observation Tool</a:t>
            </a:r>
          </a:p>
          <a:p>
            <a:pPr marL="0" indent="0">
              <a:buNone/>
            </a:pPr>
            <a:endParaRPr lang="en-US" sz="25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Example: Did you sleep? How well? Quality of sleep…Result?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 RJ context, what else you would want to know the quality of?</a:t>
            </a:r>
          </a:p>
          <a:p>
            <a:pPr marL="0" indent="0">
              <a:buNone/>
            </a:pPr>
            <a:endParaRPr lang="en-US" sz="25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defTabSz="914400">
              <a:spcAft>
                <a:spcPts val="0"/>
              </a:spcAft>
              <a:buClrTx/>
              <a:buSzTx/>
              <a:buNone/>
              <a:defRPr/>
            </a:pPr>
            <a:r>
              <a:rPr lang="en-US" sz="2800" i="1" dirty="0">
                <a:solidFill>
                  <a:srgbClr val="FFFF00"/>
                </a:solidFill>
              </a:rPr>
              <a:t>"Quality is never an accident; it is always the result of high intention, sincere effort, intelligent direction, and skillful execution; it represents the wise choice among many alternatives." - William Foster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668" y="670663"/>
            <a:ext cx="2888679" cy="29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5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5573486"/>
            <a:ext cx="10428513" cy="1284514"/>
          </a:xfrm>
        </p:spPr>
        <p:txBody>
          <a:bodyPr/>
          <a:lstStyle/>
          <a:p>
            <a:r>
              <a:rPr lang="en-US" u="sng" dirty="0"/>
              <a:t>Different ways of measuring</a:t>
            </a:r>
            <a:r>
              <a:rPr lang="en-US" dirty="0"/>
              <a:t>: Perception. Observation. Checklist</a:t>
            </a:r>
          </a:p>
          <a:p>
            <a:r>
              <a:rPr lang="en-US" dirty="0"/>
              <a:t>Self-Observed or Participant opinion – satisfaction surveys.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24541491"/>
              </p:ext>
            </p:extLst>
          </p:nvPr>
        </p:nvGraphicFramePr>
        <p:xfrm>
          <a:off x="685801" y="881744"/>
          <a:ext cx="10959352" cy="4691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3619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733" y="1138518"/>
            <a:ext cx="9837511" cy="474168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3000" dirty="0">
                <a:solidFill>
                  <a:srgbClr val="FFFF00"/>
                </a:solidFill>
              </a:rPr>
              <a:t>To define fidelity and why it’s important to measure</a:t>
            </a:r>
          </a:p>
          <a:p>
            <a:pPr marL="457200" indent="-457200">
              <a:buAutoNum type="arabicPeriod"/>
            </a:pPr>
            <a:r>
              <a:rPr lang="en-US" sz="3000" dirty="0">
                <a:solidFill>
                  <a:srgbClr val="FFFF00"/>
                </a:solidFill>
              </a:rPr>
              <a:t>Name 3 key dimensions of RJ Fidelity to Implementation Checklist</a:t>
            </a:r>
          </a:p>
          <a:p>
            <a:pPr marL="457200" indent="-457200">
              <a:buAutoNum type="arabicPeriod"/>
            </a:pPr>
            <a:r>
              <a:rPr lang="en-US" sz="3000" dirty="0">
                <a:solidFill>
                  <a:srgbClr val="FFFF00"/>
                </a:solidFill>
              </a:rPr>
              <a:t>How fidelity data can be used  </a:t>
            </a:r>
          </a:p>
          <a:p>
            <a:pPr marL="457200" indent="-457200">
              <a:buAutoNum type="arabicPeriod"/>
            </a:pPr>
            <a:r>
              <a:rPr lang="en-US" sz="3000" dirty="0">
                <a:solidFill>
                  <a:srgbClr val="FFFF00"/>
                </a:solidFill>
              </a:rPr>
              <a:t>Workplan template</a:t>
            </a: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3020466"/>
            <a:ext cx="3388659" cy="3388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2798" y="6409125"/>
            <a:ext cx="1260474" cy="35350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63436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800" y="329352"/>
            <a:ext cx="11041911" cy="1456267"/>
          </a:xfrm>
        </p:spPr>
        <p:txBody>
          <a:bodyPr/>
          <a:lstStyle/>
          <a:p>
            <a:r>
              <a:rPr lang="en-US" b="1" cap="none" dirty="0"/>
              <a:t>Fidelity To Implementation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4656" y="1946592"/>
            <a:ext cx="8712425" cy="3556427"/>
          </a:xfrm>
        </p:spPr>
        <p:txBody>
          <a:bodyPr>
            <a:normAutofit/>
          </a:bodyPr>
          <a:lstStyle/>
          <a:p>
            <a:r>
              <a:rPr lang="en-US" sz="3500" dirty="0"/>
              <a:t>What is it?</a:t>
            </a:r>
          </a:p>
          <a:p>
            <a:r>
              <a:rPr lang="en-US" sz="3500" dirty="0"/>
              <a:t>Why you need it? Purpose</a:t>
            </a:r>
          </a:p>
          <a:p>
            <a:r>
              <a:rPr lang="en-US" sz="3500" dirty="0"/>
              <a:t>How and When to use it?</a:t>
            </a:r>
          </a:p>
          <a:p>
            <a:endParaRPr lang="en-US" sz="3500" dirty="0"/>
          </a:p>
          <a:p>
            <a:endParaRPr lang="en-US" sz="3500" dirty="0"/>
          </a:p>
          <a:p>
            <a:endParaRPr lang="en-US" sz="3500" dirty="0"/>
          </a:p>
        </p:txBody>
      </p:sp>
      <p:sp>
        <p:nvSpPr>
          <p:cNvPr id="5" name="Rectangle 4"/>
          <p:cNvSpPr/>
          <p:nvPr/>
        </p:nvSpPr>
        <p:spPr>
          <a:xfrm>
            <a:off x="561800" y="1946592"/>
            <a:ext cx="315685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FF00"/>
                </a:solidFill>
              </a:rPr>
              <a:t>What does </a:t>
            </a:r>
            <a:r>
              <a:rPr lang="en-US" sz="3500" b="1" u="sng" dirty="0">
                <a:solidFill>
                  <a:srgbClr val="FFFF00"/>
                </a:solidFill>
              </a:rPr>
              <a:t>FIDELITY</a:t>
            </a:r>
            <a:r>
              <a:rPr lang="en-US" sz="3500" dirty="0">
                <a:solidFill>
                  <a:srgbClr val="FFFF00"/>
                </a:solidFill>
              </a:rPr>
              <a:t> mean to YOU in your work?</a:t>
            </a:r>
          </a:p>
          <a:p>
            <a:endParaRPr lang="en-US" sz="35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37C43C-89DD-40DA-A90C-133E60E0E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869" y="3724806"/>
            <a:ext cx="4126831" cy="30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2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fidelity?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059" y="1194492"/>
            <a:ext cx="10767814" cy="5824873"/>
          </a:xfrm>
        </p:spPr>
        <p:txBody>
          <a:bodyPr>
            <a:normAutofit/>
          </a:bodyPr>
          <a:lstStyle/>
          <a:p>
            <a:endParaRPr lang="en-US" sz="2500" b="1" dirty="0">
              <a:solidFill>
                <a:srgbClr val="FFFF00"/>
              </a:solidFill>
            </a:endParaRPr>
          </a:p>
          <a:p>
            <a:r>
              <a:rPr lang="en-US" sz="3500" b="1" dirty="0">
                <a:solidFill>
                  <a:srgbClr val="FFFF00"/>
                </a:solidFill>
              </a:rPr>
              <a:t>The Core elements of a program are implemented as </a:t>
            </a:r>
            <a:r>
              <a:rPr lang="en-US" sz="3500" b="1" u="sng" dirty="0">
                <a:solidFill>
                  <a:srgbClr val="FFFF00"/>
                </a:solidFill>
              </a:rPr>
              <a:t>designed</a:t>
            </a:r>
            <a:r>
              <a:rPr lang="en-US" sz="3500" b="1" dirty="0">
                <a:solidFill>
                  <a:srgbClr val="FFFF00"/>
                </a:solidFill>
              </a:rPr>
              <a:t>: Accurately and consistently</a:t>
            </a:r>
          </a:p>
          <a:p>
            <a:pPr lvl="2"/>
            <a:r>
              <a:rPr lang="en-US" sz="2100" dirty="0"/>
              <a:t>These could include Program structure, content and method of delivery</a:t>
            </a:r>
          </a:p>
          <a:p>
            <a:pPr lvl="2"/>
            <a:r>
              <a:rPr lang="en-US" sz="2500" dirty="0"/>
              <a:t>National Center on Response to Intervention, n.d., online</a:t>
            </a:r>
          </a:p>
          <a:p>
            <a:pPr lvl="2"/>
            <a:endParaRPr lang="en-US" sz="2500" dirty="0"/>
          </a:p>
          <a:p>
            <a:r>
              <a:rPr lang="en-US" sz="3000" b="1" dirty="0">
                <a:solidFill>
                  <a:srgbClr val="FFFF00"/>
                </a:solidFill>
              </a:rPr>
              <a:t>The quality with which the practices are delivered.</a:t>
            </a:r>
            <a:endParaRPr lang="en-US" sz="3000" dirty="0"/>
          </a:p>
          <a:p>
            <a:endParaRPr lang="en-US" sz="2500" dirty="0"/>
          </a:p>
          <a:p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42943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08" y="941277"/>
            <a:ext cx="6143423" cy="1456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How will you know you have implemented core steps successfully?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7827770" cy="4304141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Need to measure it! </a:t>
            </a:r>
          </a:p>
          <a:p>
            <a:endParaRPr lang="en-US" sz="2800" dirty="0"/>
          </a:p>
          <a:p>
            <a:r>
              <a:rPr lang="en-US" sz="2500" dirty="0"/>
              <a:t> Core elements or 12 steps of implementation are more clearly defined now!</a:t>
            </a:r>
          </a:p>
          <a:p>
            <a:pPr marL="914400" lvl="2" indent="0">
              <a:buNone/>
            </a:pPr>
            <a:r>
              <a:rPr lang="en-US" sz="2600" i="1" dirty="0">
                <a:solidFill>
                  <a:srgbClr val="FFFF00"/>
                </a:solidFill>
              </a:rPr>
              <a:t>“The more clearly the core components are defined, the more readily the program or practice can be implemented </a:t>
            </a:r>
            <a:r>
              <a:rPr lang="en-US" sz="2600" b="1" i="1" u="sng" dirty="0">
                <a:solidFill>
                  <a:srgbClr val="FFFF00"/>
                </a:solidFill>
              </a:rPr>
              <a:t>successfull</a:t>
            </a:r>
            <a:r>
              <a:rPr lang="en-US" sz="2600" i="1" dirty="0">
                <a:solidFill>
                  <a:srgbClr val="FFFF00"/>
                </a:solidFill>
              </a:rPr>
              <a:t>y”</a:t>
            </a:r>
          </a:p>
          <a:p>
            <a:pPr marL="914400" lvl="2" indent="0">
              <a:buNone/>
            </a:pPr>
            <a:r>
              <a:rPr lang="en-US" sz="2100" dirty="0"/>
              <a:t>	(Fixen, Naoom, Blasé, Friedman, &amp; Wallace, 2005, p. 24). </a:t>
            </a:r>
          </a:p>
          <a:p>
            <a:endParaRPr lang="en-US" sz="2800" dirty="0"/>
          </a:p>
          <a:p>
            <a:r>
              <a:rPr lang="en-US" sz="2800" dirty="0"/>
              <a:t>How is this different than the counts?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835" r="4" b="4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92" name="Group 10">
            <a:extLst>
              <a:ext uri="{FF2B5EF4-FFF2-40B4-BE49-F238E27FC236}">
                <a16:creationId xmlns:a16="http://schemas.microsoft.com/office/drawing/2014/main" id="{58B25CAD-A790-499A-926B-116E10915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2" name="Freeform 98">
              <a:extLst>
                <a:ext uri="{FF2B5EF4-FFF2-40B4-BE49-F238E27FC236}">
                  <a16:creationId xmlns:a16="http://schemas.microsoft.com/office/drawing/2014/main" id="{76E29510-9A59-43B9-BA40-BF403A9F6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4" name="Group 12">
              <a:extLst>
                <a:ext uri="{FF2B5EF4-FFF2-40B4-BE49-F238E27FC236}">
                  <a16:creationId xmlns:a16="http://schemas.microsoft.com/office/drawing/2014/main" id="{D41DCF14-C3EC-4A84-9BCB-CE7374306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23473CE-82AD-4D8D-A232-68772F8249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C67ADA3-E620-4348-8071-F9721E422B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21526D8-6171-42B9-BB1D-D4EBD07C93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918272C-9574-485F-8DBA-E779254B6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14CAA3E-D915-4597-85D4-DF416AF539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749FF6F-6DEA-46A3-A01C-82BD294181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853F97E-C428-43BB-903E-E63D7A05D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D4EE22F-D9F6-499B-8595-2CA950937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A598804-7127-47FC-8A02-C6E2FD0D7A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2A35C24-2BAE-4314-BBF5-81A17F92E1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3A33BF9-E8C7-47A3-BFF6-5419153F7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8707F62-2F29-4FF0-A976-55E199600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D9DB8BF-BBA2-4465-8B80-B354B3A5BA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C237BA7-462C-4ABE-B089-4C8938F821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14D5F33-8377-427F-B4D1-8B783BF48E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8114C18-86CF-412F-81BD-4856E83CD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CF1CFD5-877F-4D23-9186-ABBE60605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D718FB9-83BB-4BFB-ACF6-7D0A681BB7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9B007F5-E4FE-4A8F-813F-CC2740BD2E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1345DFB-742B-4F09-B75A-05377FD401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B4845AC-E70E-40A2-9491-05B2DBB92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4111F64-514D-4447-86EB-D665455248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20169F1-F2D1-4726-8423-DBB5FE071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9F80247-CF53-4374-81E2-475BDD521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A5F5D72-947B-414E-8FDD-BBA2BCB95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AECE77-F2AF-4FCA-9C0E-A3E154EF4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357807F-7199-418E-A0A9-B64105ECD2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74400BB-9AFD-4FE0-890E-888B089C26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B161EE8-5F23-490A-9728-F35D68DF9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F4E71C7-716A-43DB-8B25-45D376E5D1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CC85AEA-CCD1-4DF7-8916-0F72027ED7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135A1AE-41A5-4D62-8EDA-7E2AE30EF6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3CFD903-54FF-40B5-8645-48F3E463A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50B0D3E-699D-4045-9BD5-B4CF69C20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430A3E5-50DB-4A25-A497-A9AABF4CD8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1B0E32C-6B1D-4061-8FE9-49FE8F48E2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933DD09-EE89-4852-AAB4-7C42FEB01C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11394FF-3D41-4AC3-BF43-D84C4453F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E419255-A9D6-42DD-A394-F5330A6F3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B92B858-83FE-42E7-B526-734880D077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AC09C3A-8718-4FF6-89BE-385091356D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ACA67A3-5C58-4B01-9A72-136D48845E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C479D8B-24CE-4B25-A4B4-1D411A4502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BF48C75-7374-42F2-A159-526789C343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809A4AF-4DE5-4BEA-9D5A-A5236E9AF3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3EF6033-DAB6-40AE-904A-9B445DBD6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6FAF6D3-9004-48E4-9A1F-BF36CEF7C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5BF9CAE-C7FC-4A40-83EC-8D4FA543E0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C9D1F7A5-8E54-4E36-9FBB-68F82877C2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E9B55B9-3B64-43D0-B20B-63D1E69CE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D5DB75D-0B80-49D5-ABF8-FB393DC83B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3F5F929-EAAF-471A-9E35-6DCDC3566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4C2BEB3-0299-4A25-830D-6E2DF9FDC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4E342A0-615D-466D-9404-CA8BBCEE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BDFFE1C-1E19-4EF4-A1B2-204A04E34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731123C-8680-4E7A-AF54-969919D30C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8F1F0F71-5F67-496A-85EC-C8272FC6DE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EE0D13E-74B4-46D8-9CEB-993A9B02BB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BC0AC4E-E40A-4D25-B178-B28024D5DB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143B7E6-35F6-4AAF-B75E-D0E3B1CC3B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DAAF768-2A67-4FCC-B682-7B14D4699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A5A9193-6968-40A2-9E95-40B9A300A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5F665EA-A27F-453A-9F57-4D4B9CE646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4F6B94B3-C73B-4B26-A066-A4A6EB692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C87A408-F5B1-4397-9A9F-65844D7EFB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9AC2E82-FE6E-420B-9AB8-7939E196CE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BAE5E1C4-5F11-44DF-9A63-A3AB706FCC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236581D-1127-4822-B364-203311850B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CF6AFBC9-9C55-4BB4-8DD3-CBFB9D959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312F76C-C542-4FF1-88A9-12DED608E7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C1AEC1F-364C-4A2C-8798-18571170F7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4960AF63-51EE-4474-9693-18C3FFC5F5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E186998-8FFC-4B8E-9664-A3EB3DA93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00B2A7C-644E-4B02-8949-68AC413D14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0923CE8B-E88E-4585-A698-30BB686DFE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1148CFA-ECD4-4847-91CE-7E8206F840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FAB4226-9991-4F5E-B43B-D873A909D2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8548911-9FE4-446D-BD3E-DC72AEF2D6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11B40AE-63DC-41CA-B0D1-EF99F055F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07BB2A43-A75C-4A17-B68F-E6AB75EE03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0A0BDF4-301A-4EE4-A77D-BD245F1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4924D57-94BA-40F5-BF53-9B23F7213F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A14F8BCB-338A-49F5-BB9D-626C7A0CC9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EFC0D9E-285A-4D86-8A71-B985BA8335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7015B3C-B28A-40F0-B53A-91B3B9C5FA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1DFD7530-F83D-4D23-9B1F-F8DA8CD5AF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DC34F9A-64D4-48B5-8E5A-ED0E33925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ED77B99-47E0-4D0B-B185-7F5E1B61C0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C09C835-22F6-4E14-9BBE-11DD233346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02419A0-4AA5-4985-B606-94268DE415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503FA27-7544-400B-8706-FE12A9B316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D404C57-DD6C-454E-BE13-90369095B1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5ABEA11C-C6F5-4FAB-9F3F-384EF23D6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7CAEDBBC-2C01-496B-929B-849F1CB53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894D4ED-61CE-46A2-9092-A00B9E8377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C5D0262-1B14-45D6-937F-B6D6A915DC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3C7684CB-4F98-4EC9-A35B-1E903CEE6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5C25B956-861C-47EE-9D4D-E31C24538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DD61AAC-D277-4D2E-AB51-8DDB48904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4A4BA2A9-697F-45E1-8363-5E61A4207E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FD517C0E-A6EE-4A86-9F4C-434CD71915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8C170BA-831C-4BA4-A286-65E66E9C46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EAA6EC5-E2BD-492B-9A8B-C27A76AC6C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485DB25-AEEB-4180-9A14-2CEB267D4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807A4361-79A5-47AA-98FE-01640EE42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F672975E-CAD3-46F3-BDA2-902C8237D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5679262-AA08-4D50-AB3F-E6F9B4D1D8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61E32D5A-0C93-4E13-B049-914A2F1D29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41EC8F6-AF84-43B6-9400-F73F6FBADE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E75F074A-16C0-4748-BD13-64A7C32F6A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ECB3D608-CA7C-470E-9AAA-8389005F53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7AB4FD7D-4E8A-4455-933E-99E52E0B49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7416DF40-A568-431F-B63F-C32A9175B8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1B25E07C-A0EC-4DCF-88EC-51BB5C3FC3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96C7DC41-3ADA-4989-AE2A-0F8D9DFCC9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AE2AB88-5EAC-41EC-98BF-FACD6A211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4E0B17E-9282-4983-AEB1-2B123998A3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986E83F1-9CCB-448B-89C9-F55B273BFC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1621D911-2A84-468C-9244-743E3E18D7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B29971DC-3B38-4403-ABC9-880A06EBAC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F2D65D61-4C71-4851-B377-83369B3889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04A736D-4A39-4E06-B7A7-2217CEB4EC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3B1531E-B3AC-480D-A8CD-836E8C1788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F076B49-2AA3-4C05-9E50-CFF913718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FE506FE5-22A7-42E7-BEB9-5442E79184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5D634CEF-DD74-4EC0-B7F4-3884BAF106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4AD2728-E4B9-487D-A682-5E21DD15B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C422CD3C-92C4-473C-9E31-85A594F6BE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71509C2B-9D23-4008-B6A1-2407688209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007ACD51-E44F-4AF8-8F61-F276D71343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EF5BDAF9-2B69-4209-BE1F-6C5D8A1DFF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9DA27782-8E1F-422F-B106-31C0E1216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E8A221D-84EC-47C2-A895-8253858153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F08A0E1C-6626-4DD8-83BE-E83E2DFC84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7360D67F-521C-4D9A-B2B1-392386EA5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F29669A1-CC36-41F4-B0F1-B720DB989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DC3ADA6-152F-4D7B-9ABD-30DC8F7A2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1F6CA5EE-56FA-4EF7-9EC7-BC3FB217E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03F9222-217B-48EB-8878-EC0B32E322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B48B9A73-A26B-43DB-9BB2-5658871FE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EDF9DD53-6F04-4203-B61A-240676B7F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01065752-DE28-425C-8987-168FE9F510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4B78A37C-B329-45F9-AF83-26D5CD826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FB70B126-9812-487A-AB78-CBCB1B32D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62A622F7-EC16-4F46-83B7-7A7DBCF99A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607D488-F3A1-4FF6-9C5C-B4C1E147A2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FDD48CAD-8E9A-434C-9F7E-6031DA9A6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F70B9979-DEC4-48B9-9462-E3631AC96A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ADB15ACD-534F-474C-8B1A-8F5B94AEF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8DFFE368-637C-4309-ABAC-BDCED29B6B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7D3E8255-AD5A-48F8-B948-7BF97DBEE7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784682BD-D253-4704-BB29-6D9C7D300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34113DE4-AE89-4F45-9B12-61B04E3E7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437CF76-AF2F-46BC-9579-872625F1A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F2AF364-8140-40A5-9AC8-00C03DA47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FBA166C-DB92-475D-B0D3-1F7EB2B81A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583F60B4-E774-4D4F-BC7C-A171BB617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EF18C06C-0984-4FAA-952A-9CBFC0F95C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BDE44802-FF06-46DC-9F7E-D2A329BB2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41D79F-2AC2-4B43-91E2-90628C5E20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01" r="-1" b="18548"/>
          <a:stretch/>
        </p:blipFill>
        <p:spPr>
          <a:xfrm>
            <a:off x="8055588" y="-3863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6164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why high Quality Implementation Matters 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995" y="1337733"/>
            <a:ext cx="10889165" cy="4531112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2800" dirty="0">
                <a:solidFill>
                  <a:srgbClr val="FFFF00"/>
                </a:solidFill>
              </a:rPr>
              <a:t>Fidelity is crucial to successful outcomes </a:t>
            </a:r>
            <a:r>
              <a:rPr lang="en-US" sz="1200" dirty="0"/>
              <a:t>(</a:t>
            </a:r>
            <a:r>
              <a:rPr lang="en-US" sz="1200" dirty="0" err="1"/>
              <a:t>Lipseyet</a:t>
            </a:r>
            <a:r>
              <a:rPr lang="en-US" sz="1200" dirty="0"/>
              <a:t> al. (2010)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High Quality implementation is difficult to achieve</a:t>
            </a:r>
          </a:p>
          <a:p>
            <a:pPr lvl="1"/>
            <a:r>
              <a:rPr lang="en-US" sz="2600" dirty="0"/>
              <a:t>Real world implementation takes place in complex ever-evolving settings. We often underestimate the number of steps involved, separate decisions to be made, or number of participants whose preferences have to be taken into account </a:t>
            </a:r>
            <a:r>
              <a:rPr lang="en-US" sz="1800" dirty="0"/>
              <a:t>(Pressman &amp; </a:t>
            </a:r>
            <a:r>
              <a:rPr lang="en-US" sz="1800" dirty="0" err="1"/>
              <a:t>Wildavsky</a:t>
            </a:r>
            <a:r>
              <a:rPr lang="en-US" sz="1800" dirty="0"/>
              <a:t>, 1973)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74657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1" y="53788"/>
            <a:ext cx="3697941" cy="2259106"/>
          </a:xfrm>
        </p:spPr>
        <p:txBody>
          <a:bodyPr/>
          <a:lstStyle/>
          <a:p>
            <a:r>
              <a:rPr lang="en-US" b="1" dirty="0"/>
              <a:t>Implementation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91" y="1761564"/>
            <a:ext cx="3697940" cy="49350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500" dirty="0"/>
              <a:t>Growing evidence of higher fidelity associated with </a:t>
            </a:r>
          </a:p>
          <a:p>
            <a:r>
              <a:rPr lang="en-US" sz="2500" dirty="0"/>
              <a:t>better student social-emotional, behavioral and academic outcomes.</a:t>
            </a:r>
          </a:p>
          <a:p>
            <a:r>
              <a:rPr lang="en-US" sz="2500" dirty="0"/>
              <a:t>School Climate and culture </a:t>
            </a:r>
          </a:p>
          <a:p>
            <a:r>
              <a:rPr lang="en-US" sz="2500" b="1" dirty="0">
                <a:solidFill>
                  <a:srgbClr val="FFFF00"/>
                </a:solidFill>
              </a:rPr>
              <a:t>LIMITED RJ FIDELITY DATA</a:t>
            </a:r>
          </a:p>
          <a:p>
            <a:pPr marL="0" indent="0">
              <a:buNone/>
            </a:pPr>
            <a:r>
              <a:rPr lang="en-US" dirty="0"/>
              <a:t>Source: Michigan School Support System Report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119" y="-788060"/>
            <a:ext cx="7941764" cy="7646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81364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108" y="334449"/>
            <a:ext cx="10131425" cy="1456267"/>
          </a:xfrm>
        </p:spPr>
        <p:txBody>
          <a:bodyPr/>
          <a:lstStyle/>
          <a:p>
            <a:r>
              <a:rPr lang="en-US" dirty="0"/>
              <a:t>RJ Fidelity to implementation </a:t>
            </a:r>
            <a:br>
              <a:rPr lang="en-US" dirty="0"/>
            </a:br>
            <a:r>
              <a:rPr lang="en-US" dirty="0"/>
              <a:t>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381484"/>
          </a:xfrm>
        </p:spPr>
        <p:txBody>
          <a:bodyPr>
            <a:normAutofit/>
          </a:bodyPr>
          <a:lstStyle/>
          <a:p>
            <a:r>
              <a:rPr lang="en-US" sz="2500" dirty="0"/>
              <a:t>In collaboration with Oakland USD </a:t>
            </a:r>
          </a:p>
          <a:p>
            <a:endParaRPr lang="en-US" sz="2500" dirty="0"/>
          </a:p>
          <a:p>
            <a:r>
              <a:rPr lang="en-US" sz="2500" dirty="0">
                <a:solidFill>
                  <a:srgbClr val="FFFF00"/>
                </a:solidFill>
              </a:rPr>
              <a:t>EVIDENCE-BASED </a:t>
            </a:r>
            <a:r>
              <a:rPr lang="en-US" sz="2500" dirty="0"/>
              <a:t>RTI FIDELITY TOOLS </a:t>
            </a:r>
          </a:p>
          <a:p>
            <a:pPr lvl="1"/>
            <a:r>
              <a:rPr lang="en-US" sz="2300" dirty="0"/>
              <a:t>Minnesota, SWPBIS, MTSS and other tools</a:t>
            </a:r>
          </a:p>
          <a:p>
            <a:r>
              <a:rPr lang="en-US" sz="2500" dirty="0"/>
              <a:t>Aligns with 12 STEPS</a:t>
            </a:r>
          </a:p>
          <a:p>
            <a:r>
              <a:rPr lang="en-US" sz="2500" dirty="0">
                <a:solidFill>
                  <a:srgbClr val="FFFF00"/>
                </a:solidFill>
              </a:rPr>
              <a:t>PRACTICE INFORMED</a:t>
            </a:r>
          </a:p>
          <a:p>
            <a:r>
              <a:rPr lang="en-US" sz="2500" dirty="0">
                <a:solidFill>
                  <a:srgbClr val="FFFF00"/>
                </a:solidFill>
              </a:rPr>
              <a:t>MULTIDISCIPLINARY THEORY INFORMED </a:t>
            </a:r>
          </a:p>
          <a:p>
            <a:pPr marL="0" indent="0">
              <a:buNone/>
            </a:pPr>
            <a:r>
              <a:rPr lang="en-US" sz="2500" dirty="0">
                <a:solidFill>
                  <a:srgbClr val="FFFF00"/>
                </a:solidFill>
              </a:rPr>
              <a:t>    (YOUTH DEVELOPMENT,  EQUITY, ECOLOGICAL-DEVELOPMENTAL)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854" y="472033"/>
            <a:ext cx="4926951" cy="59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47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92741"/>
            <a:ext cx="10131425" cy="1456267"/>
          </a:xfrm>
        </p:spPr>
        <p:txBody>
          <a:bodyPr/>
          <a:lstStyle/>
          <a:p>
            <a:r>
              <a:rPr lang="en-US" dirty="0"/>
              <a:t>TIPS TO COMPLETE THE CHECKLIST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1" y="1465729"/>
            <a:ext cx="10408023" cy="5136777"/>
          </a:xfrm>
        </p:spPr>
        <p:txBody>
          <a:bodyPr>
            <a:noAutofit/>
          </a:bodyPr>
          <a:lstStyle/>
          <a:p>
            <a:pPr lvl="0"/>
            <a:r>
              <a:rPr lang="en-US" sz="2500" dirty="0"/>
              <a:t>11 steps and 23 components. Each component has some </a:t>
            </a:r>
            <a:r>
              <a:rPr lang="en-US" sz="2500" b="1" dirty="0"/>
              <a:t>bullets or indicators </a:t>
            </a:r>
            <a:r>
              <a:rPr lang="en-US" sz="2500" dirty="0"/>
              <a:t>that help us measure your progress at that school in implementing RJ component.</a:t>
            </a:r>
          </a:p>
          <a:p>
            <a:pPr lvl="0"/>
            <a:r>
              <a:rPr lang="en-US" sz="2500" dirty="0"/>
              <a:t>Fill out 0-3 based on current status of 3=achieved, 2=significant progress (at least 2 bullets), 1=some progress (1 or 2 bullets/half the bullets completed), 0=not yet started</a:t>
            </a:r>
          </a:p>
          <a:p>
            <a:pPr lvl="0"/>
            <a:r>
              <a:rPr lang="en-US" sz="2500" b="1" dirty="0">
                <a:solidFill>
                  <a:srgbClr val="FFFF00"/>
                </a:solidFill>
              </a:rPr>
              <a:t>Circle each bullet (or add a checkmark √) that your school is doing really well in, or has been achieved. </a:t>
            </a:r>
            <a:endParaRPr lang="en-US" sz="2500" dirty="0">
              <a:solidFill>
                <a:srgbClr val="FFFF00"/>
              </a:solidFill>
            </a:endParaRPr>
          </a:p>
          <a:p>
            <a:pPr lvl="0"/>
            <a:r>
              <a:rPr lang="en-US" sz="2500" b="1" dirty="0">
                <a:solidFill>
                  <a:srgbClr val="FFFF00"/>
                </a:solidFill>
              </a:rPr>
              <a:t>For components </a:t>
            </a:r>
            <a:r>
              <a:rPr lang="en-US" sz="2500" b="1" i="1" dirty="0">
                <a:solidFill>
                  <a:srgbClr val="FFFF00"/>
                </a:solidFill>
              </a:rPr>
              <a:t>not yet started (0)</a:t>
            </a:r>
            <a:r>
              <a:rPr lang="en-US" sz="2500" b="1" dirty="0">
                <a:solidFill>
                  <a:srgbClr val="FFFF00"/>
                </a:solidFill>
              </a:rPr>
              <a:t> or </a:t>
            </a:r>
            <a:r>
              <a:rPr lang="en-US" sz="2500" b="1" i="1" dirty="0">
                <a:solidFill>
                  <a:srgbClr val="FFFF00"/>
                </a:solidFill>
              </a:rPr>
              <a:t>some progress (1)</a:t>
            </a:r>
            <a:r>
              <a:rPr lang="en-US" sz="2500" b="1" dirty="0">
                <a:solidFill>
                  <a:srgbClr val="FFFF00"/>
                </a:solidFill>
              </a:rPr>
              <a:t>, add a brief description explaining why (major issues) under EXPLANATION</a:t>
            </a:r>
            <a:endParaRPr lang="en-US" sz="25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09556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4" y="192741"/>
            <a:ext cx="10131425" cy="1456267"/>
          </a:xfrm>
        </p:spPr>
        <p:txBody>
          <a:bodyPr/>
          <a:lstStyle/>
          <a:p>
            <a:r>
              <a:rPr lang="en-US" dirty="0"/>
              <a:t>TIPS TO COMPLETE the checklist </a:t>
            </a:r>
            <a:r>
              <a:rPr lang="en-US" dirty="0" err="1"/>
              <a:t>con’t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316879"/>
            <a:ext cx="10131425" cy="3649133"/>
          </a:xfrm>
        </p:spPr>
        <p:txBody>
          <a:bodyPr>
            <a:noAutofit/>
          </a:bodyPr>
          <a:lstStyle/>
          <a:p>
            <a:r>
              <a:rPr lang="en-US" sz="2500" b="1" dirty="0"/>
              <a:t>2 questions at the end to complete - what’s working really well and any significant areas of improvement.</a:t>
            </a:r>
          </a:p>
          <a:p>
            <a:endParaRPr lang="en-US" sz="2500" dirty="0"/>
          </a:p>
          <a:p>
            <a:r>
              <a:rPr lang="en-US" sz="2500" dirty="0"/>
              <a:t>We also obtained </a:t>
            </a:r>
            <a:r>
              <a:rPr lang="en-US" sz="2500" dirty="0">
                <a:solidFill>
                  <a:srgbClr val="FFFF00"/>
                </a:solidFill>
              </a:rPr>
              <a:t>WORKPLAN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FFFF00"/>
                </a:solidFill>
              </a:rPr>
              <a:t>MMT OBSERVATION FORMS</a:t>
            </a:r>
            <a:r>
              <a:rPr lang="en-US" sz="2500" dirty="0"/>
              <a:t>, and other implementation documents to google drive.</a:t>
            </a:r>
          </a:p>
          <a:p>
            <a:pPr lvl="0"/>
            <a:endParaRPr lang="en-US" sz="2500" b="1" dirty="0"/>
          </a:p>
          <a:p>
            <a:pPr lvl="0"/>
            <a:r>
              <a:rPr lang="en-US" sz="2500" dirty="0"/>
              <a:t>Next Steps fill out briefly for action planning. The fidelity data will help inform school-specific future action plan.</a:t>
            </a:r>
          </a:p>
          <a:p>
            <a:endParaRPr lang="en-US" sz="2500" dirty="0"/>
          </a:p>
          <a:p>
            <a:r>
              <a:rPr lang="en-US" sz="2500" dirty="0"/>
              <a:t>COMPLETE THOROUGHLY (very important)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17279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RJ Fidelity checklist: how to use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7777"/>
            <a:ext cx="11506199" cy="4675094"/>
          </a:xfrm>
        </p:spPr>
        <p:txBody>
          <a:bodyPr>
            <a:noAutofit/>
          </a:bodyPr>
          <a:lstStyle/>
          <a:p>
            <a:r>
              <a:rPr lang="en-US" sz="2500" dirty="0"/>
              <a:t>Systematic, standard set of implementation indicators</a:t>
            </a:r>
          </a:p>
          <a:p>
            <a:r>
              <a:rPr lang="en-US" sz="2500" dirty="0"/>
              <a:t>First time, Pilot </a:t>
            </a:r>
          </a:p>
          <a:p>
            <a:r>
              <a:rPr lang="en-US" sz="2500" dirty="0"/>
              <a:t>Quarterly filled out by RJ Facilitators  starting September 30th</a:t>
            </a:r>
          </a:p>
          <a:p>
            <a:r>
              <a:rPr lang="en-US" sz="2500" dirty="0"/>
              <a:t>Measure progress along specific steps/indicators (1-4)</a:t>
            </a:r>
          </a:p>
          <a:p>
            <a:r>
              <a:rPr lang="en-US" sz="2500" dirty="0"/>
              <a:t>Accurately, honestly, thoroughly, and consistently </a:t>
            </a:r>
          </a:p>
          <a:p>
            <a:r>
              <a:rPr lang="en-US" sz="2500" dirty="0"/>
              <a:t>To be used for coaching/PD support, monitor progress…</a:t>
            </a:r>
          </a:p>
          <a:p>
            <a:r>
              <a:rPr lang="en-US" sz="2500" dirty="0"/>
              <a:t>Back-end documents share copies with coaches in school folder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71113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RJ Fidelity checklist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293" y="1519519"/>
            <a:ext cx="10131425" cy="4271682"/>
          </a:xfrm>
        </p:spPr>
        <p:txBody>
          <a:bodyPr>
            <a:normAutofit/>
          </a:bodyPr>
          <a:lstStyle/>
          <a:p>
            <a:r>
              <a:rPr lang="en-US" sz="3200" dirty="0"/>
              <a:t>Pilot phase</a:t>
            </a:r>
          </a:p>
          <a:p>
            <a:r>
              <a:rPr lang="en-US" sz="3200" dirty="0"/>
              <a:t>Quantitative results are presented as percentages, e.g., a status of 2 out of 3 = 66.7%</a:t>
            </a:r>
          </a:p>
          <a:p>
            <a:r>
              <a:rPr lang="en-US" sz="3200" dirty="0"/>
              <a:t>Graphs by Step = average of components within each step</a:t>
            </a:r>
          </a:p>
        </p:txBody>
      </p:sp>
    </p:spTree>
    <p:extLst>
      <p:ext uri="{BB962C8B-B14F-4D97-AF65-F5344CB8AC3E}">
        <p14:creationId xmlns:p14="http://schemas.microsoft.com/office/powerpoint/2010/main" val="75907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592" y="163551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/>
              <a:t>Data is….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544" y="2219091"/>
            <a:ext cx="9157452" cy="3612123"/>
          </a:xfrm>
        </p:spPr>
        <p:txBody>
          <a:bodyPr>
            <a:noAutofit/>
          </a:bodyPr>
          <a:lstStyle/>
          <a:p>
            <a:r>
              <a:rPr lang="en-US" sz="2800" dirty="0"/>
              <a:t>Drag</a:t>
            </a:r>
          </a:p>
          <a:p>
            <a:r>
              <a:rPr lang="en-US" sz="2800" dirty="0"/>
              <a:t>Informative</a:t>
            </a:r>
          </a:p>
          <a:p>
            <a:r>
              <a:rPr lang="en-US" sz="2800" dirty="0"/>
              <a:t>Confusing</a:t>
            </a:r>
          </a:p>
          <a:p>
            <a:r>
              <a:rPr lang="en-US" sz="2800" dirty="0"/>
              <a:t>Empowering  </a:t>
            </a:r>
          </a:p>
          <a:p>
            <a:r>
              <a:rPr lang="en-US" sz="2800" dirty="0"/>
              <a:t>Validating</a:t>
            </a:r>
          </a:p>
          <a:p>
            <a:r>
              <a:rPr lang="en-US" sz="2800" dirty="0"/>
              <a:t>Fun/Sexy</a:t>
            </a:r>
          </a:p>
          <a:p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96109" y="510272"/>
            <a:ext cx="9895891" cy="2219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i="1" dirty="0">
                <a:solidFill>
                  <a:srgbClr val="FFFF00"/>
                </a:solidFill>
              </a:rPr>
              <a:t>“Maybe stories are just data with a soul”</a:t>
            </a:r>
            <a:r>
              <a:rPr lang="en-US" sz="2800" dirty="0"/>
              <a:t> -  </a:t>
            </a:r>
            <a:r>
              <a:rPr lang="en-US" sz="2800" dirty="0" err="1"/>
              <a:t>Brene</a:t>
            </a:r>
            <a:r>
              <a:rPr lang="en-US" sz="2800" dirty="0"/>
              <a:t> Brown </a:t>
            </a:r>
          </a:p>
        </p:txBody>
      </p:sp>
      <p:pic>
        <p:nvPicPr>
          <p:cNvPr id="6" name="Picture 5" descr="Hip Mama's Place Disclosure: “My reviews and opinions are 100% my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735" y="1966539"/>
            <a:ext cx="4533900" cy="453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pic>
        <p:nvPicPr>
          <p:cNvPr id="8" name="Graphic 7" descr="Clapper board">
            <a:extLst>
              <a:ext uri="{FF2B5EF4-FFF2-40B4-BE49-F238E27FC236}">
                <a16:creationId xmlns:a16="http://schemas.microsoft.com/office/drawing/2014/main" id="{B45D4D15-9B26-4BD0-B135-FC07992EF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9179" y="1162617"/>
            <a:ext cx="914400" cy="914400"/>
          </a:xfrm>
          <a:prstGeom prst="rect">
            <a:avLst/>
          </a:prstGeom>
        </p:spPr>
      </p:pic>
      <p:pic>
        <p:nvPicPr>
          <p:cNvPr id="9" name="Graphic 8" descr="Gavel">
            <a:extLst>
              <a:ext uri="{FF2B5EF4-FFF2-40B4-BE49-F238E27FC236}">
                <a16:creationId xmlns:a16="http://schemas.microsoft.com/office/drawing/2014/main" id="{4B14D573-5D9B-4FBA-A5D8-A6DB203C48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37725" y="3647883"/>
            <a:ext cx="665537" cy="665537"/>
          </a:xfrm>
          <a:prstGeom prst="rect">
            <a:avLst/>
          </a:prstGeom>
        </p:spPr>
      </p:pic>
      <p:pic>
        <p:nvPicPr>
          <p:cNvPr id="10" name="Graphic 9" descr="Right Pointing Backhand Index ">
            <a:extLst>
              <a:ext uri="{FF2B5EF4-FFF2-40B4-BE49-F238E27FC236}">
                <a16:creationId xmlns:a16="http://schemas.microsoft.com/office/drawing/2014/main" id="{3BBF963F-CFF5-4A34-B8E9-419E5918CB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12492" y="2507335"/>
            <a:ext cx="821301" cy="821301"/>
          </a:xfrm>
          <a:prstGeom prst="rect">
            <a:avLst/>
          </a:prstGeom>
        </p:spPr>
      </p:pic>
      <p:pic>
        <p:nvPicPr>
          <p:cNvPr id="11" name="Graphic 10" descr="Ribbon">
            <a:extLst>
              <a:ext uri="{FF2B5EF4-FFF2-40B4-BE49-F238E27FC236}">
                <a16:creationId xmlns:a16="http://schemas.microsoft.com/office/drawing/2014/main" id="{4C7F2658-7C27-4AA1-95B7-10CE938A95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94158" y="4313420"/>
            <a:ext cx="728985" cy="72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51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076120"/>
              </p:ext>
            </p:extLst>
          </p:nvPr>
        </p:nvGraphicFramePr>
        <p:xfrm>
          <a:off x="268940" y="174813"/>
          <a:ext cx="11819965" cy="593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681318" y="6199094"/>
            <a:ext cx="10802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/>
              <a:t>Overall strengths: </a:t>
            </a:r>
            <a:r>
              <a:rPr lang="en-US" i="1" dirty="0"/>
              <a:t>Commitment and support, team integration, and T2 quality implementation</a:t>
            </a:r>
          </a:p>
          <a:p>
            <a:r>
              <a:rPr lang="en-US" b="1" dirty="0"/>
              <a:t>Overall challenges: </a:t>
            </a:r>
            <a:r>
              <a:rPr lang="en-US" i="1" dirty="0"/>
              <a:t>Capacity building, reflect and refine, engagement and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632679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8548869"/>
              </p:ext>
            </p:extLst>
          </p:nvPr>
        </p:nvGraphicFramePr>
        <p:xfrm>
          <a:off x="0" y="201705"/>
          <a:ext cx="11994776" cy="5459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380564" y="5957047"/>
            <a:ext cx="9968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Elementary strengths: Commitment and support, team integration, T2 quality implementation</a:t>
            </a:r>
          </a:p>
          <a:p>
            <a:r>
              <a:rPr lang="en-US" dirty="0"/>
              <a:t>Elementary challenges: Peer RJ, T3 quality implementation, T1 quality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064455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7441125"/>
              </p:ext>
            </p:extLst>
          </p:nvPr>
        </p:nvGraphicFramePr>
        <p:xfrm>
          <a:off x="386862" y="351692"/>
          <a:ext cx="11342075" cy="5551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272988" y="6091518"/>
            <a:ext cx="9592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Middle school Strengths: </a:t>
            </a:r>
            <a:r>
              <a:rPr lang="en-US" dirty="0"/>
              <a:t>T2 and T1 quality implementation, team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Middle school Challenges</a:t>
            </a:r>
            <a:r>
              <a:rPr lang="en-US" dirty="0"/>
              <a:t>: Capacity building, reflect and refine, engagement and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323236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533128"/>
              </p:ext>
            </p:extLst>
          </p:nvPr>
        </p:nvGraphicFramePr>
        <p:xfrm>
          <a:off x="474786" y="281354"/>
          <a:ext cx="11717214" cy="5675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353671" y="5768788"/>
            <a:ext cx="9457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Strengths: </a:t>
            </a:r>
            <a:r>
              <a:rPr lang="en-US" dirty="0"/>
              <a:t>T2 quality implementation, team integration, T3 quality implementation</a:t>
            </a:r>
          </a:p>
          <a:p>
            <a:endParaRPr lang="en-US" dirty="0"/>
          </a:p>
          <a:p>
            <a:r>
              <a:rPr lang="en-US" b="1" u="sng" dirty="0"/>
              <a:t>Challenge</a:t>
            </a:r>
            <a:r>
              <a:rPr lang="en-US" dirty="0"/>
              <a:t>s: Capacity building, engagement and collaboration, reflect and refine</a:t>
            </a:r>
          </a:p>
        </p:txBody>
      </p:sp>
    </p:spTree>
    <p:extLst>
      <p:ext uri="{BB962C8B-B14F-4D97-AF65-F5344CB8AC3E}">
        <p14:creationId xmlns:p14="http://schemas.microsoft.com/office/powerpoint/2010/main" val="3141572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833290"/>
              </p:ext>
            </p:extLst>
          </p:nvPr>
        </p:nvGraphicFramePr>
        <p:xfrm>
          <a:off x="268941" y="188260"/>
          <a:ext cx="11793071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439270" y="6131860"/>
            <a:ext cx="11622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There is a lot of variation across schools, likely at least partially due to variation in school context (e.g., staff turnover, leadership support), when started/resources, as well as the subjective nature of filling out the checklist.</a:t>
            </a:r>
          </a:p>
        </p:txBody>
      </p:sp>
    </p:spTree>
    <p:extLst>
      <p:ext uri="{BB962C8B-B14F-4D97-AF65-F5344CB8AC3E}">
        <p14:creationId xmlns:p14="http://schemas.microsoft.com/office/powerpoint/2010/main" val="4187297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results: 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479" y="1761565"/>
            <a:ext cx="9615747" cy="44868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300" dirty="0">
                <a:solidFill>
                  <a:srgbClr val="FFFF00"/>
                </a:solidFill>
              </a:rPr>
              <a:t>IMPLEMENTATION BARRIERS:</a:t>
            </a:r>
          </a:p>
          <a:p>
            <a:r>
              <a:rPr lang="en-US" sz="2200" dirty="0"/>
              <a:t>TRAINING –RELATED</a:t>
            </a:r>
          </a:p>
          <a:p>
            <a:r>
              <a:rPr lang="en-US" sz="2200" dirty="0"/>
              <a:t>LACK OF STUDENT AND PARENT INVOLVEMENT</a:t>
            </a:r>
          </a:p>
          <a:p>
            <a:r>
              <a:rPr lang="en-US" sz="2200" dirty="0"/>
              <a:t>COMPETING NEEDS</a:t>
            </a:r>
          </a:p>
          <a:p>
            <a:r>
              <a:rPr lang="en-US" sz="2200" dirty="0"/>
              <a:t>LOGISTICS </a:t>
            </a:r>
          </a:p>
          <a:p>
            <a:r>
              <a:rPr lang="en-US" sz="2200" dirty="0"/>
              <a:t>STAFF TURN 0VER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000" b="1" dirty="0">
                <a:solidFill>
                  <a:srgbClr val="FFFF00"/>
                </a:solidFill>
              </a:rPr>
              <a:t>WHAT’S WORKING WELL?</a:t>
            </a:r>
          </a:p>
          <a:p>
            <a:r>
              <a:rPr lang="en-US" sz="2200" dirty="0"/>
              <a:t>COLLABORATION &amp; COMMUNICATION</a:t>
            </a:r>
          </a:p>
          <a:p>
            <a:r>
              <a:rPr lang="en-US" sz="2200" dirty="0"/>
              <a:t>BUY-IN &amp; SUPPORT</a:t>
            </a:r>
          </a:p>
          <a:p>
            <a:r>
              <a:rPr lang="en-US" sz="2200" dirty="0"/>
              <a:t>TIER 2 PRACTICES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458" y="2065867"/>
            <a:ext cx="4165324" cy="40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3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948" y="2913530"/>
            <a:ext cx="8826499" cy="23368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CAN </a:t>
            </a:r>
            <a:r>
              <a:rPr lang="en-US" b="1" u="sng" dirty="0"/>
              <a:t>YOU</a:t>
            </a:r>
            <a:r>
              <a:rPr lang="en-US" b="1" dirty="0"/>
              <a:t> </a:t>
            </a:r>
            <a:r>
              <a:rPr lang="en-US" dirty="0"/>
              <a:t>Use implementation data…?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engage</a:t>
            </a:r>
            <a:br>
              <a:rPr lang="en-US" dirty="0"/>
            </a:br>
            <a:r>
              <a:rPr lang="en-US" dirty="0"/>
              <a:t>to inform</a:t>
            </a:r>
            <a:br>
              <a:rPr lang="en-US" dirty="0"/>
            </a:br>
            <a:r>
              <a:rPr lang="en-US" dirty="0"/>
              <a:t>to advocate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22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76" y="237460"/>
            <a:ext cx="10131425" cy="1456267"/>
          </a:xfrm>
        </p:spPr>
        <p:txBody>
          <a:bodyPr/>
          <a:lstStyle/>
          <a:p>
            <a:r>
              <a:rPr lang="en-US" dirty="0"/>
              <a:t>Uses of fidelity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065867"/>
            <a:ext cx="10381129" cy="4733365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Inform Action Planning at School Sites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Continuous Quality Improvement Practices</a:t>
            </a:r>
          </a:p>
          <a:p>
            <a:r>
              <a:rPr lang="en-US" sz="3200" b="1" dirty="0"/>
              <a:t>Increase Accountability</a:t>
            </a:r>
          </a:p>
          <a:p>
            <a:r>
              <a:rPr lang="en-US" sz="3200" dirty="0">
                <a:solidFill>
                  <a:srgbClr val="FFFF00"/>
                </a:solidFill>
              </a:rPr>
              <a:t>Evaluation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Obtain Additional </a:t>
            </a:r>
            <a:r>
              <a:rPr lang="en-US" sz="3200" b="1" dirty="0"/>
              <a:t>Funding </a:t>
            </a:r>
            <a:r>
              <a:rPr lang="en-US" sz="3200" dirty="0">
                <a:solidFill>
                  <a:srgbClr val="FFFF00"/>
                </a:solidFill>
              </a:rPr>
              <a:t>for Implementation</a:t>
            </a:r>
          </a:p>
          <a:p>
            <a:r>
              <a:rPr lang="en-US" sz="3200" dirty="0">
                <a:solidFill>
                  <a:srgbClr val="FFFF00"/>
                </a:solidFill>
              </a:rPr>
              <a:t>Leadership Buy-in</a:t>
            </a:r>
          </a:p>
          <a:p>
            <a:r>
              <a:rPr lang="en-US" sz="2400" dirty="0"/>
              <a:t>Untangle impact of </a:t>
            </a:r>
            <a:r>
              <a:rPr lang="en-US" sz="2400" b="1" dirty="0"/>
              <a:t>Specific Components</a:t>
            </a:r>
          </a:p>
          <a:p>
            <a:pPr marL="457200" lvl="1" indent="0">
              <a:buNone/>
            </a:pPr>
            <a:r>
              <a:rPr lang="en-US" sz="2000" i="1" dirty="0"/>
              <a:t>“Service documentation is key to understand which aspects of the program lead to positive youth outcomes” – Harvard Family Research Project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769" t="6127" r="10536" b="9846"/>
          <a:stretch/>
        </p:blipFill>
        <p:spPr>
          <a:xfrm>
            <a:off x="8606117" y="739588"/>
            <a:ext cx="3252595" cy="356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76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of sharing and using fidelity data: </a:t>
            </a:r>
            <a:r>
              <a:rPr lang="en-US" b="1" dirty="0">
                <a:solidFill>
                  <a:srgbClr val="FFFF00"/>
                </a:solidFill>
              </a:rPr>
              <a:t>School Summaries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848" y="1337733"/>
            <a:ext cx="10131425" cy="5472952"/>
          </a:xfrm>
        </p:spPr>
        <p:txBody>
          <a:bodyPr>
            <a:normAutofit/>
          </a:bodyPr>
          <a:lstStyle/>
          <a:p>
            <a:r>
              <a:rPr lang="en-US" sz="2800" b="1" dirty="0"/>
              <a:t>What is the story behind the numbers?</a:t>
            </a:r>
          </a:p>
          <a:p>
            <a:pPr lvl="1"/>
            <a:r>
              <a:rPr lang="en-US" sz="2400" dirty="0"/>
              <a:t>Numbers /scores change ongoingly, context changes.. Important to capture key implementers perspective on key challenges and strengths.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Evaluation Team developed School Summaries with Fidelity scores, and RJFs added context/story</a:t>
            </a:r>
          </a:p>
          <a:p>
            <a:pPr lvl="1"/>
            <a:r>
              <a:rPr lang="en-US" sz="2400" dirty="0"/>
              <a:t>Share with School (CCT, Principal/AP) to gain support to improve implementation for specific steps</a:t>
            </a:r>
          </a:p>
        </p:txBody>
      </p:sp>
    </p:spTree>
    <p:extLst>
      <p:ext uri="{BB962C8B-B14F-4D97-AF65-F5344CB8AC3E}">
        <p14:creationId xmlns:p14="http://schemas.microsoft.com/office/powerpoint/2010/main" val="4070900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Annual </a:t>
            </a:r>
            <a:r>
              <a:rPr lang="en-US" sz="4000" b="1" dirty="0" err="1"/>
              <a:t>rj</a:t>
            </a:r>
            <a:r>
              <a:rPr lang="en-US" sz="4000" b="1" dirty="0"/>
              <a:t> Workplan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76" y="2142067"/>
            <a:ext cx="9795250" cy="3649133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/>
              <a:t>RJ Workplan Template developed </a:t>
            </a:r>
          </a:p>
          <a:p>
            <a:pPr lvl="1"/>
            <a:r>
              <a:rPr lang="en-US" sz="3500" dirty="0"/>
              <a:t>10 Implementation Goals, 23 Indicators</a:t>
            </a:r>
          </a:p>
          <a:p>
            <a:pPr lvl="1"/>
            <a:r>
              <a:rPr lang="en-US" sz="3500" i="1" dirty="0">
                <a:solidFill>
                  <a:srgbClr val="FFFF00"/>
                </a:solidFill>
              </a:rPr>
              <a:t>Status, Challenges, Who, What, By When, Notes</a:t>
            </a:r>
          </a:p>
          <a:p>
            <a:endParaRPr lang="en-US" sz="3500" dirty="0"/>
          </a:p>
          <a:p>
            <a:r>
              <a:rPr lang="en-US" sz="3500" dirty="0"/>
              <a:t>Piloted Spring 2017 at learning community (PLC)</a:t>
            </a:r>
          </a:p>
          <a:p>
            <a:endParaRPr lang="en-US" sz="3500" dirty="0"/>
          </a:p>
          <a:p>
            <a:r>
              <a:rPr lang="en-US" sz="3500" dirty="0"/>
              <a:t>Aligned with Fidelity Checklist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487" y="733838"/>
            <a:ext cx="3083477" cy="10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74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371600"/>
            <a:ext cx="10475258" cy="5486400"/>
          </a:xfrm>
        </p:spPr>
        <p:txBody>
          <a:bodyPr>
            <a:normAutofit/>
          </a:bodyPr>
          <a:lstStyle/>
          <a:p>
            <a:r>
              <a:rPr lang="en-US" sz="2500" dirty="0"/>
              <a:t>Disciplinary practices NOT working.</a:t>
            </a:r>
          </a:p>
          <a:p>
            <a:r>
              <a:rPr lang="en-US" sz="2500" dirty="0"/>
              <a:t>Disproportionality, School to Prison pipeline.</a:t>
            </a:r>
          </a:p>
          <a:p>
            <a:r>
              <a:rPr lang="en-US" sz="2500" dirty="0"/>
              <a:t>Growing recognition for RJ practices and policies as an alternative to suspension, school climate efforts and successful reentry</a:t>
            </a:r>
          </a:p>
          <a:p>
            <a:r>
              <a:rPr lang="en-US" sz="2500" dirty="0"/>
              <a:t>Evidence documenting implementation and effectiveness of still scarce.</a:t>
            </a:r>
          </a:p>
          <a:p>
            <a:pPr lvl="1"/>
            <a:r>
              <a:rPr lang="en-US" sz="2400" dirty="0"/>
              <a:t>Tools, benchmarks and data around tier-specific practices are limited.</a:t>
            </a:r>
          </a:p>
          <a:p>
            <a:r>
              <a:rPr lang="en-US" sz="2500" dirty="0"/>
              <a:t>School wide implementation requires Professional Development, Leadership Support, referrals system, and </a:t>
            </a:r>
            <a:r>
              <a:rPr lang="en-US" sz="2500" b="1" dirty="0">
                <a:solidFill>
                  <a:srgbClr val="FFFF00"/>
                </a:solidFill>
              </a:rPr>
              <a:t>IMPLEMENTING PRACTICES WITH HIGH FIDELITY AS INTENDED</a:t>
            </a:r>
            <a:r>
              <a:rPr lang="en-US" sz="2500" dirty="0"/>
              <a:t>.</a:t>
            </a:r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91702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b="1" dirty="0">
                <a:solidFill>
                  <a:srgbClr val="FFFF00"/>
                </a:solidFill>
              </a:rPr>
              <a:t>WORK PLAN REFLECTION </a:t>
            </a:r>
            <a:br>
              <a:rPr lang="en-US" sz="4500" b="1" dirty="0">
                <a:solidFill>
                  <a:srgbClr val="FFFF00"/>
                </a:solidFill>
              </a:rPr>
            </a:br>
            <a:r>
              <a:rPr lang="en-US" dirty="0"/>
              <a:t>PAIR UP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08530" y="2065867"/>
            <a:ext cx="8404412" cy="3823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Q1. HOW MANY HAVE ANNUAL WORKPLANS? </a:t>
            </a:r>
          </a:p>
          <a:p>
            <a:pPr marL="0" indent="0">
              <a:buNone/>
            </a:pPr>
            <a:r>
              <a:rPr lang="en-US" sz="3000" dirty="0"/>
              <a:t>Q2. DO YOU MONITOR ITS PROGRESS QUARTERLY?</a:t>
            </a:r>
          </a:p>
          <a:p>
            <a:pPr marL="0" indent="0">
              <a:buNone/>
            </a:pPr>
            <a:r>
              <a:rPr lang="en-US" sz="3000" dirty="0"/>
              <a:t>Q3. HOW HELPFUL WOULD THAT BE?</a:t>
            </a:r>
          </a:p>
        </p:txBody>
      </p:sp>
    </p:spTree>
    <p:extLst>
      <p:ext uri="{BB962C8B-B14F-4D97-AF65-F5344CB8AC3E}">
        <p14:creationId xmlns:p14="http://schemas.microsoft.com/office/powerpoint/2010/main" val="3400509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STRENGTHS AND LIMITATIONS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E93690-41FC-437A-9B8B-137F8C4A8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2067346"/>
            <a:ext cx="4709054" cy="57626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LIMITATIONS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>
            <a:normAutofit lnSpcReduction="10000"/>
          </a:bodyPr>
          <a:lstStyle/>
          <a:p>
            <a:r>
              <a:rPr lang="en-US" sz="2500" dirty="0"/>
              <a:t>COMPLEX</a:t>
            </a:r>
          </a:p>
          <a:p>
            <a:r>
              <a:rPr lang="en-US" sz="2500" dirty="0"/>
              <a:t>PROCESS TO USE FIDELITY DATA NEEDS TO BUILT IN</a:t>
            </a:r>
          </a:p>
          <a:p>
            <a:r>
              <a:rPr lang="en-US" sz="2500" dirty="0"/>
              <a:t>NEED TO EXPAND ACCOUNTABILITY   CULTURE</a:t>
            </a:r>
          </a:p>
          <a:p>
            <a:r>
              <a:rPr lang="en-US" sz="2500" dirty="0"/>
              <a:t>TO BE VALIDATED/PILOTED IN OTHER PLACES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F9866E-ECEE-4A30-8C63-FDFFAE218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23483" y="2220859"/>
            <a:ext cx="4722813" cy="57626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STRENGTHS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65A18A-0CFB-4D02-9FFF-02C49767BF6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ONE COMPREHENSIVE TOOL</a:t>
            </a:r>
          </a:p>
          <a:p>
            <a:r>
              <a:rPr lang="en-US" sz="2400" dirty="0"/>
              <a:t>ALIGNS WITH IMPLEMENTATION EASY TO USE/ ONE  RESEARCHER</a:t>
            </a:r>
          </a:p>
          <a:p>
            <a:r>
              <a:rPr lang="en-US" sz="2400" dirty="0"/>
              <a:t>EVIDENCE-BASED</a:t>
            </a:r>
          </a:p>
          <a:p>
            <a:r>
              <a:rPr lang="en-US" sz="2400" dirty="0"/>
              <a:t>PRACTICE-INFORMED</a:t>
            </a:r>
          </a:p>
          <a:p>
            <a:endParaRPr lang="en-US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6564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99" y="747643"/>
            <a:ext cx="7886700" cy="994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Quotes of the Day!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3805" y="1600201"/>
            <a:ext cx="905539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600" dirty="0"/>
            </a:br>
            <a:r>
              <a:rPr lang="en-US" sz="2000" b="1" dirty="0"/>
              <a:t>“One of the great mistakes is to judge policies and programs by their intentions rather than their results.”  </a:t>
            </a:r>
            <a:r>
              <a:rPr lang="en-US" sz="2000" dirty="0"/>
              <a:t>		</a:t>
            </a:r>
            <a:r>
              <a:rPr lang="en-US" dirty="0"/>
              <a:t>- Milton Friedman </a:t>
            </a:r>
          </a:p>
          <a:p>
            <a:br>
              <a:rPr lang="en-US" dirty="0"/>
            </a:br>
            <a:r>
              <a:rPr lang="en-US" sz="2000" b="1" dirty="0">
                <a:solidFill>
                  <a:srgbClr val="FFFF00"/>
                </a:solidFill>
              </a:rPr>
              <a:t>“Fear cannot be banished, but it can be calm and without panic; it can be mitigated by reason and evaluation.” 	</a:t>
            </a:r>
            <a:r>
              <a:rPr lang="en-US" dirty="0">
                <a:solidFill>
                  <a:srgbClr val="FFFF00"/>
                </a:solidFill>
              </a:rPr>
              <a:t>-</a:t>
            </a:r>
            <a:r>
              <a:rPr lang="en-US" dirty="0" err="1">
                <a:solidFill>
                  <a:srgbClr val="FFFF00"/>
                </a:solidFill>
              </a:rPr>
              <a:t>Vannevar</a:t>
            </a:r>
            <a:r>
              <a:rPr lang="en-US" dirty="0">
                <a:solidFill>
                  <a:srgbClr val="FFFF00"/>
                </a:solidFill>
              </a:rPr>
              <a:t> Bush  </a:t>
            </a:r>
            <a:br>
              <a:rPr lang="en-US" sz="2000" b="1" dirty="0">
                <a:solidFill>
                  <a:srgbClr val="7030A0"/>
                </a:solidFill>
              </a:rPr>
            </a:br>
            <a:endParaRPr lang="en-US" sz="2000" b="1" dirty="0">
              <a:solidFill>
                <a:schemeClr val="accent6"/>
              </a:solidFill>
            </a:endParaRPr>
          </a:p>
          <a:p>
            <a:r>
              <a:rPr lang="en-US" sz="2000" b="1" dirty="0">
                <a:solidFill>
                  <a:schemeClr val="accent6"/>
                </a:solidFill>
              </a:rPr>
              <a:t>“Everything that can be counted does not necessarily count; everything that counts cannot necessarily be counted.” 	</a:t>
            </a:r>
            <a:r>
              <a:rPr lang="en-US" sz="1600" dirty="0">
                <a:solidFill>
                  <a:schemeClr val="accent6"/>
                </a:solidFill>
              </a:rPr>
              <a:t>- Albert Einstein  </a:t>
            </a:r>
          </a:p>
          <a:p>
            <a:endParaRPr lang="en-US" b="1" dirty="0">
              <a:solidFill>
                <a:schemeClr val="accent3"/>
              </a:solidFill>
            </a:endParaRPr>
          </a:p>
          <a:p>
            <a:r>
              <a:rPr lang="en-US" sz="2000" b="1" dirty="0"/>
              <a:t>“The only man who behaves sensibly is my tailor; he takes my measurements anew every time he sees me, while all the rest go on with their old measurements and expect me to fit them.” 	</a:t>
            </a:r>
            <a:r>
              <a:rPr lang="en-US" b="1" dirty="0"/>
              <a:t>						- </a:t>
            </a:r>
            <a:r>
              <a:rPr lang="en-US" dirty="0"/>
              <a:t>George Bernard Shaw  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31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2578100"/>
            <a:ext cx="10131425" cy="145626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Questions &amp; Answers!!!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9567AC-DA26-4C04-B525-7B4C92C3E41B}"/>
              </a:ext>
            </a:extLst>
          </p:cNvPr>
          <p:cNvSpPr/>
          <p:nvPr/>
        </p:nvSpPr>
        <p:spPr>
          <a:xfrm>
            <a:off x="1559859" y="2425074"/>
            <a:ext cx="685487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i="1" dirty="0">
              <a:ea typeface="ＭＳ Ｐゴシック" pitchFamily="34" charset="-128"/>
            </a:endParaRPr>
          </a:p>
          <a:p>
            <a:endParaRPr lang="en-US" sz="2800" i="1" dirty="0">
              <a:ea typeface="ＭＳ Ｐゴシック" pitchFamily="34" charset="-128"/>
            </a:endParaRPr>
          </a:p>
          <a:p>
            <a:r>
              <a:rPr lang="en-US" sz="2800" i="1" dirty="0">
                <a:ea typeface="ＭＳ Ｐゴシック" pitchFamily="34" charset="-128"/>
              </a:rPr>
              <a:t>For more information:</a:t>
            </a:r>
            <a:br>
              <a:rPr lang="en-US" sz="2800" i="1" dirty="0">
                <a:ea typeface="ＭＳ Ｐゴシック" pitchFamily="34" charset="-128"/>
              </a:rPr>
            </a:br>
            <a:br>
              <a:rPr lang="en-US" sz="2800" i="1" dirty="0">
                <a:ea typeface="ＭＳ Ｐゴシック" pitchFamily="34" charset="-128"/>
              </a:rPr>
            </a:br>
            <a:r>
              <a:rPr lang="en-US" sz="2400" dirty="0">
                <a:ea typeface="ＭＳ Ｐゴシック" pitchFamily="34" charset="-128"/>
              </a:rPr>
              <a:t>Sonia Jain, DrPH</a:t>
            </a:r>
          </a:p>
          <a:p>
            <a:r>
              <a:rPr lang="en-US" sz="2000" i="1" dirty="0">
                <a:ea typeface="ＭＳ Ｐゴシック" pitchFamily="34" charset="-128"/>
              </a:rPr>
              <a:t>Lead Evaluator ,OUSD  RJ Program</a:t>
            </a:r>
          </a:p>
          <a:p>
            <a:r>
              <a:rPr lang="en-US" sz="2000" i="1" dirty="0">
                <a:ea typeface="ＭＳ Ｐゴシック" pitchFamily="34" charset="-128"/>
              </a:rPr>
              <a:t>Founder and Principal, DNA Global, LLC</a:t>
            </a:r>
          </a:p>
          <a:p>
            <a:r>
              <a:rPr lang="en-US" sz="2400" dirty="0">
                <a:solidFill>
                  <a:schemeClr val="accent5"/>
                </a:solidFill>
                <a:ea typeface="ＭＳ Ｐゴシック" pitchFamily="34" charset="-128"/>
                <a:hlinkClick r:id="rId3"/>
              </a:rPr>
              <a:t>www.datainaction.org</a:t>
            </a:r>
            <a:endParaRPr lang="en-US" sz="2400" dirty="0">
              <a:solidFill>
                <a:schemeClr val="accent5"/>
              </a:solidFill>
              <a:ea typeface="ＭＳ Ｐゴシック" pitchFamily="34" charset="-128"/>
            </a:endParaRPr>
          </a:p>
          <a:p>
            <a:endParaRPr lang="en-US" sz="2400" dirty="0">
              <a:solidFill>
                <a:schemeClr val="accent5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  <a:ea typeface="ＭＳ Ｐゴシック" pitchFamily="34" charset="-128"/>
                <a:hlinkClick r:id="rId4"/>
              </a:rPr>
              <a:t>sjain@datainaction.org</a:t>
            </a:r>
            <a:r>
              <a:rPr lang="en-US" sz="2400" dirty="0">
                <a:solidFill>
                  <a:srgbClr val="FFFF00"/>
                </a:solidFill>
                <a:ea typeface="ＭＳ Ｐゴシック" pitchFamily="34" charset="-128"/>
              </a:rPr>
              <a:t> </a:t>
            </a:r>
          </a:p>
        </p:txBody>
      </p:sp>
      <p:pic>
        <p:nvPicPr>
          <p:cNvPr id="6" name="Picture 5" descr="Image result for question and answer">
            <a:extLst>
              <a:ext uri="{FF2B5EF4-FFF2-40B4-BE49-F238E27FC236}">
                <a16:creationId xmlns:a16="http://schemas.microsoft.com/office/drawing/2014/main" id="{F99BF557-079C-4A86-8202-DF2DE495F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98" y="665993"/>
            <a:ext cx="4799328" cy="318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59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848" y="812800"/>
            <a:ext cx="9203578" cy="1456267"/>
          </a:xfrm>
        </p:spPr>
        <p:txBody>
          <a:bodyPr/>
          <a:lstStyle/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Have you reached your goals? </a:t>
            </a:r>
            <a:br>
              <a:rPr lang="en-US" dirty="0"/>
            </a:br>
            <a:r>
              <a:rPr lang="en-US" dirty="0"/>
              <a:t>Restorative justice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848" y="1899375"/>
            <a:ext cx="9728199" cy="4456374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3000" dirty="0"/>
              <a:t>To build positive culture and climate</a:t>
            </a:r>
          </a:p>
          <a:p>
            <a:pPr marL="457200" lvl="1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Q. How do you know you are building caring community?</a:t>
            </a:r>
          </a:p>
          <a:p>
            <a:pPr marL="514350" indent="-514350">
              <a:buAutoNum type="arabicParenR"/>
            </a:pPr>
            <a:r>
              <a:rPr lang="en-US" sz="3000" dirty="0"/>
              <a:t>To reduce harms and conflicts</a:t>
            </a:r>
          </a:p>
          <a:p>
            <a:pPr marL="514350" indent="-514350">
              <a:buAutoNum type="arabicParenR"/>
            </a:pPr>
            <a:r>
              <a:rPr lang="en-US" sz="3000" dirty="0"/>
              <a:t>To re-integrate</a:t>
            </a:r>
          </a:p>
          <a:p>
            <a:pPr marL="514350" indent="-514350">
              <a:buAutoNum type="arabicParenR"/>
            </a:pPr>
            <a:r>
              <a:rPr lang="en-US" sz="3000" dirty="0"/>
              <a:t>To engage students, staff and parents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3000" dirty="0"/>
              <a:t>To reduce racial disproportionality in suspensions…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039" y="0"/>
            <a:ext cx="2886868" cy="2693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4308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58907" y="206188"/>
            <a:ext cx="10131425" cy="1456267"/>
          </a:xfrm>
        </p:spPr>
        <p:txBody>
          <a:bodyPr/>
          <a:lstStyle/>
          <a:p>
            <a:r>
              <a:rPr lang="en-US" altLang="en-US" dirty="0"/>
              <a:t>Program Planning Cycle</a:t>
            </a:r>
          </a:p>
        </p:txBody>
      </p:sp>
      <p:pic>
        <p:nvPicPr>
          <p:cNvPr id="17411" name="Picture 2" descr="http://www.iccp-portal.org/sites/default/files/imce_files/diagram%20planning%20cyc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0744" y="1537231"/>
            <a:ext cx="8285163" cy="4966663"/>
          </a:xfr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27681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1634" y="543969"/>
            <a:ext cx="7924800" cy="990600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altLang="en-US" dirty="0"/>
              <a:t>Purpose of RJ Evaluation – Oakland USD</a:t>
            </a:r>
            <a:endParaRPr lang="en-US" altLang="en-US" sz="24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25899" y="1027426"/>
            <a:ext cx="9085729" cy="473784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AutoNum type="arabicPeriod"/>
            </a:pPr>
            <a:r>
              <a:rPr lang="en-US" altLang="en-US" sz="2700" dirty="0"/>
              <a:t>To describe the students and staff served by RJ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altLang="en-US" sz="2700" dirty="0"/>
              <a:t>Describe how participants experience and use RP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altLang="en-US" sz="2700" dirty="0"/>
              <a:t>Determine outcomes of students served by multi-tier practices.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altLang="en-US" sz="2700" dirty="0"/>
              <a:t>Examine the implementation and development of RJ in schools—to assess fidelity to core principles, 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altLang="en-US" sz="2700" dirty="0"/>
              <a:t>Measure effectiveness of program in reaching </a:t>
            </a:r>
          </a:p>
          <a:p>
            <a:pPr marL="0" indent="0">
              <a:buNone/>
            </a:pPr>
            <a:r>
              <a:rPr lang="en-US" altLang="en-US" sz="2700" dirty="0"/>
              <a:t>    the set goals and objectives.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667000" y="6098925"/>
            <a:ext cx="6781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 i="1" dirty="0">
                <a:solidFill>
                  <a:srgbClr val="FFFF00"/>
                </a:solidFill>
              </a:rPr>
              <a:t>Data are critical for sustainability</a:t>
            </a:r>
            <a:r>
              <a:rPr lang="en-US" altLang="en-US" sz="2200" i="1" dirty="0"/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23AF2-B322-4F5B-A7D5-CD3D4F2F2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591" y="1863500"/>
            <a:ext cx="3576604" cy="49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87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85800" y="197224"/>
            <a:ext cx="10131425" cy="1456267"/>
          </a:xfrm>
        </p:spPr>
        <p:txBody>
          <a:bodyPr/>
          <a:lstStyle/>
          <a:p>
            <a:r>
              <a:rPr lang="en-US" altLang="en-US" dirty="0"/>
              <a:t>Examples of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2966" y="2047938"/>
            <a:ext cx="10131425" cy="36491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500" dirty="0"/>
              <a:t>Web-based data collection, scoring and reporting (dashboard)</a:t>
            </a:r>
          </a:p>
          <a:p>
            <a:pPr>
              <a:defRPr/>
            </a:pPr>
            <a:r>
              <a:rPr lang="en-US" sz="2500" dirty="0"/>
              <a:t>Collection and reporting of monthly </a:t>
            </a:r>
          </a:p>
          <a:p>
            <a:pPr>
              <a:defRPr/>
            </a:pPr>
            <a:r>
              <a:rPr lang="en-US" sz="2500" dirty="0"/>
              <a:t>Surveys</a:t>
            </a:r>
          </a:p>
          <a:p>
            <a:pPr>
              <a:defRPr/>
            </a:pPr>
            <a:r>
              <a:rPr lang="en-US" sz="2500" dirty="0"/>
              <a:t>Fidelity of implementation measures</a:t>
            </a:r>
          </a:p>
          <a:p>
            <a:pPr>
              <a:defRPr/>
            </a:pPr>
            <a:r>
              <a:rPr lang="en-US" sz="2500" dirty="0"/>
              <a:t>Observation</a:t>
            </a:r>
          </a:p>
          <a:p>
            <a:pPr>
              <a:defRPr/>
            </a:pPr>
            <a:r>
              <a:rPr lang="en-US" sz="2500" dirty="0"/>
              <a:t>Objective measures (document reviews)</a:t>
            </a:r>
          </a:p>
          <a:p>
            <a:pPr>
              <a:defRPr/>
            </a:pPr>
            <a:r>
              <a:rPr lang="en-US" sz="2500" dirty="0"/>
              <a:t>Self-report measures</a:t>
            </a:r>
          </a:p>
          <a:p>
            <a:pPr>
              <a:defRPr/>
            </a:pPr>
            <a:endParaRPr lang="en-US" sz="2500" dirty="0"/>
          </a:p>
          <a:p>
            <a:pPr>
              <a:defRPr/>
            </a:pPr>
            <a:r>
              <a:rPr lang="en-US" sz="2500" b="1" i="1" dirty="0">
                <a:solidFill>
                  <a:srgbClr val="FFFF00"/>
                </a:solidFill>
              </a:rPr>
              <a:t>Must be easy and quick to complete, Burden of data collection minimum, Prioritize meaningful outcomes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55466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429322" y="1422660"/>
            <a:ext cx="3614271" cy="491564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285" y="214841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Results-based accountability </a:t>
            </a:r>
            <a:br>
              <a:rPr lang="en-US" dirty="0"/>
            </a:b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1" y="1498598"/>
            <a:ext cx="3060699" cy="42269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Q1. How MUCH are you doing?</a:t>
            </a:r>
          </a:p>
          <a:p>
            <a:endParaRPr lang="en-US" sz="2500" dirty="0"/>
          </a:p>
          <a:p>
            <a:pPr marL="0" indent="0">
              <a:buNone/>
            </a:pPr>
            <a:r>
              <a:rPr lang="en-US" sz="2500" b="1" dirty="0"/>
              <a:t>Counts, # Students</a:t>
            </a:r>
          </a:p>
          <a:p>
            <a:endParaRPr lang="en-US" sz="2500" dirty="0"/>
          </a:p>
          <a:p>
            <a:pPr marL="0" indent="0">
              <a:buNone/>
            </a:pPr>
            <a:r>
              <a:rPr lang="en-US" sz="2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Source: RJ Dashboard, COST</a:t>
            </a:r>
          </a:p>
          <a:p>
            <a:pPr marL="0" indent="0">
              <a:buNone/>
            </a:pPr>
            <a:endParaRPr lang="en-US" sz="25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92500" y="1075569"/>
            <a:ext cx="4152900" cy="4851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b="1" dirty="0"/>
              <a:t>Q2. How WELL are you doing it? </a:t>
            </a:r>
          </a:p>
          <a:p>
            <a:pPr marL="0" indent="0">
              <a:buNone/>
            </a:pPr>
            <a:endParaRPr lang="en-US" sz="2500" b="1" dirty="0"/>
          </a:p>
          <a:p>
            <a:pPr marL="0" indent="0">
              <a:buNone/>
            </a:pPr>
            <a:r>
              <a:rPr lang="en-US" sz="2500" b="1" dirty="0"/>
              <a:t>Quality, Satisfaction, Knowledge/skills gained</a:t>
            </a:r>
          </a:p>
          <a:p>
            <a:pPr marL="0" indent="0">
              <a:buNone/>
            </a:pPr>
            <a:endParaRPr lang="en-US" sz="25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n-US" sz="23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RJ Fidelity to Implementation Checklist</a:t>
            </a:r>
          </a:p>
          <a:p>
            <a:r>
              <a:rPr lang="en-US" sz="23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Year-end Implementation Survey</a:t>
            </a:r>
          </a:p>
          <a:p>
            <a:r>
              <a:rPr lang="en-US" sz="23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Training Evaluation Forms…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937500" y="1434797"/>
            <a:ext cx="4076699" cy="4851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b="1" dirty="0"/>
              <a:t>Q3. IS ANYONE BETTER OFF?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2500" dirty="0"/>
              <a:t>OUTCOMES – SUSPENSIONS, ACADEMIC PERFORMANCE, RELATIONSHIPS</a:t>
            </a:r>
          </a:p>
          <a:p>
            <a:endParaRPr lang="en-US" sz="2500" dirty="0"/>
          </a:p>
          <a:p>
            <a:pPr marL="0" indent="0">
              <a:buFont typeface="Arial"/>
              <a:buNone/>
            </a:pPr>
            <a:r>
              <a:rPr lang="en-US" sz="2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Aeries, California Healthy Kids Survey, California School Climate Survey, RJ Implementation survey …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921000" y="3124200"/>
            <a:ext cx="571500" cy="975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175500" y="3124200"/>
            <a:ext cx="571500" cy="975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358" y="6355749"/>
            <a:ext cx="1445342" cy="40534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815221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1292</TotalTime>
  <Words>2639</Words>
  <Application>Microsoft Office PowerPoint</Application>
  <PresentationFormat>Widescreen</PresentationFormat>
  <Paragraphs>355</Paragraphs>
  <Slides>43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MS PGothic</vt:lpstr>
      <vt:lpstr>MS PGothic</vt:lpstr>
      <vt:lpstr>Arial</vt:lpstr>
      <vt:lpstr>Calibri</vt:lpstr>
      <vt:lpstr>Calibri Light</vt:lpstr>
      <vt:lpstr>Wingdings</vt:lpstr>
      <vt:lpstr>Celestial</vt:lpstr>
      <vt:lpstr>measuring &amp; improving fidelity to restorative justice implementation: sharing a comprehensive tool    dr. sonia jain principal/ceo at data in action, llc</vt:lpstr>
      <vt:lpstr>objectives</vt:lpstr>
      <vt:lpstr>Data is….</vt:lpstr>
      <vt:lpstr>Background</vt:lpstr>
      <vt:lpstr>Have you reached your goals?  Restorative justice Goals</vt:lpstr>
      <vt:lpstr>Program Planning Cycle</vt:lpstr>
      <vt:lpstr>Purpose of RJ Evaluation – Oakland USD</vt:lpstr>
      <vt:lpstr>Examples of tools</vt:lpstr>
      <vt:lpstr>Results-based accountability  framework</vt:lpstr>
      <vt:lpstr>What is implementation Science?</vt:lpstr>
      <vt:lpstr>Six Stages of Implementation   (Fixsen et al, 2005)</vt:lpstr>
      <vt:lpstr>Six Stages of Implementation con’d</vt:lpstr>
      <vt:lpstr>6. Sustainability </vt:lpstr>
      <vt:lpstr>Benefits Of Using Implementation Science</vt:lpstr>
      <vt:lpstr>Challenges with operationalizing implementation science</vt:lpstr>
      <vt:lpstr>Rj School summaries</vt:lpstr>
      <vt:lpstr>Q1. How much are you doing? </vt:lpstr>
      <vt:lpstr>Q2. How well are you doing it?</vt:lpstr>
      <vt:lpstr>PowerPoint Presentation</vt:lpstr>
      <vt:lpstr>Fidelity To Implementation </vt:lpstr>
      <vt:lpstr>What is fidelity?</vt:lpstr>
      <vt:lpstr>How will you know you have implemented core steps successfully?</vt:lpstr>
      <vt:lpstr>why high Quality Implementation Matters ? </vt:lpstr>
      <vt:lpstr>Implementation matters</vt:lpstr>
      <vt:lpstr>RJ Fidelity to implementation  checklist</vt:lpstr>
      <vt:lpstr>TIPS TO COMPLETE THE CHECKLIST</vt:lpstr>
      <vt:lpstr>TIPS TO COMPLETE the checklist con’t</vt:lpstr>
      <vt:lpstr>RJ Fidelity checklist: how to use it</vt:lpstr>
      <vt:lpstr>RJ Fidelity checklist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Qualitative results: what have we learned?</vt:lpstr>
      <vt:lpstr>HOW CAN YOU Use implementation data…?  To engage to inform to advocate    </vt:lpstr>
      <vt:lpstr>Uses of fidelity data</vt:lpstr>
      <vt:lpstr>Process of sharing and using fidelity data: School Summaries</vt:lpstr>
      <vt:lpstr>Annual rj Workplan Development</vt:lpstr>
      <vt:lpstr>WORK PLAN REFLECTION  PAIR UP</vt:lpstr>
      <vt:lpstr>STRENGTHS AND LIMITATIONS</vt:lpstr>
      <vt:lpstr>Quotes of the Day!</vt:lpstr>
      <vt:lpstr>Questions &amp; Answers!!!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 Coaching Evaluation Results and Recommendations</dc:title>
  <dc:creator>sonia jain-aghi</dc:creator>
  <cp:lastModifiedBy>sonia jain-aghi</cp:lastModifiedBy>
  <cp:revision>116</cp:revision>
  <cp:lastPrinted>2016-09-03T01:18:42Z</cp:lastPrinted>
  <dcterms:created xsi:type="dcterms:W3CDTF">2016-09-02T18:38:00Z</dcterms:created>
  <dcterms:modified xsi:type="dcterms:W3CDTF">2018-10-26T12:49:29Z</dcterms:modified>
</cp:coreProperties>
</file>