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44"/>
  </p:notesMasterIdLst>
  <p:sldIdLst>
    <p:sldId id="256" r:id="rId2"/>
    <p:sldId id="300" r:id="rId3"/>
    <p:sldId id="314" r:id="rId4"/>
    <p:sldId id="293" r:id="rId5"/>
    <p:sldId id="288" r:id="rId6"/>
    <p:sldId id="289" r:id="rId7"/>
    <p:sldId id="291" r:id="rId8"/>
    <p:sldId id="276" r:id="rId9"/>
    <p:sldId id="274" r:id="rId10"/>
    <p:sldId id="275" r:id="rId11"/>
    <p:sldId id="294" r:id="rId12"/>
    <p:sldId id="284" r:id="rId13"/>
    <p:sldId id="283" r:id="rId14"/>
    <p:sldId id="285" r:id="rId15"/>
    <p:sldId id="286" r:id="rId16"/>
    <p:sldId id="290" r:id="rId17"/>
    <p:sldId id="277" r:id="rId18"/>
    <p:sldId id="260" r:id="rId19"/>
    <p:sldId id="259" r:id="rId20"/>
    <p:sldId id="262" r:id="rId21"/>
    <p:sldId id="270" r:id="rId22"/>
    <p:sldId id="295" r:id="rId23"/>
    <p:sldId id="257" r:id="rId24"/>
    <p:sldId id="258" r:id="rId25"/>
    <p:sldId id="278" r:id="rId26"/>
    <p:sldId id="271" r:id="rId27"/>
    <p:sldId id="280" r:id="rId28"/>
    <p:sldId id="272" r:id="rId29"/>
    <p:sldId id="273" r:id="rId30"/>
    <p:sldId id="281" r:id="rId31"/>
    <p:sldId id="263" r:id="rId32"/>
    <p:sldId id="264" r:id="rId33"/>
    <p:sldId id="302" r:id="rId34"/>
    <p:sldId id="265" r:id="rId35"/>
    <p:sldId id="282" r:id="rId36"/>
    <p:sldId id="296" r:id="rId37"/>
    <p:sldId id="297" r:id="rId38"/>
    <p:sldId id="269" r:id="rId39"/>
    <p:sldId id="301" r:id="rId40"/>
    <p:sldId id="304" r:id="rId41"/>
    <p:sldId id="298"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5179" autoAdjust="0"/>
  </p:normalViewPr>
  <p:slideViewPr>
    <p:cSldViewPr snapToGrid="0">
      <p:cViewPr varScale="1">
        <p:scale>
          <a:sx n="68" d="100"/>
          <a:sy n="68" d="100"/>
        </p:scale>
        <p:origin x="9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6C50B-FD7E-4D76-B5BF-78388C6A5A79}"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7934C-A9CD-41AB-8852-43732688DE8A}" type="slidenum">
              <a:rPr lang="en-US" smtClean="0"/>
              <a:t>‹#›</a:t>
            </a:fld>
            <a:endParaRPr lang="en-US"/>
          </a:p>
        </p:txBody>
      </p:sp>
    </p:spTree>
    <p:extLst>
      <p:ext uri="{BB962C8B-B14F-4D97-AF65-F5344CB8AC3E}">
        <p14:creationId xmlns:p14="http://schemas.microsoft.com/office/powerpoint/2010/main" val="146431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11</a:t>
            </a:fld>
            <a:endParaRPr lang="en-US"/>
          </a:p>
        </p:txBody>
      </p:sp>
    </p:spTree>
    <p:extLst>
      <p:ext uri="{BB962C8B-B14F-4D97-AF65-F5344CB8AC3E}">
        <p14:creationId xmlns:p14="http://schemas.microsoft.com/office/powerpoint/2010/main" val="259694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23</a:t>
            </a:fld>
            <a:endParaRPr lang="en-US"/>
          </a:p>
        </p:txBody>
      </p:sp>
    </p:spTree>
    <p:extLst>
      <p:ext uri="{BB962C8B-B14F-4D97-AF65-F5344CB8AC3E}">
        <p14:creationId xmlns:p14="http://schemas.microsoft.com/office/powerpoint/2010/main" val="266539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25</a:t>
            </a:fld>
            <a:endParaRPr lang="en-US"/>
          </a:p>
        </p:txBody>
      </p:sp>
    </p:spTree>
    <p:extLst>
      <p:ext uri="{BB962C8B-B14F-4D97-AF65-F5344CB8AC3E}">
        <p14:creationId xmlns:p14="http://schemas.microsoft.com/office/powerpoint/2010/main" val="31220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26</a:t>
            </a:fld>
            <a:endParaRPr lang="en-US"/>
          </a:p>
        </p:txBody>
      </p:sp>
    </p:spTree>
    <p:extLst>
      <p:ext uri="{BB962C8B-B14F-4D97-AF65-F5344CB8AC3E}">
        <p14:creationId xmlns:p14="http://schemas.microsoft.com/office/powerpoint/2010/main" val="233734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27</a:t>
            </a:fld>
            <a:endParaRPr lang="en-US"/>
          </a:p>
        </p:txBody>
      </p:sp>
    </p:spTree>
    <p:extLst>
      <p:ext uri="{BB962C8B-B14F-4D97-AF65-F5344CB8AC3E}">
        <p14:creationId xmlns:p14="http://schemas.microsoft.com/office/powerpoint/2010/main" val="206758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30</a:t>
            </a:fld>
            <a:endParaRPr lang="en-US"/>
          </a:p>
        </p:txBody>
      </p:sp>
    </p:spTree>
    <p:extLst>
      <p:ext uri="{BB962C8B-B14F-4D97-AF65-F5344CB8AC3E}">
        <p14:creationId xmlns:p14="http://schemas.microsoft.com/office/powerpoint/2010/main" val="283055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materials</a:t>
            </a:r>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32</a:t>
            </a:fld>
            <a:endParaRPr lang="en-US"/>
          </a:p>
        </p:txBody>
      </p:sp>
    </p:spTree>
    <p:extLst>
      <p:ext uri="{BB962C8B-B14F-4D97-AF65-F5344CB8AC3E}">
        <p14:creationId xmlns:p14="http://schemas.microsoft.com/office/powerpoint/2010/main" val="4119482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34</a:t>
            </a:fld>
            <a:endParaRPr lang="en-US"/>
          </a:p>
        </p:txBody>
      </p:sp>
    </p:spTree>
    <p:extLst>
      <p:ext uri="{BB962C8B-B14F-4D97-AF65-F5344CB8AC3E}">
        <p14:creationId xmlns:p14="http://schemas.microsoft.com/office/powerpoint/2010/main" val="211691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35</a:t>
            </a:fld>
            <a:endParaRPr lang="en-US"/>
          </a:p>
        </p:txBody>
      </p:sp>
    </p:spTree>
    <p:extLst>
      <p:ext uri="{BB962C8B-B14F-4D97-AF65-F5344CB8AC3E}">
        <p14:creationId xmlns:p14="http://schemas.microsoft.com/office/powerpoint/2010/main" val="145803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12</a:t>
            </a:fld>
            <a:endParaRPr lang="en-US"/>
          </a:p>
        </p:txBody>
      </p:sp>
    </p:spTree>
    <p:extLst>
      <p:ext uri="{BB962C8B-B14F-4D97-AF65-F5344CB8AC3E}">
        <p14:creationId xmlns:p14="http://schemas.microsoft.com/office/powerpoint/2010/main" val="102023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13</a:t>
            </a:fld>
            <a:endParaRPr lang="en-US"/>
          </a:p>
        </p:txBody>
      </p:sp>
    </p:spTree>
    <p:extLst>
      <p:ext uri="{BB962C8B-B14F-4D97-AF65-F5344CB8AC3E}">
        <p14:creationId xmlns:p14="http://schemas.microsoft.com/office/powerpoint/2010/main" val="75132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14</a:t>
            </a:fld>
            <a:endParaRPr lang="en-US"/>
          </a:p>
        </p:txBody>
      </p:sp>
    </p:spTree>
    <p:extLst>
      <p:ext uri="{BB962C8B-B14F-4D97-AF65-F5344CB8AC3E}">
        <p14:creationId xmlns:p14="http://schemas.microsoft.com/office/powerpoint/2010/main" val="231212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15</a:t>
            </a:fld>
            <a:endParaRPr lang="en-US"/>
          </a:p>
        </p:txBody>
      </p:sp>
    </p:spTree>
    <p:extLst>
      <p:ext uri="{BB962C8B-B14F-4D97-AF65-F5344CB8AC3E}">
        <p14:creationId xmlns:p14="http://schemas.microsoft.com/office/powerpoint/2010/main" val="341096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18</a:t>
            </a:fld>
            <a:endParaRPr lang="en-US"/>
          </a:p>
        </p:txBody>
      </p:sp>
    </p:spTree>
    <p:extLst>
      <p:ext uri="{BB962C8B-B14F-4D97-AF65-F5344CB8AC3E}">
        <p14:creationId xmlns:p14="http://schemas.microsoft.com/office/powerpoint/2010/main" val="222261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19</a:t>
            </a:fld>
            <a:endParaRPr lang="en-US"/>
          </a:p>
        </p:txBody>
      </p:sp>
    </p:spTree>
    <p:extLst>
      <p:ext uri="{BB962C8B-B14F-4D97-AF65-F5344CB8AC3E}">
        <p14:creationId xmlns:p14="http://schemas.microsoft.com/office/powerpoint/2010/main" val="390430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20</a:t>
            </a:fld>
            <a:endParaRPr lang="en-US"/>
          </a:p>
        </p:txBody>
      </p:sp>
    </p:spTree>
    <p:extLst>
      <p:ext uri="{BB962C8B-B14F-4D97-AF65-F5344CB8AC3E}">
        <p14:creationId xmlns:p14="http://schemas.microsoft.com/office/powerpoint/2010/main" val="345820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7934C-A9CD-41AB-8852-43732688DE8A}" type="slidenum">
              <a:rPr lang="en-US" smtClean="0"/>
              <a:t>22</a:t>
            </a:fld>
            <a:endParaRPr lang="en-US"/>
          </a:p>
        </p:txBody>
      </p:sp>
    </p:spTree>
    <p:extLst>
      <p:ext uri="{BB962C8B-B14F-4D97-AF65-F5344CB8AC3E}">
        <p14:creationId xmlns:p14="http://schemas.microsoft.com/office/powerpoint/2010/main" val="156803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81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386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110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26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67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740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7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89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7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12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36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44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76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23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06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39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7357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deo.search.yahoo.com/search/video;_ylt=Awr9D.AX9stbqfwA.Cj7w8QF;_ylu=X3oDMTBsdXNvNHVuBHNlYwNzZWFyY2gEdnRpZANCNTQ5Ng--;_ylc=X1MDOTY3ODEzMDcEX3IDMgRhY3RuA2NsawRiY2sDOGp1aHNmMWNkaWU2biUyNmIlM0QzJTI2cyUzRGpiBGNzcmNwdmlkA2kuU1JOREV3TGpLSi5qeDRXTms0MXkwck1UYzBMZ0FBQUFEejF4TEQEZnIDdGlnaHRyb3BldGIEZnIyA3NhLWdwBGdwcmlkAy5xdnlkQnBNU1N1VFpWUkI0RkUudkEEbXRlc3RpZANVSTAxJTNEQjU0OTYEbl9yc2x0AzYwBG5fc3VnZwMwBG9yaWdpbgN2aWRlby5zZWFyY2gueWFob28uY29tBHBvcwMwBHBxc3RyAwRwcXN0cmwDBHFzdHJsAzQ3BHF1ZXJ5A3doYXQgaXMgdHJhdW1hIGZpZ2h0IGZsaWdodCBhbmQgZnJlZXplIGZvciBraWRzBHRfc3RtcAMxNTQwMDkzNDg3BHZ0ZXN0aWQDQjU0OTY-?gprid=.qvydBpMSSuTZVRB4FE.vA&amp;pvid=i.SRNDEwLjKJ.jx4WNk41y0rMTc0LgAAAADz1xLD&amp;p=what+is+trauma+fight+flight+and+freeze+for+kids&amp;ei=UTF-8&amp;fr2=p:s,v:v,m:sa&amp;fr=tightropetb#id=5&amp;vid=f52d69f94f485b34628f49cb8a7244fb&amp;action=vie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3bKuoH8CkF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youtu.be/he-fW9_3egw" TargetMode="External"/><Relationship Id="rId4" Type="http://schemas.openxmlformats.org/officeDocument/2006/relationships/hyperlink" Target="https://www.youtube.com/watch?v=a_hPelcPRTg#action=shar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enterforanxietydisorders.com/treatment-programs/cognitive-behavior-therap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enterforanxietydisorders.com/emdr/" TargetMode="External"/><Relationship Id="rId4" Type="http://schemas.openxmlformats.org/officeDocument/2006/relationships/hyperlink" Target="http://centerforanxietydisorders.com/treatment-programs/mindfulness-train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730" y="832407"/>
            <a:ext cx="7766936" cy="1646302"/>
          </a:xfrm>
        </p:spPr>
        <p:txBody>
          <a:bodyPr>
            <a:normAutofit fontScale="90000"/>
          </a:bodyPr>
          <a:lstStyle/>
          <a:p>
            <a:r>
              <a:rPr lang="en-US" sz="4000" dirty="0" smtClean="0">
                <a:solidFill>
                  <a:schemeClr val="tx1"/>
                </a:solidFill>
              </a:rPr>
              <a:t>Using Restorative Practice and Mindfulness to Build Relationships and Heal Trauma</a:t>
            </a:r>
            <a:endParaRPr lang="en-US" sz="4000" dirty="0">
              <a:solidFill>
                <a:schemeClr val="tx1"/>
              </a:solidFill>
            </a:endParaRPr>
          </a:p>
        </p:txBody>
      </p:sp>
      <p:sp>
        <p:nvSpPr>
          <p:cNvPr id="3" name="Subtitle 2"/>
          <p:cNvSpPr>
            <a:spLocks noGrp="1"/>
          </p:cNvSpPr>
          <p:nvPr>
            <p:ph type="subTitle" idx="1"/>
          </p:nvPr>
        </p:nvSpPr>
        <p:spPr>
          <a:xfrm>
            <a:off x="1378730" y="3449255"/>
            <a:ext cx="7766936" cy="1096899"/>
          </a:xfrm>
        </p:spPr>
        <p:txBody>
          <a:bodyPr/>
          <a:lstStyle/>
          <a:p>
            <a:r>
              <a:rPr lang="en-US" dirty="0" smtClean="0">
                <a:solidFill>
                  <a:schemeClr val="tx1"/>
                </a:solidFill>
              </a:rPr>
              <a:t>Sharing best practices, successes and learned lessons at ICARE, An  Elementary Alternative Education Program in Pensacola Florida.</a:t>
            </a:r>
            <a:endParaRPr lang="en-US" dirty="0">
              <a:solidFill>
                <a:schemeClr val="tx1"/>
              </a:solidFill>
            </a:endParaRPr>
          </a:p>
        </p:txBody>
      </p:sp>
    </p:spTree>
    <p:extLst>
      <p:ext uri="{BB962C8B-B14F-4D97-AF65-F5344CB8AC3E}">
        <p14:creationId xmlns:p14="http://schemas.microsoft.com/office/powerpoint/2010/main" val="157051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Become…</a:t>
            </a:r>
            <a:endParaRPr lang="en-US" dirty="0"/>
          </a:p>
        </p:txBody>
      </p:sp>
      <p:sp>
        <p:nvSpPr>
          <p:cNvPr id="3" name="Content Placeholder 2"/>
          <p:cNvSpPr>
            <a:spLocks noGrp="1"/>
          </p:cNvSpPr>
          <p:nvPr>
            <p:ph idx="1"/>
          </p:nvPr>
        </p:nvSpPr>
        <p:spPr>
          <a:xfrm>
            <a:off x="414444" y="1440499"/>
            <a:ext cx="8596668" cy="4331651"/>
          </a:xfrm>
        </p:spPr>
        <p:txBody>
          <a:bodyPr>
            <a:noAutofit/>
          </a:bodyPr>
          <a:lstStyle/>
          <a:p>
            <a:pPr>
              <a:spcBef>
                <a:spcPts val="600"/>
              </a:spcBef>
              <a:buFont typeface="Arial" pitchFamily="34" charset="0"/>
              <a:buNone/>
            </a:pPr>
            <a:r>
              <a:rPr lang="en-US" sz="3600" b="1" dirty="0">
                <a:solidFill>
                  <a:srgbClr val="FF0000"/>
                </a:solidFill>
              </a:rPr>
              <a:t>R</a:t>
            </a:r>
            <a:r>
              <a:rPr lang="en-US" sz="3600" b="1" dirty="0"/>
              <a:t>espectful   </a:t>
            </a:r>
          </a:p>
          <a:p>
            <a:pPr>
              <a:spcBef>
                <a:spcPts val="600"/>
              </a:spcBef>
              <a:buFont typeface="Arial" pitchFamily="34" charset="0"/>
              <a:buNone/>
            </a:pPr>
            <a:r>
              <a:rPr lang="en-US" sz="3600" b="1" dirty="0">
                <a:solidFill>
                  <a:srgbClr val="FF0000"/>
                </a:solidFill>
              </a:rPr>
              <a:t>O</a:t>
            </a:r>
            <a:r>
              <a:rPr lang="en-US" sz="3600" b="1" dirty="0"/>
              <a:t>ptimistic  </a:t>
            </a:r>
          </a:p>
          <a:p>
            <a:pPr>
              <a:spcBef>
                <a:spcPts val="600"/>
              </a:spcBef>
              <a:buFont typeface="Arial" pitchFamily="34" charset="0"/>
              <a:buNone/>
            </a:pPr>
            <a:r>
              <a:rPr lang="en-US" sz="3600" b="1" dirty="0">
                <a:solidFill>
                  <a:srgbClr val="FF0000"/>
                </a:solidFill>
              </a:rPr>
              <a:t>A</a:t>
            </a:r>
            <a:r>
              <a:rPr lang="en-US" sz="3600" b="1" dirty="0"/>
              <a:t>ppreciative</a:t>
            </a:r>
          </a:p>
          <a:p>
            <a:pPr>
              <a:spcBef>
                <a:spcPts val="600"/>
              </a:spcBef>
              <a:buFont typeface="Arial" pitchFamily="34" charset="0"/>
              <a:buNone/>
            </a:pPr>
            <a:r>
              <a:rPr lang="en-US" sz="3600" b="1" dirty="0">
                <a:solidFill>
                  <a:srgbClr val="FF0000"/>
                </a:solidFill>
              </a:rPr>
              <a:t>R</a:t>
            </a:r>
            <a:r>
              <a:rPr lang="en-US" sz="3600" b="1" dirty="0"/>
              <a:t>esponsible</a:t>
            </a:r>
          </a:p>
          <a:p>
            <a:pPr>
              <a:spcBef>
                <a:spcPts val="600"/>
              </a:spcBef>
              <a:buFont typeface="Arial" pitchFamily="34" charset="0"/>
              <a:buNone/>
            </a:pPr>
            <a:r>
              <a:rPr lang="en-US" sz="3600" b="1" dirty="0">
                <a:solidFill>
                  <a:srgbClr val="FF0000"/>
                </a:solidFill>
              </a:rPr>
              <a:t>R</a:t>
            </a:r>
            <a:r>
              <a:rPr lang="en-US" sz="3600" b="1" dirty="0"/>
              <a:t>esourceful</a:t>
            </a:r>
          </a:p>
          <a:p>
            <a:pPr>
              <a:spcBef>
                <a:spcPts val="600"/>
              </a:spcBef>
              <a:buFont typeface="Arial" pitchFamily="34" charset="0"/>
              <a:buNone/>
            </a:pPr>
            <a:r>
              <a:rPr lang="en-US" sz="3600" b="1" dirty="0">
                <a:solidFill>
                  <a:srgbClr val="FF0000"/>
                </a:solidFill>
              </a:rPr>
              <a:t>R</a:t>
            </a:r>
            <a:r>
              <a:rPr lang="en-US" sz="3600" b="1" dirty="0"/>
              <a:t>eflective</a:t>
            </a:r>
          </a:p>
          <a:p>
            <a:pPr>
              <a:spcBef>
                <a:spcPts val="600"/>
              </a:spcBef>
              <a:buFont typeface="Arial" pitchFamily="34" charset="0"/>
              <a:buNone/>
            </a:pPr>
            <a:r>
              <a:rPr lang="en-US" sz="3600" b="1" dirty="0">
                <a:solidFill>
                  <a:srgbClr val="FF0000"/>
                </a:solidFill>
              </a:rPr>
              <a:t>S</a:t>
            </a:r>
            <a:r>
              <a:rPr lang="en-US" sz="3600" b="1" dirty="0"/>
              <a:t>afe</a:t>
            </a:r>
          </a:p>
          <a:p>
            <a:endParaRPr lang="en-US" sz="3600" dirty="0"/>
          </a:p>
        </p:txBody>
      </p:sp>
    </p:spTree>
    <p:extLst>
      <p:ext uri="{BB962C8B-B14F-4D97-AF65-F5344CB8AC3E}">
        <p14:creationId xmlns:p14="http://schemas.microsoft.com/office/powerpoint/2010/main" val="425930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4117"/>
          </a:xfrm>
        </p:spPr>
        <p:txBody>
          <a:bodyPr>
            <a:normAutofit fontScale="90000"/>
          </a:bodyPr>
          <a:lstStyle/>
          <a:p>
            <a:pPr algn="ctr"/>
            <a:r>
              <a:rPr lang="en-US" dirty="0" smtClean="0"/>
              <a:t>Fight or Flight Response</a:t>
            </a:r>
            <a:br>
              <a:rPr lang="en-US" dirty="0" smtClean="0"/>
            </a:br>
            <a:r>
              <a:rPr lang="en-US" sz="1600" dirty="0">
                <a:hlinkClick r:id="rId3"/>
              </a:rPr>
              <a:t>what is trauma fight flight and freeze for kids - Yahoo Video Search Results</a:t>
            </a:r>
            <a:r>
              <a:rPr lang="en-US" sz="1600" dirty="0"/>
              <a:t> </a:t>
            </a:r>
            <a:r>
              <a:rPr lang="en-US" dirty="0"/>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82141" y="2196080"/>
            <a:ext cx="5587054" cy="4246043"/>
          </a:xfrm>
        </p:spPr>
      </p:pic>
    </p:spTree>
    <p:extLst>
      <p:ext uri="{BB962C8B-B14F-4D97-AF65-F5344CB8AC3E}">
        <p14:creationId xmlns:p14="http://schemas.microsoft.com/office/powerpoint/2010/main" val="261167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7846"/>
          </a:xfrm>
        </p:spPr>
        <p:txBody>
          <a:bodyPr/>
          <a:lstStyle/>
          <a:p>
            <a:pPr algn="ctr"/>
            <a:r>
              <a:rPr lang="en-US" dirty="0" smtClean="0"/>
              <a:t>Trauma- What it is?</a:t>
            </a:r>
            <a:endParaRPr lang="en-US" dirty="0"/>
          </a:p>
        </p:txBody>
      </p:sp>
      <p:sp>
        <p:nvSpPr>
          <p:cNvPr id="3" name="Content Placeholder 2"/>
          <p:cNvSpPr>
            <a:spLocks noGrp="1"/>
          </p:cNvSpPr>
          <p:nvPr>
            <p:ph idx="1"/>
          </p:nvPr>
        </p:nvSpPr>
        <p:spPr>
          <a:xfrm>
            <a:off x="677334" y="1772529"/>
            <a:ext cx="8596668" cy="4718999"/>
          </a:xfrm>
        </p:spPr>
        <p:txBody>
          <a:bodyPr>
            <a:normAutofit fontScale="92500"/>
          </a:bodyPr>
          <a:lstStyle/>
          <a:p>
            <a:pPr marL="0" indent="0">
              <a:buNone/>
            </a:pPr>
            <a:r>
              <a:rPr lang="en-US" sz="2200" dirty="0" smtClean="0"/>
              <a:t>In </a:t>
            </a:r>
            <a:r>
              <a:rPr lang="en-US" sz="2200" dirty="0"/>
              <a:t>general, </a:t>
            </a:r>
            <a:r>
              <a:rPr lang="en-US" sz="2200" b="1" dirty="0"/>
              <a:t>trauma</a:t>
            </a:r>
            <a:r>
              <a:rPr lang="en-US" sz="2200" dirty="0"/>
              <a:t> can be defined as a psychological, emotional response to an event or an experience that is deeply distressing or disturbing.</a:t>
            </a:r>
            <a:endParaRPr lang="en-US" sz="2200" b="1" dirty="0"/>
          </a:p>
          <a:p>
            <a:r>
              <a:rPr lang="en-US" sz="2200" b="1" dirty="0"/>
              <a:t>Complex trauma </a:t>
            </a:r>
            <a:r>
              <a:rPr lang="en-US" sz="2200" dirty="0"/>
              <a:t>happens repetitively. It often results in direct harm to the individual. The effects of </a:t>
            </a:r>
            <a:r>
              <a:rPr lang="en-US" sz="2200" dirty="0" smtClean="0"/>
              <a:t>it are </a:t>
            </a:r>
            <a:r>
              <a:rPr lang="en-US" sz="2200" dirty="0"/>
              <a:t>cumulative. The traumatic experience frequently transpires within a particular time frame or within a specific relationship, and often in a specific setting</a:t>
            </a:r>
            <a:r>
              <a:rPr lang="en-US" sz="2200" dirty="0" smtClean="0"/>
              <a:t>.</a:t>
            </a:r>
          </a:p>
          <a:p>
            <a:r>
              <a:rPr lang="en-US" sz="2200" b="1" dirty="0"/>
              <a:t>Developmental Trauma </a:t>
            </a:r>
            <a:r>
              <a:rPr lang="en-US" sz="2200" b="1" dirty="0" smtClean="0"/>
              <a:t>Disorder </a:t>
            </a:r>
            <a:r>
              <a:rPr lang="en-US" sz="2200" dirty="0" smtClean="0"/>
              <a:t> </a:t>
            </a:r>
            <a:r>
              <a:rPr lang="en-US" sz="2200" dirty="0"/>
              <a:t>is a recent term in the study of psychology. This disorder forms during a child’s first three years of life. The result of abuse, neglect, and/or abandonment, developmental trauma interferes with the infant or child’s neurological, cognitive, and psychological development. It disrupts the victim’s ability to attach to an adult </a:t>
            </a:r>
            <a:r>
              <a:rPr lang="en-US" sz="2200" dirty="0" smtClean="0"/>
              <a:t>caregiver.</a:t>
            </a:r>
            <a:endParaRPr lang="en-US" dirty="0" smtClean="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50567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the Brain Work?</a:t>
            </a:r>
            <a:br>
              <a:rPr lang="en-US" dirty="0" smtClean="0"/>
            </a:br>
            <a:r>
              <a:rPr lang="en-US" dirty="0" smtClean="0"/>
              <a:t>Don’t Flip Your Lid</a:t>
            </a:r>
            <a:endParaRPr lang="en-US" dirty="0"/>
          </a:p>
        </p:txBody>
      </p:sp>
      <p:sp>
        <p:nvSpPr>
          <p:cNvPr id="3" name="Content Placeholder 2"/>
          <p:cNvSpPr>
            <a:spLocks noGrp="1"/>
          </p:cNvSpPr>
          <p:nvPr>
            <p:ph idx="1"/>
          </p:nvPr>
        </p:nvSpPr>
        <p:spPr>
          <a:xfrm>
            <a:off x="677334" y="2160589"/>
            <a:ext cx="8596668" cy="4697411"/>
          </a:xfrm>
        </p:spPr>
        <p:txBody>
          <a:bodyPr/>
          <a:lstStyle/>
          <a:p>
            <a:r>
              <a:rPr lang="en-US" dirty="0" smtClean="0">
                <a:hlinkClick r:id="rId3"/>
              </a:rPr>
              <a:t>https</a:t>
            </a:r>
            <a:r>
              <a:rPr lang="en-US" dirty="0">
                <a:hlinkClick r:id="rId3"/>
              </a:rPr>
              <a:t>://</a:t>
            </a:r>
            <a:r>
              <a:rPr lang="en-US" dirty="0" smtClean="0">
                <a:hlinkClick r:id="rId3"/>
              </a:rPr>
              <a:t>youtu.be/3bKuoH8CkFc</a:t>
            </a:r>
            <a:endParaRPr lang="en-US" dirty="0" smtClean="0"/>
          </a:p>
          <a:p>
            <a:r>
              <a:rPr lang="en-US" dirty="0" smtClean="0">
                <a:hlinkClick r:id="rId4"/>
              </a:rPr>
              <a:t>Mindfulness </a:t>
            </a:r>
            <a:r>
              <a:rPr lang="en-US" dirty="0">
                <a:hlinkClick r:id="rId4"/>
              </a:rPr>
              <a:t>in Schools: Mindfulness and the Brain for Children – </a:t>
            </a:r>
            <a:r>
              <a:rPr lang="en-US" dirty="0" smtClean="0">
                <a:hlinkClick r:id="rId4"/>
              </a:rPr>
              <a:t>YouTube</a:t>
            </a:r>
            <a:endParaRPr lang="en-US" dirty="0" smtClean="0"/>
          </a:p>
          <a:p>
            <a:r>
              <a:rPr lang="en-US" dirty="0" smtClean="0">
                <a:hlinkClick r:id="rId5"/>
              </a:rPr>
              <a:t>https</a:t>
            </a:r>
            <a:r>
              <a:rPr lang="en-US" dirty="0">
                <a:hlinkClick r:id="rId5"/>
              </a:rPr>
              <a:t>://</a:t>
            </a:r>
            <a:r>
              <a:rPr lang="en-US" dirty="0" smtClean="0">
                <a:hlinkClick r:id="rId5"/>
              </a:rPr>
              <a:t>youtu.be/a_hPelcPRTg</a:t>
            </a:r>
            <a:endParaRPr lang="en-US" dirty="0">
              <a:hlinkClick r:id="rId5"/>
            </a:endParaRPr>
          </a:p>
          <a:p>
            <a:pPr marL="0" indent="0">
              <a:buNone/>
            </a:pPr>
            <a:endParaRPr lang="en-US" dirty="0" smtClean="0"/>
          </a:p>
          <a:p>
            <a:endParaRPr lang="en-US" dirty="0" smtClean="0"/>
          </a:p>
          <a:p>
            <a:endParaRPr lang="en-US" dirty="0" smtClean="0">
              <a:hlinkClick r:id="rId5"/>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450" y="3680121"/>
            <a:ext cx="3524250" cy="2874222"/>
          </a:xfrm>
          <a:prstGeom prst="rect">
            <a:avLst/>
          </a:prstGeom>
        </p:spPr>
      </p:pic>
    </p:spTree>
    <p:extLst>
      <p:ext uri="{BB962C8B-B14F-4D97-AF65-F5344CB8AC3E}">
        <p14:creationId xmlns:p14="http://schemas.microsoft.com/office/powerpoint/2010/main" val="413019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9711"/>
          </a:xfrm>
        </p:spPr>
        <p:txBody>
          <a:bodyPr/>
          <a:lstStyle/>
          <a:p>
            <a:pPr algn="ctr"/>
            <a:r>
              <a:rPr lang="en-US" dirty="0"/>
              <a:t>Trauma- </a:t>
            </a:r>
            <a:r>
              <a:rPr lang="en-US" dirty="0" smtClean="0"/>
              <a:t>Symptoms</a:t>
            </a:r>
            <a:endParaRPr lang="en-US" dirty="0"/>
          </a:p>
        </p:txBody>
      </p:sp>
      <p:sp>
        <p:nvSpPr>
          <p:cNvPr id="3" name="Content Placeholder 2"/>
          <p:cNvSpPr>
            <a:spLocks noGrp="1"/>
          </p:cNvSpPr>
          <p:nvPr>
            <p:ph idx="1"/>
          </p:nvPr>
        </p:nvSpPr>
        <p:spPr>
          <a:xfrm>
            <a:off x="677334" y="1392703"/>
            <a:ext cx="8596668" cy="4648660"/>
          </a:xfrm>
        </p:spPr>
        <p:txBody>
          <a:bodyPr>
            <a:normAutofit/>
          </a:bodyPr>
          <a:lstStyle/>
          <a:p>
            <a:r>
              <a:rPr lang="en-US" dirty="0"/>
              <a:t>Often, shock and denial are typical reactions to a traumatic event. Over time, these emotional responses may fade, but a survivor may also experience reactions long-term. These can include:</a:t>
            </a:r>
          </a:p>
          <a:p>
            <a:r>
              <a:rPr lang="en-US" dirty="0"/>
              <a:t>Anger</a:t>
            </a:r>
          </a:p>
          <a:p>
            <a:r>
              <a:rPr lang="en-US" dirty="0"/>
              <a:t>Persistent feelings of sadness and despair</a:t>
            </a:r>
          </a:p>
          <a:p>
            <a:r>
              <a:rPr lang="en-US" dirty="0"/>
              <a:t>Flashbacks</a:t>
            </a:r>
          </a:p>
          <a:p>
            <a:r>
              <a:rPr lang="en-US" dirty="0"/>
              <a:t>Unpredictable emotions</a:t>
            </a:r>
          </a:p>
          <a:p>
            <a:r>
              <a:rPr lang="en-US" dirty="0"/>
              <a:t>Physical symptoms, such as nausea and headaches</a:t>
            </a:r>
          </a:p>
          <a:p>
            <a:r>
              <a:rPr lang="en-US" dirty="0"/>
              <a:t>Intense feelings of guilt, as if they are somehow responsible for the event</a:t>
            </a:r>
          </a:p>
          <a:p>
            <a:r>
              <a:rPr lang="en-US" dirty="0"/>
              <a:t>An altered sense of shame</a:t>
            </a:r>
          </a:p>
          <a:p>
            <a:r>
              <a:rPr lang="en-US" dirty="0"/>
              <a:t>Feelings of isolation and hopelessness</a:t>
            </a:r>
          </a:p>
          <a:p>
            <a:endParaRPr lang="en-US" dirty="0"/>
          </a:p>
        </p:txBody>
      </p:sp>
    </p:spTree>
    <p:extLst>
      <p:ext uri="{BB962C8B-B14F-4D97-AF65-F5344CB8AC3E}">
        <p14:creationId xmlns:p14="http://schemas.microsoft.com/office/powerpoint/2010/main" val="60940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079" y="219612"/>
            <a:ext cx="8596668" cy="1320800"/>
          </a:xfrm>
        </p:spPr>
        <p:txBody>
          <a:bodyPr/>
          <a:lstStyle/>
          <a:p>
            <a:pPr algn="ctr"/>
            <a:r>
              <a:rPr lang="en-US" dirty="0" smtClean="0"/>
              <a:t>Trauma- Treatments</a:t>
            </a:r>
            <a:endParaRPr lang="en-US" dirty="0"/>
          </a:p>
        </p:txBody>
      </p:sp>
      <p:sp>
        <p:nvSpPr>
          <p:cNvPr id="3" name="Content Placeholder 2"/>
          <p:cNvSpPr>
            <a:spLocks noGrp="1"/>
          </p:cNvSpPr>
          <p:nvPr>
            <p:ph idx="1"/>
          </p:nvPr>
        </p:nvSpPr>
        <p:spPr>
          <a:xfrm>
            <a:off x="422031" y="1083212"/>
            <a:ext cx="9372475" cy="5774788"/>
          </a:xfrm>
        </p:spPr>
        <p:txBody>
          <a:bodyPr>
            <a:normAutofit/>
          </a:bodyPr>
          <a:lstStyle/>
          <a:p>
            <a:r>
              <a:rPr lang="en-US" dirty="0"/>
              <a:t>Trauma therapy is not one-size-fits-all. </a:t>
            </a:r>
            <a:r>
              <a:rPr lang="en-US" dirty="0" smtClean="0"/>
              <a:t> </a:t>
            </a:r>
            <a:endParaRPr lang="en-US" dirty="0"/>
          </a:p>
          <a:p>
            <a:r>
              <a:rPr lang="en-US" dirty="0"/>
              <a:t>Currently, there are several trauma therapy modalities in place:</a:t>
            </a:r>
          </a:p>
          <a:p>
            <a:r>
              <a:rPr lang="en-US" dirty="0">
                <a:solidFill>
                  <a:schemeClr val="tx1"/>
                </a:solidFill>
                <a:hlinkClick r:id="rId3"/>
              </a:rPr>
              <a:t>Cognitive Behavioral Therapy</a:t>
            </a:r>
            <a:r>
              <a:rPr lang="en-US" dirty="0">
                <a:solidFill>
                  <a:schemeClr val="tx1"/>
                </a:solidFill>
              </a:rPr>
              <a:t> </a:t>
            </a:r>
            <a:r>
              <a:rPr lang="en-US" dirty="0"/>
              <a:t>(CBT) teaches the person become more aware of their thoughts and beliefs about their trauma and gives them skills to help them react to emotional triggers in a healthier way.</a:t>
            </a:r>
          </a:p>
          <a:p>
            <a:r>
              <a:rPr lang="en-US" dirty="0"/>
              <a:t>Exposure therapy (also called In Vivo Exposure Therapy) is a form of cognitive behavior therapy that is used to reduce the fear associated with the emotional triggers caused by the trauma.</a:t>
            </a:r>
          </a:p>
          <a:p>
            <a:r>
              <a:rPr lang="en-US" dirty="0"/>
              <a:t>Talk therapy (psychodynamic psychotherapy) is a method of verbal communication that is used to help a person find relief from emotional pain and strengthen the adaptive ways of problem management that the individual already possesses. </a:t>
            </a:r>
            <a:endParaRPr lang="en-US" dirty="0" smtClean="0"/>
          </a:p>
          <a:p>
            <a:r>
              <a:rPr lang="en-US" dirty="0" smtClean="0"/>
              <a:t>Recent </a:t>
            </a:r>
            <a:r>
              <a:rPr lang="en-US" dirty="0"/>
              <a:t>studies have found that body-oriented approaches such as </a:t>
            </a:r>
            <a:r>
              <a:rPr lang="en-US" dirty="0">
                <a:hlinkClick r:id="rId4"/>
              </a:rPr>
              <a:t>mindfulness</a:t>
            </a:r>
            <a:r>
              <a:rPr lang="en-US" dirty="0"/>
              <a:t>, yoga, and </a:t>
            </a:r>
            <a:r>
              <a:rPr lang="en-US" dirty="0">
                <a:hlinkClick r:id="rId5"/>
              </a:rPr>
              <a:t>EMDR</a:t>
            </a:r>
            <a:r>
              <a:rPr lang="en-US" dirty="0"/>
              <a:t> are powerful tools for helping the mind and body reconnect.</a:t>
            </a:r>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4006" y="5078436"/>
            <a:ext cx="452687" cy="41499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1924" y="2423548"/>
            <a:ext cx="452687" cy="414997"/>
          </a:xfrm>
          <a:prstGeom prst="rect">
            <a:avLst/>
          </a:prstGeom>
        </p:spPr>
      </p:pic>
    </p:spTree>
    <p:extLst>
      <p:ext uri="{BB962C8B-B14F-4D97-AF65-F5344CB8AC3E}">
        <p14:creationId xmlns:p14="http://schemas.microsoft.com/office/powerpoint/2010/main" val="292950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Relationship Building Components used at ICARE</a:t>
            </a:r>
            <a:endParaRPr lang="en-US" dirty="0"/>
          </a:p>
        </p:txBody>
      </p:sp>
      <p:sp>
        <p:nvSpPr>
          <p:cNvPr id="3" name="Content Placeholder 2"/>
          <p:cNvSpPr>
            <a:spLocks noGrp="1"/>
          </p:cNvSpPr>
          <p:nvPr>
            <p:ph idx="1"/>
          </p:nvPr>
        </p:nvSpPr>
        <p:spPr/>
        <p:txBody>
          <a:bodyPr>
            <a:normAutofit/>
          </a:bodyPr>
          <a:lstStyle/>
          <a:p>
            <a:r>
              <a:rPr lang="en-US" sz="2400" dirty="0" smtClean="0"/>
              <a:t>Greet each student everyday with a smile. EXCEL(Engage, e</a:t>
            </a:r>
            <a:r>
              <a:rPr lang="en-US" sz="2400" dirty="0" smtClean="0">
                <a:solidFill>
                  <a:srgbClr val="FF0000"/>
                </a:solidFill>
              </a:rPr>
              <a:t>x</a:t>
            </a:r>
            <a:r>
              <a:rPr lang="en-US" sz="2400" dirty="0" smtClean="0"/>
              <a:t>plore, Communicate, Empower and Launch </a:t>
            </a:r>
          </a:p>
          <a:p>
            <a:r>
              <a:rPr lang="en-US" sz="2400" dirty="0" smtClean="0"/>
              <a:t>HEAT Model </a:t>
            </a:r>
          </a:p>
          <a:p>
            <a:r>
              <a:rPr lang="en-US" sz="2400" dirty="0" smtClean="0"/>
              <a:t>Conscious Discipline</a:t>
            </a:r>
          </a:p>
          <a:p>
            <a:r>
              <a:rPr lang="en-US" sz="2400" dirty="0" smtClean="0"/>
              <a:t>Restorative Practices/ Circles </a:t>
            </a:r>
          </a:p>
          <a:p>
            <a:r>
              <a:rPr lang="en-US" sz="2400" dirty="0" smtClean="0"/>
              <a:t>Service Activities</a:t>
            </a:r>
          </a:p>
          <a:p>
            <a:r>
              <a:rPr lang="en-US" sz="2400" dirty="0" smtClean="0"/>
              <a:t>PBIS Activities and Family Involvement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993" y="3858308"/>
            <a:ext cx="529412" cy="485334"/>
          </a:xfrm>
          <a:prstGeom prst="rect">
            <a:avLst/>
          </a:prstGeom>
        </p:spPr>
      </p:pic>
    </p:spTree>
    <p:extLst>
      <p:ext uri="{BB962C8B-B14F-4D97-AF65-F5344CB8AC3E}">
        <p14:creationId xmlns:p14="http://schemas.microsoft.com/office/powerpoint/2010/main" val="1008828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Building Blocks. What do we do? How do we do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494" y="2160588"/>
            <a:ext cx="4621049" cy="3881437"/>
          </a:xfrm>
        </p:spPr>
      </p:pic>
    </p:spTree>
    <p:extLst>
      <p:ext uri="{BB962C8B-B14F-4D97-AF65-F5344CB8AC3E}">
        <p14:creationId xmlns:p14="http://schemas.microsoft.com/office/powerpoint/2010/main" val="303959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061" y="150280"/>
            <a:ext cx="11134724" cy="6124754"/>
          </a:xfrm>
          <a:prstGeom prst="rect">
            <a:avLst/>
          </a:prstGeom>
        </p:spPr>
        <p:txBody>
          <a:bodyPr wrap="square">
            <a:spAutoFit/>
          </a:bodyPr>
          <a:lstStyle/>
          <a:p>
            <a:endParaRPr lang="en-US" sz="1200" dirty="0">
              <a:latin typeface="Calibri" panose="020F0502020204030204" pitchFamily="34" charset="0"/>
            </a:endParaRPr>
          </a:p>
          <a:p>
            <a:pPr marR="15550" algn="ctr"/>
            <a:r>
              <a:rPr lang="en-US" sz="3600" b="1" dirty="0">
                <a:solidFill>
                  <a:srgbClr val="92D050"/>
                </a:solidFill>
                <a:latin typeface="Trebuchet MS" panose="020B0603020202020204" pitchFamily="34" charset="0"/>
              </a:rPr>
              <a:t>Guiding Principles of </a:t>
            </a:r>
            <a:r>
              <a:rPr lang="en-US" sz="3600" b="1" dirty="0" smtClean="0">
                <a:solidFill>
                  <a:srgbClr val="92D050"/>
                </a:solidFill>
                <a:latin typeface="Trebuchet MS" panose="020B0603020202020204" pitchFamily="34" charset="0"/>
              </a:rPr>
              <a:t>RP </a:t>
            </a:r>
            <a:r>
              <a:rPr lang="en-US" sz="3600" dirty="0" smtClean="0">
                <a:solidFill>
                  <a:srgbClr val="92D050"/>
                </a:solidFill>
                <a:latin typeface="Trebuchet MS" panose="020B0603020202020204" pitchFamily="34" charset="0"/>
              </a:rPr>
              <a:t>5 R’s</a:t>
            </a:r>
            <a:endParaRPr lang="en-US" sz="3600" dirty="0">
              <a:solidFill>
                <a:srgbClr val="92D050"/>
              </a:solidFill>
              <a:latin typeface="Trebuchet MS" panose="020B0603020202020204" pitchFamily="34" charset="0"/>
            </a:endParaRPr>
          </a:p>
          <a:p>
            <a:r>
              <a:rPr lang="en-US" b="1" dirty="0" smtClean="0">
                <a:latin typeface="Trebuchet MS" panose="020B0603020202020204" pitchFamily="34" charset="0"/>
              </a:rPr>
              <a:t>Relationships</a:t>
            </a:r>
            <a:endParaRPr lang="en-US" dirty="0">
              <a:latin typeface="Trebuchet MS" panose="020B0603020202020204" pitchFamily="34" charset="0"/>
            </a:endParaRPr>
          </a:p>
          <a:p>
            <a:r>
              <a:rPr lang="en-US" dirty="0">
                <a:latin typeface="Trebuchet MS" panose="020B0603020202020204" pitchFamily="34" charset="0"/>
              </a:rPr>
              <a:t>•</a:t>
            </a:r>
            <a:r>
              <a:rPr lang="en-US" sz="1600" dirty="0">
                <a:latin typeface="Trebuchet MS" panose="020B0603020202020204" pitchFamily="34" charset="0"/>
              </a:rPr>
              <a:t>Central to building an inclusive community</a:t>
            </a:r>
          </a:p>
          <a:p>
            <a:r>
              <a:rPr lang="en-US" sz="1600" dirty="0" smtClean="0">
                <a:latin typeface="Trebuchet MS" panose="020B0603020202020204" pitchFamily="34" charset="0"/>
              </a:rPr>
              <a:t>•Build </a:t>
            </a:r>
            <a:r>
              <a:rPr lang="en-US" sz="1600" dirty="0">
                <a:latin typeface="Trebuchet MS" panose="020B0603020202020204" pitchFamily="34" charset="0"/>
              </a:rPr>
              <a:t>systems that develop &amp; strengthen healthy relationships</a:t>
            </a:r>
          </a:p>
          <a:p>
            <a:endParaRPr lang="en-US" sz="1600" dirty="0">
              <a:latin typeface="Trebuchet MS" panose="020B0603020202020204" pitchFamily="34" charset="0"/>
            </a:endParaRPr>
          </a:p>
          <a:p>
            <a:r>
              <a:rPr lang="en-US" b="1" dirty="0">
                <a:latin typeface="Trebuchet MS" panose="020B0603020202020204" pitchFamily="34" charset="0"/>
              </a:rPr>
              <a:t>Respect</a:t>
            </a:r>
            <a:endParaRPr lang="en-US" dirty="0">
              <a:latin typeface="Trebuchet MS" panose="020B0603020202020204" pitchFamily="34" charset="0"/>
            </a:endParaRPr>
          </a:p>
          <a:p>
            <a:r>
              <a:rPr lang="en-US" sz="1600" dirty="0">
                <a:latin typeface="Trebuchet MS" panose="020B0603020202020204" pitchFamily="34" charset="0"/>
              </a:rPr>
              <a:t>•Provide a voice for the victim</a:t>
            </a:r>
          </a:p>
          <a:p>
            <a:r>
              <a:rPr lang="en-US" sz="1600" dirty="0">
                <a:latin typeface="Trebuchet MS" panose="020B0603020202020204" pitchFamily="34" charset="0"/>
              </a:rPr>
              <a:t>•Improve social behavior of staff &amp; students</a:t>
            </a:r>
          </a:p>
          <a:p>
            <a:endParaRPr lang="en-US" sz="1600" dirty="0">
              <a:latin typeface="Trebuchet MS" panose="020B0603020202020204" pitchFamily="34" charset="0"/>
            </a:endParaRPr>
          </a:p>
          <a:p>
            <a:r>
              <a:rPr lang="en-US" b="1" dirty="0">
                <a:latin typeface="Trebuchet MS" panose="020B0603020202020204" pitchFamily="34" charset="0"/>
              </a:rPr>
              <a:t>Responsibility</a:t>
            </a:r>
            <a:endParaRPr lang="en-US" dirty="0">
              <a:latin typeface="Trebuchet MS" panose="020B0603020202020204" pitchFamily="34" charset="0"/>
            </a:endParaRPr>
          </a:p>
          <a:p>
            <a:r>
              <a:rPr lang="en-US" sz="1600" dirty="0">
                <a:latin typeface="Trebuchet MS" panose="020B0603020202020204" pitchFamily="34" charset="0"/>
              </a:rPr>
              <a:t>•Emphasis placed on the </a:t>
            </a:r>
            <a:r>
              <a:rPr lang="en-US" sz="1600" b="1" dirty="0" smtClean="0">
                <a:latin typeface="Trebuchet MS" panose="020B0603020202020204" pitchFamily="34" charset="0"/>
              </a:rPr>
              <a:t>harm </a:t>
            </a:r>
            <a:r>
              <a:rPr lang="en-US" sz="1600" dirty="0" smtClean="0">
                <a:latin typeface="Trebuchet MS" panose="020B0603020202020204" pitchFamily="34" charset="0"/>
              </a:rPr>
              <a:t>rather </a:t>
            </a:r>
            <a:r>
              <a:rPr lang="en-US" sz="1600" dirty="0">
                <a:latin typeface="Trebuchet MS" panose="020B0603020202020204" pitchFamily="34" charset="0"/>
              </a:rPr>
              <a:t>than the offense</a:t>
            </a:r>
          </a:p>
          <a:p>
            <a:r>
              <a:rPr lang="en-US" sz="1600" dirty="0">
                <a:latin typeface="Trebuchet MS" panose="020B0603020202020204" pitchFamily="34" charset="0"/>
              </a:rPr>
              <a:t>•Understand the impact of the harm</a:t>
            </a:r>
          </a:p>
          <a:p>
            <a:endParaRPr lang="en-US" dirty="0">
              <a:latin typeface="Trebuchet MS" panose="020B0603020202020204" pitchFamily="34" charset="0"/>
            </a:endParaRPr>
          </a:p>
          <a:p>
            <a:r>
              <a:rPr lang="en-US" b="1" dirty="0">
                <a:latin typeface="Trebuchet MS" panose="020B0603020202020204" pitchFamily="34" charset="0"/>
              </a:rPr>
              <a:t>Restoration</a:t>
            </a:r>
            <a:endParaRPr lang="en-US" dirty="0">
              <a:latin typeface="Trebuchet MS" panose="020B0603020202020204" pitchFamily="34" charset="0"/>
            </a:endParaRPr>
          </a:p>
          <a:p>
            <a:r>
              <a:rPr lang="en-US" sz="1600" dirty="0">
                <a:latin typeface="Trebuchet MS" panose="020B0603020202020204" pitchFamily="34" charset="0"/>
              </a:rPr>
              <a:t>•Collaborative problem solving</a:t>
            </a:r>
          </a:p>
          <a:p>
            <a:r>
              <a:rPr lang="en-US" sz="1600" dirty="0">
                <a:latin typeface="Trebuchet MS" panose="020B0603020202020204" pitchFamily="34" charset="0"/>
              </a:rPr>
              <a:t>•Empowers change &amp; growth</a:t>
            </a:r>
          </a:p>
          <a:p>
            <a:endParaRPr lang="en-US" dirty="0">
              <a:latin typeface="Trebuchet MS" panose="020B0603020202020204" pitchFamily="34" charset="0"/>
            </a:endParaRPr>
          </a:p>
          <a:p>
            <a:r>
              <a:rPr lang="en-US" b="1" dirty="0">
                <a:latin typeface="Trebuchet MS" panose="020B0603020202020204" pitchFamily="34" charset="0"/>
              </a:rPr>
              <a:t>Reintegration</a:t>
            </a:r>
            <a:endParaRPr lang="en-US" dirty="0">
              <a:latin typeface="Trebuchet MS" panose="020B0603020202020204" pitchFamily="34" charset="0"/>
            </a:endParaRPr>
          </a:p>
          <a:p>
            <a:r>
              <a:rPr lang="en-US" sz="1600" dirty="0">
                <a:latin typeface="Trebuchet MS" panose="020B0603020202020204" pitchFamily="34" charset="0"/>
              </a:rPr>
              <a:t>•Offender is welcomed back into the </a:t>
            </a:r>
            <a:r>
              <a:rPr lang="en-US" sz="1600" dirty="0" smtClean="0">
                <a:latin typeface="Trebuchet MS" panose="020B0603020202020204" pitchFamily="34" charset="0"/>
              </a:rPr>
              <a:t>environment</a:t>
            </a:r>
          </a:p>
          <a:p>
            <a:endParaRPr lang="en-US" sz="1600" dirty="0" smtClean="0">
              <a:latin typeface="Trebuchet MS" panose="020B0603020202020204" pitchFamily="34" charset="0"/>
            </a:endParaRPr>
          </a:p>
          <a:p>
            <a:r>
              <a:rPr lang="en-US" sz="1200" dirty="0" err="1" smtClean="0">
                <a:latin typeface="Calibri" panose="020F0502020204030204" pitchFamily="34" charset="0"/>
              </a:rPr>
              <a:t>Eber</a:t>
            </a:r>
            <a:r>
              <a:rPr lang="en-US" sz="1200" dirty="0">
                <a:latin typeface="Calibri" panose="020F0502020204030204" pitchFamily="34" charset="0"/>
              </a:rPr>
              <a:t>, 2015; SFUSD; </a:t>
            </a:r>
            <a:r>
              <a:rPr lang="en-US" sz="1200" dirty="0" err="1">
                <a:latin typeface="Calibri" panose="020F0502020204030204" pitchFamily="34" charset="0"/>
              </a:rPr>
              <a:t>Gonsoulin</a:t>
            </a:r>
            <a:r>
              <a:rPr lang="en-US" sz="1200" dirty="0">
                <a:latin typeface="Calibri" panose="020F0502020204030204" pitchFamily="34" charset="0"/>
              </a:rPr>
              <a:t>, Schiff, and Hatheway2013; IIRP, 2012; Restorative Practices Workgroup, 2014</a:t>
            </a:r>
          </a:p>
          <a:p>
            <a:endParaRPr lang="en-US" sz="12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514" y="2332922"/>
            <a:ext cx="3569340" cy="2757492"/>
          </a:xfrm>
          <a:prstGeom prst="rect">
            <a:avLst/>
          </a:prstGeom>
        </p:spPr>
      </p:pic>
    </p:spTree>
    <p:extLst>
      <p:ext uri="{BB962C8B-B14F-4D97-AF65-F5344CB8AC3E}">
        <p14:creationId xmlns:p14="http://schemas.microsoft.com/office/powerpoint/2010/main" val="318930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350" y="607896"/>
            <a:ext cx="6104021" cy="4031873"/>
          </a:xfrm>
          <a:prstGeom prst="rect">
            <a:avLst/>
          </a:prstGeom>
        </p:spPr>
        <p:txBody>
          <a:bodyPr wrap="square">
            <a:spAutoFit/>
          </a:bodyPr>
          <a:lstStyle/>
          <a:p>
            <a:r>
              <a:rPr lang="en-US" sz="3200" b="1" dirty="0">
                <a:latin typeface="+mj-lt"/>
              </a:rPr>
              <a:t>A restorative approach aims </a:t>
            </a:r>
            <a:r>
              <a:rPr lang="en-US" sz="3200" b="1" dirty="0" smtClean="0">
                <a:latin typeface="+mj-lt"/>
              </a:rPr>
              <a:t>to…</a:t>
            </a:r>
          </a:p>
          <a:p>
            <a:endParaRPr lang="en-US" sz="3200" dirty="0">
              <a:latin typeface="+mj-lt"/>
            </a:endParaRPr>
          </a:p>
          <a:p>
            <a:pPr algn="ctr"/>
            <a:r>
              <a:rPr lang="en-US" sz="3200" b="1" dirty="0" smtClean="0">
                <a:solidFill>
                  <a:srgbClr val="FF0000"/>
                </a:solidFill>
                <a:latin typeface="+mj-lt"/>
              </a:rPr>
              <a:t>Repair HARM</a:t>
            </a:r>
          </a:p>
          <a:p>
            <a:endParaRPr lang="en-US" sz="3200" dirty="0">
              <a:solidFill>
                <a:srgbClr val="FF0000"/>
              </a:solidFill>
              <a:latin typeface="+mj-lt"/>
            </a:endParaRPr>
          </a:p>
          <a:p>
            <a:pPr marR="42840" algn="ctr"/>
            <a:r>
              <a:rPr lang="en-US" sz="3200" b="1" dirty="0" smtClean="0">
                <a:latin typeface="+mj-lt"/>
              </a:rPr>
              <a:t>People </a:t>
            </a:r>
            <a:r>
              <a:rPr lang="en-US" sz="3200" b="1" dirty="0">
                <a:latin typeface="+mj-lt"/>
              </a:rPr>
              <a:t>respond best when you do things </a:t>
            </a:r>
            <a:r>
              <a:rPr lang="en-US" sz="3200" b="1" i="1" dirty="0" smtClean="0">
                <a:latin typeface="+mj-lt"/>
              </a:rPr>
              <a:t>with </a:t>
            </a:r>
            <a:r>
              <a:rPr lang="en-US" sz="3200" b="1" dirty="0" smtClean="0">
                <a:latin typeface="+mj-lt"/>
              </a:rPr>
              <a:t>them</a:t>
            </a:r>
            <a:r>
              <a:rPr lang="en-US" sz="3200" b="1" dirty="0">
                <a:latin typeface="+mj-lt"/>
              </a:rPr>
              <a:t>, not </a:t>
            </a:r>
            <a:r>
              <a:rPr lang="en-US" sz="3200" b="1" i="1" dirty="0">
                <a:latin typeface="+mj-lt"/>
              </a:rPr>
              <a:t>to </a:t>
            </a:r>
            <a:r>
              <a:rPr lang="en-US" sz="3200" b="1" dirty="0" smtClean="0">
                <a:latin typeface="+mj-lt"/>
              </a:rPr>
              <a:t>or </a:t>
            </a:r>
            <a:r>
              <a:rPr lang="en-US" sz="3200" b="1" i="1" dirty="0" smtClean="0">
                <a:latin typeface="+mj-lt"/>
              </a:rPr>
              <a:t>for </a:t>
            </a:r>
            <a:r>
              <a:rPr lang="en-US" sz="3200" b="1" dirty="0" smtClean="0">
                <a:latin typeface="+mj-lt"/>
              </a:rPr>
              <a:t>them</a:t>
            </a:r>
            <a:r>
              <a:rPr lang="en-US" sz="3200" b="1" dirty="0">
                <a:latin typeface="+mj-lt"/>
              </a:rPr>
              <a:t>.</a:t>
            </a:r>
            <a:endParaRPr lang="en-US" sz="3200" dirty="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6" b="11123"/>
          <a:stretch/>
        </p:blipFill>
        <p:spPr>
          <a:xfrm>
            <a:off x="3608070" y="4147326"/>
            <a:ext cx="2698583" cy="2539666"/>
          </a:xfrm>
          <a:prstGeom prst="rect">
            <a:avLst/>
          </a:prstGeom>
        </p:spPr>
      </p:pic>
    </p:spTree>
    <p:extLst>
      <p:ext uri="{BB962C8B-B14F-4D97-AF65-F5344CB8AC3E}">
        <p14:creationId xmlns:p14="http://schemas.microsoft.com/office/powerpoint/2010/main" val="274958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0685"/>
            <a:ext cx="8596668" cy="1320800"/>
          </a:xfrm>
        </p:spPr>
        <p:txBody>
          <a:bodyPr/>
          <a:lstStyle/>
          <a:p>
            <a:pPr algn="ctr"/>
            <a:r>
              <a:rPr lang="en-US" dirty="0" smtClean="0"/>
              <a:t>Objectives. Participants will…</a:t>
            </a:r>
            <a:endParaRPr lang="en-US" dirty="0"/>
          </a:p>
        </p:txBody>
      </p:sp>
      <p:sp>
        <p:nvSpPr>
          <p:cNvPr id="3" name="Content Placeholder 2"/>
          <p:cNvSpPr>
            <a:spLocks noGrp="1"/>
          </p:cNvSpPr>
          <p:nvPr>
            <p:ph idx="1"/>
          </p:nvPr>
        </p:nvSpPr>
        <p:spPr>
          <a:xfrm>
            <a:off x="677334" y="1411485"/>
            <a:ext cx="8596668" cy="4746647"/>
          </a:xfrm>
        </p:spPr>
        <p:txBody>
          <a:bodyPr/>
          <a:lstStyle/>
          <a:p>
            <a:pPr>
              <a:buFont typeface="Wingdings" panose="05000000000000000000" pitchFamily="2" charset="2"/>
              <a:buChar char="q"/>
            </a:pPr>
            <a:r>
              <a:rPr lang="en-US" dirty="0" smtClean="0"/>
              <a:t>Learn </a:t>
            </a:r>
            <a:r>
              <a:rPr lang="en-US" dirty="0"/>
              <a:t>about the ICARE program Framework, routines and </a:t>
            </a:r>
            <a:r>
              <a:rPr lang="en-US" dirty="0" smtClean="0"/>
              <a:t>expectations. Examples of community </a:t>
            </a:r>
            <a:r>
              <a:rPr lang="en-US" dirty="0"/>
              <a:t>and family </a:t>
            </a:r>
            <a:r>
              <a:rPr lang="en-US" dirty="0" smtClean="0"/>
              <a:t>activities. </a:t>
            </a:r>
          </a:p>
          <a:p>
            <a:pPr>
              <a:buFont typeface="Wingdings" panose="05000000000000000000" pitchFamily="2" charset="2"/>
              <a:buChar char="q"/>
            </a:pPr>
            <a:r>
              <a:rPr lang="en-US" dirty="0" smtClean="0"/>
              <a:t>Overview </a:t>
            </a:r>
            <a:r>
              <a:rPr lang="en-US" dirty="0"/>
              <a:t>of the following topics:</a:t>
            </a:r>
          </a:p>
          <a:p>
            <a:pPr>
              <a:buFont typeface="Arial" panose="020B0604020202020204" pitchFamily="34" charset="0"/>
              <a:buChar char="•"/>
            </a:pPr>
            <a:r>
              <a:rPr lang="en-US" dirty="0" smtClean="0"/>
              <a:t>Fight and Flight Response &amp; Trauma </a:t>
            </a:r>
          </a:p>
          <a:p>
            <a:pPr>
              <a:buFont typeface="Arial" panose="020B0604020202020204" pitchFamily="34" charset="0"/>
              <a:buChar char="•"/>
            </a:pPr>
            <a:r>
              <a:rPr lang="en-US" dirty="0" smtClean="0"/>
              <a:t>Social </a:t>
            </a:r>
            <a:r>
              <a:rPr lang="en-US" dirty="0"/>
              <a:t>and Emotional Learning</a:t>
            </a:r>
          </a:p>
          <a:p>
            <a:pPr>
              <a:buFont typeface="Arial" panose="020B0604020202020204" pitchFamily="34" charset="0"/>
              <a:buChar char="•"/>
            </a:pPr>
            <a:r>
              <a:rPr lang="en-US" dirty="0"/>
              <a:t>Restorative Practice</a:t>
            </a:r>
          </a:p>
          <a:p>
            <a:pPr>
              <a:buFont typeface="Arial" panose="020B0604020202020204" pitchFamily="34" charset="0"/>
              <a:buChar char="•"/>
            </a:pPr>
            <a:r>
              <a:rPr lang="en-US" dirty="0"/>
              <a:t>Mindfulness and </a:t>
            </a:r>
            <a:r>
              <a:rPr lang="en-US" dirty="0" smtClean="0"/>
              <a:t>Yoga ( include short practice)</a:t>
            </a:r>
            <a:endParaRPr lang="en-US" dirty="0"/>
          </a:p>
          <a:p>
            <a:pPr>
              <a:buFont typeface="Wingdings" panose="05000000000000000000" pitchFamily="2" charset="2"/>
              <a:buChar char="q"/>
            </a:pPr>
            <a:r>
              <a:rPr lang="en-US" dirty="0" smtClean="0"/>
              <a:t>Learn about implementation and structure of Morning Meetings at the ICARE</a:t>
            </a:r>
          </a:p>
          <a:p>
            <a:pPr>
              <a:buFont typeface="Wingdings" panose="05000000000000000000" pitchFamily="2" charset="2"/>
              <a:buChar char="q"/>
            </a:pPr>
            <a:r>
              <a:rPr lang="en-US" dirty="0" smtClean="0"/>
              <a:t>Learn about Restorative Practices used at ICARE to build relationships, heal, reconnect and reintegrate.</a:t>
            </a:r>
          </a:p>
          <a:p>
            <a:pPr>
              <a:buFont typeface="Wingdings" panose="05000000000000000000" pitchFamily="2" charset="2"/>
              <a:buChar char="q"/>
            </a:pPr>
            <a:r>
              <a:rPr lang="en-US" dirty="0" smtClean="0"/>
              <a:t>Hear  about success stories and challenges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236875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267758"/>
            <a:ext cx="9601196" cy="827618"/>
          </a:xfrm>
        </p:spPr>
        <p:txBody>
          <a:bodyPr/>
          <a:lstStyle/>
          <a:p>
            <a:pPr algn="ctr"/>
            <a:r>
              <a:rPr lang="en-US" b="1" dirty="0">
                <a:solidFill>
                  <a:schemeClr val="tx1"/>
                </a:solidFill>
              </a:rPr>
              <a:t>Types of Restorative Practices</a:t>
            </a:r>
            <a:endParaRPr lang="en-US" dirty="0">
              <a:solidFill>
                <a:schemeClr val="tx1"/>
              </a:solidFill>
            </a:endParaRPr>
          </a:p>
        </p:txBody>
      </p:sp>
      <p:sp>
        <p:nvSpPr>
          <p:cNvPr id="6" name="Content Placeholder 5"/>
          <p:cNvSpPr>
            <a:spLocks noGrp="1"/>
          </p:cNvSpPr>
          <p:nvPr>
            <p:ph idx="1"/>
          </p:nvPr>
        </p:nvSpPr>
        <p:spPr>
          <a:xfrm>
            <a:off x="228601" y="1276350"/>
            <a:ext cx="10667998" cy="5391150"/>
          </a:xfrm>
        </p:spPr>
        <p:txBody>
          <a:bodyPr>
            <a:normAutofit fontScale="92500" lnSpcReduction="20000"/>
          </a:bodyPr>
          <a:lstStyle/>
          <a:p>
            <a:pPr marL="0" indent="0">
              <a:buNone/>
            </a:pPr>
            <a:r>
              <a:rPr lang="en-US" b="1" dirty="0"/>
              <a:t>Affective </a:t>
            </a:r>
            <a:r>
              <a:rPr lang="en-US" b="1" dirty="0" smtClean="0"/>
              <a:t>Statements-</a:t>
            </a:r>
            <a:r>
              <a:rPr lang="en-US" b="1" dirty="0"/>
              <a:t> </a:t>
            </a:r>
            <a:endParaRPr lang="en-US" b="1" dirty="0" smtClean="0"/>
          </a:p>
          <a:p>
            <a:r>
              <a:rPr lang="en-US" dirty="0" smtClean="0"/>
              <a:t>Everyday </a:t>
            </a:r>
            <a:r>
              <a:rPr lang="en-US" dirty="0"/>
              <a:t>usage</a:t>
            </a:r>
          </a:p>
          <a:p>
            <a:r>
              <a:rPr lang="en-US" dirty="0"/>
              <a:t>“I” </a:t>
            </a:r>
            <a:r>
              <a:rPr lang="en-US" dirty="0" smtClean="0"/>
              <a:t>statements ( Be cautious not to go into child’s voice)</a:t>
            </a:r>
            <a:endParaRPr lang="en-US" dirty="0"/>
          </a:p>
          <a:p>
            <a:r>
              <a:rPr lang="en-US" dirty="0"/>
              <a:t>Describes how something made you feel </a:t>
            </a:r>
            <a:endParaRPr lang="en-US" dirty="0" smtClean="0"/>
          </a:p>
          <a:p>
            <a:pPr marL="0" indent="0">
              <a:buNone/>
            </a:pPr>
            <a:r>
              <a:rPr lang="en-US" b="1" dirty="0" smtClean="0"/>
              <a:t>Circles</a:t>
            </a:r>
            <a:r>
              <a:rPr lang="en-US" dirty="0"/>
              <a:t> </a:t>
            </a:r>
            <a:endParaRPr lang="en-US" dirty="0" smtClean="0"/>
          </a:p>
          <a:p>
            <a:r>
              <a:rPr lang="en-US" dirty="0" smtClean="0"/>
              <a:t>Morning </a:t>
            </a:r>
            <a:r>
              <a:rPr lang="en-US" dirty="0"/>
              <a:t>meetings</a:t>
            </a:r>
          </a:p>
          <a:p>
            <a:r>
              <a:rPr lang="en-US" dirty="0"/>
              <a:t>Social/emotional instruction (e.g. empathy)</a:t>
            </a:r>
          </a:p>
          <a:p>
            <a:r>
              <a:rPr lang="en-US" dirty="0"/>
              <a:t>Problem-solving class-wide </a:t>
            </a:r>
            <a:r>
              <a:rPr lang="en-US" dirty="0" smtClean="0"/>
              <a:t>issues</a:t>
            </a:r>
            <a:r>
              <a:rPr lang="en-US" dirty="0"/>
              <a:t> </a:t>
            </a:r>
            <a:endParaRPr lang="en-US" dirty="0" smtClean="0"/>
          </a:p>
          <a:p>
            <a:pPr marL="0" indent="0">
              <a:buNone/>
            </a:pPr>
            <a:r>
              <a:rPr lang="en-US" b="1" dirty="0" smtClean="0"/>
              <a:t>Restorative Conferences</a:t>
            </a:r>
          </a:p>
          <a:p>
            <a:r>
              <a:rPr lang="en-US" dirty="0"/>
              <a:t>Informal conference</a:t>
            </a:r>
          </a:p>
          <a:p>
            <a:r>
              <a:rPr lang="en-US" dirty="0"/>
              <a:t>Restorative meeting and chats</a:t>
            </a:r>
          </a:p>
          <a:p>
            <a:r>
              <a:rPr lang="en-US" dirty="0"/>
              <a:t>Restorative </a:t>
            </a:r>
            <a:r>
              <a:rPr lang="en-US" dirty="0" smtClean="0"/>
              <a:t>conferences</a:t>
            </a:r>
            <a:r>
              <a:rPr lang="en-US" dirty="0"/>
              <a:t> </a:t>
            </a:r>
            <a:endParaRPr lang="en-US" dirty="0" smtClean="0"/>
          </a:p>
          <a:p>
            <a:pPr marL="0" indent="0">
              <a:buNone/>
            </a:pPr>
            <a:r>
              <a:rPr lang="en-US" b="1" dirty="0" smtClean="0"/>
              <a:t>Reintegration Procedures</a:t>
            </a:r>
          </a:p>
          <a:p>
            <a:r>
              <a:rPr lang="en-US" dirty="0"/>
              <a:t>Restore relationship between offender &amp; victim</a:t>
            </a:r>
          </a:p>
          <a:p>
            <a:r>
              <a:rPr lang="en-US" dirty="0"/>
              <a:t>Classroom and/ or office-managed offenses</a:t>
            </a:r>
          </a:p>
          <a:p>
            <a:r>
              <a:rPr lang="en-US" dirty="0"/>
              <a:t>Match to severity of incident</a:t>
            </a:r>
            <a:endParaRPr lang="en-US" b="1" dirty="0"/>
          </a:p>
        </p:txBody>
      </p:sp>
    </p:spTree>
    <p:extLst>
      <p:ext uri="{BB962C8B-B14F-4D97-AF65-F5344CB8AC3E}">
        <p14:creationId xmlns:p14="http://schemas.microsoft.com/office/powerpoint/2010/main" val="230160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3649" y="0"/>
            <a:ext cx="6164809" cy="6858000"/>
          </a:xfrm>
          <a:prstGeom prst="rect">
            <a:avLst/>
          </a:prstGeom>
        </p:spPr>
      </p:pic>
    </p:spTree>
    <p:extLst>
      <p:ext uri="{BB962C8B-B14F-4D97-AF65-F5344CB8AC3E}">
        <p14:creationId xmlns:p14="http://schemas.microsoft.com/office/powerpoint/2010/main" val="2901097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Understanding </a:t>
            </a:r>
            <a:r>
              <a:rPr lang="en-US" dirty="0" smtClean="0"/>
              <a:t>the </a:t>
            </a:r>
            <a:r>
              <a:rPr lang="en-US" dirty="0"/>
              <a:t>ICARE</a:t>
            </a:r>
            <a:br>
              <a:rPr lang="en-US" dirty="0"/>
            </a:br>
            <a:r>
              <a:rPr lang="en-US" dirty="0" smtClean="0"/>
              <a:t>Coaching Components</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p>
            <a:r>
              <a:rPr lang="en-US" sz="2800" dirty="0" smtClean="0"/>
              <a:t>SEL – Teaching through literature, language, external examples and illustrations and personal examples. (Zones of Regulation, Social Thinking</a:t>
            </a:r>
          </a:p>
          <a:p>
            <a:r>
              <a:rPr lang="en-US" sz="2800" dirty="0" smtClean="0"/>
              <a:t>Mindfulness- Proactive practice and coaching during crisis. </a:t>
            </a:r>
          </a:p>
          <a:p>
            <a:r>
              <a:rPr lang="en-US" sz="2800" dirty="0" smtClean="0"/>
              <a:t>Teaching Replacement Behaviors</a:t>
            </a:r>
          </a:p>
          <a:p>
            <a:r>
              <a:rPr lang="en-US" sz="2800" dirty="0"/>
              <a:t>P</a:t>
            </a:r>
            <a:r>
              <a:rPr lang="en-US" sz="2800" dirty="0" smtClean="0"/>
              <a:t>ositive Praise, Affirmations and constructive feedback</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994" y="2789208"/>
            <a:ext cx="608016" cy="557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860" y="3707185"/>
            <a:ext cx="608016" cy="557393"/>
          </a:xfrm>
          <a:prstGeom prst="rect">
            <a:avLst/>
          </a:prstGeom>
        </p:spPr>
      </p:pic>
    </p:spTree>
    <p:extLst>
      <p:ext uri="{BB962C8B-B14F-4D97-AF65-F5344CB8AC3E}">
        <p14:creationId xmlns:p14="http://schemas.microsoft.com/office/powerpoint/2010/main" val="2990208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51" y="200025"/>
            <a:ext cx="9410700" cy="571500"/>
          </a:xfrm>
        </p:spPr>
        <p:txBody>
          <a:bodyPr>
            <a:noAutofit/>
          </a:bodyPr>
          <a:lstStyle/>
          <a:p>
            <a:r>
              <a:rPr lang="en-US" sz="3200" b="1" dirty="0" smtClean="0">
                <a:solidFill>
                  <a:srgbClr val="92D050"/>
                </a:solidFill>
              </a:rPr>
              <a:t>Social </a:t>
            </a:r>
            <a:r>
              <a:rPr lang="en-US" sz="3200" b="1" dirty="0">
                <a:solidFill>
                  <a:srgbClr val="92D050"/>
                </a:solidFill>
              </a:rPr>
              <a:t>Emotional Learning (SEL)</a:t>
            </a:r>
            <a:r>
              <a:rPr lang="en-US" sz="3600" b="1" dirty="0" smtClean="0">
                <a:solidFill>
                  <a:schemeClr val="tx1"/>
                </a:solidFill>
              </a:rPr>
              <a:t/>
            </a:r>
            <a:br>
              <a:rPr lang="en-US" sz="3600" b="1" dirty="0" smtClean="0">
                <a:solidFill>
                  <a:schemeClr val="tx1"/>
                </a:solidFill>
              </a:rPr>
            </a:br>
            <a:r>
              <a:rPr lang="en-US" sz="3600" dirty="0">
                <a:solidFill>
                  <a:schemeClr val="tx1"/>
                </a:solidFill>
              </a:rPr>
              <a:t/>
            </a:r>
            <a:br>
              <a:rPr lang="en-US" sz="3600" dirty="0">
                <a:solidFill>
                  <a:schemeClr val="tx1"/>
                </a:solidFill>
              </a:rPr>
            </a:br>
            <a:endParaRPr lang="en-US" sz="3600" dirty="0"/>
          </a:p>
        </p:txBody>
      </p:sp>
      <p:sp>
        <p:nvSpPr>
          <p:cNvPr id="3" name="Content Placeholder 2"/>
          <p:cNvSpPr>
            <a:spLocks noGrp="1"/>
          </p:cNvSpPr>
          <p:nvPr>
            <p:ph idx="1"/>
          </p:nvPr>
        </p:nvSpPr>
        <p:spPr>
          <a:xfrm>
            <a:off x="202030" y="1430119"/>
            <a:ext cx="10515600" cy="4180791"/>
          </a:xfrm>
        </p:spPr>
        <p:txBody>
          <a:bodyPr/>
          <a:lstStyle/>
          <a:p>
            <a:pPr marL="0" indent="0">
              <a:buNone/>
            </a:pPr>
            <a:r>
              <a:rPr lang="en-US" dirty="0" smtClean="0">
                <a:solidFill>
                  <a:schemeClr val="tx1"/>
                </a:solidFill>
              </a:rPr>
              <a:t>“</a:t>
            </a:r>
            <a:r>
              <a:rPr lang="en-US" dirty="0">
                <a:solidFill>
                  <a:schemeClr val="tx1"/>
                </a:solidFill>
              </a:rPr>
              <a:t>Social and emotional learning (SEL) </a:t>
            </a:r>
            <a:r>
              <a:rPr lang="en-US" b="1" dirty="0">
                <a:solidFill>
                  <a:schemeClr val="tx1"/>
                </a:solidFill>
              </a:rPr>
              <a:t>is the process </a:t>
            </a:r>
            <a:r>
              <a:rPr lang="en-US" dirty="0">
                <a:solidFill>
                  <a:schemeClr val="tx1"/>
                </a:solidFill>
              </a:rPr>
              <a:t>through which children and adults </a:t>
            </a:r>
            <a:r>
              <a:rPr lang="en-US" b="1" dirty="0">
                <a:solidFill>
                  <a:schemeClr val="tx1"/>
                </a:solidFill>
              </a:rPr>
              <a:t>acquire and effectively apply </a:t>
            </a:r>
            <a:r>
              <a:rPr lang="en-US" dirty="0">
                <a:solidFill>
                  <a:schemeClr val="tx1"/>
                </a:solidFill>
              </a:rPr>
              <a:t>the knowledge, attitudes, and skills necessary </a:t>
            </a:r>
            <a:r>
              <a:rPr lang="en-US" b="1" dirty="0">
                <a:solidFill>
                  <a:schemeClr val="tx1"/>
                </a:solidFill>
              </a:rPr>
              <a:t>to understand and manage emotions, set and achieve positive goals, feel and show empathy for others, establish and maintain positive relationships, and make responsible decisions.</a:t>
            </a:r>
            <a:r>
              <a:rPr lang="en-US" dirty="0">
                <a:solidFill>
                  <a:schemeClr val="tx1"/>
                </a:solidFill>
              </a:rPr>
              <a:t>”</a:t>
            </a:r>
          </a:p>
          <a:p>
            <a:pPr marL="0" indent="0">
              <a:buNone/>
            </a:pP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986" y="2985336"/>
            <a:ext cx="2167689" cy="2167689"/>
          </a:xfrm>
          <a:prstGeom prst="rect">
            <a:avLst/>
          </a:prstGeom>
        </p:spPr>
      </p:pic>
      <p:sp>
        <p:nvSpPr>
          <p:cNvPr id="6" name="Rectangle 5"/>
          <p:cNvSpPr/>
          <p:nvPr/>
        </p:nvSpPr>
        <p:spPr>
          <a:xfrm>
            <a:off x="795588" y="5610910"/>
            <a:ext cx="9700962" cy="307777"/>
          </a:xfrm>
          <a:prstGeom prst="rect">
            <a:avLst/>
          </a:prstGeom>
        </p:spPr>
        <p:txBody>
          <a:bodyPr wrap="square">
            <a:spAutoFit/>
          </a:bodyPr>
          <a:lstStyle/>
          <a:p>
            <a:r>
              <a:rPr lang="en-US" sz="1400" dirty="0"/>
              <a:t>Collaborative for Academic, Social, and Emotional Learning (CASEL) http://www.casel.org/what-is-sel/</a:t>
            </a:r>
          </a:p>
        </p:txBody>
      </p:sp>
    </p:spTree>
    <p:extLst>
      <p:ext uri="{BB962C8B-B14F-4D97-AF65-F5344CB8AC3E}">
        <p14:creationId xmlns:p14="http://schemas.microsoft.com/office/powerpoint/2010/main" val="1836230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973" y="761469"/>
            <a:ext cx="5217193" cy="4889281"/>
          </a:xfrm>
          <a:prstGeom prst="rect">
            <a:avLst/>
          </a:prstGeom>
        </p:spPr>
      </p:pic>
      <p:sp>
        <p:nvSpPr>
          <p:cNvPr id="3" name="Rectangle 2"/>
          <p:cNvSpPr/>
          <p:nvPr/>
        </p:nvSpPr>
        <p:spPr>
          <a:xfrm>
            <a:off x="2295524" y="5831725"/>
            <a:ext cx="9705975" cy="307777"/>
          </a:xfrm>
          <a:prstGeom prst="rect">
            <a:avLst/>
          </a:prstGeom>
        </p:spPr>
        <p:txBody>
          <a:bodyPr wrap="square">
            <a:spAutoFit/>
          </a:bodyPr>
          <a:lstStyle/>
          <a:p>
            <a:r>
              <a:rPr lang="en-US" sz="1400" dirty="0">
                <a:latin typeface="Trebuchet MS" panose="020B0603020202020204" pitchFamily="34" charset="0"/>
              </a:rPr>
              <a:t>Collaborative for Academic, Social, and Emotional Learning (CASEL) http://www.casel.org/what-is-sel/</a:t>
            </a:r>
          </a:p>
        </p:txBody>
      </p:sp>
      <p:cxnSp>
        <p:nvCxnSpPr>
          <p:cNvPr id="6" name="Straight Arrow Connector 5"/>
          <p:cNvCxnSpPr/>
          <p:nvPr/>
        </p:nvCxnSpPr>
        <p:spPr>
          <a:xfrm>
            <a:off x="5157537" y="2005263"/>
            <a:ext cx="8021" cy="39303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76737" y="1925053"/>
            <a:ext cx="1" cy="41709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24661" y="4403558"/>
            <a:ext cx="25819" cy="29678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3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Awareness and Self Management</a:t>
            </a:r>
            <a:br>
              <a:rPr lang="en-US" dirty="0" smtClean="0"/>
            </a:br>
            <a:r>
              <a:rPr lang="en-US" dirty="0" smtClean="0"/>
              <a:t>Mindfulness</a:t>
            </a:r>
            <a:endParaRPr lang="en-US" dirty="0"/>
          </a:p>
        </p:txBody>
      </p:sp>
      <p:sp>
        <p:nvSpPr>
          <p:cNvPr id="3" name="Content Placeholder 2"/>
          <p:cNvSpPr>
            <a:spLocks noGrp="1"/>
          </p:cNvSpPr>
          <p:nvPr>
            <p:ph idx="1"/>
          </p:nvPr>
        </p:nvSpPr>
        <p:spPr>
          <a:xfrm>
            <a:off x="677334" y="1611949"/>
            <a:ext cx="8596668" cy="4240211"/>
          </a:xfrm>
        </p:spPr>
        <p:txBody>
          <a:bodyPr>
            <a:noAutofit/>
          </a:bodyPr>
          <a:lstStyle/>
          <a:p>
            <a:r>
              <a:rPr lang="en-US" sz="2400" dirty="0"/>
              <a:t>Mindfulness means maintaining a moment-by-moment awareness of our thoughts, feelings, bodily sensations, and surrounding environment, through a gentle, nurturing lens.</a:t>
            </a:r>
          </a:p>
          <a:p>
            <a:r>
              <a:rPr lang="en-US" sz="2400" dirty="0"/>
              <a:t>Mindfulness also involves acceptance, meaning that we pay attention to our thoughts and feelings without judging them—without believing, for instance, that there’s a “right” or “wrong” way to think or feel in a given moment. When we practice mindfulness, our thoughts tune into what we’re sensing in the present moment rather than rehashing the past or imagining the future.</a:t>
            </a:r>
          </a:p>
          <a:p>
            <a:pPr marL="0" indent="0">
              <a:buNone/>
            </a:pPr>
            <a:endParaRPr lang="en-US" sz="2400" dirty="0"/>
          </a:p>
        </p:txBody>
      </p:sp>
    </p:spTree>
    <p:extLst>
      <p:ext uri="{BB962C8B-B14F-4D97-AF65-F5344CB8AC3E}">
        <p14:creationId xmlns:p14="http://schemas.microsoft.com/office/powerpoint/2010/main" val="2535714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0388"/>
          </a:xfrm>
        </p:spPr>
        <p:txBody>
          <a:bodyPr/>
          <a:lstStyle/>
          <a:p>
            <a:r>
              <a:rPr lang="en-US" dirty="0" smtClean="0"/>
              <a:t>Examples of Mindfulness Practices</a:t>
            </a:r>
            <a:endParaRPr lang="en-US" dirty="0"/>
          </a:p>
        </p:txBody>
      </p:sp>
      <p:sp>
        <p:nvSpPr>
          <p:cNvPr id="3" name="Content Placeholder 2"/>
          <p:cNvSpPr>
            <a:spLocks noGrp="1"/>
          </p:cNvSpPr>
          <p:nvPr>
            <p:ph idx="1"/>
          </p:nvPr>
        </p:nvSpPr>
        <p:spPr>
          <a:xfrm>
            <a:off x="677334" y="1659988"/>
            <a:ext cx="8596668" cy="3880773"/>
          </a:xfrm>
        </p:spPr>
        <p:txBody>
          <a:bodyPr>
            <a:normAutofit/>
          </a:bodyPr>
          <a:lstStyle/>
          <a:p>
            <a:r>
              <a:rPr lang="en-US" sz="3200" dirty="0" smtClean="0"/>
              <a:t>Breathing Exercises</a:t>
            </a:r>
          </a:p>
          <a:p>
            <a:r>
              <a:rPr lang="en-US" sz="3200" dirty="0" smtClean="0"/>
              <a:t>Body Scan</a:t>
            </a:r>
          </a:p>
          <a:p>
            <a:r>
              <a:rPr lang="en-US" sz="3200" dirty="0" smtClean="0"/>
              <a:t>One Point Concentration Focus- (Smell, taste, tactile, visual, auditory)</a:t>
            </a:r>
          </a:p>
          <a:p>
            <a:r>
              <a:rPr lang="en-US" sz="3200" dirty="0" smtClean="0"/>
              <a:t>Nature connect.</a:t>
            </a:r>
          </a:p>
          <a:p>
            <a:r>
              <a:rPr lang="en-US" sz="3200" dirty="0" smtClean="0"/>
              <a:t>Arts  </a:t>
            </a:r>
          </a:p>
          <a:p>
            <a:endParaRPr lang="en-US" sz="3200" dirty="0"/>
          </a:p>
        </p:txBody>
      </p:sp>
    </p:spTree>
    <p:extLst>
      <p:ext uri="{BB962C8B-B14F-4D97-AF65-F5344CB8AC3E}">
        <p14:creationId xmlns:p14="http://schemas.microsoft.com/office/powerpoint/2010/main" val="1088869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 </a:t>
            </a:r>
            <a:br>
              <a:rPr lang="en-US" dirty="0" smtClean="0"/>
            </a:br>
            <a:r>
              <a:rPr lang="en-US" dirty="0" smtClean="0">
                <a:solidFill>
                  <a:schemeClr val="accent5"/>
                </a:solidFill>
              </a:rPr>
              <a:t>Mindfulness</a:t>
            </a:r>
            <a:endParaRPr lang="en-US" dirty="0">
              <a:solidFill>
                <a:schemeClr val="accent5"/>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6328" y="2581108"/>
            <a:ext cx="6418680" cy="2750404"/>
          </a:xfrm>
        </p:spPr>
      </p:pic>
    </p:spTree>
    <p:extLst>
      <p:ext uri="{BB962C8B-B14F-4D97-AF65-F5344CB8AC3E}">
        <p14:creationId xmlns:p14="http://schemas.microsoft.com/office/powerpoint/2010/main" val="583848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590"/>
            <a:ext cx="8596668" cy="1067001"/>
          </a:xfrm>
        </p:spPr>
        <p:txBody>
          <a:bodyPr>
            <a:normAutofit fontScale="90000"/>
          </a:bodyPr>
          <a:lstStyle/>
          <a:p>
            <a:pPr algn="ctr"/>
            <a:r>
              <a:rPr lang="en-US" dirty="0" smtClean="0"/>
              <a:t>Self Awareness, Self Management, Regulation and Body and Mind Integration in Action-Yoga </a:t>
            </a:r>
            <a:endParaRPr lang="en-US" dirty="0"/>
          </a:p>
        </p:txBody>
      </p:sp>
      <p:sp>
        <p:nvSpPr>
          <p:cNvPr id="3" name="Content Placeholder 2"/>
          <p:cNvSpPr>
            <a:spLocks noGrp="1"/>
          </p:cNvSpPr>
          <p:nvPr>
            <p:ph idx="1"/>
          </p:nvPr>
        </p:nvSpPr>
        <p:spPr>
          <a:xfrm>
            <a:off x="400050" y="1291591"/>
            <a:ext cx="8873952" cy="4749772"/>
          </a:xfrm>
        </p:spPr>
        <p:txBody>
          <a:bodyPr>
            <a:normAutofit/>
          </a:bodyPr>
          <a:lstStyle/>
          <a:p>
            <a:r>
              <a:rPr lang="en-US" sz="2400" dirty="0"/>
              <a:t>The word “yoga” means “union” in Sanskrit, the ancient language of India. Quite simply, yoga is the “union” or coming together of mind (thoughts and feelings) and physical body. </a:t>
            </a:r>
            <a:r>
              <a:rPr lang="en-US" sz="2400" dirty="0" smtClean="0"/>
              <a:t> </a:t>
            </a:r>
            <a:endParaRPr lang="en-US" sz="2400" dirty="0"/>
          </a:p>
          <a:p>
            <a:r>
              <a:rPr lang="en-US" sz="2400" dirty="0"/>
              <a:t>There are many aspects to yoga. In short, yoga is a system of physical exercises or postures (called </a:t>
            </a:r>
            <a:r>
              <a:rPr lang="en-US" sz="2400" dirty="0" err="1"/>
              <a:t>asanas</a:t>
            </a:r>
            <a:r>
              <a:rPr lang="en-US" sz="2400" dirty="0"/>
              <a:t>). These </a:t>
            </a:r>
            <a:r>
              <a:rPr lang="en-US" sz="2400" dirty="0" err="1"/>
              <a:t>asanas</a:t>
            </a:r>
            <a:r>
              <a:rPr lang="en-US" sz="2400" dirty="0"/>
              <a:t> build strength, flexibility and confidence. Yoga is also about breathing (called pranayama), which helps calm and refresh the body and mind. </a:t>
            </a:r>
            <a:r>
              <a:rPr lang="en-US" sz="2400" dirty="0" smtClean="0"/>
              <a:t>These are basic </a:t>
            </a:r>
            <a:r>
              <a:rPr lang="en-US" sz="2400" dirty="0"/>
              <a:t>two aspects of yoga, but there are many other parts to practicing yoga. </a:t>
            </a:r>
          </a:p>
          <a:p>
            <a:endParaRPr lang="en-US" sz="2400" dirty="0"/>
          </a:p>
        </p:txBody>
      </p:sp>
    </p:spTree>
    <p:extLst>
      <p:ext uri="{BB962C8B-B14F-4D97-AF65-F5344CB8AC3E}">
        <p14:creationId xmlns:p14="http://schemas.microsoft.com/office/powerpoint/2010/main" val="60396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1298"/>
            <a:ext cx="8596668" cy="1320800"/>
          </a:xfrm>
        </p:spPr>
        <p:txBody>
          <a:bodyPr/>
          <a:lstStyle/>
          <a:p>
            <a:r>
              <a:rPr lang="en-US" dirty="0" smtClean="0"/>
              <a:t>Why Yoga?</a:t>
            </a:r>
            <a:endParaRPr lang="en-US" dirty="0"/>
          </a:p>
        </p:txBody>
      </p:sp>
      <p:sp>
        <p:nvSpPr>
          <p:cNvPr id="3" name="Content Placeholder 2"/>
          <p:cNvSpPr>
            <a:spLocks noGrp="1"/>
          </p:cNvSpPr>
          <p:nvPr>
            <p:ph idx="1"/>
          </p:nvPr>
        </p:nvSpPr>
        <p:spPr>
          <a:xfrm>
            <a:off x="677334" y="1270000"/>
            <a:ext cx="9091122" cy="5246369"/>
          </a:xfrm>
        </p:spPr>
        <p:txBody>
          <a:bodyPr>
            <a:normAutofit/>
          </a:bodyPr>
          <a:lstStyle/>
          <a:p>
            <a:r>
              <a:rPr lang="en-US" b="1" dirty="0" smtClean="0"/>
              <a:t>Yoga </a:t>
            </a:r>
            <a:r>
              <a:rPr lang="en-US" b="1" dirty="0"/>
              <a:t>teaches us about our bodies.</a:t>
            </a:r>
            <a:r>
              <a:rPr lang="en-US" dirty="0"/>
              <a:t/>
            </a:r>
            <a:br>
              <a:rPr lang="en-US" dirty="0"/>
            </a:br>
            <a:r>
              <a:rPr lang="en-US" dirty="0" smtClean="0"/>
              <a:t> </a:t>
            </a:r>
            <a:endParaRPr lang="en-US" dirty="0"/>
          </a:p>
          <a:p>
            <a:r>
              <a:rPr lang="en-US" b="1" dirty="0"/>
              <a:t>Yoga teaches us how to breathe </a:t>
            </a:r>
            <a:r>
              <a:rPr lang="en-US" b="1" dirty="0" smtClean="0"/>
              <a:t>better and observe the energetic body.</a:t>
            </a:r>
            <a:r>
              <a:rPr lang="en-US" dirty="0"/>
              <a:t/>
            </a:r>
            <a:br>
              <a:rPr lang="en-US" dirty="0"/>
            </a:br>
            <a:r>
              <a:rPr lang="en-US" dirty="0" smtClean="0"/>
              <a:t> </a:t>
            </a:r>
            <a:endParaRPr lang="en-US" dirty="0"/>
          </a:p>
          <a:p>
            <a:r>
              <a:rPr lang="en-US" b="1" dirty="0"/>
              <a:t>Yoga teaches us how to use our energy more effectively.</a:t>
            </a:r>
            <a:r>
              <a:rPr lang="en-US" dirty="0"/>
              <a:t/>
            </a:r>
            <a:br>
              <a:rPr lang="en-US" dirty="0"/>
            </a:br>
            <a:r>
              <a:rPr lang="en-US" dirty="0" smtClean="0"/>
              <a:t> </a:t>
            </a:r>
            <a:endParaRPr lang="en-US" dirty="0"/>
          </a:p>
          <a:p>
            <a:r>
              <a:rPr lang="en-US" b="1" dirty="0"/>
              <a:t>Yoga teaches us how to </a:t>
            </a:r>
            <a:r>
              <a:rPr lang="en-US" b="1" dirty="0">
                <a:solidFill>
                  <a:srgbClr val="FF0000"/>
                </a:solidFill>
              </a:rPr>
              <a:t>quiet the mind</a:t>
            </a:r>
            <a:r>
              <a:rPr lang="en-US" b="1" dirty="0"/>
              <a:t>.</a:t>
            </a:r>
            <a:r>
              <a:rPr lang="en-US" dirty="0"/>
              <a:t/>
            </a:r>
            <a:br>
              <a:rPr lang="en-US" dirty="0"/>
            </a:br>
            <a:r>
              <a:rPr lang="en-US" dirty="0" smtClean="0"/>
              <a:t> </a:t>
            </a:r>
            <a:endParaRPr lang="en-US" dirty="0"/>
          </a:p>
          <a:p>
            <a:r>
              <a:rPr lang="en-US" b="1" dirty="0"/>
              <a:t>Yoga teaches us </a:t>
            </a:r>
            <a:r>
              <a:rPr lang="en-US" b="1" dirty="0" smtClean="0"/>
              <a:t>about balance.</a:t>
            </a:r>
            <a:r>
              <a:rPr lang="en-US" dirty="0"/>
              <a:t/>
            </a:r>
            <a:br>
              <a:rPr lang="en-US" dirty="0"/>
            </a:br>
            <a:r>
              <a:rPr lang="en-US" dirty="0" smtClean="0"/>
              <a:t> </a:t>
            </a:r>
            <a:endParaRPr lang="en-US" dirty="0"/>
          </a:p>
          <a:p>
            <a:r>
              <a:rPr lang="en-US" b="1" dirty="0"/>
              <a:t>Yoga teaches us </a:t>
            </a:r>
            <a:r>
              <a:rPr lang="en-US" b="1" dirty="0" smtClean="0"/>
              <a:t>to concentrate, let go and </a:t>
            </a:r>
            <a:r>
              <a:rPr lang="en-US" b="1" dirty="0" smtClean="0">
                <a:solidFill>
                  <a:srgbClr val="FF0000"/>
                </a:solidFill>
              </a:rPr>
              <a:t>live in the present moment.</a:t>
            </a:r>
            <a:r>
              <a:rPr lang="en-US" dirty="0"/>
              <a:t/>
            </a:r>
            <a:br>
              <a:rPr lang="en-US" dirty="0"/>
            </a:br>
            <a:r>
              <a:rPr lang="en-US" dirty="0" smtClean="0"/>
              <a:t> </a:t>
            </a:r>
            <a:endParaRPr lang="en-US" dirty="0"/>
          </a:p>
          <a:p>
            <a:r>
              <a:rPr lang="en-US" b="1" dirty="0"/>
              <a:t>Yoga teaches us about taking care of </a:t>
            </a:r>
            <a:r>
              <a:rPr lang="en-US" b="1" dirty="0" smtClean="0"/>
              <a:t>ourselves to be more </a:t>
            </a:r>
            <a:r>
              <a:rPr lang="en-US" b="1" dirty="0" smtClean="0">
                <a:solidFill>
                  <a:srgbClr val="FF0000"/>
                </a:solidFill>
              </a:rPr>
              <a:t>open and available to others.</a:t>
            </a:r>
            <a:r>
              <a:rPr lang="en-US" dirty="0"/>
              <a:t/>
            </a:r>
            <a:br>
              <a:rPr lang="en-US" dirty="0"/>
            </a:br>
            <a:r>
              <a:rPr lang="en-US" dirty="0" smtClean="0"/>
              <a:t> </a:t>
            </a:r>
            <a:endParaRPr lang="en-US" dirty="0"/>
          </a:p>
        </p:txBody>
      </p:sp>
    </p:spTree>
    <p:extLst>
      <p:ext uri="{BB962C8B-B14F-4D97-AF65-F5344CB8AC3E}">
        <p14:creationId xmlns:p14="http://schemas.microsoft.com/office/powerpoint/2010/main" val="45320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8344" y="4282163"/>
            <a:ext cx="6096000" cy="1938992"/>
          </a:xfrm>
          <a:prstGeom prst="rect">
            <a:avLst/>
          </a:prstGeom>
        </p:spPr>
        <p:txBody>
          <a:bodyPr>
            <a:spAutoFit/>
          </a:bodyPr>
          <a:lstStyle/>
          <a:p>
            <a:pPr algn="ctr"/>
            <a:r>
              <a:rPr lang="en-US" sz="2000" b="1" dirty="0">
                <a:latin typeface="Comic Sans MS" panose="030F0702030302020204" pitchFamily="66" charset="0"/>
                <a:ea typeface="Times New Roman" panose="02020603050405020304" pitchFamily="18" charset="0"/>
              </a:rPr>
              <a:t>ICARE Core Values:</a:t>
            </a:r>
            <a:endParaRPr lang="en-US" sz="2000" dirty="0">
              <a:latin typeface="Times New Roman" panose="02020603050405020304" pitchFamily="18" charset="0"/>
              <a:ea typeface="Times New Roman" panose="02020603050405020304" pitchFamily="18" charset="0"/>
            </a:endParaRPr>
          </a:p>
          <a:p>
            <a:r>
              <a:rPr lang="en-US" sz="2000" b="1" dirty="0">
                <a:solidFill>
                  <a:srgbClr val="00B050"/>
                </a:solidFill>
                <a:latin typeface="Comic Sans MS" panose="030F0702030302020204" pitchFamily="66" charset="0"/>
                <a:ea typeface="Times New Roman" panose="02020603050405020304" pitchFamily="18" charset="0"/>
              </a:rPr>
              <a:t>                     I</a:t>
            </a:r>
            <a:r>
              <a:rPr lang="en-US" sz="2000" b="1" dirty="0">
                <a:latin typeface="Comic Sans MS" panose="030F0702030302020204" pitchFamily="66" charset="0"/>
                <a:ea typeface="Times New Roman" panose="02020603050405020304" pitchFamily="18" charset="0"/>
              </a:rPr>
              <a:t>ntegrity</a:t>
            </a:r>
            <a:endParaRPr lang="en-US" sz="2000" dirty="0">
              <a:latin typeface="Times New Roman" panose="02020603050405020304" pitchFamily="18" charset="0"/>
              <a:ea typeface="Times New Roman" panose="02020603050405020304" pitchFamily="18" charset="0"/>
            </a:endParaRPr>
          </a:p>
          <a:p>
            <a:r>
              <a:rPr lang="en-US" sz="2000" b="1" dirty="0">
                <a:solidFill>
                  <a:srgbClr val="00B050"/>
                </a:solidFill>
                <a:latin typeface="Comic Sans MS" panose="030F0702030302020204" pitchFamily="66" charset="0"/>
                <a:ea typeface="Times New Roman" panose="02020603050405020304" pitchFamily="18" charset="0"/>
              </a:rPr>
              <a:t>                     C</a:t>
            </a:r>
            <a:r>
              <a:rPr lang="en-US" sz="2000" b="1" dirty="0">
                <a:latin typeface="Comic Sans MS" panose="030F0702030302020204" pitchFamily="66" charset="0"/>
                <a:ea typeface="Times New Roman" panose="02020603050405020304" pitchFamily="18" charset="0"/>
              </a:rPr>
              <a:t>ommunity</a:t>
            </a:r>
            <a:endParaRPr lang="en-US" sz="2000" dirty="0">
              <a:latin typeface="Times New Roman" panose="02020603050405020304" pitchFamily="18" charset="0"/>
              <a:ea typeface="Times New Roman" panose="02020603050405020304" pitchFamily="18" charset="0"/>
            </a:endParaRPr>
          </a:p>
          <a:p>
            <a:r>
              <a:rPr lang="en-US" sz="2000" b="1" dirty="0">
                <a:solidFill>
                  <a:srgbClr val="00B050"/>
                </a:solidFill>
                <a:latin typeface="Comic Sans MS" panose="030F0702030302020204" pitchFamily="66" charset="0"/>
                <a:ea typeface="Times New Roman" panose="02020603050405020304" pitchFamily="18" charset="0"/>
              </a:rPr>
              <a:t>                     A</a:t>
            </a:r>
            <a:r>
              <a:rPr lang="en-US" sz="2000" b="1" dirty="0">
                <a:latin typeface="Comic Sans MS" panose="030F0702030302020204" pitchFamily="66" charset="0"/>
                <a:ea typeface="Times New Roman" panose="02020603050405020304" pitchFamily="18" charset="0"/>
              </a:rPr>
              <a:t>chievement</a:t>
            </a:r>
            <a:endParaRPr lang="en-US" sz="2000" dirty="0">
              <a:latin typeface="Times New Roman" panose="02020603050405020304" pitchFamily="18" charset="0"/>
              <a:ea typeface="Times New Roman" panose="02020603050405020304" pitchFamily="18" charset="0"/>
            </a:endParaRPr>
          </a:p>
          <a:p>
            <a:r>
              <a:rPr lang="en-US" sz="2000" b="1" dirty="0">
                <a:solidFill>
                  <a:srgbClr val="00B050"/>
                </a:solidFill>
                <a:latin typeface="Comic Sans MS" panose="030F0702030302020204" pitchFamily="66" charset="0"/>
                <a:ea typeface="Times New Roman" panose="02020603050405020304" pitchFamily="18" charset="0"/>
              </a:rPr>
              <a:t>                     R</a:t>
            </a:r>
            <a:r>
              <a:rPr lang="en-US" sz="2000" b="1" dirty="0">
                <a:latin typeface="Comic Sans MS" panose="030F0702030302020204" pitchFamily="66" charset="0"/>
                <a:ea typeface="Times New Roman" panose="02020603050405020304" pitchFamily="18" charset="0"/>
              </a:rPr>
              <a:t>esilience</a:t>
            </a:r>
            <a:endParaRPr lang="en-US" sz="2000" dirty="0">
              <a:latin typeface="Times New Roman" panose="02020603050405020304" pitchFamily="18" charset="0"/>
              <a:ea typeface="Times New Roman" panose="02020603050405020304" pitchFamily="18" charset="0"/>
            </a:endParaRPr>
          </a:p>
          <a:p>
            <a:r>
              <a:rPr lang="en-US" sz="2000" b="1" dirty="0">
                <a:solidFill>
                  <a:srgbClr val="00B050"/>
                </a:solidFill>
                <a:latin typeface="Comic Sans MS" panose="030F0702030302020204" pitchFamily="66" charset="0"/>
                <a:ea typeface="Times New Roman" panose="02020603050405020304" pitchFamily="18" charset="0"/>
              </a:rPr>
              <a:t>                     E</a:t>
            </a:r>
            <a:r>
              <a:rPr lang="en-US" sz="2000" b="1" dirty="0">
                <a:latin typeface="Comic Sans MS" panose="030F0702030302020204" pitchFamily="66" charset="0"/>
                <a:ea typeface="Times New Roman" panose="02020603050405020304" pitchFamily="18" charset="0"/>
              </a:rPr>
              <a:t>ngagement</a:t>
            </a:r>
            <a:endParaRPr lang="en-US" sz="2000" dirty="0">
              <a:effectLst/>
              <a:latin typeface="Times New Roman" panose="02020603050405020304" pitchFamily="18" charset="0"/>
              <a:ea typeface="Times New Roman" panose="02020603050405020304" pitchFamily="18" charset="0"/>
            </a:endParaRPr>
          </a:p>
        </p:txBody>
      </p:sp>
      <p:pic>
        <p:nvPicPr>
          <p:cNvPr id="1026" name="Picture 2" descr="MC9000572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178" y="637808"/>
            <a:ext cx="4135902" cy="338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87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884" y="107950"/>
            <a:ext cx="8596668" cy="1320800"/>
          </a:xfrm>
        </p:spPr>
        <p:txBody>
          <a:bodyPr/>
          <a:lstStyle/>
          <a:p>
            <a:pPr algn="ctr"/>
            <a:r>
              <a:rPr lang="en-US" dirty="0" smtClean="0"/>
              <a:t>Let’s Practice! </a:t>
            </a:r>
            <a:br>
              <a:rPr lang="en-US" dirty="0" smtClean="0"/>
            </a:br>
            <a:r>
              <a:rPr lang="en-US" dirty="0" smtClean="0">
                <a:solidFill>
                  <a:schemeClr val="accent5"/>
                </a:solidFill>
              </a:rPr>
              <a:t>Yoga</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2305050" cy="2857500"/>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60000">
            <a:off x="2540921" y="1912543"/>
            <a:ext cx="5281412" cy="4609364"/>
          </a:xfrm>
          <a:prstGeom prst="rect">
            <a:avLst/>
          </a:prstGeom>
        </p:spPr>
      </p:pic>
    </p:spTree>
    <p:extLst>
      <p:ext uri="{BB962C8B-B14F-4D97-AF65-F5344CB8AC3E}">
        <p14:creationId xmlns:p14="http://schemas.microsoft.com/office/powerpoint/2010/main" val="130645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3425"/>
          </a:xfrm>
        </p:spPr>
        <p:txBody>
          <a:bodyPr>
            <a:normAutofit fontScale="90000"/>
          </a:bodyPr>
          <a:lstStyle/>
          <a:p>
            <a:pPr algn="ctr"/>
            <a:r>
              <a:rPr lang="en-US" sz="4000" b="1" dirty="0" smtClean="0">
                <a:solidFill>
                  <a:srgbClr val="92D050"/>
                </a:solidFill>
              </a:rPr>
              <a:t>Relationship Skills- Circles</a:t>
            </a:r>
            <a:r>
              <a:rPr lang="en-US" sz="4000" dirty="0">
                <a:solidFill>
                  <a:schemeClr val="tx1"/>
                </a:solidFill>
              </a:rPr>
              <a:t/>
            </a:r>
            <a:br>
              <a:rPr lang="en-US" sz="4000" dirty="0">
                <a:solidFill>
                  <a:schemeClr val="tx1"/>
                </a:solidFill>
              </a:rPr>
            </a:br>
            <a:r>
              <a:rPr lang="en-US" dirty="0"/>
              <a:t/>
            </a:r>
            <a:br>
              <a:rPr lang="en-US" dirty="0"/>
            </a:br>
            <a:endParaRPr lang="en-US" dirty="0"/>
          </a:p>
        </p:txBody>
      </p:sp>
      <p:sp>
        <p:nvSpPr>
          <p:cNvPr id="3" name="Content Placeholder 2"/>
          <p:cNvSpPr>
            <a:spLocks noGrp="1"/>
          </p:cNvSpPr>
          <p:nvPr>
            <p:ph idx="1"/>
          </p:nvPr>
        </p:nvSpPr>
        <p:spPr>
          <a:xfrm>
            <a:off x="400050" y="1343025"/>
            <a:ext cx="8797752" cy="3974437"/>
          </a:xfrm>
        </p:spPr>
        <p:txBody>
          <a:bodyPr>
            <a:noAutofit/>
          </a:bodyPr>
          <a:lstStyle/>
          <a:p>
            <a:pPr marL="0" indent="0">
              <a:buNone/>
            </a:pPr>
            <a:r>
              <a:rPr lang="en-US" sz="2800" dirty="0"/>
              <a:t>A structured process for bringing people together to</a:t>
            </a:r>
            <a:r>
              <a:rPr lang="en-US" sz="2800" dirty="0" smtClean="0"/>
              <a:t>: </a:t>
            </a:r>
          </a:p>
          <a:p>
            <a:pPr>
              <a:buFont typeface="Wingdings" panose="05000000000000000000" pitchFamily="2" charset="2"/>
              <a:buChar char="Ø"/>
            </a:pPr>
            <a:r>
              <a:rPr lang="en-US" sz="2800" dirty="0" smtClean="0"/>
              <a:t>Understand </a:t>
            </a:r>
            <a:r>
              <a:rPr lang="en-US" sz="2800" dirty="0"/>
              <a:t>one </a:t>
            </a:r>
            <a:r>
              <a:rPr lang="en-US" sz="2800" dirty="0" smtClean="0"/>
              <a:t>another</a:t>
            </a:r>
          </a:p>
          <a:p>
            <a:pPr>
              <a:buFont typeface="Wingdings" panose="05000000000000000000" pitchFamily="2" charset="2"/>
              <a:buChar char="Ø"/>
            </a:pPr>
            <a:r>
              <a:rPr lang="en-US" sz="2800" dirty="0" smtClean="0"/>
              <a:t>Strengthen bonds</a:t>
            </a:r>
          </a:p>
          <a:p>
            <a:pPr>
              <a:buFont typeface="Wingdings" panose="05000000000000000000" pitchFamily="2" charset="2"/>
              <a:buChar char="Ø"/>
            </a:pPr>
            <a:r>
              <a:rPr lang="en-US" sz="2800" dirty="0" smtClean="0"/>
              <a:t>Share </a:t>
            </a:r>
            <a:r>
              <a:rPr lang="en-US" sz="2800" dirty="0"/>
              <a:t>&amp; understand </a:t>
            </a:r>
            <a:r>
              <a:rPr lang="en-US" sz="2800" dirty="0" smtClean="0"/>
              <a:t>feelings</a:t>
            </a:r>
          </a:p>
          <a:p>
            <a:pPr>
              <a:buFont typeface="Wingdings" panose="05000000000000000000" pitchFamily="2" charset="2"/>
              <a:buChar char="Ø"/>
            </a:pPr>
            <a:r>
              <a:rPr lang="en-US" sz="2800" dirty="0" smtClean="0"/>
              <a:t>Solve </a:t>
            </a:r>
            <a:r>
              <a:rPr lang="en-US" sz="2800" dirty="0"/>
              <a:t>problems</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793" y="4498312"/>
            <a:ext cx="2571750" cy="1552575"/>
          </a:xfrm>
          <a:prstGeom prst="rect">
            <a:avLst/>
          </a:prstGeom>
        </p:spPr>
      </p:pic>
    </p:spTree>
    <p:extLst>
      <p:ext uri="{BB962C8B-B14F-4D97-AF65-F5344CB8AC3E}">
        <p14:creationId xmlns:p14="http://schemas.microsoft.com/office/powerpoint/2010/main" val="2083781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57" y="412652"/>
            <a:ext cx="8596668" cy="952500"/>
          </a:xfrm>
        </p:spPr>
        <p:txBody>
          <a:bodyPr>
            <a:normAutofit fontScale="90000"/>
          </a:bodyPr>
          <a:lstStyle/>
          <a:p>
            <a:pPr algn="ctr"/>
            <a:r>
              <a:rPr lang="en-US" dirty="0" smtClean="0">
                <a:solidFill>
                  <a:srgbClr val="92D050"/>
                </a:solidFill>
              </a:rPr>
              <a:t>ICARE Morning Meeting Circles Activities- Proactive</a:t>
            </a:r>
            <a:endParaRPr lang="en-US" dirty="0">
              <a:solidFill>
                <a:srgbClr val="92D050"/>
              </a:solidFill>
            </a:endParaRPr>
          </a:p>
        </p:txBody>
      </p:sp>
      <p:sp>
        <p:nvSpPr>
          <p:cNvPr id="3" name="Content Placeholder 2"/>
          <p:cNvSpPr>
            <a:spLocks noGrp="1"/>
          </p:cNvSpPr>
          <p:nvPr>
            <p:ph idx="1"/>
          </p:nvPr>
        </p:nvSpPr>
        <p:spPr>
          <a:xfrm>
            <a:off x="772584" y="1465264"/>
            <a:ext cx="8596668" cy="4783136"/>
          </a:xfrm>
        </p:spPr>
        <p:txBody>
          <a:bodyPr>
            <a:normAutofit fontScale="92500" lnSpcReduction="10000"/>
          </a:bodyPr>
          <a:lstStyle/>
          <a:p>
            <a:r>
              <a:rPr lang="en-US" sz="2400" dirty="0" smtClean="0"/>
              <a:t>Mindfulness Activity </a:t>
            </a:r>
          </a:p>
          <a:p>
            <a:r>
              <a:rPr lang="en-US" sz="2400" dirty="0" smtClean="0"/>
              <a:t>Zones of Regulation activities</a:t>
            </a:r>
          </a:p>
          <a:p>
            <a:r>
              <a:rPr lang="en-US" sz="2400" dirty="0" smtClean="0"/>
              <a:t>Greeting</a:t>
            </a:r>
          </a:p>
          <a:p>
            <a:r>
              <a:rPr lang="en-US" sz="2400" dirty="0" smtClean="0"/>
              <a:t>Sharing</a:t>
            </a:r>
          </a:p>
          <a:p>
            <a:r>
              <a:rPr lang="en-US" sz="2400" dirty="0" smtClean="0"/>
              <a:t>Activity( SEL book)- with curriculum integration</a:t>
            </a:r>
          </a:p>
          <a:p>
            <a:r>
              <a:rPr lang="en-US" sz="2400" dirty="0" smtClean="0"/>
              <a:t>Message/ Encouraging Quote/ Closing</a:t>
            </a:r>
          </a:p>
          <a:p>
            <a:r>
              <a:rPr lang="en-US" sz="2400" dirty="0" smtClean="0"/>
              <a:t>Appreciation Statement &amp; Positive </a:t>
            </a:r>
            <a:r>
              <a:rPr lang="en-US" sz="2400" dirty="0"/>
              <a:t>C</a:t>
            </a:r>
            <a:r>
              <a:rPr lang="en-US" sz="2400" dirty="0" smtClean="0"/>
              <a:t>onnection</a:t>
            </a:r>
          </a:p>
          <a:p>
            <a:r>
              <a:rPr lang="en-US" sz="2400" dirty="0" smtClean="0"/>
              <a:t>Visualization </a:t>
            </a:r>
          </a:p>
          <a:p>
            <a:r>
              <a:rPr lang="en-US" sz="2400" dirty="0" smtClean="0"/>
              <a:t>Yoga- group, after restorative conference, preventive</a:t>
            </a:r>
          </a:p>
          <a:p>
            <a:r>
              <a:rPr lang="en-US" sz="2400" dirty="0" smtClean="0"/>
              <a:t>Special Guest Lesson</a:t>
            </a:r>
          </a:p>
          <a:p>
            <a:r>
              <a:rPr lang="en-US" sz="2400" dirty="0" smtClean="0"/>
              <a:t>Focus Topic with Mental Health Counselor</a:t>
            </a:r>
          </a:p>
          <a:p>
            <a:endParaRPr lang="en-US" sz="2400" dirty="0" smtClean="0"/>
          </a:p>
          <a:p>
            <a:endParaRPr lang="en-US" sz="2400" dirty="0"/>
          </a:p>
        </p:txBody>
      </p:sp>
    </p:spTree>
    <p:extLst>
      <p:ext uri="{BB962C8B-B14F-4D97-AF65-F5344CB8AC3E}">
        <p14:creationId xmlns:p14="http://schemas.microsoft.com/office/powerpoint/2010/main" val="2775636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92591"/>
          </a:xfrm>
        </p:spPr>
        <p:txBody>
          <a:bodyPr/>
          <a:lstStyle/>
          <a:p>
            <a:r>
              <a:rPr lang="en-US" dirty="0" smtClean="0"/>
              <a:t>The Morning Meeting Board Elements </a:t>
            </a:r>
            <a:endParaRPr lang="en-US" dirty="0"/>
          </a:p>
        </p:txBody>
      </p:sp>
      <p:sp>
        <p:nvSpPr>
          <p:cNvPr id="3" name="Content Placeholder 2"/>
          <p:cNvSpPr>
            <a:spLocks noGrp="1"/>
          </p:cNvSpPr>
          <p:nvPr>
            <p:ph idx="1"/>
          </p:nvPr>
        </p:nvSpPr>
        <p:spPr>
          <a:xfrm>
            <a:off x="677334" y="1702191"/>
            <a:ext cx="8596668" cy="4423091"/>
          </a:xfrm>
        </p:spPr>
        <p:txBody>
          <a:bodyPr/>
          <a:lstStyle/>
          <a:p>
            <a:r>
              <a:rPr lang="en-US" dirty="0" smtClean="0"/>
              <a:t>Calendar</a:t>
            </a:r>
          </a:p>
          <a:p>
            <a:r>
              <a:rPr lang="en-US" dirty="0" smtClean="0"/>
              <a:t>Schedule</a:t>
            </a:r>
          </a:p>
          <a:p>
            <a:r>
              <a:rPr lang="en-US" dirty="0" smtClean="0"/>
              <a:t>Interactive Zones of Regulation Board</a:t>
            </a:r>
          </a:p>
          <a:p>
            <a:r>
              <a:rPr lang="en-US" dirty="0" smtClean="0"/>
              <a:t>Breathing Strategies poster</a:t>
            </a:r>
          </a:p>
          <a:p>
            <a:r>
              <a:rPr lang="en-US" dirty="0" smtClean="0"/>
              <a:t>ROARRRS Expectations</a:t>
            </a:r>
          </a:p>
          <a:p>
            <a:r>
              <a:rPr lang="en-US" dirty="0" smtClean="0"/>
              <a:t>Feeling of the Week</a:t>
            </a:r>
          </a:p>
          <a:p>
            <a:r>
              <a:rPr lang="en-US" dirty="0" smtClean="0"/>
              <a:t>Social Skill of the week</a:t>
            </a:r>
          </a:p>
          <a:p>
            <a:r>
              <a:rPr lang="en-US" dirty="0" smtClean="0"/>
              <a:t>Posters created by teachers and students on ZOR, Morning Meeting Cards </a:t>
            </a:r>
          </a:p>
          <a:p>
            <a:r>
              <a:rPr lang="en-US" dirty="0" smtClean="0"/>
              <a:t>Brain diagrams- Lizard Brain and Smart </a:t>
            </a:r>
            <a:r>
              <a:rPr lang="en-US" dirty="0"/>
              <a:t>B</a:t>
            </a:r>
            <a:r>
              <a:rPr lang="en-US" dirty="0" smtClean="0"/>
              <a:t>rain</a:t>
            </a:r>
          </a:p>
          <a:p>
            <a:r>
              <a:rPr lang="en-US" dirty="0" smtClean="0"/>
              <a:t>Mindful Games Cards</a:t>
            </a:r>
          </a:p>
          <a:p>
            <a:r>
              <a:rPr lang="en-US" dirty="0" smtClean="0"/>
              <a:t>Calming Techniques visuals</a:t>
            </a:r>
          </a:p>
          <a:p>
            <a:endParaRPr lang="en-US" dirty="0"/>
          </a:p>
        </p:txBody>
      </p:sp>
    </p:spTree>
    <p:extLst>
      <p:ext uri="{BB962C8B-B14F-4D97-AF65-F5344CB8AC3E}">
        <p14:creationId xmlns:p14="http://schemas.microsoft.com/office/powerpoint/2010/main" val="4055093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SEL Common Language and Curriculum infused in Circles</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ICARE Expectations</a:t>
            </a:r>
          </a:p>
          <a:p>
            <a:r>
              <a:rPr lang="en-US" dirty="0" smtClean="0"/>
              <a:t>Zones of Regulation</a:t>
            </a:r>
          </a:p>
          <a:p>
            <a:r>
              <a:rPr lang="en-US" dirty="0" smtClean="0"/>
              <a:t>Growth Mind Set</a:t>
            </a:r>
          </a:p>
          <a:p>
            <a:r>
              <a:rPr lang="en-US" dirty="0" smtClean="0"/>
              <a:t>Trauma Informed Care- Learning about the brain and how to rewire</a:t>
            </a:r>
          </a:p>
          <a:p>
            <a:r>
              <a:rPr lang="en-US" dirty="0" smtClean="0"/>
              <a:t>Social Detective  and Super Flex</a:t>
            </a:r>
          </a:p>
          <a:p>
            <a:r>
              <a:rPr lang="en-US" dirty="0" smtClean="0"/>
              <a:t>ICARE Social and Emotional Library</a:t>
            </a:r>
            <a:endParaRPr lang="en-US" dirty="0"/>
          </a:p>
          <a:p>
            <a:pPr marL="0" indent="0">
              <a:buNone/>
            </a:pPr>
            <a:endParaRPr lang="en-US" dirty="0"/>
          </a:p>
        </p:txBody>
      </p:sp>
    </p:spTree>
    <p:extLst>
      <p:ext uri="{BB962C8B-B14F-4D97-AF65-F5344CB8AC3E}">
        <p14:creationId xmlns:p14="http://schemas.microsoft.com/office/powerpoint/2010/main" val="202444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 </a:t>
            </a:r>
            <a:br>
              <a:rPr lang="en-US" dirty="0" smtClean="0"/>
            </a:br>
            <a:r>
              <a:rPr lang="en-US" dirty="0" smtClean="0">
                <a:solidFill>
                  <a:schemeClr val="accent5"/>
                </a:solidFill>
              </a:rPr>
              <a:t>Morning Meeting Circles</a:t>
            </a:r>
            <a:endParaRPr lang="en-US" dirty="0">
              <a:solidFill>
                <a:schemeClr val="accent5"/>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0264" y="2614863"/>
            <a:ext cx="3402399" cy="2558715"/>
          </a:xfrm>
        </p:spPr>
      </p:pic>
    </p:spTree>
    <p:extLst>
      <p:ext uri="{BB962C8B-B14F-4D97-AF65-F5344CB8AC3E}">
        <p14:creationId xmlns:p14="http://schemas.microsoft.com/office/powerpoint/2010/main" val="1322685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84" y="609600"/>
            <a:ext cx="8596668" cy="1320800"/>
          </a:xfrm>
        </p:spPr>
        <p:txBody>
          <a:bodyPr/>
          <a:lstStyle/>
          <a:p>
            <a:pPr algn="ctr"/>
            <a:r>
              <a:rPr lang="en-US" dirty="0"/>
              <a:t>Understanding the ICARE</a:t>
            </a:r>
            <a:br>
              <a:rPr lang="en-US" dirty="0"/>
            </a:br>
            <a:r>
              <a:rPr lang="en-US" dirty="0" smtClean="0"/>
              <a:t>Healing </a:t>
            </a:r>
            <a:r>
              <a:rPr lang="en-US" dirty="0"/>
              <a:t>Components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613" y="2373563"/>
            <a:ext cx="5817610" cy="3881437"/>
          </a:xfrm>
        </p:spPr>
      </p:pic>
    </p:spTree>
    <p:extLst>
      <p:ext uri="{BB962C8B-B14F-4D97-AF65-F5344CB8AC3E}">
        <p14:creationId xmlns:p14="http://schemas.microsoft.com/office/powerpoint/2010/main" val="490265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3778"/>
          </a:xfrm>
        </p:spPr>
        <p:txBody>
          <a:bodyPr>
            <a:normAutofit fontScale="90000"/>
          </a:bodyPr>
          <a:lstStyle/>
          <a:p>
            <a:pPr algn="ctr"/>
            <a:r>
              <a:rPr lang="en-US" dirty="0" smtClean="0"/>
              <a:t>Healing Components</a:t>
            </a:r>
            <a:br>
              <a:rPr lang="en-US" dirty="0" smtClean="0"/>
            </a:br>
            <a:endParaRPr lang="en-US" dirty="0"/>
          </a:p>
        </p:txBody>
      </p:sp>
      <p:sp>
        <p:nvSpPr>
          <p:cNvPr id="3" name="Content Placeholder 2"/>
          <p:cNvSpPr>
            <a:spLocks noGrp="1"/>
          </p:cNvSpPr>
          <p:nvPr>
            <p:ph idx="1"/>
          </p:nvPr>
        </p:nvSpPr>
        <p:spPr>
          <a:xfrm>
            <a:off x="677334" y="1533378"/>
            <a:ext cx="8596668" cy="3880773"/>
          </a:xfrm>
        </p:spPr>
        <p:txBody>
          <a:bodyPr>
            <a:normAutofit lnSpcReduction="10000"/>
          </a:bodyPr>
          <a:lstStyle/>
          <a:p>
            <a:r>
              <a:rPr lang="en-US" sz="3200" dirty="0" smtClean="0"/>
              <a:t>The ICARE REPAIR Process</a:t>
            </a:r>
          </a:p>
          <a:p>
            <a:r>
              <a:rPr lang="en-US" sz="3200" dirty="0" smtClean="0"/>
              <a:t>Counseling</a:t>
            </a:r>
          </a:p>
          <a:p>
            <a:r>
              <a:rPr lang="en-US" sz="3200" dirty="0" smtClean="0"/>
              <a:t>Partner Yoga- after regulation</a:t>
            </a:r>
          </a:p>
          <a:p>
            <a:r>
              <a:rPr lang="en-US" sz="3200" dirty="0" smtClean="0"/>
              <a:t>Synchronize Breath</a:t>
            </a:r>
          </a:p>
          <a:p>
            <a:r>
              <a:rPr lang="en-US" sz="3200" dirty="0" smtClean="0"/>
              <a:t>Holding Space</a:t>
            </a:r>
          </a:p>
          <a:p>
            <a:r>
              <a:rPr lang="en-US" sz="3200" dirty="0" smtClean="0"/>
              <a:t> Using your senses and focus to regain control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957" y="1376555"/>
            <a:ext cx="762762" cy="699255"/>
          </a:xfrm>
          <a:prstGeom prst="rect">
            <a:avLst/>
          </a:prstGeom>
        </p:spPr>
      </p:pic>
    </p:spTree>
    <p:extLst>
      <p:ext uri="{BB962C8B-B14F-4D97-AF65-F5344CB8AC3E}">
        <p14:creationId xmlns:p14="http://schemas.microsoft.com/office/powerpoint/2010/main" val="340571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Relationship Skills- ICARE REPAIR Steps</a:t>
            </a:r>
            <a:endParaRPr lang="en-US" dirty="0">
              <a:solidFill>
                <a:srgbClr val="92D050"/>
              </a:solidFill>
            </a:endParaRPr>
          </a:p>
        </p:txBody>
      </p:sp>
      <p:sp>
        <p:nvSpPr>
          <p:cNvPr id="3" name="Content Placeholder 2"/>
          <p:cNvSpPr>
            <a:spLocks noGrp="1"/>
          </p:cNvSpPr>
          <p:nvPr>
            <p:ph idx="1"/>
          </p:nvPr>
        </p:nvSpPr>
        <p:spPr>
          <a:xfrm>
            <a:off x="677334" y="1586664"/>
            <a:ext cx="8596668" cy="4791075"/>
          </a:xfrm>
        </p:spPr>
        <p:txBody>
          <a:bodyPr>
            <a:normAutofit lnSpcReduction="10000"/>
          </a:bodyPr>
          <a:lstStyle/>
          <a:p>
            <a:pPr marL="0" indent="0">
              <a:buNone/>
            </a:pPr>
            <a:r>
              <a:rPr lang="en-US" sz="2400" b="1" dirty="0" smtClean="0">
                <a:solidFill>
                  <a:srgbClr val="FF0000"/>
                </a:solidFill>
              </a:rPr>
              <a:t>R</a:t>
            </a:r>
            <a:r>
              <a:rPr lang="en-US" dirty="0" smtClean="0"/>
              <a:t>egain physical control- comfort versus confront approach, breathing, muscle relaxation, quiet time, visualizations, motor activities, distractors. Adult shift the energy to his/her own mindfulness practice to be able to hold space</a:t>
            </a:r>
          </a:p>
          <a:p>
            <a:pPr marL="0" indent="0">
              <a:buNone/>
            </a:pPr>
            <a:r>
              <a:rPr lang="en-US" sz="2400" b="1" dirty="0" smtClean="0">
                <a:solidFill>
                  <a:srgbClr val="FF0000"/>
                </a:solidFill>
              </a:rPr>
              <a:t>E</a:t>
            </a:r>
            <a:r>
              <a:rPr lang="en-US" dirty="0" smtClean="0"/>
              <a:t>xpress feelings in drawings or writing and eventually verbally. The narrative. Adults use HEAT (Hear, Empathize, Apologize, Take action with the student) Reflection activity.</a:t>
            </a:r>
          </a:p>
          <a:p>
            <a:pPr marL="0" indent="0">
              <a:buNone/>
            </a:pPr>
            <a:r>
              <a:rPr lang="en-US" sz="2400" b="1" dirty="0" smtClean="0">
                <a:solidFill>
                  <a:srgbClr val="FF0000"/>
                </a:solidFill>
              </a:rPr>
              <a:t>P</a:t>
            </a:r>
            <a:r>
              <a:rPr lang="en-US" dirty="0" smtClean="0"/>
              <a:t>lan actions to maintain emotional and physical control. Examples, role play.</a:t>
            </a:r>
          </a:p>
          <a:p>
            <a:pPr marL="0" indent="0">
              <a:buNone/>
            </a:pPr>
            <a:r>
              <a:rPr lang="en-US" sz="2400" b="1" dirty="0" smtClean="0">
                <a:solidFill>
                  <a:srgbClr val="FF0000"/>
                </a:solidFill>
              </a:rPr>
              <a:t>A</a:t>
            </a:r>
            <a:r>
              <a:rPr lang="en-US" dirty="0" smtClean="0"/>
              <a:t>ct </a:t>
            </a:r>
            <a:r>
              <a:rPr lang="en-US" dirty="0"/>
              <a:t>to make things </a:t>
            </a:r>
            <a:r>
              <a:rPr lang="en-US" dirty="0" smtClean="0"/>
              <a:t>better. </a:t>
            </a:r>
            <a:r>
              <a:rPr lang="en-US" b="1" dirty="0" smtClean="0">
                <a:solidFill>
                  <a:srgbClr val="FF0000"/>
                </a:solidFill>
              </a:rPr>
              <a:t>A</a:t>
            </a:r>
            <a:r>
              <a:rPr lang="en-US" dirty="0" smtClean="0"/>
              <a:t>pologize for harm caused. Participate in restorative circle. Restitution, rebuilding.</a:t>
            </a:r>
          </a:p>
          <a:p>
            <a:pPr marL="0" indent="0">
              <a:buNone/>
            </a:pPr>
            <a:r>
              <a:rPr lang="en-US" sz="2400" b="1" dirty="0" smtClean="0">
                <a:solidFill>
                  <a:srgbClr val="FF0000"/>
                </a:solidFill>
              </a:rPr>
              <a:t>I</a:t>
            </a:r>
            <a:r>
              <a:rPr lang="en-US" dirty="0" smtClean="0"/>
              <a:t>ncomplete assignments are completed</a:t>
            </a:r>
          </a:p>
          <a:p>
            <a:pPr marL="0" indent="0">
              <a:buNone/>
            </a:pPr>
            <a:r>
              <a:rPr lang="en-US" sz="2400" b="1" dirty="0" smtClean="0">
                <a:solidFill>
                  <a:srgbClr val="FF0000"/>
                </a:solidFill>
              </a:rPr>
              <a:t>R</a:t>
            </a:r>
            <a:r>
              <a:rPr lang="en-US" dirty="0" smtClean="0"/>
              <a:t>e-entering process- Ask for permission to return, focus on the replacement behavior/skill and repair of harm. Generalization. Using the new behaviors, creating new paths, new habits. Rewiring the brain restore the </a:t>
            </a:r>
            <a:r>
              <a:rPr lang="en-US" dirty="0" err="1" smtClean="0"/>
              <a:t>demage</a:t>
            </a:r>
            <a:r>
              <a:rPr lang="en-US" dirty="0" smtClean="0"/>
              <a:t>!</a:t>
            </a:r>
            <a:endParaRPr lang="en-US" dirty="0"/>
          </a:p>
        </p:txBody>
      </p:sp>
    </p:spTree>
    <p:extLst>
      <p:ext uri="{BB962C8B-B14F-4D97-AF65-F5344CB8AC3E}">
        <p14:creationId xmlns:p14="http://schemas.microsoft.com/office/powerpoint/2010/main" val="3558015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98"/>
            <a:ext cx="8596668" cy="660400"/>
          </a:xfrm>
        </p:spPr>
        <p:txBody>
          <a:bodyPr>
            <a:normAutofit/>
          </a:bodyPr>
          <a:lstStyle/>
          <a:p>
            <a:pPr algn="ctr"/>
            <a:r>
              <a:rPr lang="en-US" dirty="0" smtClean="0"/>
              <a:t>The Impacts of the ICARE Paradigm Shift</a:t>
            </a:r>
            <a:endParaRPr lang="en-US" dirty="0"/>
          </a:p>
        </p:txBody>
      </p:sp>
      <p:sp>
        <p:nvSpPr>
          <p:cNvPr id="3" name="Content Placeholder 2"/>
          <p:cNvSpPr>
            <a:spLocks noGrp="1"/>
          </p:cNvSpPr>
          <p:nvPr>
            <p:ph idx="1"/>
          </p:nvPr>
        </p:nvSpPr>
        <p:spPr>
          <a:xfrm>
            <a:off x="536657" y="690098"/>
            <a:ext cx="8596668" cy="6167902"/>
          </a:xfrm>
        </p:spPr>
        <p:txBody>
          <a:bodyPr>
            <a:normAutofit fontScale="92500" lnSpcReduction="20000"/>
          </a:bodyPr>
          <a:lstStyle/>
          <a:p>
            <a:r>
              <a:rPr lang="en-US" dirty="0" smtClean="0"/>
              <a:t>Since implementation of the REACCH Framework we have observed the following:</a:t>
            </a:r>
          </a:p>
          <a:p>
            <a:r>
              <a:rPr lang="en-US" dirty="0" smtClean="0"/>
              <a:t>Decrease in the involvement of law enforcement on school campus.</a:t>
            </a:r>
          </a:p>
          <a:p>
            <a:r>
              <a:rPr lang="en-US" dirty="0" smtClean="0"/>
              <a:t>Students are smiling more, spontaneously hugging or giving 5.  </a:t>
            </a:r>
          </a:p>
          <a:p>
            <a:r>
              <a:rPr lang="en-US" dirty="0" smtClean="0"/>
              <a:t>Increased Parental Involvement. Phone calls, written, positive calls.</a:t>
            </a:r>
          </a:p>
          <a:p>
            <a:r>
              <a:rPr lang="en-US" dirty="0" smtClean="0"/>
              <a:t>Significant decrease in intensity, frequency and duration of behavior outbursts.</a:t>
            </a:r>
          </a:p>
          <a:p>
            <a:r>
              <a:rPr lang="en-US" dirty="0" smtClean="0"/>
              <a:t>Students are more respectful of the physical environment. </a:t>
            </a:r>
          </a:p>
          <a:p>
            <a:r>
              <a:rPr lang="en-US" dirty="0"/>
              <a:t> </a:t>
            </a:r>
            <a:r>
              <a:rPr lang="en-US" dirty="0" smtClean="0"/>
              <a:t>The development of a positive School Culture. Where we support each other and stay focused.</a:t>
            </a:r>
          </a:p>
          <a:p>
            <a:r>
              <a:rPr lang="en-US" dirty="0" smtClean="0"/>
              <a:t>We began the 2</a:t>
            </a:r>
            <a:r>
              <a:rPr lang="en-US" baseline="30000" dirty="0" smtClean="0"/>
              <a:t>nd</a:t>
            </a:r>
            <a:r>
              <a:rPr lang="en-US" dirty="0" smtClean="0"/>
              <a:t> year of implementation with only 4 returning staff members out of 10. We began the 3rd school year with 9 </a:t>
            </a:r>
            <a:r>
              <a:rPr lang="en-US" dirty="0"/>
              <a:t>out of </a:t>
            </a:r>
            <a:r>
              <a:rPr lang="en-US" dirty="0" smtClean="0"/>
              <a:t>10 staff members returning</a:t>
            </a:r>
            <a:r>
              <a:rPr lang="en-US" dirty="0"/>
              <a:t>.</a:t>
            </a:r>
            <a:endParaRPr lang="en-US" dirty="0" smtClean="0"/>
          </a:p>
          <a:p>
            <a:r>
              <a:rPr lang="en-US" dirty="0" smtClean="0"/>
              <a:t>Our students are now allowed in extra curriculum activities and fieldtrips because they can regulate emotions and use appropriate social skills.</a:t>
            </a:r>
          </a:p>
          <a:p>
            <a:r>
              <a:rPr lang="en-US" dirty="0" smtClean="0"/>
              <a:t>Our staff members addresses conflict with a growth mind set. We meet formally at least 2 times a month and informally everyday to debrief and improve systems.</a:t>
            </a:r>
          </a:p>
          <a:p>
            <a:r>
              <a:rPr lang="en-US" dirty="0" smtClean="0"/>
              <a:t>Students are generalizing </a:t>
            </a:r>
            <a:r>
              <a:rPr lang="en-US" dirty="0"/>
              <a:t>s</a:t>
            </a:r>
            <a:r>
              <a:rPr lang="en-US" dirty="0" smtClean="0"/>
              <a:t>elf regulation and social skills to other settings. </a:t>
            </a:r>
          </a:p>
          <a:p>
            <a:r>
              <a:rPr lang="en-US" dirty="0" smtClean="0"/>
              <a:t>Each year the number of students transitioning back to their schools of residency has increased. </a:t>
            </a:r>
          </a:p>
          <a:p>
            <a:r>
              <a:rPr lang="en-US" dirty="0" smtClean="0"/>
              <a:t>The vast majority of students transitioning out of ICARE are succeeding in their school of residency.</a:t>
            </a:r>
          </a:p>
          <a:p>
            <a:r>
              <a:rPr lang="en-US" dirty="0" smtClean="0"/>
              <a:t>More community involvement- guest speakers, community members involved and collaborating. </a:t>
            </a:r>
          </a:p>
          <a:p>
            <a:endParaRPr lang="en-US" dirty="0" smtClean="0"/>
          </a:p>
          <a:p>
            <a:endParaRPr lang="en-US" dirty="0"/>
          </a:p>
        </p:txBody>
      </p:sp>
    </p:spTree>
    <p:extLst>
      <p:ext uri="{BB962C8B-B14F-4D97-AF65-F5344CB8AC3E}">
        <p14:creationId xmlns:p14="http://schemas.microsoft.com/office/powerpoint/2010/main" val="33688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834" y="100038"/>
            <a:ext cx="8596668" cy="1023912"/>
          </a:xfrm>
        </p:spPr>
        <p:txBody>
          <a:bodyPr/>
          <a:lstStyle/>
          <a:p>
            <a:pPr algn="ctr"/>
            <a:r>
              <a:rPr lang="en-US" dirty="0" smtClean="0"/>
              <a:t>About the ICARE Program…</a:t>
            </a:r>
            <a:endParaRPr lang="en-US" dirty="0"/>
          </a:p>
        </p:txBody>
      </p:sp>
      <p:sp>
        <p:nvSpPr>
          <p:cNvPr id="3" name="Content Placeholder 2"/>
          <p:cNvSpPr>
            <a:spLocks noGrp="1"/>
          </p:cNvSpPr>
          <p:nvPr>
            <p:ph idx="1"/>
          </p:nvPr>
        </p:nvSpPr>
        <p:spPr>
          <a:xfrm>
            <a:off x="467784" y="1123950"/>
            <a:ext cx="10028766" cy="4770412"/>
          </a:xfrm>
        </p:spPr>
        <p:txBody>
          <a:bodyPr>
            <a:normAutofit/>
          </a:bodyPr>
          <a:lstStyle/>
          <a:p>
            <a:r>
              <a:rPr lang="en-US" sz="2400" dirty="0" smtClean="0"/>
              <a:t>ICARE is an Alternative Education program at Escambia County School District, Pensacola, FL. We serve K-5 students who have displayed aggressive and unsafe behaviors at their school of residency and need an alternative setting to learn social skills and emotional regulation. Currently we serve 25 students and the family keeps growing!</a:t>
            </a:r>
          </a:p>
          <a:p>
            <a:r>
              <a:rPr lang="en-US" sz="2400" dirty="0" smtClean="0"/>
              <a:t>Instructional Staff- There are 3 classrooms at ICARE. We have a teacher and a teacher's assistant in each class and 1 ESE teacher who comes to ICARE 2-3 times a week.</a:t>
            </a:r>
          </a:p>
          <a:p>
            <a:r>
              <a:rPr lang="en-US" sz="2400" dirty="0" smtClean="0"/>
              <a:t>Structural and Behavioral Staff- 1 Teacher in Charge, 1 Behavior Analyst, 1 Mental Health Counselor, and 2 Behavior Tech.</a:t>
            </a:r>
          </a:p>
          <a:p>
            <a:pPr marL="0" indent="0">
              <a:buNone/>
            </a:pPr>
            <a:endParaRPr lang="en-US" sz="2400" dirty="0"/>
          </a:p>
        </p:txBody>
      </p:sp>
    </p:spTree>
    <p:extLst>
      <p:ext uri="{BB962C8B-B14F-4D97-AF65-F5344CB8AC3E}">
        <p14:creationId xmlns:p14="http://schemas.microsoft.com/office/powerpoint/2010/main" val="1442008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8" t="12987" r="362" b="17206"/>
          <a:stretch/>
        </p:blipFill>
        <p:spPr>
          <a:xfrm>
            <a:off x="938463" y="1082842"/>
            <a:ext cx="8133348" cy="4379496"/>
          </a:xfrm>
          <a:prstGeom prst="rect">
            <a:avLst/>
          </a:prstGeom>
        </p:spPr>
      </p:pic>
    </p:spTree>
    <p:extLst>
      <p:ext uri="{BB962C8B-B14F-4D97-AF65-F5344CB8AC3E}">
        <p14:creationId xmlns:p14="http://schemas.microsoft.com/office/powerpoint/2010/main" val="3731924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0493" y="2464765"/>
            <a:ext cx="3048000" cy="3048000"/>
          </a:xfrm>
        </p:spPr>
      </p:pic>
    </p:spTree>
    <p:extLst>
      <p:ext uri="{BB962C8B-B14F-4D97-AF65-F5344CB8AC3E}">
        <p14:creationId xmlns:p14="http://schemas.microsoft.com/office/powerpoint/2010/main" val="308908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42291"/>
          </a:xfrm>
          <a:prstGeom prst="rect">
            <a:avLst/>
          </a:prstGeom>
        </p:spPr>
      </p:pic>
    </p:spTree>
    <p:extLst>
      <p:ext uri="{BB962C8B-B14F-4D97-AF65-F5344CB8AC3E}">
        <p14:creationId xmlns:p14="http://schemas.microsoft.com/office/powerpoint/2010/main" val="279023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ICARE Mission Statement</a:t>
            </a:r>
            <a:endParaRPr lang="en-US" dirty="0"/>
          </a:p>
        </p:txBody>
      </p:sp>
      <p:sp>
        <p:nvSpPr>
          <p:cNvPr id="3" name="Content Placeholder 2"/>
          <p:cNvSpPr>
            <a:spLocks noGrp="1"/>
          </p:cNvSpPr>
          <p:nvPr>
            <p:ph idx="1"/>
          </p:nvPr>
        </p:nvSpPr>
        <p:spPr>
          <a:xfrm>
            <a:off x="677334" y="1266093"/>
            <a:ext cx="8596668" cy="4775270"/>
          </a:xfrm>
        </p:spPr>
        <p:txBody>
          <a:bodyPr>
            <a:normAutofit lnSpcReduction="10000"/>
          </a:bodyPr>
          <a:lstStyle/>
          <a:p>
            <a:r>
              <a:rPr lang="en-US" sz="3200" i="1" dirty="0"/>
              <a:t>The mission of the </a:t>
            </a:r>
            <a:r>
              <a:rPr lang="en-US" sz="3200" i="1" dirty="0" smtClean="0"/>
              <a:t>ICARE program is </a:t>
            </a:r>
            <a:r>
              <a:rPr lang="en-US" sz="3200" i="1" dirty="0"/>
              <a:t>to </a:t>
            </a:r>
            <a:r>
              <a:rPr lang="en-US" sz="3200" i="1" dirty="0" smtClean="0"/>
              <a:t>assist students to reach </a:t>
            </a:r>
            <a:r>
              <a:rPr lang="en-US" sz="3200" i="1" dirty="0"/>
              <a:t>their fullest social, emotional, and academic potential. Through our REACCH </a:t>
            </a:r>
            <a:r>
              <a:rPr lang="en-US" sz="3200" i="1" dirty="0" smtClean="0"/>
              <a:t>Framework, Trauma </a:t>
            </a:r>
            <a:r>
              <a:rPr lang="en-US" sz="3200" i="1" dirty="0"/>
              <a:t>I</a:t>
            </a:r>
            <a:r>
              <a:rPr lang="en-US" sz="3200" i="1" dirty="0" smtClean="0"/>
              <a:t>nformed </a:t>
            </a:r>
            <a:r>
              <a:rPr lang="en-US" sz="3200" i="1" dirty="0"/>
              <a:t>Care </a:t>
            </a:r>
            <a:r>
              <a:rPr lang="en-US" sz="3200" i="1" dirty="0" smtClean="0"/>
              <a:t>and </a:t>
            </a:r>
            <a:r>
              <a:rPr lang="en-US" sz="3200" i="1" dirty="0"/>
              <a:t>a Multi-Tiered System of Supports, we educate, guide, inspire, and </a:t>
            </a:r>
            <a:r>
              <a:rPr lang="en-US" sz="3200" i="1" dirty="0" smtClean="0"/>
              <a:t>collaborate with </a:t>
            </a:r>
            <a:r>
              <a:rPr lang="en-US" sz="3200" i="1" dirty="0"/>
              <a:t>each and every student to </a:t>
            </a:r>
            <a:r>
              <a:rPr lang="en-US" sz="3200" i="1" dirty="0" smtClean="0"/>
              <a:t>create a school community of kind, compassionate, productive</a:t>
            </a:r>
            <a:r>
              <a:rPr lang="en-US" sz="3200" i="1" dirty="0"/>
              <a:t>, engaged, and </a:t>
            </a:r>
            <a:r>
              <a:rPr lang="en-US" sz="3200" i="1" dirty="0" smtClean="0"/>
              <a:t>cooperative individuals.</a:t>
            </a:r>
            <a:endParaRPr lang="en-US" sz="3200" dirty="0"/>
          </a:p>
          <a:p>
            <a:endParaRPr lang="en-US" dirty="0"/>
          </a:p>
        </p:txBody>
      </p:sp>
    </p:spTree>
    <p:extLst>
      <p:ext uri="{BB962C8B-B14F-4D97-AF65-F5344CB8AC3E}">
        <p14:creationId xmlns:p14="http://schemas.microsoft.com/office/powerpoint/2010/main" val="197956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Attends ICARE?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20" y="2067951"/>
            <a:ext cx="5023035" cy="4222187"/>
          </a:xfrm>
        </p:spPr>
      </p:pic>
      <p:cxnSp>
        <p:nvCxnSpPr>
          <p:cNvPr id="6" name="Straight Arrow Connector 5"/>
          <p:cNvCxnSpPr/>
          <p:nvPr/>
        </p:nvCxnSpPr>
        <p:spPr>
          <a:xfrm flipH="1">
            <a:off x="2337213" y="2056115"/>
            <a:ext cx="675247" cy="495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6291318" y="2209567"/>
            <a:ext cx="3460652" cy="389581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180640" y="2115511"/>
            <a:ext cx="517863" cy="614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51101" y="1641510"/>
            <a:ext cx="1659531" cy="646331"/>
          </a:xfrm>
          <a:prstGeom prst="rect">
            <a:avLst/>
          </a:prstGeom>
          <a:noFill/>
        </p:spPr>
        <p:txBody>
          <a:bodyPr wrap="square" rtlCol="0">
            <a:spAutoFit/>
          </a:bodyPr>
          <a:lstStyle/>
          <a:p>
            <a:r>
              <a:rPr lang="en-US" sz="1200" dirty="0" smtClean="0"/>
              <a:t>ICARE</a:t>
            </a:r>
          </a:p>
          <a:p>
            <a:r>
              <a:rPr lang="en-US" sz="1200" dirty="0" smtClean="0"/>
              <a:t>100 % High Levels of Support</a:t>
            </a:r>
            <a:endParaRPr lang="en-US" sz="1200" dirty="0"/>
          </a:p>
        </p:txBody>
      </p:sp>
      <p:sp>
        <p:nvSpPr>
          <p:cNvPr id="14" name="TextBox 13"/>
          <p:cNvSpPr txBox="1"/>
          <p:nvPr/>
        </p:nvSpPr>
        <p:spPr>
          <a:xfrm>
            <a:off x="3044870" y="1732950"/>
            <a:ext cx="1768234" cy="646331"/>
          </a:xfrm>
          <a:prstGeom prst="rect">
            <a:avLst/>
          </a:prstGeom>
          <a:noFill/>
        </p:spPr>
        <p:txBody>
          <a:bodyPr wrap="square" rtlCol="0">
            <a:spAutoFit/>
          </a:bodyPr>
          <a:lstStyle/>
          <a:p>
            <a:r>
              <a:rPr lang="en-US" sz="1200" dirty="0" smtClean="0"/>
              <a:t>Other schools in the district- 5% High Levels of support</a:t>
            </a:r>
            <a:endParaRPr lang="en-US" sz="1200" dirty="0"/>
          </a:p>
        </p:txBody>
      </p:sp>
    </p:spTree>
    <p:extLst>
      <p:ext uri="{BB962C8B-B14F-4D97-AF65-F5344CB8AC3E}">
        <p14:creationId xmlns:p14="http://schemas.microsoft.com/office/powerpoint/2010/main" val="371962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Interventions- all students receive ALL TIERS</a:t>
            </a:r>
            <a:endParaRPr lang="en-US" dirty="0"/>
          </a:p>
        </p:txBody>
      </p:sp>
      <p:sp>
        <p:nvSpPr>
          <p:cNvPr id="3" name="Content Placeholder 2"/>
          <p:cNvSpPr>
            <a:spLocks noGrp="1"/>
          </p:cNvSpPr>
          <p:nvPr>
            <p:ph idx="1"/>
          </p:nvPr>
        </p:nvSpPr>
        <p:spPr>
          <a:xfrm>
            <a:off x="480387" y="2042958"/>
            <a:ext cx="8596668" cy="3880773"/>
          </a:xfrm>
        </p:spPr>
        <p:txBody>
          <a:bodyPr/>
          <a:lstStyle/>
          <a:p>
            <a:pPr marL="0" indent="0" algn="ctr">
              <a:buNone/>
            </a:pPr>
            <a:endParaRPr lang="en-US" dirty="0"/>
          </a:p>
        </p:txBody>
      </p:sp>
      <p:sp>
        <p:nvSpPr>
          <p:cNvPr id="5" name="Isosceles Triangle 4"/>
          <p:cNvSpPr/>
          <p:nvPr/>
        </p:nvSpPr>
        <p:spPr>
          <a:xfrm>
            <a:off x="2881647" y="2580691"/>
            <a:ext cx="2996418" cy="2805306"/>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280512" y="2580691"/>
            <a:ext cx="2996418" cy="2805306"/>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3679377" y="2580691"/>
            <a:ext cx="2996418" cy="2805306"/>
          </a:xfrm>
          <a:prstGeom prst="triangle">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418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78130"/>
            <a:ext cx="8596668" cy="734744"/>
          </a:xfrm>
        </p:spPr>
        <p:txBody>
          <a:bodyPr>
            <a:normAutofit fontScale="90000"/>
          </a:bodyPr>
          <a:lstStyle/>
          <a:p>
            <a:pPr algn="ctr"/>
            <a:r>
              <a:rPr lang="en-US" sz="4000" dirty="0" smtClean="0"/>
              <a:t>Our Program’s Foundation </a:t>
            </a:r>
            <a:r>
              <a:rPr lang="en-US" dirty="0"/>
              <a:t/>
            </a:r>
            <a:br>
              <a:rPr lang="en-US" dirty="0"/>
            </a:br>
            <a:r>
              <a:rPr lang="en-US" dirty="0" smtClean="0"/>
              <a:t/>
            </a:r>
            <a:br>
              <a:rPr lang="en-US" dirty="0" smtClean="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153" y="3365694"/>
            <a:ext cx="4681027" cy="3305975"/>
          </a:xfrm>
        </p:spPr>
      </p:pic>
      <p:sp>
        <p:nvSpPr>
          <p:cNvPr id="3" name="TextBox 2"/>
          <p:cNvSpPr txBox="1"/>
          <p:nvPr/>
        </p:nvSpPr>
        <p:spPr>
          <a:xfrm>
            <a:off x="1030333" y="1463040"/>
            <a:ext cx="8243668"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a:t>The ICARE </a:t>
            </a:r>
            <a:r>
              <a:rPr lang="en-US" sz="3200" dirty="0" smtClean="0"/>
              <a:t>REACCH Framework </a:t>
            </a:r>
            <a:r>
              <a:rPr lang="en-US" sz="3200" dirty="0"/>
              <a:t>and Expectations</a:t>
            </a:r>
          </a:p>
          <a:p>
            <a:pPr marL="457200" indent="-457200">
              <a:buFont typeface="Wingdings" panose="05000000000000000000" pitchFamily="2" charset="2"/>
              <a:buChar char="§"/>
            </a:pPr>
            <a:r>
              <a:rPr lang="en-US" sz="3200" dirty="0" smtClean="0"/>
              <a:t>Trauma </a:t>
            </a:r>
            <a:r>
              <a:rPr lang="en-US" sz="3200" dirty="0"/>
              <a:t>Informed </a:t>
            </a:r>
            <a:r>
              <a:rPr lang="en-US" sz="3200" dirty="0" smtClean="0"/>
              <a:t>Care</a:t>
            </a:r>
          </a:p>
          <a:p>
            <a:pPr marL="457200" indent="-457200">
              <a:buFont typeface="Wingdings" panose="05000000000000000000" pitchFamily="2" charset="2"/>
              <a:buChar char="§"/>
            </a:pPr>
            <a:r>
              <a:rPr lang="en-US" sz="3200" dirty="0" smtClean="0"/>
              <a:t>PBIS and SEL</a:t>
            </a:r>
          </a:p>
          <a:p>
            <a:pPr marL="457200" indent="-457200">
              <a:buFont typeface="Wingdings" panose="05000000000000000000" pitchFamily="2" charset="2"/>
              <a:buChar char="§"/>
            </a:pPr>
            <a:r>
              <a:rPr lang="en-US" sz="3200" dirty="0" smtClean="0"/>
              <a:t>Restorative </a:t>
            </a:r>
            <a:r>
              <a:rPr lang="en-US" sz="3200" dirty="0"/>
              <a:t>Practice</a:t>
            </a:r>
          </a:p>
          <a:p>
            <a:endParaRPr lang="en-US" sz="3200" dirty="0"/>
          </a:p>
        </p:txBody>
      </p:sp>
    </p:spTree>
    <p:extLst>
      <p:ext uri="{BB962C8B-B14F-4D97-AF65-F5344CB8AC3E}">
        <p14:creationId xmlns:p14="http://schemas.microsoft.com/office/powerpoint/2010/main" val="422902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98" y="0"/>
            <a:ext cx="8596668" cy="1320800"/>
          </a:xfrm>
        </p:spPr>
        <p:txBody>
          <a:bodyPr>
            <a:normAutofit fontScale="90000"/>
          </a:bodyPr>
          <a:lstStyle/>
          <a:p>
            <a:pPr algn="ctr"/>
            <a:r>
              <a:rPr lang="en-US" dirty="0" smtClean="0"/>
              <a:t>Through the</a:t>
            </a:r>
            <a:r>
              <a:rPr lang="en-US" dirty="0"/>
              <a:t/>
            </a:r>
            <a:br>
              <a:rPr lang="en-US" dirty="0"/>
            </a:br>
            <a:r>
              <a:rPr lang="en-US" dirty="0"/>
              <a:t>ICARE </a:t>
            </a:r>
            <a:r>
              <a:rPr lang="en-US" dirty="0" smtClean="0"/>
              <a:t>REACCH Framework…</a:t>
            </a:r>
            <a:br>
              <a:rPr lang="en-US" dirty="0" smtClean="0"/>
            </a:br>
            <a:endParaRPr lang="en-US" dirty="0"/>
          </a:p>
        </p:txBody>
      </p:sp>
      <p:sp>
        <p:nvSpPr>
          <p:cNvPr id="3" name="Content Placeholder 2"/>
          <p:cNvSpPr>
            <a:spLocks noGrp="1"/>
          </p:cNvSpPr>
          <p:nvPr>
            <p:ph idx="1"/>
          </p:nvPr>
        </p:nvSpPr>
        <p:spPr>
          <a:xfrm>
            <a:off x="677334" y="1240077"/>
            <a:ext cx="8596668" cy="5023564"/>
          </a:xfrm>
        </p:spPr>
        <p:txBody>
          <a:bodyPr>
            <a:noAutofit/>
          </a:bodyPr>
          <a:lstStyle/>
          <a:p>
            <a:pPr marL="0" indent="0">
              <a:buNone/>
            </a:pPr>
            <a:r>
              <a:rPr lang="en-US" sz="4000" dirty="0" smtClean="0">
                <a:solidFill>
                  <a:srgbClr val="FF0000"/>
                </a:solidFill>
              </a:rPr>
              <a:t>R</a:t>
            </a:r>
            <a:r>
              <a:rPr lang="en-US" sz="4000" dirty="0" smtClean="0"/>
              <a:t>elationship Building</a:t>
            </a:r>
          </a:p>
          <a:p>
            <a:pPr marL="0" indent="0">
              <a:buNone/>
            </a:pPr>
            <a:r>
              <a:rPr lang="en-US" sz="4000" dirty="0" smtClean="0">
                <a:solidFill>
                  <a:srgbClr val="FF0000"/>
                </a:solidFill>
              </a:rPr>
              <a:t>E</a:t>
            </a:r>
            <a:r>
              <a:rPr lang="en-US" sz="4000" dirty="0" smtClean="0"/>
              <a:t>ngagement</a:t>
            </a:r>
          </a:p>
          <a:p>
            <a:pPr marL="0" indent="0">
              <a:buNone/>
            </a:pPr>
            <a:r>
              <a:rPr lang="en-US" sz="4000" dirty="0" smtClean="0">
                <a:solidFill>
                  <a:srgbClr val="FF0000"/>
                </a:solidFill>
              </a:rPr>
              <a:t>A</a:t>
            </a:r>
            <a:r>
              <a:rPr lang="en-US" sz="4000" dirty="0" smtClean="0"/>
              <a:t>ppreciation</a:t>
            </a:r>
          </a:p>
          <a:p>
            <a:pPr marL="0" indent="0">
              <a:buNone/>
            </a:pPr>
            <a:r>
              <a:rPr lang="en-US" sz="4000" dirty="0" smtClean="0">
                <a:solidFill>
                  <a:srgbClr val="FF0000"/>
                </a:solidFill>
              </a:rPr>
              <a:t>C</a:t>
            </a:r>
            <a:r>
              <a:rPr lang="en-US" sz="4000" dirty="0" smtClean="0"/>
              <a:t>oaching</a:t>
            </a:r>
          </a:p>
          <a:p>
            <a:pPr marL="0" indent="0">
              <a:buNone/>
            </a:pPr>
            <a:r>
              <a:rPr lang="en-US" sz="4000" dirty="0" smtClean="0">
                <a:solidFill>
                  <a:srgbClr val="FF0000"/>
                </a:solidFill>
              </a:rPr>
              <a:t>C</a:t>
            </a:r>
            <a:r>
              <a:rPr lang="en-US" sz="4000" dirty="0" smtClean="0"/>
              <a:t>ommunity Connections</a:t>
            </a:r>
          </a:p>
          <a:p>
            <a:pPr marL="0" indent="0">
              <a:buNone/>
            </a:pPr>
            <a:r>
              <a:rPr lang="en-US" sz="4000" dirty="0" smtClean="0">
                <a:solidFill>
                  <a:srgbClr val="FF0000"/>
                </a:solidFill>
              </a:rPr>
              <a:t>H</a:t>
            </a:r>
            <a:r>
              <a:rPr lang="en-US" sz="4000" dirty="0" smtClean="0"/>
              <a:t>ealing</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037" y="1240077"/>
            <a:ext cx="1028618" cy="94297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709" y="3305908"/>
            <a:ext cx="1049999" cy="96257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037" y="4811151"/>
            <a:ext cx="1090466" cy="999675"/>
          </a:xfrm>
          <a:prstGeom prst="rect">
            <a:avLst/>
          </a:prstGeom>
        </p:spPr>
      </p:pic>
    </p:spTree>
    <p:extLst>
      <p:ext uri="{BB962C8B-B14F-4D97-AF65-F5344CB8AC3E}">
        <p14:creationId xmlns:p14="http://schemas.microsoft.com/office/powerpoint/2010/main" val="258178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5611</TotalTime>
  <Words>2023</Words>
  <Application>Microsoft Office PowerPoint</Application>
  <PresentationFormat>Widescreen</PresentationFormat>
  <Paragraphs>249</Paragraphs>
  <Slides>42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Comic Sans MS</vt:lpstr>
      <vt:lpstr>Times New Roman</vt:lpstr>
      <vt:lpstr>Trebuchet MS</vt:lpstr>
      <vt:lpstr>Wingdings</vt:lpstr>
      <vt:lpstr>Wingdings 3</vt:lpstr>
      <vt:lpstr>Facet</vt:lpstr>
      <vt:lpstr>Using Restorative Practice and Mindfulness to Build Relationships and Heal Trauma</vt:lpstr>
      <vt:lpstr>Objectives. Participants will…</vt:lpstr>
      <vt:lpstr>PowerPoint Presentation</vt:lpstr>
      <vt:lpstr>About the ICARE Program…</vt:lpstr>
      <vt:lpstr>ICARE Mission Statement</vt:lpstr>
      <vt:lpstr>Who Attends ICARE?</vt:lpstr>
      <vt:lpstr>Layers of Interventions- all students receive ALL TIERS</vt:lpstr>
      <vt:lpstr>Our Program’s Foundation   </vt:lpstr>
      <vt:lpstr>Through the ICARE REACCH Framework… </vt:lpstr>
      <vt:lpstr>We Become…</vt:lpstr>
      <vt:lpstr>Fight or Flight Response what is trauma fight flight and freeze for kids - Yahoo Video Search Results  </vt:lpstr>
      <vt:lpstr>Trauma- What it is?</vt:lpstr>
      <vt:lpstr>How Does the Brain Work? Don’t Flip Your Lid</vt:lpstr>
      <vt:lpstr>Trauma- Symptoms</vt:lpstr>
      <vt:lpstr>Trauma- Treatments</vt:lpstr>
      <vt:lpstr>Understanding Relationship Building Components used at ICARE</vt:lpstr>
      <vt:lpstr>The Building Blocks. What do we do? How do we do it?</vt:lpstr>
      <vt:lpstr>PowerPoint Presentation</vt:lpstr>
      <vt:lpstr>PowerPoint Presentation</vt:lpstr>
      <vt:lpstr>Types of Restorative Practices</vt:lpstr>
      <vt:lpstr>PowerPoint Presentation</vt:lpstr>
      <vt:lpstr>Understanding the ICARE Coaching Components</vt:lpstr>
      <vt:lpstr>Social Emotional Learning (SEL)  </vt:lpstr>
      <vt:lpstr>PowerPoint Presentation</vt:lpstr>
      <vt:lpstr>Self Awareness and Self Management Mindfulness</vt:lpstr>
      <vt:lpstr>Examples of Mindfulness Practices</vt:lpstr>
      <vt:lpstr>Let’s Practice!  Mindfulness</vt:lpstr>
      <vt:lpstr>Self Awareness, Self Management, Regulation and Body and Mind Integration in Action-Yoga </vt:lpstr>
      <vt:lpstr>Why Yoga?</vt:lpstr>
      <vt:lpstr>Let’s Practice!  Yoga </vt:lpstr>
      <vt:lpstr>Relationship Skills- Circles  </vt:lpstr>
      <vt:lpstr>ICARE Morning Meeting Circles Activities- Proactive</vt:lpstr>
      <vt:lpstr>The Morning Meeting Board Elements </vt:lpstr>
      <vt:lpstr>SEL Common Language and Curriculum infused in Circles</vt:lpstr>
      <vt:lpstr>Let’s Practice!  Morning Meeting Circles</vt:lpstr>
      <vt:lpstr>Understanding the ICARE Healing Components</vt:lpstr>
      <vt:lpstr>Healing Components </vt:lpstr>
      <vt:lpstr>Relationship Skills- ICARE REPAIR Steps</vt:lpstr>
      <vt:lpstr>The Impacts of the ICARE Paradigm Shift</vt:lpstr>
      <vt:lpstr>PowerPoint Presentation</vt:lpstr>
      <vt:lpstr>Questions?</vt:lpstr>
      <vt:lpstr>PowerPoint Presentation</vt:lpstr>
    </vt:vector>
  </TitlesOfParts>
  <Company>Escambia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Restorative Practice and Mindfulness to Build Relationships and Heal Trauma</dc:title>
  <dc:creator>Information Technology Department</dc:creator>
  <cp:lastModifiedBy>Information Technology Department</cp:lastModifiedBy>
  <cp:revision>100</cp:revision>
  <dcterms:created xsi:type="dcterms:W3CDTF">2018-07-30T16:19:25Z</dcterms:created>
  <dcterms:modified xsi:type="dcterms:W3CDTF">2018-10-24T15:39:32Z</dcterms:modified>
</cp:coreProperties>
</file>