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3.xml" ContentType="application/vnd.openxmlformats-officedocument.drawingml.chart+xml"/>
  <Override PartName="/ppt/notesSlides/notesSlide40.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71"/>
  </p:notesMasterIdLst>
  <p:handoutMasterIdLst>
    <p:handoutMasterId r:id="rId72"/>
  </p:handoutMasterIdLst>
  <p:sldIdLst>
    <p:sldId id="385" r:id="rId2"/>
    <p:sldId id="261" r:id="rId3"/>
    <p:sldId id="320" r:id="rId4"/>
    <p:sldId id="260" r:id="rId5"/>
    <p:sldId id="375" r:id="rId6"/>
    <p:sldId id="401" r:id="rId7"/>
    <p:sldId id="411" r:id="rId8"/>
    <p:sldId id="408" r:id="rId9"/>
    <p:sldId id="412" r:id="rId10"/>
    <p:sldId id="402" r:id="rId11"/>
    <p:sldId id="409" r:id="rId12"/>
    <p:sldId id="410" r:id="rId13"/>
    <p:sldId id="262" r:id="rId14"/>
    <p:sldId id="267" r:id="rId15"/>
    <p:sldId id="268" r:id="rId16"/>
    <p:sldId id="270" r:id="rId17"/>
    <p:sldId id="272" r:id="rId18"/>
    <p:sldId id="363" r:id="rId19"/>
    <p:sldId id="283" r:id="rId20"/>
    <p:sldId id="382" r:id="rId21"/>
    <p:sldId id="273" r:id="rId22"/>
    <p:sldId id="376" r:id="rId23"/>
    <p:sldId id="274" r:id="rId24"/>
    <p:sldId id="275" r:id="rId25"/>
    <p:sldId id="276" r:id="rId26"/>
    <p:sldId id="277" r:id="rId27"/>
    <p:sldId id="278" r:id="rId28"/>
    <p:sldId id="358" r:id="rId29"/>
    <p:sldId id="364" r:id="rId30"/>
    <p:sldId id="279" r:id="rId31"/>
    <p:sldId id="284" r:id="rId32"/>
    <p:sldId id="285" r:id="rId33"/>
    <p:sldId id="286" r:id="rId34"/>
    <p:sldId id="287" r:id="rId35"/>
    <p:sldId id="319" r:id="rId36"/>
    <p:sldId id="397" r:id="rId37"/>
    <p:sldId id="398" r:id="rId38"/>
    <p:sldId id="399" r:id="rId39"/>
    <p:sldId id="400" r:id="rId40"/>
    <p:sldId id="295" r:id="rId41"/>
    <p:sldId id="296" r:id="rId42"/>
    <p:sldId id="365" r:id="rId43"/>
    <p:sldId id="299" r:id="rId44"/>
    <p:sldId id="414" r:id="rId45"/>
    <p:sldId id="359" r:id="rId46"/>
    <p:sldId id="301" r:id="rId47"/>
    <p:sldId id="370" r:id="rId48"/>
    <p:sldId id="372" r:id="rId49"/>
    <p:sldId id="373" r:id="rId50"/>
    <p:sldId id="417" r:id="rId51"/>
    <p:sldId id="416" r:id="rId52"/>
    <p:sldId id="309" r:id="rId53"/>
    <p:sldId id="310" r:id="rId54"/>
    <p:sldId id="313" r:id="rId55"/>
    <p:sldId id="315" r:id="rId56"/>
    <p:sldId id="316" r:id="rId57"/>
    <p:sldId id="374" r:id="rId58"/>
    <p:sldId id="317" r:id="rId59"/>
    <p:sldId id="318" r:id="rId60"/>
    <p:sldId id="360" r:id="rId61"/>
    <p:sldId id="362" r:id="rId62"/>
    <p:sldId id="340" r:id="rId63"/>
    <p:sldId id="342" r:id="rId64"/>
    <p:sldId id="288" r:id="rId65"/>
    <p:sldId id="383" r:id="rId66"/>
    <p:sldId id="396" r:id="rId67"/>
    <p:sldId id="293" r:id="rId68"/>
    <p:sldId id="387" r:id="rId69"/>
    <p:sldId id="294" r:id="rId7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3298" autoAdjust="0"/>
  </p:normalViewPr>
  <p:slideViewPr>
    <p:cSldViewPr snapToGrid="0">
      <p:cViewPr varScale="1">
        <p:scale>
          <a:sx n="90" d="100"/>
          <a:sy n="90" d="100"/>
        </p:scale>
        <p:origin x="6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41043762752161533"/>
          <c:y val="6.0980336070931999E-2"/>
        </c:manualLayout>
      </c:layout>
      <c:overlay val="0"/>
      <c:txPr>
        <a:bodyPr/>
        <a:lstStyle/>
        <a:p>
          <a:pPr>
            <a:defRPr sz="3200"/>
          </a:pPr>
          <a:endParaRPr lang="en-US"/>
        </a:p>
      </c:txPr>
    </c:title>
    <c:autoTitleDeleted val="0"/>
    <c:plotArea>
      <c:layout>
        <c:manualLayout>
          <c:layoutTarget val="inner"/>
          <c:xMode val="edge"/>
          <c:yMode val="edge"/>
          <c:x val="0.128394457083602"/>
          <c:y val="0.19084594927947299"/>
          <c:w val="0.85608662829217896"/>
          <c:h val="0.64213915098021901"/>
        </c:manualLayout>
      </c:layout>
      <c:barChart>
        <c:barDir val="col"/>
        <c:grouping val="clustered"/>
        <c:varyColors val="0"/>
        <c:ser>
          <c:idx val="0"/>
          <c:order val="0"/>
          <c:tx>
            <c:strRef>
              <c:f>Sheet1!$B$1</c:f>
              <c:strCache>
                <c:ptCount val="1"/>
                <c:pt idx="0">
                  <c:v>% Response</c:v>
                </c:pt>
              </c:strCache>
            </c:strRef>
          </c:tx>
          <c:invertIfNegative val="0"/>
          <c:dLbls>
            <c:dLbl>
              <c:idx val="1"/>
              <c:tx>
                <c:rich>
                  <a:bodyPr/>
                  <a:lstStyle/>
                  <a:p>
                    <a:r>
                      <a:rPr lang="en-US" dirty="0"/>
                      <a:t>70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41-4640-A7E1-FD5FB0A866EF}"/>
                </c:ext>
              </c:extLst>
            </c:dLbl>
            <c:spPr>
              <a:noFill/>
              <a:ln>
                <a:noFill/>
              </a:ln>
              <a:effectLst/>
            </c:spPr>
            <c:txPr>
              <a:bodyPr wrap="square" lIns="38100" tIns="19050" rIns="38100" bIns="19050" anchor="ctr">
                <a:spAutoFit/>
              </a:bodyPr>
              <a:lstStyle/>
              <a:p>
                <a:pPr>
                  <a:defRPr sz="3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m/d/yy</c:formatCode>
                <c:ptCount val="3"/>
                <c:pt idx="0">
                  <c:v>42999</c:v>
                </c:pt>
                <c:pt idx="1">
                  <c:v>43129</c:v>
                </c:pt>
                <c:pt idx="2">
                  <c:v>43209</c:v>
                </c:pt>
              </c:numCache>
            </c:numRef>
          </c:cat>
          <c:val>
            <c:numRef>
              <c:f>Sheet1!$B$2:$B$4</c:f>
              <c:numCache>
                <c:formatCode>General</c:formatCode>
                <c:ptCount val="3"/>
                <c:pt idx="0">
                  <c:v>64</c:v>
                </c:pt>
                <c:pt idx="1">
                  <c:v>70</c:v>
                </c:pt>
                <c:pt idx="2">
                  <c:v>88</c:v>
                </c:pt>
              </c:numCache>
            </c:numRef>
          </c:val>
          <c:extLst>
            <c:ext xmlns:c16="http://schemas.microsoft.com/office/drawing/2014/chart" uri="{C3380CC4-5D6E-409C-BE32-E72D297353CC}">
              <c16:uniqueId val="{00000001-7041-4640-A7E1-FD5FB0A866EF}"/>
            </c:ext>
          </c:extLst>
        </c:ser>
        <c:dLbls>
          <c:showLegendKey val="0"/>
          <c:showVal val="1"/>
          <c:showCatName val="0"/>
          <c:showSerName val="0"/>
          <c:showPercent val="0"/>
          <c:showBubbleSize val="0"/>
        </c:dLbls>
        <c:gapWidth val="150"/>
        <c:axId val="1238947280"/>
        <c:axId val="1238907856"/>
      </c:barChart>
      <c:catAx>
        <c:axId val="1238947280"/>
        <c:scaling>
          <c:orientation val="minMax"/>
        </c:scaling>
        <c:delete val="0"/>
        <c:axPos val="b"/>
        <c:title>
          <c:tx>
            <c:rich>
              <a:bodyPr/>
              <a:lstStyle/>
              <a:p>
                <a:pPr>
                  <a:defRPr/>
                </a:pPr>
                <a:r>
                  <a:rPr lang="en-US" sz="3200" dirty="0"/>
                  <a:t>Observation Date</a:t>
                </a:r>
              </a:p>
            </c:rich>
          </c:tx>
          <c:layout>
            <c:manualLayout>
              <c:xMode val="edge"/>
              <c:yMode val="edge"/>
              <c:x val="0.35217008385870818"/>
              <c:y val="0.91653908126161387"/>
            </c:manualLayout>
          </c:layout>
          <c:overlay val="0"/>
        </c:title>
        <c:numFmt formatCode="m/d/yy" sourceLinked="1"/>
        <c:majorTickMark val="out"/>
        <c:minorTickMark val="none"/>
        <c:tickLblPos val="nextTo"/>
        <c:txPr>
          <a:bodyPr/>
          <a:lstStyle/>
          <a:p>
            <a:pPr>
              <a:defRPr sz="2400"/>
            </a:pPr>
            <a:endParaRPr lang="en-US"/>
          </a:p>
        </c:txPr>
        <c:crossAx val="1238907856"/>
        <c:crosses val="autoZero"/>
        <c:auto val="0"/>
        <c:lblAlgn val="ctr"/>
        <c:lblOffset val="100"/>
        <c:noMultiLvlLbl val="0"/>
      </c:catAx>
      <c:valAx>
        <c:axId val="1238907856"/>
        <c:scaling>
          <c:orientation val="minMax"/>
        </c:scaling>
        <c:delete val="0"/>
        <c:axPos val="l"/>
        <c:majorGridlines/>
        <c:title>
          <c:tx>
            <c:rich>
              <a:bodyPr rot="-5400000" vert="horz"/>
              <a:lstStyle/>
              <a:p>
                <a:pPr>
                  <a:defRPr/>
                </a:pPr>
                <a:r>
                  <a:rPr lang="en-US" sz="3200" dirty="0"/>
                  <a:t>Percent</a:t>
                </a:r>
              </a:p>
            </c:rich>
          </c:tx>
          <c:overlay val="0"/>
        </c:title>
        <c:numFmt formatCode="General" sourceLinked="1"/>
        <c:majorTickMark val="out"/>
        <c:minorTickMark val="none"/>
        <c:tickLblPos val="nextTo"/>
        <c:crossAx val="123894728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c:f>
              <c:strCache>
                <c:ptCount val="1"/>
                <c:pt idx="0">
                  <c:v>9/21/17</c:v>
                </c:pt>
              </c:strCache>
            </c:strRef>
          </c:tx>
          <c:invertIfNegative val="0"/>
          <c:dLbls>
            <c:spPr>
              <a:noFill/>
              <a:ln>
                <a:noFill/>
              </a:ln>
              <a:effectLst/>
            </c:spPr>
            <c:txPr>
              <a:bodyPr wrap="square" lIns="38100" tIns="19050" rIns="38100" bIns="19050" anchor="ctr">
                <a:spAutoFit/>
              </a:bodyPr>
              <a:lstStyle/>
              <a:p>
                <a:pPr>
                  <a:defRPr sz="3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Sheet1!$A$2</c:f>
              <c:numCache>
                <c:formatCode>General</c:formatCode>
                <c:ptCount val="1"/>
                <c:pt idx="0">
                  <c:v>16</c:v>
                </c:pt>
              </c:numCache>
            </c:numRef>
          </c:val>
          <c:extLst>
            <c:ext xmlns:c16="http://schemas.microsoft.com/office/drawing/2014/chart" uri="{C3380CC4-5D6E-409C-BE32-E72D297353CC}">
              <c16:uniqueId val="{00000000-4E24-9B4C-AB85-71076ED193B4}"/>
            </c:ext>
          </c:extLst>
        </c:ser>
        <c:ser>
          <c:idx val="1"/>
          <c:order val="1"/>
          <c:tx>
            <c:strRef>
              <c:f>Sheet1!$B$1</c:f>
              <c:strCache>
                <c:ptCount val="1"/>
                <c:pt idx="0">
                  <c:v>1/29/18</c:v>
                </c:pt>
              </c:strCache>
            </c:strRef>
          </c:tx>
          <c:invertIfNegative val="0"/>
          <c:dLbls>
            <c:spPr>
              <a:noFill/>
              <a:ln>
                <a:noFill/>
              </a:ln>
              <a:effectLst/>
            </c:spPr>
            <c:txPr>
              <a:bodyPr wrap="square" lIns="38100" tIns="19050" rIns="38100" bIns="19050" anchor="ctr">
                <a:spAutoFit/>
              </a:bodyPr>
              <a:lstStyle/>
              <a:p>
                <a:pPr>
                  <a:defRPr sz="3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c:f>
              <c:numCache>
                <c:formatCode>General</c:formatCode>
                <c:ptCount val="1"/>
                <c:pt idx="0">
                  <c:v>7</c:v>
                </c:pt>
              </c:numCache>
            </c:numRef>
          </c:val>
          <c:extLst>
            <c:ext xmlns:c16="http://schemas.microsoft.com/office/drawing/2014/chart" uri="{C3380CC4-5D6E-409C-BE32-E72D297353CC}">
              <c16:uniqueId val="{00000001-4E24-9B4C-AB85-71076ED193B4}"/>
            </c:ext>
          </c:extLst>
        </c:ser>
        <c:ser>
          <c:idx val="2"/>
          <c:order val="2"/>
          <c:tx>
            <c:strRef>
              <c:f>Sheet1!$C$1</c:f>
              <c:strCache>
                <c:ptCount val="1"/>
                <c:pt idx="0">
                  <c:v>4/19/18</c:v>
                </c:pt>
              </c:strCache>
            </c:strRef>
          </c:tx>
          <c:invertIfNegative val="0"/>
          <c:dLbls>
            <c:spPr>
              <a:noFill/>
              <a:ln>
                <a:noFill/>
              </a:ln>
              <a:effectLst/>
            </c:spPr>
            <c:txPr>
              <a:bodyPr wrap="square" lIns="38100" tIns="19050" rIns="38100" bIns="19050" anchor="ctr">
                <a:spAutoFit/>
              </a:bodyPr>
              <a:lstStyle/>
              <a:p>
                <a:pPr>
                  <a:defRPr sz="3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f>
              <c:numCache>
                <c:formatCode>General</c:formatCode>
                <c:ptCount val="1"/>
                <c:pt idx="0">
                  <c:v>7</c:v>
                </c:pt>
              </c:numCache>
            </c:numRef>
          </c:val>
          <c:extLst>
            <c:ext xmlns:c16="http://schemas.microsoft.com/office/drawing/2014/chart" uri="{C3380CC4-5D6E-409C-BE32-E72D297353CC}">
              <c16:uniqueId val="{00000002-4E24-9B4C-AB85-71076ED193B4}"/>
            </c:ext>
          </c:extLst>
        </c:ser>
        <c:dLbls>
          <c:showLegendKey val="0"/>
          <c:showVal val="1"/>
          <c:showCatName val="0"/>
          <c:showSerName val="0"/>
          <c:showPercent val="0"/>
          <c:showBubbleSize val="0"/>
        </c:dLbls>
        <c:gapWidth val="150"/>
        <c:axId val="1318213872"/>
        <c:axId val="1318215232"/>
      </c:barChart>
      <c:catAx>
        <c:axId val="1318213872"/>
        <c:scaling>
          <c:orientation val="minMax"/>
        </c:scaling>
        <c:delete val="1"/>
        <c:axPos val="b"/>
        <c:numFmt formatCode="General" sourceLinked="1"/>
        <c:majorTickMark val="out"/>
        <c:minorTickMark val="none"/>
        <c:tickLblPos val="none"/>
        <c:crossAx val="1318215232"/>
        <c:crosses val="autoZero"/>
        <c:auto val="1"/>
        <c:lblAlgn val="ctr"/>
        <c:lblOffset val="100"/>
        <c:noMultiLvlLbl val="0"/>
      </c:catAx>
      <c:valAx>
        <c:axId val="1318215232"/>
        <c:scaling>
          <c:orientation val="minMax"/>
        </c:scaling>
        <c:delete val="0"/>
        <c:axPos val="l"/>
        <c:majorGridlines/>
        <c:title>
          <c:tx>
            <c:rich>
              <a:bodyPr rot="-5400000" vert="horz"/>
              <a:lstStyle/>
              <a:p>
                <a:pPr>
                  <a:defRPr sz="3200"/>
                </a:pPr>
                <a:r>
                  <a:rPr lang="en-US" sz="3200" dirty="0"/>
                  <a:t>Number of Disruptions</a:t>
                </a:r>
              </a:p>
            </c:rich>
          </c:tx>
          <c:overlay val="0"/>
        </c:title>
        <c:numFmt formatCode="General" sourceLinked="1"/>
        <c:majorTickMark val="out"/>
        <c:minorTickMark val="none"/>
        <c:tickLblPos val="nextTo"/>
        <c:crossAx val="1318213872"/>
        <c:crosses val="autoZero"/>
        <c:crossBetween val="between"/>
      </c:valAx>
    </c:plotArea>
    <c:legend>
      <c:legendPos val="b"/>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9/21/17</c:v>
                </c:pt>
              </c:strCache>
            </c:strRef>
          </c:tx>
          <c:invertIfNegative val="0"/>
          <c:dLbls>
            <c:spPr>
              <a:noFill/>
              <a:ln>
                <a:noFill/>
              </a:ln>
              <a:effectLst/>
            </c:spPr>
            <c:txPr>
              <a:bodyPr wrap="square" lIns="38100" tIns="19050" rIns="38100" bIns="19050" anchor="ctr">
                <a:spAutoFit/>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Down Time in the Classroom</c:v>
                </c:pt>
                <c:pt idx="1">
                  <c:v>Target Student Off-Task</c:v>
                </c:pt>
                <c:pt idx="2">
                  <c:v>Target Student Passively Engaged</c:v>
                </c:pt>
                <c:pt idx="3">
                  <c:v>Target Student Actively Engaged</c:v>
                </c:pt>
              </c:strCache>
            </c:strRef>
          </c:cat>
          <c:val>
            <c:numRef>
              <c:f>Sheet1!$B$2:$B$5</c:f>
              <c:numCache>
                <c:formatCode>General</c:formatCode>
                <c:ptCount val="4"/>
                <c:pt idx="0">
                  <c:v>8</c:v>
                </c:pt>
                <c:pt idx="1">
                  <c:v>8</c:v>
                </c:pt>
                <c:pt idx="2">
                  <c:v>43</c:v>
                </c:pt>
                <c:pt idx="3">
                  <c:v>41</c:v>
                </c:pt>
              </c:numCache>
            </c:numRef>
          </c:val>
          <c:extLst>
            <c:ext xmlns:c16="http://schemas.microsoft.com/office/drawing/2014/chart" uri="{C3380CC4-5D6E-409C-BE32-E72D297353CC}">
              <c16:uniqueId val="{00000000-1F45-3E49-B99D-D567C4DB3C02}"/>
            </c:ext>
          </c:extLst>
        </c:ser>
        <c:ser>
          <c:idx val="1"/>
          <c:order val="1"/>
          <c:tx>
            <c:strRef>
              <c:f>Sheet1!$C$1</c:f>
              <c:strCache>
                <c:ptCount val="1"/>
                <c:pt idx="0">
                  <c:v>1/29/18</c:v>
                </c:pt>
              </c:strCache>
            </c:strRef>
          </c:tx>
          <c:invertIfNegative val="0"/>
          <c:dLbls>
            <c:spPr>
              <a:noFill/>
              <a:ln>
                <a:noFill/>
              </a:ln>
              <a:effectLst/>
            </c:spPr>
            <c:txPr>
              <a:bodyPr wrap="square" lIns="38100" tIns="19050" rIns="38100" bIns="19050" anchor="ctr">
                <a:spAutoFit/>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Down Time in the Classroom</c:v>
                </c:pt>
                <c:pt idx="1">
                  <c:v>Target Student Off-Task</c:v>
                </c:pt>
                <c:pt idx="2">
                  <c:v>Target Student Passively Engaged</c:v>
                </c:pt>
                <c:pt idx="3">
                  <c:v>Target Student Actively Engaged</c:v>
                </c:pt>
              </c:strCache>
            </c:strRef>
          </c:cat>
          <c:val>
            <c:numRef>
              <c:f>Sheet1!$C$2:$C$5</c:f>
              <c:numCache>
                <c:formatCode>General</c:formatCode>
                <c:ptCount val="4"/>
                <c:pt idx="0">
                  <c:v>2</c:v>
                </c:pt>
                <c:pt idx="1">
                  <c:v>8</c:v>
                </c:pt>
                <c:pt idx="2">
                  <c:v>46</c:v>
                </c:pt>
                <c:pt idx="3">
                  <c:v>44</c:v>
                </c:pt>
              </c:numCache>
            </c:numRef>
          </c:val>
          <c:extLst>
            <c:ext xmlns:c16="http://schemas.microsoft.com/office/drawing/2014/chart" uri="{C3380CC4-5D6E-409C-BE32-E72D297353CC}">
              <c16:uniqueId val="{00000001-1F45-3E49-B99D-D567C4DB3C02}"/>
            </c:ext>
          </c:extLst>
        </c:ser>
        <c:ser>
          <c:idx val="2"/>
          <c:order val="2"/>
          <c:tx>
            <c:strRef>
              <c:f>Sheet1!$D$1</c:f>
              <c:strCache>
                <c:ptCount val="1"/>
                <c:pt idx="0">
                  <c:v>4/19/18</c:v>
                </c:pt>
              </c:strCache>
            </c:strRef>
          </c:tx>
          <c:invertIfNegative val="0"/>
          <c:dLbls>
            <c:spPr>
              <a:noFill/>
              <a:ln>
                <a:noFill/>
              </a:ln>
              <a:effectLst/>
            </c:spPr>
            <c:txPr>
              <a:bodyPr wrap="square" lIns="38100" tIns="19050" rIns="38100" bIns="19050" anchor="ctr">
                <a:spAutoFit/>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Down Time in the Classroom</c:v>
                </c:pt>
                <c:pt idx="1">
                  <c:v>Target Student Off-Task</c:v>
                </c:pt>
                <c:pt idx="2">
                  <c:v>Target Student Passively Engaged</c:v>
                </c:pt>
                <c:pt idx="3">
                  <c:v>Target Student Actively Engaged</c:v>
                </c:pt>
              </c:strCache>
            </c:strRef>
          </c:cat>
          <c:val>
            <c:numRef>
              <c:f>Sheet1!$D$2:$D$5</c:f>
              <c:numCache>
                <c:formatCode>General</c:formatCode>
                <c:ptCount val="4"/>
                <c:pt idx="0">
                  <c:v>3</c:v>
                </c:pt>
                <c:pt idx="1">
                  <c:v>4</c:v>
                </c:pt>
                <c:pt idx="2">
                  <c:v>50</c:v>
                </c:pt>
                <c:pt idx="3">
                  <c:v>43</c:v>
                </c:pt>
              </c:numCache>
            </c:numRef>
          </c:val>
          <c:extLst>
            <c:ext xmlns:c16="http://schemas.microsoft.com/office/drawing/2014/chart" uri="{C3380CC4-5D6E-409C-BE32-E72D297353CC}">
              <c16:uniqueId val="{00000002-1F45-3E49-B99D-D567C4DB3C02}"/>
            </c:ext>
          </c:extLst>
        </c:ser>
        <c:dLbls>
          <c:showLegendKey val="0"/>
          <c:showVal val="1"/>
          <c:showCatName val="0"/>
          <c:showSerName val="0"/>
          <c:showPercent val="0"/>
          <c:showBubbleSize val="0"/>
        </c:dLbls>
        <c:gapWidth val="150"/>
        <c:axId val="1318429248"/>
        <c:axId val="1318432368"/>
      </c:barChart>
      <c:catAx>
        <c:axId val="1318429248"/>
        <c:scaling>
          <c:orientation val="minMax"/>
        </c:scaling>
        <c:delete val="0"/>
        <c:axPos val="b"/>
        <c:title>
          <c:tx>
            <c:rich>
              <a:bodyPr/>
              <a:lstStyle/>
              <a:p>
                <a:pPr>
                  <a:defRPr sz="2400"/>
                </a:pPr>
                <a:r>
                  <a:rPr lang="en-US" sz="2400" dirty="0"/>
                  <a:t>Type of Student Engagement</a:t>
                </a:r>
              </a:p>
            </c:rich>
          </c:tx>
          <c:layout>
            <c:manualLayout>
              <c:xMode val="edge"/>
              <c:yMode val="edge"/>
              <c:x val="0.37662727632142234"/>
              <c:y val="0.84878624811449266"/>
            </c:manualLayout>
          </c:layout>
          <c:overlay val="0"/>
        </c:title>
        <c:numFmt formatCode="General" sourceLinked="0"/>
        <c:majorTickMark val="out"/>
        <c:minorTickMark val="none"/>
        <c:tickLblPos val="nextTo"/>
        <c:txPr>
          <a:bodyPr/>
          <a:lstStyle/>
          <a:p>
            <a:pPr>
              <a:defRPr sz="2200"/>
            </a:pPr>
            <a:endParaRPr lang="en-US"/>
          </a:p>
        </c:txPr>
        <c:crossAx val="1318432368"/>
        <c:crosses val="autoZero"/>
        <c:auto val="1"/>
        <c:lblAlgn val="ctr"/>
        <c:lblOffset val="100"/>
        <c:noMultiLvlLbl val="0"/>
      </c:catAx>
      <c:valAx>
        <c:axId val="1318432368"/>
        <c:scaling>
          <c:orientation val="minMax"/>
        </c:scaling>
        <c:delete val="0"/>
        <c:axPos val="l"/>
        <c:majorGridlines/>
        <c:title>
          <c:tx>
            <c:rich>
              <a:bodyPr rot="-5400000" vert="horz"/>
              <a:lstStyle/>
              <a:p>
                <a:pPr>
                  <a:defRPr/>
                </a:pPr>
                <a:r>
                  <a:rPr lang="en-US" sz="3200" dirty="0"/>
                  <a:t>Percent of Time Observed</a:t>
                </a:r>
              </a:p>
            </c:rich>
          </c:tx>
          <c:overlay val="0"/>
        </c:title>
        <c:numFmt formatCode="General" sourceLinked="1"/>
        <c:majorTickMark val="out"/>
        <c:minorTickMark val="none"/>
        <c:tickLblPos val="nextTo"/>
        <c:crossAx val="1318429248"/>
        <c:crosses val="autoZero"/>
        <c:crossBetween val="between"/>
      </c:valAx>
    </c:plotArea>
    <c:legend>
      <c:legendPos val="b"/>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barChart>
        <c:barDir val="col"/>
        <c:grouping val="clustered"/>
        <c:varyColors val="0"/>
        <c:ser>
          <c:idx val="0"/>
          <c:order val="0"/>
          <c:tx>
            <c:strRef>
              <c:f>Sheet1!$B$1</c:f>
              <c:strCache>
                <c:ptCount val="1"/>
                <c:pt idx="0">
                  <c:v>9/21/17</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Positive Feedback</c:v>
                </c:pt>
                <c:pt idx="1">
                  <c:v>Negative Feedback</c:v>
                </c:pt>
              </c:strCache>
            </c:strRef>
          </c:cat>
          <c:val>
            <c:numRef>
              <c:f>Sheet1!$B$2:$B$3</c:f>
              <c:numCache>
                <c:formatCode>General</c:formatCode>
                <c:ptCount val="2"/>
                <c:pt idx="0">
                  <c:v>0.12</c:v>
                </c:pt>
                <c:pt idx="1">
                  <c:v>0.03</c:v>
                </c:pt>
              </c:numCache>
            </c:numRef>
          </c:val>
          <c:extLst>
            <c:ext xmlns:c16="http://schemas.microsoft.com/office/drawing/2014/chart" uri="{C3380CC4-5D6E-409C-BE32-E72D297353CC}">
              <c16:uniqueId val="{00000000-4C44-B840-85C4-164D314C11DB}"/>
            </c:ext>
          </c:extLst>
        </c:ser>
        <c:ser>
          <c:idx val="1"/>
          <c:order val="1"/>
          <c:tx>
            <c:strRef>
              <c:f>Sheet1!$C$1</c:f>
              <c:strCache>
                <c:ptCount val="1"/>
                <c:pt idx="0">
                  <c:v>1/29/18</c:v>
                </c:pt>
              </c:strCache>
            </c:strRef>
          </c:tx>
          <c:invertIfNegative val="0"/>
          <c:dLbls>
            <c:dLbl>
              <c:idx val="1"/>
              <c:tx>
                <c:rich>
                  <a:bodyPr/>
                  <a:lstStyle/>
                  <a:p>
                    <a:r>
                      <a:rPr lang="en-US" dirty="0"/>
                      <a:t>0.04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44-B840-85C4-164D314C11D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Positive Feedback</c:v>
                </c:pt>
                <c:pt idx="1">
                  <c:v>Negative Feedback</c:v>
                </c:pt>
              </c:strCache>
            </c:strRef>
          </c:cat>
          <c:val>
            <c:numRef>
              <c:f>Sheet1!$C$2:$C$3</c:f>
              <c:numCache>
                <c:formatCode>General</c:formatCode>
                <c:ptCount val="2"/>
                <c:pt idx="0">
                  <c:v>0.08</c:v>
                </c:pt>
                <c:pt idx="1">
                  <c:v>0.04</c:v>
                </c:pt>
              </c:numCache>
            </c:numRef>
          </c:val>
          <c:extLst>
            <c:ext xmlns:c16="http://schemas.microsoft.com/office/drawing/2014/chart" uri="{C3380CC4-5D6E-409C-BE32-E72D297353CC}">
              <c16:uniqueId val="{00000002-4C44-B840-85C4-164D314C11DB}"/>
            </c:ext>
          </c:extLst>
        </c:ser>
        <c:ser>
          <c:idx val="2"/>
          <c:order val="2"/>
          <c:tx>
            <c:strRef>
              <c:f>Sheet1!$D$1</c:f>
              <c:strCache>
                <c:ptCount val="1"/>
                <c:pt idx="0">
                  <c:v>4/19/18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Positive Feedback</c:v>
                </c:pt>
                <c:pt idx="1">
                  <c:v>Negative Feedback</c:v>
                </c:pt>
              </c:strCache>
            </c:strRef>
          </c:cat>
          <c:val>
            <c:numRef>
              <c:f>Sheet1!$D$2:$D$3</c:f>
              <c:numCache>
                <c:formatCode>General</c:formatCode>
                <c:ptCount val="2"/>
                <c:pt idx="0">
                  <c:v>7.0000000000000007E-2</c:v>
                </c:pt>
                <c:pt idx="1">
                  <c:v>0.02</c:v>
                </c:pt>
              </c:numCache>
            </c:numRef>
          </c:val>
          <c:extLst>
            <c:ext xmlns:c16="http://schemas.microsoft.com/office/drawing/2014/chart" uri="{C3380CC4-5D6E-409C-BE32-E72D297353CC}">
              <c16:uniqueId val="{00000003-4C44-B840-85C4-164D314C11DB}"/>
            </c:ext>
          </c:extLst>
        </c:ser>
        <c:dLbls>
          <c:showLegendKey val="0"/>
          <c:showVal val="1"/>
          <c:showCatName val="0"/>
          <c:showSerName val="0"/>
          <c:showPercent val="0"/>
          <c:showBubbleSize val="0"/>
        </c:dLbls>
        <c:gapWidth val="150"/>
        <c:axId val="1279194880"/>
        <c:axId val="1321648032"/>
      </c:barChart>
      <c:catAx>
        <c:axId val="1279194880"/>
        <c:scaling>
          <c:orientation val="minMax"/>
        </c:scaling>
        <c:delete val="0"/>
        <c:axPos val="b"/>
        <c:numFmt formatCode="General" sourceLinked="0"/>
        <c:majorTickMark val="out"/>
        <c:minorTickMark val="none"/>
        <c:tickLblPos val="nextTo"/>
        <c:crossAx val="1321648032"/>
        <c:crosses val="autoZero"/>
        <c:auto val="1"/>
        <c:lblAlgn val="ctr"/>
        <c:lblOffset val="100"/>
        <c:noMultiLvlLbl val="0"/>
      </c:catAx>
      <c:valAx>
        <c:axId val="1321648032"/>
        <c:scaling>
          <c:orientation val="minMax"/>
          <c:max val="1"/>
          <c:min val="0"/>
        </c:scaling>
        <c:delete val="0"/>
        <c:axPos val="l"/>
        <c:majorGridlines/>
        <c:title>
          <c:tx>
            <c:rich>
              <a:bodyPr rot="-5400000" vert="horz"/>
              <a:lstStyle/>
              <a:p>
                <a:pPr>
                  <a:defRPr/>
                </a:pPr>
                <a:r>
                  <a:rPr lang="en-US"/>
                  <a:t>Rate Per Minute</a:t>
                </a:r>
              </a:p>
            </c:rich>
          </c:tx>
          <c:overlay val="0"/>
        </c:title>
        <c:numFmt formatCode="General" sourceLinked="1"/>
        <c:majorTickMark val="out"/>
        <c:minorTickMark val="none"/>
        <c:tickLblPos val="nextTo"/>
        <c:crossAx val="1279194880"/>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0.69273</cdr:x>
      <cdr:y>0.17515</cdr:y>
    </cdr:from>
    <cdr:to>
      <cdr:x>0.95344</cdr:x>
      <cdr:y>0.3655</cdr:y>
    </cdr:to>
    <cdr:sp macro="" textlink="">
      <cdr:nvSpPr>
        <cdr:cNvPr id="2" name="TextBox 1"/>
        <cdr:cNvSpPr txBox="1"/>
      </cdr:nvSpPr>
      <cdr:spPr>
        <a:xfrm xmlns:a="http://schemas.openxmlformats.org/drawingml/2006/main">
          <a:off x="5668962" y="841375"/>
          <a:ext cx="21336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0.79304</cdr:x>
      <cdr:y>0.34623</cdr:y>
    </cdr:from>
    <cdr:to>
      <cdr:x>0.88696</cdr:x>
      <cdr:y>0.40976</cdr:y>
    </cdr:to>
    <cdr:sp macro="" textlink="">
      <cdr:nvSpPr>
        <cdr:cNvPr id="3" name="TextBox 2"/>
        <cdr:cNvSpPr txBox="1"/>
      </cdr:nvSpPr>
      <cdr:spPr>
        <a:xfrm xmlns:a="http://schemas.openxmlformats.org/drawingml/2006/main">
          <a:off x="7867291" y="2019001"/>
          <a:ext cx="931654" cy="37044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a:t>42:37</a:t>
          </a:r>
        </a:p>
      </cdr:txBody>
    </cdr:sp>
  </cdr:relSizeAnchor>
</c:userShapes>
</file>

<file path=ppt/drawings/drawing2.xml><?xml version="1.0" encoding="utf-8"?>
<c:userShapes xmlns:c="http://schemas.openxmlformats.org/drawingml/2006/chart">
  <cdr:relSizeAnchor xmlns:cdr="http://schemas.openxmlformats.org/drawingml/2006/chartDrawing">
    <cdr:from>
      <cdr:x>0.27993</cdr:x>
      <cdr:y>0.29851</cdr:y>
    </cdr:from>
    <cdr:to>
      <cdr:x>0.43398</cdr:x>
      <cdr:y>0.64442</cdr:y>
    </cdr:to>
    <cdr:sp macro="" textlink="">
      <cdr:nvSpPr>
        <cdr:cNvPr id="2" name="TextBox 1"/>
        <cdr:cNvSpPr txBox="1"/>
      </cdr:nvSpPr>
      <cdr:spPr>
        <a:xfrm xmlns:a="http://schemas.openxmlformats.org/drawingml/2006/main">
          <a:off x="2863969" y="1745317"/>
          <a:ext cx="1576049" cy="2022479"/>
        </a:xfrm>
        <a:prstGeom xmlns:a="http://schemas.openxmlformats.org/drawingml/2006/main" prst="rect">
          <a:avLst/>
        </a:prstGeom>
      </cdr:spPr>
      <cdr:style>
        <a:lnRef xmlns:a="http://schemas.openxmlformats.org/drawingml/2006/main" idx="1">
          <a:schemeClr val="dk1"/>
        </a:lnRef>
        <a:fillRef xmlns:a="http://schemas.openxmlformats.org/drawingml/2006/main" idx="2">
          <a:schemeClr val="dk1"/>
        </a:fillRef>
        <a:effectRef xmlns:a="http://schemas.openxmlformats.org/drawingml/2006/main" idx="1">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pPr algn="ctr"/>
          <a:r>
            <a:rPr lang="en-US" sz="2400" dirty="0"/>
            <a:t>.03 per minute</a:t>
          </a:r>
        </a:p>
        <a:p xmlns:a="http://schemas.openxmlformats.org/drawingml/2006/main">
          <a:pPr algn="ctr"/>
          <a:endParaRPr lang="en-US" sz="2400" dirty="0"/>
        </a:p>
        <a:p xmlns:a="http://schemas.openxmlformats.org/drawingml/2006/main">
          <a:pPr algn="ctr"/>
          <a:r>
            <a:rPr lang="en-US" sz="2400" dirty="0"/>
            <a:t>1 per      33.33 mins</a:t>
          </a:r>
        </a:p>
      </cdr:txBody>
    </cdr:sp>
  </cdr:relSizeAnchor>
  <cdr:relSizeAnchor xmlns:cdr="http://schemas.openxmlformats.org/drawingml/2006/chartDrawing">
    <cdr:from>
      <cdr:x>0.46037</cdr:x>
      <cdr:y>0.56494</cdr:y>
    </cdr:from>
    <cdr:to>
      <cdr:x>0.62057</cdr:x>
      <cdr:y>0.89574</cdr:y>
    </cdr:to>
    <cdr:sp macro="" textlink="">
      <cdr:nvSpPr>
        <cdr:cNvPr id="3" name="TextBox 2"/>
        <cdr:cNvSpPr txBox="1"/>
      </cdr:nvSpPr>
      <cdr:spPr>
        <a:xfrm xmlns:a="http://schemas.openxmlformats.org/drawingml/2006/main">
          <a:off x="4710022" y="3303042"/>
          <a:ext cx="1639019" cy="1934119"/>
        </a:xfrm>
        <a:prstGeom xmlns:a="http://schemas.openxmlformats.org/drawingml/2006/main" prst="rect">
          <a:avLst/>
        </a:prstGeom>
      </cdr:spPr>
      <cdr:style>
        <a:lnRef xmlns:a="http://schemas.openxmlformats.org/drawingml/2006/main" idx="1">
          <a:schemeClr val="dk1"/>
        </a:lnRef>
        <a:fillRef xmlns:a="http://schemas.openxmlformats.org/drawingml/2006/main" idx="2">
          <a:schemeClr val="dk1"/>
        </a:fillRef>
        <a:effectRef xmlns:a="http://schemas.openxmlformats.org/drawingml/2006/main" idx="1">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400" dirty="0"/>
            <a:t>.01 per minute</a:t>
          </a:r>
        </a:p>
        <a:p xmlns:a="http://schemas.openxmlformats.org/drawingml/2006/main">
          <a:pPr algn="ctr"/>
          <a:endParaRPr lang="en-US" sz="2400" dirty="0"/>
        </a:p>
        <a:p xmlns:a="http://schemas.openxmlformats.org/drawingml/2006/main">
          <a:pPr algn="ctr"/>
          <a:r>
            <a:rPr lang="en-US" sz="2400" dirty="0"/>
            <a:t>1 per 100 mins</a:t>
          </a:r>
        </a:p>
      </cdr:txBody>
    </cdr:sp>
  </cdr:relSizeAnchor>
  <cdr:relSizeAnchor xmlns:cdr="http://schemas.openxmlformats.org/drawingml/2006/chartDrawing">
    <cdr:from>
      <cdr:x>0.66974</cdr:x>
      <cdr:y>0.5641</cdr:y>
    </cdr:from>
    <cdr:to>
      <cdr:x>0.81788</cdr:x>
      <cdr:y>0.89574</cdr:y>
    </cdr:to>
    <cdr:sp macro="" textlink="">
      <cdr:nvSpPr>
        <cdr:cNvPr id="4" name="TextBox 3"/>
        <cdr:cNvSpPr txBox="1"/>
      </cdr:nvSpPr>
      <cdr:spPr>
        <a:xfrm xmlns:a="http://schemas.openxmlformats.org/drawingml/2006/main">
          <a:off x="6852099" y="3298170"/>
          <a:ext cx="1515524" cy="1938992"/>
        </a:xfrm>
        <a:prstGeom xmlns:a="http://schemas.openxmlformats.org/drawingml/2006/main" prst="rect">
          <a:avLst/>
        </a:prstGeom>
      </cdr:spPr>
      <cdr:style>
        <a:lnRef xmlns:a="http://schemas.openxmlformats.org/drawingml/2006/main" idx="1">
          <a:schemeClr val="dk1"/>
        </a:lnRef>
        <a:fillRef xmlns:a="http://schemas.openxmlformats.org/drawingml/2006/main" idx="2">
          <a:schemeClr val="dk1"/>
        </a:fillRef>
        <a:effectRef xmlns:a="http://schemas.openxmlformats.org/drawingml/2006/main" idx="1">
          <a:schemeClr val="dk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sz="2400" dirty="0"/>
            <a:t>.01 per minute</a:t>
          </a:r>
        </a:p>
        <a:p xmlns:a="http://schemas.openxmlformats.org/drawingml/2006/main">
          <a:pPr algn="ctr"/>
          <a:endParaRPr lang="en-US" sz="2400" dirty="0"/>
        </a:p>
        <a:p xmlns:a="http://schemas.openxmlformats.org/drawingml/2006/main">
          <a:pPr algn="ctr"/>
          <a:r>
            <a:rPr lang="en-US" sz="2400" dirty="0"/>
            <a:t>1 per 100 minutes</a:t>
          </a:r>
        </a:p>
      </cdr:txBody>
    </cdr:sp>
  </cdr:relSizeAnchor>
</c:userShapes>
</file>

<file path=ppt/drawings/drawing3.xml><?xml version="1.0" encoding="utf-8"?>
<c:userShapes xmlns:c="http://schemas.openxmlformats.org/drawingml/2006/chart">
  <cdr:relSizeAnchor xmlns:cdr="http://schemas.openxmlformats.org/drawingml/2006/chartDrawing">
    <cdr:from>
      <cdr:x>0.46925</cdr:x>
      <cdr:y>0.16452</cdr:y>
    </cdr:from>
    <cdr:to>
      <cdr:x>0.88826</cdr:x>
      <cdr:y>0.4088</cdr:y>
    </cdr:to>
    <cdr:sp macro="" textlink="">
      <cdr:nvSpPr>
        <cdr:cNvPr id="2" name="TextBox 1"/>
        <cdr:cNvSpPr txBox="1"/>
      </cdr:nvSpPr>
      <cdr:spPr>
        <a:xfrm xmlns:a="http://schemas.openxmlformats.org/drawingml/2006/main">
          <a:off x="3840136" y="890608"/>
          <a:ext cx="3428995" cy="1322367"/>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pPr algn="ctr"/>
          <a:r>
            <a:rPr lang="en-US" sz="1800" dirty="0"/>
            <a:t>Ratio</a:t>
          </a:r>
        </a:p>
        <a:p xmlns:a="http://schemas.openxmlformats.org/drawingml/2006/main">
          <a:pPr algn="ctr"/>
          <a:r>
            <a:rPr lang="en-US" sz="1800" dirty="0"/>
            <a:t>9/21/17 3.4:1</a:t>
          </a:r>
        </a:p>
        <a:p xmlns:a="http://schemas.openxmlformats.org/drawingml/2006/main">
          <a:pPr algn="ctr"/>
          <a:r>
            <a:rPr lang="en-US" sz="1800" dirty="0"/>
            <a:t>1/29/18 1.9:1</a:t>
          </a:r>
        </a:p>
        <a:p xmlns:a="http://schemas.openxmlformats.org/drawingml/2006/main">
          <a:pPr algn="ctr"/>
          <a:r>
            <a:rPr lang="en-US" sz="1800" dirty="0"/>
            <a:t>4/19/18  3.28:1</a:t>
          </a:r>
        </a:p>
      </cdr:txBody>
    </cdr:sp>
  </cdr:relSizeAnchor>
  <cdr:relSizeAnchor xmlns:cdr="http://schemas.openxmlformats.org/drawingml/2006/chartDrawing">
    <cdr:from>
      <cdr:x>0.39823</cdr:x>
      <cdr:y>0.64482</cdr:y>
    </cdr:from>
    <cdr:to>
      <cdr:x>0.50996</cdr:x>
      <cdr:y>0.78127</cdr:y>
    </cdr:to>
    <cdr:sp macro="" textlink="">
      <cdr:nvSpPr>
        <cdr:cNvPr id="3" name="TextBox 2"/>
        <cdr:cNvSpPr txBox="1"/>
      </cdr:nvSpPr>
      <cdr:spPr>
        <a:xfrm xmlns:a="http://schemas.openxmlformats.org/drawingml/2006/main">
          <a:off x="3258964" y="3490650"/>
          <a:ext cx="914349" cy="738655"/>
        </a:xfrm>
        <a:prstGeom xmlns:a="http://schemas.openxmlformats.org/drawingml/2006/main" prst="rect">
          <a:avLst/>
        </a:prstGeom>
      </cdr:spPr>
      <cdr:style>
        <a:lnRef xmlns:a="http://schemas.openxmlformats.org/drawingml/2006/main" idx="1">
          <a:schemeClr val="dk1"/>
        </a:lnRef>
        <a:fillRef xmlns:a="http://schemas.openxmlformats.org/drawingml/2006/main" idx="2">
          <a:schemeClr val="dk1"/>
        </a:fillRef>
        <a:effectRef xmlns:a="http://schemas.openxmlformats.org/drawingml/2006/main" idx="1">
          <a:schemeClr val="dk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sz="1400" dirty="0"/>
            <a:t>1 per 14.29</a:t>
          </a:r>
        </a:p>
        <a:p xmlns:a="http://schemas.openxmlformats.org/drawingml/2006/main">
          <a:pPr algn="ctr"/>
          <a:r>
            <a:rPr lang="en-US" sz="1400" dirty="0" err="1"/>
            <a:t>mins</a:t>
          </a:r>
          <a:endParaRPr lang="en-US" sz="1400" dirty="0"/>
        </a:p>
      </cdr:txBody>
    </cdr:sp>
  </cdr:relSizeAnchor>
  <cdr:relSizeAnchor xmlns:cdr="http://schemas.openxmlformats.org/drawingml/2006/chartDrawing">
    <cdr:from>
      <cdr:x>0.81571</cdr:x>
      <cdr:y>0.64954</cdr:y>
    </cdr:from>
    <cdr:to>
      <cdr:x>0.90882</cdr:x>
      <cdr:y>0.78599</cdr:y>
    </cdr:to>
    <cdr:sp macro="" textlink="">
      <cdr:nvSpPr>
        <cdr:cNvPr id="4" name="TextBox 3"/>
        <cdr:cNvSpPr txBox="1"/>
      </cdr:nvSpPr>
      <cdr:spPr>
        <a:xfrm xmlns:a="http://schemas.openxmlformats.org/drawingml/2006/main">
          <a:off x="6675438" y="3516177"/>
          <a:ext cx="761972" cy="738655"/>
        </a:xfrm>
        <a:prstGeom xmlns:a="http://schemas.openxmlformats.org/drawingml/2006/main" prst="rect">
          <a:avLst/>
        </a:prstGeom>
      </cdr:spPr>
      <cdr:style>
        <a:lnRef xmlns:a="http://schemas.openxmlformats.org/drawingml/2006/main" idx="1">
          <a:schemeClr val="dk1"/>
        </a:lnRef>
        <a:fillRef xmlns:a="http://schemas.openxmlformats.org/drawingml/2006/main" idx="2">
          <a:schemeClr val="dk1"/>
        </a:fillRef>
        <a:effectRef xmlns:a="http://schemas.openxmlformats.org/drawingml/2006/main" idx="1">
          <a:schemeClr val="dk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a:r>
            <a:rPr lang="en-US" sz="1400" dirty="0"/>
            <a:t>1 per 50</a:t>
          </a:r>
        </a:p>
        <a:p xmlns:a="http://schemas.openxmlformats.org/drawingml/2006/main">
          <a:pPr algn="ctr"/>
          <a:r>
            <a:rPr lang="en-US" sz="1400" dirty="0" err="1"/>
            <a:t>mins</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C022F6D-316B-484D-A70C-D97C6DBFBC54}" type="datetimeFigureOut">
              <a:rPr lang="en-US" smtClean="0"/>
              <a:t>10/25/18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2D7E247-2A03-4C9B-9265-D03B7D63A80D}" type="slidenum">
              <a:rPr lang="en-US" smtClean="0"/>
              <a:t>‹#›</a:t>
            </a:fld>
            <a:endParaRPr lang="en-US"/>
          </a:p>
        </p:txBody>
      </p:sp>
    </p:spTree>
    <p:extLst>
      <p:ext uri="{BB962C8B-B14F-4D97-AF65-F5344CB8AC3E}">
        <p14:creationId xmlns:p14="http://schemas.microsoft.com/office/powerpoint/2010/main" val="3384951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93B394-4324-4D91-B763-EC193C170E2E}" type="datetimeFigureOut">
              <a:rPr lang="en-US" smtClean="0"/>
              <a:t>10/25/18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7403ED-AAFF-4CF8-B157-20888FFE7ADA}" type="slidenum">
              <a:rPr lang="en-US" smtClean="0"/>
              <a:t>‹#›</a:t>
            </a:fld>
            <a:endParaRPr lang="en-US"/>
          </a:p>
        </p:txBody>
      </p:sp>
    </p:spTree>
    <p:extLst>
      <p:ext uri="{BB962C8B-B14F-4D97-AF65-F5344CB8AC3E}">
        <p14:creationId xmlns:p14="http://schemas.microsoft.com/office/powerpoint/2010/main" val="184613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263"/>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44035" name="Shape 264"/>
          <p:cNvSpPr>
            <a:spLocks noGrp="1"/>
          </p:cNvSpPr>
          <p:nvPr>
            <p:ph type="body" idx="1"/>
          </p:nvPr>
        </p:nvSpPr>
        <p:spPr>
          <a:noFill/>
        </p:spPr>
        <p:txBody>
          <a:bodyPr lIns="94932" tIns="94932" rIns="94932" bIns="94932"/>
          <a:lstStyle/>
          <a:p>
            <a:r>
              <a:rPr lang="en-US" altLang="en-US" b="1" u="sng">
                <a:latin typeface="Arial" panose="020B0604020202020204" pitchFamily="34" charset="0"/>
              </a:rPr>
              <a:t>Brahim</a:t>
            </a:r>
          </a:p>
          <a:p>
            <a:r>
              <a:rPr lang="en-US" altLang="en-US" b="1" u="sng">
                <a:latin typeface="Arial" panose="020B0604020202020204" pitchFamily="34" charset="0"/>
              </a:rPr>
              <a:t>Behavior Support Systems Model</a:t>
            </a:r>
          </a:p>
          <a:p>
            <a:endParaRPr lang="en-US" altLang="en-US" b="1">
              <a:latin typeface="Arial" panose="020B0604020202020204" pitchFamily="34" charset="0"/>
            </a:endParaRPr>
          </a:p>
          <a:p>
            <a:r>
              <a:rPr lang="en-US" altLang="en-US" b="1">
                <a:latin typeface="Arial" panose="020B0604020202020204" pitchFamily="34" charset="0"/>
              </a:rPr>
              <a:t>Integration of: </a:t>
            </a:r>
            <a:endParaRPr lang="en-US" altLang="en-US">
              <a:latin typeface="Arial" panose="020B0604020202020204" pitchFamily="34" charset="0"/>
            </a:endParaRPr>
          </a:p>
          <a:p>
            <a:pPr eaLnBrk="1" hangingPunct="1">
              <a:spcBef>
                <a:spcPct val="0"/>
              </a:spcBef>
            </a:pPr>
            <a:r>
              <a:rPr lang="en-US" altLang="en-US">
                <a:solidFill>
                  <a:srgbClr val="3366FF"/>
                </a:solidFill>
                <a:latin typeface="Arial" panose="020B0604020202020204" pitchFamily="34" charset="0"/>
              </a:rPr>
              <a:t>Positive Behavior Interventions and Supports (PBIS), Restorative Practices (RP), Classroom/Instructional Management, and Professional Growth and Effectiveness System/Danielson Framework</a:t>
            </a:r>
          </a:p>
          <a:p>
            <a:endParaRPr lang="en-US" altLang="en-US" b="1" u="sng">
              <a:latin typeface="Arial" panose="020B0604020202020204" pitchFamily="34" charset="0"/>
            </a:endParaRPr>
          </a:p>
          <a:p>
            <a:endParaRPr lang="en-US" altLang="en-US" b="1">
              <a:latin typeface="Arial" panose="020B0604020202020204" pitchFamily="34" charset="0"/>
            </a:endParaRPr>
          </a:p>
          <a:p>
            <a:r>
              <a:rPr lang="en-US" altLang="en-US" b="1" u="sng">
                <a:latin typeface="Arial" panose="020B0604020202020204" pitchFamily="34" charset="0"/>
              </a:rPr>
              <a:t>Key Players in Alignment Work</a:t>
            </a:r>
          </a:p>
          <a:p>
            <a:endParaRPr lang="en-US" altLang="en-US" i="1">
              <a:latin typeface="Arial" panose="020B0604020202020204" pitchFamily="34" charset="0"/>
            </a:endParaRPr>
          </a:p>
          <a:p>
            <a:r>
              <a:rPr lang="en-US" altLang="en-US" i="1">
                <a:latin typeface="Arial" panose="020B0604020202020204" pitchFamily="34" charset="0"/>
              </a:rPr>
              <a:t>Keith Hickman, Director of Continuing Education, International Institute of Restorative Practices</a:t>
            </a:r>
          </a:p>
          <a:p>
            <a:pPr eaLnBrk="1" hangingPunct="1">
              <a:spcBef>
                <a:spcPct val="0"/>
              </a:spcBef>
            </a:pPr>
            <a:r>
              <a:rPr lang="en-US" altLang="en-US" i="1">
                <a:latin typeface="Arial" panose="020B0604020202020204" pitchFamily="34" charset="0"/>
              </a:rPr>
              <a:t>Dr. Naomi Brahim, Positive Behavior Interventions and Supports/Restorative Practices Coordinator, Area 5, JCPS</a:t>
            </a:r>
          </a:p>
          <a:p>
            <a:r>
              <a:rPr lang="en-US" altLang="en-US" i="1">
                <a:latin typeface="Arial" panose="020B0604020202020204" pitchFamily="34" charset="0"/>
              </a:rPr>
              <a:t>Dr. Jessica Swain-Bradway, Research and Evaluation Director, Midwest PBIS Network</a:t>
            </a:r>
          </a:p>
          <a:p>
            <a:pPr eaLnBrk="1" hangingPunct="1">
              <a:spcBef>
                <a:spcPct val="0"/>
              </a:spcBef>
            </a:pPr>
            <a:r>
              <a:rPr lang="en-US" altLang="en-US" i="1">
                <a:latin typeface="Arial" panose="020B0604020202020204" pitchFamily="34" charset="0"/>
              </a:rPr>
              <a:t>Dr. Terry Scott, Director, Center for Instructional and Behavioral Research in Schools, College of Education and Human Development, University of Louisville</a:t>
            </a:r>
          </a:p>
          <a:p>
            <a:endParaRPr lang="en-US" altLang="en-US" b="1">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1929730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8E7344D-154F-4D32-9F69-7988FD899940}" type="slidenum">
              <a:rPr lang="en-US" altLang="en-US" smtClean="0"/>
              <a:pPr/>
              <a:t>15</a:t>
            </a:fld>
            <a:endParaRPr lang="en-US" altLang="en-US"/>
          </a:p>
        </p:txBody>
      </p:sp>
    </p:spTree>
    <p:extLst>
      <p:ext uri="{BB962C8B-B14F-4D97-AF65-F5344CB8AC3E}">
        <p14:creationId xmlns:p14="http://schemas.microsoft.com/office/powerpoint/2010/main" val="3051290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B6D8AD3-2FA4-420E-B19E-BBA263148305}" type="slidenum">
              <a:rPr lang="en-US" altLang="en-US" smtClean="0"/>
              <a:pPr/>
              <a:t>16</a:t>
            </a:fld>
            <a:endParaRPr lang="en-US" altLang="en-US"/>
          </a:p>
        </p:txBody>
      </p:sp>
    </p:spTree>
    <p:extLst>
      <p:ext uri="{BB962C8B-B14F-4D97-AF65-F5344CB8AC3E}">
        <p14:creationId xmlns:p14="http://schemas.microsoft.com/office/powerpoint/2010/main" val="390912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C7D5DD-C363-475C-83F9-E98E0C62C115}" type="slidenum">
              <a:rPr lang="en-US" altLang="en-US" smtClean="0"/>
              <a:pPr/>
              <a:t>17</a:t>
            </a:fld>
            <a:endParaRPr lang="en-US" altLang="en-US"/>
          </a:p>
        </p:txBody>
      </p:sp>
    </p:spTree>
    <p:extLst>
      <p:ext uri="{BB962C8B-B14F-4D97-AF65-F5344CB8AC3E}">
        <p14:creationId xmlns:p14="http://schemas.microsoft.com/office/powerpoint/2010/main" val="622894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All changes went through board approval process</a:t>
            </a:r>
          </a:p>
          <a:p>
            <a:r>
              <a:rPr lang="en-US" altLang="en-US"/>
              <a:t>April 2017 – 3 hour event approx. 100 participants</a:t>
            </a:r>
          </a:p>
          <a:p>
            <a:r>
              <a:rPr lang="en-US" altLang="en-US"/>
              <a:t>Overview of RP, PBIS, and classroom management work</a:t>
            </a:r>
          </a:p>
          <a:p>
            <a:r>
              <a:rPr lang="en-US" altLang="en-US"/>
              <a:t>August 2017 – 2 day event with approx. 50 participants</a:t>
            </a:r>
          </a:p>
          <a:p>
            <a:r>
              <a:rPr lang="en-US" altLang="en-US"/>
              <a:t>Overview of RP with data analysis of equity score card</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3131F6F-D79B-4B24-A6D2-75A63C046611}" type="slidenum">
              <a:rPr lang="en-US" altLang="en-US" smtClean="0">
                <a:solidFill>
                  <a:srgbClr val="000000"/>
                </a:solidFill>
              </a:rPr>
              <a:pPr/>
              <a:t>18</a:t>
            </a:fld>
            <a:endParaRPr lang="en-US" altLang="en-US">
              <a:solidFill>
                <a:srgbClr val="000000"/>
              </a:solidFill>
            </a:endParaRPr>
          </a:p>
        </p:txBody>
      </p:sp>
    </p:spTree>
    <p:extLst>
      <p:ext uri="{BB962C8B-B14F-4D97-AF65-F5344CB8AC3E}">
        <p14:creationId xmlns:p14="http://schemas.microsoft.com/office/powerpoint/2010/main" val="2453175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99C81E-EC6C-4FBB-8FBC-089D6CAC335D}"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70309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99C81E-EC6C-4FBB-8FBC-089D6CAC335D}"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1523978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Initial application presented to the school board – Feb. 2017</a:t>
            </a:r>
          </a:p>
          <a:p>
            <a:r>
              <a:rPr lang="en-US" altLang="en-US" dirty="0"/>
              <a:t>Presented to principals – March 2017</a:t>
            </a:r>
          </a:p>
          <a:p>
            <a:r>
              <a:rPr lang="en-US" altLang="en-US" dirty="0"/>
              <a:t>Applications due with SBDM approval – March 2017</a:t>
            </a:r>
          </a:p>
          <a:p>
            <a:r>
              <a:rPr lang="en-US" altLang="en-US" dirty="0"/>
              <a:t>First selection - April 2017</a:t>
            </a:r>
          </a:p>
          <a:p>
            <a:r>
              <a:rPr lang="en-US" altLang="en-US" dirty="0"/>
              <a:t>Map of schools shows that schools were chosen from all over the district including high and low achieving schools</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35B20A1-9EC5-4B99-9D12-E82A198146AF}" type="slidenum">
              <a:rPr lang="en-US" altLang="en-US" smtClean="0"/>
              <a:pPr/>
              <a:t>21</a:t>
            </a:fld>
            <a:endParaRPr lang="en-US" altLang="en-US"/>
          </a:p>
        </p:txBody>
      </p:sp>
    </p:spTree>
    <p:extLst>
      <p:ext uri="{BB962C8B-B14F-4D97-AF65-F5344CB8AC3E}">
        <p14:creationId xmlns:p14="http://schemas.microsoft.com/office/powerpoint/2010/main" val="102536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Initial application presented to the school board – Feb. 2017</a:t>
            </a:r>
          </a:p>
          <a:p>
            <a:r>
              <a:rPr lang="en-US" altLang="en-US"/>
              <a:t>Presented to principals – March 2017</a:t>
            </a:r>
          </a:p>
          <a:p>
            <a:r>
              <a:rPr lang="en-US" altLang="en-US"/>
              <a:t>Applications due with SBDM approval – March 2017</a:t>
            </a:r>
          </a:p>
          <a:p>
            <a:r>
              <a:rPr lang="en-US" altLang="en-US"/>
              <a:t>First selection - April 2017</a:t>
            </a:r>
          </a:p>
          <a:p>
            <a:r>
              <a:rPr lang="en-US" altLang="en-US"/>
              <a:t>Map of schools shows that schools were chosen from all over the district including high and low achieving schools</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35B20A1-9EC5-4B99-9D12-E82A198146AF}" type="slidenum">
              <a:rPr lang="en-US" altLang="en-US" smtClean="0"/>
              <a:pPr/>
              <a:t>22</a:t>
            </a:fld>
            <a:endParaRPr lang="en-US" altLang="en-US"/>
          </a:p>
        </p:txBody>
      </p:sp>
    </p:spTree>
    <p:extLst>
      <p:ext uri="{BB962C8B-B14F-4D97-AF65-F5344CB8AC3E}">
        <p14:creationId xmlns:p14="http://schemas.microsoft.com/office/powerpoint/2010/main" val="236511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Whole school training included all staff</a:t>
            </a:r>
          </a:p>
          <a:p>
            <a:r>
              <a:rPr lang="en-US" altLang="en-US"/>
              <a:t>Certified = Teachers and Administrators</a:t>
            </a:r>
          </a:p>
          <a:p>
            <a:r>
              <a:rPr lang="en-US" altLang="en-US"/>
              <a:t>Classified = Clerks, Lunchroom Staff, Security, Mental Health Counselors, Social Workers, Bus Drivers</a:t>
            </a:r>
          </a:p>
          <a:p>
            <a:r>
              <a:rPr lang="en-US" altLang="en-US"/>
              <a:t>School board is paying for a contact with IIRP for training and coaching support</a:t>
            </a:r>
          </a:p>
          <a:p>
            <a:r>
              <a:rPr lang="en-US" altLang="en-US"/>
              <a:t>TOT with district personnel to sustain the training after three year contract ends</a:t>
            </a:r>
          </a:p>
          <a:p>
            <a:r>
              <a:rPr lang="en-US" altLang="en-US"/>
              <a:t>Three year coaching and training contract = $2,000,000</a:t>
            </a:r>
          </a:p>
          <a:p>
            <a:r>
              <a:rPr lang="en-US" altLang="en-US"/>
              <a:t>Total Cost for staff participation = $800,000</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9B2ECF7-221E-4EAC-B07A-5AE588EDD779}"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3796985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Worked with national experts:</a:t>
            </a:r>
          </a:p>
          <a:p>
            <a:r>
              <a:rPr lang="en-US" altLang="en-US"/>
              <a:t>Jessica Swain-Bradway from Midwest PBIS</a:t>
            </a:r>
          </a:p>
          <a:p>
            <a:r>
              <a:rPr lang="en-US" altLang="en-US"/>
              <a:t>Keith Hickman – IIRP</a:t>
            </a:r>
          </a:p>
          <a:p>
            <a:r>
              <a:rPr lang="en-US" altLang="en-US"/>
              <a:t>Terry Scott – University of Louisville</a:t>
            </a:r>
          </a:p>
          <a:p>
            <a:endParaRPr lang="en-US" altLang="en-US"/>
          </a:p>
          <a:p>
            <a:r>
              <a:rPr lang="en-US" altLang="en-US"/>
              <a:t>Trained PBIS using school team model – does not always filter to the classroom</a:t>
            </a:r>
          </a:p>
          <a:p>
            <a:r>
              <a:rPr lang="en-US" altLang="en-US"/>
              <a:t>RP – whole school with all staff trained at the same time, digesting the content together</a:t>
            </a:r>
          </a:p>
          <a:p>
            <a:r>
              <a:rPr lang="en-US" altLang="en-US"/>
              <a:t>Classroom management – important because teachers need in classroom strategies to curb behavior</a:t>
            </a:r>
          </a:p>
          <a:p>
            <a:endParaRPr lang="en-US" altLang="en-US"/>
          </a:p>
          <a:p>
            <a:r>
              <a:rPr lang="en-US" altLang="en-US"/>
              <a:t>Kentucky using the Danielson framework as the evaluation system for teachers and administrators</a:t>
            </a:r>
          </a:p>
          <a:p>
            <a:r>
              <a:rPr lang="en-US" altLang="en-US"/>
              <a:t>Important to align the work to how teachers and principals are evaluated so they do not see this as another thing but as an integration of what they are already doing</a:t>
            </a:r>
          </a:p>
          <a:p>
            <a:endParaRPr lang="en-US" altLang="en-US"/>
          </a:p>
          <a:p>
            <a:r>
              <a:rPr lang="en-US" altLang="en-US"/>
              <a:t>Because we trained so many schools, we did not want schools to throw PBIS out.  We know that you have to look at data, set and teacher expectations for students and staff, and hold people accountable.  PBIS is a great foundation for the work of being more restorative.</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48D334A-ED1F-42BE-AD4A-63E0E16EB44F}" type="slidenum">
              <a:rPr lang="en-US" altLang="en-US" smtClean="0">
                <a:solidFill>
                  <a:srgbClr val="000000"/>
                </a:solidFill>
              </a:rPr>
              <a:pPr/>
              <a:t>24</a:t>
            </a:fld>
            <a:endParaRPr lang="en-US" altLang="en-US">
              <a:solidFill>
                <a:srgbClr val="000000"/>
              </a:solidFill>
            </a:endParaRPr>
          </a:p>
        </p:txBody>
      </p:sp>
    </p:spTree>
    <p:extLst>
      <p:ext uri="{BB962C8B-B14F-4D97-AF65-F5344CB8AC3E}">
        <p14:creationId xmlns:p14="http://schemas.microsoft.com/office/powerpoint/2010/main" val="49911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C7D5DD-C363-475C-83F9-E98E0C62C115}" type="slidenum">
              <a:rPr lang="en-US" altLang="en-US" smtClean="0"/>
              <a:pPr/>
              <a:t>6</a:t>
            </a:fld>
            <a:endParaRPr lang="en-US" altLang="en-US"/>
          </a:p>
        </p:txBody>
      </p:sp>
    </p:spTree>
    <p:extLst>
      <p:ext uri="{BB962C8B-B14F-4D97-AF65-F5344CB8AC3E}">
        <p14:creationId xmlns:p14="http://schemas.microsoft.com/office/powerpoint/2010/main" val="86010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defRPr/>
            </a:pPr>
            <a:r>
              <a:rPr lang="en-US" dirty="0">
                <a:cs typeface="+mn-cs"/>
              </a:rPr>
              <a:t>There is real strength in pulling from what works across these areas. We expand teachers and administrators tool kits.  We include family and student voice, we create a stronger community of learners and teachers. </a:t>
            </a:r>
          </a:p>
          <a:p>
            <a:pPr>
              <a:defRPr/>
            </a:pPr>
            <a:endParaRPr lang="en-US" dirty="0">
              <a:cs typeface="+mn-cs"/>
            </a:endParaRPr>
          </a:p>
          <a:p>
            <a:pPr>
              <a:defRPr/>
            </a:pPr>
            <a:r>
              <a:rPr lang="en-US" dirty="0">
                <a:cs typeface="+mn-cs"/>
              </a:rPr>
              <a:t>Systems and Data are really below the line work.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7D9C03B-1E61-402F-A529-2D2CC1A8E653}" type="slidenum">
              <a:rPr lang="en-US" altLang="en-US" smtClean="0">
                <a:solidFill>
                  <a:srgbClr val="000000"/>
                </a:solidFill>
                <a:latin typeface="Arial" panose="020B0604020202020204" pitchFamily="34" charset="0"/>
              </a:rPr>
              <a:pPr/>
              <a:t>25</a:t>
            </a:fld>
            <a:endParaRPr lang="en-US" altLang="en-US">
              <a:solidFill>
                <a:srgbClr val="000000"/>
              </a:solidFill>
              <a:latin typeface="Arial" panose="020B0604020202020204" pitchFamily="34" charset="0"/>
            </a:endParaRPr>
          </a:p>
        </p:txBody>
      </p:sp>
      <p:sp>
        <p:nvSpPr>
          <p:cNvPr id="6656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5449" indent="-289562">
              <a:defRPr>
                <a:solidFill>
                  <a:schemeClr val="tx1"/>
                </a:solidFill>
                <a:latin typeface="Calibri" panose="020F0502020204030204" pitchFamily="34" charset="0"/>
                <a:ea typeface="MS PGothic" panose="020B0600070205080204" pitchFamily="34" charset="-128"/>
              </a:defRPr>
            </a:lvl2pPr>
            <a:lvl3pPr marL="1163100" indent="-231326">
              <a:defRPr>
                <a:solidFill>
                  <a:schemeClr val="tx1"/>
                </a:solidFill>
                <a:latin typeface="Calibri" panose="020F0502020204030204" pitchFamily="34" charset="0"/>
                <a:ea typeface="MS PGothic" panose="020B0600070205080204" pitchFamily="34" charset="-128"/>
              </a:defRPr>
            </a:lvl3pPr>
            <a:lvl4pPr marL="1628987" indent="-231326">
              <a:defRPr>
                <a:solidFill>
                  <a:schemeClr val="tx1"/>
                </a:solidFill>
                <a:latin typeface="Calibri" panose="020F0502020204030204" pitchFamily="34" charset="0"/>
                <a:ea typeface="MS PGothic" panose="020B0600070205080204" pitchFamily="34" charset="-128"/>
              </a:defRPr>
            </a:lvl4pPr>
            <a:lvl5pPr marL="2094873" indent="-231326">
              <a:defRPr>
                <a:solidFill>
                  <a:schemeClr val="tx1"/>
                </a:solidFill>
                <a:latin typeface="Calibri" panose="020F0502020204030204" pitchFamily="34" charset="0"/>
                <a:ea typeface="MS PGothic" panose="020B0600070205080204" pitchFamily="34" charset="-128"/>
              </a:defRPr>
            </a:lvl5pPr>
            <a:lvl6pPr marL="2560760"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6647"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2534"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58421"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latin typeface="Arial" panose="020B0604020202020204" pitchFamily="34" charset="0"/>
              </a:rPr>
              <a:t>April 11, 2017</a:t>
            </a:r>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964826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defRPr/>
            </a:pPr>
            <a:endParaRPr lang="en-US" dirty="0">
              <a:cs typeface="+mn-cs"/>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E71BAAB-D599-42BE-AF9F-5C0314F5AA58}" type="slidenum">
              <a:rPr lang="en-US" altLang="en-US" smtClean="0">
                <a:solidFill>
                  <a:srgbClr val="000000"/>
                </a:solidFill>
                <a:latin typeface="Arial" panose="020B0604020202020204" pitchFamily="34" charset="0"/>
              </a:rPr>
              <a:pPr/>
              <a:t>26</a:t>
            </a:fld>
            <a:endParaRPr lang="en-US" altLang="en-US">
              <a:solidFill>
                <a:srgbClr val="000000"/>
              </a:solidFill>
              <a:latin typeface="Arial" panose="020B0604020202020204" pitchFamily="34" charset="0"/>
            </a:endParaRPr>
          </a:p>
        </p:txBody>
      </p:sp>
      <p:sp>
        <p:nvSpPr>
          <p:cNvPr id="6861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5449" indent="-289562">
              <a:defRPr>
                <a:solidFill>
                  <a:schemeClr val="tx1"/>
                </a:solidFill>
                <a:latin typeface="Calibri" panose="020F0502020204030204" pitchFamily="34" charset="0"/>
                <a:ea typeface="MS PGothic" panose="020B0600070205080204" pitchFamily="34" charset="-128"/>
              </a:defRPr>
            </a:lvl2pPr>
            <a:lvl3pPr marL="1163100" indent="-231326">
              <a:defRPr>
                <a:solidFill>
                  <a:schemeClr val="tx1"/>
                </a:solidFill>
                <a:latin typeface="Calibri" panose="020F0502020204030204" pitchFamily="34" charset="0"/>
                <a:ea typeface="MS PGothic" panose="020B0600070205080204" pitchFamily="34" charset="-128"/>
              </a:defRPr>
            </a:lvl3pPr>
            <a:lvl4pPr marL="1628987" indent="-231326">
              <a:defRPr>
                <a:solidFill>
                  <a:schemeClr val="tx1"/>
                </a:solidFill>
                <a:latin typeface="Calibri" panose="020F0502020204030204" pitchFamily="34" charset="0"/>
                <a:ea typeface="MS PGothic" panose="020B0600070205080204" pitchFamily="34" charset="-128"/>
              </a:defRPr>
            </a:lvl4pPr>
            <a:lvl5pPr marL="2094873" indent="-231326">
              <a:defRPr>
                <a:solidFill>
                  <a:schemeClr val="tx1"/>
                </a:solidFill>
                <a:latin typeface="Calibri" panose="020F0502020204030204" pitchFamily="34" charset="0"/>
                <a:ea typeface="MS PGothic" panose="020B0600070205080204" pitchFamily="34" charset="-128"/>
              </a:defRPr>
            </a:lvl5pPr>
            <a:lvl6pPr marL="2560760"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6647"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2534"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58421" indent="-231326"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latin typeface="Arial" panose="020B0604020202020204" pitchFamily="34" charset="0"/>
              </a:rPr>
              <a:t>April 11, 2017</a:t>
            </a:r>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211350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lnSpcReduction="10000"/>
          </a:bodyPr>
          <a:lstStyle/>
          <a:p>
            <a:pPr defTabSz="473091">
              <a:lnSpc>
                <a:spcPct val="90000"/>
              </a:lnSpc>
              <a:defRPr/>
            </a:pPr>
            <a:r>
              <a:rPr lang="en-US" altLang="en-US" sz="1100" b="1" u="sng" dirty="0"/>
              <a:t>Restorative Practices and PBIS Continuum Alignment </a:t>
            </a:r>
          </a:p>
          <a:p>
            <a:pPr defTabSz="473091">
              <a:lnSpc>
                <a:spcPct val="90000"/>
              </a:lnSpc>
              <a:defRPr/>
            </a:pPr>
            <a:endParaRPr lang="en-US" altLang="en-US" sz="1100" dirty="0"/>
          </a:p>
          <a:p>
            <a:pPr defTabSz="473091">
              <a:lnSpc>
                <a:spcPct val="90000"/>
              </a:lnSpc>
              <a:defRPr/>
            </a:pPr>
            <a:r>
              <a:rPr lang="en-US" altLang="en-US" sz="1100" dirty="0"/>
              <a:t>[Start with “informal” and move to “formal: starting with Tier 1 Proactive:]</a:t>
            </a:r>
          </a:p>
          <a:p>
            <a:pPr defTabSz="473091">
              <a:lnSpc>
                <a:spcPct val="90000"/>
              </a:lnSpc>
              <a:defRPr/>
            </a:pPr>
            <a:endParaRPr lang="en-US" altLang="en-US" sz="1100" dirty="0"/>
          </a:p>
          <a:p>
            <a:pPr defTabSz="473091">
              <a:lnSpc>
                <a:spcPct val="90000"/>
              </a:lnSpc>
              <a:defRPr/>
            </a:pPr>
            <a:r>
              <a:rPr lang="en-US" altLang="en-US" sz="1100" i="1" dirty="0"/>
              <a:t>“Informal” practices in PBIS are:</a:t>
            </a:r>
          </a:p>
          <a:p>
            <a:pPr defTabSz="473091">
              <a:lnSpc>
                <a:spcPct val="90000"/>
              </a:lnSpc>
              <a:defRPr/>
            </a:pPr>
            <a:r>
              <a:rPr lang="en-US" altLang="en-US" sz="1100" i="1" dirty="0"/>
              <a:t>-  The foundational classroom practices that establish a positive, predictable environment. </a:t>
            </a:r>
          </a:p>
          <a:p>
            <a:pPr defTabSz="473091">
              <a:lnSpc>
                <a:spcPct val="90000"/>
              </a:lnSpc>
              <a:defRPr/>
            </a:pPr>
            <a:r>
              <a:rPr lang="en-US" altLang="en-US" sz="1100" i="1" dirty="0"/>
              <a:t>- They are evidence-based.</a:t>
            </a:r>
          </a:p>
          <a:p>
            <a:pPr defTabSz="473091">
              <a:lnSpc>
                <a:spcPct val="90000"/>
              </a:lnSpc>
              <a:buFontTx/>
              <a:buChar char="-"/>
              <a:defRPr/>
            </a:pPr>
            <a:r>
              <a:rPr lang="en-US" altLang="en-US" sz="1100" i="1" dirty="0"/>
              <a:t>They provide a bridge to more advanced interventions.</a:t>
            </a:r>
          </a:p>
          <a:p>
            <a:pPr defTabSz="473091">
              <a:lnSpc>
                <a:spcPct val="90000"/>
              </a:lnSpc>
              <a:buFontTx/>
              <a:buChar char="-"/>
              <a:defRPr/>
            </a:pPr>
            <a:r>
              <a:rPr lang="en-US" altLang="en-US" sz="1100" i="1" dirty="0"/>
              <a:t>They are the high probability practices of (1)explicit instruction, calm error correction, and behavior specific praise. </a:t>
            </a:r>
          </a:p>
          <a:p>
            <a:pPr defTabSz="473091">
              <a:lnSpc>
                <a:spcPct val="90000"/>
              </a:lnSpc>
              <a:buFontTx/>
              <a:buChar char="-"/>
              <a:defRPr/>
            </a:pPr>
            <a:r>
              <a:rPr lang="en-US" altLang="en-US" sz="1100" i="1" dirty="0"/>
              <a:t>We intensify these main practices, and if students are not responsive, the teacher increases the dosage of those practices.  </a:t>
            </a:r>
          </a:p>
          <a:p>
            <a:pPr defTabSz="473091">
              <a:lnSpc>
                <a:spcPct val="90000"/>
              </a:lnSpc>
              <a:defRPr/>
            </a:pPr>
            <a:endParaRPr lang="en-US" altLang="en-US" sz="1100" i="1" dirty="0"/>
          </a:p>
          <a:p>
            <a:pPr defTabSz="473091">
              <a:lnSpc>
                <a:spcPct val="90000"/>
              </a:lnSpc>
              <a:defRPr/>
            </a:pPr>
            <a:r>
              <a:rPr lang="en-US" altLang="en-US" sz="1100" i="1" dirty="0"/>
              <a:t>“As teachers move from informal- classroom based- to more formal interventions they extend problem solving to other members of the school (Tier 2 team, SST, etc.).”</a:t>
            </a:r>
          </a:p>
          <a:p>
            <a:pPr defTabSz="473091">
              <a:lnSpc>
                <a:spcPct val="90000"/>
              </a:lnSpc>
              <a:defRPr/>
            </a:pPr>
            <a:endParaRPr lang="en-US" altLang="en-US" sz="1100" i="1" dirty="0"/>
          </a:p>
          <a:p>
            <a:pPr defTabSz="473091">
              <a:lnSpc>
                <a:spcPct val="90000"/>
              </a:lnSpc>
              <a:defRPr/>
            </a:pPr>
            <a:r>
              <a:rPr lang="en-US" altLang="en-US" sz="1100" i="1" dirty="0"/>
              <a:t>“If not successful, the formal problem solving continues with a person-centered plan, that still uses the high probability practices, but in a much more intense and specific manner with an individual student.” </a:t>
            </a:r>
          </a:p>
          <a:p>
            <a:pPr defTabSz="473091">
              <a:lnSpc>
                <a:spcPct val="90000"/>
              </a:lnSpc>
              <a:defRPr/>
            </a:pPr>
            <a:endParaRPr lang="en-US" altLang="en-US" sz="1100" i="1" dirty="0"/>
          </a:p>
          <a:p>
            <a:pPr defTabSz="473091">
              <a:lnSpc>
                <a:spcPct val="90000"/>
              </a:lnSpc>
              <a:defRPr/>
            </a:pPr>
            <a:r>
              <a:rPr lang="en-US" altLang="en-US" sz="1100" i="1" dirty="0"/>
              <a:t>“Problem solving happens with more people involved, with the main goal to intensify, and specify the use of the foundational practices.”</a:t>
            </a:r>
          </a:p>
          <a:p>
            <a:pPr defTabSz="473091">
              <a:lnSpc>
                <a:spcPct val="90000"/>
              </a:lnSpc>
              <a:defRPr/>
            </a:pPr>
            <a:endParaRPr lang="en-US" altLang="en-US" sz="1100" i="1" dirty="0"/>
          </a:p>
          <a:p>
            <a:pPr defTabSz="473091">
              <a:lnSpc>
                <a:spcPct val="90000"/>
              </a:lnSpc>
              <a:defRPr/>
            </a:pPr>
            <a:r>
              <a:rPr lang="en-US" altLang="en-US" sz="1100" i="1" dirty="0"/>
              <a:t>“It is important to note that the practices all link back to the classroom and the interactions between the teacher and the student.”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469F966-E9E4-4BAD-B479-CE39D8A66CBD}" type="slidenum">
              <a:rPr lang="en-US" altLang="en-US" smtClean="0">
                <a:solidFill>
                  <a:srgbClr val="000000"/>
                </a:solidFill>
              </a:rPr>
              <a:pPr/>
              <a:t>27</a:t>
            </a:fld>
            <a:endParaRPr lang="en-US" altLang="en-US">
              <a:solidFill>
                <a:srgbClr val="000000"/>
              </a:solidFill>
            </a:endParaRPr>
          </a:p>
        </p:txBody>
      </p:sp>
    </p:spTree>
    <p:extLst>
      <p:ext uri="{BB962C8B-B14F-4D97-AF65-F5344CB8AC3E}">
        <p14:creationId xmlns:p14="http://schemas.microsoft.com/office/powerpoint/2010/main" val="3569177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PBIS coaches becoming a behavior coach (expanding their knowledge of classroom, RP)</a:t>
            </a:r>
          </a:p>
          <a:p>
            <a:r>
              <a:rPr lang="en-US" altLang="en-US"/>
              <a:t>- Updates to the district offices / leadership</a:t>
            </a:r>
          </a:p>
          <a:p>
            <a:r>
              <a:rPr lang="en-US" altLang="en-US"/>
              <a:t>- involvement of the community and working with the board</a:t>
            </a:r>
          </a:p>
          <a:p>
            <a:r>
              <a:rPr lang="en-US" altLang="en-US"/>
              <a:t>- updates to the student handbook</a:t>
            </a:r>
          </a:p>
          <a:p>
            <a:r>
              <a:rPr lang="en-US" altLang="en-US"/>
              <a:t>- The data integration (in process is fine). </a:t>
            </a:r>
          </a:p>
          <a:p>
            <a:endParaRPr lang="en-US"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61D12D0-0FBD-48E3-AC69-9BFC23C04DC5}" type="slidenum">
              <a:rPr lang="en-US" altLang="en-US" smtClean="0">
                <a:solidFill>
                  <a:srgbClr val="000000"/>
                </a:solidFill>
              </a:rPr>
              <a:pPr/>
              <a:t>30</a:t>
            </a:fld>
            <a:endParaRPr lang="en-US" altLang="en-US">
              <a:solidFill>
                <a:srgbClr val="000000"/>
              </a:solidFill>
            </a:endParaRPr>
          </a:p>
        </p:txBody>
      </p:sp>
    </p:spTree>
    <p:extLst>
      <p:ext uri="{BB962C8B-B14F-4D97-AF65-F5344CB8AC3E}">
        <p14:creationId xmlns:p14="http://schemas.microsoft.com/office/powerpoint/2010/main" val="2897773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73976"/>
            <a:r>
              <a:rPr lang="en-US" altLang="en-US"/>
              <a:t>Community leaders attended from all sorts of social services professions – juvenile justice, county attorney’s office, big brothers big sisters, human relations commission</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9A5638B-955D-4C89-BC5C-8132448B8987}" type="slidenum">
              <a:rPr lang="en-US" altLang="en-US" smtClean="0">
                <a:solidFill>
                  <a:srgbClr val="000000"/>
                </a:solidFill>
              </a:rPr>
              <a:pPr/>
              <a:t>31</a:t>
            </a:fld>
            <a:endParaRPr lang="en-US" altLang="en-US">
              <a:solidFill>
                <a:srgbClr val="000000"/>
              </a:solidFill>
            </a:endParaRPr>
          </a:p>
        </p:txBody>
      </p:sp>
    </p:spTree>
    <p:extLst>
      <p:ext uri="{BB962C8B-B14F-4D97-AF65-F5344CB8AC3E}">
        <p14:creationId xmlns:p14="http://schemas.microsoft.com/office/powerpoint/2010/main" val="2588339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RP will be implemented with high fidelity leading to measureable progress on the major outcome variables derived from the following domains:</a:t>
            </a:r>
          </a:p>
          <a:p>
            <a:pPr>
              <a:buFontTx/>
              <a:buChar char="•"/>
            </a:pPr>
            <a:r>
              <a:rPr lang="en-US" altLang="en-US"/>
              <a:t>Climate (i.e., relationship skills, self-awareness, social awareness, school engagement, school belonging, school discussion climate, caring environment, personal safety, overall satisfaction, personalization, collaboration, voice, perseverance, compassion, teaching, and site safety.)</a:t>
            </a:r>
          </a:p>
          <a:p>
            <a:pPr>
              <a:buFontTx/>
              <a:buChar char="•"/>
            </a:pPr>
            <a:r>
              <a:rPr lang="en-US" altLang="en-US"/>
              <a:t>Student Behavior (i.e., suspension events, attendance)</a:t>
            </a:r>
          </a:p>
          <a:p>
            <a:pPr>
              <a:buFontTx/>
              <a:buChar char="•"/>
            </a:pPr>
            <a:r>
              <a:rPr lang="en-US" altLang="en-US"/>
              <a:t>Staff RP skills and engagement (i.e., self-reported skills, attendance, retention, discipline disproportionality)</a:t>
            </a:r>
          </a:p>
          <a:p>
            <a:pPr>
              <a:buFontTx/>
              <a:buChar char="•"/>
            </a:pPr>
            <a:r>
              <a:rPr lang="en-US" altLang="en-US"/>
              <a:t>Academics (i.e., gap, growth, novice reduction)</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05B1E1E-3D08-4614-A318-41986BB25D14}" type="slidenum">
              <a:rPr lang="en-US" altLang="en-US" smtClean="0">
                <a:solidFill>
                  <a:srgbClr val="000000"/>
                </a:solidFill>
              </a:rPr>
              <a:pPr/>
              <a:t>32</a:t>
            </a:fld>
            <a:endParaRPr lang="en-US" altLang="en-US">
              <a:solidFill>
                <a:srgbClr val="000000"/>
              </a:solidFill>
            </a:endParaRPr>
          </a:p>
        </p:txBody>
      </p:sp>
    </p:spTree>
    <p:extLst>
      <p:ext uri="{BB962C8B-B14F-4D97-AF65-F5344CB8AC3E}">
        <p14:creationId xmlns:p14="http://schemas.microsoft.com/office/powerpoint/2010/main" val="76891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4C78E59-B988-44A0-A6F5-4D1F2F480575}" type="slidenum">
              <a:rPr lang="en-US" altLang="en-US" smtClean="0"/>
              <a:pPr/>
              <a:t>33</a:t>
            </a:fld>
            <a:endParaRPr lang="en-US" altLang="en-US"/>
          </a:p>
        </p:txBody>
      </p:sp>
    </p:spTree>
    <p:extLst>
      <p:ext uri="{BB962C8B-B14F-4D97-AF65-F5344CB8AC3E}">
        <p14:creationId xmlns:p14="http://schemas.microsoft.com/office/powerpoint/2010/main" val="4165114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63B438C-740A-48A5-BAA5-BBA9FF530411}" type="slidenum">
              <a:rPr lang="en-US" altLang="en-US" smtClean="0">
                <a:solidFill>
                  <a:srgbClr val="000000"/>
                </a:solidFill>
              </a:rPr>
              <a:pPr/>
              <a:t>34</a:t>
            </a:fld>
            <a:endParaRPr lang="en-US" altLang="en-US">
              <a:solidFill>
                <a:srgbClr val="000000"/>
              </a:solidFill>
            </a:endParaRPr>
          </a:p>
        </p:txBody>
      </p:sp>
    </p:spTree>
    <p:extLst>
      <p:ext uri="{BB962C8B-B14F-4D97-AF65-F5344CB8AC3E}">
        <p14:creationId xmlns:p14="http://schemas.microsoft.com/office/powerpoint/2010/main" val="2050565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806c56ab6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806c56ab6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872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d49bdbb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d49bdbb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837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65887"/>
            <a:fld id="{18E7344D-154F-4D32-9F69-7988FD899940}" type="slidenum">
              <a:rPr lang="en-US" altLang="en-US">
                <a:solidFill>
                  <a:prstClr val="black"/>
                </a:solidFill>
              </a:rPr>
              <a:pPr defTabSz="465887"/>
              <a:t>7</a:t>
            </a:fld>
            <a:endParaRPr lang="en-US" altLang="en-US">
              <a:solidFill>
                <a:prstClr val="black"/>
              </a:solidFill>
            </a:endParaRPr>
          </a:p>
        </p:txBody>
      </p:sp>
    </p:spTree>
    <p:extLst>
      <p:ext uri="{BB962C8B-B14F-4D97-AF65-F5344CB8AC3E}">
        <p14:creationId xmlns:p14="http://schemas.microsoft.com/office/powerpoint/2010/main" val="539110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d49bdbbd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d49bdbbd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0298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d49bdbb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d49bdbb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332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95" name="Shape 95"/>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40</a:t>
            </a:fld>
            <a:endParaRPr/>
          </a:p>
        </p:txBody>
      </p:sp>
    </p:spTree>
    <p:extLst>
      <p:ext uri="{BB962C8B-B14F-4D97-AF65-F5344CB8AC3E}">
        <p14:creationId xmlns:p14="http://schemas.microsoft.com/office/powerpoint/2010/main" val="254973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717268" y="4548135"/>
            <a:ext cx="5731651" cy="3721788"/>
          </a:xfrm>
          <a:prstGeom prst="rect">
            <a:avLst/>
          </a:prstGeom>
        </p:spPr>
        <p:txBody>
          <a:bodyPr spcFirstLastPara="1" wrap="square" lIns="93162" tIns="93162" rIns="93162" bIns="93162" anchor="t" anchorCtr="0">
            <a:noAutofit/>
          </a:bodyPr>
          <a:lstStyle/>
          <a:p>
            <a:endParaRPr/>
          </a:p>
        </p:txBody>
      </p:sp>
      <p:sp>
        <p:nvSpPr>
          <p:cNvPr id="100" name="Shape 100"/>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2307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116" name="Shape 116"/>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42</a:t>
            </a:fld>
            <a:endParaRPr/>
          </a:p>
        </p:txBody>
      </p:sp>
    </p:spTree>
    <p:extLst>
      <p:ext uri="{BB962C8B-B14F-4D97-AF65-F5344CB8AC3E}">
        <p14:creationId xmlns:p14="http://schemas.microsoft.com/office/powerpoint/2010/main" val="350069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123" name="Shape 123"/>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43</a:t>
            </a:fld>
            <a:endParaRPr/>
          </a:p>
        </p:txBody>
      </p:sp>
    </p:spTree>
    <p:extLst>
      <p:ext uri="{BB962C8B-B14F-4D97-AF65-F5344CB8AC3E}">
        <p14:creationId xmlns:p14="http://schemas.microsoft.com/office/powerpoint/2010/main" val="3556183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139" name="Shape 139"/>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46</a:t>
            </a:fld>
            <a:endParaRPr/>
          </a:p>
        </p:txBody>
      </p:sp>
    </p:spTree>
    <p:extLst>
      <p:ext uri="{BB962C8B-B14F-4D97-AF65-F5344CB8AC3E}">
        <p14:creationId xmlns:p14="http://schemas.microsoft.com/office/powerpoint/2010/main" val="2989152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Hands raised  = Student raises hand </a:t>
            </a:r>
            <a:r>
              <a:rPr lang="en-US" b="1" dirty="0"/>
              <a:t>or</a:t>
            </a:r>
            <a:r>
              <a:rPr lang="en-US" dirty="0"/>
              <a:t> asks question in an appropriate manner to elicit an answer (academic or social) from the teacher.</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B02B7DEE-C7A1-40F3-942F-7B98AB3996F4}" type="slidenum">
              <a:rPr lang="en-US" smtClean="0"/>
              <a:pPr/>
              <a:t>47</a:t>
            </a:fld>
            <a:endParaRPr lang="en-US"/>
          </a:p>
        </p:txBody>
      </p:sp>
    </p:spTree>
    <p:extLst>
      <p:ext uri="{BB962C8B-B14F-4D97-AF65-F5344CB8AC3E}">
        <p14:creationId xmlns:p14="http://schemas.microsoft.com/office/powerpoint/2010/main" val="2285334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Disruption = Student is neither actively engaged AND displays behavior that does or potentially could disrupt the lesson (e.g., out of seat; noises, talking to peer, making comments).  Behaviors can range from low intensity (out of seat to sharpen pencil) to high intensity (making derogatory statements or destroying property). </a:t>
            </a:r>
            <a:endParaRPr lang="en-US" dirty="0">
              <a:effectLst/>
            </a:endParaRPr>
          </a:p>
          <a:p>
            <a:endParaRPr lang="en-US" dirty="0"/>
          </a:p>
          <a:p>
            <a:r>
              <a:rPr lang="en-US" dirty="0"/>
              <a:t>WHEN TO COUNT A NEW ONE:</a:t>
            </a:r>
            <a:endParaRPr lang="en-US" dirty="0">
              <a:effectLst/>
            </a:endParaRPr>
          </a:p>
          <a:p>
            <a:r>
              <a:rPr lang="en-US" dirty="0"/>
              <a:t>Code new event if topography changes (</a:t>
            </a:r>
            <a:r>
              <a:rPr lang="en-US" dirty="0" err="1"/>
              <a:t>ie</a:t>
            </a:r>
            <a:r>
              <a:rPr lang="en-US" dirty="0"/>
              <a:t> talking and then tapping) or if talking changes to new person or if 5 sec of pause or if other speaker (teacher or peer) respond then target talks again.</a:t>
            </a:r>
            <a:endParaRPr lang="en-US" dirty="0">
              <a:effectLst/>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2B7DEE-C7A1-40F3-942F-7B98AB3996F4}" type="slidenum">
              <a:rPr lang="en-US" smtClean="0"/>
              <a:pPr/>
              <a:t>48</a:t>
            </a:fld>
            <a:endParaRPr lang="en-US"/>
          </a:p>
        </p:txBody>
      </p:sp>
    </p:spTree>
    <p:extLst>
      <p:ext uri="{BB962C8B-B14F-4D97-AF65-F5344CB8AC3E}">
        <p14:creationId xmlns:p14="http://schemas.microsoft.com/office/powerpoint/2010/main" val="1099518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Downtime = There are no academic expectations of the target student or group target student is part of. Use down-time any time a reprimand or discussion with another student exceeds 5 sec without clear expectations.  If student leaves class to go to the restroom/get a jacket/get her jacket, code Downtime.</a:t>
            </a:r>
            <a:endParaRPr lang="en-US" dirty="0">
              <a:effectLst/>
            </a:endParaRPr>
          </a:p>
          <a:p>
            <a:endParaRPr lang="en-US" dirty="0"/>
          </a:p>
          <a:p>
            <a:pPr defTabSz="931774">
              <a:defRPr/>
            </a:pPr>
            <a:r>
              <a:rPr lang="en-US" dirty="0"/>
              <a:t>Target student off-task = Student is neither actively engaged nor looking at the teacher but is not disrupting the class in any way (no negative behaviors).</a:t>
            </a:r>
            <a:endParaRPr lang="en-US" dirty="0">
              <a:effectLst/>
            </a:endParaRPr>
          </a:p>
          <a:p>
            <a:endParaRPr lang="en-US" dirty="0"/>
          </a:p>
          <a:p>
            <a:pPr defTabSz="931774">
              <a:defRPr/>
            </a:pPr>
            <a:r>
              <a:rPr lang="en-US" dirty="0"/>
              <a:t>Passive Engagement = Student is passively attending to instruction by orientation to teacher or peer if appropriate.  </a:t>
            </a:r>
          </a:p>
          <a:p>
            <a:pPr defTabSz="931774">
              <a:defRPr/>
            </a:pPr>
            <a:endParaRPr lang="en-US" dirty="0"/>
          </a:p>
          <a:p>
            <a:pPr defTabSz="931774">
              <a:defRPr/>
            </a:pPr>
            <a:r>
              <a:rPr lang="en-US" dirty="0"/>
              <a:t>Active Engagement = Student is actively engaging with instructional content via choral response, raising hand, responding to teacher instruction, writing, reading, or otherwise completing assigned task.</a:t>
            </a:r>
            <a:endParaRPr lang="en-US" dirty="0">
              <a:effectLst/>
            </a:endParaRPr>
          </a:p>
          <a:p>
            <a:pPr defTabSz="931774">
              <a:defRPr/>
            </a:pP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B02B7DEE-C7A1-40F3-942F-7B98AB3996F4}" type="slidenum">
              <a:rPr lang="en-US" smtClean="0"/>
              <a:pPr/>
              <a:t>49</a:t>
            </a:fld>
            <a:endParaRPr lang="en-US"/>
          </a:p>
        </p:txBody>
      </p:sp>
    </p:spTree>
    <p:extLst>
      <p:ext uri="{BB962C8B-B14F-4D97-AF65-F5344CB8AC3E}">
        <p14:creationId xmlns:p14="http://schemas.microsoft.com/office/powerpoint/2010/main" val="378591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4FF975-169D-419D-A257-BEE77C1673C1}" type="slidenum">
              <a:rPr lang="en-GB" altLang="en-US" smtClean="0">
                <a:solidFill>
                  <a:srgbClr val="000000"/>
                </a:solidFill>
              </a:rPr>
              <a:pPr>
                <a:spcBef>
                  <a:spcPct val="0"/>
                </a:spcBef>
              </a:pPr>
              <a:t>8</a:t>
            </a:fld>
            <a:endParaRPr lang="en-GB" altLang="en-US">
              <a:solidFill>
                <a:srgbClr val="000000"/>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“Our Behavior Support Systems Framework asks us to consider:</a:t>
            </a:r>
          </a:p>
          <a:p>
            <a:pPr eaLnBrk="1" hangingPunct="1"/>
            <a:endParaRPr lang="en-US" altLang="en-US">
              <a:latin typeface="Arial" panose="020B0604020202020204" pitchFamily="34" charset="0"/>
            </a:endParaRPr>
          </a:p>
          <a:p>
            <a:pPr eaLnBrk="1" hangingPunct="1"/>
            <a:r>
              <a:rPr lang="en-US" altLang="en-US" i="1">
                <a:latin typeface="Arial" panose="020B0604020202020204" pitchFamily="34" charset="0"/>
              </a:rPr>
              <a:t>“FIRST: Our valued </a:t>
            </a:r>
            <a:r>
              <a:rPr lang="en-US" altLang="en-US" b="1" i="1">
                <a:latin typeface="Arial" panose="020B0604020202020204" pitchFamily="34" charset="0"/>
              </a:rPr>
              <a:t>OUTCOMES</a:t>
            </a:r>
            <a:r>
              <a:rPr lang="en-US" altLang="en-US" i="1">
                <a:latin typeface="Arial" panose="020B0604020202020204" pitchFamily="34" charset="0"/>
              </a:rPr>
              <a:t>, what we hope to achieve with our students, what skills and qualities do we want them to possess when they move from grade to grade? When they graduate?”</a:t>
            </a:r>
          </a:p>
          <a:p>
            <a:pPr eaLnBrk="1" hangingPunct="1"/>
            <a:endParaRPr lang="en-US" altLang="en-US">
              <a:latin typeface="Arial" panose="020B0604020202020204" pitchFamily="34" charset="0"/>
            </a:endParaRPr>
          </a:p>
          <a:p>
            <a:pPr eaLnBrk="1" hangingPunct="1"/>
            <a:r>
              <a:rPr lang="en-US" altLang="en-US" i="1">
                <a:latin typeface="Arial" panose="020B0604020202020204" pitchFamily="34" charset="0"/>
              </a:rPr>
              <a:t>“The </a:t>
            </a:r>
            <a:r>
              <a:rPr lang="en-US" altLang="en-US" b="1" i="1">
                <a:latin typeface="Arial" panose="020B0604020202020204" pitchFamily="34" charset="0"/>
              </a:rPr>
              <a:t>PRACTICES</a:t>
            </a:r>
            <a:r>
              <a:rPr lang="en-US" altLang="en-US" i="1">
                <a:latin typeface="Arial" panose="020B0604020202020204" pitchFamily="34" charset="0"/>
              </a:rPr>
              <a:t> we select and use at a high level of fidelity are directly related to the outcomes we want to achieve.”</a:t>
            </a:r>
          </a:p>
          <a:p>
            <a:pPr eaLnBrk="1" hangingPunct="1"/>
            <a:endParaRPr lang="en-US" altLang="en-US" i="1">
              <a:latin typeface="Arial" panose="020B0604020202020204" pitchFamily="34" charset="0"/>
            </a:endParaRPr>
          </a:p>
          <a:p>
            <a:pPr eaLnBrk="1" hangingPunct="1"/>
            <a:r>
              <a:rPr lang="en-US" altLang="en-US" i="1">
                <a:latin typeface="Arial" panose="020B0604020202020204" pitchFamily="34" charset="0"/>
              </a:rPr>
              <a:t>“The </a:t>
            </a:r>
            <a:r>
              <a:rPr lang="en-US" altLang="en-US" b="1" i="1">
                <a:latin typeface="Arial" panose="020B0604020202020204" pitchFamily="34" charset="0"/>
              </a:rPr>
              <a:t>SYSTEMS</a:t>
            </a:r>
            <a:r>
              <a:rPr lang="en-US" altLang="en-US" i="1">
                <a:latin typeface="Arial" panose="020B0604020202020204" pitchFamily="34" charset="0"/>
              </a:rPr>
              <a:t> enable our adults to use those practices with high level of fluency (resources, professional development, planning time, PLCs).”</a:t>
            </a:r>
          </a:p>
          <a:p>
            <a:pPr eaLnBrk="1" hangingPunct="1"/>
            <a:endParaRPr lang="en-US" altLang="en-US" i="1">
              <a:latin typeface="Arial" panose="020B0604020202020204" pitchFamily="34" charset="0"/>
            </a:endParaRPr>
          </a:p>
          <a:p>
            <a:pPr eaLnBrk="1" hangingPunct="1"/>
            <a:r>
              <a:rPr lang="en-US" altLang="en-US" i="1">
                <a:latin typeface="Arial" panose="020B0604020202020204" pitchFamily="34" charset="0"/>
              </a:rPr>
              <a:t>“And we use various sources of </a:t>
            </a:r>
            <a:r>
              <a:rPr lang="en-US" altLang="en-US" b="1" i="1">
                <a:latin typeface="Arial" panose="020B0604020202020204" pitchFamily="34" charset="0"/>
              </a:rPr>
              <a:t>DATA</a:t>
            </a:r>
            <a:r>
              <a:rPr lang="en-US" altLang="en-US" i="1">
                <a:latin typeface="Arial" panose="020B0604020202020204" pitchFamily="34" charset="0"/>
              </a:rPr>
              <a:t> to understand how we are doing - are we achieving our outcomes? For whom? Where do we “point” our resources for maximum achievement?” </a:t>
            </a:r>
          </a:p>
          <a:p>
            <a:pPr eaLnBrk="1" hangingPunct="1"/>
            <a:endParaRPr lang="en-US" altLang="en-US">
              <a:latin typeface="Arial" panose="020B0604020202020204" pitchFamily="34" charset="0"/>
            </a:endParaRPr>
          </a:p>
        </p:txBody>
      </p:sp>
      <p:sp>
        <p:nvSpPr>
          <p:cNvPr id="82949"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606050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Positive feedback = Teacher gives the class or individual student feedback on an academic or social behavior that indicates the behavior/response is correct.  Can be verbal or gestural.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Negative feedback = </a:t>
            </a:r>
            <a:r>
              <a:rPr lang="en-US" sz="1200" kern="1200" dirty="0">
                <a:solidFill>
                  <a:schemeClr val="tx1"/>
                </a:solidFill>
                <a:effectLst/>
                <a:latin typeface="+mn-lt"/>
                <a:ea typeface="+mn-ea"/>
                <a:cs typeface="+mn-cs"/>
              </a:rPr>
              <a:t>Teacher informs student that behavior/response is incorrect, but does not provide corrective feedback (e.g., “no” “stop that” “turn around” “quiet”).  Can be verbal or gestural.</a:t>
            </a:r>
          </a:p>
          <a:p>
            <a:endParaRPr lang="en-US" dirty="0"/>
          </a:p>
        </p:txBody>
      </p:sp>
      <p:sp>
        <p:nvSpPr>
          <p:cNvPr id="4" name="Slide Number Placeholder 3"/>
          <p:cNvSpPr>
            <a:spLocks noGrp="1"/>
          </p:cNvSpPr>
          <p:nvPr>
            <p:ph type="sldNum" sz="quarter" idx="10"/>
          </p:nvPr>
        </p:nvSpPr>
        <p:spPr/>
        <p:txBody>
          <a:bodyPr/>
          <a:lstStyle/>
          <a:p>
            <a:fld id="{B02B7DEE-C7A1-40F3-942F-7B98AB3996F4}" type="slidenum">
              <a:rPr lang="en-US" smtClean="0"/>
              <a:pPr/>
              <a:t>50</a:t>
            </a:fld>
            <a:endParaRPr lang="en-US"/>
          </a:p>
        </p:txBody>
      </p:sp>
    </p:spTree>
    <p:extLst>
      <p:ext uri="{BB962C8B-B14F-4D97-AF65-F5344CB8AC3E}">
        <p14:creationId xmlns:p14="http://schemas.microsoft.com/office/powerpoint/2010/main" val="4186370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00092d0cc_0_49:notes"/>
          <p:cNvSpPr>
            <a:spLocks noGrp="1" noRot="1" noChangeAspect="1"/>
          </p:cNvSpPr>
          <p:nvPr>
            <p:ph type="sldImg" idx="2"/>
          </p:nvPr>
        </p:nvSpPr>
        <p:spPr>
          <a:xfrm>
            <a:off x="685800"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400092d0cc_0_49:notes"/>
          <p:cNvSpPr txBox="1">
            <a:spLocks noGrp="1"/>
          </p:cNvSpPr>
          <p:nvPr>
            <p:ph type="body" idx="1"/>
          </p:nvPr>
        </p:nvSpPr>
        <p:spPr>
          <a:xfrm>
            <a:off x="685802" y="4400549"/>
            <a:ext cx="5486700" cy="4284600"/>
          </a:xfrm>
          <a:prstGeom prst="rect">
            <a:avLst/>
          </a:prstGeom>
          <a:noFill/>
          <a:ln>
            <a:noFill/>
          </a:ln>
        </p:spPr>
        <p:txBody>
          <a:bodyPr spcFirstLastPara="1" wrap="square" lIns="91700" tIns="45850" rIns="91700" bIns="4585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We understand </a:t>
            </a:r>
            <a:r>
              <a:rPr lang="en" sz="1200" b="0" i="0" u="none" strike="noStrike" cap="none">
                <a:solidFill>
                  <a:schemeClr val="dk1"/>
                </a:solidFill>
                <a:latin typeface="Calibri"/>
                <a:ea typeface="Calibri"/>
                <a:cs typeface="Calibri"/>
                <a:sym typeface="Calibri"/>
              </a:rPr>
              <a:t>the impact that childhood trauma (including l</a:t>
            </a:r>
            <a:r>
              <a:rPr lang="en" sz="1200">
                <a:solidFill>
                  <a:schemeClr val="dk1"/>
                </a:solidFill>
                <a:latin typeface="Calibri"/>
                <a:ea typeface="Calibri"/>
                <a:cs typeface="Calibri"/>
                <a:sym typeface="Calibri"/>
              </a:rPr>
              <a:t>iving in poverty)</a:t>
            </a:r>
            <a:r>
              <a:rPr lang="en" sz="1200" b="0" i="0" u="none" strike="noStrike" cap="none">
                <a:solidFill>
                  <a:schemeClr val="dk1"/>
                </a:solidFill>
                <a:latin typeface="Calibri"/>
                <a:ea typeface="Calibri"/>
                <a:cs typeface="Calibri"/>
                <a:sym typeface="Calibri"/>
              </a:rPr>
              <a:t> has on student learning.  Many of our</a:t>
            </a:r>
            <a:r>
              <a:rPr lang="en" sz="1200">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learners have similar backgrounds due to familial circumstances or life circumstances.  Our life experiences shape the way we learn.  Those experiences help to establish cognitive filters that help us sort through, categorize, prioritize and retain/discard new information.  Students who experienc</a:t>
            </a:r>
            <a:r>
              <a:rPr lang="en" sz="12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childhood trauma have shown significant delays in development of the frontal lobe of the brain.  The frontal lobe is where a person’s capacity for self-regulation (executive function… goal setting) exists.  </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Lesson Frame: The effective lesson frame provides the class with a clear picture of critical concepts that will be addressed by the lesson (We will…..What are we going to learn today?) and the individual student with a clear picture of how he or she will demonstrate the understanding of the critical concepts (I will……What is the most critical element to understand?). The lesson frame is communicated consistently, both </a:t>
            </a:r>
            <a:r>
              <a:rPr lang="en" sz="1200" b="1" i="0" u="none" strike="noStrike" cap="none">
                <a:solidFill>
                  <a:schemeClr val="dk1"/>
                </a:solidFill>
                <a:latin typeface="Calibri"/>
                <a:ea typeface="Calibri"/>
                <a:cs typeface="Calibri"/>
                <a:sym typeface="Calibri"/>
              </a:rPr>
              <a:t>visually and verbally</a:t>
            </a:r>
            <a:r>
              <a:rPr lang="en" sz="1200" b="0" i="0" u="none" strike="noStrike" cap="none">
                <a:solidFill>
                  <a:schemeClr val="dk1"/>
                </a:solidFill>
                <a:latin typeface="Calibri"/>
                <a:ea typeface="Calibri"/>
                <a:cs typeface="Calibri"/>
                <a:sym typeface="Calibri"/>
              </a:rPr>
              <a:t>.</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Eliminates “Guess what the teacher is thinking you should know and do”</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Shifts responsibility to the student</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Stretches the rigor when well-thought and well-written</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Primes the brain</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Leads to more effective lesson closure</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Chunks the learning</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Utlilizes the Primacy/Recency effect (The brain tend</a:t>
            </a:r>
            <a:r>
              <a:rPr lang="en" sz="1200">
                <a:solidFill>
                  <a:schemeClr val="dk1"/>
                </a:solidFill>
                <a:latin typeface="Calibri"/>
                <a:ea typeface="Calibri"/>
                <a:cs typeface="Calibri"/>
                <a:sym typeface="Calibri"/>
              </a:rPr>
              <a:t>s to retain what it hears first and last)</a:t>
            </a:r>
            <a:endParaRPr sz="1400"/>
          </a:p>
          <a:p>
            <a:pPr marL="457200" marR="0" lvl="1" indent="0" algn="l" rtl="0">
              <a:spcBef>
                <a:spcPts val="0"/>
              </a:spcBef>
              <a:spcAft>
                <a:spcPts val="0"/>
              </a:spcAft>
              <a:buNone/>
            </a:pPr>
            <a:r>
              <a:rPr lang="en" sz="1200" b="0" i="0" u="none" strike="noStrike" cap="none">
                <a:solidFill>
                  <a:schemeClr val="dk1"/>
                </a:solidFill>
                <a:latin typeface="Calibri"/>
                <a:ea typeface="Calibri"/>
                <a:cs typeface="Calibri"/>
                <a:sym typeface="Calibri"/>
              </a:rPr>
              <a:t>Increases student retention in the closing </a:t>
            </a:r>
            <a:endParaRPr sz="12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200">
              <a:solidFill>
                <a:schemeClr val="dk1"/>
              </a:solidFill>
              <a:latin typeface="Calibri"/>
              <a:ea typeface="Calibri"/>
              <a:cs typeface="Calibri"/>
              <a:sym typeface="Calibri"/>
            </a:endParaRPr>
          </a:p>
          <a:p>
            <a:pPr marL="457200" marR="0" lvl="1" indent="0" algn="l" rtl="0">
              <a:spcBef>
                <a:spcPts val="0"/>
              </a:spcBef>
              <a:spcAft>
                <a:spcPts val="0"/>
              </a:spcAft>
              <a:buNone/>
            </a:pPr>
            <a:r>
              <a:rPr lang="en" sz="1200">
                <a:solidFill>
                  <a:schemeClr val="dk1"/>
                </a:solidFill>
                <a:latin typeface="Calibri"/>
                <a:ea typeface="Calibri"/>
                <a:cs typeface="Calibri"/>
                <a:sym typeface="Calibri"/>
              </a:rPr>
              <a:t>Also assists the teacher with focus of the lesson, knowing that the lesson activities are leading the students to success in completion of the closure activity.</a:t>
            </a:r>
            <a:endParaRPr sz="1200">
              <a:solidFill>
                <a:schemeClr val="dk1"/>
              </a:solidFill>
              <a:latin typeface="Calibri"/>
              <a:ea typeface="Calibri"/>
              <a:cs typeface="Calibri"/>
              <a:sym typeface="Calibri"/>
            </a:endParaRPr>
          </a:p>
        </p:txBody>
      </p:sp>
      <p:sp>
        <p:nvSpPr>
          <p:cNvPr id="204" name="Google Shape;204;g400092d0cc_0_49:notes"/>
          <p:cNvSpPr txBox="1">
            <a:spLocks noGrp="1"/>
          </p:cNvSpPr>
          <p:nvPr>
            <p:ph type="sldNum" idx="12"/>
          </p:nvPr>
        </p:nvSpPr>
        <p:spPr>
          <a:xfrm>
            <a:off x="3884621" y="8685214"/>
            <a:ext cx="2971800" cy="459000"/>
          </a:xfrm>
          <a:prstGeom prst="rect">
            <a:avLst/>
          </a:prstGeom>
          <a:noFill/>
          <a:ln>
            <a:noFill/>
          </a:ln>
        </p:spPr>
        <p:txBody>
          <a:bodyPr spcFirstLastPara="1"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344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195" name="Shape 195"/>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52</a:t>
            </a:fld>
            <a:endParaRPr/>
          </a:p>
        </p:txBody>
      </p:sp>
    </p:spTree>
    <p:extLst>
      <p:ext uri="{BB962C8B-B14F-4D97-AF65-F5344CB8AC3E}">
        <p14:creationId xmlns:p14="http://schemas.microsoft.com/office/powerpoint/2010/main" val="3214196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205" name="Shape 205"/>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53</a:t>
            </a:fld>
            <a:endParaRPr/>
          </a:p>
        </p:txBody>
      </p:sp>
    </p:spTree>
    <p:extLst>
      <p:ext uri="{BB962C8B-B14F-4D97-AF65-F5344CB8AC3E}">
        <p14:creationId xmlns:p14="http://schemas.microsoft.com/office/powerpoint/2010/main" val="3153989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230" name="Shape 230"/>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54</a:t>
            </a:fld>
            <a:endParaRPr/>
          </a:p>
        </p:txBody>
      </p:sp>
    </p:spTree>
    <p:extLst>
      <p:ext uri="{BB962C8B-B14F-4D97-AF65-F5344CB8AC3E}">
        <p14:creationId xmlns:p14="http://schemas.microsoft.com/office/powerpoint/2010/main" val="3240918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247" name="Shape 247"/>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55</a:t>
            </a:fld>
            <a:endParaRPr/>
          </a:p>
        </p:txBody>
      </p:sp>
    </p:spTree>
    <p:extLst>
      <p:ext uri="{BB962C8B-B14F-4D97-AF65-F5344CB8AC3E}">
        <p14:creationId xmlns:p14="http://schemas.microsoft.com/office/powerpoint/2010/main" val="309128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257" name="Shape 257"/>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56</a:t>
            </a:fld>
            <a:endParaRPr/>
          </a:p>
        </p:txBody>
      </p:sp>
    </p:spTree>
    <p:extLst>
      <p:ext uri="{BB962C8B-B14F-4D97-AF65-F5344CB8AC3E}">
        <p14:creationId xmlns:p14="http://schemas.microsoft.com/office/powerpoint/2010/main" val="1252735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264" name="Shape 264"/>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58</a:t>
            </a:fld>
            <a:endParaRPr/>
          </a:p>
        </p:txBody>
      </p:sp>
    </p:spTree>
    <p:extLst>
      <p:ext uri="{BB962C8B-B14F-4D97-AF65-F5344CB8AC3E}">
        <p14:creationId xmlns:p14="http://schemas.microsoft.com/office/powerpoint/2010/main" val="2319011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717268" y="4548135"/>
            <a:ext cx="5731600" cy="3721915"/>
          </a:xfrm>
          <a:prstGeom prst="rect">
            <a:avLst/>
          </a:prstGeom>
        </p:spPr>
        <p:txBody>
          <a:bodyPr spcFirstLastPara="1" wrap="square" lIns="93162" tIns="93162" rIns="93162" bIns="93162" anchor="t" anchorCtr="0">
            <a:noAutofit/>
          </a:bodyPr>
          <a:lstStyle/>
          <a:p>
            <a:endParaRPr/>
          </a:p>
        </p:txBody>
      </p:sp>
      <p:sp>
        <p:nvSpPr>
          <p:cNvPr id="272" name="Shape 272"/>
          <p:cNvSpPr txBox="1">
            <a:spLocks noGrp="1"/>
          </p:cNvSpPr>
          <p:nvPr>
            <p:ph type="sldNum" idx="12"/>
          </p:nvPr>
        </p:nvSpPr>
        <p:spPr>
          <a:xfrm>
            <a:off x="4058568" y="8976836"/>
            <a:ext cx="3105920" cy="474580"/>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59</a:t>
            </a:fld>
            <a:endParaRPr/>
          </a:p>
        </p:txBody>
      </p:sp>
    </p:spTree>
    <p:extLst>
      <p:ext uri="{BB962C8B-B14F-4D97-AF65-F5344CB8AC3E}">
        <p14:creationId xmlns:p14="http://schemas.microsoft.com/office/powerpoint/2010/main" val="1793587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9AB8FF-D7FF-46FB-8AE8-850E772368B7}" type="slidenum">
              <a:rPr lang="en-US" altLang="en-US" smtClean="0">
                <a:solidFill>
                  <a:srgbClr val="000000"/>
                </a:solidFill>
              </a:rPr>
              <a:pPr/>
              <a:t>62</a:t>
            </a:fld>
            <a:endParaRPr lang="en-US" altLang="en-US">
              <a:solidFill>
                <a:srgbClr val="000000"/>
              </a:solidFill>
            </a:endParaRPr>
          </a:p>
        </p:txBody>
      </p:sp>
    </p:spTree>
    <p:extLst>
      <p:ext uri="{BB962C8B-B14F-4D97-AF65-F5344CB8AC3E}">
        <p14:creationId xmlns:p14="http://schemas.microsoft.com/office/powerpoint/2010/main" val="3849298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65887"/>
            <a:fld id="{18E7344D-154F-4D32-9F69-7988FD899940}" type="slidenum">
              <a:rPr lang="en-US" altLang="en-US">
                <a:solidFill>
                  <a:prstClr val="black"/>
                </a:solidFill>
              </a:rPr>
              <a:pPr defTabSz="465887"/>
              <a:t>9</a:t>
            </a:fld>
            <a:endParaRPr lang="en-US" altLang="en-US">
              <a:solidFill>
                <a:prstClr val="black"/>
              </a:solidFill>
            </a:endParaRPr>
          </a:p>
        </p:txBody>
      </p:sp>
    </p:spTree>
    <p:extLst>
      <p:ext uri="{BB962C8B-B14F-4D97-AF65-F5344CB8AC3E}">
        <p14:creationId xmlns:p14="http://schemas.microsoft.com/office/powerpoint/2010/main" val="363113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9AB8FF-D7FF-46FB-8AE8-850E772368B7}" type="slidenum">
              <a:rPr lang="en-US" altLang="en-US" smtClean="0">
                <a:solidFill>
                  <a:srgbClr val="000000"/>
                </a:solidFill>
              </a:rPr>
              <a:pPr/>
              <a:t>63</a:t>
            </a:fld>
            <a:endParaRPr lang="en-US" altLang="en-US">
              <a:solidFill>
                <a:srgbClr val="000000"/>
              </a:solidFill>
            </a:endParaRPr>
          </a:p>
        </p:txBody>
      </p:sp>
    </p:spTree>
    <p:extLst>
      <p:ext uri="{BB962C8B-B14F-4D97-AF65-F5344CB8AC3E}">
        <p14:creationId xmlns:p14="http://schemas.microsoft.com/office/powerpoint/2010/main" val="3238720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9AB8FF-D7FF-46FB-8AE8-850E772368B7}" type="slidenum">
              <a:rPr lang="en-US" altLang="en-US" smtClean="0">
                <a:solidFill>
                  <a:srgbClr val="000000"/>
                </a:solidFill>
              </a:rPr>
              <a:pPr/>
              <a:t>64</a:t>
            </a:fld>
            <a:endParaRPr lang="en-US" altLang="en-US">
              <a:solidFill>
                <a:srgbClr val="000000"/>
              </a:solidFill>
            </a:endParaRPr>
          </a:p>
        </p:txBody>
      </p:sp>
    </p:spTree>
    <p:extLst>
      <p:ext uri="{BB962C8B-B14F-4D97-AF65-F5344CB8AC3E}">
        <p14:creationId xmlns:p14="http://schemas.microsoft.com/office/powerpoint/2010/main" val="49698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tier 1 at start</a:t>
            </a:r>
          </a:p>
        </p:txBody>
      </p:sp>
      <p:sp>
        <p:nvSpPr>
          <p:cNvPr id="4" name="Slide Number Placeholder 3"/>
          <p:cNvSpPr>
            <a:spLocks noGrp="1"/>
          </p:cNvSpPr>
          <p:nvPr>
            <p:ph type="sldNum" sz="quarter" idx="5"/>
          </p:nvPr>
        </p:nvSpPr>
        <p:spPr/>
        <p:txBody>
          <a:bodyPr/>
          <a:lstStyle/>
          <a:p>
            <a:fld id="{F07403ED-AAFF-4CF8-B157-20888FFE7ADA}" type="slidenum">
              <a:rPr lang="en-US" smtClean="0"/>
              <a:t>10</a:t>
            </a:fld>
            <a:endParaRPr lang="en-US"/>
          </a:p>
        </p:txBody>
      </p:sp>
    </p:spTree>
    <p:extLst>
      <p:ext uri="{BB962C8B-B14F-4D97-AF65-F5344CB8AC3E}">
        <p14:creationId xmlns:p14="http://schemas.microsoft.com/office/powerpoint/2010/main" val="238826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65887"/>
            <a:fld id="{18E7344D-154F-4D32-9F69-7988FD899940}" type="slidenum">
              <a:rPr lang="en-US" altLang="en-US">
                <a:solidFill>
                  <a:prstClr val="black"/>
                </a:solidFill>
              </a:rPr>
              <a:pPr defTabSz="465887"/>
              <a:t>11</a:t>
            </a:fld>
            <a:endParaRPr lang="en-US" altLang="en-US">
              <a:solidFill>
                <a:prstClr val="black"/>
              </a:solidFill>
            </a:endParaRPr>
          </a:p>
        </p:txBody>
      </p:sp>
    </p:spTree>
    <p:extLst>
      <p:ext uri="{BB962C8B-B14F-4D97-AF65-F5344CB8AC3E}">
        <p14:creationId xmlns:p14="http://schemas.microsoft.com/office/powerpoint/2010/main" val="2004040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65887"/>
            <a:fld id="{18E7344D-154F-4D32-9F69-7988FD899940}" type="slidenum">
              <a:rPr lang="en-US" altLang="en-US">
                <a:solidFill>
                  <a:prstClr val="black"/>
                </a:solidFill>
              </a:rPr>
              <a:pPr defTabSz="465887"/>
              <a:t>12</a:t>
            </a:fld>
            <a:endParaRPr lang="en-US" altLang="en-US">
              <a:solidFill>
                <a:prstClr val="black"/>
              </a:solidFill>
            </a:endParaRPr>
          </a:p>
        </p:txBody>
      </p:sp>
    </p:spTree>
    <p:extLst>
      <p:ext uri="{BB962C8B-B14F-4D97-AF65-F5344CB8AC3E}">
        <p14:creationId xmlns:p14="http://schemas.microsoft.com/office/powerpoint/2010/main" val="1080141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70007" indent="-296033">
              <a:defRPr>
                <a:solidFill>
                  <a:schemeClr val="tx1"/>
                </a:solidFill>
                <a:latin typeface="Calibri" panose="020F0502020204030204" pitchFamily="34" charset="0"/>
                <a:ea typeface="MS PGothic" panose="020B0600070205080204" pitchFamily="34" charset="-128"/>
              </a:defRPr>
            </a:lvl2pPr>
            <a:lvl3pPr marL="1185747" indent="-236179">
              <a:defRPr>
                <a:solidFill>
                  <a:schemeClr val="tx1"/>
                </a:solidFill>
                <a:latin typeface="Calibri" panose="020F0502020204030204" pitchFamily="34" charset="0"/>
                <a:ea typeface="MS PGothic" panose="020B0600070205080204" pitchFamily="34" charset="-128"/>
              </a:defRPr>
            </a:lvl3pPr>
            <a:lvl4pPr marL="1661340" indent="-236179">
              <a:defRPr>
                <a:solidFill>
                  <a:schemeClr val="tx1"/>
                </a:solidFill>
                <a:latin typeface="Calibri" panose="020F0502020204030204" pitchFamily="34" charset="0"/>
                <a:ea typeface="MS PGothic" panose="020B0600070205080204" pitchFamily="34" charset="-128"/>
              </a:defRPr>
            </a:lvl4pPr>
            <a:lvl5pPr marL="2135315" indent="-236179">
              <a:defRPr>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518E74-6149-4C01-9283-3ABC83E37792}" type="slidenum">
              <a:rPr lang="en-US" altLang="en-US" smtClean="0"/>
              <a:pPr/>
              <a:t>13</a:t>
            </a:fld>
            <a:endParaRPr lang="en-US" altLang="en-US"/>
          </a:p>
        </p:txBody>
      </p:sp>
    </p:spTree>
    <p:extLst>
      <p:ext uri="{BB962C8B-B14F-4D97-AF65-F5344CB8AC3E}">
        <p14:creationId xmlns:p14="http://schemas.microsoft.com/office/powerpoint/2010/main" val="2354053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5F8121-EB25-4A5E-BE7B-0E6C4975B95D}" type="datetime1">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1351832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83005-C288-4262-BE4D-8D0E2D817935}" type="datetime1">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283709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F9878A-C1ED-4B00-BD15-AAC5773958DB}" type="datetime1">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2252551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7478F1-6E1B-42FD-908C-FAABED3E2DF6}" type="datetime1">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010EE-C5C1-4A97-89EE-CEBB3DB5FF6A}"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27095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A2A2D4-BA2F-4076-93B3-EE8D466BEA72}" type="datetime1">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1054888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3C4F0E3-171F-4F34-BD9D-FCB62164BB61}" type="datetime1">
              <a:rPr lang="en-US" smtClean="0"/>
              <a:t>10/25/18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55004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52CBAD9-A03D-4D70-8E88-5C1D7FC07F98}" type="datetime1">
              <a:rPr lang="en-US" smtClean="0"/>
              <a:t>10/25/18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792262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9A4FEA-3520-4735-926F-A71ABFEBA738}" type="datetime1">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1164408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232FD2-B09E-4248-952C-CD2E67E04701}" type="datetime1">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391483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73D4E5-55A9-4CB1-B69F-3A07F681283C}" type="datetime1">
              <a:rPr lang="en-US" smtClean="0"/>
              <a:t>10/25/18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1558131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4352D4-4FE4-47AC-93B9-4DB93D1758EB}" type="datetime1">
              <a:rPr lang="en-US" smtClean="0"/>
              <a:t>10/25/18</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241320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2A71CE-68F7-48FE-8A43-45AD6FF74665}" type="datetime1">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3791873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434" y="125243"/>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566855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9A3C413-24F5-47A5-9CE5-A316D675EF2F}" type="datetime1">
              <a:rPr lang="en-US" smtClean="0"/>
              <a:t>10/25/18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929633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663574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877262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600116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38689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30469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90132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622743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09397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0DECA4-AEF8-4D35-95CD-FCCDD9F23EAC}" type="datetime1">
              <a:rPr lang="en-US" smtClean="0"/>
              <a:t>10/25/18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2926712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807952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24580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28383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067455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325190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1" y="347664"/>
            <a:ext cx="1454151"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6800" y="457200"/>
            <a:ext cx="9249664" cy="990600"/>
          </a:xfrm>
        </p:spPr>
        <p:txBody>
          <a:bodyPr>
            <a:normAutofit/>
          </a:bodyPr>
          <a:lstStyle>
            <a:lvl1pPr>
              <a:defRPr sz="360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59988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FF2FB4-C2FE-42EA-951F-B5DBA06F7332}" type="datetime1">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372769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D7A909-C1EA-4BAE-A269-0ED8C18B0420}" type="datetime1">
              <a:rPr lang="en-US" smtClean="0"/>
              <a:t>10/25/18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107898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5DBB54-6E1F-4B22-8B16-92F978B2C518}" type="datetime1">
              <a:rPr lang="en-US" smtClean="0"/>
              <a:t>10/25/18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277191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9678B1D-53A1-45C7-ACBB-E4882851670A}" type="datetime1">
              <a:rPr lang="en-US" smtClean="0"/>
              <a:t>10/25/18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399267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BDB4A6-FE13-4940-A171-CB6C842A1DF6}" type="datetime1">
              <a:rPr lang="en-US" smtClean="0"/>
              <a:t>10/25/18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1904918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BC87B2-11C8-4C81-8168-AE31C8C8703A}" type="datetime1">
              <a:rPr lang="en-US" smtClean="0"/>
              <a:t>10/25/18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2010EE-C5C1-4A97-89EE-CEBB3DB5FF6A}" type="slidenum">
              <a:rPr lang="en-US" smtClean="0"/>
              <a:t>‹#›</a:t>
            </a:fld>
            <a:endParaRPr lang="en-US"/>
          </a:p>
        </p:txBody>
      </p:sp>
    </p:spTree>
    <p:extLst>
      <p:ext uri="{BB962C8B-B14F-4D97-AF65-F5344CB8AC3E}">
        <p14:creationId xmlns:p14="http://schemas.microsoft.com/office/powerpoint/2010/main" val="29507203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37">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9DEE7CB-A803-4F02-9C27-84587B3EB759}" type="datetime1">
              <a:rPr lang="en-US" smtClean="0"/>
              <a:t>10/25/18</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B2010EE-C5C1-4A97-89EE-CEBB3DB5FF6A}" type="slidenum">
              <a:rPr lang="en-US" smtClean="0"/>
              <a:t>‹#›</a:t>
            </a:fld>
            <a:endParaRPr lang="en-US"/>
          </a:p>
        </p:txBody>
      </p:sp>
      <p:pic>
        <p:nvPicPr>
          <p:cNvPr id="2050" name="Picture 2" descr="0346c93c-1aa1-4fda-89be-4aad14f29d3a"/>
          <p:cNvPicPr>
            <a:picLocks noChangeAspect="1" noChangeArrowheads="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0" y="5776913"/>
            <a:ext cx="10287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mage002"/>
          <p:cNvPicPr>
            <a:picLocks noChangeAspect="1" noChangeArrowheads="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11278226" y="5866163"/>
            <a:ext cx="913774" cy="98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5372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673" r:id="rId22"/>
    <p:sldLayoutId id="2147483674"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jefferson.kyschools.us/sites/default/files/forms/Student%20Support%20and%20Behavior%20Intervention%20Handbook.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www.jefferson.kyschools.us/restorative-practice" TargetMode="External"/><Relationship Id="rId4" Type="http://schemas.openxmlformats.org/officeDocument/2006/relationships/hyperlink" Target="https://www.jefferson.kyschools.us/sites/default/files/PBIS%20Implementation%20Guide.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hyperlink" Target="https://www.jefferson.kyschools.us/sites/default/files/Behavior%20Support%20Systems%20School-Based%20Year-At-A-Glance.pdf" TargetMode="External"/><Relationship Id="rId5" Type="http://schemas.openxmlformats.org/officeDocument/2006/relationships/hyperlink" Target="https://www.jefferson.kyschools.us/sites/default/files/JCPS%20Restorative%20Practice%20Implementation%20Guide.pdf"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2017-18/RP/Program%20Evaluation/2017-18%20JCPS%20RP%20Program%20Evaluation%20Report.docx" TargetMode="External"/><Relationship Id="rId4" Type="http://schemas.openxmlformats.org/officeDocument/2006/relationships/hyperlink" Target="https://www.jefferson.kyschools.us/sites/default/files/JCPS%20RP%20Evaluation%20Plan.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1-Q0xlGxQxE"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oleObject" Target="file:///C:/Users/nbrahim1/Dropbox/Behavior%20Supports%20Systems%20Coordinator/PBIS%20Forum%20-%20Chicago%20Oct%202018/RP%20PBIS%20Brief_JCPS%209.25.18.docx"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hyperlink" Target="https://www.jefferson.kyschools.us/academic-services-division/academic-support-programs/positive-behavior-intervention-and-supports" TargetMode="External"/><Relationship Id="rId4" Type="http://schemas.openxmlformats.org/officeDocument/2006/relationships/image" Target="../media/image40.emf"/></Relationships>
</file>

<file path=ppt/slides/_rels/slide67.xml.rels><?xml version="1.0" encoding="UTF-8" standalone="yes"?>
<Relationships xmlns="http://schemas.openxmlformats.org/package/2006/relationships"><Relationship Id="rId8" Type="http://schemas.openxmlformats.org/officeDocument/2006/relationships/hyperlink" Target="http://nacrj.org/" TargetMode="External"/><Relationship Id="rId3" Type="http://schemas.openxmlformats.org/officeDocument/2006/relationships/hyperlink" Target="https://www.pbis.org/common/cms/files/Current%20Topics/Final-Monograph.pdf" TargetMode="External"/><Relationship Id="rId7" Type="http://schemas.openxmlformats.org/officeDocument/2006/relationships/hyperlink" Target="http://www.iirp.edu/" TargetMode="External"/><Relationship Id="rId2" Type="http://schemas.openxmlformats.org/officeDocument/2006/relationships/hyperlink" Target="https://www.pbis.org/Common/Cms/files/Forum15_Presentations/RDQ%2013%20Brief%20-%20Restorative%20Practices.pdf" TargetMode="External"/><Relationship Id="rId1" Type="http://schemas.openxmlformats.org/officeDocument/2006/relationships/slideLayout" Target="../slideLayouts/slideLayout7.xml"/><Relationship Id="rId6" Type="http://schemas.openxmlformats.org/officeDocument/2006/relationships/hyperlink" Target="https://www.youtube.com/watch?v=rdkhcqrld1w" TargetMode="External"/><Relationship Id="rId5" Type="http://schemas.openxmlformats.org/officeDocument/2006/relationships/hyperlink" Target="https://www.youtube.com/watch?v=hatsl1lu_pm" TargetMode="External"/><Relationship Id="rId4" Type="http://schemas.openxmlformats.org/officeDocument/2006/relationships/hyperlink" Target="https://www.pbis.org/training/technical-guide"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schools.jefferson.kyschools.us/High/Waggener/" TargetMode="External"/><Relationship Id="rId3" Type="http://schemas.openxmlformats.org/officeDocument/2006/relationships/hyperlink" Target="https://www.jefferson.kyschools.us/department/academic-services-division/school-climate-and-culture/multi-tiered-systems-support" TargetMode="External"/><Relationship Id="rId7" Type="http://schemas.openxmlformats.org/officeDocument/2006/relationships/hyperlink" Target="https://www.jefferson.kyschools.us/schools/profiles/waggener" TargetMode="External"/><Relationship Id="rId2" Type="http://schemas.openxmlformats.org/officeDocument/2006/relationships/hyperlink" Target="https://www.jefferson.kyschools.us/sites/default/files/forms/Student%20Support%20and%20Behavior%20Intervention%20Handbook.pdf" TargetMode="External"/><Relationship Id="rId1" Type="http://schemas.openxmlformats.org/officeDocument/2006/relationships/slideLayout" Target="../slideLayouts/slideLayout7.xml"/><Relationship Id="rId6" Type="http://schemas.openxmlformats.org/officeDocument/2006/relationships/hyperlink" Target="https://www.courier-journal.com/story/news/education/2018/08/13/jcps-restorative-practices-solution-disproportionate-school-suspensions/913411001/" TargetMode="External"/><Relationship Id="rId5" Type="http://schemas.openxmlformats.org/officeDocument/2006/relationships/hyperlink" Target="https://www.jefferson.kyschools.us/classroom-management-modules" TargetMode="External"/><Relationship Id="rId4" Type="http://schemas.openxmlformats.org/officeDocument/2006/relationships/hyperlink" Target="https://www.jefferson.kyschools.us/academic-services-division/academic-support-programs/positive-behavior-intervention-and-support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70892" y="480401"/>
            <a:ext cx="9144000" cy="5779721"/>
          </a:xfrm>
        </p:spPr>
        <p:txBody>
          <a:bodyPr>
            <a:normAutofit fontScale="90000"/>
          </a:bodyPr>
          <a:lstStyle/>
          <a:p>
            <a:r>
              <a:rPr lang="en-US" sz="6700" dirty="0">
                <a:solidFill>
                  <a:schemeClr val="accent1">
                    <a:lumMod val="75000"/>
                  </a:schemeClr>
                </a:solidFill>
              </a:rPr>
              <a:t>Aligning &amp; Integrating PBIS &amp; Restorative Practices in a Large, Urban School District </a:t>
            </a:r>
            <a:br>
              <a:rPr lang="en-US" sz="2000" dirty="0">
                <a:solidFill>
                  <a:schemeClr val="accent1">
                    <a:lumMod val="75000"/>
                  </a:schemeClr>
                </a:solidFill>
              </a:rPr>
            </a:br>
            <a:br>
              <a:rPr lang="en-US" sz="2000" dirty="0">
                <a:solidFill>
                  <a:schemeClr val="accent1">
                    <a:lumMod val="75000"/>
                  </a:schemeClr>
                </a:solidFill>
              </a:rPr>
            </a:br>
            <a:r>
              <a:rPr lang="en-US" sz="3100" dirty="0"/>
              <a:t>Naomi Brahim, Saundra Hensel, </a:t>
            </a:r>
            <a:br>
              <a:rPr lang="en-US" sz="3100" dirty="0"/>
            </a:br>
            <a:r>
              <a:rPr lang="en-US" sz="3100" dirty="0"/>
              <a:t>Sarah Hitchings, Chris Kolb</a:t>
            </a:r>
            <a:br>
              <a:rPr lang="en-US" sz="3100" dirty="0"/>
            </a:br>
            <a:br>
              <a:rPr lang="en-US" sz="3100" dirty="0"/>
            </a:br>
            <a:r>
              <a:rPr lang="en-US" sz="3100" dirty="0"/>
              <a:t>Jefferson County Public Schools, KY</a:t>
            </a:r>
            <a:br>
              <a:rPr lang="en-US" sz="3100" dirty="0"/>
            </a:br>
            <a:endParaRPr lang="en-US" sz="3100" b="1" dirty="0"/>
          </a:p>
        </p:txBody>
      </p:sp>
      <p:sp>
        <p:nvSpPr>
          <p:cNvPr id="3" name="Slide Number Placeholder 2"/>
          <p:cNvSpPr>
            <a:spLocks noGrp="1"/>
          </p:cNvSpPr>
          <p:nvPr>
            <p:ph type="sldNum" sz="quarter" idx="12"/>
          </p:nvPr>
        </p:nvSpPr>
        <p:spPr/>
        <p:txBody>
          <a:bodyPr/>
          <a:lstStyle/>
          <a:p>
            <a:fld id="{BB2010EE-C5C1-4A97-89EE-CEBB3DB5FF6A}" type="slidenum">
              <a:rPr lang="en-US" smtClean="0"/>
              <a:t>1</a:t>
            </a:fld>
            <a:endParaRPr lang="en-US"/>
          </a:p>
        </p:txBody>
      </p:sp>
    </p:spTree>
    <p:extLst>
      <p:ext uri="{BB962C8B-B14F-4D97-AF65-F5344CB8AC3E}">
        <p14:creationId xmlns:p14="http://schemas.microsoft.com/office/powerpoint/2010/main" val="1007225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35488" y="5845710"/>
            <a:ext cx="764215" cy="365125"/>
          </a:xfrm>
        </p:spPr>
        <p:txBody>
          <a:bodyPr/>
          <a:lstStyle/>
          <a:p>
            <a:fld id="{BB2010EE-C5C1-4A97-89EE-CEBB3DB5FF6A}" type="slidenum">
              <a:rPr lang="en-US" smtClean="0"/>
              <a:t>10</a:t>
            </a:fld>
            <a:endParaRPr lang="en-US"/>
          </a:p>
        </p:txBody>
      </p:sp>
      <p:sp>
        <p:nvSpPr>
          <p:cNvPr id="5" name="Isosceles Triangle 4"/>
          <p:cNvSpPr/>
          <p:nvPr/>
        </p:nvSpPr>
        <p:spPr>
          <a:xfrm>
            <a:off x="2396917" y="821976"/>
            <a:ext cx="5451232" cy="5861538"/>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3536986" y="915760"/>
            <a:ext cx="3171094" cy="339468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4389842" y="1063153"/>
            <a:ext cx="1471246" cy="1664677"/>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34836" y="5335759"/>
            <a:ext cx="3775393" cy="954107"/>
          </a:xfrm>
          <a:prstGeom prst="rect">
            <a:avLst/>
          </a:prstGeom>
          <a:noFill/>
        </p:spPr>
        <p:txBody>
          <a:bodyPr wrap="none" rtlCol="0">
            <a:spAutoFit/>
          </a:bodyPr>
          <a:lstStyle/>
          <a:p>
            <a:pPr algn="ctr"/>
            <a:r>
              <a:rPr lang="en-US" sz="2800" dirty="0"/>
              <a:t>Tier 1 Universal Supports</a:t>
            </a:r>
          </a:p>
          <a:p>
            <a:pPr algn="ctr"/>
            <a:r>
              <a:rPr lang="en-US" sz="2800" i="1" dirty="0"/>
              <a:t>All</a:t>
            </a:r>
          </a:p>
        </p:txBody>
      </p:sp>
      <p:sp>
        <p:nvSpPr>
          <p:cNvPr id="10" name="TextBox 9"/>
          <p:cNvSpPr txBox="1"/>
          <p:nvPr/>
        </p:nvSpPr>
        <p:spPr>
          <a:xfrm>
            <a:off x="4190386" y="2722823"/>
            <a:ext cx="1864290" cy="1569660"/>
          </a:xfrm>
          <a:prstGeom prst="rect">
            <a:avLst/>
          </a:prstGeom>
          <a:noFill/>
        </p:spPr>
        <p:txBody>
          <a:bodyPr wrap="square" rtlCol="0">
            <a:spAutoFit/>
          </a:bodyPr>
          <a:lstStyle/>
          <a:p>
            <a:pPr algn="ctr"/>
            <a:r>
              <a:rPr lang="en-US" sz="2400" dirty="0"/>
              <a:t>Tier 2 Targeted Interventions</a:t>
            </a:r>
          </a:p>
          <a:p>
            <a:pPr algn="ctr"/>
            <a:r>
              <a:rPr lang="en-US" sz="2400" i="1" dirty="0"/>
              <a:t>Some</a:t>
            </a:r>
          </a:p>
        </p:txBody>
      </p:sp>
      <p:sp>
        <p:nvSpPr>
          <p:cNvPr id="11" name="TextBox 10"/>
          <p:cNvSpPr txBox="1"/>
          <p:nvPr/>
        </p:nvSpPr>
        <p:spPr>
          <a:xfrm>
            <a:off x="4624130" y="1809326"/>
            <a:ext cx="1018227" cy="954107"/>
          </a:xfrm>
          <a:prstGeom prst="rect">
            <a:avLst/>
          </a:prstGeom>
          <a:noFill/>
        </p:spPr>
        <p:txBody>
          <a:bodyPr wrap="none" rtlCol="0">
            <a:spAutoFit/>
          </a:bodyPr>
          <a:lstStyle/>
          <a:p>
            <a:r>
              <a:rPr lang="en-US" sz="2800" dirty="0">
                <a:solidFill>
                  <a:schemeClr val="bg1"/>
                </a:solidFill>
              </a:rPr>
              <a:t>Tier 3</a:t>
            </a:r>
          </a:p>
          <a:p>
            <a:pPr algn="ctr"/>
            <a:r>
              <a:rPr lang="en-US" sz="2800" i="1" dirty="0">
                <a:solidFill>
                  <a:schemeClr val="bg1"/>
                </a:solidFill>
              </a:rPr>
              <a:t>Few</a:t>
            </a:r>
          </a:p>
        </p:txBody>
      </p:sp>
      <p:sp>
        <p:nvSpPr>
          <p:cNvPr id="12" name="TextBox 11"/>
          <p:cNvSpPr txBox="1"/>
          <p:nvPr/>
        </p:nvSpPr>
        <p:spPr>
          <a:xfrm>
            <a:off x="7195786" y="4580944"/>
            <a:ext cx="3923703"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All settings, all students</a:t>
            </a:r>
          </a:p>
          <a:p>
            <a:pPr marL="457200" indent="-457200">
              <a:buFont typeface="Arial" panose="020B0604020202020204" pitchFamily="34" charset="0"/>
              <a:buChar char="•"/>
            </a:pPr>
            <a:r>
              <a:rPr lang="en-US" sz="2800" dirty="0"/>
              <a:t>Proactive</a:t>
            </a:r>
          </a:p>
        </p:txBody>
      </p:sp>
      <p:sp>
        <p:nvSpPr>
          <p:cNvPr id="15" name="Title 3"/>
          <p:cNvSpPr>
            <a:spLocks noGrp="1"/>
          </p:cNvSpPr>
          <p:nvPr>
            <p:ph type="title"/>
          </p:nvPr>
        </p:nvSpPr>
        <p:spPr>
          <a:xfrm>
            <a:off x="2034291" y="-7885"/>
            <a:ext cx="9142224" cy="821976"/>
          </a:xfrm>
        </p:spPr>
        <p:txBody>
          <a:bodyPr>
            <a:noAutofit/>
          </a:bodyPr>
          <a:lstStyle/>
          <a:p>
            <a:pPr algn="l"/>
            <a:r>
              <a:rPr lang="en-US" altLang="en-US" sz="5400" dirty="0">
                <a:solidFill>
                  <a:schemeClr val="accent1">
                    <a:lumMod val="75000"/>
                  </a:schemeClr>
                </a:solidFill>
                <a:latin typeface="Tw Cen MT" panose="020B0602020104020603" pitchFamily="34" charset="0"/>
                <a:cs typeface="Tw Cen MT" panose="020B0602020104020603" pitchFamily="34" charset="0"/>
              </a:rPr>
              <a:t>PBIS Tiered Framework</a:t>
            </a:r>
          </a:p>
        </p:txBody>
      </p:sp>
      <p:sp>
        <p:nvSpPr>
          <p:cNvPr id="16" name="TextBox 15"/>
          <p:cNvSpPr txBox="1"/>
          <p:nvPr/>
        </p:nvSpPr>
        <p:spPr>
          <a:xfrm>
            <a:off x="6543423" y="2955427"/>
            <a:ext cx="3818674"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Some students (at risk)</a:t>
            </a:r>
          </a:p>
          <a:p>
            <a:pPr marL="457200" indent="-457200">
              <a:buFont typeface="Arial" panose="020B0604020202020204" pitchFamily="34" charset="0"/>
              <a:buChar char="•"/>
            </a:pPr>
            <a:r>
              <a:rPr lang="en-US" sz="2800" dirty="0"/>
              <a:t>Group interventions</a:t>
            </a:r>
          </a:p>
        </p:txBody>
      </p:sp>
      <p:sp>
        <p:nvSpPr>
          <p:cNvPr id="17" name="TextBox 16"/>
          <p:cNvSpPr txBox="1"/>
          <p:nvPr/>
        </p:nvSpPr>
        <p:spPr>
          <a:xfrm>
            <a:off x="5838616" y="1451999"/>
            <a:ext cx="3444639"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Intensive, individual interventions</a:t>
            </a:r>
          </a:p>
        </p:txBody>
      </p:sp>
      <p:sp>
        <p:nvSpPr>
          <p:cNvPr id="18" name="TextBox 17"/>
          <p:cNvSpPr txBox="1"/>
          <p:nvPr/>
        </p:nvSpPr>
        <p:spPr>
          <a:xfrm>
            <a:off x="1855357" y="5165719"/>
            <a:ext cx="960519" cy="369332"/>
          </a:xfrm>
          <a:prstGeom prst="rect">
            <a:avLst/>
          </a:prstGeom>
          <a:noFill/>
        </p:spPr>
        <p:txBody>
          <a:bodyPr wrap="none" rtlCol="0">
            <a:spAutoFit/>
          </a:bodyPr>
          <a:lstStyle/>
          <a:p>
            <a:r>
              <a:rPr lang="en-US" dirty="0"/>
              <a:t>80-90%</a:t>
            </a:r>
          </a:p>
        </p:txBody>
      </p:sp>
      <p:sp>
        <p:nvSpPr>
          <p:cNvPr id="19" name="TextBox 18"/>
          <p:cNvSpPr txBox="1"/>
          <p:nvPr/>
        </p:nvSpPr>
        <p:spPr>
          <a:xfrm>
            <a:off x="2708288" y="3247814"/>
            <a:ext cx="960519" cy="369332"/>
          </a:xfrm>
          <a:prstGeom prst="rect">
            <a:avLst/>
          </a:prstGeom>
          <a:noFill/>
        </p:spPr>
        <p:txBody>
          <a:bodyPr wrap="none" rtlCol="0">
            <a:spAutoFit/>
          </a:bodyPr>
          <a:lstStyle/>
          <a:p>
            <a:r>
              <a:rPr lang="en-US" dirty="0"/>
              <a:t>10-15%</a:t>
            </a:r>
          </a:p>
        </p:txBody>
      </p:sp>
      <p:sp>
        <p:nvSpPr>
          <p:cNvPr id="20" name="TextBox 19"/>
          <p:cNvSpPr txBox="1"/>
          <p:nvPr/>
        </p:nvSpPr>
        <p:spPr>
          <a:xfrm>
            <a:off x="3638803" y="1708322"/>
            <a:ext cx="707245" cy="369332"/>
          </a:xfrm>
          <a:prstGeom prst="rect">
            <a:avLst/>
          </a:prstGeom>
          <a:noFill/>
        </p:spPr>
        <p:txBody>
          <a:bodyPr wrap="none" rtlCol="0">
            <a:spAutoFit/>
          </a:bodyPr>
          <a:lstStyle/>
          <a:p>
            <a:r>
              <a:rPr lang="en-US" dirty="0"/>
              <a:t>1-5%</a:t>
            </a:r>
          </a:p>
        </p:txBody>
      </p:sp>
    </p:spTree>
    <p:extLst>
      <p:ext uri="{BB962C8B-B14F-4D97-AF65-F5344CB8AC3E}">
        <p14:creationId xmlns:p14="http://schemas.microsoft.com/office/powerpoint/2010/main" val="31542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0" grpId="0"/>
      <p:bldP spid="11" grpId="0"/>
      <p:bldP spid="12"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1139922" y="-93491"/>
            <a:ext cx="10334625" cy="990600"/>
          </a:xfrm>
        </p:spPr>
        <p:txBody>
          <a:bodyPr>
            <a:noAutofit/>
          </a:bodyPr>
          <a:lstStyle/>
          <a:p>
            <a:pPr eaLnBrk="1" hangingPunct="1"/>
            <a:r>
              <a:rPr lang="en-US" altLang="en-US" sz="4800" dirty="0" err="1">
                <a:solidFill>
                  <a:schemeClr val="accent1">
                    <a:lumMod val="75000"/>
                  </a:schemeClr>
                </a:solidFill>
                <a:latin typeface="+mj-lt"/>
              </a:rPr>
              <a:t>Pbis</a:t>
            </a:r>
            <a:r>
              <a:rPr lang="en-US" altLang="en-US" sz="4800" dirty="0">
                <a:solidFill>
                  <a:schemeClr val="accent1">
                    <a:lumMod val="75000"/>
                  </a:schemeClr>
                </a:solidFill>
                <a:latin typeface="+mj-lt"/>
              </a:rPr>
              <a:t> tier 1 key elements</a:t>
            </a:r>
          </a:p>
        </p:txBody>
      </p:sp>
      <p:sp>
        <p:nvSpPr>
          <p:cNvPr id="4" name="TextBox 3">
            <a:extLst>
              <a:ext uri="{FF2B5EF4-FFF2-40B4-BE49-F238E27FC236}">
                <a16:creationId xmlns:a16="http://schemas.microsoft.com/office/drawing/2014/main" id="{26FB6D50-BACA-8A4A-97A0-F5116641F9BD}"/>
              </a:ext>
            </a:extLst>
          </p:cNvPr>
          <p:cNvSpPr txBox="1"/>
          <p:nvPr/>
        </p:nvSpPr>
        <p:spPr>
          <a:xfrm>
            <a:off x="1982449" y="1148638"/>
            <a:ext cx="7876660" cy="5262979"/>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rPr>
              <a:t>Proactive Classroom</a:t>
            </a:r>
            <a:r>
              <a:rPr kumimoji="0" lang="en-US" sz="2800" b="0" i="0" u="none" strike="noStrike" kern="1200" cap="none" spc="0" normalizeH="0" noProof="0" dirty="0">
                <a:ln>
                  <a:noFill/>
                </a:ln>
                <a:solidFill>
                  <a:prstClr val="black"/>
                </a:solidFill>
                <a:effectLst/>
                <a:uLnTx/>
                <a:uFillTx/>
              </a:rPr>
              <a:t> Strategies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baseline="0" dirty="0">
                <a:solidFill>
                  <a:prstClr val="black"/>
                </a:solidFill>
              </a:rPr>
              <a:t>Positively</a:t>
            </a:r>
            <a:r>
              <a:rPr lang="en-US" altLang="en-US" sz="2800" dirty="0">
                <a:solidFill>
                  <a:prstClr val="black"/>
                </a:solidFill>
              </a:rPr>
              <a:t> Stated Expectations</a:t>
            </a:r>
          </a:p>
          <a:p>
            <a:pPr marL="1028700" lvl="1" indent="-571500" defTabSz="457200">
              <a:buFont typeface="Arial" panose="020B0604020202020204" pitchFamily="34" charset="0"/>
              <a:buChar char="•"/>
            </a:pPr>
            <a:r>
              <a:rPr kumimoji="0" lang="en-US" altLang="en-US" sz="2800" b="0" i="0" u="none" strike="noStrike" kern="1200" cap="none" spc="0" normalizeH="0" baseline="0" noProof="0" dirty="0">
                <a:ln>
                  <a:noFill/>
                </a:ln>
                <a:solidFill>
                  <a:prstClr val="black"/>
                </a:solidFill>
                <a:effectLst/>
                <a:uLnTx/>
                <a:uFillTx/>
              </a:rPr>
              <a:t>School-wide</a:t>
            </a:r>
            <a:r>
              <a:rPr kumimoji="0" lang="en-US" altLang="en-US" sz="2800" b="0" i="0" u="none" strike="noStrike" kern="1200" cap="none" spc="0" normalizeH="0" noProof="0" dirty="0">
                <a:ln>
                  <a:noFill/>
                </a:ln>
                <a:solidFill>
                  <a:prstClr val="black"/>
                </a:solidFill>
                <a:effectLst/>
                <a:uLnTx/>
                <a:uFillTx/>
              </a:rPr>
              <a:t> and common areas</a:t>
            </a:r>
          </a:p>
          <a:p>
            <a:pPr marL="1028700" lvl="1" indent="-571500" defTabSz="457200">
              <a:buFont typeface="Arial" panose="020B0604020202020204" pitchFamily="34" charset="0"/>
              <a:buChar char="•"/>
            </a:pPr>
            <a:r>
              <a:rPr lang="en-US" altLang="en-US" sz="2800" baseline="0" dirty="0">
                <a:solidFill>
                  <a:prstClr val="black"/>
                </a:solidFill>
              </a:rPr>
              <a:t>Taught</a:t>
            </a:r>
            <a:r>
              <a:rPr lang="en-US" altLang="en-US" sz="2800" dirty="0">
                <a:solidFill>
                  <a:prstClr val="black"/>
                </a:solidFill>
              </a:rPr>
              <a:t> and re-taught in appropriate settings</a:t>
            </a:r>
          </a:p>
          <a:p>
            <a:pPr marL="571500" indent="-571500" defTabSz="457200">
              <a:buFont typeface="Arial" panose="020B0604020202020204" pitchFamily="34" charset="0"/>
              <a:buChar char="•"/>
            </a:pPr>
            <a:r>
              <a:rPr lang="en-US" altLang="en-US" sz="2800" dirty="0">
                <a:solidFill>
                  <a:prstClr val="black"/>
                </a:solidFill>
              </a:rPr>
              <a:t>Defining Behavior</a:t>
            </a:r>
          </a:p>
          <a:p>
            <a:pPr marL="1028700" lvl="1" indent="-571500" defTabSz="457200">
              <a:buFont typeface="Arial" panose="020B0604020202020204" pitchFamily="34" charset="0"/>
              <a:buChar char="•"/>
            </a:pPr>
            <a:r>
              <a:rPr lang="en-US" altLang="en-US" sz="2800" dirty="0">
                <a:solidFill>
                  <a:prstClr val="black"/>
                </a:solidFill>
              </a:rPr>
              <a:t>Major (office-managed)</a:t>
            </a:r>
          </a:p>
          <a:p>
            <a:pPr marL="1028700" lvl="1" indent="-571500" defTabSz="457200">
              <a:buFont typeface="Arial" panose="020B0604020202020204" pitchFamily="34" charset="0"/>
              <a:buChar char="•"/>
            </a:pPr>
            <a:r>
              <a:rPr lang="en-US" altLang="en-US" sz="2800" dirty="0">
                <a:solidFill>
                  <a:prstClr val="black"/>
                </a:solidFill>
              </a:rPr>
              <a:t>Minor (classroom-managed)</a:t>
            </a:r>
          </a:p>
          <a:p>
            <a:pPr marL="571500" indent="-571500">
              <a:buFont typeface="Arial" panose="020B0604020202020204" pitchFamily="34" charset="0"/>
              <a:buChar char="•"/>
            </a:pPr>
            <a:r>
              <a:rPr lang="en-US" altLang="en-US" sz="2800" dirty="0">
                <a:solidFill>
                  <a:prstClr val="black"/>
                </a:solidFill>
              </a:rPr>
              <a:t>Behavior Flowchart</a:t>
            </a:r>
          </a:p>
          <a:p>
            <a:pPr marL="571500" indent="-571500" defTabSz="457200">
              <a:buFont typeface="Arial" panose="020B0604020202020204" pitchFamily="34" charset="0"/>
              <a:buChar char="•"/>
            </a:pPr>
            <a:r>
              <a:rPr lang="en-US" altLang="en-US" sz="2800" dirty="0">
                <a:solidFill>
                  <a:prstClr val="black"/>
                </a:solidFill>
              </a:rPr>
              <a:t>Analyzing Data</a:t>
            </a:r>
          </a:p>
          <a:p>
            <a:pPr marL="1028700" lvl="1" indent="-571500" defTabSz="457200">
              <a:buFont typeface="Arial" panose="020B0604020202020204" pitchFamily="34" charset="0"/>
              <a:buChar char="•"/>
            </a:pPr>
            <a:r>
              <a:rPr lang="en-US" altLang="en-US" sz="2800" dirty="0">
                <a:solidFill>
                  <a:prstClr val="black"/>
                </a:solidFill>
              </a:rPr>
              <a:t>Share monthly with staff</a:t>
            </a:r>
          </a:p>
          <a:p>
            <a:pPr marL="1028700" lvl="1" indent="-571500" defTabSz="457200">
              <a:buFont typeface="Arial" panose="020B0604020202020204" pitchFamily="34" charset="0"/>
              <a:buChar char="•"/>
            </a:pPr>
            <a:r>
              <a:rPr lang="en-US" altLang="en-US" sz="2800" dirty="0">
                <a:solidFill>
                  <a:prstClr val="black"/>
                </a:solidFill>
              </a:rPr>
              <a:t>Use for data-based decision making</a:t>
            </a:r>
          </a:p>
          <a:p>
            <a:pPr marL="1028700" lvl="1" indent="-571500" defTabSz="457200">
              <a:buFont typeface="Arial" panose="020B0604020202020204" pitchFamily="34" charset="0"/>
              <a:buChar char="•"/>
            </a:pPr>
            <a:r>
              <a:rPr lang="en-US" altLang="en-US" sz="2800" dirty="0">
                <a:solidFill>
                  <a:prstClr val="black"/>
                </a:solidFill>
              </a:rPr>
              <a:t>Action plans</a:t>
            </a:r>
          </a:p>
        </p:txBody>
      </p:sp>
      <p:sp>
        <p:nvSpPr>
          <p:cNvPr id="2" name="Slide Number Placeholder 1"/>
          <p:cNvSpPr>
            <a:spLocks noGrp="1"/>
          </p:cNvSpPr>
          <p:nvPr>
            <p:ph type="sldNum" sz="quarter" idx="12"/>
          </p:nvPr>
        </p:nvSpPr>
        <p:spPr/>
        <p:txBody>
          <a:bodyPr/>
          <a:lstStyle/>
          <a:p>
            <a:fld id="{BB2010EE-C5C1-4A97-89EE-CEBB3DB5FF6A}" type="slidenum">
              <a:rPr lang="en-US" smtClean="0"/>
              <a:t>11</a:t>
            </a:fld>
            <a:endParaRPr lang="en-US"/>
          </a:p>
        </p:txBody>
      </p:sp>
    </p:spTree>
    <p:extLst>
      <p:ext uri="{BB962C8B-B14F-4D97-AF65-F5344CB8AC3E}">
        <p14:creationId xmlns:p14="http://schemas.microsoft.com/office/powerpoint/2010/main" val="32706679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977367" y="105801"/>
            <a:ext cx="10334625" cy="990600"/>
          </a:xfrm>
        </p:spPr>
        <p:txBody>
          <a:bodyPr>
            <a:noAutofit/>
          </a:bodyPr>
          <a:lstStyle/>
          <a:p>
            <a:pPr eaLnBrk="1" hangingPunct="1"/>
            <a:r>
              <a:rPr lang="en-US" altLang="en-US" sz="4800" dirty="0">
                <a:solidFill>
                  <a:schemeClr val="accent1">
                    <a:lumMod val="75000"/>
                  </a:schemeClr>
                </a:solidFill>
                <a:latin typeface="+mj-lt"/>
              </a:rPr>
              <a:t>Foundational beliefs of </a:t>
            </a:r>
            <a:r>
              <a:rPr lang="en-US" altLang="en-US" sz="4800" dirty="0" err="1">
                <a:solidFill>
                  <a:schemeClr val="accent1">
                    <a:lumMod val="75000"/>
                  </a:schemeClr>
                </a:solidFill>
                <a:latin typeface="+mj-lt"/>
              </a:rPr>
              <a:t>pbis</a:t>
            </a:r>
            <a:endParaRPr lang="en-US" altLang="en-US" sz="4800" dirty="0">
              <a:solidFill>
                <a:schemeClr val="accent1">
                  <a:lumMod val="75000"/>
                </a:schemeClr>
              </a:solidFill>
              <a:latin typeface="+mj-lt"/>
            </a:endParaRPr>
          </a:p>
        </p:txBody>
      </p:sp>
      <p:sp>
        <p:nvSpPr>
          <p:cNvPr id="4" name="TextBox 3">
            <a:extLst>
              <a:ext uri="{FF2B5EF4-FFF2-40B4-BE49-F238E27FC236}">
                <a16:creationId xmlns:a16="http://schemas.microsoft.com/office/drawing/2014/main" id="{26FB6D50-BACA-8A4A-97A0-F5116641F9BD}"/>
              </a:ext>
            </a:extLst>
          </p:cNvPr>
          <p:cNvSpPr txBox="1"/>
          <p:nvPr/>
        </p:nvSpPr>
        <p:spPr>
          <a:xfrm>
            <a:off x="1139922" y="1720045"/>
            <a:ext cx="10009517" cy="3539430"/>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rPr>
              <a:t>We can effectively teach</a:t>
            </a:r>
            <a:r>
              <a:rPr kumimoji="0" lang="en-US" sz="3200" b="0" i="0" u="none" strike="noStrike" kern="1200" cap="none" spc="0" normalizeH="0" noProof="0" dirty="0">
                <a:ln>
                  <a:noFill/>
                </a:ln>
                <a:solidFill>
                  <a:prstClr val="black"/>
                </a:solidFill>
                <a:effectLst/>
                <a:uLnTx/>
                <a:uFillTx/>
              </a:rPr>
              <a:t> behavior to all children</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3200" dirty="0">
                <a:solidFill>
                  <a:prstClr val="black"/>
                </a:solidFill>
              </a:rPr>
              <a:t>Intervene early</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3200" dirty="0">
                <a:solidFill>
                  <a:prstClr val="black"/>
                </a:solidFill>
              </a:rPr>
              <a:t>Use a systematic, multi-tiered model of service delivery</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3200" dirty="0">
                <a:solidFill>
                  <a:prstClr val="black"/>
                </a:solidFill>
              </a:rPr>
              <a:t>Use research-based interventions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3200" dirty="0">
                <a:solidFill>
                  <a:prstClr val="black"/>
                </a:solidFill>
              </a:rPr>
              <a:t>Monitor student progress and use data to make decisions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3200" dirty="0">
                <a:solidFill>
                  <a:prstClr val="black"/>
                </a:solidFill>
              </a:rPr>
              <a:t>Best practices in instruction apply to </a:t>
            </a:r>
            <a:r>
              <a:rPr lang="en-US" altLang="en-US" sz="3200" b="1" dirty="0">
                <a:solidFill>
                  <a:prstClr val="black"/>
                </a:solidFill>
              </a:rPr>
              <a:t>both</a:t>
            </a:r>
            <a:r>
              <a:rPr lang="en-US" altLang="en-US" sz="3200" dirty="0">
                <a:solidFill>
                  <a:prstClr val="black"/>
                </a:solidFill>
              </a:rPr>
              <a:t> academic and social behaviors</a:t>
            </a:r>
          </a:p>
        </p:txBody>
      </p:sp>
      <p:sp>
        <p:nvSpPr>
          <p:cNvPr id="2" name="Slide Number Placeholder 1"/>
          <p:cNvSpPr>
            <a:spLocks noGrp="1"/>
          </p:cNvSpPr>
          <p:nvPr>
            <p:ph type="sldNum" sz="quarter" idx="12"/>
          </p:nvPr>
        </p:nvSpPr>
        <p:spPr/>
        <p:txBody>
          <a:bodyPr/>
          <a:lstStyle/>
          <a:p>
            <a:fld id="{BB2010EE-C5C1-4A97-89EE-CEBB3DB5FF6A}" type="slidenum">
              <a:rPr lang="en-US" smtClean="0"/>
              <a:t>12</a:t>
            </a:fld>
            <a:endParaRPr lang="en-US"/>
          </a:p>
        </p:txBody>
      </p:sp>
    </p:spTree>
    <p:extLst>
      <p:ext uri="{BB962C8B-B14F-4D97-AF65-F5344CB8AC3E}">
        <p14:creationId xmlns:p14="http://schemas.microsoft.com/office/powerpoint/2010/main" val="200702854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63713" y="280988"/>
            <a:ext cx="4265612" cy="461962"/>
          </a:xfrm>
          <a:prstGeom prst="rect">
            <a:avLst/>
          </a:prstGeom>
          <a:solidFill>
            <a:schemeClr val="accent1">
              <a:lumMod val="20000"/>
              <a:lumOff val="80000"/>
            </a:schemeClr>
          </a:solidFill>
          <a:ln w="12700">
            <a:solidFill>
              <a:schemeClr val="tx2"/>
            </a:solidFill>
            <a:miter lim="800000"/>
            <a:headEnd/>
            <a:tailEnd/>
          </a:ln>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15000"/>
              </a:lnSpc>
              <a:defRPr/>
            </a:pPr>
            <a:r>
              <a:rPr lang="en-US" sz="1600" dirty="0">
                <a:solidFill>
                  <a:schemeClr val="tx2"/>
                </a:solidFill>
                <a:latin typeface="Tw Cen MT"/>
                <a:ea typeface="Calibri" charset="0"/>
                <a:cs typeface="Tw Cen MT"/>
              </a:rPr>
              <a:t>A CONTINUUM OF RESTORATIVE PRACTICES</a:t>
            </a:r>
          </a:p>
        </p:txBody>
      </p:sp>
      <p:sp>
        <p:nvSpPr>
          <p:cNvPr id="23555" name="Text Box 5"/>
          <p:cNvSpPr txBox="1">
            <a:spLocks noChangeArrowheads="1"/>
          </p:cNvSpPr>
          <p:nvPr/>
        </p:nvSpPr>
        <p:spPr bwMode="auto">
          <a:xfrm>
            <a:off x="1752601" y="984250"/>
            <a:ext cx="2587625" cy="2039938"/>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182880" tIns="91440" rIns="182880"/>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algn="ctr" eaLnBrk="1" hangingPunct="1">
              <a:lnSpc>
                <a:spcPct val="115000"/>
              </a:lnSpc>
              <a:spcBef>
                <a:spcPct val="0"/>
              </a:spcBef>
              <a:buClrTx/>
              <a:buFontTx/>
              <a:buNone/>
            </a:pPr>
            <a:r>
              <a:rPr lang="en-US" altLang="en-US" sz="1400" b="1"/>
              <a:t>Intensive Intervention</a:t>
            </a:r>
            <a:endParaRPr lang="en-US" altLang="en-US" sz="1800"/>
          </a:p>
          <a:p>
            <a:pPr eaLnBrk="1" hangingPunct="1">
              <a:spcBef>
                <a:spcPct val="0"/>
              </a:spcBef>
              <a:buClrTx/>
              <a:buFontTx/>
              <a:buNone/>
            </a:pPr>
            <a:endParaRPr lang="en-US" altLang="en-US" sz="600"/>
          </a:p>
          <a:p>
            <a:pPr eaLnBrk="1" hangingPunct="1">
              <a:spcBef>
                <a:spcPct val="0"/>
              </a:spcBef>
              <a:buClrTx/>
              <a:buFontTx/>
              <a:buNone/>
            </a:pPr>
            <a:r>
              <a:rPr lang="en-US" altLang="en-US" sz="1400"/>
              <a:t>Return from suspension</a:t>
            </a:r>
          </a:p>
          <a:p>
            <a:pPr eaLnBrk="1" hangingPunct="1">
              <a:spcBef>
                <a:spcPct val="0"/>
              </a:spcBef>
              <a:buClrTx/>
              <a:buFontTx/>
              <a:buNone/>
            </a:pPr>
            <a:r>
              <a:rPr lang="en-US" altLang="en-US" sz="1400"/>
              <a:t>Administrative transfer or school crime diversion: </a:t>
            </a:r>
          </a:p>
          <a:p>
            <a:pPr eaLnBrk="1" hangingPunct="1">
              <a:spcBef>
                <a:spcPct val="0"/>
              </a:spcBef>
              <a:buClrTx/>
              <a:buFont typeface="Symbol" panose="05050102010706020507" pitchFamily="18" charset="2"/>
              <a:buChar char=""/>
            </a:pPr>
            <a:r>
              <a:rPr lang="en-US" altLang="en-US" sz="1400"/>
              <a:t>Victim offender meetings</a:t>
            </a:r>
          </a:p>
          <a:p>
            <a:pPr eaLnBrk="1" hangingPunct="1">
              <a:spcBef>
                <a:spcPct val="0"/>
              </a:spcBef>
              <a:buClrTx/>
              <a:buFont typeface="Symbol" panose="05050102010706020507" pitchFamily="18" charset="2"/>
              <a:buChar char=""/>
            </a:pPr>
            <a:r>
              <a:rPr lang="en-US" altLang="en-US" sz="1400"/>
              <a:t>Family/community group conferences</a:t>
            </a:r>
          </a:p>
          <a:p>
            <a:pPr eaLnBrk="1" hangingPunct="1">
              <a:spcBef>
                <a:spcPct val="0"/>
              </a:spcBef>
              <a:buClrTx/>
              <a:buFont typeface="Symbol" panose="05050102010706020507" pitchFamily="18" charset="2"/>
              <a:buChar char=""/>
            </a:pPr>
            <a:r>
              <a:rPr lang="en-US" altLang="en-US" sz="1400"/>
              <a:t>Restitution</a:t>
            </a:r>
          </a:p>
        </p:txBody>
      </p:sp>
      <p:sp>
        <p:nvSpPr>
          <p:cNvPr id="23556" name="Text Box 1"/>
          <p:cNvSpPr txBox="1">
            <a:spLocks noChangeArrowheads="1"/>
          </p:cNvSpPr>
          <p:nvPr/>
        </p:nvSpPr>
        <p:spPr bwMode="auto">
          <a:xfrm>
            <a:off x="1763714" y="3176588"/>
            <a:ext cx="2579687" cy="19050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182880" tIns="91440" rIns="182880"/>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algn="ctr" eaLnBrk="1" hangingPunct="1">
              <a:spcBef>
                <a:spcPct val="0"/>
              </a:spcBef>
              <a:buClrTx/>
              <a:buFontTx/>
              <a:buNone/>
            </a:pPr>
            <a:r>
              <a:rPr lang="en-US" altLang="en-US" sz="1400" b="1"/>
              <a:t>Early Intervention</a:t>
            </a:r>
            <a:endParaRPr lang="en-US" altLang="en-US" sz="1800"/>
          </a:p>
          <a:p>
            <a:pPr eaLnBrk="1" hangingPunct="1">
              <a:spcBef>
                <a:spcPct val="0"/>
              </a:spcBef>
              <a:buClrTx/>
              <a:buFontTx/>
              <a:buNone/>
            </a:pPr>
            <a:r>
              <a:rPr lang="en-US" altLang="en-US" sz="1400"/>
              <a:t>Restorative Conferencing to develop alternatives to suspension:</a:t>
            </a:r>
          </a:p>
          <a:p>
            <a:pPr eaLnBrk="1" hangingPunct="1">
              <a:spcBef>
                <a:spcPct val="0"/>
              </a:spcBef>
              <a:buClrTx/>
              <a:buFont typeface="Symbol" panose="05050102010706020507" pitchFamily="18" charset="2"/>
              <a:buChar char=""/>
            </a:pPr>
            <a:r>
              <a:rPr lang="en-US" altLang="en-US" sz="1400"/>
              <a:t>Youth/peer court</a:t>
            </a:r>
          </a:p>
          <a:p>
            <a:pPr eaLnBrk="1" hangingPunct="1">
              <a:spcBef>
                <a:spcPct val="0"/>
              </a:spcBef>
              <a:buClrTx/>
              <a:buFont typeface="Symbol" panose="05050102010706020507" pitchFamily="18" charset="2"/>
              <a:buChar char=""/>
            </a:pPr>
            <a:r>
              <a:rPr lang="en-US" altLang="en-US" sz="1400"/>
              <a:t>Peer mediation</a:t>
            </a:r>
          </a:p>
          <a:p>
            <a:pPr eaLnBrk="1" hangingPunct="1">
              <a:spcBef>
                <a:spcPct val="0"/>
              </a:spcBef>
              <a:buClrTx/>
              <a:buFont typeface="Symbol" panose="05050102010706020507" pitchFamily="18" charset="2"/>
              <a:buChar char=""/>
            </a:pPr>
            <a:r>
              <a:rPr lang="en-US" altLang="en-US" sz="1400"/>
              <a:t>Conflict resolution training</a:t>
            </a:r>
          </a:p>
          <a:p>
            <a:pPr eaLnBrk="1" hangingPunct="1">
              <a:spcBef>
                <a:spcPct val="0"/>
              </a:spcBef>
              <a:buClrTx/>
              <a:buFont typeface="Symbol" panose="05050102010706020507" pitchFamily="18" charset="2"/>
              <a:buChar char=""/>
            </a:pPr>
            <a:r>
              <a:rPr lang="en-US" altLang="en-US" sz="1400"/>
              <a:t>Restitution</a:t>
            </a:r>
          </a:p>
        </p:txBody>
      </p:sp>
      <p:sp>
        <p:nvSpPr>
          <p:cNvPr id="23557" name="Text Box 6"/>
          <p:cNvSpPr txBox="1">
            <a:spLocks noChangeArrowheads="1"/>
          </p:cNvSpPr>
          <p:nvPr/>
        </p:nvSpPr>
        <p:spPr bwMode="auto">
          <a:xfrm>
            <a:off x="1752600" y="5081589"/>
            <a:ext cx="2579688" cy="153828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182880" tIns="91440" rIns="182880"/>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algn="ctr" eaLnBrk="1" hangingPunct="1">
              <a:spcBef>
                <a:spcPct val="0"/>
              </a:spcBef>
              <a:buClrTx/>
              <a:buFontTx/>
              <a:buNone/>
            </a:pPr>
            <a:r>
              <a:rPr lang="en-US" altLang="en-US" sz="1400" b="1"/>
              <a:t>Prevention &amp; Skill Building</a:t>
            </a:r>
          </a:p>
          <a:p>
            <a:pPr algn="ctr" eaLnBrk="1" hangingPunct="1">
              <a:spcBef>
                <a:spcPct val="0"/>
              </a:spcBef>
              <a:buClrTx/>
              <a:buFontTx/>
              <a:buNone/>
            </a:pPr>
            <a:endParaRPr lang="en-US" altLang="en-US" sz="600"/>
          </a:p>
          <a:p>
            <a:pPr eaLnBrk="1" hangingPunct="1">
              <a:spcBef>
                <a:spcPct val="0"/>
              </a:spcBef>
              <a:buClrTx/>
              <a:buFontTx/>
              <a:buNone/>
            </a:pPr>
            <a:r>
              <a:rPr lang="en-US" altLang="en-US" sz="1400"/>
              <a:t>PROACTIVE circles for: </a:t>
            </a:r>
          </a:p>
          <a:p>
            <a:pPr eaLnBrk="1" hangingPunct="1">
              <a:spcBef>
                <a:spcPct val="0"/>
              </a:spcBef>
              <a:buClrTx/>
              <a:buFont typeface="Symbol" panose="05050102010706020507" pitchFamily="18" charset="2"/>
              <a:buChar char=""/>
            </a:pPr>
            <a:r>
              <a:rPr lang="en-US" altLang="en-US" sz="1400"/>
              <a:t>Morning meetings</a:t>
            </a:r>
          </a:p>
          <a:p>
            <a:pPr eaLnBrk="1" hangingPunct="1">
              <a:spcBef>
                <a:spcPct val="0"/>
              </a:spcBef>
              <a:buClrTx/>
              <a:buFont typeface="Symbol" panose="05050102010706020507" pitchFamily="18" charset="2"/>
              <a:buChar char=""/>
            </a:pPr>
            <a:r>
              <a:rPr lang="en-US" altLang="en-US" sz="1400"/>
              <a:t>Social/emotional instruction</a:t>
            </a:r>
          </a:p>
          <a:p>
            <a:pPr eaLnBrk="1" hangingPunct="1">
              <a:spcBef>
                <a:spcPct val="0"/>
              </a:spcBef>
              <a:buClrTx/>
              <a:buFont typeface="Symbol" panose="05050102010706020507" pitchFamily="18" charset="2"/>
              <a:buChar char=""/>
            </a:pPr>
            <a:r>
              <a:rPr lang="en-US" altLang="en-US" sz="1400"/>
              <a:t>Staff meetings</a:t>
            </a:r>
          </a:p>
        </p:txBody>
      </p:sp>
      <p:sp>
        <p:nvSpPr>
          <p:cNvPr id="12" name="Rectangle 11"/>
          <p:cNvSpPr>
            <a:spLocks noChangeArrowheads="1"/>
          </p:cNvSpPr>
          <p:nvPr/>
        </p:nvSpPr>
        <p:spPr bwMode="auto">
          <a:xfrm>
            <a:off x="8001000" y="4624389"/>
            <a:ext cx="2438400" cy="1995487"/>
          </a:xfrm>
          <a:prstGeom prst="rect">
            <a:avLst/>
          </a:prstGeom>
          <a:noFill/>
          <a:ln w="12700">
            <a:solidFill>
              <a:schemeClr val="tx2"/>
            </a:solidFill>
            <a:miter lim="800000"/>
            <a:headEnd/>
            <a:tailEnd/>
          </a:ln>
          <a:extLst/>
        </p:spPr>
        <p:txBody>
          <a:bodyPr lIns="182880" tIns="91440" rIns="182880" upright="1"/>
          <a:lstStyle/>
          <a:p>
            <a:pPr algn="ctr">
              <a:defRPr/>
            </a:pPr>
            <a:r>
              <a:rPr lang="en-US" sz="1400" b="1" dirty="0">
                <a:solidFill>
                  <a:schemeClr val="tx2"/>
                </a:solidFill>
                <a:latin typeface="Tw Cen MT"/>
                <a:ea typeface="Calibri"/>
                <a:cs typeface="Tw Cen MT"/>
              </a:rPr>
              <a:t>Prevention &amp; Skill Building</a:t>
            </a:r>
          </a:p>
          <a:p>
            <a:pPr algn="ctr">
              <a:defRPr/>
            </a:pPr>
            <a:endParaRPr lang="en-US" sz="600" dirty="0">
              <a:solidFill>
                <a:schemeClr val="tx2"/>
              </a:solidFill>
              <a:latin typeface="Tw Cen MT"/>
              <a:ea typeface="Calibri"/>
              <a:cs typeface="Tw Cen MT"/>
            </a:endParaRPr>
          </a:p>
          <a:p>
            <a:pPr marL="176213" indent="-176213">
              <a:buFont typeface="Symbol"/>
              <a:buChar char=""/>
              <a:defRPr/>
            </a:pPr>
            <a:r>
              <a:rPr lang="en-US" sz="1400" dirty="0">
                <a:solidFill>
                  <a:schemeClr val="tx2"/>
                </a:solidFill>
                <a:latin typeface="Tw Cen MT"/>
                <a:ea typeface="Calibri"/>
                <a:cs typeface="Tw Cen MT"/>
              </a:rPr>
              <a:t>Define and teach expectations</a:t>
            </a:r>
          </a:p>
          <a:p>
            <a:pPr marL="176213" indent="-176213">
              <a:buFont typeface="Symbol"/>
              <a:buChar char=""/>
              <a:defRPr/>
            </a:pPr>
            <a:r>
              <a:rPr lang="en-US" sz="1400" dirty="0">
                <a:solidFill>
                  <a:schemeClr val="tx2"/>
                </a:solidFill>
                <a:latin typeface="Tw Cen MT"/>
                <a:ea typeface="Calibri"/>
                <a:cs typeface="Tw Cen MT"/>
              </a:rPr>
              <a:t>Establish consequence system</a:t>
            </a:r>
          </a:p>
          <a:p>
            <a:pPr marL="176213" indent="-176213">
              <a:buFont typeface="Symbol"/>
              <a:buChar char=""/>
              <a:defRPr/>
            </a:pPr>
            <a:r>
              <a:rPr lang="en-US" sz="1400" dirty="0">
                <a:solidFill>
                  <a:schemeClr val="tx2"/>
                </a:solidFill>
                <a:latin typeface="Tw Cen MT"/>
                <a:ea typeface="Calibri"/>
                <a:cs typeface="Tw Cen MT"/>
              </a:rPr>
              <a:t>Collection and use of data</a:t>
            </a:r>
          </a:p>
        </p:txBody>
      </p:sp>
      <p:sp>
        <p:nvSpPr>
          <p:cNvPr id="13" name="Rectangle 12"/>
          <p:cNvSpPr>
            <a:spLocks noChangeArrowheads="1"/>
          </p:cNvSpPr>
          <p:nvPr/>
        </p:nvSpPr>
        <p:spPr bwMode="auto">
          <a:xfrm>
            <a:off x="8001000" y="3176589"/>
            <a:ext cx="2438400" cy="1068387"/>
          </a:xfrm>
          <a:prstGeom prst="rect">
            <a:avLst/>
          </a:prstGeom>
          <a:noFill/>
          <a:ln w="12700">
            <a:solidFill>
              <a:schemeClr val="tx2"/>
            </a:solidFill>
            <a:miter lim="800000"/>
            <a:headEnd/>
            <a:tailEnd/>
          </a:ln>
          <a:extLst/>
        </p:spPr>
        <p:txBody>
          <a:bodyPr lIns="182880" tIns="91440" rIns="182880" upright="1"/>
          <a:lstStyle/>
          <a:p>
            <a:pPr algn="ctr">
              <a:defRPr/>
            </a:pPr>
            <a:r>
              <a:rPr lang="en-US" sz="1400" b="1" dirty="0">
                <a:solidFill>
                  <a:schemeClr val="tx2"/>
                </a:solidFill>
                <a:latin typeface="Tw Cen MT"/>
                <a:ea typeface="Calibri"/>
                <a:cs typeface="Tw Cen MT"/>
              </a:rPr>
              <a:t>Early Intervention</a:t>
            </a:r>
          </a:p>
          <a:p>
            <a:pPr algn="ctr">
              <a:defRPr/>
            </a:pPr>
            <a:endParaRPr lang="en-US" sz="600" dirty="0">
              <a:solidFill>
                <a:schemeClr val="tx2"/>
              </a:solidFill>
              <a:latin typeface="Tw Cen MT"/>
              <a:ea typeface="Calibri"/>
              <a:cs typeface="Tw Cen MT"/>
            </a:endParaRPr>
          </a:p>
          <a:p>
            <a:pPr marL="176213" indent="-176213">
              <a:buFont typeface="Symbol"/>
              <a:buChar char=""/>
              <a:defRPr/>
            </a:pPr>
            <a:r>
              <a:rPr lang="en-US" sz="1400" dirty="0">
                <a:solidFill>
                  <a:schemeClr val="tx2"/>
                </a:solidFill>
                <a:latin typeface="Tw Cen MT"/>
                <a:ea typeface="Calibri"/>
                <a:cs typeface="Tw Cen MT"/>
              </a:rPr>
              <a:t>Check-in/ Check-out</a:t>
            </a:r>
          </a:p>
          <a:p>
            <a:pPr marL="176213" indent="-176213">
              <a:buFont typeface="Symbol"/>
              <a:buChar char=""/>
              <a:defRPr/>
            </a:pPr>
            <a:r>
              <a:rPr lang="en-US" sz="1400" dirty="0">
                <a:solidFill>
                  <a:schemeClr val="tx2"/>
                </a:solidFill>
                <a:latin typeface="Tw Cen MT"/>
                <a:ea typeface="Calibri"/>
                <a:cs typeface="Tw Cen MT"/>
              </a:rPr>
              <a:t>Social Skills Curricula</a:t>
            </a:r>
          </a:p>
        </p:txBody>
      </p:sp>
      <p:sp>
        <p:nvSpPr>
          <p:cNvPr id="23560" name="Rectangle 13"/>
          <p:cNvSpPr>
            <a:spLocks noChangeArrowheads="1"/>
          </p:cNvSpPr>
          <p:nvPr/>
        </p:nvSpPr>
        <p:spPr bwMode="auto">
          <a:xfrm>
            <a:off x="8001000" y="984251"/>
            <a:ext cx="2438400" cy="1122363"/>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182880" tIns="91440" rIns="182880"/>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algn="ctr" eaLnBrk="1" hangingPunct="1">
              <a:spcBef>
                <a:spcPct val="0"/>
              </a:spcBef>
              <a:buClrTx/>
              <a:buFontTx/>
              <a:buNone/>
            </a:pPr>
            <a:r>
              <a:rPr lang="en-US" altLang="en-US" sz="1400" b="1"/>
              <a:t>Intensive Intervention</a:t>
            </a:r>
            <a:endParaRPr lang="en-US" altLang="en-US" sz="1800"/>
          </a:p>
          <a:p>
            <a:pPr eaLnBrk="1" hangingPunct="1">
              <a:spcBef>
                <a:spcPct val="0"/>
              </a:spcBef>
              <a:buClrTx/>
              <a:buFont typeface="Symbol" panose="05050102010706020507" pitchFamily="18" charset="2"/>
              <a:buChar char=""/>
            </a:pPr>
            <a:endParaRPr lang="en-US" altLang="en-US" sz="600"/>
          </a:p>
          <a:p>
            <a:pPr eaLnBrk="1" hangingPunct="1">
              <a:spcBef>
                <a:spcPct val="0"/>
              </a:spcBef>
              <a:buClrTx/>
              <a:buFont typeface="Symbol" panose="05050102010706020507" pitchFamily="18" charset="2"/>
              <a:buChar char=""/>
            </a:pPr>
            <a:r>
              <a:rPr lang="en-US" altLang="en-US" sz="1400"/>
              <a:t>Function-based support</a:t>
            </a:r>
          </a:p>
          <a:p>
            <a:pPr eaLnBrk="1" hangingPunct="1">
              <a:spcBef>
                <a:spcPct val="0"/>
              </a:spcBef>
              <a:buClrTx/>
              <a:buFont typeface="Symbol" panose="05050102010706020507" pitchFamily="18" charset="2"/>
              <a:buChar char=""/>
            </a:pPr>
            <a:r>
              <a:rPr lang="en-US" altLang="en-US" sz="1400"/>
              <a:t>Wraparound support</a:t>
            </a:r>
          </a:p>
          <a:p>
            <a:pPr eaLnBrk="1" hangingPunct="1">
              <a:spcBef>
                <a:spcPct val="0"/>
              </a:spcBef>
              <a:buClrTx/>
              <a:buFont typeface="Symbol" panose="05050102010706020507" pitchFamily="18" charset="2"/>
              <a:buChar char=""/>
            </a:pPr>
            <a:r>
              <a:rPr lang="en-US" altLang="en-US" sz="1400"/>
              <a:t>“Person-centered”</a:t>
            </a:r>
          </a:p>
        </p:txBody>
      </p:sp>
      <p:sp>
        <p:nvSpPr>
          <p:cNvPr id="15" name="Text Box 3"/>
          <p:cNvSpPr txBox="1">
            <a:spLocks noChangeArrowheads="1"/>
          </p:cNvSpPr>
          <p:nvPr/>
        </p:nvSpPr>
        <p:spPr bwMode="auto">
          <a:xfrm>
            <a:off x="6348414" y="280988"/>
            <a:ext cx="4090987" cy="461962"/>
          </a:xfrm>
          <a:prstGeom prst="rect">
            <a:avLst/>
          </a:prstGeom>
          <a:solidFill>
            <a:schemeClr val="accent1">
              <a:lumMod val="20000"/>
              <a:lumOff val="80000"/>
            </a:schemeClr>
          </a:solidFill>
          <a:ln w="12700">
            <a:solidFill>
              <a:schemeClr val="tx2"/>
            </a:solidFill>
            <a:miter lim="800000"/>
            <a:headEnd/>
            <a:tailEnd/>
          </a:ln>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15000"/>
              </a:lnSpc>
              <a:defRPr/>
            </a:pPr>
            <a:r>
              <a:rPr lang="en-US" sz="1600">
                <a:solidFill>
                  <a:schemeClr val="tx2"/>
                </a:solidFill>
                <a:latin typeface="Tw Cen MT"/>
                <a:ea typeface="Calibri" charset="0"/>
                <a:cs typeface="Tw Cen MT"/>
              </a:rPr>
              <a:t>A CONTINUUM OF SWPBIS PRACTICES</a:t>
            </a:r>
          </a:p>
        </p:txBody>
      </p:sp>
      <p:grpSp>
        <p:nvGrpSpPr>
          <p:cNvPr id="23562" name="Group 28"/>
          <p:cNvGrpSpPr>
            <a:grpSpLocks/>
          </p:cNvGrpSpPr>
          <p:nvPr/>
        </p:nvGrpSpPr>
        <p:grpSpPr bwMode="auto">
          <a:xfrm>
            <a:off x="4648200" y="1238250"/>
            <a:ext cx="3087688" cy="5467350"/>
            <a:chOff x="3048106" y="1261584"/>
            <a:chExt cx="3087334" cy="5467044"/>
          </a:xfrm>
        </p:grpSpPr>
        <p:grpSp>
          <p:nvGrpSpPr>
            <p:cNvPr id="23564" name="Group 6"/>
            <p:cNvGrpSpPr>
              <a:grpSpLocks/>
            </p:cNvGrpSpPr>
            <p:nvPr/>
          </p:nvGrpSpPr>
          <p:grpSpPr bwMode="auto">
            <a:xfrm>
              <a:off x="3149635" y="1391765"/>
              <a:ext cx="2873328" cy="5250112"/>
              <a:chOff x="0" y="0"/>
              <a:chExt cx="2286000" cy="3482473"/>
            </a:xfrm>
          </p:grpSpPr>
          <p:sp>
            <p:nvSpPr>
              <p:cNvPr id="25" name="AutoShape 2"/>
              <p:cNvSpPr>
                <a:spLocks noChangeArrowheads="1"/>
              </p:cNvSpPr>
              <p:nvPr/>
            </p:nvSpPr>
            <p:spPr bwMode="auto">
              <a:xfrm>
                <a:off x="47" y="51586"/>
                <a:ext cx="2285776" cy="3430518"/>
              </a:xfrm>
              <a:prstGeom prst="triangle">
                <a:avLst>
                  <a:gd name="adj" fmla="val 50000"/>
                </a:avLst>
              </a:prstGeom>
              <a:solidFill>
                <a:srgbClr val="339966"/>
              </a:solidFill>
              <a:ln w="9525">
                <a:solidFill>
                  <a:schemeClr val="tx1">
                    <a:lumMod val="100000"/>
                    <a:lumOff val="0"/>
                  </a:schemeClr>
                </a:solidFill>
                <a:miter lim="800000"/>
                <a:headEnd/>
                <a:tailEnd/>
              </a:ln>
            </p:spPr>
            <p:txBody>
              <a:bodyPr wrap="none" anchor="ctr" upright="1"/>
              <a:lstStyle/>
              <a:p>
                <a:pPr>
                  <a:defRPr/>
                </a:pPr>
                <a:endParaRPr lang="en-US" dirty="0"/>
              </a:p>
            </p:txBody>
          </p:sp>
          <p:sp>
            <p:nvSpPr>
              <p:cNvPr id="26" name="AutoShape 3"/>
              <p:cNvSpPr>
                <a:spLocks noChangeArrowheads="1"/>
              </p:cNvSpPr>
              <p:nvPr/>
            </p:nvSpPr>
            <p:spPr bwMode="auto">
              <a:xfrm>
                <a:off x="862580" y="-9"/>
                <a:ext cx="567024" cy="895009"/>
              </a:xfrm>
              <a:prstGeom prst="triangle">
                <a:avLst>
                  <a:gd name="adj" fmla="val 50000"/>
                </a:avLst>
              </a:prstGeom>
              <a:solidFill>
                <a:srgbClr val="FFFF00"/>
              </a:solidFill>
              <a:ln w="9525">
                <a:solidFill>
                  <a:schemeClr val="tx1">
                    <a:lumMod val="100000"/>
                    <a:lumOff val="0"/>
                  </a:schemeClr>
                </a:solidFill>
                <a:miter lim="800000"/>
                <a:headEnd/>
                <a:tailEnd/>
              </a:ln>
            </p:spPr>
            <p:txBody>
              <a:bodyPr wrap="none" anchor="ctr" upright="1"/>
              <a:lstStyle/>
              <a:p>
                <a:pPr>
                  <a:defRPr/>
                </a:pPr>
                <a:endParaRPr lang="en-US" dirty="0"/>
              </a:p>
            </p:txBody>
          </p:sp>
          <p:sp>
            <p:nvSpPr>
              <p:cNvPr id="27" name="AutoShape 4"/>
              <p:cNvSpPr>
                <a:spLocks noChangeArrowheads="1"/>
              </p:cNvSpPr>
              <p:nvPr/>
            </p:nvSpPr>
            <p:spPr bwMode="auto">
              <a:xfrm>
                <a:off x="1017912" y="-9"/>
                <a:ext cx="253835" cy="398016"/>
              </a:xfrm>
              <a:prstGeom prst="triangle">
                <a:avLst>
                  <a:gd name="adj" fmla="val 50000"/>
                </a:avLst>
              </a:prstGeom>
              <a:solidFill>
                <a:srgbClr val="FF0000"/>
              </a:solidFill>
              <a:ln w="9525">
                <a:solidFill>
                  <a:schemeClr val="tx1">
                    <a:lumMod val="100000"/>
                    <a:lumOff val="0"/>
                  </a:schemeClr>
                </a:solidFill>
                <a:miter lim="800000"/>
                <a:headEnd/>
                <a:tailEnd/>
              </a:ln>
            </p:spPr>
            <p:txBody>
              <a:bodyPr wrap="none" anchor="ctr" upright="1"/>
              <a:lstStyle/>
              <a:p>
                <a:pPr>
                  <a:defRPr/>
                </a:pPr>
                <a:endParaRPr lang="en-US" dirty="0"/>
              </a:p>
            </p:txBody>
          </p:sp>
        </p:grpSp>
        <p:sp>
          <p:nvSpPr>
            <p:cNvPr id="23565" name="Text Box 7"/>
            <p:cNvSpPr txBox="1">
              <a:spLocks noChangeArrowheads="1"/>
            </p:cNvSpPr>
            <p:nvPr/>
          </p:nvSpPr>
          <p:spPr bwMode="auto">
            <a:xfrm>
              <a:off x="3854415" y="6164791"/>
              <a:ext cx="1489342" cy="37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algn="ctr" eaLnBrk="1" hangingPunct="1">
                <a:lnSpc>
                  <a:spcPct val="115000"/>
                </a:lnSpc>
                <a:spcBef>
                  <a:spcPct val="0"/>
                </a:spcBef>
                <a:buClrTx/>
                <a:buFontTx/>
                <a:buNone/>
              </a:pPr>
              <a:r>
                <a:rPr lang="en-US" altLang="en-US" sz="1200">
                  <a:solidFill>
                    <a:schemeClr val="tx1"/>
                  </a:solidFill>
                  <a:latin typeface="Cambria" panose="02040503050406030204" pitchFamily="18" charset="0"/>
                </a:rPr>
                <a:t>~80% of Students</a:t>
              </a:r>
              <a:endParaRPr lang="en-US" altLang="en-US" sz="1800">
                <a:solidFill>
                  <a:schemeClr val="tx1"/>
                </a:solidFill>
                <a:latin typeface="Calibri" panose="020F0502020204030204" pitchFamily="34" charset="0"/>
              </a:endParaRPr>
            </a:p>
          </p:txBody>
        </p:sp>
        <p:sp>
          <p:nvSpPr>
            <p:cNvPr id="23566" name="Text Box 8"/>
            <p:cNvSpPr txBox="1">
              <a:spLocks noChangeArrowheads="1"/>
            </p:cNvSpPr>
            <p:nvPr/>
          </p:nvSpPr>
          <p:spPr bwMode="auto">
            <a:xfrm>
              <a:off x="4266437" y="2341167"/>
              <a:ext cx="668846" cy="37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algn="ctr" eaLnBrk="1" hangingPunct="1">
                <a:lnSpc>
                  <a:spcPct val="115000"/>
                </a:lnSpc>
                <a:spcBef>
                  <a:spcPct val="0"/>
                </a:spcBef>
                <a:buClrTx/>
                <a:buFontTx/>
                <a:buNone/>
              </a:pPr>
              <a:r>
                <a:rPr lang="en-US" altLang="en-US" sz="1200">
                  <a:solidFill>
                    <a:schemeClr val="tx1"/>
                  </a:solidFill>
                  <a:latin typeface="Cambria" panose="02040503050406030204" pitchFamily="18" charset="0"/>
                </a:rPr>
                <a:t>~15%</a:t>
              </a:r>
              <a:endParaRPr lang="en-US" altLang="en-US" sz="1800">
                <a:solidFill>
                  <a:schemeClr val="tx1"/>
                </a:solidFill>
                <a:latin typeface="Calibri" panose="020F0502020204030204" pitchFamily="34" charset="0"/>
              </a:endParaRPr>
            </a:p>
          </p:txBody>
        </p:sp>
        <p:sp>
          <p:nvSpPr>
            <p:cNvPr id="10" name="Text Box 9"/>
            <p:cNvSpPr txBox="1">
              <a:spLocks noChangeArrowheads="1"/>
            </p:cNvSpPr>
            <p:nvPr/>
          </p:nvSpPr>
          <p:spPr bwMode="auto">
            <a:xfrm>
              <a:off x="4287802" y="1704472"/>
              <a:ext cx="588894" cy="371454"/>
            </a:xfrm>
            <a:prstGeom prst="rect">
              <a:avLst/>
            </a:prstGeom>
            <a:noFill/>
            <a:ln>
              <a:noFill/>
            </a:ln>
            <a:extLst/>
          </p:spPr>
          <p:txBody>
            <a:bodyPr upright="1"/>
            <a:lstStyle/>
            <a:p>
              <a:pPr algn="ctr">
                <a:lnSpc>
                  <a:spcPct val="115000"/>
                </a:lnSpc>
                <a:defRPr/>
              </a:pPr>
              <a:r>
                <a:rPr lang="en-US" sz="1050" dirty="0">
                  <a:latin typeface="Cambria"/>
                  <a:ea typeface="Calibri"/>
                  <a:cs typeface="Cambria"/>
                </a:rPr>
                <a:t>~5%</a:t>
              </a:r>
              <a:endParaRPr lang="en-US" sz="1400" dirty="0">
                <a:latin typeface="Calibri"/>
                <a:ea typeface="Calibri"/>
                <a:cs typeface="Times New Roman"/>
              </a:endParaRPr>
            </a:p>
          </p:txBody>
        </p:sp>
        <p:sp>
          <p:nvSpPr>
            <p:cNvPr id="23568" name="Left Brace 20"/>
            <p:cNvSpPr>
              <a:spLocks/>
            </p:cNvSpPr>
            <p:nvPr/>
          </p:nvSpPr>
          <p:spPr bwMode="auto">
            <a:xfrm rot="944556">
              <a:off x="3563884" y="1262278"/>
              <a:ext cx="194718" cy="5461153"/>
            </a:xfrm>
            <a:prstGeom prst="leftBrace">
              <a:avLst>
                <a:gd name="adj1" fmla="val 75959"/>
                <a:gd name="adj2" fmla="val 8946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3569" name="Left Brace 21"/>
            <p:cNvSpPr>
              <a:spLocks/>
            </p:cNvSpPr>
            <p:nvPr/>
          </p:nvSpPr>
          <p:spPr bwMode="auto">
            <a:xfrm rot="1118467">
              <a:off x="3904551" y="1326738"/>
              <a:ext cx="214668" cy="1437941"/>
            </a:xfrm>
            <a:prstGeom prst="leftBrace">
              <a:avLst>
                <a:gd name="adj1" fmla="val 55262"/>
                <a:gd name="adj2" fmla="val 7937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3570" name="Left Brace 22"/>
            <p:cNvSpPr>
              <a:spLocks/>
            </p:cNvSpPr>
            <p:nvPr/>
          </p:nvSpPr>
          <p:spPr bwMode="auto">
            <a:xfrm rot="1118467">
              <a:off x="3843380" y="1365755"/>
              <a:ext cx="161201" cy="716098"/>
            </a:xfrm>
            <a:prstGeom prst="leftBrace">
              <a:avLst>
                <a:gd name="adj1" fmla="val 76053"/>
                <a:gd name="adj2" fmla="val 5117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cxnSp>
          <p:nvCxnSpPr>
            <p:cNvPr id="23571" name="Curved Connector 23"/>
            <p:cNvCxnSpPr>
              <a:cxnSpLocks noChangeShapeType="1"/>
            </p:cNvCxnSpPr>
            <p:nvPr/>
          </p:nvCxnSpPr>
          <p:spPr bwMode="auto">
            <a:xfrm rot="21358490" flipH="1">
              <a:off x="3048106" y="2432207"/>
              <a:ext cx="789245" cy="1075105"/>
            </a:xfrm>
            <a:prstGeom prst="curvedConnector3">
              <a:avLst>
                <a:gd name="adj1" fmla="val 4875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72" name="Left Brace 16"/>
            <p:cNvSpPr>
              <a:spLocks/>
            </p:cNvSpPr>
            <p:nvPr/>
          </p:nvSpPr>
          <p:spPr bwMode="auto">
            <a:xfrm rot="20652356" flipH="1">
              <a:off x="5388985" y="1261584"/>
              <a:ext cx="194718" cy="5467044"/>
            </a:xfrm>
            <a:prstGeom prst="leftBrace">
              <a:avLst>
                <a:gd name="adj1" fmla="val 76041"/>
                <a:gd name="adj2" fmla="val 8946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3573" name="Left Brace 17"/>
            <p:cNvSpPr>
              <a:spLocks/>
            </p:cNvSpPr>
            <p:nvPr/>
          </p:nvSpPr>
          <p:spPr bwMode="auto">
            <a:xfrm rot="20481533" flipH="1">
              <a:off x="5025431" y="1320844"/>
              <a:ext cx="214668" cy="1437941"/>
            </a:xfrm>
            <a:prstGeom prst="leftBrace">
              <a:avLst>
                <a:gd name="adj1" fmla="val 55262"/>
                <a:gd name="adj2" fmla="val 7937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sp>
          <p:nvSpPr>
            <p:cNvPr id="23574" name="Left Brace 18"/>
            <p:cNvSpPr>
              <a:spLocks/>
            </p:cNvSpPr>
            <p:nvPr/>
          </p:nvSpPr>
          <p:spPr bwMode="auto">
            <a:xfrm rot="20481533" flipH="1">
              <a:off x="5138780" y="1339743"/>
              <a:ext cx="161201" cy="716098"/>
            </a:xfrm>
            <a:prstGeom prst="leftBrace">
              <a:avLst>
                <a:gd name="adj1" fmla="val 76053"/>
                <a:gd name="adj2" fmla="val 5117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tx1"/>
                </a:buClr>
                <a:buFont typeface="Wingdings" panose="05000000000000000000" pitchFamily="2" charset="2"/>
                <a:buChar char="§"/>
                <a:defRPr sz="3200">
                  <a:solidFill>
                    <a:schemeClr val="tx2"/>
                  </a:solidFill>
                  <a:latin typeface="Tw Cen MT" panose="020B0602020104020603" pitchFamily="34" charset="0"/>
                  <a:ea typeface="MS PGothic" panose="020B0600070205080204" pitchFamily="34" charset="-128"/>
                  <a:cs typeface="Tw Cen MT" panose="020B0602020104020603" pitchFamily="34" charset="0"/>
                </a:defRPr>
              </a:lvl1pPr>
              <a:lvl2pPr marL="742950" indent="-285750">
                <a:spcBef>
                  <a:spcPct val="20000"/>
                </a:spcBef>
                <a:buClr>
                  <a:schemeClr val="bg1"/>
                </a:buClr>
                <a:buFont typeface="Wingdings" panose="05000000000000000000" pitchFamily="2" charset="2"/>
                <a:buChar char="§"/>
                <a:defRPr sz="2800">
                  <a:solidFill>
                    <a:schemeClr val="tx2"/>
                  </a:solidFill>
                  <a:latin typeface="Tw Cen MT" panose="020B0602020104020603" pitchFamily="34" charset="0"/>
                  <a:ea typeface="MS PGothic" panose="020B0600070205080204" pitchFamily="34" charset="-128"/>
                  <a:cs typeface="Tw Cen MT" panose="020B0602020104020603" pitchFamily="34" charset="0"/>
                </a:defRPr>
              </a:lvl2pPr>
              <a:lvl3pPr marL="1143000" indent="-228600">
                <a:spcBef>
                  <a:spcPct val="20000"/>
                </a:spcBef>
                <a:buClr>
                  <a:schemeClr val="accent2"/>
                </a:buClr>
                <a:buFont typeface="Wingdings" panose="05000000000000000000" pitchFamily="2" charset="2"/>
                <a:buChar char="§"/>
                <a:defRPr sz="2400">
                  <a:solidFill>
                    <a:schemeClr val="tx2"/>
                  </a:solidFill>
                  <a:latin typeface="Tw Cen MT" panose="020B0602020104020603" pitchFamily="34" charset="0"/>
                  <a:ea typeface="MS PGothic" panose="020B0600070205080204" pitchFamily="34" charset="-128"/>
                  <a:cs typeface="Tw Cen MT" panose="020B0602020104020603" pitchFamily="34" charset="0"/>
                </a:defRPr>
              </a:lvl3pPr>
              <a:lvl4pPr marL="16002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4pPr>
              <a:lvl5pPr marL="2057400" indent="-228600">
                <a:spcBef>
                  <a:spcPct val="20000"/>
                </a:spcBef>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2"/>
                  </a:solidFill>
                  <a:latin typeface="Tw Cen MT" panose="020B0602020104020603" pitchFamily="34" charset="0"/>
                  <a:ea typeface="MS PGothic" panose="020B0600070205080204" pitchFamily="34" charset="-128"/>
                  <a:cs typeface="Tw Cen MT" panose="020B0602020104020603" pitchFamily="34" charset="0"/>
                </a:defRPr>
              </a:lvl9pPr>
            </a:lstStyle>
            <a:p>
              <a:pPr eaLnBrk="1" hangingPunct="1">
                <a:spcBef>
                  <a:spcPct val="0"/>
                </a:spcBef>
                <a:buClrTx/>
                <a:buFontTx/>
                <a:buNone/>
              </a:pPr>
              <a:endParaRPr lang="en-US" altLang="en-US" sz="1800">
                <a:solidFill>
                  <a:schemeClr val="tx1"/>
                </a:solidFill>
                <a:latin typeface="Calibri" panose="020F0502020204030204" pitchFamily="34" charset="0"/>
              </a:endParaRPr>
            </a:p>
          </p:txBody>
        </p:sp>
        <p:cxnSp>
          <p:nvCxnSpPr>
            <p:cNvPr id="23575" name="Curved Connector 19"/>
            <p:cNvCxnSpPr>
              <a:cxnSpLocks noChangeShapeType="1"/>
            </p:cNvCxnSpPr>
            <p:nvPr/>
          </p:nvCxnSpPr>
          <p:spPr bwMode="auto">
            <a:xfrm rot="241510">
              <a:off x="5346195" y="2432208"/>
              <a:ext cx="789245" cy="1075105"/>
            </a:xfrm>
            <a:prstGeom prst="curvedConnector3">
              <a:avLst>
                <a:gd name="adj1" fmla="val 4875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 name="Oval 1"/>
          <p:cNvSpPr>
            <a:spLocks noChangeArrowheads="1"/>
          </p:cNvSpPr>
          <p:nvPr/>
        </p:nvSpPr>
        <p:spPr bwMode="auto">
          <a:xfrm>
            <a:off x="4608514" y="477839"/>
            <a:ext cx="5159375" cy="6035675"/>
          </a:xfrm>
          <a:prstGeom prst="ellipse">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2800" dirty="0">
                <a:solidFill>
                  <a:srgbClr val="1D2A53"/>
                </a:solidFill>
              </a:rPr>
              <a:t>If we are adding additional strategies to our continuum, we need to:</a:t>
            </a:r>
          </a:p>
          <a:p>
            <a:pPr marL="285750" indent="-285750" algn="ctr">
              <a:buFontTx/>
              <a:buChar char="-"/>
              <a:defRPr/>
            </a:pPr>
            <a:r>
              <a:rPr lang="en-US" sz="2800" dirty="0">
                <a:solidFill>
                  <a:srgbClr val="1D2A53"/>
                </a:solidFill>
              </a:rPr>
              <a:t>Expand Systems</a:t>
            </a:r>
          </a:p>
          <a:p>
            <a:pPr marL="285750" indent="-285750" algn="ctr">
              <a:buFontTx/>
              <a:buChar char="-"/>
              <a:defRPr/>
            </a:pPr>
            <a:r>
              <a:rPr lang="en-US" sz="2800" dirty="0">
                <a:solidFill>
                  <a:srgbClr val="1D2A53"/>
                </a:solidFill>
              </a:rPr>
              <a:t>Expand Data</a:t>
            </a:r>
          </a:p>
          <a:p>
            <a:pPr marL="285750" indent="-285750" algn="ctr">
              <a:buFontTx/>
              <a:buChar char="-"/>
              <a:defRPr/>
            </a:pPr>
            <a:r>
              <a:rPr lang="en-US" sz="2800" dirty="0">
                <a:solidFill>
                  <a:srgbClr val="1D2A53"/>
                </a:solidFill>
              </a:rPr>
              <a:t>Look out for </a:t>
            </a:r>
            <a:r>
              <a:rPr lang="en-US" sz="2800" i="1" dirty="0">
                <a:solidFill>
                  <a:srgbClr val="1D2A53"/>
                </a:solidFill>
              </a:rPr>
              <a:t>contraindicated </a:t>
            </a:r>
            <a:r>
              <a:rPr lang="en-US" sz="2800" dirty="0">
                <a:solidFill>
                  <a:srgbClr val="1D2A53"/>
                </a:solidFill>
              </a:rPr>
              <a:t>practices</a:t>
            </a:r>
          </a:p>
          <a:p>
            <a:pPr marL="285750" indent="-285750" algn="ctr">
              <a:buFontTx/>
              <a:buChar char="-"/>
              <a:defRPr/>
            </a:pPr>
            <a:r>
              <a:rPr lang="en-US" sz="2800" dirty="0">
                <a:solidFill>
                  <a:srgbClr val="1D2A53"/>
                </a:solidFill>
              </a:rPr>
              <a:t>Be worried about fidelity</a:t>
            </a:r>
          </a:p>
        </p:txBody>
      </p:sp>
      <p:sp>
        <p:nvSpPr>
          <p:cNvPr id="4" name="Slide Number Placeholder 3"/>
          <p:cNvSpPr>
            <a:spLocks noGrp="1"/>
          </p:cNvSpPr>
          <p:nvPr>
            <p:ph type="sldNum" sz="quarter" idx="12"/>
          </p:nvPr>
        </p:nvSpPr>
        <p:spPr/>
        <p:txBody>
          <a:bodyPr/>
          <a:lstStyle/>
          <a:p>
            <a:fld id="{BB2010EE-C5C1-4A97-89EE-CEBB3DB5FF6A}" type="slidenum">
              <a:rPr lang="en-US" smtClean="0"/>
              <a:t>13</a:t>
            </a:fld>
            <a:endParaRPr lang="en-US"/>
          </a:p>
        </p:txBody>
      </p:sp>
    </p:spTree>
    <p:extLst>
      <p:ext uri="{BB962C8B-B14F-4D97-AF65-F5344CB8AC3E}">
        <p14:creationId xmlns:p14="http://schemas.microsoft.com/office/powerpoint/2010/main" val="2626910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2010EE-C5C1-4A97-89EE-CEBB3DB5FF6A}" type="slidenum">
              <a:rPr lang="en-US" smtClean="0"/>
              <a:t>14</a:t>
            </a:fld>
            <a:endParaRPr lang="en-US"/>
          </a:p>
        </p:txBody>
      </p:sp>
      <p:sp>
        <p:nvSpPr>
          <p:cNvPr id="34818" name="Title 3"/>
          <p:cNvSpPr>
            <a:spLocks noGrp="1"/>
          </p:cNvSpPr>
          <p:nvPr>
            <p:ph type="title" idx="4294967295"/>
          </p:nvPr>
        </p:nvSpPr>
        <p:spPr>
          <a:xfrm>
            <a:off x="1525587" y="0"/>
            <a:ext cx="9140825" cy="822325"/>
          </a:xfrm>
        </p:spPr>
        <p:txBody>
          <a:bodyPr>
            <a:noAutofit/>
          </a:bodyPr>
          <a:lstStyle/>
          <a:p>
            <a:pPr algn="l"/>
            <a:r>
              <a:rPr lang="en-US" altLang="en-US" sz="5400" dirty="0">
                <a:solidFill>
                  <a:schemeClr val="accent1">
                    <a:lumMod val="75000"/>
                  </a:schemeClr>
                </a:solidFill>
                <a:latin typeface="Tw Cen MT" panose="020B0602020104020603" pitchFamily="34" charset="0"/>
                <a:cs typeface="Tw Cen MT" panose="020B0602020104020603" pitchFamily="34" charset="0"/>
              </a:rPr>
              <a:t>Contraindicated Strategies </a:t>
            </a:r>
          </a:p>
        </p:txBody>
      </p:sp>
      <p:sp>
        <p:nvSpPr>
          <p:cNvPr id="3" name="TextBox 2">
            <a:extLst>
              <a:ext uri="{FF2B5EF4-FFF2-40B4-BE49-F238E27FC236}">
                <a16:creationId xmlns:a16="http://schemas.microsoft.com/office/drawing/2014/main" id="{0A09E237-193B-634A-9DA5-48090FACEC96}"/>
              </a:ext>
            </a:extLst>
          </p:cNvPr>
          <p:cNvSpPr txBox="1"/>
          <p:nvPr/>
        </p:nvSpPr>
        <p:spPr>
          <a:xfrm>
            <a:off x="781050" y="1358960"/>
            <a:ext cx="10629901" cy="4524315"/>
          </a:xfrm>
          <a:prstGeom prst="rect">
            <a:avLst/>
          </a:prstGeom>
          <a:noFill/>
        </p:spPr>
        <p:txBody>
          <a:bodyPr wrap="square" rtlCol="0">
            <a:spAutoFit/>
          </a:bodyPr>
          <a:lstStyle/>
          <a:p>
            <a:pPr marL="285750" indent="-285750">
              <a:buFont typeface="Wingdings" pitchFamily="2" charset="2"/>
              <a:buChar char="§"/>
            </a:pPr>
            <a:r>
              <a:rPr lang="en-US" sz="3600" dirty="0"/>
              <a:t>In our classrooms and schools, we routinely use exclusion and shame as “discipline”</a:t>
            </a:r>
          </a:p>
          <a:p>
            <a:pPr marL="285750" indent="-285750">
              <a:buFont typeface="Wingdings" pitchFamily="2" charset="2"/>
              <a:buChar char="§"/>
            </a:pPr>
            <a:r>
              <a:rPr lang="en-US" sz="3600" dirty="0"/>
              <a:t>Effective classrooms and schools:</a:t>
            </a:r>
          </a:p>
          <a:p>
            <a:pPr marL="742950" lvl="1" indent="-285750">
              <a:buFont typeface="Wingdings" pitchFamily="2" charset="2"/>
              <a:buChar char="§"/>
            </a:pPr>
            <a:r>
              <a:rPr lang="en-US" sz="3600" dirty="0"/>
              <a:t>Have a range of “high probability” strategies in place in the classroom</a:t>
            </a:r>
          </a:p>
          <a:p>
            <a:pPr marL="742950" lvl="1" indent="-285750">
              <a:buFont typeface="Wingdings" pitchFamily="2" charset="2"/>
              <a:buChar char="§"/>
            </a:pPr>
            <a:r>
              <a:rPr lang="en-US" sz="3600" dirty="0"/>
              <a:t>Teachers can increase the dosage as needed to build student fluency social skills</a:t>
            </a:r>
          </a:p>
          <a:p>
            <a:pPr marL="742950" lvl="1" indent="-285750">
              <a:buFont typeface="Wingdings" pitchFamily="2" charset="2"/>
              <a:buChar char="§"/>
            </a:pPr>
            <a:r>
              <a:rPr lang="en-US" sz="3600" dirty="0"/>
              <a:t>Eliminate contraindicated strategies</a:t>
            </a:r>
          </a:p>
        </p:txBody>
      </p:sp>
    </p:spTree>
    <p:extLst>
      <p:ext uri="{BB962C8B-B14F-4D97-AF65-F5344CB8AC3E}">
        <p14:creationId xmlns:p14="http://schemas.microsoft.com/office/powerpoint/2010/main" val="2108018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1139922" y="-93491"/>
            <a:ext cx="10334625" cy="990600"/>
          </a:xfrm>
        </p:spPr>
        <p:txBody>
          <a:bodyPr>
            <a:noAutofit/>
          </a:bodyPr>
          <a:lstStyle/>
          <a:p>
            <a:pPr eaLnBrk="1" hangingPunct="1"/>
            <a:r>
              <a:rPr lang="en-US" altLang="en-US" sz="4800" dirty="0">
                <a:solidFill>
                  <a:schemeClr val="accent1">
                    <a:lumMod val="75000"/>
                  </a:schemeClr>
                </a:solidFill>
                <a:latin typeface="+mj-lt"/>
              </a:rPr>
              <a:t>Jefferson County Public Schools </a:t>
            </a:r>
          </a:p>
        </p:txBody>
      </p:sp>
      <p:sp>
        <p:nvSpPr>
          <p:cNvPr id="49155" name="Content Placeholder 2"/>
          <p:cNvSpPr>
            <a:spLocks noGrp="1"/>
          </p:cNvSpPr>
          <p:nvPr>
            <p:ph sz="quarter" idx="4294967295"/>
          </p:nvPr>
        </p:nvSpPr>
        <p:spPr>
          <a:xfrm>
            <a:off x="810883" y="897109"/>
            <a:ext cx="3790950" cy="869950"/>
          </a:xfrm>
        </p:spPr>
        <p:txBody>
          <a:bodyPr>
            <a:noAutofit/>
          </a:bodyPr>
          <a:lstStyle/>
          <a:p>
            <a:pPr marL="0" indent="0">
              <a:lnSpc>
                <a:spcPct val="150000"/>
              </a:lnSpc>
              <a:spcBef>
                <a:spcPts val="0"/>
              </a:spcBef>
              <a:buClr>
                <a:schemeClr val="accent1">
                  <a:lumMod val="75000"/>
                </a:schemeClr>
              </a:buClr>
              <a:buNone/>
            </a:pPr>
            <a:r>
              <a:rPr lang="en-US" altLang="en-US" sz="4000" dirty="0"/>
              <a:t>Highlights:</a:t>
            </a:r>
          </a:p>
          <a:p>
            <a:pPr marL="0" indent="0">
              <a:lnSpc>
                <a:spcPct val="150000"/>
              </a:lnSpc>
              <a:spcBef>
                <a:spcPts val="0"/>
              </a:spcBef>
              <a:buClr>
                <a:schemeClr val="accent1">
                  <a:lumMod val="75000"/>
                </a:schemeClr>
              </a:buClr>
              <a:buNone/>
            </a:pPr>
            <a:endParaRPr lang="en-US" altLang="en-US" sz="4000" dirty="0"/>
          </a:p>
        </p:txBody>
      </p:sp>
      <p:sp>
        <p:nvSpPr>
          <p:cNvPr id="4" name="TextBox 3">
            <a:extLst>
              <a:ext uri="{FF2B5EF4-FFF2-40B4-BE49-F238E27FC236}">
                <a16:creationId xmlns:a16="http://schemas.microsoft.com/office/drawing/2014/main" id="{26FB6D50-BACA-8A4A-97A0-F5116641F9BD}"/>
              </a:ext>
            </a:extLst>
          </p:cNvPr>
          <p:cNvSpPr txBox="1"/>
          <p:nvPr/>
        </p:nvSpPr>
        <p:spPr>
          <a:xfrm>
            <a:off x="810883" y="1879030"/>
            <a:ext cx="11381117" cy="4524315"/>
          </a:xfrm>
          <a:prstGeom prst="rect">
            <a:avLst/>
          </a:prstGeom>
          <a:noFill/>
        </p:spPr>
        <p:txBody>
          <a:bodyPr wrap="square" rtlCol="0">
            <a:spAutoFit/>
          </a:bodyPr>
          <a:lstStyle/>
          <a:p>
            <a:pPr marL="285750" indent="-285750">
              <a:buFont typeface="Wingdings" pitchFamily="2" charset="2"/>
              <a:buChar char="§"/>
            </a:pPr>
            <a:r>
              <a:rPr lang="en-US" sz="3600" dirty="0"/>
              <a:t>28</a:t>
            </a:r>
            <a:r>
              <a:rPr lang="en-US" sz="3600" baseline="30000" dirty="0"/>
              <a:t>th</a:t>
            </a:r>
            <a:r>
              <a:rPr lang="en-US" sz="3600" dirty="0"/>
              <a:t> largest school district in U.S.</a:t>
            </a:r>
          </a:p>
          <a:p>
            <a:pPr marL="285750" indent="-285750">
              <a:buFont typeface="Wingdings" pitchFamily="2" charset="2"/>
              <a:buChar char="§"/>
            </a:pPr>
            <a:r>
              <a:rPr lang="en-US" sz="3600" dirty="0"/>
              <a:t>172 school sites</a:t>
            </a:r>
          </a:p>
          <a:p>
            <a:pPr marL="285750" indent="-285750">
              <a:buFont typeface="Wingdings" pitchFamily="2" charset="2"/>
              <a:buChar char="§"/>
            </a:pPr>
            <a:r>
              <a:rPr lang="en-US" sz="3600" dirty="0"/>
              <a:t>6 high schools on </a:t>
            </a:r>
            <a:r>
              <a:rPr lang="en-US" sz="3600" i="1" dirty="0"/>
              <a:t>US News and World Report’s</a:t>
            </a:r>
            <a:r>
              <a:rPr lang="en-US" sz="3600" dirty="0"/>
              <a:t> list of “Best U.S. High Schools”</a:t>
            </a:r>
          </a:p>
          <a:p>
            <a:pPr marL="285750" indent="-285750">
              <a:buFont typeface="Wingdings" pitchFamily="2" charset="2"/>
              <a:buChar char="§"/>
            </a:pPr>
            <a:r>
              <a:rPr lang="en-US" sz="3600" dirty="0"/>
              <a:t>41 National Merit semifinalists in 2018</a:t>
            </a:r>
          </a:p>
          <a:p>
            <a:pPr marL="285750" indent="-285750">
              <a:buFont typeface="Wingdings" pitchFamily="2" charset="2"/>
              <a:buChar char="§"/>
            </a:pPr>
            <a:r>
              <a:rPr lang="en-US" sz="3600" dirty="0"/>
              <a:t>415 National Board Certified Teachers</a:t>
            </a:r>
          </a:p>
          <a:p>
            <a:pPr marL="285750" indent="-285750">
              <a:buFont typeface="Wingdings" pitchFamily="2" charset="2"/>
              <a:buChar char="§"/>
            </a:pPr>
            <a:r>
              <a:rPr lang="en-US" altLang="en-US" sz="3600" dirty="0"/>
              <a:t>According to a 2018 survey, </a:t>
            </a:r>
            <a:r>
              <a:rPr lang="en-US" altLang="en-US" sz="3600" b="1" i="1" dirty="0"/>
              <a:t>91%</a:t>
            </a:r>
            <a:r>
              <a:rPr lang="en-US" altLang="en-US" sz="3600" dirty="0"/>
              <a:t> of </a:t>
            </a:r>
            <a:r>
              <a:rPr lang="en-US" altLang="en-US" sz="3600" b="1" i="1" dirty="0"/>
              <a:t>parents</a:t>
            </a:r>
            <a:r>
              <a:rPr lang="en-US" altLang="en-US" sz="3600" dirty="0"/>
              <a:t> report that they are </a:t>
            </a:r>
            <a:r>
              <a:rPr lang="en-US" altLang="en-US" sz="3600" b="1" i="1" dirty="0"/>
              <a:t>satisfied</a:t>
            </a:r>
            <a:r>
              <a:rPr lang="en-US" altLang="en-US" sz="3600" dirty="0"/>
              <a:t> with their child’s school</a:t>
            </a:r>
          </a:p>
        </p:txBody>
      </p:sp>
      <p:sp>
        <p:nvSpPr>
          <p:cNvPr id="2" name="Slide Number Placeholder 1"/>
          <p:cNvSpPr>
            <a:spLocks noGrp="1"/>
          </p:cNvSpPr>
          <p:nvPr>
            <p:ph type="sldNum" sz="quarter" idx="12"/>
          </p:nvPr>
        </p:nvSpPr>
        <p:spPr/>
        <p:txBody>
          <a:bodyPr/>
          <a:lstStyle/>
          <a:p>
            <a:fld id="{BB2010EE-C5C1-4A97-89EE-CEBB3DB5FF6A}" type="slidenum">
              <a:rPr lang="en-US" smtClean="0"/>
              <a:t>15</a:t>
            </a:fld>
            <a:endParaRPr lang="en-US"/>
          </a:p>
        </p:txBody>
      </p:sp>
    </p:spTree>
    <p:extLst>
      <p:ext uri="{BB962C8B-B14F-4D97-AF65-F5344CB8AC3E}">
        <p14:creationId xmlns:p14="http://schemas.microsoft.com/office/powerpoint/2010/main" val="420406697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ChangeArrowheads="1"/>
          </p:cNvSpPr>
          <p:nvPr/>
        </p:nvSpPr>
        <p:spPr bwMode="auto">
          <a:xfrm>
            <a:off x="3830128" y="819150"/>
            <a:ext cx="7694763"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marL="171450" indent="-171450">
              <a:spcBef>
                <a:spcPct val="0"/>
              </a:spcBef>
              <a:buClr>
                <a:schemeClr val="tx1"/>
              </a:buClr>
              <a:buSzPct val="120000"/>
              <a:buFont typeface="Wingdings" pitchFamily="2" charset="2"/>
              <a:buChar char="§"/>
            </a:pPr>
            <a:endParaRPr lang="en-US" altLang="en-US" sz="1000" dirty="0">
              <a:solidFill>
                <a:srgbClr val="000000"/>
              </a:solidFill>
            </a:endParaRPr>
          </a:p>
          <a:p>
            <a:pPr marL="457200" indent="-457200">
              <a:spcBef>
                <a:spcPct val="0"/>
              </a:spcBef>
              <a:buClr>
                <a:schemeClr val="tx1"/>
              </a:buClr>
              <a:buSzPct val="120000"/>
              <a:buFont typeface="Wingdings" pitchFamily="2" charset="2"/>
              <a:buChar char="§"/>
            </a:pPr>
            <a:r>
              <a:rPr lang="en-US" altLang="en-US" sz="3200" dirty="0">
                <a:solidFill>
                  <a:srgbClr val="000000"/>
                </a:solidFill>
              </a:rPr>
              <a:t>DIVERSE COMMUNITY WITH DIVERSE CHALLENGES</a:t>
            </a:r>
          </a:p>
          <a:p>
            <a:pPr lvl="1">
              <a:spcBef>
                <a:spcPct val="0"/>
              </a:spcBef>
              <a:buClr>
                <a:schemeClr val="tx1"/>
              </a:buClr>
              <a:buSzPct val="120000"/>
              <a:buFont typeface="Wingdings" pitchFamily="2" charset="2"/>
              <a:buChar char="§"/>
            </a:pPr>
            <a:r>
              <a:rPr lang="en-US" altLang="en-US" sz="2400" dirty="0">
                <a:solidFill>
                  <a:srgbClr val="000000"/>
                </a:solidFill>
              </a:rPr>
              <a:t>6% of JCPS students receive ELL services</a:t>
            </a:r>
          </a:p>
          <a:p>
            <a:pPr lvl="1">
              <a:spcBef>
                <a:spcPct val="0"/>
              </a:spcBef>
              <a:buClr>
                <a:schemeClr val="tx1"/>
              </a:buClr>
              <a:buSzPct val="120000"/>
              <a:buFont typeface="Wingdings" pitchFamily="2" charset="2"/>
              <a:buChar char="§"/>
            </a:pPr>
            <a:r>
              <a:rPr lang="en-US" altLang="en-US" sz="2400" dirty="0">
                <a:solidFill>
                  <a:srgbClr val="000000"/>
                </a:solidFill>
              </a:rPr>
              <a:t>120 different languages spoken</a:t>
            </a:r>
          </a:p>
          <a:p>
            <a:pPr lvl="1">
              <a:spcBef>
                <a:spcPct val="0"/>
              </a:spcBef>
              <a:buClr>
                <a:schemeClr val="tx1"/>
              </a:buClr>
              <a:buSzPct val="120000"/>
              <a:buFont typeface="Wingdings" pitchFamily="2" charset="2"/>
              <a:buChar char="§"/>
            </a:pPr>
            <a:r>
              <a:rPr lang="en-US" altLang="en-US" sz="2400" dirty="0">
                <a:solidFill>
                  <a:srgbClr val="000000"/>
                </a:solidFill>
              </a:rPr>
              <a:t>Approximately 12% of JCPS students receive Special Education services</a:t>
            </a:r>
          </a:p>
          <a:p>
            <a:pPr lvl="1">
              <a:spcBef>
                <a:spcPct val="0"/>
              </a:spcBef>
              <a:buClr>
                <a:schemeClr val="tx1"/>
              </a:buClr>
              <a:buSzPct val="120000"/>
              <a:buFont typeface="Wingdings" pitchFamily="2" charset="2"/>
              <a:buChar char="§"/>
            </a:pPr>
            <a:r>
              <a:rPr lang="en-US" altLang="en-US" sz="2400" dirty="0">
                <a:solidFill>
                  <a:srgbClr val="000000"/>
                </a:solidFill>
              </a:rPr>
              <a:t>6% of JCPS students are homeless</a:t>
            </a:r>
          </a:p>
          <a:p>
            <a:pPr lvl="1">
              <a:spcBef>
                <a:spcPct val="0"/>
              </a:spcBef>
              <a:buClr>
                <a:schemeClr val="tx1"/>
              </a:buClr>
              <a:buSzPct val="120000"/>
              <a:buFont typeface="Wingdings" pitchFamily="2" charset="2"/>
              <a:buChar char="§"/>
            </a:pPr>
            <a:r>
              <a:rPr lang="en-US" altLang="en-US" sz="2400" dirty="0">
                <a:solidFill>
                  <a:srgbClr val="000000"/>
                </a:solidFill>
              </a:rPr>
              <a:t>62% of students receive free/reduced lunch</a:t>
            </a:r>
          </a:p>
          <a:p>
            <a:pPr lvl="1">
              <a:spcBef>
                <a:spcPct val="0"/>
              </a:spcBef>
              <a:buClr>
                <a:schemeClr val="tx1"/>
              </a:buClr>
              <a:buSzPct val="120000"/>
              <a:buFont typeface="Wingdings" pitchFamily="2" charset="2"/>
              <a:buChar char="§"/>
            </a:pPr>
            <a:endParaRPr lang="en-US" altLang="en-US" sz="1400" dirty="0">
              <a:solidFill>
                <a:srgbClr val="000000"/>
              </a:solidFill>
            </a:endParaRPr>
          </a:p>
          <a:p>
            <a:pPr marL="457200" indent="-457200">
              <a:spcBef>
                <a:spcPct val="0"/>
              </a:spcBef>
              <a:buClr>
                <a:schemeClr val="tx1"/>
              </a:buClr>
              <a:buSzPct val="120000"/>
              <a:buFont typeface="Wingdings" pitchFamily="2" charset="2"/>
              <a:buChar char="§"/>
            </a:pPr>
            <a:r>
              <a:rPr lang="en-US" altLang="en-US" sz="3200" dirty="0">
                <a:solidFill>
                  <a:srgbClr val="000000"/>
                </a:solidFill>
              </a:rPr>
              <a:t>BUS RIDERSHIP</a:t>
            </a:r>
          </a:p>
          <a:p>
            <a:pPr lvl="1">
              <a:spcBef>
                <a:spcPct val="0"/>
              </a:spcBef>
              <a:buClr>
                <a:schemeClr val="tx1"/>
              </a:buClr>
              <a:buSzPct val="120000"/>
              <a:buFont typeface="Wingdings" pitchFamily="2" charset="2"/>
              <a:buChar char="§"/>
            </a:pPr>
            <a:r>
              <a:rPr lang="en-US" altLang="en-US" sz="2400" dirty="0">
                <a:solidFill>
                  <a:srgbClr val="000000"/>
                </a:solidFill>
              </a:rPr>
              <a:t>65,000 students (nearly 75%)  ride the bus every day</a:t>
            </a:r>
          </a:p>
          <a:p>
            <a:pPr lvl="1">
              <a:spcBef>
                <a:spcPct val="0"/>
              </a:spcBef>
              <a:buClr>
                <a:schemeClr val="tx1"/>
              </a:buClr>
              <a:buSzPct val="120000"/>
              <a:buFont typeface="Wingdings" pitchFamily="2" charset="2"/>
              <a:buChar char="§"/>
            </a:pPr>
            <a:endParaRPr lang="en-US" altLang="en-US" sz="1400" dirty="0">
              <a:solidFill>
                <a:srgbClr val="000000"/>
              </a:solidFill>
            </a:endParaRPr>
          </a:p>
          <a:p>
            <a:pPr marL="457200" indent="-457200">
              <a:spcBef>
                <a:spcPct val="0"/>
              </a:spcBef>
              <a:buClr>
                <a:schemeClr val="tx1"/>
              </a:buClr>
              <a:buSzPct val="120000"/>
              <a:buFont typeface="Wingdings" pitchFamily="2" charset="2"/>
              <a:buChar char="§"/>
            </a:pPr>
            <a:r>
              <a:rPr lang="en-US" altLang="en-US" sz="3200" dirty="0">
                <a:solidFill>
                  <a:srgbClr val="000000"/>
                </a:solidFill>
              </a:rPr>
              <a:t>MEALS</a:t>
            </a:r>
          </a:p>
          <a:p>
            <a:pPr lvl="1">
              <a:spcBef>
                <a:spcPct val="0"/>
              </a:spcBef>
              <a:buClr>
                <a:schemeClr val="tx1"/>
              </a:buClr>
              <a:buSzPct val="120000"/>
              <a:buFont typeface="Wingdings" pitchFamily="2" charset="2"/>
              <a:buChar char="§"/>
            </a:pPr>
            <a:r>
              <a:rPr lang="en-US" altLang="en-US" sz="2400" dirty="0">
                <a:solidFill>
                  <a:srgbClr val="000000"/>
                </a:solidFill>
              </a:rPr>
              <a:t>JCPS provides 109,000 meals, including breakfast and lunch, every day</a:t>
            </a:r>
          </a:p>
          <a:p>
            <a:pPr lvl="1">
              <a:spcBef>
                <a:spcPct val="0"/>
              </a:spcBef>
              <a:buClr>
                <a:schemeClr val="tx1"/>
              </a:buClr>
              <a:buSzPct val="120000"/>
              <a:buFont typeface="Wingdings" pitchFamily="2" charset="2"/>
              <a:buChar char="§"/>
            </a:pPr>
            <a:endParaRPr lang="en-US" altLang="en-US" sz="1400" dirty="0">
              <a:solidFill>
                <a:srgbClr val="000000"/>
              </a:solidFill>
            </a:endParaRPr>
          </a:p>
        </p:txBody>
      </p:sp>
      <p:sp>
        <p:nvSpPr>
          <p:cNvPr id="7" name="Title 1"/>
          <p:cNvSpPr>
            <a:spLocks noGrp="1"/>
          </p:cNvSpPr>
          <p:nvPr>
            <p:ph type="title"/>
          </p:nvPr>
        </p:nvSpPr>
        <p:spPr>
          <a:xfrm>
            <a:off x="1858027" y="0"/>
            <a:ext cx="10333973" cy="990600"/>
          </a:xfrm>
        </p:spPr>
        <p:txBody>
          <a:bodyPr>
            <a:noAutofit/>
          </a:bodyPr>
          <a:lstStyle/>
          <a:p>
            <a:pPr eaLnBrk="1" hangingPunct="1"/>
            <a:r>
              <a:rPr lang="en-US" altLang="en-US" sz="4800" dirty="0">
                <a:solidFill>
                  <a:schemeClr val="accent1">
                    <a:lumMod val="75000"/>
                  </a:schemeClr>
                </a:solidFill>
                <a:latin typeface="+mj-lt"/>
              </a:rPr>
              <a:t>Jefferson County Public Schools </a:t>
            </a:r>
          </a:p>
        </p:txBody>
      </p:sp>
      <p:sp>
        <p:nvSpPr>
          <p:cNvPr id="2" name="TextBox 1">
            <a:extLst>
              <a:ext uri="{FF2B5EF4-FFF2-40B4-BE49-F238E27FC236}">
                <a16:creationId xmlns:a16="http://schemas.microsoft.com/office/drawing/2014/main" id="{3466FA9F-965C-FD4A-9223-495B21BC5D9F}"/>
              </a:ext>
            </a:extLst>
          </p:cNvPr>
          <p:cNvSpPr txBox="1"/>
          <p:nvPr/>
        </p:nvSpPr>
        <p:spPr>
          <a:xfrm>
            <a:off x="192688" y="1654475"/>
            <a:ext cx="3637440" cy="2677656"/>
          </a:xfrm>
          <a:prstGeom prst="rect">
            <a:avLst/>
          </a:prstGeom>
          <a:noFill/>
          <a:ln>
            <a:solidFill>
              <a:schemeClr val="tx1"/>
            </a:solidFill>
          </a:ln>
        </p:spPr>
        <p:txBody>
          <a:bodyPr wrap="square" rtlCol="0">
            <a:spAutoFit/>
          </a:bodyPr>
          <a:lstStyle/>
          <a:p>
            <a:pPr>
              <a:buClr>
                <a:schemeClr val="accent1">
                  <a:lumMod val="75000"/>
                </a:schemeClr>
              </a:buClr>
              <a:buSzPct val="90000"/>
              <a:defRPr/>
            </a:pPr>
            <a:r>
              <a:rPr lang="en-US" sz="2400" dirty="0">
                <a:solidFill>
                  <a:srgbClr val="000000"/>
                </a:solidFill>
              </a:rPr>
              <a:t>99,910 students </a:t>
            </a:r>
          </a:p>
          <a:p>
            <a:pPr>
              <a:buClr>
                <a:schemeClr val="accent1">
                  <a:lumMod val="75000"/>
                </a:schemeClr>
              </a:buClr>
              <a:buSzPct val="90000"/>
              <a:defRPr/>
            </a:pPr>
            <a:r>
              <a:rPr lang="en-US" sz="2400" dirty="0">
                <a:solidFill>
                  <a:srgbClr val="000000"/>
                </a:solidFill>
              </a:rPr>
              <a:t>(2017-18)</a:t>
            </a:r>
          </a:p>
          <a:p>
            <a:pPr>
              <a:buClr>
                <a:schemeClr val="accent1">
                  <a:lumMod val="75000"/>
                </a:schemeClr>
              </a:buClr>
              <a:buSzPct val="90000"/>
              <a:defRPr/>
            </a:pPr>
            <a:r>
              <a:rPr lang="en-US" sz="2400" dirty="0">
                <a:solidFill>
                  <a:srgbClr val="000000"/>
                </a:solidFill>
              </a:rPr>
              <a:t>(~81% of market share)</a:t>
            </a:r>
          </a:p>
          <a:p>
            <a:pPr marL="416243" indent="-342900">
              <a:buSzPct val="90000"/>
              <a:buFont typeface="Wingdings" pitchFamily="2" charset="2"/>
              <a:buChar char="§"/>
              <a:defRPr/>
            </a:pPr>
            <a:r>
              <a:rPr lang="en-US" sz="2400" dirty="0">
                <a:solidFill>
                  <a:srgbClr val="000000"/>
                </a:solidFill>
              </a:rPr>
              <a:t>1/7 of all students in KY</a:t>
            </a:r>
          </a:p>
          <a:p>
            <a:pPr marL="416243" indent="-342900">
              <a:buSzPct val="90000"/>
              <a:buFont typeface="Wingdings" pitchFamily="2" charset="2"/>
              <a:buChar char="§"/>
              <a:defRPr/>
            </a:pPr>
            <a:r>
              <a:rPr lang="en-US" sz="2400" dirty="0">
                <a:solidFill>
                  <a:srgbClr val="000000"/>
                </a:solidFill>
              </a:rPr>
              <a:t>47%  White</a:t>
            </a:r>
          </a:p>
          <a:p>
            <a:pPr marL="416243" indent="-342900">
              <a:buSzPct val="90000"/>
              <a:buFont typeface="Wingdings" pitchFamily="2" charset="2"/>
              <a:buChar char="§"/>
              <a:defRPr/>
            </a:pPr>
            <a:r>
              <a:rPr lang="en-US" sz="2400" dirty="0">
                <a:solidFill>
                  <a:srgbClr val="000000"/>
                </a:solidFill>
              </a:rPr>
              <a:t>37% African American</a:t>
            </a:r>
          </a:p>
          <a:p>
            <a:pPr marL="416243" indent="-342900">
              <a:buSzPct val="90000"/>
              <a:buFont typeface="Wingdings" pitchFamily="2" charset="2"/>
              <a:buChar char="§"/>
              <a:defRPr/>
            </a:pPr>
            <a:r>
              <a:rPr lang="en-US" sz="2400" dirty="0">
                <a:solidFill>
                  <a:srgbClr val="000000"/>
                </a:solidFill>
              </a:rPr>
              <a:t>16%  Other</a:t>
            </a:r>
          </a:p>
        </p:txBody>
      </p:sp>
    </p:spTree>
    <p:extLst>
      <p:ext uri="{BB962C8B-B14F-4D97-AF65-F5344CB8AC3E}">
        <p14:creationId xmlns:p14="http://schemas.microsoft.com/office/powerpoint/2010/main" val="225160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51012" y="2655518"/>
            <a:ext cx="8689976" cy="1154480"/>
          </a:xfrm>
        </p:spPr>
        <p:txBody>
          <a:bodyPr>
            <a:normAutofit/>
          </a:bodyPr>
          <a:lstStyle/>
          <a:p>
            <a:pPr>
              <a:defRPr/>
            </a:pPr>
            <a:r>
              <a:rPr lang="en-US" sz="6600" dirty="0">
                <a:solidFill>
                  <a:schemeClr val="accent1">
                    <a:lumMod val="75000"/>
                  </a:schemeClr>
                </a:solidFill>
                <a:ea typeface="+mj-ea"/>
              </a:rPr>
              <a:t>Alignment </a:t>
            </a:r>
          </a:p>
        </p:txBody>
      </p:sp>
    </p:spTree>
    <p:extLst>
      <p:ext uri="{BB962C8B-B14F-4D97-AF65-F5344CB8AC3E}">
        <p14:creationId xmlns:p14="http://schemas.microsoft.com/office/powerpoint/2010/main" val="2180975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4075" y="0"/>
            <a:ext cx="11278225" cy="1460499"/>
          </a:xfrm>
        </p:spPr>
        <p:txBody>
          <a:bodyPr>
            <a:noAutofit/>
          </a:bodyPr>
          <a:lstStyle/>
          <a:p>
            <a:pPr>
              <a:defRPr/>
            </a:pPr>
            <a:r>
              <a:rPr lang="en-US" sz="5400" dirty="0">
                <a:solidFill>
                  <a:schemeClr val="accent1">
                    <a:lumMod val="75000"/>
                  </a:schemeClr>
                </a:solidFill>
                <a:ea typeface="+mj-ea"/>
              </a:rPr>
              <a:t>Updates to the District Leadership </a:t>
            </a:r>
          </a:p>
        </p:txBody>
      </p:sp>
      <p:sp>
        <p:nvSpPr>
          <p:cNvPr id="8" name="TextBox 7"/>
          <p:cNvSpPr txBox="1"/>
          <p:nvPr/>
        </p:nvSpPr>
        <p:spPr>
          <a:xfrm>
            <a:off x="977587" y="1089324"/>
            <a:ext cx="10871200" cy="5632311"/>
          </a:xfrm>
          <a:prstGeom prst="rect">
            <a:avLst/>
          </a:prstGeom>
          <a:noFill/>
        </p:spPr>
        <p:txBody>
          <a:bodyPr wrap="square">
            <a:spAutoFit/>
          </a:bodyPr>
          <a:lstStyle/>
          <a:p>
            <a:pPr marL="457200" indent="-457200">
              <a:buClr>
                <a:schemeClr val="tx1"/>
              </a:buClr>
              <a:buFont typeface="Wingdings" pitchFamily="2" charset="2"/>
              <a:buChar char="§"/>
              <a:defRPr/>
            </a:pPr>
            <a:r>
              <a:rPr lang="en-US" sz="3600" dirty="0">
                <a:solidFill>
                  <a:prstClr val="black"/>
                </a:solidFill>
              </a:rPr>
              <a:t>New Superintendent along with multiple rounds of re-organization</a:t>
            </a:r>
          </a:p>
          <a:p>
            <a:pPr marL="457200" indent="-457200">
              <a:buClr>
                <a:schemeClr val="tx1"/>
              </a:buClr>
              <a:buFont typeface="Wingdings" pitchFamily="2" charset="2"/>
              <a:buChar char="§"/>
              <a:defRPr/>
            </a:pPr>
            <a:r>
              <a:rPr lang="en-US" sz="3600" dirty="0">
                <a:solidFill>
                  <a:prstClr val="black"/>
                </a:solidFill>
              </a:rPr>
              <a:t>Renamed/branded the department</a:t>
            </a:r>
          </a:p>
          <a:p>
            <a:pPr marL="914400" lvl="1" indent="-457200">
              <a:buClr>
                <a:schemeClr val="tx1"/>
              </a:buClr>
              <a:buFont typeface="Wingdings" pitchFamily="2" charset="2"/>
              <a:buChar char="§"/>
              <a:defRPr/>
            </a:pPr>
            <a:r>
              <a:rPr lang="en-US" sz="3600" dirty="0">
                <a:solidFill>
                  <a:prstClr val="black"/>
                </a:solidFill>
              </a:rPr>
              <a:t>Now under umbrella of MTSS with 2 areas of focus: MTSS Academic, MTSS Behavior</a:t>
            </a:r>
          </a:p>
          <a:p>
            <a:pPr marL="457200" indent="-457200">
              <a:buClr>
                <a:schemeClr val="tx1"/>
              </a:buClr>
              <a:buFont typeface="Wingdings" pitchFamily="2" charset="2"/>
              <a:buChar char="§"/>
              <a:defRPr/>
            </a:pPr>
            <a:r>
              <a:rPr lang="en-US" sz="3600" dirty="0">
                <a:solidFill>
                  <a:prstClr val="black"/>
                </a:solidFill>
              </a:rPr>
              <a:t>Full support of the superintendent - opened the community event held in August 2017, and Spalding RP Education Summit in March 2018</a:t>
            </a:r>
          </a:p>
          <a:p>
            <a:pPr marL="457200" indent="-457200">
              <a:buClr>
                <a:schemeClr val="tx1"/>
              </a:buClr>
              <a:buFont typeface="Wingdings" pitchFamily="2" charset="2"/>
              <a:buChar char="§"/>
              <a:defRPr/>
            </a:pPr>
            <a:r>
              <a:rPr lang="en-US" sz="3600" dirty="0">
                <a:solidFill>
                  <a:prstClr val="black"/>
                </a:solidFill>
              </a:rPr>
              <a:t>Board member support with just under $3,000,000 invested solely in Restorative Practices</a:t>
            </a:r>
          </a:p>
        </p:txBody>
      </p:sp>
      <p:sp>
        <p:nvSpPr>
          <p:cNvPr id="2" name="Slide Number Placeholder 1"/>
          <p:cNvSpPr>
            <a:spLocks noGrp="1"/>
          </p:cNvSpPr>
          <p:nvPr>
            <p:ph type="sldNum" sz="quarter" idx="12"/>
          </p:nvPr>
        </p:nvSpPr>
        <p:spPr/>
        <p:txBody>
          <a:bodyPr/>
          <a:lstStyle/>
          <a:p>
            <a:fld id="{BB2010EE-C5C1-4A97-89EE-CEBB3DB5FF6A}" type="slidenum">
              <a:rPr lang="en-US" smtClean="0"/>
              <a:t>18</a:t>
            </a:fld>
            <a:endParaRPr lang="en-US"/>
          </a:p>
        </p:txBody>
      </p:sp>
    </p:spTree>
    <p:extLst>
      <p:ext uri="{BB962C8B-B14F-4D97-AF65-F5344CB8AC3E}">
        <p14:creationId xmlns:p14="http://schemas.microsoft.com/office/powerpoint/2010/main" val="31900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528763" y="223838"/>
            <a:ext cx="10086975" cy="990600"/>
          </a:xfrm>
        </p:spPr>
        <p:txBody>
          <a:bodyPr>
            <a:noAutofit/>
          </a:bodyPr>
          <a:lstStyle/>
          <a:p>
            <a:pPr>
              <a:defRPr/>
            </a:pPr>
            <a:r>
              <a:rPr lang="en-US" sz="5400" dirty="0">
                <a:solidFill>
                  <a:schemeClr val="accent1">
                    <a:lumMod val="75000"/>
                  </a:schemeClr>
                </a:solidFill>
                <a:ea typeface="+mj-ea"/>
              </a:rPr>
              <a:t>Updated Student Handbook</a:t>
            </a:r>
          </a:p>
        </p:txBody>
      </p:sp>
      <p:sp>
        <p:nvSpPr>
          <p:cNvPr id="4" name="Slide Number Placeholder 3"/>
          <p:cNvSpPr>
            <a:spLocks noGrp="1"/>
          </p:cNvSpPr>
          <p:nvPr>
            <p:ph type="sldNum" sz="quarter" idx="12"/>
          </p:nvPr>
        </p:nvSpPr>
        <p:spPr/>
        <p:txBody>
          <a:bodyPr/>
          <a:lstStyle/>
          <a:p>
            <a:fld id="{BB2010EE-C5C1-4A97-89EE-CEBB3DB5FF6A}" type="slidenum">
              <a:rPr lang="en-US" smtClean="0"/>
              <a:t>19</a:t>
            </a:fld>
            <a:endParaRPr lang="en-US"/>
          </a:p>
        </p:txBody>
      </p:sp>
      <p:pic>
        <p:nvPicPr>
          <p:cNvPr id="2" name="Picture 1"/>
          <p:cNvPicPr>
            <a:picLocks noChangeAspect="1"/>
          </p:cNvPicPr>
          <p:nvPr/>
        </p:nvPicPr>
        <p:blipFill>
          <a:blip r:embed="rId3"/>
          <a:stretch>
            <a:fillRect/>
          </a:stretch>
        </p:blipFill>
        <p:spPr>
          <a:xfrm>
            <a:off x="3776919" y="910810"/>
            <a:ext cx="4590703" cy="5947190"/>
          </a:xfrm>
          <a:prstGeom prst="rect">
            <a:avLst/>
          </a:prstGeom>
        </p:spPr>
      </p:pic>
      <p:sp>
        <p:nvSpPr>
          <p:cNvPr id="3" name="Rectangle 2"/>
          <p:cNvSpPr/>
          <p:nvPr/>
        </p:nvSpPr>
        <p:spPr>
          <a:xfrm>
            <a:off x="0" y="2550929"/>
            <a:ext cx="3800649" cy="646331"/>
          </a:xfrm>
          <a:prstGeom prst="rect">
            <a:avLst/>
          </a:prstGeom>
        </p:spPr>
        <p:txBody>
          <a:bodyPr wrap="square">
            <a:spAutoFit/>
          </a:bodyPr>
          <a:lstStyle/>
          <a:p>
            <a:pPr>
              <a:lnSpc>
                <a:spcPct val="100000"/>
              </a:lnSpc>
              <a:spcBef>
                <a:spcPts val="0"/>
              </a:spcBef>
            </a:pPr>
            <a:r>
              <a:rPr lang="en-US" altLang="en-US" dirty="0">
                <a:latin typeface="Tw Cen MT" panose="020B0602020104020603" pitchFamily="34" charset="0"/>
                <a:cs typeface="Tw Cen MT" panose="020B0602020104020603" pitchFamily="34" charset="0"/>
                <a:hlinkClick r:id="rId4"/>
              </a:rPr>
              <a:t>Student Support and Intervention Handbook</a:t>
            </a:r>
            <a:endParaRPr lang="en-US" altLang="en-US" dirty="0">
              <a:latin typeface="Tw Cen MT" panose="020B0602020104020603" pitchFamily="34" charset="0"/>
              <a:cs typeface="Tw Cen MT" panose="020B0602020104020603" pitchFamily="34" charset="0"/>
            </a:endParaRPr>
          </a:p>
        </p:txBody>
      </p:sp>
    </p:spTree>
    <p:extLst>
      <p:ext uri="{BB962C8B-B14F-4D97-AF65-F5344CB8AC3E}">
        <p14:creationId xmlns:p14="http://schemas.microsoft.com/office/powerpoint/2010/main" val="410733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8063" y="185738"/>
            <a:ext cx="10364451" cy="798088"/>
          </a:xfrm>
        </p:spPr>
        <p:txBody>
          <a:bodyPr>
            <a:noAutofit/>
          </a:bodyPr>
          <a:lstStyle/>
          <a:p>
            <a:r>
              <a:rPr lang="en-US" sz="5400" dirty="0">
                <a:solidFill>
                  <a:schemeClr val="accent1">
                    <a:lumMod val="75000"/>
                  </a:schemeClr>
                </a:solidFill>
              </a:rPr>
              <a:t>objectives</a:t>
            </a:r>
          </a:p>
        </p:txBody>
      </p:sp>
      <p:sp>
        <p:nvSpPr>
          <p:cNvPr id="2" name="Slide Number Placeholder 1"/>
          <p:cNvSpPr>
            <a:spLocks noGrp="1"/>
          </p:cNvSpPr>
          <p:nvPr>
            <p:ph type="sldNum" sz="quarter" idx="12"/>
          </p:nvPr>
        </p:nvSpPr>
        <p:spPr/>
        <p:txBody>
          <a:bodyPr/>
          <a:lstStyle/>
          <a:p>
            <a:fld id="{BB2010EE-C5C1-4A97-89EE-CEBB3DB5FF6A}" type="slidenum">
              <a:rPr lang="en-US" smtClean="0"/>
              <a:t>2</a:t>
            </a:fld>
            <a:endParaRPr lang="en-US"/>
          </a:p>
        </p:txBody>
      </p:sp>
      <p:sp>
        <p:nvSpPr>
          <p:cNvPr id="3" name="TextBox 2">
            <a:extLst>
              <a:ext uri="{FF2B5EF4-FFF2-40B4-BE49-F238E27FC236}">
                <a16:creationId xmlns:a16="http://schemas.microsoft.com/office/drawing/2014/main" id="{2FAA22D8-2D1D-694E-BDAF-864D807B6F24}"/>
              </a:ext>
            </a:extLst>
          </p:cNvPr>
          <p:cNvSpPr txBox="1"/>
          <p:nvPr/>
        </p:nvSpPr>
        <p:spPr>
          <a:xfrm>
            <a:off x="1421057" y="1231642"/>
            <a:ext cx="9871457" cy="5016758"/>
          </a:xfrm>
          <a:prstGeom prst="rect">
            <a:avLst/>
          </a:prstGeom>
          <a:noFill/>
        </p:spPr>
        <p:txBody>
          <a:bodyPr wrap="square" rtlCol="0">
            <a:spAutoFit/>
          </a:bodyPr>
          <a:lstStyle/>
          <a:p>
            <a:pPr marL="285750" indent="-285750">
              <a:buFont typeface="Wingdings" pitchFamily="2" charset="2"/>
              <a:buChar char="§"/>
            </a:pPr>
            <a:r>
              <a:rPr lang="en-US" sz="3200" dirty="0"/>
              <a:t>Describe the need for alignment of initiatives and cautions for implementing without alignment</a:t>
            </a:r>
          </a:p>
          <a:p>
            <a:pPr marL="285750" indent="-285750">
              <a:buFont typeface="Wingdings" pitchFamily="2" charset="2"/>
              <a:buChar char="§"/>
            </a:pPr>
            <a:endParaRPr lang="en-US" sz="3200" dirty="0"/>
          </a:p>
          <a:p>
            <a:pPr marL="285750" indent="-285750">
              <a:buFont typeface="Wingdings" pitchFamily="2" charset="2"/>
              <a:buChar char="§"/>
            </a:pPr>
            <a:r>
              <a:rPr lang="en-US" sz="3200" dirty="0"/>
              <a:t>Identify critical stakeholders in alignment process</a:t>
            </a:r>
          </a:p>
          <a:p>
            <a:pPr marL="285750" indent="-285750">
              <a:buFont typeface="Wingdings" pitchFamily="2" charset="2"/>
              <a:buChar char="§"/>
            </a:pPr>
            <a:endParaRPr lang="en-US" sz="3200" dirty="0"/>
          </a:p>
          <a:p>
            <a:pPr marL="285750" indent="-285750">
              <a:buFont typeface="Wingdings" pitchFamily="2" charset="2"/>
              <a:buChar char="§"/>
            </a:pPr>
            <a:r>
              <a:rPr lang="en-US" sz="3200" dirty="0"/>
              <a:t>Identify contraindicated practices and systems that interfere with alignment</a:t>
            </a:r>
          </a:p>
          <a:p>
            <a:pPr marL="285750" indent="-285750">
              <a:buFont typeface="Wingdings" pitchFamily="2" charset="2"/>
              <a:buChar char="§"/>
            </a:pPr>
            <a:endParaRPr lang="en-US" sz="3200" dirty="0"/>
          </a:p>
          <a:p>
            <a:pPr marL="285750" indent="-285750">
              <a:buFont typeface="Wingdings" pitchFamily="2" charset="2"/>
              <a:buChar char="§"/>
            </a:pPr>
            <a:r>
              <a:rPr lang="en-US" sz="3200" dirty="0"/>
              <a:t>Describe one district’s example of aligning multiple initiatives</a:t>
            </a:r>
          </a:p>
        </p:txBody>
      </p:sp>
    </p:spTree>
    <p:extLst>
      <p:ext uri="{BB962C8B-B14F-4D97-AF65-F5344CB8AC3E}">
        <p14:creationId xmlns:p14="http://schemas.microsoft.com/office/powerpoint/2010/main" val="178499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834" y="0"/>
            <a:ext cx="5624166"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97963" cy="6858000"/>
          </a:xfrm>
          <a:prstGeom prst="rect">
            <a:avLst/>
          </a:prstGeom>
        </p:spPr>
      </p:pic>
      <p:sp>
        <p:nvSpPr>
          <p:cNvPr id="4" name="Slide Number Placeholder 3"/>
          <p:cNvSpPr>
            <a:spLocks noGrp="1"/>
          </p:cNvSpPr>
          <p:nvPr>
            <p:ph type="sldNum" sz="quarter" idx="12"/>
          </p:nvPr>
        </p:nvSpPr>
        <p:spPr/>
        <p:txBody>
          <a:bodyPr/>
          <a:lstStyle/>
          <a:p>
            <a:fld id="{BB2010EE-C5C1-4A97-89EE-CEBB3DB5FF6A}" type="slidenum">
              <a:rPr lang="en-US" smtClean="0"/>
              <a:t>20</a:t>
            </a:fld>
            <a:endParaRPr lang="en-US"/>
          </a:p>
        </p:txBody>
      </p:sp>
    </p:spTree>
    <p:extLst>
      <p:ext uri="{BB962C8B-B14F-4D97-AF65-F5344CB8AC3E}">
        <p14:creationId xmlns:p14="http://schemas.microsoft.com/office/powerpoint/2010/main" val="357382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290" y="152239"/>
            <a:ext cx="8272286" cy="798088"/>
          </a:xfrm>
        </p:spPr>
        <p:txBody>
          <a:bodyPr>
            <a:noAutofit/>
          </a:bodyPr>
          <a:lstStyle/>
          <a:p>
            <a:pPr>
              <a:defRPr/>
            </a:pPr>
            <a:r>
              <a:rPr lang="en-US" sz="5400" dirty="0">
                <a:solidFill>
                  <a:schemeClr val="accent1">
                    <a:lumMod val="75000"/>
                  </a:schemeClr>
                </a:solidFill>
                <a:ea typeface="+mj-ea"/>
              </a:rPr>
              <a:t>District leadership Team</a:t>
            </a:r>
          </a:p>
        </p:txBody>
      </p:sp>
      <p:sp>
        <p:nvSpPr>
          <p:cNvPr id="59395" name="Rectangle 2"/>
          <p:cNvSpPr>
            <a:spLocks noChangeArrowheads="1"/>
          </p:cNvSpPr>
          <p:nvPr/>
        </p:nvSpPr>
        <p:spPr bwMode="auto">
          <a:xfrm>
            <a:off x="897148" y="950327"/>
            <a:ext cx="5277576"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3600" dirty="0">
                <a:solidFill>
                  <a:srgbClr val="0070C0"/>
                </a:solidFill>
                <a:latin typeface="+mn-lt"/>
              </a:rPr>
              <a:t>COMPOSED OF:</a:t>
            </a:r>
          </a:p>
          <a:p>
            <a:pPr>
              <a:spcBef>
                <a:spcPct val="0"/>
              </a:spcBef>
              <a:buClrTx/>
              <a:buSzTx/>
              <a:buNone/>
            </a:pPr>
            <a:endParaRPr lang="en-US" altLang="en-US" sz="2000" dirty="0">
              <a:solidFill>
                <a:srgbClr val="0070C0"/>
              </a:solidFill>
              <a:latin typeface="+mn-lt"/>
            </a:endParaRPr>
          </a:p>
          <a:p>
            <a:pPr marL="457200" indent="-457200">
              <a:spcBef>
                <a:spcPct val="0"/>
              </a:spcBef>
              <a:buClr>
                <a:schemeClr val="tx1"/>
              </a:buClr>
              <a:buSzTx/>
              <a:buFont typeface="Wingdings" pitchFamily="2" charset="2"/>
              <a:buChar char="§"/>
            </a:pPr>
            <a:r>
              <a:rPr lang="en-US" altLang="en-US" sz="3200" dirty="0">
                <a:latin typeface="+mn-lt"/>
              </a:rPr>
              <a:t>Asst. Superintendent</a:t>
            </a:r>
          </a:p>
          <a:p>
            <a:pPr marL="457200" indent="-457200">
              <a:spcBef>
                <a:spcPct val="0"/>
              </a:spcBef>
              <a:buClr>
                <a:schemeClr val="tx1"/>
              </a:buClr>
              <a:buSzTx/>
              <a:buFont typeface="Wingdings" pitchFamily="2" charset="2"/>
              <a:buChar char="§"/>
            </a:pPr>
            <a:r>
              <a:rPr lang="en-US" altLang="en-US" sz="3200" dirty="0">
                <a:latin typeface="+mn-lt"/>
              </a:rPr>
              <a:t>Executive Administrator</a:t>
            </a:r>
          </a:p>
          <a:p>
            <a:pPr marL="457200" indent="-457200">
              <a:spcBef>
                <a:spcPct val="0"/>
              </a:spcBef>
              <a:buClr>
                <a:schemeClr val="tx1"/>
              </a:buClr>
              <a:buSzTx/>
              <a:buFont typeface="Wingdings" pitchFamily="2" charset="2"/>
              <a:buChar char="§"/>
            </a:pPr>
            <a:r>
              <a:rPr lang="en-US" altLang="en-US" sz="3200" dirty="0">
                <a:latin typeface="+mn-lt"/>
              </a:rPr>
              <a:t>MTSS Behavior Department (Coordinator + 10 Resource Teachers)</a:t>
            </a:r>
          </a:p>
          <a:p>
            <a:pPr marL="457200" indent="-457200">
              <a:spcBef>
                <a:spcPct val="0"/>
              </a:spcBef>
              <a:buClr>
                <a:schemeClr val="tx1"/>
              </a:buClr>
              <a:buSzTx/>
              <a:buFont typeface="Wingdings" pitchFamily="2" charset="2"/>
              <a:buChar char="§"/>
            </a:pPr>
            <a:r>
              <a:rPr lang="en-US" altLang="en-US" sz="3200" dirty="0">
                <a:latin typeface="+mn-lt"/>
              </a:rPr>
              <a:t>Principals (1 Elementary, 1 Middle, 1 High)</a:t>
            </a:r>
          </a:p>
          <a:p>
            <a:pPr marL="457200" indent="-457200">
              <a:spcBef>
                <a:spcPct val="0"/>
              </a:spcBef>
              <a:buClr>
                <a:schemeClr val="tx1"/>
              </a:buClr>
              <a:buSzTx/>
              <a:buFont typeface="Wingdings" pitchFamily="2" charset="2"/>
              <a:buChar char="§"/>
            </a:pPr>
            <a:r>
              <a:rPr lang="en-US" altLang="en-US" sz="3200" dirty="0">
                <a:latin typeface="+mn-lt"/>
              </a:rPr>
              <a:t>State PBIS Director</a:t>
            </a:r>
          </a:p>
          <a:p>
            <a:pPr marL="457200" indent="-457200">
              <a:spcBef>
                <a:spcPct val="0"/>
              </a:spcBef>
              <a:buClr>
                <a:schemeClr val="tx1"/>
              </a:buClr>
              <a:buSzTx/>
              <a:buFont typeface="Wingdings" pitchFamily="2" charset="2"/>
              <a:buChar char="§"/>
            </a:pPr>
            <a:r>
              <a:rPr lang="en-US" altLang="en-US" sz="3200" dirty="0">
                <a:latin typeface="+mn-lt"/>
              </a:rPr>
              <a:t>Special Education</a:t>
            </a:r>
          </a:p>
          <a:p>
            <a:pPr marL="457200" indent="-457200">
              <a:spcBef>
                <a:spcPct val="0"/>
              </a:spcBef>
              <a:buClr>
                <a:schemeClr val="tx1"/>
              </a:buClr>
              <a:buSzTx/>
              <a:buFont typeface="Wingdings" pitchFamily="2" charset="2"/>
              <a:buChar char="§"/>
            </a:pPr>
            <a:r>
              <a:rPr lang="en-US" altLang="en-US" sz="3200" dirty="0">
                <a:latin typeface="+mn-lt"/>
              </a:rPr>
              <a:t>Student Relations</a:t>
            </a:r>
          </a:p>
        </p:txBody>
      </p:sp>
      <p:sp>
        <p:nvSpPr>
          <p:cNvPr id="4" name="Rectangle 2"/>
          <p:cNvSpPr>
            <a:spLocks noChangeArrowheads="1"/>
          </p:cNvSpPr>
          <p:nvPr/>
        </p:nvSpPr>
        <p:spPr bwMode="auto">
          <a:xfrm>
            <a:off x="6174723" y="950327"/>
            <a:ext cx="594899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3600" dirty="0">
                <a:solidFill>
                  <a:srgbClr val="0070C0"/>
                </a:solidFill>
                <a:latin typeface="+mn-lt"/>
              </a:rPr>
              <a:t>YEAR 1-2 TRAININGS:</a:t>
            </a:r>
          </a:p>
          <a:p>
            <a:pPr>
              <a:spcBef>
                <a:spcPct val="0"/>
              </a:spcBef>
              <a:buClrTx/>
              <a:buSzTx/>
              <a:buNone/>
            </a:pPr>
            <a:endParaRPr lang="en-US" altLang="en-US" sz="2000" dirty="0">
              <a:solidFill>
                <a:srgbClr val="0070C0"/>
              </a:solidFill>
              <a:latin typeface="+mn-lt"/>
            </a:endParaRPr>
          </a:p>
          <a:p>
            <a:pPr marL="457200" indent="-457200">
              <a:spcBef>
                <a:spcPct val="0"/>
              </a:spcBef>
              <a:buClr>
                <a:schemeClr val="tx1"/>
              </a:buClr>
              <a:buSzTx/>
              <a:buFont typeface="Wingdings" pitchFamily="2" charset="2"/>
              <a:buChar char="§"/>
            </a:pPr>
            <a:r>
              <a:rPr lang="en-US" altLang="en-US" sz="3200" dirty="0">
                <a:latin typeface="+mn-lt"/>
              </a:rPr>
              <a:t>Introduction to Restorative Practice (and TOT)</a:t>
            </a:r>
          </a:p>
          <a:p>
            <a:pPr marL="457200" indent="-457200">
              <a:spcBef>
                <a:spcPct val="0"/>
              </a:spcBef>
              <a:buClr>
                <a:schemeClr val="tx1"/>
              </a:buClr>
              <a:buSzTx/>
              <a:buFont typeface="Wingdings" pitchFamily="2" charset="2"/>
              <a:buChar char="§"/>
            </a:pPr>
            <a:r>
              <a:rPr lang="en-US" altLang="en-US" sz="3200" dirty="0">
                <a:latin typeface="+mn-lt"/>
              </a:rPr>
              <a:t>Introduction to Circles (and TOT)</a:t>
            </a:r>
          </a:p>
          <a:p>
            <a:pPr marL="457200" indent="-457200">
              <a:spcBef>
                <a:spcPct val="0"/>
              </a:spcBef>
              <a:buClr>
                <a:schemeClr val="tx1"/>
              </a:buClr>
              <a:buSzTx/>
              <a:buFont typeface="Wingdings" pitchFamily="2" charset="2"/>
              <a:buChar char="§"/>
            </a:pPr>
            <a:r>
              <a:rPr lang="en-US" altLang="en-US" sz="3200" dirty="0">
                <a:latin typeface="+mn-lt"/>
              </a:rPr>
              <a:t>Facilitating Restorative Conferences (and TOT)</a:t>
            </a:r>
          </a:p>
          <a:p>
            <a:pPr marL="457200" indent="-457200">
              <a:spcBef>
                <a:spcPct val="0"/>
              </a:spcBef>
              <a:buClr>
                <a:schemeClr val="tx1"/>
              </a:buClr>
              <a:buSzTx/>
              <a:buFont typeface="Wingdings" pitchFamily="2" charset="2"/>
              <a:buChar char="§"/>
            </a:pPr>
            <a:r>
              <a:rPr lang="en-US" altLang="en-US" sz="3200" dirty="0">
                <a:latin typeface="+mn-lt"/>
              </a:rPr>
              <a:t>Restorative Responses to Adversity and Trauma</a:t>
            </a:r>
          </a:p>
          <a:p>
            <a:pPr marL="457200" indent="-457200">
              <a:spcBef>
                <a:spcPct val="0"/>
              </a:spcBef>
              <a:buClr>
                <a:schemeClr val="tx1"/>
              </a:buClr>
              <a:buSzTx/>
              <a:buFont typeface="Wingdings" pitchFamily="2" charset="2"/>
              <a:buChar char="§"/>
            </a:pPr>
            <a:r>
              <a:rPr lang="en-US" altLang="en-US" sz="3200" dirty="0">
                <a:latin typeface="+mn-lt"/>
              </a:rPr>
              <a:t>Basic School Climate (and TOT)</a:t>
            </a:r>
          </a:p>
        </p:txBody>
      </p:sp>
      <p:sp>
        <p:nvSpPr>
          <p:cNvPr id="3" name="Slide Number Placeholder 2"/>
          <p:cNvSpPr>
            <a:spLocks noGrp="1"/>
          </p:cNvSpPr>
          <p:nvPr>
            <p:ph type="sldNum" sz="quarter" idx="12"/>
          </p:nvPr>
        </p:nvSpPr>
        <p:spPr/>
        <p:txBody>
          <a:bodyPr/>
          <a:lstStyle/>
          <a:p>
            <a:fld id="{BB2010EE-C5C1-4A97-89EE-CEBB3DB5FF6A}" type="slidenum">
              <a:rPr lang="en-US" smtClean="0"/>
              <a:t>21</a:t>
            </a:fld>
            <a:endParaRPr lang="en-US"/>
          </a:p>
        </p:txBody>
      </p:sp>
    </p:spTree>
    <p:extLst>
      <p:ext uri="{BB962C8B-B14F-4D97-AF65-F5344CB8AC3E}">
        <p14:creationId xmlns:p14="http://schemas.microsoft.com/office/powerpoint/2010/main" val="2633603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43" y="143274"/>
            <a:ext cx="7165513" cy="798088"/>
          </a:xfrm>
        </p:spPr>
        <p:txBody>
          <a:bodyPr>
            <a:noAutofit/>
          </a:bodyPr>
          <a:lstStyle/>
          <a:p>
            <a:pPr>
              <a:defRPr/>
            </a:pPr>
            <a:r>
              <a:rPr lang="en-US" sz="5400" dirty="0">
                <a:solidFill>
                  <a:schemeClr val="accent1">
                    <a:lumMod val="75000"/>
                  </a:schemeClr>
                </a:solidFill>
                <a:ea typeface="+mj-ea"/>
              </a:rPr>
              <a:t>Selection Process</a:t>
            </a:r>
          </a:p>
        </p:txBody>
      </p:sp>
      <p:sp>
        <p:nvSpPr>
          <p:cNvPr id="59395" name="Rectangle 2"/>
          <p:cNvSpPr>
            <a:spLocks noChangeArrowheads="1"/>
          </p:cNvSpPr>
          <p:nvPr/>
        </p:nvSpPr>
        <p:spPr bwMode="auto">
          <a:xfrm>
            <a:off x="379562" y="1146709"/>
            <a:ext cx="5464026"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3600" dirty="0">
                <a:solidFill>
                  <a:schemeClr val="accent1">
                    <a:lumMod val="75000"/>
                  </a:schemeClr>
                </a:solidFill>
                <a:latin typeface="+mn-lt"/>
              </a:rPr>
              <a:t>COHORT 1</a:t>
            </a:r>
            <a:endParaRPr lang="en-US" altLang="en-US" sz="3200" dirty="0">
              <a:solidFill>
                <a:srgbClr val="000000"/>
              </a:solidFill>
              <a:latin typeface="+mn-lt"/>
            </a:endParaRPr>
          </a:p>
          <a:p>
            <a:pPr marL="457200" indent="-457200">
              <a:spcBef>
                <a:spcPct val="0"/>
              </a:spcBef>
              <a:buClr>
                <a:schemeClr val="tx1"/>
              </a:buClr>
              <a:buSzTx/>
              <a:buFont typeface="Wingdings" pitchFamily="2" charset="2"/>
              <a:buChar char="§"/>
            </a:pPr>
            <a:r>
              <a:rPr lang="en-US" altLang="en-US" sz="3200" dirty="0">
                <a:solidFill>
                  <a:srgbClr val="000000"/>
                </a:solidFill>
                <a:latin typeface="+mn-lt"/>
              </a:rPr>
              <a:t>Initial application process – March 2017</a:t>
            </a:r>
          </a:p>
          <a:p>
            <a:pPr marL="457200" indent="-457200">
              <a:spcBef>
                <a:spcPct val="0"/>
              </a:spcBef>
              <a:buClr>
                <a:schemeClr val="tx1"/>
              </a:buClr>
              <a:buSzTx/>
              <a:buFont typeface="Wingdings" pitchFamily="2" charset="2"/>
              <a:buChar char="§"/>
            </a:pPr>
            <a:r>
              <a:rPr lang="en-US" altLang="en-US" sz="3200" dirty="0">
                <a:solidFill>
                  <a:srgbClr val="000000"/>
                </a:solidFill>
                <a:latin typeface="+mn-lt"/>
              </a:rPr>
              <a:t>Selected 18 schools for implementation - April 2017</a:t>
            </a:r>
          </a:p>
          <a:p>
            <a:pPr marL="1200150" lvl="1" indent="-457200">
              <a:spcBef>
                <a:spcPct val="0"/>
              </a:spcBef>
              <a:buClr>
                <a:schemeClr val="tx1"/>
              </a:buClr>
              <a:buSzTx/>
              <a:buFont typeface="Wingdings" pitchFamily="2" charset="2"/>
              <a:buChar char="§"/>
            </a:pPr>
            <a:r>
              <a:rPr lang="en-US" altLang="en-US" sz="3200" dirty="0">
                <a:solidFill>
                  <a:srgbClr val="000000"/>
                </a:solidFill>
                <a:latin typeface="+mn-lt"/>
              </a:rPr>
              <a:t>9 Elementary Schools</a:t>
            </a:r>
          </a:p>
          <a:p>
            <a:pPr marL="1200150" lvl="1" indent="-457200">
              <a:spcBef>
                <a:spcPct val="0"/>
              </a:spcBef>
              <a:buClr>
                <a:schemeClr val="tx1"/>
              </a:buClr>
              <a:buSzTx/>
              <a:buFont typeface="Wingdings" pitchFamily="2" charset="2"/>
              <a:buChar char="§"/>
            </a:pPr>
            <a:r>
              <a:rPr lang="en-US" altLang="en-US" sz="3200" dirty="0">
                <a:solidFill>
                  <a:srgbClr val="000000"/>
                </a:solidFill>
                <a:latin typeface="+mn-lt"/>
              </a:rPr>
              <a:t>9 Middle/High Schools (includes alternative and state agency schools)</a:t>
            </a:r>
          </a:p>
        </p:txBody>
      </p:sp>
      <p:sp>
        <p:nvSpPr>
          <p:cNvPr id="9" name="Rectangle 2"/>
          <p:cNvSpPr>
            <a:spLocks noChangeArrowheads="1"/>
          </p:cNvSpPr>
          <p:nvPr/>
        </p:nvSpPr>
        <p:spPr bwMode="auto">
          <a:xfrm>
            <a:off x="6193766" y="1146709"/>
            <a:ext cx="5555411"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3600" dirty="0">
                <a:solidFill>
                  <a:schemeClr val="accent1">
                    <a:lumMod val="75000"/>
                  </a:schemeClr>
                </a:solidFill>
                <a:latin typeface="+mn-lt"/>
              </a:rPr>
              <a:t>COHORT 2</a:t>
            </a:r>
            <a:endParaRPr lang="en-US" altLang="en-US" sz="3200" dirty="0">
              <a:solidFill>
                <a:srgbClr val="000000"/>
              </a:solidFill>
              <a:latin typeface="+mn-lt"/>
            </a:endParaRPr>
          </a:p>
          <a:p>
            <a:pPr marL="457200" indent="-457200">
              <a:spcBef>
                <a:spcPct val="0"/>
              </a:spcBef>
              <a:buClr>
                <a:schemeClr val="tx1"/>
              </a:buClr>
              <a:buSzTx/>
              <a:buFont typeface="Wingdings" pitchFamily="2" charset="2"/>
              <a:buChar char="§"/>
            </a:pPr>
            <a:r>
              <a:rPr lang="en-US" altLang="en-US" sz="3200" dirty="0">
                <a:solidFill>
                  <a:srgbClr val="000000"/>
                </a:solidFill>
                <a:latin typeface="+mn-lt"/>
              </a:rPr>
              <a:t>Revised application process – March 2018</a:t>
            </a:r>
          </a:p>
          <a:p>
            <a:pPr marL="457200" indent="-457200">
              <a:spcBef>
                <a:spcPct val="0"/>
              </a:spcBef>
              <a:buClr>
                <a:schemeClr val="tx1"/>
              </a:buClr>
              <a:buSzTx/>
              <a:buFont typeface="Wingdings" pitchFamily="2" charset="2"/>
              <a:buChar char="§"/>
            </a:pPr>
            <a:r>
              <a:rPr lang="en-US" altLang="en-US" sz="3200" dirty="0">
                <a:solidFill>
                  <a:srgbClr val="000000"/>
                </a:solidFill>
                <a:latin typeface="+mn-lt"/>
              </a:rPr>
              <a:t>Selected 12 schools for implementation - May 2018</a:t>
            </a:r>
          </a:p>
          <a:p>
            <a:pPr marL="1200150" lvl="1" indent="-457200">
              <a:spcBef>
                <a:spcPct val="0"/>
              </a:spcBef>
              <a:buClr>
                <a:schemeClr val="tx1"/>
              </a:buClr>
              <a:buSzTx/>
              <a:buFont typeface="Wingdings" pitchFamily="2" charset="2"/>
              <a:buChar char="§"/>
            </a:pPr>
            <a:r>
              <a:rPr lang="en-US" altLang="en-US" sz="3200" dirty="0">
                <a:solidFill>
                  <a:srgbClr val="000000"/>
                </a:solidFill>
                <a:latin typeface="+mn-lt"/>
              </a:rPr>
              <a:t>Includes youth detention facility, State Agency School, ESL Newcomer Academy</a:t>
            </a:r>
          </a:p>
          <a:p>
            <a:pPr marL="457200" indent="-457200">
              <a:spcBef>
                <a:spcPct val="0"/>
              </a:spcBef>
              <a:buClr>
                <a:schemeClr val="tx1"/>
              </a:buClr>
              <a:buSzTx/>
              <a:buFont typeface="Wingdings" pitchFamily="2" charset="2"/>
              <a:buChar char="§"/>
            </a:pPr>
            <a:r>
              <a:rPr lang="en-US" altLang="en-US" sz="3500" dirty="0">
                <a:solidFill>
                  <a:srgbClr val="000000"/>
                </a:solidFill>
                <a:latin typeface="+mn-lt"/>
              </a:rPr>
              <a:t>Added 2 additional schools</a:t>
            </a:r>
          </a:p>
          <a:p>
            <a:pPr marL="457200" indent="-457200">
              <a:spcBef>
                <a:spcPct val="0"/>
              </a:spcBef>
              <a:buClr>
                <a:schemeClr val="tx1"/>
              </a:buClr>
              <a:buSzTx/>
              <a:buFont typeface="Wingdings" pitchFamily="2" charset="2"/>
              <a:buChar char="§"/>
            </a:pPr>
            <a:r>
              <a:rPr lang="en-US" altLang="en-US" sz="3500" dirty="0">
                <a:solidFill>
                  <a:srgbClr val="000000"/>
                </a:solidFill>
                <a:latin typeface="+mn-lt"/>
              </a:rPr>
              <a:t>3 were trained early</a:t>
            </a:r>
          </a:p>
        </p:txBody>
      </p:sp>
      <p:sp>
        <p:nvSpPr>
          <p:cNvPr id="3" name="Slide Number Placeholder 2"/>
          <p:cNvSpPr>
            <a:spLocks noGrp="1"/>
          </p:cNvSpPr>
          <p:nvPr>
            <p:ph type="sldNum" sz="quarter" idx="12"/>
          </p:nvPr>
        </p:nvSpPr>
        <p:spPr/>
        <p:txBody>
          <a:bodyPr/>
          <a:lstStyle/>
          <a:p>
            <a:fld id="{BB2010EE-C5C1-4A97-89EE-CEBB3DB5FF6A}" type="slidenum">
              <a:rPr lang="en-US" smtClean="0"/>
              <a:t>22</a:t>
            </a:fld>
            <a:endParaRPr lang="en-US"/>
          </a:p>
        </p:txBody>
      </p:sp>
    </p:spTree>
    <p:extLst>
      <p:ext uri="{BB962C8B-B14F-4D97-AF65-F5344CB8AC3E}">
        <p14:creationId xmlns:p14="http://schemas.microsoft.com/office/powerpoint/2010/main" val="2049115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235" y="71718"/>
            <a:ext cx="6937375" cy="990600"/>
          </a:xfrm>
        </p:spPr>
        <p:txBody>
          <a:bodyPr>
            <a:normAutofit/>
          </a:bodyPr>
          <a:lstStyle/>
          <a:p>
            <a:pPr>
              <a:defRPr/>
            </a:pPr>
            <a:r>
              <a:rPr lang="en-US" sz="5400" dirty="0">
                <a:solidFill>
                  <a:schemeClr val="accent1">
                    <a:lumMod val="75000"/>
                  </a:schemeClr>
                </a:solidFill>
                <a:ea typeface="+mj-ea"/>
              </a:rPr>
              <a:t>Training Plan</a:t>
            </a:r>
          </a:p>
        </p:txBody>
      </p:sp>
      <p:sp>
        <p:nvSpPr>
          <p:cNvPr id="3" name="Rectangle 2"/>
          <p:cNvSpPr/>
          <p:nvPr/>
        </p:nvSpPr>
        <p:spPr>
          <a:xfrm>
            <a:off x="293299" y="1384205"/>
            <a:ext cx="11898701" cy="3693319"/>
          </a:xfrm>
          <a:prstGeom prst="rect">
            <a:avLst/>
          </a:prstGeom>
        </p:spPr>
        <p:txBody>
          <a:bodyPr wrap="square">
            <a:spAutoFit/>
          </a:bodyPr>
          <a:lstStyle/>
          <a:p>
            <a:pPr marL="457200" indent="-457200">
              <a:lnSpc>
                <a:spcPct val="150000"/>
              </a:lnSpc>
              <a:buClr>
                <a:schemeClr val="tx1"/>
              </a:buClr>
              <a:buFont typeface="Wingdings" pitchFamily="2" charset="2"/>
              <a:buChar char="§"/>
              <a:defRPr/>
            </a:pPr>
            <a:r>
              <a:rPr lang="en-US" sz="3600" dirty="0">
                <a:solidFill>
                  <a:prstClr val="black"/>
                </a:solidFill>
                <a:cs typeface="MS PGothic" charset="0"/>
              </a:rPr>
              <a:t>Whole school trainings include </a:t>
            </a:r>
            <a:r>
              <a:rPr lang="en-US" sz="3600" b="1" dirty="0">
                <a:solidFill>
                  <a:prstClr val="black"/>
                </a:solidFill>
                <a:cs typeface="MS PGothic" charset="0"/>
              </a:rPr>
              <a:t>all</a:t>
            </a:r>
            <a:r>
              <a:rPr lang="en-US" sz="3600" dirty="0">
                <a:solidFill>
                  <a:prstClr val="black"/>
                </a:solidFill>
                <a:cs typeface="MS PGothic" charset="0"/>
              </a:rPr>
              <a:t> staff members</a:t>
            </a:r>
          </a:p>
          <a:p>
            <a:pPr marL="457200" indent="-457200">
              <a:lnSpc>
                <a:spcPct val="150000"/>
              </a:lnSpc>
              <a:buClr>
                <a:schemeClr val="tx1"/>
              </a:buClr>
              <a:buFont typeface="Wingdings" pitchFamily="2" charset="2"/>
              <a:buChar char="§"/>
              <a:defRPr/>
            </a:pPr>
            <a:r>
              <a:rPr lang="en-US" sz="3600" dirty="0">
                <a:solidFill>
                  <a:prstClr val="black"/>
                </a:solidFill>
                <a:cs typeface="MS PGothic" charset="0"/>
              </a:rPr>
              <a:t>Held on dates without student attendance</a:t>
            </a:r>
          </a:p>
          <a:p>
            <a:pPr marL="457200" indent="-457200">
              <a:lnSpc>
                <a:spcPct val="150000"/>
              </a:lnSpc>
              <a:buClr>
                <a:schemeClr val="tx1"/>
              </a:buClr>
              <a:buFont typeface="Wingdings" pitchFamily="2" charset="2"/>
              <a:buChar char="§"/>
              <a:defRPr/>
            </a:pPr>
            <a:r>
              <a:rPr lang="en-US" sz="3600" dirty="0">
                <a:solidFill>
                  <a:prstClr val="black"/>
                </a:solidFill>
                <a:cs typeface="MS PGothic" charset="0"/>
              </a:rPr>
              <a:t>Staff paid their daily rate/PD credit</a:t>
            </a:r>
          </a:p>
          <a:p>
            <a:pPr marL="457200" indent="-457200">
              <a:buClr>
                <a:schemeClr val="tx1"/>
              </a:buClr>
              <a:buFont typeface="Wingdings" pitchFamily="2" charset="2"/>
              <a:buChar char="§"/>
              <a:defRPr/>
            </a:pPr>
            <a:r>
              <a:rPr lang="en-US" sz="3600" dirty="0">
                <a:solidFill>
                  <a:prstClr val="black"/>
                </a:solidFill>
                <a:cs typeface="MS PGothic" charset="0"/>
              </a:rPr>
              <a:t>Total cost for training, consultation, and supports from national partner and to pay daily rate = approx. $3,000,000 </a:t>
            </a:r>
          </a:p>
        </p:txBody>
      </p:sp>
      <p:sp>
        <p:nvSpPr>
          <p:cNvPr id="4" name="Slide Number Placeholder 3"/>
          <p:cNvSpPr>
            <a:spLocks noGrp="1"/>
          </p:cNvSpPr>
          <p:nvPr>
            <p:ph type="sldNum" sz="quarter" idx="12"/>
          </p:nvPr>
        </p:nvSpPr>
        <p:spPr/>
        <p:txBody>
          <a:bodyPr/>
          <a:lstStyle/>
          <a:p>
            <a:fld id="{BB2010EE-C5C1-4A97-89EE-CEBB3DB5FF6A}" type="slidenum">
              <a:rPr lang="en-US" smtClean="0"/>
              <a:t>23</a:t>
            </a:fld>
            <a:endParaRPr lang="en-US"/>
          </a:p>
        </p:txBody>
      </p:sp>
    </p:spTree>
    <p:extLst>
      <p:ext uri="{BB962C8B-B14F-4D97-AF65-F5344CB8AC3E}">
        <p14:creationId xmlns:p14="http://schemas.microsoft.com/office/powerpoint/2010/main" val="3170422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89050" y="106018"/>
            <a:ext cx="7908925" cy="1219200"/>
          </a:xfrm>
        </p:spPr>
        <p:txBody>
          <a:bodyPr>
            <a:noAutofit/>
          </a:bodyPr>
          <a:lstStyle/>
          <a:p>
            <a:pPr>
              <a:defRPr/>
            </a:pPr>
            <a:r>
              <a:rPr lang="en-US" sz="4800" dirty="0">
                <a:solidFill>
                  <a:schemeClr val="accent1">
                    <a:lumMod val="75000"/>
                  </a:schemeClr>
                </a:solidFill>
                <a:ea typeface="+mj-ea"/>
              </a:rPr>
              <a:t>RP + PBIS + Classroom Management Alignment</a:t>
            </a:r>
          </a:p>
        </p:txBody>
      </p:sp>
      <p:sp>
        <p:nvSpPr>
          <p:cNvPr id="63491" name="Rectangle 2"/>
          <p:cNvSpPr>
            <a:spLocks noChangeArrowheads="1"/>
          </p:cNvSpPr>
          <p:nvPr/>
        </p:nvSpPr>
        <p:spPr bwMode="auto">
          <a:xfrm>
            <a:off x="381066" y="1864922"/>
            <a:ext cx="1152489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3600" dirty="0">
                <a:solidFill>
                  <a:srgbClr val="000000"/>
                </a:solidFill>
                <a:latin typeface="+mn-lt"/>
              </a:rPr>
              <a:t>The expansion of “PBIS” lens to a full behavioral frame and what that means:  alignment of the classroom, RP, and SWPBIS</a:t>
            </a:r>
          </a:p>
          <a:p>
            <a:pPr>
              <a:spcBef>
                <a:spcPct val="0"/>
              </a:spcBef>
              <a:buClrTx/>
              <a:buSzTx/>
              <a:buNone/>
            </a:pPr>
            <a:endParaRPr lang="en-US" altLang="en-US" sz="3600" dirty="0">
              <a:solidFill>
                <a:srgbClr val="000000"/>
              </a:solidFill>
              <a:latin typeface="+mn-lt"/>
            </a:endParaRPr>
          </a:p>
          <a:p>
            <a:pPr>
              <a:spcBef>
                <a:spcPct val="0"/>
              </a:spcBef>
              <a:buClrTx/>
              <a:buSzTx/>
              <a:buNone/>
            </a:pPr>
            <a:r>
              <a:rPr lang="en-US" altLang="en-US" sz="3600" dirty="0">
                <a:solidFill>
                  <a:srgbClr val="000000"/>
                </a:solidFill>
                <a:latin typeface="+mn-lt"/>
              </a:rPr>
              <a:t>Alignment to Danielson Framework/Evaluation System</a:t>
            </a:r>
          </a:p>
          <a:p>
            <a:pPr>
              <a:spcBef>
                <a:spcPct val="0"/>
              </a:spcBef>
              <a:buClrTx/>
              <a:buSzTx/>
              <a:buNone/>
            </a:pPr>
            <a:endParaRPr lang="en-US" altLang="en-US" sz="3600" dirty="0">
              <a:solidFill>
                <a:srgbClr val="000000"/>
              </a:solidFill>
              <a:latin typeface="+mn-lt"/>
            </a:endParaRPr>
          </a:p>
          <a:p>
            <a:pPr>
              <a:spcBef>
                <a:spcPct val="0"/>
              </a:spcBef>
              <a:buClrTx/>
              <a:buSzTx/>
              <a:buNone/>
            </a:pPr>
            <a:r>
              <a:rPr lang="en-US" altLang="en-US" sz="3600" dirty="0">
                <a:solidFill>
                  <a:srgbClr val="000000"/>
                </a:solidFill>
                <a:latin typeface="+mn-lt"/>
              </a:rPr>
              <a:t>RP/PBIS Alignment Trainings</a:t>
            </a:r>
          </a:p>
        </p:txBody>
      </p:sp>
      <p:sp>
        <p:nvSpPr>
          <p:cNvPr id="3" name="Slide Number Placeholder 2"/>
          <p:cNvSpPr>
            <a:spLocks noGrp="1"/>
          </p:cNvSpPr>
          <p:nvPr>
            <p:ph type="sldNum" sz="quarter" idx="12"/>
          </p:nvPr>
        </p:nvSpPr>
        <p:spPr/>
        <p:txBody>
          <a:bodyPr/>
          <a:lstStyle/>
          <a:p>
            <a:fld id="{BB2010EE-C5C1-4A97-89EE-CEBB3DB5FF6A}" type="slidenum">
              <a:rPr lang="en-US" smtClean="0"/>
              <a:t>24</a:t>
            </a:fld>
            <a:endParaRPr lang="en-US"/>
          </a:p>
        </p:txBody>
      </p:sp>
    </p:spTree>
    <p:extLst>
      <p:ext uri="{BB962C8B-B14F-4D97-AF65-F5344CB8AC3E}">
        <p14:creationId xmlns:p14="http://schemas.microsoft.com/office/powerpoint/2010/main" val="3831626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804081101"/>
              </p:ext>
            </p:extLst>
          </p:nvPr>
        </p:nvGraphicFramePr>
        <p:xfrm>
          <a:off x="1603331" y="-1588"/>
          <a:ext cx="9144000" cy="6859588"/>
        </p:xfrm>
        <a:graphic>
          <a:graphicData uri="http://schemas.openxmlformats.org/drawingml/2006/table">
            <a:tbl>
              <a:tblPr/>
              <a:tblGrid>
                <a:gridCol w="2012950">
                  <a:extLst>
                    <a:ext uri="{9D8B030D-6E8A-4147-A177-3AD203B41FA5}">
                      <a16:colId xmlns:a16="http://schemas.microsoft.com/office/drawing/2014/main" val="658972289"/>
                    </a:ext>
                  </a:extLst>
                </a:gridCol>
                <a:gridCol w="3608388">
                  <a:extLst>
                    <a:ext uri="{9D8B030D-6E8A-4147-A177-3AD203B41FA5}">
                      <a16:colId xmlns:a16="http://schemas.microsoft.com/office/drawing/2014/main" val="1678448053"/>
                    </a:ext>
                  </a:extLst>
                </a:gridCol>
                <a:gridCol w="3522662">
                  <a:extLst>
                    <a:ext uri="{9D8B030D-6E8A-4147-A177-3AD203B41FA5}">
                      <a16:colId xmlns:a16="http://schemas.microsoft.com/office/drawing/2014/main" val="158250346"/>
                    </a:ext>
                  </a:extLst>
                </a:gridCol>
              </a:tblGrid>
              <a:tr h="642938">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2"/>
                          </a:solidFill>
                          <a:effectLst/>
                          <a:latin typeface="Calibri" panose="020F0502020204030204" pitchFamily="34" charset="0"/>
                          <a:ea typeface="MS PGothic" panose="020B0600070205080204" pitchFamily="34" charset="-128"/>
                        </a:rPr>
                        <a:t>Danielson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2"/>
                          </a:solidFill>
                          <a:effectLst/>
                          <a:latin typeface="Calibri" panose="020F0502020204030204" pitchFamily="34" charset="0"/>
                          <a:ea typeface="MS PGothic" panose="020B0600070205080204" pitchFamily="34" charset="-128"/>
                        </a:rPr>
                        <a:t>PBIS</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2"/>
                          </a:solidFill>
                          <a:effectLst/>
                          <a:latin typeface="Calibri" panose="020F0502020204030204" pitchFamily="34" charset="0"/>
                          <a:ea typeface="MS PGothic" panose="020B0600070205080204" pitchFamily="34" charset="-128"/>
                        </a:rPr>
                        <a:t>RP</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37207385"/>
                  </a:ext>
                </a:extLst>
              </a:tr>
              <a:tr h="1403350">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1B. Demo. Knowledge of Students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6F4"/>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3A54A5"/>
                        </a:solidFill>
                        <a:effectLst/>
                        <a:latin typeface="Calibri" panose="020F0502020204030204" pitchFamily="34" charset="0"/>
                        <a:ea typeface="MS PGothic" panose="020B0600070205080204" pitchFamily="34" charset="-128"/>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6F4"/>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rPr>
                        <a:t>Community Circles,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rPr>
                        <a:t>Welcoming Circles,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rPr>
                        <a:t>Students “keeping” the circle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6F4"/>
                    </a:solidFill>
                  </a:tcPr>
                </a:tc>
                <a:extLst>
                  <a:ext uri="{0D108BD9-81ED-4DB2-BD59-A6C34878D82A}">
                    <a16:rowId xmlns:a16="http://schemas.microsoft.com/office/drawing/2014/main" val="451642143"/>
                  </a:ext>
                </a:extLst>
              </a:tr>
              <a:tr h="2406650">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1E. Designing Coherent Instruction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F9"/>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8000"/>
                          </a:solidFill>
                          <a:effectLst/>
                          <a:latin typeface="Calibri" panose="020F0502020204030204" pitchFamily="34" charset="0"/>
                          <a:ea typeface="MS PGothic" panose="020B0600070205080204" pitchFamily="34" charset="-128"/>
                        </a:rPr>
                        <a:t>Matching practice opportunities to student needs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8000"/>
                          </a:solidFill>
                          <a:effectLst/>
                          <a:latin typeface="Calibri" panose="020F0502020204030204" pitchFamily="34" charset="0"/>
                          <a:ea typeface="MS PGothic" panose="020B0600070205080204" pitchFamily="34" charset="-128"/>
                        </a:rPr>
                        <a:t>Ensuring re-teaching is part of classroom routines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a:ln>
                            <a:noFill/>
                          </a:ln>
                          <a:solidFill>
                            <a:srgbClr val="008000"/>
                          </a:solidFill>
                          <a:effectLst/>
                          <a:latin typeface="Calibri" panose="020F0502020204030204" pitchFamily="34" charset="0"/>
                          <a:ea typeface="MS PGothic" panose="020B0600070205080204" pitchFamily="34" charset="-128"/>
                        </a:rPr>
                        <a:t>Professional development and coaching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F9"/>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a:ln>
                          <a:noFill/>
                        </a:ln>
                        <a:solidFill>
                          <a:srgbClr val="3A54A5"/>
                        </a:solidFill>
                        <a:effectLst/>
                        <a:latin typeface="Calibri" panose="020F0502020204030204" pitchFamily="34" charset="0"/>
                        <a:ea typeface="MS PGothic" panose="020B0600070205080204" pitchFamily="34" charset="-128"/>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F9"/>
                    </a:solidFill>
                  </a:tcPr>
                </a:tc>
                <a:extLst>
                  <a:ext uri="{0D108BD9-81ED-4DB2-BD59-A6C34878D82A}">
                    <a16:rowId xmlns:a16="http://schemas.microsoft.com/office/drawing/2014/main" val="698843883"/>
                  </a:ext>
                </a:extLst>
              </a:tr>
              <a:tr h="2406650">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2A. Creating an Environment of Respect &amp; Rapport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6F4"/>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a:ln>
                            <a:noFill/>
                          </a:ln>
                          <a:solidFill>
                            <a:srgbClr val="008000"/>
                          </a:solidFill>
                          <a:effectLst/>
                          <a:latin typeface="Calibri" panose="020F0502020204030204" pitchFamily="34" charset="0"/>
                          <a:ea typeface="MS PGothic" panose="020B0600070205080204" pitchFamily="34" charset="-128"/>
                        </a:rPr>
                        <a:t>School and Classroom Expectations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8000"/>
                          </a:solidFill>
                          <a:effectLst/>
                          <a:latin typeface="Calibri" panose="020F0502020204030204" pitchFamily="34" charset="0"/>
                          <a:ea typeface="MS PGothic" panose="020B0600070205080204" pitchFamily="34" charset="-128"/>
                        </a:rPr>
                        <a:t>Calm re-teaching</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8000"/>
                          </a:solidFill>
                          <a:effectLst/>
                          <a:latin typeface="Calibri" panose="020F0502020204030204" pitchFamily="34" charset="0"/>
                          <a:ea typeface="MS PGothic" panose="020B0600070205080204" pitchFamily="34" charset="-128"/>
                        </a:rPr>
                        <a:t>Behavior problems treated like learning errors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a:ln>
                            <a:noFill/>
                          </a:ln>
                          <a:solidFill>
                            <a:srgbClr val="008000"/>
                          </a:solidFill>
                          <a:effectLst/>
                          <a:latin typeface="Calibri" panose="020F0502020204030204" pitchFamily="34" charset="0"/>
                          <a:ea typeface="MS PGothic" panose="020B0600070205080204" pitchFamily="34" charset="-128"/>
                        </a:rPr>
                        <a:t>Professional development and coaching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6F4"/>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00FF"/>
                          </a:solidFill>
                          <a:effectLst/>
                          <a:latin typeface="Calibri" panose="020F0502020204030204" pitchFamily="34" charset="0"/>
                          <a:ea typeface="MS PGothic" panose="020B0600070205080204" pitchFamily="34" charset="-128"/>
                        </a:rPr>
                        <a:t>Community Circles,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00FF"/>
                          </a:solidFill>
                          <a:effectLst/>
                          <a:latin typeface="Calibri" panose="020F0502020204030204" pitchFamily="34" charset="0"/>
                          <a:ea typeface="MS PGothic" panose="020B0600070205080204" pitchFamily="34" charset="-128"/>
                        </a:rPr>
                        <a:t>Welcoming Circles, </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00FF"/>
                          </a:solidFill>
                          <a:effectLst/>
                          <a:latin typeface="Calibri" panose="020F0502020204030204" pitchFamily="34" charset="0"/>
                          <a:ea typeface="MS PGothic" panose="020B0600070205080204" pitchFamily="34" charset="-128"/>
                        </a:rPr>
                        <a:t>Students “keeping” the circle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6F4"/>
                    </a:solidFill>
                  </a:tcPr>
                </a:tc>
                <a:extLst>
                  <a:ext uri="{0D108BD9-81ED-4DB2-BD59-A6C34878D82A}">
                    <a16:rowId xmlns:a16="http://schemas.microsoft.com/office/drawing/2014/main" val="2725888929"/>
                  </a:ext>
                </a:extLst>
              </a:tr>
            </a:tbl>
          </a:graphicData>
        </a:graphic>
      </p:graphicFrame>
      <p:sp>
        <p:nvSpPr>
          <p:cNvPr id="2" name="Slide Number Placeholder 1"/>
          <p:cNvSpPr>
            <a:spLocks noGrp="1"/>
          </p:cNvSpPr>
          <p:nvPr>
            <p:ph type="sldNum" sz="quarter" idx="12"/>
          </p:nvPr>
        </p:nvSpPr>
        <p:spPr/>
        <p:txBody>
          <a:bodyPr/>
          <a:lstStyle/>
          <a:p>
            <a:fld id="{BB2010EE-C5C1-4A97-89EE-CEBB3DB5FF6A}" type="slidenum">
              <a:rPr lang="en-US" smtClean="0"/>
              <a:t>25</a:t>
            </a:fld>
            <a:endParaRPr lang="en-US"/>
          </a:p>
        </p:txBody>
      </p:sp>
    </p:spTree>
    <p:extLst>
      <p:ext uri="{BB962C8B-B14F-4D97-AF65-F5344CB8AC3E}">
        <p14:creationId xmlns:p14="http://schemas.microsoft.com/office/powerpoint/2010/main" val="1815922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543214051"/>
              </p:ext>
            </p:extLst>
          </p:nvPr>
        </p:nvGraphicFramePr>
        <p:xfrm>
          <a:off x="1553228" y="37578"/>
          <a:ext cx="9144000" cy="6858001"/>
        </p:xfrm>
        <a:graphic>
          <a:graphicData uri="http://schemas.openxmlformats.org/drawingml/2006/table">
            <a:tbl>
              <a:tblPr/>
              <a:tblGrid>
                <a:gridCol w="1851025">
                  <a:extLst>
                    <a:ext uri="{9D8B030D-6E8A-4147-A177-3AD203B41FA5}">
                      <a16:colId xmlns:a16="http://schemas.microsoft.com/office/drawing/2014/main" val="262950095"/>
                    </a:ext>
                  </a:extLst>
                </a:gridCol>
                <a:gridCol w="3932238">
                  <a:extLst>
                    <a:ext uri="{9D8B030D-6E8A-4147-A177-3AD203B41FA5}">
                      <a16:colId xmlns:a16="http://schemas.microsoft.com/office/drawing/2014/main" val="3509185243"/>
                    </a:ext>
                  </a:extLst>
                </a:gridCol>
                <a:gridCol w="3360737">
                  <a:extLst>
                    <a:ext uri="{9D8B030D-6E8A-4147-A177-3AD203B41FA5}">
                      <a16:colId xmlns:a16="http://schemas.microsoft.com/office/drawing/2014/main" val="2156800090"/>
                    </a:ext>
                  </a:extLst>
                </a:gridCol>
              </a:tblGrid>
              <a:tr h="654050">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1D2A53"/>
                          </a:solidFill>
                          <a:effectLst/>
                          <a:latin typeface="Calibri" panose="020F0502020204030204" pitchFamily="34" charset="0"/>
                          <a:ea typeface="MS PGothic" panose="020B0600070205080204" pitchFamily="34" charset="-128"/>
                        </a:rPr>
                        <a:t>Danielson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1D2A53"/>
                          </a:solidFill>
                          <a:effectLst/>
                          <a:latin typeface="Calibri" panose="020F0502020204030204" pitchFamily="34" charset="0"/>
                          <a:ea typeface="MS PGothic" panose="020B0600070205080204" pitchFamily="34" charset="-128"/>
                        </a:rPr>
                        <a:t>PBIS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1D2A53"/>
                          </a:solidFill>
                          <a:effectLst/>
                          <a:latin typeface="Calibri" panose="020F0502020204030204" pitchFamily="34" charset="0"/>
                          <a:ea typeface="MS PGothic" panose="020B0600070205080204" pitchFamily="34" charset="-128"/>
                        </a:rPr>
                        <a:t>RP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703991598"/>
                  </a:ext>
                </a:extLst>
              </a:tr>
              <a:tr h="2395538">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2D. Managing Student Behaviors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8000"/>
                          </a:solidFill>
                          <a:effectLst/>
                          <a:latin typeface="Calibri" panose="020F0502020204030204" pitchFamily="34" charset="0"/>
                          <a:ea typeface="MS PGothic" panose="020B0600070205080204" pitchFamily="34" charset="-128"/>
                        </a:rPr>
                        <a:t>Re-teaching,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rgbClr val="008000"/>
                          </a:solidFill>
                          <a:effectLst/>
                          <a:latin typeface="Calibri" panose="020F0502020204030204" pitchFamily="34" charset="0"/>
                          <a:ea typeface="MS PGothic" panose="020B0600070205080204" pitchFamily="34" charset="-128"/>
                        </a:rPr>
                        <a:t>Reinforcing,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dirty="0">
                          <a:ln>
                            <a:noFill/>
                          </a:ln>
                          <a:solidFill>
                            <a:srgbClr val="008000"/>
                          </a:solidFill>
                          <a:effectLst/>
                          <a:latin typeface="Calibri" panose="020F0502020204030204" pitchFamily="34" charset="0"/>
                          <a:ea typeface="MS PGothic" panose="020B0600070205080204" pitchFamily="34" charset="-128"/>
                        </a:rPr>
                        <a:t>Behavioral Team-based problem solving</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dirty="0">
                          <a:ln>
                            <a:noFill/>
                          </a:ln>
                          <a:solidFill>
                            <a:srgbClr val="008000"/>
                          </a:solidFill>
                          <a:effectLst/>
                          <a:latin typeface="Calibri" panose="020F0502020204030204" pitchFamily="34" charset="0"/>
                          <a:ea typeface="MS PGothic" panose="020B0600070205080204" pitchFamily="34" charset="-128"/>
                        </a:rPr>
                        <a:t>Data to guide interventions Professional development and coaching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rPr>
                        <a:t>Developing relationships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rPr>
                        <a:t>Using informal and formal restorative questions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531136407"/>
                  </a:ext>
                </a:extLst>
              </a:tr>
              <a:tr h="2068513">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3C. Engaging Students in Learning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8000"/>
                          </a:solidFill>
                          <a:effectLst/>
                          <a:latin typeface="Calibri" panose="020F0502020204030204" pitchFamily="34" charset="0"/>
                          <a:ea typeface="MS PGothic" panose="020B0600070205080204" pitchFamily="34" charset="-128"/>
                        </a:rPr>
                        <a:t>High rates of opportunities to practice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8000"/>
                          </a:solidFill>
                          <a:effectLst/>
                          <a:latin typeface="Calibri" panose="020F0502020204030204" pitchFamily="34" charset="0"/>
                          <a:ea typeface="MS PGothic" panose="020B0600070205080204" pitchFamily="34" charset="-128"/>
                        </a:rPr>
                        <a:t>High rates of reinforcement to encourage participation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a:ln>
                            <a:noFill/>
                          </a:ln>
                          <a:solidFill>
                            <a:srgbClr val="008000"/>
                          </a:solidFill>
                          <a:effectLst/>
                          <a:latin typeface="Calibri" panose="020F0502020204030204" pitchFamily="34" charset="0"/>
                          <a:ea typeface="MS PGothic" panose="020B0600070205080204" pitchFamily="34" charset="-128"/>
                        </a:rPr>
                        <a:t>Professional development and coaching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rPr>
                        <a:t>Developing relationships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rPr>
                        <a:t>Creating a safe, welcoming climate</a:t>
                      </a:r>
                    </a:p>
                    <a:p>
                      <a:pPr marL="342900" marR="0" lvl="0" indent="-342900" algn="l"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FF"/>
                        </a:solidFill>
                        <a:effectLst/>
                        <a:latin typeface="Calibri" panose="020F050202020403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413892947"/>
                  </a:ext>
                </a:extLst>
              </a:tr>
              <a:tr h="1739900">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3D. Using Assessment in Instruction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342900" indent="-342900">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a:ln>
                            <a:noFill/>
                          </a:ln>
                          <a:solidFill>
                            <a:srgbClr val="008000"/>
                          </a:solidFill>
                          <a:effectLst/>
                          <a:latin typeface="Calibri" panose="020F0502020204030204" pitchFamily="34" charset="0"/>
                          <a:ea typeface="MS PGothic" panose="020B0600070205080204" pitchFamily="34" charset="-128"/>
                        </a:rPr>
                        <a:t>Using data on outcomes to drive how we teach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a:ln>
                            <a:noFill/>
                          </a:ln>
                          <a:solidFill>
                            <a:srgbClr val="008000"/>
                          </a:solidFill>
                          <a:effectLst/>
                          <a:latin typeface="Calibri" panose="020F0502020204030204" pitchFamily="34" charset="0"/>
                          <a:ea typeface="MS PGothic" panose="020B0600070205080204" pitchFamily="34" charset="-128"/>
                        </a:rPr>
                        <a:t>Team based decision making</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000" b="0" i="1" u="none" strike="noStrike" cap="none" normalizeH="0" baseline="0">
                          <a:ln>
                            <a:noFill/>
                          </a:ln>
                          <a:solidFill>
                            <a:srgbClr val="008000"/>
                          </a:solidFill>
                          <a:effectLst/>
                          <a:latin typeface="Calibri" panose="020F0502020204030204" pitchFamily="34" charset="0"/>
                          <a:ea typeface="MS PGothic" panose="020B0600070205080204" pitchFamily="34" charset="-128"/>
                        </a:rPr>
                        <a:t>Professional development and coaching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454571720"/>
                  </a:ext>
                </a:extLst>
              </a:tr>
            </a:tbl>
          </a:graphicData>
        </a:graphic>
      </p:graphicFrame>
      <p:sp>
        <p:nvSpPr>
          <p:cNvPr id="2" name="Slide Number Placeholder 1"/>
          <p:cNvSpPr>
            <a:spLocks noGrp="1"/>
          </p:cNvSpPr>
          <p:nvPr>
            <p:ph type="sldNum" sz="quarter" idx="12"/>
          </p:nvPr>
        </p:nvSpPr>
        <p:spPr/>
        <p:txBody>
          <a:bodyPr/>
          <a:lstStyle/>
          <a:p>
            <a:fld id="{BB2010EE-C5C1-4A97-89EE-CEBB3DB5FF6A}" type="slidenum">
              <a:rPr lang="en-US" smtClean="0"/>
              <a:t>26</a:t>
            </a:fld>
            <a:endParaRPr lang="en-US"/>
          </a:p>
        </p:txBody>
      </p:sp>
    </p:spTree>
    <p:extLst>
      <p:ext uri="{BB962C8B-B14F-4D97-AF65-F5344CB8AC3E}">
        <p14:creationId xmlns:p14="http://schemas.microsoft.com/office/powerpoint/2010/main" val="367873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defTabSz="457200">
              <a:spcBef>
                <a:spcPct val="0"/>
              </a:spcBef>
              <a:buClrTx/>
              <a:buSzTx/>
              <a:buNone/>
            </a:pPr>
            <a:fld id="{52E4D1AA-4124-4687-92C3-6F9CE568E945}" type="slidenum">
              <a:rPr lang="en-US" altLang="en-US" sz="1400">
                <a:solidFill>
                  <a:srgbClr val="FFFFFF"/>
                </a:solidFill>
              </a:rPr>
              <a:pPr defTabSz="457200">
                <a:spcBef>
                  <a:spcPct val="0"/>
                </a:spcBef>
                <a:buClrTx/>
                <a:buSzTx/>
                <a:buNone/>
              </a:pPr>
              <a:t>27</a:t>
            </a:fld>
            <a:endParaRPr lang="en-US" altLang="en-US" sz="1400">
              <a:solidFill>
                <a:srgbClr val="FFFFFF"/>
              </a:solidFill>
            </a:endParaRPr>
          </a:p>
        </p:txBody>
      </p:sp>
      <p:sp>
        <p:nvSpPr>
          <p:cNvPr id="2" name="Title 1"/>
          <p:cNvSpPr>
            <a:spLocks noGrp="1"/>
          </p:cNvSpPr>
          <p:nvPr>
            <p:ph type="title" idx="4294967295"/>
          </p:nvPr>
        </p:nvSpPr>
        <p:spPr>
          <a:xfrm>
            <a:off x="2109788" y="105070"/>
            <a:ext cx="8247063" cy="1460206"/>
          </a:xfrm>
        </p:spPr>
        <p:txBody>
          <a:bodyPr>
            <a:noAutofit/>
          </a:bodyPr>
          <a:lstStyle/>
          <a:p>
            <a:pPr>
              <a:defRPr/>
            </a:pPr>
            <a:r>
              <a:rPr lang="en-US" sz="4800" dirty="0">
                <a:solidFill>
                  <a:schemeClr val="accent1">
                    <a:lumMod val="75000"/>
                  </a:schemeClr>
                </a:solidFill>
                <a:ea typeface="+mj-ea"/>
              </a:rPr>
              <a:t>RP and PBIS Informal to Formal Practices </a:t>
            </a:r>
          </a:p>
        </p:txBody>
      </p:sp>
      <p:pic>
        <p:nvPicPr>
          <p:cNvPr id="69637" name="Content Placeholder 7" descr="RP_Continuum_New_Identity_Slide.png"/>
          <p:cNvPicPr>
            <a:picLocks noChangeAspect="1"/>
          </p:cNvPicPr>
          <p:nvPr/>
        </p:nvPicPr>
        <p:blipFill>
          <a:blip r:embed="rId3">
            <a:extLst>
              <a:ext uri="{28A0092B-C50C-407E-A947-70E740481C1C}">
                <a14:useLocalDpi xmlns:a14="http://schemas.microsoft.com/office/drawing/2010/main" val="0"/>
              </a:ext>
            </a:extLst>
          </a:blip>
          <a:srcRect t="-102213" b="-102213"/>
          <a:stretch>
            <a:fillRect/>
          </a:stretch>
        </p:blipFill>
        <p:spPr bwMode="auto">
          <a:xfrm>
            <a:off x="1981201" y="-381000"/>
            <a:ext cx="8232775"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8" name="Group 23"/>
          <p:cNvGrpSpPr>
            <a:grpSpLocks/>
          </p:cNvGrpSpPr>
          <p:nvPr/>
        </p:nvGrpSpPr>
        <p:grpSpPr bwMode="auto">
          <a:xfrm>
            <a:off x="2109788" y="2743200"/>
            <a:ext cx="8101012" cy="3340100"/>
            <a:chOff x="628650" y="3239294"/>
            <a:chExt cx="8072439" cy="3043495"/>
          </a:xfrm>
        </p:grpSpPr>
        <p:cxnSp>
          <p:nvCxnSpPr>
            <p:cNvPr id="9" name="Straight Connector 8"/>
            <p:cNvCxnSpPr>
              <a:cxnSpLocks noChangeShapeType="1"/>
            </p:cNvCxnSpPr>
            <p:nvPr/>
          </p:nvCxnSpPr>
          <p:spPr bwMode="auto">
            <a:xfrm>
              <a:off x="642887" y="3720988"/>
              <a:ext cx="8058202" cy="0"/>
            </a:xfrm>
            <a:prstGeom prst="line">
              <a:avLst/>
            </a:prstGeom>
            <a:noFill/>
            <a:ln w="19050">
              <a:solidFill>
                <a:schemeClr val="accent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a:off x="628650" y="3239294"/>
              <a:ext cx="14237" cy="961942"/>
            </a:xfrm>
            <a:prstGeom prst="line">
              <a:avLst/>
            </a:prstGeom>
            <a:noFill/>
            <a:ln w="19050">
              <a:solidFill>
                <a:schemeClr val="accent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a:off x="8658378" y="3239294"/>
              <a:ext cx="14237" cy="961942"/>
            </a:xfrm>
            <a:prstGeom prst="line">
              <a:avLst/>
            </a:prstGeom>
            <a:noFill/>
            <a:ln w="19050">
              <a:solidFill>
                <a:schemeClr val="accent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14" name="Rounded Rectangle 13"/>
            <p:cNvSpPr>
              <a:spLocks noChangeArrowheads="1"/>
            </p:cNvSpPr>
            <p:nvPr/>
          </p:nvSpPr>
          <p:spPr bwMode="auto">
            <a:xfrm>
              <a:off x="642887" y="4882550"/>
              <a:ext cx="1547099" cy="1395900"/>
            </a:xfrm>
            <a:prstGeom prst="roundRect">
              <a:avLst>
                <a:gd name="adj" fmla="val 16667"/>
              </a:avLst>
            </a:prstGeom>
            <a:solidFill>
              <a:schemeClr val="bg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dirty="0">
                  <a:solidFill>
                    <a:prstClr val="black"/>
                  </a:solidFill>
                  <a:latin typeface="Calibri"/>
                </a:rPr>
                <a:t>Classroom based, Explicit Instruction, Calm Corrections,</a:t>
              </a:r>
            </a:p>
            <a:p>
              <a:pPr algn="ctr">
                <a:defRPr/>
              </a:pPr>
              <a:r>
                <a:rPr lang="en-US" sz="1400" dirty="0">
                  <a:solidFill>
                    <a:prstClr val="black"/>
                  </a:solidFill>
                  <a:latin typeface="Calibri"/>
                </a:rPr>
                <a:t>Praise (4:1) </a:t>
              </a:r>
            </a:p>
          </p:txBody>
        </p:sp>
        <p:sp>
          <p:nvSpPr>
            <p:cNvPr id="17" name="Rounded Rectangle 16"/>
            <p:cNvSpPr>
              <a:spLocks noChangeArrowheads="1"/>
            </p:cNvSpPr>
            <p:nvPr/>
          </p:nvSpPr>
          <p:spPr bwMode="auto">
            <a:xfrm>
              <a:off x="642887" y="3720988"/>
              <a:ext cx="1547099" cy="993764"/>
            </a:xfrm>
            <a:prstGeom prst="roundRect">
              <a:avLst>
                <a:gd name="adj" fmla="val 16667"/>
              </a:avLst>
            </a:prstGeom>
            <a:solidFill>
              <a:srgbClr val="C6D9F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dirty="0">
                  <a:solidFill>
                    <a:prstClr val="black"/>
                  </a:solidFill>
                  <a:latin typeface="Calibri"/>
                </a:rPr>
                <a:t>Tier 1: Proactive Classroom Strategies </a:t>
              </a:r>
            </a:p>
          </p:txBody>
        </p:sp>
        <p:sp>
          <p:nvSpPr>
            <p:cNvPr id="18" name="Rounded Rectangle 17"/>
            <p:cNvSpPr>
              <a:spLocks noChangeArrowheads="1"/>
            </p:cNvSpPr>
            <p:nvPr/>
          </p:nvSpPr>
          <p:spPr bwMode="auto">
            <a:xfrm>
              <a:off x="2700940" y="3720988"/>
              <a:ext cx="1547099" cy="993764"/>
            </a:xfrm>
            <a:prstGeom prst="roundRect">
              <a:avLst>
                <a:gd name="adj" fmla="val 16667"/>
              </a:avLst>
            </a:prstGeom>
            <a:solidFill>
              <a:srgbClr val="C6D9F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dirty="0">
                  <a:solidFill>
                    <a:prstClr val="black"/>
                  </a:solidFill>
                  <a:latin typeface="Calibri"/>
                </a:rPr>
                <a:t>Tier 1: </a:t>
              </a:r>
              <a:r>
                <a:rPr lang="en-US" sz="1400" b="1" i="1" dirty="0">
                  <a:solidFill>
                    <a:prstClr val="black"/>
                  </a:solidFill>
                  <a:latin typeface="Calibri"/>
                </a:rPr>
                <a:t>Re-teach </a:t>
              </a:r>
              <a:r>
                <a:rPr lang="en-US" sz="1400" dirty="0">
                  <a:solidFill>
                    <a:prstClr val="black"/>
                  </a:solidFill>
                  <a:latin typeface="Calibri"/>
                </a:rPr>
                <a:t>&amp; Increase Classroom Strategies </a:t>
              </a:r>
            </a:p>
          </p:txBody>
        </p:sp>
        <p:sp>
          <p:nvSpPr>
            <p:cNvPr id="19" name="Rounded Rectangle 18"/>
            <p:cNvSpPr>
              <a:spLocks noChangeArrowheads="1"/>
            </p:cNvSpPr>
            <p:nvPr/>
          </p:nvSpPr>
          <p:spPr bwMode="auto">
            <a:xfrm>
              <a:off x="2700940" y="4885443"/>
              <a:ext cx="1547099" cy="1397346"/>
            </a:xfrm>
            <a:prstGeom prst="roundRect">
              <a:avLst>
                <a:gd name="adj" fmla="val 16667"/>
              </a:avLst>
            </a:prstGeom>
            <a:solidFill>
              <a:schemeClr val="bg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dirty="0">
                  <a:solidFill>
                    <a:prstClr val="black"/>
                  </a:solidFill>
                  <a:latin typeface="Calibri"/>
                </a:rPr>
                <a:t>Classroom based, Explicit Instruction, Calm Corrections,</a:t>
              </a:r>
            </a:p>
            <a:p>
              <a:pPr algn="ctr">
                <a:defRPr/>
              </a:pPr>
              <a:r>
                <a:rPr lang="en-US" sz="1400" dirty="0">
                  <a:solidFill>
                    <a:prstClr val="black"/>
                  </a:solidFill>
                  <a:latin typeface="Calibri"/>
                </a:rPr>
                <a:t>Praise (4:1) </a:t>
              </a:r>
            </a:p>
          </p:txBody>
        </p:sp>
        <p:sp>
          <p:nvSpPr>
            <p:cNvPr id="20" name="Rounded Rectangle 19"/>
            <p:cNvSpPr>
              <a:spLocks noChangeArrowheads="1"/>
            </p:cNvSpPr>
            <p:nvPr/>
          </p:nvSpPr>
          <p:spPr bwMode="auto">
            <a:xfrm>
              <a:off x="6837610" y="3720988"/>
              <a:ext cx="1547099" cy="993764"/>
            </a:xfrm>
            <a:prstGeom prst="roundRect">
              <a:avLst>
                <a:gd name="adj" fmla="val 16667"/>
              </a:avLst>
            </a:prstGeom>
            <a:solidFill>
              <a:srgbClr val="C6D9F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dirty="0">
                  <a:solidFill>
                    <a:prstClr val="black"/>
                  </a:solidFill>
                  <a:latin typeface="Calibri"/>
                </a:rPr>
                <a:t>Tier 3: Team Problem Solving </a:t>
              </a:r>
            </a:p>
          </p:txBody>
        </p:sp>
        <p:sp>
          <p:nvSpPr>
            <p:cNvPr id="21" name="Rounded Rectangle 20"/>
            <p:cNvSpPr>
              <a:spLocks noChangeArrowheads="1"/>
            </p:cNvSpPr>
            <p:nvPr/>
          </p:nvSpPr>
          <p:spPr bwMode="auto">
            <a:xfrm>
              <a:off x="6837610" y="4885443"/>
              <a:ext cx="1547099" cy="1397346"/>
            </a:xfrm>
            <a:prstGeom prst="roundRect">
              <a:avLst>
                <a:gd name="adj" fmla="val 16667"/>
              </a:avLst>
            </a:prstGeom>
            <a:solidFill>
              <a:schemeClr val="bg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dirty="0">
                  <a:solidFill>
                    <a:prstClr val="black"/>
                  </a:solidFill>
                  <a:latin typeface="Calibri"/>
                </a:rPr>
                <a:t>Function-based, Person-Centered, Tier 3 plans AND Classroom Support </a:t>
              </a:r>
            </a:p>
          </p:txBody>
        </p:sp>
        <p:sp>
          <p:nvSpPr>
            <p:cNvPr id="22" name="Rounded Rectangle 21"/>
            <p:cNvSpPr>
              <a:spLocks noChangeArrowheads="1"/>
            </p:cNvSpPr>
            <p:nvPr/>
          </p:nvSpPr>
          <p:spPr bwMode="auto">
            <a:xfrm>
              <a:off x="4751083" y="3703630"/>
              <a:ext cx="1548680" cy="995211"/>
            </a:xfrm>
            <a:prstGeom prst="roundRect">
              <a:avLst>
                <a:gd name="adj" fmla="val 16667"/>
              </a:avLst>
            </a:prstGeom>
            <a:solidFill>
              <a:srgbClr val="C6D9F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dirty="0">
                  <a:solidFill>
                    <a:prstClr val="black"/>
                  </a:solidFill>
                  <a:latin typeface="Calibri"/>
                </a:rPr>
                <a:t>Tier 2: Referral Process </a:t>
              </a:r>
            </a:p>
          </p:txBody>
        </p:sp>
        <p:sp>
          <p:nvSpPr>
            <p:cNvPr id="23" name="Rounded Rectangle 22"/>
            <p:cNvSpPr>
              <a:spLocks noChangeArrowheads="1"/>
            </p:cNvSpPr>
            <p:nvPr/>
          </p:nvSpPr>
          <p:spPr bwMode="auto">
            <a:xfrm>
              <a:off x="4751083" y="4862298"/>
              <a:ext cx="1548680" cy="1397346"/>
            </a:xfrm>
            <a:prstGeom prst="roundRect">
              <a:avLst>
                <a:gd name="adj" fmla="val 16667"/>
              </a:avLst>
            </a:prstGeom>
            <a:solidFill>
              <a:schemeClr val="bg1"/>
            </a:solidFill>
            <a:ln w="10000">
              <a:solidFill>
                <a:schemeClr val="accent1"/>
              </a:solidFill>
              <a:round/>
              <a:headEnd/>
              <a:tailEnd/>
            </a:ln>
            <a:effectLst>
              <a:outerShdw blurRad="38100" dist="30000" dir="5400000" rotWithShape="0">
                <a:srgbClr val="808080">
                  <a:alpha val="45000"/>
                </a:srgbClr>
              </a:outerShdw>
            </a:effectLst>
          </p:spPr>
          <p:txBody>
            <a:bodyPr anchor="ctr"/>
            <a:lstStyle/>
            <a:p>
              <a:pPr algn="ctr">
                <a:defRPr/>
              </a:pPr>
              <a:r>
                <a:rPr lang="en-US" sz="1400" b="1" dirty="0">
                  <a:solidFill>
                    <a:prstClr val="black"/>
                  </a:solidFill>
                  <a:latin typeface="Calibri"/>
                </a:rPr>
                <a:t>More</a:t>
              </a:r>
              <a:r>
                <a:rPr lang="en-US" sz="1400" dirty="0">
                  <a:solidFill>
                    <a:prstClr val="black"/>
                  </a:solidFill>
                  <a:latin typeface="Calibri"/>
                </a:rPr>
                <a:t> Specific, Intense Instruction and Practice through T2 supports AND Classroom Support</a:t>
              </a:r>
            </a:p>
          </p:txBody>
        </p:sp>
      </p:grpSp>
      <p:sp>
        <p:nvSpPr>
          <p:cNvPr id="3" name="TextBox 2">
            <a:extLst>
              <a:ext uri="{FF2B5EF4-FFF2-40B4-BE49-F238E27FC236}">
                <a16:creationId xmlns:a16="http://schemas.microsoft.com/office/drawing/2014/main" id="{27941245-763F-564D-82AB-F167AA55EE7E}"/>
              </a:ext>
            </a:extLst>
          </p:cNvPr>
          <p:cNvSpPr txBox="1"/>
          <p:nvPr/>
        </p:nvSpPr>
        <p:spPr>
          <a:xfrm>
            <a:off x="1900864" y="6334780"/>
            <a:ext cx="9377362" cy="523220"/>
          </a:xfrm>
          <a:prstGeom prst="rect">
            <a:avLst/>
          </a:prstGeom>
          <a:noFill/>
        </p:spPr>
        <p:txBody>
          <a:bodyPr wrap="square" rtlCol="0">
            <a:spAutoFit/>
          </a:bodyPr>
          <a:lstStyle/>
          <a:p>
            <a:r>
              <a:rPr lang="en-US" sz="2800" dirty="0"/>
              <a:t>Included alignment slides and activities into 2 day IIRP training</a:t>
            </a:r>
          </a:p>
        </p:txBody>
      </p:sp>
    </p:spTree>
    <p:extLst>
      <p:ext uri="{BB962C8B-B14F-4D97-AF65-F5344CB8AC3E}">
        <p14:creationId xmlns:p14="http://schemas.microsoft.com/office/powerpoint/2010/main" val="347361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1EDAA-90F7-0340-9193-55ABDF5CD368}"/>
              </a:ext>
            </a:extLst>
          </p:cNvPr>
          <p:cNvSpPr>
            <a:spLocks noGrp="1"/>
          </p:cNvSpPr>
          <p:nvPr>
            <p:ph type="title" idx="4294967295"/>
          </p:nvPr>
        </p:nvSpPr>
        <p:spPr>
          <a:xfrm>
            <a:off x="1815882" y="0"/>
            <a:ext cx="9248775" cy="990600"/>
          </a:xfrm>
        </p:spPr>
        <p:txBody>
          <a:bodyPr>
            <a:normAutofit fontScale="90000"/>
          </a:bodyPr>
          <a:lstStyle/>
          <a:p>
            <a:r>
              <a:rPr lang="en-US" sz="5400" dirty="0">
                <a:solidFill>
                  <a:schemeClr val="accent1">
                    <a:lumMod val="75000"/>
                  </a:schemeClr>
                </a:solidFill>
              </a:rPr>
              <a:t>PBIS implementation support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201800">
            <a:off x="1873828" y="1306200"/>
            <a:ext cx="3476625" cy="4489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49304">
            <a:off x="6117226" y="1394306"/>
            <a:ext cx="54102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B2010EE-C5C1-4A97-89EE-CEBB3DB5FF6A}" type="slidenum">
              <a:rPr lang="en-US" smtClean="0"/>
              <a:t>28</a:t>
            </a:fld>
            <a:endParaRPr lang="en-US"/>
          </a:p>
        </p:txBody>
      </p:sp>
      <p:sp>
        <p:nvSpPr>
          <p:cNvPr id="6" name="Rectangle 5"/>
          <p:cNvSpPr/>
          <p:nvPr/>
        </p:nvSpPr>
        <p:spPr>
          <a:xfrm>
            <a:off x="1815882" y="6248400"/>
            <a:ext cx="9792169" cy="338554"/>
          </a:xfrm>
          <a:prstGeom prst="rect">
            <a:avLst/>
          </a:prstGeom>
        </p:spPr>
        <p:txBody>
          <a:bodyPr wrap="square">
            <a:spAutoFit/>
          </a:bodyPr>
          <a:lstStyle/>
          <a:p>
            <a:pPr>
              <a:lnSpc>
                <a:spcPct val="100000"/>
              </a:lnSpc>
              <a:spcBef>
                <a:spcPts val="0"/>
              </a:spcBef>
            </a:pPr>
            <a:r>
              <a:rPr lang="en-US" altLang="en-US" sz="1600" dirty="0">
                <a:latin typeface="Tw Cen MT" panose="020B0602020104020603" pitchFamily="34" charset="0"/>
                <a:cs typeface="Tw Cen MT" panose="020B0602020104020603" pitchFamily="34" charset="0"/>
              </a:rPr>
              <a:t>Link to Documents: </a:t>
            </a:r>
            <a:r>
              <a:rPr lang="en-US" altLang="en-US" sz="1600" dirty="0">
                <a:latin typeface="Tw Cen MT" panose="020B0602020104020603" pitchFamily="34" charset="0"/>
                <a:cs typeface="Tw Cen MT" panose="020B0602020104020603" pitchFamily="34" charset="0"/>
                <a:hlinkClick r:id="rId4"/>
              </a:rPr>
              <a:t>JCPS PBIS Implmentation Guide</a:t>
            </a:r>
            <a:r>
              <a:rPr lang="en-US" altLang="en-US" sz="1600" dirty="0">
                <a:latin typeface="Tw Cen MT" panose="020B0602020104020603" pitchFamily="34" charset="0"/>
                <a:cs typeface="Tw Cen MT" panose="020B0602020104020603" pitchFamily="34" charset="0"/>
              </a:rPr>
              <a:t> </a:t>
            </a:r>
            <a:r>
              <a:rPr lang="en-US" altLang="en-US" sz="1600" dirty="0">
                <a:latin typeface="Tw Cen MT" panose="020B0602020104020603" pitchFamily="34" charset="0"/>
                <a:cs typeface="Tw Cen MT" panose="020B0602020104020603" pitchFamily="34" charset="0"/>
                <a:hlinkClick r:id="rId5"/>
              </a:rPr>
              <a:t>JCPS PBIS Year-at-a-Glance</a:t>
            </a:r>
            <a:endParaRPr lang="en-US" altLang="en-US" sz="1600" dirty="0">
              <a:latin typeface="Tw Cen MT" panose="020B0602020104020603" pitchFamily="34" charset="0"/>
              <a:cs typeface="Tw Cen MT" panose="020B0602020104020603" pitchFamily="34" charset="0"/>
            </a:endParaRPr>
          </a:p>
        </p:txBody>
      </p:sp>
    </p:spTree>
    <p:extLst>
      <p:ext uri="{BB962C8B-B14F-4D97-AF65-F5344CB8AC3E}">
        <p14:creationId xmlns:p14="http://schemas.microsoft.com/office/powerpoint/2010/main" val="15943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1EDAA-90F7-0340-9193-55ABDF5CD368}"/>
              </a:ext>
            </a:extLst>
          </p:cNvPr>
          <p:cNvSpPr>
            <a:spLocks noGrp="1"/>
          </p:cNvSpPr>
          <p:nvPr>
            <p:ph type="title" idx="4294967295"/>
          </p:nvPr>
        </p:nvSpPr>
        <p:spPr>
          <a:xfrm>
            <a:off x="1878512" y="150312"/>
            <a:ext cx="9248775" cy="990600"/>
          </a:xfrm>
        </p:spPr>
        <p:txBody>
          <a:bodyPr>
            <a:noAutofit/>
          </a:bodyPr>
          <a:lstStyle/>
          <a:p>
            <a:r>
              <a:rPr lang="en-US" sz="4800" dirty="0">
                <a:solidFill>
                  <a:schemeClr val="accent1">
                    <a:lumMod val="75000"/>
                  </a:schemeClr>
                </a:solidFill>
              </a:rPr>
              <a:t>Behavior Support Systems Model implementation support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816387">
            <a:off x="981979" y="2089327"/>
            <a:ext cx="5000845" cy="342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3009">
            <a:off x="7168733" y="1667703"/>
            <a:ext cx="3752133" cy="49008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770" y="1211995"/>
            <a:ext cx="7846126" cy="5179512"/>
          </a:xfrm>
          <a:prstGeom prst="rect">
            <a:avLst/>
          </a:prstGeom>
        </p:spPr>
      </p:pic>
      <p:sp>
        <p:nvSpPr>
          <p:cNvPr id="4" name="Slide Number Placeholder 3"/>
          <p:cNvSpPr>
            <a:spLocks noGrp="1"/>
          </p:cNvSpPr>
          <p:nvPr>
            <p:ph type="sldNum" sz="quarter" idx="12"/>
          </p:nvPr>
        </p:nvSpPr>
        <p:spPr/>
        <p:txBody>
          <a:bodyPr/>
          <a:lstStyle/>
          <a:p>
            <a:fld id="{BB2010EE-C5C1-4A97-89EE-CEBB3DB5FF6A}" type="slidenum">
              <a:rPr lang="en-US" smtClean="0"/>
              <a:t>29</a:t>
            </a:fld>
            <a:endParaRPr lang="en-US"/>
          </a:p>
        </p:txBody>
      </p:sp>
      <p:sp>
        <p:nvSpPr>
          <p:cNvPr id="8" name="Rectangle 7"/>
          <p:cNvSpPr/>
          <p:nvPr/>
        </p:nvSpPr>
        <p:spPr>
          <a:xfrm>
            <a:off x="2012937" y="6445886"/>
            <a:ext cx="9557702" cy="307777"/>
          </a:xfrm>
          <a:prstGeom prst="rect">
            <a:avLst/>
          </a:prstGeom>
        </p:spPr>
        <p:txBody>
          <a:bodyPr wrap="square">
            <a:spAutoFit/>
          </a:bodyPr>
          <a:lstStyle/>
          <a:p>
            <a:pPr>
              <a:lnSpc>
                <a:spcPct val="100000"/>
              </a:lnSpc>
              <a:spcBef>
                <a:spcPts val="0"/>
              </a:spcBef>
            </a:pPr>
            <a:r>
              <a:rPr lang="en-US" altLang="en-US" sz="1400" dirty="0">
                <a:latin typeface="Tw Cen MT" panose="020B0602020104020603" pitchFamily="34" charset="0"/>
                <a:cs typeface="Tw Cen MT" panose="020B0602020104020603" pitchFamily="34" charset="0"/>
              </a:rPr>
              <a:t>Link to Documents: </a:t>
            </a:r>
            <a:r>
              <a:rPr lang="en-US" altLang="en-US" sz="1400" dirty="0">
                <a:latin typeface="Tw Cen MT" panose="020B0602020104020603" pitchFamily="34" charset="0"/>
                <a:cs typeface="Tw Cen MT" panose="020B0602020104020603" pitchFamily="34" charset="0"/>
                <a:hlinkClick r:id="rId5"/>
              </a:rPr>
              <a:t>JCPS RP Implementation Guide</a:t>
            </a:r>
            <a:r>
              <a:rPr lang="en-US" altLang="en-US" sz="1400" dirty="0">
                <a:latin typeface="Tw Cen MT" panose="020B0602020104020603" pitchFamily="34" charset="0"/>
                <a:cs typeface="Tw Cen MT" panose="020B0602020104020603" pitchFamily="34" charset="0"/>
              </a:rPr>
              <a:t> </a:t>
            </a:r>
            <a:r>
              <a:rPr lang="en-US" altLang="en-US" sz="1400" dirty="0">
                <a:latin typeface="Tw Cen MT" panose="020B0602020104020603" pitchFamily="34" charset="0"/>
                <a:cs typeface="Tw Cen MT" panose="020B0602020104020603" pitchFamily="34" charset="0"/>
                <a:hlinkClick r:id="rId6"/>
              </a:rPr>
              <a:t>JCPS RP Year-at-a-Glance</a:t>
            </a:r>
            <a:endParaRPr lang="en-US" altLang="en-US" sz="1400" dirty="0">
              <a:latin typeface="Tw Cen MT" panose="020B0602020104020603" pitchFamily="34" charset="0"/>
              <a:cs typeface="Tw Cen MT" panose="020B0602020104020603" pitchFamily="34" charset="0"/>
            </a:endParaRPr>
          </a:p>
        </p:txBody>
      </p:sp>
    </p:spTree>
    <p:extLst>
      <p:ext uri="{BB962C8B-B14F-4D97-AF65-F5344CB8AC3E}">
        <p14:creationId xmlns:p14="http://schemas.microsoft.com/office/powerpoint/2010/main" val="360932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txBox="1">
            <a:spLocks/>
          </p:cNvSpPr>
          <p:nvPr/>
        </p:nvSpPr>
        <p:spPr bwMode="auto">
          <a:xfrm>
            <a:off x="1752118" y="136526"/>
            <a:ext cx="9144000" cy="138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ct val="20000"/>
              </a:spcBef>
              <a:buChar char="•"/>
              <a:defRPr sz="3200">
                <a:solidFill>
                  <a:srgbClr val="234466"/>
                </a:solidFill>
                <a:latin typeface="Arial" panose="020B0604020202020204" pitchFamily="34" charset="0"/>
              </a:defRPr>
            </a:lvl1pPr>
            <a:lvl2pPr marL="742950" indent="-285750">
              <a:spcBef>
                <a:spcPct val="20000"/>
              </a:spcBef>
              <a:buChar char="–"/>
              <a:defRPr sz="2800">
                <a:solidFill>
                  <a:srgbClr val="234466"/>
                </a:solidFill>
                <a:latin typeface="Arial" panose="020B0604020202020204" pitchFamily="34" charset="0"/>
              </a:defRPr>
            </a:lvl2pPr>
            <a:lvl3pPr marL="1143000" indent="-228600">
              <a:spcBef>
                <a:spcPct val="20000"/>
              </a:spcBef>
              <a:buChar char="•"/>
              <a:defRPr sz="2400">
                <a:solidFill>
                  <a:srgbClr val="234466"/>
                </a:solidFill>
                <a:latin typeface="Arial" panose="020B0604020202020204" pitchFamily="34" charset="0"/>
              </a:defRPr>
            </a:lvl3pPr>
            <a:lvl4pPr marL="1600200" indent="-228600">
              <a:spcBef>
                <a:spcPct val="20000"/>
              </a:spcBef>
              <a:buChar char="–"/>
              <a:defRPr sz="2000">
                <a:solidFill>
                  <a:srgbClr val="234466"/>
                </a:solidFill>
                <a:latin typeface="Arial" panose="020B0604020202020204" pitchFamily="34" charset="0"/>
              </a:defRPr>
            </a:lvl4pPr>
            <a:lvl5pPr marL="2057400" indent="-228600">
              <a:spcBef>
                <a:spcPct val="20000"/>
              </a:spcBef>
              <a:buChar char="»"/>
              <a:defRPr sz="2000">
                <a:solidFill>
                  <a:srgbClr val="2344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2344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2344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2344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234466"/>
                </a:solidFill>
                <a:latin typeface="Arial" panose="020B0604020202020204" pitchFamily="34" charset="0"/>
              </a:defRPr>
            </a:lvl9pPr>
          </a:lstStyle>
          <a:p>
            <a:pPr algn="ctr">
              <a:spcBef>
                <a:spcPct val="0"/>
              </a:spcBef>
              <a:buClr>
                <a:srgbClr val="2C343B"/>
              </a:buClr>
              <a:buFont typeface="Permanent Marker" charset="0"/>
              <a:buNone/>
              <a:defRPr/>
            </a:pPr>
            <a:r>
              <a:rPr lang="en-US" altLang="en-US" sz="5400" dirty="0">
                <a:solidFill>
                  <a:schemeClr val="accent1">
                    <a:lumMod val="75000"/>
                  </a:schemeClr>
                </a:solidFill>
                <a:latin typeface="+mj-lt"/>
                <a:ea typeface="Permanent Marker" charset="0"/>
                <a:cs typeface="Arial" panose="020B0604020202020204" pitchFamily="34" charset="0"/>
                <a:sym typeface="Permanent Marker" charset="0"/>
              </a:rPr>
              <a:t>INTEGRATION/</a:t>
            </a:r>
          </a:p>
          <a:p>
            <a:pPr algn="ctr">
              <a:spcBef>
                <a:spcPct val="0"/>
              </a:spcBef>
              <a:buClr>
                <a:srgbClr val="2C343B"/>
              </a:buClr>
              <a:buFont typeface="Permanent Marker" charset="0"/>
              <a:buNone/>
              <a:defRPr/>
            </a:pPr>
            <a:r>
              <a:rPr lang="en-US" altLang="en-US" sz="5400" dirty="0">
                <a:solidFill>
                  <a:schemeClr val="accent1">
                    <a:lumMod val="75000"/>
                  </a:schemeClr>
                </a:solidFill>
                <a:latin typeface="+mj-lt"/>
                <a:ea typeface="Permanent Marker" charset="0"/>
                <a:cs typeface="Arial" panose="020B0604020202020204" pitchFamily="34" charset="0"/>
                <a:sym typeface="Permanent Marker" charset="0"/>
              </a:rPr>
              <a:t>ALIGNMENT PARTNERS </a:t>
            </a:r>
          </a:p>
        </p:txBody>
      </p:sp>
      <p:pic>
        <p:nvPicPr>
          <p:cNvPr id="43011" name="Picture 4"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9" y="2352676"/>
            <a:ext cx="18002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II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1699420"/>
            <a:ext cx="322897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726" y="4768850"/>
            <a:ext cx="3105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CIBRS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2781301"/>
            <a:ext cx="202088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B2010EE-C5C1-4A97-89EE-CEBB3DB5FF6A}" type="slidenum">
              <a:rPr lang="en-US" smtClean="0"/>
              <a:t>3</a:t>
            </a:fld>
            <a:endParaRPr lang="en-US"/>
          </a:p>
        </p:txBody>
      </p:sp>
    </p:spTree>
    <p:extLst>
      <p:ext uri="{BB962C8B-B14F-4D97-AF65-F5344CB8AC3E}">
        <p14:creationId xmlns:p14="http://schemas.microsoft.com/office/powerpoint/2010/main" val="943769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7311" y="0"/>
            <a:ext cx="6937375" cy="990600"/>
          </a:xfrm>
        </p:spPr>
        <p:txBody>
          <a:bodyPr>
            <a:normAutofit/>
          </a:bodyPr>
          <a:lstStyle/>
          <a:p>
            <a:pPr>
              <a:defRPr/>
            </a:pPr>
            <a:r>
              <a:rPr lang="en-US" sz="5400" dirty="0">
                <a:solidFill>
                  <a:schemeClr val="accent1">
                    <a:lumMod val="75000"/>
                  </a:schemeClr>
                </a:solidFill>
                <a:ea typeface="+mj-ea"/>
              </a:rPr>
              <a:t>Coaching Plan </a:t>
            </a:r>
          </a:p>
        </p:txBody>
      </p:sp>
      <p:sp>
        <p:nvSpPr>
          <p:cNvPr id="71683" name="TextBox 2"/>
          <p:cNvSpPr txBox="1">
            <a:spLocks noChangeArrowheads="1"/>
          </p:cNvSpPr>
          <p:nvPr/>
        </p:nvSpPr>
        <p:spPr bwMode="auto">
          <a:xfrm>
            <a:off x="1077683" y="962297"/>
            <a:ext cx="10326191"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2400" dirty="0">
                <a:solidFill>
                  <a:srgbClr val="000000"/>
                </a:solidFill>
                <a:latin typeface="+mn-lt"/>
              </a:rPr>
              <a:t>District Resource Teachers (Coaches) have gone through trainings as RP coaches and are receiving on-site supports from IIRP:  epitomize the behavior framework in place. </a:t>
            </a:r>
          </a:p>
          <a:p>
            <a:pPr>
              <a:spcBef>
                <a:spcPct val="0"/>
              </a:spcBef>
              <a:buClrTx/>
              <a:buSzTx/>
              <a:buFont typeface="Calibri" panose="020F0502020204030204" pitchFamily="34" charset="0"/>
              <a:buChar char="₋"/>
            </a:pPr>
            <a:endParaRPr lang="en-US" altLang="en-US" sz="1000" dirty="0">
              <a:solidFill>
                <a:srgbClr val="000000"/>
              </a:solidFill>
              <a:latin typeface="+mn-lt"/>
            </a:endParaRPr>
          </a:p>
          <a:p>
            <a:pPr>
              <a:spcBef>
                <a:spcPct val="0"/>
              </a:spcBef>
              <a:buClrTx/>
              <a:buSzTx/>
              <a:buNone/>
            </a:pPr>
            <a:r>
              <a:rPr lang="en-US" altLang="en-US" sz="2400" b="1" dirty="0">
                <a:solidFill>
                  <a:srgbClr val="000000"/>
                </a:solidFill>
                <a:latin typeface="+mn-lt"/>
              </a:rPr>
              <a:t>Extensive training from IIRP</a:t>
            </a:r>
          </a:p>
          <a:p>
            <a:pPr>
              <a:spcBef>
                <a:spcPct val="0"/>
              </a:spcBef>
              <a:buClrTx/>
              <a:buSzTx/>
              <a:buNone/>
            </a:pPr>
            <a:r>
              <a:rPr lang="en-US" altLang="en-US" sz="2000" dirty="0">
                <a:solidFill>
                  <a:srgbClr val="000000"/>
                </a:solidFill>
                <a:latin typeface="+mn-lt"/>
              </a:rPr>
              <a:t>- </a:t>
            </a:r>
            <a:r>
              <a:rPr lang="en-US" altLang="en-US" sz="2200" dirty="0">
                <a:solidFill>
                  <a:srgbClr val="000000"/>
                </a:solidFill>
                <a:latin typeface="+mn-lt"/>
              </a:rPr>
              <a:t>District team went through a series of trainings before school teams</a:t>
            </a:r>
          </a:p>
          <a:p>
            <a:pPr>
              <a:spcBef>
                <a:spcPct val="0"/>
              </a:spcBef>
              <a:buClrTx/>
              <a:buSzTx/>
              <a:buNone/>
            </a:pPr>
            <a:r>
              <a:rPr lang="en-US" altLang="en-US" sz="2200" dirty="0">
                <a:solidFill>
                  <a:srgbClr val="000000"/>
                </a:solidFill>
                <a:latin typeface="+mn-lt"/>
              </a:rPr>
              <a:t>- Trainer of Trainers for Intro to RP and Using Circles Effectively</a:t>
            </a:r>
          </a:p>
          <a:p>
            <a:pPr>
              <a:spcBef>
                <a:spcPct val="0"/>
              </a:spcBef>
              <a:buClrTx/>
              <a:buSzTx/>
              <a:buFont typeface="Calibri" panose="020F0502020204030204" pitchFamily="34" charset="0"/>
              <a:buChar char="₋"/>
            </a:pPr>
            <a:endParaRPr lang="en-US" altLang="en-US" sz="1000" dirty="0">
              <a:solidFill>
                <a:srgbClr val="000000"/>
              </a:solidFill>
              <a:latin typeface="+mn-lt"/>
            </a:endParaRPr>
          </a:p>
          <a:p>
            <a:pPr>
              <a:spcBef>
                <a:spcPct val="0"/>
              </a:spcBef>
              <a:buClrTx/>
              <a:buSzTx/>
              <a:buNone/>
            </a:pPr>
            <a:r>
              <a:rPr lang="en-US" altLang="en-US" sz="2400" b="1" dirty="0">
                <a:solidFill>
                  <a:srgbClr val="000000"/>
                </a:solidFill>
                <a:latin typeface="+mn-lt"/>
              </a:rPr>
              <a:t>Partnerships</a:t>
            </a:r>
          </a:p>
          <a:p>
            <a:pPr>
              <a:spcBef>
                <a:spcPct val="0"/>
              </a:spcBef>
              <a:buClrTx/>
              <a:buSzTx/>
              <a:buNone/>
            </a:pPr>
            <a:r>
              <a:rPr lang="en-US" altLang="en-US" sz="2000" dirty="0">
                <a:solidFill>
                  <a:srgbClr val="000000"/>
                </a:solidFill>
                <a:latin typeface="+mn-lt"/>
              </a:rPr>
              <a:t>- </a:t>
            </a:r>
            <a:r>
              <a:rPr lang="en-US" altLang="en-US" sz="2200" dirty="0">
                <a:solidFill>
                  <a:srgbClr val="000000"/>
                </a:solidFill>
                <a:latin typeface="+mn-lt"/>
              </a:rPr>
              <a:t>University - Partner with Dr. Terry Scott (University of Louisville CIBRS) to provide training for district resource teachers</a:t>
            </a:r>
          </a:p>
          <a:p>
            <a:pPr>
              <a:spcBef>
                <a:spcPct val="0"/>
              </a:spcBef>
              <a:buClrTx/>
              <a:buSzTx/>
              <a:buNone/>
            </a:pPr>
            <a:r>
              <a:rPr lang="en-US" altLang="en-US" sz="2200" dirty="0">
                <a:solidFill>
                  <a:srgbClr val="000000"/>
                </a:solidFill>
                <a:latin typeface="+mn-lt"/>
              </a:rPr>
              <a:t>- National – IIRP with Director of Continuing Education and Midwest PBIS Network</a:t>
            </a:r>
          </a:p>
          <a:p>
            <a:pPr>
              <a:spcBef>
                <a:spcPct val="0"/>
              </a:spcBef>
              <a:buClrTx/>
              <a:buSzTx/>
              <a:buFont typeface="Calibri" panose="020F0502020204030204" pitchFamily="34" charset="0"/>
              <a:buChar char="₋"/>
            </a:pPr>
            <a:endParaRPr lang="en-US" altLang="en-US" sz="1000" dirty="0">
              <a:solidFill>
                <a:srgbClr val="000000"/>
              </a:solidFill>
              <a:latin typeface="+mn-lt"/>
            </a:endParaRPr>
          </a:p>
          <a:p>
            <a:pPr>
              <a:spcBef>
                <a:spcPct val="0"/>
              </a:spcBef>
              <a:buClrTx/>
              <a:buSzTx/>
              <a:buNone/>
            </a:pPr>
            <a:r>
              <a:rPr lang="en-US" altLang="en-US" sz="2400" b="1" dirty="0">
                <a:solidFill>
                  <a:srgbClr val="000000"/>
                </a:solidFill>
                <a:latin typeface="+mn-lt"/>
              </a:rPr>
              <a:t>Coaching, Consultation, and Support for Schools</a:t>
            </a:r>
          </a:p>
          <a:p>
            <a:pPr>
              <a:spcBef>
                <a:spcPct val="0"/>
              </a:spcBef>
              <a:buClrTx/>
              <a:buSzTx/>
              <a:buNone/>
            </a:pPr>
            <a:r>
              <a:rPr lang="en-US" altLang="en-US" sz="2000" dirty="0">
                <a:solidFill>
                  <a:srgbClr val="000000"/>
                </a:solidFill>
                <a:latin typeface="+mn-lt"/>
              </a:rPr>
              <a:t>- </a:t>
            </a:r>
            <a:r>
              <a:rPr lang="en-US" altLang="en-US" sz="2200" dirty="0">
                <a:solidFill>
                  <a:srgbClr val="000000"/>
                </a:solidFill>
                <a:latin typeface="+mn-lt"/>
              </a:rPr>
              <a:t>Monthly On-Site Consultation for trained schools with national consultant</a:t>
            </a:r>
          </a:p>
          <a:p>
            <a:pPr>
              <a:spcBef>
                <a:spcPct val="0"/>
              </a:spcBef>
              <a:buClrTx/>
              <a:buSzTx/>
              <a:buNone/>
            </a:pPr>
            <a:r>
              <a:rPr lang="en-US" altLang="en-US" sz="2200" dirty="0">
                <a:solidFill>
                  <a:srgbClr val="000000"/>
                </a:solidFill>
                <a:latin typeface="+mn-lt"/>
              </a:rPr>
              <a:t>- Pre-call with national consultant, principal (designee), and district support</a:t>
            </a:r>
          </a:p>
          <a:p>
            <a:pPr>
              <a:spcBef>
                <a:spcPct val="0"/>
              </a:spcBef>
              <a:buClrTx/>
              <a:buSzTx/>
              <a:buNone/>
            </a:pPr>
            <a:r>
              <a:rPr lang="en-US" altLang="en-US" sz="2200" dirty="0">
                <a:solidFill>
                  <a:srgbClr val="000000"/>
                </a:solidFill>
                <a:latin typeface="+mn-lt"/>
              </a:rPr>
              <a:t>- Coaching plan customized for each school with a different focus each month</a:t>
            </a:r>
          </a:p>
          <a:p>
            <a:pPr>
              <a:spcBef>
                <a:spcPct val="0"/>
              </a:spcBef>
              <a:buClrTx/>
              <a:buSzTx/>
              <a:buNone/>
            </a:pPr>
            <a:r>
              <a:rPr lang="en-US" altLang="en-US" sz="2200" dirty="0">
                <a:solidFill>
                  <a:srgbClr val="000000"/>
                </a:solidFill>
                <a:latin typeface="+mn-lt"/>
              </a:rPr>
              <a:t>- District support for schools – weekly onsite coaching and support from district team</a:t>
            </a:r>
          </a:p>
        </p:txBody>
      </p:sp>
      <p:sp>
        <p:nvSpPr>
          <p:cNvPr id="3" name="Slide Number Placeholder 2"/>
          <p:cNvSpPr>
            <a:spLocks noGrp="1"/>
          </p:cNvSpPr>
          <p:nvPr>
            <p:ph type="sldNum" sz="quarter" idx="12"/>
          </p:nvPr>
        </p:nvSpPr>
        <p:spPr/>
        <p:txBody>
          <a:bodyPr/>
          <a:lstStyle/>
          <a:p>
            <a:fld id="{BB2010EE-C5C1-4A97-89EE-CEBB3DB5FF6A}" type="slidenum">
              <a:rPr lang="en-US" smtClean="0"/>
              <a:t>30</a:t>
            </a:fld>
            <a:endParaRPr lang="en-US"/>
          </a:p>
        </p:txBody>
      </p:sp>
    </p:spTree>
    <p:extLst>
      <p:ext uri="{BB962C8B-B14F-4D97-AF65-F5344CB8AC3E}">
        <p14:creationId xmlns:p14="http://schemas.microsoft.com/office/powerpoint/2010/main" val="3163234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807131" y="215535"/>
            <a:ext cx="6937375" cy="990600"/>
          </a:xfrm>
        </p:spPr>
        <p:txBody>
          <a:bodyPr>
            <a:noAutofit/>
          </a:bodyPr>
          <a:lstStyle/>
          <a:p>
            <a:pPr>
              <a:defRPr/>
            </a:pPr>
            <a:r>
              <a:rPr lang="en-US" sz="5400" dirty="0">
                <a:solidFill>
                  <a:schemeClr val="accent1">
                    <a:lumMod val="75000"/>
                  </a:schemeClr>
                </a:solidFill>
                <a:ea typeface="+mj-ea"/>
              </a:rPr>
              <a:t>Community Events</a:t>
            </a:r>
          </a:p>
        </p:txBody>
      </p:sp>
      <p:sp>
        <p:nvSpPr>
          <p:cNvPr id="81923" name="TextBox 7"/>
          <p:cNvSpPr txBox="1">
            <a:spLocks noChangeArrowheads="1"/>
          </p:cNvSpPr>
          <p:nvPr/>
        </p:nvSpPr>
        <p:spPr bwMode="auto">
          <a:xfrm>
            <a:off x="182879" y="215535"/>
            <a:ext cx="4624252"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
                <a:schemeClr val="accent1">
                  <a:lumMod val="75000"/>
                </a:schemeClr>
              </a:buClr>
              <a:buSzTx/>
              <a:buNone/>
            </a:pPr>
            <a:r>
              <a:rPr lang="en-US" altLang="en-US" sz="3200" b="1" dirty="0">
                <a:solidFill>
                  <a:schemeClr val="accent1">
                    <a:lumMod val="75000"/>
                  </a:schemeClr>
                </a:solidFill>
                <a:latin typeface="+mn-lt"/>
              </a:rPr>
              <a:t>Large Scale Community Event – August 2017</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Invited prominent community leaders – Court System and DJJ, Faith Based Organizations, Teachers Union, Helping Professions, PTA</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Three of seven board members attended</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Reviewed the Theory of Aligned Contribution</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Taught limited components of RP (Social Discipline Window and Fair Process)</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Community building elements – model proactive and reactive circles</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Data Walk – with data analysis of district specific data</a:t>
            </a:r>
          </a:p>
        </p:txBody>
      </p:sp>
      <p:sp>
        <p:nvSpPr>
          <p:cNvPr id="4" name="TextBox 7"/>
          <p:cNvSpPr txBox="1">
            <a:spLocks noChangeArrowheads="1"/>
          </p:cNvSpPr>
          <p:nvPr/>
        </p:nvSpPr>
        <p:spPr bwMode="auto">
          <a:xfrm>
            <a:off x="4807131" y="3324078"/>
            <a:ext cx="73848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3000" b="1" dirty="0">
                <a:solidFill>
                  <a:schemeClr val="accent1">
                    <a:lumMod val="75000"/>
                  </a:schemeClr>
                </a:solidFill>
                <a:latin typeface="+mn-lt"/>
              </a:rPr>
              <a:t>Smaller Scale School-Based Community Events</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One event per trained school</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Invite parents, students, and community leaders for each school</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Teach limited components of RP (Social Discipline Window)</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Community building elements – model proactive and reactive circles</a:t>
            </a:r>
          </a:p>
        </p:txBody>
      </p:sp>
      <p:sp>
        <p:nvSpPr>
          <p:cNvPr id="5" name="TextBox 7"/>
          <p:cNvSpPr txBox="1">
            <a:spLocks noChangeArrowheads="1"/>
          </p:cNvSpPr>
          <p:nvPr/>
        </p:nvSpPr>
        <p:spPr bwMode="auto">
          <a:xfrm>
            <a:off x="4807132" y="1692862"/>
            <a:ext cx="73848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SzTx/>
              <a:buNone/>
            </a:pPr>
            <a:r>
              <a:rPr lang="en-US" altLang="en-US" sz="3000" b="1" dirty="0">
                <a:solidFill>
                  <a:schemeClr val="accent1">
                    <a:lumMod val="75000"/>
                  </a:schemeClr>
                </a:solidFill>
                <a:latin typeface="+mn-lt"/>
              </a:rPr>
              <a:t>Spalding University RP Education Summit</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Invited all JCPS schools for 1 day summit</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3 schools showcased their implementation</a:t>
            </a:r>
          </a:p>
          <a:p>
            <a:pPr marL="342900" indent="-342900">
              <a:spcBef>
                <a:spcPct val="0"/>
              </a:spcBef>
              <a:buClr>
                <a:schemeClr val="tx1"/>
              </a:buClr>
              <a:buSzTx/>
              <a:buFont typeface="Wingdings" panose="05000000000000000000" pitchFamily="2" charset="2"/>
              <a:buChar char="§"/>
            </a:pPr>
            <a:r>
              <a:rPr lang="en-US" altLang="en-US" sz="2200" dirty="0">
                <a:solidFill>
                  <a:srgbClr val="000000"/>
                </a:solidFill>
                <a:latin typeface="+mn-lt"/>
              </a:rPr>
              <a:t>2-day School Resource Officer training in RP</a:t>
            </a:r>
          </a:p>
        </p:txBody>
      </p:sp>
      <p:sp>
        <p:nvSpPr>
          <p:cNvPr id="2" name="Slide Number Placeholder 1"/>
          <p:cNvSpPr>
            <a:spLocks noGrp="1"/>
          </p:cNvSpPr>
          <p:nvPr>
            <p:ph type="sldNum" sz="quarter" idx="12"/>
          </p:nvPr>
        </p:nvSpPr>
        <p:spPr/>
        <p:txBody>
          <a:bodyPr/>
          <a:lstStyle/>
          <a:p>
            <a:fld id="{BB2010EE-C5C1-4A97-89EE-CEBB3DB5FF6A}" type="slidenum">
              <a:rPr lang="en-US" smtClean="0"/>
              <a:t>31</a:t>
            </a:fld>
            <a:endParaRPr lang="en-US"/>
          </a:p>
        </p:txBody>
      </p:sp>
    </p:spTree>
    <p:extLst>
      <p:ext uri="{BB962C8B-B14F-4D97-AF65-F5344CB8AC3E}">
        <p14:creationId xmlns:p14="http://schemas.microsoft.com/office/powerpoint/2010/main" val="261980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86100" y="49213"/>
            <a:ext cx="6937375" cy="990600"/>
          </a:xfrm>
        </p:spPr>
        <p:txBody>
          <a:bodyPr>
            <a:normAutofit/>
          </a:bodyPr>
          <a:lstStyle/>
          <a:p>
            <a:pPr>
              <a:defRPr/>
            </a:pPr>
            <a:r>
              <a:rPr lang="en-US" sz="5400" dirty="0">
                <a:solidFill>
                  <a:schemeClr val="accent1">
                    <a:lumMod val="75000"/>
                  </a:schemeClr>
                </a:solidFill>
                <a:ea typeface="+mj-ea"/>
              </a:rPr>
              <a:t>Evaluation Plan </a:t>
            </a:r>
          </a:p>
        </p:txBody>
      </p:sp>
      <p:pic>
        <p:nvPicPr>
          <p:cNvPr id="839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6487" y="1295400"/>
            <a:ext cx="32766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12866" y="871722"/>
            <a:ext cx="3401681" cy="1938992"/>
          </a:xfrm>
          <a:prstGeom prst="rect">
            <a:avLst/>
          </a:prstGeom>
          <a:noFill/>
          <a:ln>
            <a:solidFill>
              <a:schemeClr val="accent1"/>
            </a:solidFill>
          </a:ln>
        </p:spPr>
        <p:txBody>
          <a:bodyPr wrap="square">
            <a:spAutoFit/>
          </a:bodyPr>
          <a:lstStyle/>
          <a:p>
            <a:pPr>
              <a:defRPr/>
            </a:pPr>
            <a:r>
              <a:rPr lang="en-US" sz="2400" dirty="0">
                <a:solidFill>
                  <a:prstClr val="black"/>
                </a:solidFill>
                <a:latin typeface="Calibri"/>
              </a:rPr>
              <a:t>Formative and summative data collection includes a Classroom Observation Tool and Circles Observation Tool</a:t>
            </a:r>
          </a:p>
        </p:txBody>
      </p:sp>
      <p:sp>
        <p:nvSpPr>
          <p:cNvPr id="7" name="TextBox 6"/>
          <p:cNvSpPr txBox="1"/>
          <p:nvPr/>
        </p:nvSpPr>
        <p:spPr>
          <a:xfrm>
            <a:off x="8503895" y="3641775"/>
            <a:ext cx="3174521" cy="2308324"/>
          </a:xfrm>
          <a:prstGeom prst="rect">
            <a:avLst/>
          </a:prstGeom>
          <a:noFill/>
          <a:ln>
            <a:solidFill>
              <a:schemeClr val="tx2">
                <a:lumMod val="60000"/>
                <a:lumOff val="40000"/>
              </a:schemeClr>
            </a:solidFill>
          </a:ln>
        </p:spPr>
        <p:txBody>
          <a:bodyPr wrap="square">
            <a:spAutoFit/>
          </a:bodyPr>
          <a:lstStyle/>
          <a:p>
            <a:pPr>
              <a:defRPr/>
            </a:pPr>
            <a:r>
              <a:rPr lang="en-US" sz="2400" dirty="0">
                <a:solidFill>
                  <a:prstClr val="black"/>
                </a:solidFill>
                <a:latin typeface="Calibri"/>
              </a:rPr>
              <a:t>Quarterly Reports to schools and district staff will include data on trainings, coaching and support, as well as survey data</a:t>
            </a:r>
          </a:p>
        </p:txBody>
      </p:sp>
      <p:sp>
        <p:nvSpPr>
          <p:cNvPr id="8" name="TextBox 7"/>
          <p:cNvSpPr txBox="1"/>
          <p:nvPr/>
        </p:nvSpPr>
        <p:spPr>
          <a:xfrm>
            <a:off x="1112866" y="3272443"/>
            <a:ext cx="3401682" cy="2677656"/>
          </a:xfrm>
          <a:prstGeom prst="rect">
            <a:avLst/>
          </a:prstGeom>
          <a:noFill/>
          <a:ln>
            <a:solidFill>
              <a:schemeClr val="tx2">
                <a:lumMod val="60000"/>
                <a:lumOff val="40000"/>
              </a:schemeClr>
            </a:solidFill>
          </a:ln>
        </p:spPr>
        <p:txBody>
          <a:bodyPr wrap="square">
            <a:spAutoFit/>
          </a:bodyPr>
          <a:lstStyle/>
          <a:p>
            <a:pPr>
              <a:defRPr/>
            </a:pPr>
            <a:r>
              <a:rPr lang="en-US" sz="2400" dirty="0">
                <a:solidFill>
                  <a:prstClr val="black"/>
                </a:solidFill>
                <a:latin typeface="Calibri"/>
              </a:rPr>
              <a:t>Monthly implementation meetings between district support team and RP evaluator; additional meetings between national consultants, school and district staff</a:t>
            </a:r>
          </a:p>
        </p:txBody>
      </p:sp>
      <p:sp>
        <p:nvSpPr>
          <p:cNvPr id="9" name="TextBox 8"/>
          <p:cNvSpPr txBox="1"/>
          <p:nvPr/>
        </p:nvSpPr>
        <p:spPr>
          <a:xfrm>
            <a:off x="8505644" y="837081"/>
            <a:ext cx="3398809" cy="2308324"/>
          </a:xfrm>
          <a:prstGeom prst="rect">
            <a:avLst/>
          </a:prstGeom>
          <a:noFill/>
          <a:ln>
            <a:solidFill>
              <a:schemeClr val="tx2">
                <a:lumMod val="40000"/>
                <a:lumOff val="60000"/>
              </a:schemeClr>
            </a:solidFill>
          </a:ln>
        </p:spPr>
        <p:txBody>
          <a:bodyPr wrap="square">
            <a:spAutoFit/>
          </a:bodyPr>
          <a:lstStyle/>
          <a:p>
            <a:pPr>
              <a:defRPr/>
            </a:pPr>
            <a:r>
              <a:rPr lang="en-US" sz="2400" dirty="0">
                <a:solidFill>
                  <a:prstClr val="black"/>
                </a:solidFill>
                <a:latin typeface="Calibri"/>
              </a:rPr>
              <a:t>Major Outcome Variables</a:t>
            </a:r>
          </a:p>
          <a:p>
            <a:pPr marL="285750" indent="-285750">
              <a:buFont typeface="Calibri" panose="020F0502020204030204" pitchFamily="34" charset="0"/>
              <a:buChar char="₋"/>
              <a:defRPr/>
            </a:pPr>
            <a:r>
              <a:rPr lang="en-US" sz="2400" dirty="0">
                <a:solidFill>
                  <a:prstClr val="black"/>
                </a:solidFill>
                <a:latin typeface="Calibri"/>
              </a:rPr>
              <a:t>Climate </a:t>
            </a:r>
          </a:p>
          <a:p>
            <a:pPr marL="285750" indent="-285750">
              <a:buFont typeface="Calibri" panose="020F0502020204030204" pitchFamily="34" charset="0"/>
              <a:buChar char="₋"/>
              <a:defRPr/>
            </a:pPr>
            <a:r>
              <a:rPr lang="en-US" sz="2400" dirty="0">
                <a:solidFill>
                  <a:prstClr val="black"/>
                </a:solidFill>
                <a:latin typeface="Calibri"/>
              </a:rPr>
              <a:t>Student Behavior</a:t>
            </a:r>
          </a:p>
          <a:p>
            <a:pPr marL="285750" indent="-285750">
              <a:buFont typeface="Calibri" panose="020F0502020204030204" pitchFamily="34" charset="0"/>
              <a:buChar char="₋"/>
              <a:defRPr/>
            </a:pPr>
            <a:r>
              <a:rPr lang="en-US" sz="2400" dirty="0">
                <a:solidFill>
                  <a:prstClr val="black"/>
                </a:solidFill>
                <a:latin typeface="Calibri"/>
              </a:rPr>
              <a:t>Staff RP Skills and Engagement</a:t>
            </a:r>
          </a:p>
          <a:p>
            <a:pPr marL="285750" indent="-285750">
              <a:buFont typeface="Calibri" panose="020F0502020204030204" pitchFamily="34" charset="0"/>
              <a:buChar char="₋"/>
              <a:defRPr/>
            </a:pPr>
            <a:r>
              <a:rPr lang="en-US" sz="2400" dirty="0">
                <a:solidFill>
                  <a:prstClr val="black"/>
                </a:solidFill>
                <a:latin typeface="Calibri"/>
              </a:rPr>
              <a:t>Academics</a:t>
            </a:r>
          </a:p>
        </p:txBody>
      </p:sp>
      <p:sp>
        <p:nvSpPr>
          <p:cNvPr id="3" name="Slide Number Placeholder 2"/>
          <p:cNvSpPr>
            <a:spLocks noGrp="1"/>
          </p:cNvSpPr>
          <p:nvPr>
            <p:ph type="sldNum" sz="quarter" idx="12"/>
          </p:nvPr>
        </p:nvSpPr>
        <p:spPr/>
        <p:txBody>
          <a:bodyPr/>
          <a:lstStyle/>
          <a:p>
            <a:fld id="{BB2010EE-C5C1-4A97-89EE-CEBB3DB5FF6A}" type="slidenum">
              <a:rPr lang="en-US" smtClean="0"/>
              <a:t>32</a:t>
            </a:fld>
            <a:endParaRPr lang="en-US"/>
          </a:p>
        </p:txBody>
      </p:sp>
      <p:sp>
        <p:nvSpPr>
          <p:cNvPr id="10" name="Rectangle 9"/>
          <p:cNvSpPr/>
          <p:nvPr/>
        </p:nvSpPr>
        <p:spPr>
          <a:xfrm>
            <a:off x="1391788" y="6468621"/>
            <a:ext cx="9886438" cy="369332"/>
          </a:xfrm>
          <a:prstGeom prst="rect">
            <a:avLst/>
          </a:prstGeom>
        </p:spPr>
        <p:txBody>
          <a:bodyPr wrap="square">
            <a:spAutoFit/>
          </a:bodyPr>
          <a:lstStyle/>
          <a:p>
            <a:pPr>
              <a:lnSpc>
                <a:spcPct val="100000"/>
              </a:lnSpc>
              <a:spcBef>
                <a:spcPts val="0"/>
              </a:spcBef>
            </a:pPr>
            <a:r>
              <a:rPr lang="en-US" altLang="en-US" dirty="0">
                <a:latin typeface="Tw Cen MT" panose="020B0602020104020603" pitchFamily="34" charset="0"/>
                <a:cs typeface="Tw Cen MT" panose="020B0602020104020603" pitchFamily="34" charset="0"/>
              </a:rPr>
              <a:t>Link to Documents: </a:t>
            </a:r>
            <a:r>
              <a:rPr lang="en-US" altLang="en-US" dirty="0">
                <a:latin typeface="Tw Cen MT" panose="020B0602020104020603" pitchFamily="34" charset="0"/>
                <a:cs typeface="Tw Cen MT" panose="020B0602020104020603" pitchFamily="34" charset="0"/>
                <a:hlinkClick r:id="rId4"/>
              </a:rPr>
              <a:t>JCPS RP Program Evaluation</a:t>
            </a:r>
            <a:r>
              <a:rPr lang="en-US" altLang="en-US" dirty="0">
                <a:latin typeface="Tw Cen MT" panose="020B0602020104020603" pitchFamily="34" charset="0"/>
                <a:cs typeface="Tw Cen MT" panose="020B0602020104020603" pitchFamily="34" charset="0"/>
              </a:rPr>
              <a:t> </a:t>
            </a:r>
            <a:r>
              <a:rPr lang="en-US" altLang="en-US" dirty="0">
                <a:latin typeface="Tw Cen MT" panose="020B0602020104020603" pitchFamily="34" charset="0"/>
                <a:cs typeface="Tw Cen MT" panose="020B0602020104020603" pitchFamily="34" charset="0"/>
                <a:hlinkClick r:id="rId5"/>
              </a:rPr>
              <a:t>JCPS RP 2017-18 Program Evaluation Report</a:t>
            </a:r>
            <a:endParaRPr lang="en-US" altLang="en-US" dirty="0">
              <a:latin typeface="Tw Cen MT" panose="020B0602020104020603" pitchFamily="34" charset="0"/>
              <a:cs typeface="Tw Cen MT" panose="020B0602020104020603" pitchFamily="34" charset="0"/>
            </a:endParaRPr>
          </a:p>
        </p:txBody>
      </p:sp>
    </p:spTree>
    <p:extLst>
      <p:ext uri="{BB962C8B-B14F-4D97-AF65-F5344CB8AC3E}">
        <p14:creationId xmlns:p14="http://schemas.microsoft.com/office/powerpoint/2010/main" val="1008605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40012" y="0"/>
            <a:ext cx="6937375" cy="990600"/>
          </a:xfrm>
        </p:spPr>
        <p:txBody>
          <a:bodyPr>
            <a:normAutofit/>
          </a:bodyPr>
          <a:lstStyle/>
          <a:p>
            <a:pPr>
              <a:defRPr/>
            </a:pPr>
            <a:r>
              <a:rPr lang="en-US" sz="5400" dirty="0">
                <a:solidFill>
                  <a:schemeClr val="accent1">
                    <a:lumMod val="75000"/>
                  </a:schemeClr>
                </a:solidFill>
                <a:ea typeface="+mj-ea"/>
              </a:rPr>
              <a:t>Data Integration</a:t>
            </a:r>
          </a:p>
        </p:txBody>
      </p:sp>
      <p:graphicFrame>
        <p:nvGraphicFramePr>
          <p:cNvPr id="9" name="Table 8"/>
          <p:cNvGraphicFramePr>
            <a:graphicFrameLocks noGrp="1"/>
          </p:cNvGraphicFramePr>
          <p:nvPr>
            <p:extLst>
              <p:ext uri="{D42A27DB-BD31-4B8C-83A1-F6EECF244321}">
                <p14:modId xmlns:p14="http://schemas.microsoft.com/office/powerpoint/2010/main" val="3275084117"/>
              </p:ext>
            </p:extLst>
          </p:nvPr>
        </p:nvGraphicFramePr>
        <p:xfrm>
          <a:off x="1758406" y="990600"/>
          <a:ext cx="9118600" cy="5281613"/>
        </p:xfrm>
        <a:graphic>
          <a:graphicData uri="http://schemas.openxmlformats.org/drawingml/2006/table">
            <a:tbl>
              <a:tblPr/>
              <a:tblGrid>
                <a:gridCol w="4559300">
                  <a:extLst>
                    <a:ext uri="{9D8B030D-6E8A-4147-A177-3AD203B41FA5}">
                      <a16:colId xmlns:a16="http://schemas.microsoft.com/office/drawing/2014/main" val="3485867246"/>
                    </a:ext>
                  </a:extLst>
                </a:gridCol>
                <a:gridCol w="4559300">
                  <a:extLst>
                    <a:ext uri="{9D8B030D-6E8A-4147-A177-3AD203B41FA5}">
                      <a16:colId xmlns:a16="http://schemas.microsoft.com/office/drawing/2014/main" val="450419294"/>
                    </a:ext>
                  </a:extLst>
                </a:gridCol>
              </a:tblGrid>
              <a:tr h="446088">
                <a:tc gridSpan="2">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CLIMATE</a:t>
                      </a:r>
                      <a:endParaRPr kumimoji="0" lang="en-US" altLang="en-US" sz="18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2300148920"/>
                  </a:ext>
                </a:extLst>
              </a:tr>
              <a:tr h="446088">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IMPACT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MEASURES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2140837112"/>
                  </a:ext>
                </a:extLst>
              </a:tr>
              <a:tr h="4367213">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Relationship Skills, Self-awareness, Social Awareness, School Engagement, School Belonging, School Discussion Climate, Caring Environment, Personal Safety, Overall Satisfaction, Personalization, Collaboration, Voice, Perseverance, Compassion, Teaching, And Site Safety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a:spcBef>
                          <a:spcPts val="700"/>
                        </a:spcBef>
                        <a:buClr>
                          <a:schemeClr val="accent2"/>
                        </a:buClr>
                        <a:buSzPct val="60000"/>
                        <a:buFont typeface="Wingdings" panose="05000000000000000000" pitchFamily="2" charset="2"/>
                        <a:defRPr sz="2500">
                          <a:solidFill>
                            <a:schemeClr val="tx1"/>
                          </a:solidFill>
                          <a:latin typeface="Calibri" panose="020F0502020204030204" pitchFamily="34" charset="0"/>
                          <a:ea typeface="MS PGothic" panose="020B0600070205080204" pitchFamily="34" charset="-128"/>
                        </a:defRPr>
                      </a:lvl1pPr>
                      <a:lvl2pPr marL="914400" indent="-457200">
                        <a:spcBef>
                          <a:spcPts val="550"/>
                        </a:spcBef>
                        <a:buClr>
                          <a:schemeClr val="accent1"/>
                        </a:buClr>
                        <a:buSzPct val="70000"/>
                        <a:buFont typeface="Wingdings 2" panose="05020102010507070707" pitchFamily="18" charset="2"/>
                        <a:defRPr sz="2200">
                          <a:solidFill>
                            <a:schemeClr val="tx1"/>
                          </a:solidFill>
                          <a:latin typeface="Calibri" panose="020F0502020204030204"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defRPr sz="2100">
                          <a:solidFill>
                            <a:schemeClr val="tx1"/>
                          </a:solidFill>
                          <a:latin typeface="Calibri" panose="020F0502020204030204" pitchFamily="34" charset="0"/>
                          <a:ea typeface="MS PGothic" panose="020B0600070205080204" pitchFamily="34" charset="-128"/>
                        </a:defRPr>
                      </a:lvl3pPr>
                      <a:lvl4pPr marL="1600200" indent="-228600">
                        <a:spcBef>
                          <a:spcPts val="400"/>
                        </a:spcBef>
                        <a:buClr>
                          <a:srgbClr val="9BBB59"/>
                        </a:buClr>
                        <a:buSzPct val="7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4pPr>
                      <a:lvl5pPr marL="2057400" indent="-228600">
                        <a:spcBef>
                          <a:spcPts val="400"/>
                        </a:spcBef>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5pPr>
                      <a:lvl6pPr marL="25146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6pPr>
                      <a:lvl7pPr marL="29718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7pPr>
                      <a:lvl8pPr marL="34290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8pPr>
                      <a:lvl9pPr marL="3886200" indent="-228600" fontAlgn="base">
                        <a:spcBef>
                          <a:spcPts val="400"/>
                        </a:spcBef>
                        <a:spcAft>
                          <a:spcPct val="0"/>
                        </a:spcAft>
                        <a:buClr>
                          <a:srgbClr val="8064A2"/>
                        </a:buClr>
                        <a:buSzPct val="65000"/>
                        <a:buFont typeface="Wingdings" panose="05000000000000000000" pitchFamily="2" charset="2"/>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Comprehensive School Survey  </a:t>
                      </a:r>
                    </a:p>
                    <a:p>
                      <a:pPr marL="914400" marR="0" lvl="1" indent="-45720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Students</a:t>
                      </a:r>
                    </a:p>
                    <a:p>
                      <a:pPr marL="914400" marR="0" lvl="1" indent="-45720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Parents</a:t>
                      </a:r>
                    </a:p>
                    <a:p>
                      <a:pPr marL="914400" marR="0" lvl="1" indent="-45720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Teachers</a:t>
                      </a:r>
                    </a:p>
                    <a:p>
                      <a:pPr marL="914400" marR="0" lvl="1" indent="-45720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Staff</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Teacher TELL Survey</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Teacher Pre/Post Survey</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Teacher Retention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School Observations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Student Voice Survey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Student Focus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975071749"/>
                  </a:ext>
                </a:extLst>
              </a:tr>
            </a:tbl>
          </a:graphicData>
        </a:graphic>
      </p:graphicFrame>
      <p:sp>
        <p:nvSpPr>
          <p:cNvPr id="3" name="Slide Number Placeholder 2"/>
          <p:cNvSpPr>
            <a:spLocks noGrp="1"/>
          </p:cNvSpPr>
          <p:nvPr>
            <p:ph type="sldNum" sz="quarter" idx="12"/>
          </p:nvPr>
        </p:nvSpPr>
        <p:spPr/>
        <p:txBody>
          <a:bodyPr/>
          <a:lstStyle/>
          <a:p>
            <a:fld id="{BB2010EE-C5C1-4A97-89EE-CEBB3DB5FF6A}" type="slidenum">
              <a:rPr lang="en-US" smtClean="0"/>
              <a:t>33</a:t>
            </a:fld>
            <a:endParaRPr lang="en-US"/>
          </a:p>
        </p:txBody>
      </p:sp>
    </p:spTree>
    <p:extLst>
      <p:ext uri="{BB962C8B-B14F-4D97-AF65-F5344CB8AC3E}">
        <p14:creationId xmlns:p14="http://schemas.microsoft.com/office/powerpoint/2010/main" val="4152182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5887" y="0"/>
            <a:ext cx="6937375" cy="990600"/>
          </a:xfrm>
        </p:spPr>
        <p:txBody>
          <a:bodyPr>
            <a:normAutofit/>
          </a:bodyPr>
          <a:lstStyle/>
          <a:p>
            <a:pPr>
              <a:defRPr/>
            </a:pPr>
            <a:r>
              <a:rPr lang="en-US" sz="5400" dirty="0">
                <a:solidFill>
                  <a:schemeClr val="accent1">
                    <a:lumMod val="75000"/>
                  </a:schemeClr>
                </a:solidFill>
                <a:ea typeface="+mj-ea"/>
              </a:rPr>
              <a:t>Data Integration </a:t>
            </a:r>
          </a:p>
        </p:txBody>
      </p:sp>
      <p:graphicFrame>
        <p:nvGraphicFramePr>
          <p:cNvPr id="9" name="Table 8"/>
          <p:cNvGraphicFramePr>
            <a:graphicFrameLocks noGrp="1"/>
          </p:cNvGraphicFramePr>
          <p:nvPr>
            <p:extLst>
              <p:ext uri="{D42A27DB-BD31-4B8C-83A1-F6EECF244321}">
                <p14:modId xmlns:p14="http://schemas.microsoft.com/office/powerpoint/2010/main" val="3706023628"/>
              </p:ext>
            </p:extLst>
          </p:nvPr>
        </p:nvGraphicFramePr>
        <p:xfrm>
          <a:off x="1552574" y="1206137"/>
          <a:ext cx="9144000" cy="5181599"/>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46952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a:solidFill>
                            <a:schemeClr val="lt1"/>
                          </a:solidFill>
                          <a:latin typeface="+mn-lt"/>
                          <a:ea typeface="+mn-ea"/>
                          <a:cs typeface="+mn-cs"/>
                        </a:rPr>
                        <a:t>BEHAVIOR</a:t>
                      </a:r>
                    </a:p>
                  </a:txBody>
                  <a:tcPr/>
                </a:tc>
                <a:tc hMerge="1">
                  <a:txBody>
                    <a:bodyPr/>
                    <a:lstStyle/>
                    <a:p>
                      <a:endParaRPr lang="en-US" dirty="0"/>
                    </a:p>
                  </a:txBody>
                  <a:tcPr/>
                </a:tc>
                <a:extLst>
                  <a:ext uri="{0D108BD9-81ED-4DB2-BD59-A6C34878D82A}">
                    <a16:rowId xmlns:a16="http://schemas.microsoft.com/office/drawing/2014/main" val="10000"/>
                  </a:ext>
                </a:extLst>
              </a:tr>
              <a:tr h="469526">
                <a:tc>
                  <a:txBody>
                    <a:bodyPr/>
                    <a:lstStyle/>
                    <a:p>
                      <a:pPr algn="ctr"/>
                      <a:r>
                        <a:rPr lang="en-US" sz="2400" dirty="0"/>
                        <a:t>IMPACT</a:t>
                      </a:r>
                    </a:p>
                  </a:txBody>
                  <a:tcPr>
                    <a:solidFill>
                      <a:schemeClr val="accent1">
                        <a:lumMod val="40000"/>
                        <a:lumOff val="60000"/>
                      </a:schemeClr>
                    </a:solidFill>
                  </a:tcPr>
                </a:tc>
                <a:tc>
                  <a:txBody>
                    <a:bodyPr/>
                    <a:lstStyle/>
                    <a:p>
                      <a:pPr algn="ctr"/>
                      <a:r>
                        <a:rPr lang="en-US" sz="2400" dirty="0"/>
                        <a:t>MEASURES</a:t>
                      </a:r>
                    </a:p>
                  </a:txBody>
                  <a:tcPr>
                    <a:solidFill>
                      <a:schemeClr val="accent1">
                        <a:lumMod val="40000"/>
                        <a:lumOff val="60000"/>
                      </a:schemeClr>
                    </a:solidFill>
                  </a:tcPr>
                </a:tc>
                <a:extLst>
                  <a:ext uri="{0D108BD9-81ED-4DB2-BD59-A6C34878D82A}">
                    <a16:rowId xmlns:a16="http://schemas.microsoft.com/office/drawing/2014/main" val="10001"/>
                  </a:ext>
                </a:extLst>
              </a:tr>
              <a:tr h="1596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Suspensions,</a:t>
                      </a:r>
                      <a:r>
                        <a:rPr lang="en-US" sz="2400" baseline="0" dirty="0"/>
                        <a:t> Discipline Disproportionality, Absences</a:t>
                      </a:r>
                      <a:endParaRPr lang="en-US" sz="2400" dirty="0"/>
                    </a:p>
                  </a:txBody>
                  <a:tcPr>
                    <a:solidFill>
                      <a:schemeClr val="accent1">
                        <a:lumMod val="20000"/>
                        <a:lumOff val="80000"/>
                      </a:schemeClr>
                    </a:solidFill>
                  </a:tcPr>
                </a:tc>
                <a:tc>
                  <a:txBody>
                    <a:bodyPr/>
                    <a:lstStyle/>
                    <a:p>
                      <a:pPr algn="l"/>
                      <a:r>
                        <a:rPr lang="en-US" sz="2400" dirty="0"/>
                        <a:t>Suspension</a:t>
                      </a:r>
                      <a:r>
                        <a:rPr lang="en-US" sz="2400" baseline="0" dirty="0"/>
                        <a:t> Events</a:t>
                      </a:r>
                    </a:p>
                    <a:p>
                      <a:pPr algn="l"/>
                      <a:r>
                        <a:rPr lang="en-US" sz="2400" baseline="0" dirty="0"/>
                        <a:t>Suspension Duration</a:t>
                      </a:r>
                    </a:p>
                    <a:p>
                      <a:pPr algn="l"/>
                      <a:r>
                        <a:rPr lang="en-US" sz="2400" baseline="0" dirty="0"/>
                        <a:t>Group Suspension Gaps</a:t>
                      </a:r>
                    </a:p>
                    <a:p>
                      <a:pPr algn="l"/>
                      <a:r>
                        <a:rPr lang="en-US" sz="2400" baseline="0" dirty="0"/>
                        <a:t>Absences </a:t>
                      </a:r>
                    </a:p>
                  </a:txBody>
                  <a:tcPr>
                    <a:solidFill>
                      <a:schemeClr val="accent1">
                        <a:lumMod val="20000"/>
                        <a:lumOff val="80000"/>
                      </a:schemeClr>
                    </a:solidFill>
                  </a:tcPr>
                </a:tc>
                <a:extLst>
                  <a:ext uri="{0D108BD9-81ED-4DB2-BD59-A6C34878D82A}">
                    <a16:rowId xmlns:a16="http://schemas.microsoft.com/office/drawing/2014/main" val="10002"/>
                  </a:ext>
                </a:extLst>
              </a:tr>
              <a:tr h="46952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a:solidFill>
                            <a:schemeClr val="lt1"/>
                          </a:solidFill>
                          <a:latin typeface="+mn-lt"/>
                          <a:ea typeface="+mn-ea"/>
                          <a:cs typeface="+mn-cs"/>
                        </a:rPr>
                        <a:t>ACADEMICS</a:t>
                      </a:r>
                    </a:p>
                  </a:txBody>
                  <a:tcPr>
                    <a:solidFill>
                      <a:schemeClr val="accent1"/>
                    </a:solidFill>
                  </a:tcPr>
                </a:tc>
                <a:tc hMerge="1">
                  <a:txBody>
                    <a:bodyPr/>
                    <a:lstStyle/>
                    <a:p>
                      <a:pPr algn="ctr"/>
                      <a:endParaRPr lang="en-US" sz="2400" dirty="0"/>
                    </a:p>
                  </a:txBody>
                  <a:tcPr/>
                </a:tc>
                <a:extLst>
                  <a:ext uri="{0D108BD9-81ED-4DB2-BD59-A6C34878D82A}">
                    <a16:rowId xmlns:a16="http://schemas.microsoft.com/office/drawing/2014/main" val="10003"/>
                  </a:ext>
                </a:extLst>
              </a:tr>
              <a:tr h="4695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IMPACT</a:t>
                      </a:r>
                    </a:p>
                  </a:txBody>
                  <a:tcPr>
                    <a:solidFill>
                      <a:schemeClr val="accent1">
                        <a:lumMod val="40000"/>
                        <a:lumOff val="60000"/>
                      </a:schemeClr>
                    </a:solidFill>
                  </a:tcPr>
                </a:tc>
                <a:tc>
                  <a:txBody>
                    <a:bodyPr/>
                    <a:lstStyle/>
                    <a:p>
                      <a:pPr algn="ctr"/>
                      <a:r>
                        <a:rPr lang="en-US" sz="2400" dirty="0"/>
                        <a:t>MEASURES</a:t>
                      </a:r>
                    </a:p>
                  </a:txBody>
                  <a:tcPr>
                    <a:solidFill>
                      <a:schemeClr val="accent1">
                        <a:lumMod val="40000"/>
                        <a:lumOff val="60000"/>
                      </a:schemeClr>
                    </a:solidFill>
                  </a:tcPr>
                </a:tc>
                <a:extLst>
                  <a:ext uri="{0D108BD9-81ED-4DB2-BD59-A6C34878D82A}">
                    <a16:rowId xmlns:a16="http://schemas.microsoft.com/office/drawing/2014/main" val="10004"/>
                  </a:ext>
                </a:extLst>
              </a:tr>
              <a:tr h="1707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Deeper</a:t>
                      </a:r>
                      <a:r>
                        <a:rPr lang="en-US" sz="2400" baseline="0" dirty="0"/>
                        <a:t> Learning Opportunities (Caring, Thinking, Communicating Skills), </a:t>
                      </a:r>
                      <a:r>
                        <a:rPr lang="en-US" sz="2400" dirty="0"/>
                        <a:t>Gap,</a:t>
                      </a:r>
                      <a:r>
                        <a:rPr lang="en-US" sz="2400" baseline="0" dirty="0"/>
                        <a:t> Growth, Novice Reduction, Proficiency Rates</a:t>
                      </a:r>
                      <a:endParaRPr lang="en-US" sz="2400" dirty="0"/>
                    </a:p>
                  </a:txBody>
                  <a:tcPr>
                    <a:solidFill>
                      <a:schemeClr val="accent1">
                        <a:lumMod val="20000"/>
                        <a:lumOff val="80000"/>
                      </a:schemeClr>
                    </a:solidFill>
                  </a:tcPr>
                </a:tc>
                <a:tc>
                  <a:txBody>
                    <a:bodyPr/>
                    <a:lstStyle/>
                    <a:p>
                      <a:r>
                        <a:rPr kumimoji="0" lang="en-US" sz="2400" b="0" i="0" u="none" strike="noStrike" kern="1200" baseline="0" dirty="0">
                          <a:solidFill>
                            <a:schemeClr val="dk1"/>
                          </a:solidFill>
                          <a:latin typeface="+mn-lt"/>
                          <a:ea typeface="+mn-ea"/>
                          <a:cs typeface="+mn-cs"/>
                        </a:rPr>
                        <a:t>Comprehensive School Survey  </a:t>
                      </a:r>
                    </a:p>
                    <a:p>
                      <a:pPr marL="0" indent="0">
                        <a:buFontTx/>
                        <a:buNone/>
                      </a:pPr>
                      <a:r>
                        <a:rPr kumimoji="0" lang="en-US" sz="2400" b="0" i="0" u="none" strike="noStrike" kern="1200" baseline="0" dirty="0">
                          <a:solidFill>
                            <a:schemeClr val="dk1"/>
                          </a:solidFill>
                          <a:latin typeface="+mn-lt"/>
                          <a:ea typeface="+mn-ea"/>
                          <a:cs typeface="+mn-cs"/>
                        </a:rPr>
                        <a:t>Student Focus Groups</a:t>
                      </a:r>
                    </a:p>
                    <a:p>
                      <a:pPr algn="l"/>
                      <a:r>
                        <a:rPr lang="en-US" sz="2400" dirty="0"/>
                        <a:t>State Assessment Results</a:t>
                      </a:r>
                    </a:p>
                    <a:p>
                      <a:pPr algn="l"/>
                      <a:r>
                        <a:rPr lang="en-US" sz="2400" dirty="0"/>
                        <a:t>Student Retention</a:t>
                      </a:r>
                      <a:r>
                        <a:rPr lang="en-US" sz="2400" baseline="0" dirty="0"/>
                        <a:t> Rates</a:t>
                      </a:r>
                      <a:endParaRPr lang="en-US" sz="2400" dirty="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BB2010EE-C5C1-4A97-89EE-CEBB3DB5FF6A}" type="slidenum">
              <a:rPr lang="en-US" smtClean="0"/>
              <a:t>34</a:t>
            </a:fld>
            <a:endParaRPr lang="en-US"/>
          </a:p>
        </p:txBody>
      </p:sp>
    </p:spTree>
    <p:extLst>
      <p:ext uri="{BB962C8B-B14F-4D97-AF65-F5344CB8AC3E}">
        <p14:creationId xmlns:p14="http://schemas.microsoft.com/office/powerpoint/2010/main" val="1974841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4437" y="2480412"/>
            <a:ext cx="4425380" cy="2348252"/>
          </a:xfrm>
        </p:spPr>
        <p:txBody>
          <a:bodyPr>
            <a:noAutofit/>
          </a:bodyPr>
          <a:lstStyle/>
          <a:p>
            <a:r>
              <a:rPr lang="en-US" sz="5400" dirty="0">
                <a:solidFill>
                  <a:schemeClr val="accent1">
                    <a:lumMod val="75000"/>
                  </a:schemeClr>
                </a:solidFill>
              </a:rPr>
              <a:t>High School Exemplar:</a:t>
            </a:r>
            <a:br>
              <a:rPr lang="en-US" sz="5400" dirty="0">
                <a:solidFill>
                  <a:schemeClr val="accent1">
                    <a:lumMod val="75000"/>
                  </a:schemeClr>
                </a:solidFill>
              </a:rPr>
            </a:br>
            <a:r>
              <a:rPr lang="en-US" sz="5400" dirty="0">
                <a:solidFill>
                  <a:schemeClr val="accent1">
                    <a:lumMod val="75000"/>
                  </a:schemeClr>
                </a:solidFill>
              </a:rPr>
              <a:t>Waggener</a:t>
            </a:r>
          </a:p>
        </p:txBody>
      </p:sp>
      <p:pic>
        <p:nvPicPr>
          <p:cNvPr id="4" name="Shape 91"/>
          <p:cNvPicPr preferRelativeResize="0">
            <a:picLocks/>
          </p:cNvPicPr>
          <p:nvPr/>
        </p:nvPicPr>
        <p:blipFill>
          <a:blip r:embed="rId2">
            <a:alphaModFix/>
          </a:blip>
          <a:srcRect t="8708" b="8708"/>
          <a:stretch>
            <a:fillRect/>
          </a:stretch>
        </p:blipFill>
        <p:spPr>
          <a:xfrm>
            <a:off x="242346" y="545578"/>
            <a:ext cx="6740434" cy="6217920"/>
          </a:xfrm>
          <a:prstGeom prst="rect">
            <a:avLst/>
          </a:prstGeom>
          <a:noFill/>
          <a:ln w="82550" cap="sq">
            <a:noFill/>
            <a:miter lim="800000"/>
          </a:ln>
          <a:effectLst/>
          <a:scene3d>
            <a:camera prst="orthographicFront"/>
            <a:lightRig rig="threePt" dir="t">
              <a:rot lat="0" lon="0" rev="2700000"/>
            </a:lightRig>
          </a:scene3d>
          <a:sp3d contourW="6350">
            <a:bevelT h="38100"/>
            <a:contourClr>
              <a:srgbClr val="C0C0C0"/>
            </a:contourClr>
          </a:sp3d>
        </p:spPr>
      </p:pic>
      <p:sp>
        <p:nvSpPr>
          <p:cNvPr id="3" name="Slide Number Placeholder 2"/>
          <p:cNvSpPr>
            <a:spLocks noGrp="1"/>
          </p:cNvSpPr>
          <p:nvPr>
            <p:ph type="sldNum" sz="quarter" idx="12"/>
          </p:nvPr>
        </p:nvSpPr>
        <p:spPr/>
        <p:txBody>
          <a:bodyPr/>
          <a:lstStyle/>
          <a:p>
            <a:fld id="{BB2010EE-C5C1-4A97-89EE-CEBB3DB5FF6A}" type="slidenum">
              <a:rPr lang="en-US" smtClean="0"/>
              <a:t>35</a:t>
            </a:fld>
            <a:endParaRPr lang="en-US"/>
          </a:p>
        </p:txBody>
      </p:sp>
    </p:spTree>
    <p:extLst>
      <p:ext uri="{BB962C8B-B14F-4D97-AF65-F5344CB8AC3E}">
        <p14:creationId xmlns:p14="http://schemas.microsoft.com/office/powerpoint/2010/main" val="216031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p:nvPr/>
        </p:nvSpPr>
        <p:spPr>
          <a:xfrm>
            <a:off x="287633" y="666133"/>
            <a:ext cx="2498000" cy="5540800"/>
          </a:xfrm>
          <a:prstGeom prst="rect">
            <a:avLst/>
          </a:prstGeom>
          <a:noFill/>
          <a:ln>
            <a:noFill/>
          </a:ln>
        </p:spPr>
        <p:txBody>
          <a:bodyPr spcFirstLastPara="1" wrap="square" lIns="121900" tIns="121900" rIns="121900" bIns="121900" anchor="t" anchorCtr="0">
            <a:noAutofit/>
          </a:bodyPr>
          <a:lstStyle/>
          <a:p>
            <a:endParaRPr sz="2400"/>
          </a:p>
        </p:txBody>
      </p:sp>
      <p:sp>
        <p:nvSpPr>
          <p:cNvPr id="119" name="Google Shape;119;p21"/>
          <p:cNvSpPr txBox="1"/>
          <p:nvPr/>
        </p:nvSpPr>
        <p:spPr>
          <a:xfrm>
            <a:off x="1" y="418234"/>
            <a:ext cx="3547240" cy="60860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endParaRPr sz="4000" dirty="0">
              <a:solidFill>
                <a:srgbClr val="F3F3F3"/>
              </a:solidFill>
              <a:latin typeface="Alegreya"/>
              <a:ea typeface="Alegreya"/>
              <a:cs typeface="Alegreya"/>
              <a:sym typeface="Alegreya"/>
            </a:endParaRPr>
          </a:p>
          <a:p>
            <a:pPr algn="ctr"/>
            <a:r>
              <a:rPr lang="en" sz="5400" b="1" dirty="0">
                <a:latin typeface="Alegreya"/>
                <a:ea typeface="Alegreya"/>
                <a:cs typeface="Alegreya"/>
                <a:sym typeface="Alegreya"/>
              </a:rPr>
              <a:t>Welcome to Waggener</a:t>
            </a:r>
            <a:endParaRPr sz="5400" b="1" dirty="0">
              <a:latin typeface="Alegreya"/>
              <a:ea typeface="Alegreya"/>
              <a:cs typeface="Alegreya"/>
              <a:sym typeface="Alegreya"/>
            </a:endParaRPr>
          </a:p>
          <a:p>
            <a:pPr algn="ctr"/>
            <a:r>
              <a:rPr lang="en" sz="5400" b="1" dirty="0">
                <a:latin typeface="Alegreya"/>
                <a:ea typeface="Alegreya"/>
                <a:cs typeface="Alegreya"/>
                <a:sym typeface="Alegreya"/>
              </a:rPr>
              <a:t>High School</a:t>
            </a:r>
            <a:endParaRPr sz="5400" b="1" dirty="0">
              <a:latin typeface="Alegreya"/>
              <a:ea typeface="Alegreya"/>
              <a:cs typeface="Alegreya"/>
              <a:sym typeface="Alegreya"/>
            </a:endParaRPr>
          </a:p>
        </p:txBody>
      </p:sp>
      <p:pic>
        <p:nvPicPr>
          <p:cNvPr id="120" name="Google Shape;120;p21" title="Waggener High">
            <a:hlinkClick r:id="rId3"/>
          </p:cNvPr>
          <p:cNvPicPr preferRelativeResize="0"/>
          <p:nvPr/>
        </p:nvPicPr>
        <p:blipFill>
          <a:blip r:embed="rId4">
            <a:alphaModFix/>
          </a:blip>
          <a:stretch>
            <a:fillRect/>
          </a:stretch>
        </p:blipFill>
        <p:spPr>
          <a:xfrm>
            <a:off x="3724200" y="418234"/>
            <a:ext cx="8028733" cy="6021549"/>
          </a:xfrm>
          <a:prstGeom prst="rect">
            <a:avLst/>
          </a:prstGeom>
          <a:noFill/>
          <a:ln w="28575" cap="flat" cmpd="sng">
            <a:solidFill>
              <a:srgbClr val="990000"/>
            </a:solidFill>
            <a:prstDash val="solid"/>
            <a:round/>
            <a:headEnd type="none" w="sm" len="sm"/>
            <a:tailEnd type="none" w="sm" len="sm"/>
          </a:ln>
          <a:effectLst>
            <a:outerShdw blurRad="271463" dist="95250" dir="2580000" algn="bl" rotWithShape="0">
              <a:srgbClr val="000000">
                <a:alpha val="97000"/>
              </a:srgbClr>
            </a:outerShdw>
          </a:effectLst>
        </p:spPr>
      </p:pic>
    </p:spTree>
    <p:extLst>
      <p:ext uri="{BB962C8B-B14F-4D97-AF65-F5344CB8AC3E}">
        <p14:creationId xmlns:p14="http://schemas.microsoft.com/office/powerpoint/2010/main" val="335978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p:nvPr/>
        </p:nvSpPr>
        <p:spPr>
          <a:xfrm>
            <a:off x="1040524" y="389467"/>
            <a:ext cx="10152993" cy="6096000"/>
          </a:xfrm>
          <a:prstGeom prst="rect">
            <a:avLst/>
          </a:prstGeom>
          <a:solidFill>
            <a:schemeClr val="lt2"/>
          </a:solidFill>
          <a:ln w="28575" cap="flat" cmpd="sng">
            <a:solidFill>
              <a:srgbClr val="99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6" name="Google Shape;126;p22"/>
          <p:cNvSpPr txBox="1"/>
          <p:nvPr/>
        </p:nvSpPr>
        <p:spPr>
          <a:xfrm>
            <a:off x="2234833" y="887100"/>
            <a:ext cx="9331600" cy="989200"/>
          </a:xfrm>
          <a:prstGeom prst="rect">
            <a:avLst/>
          </a:prstGeom>
          <a:noFill/>
          <a:ln>
            <a:noFill/>
          </a:ln>
        </p:spPr>
        <p:txBody>
          <a:bodyPr spcFirstLastPara="1" wrap="square" lIns="121900" tIns="121900" rIns="121900" bIns="121900" anchor="t" anchorCtr="0">
            <a:noAutofit/>
          </a:bodyPr>
          <a:lstStyle/>
          <a:p>
            <a:endParaRPr sz="5333">
              <a:solidFill>
                <a:srgbClr val="2A2A2A"/>
              </a:solidFill>
              <a:latin typeface="Alegreya"/>
              <a:ea typeface="Alegreya"/>
              <a:cs typeface="Alegreya"/>
              <a:sym typeface="Alegreya"/>
            </a:endParaRPr>
          </a:p>
        </p:txBody>
      </p:sp>
      <p:sp>
        <p:nvSpPr>
          <p:cNvPr id="127" name="Google Shape;127;p22"/>
          <p:cNvSpPr txBox="1"/>
          <p:nvPr/>
        </p:nvSpPr>
        <p:spPr>
          <a:xfrm>
            <a:off x="818867" y="3173100"/>
            <a:ext cx="10542800" cy="2848400"/>
          </a:xfrm>
          <a:prstGeom prst="rect">
            <a:avLst/>
          </a:prstGeom>
          <a:noFill/>
          <a:ln>
            <a:noFill/>
          </a:ln>
        </p:spPr>
        <p:txBody>
          <a:bodyPr spcFirstLastPara="1" wrap="square" lIns="121900" tIns="121900" rIns="121900" bIns="121900" anchor="t" anchorCtr="0">
            <a:noAutofit/>
          </a:bodyPr>
          <a:lstStyle/>
          <a:p>
            <a:endParaRPr sz="7466">
              <a:solidFill>
                <a:srgbClr val="2A2A2A"/>
              </a:solidFill>
              <a:latin typeface="Alegreya"/>
              <a:ea typeface="Alegreya"/>
              <a:cs typeface="Alegreya"/>
              <a:sym typeface="Alegreya"/>
            </a:endParaRPr>
          </a:p>
        </p:txBody>
      </p:sp>
      <p:graphicFrame>
        <p:nvGraphicFramePr>
          <p:cNvPr id="128" name="Google Shape;128;p22"/>
          <p:cNvGraphicFramePr/>
          <p:nvPr>
            <p:extLst/>
          </p:nvPr>
        </p:nvGraphicFramePr>
        <p:xfrm>
          <a:off x="1198179" y="588567"/>
          <a:ext cx="9869214" cy="5723000"/>
        </p:xfrm>
        <a:graphic>
          <a:graphicData uri="http://schemas.openxmlformats.org/drawingml/2006/table">
            <a:tbl>
              <a:tblPr>
                <a:noFill/>
              </a:tblPr>
              <a:tblGrid>
                <a:gridCol w="7865013">
                  <a:extLst>
                    <a:ext uri="{9D8B030D-6E8A-4147-A177-3AD203B41FA5}">
                      <a16:colId xmlns:a16="http://schemas.microsoft.com/office/drawing/2014/main" val="20000"/>
                    </a:ext>
                  </a:extLst>
                </a:gridCol>
                <a:gridCol w="2004201">
                  <a:extLst>
                    <a:ext uri="{9D8B030D-6E8A-4147-A177-3AD203B41FA5}">
                      <a16:colId xmlns:a16="http://schemas.microsoft.com/office/drawing/2014/main" val="20001"/>
                    </a:ext>
                  </a:extLst>
                </a:gridCol>
              </a:tblGrid>
              <a:tr h="2861500">
                <a:tc>
                  <a:txBody>
                    <a:bodyPr/>
                    <a:lstStyle/>
                    <a:p>
                      <a:pPr marL="0" lvl="0" indent="0" algn="l" rtl="0">
                        <a:spcBef>
                          <a:spcPts val="0"/>
                        </a:spcBef>
                        <a:spcAft>
                          <a:spcPts val="0"/>
                        </a:spcAft>
                        <a:buNone/>
                      </a:pPr>
                      <a:r>
                        <a:rPr lang="en" sz="4300">
                          <a:solidFill>
                            <a:srgbClr val="F3F3F3"/>
                          </a:solidFill>
                          <a:latin typeface="Alegreya"/>
                          <a:ea typeface="Alegreya"/>
                          <a:cs typeface="Alegreya"/>
                          <a:sym typeface="Alegreya"/>
                        </a:rPr>
                        <a:t>     Waggener Enrollment</a:t>
                      </a:r>
                      <a:endParaRPr sz="430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990000"/>
                    </a:solidFill>
                  </a:tcPr>
                </a:tc>
                <a:tc>
                  <a:txBody>
                    <a:bodyPr/>
                    <a:lstStyle/>
                    <a:p>
                      <a:pPr marL="0" lvl="0" indent="0" algn="ctr" rtl="0">
                        <a:spcBef>
                          <a:spcPts val="0"/>
                        </a:spcBef>
                        <a:spcAft>
                          <a:spcPts val="0"/>
                        </a:spcAft>
                        <a:buNone/>
                      </a:pPr>
                      <a:r>
                        <a:rPr lang="en" sz="4300" dirty="0">
                          <a:solidFill>
                            <a:srgbClr val="F3F3F3"/>
                          </a:solidFill>
                          <a:latin typeface="Alegreya"/>
                          <a:ea typeface="Alegreya"/>
                          <a:cs typeface="Alegreya"/>
                          <a:sym typeface="Alegreya"/>
                        </a:rPr>
                        <a:t>912</a:t>
                      </a:r>
                      <a:endParaRPr sz="43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990000"/>
                    </a:solidFill>
                  </a:tcPr>
                </a:tc>
                <a:extLst>
                  <a:ext uri="{0D108BD9-81ED-4DB2-BD59-A6C34878D82A}">
                    <a16:rowId xmlns:a16="http://schemas.microsoft.com/office/drawing/2014/main" val="10000"/>
                  </a:ext>
                </a:extLst>
              </a:tr>
              <a:tr h="2861500">
                <a:tc>
                  <a:txBody>
                    <a:bodyPr/>
                    <a:lstStyle/>
                    <a:p>
                      <a:pPr marL="0" lvl="0" indent="0" algn="l" rtl="0">
                        <a:spcBef>
                          <a:spcPts val="0"/>
                        </a:spcBef>
                        <a:spcAft>
                          <a:spcPts val="0"/>
                        </a:spcAft>
                        <a:buNone/>
                      </a:pPr>
                      <a:r>
                        <a:rPr lang="en" sz="4300" dirty="0">
                          <a:solidFill>
                            <a:srgbClr val="F3F3F3"/>
                          </a:solidFill>
                          <a:latin typeface="Alegreya"/>
                          <a:ea typeface="Alegreya"/>
                          <a:cs typeface="Alegreya"/>
                          <a:sym typeface="Alegreya"/>
                        </a:rPr>
                        <a:t>Freshman Academy</a:t>
                      </a:r>
                      <a:r>
                        <a:rPr lang="en" sz="4300" baseline="0" dirty="0">
                          <a:solidFill>
                            <a:srgbClr val="F3F3F3"/>
                          </a:solidFill>
                          <a:latin typeface="Alegreya"/>
                          <a:ea typeface="Alegreya"/>
                          <a:cs typeface="Alegreya"/>
                          <a:sym typeface="Alegreya"/>
                        </a:rPr>
                        <a:t> </a:t>
                      </a:r>
                      <a:r>
                        <a:rPr lang="en" sz="4300" dirty="0">
                          <a:solidFill>
                            <a:srgbClr val="F3F3F3"/>
                          </a:solidFill>
                          <a:latin typeface="Alegreya"/>
                          <a:ea typeface="Alegreya"/>
                          <a:cs typeface="Alegreya"/>
                          <a:sym typeface="Alegreya"/>
                        </a:rPr>
                        <a:t>Enrollment</a:t>
                      </a:r>
                      <a:endParaRPr sz="43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2A2A2A"/>
                    </a:solidFill>
                  </a:tcPr>
                </a:tc>
                <a:tc>
                  <a:txBody>
                    <a:bodyPr/>
                    <a:lstStyle/>
                    <a:p>
                      <a:pPr marL="0" lvl="0" indent="0" algn="ctr" rtl="0">
                        <a:spcBef>
                          <a:spcPts val="0"/>
                        </a:spcBef>
                        <a:spcAft>
                          <a:spcPts val="0"/>
                        </a:spcAft>
                        <a:buNone/>
                      </a:pPr>
                      <a:r>
                        <a:rPr lang="en" sz="4300" dirty="0">
                          <a:solidFill>
                            <a:srgbClr val="F3F3F3"/>
                          </a:solidFill>
                          <a:latin typeface="Alegreya"/>
                          <a:ea typeface="Alegreya"/>
                          <a:cs typeface="Alegreya"/>
                          <a:sym typeface="Alegreya"/>
                        </a:rPr>
                        <a:t>220</a:t>
                      </a:r>
                      <a:endParaRPr sz="43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2A2A2A"/>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9330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p:nvPr/>
        </p:nvSpPr>
        <p:spPr>
          <a:xfrm>
            <a:off x="2320133" y="1177133"/>
            <a:ext cx="9041600" cy="698800"/>
          </a:xfrm>
          <a:prstGeom prst="rect">
            <a:avLst/>
          </a:prstGeom>
          <a:noFill/>
          <a:ln>
            <a:noFill/>
          </a:ln>
        </p:spPr>
        <p:txBody>
          <a:bodyPr spcFirstLastPara="1" wrap="square" lIns="121900" tIns="121900" rIns="121900" bIns="121900" anchor="t" anchorCtr="0">
            <a:noAutofit/>
          </a:bodyPr>
          <a:lstStyle/>
          <a:p>
            <a:r>
              <a:rPr lang="en" sz="4800" b="1">
                <a:solidFill>
                  <a:srgbClr val="2A2A2A"/>
                </a:solidFill>
                <a:latin typeface="Alegreya"/>
                <a:ea typeface="Alegreya"/>
                <a:cs typeface="Alegreya"/>
                <a:sym typeface="Alegreya"/>
              </a:rPr>
              <a:t>The Demographics of Waggener</a:t>
            </a:r>
            <a:endParaRPr sz="4800" b="1">
              <a:solidFill>
                <a:srgbClr val="2A2A2A"/>
              </a:solidFill>
              <a:latin typeface="Alegreya"/>
              <a:ea typeface="Alegreya"/>
              <a:cs typeface="Alegreya"/>
              <a:sym typeface="Alegreya"/>
            </a:endParaRPr>
          </a:p>
        </p:txBody>
      </p:sp>
      <p:pic>
        <p:nvPicPr>
          <p:cNvPr id="134" name="Google Shape;134;p23" title="Chart"/>
          <p:cNvPicPr preferRelativeResize="0"/>
          <p:nvPr/>
        </p:nvPicPr>
        <p:blipFill>
          <a:blip r:embed="rId3">
            <a:alphaModFix/>
          </a:blip>
          <a:stretch>
            <a:fillRect/>
          </a:stretch>
        </p:blipFill>
        <p:spPr>
          <a:xfrm>
            <a:off x="1437064" y="394868"/>
            <a:ext cx="9693391" cy="6053699"/>
          </a:xfrm>
          <a:prstGeom prst="rect">
            <a:avLst/>
          </a:prstGeom>
          <a:noFill/>
          <a:ln w="28575" cap="flat" cmpd="sng">
            <a:solidFill>
              <a:srgbClr val="990000"/>
            </a:solidFill>
            <a:prstDash val="solid"/>
            <a:round/>
            <a:headEnd type="none" w="sm" len="sm"/>
            <a:tailEnd type="none" w="sm" len="sm"/>
          </a:ln>
          <a:effectLst>
            <a:outerShdw blurRad="242888" dist="114300" dir="3120000" algn="bl" rotWithShape="0">
              <a:srgbClr val="000000"/>
            </a:outerShdw>
          </a:effectLst>
        </p:spPr>
      </p:pic>
      <p:sp>
        <p:nvSpPr>
          <p:cNvPr id="135" name="Google Shape;135;p23"/>
          <p:cNvSpPr txBox="1"/>
          <p:nvPr/>
        </p:nvSpPr>
        <p:spPr>
          <a:xfrm rot="-5400000">
            <a:off x="-2213433" y="2563167"/>
            <a:ext cx="6388800" cy="1382000"/>
          </a:xfrm>
          <a:prstGeom prst="rect">
            <a:avLst/>
          </a:prstGeom>
          <a:noFill/>
          <a:ln>
            <a:noFill/>
          </a:ln>
          <a:effectLst>
            <a:outerShdw blurRad="128588" dist="76200" dir="480000" algn="bl" rotWithShape="0">
              <a:srgbClr val="000000">
                <a:alpha val="99000"/>
              </a:srgbClr>
            </a:outerShdw>
          </a:effectLst>
        </p:spPr>
        <p:txBody>
          <a:bodyPr spcFirstLastPara="1" wrap="square" lIns="121900" tIns="121900" rIns="121900" bIns="121900" anchor="t" anchorCtr="0">
            <a:noAutofit/>
          </a:bodyPr>
          <a:lstStyle/>
          <a:p>
            <a:pPr algn="ctr"/>
            <a:r>
              <a:rPr lang="en" sz="6000" dirty="0">
                <a:latin typeface="Alegreya"/>
                <a:ea typeface="Alegreya"/>
                <a:cs typeface="Alegreya"/>
                <a:sym typeface="Alegreya"/>
              </a:rPr>
              <a:t>Demographics</a:t>
            </a:r>
            <a:endParaRPr sz="6000" dirty="0">
              <a:latin typeface="Alegreya"/>
              <a:ea typeface="Alegreya"/>
              <a:cs typeface="Alegreya"/>
              <a:sym typeface="Alegreya"/>
            </a:endParaRPr>
          </a:p>
        </p:txBody>
      </p:sp>
    </p:spTree>
    <p:extLst>
      <p:ext uri="{BB962C8B-B14F-4D97-AF65-F5344CB8AC3E}">
        <p14:creationId xmlns:p14="http://schemas.microsoft.com/office/powerpoint/2010/main" val="2918089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p:nvPr/>
        </p:nvSpPr>
        <p:spPr>
          <a:xfrm>
            <a:off x="1072055" y="184514"/>
            <a:ext cx="10184525" cy="5979802"/>
          </a:xfrm>
          <a:prstGeom prst="rect">
            <a:avLst/>
          </a:prstGeom>
          <a:solidFill>
            <a:schemeClr val="lt2"/>
          </a:solidFill>
          <a:ln w="28575" cap="flat" cmpd="sng">
            <a:solidFill>
              <a:srgbClr val="99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graphicFrame>
        <p:nvGraphicFramePr>
          <p:cNvPr id="141" name="Google Shape;141;p24"/>
          <p:cNvGraphicFramePr/>
          <p:nvPr>
            <p:extLst/>
          </p:nvPr>
        </p:nvGraphicFramePr>
        <p:xfrm>
          <a:off x="1182413" y="379407"/>
          <a:ext cx="9963808" cy="5590016"/>
        </p:xfrm>
        <a:graphic>
          <a:graphicData uri="http://schemas.openxmlformats.org/drawingml/2006/table">
            <a:tbl>
              <a:tblPr>
                <a:noFill/>
              </a:tblPr>
              <a:tblGrid>
                <a:gridCol w="7940405">
                  <a:extLst>
                    <a:ext uri="{9D8B030D-6E8A-4147-A177-3AD203B41FA5}">
                      <a16:colId xmlns:a16="http://schemas.microsoft.com/office/drawing/2014/main" val="20000"/>
                    </a:ext>
                  </a:extLst>
                </a:gridCol>
                <a:gridCol w="2023403">
                  <a:extLst>
                    <a:ext uri="{9D8B030D-6E8A-4147-A177-3AD203B41FA5}">
                      <a16:colId xmlns:a16="http://schemas.microsoft.com/office/drawing/2014/main" val="20001"/>
                    </a:ext>
                  </a:extLst>
                </a:gridCol>
              </a:tblGrid>
              <a:tr h="1397504">
                <a:tc>
                  <a:txBody>
                    <a:bodyPr/>
                    <a:lstStyle/>
                    <a:p>
                      <a:pPr marL="0" lvl="0" indent="0" algn="l" rtl="0">
                        <a:spcBef>
                          <a:spcPts val="0"/>
                        </a:spcBef>
                        <a:spcAft>
                          <a:spcPts val="0"/>
                        </a:spcAft>
                        <a:buNone/>
                      </a:pPr>
                      <a:r>
                        <a:rPr lang="en" sz="3200" dirty="0">
                          <a:solidFill>
                            <a:srgbClr val="F3F3F3"/>
                          </a:solidFill>
                          <a:latin typeface="Alegreya"/>
                          <a:ea typeface="Alegreya"/>
                          <a:cs typeface="Alegreya"/>
                          <a:sym typeface="Alegreya"/>
                        </a:rPr>
                        <a:t> Free/Reduced Lunch</a:t>
                      </a:r>
                      <a:endParaRPr sz="32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990000"/>
                    </a:solidFill>
                  </a:tcPr>
                </a:tc>
                <a:tc>
                  <a:txBody>
                    <a:bodyPr/>
                    <a:lstStyle/>
                    <a:p>
                      <a:pPr marL="0" lvl="0" indent="0" algn="ctr" rtl="0">
                        <a:spcBef>
                          <a:spcPts val="0"/>
                        </a:spcBef>
                        <a:spcAft>
                          <a:spcPts val="0"/>
                        </a:spcAft>
                        <a:buClr>
                          <a:schemeClr val="dk1"/>
                        </a:buClr>
                        <a:buSzPts val="1100"/>
                        <a:buFont typeface="Arial"/>
                        <a:buNone/>
                      </a:pPr>
                      <a:r>
                        <a:rPr lang="en" sz="3200" dirty="0">
                          <a:solidFill>
                            <a:srgbClr val="F3F3F3"/>
                          </a:solidFill>
                          <a:latin typeface="Alegreya"/>
                          <a:ea typeface="Alegreya"/>
                          <a:cs typeface="Alegreya"/>
                          <a:sym typeface="Alegreya"/>
                        </a:rPr>
                        <a:t>76%</a:t>
                      </a:r>
                      <a:endParaRPr sz="32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990000"/>
                    </a:solidFill>
                  </a:tcPr>
                </a:tc>
                <a:extLst>
                  <a:ext uri="{0D108BD9-81ED-4DB2-BD59-A6C34878D82A}">
                    <a16:rowId xmlns:a16="http://schemas.microsoft.com/office/drawing/2014/main" val="10000"/>
                  </a:ext>
                </a:extLst>
              </a:tr>
              <a:tr h="1397504">
                <a:tc>
                  <a:txBody>
                    <a:bodyPr/>
                    <a:lstStyle/>
                    <a:p>
                      <a:pPr marL="0" lvl="0" indent="0" algn="l" rtl="0">
                        <a:spcBef>
                          <a:spcPts val="0"/>
                        </a:spcBef>
                        <a:spcAft>
                          <a:spcPts val="0"/>
                        </a:spcAft>
                        <a:buNone/>
                      </a:pPr>
                      <a:r>
                        <a:rPr lang="en" sz="3200">
                          <a:solidFill>
                            <a:srgbClr val="F3F3F3"/>
                          </a:solidFill>
                          <a:latin typeface="Alegreya"/>
                          <a:ea typeface="Alegreya"/>
                          <a:cs typeface="Alegreya"/>
                          <a:sym typeface="Alegreya"/>
                        </a:rPr>
                        <a:t> Attendance Rate</a:t>
                      </a:r>
                      <a:endParaRPr sz="320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2A2A2A"/>
                    </a:solidFill>
                  </a:tcPr>
                </a:tc>
                <a:tc>
                  <a:txBody>
                    <a:bodyPr/>
                    <a:lstStyle/>
                    <a:p>
                      <a:pPr marL="0" lvl="0" indent="0" algn="ctr" rtl="0">
                        <a:spcBef>
                          <a:spcPts val="0"/>
                        </a:spcBef>
                        <a:spcAft>
                          <a:spcPts val="0"/>
                        </a:spcAft>
                        <a:buNone/>
                      </a:pPr>
                      <a:r>
                        <a:rPr lang="en" sz="3200">
                          <a:solidFill>
                            <a:srgbClr val="F3F3F3"/>
                          </a:solidFill>
                          <a:latin typeface="Alegreya"/>
                          <a:ea typeface="Alegreya"/>
                          <a:cs typeface="Alegreya"/>
                          <a:sym typeface="Alegreya"/>
                        </a:rPr>
                        <a:t>88.3%</a:t>
                      </a:r>
                      <a:endParaRPr sz="320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2A2A2A"/>
                    </a:solidFill>
                  </a:tcPr>
                </a:tc>
                <a:extLst>
                  <a:ext uri="{0D108BD9-81ED-4DB2-BD59-A6C34878D82A}">
                    <a16:rowId xmlns:a16="http://schemas.microsoft.com/office/drawing/2014/main" val="10001"/>
                  </a:ext>
                </a:extLst>
              </a:tr>
              <a:tr h="1397504">
                <a:tc>
                  <a:txBody>
                    <a:bodyPr/>
                    <a:lstStyle/>
                    <a:p>
                      <a:pPr marL="0" lvl="0" indent="0" algn="l" rtl="0">
                        <a:spcBef>
                          <a:spcPts val="0"/>
                        </a:spcBef>
                        <a:spcAft>
                          <a:spcPts val="0"/>
                        </a:spcAft>
                        <a:buNone/>
                      </a:pPr>
                      <a:r>
                        <a:rPr lang="en" sz="3200" dirty="0">
                          <a:solidFill>
                            <a:srgbClr val="F3F3F3"/>
                          </a:solidFill>
                          <a:latin typeface="Alegreya"/>
                          <a:ea typeface="Alegreya"/>
                          <a:cs typeface="Alegreya"/>
                          <a:sym typeface="Alegreya"/>
                        </a:rPr>
                        <a:t> Retention Rate</a:t>
                      </a:r>
                      <a:endParaRPr sz="32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990000"/>
                    </a:solidFill>
                  </a:tcPr>
                </a:tc>
                <a:tc>
                  <a:txBody>
                    <a:bodyPr/>
                    <a:lstStyle/>
                    <a:p>
                      <a:pPr marL="0" lvl="0" indent="0" algn="ctr" rtl="0">
                        <a:spcBef>
                          <a:spcPts val="0"/>
                        </a:spcBef>
                        <a:spcAft>
                          <a:spcPts val="0"/>
                        </a:spcAft>
                        <a:buNone/>
                      </a:pPr>
                      <a:r>
                        <a:rPr lang="en" sz="3200" dirty="0">
                          <a:solidFill>
                            <a:srgbClr val="F3F3F3"/>
                          </a:solidFill>
                          <a:latin typeface="Alegreya"/>
                          <a:ea typeface="Alegreya"/>
                          <a:cs typeface="Alegreya"/>
                          <a:sym typeface="Alegreya"/>
                        </a:rPr>
                        <a:t>08.4%</a:t>
                      </a:r>
                      <a:endParaRPr sz="32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1397504">
                <a:tc>
                  <a:txBody>
                    <a:bodyPr/>
                    <a:lstStyle/>
                    <a:p>
                      <a:pPr marL="0" lvl="0" indent="0" algn="l" rtl="0">
                        <a:spcBef>
                          <a:spcPts val="0"/>
                        </a:spcBef>
                        <a:spcAft>
                          <a:spcPts val="0"/>
                        </a:spcAft>
                        <a:buNone/>
                      </a:pPr>
                      <a:r>
                        <a:rPr lang="en" sz="3200" dirty="0">
                          <a:solidFill>
                            <a:srgbClr val="F3F3F3"/>
                          </a:solidFill>
                          <a:latin typeface="Alegreya"/>
                          <a:ea typeface="Alegreya"/>
                          <a:cs typeface="Alegreya"/>
                          <a:sym typeface="Alegreya"/>
                        </a:rPr>
                        <a:t> Drop Out Rate</a:t>
                      </a:r>
                      <a:endParaRPr sz="32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2A2A2A"/>
                    </a:solidFill>
                  </a:tcPr>
                </a:tc>
                <a:tc>
                  <a:txBody>
                    <a:bodyPr/>
                    <a:lstStyle/>
                    <a:p>
                      <a:pPr marL="0" lvl="0" indent="0" algn="ctr" rtl="0">
                        <a:spcBef>
                          <a:spcPts val="0"/>
                        </a:spcBef>
                        <a:spcAft>
                          <a:spcPts val="0"/>
                        </a:spcAft>
                        <a:buNone/>
                      </a:pPr>
                      <a:r>
                        <a:rPr lang="en" sz="3200" dirty="0">
                          <a:solidFill>
                            <a:srgbClr val="F3F3F3"/>
                          </a:solidFill>
                          <a:latin typeface="Alegreya"/>
                          <a:ea typeface="Alegreya"/>
                          <a:cs typeface="Alegreya"/>
                          <a:sym typeface="Alegreya"/>
                        </a:rPr>
                        <a:t>02.4%</a:t>
                      </a:r>
                      <a:endParaRPr sz="3200" dirty="0">
                        <a:solidFill>
                          <a:srgbClr val="F3F3F3"/>
                        </a:solidFill>
                        <a:latin typeface="Alegreya"/>
                        <a:ea typeface="Alegreya"/>
                        <a:cs typeface="Alegreya"/>
                        <a:sym typeface="Alegreya"/>
                      </a:endParaRPr>
                    </a:p>
                  </a:txBody>
                  <a:tcPr marL="121900" marR="121900" marT="121900" marB="121900" anchor="ctr">
                    <a:lnL w="114300" cap="flat" cmpd="sng">
                      <a:solidFill>
                        <a:srgbClr val="F3F3F3"/>
                      </a:solidFill>
                      <a:prstDash val="solid"/>
                      <a:round/>
                      <a:headEnd type="none" w="sm" len="sm"/>
                      <a:tailEnd type="none" w="sm" len="sm"/>
                    </a:lnL>
                    <a:lnR w="114300" cap="flat" cmpd="sng">
                      <a:solidFill>
                        <a:srgbClr val="F3F3F3"/>
                      </a:solidFill>
                      <a:prstDash val="solid"/>
                      <a:round/>
                      <a:headEnd type="none" w="sm" len="sm"/>
                      <a:tailEnd type="none" w="sm" len="sm"/>
                    </a:lnR>
                    <a:lnT w="114300" cap="flat" cmpd="sng">
                      <a:solidFill>
                        <a:srgbClr val="F3F3F3"/>
                      </a:solidFill>
                      <a:prstDash val="solid"/>
                      <a:round/>
                      <a:headEnd type="none" w="sm" len="sm"/>
                      <a:tailEnd type="none" w="sm" len="sm"/>
                    </a:lnT>
                    <a:lnB w="114300" cap="flat" cmpd="sng">
                      <a:solidFill>
                        <a:srgbClr val="F3F3F3"/>
                      </a:solidFill>
                      <a:prstDash val="solid"/>
                      <a:round/>
                      <a:headEnd type="none" w="sm" len="sm"/>
                      <a:tailEnd type="none" w="sm" len="sm"/>
                    </a:lnB>
                    <a:solidFill>
                      <a:srgbClr val="2A2A2A"/>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2844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82540" y="1951511"/>
            <a:ext cx="8267700" cy="604838"/>
          </a:xfrm>
        </p:spPr>
        <p:txBody>
          <a:bodyPr>
            <a:normAutofit/>
          </a:bodyPr>
          <a:lstStyle/>
          <a:p>
            <a:pPr algn="ctr"/>
            <a:r>
              <a:rPr lang="en-US" sz="3600" cap="none" dirty="0"/>
              <a:t>Dr. Marty Pollio, Superintendent</a:t>
            </a:r>
          </a:p>
        </p:txBody>
      </p:sp>
      <p:sp>
        <p:nvSpPr>
          <p:cNvPr id="3" name="Text Placeholder 2"/>
          <p:cNvSpPr>
            <a:spLocks noGrp="1"/>
          </p:cNvSpPr>
          <p:nvPr>
            <p:ph type="body" idx="4294967295"/>
          </p:nvPr>
        </p:nvSpPr>
        <p:spPr>
          <a:xfrm>
            <a:off x="1965050" y="3474991"/>
            <a:ext cx="9207500" cy="639763"/>
          </a:xfrm>
        </p:spPr>
        <p:txBody>
          <a:bodyPr>
            <a:noAutofit/>
          </a:bodyPr>
          <a:lstStyle/>
          <a:p>
            <a:pPr marL="0" indent="0">
              <a:buNone/>
            </a:pPr>
            <a:r>
              <a:rPr lang="en-US" sz="3200" cap="none" dirty="0"/>
              <a:t>Dr. Carmen Coleman, Chief Academic Officer</a:t>
            </a:r>
            <a:endParaRPr lang="en-US" cap="none" dirty="0"/>
          </a:p>
        </p:txBody>
      </p:sp>
      <p:sp>
        <p:nvSpPr>
          <p:cNvPr id="9" name="Text Placeholder 4"/>
          <p:cNvSpPr txBox="1">
            <a:spLocks/>
          </p:cNvSpPr>
          <p:nvPr/>
        </p:nvSpPr>
        <p:spPr>
          <a:xfrm>
            <a:off x="440781" y="5037777"/>
            <a:ext cx="11751219" cy="982035"/>
          </a:xfrm>
          <a:prstGeom prst="rect">
            <a:avLst/>
          </a:prstGeom>
        </p:spPr>
        <p:txBody>
          <a:bodyPr vert="horz" lIns="91440" tIns="45720" rIns="91440" bIns="45720" rtlCol="0" anchor="b">
            <a:no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4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algn="ctr">
              <a:lnSpc>
                <a:spcPct val="100000"/>
              </a:lnSpc>
              <a:spcBef>
                <a:spcPts val="0"/>
              </a:spcBef>
            </a:pPr>
            <a:r>
              <a:rPr lang="en-US" sz="3200" cap="none" dirty="0"/>
              <a:t>Dr. Katy Deferrari, Assistant Superintendent </a:t>
            </a:r>
          </a:p>
          <a:p>
            <a:pPr algn="ctr">
              <a:lnSpc>
                <a:spcPct val="100000"/>
              </a:lnSpc>
              <a:spcBef>
                <a:spcPts val="0"/>
              </a:spcBef>
            </a:pPr>
            <a:r>
              <a:rPr lang="en-US" sz="3200" cap="none" dirty="0"/>
              <a:t>School Culture And Climate</a:t>
            </a:r>
          </a:p>
        </p:txBody>
      </p:sp>
      <p:sp>
        <p:nvSpPr>
          <p:cNvPr id="13" name="Title 1"/>
          <p:cNvSpPr txBox="1">
            <a:spLocks/>
          </p:cNvSpPr>
          <p:nvPr/>
        </p:nvSpPr>
        <p:spPr>
          <a:xfrm>
            <a:off x="1732142" y="25369"/>
            <a:ext cx="8930369" cy="13987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cap="none" dirty="0"/>
              <a:t>Jefferson County Public Schools</a:t>
            </a:r>
          </a:p>
          <a:p>
            <a:r>
              <a:rPr lang="en-US" cap="none" dirty="0"/>
              <a:t>Board of Education</a:t>
            </a:r>
          </a:p>
        </p:txBody>
      </p:sp>
      <p:sp>
        <p:nvSpPr>
          <p:cNvPr id="14" name="Down Arrow 13"/>
          <p:cNvSpPr/>
          <p:nvPr/>
        </p:nvSpPr>
        <p:spPr>
          <a:xfrm>
            <a:off x="6028224" y="1174203"/>
            <a:ext cx="338203" cy="688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6028224" y="2597529"/>
            <a:ext cx="338203" cy="688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a:off x="6028224" y="4160315"/>
            <a:ext cx="338203" cy="688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BB2010EE-C5C1-4A97-89EE-CEBB3DB5FF6A}" type="slidenum">
              <a:rPr lang="en-US" smtClean="0"/>
              <a:t>4</a:t>
            </a:fld>
            <a:endParaRPr lang="en-US" dirty="0"/>
          </a:p>
        </p:txBody>
      </p:sp>
      <p:sp>
        <p:nvSpPr>
          <p:cNvPr id="4" name="Rectangle 3"/>
          <p:cNvSpPr/>
          <p:nvPr/>
        </p:nvSpPr>
        <p:spPr>
          <a:xfrm rot="20329332">
            <a:off x="-20338" y="1153906"/>
            <a:ext cx="3504955" cy="1384995"/>
          </a:xfrm>
          <a:prstGeom prst="rect">
            <a:avLst/>
          </a:prstGeom>
        </p:spPr>
        <p:txBody>
          <a:bodyPr wrap="square">
            <a:spAutoFit/>
          </a:bodyPr>
          <a:lstStyle/>
          <a:p>
            <a:pPr algn="ctr">
              <a:spcBef>
                <a:spcPct val="0"/>
              </a:spcBef>
              <a:buClr>
                <a:srgbClr val="2C343B"/>
              </a:buClr>
              <a:buFont typeface="Permanent Marker" charset="0"/>
              <a:buNone/>
              <a:defRPr/>
            </a:pPr>
            <a:r>
              <a:rPr lang="en-US" altLang="en-US" sz="4200" dirty="0">
                <a:solidFill>
                  <a:schemeClr val="accent1">
                    <a:lumMod val="75000"/>
                  </a:schemeClr>
                </a:solidFill>
                <a:ea typeface="Permanent Marker" charset="0"/>
                <a:cs typeface="Arial" panose="020B0604020202020204" pitchFamily="34" charset="0"/>
                <a:sym typeface="Permanent Marker" charset="0"/>
              </a:rPr>
              <a:t>Organizational Structure</a:t>
            </a:r>
          </a:p>
        </p:txBody>
      </p:sp>
    </p:spTree>
    <p:extLst>
      <p:ext uri="{BB962C8B-B14F-4D97-AF65-F5344CB8AC3E}">
        <p14:creationId xmlns:p14="http://schemas.microsoft.com/office/powerpoint/2010/main" val="2622433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1226367" y="304800"/>
            <a:ext cx="9864451" cy="6553200"/>
          </a:xfrm>
          <a:prstGeom prst="rect">
            <a:avLst/>
          </a:prstGeom>
          <a:noFill/>
          <a:ln>
            <a:noFill/>
          </a:ln>
        </p:spPr>
      </p:pic>
      <p:sp>
        <p:nvSpPr>
          <p:cNvPr id="2" name="Slide Number Placeholder 1"/>
          <p:cNvSpPr>
            <a:spLocks noGrp="1"/>
          </p:cNvSpPr>
          <p:nvPr>
            <p:ph type="sldNum" sz="quarter" idx="12"/>
          </p:nvPr>
        </p:nvSpPr>
        <p:spPr/>
        <p:txBody>
          <a:bodyPr/>
          <a:lstStyle/>
          <a:p>
            <a:fld id="{BB2010EE-C5C1-4A97-89EE-CEBB3DB5FF6A}" type="slidenum">
              <a:rPr lang="en-US" smtClean="0"/>
              <a:t>40</a:t>
            </a:fld>
            <a:endParaRPr lang="en-US"/>
          </a:p>
        </p:txBody>
      </p:sp>
    </p:spTree>
    <p:extLst>
      <p:ext uri="{BB962C8B-B14F-4D97-AF65-F5344CB8AC3E}">
        <p14:creationId xmlns:p14="http://schemas.microsoft.com/office/powerpoint/2010/main" val="3374193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idx="4294967295"/>
          </p:nvPr>
        </p:nvSpPr>
        <p:spPr>
          <a:xfrm>
            <a:off x="2711450" y="0"/>
            <a:ext cx="7340328" cy="8279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5400" i="0" u="none" strike="noStrike" cap="none" dirty="0">
                <a:solidFill>
                  <a:schemeClr val="accent1">
                    <a:lumMod val="75000"/>
                  </a:schemeClr>
                </a:solidFill>
                <a:ea typeface="Oswald"/>
                <a:cs typeface="Oswald"/>
                <a:sym typeface="Oswald"/>
              </a:rPr>
              <a:t>Behavior Support Systems</a:t>
            </a:r>
            <a:endParaRPr sz="5400" i="0" u="none" strike="noStrike" cap="none" dirty="0">
              <a:solidFill>
                <a:schemeClr val="accent1">
                  <a:lumMod val="75000"/>
                </a:schemeClr>
              </a:solidFill>
              <a:ea typeface="Oswald"/>
              <a:cs typeface="Oswald"/>
              <a:sym typeface="Oswald"/>
            </a:endParaRPr>
          </a:p>
        </p:txBody>
      </p:sp>
      <p:sp>
        <p:nvSpPr>
          <p:cNvPr id="103" name="Shape 103"/>
          <p:cNvSpPr txBox="1">
            <a:spLocks noGrp="1"/>
          </p:cNvSpPr>
          <p:nvPr>
            <p:ph idx="4294967295"/>
          </p:nvPr>
        </p:nvSpPr>
        <p:spPr>
          <a:xfrm>
            <a:off x="1259457" y="985777"/>
            <a:ext cx="10756331" cy="1995567"/>
          </a:xfrm>
          <a:prstGeom prst="rect">
            <a:avLst/>
          </a:prstGeom>
          <a:noFill/>
          <a:ln>
            <a:noFill/>
          </a:ln>
        </p:spPr>
        <p:txBody>
          <a:bodyPr spcFirstLastPara="1" wrap="square" lIns="91425" tIns="45700" rIns="91425" bIns="45700" anchor="t" anchorCtr="0">
            <a:noAutofit/>
          </a:bodyPr>
          <a:lstStyle/>
          <a:p>
            <a:pPr marL="444500" marR="0" lvl="0" indent="-457200" algn="l" rtl="0">
              <a:lnSpc>
                <a:spcPct val="100000"/>
              </a:lnSpc>
              <a:spcBef>
                <a:spcPts val="0"/>
              </a:spcBef>
              <a:spcAft>
                <a:spcPts val="0"/>
              </a:spcAft>
              <a:buSzPts val="2600"/>
              <a:buFont typeface="Wingdings" pitchFamily="2" charset="2"/>
              <a:buChar char="§"/>
            </a:pPr>
            <a:r>
              <a:rPr lang="en-US" sz="3200" i="0" u="none" strike="noStrike" cap="none" dirty="0">
                <a:solidFill>
                  <a:srgbClr val="000000"/>
                </a:solidFill>
                <a:ea typeface="Georgia"/>
                <a:cs typeface="Georgia"/>
                <a:sym typeface="Georgia"/>
              </a:rPr>
              <a:t>Daily opportunity to participate in </a:t>
            </a:r>
            <a:r>
              <a:rPr lang="en-US" sz="3200" b="1" i="0" u="none" strike="noStrike" cap="none" dirty="0">
                <a:solidFill>
                  <a:schemeClr val="accent1">
                    <a:lumMod val="75000"/>
                  </a:schemeClr>
                </a:solidFill>
                <a:ea typeface="Georgia"/>
                <a:cs typeface="Georgia"/>
                <a:sym typeface="Georgia"/>
              </a:rPr>
              <a:t>Circles</a:t>
            </a:r>
            <a:endParaRPr sz="3200" b="1" dirty="0">
              <a:solidFill>
                <a:schemeClr val="accent1">
                  <a:lumMod val="75000"/>
                </a:schemeClr>
              </a:solidFill>
              <a:ea typeface="Georgia"/>
              <a:cs typeface="Georgia"/>
              <a:sym typeface="Georgia"/>
            </a:endParaRPr>
          </a:p>
          <a:p>
            <a:pPr marL="444500" marR="0" lvl="0" indent="-457200" algn="l" rtl="0">
              <a:lnSpc>
                <a:spcPct val="100000"/>
              </a:lnSpc>
              <a:spcBef>
                <a:spcPts val="1000"/>
              </a:spcBef>
              <a:spcAft>
                <a:spcPts val="0"/>
              </a:spcAft>
              <a:buSzPts val="2600"/>
              <a:buFont typeface="Wingdings" pitchFamily="2" charset="2"/>
              <a:buChar char="§"/>
            </a:pPr>
            <a:r>
              <a:rPr lang="en-US" sz="3200" i="0" u="none" strike="noStrike" cap="none" dirty="0">
                <a:solidFill>
                  <a:srgbClr val="000000"/>
                </a:solidFill>
                <a:ea typeface="Georgia"/>
                <a:cs typeface="Georgia"/>
                <a:sym typeface="Georgia"/>
              </a:rPr>
              <a:t>Student &amp; Staff use of affective statements and questioning</a:t>
            </a:r>
            <a:endParaRPr sz="3200" dirty="0">
              <a:solidFill>
                <a:srgbClr val="000000"/>
              </a:solidFill>
              <a:ea typeface="Georgia"/>
              <a:cs typeface="Georgia"/>
              <a:sym typeface="Georgia"/>
            </a:endParaRPr>
          </a:p>
          <a:p>
            <a:pPr marL="444500" marR="0" lvl="0" indent="-457200" algn="l" rtl="0">
              <a:lnSpc>
                <a:spcPct val="100000"/>
              </a:lnSpc>
              <a:spcBef>
                <a:spcPts val="1000"/>
              </a:spcBef>
              <a:spcAft>
                <a:spcPts val="0"/>
              </a:spcAft>
              <a:buSzPts val="2600"/>
              <a:buFont typeface="Wingdings" pitchFamily="2" charset="2"/>
              <a:buChar char="§"/>
            </a:pPr>
            <a:r>
              <a:rPr lang="en-US" sz="3200" b="1" i="0" u="none" strike="noStrike" cap="none" dirty="0">
                <a:solidFill>
                  <a:schemeClr val="accent1">
                    <a:lumMod val="75000"/>
                  </a:schemeClr>
                </a:solidFill>
                <a:ea typeface="Georgia"/>
                <a:cs typeface="Georgia"/>
                <a:sym typeface="Georgia"/>
              </a:rPr>
              <a:t>HERO</a:t>
            </a:r>
            <a:r>
              <a:rPr lang="en-US" sz="3200" b="1" i="0" u="none" strike="noStrike" cap="none" dirty="0">
                <a:solidFill>
                  <a:srgbClr val="FF0000"/>
                </a:solidFill>
                <a:ea typeface="Georgia"/>
                <a:cs typeface="Georgia"/>
                <a:sym typeface="Georgia"/>
              </a:rPr>
              <a:t> </a:t>
            </a:r>
            <a:r>
              <a:rPr lang="en-US" sz="3200" i="0" u="none" strike="noStrike" cap="none" dirty="0">
                <a:solidFill>
                  <a:srgbClr val="000000"/>
                </a:solidFill>
                <a:ea typeface="Georgia"/>
                <a:cs typeface="Georgia"/>
                <a:sym typeface="Georgia"/>
              </a:rPr>
              <a:t>positive behavior management system</a:t>
            </a:r>
            <a:endParaRPr sz="3200" dirty="0">
              <a:solidFill>
                <a:srgbClr val="000000"/>
              </a:solidFill>
              <a:ea typeface="Georgia"/>
              <a:cs typeface="Georgia"/>
              <a:sym typeface="Georgia"/>
            </a:endParaRPr>
          </a:p>
          <a:p>
            <a:pPr marR="0" lvl="0" algn="l" rtl="0">
              <a:lnSpc>
                <a:spcPct val="100000"/>
              </a:lnSpc>
              <a:spcBef>
                <a:spcPts val="1000"/>
              </a:spcBef>
              <a:spcAft>
                <a:spcPts val="0"/>
              </a:spcAft>
              <a:buSzPts val="1800"/>
              <a:buFont typeface="Wingdings" pitchFamily="2" charset="2"/>
              <a:buChar char="§"/>
            </a:pPr>
            <a:endParaRPr sz="3200" b="0" i="0" u="none" strike="noStrike" cap="none" dirty="0">
              <a:solidFill>
                <a:srgbClr val="3F3F3F"/>
              </a:solidFill>
              <a:ea typeface="Century Gothic"/>
              <a:cs typeface="Century Gothic"/>
              <a:sym typeface="Century Gothic"/>
            </a:endParaRPr>
          </a:p>
        </p:txBody>
      </p:sp>
      <p:pic>
        <p:nvPicPr>
          <p:cNvPr id="104" name="Shape 104"/>
          <p:cNvPicPr preferRelativeResize="0"/>
          <p:nvPr/>
        </p:nvPicPr>
        <p:blipFill rotWithShape="1">
          <a:blip r:embed="rId3">
            <a:alphaModFix/>
          </a:blip>
          <a:srcRect/>
          <a:stretch/>
        </p:blipFill>
        <p:spPr>
          <a:xfrm>
            <a:off x="7048768" y="3278660"/>
            <a:ext cx="2644346" cy="3245708"/>
          </a:xfrm>
          <a:prstGeom prst="rect">
            <a:avLst/>
          </a:prstGeom>
          <a:noFill/>
          <a:ln>
            <a:noFill/>
          </a:ln>
        </p:spPr>
      </p:pic>
      <p:pic>
        <p:nvPicPr>
          <p:cNvPr id="105" name="Shape 105"/>
          <p:cNvPicPr preferRelativeResize="0"/>
          <p:nvPr/>
        </p:nvPicPr>
        <p:blipFill>
          <a:blip r:embed="rId4">
            <a:alphaModFix/>
          </a:blip>
          <a:stretch>
            <a:fillRect/>
          </a:stretch>
        </p:blipFill>
        <p:spPr>
          <a:xfrm>
            <a:off x="1497900" y="3418148"/>
            <a:ext cx="3978979" cy="2984197"/>
          </a:xfrm>
          <a:prstGeom prst="rect">
            <a:avLst/>
          </a:prstGeom>
          <a:noFill/>
          <a:ln>
            <a:noFill/>
          </a:ln>
        </p:spPr>
      </p:pic>
      <p:sp>
        <p:nvSpPr>
          <p:cNvPr id="2" name="Slide Number Placeholder 1"/>
          <p:cNvSpPr>
            <a:spLocks noGrp="1"/>
          </p:cNvSpPr>
          <p:nvPr>
            <p:ph type="sldNum" sz="quarter" idx="12"/>
          </p:nvPr>
        </p:nvSpPr>
        <p:spPr/>
        <p:txBody>
          <a:bodyPr/>
          <a:lstStyle/>
          <a:p>
            <a:fld id="{BB2010EE-C5C1-4A97-89EE-CEBB3DB5FF6A}" type="slidenum">
              <a:rPr lang="en-US" smtClean="0"/>
              <a:t>41</a:t>
            </a:fld>
            <a:endParaRPr lang="en-US"/>
          </a:p>
        </p:txBody>
      </p:sp>
    </p:spTree>
    <p:extLst>
      <p:ext uri="{BB962C8B-B14F-4D97-AF65-F5344CB8AC3E}">
        <p14:creationId xmlns:p14="http://schemas.microsoft.com/office/powerpoint/2010/main" val="4058729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idx="4294967295"/>
          </p:nvPr>
        </p:nvSpPr>
        <p:spPr>
          <a:xfrm>
            <a:off x="235131" y="173038"/>
            <a:ext cx="11956869" cy="1281112"/>
          </a:xfrm>
          <a:prstGeom prst="rect">
            <a:avLst/>
          </a:prstGeom>
        </p:spPr>
        <p:txBody>
          <a:bodyPr spcFirstLastPara="1" wrap="square" lIns="121900" tIns="121900" rIns="121900" bIns="121900" anchor="t" anchorCtr="0">
            <a:noAutofit/>
          </a:bodyPr>
          <a:lstStyle/>
          <a:p>
            <a:pPr marL="0" lvl="0" indent="0">
              <a:spcBef>
                <a:spcPts val="0"/>
              </a:spcBef>
              <a:spcAft>
                <a:spcPts val="0"/>
              </a:spcAft>
              <a:buNone/>
            </a:pPr>
            <a:r>
              <a:rPr lang="en-US" sz="4800" dirty="0">
                <a:solidFill>
                  <a:schemeClr val="accent1">
                    <a:lumMod val="75000"/>
                  </a:schemeClr>
                </a:solidFill>
                <a:ea typeface="Oswald"/>
                <a:cs typeface="Oswald"/>
                <a:sym typeface="Oswald"/>
              </a:rPr>
              <a:t>We are seeing discipline data results . . .</a:t>
            </a:r>
            <a:endParaRPr sz="4800" dirty="0">
              <a:solidFill>
                <a:schemeClr val="accent1">
                  <a:lumMod val="75000"/>
                </a:schemeClr>
              </a:solidFill>
              <a:ea typeface="Oswald"/>
              <a:cs typeface="Oswald"/>
              <a:sym typeface="Oswald"/>
            </a:endParaRPr>
          </a:p>
        </p:txBody>
      </p:sp>
      <p:pic>
        <p:nvPicPr>
          <p:cNvPr id="2" name="Picture 2" descr="A screenshot of a cell phone&#10;&#10;Description generated with very high confidence">
            <a:extLst>
              <a:ext uri="{FF2B5EF4-FFF2-40B4-BE49-F238E27FC236}">
                <a16:creationId xmlns:a16="http://schemas.microsoft.com/office/drawing/2014/main" id="{840F88B0-D1B6-41A4-95E1-F871011F435E}"/>
              </a:ext>
            </a:extLst>
          </p:cNvPr>
          <p:cNvPicPr>
            <a:picLocks noChangeAspect="1"/>
          </p:cNvPicPr>
          <p:nvPr/>
        </p:nvPicPr>
        <p:blipFill>
          <a:blip r:embed="rId3"/>
          <a:stretch>
            <a:fillRect/>
          </a:stretch>
        </p:blipFill>
        <p:spPr>
          <a:xfrm>
            <a:off x="3186022" y="817999"/>
            <a:ext cx="6136255" cy="6156531"/>
          </a:xfrm>
          <a:prstGeom prst="rect">
            <a:avLst/>
          </a:prstGeom>
        </p:spPr>
      </p:pic>
      <p:sp>
        <p:nvSpPr>
          <p:cNvPr id="3" name="Slide Number Placeholder 2"/>
          <p:cNvSpPr>
            <a:spLocks noGrp="1"/>
          </p:cNvSpPr>
          <p:nvPr>
            <p:ph type="sldNum" sz="quarter" idx="12"/>
          </p:nvPr>
        </p:nvSpPr>
        <p:spPr/>
        <p:txBody>
          <a:bodyPr/>
          <a:lstStyle/>
          <a:p>
            <a:fld id="{BB2010EE-C5C1-4A97-89EE-CEBB3DB5FF6A}" type="slidenum">
              <a:rPr lang="en-US" smtClean="0"/>
              <a:t>42</a:t>
            </a:fld>
            <a:endParaRPr lang="en-US"/>
          </a:p>
        </p:txBody>
      </p:sp>
    </p:spTree>
    <p:extLst>
      <p:ext uri="{BB962C8B-B14F-4D97-AF65-F5344CB8AC3E}">
        <p14:creationId xmlns:p14="http://schemas.microsoft.com/office/powerpoint/2010/main" val="923037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idx="4294967295"/>
          </p:nvPr>
        </p:nvSpPr>
        <p:spPr>
          <a:xfrm>
            <a:off x="1755281" y="0"/>
            <a:ext cx="8910638" cy="1281112"/>
          </a:xfrm>
          <a:prstGeom prst="rect">
            <a:avLst/>
          </a:prstGeom>
        </p:spPr>
        <p:txBody>
          <a:bodyPr spcFirstLastPara="1" wrap="square" lIns="121900" tIns="121900" rIns="121900" bIns="121900" anchor="t" anchorCtr="0">
            <a:noAutofit/>
          </a:bodyPr>
          <a:lstStyle/>
          <a:p>
            <a:pPr marL="0" lvl="0" indent="0">
              <a:spcBef>
                <a:spcPts val="0"/>
              </a:spcBef>
              <a:spcAft>
                <a:spcPts val="0"/>
              </a:spcAft>
              <a:buNone/>
            </a:pPr>
            <a:r>
              <a:rPr lang="en-US" sz="5400" dirty="0">
                <a:solidFill>
                  <a:schemeClr val="accent1">
                    <a:lumMod val="75000"/>
                  </a:schemeClr>
                </a:solidFill>
                <a:ea typeface="Oswald"/>
                <a:cs typeface="Oswald"/>
                <a:sym typeface="Oswald"/>
              </a:rPr>
              <a:t>Behavior Data: </a:t>
            </a:r>
            <a:r>
              <a:rPr lang="en-US" sz="5400" i="1" dirty="0">
                <a:solidFill>
                  <a:schemeClr val="accent1">
                    <a:lumMod val="75000"/>
                  </a:schemeClr>
                </a:solidFill>
                <a:ea typeface="Oswald"/>
                <a:cs typeface="Oswald"/>
                <a:sym typeface="Oswald"/>
              </a:rPr>
              <a:t>Totals</a:t>
            </a:r>
            <a:endParaRPr sz="5400" i="1" dirty="0">
              <a:solidFill>
                <a:schemeClr val="accent1">
                  <a:lumMod val="75000"/>
                </a:schemeClr>
              </a:solidFill>
              <a:ea typeface="Oswald"/>
              <a:cs typeface="Oswald"/>
              <a:sym typeface="Oswald"/>
            </a:endParaRPr>
          </a:p>
        </p:txBody>
      </p:sp>
      <p:sp>
        <p:nvSpPr>
          <p:cNvPr id="128" name="Shape 128"/>
          <p:cNvSpPr txBox="1"/>
          <p:nvPr/>
        </p:nvSpPr>
        <p:spPr>
          <a:xfrm>
            <a:off x="1226664" y="4578194"/>
            <a:ext cx="9967871" cy="1670206"/>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200" dirty="0">
                <a:ea typeface="Oswald"/>
                <a:cs typeface="Oswald"/>
                <a:sym typeface="Oswald"/>
              </a:rPr>
              <a:t>Savings:</a:t>
            </a:r>
          </a:p>
          <a:p>
            <a:r>
              <a:rPr lang="en-US" sz="3200" dirty="0">
                <a:ea typeface="Oswald"/>
                <a:cs typeface="Oswald"/>
                <a:sym typeface="Oswald"/>
              </a:rPr>
              <a:t>2000 instructional hours 		307 instructional days</a:t>
            </a:r>
          </a:p>
          <a:p>
            <a:r>
              <a:rPr lang="en-US" sz="3200" dirty="0">
                <a:ea typeface="Oswald"/>
                <a:cs typeface="Oswald"/>
                <a:sym typeface="Oswald"/>
              </a:rPr>
              <a:t>$6092 in state funding		9 administrator days ($3,600)</a:t>
            </a:r>
          </a:p>
          <a:p>
            <a:pPr marL="0" lvl="0" indent="0">
              <a:spcBef>
                <a:spcPts val="0"/>
              </a:spcBef>
              <a:spcAft>
                <a:spcPts val="0"/>
              </a:spcAft>
              <a:buNone/>
            </a:pPr>
            <a:endParaRPr sz="3200" dirty="0">
              <a:ea typeface="Oswald"/>
              <a:cs typeface="Oswald"/>
              <a:sym typeface="Oswald"/>
            </a:endParaRPr>
          </a:p>
        </p:txBody>
      </p:sp>
      <p:sp>
        <p:nvSpPr>
          <p:cNvPr id="2" name="Slide Number Placeholder 1"/>
          <p:cNvSpPr>
            <a:spLocks noGrp="1"/>
          </p:cNvSpPr>
          <p:nvPr>
            <p:ph type="sldNum" sz="quarter" idx="12"/>
          </p:nvPr>
        </p:nvSpPr>
        <p:spPr/>
        <p:txBody>
          <a:bodyPr/>
          <a:lstStyle/>
          <a:p>
            <a:fld id="{BB2010EE-C5C1-4A97-89EE-CEBB3DB5FF6A}" type="slidenum">
              <a:rPr lang="en-US" smtClean="0"/>
              <a:t>43</a:t>
            </a:fld>
            <a:endParaRPr lang="en-US"/>
          </a:p>
        </p:txBody>
      </p:sp>
      <p:sp>
        <p:nvSpPr>
          <p:cNvPr id="7" name="TextBox 6">
            <a:extLst>
              <a:ext uri="{FF2B5EF4-FFF2-40B4-BE49-F238E27FC236}">
                <a16:creationId xmlns:a16="http://schemas.microsoft.com/office/drawing/2014/main" id="{4D07512D-25A4-524E-97B2-83D94F58538C}"/>
              </a:ext>
            </a:extLst>
          </p:cNvPr>
          <p:cNvSpPr txBox="1"/>
          <p:nvPr/>
        </p:nvSpPr>
        <p:spPr>
          <a:xfrm>
            <a:off x="391790" y="1449897"/>
            <a:ext cx="5471883" cy="3108543"/>
          </a:xfrm>
          <a:prstGeom prst="rect">
            <a:avLst/>
          </a:prstGeom>
          <a:noFill/>
          <a:ln>
            <a:solidFill>
              <a:schemeClr val="tx1"/>
            </a:solidFill>
          </a:ln>
        </p:spPr>
        <p:txBody>
          <a:bodyPr wrap="none" rtlCol="0">
            <a:spAutoFit/>
          </a:bodyPr>
          <a:lstStyle/>
          <a:p>
            <a:pPr lvl="0" algn="ctr">
              <a:spcBef>
                <a:spcPts val="1000"/>
              </a:spcBef>
            </a:pPr>
            <a:r>
              <a:rPr lang="en-US" sz="3600" b="1" dirty="0">
                <a:solidFill>
                  <a:schemeClr val="accent1">
                    <a:lumMod val="75000"/>
                  </a:schemeClr>
                </a:solidFill>
                <a:ea typeface="Georgia"/>
                <a:cs typeface="Georgia"/>
                <a:sym typeface="Georgia"/>
              </a:rPr>
              <a:t>Number of Behavior Events</a:t>
            </a:r>
          </a:p>
          <a:p>
            <a:r>
              <a:rPr lang="en-US" sz="3200" b="1" dirty="0"/>
              <a:t>16-17</a:t>
            </a:r>
            <a:r>
              <a:rPr lang="en-US" sz="3200" dirty="0"/>
              <a:t> 4,462 total events</a:t>
            </a:r>
          </a:p>
          <a:p>
            <a:r>
              <a:rPr lang="en-US" sz="3200" b="1" dirty="0"/>
              <a:t>17-18</a:t>
            </a:r>
            <a:r>
              <a:rPr lang="en-US" sz="3200" dirty="0"/>
              <a:t> 3,233 total events</a:t>
            </a:r>
          </a:p>
          <a:p>
            <a:r>
              <a:rPr lang="en-US" sz="3200" dirty="0"/>
              <a:t>1,229 FEWER events</a:t>
            </a:r>
          </a:p>
          <a:p>
            <a:r>
              <a:rPr lang="en-US" sz="3200" dirty="0"/>
              <a:t>28% overall reduction</a:t>
            </a:r>
          </a:p>
          <a:p>
            <a:endParaRPr lang="en-US" sz="3200" dirty="0"/>
          </a:p>
        </p:txBody>
      </p:sp>
      <p:sp>
        <p:nvSpPr>
          <p:cNvPr id="8" name="TextBox 7">
            <a:extLst>
              <a:ext uri="{FF2B5EF4-FFF2-40B4-BE49-F238E27FC236}">
                <a16:creationId xmlns:a16="http://schemas.microsoft.com/office/drawing/2014/main" id="{F91FA427-6C40-D84E-A95E-94D07F0954EF}"/>
              </a:ext>
            </a:extLst>
          </p:cNvPr>
          <p:cNvSpPr txBox="1"/>
          <p:nvPr/>
        </p:nvSpPr>
        <p:spPr>
          <a:xfrm>
            <a:off x="6687570" y="1469651"/>
            <a:ext cx="4786182" cy="3108543"/>
          </a:xfrm>
          <a:prstGeom prst="rect">
            <a:avLst/>
          </a:prstGeom>
          <a:noFill/>
          <a:ln>
            <a:solidFill>
              <a:srgbClr val="000000"/>
            </a:solidFill>
          </a:ln>
        </p:spPr>
        <p:txBody>
          <a:bodyPr wrap="none" rtlCol="0">
            <a:spAutoFit/>
          </a:bodyPr>
          <a:lstStyle/>
          <a:p>
            <a:pPr lvl="0" algn="ctr">
              <a:spcBef>
                <a:spcPts val="1000"/>
              </a:spcBef>
            </a:pPr>
            <a:r>
              <a:rPr lang="en-US" sz="3600" b="1" dirty="0">
                <a:solidFill>
                  <a:schemeClr val="accent1">
                    <a:lumMod val="75000"/>
                  </a:schemeClr>
                </a:solidFill>
                <a:ea typeface="Georgia"/>
                <a:cs typeface="Georgia"/>
                <a:sym typeface="Georgia"/>
              </a:rPr>
              <a:t>Number of Suspensions</a:t>
            </a:r>
          </a:p>
          <a:p>
            <a:r>
              <a:rPr lang="en-US" sz="3200" b="1" dirty="0"/>
              <a:t>16-17</a:t>
            </a:r>
            <a:r>
              <a:rPr lang="en-US" sz="3200" dirty="0"/>
              <a:t> 567 total suspensions</a:t>
            </a:r>
          </a:p>
          <a:p>
            <a:r>
              <a:rPr lang="en-US" sz="3200" b="1" dirty="0"/>
              <a:t>17-18</a:t>
            </a:r>
            <a:r>
              <a:rPr lang="en-US" sz="3200" dirty="0"/>
              <a:t> 408 total suspensions</a:t>
            </a:r>
          </a:p>
          <a:p>
            <a:r>
              <a:rPr lang="en-US" sz="3200" dirty="0"/>
              <a:t>159 FEWER suspensions</a:t>
            </a:r>
          </a:p>
          <a:p>
            <a:r>
              <a:rPr lang="en-US" sz="3200" dirty="0"/>
              <a:t>28% overall reduction</a:t>
            </a:r>
          </a:p>
          <a:p>
            <a:endParaRPr lang="en-US" sz="3200" dirty="0"/>
          </a:p>
        </p:txBody>
      </p:sp>
    </p:spTree>
    <p:extLst>
      <p:ext uri="{BB962C8B-B14F-4D97-AF65-F5344CB8AC3E}">
        <p14:creationId xmlns:p14="http://schemas.microsoft.com/office/powerpoint/2010/main" val="3985222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2A63-BE0A-2947-B9AD-F2EEB32BEE74}"/>
              </a:ext>
            </a:extLst>
          </p:cNvPr>
          <p:cNvSpPr>
            <a:spLocks noGrp="1"/>
          </p:cNvSpPr>
          <p:nvPr>
            <p:ph type="title" idx="4294967295"/>
          </p:nvPr>
        </p:nvSpPr>
        <p:spPr>
          <a:xfrm>
            <a:off x="911679" y="460075"/>
            <a:ext cx="10363200" cy="870999"/>
          </a:xfrm>
        </p:spPr>
        <p:txBody>
          <a:bodyPr>
            <a:noAutofit/>
          </a:bodyPr>
          <a:lstStyle/>
          <a:p>
            <a:pPr algn="ctr"/>
            <a:r>
              <a:rPr lang="en-US" sz="4800" b="1" dirty="0"/>
              <a:t>40 Day Discipline comparison</a:t>
            </a:r>
          </a:p>
        </p:txBody>
      </p:sp>
      <p:sp>
        <p:nvSpPr>
          <p:cNvPr id="3" name="Slide Number Placeholder 2"/>
          <p:cNvSpPr>
            <a:spLocks noGrp="1"/>
          </p:cNvSpPr>
          <p:nvPr>
            <p:ph type="sldNum" sz="quarter" idx="12"/>
          </p:nvPr>
        </p:nvSpPr>
        <p:spPr/>
        <p:txBody>
          <a:bodyPr/>
          <a:lstStyle/>
          <a:p>
            <a:fld id="{BB2010EE-C5C1-4A97-89EE-CEBB3DB5FF6A}" type="slidenum">
              <a:rPr lang="en-US" smtClean="0"/>
              <a:t>44</a:t>
            </a:fld>
            <a:endParaRPr lang="en-US"/>
          </a:p>
        </p:txBody>
      </p:sp>
      <p:graphicFrame>
        <p:nvGraphicFramePr>
          <p:cNvPr id="8" name="Table 8">
            <a:extLst>
              <a:ext uri="{FF2B5EF4-FFF2-40B4-BE49-F238E27FC236}">
                <a16:creationId xmlns:a16="http://schemas.microsoft.com/office/drawing/2014/main" id="{419D3BB1-114E-4C49-8988-09E9B3BE616E}"/>
              </a:ext>
            </a:extLst>
          </p:cNvPr>
          <p:cNvGraphicFramePr>
            <a:graphicFrameLocks noGrp="1"/>
          </p:cNvGraphicFramePr>
          <p:nvPr>
            <p:extLst>
              <p:ext uri="{D42A27DB-BD31-4B8C-83A1-F6EECF244321}">
                <p14:modId xmlns:p14="http://schemas.microsoft.com/office/powerpoint/2010/main" val="451377039"/>
              </p:ext>
            </p:extLst>
          </p:nvPr>
        </p:nvGraphicFramePr>
        <p:xfrm>
          <a:off x="671274" y="1655979"/>
          <a:ext cx="10777561" cy="3850340"/>
        </p:xfrm>
        <a:graphic>
          <a:graphicData uri="http://schemas.openxmlformats.org/drawingml/2006/table">
            <a:tbl>
              <a:tblPr firstRow="1" bandRow="1">
                <a:tableStyleId>{5C22544A-7EE6-4342-B048-85BDC9FD1C3A}</a:tableStyleId>
              </a:tblPr>
              <a:tblGrid>
                <a:gridCol w="1347195">
                  <a:extLst>
                    <a:ext uri="{9D8B030D-6E8A-4147-A177-3AD203B41FA5}">
                      <a16:colId xmlns:a16="http://schemas.microsoft.com/office/drawing/2014/main" val="2397583619"/>
                    </a:ext>
                  </a:extLst>
                </a:gridCol>
                <a:gridCol w="1347195">
                  <a:extLst>
                    <a:ext uri="{9D8B030D-6E8A-4147-A177-3AD203B41FA5}">
                      <a16:colId xmlns:a16="http://schemas.microsoft.com/office/drawing/2014/main" val="220082985"/>
                    </a:ext>
                  </a:extLst>
                </a:gridCol>
                <a:gridCol w="1342864">
                  <a:extLst>
                    <a:ext uri="{9D8B030D-6E8A-4147-A177-3AD203B41FA5}">
                      <a16:colId xmlns:a16="http://schemas.microsoft.com/office/drawing/2014/main" val="461250813"/>
                    </a:ext>
                  </a:extLst>
                </a:gridCol>
                <a:gridCol w="1351527">
                  <a:extLst>
                    <a:ext uri="{9D8B030D-6E8A-4147-A177-3AD203B41FA5}">
                      <a16:colId xmlns:a16="http://schemas.microsoft.com/office/drawing/2014/main" val="3501245073"/>
                    </a:ext>
                  </a:extLst>
                </a:gridCol>
                <a:gridCol w="1347195">
                  <a:extLst>
                    <a:ext uri="{9D8B030D-6E8A-4147-A177-3AD203B41FA5}">
                      <a16:colId xmlns:a16="http://schemas.microsoft.com/office/drawing/2014/main" val="1914740088"/>
                    </a:ext>
                  </a:extLst>
                </a:gridCol>
                <a:gridCol w="1347195">
                  <a:extLst>
                    <a:ext uri="{9D8B030D-6E8A-4147-A177-3AD203B41FA5}">
                      <a16:colId xmlns:a16="http://schemas.microsoft.com/office/drawing/2014/main" val="4006794626"/>
                    </a:ext>
                  </a:extLst>
                </a:gridCol>
                <a:gridCol w="1347195">
                  <a:extLst>
                    <a:ext uri="{9D8B030D-6E8A-4147-A177-3AD203B41FA5}">
                      <a16:colId xmlns:a16="http://schemas.microsoft.com/office/drawing/2014/main" val="3046471044"/>
                    </a:ext>
                  </a:extLst>
                </a:gridCol>
                <a:gridCol w="1347195">
                  <a:extLst>
                    <a:ext uri="{9D8B030D-6E8A-4147-A177-3AD203B41FA5}">
                      <a16:colId xmlns:a16="http://schemas.microsoft.com/office/drawing/2014/main" val="1466976369"/>
                    </a:ext>
                  </a:extLst>
                </a:gridCol>
              </a:tblGrid>
              <a:tr h="1726985">
                <a:tc gridSpan="2">
                  <a:txBody>
                    <a:bodyPr/>
                    <a:lstStyle/>
                    <a:p>
                      <a:endParaRPr lang="en-US" sz="2000" dirty="0">
                        <a:latin typeface="Calibri"/>
                      </a:endParaRPr>
                    </a:p>
                    <a:p>
                      <a:pPr lvl="0">
                        <a:buNone/>
                      </a:pPr>
                      <a:endParaRPr lang="en-US" sz="3200" dirty="0">
                        <a:latin typeface="Calibri"/>
                      </a:endParaRPr>
                    </a:p>
                    <a:p>
                      <a:pPr lvl="0">
                        <a:buNone/>
                      </a:pPr>
                      <a:r>
                        <a:rPr lang="en-US" sz="3200" dirty="0">
                          <a:latin typeface="Calibri"/>
                        </a:rPr>
                        <a:t>TOTAL </a:t>
                      </a:r>
                      <a:endParaRPr lang="en-US" dirty="0">
                        <a:latin typeface="Calibri"/>
                      </a:endParaRPr>
                    </a:p>
                    <a:p>
                      <a:pPr lvl="0">
                        <a:buNone/>
                      </a:pPr>
                      <a:r>
                        <a:rPr lang="en-US" sz="3200" dirty="0">
                          <a:latin typeface="Calibri"/>
                        </a:rPr>
                        <a:t>SUSPENSIONS</a:t>
                      </a:r>
                    </a:p>
                  </a:txBody>
                  <a:tcPr/>
                </a:tc>
                <a:tc hMerge="1">
                  <a:txBody>
                    <a:bodyPr/>
                    <a:lstStyle/>
                    <a:p>
                      <a:endParaRPr lang="en-US"/>
                    </a:p>
                  </a:txBody>
                  <a:tcPr/>
                </a:tc>
                <a:tc gridSpan="2">
                  <a:txBody>
                    <a:bodyPr/>
                    <a:lstStyle/>
                    <a:p>
                      <a:endParaRPr lang="en-US" sz="2000" dirty="0">
                        <a:latin typeface="Calibri"/>
                      </a:endParaRPr>
                    </a:p>
                    <a:p>
                      <a:pPr lvl="0" algn="l">
                        <a:buNone/>
                      </a:pPr>
                      <a:endParaRPr lang="en-US" sz="3200" dirty="0">
                        <a:latin typeface="Calibri"/>
                      </a:endParaRPr>
                    </a:p>
                    <a:p>
                      <a:pPr lvl="0" algn="l">
                        <a:buNone/>
                      </a:pPr>
                      <a:r>
                        <a:rPr lang="en-US" sz="3200" dirty="0">
                          <a:latin typeface="Calibri"/>
                        </a:rPr>
                        <a:t>TOTAL </a:t>
                      </a:r>
                      <a:endParaRPr lang="en-US" dirty="0">
                        <a:latin typeface="Calibri"/>
                      </a:endParaRPr>
                    </a:p>
                    <a:p>
                      <a:pPr lvl="0" algn="l">
                        <a:buNone/>
                      </a:pPr>
                      <a:r>
                        <a:rPr lang="en-US" sz="3200" dirty="0">
                          <a:latin typeface="Calibri"/>
                        </a:rPr>
                        <a:t>STUDENTS</a:t>
                      </a:r>
                    </a:p>
                  </a:txBody>
                  <a:tcPr/>
                </a:tc>
                <a:tc hMerge="1">
                  <a:txBody>
                    <a:bodyPr/>
                    <a:lstStyle/>
                    <a:p>
                      <a:endParaRPr lang="en-US"/>
                    </a:p>
                  </a:txBody>
                  <a:tcPr/>
                </a:tc>
                <a:tc gridSpan="2">
                  <a:txBody>
                    <a:bodyPr/>
                    <a:lstStyle/>
                    <a:p>
                      <a:pPr lvl="0">
                        <a:buNone/>
                      </a:pPr>
                      <a:endParaRPr lang="en-US" sz="2000" b="1" i="0" u="none" strike="noStrike" noProof="0" dirty="0">
                        <a:latin typeface="Calibri"/>
                      </a:endParaRPr>
                    </a:p>
                    <a:p>
                      <a:pPr lvl="0" algn="l">
                        <a:buNone/>
                      </a:pPr>
                      <a:endParaRPr lang="en-US" sz="3200" b="1" i="0" u="none" strike="noStrike" noProof="0" dirty="0">
                        <a:latin typeface="Calibri"/>
                      </a:endParaRPr>
                    </a:p>
                    <a:p>
                      <a:pPr lvl="0" algn="l">
                        <a:buNone/>
                      </a:pPr>
                      <a:r>
                        <a:rPr lang="en-US" sz="3200" b="1" i="0" u="none" strike="noStrike" noProof="0">
                          <a:solidFill>
                            <a:srgbClr val="FFFFFF"/>
                          </a:solidFill>
                          <a:latin typeface="Calibri"/>
                        </a:rPr>
                        <a:t>TOTAL </a:t>
                      </a:r>
                      <a:endParaRPr lang="en-US" sz="3200" b="1" i="0" u="none" strike="noStrike" noProof="0">
                        <a:latin typeface="Calibri"/>
                      </a:endParaRPr>
                    </a:p>
                    <a:p>
                      <a:pPr lvl="0" algn="l">
                        <a:buNone/>
                      </a:pPr>
                      <a:r>
                        <a:rPr lang="en-US" sz="3200" b="1" i="0" u="none" strike="noStrike" noProof="0">
                          <a:solidFill>
                            <a:srgbClr val="FFFFFF"/>
                          </a:solidFill>
                          <a:latin typeface="Calibri"/>
                        </a:rPr>
                        <a:t>DAYS</a:t>
                      </a:r>
                      <a:endParaRPr lang="en-US" sz="3200">
                        <a:latin typeface="Calibri"/>
                      </a:endParaRPr>
                    </a:p>
                  </a:txBody>
                  <a:tcPr/>
                </a:tc>
                <a:tc hMerge="1">
                  <a:txBody>
                    <a:bodyPr/>
                    <a:lstStyle/>
                    <a:p>
                      <a:endParaRPr lang="en-US"/>
                    </a:p>
                  </a:txBody>
                  <a:tcPr/>
                </a:tc>
                <a:tc gridSpan="2">
                  <a:txBody>
                    <a:bodyPr/>
                    <a:lstStyle/>
                    <a:p>
                      <a:endParaRPr lang="en-US" sz="2000" dirty="0">
                        <a:latin typeface="Calibri"/>
                      </a:endParaRPr>
                    </a:p>
                    <a:p>
                      <a:pPr lvl="0">
                        <a:buNone/>
                      </a:pPr>
                      <a:endParaRPr lang="en-US" sz="3200" dirty="0">
                        <a:latin typeface="Calibri"/>
                      </a:endParaRPr>
                    </a:p>
                    <a:p>
                      <a:pPr lvl="0">
                        <a:buNone/>
                      </a:pPr>
                      <a:r>
                        <a:rPr lang="en-US" sz="3200">
                          <a:latin typeface="Calibri"/>
                        </a:rPr>
                        <a:t>AVERAGE </a:t>
                      </a:r>
                      <a:endParaRPr lang="en-US">
                        <a:latin typeface="Calibri"/>
                      </a:endParaRPr>
                    </a:p>
                    <a:p>
                      <a:pPr lvl="0">
                        <a:buNone/>
                      </a:pPr>
                      <a:r>
                        <a:rPr lang="en-US" sz="3200">
                          <a:latin typeface="Calibri"/>
                        </a:rPr>
                        <a:t>LENGTH</a:t>
                      </a:r>
                    </a:p>
                  </a:txBody>
                  <a:tcPr/>
                </a:tc>
                <a:tc hMerge="1">
                  <a:txBody>
                    <a:bodyPr/>
                    <a:lstStyle/>
                    <a:p>
                      <a:endParaRPr lang="en-US"/>
                    </a:p>
                  </a:txBody>
                  <a:tcPr/>
                </a:tc>
                <a:extLst>
                  <a:ext uri="{0D108BD9-81ED-4DB2-BD59-A6C34878D82A}">
                    <a16:rowId xmlns:a16="http://schemas.microsoft.com/office/drawing/2014/main" val="3120329392"/>
                  </a:ext>
                </a:extLst>
              </a:tr>
              <a:tr h="876370">
                <a:tc>
                  <a:txBody>
                    <a:bodyPr/>
                    <a:lstStyle/>
                    <a:p>
                      <a:endParaRPr lang="en-US" sz="1800" b="1" dirty="0"/>
                    </a:p>
                    <a:p>
                      <a:pPr lvl="0">
                        <a:buNone/>
                      </a:pPr>
                      <a:r>
                        <a:rPr lang="en-US" sz="1800" b="1" dirty="0"/>
                        <a:t>     2017</a:t>
                      </a:r>
                    </a:p>
                  </a:txBody>
                  <a:tcPr/>
                </a:tc>
                <a:tc>
                  <a:txBody>
                    <a:bodyPr/>
                    <a:lstStyle/>
                    <a:p>
                      <a:pPr lvl="0" algn="l">
                        <a:buNone/>
                      </a:pPr>
                      <a:r>
                        <a:rPr lang="en-US" sz="1800" b="1" i="0" u="none" strike="noStrike" noProof="0" dirty="0">
                          <a:solidFill>
                            <a:srgbClr val="000000"/>
                          </a:solidFill>
                          <a:latin typeface="Tw Cen MT"/>
                        </a:rPr>
                        <a:t>     </a:t>
                      </a:r>
                      <a:endParaRPr lang="en-US" sz="1800" b="1" dirty="0"/>
                    </a:p>
                    <a:p>
                      <a:pPr lvl="0" algn="l">
                        <a:buNone/>
                      </a:pPr>
                      <a:r>
                        <a:rPr lang="en-US" sz="1800" b="1" i="0" u="none" strike="noStrike" noProof="0" dirty="0">
                          <a:solidFill>
                            <a:srgbClr val="000000"/>
                          </a:solidFill>
                          <a:latin typeface="Tw Cen MT"/>
                        </a:rPr>
                        <a:t>    2018</a:t>
                      </a:r>
                      <a:endParaRPr lang="en-US" sz="1800" b="1" dirty="0"/>
                    </a:p>
                  </a:txBody>
                  <a:tcPr/>
                </a:tc>
                <a:tc>
                  <a:txBody>
                    <a:bodyPr/>
                    <a:lstStyle/>
                    <a:p>
                      <a:pPr lvl="0" algn="l">
                        <a:buNone/>
                      </a:pPr>
                      <a:endParaRPr lang="en-US" sz="1800" b="1" i="0" u="none" strike="noStrike" noProof="0" dirty="0">
                        <a:solidFill>
                          <a:srgbClr val="000000"/>
                        </a:solidFill>
                        <a:latin typeface="Tw Cen MT"/>
                      </a:endParaRPr>
                    </a:p>
                    <a:p>
                      <a:pPr lvl="0" algn="l">
                        <a:buNone/>
                      </a:pPr>
                      <a:r>
                        <a:rPr lang="en-US" sz="1800" b="1" i="0" u="none" strike="noStrike" noProof="0" dirty="0">
                          <a:solidFill>
                            <a:srgbClr val="000000"/>
                          </a:solidFill>
                          <a:latin typeface="Tw Cen MT"/>
                        </a:rPr>
                        <a:t>     2017</a:t>
                      </a:r>
                      <a:endParaRPr lang="en-US" sz="1800" b="1" dirty="0"/>
                    </a:p>
                  </a:txBody>
                  <a:tcPr/>
                </a:tc>
                <a:tc>
                  <a:txBody>
                    <a:bodyPr/>
                    <a:lstStyle/>
                    <a:p>
                      <a:pPr lvl="0" algn="l">
                        <a:buNone/>
                      </a:pPr>
                      <a:endParaRPr lang="en-US" sz="1800" b="1" i="0" u="none" strike="noStrike" noProof="0" dirty="0">
                        <a:solidFill>
                          <a:srgbClr val="000000"/>
                        </a:solidFill>
                        <a:latin typeface="Tw Cen MT"/>
                      </a:endParaRPr>
                    </a:p>
                    <a:p>
                      <a:pPr lvl="0" algn="l">
                        <a:buNone/>
                      </a:pPr>
                      <a:r>
                        <a:rPr lang="en-US" sz="1800" b="1" i="0" u="none" strike="noStrike" noProof="0" dirty="0">
                          <a:solidFill>
                            <a:srgbClr val="000000"/>
                          </a:solidFill>
                          <a:latin typeface="Tw Cen MT"/>
                        </a:rPr>
                        <a:t>     2018</a:t>
                      </a:r>
                      <a:endParaRPr lang="en-US" sz="1800" b="1" dirty="0"/>
                    </a:p>
                  </a:txBody>
                  <a:tcPr/>
                </a:tc>
                <a:tc>
                  <a:txBody>
                    <a:bodyPr/>
                    <a:lstStyle/>
                    <a:p>
                      <a:pPr lvl="0" algn="l">
                        <a:buNone/>
                      </a:pPr>
                      <a:endParaRPr lang="en-US" sz="1800" b="1" i="0" u="none" strike="noStrike" noProof="0" dirty="0">
                        <a:solidFill>
                          <a:srgbClr val="000000"/>
                        </a:solidFill>
                        <a:latin typeface="Tw Cen MT"/>
                      </a:endParaRPr>
                    </a:p>
                    <a:p>
                      <a:pPr lvl="0" algn="l">
                        <a:buNone/>
                      </a:pPr>
                      <a:r>
                        <a:rPr lang="en-US" sz="1800" b="1" i="0" u="none" strike="noStrike" noProof="0" dirty="0">
                          <a:solidFill>
                            <a:srgbClr val="000000"/>
                          </a:solidFill>
                          <a:latin typeface="Tw Cen MT"/>
                        </a:rPr>
                        <a:t>    2017</a:t>
                      </a:r>
                      <a:endParaRPr lang="en-US" sz="1800" b="1" dirty="0"/>
                    </a:p>
                  </a:txBody>
                  <a:tcPr/>
                </a:tc>
                <a:tc>
                  <a:txBody>
                    <a:bodyPr/>
                    <a:lstStyle/>
                    <a:p>
                      <a:pPr lvl="0" algn="l">
                        <a:buNone/>
                      </a:pPr>
                      <a:endParaRPr lang="en-US" sz="1800" b="1" i="0" u="none" strike="noStrike" noProof="0" dirty="0">
                        <a:solidFill>
                          <a:srgbClr val="000000"/>
                        </a:solidFill>
                        <a:latin typeface="Tw Cen MT"/>
                      </a:endParaRPr>
                    </a:p>
                    <a:p>
                      <a:pPr lvl="0" algn="l">
                        <a:buNone/>
                      </a:pPr>
                      <a:r>
                        <a:rPr lang="en-US" sz="1800" b="1" i="0" u="none" strike="noStrike" noProof="0" dirty="0">
                          <a:solidFill>
                            <a:srgbClr val="000000"/>
                          </a:solidFill>
                          <a:latin typeface="Tw Cen MT"/>
                        </a:rPr>
                        <a:t>    2018</a:t>
                      </a:r>
                    </a:p>
                  </a:txBody>
                  <a:tcPr/>
                </a:tc>
                <a:tc>
                  <a:txBody>
                    <a:bodyPr/>
                    <a:lstStyle/>
                    <a:p>
                      <a:pPr lvl="0" algn="l">
                        <a:buNone/>
                      </a:pPr>
                      <a:endParaRPr lang="en-US" sz="1800" b="1" i="0" u="none" strike="noStrike" noProof="0" dirty="0">
                        <a:solidFill>
                          <a:srgbClr val="000000"/>
                        </a:solidFill>
                        <a:latin typeface="Tw Cen MT"/>
                      </a:endParaRPr>
                    </a:p>
                    <a:p>
                      <a:pPr lvl="0" algn="l">
                        <a:buNone/>
                      </a:pPr>
                      <a:r>
                        <a:rPr lang="en-US" sz="1800" b="1" i="0" u="none" strike="noStrike" noProof="0" dirty="0">
                          <a:solidFill>
                            <a:srgbClr val="000000"/>
                          </a:solidFill>
                          <a:latin typeface="Tw Cen MT"/>
                        </a:rPr>
                        <a:t>      2017</a:t>
                      </a:r>
                      <a:endParaRPr lang="en-US" sz="1800" b="1" dirty="0"/>
                    </a:p>
                  </a:txBody>
                  <a:tcPr/>
                </a:tc>
                <a:tc>
                  <a:txBody>
                    <a:bodyPr/>
                    <a:lstStyle/>
                    <a:p>
                      <a:pPr lvl="0" algn="l">
                        <a:buNone/>
                      </a:pPr>
                      <a:endParaRPr lang="en-US" sz="1800" b="1" i="0" u="none" strike="noStrike" noProof="0" dirty="0">
                        <a:solidFill>
                          <a:srgbClr val="000000"/>
                        </a:solidFill>
                        <a:latin typeface="Tw Cen MT"/>
                      </a:endParaRPr>
                    </a:p>
                    <a:p>
                      <a:pPr lvl="0" algn="l">
                        <a:buNone/>
                      </a:pPr>
                      <a:r>
                        <a:rPr lang="en-US" sz="1800" b="1" i="0" u="none" strike="noStrike" noProof="0" dirty="0">
                          <a:solidFill>
                            <a:srgbClr val="000000"/>
                          </a:solidFill>
                          <a:latin typeface="Tw Cen MT"/>
                        </a:rPr>
                        <a:t>    2018</a:t>
                      </a:r>
                      <a:endParaRPr lang="en-US" sz="1800" b="1" dirty="0"/>
                    </a:p>
                  </a:txBody>
                  <a:tcPr/>
                </a:tc>
                <a:extLst>
                  <a:ext uri="{0D108BD9-81ED-4DB2-BD59-A6C34878D82A}">
                    <a16:rowId xmlns:a16="http://schemas.microsoft.com/office/drawing/2014/main" val="1493019488"/>
                  </a:ext>
                </a:extLst>
              </a:tr>
              <a:tr h="1114690">
                <a:tc>
                  <a:txBody>
                    <a:bodyPr/>
                    <a:lstStyle/>
                    <a:p>
                      <a:endParaRPr lang="en-US" b="1" dirty="0"/>
                    </a:p>
                    <a:p>
                      <a:pPr lvl="0">
                        <a:buNone/>
                      </a:pPr>
                      <a:r>
                        <a:rPr lang="en-US" sz="4000" b="1" dirty="0"/>
                        <a:t>  76</a:t>
                      </a:r>
                    </a:p>
                  </a:txBody>
                  <a:tcPr>
                    <a:solidFill>
                      <a:schemeClr val="bg1">
                        <a:lumMod val="85000"/>
                      </a:schemeClr>
                    </a:solidFill>
                  </a:tcPr>
                </a:tc>
                <a:tc>
                  <a:txBody>
                    <a:bodyPr/>
                    <a:lstStyle/>
                    <a:p>
                      <a:endParaRPr lang="en-US" b="1" dirty="0"/>
                    </a:p>
                    <a:p>
                      <a:pPr lvl="0">
                        <a:buNone/>
                      </a:pPr>
                      <a:r>
                        <a:rPr lang="en-US" sz="4000" b="1" dirty="0"/>
                        <a:t>  82</a:t>
                      </a:r>
                      <a:endParaRPr lang="en-US" b="1" dirty="0"/>
                    </a:p>
                  </a:txBody>
                  <a:tcPr>
                    <a:solidFill>
                      <a:schemeClr val="bg1">
                        <a:lumMod val="85000"/>
                      </a:schemeClr>
                    </a:solidFill>
                  </a:tcPr>
                </a:tc>
                <a:tc>
                  <a:txBody>
                    <a:bodyPr/>
                    <a:lstStyle/>
                    <a:p>
                      <a:endParaRPr lang="en-US" b="1" dirty="0"/>
                    </a:p>
                    <a:p>
                      <a:pPr lvl="0">
                        <a:buNone/>
                      </a:pPr>
                      <a:r>
                        <a:rPr lang="en-US" sz="4000" b="1" dirty="0"/>
                        <a:t>  63</a:t>
                      </a:r>
                    </a:p>
                  </a:txBody>
                  <a:tcPr>
                    <a:solidFill>
                      <a:schemeClr val="bg1">
                        <a:lumMod val="85000"/>
                      </a:schemeClr>
                    </a:solidFill>
                  </a:tcPr>
                </a:tc>
                <a:tc>
                  <a:txBody>
                    <a:bodyPr/>
                    <a:lstStyle/>
                    <a:p>
                      <a:endParaRPr lang="en-US" b="1" dirty="0"/>
                    </a:p>
                    <a:p>
                      <a:pPr lvl="0">
                        <a:buNone/>
                      </a:pPr>
                      <a:r>
                        <a:rPr lang="en-US" sz="4000" b="1" dirty="0"/>
                        <a:t>  54</a:t>
                      </a:r>
                    </a:p>
                  </a:txBody>
                  <a:tcPr>
                    <a:solidFill>
                      <a:schemeClr val="bg1">
                        <a:lumMod val="85000"/>
                      </a:schemeClr>
                    </a:solidFill>
                  </a:tcPr>
                </a:tc>
                <a:tc>
                  <a:txBody>
                    <a:bodyPr/>
                    <a:lstStyle/>
                    <a:p>
                      <a:endParaRPr lang="en-US" b="1" dirty="0"/>
                    </a:p>
                    <a:p>
                      <a:pPr lvl="0">
                        <a:buNone/>
                      </a:pPr>
                      <a:r>
                        <a:rPr lang="en-US" sz="4000" b="1" dirty="0"/>
                        <a:t> 200</a:t>
                      </a:r>
                      <a:endParaRPr lang="en-US" b="1" dirty="0"/>
                    </a:p>
                  </a:txBody>
                  <a:tcPr>
                    <a:solidFill>
                      <a:schemeClr val="bg1">
                        <a:lumMod val="85000"/>
                      </a:schemeClr>
                    </a:solidFill>
                  </a:tcPr>
                </a:tc>
                <a:tc>
                  <a:txBody>
                    <a:bodyPr/>
                    <a:lstStyle/>
                    <a:p>
                      <a:endParaRPr lang="en-US" b="1" dirty="0"/>
                    </a:p>
                    <a:p>
                      <a:pPr lvl="0">
                        <a:buNone/>
                      </a:pPr>
                      <a:r>
                        <a:rPr lang="en-US" sz="4000" b="1" dirty="0"/>
                        <a:t> 141</a:t>
                      </a:r>
                    </a:p>
                  </a:txBody>
                  <a:tcPr>
                    <a:solidFill>
                      <a:schemeClr val="bg1">
                        <a:lumMod val="85000"/>
                      </a:schemeClr>
                    </a:solidFill>
                  </a:tcPr>
                </a:tc>
                <a:tc>
                  <a:txBody>
                    <a:bodyPr/>
                    <a:lstStyle/>
                    <a:p>
                      <a:endParaRPr lang="en-US" b="1" dirty="0"/>
                    </a:p>
                    <a:p>
                      <a:pPr lvl="0">
                        <a:buNone/>
                      </a:pPr>
                      <a:r>
                        <a:rPr lang="en-US" sz="4000" b="1" dirty="0"/>
                        <a:t>  2.6</a:t>
                      </a:r>
                    </a:p>
                  </a:txBody>
                  <a:tcPr>
                    <a:solidFill>
                      <a:schemeClr val="bg1">
                        <a:lumMod val="85000"/>
                      </a:schemeClr>
                    </a:solidFill>
                  </a:tcPr>
                </a:tc>
                <a:tc>
                  <a:txBody>
                    <a:bodyPr/>
                    <a:lstStyle/>
                    <a:p>
                      <a:endParaRPr lang="en-US" b="1" dirty="0"/>
                    </a:p>
                    <a:p>
                      <a:pPr lvl="0">
                        <a:buNone/>
                      </a:pPr>
                      <a:r>
                        <a:rPr lang="en-US" sz="4000" b="1" dirty="0"/>
                        <a:t> 1.7</a:t>
                      </a:r>
                      <a:endParaRPr lang="en-US" b="1" dirty="0"/>
                    </a:p>
                  </a:txBody>
                  <a:tcPr>
                    <a:solidFill>
                      <a:schemeClr val="bg1">
                        <a:lumMod val="85000"/>
                      </a:schemeClr>
                    </a:solidFill>
                  </a:tcPr>
                </a:tc>
                <a:extLst>
                  <a:ext uri="{0D108BD9-81ED-4DB2-BD59-A6C34878D82A}">
                    <a16:rowId xmlns:a16="http://schemas.microsoft.com/office/drawing/2014/main" val="1908631049"/>
                  </a:ext>
                </a:extLst>
              </a:tr>
            </a:tbl>
          </a:graphicData>
        </a:graphic>
      </p:graphicFrame>
      <p:sp>
        <p:nvSpPr>
          <p:cNvPr id="10" name="Rectangle 9">
            <a:extLst>
              <a:ext uri="{FF2B5EF4-FFF2-40B4-BE49-F238E27FC236}">
                <a16:creationId xmlns:a16="http://schemas.microsoft.com/office/drawing/2014/main" id="{1B2A0D7F-77B2-4A9A-91D5-E315830F00B1}"/>
              </a:ext>
            </a:extLst>
          </p:cNvPr>
          <p:cNvSpPr/>
          <p:nvPr/>
        </p:nvSpPr>
        <p:spPr>
          <a:xfrm>
            <a:off x="2875" y="2875"/>
            <a:ext cx="12186249" cy="1705155"/>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90B97F-9E74-4759-A155-EA48001F2E68}"/>
              </a:ext>
            </a:extLst>
          </p:cNvPr>
          <p:cNvSpPr/>
          <p:nvPr/>
        </p:nvSpPr>
        <p:spPr>
          <a:xfrm>
            <a:off x="-69012" y="2875"/>
            <a:ext cx="12258134" cy="170515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314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56A8-1631-9148-9C3F-A9C7ACEF0385}"/>
              </a:ext>
            </a:extLst>
          </p:cNvPr>
          <p:cNvSpPr>
            <a:spLocks noGrp="1"/>
          </p:cNvSpPr>
          <p:nvPr>
            <p:ph type="title" idx="4294967295"/>
          </p:nvPr>
        </p:nvSpPr>
        <p:spPr>
          <a:xfrm>
            <a:off x="1280160" y="0"/>
            <a:ext cx="10363200" cy="1079500"/>
          </a:xfrm>
        </p:spPr>
        <p:txBody>
          <a:bodyPr>
            <a:normAutofit/>
          </a:bodyPr>
          <a:lstStyle/>
          <a:p>
            <a:r>
              <a:rPr lang="en-US" sz="5400" dirty="0">
                <a:solidFill>
                  <a:schemeClr val="accent1">
                    <a:lumMod val="75000"/>
                  </a:schemeClr>
                </a:solidFill>
              </a:rPr>
              <a:t>Instructional coding</a:t>
            </a:r>
          </a:p>
        </p:txBody>
      </p:sp>
      <p:sp>
        <p:nvSpPr>
          <p:cNvPr id="5" name="TextBox 4"/>
          <p:cNvSpPr txBox="1"/>
          <p:nvPr/>
        </p:nvSpPr>
        <p:spPr>
          <a:xfrm>
            <a:off x="1665473" y="1724297"/>
            <a:ext cx="9592573" cy="3693319"/>
          </a:xfrm>
          <a:prstGeom prst="rect">
            <a:avLst/>
          </a:prstGeom>
          <a:noFill/>
        </p:spPr>
        <p:txBody>
          <a:bodyPr wrap="square" rtlCol="0">
            <a:spAutoFit/>
          </a:bodyPr>
          <a:lstStyle/>
          <a:p>
            <a:pPr marL="571500" indent="-571500">
              <a:buClr>
                <a:schemeClr val="tx1"/>
              </a:buClr>
              <a:buFont typeface="Wingdings" pitchFamily="2" charset="2"/>
              <a:buChar char="§"/>
            </a:pPr>
            <a:r>
              <a:rPr lang="en-US" sz="3600" dirty="0"/>
              <a:t>District contracted with University of Louisville (Dr. Terry Scott)</a:t>
            </a:r>
          </a:p>
          <a:p>
            <a:pPr marL="571500" indent="-571500">
              <a:lnSpc>
                <a:spcPct val="150000"/>
              </a:lnSpc>
              <a:buClr>
                <a:schemeClr val="tx1"/>
              </a:buClr>
              <a:buFont typeface="Wingdings" pitchFamily="2" charset="2"/>
              <a:buChar char="§"/>
            </a:pPr>
            <a:r>
              <a:rPr lang="en-US" sz="3600" dirty="0"/>
              <a:t>3 times during the year</a:t>
            </a:r>
          </a:p>
          <a:p>
            <a:pPr marL="571500" indent="-571500">
              <a:lnSpc>
                <a:spcPct val="150000"/>
              </a:lnSpc>
              <a:buClr>
                <a:schemeClr val="tx1"/>
              </a:buClr>
              <a:buFont typeface="Wingdings" pitchFamily="2" charset="2"/>
              <a:buChar char="§"/>
            </a:pPr>
            <a:r>
              <a:rPr lang="en-US" sz="3600" dirty="0"/>
              <a:t>Coders went in every classroom for 15 minutes</a:t>
            </a:r>
          </a:p>
          <a:p>
            <a:pPr marL="571500" indent="-571500">
              <a:lnSpc>
                <a:spcPct val="150000"/>
              </a:lnSpc>
              <a:buClr>
                <a:schemeClr val="tx1"/>
              </a:buClr>
              <a:buFont typeface="Wingdings" pitchFamily="2" charset="2"/>
              <a:buChar char="§"/>
            </a:pPr>
            <a:r>
              <a:rPr lang="en-US" sz="3600" dirty="0"/>
              <a:t>Coded teacher and student behavior</a:t>
            </a:r>
          </a:p>
        </p:txBody>
      </p:sp>
      <p:sp>
        <p:nvSpPr>
          <p:cNvPr id="3" name="Slide Number Placeholder 2"/>
          <p:cNvSpPr>
            <a:spLocks noGrp="1"/>
          </p:cNvSpPr>
          <p:nvPr>
            <p:ph type="sldNum" sz="quarter" idx="12"/>
          </p:nvPr>
        </p:nvSpPr>
        <p:spPr/>
        <p:txBody>
          <a:bodyPr/>
          <a:lstStyle/>
          <a:p>
            <a:fld id="{BB2010EE-C5C1-4A97-89EE-CEBB3DB5FF6A}" type="slidenum">
              <a:rPr lang="en-US" smtClean="0"/>
              <a:t>45</a:t>
            </a:fld>
            <a:endParaRPr lang="en-US"/>
          </a:p>
        </p:txBody>
      </p:sp>
    </p:spTree>
    <p:extLst>
      <p:ext uri="{BB962C8B-B14F-4D97-AF65-F5344CB8AC3E}">
        <p14:creationId xmlns:p14="http://schemas.microsoft.com/office/powerpoint/2010/main" val="4044749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idx="4294967295"/>
          </p:nvPr>
        </p:nvSpPr>
        <p:spPr>
          <a:xfrm>
            <a:off x="821287" y="326572"/>
            <a:ext cx="10846526" cy="953589"/>
          </a:xfrm>
          <a:prstGeom prst="rect">
            <a:avLst/>
          </a:prstGeom>
        </p:spPr>
        <p:txBody>
          <a:bodyPr spcFirstLastPara="1" wrap="square" lIns="121900" tIns="121900" rIns="121900" bIns="121900" anchor="t" anchorCtr="0">
            <a:noAutofit/>
          </a:bodyPr>
          <a:lstStyle/>
          <a:p>
            <a:pPr marL="0" lvl="0" indent="0">
              <a:spcBef>
                <a:spcPts val="0"/>
              </a:spcBef>
              <a:spcAft>
                <a:spcPts val="0"/>
              </a:spcAft>
              <a:buNone/>
            </a:pPr>
            <a:r>
              <a:rPr lang="en-US" sz="5400" dirty="0">
                <a:solidFill>
                  <a:schemeClr val="accent1">
                    <a:lumMod val="75000"/>
                  </a:schemeClr>
                </a:solidFill>
                <a:ea typeface="Oswald"/>
                <a:cs typeface="Oswald"/>
                <a:sym typeface="Oswald"/>
              </a:rPr>
              <a:t>Student/Teacher Interactions</a:t>
            </a:r>
            <a:endParaRPr sz="5400" dirty="0">
              <a:solidFill>
                <a:schemeClr val="accent1">
                  <a:lumMod val="75000"/>
                </a:schemeClr>
              </a:solidFill>
              <a:ea typeface="Oswald"/>
              <a:cs typeface="Oswald"/>
              <a:sym typeface="Oswald"/>
            </a:endParaRPr>
          </a:p>
        </p:txBody>
      </p:sp>
      <p:pic>
        <p:nvPicPr>
          <p:cNvPr id="142" name="Shape 142"/>
          <p:cNvPicPr preferRelativeResize="0"/>
          <p:nvPr/>
        </p:nvPicPr>
        <p:blipFill>
          <a:blip r:embed="rId3">
            <a:alphaModFix/>
          </a:blip>
          <a:stretch>
            <a:fillRect/>
          </a:stretch>
        </p:blipFill>
        <p:spPr>
          <a:xfrm>
            <a:off x="1524000" y="1394537"/>
            <a:ext cx="9441101" cy="5171203"/>
          </a:xfrm>
          <a:prstGeom prst="rect">
            <a:avLst/>
          </a:prstGeom>
          <a:noFill/>
          <a:ln w="9525" cap="flat" cmpd="sng">
            <a:solidFill>
              <a:srgbClr val="000000"/>
            </a:solidFill>
            <a:prstDash val="solid"/>
            <a:round/>
            <a:headEnd type="none" w="sm" len="sm"/>
            <a:tailEnd type="none" w="sm" len="sm"/>
          </a:ln>
        </p:spPr>
      </p:pic>
      <p:sp>
        <p:nvSpPr>
          <p:cNvPr id="2" name="Slide Number Placeholder 1"/>
          <p:cNvSpPr>
            <a:spLocks noGrp="1"/>
          </p:cNvSpPr>
          <p:nvPr>
            <p:ph type="sldNum" sz="quarter" idx="12"/>
          </p:nvPr>
        </p:nvSpPr>
        <p:spPr/>
        <p:txBody>
          <a:bodyPr/>
          <a:lstStyle/>
          <a:p>
            <a:fld id="{BB2010EE-C5C1-4A97-89EE-CEBB3DB5FF6A}" type="slidenum">
              <a:rPr lang="en-US" smtClean="0"/>
              <a:t>46</a:t>
            </a:fld>
            <a:endParaRPr lang="en-US"/>
          </a:p>
        </p:txBody>
      </p:sp>
    </p:spTree>
    <p:extLst>
      <p:ext uri="{BB962C8B-B14F-4D97-AF65-F5344CB8AC3E}">
        <p14:creationId xmlns:p14="http://schemas.microsoft.com/office/powerpoint/2010/main" val="328916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3512" y="268966"/>
            <a:ext cx="8183563" cy="757646"/>
          </a:xfrm>
        </p:spPr>
        <p:txBody>
          <a:bodyPr>
            <a:noAutofit/>
          </a:bodyPr>
          <a:lstStyle/>
          <a:p>
            <a:r>
              <a:rPr lang="en-US" sz="5400" dirty="0">
                <a:solidFill>
                  <a:srgbClr val="0070C0"/>
                </a:solidFill>
              </a:rPr>
              <a:t>Questions/Responses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26753579"/>
              </p:ext>
            </p:extLst>
          </p:nvPr>
        </p:nvGraphicFramePr>
        <p:xfrm>
          <a:off x="1086928" y="1026613"/>
          <a:ext cx="9920377" cy="58313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312543" y="3757641"/>
            <a:ext cx="942746" cy="369332"/>
          </a:xfrm>
          <a:prstGeom prst="rect">
            <a:avLst/>
          </a:prstGeom>
          <a:solidFill>
            <a:schemeClr val="bg1"/>
          </a:solidFill>
        </p:spPr>
        <p:txBody>
          <a:bodyPr wrap="square" rtlCol="0">
            <a:spAutoFit/>
          </a:bodyPr>
          <a:lstStyle/>
          <a:p>
            <a:pPr algn="ctr"/>
            <a:r>
              <a:rPr lang="en-US" dirty="0"/>
              <a:t>66:42</a:t>
            </a:r>
          </a:p>
        </p:txBody>
      </p:sp>
      <p:sp>
        <p:nvSpPr>
          <p:cNvPr id="6" name="TextBox 5"/>
          <p:cNvSpPr txBox="1"/>
          <p:nvPr/>
        </p:nvSpPr>
        <p:spPr>
          <a:xfrm>
            <a:off x="6107503" y="3572972"/>
            <a:ext cx="966158" cy="377925"/>
          </a:xfrm>
          <a:prstGeom prst="rect">
            <a:avLst/>
          </a:prstGeom>
          <a:solidFill>
            <a:schemeClr val="bg1"/>
          </a:solidFill>
        </p:spPr>
        <p:txBody>
          <a:bodyPr wrap="square" rtlCol="0">
            <a:spAutoFit/>
          </a:bodyPr>
          <a:lstStyle/>
          <a:p>
            <a:pPr algn="ctr"/>
            <a:r>
              <a:rPr lang="en-US" dirty="0"/>
              <a:t>34:24</a:t>
            </a:r>
          </a:p>
        </p:txBody>
      </p:sp>
      <p:sp>
        <p:nvSpPr>
          <p:cNvPr id="3" name="Slide Number Placeholder 2"/>
          <p:cNvSpPr>
            <a:spLocks noGrp="1"/>
          </p:cNvSpPr>
          <p:nvPr>
            <p:ph type="sldNum" sz="quarter" idx="12"/>
          </p:nvPr>
        </p:nvSpPr>
        <p:spPr/>
        <p:txBody>
          <a:bodyPr/>
          <a:lstStyle/>
          <a:p>
            <a:fld id="{BB2010EE-C5C1-4A97-89EE-CEBB3DB5FF6A}" type="slidenum">
              <a:rPr lang="en-US" smtClean="0"/>
              <a:t>47</a:t>
            </a:fld>
            <a:endParaRPr lang="en-US"/>
          </a:p>
        </p:txBody>
      </p:sp>
    </p:spTree>
    <p:extLst>
      <p:ext uri="{BB962C8B-B14F-4D97-AF65-F5344CB8AC3E}">
        <p14:creationId xmlns:p14="http://schemas.microsoft.com/office/powerpoint/2010/main" val="1517743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529681" y="170656"/>
            <a:ext cx="8183563" cy="1050925"/>
          </a:xfrm>
        </p:spPr>
        <p:txBody>
          <a:bodyPr>
            <a:normAutofit/>
          </a:bodyPr>
          <a:lstStyle/>
          <a:p>
            <a:r>
              <a:rPr lang="en-US" sz="5400" dirty="0">
                <a:solidFill>
                  <a:srgbClr val="0070C0"/>
                </a:solidFill>
              </a:rPr>
              <a:t>Observed disruptions</a:t>
            </a:r>
          </a:p>
        </p:txBody>
      </p:sp>
      <p:pic>
        <p:nvPicPr>
          <p:cNvPr id="5124" name="Picture 4" descr="C:\Documents and Settings\rghirn01\Local Settings\Temporary Internet Files\Content.IE5\2HQDROZV\MC900383620[1].wmf"/>
          <p:cNvPicPr>
            <a:picLocks noGrp="1" noChangeAspect="1" noChangeArrowheads="1"/>
          </p:cNvPicPr>
          <p:nvPr>
            <p:ph idx="4294967295"/>
          </p:nvPr>
        </p:nvPicPr>
        <p:blipFill>
          <a:blip r:embed="rId3" cstate="print"/>
          <a:stretch>
            <a:fillRect/>
          </a:stretch>
        </p:blipFill>
        <p:spPr bwMode="auto">
          <a:xfrm>
            <a:off x="11215688" y="381000"/>
            <a:ext cx="976312" cy="630238"/>
          </a:xfrm>
          <a:prstGeom prst="rect">
            <a:avLst/>
          </a:prstGeom>
          <a:noFill/>
        </p:spPr>
      </p:pic>
      <p:graphicFrame>
        <p:nvGraphicFramePr>
          <p:cNvPr id="13" name="Chart 12"/>
          <p:cNvGraphicFramePr/>
          <p:nvPr>
            <p:extLst>
              <p:ext uri="{D42A27DB-BD31-4B8C-83A1-F6EECF244321}">
                <p14:modId xmlns:p14="http://schemas.microsoft.com/office/powerpoint/2010/main" val="3308901029"/>
              </p:ext>
            </p:extLst>
          </p:nvPr>
        </p:nvGraphicFramePr>
        <p:xfrm>
          <a:off x="862642" y="1011238"/>
          <a:ext cx="10230927" cy="5846762"/>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2"/>
          </p:nvPr>
        </p:nvSpPr>
        <p:spPr/>
        <p:txBody>
          <a:bodyPr/>
          <a:lstStyle/>
          <a:p>
            <a:fld id="{BB2010EE-C5C1-4A97-89EE-CEBB3DB5FF6A}" type="slidenum">
              <a:rPr lang="en-US" smtClean="0"/>
              <a:t>48</a:t>
            </a:fld>
            <a:endParaRPr lang="en-US"/>
          </a:p>
        </p:txBody>
      </p:sp>
    </p:spTree>
    <p:extLst>
      <p:ext uri="{BB962C8B-B14F-4D97-AF65-F5344CB8AC3E}">
        <p14:creationId xmlns:p14="http://schemas.microsoft.com/office/powerpoint/2010/main" val="3489158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18131" y="149289"/>
            <a:ext cx="10950407" cy="746125"/>
          </a:xfrm>
        </p:spPr>
        <p:txBody>
          <a:bodyPr>
            <a:noAutofit/>
          </a:bodyPr>
          <a:lstStyle/>
          <a:p>
            <a:pPr algn="ctr"/>
            <a:r>
              <a:rPr lang="en-US" sz="4400" dirty="0">
                <a:solidFill>
                  <a:srgbClr val="0070C0"/>
                </a:solidFill>
              </a:rPr>
              <a:t>Students are engaged in the classroom</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054315982"/>
              </p:ext>
            </p:extLst>
          </p:nvPr>
        </p:nvGraphicFramePr>
        <p:xfrm>
          <a:off x="586597" y="895414"/>
          <a:ext cx="10506974" cy="596258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BB2010EE-C5C1-4A97-89EE-CEBB3DB5FF6A}" type="slidenum">
              <a:rPr lang="en-US" smtClean="0"/>
              <a:t>49</a:t>
            </a:fld>
            <a:endParaRPr lang="en-US"/>
          </a:p>
        </p:txBody>
      </p:sp>
    </p:spTree>
    <p:extLst>
      <p:ext uri="{BB962C8B-B14F-4D97-AF65-F5344CB8AC3E}">
        <p14:creationId xmlns:p14="http://schemas.microsoft.com/office/powerpoint/2010/main" val="487035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02296" y="1828957"/>
            <a:ext cx="9475929" cy="809208"/>
          </a:xfrm>
        </p:spPr>
        <p:txBody>
          <a:bodyPr>
            <a:noAutofit/>
          </a:bodyPr>
          <a:lstStyle/>
          <a:p>
            <a:pPr algn="ctr"/>
            <a:r>
              <a:rPr lang="en-US" cap="none" dirty="0"/>
              <a:t>Dr. Naomi Brahim</a:t>
            </a:r>
            <a:br>
              <a:rPr lang="en-US" cap="none" dirty="0"/>
            </a:br>
            <a:r>
              <a:rPr lang="en-US" cap="none" dirty="0"/>
              <a:t>Multi-Tiered Systems of Support Director</a:t>
            </a:r>
          </a:p>
        </p:txBody>
      </p:sp>
      <p:sp>
        <p:nvSpPr>
          <p:cNvPr id="3" name="Text Placeholder 2"/>
          <p:cNvSpPr>
            <a:spLocks noGrp="1"/>
          </p:cNvSpPr>
          <p:nvPr>
            <p:ph type="body" idx="4294967295"/>
          </p:nvPr>
        </p:nvSpPr>
        <p:spPr>
          <a:xfrm>
            <a:off x="870743" y="3247293"/>
            <a:ext cx="6107113" cy="1148704"/>
          </a:xfrm>
        </p:spPr>
        <p:txBody>
          <a:bodyPr>
            <a:noAutofit/>
          </a:bodyPr>
          <a:lstStyle/>
          <a:p>
            <a:pPr marL="0" indent="0" algn="ctr">
              <a:lnSpc>
                <a:spcPct val="100000"/>
              </a:lnSpc>
              <a:spcBef>
                <a:spcPts val="0"/>
              </a:spcBef>
              <a:buNone/>
            </a:pPr>
            <a:r>
              <a:rPr lang="en-US" sz="3200" cap="none" dirty="0"/>
              <a:t>Saundra Hensel</a:t>
            </a:r>
          </a:p>
          <a:p>
            <a:pPr marL="0" indent="0" algn="ctr">
              <a:lnSpc>
                <a:spcPct val="100000"/>
              </a:lnSpc>
              <a:spcBef>
                <a:spcPts val="0"/>
              </a:spcBef>
              <a:buNone/>
            </a:pPr>
            <a:r>
              <a:rPr lang="en-US" sz="2800" cap="none" dirty="0"/>
              <a:t>Behavior Support Systems Coordinator</a:t>
            </a:r>
          </a:p>
        </p:txBody>
      </p:sp>
      <p:sp>
        <p:nvSpPr>
          <p:cNvPr id="5" name="Text Placeholder 4"/>
          <p:cNvSpPr>
            <a:spLocks noGrp="1"/>
          </p:cNvSpPr>
          <p:nvPr>
            <p:ph type="body" sz="quarter" idx="4294967295"/>
          </p:nvPr>
        </p:nvSpPr>
        <p:spPr>
          <a:xfrm>
            <a:off x="6538823" y="5327588"/>
            <a:ext cx="5653177" cy="717379"/>
          </a:xfrm>
        </p:spPr>
        <p:txBody>
          <a:bodyPr/>
          <a:lstStyle/>
          <a:p>
            <a:pPr marL="0" indent="0">
              <a:lnSpc>
                <a:spcPct val="100000"/>
              </a:lnSpc>
              <a:spcBef>
                <a:spcPts val="0"/>
              </a:spcBef>
              <a:buNone/>
            </a:pPr>
            <a:r>
              <a:rPr lang="en-US" sz="2800" cap="none" dirty="0"/>
              <a:t>12 MTSS Academic Resource Teachers</a:t>
            </a:r>
          </a:p>
        </p:txBody>
      </p:sp>
      <p:sp>
        <p:nvSpPr>
          <p:cNvPr id="9" name="Text Placeholder 4"/>
          <p:cNvSpPr txBox="1">
            <a:spLocks/>
          </p:cNvSpPr>
          <p:nvPr/>
        </p:nvSpPr>
        <p:spPr>
          <a:xfrm>
            <a:off x="870743" y="5248476"/>
            <a:ext cx="5519188" cy="591651"/>
          </a:xfrm>
          <a:prstGeom prst="rect">
            <a:avLst/>
          </a:prstGeom>
        </p:spPr>
        <p:txBody>
          <a:bodyPr vert="horz" lIns="91440" tIns="45720" rIns="91440" bIns="45720" rtlCol="0" anchor="b">
            <a:no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24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a:lnSpc>
                <a:spcPct val="100000"/>
              </a:lnSpc>
              <a:spcBef>
                <a:spcPts val="0"/>
              </a:spcBef>
            </a:pPr>
            <a:r>
              <a:rPr lang="en-US" sz="2800" cap="none" dirty="0"/>
              <a:t>10 MTSS Behavior Resource Teachers</a:t>
            </a:r>
          </a:p>
        </p:txBody>
      </p:sp>
      <p:sp>
        <p:nvSpPr>
          <p:cNvPr id="10" name="Down Arrow 9"/>
          <p:cNvSpPr/>
          <p:nvPr/>
        </p:nvSpPr>
        <p:spPr>
          <a:xfrm rot="2363602">
            <a:off x="3755197" y="2667223"/>
            <a:ext cx="338203" cy="688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3571113" y="4517326"/>
            <a:ext cx="338203" cy="688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9213246" y="2881223"/>
            <a:ext cx="454995" cy="2203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txBox="1">
            <a:spLocks/>
          </p:cNvSpPr>
          <p:nvPr/>
        </p:nvSpPr>
        <p:spPr>
          <a:xfrm>
            <a:off x="2093849" y="0"/>
            <a:ext cx="8930369" cy="13987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cap="none" dirty="0"/>
              <a:t>Dr. Katy Deferrari, Assistant Superintendent </a:t>
            </a:r>
          </a:p>
          <a:p>
            <a:r>
              <a:rPr lang="en-US" cap="none" dirty="0"/>
              <a:t>School Culture And Climate</a:t>
            </a:r>
          </a:p>
        </p:txBody>
      </p:sp>
      <p:sp>
        <p:nvSpPr>
          <p:cNvPr id="14" name="Down Arrow 13"/>
          <p:cNvSpPr/>
          <p:nvPr/>
        </p:nvSpPr>
        <p:spPr>
          <a:xfrm>
            <a:off x="6389931" y="1179428"/>
            <a:ext cx="338203" cy="6889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B2010EE-C5C1-4A97-89EE-CEBB3DB5FF6A}" type="slidenum">
              <a:rPr lang="en-US" smtClean="0"/>
              <a:t>5</a:t>
            </a:fld>
            <a:endParaRPr lang="en-US" dirty="0"/>
          </a:p>
        </p:txBody>
      </p:sp>
      <p:sp>
        <p:nvSpPr>
          <p:cNvPr id="15" name="Rectangle 14"/>
          <p:cNvSpPr/>
          <p:nvPr/>
        </p:nvSpPr>
        <p:spPr>
          <a:xfrm rot="20329332">
            <a:off x="-20338" y="1153906"/>
            <a:ext cx="3504955" cy="1384995"/>
          </a:xfrm>
          <a:prstGeom prst="rect">
            <a:avLst/>
          </a:prstGeom>
        </p:spPr>
        <p:txBody>
          <a:bodyPr wrap="square">
            <a:spAutoFit/>
          </a:bodyPr>
          <a:lstStyle/>
          <a:p>
            <a:pPr algn="ctr">
              <a:spcBef>
                <a:spcPct val="0"/>
              </a:spcBef>
              <a:buClr>
                <a:srgbClr val="2C343B"/>
              </a:buClr>
              <a:buFont typeface="Permanent Marker" charset="0"/>
              <a:buNone/>
              <a:defRPr/>
            </a:pPr>
            <a:r>
              <a:rPr lang="en-US" altLang="en-US" sz="4200" dirty="0">
                <a:solidFill>
                  <a:schemeClr val="accent1">
                    <a:lumMod val="75000"/>
                  </a:schemeClr>
                </a:solidFill>
                <a:ea typeface="Permanent Marker" charset="0"/>
                <a:cs typeface="Arial" panose="020B0604020202020204" pitchFamily="34" charset="0"/>
                <a:sym typeface="Permanent Marker" charset="0"/>
              </a:rPr>
              <a:t>Organizational Structure</a:t>
            </a:r>
          </a:p>
        </p:txBody>
      </p:sp>
    </p:spTree>
    <p:extLst>
      <p:ext uri="{BB962C8B-B14F-4D97-AF65-F5344CB8AC3E}">
        <p14:creationId xmlns:p14="http://schemas.microsoft.com/office/powerpoint/2010/main" val="3276432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5867400"/>
            <a:ext cx="8183880" cy="670560"/>
          </a:xfrm>
        </p:spPr>
        <p:txBody>
          <a:bodyPr>
            <a:normAutofit/>
          </a:bodyPr>
          <a:lstStyle/>
          <a:p>
            <a:pPr algn="ctr"/>
            <a:r>
              <a:rPr lang="en-US" dirty="0"/>
              <a:t>Positive/Negative Feedback</a:t>
            </a:r>
          </a:p>
        </p:txBody>
      </p:sp>
      <p:graphicFrame>
        <p:nvGraphicFramePr>
          <p:cNvPr id="9" name="Content Placeholder 8"/>
          <p:cNvGraphicFramePr>
            <a:graphicFrameLocks noGrp="1"/>
          </p:cNvGraphicFramePr>
          <p:nvPr>
            <p:ph idx="1"/>
            <p:extLst/>
          </p:nvPr>
        </p:nvGraphicFramePr>
        <p:xfrm>
          <a:off x="2027238" y="530226"/>
          <a:ext cx="8183562" cy="54133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375819" y="3733800"/>
            <a:ext cx="762000"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a:t>1 per 8.33</a:t>
            </a:r>
          </a:p>
          <a:p>
            <a:pPr algn="ctr"/>
            <a:r>
              <a:rPr lang="en-US" sz="1400" dirty="0" err="1"/>
              <a:t>mins</a:t>
            </a:r>
            <a:endParaRPr lang="en-US" sz="1400" dirty="0"/>
          </a:p>
        </p:txBody>
      </p:sp>
      <p:sp>
        <p:nvSpPr>
          <p:cNvPr id="6" name="TextBox 5"/>
          <p:cNvSpPr txBox="1"/>
          <p:nvPr/>
        </p:nvSpPr>
        <p:spPr>
          <a:xfrm>
            <a:off x="7086600" y="4020876"/>
            <a:ext cx="762000"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a:t>1 per 33.33</a:t>
            </a:r>
          </a:p>
          <a:p>
            <a:pPr algn="ctr"/>
            <a:r>
              <a:rPr lang="en-US" sz="1400" dirty="0" err="1"/>
              <a:t>mins</a:t>
            </a:r>
            <a:endParaRPr lang="en-US" sz="1400" dirty="0"/>
          </a:p>
        </p:txBody>
      </p:sp>
      <p:sp>
        <p:nvSpPr>
          <p:cNvPr id="8" name="TextBox 7"/>
          <p:cNvSpPr txBox="1"/>
          <p:nvPr/>
        </p:nvSpPr>
        <p:spPr>
          <a:xfrm>
            <a:off x="4293791" y="3871572"/>
            <a:ext cx="914400"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a:t>1 per 12.50</a:t>
            </a:r>
          </a:p>
          <a:p>
            <a:pPr algn="ctr"/>
            <a:r>
              <a:rPr lang="en-US" sz="1400" dirty="0" err="1"/>
              <a:t>mins</a:t>
            </a:r>
            <a:endParaRPr lang="en-US" sz="1400" dirty="0"/>
          </a:p>
        </p:txBody>
      </p:sp>
      <p:sp>
        <p:nvSpPr>
          <p:cNvPr id="10" name="TextBox 9"/>
          <p:cNvSpPr txBox="1"/>
          <p:nvPr/>
        </p:nvSpPr>
        <p:spPr>
          <a:xfrm>
            <a:off x="7894638" y="3815749"/>
            <a:ext cx="762000"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a:t>1 per 25</a:t>
            </a:r>
          </a:p>
          <a:p>
            <a:pPr algn="ctr"/>
            <a:r>
              <a:rPr lang="en-US" sz="1400" dirty="0" err="1"/>
              <a:t>mins</a:t>
            </a:r>
            <a:endParaRPr lang="en-US" sz="1400" dirty="0"/>
          </a:p>
        </p:txBody>
      </p:sp>
    </p:spTree>
    <p:extLst>
      <p:ext uri="{BB962C8B-B14F-4D97-AF65-F5344CB8AC3E}">
        <p14:creationId xmlns:p14="http://schemas.microsoft.com/office/powerpoint/2010/main" val="2306634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838200" y="365125"/>
            <a:ext cx="10515600" cy="1004400"/>
          </a:xfrm>
          <a:prstGeom prst="rect">
            <a:avLst/>
          </a:prstGeom>
          <a:solidFill>
            <a:srgbClr val="C6D9F1"/>
          </a:solidFill>
          <a:ln w="9525" cap="flat" cmpd="sng">
            <a:solidFill>
              <a:srgbClr val="44546A"/>
            </a:solidFill>
            <a:prstDash val="solid"/>
            <a:round/>
            <a:headEnd type="none" w="sm" len="sm"/>
            <a:tailEnd type="none" w="sm" len="sm"/>
          </a:ln>
        </p:spPr>
        <p:txBody>
          <a:bodyPr spcFirstLastPara="1" vert="horz" wrap="square" lIns="91433" tIns="45700" rIns="91433" bIns="45700" rtlCol="0" anchor="ctr" anchorCtr="0">
            <a:noAutofit/>
          </a:bodyPr>
          <a:lstStyle/>
          <a:p>
            <a:pPr algn="ctr">
              <a:spcBef>
                <a:spcPts val="0"/>
              </a:spcBef>
              <a:buClr>
                <a:srgbClr val="203864"/>
              </a:buClr>
            </a:pPr>
            <a:r>
              <a:rPr lang="en" sz="5467" b="1">
                <a:solidFill>
                  <a:srgbClr val="203864"/>
                </a:solidFill>
                <a:latin typeface="Short Stack"/>
                <a:ea typeface="Short Stack"/>
                <a:cs typeface="Short Stack"/>
                <a:sym typeface="Short Stack"/>
              </a:rPr>
              <a:t>LESSON FRAME</a:t>
            </a:r>
            <a:endParaRPr sz="5467" b="1">
              <a:solidFill>
                <a:srgbClr val="203864"/>
              </a:solidFill>
              <a:latin typeface="Short Stack"/>
              <a:ea typeface="Short Stack"/>
              <a:cs typeface="Short Stack"/>
              <a:sym typeface="Short Stack"/>
            </a:endParaRPr>
          </a:p>
        </p:txBody>
      </p:sp>
      <p:sp>
        <p:nvSpPr>
          <p:cNvPr id="207" name="Google Shape;207;p33"/>
          <p:cNvSpPr txBox="1">
            <a:spLocks noGrp="1"/>
          </p:cNvSpPr>
          <p:nvPr>
            <p:ph type="body" idx="1"/>
          </p:nvPr>
        </p:nvSpPr>
        <p:spPr>
          <a:xfrm>
            <a:off x="323557" y="1481131"/>
            <a:ext cx="9186203" cy="3089933"/>
          </a:xfrm>
          <a:prstGeom prst="rect">
            <a:avLst/>
          </a:prstGeom>
          <a:noFill/>
          <a:ln>
            <a:noFill/>
          </a:ln>
        </p:spPr>
        <p:txBody>
          <a:bodyPr spcFirstLastPara="1" vert="horz" wrap="square" lIns="91433" tIns="45700" rIns="91433" bIns="45700" rtlCol="0" anchor="t" anchorCtr="0">
            <a:noAutofit/>
          </a:bodyPr>
          <a:lstStyle/>
          <a:p>
            <a:pPr marL="237061" indent="-228594">
              <a:spcBef>
                <a:spcPts val="0"/>
              </a:spcBef>
              <a:buClr>
                <a:srgbClr val="44546A"/>
              </a:buClr>
              <a:buSzPts val="2700"/>
              <a:buFont typeface="Arial"/>
              <a:buChar char="•"/>
            </a:pPr>
            <a:r>
              <a:rPr lang="en" sz="2800" b="1" u="sng" dirty="0">
                <a:solidFill>
                  <a:srgbClr val="44546A"/>
                </a:solidFill>
                <a:latin typeface="Calibri"/>
                <a:ea typeface="Calibri"/>
                <a:cs typeface="Calibri"/>
                <a:sym typeface="Calibri"/>
              </a:rPr>
              <a:t>Learning Target:</a:t>
            </a:r>
            <a:r>
              <a:rPr lang="en" sz="2800" b="1" dirty="0">
                <a:solidFill>
                  <a:srgbClr val="44546A"/>
                </a:solidFill>
                <a:latin typeface="Calibri"/>
                <a:ea typeface="Calibri"/>
                <a:cs typeface="Calibri"/>
                <a:sym typeface="Calibri"/>
              </a:rPr>
              <a:t>  </a:t>
            </a:r>
            <a:r>
              <a:rPr lang="en" sz="3200" b="1" dirty="0">
                <a:solidFill>
                  <a:srgbClr val="44546A"/>
                </a:solidFill>
                <a:latin typeface="Calibri"/>
                <a:ea typeface="Calibri"/>
                <a:cs typeface="Calibri"/>
                <a:sym typeface="Calibri"/>
              </a:rPr>
              <a:t>We will</a:t>
            </a:r>
            <a:r>
              <a:rPr lang="en" sz="2800" dirty="0">
                <a:solidFill>
                  <a:srgbClr val="44546A"/>
                </a:solidFill>
                <a:latin typeface="Calibri"/>
                <a:ea typeface="Calibri"/>
                <a:cs typeface="Calibri"/>
                <a:sym typeface="Calibri"/>
              </a:rPr>
              <a:t>…(learn today)</a:t>
            </a:r>
            <a:endParaRPr sz="2800" dirty="0"/>
          </a:p>
          <a:p>
            <a:pPr marL="694249" lvl="1" indent="-228594">
              <a:spcBef>
                <a:spcPts val="533"/>
              </a:spcBef>
              <a:buClr>
                <a:srgbClr val="44546A"/>
              </a:buClr>
              <a:buSzPts val="2700"/>
              <a:buFont typeface="Arial"/>
              <a:buChar char="•"/>
            </a:pPr>
            <a:r>
              <a:rPr lang="en" sz="2800" dirty="0">
                <a:solidFill>
                  <a:srgbClr val="44546A"/>
                </a:solidFill>
                <a:latin typeface="Calibri"/>
                <a:ea typeface="Calibri"/>
                <a:cs typeface="Calibri"/>
                <a:sym typeface="Calibri"/>
              </a:rPr>
              <a:t>Gives Students a direction for their learning</a:t>
            </a:r>
            <a:endParaRPr sz="2800" dirty="0"/>
          </a:p>
          <a:p>
            <a:pPr marL="694249" lvl="1" indent="-228594">
              <a:spcBef>
                <a:spcPts val="533"/>
              </a:spcBef>
              <a:buClr>
                <a:srgbClr val="44546A"/>
              </a:buClr>
              <a:buSzPts val="2700"/>
              <a:buFont typeface="Arial"/>
              <a:buChar char="•"/>
            </a:pPr>
            <a:r>
              <a:rPr lang="en" sz="2800" dirty="0">
                <a:solidFill>
                  <a:srgbClr val="44546A"/>
                </a:solidFill>
                <a:latin typeface="Calibri"/>
                <a:ea typeface="Calibri"/>
                <a:cs typeface="Calibri"/>
                <a:sym typeface="Calibri"/>
              </a:rPr>
              <a:t>Helps students make connections/</a:t>
            </a:r>
            <a:r>
              <a:rPr lang="en" sz="2800" dirty="0">
                <a:solidFill>
                  <a:srgbClr val="44546A"/>
                </a:solidFill>
              </a:rPr>
              <a:t> </a:t>
            </a:r>
            <a:r>
              <a:rPr lang="en" sz="2800" dirty="0">
                <a:solidFill>
                  <a:srgbClr val="44546A"/>
                </a:solidFill>
                <a:latin typeface="Calibri"/>
                <a:ea typeface="Calibri"/>
                <a:cs typeface="Calibri"/>
                <a:sym typeface="Calibri"/>
              </a:rPr>
              <a:t>build upon their cognitive filters</a:t>
            </a:r>
            <a:endParaRPr sz="2800" dirty="0"/>
          </a:p>
          <a:p>
            <a:pPr marL="237061" indent="-228594">
              <a:spcBef>
                <a:spcPts val="1067"/>
              </a:spcBef>
              <a:buClr>
                <a:srgbClr val="44546A"/>
              </a:buClr>
              <a:buSzPts val="2700"/>
              <a:buFont typeface="Arial"/>
              <a:buChar char="•"/>
            </a:pPr>
            <a:r>
              <a:rPr lang="en" sz="2800" b="1" u="sng" dirty="0">
                <a:solidFill>
                  <a:srgbClr val="44546A"/>
                </a:solidFill>
                <a:latin typeface="Calibri"/>
                <a:ea typeface="Calibri"/>
                <a:cs typeface="Calibri"/>
                <a:sym typeface="Calibri"/>
              </a:rPr>
              <a:t>Closing:</a:t>
            </a:r>
            <a:r>
              <a:rPr lang="en" sz="2800" b="1" dirty="0">
                <a:solidFill>
                  <a:srgbClr val="44546A"/>
                </a:solidFill>
                <a:latin typeface="Calibri"/>
                <a:ea typeface="Calibri"/>
                <a:cs typeface="Calibri"/>
                <a:sym typeface="Calibri"/>
              </a:rPr>
              <a:t>  </a:t>
            </a:r>
            <a:r>
              <a:rPr lang="en" sz="2800" dirty="0">
                <a:solidFill>
                  <a:srgbClr val="44546A"/>
                </a:solidFill>
                <a:latin typeface="Calibri"/>
                <a:ea typeface="Calibri"/>
                <a:cs typeface="Calibri"/>
                <a:sym typeface="Calibri"/>
              </a:rPr>
              <a:t>I will…(demonstrate what I learned)</a:t>
            </a:r>
            <a:endParaRPr sz="2800" dirty="0"/>
          </a:p>
          <a:p>
            <a:pPr marL="694249" lvl="1" indent="-228594">
              <a:spcBef>
                <a:spcPts val="533"/>
              </a:spcBef>
              <a:buClr>
                <a:srgbClr val="44546A"/>
              </a:buClr>
              <a:buSzPts val="2700"/>
              <a:buFont typeface="Arial"/>
              <a:buChar char="•"/>
            </a:pPr>
            <a:r>
              <a:rPr lang="en" sz="2800" dirty="0">
                <a:solidFill>
                  <a:srgbClr val="44546A"/>
                </a:solidFill>
                <a:latin typeface="Calibri"/>
                <a:ea typeface="Calibri"/>
                <a:cs typeface="Calibri"/>
                <a:sym typeface="Calibri"/>
              </a:rPr>
              <a:t>Stretches the Rigor</a:t>
            </a:r>
            <a:endParaRPr sz="2800" dirty="0"/>
          </a:p>
          <a:p>
            <a:pPr marL="694249" lvl="1" indent="-228594">
              <a:spcBef>
                <a:spcPts val="533"/>
              </a:spcBef>
              <a:spcAft>
                <a:spcPts val="2133"/>
              </a:spcAft>
              <a:buClr>
                <a:srgbClr val="44546A"/>
              </a:buClr>
              <a:buSzPts val="2700"/>
              <a:buFont typeface="Arial"/>
              <a:buChar char="•"/>
            </a:pPr>
            <a:r>
              <a:rPr lang="en" sz="2800" dirty="0">
                <a:solidFill>
                  <a:srgbClr val="44546A"/>
                </a:solidFill>
                <a:latin typeface="Calibri"/>
                <a:ea typeface="Calibri"/>
                <a:cs typeface="Calibri"/>
                <a:sym typeface="Calibri"/>
              </a:rPr>
              <a:t>Shows proof of understanding</a:t>
            </a:r>
            <a:endParaRPr sz="2800" dirty="0">
              <a:solidFill>
                <a:srgbClr val="44546A"/>
              </a:solidFill>
              <a:latin typeface="Calibri"/>
              <a:ea typeface="Calibri"/>
              <a:cs typeface="Calibri"/>
              <a:sym typeface="Calibri"/>
            </a:endParaRPr>
          </a:p>
        </p:txBody>
      </p:sp>
      <p:sp>
        <p:nvSpPr>
          <p:cNvPr id="208" name="Google Shape;208;p33"/>
          <p:cNvSpPr/>
          <p:nvPr/>
        </p:nvSpPr>
        <p:spPr>
          <a:xfrm>
            <a:off x="8837800" y="3342670"/>
            <a:ext cx="2819200" cy="3124400"/>
          </a:xfrm>
          <a:prstGeom prst="rect">
            <a:avLst/>
          </a:prstGeom>
          <a:noFill/>
          <a:ln w="63500" cap="flat" cmpd="sng">
            <a:solidFill>
              <a:srgbClr val="000080"/>
            </a:solidFill>
            <a:prstDash val="solid"/>
            <a:miter lim="800000"/>
            <a:headEnd type="none" w="sm" len="sm"/>
            <a:tailEnd type="none" w="sm" len="sm"/>
          </a:ln>
        </p:spPr>
        <p:txBody>
          <a:bodyPr spcFirstLastPara="1" wrap="square" lIns="91433" tIns="45700" rIns="91433" bIns="45700" anchor="ctr" anchorCtr="0">
            <a:noAutofit/>
          </a:bodyPr>
          <a:lstStyle/>
          <a:p>
            <a:r>
              <a:rPr lang="en" sz="1867">
                <a:solidFill>
                  <a:schemeClr val="dk1"/>
                </a:solidFill>
              </a:rPr>
              <a:t>     </a:t>
            </a:r>
            <a:endParaRPr sz="1867">
              <a:solidFill>
                <a:schemeClr val="dk1"/>
              </a:solidFill>
              <a:latin typeface="Arial"/>
              <a:ea typeface="Arial"/>
              <a:cs typeface="Arial"/>
              <a:sym typeface="Arial"/>
            </a:endParaRPr>
          </a:p>
        </p:txBody>
      </p:sp>
      <p:pic>
        <p:nvPicPr>
          <p:cNvPr id="209" name="Google Shape;209;p33" descr="MCj02942100000[1]"/>
          <p:cNvPicPr preferRelativeResize="0"/>
          <p:nvPr/>
        </p:nvPicPr>
        <p:blipFill rotWithShape="1">
          <a:blip r:embed="rId3">
            <a:alphaModFix/>
          </a:blip>
          <a:srcRect/>
          <a:stretch/>
        </p:blipFill>
        <p:spPr>
          <a:xfrm>
            <a:off x="9312568" y="3371577"/>
            <a:ext cx="1869663" cy="2738400"/>
          </a:xfrm>
          <a:prstGeom prst="rect">
            <a:avLst/>
          </a:prstGeom>
          <a:noFill/>
          <a:ln>
            <a:noFill/>
          </a:ln>
        </p:spPr>
      </p:pic>
      <p:sp>
        <p:nvSpPr>
          <p:cNvPr id="210" name="Google Shape;210;p33"/>
          <p:cNvSpPr txBox="1"/>
          <p:nvPr/>
        </p:nvSpPr>
        <p:spPr>
          <a:xfrm>
            <a:off x="8738975" y="6109977"/>
            <a:ext cx="2819200" cy="369200"/>
          </a:xfrm>
          <a:prstGeom prst="rect">
            <a:avLst/>
          </a:prstGeom>
          <a:noFill/>
          <a:ln>
            <a:noFill/>
          </a:ln>
        </p:spPr>
        <p:txBody>
          <a:bodyPr spcFirstLastPara="1" wrap="square" lIns="91433" tIns="45700" rIns="91433" bIns="45700" anchor="t" anchorCtr="0">
            <a:noAutofit/>
          </a:bodyPr>
          <a:lstStyle/>
          <a:p>
            <a:pPr algn="ctr"/>
            <a:r>
              <a:rPr lang="en" sz="1867" b="1">
                <a:solidFill>
                  <a:srgbClr val="000099"/>
                </a:solidFill>
                <a:latin typeface="Arial"/>
                <a:ea typeface="Arial"/>
                <a:cs typeface="Arial"/>
                <a:sym typeface="Arial"/>
              </a:rPr>
              <a:t>Frame the Lesson</a:t>
            </a:r>
            <a:endParaRPr sz="1467"/>
          </a:p>
        </p:txBody>
      </p:sp>
    </p:spTree>
    <p:extLst>
      <p:ext uri="{BB962C8B-B14F-4D97-AF65-F5344CB8AC3E}">
        <p14:creationId xmlns:p14="http://schemas.microsoft.com/office/powerpoint/2010/main" val="14352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idx="4294967295"/>
          </p:nvPr>
        </p:nvSpPr>
        <p:spPr>
          <a:xfrm>
            <a:off x="1331450" y="0"/>
            <a:ext cx="8912225" cy="1281113"/>
          </a:xfrm>
          <a:prstGeom prst="rect">
            <a:avLst/>
          </a:prstGeom>
        </p:spPr>
        <p:txBody>
          <a:bodyPr spcFirstLastPara="1" wrap="square" lIns="121900" tIns="121900" rIns="121900" bIns="121900" anchor="t" anchorCtr="0">
            <a:noAutofit/>
          </a:bodyPr>
          <a:lstStyle/>
          <a:p>
            <a:pPr marL="0" lvl="0" indent="0">
              <a:spcBef>
                <a:spcPts val="0"/>
              </a:spcBef>
              <a:spcAft>
                <a:spcPts val="0"/>
              </a:spcAft>
              <a:buNone/>
            </a:pPr>
            <a:r>
              <a:rPr lang="en-US" sz="5400" dirty="0">
                <a:solidFill>
                  <a:srgbClr val="0070C0"/>
                </a:solidFill>
                <a:ea typeface="Oswald"/>
                <a:cs typeface="Oswald"/>
                <a:sym typeface="Oswald"/>
              </a:rPr>
              <a:t>“CAT” Time </a:t>
            </a:r>
            <a:endParaRPr sz="5400" dirty="0">
              <a:solidFill>
                <a:srgbClr val="0070C0"/>
              </a:solidFill>
              <a:ea typeface="Oswald"/>
              <a:cs typeface="Oswald"/>
              <a:sym typeface="Oswald"/>
            </a:endParaRPr>
          </a:p>
        </p:txBody>
      </p:sp>
      <p:sp>
        <p:nvSpPr>
          <p:cNvPr id="199" name="Shape 199"/>
          <p:cNvSpPr txBox="1"/>
          <p:nvPr/>
        </p:nvSpPr>
        <p:spPr>
          <a:xfrm>
            <a:off x="6315179" y="3222900"/>
            <a:ext cx="5700609" cy="302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lvl="0" indent="0" algn="ctr" rtl="0">
              <a:spcAft>
                <a:spcPts val="0"/>
              </a:spcAft>
              <a:buNone/>
            </a:pPr>
            <a:r>
              <a:rPr lang="en-US" sz="3600" b="1" dirty="0">
                <a:solidFill>
                  <a:srgbClr val="0070C0"/>
                </a:solidFill>
                <a:ea typeface="Georgia"/>
                <a:cs typeface="Georgia"/>
                <a:sym typeface="Georgia"/>
              </a:rPr>
              <a:t>Content Area Intervention/Enrichment</a:t>
            </a:r>
            <a:endParaRPr sz="3600" b="1" dirty="0">
              <a:solidFill>
                <a:srgbClr val="0070C0"/>
              </a:solidFill>
              <a:ea typeface="Georgia"/>
              <a:cs typeface="Georgia"/>
              <a:sym typeface="Georgia"/>
            </a:endParaRPr>
          </a:p>
          <a:p>
            <a:pPr marL="548640" lvl="1" indent="-571500" rtl="0">
              <a:spcAft>
                <a:spcPts val="0"/>
              </a:spcAft>
              <a:buClr>
                <a:srgbClr val="000000"/>
              </a:buClr>
              <a:buSzPts val="2600"/>
              <a:buFont typeface="Wingdings" pitchFamily="2" charset="2"/>
              <a:buChar char="§"/>
            </a:pPr>
            <a:r>
              <a:rPr lang="en-US" sz="3600" dirty="0">
                <a:ea typeface="Georgia"/>
                <a:cs typeface="Georgia"/>
                <a:sym typeface="Georgia"/>
              </a:rPr>
              <a:t>Built into school day</a:t>
            </a:r>
            <a:endParaRPr sz="3600" dirty="0">
              <a:ea typeface="Georgia"/>
              <a:cs typeface="Georgia"/>
              <a:sym typeface="Georgia"/>
            </a:endParaRPr>
          </a:p>
          <a:p>
            <a:pPr marL="548640" lvl="1" indent="-571500" rtl="0">
              <a:spcAft>
                <a:spcPts val="0"/>
              </a:spcAft>
              <a:buClr>
                <a:srgbClr val="000000"/>
              </a:buClr>
              <a:buSzPts val="2600"/>
              <a:buFont typeface="Wingdings" pitchFamily="2" charset="2"/>
              <a:buChar char="§"/>
            </a:pPr>
            <a:r>
              <a:rPr lang="en-US" sz="3600" dirty="0">
                <a:ea typeface="Georgia"/>
                <a:cs typeface="Georgia"/>
                <a:sym typeface="Georgia"/>
              </a:rPr>
              <a:t>Increasing student autonomy</a:t>
            </a:r>
            <a:endParaRPr sz="3600" dirty="0"/>
          </a:p>
        </p:txBody>
      </p:sp>
      <p:sp>
        <p:nvSpPr>
          <p:cNvPr id="201" name="Shape 201"/>
          <p:cNvSpPr txBox="1"/>
          <p:nvPr/>
        </p:nvSpPr>
        <p:spPr>
          <a:xfrm>
            <a:off x="7186613" y="985838"/>
            <a:ext cx="4633684" cy="2117447"/>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indent="0" algn="ctr" rtl="0">
              <a:spcAft>
                <a:spcPts val="0"/>
              </a:spcAft>
              <a:buNone/>
            </a:pPr>
            <a:r>
              <a:rPr lang="en-US" sz="3600" b="1" dirty="0">
                <a:solidFill>
                  <a:srgbClr val="0070C0"/>
                </a:solidFill>
                <a:ea typeface="Georgia"/>
                <a:cs typeface="Georgia"/>
                <a:sym typeface="Georgia"/>
              </a:rPr>
              <a:t>Students Earn </a:t>
            </a:r>
            <a:endParaRPr sz="3600" b="1" dirty="0">
              <a:solidFill>
                <a:srgbClr val="0070C0"/>
              </a:solidFill>
              <a:ea typeface="Georgia"/>
              <a:cs typeface="Georgia"/>
              <a:sym typeface="Georgia"/>
            </a:endParaRPr>
          </a:p>
          <a:p>
            <a:pPr lvl="0" indent="0" algn="ctr" rtl="0">
              <a:spcAft>
                <a:spcPts val="0"/>
              </a:spcAft>
              <a:buNone/>
            </a:pPr>
            <a:r>
              <a:rPr lang="en-US" sz="3600" b="1" dirty="0">
                <a:solidFill>
                  <a:srgbClr val="0070C0"/>
                </a:solidFill>
                <a:ea typeface="Georgia"/>
                <a:cs typeface="Georgia"/>
                <a:sym typeface="Georgia"/>
              </a:rPr>
              <a:t>½ Credit Per Semester</a:t>
            </a:r>
          </a:p>
          <a:p>
            <a:pPr lvl="0" indent="0" algn="ctr" rtl="0">
              <a:spcAft>
                <a:spcPts val="0"/>
              </a:spcAft>
              <a:buNone/>
            </a:pPr>
            <a:r>
              <a:rPr lang="en-US" sz="3600" dirty="0">
                <a:ea typeface="Georgia"/>
                <a:cs typeface="Georgia"/>
                <a:sym typeface="Georgia"/>
              </a:rPr>
              <a:t>“Leadership Dynamics”</a:t>
            </a:r>
            <a:endParaRPr sz="3600" dirty="0">
              <a:ea typeface="Georgia"/>
              <a:cs typeface="Georgia"/>
              <a:sym typeface="Georgia"/>
            </a:endParaRPr>
          </a:p>
          <a:p>
            <a:pPr lvl="0" indent="0" algn="ctr" rtl="0">
              <a:lnSpc>
                <a:spcPct val="115000"/>
              </a:lnSpc>
              <a:spcAft>
                <a:spcPts val="0"/>
              </a:spcAft>
              <a:buNone/>
            </a:pPr>
            <a:endParaRPr sz="3600" b="1" dirty="0">
              <a:solidFill>
                <a:srgbClr val="3F3F3F"/>
              </a:solidFill>
              <a:ea typeface="Georgia"/>
              <a:cs typeface="Georgia"/>
              <a:sym typeface="Georgia"/>
            </a:endParaRPr>
          </a:p>
          <a:p>
            <a:pPr lvl="0" indent="0">
              <a:spcAft>
                <a:spcPts val="0"/>
              </a:spcAft>
              <a:buNone/>
            </a:pPr>
            <a:endParaRPr sz="3600" dirty="0"/>
          </a:p>
        </p:txBody>
      </p:sp>
      <p:sp>
        <p:nvSpPr>
          <p:cNvPr id="2" name="Slide Number Placeholder 1"/>
          <p:cNvSpPr>
            <a:spLocks noGrp="1"/>
          </p:cNvSpPr>
          <p:nvPr>
            <p:ph type="sldNum" sz="quarter" idx="12"/>
          </p:nvPr>
        </p:nvSpPr>
        <p:spPr/>
        <p:txBody>
          <a:bodyPr/>
          <a:lstStyle/>
          <a:p>
            <a:fld id="{BB2010EE-C5C1-4A97-89EE-CEBB3DB5FF6A}" type="slidenum">
              <a:rPr lang="en-US" smtClean="0"/>
              <a:t>52</a:t>
            </a:fld>
            <a:endParaRPr lang="en-US"/>
          </a:p>
        </p:txBody>
      </p:sp>
      <p:sp>
        <p:nvSpPr>
          <p:cNvPr id="9" name="Shape 199">
            <a:extLst>
              <a:ext uri="{FF2B5EF4-FFF2-40B4-BE49-F238E27FC236}">
                <a16:creationId xmlns:a16="http://schemas.microsoft.com/office/drawing/2014/main" id="{A29F3BE9-9A39-564F-B00C-D886FBD597D6}"/>
              </a:ext>
            </a:extLst>
          </p:cNvPr>
          <p:cNvSpPr txBox="1"/>
          <p:nvPr/>
        </p:nvSpPr>
        <p:spPr>
          <a:xfrm>
            <a:off x="163520" y="1754983"/>
            <a:ext cx="5624043" cy="388858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lvl="0" indent="0" algn="ctr" rtl="0">
              <a:lnSpc>
                <a:spcPct val="115000"/>
              </a:lnSpc>
              <a:spcAft>
                <a:spcPts val="0"/>
              </a:spcAft>
              <a:buNone/>
            </a:pPr>
            <a:r>
              <a:rPr lang="en-US" sz="3600" b="1" dirty="0">
                <a:solidFill>
                  <a:srgbClr val="0070C0"/>
                </a:solidFill>
                <a:ea typeface="Georgia"/>
                <a:cs typeface="Georgia"/>
                <a:sym typeface="Georgia"/>
              </a:rPr>
              <a:t>Targeted Interventions/Supports</a:t>
            </a:r>
          </a:p>
          <a:p>
            <a:pPr lvl="0" indent="0" rtl="0">
              <a:lnSpc>
                <a:spcPct val="115000"/>
              </a:lnSpc>
              <a:spcAft>
                <a:spcPts val="0"/>
              </a:spcAft>
              <a:buNone/>
            </a:pPr>
            <a:r>
              <a:rPr lang="en-US" sz="3600" dirty="0">
                <a:ea typeface="Georgia"/>
                <a:cs typeface="Georgia"/>
                <a:sym typeface="Georgia"/>
              </a:rPr>
              <a:t>ACT, College &amp; Career Ready (CCR), End of Course exams (EOC), KOSSA, Industry Certifications</a:t>
            </a:r>
            <a:endParaRPr sz="3600" dirty="0">
              <a:ea typeface="Georgia"/>
              <a:cs typeface="Georgia"/>
              <a:sym typeface="Georgia"/>
            </a:endParaRPr>
          </a:p>
        </p:txBody>
      </p:sp>
    </p:spTree>
    <p:extLst>
      <p:ext uri="{BB962C8B-B14F-4D97-AF65-F5344CB8AC3E}">
        <p14:creationId xmlns:p14="http://schemas.microsoft.com/office/powerpoint/2010/main" val="1031595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idx="4294967295"/>
          </p:nvPr>
        </p:nvSpPr>
        <p:spPr>
          <a:xfrm>
            <a:off x="1406812" y="4775"/>
            <a:ext cx="8912225" cy="1281113"/>
          </a:xfrm>
          <a:prstGeom prst="rect">
            <a:avLst/>
          </a:prstGeom>
        </p:spPr>
        <p:txBody>
          <a:bodyPr spcFirstLastPara="1" wrap="square" lIns="121900" tIns="121900" rIns="121900" bIns="121900" anchor="t" anchorCtr="0">
            <a:noAutofit/>
          </a:bodyPr>
          <a:lstStyle/>
          <a:p>
            <a:pPr marL="0" lvl="0" indent="0">
              <a:spcBef>
                <a:spcPts val="0"/>
              </a:spcBef>
              <a:spcAft>
                <a:spcPts val="0"/>
              </a:spcAft>
              <a:buClr>
                <a:schemeClr val="dk1"/>
              </a:buClr>
              <a:buSzPts val="1100"/>
              <a:buFont typeface="Arial"/>
              <a:buNone/>
            </a:pPr>
            <a:r>
              <a:rPr lang="en-US" sz="5400" dirty="0">
                <a:solidFill>
                  <a:srgbClr val="0070C0"/>
                </a:solidFill>
                <a:ea typeface="Oswald"/>
                <a:cs typeface="Oswald"/>
                <a:sym typeface="Oswald"/>
              </a:rPr>
              <a:t>“CAT” Time </a:t>
            </a:r>
            <a:endParaRPr sz="5400" dirty="0">
              <a:solidFill>
                <a:srgbClr val="0070C0"/>
              </a:solidFill>
              <a:ea typeface="Oswald"/>
              <a:cs typeface="Oswald"/>
              <a:sym typeface="Oswald"/>
            </a:endParaRPr>
          </a:p>
          <a:p>
            <a:pPr marL="0" lvl="0" indent="0">
              <a:spcBef>
                <a:spcPts val="0"/>
              </a:spcBef>
              <a:spcAft>
                <a:spcPts val="0"/>
              </a:spcAft>
              <a:buNone/>
            </a:pPr>
            <a:endParaRPr sz="5400" b="1" dirty="0">
              <a:solidFill>
                <a:srgbClr val="0070C0"/>
              </a:solidFill>
            </a:endParaRPr>
          </a:p>
        </p:txBody>
      </p:sp>
      <p:sp>
        <p:nvSpPr>
          <p:cNvPr id="209" name="Shape 209"/>
          <p:cNvSpPr txBox="1"/>
          <p:nvPr/>
        </p:nvSpPr>
        <p:spPr>
          <a:xfrm>
            <a:off x="9271950" y="6141150"/>
            <a:ext cx="8670000" cy="1011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0" name="Shape 210"/>
          <p:cNvSpPr txBox="1"/>
          <p:nvPr/>
        </p:nvSpPr>
        <p:spPr>
          <a:xfrm>
            <a:off x="6027576" y="1753957"/>
            <a:ext cx="5552004" cy="4129317"/>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lgn="ctr" rtl="0">
              <a:lnSpc>
                <a:spcPct val="115000"/>
              </a:lnSpc>
              <a:spcBef>
                <a:spcPts val="0"/>
              </a:spcBef>
              <a:spcAft>
                <a:spcPts val="0"/>
              </a:spcAft>
              <a:buClr>
                <a:schemeClr val="tx1"/>
              </a:buClr>
              <a:buSzPts val="1100"/>
            </a:pPr>
            <a:r>
              <a:rPr lang="en-US" sz="3600" b="1" dirty="0">
                <a:solidFill>
                  <a:srgbClr val="0070C0"/>
                </a:solidFill>
                <a:ea typeface="Georgia"/>
                <a:cs typeface="Georgia"/>
                <a:sym typeface="Georgia"/>
              </a:rPr>
              <a:t>12th</a:t>
            </a:r>
            <a:endParaRPr sz="3600" b="1" dirty="0">
              <a:solidFill>
                <a:srgbClr val="0070C0"/>
              </a:solidFill>
              <a:ea typeface="Georgia"/>
              <a:cs typeface="Georgia"/>
              <a:sym typeface="Georgia"/>
            </a:endParaRPr>
          </a:p>
          <a:p>
            <a:pPr marL="548640" lvl="0" indent="-571500" rtl="0">
              <a:lnSpc>
                <a:spcPct val="115000"/>
              </a:lnSpc>
              <a:spcBef>
                <a:spcPts val="0"/>
              </a:spcBef>
              <a:spcAft>
                <a:spcPts val="0"/>
              </a:spcAft>
              <a:buClr>
                <a:schemeClr val="tx1"/>
              </a:buClr>
              <a:buSzPts val="2500"/>
              <a:buFont typeface="Wingdings" pitchFamily="2" charset="2"/>
              <a:buChar char="§"/>
            </a:pPr>
            <a:r>
              <a:rPr lang="en-US" sz="3600" dirty="0">
                <a:ea typeface="Georgia"/>
                <a:cs typeface="Georgia"/>
                <a:sym typeface="Georgia"/>
              </a:rPr>
              <a:t>Open CAT Time (Students’ choice) Tuesday-Thursday</a:t>
            </a:r>
            <a:endParaRPr sz="3600" dirty="0">
              <a:ea typeface="Georgia"/>
              <a:cs typeface="Georgia"/>
              <a:sym typeface="Georgia"/>
            </a:endParaRPr>
          </a:p>
          <a:p>
            <a:pPr marL="548640" lvl="0" indent="-571500" rtl="0">
              <a:lnSpc>
                <a:spcPct val="115000"/>
              </a:lnSpc>
              <a:spcBef>
                <a:spcPts val="0"/>
              </a:spcBef>
              <a:spcAft>
                <a:spcPts val="0"/>
              </a:spcAft>
              <a:buClr>
                <a:schemeClr val="tx1"/>
              </a:buClr>
              <a:buSzPts val="2500"/>
              <a:buFont typeface="Wingdings" pitchFamily="2" charset="2"/>
              <a:buChar char="§"/>
            </a:pPr>
            <a:r>
              <a:rPr lang="en-US" sz="3600" dirty="0">
                <a:ea typeface="Georgia"/>
                <a:cs typeface="Georgia"/>
                <a:sym typeface="Georgia"/>
              </a:rPr>
              <a:t>Teachers offer different intervention/enrichment options</a:t>
            </a:r>
            <a:endParaRPr sz="3600" dirty="0"/>
          </a:p>
        </p:txBody>
      </p:sp>
      <p:sp>
        <p:nvSpPr>
          <p:cNvPr id="211" name="Shape 211"/>
          <p:cNvSpPr txBox="1"/>
          <p:nvPr/>
        </p:nvSpPr>
        <p:spPr>
          <a:xfrm>
            <a:off x="356672" y="1285888"/>
            <a:ext cx="5256600" cy="2702795"/>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lgn="ctr" rtl="0">
              <a:lnSpc>
                <a:spcPct val="115000"/>
              </a:lnSpc>
              <a:spcBef>
                <a:spcPts val="0"/>
              </a:spcBef>
              <a:spcAft>
                <a:spcPts val="0"/>
              </a:spcAft>
              <a:buClr>
                <a:schemeClr val="tx1"/>
              </a:buClr>
              <a:buSzPts val="1100"/>
            </a:pPr>
            <a:r>
              <a:rPr lang="en-US" sz="3600" b="1" dirty="0">
                <a:solidFill>
                  <a:srgbClr val="0070C0"/>
                </a:solidFill>
                <a:ea typeface="Georgia"/>
                <a:cs typeface="Georgia"/>
                <a:sym typeface="Georgia"/>
              </a:rPr>
              <a:t>WHOLE-SCHOOL</a:t>
            </a:r>
            <a:endParaRPr sz="3600" b="1" dirty="0">
              <a:solidFill>
                <a:srgbClr val="0070C0"/>
              </a:solidFill>
              <a:ea typeface="Georgia"/>
              <a:cs typeface="Georgia"/>
              <a:sym typeface="Georgia"/>
            </a:endParaRPr>
          </a:p>
          <a:p>
            <a:pPr marL="548640" lvl="0" indent="-571500" rtl="0">
              <a:lnSpc>
                <a:spcPct val="115000"/>
              </a:lnSpc>
              <a:spcBef>
                <a:spcPts val="0"/>
              </a:spcBef>
              <a:spcAft>
                <a:spcPts val="0"/>
              </a:spcAft>
              <a:buClr>
                <a:schemeClr val="tx1"/>
              </a:buClr>
              <a:buSzPts val="2500"/>
              <a:buFont typeface="Wingdings" pitchFamily="2" charset="2"/>
              <a:buChar char="§"/>
            </a:pPr>
            <a:r>
              <a:rPr lang="en-US" sz="3600" dirty="0">
                <a:ea typeface="Georgia"/>
                <a:cs typeface="Georgia"/>
                <a:sym typeface="Georgia"/>
              </a:rPr>
              <a:t>Restorative Practices lessons on Mondays and Fridays</a:t>
            </a:r>
            <a:endParaRPr sz="3600" dirty="0"/>
          </a:p>
        </p:txBody>
      </p:sp>
      <p:sp>
        <p:nvSpPr>
          <p:cNvPr id="2" name="Slide Number Placeholder 1"/>
          <p:cNvSpPr>
            <a:spLocks noGrp="1"/>
          </p:cNvSpPr>
          <p:nvPr>
            <p:ph type="sldNum" sz="quarter" idx="12"/>
          </p:nvPr>
        </p:nvSpPr>
        <p:spPr/>
        <p:txBody>
          <a:bodyPr/>
          <a:lstStyle/>
          <a:p>
            <a:fld id="{BB2010EE-C5C1-4A97-89EE-CEBB3DB5FF6A}" type="slidenum">
              <a:rPr lang="en-US" smtClean="0"/>
              <a:t>53</a:t>
            </a:fld>
            <a:endParaRPr lang="en-US"/>
          </a:p>
        </p:txBody>
      </p:sp>
      <p:sp>
        <p:nvSpPr>
          <p:cNvPr id="8" name="Shape 211">
            <a:extLst>
              <a:ext uri="{FF2B5EF4-FFF2-40B4-BE49-F238E27FC236}">
                <a16:creationId xmlns:a16="http://schemas.microsoft.com/office/drawing/2014/main" id="{01818A6F-D5C4-EA46-B7F7-B946628A559A}"/>
              </a:ext>
            </a:extLst>
          </p:cNvPr>
          <p:cNvSpPr txBox="1"/>
          <p:nvPr/>
        </p:nvSpPr>
        <p:spPr>
          <a:xfrm>
            <a:off x="1036698" y="4159395"/>
            <a:ext cx="4729620" cy="255864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lgn="ctr" rtl="0">
              <a:lnSpc>
                <a:spcPct val="115000"/>
              </a:lnSpc>
              <a:spcBef>
                <a:spcPts val="0"/>
              </a:spcBef>
              <a:spcAft>
                <a:spcPts val="0"/>
              </a:spcAft>
              <a:buClr>
                <a:schemeClr val="tx1"/>
              </a:buClr>
              <a:buSzPts val="1100"/>
            </a:pPr>
            <a:r>
              <a:rPr lang="en-US" sz="3600" b="1" dirty="0">
                <a:solidFill>
                  <a:srgbClr val="0070C0"/>
                </a:solidFill>
                <a:ea typeface="Georgia"/>
                <a:cs typeface="Georgia"/>
                <a:sym typeface="Georgia"/>
              </a:rPr>
              <a:t>9th, 10th, 11th</a:t>
            </a:r>
            <a:endParaRPr sz="3600" b="1" dirty="0">
              <a:solidFill>
                <a:srgbClr val="0070C0"/>
              </a:solidFill>
              <a:ea typeface="Georgia"/>
              <a:cs typeface="Georgia"/>
              <a:sym typeface="Georgia"/>
            </a:endParaRPr>
          </a:p>
          <a:p>
            <a:pPr marL="548640" lvl="0" indent="-571500" rtl="0">
              <a:lnSpc>
                <a:spcPct val="115000"/>
              </a:lnSpc>
              <a:spcBef>
                <a:spcPts val="0"/>
              </a:spcBef>
              <a:spcAft>
                <a:spcPts val="0"/>
              </a:spcAft>
              <a:buClr>
                <a:schemeClr val="tx1"/>
              </a:buClr>
              <a:buSzPts val="2500"/>
              <a:buFont typeface="Wingdings" pitchFamily="2" charset="2"/>
              <a:buChar char="§"/>
            </a:pPr>
            <a:r>
              <a:rPr lang="en-US" sz="3600" dirty="0">
                <a:ea typeface="Georgia"/>
                <a:cs typeface="Georgia"/>
                <a:sym typeface="Georgia"/>
              </a:rPr>
              <a:t>Guided Study</a:t>
            </a:r>
            <a:endParaRPr sz="3600" dirty="0">
              <a:ea typeface="Georgia"/>
              <a:cs typeface="Georgia"/>
              <a:sym typeface="Georgia"/>
            </a:endParaRPr>
          </a:p>
          <a:p>
            <a:pPr marL="548640" lvl="0" indent="-571500" rtl="0">
              <a:lnSpc>
                <a:spcPct val="115000"/>
              </a:lnSpc>
              <a:spcBef>
                <a:spcPts val="0"/>
              </a:spcBef>
              <a:spcAft>
                <a:spcPts val="0"/>
              </a:spcAft>
              <a:buClr>
                <a:schemeClr val="tx1"/>
              </a:buClr>
              <a:buSzPts val="2500"/>
              <a:buFont typeface="Wingdings" pitchFamily="2" charset="2"/>
              <a:buChar char="§"/>
            </a:pPr>
            <a:r>
              <a:rPr lang="en-US" sz="3600" dirty="0">
                <a:ea typeface="Georgia"/>
                <a:cs typeface="Georgia"/>
                <a:sym typeface="Georgia"/>
              </a:rPr>
              <a:t>Teachers Request Students</a:t>
            </a:r>
            <a:endParaRPr sz="3600" dirty="0"/>
          </a:p>
        </p:txBody>
      </p:sp>
    </p:spTree>
    <p:extLst>
      <p:ext uri="{BB962C8B-B14F-4D97-AF65-F5344CB8AC3E}">
        <p14:creationId xmlns:p14="http://schemas.microsoft.com/office/powerpoint/2010/main" val="2946951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idx="4294967295"/>
          </p:nvPr>
        </p:nvSpPr>
        <p:spPr>
          <a:xfrm>
            <a:off x="1156400" y="163513"/>
            <a:ext cx="8912225" cy="1281112"/>
          </a:xfrm>
          <a:prstGeom prst="rect">
            <a:avLst/>
          </a:prstGeom>
        </p:spPr>
        <p:txBody>
          <a:bodyPr spcFirstLastPara="1" wrap="square" lIns="121900" tIns="121900" rIns="121900" bIns="121900" anchor="t" anchorCtr="0">
            <a:noAutofit/>
          </a:bodyPr>
          <a:lstStyle/>
          <a:p>
            <a:pPr marL="0" lvl="0" indent="0" rtl="0">
              <a:spcBef>
                <a:spcPts val="0"/>
              </a:spcBef>
              <a:spcAft>
                <a:spcPts val="0"/>
              </a:spcAft>
              <a:buNone/>
            </a:pPr>
            <a:r>
              <a:rPr lang="en-US" sz="5400" dirty="0">
                <a:solidFill>
                  <a:srgbClr val="0070C0"/>
                </a:solidFill>
                <a:ea typeface="Oswald"/>
                <a:cs typeface="Oswald"/>
                <a:sym typeface="Oswald"/>
              </a:rPr>
              <a:t>lesson Structure</a:t>
            </a:r>
            <a:endParaRPr sz="5400" dirty="0">
              <a:solidFill>
                <a:srgbClr val="0070C0"/>
              </a:solidFill>
              <a:ea typeface="Oswald"/>
              <a:cs typeface="Oswald"/>
              <a:sym typeface="Oswald"/>
            </a:endParaRPr>
          </a:p>
        </p:txBody>
      </p:sp>
      <p:pic>
        <p:nvPicPr>
          <p:cNvPr id="234" name="Shape 234"/>
          <p:cNvPicPr preferRelativeResize="0"/>
          <p:nvPr/>
        </p:nvPicPr>
        <p:blipFill>
          <a:blip r:embed="rId3">
            <a:alphaModFix/>
          </a:blip>
          <a:stretch>
            <a:fillRect/>
          </a:stretch>
        </p:blipFill>
        <p:spPr>
          <a:xfrm>
            <a:off x="9248503" y="130402"/>
            <a:ext cx="2819924" cy="2233975"/>
          </a:xfrm>
          <a:prstGeom prst="rect">
            <a:avLst/>
          </a:prstGeom>
          <a:noFill/>
          <a:ln>
            <a:noFill/>
          </a:ln>
        </p:spPr>
      </p:pic>
      <p:sp>
        <p:nvSpPr>
          <p:cNvPr id="235" name="Shape 235"/>
          <p:cNvSpPr txBox="1"/>
          <p:nvPr/>
        </p:nvSpPr>
        <p:spPr>
          <a:xfrm>
            <a:off x="1684432" y="5081019"/>
            <a:ext cx="8829579" cy="1604512"/>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8100" lvl="0" rtl="0">
              <a:lnSpc>
                <a:spcPct val="115000"/>
              </a:lnSpc>
              <a:spcBef>
                <a:spcPts val="1000"/>
              </a:spcBef>
              <a:spcAft>
                <a:spcPts val="0"/>
              </a:spcAft>
              <a:buClr>
                <a:srgbClr val="000000"/>
              </a:buClr>
              <a:buSzPts val="3000"/>
            </a:pPr>
            <a:r>
              <a:rPr lang="en-US" sz="3600" b="1" dirty="0">
                <a:solidFill>
                  <a:srgbClr val="0070C0"/>
                </a:solidFill>
                <a:ea typeface="Georgia"/>
                <a:cs typeface="Georgia"/>
                <a:sym typeface="Georgia"/>
              </a:rPr>
              <a:t>	Monday</a:t>
            </a:r>
            <a:r>
              <a:rPr lang="en-US" sz="3600" b="1" dirty="0">
                <a:ea typeface="Georgia"/>
                <a:cs typeface="Georgia"/>
                <a:sym typeface="Georgia"/>
              </a:rPr>
              <a:t>: Cover new content</a:t>
            </a:r>
            <a:endParaRPr sz="3600" b="1" dirty="0">
              <a:ea typeface="Georgia"/>
              <a:cs typeface="Georgia"/>
              <a:sym typeface="Georgia"/>
            </a:endParaRPr>
          </a:p>
          <a:p>
            <a:pPr marL="38100" lvl="0" rtl="0">
              <a:lnSpc>
                <a:spcPct val="115000"/>
              </a:lnSpc>
              <a:spcBef>
                <a:spcPts val="0"/>
              </a:spcBef>
              <a:spcAft>
                <a:spcPts val="0"/>
              </a:spcAft>
              <a:buClr>
                <a:srgbClr val="000000"/>
              </a:buClr>
              <a:buSzPts val="3000"/>
            </a:pPr>
            <a:r>
              <a:rPr lang="en-US" sz="3600" b="1" dirty="0">
                <a:ea typeface="Georgia"/>
                <a:cs typeface="Georgia"/>
                <a:sym typeface="Georgia"/>
              </a:rPr>
              <a:t>	</a:t>
            </a:r>
            <a:r>
              <a:rPr lang="en-US" sz="3600" b="1" dirty="0">
                <a:solidFill>
                  <a:srgbClr val="0070C0"/>
                </a:solidFill>
                <a:ea typeface="Georgia"/>
                <a:cs typeface="Georgia"/>
                <a:sym typeface="Georgia"/>
              </a:rPr>
              <a:t>Friday</a:t>
            </a:r>
            <a:r>
              <a:rPr lang="en-US" sz="3600" b="1" dirty="0">
                <a:ea typeface="Georgia"/>
                <a:cs typeface="Georgia"/>
                <a:sym typeface="Georgia"/>
              </a:rPr>
              <a:t>: Review and dig deeper on Friday</a:t>
            </a:r>
            <a:endParaRPr sz="3600" b="1" dirty="0"/>
          </a:p>
        </p:txBody>
      </p:sp>
      <p:sp>
        <p:nvSpPr>
          <p:cNvPr id="2" name="Slide Number Placeholder 1"/>
          <p:cNvSpPr>
            <a:spLocks noGrp="1"/>
          </p:cNvSpPr>
          <p:nvPr>
            <p:ph type="sldNum" sz="quarter" idx="12"/>
          </p:nvPr>
        </p:nvSpPr>
        <p:spPr/>
        <p:txBody>
          <a:bodyPr/>
          <a:lstStyle/>
          <a:p>
            <a:fld id="{BB2010EE-C5C1-4A97-89EE-CEBB3DB5FF6A}" type="slidenum">
              <a:rPr lang="en-US" smtClean="0"/>
              <a:t>54</a:t>
            </a:fld>
            <a:endParaRPr lang="en-US"/>
          </a:p>
        </p:txBody>
      </p:sp>
      <p:sp>
        <p:nvSpPr>
          <p:cNvPr id="7" name="TextBox 6">
            <a:extLst>
              <a:ext uri="{FF2B5EF4-FFF2-40B4-BE49-F238E27FC236}">
                <a16:creationId xmlns:a16="http://schemas.microsoft.com/office/drawing/2014/main" id="{F18FBE59-C2AA-F74E-BF25-EA62324B13E4}"/>
              </a:ext>
            </a:extLst>
          </p:cNvPr>
          <p:cNvSpPr txBox="1"/>
          <p:nvPr/>
        </p:nvSpPr>
        <p:spPr>
          <a:xfrm>
            <a:off x="1684432" y="1609452"/>
            <a:ext cx="8606886" cy="3970318"/>
          </a:xfrm>
          <a:prstGeom prst="rect">
            <a:avLst/>
          </a:prstGeom>
          <a:noFill/>
        </p:spPr>
        <p:txBody>
          <a:bodyPr wrap="square" rtlCol="0">
            <a:spAutoFit/>
          </a:bodyPr>
          <a:lstStyle/>
          <a:p>
            <a:pPr marL="495300" lvl="0" indent="-457200">
              <a:spcBef>
                <a:spcPts val="1000"/>
              </a:spcBef>
              <a:buClr>
                <a:srgbClr val="000000"/>
              </a:buClr>
              <a:buSzPts val="3000"/>
              <a:buFont typeface="Wingdings" pitchFamily="2" charset="2"/>
              <a:buChar char="§"/>
            </a:pPr>
            <a:r>
              <a:rPr lang="en-US" sz="3600" dirty="0">
                <a:solidFill>
                  <a:srgbClr val="000000"/>
                </a:solidFill>
                <a:ea typeface="Georgia"/>
                <a:cs typeface="Georgia"/>
                <a:sym typeface="Georgia"/>
              </a:rPr>
              <a:t>Agenda</a:t>
            </a:r>
          </a:p>
          <a:p>
            <a:pPr marL="495300" lvl="0" indent="-457200">
              <a:buClr>
                <a:srgbClr val="000000"/>
              </a:buClr>
              <a:buSzPts val="3000"/>
              <a:buFont typeface="Wingdings" pitchFamily="2" charset="2"/>
              <a:buChar char="§"/>
            </a:pPr>
            <a:r>
              <a:rPr lang="en-US" sz="3600" dirty="0">
                <a:solidFill>
                  <a:srgbClr val="000000"/>
                </a:solidFill>
                <a:ea typeface="Georgia"/>
                <a:cs typeface="Georgia"/>
                <a:sym typeface="Georgia"/>
              </a:rPr>
              <a:t>School-wide Structure for Circles</a:t>
            </a:r>
          </a:p>
          <a:p>
            <a:pPr marL="495300" lvl="0" indent="-457200">
              <a:buClr>
                <a:srgbClr val="000000"/>
              </a:buClr>
              <a:buSzPts val="3000"/>
              <a:buFont typeface="Wingdings" pitchFamily="2" charset="2"/>
              <a:buChar char="§"/>
            </a:pPr>
            <a:r>
              <a:rPr lang="en-US" sz="3600" dirty="0">
                <a:solidFill>
                  <a:srgbClr val="000000"/>
                </a:solidFill>
                <a:ea typeface="Georgia"/>
                <a:cs typeface="Georgia"/>
                <a:sym typeface="Georgia"/>
              </a:rPr>
              <a:t>Check-in Question</a:t>
            </a:r>
          </a:p>
          <a:p>
            <a:pPr marL="495300" lvl="0" indent="-457200">
              <a:buClr>
                <a:srgbClr val="000000"/>
              </a:buClr>
              <a:buSzPts val="3000"/>
              <a:buFont typeface="Wingdings" pitchFamily="2" charset="2"/>
              <a:buChar char="§"/>
            </a:pPr>
            <a:r>
              <a:rPr lang="en-US" sz="3600" dirty="0">
                <a:solidFill>
                  <a:srgbClr val="000000"/>
                </a:solidFill>
                <a:ea typeface="Georgia"/>
                <a:cs typeface="Georgia"/>
                <a:sym typeface="Georgia"/>
              </a:rPr>
              <a:t>Lesson Content</a:t>
            </a:r>
          </a:p>
          <a:p>
            <a:pPr marL="952500" lvl="0" indent="-457200">
              <a:buClr>
                <a:srgbClr val="000000"/>
              </a:buClr>
              <a:buSzPts val="3000"/>
              <a:buFont typeface="Wingdings" pitchFamily="2" charset="2"/>
              <a:buChar char="§"/>
            </a:pPr>
            <a:r>
              <a:rPr lang="en-US" sz="3600" dirty="0">
                <a:solidFill>
                  <a:srgbClr val="000000"/>
                </a:solidFill>
                <a:ea typeface="Georgia"/>
                <a:cs typeface="Georgia"/>
                <a:sym typeface="Georgia"/>
              </a:rPr>
              <a:t>Discussion based with supplementary content presented in PowerPoint</a:t>
            </a:r>
          </a:p>
          <a:p>
            <a:pPr marL="457200" indent="-457200">
              <a:buFont typeface="Wingdings" pitchFamily="2" charset="2"/>
              <a:buChar char="§"/>
            </a:pPr>
            <a:endParaRPr lang="en-US" sz="3600" dirty="0"/>
          </a:p>
        </p:txBody>
      </p:sp>
    </p:spTree>
    <p:extLst>
      <p:ext uri="{BB962C8B-B14F-4D97-AF65-F5344CB8AC3E}">
        <p14:creationId xmlns:p14="http://schemas.microsoft.com/office/powerpoint/2010/main" val="4056754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idx="4294967295"/>
          </p:nvPr>
        </p:nvSpPr>
        <p:spPr>
          <a:xfrm>
            <a:off x="1744206" y="0"/>
            <a:ext cx="8910638" cy="839788"/>
          </a:xfrm>
          <a:prstGeom prst="rect">
            <a:avLst/>
          </a:prstGeom>
        </p:spPr>
        <p:txBody>
          <a:bodyPr spcFirstLastPara="1" wrap="square" lIns="121900" tIns="121900" rIns="121900" bIns="121900" anchor="t" anchorCtr="0">
            <a:noAutofit/>
          </a:bodyPr>
          <a:lstStyle/>
          <a:p>
            <a:pPr marL="0" lvl="0" indent="0">
              <a:spcBef>
                <a:spcPts val="0"/>
              </a:spcBef>
              <a:spcAft>
                <a:spcPts val="0"/>
              </a:spcAft>
              <a:buNone/>
            </a:pPr>
            <a:r>
              <a:rPr lang="en-US" sz="5400" dirty="0">
                <a:solidFill>
                  <a:srgbClr val="0070C0"/>
                </a:solidFill>
                <a:ea typeface="Oswald"/>
                <a:cs typeface="Oswald"/>
                <a:sym typeface="Oswald"/>
              </a:rPr>
              <a:t>Additional Supports</a:t>
            </a:r>
            <a:endParaRPr sz="5400" dirty="0">
              <a:solidFill>
                <a:srgbClr val="0070C0"/>
              </a:solidFill>
              <a:ea typeface="Oswald"/>
              <a:cs typeface="Oswald"/>
              <a:sym typeface="Oswald"/>
            </a:endParaRPr>
          </a:p>
        </p:txBody>
      </p:sp>
      <p:sp>
        <p:nvSpPr>
          <p:cNvPr id="251" name="Shape 251"/>
          <p:cNvSpPr txBox="1"/>
          <p:nvPr/>
        </p:nvSpPr>
        <p:spPr>
          <a:xfrm>
            <a:off x="1638925" y="836748"/>
            <a:ext cx="9121200" cy="1272059"/>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ea typeface="Georgia"/>
                <a:cs typeface="Georgia"/>
                <a:sym typeface="Georgia"/>
              </a:rPr>
              <a:t>Restorative Practices Coach</a:t>
            </a:r>
            <a:endParaRPr sz="3600" b="1" dirty="0">
              <a:solidFill>
                <a:srgbClr val="FF0000"/>
              </a:solidFill>
              <a:ea typeface="Georgia"/>
              <a:cs typeface="Georgia"/>
              <a:sym typeface="Georgia"/>
            </a:endParaRPr>
          </a:p>
          <a:p>
            <a:pPr marL="0" lvl="0" indent="0" algn="ctr" rtl="0">
              <a:spcBef>
                <a:spcPts val="0"/>
              </a:spcBef>
              <a:spcAft>
                <a:spcPts val="0"/>
              </a:spcAft>
              <a:buNone/>
            </a:pPr>
            <a:r>
              <a:rPr lang="en-US" sz="3600" dirty="0">
                <a:ea typeface="Georgia"/>
                <a:cs typeface="Georgia"/>
                <a:sym typeface="Georgia"/>
              </a:rPr>
              <a:t>District Behavior Support Systems Lead</a:t>
            </a:r>
            <a:endParaRPr sz="3600" dirty="0">
              <a:solidFill>
                <a:srgbClr val="FF0000"/>
              </a:solidFill>
              <a:ea typeface="Georgia"/>
              <a:cs typeface="Georgia"/>
              <a:sym typeface="Georgia"/>
            </a:endParaRPr>
          </a:p>
        </p:txBody>
      </p:sp>
      <p:sp>
        <p:nvSpPr>
          <p:cNvPr id="252" name="Shape 252"/>
          <p:cNvSpPr txBox="1"/>
          <p:nvPr/>
        </p:nvSpPr>
        <p:spPr>
          <a:xfrm>
            <a:off x="1638925" y="2278433"/>
            <a:ext cx="9121200" cy="122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rgbClr val="0070C0"/>
                </a:solidFill>
                <a:ea typeface="Georgia"/>
                <a:cs typeface="Georgia"/>
                <a:sym typeface="Georgia"/>
              </a:rPr>
              <a:t>Waggener’s “Four Pillars of Success”</a:t>
            </a:r>
          </a:p>
          <a:p>
            <a:pPr marL="0" lvl="0" indent="0" algn="ctr" rtl="0">
              <a:spcBef>
                <a:spcPts val="0"/>
              </a:spcBef>
              <a:spcAft>
                <a:spcPts val="0"/>
              </a:spcAft>
              <a:buNone/>
            </a:pPr>
            <a:r>
              <a:rPr lang="en-US" sz="3600" dirty="0">
                <a:ea typeface="Georgia"/>
                <a:cs typeface="Georgia"/>
                <a:sym typeface="Georgia"/>
              </a:rPr>
              <a:t>Be Prepared, Respectful, Responsible, and Safe</a:t>
            </a:r>
            <a:endParaRPr sz="3600" dirty="0">
              <a:ea typeface="Georgia"/>
              <a:cs typeface="Georgia"/>
              <a:sym typeface="Georgia"/>
            </a:endParaRPr>
          </a:p>
        </p:txBody>
      </p:sp>
      <p:sp>
        <p:nvSpPr>
          <p:cNvPr id="253" name="Shape 253"/>
          <p:cNvSpPr txBox="1"/>
          <p:nvPr/>
        </p:nvSpPr>
        <p:spPr>
          <a:xfrm>
            <a:off x="1638925" y="3800737"/>
            <a:ext cx="9121200" cy="122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rgbClr val="0070C0"/>
                </a:solidFill>
                <a:ea typeface="Georgia"/>
                <a:cs typeface="Georgia"/>
                <a:sym typeface="Georgia"/>
              </a:rPr>
              <a:t>PAC “Positive Action Center” Room</a:t>
            </a:r>
            <a:endParaRPr sz="3600" b="1" dirty="0">
              <a:solidFill>
                <a:srgbClr val="0070C0"/>
              </a:solidFill>
              <a:ea typeface="Georgia"/>
              <a:cs typeface="Georgia"/>
              <a:sym typeface="Georgia"/>
            </a:endParaRPr>
          </a:p>
          <a:p>
            <a:pPr marL="0" lvl="0" indent="0" algn="ctr" rtl="0">
              <a:spcBef>
                <a:spcPts val="0"/>
              </a:spcBef>
              <a:spcAft>
                <a:spcPts val="0"/>
              </a:spcAft>
              <a:buNone/>
            </a:pPr>
            <a:r>
              <a:rPr lang="en-US" sz="3600" dirty="0">
                <a:ea typeface="Georgia"/>
                <a:cs typeface="Georgia"/>
                <a:sym typeface="Georgia"/>
              </a:rPr>
              <a:t>Reflection sheet using Restorative Questions</a:t>
            </a:r>
            <a:endParaRPr sz="3600" dirty="0">
              <a:ea typeface="Georgia"/>
              <a:cs typeface="Georgia"/>
              <a:sym typeface="Georgia"/>
            </a:endParaRPr>
          </a:p>
        </p:txBody>
      </p:sp>
      <p:sp>
        <p:nvSpPr>
          <p:cNvPr id="2" name="Slide Number Placeholder 1"/>
          <p:cNvSpPr>
            <a:spLocks noGrp="1"/>
          </p:cNvSpPr>
          <p:nvPr>
            <p:ph type="sldNum" sz="quarter" idx="12"/>
          </p:nvPr>
        </p:nvSpPr>
        <p:spPr/>
        <p:txBody>
          <a:bodyPr/>
          <a:lstStyle/>
          <a:p>
            <a:fld id="{BB2010EE-C5C1-4A97-89EE-CEBB3DB5FF6A}" type="slidenum">
              <a:rPr lang="en-US" smtClean="0"/>
              <a:t>55</a:t>
            </a:fld>
            <a:endParaRPr lang="en-US"/>
          </a:p>
        </p:txBody>
      </p:sp>
      <p:sp>
        <p:nvSpPr>
          <p:cNvPr id="8" name="Shape 253">
            <a:extLst>
              <a:ext uri="{FF2B5EF4-FFF2-40B4-BE49-F238E27FC236}">
                <a16:creationId xmlns:a16="http://schemas.microsoft.com/office/drawing/2014/main" id="{AE05AEAE-9688-9F4A-AB2F-15CE14E73276}"/>
              </a:ext>
            </a:extLst>
          </p:cNvPr>
          <p:cNvSpPr txBox="1"/>
          <p:nvPr/>
        </p:nvSpPr>
        <p:spPr>
          <a:xfrm>
            <a:off x="1638925" y="5271425"/>
            <a:ext cx="9121200" cy="122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rgbClr val="0070C0"/>
                </a:solidFill>
                <a:ea typeface="Georgia"/>
                <a:cs typeface="Georgia"/>
                <a:sym typeface="Georgia"/>
              </a:rPr>
              <a:t>Circle Schedule</a:t>
            </a:r>
            <a:endParaRPr sz="3600" b="1" dirty="0">
              <a:solidFill>
                <a:srgbClr val="0070C0"/>
              </a:solidFill>
              <a:ea typeface="Georgia"/>
              <a:cs typeface="Georgia"/>
              <a:sym typeface="Georgia"/>
            </a:endParaRPr>
          </a:p>
          <a:p>
            <a:pPr marL="0" lvl="0" indent="0" algn="ctr" rtl="0">
              <a:spcBef>
                <a:spcPts val="0"/>
              </a:spcBef>
              <a:spcAft>
                <a:spcPts val="0"/>
              </a:spcAft>
              <a:buNone/>
            </a:pPr>
            <a:r>
              <a:rPr lang="en-US" sz="3600" dirty="0">
                <a:ea typeface="Georgia"/>
                <a:cs typeface="Georgia"/>
                <a:sym typeface="Georgia"/>
              </a:rPr>
              <a:t>Content Circles</a:t>
            </a:r>
            <a:endParaRPr sz="3600" dirty="0">
              <a:ea typeface="Georgia"/>
              <a:cs typeface="Georgia"/>
              <a:sym typeface="Georgia"/>
            </a:endParaRPr>
          </a:p>
        </p:txBody>
      </p:sp>
    </p:spTree>
    <p:extLst>
      <p:ext uri="{BB962C8B-B14F-4D97-AF65-F5344CB8AC3E}">
        <p14:creationId xmlns:p14="http://schemas.microsoft.com/office/powerpoint/2010/main" val="1744008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idx="4294967295"/>
          </p:nvPr>
        </p:nvSpPr>
        <p:spPr>
          <a:xfrm>
            <a:off x="1639886" y="0"/>
            <a:ext cx="8912225" cy="1281113"/>
          </a:xfrm>
          <a:prstGeom prst="rect">
            <a:avLst/>
          </a:prstGeom>
        </p:spPr>
        <p:txBody>
          <a:bodyPr spcFirstLastPara="1" wrap="square" lIns="121900" tIns="121900" rIns="121900" bIns="121900" anchor="t" anchorCtr="0">
            <a:noAutofit/>
          </a:bodyPr>
          <a:lstStyle/>
          <a:p>
            <a:pPr marL="0" lvl="0" indent="0">
              <a:spcBef>
                <a:spcPts val="0"/>
              </a:spcBef>
              <a:spcAft>
                <a:spcPts val="0"/>
              </a:spcAft>
              <a:buNone/>
            </a:pPr>
            <a:r>
              <a:rPr lang="en-US" sz="5400" dirty="0">
                <a:solidFill>
                  <a:srgbClr val="0070C0"/>
                </a:solidFill>
                <a:ea typeface="Oswald"/>
                <a:cs typeface="Oswald"/>
                <a:sym typeface="Oswald"/>
              </a:rPr>
              <a:t>Additional Supports</a:t>
            </a:r>
            <a:endParaRPr sz="5400" dirty="0">
              <a:solidFill>
                <a:srgbClr val="0070C0"/>
              </a:solidFill>
              <a:ea typeface="Oswald"/>
              <a:cs typeface="Oswald"/>
              <a:sym typeface="Oswald"/>
            </a:endParaRPr>
          </a:p>
        </p:txBody>
      </p:sp>
      <p:pic>
        <p:nvPicPr>
          <p:cNvPr id="260" name="Shape 260"/>
          <p:cNvPicPr preferRelativeResize="0"/>
          <p:nvPr/>
        </p:nvPicPr>
        <p:blipFill>
          <a:blip r:embed="rId3">
            <a:alphaModFix/>
          </a:blip>
          <a:stretch>
            <a:fillRect/>
          </a:stretch>
        </p:blipFill>
        <p:spPr>
          <a:xfrm>
            <a:off x="1667612" y="1276400"/>
            <a:ext cx="8856774" cy="5514175"/>
          </a:xfrm>
          <a:prstGeom prst="rect">
            <a:avLst/>
          </a:prstGeom>
          <a:noFill/>
          <a:ln>
            <a:noFill/>
          </a:ln>
        </p:spPr>
      </p:pic>
      <p:sp>
        <p:nvSpPr>
          <p:cNvPr id="2" name="Slide Number Placeholder 1"/>
          <p:cNvSpPr>
            <a:spLocks noGrp="1"/>
          </p:cNvSpPr>
          <p:nvPr>
            <p:ph type="sldNum" sz="quarter" idx="12"/>
          </p:nvPr>
        </p:nvSpPr>
        <p:spPr/>
        <p:txBody>
          <a:bodyPr/>
          <a:lstStyle/>
          <a:p>
            <a:fld id="{BB2010EE-C5C1-4A97-89EE-CEBB3DB5FF6A}" type="slidenum">
              <a:rPr lang="en-US" smtClean="0"/>
              <a:t>56</a:t>
            </a:fld>
            <a:endParaRPr lang="en-US"/>
          </a:p>
        </p:txBody>
      </p:sp>
    </p:spTree>
    <p:extLst>
      <p:ext uri="{BB962C8B-B14F-4D97-AF65-F5344CB8AC3E}">
        <p14:creationId xmlns:p14="http://schemas.microsoft.com/office/powerpoint/2010/main" val="1291220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A8E7-CAC6-1044-8200-0D7C87FF8E93}"/>
              </a:ext>
            </a:extLst>
          </p:cNvPr>
          <p:cNvSpPr>
            <a:spLocks noGrp="1"/>
          </p:cNvSpPr>
          <p:nvPr>
            <p:ph type="title"/>
          </p:nvPr>
        </p:nvSpPr>
        <p:spPr>
          <a:xfrm>
            <a:off x="1219826" y="0"/>
            <a:ext cx="10058400" cy="1171575"/>
          </a:xfrm>
        </p:spPr>
        <p:txBody>
          <a:bodyPr>
            <a:normAutofit/>
          </a:bodyPr>
          <a:lstStyle/>
          <a:p>
            <a:r>
              <a:rPr lang="en-US" sz="5400" dirty="0">
                <a:solidFill>
                  <a:srgbClr val="0070C0"/>
                </a:solidFill>
              </a:rPr>
              <a:t>PBIS CLIMATE Walkthroughs</a:t>
            </a:r>
          </a:p>
        </p:txBody>
      </p:sp>
      <p:pic>
        <p:nvPicPr>
          <p:cNvPr id="3" name="Picture 3" descr="A screenshot of a cell phone&#10;&#10;Description generated with very high confidence">
            <a:extLst>
              <a:ext uri="{FF2B5EF4-FFF2-40B4-BE49-F238E27FC236}">
                <a16:creationId xmlns:a16="http://schemas.microsoft.com/office/drawing/2014/main" id="{BF18E493-2239-4D79-91FD-DBD77989081C}"/>
              </a:ext>
            </a:extLst>
          </p:cNvPr>
          <p:cNvPicPr>
            <a:picLocks noChangeAspect="1"/>
          </p:cNvPicPr>
          <p:nvPr/>
        </p:nvPicPr>
        <p:blipFill>
          <a:blip r:embed="rId2"/>
          <a:stretch>
            <a:fillRect/>
          </a:stretch>
        </p:blipFill>
        <p:spPr>
          <a:xfrm>
            <a:off x="2208363" y="904498"/>
            <a:ext cx="8796067" cy="5638474"/>
          </a:xfrm>
          <a:prstGeom prst="rect">
            <a:avLst/>
          </a:prstGeom>
        </p:spPr>
      </p:pic>
      <p:sp>
        <p:nvSpPr>
          <p:cNvPr id="4" name="Slide Number Placeholder 3"/>
          <p:cNvSpPr>
            <a:spLocks noGrp="1"/>
          </p:cNvSpPr>
          <p:nvPr>
            <p:ph type="sldNum" sz="quarter" idx="12"/>
          </p:nvPr>
        </p:nvSpPr>
        <p:spPr/>
        <p:txBody>
          <a:bodyPr/>
          <a:lstStyle/>
          <a:p>
            <a:fld id="{BB2010EE-C5C1-4A97-89EE-CEBB3DB5FF6A}" type="slidenum">
              <a:rPr lang="en-US" smtClean="0"/>
              <a:t>57</a:t>
            </a:fld>
            <a:endParaRPr lang="en-US"/>
          </a:p>
        </p:txBody>
      </p:sp>
      <p:sp>
        <p:nvSpPr>
          <p:cNvPr id="5" name="Rectangle 4">
            <a:extLst>
              <a:ext uri="{FF2B5EF4-FFF2-40B4-BE49-F238E27FC236}">
                <a16:creationId xmlns:a16="http://schemas.microsoft.com/office/drawing/2014/main" id="{2A5B85BC-C41D-F54E-9054-B46BA89EA162}"/>
              </a:ext>
            </a:extLst>
          </p:cNvPr>
          <p:cNvSpPr/>
          <p:nvPr/>
        </p:nvSpPr>
        <p:spPr>
          <a:xfrm>
            <a:off x="2786063" y="904498"/>
            <a:ext cx="671512" cy="12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389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idx="4294967295"/>
          </p:nvPr>
        </p:nvSpPr>
        <p:spPr>
          <a:xfrm>
            <a:off x="5103307" y="134938"/>
            <a:ext cx="7234236" cy="1281113"/>
          </a:xfrm>
          <a:prstGeom prst="rect">
            <a:avLst/>
          </a:prstGeom>
        </p:spPr>
        <p:txBody>
          <a:bodyPr spcFirstLastPara="1" wrap="square" lIns="121900" tIns="121900" rIns="121900" bIns="121900" anchor="t" anchorCtr="0">
            <a:noAutofit/>
          </a:bodyPr>
          <a:lstStyle/>
          <a:p>
            <a:pPr marL="0" lvl="0" indent="0" algn="ctr">
              <a:spcBef>
                <a:spcPts val="0"/>
              </a:spcBef>
              <a:spcAft>
                <a:spcPts val="0"/>
              </a:spcAft>
              <a:buNone/>
            </a:pPr>
            <a:r>
              <a:rPr lang="en-US" sz="5400" dirty="0">
                <a:solidFill>
                  <a:srgbClr val="0070C0"/>
                </a:solidFill>
                <a:ea typeface="Oswald"/>
                <a:cs typeface="Oswald"/>
                <a:sym typeface="Oswald"/>
              </a:rPr>
              <a:t>Additional Supports</a:t>
            </a:r>
            <a:endParaRPr sz="5400" dirty="0">
              <a:solidFill>
                <a:srgbClr val="0070C0"/>
              </a:solidFill>
              <a:ea typeface="Oswald"/>
              <a:cs typeface="Oswald"/>
              <a:sym typeface="Oswald"/>
            </a:endParaRPr>
          </a:p>
        </p:txBody>
      </p:sp>
      <p:pic>
        <p:nvPicPr>
          <p:cNvPr id="267" name="Shape 267"/>
          <p:cNvPicPr preferRelativeResize="0"/>
          <p:nvPr/>
        </p:nvPicPr>
        <p:blipFill>
          <a:blip r:embed="rId3">
            <a:alphaModFix/>
          </a:blip>
          <a:stretch>
            <a:fillRect/>
          </a:stretch>
        </p:blipFill>
        <p:spPr>
          <a:xfrm>
            <a:off x="-20825" y="-36075"/>
            <a:ext cx="5304220" cy="6858000"/>
          </a:xfrm>
          <a:prstGeom prst="rect">
            <a:avLst/>
          </a:prstGeom>
          <a:noFill/>
          <a:ln>
            <a:noFill/>
          </a:ln>
        </p:spPr>
      </p:pic>
      <p:sp>
        <p:nvSpPr>
          <p:cNvPr id="268" name="Shape 268"/>
          <p:cNvSpPr txBox="1"/>
          <p:nvPr/>
        </p:nvSpPr>
        <p:spPr>
          <a:xfrm>
            <a:off x="5398825" y="1416051"/>
            <a:ext cx="6643200" cy="5144219"/>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93700" rtl="0">
              <a:spcBef>
                <a:spcPts val="0"/>
              </a:spcBef>
              <a:spcAft>
                <a:spcPts val="0"/>
              </a:spcAft>
              <a:buClr>
                <a:srgbClr val="000000"/>
              </a:buClr>
              <a:buSzPts val="2600"/>
              <a:buFont typeface="Georgia"/>
              <a:buChar char="●"/>
            </a:pPr>
            <a:r>
              <a:rPr lang="en-US" sz="3200" b="1" dirty="0">
                <a:ea typeface="Georgia"/>
                <a:cs typeface="Georgia"/>
                <a:sym typeface="Georgia"/>
              </a:rPr>
              <a:t>“PAC” aka the Positive Action Center</a:t>
            </a:r>
            <a:endParaRPr sz="3200" b="1" dirty="0">
              <a:ea typeface="Georgia"/>
              <a:cs typeface="Georgia"/>
              <a:sym typeface="Georgia"/>
            </a:endParaRPr>
          </a:p>
          <a:p>
            <a:pPr marL="457200" lvl="0" indent="-387350" rtl="0">
              <a:spcBef>
                <a:spcPts val="0"/>
              </a:spcBef>
              <a:spcAft>
                <a:spcPts val="0"/>
              </a:spcAft>
              <a:buClr>
                <a:srgbClr val="000000"/>
              </a:buClr>
              <a:buSzPts val="2500"/>
              <a:buFont typeface="Georgia"/>
              <a:buChar char="●"/>
            </a:pPr>
            <a:r>
              <a:rPr lang="en-US" sz="3200" b="1" dirty="0">
                <a:ea typeface="Georgia"/>
                <a:cs typeface="Georgia"/>
                <a:sym typeface="Georgia"/>
              </a:rPr>
              <a:t>In the words of one of our students…</a:t>
            </a:r>
            <a:endParaRPr sz="3200" b="1" dirty="0">
              <a:ea typeface="Georgia"/>
              <a:cs typeface="Georgia"/>
              <a:sym typeface="Georgia"/>
            </a:endParaRPr>
          </a:p>
          <a:p>
            <a:pPr marL="914400" lvl="1" indent="-381000" rtl="0">
              <a:spcBef>
                <a:spcPts val="0"/>
              </a:spcBef>
              <a:spcAft>
                <a:spcPts val="0"/>
              </a:spcAft>
              <a:buClr>
                <a:srgbClr val="000000"/>
              </a:buClr>
              <a:buSzPts val="2400"/>
              <a:buFont typeface="Georgia"/>
              <a:buChar char="○"/>
            </a:pPr>
            <a:r>
              <a:rPr lang="en-US" sz="3200" i="1" dirty="0">
                <a:ea typeface="Georgia"/>
                <a:cs typeface="Georgia"/>
                <a:sym typeface="Georgia"/>
              </a:rPr>
              <a:t>“It’s a place we can go to cool off and be more mindful of our actions.”</a:t>
            </a:r>
            <a:endParaRPr sz="3200" i="1" dirty="0">
              <a:ea typeface="Georgia"/>
              <a:cs typeface="Georgia"/>
              <a:sym typeface="Georgia"/>
            </a:endParaRPr>
          </a:p>
          <a:p>
            <a:pPr marL="457200" lvl="0" indent="-387350" rtl="0">
              <a:spcBef>
                <a:spcPts val="0"/>
              </a:spcBef>
              <a:spcAft>
                <a:spcPts val="0"/>
              </a:spcAft>
              <a:buClr>
                <a:srgbClr val="000000"/>
              </a:buClr>
              <a:buSzPts val="2500"/>
              <a:buFont typeface="Georgia"/>
              <a:buChar char="●"/>
            </a:pPr>
            <a:r>
              <a:rPr lang="en-US" sz="3200" b="1" dirty="0">
                <a:ea typeface="Georgia"/>
                <a:cs typeface="Georgia"/>
                <a:sym typeface="Georgia"/>
              </a:rPr>
              <a:t>Reflection sheets in Google Drive</a:t>
            </a:r>
            <a:endParaRPr sz="3200" b="1" dirty="0">
              <a:ea typeface="Georgia"/>
              <a:cs typeface="Georgia"/>
              <a:sym typeface="Georgia"/>
            </a:endParaRPr>
          </a:p>
          <a:p>
            <a:pPr marL="914400" lvl="1" indent="-381000" rtl="0">
              <a:spcBef>
                <a:spcPts val="0"/>
              </a:spcBef>
              <a:spcAft>
                <a:spcPts val="0"/>
              </a:spcAft>
              <a:buClr>
                <a:srgbClr val="000000"/>
              </a:buClr>
              <a:buSzPts val="2400"/>
              <a:buFont typeface="Georgia"/>
              <a:buChar char="○"/>
            </a:pPr>
            <a:r>
              <a:rPr lang="en-US" sz="3200" dirty="0">
                <a:ea typeface="Georgia"/>
                <a:cs typeface="Georgia"/>
                <a:sym typeface="Georgia"/>
              </a:rPr>
              <a:t>Shared with teacher when complete</a:t>
            </a:r>
            <a:endParaRPr sz="3200" dirty="0">
              <a:ea typeface="Georgia"/>
              <a:cs typeface="Georgia"/>
              <a:sym typeface="Georgia"/>
            </a:endParaRPr>
          </a:p>
        </p:txBody>
      </p:sp>
      <p:sp>
        <p:nvSpPr>
          <p:cNvPr id="2" name="Slide Number Placeholder 1"/>
          <p:cNvSpPr>
            <a:spLocks noGrp="1"/>
          </p:cNvSpPr>
          <p:nvPr>
            <p:ph type="sldNum" sz="quarter" idx="12"/>
          </p:nvPr>
        </p:nvSpPr>
        <p:spPr/>
        <p:txBody>
          <a:bodyPr/>
          <a:lstStyle/>
          <a:p>
            <a:fld id="{BB2010EE-C5C1-4A97-89EE-CEBB3DB5FF6A}" type="slidenum">
              <a:rPr lang="en-US" smtClean="0"/>
              <a:t>58</a:t>
            </a:fld>
            <a:endParaRPr lang="en-US"/>
          </a:p>
        </p:txBody>
      </p:sp>
    </p:spTree>
    <p:extLst>
      <p:ext uri="{BB962C8B-B14F-4D97-AF65-F5344CB8AC3E}">
        <p14:creationId xmlns:p14="http://schemas.microsoft.com/office/powerpoint/2010/main" val="2677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idx="4294967295"/>
          </p:nvPr>
        </p:nvSpPr>
        <p:spPr>
          <a:xfrm>
            <a:off x="1379837" y="0"/>
            <a:ext cx="9598025" cy="822325"/>
          </a:xfrm>
          <a:prstGeom prst="rect">
            <a:avLst/>
          </a:prstGeom>
        </p:spPr>
        <p:txBody>
          <a:bodyPr spcFirstLastPara="1" wrap="square" lIns="121900" tIns="121900" rIns="121900" bIns="121900" anchor="t" anchorCtr="0">
            <a:noAutofit/>
          </a:bodyPr>
          <a:lstStyle/>
          <a:p>
            <a:pPr marL="0" lvl="0" indent="0">
              <a:spcBef>
                <a:spcPts val="0"/>
              </a:spcBef>
              <a:spcAft>
                <a:spcPts val="0"/>
              </a:spcAft>
              <a:buNone/>
            </a:pPr>
            <a:r>
              <a:rPr lang="en-US" sz="5400" dirty="0">
                <a:solidFill>
                  <a:srgbClr val="0070C0"/>
                </a:solidFill>
                <a:ea typeface="Oswald"/>
                <a:cs typeface="Oswald"/>
                <a:sym typeface="Oswald"/>
              </a:rPr>
              <a:t>Additional Supports</a:t>
            </a:r>
            <a:endParaRPr sz="5400" dirty="0">
              <a:solidFill>
                <a:srgbClr val="0070C0"/>
              </a:solidFill>
              <a:ea typeface="Oswald"/>
              <a:cs typeface="Oswald"/>
              <a:sym typeface="Oswald"/>
            </a:endParaRPr>
          </a:p>
        </p:txBody>
      </p:sp>
      <p:pic>
        <p:nvPicPr>
          <p:cNvPr id="275" name="Shape 275"/>
          <p:cNvPicPr preferRelativeResize="0"/>
          <p:nvPr/>
        </p:nvPicPr>
        <p:blipFill>
          <a:blip r:embed="rId3">
            <a:alphaModFix/>
          </a:blip>
          <a:stretch>
            <a:fillRect/>
          </a:stretch>
        </p:blipFill>
        <p:spPr>
          <a:xfrm>
            <a:off x="1137100" y="1279225"/>
            <a:ext cx="10083500" cy="5578775"/>
          </a:xfrm>
          <a:prstGeom prst="rect">
            <a:avLst/>
          </a:prstGeom>
          <a:noFill/>
          <a:ln>
            <a:noFill/>
          </a:ln>
        </p:spPr>
      </p:pic>
      <p:sp>
        <p:nvSpPr>
          <p:cNvPr id="2" name="Slide Number Placeholder 1"/>
          <p:cNvSpPr>
            <a:spLocks noGrp="1"/>
          </p:cNvSpPr>
          <p:nvPr>
            <p:ph type="sldNum" sz="quarter" idx="12"/>
          </p:nvPr>
        </p:nvSpPr>
        <p:spPr/>
        <p:txBody>
          <a:bodyPr/>
          <a:lstStyle/>
          <a:p>
            <a:fld id="{BB2010EE-C5C1-4A97-89EE-CEBB3DB5FF6A}" type="slidenum">
              <a:rPr lang="en-US" smtClean="0"/>
              <a:t>59</a:t>
            </a:fld>
            <a:endParaRPr lang="en-US"/>
          </a:p>
        </p:txBody>
      </p:sp>
    </p:spTree>
    <p:extLst>
      <p:ext uri="{BB962C8B-B14F-4D97-AF65-F5344CB8AC3E}">
        <p14:creationId xmlns:p14="http://schemas.microsoft.com/office/powerpoint/2010/main" val="92783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88304" y="1729394"/>
            <a:ext cx="9632096" cy="2584697"/>
          </a:xfrm>
        </p:spPr>
        <p:txBody>
          <a:bodyPr>
            <a:normAutofit fontScale="90000"/>
          </a:bodyPr>
          <a:lstStyle/>
          <a:p>
            <a:pPr>
              <a:defRPr/>
            </a:pPr>
            <a:r>
              <a:rPr lang="en-US" sz="6600" dirty="0">
                <a:solidFill>
                  <a:schemeClr val="accent1">
                    <a:lumMod val="75000"/>
                  </a:schemeClr>
                </a:solidFill>
                <a:ea typeface="+mj-ea"/>
              </a:rPr>
              <a:t>Positive Behavior Interventions and Supports (PBIS) </a:t>
            </a:r>
          </a:p>
        </p:txBody>
      </p:sp>
    </p:spTree>
    <p:extLst>
      <p:ext uri="{BB962C8B-B14F-4D97-AF65-F5344CB8AC3E}">
        <p14:creationId xmlns:p14="http://schemas.microsoft.com/office/powerpoint/2010/main" val="2491805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2A63-BE0A-2947-B9AD-F2EEB32BEE74}"/>
              </a:ext>
            </a:extLst>
          </p:cNvPr>
          <p:cNvSpPr>
            <a:spLocks noGrp="1"/>
          </p:cNvSpPr>
          <p:nvPr>
            <p:ph type="title" idx="4294967295"/>
          </p:nvPr>
        </p:nvSpPr>
        <p:spPr>
          <a:xfrm>
            <a:off x="911679" y="0"/>
            <a:ext cx="10363200" cy="957263"/>
          </a:xfrm>
        </p:spPr>
        <p:txBody>
          <a:bodyPr>
            <a:normAutofit/>
          </a:bodyPr>
          <a:lstStyle/>
          <a:p>
            <a:r>
              <a:rPr lang="en-US" sz="5400" dirty="0">
                <a:solidFill>
                  <a:srgbClr val="0070C0"/>
                </a:solidFill>
              </a:rPr>
              <a:t>Re-integration model</a:t>
            </a:r>
          </a:p>
        </p:txBody>
      </p:sp>
      <p:sp>
        <p:nvSpPr>
          <p:cNvPr id="3" name="Slide Number Placeholder 2"/>
          <p:cNvSpPr>
            <a:spLocks noGrp="1"/>
          </p:cNvSpPr>
          <p:nvPr>
            <p:ph type="sldNum" sz="quarter" idx="12"/>
          </p:nvPr>
        </p:nvSpPr>
        <p:spPr/>
        <p:txBody>
          <a:bodyPr/>
          <a:lstStyle/>
          <a:p>
            <a:fld id="{BB2010EE-C5C1-4A97-89EE-CEBB3DB5FF6A}" type="slidenum">
              <a:rPr lang="en-US" smtClean="0"/>
              <a:t>60</a:t>
            </a:fld>
            <a:endParaRPr lang="en-US"/>
          </a:p>
        </p:txBody>
      </p:sp>
      <p:sp>
        <p:nvSpPr>
          <p:cNvPr id="4" name="TextBox 3">
            <a:extLst>
              <a:ext uri="{FF2B5EF4-FFF2-40B4-BE49-F238E27FC236}">
                <a16:creationId xmlns:a16="http://schemas.microsoft.com/office/drawing/2014/main" id="{B1C228EB-D2E6-1240-912D-B266A3AE9FD7}"/>
              </a:ext>
            </a:extLst>
          </p:cNvPr>
          <p:cNvSpPr txBox="1"/>
          <p:nvPr/>
        </p:nvSpPr>
        <p:spPr>
          <a:xfrm>
            <a:off x="0" y="1170087"/>
            <a:ext cx="12191999" cy="4524315"/>
          </a:xfrm>
          <a:prstGeom prst="rect">
            <a:avLst/>
          </a:prstGeom>
          <a:noFill/>
        </p:spPr>
        <p:txBody>
          <a:bodyPr wrap="square" rtlCol="0">
            <a:spAutoFit/>
          </a:bodyPr>
          <a:lstStyle/>
          <a:p>
            <a:pPr marL="571500" indent="-571500">
              <a:buFont typeface="Wingdings" pitchFamily="2" charset="2"/>
              <a:buChar char="§"/>
            </a:pPr>
            <a:r>
              <a:rPr lang="en-US" sz="3600" dirty="0"/>
              <a:t>Re-integration circle facilitated by counselors for every student returning from a long-term suspension or placement at an alternative school</a:t>
            </a:r>
          </a:p>
          <a:p>
            <a:pPr marL="571500" indent="-571500">
              <a:lnSpc>
                <a:spcPct val="150000"/>
              </a:lnSpc>
              <a:buFont typeface="Wingdings" pitchFamily="2" charset="2"/>
              <a:buChar char="§"/>
            </a:pPr>
            <a:r>
              <a:rPr lang="en-US" sz="3600" dirty="0"/>
              <a:t>Eventually plan to scale to all suspensions and chronic absences</a:t>
            </a:r>
          </a:p>
          <a:p>
            <a:pPr marL="571500" indent="-571500">
              <a:lnSpc>
                <a:spcPct val="150000"/>
              </a:lnSpc>
              <a:buFont typeface="Wingdings" pitchFamily="2" charset="2"/>
              <a:buChar char="§"/>
            </a:pPr>
            <a:r>
              <a:rPr lang="en-US" sz="3600" dirty="0"/>
              <a:t>Collaboration with Student Relations at district</a:t>
            </a:r>
          </a:p>
          <a:p>
            <a:pPr marL="571500" indent="-571500">
              <a:buFont typeface="Wingdings" pitchFamily="2" charset="2"/>
              <a:buChar char="§"/>
            </a:pPr>
            <a:r>
              <a:rPr lang="en-US" sz="3600" dirty="0"/>
              <a:t>Designed to reinforce that the student is part of the Waggener community and foster a sense of belonging</a:t>
            </a:r>
          </a:p>
        </p:txBody>
      </p:sp>
    </p:spTree>
    <p:extLst>
      <p:ext uri="{BB962C8B-B14F-4D97-AF65-F5344CB8AC3E}">
        <p14:creationId xmlns:p14="http://schemas.microsoft.com/office/powerpoint/2010/main" val="3096043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C6EDE-D0DE-FF4F-9329-771F1492AD15}"/>
              </a:ext>
            </a:extLst>
          </p:cNvPr>
          <p:cNvSpPr>
            <a:spLocks noGrp="1"/>
          </p:cNvSpPr>
          <p:nvPr>
            <p:ph type="title" idx="4294967295"/>
          </p:nvPr>
        </p:nvSpPr>
        <p:spPr>
          <a:xfrm>
            <a:off x="814388" y="0"/>
            <a:ext cx="10363200" cy="1000125"/>
          </a:xfrm>
        </p:spPr>
        <p:txBody>
          <a:bodyPr>
            <a:normAutofit/>
          </a:bodyPr>
          <a:lstStyle/>
          <a:p>
            <a:r>
              <a:rPr lang="en-US" sz="5400" dirty="0">
                <a:solidFill>
                  <a:srgbClr val="0070C0"/>
                </a:solidFill>
              </a:rPr>
              <a:t>Safe School Ambassadors</a:t>
            </a:r>
          </a:p>
        </p:txBody>
      </p:sp>
      <p:sp>
        <p:nvSpPr>
          <p:cNvPr id="3" name="Slide Number Placeholder 2"/>
          <p:cNvSpPr>
            <a:spLocks noGrp="1"/>
          </p:cNvSpPr>
          <p:nvPr>
            <p:ph type="sldNum" sz="quarter" idx="12"/>
          </p:nvPr>
        </p:nvSpPr>
        <p:spPr/>
        <p:txBody>
          <a:bodyPr/>
          <a:lstStyle/>
          <a:p>
            <a:fld id="{BB2010EE-C5C1-4A97-89EE-CEBB3DB5FF6A}" type="slidenum">
              <a:rPr lang="en-US" smtClean="0"/>
              <a:t>61</a:t>
            </a:fld>
            <a:endParaRPr lang="en-US"/>
          </a:p>
        </p:txBody>
      </p:sp>
      <p:sp>
        <p:nvSpPr>
          <p:cNvPr id="4" name="TextBox 3">
            <a:extLst>
              <a:ext uri="{FF2B5EF4-FFF2-40B4-BE49-F238E27FC236}">
                <a16:creationId xmlns:a16="http://schemas.microsoft.com/office/drawing/2014/main" id="{F0018D30-FEB4-1044-91B4-63CF9E4E810B}"/>
              </a:ext>
            </a:extLst>
          </p:cNvPr>
          <p:cNvSpPr txBox="1"/>
          <p:nvPr/>
        </p:nvSpPr>
        <p:spPr>
          <a:xfrm>
            <a:off x="1380227" y="1000125"/>
            <a:ext cx="9867712" cy="2308324"/>
          </a:xfrm>
          <a:prstGeom prst="rect">
            <a:avLst/>
          </a:prstGeom>
          <a:noFill/>
        </p:spPr>
        <p:txBody>
          <a:bodyPr wrap="square" rtlCol="0">
            <a:spAutoFit/>
          </a:bodyPr>
          <a:lstStyle/>
          <a:p>
            <a:pPr marL="571500" indent="-571500">
              <a:buFont typeface="Wingdings" pitchFamily="2" charset="2"/>
              <a:buChar char="§"/>
            </a:pPr>
            <a:r>
              <a:rPr lang="en-US" sz="3600" dirty="0"/>
              <a:t>Trained 37 students &amp; 10 adults</a:t>
            </a:r>
          </a:p>
          <a:p>
            <a:pPr marL="571500" indent="-571500">
              <a:buFont typeface="Wingdings" pitchFamily="2" charset="2"/>
              <a:buChar char="§"/>
            </a:pPr>
            <a:r>
              <a:rPr lang="en-US" sz="3600" dirty="0"/>
              <a:t>Deployed students into various CAT Time groups</a:t>
            </a:r>
          </a:p>
          <a:p>
            <a:pPr marL="571500" indent="-571500">
              <a:buFont typeface="Wingdings" pitchFamily="2" charset="2"/>
              <a:buChar char="§"/>
            </a:pPr>
            <a:r>
              <a:rPr lang="en-US" sz="3600" dirty="0"/>
              <a:t>Facilitate circles, help teach RP lessons</a:t>
            </a:r>
          </a:p>
          <a:p>
            <a:pPr marL="571500" indent="-571500">
              <a:buFont typeface="Wingdings" pitchFamily="2" charset="2"/>
              <a:buChar char="§"/>
            </a:pPr>
            <a:r>
              <a:rPr lang="en-US" sz="3600" dirty="0"/>
              <a:t>Follow-up through family group meetings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949" y="3308449"/>
            <a:ext cx="4576097" cy="34320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900" y="3308449"/>
            <a:ext cx="4576098" cy="3432073"/>
          </a:xfrm>
          <a:prstGeom prst="rect">
            <a:avLst/>
          </a:prstGeom>
        </p:spPr>
      </p:pic>
    </p:spTree>
    <p:extLst>
      <p:ext uri="{BB962C8B-B14F-4D97-AF65-F5344CB8AC3E}">
        <p14:creationId xmlns:p14="http://schemas.microsoft.com/office/powerpoint/2010/main" val="3678521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idx="4294967295"/>
          </p:nvPr>
        </p:nvSpPr>
        <p:spPr>
          <a:xfrm>
            <a:off x="1576387" y="0"/>
            <a:ext cx="10058400" cy="863600"/>
          </a:xfrm>
        </p:spPr>
        <p:txBody>
          <a:bodyPr>
            <a:normAutofit/>
          </a:bodyPr>
          <a:lstStyle/>
          <a:p>
            <a:pPr eaLnBrk="1" hangingPunct="1"/>
            <a:r>
              <a:rPr lang="en-US" altLang="en-US" sz="5400" dirty="0">
                <a:solidFill>
                  <a:srgbClr val="0070C0"/>
                </a:solidFill>
              </a:rPr>
              <a:t>Lessons Learned - School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524" y="1051585"/>
            <a:ext cx="4028259" cy="5371012"/>
          </a:xfrm>
          <a:prstGeom prst="rect">
            <a:avLst/>
          </a:prstGeom>
        </p:spPr>
      </p:pic>
      <p:sp>
        <p:nvSpPr>
          <p:cNvPr id="3" name="Slide Number Placeholder 2"/>
          <p:cNvSpPr>
            <a:spLocks noGrp="1"/>
          </p:cNvSpPr>
          <p:nvPr>
            <p:ph type="sldNum" sz="quarter" idx="12"/>
          </p:nvPr>
        </p:nvSpPr>
        <p:spPr/>
        <p:txBody>
          <a:bodyPr/>
          <a:lstStyle/>
          <a:p>
            <a:fld id="{BB2010EE-C5C1-4A97-89EE-CEBB3DB5FF6A}" type="slidenum">
              <a:rPr lang="en-US" smtClean="0"/>
              <a:t>62</a:t>
            </a:fld>
            <a:endParaRPr lang="en-US"/>
          </a:p>
        </p:txBody>
      </p:sp>
      <p:sp>
        <p:nvSpPr>
          <p:cNvPr id="4" name="TextBox 3">
            <a:extLst>
              <a:ext uri="{FF2B5EF4-FFF2-40B4-BE49-F238E27FC236}">
                <a16:creationId xmlns:a16="http://schemas.microsoft.com/office/drawing/2014/main" id="{338257C3-1D1A-B147-A891-FC2E4D5B1382}"/>
              </a:ext>
            </a:extLst>
          </p:cNvPr>
          <p:cNvSpPr txBox="1"/>
          <p:nvPr/>
        </p:nvSpPr>
        <p:spPr>
          <a:xfrm>
            <a:off x="144189" y="1051585"/>
            <a:ext cx="3914412" cy="5016758"/>
          </a:xfrm>
          <a:prstGeom prst="rect">
            <a:avLst/>
          </a:prstGeom>
          <a:noFill/>
        </p:spPr>
        <p:txBody>
          <a:bodyPr wrap="square" rtlCol="0">
            <a:spAutoFit/>
          </a:bodyPr>
          <a:lstStyle/>
          <a:p>
            <a:pPr>
              <a:buFont typeface="Wingdings" pitchFamily="2" charset="2"/>
              <a:buChar char="§"/>
              <a:defRPr/>
            </a:pPr>
            <a:r>
              <a:rPr lang="en-US" sz="3200" dirty="0"/>
              <a:t> </a:t>
            </a:r>
            <a:r>
              <a:rPr lang="en-US" sz="3600" dirty="0"/>
              <a:t>Change is HARD!</a:t>
            </a:r>
          </a:p>
          <a:p>
            <a:pPr>
              <a:buFont typeface="Wingdings" pitchFamily="2" charset="2"/>
              <a:buChar char="§"/>
              <a:defRPr/>
            </a:pPr>
            <a:r>
              <a:rPr lang="en-US" sz="3600" dirty="0"/>
              <a:t> To get different results everything has to be done differently (systems, resource allocation, personnel)</a:t>
            </a:r>
          </a:p>
          <a:p>
            <a:pPr>
              <a:buFont typeface="Wingdings" pitchFamily="2" charset="2"/>
              <a:buChar char="§"/>
              <a:defRPr/>
            </a:pPr>
            <a:r>
              <a:rPr lang="en-US" sz="3600" dirty="0"/>
              <a:t> Trust the process!</a:t>
            </a:r>
          </a:p>
          <a:p>
            <a:endParaRPr lang="en-US" sz="3200" dirty="0"/>
          </a:p>
        </p:txBody>
      </p:sp>
      <p:sp>
        <p:nvSpPr>
          <p:cNvPr id="6" name="TextBox 5">
            <a:extLst>
              <a:ext uri="{FF2B5EF4-FFF2-40B4-BE49-F238E27FC236}">
                <a16:creationId xmlns:a16="http://schemas.microsoft.com/office/drawing/2014/main" id="{ACF003F5-0E1F-544F-95EB-A42CF39193E8}"/>
              </a:ext>
            </a:extLst>
          </p:cNvPr>
          <p:cNvSpPr txBox="1"/>
          <p:nvPr/>
        </p:nvSpPr>
        <p:spPr>
          <a:xfrm>
            <a:off x="8143783" y="951713"/>
            <a:ext cx="4048217" cy="5570756"/>
          </a:xfrm>
          <a:prstGeom prst="rect">
            <a:avLst/>
          </a:prstGeom>
          <a:noFill/>
        </p:spPr>
        <p:txBody>
          <a:bodyPr wrap="square" rtlCol="0">
            <a:spAutoFit/>
          </a:bodyPr>
          <a:lstStyle/>
          <a:p>
            <a:pPr marL="320040" indent="-320040">
              <a:buClr>
                <a:schemeClr val="tx1"/>
              </a:buClr>
              <a:buFont typeface="Wingdings" pitchFamily="2" charset="2"/>
              <a:buChar char="§"/>
              <a:defRPr/>
            </a:pPr>
            <a:r>
              <a:rPr lang="en-US" sz="3600" dirty="0"/>
              <a:t>Frame the data around the ultimate goal – increased student achievement</a:t>
            </a:r>
          </a:p>
          <a:p>
            <a:pPr marL="320040" indent="-320040">
              <a:buClr>
                <a:schemeClr val="tx1"/>
              </a:buClr>
              <a:buFont typeface="Wingdings" pitchFamily="2" charset="2"/>
              <a:buChar char="§"/>
              <a:defRPr/>
            </a:pPr>
            <a:r>
              <a:rPr lang="en-US" sz="3600" dirty="0"/>
              <a:t>Communication is vital!</a:t>
            </a:r>
          </a:p>
          <a:p>
            <a:pPr marL="320040" indent="-320040">
              <a:buClr>
                <a:schemeClr val="tx1"/>
              </a:buClr>
              <a:buFont typeface="Wingdings" pitchFamily="2" charset="2"/>
              <a:buChar char="§"/>
              <a:defRPr/>
            </a:pPr>
            <a:r>
              <a:rPr lang="en-US" sz="3600" dirty="0"/>
              <a:t>Celebrate early &amp; often, big &amp; small</a:t>
            </a:r>
          </a:p>
          <a:p>
            <a:pPr marL="285750" indent="-285750">
              <a:buClr>
                <a:schemeClr val="tx1"/>
              </a:buClr>
              <a:buFont typeface="Wingdings" pitchFamily="2" charset="2"/>
              <a:buChar char="§"/>
            </a:pPr>
            <a:endParaRPr lang="en-US" sz="3200" dirty="0"/>
          </a:p>
        </p:txBody>
      </p:sp>
    </p:spTree>
    <p:extLst>
      <p:ext uri="{BB962C8B-B14F-4D97-AF65-F5344CB8AC3E}">
        <p14:creationId xmlns:p14="http://schemas.microsoft.com/office/powerpoint/2010/main" val="3514560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idx="4294967295"/>
          </p:nvPr>
        </p:nvSpPr>
        <p:spPr>
          <a:xfrm>
            <a:off x="1219826" y="0"/>
            <a:ext cx="10058400" cy="735012"/>
          </a:xfrm>
        </p:spPr>
        <p:txBody>
          <a:bodyPr>
            <a:noAutofit/>
          </a:bodyPr>
          <a:lstStyle/>
          <a:p>
            <a:pPr eaLnBrk="1" hangingPunct="1"/>
            <a:r>
              <a:rPr lang="en-US" altLang="en-US" sz="5400" dirty="0">
                <a:solidFill>
                  <a:srgbClr val="0070C0"/>
                </a:solidFill>
              </a:rPr>
              <a:t>Moving forward- School</a:t>
            </a:r>
          </a:p>
        </p:txBody>
      </p:sp>
      <p:pic>
        <p:nvPicPr>
          <p:cNvPr id="6" name="Picture 7" descr="A picture containing person, wall, indoor, building&#10;&#10;Description generated with very high confidence">
            <a:extLst>
              <a:ext uri="{FF2B5EF4-FFF2-40B4-BE49-F238E27FC236}">
                <a16:creationId xmlns:a16="http://schemas.microsoft.com/office/drawing/2014/main" id="{773F3932-A6C7-42CA-8B10-A76F18A3CF2F}"/>
              </a:ext>
            </a:extLst>
          </p:cNvPr>
          <p:cNvPicPr>
            <a:picLocks noGrp="1" noChangeAspect="1"/>
          </p:cNvPicPr>
          <p:nvPr>
            <p:ph sz="quarter" idx="4294967295"/>
          </p:nvPr>
        </p:nvPicPr>
        <p:blipFill>
          <a:blip r:embed="rId3"/>
          <a:stretch>
            <a:fillRect/>
          </a:stretch>
        </p:blipFill>
        <p:spPr>
          <a:xfrm rot="5400000">
            <a:off x="7085013" y="2111375"/>
            <a:ext cx="5106987" cy="3836988"/>
          </a:xfrm>
          <a:prstGeom prst="rect">
            <a:avLst/>
          </a:prstGeom>
        </p:spPr>
      </p:pic>
      <p:sp>
        <p:nvSpPr>
          <p:cNvPr id="2" name="Slide Number Placeholder 1"/>
          <p:cNvSpPr>
            <a:spLocks noGrp="1"/>
          </p:cNvSpPr>
          <p:nvPr>
            <p:ph type="sldNum" sz="quarter" idx="12"/>
          </p:nvPr>
        </p:nvSpPr>
        <p:spPr/>
        <p:txBody>
          <a:bodyPr/>
          <a:lstStyle/>
          <a:p>
            <a:fld id="{BB2010EE-C5C1-4A97-89EE-CEBB3DB5FF6A}" type="slidenum">
              <a:rPr lang="en-US" smtClean="0"/>
              <a:t>63</a:t>
            </a:fld>
            <a:endParaRPr lang="en-US"/>
          </a:p>
        </p:txBody>
      </p:sp>
      <p:sp>
        <p:nvSpPr>
          <p:cNvPr id="3" name="TextBox 2">
            <a:extLst>
              <a:ext uri="{FF2B5EF4-FFF2-40B4-BE49-F238E27FC236}">
                <a16:creationId xmlns:a16="http://schemas.microsoft.com/office/drawing/2014/main" id="{08304237-6C11-2D4A-833A-0328ED3EDA0E}"/>
              </a:ext>
            </a:extLst>
          </p:cNvPr>
          <p:cNvSpPr txBox="1"/>
          <p:nvPr/>
        </p:nvSpPr>
        <p:spPr>
          <a:xfrm>
            <a:off x="803066" y="693647"/>
            <a:ext cx="6916946" cy="6555641"/>
          </a:xfrm>
          <a:prstGeom prst="rect">
            <a:avLst/>
          </a:prstGeom>
          <a:noFill/>
        </p:spPr>
        <p:txBody>
          <a:bodyPr wrap="square" rtlCol="0">
            <a:spAutoFit/>
          </a:bodyPr>
          <a:lstStyle/>
          <a:p>
            <a:pPr>
              <a:buFont typeface="Wingdings" pitchFamily="2" charset="2"/>
              <a:buChar char="§"/>
              <a:defRPr/>
            </a:pPr>
            <a:r>
              <a:rPr lang="en-US" sz="2700" dirty="0"/>
              <a:t> Get the work to the student level</a:t>
            </a:r>
          </a:p>
          <a:p>
            <a:pPr marL="834390" lvl="2" indent="-285750">
              <a:buFont typeface="Wingdings" pitchFamily="2" charset="2"/>
              <a:buChar char="§"/>
              <a:defRPr/>
            </a:pPr>
            <a:r>
              <a:rPr lang="en-US" sz="2700" dirty="0"/>
              <a:t>CAT time lessons</a:t>
            </a:r>
          </a:p>
          <a:p>
            <a:pPr marL="834390" lvl="2" indent="-285750">
              <a:buFont typeface="Wingdings" pitchFamily="2" charset="2"/>
              <a:buChar char="§"/>
              <a:defRPr/>
            </a:pPr>
            <a:r>
              <a:rPr lang="en-US" sz="2700" dirty="0"/>
              <a:t>Safe School Ambassador Program</a:t>
            </a:r>
          </a:p>
          <a:p>
            <a:pPr>
              <a:buFont typeface="Wingdings" pitchFamily="2" charset="2"/>
              <a:buChar char="§"/>
              <a:defRPr/>
            </a:pPr>
            <a:r>
              <a:rPr lang="en-US" sz="2700" dirty="0"/>
              <a:t> Continual training</a:t>
            </a:r>
          </a:p>
          <a:p>
            <a:pPr>
              <a:buFont typeface="Wingdings" pitchFamily="2" charset="2"/>
              <a:buChar char="§"/>
              <a:defRPr/>
            </a:pPr>
            <a:r>
              <a:rPr lang="en-US" sz="2700" dirty="0"/>
              <a:t> Intentional data tracking</a:t>
            </a:r>
          </a:p>
          <a:p>
            <a:pPr lvl="1">
              <a:buFont typeface="Wingdings" pitchFamily="2" charset="2"/>
              <a:buChar char="§"/>
              <a:defRPr/>
            </a:pPr>
            <a:r>
              <a:rPr lang="en-US" sz="2700" dirty="0"/>
              <a:t> Discipline data</a:t>
            </a:r>
          </a:p>
          <a:p>
            <a:pPr lvl="2">
              <a:buFont typeface="Wingdings" pitchFamily="2" charset="2"/>
              <a:buChar char="§"/>
              <a:defRPr/>
            </a:pPr>
            <a:r>
              <a:rPr lang="en-US" sz="2700" dirty="0"/>
              <a:t>Pull out disruptive vs. non-attendance</a:t>
            </a:r>
          </a:p>
          <a:p>
            <a:pPr lvl="2">
              <a:buFont typeface="Wingdings" pitchFamily="2" charset="2"/>
              <a:buChar char="§"/>
              <a:defRPr/>
            </a:pPr>
            <a:r>
              <a:rPr lang="en-US" sz="2700" dirty="0"/>
              <a:t>Address non-attendance with RP</a:t>
            </a:r>
          </a:p>
          <a:p>
            <a:pPr lvl="2">
              <a:buFont typeface="Wingdings" pitchFamily="2" charset="2"/>
              <a:buChar char="§"/>
              <a:defRPr/>
            </a:pPr>
            <a:r>
              <a:rPr lang="en-US" sz="2700" dirty="0"/>
              <a:t>Repeat offenders</a:t>
            </a:r>
          </a:p>
          <a:p>
            <a:pPr lvl="1">
              <a:buFont typeface="Wingdings" pitchFamily="2" charset="2"/>
              <a:buChar char="§"/>
              <a:defRPr/>
            </a:pPr>
            <a:r>
              <a:rPr lang="en-US" sz="2700" dirty="0"/>
              <a:t> Classroom observational data</a:t>
            </a:r>
          </a:p>
          <a:p>
            <a:pPr lvl="2">
              <a:buFont typeface="Wingdings" pitchFamily="2" charset="2"/>
              <a:buChar char="§"/>
              <a:defRPr/>
            </a:pPr>
            <a:r>
              <a:rPr lang="en-US" sz="2700" dirty="0"/>
              <a:t>Student voice</a:t>
            </a:r>
          </a:p>
          <a:p>
            <a:pPr lvl="2">
              <a:buFont typeface="Wingdings" pitchFamily="2" charset="2"/>
              <a:buChar char="§"/>
              <a:defRPr/>
            </a:pPr>
            <a:r>
              <a:rPr lang="en-US" sz="2700" dirty="0"/>
              <a:t>Engagement</a:t>
            </a:r>
          </a:p>
          <a:p>
            <a:pPr lvl="2">
              <a:buFont typeface="Wingdings" pitchFamily="2" charset="2"/>
              <a:buChar char="§"/>
              <a:defRPr/>
            </a:pPr>
            <a:r>
              <a:rPr lang="en-US" sz="2700" dirty="0"/>
              <a:t>Teacher responsiveness</a:t>
            </a:r>
          </a:p>
          <a:p>
            <a:pPr lvl="1">
              <a:buFont typeface="Wingdings" pitchFamily="2" charset="2"/>
              <a:buChar char="§"/>
              <a:defRPr/>
            </a:pPr>
            <a:r>
              <a:rPr lang="en-US" sz="2700" dirty="0"/>
              <a:t> Culture &amp; Climate (TELL &amp; CSS survey data)</a:t>
            </a:r>
          </a:p>
          <a:p>
            <a:pPr lvl="1">
              <a:buFont typeface="Wingdings" pitchFamily="2" charset="2"/>
              <a:buChar char="§"/>
              <a:defRPr/>
            </a:pPr>
            <a:r>
              <a:rPr lang="en-US" sz="2700" dirty="0"/>
              <a:t> Academic data</a:t>
            </a:r>
          </a:p>
        </p:txBody>
      </p:sp>
    </p:spTree>
    <p:extLst>
      <p:ext uri="{BB962C8B-B14F-4D97-AF65-F5344CB8AC3E}">
        <p14:creationId xmlns:p14="http://schemas.microsoft.com/office/powerpoint/2010/main" val="2889460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idx="4294967295"/>
          </p:nvPr>
        </p:nvSpPr>
        <p:spPr>
          <a:xfrm>
            <a:off x="849086" y="109673"/>
            <a:ext cx="10363200" cy="778601"/>
          </a:xfrm>
        </p:spPr>
        <p:txBody>
          <a:bodyPr>
            <a:noAutofit/>
          </a:bodyPr>
          <a:lstStyle/>
          <a:p>
            <a:pPr eaLnBrk="1" hangingPunct="1"/>
            <a:r>
              <a:rPr lang="en-US" altLang="en-US" sz="5400" dirty="0">
                <a:solidFill>
                  <a:schemeClr val="accent1">
                    <a:lumMod val="75000"/>
                  </a:schemeClr>
                </a:solidFill>
              </a:rPr>
              <a:t>District Lessons Learned</a:t>
            </a:r>
          </a:p>
        </p:txBody>
      </p:sp>
      <p:sp>
        <p:nvSpPr>
          <p:cNvPr id="90117" name="Text Placeholder 3"/>
          <p:cNvSpPr>
            <a:spLocks noGrp="1"/>
          </p:cNvSpPr>
          <p:nvPr>
            <p:ph type="body" idx="4294967295"/>
          </p:nvPr>
        </p:nvSpPr>
        <p:spPr>
          <a:xfrm>
            <a:off x="1840379" y="888274"/>
            <a:ext cx="2403567" cy="639763"/>
          </a:xfrm>
        </p:spPr>
        <p:txBody>
          <a:bodyPr>
            <a:noAutofit/>
          </a:bodyPr>
          <a:lstStyle/>
          <a:p>
            <a:pPr marL="0" indent="0" eaLnBrk="1" hangingPunct="1">
              <a:buNone/>
            </a:pPr>
            <a:r>
              <a:rPr lang="en-US" altLang="en-US" sz="3600" dirty="0">
                <a:solidFill>
                  <a:schemeClr val="accent1">
                    <a:lumMod val="75000"/>
                  </a:schemeClr>
                </a:solidFill>
              </a:rPr>
              <a:t>Obstacles </a:t>
            </a:r>
          </a:p>
        </p:txBody>
      </p:sp>
      <p:sp>
        <p:nvSpPr>
          <p:cNvPr id="6" name="Text Placeholder 5"/>
          <p:cNvSpPr>
            <a:spLocks noGrp="1"/>
          </p:cNvSpPr>
          <p:nvPr>
            <p:ph type="body" sz="quarter" idx="4294967295"/>
          </p:nvPr>
        </p:nvSpPr>
        <p:spPr>
          <a:xfrm>
            <a:off x="7307400" y="888273"/>
            <a:ext cx="3886200" cy="639763"/>
          </a:xfrm>
        </p:spPr>
        <p:txBody>
          <a:bodyPr>
            <a:noAutofit/>
          </a:bodyPr>
          <a:lstStyle/>
          <a:p>
            <a:pPr marL="0" indent="0">
              <a:buNone/>
              <a:defRPr/>
            </a:pPr>
            <a:r>
              <a:rPr lang="en-US" sz="3600" dirty="0">
                <a:solidFill>
                  <a:schemeClr val="accent1">
                    <a:lumMod val="75000"/>
                  </a:schemeClr>
                </a:solidFill>
              </a:rPr>
              <a:t>Opportunities </a:t>
            </a:r>
          </a:p>
        </p:txBody>
      </p:sp>
      <p:sp>
        <p:nvSpPr>
          <p:cNvPr id="2" name="Slide Number Placeholder 1"/>
          <p:cNvSpPr>
            <a:spLocks noGrp="1"/>
          </p:cNvSpPr>
          <p:nvPr>
            <p:ph type="sldNum" sz="quarter" idx="12"/>
          </p:nvPr>
        </p:nvSpPr>
        <p:spPr/>
        <p:txBody>
          <a:bodyPr/>
          <a:lstStyle/>
          <a:p>
            <a:fld id="{BB2010EE-C5C1-4A97-89EE-CEBB3DB5FF6A}" type="slidenum">
              <a:rPr lang="en-US" smtClean="0"/>
              <a:t>64</a:t>
            </a:fld>
            <a:endParaRPr lang="en-US"/>
          </a:p>
        </p:txBody>
      </p:sp>
      <p:sp>
        <p:nvSpPr>
          <p:cNvPr id="3" name="TextBox 2">
            <a:extLst>
              <a:ext uri="{FF2B5EF4-FFF2-40B4-BE49-F238E27FC236}">
                <a16:creationId xmlns:a16="http://schemas.microsoft.com/office/drawing/2014/main" id="{F4796F84-8552-484F-B5BA-F305A779B8F2}"/>
              </a:ext>
            </a:extLst>
          </p:cNvPr>
          <p:cNvSpPr txBox="1"/>
          <p:nvPr/>
        </p:nvSpPr>
        <p:spPr>
          <a:xfrm>
            <a:off x="207034" y="1528037"/>
            <a:ext cx="6280333" cy="4955203"/>
          </a:xfrm>
          <a:prstGeom prst="rect">
            <a:avLst/>
          </a:prstGeom>
          <a:noFill/>
        </p:spPr>
        <p:txBody>
          <a:bodyPr wrap="square" rtlCol="0">
            <a:spAutoFit/>
          </a:bodyPr>
          <a:lstStyle/>
          <a:p>
            <a:pPr>
              <a:spcBef>
                <a:spcPts val="0"/>
              </a:spcBef>
              <a:buClr>
                <a:schemeClr val="tx1"/>
              </a:buClr>
              <a:buFont typeface="Wingdings" panose="05000000000000000000" pitchFamily="2" charset="2"/>
              <a:buChar char="§"/>
              <a:defRPr/>
            </a:pPr>
            <a:r>
              <a:rPr lang="en-US" sz="3200" dirty="0"/>
              <a:t> Administrator and Teacher Support </a:t>
            </a:r>
          </a:p>
          <a:p>
            <a:pPr>
              <a:spcBef>
                <a:spcPts val="0"/>
              </a:spcBef>
              <a:buClr>
                <a:schemeClr val="tx1"/>
              </a:buClr>
              <a:buFont typeface="Wingdings" panose="05000000000000000000" pitchFamily="2" charset="2"/>
              <a:buChar char="§"/>
              <a:defRPr/>
            </a:pPr>
            <a:r>
              <a:rPr lang="en-US" sz="3200" dirty="0"/>
              <a:t> District Support Personnel (Adequate FTE)</a:t>
            </a:r>
          </a:p>
          <a:p>
            <a:pPr>
              <a:spcBef>
                <a:spcPts val="0"/>
              </a:spcBef>
              <a:buClr>
                <a:schemeClr val="tx1"/>
              </a:buClr>
              <a:buFont typeface="Wingdings" panose="05000000000000000000" pitchFamily="2" charset="2"/>
              <a:buChar char="§"/>
              <a:defRPr/>
            </a:pPr>
            <a:r>
              <a:rPr lang="en-US" sz="3200" dirty="0"/>
              <a:t> Funding = Daily Rate X Two Days X Total Staff X 18 Selected Schools</a:t>
            </a:r>
          </a:p>
          <a:p>
            <a:pPr>
              <a:spcBef>
                <a:spcPts val="0"/>
              </a:spcBef>
              <a:buClr>
                <a:schemeClr val="tx1"/>
              </a:buClr>
              <a:buFont typeface="Wingdings" panose="05000000000000000000" pitchFamily="2" charset="2"/>
              <a:buChar char="§"/>
              <a:defRPr/>
            </a:pPr>
            <a:r>
              <a:rPr lang="en-US" sz="3200" dirty="0"/>
              <a:t> Scheduling Whole School Training Sessions</a:t>
            </a:r>
          </a:p>
          <a:p>
            <a:pPr>
              <a:spcBef>
                <a:spcPts val="0"/>
              </a:spcBef>
              <a:buClr>
                <a:schemeClr val="tx1"/>
              </a:buClr>
              <a:buFont typeface="Wingdings" panose="05000000000000000000" pitchFamily="2" charset="2"/>
              <a:buChar char="§"/>
              <a:defRPr/>
            </a:pPr>
            <a:r>
              <a:rPr lang="en-US" sz="3200" dirty="0"/>
              <a:t> Integration of RP, PBIS, and Classroom Management</a:t>
            </a:r>
          </a:p>
          <a:p>
            <a:pPr>
              <a:buClr>
                <a:schemeClr val="tx1"/>
              </a:buClr>
            </a:pPr>
            <a:endParaRPr lang="en-US" sz="2800" dirty="0"/>
          </a:p>
        </p:txBody>
      </p:sp>
      <p:sp>
        <p:nvSpPr>
          <p:cNvPr id="4" name="TextBox 3">
            <a:extLst>
              <a:ext uri="{FF2B5EF4-FFF2-40B4-BE49-F238E27FC236}">
                <a16:creationId xmlns:a16="http://schemas.microsoft.com/office/drawing/2014/main" id="{B5B9CE27-C299-634F-AF7F-E729656638D0}"/>
              </a:ext>
            </a:extLst>
          </p:cNvPr>
          <p:cNvSpPr txBox="1"/>
          <p:nvPr/>
        </p:nvSpPr>
        <p:spPr>
          <a:xfrm>
            <a:off x="6487366" y="1549388"/>
            <a:ext cx="5704633" cy="4462760"/>
          </a:xfrm>
          <a:prstGeom prst="rect">
            <a:avLst/>
          </a:prstGeom>
          <a:noFill/>
        </p:spPr>
        <p:txBody>
          <a:bodyPr wrap="square" rtlCol="0">
            <a:spAutoFit/>
          </a:bodyPr>
          <a:lstStyle/>
          <a:p>
            <a:pPr>
              <a:spcBef>
                <a:spcPts val="0"/>
              </a:spcBef>
              <a:buClr>
                <a:schemeClr val="tx1"/>
              </a:buClr>
              <a:buFont typeface="Wingdings" panose="05000000000000000000" pitchFamily="2" charset="2"/>
              <a:buChar char="§"/>
              <a:defRPr/>
            </a:pPr>
            <a:r>
              <a:rPr lang="en-US" sz="3200" dirty="0"/>
              <a:t> Committed Board Members</a:t>
            </a:r>
          </a:p>
          <a:p>
            <a:pPr>
              <a:spcBef>
                <a:spcPts val="0"/>
              </a:spcBef>
              <a:buClr>
                <a:schemeClr val="tx1"/>
              </a:buClr>
              <a:buFont typeface="Wingdings" panose="05000000000000000000" pitchFamily="2" charset="2"/>
              <a:buChar char="§"/>
              <a:defRPr/>
            </a:pPr>
            <a:r>
              <a:rPr lang="en-US" sz="3200" dirty="0"/>
              <a:t> District Reorganization</a:t>
            </a:r>
          </a:p>
          <a:p>
            <a:pPr>
              <a:spcBef>
                <a:spcPts val="0"/>
              </a:spcBef>
              <a:buClr>
                <a:schemeClr val="tx1"/>
              </a:buClr>
              <a:buFont typeface="Wingdings" panose="05000000000000000000" pitchFamily="2" charset="2"/>
              <a:buChar char="§"/>
              <a:defRPr/>
            </a:pPr>
            <a:r>
              <a:rPr lang="en-US" sz="3200" dirty="0"/>
              <a:t> Application Process versus Voluntold Schools</a:t>
            </a:r>
          </a:p>
          <a:p>
            <a:pPr>
              <a:spcBef>
                <a:spcPts val="0"/>
              </a:spcBef>
              <a:buClr>
                <a:schemeClr val="tx1"/>
              </a:buClr>
              <a:buFont typeface="Wingdings" panose="05000000000000000000" pitchFamily="2" charset="2"/>
              <a:buChar char="§"/>
              <a:defRPr/>
            </a:pPr>
            <a:r>
              <a:rPr lang="en-US" sz="3200" dirty="0"/>
              <a:t> Coaching/Consultation Planning</a:t>
            </a:r>
          </a:p>
          <a:p>
            <a:pPr>
              <a:spcBef>
                <a:spcPts val="0"/>
              </a:spcBef>
              <a:buClr>
                <a:schemeClr val="tx1"/>
              </a:buClr>
              <a:buFont typeface="Wingdings" panose="05000000000000000000" pitchFamily="2" charset="2"/>
              <a:buChar char="§"/>
              <a:defRPr/>
            </a:pPr>
            <a:r>
              <a:rPr lang="en-US" sz="3200" dirty="0"/>
              <a:t> Implementation Planning</a:t>
            </a:r>
          </a:p>
          <a:p>
            <a:pPr>
              <a:spcBef>
                <a:spcPts val="0"/>
              </a:spcBef>
              <a:buClr>
                <a:schemeClr val="tx1"/>
              </a:buClr>
              <a:buFont typeface="Wingdings" panose="05000000000000000000" pitchFamily="2" charset="2"/>
              <a:buChar char="§"/>
              <a:defRPr/>
            </a:pPr>
            <a:r>
              <a:rPr lang="en-US" sz="3200" dirty="0"/>
              <a:t> Culture and climate integration (SEL/Trauma Informed Care)</a:t>
            </a:r>
          </a:p>
          <a:p>
            <a:pPr>
              <a:buClr>
                <a:schemeClr val="tx1"/>
              </a:buClr>
            </a:pPr>
            <a:endParaRPr lang="en-US" sz="2800" dirty="0"/>
          </a:p>
        </p:txBody>
      </p:sp>
    </p:spTree>
    <p:extLst>
      <p:ext uri="{BB962C8B-B14F-4D97-AF65-F5344CB8AC3E}">
        <p14:creationId xmlns:p14="http://schemas.microsoft.com/office/powerpoint/2010/main" val="19985883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2900" y="128587"/>
            <a:ext cx="11187112" cy="7877077"/>
          </a:xfrm>
        </p:spPr>
        <p:txBody>
          <a:bodyPr>
            <a:normAutofit fontScale="90000"/>
          </a:bodyPr>
          <a:lstStyle/>
          <a:p>
            <a:r>
              <a:rPr lang="en-US" sz="4900" b="1" cap="none" dirty="0"/>
              <a:t>Contact Information</a:t>
            </a:r>
            <a:br>
              <a:rPr lang="en-US" sz="2800" b="1" cap="none" dirty="0"/>
            </a:br>
            <a:br>
              <a:rPr lang="en-US" sz="2800" b="1" cap="none" dirty="0"/>
            </a:br>
            <a:r>
              <a:rPr lang="en-US" sz="3100" cap="none" dirty="0"/>
              <a:t>Dr. Naomi Brahim </a:t>
            </a:r>
            <a:br>
              <a:rPr lang="en-US" sz="3100" cap="none" dirty="0"/>
            </a:br>
            <a:r>
              <a:rPr lang="en-US" sz="3100" cap="none" dirty="0"/>
              <a:t>n</a:t>
            </a:r>
            <a:r>
              <a:rPr lang="en-US" altLang="en-US" sz="3100" cap="none" dirty="0"/>
              <a:t>aomi.brahim@jefferson.kyschools.us</a:t>
            </a:r>
            <a:br>
              <a:rPr lang="en-US" sz="3100" cap="none" dirty="0"/>
            </a:br>
            <a:r>
              <a:rPr lang="en-US" sz="3100" cap="none" dirty="0"/>
              <a:t>Multi-Tiered Systems of Support (MTSS) Director</a:t>
            </a:r>
            <a:br>
              <a:rPr lang="en-US" sz="3100" cap="none" dirty="0"/>
            </a:br>
            <a:br>
              <a:rPr lang="en-US" sz="3100" cap="none" dirty="0"/>
            </a:br>
            <a:r>
              <a:rPr lang="en-US" sz="3100" cap="none" dirty="0"/>
              <a:t>Ms. Saundra Hensel </a:t>
            </a:r>
            <a:br>
              <a:rPr lang="en-US" sz="3100" cap="none" dirty="0"/>
            </a:br>
            <a:r>
              <a:rPr lang="en-US" sz="3100" cap="none" dirty="0" err="1"/>
              <a:t>s</a:t>
            </a:r>
            <a:r>
              <a:rPr lang="en-US" altLang="en-US" sz="3100" cap="none" dirty="0" err="1"/>
              <a:t>aundra.hensel@jefferson.kyschools.us</a:t>
            </a:r>
            <a:br>
              <a:rPr lang="en-US" sz="3100" cap="none" dirty="0"/>
            </a:br>
            <a:r>
              <a:rPr lang="en-US" sz="3100" cap="none" dirty="0"/>
              <a:t>Behavior Support Systems Coordinator</a:t>
            </a:r>
            <a:br>
              <a:rPr lang="en-US" sz="3100" cap="none" dirty="0"/>
            </a:br>
            <a:br>
              <a:rPr lang="en-US" sz="3100" cap="none" dirty="0"/>
            </a:br>
            <a:r>
              <a:rPr lang="en-US" sz="3100" cap="none" dirty="0"/>
              <a:t>Dr. Sarah Hitchings </a:t>
            </a:r>
            <a:br>
              <a:rPr lang="en-US" sz="3100" cap="none" dirty="0"/>
            </a:br>
            <a:r>
              <a:rPr lang="en-US" sz="3100" cap="none" dirty="0" err="1"/>
              <a:t>s</a:t>
            </a:r>
            <a:r>
              <a:rPr lang="en-US" altLang="en-US" sz="3100" cap="none" dirty="0" err="1"/>
              <a:t>arah.hitchings@jefferson.kyschools.us</a:t>
            </a:r>
            <a:br>
              <a:rPr lang="en-US" sz="3100" cap="none" dirty="0"/>
            </a:br>
            <a:r>
              <a:rPr lang="en-US" sz="3100" cap="none" dirty="0"/>
              <a:t>Principal, Waggener HS</a:t>
            </a:r>
            <a:br>
              <a:rPr lang="en-US" sz="3100" cap="none" dirty="0"/>
            </a:br>
            <a:br>
              <a:rPr lang="en-US" sz="3100" cap="none" dirty="0"/>
            </a:br>
            <a:r>
              <a:rPr lang="en-US" sz="3100" cap="none" dirty="0"/>
              <a:t>Dr. Chris Kolb </a:t>
            </a:r>
            <a:br>
              <a:rPr lang="en-US" sz="3100" cap="none" dirty="0"/>
            </a:br>
            <a:r>
              <a:rPr lang="en-US" sz="3100" cap="none" dirty="0"/>
              <a:t>chris@kolbforschoolboard.com</a:t>
            </a:r>
            <a:br>
              <a:rPr lang="en-US" sz="3100" cap="none" dirty="0"/>
            </a:br>
            <a:r>
              <a:rPr lang="en-US" sz="3100" cap="none" dirty="0"/>
              <a:t>Jefferson County Board of Education Member</a:t>
            </a:r>
            <a:br>
              <a:rPr lang="en-US" sz="3100" cap="none" dirty="0"/>
            </a:br>
            <a:br>
              <a:rPr lang="en-US" sz="3100" cap="none" dirty="0"/>
            </a:br>
            <a:br>
              <a:rPr lang="en-US" sz="3100" cap="none" dirty="0"/>
            </a:br>
            <a:endParaRPr lang="en-US" sz="3100" cap="none" dirty="0"/>
          </a:p>
        </p:txBody>
      </p:sp>
      <p:sp>
        <p:nvSpPr>
          <p:cNvPr id="2" name="Slide Number Placeholder 1"/>
          <p:cNvSpPr>
            <a:spLocks noGrp="1"/>
          </p:cNvSpPr>
          <p:nvPr>
            <p:ph type="sldNum" sz="quarter" idx="12"/>
          </p:nvPr>
        </p:nvSpPr>
        <p:spPr/>
        <p:txBody>
          <a:bodyPr/>
          <a:lstStyle/>
          <a:p>
            <a:fld id="{BB2010EE-C5C1-4A97-89EE-CEBB3DB5FF6A}" type="slidenum">
              <a:rPr lang="en-US" smtClean="0"/>
              <a:t>65</a:t>
            </a:fld>
            <a:endParaRPr lang="en-US"/>
          </a:p>
        </p:txBody>
      </p:sp>
    </p:spTree>
    <p:extLst>
      <p:ext uri="{BB962C8B-B14F-4D97-AF65-F5344CB8AC3E}">
        <p14:creationId xmlns:p14="http://schemas.microsoft.com/office/powerpoint/2010/main" val="2394860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472720" y="5817015"/>
            <a:ext cx="764215" cy="365125"/>
          </a:xfrm>
        </p:spPr>
        <p:txBody>
          <a:bodyPr/>
          <a:lstStyle/>
          <a:p>
            <a:fld id="{BB2010EE-C5C1-4A97-89EE-CEBB3DB5FF6A}" type="slidenum">
              <a:rPr lang="en-US" smtClean="0"/>
              <a:t>66</a:t>
            </a:fld>
            <a:endParaRPr lang="en-US"/>
          </a:p>
        </p:txBody>
      </p:sp>
      <p:graphicFrame>
        <p:nvGraphicFramePr>
          <p:cNvPr id="5" name="Content Placeholder 3"/>
          <p:cNvGraphicFramePr>
            <a:graphicFrameLocks noChangeAspect="1"/>
          </p:cNvGraphicFramePr>
          <p:nvPr>
            <p:extLst>
              <p:ext uri="{D42A27DB-BD31-4B8C-83A1-F6EECF244321}">
                <p14:modId xmlns:p14="http://schemas.microsoft.com/office/powerpoint/2010/main" val="3485633117"/>
              </p:ext>
            </p:extLst>
          </p:nvPr>
        </p:nvGraphicFramePr>
        <p:xfrm>
          <a:off x="4720251" y="1510748"/>
          <a:ext cx="5630169" cy="5347252"/>
        </p:xfrm>
        <a:graphic>
          <a:graphicData uri="http://schemas.openxmlformats.org/presentationml/2006/ole">
            <mc:AlternateContent xmlns:mc="http://schemas.openxmlformats.org/markup-compatibility/2006">
              <mc:Choice xmlns:v="urn:schemas-microsoft-com:vml" Requires="v">
                <p:oleObj spid="_x0000_s1064" name="Document" r:id="rId3" imgW="5956042" imgH="8026745" progId="Word.Document.12">
                  <p:link updateAutomatic="1"/>
                </p:oleObj>
              </mc:Choice>
              <mc:Fallback>
                <p:oleObj name="Document" r:id="rId3" imgW="5956042" imgH="8026745" progId="Word.Document.12">
                  <p:link updateAutomatic="1"/>
                  <p:pic>
                    <p:nvPicPr>
                      <p:cNvPr id="4" name="Content Placeholder 3"/>
                      <p:cNvPicPr/>
                      <p:nvPr/>
                    </p:nvPicPr>
                    <p:blipFill>
                      <a:blip r:embed="rId4"/>
                      <a:stretch>
                        <a:fillRect/>
                      </a:stretch>
                    </p:blipFill>
                    <p:spPr>
                      <a:xfrm>
                        <a:off x="4720251" y="1510748"/>
                        <a:ext cx="5630169" cy="5347252"/>
                      </a:xfrm>
                      <a:prstGeom prst="rect">
                        <a:avLst/>
                      </a:prstGeom>
                    </p:spPr>
                  </p:pic>
                </p:oleObj>
              </mc:Fallback>
            </mc:AlternateContent>
          </a:graphicData>
        </a:graphic>
      </p:graphicFrame>
      <p:sp>
        <p:nvSpPr>
          <p:cNvPr id="6" name="TextBox 5"/>
          <p:cNvSpPr txBox="1"/>
          <p:nvPr/>
        </p:nvSpPr>
        <p:spPr>
          <a:xfrm>
            <a:off x="638238" y="2186553"/>
            <a:ext cx="3101788" cy="1477328"/>
          </a:xfrm>
          <a:prstGeom prst="rect">
            <a:avLst/>
          </a:prstGeom>
          <a:noFill/>
          <a:ln>
            <a:solidFill>
              <a:schemeClr val="tx1"/>
            </a:solidFill>
          </a:ln>
        </p:spPr>
        <p:txBody>
          <a:bodyPr wrap="square" rtlCol="0">
            <a:spAutoFit/>
          </a:bodyPr>
          <a:lstStyle/>
          <a:p>
            <a:pPr algn="ctr"/>
            <a:r>
              <a:rPr lang="en-US" dirty="0"/>
              <a:t>Brief created in collaboration between Dr. Naomi </a:t>
            </a:r>
            <a:r>
              <a:rPr lang="en-US" dirty="0" err="1"/>
              <a:t>Brahim</a:t>
            </a:r>
            <a:r>
              <a:rPr lang="en-US" dirty="0"/>
              <a:t> and Saundra Hensel of JCPS, and Dr. Jessica Swain-Bradway of Northwest PBIS Network</a:t>
            </a:r>
          </a:p>
        </p:txBody>
      </p:sp>
      <p:sp>
        <p:nvSpPr>
          <p:cNvPr id="7" name="Title 1"/>
          <p:cNvSpPr txBox="1">
            <a:spLocks/>
          </p:cNvSpPr>
          <p:nvPr/>
        </p:nvSpPr>
        <p:spPr>
          <a:xfrm>
            <a:off x="1855304" y="0"/>
            <a:ext cx="10336696" cy="1510748"/>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RP PBIS Brief – </a:t>
            </a:r>
          </a:p>
          <a:p>
            <a:r>
              <a:rPr lang="en-US" dirty="0"/>
              <a:t>Implementation of Comprehensive Behavior Support Systems Model</a:t>
            </a:r>
          </a:p>
        </p:txBody>
      </p:sp>
      <p:sp>
        <p:nvSpPr>
          <p:cNvPr id="8" name="Rectangle 7"/>
          <p:cNvSpPr/>
          <p:nvPr/>
        </p:nvSpPr>
        <p:spPr>
          <a:xfrm>
            <a:off x="638238" y="4352303"/>
            <a:ext cx="3101788" cy="646331"/>
          </a:xfrm>
          <a:prstGeom prst="rect">
            <a:avLst/>
          </a:prstGeom>
        </p:spPr>
        <p:txBody>
          <a:bodyPr wrap="square">
            <a:spAutoFit/>
          </a:bodyPr>
          <a:lstStyle/>
          <a:p>
            <a:r>
              <a:rPr lang="en-US" altLang="en-US" dirty="0">
                <a:latin typeface="Tw Cen MT" panose="020B0602020104020603" pitchFamily="34" charset="0"/>
                <a:cs typeface="Tw Cen MT" panose="020B0602020104020603" pitchFamily="34" charset="0"/>
                <a:hlinkClick r:id="rId5"/>
              </a:rPr>
              <a:t>Link to MTSS Behavior website containing brief</a:t>
            </a:r>
            <a:endParaRPr lang="en-US" altLang="en-US" dirty="0">
              <a:latin typeface="Tw Cen MT" panose="020B0602020104020603" pitchFamily="34" charset="0"/>
              <a:cs typeface="Tw Cen MT" panose="020B0602020104020603" pitchFamily="34" charset="0"/>
            </a:endParaRPr>
          </a:p>
        </p:txBody>
      </p:sp>
    </p:spTree>
    <p:extLst>
      <p:ext uri="{BB962C8B-B14F-4D97-AF65-F5344CB8AC3E}">
        <p14:creationId xmlns:p14="http://schemas.microsoft.com/office/powerpoint/2010/main" val="355622761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3"/>
          <p:cNvSpPr>
            <a:spLocks noGrp="1"/>
          </p:cNvSpPr>
          <p:nvPr>
            <p:ph type="title" idx="4294967295"/>
          </p:nvPr>
        </p:nvSpPr>
        <p:spPr>
          <a:xfrm>
            <a:off x="3088481" y="175403"/>
            <a:ext cx="6015038" cy="414068"/>
          </a:xfrm>
        </p:spPr>
        <p:txBody>
          <a:bodyPr>
            <a:normAutofit fontScale="90000"/>
          </a:bodyPr>
          <a:lstStyle/>
          <a:p>
            <a:r>
              <a:rPr lang="en-US" altLang="en-US" dirty="0">
                <a:latin typeface="Tw Cen MT" panose="020B0602020104020603" pitchFamily="34" charset="0"/>
                <a:cs typeface="Tw Cen MT" panose="020B0602020104020603" pitchFamily="34" charset="0"/>
              </a:rPr>
              <a:t>Resources</a:t>
            </a:r>
          </a:p>
        </p:txBody>
      </p:sp>
      <p:sp>
        <p:nvSpPr>
          <p:cNvPr id="98307" name="Content Placeholder 4"/>
          <p:cNvSpPr>
            <a:spLocks noGrp="1"/>
          </p:cNvSpPr>
          <p:nvPr>
            <p:ph idx="4294967295"/>
          </p:nvPr>
        </p:nvSpPr>
        <p:spPr>
          <a:xfrm>
            <a:off x="741872" y="606724"/>
            <a:ext cx="11450128" cy="5624423"/>
          </a:xfrm>
          <a:ln>
            <a:noFill/>
          </a:ln>
        </p:spPr>
        <p:txBody>
          <a:bodyPr>
            <a:noAutofit/>
          </a:bodyPr>
          <a:lstStyle/>
          <a:p>
            <a:pPr>
              <a:lnSpc>
                <a:spcPct val="100000"/>
              </a:lnSpc>
            </a:pPr>
            <a:r>
              <a:rPr lang="en-US" altLang="en-US" sz="2200" cap="none" dirty="0">
                <a:latin typeface="Tw Cen MT" panose="020B0602020104020603" pitchFamily="34" charset="0"/>
                <a:cs typeface="Tw Cen MT" panose="020B0602020104020603" pitchFamily="34" charset="0"/>
              </a:rPr>
              <a:t>PBIS Forum in Brief:  Integration of RJP within SWPBIS </a:t>
            </a:r>
            <a:r>
              <a:rPr lang="en-US" altLang="en-US" sz="2200" cap="none" dirty="0">
                <a:latin typeface="Tw Cen MT" panose="020B0602020104020603" pitchFamily="34" charset="0"/>
                <a:cs typeface="Tw Cen MT" panose="020B0602020104020603" pitchFamily="34" charset="0"/>
                <a:hlinkClick r:id="rId2"/>
              </a:rPr>
              <a:t>https://www.pbis.org/Common/Cms/files/Forum15_Presentations/RDQ%2013%20Brief%20-%20Restorative%20Practices.pdf</a:t>
            </a:r>
            <a:r>
              <a:rPr lang="en-US" altLang="en-US" sz="2200" cap="none" dirty="0">
                <a:latin typeface="Tw Cen MT" panose="020B0602020104020603" pitchFamily="34" charset="0"/>
                <a:cs typeface="Tw Cen MT" panose="020B0602020104020603" pitchFamily="34" charset="0"/>
              </a:rPr>
              <a:t> </a:t>
            </a:r>
          </a:p>
          <a:p>
            <a:pPr>
              <a:lnSpc>
                <a:spcPct val="100000"/>
              </a:lnSpc>
            </a:pPr>
            <a:r>
              <a:rPr lang="en-US" altLang="en-US" sz="2200" cap="none" dirty="0">
                <a:latin typeface="Tw Cen MT" panose="020B0602020104020603" pitchFamily="34" charset="0"/>
                <a:cs typeface="Tw Cen MT" panose="020B0602020104020603" pitchFamily="34" charset="0"/>
              </a:rPr>
              <a:t>Advancing Education Effectiveness: Interconnecting School Mental Health and School-wide Positive Behavior Support           </a:t>
            </a:r>
            <a:r>
              <a:rPr lang="en-US" altLang="en-US" sz="2200" cap="none" dirty="0">
                <a:latin typeface="Tw Cen MT" panose="020B0602020104020603" pitchFamily="34" charset="0"/>
                <a:cs typeface="Tw Cen MT" panose="020B0602020104020603" pitchFamily="34" charset="0"/>
                <a:hlinkClick r:id="rId3"/>
              </a:rPr>
              <a:t>https://www.pbis.org/common/cms/files/Current%20Topics/Final-Monograph.pdf</a:t>
            </a:r>
            <a:r>
              <a:rPr lang="en-US" altLang="en-US" sz="2200" cap="none" dirty="0">
                <a:latin typeface="Tw Cen MT" panose="020B0602020104020603" pitchFamily="34" charset="0"/>
                <a:cs typeface="Tw Cen MT" panose="020B0602020104020603" pitchFamily="34" charset="0"/>
              </a:rPr>
              <a:t> </a:t>
            </a:r>
          </a:p>
          <a:p>
            <a:pPr>
              <a:lnSpc>
                <a:spcPct val="100000"/>
              </a:lnSpc>
            </a:pPr>
            <a:r>
              <a:rPr lang="en-US" altLang="en-US" sz="2200" cap="none" dirty="0">
                <a:latin typeface="Tw Cen MT" panose="020B0602020104020603" pitchFamily="34" charset="0"/>
                <a:cs typeface="Tw Cen MT" panose="020B0602020104020603" pitchFamily="34" charset="0"/>
              </a:rPr>
              <a:t>PBIS Technical Guides (Technical Guide for Alignment of Initiatives, Programs and Practices in School Districts) </a:t>
            </a:r>
            <a:r>
              <a:rPr lang="en-US" altLang="en-US" sz="2200" cap="none" dirty="0">
                <a:latin typeface="Tw Cen MT" panose="020B0602020104020603" pitchFamily="34" charset="0"/>
                <a:cs typeface="Tw Cen MT" panose="020B0602020104020603" pitchFamily="34" charset="0"/>
                <a:hlinkClick r:id="rId4"/>
              </a:rPr>
              <a:t>https://www.pbis.org/training/technical-guide</a:t>
            </a:r>
            <a:r>
              <a:rPr lang="en-US" altLang="en-US" sz="2200" cap="none" dirty="0">
                <a:latin typeface="Tw Cen MT" panose="020B0602020104020603" pitchFamily="34" charset="0"/>
                <a:cs typeface="Tw Cen MT" panose="020B0602020104020603" pitchFamily="34" charset="0"/>
              </a:rPr>
              <a:t> </a:t>
            </a:r>
          </a:p>
          <a:p>
            <a:pPr>
              <a:lnSpc>
                <a:spcPct val="100000"/>
              </a:lnSpc>
            </a:pPr>
            <a:r>
              <a:rPr lang="en-US" altLang="en-US" sz="2200" cap="none" dirty="0">
                <a:latin typeface="Tw Cen MT" panose="020B0602020104020603" pitchFamily="34" charset="0"/>
                <a:cs typeface="Tw Cen MT" panose="020B0602020104020603" pitchFamily="34" charset="0"/>
              </a:rPr>
              <a:t>The Transformation of West Philadelphia High School: A Story of Hope     </a:t>
            </a:r>
            <a:r>
              <a:rPr lang="en-US" altLang="en-US" sz="2200" cap="none" dirty="0">
                <a:latin typeface="Tw Cen MT" panose="020B0602020104020603" pitchFamily="34" charset="0"/>
                <a:cs typeface="Tw Cen MT" panose="020B0602020104020603" pitchFamily="34" charset="0"/>
                <a:hlinkClick r:id="rId5"/>
              </a:rPr>
              <a:t>https://www.youtube.com/watch?v=hatsl1lu_pm</a:t>
            </a:r>
            <a:r>
              <a:rPr lang="en-US" altLang="en-US" sz="2200" cap="none" dirty="0">
                <a:latin typeface="Tw Cen MT" panose="020B0602020104020603" pitchFamily="34" charset="0"/>
                <a:cs typeface="Tw Cen MT" panose="020B0602020104020603" pitchFamily="34" charset="0"/>
              </a:rPr>
              <a:t>  </a:t>
            </a:r>
          </a:p>
          <a:p>
            <a:pPr>
              <a:lnSpc>
                <a:spcPct val="100000"/>
              </a:lnSpc>
            </a:pPr>
            <a:r>
              <a:rPr lang="en-US" altLang="en-US" sz="2200" cap="none" dirty="0">
                <a:latin typeface="Tw Cen MT" panose="020B0602020104020603" pitchFamily="34" charset="0"/>
                <a:cs typeface="Tw Cen MT" panose="020B0602020104020603" pitchFamily="34" charset="0"/>
              </a:rPr>
              <a:t>Restorative Justice in Oakland Schools, Tier 1 Community Building Circles </a:t>
            </a:r>
            <a:r>
              <a:rPr lang="en-US" altLang="en-US" sz="2200" cap="none" dirty="0">
                <a:latin typeface="Tw Cen MT" panose="020B0602020104020603" pitchFamily="34" charset="0"/>
                <a:cs typeface="Tw Cen MT" panose="020B0602020104020603" pitchFamily="34" charset="0"/>
                <a:hlinkClick r:id="rId6"/>
              </a:rPr>
              <a:t>https://www.youtube.com/watch?v=rdkhcqrld1w</a:t>
            </a:r>
            <a:r>
              <a:rPr lang="en-US" altLang="en-US" sz="2200" cap="none" dirty="0">
                <a:latin typeface="Tw Cen MT" panose="020B0602020104020603" pitchFamily="34" charset="0"/>
                <a:cs typeface="Tw Cen MT" panose="020B0602020104020603" pitchFamily="34" charset="0"/>
              </a:rPr>
              <a:t> </a:t>
            </a:r>
          </a:p>
          <a:p>
            <a:pPr>
              <a:lnSpc>
                <a:spcPct val="100000"/>
              </a:lnSpc>
            </a:pPr>
            <a:r>
              <a:rPr lang="en-US" altLang="en-US" sz="2200" cap="none" dirty="0">
                <a:latin typeface="Tw Cen MT" panose="020B0602020104020603" pitchFamily="34" charset="0"/>
                <a:cs typeface="Tw Cen MT" panose="020B0602020104020603" pitchFamily="34" charset="0"/>
              </a:rPr>
              <a:t>International Institute for Restorative Practices           </a:t>
            </a:r>
            <a:r>
              <a:rPr lang="en-US" altLang="en-US" sz="2200" cap="none" dirty="0">
                <a:latin typeface="Tw Cen MT" panose="020B0602020104020603" pitchFamily="34" charset="0"/>
                <a:cs typeface="Tw Cen MT" panose="020B0602020104020603" pitchFamily="34" charset="0"/>
                <a:hlinkClick r:id="rId7"/>
              </a:rPr>
              <a:t>www.iirp.edu</a:t>
            </a:r>
            <a:r>
              <a:rPr lang="en-US" altLang="en-US" sz="2200" cap="none" dirty="0">
                <a:latin typeface="Tw Cen MT" panose="020B0602020104020603" pitchFamily="34" charset="0"/>
                <a:cs typeface="Tw Cen MT" panose="020B0602020104020603" pitchFamily="34" charset="0"/>
              </a:rPr>
              <a:t>  </a:t>
            </a:r>
          </a:p>
          <a:p>
            <a:pPr>
              <a:lnSpc>
                <a:spcPct val="100000"/>
              </a:lnSpc>
            </a:pPr>
            <a:r>
              <a:rPr lang="en-US" altLang="en-US" sz="2200" cap="none" dirty="0">
                <a:latin typeface="Tw Cen MT" panose="020B0602020104020603" pitchFamily="34" charset="0"/>
                <a:cs typeface="Tw Cen MT" panose="020B0602020104020603" pitchFamily="34" charset="0"/>
              </a:rPr>
              <a:t>National Association of Community and Restorative Justice           </a:t>
            </a:r>
            <a:r>
              <a:rPr lang="en-US" altLang="en-US" sz="2200" cap="none" dirty="0">
                <a:latin typeface="Tw Cen MT" panose="020B0602020104020603" pitchFamily="34" charset="0"/>
                <a:cs typeface="Tw Cen MT" panose="020B0602020104020603" pitchFamily="34" charset="0"/>
                <a:hlinkClick r:id="rId8"/>
              </a:rPr>
              <a:t>http://nacrj.org/</a:t>
            </a:r>
            <a:endParaRPr lang="en-US" altLang="en-US" sz="2200" cap="none" dirty="0">
              <a:latin typeface="Tw Cen MT" panose="020B0602020104020603" pitchFamily="34" charset="0"/>
              <a:cs typeface="Tw Cen MT" panose="020B0602020104020603" pitchFamily="34" charset="0"/>
            </a:endParaRPr>
          </a:p>
        </p:txBody>
      </p:sp>
      <p:sp>
        <p:nvSpPr>
          <p:cNvPr id="2" name="Slide Number Placeholder 1"/>
          <p:cNvSpPr>
            <a:spLocks noGrp="1"/>
          </p:cNvSpPr>
          <p:nvPr>
            <p:ph type="sldNum" sz="quarter" idx="12"/>
          </p:nvPr>
        </p:nvSpPr>
        <p:spPr/>
        <p:txBody>
          <a:bodyPr/>
          <a:lstStyle/>
          <a:p>
            <a:fld id="{BB2010EE-C5C1-4A97-89EE-CEBB3DB5FF6A}" type="slidenum">
              <a:rPr lang="en-US" smtClean="0"/>
              <a:t>67</a:t>
            </a:fld>
            <a:endParaRPr lang="en-US"/>
          </a:p>
        </p:txBody>
      </p:sp>
    </p:spTree>
    <p:extLst>
      <p:ext uri="{BB962C8B-B14F-4D97-AF65-F5344CB8AC3E}">
        <p14:creationId xmlns:p14="http://schemas.microsoft.com/office/powerpoint/2010/main" val="115889249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3"/>
          <p:cNvSpPr>
            <a:spLocks noGrp="1"/>
          </p:cNvSpPr>
          <p:nvPr>
            <p:ph type="title" idx="4294967295"/>
          </p:nvPr>
        </p:nvSpPr>
        <p:spPr>
          <a:xfrm>
            <a:off x="3088481" y="0"/>
            <a:ext cx="6015038" cy="681038"/>
          </a:xfrm>
        </p:spPr>
        <p:txBody>
          <a:bodyPr/>
          <a:lstStyle/>
          <a:p>
            <a:r>
              <a:rPr lang="en-US" altLang="en-US" dirty="0">
                <a:latin typeface="Tw Cen MT" panose="020B0602020104020603" pitchFamily="34" charset="0"/>
                <a:cs typeface="Tw Cen MT" panose="020B0602020104020603" pitchFamily="34" charset="0"/>
              </a:rPr>
              <a:t>JCPS-Specific Resources</a:t>
            </a:r>
          </a:p>
        </p:txBody>
      </p:sp>
      <p:sp>
        <p:nvSpPr>
          <p:cNvPr id="98307" name="Content Placeholder 4"/>
          <p:cNvSpPr>
            <a:spLocks noGrp="1"/>
          </p:cNvSpPr>
          <p:nvPr>
            <p:ph idx="4294967295"/>
          </p:nvPr>
        </p:nvSpPr>
        <p:spPr>
          <a:xfrm>
            <a:off x="534838" y="681037"/>
            <a:ext cx="11538100" cy="5788773"/>
          </a:xfrm>
        </p:spPr>
        <p:txBody>
          <a:bodyPr>
            <a:noAutofit/>
          </a:bodyPr>
          <a:lstStyle/>
          <a:p>
            <a:pPr>
              <a:lnSpc>
                <a:spcPct val="100000"/>
              </a:lnSpc>
              <a:spcBef>
                <a:spcPts val="0"/>
              </a:spcBef>
            </a:pPr>
            <a:r>
              <a:rPr lang="en-US" altLang="en-US" sz="2200" cap="none" dirty="0">
                <a:latin typeface="Tw Cen MT" panose="020B0602020104020603" pitchFamily="34" charset="0"/>
                <a:cs typeface="Tw Cen MT" panose="020B0602020104020603" pitchFamily="34" charset="0"/>
              </a:rPr>
              <a:t>Student Support and Intervention Handbook</a:t>
            </a:r>
          </a:p>
          <a:p>
            <a:pPr marL="0" indent="0">
              <a:lnSpc>
                <a:spcPct val="100000"/>
              </a:lnSpc>
              <a:spcBef>
                <a:spcPts val="0"/>
              </a:spcBef>
              <a:buNone/>
            </a:pPr>
            <a:r>
              <a:rPr lang="en-US" altLang="en-US" sz="2200" cap="none" dirty="0">
                <a:latin typeface="Tw Cen MT" panose="020B0602020104020603" pitchFamily="34" charset="0"/>
                <a:cs typeface="Tw Cen MT" panose="020B0602020104020603" pitchFamily="34" charset="0"/>
                <a:hlinkClick r:id="rId2"/>
              </a:rPr>
              <a:t>https://www.jefferson.kyschools.us/sites/default/files/forms/Student%20Support%20and%20Behavior%20Intervention%20Handbook.pdf</a:t>
            </a:r>
            <a:r>
              <a:rPr lang="en-US" altLang="en-US" sz="2200" cap="none" dirty="0">
                <a:latin typeface="Tw Cen MT" panose="020B0602020104020603" pitchFamily="34" charset="0"/>
                <a:cs typeface="Tw Cen MT" panose="020B0602020104020603" pitchFamily="34" charset="0"/>
              </a:rPr>
              <a:t> </a:t>
            </a:r>
          </a:p>
          <a:p>
            <a:pPr>
              <a:lnSpc>
                <a:spcPct val="100000"/>
              </a:lnSpc>
              <a:spcBef>
                <a:spcPts val="0"/>
              </a:spcBef>
            </a:pPr>
            <a:r>
              <a:rPr lang="en-US" altLang="en-US" sz="2200" cap="none" dirty="0">
                <a:latin typeface="Tw Cen MT" panose="020B0602020104020603" pitchFamily="34" charset="0"/>
                <a:cs typeface="Tw Cen MT" panose="020B0602020104020603" pitchFamily="34" charset="0"/>
              </a:rPr>
              <a:t>Multi-Tiered Systems of Support Department</a:t>
            </a:r>
          </a:p>
          <a:p>
            <a:pPr marL="0" indent="0">
              <a:lnSpc>
                <a:spcPct val="100000"/>
              </a:lnSpc>
              <a:spcBef>
                <a:spcPts val="0"/>
              </a:spcBef>
              <a:buNone/>
            </a:pPr>
            <a:r>
              <a:rPr lang="en-US" altLang="en-US" sz="2200" cap="none" dirty="0">
                <a:latin typeface="Tw Cen MT" panose="020B0602020104020603" pitchFamily="34" charset="0"/>
                <a:cs typeface="Tw Cen MT" panose="020B0602020104020603" pitchFamily="34" charset="0"/>
                <a:hlinkClick r:id="rId3"/>
              </a:rPr>
              <a:t>https://www.jefferson.kyschools.us/department/academic-services-division/school-climate-and-culture/multi-tiered-systems-support</a:t>
            </a:r>
            <a:r>
              <a:rPr lang="en-US" altLang="en-US" sz="2200" cap="none" dirty="0">
                <a:latin typeface="Tw Cen MT" panose="020B0602020104020603" pitchFamily="34" charset="0"/>
                <a:cs typeface="Tw Cen MT" panose="020B0602020104020603" pitchFamily="34" charset="0"/>
              </a:rPr>
              <a:t> </a:t>
            </a:r>
          </a:p>
          <a:p>
            <a:pPr>
              <a:lnSpc>
                <a:spcPct val="100000"/>
              </a:lnSpc>
              <a:spcBef>
                <a:spcPts val="0"/>
              </a:spcBef>
            </a:pPr>
            <a:r>
              <a:rPr lang="en-US" altLang="en-US" sz="2200" cap="none" dirty="0">
                <a:latin typeface="Tw Cen MT" panose="020B0602020104020603" pitchFamily="34" charset="0"/>
                <a:cs typeface="Tw Cen MT" panose="020B0602020104020603" pitchFamily="34" charset="0"/>
              </a:rPr>
              <a:t>MTSS Behavior Department</a:t>
            </a:r>
          </a:p>
          <a:p>
            <a:pPr marL="0" indent="0">
              <a:lnSpc>
                <a:spcPct val="100000"/>
              </a:lnSpc>
              <a:spcBef>
                <a:spcPts val="0"/>
              </a:spcBef>
              <a:buNone/>
            </a:pPr>
            <a:r>
              <a:rPr lang="en-US" altLang="en-US" sz="2200" cap="none" dirty="0">
                <a:latin typeface="Tw Cen MT" panose="020B0602020104020603" pitchFamily="34" charset="0"/>
                <a:cs typeface="Tw Cen MT" panose="020B0602020104020603" pitchFamily="34" charset="0"/>
                <a:hlinkClick r:id="rId4"/>
              </a:rPr>
              <a:t>https://www.jefferson.kyschools.us/academic-services-division/academic-support-programs/positive-behavior-intervention-and-supports</a:t>
            </a:r>
            <a:r>
              <a:rPr lang="en-US" altLang="en-US" sz="2200" cap="none" dirty="0">
                <a:latin typeface="Tw Cen MT" panose="020B0602020104020603" pitchFamily="34" charset="0"/>
                <a:cs typeface="Tw Cen MT" panose="020B0602020104020603" pitchFamily="34" charset="0"/>
              </a:rPr>
              <a:t>   </a:t>
            </a:r>
          </a:p>
          <a:p>
            <a:pPr>
              <a:lnSpc>
                <a:spcPct val="100000"/>
              </a:lnSpc>
              <a:spcBef>
                <a:spcPts val="0"/>
              </a:spcBef>
            </a:pPr>
            <a:r>
              <a:rPr lang="en-US" altLang="en-US" sz="2200" cap="none" dirty="0">
                <a:latin typeface="Tw Cen MT" panose="020B0602020104020603" pitchFamily="34" charset="0"/>
                <a:cs typeface="Tw Cen MT" panose="020B0602020104020603" pitchFamily="34" charset="0"/>
              </a:rPr>
              <a:t>Classroom Management Modules - High-Yield Strategies to Support Classroom Management</a:t>
            </a:r>
          </a:p>
          <a:p>
            <a:pPr marL="0" indent="0">
              <a:lnSpc>
                <a:spcPct val="100000"/>
              </a:lnSpc>
              <a:spcBef>
                <a:spcPts val="0"/>
              </a:spcBef>
              <a:buNone/>
            </a:pPr>
            <a:r>
              <a:rPr lang="en-US" altLang="en-US" sz="2200" cap="none" dirty="0">
                <a:latin typeface="Tw Cen MT" panose="020B0602020104020603" pitchFamily="34" charset="0"/>
                <a:cs typeface="Tw Cen MT" panose="020B0602020104020603" pitchFamily="34" charset="0"/>
                <a:hlinkClick r:id="rId5"/>
              </a:rPr>
              <a:t>https://www.jefferson.kyschools.us/classroom-management-modules</a:t>
            </a:r>
            <a:r>
              <a:rPr lang="en-US" altLang="en-US" sz="2200" cap="none" dirty="0">
                <a:latin typeface="Tw Cen MT" panose="020B0602020104020603" pitchFamily="34" charset="0"/>
                <a:cs typeface="Tw Cen MT" panose="020B0602020104020603" pitchFamily="34" charset="0"/>
              </a:rPr>
              <a:t> </a:t>
            </a:r>
          </a:p>
          <a:p>
            <a:pPr>
              <a:lnSpc>
                <a:spcPct val="100000"/>
              </a:lnSpc>
              <a:spcBef>
                <a:spcPts val="0"/>
              </a:spcBef>
            </a:pPr>
            <a:r>
              <a:rPr lang="en-US" altLang="en-US" sz="2200" cap="none" dirty="0">
                <a:latin typeface="Tw Cen MT" panose="020B0602020104020603" pitchFamily="34" charset="0"/>
                <a:cs typeface="Tw Cen MT" panose="020B0602020104020603" pitchFamily="34" charset="0"/>
              </a:rPr>
              <a:t>Article on Restorative Practices at Waggener HS      </a:t>
            </a:r>
          </a:p>
          <a:p>
            <a:pPr marL="0" indent="0">
              <a:lnSpc>
                <a:spcPct val="100000"/>
              </a:lnSpc>
              <a:spcBef>
                <a:spcPts val="0"/>
              </a:spcBef>
              <a:buNone/>
            </a:pPr>
            <a:r>
              <a:rPr lang="en-US" altLang="en-US" sz="2200" cap="none" dirty="0">
                <a:latin typeface="Tw Cen MT" panose="020B0602020104020603" pitchFamily="34" charset="0"/>
                <a:cs typeface="Tw Cen MT" panose="020B0602020104020603" pitchFamily="34" charset="0"/>
                <a:hlinkClick r:id="rId6"/>
              </a:rPr>
              <a:t>https://www.courier-journal.com/story/news/education/2018/08/13/jcps-restorative-practices-solution-disproportionate-school-suspensions/913411001/</a:t>
            </a:r>
            <a:r>
              <a:rPr lang="en-US" altLang="en-US" sz="2200" cap="none" dirty="0">
                <a:latin typeface="Tw Cen MT" panose="020B0602020104020603" pitchFamily="34" charset="0"/>
                <a:cs typeface="Tw Cen MT" panose="020B0602020104020603" pitchFamily="34" charset="0"/>
              </a:rPr>
              <a:t>   </a:t>
            </a:r>
          </a:p>
          <a:p>
            <a:pPr>
              <a:lnSpc>
                <a:spcPct val="100000"/>
              </a:lnSpc>
              <a:spcBef>
                <a:spcPts val="0"/>
              </a:spcBef>
            </a:pPr>
            <a:r>
              <a:rPr lang="en-US" altLang="en-US" sz="2200" cap="none" dirty="0">
                <a:latin typeface="Tw Cen MT" panose="020B0602020104020603" pitchFamily="34" charset="0"/>
                <a:cs typeface="Tw Cen MT" panose="020B0602020104020603" pitchFamily="34" charset="0"/>
              </a:rPr>
              <a:t>Waggener High School</a:t>
            </a:r>
          </a:p>
          <a:p>
            <a:pPr lvl="1">
              <a:lnSpc>
                <a:spcPct val="100000"/>
              </a:lnSpc>
              <a:spcBef>
                <a:spcPts val="0"/>
              </a:spcBef>
            </a:pPr>
            <a:r>
              <a:rPr lang="en-US" altLang="en-US" sz="2200" cap="none" dirty="0">
                <a:latin typeface="Tw Cen MT" panose="020B0602020104020603" pitchFamily="34" charset="0"/>
                <a:cs typeface="Tw Cen MT" panose="020B0602020104020603" pitchFamily="34" charset="0"/>
              </a:rPr>
              <a:t>District Profile Page:  </a:t>
            </a:r>
            <a:r>
              <a:rPr lang="en-US" altLang="en-US" sz="2200" cap="none" dirty="0">
                <a:latin typeface="Tw Cen MT" panose="020B0602020104020603" pitchFamily="34" charset="0"/>
                <a:cs typeface="Tw Cen MT" panose="020B0602020104020603" pitchFamily="34" charset="0"/>
                <a:hlinkClick r:id="rId7"/>
              </a:rPr>
              <a:t>https://www.jefferson.kyschools.us/schools/profiles/waggener</a:t>
            </a:r>
            <a:r>
              <a:rPr lang="en-US" altLang="en-US" sz="2200" cap="none" dirty="0">
                <a:latin typeface="Tw Cen MT" panose="020B0602020104020603" pitchFamily="34" charset="0"/>
                <a:cs typeface="Tw Cen MT" panose="020B0602020104020603" pitchFamily="34" charset="0"/>
              </a:rPr>
              <a:t> </a:t>
            </a:r>
          </a:p>
          <a:p>
            <a:pPr lvl="1">
              <a:lnSpc>
                <a:spcPct val="100000"/>
              </a:lnSpc>
              <a:spcBef>
                <a:spcPts val="0"/>
              </a:spcBef>
            </a:pPr>
            <a:r>
              <a:rPr lang="en-US" altLang="en-US" sz="2200" cap="none" dirty="0">
                <a:latin typeface="Tw Cen MT" panose="020B0602020104020603" pitchFamily="34" charset="0"/>
                <a:cs typeface="Tw Cen MT" panose="020B0602020104020603" pitchFamily="34" charset="0"/>
              </a:rPr>
              <a:t>School Website: </a:t>
            </a:r>
            <a:r>
              <a:rPr lang="en-US" altLang="en-US" sz="2200" cap="none" dirty="0">
                <a:latin typeface="Tw Cen MT" panose="020B0602020104020603" pitchFamily="34" charset="0"/>
                <a:cs typeface="Tw Cen MT" panose="020B0602020104020603" pitchFamily="34" charset="0"/>
                <a:hlinkClick r:id="rId8"/>
              </a:rPr>
              <a:t>https://schools.jefferson.kyschools.us/High/Waggener/</a:t>
            </a:r>
            <a:r>
              <a:rPr lang="en-US" altLang="en-US" sz="2200" cap="none" dirty="0">
                <a:latin typeface="Tw Cen MT" panose="020B0602020104020603" pitchFamily="34" charset="0"/>
                <a:cs typeface="Tw Cen MT" panose="020B0602020104020603" pitchFamily="34" charset="0"/>
              </a:rPr>
              <a:t>  </a:t>
            </a:r>
          </a:p>
        </p:txBody>
      </p:sp>
      <p:sp>
        <p:nvSpPr>
          <p:cNvPr id="2" name="Slide Number Placeholder 1"/>
          <p:cNvSpPr>
            <a:spLocks noGrp="1"/>
          </p:cNvSpPr>
          <p:nvPr>
            <p:ph type="sldNum" sz="quarter" idx="12"/>
          </p:nvPr>
        </p:nvSpPr>
        <p:spPr/>
        <p:txBody>
          <a:bodyPr/>
          <a:lstStyle/>
          <a:p>
            <a:fld id="{BB2010EE-C5C1-4A97-89EE-CEBB3DB5FF6A}" type="slidenum">
              <a:rPr lang="en-US" smtClean="0"/>
              <a:t>68</a:t>
            </a:fld>
            <a:endParaRPr lang="en-US"/>
          </a:p>
        </p:txBody>
      </p:sp>
    </p:spTree>
    <p:extLst>
      <p:ext uri="{BB962C8B-B14F-4D97-AF65-F5344CB8AC3E}">
        <p14:creationId xmlns:p14="http://schemas.microsoft.com/office/powerpoint/2010/main" val="143490400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2759045" y="127091"/>
            <a:ext cx="6988175" cy="511264"/>
          </a:xfrm>
        </p:spPr>
        <p:txBody>
          <a:bodyPr>
            <a:normAutofit fontScale="90000"/>
          </a:bodyPr>
          <a:lstStyle/>
          <a:p>
            <a:r>
              <a:rPr lang="en-US" altLang="en-US" dirty="0">
                <a:latin typeface="Tw Cen MT" panose="020B0602020104020603" pitchFamily="34" charset="0"/>
                <a:cs typeface="Tw Cen MT" panose="020B0602020104020603" pitchFamily="34" charset="0"/>
              </a:rPr>
              <a:t>References </a:t>
            </a:r>
          </a:p>
        </p:txBody>
      </p:sp>
      <p:sp>
        <p:nvSpPr>
          <p:cNvPr id="99331" name="Content Placeholder 2"/>
          <p:cNvSpPr>
            <a:spLocks noGrp="1"/>
          </p:cNvSpPr>
          <p:nvPr>
            <p:ph idx="4294967295"/>
          </p:nvPr>
        </p:nvSpPr>
        <p:spPr>
          <a:xfrm>
            <a:off x="810883" y="638356"/>
            <a:ext cx="11179834" cy="6219644"/>
          </a:xfrm>
        </p:spPr>
        <p:txBody>
          <a:bodyPr>
            <a:noAutofit/>
          </a:bodyPr>
          <a:lstStyle/>
          <a:p>
            <a:r>
              <a:rPr lang="en-US" altLang="en-US" sz="2400" cap="none" dirty="0">
                <a:latin typeface="Tw Cen MT" panose="020B0602020104020603" pitchFamily="34" charset="0"/>
                <a:cs typeface="Tw Cen MT" panose="020B0602020104020603" pitchFamily="34" charset="0"/>
              </a:rPr>
              <a:t>Costello, Bob, Joshua </a:t>
            </a:r>
            <a:r>
              <a:rPr lang="en-US" altLang="en-US" sz="2400" cap="none" dirty="0" err="1">
                <a:latin typeface="Tw Cen MT" panose="020B0602020104020603" pitchFamily="34" charset="0"/>
                <a:cs typeface="Tw Cen MT" panose="020B0602020104020603" pitchFamily="34" charset="0"/>
              </a:rPr>
              <a:t>Wachtel</a:t>
            </a:r>
            <a:r>
              <a:rPr lang="en-US" altLang="en-US" sz="2400" cap="none" dirty="0">
                <a:latin typeface="Tw Cen MT" panose="020B0602020104020603" pitchFamily="34" charset="0"/>
                <a:cs typeface="Tw Cen MT" panose="020B0602020104020603" pitchFamily="34" charset="0"/>
              </a:rPr>
              <a:t>, And Ted </a:t>
            </a:r>
            <a:r>
              <a:rPr lang="en-US" altLang="en-US" sz="2400" cap="none" dirty="0" err="1">
                <a:latin typeface="Tw Cen MT" panose="020B0602020104020603" pitchFamily="34" charset="0"/>
                <a:cs typeface="Tw Cen MT" panose="020B0602020104020603" pitchFamily="34" charset="0"/>
              </a:rPr>
              <a:t>Wachtel</a:t>
            </a:r>
            <a:r>
              <a:rPr lang="en-US" altLang="en-US" sz="2400" cap="none" dirty="0">
                <a:latin typeface="Tw Cen MT" panose="020B0602020104020603" pitchFamily="34" charset="0"/>
                <a:cs typeface="Tw Cen MT" panose="020B0602020104020603" pitchFamily="34" charset="0"/>
              </a:rPr>
              <a:t>. The Restorative Practices Handbook: For Teachers, Disciplinarians and Administrators. Bethlehem, PA: International Institute for Restorative Practices, 2009. Print. </a:t>
            </a:r>
          </a:p>
          <a:p>
            <a:r>
              <a:rPr lang="en-US" altLang="en-US" sz="2400" cap="none" dirty="0">
                <a:latin typeface="Tw Cen MT" panose="020B0602020104020603" pitchFamily="34" charset="0"/>
                <a:cs typeface="Tw Cen MT" panose="020B0602020104020603" pitchFamily="34" charset="0"/>
              </a:rPr>
              <a:t>Costello, Bob, Joshua </a:t>
            </a:r>
            <a:r>
              <a:rPr lang="en-US" altLang="en-US" sz="2400" cap="none" dirty="0" err="1">
                <a:latin typeface="Tw Cen MT" panose="020B0602020104020603" pitchFamily="34" charset="0"/>
                <a:cs typeface="Tw Cen MT" panose="020B0602020104020603" pitchFamily="34" charset="0"/>
              </a:rPr>
              <a:t>Wachtel</a:t>
            </a:r>
            <a:r>
              <a:rPr lang="en-US" altLang="en-US" sz="2400" cap="none" dirty="0">
                <a:latin typeface="Tw Cen MT" panose="020B0602020104020603" pitchFamily="34" charset="0"/>
                <a:cs typeface="Tw Cen MT" panose="020B0602020104020603" pitchFamily="34" charset="0"/>
              </a:rPr>
              <a:t>, And Ted </a:t>
            </a:r>
            <a:r>
              <a:rPr lang="en-US" altLang="en-US" sz="2400" cap="none" dirty="0" err="1">
                <a:latin typeface="Tw Cen MT" panose="020B0602020104020603" pitchFamily="34" charset="0"/>
                <a:cs typeface="Tw Cen MT" panose="020B0602020104020603" pitchFamily="34" charset="0"/>
              </a:rPr>
              <a:t>Wachtel</a:t>
            </a:r>
            <a:r>
              <a:rPr lang="en-US" altLang="en-US" sz="2400" cap="none" dirty="0">
                <a:latin typeface="Tw Cen MT" panose="020B0602020104020603" pitchFamily="34" charset="0"/>
                <a:cs typeface="Tw Cen MT" panose="020B0602020104020603" pitchFamily="34" charset="0"/>
              </a:rPr>
              <a:t>. </a:t>
            </a:r>
            <a:r>
              <a:rPr lang="en-US" altLang="en-US" sz="2400" i="1" cap="none" dirty="0">
                <a:latin typeface="Tw Cen MT" panose="020B0602020104020603" pitchFamily="34" charset="0"/>
                <a:cs typeface="Tw Cen MT" panose="020B0602020104020603" pitchFamily="34" charset="0"/>
              </a:rPr>
              <a:t>The Restorative Circles in Schools: Building Community and Enhancing Learning</a:t>
            </a:r>
            <a:r>
              <a:rPr lang="en-US" altLang="en-US" sz="2400" cap="none" dirty="0">
                <a:latin typeface="Tw Cen MT" panose="020B0602020104020603" pitchFamily="34" charset="0"/>
                <a:cs typeface="Tw Cen MT" panose="020B0602020104020603" pitchFamily="34" charset="0"/>
              </a:rPr>
              <a:t>. Bethlehem, PA: International Institute for Restorative Practices, 2010. Print. </a:t>
            </a:r>
          </a:p>
          <a:p>
            <a:r>
              <a:rPr lang="en-US" altLang="en-US" sz="2400" cap="none" dirty="0" err="1">
                <a:latin typeface="Tw Cen MT" panose="020B0602020104020603" pitchFamily="34" charset="0"/>
                <a:cs typeface="Tw Cen MT" panose="020B0602020104020603" pitchFamily="34" charset="0"/>
              </a:rPr>
              <a:t>Wachtel</a:t>
            </a:r>
            <a:r>
              <a:rPr lang="en-US" altLang="en-US" sz="2400" cap="none" dirty="0">
                <a:latin typeface="Tw Cen MT" panose="020B0602020104020603" pitchFamily="34" charset="0"/>
                <a:cs typeface="Tw Cen MT" panose="020B0602020104020603" pitchFamily="34" charset="0"/>
              </a:rPr>
              <a:t>, Ted, Terry O’Connell, And Ben </a:t>
            </a:r>
            <a:r>
              <a:rPr lang="en-US" altLang="en-US" sz="2400" cap="none" dirty="0" err="1">
                <a:latin typeface="Tw Cen MT" panose="020B0602020104020603" pitchFamily="34" charset="0"/>
                <a:cs typeface="Tw Cen MT" panose="020B0602020104020603" pitchFamily="34" charset="0"/>
              </a:rPr>
              <a:t>Wachtel</a:t>
            </a:r>
            <a:r>
              <a:rPr lang="en-US" altLang="en-US" sz="2400" cap="none" dirty="0">
                <a:latin typeface="Tw Cen MT" panose="020B0602020104020603" pitchFamily="34" charset="0"/>
                <a:cs typeface="Tw Cen MT" panose="020B0602020104020603" pitchFamily="34" charset="0"/>
              </a:rPr>
              <a:t>.  </a:t>
            </a:r>
            <a:r>
              <a:rPr lang="en-US" altLang="en-US" sz="2400" i="1" cap="none" dirty="0">
                <a:latin typeface="Tw Cen MT" panose="020B0602020104020603" pitchFamily="34" charset="0"/>
                <a:cs typeface="Tw Cen MT" panose="020B0602020104020603" pitchFamily="34" charset="0"/>
              </a:rPr>
              <a:t>Restorative Justice Conferencing:  Real Justice &amp; the Conferencing Handbook.  </a:t>
            </a:r>
            <a:r>
              <a:rPr lang="en-US" altLang="en-US" sz="2400" cap="none" dirty="0">
                <a:latin typeface="Tw Cen MT" panose="020B0602020104020603" pitchFamily="34" charset="0"/>
                <a:cs typeface="Tw Cen MT" panose="020B0602020104020603" pitchFamily="34" charset="0"/>
              </a:rPr>
              <a:t>Bethlehem, PA: International Institute for Restorative Practices, 2010. Print.</a:t>
            </a:r>
          </a:p>
          <a:p>
            <a:r>
              <a:rPr lang="en-US" altLang="en-US" sz="2400" cap="none" dirty="0">
                <a:latin typeface="Tw Cen MT" panose="020B0602020104020603" pitchFamily="34" charset="0"/>
                <a:cs typeface="Tw Cen MT" panose="020B0602020104020603" pitchFamily="34" charset="0"/>
              </a:rPr>
              <a:t>Vincent, C., Horner, R.H., &amp; May, S. (2009).  ODR Across Grade Levels:  What are the Patterns of Office Discipline Referrals Across Grade Levels.  Evaluation Brief. OSEP PBIS Technical Assistance Center. Retrieved July 7</a:t>
            </a:r>
            <a:r>
              <a:rPr lang="en-US" altLang="en-US" sz="2400" cap="none" baseline="30000" dirty="0">
                <a:latin typeface="Tw Cen MT" panose="020B0602020104020603" pitchFamily="34" charset="0"/>
                <a:cs typeface="Tw Cen MT" panose="020B0602020104020603" pitchFamily="34" charset="0"/>
              </a:rPr>
              <a:t>th</a:t>
            </a:r>
            <a:r>
              <a:rPr lang="en-US" altLang="en-US" sz="2400" cap="none" dirty="0">
                <a:latin typeface="Tw Cen MT" panose="020B0602020104020603" pitchFamily="34" charset="0"/>
                <a:cs typeface="Tw Cen MT" panose="020B0602020104020603" pitchFamily="34" charset="0"/>
              </a:rPr>
              <a:t>, 2017 from http://www.pbis.org/blueprint/evaluation-briefs/odr-across-grade-levels</a:t>
            </a:r>
          </a:p>
          <a:p>
            <a:pPr>
              <a:buFont typeface="Wingdings" panose="05000000000000000000" pitchFamily="2" charset="2"/>
              <a:buNone/>
            </a:pPr>
            <a:endParaRPr lang="en-US" altLang="en-US" sz="1800" dirty="0">
              <a:latin typeface="Tw Cen MT" panose="020B0602020104020603" pitchFamily="34" charset="0"/>
              <a:cs typeface="Tw Cen MT" panose="020B0602020104020603" pitchFamily="34" charset="0"/>
            </a:endParaRPr>
          </a:p>
          <a:p>
            <a:endParaRPr lang="en-US" altLang="en-US" sz="1800" dirty="0">
              <a:latin typeface="Tw Cen MT" panose="020B0602020104020603" pitchFamily="34" charset="0"/>
              <a:cs typeface="Tw Cen MT" panose="020B0602020104020603" pitchFamily="34" charset="0"/>
            </a:endParaRPr>
          </a:p>
          <a:p>
            <a:endParaRPr lang="en-US" altLang="en-US" sz="1800" dirty="0">
              <a:latin typeface="Tw Cen MT" panose="020B0602020104020603" pitchFamily="34" charset="0"/>
              <a:cs typeface="Tw Cen MT" panose="020B0602020104020603" pitchFamily="34" charset="0"/>
            </a:endParaRPr>
          </a:p>
          <a:p>
            <a:endParaRPr lang="en-US" altLang="en-US" sz="1800" dirty="0">
              <a:latin typeface="Tw Cen MT" panose="020B0602020104020603" pitchFamily="34" charset="0"/>
              <a:cs typeface="Tw Cen MT" panose="020B0602020104020603" pitchFamily="34" charset="0"/>
            </a:endParaRPr>
          </a:p>
        </p:txBody>
      </p:sp>
      <p:sp>
        <p:nvSpPr>
          <p:cNvPr id="2" name="Slide Number Placeholder 1"/>
          <p:cNvSpPr>
            <a:spLocks noGrp="1"/>
          </p:cNvSpPr>
          <p:nvPr>
            <p:ph type="sldNum" sz="quarter" idx="12"/>
          </p:nvPr>
        </p:nvSpPr>
        <p:spPr/>
        <p:txBody>
          <a:bodyPr/>
          <a:lstStyle/>
          <a:p>
            <a:fld id="{BB2010EE-C5C1-4A97-89EE-CEBB3DB5FF6A}" type="slidenum">
              <a:rPr lang="en-US" smtClean="0"/>
              <a:t>69</a:t>
            </a:fld>
            <a:endParaRPr lang="en-US"/>
          </a:p>
        </p:txBody>
      </p:sp>
    </p:spTree>
    <p:extLst>
      <p:ext uri="{BB962C8B-B14F-4D97-AF65-F5344CB8AC3E}">
        <p14:creationId xmlns:p14="http://schemas.microsoft.com/office/powerpoint/2010/main" val="402705483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1169419" y="157232"/>
            <a:ext cx="10334625" cy="990600"/>
          </a:xfrm>
        </p:spPr>
        <p:txBody>
          <a:bodyPr>
            <a:noAutofit/>
          </a:bodyPr>
          <a:lstStyle/>
          <a:p>
            <a:pPr eaLnBrk="1" hangingPunct="1"/>
            <a:r>
              <a:rPr lang="en-US" altLang="en-US" sz="4800" dirty="0">
                <a:solidFill>
                  <a:schemeClr val="accent1">
                    <a:lumMod val="75000"/>
                  </a:schemeClr>
                </a:solidFill>
                <a:latin typeface="+mj-lt"/>
              </a:rPr>
              <a:t>Positive behavior interventions and supports (PBIS)</a:t>
            </a:r>
          </a:p>
        </p:txBody>
      </p:sp>
      <p:sp>
        <p:nvSpPr>
          <p:cNvPr id="4" name="TextBox 3">
            <a:extLst>
              <a:ext uri="{FF2B5EF4-FFF2-40B4-BE49-F238E27FC236}">
                <a16:creationId xmlns:a16="http://schemas.microsoft.com/office/drawing/2014/main" id="{26FB6D50-BACA-8A4A-97A0-F5116641F9BD}"/>
              </a:ext>
            </a:extLst>
          </p:cNvPr>
          <p:cNvSpPr txBox="1"/>
          <p:nvPr/>
        </p:nvSpPr>
        <p:spPr>
          <a:xfrm>
            <a:off x="810883" y="1649706"/>
            <a:ext cx="11381117" cy="489364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600" b="0" i="0" u="none" strike="noStrike" kern="1200" cap="none" spc="0" normalizeH="0" baseline="0" noProof="0" dirty="0">
                <a:ln>
                  <a:noFill/>
                </a:ln>
                <a:solidFill>
                  <a:prstClr val="black"/>
                </a:solidFill>
                <a:effectLst/>
                <a:uLnTx/>
                <a:uFillTx/>
                <a:latin typeface="Tw Cen MT" panose="020B0602020104020603"/>
              </a:rPr>
              <a:t>PBIS IS: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w Cen MT" panose="020B0602020104020603"/>
              </a:rPr>
              <a:t>A framework</a:t>
            </a:r>
            <a:r>
              <a:rPr kumimoji="0" lang="en-US" sz="2600" b="0" i="0" u="none" strike="noStrike" kern="1200" cap="none" spc="0" normalizeH="0" noProof="0" dirty="0">
                <a:ln>
                  <a:noFill/>
                </a:ln>
                <a:solidFill>
                  <a:prstClr val="black"/>
                </a:solidFill>
                <a:effectLst/>
                <a:uLnTx/>
                <a:uFillTx/>
                <a:latin typeface="Tw Cen MT" panose="020B0602020104020603"/>
              </a:rPr>
              <a:t> to create a system to positively impact school climate and culture</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600" dirty="0">
                <a:solidFill>
                  <a:prstClr val="black"/>
                </a:solidFill>
                <a:latin typeface="Tw Cen MT" panose="020B0602020104020603"/>
              </a:rPr>
              <a:t>Decision-making framework to maximize use of effectiveness of evidence-based classroom practices to</a:t>
            </a:r>
          </a:p>
          <a:p>
            <a:pPr marL="1028700" lvl="1" indent="-571500" defTabSz="457200">
              <a:buFont typeface="Arial" panose="020B0604020202020204" pitchFamily="34" charset="0"/>
              <a:buChar char="•"/>
            </a:pPr>
            <a:r>
              <a:rPr lang="en-US" altLang="en-US" sz="2600" dirty="0">
                <a:solidFill>
                  <a:prstClr val="black"/>
                </a:solidFill>
                <a:latin typeface="Tw Cen MT" panose="020B0602020104020603"/>
              </a:rPr>
              <a:t>Prevent and reduce problem behavior</a:t>
            </a:r>
          </a:p>
          <a:p>
            <a:pPr marL="1028700" lvl="1" indent="-571500" defTabSz="457200">
              <a:buFont typeface="Arial" panose="020B0604020202020204" pitchFamily="34" charset="0"/>
              <a:buChar char="•"/>
            </a:pPr>
            <a:r>
              <a:rPr lang="en-US" altLang="en-US" sz="2600" dirty="0">
                <a:solidFill>
                  <a:prstClr val="black"/>
                </a:solidFill>
                <a:latin typeface="Tw Cen MT" panose="020B0602020104020603"/>
              </a:rPr>
              <a:t>Increase learning time</a:t>
            </a:r>
          </a:p>
          <a:p>
            <a:pPr marL="1028700" lvl="1" indent="-571500" defTabSz="457200">
              <a:buFont typeface="Arial" panose="020B0604020202020204" pitchFamily="34" charset="0"/>
              <a:buChar char="•"/>
            </a:pPr>
            <a:r>
              <a:rPr lang="en-US" altLang="en-US" sz="2600" dirty="0">
                <a:solidFill>
                  <a:prstClr val="black"/>
                </a:solidFill>
                <a:latin typeface="Tw Cen MT" panose="020B0602020104020603"/>
              </a:rPr>
              <a:t>Boost academic achievement</a:t>
            </a:r>
          </a:p>
          <a:p>
            <a:pPr marL="571500" indent="-571500" defTabSz="457200">
              <a:buFont typeface="Arial" panose="020B0604020202020204" pitchFamily="34" charset="0"/>
              <a:buChar char="•"/>
            </a:pPr>
            <a:r>
              <a:rPr lang="en-US" altLang="en-US" sz="2600" dirty="0">
                <a:solidFill>
                  <a:prstClr val="black"/>
                </a:solidFill>
                <a:latin typeface="Tw Cen MT" panose="020B0602020104020603"/>
              </a:rPr>
              <a:t>At the core of PBIS is the interaction between teacher and student</a:t>
            </a:r>
          </a:p>
          <a:p>
            <a:pPr marL="571500" indent="-571500" defTabSz="457200">
              <a:buFont typeface="Arial" panose="020B0604020202020204" pitchFamily="34" charset="0"/>
              <a:buChar char="•"/>
            </a:pPr>
            <a:endParaRPr lang="en-US" altLang="en-US" sz="2600" dirty="0">
              <a:solidFill>
                <a:prstClr val="black"/>
              </a:solidFill>
              <a:latin typeface="Tw Cen MT" panose="020B0602020104020603"/>
            </a:endParaRPr>
          </a:p>
          <a:p>
            <a:pPr defTabSz="457200"/>
            <a:r>
              <a:rPr lang="en-US" altLang="en-US" sz="2600" dirty="0">
                <a:solidFill>
                  <a:prstClr val="black"/>
                </a:solidFill>
                <a:latin typeface="Tw Cen MT" panose="020B0602020104020603"/>
              </a:rPr>
              <a:t>PBIS is NOT:</a:t>
            </a:r>
          </a:p>
          <a:p>
            <a:pPr marL="457200" indent="-457200" defTabSz="457200">
              <a:buFont typeface="Arial" panose="020B0604020202020204" pitchFamily="34" charset="0"/>
              <a:buChar char="•"/>
            </a:pPr>
            <a:r>
              <a:rPr lang="en-US" altLang="en-US" sz="2600" dirty="0">
                <a:solidFill>
                  <a:prstClr val="black"/>
                </a:solidFill>
                <a:latin typeface="Tw Cen MT" panose="020B0602020104020603"/>
              </a:rPr>
              <a:t>Awards and cookies for all kids, all the time, no matter what</a:t>
            </a:r>
          </a:p>
          <a:p>
            <a:pPr marL="457200" indent="-457200" defTabSz="457200">
              <a:buFont typeface="Arial" panose="020B0604020202020204" pitchFamily="34" charset="0"/>
              <a:buChar char="•"/>
            </a:pPr>
            <a:r>
              <a:rPr lang="en-US" altLang="en-US" sz="2600" dirty="0">
                <a:solidFill>
                  <a:prstClr val="black"/>
                </a:solidFill>
                <a:latin typeface="Tw Cen MT" panose="020B0602020104020603"/>
              </a:rPr>
              <a:t>A club for a few teachers</a:t>
            </a:r>
          </a:p>
        </p:txBody>
      </p:sp>
      <p:sp>
        <p:nvSpPr>
          <p:cNvPr id="2" name="Slide Number Placeholder 1"/>
          <p:cNvSpPr>
            <a:spLocks noGrp="1"/>
          </p:cNvSpPr>
          <p:nvPr>
            <p:ph type="sldNum" sz="quarter" idx="12"/>
          </p:nvPr>
        </p:nvSpPr>
        <p:spPr/>
        <p:txBody>
          <a:bodyPr/>
          <a:lstStyle/>
          <a:p>
            <a:fld id="{BB2010EE-C5C1-4A97-89EE-CEBB3DB5FF6A}" type="slidenum">
              <a:rPr lang="en-US" smtClean="0"/>
              <a:t>7</a:t>
            </a:fld>
            <a:endParaRPr lang="en-US"/>
          </a:p>
        </p:txBody>
      </p:sp>
    </p:spTree>
    <p:extLst>
      <p:ext uri="{BB962C8B-B14F-4D97-AF65-F5344CB8AC3E}">
        <p14:creationId xmlns:p14="http://schemas.microsoft.com/office/powerpoint/2010/main" val="91011034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9"/>
          <p:cNvSpPr txBox="1">
            <a:spLocks noChangeArrowheads="1"/>
          </p:cNvSpPr>
          <p:nvPr/>
        </p:nvSpPr>
        <p:spPr bwMode="auto">
          <a:xfrm>
            <a:off x="2460625" y="2390775"/>
            <a:ext cx="1849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r>
              <a:rPr lang="en-US" altLang="en-US" sz="2400">
                <a:solidFill>
                  <a:srgbClr val="000000"/>
                </a:solidFill>
              </a:rPr>
              <a:t>Supporting</a:t>
            </a:r>
          </a:p>
          <a:p>
            <a:pPr algn="ctr">
              <a:spcBef>
                <a:spcPct val="0"/>
              </a:spcBef>
              <a:buFontTx/>
              <a:buNone/>
            </a:pPr>
            <a:r>
              <a:rPr lang="en-US" altLang="en-US" sz="2400">
                <a:solidFill>
                  <a:srgbClr val="000000"/>
                </a:solidFill>
              </a:rPr>
              <a:t>Staff Behavior</a:t>
            </a:r>
          </a:p>
        </p:txBody>
      </p:sp>
      <p:sp>
        <p:nvSpPr>
          <p:cNvPr id="81923" name="Text Box 10"/>
          <p:cNvSpPr txBox="1">
            <a:spLocks noChangeArrowheads="1"/>
          </p:cNvSpPr>
          <p:nvPr/>
        </p:nvSpPr>
        <p:spPr bwMode="auto">
          <a:xfrm>
            <a:off x="8437564" y="2141538"/>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r>
              <a:rPr lang="en-US" altLang="en-US" sz="2400">
                <a:solidFill>
                  <a:srgbClr val="000000"/>
                </a:solidFill>
              </a:rPr>
              <a:t>Supporting</a:t>
            </a:r>
          </a:p>
          <a:p>
            <a:pPr algn="ctr">
              <a:spcBef>
                <a:spcPct val="0"/>
              </a:spcBef>
              <a:buFontTx/>
              <a:buNone/>
            </a:pPr>
            <a:r>
              <a:rPr lang="en-US" altLang="en-US" sz="2400">
                <a:solidFill>
                  <a:srgbClr val="000000"/>
                </a:solidFill>
              </a:rPr>
              <a:t>Decision</a:t>
            </a:r>
          </a:p>
          <a:p>
            <a:pPr algn="ctr">
              <a:spcBef>
                <a:spcPct val="0"/>
              </a:spcBef>
              <a:buFontTx/>
              <a:buNone/>
            </a:pPr>
            <a:r>
              <a:rPr lang="en-US" altLang="en-US" sz="2400">
                <a:solidFill>
                  <a:srgbClr val="000000"/>
                </a:solidFill>
              </a:rPr>
              <a:t>Making</a:t>
            </a:r>
          </a:p>
        </p:txBody>
      </p:sp>
      <p:sp>
        <p:nvSpPr>
          <p:cNvPr id="81924" name="Text Box 11"/>
          <p:cNvSpPr txBox="1">
            <a:spLocks noChangeArrowheads="1"/>
          </p:cNvSpPr>
          <p:nvPr/>
        </p:nvSpPr>
        <p:spPr bwMode="auto">
          <a:xfrm>
            <a:off x="5033963" y="5683250"/>
            <a:ext cx="2546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r>
              <a:rPr lang="en-US" altLang="en-US" sz="2400">
                <a:solidFill>
                  <a:srgbClr val="000000"/>
                </a:solidFill>
              </a:rPr>
              <a:t>Supporting</a:t>
            </a:r>
          </a:p>
          <a:p>
            <a:pPr algn="ctr">
              <a:spcBef>
                <a:spcPct val="0"/>
              </a:spcBef>
              <a:buFontTx/>
              <a:buNone/>
            </a:pPr>
            <a:r>
              <a:rPr lang="en-US" altLang="en-US" sz="2400">
                <a:solidFill>
                  <a:srgbClr val="000000"/>
                </a:solidFill>
              </a:rPr>
              <a:t>Student Behavior</a:t>
            </a:r>
          </a:p>
        </p:txBody>
      </p:sp>
      <p:sp>
        <p:nvSpPr>
          <p:cNvPr id="81925" name="Text Box 12"/>
          <p:cNvSpPr txBox="1">
            <a:spLocks noChangeArrowheads="1"/>
          </p:cNvSpPr>
          <p:nvPr/>
        </p:nvSpPr>
        <p:spPr bwMode="auto">
          <a:xfrm>
            <a:off x="751114" y="141256"/>
            <a:ext cx="2446338" cy="2062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r>
              <a:rPr lang="en-US" altLang="en-US" b="1">
                <a:solidFill>
                  <a:srgbClr val="3B3D9F"/>
                </a:solidFill>
              </a:rPr>
              <a:t>Behavior Support Systems Framework</a:t>
            </a:r>
          </a:p>
        </p:txBody>
      </p:sp>
      <p:grpSp>
        <p:nvGrpSpPr>
          <p:cNvPr id="81926" name="Group 1"/>
          <p:cNvGrpSpPr>
            <a:grpSpLocks/>
          </p:cNvGrpSpPr>
          <p:nvPr/>
        </p:nvGrpSpPr>
        <p:grpSpPr bwMode="auto">
          <a:xfrm>
            <a:off x="4111625" y="1201739"/>
            <a:ext cx="4325938" cy="4511675"/>
            <a:chOff x="2438400" y="1371600"/>
            <a:chExt cx="4267200" cy="4511675"/>
          </a:xfrm>
        </p:grpSpPr>
        <p:sp>
          <p:nvSpPr>
            <p:cNvPr id="81929" name="Oval 2"/>
            <p:cNvSpPr>
              <a:spLocks noChangeArrowheads="1"/>
            </p:cNvSpPr>
            <p:nvPr/>
          </p:nvSpPr>
          <p:spPr bwMode="auto">
            <a:xfrm>
              <a:off x="3352800" y="3292475"/>
              <a:ext cx="2362200" cy="2209800"/>
            </a:xfrm>
            <a:prstGeom prst="ellipse">
              <a:avLst/>
            </a:prstGeom>
            <a:noFill/>
            <a:ln w="63500">
              <a:solidFill>
                <a:srgbClr val="99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Calibri" panose="020F0502020204030204" pitchFamily="34" charset="0"/>
              </a:endParaRPr>
            </a:p>
          </p:txBody>
        </p:sp>
        <p:sp>
          <p:nvSpPr>
            <p:cNvPr id="81930" name="Oval 3"/>
            <p:cNvSpPr>
              <a:spLocks noChangeArrowheads="1"/>
            </p:cNvSpPr>
            <p:nvPr/>
          </p:nvSpPr>
          <p:spPr bwMode="auto">
            <a:xfrm>
              <a:off x="4038600" y="2149475"/>
              <a:ext cx="2286000" cy="2209800"/>
            </a:xfrm>
            <a:prstGeom prst="ellipse">
              <a:avLst/>
            </a:prstGeom>
            <a:noFill/>
            <a:ln w="63500">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81931" name="Oval 4"/>
            <p:cNvSpPr>
              <a:spLocks noChangeArrowheads="1"/>
            </p:cNvSpPr>
            <p:nvPr/>
          </p:nvSpPr>
          <p:spPr bwMode="auto">
            <a:xfrm>
              <a:off x="2438400" y="1371600"/>
              <a:ext cx="4267200" cy="4511675"/>
            </a:xfrm>
            <a:prstGeom prst="ellipse">
              <a:avLst/>
            </a:prstGeom>
            <a:noFill/>
            <a:ln w="635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81932" name="Oval 5"/>
            <p:cNvSpPr>
              <a:spLocks noChangeArrowheads="1"/>
            </p:cNvSpPr>
            <p:nvPr/>
          </p:nvSpPr>
          <p:spPr bwMode="auto">
            <a:xfrm>
              <a:off x="2743200" y="2149475"/>
              <a:ext cx="2209800" cy="2209800"/>
            </a:xfrm>
            <a:prstGeom prst="ellipse">
              <a:avLst/>
            </a:prstGeom>
            <a:noFill/>
            <a:ln w="63500">
              <a:solidFill>
                <a:srgbClr val="00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81933" name="Text Box 6"/>
            <p:cNvSpPr txBox="1">
              <a:spLocks noChangeArrowheads="1"/>
            </p:cNvSpPr>
            <p:nvPr/>
          </p:nvSpPr>
          <p:spPr bwMode="auto">
            <a:xfrm rot="18341135">
              <a:off x="2677889" y="2890152"/>
              <a:ext cx="1654620" cy="45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en-US" altLang="en-US" sz="2400">
                  <a:solidFill>
                    <a:srgbClr val="000000"/>
                  </a:solidFill>
                </a:rPr>
                <a:t>SYSTEMS</a:t>
              </a:r>
            </a:p>
          </p:txBody>
        </p:sp>
        <p:sp>
          <p:nvSpPr>
            <p:cNvPr id="81934" name="Text Box 7"/>
            <p:cNvSpPr txBox="1">
              <a:spLocks noChangeArrowheads="1"/>
            </p:cNvSpPr>
            <p:nvPr/>
          </p:nvSpPr>
          <p:spPr bwMode="auto">
            <a:xfrm>
              <a:off x="3568700" y="4594225"/>
              <a:ext cx="1919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en-US" altLang="en-US" sz="2400">
                  <a:solidFill>
                    <a:srgbClr val="000000"/>
                  </a:solidFill>
                </a:rPr>
                <a:t>PRACTICES</a:t>
              </a:r>
            </a:p>
          </p:txBody>
        </p:sp>
        <p:sp>
          <p:nvSpPr>
            <p:cNvPr id="81935" name="Text Box 8"/>
            <p:cNvSpPr txBox="1">
              <a:spLocks noChangeArrowheads="1"/>
            </p:cNvSpPr>
            <p:nvPr/>
          </p:nvSpPr>
          <p:spPr bwMode="auto">
            <a:xfrm rot="2905354">
              <a:off x="5006525" y="2823476"/>
              <a:ext cx="959750" cy="45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en-US" altLang="en-US" sz="2400">
                  <a:solidFill>
                    <a:srgbClr val="000000"/>
                  </a:solidFill>
                </a:rPr>
                <a:t>DATA</a:t>
              </a:r>
            </a:p>
          </p:txBody>
        </p:sp>
        <p:sp>
          <p:nvSpPr>
            <p:cNvPr id="81936" name="Text Box 13"/>
            <p:cNvSpPr txBox="1">
              <a:spLocks noChangeArrowheads="1"/>
            </p:cNvSpPr>
            <p:nvPr/>
          </p:nvSpPr>
          <p:spPr bwMode="auto">
            <a:xfrm>
              <a:off x="3541713" y="1600200"/>
              <a:ext cx="1935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en-US" altLang="en-US" sz="2400">
                  <a:solidFill>
                    <a:srgbClr val="000000"/>
                  </a:solidFill>
                </a:rPr>
                <a:t>OUTCOMES</a:t>
              </a:r>
            </a:p>
          </p:txBody>
        </p:sp>
      </p:grpSp>
      <p:sp>
        <p:nvSpPr>
          <p:cNvPr id="81927" name="Text Box 14"/>
          <p:cNvSpPr txBox="1">
            <a:spLocks noChangeArrowheads="1"/>
          </p:cNvSpPr>
          <p:nvPr/>
        </p:nvSpPr>
        <p:spPr bwMode="auto">
          <a:xfrm>
            <a:off x="4287838" y="228601"/>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ea typeface="Osaka"/>
                <a:cs typeface="Osaka"/>
              </a:defRPr>
            </a:lvl1pPr>
            <a:lvl2pPr marL="742950" indent="-285750" defTabSz="457200">
              <a:spcBef>
                <a:spcPct val="20000"/>
              </a:spcBef>
              <a:buChar char="–"/>
              <a:defRPr sz="2800">
                <a:solidFill>
                  <a:schemeClr val="tx1"/>
                </a:solidFill>
                <a:latin typeface="Arial" panose="020B0604020202020204" pitchFamily="34" charset="0"/>
                <a:ea typeface="Osaka"/>
                <a:cs typeface="Osaka"/>
              </a:defRPr>
            </a:lvl2pPr>
            <a:lvl3pPr marL="1143000" indent="-228600" defTabSz="457200">
              <a:spcBef>
                <a:spcPct val="20000"/>
              </a:spcBef>
              <a:buChar char="•"/>
              <a:defRPr sz="2400">
                <a:solidFill>
                  <a:schemeClr val="tx1"/>
                </a:solidFill>
                <a:latin typeface="Arial" panose="020B0604020202020204" pitchFamily="34" charset="0"/>
                <a:ea typeface="Osaka"/>
                <a:cs typeface="Osaka"/>
              </a:defRPr>
            </a:lvl3pPr>
            <a:lvl4pPr marL="1600200" indent="-228600" defTabSz="457200">
              <a:spcBef>
                <a:spcPct val="20000"/>
              </a:spcBef>
              <a:buChar char="–"/>
              <a:defRPr sz="2000">
                <a:solidFill>
                  <a:schemeClr val="tx1"/>
                </a:solidFill>
                <a:latin typeface="Arial" panose="020B0604020202020204" pitchFamily="34" charset="0"/>
                <a:ea typeface="Osaka"/>
                <a:cs typeface="Osaka"/>
              </a:defRPr>
            </a:lvl4pPr>
            <a:lvl5pPr marL="2057400" indent="-228600" defTabSz="457200">
              <a:spcBef>
                <a:spcPct val="20000"/>
              </a:spcBef>
              <a:buChar char="»"/>
              <a:defRPr sz="2000">
                <a:solidFill>
                  <a:schemeClr val="tx1"/>
                </a:solidFill>
                <a:latin typeface="Arial" panose="020B0604020202020204" pitchFamily="34" charset="0"/>
                <a:ea typeface="Osaka"/>
                <a:cs typeface="Osaka"/>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r>
              <a:rPr lang="en-US" altLang="en-US" sz="2400">
                <a:solidFill>
                  <a:srgbClr val="000000"/>
                </a:solidFill>
              </a:rPr>
              <a:t>Social Competence &amp;</a:t>
            </a:r>
          </a:p>
          <a:p>
            <a:pPr algn="ctr">
              <a:spcBef>
                <a:spcPct val="0"/>
              </a:spcBef>
              <a:buFontTx/>
              <a:buNone/>
            </a:pPr>
            <a:r>
              <a:rPr lang="en-US" altLang="en-US" sz="2400">
                <a:solidFill>
                  <a:srgbClr val="000000"/>
                </a:solidFill>
              </a:rPr>
              <a:t>Academic Achievement</a:t>
            </a:r>
          </a:p>
        </p:txBody>
      </p:sp>
      <p:sp>
        <p:nvSpPr>
          <p:cNvPr id="17" name="TextBox 16"/>
          <p:cNvSpPr txBox="1"/>
          <p:nvPr/>
        </p:nvSpPr>
        <p:spPr>
          <a:xfrm>
            <a:off x="9689319" y="141256"/>
            <a:ext cx="2097088" cy="1754188"/>
          </a:xfrm>
          <a:prstGeom prst="rect">
            <a:avLst/>
          </a:prstGeom>
          <a:solidFill>
            <a:srgbClr val="3B3D9F"/>
          </a:solidFill>
          <a:ln w="76200">
            <a:solidFill>
              <a:schemeClr val="tx1"/>
            </a:solidFill>
          </a:ln>
          <a:effectLst>
            <a:outerShdw blurRad="50800" dist="38100" dir="2700000" algn="tl" rotWithShape="0">
              <a:prstClr val="black">
                <a:alpha val="40000"/>
              </a:prstClr>
            </a:outerShdw>
          </a:effectLst>
        </p:spPr>
        <p:txBody>
          <a:bodyPr>
            <a:spAutoFit/>
          </a:bodyPr>
          <a:lstStyle/>
          <a:p>
            <a:pPr algn="ctr">
              <a:defRPr/>
            </a:pPr>
            <a:r>
              <a:rPr lang="en-US" dirty="0">
                <a:solidFill>
                  <a:prstClr val="white"/>
                </a:solidFill>
                <a:latin typeface="Calibri"/>
              </a:rPr>
              <a:t>Proactively Address Social Behavior Needs of All Students to Promote Social and Academic Success</a:t>
            </a:r>
          </a:p>
        </p:txBody>
      </p:sp>
      <p:sp>
        <p:nvSpPr>
          <p:cNvPr id="2" name="Slide Number Placeholder 1"/>
          <p:cNvSpPr>
            <a:spLocks noGrp="1"/>
          </p:cNvSpPr>
          <p:nvPr>
            <p:ph type="sldNum" sz="quarter" idx="12"/>
          </p:nvPr>
        </p:nvSpPr>
        <p:spPr/>
        <p:txBody>
          <a:bodyPr/>
          <a:lstStyle/>
          <a:p>
            <a:fld id="{BB2010EE-C5C1-4A97-89EE-CEBB3DB5FF6A}" type="slidenum">
              <a:rPr lang="en-US" smtClean="0"/>
              <a:t>8</a:t>
            </a:fld>
            <a:endParaRPr lang="en-US"/>
          </a:p>
        </p:txBody>
      </p:sp>
    </p:spTree>
    <p:extLst>
      <p:ext uri="{BB962C8B-B14F-4D97-AF65-F5344CB8AC3E}">
        <p14:creationId xmlns:p14="http://schemas.microsoft.com/office/powerpoint/2010/main" val="16214552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847226" y="142016"/>
            <a:ext cx="10334625" cy="990600"/>
          </a:xfrm>
        </p:spPr>
        <p:txBody>
          <a:bodyPr>
            <a:noAutofit/>
          </a:bodyPr>
          <a:lstStyle/>
          <a:p>
            <a:pPr eaLnBrk="1" hangingPunct="1"/>
            <a:r>
              <a:rPr lang="en-US" altLang="en-US" sz="4800" dirty="0">
                <a:solidFill>
                  <a:schemeClr val="accent1">
                    <a:lumMod val="75000"/>
                  </a:schemeClr>
                </a:solidFill>
                <a:latin typeface="+mj-lt"/>
              </a:rPr>
              <a:t>Scope of </a:t>
            </a:r>
            <a:r>
              <a:rPr lang="en-US" altLang="en-US" sz="4800" dirty="0" err="1">
                <a:solidFill>
                  <a:schemeClr val="accent1">
                    <a:lumMod val="75000"/>
                  </a:schemeClr>
                </a:solidFill>
                <a:latin typeface="+mj-lt"/>
              </a:rPr>
              <a:t>pbis</a:t>
            </a:r>
            <a:endParaRPr lang="en-US" altLang="en-US" sz="4800" dirty="0">
              <a:solidFill>
                <a:schemeClr val="accent1">
                  <a:lumMod val="75000"/>
                </a:schemeClr>
              </a:solidFill>
              <a:latin typeface="+mj-lt"/>
            </a:endParaRPr>
          </a:p>
        </p:txBody>
      </p:sp>
      <p:sp>
        <p:nvSpPr>
          <p:cNvPr id="4" name="TextBox 3">
            <a:extLst>
              <a:ext uri="{FF2B5EF4-FFF2-40B4-BE49-F238E27FC236}">
                <a16:creationId xmlns:a16="http://schemas.microsoft.com/office/drawing/2014/main" id="{26FB6D50-BACA-8A4A-97A0-F5116641F9BD}"/>
              </a:ext>
            </a:extLst>
          </p:cNvPr>
          <p:cNvSpPr txBox="1"/>
          <p:nvPr/>
        </p:nvSpPr>
        <p:spPr>
          <a:xfrm>
            <a:off x="1169419" y="1998818"/>
            <a:ext cx="10544992" cy="3108543"/>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rPr>
              <a:t>Currently</a:t>
            </a:r>
            <a:r>
              <a:rPr kumimoji="0" lang="en-US" sz="2800" b="0" i="0" u="none" strike="noStrike" kern="1200" cap="none" spc="0" normalizeH="0" noProof="0" dirty="0">
                <a:ln>
                  <a:noFill/>
                </a:ln>
                <a:solidFill>
                  <a:prstClr val="black"/>
                </a:solidFill>
                <a:effectLst/>
                <a:uLnTx/>
                <a:uFillTx/>
                <a:latin typeface="Tw Cen MT" panose="020B0602020104020603"/>
              </a:rPr>
              <a:t> implemented in over 26,000 schools in the U.S.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solidFill>
                <a:latin typeface="Tw Cen MT" panose="020B0602020104020603"/>
              </a:rPr>
              <a:t>National PBIS Technical Assistance Center, funded by Office of Special Education Programs (OSEP)</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solidFill>
                <a:latin typeface="Tw Cen MT" panose="020B0602020104020603"/>
              </a:rPr>
              <a:t>National data-base on school discipline and use of PBIS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prstClr val="black"/>
                </a:solidFill>
                <a:latin typeface="Tw Cen MT" panose="020B0602020104020603"/>
              </a:rPr>
              <a:t>In JCPS, PBIS is implemented in 113 out of 172 schools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2800" dirty="0">
              <a:solidFill>
                <a:prstClr val="black"/>
              </a:solidFill>
              <a:latin typeface="Tw Cen MT" panose="020B0602020104020603"/>
            </a:endParaRPr>
          </a:p>
          <a:p>
            <a:pPr marR="0" lvl="0" algn="l" defTabSz="457200" rtl="0" eaLnBrk="1" fontAlgn="auto" latinLnBrk="0" hangingPunct="1">
              <a:lnSpc>
                <a:spcPct val="100000"/>
              </a:lnSpc>
              <a:spcBef>
                <a:spcPts val="0"/>
              </a:spcBef>
              <a:spcAft>
                <a:spcPts val="0"/>
              </a:spcAft>
              <a:buClrTx/>
              <a:buSzTx/>
              <a:tabLst/>
              <a:defRPr/>
            </a:pPr>
            <a:endParaRPr lang="en-US" altLang="en-US" sz="2800" dirty="0">
              <a:solidFill>
                <a:prstClr val="black"/>
              </a:solidFill>
              <a:latin typeface="Tw Cen MT" panose="020B0602020104020603"/>
            </a:endParaRPr>
          </a:p>
        </p:txBody>
      </p:sp>
      <p:sp>
        <p:nvSpPr>
          <p:cNvPr id="2" name="TextBox 1"/>
          <p:cNvSpPr txBox="1"/>
          <p:nvPr/>
        </p:nvSpPr>
        <p:spPr>
          <a:xfrm>
            <a:off x="3808166" y="5849166"/>
            <a:ext cx="4412746" cy="523220"/>
          </a:xfrm>
          <a:prstGeom prst="rect">
            <a:avLst/>
          </a:prstGeom>
          <a:noFill/>
          <a:ln>
            <a:solidFill>
              <a:schemeClr val="tx2"/>
            </a:solidFill>
          </a:ln>
        </p:spPr>
        <p:txBody>
          <a:bodyPr wrap="none" rtlCol="0">
            <a:spAutoFit/>
          </a:bodyPr>
          <a:lstStyle/>
          <a:p>
            <a:r>
              <a:rPr lang="en-US" sz="2800" dirty="0">
                <a:solidFill>
                  <a:schemeClr val="tx2">
                    <a:lumMod val="50000"/>
                  </a:schemeClr>
                </a:solidFill>
                <a:hlinkClick r:id="rId3"/>
              </a:rPr>
              <a:t>Link to PBIS National Website</a:t>
            </a:r>
            <a:endParaRPr lang="en-US" sz="2800" dirty="0">
              <a:solidFill>
                <a:schemeClr val="tx2">
                  <a:lumMod val="50000"/>
                </a:schemeClr>
              </a:solidFill>
            </a:endParaRPr>
          </a:p>
        </p:txBody>
      </p:sp>
      <p:sp>
        <p:nvSpPr>
          <p:cNvPr id="3" name="Slide Number Placeholder 2"/>
          <p:cNvSpPr>
            <a:spLocks noGrp="1"/>
          </p:cNvSpPr>
          <p:nvPr>
            <p:ph type="sldNum" sz="quarter" idx="12"/>
          </p:nvPr>
        </p:nvSpPr>
        <p:spPr/>
        <p:txBody>
          <a:bodyPr/>
          <a:lstStyle/>
          <a:p>
            <a:fld id="{BB2010EE-C5C1-4A97-89EE-CEBB3DB5FF6A}" type="slidenum">
              <a:rPr lang="en-US" smtClean="0"/>
              <a:t>9</a:t>
            </a:fld>
            <a:endParaRPr lang="en-US"/>
          </a:p>
        </p:txBody>
      </p:sp>
    </p:spTree>
    <p:extLst>
      <p:ext uri="{BB962C8B-B14F-4D97-AF65-F5344CB8AC3E}">
        <p14:creationId xmlns:p14="http://schemas.microsoft.com/office/powerpoint/2010/main" val="2650371226"/>
      </p:ext>
    </p:extLst>
  </p:cSld>
  <p:clrMapOvr>
    <a:masterClrMapping/>
  </p:clrMapOvr>
  <p:transition spd="slow"/>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1303</TotalTime>
  <Words>4985</Words>
  <Application>Microsoft Macintosh PowerPoint</Application>
  <PresentationFormat>Widescreen</PresentationFormat>
  <Paragraphs>847</Paragraphs>
  <Slides>69</Slides>
  <Notes>51</Notes>
  <HiddenSlides>0</HiddenSlides>
  <MMClips>0</MMClips>
  <ScaleCrop>false</ScaleCrop>
  <HeadingPairs>
    <vt:vector size="8" baseType="variant">
      <vt:variant>
        <vt:lpstr>Fonts Used</vt:lpstr>
      </vt:variant>
      <vt:variant>
        <vt:i4>15</vt:i4>
      </vt:variant>
      <vt:variant>
        <vt:lpstr>Theme</vt:lpstr>
      </vt:variant>
      <vt:variant>
        <vt:i4>1</vt:i4>
      </vt:variant>
      <vt:variant>
        <vt:lpstr>Links</vt:lpstr>
      </vt:variant>
      <vt:variant>
        <vt:i4>1</vt:i4>
      </vt:variant>
      <vt:variant>
        <vt:lpstr>Slide Titles</vt:lpstr>
      </vt:variant>
      <vt:variant>
        <vt:i4>69</vt:i4>
      </vt:variant>
    </vt:vector>
  </HeadingPairs>
  <TitlesOfParts>
    <vt:vector size="86" baseType="lpstr">
      <vt:lpstr>MS PGothic</vt:lpstr>
      <vt:lpstr>Osaka</vt:lpstr>
      <vt:lpstr>Alegreya</vt:lpstr>
      <vt:lpstr>Arial</vt:lpstr>
      <vt:lpstr>Calibri</vt:lpstr>
      <vt:lpstr>Cambria</vt:lpstr>
      <vt:lpstr>Century Gothic</vt:lpstr>
      <vt:lpstr>Georgia</vt:lpstr>
      <vt:lpstr>Oswald</vt:lpstr>
      <vt:lpstr>Permanent Marker</vt:lpstr>
      <vt:lpstr>Short Stack</vt:lpstr>
      <vt:lpstr>Symbol</vt:lpstr>
      <vt:lpstr>Times New Roman</vt:lpstr>
      <vt:lpstr>Tw Cen MT</vt:lpstr>
      <vt:lpstr>Wingdings</vt:lpstr>
      <vt:lpstr>Droplet</vt:lpstr>
      <vt:lpstr>file:///C:\Users\nbrahim1\Dropbox\Behavior%20Supports%20Systems%20Coordinator\PBIS%20Forum%20-%20Chicago%20Oct%202018\RP%20PBIS%20Brief_JCPS%209.25.18.docx</vt:lpstr>
      <vt:lpstr>Aligning &amp; Integrating PBIS &amp; Restorative Practices in a Large, Urban School District   Naomi Brahim, Saundra Hensel,  Sarah Hitchings, Chris Kolb  Jefferson County Public Schools, KY </vt:lpstr>
      <vt:lpstr>objectives</vt:lpstr>
      <vt:lpstr>PowerPoint Presentation</vt:lpstr>
      <vt:lpstr>Dr. Marty Pollio, Superintendent</vt:lpstr>
      <vt:lpstr>Dr. Naomi Brahim Multi-Tiered Systems of Support Director</vt:lpstr>
      <vt:lpstr>Positive Behavior Interventions and Supports (PBIS) </vt:lpstr>
      <vt:lpstr>Positive behavior interventions and supports (PBIS)</vt:lpstr>
      <vt:lpstr>PowerPoint Presentation</vt:lpstr>
      <vt:lpstr>Scope of pbis</vt:lpstr>
      <vt:lpstr>PBIS Tiered Framework</vt:lpstr>
      <vt:lpstr>Pbis tier 1 key elements</vt:lpstr>
      <vt:lpstr>Foundational beliefs of pbis</vt:lpstr>
      <vt:lpstr>PowerPoint Presentation</vt:lpstr>
      <vt:lpstr>Contraindicated Strategies </vt:lpstr>
      <vt:lpstr>Jefferson County Public Schools </vt:lpstr>
      <vt:lpstr>Jefferson County Public Schools </vt:lpstr>
      <vt:lpstr>Alignment </vt:lpstr>
      <vt:lpstr>Updates to the District Leadership </vt:lpstr>
      <vt:lpstr>Updated Student Handbook</vt:lpstr>
      <vt:lpstr>PowerPoint Presentation</vt:lpstr>
      <vt:lpstr>District leadership Team</vt:lpstr>
      <vt:lpstr>Selection Process</vt:lpstr>
      <vt:lpstr>Training Plan</vt:lpstr>
      <vt:lpstr>RP + PBIS + Classroom Management Alignment</vt:lpstr>
      <vt:lpstr>PowerPoint Presentation</vt:lpstr>
      <vt:lpstr>PowerPoint Presentation</vt:lpstr>
      <vt:lpstr>RP and PBIS Informal to Formal Practices </vt:lpstr>
      <vt:lpstr>PBIS implementation support</vt:lpstr>
      <vt:lpstr>Behavior Support Systems Model implementation support</vt:lpstr>
      <vt:lpstr>Coaching Plan </vt:lpstr>
      <vt:lpstr>Community Events</vt:lpstr>
      <vt:lpstr>Evaluation Plan </vt:lpstr>
      <vt:lpstr>Data Integration</vt:lpstr>
      <vt:lpstr>Data Integration </vt:lpstr>
      <vt:lpstr>High School Exemplar: Waggener</vt:lpstr>
      <vt:lpstr>PowerPoint Presentation</vt:lpstr>
      <vt:lpstr>PowerPoint Presentation</vt:lpstr>
      <vt:lpstr>PowerPoint Presentation</vt:lpstr>
      <vt:lpstr>PowerPoint Presentation</vt:lpstr>
      <vt:lpstr>PowerPoint Presentation</vt:lpstr>
      <vt:lpstr>Behavior Support Systems</vt:lpstr>
      <vt:lpstr>We are seeing discipline data results . . .</vt:lpstr>
      <vt:lpstr>Behavior Data: Totals</vt:lpstr>
      <vt:lpstr>40 Day Discipline comparison</vt:lpstr>
      <vt:lpstr>Instructional coding</vt:lpstr>
      <vt:lpstr>Student/Teacher Interactions</vt:lpstr>
      <vt:lpstr>Questions/Responses</vt:lpstr>
      <vt:lpstr>Observed disruptions</vt:lpstr>
      <vt:lpstr>Students are engaged in the classroom</vt:lpstr>
      <vt:lpstr>Positive/Negative Feedback</vt:lpstr>
      <vt:lpstr>LESSON FRAME</vt:lpstr>
      <vt:lpstr>“CAT” Time </vt:lpstr>
      <vt:lpstr>“CAT” Time  </vt:lpstr>
      <vt:lpstr>lesson Structure</vt:lpstr>
      <vt:lpstr>Additional Supports</vt:lpstr>
      <vt:lpstr>Additional Supports</vt:lpstr>
      <vt:lpstr>PBIS CLIMATE Walkthroughs</vt:lpstr>
      <vt:lpstr>Additional Supports</vt:lpstr>
      <vt:lpstr>Additional Supports</vt:lpstr>
      <vt:lpstr>Re-integration model</vt:lpstr>
      <vt:lpstr>Safe School Ambassadors</vt:lpstr>
      <vt:lpstr>Lessons Learned - School</vt:lpstr>
      <vt:lpstr>Moving forward- School</vt:lpstr>
      <vt:lpstr>District Lessons Learned</vt:lpstr>
      <vt:lpstr>Contact Information  Dr. Naomi Brahim  naomi.brahim@jefferson.kyschools.us Multi-Tiered Systems of Support (MTSS) Director  Ms. Saundra Hensel  saundra.hensel@jefferson.kyschools.us Behavior Support Systems Coordinator  Dr. Sarah Hitchings  sarah.hitchings@jefferson.kyschools.us Principal, Waggener HS  Dr. Chris Kolb  chris@kolbforschoolboard.com Jefferson County Board of Education Member   </vt:lpstr>
      <vt:lpstr>PowerPoint Presentation</vt:lpstr>
      <vt:lpstr>Resources</vt:lpstr>
      <vt:lpstr>JCPS-Specific Resources</vt:lpstr>
      <vt:lpstr>References </vt:lpstr>
    </vt:vector>
  </TitlesOfParts>
  <Company>JCPS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Hensel, Saundra L</dc:creator>
  <cp:lastModifiedBy>Hensel, Saundra L</cp:lastModifiedBy>
  <cp:revision>133</cp:revision>
  <cp:lastPrinted>2018-10-22T19:51:21Z</cp:lastPrinted>
  <dcterms:created xsi:type="dcterms:W3CDTF">2018-06-04T16:03:49Z</dcterms:created>
  <dcterms:modified xsi:type="dcterms:W3CDTF">2018-10-25T14:46:57Z</dcterms:modified>
</cp:coreProperties>
</file>