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notesMasterIdLst>
    <p:notesMasterId r:id="rId23"/>
  </p:notesMasterIdLst>
  <p:handoutMasterIdLst>
    <p:handoutMasterId r:id="rId24"/>
  </p:handoutMasterIdLst>
  <p:sldIdLst>
    <p:sldId id="284" r:id="rId2"/>
    <p:sldId id="271" r:id="rId3"/>
    <p:sldId id="277" r:id="rId4"/>
    <p:sldId id="258" r:id="rId5"/>
    <p:sldId id="292" r:id="rId6"/>
    <p:sldId id="291" r:id="rId7"/>
    <p:sldId id="259" r:id="rId8"/>
    <p:sldId id="279" r:id="rId9"/>
    <p:sldId id="262" r:id="rId10"/>
    <p:sldId id="283" r:id="rId11"/>
    <p:sldId id="276" r:id="rId12"/>
    <p:sldId id="263" r:id="rId13"/>
    <p:sldId id="287" r:id="rId14"/>
    <p:sldId id="273" r:id="rId15"/>
    <p:sldId id="264" r:id="rId16"/>
    <p:sldId id="265" r:id="rId17"/>
    <p:sldId id="266" r:id="rId18"/>
    <p:sldId id="267" r:id="rId19"/>
    <p:sldId id="294" r:id="rId20"/>
    <p:sldId id="282" r:id="rId21"/>
    <p:sldId id="293" r:id="rId22"/>
  </p:sldIdLst>
  <p:sldSz cx="12192000" cy="6858000"/>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7" d="100"/>
          <a:sy n="67" d="100"/>
        </p:scale>
        <p:origin x="85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2" y="0"/>
            <a:ext cx="2945659" cy="498056"/>
          </a:xfrm>
          <a:prstGeom prst="rect">
            <a:avLst/>
          </a:prstGeom>
        </p:spPr>
        <p:txBody>
          <a:bodyPr vert="horz" lIns="91426" tIns="45713" rIns="91426" bIns="45713" rtlCol="0"/>
          <a:lstStyle>
            <a:lvl1pPr algn="l">
              <a:defRPr sz="1200"/>
            </a:lvl1pPr>
          </a:lstStyle>
          <a:p>
            <a:endParaRPr lang="nl-BE"/>
          </a:p>
        </p:txBody>
      </p:sp>
      <p:sp>
        <p:nvSpPr>
          <p:cNvPr id="3" name="Tijdelijke aanduiding voor datum 2"/>
          <p:cNvSpPr>
            <a:spLocks noGrp="1"/>
          </p:cNvSpPr>
          <p:nvPr>
            <p:ph type="dt" sz="quarter" idx="1"/>
          </p:nvPr>
        </p:nvSpPr>
        <p:spPr>
          <a:xfrm>
            <a:off x="3850445" y="0"/>
            <a:ext cx="2945659" cy="498056"/>
          </a:xfrm>
          <a:prstGeom prst="rect">
            <a:avLst/>
          </a:prstGeom>
        </p:spPr>
        <p:txBody>
          <a:bodyPr vert="horz" lIns="91426" tIns="45713" rIns="91426" bIns="45713" rtlCol="0"/>
          <a:lstStyle>
            <a:lvl1pPr algn="r">
              <a:defRPr sz="1200"/>
            </a:lvl1pPr>
          </a:lstStyle>
          <a:p>
            <a:fld id="{DFC59DF8-C205-494D-9BE4-8BAB512E66C6}" type="datetimeFigureOut">
              <a:rPr lang="nl-BE" smtClean="0"/>
              <a:t>15/05/2019</a:t>
            </a:fld>
            <a:endParaRPr lang="nl-BE"/>
          </a:p>
        </p:txBody>
      </p:sp>
      <p:sp>
        <p:nvSpPr>
          <p:cNvPr id="4" name="Tijdelijke aanduiding voor voettekst 3"/>
          <p:cNvSpPr>
            <a:spLocks noGrp="1"/>
          </p:cNvSpPr>
          <p:nvPr>
            <p:ph type="ftr" sz="quarter" idx="2"/>
          </p:nvPr>
        </p:nvSpPr>
        <p:spPr>
          <a:xfrm>
            <a:off x="2" y="9428586"/>
            <a:ext cx="2945659" cy="498055"/>
          </a:xfrm>
          <a:prstGeom prst="rect">
            <a:avLst/>
          </a:prstGeom>
        </p:spPr>
        <p:txBody>
          <a:bodyPr vert="horz" lIns="91426" tIns="45713" rIns="91426" bIns="45713"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50445" y="9428586"/>
            <a:ext cx="2945659" cy="498055"/>
          </a:xfrm>
          <a:prstGeom prst="rect">
            <a:avLst/>
          </a:prstGeom>
        </p:spPr>
        <p:txBody>
          <a:bodyPr vert="horz" lIns="91426" tIns="45713" rIns="91426" bIns="45713" rtlCol="0" anchor="b"/>
          <a:lstStyle>
            <a:lvl1pPr algn="r">
              <a:defRPr sz="1200"/>
            </a:lvl1pPr>
          </a:lstStyle>
          <a:p>
            <a:fld id="{B5B6E63D-FF92-4F40-A6D6-EE0EBFAB9537}" type="slidenum">
              <a:rPr lang="nl-BE" smtClean="0"/>
              <a:t>‹nr.›</a:t>
            </a:fld>
            <a:endParaRPr lang="nl-BE"/>
          </a:p>
        </p:txBody>
      </p:sp>
    </p:spTree>
    <p:extLst>
      <p:ext uri="{BB962C8B-B14F-4D97-AF65-F5344CB8AC3E}">
        <p14:creationId xmlns:p14="http://schemas.microsoft.com/office/powerpoint/2010/main" val="2612609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2" y="0"/>
            <a:ext cx="2945659" cy="498056"/>
          </a:xfrm>
          <a:prstGeom prst="rect">
            <a:avLst/>
          </a:prstGeom>
        </p:spPr>
        <p:txBody>
          <a:bodyPr vert="horz" lIns="91426" tIns="45713" rIns="91426" bIns="45713" rtlCol="0"/>
          <a:lstStyle>
            <a:lvl1pPr algn="l">
              <a:defRPr sz="1200"/>
            </a:lvl1pPr>
          </a:lstStyle>
          <a:p>
            <a:endParaRPr lang="nl-BE"/>
          </a:p>
        </p:txBody>
      </p:sp>
      <p:sp>
        <p:nvSpPr>
          <p:cNvPr id="3" name="Tijdelijke aanduiding voor datum 2"/>
          <p:cNvSpPr>
            <a:spLocks noGrp="1"/>
          </p:cNvSpPr>
          <p:nvPr>
            <p:ph type="dt" idx="1"/>
          </p:nvPr>
        </p:nvSpPr>
        <p:spPr>
          <a:xfrm>
            <a:off x="3850445" y="0"/>
            <a:ext cx="2945659" cy="498056"/>
          </a:xfrm>
          <a:prstGeom prst="rect">
            <a:avLst/>
          </a:prstGeom>
        </p:spPr>
        <p:txBody>
          <a:bodyPr vert="horz" lIns="91426" tIns="45713" rIns="91426" bIns="45713" rtlCol="0"/>
          <a:lstStyle>
            <a:lvl1pPr algn="r">
              <a:defRPr sz="1200"/>
            </a:lvl1pPr>
          </a:lstStyle>
          <a:p>
            <a:fld id="{C8CAD284-EBD6-4C98-BDFE-5838D9E6244F}" type="datetimeFigureOut">
              <a:rPr lang="nl-BE" smtClean="0"/>
              <a:t>15/05/2019</a:t>
            </a:fld>
            <a:endParaRPr lang="nl-BE"/>
          </a:p>
        </p:txBody>
      </p:sp>
      <p:sp>
        <p:nvSpPr>
          <p:cNvPr id="4" name="Tijdelijke aanduiding voor dia-afbeelding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26" tIns="45713" rIns="91426" bIns="45713" rtlCol="0" anchor="ctr"/>
          <a:lstStyle/>
          <a:p>
            <a:endParaRPr lang="nl-BE"/>
          </a:p>
        </p:txBody>
      </p:sp>
      <p:sp>
        <p:nvSpPr>
          <p:cNvPr id="5" name="Tijdelijke aanduiding voor notities 4"/>
          <p:cNvSpPr>
            <a:spLocks noGrp="1"/>
          </p:cNvSpPr>
          <p:nvPr>
            <p:ph type="body" sz="quarter" idx="3"/>
          </p:nvPr>
        </p:nvSpPr>
        <p:spPr>
          <a:xfrm>
            <a:off x="679768" y="4777195"/>
            <a:ext cx="5438140" cy="3908614"/>
          </a:xfrm>
          <a:prstGeom prst="rect">
            <a:avLst/>
          </a:prstGeom>
        </p:spPr>
        <p:txBody>
          <a:bodyPr vert="horz" lIns="91426" tIns="45713" rIns="91426" bIns="45713"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2" y="9428586"/>
            <a:ext cx="2945659" cy="498055"/>
          </a:xfrm>
          <a:prstGeom prst="rect">
            <a:avLst/>
          </a:prstGeom>
        </p:spPr>
        <p:txBody>
          <a:bodyPr vert="horz" lIns="91426" tIns="45713" rIns="91426" bIns="45713"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50445" y="9428586"/>
            <a:ext cx="2945659" cy="498055"/>
          </a:xfrm>
          <a:prstGeom prst="rect">
            <a:avLst/>
          </a:prstGeom>
        </p:spPr>
        <p:txBody>
          <a:bodyPr vert="horz" lIns="91426" tIns="45713" rIns="91426" bIns="45713" rtlCol="0" anchor="b"/>
          <a:lstStyle>
            <a:lvl1pPr algn="r">
              <a:defRPr sz="1200"/>
            </a:lvl1pPr>
          </a:lstStyle>
          <a:p>
            <a:fld id="{A7CDD659-7119-41BF-922A-C4CAE45C783A}" type="slidenum">
              <a:rPr lang="nl-BE" smtClean="0"/>
              <a:t>‹nr.›</a:t>
            </a:fld>
            <a:endParaRPr lang="nl-BE"/>
          </a:p>
        </p:txBody>
      </p:sp>
    </p:spTree>
    <p:extLst>
      <p:ext uri="{BB962C8B-B14F-4D97-AF65-F5344CB8AC3E}">
        <p14:creationId xmlns:p14="http://schemas.microsoft.com/office/powerpoint/2010/main" val="1536358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buFont typeface="Wingdings" panose="05000000000000000000" pitchFamily="2" charset="2"/>
              <a:buChar char="§"/>
            </a:pPr>
            <a:r>
              <a:rPr lang="en-US" dirty="0"/>
              <a:t>Linear </a:t>
            </a:r>
            <a:r>
              <a:rPr lang="en-US" dirty="0" err="1"/>
              <a:t>proces</a:t>
            </a:r>
            <a:r>
              <a:rPr lang="en-US" dirty="0"/>
              <a:t>: in phases, focused on an end point</a:t>
            </a:r>
            <a:br>
              <a:rPr lang="en-US" dirty="0"/>
            </a:br>
            <a:r>
              <a:rPr lang="en-US" dirty="0"/>
              <a:t>Medical model: recovery of symptoms (</a:t>
            </a:r>
            <a:r>
              <a:rPr lang="en-US" dirty="0" err="1"/>
              <a:t>f.e</a:t>
            </a:r>
            <a:r>
              <a:rPr lang="en-US" dirty="0"/>
              <a:t>. by taking medication).</a:t>
            </a:r>
            <a:br>
              <a:rPr lang="en-US" dirty="0"/>
            </a:br>
            <a:r>
              <a:rPr lang="en-US" dirty="0"/>
              <a:t>Mourning is being problematized</a:t>
            </a:r>
            <a:br>
              <a:rPr lang="en-US" dirty="0"/>
            </a:br>
            <a:r>
              <a:rPr lang="en-US" dirty="0"/>
              <a:t>→ emotional woman with friends at the dinner table, 20 years after father's death</a:t>
            </a:r>
          </a:p>
          <a:p>
            <a:r>
              <a:rPr lang="en-US" dirty="0"/>
              <a:t>→ friends think she needs help because it’s not normal she feels like that after all these years.</a:t>
            </a:r>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2</a:t>
            </a:fld>
            <a:endParaRPr lang="nl-BE"/>
          </a:p>
        </p:txBody>
      </p:sp>
    </p:spTree>
    <p:extLst>
      <p:ext uri="{BB962C8B-B14F-4D97-AF65-F5344CB8AC3E}">
        <p14:creationId xmlns:p14="http://schemas.microsoft.com/office/powerpoint/2010/main" val="530770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14259">
              <a:defRPr/>
            </a:pPr>
            <a:r>
              <a:rPr lang="en-US" dirty="0"/>
              <a:t>- W</a:t>
            </a:r>
            <a:r>
              <a:rPr lang="en-US" dirty="0">
                <a:latin typeface="Calibri" panose="020F0502020204030204" pitchFamily="34" charset="0"/>
                <a:cs typeface="Calibri" panose="020F0502020204030204" pitchFamily="34" charset="0"/>
              </a:rPr>
              <a:t>hen someone feels that it is ok to grief, it can be enough. But also: people has to take or give themselves that space</a:t>
            </a:r>
            <a:endParaRPr lang="nl-BE" dirty="0">
              <a:latin typeface="Calibri" panose="020F0502020204030204" pitchFamily="34" charset="0"/>
              <a:cs typeface="Calibri" panose="020F0502020204030204" pitchFamily="34" charset="0"/>
            </a:endParaRPr>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12</a:t>
            </a:fld>
            <a:endParaRPr lang="nl-BE"/>
          </a:p>
        </p:txBody>
      </p:sp>
    </p:spTree>
    <p:extLst>
      <p:ext uri="{BB962C8B-B14F-4D97-AF65-F5344CB8AC3E}">
        <p14:creationId xmlns:p14="http://schemas.microsoft.com/office/powerpoint/2010/main" val="147789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23" indent="-171423" defTabSz="914259">
              <a:buFontTx/>
              <a:buChar char="-"/>
              <a:defRPr/>
            </a:pPr>
            <a:r>
              <a:rPr lang="en-US" dirty="0"/>
              <a:t>searching for the pain, not being afraid of painful emotions, but giving them a reason to exist (it feels unnatural…)</a:t>
            </a:r>
            <a:br>
              <a:rPr lang="en-US" dirty="0"/>
            </a:br>
            <a:r>
              <a:rPr lang="en-US" dirty="0"/>
              <a:t>together not being able to "know“</a:t>
            </a:r>
          </a:p>
          <a:p>
            <a:pPr marL="171423" indent="-171423" defTabSz="914259">
              <a:buFontTx/>
              <a:buChar char="-"/>
              <a:defRPr/>
            </a:pPr>
            <a:r>
              <a:rPr lang="en-US" dirty="0"/>
              <a:t>Search for the desire and reformulate </a:t>
            </a:r>
          </a:p>
          <a:p>
            <a:pPr marL="171423" indent="-171423" defTabSz="914259">
              <a:buFontTx/>
              <a:buChar char="-"/>
              <a:defRPr/>
            </a:pPr>
            <a:r>
              <a:rPr lang="en-US" dirty="0"/>
              <a:t>When someone feels you carry it all together with him, it can help, because people are afraid to talk about their grieving because they think other people would not feel comfortable about it and want to get rid of the conversation.</a:t>
            </a:r>
          </a:p>
          <a:p>
            <a:pPr marL="171423" indent="-171423" defTabSz="914259">
              <a:buFontTx/>
              <a:buChar char="-"/>
              <a:defRPr/>
            </a:pPr>
            <a:r>
              <a:rPr lang="en-US" dirty="0"/>
              <a:t/>
            </a:r>
            <a:br>
              <a:rPr lang="en-US" dirty="0"/>
            </a:br>
            <a:endParaRPr lang="en-US" dirty="0"/>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13</a:t>
            </a:fld>
            <a:endParaRPr lang="nl-BE"/>
          </a:p>
        </p:txBody>
      </p:sp>
    </p:spTree>
    <p:extLst>
      <p:ext uri="{BB962C8B-B14F-4D97-AF65-F5344CB8AC3E}">
        <p14:creationId xmlns:p14="http://schemas.microsoft.com/office/powerpoint/2010/main" val="1568491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14</a:t>
            </a:fld>
            <a:endParaRPr lang="nl-BE"/>
          </a:p>
        </p:txBody>
      </p:sp>
    </p:spTree>
    <p:extLst>
      <p:ext uri="{BB962C8B-B14F-4D97-AF65-F5344CB8AC3E}">
        <p14:creationId xmlns:p14="http://schemas.microsoft.com/office/powerpoint/2010/main" val="1845449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15</a:t>
            </a:fld>
            <a:endParaRPr lang="nl-BE"/>
          </a:p>
        </p:txBody>
      </p:sp>
    </p:spTree>
    <p:extLst>
      <p:ext uri="{BB962C8B-B14F-4D97-AF65-F5344CB8AC3E}">
        <p14:creationId xmlns:p14="http://schemas.microsoft.com/office/powerpoint/2010/main" val="770581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16</a:t>
            </a:fld>
            <a:endParaRPr lang="nl-BE"/>
          </a:p>
        </p:txBody>
      </p:sp>
    </p:spTree>
    <p:extLst>
      <p:ext uri="{BB962C8B-B14F-4D97-AF65-F5344CB8AC3E}">
        <p14:creationId xmlns:p14="http://schemas.microsoft.com/office/powerpoint/2010/main" val="236547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17</a:t>
            </a:fld>
            <a:endParaRPr lang="nl-BE"/>
          </a:p>
        </p:txBody>
      </p:sp>
    </p:spTree>
    <p:extLst>
      <p:ext uri="{BB962C8B-B14F-4D97-AF65-F5344CB8AC3E}">
        <p14:creationId xmlns:p14="http://schemas.microsoft.com/office/powerpoint/2010/main" val="2985996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18</a:t>
            </a:fld>
            <a:endParaRPr lang="nl-BE"/>
          </a:p>
        </p:txBody>
      </p:sp>
    </p:spTree>
    <p:extLst>
      <p:ext uri="{BB962C8B-B14F-4D97-AF65-F5344CB8AC3E}">
        <p14:creationId xmlns:p14="http://schemas.microsoft.com/office/powerpoint/2010/main" val="3064837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3</a:t>
            </a:fld>
            <a:endParaRPr lang="nl-BE"/>
          </a:p>
        </p:txBody>
      </p:sp>
    </p:spTree>
    <p:extLst>
      <p:ext uri="{BB962C8B-B14F-4D97-AF65-F5344CB8AC3E}">
        <p14:creationId xmlns:p14="http://schemas.microsoft.com/office/powerpoint/2010/main" val="2905497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14259">
              <a:defRPr/>
            </a:pPr>
            <a:r>
              <a:rPr lang="en-US" dirty="0"/>
              <a:t>→ actually any loss of person, place, goal or object that creates meaningful relationship</a:t>
            </a:r>
            <a:endParaRPr lang="nl-BE" u="sng" dirty="0"/>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4</a:t>
            </a:fld>
            <a:endParaRPr lang="nl-BE"/>
          </a:p>
        </p:txBody>
      </p:sp>
    </p:spTree>
    <p:extLst>
      <p:ext uri="{BB962C8B-B14F-4D97-AF65-F5344CB8AC3E}">
        <p14:creationId xmlns:p14="http://schemas.microsoft.com/office/powerpoint/2010/main" val="2560066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Searching for its meaning is regulating it. </a:t>
            </a:r>
            <a:endParaRPr lang="nl-BE" dirty="0"/>
          </a:p>
          <a:p>
            <a:r>
              <a:rPr lang="nl-BE" i="1" dirty="0" err="1"/>
              <a:t>f.e</a:t>
            </a:r>
            <a:r>
              <a:rPr lang="nl-BE" i="1" dirty="0"/>
              <a:t>. a boy </a:t>
            </a:r>
            <a:r>
              <a:rPr lang="nl-BE" i="1" dirty="0" err="1"/>
              <a:t>felt</a:t>
            </a:r>
            <a:r>
              <a:rPr lang="nl-BE" i="1" dirty="0"/>
              <a:t> </a:t>
            </a:r>
            <a:r>
              <a:rPr lang="nl-BE" i="1" dirty="0" err="1"/>
              <a:t>anger</a:t>
            </a:r>
            <a:r>
              <a:rPr lang="nl-BE" i="1" dirty="0"/>
              <a:t>, even 6 </a:t>
            </a:r>
            <a:r>
              <a:rPr lang="nl-BE" i="1" dirty="0" err="1"/>
              <a:t>years</a:t>
            </a:r>
            <a:r>
              <a:rPr lang="nl-BE" i="1" dirty="0"/>
              <a:t> </a:t>
            </a:r>
            <a:r>
              <a:rPr lang="nl-BE" i="1" dirty="0" err="1"/>
              <a:t>after</a:t>
            </a:r>
            <a:r>
              <a:rPr lang="nl-BE" i="1" dirty="0"/>
              <a:t> </a:t>
            </a:r>
            <a:r>
              <a:rPr lang="nl-BE" i="1" dirty="0" err="1"/>
              <a:t>the</a:t>
            </a:r>
            <a:r>
              <a:rPr lang="nl-BE" i="1" dirty="0"/>
              <a:t> </a:t>
            </a:r>
            <a:r>
              <a:rPr lang="nl-BE" i="1" dirty="0" err="1"/>
              <a:t>loss</a:t>
            </a:r>
            <a:r>
              <a:rPr lang="nl-BE" i="1" dirty="0"/>
              <a:t> of his </a:t>
            </a:r>
            <a:r>
              <a:rPr lang="nl-BE" i="1" dirty="0" err="1"/>
              <a:t>father</a:t>
            </a:r>
            <a:r>
              <a:rPr lang="nl-BE" i="1" dirty="0"/>
              <a:t>. </a:t>
            </a:r>
            <a:r>
              <a:rPr lang="nl-BE" i="1" dirty="0" err="1"/>
              <a:t>When</a:t>
            </a:r>
            <a:r>
              <a:rPr lang="nl-BE" i="1" dirty="0"/>
              <a:t> we </a:t>
            </a:r>
            <a:r>
              <a:rPr lang="nl-BE" i="1" dirty="0" err="1"/>
              <a:t>explore</a:t>
            </a:r>
            <a:r>
              <a:rPr lang="nl-BE" i="1" dirty="0"/>
              <a:t> </a:t>
            </a:r>
            <a:r>
              <a:rPr lang="nl-BE" i="1" dirty="0" err="1"/>
              <a:t>that</a:t>
            </a:r>
            <a:r>
              <a:rPr lang="nl-BE" i="1" dirty="0"/>
              <a:t> </a:t>
            </a:r>
            <a:r>
              <a:rPr lang="nl-BE" i="1" dirty="0" err="1"/>
              <a:t>anger</a:t>
            </a:r>
            <a:r>
              <a:rPr lang="nl-BE" i="1" dirty="0"/>
              <a:t>, he </a:t>
            </a:r>
            <a:r>
              <a:rPr lang="nl-BE" i="1" dirty="0" err="1"/>
              <a:t>realizes</a:t>
            </a:r>
            <a:r>
              <a:rPr lang="nl-BE" i="1" dirty="0"/>
              <a:t> </a:t>
            </a:r>
            <a:r>
              <a:rPr lang="nl-BE" i="1" dirty="0" err="1"/>
              <a:t>that</a:t>
            </a:r>
            <a:r>
              <a:rPr lang="nl-BE" i="1" dirty="0"/>
              <a:t> he </a:t>
            </a:r>
            <a:r>
              <a:rPr lang="nl-BE" i="1" dirty="0" err="1"/>
              <a:t>did’t</a:t>
            </a:r>
            <a:r>
              <a:rPr lang="nl-BE" i="1" dirty="0"/>
              <a:t> </a:t>
            </a:r>
            <a:r>
              <a:rPr lang="nl-BE" i="1" dirty="0" err="1"/>
              <a:t>know</a:t>
            </a:r>
            <a:r>
              <a:rPr lang="nl-BE" i="1" dirty="0"/>
              <a:t> </a:t>
            </a:r>
            <a:r>
              <a:rPr lang="nl-BE" i="1" dirty="0" err="1"/>
              <a:t>the</a:t>
            </a:r>
            <a:r>
              <a:rPr lang="nl-BE" i="1" dirty="0"/>
              <a:t> story </a:t>
            </a:r>
            <a:r>
              <a:rPr lang="nl-BE" i="1" dirty="0" err="1"/>
              <a:t>about</a:t>
            </a:r>
            <a:r>
              <a:rPr lang="nl-BE" i="1" dirty="0"/>
              <a:t> his </a:t>
            </a:r>
            <a:r>
              <a:rPr lang="nl-BE" i="1" dirty="0" err="1"/>
              <a:t>fathers</a:t>
            </a:r>
            <a:r>
              <a:rPr lang="nl-BE" i="1" dirty="0"/>
              <a:t> </a:t>
            </a:r>
            <a:r>
              <a:rPr lang="nl-BE" i="1" dirty="0" err="1"/>
              <a:t>death</a:t>
            </a:r>
            <a:r>
              <a:rPr lang="nl-BE" i="1" dirty="0"/>
              <a:t>, </a:t>
            </a:r>
            <a:r>
              <a:rPr lang="nl-BE" i="1" dirty="0" err="1"/>
              <a:t>what</a:t>
            </a:r>
            <a:r>
              <a:rPr lang="nl-BE" i="1" dirty="0"/>
              <a:t> made </a:t>
            </a:r>
            <a:r>
              <a:rPr lang="nl-BE" i="1" dirty="0" err="1"/>
              <a:t>him</a:t>
            </a:r>
            <a:r>
              <a:rPr lang="nl-BE" i="1" dirty="0"/>
              <a:t> </a:t>
            </a:r>
            <a:r>
              <a:rPr lang="nl-BE" i="1" dirty="0" err="1"/>
              <a:t>angry</a:t>
            </a:r>
            <a:r>
              <a:rPr lang="nl-BE" i="1" dirty="0"/>
              <a:t>: </a:t>
            </a:r>
            <a:r>
              <a:rPr lang="nl-BE" i="1" dirty="0" err="1"/>
              <a:t>searching</a:t>
            </a:r>
            <a:r>
              <a:rPr lang="nl-BE" i="1" dirty="0"/>
              <a:t> </a:t>
            </a:r>
            <a:r>
              <a:rPr lang="nl-BE" i="1" dirty="0" err="1"/>
              <a:t>together</a:t>
            </a:r>
            <a:r>
              <a:rPr lang="nl-BE" i="1" dirty="0"/>
              <a:t> </a:t>
            </a:r>
            <a:r>
              <a:rPr lang="nl-BE" i="1" dirty="0" err="1"/>
              <a:t>who</a:t>
            </a:r>
            <a:r>
              <a:rPr lang="nl-BE" i="1" dirty="0"/>
              <a:t> or </a:t>
            </a:r>
            <a:r>
              <a:rPr lang="nl-BE" i="1" dirty="0" err="1"/>
              <a:t>what</a:t>
            </a:r>
            <a:r>
              <a:rPr lang="nl-BE" i="1" dirty="0"/>
              <a:t> </a:t>
            </a:r>
            <a:r>
              <a:rPr lang="nl-BE" i="1" dirty="0" err="1"/>
              <a:t>could</a:t>
            </a:r>
            <a:r>
              <a:rPr lang="nl-BE" i="1" dirty="0"/>
              <a:t> help </a:t>
            </a:r>
            <a:r>
              <a:rPr lang="nl-BE" i="1" dirty="0" err="1"/>
              <a:t>him</a:t>
            </a:r>
            <a:r>
              <a:rPr lang="nl-BE" i="1" dirty="0"/>
              <a:t> </a:t>
            </a:r>
            <a:r>
              <a:rPr lang="nl-BE" i="1" dirty="0" err="1"/>
              <a:t>clear</a:t>
            </a:r>
            <a:r>
              <a:rPr lang="nl-BE" i="1" dirty="0"/>
              <a:t> </a:t>
            </a:r>
            <a:r>
              <a:rPr lang="nl-BE" i="1" dirty="0" err="1"/>
              <a:t>the</a:t>
            </a:r>
            <a:r>
              <a:rPr lang="nl-BE" i="1" dirty="0"/>
              <a:t> story out, </a:t>
            </a:r>
            <a:r>
              <a:rPr lang="nl-BE" i="1" dirty="0" err="1"/>
              <a:t>helped</a:t>
            </a:r>
            <a:r>
              <a:rPr lang="nl-BE" i="1" dirty="0"/>
              <a:t> </a:t>
            </a:r>
            <a:r>
              <a:rPr lang="nl-BE" i="1" dirty="0" err="1"/>
              <a:t>him</a:t>
            </a:r>
            <a:r>
              <a:rPr lang="nl-BE" i="1" dirty="0"/>
              <a:t>, </a:t>
            </a:r>
            <a:r>
              <a:rPr lang="nl-BE" i="1" dirty="0" err="1"/>
              <a:t>it</a:t>
            </a:r>
            <a:r>
              <a:rPr lang="nl-BE" i="1" dirty="0"/>
              <a:t> gave </a:t>
            </a:r>
            <a:r>
              <a:rPr lang="nl-BE" i="1" dirty="0" err="1"/>
              <a:t>him</a:t>
            </a:r>
            <a:r>
              <a:rPr lang="nl-BE" i="1" dirty="0"/>
              <a:t> </a:t>
            </a:r>
            <a:r>
              <a:rPr lang="nl-BE" i="1" dirty="0" err="1"/>
              <a:t>the</a:t>
            </a:r>
            <a:r>
              <a:rPr lang="nl-BE" i="1" dirty="0"/>
              <a:t> feeling of piece.</a:t>
            </a:r>
          </a:p>
          <a:p>
            <a:pPr defTabSz="914259">
              <a:defRPr/>
            </a:pPr>
            <a:r>
              <a:rPr lang="en-US" dirty="0"/>
              <a:t>Self-help groups can be harmful (emotions can become stronger), they only fill the social affective need. Self-help groups need someone who leads the process.</a:t>
            </a:r>
            <a:endParaRPr lang="nl-BE" dirty="0" smtClean="0"/>
          </a:p>
          <a:p>
            <a:pPr defTabSz="914259">
              <a:defRPr/>
            </a:pPr>
            <a:r>
              <a:rPr lang="en-US" dirty="0"/>
              <a:t>(</a:t>
            </a:r>
            <a:r>
              <a:rPr lang="en-US" dirty="0" err="1"/>
              <a:t>f.e</a:t>
            </a:r>
            <a:r>
              <a:rPr lang="en-US" dirty="0"/>
              <a:t>. feeling happy doesn’t mean ‘you are over it’, you can be happy and sad at the same time)</a:t>
            </a:r>
            <a:endParaRPr lang="nl-BE" dirty="0"/>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6</a:t>
            </a:fld>
            <a:endParaRPr lang="nl-BE"/>
          </a:p>
        </p:txBody>
      </p:sp>
    </p:spTree>
    <p:extLst>
      <p:ext uri="{BB962C8B-B14F-4D97-AF65-F5344CB8AC3E}">
        <p14:creationId xmlns:p14="http://schemas.microsoft.com/office/powerpoint/2010/main" val="2332046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14259">
              <a:defRPr/>
            </a:pPr>
            <a:r>
              <a:rPr lang="en-US" dirty="0"/>
              <a:t>searching for a  new </a:t>
            </a:r>
            <a:r>
              <a:rPr lang="en-US" dirty="0">
                <a:solidFill>
                  <a:srgbClr val="FF0000"/>
                </a:solidFill>
              </a:rPr>
              <a:t>connection</a:t>
            </a:r>
            <a:r>
              <a:rPr lang="en-US" dirty="0"/>
              <a:t> is necessary to be able to continue in a constructive way.</a:t>
            </a:r>
          </a:p>
          <a:p>
            <a:pPr defTabSz="914259">
              <a:defRPr/>
            </a:pPr>
            <a:r>
              <a:rPr lang="en-US" dirty="0"/>
              <a:t>who was I before the loss, during and after and who do I want to be?</a:t>
            </a:r>
            <a:endParaRPr lang="nl-BE" dirty="0"/>
          </a:p>
          <a:p>
            <a:pPr defTabSz="914259">
              <a:defRPr/>
            </a:pPr>
            <a:endParaRPr lang="en-US" dirty="0"/>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7</a:t>
            </a:fld>
            <a:endParaRPr lang="nl-BE"/>
          </a:p>
        </p:txBody>
      </p:sp>
    </p:spTree>
    <p:extLst>
      <p:ext uri="{BB962C8B-B14F-4D97-AF65-F5344CB8AC3E}">
        <p14:creationId xmlns:p14="http://schemas.microsoft.com/office/powerpoint/2010/main" val="2504345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buFont typeface="Wingdings" panose="05000000000000000000" pitchFamily="2" charset="2"/>
              <a:buChar char="§"/>
            </a:pPr>
            <a:r>
              <a:rPr lang="en-US" dirty="0"/>
              <a:t>: after 5 years she is overwhelmed by the death of her dad. All the time she looked after het brother and sister and 5 years later, she took care of herself</a:t>
            </a:r>
          </a:p>
          <a:p>
            <a:r>
              <a:rPr lang="en-US" dirty="0"/>
              <a:t>→ She felt not normal, she couldn’t talk about it with anyone because her context wouldn’t understand and would problematize the grieving (old model)</a:t>
            </a:r>
            <a:endParaRPr lang="nl-BE" dirty="0"/>
          </a:p>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8</a:t>
            </a:fld>
            <a:endParaRPr lang="nl-BE"/>
          </a:p>
        </p:txBody>
      </p:sp>
    </p:spTree>
    <p:extLst>
      <p:ext uri="{BB962C8B-B14F-4D97-AF65-F5344CB8AC3E}">
        <p14:creationId xmlns:p14="http://schemas.microsoft.com/office/powerpoint/2010/main" val="383597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f.e</a:t>
            </a:r>
            <a:r>
              <a:rPr lang="en-US" dirty="0"/>
              <a:t>: when a child’s parents </a:t>
            </a:r>
            <a:r>
              <a:rPr lang="en-US" dirty="0" err="1"/>
              <a:t>divorse</a:t>
            </a:r>
            <a:r>
              <a:rPr lang="en-US" dirty="0"/>
              <a:t>, and misses dad with mom, a picture of dad can be enough to feel good. </a:t>
            </a:r>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9</a:t>
            </a:fld>
            <a:endParaRPr lang="nl-BE"/>
          </a:p>
        </p:txBody>
      </p:sp>
    </p:spTree>
    <p:extLst>
      <p:ext uri="{BB962C8B-B14F-4D97-AF65-F5344CB8AC3E}">
        <p14:creationId xmlns:p14="http://schemas.microsoft.com/office/powerpoint/2010/main" val="122983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10</a:t>
            </a:fld>
            <a:endParaRPr lang="nl-BE"/>
          </a:p>
        </p:txBody>
      </p:sp>
    </p:spTree>
    <p:extLst>
      <p:ext uri="{BB962C8B-B14F-4D97-AF65-F5344CB8AC3E}">
        <p14:creationId xmlns:p14="http://schemas.microsoft.com/office/powerpoint/2010/main" val="1802977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A7CDD659-7119-41BF-922A-C4CAE45C783A}" type="slidenum">
              <a:rPr lang="nl-BE" smtClean="0"/>
              <a:t>11</a:t>
            </a:fld>
            <a:endParaRPr lang="nl-BE"/>
          </a:p>
        </p:txBody>
      </p:sp>
    </p:spTree>
    <p:extLst>
      <p:ext uri="{BB962C8B-B14F-4D97-AF65-F5344CB8AC3E}">
        <p14:creationId xmlns:p14="http://schemas.microsoft.com/office/powerpoint/2010/main" val="789833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C8CFF262-061C-4BE9-8B71-B3C505A32801}" type="datetimeFigureOut">
              <a:rPr lang="nl-BE" smtClean="0"/>
              <a:t>15/05/2019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9855998-0A28-4538-BFE8-5224209174A2}" type="slidenum">
              <a:rPr lang="nl-BE" smtClean="0"/>
              <a:t>‹nr.›</a:t>
            </a:fld>
            <a:endParaRPr lang="nl-B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70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8CFF262-061C-4BE9-8B71-B3C505A32801}" type="datetimeFigureOut">
              <a:rPr lang="nl-BE" smtClean="0"/>
              <a:t>15/05/2019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809395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8CFF262-061C-4BE9-8B71-B3C505A32801}" type="datetimeFigureOut">
              <a:rPr lang="nl-BE" smtClean="0"/>
              <a:t>15/05/2019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9855998-0A28-4538-BFE8-5224209174A2}" type="slidenum">
              <a:rPr lang="nl-BE" smtClean="0"/>
              <a:t>‹nr.›</a:t>
            </a:fld>
            <a:endParaRPr lang="nl-BE"/>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420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C8CFF262-061C-4BE9-8B71-B3C505A32801}" type="datetimeFigureOut">
              <a:rPr lang="nl-BE" smtClean="0"/>
              <a:t>15/05/2019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342207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C8CFF262-061C-4BE9-8B71-B3C505A32801}" type="datetimeFigureOut">
              <a:rPr lang="nl-BE" smtClean="0"/>
              <a:t>15/05/2019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9855998-0A28-4538-BFE8-5224209174A2}" type="slidenum">
              <a:rPr lang="nl-BE" smtClean="0"/>
              <a:t>‹nr.›</a:t>
            </a:fld>
            <a:endParaRPr lang="nl-B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2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C8CFF262-061C-4BE9-8B71-B3C505A32801}" type="datetimeFigureOut">
              <a:rPr lang="nl-BE" smtClean="0"/>
              <a:t>15/05/2019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36269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Klik om de modelstijlen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C8CFF262-061C-4BE9-8B71-B3C505A32801}" type="datetimeFigureOut">
              <a:rPr lang="nl-BE" smtClean="0"/>
              <a:t>15/05/2019</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519355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C8CFF262-061C-4BE9-8B71-B3C505A32801}" type="datetimeFigureOut">
              <a:rPr lang="nl-BE" smtClean="0"/>
              <a:t>15/05/2019</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355092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FF262-061C-4BE9-8B71-B3C505A32801}" type="datetimeFigureOut">
              <a:rPr lang="nl-BE" smtClean="0"/>
              <a:t>15/05/2019</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317139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8CFF262-061C-4BE9-8B71-B3C505A32801}" type="datetimeFigureOut">
              <a:rPr lang="nl-BE" smtClean="0"/>
              <a:t>15/05/2019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C9855998-0A28-4538-BFE8-5224209174A2}" type="slidenum">
              <a:rPr lang="nl-BE" smtClean="0"/>
              <a:t>‹nr.›</a:t>
            </a:fld>
            <a:endParaRPr lang="nl-BE"/>
          </a:p>
        </p:txBody>
      </p:sp>
    </p:spTree>
    <p:extLst>
      <p:ext uri="{BB962C8B-B14F-4D97-AF65-F5344CB8AC3E}">
        <p14:creationId xmlns:p14="http://schemas.microsoft.com/office/powerpoint/2010/main" val="329540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8CFF262-061C-4BE9-8B71-B3C505A32801}" type="datetimeFigureOut">
              <a:rPr lang="nl-BE" smtClean="0"/>
              <a:t>15/05/2019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C9855998-0A28-4538-BFE8-5224209174A2}" type="slidenum">
              <a:rPr lang="nl-BE" smtClean="0"/>
              <a:t>‹nr.›</a:t>
            </a:fld>
            <a:endParaRPr lang="nl-B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60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8CFF262-061C-4BE9-8B71-B3C505A32801}" type="datetimeFigureOut">
              <a:rPr lang="nl-BE" smtClean="0"/>
              <a:t>15/05/2019</a:t>
            </a:fld>
            <a:endParaRPr lang="nl-B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B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9855998-0A28-4538-BFE8-5224209174A2}" type="slidenum">
              <a:rPr lang="nl-BE" smtClean="0"/>
              <a:t>‹nr.›</a:t>
            </a:fld>
            <a:endParaRPr lang="nl-BE"/>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141449"/>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oogle.be/url?sa=i&amp;rct=j&amp;q=&amp;esrc=s&amp;source=images&amp;cd=&amp;cad=rja&amp;uact=8&amp;ved=0ahUKEwjV9rixy47ZAhXDmLQKHZYSC5AQjRwIBw&amp;url=https://www.pinterest.com/pin/349029039850247690/&amp;psig=AOvVaw3jgmVXVmxH-OuOsttKNn3j&amp;ust=151791370698938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be/url?sa=i&amp;rct=j&amp;q=&amp;esrc=s&amp;source=images&amp;cd=&amp;cad=rja&amp;uact=8&amp;ved=0ahUKEwjwvcimxpjZAhWRPFAKHRL9CQcQjRwIBw&amp;url=https://www.quitalcohol.com/alcohol-abuse/alcohol-can-damage-dna.html&amp;psig=AOvVaw1IUiZWYUNGVQ-qM3O4ifZs&amp;ust=151825594824521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2531" y="644594"/>
            <a:ext cx="9720072" cy="1641406"/>
          </a:xfrm>
        </p:spPr>
        <p:txBody>
          <a:bodyPr>
            <a:noAutofit/>
          </a:bodyPr>
          <a:lstStyle/>
          <a:p>
            <a:pPr algn="ctr"/>
            <a:r>
              <a:rPr lang="en-US" sz="4400" dirty="0">
                <a:latin typeface="+mn-lt"/>
              </a:rPr>
              <a:t>New vision </a:t>
            </a:r>
            <a:r>
              <a:rPr lang="en-US" sz="4400" dirty="0" smtClean="0">
                <a:latin typeface="+mn-lt"/>
              </a:rPr>
              <a:t>of mourning</a:t>
            </a:r>
            <a:br>
              <a:rPr lang="en-US" sz="4400" dirty="0" smtClean="0">
                <a:latin typeface="+mn-lt"/>
              </a:rPr>
            </a:br>
            <a:r>
              <a:rPr lang="en-US" sz="4400" dirty="0" smtClean="0">
                <a:latin typeface="+mn-lt"/>
              </a:rPr>
              <a:t>the </a:t>
            </a:r>
            <a:r>
              <a:rPr lang="en-US" sz="4400" dirty="0">
                <a:latin typeface="+mn-lt"/>
              </a:rPr>
              <a:t>DNA </a:t>
            </a:r>
            <a:r>
              <a:rPr lang="en-US" sz="4400" dirty="0" smtClean="0">
                <a:latin typeface="+mn-lt"/>
              </a:rPr>
              <a:t>model </a:t>
            </a:r>
            <a:br>
              <a:rPr lang="en-US" sz="4400" dirty="0" smtClean="0">
                <a:latin typeface="+mn-lt"/>
              </a:rPr>
            </a:br>
            <a:r>
              <a:rPr lang="en-US" sz="2000" dirty="0" smtClean="0">
                <a:latin typeface="+mn-lt"/>
              </a:rPr>
              <a:t>(based on the book ‘DNA of mourning’ by Johan </a:t>
            </a:r>
            <a:r>
              <a:rPr lang="en-US" sz="2000" dirty="0" err="1" smtClean="0">
                <a:latin typeface="+mn-lt"/>
              </a:rPr>
              <a:t>maes</a:t>
            </a:r>
            <a:r>
              <a:rPr lang="en-US" sz="2000" dirty="0" smtClean="0">
                <a:latin typeface="+mn-lt"/>
              </a:rPr>
              <a:t>)</a:t>
            </a:r>
            <a:endParaRPr lang="nl-BE" sz="2000" dirty="0">
              <a:latin typeface="+mn-lt"/>
            </a:endParaRPr>
          </a:p>
        </p:txBody>
      </p:sp>
      <p:sp>
        <p:nvSpPr>
          <p:cNvPr id="3" name="Tijdelijke aanduiding voor inhoud 2"/>
          <p:cNvSpPr>
            <a:spLocks noGrp="1"/>
          </p:cNvSpPr>
          <p:nvPr>
            <p:ph idx="1"/>
          </p:nvPr>
        </p:nvSpPr>
        <p:spPr/>
        <p:txBody>
          <a:bodyPr>
            <a:normAutofit/>
          </a:bodyPr>
          <a:lstStyle/>
          <a:p>
            <a:pPr marL="0" indent="0" algn="ctr">
              <a:buNone/>
            </a:pPr>
            <a:endParaRPr lang="nl-BE" sz="5000" dirty="0" smtClean="0">
              <a:cs typeface="Calibri" panose="020F0502020204030204" pitchFamily="34" charset="0"/>
            </a:endParaRPr>
          </a:p>
          <a:p>
            <a:pPr marL="0" indent="0" algn="ctr">
              <a:buNone/>
            </a:pPr>
            <a:r>
              <a:rPr lang="en-US" sz="5400" dirty="0"/>
              <a:t>Mourning is </a:t>
            </a:r>
            <a:r>
              <a:rPr lang="en-US" sz="5400" dirty="0" smtClean="0"/>
              <a:t>searching for another form of </a:t>
            </a:r>
            <a:r>
              <a:rPr lang="en-US" sz="5400" dirty="0" smtClean="0">
                <a:solidFill>
                  <a:srgbClr val="FF0000"/>
                </a:solidFill>
              </a:rPr>
              <a:t>loving</a:t>
            </a:r>
            <a:endParaRPr lang="nl-BE" sz="4800" dirty="0"/>
          </a:p>
        </p:txBody>
      </p:sp>
    </p:spTree>
    <p:extLst>
      <p:ext uri="{BB962C8B-B14F-4D97-AF65-F5344CB8AC3E}">
        <p14:creationId xmlns:p14="http://schemas.microsoft.com/office/powerpoint/2010/main" val="199303622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67338" y="731308"/>
            <a:ext cx="8596668" cy="5713816"/>
          </a:xfrm>
        </p:spPr>
        <p:txBody>
          <a:bodyPr>
            <a:normAutofit lnSpcReduction="10000"/>
          </a:bodyPr>
          <a:lstStyle/>
          <a:p>
            <a:pPr marL="0" indent="0">
              <a:buNone/>
            </a:pPr>
            <a:r>
              <a:rPr lang="nl-BE" sz="3600" b="1" dirty="0" smtClean="0">
                <a:latin typeface="Calibri" panose="020F0502020204030204" pitchFamily="34" charset="0"/>
                <a:cs typeface="Calibri" panose="020F0502020204030204" pitchFamily="34" charset="0"/>
              </a:rPr>
              <a:t>- A</a:t>
            </a:r>
            <a:r>
              <a:rPr lang="en-US" sz="3600" b="1" dirty="0" err="1" smtClean="0"/>
              <a:t>ttachment</a:t>
            </a:r>
            <a:r>
              <a:rPr lang="en-US" sz="3600" dirty="0" smtClean="0"/>
              <a:t> </a:t>
            </a:r>
          </a:p>
          <a:p>
            <a:pPr marL="0" indent="0">
              <a:buNone/>
            </a:pPr>
            <a:r>
              <a:rPr lang="en-US" sz="3600" dirty="0" smtClean="0"/>
              <a:t>Mourning </a:t>
            </a:r>
            <a:r>
              <a:rPr lang="en-US" sz="3600" dirty="0"/>
              <a:t>and attachment are linked (the way we are attached to parents, influences the way </a:t>
            </a:r>
            <a:r>
              <a:rPr lang="en-US" sz="3600" dirty="0" smtClean="0"/>
              <a:t>we bond to others and how we grieve</a:t>
            </a:r>
            <a:endParaRPr lang="en-US" sz="3600" dirty="0"/>
          </a:p>
          <a:p>
            <a:pPr>
              <a:buFont typeface="Wingdings" panose="05000000000000000000" pitchFamily="2" charset="2"/>
              <a:buChar char="§"/>
            </a:pPr>
            <a:r>
              <a:rPr lang="en-US" sz="3600" u="sng" dirty="0"/>
              <a:t> </a:t>
            </a:r>
            <a:r>
              <a:rPr lang="en-US" sz="3600" u="sng" dirty="0" smtClean="0"/>
              <a:t>Normal attachment:</a:t>
            </a:r>
            <a:r>
              <a:rPr lang="en-US" sz="3600" dirty="0" smtClean="0"/>
              <a:t> </a:t>
            </a:r>
            <a:r>
              <a:rPr lang="en-US" sz="3600" dirty="0"/>
              <a:t>flexible movement between </a:t>
            </a:r>
            <a:r>
              <a:rPr lang="en-US" sz="3600" dirty="0" smtClean="0"/>
              <a:t>L&amp;R </a:t>
            </a:r>
            <a:r>
              <a:rPr lang="en-US" sz="3600" dirty="0"/>
              <a:t>(protective factor</a:t>
            </a:r>
            <a:r>
              <a:rPr lang="en-US" sz="3600" dirty="0" smtClean="0"/>
              <a:t>), </a:t>
            </a:r>
            <a:endParaRPr lang="en-US" sz="3600" dirty="0"/>
          </a:p>
          <a:p>
            <a:pPr>
              <a:buFont typeface="Wingdings" panose="05000000000000000000" pitchFamily="2" charset="2"/>
              <a:buChar char="§"/>
            </a:pPr>
            <a:r>
              <a:rPr lang="en-US" sz="3600" u="sng" dirty="0"/>
              <a:t> </a:t>
            </a:r>
            <a:r>
              <a:rPr lang="en-US" sz="3600" u="sng" dirty="0" smtClean="0"/>
              <a:t>Fearful </a:t>
            </a:r>
            <a:r>
              <a:rPr lang="en-US" sz="3600" u="sng" dirty="0"/>
              <a:t>attachment</a:t>
            </a:r>
            <a:r>
              <a:rPr lang="en-US" sz="3600" dirty="0"/>
              <a:t>: especially loss side (risk factor</a:t>
            </a:r>
            <a:r>
              <a:rPr lang="en-US" sz="3600" dirty="0" smtClean="0"/>
              <a:t>!)</a:t>
            </a:r>
            <a:endParaRPr lang="en-US" sz="3600" dirty="0"/>
          </a:p>
          <a:p>
            <a:pPr>
              <a:buFont typeface="Wingdings" panose="05000000000000000000" pitchFamily="2" charset="2"/>
              <a:buChar char="§"/>
            </a:pPr>
            <a:r>
              <a:rPr lang="en-US" sz="3600" u="sng" dirty="0"/>
              <a:t> </a:t>
            </a:r>
            <a:r>
              <a:rPr lang="en-US" sz="3600" u="sng" dirty="0" smtClean="0"/>
              <a:t>Avoiding attachment</a:t>
            </a:r>
            <a:r>
              <a:rPr lang="en-US" sz="3600" dirty="0" smtClean="0"/>
              <a:t>: </a:t>
            </a:r>
            <a:r>
              <a:rPr lang="en-US" sz="3600" dirty="0"/>
              <a:t>especially recovery </a:t>
            </a:r>
            <a:r>
              <a:rPr lang="en-US" sz="3600" dirty="0" smtClean="0"/>
              <a:t>side</a:t>
            </a:r>
          </a:p>
          <a:p>
            <a:pPr marL="0" indent="0">
              <a:buNone/>
            </a:pPr>
            <a:endParaRPr lang="nl-BE" dirty="0"/>
          </a:p>
        </p:txBody>
      </p:sp>
    </p:spTree>
    <p:extLst>
      <p:ext uri="{BB962C8B-B14F-4D97-AF65-F5344CB8AC3E}">
        <p14:creationId xmlns:p14="http://schemas.microsoft.com/office/powerpoint/2010/main" val="245603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293567" y="945628"/>
            <a:ext cx="8596668" cy="4833573"/>
          </a:xfrm>
        </p:spPr>
        <p:txBody>
          <a:bodyPr>
            <a:normAutofit/>
          </a:bodyPr>
          <a:lstStyle/>
          <a:p>
            <a:pPr marL="0" indent="0">
              <a:buNone/>
            </a:pPr>
            <a:r>
              <a:rPr lang="en-US" sz="3600" dirty="0" smtClean="0"/>
              <a:t>- </a:t>
            </a:r>
            <a:r>
              <a:rPr lang="en-US" sz="3600" u="sng" dirty="0" smtClean="0"/>
              <a:t>different </a:t>
            </a:r>
            <a:r>
              <a:rPr lang="en-US" sz="3600" u="sng" dirty="0"/>
              <a:t>dimensions</a:t>
            </a:r>
            <a:r>
              <a:rPr lang="en-US" sz="3600" dirty="0"/>
              <a:t>: body, feeling, thinking, behavior, relations </a:t>
            </a:r>
          </a:p>
          <a:p>
            <a:pPr marL="0" indent="0">
              <a:buNone/>
            </a:pPr>
            <a:r>
              <a:rPr lang="en-US" sz="2000" dirty="0"/>
              <a:t> Ex. Woman with pain in her </a:t>
            </a:r>
            <a:r>
              <a:rPr lang="en-US" sz="2000" dirty="0" smtClean="0"/>
              <a:t>stomach/ how does a father has to go on with his children after the loss of their mom when he thinks ‘a man can not show his emotions’?</a:t>
            </a:r>
            <a:endParaRPr lang="nl-BE" sz="2000" dirty="0"/>
          </a:p>
        </p:txBody>
      </p:sp>
    </p:spTree>
    <p:extLst>
      <p:ext uri="{BB962C8B-B14F-4D97-AF65-F5344CB8AC3E}">
        <p14:creationId xmlns:p14="http://schemas.microsoft.com/office/powerpoint/2010/main" val="428711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07522" y="166255"/>
            <a:ext cx="9936678" cy="1538567"/>
          </a:xfrm>
        </p:spPr>
        <p:txBody>
          <a:bodyPr>
            <a:normAutofit/>
          </a:bodyPr>
          <a:lstStyle/>
          <a:p>
            <a:r>
              <a:rPr lang="nl-BE" sz="4400" dirty="0" smtClean="0">
                <a:latin typeface="+mn-lt"/>
              </a:rPr>
              <a:t>As coach in </a:t>
            </a:r>
            <a:r>
              <a:rPr lang="nl-BE" sz="4400" dirty="0" err="1" smtClean="0">
                <a:latin typeface="+mn-lt"/>
              </a:rPr>
              <a:t>mourning</a:t>
            </a:r>
            <a:r>
              <a:rPr lang="nl-BE" sz="4400" dirty="0" smtClean="0">
                <a:latin typeface="+mn-lt"/>
              </a:rPr>
              <a:t>…</a:t>
            </a:r>
            <a:endParaRPr lang="nl-BE" sz="4400" dirty="0">
              <a:latin typeface="+mn-lt"/>
            </a:endParaRPr>
          </a:p>
        </p:txBody>
      </p:sp>
      <p:sp>
        <p:nvSpPr>
          <p:cNvPr id="3" name="Tijdelijke aanduiding voor inhoud 2"/>
          <p:cNvSpPr>
            <a:spLocks noGrp="1"/>
          </p:cNvSpPr>
          <p:nvPr>
            <p:ph idx="1"/>
          </p:nvPr>
        </p:nvSpPr>
        <p:spPr>
          <a:xfrm>
            <a:off x="807522" y="1491176"/>
            <a:ext cx="9242331" cy="4757224"/>
          </a:xfrm>
        </p:spPr>
        <p:txBody>
          <a:bodyPr>
            <a:normAutofit/>
          </a:bodyPr>
          <a:lstStyle/>
          <a:p>
            <a:pPr>
              <a:buFont typeface="Wingdings" panose="05000000000000000000" pitchFamily="2" charset="2"/>
              <a:buChar char="§"/>
            </a:pPr>
            <a:r>
              <a:rPr lang="en-US" sz="3600" dirty="0" smtClean="0"/>
              <a:t> Make </a:t>
            </a:r>
            <a:r>
              <a:rPr lang="en-US" sz="3600" dirty="0"/>
              <a:t>room for the loss by honoring w</a:t>
            </a:r>
            <a:r>
              <a:rPr lang="en-US" sz="3600" dirty="0" smtClean="0"/>
              <a:t>hat </a:t>
            </a:r>
            <a:r>
              <a:rPr lang="en-US" sz="3600" dirty="0"/>
              <a:t>is being told, without </a:t>
            </a:r>
            <a:r>
              <a:rPr lang="en-US" sz="3600" dirty="0" smtClean="0"/>
              <a:t>judgment </a:t>
            </a:r>
            <a:r>
              <a:rPr lang="en-US" sz="3600" dirty="0"/>
              <a:t>and </a:t>
            </a:r>
            <a:r>
              <a:rPr lang="en-US" sz="3600" dirty="0" smtClean="0"/>
              <a:t>tips. give back what someone says by reformulating</a:t>
            </a:r>
          </a:p>
          <a:p>
            <a:pPr>
              <a:buFont typeface="Wingdings" panose="05000000000000000000" pitchFamily="2" charset="2"/>
              <a:buChar char="§"/>
            </a:pPr>
            <a:r>
              <a:rPr lang="en-US" sz="3600" dirty="0" smtClean="0"/>
              <a:t>Search </a:t>
            </a:r>
            <a:r>
              <a:rPr lang="en-US" sz="3600" dirty="0"/>
              <a:t>for power sources and </a:t>
            </a:r>
            <a:r>
              <a:rPr lang="en-US" sz="3600" dirty="0" smtClean="0"/>
              <a:t>network</a:t>
            </a:r>
          </a:p>
          <a:p>
            <a:pPr>
              <a:buFont typeface="Wingdings" panose="05000000000000000000" pitchFamily="2" charset="2"/>
              <a:buChar char="§"/>
            </a:pPr>
            <a:r>
              <a:rPr lang="en-US" sz="3600" dirty="0" smtClean="0"/>
              <a:t>Be present</a:t>
            </a:r>
            <a:endParaRPr lang="nl-BE" dirty="0"/>
          </a:p>
        </p:txBody>
      </p:sp>
    </p:spTree>
    <p:extLst>
      <p:ext uri="{BB962C8B-B14F-4D97-AF65-F5344CB8AC3E}">
        <p14:creationId xmlns:p14="http://schemas.microsoft.com/office/powerpoint/2010/main" val="56038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98496" y="676894"/>
            <a:ext cx="9720073" cy="5537464"/>
          </a:xfrm>
        </p:spPr>
        <p:txBody>
          <a:bodyPr>
            <a:normAutofit/>
          </a:bodyPr>
          <a:lstStyle/>
          <a:p>
            <a:pPr>
              <a:buFont typeface="Wingdings" panose="05000000000000000000" pitchFamily="2" charset="2"/>
              <a:buChar char="§"/>
            </a:pPr>
            <a:r>
              <a:rPr lang="en-US" sz="3600" dirty="0" smtClean="0"/>
              <a:t> Being </a:t>
            </a:r>
            <a:r>
              <a:rPr lang="en-US" sz="3600" b="1" dirty="0"/>
              <a:t>emotionally available </a:t>
            </a:r>
            <a:r>
              <a:rPr lang="en-US" sz="3600" dirty="0"/>
              <a:t>for the other: </a:t>
            </a:r>
            <a:endParaRPr lang="en-US" sz="3600" dirty="0" smtClean="0"/>
          </a:p>
          <a:p>
            <a:pPr>
              <a:buFont typeface="Wingdings" panose="05000000000000000000" pitchFamily="2" charset="2"/>
              <a:buChar char="§"/>
            </a:pPr>
            <a:r>
              <a:rPr lang="en-US" sz="3600" dirty="0" smtClean="0"/>
              <a:t> Missing = </a:t>
            </a:r>
            <a:r>
              <a:rPr lang="en-US" sz="3600" b="1" dirty="0" smtClean="0"/>
              <a:t>desire</a:t>
            </a:r>
            <a:r>
              <a:rPr lang="en-US" sz="3600" dirty="0" smtClean="0"/>
              <a:t>. </a:t>
            </a:r>
          </a:p>
          <a:p>
            <a:pPr>
              <a:buFont typeface="Wingdings" panose="05000000000000000000" pitchFamily="2" charset="2"/>
              <a:buChar char="§"/>
            </a:pPr>
            <a:r>
              <a:rPr lang="en-US" sz="3600" dirty="0" smtClean="0"/>
              <a:t> </a:t>
            </a:r>
            <a:r>
              <a:rPr lang="en-US" sz="3600" b="1" dirty="0" smtClean="0"/>
              <a:t>Carry</a:t>
            </a:r>
            <a:r>
              <a:rPr lang="en-US" sz="3600" dirty="0" smtClean="0"/>
              <a:t> ‘it’ together</a:t>
            </a:r>
          </a:p>
          <a:p>
            <a:pPr>
              <a:buFont typeface="Wingdings" panose="05000000000000000000" pitchFamily="2" charset="2"/>
              <a:buChar char="§"/>
            </a:pPr>
            <a:r>
              <a:rPr lang="en-US" sz="3600" dirty="0"/>
              <a:t> Secondary loss: dominant loss story vs alternative story</a:t>
            </a:r>
          </a:p>
          <a:p>
            <a:pPr marL="0" indent="0">
              <a:buNone/>
            </a:pPr>
            <a:r>
              <a:rPr lang="en-US" sz="2000" dirty="0"/>
              <a:t> Ex: boy lost father vs. identity</a:t>
            </a:r>
            <a:endParaRPr lang="nl-NL" sz="2000" dirty="0"/>
          </a:p>
        </p:txBody>
      </p:sp>
    </p:spTree>
    <p:extLst>
      <p:ext uri="{BB962C8B-B14F-4D97-AF65-F5344CB8AC3E}">
        <p14:creationId xmlns:p14="http://schemas.microsoft.com/office/powerpoint/2010/main" val="232557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55463" y="758603"/>
            <a:ext cx="8596668" cy="4772120"/>
          </a:xfrm>
        </p:spPr>
        <p:txBody>
          <a:bodyPr>
            <a:normAutofit/>
          </a:bodyPr>
          <a:lstStyle/>
          <a:p>
            <a:pPr marL="0" indent="0">
              <a:buNone/>
            </a:pPr>
            <a:r>
              <a:rPr lang="en-US" sz="3600" dirty="0"/>
              <a:t>“I have experienced terrible things in my childhood and they have made me deeply lonely. The fact that </a:t>
            </a:r>
            <a:r>
              <a:rPr lang="en-US" sz="3600" dirty="0" smtClean="0"/>
              <a:t>my coach not made it his story or got away with it, </a:t>
            </a:r>
            <a:r>
              <a:rPr lang="en-US" sz="3600" dirty="0"/>
              <a:t>or get involved with it - emotionally or expertly - meant the most to me. My life has been left with me, but I have not been left alone with it. "</a:t>
            </a:r>
            <a:endParaRPr lang="nl-BE" sz="3600" dirty="0"/>
          </a:p>
        </p:txBody>
      </p:sp>
    </p:spTree>
    <p:extLst>
      <p:ext uri="{BB962C8B-B14F-4D97-AF65-F5344CB8AC3E}">
        <p14:creationId xmlns:p14="http://schemas.microsoft.com/office/powerpoint/2010/main" val="444137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88642" y="451485"/>
            <a:ext cx="8946541" cy="6406515"/>
          </a:xfrm>
        </p:spPr>
        <p:txBody>
          <a:bodyPr>
            <a:noAutofit/>
          </a:bodyPr>
          <a:lstStyle/>
          <a:p>
            <a:pPr marL="0" indent="0">
              <a:buNone/>
            </a:pPr>
            <a:r>
              <a:rPr lang="en-US" sz="3600" dirty="0"/>
              <a:t>Important within mourning guidance: explore 6 w's and possible </a:t>
            </a:r>
            <a:r>
              <a:rPr lang="en-US" sz="3600" dirty="0" smtClean="0"/>
              <a:t>gaps </a:t>
            </a:r>
          </a:p>
          <a:p>
            <a:pPr>
              <a:buFontTx/>
              <a:buChar char="-"/>
            </a:pPr>
            <a:r>
              <a:rPr lang="en-US" sz="3600" dirty="0" smtClean="0"/>
              <a:t> who </a:t>
            </a:r>
            <a:r>
              <a:rPr lang="en-US" sz="3600" dirty="0"/>
              <a:t>loses</a:t>
            </a:r>
            <a:br>
              <a:rPr lang="en-US" sz="3600" dirty="0"/>
            </a:br>
            <a:r>
              <a:rPr lang="en-US" sz="3600" dirty="0" smtClean="0"/>
              <a:t>- who </a:t>
            </a:r>
            <a:r>
              <a:rPr lang="en-US" sz="3600" dirty="0"/>
              <a:t>or what is lost</a:t>
            </a:r>
            <a:br>
              <a:rPr lang="en-US" sz="3600" dirty="0"/>
            </a:br>
            <a:r>
              <a:rPr lang="en-US" sz="3600" dirty="0" smtClean="0"/>
              <a:t>- what </a:t>
            </a:r>
            <a:r>
              <a:rPr lang="en-US" sz="3600" dirty="0"/>
              <a:t>a loss</a:t>
            </a:r>
            <a:br>
              <a:rPr lang="en-US" sz="3600" dirty="0"/>
            </a:br>
            <a:r>
              <a:rPr lang="en-US" sz="3600" dirty="0" smtClean="0"/>
              <a:t>- where</a:t>
            </a:r>
            <a:r>
              <a:rPr lang="en-US" sz="3600" dirty="0"/>
              <a:t/>
            </a:r>
            <a:br>
              <a:rPr lang="en-US" sz="3600" dirty="0"/>
            </a:br>
            <a:r>
              <a:rPr lang="en-US" sz="3600" dirty="0" smtClean="0"/>
              <a:t>- when</a:t>
            </a:r>
            <a:r>
              <a:rPr lang="en-US" sz="3600" dirty="0"/>
              <a:t/>
            </a:r>
            <a:br>
              <a:rPr lang="en-US" sz="3600" dirty="0"/>
            </a:br>
            <a:r>
              <a:rPr lang="en-US" sz="3600" dirty="0" smtClean="0"/>
              <a:t>- </a:t>
            </a:r>
            <a:r>
              <a:rPr lang="en-US" sz="3600" dirty="0" smtClean="0"/>
              <a:t>why</a:t>
            </a:r>
            <a:endParaRPr lang="en-US" sz="3600" dirty="0"/>
          </a:p>
          <a:p>
            <a:pPr marL="0" indent="0">
              <a:buNone/>
            </a:pPr>
            <a:r>
              <a:rPr lang="en-US" sz="3600" dirty="0" smtClean="0"/>
              <a:t>→ </a:t>
            </a:r>
            <a:r>
              <a:rPr lang="en-US" sz="3600" dirty="0"/>
              <a:t>the story gives peace, control and </a:t>
            </a:r>
            <a:r>
              <a:rPr lang="en-US" sz="3600" dirty="0" smtClean="0"/>
              <a:t>meaning</a:t>
            </a:r>
          </a:p>
          <a:p>
            <a:pPr marL="0" indent="0">
              <a:buNone/>
            </a:pPr>
            <a:r>
              <a:rPr lang="en-US" sz="3600" dirty="0" smtClean="0"/>
              <a:t>→ it makes the loss story ‘alive</a:t>
            </a:r>
            <a:r>
              <a:rPr lang="en-US" sz="3600" dirty="0" smtClean="0"/>
              <a:t>’</a:t>
            </a:r>
          </a:p>
          <a:p>
            <a:pPr marL="0" indent="0">
              <a:buNone/>
            </a:pPr>
            <a:r>
              <a:rPr lang="en-US" sz="3600" dirty="0" smtClean="0"/>
              <a:t>→ </a:t>
            </a:r>
            <a:r>
              <a:rPr lang="en-US" sz="3600" dirty="0"/>
              <a:t>brings clarity about </a:t>
            </a:r>
            <a:r>
              <a:rPr lang="en-US" sz="3600" dirty="0" smtClean="0"/>
              <a:t>L&amp;R </a:t>
            </a:r>
            <a:r>
              <a:rPr lang="en-US" sz="3600" dirty="0"/>
              <a:t>flexibility</a:t>
            </a:r>
            <a:endParaRPr lang="nl-BE" sz="3600" dirty="0" smtClean="0"/>
          </a:p>
        </p:txBody>
      </p:sp>
    </p:spTree>
    <p:extLst>
      <p:ext uri="{BB962C8B-B14F-4D97-AF65-F5344CB8AC3E}">
        <p14:creationId xmlns:p14="http://schemas.microsoft.com/office/powerpoint/2010/main" val="189722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92443" y="630848"/>
            <a:ext cx="9404723" cy="939984"/>
          </a:xfrm>
        </p:spPr>
        <p:txBody>
          <a:bodyPr/>
          <a:lstStyle/>
          <a:p>
            <a:r>
              <a:rPr lang="nl-BE" dirty="0" err="1">
                <a:latin typeface="+mn-lt"/>
              </a:rPr>
              <a:t>Possible</a:t>
            </a:r>
            <a:r>
              <a:rPr lang="nl-BE" dirty="0">
                <a:latin typeface="+mn-lt"/>
              </a:rPr>
              <a:t> </a:t>
            </a:r>
            <a:r>
              <a:rPr lang="nl-BE" dirty="0" err="1">
                <a:latin typeface="+mn-lt"/>
              </a:rPr>
              <a:t>exercises</a:t>
            </a:r>
            <a:endParaRPr lang="nl-BE" dirty="0">
              <a:latin typeface="+mn-lt"/>
            </a:endParaRPr>
          </a:p>
        </p:txBody>
      </p:sp>
      <p:sp>
        <p:nvSpPr>
          <p:cNvPr id="3" name="Tijdelijke aanduiding voor inhoud 2"/>
          <p:cNvSpPr>
            <a:spLocks noGrp="1"/>
          </p:cNvSpPr>
          <p:nvPr>
            <p:ph idx="1"/>
          </p:nvPr>
        </p:nvSpPr>
        <p:spPr>
          <a:xfrm>
            <a:off x="792443" y="1570833"/>
            <a:ext cx="8946541" cy="5287168"/>
          </a:xfrm>
        </p:spPr>
        <p:txBody>
          <a:bodyPr/>
          <a:lstStyle/>
          <a:p>
            <a:pPr>
              <a:buFont typeface="Wingdings" panose="05000000000000000000" pitchFamily="2" charset="2"/>
              <a:buChar char="§"/>
            </a:pPr>
            <a:r>
              <a:rPr lang="en-US" sz="3600" dirty="0"/>
              <a:t>Fingers (emotion regulation)</a:t>
            </a:r>
            <a:br>
              <a:rPr lang="en-US" sz="3600" dirty="0"/>
            </a:br>
            <a:r>
              <a:rPr lang="en-US" sz="3600" dirty="0"/>
              <a:t>Write reminders that can sometimes help you when it is a difficult day. The next time you have a hard time, you can recall the memories with emotions, sensations, linked to a finger, and it can be a little more bearable for you.</a:t>
            </a:r>
            <a:endParaRPr lang="nl-BE" dirty="0" smtClean="0"/>
          </a:p>
          <a:p>
            <a:endParaRPr lang="nl-BE" dirty="0"/>
          </a:p>
        </p:txBody>
      </p:sp>
      <p:pic>
        <p:nvPicPr>
          <p:cNvPr id="7" name="Afbeelding 6" descr="Afbeeldingsresultaat voor hand met vingers tekening">
            <a:hlinkClick r:id="rId3" tgtFrame="&quot;_blank&quo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38984" y="2083972"/>
            <a:ext cx="1993837" cy="2737409"/>
          </a:xfrm>
          <a:prstGeom prst="rect">
            <a:avLst/>
          </a:prstGeom>
          <a:noFill/>
          <a:ln>
            <a:noFill/>
          </a:ln>
        </p:spPr>
      </p:pic>
    </p:spTree>
    <p:extLst>
      <p:ext uri="{BB962C8B-B14F-4D97-AF65-F5344CB8AC3E}">
        <p14:creationId xmlns:p14="http://schemas.microsoft.com/office/powerpoint/2010/main" val="2222064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11727" y="636127"/>
            <a:ext cx="8946541" cy="5254389"/>
          </a:xfrm>
        </p:spPr>
        <p:txBody>
          <a:bodyPr>
            <a:normAutofit/>
          </a:bodyPr>
          <a:lstStyle/>
          <a:p>
            <a:pPr>
              <a:buFont typeface="Wingdings" panose="05000000000000000000" pitchFamily="2" charset="2"/>
              <a:buChar char="§"/>
            </a:pPr>
            <a:r>
              <a:rPr lang="en-US" sz="3600" dirty="0"/>
              <a:t>Help circles (network and power sources)</a:t>
            </a:r>
            <a:br>
              <a:rPr lang="en-US" sz="3600" dirty="0"/>
            </a:br>
            <a:r>
              <a:rPr lang="en-US" sz="3600" dirty="0"/>
              <a:t>Enter the people who can best help you. The closer they are to you in the circles, the better they help you. Can you say what exactly those people do to help you?</a:t>
            </a:r>
            <a:endParaRPr lang="nl-BE" sz="3600" dirty="0" smtClean="0"/>
          </a:p>
          <a:p>
            <a:pPr>
              <a:buFont typeface="Wingdings" panose="05000000000000000000" pitchFamily="2" charset="2"/>
              <a:buChar char="§"/>
            </a:pPr>
            <a:endParaRPr lang="nl-BE" sz="3600" dirty="0">
              <a:latin typeface="Calibri" panose="020F0502020204030204" pitchFamily="34" charset="0"/>
              <a:cs typeface="Calibri" panose="020F0502020204030204" pitchFamily="34" charset="0"/>
            </a:endParaRPr>
          </a:p>
        </p:txBody>
      </p:sp>
      <p:pic>
        <p:nvPicPr>
          <p:cNvPr id="4" name="img" descr="http://www.hansonline.eu/beelden/image/concentrische_cirkel.png"/>
          <p:cNvPicPr/>
          <p:nvPr/>
        </p:nvPicPr>
        <p:blipFill>
          <a:blip r:embed="rId3">
            <a:extLst>
              <a:ext uri="{28A0092B-C50C-407E-A947-70E740481C1C}">
                <a14:useLocalDpi xmlns:a14="http://schemas.microsoft.com/office/drawing/2010/main" val="0"/>
              </a:ext>
            </a:extLst>
          </a:blip>
          <a:srcRect/>
          <a:stretch>
            <a:fillRect/>
          </a:stretch>
        </p:blipFill>
        <p:spPr bwMode="auto">
          <a:xfrm>
            <a:off x="4081689" y="3263321"/>
            <a:ext cx="2406615" cy="2392752"/>
          </a:xfrm>
          <a:prstGeom prst="rect">
            <a:avLst/>
          </a:prstGeom>
          <a:noFill/>
          <a:ln>
            <a:noFill/>
          </a:ln>
        </p:spPr>
      </p:pic>
    </p:spTree>
    <p:extLst>
      <p:ext uri="{BB962C8B-B14F-4D97-AF65-F5344CB8AC3E}">
        <p14:creationId xmlns:p14="http://schemas.microsoft.com/office/powerpoint/2010/main" val="128853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idx="1"/>
          </p:nvPr>
        </p:nvSpPr>
        <p:spPr>
          <a:xfrm>
            <a:off x="881495" y="658380"/>
            <a:ext cx="8945563" cy="5922963"/>
          </a:xfrm>
        </p:spPr>
        <p:txBody>
          <a:bodyPr>
            <a:normAutofit/>
          </a:bodyPr>
          <a:lstStyle/>
          <a:p>
            <a:pPr>
              <a:buFont typeface="Wingdings" panose="05000000000000000000" pitchFamily="2" charset="2"/>
              <a:buChar char="§"/>
            </a:pPr>
            <a:r>
              <a:rPr lang="en-US" sz="3600" dirty="0"/>
              <a:t>Letter (connection)</a:t>
            </a:r>
            <a:br>
              <a:rPr lang="en-US" sz="3600" dirty="0"/>
            </a:br>
            <a:r>
              <a:rPr lang="en-US" sz="3600" dirty="0"/>
              <a:t>In this letter you can write everything that you want to say to the person who died. For example, write how you are doing, what you are doing. What has changed since he / she is no longer there. Write down what you actually wanted to say but where you didn't get the chance. How do you feel now that the other person is no longer there? What are good memories of him / her? Tell about your plans, things you would like ...</a:t>
            </a:r>
            <a:endParaRPr lang="nl-BE" dirty="0"/>
          </a:p>
          <a:p>
            <a:pPr>
              <a:buFont typeface="Wingdings" panose="05000000000000000000" pitchFamily="2" charset="2"/>
              <a:buChar char="§"/>
            </a:pPr>
            <a:endParaRPr lang="nl-BE" dirty="0"/>
          </a:p>
          <a:p>
            <a:pPr>
              <a:buFont typeface="Wingdings" panose="05000000000000000000" pitchFamily="2" charset="2"/>
              <a:buChar char="§"/>
            </a:pPr>
            <a:endParaRPr lang="nl-BE" dirty="0"/>
          </a:p>
        </p:txBody>
      </p:sp>
    </p:spTree>
    <p:extLst>
      <p:ext uri="{BB962C8B-B14F-4D97-AF65-F5344CB8AC3E}">
        <p14:creationId xmlns:p14="http://schemas.microsoft.com/office/powerpoint/2010/main" val="338106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8900" y="270669"/>
            <a:ext cx="6286499" cy="6286499"/>
          </a:xfrm>
        </p:spPr>
      </p:pic>
    </p:spTree>
    <p:extLst>
      <p:ext uri="{BB962C8B-B14F-4D97-AF65-F5344CB8AC3E}">
        <p14:creationId xmlns:p14="http://schemas.microsoft.com/office/powerpoint/2010/main" val="408965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19397" y="348447"/>
            <a:ext cx="9081571" cy="1395444"/>
          </a:xfrm>
        </p:spPr>
        <p:txBody>
          <a:bodyPr>
            <a:normAutofit/>
          </a:bodyPr>
          <a:lstStyle/>
          <a:p>
            <a:r>
              <a:rPr lang="nl-BE" sz="4400" dirty="0">
                <a:latin typeface="+mn-lt"/>
              </a:rPr>
              <a:t>Classic </a:t>
            </a:r>
            <a:r>
              <a:rPr lang="nl-BE" sz="4400" dirty="0" err="1" smtClean="0">
                <a:latin typeface="+mn-lt"/>
              </a:rPr>
              <a:t>mourning</a:t>
            </a:r>
            <a:r>
              <a:rPr lang="nl-BE" sz="4400" dirty="0" smtClean="0">
                <a:latin typeface="+mn-lt"/>
              </a:rPr>
              <a:t> </a:t>
            </a:r>
            <a:r>
              <a:rPr lang="nl-BE" sz="4400" dirty="0" err="1" smtClean="0">
                <a:latin typeface="+mn-lt"/>
              </a:rPr>
              <a:t>models</a:t>
            </a:r>
            <a:endParaRPr lang="nl-BE" sz="4400" i="1" dirty="0">
              <a:latin typeface="+mn-lt"/>
              <a:cs typeface="Calibri" panose="020F0502020204030204" pitchFamily="34" charset="0"/>
            </a:endParaRPr>
          </a:p>
        </p:txBody>
      </p:sp>
      <p:sp>
        <p:nvSpPr>
          <p:cNvPr id="3" name="Tijdelijke aanduiding voor inhoud 2"/>
          <p:cNvSpPr>
            <a:spLocks noGrp="1"/>
          </p:cNvSpPr>
          <p:nvPr>
            <p:ph idx="1"/>
          </p:nvPr>
        </p:nvSpPr>
        <p:spPr>
          <a:xfrm>
            <a:off x="819397" y="1870363"/>
            <a:ext cx="9444211" cy="4434233"/>
          </a:xfrm>
        </p:spPr>
        <p:txBody>
          <a:bodyPr>
            <a:normAutofit/>
          </a:bodyPr>
          <a:lstStyle/>
          <a:p>
            <a:pPr>
              <a:buFont typeface="Wingdings" panose="05000000000000000000" pitchFamily="2" charset="2"/>
              <a:buChar char="§"/>
            </a:pPr>
            <a:r>
              <a:rPr lang="en-US" sz="3600" dirty="0" smtClean="0"/>
              <a:t>Mourning = negative </a:t>
            </a:r>
          </a:p>
          <a:p>
            <a:pPr>
              <a:buFont typeface="Wingdings" panose="05000000000000000000" pitchFamily="2" charset="2"/>
              <a:buChar char="§"/>
            </a:pPr>
            <a:r>
              <a:rPr lang="en-US" sz="3600" dirty="0" smtClean="0"/>
              <a:t>Linear </a:t>
            </a:r>
            <a:r>
              <a:rPr lang="en-US" sz="3600" dirty="0" err="1" smtClean="0"/>
              <a:t>proces</a:t>
            </a:r>
            <a:r>
              <a:rPr lang="en-US" sz="3600" dirty="0" smtClean="0"/>
              <a:t>: </a:t>
            </a:r>
            <a:r>
              <a:rPr lang="en-US" sz="3600" dirty="0"/>
              <a:t>in phases, focused on an end </a:t>
            </a:r>
            <a:r>
              <a:rPr lang="en-US" sz="3600" dirty="0" smtClean="0"/>
              <a:t>point</a:t>
            </a:r>
          </a:p>
          <a:p>
            <a:pPr>
              <a:buFont typeface="Wingdings" panose="05000000000000000000" pitchFamily="2" charset="2"/>
              <a:buChar char="§"/>
            </a:pPr>
            <a:r>
              <a:rPr lang="en-US" sz="3600" dirty="0" smtClean="0"/>
              <a:t>Mourning </a:t>
            </a:r>
            <a:r>
              <a:rPr lang="en-US" sz="3600" dirty="0"/>
              <a:t>is being </a:t>
            </a:r>
            <a:r>
              <a:rPr lang="en-US" sz="3600" dirty="0" smtClean="0"/>
              <a:t>experienced as a problem, medical model (about recovery of symptoms)</a:t>
            </a:r>
            <a:r>
              <a:rPr lang="en-US" sz="3600" dirty="0"/>
              <a:t/>
            </a:r>
            <a:br>
              <a:rPr lang="en-US" sz="3600" dirty="0"/>
            </a:br>
            <a:r>
              <a:rPr lang="en-US" sz="3600" dirty="0" smtClean="0"/>
              <a:t>→ </a:t>
            </a:r>
            <a:r>
              <a:rPr lang="en-US" sz="2000" dirty="0" smtClean="0"/>
              <a:t>ex.</a:t>
            </a:r>
            <a:r>
              <a:rPr lang="en-US" sz="3600" dirty="0" smtClean="0"/>
              <a:t> </a:t>
            </a:r>
            <a:r>
              <a:rPr lang="en-US" sz="2000" dirty="0" smtClean="0"/>
              <a:t>emotional woman</a:t>
            </a:r>
            <a:endParaRPr lang="nl-BE" sz="2000" i="1" dirty="0" smtClean="0">
              <a:cs typeface="Calibri" panose="020F0502020204030204" pitchFamily="34" charset="0"/>
            </a:endParaRPr>
          </a:p>
        </p:txBody>
      </p:sp>
    </p:spTree>
    <p:extLst>
      <p:ext uri="{BB962C8B-B14F-4D97-AF65-F5344CB8AC3E}">
        <p14:creationId xmlns:p14="http://schemas.microsoft.com/office/powerpoint/2010/main" val="161584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75493" y="656499"/>
            <a:ext cx="8596668" cy="5441215"/>
          </a:xfrm>
        </p:spPr>
        <p:txBody>
          <a:bodyPr/>
          <a:lstStyle/>
          <a:p>
            <a:pPr>
              <a:buFont typeface="Wingdings" panose="05000000000000000000" pitchFamily="2" charset="2"/>
              <a:buChar char="§"/>
            </a:pPr>
            <a:r>
              <a:rPr lang="en-US" sz="3600" dirty="0"/>
              <a:t>Say hello (connection)</a:t>
            </a:r>
            <a:br>
              <a:rPr lang="en-US" sz="3600" dirty="0"/>
            </a:br>
            <a:r>
              <a:rPr lang="en-US" sz="3600" dirty="0"/>
              <a:t>Exercise to reconnect with who you are and are lost so that person becomes part of your life again.</a:t>
            </a:r>
            <a:br>
              <a:rPr lang="en-US" sz="3600" dirty="0"/>
            </a:br>
            <a:r>
              <a:rPr lang="en-US" sz="3600" dirty="0"/>
              <a:t>A photo or an object of the person can be </a:t>
            </a:r>
            <a:r>
              <a:rPr lang="en-US" sz="3600" dirty="0" smtClean="0"/>
              <a:t>brought</a:t>
            </a:r>
            <a:endParaRPr lang="nl-BE" dirty="0"/>
          </a:p>
        </p:txBody>
      </p:sp>
    </p:spTree>
    <p:extLst>
      <p:ext uri="{BB962C8B-B14F-4D97-AF65-F5344CB8AC3E}">
        <p14:creationId xmlns:p14="http://schemas.microsoft.com/office/powerpoint/2010/main" val="214545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24128" y="857250"/>
            <a:ext cx="9720073" cy="5452110"/>
          </a:xfrm>
        </p:spPr>
        <p:txBody>
          <a:bodyPr>
            <a:normAutofit/>
          </a:bodyPr>
          <a:lstStyle/>
          <a:p>
            <a:r>
              <a:rPr lang="nl-BE" sz="3600" dirty="0" err="1" smtClean="0"/>
              <a:t>Thank</a:t>
            </a:r>
            <a:r>
              <a:rPr lang="nl-BE" sz="3600" dirty="0" smtClean="0"/>
              <a:t> </a:t>
            </a:r>
            <a:r>
              <a:rPr lang="nl-BE" sz="3600" dirty="0" err="1" smtClean="0"/>
              <a:t>you</a:t>
            </a:r>
            <a:r>
              <a:rPr lang="nl-BE" sz="3600" dirty="0" smtClean="0"/>
              <a:t> </a:t>
            </a:r>
            <a:r>
              <a:rPr lang="nl-BE" sz="3600" dirty="0" err="1" smtClean="0"/>
              <a:t>for</a:t>
            </a:r>
            <a:r>
              <a:rPr lang="nl-BE" sz="3600" dirty="0" smtClean="0"/>
              <a:t> </a:t>
            </a:r>
            <a:r>
              <a:rPr lang="nl-BE" sz="3600" dirty="0" err="1" smtClean="0"/>
              <a:t>listening</a:t>
            </a:r>
            <a:r>
              <a:rPr lang="nl-BE" sz="3600" dirty="0" smtClean="0"/>
              <a:t> </a:t>
            </a:r>
            <a:r>
              <a:rPr lang="nl-BE" sz="3600" dirty="0" err="1" smtClean="0"/>
              <a:t>and</a:t>
            </a:r>
            <a:r>
              <a:rPr lang="nl-BE" sz="3600" dirty="0" smtClean="0"/>
              <a:t> I hope </a:t>
            </a:r>
            <a:r>
              <a:rPr lang="nl-BE" sz="3600" dirty="0" err="1" smtClean="0"/>
              <a:t>the</a:t>
            </a:r>
            <a:r>
              <a:rPr lang="nl-BE" sz="3600" dirty="0" smtClean="0"/>
              <a:t> DNA-model </a:t>
            </a:r>
            <a:r>
              <a:rPr lang="nl-BE" sz="3600" dirty="0" err="1" smtClean="0"/>
              <a:t>can</a:t>
            </a:r>
            <a:r>
              <a:rPr lang="nl-BE" sz="3600" dirty="0" smtClean="0"/>
              <a:t> </a:t>
            </a:r>
            <a:r>
              <a:rPr lang="nl-BE" sz="3600" dirty="0" err="1" smtClean="0"/>
              <a:t>inspire</a:t>
            </a:r>
            <a:r>
              <a:rPr lang="nl-BE" sz="3600" dirty="0" smtClean="0"/>
              <a:t> </a:t>
            </a:r>
            <a:r>
              <a:rPr lang="nl-BE" sz="3600" dirty="0" err="1" smtClean="0"/>
              <a:t>you</a:t>
            </a:r>
            <a:r>
              <a:rPr lang="nl-BE" sz="3600" dirty="0" smtClean="0"/>
              <a:t>!</a:t>
            </a:r>
          </a:p>
          <a:p>
            <a:r>
              <a:rPr lang="nl-BE" sz="3600" dirty="0" err="1" smtClean="0"/>
              <a:t>Questions</a:t>
            </a:r>
            <a:r>
              <a:rPr lang="nl-BE" sz="3600" dirty="0" smtClean="0"/>
              <a:t>?</a:t>
            </a:r>
            <a:endParaRPr lang="nl-BE" sz="3600" dirty="0"/>
          </a:p>
          <a:p>
            <a:endParaRPr lang="nl-BE" sz="3600" dirty="0"/>
          </a:p>
          <a:p>
            <a:pPr algn="ctr"/>
            <a:r>
              <a:rPr lang="nl-BE" sz="3600" dirty="0" smtClean="0"/>
              <a:t>Song </a:t>
            </a:r>
            <a:r>
              <a:rPr lang="nl-BE" sz="3600" dirty="0" err="1" smtClean="0"/>
              <a:t>Rudimental</a:t>
            </a:r>
            <a:r>
              <a:rPr lang="nl-BE" sz="3600" dirty="0" smtClean="0"/>
              <a:t> ‘</a:t>
            </a:r>
            <a:r>
              <a:rPr lang="nl-BE" sz="3600" dirty="0" err="1" smtClean="0"/>
              <a:t>waiting</a:t>
            </a:r>
            <a:r>
              <a:rPr lang="nl-BE" sz="3600" dirty="0" smtClean="0"/>
              <a:t> </a:t>
            </a:r>
            <a:r>
              <a:rPr lang="nl-BE" sz="3600" dirty="0" err="1" smtClean="0"/>
              <a:t>all</a:t>
            </a:r>
            <a:r>
              <a:rPr lang="nl-BE" sz="3600" dirty="0" smtClean="0"/>
              <a:t> </a:t>
            </a:r>
            <a:r>
              <a:rPr lang="nl-BE" sz="3600" dirty="0" err="1" smtClean="0"/>
              <a:t>night</a:t>
            </a:r>
            <a:r>
              <a:rPr lang="nl-BE" sz="3600" dirty="0" smtClean="0"/>
              <a:t>’</a:t>
            </a:r>
          </a:p>
          <a:p>
            <a:pPr algn="ctr"/>
            <a:endParaRPr lang="nl-BE" sz="3600" dirty="0"/>
          </a:p>
          <a:p>
            <a:pPr algn="ctr"/>
            <a:endParaRPr lang="nl-BE" sz="3600" dirty="0"/>
          </a:p>
        </p:txBody>
      </p:sp>
    </p:spTree>
    <p:extLst>
      <p:ext uri="{BB962C8B-B14F-4D97-AF65-F5344CB8AC3E}">
        <p14:creationId xmlns:p14="http://schemas.microsoft.com/office/powerpoint/2010/main" val="92296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76589" y="621760"/>
            <a:ext cx="8596668" cy="3880773"/>
          </a:xfrm>
        </p:spPr>
        <p:txBody>
          <a:bodyPr/>
          <a:lstStyle/>
          <a:p>
            <a:pPr lvl="1"/>
            <a:r>
              <a:rPr lang="en-US" sz="3600" dirty="0" smtClean="0"/>
              <a:t> </a:t>
            </a:r>
            <a:r>
              <a:rPr lang="en-US" sz="3600" dirty="0"/>
              <a:t>e</a:t>
            </a:r>
            <a:r>
              <a:rPr lang="en-US" sz="3600" dirty="0" smtClean="0"/>
              <a:t>xpressing </a:t>
            </a:r>
            <a:r>
              <a:rPr lang="en-US" sz="3600" dirty="0"/>
              <a:t>emotions </a:t>
            </a:r>
            <a:r>
              <a:rPr lang="en-US" sz="3600" dirty="0" smtClean="0"/>
              <a:t>= healthy</a:t>
            </a:r>
          </a:p>
          <a:p>
            <a:pPr lvl="1"/>
            <a:r>
              <a:rPr lang="en-US" sz="3600" dirty="0" smtClean="0"/>
              <a:t> loss because of death</a:t>
            </a:r>
          </a:p>
          <a:p>
            <a:pPr lvl="1"/>
            <a:r>
              <a:rPr lang="en-US" sz="3600" dirty="0"/>
              <a:t> </a:t>
            </a:r>
            <a:r>
              <a:rPr lang="en-US" sz="3600" dirty="0" smtClean="0"/>
              <a:t>‘letting go’ is essential</a:t>
            </a:r>
            <a:r>
              <a:rPr lang="en-US" sz="3600" dirty="0"/>
              <a:t/>
            </a:r>
            <a:br>
              <a:rPr lang="en-US" sz="3600" dirty="0"/>
            </a:br>
            <a:r>
              <a:rPr lang="en-US" sz="3600" dirty="0"/>
              <a:t>→ </a:t>
            </a:r>
            <a:r>
              <a:rPr lang="en-US" sz="2000" dirty="0" smtClean="0"/>
              <a:t>ex. “over your </a:t>
            </a:r>
            <a:r>
              <a:rPr lang="en-US" sz="2000" dirty="0"/>
              <a:t>mum"</a:t>
            </a:r>
            <a:endParaRPr lang="nl-BE" sz="2000" dirty="0"/>
          </a:p>
          <a:p>
            <a:endParaRPr lang="nl-BE" dirty="0"/>
          </a:p>
        </p:txBody>
      </p:sp>
    </p:spTree>
    <p:extLst>
      <p:ext uri="{BB962C8B-B14F-4D97-AF65-F5344CB8AC3E}">
        <p14:creationId xmlns:p14="http://schemas.microsoft.com/office/powerpoint/2010/main" val="92382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4276" y="485776"/>
            <a:ext cx="9720072" cy="1828799"/>
          </a:xfrm>
        </p:spPr>
        <p:txBody>
          <a:bodyPr>
            <a:noAutofit/>
          </a:bodyPr>
          <a:lstStyle/>
          <a:p>
            <a:r>
              <a:rPr lang="nl-BE" sz="4800" dirty="0" smtClean="0">
                <a:latin typeface="+mn-lt"/>
                <a:cs typeface="Calibri" panose="020F0502020204030204" pitchFamily="34" charset="0"/>
              </a:rPr>
              <a:t>DNA-model: 3 </a:t>
            </a:r>
            <a:r>
              <a:rPr lang="nl-BE" sz="4800" dirty="0" err="1" smtClean="0">
                <a:latin typeface="+mn-lt"/>
                <a:cs typeface="Calibri" panose="020F0502020204030204" pitchFamily="34" charset="0"/>
              </a:rPr>
              <a:t>dimensions</a:t>
            </a:r>
            <a:r>
              <a:rPr lang="nl-BE" sz="4800" dirty="0" smtClean="0">
                <a:latin typeface="+mn-lt"/>
                <a:cs typeface="Calibri" panose="020F0502020204030204" pitchFamily="34" charset="0"/>
              </a:rPr>
              <a:t> </a:t>
            </a:r>
            <a:r>
              <a:rPr lang="nl-BE" sz="3200" dirty="0" smtClean="0">
                <a:latin typeface="+mn-lt"/>
                <a:cs typeface="Calibri" panose="020F0502020204030204" pitchFamily="34" charset="0"/>
              </a:rPr>
              <a:t>(</a:t>
            </a:r>
            <a:r>
              <a:rPr lang="nl-BE" sz="3200" dirty="0" err="1" smtClean="0">
                <a:latin typeface="+mn-lt"/>
                <a:cs typeface="Calibri" panose="020F0502020204030204" pitchFamily="34" charset="0"/>
              </a:rPr>
              <a:t>loss</a:t>
            </a:r>
            <a:r>
              <a:rPr lang="nl-BE" sz="3200" dirty="0" smtClean="0">
                <a:latin typeface="+mn-lt"/>
                <a:cs typeface="Calibri" panose="020F0502020204030204" pitchFamily="34" charset="0"/>
              </a:rPr>
              <a:t>/recovery/</a:t>
            </a:r>
            <a:r>
              <a:rPr lang="nl-BE" sz="3200" dirty="0" err="1" smtClean="0">
                <a:latin typeface="+mn-lt"/>
                <a:cs typeface="Calibri" panose="020F0502020204030204" pitchFamily="34" charset="0"/>
              </a:rPr>
              <a:t>connection</a:t>
            </a:r>
            <a:r>
              <a:rPr lang="nl-BE" sz="2800" dirty="0" smtClean="0">
                <a:latin typeface="+mn-lt"/>
                <a:cs typeface="Calibri" panose="020F0502020204030204" pitchFamily="34" charset="0"/>
              </a:rPr>
              <a:t>)</a:t>
            </a:r>
            <a:r>
              <a:rPr lang="en-US" sz="4800" dirty="0" smtClean="0">
                <a:latin typeface="+mn-lt"/>
              </a:rPr>
              <a:t/>
            </a:r>
            <a:br>
              <a:rPr lang="en-US" sz="4800" dirty="0" smtClean="0">
                <a:latin typeface="+mn-lt"/>
              </a:rPr>
            </a:br>
            <a:endParaRPr lang="nl-BE" sz="4800" dirty="0">
              <a:latin typeface="+mn-lt"/>
              <a:cs typeface="Calibri" panose="020F0502020204030204" pitchFamily="34" charset="0"/>
            </a:endParaRPr>
          </a:p>
        </p:txBody>
      </p:sp>
      <p:sp>
        <p:nvSpPr>
          <p:cNvPr id="3" name="Tijdelijke aanduiding voor inhoud 2"/>
          <p:cNvSpPr>
            <a:spLocks noGrp="1"/>
          </p:cNvSpPr>
          <p:nvPr>
            <p:ph idx="1"/>
          </p:nvPr>
        </p:nvSpPr>
        <p:spPr>
          <a:xfrm>
            <a:off x="937180" y="2028826"/>
            <a:ext cx="9614264" cy="4614862"/>
          </a:xfrm>
        </p:spPr>
        <p:txBody>
          <a:bodyPr>
            <a:normAutofit fontScale="85000" lnSpcReduction="20000"/>
          </a:bodyPr>
          <a:lstStyle/>
          <a:p>
            <a:pPr>
              <a:buFont typeface="Wingdings" panose="05000000000000000000" pitchFamily="2" charset="2"/>
              <a:buChar char="§"/>
            </a:pPr>
            <a:r>
              <a:rPr lang="en-US" sz="3900" dirty="0" smtClean="0"/>
              <a:t>it’s a metaphor: DNA=unique, grieve = unique/ we give through our DNA, the same with grieving (ex.)</a:t>
            </a:r>
          </a:p>
          <a:p>
            <a:pPr>
              <a:buFont typeface="Wingdings" panose="05000000000000000000" pitchFamily="2" charset="2"/>
              <a:buChar char="§"/>
            </a:pPr>
            <a:r>
              <a:rPr lang="en-US" sz="3900" dirty="0" smtClean="0"/>
              <a:t>mourning = a normal response to an abnormal event</a:t>
            </a:r>
          </a:p>
          <a:p>
            <a:pPr>
              <a:buFont typeface="Wingdings" panose="05000000000000000000" pitchFamily="2" charset="2"/>
              <a:buChar char="§"/>
            </a:pPr>
            <a:r>
              <a:rPr lang="en-US" sz="3900" dirty="0" smtClean="0"/>
              <a:t>mourning = looking for another way of loving</a:t>
            </a:r>
          </a:p>
          <a:p>
            <a:pPr>
              <a:buFont typeface="Wingdings" panose="05000000000000000000" pitchFamily="2" charset="2"/>
              <a:buChar char="§"/>
            </a:pPr>
            <a:r>
              <a:rPr lang="nl-BE" sz="4200" b="1" dirty="0" smtClean="0"/>
              <a:t>living </a:t>
            </a:r>
            <a:r>
              <a:rPr lang="nl-BE" sz="4200" b="1" dirty="0" err="1"/>
              <a:t>loss</a:t>
            </a:r>
            <a:r>
              <a:rPr lang="nl-BE" sz="4200" dirty="0"/>
              <a:t>: </a:t>
            </a:r>
            <a:r>
              <a:rPr lang="nl-BE" sz="4200" dirty="0" err="1"/>
              <a:t>divorse</a:t>
            </a:r>
            <a:r>
              <a:rPr lang="nl-BE" sz="4200" dirty="0"/>
              <a:t>, </a:t>
            </a:r>
            <a:r>
              <a:rPr lang="nl-BE" sz="4200" dirty="0" err="1"/>
              <a:t>loss</a:t>
            </a:r>
            <a:r>
              <a:rPr lang="nl-BE" sz="4200" dirty="0"/>
              <a:t> of land, </a:t>
            </a:r>
            <a:r>
              <a:rPr lang="nl-BE" sz="4200" dirty="0" err="1"/>
              <a:t>loss</a:t>
            </a:r>
            <a:r>
              <a:rPr lang="nl-BE" sz="4200" dirty="0"/>
              <a:t> of job, </a:t>
            </a:r>
            <a:r>
              <a:rPr lang="nl-BE" sz="4200" dirty="0" err="1"/>
              <a:t>loss</a:t>
            </a:r>
            <a:r>
              <a:rPr lang="nl-BE" sz="4200" dirty="0"/>
              <a:t> of </a:t>
            </a:r>
            <a:r>
              <a:rPr lang="nl-BE" sz="4200" dirty="0" err="1"/>
              <a:t>dreams</a:t>
            </a:r>
            <a:r>
              <a:rPr lang="nl-BE" sz="4200" dirty="0"/>
              <a:t>,…</a:t>
            </a:r>
          </a:p>
          <a:p>
            <a:pPr marL="0" indent="0">
              <a:buNone/>
            </a:pPr>
            <a:endParaRPr lang="nl-BE" sz="3900" dirty="0" smtClean="0"/>
          </a:p>
          <a:p>
            <a:pPr marL="0" indent="0">
              <a:buNone/>
            </a:pPr>
            <a:r>
              <a:rPr lang="en-US" sz="3600" dirty="0" smtClean="0"/>
              <a:t/>
            </a:r>
            <a:br>
              <a:rPr lang="en-US" sz="3600" dirty="0" smtClean="0"/>
            </a:br>
            <a:r>
              <a:rPr lang="en-US" sz="3600" dirty="0" smtClean="0"/>
              <a:t/>
            </a:r>
            <a:br>
              <a:rPr lang="en-US" sz="3600" dirty="0" smtClean="0"/>
            </a:br>
            <a:endParaRPr lang="nl-BE" dirty="0" smtClean="0"/>
          </a:p>
        </p:txBody>
      </p:sp>
    </p:spTree>
    <p:extLst>
      <p:ext uri="{BB962C8B-B14F-4D97-AF65-F5344CB8AC3E}">
        <p14:creationId xmlns:p14="http://schemas.microsoft.com/office/powerpoint/2010/main" val="164380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09828" y="828675"/>
            <a:ext cx="9720073" cy="4023360"/>
          </a:xfrm>
        </p:spPr>
        <p:txBody>
          <a:bodyPr/>
          <a:lstStyle/>
          <a:p>
            <a:pPr>
              <a:buFont typeface="Wingdings" panose="05000000000000000000" pitchFamily="2" charset="2"/>
              <a:buChar char="§"/>
            </a:pPr>
            <a:r>
              <a:rPr lang="en-US" sz="3600" dirty="0" smtClean="0"/>
              <a:t>spiral</a:t>
            </a:r>
            <a:r>
              <a:rPr lang="en-US" sz="3600" dirty="0"/>
              <a:t>: non-linear, no end point</a:t>
            </a:r>
            <a:br>
              <a:rPr lang="en-US" sz="3600" dirty="0"/>
            </a:br>
            <a:r>
              <a:rPr lang="en-US" sz="3600" dirty="0"/>
              <a:t>the 2 spirals = 2 </a:t>
            </a:r>
            <a:r>
              <a:rPr lang="en-US" sz="3600" dirty="0" smtClean="0"/>
              <a:t>poles, connection in between</a:t>
            </a:r>
          </a:p>
          <a:p>
            <a:pPr>
              <a:buFont typeface="Wingdings" panose="05000000000000000000" pitchFamily="2" charset="2"/>
              <a:buChar char="§"/>
            </a:pPr>
            <a:endParaRPr lang="en-US" sz="3600" dirty="0"/>
          </a:p>
          <a:p>
            <a:pPr marL="0" indent="0">
              <a:buNone/>
            </a:pPr>
            <a:endParaRPr lang="en-US" sz="3600" dirty="0"/>
          </a:p>
          <a:p>
            <a:endParaRPr lang="nl-BE" dirty="0"/>
          </a:p>
        </p:txBody>
      </p:sp>
      <p:pic>
        <p:nvPicPr>
          <p:cNvPr id="4" name="Tijdelijke aanduiding voor inhoud 3" descr="Afbeeldingsresultaat voor dna">
            <a:hlinkClick r:id="rId2" tgtFrame="&quot;_blank&quot;"/>
          </p:cNvPr>
          <p:cNvPicPr>
            <a:picLock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353" y="1900238"/>
            <a:ext cx="7091610" cy="4414838"/>
          </a:xfrm>
          <a:prstGeom prst="rect">
            <a:avLst/>
          </a:prstGeom>
          <a:noFill/>
          <a:ln>
            <a:noFill/>
          </a:ln>
        </p:spPr>
      </p:pic>
    </p:spTree>
    <p:extLst>
      <p:ext uri="{BB962C8B-B14F-4D97-AF65-F5344CB8AC3E}">
        <p14:creationId xmlns:p14="http://schemas.microsoft.com/office/powerpoint/2010/main" val="338939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57239" y="785813"/>
            <a:ext cx="9901238" cy="5643562"/>
          </a:xfrm>
        </p:spPr>
        <p:txBody>
          <a:bodyPr>
            <a:normAutofit/>
          </a:bodyPr>
          <a:lstStyle/>
          <a:p>
            <a:pPr marL="0" indent="0">
              <a:buNone/>
            </a:pPr>
            <a:r>
              <a:rPr lang="en-US" sz="3600" b="1" dirty="0" smtClean="0"/>
              <a:t>1. Loss pool</a:t>
            </a:r>
            <a:r>
              <a:rPr lang="en-US" sz="3600" dirty="0"/>
              <a:t/>
            </a:r>
            <a:br>
              <a:rPr lang="en-US" sz="3600" dirty="0"/>
            </a:br>
            <a:r>
              <a:rPr lang="en-US" sz="3600" dirty="0" smtClean="0"/>
              <a:t>- Allowing emotions to flow, then they automatically disappear: no!</a:t>
            </a:r>
            <a:br>
              <a:rPr lang="en-US" sz="3600" dirty="0" smtClean="0"/>
            </a:br>
            <a:r>
              <a:rPr lang="en-US" sz="3600" dirty="0" smtClean="0"/>
              <a:t>→ self-help groups</a:t>
            </a:r>
          </a:p>
          <a:p>
            <a:pPr marL="0" indent="0">
              <a:buNone/>
            </a:pPr>
            <a:r>
              <a:rPr lang="en-US" sz="3600" dirty="0" smtClean="0"/>
              <a:t>- Mourning never stops, the mourning pain becomes less</a:t>
            </a:r>
            <a:endParaRPr lang="nl-BE" sz="3600" dirty="0" smtClean="0"/>
          </a:p>
          <a:p>
            <a:pPr marL="0" indent="0">
              <a:buNone/>
            </a:pPr>
            <a:r>
              <a:rPr lang="nl-BE" sz="3600" b="1" dirty="0" smtClean="0">
                <a:solidFill>
                  <a:srgbClr val="FF0000"/>
                </a:solidFill>
              </a:rPr>
              <a:t>- </a:t>
            </a:r>
            <a:r>
              <a:rPr lang="en-US" sz="3500" b="1" dirty="0" smtClean="0">
                <a:solidFill>
                  <a:srgbClr val="FF0000"/>
                </a:solidFill>
              </a:rPr>
              <a:t>Positive emotions </a:t>
            </a:r>
            <a:r>
              <a:rPr lang="en-US" sz="3500" dirty="0" smtClean="0"/>
              <a:t>make people dare to experience them</a:t>
            </a:r>
          </a:p>
          <a:p>
            <a:pPr marL="0" indent="0">
              <a:buNone/>
            </a:pPr>
            <a:r>
              <a:rPr lang="en-US" sz="3600" dirty="0" smtClean="0"/>
              <a:t>- Emotions have a function: it’s about regulate them </a:t>
            </a:r>
            <a:br>
              <a:rPr lang="en-US" sz="3600" dirty="0" smtClean="0"/>
            </a:br>
            <a:r>
              <a:rPr lang="en-US" sz="3600" dirty="0" smtClean="0"/>
              <a:t>ex: anger</a:t>
            </a:r>
          </a:p>
          <a:p>
            <a:endParaRPr lang="nl-BE" dirty="0"/>
          </a:p>
        </p:txBody>
      </p:sp>
    </p:spTree>
    <p:extLst>
      <p:ext uri="{BB962C8B-B14F-4D97-AF65-F5344CB8AC3E}">
        <p14:creationId xmlns:p14="http://schemas.microsoft.com/office/powerpoint/2010/main" val="382839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17816" y="809883"/>
            <a:ext cx="8946541" cy="5450826"/>
          </a:xfrm>
        </p:spPr>
        <p:txBody>
          <a:bodyPr>
            <a:noAutofit/>
          </a:bodyPr>
          <a:lstStyle/>
          <a:p>
            <a:pPr marL="0" indent="0">
              <a:buNone/>
            </a:pPr>
            <a:r>
              <a:rPr lang="nl-BE" sz="3600" b="1" dirty="0" smtClean="0"/>
              <a:t>2. </a:t>
            </a:r>
            <a:r>
              <a:rPr lang="en-US" sz="3600" dirty="0" smtClean="0"/>
              <a:t> </a:t>
            </a:r>
            <a:r>
              <a:rPr lang="en-US" sz="3600" b="1" dirty="0" smtClean="0"/>
              <a:t>Recovery pool</a:t>
            </a:r>
          </a:p>
          <a:p>
            <a:pPr marL="0" indent="0">
              <a:buNone/>
            </a:pPr>
            <a:endParaRPr lang="en-US" sz="3600" b="1" dirty="0" smtClean="0"/>
          </a:p>
          <a:p>
            <a:pPr>
              <a:buFont typeface="Wingdings" panose="05000000000000000000" pitchFamily="2" charset="2"/>
              <a:buChar char="§"/>
            </a:pPr>
            <a:r>
              <a:rPr lang="en-US" sz="3600" dirty="0"/>
              <a:t> </a:t>
            </a:r>
            <a:r>
              <a:rPr lang="en-US" sz="3600" dirty="0" smtClean="0"/>
              <a:t>life that goes on</a:t>
            </a:r>
          </a:p>
          <a:p>
            <a:pPr>
              <a:buFont typeface="Wingdings" panose="05000000000000000000" pitchFamily="2" charset="2"/>
              <a:buChar char="§"/>
            </a:pPr>
            <a:r>
              <a:rPr lang="en-US" sz="3600" dirty="0"/>
              <a:t> </a:t>
            </a:r>
            <a:r>
              <a:rPr lang="en-US" sz="3600" dirty="0" smtClean="0"/>
              <a:t>integrate the loss, not getting over it</a:t>
            </a:r>
          </a:p>
          <a:p>
            <a:pPr>
              <a:buFont typeface="Wingdings" panose="05000000000000000000" pitchFamily="2" charset="2"/>
              <a:buChar char="§"/>
            </a:pPr>
            <a:r>
              <a:rPr lang="en-US" sz="3600" dirty="0"/>
              <a:t> </a:t>
            </a:r>
            <a:r>
              <a:rPr lang="en-US" sz="3600" dirty="0" smtClean="0"/>
              <a:t>identity reconstruction: P-T-F</a:t>
            </a:r>
            <a:endParaRPr lang="nl-BE" sz="3600" dirty="0" smtClean="0"/>
          </a:p>
        </p:txBody>
      </p:sp>
    </p:spTree>
    <p:extLst>
      <p:ext uri="{BB962C8B-B14F-4D97-AF65-F5344CB8AC3E}">
        <p14:creationId xmlns:p14="http://schemas.microsoft.com/office/powerpoint/2010/main" val="389855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84212" y="773670"/>
            <a:ext cx="8596668" cy="5113314"/>
          </a:xfrm>
        </p:spPr>
        <p:txBody>
          <a:bodyPr>
            <a:normAutofit/>
          </a:bodyPr>
          <a:lstStyle/>
          <a:p>
            <a:pPr>
              <a:buFont typeface="Wingdings" panose="05000000000000000000" pitchFamily="2" charset="2"/>
              <a:buChar char="§"/>
            </a:pPr>
            <a:r>
              <a:rPr lang="en-US" sz="3600" dirty="0" smtClean="0"/>
              <a:t> The </a:t>
            </a:r>
            <a:r>
              <a:rPr lang="en-US" sz="3600" b="1" dirty="0" smtClean="0"/>
              <a:t>frame of reference </a:t>
            </a:r>
            <a:r>
              <a:rPr lang="en-US" sz="3600" dirty="0" smtClean="0"/>
              <a:t>is also changing: values, norms, beliefs ...</a:t>
            </a:r>
            <a:br>
              <a:rPr lang="en-US" sz="3600" dirty="0" smtClean="0"/>
            </a:br>
            <a:endParaRPr lang="en-US" sz="3600" dirty="0" smtClean="0"/>
          </a:p>
          <a:p>
            <a:pPr>
              <a:buFont typeface="Wingdings" panose="05000000000000000000" pitchFamily="2" charset="2"/>
              <a:buChar char="§"/>
            </a:pPr>
            <a:r>
              <a:rPr lang="en-US" sz="3600" b="1" dirty="0" smtClean="0"/>
              <a:t> Teenagers</a:t>
            </a:r>
            <a:r>
              <a:rPr lang="en-US" sz="3600" dirty="0" smtClean="0"/>
              <a:t> often mourn recovery-oriented and dare to allow loss only when they experience safety (delayed mourning)</a:t>
            </a:r>
            <a:br>
              <a:rPr lang="en-US" sz="3600" dirty="0" smtClean="0"/>
            </a:br>
            <a:r>
              <a:rPr lang="en-US" sz="2400" dirty="0" smtClean="0"/>
              <a:t>→ ex girl</a:t>
            </a:r>
            <a:endParaRPr lang="nl-BE" sz="2400" dirty="0"/>
          </a:p>
        </p:txBody>
      </p:sp>
    </p:spTree>
    <p:extLst>
      <p:ext uri="{BB962C8B-B14F-4D97-AF65-F5344CB8AC3E}">
        <p14:creationId xmlns:p14="http://schemas.microsoft.com/office/powerpoint/2010/main" val="227893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62335" y="662956"/>
            <a:ext cx="8946541" cy="5194919"/>
          </a:xfrm>
        </p:spPr>
        <p:txBody>
          <a:bodyPr>
            <a:noAutofit/>
          </a:bodyPr>
          <a:lstStyle/>
          <a:p>
            <a:pPr marL="0" indent="0">
              <a:buNone/>
            </a:pPr>
            <a:r>
              <a:rPr lang="en-US" sz="3600" b="1" dirty="0" smtClean="0"/>
              <a:t>3. </a:t>
            </a:r>
            <a:r>
              <a:rPr lang="en-US" sz="3600" b="1" dirty="0"/>
              <a:t>connection, relationship = </a:t>
            </a:r>
            <a:r>
              <a:rPr lang="en-US" sz="3600" b="1" dirty="0" smtClean="0"/>
              <a:t>essence</a:t>
            </a:r>
            <a:r>
              <a:rPr lang="en-US" sz="3600" dirty="0"/>
              <a:t/>
            </a:r>
            <a:br>
              <a:rPr lang="en-US" sz="3600" dirty="0"/>
            </a:br>
            <a:r>
              <a:rPr lang="en-US" sz="3600" dirty="0"/>
              <a:t>- Redefining the </a:t>
            </a:r>
            <a:r>
              <a:rPr lang="en-US" sz="3600" dirty="0" smtClean="0"/>
              <a:t>relationship</a:t>
            </a:r>
            <a:endParaRPr lang="en-US" sz="3600" dirty="0"/>
          </a:p>
          <a:p>
            <a:pPr marL="0" indent="0">
              <a:buNone/>
            </a:pPr>
            <a:r>
              <a:rPr lang="en-US" sz="3600" dirty="0" smtClean="0">
                <a:latin typeface="Century Gothic" panose="020B0502020202020204" pitchFamily="34" charset="0"/>
              </a:rPr>
              <a:t>→ </a:t>
            </a:r>
            <a:r>
              <a:rPr lang="en-US" sz="3600" dirty="0" smtClean="0"/>
              <a:t>the </a:t>
            </a:r>
            <a:r>
              <a:rPr lang="en-US" sz="3600" dirty="0"/>
              <a:t>relationship </a:t>
            </a:r>
            <a:r>
              <a:rPr lang="en-US" sz="3600" dirty="0" smtClean="0"/>
              <a:t>doesn’t disappear </a:t>
            </a:r>
            <a:r>
              <a:rPr lang="en-US" sz="3600" dirty="0"/>
              <a:t>but is </a:t>
            </a:r>
            <a:r>
              <a:rPr lang="en-US" sz="3600" dirty="0" smtClean="0"/>
              <a:t>transformed, a search that never ends</a:t>
            </a:r>
            <a:endParaRPr lang="en-US" sz="3600" dirty="0"/>
          </a:p>
          <a:p>
            <a:pPr marL="0" indent="0">
              <a:buNone/>
            </a:pPr>
            <a:r>
              <a:rPr lang="en-US" sz="3600" dirty="0" smtClean="0"/>
              <a:t>- From </a:t>
            </a:r>
            <a:r>
              <a:rPr lang="en-US" sz="3600" dirty="0"/>
              <a:t>physical absence </a:t>
            </a:r>
            <a:r>
              <a:rPr lang="en-US" sz="3600" dirty="0" smtClean="0"/>
              <a:t>to symbolic presence</a:t>
            </a:r>
          </a:p>
          <a:p>
            <a:r>
              <a:rPr lang="en-US" sz="2000" dirty="0" smtClean="0"/>
              <a:t>Ex. divorce</a:t>
            </a:r>
            <a:endParaRPr lang="en-US" sz="3600" b="1" dirty="0" smtClean="0"/>
          </a:p>
          <a:p>
            <a:pPr marL="0" indent="0">
              <a:buNone/>
            </a:pPr>
            <a:r>
              <a:rPr lang="en-US" sz="3600" dirty="0" smtClean="0"/>
              <a:t>- loved </a:t>
            </a:r>
            <a:r>
              <a:rPr lang="en-US" sz="3600" dirty="0"/>
              <a:t>ones are lost, but love is </a:t>
            </a:r>
            <a:r>
              <a:rPr lang="en-US" sz="3600" dirty="0" smtClean="0"/>
              <a:t>not</a:t>
            </a:r>
          </a:p>
          <a:p>
            <a:pPr marL="0" indent="0">
              <a:buNone/>
            </a:pPr>
            <a:endParaRPr lang="nl-BE" dirty="0"/>
          </a:p>
        </p:txBody>
      </p:sp>
    </p:spTree>
    <p:extLst>
      <p:ext uri="{BB962C8B-B14F-4D97-AF65-F5344CB8AC3E}">
        <p14:creationId xmlns:p14="http://schemas.microsoft.com/office/powerpoint/2010/main" val="30373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2812</TotalTime>
  <Words>837</Words>
  <Application>Microsoft Office PowerPoint</Application>
  <PresentationFormat>Breedbeeld</PresentationFormat>
  <Paragraphs>99</Paragraphs>
  <Slides>21</Slides>
  <Notes>16</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21</vt:i4>
      </vt:variant>
    </vt:vector>
  </HeadingPairs>
  <TitlesOfParts>
    <vt:vector size="28" baseType="lpstr">
      <vt:lpstr>Calibri</vt:lpstr>
      <vt:lpstr>Century Gothic</vt:lpstr>
      <vt:lpstr>Tw Cen MT</vt:lpstr>
      <vt:lpstr>Tw Cen MT Condensed</vt:lpstr>
      <vt:lpstr>Wingdings</vt:lpstr>
      <vt:lpstr>Wingdings 3</vt:lpstr>
      <vt:lpstr>Integraal</vt:lpstr>
      <vt:lpstr>New vision of mourning the DNA model  (based on the book ‘DNA of mourning’ by Johan maes)</vt:lpstr>
      <vt:lpstr>Classic mourning models</vt:lpstr>
      <vt:lpstr>PowerPoint-presentatie</vt:lpstr>
      <vt:lpstr>DNA-model: 3 dimensions (loss/recovery/connection) </vt:lpstr>
      <vt:lpstr>PowerPoint-presentatie</vt:lpstr>
      <vt:lpstr>PowerPoint-presentatie</vt:lpstr>
      <vt:lpstr>PowerPoint-presentatie</vt:lpstr>
      <vt:lpstr>PowerPoint-presentatie</vt:lpstr>
      <vt:lpstr>PowerPoint-presentatie</vt:lpstr>
      <vt:lpstr>PowerPoint-presentatie</vt:lpstr>
      <vt:lpstr>PowerPoint-presentatie</vt:lpstr>
      <vt:lpstr>As coach in mourning…</vt:lpstr>
      <vt:lpstr>PowerPoint-presentatie</vt:lpstr>
      <vt:lpstr>PowerPoint-presentatie</vt:lpstr>
      <vt:lpstr>PowerPoint-presentatie</vt:lpstr>
      <vt:lpstr>Possible exercises</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visie op rouw:</dc:title>
  <dc:creator>Nele Vervaeck</dc:creator>
  <cp:lastModifiedBy>Nele Vervaeck</cp:lastModifiedBy>
  <cp:revision>122</cp:revision>
  <cp:lastPrinted>2019-05-15T09:08:44Z</cp:lastPrinted>
  <dcterms:created xsi:type="dcterms:W3CDTF">2018-03-22T10:18:24Z</dcterms:created>
  <dcterms:modified xsi:type="dcterms:W3CDTF">2019-05-15T09:40:30Z</dcterms:modified>
</cp:coreProperties>
</file>