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0" r:id="rId5"/>
    <p:sldId id="265" r:id="rId6"/>
    <p:sldId id="259"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7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9FD57D-B125-C543-85F8-6229D7539FB3}" type="datetimeFigureOut">
              <a:rPr lang="en-US" smtClean="0"/>
              <a:t>5/15/19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E3FB-255D-394D-BD80-6909B4318928}" type="slidenum">
              <a:rPr lang="en-US" smtClean="0"/>
              <a:t>‹#›</a:t>
            </a:fld>
            <a:endParaRPr lang="en-US"/>
          </a:p>
        </p:txBody>
      </p:sp>
    </p:spTree>
    <p:extLst>
      <p:ext uri="{BB962C8B-B14F-4D97-AF65-F5344CB8AC3E}">
        <p14:creationId xmlns:p14="http://schemas.microsoft.com/office/powerpoint/2010/main" val="8350233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9DE3FB-255D-394D-BD80-6909B4318928}" type="slidenum">
              <a:rPr lang="en-US" smtClean="0"/>
              <a:t>1</a:t>
            </a:fld>
            <a:endParaRPr lang="en-US"/>
          </a:p>
        </p:txBody>
      </p:sp>
    </p:spTree>
    <p:extLst>
      <p:ext uri="{BB962C8B-B14F-4D97-AF65-F5344CB8AC3E}">
        <p14:creationId xmlns:p14="http://schemas.microsoft.com/office/powerpoint/2010/main" val="229362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5/14/19</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F9461-E3EB-40CD-B93F-E5CBBBD8E0BA}" type="datetimeFigureOut">
              <a:rPr lang="en-US" smtClean="0"/>
              <a:pPr/>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EFF424-F111-43CB-9C75-D52325012943}" type="datetime1">
              <a:rPr lang="en-US" smtClean="0"/>
              <a:pPr/>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5/14/19</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5DA190-4BDC-4D39-B5BB-A14B3E8B1B3D}" type="datetime1">
              <a:rPr lang="en-US" smtClean="0"/>
              <a:pPr/>
              <a:t>5/14/19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5/14/19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5/14/19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1D58AA-1C84-40C9-BFEE-631CCB17636C}" type="datetime1">
              <a:rPr lang="en-US" smtClean="0"/>
              <a:pPr/>
              <a:t>5/14/19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542C1-4E96-413B-B72E-6C4B39D85C9D}" type="datetime1">
              <a:rPr lang="en-US" smtClean="0"/>
              <a:pPr/>
              <a:t>5/14/19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42AA2-D442-471A-9D69-80392E1E581D}" type="datetime1">
              <a:rPr lang="en-US" smtClean="0"/>
              <a:pPr/>
              <a:t>5/14/19</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5/14/19</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youtu.be/YCEaYInJbos?t=175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 Role to Activate Resilience, Recovery, &amp; Peace</a:t>
            </a:r>
            <a:endParaRPr lang="en-US" dirty="0"/>
          </a:p>
        </p:txBody>
      </p:sp>
      <p:sp>
        <p:nvSpPr>
          <p:cNvPr id="3" name="Title 2"/>
          <p:cNvSpPr>
            <a:spLocks noGrp="1"/>
          </p:cNvSpPr>
          <p:nvPr>
            <p:ph type="title"/>
          </p:nvPr>
        </p:nvSpPr>
        <p:spPr/>
        <p:txBody>
          <a:bodyPr/>
          <a:lstStyle/>
          <a:p>
            <a:r>
              <a:rPr lang="en-US" cap="none" dirty="0" smtClean="0"/>
              <a:t>trauma doulas </a:t>
            </a:r>
            <a:br>
              <a:rPr lang="en-US" cap="none" dirty="0" smtClean="0"/>
            </a:br>
            <a:r>
              <a:rPr lang="en-US" cap="none" dirty="0" smtClean="0"/>
              <a:t>&amp; critical yeast</a:t>
            </a:r>
            <a:endParaRPr lang="en-US" cap="none" dirty="0"/>
          </a:p>
        </p:txBody>
      </p:sp>
      <p:sp>
        <p:nvSpPr>
          <p:cNvPr id="4" name="TextBox 3"/>
          <p:cNvSpPr txBox="1"/>
          <p:nvPr/>
        </p:nvSpPr>
        <p:spPr>
          <a:xfrm>
            <a:off x="457200" y="5863872"/>
            <a:ext cx="7315489" cy="584776"/>
          </a:xfrm>
          <a:prstGeom prst="rect">
            <a:avLst/>
          </a:prstGeom>
          <a:noFill/>
        </p:spPr>
        <p:txBody>
          <a:bodyPr wrap="square" rtlCol="0">
            <a:spAutoFit/>
          </a:bodyPr>
          <a:lstStyle/>
          <a:p>
            <a:r>
              <a:rPr lang="en-US" sz="1600" dirty="0" smtClean="0">
                <a:solidFill>
                  <a:schemeClr val="bg1"/>
                </a:solidFill>
              </a:rPr>
              <a:t>Austin Averett, MA Candidate </a:t>
            </a:r>
            <a:r>
              <a:rPr lang="mr-IN" sz="1600" dirty="0" smtClean="0">
                <a:solidFill>
                  <a:schemeClr val="bg1"/>
                </a:solidFill>
              </a:rPr>
              <a:t>’</a:t>
            </a:r>
            <a:r>
              <a:rPr lang="en-US" sz="1600" dirty="0" smtClean="0">
                <a:solidFill>
                  <a:schemeClr val="bg1"/>
                </a:solidFill>
              </a:rPr>
              <a:t>19</a:t>
            </a:r>
          </a:p>
          <a:p>
            <a:r>
              <a:rPr lang="en-US" sz="1600" dirty="0" smtClean="0">
                <a:solidFill>
                  <a:schemeClr val="bg1"/>
                </a:solidFill>
                <a:latin typeface="Wingdings"/>
                <a:ea typeface="Wingdings"/>
                <a:cs typeface="Wingdings"/>
                <a:sym typeface="Wingdings"/>
              </a:rPr>
              <a:t> </a:t>
            </a:r>
            <a:r>
              <a:rPr lang="en-US" sz="1600" i="1" dirty="0" smtClean="0">
                <a:solidFill>
                  <a:schemeClr val="bg1"/>
                </a:solidFill>
              </a:rPr>
              <a:t>Conflict Resolution, Portland State University</a:t>
            </a:r>
            <a:endParaRPr lang="en-US" sz="1600" i="1" dirty="0">
              <a:solidFill>
                <a:schemeClr val="bg1"/>
              </a:solidFill>
            </a:endParaRPr>
          </a:p>
        </p:txBody>
      </p:sp>
    </p:spTree>
    <p:extLst>
      <p:ext uri="{BB962C8B-B14F-4D97-AF65-F5344CB8AC3E}">
        <p14:creationId xmlns:p14="http://schemas.microsoft.com/office/powerpoint/2010/main" val="4720626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John Paul </a:t>
            </a:r>
            <a:r>
              <a:rPr lang="en-US" dirty="0" err="1" smtClean="0"/>
              <a:t>Lederach</a:t>
            </a:r>
            <a:r>
              <a:rPr lang="en-US" dirty="0" smtClean="0"/>
              <a:t>, 2005 </a:t>
            </a:r>
            <a:endParaRPr lang="en-US" dirty="0"/>
          </a:p>
        </p:txBody>
      </p:sp>
      <p:sp>
        <p:nvSpPr>
          <p:cNvPr id="3" name="Title 2"/>
          <p:cNvSpPr>
            <a:spLocks noGrp="1"/>
          </p:cNvSpPr>
          <p:nvPr>
            <p:ph type="title"/>
          </p:nvPr>
        </p:nvSpPr>
        <p:spPr/>
        <p:txBody>
          <a:bodyPr/>
          <a:lstStyle/>
          <a:p>
            <a:r>
              <a:rPr lang="en-US" sz="2000" cap="none" dirty="0" smtClean="0"/>
              <a:t>A few strategically connected people have greater potential for creating the social growth of an idea or process than large numbers of people who think alike. When social change fails, look first to the nature of who was engaged and what gaps exist in the connections among different sets of people. … In this sense social change requires a keen sense of</a:t>
            </a:r>
            <a:r>
              <a:rPr lang="en-US" sz="2000" b="1" cap="none" dirty="0" smtClean="0"/>
              <a:t> </a:t>
            </a:r>
            <a:r>
              <a:rPr lang="en-US" sz="2000" cap="none" dirty="0" smtClean="0"/>
              <a:t>relational spaces even when those are not in direct physical proximity. Based on relational spaces, critical yeast constantly moves across a range of different processes and connections. </a:t>
            </a:r>
            <a:endParaRPr lang="en-US" sz="2000" cap="none" dirty="0"/>
          </a:p>
        </p:txBody>
      </p:sp>
    </p:spTree>
    <p:extLst>
      <p:ext uri="{BB962C8B-B14F-4D97-AF65-F5344CB8AC3E}">
        <p14:creationId xmlns:p14="http://schemas.microsoft.com/office/powerpoint/2010/main" val="4079209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sz="2400" dirty="0" smtClean="0"/>
              <a:t>Role:</a:t>
            </a:r>
          </a:p>
          <a:p>
            <a:r>
              <a:rPr lang="en-US" sz="2400" dirty="0" smtClean="0"/>
              <a:t>Designated support person</a:t>
            </a:r>
          </a:p>
          <a:p>
            <a:r>
              <a:rPr lang="en-US" sz="2400" dirty="0" smtClean="0"/>
              <a:t>Decrease in cesareans</a:t>
            </a:r>
          </a:p>
          <a:p>
            <a:r>
              <a:rPr lang="en-US" sz="2400" dirty="0" smtClean="0"/>
              <a:t>Decrease in other invasive/assistive strategies (</a:t>
            </a:r>
            <a:r>
              <a:rPr lang="en-US" sz="2400" dirty="0" err="1" smtClean="0"/>
              <a:t>pharma</a:t>
            </a:r>
            <a:r>
              <a:rPr lang="en-US" sz="2400" dirty="0" smtClean="0"/>
              <a:t>, tools, etc.)</a:t>
            </a:r>
          </a:p>
          <a:p>
            <a:r>
              <a:rPr lang="en-US" sz="2400" dirty="0" smtClean="0"/>
              <a:t>Increase in satisfaction of process/experience</a:t>
            </a:r>
          </a:p>
          <a:p>
            <a:r>
              <a:rPr lang="en-US" sz="2400" dirty="0" smtClean="0"/>
              <a:t>Medical professionals</a:t>
            </a:r>
          </a:p>
          <a:p>
            <a:pPr marL="45720" indent="0">
              <a:buNone/>
            </a:pPr>
            <a:endParaRPr lang="en-US" sz="2400" dirty="0" smtClean="0"/>
          </a:p>
          <a:p>
            <a:pPr marL="45720" indent="0">
              <a:buNone/>
            </a:pPr>
            <a:endParaRPr lang="en-US" sz="2400" dirty="0"/>
          </a:p>
          <a:p>
            <a:r>
              <a:rPr lang="en-US" sz="2400" dirty="0" smtClean="0"/>
              <a:t>Palliative/end of life care, illnesses, etc.</a:t>
            </a:r>
            <a:endParaRPr lang="en-US" sz="2400" dirty="0"/>
          </a:p>
          <a:p>
            <a:endParaRPr lang="en-US" sz="2400" dirty="0" smtClean="0"/>
          </a:p>
          <a:p>
            <a:endParaRPr lang="en-US" sz="2400" dirty="0"/>
          </a:p>
          <a:p>
            <a:endParaRPr lang="en-US" sz="2400" dirty="0" smtClean="0"/>
          </a:p>
          <a:p>
            <a:pPr marL="45720" indent="0">
              <a:buNone/>
            </a:pPr>
            <a:r>
              <a:rPr lang="en-US" sz="1200" dirty="0" err="1"/>
              <a:t>Bohren</a:t>
            </a:r>
            <a:r>
              <a:rPr lang="en-US" sz="1200" dirty="0"/>
              <a:t>, M. A., </a:t>
            </a:r>
            <a:r>
              <a:rPr lang="en-US" sz="1200" dirty="0" err="1"/>
              <a:t>Hofmeyr</a:t>
            </a:r>
            <a:r>
              <a:rPr lang="en-US" sz="1200" dirty="0"/>
              <a:t>, G. J., </a:t>
            </a:r>
            <a:r>
              <a:rPr lang="en-US" sz="1200" dirty="0" err="1"/>
              <a:t>Sakala</a:t>
            </a:r>
            <a:r>
              <a:rPr lang="en-US" sz="1200" dirty="0"/>
              <a:t>, C., </a:t>
            </a:r>
            <a:r>
              <a:rPr lang="en-US" sz="1200" dirty="0" err="1"/>
              <a:t>Fukuzawa</a:t>
            </a:r>
            <a:r>
              <a:rPr lang="en-US" sz="1200" dirty="0"/>
              <a:t>, R. K., &amp; Cuthbert, A. (2017). Continuous </a:t>
            </a:r>
            <a:r>
              <a:rPr lang="en-US" sz="1200" dirty="0" smtClean="0"/>
              <a:t>	support </a:t>
            </a:r>
            <a:r>
              <a:rPr lang="en-US" sz="1200" dirty="0"/>
              <a:t>for women during childbirth. Cochrane Database of Systematic </a:t>
            </a:r>
            <a:r>
              <a:rPr lang="en-US" sz="1200" dirty="0" smtClean="0"/>
              <a:t>	Reviews</a:t>
            </a:r>
            <a:r>
              <a:rPr lang="en-US" sz="1200" dirty="0"/>
              <a:t>, (7)</a:t>
            </a:r>
            <a:r>
              <a:rPr lang="en-US" sz="1200" dirty="0" smtClean="0"/>
              <a:t>.</a:t>
            </a:r>
          </a:p>
          <a:p>
            <a:pPr marL="45720" indent="0">
              <a:buNone/>
            </a:pPr>
            <a:r>
              <a:rPr lang="en-US" sz="1200" dirty="0" err="1"/>
              <a:t>Dundek</a:t>
            </a:r>
            <a:r>
              <a:rPr lang="en-US" sz="1200" dirty="0"/>
              <a:t>, L. H. (2006). Establishment of a Somali doula program at a large metropolitan </a:t>
            </a:r>
            <a:r>
              <a:rPr lang="en-US" sz="1200" dirty="0" smtClean="0"/>
              <a:t>	hospital</a:t>
            </a:r>
            <a:r>
              <a:rPr lang="en-US" sz="1200" dirty="0"/>
              <a:t>. The Journal of perinatal &amp; neonatal nursing, 20(2), 128-137.</a:t>
            </a:r>
          </a:p>
          <a:p>
            <a:pPr marL="45720" indent="0">
              <a:buNone/>
            </a:pPr>
            <a:endParaRPr lang="en-US" sz="1200" dirty="0"/>
          </a:p>
          <a:p>
            <a:endParaRPr lang="en-US" sz="2400" dirty="0"/>
          </a:p>
        </p:txBody>
      </p:sp>
      <p:sp>
        <p:nvSpPr>
          <p:cNvPr id="3" name="Text Placeholder 2"/>
          <p:cNvSpPr>
            <a:spLocks noGrp="1"/>
          </p:cNvSpPr>
          <p:nvPr>
            <p:ph type="body" sz="half" idx="2"/>
          </p:nvPr>
        </p:nvSpPr>
        <p:spPr/>
        <p:txBody>
          <a:bodyPr/>
          <a:lstStyle/>
          <a:p>
            <a:endParaRPr lang="en-US" dirty="0" smtClean="0"/>
          </a:p>
          <a:p>
            <a:endParaRPr lang="en-US" dirty="0" smtClean="0"/>
          </a:p>
          <a:p>
            <a:r>
              <a:rPr lang="en-US" dirty="0" smtClean="0"/>
              <a:t>Parallel context</a:t>
            </a:r>
            <a:endParaRPr lang="en-US" dirty="0"/>
          </a:p>
        </p:txBody>
      </p:sp>
      <p:sp>
        <p:nvSpPr>
          <p:cNvPr id="4" name="Title 3"/>
          <p:cNvSpPr>
            <a:spLocks noGrp="1"/>
          </p:cNvSpPr>
          <p:nvPr>
            <p:ph type="title"/>
          </p:nvPr>
        </p:nvSpPr>
        <p:spPr/>
        <p:txBody>
          <a:bodyPr/>
          <a:lstStyle/>
          <a:p>
            <a:r>
              <a:rPr lang="en-US" sz="1900" dirty="0" smtClean="0"/>
              <a:t>Doulas in </a:t>
            </a:r>
            <a:r>
              <a:rPr lang="en-US" sz="1800" dirty="0" smtClean="0"/>
              <a:t>healthcare</a:t>
            </a:r>
            <a:endParaRPr lang="en-US" sz="1800" dirty="0"/>
          </a:p>
        </p:txBody>
      </p:sp>
    </p:spTree>
    <p:extLst>
      <p:ext uri="{BB962C8B-B14F-4D97-AF65-F5344CB8AC3E}">
        <p14:creationId xmlns:p14="http://schemas.microsoft.com/office/powerpoint/2010/main" val="3261789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trauma doula</a:t>
            </a:r>
            <a:endParaRPr lang="en-US" cap="none" dirty="0"/>
          </a:p>
        </p:txBody>
      </p:sp>
      <p:sp>
        <p:nvSpPr>
          <p:cNvPr id="3" name="Rectangle 2"/>
          <p:cNvSpPr/>
          <p:nvPr/>
        </p:nvSpPr>
        <p:spPr>
          <a:xfrm>
            <a:off x="381000" y="2116541"/>
            <a:ext cx="4572000" cy="4308872"/>
          </a:xfrm>
          <a:prstGeom prst="rect">
            <a:avLst/>
          </a:prstGeom>
        </p:spPr>
        <p:txBody>
          <a:bodyPr>
            <a:spAutoFit/>
          </a:bodyPr>
          <a:lstStyle/>
          <a:p>
            <a:r>
              <a:rPr lang="en-US" sz="2000" dirty="0"/>
              <a:t>“I have found doula to be a role that applies to many aspects of life. … It is another form of facilitation, making the [experience] as easy as possible, intervening with any systems that make the process harder…, staying focused on the possibility and wisdom of the body. Standing or sitting with someone as they realize, remember their wholeness—that is the work of the healer and the doula.</a:t>
            </a:r>
            <a:r>
              <a:rPr lang="en-US" sz="2000" dirty="0" smtClean="0"/>
              <a:t>”</a:t>
            </a:r>
          </a:p>
          <a:p>
            <a:pPr algn="r"/>
            <a:endParaRPr lang="en-US" dirty="0" smtClean="0"/>
          </a:p>
          <a:p>
            <a:pPr algn="r"/>
            <a:r>
              <a:rPr lang="en-US" dirty="0" smtClean="0"/>
              <a:t>Emergent Strategy, </a:t>
            </a:r>
            <a:r>
              <a:rPr lang="en-US" dirty="0" err="1" smtClean="0"/>
              <a:t>adrienne</a:t>
            </a:r>
            <a:r>
              <a:rPr lang="en-US" dirty="0" smtClean="0"/>
              <a:t> </a:t>
            </a:r>
            <a:r>
              <a:rPr lang="en-US" dirty="0" err="1" smtClean="0"/>
              <a:t>maree</a:t>
            </a:r>
            <a:r>
              <a:rPr lang="en-US" dirty="0" smtClean="0"/>
              <a:t> brown, 2017</a:t>
            </a:r>
            <a:endParaRPr lang="en-US" dirty="0"/>
          </a:p>
        </p:txBody>
      </p:sp>
      <p:sp>
        <p:nvSpPr>
          <p:cNvPr id="4" name="TextBox 3"/>
          <p:cNvSpPr txBox="1"/>
          <p:nvPr/>
        </p:nvSpPr>
        <p:spPr>
          <a:xfrm>
            <a:off x="5816077" y="2540220"/>
            <a:ext cx="2710999" cy="1995418"/>
          </a:xfrm>
          <a:prstGeom prst="rect">
            <a:avLst/>
          </a:prstGeom>
          <a:noFill/>
        </p:spPr>
        <p:txBody>
          <a:bodyPr wrap="none" rtlCol="0">
            <a:spAutoFit/>
          </a:bodyPr>
          <a:lstStyle/>
          <a:p>
            <a:pPr marL="457200" indent="-457200">
              <a:lnSpc>
                <a:spcPct val="150000"/>
              </a:lnSpc>
              <a:buFont typeface="Arial"/>
              <a:buChar char="•"/>
            </a:pPr>
            <a:r>
              <a:rPr lang="en-US" sz="2800" dirty="0" smtClean="0"/>
              <a:t>Informational</a:t>
            </a:r>
          </a:p>
          <a:p>
            <a:pPr marL="457200" indent="-457200">
              <a:lnSpc>
                <a:spcPct val="150000"/>
              </a:lnSpc>
              <a:buFont typeface="Arial"/>
              <a:buChar char="•"/>
            </a:pPr>
            <a:r>
              <a:rPr lang="en-US" sz="2800" dirty="0" smtClean="0"/>
              <a:t>Physical </a:t>
            </a:r>
          </a:p>
          <a:p>
            <a:pPr marL="457200" indent="-457200">
              <a:lnSpc>
                <a:spcPct val="150000"/>
              </a:lnSpc>
              <a:buFont typeface="Arial"/>
              <a:buChar char="•"/>
            </a:pPr>
            <a:r>
              <a:rPr lang="en-US" sz="2800" dirty="0" smtClean="0"/>
              <a:t>Emotional</a:t>
            </a:r>
            <a:endParaRPr lang="en-US" sz="2800" dirty="0"/>
          </a:p>
        </p:txBody>
      </p:sp>
    </p:spTree>
    <p:extLst>
      <p:ext uri="{BB962C8B-B14F-4D97-AF65-F5344CB8AC3E}">
        <p14:creationId xmlns:p14="http://schemas.microsoft.com/office/powerpoint/2010/main" val="29524101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hlinkClick r:id="rId2"/>
              </a:rPr>
              <a:t>Treeline</a:t>
            </a:r>
            <a:endParaRPr lang="en-US" dirty="0"/>
          </a:p>
          <a:p>
            <a:endParaRPr lang="en-US" dirty="0"/>
          </a:p>
        </p:txBody>
      </p:sp>
      <p:sp>
        <p:nvSpPr>
          <p:cNvPr id="3" name="Title 2"/>
          <p:cNvSpPr>
            <a:spLocks noGrp="1"/>
          </p:cNvSpPr>
          <p:nvPr>
            <p:ph type="title"/>
          </p:nvPr>
        </p:nvSpPr>
        <p:spPr/>
        <p:txBody>
          <a:bodyPr/>
          <a:lstStyle/>
          <a:p>
            <a:r>
              <a:rPr lang="en-US" cap="none" dirty="0"/>
              <a:t>collective healing &amp; peace building</a:t>
            </a:r>
            <a:endParaRPr lang="en-US" dirty="0"/>
          </a:p>
        </p:txBody>
      </p:sp>
    </p:spTree>
    <p:extLst>
      <p:ext uri="{BB962C8B-B14F-4D97-AF65-F5344CB8AC3E}">
        <p14:creationId xmlns:p14="http://schemas.microsoft.com/office/powerpoint/2010/main" val="34446668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CTSS-BANNER-632x36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877" y="3156963"/>
            <a:ext cx="5485023" cy="3202490"/>
          </a:xfrm>
          <a:prstGeom prst="rect">
            <a:avLst/>
          </a:prstGeom>
        </p:spPr>
      </p:pic>
      <p:pic>
        <p:nvPicPr>
          <p:cNvPr id="3" name="Picture 2" descr="Université_d'État_de_Portland_2007_(logo).sv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50" y="1030183"/>
            <a:ext cx="7539891" cy="2020455"/>
          </a:xfrm>
          <a:prstGeom prst="rect">
            <a:avLst/>
          </a:prstGeom>
        </p:spPr>
      </p:pic>
    </p:spTree>
    <p:extLst>
      <p:ext uri="{BB962C8B-B14F-4D97-AF65-F5344CB8AC3E}">
        <p14:creationId xmlns:p14="http://schemas.microsoft.com/office/powerpoint/2010/main" val="1320901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175" y="264122"/>
            <a:ext cx="8445636" cy="6124752"/>
          </a:xfrm>
          <a:prstGeom prst="rect">
            <a:avLst/>
          </a:prstGeom>
          <a:noFill/>
        </p:spPr>
        <p:txBody>
          <a:bodyPr wrap="square" rtlCol="0">
            <a:spAutoFit/>
          </a:bodyPr>
          <a:lstStyle/>
          <a:p>
            <a:pPr algn="ctr"/>
            <a:r>
              <a:rPr lang="en-US" sz="1400" dirty="0" smtClean="0"/>
              <a:t>References</a:t>
            </a:r>
          </a:p>
          <a:p>
            <a:pPr algn="ctr"/>
            <a:endParaRPr lang="en-US" sz="1400" dirty="0" smtClean="0"/>
          </a:p>
          <a:p>
            <a:r>
              <a:rPr lang="en-US" sz="1400" dirty="0" err="1" smtClean="0"/>
              <a:t>Blackstock</a:t>
            </a:r>
            <a:r>
              <a:rPr lang="en-US" sz="1400" dirty="0"/>
              <a:t>, C. (2011). The emergence of the breath of life theory. Journal of Social Work Values and </a:t>
            </a:r>
            <a:r>
              <a:rPr lang="en-US" sz="1400" dirty="0" smtClean="0"/>
              <a:t>	Ethics</a:t>
            </a:r>
            <a:r>
              <a:rPr lang="en-US" sz="1400" dirty="0"/>
              <a:t>, 8(1), 1-16</a:t>
            </a:r>
            <a:r>
              <a:rPr lang="en-US" sz="1400" dirty="0" smtClean="0"/>
              <a:t>.</a:t>
            </a:r>
          </a:p>
          <a:p>
            <a:endParaRPr lang="en-US" sz="1400" dirty="0"/>
          </a:p>
          <a:p>
            <a:r>
              <a:rPr lang="en-US" sz="1400" dirty="0" err="1"/>
              <a:t>Bohren</a:t>
            </a:r>
            <a:r>
              <a:rPr lang="en-US" sz="1400" dirty="0"/>
              <a:t>, M. A., </a:t>
            </a:r>
            <a:r>
              <a:rPr lang="en-US" sz="1400" dirty="0" err="1"/>
              <a:t>Hofmeyr</a:t>
            </a:r>
            <a:r>
              <a:rPr lang="en-US" sz="1400" dirty="0"/>
              <a:t>, G. J., </a:t>
            </a:r>
            <a:r>
              <a:rPr lang="en-US" sz="1400" dirty="0" err="1"/>
              <a:t>Sakala</a:t>
            </a:r>
            <a:r>
              <a:rPr lang="en-US" sz="1400" dirty="0"/>
              <a:t>, C., </a:t>
            </a:r>
            <a:r>
              <a:rPr lang="en-US" sz="1400" dirty="0" err="1"/>
              <a:t>Fukuzawa</a:t>
            </a:r>
            <a:r>
              <a:rPr lang="en-US" sz="1400" dirty="0"/>
              <a:t>, R. K., &amp; Cuthbert, A. (2017). Continuous support for </a:t>
            </a:r>
            <a:r>
              <a:rPr lang="en-US" sz="1400" dirty="0" smtClean="0"/>
              <a:t>	women </a:t>
            </a:r>
            <a:r>
              <a:rPr lang="en-US" sz="1400" dirty="0"/>
              <a:t>during childbirth. Cochrane Database of Systematic Reviews, (7)</a:t>
            </a:r>
            <a:r>
              <a:rPr lang="en-US" sz="1400" dirty="0" smtClean="0"/>
              <a:t>.</a:t>
            </a:r>
          </a:p>
          <a:p>
            <a:endParaRPr lang="en-US" sz="1400" dirty="0"/>
          </a:p>
          <a:p>
            <a:r>
              <a:rPr lang="en-US" sz="1400" dirty="0"/>
              <a:t>brown, </a:t>
            </a:r>
            <a:r>
              <a:rPr lang="en-US" sz="1400" dirty="0" err="1"/>
              <a:t>adrienne</a:t>
            </a:r>
            <a:r>
              <a:rPr lang="en-US" sz="1400" dirty="0"/>
              <a:t> </a:t>
            </a:r>
            <a:r>
              <a:rPr lang="en-US" sz="1400" dirty="0" err="1"/>
              <a:t>marie</a:t>
            </a:r>
            <a:r>
              <a:rPr lang="en-US" sz="1400" dirty="0"/>
              <a:t>. </a:t>
            </a:r>
            <a:r>
              <a:rPr lang="en-US" sz="1400" i="1" dirty="0"/>
              <a:t>Emergent Strategy: Shaping Change, Changing Worlds</a:t>
            </a:r>
            <a:r>
              <a:rPr lang="en-US" sz="1400" dirty="0"/>
              <a:t>. Chico, CA: AK Press, </a:t>
            </a:r>
            <a:r>
              <a:rPr lang="en-US" sz="1400" dirty="0" smtClean="0"/>
              <a:t>	2017</a:t>
            </a:r>
            <a:r>
              <a:rPr lang="en-US" sz="1400" dirty="0"/>
              <a:t>.</a:t>
            </a:r>
          </a:p>
          <a:p>
            <a:endParaRPr lang="en-US" sz="1400" dirty="0"/>
          </a:p>
          <a:p>
            <a:r>
              <a:rPr lang="en-US" sz="1400" dirty="0" err="1"/>
              <a:t>Dundek</a:t>
            </a:r>
            <a:r>
              <a:rPr lang="en-US" sz="1400" dirty="0"/>
              <a:t>, L. H. (2006). Establishment of a Somali doula program at a large metropolitan hospital. The </a:t>
            </a:r>
            <a:r>
              <a:rPr lang="en-US" sz="1400" dirty="0" smtClean="0"/>
              <a:t>	Journal </a:t>
            </a:r>
            <a:r>
              <a:rPr lang="en-US" sz="1400" dirty="0"/>
              <a:t>of perinatal &amp; neonatal nursing, 20(2), 128-137</a:t>
            </a:r>
            <a:r>
              <a:rPr lang="en-US" sz="1400" dirty="0" smtClean="0"/>
              <a:t>.</a:t>
            </a:r>
          </a:p>
          <a:p>
            <a:endParaRPr lang="en-US" sz="1400" dirty="0" smtClean="0"/>
          </a:p>
          <a:p>
            <a:r>
              <a:rPr lang="en-US" sz="1400" dirty="0" err="1" smtClean="0"/>
              <a:t>Ginwright</a:t>
            </a:r>
            <a:r>
              <a:rPr lang="en-US" sz="1400" dirty="0"/>
              <a:t>, S. (2018). The future of healing: Shifting from trauma-informed care to healing centered </a:t>
            </a:r>
            <a:r>
              <a:rPr lang="en-US" sz="1400" dirty="0" smtClean="0"/>
              <a:t>	engagement</a:t>
            </a:r>
            <a:r>
              <a:rPr lang="en-US" sz="1400" dirty="0"/>
              <a:t>. </a:t>
            </a:r>
            <a:r>
              <a:rPr lang="en-US" sz="1400" i="1" dirty="0"/>
              <a:t>Medium. </a:t>
            </a:r>
            <a:r>
              <a:rPr lang="en-US" sz="1400" dirty="0"/>
              <a:t>Retrieved from</a:t>
            </a:r>
            <a:r>
              <a:rPr lang="en-US" sz="1400" i="1" dirty="0"/>
              <a:t> https://medium. com/@ </a:t>
            </a:r>
            <a:r>
              <a:rPr lang="en-US" sz="1400" i="1" dirty="0" err="1"/>
              <a:t>ginwright</a:t>
            </a:r>
            <a:r>
              <a:rPr lang="en-US" sz="1400" i="1" dirty="0"/>
              <a:t>/the-future-of</a:t>
            </a:r>
            <a:r>
              <a:rPr lang="en-US" sz="1400" i="1" dirty="0" smtClean="0"/>
              <a:t>-	healing</a:t>
            </a:r>
            <a:r>
              <a:rPr lang="en-US" sz="1400" i="1" dirty="0"/>
              <a:t>-shifting-from-trauma-informed-care-to-healing-centered</a:t>
            </a:r>
            <a:r>
              <a:rPr lang="en-US" sz="1400" i="1" dirty="0" smtClean="0"/>
              <a:t>-	engagement</a:t>
            </a:r>
            <a:r>
              <a:rPr lang="en-US" sz="1400" i="1" dirty="0"/>
              <a:t>-634f557ce69c</a:t>
            </a:r>
            <a:r>
              <a:rPr lang="en-US" sz="1400" dirty="0" smtClean="0"/>
              <a:t>.</a:t>
            </a:r>
          </a:p>
          <a:p>
            <a:endParaRPr lang="en-US" sz="1400" dirty="0"/>
          </a:p>
          <a:p>
            <a:r>
              <a:rPr lang="en-US" sz="1400" dirty="0" err="1"/>
              <a:t>Lederach</a:t>
            </a:r>
            <a:r>
              <a:rPr lang="en-US" sz="1400" dirty="0"/>
              <a:t>, J. P.. (2005). The moral imagination: The art and soul of building peace. In </a:t>
            </a:r>
            <a:r>
              <a:rPr lang="en-US" sz="1400" i="1" dirty="0"/>
              <a:t>On mass and </a:t>
            </a:r>
            <a:r>
              <a:rPr lang="en-US" sz="1400" i="1" dirty="0" smtClean="0"/>
              <a:t>	movement</a:t>
            </a:r>
            <a:r>
              <a:rPr lang="en-US" sz="1400" i="1" dirty="0"/>
              <a:t>: The theory of the critical yeast</a:t>
            </a:r>
            <a:r>
              <a:rPr lang="en-US" sz="1400" dirty="0"/>
              <a:t>. Oxford University Press. </a:t>
            </a:r>
            <a:r>
              <a:rPr lang="en-US" sz="1400" dirty="0" err="1"/>
              <a:t>doi</a:t>
            </a:r>
            <a:r>
              <a:rPr lang="en-US" sz="1400" dirty="0" smtClean="0"/>
              <a:t>:	10.1093</a:t>
            </a:r>
            <a:r>
              <a:rPr lang="en-US" sz="1400" dirty="0"/>
              <a:t>/</a:t>
            </a:r>
            <a:r>
              <a:rPr lang="en-US" sz="1400" dirty="0" smtClean="0"/>
              <a:t>0195174542.003.0009</a:t>
            </a:r>
          </a:p>
          <a:p>
            <a:endParaRPr lang="en-US" sz="1400" dirty="0"/>
          </a:p>
          <a:p>
            <a:r>
              <a:rPr lang="en-US" sz="1400" dirty="0"/>
              <a:t>Leitch, L. (2017). Action steps using ACEs and trauma-informed care: a resilience model. Health &amp; </a:t>
            </a:r>
            <a:r>
              <a:rPr lang="en-US" sz="1400" dirty="0" smtClean="0"/>
              <a:t>	Justice </a:t>
            </a:r>
            <a:r>
              <a:rPr lang="en-US" sz="1400" dirty="0"/>
              <a:t>5:5. DOI 10.1186/s40352-017-0050-</a:t>
            </a:r>
            <a:r>
              <a:rPr lang="en-US" sz="1400" dirty="0" smtClean="0"/>
              <a:t>5</a:t>
            </a:r>
          </a:p>
          <a:p>
            <a:endParaRPr lang="en-US" sz="1400" dirty="0"/>
          </a:p>
          <a:p>
            <a:r>
              <a:rPr lang="en-US" sz="1400" dirty="0" err="1"/>
              <a:t>Porges</a:t>
            </a:r>
            <a:r>
              <a:rPr lang="en-US" sz="1400" dirty="0"/>
              <a:t>, S.W. (2011) The </a:t>
            </a:r>
            <a:r>
              <a:rPr lang="en-US" sz="1400" dirty="0" err="1"/>
              <a:t>Polyvagal</a:t>
            </a:r>
            <a:r>
              <a:rPr lang="en-US" sz="1400" dirty="0"/>
              <a:t> Theory: Neurophysiological Foundations of Emotions, Attachment, </a:t>
            </a:r>
            <a:r>
              <a:rPr lang="en-US" sz="1400" dirty="0" smtClean="0"/>
              <a:t>	Communication</a:t>
            </a:r>
            <a:r>
              <a:rPr lang="en-US" sz="1400" dirty="0"/>
              <a:t>, Self-regulation. New York: W.W. Norton &amp; Company, Inc</a:t>
            </a:r>
            <a:r>
              <a:rPr lang="en-US" sz="1400" dirty="0" smtClean="0"/>
              <a:t>.</a:t>
            </a:r>
            <a:endParaRPr lang="en-US" sz="1400" dirty="0"/>
          </a:p>
        </p:txBody>
      </p:sp>
    </p:spTree>
    <p:extLst>
      <p:ext uri="{BB962C8B-B14F-4D97-AF65-F5344CB8AC3E}">
        <p14:creationId xmlns:p14="http://schemas.microsoft.com/office/powerpoint/2010/main" val="20395532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1463</TotalTime>
  <Words>336</Words>
  <Application>Microsoft Macintosh PowerPoint</Application>
  <PresentationFormat>On-screen Show (4:3)</PresentationFormat>
  <Paragraphs>51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Grid</vt:lpstr>
      <vt:lpstr>trauma doulas  &amp; critical yeast</vt:lpstr>
      <vt:lpstr>A few strategically connected people have greater potential for creating the social growth of an idea or process than large numbers of people who think alike. When social change fails, look first to the nature of who was engaged and what gaps exist in the connections among different sets of people. … In this sense social change requires a keen sense of relational spaces even when those are not in direct physical proximity. Based on relational spaces, critical yeast constantly moves across a range of different processes and connections. </vt:lpstr>
      <vt:lpstr>Doulas in healthcare</vt:lpstr>
      <vt:lpstr>trauma doula</vt:lpstr>
      <vt:lpstr>collective healing &amp; peace building</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doulas  &amp; critical yeast</dc:title>
  <dc:creator>Austin Averett</dc:creator>
  <cp:lastModifiedBy>Austin Averett</cp:lastModifiedBy>
  <cp:revision>14</cp:revision>
  <dcterms:created xsi:type="dcterms:W3CDTF">2019-05-14T16:40:40Z</dcterms:created>
  <dcterms:modified xsi:type="dcterms:W3CDTF">2019-05-15T17:04:27Z</dcterms:modified>
</cp:coreProperties>
</file>