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2"/>
    <p:sldMasterId id="2147483662" r:id="rId3"/>
    <p:sldMasterId id="2147483673" r:id="rId4"/>
  </p:sldMasterIdLst>
  <p:notesMasterIdLst>
    <p:notesMasterId r:id="rId67"/>
  </p:notesMasterIdLst>
  <p:sldIdLst>
    <p:sldId id="327" r:id="rId5"/>
    <p:sldId id="325" r:id="rId6"/>
    <p:sldId id="326" r:id="rId7"/>
    <p:sldId id="331" r:id="rId8"/>
    <p:sldId id="334" r:id="rId9"/>
    <p:sldId id="335" r:id="rId10"/>
    <p:sldId id="332" r:id="rId11"/>
    <p:sldId id="330" r:id="rId12"/>
    <p:sldId id="390" r:id="rId13"/>
    <p:sldId id="333" r:id="rId14"/>
    <p:sldId id="406" r:id="rId15"/>
    <p:sldId id="407" r:id="rId16"/>
    <p:sldId id="408" r:id="rId17"/>
    <p:sldId id="409" r:id="rId18"/>
    <p:sldId id="410" r:id="rId19"/>
    <p:sldId id="411" r:id="rId20"/>
    <p:sldId id="412" r:id="rId21"/>
    <p:sldId id="413" r:id="rId22"/>
    <p:sldId id="414" r:id="rId23"/>
    <p:sldId id="415" r:id="rId24"/>
    <p:sldId id="416" r:id="rId25"/>
    <p:sldId id="345" r:id="rId26"/>
    <p:sldId id="346" r:id="rId27"/>
    <p:sldId id="347" r:id="rId28"/>
    <p:sldId id="348" r:id="rId29"/>
    <p:sldId id="392" r:id="rId30"/>
    <p:sldId id="393" r:id="rId31"/>
    <p:sldId id="394" r:id="rId32"/>
    <p:sldId id="395" r:id="rId33"/>
    <p:sldId id="396" r:id="rId34"/>
    <p:sldId id="397" r:id="rId35"/>
    <p:sldId id="398" r:id="rId36"/>
    <p:sldId id="399" r:id="rId37"/>
    <p:sldId id="400" r:id="rId38"/>
    <p:sldId id="401" r:id="rId39"/>
    <p:sldId id="402" r:id="rId40"/>
    <p:sldId id="360" r:id="rId41"/>
    <p:sldId id="404" r:id="rId42"/>
    <p:sldId id="405" r:id="rId43"/>
    <p:sldId id="389" r:id="rId44"/>
    <p:sldId id="363" r:id="rId45"/>
    <p:sldId id="364" r:id="rId46"/>
    <p:sldId id="365" r:id="rId47"/>
    <p:sldId id="366" r:id="rId48"/>
    <p:sldId id="367" r:id="rId49"/>
    <p:sldId id="368" r:id="rId50"/>
    <p:sldId id="369" r:id="rId51"/>
    <p:sldId id="370" r:id="rId52"/>
    <p:sldId id="371" r:id="rId53"/>
    <p:sldId id="372" r:id="rId54"/>
    <p:sldId id="373" r:id="rId55"/>
    <p:sldId id="374" r:id="rId56"/>
    <p:sldId id="375" r:id="rId57"/>
    <p:sldId id="376" r:id="rId58"/>
    <p:sldId id="377" r:id="rId59"/>
    <p:sldId id="378" r:id="rId60"/>
    <p:sldId id="379" r:id="rId61"/>
    <p:sldId id="380" r:id="rId62"/>
    <p:sldId id="381" r:id="rId63"/>
    <p:sldId id="382" r:id="rId64"/>
    <p:sldId id="383" r:id="rId65"/>
    <p:sldId id="386"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A8A6"/>
    <a:srgbClr val="1DD1B3"/>
    <a:srgbClr val="3BB3AD"/>
    <a:srgbClr val="3EA2B0"/>
    <a:srgbClr val="30BEB7"/>
    <a:srgbClr val="03EBE0"/>
    <a:srgbClr val="A0F0F2"/>
    <a:srgbClr val="FED2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89977" autoAdjust="0"/>
  </p:normalViewPr>
  <p:slideViewPr>
    <p:cSldViewPr showGuides="1">
      <p:cViewPr varScale="1">
        <p:scale>
          <a:sx n="73" d="100"/>
          <a:sy n="73" d="100"/>
        </p:scale>
        <p:origin x="528" y="7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3.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Conflict</a:t>
            </a:r>
            <a:r>
              <a:rPr lang="en-GB" baseline="0"/>
              <a:t> </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Sheet1!$B$45:$C$45</c:f>
              <c:strCache>
                <c:ptCount val="2"/>
                <c:pt idx="0">
                  <c:v> Pre Serv</c:v>
                </c:pt>
              </c:strCache>
            </c:strRef>
          </c:tx>
          <c:spPr>
            <a:solidFill>
              <a:schemeClr val="accent1"/>
            </a:solidFill>
            <a:ln>
              <a:noFill/>
            </a:ln>
            <a:effectLst/>
          </c:spPr>
          <c:invertIfNegative val="0"/>
          <c:cat>
            <c:strRef>
              <c:f>Sheet1!$D$44:$F$44</c:f>
              <c:strCache>
                <c:ptCount val="3"/>
                <c:pt idx="0">
                  <c:v>LA1</c:v>
                </c:pt>
                <c:pt idx="1">
                  <c:v>LA2</c:v>
                </c:pt>
                <c:pt idx="2">
                  <c:v>LA3</c:v>
                </c:pt>
              </c:strCache>
            </c:strRef>
          </c:cat>
          <c:val>
            <c:numRef>
              <c:f>Sheet1!$D$45:$F$45</c:f>
              <c:numCache>
                <c:formatCode>General</c:formatCode>
                <c:ptCount val="3"/>
                <c:pt idx="0">
                  <c:v>46.2</c:v>
                </c:pt>
                <c:pt idx="1">
                  <c:v>47.4</c:v>
                </c:pt>
                <c:pt idx="2">
                  <c:v>61.4</c:v>
                </c:pt>
              </c:numCache>
            </c:numRef>
          </c:val>
          <c:extLst>
            <c:ext xmlns:c16="http://schemas.microsoft.com/office/drawing/2014/chart" uri="{C3380CC4-5D6E-409C-BE32-E72D297353CC}">
              <c16:uniqueId val="{00000000-A549-44F2-9208-0A15F87C0D38}"/>
            </c:ext>
          </c:extLst>
        </c:ser>
        <c:ser>
          <c:idx val="1"/>
          <c:order val="1"/>
          <c:tx>
            <c:strRef>
              <c:f>Sheet1!$B$46:$C$46</c:f>
              <c:strCache>
                <c:ptCount val="2"/>
                <c:pt idx="0">
                  <c:v> 3mth</c:v>
                </c:pt>
              </c:strCache>
            </c:strRef>
          </c:tx>
          <c:spPr>
            <a:solidFill>
              <a:schemeClr val="accent2"/>
            </a:solidFill>
            <a:ln>
              <a:noFill/>
            </a:ln>
            <a:effectLst/>
          </c:spPr>
          <c:invertIfNegative val="0"/>
          <c:cat>
            <c:strRef>
              <c:f>Sheet1!$D$44:$F$44</c:f>
              <c:strCache>
                <c:ptCount val="3"/>
                <c:pt idx="0">
                  <c:v>LA1</c:v>
                </c:pt>
                <c:pt idx="1">
                  <c:v>LA2</c:v>
                </c:pt>
                <c:pt idx="2">
                  <c:v>LA3</c:v>
                </c:pt>
              </c:strCache>
            </c:strRef>
          </c:cat>
          <c:val>
            <c:numRef>
              <c:f>Sheet1!$D$46:$F$46</c:f>
              <c:numCache>
                <c:formatCode>General</c:formatCode>
                <c:ptCount val="3"/>
                <c:pt idx="0">
                  <c:v>49.2</c:v>
                </c:pt>
                <c:pt idx="1">
                  <c:v>53.41</c:v>
                </c:pt>
                <c:pt idx="2">
                  <c:v>58.1</c:v>
                </c:pt>
              </c:numCache>
            </c:numRef>
          </c:val>
          <c:extLst>
            <c:ext xmlns:c16="http://schemas.microsoft.com/office/drawing/2014/chart" uri="{C3380CC4-5D6E-409C-BE32-E72D297353CC}">
              <c16:uniqueId val="{00000001-A549-44F2-9208-0A15F87C0D38}"/>
            </c:ext>
          </c:extLst>
        </c:ser>
        <c:ser>
          <c:idx val="2"/>
          <c:order val="2"/>
          <c:tx>
            <c:strRef>
              <c:f>Sheet1!$B$47:$C$47</c:f>
              <c:strCache>
                <c:ptCount val="2"/>
                <c:pt idx="0">
                  <c:v> 9mth</c:v>
                </c:pt>
              </c:strCache>
            </c:strRef>
          </c:tx>
          <c:spPr>
            <a:solidFill>
              <a:schemeClr val="accent3"/>
            </a:solidFill>
            <a:ln>
              <a:noFill/>
            </a:ln>
            <a:effectLst/>
          </c:spPr>
          <c:invertIfNegative val="0"/>
          <c:cat>
            <c:strRef>
              <c:f>Sheet1!$D$44:$F$44</c:f>
              <c:strCache>
                <c:ptCount val="3"/>
                <c:pt idx="0">
                  <c:v>LA1</c:v>
                </c:pt>
                <c:pt idx="1">
                  <c:v>LA2</c:v>
                </c:pt>
                <c:pt idx="2">
                  <c:v>LA3</c:v>
                </c:pt>
              </c:strCache>
            </c:strRef>
          </c:cat>
          <c:val>
            <c:numRef>
              <c:f>Sheet1!$D$47:$F$47</c:f>
              <c:numCache>
                <c:formatCode>General</c:formatCode>
                <c:ptCount val="3"/>
                <c:pt idx="0">
                  <c:v>56.3</c:v>
                </c:pt>
                <c:pt idx="1">
                  <c:v>50.89</c:v>
                </c:pt>
                <c:pt idx="2">
                  <c:v>40.65</c:v>
                </c:pt>
              </c:numCache>
            </c:numRef>
          </c:val>
          <c:extLst>
            <c:ext xmlns:c16="http://schemas.microsoft.com/office/drawing/2014/chart" uri="{C3380CC4-5D6E-409C-BE32-E72D297353CC}">
              <c16:uniqueId val="{00000002-A549-44F2-9208-0A15F87C0D38}"/>
            </c:ext>
          </c:extLst>
        </c:ser>
        <c:dLbls>
          <c:showLegendKey val="0"/>
          <c:showVal val="0"/>
          <c:showCatName val="0"/>
          <c:showSerName val="0"/>
          <c:showPercent val="0"/>
          <c:showBubbleSize val="0"/>
        </c:dLbls>
        <c:gapWidth val="219"/>
        <c:overlap val="-27"/>
        <c:axId val="237486104"/>
        <c:axId val="237486496"/>
      </c:barChart>
      <c:catAx>
        <c:axId val="237486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6496"/>
        <c:crosses val="autoZero"/>
        <c:auto val="1"/>
        <c:lblAlgn val="ctr"/>
        <c:lblOffset val="100"/>
        <c:noMultiLvlLbl val="0"/>
      </c:catAx>
      <c:valAx>
        <c:axId val="23748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61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Independence</a:t>
            </a:r>
            <a:r>
              <a:rPr lang="en-GB" baseline="0"/>
              <a:t> </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Sheet1!$B$67</c:f>
              <c:strCache>
                <c:ptCount val="1"/>
                <c:pt idx="0">
                  <c:v> Pre Serv</c:v>
                </c:pt>
              </c:strCache>
            </c:strRef>
          </c:tx>
          <c:spPr>
            <a:solidFill>
              <a:schemeClr val="accent1"/>
            </a:solidFill>
            <a:ln>
              <a:noFill/>
            </a:ln>
            <a:effectLst/>
          </c:spPr>
          <c:invertIfNegative val="0"/>
          <c:cat>
            <c:strRef>
              <c:f>Sheet1!$C$66:$F$66</c:f>
              <c:strCache>
                <c:ptCount val="4"/>
                <c:pt idx="0">
                  <c:v>All LAs</c:v>
                </c:pt>
                <c:pt idx="1">
                  <c:v>LA1</c:v>
                </c:pt>
                <c:pt idx="2">
                  <c:v>LA2</c:v>
                </c:pt>
                <c:pt idx="3">
                  <c:v>LA3</c:v>
                </c:pt>
              </c:strCache>
            </c:strRef>
          </c:cat>
          <c:val>
            <c:numRef>
              <c:f>Sheet1!$C$67:$F$67</c:f>
              <c:numCache>
                <c:formatCode>General</c:formatCode>
                <c:ptCount val="4"/>
                <c:pt idx="0">
                  <c:v>42.9</c:v>
                </c:pt>
                <c:pt idx="1">
                  <c:v>40.700000000000003</c:v>
                </c:pt>
                <c:pt idx="2">
                  <c:v>46</c:v>
                </c:pt>
                <c:pt idx="3">
                  <c:v>42.9</c:v>
                </c:pt>
              </c:numCache>
            </c:numRef>
          </c:val>
          <c:extLst>
            <c:ext xmlns:c16="http://schemas.microsoft.com/office/drawing/2014/chart" uri="{C3380CC4-5D6E-409C-BE32-E72D297353CC}">
              <c16:uniqueId val="{00000000-E93C-4831-9CEC-72ED66DCF455}"/>
            </c:ext>
          </c:extLst>
        </c:ser>
        <c:ser>
          <c:idx val="1"/>
          <c:order val="1"/>
          <c:tx>
            <c:strRef>
              <c:f>Sheet1!$B$68</c:f>
              <c:strCache>
                <c:ptCount val="1"/>
                <c:pt idx="0">
                  <c:v> 3mth</c:v>
                </c:pt>
              </c:strCache>
            </c:strRef>
          </c:tx>
          <c:spPr>
            <a:solidFill>
              <a:schemeClr val="accent2"/>
            </a:solidFill>
            <a:ln>
              <a:noFill/>
            </a:ln>
            <a:effectLst/>
          </c:spPr>
          <c:invertIfNegative val="0"/>
          <c:cat>
            <c:strRef>
              <c:f>Sheet1!$C$66:$F$66</c:f>
              <c:strCache>
                <c:ptCount val="4"/>
                <c:pt idx="0">
                  <c:v>All LAs</c:v>
                </c:pt>
                <c:pt idx="1">
                  <c:v>LA1</c:v>
                </c:pt>
                <c:pt idx="2">
                  <c:v>LA2</c:v>
                </c:pt>
                <c:pt idx="3">
                  <c:v>LA3</c:v>
                </c:pt>
              </c:strCache>
            </c:strRef>
          </c:cat>
          <c:val>
            <c:numRef>
              <c:f>Sheet1!$C$68:$F$68</c:f>
              <c:numCache>
                <c:formatCode>General</c:formatCode>
                <c:ptCount val="4"/>
                <c:pt idx="0">
                  <c:v>43.6</c:v>
                </c:pt>
                <c:pt idx="1">
                  <c:v>40.1</c:v>
                </c:pt>
                <c:pt idx="2">
                  <c:v>47.9</c:v>
                </c:pt>
                <c:pt idx="3">
                  <c:v>41.4</c:v>
                </c:pt>
              </c:numCache>
            </c:numRef>
          </c:val>
          <c:extLst>
            <c:ext xmlns:c16="http://schemas.microsoft.com/office/drawing/2014/chart" uri="{C3380CC4-5D6E-409C-BE32-E72D297353CC}">
              <c16:uniqueId val="{00000001-E93C-4831-9CEC-72ED66DCF455}"/>
            </c:ext>
          </c:extLst>
        </c:ser>
        <c:ser>
          <c:idx val="2"/>
          <c:order val="2"/>
          <c:tx>
            <c:strRef>
              <c:f>Sheet1!$B$69</c:f>
              <c:strCache>
                <c:ptCount val="1"/>
                <c:pt idx="0">
                  <c:v> 9mth</c:v>
                </c:pt>
              </c:strCache>
            </c:strRef>
          </c:tx>
          <c:spPr>
            <a:solidFill>
              <a:schemeClr val="accent3"/>
            </a:solidFill>
            <a:ln>
              <a:noFill/>
            </a:ln>
            <a:effectLst/>
          </c:spPr>
          <c:invertIfNegative val="0"/>
          <c:cat>
            <c:strRef>
              <c:f>Sheet1!$C$66:$F$66</c:f>
              <c:strCache>
                <c:ptCount val="4"/>
                <c:pt idx="0">
                  <c:v>All LAs</c:v>
                </c:pt>
                <c:pt idx="1">
                  <c:v>LA1</c:v>
                </c:pt>
                <c:pt idx="2">
                  <c:v>LA2</c:v>
                </c:pt>
                <c:pt idx="3">
                  <c:v>LA3</c:v>
                </c:pt>
              </c:strCache>
            </c:strRef>
          </c:cat>
          <c:val>
            <c:numRef>
              <c:f>Sheet1!$C$69:$F$69</c:f>
              <c:numCache>
                <c:formatCode>General</c:formatCode>
                <c:ptCount val="4"/>
                <c:pt idx="0">
                  <c:v>43</c:v>
                </c:pt>
                <c:pt idx="1">
                  <c:v>44.47</c:v>
                </c:pt>
                <c:pt idx="2">
                  <c:v>40.78</c:v>
                </c:pt>
                <c:pt idx="3">
                  <c:v>44.2</c:v>
                </c:pt>
              </c:numCache>
            </c:numRef>
          </c:val>
          <c:extLst>
            <c:ext xmlns:c16="http://schemas.microsoft.com/office/drawing/2014/chart" uri="{C3380CC4-5D6E-409C-BE32-E72D297353CC}">
              <c16:uniqueId val="{00000002-E93C-4831-9CEC-72ED66DCF455}"/>
            </c:ext>
          </c:extLst>
        </c:ser>
        <c:dLbls>
          <c:showLegendKey val="0"/>
          <c:showVal val="0"/>
          <c:showCatName val="0"/>
          <c:showSerName val="0"/>
          <c:showPercent val="0"/>
          <c:showBubbleSize val="0"/>
        </c:dLbls>
        <c:gapWidth val="219"/>
        <c:overlap val="-27"/>
        <c:axId val="237487280"/>
        <c:axId val="237487672"/>
      </c:barChart>
      <c:catAx>
        <c:axId val="23748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7672"/>
        <c:crosses val="autoZero"/>
        <c:auto val="1"/>
        <c:lblAlgn val="ctr"/>
        <c:lblOffset val="100"/>
        <c:noMultiLvlLbl val="0"/>
      </c:catAx>
      <c:valAx>
        <c:axId val="2374876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3748728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7D86E5-D2AC-4D6B-BE7A-2380CF20AA01}"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GB"/>
        </a:p>
      </dgm:t>
    </dgm:pt>
    <dgm:pt modelId="{CA5E4973-7FE3-463F-ADC5-DC7972DDE5A1}">
      <dgm:prSet phldrT="[Text]" custT="1"/>
      <dgm:spPr/>
      <dgm:t>
        <a:bodyPr/>
        <a:lstStyle/>
        <a:p>
          <a:r>
            <a:rPr lang="en-GB" sz="1600"/>
            <a:t>Resources</a:t>
          </a:r>
        </a:p>
      </dgm:t>
    </dgm:pt>
    <dgm:pt modelId="{DCF27857-A043-4391-812E-F0D3952B0D32}" type="parTrans" cxnId="{F1BD167F-5693-42A2-86BF-714F94AB7574}">
      <dgm:prSet/>
      <dgm:spPr/>
      <dgm:t>
        <a:bodyPr/>
        <a:lstStyle/>
        <a:p>
          <a:endParaRPr lang="en-GB"/>
        </a:p>
      </dgm:t>
    </dgm:pt>
    <dgm:pt modelId="{6D820FE2-BB8F-4BB1-8C8A-636EBCAD869B}" type="sibTrans" cxnId="{F1BD167F-5693-42A2-86BF-714F94AB7574}">
      <dgm:prSet/>
      <dgm:spPr/>
      <dgm:t>
        <a:bodyPr/>
        <a:lstStyle/>
        <a:p>
          <a:endParaRPr lang="en-GB"/>
        </a:p>
      </dgm:t>
    </dgm:pt>
    <dgm:pt modelId="{D19DDBDA-722B-4E27-A54B-243C84805CCF}">
      <dgm:prSet phldrT="[Text]" custT="1"/>
      <dgm:spPr/>
      <dgm:t>
        <a:bodyPr/>
        <a:lstStyle/>
        <a:p>
          <a:r>
            <a:rPr lang="en-GB" sz="1100"/>
            <a:t>Restorative Principles</a:t>
          </a:r>
        </a:p>
      </dgm:t>
    </dgm:pt>
    <dgm:pt modelId="{3C48F88D-721B-487D-8815-9611243EA183}" type="parTrans" cxnId="{7CBE93C3-4ED8-4A8E-AF54-9E57C8E0CA06}">
      <dgm:prSet/>
      <dgm:spPr/>
      <dgm:t>
        <a:bodyPr/>
        <a:lstStyle/>
        <a:p>
          <a:endParaRPr lang="en-GB"/>
        </a:p>
      </dgm:t>
    </dgm:pt>
    <dgm:pt modelId="{553BAC07-BA3F-40D2-BCB6-62C8AAA5CB61}" type="sibTrans" cxnId="{7CBE93C3-4ED8-4A8E-AF54-9E57C8E0CA06}">
      <dgm:prSet/>
      <dgm:spPr/>
      <dgm:t>
        <a:bodyPr/>
        <a:lstStyle/>
        <a:p>
          <a:endParaRPr lang="en-GB"/>
        </a:p>
      </dgm:t>
    </dgm:pt>
    <dgm:pt modelId="{66BA2841-4236-41E0-990D-94417947524C}">
      <dgm:prSet phldrT="[Text]" custT="1"/>
      <dgm:spPr/>
      <dgm:t>
        <a:bodyPr/>
        <a:lstStyle/>
        <a:p>
          <a:r>
            <a:rPr lang="en-GB" sz="1600"/>
            <a:t>Proactive Consistent Output</a:t>
          </a:r>
        </a:p>
      </dgm:t>
    </dgm:pt>
    <dgm:pt modelId="{3FF45BCB-883E-4480-858B-39B900DE4495}" type="parTrans" cxnId="{43E8D41F-6A77-4871-9B88-BA4C9A464F34}">
      <dgm:prSet/>
      <dgm:spPr/>
      <dgm:t>
        <a:bodyPr/>
        <a:lstStyle/>
        <a:p>
          <a:endParaRPr lang="en-GB"/>
        </a:p>
      </dgm:t>
    </dgm:pt>
    <dgm:pt modelId="{381BA5F0-58DA-48D2-A50D-99E330D04E2A}" type="sibTrans" cxnId="{43E8D41F-6A77-4871-9B88-BA4C9A464F34}">
      <dgm:prSet/>
      <dgm:spPr/>
      <dgm:t>
        <a:bodyPr/>
        <a:lstStyle/>
        <a:p>
          <a:endParaRPr lang="en-GB"/>
        </a:p>
      </dgm:t>
    </dgm:pt>
    <dgm:pt modelId="{17CB9A5B-F9EA-4AA4-B52F-B752DD8B41B3}">
      <dgm:prSet phldrT="[Text]" custT="1"/>
      <dgm:spPr/>
      <dgm:t>
        <a:bodyPr/>
        <a:lstStyle/>
        <a:p>
          <a:r>
            <a:rPr lang="en-GB" sz="1000"/>
            <a:t>Restorative attitude &amp; language adopted holistically throughout programme</a:t>
          </a:r>
        </a:p>
      </dgm:t>
    </dgm:pt>
    <dgm:pt modelId="{24B2A643-0A11-456E-B4D3-BA1361143A8D}" type="parTrans" cxnId="{DC2F482A-77BD-4EFF-8DD5-C16838A4F30C}">
      <dgm:prSet/>
      <dgm:spPr/>
      <dgm:t>
        <a:bodyPr/>
        <a:lstStyle/>
        <a:p>
          <a:endParaRPr lang="en-GB"/>
        </a:p>
      </dgm:t>
    </dgm:pt>
    <dgm:pt modelId="{7EFC3B78-4CE3-4CD2-ACF3-AC38351421E3}" type="sibTrans" cxnId="{DC2F482A-77BD-4EFF-8DD5-C16838A4F30C}">
      <dgm:prSet/>
      <dgm:spPr/>
      <dgm:t>
        <a:bodyPr/>
        <a:lstStyle/>
        <a:p>
          <a:endParaRPr lang="en-GB"/>
        </a:p>
      </dgm:t>
    </dgm:pt>
    <dgm:pt modelId="{117BE9CF-0534-491F-822D-6E56AB051036}">
      <dgm:prSet phldrT="[Text]" custT="1"/>
      <dgm:spPr/>
      <dgm:t>
        <a:bodyPr/>
        <a:lstStyle/>
        <a:p>
          <a:r>
            <a:rPr lang="en-GB" sz="1000"/>
            <a:t>Improved inter/intra agency  communication </a:t>
          </a:r>
        </a:p>
      </dgm:t>
    </dgm:pt>
    <dgm:pt modelId="{FF2BA319-6B31-4117-A411-F2134EE2B380}" type="parTrans" cxnId="{55A0692B-1792-44E6-9016-8C8004102A34}">
      <dgm:prSet/>
      <dgm:spPr/>
      <dgm:t>
        <a:bodyPr/>
        <a:lstStyle/>
        <a:p>
          <a:endParaRPr lang="en-GB"/>
        </a:p>
      </dgm:t>
    </dgm:pt>
    <dgm:pt modelId="{2F481AA3-F279-45F7-9ED9-D159C60F0FDE}" type="sibTrans" cxnId="{55A0692B-1792-44E6-9016-8C8004102A34}">
      <dgm:prSet/>
      <dgm:spPr/>
      <dgm:t>
        <a:bodyPr/>
        <a:lstStyle/>
        <a:p>
          <a:endParaRPr lang="en-GB"/>
        </a:p>
      </dgm:t>
    </dgm:pt>
    <dgm:pt modelId="{DF3A6EBB-945E-46A8-B701-0D5F3D20B692}">
      <dgm:prSet custT="1"/>
      <dgm:spPr/>
      <dgm:t>
        <a:bodyPr/>
        <a:lstStyle/>
        <a:p>
          <a:r>
            <a:rPr lang="en-GB" sz="1000"/>
            <a:t>Early Intervention Multi-Agency Family Service Programme </a:t>
          </a:r>
        </a:p>
      </dgm:t>
    </dgm:pt>
    <dgm:pt modelId="{1759B2E6-D19C-4E80-8466-AE5E83754AB4}" type="parTrans" cxnId="{1F19630C-7B81-446D-8F1C-695CBE83BFDA}">
      <dgm:prSet/>
      <dgm:spPr/>
      <dgm:t>
        <a:bodyPr/>
        <a:lstStyle/>
        <a:p>
          <a:endParaRPr lang="en-GB"/>
        </a:p>
      </dgm:t>
    </dgm:pt>
    <dgm:pt modelId="{FA7B4662-4C25-491E-9632-E5820C9BC6D9}" type="sibTrans" cxnId="{1F19630C-7B81-446D-8F1C-695CBE83BFDA}">
      <dgm:prSet/>
      <dgm:spPr/>
      <dgm:t>
        <a:bodyPr/>
        <a:lstStyle/>
        <a:p>
          <a:endParaRPr lang="en-GB"/>
        </a:p>
      </dgm:t>
    </dgm:pt>
    <dgm:pt modelId="{84B13370-A198-43D3-94EC-059EB11C3E24}">
      <dgm:prSet/>
      <dgm:spPr/>
      <dgm:t>
        <a:bodyPr/>
        <a:lstStyle/>
        <a:p>
          <a:endParaRPr lang="en-GB"/>
        </a:p>
      </dgm:t>
    </dgm:pt>
    <dgm:pt modelId="{7914475E-F53F-4174-B59E-348391C2EC3A}" type="parTrans" cxnId="{168E2125-BD7D-491E-88C5-8776EA2DF496}">
      <dgm:prSet/>
      <dgm:spPr/>
      <dgm:t>
        <a:bodyPr/>
        <a:lstStyle/>
        <a:p>
          <a:endParaRPr lang="en-GB"/>
        </a:p>
      </dgm:t>
    </dgm:pt>
    <dgm:pt modelId="{F53A75C9-F576-4A57-8756-91634C130B77}" type="sibTrans" cxnId="{168E2125-BD7D-491E-88C5-8776EA2DF496}">
      <dgm:prSet/>
      <dgm:spPr/>
      <dgm:t>
        <a:bodyPr/>
        <a:lstStyle/>
        <a:p>
          <a:endParaRPr lang="en-GB"/>
        </a:p>
      </dgm:t>
    </dgm:pt>
    <dgm:pt modelId="{4DD77840-9E61-41F9-9A69-5B2BF174C13D}">
      <dgm:prSet custT="1"/>
      <dgm:spPr/>
      <dgm:t>
        <a:bodyPr/>
        <a:lstStyle/>
        <a:p>
          <a:r>
            <a:rPr lang="en-GB" sz="1000"/>
            <a:t>Improved  programme environment </a:t>
          </a:r>
        </a:p>
      </dgm:t>
    </dgm:pt>
    <dgm:pt modelId="{C107C99A-E550-49B7-8EF4-9E80BBB3FC92}" type="parTrans" cxnId="{F159FBD5-84A4-433E-9209-1DDF4FF42DFE}">
      <dgm:prSet/>
      <dgm:spPr/>
      <dgm:t>
        <a:bodyPr/>
        <a:lstStyle/>
        <a:p>
          <a:endParaRPr lang="en-GB"/>
        </a:p>
      </dgm:t>
    </dgm:pt>
    <dgm:pt modelId="{570E53F4-238F-4D01-9BD0-2422DB515FEA}" type="sibTrans" cxnId="{F159FBD5-84A4-433E-9209-1DDF4FF42DFE}">
      <dgm:prSet/>
      <dgm:spPr/>
      <dgm:t>
        <a:bodyPr/>
        <a:lstStyle/>
        <a:p>
          <a:endParaRPr lang="en-GB"/>
        </a:p>
      </dgm:t>
    </dgm:pt>
    <dgm:pt modelId="{FA480701-FF2D-45D3-8634-A47E14F0B422}">
      <dgm:prSet custT="1"/>
      <dgm:spPr/>
      <dgm:t>
        <a:bodyPr/>
        <a:lstStyle/>
        <a:p>
          <a:r>
            <a:rPr lang="en-GB" sz="1000"/>
            <a:t>Reduced  risk of inter -service conflict, improved collaboration </a:t>
          </a:r>
          <a:endParaRPr lang="en-GB" sz="700"/>
        </a:p>
      </dgm:t>
    </dgm:pt>
    <dgm:pt modelId="{C2337529-5F69-48B9-9172-E6F6AE69DC3C}" type="parTrans" cxnId="{57CC4C3C-985F-4B61-B304-EF0CD87EC42B}">
      <dgm:prSet/>
      <dgm:spPr/>
      <dgm:t>
        <a:bodyPr/>
        <a:lstStyle/>
        <a:p>
          <a:endParaRPr lang="en-GB"/>
        </a:p>
      </dgm:t>
    </dgm:pt>
    <dgm:pt modelId="{E777706E-FBD8-4AD5-A017-496092C9BF60}" type="sibTrans" cxnId="{57CC4C3C-985F-4B61-B304-EF0CD87EC42B}">
      <dgm:prSet/>
      <dgm:spPr/>
      <dgm:t>
        <a:bodyPr/>
        <a:lstStyle/>
        <a:p>
          <a:endParaRPr lang="en-GB"/>
        </a:p>
      </dgm:t>
    </dgm:pt>
    <dgm:pt modelId="{AABC7919-B65E-46B7-A915-B6CCBE030C1E}">
      <dgm:prSet custT="1"/>
      <dgm:spPr/>
      <dgm:t>
        <a:bodyPr/>
        <a:lstStyle/>
        <a:p>
          <a:r>
            <a:rPr lang="en-GB" sz="1100"/>
            <a:t>Service users (vulnerable family)   </a:t>
          </a:r>
        </a:p>
      </dgm:t>
    </dgm:pt>
    <dgm:pt modelId="{8921C790-6274-4BA1-BF16-142390E6C421}" type="parTrans" cxnId="{E9ECD9EA-B0E6-493C-BF2D-B437F69CBC82}">
      <dgm:prSet/>
      <dgm:spPr/>
      <dgm:t>
        <a:bodyPr/>
        <a:lstStyle/>
        <a:p>
          <a:endParaRPr lang="en-GB"/>
        </a:p>
      </dgm:t>
    </dgm:pt>
    <dgm:pt modelId="{7F019616-1D44-446F-B91F-E3E3479092A5}" type="sibTrans" cxnId="{E9ECD9EA-B0E6-493C-BF2D-B437F69CBC82}">
      <dgm:prSet/>
      <dgm:spPr/>
      <dgm:t>
        <a:bodyPr/>
        <a:lstStyle/>
        <a:p>
          <a:endParaRPr lang="en-GB"/>
        </a:p>
      </dgm:t>
    </dgm:pt>
    <dgm:pt modelId="{7537FC41-C60B-490F-B1CB-765471B1B693}">
      <dgm:prSet custT="1"/>
      <dgm:spPr/>
      <dgm:t>
        <a:bodyPr/>
        <a:lstStyle/>
        <a:p>
          <a:r>
            <a:rPr lang="en-GB" sz="1100"/>
            <a:t>Holistic</a:t>
          </a:r>
          <a:r>
            <a:rPr lang="en-GB" sz="1100" baseline="0"/>
            <a:t> use RA (family, inclusive strengths  relationship-based approach) </a:t>
          </a:r>
          <a:endParaRPr lang="en-GB" sz="1100"/>
        </a:p>
      </dgm:t>
    </dgm:pt>
    <dgm:pt modelId="{33010636-87B8-4749-8E54-19192F6D2854}" type="parTrans" cxnId="{58A533C8-48F6-4CD4-A6CA-1573D0EA715E}">
      <dgm:prSet/>
      <dgm:spPr/>
      <dgm:t>
        <a:bodyPr/>
        <a:lstStyle/>
        <a:p>
          <a:endParaRPr lang="en-GB"/>
        </a:p>
      </dgm:t>
    </dgm:pt>
    <dgm:pt modelId="{3AC6EC09-A394-423D-812A-40751F3D3D42}" type="sibTrans" cxnId="{58A533C8-48F6-4CD4-A6CA-1573D0EA715E}">
      <dgm:prSet/>
      <dgm:spPr/>
      <dgm:t>
        <a:bodyPr/>
        <a:lstStyle/>
        <a:p>
          <a:endParaRPr lang="en-GB"/>
        </a:p>
      </dgm:t>
    </dgm:pt>
    <dgm:pt modelId="{241337F3-CED1-4665-B07F-F2577AC12D5E}">
      <dgm:prSet custT="1"/>
      <dgm:spPr/>
      <dgm:t>
        <a:bodyPr/>
        <a:lstStyle/>
        <a:p>
          <a:pPr>
            <a:lnSpc>
              <a:spcPct val="100000"/>
            </a:lnSpc>
          </a:pPr>
          <a:r>
            <a:rPr lang="en-GB" sz="1000"/>
            <a:t>Restorative process</a:t>
          </a:r>
        </a:p>
      </dgm:t>
    </dgm:pt>
    <dgm:pt modelId="{BB7DCA80-59D6-48E9-9BC3-828B3A7756BD}" type="parTrans" cxnId="{61E7F91C-63B0-4333-9099-BCCA5F817740}">
      <dgm:prSet/>
      <dgm:spPr/>
      <dgm:t>
        <a:bodyPr/>
        <a:lstStyle/>
        <a:p>
          <a:endParaRPr lang="en-GB"/>
        </a:p>
      </dgm:t>
    </dgm:pt>
    <dgm:pt modelId="{4945AE11-3A48-4455-BC51-5BF566FF9196}" type="sibTrans" cxnId="{61E7F91C-63B0-4333-9099-BCCA5F817740}">
      <dgm:prSet/>
      <dgm:spPr/>
      <dgm:t>
        <a:bodyPr/>
        <a:lstStyle/>
        <a:p>
          <a:endParaRPr lang="en-GB"/>
        </a:p>
      </dgm:t>
    </dgm:pt>
    <dgm:pt modelId="{725BCDCD-7197-40D2-AEBF-2A09967F5401}">
      <dgm:prSet custT="1"/>
      <dgm:spPr/>
      <dgm:t>
        <a:bodyPr/>
        <a:lstStyle/>
        <a:p>
          <a:endParaRPr lang="en-GB" sz="1000"/>
        </a:p>
      </dgm:t>
    </dgm:pt>
    <dgm:pt modelId="{DB600DC1-A853-46B0-8D9F-501333106712}" type="parTrans" cxnId="{A1D124A5-D89D-4BCB-8BEB-1FA9D088FFB0}">
      <dgm:prSet/>
      <dgm:spPr/>
      <dgm:t>
        <a:bodyPr/>
        <a:lstStyle/>
        <a:p>
          <a:endParaRPr lang="en-GB"/>
        </a:p>
      </dgm:t>
    </dgm:pt>
    <dgm:pt modelId="{1CFD7423-CBB4-4073-B765-62685EA6BD24}" type="sibTrans" cxnId="{A1D124A5-D89D-4BCB-8BEB-1FA9D088FFB0}">
      <dgm:prSet/>
      <dgm:spPr/>
      <dgm:t>
        <a:bodyPr/>
        <a:lstStyle/>
        <a:p>
          <a:endParaRPr lang="en-GB"/>
        </a:p>
      </dgm:t>
    </dgm:pt>
    <dgm:pt modelId="{DF18ABBB-2781-4449-A163-F9F976F0DE67}">
      <dgm:prSet custT="1"/>
      <dgm:spPr/>
      <dgm:t>
        <a:bodyPr/>
        <a:lstStyle/>
        <a:p>
          <a:r>
            <a:rPr lang="en-GB" sz="1100"/>
            <a:t>Stronger family relationships</a:t>
          </a:r>
        </a:p>
      </dgm:t>
    </dgm:pt>
    <dgm:pt modelId="{30C8134A-6EFA-45AF-B876-F6A88F069869}" type="parTrans" cxnId="{49A6705D-91A6-4723-9D31-9557922754A0}">
      <dgm:prSet/>
      <dgm:spPr/>
      <dgm:t>
        <a:bodyPr/>
        <a:lstStyle/>
        <a:p>
          <a:endParaRPr lang="en-GB"/>
        </a:p>
      </dgm:t>
    </dgm:pt>
    <dgm:pt modelId="{CA056323-06BC-4B10-BC71-CD4326412E06}" type="sibTrans" cxnId="{49A6705D-91A6-4723-9D31-9557922754A0}">
      <dgm:prSet/>
      <dgm:spPr/>
      <dgm:t>
        <a:bodyPr/>
        <a:lstStyle/>
        <a:p>
          <a:endParaRPr lang="en-GB"/>
        </a:p>
      </dgm:t>
    </dgm:pt>
    <dgm:pt modelId="{691A760C-06F1-4A13-B7F4-27E2A3EC7CEC}">
      <dgm:prSet custT="1"/>
      <dgm:spPr/>
      <dgm:t>
        <a:bodyPr/>
        <a:lstStyle/>
        <a:p>
          <a:r>
            <a:rPr lang="en-GB" sz="1100"/>
            <a:t>Increased empathy, motivation. Better family accountability &amp; empowerment  </a:t>
          </a:r>
        </a:p>
      </dgm:t>
    </dgm:pt>
    <dgm:pt modelId="{47FCF1AC-2B99-4EFA-9447-C3534F0B7075}" type="sibTrans" cxnId="{C3F32BF5-894D-46C9-A4EA-2FBD192DC8EF}">
      <dgm:prSet/>
      <dgm:spPr/>
      <dgm:t>
        <a:bodyPr/>
        <a:lstStyle/>
        <a:p>
          <a:endParaRPr lang="en-GB"/>
        </a:p>
      </dgm:t>
    </dgm:pt>
    <dgm:pt modelId="{9EAE47ED-E671-43EE-9A00-969C8A08BCB4}" type="parTrans" cxnId="{C3F32BF5-894D-46C9-A4EA-2FBD192DC8EF}">
      <dgm:prSet/>
      <dgm:spPr/>
      <dgm:t>
        <a:bodyPr/>
        <a:lstStyle/>
        <a:p>
          <a:endParaRPr lang="en-GB"/>
        </a:p>
      </dgm:t>
    </dgm:pt>
    <dgm:pt modelId="{5B2B6CFE-DDBA-424C-A922-36E82FE3AA04}">
      <dgm:prSet custT="1"/>
      <dgm:spPr/>
      <dgm:t>
        <a:bodyPr/>
        <a:lstStyle/>
        <a:p>
          <a:r>
            <a:rPr lang="en-GB" sz="1100">
              <a:solidFill>
                <a:schemeClr val="bg1"/>
              </a:solidFill>
            </a:rPr>
            <a:t>Reinforced restorative principles</a:t>
          </a:r>
        </a:p>
      </dgm:t>
    </dgm:pt>
    <dgm:pt modelId="{7403006F-924F-4D2D-A28D-1E1710233A80}" type="parTrans" cxnId="{5BE9A5B7-E3D8-4AED-AA5F-6F69D7069B8B}">
      <dgm:prSet/>
      <dgm:spPr/>
      <dgm:t>
        <a:bodyPr/>
        <a:lstStyle/>
        <a:p>
          <a:endParaRPr lang="en-GB"/>
        </a:p>
      </dgm:t>
    </dgm:pt>
    <dgm:pt modelId="{BFF05502-FA78-4D03-AB40-1B02C944716A}" type="sibTrans" cxnId="{5BE9A5B7-E3D8-4AED-AA5F-6F69D7069B8B}">
      <dgm:prSet/>
      <dgm:spPr/>
      <dgm:t>
        <a:bodyPr/>
        <a:lstStyle/>
        <a:p>
          <a:endParaRPr lang="en-GB"/>
        </a:p>
      </dgm:t>
    </dgm:pt>
    <dgm:pt modelId="{A95AB84B-4FEF-4564-A379-44007BC2D003}">
      <dgm:prSet custT="1"/>
      <dgm:spPr/>
      <dgm:t>
        <a:bodyPr/>
        <a:lstStyle/>
        <a:p>
          <a:r>
            <a:rPr lang="en-GB" sz="1100" dirty="0"/>
            <a:t>Better practitioner/family relationships </a:t>
          </a:r>
        </a:p>
      </dgm:t>
    </dgm:pt>
    <dgm:pt modelId="{86DEF03B-6C6D-4F44-9F57-DDC535C12127}" type="parTrans" cxnId="{CE81DAC2-42CA-45F5-B05B-CDFD7E42C896}">
      <dgm:prSet/>
      <dgm:spPr/>
      <dgm:t>
        <a:bodyPr/>
        <a:lstStyle/>
        <a:p>
          <a:endParaRPr lang="en-GB"/>
        </a:p>
      </dgm:t>
    </dgm:pt>
    <dgm:pt modelId="{B3662212-A071-4D19-A88F-0432B755B09F}" type="sibTrans" cxnId="{CE81DAC2-42CA-45F5-B05B-CDFD7E42C896}">
      <dgm:prSet/>
      <dgm:spPr/>
      <dgm:t>
        <a:bodyPr/>
        <a:lstStyle/>
        <a:p>
          <a:endParaRPr lang="en-GB"/>
        </a:p>
      </dgm:t>
    </dgm:pt>
    <dgm:pt modelId="{48613BB3-230A-4118-AB93-E3D41275F0BE}">
      <dgm:prSet custT="1"/>
      <dgm:spPr/>
      <dgm:t>
        <a:bodyPr/>
        <a:lstStyle/>
        <a:p>
          <a:r>
            <a:rPr lang="en-GB" sz="1100"/>
            <a:t>Restorative Skills</a:t>
          </a:r>
        </a:p>
      </dgm:t>
    </dgm:pt>
    <dgm:pt modelId="{44193BFC-8DEA-46F7-B33F-8F5C53A90C9C}" type="parTrans" cxnId="{7D2971CC-2AB8-4673-B0C4-B5712F714C99}">
      <dgm:prSet/>
      <dgm:spPr/>
      <dgm:t>
        <a:bodyPr/>
        <a:lstStyle/>
        <a:p>
          <a:endParaRPr lang="en-GB"/>
        </a:p>
      </dgm:t>
    </dgm:pt>
    <dgm:pt modelId="{1DFA988C-1EAD-4718-8015-DB2A98C1238C}" type="sibTrans" cxnId="{7D2971CC-2AB8-4673-B0C4-B5712F714C99}">
      <dgm:prSet/>
      <dgm:spPr/>
      <dgm:t>
        <a:bodyPr/>
        <a:lstStyle/>
        <a:p>
          <a:endParaRPr lang="en-GB"/>
        </a:p>
      </dgm:t>
    </dgm:pt>
    <dgm:pt modelId="{681278C4-70E1-40CD-8FDA-963079F99427}">
      <dgm:prSet custT="1"/>
      <dgm:spPr/>
      <dgm:t>
        <a:bodyPr/>
        <a:lstStyle/>
        <a:p>
          <a:r>
            <a:rPr lang="en-US" sz="1100"/>
            <a:t>Restorative Process identifies family challenges, strengths &amp; helps family plan goals</a:t>
          </a:r>
        </a:p>
      </dgm:t>
    </dgm:pt>
    <dgm:pt modelId="{F6A1DCBF-57CE-4D7B-8C32-836EBC9C0DF1}" type="parTrans" cxnId="{4E9E370C-BF42-4854-8A9F-33720B5F92D6}">
      <dgm:prSet/>
      <dgm:spPr/>
      <dgm:t>
        <a:bodyPr/>
        <a:lstStyle/>
        <a:p>
          <a:endParaRPr lang="en-US"/>
        </a:p>
      </dgm:t>
    </dgm:pt>
    <dgm:pt modelId="{C917847F-B044-43B8-A53A-D3F38D468BAA}" type="sibTrans" cxnId="{4E9E370C-BF42-4854-8A9F-33720B5F92D6}">
      <dgm:prSet/>
      <dgm:spPr/>
      <dgm:t>
        <a:bodyPr/>
        <a:lstStyle/>
        <a:p>
          <a:endParaRPr lang="en-US"/>
        </a:p>
      </dgm:t>
    </dgm:pt>
    <dgm:pt modelId="{C82E908B-25DB-4D88-814A-BDFD22D10F72}" type="pres">
      <dgm:prSet presAssocID="{527D86E5-D2AC-4D6B-BE7A-2380CF20AA01}" presName="theList" presStyleCnt="0">
        <dgm:presLayoutVars>
          <dgm:dir/>
          <dgm:animLvl val="lvl"/>
          <dgm:resizeHandles val="exact"/>
        </dgm:presLayoutVars>
      </dgm:prSet>
      <dgm:spPr/>
      <dgm:t>
        <a:bodyPr/>
        <a:lstStyle/>
        <a:p>
          <a:endParaRPr lang="en-US"/>
        </a:p>
      </dgm:t>
    </dgm:pt>
    <dgm:pt modelId="{E8A1B443-3A1E-4978-A579-5F9C3AC7D4A6}" type="pres">
      <dgm:prSet presAssocID="{CA5E4973-7FE3-463F-ADC5-DC7972DDE5A1}" presName="compNode" presStyleCnt="0"/>
      <dgm:spPr/>
    </dgm:pt>
    <dgm:pt modelId="{5F3118CA-3E35-4B67-9376-FC13F6405AAA}" type="pres">
      <dgm:prSet presAssocID="{CA5E4973-7FE3-463F-ADC5-DC7972DDE5A1}" presName="aNode" presStyleLbl="bgShp" presStyleIdx="0" presStyleCnt="5" custLinFactNeighborX="2303"/>
      <dgm:spPr/>
      <dgm:t>
        <a:bodyPr/>
        <a:lstStyle/>
        <a:p>
          <a:endParaRPr lang="en-US"/>
        </a:p>
      </dgm:t>
    </dgm:pt>
    <dgm:pt modelId="{D3992C64-C5AA-406E-A3F0-B7BD244A4549}" type="pres">
      <dgm:prSet presAssocID="{CA5E4973-7FE3-463F-ADC5-DC7972DDE5A1}" presName="textNode" presStyleLbl="bgShp" presStyleIdx="0" presStyleCnt="5"/>
      <dgm:spPr/>
      <dgm:t>
        <a:bodyPr/>
        <a:lstStyle/>
        <a:p>
          <a:endParaRPr lang="en-US"/>
        </a:p>
      </dgm:t>
    </dgm:pt>
    <dgm:pt modelId="{BF829F23-B441-4CC2-AF83-C3A7DE14D1B5}" type="pres">
      <dgm:prSet presAssocID="{CA5E4973-7FE3-463F-ADC5-DC7972DDE5A1}" presName="compChildNode" presStyleCnt="0"/>
      <dgm:spPr/>
    </dgm:pt>
    <dgm:pt modelId="{A5A9BD7B-B6AF-466B-975B-26D62A8FA61A}" type="pres">
      <dgm:prSet presAssocID="{CA5E4973-7FE3-463F-ADC5-DC7972DDE5A1}" presName="theInnerList" presStyleCnt="0"/>
      <dgm:spPr/>
    </dgm:pt>
    <dgm:pt modelId="{49384C88-CE81-4541-AA0B-04FAC496B46B}" type="pres">
      <dgm:prSet presAssocID="{D19DDBDA-722B-4E27-A54B-243C84805CCF}" presName="childNode" presStyleLbl="node1" presStyleIdx="0" presStyleCnt="14" custScaleX="98113" custScaleY="26922" custLinFactNeighborX="49" custLinFactNeighborY="-26767">
        <dgm:presLayoutVars>
          <dgm:bulletEnabled val="1"/>
        </dgm:presLayoutVars>
      </dgm:prSet>
      <dgm:spPr/>
      <dgm:t>
        <a:bodyPr/>
        <a:lstStyle/>
        <a:p>
          <a:endParaRPr lang="en-US"/>
        </a:p>
      </dgm:t>
    </dgm:pt>
    <dgm:pt modelId="{A5191D13-1DE7-47BE-98C1-7A5AE9657E11}" type="pres">
      <dgm:prSet presAssocID="{D19DDBDA-722B-4E27-A54B-243C84805CCF}" presName="aSpace2" presStyleCnt="0"/>
      <dgm:spPr/>
    </dgm:pt>
    <dgm:pt modelId="{6EFA6186-5ADB-406D-96D4-242EB1244544}" type="pres">
      <dgm:prSet presAssocID="{48613BB3-230A-4118-AB93-E3D41275F0BE}" presName="childNode" presStyleLbl="node1" presStyleIdx="1" presStyleCnt="14" custScaleY="34027" custLinFactNeighborY="-31770">
        <dgm:presLayoutVars>
          <dgm:bulletEnabled val="1"/>
        </dgm:presLayoutVars>
      </dgm:prSet>
      <dgm:spPr/>
      <dgm:t>
        <a:bodyPr/>
        <a:lstStyle/>
        <a:p>
          <a:endParaRPr lang="en-US"/>
        </a:p>
      </dgm:t>
    </dgm:pt>
    <dgm:pt modelId="{DDC0AB83-7ABA-4557-BEE1-98641004086A}" type="pres">
      <dgm:prSet presAssocID="{48613BB3-230A-4118-AB93-E3D41275F0BE}" presName="aSpace2" presStyleCnt="0"/>
      <dgm:spPr/>
    </dgm:pt>
    <dgm:pt modelId="{2274E88B-8B54-4B78-9210-3079724C547D}" type="pres">
      <dgm:prSet presAssocID="{DF3A6EBB-945E-46A8-B701-0D5F3D20B692}" presName="childNode" presStyleLbl="node1" presStyleIdx="2" presStyleCnt="14" custScaleY="41003" custLinFactNeighborX="1058" custLinFactNeighborY="-37709">
        <dgm:presLayoutVars>
          <dgm:bulletEnabled val="1"/>
        </dgm:presLayoutVars>
      </dgm:prSet>
      <dgm:spPr/>
      <dgm:t>
        <a:bodyPr/>
        <a:lstStyle/>
        <a:p>
          <a:endParaRPr lang="en-US"/>
        </a:p>
      </dgm:t>
    </dgm:pt>
    <dgm:pt modelId="{01F5404C-469D-4D6B-BC7F-0BE019A5821B}" type="pres">
      <dgm:prSet presAssocID="{CA5E4973-7FE3-463F-ADC5-DC7972DDE5A1}" presName="aSpace" presStyleCnt="0"/>
      <dgm:spPr/>
    </dgm:pt>
    <dgm:pt modelId="{4F5C644E-1EC3-4694-AACF-D675EF16C2F6}" type="pres">
      <dgm:prSet presAssocID="{66BA2841-4236-41E0-990D-94417947524C}" presName="compNode" presStyleCnt="0"/>
      <dgm:spPr/>
    </dgm:pt>
    <dgm:pt modelId="{9137F8C1-E479-45D9-B301-B955EB8DF643}" type="pres">
      <dgm:prSet presAssocID="{66BA2841-4236-41E0-990D-94417947524C}" presName="aNode" presStyleLbl="bgShp" presStyleIdx="1" presStyleCnt="5"/>
      <dgm:spPr/>
      <dgm:t>
        <a:bodyPr/>
        <a:lstStyle/>
        <a:p>
          <a:endParaRPr lang="en-US"/>
        </a:p>
      </dgm:t>
    </dgm:pt>
    <dgm:pt modelId="{ADDC410D-D5A3-485A-BF0C-EDE3CD6FD08F}" type="pres">
      <dgm:prSet presAssocID="{66BA2841-4236-41E0-990D-94417947524C}" presName="textNode" presStyleLbl="bgShp" presStyleIdx="1" presStyleCnt="5"/>
      <dgm:spPr/>
      <dgm:t>
        <a:bodyPr/>
        <a:lstStyle/>
        <a:p>
          <a:endParaRPr lang="en-US"/>
        </a:p>
      </dgm:t>
    </dgm:pt>
    <dgm:pt modelId="{673778FC-E1F7-4512-8748-0C00F3EF02FC}" type="pres">
      <dgm:prSet presAssocID="{66BA2841-4236-41E0-990D-94417947524C}" presName="compChildNode" presStyleCnt="0"/>
      <dgm:spPr/>
    </dgm:pt>
    <dgm:pt modelId="{8A570C16-0FB8-49B2-B406-1DBB1CD6DDC6}" type="pres">
      <dgm:prSet presAssocID="{66BA2841-4236-41E0-990D-94417947524C}" presName="theInnerList" presStyleCnt="0"/>
      <dgm:spPr/>
    </dgm:pt>
    <dgm:pt modelId="{C66CFF92-EF11-4EDE-AA11-016A2C98799D}" type="pres">
      <dgm:prSet presAssocID="{17CB9A5B-F9EA-4AA4-B52F-B752DD8B41B3}" presName="childNode" presStyleLbl="node1" presStyleIdx="3" presStyleCnt="14" custScaleY="67579" custLinFactNeighborX="-230" custLinFactNeighborY="-39487">
        <dgm:presLayoutVars>
          <dgm:bulletEnabled val="1"/>
        </dgm:presLayoutVars>
      </dgm:prSet>
      <dgm:spPr/>
      <dgm:t>
        <a:bodyPr/>
        <a:lstStyle/>
        <a:p>
          <a:endParaRPr lang="en-US"/>
        </a:p>
      </dgm:t>
    </dgm:pt>
    <dgm:pt modelId="{36E47223-645F-444D-960E-5D82B02AD9EA}" type="pres">
      <dgm:prSet presAssocID="{17CB9A5B-F9EA-4AA4-B52F-B752DD8B41B3}" presName="aSpace2" presStyleCnt="0"/>
      <dgm:spPr/>
    </dgm:pt>
    <dgm:pt modelId="{D327C872-5E30-452B-B33C-7859F2CDF0BB}" type="pres">
      <dgm:prSet presAssocID="{117BE9CF-0534-491F-822D-6E56AB051036}" presName="childNode" presStyleLbl="node1" presStyleIdx="4" presStyleCnt="14" custScaleX="104562" custScaleY="41884" custLinFactNeighborX="2051" custLinFactNeighborY="-50043">
        <dgm:presLayoutVars>
          <dgm:bulletEnabled val="1"/>
        </dgm:presLayoutVars>
      </dgm:prSet>
      <dgm:spPr/>
      <dgm:t>
        <a:bodyPr/>
        <a:lstStyle/>
        <a:p>
          <a:endParaRPr lang="en-US"/>
        </a:p>
      </dgm:t>
    </dgm:pt>
    <dgm:pt modelId="{41D2905C-74A2-4320-A5E8-6463FCE7B700}" type="pres">
      <dgm:prSet presAssocID="{117BE9CF-0534-491F-822D-6E56AB051036}" presName="aSpace2" presStyleCnt="0"/>
      <dgm:spPr/>
    </dgm:pt>
    <dgm:pt modelId="{D7485183-6A33-4D38-8A8C-CF476504C45A}" type="pres">
      <dgm:prSet presAssocID="{4DD77840-9E61-41F9-9A69-5B2BF174C13D}" presName="childNode" presStyleLbl="node1" presStyleIdx="5" presStyleCnt="14" custScaleY="37800" custLinFactNeighborX="-230" custLinFactNeighborY="-61563">
        <dgm:presLayoutVars>
          <dgm:bulletEnabled val="1"/>
        </dgm:presLayoutVars>
      </dgm:prSet>
      <dgm:spPr/>
      <dgm:t>
        <a:bodyPr/>
        <a:lstStyle/>
        <a:p>
          <a:endParaRPr lang="en-US"/>
        </a:p>
      </dgm:t>
    </dgm:pt>
    <dgm:pt modelId="{611E1A48-A48D-4CB4-8F2C-9BC956256E6C}" type="pres">
      <dgm:prSet presAssocID="{4DD77840-9E61-41F9-9A69-5B2BF174C13D}" presName="aSpace2" presStyleCnt="0"/>
      <dgm:spPr/>
    </dgm:pt>
    <dgm:pt modelId="{441D6C62-F20E-4748-A4AE-DE9F8B0E9789}" type="pres">
      <dgm:prSet presAssocID="{FA480701-FF2D-45D3-8634-A47E14F0B422}" presName="childNode" presStyleLbl="node1" presStyleIdx="6" presStyleCnt="14" custScaleY="53396" custLinFactNeighborX="-230" custLinFactNeighborY="-83626">
        <dgm:presLayoutVars>
          <dgm:bulletEnabled val="1"/>
        </dgm:presLayoutVars>
      </dgm:prSet>
      <dgm:spPr/>
      <dgm:t>
        <a:bodyPr/>
        <a:lstStyle/>
        <a:p>
          <a:endParaRPr lang="en-US"/>
        </a:p>
      </dgm:t>
    </dgm:pt>
    <dgm:pt modelId="{B3F9BC4B-0184-43A9-B201-4D4609AF797E}" type="pres">
      <dgm:prSet presAssocID="{66BA2841-4236-41E0-990D-94417947524C}" presName="aSpace" presStyleCnt="0"/>
      <dgm:spPr/>
    </dgm:pt>
    <dgm:pt modelId="{C0B4EAE9-1A55-40A9-BB7B-7B05BF4FE6A1}" type="pres">
      <dgm:prSet presAssocID="{84B13370-A198-43D3-94EC-059EB11C3E24}" presName="compNode" presStyleCnt="0"/>
      <dgm:spPr/>
    </dgm:pt>
    <dgm:pt modelId="{3DB27FD6-E025-46C6-8325-79DFB0AE71CB}" type="pres">
      <dgm:prSet presAssocID="{84B13370-A198-43D3-94EC-059EB11C3E24}" presName="aNode" presStyleLbl="bgShp" presStyleIdx="2" presStyleCnt="5" custLinFactNeighborX="2121" custLinFactNeighborY="-435"/>
      <dgm:spPr/>
      <dgm:t>
        <a:bodyPr/>
        <a:lstStyle/>
        <a:p>
          <a:endParaRPr lang="en-US"/>
        </a:p>
      </dgm:t>
    </dgm:pt>
    <dgm:pt modelId="{B2B974E9-869F-4775-9DF2-5CE499E273AD}" type="pres">
      <dgm:prSet presAssocID="{84B13370-A198-43D3-94EC-059EB11C3E24}" presName="textNode" presStyleLbl="bgShp" presStyleIdx="2" presStyleCnt="5"/>
      <dgm:spPr/>
      <dgm:t>
        <a:bodyPr/>
        <a:lstStyle/>
        <a:p>
          <a:endParaRPr lang="en-US"/>
        </a:p>
      </dgm:t>
    </dgm:pt>
    <dgm:pt modelId="{6F34561A-89E4-414B-9F42-2076E7CCFE22}" type="pres">
      <dgm:prSet presAssocID="{84B13370-A198-43D3-94EC-059EB11C3E24}" presName="compChildNode" presStyleCnt="0"/>
      <dgm:spPr/>
    </dgm:pt>
    <dgm:pt modelId="{BDAB5735-27EA-488D-AA9B-3E15A0ACED44}" type="pres">
      <dgm:prSet presAssocID="{84B13370-A198-43D3-94EC-059EB11C3E24}" presName="theInnerList" presStyleCnt="0"/>
      <dgm:spPr/>
    </dgm:pt>
    <dgm:pt modelId="{F07AF5C2-B7C2-4FE1-925B-92360A27476A}" type="pres">
      <dgm:prSet presAssocID="{AABC7919-B65E-46B7-A915-B6CCBE030C1E}" presName="childNode" presStyleLbl="node1" presStyleIdx="7" presStyleCnt="14" custScaleY="24466" custLinFactNeighborX="4190" custLinFactNeighborY="-24705">
        <dgm:presLayoutVars>
          <dgm:bulletEnabled val="1"/>
        </dgm:presLayoutVars>
      </dgm:prSet>
      <dgm:spPr/>
      <dgm:t>
        <a:bodyPr/>
        <a:lstStyle/>
        <a:p>
          <a:endParaRPr lang="en-US"/>
        </a:p>
      </dgm:t>
    </dgm:pt>
    <dgm:pt modelId="{D372F68E-0AAC-4348-A98D-0BB5D40E8E3E}" type="pres">
      <dgm:prSet presAssocID="{AABC7919-B65E-46B7-A915-B6CCBE030C1E}" presName="aSpace2" presStyleCnt="0"/>
      <dgm:spPr/>
    </dgm:pt>
    <dgm:pt modelId="{5E474007-269E-498D-BEE8-F3F5E3F15BC5}" type="pres">
      <dgm:prSet presAssocID="{7537FC41-C60B-490F-B1CB-765471B1B693}" presName="childNode" presStyleLbl="node1" presStyleIdx="8" presStyleCnt="14" custScaleX="101616" custScaleY="35332" custLinFactY="-72" custLinFactNeighborX="4999" custLinFactNeighborY="-100000">
        <dgm:presLayoutVars>
          <dgm:bulletEnabled val="1"/>
        </dgm:presLayoutVars>
      </dgm:prSet>
      <dgm:spPr/>
      <dgm:t>
        <a:bodyPr/>
        <a:lstStyle/>
        <a:p>
          <a:endParaRPr lang="en-US"/>
        </a:p>
      </dgm:t>
    </dgm:pt>
    <dgm:pt modelId="{3032C5D2-1AA9-4355-A7A6-A4FCF037B039}" type="pres">
      <dgm:prSet presAssocID="{7537FC41-C60B-490F-B1CB-765471B1B693}" presName="aSpace2" presStyleCnt="0"/>
      <dgm:spPr/>
    </dgm:pt>
    <dgm:pt modelId="{E5672249-8120-4421-8463-28F34801D8AC}" type="pres">
      <dgm:prSet presAssocID="{681278C4-70E1-40CD-8FDA-963079F99427}" presName="childNode" presStyleLbl="node1" presStyleIdx="9" presStyleCnt="14" custScaleY="39531" custLinFactY="-9391" custLinFactNeighborX="2572" custLinFactNeighborY="-100000">
        <dgm:presLayoutVars>
          <dgm:bulletEnabled val="1"/>
        </dgm:presLayoutVars>
      </dgm:prSet>
      <dgm:spPr/>
      <dgm:t>
        <a:bodyPr/>
        <a:lstStyle/>
        <a:p>
          <a:endParaRPr lang="en-US"/>
        </a:p>
      </dgm:t>
    </dgm:pt>
    <dgm:pt modelId="{131ADE8D-CBC9-494E-990A-79E5C2F95039}" type="pres">
      <dgm:prSet presAssocID="{84B13370-A198-43D3-94EC-059EB11C3E24}" presName="aSpace" presStyleCnt="0"/>
      <dgm:spPr/>
    </dgm:pt>
    <dgm:pt modelId="{BBA66EBE-F275-43CF-B524-D52F5E8C7AD4}" type="pres">
      <dgm:prSet presAssocID="{241337F3-CED1-4665-B07F-F2577AC12D5E}" presName="compNode" presStyleCnt="0"/>
      <dgm:spPr/>
    </dgm:pt>
    <dgm:pt modelId="{9E3E0355-7F4E-47DF-B08D-6B504FD3573B}" type="pres">
      <dgm:prSet presAssocID="{241337F3-CED1-4665-B07F-F2577AC12D5E}" presName="aNode" presStyleLbl="bgShp" presStyleIdx="3" presStyleCnt="5"/>
      <dgm:spPr/>
      <dgm:t>
        <a:bodyPr/>
        <a:lstStyle/>
        <a:p>
          <a:endParaRPr lang="en-US"/>
        </a:p>
      </dgm:t>
    </dgm:pt>
    <dgm:pt modelId="{5A34FD26-3708-4935-9DB8-26334B581CFC}" type="pres">
      <dgm:prSet presAssocID="{241337F3-CED1-4665-B07F-F2577AC12D5E}" presName="textNode" presStyleLbl="bgShp" presStyleIdx="3" presStyleCnt="5"/>
      <dgm:spPr/>
      <dgm:t>
        <a:bodyPr/>
        <a:lstStyle/>
        <a:p>
          <a:endParaRPr lang="en-US"/>
        </a:p>
      </dgm:t>
    </dgm:pt>
    <dgm:pt modelId="{2354E887-FD02-474F-AC13-5760331BC817}" type="pres">
      <dgm:prSet presAssocID="{241337F3-CED1-4665-B07F-F2577AC12D5E}" presName="compChildNode" presStyleCnt="0"/>
      <dgm:spPr/>
    </dgm:pt>
    <dgm:pt modelId="{147523DD-7206-4CD4-B876-FD230EA0F016}" type="pres">
      <dgm:prSet presAssocID="{241337F3-CED1-4665-B07F-F2577AC12D5E}" presName="theInnerList" presStyleCnt="0"/>
      <dgm:spPr/>
    </dgm:pt>
    <dgm:pt modelId="{302321B5-91E5-4A0A-A3B9-14D970C700F9}" type="pres">
      <dgm:prSet presAssocID="{241337F3-CED1-4665-B07F-F2577AC12D5E}" presName="aSpace" presStyleCnt="0"/>
      <dgm:spPr/>
    </dgm:pt>
    <dgm:pt modelId="{ADCD2130-36B9-4C10-B48F-36E205C8BFFC}" type="pres">
      <dgm:prSet presAssocID="{725BCDCD-7197-40D2-AEBF-2A09967F5401}" presName="compNode" presStyleCnt="0"/>
      <dgm:spPr/>
    </dgm:pt>
    <dgm:pt modelId="{7FAC026C-26A1-4E4E-89F9-ECAD1530CDBF}" type="pres">
      <dgm:prSet presAssocID="{725BCDCD-7197-40D2-AEBF-2A09967F5401}" presName="aNode" presStyleLbl="bgShp" presStyleIdx="4" presStyleCnt="5" custLinFactX="-7408" custLinFactNeighborX="-100000" custLinFactNeighborY="-217"/>
      <dgm:spPr/>
      <dgm:t>
        <a:bodyPr/>
        <a:lstStyle/>
        <a:p>
          <a:endParaRPr lang="en-US"/>
        </a:p>
      </dgm:t>
    </dgm:pt>
    <dgm:pt modelId="{579F6932-8360-42FC-9CDE-4CF8B45F6F9F}" type="pres">
      <dgm:prSet presAssocID="{725BCDCD-7197-40D2-AEBF-2A09967F5401}" presName="textNode" presStyleLbl="bgShp" presStyleIdx="4" presStyleCnt="5"/>
      <dgm:spPr/>
      <dgm:t>
        <a:bodyPr/>
        <a:lstStyle/>
        <a:p>
          <a:endParaRPr lang="en-US"/>
        </a:p>
      </dgm:t>
    </dgm:pt>
    <dgm:pt modelId="{3897D77D-B301-4794-AB25-71A592462E5C}" type="pres">
      <dgm:prSet presAssocID="{725BCDCD-7197-40D2-AEBF-2A09967F5401}" presName="compChildNode" presStyleCnt="0"/>
      <dgm:spPr/>
    </dgm:pt>
    <dgm:pt modelId="{1264EDDE-93BF-46C2-940D-1182B5599ECA}" type="pres">
      <dgm:prSet presAssocID="{725BCDCD-7197-40D2-AEBF-2A09967F5401}" presName="theInnerList" presStyleCnt="0"/>
      <dgm:spPr/>
    </dgm:pt>
    <dgm:pt modelId="{6A483E75-DC21-43E1-8D3C-7273557F5CC1}" type="pres">
      <dgm:prSet presAssocID="{DF18ABBB-2781-4449-A163-F9F976F0DE67}" presName="childNode" presStyleLbl="node1" presStyleIdx="10" presStyleCnt="14" custScaleX="103067" custScaleY="66481" custLinFactX="-29407" custLinFactY="200000" custLinFactNeighborX="-100000" custLinFactNeighborY="267412">
        <dgm:presLayoutVars>
          <dgm:bulletEnabled val="1"/>
        </dgm:presLayoutVars>
      </dgm:prSet>
      <dgm:spPr/>
      <dgm:t>
        <a:bodyPr/>
        <a:lstStyle/>
        <a:p>
          <a:endParaRPr lang="en-US"/>
        </a:p>
      </dgm:t>
    </dgm:pt>
    <dgm:pt modelId="{DC430470-F795-4D35-BCEA-87F85EEE4692}" type="pres">
      <dgm:prSet presAssocID="{DF18ABBB-2781-4449-A163-F9F976F0DE67}" presName="aSpace2" presStyleCnt="0"/>
      <dgm:spPr/>
    </dgm:pt>
    <dgm:pt modelId="{F61DB716-A5B4-4A72-9BA9-A88E65F8924E}" type="pres">
      <dgm:prSet presAssocID="{691A760C-06F1-4A13-B7F4-27E2A3EC7CEC}" presName="childNode" presStyleLbl="node1" presStyleIdx="11" presStyleCnt="14" custScaleY="145504" custLinFactX="-31918" custLinFactNeighborX="-100000" custLinFactNeighborY="-13258">
        <dgm:presLayoutVars>
          <dgm:bulletEnabled val="1"/>
        </dgm:presLayoutVars>
      </dgm:prSet>
      <dgm:spPr/>
      <dgm:t>
        <a:bodyPr/>
        <a:lstStyle/>
        <a:p>
          <a:endParaRPr lang="en-US"/>
        </a:p>
      </dgm:t>
    </dgm:pt>
    <dgm:pt modelId="{77F932D3-83B7-4F47-819D-23AA251B8C9A}" type="pres">
      <dgm:prSet presAssocID="{691A760C-06F1-4A13-B7F4-27E2A3EC7CEC}" presName="aSpace2" presStyleCnt="0"/>
      <dgm:spPr/>
    </dgm:pt>
    <dgm:pt modelId="{4372B3EB-F46E-4559-851A-F072C88A127A}" type="pres">
      <dgm:prSet presAssocID="{A95AB84B-4FEF-4564-A379-44007BC2D003}" presName="childNode" presStyleLbl="node1" presStyleIdx="12" presStyleCnt="14" custScaleX="119625" custScaleY="79955" custLinFactX="-31834" custLinFactY="-207550" custLinFactNeighborX="-100000" custLinFactNeighborY="-300000">
        <dgm:presLayoutVars>
          <dgm:bulletEnabled val="1"/>
        </dgm:presLayoutVars>
      </dgm:prSet>
      <dgm:spPr/>
      <dgm:t>
        <a:bodyPr/>
        <a:lstStyle/>
        <a:p>
          <a:endParaRPr lang="en-US"/>
        </a:p>
      </dgm:t>
    </dgm:pt>
    <dgm:pt modelId="{D33CA642-CF49-4E3E-8F5A-EABAB0F55D7D}" type="pres">
      <dgm:prSet presAssocID="{A95AB84B-4FEF-4564-A379-44007BC2D003}" presName="aSpace2" presStyleCnt="0"/>
      <dgm:spPr/>
    </dgm:pt>
    <dgm:pt modelId="{EDE3DF1B-0F9A-433A-A9B0-CFBF98B22A8B}" type="pres">
      <dgm:prSet presAssocID="{5B2B6CFE-DDBA-424C-A922-36E82FE3AA04}" presName="childNode" presStyleLbl="node1" presStyleIdx="13" presStyleCnt="14" custScaleX="101450" custScaleY="73887" custLinFactX="-34261" custLinFactNeighborX="-100000" custLinFactNeighborY="-77901">
        <dgm:presLayoutVars>
          <dgm:bulletEnabled val="1"/>
        </dgm:presLayoutVars>
      </dgm:prSet>
      <dgm:spPr/>
      <dgm:t>
        <a:bodyPr/>
        <a:lstStyle/>
        <a:p>
          <a:endParaRPr lang="en-US"/>
        </a:p>
      </dgm:t>
    </dgm:pt>
  </dgm:ptLst>
  <dgm:cxnLst>
    <dgm:cxn modelId="{5B72842B-1852-4ED7-BF07-09E855A3612C}" type="presOf" srcId="{D19DDBDA-722B-4E27-A54B-243C84805CCF}" destId="{49384C88-CE81-4541-AA0B-04FAC496B46B}" srcOrd="0" destOrd="0" presId="urn:microsoft.com/office/officeart/2005/8/layout/lProcess2"/>
    <dgm:cxn modelId="{5BE9A5B7-E3D8-4AED-AA5F-6F69D7069B8B}" srcId="{725BCDCD-7197-40D2-AEBF-2A09967F5401}" destId="{5B2B6CFE-DDBA-424C-A922-36E82FE3AA04}" srcOrd="3" destOrd="0" parTransId="{7403006F-924F-4D2D-A28D-1E1710233A80}" sibTransId="{BFF05502-FA78-4D03-AB40-1B02C944716A}"/>
    <dgm:cxn modelId="{61E7F91C-63B0-4333-9099-BCCA5F817740}" srcId="{527D86E5-D2AC-4D6B-BE7A-2380CF20AA01}" destId="{241337F3-CED1-4665-B07F-F2577AC12D5E}" srcOrd="3" destOrd="0" parTransId="{BB7DCA80-59D6-48E9-9BC3-828B3A7756BD}" sibTransId="{4945AE11-3A48-4455-BC51-5BF566FF9196}"/>
    <dgm:cxn modelId="{01D03920-F182-4E4A-BF75-2E0459798268}" type="presOf" srcId="{241337F3-CED1-4665-B07F-F2577AC12D5E}" destId="{9E3E0355-7F4E-47DF-B08D-6B504FD3573B}" srcOrd="0" destOrd="0" presId="urn:microsoft.com/office/officeart/2005/8/layout/lProcess2"/>
    <dgm:cxn modelId="{B10AD5CE-1427-419C-93D5-9C2679A33A13}" type="presOf" srcId="{A95AB84B-4FEF-4564-A379-44007BC2D003}" destId="{4372B3EB-F46E-4559-851A-F072C88A127A}" srcOrd="0" destOrd="0" presId="urn:microsoft.com/office/officeart/2005/8/layout/lProcess2"/>
    <dgm:cxn modelId="{26F9AEF5-85BA-489F-959E-787DD11A3249}" type="presOf" srcId="{527D86E5-D2AC-4D6B-BE7A-2380CF20AA01}" destId="{C82E908B-25DB-4D88-814A-BDFD22D10F72}" srcOrd="0" destOrd="0" presId="urn:microsoft.com/office/officeart/2005/8/layout/lProcess2"/>
    <dgm:cxn modelId="{BC6196CC-46B9-4C38-B1FF-2DE32591EEA3}" type="presOf" srcId="{AABC7919-B65E-46B7-A915-B6CCBE030C1E}" destId="{F07AF5C2-B7C2-4FE1-925B-92360A27476A}" srcOrd="0" destOrd="0" presId="urn:microsoft.com/office/officeart/2005/8/layout/lProcess2"/>
    <dgm:cxn modelId="{CE9EEDB9-BB05-4C30-8B55-05EFC3E062A7}" type="presOf" srcId="{725BCDCD-7197-40D2-AEBF-2A09967F5401}" destId="{579F6932-8360-42FC-9CDE-4CF8B45F6F9F}" srcOrd="1" destOrd="0" presId="urn:microsoft.com/office/officeart/2005/8/layout/lProcess2"/>
    <dgm:cxn modelId="{58A533C8-48F6-4CD4-A6CA-1573D0EA715E}" srcId="{84B13370-A198-43D3-94EC-059EB11C3E24}" destId="{7537FC41-C60B-490F-B1CB-765471B1B693}" srcOrd="1" destOrd="0" parTransId="{33010636-87B8-4749-8E54-19192F6D2854}" sibTransId="{3AC6EC09-A394-423D-812A-40751F3D3D42}"/>
    <dgm:cxn modelId="{57CC4C3C-985F-4B61-B304-EF0CD87EC42B}" srcId="{66BA2841-4236-41E0-990D-94417947524C}" destId="{FA480701-FF2D-45D3-8634-A47E14F0B422}" srcOrd="3" destOrd="0" parTransId="{C2337529-5F69-48B9-9172-E6F6AE69DC3C}" sibTransId="{E777706E-FBD8-4AD5-A017-496092C9BF60}"/>
    <dgm:cxn modelId="{55A0692B-1792-44E6-9016-8C8004102A34}" srcId="{66BA2841-4236-41E0-990D-94417947524C}" destId="{117BE9CF-0534-491F-822D-6E56AB051036}" srcOrd="1" destOrd="0" parTransId="{FF2BA319-6B31-4117-A411-F2134EE2B380}" sibTransId="{2F481AA3-F279-45F7-9ED9-D159C60F0FDE}"/>
    <dgm:cxn modelId="{B61ED7A3-8CAD-4607-B0ED-99574A8B806E}" type="presOf" srcId="{117BE9CF-0534-491F-822D-6E56AB051036}" destId="{D327C872-5E30-452B-B33C-7859F2CDF0BB}" srcOrd="0" destOrd="0" presId="urn:microsoft.com/office/officeart/2005/8/layout/lProcess2"/>
    <dgm:cxn modelId="{294CA917-7B62-4181-8C7F-510BA740AB06}" type="presOf" srcId="{691A760C-06F1-4A13-B7F4-27E2A3EC7CEC}" destId="{F61DB716-A5B4-4A72-9BA9-A88E65F8924E}" srcOrd="0" destOrd="0" presId="urn:microsoft.com/office/officeart/2005/8/layout/lProcess2"/>
    <dgm:cxn modelId="{CD7A9306-8B8E-40DC-8E1B-7892C216013C}" type="presOf" srcId="{CA5E4973-7FE3-463F-ADC5-DC7972DDE5A1}" destId="{5F3118CA-3E35-4B67-9376-FC13F6405AAA}" srcOrd="0" destOrd="0" presId="urn:microsoft.com/office/officeart/2005/8/layout/lProcess2"/>
    <dgm:cxn modelId="{E40F4518-3BF4-4E69-8321-8F995B915A8D}" type="presOf" srcId="{66BA2841-4236-41E0-990D-94417947524C}" destId="{ADDC410D-D5A3-485A-BF0C-EDE3CD6FD08F}" srcOrd="1" destOrd="0" presId="urn:microsoft.com/office/officeart/2005/8/layout/lProcess2"/>
    <dgm:cxn modelId="{168E2125-BD7D-491E-88C5-8776EA2DF496}" srcId="{527D86E5-D2AC-4D6B-BE7A-2380CF20AA01}" destId="{84B13370-A198-43D3-94EC-059EB11C3E24}" srcOrd="2" destOrd="0" parTransId="{7914475E-F53F-4174-B59E-348391C2EC3A}" sibTransId="{F53A75C9-F576-4A57-8756-91634C130B77}"/>
    <dgm:cxn modelId="{5CA19F61-50EA-40D2-AE52-87B66D16EBFC}" type="presOf" srcId="{DF3A6EBB-945E-46A8-B701-0D5F3D20B692}" destId="{2274E88B-8B54-4B78-9210-3079724C547D}" srcOrd="0" destOrd="0" presId="urn:microsoft.com/office/officeart/2005/8/layout/lProcess2"/>
    <dgm:cxn modelId="{FB45DC24-1F48-4E2B-A3D5-467767810542}" type="presOf" srcId="{17CB9A5B-F9EA-4AA4-B52F-B752DD8B41B3}" destId="{C66CFF92-EF11-4EDE-AA11-016A2C98799D}" srcOrd="0" destOrd="0" presId="urn:microsoft.com/office/officeart/2005/8/layout/lProcess2"/>
    <dgm:cxn modelId="{C3F32BF5-894D-46C9-A4EA-2FBD192DC8EF}" srcId="{725BCDCD-7197-40D2-AEBF-2A09967F5401}" destId="{691A760C-06F1-4A13-B7F4-27E2A3EC7CEC}" srcOrd="1" destOrd="0" parTransId="{9EAE47ED-E671-43EE-9A00-969C8A08BCB4}" sibTransId="{47FCF1AC-2B99-4EFA-9447-C3534F0B7075}"/>
    <dgm:cxn modelId="{A1D124A5-D89D-4BCB-8BEB-1FA9D088FFB0}" srcId="{527D86E5-D2AC-4D6B-BE7A-2380CF20AA01}" destId="{725BCDCD-7197-40D2-AEBF-2A09967F5401}" srcOrd="4" destOrd="0" parTransId="{DB600DC1-A853-46B0-8D9F-501333106712}" sibTransId="{1CFD7423-CBB4-4073-B765-62685EA6BD24}"/>
    <dgm:cxn modelId="{7EC0164C-B583-4167-BCE1-7488400B3E36}" type="presOf" srcId="{DF18ABBB-2781-4449-A163-F9F976F0DE67}" destId="{6A483E75-DC21-43E1-8D3C-7273557F5CC1}" srcOrd="0" destOrd="0" presId="urn:microsoft.com/office/officeart/2005/8/layout/lProcess2"/>
    <dgm:cxn modelId="{49A6705D-91A6-4723-9D31-9557922754A0}" srcId="{725BCDCD-7197-40D2-AEBF-2A09967F5401}" destId="{DF18ABBB-2781-4449-A163-F9F976F0DE67}" srcOrd="0" destOrd="0" parTransId="{30C8134A-6EFA-45AF-B876-F6A88F069869}" sibTransId="{CA056323-06BC-4B10-BC71-CD4326412E06}"/>
    <dgm:cxn modelId="{C429F7DC-5C25-42D2-A1EF-1FAC4730C670}" type="presOf" srcId="{84B13370-A198-43D3-94EC-059EB11C3E24}" destId="{B2B974E9-869F-4775-9DF2-5CE499E273AD}" srcOrd="1" destOrd="0" presId="urn:microsoft.com/office/officeart/2005/8/layout/lProcess2"/>
    <dgm:cxn modelId="{FF09008D-12A9-459F-AB2F-3155224D8844}" type="presOf" srcId="{66BA2841-4236-41E0-990D-94417947524C}" destId="{9137F8C1-E479-45D9-B301-B955EB8DF643}" srcOrd="0" destOrd="0" presId="urn:microsoft.com/office/officeart/2005/8/layout/lProcess2"/>
    <dgm:cxn modelId="{4E9E370C-BF42-4854-8A9F-33720B5F92D6}" srcId="{84B13370-A198-43D3-94EC-059EB11C3E24}" destId="{681278C4-70E1-40CD-8FDA-963079F99427}" srcOrd="2" destOrd="0" parTransId="{F6A1DCBF-57CE-4D7B-8C32-836EBC9C0DF1}" sibTransId="{C917847F-B044-43B8-A53A-D3F38D468BAA}"/>
    <dgm:cxn modelId="{7D2971CC-2AB8-4673-B0C4-B5712F714C99}" srcId="{CA5E4973-7FE3-463F-ADC5-DC7972DDE5A1}" destId="{48613BB3-230A-4118-AB93-E3D41275F0BE}" srcOrd="1" destOrd="0" parTransId="{44193BFC-8DEA-46F7-B33F-8F5C53A90C9C}" sibTransId="{1DFA988C-1EAD-4718-8015-DB2A98C1238C}"/>
    <dgm:cxn modelId="{06D37E78-0BBB-4163-B63E-688B52CC2987}" type="presOf" srcId="{241337F3-CED1-4665-B07F-F2577AC12D5E}" destId="{5A34FD26-3708-4935-9DB8-26334B581CFC}" srcOrd="1" destOrd="0" presId="urn:microsoft.com/office/officeart/2005/8/layout/lProcess2"/>
    <dgm:cxn modelId="{DB09FA0B-9726-4E3B-92AC-3C70412C368C}" type="presOf" srcId="{5B2B6CFE-DDBA-424C-A922-36E82FE3AA04}" destId="{EDE3DF1B-0F9A-433A-A9B0-CFBF98B22A8B}" srcOrd="0" destOrd="0" presId="urn:microsoft.com/office/officeart/2005/8/layout/lProcess2"/>
    <dgm:cxn modelId="{219C6404-7AB1-4136-9A23-A1E276EA8A70}" type="presOf" srcId="{7537FC41-C60B-490F-B1CB-765471B1B693}" destId="{5E474007-269E-498D-BEE8-F3F5E3F15BC5}" srcOrd="0" destOrd="0" presId="urn:microsoft.com/office/officeart/2005/8/layout/lProcess2"/>
    <dgm:cxn modelId="{0F2683B4-7915-4C6A-A6F0-CF24F30A86D0}" type="presOf" srcId="{681278C4-70E1-40CD-8FDA-963079F99427}" destId="{E5672249-8120-4421-8463-28F34801D8AC}" srcOrd="0" destOrd="0" presId="urn:microsoft.com/office/officeart/2005/8/layout/lProcess2"/>
    <dgm:cxn modelId="{699D9A59-D55D-4A3A-A0D7-BA9DDECD5FDE}" type="presOf" srcId="{4DD77840-9E61-41F9-9A69-5B2BF174C13D}" destId="{D7485183-6A33-4D38-8A8C-CF476504C45A}" srcOrd="0" destOrd="0" presId="urn:microsoft.com/office/officeart/2005/8/layout/lProcess2"/>
    <dgm:cxn modelId="{F1BD167F-5693-42A2-86BF-714F94AB7574}" srcId="{527D86E5-D2AC-4D6B-BE7A-2380CF20AA01}" destId="{CA5E4973-7FE3-463F-ADC5-DC7972DDE5A1}" srcOrd="0" destOrd="0" parTransId="{DCF27857-A043-4391-812E-F0D3952B0D32}" sibTransId="{6D820FE2-BB8F-4BB1-8C8A-636EBCAD869B}"/>
    <dgm:cxn modelId="{CE81DAC2-42CA-45F5-B05B-CDFD7E42C896}" srcId="{725BCDCD-7197-40D2-AEBF-2A09967F5401}" destId="{A95AB84B-4FEF-4564-A379-44007BC2D003}" srcOrd="2" destOrd="0" parTransId="{86DEF03B-6C6D-4F44-9F57-DDC535C12127}" sibTransId="{B3662212-A071-4D19-A88F-0432B755B09F}"/>
    <dgm:cxn modelId="{43E8D41F-6A77-4871-9B88-BA4C9A464F34}" srcId="{527D86E5-D2AC-4D6B-BE7A-2380CF20AA01}" destId="{66BA2841-4236-41E0-990D-94417947524C}" srcOrd="1" destOrd="0" parTransId="{3FF45BCB-883E-4480-858B-39B900DE4495}" sibTransId="{381BA5F0-58DA-48D2-A50D-99E330D04E2A}"/>
    <dgm:cxn modelId="{A233745E-5C79-49EC-8E9B-BDB4C5CFA60D}" type="presOf" srcId="{FA480701-FF2D-45D3-8634-A47E14F0B422}" destId="{441D6C62-F20E-4748-A4AE-DE9F8B0E9789}" srcOrd="0" destOrd="0" presId="urn:microsoft.com/office/officeart/2005/8/layout/lProcess2"/>
    <dgm:cxn modelId="{7362D234-D9E8-4163-9A16-5FEBF3769126}" type="presOf" srcId="{48613BB3-230A-4118-AB93-E3D41275F0BE}" destId="{6EFA6186-5ADB-406D-96D4-242EB1244544}" srcOrd="0" destOrd="0" presId="urn:microsoft.com/office/officeart/2005/8/layout/lProcess2"/>
    <dgm:cxn modelId="{7CBE93C3-4ED8-4A8E-AF54-9E57C8E0CA06}" srcId="{CA5E4973-7FE3-463F-ADC5-DC7972DDE5A1}" destId="{D19DDBDA-722B-4E27-A54B-243C84805CCF}" srcOrd="0" destOrd="0" parTransId="{3C48F88D-721B-487D-8815-9611243EA183}" sibTransId="{553BAC07-BA3F-40D2-BCB6-62C8AAA5CB61}"/>
    <dgm:cxn modelId="{7A5F7AAF-41A3-40E8-9E7E-A0369EDCAE71}" type="presOf" srcId="{84B13370-A198-43D3-94EC-059EB11C3E24}" destId="{3DB27FD6-E025-46C6-8325-79DFB0AE71CB}" srcOrd="0" destOrd="0" presId="urn:microsoft.com/office/officeart/2005/8/layout/lProcess2"/>
    <dgm:cxn modelId="{DB1353D5-CB5A-43F1-BDB5-58142DFCCFF8}" type="presOf" srcId="{CA5E4973-7FE3-463F-ADC5-DC7972DDE5A1}" destId="{D3992C64-C5AA-406E-A3F0-B7BD244A4549}" srcOrd="1" destOrd="0" presId="urn:microsoft.com/office/officeart/2005/8/layout/lProcess2"/>
    <dgm:cxn modelId="{E9ECD9EA-B0E6-493C-BF2D-B437F69CBC82}" srcId="{84B13370-A198-43D3-94EC-059EB11C3E24}" destId="{AABC7919-B65E-46B7-A915-B6CCBE030C1E}" srcOrd="0" destOrd="0" parTransId="{8921C790-6274-4BA1-BF16-142390E6C421}" sibTransId="{7F019616-1D44-446F-B91F-E3E3479092A5}"/>
    <dgm:cxn modelId="{F159FBD5-84A4-433E-9209-1DDF4FF42DFE}" srcId="{66BA2841-4236-41E0-990D-94417947524C}" destId="{4DD77840-9E61-41F9-9A69-5B2BF174C13D}" srcOrd="2" destOrd="0" parTransId="{C107C99A-E550-49B7-8EF4-9E80BBB3FC92}" sibTransId="{570E53F4-238F-4D01-9BD0-2422DB515FEA}"/>
    <dgm:cxn modelId="{1F19630C-7B81-446D-8F1C-695CBE83BFDA}" srcId="{CA5E4973-7FE3-463F-ADC5-DC7972DDE5A1}" destId="{DF3A6EBB-945E-46A8-B701-0D5F3D20B692}" srcOrd="2" destOrd="0" parTransId="{1759B2E6-D19C-4E80-8466-AE5E83754AB4}" sibTransId="{FA7B4662-4C25-491E-9632-E5820C9BC6D9}"/>
    <dgm:cxn modelId="{DC2F482A-77BD-4EFF-8DD5-C16838A4F30C}" srcId="{66BA2841-4236-41E0-990D-94417947524C}" destId="{17CB9A5B-F9EA-4AA4-B52F-B752DD8B41B3}" srcOrd="0" destOrd="0" parTransId="{24B2A643-0A11-456E-B4D3-BA1361143A8D}" sibTransId="{7EFC3B78-4CE3-4CD2-ACF3-AC38351421E3}"/>
    <dgm:cxn modelId="{5C42884A-DDD3-41E0-B52A-C7F9BA1E754F}" type="presOf" srcId="{725BCDCD-7197-40D2-AEBF-2A09967F5401}" destId="{7FAC026C-26A1-4E4E-89F9-ECAD1530CDBF}" srcOrd="0" destOrd="0" presId="urn:microsoft.com/office/officeart/2005/8/layout/lProcess2"/>
    <dgm:cxn modelId="{2EEA5CD2-932A-4734-8A35-3871F1F7C6F5}" type="presParOf" srcId="{C82E908B-25DB-4D88-814A-BDFD22D10F72}" destId="{E8A1B443-3A1E-4978-A579-5F9C3AC7D4A6}" srcOrd="0" destOrd="0" presId="urn:microsoft.com/office/officeart/2005/8/layout/lProcess2"/>
    <dgm:cxn modelId="{1C65CCE6-E56E-4DE8-B5C8-75AB4726F923}" type="presParOf" srcId="{E8A1B443-3A1E-4978-A579-5F9C3AC7D4A6}" destId="{5F3118CA-3E35-4B67-9376-FC13F6405AAA}" srcOrd="0" destOrd="0" presId="urn:microsoft.com/office/officeart/2005/8/layout/lProcess2"/>
    <dgm:cxn modelId="{4C99D550-FF6C-4DA8-8CC5-0BF61C85344D}" type="presParOf" srcId="{E8A1B443-3A1E-4978-A579-5F9C3AC7D4A6}" destId="{D3992C64-C5AA-406E-A3F0-B7BD244A4549}" srcOrd="1" destOrd="0" presId="urn:microsoft.com/office/officeart/2005/8/layout/lProcess2"/>
    <dgm:cxn modelId="{839A1071-EED1-4819-B79D-E32EBA0B8EA0}" type="presParOf" srcId="{E8A1B443-3A1E-4978-A579-5F9C3AC7D4A6}" destId="{BF829F23-B441-4CC2-AF83-C3A7DE14D1B5}" srcOrd="2" destOrd="0" presId="urn:microsoft.com/office/officeart/2005/8/layout/lProcess2"/>
    <dgm:cxn modelId="{4AEFDBA6-AC39-4A90-883A-C5DD19CF7405}" type="presParOf" srcId="{BF829F23-B441-4CC2-AF83-C3A7DE14D1B5}" destId="{A5A9BD7B-B6AF-466B-975B-26D62A8FA61A}" srcOrd="0" destOrd="0" presId="urn:microsoft.com/office/officeart/2005/8/layout/lProcess2"/>
    <dgm:cxn modelId="{6E3ECAF0-0B8C-4478-81FE-63569D2E07FD}" type="presParOf" srcId="{A5A9BD7B-B6AF-466B-975B-26D62A8FA61A}" destId="{49384C88-CE81-4541-AA0B-04FAC496B46B}" srcOrd="0" destOrd="0" presId="urn:microsoft.com/office/officeart/2005/8/layout/lProcess2"/>
    <dgm:cxn modelId="{EBD72278-AB17-4052-B6C3-2D9C99ACE2F3}" type="presParOf" srcId="{A5A9BD7B-B6AF-466B-975B-26D62A8FA61A}" destId="{A5191D13-1DE7-47BE-98C1-7A5AE9657E11}" srcOrd="1" destOrd="0" presId="urn:microsoft.com/office/officeart/2005/8/layout/lProcess2"/>
    <dgm:cxn modelId="{E51538FA-8AA8-4D3F-8BA5-C8A470F97079}" type="presParOf" srcId="{A5A9BD7B-B6AF-466B-975B-26D62A8FA61A}" destId="{6EFA6186-5ADB-406D-96D4-242EB1244544}" srcOrd="2" destOrd="0" presId="urn:microsoft.com/office/officeart/2005/8/layout/lProcess2"/>
    <dgm:cxn modelId="{55845AB0-45A8-494E-8B53-8E0E349B3C84}" type="presParOf" srcId="{A5A9BD7B-B6AF-466B-975B-26D62A8FA61A}" destId="{DDC0AB83-7ABA-4557-BEE1-98641004086A}" srcOrd="3" destOrd="0" presId="urn:microsoft.com/office/officeart/2005/8/layout/lProcess2"/>
    <dgm:cxn modelId="{A4D93371-0A91-4C64-BB65-7E53AF91DE2F}" type="presParOf" srcId="{A5A9BD7B-B6AF-466B-975B-26D62A8FA61A}" destId="{2274E88B-8B54-4B78-9210-3079724C547D}" srcOrd="4" destOrd="0" presId="urn:microsoft.com/office/officeart/2005/8/layout/lProcess2"/>
    <dgm:cxn modelId="{DEC50C06-D3BD-4939-84E8-EAE06D69AAC4}" type="presParOf" srcId="{C82E908B-25DB-4D88-814A-BDFD22D10F72}" destId="{01F5404C-469D-4D6B-BC7F-0BE019A5821B}" srcOrd="1" destOrd="0" presId="urn:microsoft.com/office/officeart/2005/8/layout/lProcess2"/>
    <dgm:cxn modelId="{57B142B4-0578-4487-AF98-52B141336F95}" type="presParOf" srcId="{C82E908B-25DB-4D88-814A-BDFD22D10F72}" destId="{4F5C644E-1EC3-4694-AACF-D675EF16C2F6}" srcOrd="2" destOrd="0" presId="urn:microsoft.com/office/officeart/2005/8/layout/lProcess2"/>
    <dgm:cxn modelId="{647084AE-99C0-491C-A4CC-574B86448381}" type="presParOf" srcId="{4F5C644E-1EC3-4694-AACF-D675EF16C2F6}" destId="{9137F8C1-E479-45D9-B301-B955EB8DF643}" srcOrd="0" destOrd="0" presId="urn:microsoft.com/office/officeart/2005/8/layout/lProcess2"/>
    <dgm:cxn modelId="{CCCE63B6-914E-4198-9143-5D3BCA3D2552}" type="presParOf" srcId="{4F5C644E-1EC3-4694-AACF-D675EF16C2F6}" destId="{ADDC410D-D5A3-485A-BF0C-EDE3CD6FD08F}" srcOrd="1" destOrd="0" presId="urn:microsoft.com/office/officeart/2005/8/layout/lProcess2"/>
    <dgm:cxn modelId="{6A17F108-660A-47EA-AA35-95A8682E2029}" type="presParOf" srcId="{4F5C644E-1EC3-4694-AACF-D675EF16C2F6}" destId="{673778FC-E1F7-4512-8748-0C00F3EF02FC}" srcOrd="2" destOrd="0" presId="urn:microsoft.com/office/officeart/2005/8/layout/lProcess2"/>
    <dgm:cxn modelId="{AA1847D7-E2C3-4EDF-9D92-E15B5601939A}" type="presParOf" srcId="{673778FC-E1F7-4512-8748-0C00F3EF02FC}" destId="{8A570C16-0FB8-49B2-B406-1DBB1CD6DDC6}" srcOrd="0" destOrd="0" presId="urn:microsoft.com/office/officeart/2005/8/layout/lProcess2"/>
    <dgm:cxn modelId="{5884BF53-7CA4-435D-A014-3C0C01EC1C01}" type="presParOf" srcId="{8A570C16-0FB8-49B2-B406-1DBB1CD6DDC6}" destId="{C66CFF92-EF11-4EDE-AA11-016A2C98799D}" srcOrd="0" destOrd="0" presId="urn:microsoft.com/office/officeart/2005/8/layout/lProcess2"/>
    <dgm:cxn modelId="{8C290A2B-3E41-4846-848E-DF495F777A5A}" type="presParOf" srcId="{8A570C16-0FB8-49B2-B406-1DBB1CD6DDC6}" destId="{36E47223-645F-444D-960E-5D82B02AD9EA}" srcOrd="1" destOrd="0" presId="urn:microsoft.com/office/officeart/2005/8/layout/lProcess2"/>
    <dgm:cxn modelId="{5702BE2C-2CE3-4165-ADDF-BA3F6B113558}" type="presParOf" srcId="{8A570C16-0FB8-49B2-B406-1DBB1CD6DDC6}" destId="{D327C872-5E30-452B-B33C-7859F2CDF0BB}" srcOrd="2" destOrd="0" presId="urn:microsoft.com/office/officeart/2005/8/layout/lProcess2"/>
    <dgm:cxn modelId="{045D3FBD-B341-488B-90B2-2B039F456459}" type="presParOf" srcId="{8A570C16-0FB8-49B2-B406-1DBB1CD6DDC6}" destId="{41D2905C-74A2-4320-A5E8-6463FCE7B700}" srcOrd="3" destOrd="0" presId="urn:microsoft.com/office/officeart/2005/8/layout/lProcess2"/>
    <dgm:cxn modelId="{06EE2E2E-7940-480C-A99F-0DE69B7A09A1}" type="presParOf" srcId="{8A570C16-0FB8-49B2-B406-1DBB1CD6DDC6}" destId="{D7485183-6A33-4D38-8A8C-CF476504C45A}" srcOrd="4" destOrd="0" presId="urn:microsoft.com/office/officeart/2005/8/layout/lProcess2"/>
    <dgm:cxn modelId="{3A45EA6C-8E6C-4584-8F61-9FDFEB0BBF4A}" type="presParOf" srcId="{8A570C16-0FB8-49B2-B406-1DBB1CD6DDC6}" destId="{611E1A48-A48D-4CB4-8F2C-9BC956256E6C}" srcOrd="5" destOrd="0" presId="urn:microsoft.com/office/officeart/2005/8/layout/lProcess2"/>
    <dgm:cxn modelId="{8062D6B1-BF1A-46FA-A57F-567CF93CD461}" type="presParOf" srcId="{8A570C16-0FB8-49B2-B406-1DBB1CD6DDC6}" destId="{441D6C62-F20E-4748-A4AE-DE9F8B0E9789}" srcOrd="6" destOrd="0" presId="urn:microsoft.com/office/officeart/2005/8/layout/lProcess2"/>
    <dgm:cxn modelId="{B1F39EA4-B461-4953-8CE3-9139A62D93D0}" type="presParOf" srcId="{C82E908B-25DB-4D88-814A-BDFD22D10F72}" destId="{B3F9BC4B-0184-43A9-B201-4D4609AF797E}" srcOrd="3" destOrd="0" presId="urn:microsoft.com/office/officeart/2005/8/layout/lProcess2"/>
    <dgm:cxn modelId="{D5A1ED6B-2081-4966-97A3-DA0BC16268D3}" type="presParOf" srcId="{C82E908B-25DB-4D88-814A-BDFD22D10F72}" destId="{C0B4EAE9-1A55-40A9-BB7B-7B05BF4FE6A1}" srcOrd="4" destOrd="0" presId="urn:microsoft.com/office/officeart/2005/8/layout/lProcess2"/>
    <dgm:cxn modelId="{43B3515C-B9CC-4E3D-8FAE-D80B9BD7576D}" type="presParOf" srcId="{C0B4EAE9-1A55-40A9-BB7B-7B05BF4FE6A1}" destId="{3DB27FD6-E025-46C6-8325-79DFB0AE71CB}" srcOrd="0" destOrd="0" presId="urn:microsoft.com/office/officeart/2005/8/layout/lProcess2"/>
    <dgm:cxn modelId="{7D4F4468-8AE3-4583-A539-BDEBDAB46506}" type="presParOf" srcId="{C0B4EAE9-1A55-40A9-BB7B-7B05BF4FE6A1}" destId="{B2B974E9-869F-4775-9DF2-5CE499E273AD}" srcOrd="1" destOrd="0" presId="urn:microsoft.com/office/officeart/2005/8/layout/lProcess2"/>
    <dgm:cxn modelId="{680ACCB4-D3ED-4711-87C0-2D70B0C5B722}" type="presParOf" srcId="{C0B4EAE9-1A55-40A9-BB7B-7B05BF4FE6A1}" destId="{6F34561A-89E4-414B-9F42-2076E7CCFE22}" srcOrd="2" destOrd="0" presId="urn:microsoft.com/office/officeart/2005/8/layout/lProcess2"/>
    <dgm:cxn modelId="{40F3EFF1-8783-4439-BA44-F36B99CBA1CC}" type="presParOf" srcId="{6F34561A-89E4-414B-9F42-2076E7CCFE22}" destId="{BDAB5735-27EA-488D-AA9B-3E15A0ACED44}" srcOrd="0" destOrd="0" presId="urn:microsoft.com/office/officeart/2005/8/layout/lProcess2"/>
    <dgm:cxn modelId="{DA8A47E5-C926-4F37-B5DE-ED16620FD067}" type="presParOf" srcId="{BDAB5735-27EA-488D-AA9B-3E15A0ACED44}" destId="{F07AF5C2-B7C2-4FE1-925B-92360A27476A}" srcOrd="0" destOrd="0" presId="urn:microsoft.com/office/officeart/2005/8/layout/lProcess2"/>
    <dgm:cxn modelId="{134D7F89-9193-4542-BF8C-055590E411CE}" type="presParOf" srcId="{BDAB5735-27EA-488D-AA9B-3E15A0ACED44}" destId="{D372F68E-0AAC-4348-A98D-0BB5D40E8E3E}" srcOrd="1" destOrd="0" presId="urn:microsoft.com/office/officeart/2005/8/layout/lProcess2"/>
    <dgm:cxn modelId="{78567B04-BDB6-456F-93C2-E31056A2733B}" type="presParOf" srcId="{BDAB5735-27EA-488D-AA9B-3E15A0ACED44}" destId="{5E474007-269E-498D-BEE8-F3F5E3F15BC5}" srcOrd="2" destOrd="0" presId="urn:microsoft.com/office/officeart/2005/8/layout/lProcess2"/>
    <dgm:cxn modelId="{7F074B52-FEE6-4507-8066-16EB7EE883F1}" type="presParOf" srcId="{BDAB5735-27EA-488D-AA9B-3E15A0ACED44}" destId="{3032C5D2-1AA9-4355-A7A6-A4FCF037B039}" srcOrd="3" destOrd="0" presId="urn:microsoft.com/office/officeart/2005/8/layout/lProcess2"/>
    <dgm:cxn modelId="{4664CA0B-9E84-4155-8EB4-BB035AFCA4E6}" type="presParOf" srcId="{BDAB5735-27EA-488D-AA9B-3E15A0ACED44}" destId="{E5672249-8120-4421-8463-28F34801D8AC}" srcOrd="4" destOrd="0" presId="urn:microsoft.com/office/officeart/2005/8/layout/lProcess2"/>
    <dgm:cxn modelId="{2B7CC5D3-9C90-43CE-9342-CAAD2DFAF605}" type="presParOf" srcId="{C82E908B-25DB-4D88-814A-BDFD22D10F72}" destId="{131ADE8D-CBC9-494E-990A-79E5C2F95039}" srcOrd="5" destOrd="0" presId="urn:microsoft.com/office/officeart/2005/8/layout/lProcess2"/>
    <dgm:cxn modelId="{E0752904-A2BB-485D-8C3D-AF7653D6312A}" type="presParOf" srcId="{C82E908B-25DB-4D88-814A-BDFD22D10F72}" destId="{BBA66EBE-F275-43CF-B524-D52F5E8C7AD4}" srcOrd="6" destOrd="0" presId="urn:microsoft.com/office/officeart/2005/8/layout/lProcess2"/>
    <dgm:cxn modelId="{4690C1C9-BA5E-4355-961A-EB3BFB343A22}" type="presParOf" srcId="{BBA66EBE-F275-43CF-B524-D52F5E8C7AD4}" destId="{9E3E0355-7F4E-47DF-B08D-6B504FD3573B}" srcOrd="0" destOrd="0" presId="urn:microsoft.com/office/officeart/2005/8/layout/lProcess2"/>
    <dgm:cxn modelId="{F3C9EDA1-6F8F-44E4-9C2A-DD06ABB2408F}" type="presParOf" srcId="{BBA66EBE-F275-43CF-B524-D52F5E8C7AD4}" destId="{5A34FD26-3708-4935-9DB8-26334B581CFC}" srcOrd="1" destOrd="0" presId="urn:microsoft.com/office/officeart/2005/8/layout/lProcess2"/>
    <dgm:cxn modelId="{C4ACC367-231B-4786-B37D-7BCDF327F56F}" type="presParOf" srcId="{BBA66EBE-F275-43CF-B524-D52F5E8C7AD4}" destId="{2354E887-FD02-474F-AC13-5760331BC817}" srcOrd="2" destOrd="0" presId="urn:microsoft.com/office/officeart/2005/8/layout/lProcess2"/>
    <dgm:cxn modelId="{2BA6B617-4B7B-4433-9894-B32CBE24E305}" type="presParOf" srcId="{2354E887-FD02-474F-AC13-5760331BC817}" destId="{147523DD-7206-4CD4-B876-FD230EA0F016}" srcOrd="0" destOrd="0" presId="urn:microsoft.com/office/officeart/2005/8/layout/lProcess2"/>
    <dgm:cxn modelId="{669CD937-5701-4609-A694-5B0CD7FFD2C0}" type="presParOf" srcId="{C82E908B-25DB-4D88-814A-BDFD22D10F72}" destId="{302321B5-91E5-4A0A-A3B9-14D970C700F9}" srcOrd="7" destOrd="0" presId="urn:microsoft.com/office/officeart/2005/8/layout/lProcess2"/>
    <dgm:cxn modelId="{2AE0CB81-C8C4-41DD-9D8A-C0362CC02ABB}" type="presParOf" srcId="{C82E908B-25DB-4D88-814A-BDFD22D10F72}" destId="{ADCD2130-36B9-4C10-B48F-36E205C8BFFC}" srcOrd="8" destOrd="0" presId="urn:microsoft.com/office/officeart/2005/8/layout/lProcess2"/>
    <dgm:cxn modelId="{16818990-D285-4D4A-B319-CA523ECF3DB4}" type="presParOf" srcId="{ADCD2130-36B9-4C10-B48F-36E205C8BFFC}" destId="{7FAC026C-26A1-4E4E-89F9-ECAD1530CDBF}" srcOrd="0" destOrd="0" presId="urn:microsoft.com/office/officeart/2005/8/layout/lProcess2"/>
    <dgm:cxn modelId="{ECB7835F-6A27-4C05-87AB-B09150FCEC26}" type="presParOf" srcId="{ADCD2130-36B9-4C10-B48F-36E205C8BFFC}" destId="{579F6932-8360-42FC-9CDE-4CF8B45F6F9F}" srcOrd="1" destOrd="0" presId="urn:microsoft.com/office/officeart/2005/8/layout/lProcess2"/>
    <dgm:cxn modelId="{A1337A35-DE77-4E9D-A75A-9D44C9A40946}" type="presParOf" srcId="{ADCD2130-36B9-4C10-B48F-36E205C8BFFC}" destId="{3897D77D-B301-4794-AB25-71A592462E5C}" srcOrd="2" destOrd="0" presId="urn:microsoft.com/office/officeart/2005/8/layout/lProcess2"/>
    <dgm:cxn modelId="{2AB620D6-A83A-4EAE-B9C1-4B14350A1478}" type="presParOf" srcId="{3897D77D-B301-4794-AB25-71A592462E5C}" destId="{1264EDDE-93BF-46C2-940D-1182B5599ECA}" srcOrd="0" destOrd="0" presId="urn:microsoft.com/office/officeart/2005/8/layout/lProcess2"/>
    <dgm:cxn modelId="{E6924BEC-0777-41F6-9A06-283828A67779}" type="presParOf" srcId="{1264EDDE-93BF-46C2-940D-1182B5599ECA}" destId="{6A483E75-DC21-43E1-8D3C-7273557F5CC1}" srcOrd="0" destOrd="0" presId="urn:microsoft.com/office/officeart/2005/8/layout/lProcess2"/>
    <dgm:cxn modelId="{5FB9B7BB-38F1-4821-9DF2-8AD7B170323C}" type="presParOf" srcId="{1264EDDE-93BF-46C2-940D-1182B5599ECA}" destId="{DC430470-F795-4D35-BCEA-87F85EEE4692}" srcOrd="1" destOrd="0" presId="urn:microsoft.com/office/officeart/2005/8/layout/lProcess2"/>
    <dgm:cxn modelId="{A44DEC61-226D-4006-9480-DC6C770BE35C}" type="presParOf" srcId="{1264EDDE-93BF-46C2-940D-1182B5599ECA}" destId="{F61DB716-A5B4-4A72-9BA9-A88E65F8924E}" srcOrd="2" destOrd="0" presId="urn:microsoft.com/office/officeart/2005/8/layout/lProcess2"/>
    <dgm:cxn modelId="{34DE873D-99AF-4579-8839-FCB51A3BC8A8}" type="presParOf" srcId="{1264EDDE-93BF-46C2-940D-1182B5599ECA}" destId="{77F932D3-83B7-4F47-819D-23AA251B8C9A}" srcOrd="3" destOrd="0" presId="urn:microsoft.com/office/officeart/2005/8/layout/lProcess2"/>
    <dgm:cxn modelId="{2A67DAAD-D0B3-4A03-B4F6-E7D4ACCD1E4C}" type="presParOf" srcId="{1264EDDE-93BF-46C2-940D-1182B5599ECA}" destId="{4372B3EB-F46E-4559-851A-F072C88A127A}" srcOrd="4" destOrd="0" presId="urn:microsoft.com/office/officeart/2005/8/layout/lProcess2"/>
    <dgm:cxn modelId="{AC2D2D20-5A69-4FA0-9242-AD8B87C5E866}" type="presParOf" srcId="{1264EDDE-93BF-46C2-940D-1182B5599ECA}" destId="{D33CA642-CF49-4E3E-8F5A-EABAB0F55D7D}" srcOrd="5" destOrd="0" presId="urn:microsoft.com/office/officeart/2005/8/layout/lProcess2"/>
    <dgm:cxn modelId="{E6799EB3-77F9-475B-8FD2-696D9CEB2633}" type="presParOf" srcId="{1264EDDE-93BF-46C2-940D-1182B5599ECA}" destId="{EDE3DF1B-0F9A-433A-A9B0-CFBF98B22A8B}" srcOrd="6" destOrd="0" presId="urn:microsoft.com/office/officeart/2005/8/layout/lProcess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3118CA-3E35-4B67-9376-FC13F6405AAA}">
      <dsp:nvSpPr>
        <dsp:cNvPr id="0" name=""/>
        <dsp:cNvSpPr/>
      </dsp:nvSpPr>
      <dsp:spPr>
        <a:xfrm>
          <a:off x="36626"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Resources</a:t>
          </a:r>
        </a:p>
      </dsp:txBody>
      <dsp:txXfrm>
        <a:off x="36626" y="0"/>
        <a:ext cx="1415274" cy="1314450"/>
      </dsp:txXfrm>
    </dsp:sp>
    <dsp:sp modelId="{49384C88-CE81-4541-AA0B-04FAC496B46B}">
      <dsp:nvSpPr>
        <dsp:cNvPr id="0" name=""/>
        <dsp:cNvSpPr/>
      </dsp:nvSpPr>
      <dsp:spPr>
        <a:xfrm>
          <a:off x="156797" y="1227146"/>
          <a:ext cx="1110854" cy="5772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Restorative Principles</a:t>
          </a:r>
        </a:p>
      </dsp:txBody>
      <dsp:txXfrm>
        <a:off x="173705" y="1244054"/>
        <a:ext cx="1077038" cy="543479"/>
      </dsp:txXfrm>
    </dsp:sp>
    <dsp:sp modelId="{6EFA6186-5ADB-406D-96D4-242EB1244544}">
      <dsp:nvSpPr>
        <dsp:cNvPr id="0" name=""/>
        <dsp:cNvSpPr/>
      </dsp:nvSpPr>
      <dsp:spPr>
        <a:xfrm>
          <a:off x="145560" y="2117833"/>
          <a:ext cx="1132219" cy="7296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Restorative Skills</a:t>
          </a:r>
        </a:p>
      </dsp:txBody>
      <dsp:txXfrm>
        <a:off x="166931" y="2139204"/>
        <a:ext cx="1089477" cy="686907"/>
      </dsp:txXfrm>
    </dsp:sp>
    <dsp:sp modelId="{2274E88B-8B54-4B78-9210-3079724C547D}">
      <dsp:nvSpPr>
        <dsp:cNvPr id="0" name=""/>
        <dsp:cNvSpPr/>
      </dsp:nvSpPr>
      <dsp:spPr>
        <a:xfrm>
          <a:off x="157539" y="3157786"/>
          <a:ext cx="1132219" cy="8792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Early Intervention Multi-Agency Family Service Programme </a:t>
          </a:r>
        </a:p>
      </dsp:txBody>
      <dsp:txXfrm>
        <a:off x="183291" y="3183538"/>
        <a:ext cx="1080715" cy="827733"/>
      </dsp:txXfrm>
    </dsp:sp>
    <dsp:sp modelId="{9137F8C1-E479-45D9-B301-B955EB8DF643}">
      <dsp:nvSpPr>
        <dsp:cNvPr id="0" name=""/>
        <dsp:cNvSpPr/>
      </dsp:nvSpPr>
      <dsp:spPr>
        <a:xfrm>
          <a:off x="1525453"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GB" sz="1600" kern="1200"/>
            <a:t>Proactive Consistent Output</a:t>
          </a:r>
        </a:p>
      </dsp:txBody>
      <dsp:txXfrm>
        <a:off x="1525453" y="0"/>
        <a:ext cx="1415274" cy="1314450"/>
      </dsp:txXfrm>
    </dsp:sp>
    <dsp:sp modelId="{C66CFF92-EF11-4EDE-AA11-016A2C98799D}">
      <dsp:nvSpPr>
        <dsp:cNvPr id="0" name=""/>
        <dsp:cNvSpPr/>
      </dsp:nvSpPr>
      <dsp:spPr>
        <a:xfrm>
          <a:off x="1664376" y="1245753"/>
          <a:ext cx="1132219" cy="7790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Restorative attitude &amp; language adopted holistically throughout programme</a:t>
          </a:r>
        </a:p>
      </dsp:txBody>
      <dsp:txXfrm>
        <a:off x="1687194" y="1268571"/>
        <a:ext cx="1086583" cy="733426"/>
      </dsp:txXfrm>
    </dsp:sp>
    <dsp:sp modelId="{D327C872-5E30-452B-B33C-7859F2CDF0BB}">
      <dsp:nvSpPr>
        <dsp:cNvPr id="0" name=""/>
        <dsp:cNvSpPr/>
      </dsp:nvSpPr>
      <dsp:spPr>
        <a:xfrm>
          <a:off x="1664376" y="2183450"/>
          <a:ext cx="1183871" cy="48284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Improved inter/intra agency  communication </a:t>
          </a:r>
        </a:p>
      </dsp:txBody>
      <dsp:txXfrm>
        <a:off x="1678518" y="2197592"/>
        <a:ext cx="1155587" cy="454562"/>
      </dsp:txXfrm>
    </dsp:sp>
    <dsp:sp modelId="{D7485183-6A33-4D38-8A8C-CF476504C45A}">
      <dsp:nvSpPr>
        <dsp:cNvPr id="0" name=""/>
        <dsp:cNvSpPr/>
      </dsp:nvSpPr>
      <dsp:spPr>
        <a:xfrm>
          <a:off x="1664376" y="2823222"/>
          <a:ext cx="1132219" cy="435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Improved  programme environment </a:t>
          </a:r>
        </a:p>
      </dsp:txBody>
      <dsp:txXfrm>
        <a:off x="1677139" y="2835985"/>
        <a:ext cx="1106693" cy="410239"/>
      </dsp:txXfrm>
    </dsp:sp>
    <dsp:sp modelId="{441D6C62-F20E-4748-A4AE-DE9F8B0E9789}">
      <dsp:nvSpPr>
        <dsp:cNvPr id="0" name=""/>
        <dsp:cNvSpPr/>
      </dsp:nvSpPr>
      <dsp:spPr>
        <a:xfrm>
          <a:off x="1664376" y="3397214"/>
          <a:ext cx="1132219" cy="6155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19050" rIns="25400" bIns="19050" numCol="1" spcCol="1270" anchor="ctr" anchorCtr="0">
          <a:noAutofit/>
        </a:bodyPr>
        <a:lstStyle/>
        <a:p>
          <a:pPr lvl="0" algn="ctr" defTabSz="444500">
            <a:lnSpc>
              <a:spcPct val="90000"/>
            </a:lnSpc>
            <a:spcBef>
              <a:spcPct val="0"/>
            </a:spcBef>
            <a:spcAft>
              <a:spcPct val="35000"/>
            </a:spcAft>
          </a:pPr>
          <a:r>
            <a:rPr lang="en-GB" sz="1000" kern="1200"/>
            <a:t>Reduced  risk of inter -service conflict, improved collaboration </a:t>
          </a:r>
          <a:endParaRPr lang="en-GB" sz="700" kern="1200"/>
        </a:p>
      </dsp:txBody>
      <dsp:txXfrm>
        <a:off x="1682405" y="3415243"/>
        <a:ext cx="1096161" cy="579500"/>
      </dsp:txXfrm>
    </dsp:sp>
    <dsp:sp modelId="{3DB27FD6-E025-46C6-8325-79DFB0AE71CB}">
      <dsp:nvSpPr>
        <dsp:cNvPr id="0" name=""/>
        <dsp:cNvSpPr/>
      </dsp:nvSpPr>
      <dsp:spPr>
        <a:xfrm>
          <a:off x="3076890"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lvl="0" algn="ctr" defTabSz="2667000">
            <a:lnSpc>
              <a:spcPct val="90000"/>
            </a:lnSpc>
            <a:spcBef>
              <a:spcPct val="0"/>
            </a:spcBef>
            <a:spcAft>
              <a:spcPct val="35000"/>
            </a:spcAft>
          </a:pPr>
          <a:endParaRPr lang="en-GB" sz="6000" kern="1200"/>
        </a:p>
      </dsp:txBody>
      <dsp:txXfrm>
        <a:off x="3076890" y="0"/>
        <a:ext cx="1415274" cy="1314450"/>
      </dsp:txXfrm>
    </dsp:sp>
    <dsp:sp modelId="{F07AF5C2-B7C2-4FE1-925B-92360A27476A}">
      <dsp:nvSpPr>
        <dsp:cNvPr id="0" name=""/>
        <dsp:cNvSpPr/>
      </dsp:nvSpPr>
      <dsp:spPr>
        <a:xfrm>
          <a:off x="3235840" y="1231434"/>
          <a:ext cx="1132219" cy="53551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Service users (vulnerable family)   </a:t>
          </a:r>
        </a:p>
      </dsp:txBody>
      <dsp:txXfrm>
        <a:off x="3251525" y="1247119"/>
        <a:ext cx="1100849" cy="504147"/>
      </dsp:txXfrm>
    </dsp:sp>
    <dsp:sp modelId="{5E474007-269E-498D-BEE8-F3F5E3F15BC5}">
      <dsp:nvSpPr>
        <dsp:cNvPr id="0" name=""/>
        <dsp:cNvSpPr/>
      </dsp:nvSpPr>
      <dsp:spPr>
        <a:xfrm>
          <a:off x="3235851" y="1848568"/>
          <a:ext cx="1150516" cy="77335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Holistic</a:t>
          </a:r>
          <a:r>
            <a:rPr lang="en-GB" sz="1100" kern="1200" baseline="0"/>
            <a:t> use RA (family, inclusive strengths  relationship-based approach) </a:t>
          </a:r>
          <a:endParaRPr lang="en-GB" sz="1100" kern="1200"/>
        </a:p>
      </dsp:txBody>
      <dsp:txXfrm>
        <a:off x="3258502" y="1871219"/>
        <a:ext cx="1105214" cy="728053"/>
      </dsp:txXfrm>
    </dsp:sp>
    <dsp:sp modelId="{E5672249-8120-4421-8463-28F34801D8AC}">
      <dsp:nvSpPr>
        <dsp:cNvPr id="0" name=""/>
        <dsp:cNvSpPr/>
      </dsp:nvSpPr>
      <dsp:spPr>
        <a:xfrm>
          <a:off x="3217520" y="2754689"/>
          <a:ext cx="1132219" cy="8652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US" sz="1100" kern="1200"/>
            <a:t>Restorative Process identifies family challenges, strengths &amp; helps family plan goals</a:t>
          </a:r>
        </a:p>
      </dsp:txBody>
      <dsp:txXfrm>
        <a:off x="3242863" y="2780032"/>
        <a:ext cx="1081533" cy="814578"/>
      </dsp:txXfrm>
    </dsp:sp>
    <dsp:sp modelId="{9E3E0355-7F4E-47DF-B08D-6B504FD3573B}">
      <dsp:nvSpPr>
        <dsp:cNvPr id="0" name=""/>
        <dsp:cNvSpPr/>
      </dsp:nvSpPr>
      <dsp:spPr>
        <a:xfrm>
          <a:off x="4568292"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100000"/>
            </a:lnSpc>
            <a:spcBef>
              <a:spcPct val="0"/>
            </a:spcBef>
            <a:spcAft>
              <a:spcPct val="35000"/>
            </a:spcAft>
          </a:pPr>
          <a:r>
            <a:rPr lang="en-GB" sz="1000" kern="1200"/>
            <a:t>Restorative process</a:t>
          </a:r>
        </a:p>
      </dsp:txBody>
      <dsp:txXfrm>
        <a:off x="4568292" y="0"/>
        <a:ext cx="1415274" cy="1314450"/>
      </dsp:txXfrm>
    </dsp:sp>
    <dsp:sp modelId="{7FAC026C-26A1-4E4E-89F9-ECAD1530CDBF}">
      <dsp:nvSpPr>
        <dsp:cNvPr id="0" name=""/>
        <dsp:cNvSpPr/>
      </dsp:nvSpPr>
      <dsp:spPr>
        <a:xfrm>
          <a:off x="4569594" y="0"/>
          <a:ext cx="1415274" cy="43815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endParaRPr lang="en-GB" sz="1000" kern="1200"/>
        </a:p>
      </dsp:txBody>
      <dsp:txXfrm>
        <a:off x="4569594" y="0"/>
        <a:ext cx="1415274" cy="1314450"/>
      </dsp:txXfrm>
    </dsp:sp>
    <dsp:sp modelId="{6A483E75-DC21-43E1-8D3C-7273557F5CC1}">
      <dsp:nvSpPr>
        <dsp:cNvPr id="0" name=""/>
        <dsp:cNvSpPr/>
      </dsp:nvSpPr>
      <dsp:spPr>
        <a:xfrm>
          <a:off x="4748706" y="2981370"/>
          <a:ext cx="1166944" cy="4594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Stronger family relationships</a:t>
          </a:r>
        </a:p>
      </dsp:txBody>
      <dsp:txXfrm>
        <a:off x="4762164" y="2994828"/>
        <a:ext cx="1140028" cy="432557"/>
      </dsp:txXfrm>
    </dsp:sp>
    <dsp:sp modelId="{F61DB716-A5B4-4A72-9BA9-A88E65F8924E}">
      <dsp:nvSpPr>
        <dsp:cNvPr id="0" name=""/>
        <dsp:cNvSpPr/>
      </dsp:nvSpPr>
      <dsp:spPr>
        <a:xfrm>
          <a:off x="4737638" y="1866471"/>
          <a:ext cx="1132219" cy="100562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t>Increased empathy, motivation. Better family accountability &amp; empowerment  </a:t>
          </a:r>
        </a:p>
      </dsp:txBody>
      <dsp:txXfrm>
        <a:off x="4767092" y="1895925"/>
        <a:ext cx="1073311" cy="946720"/>
      </dsp:txXfrm>
    </dsp:sp>
    <dsp:sp modelId="{4372B3EB-F46E-4559-851A-F072C88A127A}">
      <dsp:nvSpPr>
        <dsp:cNvPr id="0" name=""/>
        <dsp:cNvSpPr/>
      </dsp:nvSpPr>
      <dsp:spPr>
        <a:xfrm>
          <a:off x="4627490" y="1239089"/>
          <a:ext cx="1354417" cy="5525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dirty="0"/>
            <a:t>Better practitioner/family relationships </a:t>
          </a:r>
        </a:p>
      </dsp:txBody>
      <dsp:txXfrm>
        <a:off x="4643675" y="1255274"/>
        <a:ext cx="1322047" cy="520226"/>
      </dsp:txXfrm>
    </dsp:sp>
    <dsp:sp modelId="{EDE3DF1B-0F9A-433A-A9B0-CFBF98B22A8B}">
      <dsp:nvSpPr>
        <dsp:cNvPr id="0" name=""/>
        <dsp:cNvSpPr/>
      </dsp:nvSpPr>
      <dsp:spPr>
        <a:xfrm>
          <a:off x="4702902" y="3568619"/>
          <a:ext cx="1148636" cy="5106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lvl="0" algn="ctr" defTabSz="488950">
            <a:lnSpc>
              <a:spcPct val="90000"/>
            </a:lnSpc>
            <a:spcBef>
              <a:spcPct val="0"/>
            </a:spcBef>
            <a:spcAft>
              <a:spcPct val="35000"/>
            </a:spcAft>
          </a:pPr>
          <a:r>
            <a:rPr lang="en-GB" sz="1100" kern="1200">
              <a:solidFill>
                <a:schemeClr val="bg1"/>
              </a:solidFill>
            </a:rPr>
            <a:t>Reinforced restorative principles</a:t>
          </a:r>
        </a:p>
      </dsp:txBody>
      <dsp:txXfrm>
        <a:off x="4717859" y="3583576"/>
        <a:ext cx="1118722" cy="480744"/>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DBE095C-D103-42D3-B930-23C5B331CE3B}" type="datetimeFigureOut">
              <a:rPr lang="en-US" smtClean="0"/>
              <a:t>12/11/2018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530CE8E-C1C0-43BA-BC06-280ABB8744B2}" type="slidenum">
              <a:rPr lang="en-US" smtClean="0"/>
              <a:t>‹#›</a:t>
            </a:fld>
            <a:endParaRPr lang="en-US"/>
          </a:p>
        </p:txBody>
      </p:sp>
    </p:spTree>
    <p:extLst>
      <p:ext uri="{BB962C8B-B14F-4D97-AF65-F5344CB8AC3E}">
        <p14:creationId xmlns:p14="http://schemas.microsoft.com/office/powerpoint/2010/main" val="3777475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Important title which makes it clear that WG’s intention is to listen carefully to LACYP in order to gain a holistic view of their educational experiences, to inform how best to support and improve that provision for LACYP.</a:t>
            </a:r>
          </a:p>
          <a:p>
            <a:endParaRPr lang="en-GB" dirty="0"/>
          </a:p>
          <a:p>
            <a:r>
              <a:rPr lang="en-GB" dirty="0"/>
              <a:t>The diverse and innovative range of outputs form that project are a real testament to the work of not only CASCADE but very much their project partners.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577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9510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formal resolutions that include restorative circles, mediation or full restorative conferences as needed and chosen.</a:t>
            </a:r>
          </a:p>
          <a:p>
            <a:endParaRPr lang="en-GB" dirty="0"/>
          </a:p>
          <a:p>
            <a:r>
              <a:rPr lang="en-GB" dirty="0"/>
              <a:t>3 year project including voluntary sector family practitioners all over Wales.  We evaluated second wave of project.</a:t>
            </a:r>
          </a:p>
          <a:p>
            <a:r>
              <a:rPr lang="en-GB" dirty="0"/>
              <a:t>All voluntary sector were offered training and they contacted back. </a:t>
            </a:r>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12</a:t>
            </a:fld>
            <a:endParaRPr lang="en-GB" dirty="0"/>
          </a:p>
        </p:txBody>
      </p:sp>
    </p:spTree>
    <p:extLst>
      <p:ext uri="{BB962C8B-B14F-4D97-AF65-F5344CB8AC3E}">
        <p14:creationId xmlns:p14="http://schemas.microsoft.com/office/powerpoint/2010/main" val="246706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dirty="0"/>
              <a:t>Questionnaires measured changes in practitioner perceptions of </a:t>
            </a:r>
          </a:p>
          <a:p>
            <a:pPr algn="l">
              <a:lnSpc>
                <a:spcPct val="100000"/>
              </a:lnSpc>
            </a:pPr>
            <a:r>
              <a:rPr lang="en-GB" b="1" dirty="0"/>
              <a:t>       Confidence in working with families</a:t>
            </a:r>
            <a:r>
              <a:rPr lang="en-GB" dirty="0"/>
              <a:t>, </a:t>
            </a:r>
          </a:p>
          <a:p>
            <a:pPr algn="l">
              <a:lnSpc>
                <a:spcPct val="100000"/>
              </a:lnSpc>
            </a:pPr>
            <a:r>
              <a:rPr lang="en-GB" dirty="0"/>
              <a:t>       </a:t>
            </a:r>
            <a:r>
              <a:rPr lang="en-GB" b="1" dirty="0"/>
              <a:t>Levels of family engagement </a:t>
            </a:r>
          </a:p>
          <a:p>
            <a:pPr algn="l">
              <a:lnSpc>
                <a:spcPct val="100000"/>
              </a:lnSpc>
            </a:pPr>
            <a:r>
              <a:rPr lang="en-GB" b="1" dirty="0"/>
              <a:t>       Agency attitudes and practice</a:t>
            </a:r>
          </a:p>
          <a:p>
            <a:pPr algn="l">
              <a:lnSpc>
                <a:spcPct val="100000"/>
              </a:lnSpc>
            </a:pPr>
            <a:r>
              <a:rPr lang="en-GB" dirty="0"/>
              <a:t>Focus groups explored practitioner experiences of RAFEP training; use of RAFEP practice since; associated changes in family engagement and in wider organisations</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As a suitable RA questionnaire did not already exist, the research team drew on earlier associated measures developed to explore the effect of training social workers in other methods (Holden et al. 2015; Holden et al. 2002; Scourfield et al. 2012) and informed by Social Cognitive Theory (Bandura 1977; Bandura 1982) which argues that behaviours are determined by feelings of self-efficacy and confidence (Bandura 1977). Adaptation to develop measures more pertinent for this study was directed by consultation with RAFEP developers who reinforced contention (e.g. Hopkins et al., 2016) that RA effects change by improving relationships via: </a:t>
            </a:r>
          </a:p>
          <a:p>
            <a:pPr lvl="0"/>
            <a:r>
              <a:rPr lang="en-GB" sz="1200" kern="1200" dirty="0">
                <a:solidFill>
                  <a:schemeClr val="tx1"/>
                </a:solidFill>
                <a:effectLst/>
                <a:latin typeface="+mn-lt"/>
                <a:ea typeface="+mn-ea"/>
                <a:cs typeface="+mn-cs"/>
              </a:rPr>
              <a:t>better communication</a:t>
            </a:r>
          </a:p>
          <a:p>
            <a:pPr lvl="0"/>
            <a:r>
              <a:rPr lang="en-GB" sz="1200" kern="1200" dirty="0">
                <a:solidFill>
                  <a:schemeClr val="tx1"/>
                </a:solidFill>
                <a:effectLst/>
                <a:latin typeface="+mn-lt"/>
                <a:ea typeface="+mn-ea"/>
                <a:cs typeface="+mn-cs"/>
              </a:rPr>
              <a:t>mutual empathy</a:t>
            </a:r>
          </a:p>
          <a:p>
            <a:pPr lvl="0"/>
            <a:r>
              <a:rPr lang="en-GB" sz="1200" kern="1200" dirty="0">
                <a:solidFill>
                  <a:schemeClr val="tx1"/>
                </a:solidFill>
                <a:effectLst/>
                <a:latin typeface="+mn-lt"/>
                <a:ea typeface="+mn-ea"/>
                <a:cs typeface="+mn-cs"/>
              </a:rPr>
              <a:t>increasing desire for change</a:t>
            </a:r>
          </a:p>
          <a:p>
            <a:pPr lvl="0"/>
            <a:r>
              <a:rPr lang="en-GB" sz="1200" kern="1200" dirty="0">
                <a:solidFill>
                  <a:schemeClr val="tx1"/>
                </a:solidFill>
                <a:effectLst/>
                <a:latin typeface="+mn-lt"/>
                <a:ea typeface="+mn-ea"/>
                <a:cs typeface="+mn-cs"/>
              </a:rPr>
              <a:t>identifying what needs to change and how to achieve it  </a:t>
            </a:r>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13</a:t>
            </a:fld>
            <a:endParaRPr lang="en-GB" dirty="0"/>
          </a:p>
        </p:txBody>
      </p:sp>
    </p:spTree>
    <p:extLst>
      <p:ext uri="{BB962C8B-B14F-4D97-AF65-F5344CB8AC3E}">
        <p14:creationId xmlns:p14="http://schemas.microsoft.com/office/powerpoint/2010/main" val="19333040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eaLnBrk="1" fontAlgn="t" latinLnBrk="0" hangingPunct="1"/>
            <a:r>
              <a:rPr lang="en-US" sz="1200" b="1" i="0" u="none" strike="noStrike" kern="1200" dirty="0">
                <a:solidFill>
                  <a:schemeClr val="tx1"/>
                </a:solidFill>
                <a:effectLst/>
                <a:latin typeface="+mn-lt"/>
                <a:ea typeface="+mn-ea"/>
                <a:cs typeface="+mn-cs"/>
              </a:rPr>
              <a:t>Responded</a:t>
            </a:r>
            <a:r>
              <a:rPr lang="en-GB"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No’s.</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Once</a:t>
            </a:r>
            <a:r>
              <a:rPr lang="en-GB" sz="1200" b="0" i="0"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26</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Twice</a:t>
            </a:r>
            <a:r>
              <a:rPr lang="en-GB" sz="1200" b="0" i="0"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41</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Three times</a:t>
            </a:r>
            <a:r>
              <a:rPr lang="en-GB" sz="1200" b="0" i="0"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28</a:t>
            </a:r>
            <a:endParaRPr lang="en-GB" sz="1200" b="0" i="0" u="none" strike="noStrike" kern="1200" dirty="0">
              <a:solidFill>
                <a:schemeClr val="tx1"/>
              </a:solidFill>
              <a:effectLst/>
              <a:latin typeface="+mn-lt"/>
              <a:ea typeface="+mn-ea"/>
              <a:cs typeface="+mn-cs"/>
            </a:endParaRPr>
          </a:p>
          <a:p>
            <a:pPr rtl="0" eaLnBrk="1" fontAlgn="t" latinLnBrk="0" hangingPunct="1"/>
            <a:r>
              <a:rPr lang="en-US" sz="1200" b="0" i="0" u="none" strike="noStrike" kern="1200" dirty="0">
                <a:solidFill>
                  <a:schemeClr val="tx1"/>
                </a:solidFill>
                <a:effectLst/>
                <a:latin typeface="+mn-lt"/>
                <a:ea typeface="+mn-ea"/>
                <a:cs typeface="+mn-cs"/>
              </a:rPr>
              <a:t>Four Times</a:t>
            </a:r>
            <a:r>
              <a:rPr lang="en-GB" sz="1200" b="0" i="0" u="none" strike="noStrike" kern="120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17</a:t>
            </a:r>
            <a:endParaRPr lang="en-GB" sz="1200" b="0" i="0" u="none" strike="noStrike" kern="1200" dirty="0">
              <a:solidFill>
                <a:schemeClr val="tx1"/>
              </a:solidFill>
              <a:effectLst/>
              <a:latin typeface="+mn-lt"/>
              <a:ea typeface="+mn-ea"/>
              <a:cs typeface="+mn-cs"/>
            </a:endParaRPr>
          </a:p>
          <a:p>
            <a:endParaRPr lang="en-US" dirty="0"/>
          </a:p>
          <a:p>
            <a:r>
              <a:rPr lang="en-US" dirty="0"/>
              <a:t>112 individual participants for questionnaires. 260 questionnaires altogether.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Of the 112 respondents 87 (78%) were female, 20 (22%) were male – a comparable split to gender patterning in the social care workforce (Scourfield et al. 2012). Age ranged from under 30 to over 60 years old. All participants worked within the social care sector: most in family work and support roles (40 out of 81 T1 respondents), housing (13), and domestic abuse work (8). Practitioners had varied lengths of practice experience. 17 less than two years, 15 twenty years or more. 73% of T1 respondents had received at least one other form of work-based training, most commonly Motivational Interviewing followed by Solution-focused Therapy; while 14 people had previously received training in Restorative Justice.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Twenty-three participants took part.  Eighteen (78%) were female and 5 (22%) male.  .  Practitioners stated they worked in housing associations/support (n=10); family support (n=5); mental health services (n=3); domestic abuse support (n=2); youth work (n=2); and cancer support (n=1).  </a:t>
            </a:r>
          </a:p>
          <a:p>
            <a:endParaRPr lang="en-US" dirty="0"/>
          </a:p>
          <a:p>
            <a:r>
              <a:rPr lang="en-GB" sz="1200" dirty="0">
                <a:latin typeface="Calibri" panose="020F0502020204030204" pitchFamily="34" charset="0"/>
                <a:ea typeface="Times New Roman" panose="02020603050405020304" pitchFamily="18" charset="0"/>
                <a:cs typeface="Times New Roman" panose="02020603050405020304" pitchFamily="18" charset="0"/>
              </a:rPr>
              <a:t>39 participants attended 3 month forum. Only 23 in focus groups.</a:t>
            </a:r>
            <a:endParaRPr lang="en-US" dirty="0"/>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14</a:t>
            </a:fld>
            <a:endParaRPr lang="en-GB" dirty="0"/>
          </a:p>
        </p:txBody>
      </p:sp>
    </p:spTree>
    <p:extLst>
      <p:ext uri="{BB962C8B-B14F-4D97-AF65-F5344CB8AC3E}">
        <p14:creationId xmlns:p14="http://schemas.microsoft.com/office/powerpoint/2010/main" val="1279310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were significant differences with respect to gender and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However, the finding that mean scores decreased from the first to the last of these aspects of confidence, raises the possibility that these four areas may represent sequential building blocks. If so, this suggests that future or subsequent training may need to reinforce or builds confidence in these areas</a:t>
            </a:r>
            <a:r>
              <a:rPr lang="en-GB" dirty="0">
                <a:effectLst/>
              </a:rPr>
              <a:t> </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Females gained confidence between T1 and T2 (gains in the region of 8.1 to 13.7 for the four aspects of practice) while males did not (small changes of between -2.1 to +2.9). Practitioners aged 30 and above tended to gain more confidence than those below the age of 30. There were no significant differences in changes in confidence according to length of practice experience or people having received previous training. Overall young male practitioners were most likely to lose confidence during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Finally, there was clear evidence of an association between gains in confidence and attendance at reflective fora. Table 2 shows that, amongst cases for which data was available at T1 and T2, gains in confidence were larger for participants who attended at least one of the reflective fora than for participants who did not. The differences in change scores between the two groups were statistically significant for two aspects of practice – helping identify needs and goals, and facilitating change. Further examination of these patterns suggested that participants who attended a reflective forum tended to have had a lower level of confidence before the training than other participants but to have a similar level of confidence to others after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15</a:t>
            </a:fld>
            <a:endParaRPr lang="en-GB" dirty="0"/>
          </a:p>
        </p:txBody>
      </p:sp>
    </p:spTree>
    <p:extLst>
      <p:ext uri="{BB962C8B-B14F-4D97-AF65-F5344CB8AC3E}">
        <p14:creationId xmlns:p14="http://schemas.microsoft.com/office/powerpoint/2010/main" val="3032535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 were significant differences with respect to gender and age.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Females gained confidence between T1 and T2 (gains in the region of 8.1 to 13.7 for the four aspects of practice) while males did not (small changes of between -2.1 to +2.9). Practitioners aged 30 and above tended to gain more confidence than those below the age of 30. There were no significant differences in changes in confidence according to length of practice experience or people having received previous training. Overall young male practitioners were most likely to lose confidence during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Finally, there was clear evidence of an association between gains in confidence and attendance at reflective fora. Table 2 shows that, amongst cases for which data was available at T1 and T2, gains in confidence were larger for participants who attended at least one of the reflective fora than for participants who did not. The differences in change scores between the two groups were statistically significant for two aspects of practice – helping identify needs and goals, and facilitating change. Further examination of these patterns suggested that participants who attended a reflective forum tended to have had a lower level of confidence before the training than other participants but to have a similar level of confidence to others after the training.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16</a:t>
            </a:fld>
            <a:endParaRPr lang="en-GB" dirty="0"/>
          </a:p>
        </p:txBody>
      </p:sp>
    </p:spTree>
    <p:extLst>
      <p:ext uri="{BB962C8B-B14F-4D97-AF65-F5344CB8AC3E}">
        <p14:creationId xmlns:p14="http://schemas.microsoft.com/office/powerpoint/2010/main" val="6055868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GB" dirty="0"/>
              <a:t>The RAFEP process can lead to more information sharing </a:t>
            </a:r>
          </a:p>
          <a:p>
            <a:pPr marL="342900" indent="-342900" algn="l">
              <a:buFont typeface="Arial" panose="020B0604020202020204" pitchFamily="34" charset="0"/>
              <a:buChar char="•"/>
            </a:pPr>
            <a:r>
              <a:rPr lang="en-GB" dirty="0"/>
              <a:t>Some detail can be uncomfortable for practitioners.  </a:t>
            </a:r>
          </a:p>
          <a:p>
            <a:pPr marL="342900" indent="-342900" algn="l">
              <a:buFont typeface="Arial" panose="020B0604020202020204" pitchFamily="34" charset="0"/>
              <a:buChar char="•"/>
            </a:pPr>
            <a:r>
              <a:rPr lang="en-GB" dirty="0"/>
              <a:t>Technical aspects of process can also produced a slower type of practice.</a:t>
            </a:r>
          </a:p>
          <a:p>
            <a:pPr marL="342900" indent="-342900">
              <a:buFont typeface="Arial" panose="020B0604020202020204" pitchFamily="34" charset="0"/>
              <a:buChar char="•"/>
            </a:pPr>
            <a:r>
              <a:rPr lang="en-GB" dirty="0"/>
              <a:t> </a:t>
            </a:r>
            <a:r>
              <a:rPr lang="en-GB" i="1" dirty="0"/>
              <a:t>“It takes a lot of preparation to put windows out and draw it all out and that’s quite time consuming for me, I do have time constraints” (P7, FG2).  </a:t>
            </a:r>
          </a:p>
          <a:p>
            <a:pPr marL="342900" indent="-342900" algn="l">
              <a:buFont typeface="Arial" panose="020B0604020202020204" pitchFamily="34" charset="0"/>
              <a:buChar char="•"/>
            </a:pPr>
            <a:r>
              <a:rPr lang="en-GB" dirty="0"/>
              <a:t>Time demands can cause problems within and between agencies </a:t>
            </a:r>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17</a:t>
            </a:fld>
            <a:endParaRPr lang="en-GB" dirty="0"/>
          </a:p>
        </p:txBody>
      </p:sp>
    </p:spTree>
    <p:extLst>
      <p:ext uri="{BB962C8B-B14F-4D97-AF65-F5344CB8AC3E}">
        <p14:creationId xmlns:p14="http://schemas.microsoft.com/office/powerpoint/2010/main" val="31842953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GB" dirty="0"/>
              <a:t>The RAFEP process can lead to more information sharing </a:t>
            </a:r>
          </a:p>
          <a:p>
            <a:pPr marL="342900" indent="-342900" algn="l">
              <a:buFont typeface="Arial" panose="020B0604020202020204" pitchFamily="34" charset="0"/>
              <a:buChar char="•"/>
            </a:pPr>
            <a:r>
              <a:rPr lang="en-GB" dirty="0"/>
              <a:t>Some detail can be uncomfortable for practitioners.  </a:t>
            </a:r>
          </a:p>
          <a:p>
            <a:pPr marL="342900" indent="-342900" algn="l">
              <a:buFont typeface="Arial" panose="020B0604020202020204" pitchFamily="34" charset="0"/>
              <a:buChar char="•"/>
            </a:pPr>
            <a:r>
              <a:rPr lang="en-GB" dirty="0"/>
              <a:t>Technical aspects of process can also produced a slower type of practice.</a:t>
            </a:r>
          </a:p>
          <a:p>
            <a:pPr marL="342900" indent="-342900">
              <a:buFont typeface="Arial" panose="020B0604020202020204" pitchFamily="34" charset="0"/>
              <a:buChar char="•"/>
            </a:pPr>
            <a:r>
              <a:rPr lang="en-GB" dirty="0"/>
              <a:t> </a:t>
            </a:r>
            <a:r>
              <a:rPr lang="en-GB" i="1" dirty="0"/>
              <a:t>“It takes a lot of preparation to put windows out and draw it all out and that’s quite time consuming for me, I do have time constraints” (P7, FG2).  </a:t>
            </a:r>
          </a:p>
          <a:p>
            <a:pPr marL="342900" indent="-342900" algn="l">
              <a:buFont typeface="Arial" panose="020B0604020202020204" pitchFamily="34" charset="0"/>
              <a:buChar char="•"/>
            </a:pPr>
            <a:r>
              <a:rPr lang="en-GB" dirty="0"/>
              <a:t>Time demands can cause problems within and between agencies </a:t>
            </a:r>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18</a:t>
            </a:fld>
            <a:endParaRPr lang="en-GB" dirty="0"/>
          </a:p>
        </p:txBody>
      </p:sp>
    </p:spTree>
    <p:extLst>
      <p:ext uri="{BB962C8B-B14F-4D97-AF65-F5344CB8AC3E}">
        <p14:creationId xmlns:p14="http://schemas.microsoft.com/office/powerpoint/2010/main" val="29958959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T3 and T4 questions asked about the use and impact of RA on agencies. Patterns at T4 are shown in Table 4. Again, a majority responded in the positive half of the scale (at least slightly agreeing) for all statements. However, there was a greater level of disagreement here for some statements, specifically about RA changing services delivery to families, changing service culture and philosophy, and being embedded in the agency/team.  In addition a minority felt that RA had not yet been fully integrated into the general workings of their service.</a:t>
            </a:r>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19</a:t>
            </a:fld>
            <a:endParaRPr lang="en-GB" dirty="0"/>
          </a:p>
        </p:txBody>
      </p:sp>
    </p:spTree>
    <p:extLst>
      <p:ext uri="{BB962C8B-B14F-4D97-AF65-F5344CB8AC3E}">
        <p14:creationId xmlns:p14="http://schemas.microsoft.com/office/powerpoint/2010/main" val="2726462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T3 and T4 questions asked about the use and impact of RA on agencies. Patterns at T4 are shown in Table 4. Again, a majority responded in the positive half of the scale (at least slightly agreeing) for all statements. However, there was a greater level of disagreement here for some statements, specifically about RA changing services delivery to families, changing service culture and philosophy, and being embedded in the agency/team.  In addition a minority felt that RA had not yet been fully integrated into the general workings of their service.</a:t>
            </a:r>
          </a:p>
          <a:p>
            <a:endParaRPr lang="en-US" dirty="0"/>
          </a:p>
        </p:txBody>
      </p:sp>
      <p:sp>
        <p:nvSpPr>
          <p:cNvPr id="4" name="Slide Number Placeholder 3"/>
          <p:cNvSpPr>
            <a:spLocks noGrp="1"/>
          </p:cNvSpPr>
          <p:nvPr>
            <p:ph type="sldNum" sz="quarter" idx="10"/>
          </p:nvPr>
        </p:nvSpPr>
        <p:spPr/>
        <p:txBody>
          <a:bodyPr/>
          <a:lstStyle/>
          <a:p>
            <a:fld id="{B138ED7F-D0F2-461F-A812-35E476482A9B}" type="slidenum">
              <a:rPr lang="en-GB" smtClean="0"/>
              <a:t>20</a:t>
            </a:fld>
            <a:endParaRPr lang="en-GB" dirty="0"/>
          </a:p>
        </p:txBody>
      </p:sp>
    </p:spTree>
    <p:extLst>
      <p:ext uri="{BB962C8B-B14F-4D97-AF65-F5344CB8AC3E}">
        <p14:creationId xmlns:p14="http://schemas.microsoft.com/office/powerpoint/2010/main" val="26939583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2516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formal resolutions that include restorative circles, mediation or full restorative conferences as needed and chosen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3850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498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93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0747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6900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8271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Barriers to engagement - </a:t>
            </a:r>
            <a:r>
              <a:rPr lang="en-GB" sz="1200" kern="1200" dirty="0">
                <a:solidFill>
                  <a:schemeClr val="tx1"/>
                </a:solidFill>
                <a:effectLst/>
                <a:latin typeface="+mn-lt"/>
                <a:ea typeface="+mn-ea"/>
                <a:cs typeface="+mn-cs"/>
              </a:rPr>
              <a:t>practical barriers such as service accessibility and access to child care; social factors as exemplified by being part of an ethnic minority or experiencing persistent poverty; and stigma, especially that associated with service use and previous negative experiences.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Factors that can increase service engagement have also been identified. These include good communication, forming positive relationships with families (Munro 2011; Scott 2013); gaining good understanding of family situations, using strengths-based approaches, providing practical help, and using persistent assertive approaches (Department for Communities and Local Government 2012; Welsh Government 2011)</a:t>
            </a:r>
            <a:r>
              <a:rPr lang="en-GB" dirty="0">
                <a:effectLst/>
              </a:rPr>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138ED7F-D0F2-461F-A812-35E476482A9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54959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mailto:mannaydi@cardiff.ac.uk" TargetMode="External"/><Relationship Id="rId2" Type="http://schemas.openxmlformats.org/officeDocument/2006/relationships/hyperlink" Target="mailto:halletts1@cardiff.ac.uk" TargetMode="External"/><Relationship Id="rId1" Type="http://schemas.openxmlformats.org/officeDocument/2006/relationships/slideMaster" Target="../slideMasters/slideMaster2.xml"/><Relationship Id="rId5" Type="http://schemas.openxmlformats.org/officeDocument/2006/relationships/hyperlink" Target="mailto:staplese@cardiff.ac.uk" TargetMode="External"/><Relationship Id="rId4" Type="http://schemas.openxmlformats.org/officeDocument/2006/relationships/hyperlink" Target="mailto:robertsL32@cardiff.ac.uk" TargetMode="Externa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tes.cardiff.ac.uk/cascade/looked-after-children-and-education/" TargetMode="External"/><Relationship Id="rId7" Type="http://schemas.openxmlformats.org/officeDocument/2006/relationships/image" Target="../media/image7.emf"/><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5.emf"/><Relationship Id="rId5" Type="http://schemas.openxmlformats.org/officeDocument/2006/relationships/oleObject" Target="../embeddings/oleObject1.bin"/><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22.xml.rels><?xml version="1.0" encoding="UTF-8" standalone="yes"?>
<Relationships xmlns="http://schemas.openxmlformats.org/package/2006/relationships"><Relationship Id="rId3" Type="http://schemas.openxmlformats.org/officeDocument/2006/relationships/hyperlink" Target="mailto:mannaydi@cardiff.ac.uk" TargetMode="External"/><Relationship Id="rId2" Type="http://schemas.openxmlformats.org/officeDocument/2006/relationships/hyperlink" Target="mailto:halletts1@cardiff.ac.uk" TargetMode="External"/><Relationship Id="rId1" Type="http://schemas.openxmlformats.org/officeDocument/2006/relationships/slideMaster" Target="../slideMasters/slideMaster3.xml"/><Relationship Id="rId5" Type="http://schemas.openxmlformats.org/officeDocument/2006/relationships/hyperlink" Target="mailto:staplese@cardiff.ac.uk" TargetMode="External"/><Relationship Id="rId4" Type="http://schemas.openxmlformats.org/officeDocument/2006/relationships/hyperlink" Target="mailto:robertsL32@cardiff.ac.uk" TargetMode="Externa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ites.cardiff.ac.uk/cascade/looked-after-children-and-education/" TargetMode="External"/><Relationship Id="rId7" Type="http://schemas.openxmlformats.org/officeDocument/2006/relationships/image" Target="../media/image7.emf"/><Relationship Id="rId2" Type="http://schemas.openxmlformats.org/officeDocument/2006/relationships/slideMaster" Target="../slideMasters/slideMaster3.xml"/><Relationship Id="rId1" Type="http://schemas.openxmlformats.org/officeDocument/2006/relationships/vmlDrawing" Target="../drawings/vmlDrawing2.vml"/><Relationship Id="rId6" Type="http://schemas.openxmlformats.org/officeDocument/2006/relationships/image" Target="../media/image5.emf"/><Relationship Id="rId5" Type="http://schemas.openxmlformats.org/officeDocument/2006/relationships/oleObject" Target="../embeddings/oleObject2.bin"/><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png"/><Relationship Id="rId1" Type="http://schemas.openxmlformats.org/officeDocument/2006/relationships/slideMaster" Target="../slideMasters/slideMaster3.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39060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78163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55184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604691" y="1510329"/>
            <a:ext cx="5780315" cy="371640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EE1F7A"/>
                </a:solidFill>
                <a:effectLst/>
                <a:uLnTx/>
                <a:uFillTx/>
                <a:latin typeface="Calibri" panose="020F0502020204030204"/>
                <a:ea typeface="+mn-ea"/>
                <a:cs typeface="+mn-cs"/>
              </a:rPr>
              <a:t>Improving the Educational Experiences of Children and Young People who are Looked After</a:t>
            </a: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2700" b="0" i="0" u="none" strike="noStrike" kern="1200" cap="none" spc="0" normalizeH="0" baseline="0" noProof="0" dirty="0" err="1">
                <a:ln>
                  <a:noFill/>
                </a:ln>
                <a:solidFill>
                  <a:srgbClr val="009095"/>
                </a:solidFill>
                <a:effectLst/>
                <a:uLnTx/>
                <a:uFillTx/>
                <a:latin typeface="avenir-lt-w01_35-light1475496"/>
                <a:ea typeface="+mn-ea"/>
                <a:cs typeface="+mn-cs"/>
              </a:rPr>
              <a:t>ExChange</a:t>
            </a:r>
            <a:r>
              <a:rPr kumimoji="0" lang="en-GB" sz="2700" b="0" i="0" u="none" strike="noStrike" kern="1200" cap="none" spc="0" normalizeH="0" baseline="0" noProof="0" dirty="0">
                <a:ln>
                  <a:noFill/>
                </a:ln>
                <a:solidFill>
                  <a:srgbClr val="009095"/>
                </a:solidFill>
                <a:effectLst/>
                <a:uLnTx/>
                <a:uFillTx/>
                <a:latin typeface="avenir-lt-w01_35-light1475496"/>
                <a:ea typeface="+mn-ea"/>
                <a:cs typeface="+mn-cs"/>
              </a:rPr>
              <a:t>: Care and Education</a:t>
            </a:r>
            <a:endParaRPr kumimoji="0" lang="en-GB" sz="2700" b="0" i="0" u="none" strike="noStrike" kern="1200" cap="none" spc="0" normalizeH="0" baseline="0" noProof="0" dirty="0">
              <a:ln>
                <a:noFill/>
              </a:ln>
              <a:solidFill>
                <a:srgbClr val="009095"/>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Sophie Hallett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2"/>
              </a:rPr>
              <a:t>halletts1@cardiff.ac.uk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Dawn </a:t>
            </a:r>
            <a:r>
              <a:rPr kumimoji="0" lang="en-GB" sz="1350" b="1" i="0" u="none" strike="noStrike" kern="1200" cap="none" spc="0" normalizeH="0" baseline="0" noProof="0" dirty="0" err="1">
                <a:ln>
                  <a:noFill/>
                </a:ln>
                <a:solidFill>
                  <a:srgbClr val="EE1F7A"/>
                </a:solidFill>
                <a:effectLst/>
                <a:uLnTx/>
                <a:uFillTx/>
                <a:latin typeface="Calibri" panose="020F0502020204030204"/>
                <a:ea typeface="+mn-ea"/>
                <a:cs typeface="+mn-cs"/>
              </a:rPr>
              <a:t>Mannay</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3"/>
              </a:rPr>
              <a:t>mannaydi@cardiff.ac.uk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Louisa Roberts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4"/>
              </a:rPr>
              <a:t>robertsL32@cardiff.ac.uk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Eleanor Staples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5"/>
              </a:rPr>
              <a:t>staplese@cardiff.ac.uk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899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The LACE project</a:t>
            </a:r>
          </a:p>
        </p:txBody>
      </p:sp>
      <p:sp>
        <p:nvSpPr>
          <p:cNvPr id="8" name="TextBox 7"/>
          <p:cNvSpPr txBox="1"/>
          <p:nvPr userDrawn="1"/>
        </p:nvSpPr>
        <p:spPr>
          <a:xfrm>
            <a:off x="1435724" y="1448476"/>
            <a:ext cx="5928903" cy="19620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“Understanding the educational experiences and opinions, attainment, achievement and aspirations of looked after children in Wales”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Project Partners – The Fostering Network, Voices from Care Cymru, Spice Innovate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Art Extension Project – Ministry of Life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6169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Methods</a:t>
            </a:r>
          </a:p>
        </p:txBody>
      </p:sp>
      <p:sp>
        <p:nvSpPr>
          <p:cNvPr id="8" name="TextBox 7"/>
          <p:cNvSpPr txBox="1"/>
          <p:nvPr userDrawn="1"/>
        </p:nvSpPr>
        <p:spPr>
          <a:xfrm>
            <a:off x="628650" y="2034746"/>
            <a:ext cx="7427956" cy="1962076"/>
          </a:xfrm>
          <a:prstGeom prst="rect">
            <a:avLst/>
          </a:prstGeom>
          <a:noFill/>
        </p:spPr>
        <p:txBody>
          <a:bodyPr wrap="square" numCol="2"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Statistical and literature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Systematic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Creative methods and interviews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Peer researcher led focus groups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25408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92213" y="2932673"/>
            <a:ext cx="7886700" cy="667263"/>
          </a:xfrm>
          <a:prstGeom prst="rect">
            <a:avLst/>
          </a:prstGeom>
        </p:spPr>
        <p:txBody>
          <a:bodyPr>
            <a:normAutofit fontScale="90000"/>
          </a:bodyPr>
          <a:lstStyle/>
          <a:p>
            <a:pPr algn="ctr"/>
            <a:r>
              <a:rPr lang="en-GB" sz="2700" b="1" dirty="0">
                <a:solidFill>
                  <a:srgbClr val="EE1F7A"/>
                </a:solidFill>
              </a:rPr>
              <a:t>Key findings</a:t>
            </a:r>
            <a:br>
              <a:rPr lang="en-GB" sz="2700" b="1" dirty="0">
                <a:solidFill>
                  <a:srgbClr val="EE1F7A"/>
                </a:solidFill>
              </a:rPr>
            </a:br>
            <a:r>
              <a:rPr lang="en-GB" sz="2700" b="1" dirty="0">
                <a:solidFill>
                  <a:srgbClr val="EE1F7A"/>
                </a:solidFill>
              </a:rPr>
              <a:t/>
            </a:r>
            <a:br>
              <a:rPr lang="en-GB" sz="2700" b="1" dirty="0">
                <a:solidFill>
                  <a:srgbClr val="EE1F7A"/>
                </a:solidFill>
              </a:rPr>
            </a:br>
            <a:r>
              <a:rPr lang="en-GB" sz="2700" b="1" dirty="0">
                <a:solidFill>
                  <a:srgbClr val="EE1F7A"/>
                </a:solidFill>
              </a:rPr>
              <a:t>Aspirations and Experiences</a:t>
            </a:r>
          </a:p>
        </p:txBody>
      </p:sp>
    </p:spTree>
    <p:extLst>
      <p:ext uri="{BB962C8B-B14F-4D97-AF65-F5344CB8AC3E}">
        <p14:creationId xmlns:p14="http://schemas.microsoft.com/office/powerpoint/2010/main" val="4767696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Aspirations</a:t>
            </a:r>
          </a:p>
        </p:txBody>
      </p:sp>
      <p:sp>
        <p:nvSpPr>
          <p:cNvPr id="8" name="TextBox 7"/>
          <p:cNvSpPr txBox="1"/>
          <p:nvPr userDrawn="1"/>
        </p:nvSpPr>
        <p:spPr>
          <a:xfrm>
            <a:off x="693396" y="1262231"/>
            <a:ext cx="5046109" cy="2562240"/>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Did not  lack aspiration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Often had altruistic aspirations and wanted to help others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Barriers</a:t>
            </a:r>
            <a:endParaRPr kumimoji="0" lang="en-GB" sz="2700" b="1" i="0" u="none" strike="noStrike" kern="1200" cap="none" spc="0" normalizeH="0" baseline="0" noProof="0">
              <a:ln>
                <a:noFill/>
              </a:ln>
              <a:solidFill>
                <a:srgbClr val="EE1F7A"/>
              </a:solidFill>
              <a:effectLst/>
              <a:uLnTx/>
              <a:uFillTx/>
              <a:latin typeface="Calibri Light" panose="020F03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“‘Various people to do with the care system were like ‘oh people in care don’t go to into higher education”. “It’s like they don’t believe that children in care will do anything. And so if they don’t believe it, then how is anyone going to believe it about themselves?”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24)</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Enablers</a:t>
            </a:r>
            <a:endParaRPr kumimoji="0" lang="en-GB" sz="1350" b="1" i="0" u="none" strike="noStrike" kern="1200" cap="none" spc="0" normalizeH="0" baseline="0" noProof="0">
              <a:ln>
                <a:noFill/>
              </a:ln>
              <a:solidFill>
                <a:srgbClr val="EE1F7A"/>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So she had a look at it with me and she said well I can do this by hand, so she sat down with me and helped me do my homework… So that member of staff sat down with me and said we can do your homework here and there” (Female, 16+ group)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“She [foster carer] put a lot of belief in me and she always told me that I could do it [go to university]”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a:stretch>
            <a:fillRect/>
          </a:stretch>
        </p:blipFill>
        <p:spPr>
          <a:xfrm>
            <a:off x="7525530" y="1517699"/>
            <a:ext cx="1435894" cy="2390775"/>
          </a:xfrm>
          <a:prstGeom prst="rect">
            <a:avLst/>
          </a:prstGeom>
        </p:spPr>
      </p:pic>
    </p:spTree>
    <p:extLst>
      <p:ext uri="{BB962C8B-B14F-4D97-AF65-F5344CB8AC3E}">
        <p14:creationId xmlns:p14="http://schemas.microsoft.com/office/powerpoint/2010/main" val="15407911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1"/>
          <p:cNvSpPr txBox="1">
            <a:spLocks/>
          </p:cNvSpPr>
          <p:nvPr userDrawn="1"/>
        </p:nvSpPr>
        <p:spPr>
          <a:xfrm>
            <a:off x="667136" y="836143"/>
            <a:ext cx="7886700" cy="667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700" b="1" i="0" u="none" strike="noStrike" kern="1200" cap="none" spc="0" normalizeH="0" baseline="0" noProof="0">
                <a:ln>
                  <a:noFill/>
                </a:ln>
                <a:solidFill>
                  <a:srgbClr val="EE1F7A"/>
                </a:solidFill>
                <a:effectLst/>
                <a:uLnTx/>
                <a:uFillTx/>
                <a:latin typeface="Calibri Light" panose="020F0302020204030204"/>
                <a:ea typeface="+mj-ea"/>
                <a:cs typeface="+mj-cs"/>
              </a:rPr>
              <a:t>Recommendations </a:t>
            </a:r>
          </a:p>
        </p:txBody>
      </p:sp>
      <p:sp>
        <p:nvSpPr>
          <p:cNvPr id="11" name="TextBox 10"/>
          <p:cNvSpPr txBox="1"/>
          <p:nvPr userDrawn="1"/>
        </p:nvSpPr>
        <p:spPr>
          <a:xfrm>
            <a:off x="748145" y="1465119"/>
            <a:ext cx="7570140" cy="320857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The final research report concluded with 17 recommendations…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Minimising disruption during school time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Universal programmes for support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champions to resolve disputes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Access to computers and to a wide range of reading materials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Opportunities to meet with others who are looked</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Training for foster carers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Recommendations incorporated in WG strategy for Looked after children and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educaiton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04782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8959" y="961328"/>
            <a:ext cx="7886700" cy="667263"/>
          </a:xfrm>
          <a:prstGeom prst="rect">
            <a:avLst/>
          </a:prstGeom>
        </p:spPr>
        <p:txBody>
          <a:bodyPr>
            <a:normAutofit/>
          </a:bodyPr>
          <a:lstStyle/>
          <a:p>
            <a:pPr algn="ctr"/>
            <a:r>
              <a:rPr lang="en-GB" sz="2700" b="1" dirty="0">
                <a:solidFill>
                  <a:srgbClr val="EE1F7A"/>
                </a:solidFill>
              </a:rPr>
              <a:t>Outputs – please use and share</a:t>
            </a:r>
          </a:p>
        </p:txBody>
      </p:sp>
      <p:sp>
        <p:nvSpPr>
          <p:cNvPr id="8" name="TextBox 7"/>
          <p:cNvSpPr txBox="1"/>
          <p:nvPr userDrawn="1"/>
        </p:nvSpPr>
        <p:spPr>
          <a:xfrm>
            <a:off x="483177" y="1351006"/>
            <a:ext cx="7895736" cy="424731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Short films x 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Songs and music videos x 3;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Posters and postcards x 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Thrive magazine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Available at: </a:t>
            </a: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http://sites.cardiff.ac.uk/cascade/looked-after-children-and-education/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4"/>
          <a:stretch>
            <a:fillRect/>
          </a:stretch>
        </p:blipFill>
        <p:spPr>
          <a:xfrm>
            <a:off x="552837" y="3701349"/>
            <a:ext cx="1893484" cy="1412599"/>
          </a:xfrm>
          <a:prstGeom prst="rect">
            <a:avLst/>
          </a:prstGeom>
        </p:spPr>
      </p:pic>
      <p:graphicFrame>
        <p:nvGraphicFramePr>
          <p:cNvPr id="12" name="Object 11"/>
          <p:cNvGraphicFramePr>
            <a:graphicFrameLocks noChangeAspect="1"/>
          </p:cNvGraphicFramePr>
          <p:nvPr userDrawn="1">
            <p:extLst/>
          </p:nvPr>
        </p:nvGraphicFramePr>
        <p:xfrm>
          <a:off x="2636712" y="1464313"/>
          <a:ext cx="2120294" cy="4000313"/>
        </p:xfrm>
        <a:graphic>
          <a:graphicData uri="http://schemas.openxmlformats.org/presentationml/2006/ole">
            <mc:AlternateContent xmlns:mc="http://schemas.openxmlformats.org/markup-compatibility/2006">
              <mc:Choice xmlns:v="urn:schemas-microsoft-com:vml" Requires="v">
                <p:oleObj spid="_x0000_s1078" name="Acrobat Document" r:id="rId5" imgW="5667119" imgH="8019810" progId="AcroExch.Document.7">
                  <p:embed/>
                </p:oleObj>
              </mc:Choice>
              <mc:Fallback>
                <p:oleObj name="Acrobat Document" r:id="rId5" imgW="5667119" imgH="8019810" progId="AcroExch.Document.7">
                  <p:embed/>
                  <p:pic>
                    <p:nvPicPr>
                      <p:cNvPr id="12" name="Object 11"/>
                      <p:cNvPicPr/>
                      <p:nvPr/>
                    </p:nvPicPr>
                    <p:blipFill>
                      <a:blip r:embed="rId6"/>
                      <a:stretch>
                        <a:fillRect/>
                      </a:stretch>
                    </p:blipFill>
                    <p:spPr>
                      <a:xfrm>
                        <a:off x="2636712" y="1464313"/>
                        <a:ext cx="2120294" cy="4000313"/>
                      </a:xfrm>
                      <a:prstGeom prst="rect">
                        <a:avLst/>
                      </a:prstGeom>
                    </p:spPr>
                  </p:pic>
                </p:oleObj>
              </mc:Fallback>
            </mc:AlternateContent>
          </a:graphicData>
        </a:graphic>
      </p:graphicFrame>
      <p:pic>
        <p:nvPicPr>
          <p:cNvPr id="13" name="Picture 12"/>
          <p:cNvPicPr>
            <a:picLocks noChangeAspect="1"/>
          </p:cNvPicPr>
          <p:nvPr userDrawn="1"/>
        </p:nvPicPr>
        <p:blipFill>
          <a:blip r:embed="rId7"/>
          <a:stretch>
            <a:fillRect/>
          </a:stretch>
        </p:blipFill>
        <p:spPr>
          <a:xfrm>
            <a:off x="4834303" y="1476323"/>
            <a:ext cx="1931809" cy="3988302"/>
          </a:xfrm>
          <a:prstGeom prst="rect">
            <a:avLst/>
          </a:prstGeom>
        </p:spPr>
      </p:pic>
      <p:pic>
        <p:nvPicPr>
          <p:cNvPr id="15" name="Picture 14"/>
          <p:cNvPicPr>
            <a:picLocks noChangeAspect="1"/>
          </p:cNvPicPr>
          <p:nvPr userDrawn="1"/>
        </p:nvPicPr>
        <p:blipFill>
          <a:blip r:embed="rId8"/>
          <a:stretch>
            <a:fillRect/>
          </a:stretch>
        </p:blipFill>
        <p:spPr>
          <a:xfrm>
            <a:off x="6880321" y="1476323"/>
            <a:ext cx="1575890" cy="1175664"/>
          </a:xfrm>
          <a:prstGeom prst="rect">
            <a:avLst/>
          </a:prstGeom>
        </p:spPr>
      </p:pic>
      <p:pic>
        <p:nvPicPr>
          <p:cNvPr id="16" name="Picture 15"/>
          <p:cNvPicPr>
            <a:picLocks noChangeAspect="1"/>
          </p:cNvPicPr>
          <p:nvPr userDrawn="1"/>
        </p:nvPicPr>
        <p:blipFill>
          <a:blip r:embed="rId9"/>
          <a:stretch>
            <a:fillRect/>
          </a:stretch>
        </p:blipFill>
        <p:spPr>
          <a:xfrm>
            <a:off x="6880320" y="2813084"/>
            <a:ext cx="1602383" cy="1195429"/>
          </a:xfrm>
          <a:prstGeom prst="rect">
            <a:avLst/>
          </a:prstGeom>
        </p:spPr>
      </p:pic>
      <p:pic>
        <p:nvPicPr>
          <p:cNvPr id="17" name="Picture 16"/>
          <p:cNvPicPr>
            <a:picLocks noChangeAspect="1"/>
          </p:cNvPicPr>
          <p:nvPr userDrawn="1"/>
        </p:nvPicPr>
        <p:blipFill>
          <a:blip r:embed="rId10"/>
          <a:stretch>
            <a:fillRect/>
          </a:stretch>
        </p:blipFill>
        <p:spPr>
          <a:xfrm>
            <a:off x="6910540" y="4167160"/>
            <a:ext cx="1572164" cy="1172884"/>
          </a:xfrm>
          <a:prstGeom prst="rect">
            <a:avLst/>
          </a:prstGeom>
        </p:spPr>
      </p:pic>
    </p:spTree>
    <p:extLst>
      <p:ext uri="{BB962C8B-B14F-4D97-AF65-F5344CB8AC3E}">
        <p14:creationId xmlns:p14="http://schemas.microsoft.com/office/powerpoint/2010/main" val="33819965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award</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8" name="TextBox 7"/>
          <p:cNvSpPr txBox="1"/>
          <p:nvPr userDrawn="1"/>
        </p:nvSpPr>
        <p:spPr>
          <a:xfrm>
            <a:off x="1413983" y="2853789"/>
            <a:ext cx="6164407" cy="1754326"/>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ESRC Impact Acceleration Account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1" u="none" strike="noStrike" kern="1200" cap="none" spc="0" normalizeH="0" baseline="0" noProof="0">
                <a:ln>
                  <a:noFill/>
                </a:ln>
                <a:solidFill>
                  <a:prstClr val="black"/>
                </a:solidFill>
                <a:effectLst/>
                <a:uLnTx/>
                <a:uFillTx/>
                <a:latin typeface="Calibri" panose="020F0502020204030204"/>
                <a:ea typeface="+mn-ea"/>
                <a:cs typeface="+mn-cs"/>
              </a:rPr>
              <a:t>Generate instrumental impact by extending the dissemination of findings to a wider policy and practitioner audience, whilst also generating conceptual impact by raising public interest and awareness of this concerning issue to keep it on the public and policy agenda; this will build more effective relationships and communications between individuals and agencies involved with children and young people.</a:t>
            </a:r>
          </a:p>
        </p:txBody>
      </p:sp>
    </p:spTree>
    <p:extLst>
      <p:ext uri="{BB962C8B-B14F-4D97-AF65-F5344CB8AC3E}">
        <p14:creationId xmlns:p14="http://schemas.microsoft.com/office/powerpoint/2010/main" val="1225024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70149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activities</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5" name="TextBox 4"/>
          <p:cNvSpPr txBox="1"/>
          <p:nvPr userDrawn="1"/>
        </p:nvSpPr>
        <p:spPr>
          <a:xfrm>
            <a:off x="748060" y="2600550"/>
            <a:ext cx="3874967" cy="2169825"/>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Workshops and events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Poetry competition –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messagestoschools</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video</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‘Greater Expectations’ magazine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charter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62187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2"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961"/>
          <a:stretch>
            <a:fillRect/>
          </a:stretch>
        </p:blipFill>
        <p:spPr bwMode="auto">
          <a:xfrm>
            <a:off x="0" y="0"/>
            <a:ext cx="9144000" cy="1962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userDrawn="1"/>
        </p:nvSpPr>
        <p:spPr>
          <a:xfrm>
            <a:off x="140835" y="5812972"/>
            <a:ext cx="1524680" cy="987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3009" y="981076"/>
            <a:ext cx="1137980" cy="1209195"/>
          </a:xfrm>
          <a:prstGeom prst="rect">
            <a:avLst/>
          </a:prstGeom>
        </p:spPr>
      </p:pic>
      <p:pic>
        <p:nvPicPr>
          <p:cNvPr id="7" name="Picture 3"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flipV="1">
            <a:off x="0" y="4876800"/>
            <a:ext cx="9144000" cy="1981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userDrawn="1"/>
        </p:nvSpPr>
        <p:spPr>
          <a:xfrm>
            <a:off x="1774103" y="2432337"/>
            <a:ext cx="5595788" cy="55399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err="1">
                <a:ln>
                  <a:noFill/>
                </a:ln>
                <a:solidFill>
                  <a:srgbClr val="008ACD"/>
                </a:solidFill>
                <a:effectLst/>
                <a:uLnTx/>
                <a:uFillTx/>
                <a:latin typeface="avenir-lt-w01_35-light1475496"/>
                <a:ea typeface="+mn-ea"/>
                <a:cs typeface="+mn-cs"/>
              </a:rPr>
              <a:t>ExChange</a:t>
            </a:r>
            <a:r>
              <a:rPr kumimoji="0" lang="en-GB" sz="3000" b="0" i="0" u="none" strike="noStrike" kern="1200" cap="none" spc="0" normalizeH="0" baseline="0" noProof="0">
                <a:ln>
                  <a:noFill/>
                </a:ln>
                <a:solidFill>
                  <a:srgbClr val="008ACD"/>
                </a:solidFill>
                <a:effectLst/>
                <a:uLnTx/>
                <a:uFillTx/>
                <a:latin typeface="avenir-lt-w01_35-light1475496"/>
                <a:ea typeface="+mn-ea"/>
                <a:cs typeface="+mn-cs"/>
              </a:rPr>
              <a:t>: Care and Education</a:t>
            </a:r>
            <a:endParaRPr kumimoji="0" lang="en-GB"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79453" y="3382292"/>
            <a:ext cx="1161536" cy="1494509"/>
          </a:xfrm>
          <a:prstGeom prst="rect">
            <a:avLst/>
          </a:prstGeom>
        </p:spPr>
      </p:pic>
      <p:pic>
        <p:nvPicPr>
          <p:cNvPr id="11"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293455" y="5288653"/>
            <a:ext cx="557086" cy="7123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74461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p:cNvSpPr/>
          <p:nvPr userDrawn="1"/>
        </p:nvSpPr>
        <p:spPr>
          <a:xfrm>
            <a:off x="1604691" y="1510329"/>
            <a:ext cx="5780315" cy="3716402"/>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100" b="1" i="0" u="none" strike="noStrike" kern="1200" cap="none" spc="0" normalizeH="0" baseline="0" noProof="0" dirty="0">
                <a:ln>
                  <a:noFill/>
                </a:ln>
                <a:solidFill>
                  <a:srgbClr val="EE1F7A"/>
                </a:solidFill>
                <a:effectLst/>
                <a:uLnTx/>
                <a:uFillTx/>
                <a:latin typeface="Calibri" panose="020F0502020204030204"/>
                <a:ea typeface="+mn-ea"/>
                <a:cs typeface="+mn-cs"/>
              </a:rPr>
              <a:t>Improving the Educational Experiences of Children and Young People who are Looked After</a:t>
            </a: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80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2700" b="0" i="0" u="none" strike="noStrike" kern="1200" cap="none" spc="0" normalizeH="0" baseline="0" noProof="0" dirty="0" err="1">
                <a:ln>
                  <a:noFill/>
                </a:ln>
                <a:solidFill>
                  <a:srgbClr val="009095"/>
                </a:solidFill>
                <a:effectLst/>
                <a:uLnTx/>
                <a:uFillTx/>
                <a:latin typeface="avenir-lt-w01_35-light1475496"/>
                <a:ea typeface="+mn-ea"/>
                <a:cs typeface="+mn-cs"/>
              </a:rPr>
              <a:t>ExChange</a:t>
            </a:r>
            <a:r>
              <a:rPr kumimoji="0" lang="en-GB" sz="2700" b="0" i="0" u="none" strike="noStrike" kern="1200" cap="none" spc="0" normalizeH="0" baseline="0" noProof="0" dirty="0">
                <a:ln>
                  <a:noFill/>
                </a:ln>
                <a:solidFill>
                  <a:srgbClr val="009095"/>
                </a:solidFill>
                <a:effectLst/>
                <a:uLnTx/>
                <a:uFillTx/>
                <a:latin typeface="avenir-lt-w01_35-light1475496"/>
                <a:ea typeface="+mn-ea"/>
                <a:cs typeface="+mn-cs"/>
              </a:rPr>
              <a:t>: Care and Education</a:t>
            </a:r>
            <a:endParaRPr kumimoji="0" lang="en-GB" sz="2700" b="0" i="0" u="none" strike="noStrike" kern="1200" cap="none" spc="0" normalizeH="0" baseline="0" noProof="0" dirty="0">
              <a:ln>
                <a:noFill/>
              </a:ln>
              <a:solidFill>
                <a:srgbClr val="009095"/>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Sophie Hallett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2"/>
              </a:rPr>
              <a:t>halletts1@cardiff.ac.uk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Dawn </a:t>
            </a:r>
            <a:r>
              <a:rPr kumimoji="0" lang="en-GB" sz="1350" b="1" i="0" u="none" strike="noStrike" kern="1200" cap="none" spc="0" normalizeH="0" baseline="0" noProof="0" dirty="0" err="1">
                <a:ln>
                  <a:noFill/>
                </a:ln>
                <a:solidFill>
                  <a:srgbClr val="EE1F7A"/>
                </a:solidFill>
                <a:effectLst/>
                <a:uLnTx/>
                <a:uFillTx/>
                <a:latin typeface="Calibri" panose="020F0502020204030204"/>
                <a:ea typeface="+mn-ea"/>
                <a:cs typeface="+mn-cs"/>
              </a:rPr>
              <a:t>Mannay</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3"/>
              </a:rPr>
              <a:t>mannaydi@cardiff.ac.uk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Louisa Roberts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4"/>
              </a:rPr>
              <a:t>robertsL32@cardiff.ac.uk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Eleanor Staples -  </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hlinkClick r:id="rId5"/>
              </a:rPr>
              <a:t>staplese@cardiff.ac.uk</a:t>
            </a: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t/>
            </a:r>
            <a:br>
              <a:rPr kumimoji="0" lang="en-GB" sz="1350" b="1" i="0" u="none" strike="noStrike" kern="1200" cap="none" spc="0" normalizeH="0" baseline="0" noProof="0" dirty="0">
                <a:ln>
                  <a:noFill/>
                </a:ln>
                <a:solidFill>
                  <a:srgbClr val="EE1F7A"/>
                </a:solidFill>
                <a:effectLst/>
                <a:uLnTx/>
                <a:uFillTx/>
                <a:latin typeface="Calibri" panose="020F0502020204030204"/>
                <a:ea typeface="+mn-ea"/>
                <a:cs typeface="+mn-cs"/>
              </a:rPr>
            </a:b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69378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The LACE project</a:t>
            </a:r>
          </a:p>
        </p:txBody>
      </p:sp>
      <p:sp>
        <p:nvSpPr>
          <p:cNvPr id="8" name="TextBox 7"/>
          <p:cNvSpPr txBox="1"/>
          <p:nvPr userDrawn="1"/>
        </p:nvSpPr>
        <p:spPr>
          <a:xfrm>
            <a:off x="1435724" y="1448476"/>
            <a:ext cx="5928903" cy="1962076"/>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“Understanding the educational experiences and opinions, attainment, achievement and aspirations of looked after children in Wales”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Project Partners – The Fostering Network, Voices from Care Cymru, Spice Innovate</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Art Extension Project – Ministry of Life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8100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Methods</a:t>
            </a:r>
          </a:p>
        </p:txBody>
      </p:sp>
      <p:sp>
        <p:nvSpPr>
          <p:cNvPr id="8" name="TextBox 7"/>
          <p:cNvSpPr txBox="1"/>
          <p:nvPr userDrawn="1"/>
        </p:nvSpPr>
        <p:spPr>
          <a:xfrm>
            <a:off x="628650" y="2034746"/>
            <a:ext cx="7427956" cy="1962076"/>
          </a:xfrm>
          <a:prstGeom prst="rect">
            <a:avLst/>
          </a:prstGeom>
          <a:noFill/>
        </p:spPr>
        <p:txBody>
          <a:bodyPr wrap="square" numCol="2"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Statistical and literature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Systematic review - </a:t>
            </a:r>
            <a:r>
              <a:rPr kumimoji="0" lang="en-GB" sz="1350" b="0" i="0" u="none" strike="noStrike" kern="1200" cap="none" spc="0" normalizeH="0" baseline="0" noProof="0">
                <a:ln>
                  <a:noFill/>
                </a:ln>
                <a:solidFill>
                  <a:srgbClr val="0070C0"/>
                </a:solidFill>
                <a:effectLst/>
                <a:uLnTx/>
                <a:uFillTx/>
                <a:latin typeface="Calibri" panose="020F0502020204030204"/>
                <a:ea typeface="+mn-ea"/>
                <a:cs typeface="+mn-cs"/>
              </a:rPr>
              <a:t>Findings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Creative methods and interviews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Peer researcher led focus groups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96860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92213" y="2932673"/>
            <a:ext cx="7886700" cy="667263"/>
          </a:xfrm>
          <a:prstGeom prst="rect">
            <a:avLst/>
          </a:prstGeom>
        </p:spPr>
        <p:txBody>
          <a:bodyPr>
            <a:normAutofit fontScale="90000"/>
          </a:bodyPr>
          <a:lstStyle/>
          <a:p>
            <a:pPr algn="ctr"/>
            <a:r>
              <a:rPr lang="en-GB" sz="2700" b="1" dirty="0">
                <a:solidFill>
                  <a:srgbClr val="EE1F7A"/>
                </a:solidFill>
              </a:rPr>
              <a:t>Key findings</a:t>
            </a:r>
            <a:br>
              <a:rPr lang="en-GB" sz="2700" b="1" dirty="0">
                <a:solidFill>
                  <a:srgbClr val="EE1F7A"/>
                </a:solidFill>
              </a:rPr>
            </a:br>
            <a:r>
              <a:rPr lang="en-GB" sz="2700" b="1" dirty="0">
                <a:solidFill>
                  <a:srgbClr val="EE1F7A"/>
                </a:solidFill>
              </a:rPr>
              <a:t/>
            </a:r>
            <a:br>
              <a:rPr lang="en-GB" sz="2700" b="1" dirty="0">
                <a:solidFill>
                  <a:srgbClr val="EE1F7A"/>
                </a:solidFill>
              </a:rPr>
            </a:br>
            <a:r>
              <a:rPr lang="en-GB" sz="2700" b="1" dirty="0">
                <a:solidFill>
                  <a:srgbClr val="EE1F7A"/>
                </a:solidFill>
              </a:rPr>
              <a:t>Aspirations and Experiences</a:t>
            </a:r>
          </a:p>
        </p:txBody>
      </p:sp>
    </p:spTree>
    <p:extLst>
      <p:ext uri="{BB962C8B-B14F-4D97-AF65-F5344CB8AC3E}">
        <p14:creationId xmlns:p14="http://schemas.microsoft.com/office/powerpoint/2010/main" val="29376451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a:bodyPr>
          <a:lstStyle/>
          <a:p>
            <a:pPr algn="ctr"/>
            <a:r>
              <a:rPr lang="en-GB" sz="2700" b="1" dirty="0">
                <a:solidFill>
                  <a:srgbClr val="EE1F7A"/>
                </a:solidFill>
              </a:rPr>
              <a:t>Aspirations</a:t>
            </a:r>
          </a:p>
        </p:txBody>
      </p:sp>
      <p:sp>
        <p:nvSpPr>
          <p:cNvPr id="8" name="TextBox 7"/>
          <p:cNvSpPr txBox="1"/>
          <p:nvPr userDrawn="1"/>
        </p:nvSpPr>
        <p:spPr>
          <a:xfrm>
            <a:off x="693396" y="1262231"/>
            <a:ext cx="5046109" cy="2562240"/>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Did not  lack aspiration</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Often had altruistic aspirations and wanted to help others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Barriers</a:t>
            </a:r>
            <a:endParaRPr kumimoji="0" lang="en-GB" sz="2700" b="1" i="0" u="none" strike="noStrike" kern="1200" cap="none" spc="0" normalizeH="0" baseline="0" noProof="0">
              <a:ln>
                <a:noFill/>
              </a:ln>
              <a:solidFill>
                <a:srgbClr val="EE1F7A"/>
              </a:solidFill>
              <a:effectLst/>
              <a:uLnTx/>
              <a:uFillTx/>
              <a:latin typeface="Calibri Light" panose="020F03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“‘Various people to do with the care system were like ‘oh people in care don’t go to into higher education”. “It’s like they don’t believe that children in care will do anything. And so if they don’t believe it, then how is anyone going to believe it about themselves?”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24)</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Enablers</a:t>
            </a:r>
            <a:endParaRPr kumimoji="0" lang="en-GB" sz="1350" b="1" i="0" u="none" strike="noStrike" kern="1200" cap="none" spc="0" normalizeH="0" baseline="0" noProof="0">
              <a:ln>
                <a:noFill/>
              </a:ln>
              <a:solidFill>
                <a:srgbClr val="EE1F7A"/>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200" b="0" i="1" u="none" strike="noStrike" kern="1200" cap="none" spc="0" normalizeH="0" baseline="0" noProof="0">
                <a:ln>
                  <a:noFill/>
                </a:ln>
                <a:solidFill>
                  <a:prstClr val="black"/>
                </a:solidFill>
                <a:effectLst/>
                <a:uLnTx/>
                <a:uFillTx/>
                <a:latin typeface="Calibri" panose="020F0502020204030204"/>
                <a:ea typeface="+mn-ea"/>
                <a:cs typeface="+mn-cs"/>
              </a:rPr>
              <a:t>“</a:t>
            </a: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So she had a look at it with me and she said well I can do this by hand, so she sat down with me and helped me do my homework… So that member of staff sat down with me and said we can do your homework here and there” (Female, 16+ group)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a:ln>
                  <a:noFill/>
                </a:ln>
                <a:solidFill>
                  <a:prstClr val="black"/>
                </a:solidFill>
                <a:effectLst/>
                <a:uLnTx/>
                <a:uFillTx/>
                <a:latin typeface="Calibri" panose="020F0502020204030204"/>
                <a:ea typeface="+mn-ea"/>
                <a:cs typeface="+mn-cs"/>
              </a:rPr>
              <a:t>“She [foster carer] put a lot of belief in me and she always told me that I could do it [go to university]” </a:t>
            </a:r>
            <a:r>
              <a:rPr kumimoji="0" lang="en-GB" sz="1050" b="0" i="0" u="none" strike="noStrike" kern="1200" cap="none" spc="0" normalizeH="0" baseline="0" noProof="0">
                <a:ln>
                  <a:noFill/>
                </a:ln>
                <a:solidFill>
                  <a:prstClr val="black"/>
                </a:solidFill>
                <a:effectLst/>
                <a:uLnTx/>
                <a:uFillTx/>
                <a:latin typeface="Calibri" panose="020F0502020204030204"/>
                <a:ea typeface="+mn-ea"/>
                <a:cs typeface="+mn-cs"/>
              </a:rPr>
              <a:t>(Female, age 21)</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userDrawn="1"/>
        </p:nvPicPr>
        <p:blipFill>
          <a:blip r:embed="rId2"/>
          <a:stretch>
            <a:fillRect/>
          </a:stretch>
        </p:blipFill>
        <p:spPr>
          <a:xfrm>
            <a:off x="7525530" y="1517699"/>
            <a:ext cx="1435894" cy="2390775"/>
          </a:xfrm>
          <a:prstGeom prst="rect">
            <a:avLst/>
          </a:prstGeom>
        </p:spPr>
      </p:pic>
    </p:spTree>
    <p:extLst>
      <p:ext uri="{BB962C8B-B14F-4D97-AF65-F5344CB8AC3E}">
        <p14:creationId xmlns:p14="http://schemas.microsoft.com/office/powerpoint/2010/main" val="41186678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10" name="Title 1"/>
          <p:cNvSpPr txBox="1">
            <a:spLocks/>
          </p:cNvSpPr>
          <p:nvPr userDrawn="1"/>
        </p:nvSpPr>
        <p:spPr>
          <a:xfrm>
            <a:off x="667136" y="836143"/>
            <a:ext cx="7886700" cy="6672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GB" sz="2700" b="1" i="0" u="none" strike="noStrike" kern="1200" cap="none" spc="0" normalizeH="0" baseline="0" noProof="0">
                <a:ln>
                  <a:noFill/>
                </a:ln>
                <a:solidFill>
                  <a:srgbClr val="EE1F7A"/>
                </a:solidFill>
                <a:effectLst/>
                <a:uLnTx/>
                <a:uFillTx/>
                <a:latin typeface="Calibri Light" panose="020F0302020204030204"/>
                <a:ea typeface="+mj-ea"/>
                <a:cs typeface="+mj-cs"/>
              </a:rPr>
              <a:t>Recommendations </a:t>
            </a:r>
          </a:p>
        </p:txBody>
      </p:sp>
      <p:sp>
        <p:nvSpPr>
          <p:cNvPr id="11" name="TextBox 10"/>
          <p:cNvSpPr txBox="1"/>
          <p:nvPr userDrawn="1"/>
        </p:nvSpPr>
        <p:spPr>
          <a:xfrm>
            <a:off x="748145" y="1465119"/>
            <a:ext cx="7570140" cy="3208571"/>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The final research report concluded with 17 recommendations…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Minimising disruption during school time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Universal programmes for support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champions to resolve disputes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Access to computers and to a wide range of reading materials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Opportunities to meet with others who are looked</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Training for foster carers</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Recommendations incorporated in WG strategy for Looked after children and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educaiton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7028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8959" y="961328"/>
            <a:ext cx="7886700" cy="667263"/>
          </a:xfrm>
          <a:prstGeom prst="rect">
            <a:avLst/>
          </a:prstGeom>
        </p:spPr>
        <p:txBody>
          <a:bodyPr>
            <a:normAutofit/>
          </a:bodyPr>
          <a:lstStyle/>
          <a:p>
            <a:pPr algn="ctr"/>
            <a:r>
              <a:rPr lang="en-GB" sz="2700" b="1" dirty="0">
                <a:solidFill>
                  <a:srgbClr val="EE1F7A"/>
                </a:solidFill>
              </a:rPr>
              <a:t>Outputs – please use and share</a:t>
            </a:r>
          </a:p>
        </p:txBody>
      </p:sp>
      <p:sp>
        <p:nvSpPr>
          <p:cNvPr id="8" name="TextBox 7"/>
          <p:cNvSpPr txBox="1"/>
          <p:nvPr userDrawn="1"/>
        </p:nvSpPr>
        <p:spPr>
          <a:xfrm>
            <a:off x="483177" y="1351006"/>
            <a:ext cx="7895736" cy="424731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Short films x 4</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Songs and music videos x 3; </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Posters and postcards x 3</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Thrive magazine</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Available at: </a:t>
            </a: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hlinkClick r:id="rId3"/>
              </a:rPr>
              <a:t>http://sites.cardiff.ac.uk/cascade/looked-after-children-and-education/</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1" name="Picture 10"/>
          <p:cNvPicPr>
            <a:picLocks noChangeAspect="1"/>
          </p:cNvPicPr>
          <p:nvPr userDrawn="1"/>
        </p:nvPicPr>
        <p:blipFill>
          <a:blip r:embed="rId4"/>
          <a:stretch>
            <a:fillRect/>
          </a:stretch>
        </p:blipFill>
        <p:spPr>
          <a:xfrm>
            <a:off x="552837" y="3701349"/>
            <a:ext cx="1893484" cy="1412599"/>
          </a:xfrm>
          <a:prstGeom prst="rect">
            <a:avLst/>
          </a:prstGeom>
        </p:spPr>
      </p:pic>
      <p:graphicFrame>
        <p:nvGraphicFramePr>
          <p:cNvPr id="12" name="Object 11"/>
          <p:cNvGraphicFramePr>
            <a:graphicFrameLocks noChangeAspect="1"/>
          </p:cNvGraphicFramePr>
          <p:nvPr userDrawn="1">
            <p:extLst/>
          </p:nvPr>
        </p:nvGraphicFramePr>
        <p:xfrm>
          <a:off x="2636712" y="1464313"/>
          <a:ext cx="2120294" cy="4000313"/>
        </p:xfrm>
        <a:graphic>
          <a:graphicData uri="http://schemas.openxmlformats.org/presentationml/2006/ole">
            <mc:AlternateContent xmlns:mc="http://schemas.openxmlformats.org/markup-compatibility/2006">
              <mc:Choice xmlns:v="urn:schemas-microsoft-com:vml" Requires="v">
                <p:oleObj spid="_x0000_s2100" name="Acrobat Document" r:id="rId5" imgW="5667119" imgH="8019810" progId="AcroExch.Document.7">
                  <p:embed/>
                </p:oleObj>
              </mc:Choice>
              <mc:Fallback>
                <p:oleObj name="Acrobat Document" r:id="rId5" imgW="5667119" imgH="8019810" progId="AcroExch.Document.7">
                  <p:embed/>
                  <p:pic>
                    <p:nvPicPr>
                      <p:cNvPr id="12" name="Object 11"/>
                      <p:cNvPicPr/>
                      <p:nvPr/>
                    </p:nvPicPr>
                    <p:blipFill>
                      <a:blip r:embed="rId6"/>
                      <a:stretch>
                        <a:fillRect/>
                      </a:stretch>
                    </p:blipFill>
                    <p:spPr>
                      <a:xfrm>
                        <a:off x="2636712" y="1464313"/>
                        <a:ext cx="2120294" cy="4000313"/>
                      </a:xfrm>
                      <a:prstGeom prst="rect">
                        <a:avLst/>
                      </a:prstGeom>
                    </p:spPr>
                  </p:pic>
                </p:oleObj>
              </mc:Fallback>
            </mc:AlternateContent>
          </a:graphicData>
        </a:graphic>
      </p:graphicFrame>
      <p:pic>
        <p:nvPicPr>
          <p:cNvPr id="13" name="Picture 12"/>
          <p:cNvPicPr>
            <a:picLocks noChangeAspect="1"/>
          </p:cNvPicPr>
          <p:nvPr userDrawn="1"/>
        </p:nvPicPr>
        <p:blipFill>
          <a:blip r:embed="rId7"/>
          <a:stretch>
            <a:fillRect/>
          </a:stretch>
        </p:blipFill>
        <p:spPr>
          <a:xfrm>
            <a:off x="4834303" y="1476323"/>
            <a:ext cx="1931809" cy="3988302"/>
          </a:xfrm>
          <a:prstGeom prst="rect">
            <a:avLst/>
          </a:prstGeom>
        </p:spPr>
      </p:pic>
      <p:pic>
        <p:nvPicPr>
          <p:cNvPr id="15" name="Picture 14"/>
          <p:cNvPicPr>
            <a:picLocks noChangeAspect="1"/>
          </p:cNvPicPr>
          <p:nvPr userDrawn="1"/>
        </p:nvPicPr>
        <p:blipFill>
          <a:blip r:embed="rId8"/>
          <a:stretch>
            <a:fillRect/>
          </a:stretch>
        </p:blipFill>
        <p:spPr>
          <a:xfrm>
            <a:off x="6880321" y="1476323"/>
            <a:ext cx="1575890" cy="1175664"/>
          </a:xfrm>
          <a:prstGeom prst="rect">
            <a:avLst/>
          </a:prstGeom>
        </p:spPr>
      </p:pic>
      <p:pic>
        <p:nvPicPr>
          <p:cNvPr id="16" name="Picture 15"/>
          <p:cNvPicPr>
            <a:picLocks noChangeAspect="1"/>
          </p:cNvPicPr>
          <p:nvPr userDrawn="1"/>
        </p:nvPicPr>
        <p:blipFill>
          <a:blip r:embed="rId9"/>
          <a:stretch>
            <a:fillRect/>
          </a:stretch>
        </p:blipFill>
        <p:spPr>
          <a:xfrm>
            <a:off x="6880320" y="2813084"/>
            <a:ext cx="1602383" cy="1195429"/>
          </a:xfrm>
          <a:prstGeom prst="rect">
            <a:avLst/>
          </a:prstGeom>
        </p:spPr>
      </p:pic>
      <p:pic>
        <p:nvPicPr>
          <p:cNvPr id="17" name="Picture 16"/>
          <p:cNvPicPr>
            <a:picLocks noChangeAspect="1"/>
          </p:cNvPicPr>
          <p:nvPr userDrawn="1"/>
        </p:nvPicPr>
        <p:blipFill>
          <a:blip r:embed="rId10"/>
          <a:stretch>
            <a:fillRect/>
          </a:stretch>
        </p:blipFill>
        <p:spPr>
          <a:xfrm>
            <a:off x="6910540" y="4167160"/>
            <a:ext cx="1572164" cy="1172884"/>
          </a:xfrm>
          <a:prstGeom prst="rect">
            <a:avLst/>
          </a:prstGeom>
        </p:spPr>
      </p:pic>
    </p:spTree>
    <p:extLst>
      <p:ext uri="{BB962C8B-B14F-4D97-AF65-F5344CB8AC3E}">
        <p14:creationId xmlns:p14="http://schemas.microsoft.com/office/powerpoint/2010/main" val="3493935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award</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8" name="TextBox 7"/>
          <p:cNvSpPr txBox="1"/>
          <p:nvPr userDrawn="1"/>
        </p:nvSpPr>
        <p:spPr>
          <a:xfrm>
            <a:off x="1413983" y="2853789"/>
            <a:ext cx="6164407" cy="1754326"/>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ESRC Impact Acceleration Account</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1" u="none" strike="noStrike" kern="1200" cap="none" spc="0" normalizeH="0" baseline="0" noProof="0">
                <a:ln>
                  <a:noFill/>
                </a:ln>
                <a:solidFill>
                  <a:prstClr val="black"/>
                </a:solidFill>
                <a:effectLst/>
                <a:uLnTx/>
                <a:uFillTx/>
                <a:latin typeface="Calibri" panose="020F0502020204030204"/>
                <a:ea typeface="+mn-ea"/>
                <a:cs typeface="+mn-cs"/>
              </a:rPr>
              <a:t>Generate instrumental impact by extending the dissemination of findings to a wider policy and practitioner audience, whilst also generating conceptual impact by raising public interest and awareness of this concerning issue to keep it on the public and policy agenda; this will build more effective relationships and communications between individuals and agencies involved with children and young people.</a:t>
            </a:r>
          </a:p>
        </p:txBody>
      </p:sp>
    </p:spTree>
    <p:extLst>
      <p:ext uri="{BB962C8B-B14F-4D97-AF65-F5344CB8AC3E}">
        <p14:creationId xmlns:p14="http://schemas.microsoft.com/office/powerpoint/2010/main" val="302020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4544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552836" y="683743"/>
            <a:ext cx="7886700" cy="667263"/>
          </a:xfrm>
          <a:prstGeom prst="rect">
            <a:avLst/>
          </a:prstGeom>
        </p:spPr>
        <p:txBody>
          <a:bodyPr>
            <a:normAutofit fontScale="90000"/>
          </a:bodyPr>
          <a:lstStyle/>
          <a:p>
            <a:pPr algn="ctr"/>
            <a:r>
              <a:rPr lang="en-GB" sz="2700" b="1" dirty="0">
                <a:solidFill>
                  <a:srgbClr val="EE1F7A"/>
                </a:solidFill>
              </a:rPr>
              <a:t/>
            </a:r>
            <a:br>
              <a:rPr lang="en-GB" sz="2700" b="1" dirty="0">
                <a:solidFill>
                  <a:srgbClr val="EE1F7A"/>
                </a:solidFill>
              </a:rPr>
            </a:br>
            <a:r>
              <a:rPr lang="en-GB" b="1" dirty="0">
                <a:solidFill>
                  <a:srgbClr val="EE1F7A"/>
                </a:solidFill>
              </a:rPr>
              <a:t/>
            </a:r>
            <a:br>
              <a:rPr lang="en-GB" b="1" dirty="0">
                <a:solidFill>
                  <a:srgbClr val="EE1F7A"/>
                </a:solidFill>
              </a:rPr>
            </a:br>
            <a:r>
              <a:rPr lang="en-GB" b="1" dirty="0">
                <a:solidFill>
                  <a:srgbClr val="EE1F7A"/>
                </a:solidFill>
              </a:rPr>
              <a:t>Impact and engagement activities</a:t>
            </a:r>
            <a:br>
              <a:rPr lang="en-GB" b="1" dirty="0">
                <a:solidFill>
                  <a:srgbClr val="EE1F7A"/>
                </a:solidFill>
              </a:rPr>
            </a:br>
            <a:r>
              <a:rPr lang="en-GB" sz="2700" b="1" dirty="0">
                <a:solidFill>
                  <a:srgbClr val="EE1F7A"/>
                </a:solidFill>
              </a:rPr>
              <a:t/>
            </a:r>
            <a:br>
              <a:rPr lang="en-GB" sz="2700" b="1" dirty="0">
                <a:solidFill>
                  <a:srgbClr val="EE1F7A"/>
                </a:solidFill>
              </a:rPr>
            </a:br>
            <a:endParaRPr lang="en-GB" sz="2700" b="1" dirty="0">
              <a:solidFill>
                <a:srgbClr val="EE1F7A"/>
              </a:solidFill>
            </a:endParaRPr>
          </a:p>
        </p:txBody>
      </p:sp>
      <p:sp>
        <p:nvSpPr>
          <p:cNvPr id="5" name="TextBox 4"/>
          <p:cNvSpPr txBox="1"/>
          <p:nvPr userDrawn="1"/>
        </p:nvSpPr>
        <p:spPr>
          <a:xfrm>
            <a:off x="748060" y="2600550"/>
            <a:ext cx="3874967" cy="2169825"/>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Workshops and events</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Poetry competition – #</a:t>
            </a:r>
            <a:r>
              <a:rPr kumimoji="0" lang="en-GB" sz="1350" b="0" i="0" u="none" strike="noStrike" kern="1200" cap="none" spc="0" normalizeH="0" baseline="0" noProof="0" err="1">
                <a:ln>
                  <a:noFill/>
                </a:ln>
                <a:solidFill>
                  <a:prstClr val="black"/>
                </a:solidFill>
                <a:effectLst/>
                <a:uLnTx/>
                <a:uFillTx/>
                <a:latin typeface="Calibri" panose="020F0502020204030204"/>
                <a:ea typeface="+mn-ea"/>
                <a:cs typeface="+mn-cs"/>
              </a:rPr>
              <a:t>messagestoschools</a:t>
            </a: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Music and video</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‘Greater Expectations’ magazine</a:t>
            </a: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a:p>
            <a:pPr marL="214313" marR="0" lvl="0" indent="-214313"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350" b="0" i="0" u="none" strike="noStrike" kern="1200" cap="none" spc="0" normalizeH="0" baseline="0" noProof="0">
                <a:ln>
                  <a:noFill/>
                </a:ln>
                <a:solidFill>
                  <a:prstClr val="black"/>
                </a:solidFill>
                <a:effectLst/>
                <a:uLnTx/>
                <a:uFillTx/>
                <a:latin typeface="Calibri" panose="020F0502020204030204"/>
                <a:ea typeface="+mn-ea"/>
                <a:cs typeface="+mn-cs"/>
              </a:rPr>
              <a:t>Educational charter</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73966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6" name="Picture 2"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b="961"/>
          <a:stretch>
            <a:fillRect/>
          </a:stretch>
        </p:blipFill>
        <p:spPr bwMode="auto">
          <a:xfrm>
            <a:off x="0" y="0"/>
            <a:ext cx="9144000" cy="196215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2" name="Rectangle 1"/>
          <p:cNvSpPr/>
          <p:nvPr userDrawn="1"/>
        </p:nvSpPr>
        <p:spPr>
          <a:xfrm>
            <a:off x="140835" y="5812972"/>
            <a:ext cx="1524680" cy="9878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03009" y="981076"/>
            <a:ext cx="1137980" cy="1209195"/>
          </a:xfrm>
          <a:prstGeom prst="rect">
            <a:avLst/>
          </a:prstGeom>
        </p:spPr>
      </p:pic>
      <p:pic>
        <p:nvPicPr>
          <p:cNvPr id="7" name="Picture 3" descr="ExcChange banner SOFTENED"/>
          <p:cNvPicPr>
            <a:picLocks noChangeAspect="1" noChangeArrowheads="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flipV="1">
            <a:off x="0" y="4876800"/>
            <a:ext cx="9144000" cy="1981200"/>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9" name="Rectangle 8"/>
          <p:cNvSpPr/>
          <p:nvPr userDrawn="1"/>
        </p:nvSpPr>
        <p:spPr>
          <a:xfrm>
            <a:off x="1774103" y="2432337"/>
            <a:ext cx="5595788" cy="553998"/>
          </a:xfrm>
          <a:prstGeom prst="rect">
            <a:avLst/>
          </a:prstGeom>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000" b="0" i="0" u="none" strike="noStrike" kern="1200" cap="none" spc="0" normalizeH="0" baseline="0" noProof="0" err="1">
                <a:ln>
                  <a:noFill/>
                </a:ln>
                <a:solidFill>
                  <a:srgbClr val="008ACD"/>
                </a:solidFill>
                <a:effectLst/>
                <a:uLnTx/>
                <a:uFillTx/>
                <a:latin typeface="avenir-lt-w01_35-light1475496"/>
                <a:ea typeface="+mn-ea"/>
                <a:cs typeface="+mn-cs"/>
              </a:rPr>
              <a:t>ExChange</a:t>
            </a:r>
            <a:r>
              <a:rPr kumimoji="0" lang="en-GB" sz="3000" b="0" i="0" u="none" strike="noStrike" kern="1200" cap="none" spc="0" normalizeH="0" baseline="0" noProof="0">
                <a:ln>
                  <a:noFill/>
                </a:ln>
                <a:solidFill>
                  <a:srgbClr val="008ACD"/>
                </a:solidFill>
                <a:effectLst/>
                <a:uLnTx/>
                <a:uFillTx/>
                <a:latin typeface="avenir-lt-w01_35-light1475496"/>
                <a:ea typeface="+mn-ea"/>
                <a:cs typeface="+mn-cs"/>
              </a:rPr>
              <a:t>: Care and Education</a:t>
            </a:r>
            <a:endParaRPr kumimoji="0" lang="en-GB" sz="3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79453" y="3382292"/>
            <a:ext cx="1161536" cy="1494509"/>
          </a:xfrm>
          <a:prstGeom prst="rect">
            <a:avLst/>
          </a:prstGeom>
        </p:spPr>
      </p:pic>
      <p:pic>
        <p:nvPicPr>
          <p:cNvPr id="11" name="Picture 3"/>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4293455" y="5288653"/>
            <a:ext cx="557086" cy="712339"/>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458761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BC108801-A9D6-4876-B17A-94DA0D04B99A}" type="datetimeFigureOut">
              <a:rPr lang="en-GB" sz="1350" smtClean="0">
                <a:solidFill>
                  <a:prstClr val="black"/>
                </a:solidFill>
              </a:rPr>
              <a:pPr defTabSz="685800"/>
              <a:t>11/12/2018</a:t>
            </a:fld>
            <a:endParaRPr lang="en-GB"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GB"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63C02588-7B7E-41E2-8A0B-39A568FB5EA9}" type="slidenum">
              <a:rPr lang="en-GB" sz="1350" smtClean="0">
                <a:solidFill>
                  <a:prstClr val="black"/>
                </a:solidFill>
              </a:rPr>
              <a:pPr defTabSz="685800"/>
              <a:t>‹#›</a:t>
            </a:fld>
            <a:endParaRPr lang="en-GB" sz="1350">
              <a:solidFill>
                <a:prstClr val="black"/>
              </a:solidFill>
            </a:endParaRPr>
          </a:p>
        </p:txBody>
      </p:sp>
    </p:spTree>
    <p:extLst>
      <p:ext uri="{BB962C8B-B14F-4D97-AF65-F5344CB8AC3E}">
        <p14:creationId xmlns:p14="http://schemas.microsoft.com/office/powerpoint/2010/main" val="4011195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GB"/>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28650" y="6356351"/>
            <a:ext cx="2057400" cy="365125"/>
          </a:xfrm>
          <a:prstGeom prst="rect">
            <a:avLst/>
          </a:prstGeom>
        </p:spPr>
        <p:txBody>
          <a:bodyPr/>
          <a:lstStyle/>
          <a:p>
            <a:pPr defTabSz="685800"/>
            <a:fld id="{2F835BA3-B35D-4590-8E1C-D696B6F9698B}" type="datetimeFigureOut">
              <a:rPr lang="en-GB" sz="1350" smtClean="0">
                <a:solidFill>
                  <a:prstClr val="black"/>
                </a:solidFill>
              </a:rPr>
              <a:pPr defTabSz="685800"/>
              <a:t>11/12/2018</a:t>
            </a:fld>
            <a:endParaRPr lang="en-GB" sz="1350">
              <a:solidFill>
                <a:prstClr val="black"/>
              </a:solidFill>
            </a:endParaRPr>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pPr defTabSz="685800"/>
            <a:endParaRPr lang="en-GB" sz="1350">
              <a:solidFill>
                <a:prstClr val="black"/>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pPr defTabSz="685800"/>
            <a:fld id="{618322E1-92CA-4460-9437-099DE176AF78}" type="slidenum">
              <a:rPr lang="en-GB" sz="1350" smtClean="0">
                <a:solidFill>
                  <a:prstClr val="black"/>
                </a:solidFill>
              </a:rPr>
              <a:pPr defTabSz="685800"/>
              <a:t>‹#›</a:t>
            </a:fld>
            <a:endParaRPr lang="en-GB" sz="1350">
              <a:solidFill>
                <a:prstClr val="black"/>
              </a:solidFill>
            </a:endParaRPr>
          </a:p>
        </p:txBody>
      </p:sp>
    </p:spTree>
    <p:extLst>
      <p:ext uri="{BB962C8B-B14F-4D97-AF65-F5344CB8AC3E}">
        <p14:creationId xmlns:p14="http://schemas.microsoft.com/office/powerpoint/2010/main" val="27973609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13331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92866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51447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25133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70662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632029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80041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1.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image" Target="../media/image3.png"/><Relationship Id="rId2" Type="http://schemas.openxmlformats.org/officeDocument/2006/relationships/slideLayout" Target="../slideLayouts/slideLayout23.xml"/><Relationship Id="rId16" Type="http://schemas.openxmlformats.org/officeDocument/2006/relationships/image" Target="../media/image15.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1.pn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2F01B47-B1C3-405B-B031-68B566C076E9}" type="datetimeFigureOut">
              <a:rPr lang="en-GB" smtClean="0">
                <a:solidFill>
                  <a:prstClr val="black">
                    <a:tint val="75000"/>
                  </a:prstClr>
                </a:solidFill>
              </a:rPr>
              <a:pPr/>
              <a:t>11/12/2018</a:t>
            </a:fld>
            <a:endParaRPr lang="en-GB">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5FAB21A-474A-4152-AA8B-9A8ABCEC141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7442949"/>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2"/>
          <a:stretch>
            <a:fillRect/>
          </a:stretch>
        </p:blipFill>
        <p:spPr>
          <a:xfrm>
            <a:off x="0" y="0"/>
            <a:ext cx="6220820" cy="1257300"/>
          </a:xfrm>
          <a:prstGeom prst="rect">
            <a:avLst/>
          </a:prstGeom>
        </p:spPr>
      </p:pic>
      <p:pic>
        <p:nvPicPr>
          <p:cNvPr id="8" name="Picture 7"/>
          <p:cNvPicPr>
            <a:picLocks noChangeAspect="1"/>
          </p:cNvPicPr>
          <p:nvPr userDrawn="1"/>
        </p:nvPicPr>
        <p:blipFill>
          <a:blip r:embed="rId12"/>
          <a:stretch>
            <a:fillRect/>
          </a:stretch>
        </p:blipFill>
        <p:spPr>
          <a:xfrm flipH="1" flipV="1">
            <a:off x="2923180" y="5600700"/>
            <a:ext cx="6220820" cy="1257300"/>
          </a:xfrm>
          <a:prstGeom prst="rect">
            <a:avLst/>
          </a:prstGeom>
        </p:spPr>
      </p:pic>
      <p:pic>
        <p:nvPicPr>
          <p:cNvPr id="9" name="Picture 2" descr="CASCADE"/>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57195" y="5875581"/>
            <a:ext cx="667949" cy="77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3"/>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70733" y="5875582"/>
            <a:ext cx="606915" cy="776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237190046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5"/>
          <a:stretch>
            <a:fillRect/>
          </a:stretch>
        </p:blipFill>
        <p:spPr>
          <a:xfrm>
            <a:off x="0" y="0"/>
            <a:ext cx="6220820" cy="1257300"/>
          </a:xfrm>
          <a:prstGeom prst="rect">
            <a:avLst/>
          </a:prstGeom>
        </p:spPr>
      </p:pic>
      <p:pic>
        <p:nvPicPr>
          <p:cNvPr id="8" name="Picture 7"/>
          <p:cNvPicPr>
            <a:picLocks noChangeAspect="1"/>
          </p:cNvPicPr>
          <p:nvPr userDrawn="1"/>
        </p:nvPicPr>
        <p:blipFill>
          <a:blip r:embed="rId15"/>
          <a:stretch>
            <a:fillRect/>
          </a:stretch>
        </p:blipFill>
        <p:spPr>
          <a:xfrm flipH="1" flipV="1">
            <a:off x="2923180" y="5600700"/>
            <a:ext cx="6220820" cy="1257300"/>
          </a:xfrm>
          <a:prstGeom prst="rect">
            <a:avLst/>
          </a:prstGeom>
        </p:spPr>
      </p:pic>
      <p:pic>
        <p:nvPicPr>
          <p:cNvPr id="9" name="Picture 2" descr="CASCADE"/>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857195" y="5875581"/>
            <a:ext cx="667949" cy="776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3"/>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170733" y="5875582"/>
            <a:ext cx="606915" cy="77605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69505126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0.png"/><Relationship Id="rId7" Type="http://schemas.openxmlformats.org/officeDocument/2006/relationships/diagramLayout" Target="../diagrams/layout1.xml"/><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2.png"/><Relationship Id="rId10" Type="http://schemas.microsoft.com/office/2007/relationships/diagramDrawing" Target="../diagrams/drawing1.xml"/><Relationship Id="rId4" Type="http://schemas.openxmlformats.org/officeDocument/2006/relationships/image" Target="../media/image21.png"/><Relationship Id="rId9" Type="http://schemas.openxmlformats.org/officeDocument/2006/relationships/diagramColors" Target="../diagrams/colors1.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 Id="rId5" Type="http://schemas.openxmlformats.org/officeDocument/2006/relationships/image" Target="../media/image26.png"/><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 Id="rId4" Type="http://schemas.openxmlformats.org/officeDocument/2006/relationships/image" Target="../media/image27.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34.xml"/><Relationship Id="rId5" Type="http://schemas.openxmlformats.org/officeDocument/2006/relationships/image" Target="../media/image21.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3.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4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5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5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5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5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6" Type="http://schemas.openxmlformats.org/officeDocument/2006/relationships/chart" Target="../charts/chart1.xml"/><Relationship Id="rId5" Type="http://schemas.openxmlformats.org/officeDocument/2006/relationships/image" Target="../media/image22.png"/><Relationship Id="rId4" Type="http://schemas.openxmlformats.org/officeDocument/2006/relationships/image" Target="../media/image21.png"/></Relationships>
</file>

<file path=ppt/slides/_rels/slide6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3.xml"/><Relationship Id="rId4" Type="http://schemas.openxmlformats.org/officeDocument/2006/relationships/chart" Target="../charts/chart2.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33.xml"/><Relationship Id="rId5" Type="http://schemas.openxmlformats.org/officeDocument/2006/relationships/image" Target="../media/image22.png"/><Relationship Id="rId4" Type="http://schemas.openxmlformats.org/officeDocument/2006/relationships/image" Target="../media/image21.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71600" y="1412607"/>
            <a:ext cx="6627059" cy="4455066"/>
          </a:xfrm>
          <a:prstGeom prst="rect">
            <a:avLst/>
          </a:prstGeom>
          <a:noFill/>
        </p:spPr>
        <p:txBody>
          <a:bodyPr wrap="square" rtlCol="0">
            <a:spAutoFit/>
          </a:bodyPr>
          <a:lstStyle/>
          <a:p>
            <a:pPr defTabSz="685800"/>
            <a:endParaRPr lang="en-GB" sz="1350" dirty="0">
              <a:solidFill>
                <a:prstClr val="black"/>
              </a:solidFill>
              <a:latin typeface="Calibri" panose="020F0502020204030204"/>
            </a:endParaRPr>
          </a:p>
          <a:p>
            <a:pPr algn="ctr" defTabSz="685800"/>
            <a:r>
              <a:rPr lang="en-GB" sz="3300" b="1">
                <a:solidFill>
                  <a:prstClr val="black"/>
                </a:solidFill>
              </a:rPr>
              <a:t>Restorative family services: promoting more democratic practice, improving organisational culture, and reducing </a:t>
            </a:r>
            <a:r>
              <a:rPr lang="en-GB" sz="3300" b="1">
                <a:solidFill>
                  <a:prstClr val="black"/>
                </a:solidFill>
              </a:rPr>
              <a:t>family </a:t>
            </a:r>
            <a:r>
              <a:rPr lang="en-GB" sz="3300" b="1" smtClean="0">
                <a:solidFill>
                  <a:prstClr val="black"/>
                </a:solidFill>
              </a:rPr>
              <a:t>conflict</a:t>
            </a:r>
            <a:endParaRPr lang="en-GB" sz="3300" dirty="0">
              <a:solidFill>
                <a:prstClr val="black"/>
              </a:solidFill>
              <a:latin typeface="Calibri" panose="020F0502020204030204"/>
            </a:endParaRPr>
          </a:p>
          <a:p>
            <a:pPr algn="ctr" defTabSz="685800"/>
            <a:r>
              <a:rPr lang="en-GB" sz="3300" smtClean="0">
                <a:solidFill>
                  <a:prstClr val="black"/>
                </a:solidFill>
              </a:rPr>
              <a:t>Annie </a:t>
            </a:r>
            <a:r>
              <a:rPr lang="en-GB" sz="3300" dirty="0">
                <a:solidFill>
                  <a:prstClr val="black"/>
                </a:solidFill>
              </a:rPr>
              <a:t>Williams</a:t>
            </a:r>
          </a:p>
          <a:p>
            <a:pPr algn="ctr" defTabSz="685800"/>
            <a:endParaRPr lang="en-GB" sz="3300" dirty="0">
              <a:solidFill>
                <a:prstClr val="black"/>
              </a:solidFill>
              <a:latin typeface="Calibri" panose="020F0502020204030204"/>
            </a:endParaRPr>
          </a:p>
          <a:p>
            <a:pPr algn="ctr" defTabSz="685800"/>
            <a:endParaRPr lang="en-GB" dirty="0">
              <a:solidFill>
                <a:prstClr val="black"/>
              </a:solidFill>
              <a:latin typeface="Calibri" panose="020F0502020204030204"/>
            </a:endParaRPr>
          </a:p>
          <a:p>
            <a:pPr algn="ct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a:p>
            <a:pPr defTabSz="685800"/>
            <a:endParaRPr lang="en-GB" sz="1350" dirty="0">
              <a:solidFill>
                <a:prstClr val="black"/>
              </a:solidFill>
              <a:latin typeface="Calibri" panose="020F0502020204030204"/>
            </a:endParaRPr>
          </a:p>
        </p:txBody>
      </p:sp>
      <p:pic>
        <p:nvPicPr>
          <p:cNvPr id="2" name="Picture 1"/>
          <p:cNvPicPr>
            <a:picLocks noChangeAspect="1"/>
          </p:cNvPicPr>
          <p:nvPr/>
        </p:nvPicPr>
        <p:blipFill>
          <a:blip r:embed="rId3"/>
          <a:stretch>
            <a:fillRect/>
          </a:stretch>
        </p:blipFill>
        <p:spPr>
          <a:xfrm>
            <a:off x="1691680" y="5949280"/>
            <a:ext cx="603192" cy="594386"/>
          </a:xfrm>
          <a:prstGeom prst="rect">
            <a:avLst/>
          </a:prstGeom>
        </p:spPr>
      </p:pic>
    </p:spTree>
    <p:extLst>
      <p:ext uri="{BB962C8B-B14F-4D97-AF65-F5344CB8AC3E}">
        <p14:creationId xmlns:p14="http://schemas.microsoft.com/office/powerpoint/2010/main" val="930165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fontScale="90000"/>
          </a:bodyPr>
          <a:lstStyle/>
          <a:p>
            <a:pPr algn="ctr"/>
            <a:r>
              <a:rPr lang="en-GB" sz="2700" b="1" dirty="0">
                <a:solidFill>
                  <a:srgbClr val="EE1F7A"/>
                </a:solidFill>
              </a:rPr>
              <a:t/>
            </a:r>
            <a:br>
              <a:rPr lang="en-GB" sz="2700" b="1" dirty="0">
                <a:solidFill>
                  <a:srgbClr val="EE1F7A"/>
                </a:solidFill>
              </a:rPr>
            </a:br>
            <a:r>
              <a:rPr lang="en-GB" sz="2700" b="1" dirty="0">
                <a:solidFill>
                  <a:srgbClr val="EE1F7A"/>
                </a:solidFill>
              </a:rPr>
              <a:t>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733256"/>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405879" y="404664"/>
            <a:ext cx="8180614" cy="6120680"/>
          </a:xfrm>
          <a:prstGeom prst="rect">
            <a:avLst/>
          </a:prstGeom>
          <a:noFill/>
          <a:ln w="57150">
            <a:solidFill>
              <a:srgbClr val="D8D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1614" y="5686457"/>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Box 2"/>
          <p:cNvSpPr txBox="1"/>
          <p:nvPr/>
        </p:nvSpPr>
        <p:spPr>
          <a:xfrm>
            <a:off x="552836" y="3945507"/>
            <a:ext cx="8265905"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5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6"/>
          <p:cNvPicPr>
            <a:picLocks noChangeAspect="1"/>
          </p:cNvPicPr>
          <p:nvPr/>
        </p:nvPicPr>
        <p:blipFill>
          <a:blip r:embed="rId4"/>
          <a:stretch>
            <a:fillRect/>
          </a:stretch>
        </p:blipFill>
        <p:spPr>
          <a:xfrm>
            <a:off x="7162733" y="5709941"/>
            <a:ext cx="928146" cy="618764"/>
          </a:xfrm>
          <a:prstGeom prst="rect">
            <a:avLst/>
          </a:prstGeom>
        </p:spPr>
      </p:pic>
      <p:pic>
        <p:nvPicPr>
          <p:cNvPr id="8" name="Picture 7"/>
          <p:cNvPicPr>
            <a:picLocks noChangeAspect="1"/>
          </p:cNvPicPr>
          <p:nvPr/>
        </p:nvPicPr>
        <p:blipFill>
          <a:blip r:embed="rId5"/>
          <a:stretch>
            <a:fillRect/>
          </a:stretch>
        </p:blipFill>
        <p:spPr>
          <a:xfrm>
            <a:off x="5009956" y="5711277"/>
            <a:ext cx="1005582" cy="637467"/>
          </a:xfrm>
          <a:prstGeom prst="rect">
            <a:avLst/>
          </a:prstGeom>
        </p:spPr>
      </p:pic>
      <p:graphicFrame>
        <p:nvGraphicFramePr>
          <p:cNvPr id="14" name="Diagram 13"/>
          <p:cNvGraphicFramePr/>
          <p:nvPr>
            <p:extLst>
              <p:ext uri="{D42A27DB-BD31-4B8C-83A1-F6EECF244321}">
                <p14:modId xmlns:p14="http://schemas.microsoft.com/office/powerpoint/2010/main" val="662056557"/>
              </p:ext>
            </p:extLst>
          </p:nvPr>
        </p:nvGraphicFramePr>
        <p:xfrm>
          <a:off x="1456678" y="1238250"/>
          <a:ext cx="7509020" cy="43815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5" name="TextBox 14"/>
          <p:cNvSpPr txBox="1"/>
          <p:nvPr/>
        </p:nvSpPr>
        <p:spPr>
          <a:xfrm>
            <a:off x="4860032" y="1700808"/>
            <a:ext cx="792088"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Input</a:t>
            </a:r>
          </a:p>
        </p:txBody>
      </p:sp>
      <p:sp>
        <p:nvSpPr>
          <p:cNvPr id="16" name="TextBox 15"/>
          <p:cNvSpPr txBox="1"/>
          <p:nvPr/>
        </p:nvSpPr>
        <p:spPr>
          <a:xfrm>
            <a:off x="6372200" y="1700808"/>
            <a:ext cx="9361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Output</a:t>
            </a:r>
          </a:p>
        </p:txBody>
      </p:sp>
    </p:spTree>
    <p:extLst>
      <p:ext uri="{BB962C8B-B14F-4D97-AF65-F5344CB8AC3E}">
        <p14:creationId xmlns:p14="http://schemas.microsoft.com/office/powerpoint/2010/main" val="7016909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587016"/>
            <a:ext cx="8629650" cy="356085"/>
          </a:xfrm>
        </p:spPr>
        <p:txBody>
          <a:bodyPr/>
          <a:lstStyle/>
          <a:p>
            <a:pPr algn="ctr"/>
            <a:r>
              <a:rPr lang="en-GB" sz="2700" b="1" smtClean="0"/>
              <a:t>RA Workshop </a:t>
            </a:r>
            <a:endParaRPr lang="en-GB" sz="2700" b="1" dirty="0"/>
          </a:p>
        </p:txBody>
      </p:sp>
      <p:sp>
        <p:nvSpPr>
          <p:cNvPr id="3" name="Content Placeholder 2"/>
          <p:cNvSpPr>
            <a:spLocks noGrp="1"/>
          </p:cNvSpPr>
          <p:nvPr>
            <p:ph idx="1"/>
          </p:nvPr>
        </p:nvSpPr>
        <p:spPr>
          <a:xfrm>
            <a:off x="257175" y="2132856"/>
            <a:ext cx="8629650" cy="3816424"/>
          </a:xfrm>
        </p:spPr>
        <p:txBody>
          <a:bodyPr>
            <a:normAutofit/>
          </a:bodyPr>
          <a:lstStyle/>
          <a:p>
            <a:pPr>
              <a:lnSpc>
                <a:spcPct val="150000"/>
              </a:lnSpc>
            </a:pPr>
            <a:endParaRPr lang="en-GB" sz="1800" dirty="0"/>
          </a:p>
          <a:p>
            <a:pPr>
              <a:lnSpc>
                <a:spcPct val="150000"/>
              </a:lnSpc>
            </a:pPr>
            <a:endParaRPr lang="en-GB" sz="1800" dirty="0"/>
          </a:p>
          <a:p>
            <a:pPr>
              <a:lnSpc>
                <a:spcPct val="150000"/>
              </a:lnSpc>
            </a:pPr>
            <a:endParaRPr lang="en-GB" sz="1800" dirty="0"/>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spTree>
    <p:extLst>
      <p:ext uri="{BB962C8B-B14F-4D97-AF65-F5344CB8AC3E}">
        <p14:creationId xmlns:p14="http://schemas.microsoft.com/office/powerpoint/2010/main" val="2113563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0" y="1196753"/>
            <a:ext cx="7886700" cy="812824"/>
          </a:xfrm>
        </p:spPr>
        <p:txBody>
          <a:bodyPr/>
          <a:lstStyle/>
          <a:p>
            <a:pPr algn="ctr"/>
            <a:r>
              <a:rPr lang="en-GB" sz="2700" dirty="0" smtClean="0"/>
              <a:t>Evaluating RAFEP</a:t>
            </a:r>
            <a:r>
              <a:rPr lang="en-GB" sz="2700" dirty="0"/>
              <a:t>: </a:t>
            </a:r>
            <a:r>
              <a:rPr lang="en-GB" sz="2700" dirty="0" smtClean="0"/>
              <a:t>Restorative </a:t>
            </a:r>
            <a:r>
              <a:rPr lang="en-GB" sz="2700" dirty="0"/>
              <a:t>Approach Family Engagement Project</a:t>
            </a:r>
            <a:br>
              <a:rPr lang="en-GB" sz="2700" dirty="0"/>
            </a:br>
            <a:endParaRPr lang="en-GB" sz="2700" dirty="0"/>
          </a:p>
        </p:txBody>
      </p:sp>
      <p:sp>
        <p:nvSpPr>
          <p:cNvPr id="5" name="Content Placeholder 4"/>
          <p:cNvSpPr>
            <a:spLocks noGrp="1"/>
          </p:cNvSpPr>
          <p:nvPr>
            <p:ph idx="1"/>
          </p:nvPr>
        </p:nvSpPr>
        <p:spPr>
          <a:xfrm>
            <a:off x="490040" y="2125266"/>
            <a:ext cx="8163920" cy="3186981"/>
          </a:xfrm>
        </p:spPr>
        <p:txBody>
          <a:bodyPr>
            <a:normAutofit/>
          </a:bodyPr>
          <a:lstStyle/>
          <a:p>
            <a:pPr>
              <a:lnSpc>
                <a:spcPct val="150000"/>
              </a:lnSpc>
            </a:pPr>
            <a:r>
              <a:rPr lang="en-GB" sz="1800" dirty="0"/>
              <a:t>Training programme for family practitioners working in Wales. </a:t>
            </a:r>
          </a:p>
          <a:p>
            <a:pPr>
              <a:lnSpc>
                <a:spcPct val="150000"/>
              </a:lnSpc>
            </a:pPr>
            <a:r>
              <a:rPr lang="en-GB" sz="1800" dirty="0"/>
              <a:t>Developed and implemented by Tros Gynnal Plant.</a:t>
            </a:r>
          </a:p>
          <a:p>
            <a:pPr>
              <a:lnSpc>
                <a:spcPct val="150000"/>
              </a:lnSpc>
            </a:pPr>
            <a:r>
              <a:rPr lang="en-GB" sz="1800" dirty="0"/>
              <a:t>RA Engagement Model- promotes active listening, empathy, collaboration &amp; reflection on existing practice. </a:t>
            </a:r>
          </a:p>
          <a:p>
            <a:pPr>
              <a:lnSpc>
                <a:spcPct val="150000"/>
              </a:lnSpc>
            </a:pPr>
            <a:r>
              <a:rPr lang="en-GB" sz="1800" dirty="0"/>
              <a:t>3 initial days with reflective forums 3 &amp; 6 months post training.</a:t>
            </a:r>
          </a:p>
          <a:p>
            <a:pPr>
              <a:lnSpc>
                <a:spcPct val="150000"/>
              </a:lnSpc>
            </a:pPr>
            <a:r>
              <a:rPr lang="en-GB" sz="1800" dirty="0"/>
              <a:t>On-going informal support from trainers.</a:t>
            </a:r>
          </a:p>
        </p:txBody>
      </p:sp>
      <p:pic>
        <p:nvPicPr>
          <p:cNvPr id="4" name="Picture 3"/>
          <p:cNvPicPr>
            <a:picLocks noChangeAspect="1"/>
          </p:cNvPicPr>
          <p:nvPr/>
        </p:nvPicPr>
        <p:blipFill>
          <a:blip r:embed="rId3"/>
          <a:stretch>
            <a:fillRect/>
          </a:stretch>
        </p:blipFill>
        <p:spPr>
          <a:xfrm>
            <a:off x="1589732" y="5274791"/>
            <a:ext cx="603192" cy="594386"/>
          </a:xfrm>
          <a:prstGeom prst="rect">
            <a:avLst/>
          </a:prstGeom>
        </p:spPr>
      </p:pic>
    </p:spTree>
    <p:extLst>
      <p:ext uri="{BB962C8B-B14F-4D97-AF65-F5344CB8AC3E}">
        <p14:creationId xmlns:p14="http://schemas.microsoft.com/office/powerpoint/2010/main" val="11100938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5616" y="1391858"/>
            <a:ext cx="6858000" cy="430974"/>
          </a:xfrm>
        </p:spPr>
        <p:txBody>
          <a:bodyPr/>
          <a:lstStyle/>
          <a:p>
            <a:r>
              <a:rPr lang="en-GB" sz="2700" dirty="0"/>
              <a:t>Aim and Methodology</a:t>
            </a:r>
          </a:p>
        </p:txBody>
      </p:sp>
      <p:sp>
        <p:nvSpPr>
          <p:cNvPr id="3" name="Subtitle 2"/>
          <p:cNvSpPr>
            <a:spLocks noGrp="1"/>
          </p:cNvSpPr>
          <p:nvPr>
            <p:ph type="subTitle" idx="1"/>
          </p:nvPr>
        </p:nvSpPr>
        <p:spPr>
          <a:xfrm>
            <a:off x="539551" y="1988840"/>
            <a:ext cx="8274397" cy="1672000"/>
          </a:xfrm>
        </p:spPr>
        <p:txBody>
          <a:bodyPr/>
          <a:lstStyle/>
          <a:p>
            <a:pPr marL="342900" indent="-342900" algn="l">
              <a:buFont typeface="Arial" panose="020B0604020202020204" pitchFamily="34" charset="0"/>
              <a:buChar char="•"/>
            </a:pPr>
            <a:r>
              <a:rPr lang="en-GB" dirty="0"/>
              <a:t>To explore changes in practitioners confidence, practitioner-family engagement and relationships, and organisational adoption of RA. </a:t>
            </a:r>
          </a:p>
          <a:p>
            <a:pPr algn="l"/>
            <a:endParaRPr lang="en-GB" dirty="0"/>
          </a:p>
          <a:p>
            <a:pPr marL="342900" indent="-342900" algn="l">
              <a:buFont typeface="Arial" panose="020B0604020202020204" pitchFamily="34" charset="0"/>
              <a:buChar char="•"/>
            </a:pPr>
            <a:r>
              <a:rPr lang="en-GB" dirty="0"/>
              <a:t>Mixed methods longitudinal study.</a:t>
            </a:r>
          </a:p>
          <a:p>
            <a:pPr lvl="1" algn="l"/>
            <a:endParaRPr lang="en-GB" sz="1800" dirty="0" smtClean="0"/>
          </a:p>
          <a:p>
            <a:pPr lvl="1" algn="l"/>
            <a:r>
              <a:rPr lang="en-GB" sz="1800" dirty="0" smtClean="0"/>
              <a:t>1. Quantitative </a:t>
            </a:r>
            <a:r>
              <a:rPr lang="en-GB" sz="1800" dirty="0"/>
              <a:t>- Questionnaires adapted and data collected immediately before &amp; after training, and 3 &amp; 6 months post training.</a:t>
            </a:r>
          </a:p>
          <a:p>
            <a:pPr lvl="1" algn="l"/>
            <a:endParaRPr lang="en-GB" sz="1800" dirty="0" smtClean="0"/>
          </a:p>
          <a:p>
            <a:pPr lvl="1" algn="l"/>
            <a:r>
              <a:rPr lang="en-GB" sz="1800" dirty="0" smtClean="0"/>
              <a:t>2. Qualitative  </a:t>
            </a:r>
            <a:r>
              <a:rPr lang="en-GB" sz="1800" dirty="0"/>
              <a:t>- A few free text responses in </a:t>
            </a:r>
            <a:r>
              <a:rPr lang="en-GB" sz="1800" dirty="0" smtClean="0"/>
              <a:t>questionnaires; </a:t>
            </a:r>
            <a:r>
              <a:rPr lang="en-GB" sz="1800" dirty="0"/>
              <a:t>three focus groups 3 months post training. </a:t>
            </a:r>
          </a:p>
          <a:p>
            <a:pPr algn="l"/>
            <a:endParaRPr lang="en-GB" dirty="0"/>
          </a:p>
          <a:p>
            <a:pPr algn="l"/>
            <a:endParaRPr lang="en-GB" dirty="0"/>
          </a:p>
        </p:txBody>
      </p:sp>
      <p:pic>
        <p:nvPicPr>
          <p:cNvPr id="4" name="Picture 3"/>
          <p:cNvPicPr>
            <a:picLocks noChangeAspect="1"/>
          </p:cNvPicPr>
          <p:nvPr/>
        </p:nvPicPr>
        <p:blipFill>
          <a:blip r:embed="rId3"/>
          <a:stretch>
            <a:fillRect/>
          </a:stretch>
        </p:blipFill>
        <p:spPr>
          <a:xfrm>
            <a:off x="1681481" y="5263335"/>
            <a:ext cx="603557" cy="594412"/>
          </a:xfrm>
          <a:prstGeom prst="rect">
            <a:avLst/>
          </a:prstGeom>
        </p:spPr>
      </p:pic>
    </p:spTree>
    <p:extLst>
      <p:ext uri="{BB962C8B-B14F-4D97-AF65-F5344CB8AC3E}">
        <p14:creationId xmlns:p14="http://schemas.microsoft.com/office/powerpoint/2010/main" val="28776931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681481" y="5263335"/>
            <a:ext cx="603557" cy="594412"/>
          </a:xfrm>
          <a:prstGeom prst="rect">
            <a:avLst/>
          </a:prstGeom>
        </p:spPr>
      </p:pic>
      <p:sp>
        <p:nvSpPr>
          <p:cNvPr id="6" name="Content Placeholder 4">
            <a:extLst>
              <a:ext uri="{FF2B5EF4-FFF2-40B4-BE49-F238E27FC236}">
                <a16:creationId xmlns:a16="http://schemas.microsoft.com/office/drawing/2014/main" id="{36A5A8E3-C5C3-4F4D-9033-478F1617FD69}"/>
              </a:ext>
            </a:extLst>
          </p:cNvPr>
          <p:cNvSpPr txBox="1">
            <a:spLocks/>
          </p:cNvSpPr>
          <p:nvPr/>
        </p:nvSpPr>
        <p:spPr>
          <a:xfrm>
            <a:off x="490040" y="1965206"/>
            <a:ext cx="8163920" cy="318698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endParaRPr lang="en-GB" sz="1800" dirty="0"/>
          </a:p>
        </p:txBody>
      </p:sp>
      <p:sp>
        <p:nvSpPr>
          <p:cNvPr id="8" name="Content Placeholder 4">
            <a:extLst>
              <a:ext uri="{FF2B5EF4-FFF2-40B4-BE49-F238E27FC236}">
                <a16:creationId xmlns:a16="http://schemas.microsoft.com/office/drawing/2014/main" id="{EB856A5D-D6F0-4A40-A473-EBA5E0A9F250}"/>
              </a:ext>
            </a:extLst>
          </p:cNvPr>
          <p:cNvSpPr txBox="1">
            <a:spLocks/>
          </p:cNvSpPr>
          <p:nvPr/>
        </p:nvSpPr>
        <p:spPr>
          <a:xfrm>
            <a:off x="604340" y="2079506"/>
            <a:ext cx="8163920" cy="3186981"/>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50000"/>
              </a:lnSpc>
            </a:pPr>
            <a:endParaRPr lang="en-GB" sz="1800" dirty="0"/>
          </a:p>
        </p:txBody>
      </p:sp>
      <p:grpSp>
        <p:nvGrpSpPr>
          <p:cNvPr id="15" name="Group 14">
            <a:extLst>
              <a:ext uri="{FF2B5EF4-FFF2-40B4-BE49-F238E27FC236}">
                <a16:creationId xmlns:a16="http://schemas.microsoft.com/office/drawing/2014/main" id="{A0D13776-86DE-B94B-8AF1-A4749F5C0FAD}"/>
              </a:ext>
            </a:extLst>
          </p:cNvPr>
          <p:cNvGrpSpPr/>
          <p:nvPr/>
        </p:nvGrpSpPr>
        <p:grpSpPr>
          <a:xfrm>
            <a:off x="631692" y="1418832"/>
            <a:ext cx="7387009" cy="4141708"/>
            <a:chOff x="-113430" y="-290213"/>
            <a:chExt cx="6144374" cy="4736770"/>
          </a:xfrm>
        </p:grpSpPr>
        <p:cxnSp>
          <p:nvCxnSpPr>
            <p:cNvPr id="16" name="Straight Arrow Connector 15">
              <a:extLst>
                <a:ext uri="{FF2B5EF4-FFF2-40B4-BE49-F238E27FC236}">
                  <a16:creationId xmlns:a16="http://schemas.microsoft.com/office/drawing/2014/main" id="{A4DDCFCC-8A0B-AB4F-A6E1-76E85A088F87}"/>
                </a:ext>
              </a:extLst>
            </p:cNvPr>
            <p:cNvCxnSpPr>
              <a:cxnSpLocks/>
            </p:cNvCxnSpPr>
            <p:nvPr/>
          </p:nvCxnSpPr>
          <p:spPr>
            <a:xfrm>
              <a:off x="526986" y="1734422"/>
              <a:ext cx="54000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7" name="TextBox 4">
              <a:extLst>
                <a:ext uri="{FF2B5EF4-FFF2-40B4-BE49-F238E27FC236}">
                  <a16:creationId xmlns:a16="http://schemas.microsoft.com/office/drawing/2014/main" id="{4050A5B4-5804-F447-B90C-681C68B5314C}"/>
                </a:ext>
              </a:extLst>
            </p:cNvPr>
            <p:cNvSpPr txBox="1"/>
            <p:nvPr/>
          </p:nvSpPr>
          <p:spPr>
            <a:xfrm>
              <a:off x="2454183" y="-290213"/>
              <a:ext cx="2232025" cy="308610"/>
            </a:xfrm>
            <a:prstGeom prst="rect">
              <a:avLst/>
            </a:prstGeom>
            <a:noFill/>
          </p:spPr>
          <p:txBody>
            <a:bodyPr wrap="square" rtlCol="0">
              <a:noAutofit/>
            </a:bodyPr>
            <a:lstStyle/>
            <a:p>
              <a:r>
                <a:rPr lang="en-GB" sz="15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RAFEP Training and Support</a:t>
              </a:r>
              <a:endParaRPr lang="en-GB" sz="1350" dirty="0">
                <a:latin typeface="Times New Roman" panose="02020603050405020304" pitchFamily="18" charset="0"/>
                <a:ea typeface="Times New Roman" panose="02020603050405020304" pitchFamily="18" charset="0"/>
              </a:endParaRPr>
            </a:p>
          </p:txBody>
        </p:sp>
        <p:sp>
          <p:nvSpPr>
            <p:cNvPr id="18" name="TextBox 5">
              <a:extLst>
                <a:ext uri="{FF2B5EF4-FFF2-40B4-BE49-F238E27FC236}">
                  <a16:creationId xmlns:a16="http://schemas.microsoft.com/office/drawing/2014/main" id="{6723BDDC-3313-764A-A5EE-FA411210B4B3}"/>
                </a:ext>
              </a:extLst>
            </p:cNvPr>
            <p:cNvSpPr txBox="1"/>
            <p:nvPr/>
          </p:nvSpPr>
          <p:spPr>
            <a:xfrm>
              <a:off x="2604706" y="4137947"/>
              <a:ext cx="1306830" cy="308610"/>
            </a:xfrm>
            <a:prstGeom prst="rect">
              <a:avLst/>
            </a:prstGeom>
            <a:noFill/>
          </p:spPr>
          <p:txBody>
            <a:bodyPr wrap="square" rtlCol="0">
              <a:noAutofit/>
            </a:bodyPr>
            <a:lstStyle/>
            <a:p>
              <a:pPr algn="ctr"/>
              <a:r>
                <a:rPr lang="en-GB" sz="1500" b="1" dirty="0">
                  <a:solidFill>
                    <a:srgbClr val="000000"/>
                  </a:solidFill>
                  <a:latin typeface="Calibri" panose="020F0502020204030204" pitchFamily="34" charset="0"/>
                  <a:ea typeface="Times New Roman" panose="02020603050405020304" pitchFamily="18" charset="0"/>
                  <a:cs typeface="Arial" panose="020B0604020202020204" pitchFamily="34" charset="0"/>
                </a:rPr>
                <a:t>Data Collection </a:t>
              </a:r>
              <a:endParaRPr lang="en-GB" sz="1350" dirty="0">
                <a:latin typeface="Times New Roman" panose="02020603050405020304" pitchFamily="18" charset="0"/>
                <a:ea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71B32A1B-1A37-3440-B7C8-3659EAD3CEA3}"/>
                </a:ext>
              </a:extLst>
            </p:cNvPr>
            <p:cNvCxnSpPr/>
            <p:nvPr/>
          </p:nvCxnSpPr>
          <p:spPr>
            <a:xfrm>
              <a:off x="528125" y="1739820"/>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373A8B4-AD51-9044-9047-64074870CF26}"/>
                </a:ext>
              </a:extLst>
            </p:cNvPr>
            <p:cNvCxnSpPr/>
            <p:nvPr/>
          </p:nvCxnSpPr>
          <p:spPr>
            <a:xfrm>
              <a:off x="1071078" y="1734422"/>
              <a:ext cx="0" cy="14400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05D3D5C-2D9C-C647-A181-291A06172CFD}"/>
                </a:ext>
              </a:extLst>
            </p:cNvPr>
            <p:cNvCxnSpPr/>
            <p:nvPr/>
          </p:nvCxnSpPr>
          <p:spPr>
            <a:xfrm flipV="1">
              <a:off x="825850" y="1098501"/>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2" name="TextBox 9">
              <a:extLst>
                <a:ext uri="{FF2B5EF4-FFF2-40B4-BE49-F238E27FC236}">
                  <a16:creationId xmlns:a16="http://schemas.microsoft.com/office/drawing/2014/main" id="{C57089AA-C858-3543-AE1B-469585870185}"/>
                </a:ext>
              </a:extLst>
            </p:cNvPr>
            <p:cNvSpPr txBox="1"/>
            <p:nvPr/>
          </p:nvSpPr>
          <p:spPr>
            <a:xfrm>
              <a:off x="287172" y="319761"/>
              <a:ext cx="1077353" cy="659558"/>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RA training - </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Three days </a:t>
              </a: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(n=112)</a:t>
              </a:r>
              <a:r>
                <a:rPr lang="en-GB"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r>
              <a:br>
                <a:rPr lang="en-GB" sz="105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endParaRPr lang="en-GB" sz="900" dirty="0">
                <a:latin typeface="Times New Roman" panose="02020603050405020304" pitchFamily="18" charset="0"/>
                <a:ea typeface="Times New Roman" panose="02020603050405020304" pitchFamily="18" charset="0"/>
              </a:endParaRPr>
            </a:p>
          </p:txBody>
        </p:sp>
        <p:sp>
          <p:nvSpPr>
            <p:cNvPr id="23" name="TextBox 10">
              <a:extLst>
                <a:ext uri="{FF2B5EF4-FFF2-40B4-BE49-F238E27FC236}">
                  <a16:creationId xmlns:a16="http://schemas.microsoft.com/office/drawing/2014/main" id="{5B062E9B-3E80-F944-B4E2-05217E344692}"/>
                </a:ext>
              </a:extLst>
            </p:cNvPr>
            <p:cNvSpPr txBox="1"/>
            <p:nvPr/>
          </p:nvSpPr>
          <p:spPr>
            <a:xfrm>
              <a:off x="-113430" y="2395719"/>
              <a:ext cx="1190783" cy="1140966"/>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T1 </a:t>
              </a:r>
              <a:endParaRPr lang="en-GB" sz="135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Before Training</a:t>
              </a:r>
              <a:endParaRPr lang="en-GB" sz="135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(n=81)</a:t>
              </a:r>
              <a:endParaRPr lang="en-GB" sz="1350" dirty="0">
                <a:latin typeface="Times New Roman" panose="02020603050405020304" pitchFamily="18" charset="0"/>
                <a:ea typeface="Times New Roman" panose="02020603050405020304" pitchFamily="18" charset="0"/>
              </a:endParaRPr>
            </a:p>
          </p:txBody>
        </p:sp>
        <p:cxnSp>
          <p:nvCxnSpPr>
            <p:cNvPr id="24" name="Straight Arrow Connector 23">
              <a:extLst>
                <a:ext uri="{FF2B5EF4-FFF2-40B4-BE49-F238E27FC236}">
                  <a16:creationId xmlns:a16="http://schemas.microsoft.com/office/drawing/2014/main" id="{00BBC726-2AEE-1844-9E7F-3BCA682650CE}"/>
                </a:ext>
              </a:extLst>
            </p:cNvPr>
            <p:cNvCxnSpPr/>
            <p:nvPr/>
          </p:nvCxnSpPr>
          <p:spPr>
            <a:xfrm flipV="1">
              <a:off x="3256185" y="1098501"/>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62E19916-D2D9-D44C-886E-0EDE4E75E72E}"/>
                </a:ext>
              </a:extLst>
            </p:cNvPr>
            <p:cNvCxnSpPr/>
            <p:nvPr/>
          </p:nvCxnSpPr>
          <p:spPr>
            <a:xfrm>
              <a:off x="3833676" y="1741597"/>
              <a:ext cx="0" cy="144007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51B800B3-6498-B94F-92FD-9090A4F33958}"/>
                </a:ext>
              </a:extLst>
            </p:cNvPr>
            <p:cNvCxnSpPr/>
            <p:nvPr/>
          </p:nvCxnSpPr>
          <p:spPr>
            <a:xfrm>
              <a:off x="2830244" y="1754136"/>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262E70A6-4A3E-274B-91C2-45C14B0162EA}"/>
                </a:ext>
              </a:extLst>
            </p:cNvPr>
            <p:cNvCxnSpPr/>
            <p:nvPr/>
          </p:nvCxnSpPr>
          <p:spPr>
            <a:xfrm flipV="1">
              <a:off x="5115475" y="1098501"/>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8" name="TextBox 21">
              <a:extLst>
                <a:ext uri="{FF2B5EF4-FFF2-40B4-BE49-F238E27FC236}">
                  <a16:creationId xmlns:a16="http://schemas.microsoft.com/office/drawing/2014/main" id="{C628AEF7-A95B-D548-BDB2-0E2AB5F4DC1B}"/>
                </a:ext>
              </a:extLst>
            </p:cNvPr>
            <p:cNvSpPr txBox="1"/>
            <p:nvPr/>
          </p:nvSpPr>
          <p:spPr>
            <a:xfrm>
              <a:off x="328295" y="3174496"/>
              <a:ext cx="1499834" cy="896217"/>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T2</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After Training </a:t>
              </a:r>
              <a:b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(n=100) </a:t>
              </a:r>
              <a:endParaRPr lang="en-GB" sz="1500" dirty="0">
                <a:latin typeface="Times New Roman" panose="02020603050405020304" pitchFamily="18" charset="0"/>
                <a:ea typeface="Times New Roman" panose="02020603050405020304" pitchFamily="18" charset="0"/>
              </a:endParaRPr>
            </a:p>
          </p:txBody>
        </p:sp>
        <p:sp>
          <p:nvSpPr>
            <p:cNvPr id="29" name="TextBox 22">
              <a:extLst>
                <a:ext uri="{FF2B5EF4-FFF2-40B4-BE49-F238E27FC236}">
                  <a16:creationId xmlns:a16="http://schemas.microsoft.com/office/drawing/2014/main" id="{23BFCA6A-6B75-A547-8ACD-DDA6EB9120E2}"/>
                </a:ext>
              </a:extLst>
            </p:cNvPr>
            <p:cNvSpPr txBox="1"/>
            <p:nvPr/>
          </p:nvSpPr>
          <p:spPr>
            <a:xfrm>
              <a:off x="2326811" y="274311"/>
              <a:ext cx="1858749" cy="691252"/>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Reflective Forum 1 – </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3 months post training </a:t>
              </a:r>
              <a:b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(n=39) </a:t>
              </a:r>
              <a:endParaRPr lang="en-GB" sz="1500" dirty="0">
                <a:latin typeface="Times New Roman" panose="02020603050405020304" pitchFamily="18" charset="0"/>
                <a:ea typeface="Times New Roman" panose="02020603050405020304" pitchFamily="18" charset="0"/>
              </a:endParaRPr>
            </a:p>
          </p:txBody>
        </p:sp>
        <p:sp>
          <p:nvSpPr>
            <p:cNvPr id="30" name="TextBox 23">
              <a:extLst>
                <a:ext uri="{FF2B5EF4-FFF2-40B4-BE49-F238E27FC236}">
                  <a16:creationId xmlns:a16="http://schemas.microsoft.com/office/drawing/2014/main" id="{21E6B678-5A78-8B47-8A7C-C947286659F0}"/>
                </a:ext>
              </a:extLst>
            </p:cNvPr>
            <p:cNvSpPr txBox="1"/>
            <p:nvPr/>
          </p:nvSpPr>
          <p:spPr>
            <a:xfrm>
              <a:off x="4200005" y="314107"/>
              <a:ext cx="1830939" cy="669108"/>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Reflective Forum 2 – </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6 months post training </a:t>
              </a:r>
              <a:b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(n=32) </a:t>
              </a:r>
              <a:endParaRPr lang="en-GB" sz="1500" dirty="0">
                <a:latin typeface="Times New Roman" panose="02020603050405020304" pitchFamily="18" charset="0"/>
                <a:ea typeface="Times New Roman" panose="02020603050405020304" pitchFamily="18" charset="0"/>
              </a:endParaRPr>
            </a:p>
          </p:txBody>
        </p:sp>
        <p:sp>
          <p:nvSpPr>
            <p:cNvPr id="31" name="TextBox 24">
              <a:extLst>
                <a:ext uri="{FF2B5EF4-FFF2-40B4-BE49-F238E27FC236}">
                  <a16:creationId xmlns:a16="http://schemas.microsoft.com/office/drawing/2014/main" id="{2D111CC4-724E-FD46-92B3-1518248E11E5}"/>
                </a:ext>
              </a:extLst>
            </p:cNvPr>
            <p:cNvSpPr txBox="1"/>
            <p:nvPr/>
          </p:nvSpPr>
          <p:spPr>
            <a:xfrm>
              <a:off x="1965032" y="2382494"/>
              <a:ext cx="1730423" cy="959485"/>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Focus Groups </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Before Reflective Forum</a:t>
              </a: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(n=23)  </a:t>
              </a:r>
              <a:endParaRPr lang="en-GB" sz="1500" dirty="0">
                <a:latin typeface="Times New Roman" panose="02020603050405020304" pitchFamily="18" charset="0"/>
                <a:ea typeface="Times New Roman" panose="02020603050405020304" pitchFamily="18" charset="0"/>
              </a:endParaRPr>
            </a:p>
          </p:txBody>
        </p:sp>
        <p:cxnSp>
          <p:nvCxnSpPr>
            <p:cNvPr id="32" name="Straight Arrow Connector 31">
              <a:extLst>
                <a:ext uri="{FF2B5EF4-FFF2-40B4-BE49-F238E27FC236}">
                  <a16:creationId xmlns:a16="http://schemas.microsoft.com/office/drawing/2014/main" id="{9DB20FBF-4CE5-1C48-82F4-3B668CDE21AD}"/>
                </a:ext>
              </a:extLst>
            </p:cNvPr>
            <p:cNvCxnSpPr/>
            <p:nvPr/>
          </p:nvCxnSpPr>
          <p:spPr>
            <a:xfrm>
              <a:off x="5188447" y="1746573"/>
              <a:ext cx="0" cy="64807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3" name="TextBox 27">
              <a:extLst>
                <a:ext uri="{FF2B5EF4-FFF2-40B4-BE49-F238E27FC236}">
                  <a16:creationId xmlns:a16="http://schemas.microsoft.com/office/drawing/2014/main" id="{DA3DF281-AAC2-E749-A5B8-49D4B5E62833}"/>
                </a:ext>
              </a:extLst>
            </p:cNvPr>
            <p:cNvSpPr txBox="1"/>
            <p:nvPr/>
          </p:nvSpPr>
          <p:spPr>
            <a:xfrm>
              <a:off x="4392705" y="2421178"/>
              <a:ext cx="1593090" cy="1259828"/>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T4</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After Reflective Forum </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(n=37) </a:t>
              </a:r>
              <a:endParaRPr lang="en-GB" sz="1500" dirty="0">
                <a:latin typeface="Times New Roman" panose="02020603050405020304" pitchFamily="18" charset="0"/>
                <a:ea typeface="Times New Roman" panose="02020603050405020304" pitchFamily="18" charset="0"/>
              </a:endParaRPr>
            </a:p>
          </p:txBody>
        </p:sp>
        <p:sp>
          <p:nvSpPr>
            <p:cNvPr id="34" name="TextBox 29">
              <a:extLst>
                <a:ext uri="{FF2B5EF4-FFF2-40B4-BE49-F238E27FC236}">
                  <a16:creationId xmlns:a16="http://schemas.microsoft.com/office/drawing/2014/main" id="{A0EBDF66-91F1-D84A-9E9D-DA3D316E41D1}"/>
                </a:ext>
              </a:extLst>
            </p:cNvPr>
            <p:cNvSpPr txBox="1"/>
            <p:nvPr/>
          </p:nvSpPr>
          <p:spPr>
            <a:xfrm>
              <a:off x="3070897" y="3217598"/>
              <a:ext cx="1621580" cy="905272"/>
            </a:xfrm>
            <a:prstGeom prst="rect">
              <a:avLst/>
            </a:prstGeom>
            <a:noFill/>
          </p:spPr>
          <p:txBody>
            <a:bodyPr wrap="square" rtlCol="0">
              <a:noAutofit/>
            </a:bodyPr>
            <a:lstStyle/>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T3</a:t>
              </a:r>
              <a:endParaRPr lang="en-GB" sz="1500" dirty="0">
                <a:latin typeface="Times New Roman" panose="02020603050405020304" pitchFamily="18" charset="0"/>
                <a:ea typeface="Times New Roman" panose="02020603050405020304" pitchFamily="18" charset="0"/>
              </a:endParaRPr>
            </a:p>
            <a:p>
              <a:pPr algn="ct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After Reflective Forum </a:t>
              </a:r>
              <a:b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br>
              <a:r>
                <a:rPr lang="en-GB" sz="15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(n=42) </a:t>
              </a:r>
              <a:endParaRPr lang="en-GB" sz="1500" dirty="0">
                <a:latin typeface="Times New Roman" panose="02020603050405020304" pitchFamily="18" charset="0"/>
                <a:ea typeface="Times New Roman" panose="02020603050405020304" pitchFamily="18" charset="0"/>
              </a:endParaRPr>
            </a:p>
          </p:txBody>
        </p:sp>
      </p:grpSp>
    </p:spTree>
    <p:extLst>
      <p:ext uri="{BB962C8B-B14F-4D97-AF65-F5344CB8AC3E}">
        <p14:creationId xmlns:p14="http://schemas.microsoft.com/office/powerpoint/2010/main" val="23905640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3370" y="2189004"/>
            <a:ext cx="7012460" cy="2547037"/>
          </a:xfrm>
        </p:spPr>
        <p:txBody>
          <a:bodyPr/>
          <a:lstStyle/>
          <a:p>
            <a:pPr algn="l"/>
            <a:r>
              <a:rPr lang="en-GB" dirty="0">
                <a:latin typeface="+mj-lt"/>
              </a:rPr>
              <a:t>          </a:t>
            </a:r>
          </a:p>
          <a:p>
            <a:pPr marL="257175" indent="-257175" algn="l">
              <a:buFont typeface="Arial" panose="020B0604020202020204" pitchFamily="34" charset="0"/>
              <a:buChar char="•"/>
            </a:pPr>
            <a:endParaRPr lang="en-GB" dirty="0">
              <a:latin typeface="+mj-lt"/>
            </a:endParaRPr>
          </a:p>
          <a:p>
            <a:pPr marL="257175" indent="-257175" algn="l">
              <a:buFont typeface="Arial" panose="020B0604020202020204" pitchFamily="34" charset="0"/>
              <a:buChar char="•"/>
            </a:pPr>
            <a:endParaRPr lang="en-GB" dirty="0">
              <a:latin typeface="+mj-lt"/>
            </a:endParaRPr>
          </a:p>
          <a:p>
            <a:pPr marL="257175" indent="-257175" algn="l">
              <a:buFont typeface="Arial" panose="020B0604020202020204" pitchFamily="34" charset="0"/>
              <a:buChar char="•"/>
            </a:pPr>
            <a:endParaRPr lang="en-GB" dirty="0">
              <a:latin typeface="+mj-lt"/>
            </a:endParaRPr>
          </a:p>
          <a:p>
            <a:pPr marL="257175" indent="-257175" algn="l">
              <a:buFont typeface="Arial" panose="020B0604020202020204" pitchFamily="34" charset="0"/>
              <a:buChar char="•"/>
            </a:pPr>
            <a:endParaRPr lang="en-GB" dirty="0">
              <a:latin typeface="+mj-lt"/>
            </a:endParaRPr>
          </a:p>
          <a:p>
            <a:pPr marL="257175" indent="-257175" algn="l">
              <a:buFont typeface="Arial" panose="020B0604020202020204" pitchFamily="34" charset="0"/>
              <a:buChar char="•"/>
            </a:pPr>
            <a:endParaRPr lang="en-GB" dirty="0">
              <a:latin typeface="+mj-lt"/>
            </a:endParaRPr>
          </a:p>
        </p:txBody>
      </p:sp>
      <p:pic>
        <p:nvPicPr>
          <p:cNvPr id="9" name="Picture 8"/>
          <p:cNvPicPr>
            <a:picLocks noChangeAspect="1"/>
          </p:cNvPicPr>
          <p:nvPr/>
        </p:nvPicPr>
        <p:blipFill>
          <a:blip r:embed="rId3"/>
          <a:stretch>
            <a:fillRect/>
          </a:stretch>
        </p:blipFill>
        <p:spPr>
          <a:xfrm>
            <a:off x="1589732" y="5274791"/>
            <a:ext cx="603192" cy="594386"/>
          </a:xfrm>
          <a:prstGeom prst="rect">
            <a:avLst/>
          </a:prstGeom>
        </p:spPr>
      </p:pic>
      <p:sp>
        <p:nvSpPr>
          <p:cNvPr id="7" name="Title 1">
            <a:extLst>
              <a:ext uri="{FF2B5EF4-FFF2-40B4-BE49-F238E27FC236}">
                <a16:creationId xmlns:a16="http://schemas.microsoft.com/office/drawing/2014/main" id="{0F7B3250-67BA-F543-AD4F-A046DE932FA0}"/>
              </a:ext>
            </a:extLst>
          </p:cNvPr>
          <p:cNvSpPr txBox="1">
            <a:spLocks/>
          </p:cNvSpPr>
          <p:nvPr/>
        </p:nvSpPr>
        <p:spPr>
          <a:xfrm>
            <a:off x="1143000" y="1540721"/>
            <a:ext cx="6858000" cy="43097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t>Findings: Practitioners’ confidence</a:t>
            </a:r>
          </a:p>
        </p:txBody>
      </p:sp>
      <p:graphicFrame>
        <p:nvGraphicFramePr>
          <p:cNvPr id="13" name="Table 12">
            <a:extLst>
              <a:ext uri="{FF2B5EF4-FFF2-40B4-BE49-F238E27FC236}">
                <a16:creationId xmlns:a16="http://schemas.microsoft.com/office/drawing/2014/main" id="{DDCBB89E-9A31-BB40-AB23-5E26CDFFF816}"/>
              </a:ext>
            </a:extLst>
          </p:cNvPr>
          <p:cNvGraphicFramePr>
            <a:graphicFrameLocks noGrp="1"/>
          </p:cNvGraphicFramePr>
          <p:nvPr>
            <p:extLst/>
          </p:nvPr>
        </p:nvGraphicFramePr>
        <p:xfrm>
          <a:off x="1589732" y="2077558"/>
          <a:ext cx="5563769" cy="1534342"/>
        </p:xfrm>
        <a:graphic>
          <a:graphicData uri="http://schemas.openxmlformats.org/drawingml/2006/table">
            <a:tbl>
              <a:tblPr firstRow="1" bandRow="1">
                <a:tableStyleId>{793D81CF-94F2-401A-BA57-92F5A7B2D0C5}</a:tableStyleId>
              </a:tblPr>
              <a:tblGrid>
                <a:gridCol w="2225031">
                  <a:extLst>
                    <a:ext uri="{9D8B030D-6E8A-4147-A177-3AD203B41FA5}">
                      <a16:colId xmlns:a16="http://schemas.microsoft.com/office/drawing/2014/main" val="2404392919"/>
                    </a:ext>
                  </a:extLst>
                </a:gridCol>
                <a:gridCol w="982319">
                  <a:extLst>
                    <a:ext uri="{9D8B030D-6E8A-4147-A177-3AD203B41FA5}">
                      <a16:colId xmlns:a16="http://schemas.microsoft.com/office/drawing/2014/main" val="1080266120"/>
                    </a:ext>
                  </a:extLst>
                </a:gridCol>
                <a:gridCol w="785473">
                  <a:extLst>
                    <a:ext uri="{9D8B030D-6E8A-4147-A177-3AD203B41FA5}">
                      <a16:colId xmlns:a16="http://schemas.microsoft.com/office/drawing/2014/main" val="279969620"/>
                    </a:ext>
                  </a:extLst>
                </a:gridCol>
                <a:gridCol w="785473">
                  <a:extLst>
                    <a:ext uri="{9D8B030D-6E8A-4147-A177-3AD203B41FA5}">
                      <a16:colId xmlns:a16="http://schemas.microsoft.com/office/drawing/2014/main" val="1547767594"/>
                    </a:ext>
                  </a:extLst>
                </a:gridCol>
                <a:gridCol w="785473">
                  <a:extLst>
                    <a:ext uri="{9D8B030D-6E8A-4147-A177-3AD203B41FA5}">
                      <a16:colId xmlns:a16="http://schemas.microsoft.com/office/drawing/2014/main" val="3029106229"/>
                    </a:ext>
                  </a:extLst>
                </a:gridCol>
              </a:tblGrid>
              <a:tr h="446447">
                <a:tc>
                  <a:txBody>
                    <a:bodyPr/>
                    <a:lstStyle/>
                    <a:p>
                      <a:pPr algn="ctr">
                        <a:lnSpc>
                          <a:spcPct val="107000"/>
                        </a:lnSpc>
                        <a:spcBef>
                          <a:spcPts val="300"/>
                        </a:spcBef>
                        <a:spcAft>
                          <a:spcPts val="300"/>
                        </a:spcAft>
                      </a:pPr>
                      <a:r>
                        <a:rPr lang="en-US" sz="1200" dirty="0">
                          <a:effectLst/>
                        </a:rPr>
                        <a:t>Aspects of Confidence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Mean (SD) at T1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Change </a:t>
                      </a:r>
                      <a:br>
                        <a:rPr lang="en-US" sz="1200" dirty="0">
                          <a:effectLst/>
                        </a:rPr>
                      </a:br>
                      <a:r>
                        <a:rPr lang="en-US" sz="1200" dirty="0">
                          <a:effectLst/>
                        </a:rPr>
                        <a:t>T1–T2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Change </a:t>
                      </a:r>
                      <a:br>
                        <a:rPr lang="en-US" sz="1200" dirty="0">
                          <a:effectLst/>
                        </a:rPr>
                      </a:br>
                      <a:r>
                        <a:rPr lang="en-US" sz="1200" dirty="0">
                          <a:effectLst/>
                        </a:rPr>
                        <a:t>T2–T3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Change </a:t>
                      </a:r>
                      <a:br>
                        <a:rPr lang="en-US" sz="1200" dirty="0">
                          <a:effectLst/>
                        </a:rPr>
                      </a:br>
                      <a:r>
                        <a:rPr lang="en-US" sz="1200" dirty="0">
                          <a:effectLst/>
                        </a:rPr>
                        <a:t>T3–T4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18679473"/>
                  </a:ext>
                </a:extLst>
              </a:tr>
              <a:tr h="217579">
                <a:tc>
                  <a:txBody>
                    <a:bodyPr/>
                    <a:lstStyle/>
                    <a:p>
                      <a:pPr>
                        <a:lnSpc>
                          <a:spcPct val="107000"/>
                        </a:lnSpc>
                        <a:spcBef>
                          <a:spcPts val="300"/>
                        </a:spcBef>
                        <a:spcAft>
                          <a:spcPts val="300"/>
                        </a:spcAft>
                      </a:pPr>
                      <a:r>
                        <a:rPr lang="en-US" sz="1200" dirty="0">
                          <a:effectLst/>
                        </a:rPr>
                        <a:t>Developing positive relationships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74.1 (17.0)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300"/>
                        </a:spcBef>
                        <a:spcAft>
                          <a:spcPts val="300"/>
                        </a:spcAft>
                      </a:pPr>
                      <a:r>
                        <a:rPr lang="en-US" sz="1200" dirty="0">
                          <a:effectLst/>
                        </a:rPr>
                        <a:t>+6.3*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70132480"/>
                  </a:ext>
                </a:extLst>
              </a:tr>
              <a:tr h="217579">
                <a:tc>
                  <a:txBody>
                    <a:bodyPr/>
                    <a:lstStyle/>
                    <a:p>
                      <a:pPr>
                        <a:lnSpc>
                          <a:spcPct val="107000"/>
                        </a:lnSpc>
                        <a:spcBef>
                          <a:spcPts val="300"/>
                        </a:spcBef>
                        <a:spcAft>
                          <a:spcPts val="300"/>
                        </a:spcAft>
                      </a:pPr>
                      <a:r>
                        <a:rPr lang="en-US" sz="1200" dirty="0">
                          <a:effectLst/>
                        </a:rPr>
                        <a:t>Improving family communication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64.8 (20.0)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300"/>
                        </a:spcBef>
                        <a:spcAft>
                          <a:spcPts val="300"/>
                        </a:spcAft>
                      </a:pPr>
                      <a:r>
                        <a:rPr lang="en-US" sz="1200" dirty="0">
                          <a:effectLst/>
                        </a:rPr>
                        <a:t>+9.1*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+2.6</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76073027"/>
                  </a:ext>
                </a:extLst>
              </a:tr>
              <a:tr h="217579">
                <a:tc>
                  <a:txBody>
                    <a:bodyPr/>
                    <a:lstStyle/>
                    <a:p>
                      <a:pPr>
                        <a:lnSpc>
                          <a:spcPct val="107000"/>
                        </a:lnSpc>
                        <a:spcBef>
                          <a:spcPts val="300"/>
                        </a:spcBef>
                        <a:spcAft>
                          <a:spcPts val="300"/>
                        </a:spcAft>
                      </a:pPr>
                      <a:r>
                        <a:rPr lang="en-US" sz="1200" dirty="0">
                          <a:effectLst/>
                        </a:rPr>
                        <a:t>Helping identify needs and goals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63.9 (20.2)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300"/>
                        </a:spcBef>
                        <a:spcAft>
                          <a:spcPts val="300"/>
                        </a:spcAft>
                      </a:pPr>
                      <a:r>
                        <a:rPr lang="en-US" sz="1200" dirty="0">
                          <a:effectLst/>
                        </a:rPr>
                        <a:t>+11.4*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+2.7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59255271"/>
                  </a:ext>
                </a:extLst>
              </a:tr>
              <a:tr h="217579">
                <a:tc>
                  <a:txBody>
                    <a:bodyPr/>
                    <a:lstStyle/>
                    <a:p>
                      <a:pPr>
                        <a:lnSpc>
                          <a:spcPct val="107000"/>
                        </a:lnSpc>
                        <a:spcBef>
                          <a:spcPts val="300"/>
                        </a:spcBef>
                        <a:spcAft>
                          <a:spcPts val="300"/>
                        </a:spcAft>
                      </a:pPr>
                      <a:r>
                        <a:rPr lang="en-US" sz="1200" dirty="0">
                          <a:effectLst/>
                        </a:rPr>
                        <a:t>Facilitating change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63.3 (21.1)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300"/>
                        </a:spcBef>
                        <a:spcAft>
                          <a:spcPts val="300"/>
                        </a:spcAft>
                      </a:pPr>
                      <a:r>
                        <a:rPr lang="en-US" sz="1200" dirty="0">
                          <a:effectLst/>
                        </a:rPr>
                        <a:t>+11.0*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+3.9*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853062"/>
                  </a:ext>
                </a:extLst>
              </a:tr>
              <a:tr h="217579">
                <a:tc>
                  <a:txBody>
                    <a:bodyPr/>
                    <a:lstStyle/>
                    <a:p>
                      <a:pPr>
                        <a:lnSpc>
                          <a:spcPct val="107000"/>
                        </a:lnSpc>
                        <a:spcBef>
                          <a:spcPts val="300"/>
                        </a:spcBef>
                        <a:spcAft>
                          <a:spcPts val="300"/>
                        </a:spcAft>
                      </a:pPr>
                      <a:r>
                        <a:rPr lang="en-US" sz="1200" dirty="0">
                          <a:effectLst/>
                        </a:rPr>
                        <a:t>Number of people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81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algn="ctr">
                        <a:lnSpc>
                          <a:spcPct val="107000"/>
                        </a:lnSpc>
                        <a:spcBef>
                          <a:spcPts val="300"/>
                        </a:spcBef>
                        <a:spcAft>
                          <a:spcPts val="300"/>
                        </a:spcAft>
                      </a:pPr>
                      <a:r>
                        <a:rPr lang="en-US" sz="1200" dirty="0">
                          <a:effectLst/>
                        </a:rPr>
                        <a:t>69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40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algn="ctr">
                        <a:lnSpc>
                          <a:spcPct val="107000"/>
                        </a:lnSpc>
                        <a:spcBef>
                          <a:spcPts val="300"/>
                        </a:spcBef>
                        <a:spcAft>
                          <a:spcPts val="300"/>
                        </a:spcAft>
                      </a:pPr>
                      <a:r>
                        <a:rPr lang="en-US" sz="1200" dirty="0">
                          <a:effectLst/>
                        </a:rPr>
                        <a:t>22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851784"/>
                  </a:ext>
                </a:extLst>
              </a:tr>
            </a:tbl>
          </a:graphicData>
        </a:graphic>
      </p:graphicFrame>
      <p:sp>
        <p:nvSpPr>
          <p:cNvPr id="14" name="Rectangle 28">
            <a:extLst>
              <a:ext uri="{FF2B5EF4-FFF2-40B4-BE49-F238E27FC236}">
                <a16:creationId xmlns:a16="http://schemas.microsoft.com/office/drawing/2014/main" id="{D6EB16D2-8A56-3543-AB53-92D9533FCA8C}"/>
              </a:ext>
            </a:extLst>
          </p:cNvPr>
          <p:cNvSpPr>
            <a:spLocks noChangeArrowheads="1"/>
          </p:cNvSpPr>
          <p:nvPr/>
        </p:nvSpPr>
        <p:spPr bwMode="auto">
          <a:xfrm>
            <a:off x="1143001" y="3658363"/>
            <a:ext cx="648681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indent="342900" defTabSz="685800"/>
            <a:r>
              <a:rPr lang="en-US" altLang="en-US" sz="1050" b="1" dirty="0">
                <a:latin typeface="Calibri" panose="020F0502020204030204" pitchFamily="34" charset="0"/>
                <a:ea typeface="Calibri" panose="020F0502020204030204" pitchFamily="34" charset="0"/>
                <a:cs typeface="Times New Roman" panose="02020603050405020304" pitchFamily="18" charset="0"/>
              </a:rPr>
              <a:t>Table 1: Practitioner confidence scores at baseline and changes in confidence over time</a:t>
            </a:r>
            <a:r>
              <a:rPr lang="en-US" altLang="en-US" sz="788" dirty="0"/>
              <a:t>. </a:t>
            </a:r>
            <a:r>
              <a:rPr lang="en-US" altLang="en-US" sz="1050" dirty="0">
                <a:latin typeface="Calibri" panose="020F0502020204030204" pitchFamily="34" charset="0"/>
                <a:ea typeface="Calibri" panose="020F0502020204030204" pitchFamily="34" charset="0"/>
                <a:cs typeface="Times New Roman" panose="02020603050405020304" pitchFamily="18" charset="0"/>
              </a:rPr>
              <a:t>* indicates p&lt;0.05</a:t>
            </a:r>
            <a:endParaRPr lang="en-US" altLang="en-US" sz="1500" dirty="0"/>
          </a:p>
        </p:txBody>
      </p:sp>
      <p:sp>
        <p:nvSpPr>
          <p:cNvPr id="19" name="TextBox 18">
            <a:extLst>
              <a:ext uri="{FF2B5EF4-FFF2-40B4-BE49-F238E27FC236}">
                <a16:creationId xmlns:a16="http://schemas.microsoft.com/office/drawing/2014/main" id="{D58107FA-F145-3443-8CF1-079848153B54}"/>
              </a:ext>
            </a:extLst>
          </p:cNvPr>
          <p:cNvSpPr txBox="1"/>
          <p:nvPr/>
        </p:nvSpPr>
        <p:spPr>
          <a:xfrm>
            <a:off x="278607" y="4074161"/>
            <a:ext cx="8679656" cy="923330"/>
          </a:xfrm>
          <a:prstGeom prst="rect">
            <a:avLst/>
          </a:prstGeom>
          <a:noFill/>
        </p:spPr>
        <p:txBody>
          <a:bodyPr wrap="square" rtlCol="0">
            <a:spAutoFit/>
          </a:bodyPr>
          <a:lstStyle/>
          <a:p>
            <a:pPr marL="214313" indent="-214313">
              <a:buFont typeface="Arial" panose="020B0604020202020204" pitchFamily="34" charset="0"/>
              <a:buChar char="•"/>
            </a:pPr>
            <a:r>
              <a:rPr lang="en-GB" dirty="0"/>
              <a:t>Significant differences with respect to gender and age.</a:t>
            </a:r>
          </a:p>
          <a:p>
            <a:pPr marL="214313" indent="-214313">
              <a:buFont typeface="Arial" panose="020B0604020202020204" pitchFamily="34" charset="0"/>
              <a:buChar char="•"/>
            </a:pPr>
            <a:r>
              <a:rPr lang="en-GB" dirty="0"/>
              <a:t>No significant differences according to length of experience or prior training.</a:t>
            </a:r>
          </a:p>
          <a:p>
            <a:pPr marL="214313" indent="-214313">
              <a:buFont typeface="Arial" panose="020B0604020202020204" pitchFamily="34" charset="0"/>
              <a:buChar char="•"/>
            </a:pPr>
            <a:r>
              <a:rPr lang="en-GB" dirty="0"/>
              <a:t>Association between confidence gains and attendance at reflective fora.</a:t>
            </a:r>
          </a:p>
        </p:txBody>
      </p:sp>
    </p:spTree>
    <p:extLst>
      <p:ext uri="{BB962C8B-B14F-4D97-AF65-F5344CB8AC3E}">
        <p14:creationId xmlns:p14="http://schemas.microsoft.com/office/powerpoint/2010/main" val="2097704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42635" y="2045745"/>
            <a:ext cx="8008434" cy="2547037"/>
          </a:xfrm>
        </p:spPr>
        <p:txBody>
          <a:bodyPr/>
          <a:lstStyle/>
          <a:p>
            <a:pPr marL="257175" indent="-257175" algn="l">
              <a:buFont typeface="Arial" panose="020B0604020202020204" pitchFamily="34" charset="0"/>
              <a:buChar char="•"/>
            </a:pPr>
            <a:r>
              <a:rPr lang="en-GB" dirty="0"/>
              <a:t>Provide practitioners with both an ethos/structure and tools to utilise in practice. </a:t>
            </a:r>
          </a:p>
          <a:p>
            <a:pPr marL="257175" indent="-257175" algn="l">
              <a:buFont typeface="Arial" panose="020B0604020202020204" pitchFamily="34" charset="0"/>
              <a:buChar char="•"/>
            </a:pPr>
            <a:endParaRPr lang="en-GB" dirty="0">
              <a:latin typeface="+mj-lt"/>
            </a:endParaRPr>
          </a:p>
          <a:p>
            <a:pPr algn="l"/>
            <a:endParaRPr lang="en-GB" dirty="0">
              <a:latin typeface="+mj-lt"/>
            </a:endParaRPr>
          </a:p>
          <a:p>
            <a:pPr marL="257175" indent="-257175" algn="l">
              <a:buFont typeface="Arial" panose="020B0604020202020204" pitchFamily="34" charset="0"/>
              <a:buChar char="•"/>
            </a:pPr>
            <a:endParaRPr lang="en-GB" dirty="0"/>
          </a:p>
          <a:p>
            <a:pPr marL="257175" indent="-257175" algn="l">
              <a:buFont typeface="Arial" panose="020B0604020202020204" pitchFamily="34" charset="0"/>
              <a:buChar char="•"/>
            </a:pPr>
            <a:r>
              <a:rPr lang="en-GB" dirty="0"/>
              <a:t>Allowed families to communicate better, understand what lies beneath problems, provided them with ways to problem solve and become more autonomous.  In turn, this helped increase practitioner confidence in RA. </a:t>
            </a:r>
          </a:p>
        </p:txBody>
      </p:sp>
      <p:pic>
        <p:nvPicPr>
          <p:cNvPr id="9" name="Picture 8"/>
          <p:cNvPicPr>
            <a:picLocks noChangeAspect="1"/>
          </p:cNvPicPr>
          <p:nvPr/>
        </p:nvPicPr>
        <p:blipFill>
          <a:blip r:embed="rId3"/>
          <a:stretch>
            <a:fillRect/>
          </a:stretch>
        </p:blipFill>
        <p:spPr>
          <a:xfrm>
            <a:off x="1589732" y="5274791"/>
            <a:ext cx="603192" cy="594386"/>
          </a:xfrm>
          <a:prstGeom prst="rect">
            <a:avLst/>
          </a:prstGeom>
        </p:spPr>
      </p:pic>
      <p:sp>
        <p:nvSpPr>
          <p:cNvPr id="7" name="Title 1">
            <a:extLst>
              <a:ext uri="{FF2B5EF4-FFF2-40B4-BE49-F238E27FC236}">
                <a16:creationId xmlns:a16="http://schemas.microsoft.com/office/drawing/2014/main" id="{0F7B3250-67BA-F543-AD4F-A046DE932FA0}"/>
              </a:ext>
            </a:extLst>
          </p:cNvPr>
          <p:cNvSpPr txBox="1">
            <a:spLocks/>
          </p:cNvSpPr>
          <p:nvPr/>
        </p:nvSpPr>
        <p:spPr>
          <a:xfrm>
            <a:off x="1143000" y="1540721"/>
            <a:ext cx="6858000" cy="43097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t>Findings: Practitioners’ confidence</a:t>
            </a:r>
          </a:p>
        </p:txBody>
      </p:sp>
      <p:sp>
        <p:nvSpPr>
          <p:cNvPr id="16" name="Rectangle 15">
            <a:extLst>
              <a:ext uri="{FF2B5EF4-FFF2-40B4-BE49-F238E27FC236}">
                <a16:creationId xmlns:a16="http://schemas.microsoft.com/office/drawing/2014/main" id="{C1A1F464-B370-5D43-92F8-3D365EC29BC4}"/>
              </a:ext>
            </a:extLst>
          </p:cNvPr>
          <p:cNvSpPr/>
          <p:nvPr/>
        </p:nvSpPr>
        <p:spPr>
          <a:xfrm>
            <a:off x="1143000" y="2425781"/>
            <a:ext cx="7058025" cy="1239185"/>
          </a:xfrm>
          <a:prstGeom prst="rect">
            <a:avLst/>
          </a:prstGeom>
        </p:spPr>
        <p:txBody>
          <a:bodyPr wrap="square">
            <a:spAutoFit/>
          </a:bodyPr>
          <a:lstStyle/>
          <a:p>
            <a:pPr marL="118586" marR="216218" algn="just">
              <a:lnSpc>
                <a:spcPct val="115000"/>
              </a:lnSpc>
              <a:spcAft>
                <a:spcPts val="750"/>
              </a:spcAft>
            </a:pPr>
            <a:r>
              <a:rPr lang="en-GB" sz="1350" i="1" dirty="0">
                <a:cs typeface="Calibri" panose="020F0502020204030204" pitchFamily="34" charset="0"/>
              </a:rPr>
              <a:t> I think it’s brought everything into perspective. You’re doing it and you’ve probably done it for years, but it lets you bring it all together with far more confidence than I had before. (P5, FG2) </a:t>
            </a:r>
          </a:p>
          <a:p>
            <a:pPr marL="118586" marR="216218" algn="just">
              <a:lnSpc>
                <a:spcPct val="115000"/>
              </a:lnSpc>
              <a:spcAft>
                <a:spcPts val="750"/>
              </a:spcAft>
            </a:pPr>
            <a:endParaRPr lang="en-GB" sz="1350" i="1" dirty="0">
              <a:cs typeface="Calibri" panose="020F0502020204030204" pitchFamily="34" charset="0"/>
            </a:endParaRPr>
          </a:p>
          <a:p>
            <a:pPr marL="118586" marR="216218" algn="just">
              <a:lnSpc>
                <a:spcPct val="115000"/>
              </a:lnSpc>
              <a:spcAft>
                <a:spcPts val="750"/>
              </a:spcAft>
            </a:pPr>
            <a:endParaRPr lang="en-GB" sz="1350" dirty="0"/>
          </a:p>
        </p:txBody>
      </p:sp>
      <p:sp>
        <p:nvSpPr>
          <p:cNvPr id="2" name="Rectangle 1">
            <a:extLst>
              <a:ext uri="{FF2B5EF4-FFF2-40B4-BE49-F238E27FC236}">
                <a16:creationId xmlns:a16="http://schemas.microsoft.com/office/drawing/2014/main" id="{B971385E-B268-1244-9AA6-7ADFCD59D4A2}"/>
              </a:ext>
            </a:extLst>
          </p:cNvPr>
          <p:cNvSpPr/>
          <p:nvPr/>
        </p:nvSpPr>
        <p:spPr>
          <a:xfrm>
            <a:off x="1047153" y="4200876"/>
            <a:ext cx="7049694" cy="795089"/>
          </a:xfrm>
          <a:prstGeom prst="rect">
            <a:avLst/>
          </a:prstGeom>
        </p:spPr>
        <p:txBody>
          <a:bodyPr wrap="square">
            <a:spAutoFit/>
          </a:bodyPr>
          <a:lstStyle/>
          <a:p>
            <a:pPr marL="134779" marR="216218" algn="just">
              <a:lnSpc>
                <a:spcPct val="115000"/>
              </a:lnSpc>
            </a:pPr>
            <a:r>
              <a:rPr lang="en-GB" sz="1350" i="1" dirty="0">
                <a:ea typeface="Calibri" panose="020F0502020204030204" pitchFamily="34" charset="0"/>
                <a:cs typeface="Calibri" panose="020F0502020204030204" pitchFamily="34" charset="0"/>
              </a:rPr>
              <a:t>Yesterday I had a bit of a ‘Oh!’. I spoke to a mum about something and she said that she had gone by herself, and I thought ‘Oh! Oh dear, umm, Oh good, yes well done. I thought I was going with you but you’ve gone by yourself.’ That was a bit of a moment there (P1, FG3). </a:t>
            </a:r>
            <a:endParaRPr lang="en-GB" sz="1350" dirty="0">
              <a:ea typeface="Calibri" panose="020F0502020204030204" pitchFamily="34" charset="0"/>
            </a:endParaRPr>
          </a:p>
        </p:txBody>
      </p:sp>
    </p:spTree>
    <p:extLst>
      <p:ext uri="{BB962C8B-B14F-4D97-AF65-F5344CB8AC3E}">
        <p14:creationId xmlns:p14="http://schemas.microsoft.com/office/powerpoint/2010/main" val="23364189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89732" y="5274791"/>
            <a:ext cx="603192" cy="594386"/>
          </a:xfrm>
          <a:prstGeom prst="rect">
            <a:avLst/>
          </a:prstGeom>
        </p:spPr>
      </p:pic>
      <p:sp>
        <p:nvSpPr>
          <p:cNvPr id="6" name="Title 1">
            <a:extLst>
              <a:ext uri="{FF2B5EF4-FFF2-40B4-BE49-F238E27FC236}">
                <a16:creationId xmlns:a16="http://schemas.microsoft.com/office/drawing/2014/main" id="{6A4AFDB7-7E0D-2F43-BE66-AAD9B8DABE6D}"/>
              </a:ext>
            </a:extLst>
          </p:cNvPr>
          <p:cNvSpPr txBox="1">
            <a:spLocks/>
          </p:cNvSpPr>
          <p:nvPr/>
        </p:nvSpPr>
        <p:spPr>
          <a:xfrm>
            <a:off x="1143001" y="1555001"/>
            <a:ext cx="6858000" cy="43097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t>Findings: Practitioner-family interactions </a:t>
            </a:r>
          </a:p>
        </p:txBody>
      </p:sp>
      <p:graphicFrame>
        <p:nvGraphicFramePr>
          <p:cNvPr id="8" name="Table 7">
            <a:extLst>
              <a:ext uri="{FF2B5EF4-FFF2-40B4-BE49-F238E27FC236}">
                <a16:creationId xmlns:a16="http://schemas.microsoft.com/office/drawing/2014/main" id="{52098FEE-D0AD-7140-BD88-D27D1B14E947}"/>
              </a:ext>
            </a:extLst>
          </p:cNvPr>
          <p:cNvGraphicFramePr>
            <a:graphicFrameLocks noGrp="1"/>
          </p:cNvGraphicFramePr>
          <p:nvPr>
            <p:extLst/>
          </p:nvPr>
        </p:nvGraphicFramePr>
        <p:xfrm>
          <a:off x="333376" y="2125526"/>
          <a:ext cx="8145664" cy="1565656"/>
        </p:xfrm>
        <a:graphic>
          <a:graphicData uri="http://schemas.openxmlformats.org/drawingml/2006/table">
            <a:tbl>
              <a:tblPr firstRow="1" bandRow="1">
                <a:tableStyleId>{793D81CF-94F2-401A-BA57-92F5A7B2D0C5}</a:tableStyleId>
              </a:tblPr>
              <a:tblGrid>
                <a:gridCol w="3525440">
                  <a:extLst>
                    <a:ext uri="{9D8B030D-6E8A-4147-A177-3AD203B41FA5}">
                      <a16:colId xmlns:a16="http://schemas.microsoft.com/office/drawing/2014/main" val="3752331840"/>
                    </a:ext>
                  </a:extLst>
                </a:gridCol>
                <a:gridCol w="660032">
                  <a:extLst>
                    <a:ext uri="{9D8B030D-6E8A-4147-A177-3AD203B41FA5}">
                      <a16:colId xmlns:a16="http://schemas.microsoft.com/office/drawing/2014/main" val="749250448"/>
                    </a:ext>
                  </a:extLst>
                </a:gridCol>
                <a:gridCol w="660032">
                  <a:extLst>
                    <a:ext uri="{9D8B030D-6E8A-4147-A177-3AD203B41FA5}">
                      <a16:colId xmlns:a16="http://schemas.microsoft.com/office/drawing/2014/main" val="957599731"/>
                    </a:ext>
                  </a:extLst>
                </a:gridCol>
                <a:gridCol w="660032">
                  <a:extLst>
                    <a:ext uri="{9D8B030D-6E8A-4147-A177-3AD203B41FA5}">
                      <a16:colId xmlns:a16="http://schemas.microsoft.com/office/drawing/2014/main" val="3186889531"/>
                    </a:ext>
                  </a:extLst>
                </a:gridCol>
                <a:gridCol w="660032">
                  <a:extLst>
                    <a:ext uri="{9D8B030D-6E8A-4147-A177-3AD203B41FA5}">
                      <a16:colId xmlns:a16="http://schemas.microsoft.com/office/drawing/2014/main" val="3036069855"/>
                    </a:ext>
                  </a:extLst>
                </a:gridCol>
                <a:gridCol w="660032">
                  <a:extLst>
                    <a:ext uri="{9D8B030D-6E8A-4147-A177-3AD203B41FA5}">
                      <a16:colId xmlns:a16="http://schemas.microsoft.com/office/drawing/2014/main" val="437840251"/>
                    </a:ext>
                  </a:extLst>
                </a:gridCol>
                <a:gridCol w="660032">
                  <a:extLst>
                    <a:ext uri="{9D8B030D-6E8A-4147-A177-3AD203B41FA5}">
                      <a16:colId xmlns:a16="http://schemas.microsoft.com/office/drawing/2014/main" val="1502212009"/>
                    </a:ext>
                  </a:extLst>
                </a:gridCol>
                <a:gridCol w="660032">
                  <a:extLst>
                    <a:ext uri="{9D8B030D-6E8A-4147-A177-3AD203B41FA5}">
                      <a16:colId xmlns:a16="http://schemas.microsoft.com/office/drawing/2014/main" val="3652708409"/>
                    </a:ext>
                  </a:extLst>
                </a:gridCol>
              </a:tblGrid>
              <a:tr h="382667">
                <a:tc>
                  <a:txBody>
                    <a:bodyPr/>
                    <a:lstStyle/>
                    <a:p>
                      <a:pPr algn="ctr">
                        <a:lnSpc>
                          <a:spcPct val="107000"/>
                        </a:lnSpc>
                        <a:spcBef>
                          <a:spcPts val="240"/>
                        </a:spcBef>
                        <a:spcAft>
                          <a:spcPts val="240"/>
                        </a:spcAft>
                      </a:pPr>
                      <a:r>
                        <a:rPr lang="en-US" sz="1200" dirty="0">
                          <a:effectLst/>
                        </a:rPr>
                        <a:t>  Statement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Strongly disagree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Bef>
                          <a:spcPts val="240"/>
                        </a:spcBef>
                        <a:spcAft>
                          <a:spcPts val="240"/>
                        </a:spcAft>
                      </a:pPr>
                      <a:r>
                        <a:rPr lang="en-US" sz="1200" dirty="0">
                          <a:effectLst/>
                        </a:rPr>
                        <a:t>Disagree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Slightly disagree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Bef>
                          <a:spcPts val="240"/>
                        </a:spcBef>
                        <a:spcAft>
                          <a:spcPts val="240"/>
                        </a:spcAft>
                      </a:pPr>
                      <a:r>
                        <a:rPr lang="en-US" sz="1200" dirty="0">
                          <a:effectLst/>
                        </a:rPr>
                        <a:t>Slightly 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Strongly 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82078219"/>
                  </a:ext>
                </a:extLst>
              </a:tr>
              <a:tr h="186976">
                <a:tc>
                  <a:txBody>
                    <a:bodyPr/>
                    <a:lstStyle/>
                    <a:p>
                      <a:pPr>
                        <a:lnSpc>
                          <a:spcPct val="107000"/>
                        </a:lnSpc>
                        <a:spcBef>
                          <a:spcPts val="240"/>
                        </a:spcBef>
                        <a:spcAft>
                          <a:spcPts val="240"/>
                        </a:spcAft>
                      </a:pPr>
                      <a:r>
                        <a:rPr lang="en-US" sz="1200" dirty="0">
                          <a:effectLst/>
                        </a:rPr>
                        <a:t>RA helped me develop better relationships with families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41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217609033"/>
                  </a:ext>
                </a:extLst>
              </a:tr>
              <a:tr h="186976">
                <a:tc>
                  <a:txBody>
                    <a:bodyPr/>
                    <a:lstStyle/>
                    <a:p>
                      <a:pPr>
                        <a:lnSpc>
                          <a:spcPct val="107000"/>
                        </a:lnSpc>
                        <a:spcBef>
                          <a:spcPts val="240"/>
                        </a:spcBef>
                        <a:spcAft>
                          <a:spcPts val="240"/>
                        </a:spcAft>
                      </a:pPr>
                      <a:r>
                        <a:rPr lang="en-US" sz="1200" dirty="0">
                          <a:effectLst/>
                        </a:rPr>
                        <a:t>RA led to more sustained service use by families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98074756"/>
                  </a:ext>
                </a:extLst>
              </a:tr>
              <a:tr h="186976">
                <a:tc>
                  <a:txBody>
                    <a:bodyPr/>
                    <a:lstStyle/>
                    <a:p>
                      <a:pPr>
                        <a:lnSpc>
                          <a:spcPct val="107000"/>
                        </a:lnSpc>
                        <a:spcBef>
                          <a:spcPts val="240"/>
                        </a:spcBef>
                        <a:spcAft>
                          <a:spcPts val="240"/>
                        </a:spcAft>
                      </a:pPr>
                      <a:r>
                        <a:rPr lang="en-US" sz="1200" dirty="0">
                          <a:effectLst/>
                        </a:rPr>
                        <a:t>RA helped better engage whole families in service use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4049710917"/>
                  </a:ext>
                </a:extLst>
              </a:tr>
              <a:tr h="186976">
                <a:tc>
                  <a:txBody>
                    <a:bodyPr/>
                    <a:lstStyle/>
                    <a:p>
                      <a:pPr>
                        <a:lnSpc>
                          <a:spcPct val="107000"/>
                        </a:lnSpc>
                        <a:spcBef>
                          <a:spcPts val="240"/>
                        </a:spcBef>
                        <a:spcAft>
                          <a:spcPts val="240"/>
                        </a:spcAft>
                      </a:pPr>
                      <a:r>
                        <a:rPr lang="en-US" sz="1200" dirty="0">
                          <a:effectLst/>
                        </a:rPr>
                        <a:t>RA increased family autonomy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40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01726330"/>
                  </a:ext>
                </a:extLst>
              </a:tr>
              <a:tr h="186976">
                <a:tc>
                  <a:txBody>
                    <a:bodyPr/>
                    <a:lstStyle/>
                    <a:p>
                      <a:pPr>
                        <a:lnSpc>
                          <a:spcPct val="107000"/>
                        </a:lnSpc>
                        <a:spcBef>
                          <a:spcPts val="240"/>
                        </a:spcBef>
                        <a:spcAft>
                          <a:spcPts val="240"/>
                        </a:spcAft>
                      </a:pPr>
                      <a:r>
                        <a:rPr lang="en-US" sz="1200" dirty="0">
                          <a:effectLst/>
                        </a:rPr>
                        <a:t>RA  empowered families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91583378"/>
                  </a:ext>
                </a:extLst>
              </a:tr>
              <a:tr h="186976">
                <a:tc>
                  <a:txBody>
                    <a:bodyPr/>
                    <a:lstStyle/>
                    <a:p>
                      <a:pPr>
                        <a:lnSpc>
                          <a:spcPct val="107000"/>
                        </a:lnSpc>
                        <a:spcBef>
                          <a:spcPts val="240"/>
                        </a:spcBef>
                        <a:spcAft>
                          <a:spcPts val="240"/>
                        </a:spcAft>
                      </a:pPr>
                      <a:r>
                        <a:rPr lang="en-US" sz="1200" dirty="0">
                          <a:effectLst/>
                        </a:rPr>
                        <a:t>RA helped me work with families rather than for them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9</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41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927901487"/>
                  </a:ext>
                </a:extLst>
              </a:tr>
            </a:tbl>
          </a:graphicData>
        </a:graphic>
      </p:graphicFrame>
      <p:sp>
        <p:nvSpPr>
          <p:cNvPr id="11" name="Rectangle 10">
            <a:extLst>
              <a:ext uri="{FF2B5EF4-FFF2-40B4-BE49-F238E27FC236}">
                <a16:creationId xmlns:a16="http://schemas.microsoft.com/office/drawing/2014/main" id="{58435DC7-AD41-DC46-81E9-8D131838198A}"/>
              </a:ext>
            </a:extLst>
          </p:cNvPr>
          <p:cNvSpPr/>
          <p:nvPr/>
        </p:nvSpPr>
        <p:spPr>
          <a:xfrm>
            <a:off x="266700" y="3714188"/>
            <a:ext cx="8212337" cy="253916"/>
          </a:xfrm>
          <a:prstGeom prst="rect">
            <a:avLst/>
          </a:prstGeom>
        </p:spPr>
        <p:txBody>
          <a:bodyPr wrap="square">
            <a:spAutoFit/>
          </a:bodyPr>
          <a:lstStyle/>
          <a:p>
            <a:r>
              <a:rPr lang="en-GB" sz="1050" b="1" dirty="0"/>
              <a:t>Table 2: Responses to questions about practitioner-family interactions (T3) </a:t>
            </a:r>
            <a:endParaRPr lang="en-GB" sz="1050" dirty="0"/>
          </a:p>
        </p:txBody>
      </p:sp>
      <p:sp>
        <p:nvSpPr>
          <p:cNvPr id="12" name="TextBox 11">
            <a:extLst>
              <a:ext uri="{FF2B5EF4-FFF2-40B4-BE49-F238E27FC236}">
                <a16:creationId xmlns:a16="http://schemas.microsoft.com/office/drawing/2014/main" id="{904E1685-0744-114A-8029-0508C730F282}"/>
              </a:ext>
            </a:extLst>
          </p:cNvPr>
          <p:cNvSpPr txBox="1"/>
          <p:nvPr/>
        </p:nvSpPr>
        <p:spPr>
          <a:xfrm>
            <a:off x="278607" y="4074162"/>
            <a:ext cx="8679656" cy="646331"/>
          </a:xfrm>
          <a:prstGeom prst="rect">
            <a:avLst/>
          </a:prstGeom>
          <a:noFill/>
        </p:spPr>
        <p:txBody>
          <a:bodyPr wrap="square" rtlCol="0">
            <a:spAutoFit/>
          </a:bodyPr>
          <a:lstStyle/>
          <a:p>
            <a:pPr marL="214313" indent="-214313">
              <a:buFont typeface="Arial" panose="020B0604020202020204" pitchFamily="34" charset="0"/>
              <a:buChar char="•"/>
            </a:pPr>
            <a:r>
              <a:rPr lang="en-GB" dirty="0"/>
              <a:t>The majority of respondents tended to agree with all six statements. </a:t>
            </a:r>
          </a:p>
          <a:p>
            <a:pPr marL="214313" indent="-214313">
              <a:buFont typeface="Arial" panose="020B0604020202020204" pitchFamily="34" charset="0"/>
              <a:buChar char="•"/>
            </a:pPr>
            <a:r>
              <a:rPr lang="en-GB" dirty="0"/>
              <a:t>Patterns were similar at T4. </a:t>
            </a:r>
          </a:p>
        </p:txBody>
      </p:sp>
    </p:spTree>
    <p:extLst>
      <p:ext uri="{BB962C8B-B14F-4D97-AF65-F5344CB8AC3E}">
        <p14:creationId xmlns:p14="http://schemas.microsoft.com/office/powerpoint/2010/main" val="6147663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89732" y="5274791"/>
            <a:ext cx="603192" cy="594386"/>
          </a:xfrm>
          <a:prstGeom prst="rect">
            <a:avLst/>
          </a:prstGeom>
        </p:spPr>
      </p:pic>
      <p:sp>
        <p:nvSpPr>
          <p:cNvPr id="6" name="Title 1">
            <a:extLst>
              <a:ext uri="{FF2B5EF4-FFF2-40B4-BE49-F238E27FC236}">
                <a16:creationId xmlns:a16="http://schemas.microsoft.com/office/drawing/2014/main" id="{6A4AFDB7-7E0D-2F43-BE66-AAD9B8DABE6D}"/>
              </a:ext>
            </a:extLst>
          </p:cNvPr>
          <p:cNvSpPr txBox="1">
            <a:spLocks/>
          </p:cNvSpPr>
          <p:nvPr/>
        </p:nvSpPr>
        <p:spPr>
          <a:xfrm>
            <a:off x="1143001" y="1555001"/>
            <a:ext cx="6858000" cy="43097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t>Findings: Practitioner-family interactions </a:t>
            </a:r>
          </a:p>
        </p:txBody>
      </p:sp>
      <p:sp>
        <p:nvSpPr>
          <p:cNvPr id="9" name="Rectangle 8">
            <a:extLst>
              <a:ext uri="{FF2B5EF4-FFF2-40B4-BE49-F238E27FC236}">
                <a16:creationId xmlns:a16="http://schemas.microsoft.com/office/drawing/2014/main" id="{1B5D15B1-93F9-BC47-A279-60F065112945}"/>
              </a:ext>
            </a:extLst>
          </p:cNvPr>
          <p:cNvSpPr/>
          <p:nvPr/>
        </p:nvSpPr>
        <p:spPr>
          <a:xfrm>
            <a:off x="324834" y="2297053"/>
            <a:ext cx="3736180" cy="3312445"/>
          </a:xfrm>
          <a:prstGeom prst="rect">
            <a:avLst/>
          </a:prstGeom>
        </p:spPr>
        <p:txBody>
          <a:bodyPr wrap="square">
            <a:spAutoFit/>
          </a:bodyPr>
          <a:lstStyle/>
          <a:p>
            <a:pPr marL="214313" indent="-214313">
              <a:lnSpc>
                <a:spcPct val="150000"/>
              </a:lnSpc>
              <a:buFont typeface="Arial" panose="020B0604020202020204" pitchFamily="34" charset="0"/>
              <a:buChar char="•"/>
            </a:pPr>
            <a:r>
              <a:rPr lang="en-GB" dirty="0">
                <a:ea typeface="Calibri" panose="020F0502020204030204" pitchFamily="34" charset="0"/>
              </a:rPr>
              <a:t>RA elicited a deeper level of engagement:</a:t>
            </a:r>
          </a:p>
          <a:p>
            <a:pPr marL="214313" indent="-214313">
              <a:lnSpc>
                <a:spcPct val="150000"/>
              </a:lnSpc>
              <a:buFont typeface="Arial" panose="020B0604020202020204" pitchFamily="34" charset="0"/>
              <a:buChar char="•"/>
            </a:pPr>
            <a:endParaRPr lang="en-GB" dirty="0">
              <a:ea typeface="Calibri" panose="020F0502020204030204" pitchFamily="34" charset="0"/>
            </a:endParaRPr>
          </a:p>
          <a:p>
            <a:pPr>
              <a:lnSpc>
                <a:spcPct val="150000"/>
              </a:lnSpc>
            </a:pPr>
            <a:r>
              <a:rPr lang="en-GB" sz="1350" i="1" dirty="0"/>
              <a:t>We’ve always been good at engaging with families, but I think what people are talking about is the quality of the engagement, and that’s what’s actually changing (P1, FG3).</a:t>
            </a:r>
            <a:endParaRPr lang="en-GB" sz="1350" dirty="0"/>
          </a:p>
          <a:p>
            <a:pPr marL="214313" indent="-214313">
              <a:lnSpc>
                <a:spcPct val="150000"/>
              </a:lnSpc>
              <a:buFont typeface="Arial" panose="020B0604020202020204" pitchFamily="34" charset="0"/>
              <a:buChar char="•"/>
            </a:pPr>
            <a:endParaRPr lang="en-GB" sz="1350" dirty="0">
              <a:latin typeface="Times New Roman" panose="02020603050405020304" pitchFamily="18" charset="0"/>
              <a:ea typeface="Calibri" panose="020F0502020204030204" pitchFamily="34" charset="0"/>
            </a:endParaRPr>
          </a:p>
          <a:p>
            <a:pPr marL="323850" marR="350996" algn="just"/>
            <a:endParaRPr lang="en-GB" sz="1350" i="1" dirty="0">
              <a:latin typeface="Times New Roman" panose="02020603050405020304" pitchFamily="18" charset="0"/>
              <a:ea typeface="Calibri" panose="020F0502020204030204" pitchFamily="34" charset="0"/>
            </a:endParaRPr>
          </a:p>
          <a:p>
            <a:pPr marL="323850" marR="350996" algn="just"/>
            <a:endParaRPr lang="en-GB" sz="1350" dirty="0">
              <a:latin typeface="Times New Roman" panose="02020603050405020304" pitchFamily="18" charset="0"/>
              <a:ea typeface="Calibri" panose="020F0502020204030204" pitchFamily="34" charset="0"/>
            </a:endParaRPr>
          </a:p>
        </p:txBody>
      </p:sp>
      <p:sp>
        <p:nvSpPr>
          <p:cNvPr id="10" name="Rectangle 9">
            <a:extLst>
              <a:ext uri="{FF2B5EF4-FFF2-40B4-BE49-F238E27FC236}">
                <a16:creationId xmlns:a16="http://schemas.microsoft.com/office/drawing/2014/main" id="{B9252B42-3C4F-CA4A-9831-FD322934A4E4}"/>
              </a:ext>
            </a:extLst>
          </p:cNvPr>
          <p:cNvSpPr/>
          <p:nvPr/>
        </p:nvSpPr>
        <p:spPr>
          <a:xfrm>
            <a:off x="4631532" y="2239902"/>
            <a:ext cx="4036219" cy="3104696"/>
          </a:xfrm>
          <a:prstGeom prst="rect">
            <a:avLst/>
          </a:prstGeom>
        </p:spPr>
        <p:txBody>
          <a:bodyPr wrap="square">
            <a:spAutoFit/>
          </a:bodyPr>
          <a:lstStyle/>
          <a:p>
            <a:pPr marL="214313" indent="-214313">
              <a:lnSpc>
                <a:spcPct val="150000"/>
              </a:lnSpc>
              <a:buFont typeface="Arial" panose="020B0604020202020204" pitchFamily="34" charset="0"/>
              <a:buChar char="•"/>
            </a:pPr>
            <a:r>
              <a:rPr lang="en-GB" dirty="0">
                <a:ea typeface="Calibri" panose="020F0502020204030204" pitchFamily="34" charset="0"/>
              </a:rPr>
              <a:t>This lead to better but longer processes:  </a:t>
            </a:r>
          </a:p>
          <a:p>
            <a:pPr marL="214313" indent="-214313">
              <a:lnSpc>
                <a:spcPct val="150000"/>
              </a:lnSpc>
              <a:buFont typeface="Arial" panose="020B0604020202020204" pitchFamily="34" charset="0"/>
              <a:buChar char="•"/>
            </a:pPr>
            <a:endParaRPr lang="en-GB" dirty="0">
              <a:ea typeface="Calibri" panose="020F0502020204030204" pitchFamily="34" charset="0"/>
            </a:endParaRPr>
          </a:p>
          <a:p>
            <a:pPr>
              <a:lnSpc>
                <a:spcPct val="150000"/>
              </a:lnSpc>
            </a:pPr>
            <a:r>
              <a:rPr lang="en-GB" sz="1350" i="1" dirty="0"/>
              <a:t>The change has been that I took a step back and the young people are working more with me now which probably will make some processes longer than it would have been before but with a better outcome (P3, FG2).</a:t>
            </a:r>
            <a:endParaRPr lang="en-GB" sz="1350" dirty="0"/>
          </a:p>
          <a:p>
            <a:pPr marL="323850" marR="350996" algn="just"/>
            <a:endParaRPr lang="en-GB" sz="1350"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982599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6A4AFDB7-7E0D-2F43-BE66-AAD9B8DABE6D}"/>
              </a:ext>
            </a:extLst>
          </p:cNvPr>
          <p:cNvSpPr txBox="1">
            <a:spLocks/>
          </p:cNvSpPr>
          <p:nvPr/>
        </p:nvSpPr>
        <p:spPr>
          <a:xfrm>
            <a:off x="1143000" y="960637"/>
            <a:ext cx="6858000" cy="43097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t>Findings:  Attitudes and adoption by agencies </a:t>
            </a:r>
          </a:p>
        </p:txBody>
      </p:sp>
      <p:graphicFrame>
        <p:nvGraphicFramePr>
          <p:cNvPr id="11" name="Table 10">
            <a:extLst>
              <a:ext uri="{FF2B5EF4-FFF2-40B4-BE49-F238E27FC236}">
                <a16:creationId xmlns:a16="http://schemas.microsoft.com/office/drawing/2014/main" id="{10FC9568-FDCE-A141-B7E9-370159349DE4}"/>
              </a:ext>
            </a:extLst>
          </p:cNvPr>
          <p:cNvGraphicFramePr>
            <a:graphicFrameLocks noGrp="1"/>
          </p:cNvGraphicFramePr>
          <p:nvPr>
            <p:extLst/>
          </p:nvPr>
        </p:nvGraphicFramePr>
        <p:xfrm>
          <a:off x="539552" y="1718587"/>
          <a:ext cx="8127006" cy="2496200"/>
        </p:xfrm>
        <a:graphic>
          <a:graphicData uri="http://schemas.openxmlformats.org/drawingml/2006/table">
            <a:tbl>
              <a:tblPr firstRow="1" bandRow="1">
                <a:tableStyleId>{793D81CF-94F2-401A-BA57-92F5A7B2D0C5}</a:tableStyleId>
              </a:tblPr>
              <a:tblGrid>
                <a:gridCol w="3884530">
                  <a:extLst>
                    <a:ext uri="{9D8B030D-6E8A-4147-A177-3AD203B41FA5}">
                      <a16:colId xmlns:a16="http://schemas.microsoft.com/office/drawing/2014/main" val="3401559020"/>
                    </a:ext>
                  </a:extLst>
                </a:gridCol>
                <a:gridCol w="606068">
                  <a:extLst>
                    <a:ext uri="{9D8B030D-6E8A-4147-A177-3AD203B41FA5}">
                      <a16:colId xmlns:a16="http://schemas.microsoft.com/office/drawing/2014/main" val="1021311570"/>
                    </a:ext>
                  </a:extLst>
                </a:gridCol>
                <a:gridCol w="606068">
                  <a:extLst>
                    <a:ext uri="{9D8B030D-6E8A-4147-A177-3AD203B41FA5}">
                      <a16:colId xmlns:a16="http://schemas.microsoft.com/office/drawing/2014/main" val="475726988"/>
                    </a:ext>
                  </a:extLst>
                </a:gridCol>
                <a:gridCol w="606068">
                  <a:extLst>
                    <a:ext uri="{9D8B030D-6E8A-4147-A177-3AD203B41FA5}">
                      <a16:colId xmlns:a16="http://schemas.microsoft.com/office/drawing/2014/main" val="2767959168"/>
                    </a:ext>
                  </a:extLst>
                </a:gridCol>
                <a:gridCol w="606068">
                  <a:extLst>
                    <a:ext uri="{9D8B030D-6E8A-4147-A177-3AD203B41FA5}">
                      <a16:colId xmlns:a16="http://schemas.microsoft.com/office/drawing/2014/main" val="357525592"/>
                    </a:ext>
                  </a:extLst>
                </a:gridCol>
                <a:gridCol w="606068">
                  <a:extLst>
                    <a:ext uri="{9D8B030D-6E8A-4147-A177-3AD203B41FA5}">
                      <a16:colId xmlns:a16="http://schemas.microsoft.com/office/drawing/2014/main" val="1745765339"/>
                    </a:ext>
                  </a:extLst>
                </a:gridCol>
                <a:gridCol w="606068">
                  <a:extLst>
                    <a:ext uri="{9D8B030D-6E8A-4147-A177-3AD203B41FA5}">
                      <a16:colId xmlns:a16="http://schemas.microsoft.com/office/drawing/2014/main" val="742612485"/>
                    </a:ext>
                  </a:extLst>
                </a:gridCol>
                <a:gridCol w="606068">
                  <a:extLst>
                    <a:ext uri="{9D8B030D-6E8A-4147-A177-3AD203B41FA5}">
                      <a16:colId xmlns:a16="http://schemas.microsoft.com/office/drawing/2014/main" val="327827278"/>
                    </a:ext>
                  </a:extLst>
                </a:gridCol>
              </a:tblGrid>
              <a:tr h="673470">
                <a:tc>
                  <a:txBody>
                    <a:bodyPr/>
                    <a:lstStyle/>
                    <a:p>
                      <a:pPr algn="ctr">
                        <a:lnSpc>
                          <a:spcPct val="107000"/>
                        </a:lnSpc>
                        <a:spcBef>
                          <a:spcPts val="240"/>
                        </a:spcBef>
                        <a:spcAft>
                          <a:spcPts val="240"/>
                        </a:spcAft>
                      </a:pPr>
                      <a:r>
                        <a:rPr lang="en-US" sz="1200" dirty="0">
                          <a:effectLst/>
                        </a:rPr>
                        <a:t> Statements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Strongly disagree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Bef>
                          <a:spcPts val="240"/>
                        </a:spcBef>
                        <a:spcAft>
                          <a:spcPts val="240"/>
                        </a:spcAft>
                      </a:pPr>
                      <a:r>
                        <a:rPr lang="en-US" sz="1200" dirty="0">
                          <a:effectLst/>
                        </a:rPr>
                        <a:t>Disagree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Slightly disagree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8100" marR="38100" algn="ctr">
                        <a:lnSpc>
                          <a:spcPct val="107000"/>
                        </a:lnSpc>
                        <a:spcBef>
                          <a:spcPts val="240"/>
                        </a:spcBef>
                        <a:spcAft>
                          <a:spcPts val="240"/>
                        </a:spcAft>
                      </a:pPr>
                      <a:r>
                        <a:rPr lang="en-US" sz="1200" dirty="0">
                          <a:effectLst/>
                        </a:rPr>
                        <a:t>Slightly 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Strongly agree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tc>
                  <a:txBody>
                    <a:bodyPr/>
                    <a:lstStyle/>
                    <a:p>
                      <a:pPr marL="38100" marR="38100" algn="ctr">
                        <a:lnSpc>
                          <a:spcPct val="107000"/>
                        </a:lnSpc>
                        <a:spcBef>
                          <a:spcPts val="240"/>
                        </a:spcBef>
                        <a:spcAft>
                          <a:spcPts val="240"/>
                        </a:spcAft>
                      </a:pPr>
                      <a:r>
                        <a:rPr lang="en-US" sz="1200" dirty="0">
                          <a:effectLst/>
                        </a:rPr>
                        <a:t>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3054632592"/>
                  </a:ext>
                </a:extLst>
              </a:tr>
              <a:tr h="455683">
                <a:tc>
                  <a:txBody>
                    <a:bodyPr/>
                    <a:lstStyle/>
                    <a:p>
                      <a:pPr marL="38100" marR="38100">
                        <a:lnSpc>
                          <a:spcPct val="107000"/>
                        </a:lnSpc>
                        <a:spcBef>
                          <a:spcPts val="240"/>
                        </a:spcBef>
                        <a:spcAft>
                          <a:spcPts val="240"/>
                        </a:spcAft>
                      </a:pPr>
                      <a:r>
                        <a:rPr lang="en-US" sz="1200" dirty="0">
                          <a:effectLst/>
                        </a:rPr>
                        <a:t>RA helped develop a common language between practitioners working with families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82073210"/>
                  </a:ext>
                </a:extLst>
              </a:tr>
              <a:tr h="227841">
                <a:tc>
                  <a:txBody>
                    <a:bodyPr/>
                    <a:lstStyle/>
                    <a:p>
                      <a:pPr marL="38100" marR="38100">
                        <a:lnSpc>
                          <a:spcPct val="107000"/>
                        </a:lnSpc>
                        <a:spcBef>
                          <a:spcPts val="240"/>
                        </a:spcBef>
                        <a:spcAft>
                          <a:spcPts val="240"/>
                        </a:spcAft>
                      </a:pPr>
                      <a:r>
                        <a:rPr lang="en-US" sz="1200" dirty="0">
                          <a:effectLst/>
                        </a:rPr>
                        <a:t>Use of RA is now embedded in my agency/team</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50610802"/>
                  </a:ext>
                </a:extLst>
              </a:tr>
              <a:tr h="227841">
                <a:tc>
                  <a:txBody>
                    <a:bodyPr/>
                    <a:lstStyle/>
                    <a:p>
                      <a:pPr marL="38100" marR="38100">
                        <a:lnSpc>
                          <a:spcPct val="107000"/>
                        </a:lnSpc>
                        <a:spcBef>
                          <a:spcPts val="240"/>
                        </a:spcBef>
                        <a:spcAft>
                          <a:spcPts val="240"/>
                        </a:spcAft>
                      </a:pPr>
                      <a:r>
                        <a:rPr lang="en-US" sz="1200" dirty="0">
                          <a:effectLst/>
                        </a:rPr>
                        <a:t>Use of RA has changed service culture &amp; philosophy</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47649870"/>
                  </a:ext>
                </a:extLst>
              </a:tr>
              <a:tr h="227841">
                <a:tc>
                  <a:txBody>
                    <a:bodyPr/>
                    <a:lstStyle/>
                    <a:p>
                      <a:pPr marL="38100" marR="38100">
                        <a:lnSpc>
                          <a:spcPct val="107000"/>
                        </a:lnSpc>
                        <a:spcBef>
                          <a:spcPts val="240"/>
                        </a:spcBef>
                        <a:spcAft>
                          <a:spcPts val="240"/>
                        </a:spcAft>
                      </a:pPr>
                      <a:r>
                        <a:rPr lang="en-US" sz="1200" dirty="0">
                          <a:effectLst/>
                        </a:rPr>
                        <a:t>Use of RA has improved inter-agency communication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17</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2</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69848158"/>
                  </a:ext>
                </a:extLst>
              </a:tr>
              <a:tr h="455683">
                <a:tc>
                  <a:txBody>
                    <a:bodyPr/>
                    <a:lstStyle/>
                    <a:p>
                      <a:pPr marL="38100" marR="38100">
                        <a:lnSpc>
                          <a:spcPct val="107000"/>
                        </a:lnSpc>
                        <a:spcBef>
                          <a:spcPts val="240"/>
                        </a:spcBef>
                        <a:spcAft>
                          <a:spcPts val="240"/>
                        </a:spcAft>
                      </a:pPr>
                      <a:r>
                        <a:rPr lang="en-US" sz="1200" dirty="0">
                          <a:effectLst/>
                        </a:rPr>
                        <a:t>Use of RA has changed the way our service works with families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15</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62488219"/>
                  </a:ext>
                </a:extLst>
              </a:tr>
              <a:tr h="227841">
                <a:tc>
                  <a:txBody>
                    <a:bodyPr/>
                    <a:lstStyle/>
                    <a:p>
                      <a:pPr marL="38100" marR="38100">
                        <a:lnSpc>
                          <a:spcPct val="107000"/>
                        </a:lnSpc>
                        <a:spcBef>
                          <a:spcPts val="240"/>
                        </a:spcBef>
                        <a:spcAft>
                          <a:spcPts val="240"/>
                        </a:spcAft>
                      </a:pPr>
                      <a:r>
                        <a:rPr lang="en-US" sz="1200" dirty="0">
                          <a:effectLst/>
                        </a:rPr>
                        <a:t>Use of RA saves time and money in the long run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14</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10</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38100" marR="38100" algn="ctr">
                        <a:lnSpc>
                          <a:spcPct val="107000"/>
                        </a:lnSpc>
                        <a:spcBef>
                          <a:spcPts val="240"/>
                        </a:spcBef>
                        <a:spcAft>
                          <a:spcPts val="240"/>
                        </a:spcAft>
                      </a:pPr>
                      <a:r>
                        <a:rPr lang="en-US" sz="1200" dirty="0">
                          <a:effectLst/>
                        </a:rPr>
                        <a:t>38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166908108"/>
                  </a:ext>
                </a:extLst>
              </a:tr>
            </a:tbl>
          </a:graphicData>
        </a:graphic>
      </p:graphicFrame>
      <p:sp>
        <p:nvSpPr>
          <p:cNvPr id="12" name="Rectangle 4">
            <a:extLst>
              <a:ext uri="{FF2B5EF4-FFF2-40B4-BE49-F238E27FC236}">
                <a16:creationId xmlns:a16="http://schemas.microsoft.com/office/drawing/2014/main" id="{45DB0B53-F15B-4D47-BD11-18171CAD7125}"/>
              </a:ext>
            </a:extLst>
          </p:cNvPr>
          <p:cNvSpPr>
            <a:spLocks noChangeArrowheads="1"/>
          </p:cNvSpPr>
          <p:nvPr/>
        </p:nvSpPr>
        <p:spPr bwMode="auto">
          <a:xfrm>
            <a:off x="447317" y="3857421"/>
            <a:ext cx="17621966"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fontAlgn="base" hangingPunct="0">
              <a:spcBef>
                <a:spcPct val="0"/>
              </a:spcBef>
              <a:spcAft>
                <a:spcPct val="0"/>
              </a:spcAft>
            </a:pPr>
            <a:r>
              <a:rPr lang="en-US" altLang="en-US" sz="900" dirty="0">
                <a:ea typeface="Calibri" panose="020F0502020204030204" pitchFamily="34" charset="0"/>
                <a:cs typeface="Times New Roman" panose="02020603050405020304" pitchFamily="18" charset="0"/>
              </a:rPr>
              <a:t> </a:t>
            </a:r>
            <a:endParaRPr lang="en-US" altLang="en-US" sz="750" dirty="0"/>
          </a:p>
          <a:p>
            <a:pPr defTabSz="685800" eaLnBrk="0" fontAlgn="base" hangingPunct="0">
              <a:spcBef>
                <a:spcPct val="0"/>
              </a:spcBef>
              <a:spcAft>
                <a:spcPct val="0"/>
              </a:spcAft>
            </a:pPr>
            <a:endParaRPr lang="en-US" altLang="en-US" sz="1350" dirty="0">
              <a:latin typeface="Arial" panose="020B0604020202020204" pitchFamily="34" charset="0"/>
            </a:endParaRPr>
          </a:p>
        </p:txBody>
      </p:sp>
      <p:sp>
        <p:nvSpPr>
          <p:cNvPr id="15" name="TextBox 14">
            <a:extLst>
              <a:ext uri="{FF2B5EF4-FFF2-40B4-BE49-F238E27FC236}">
                <a16:creationId xmlns:a16="http://schemas.microsoft.com/office/drawing/2014/main" id="{C50F4001-21D8-0843-ABE0-A07D6D91B619}"/>
              </a:ext>
            </a:extLst>
          </p:cNvPr>
          <p:cNvSpPr txBox="1"/>
          <p:nvPr/>
        </p:nvSpPr>
        <p:spPr>
          <a:xfrm>
            <a:off x="232172" y="4172854"/>
            <a:ext cx="8679656" cy="1200329"/>
          </a:xfrm>
          <a:prstGeom prst="rect">
            <a:avLst/>
          </a:prstGeom>
          <a:noFill/>
        </p:spPr>
        <p:txBody>
          <a:bodyPr wrap="square" rtlCol="0">
            <a:spAutoFit/>
          </a:bodyPr>
          <a:lstStyle/>
          <a:p>
            <a:pPr marL="214313" indent="-214313">
              <a:buFont typeface="Arial" panose="020B0604020202020204" pitchFamily="34" charset="0"/>
              <a:buChar char="•"/>
            </a:pPr>
            <a:r>
              <a:rPr lang="en-GB" dirty="0" smtClean="0"/>
              <a:t>The </a:t>
            </a:r>
            <a:r>
              <a:rPr lang="en-GB" dirty="0"/>
              <a:t>majority responded in the positive half of the scale for all statements. </a:t>
            </a:r>
          </a:p>
          <a:p>
            <a:pPr marL="214313" indent="-214313">
              <a:buFont typeface="Arial" panose="020B0604020202020204" pitchFamily="34" charset="0"/>
              <a:buChar char="•"/>
            </a:pPr>
            <a:r>
              <a:rPr lang="en-GB" dirty="0"/>
              <a:t>Greater level of disagreement, specifically about RA changing services delivery to families, changing service culture and philosophy, and being embedded in the agency/team. </a:t>
            </a:r>
          </a:p>
        </p:txBody>
      </p:sp>
    </p:spTree>
    <p:extLst>
      <p:ext uri="{BB962C8B-B14F-4D97-AF65-F5344CB8AC3E}">
        <p14:creationId xmlns:p14="http://schemas.microsoft.com/office/powerpoint/2010/main" val="3815427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908721"/>
            <a:ext cx="8629650" cy="576064"/>
          </a:xfrm>
        </p:spPr>
        <p:txBody>
          <a:bodyPr/>
          <a:lstStyle/>
          <a:p>
            <a:pPr algn="ctr"/>
            <a:r>
              <a:rPr lang="en-GB" sz="2700" b="1" dirty="0"/>
              <a:t>Aims of the workshop</a:t>
            </a:r>
          </a:p>
        </p:txBody>
      </p:sp>
      <p:sp>
        <p:nvSpPr>
          <p:cNvPr id="3" name="Content Placeholder 2"/>
          <p:cNvSpPr>
            <a:spLocks noGrp="1"/>
          </p:cNvSpPr>
          <p:nvPr>
            <p:ph idx="1"/>
          </p:nvPr>
        </p:nvSpPr>
        <p:spPr>
          <a:xfrm>
            <a:off x="323528" y="1484785"/>
            <a:ext cx="8629650" cy="3263504"/>
          </a:xfrm>
        </p:spPr>
        <p:txBody>
          <a:bodyPr>
            <a:normAutofit fontScale="92500"/>
          </a:bodyPr>
          <a:lstStyle/>
          <a:p>
            <a:pPr>
              <a:lnSpc>
                <a:spcPct val="150000"/>
              </a:lnSpc>
            </a:pPr>
            <a:r>
              <a:rPr lang="en-GB" sz="2000" dirty="0"/>
              <a:t>Introduce the </a:t>
            </a:r>
            <a:r>
              <a:rPr lang="en-GB" sz="2000"/>
              <a:t>key </a:t>
            </a:r>
            <a:r>
              <a:rPr lang="en-GB" sz="2000" smtClean="0"/>
              <a:t>concept, principles </a:t>
            </a:r>
            <a:r>
              <a:rPr lang="en-GB" sz="2000" dirty="0"/>
              <a:t>and processes within Restorative Approach</a:t>
            </a:r>
          </a:p>
          <a:p>
            <a:pPr>
              <a:lnSpc>
                <a:spcPct val="150000"/>
              </a:lnSpc>
            </a:pPr>
            <a:r>
              <a:rPr lang="en-GB" sz="2000" dirty="0"/>
              <a:t>Discuss ways in which RA can be applied to family services</a:t>
            </a:r>
          </a:p>
          <a:p>
            <a:pPr>
              <a:lnSpc>
                <a:spcPct val="150000"/>
              </a:lnSpc>
            </a:pPr>
            <a:r>
              <a:rPr lang="en-GB" sz="2000" dirty="0" smtClean="0"/>
              <a:t>Consider some </a:t>
            </a:r>
            <a:r>
              <a:rPr lang="en-GB" sz="2000" dirty="0"/>
              <a:t>of the key </a:t>
            </a:r>
            <a:r>
              <a:rPr lang="en-GB" sz="2000" dirty="0" smtClean="0"/>
              <a:t>concepts &amp; tools </a:t>
            </a:r>
            <a:r>
              <a:rPr lang="en-GB" sz="2000" dirty="0"/>
              <a:t>used when applying RA in </a:t>
            </a:r>
            <a:r>
              <a:rPr lang="en-GB" sz="2000" dirty="0" smtClean="0"/>
              <a:t>family practice</a:t>
            </a:r>
            <a:endParaRPr lang="en-GB" sz="2000" dirty="0"/>
          </a:p>
          <a:p>
            <a:pPr>
              <a:lnSpc>
                <a:spcPct val="150000"/>
              </a:lnSpc>
            </a:pPr>
            <a:r>
              <a:rPr lang="en-GB" sz="2000" dirty="0"/>
              <a:t>Look at the impact of training in RA on </a:t>
            </a:r>
            <a:r>
              <a:rPr lang="en-GB" sz="2000"/>
              <a:t>practice </a:t>
            </a:r>
            <a:r>
              <a:rPr lang="en-GB" sz="2000" smtClean="0"/>
              <a:t>culture, delivery </a:t>
            </a:r>
            <a:r>
              <a:rPr lang="en-GB" sz="2000" dirty="0"/>
              <a:t>and receipt</a:t>
            </a:r>
          </a:p>
          <a:p>
            <a:pPr>
              <a:lnSpc>
                <a:spcPct val="150000"/>
              </a:lnSpc>
            </a:pPr>
            <a:r>
              <a:rPr lang="en-GB" sz="2000" dirty="0" smtClean="0"/>
              <a:t>Compare </a:t>
            </a:r>
            <a:r>
              <a:rPr lang="en-GB" sz="2000" dirty="0"/>
              <a:t>the effect of delivering family services with and without RA on practitioner/family interactions and  family dynamics</a:t>
            </a:r>
          </a:p>
          <a:p>
            <a:pPr marL="0" indent="0">
              <a:lnSpc>
                <a:spcPct val="150000"/>
              </a:lnSpc>
              <a:buNone/>
            </a:pPr>
            <a:endParaRPr lang="en-GB" sz="1800" dirty="0"/>
          </a:p>
          <a:p>
            <a:pPr>
              <a:lnSpc>
                <a:spcPct val="150000"/>
              </a:lnSpc>
            </a:pPr>
            <a:endParaRPr lang="en-GB" sz="1800" dirty="0"/>
          </a:p>
          <a:p>
            <a:pPr>
              <a:lnSpc>
                <a:spcPct val="150000"/>
              </a:lnSpc>
            </a:pPr>
            <a:endParaRPr lang="en-GB" sz="1800" dirty="0"/>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spTree>
    <p:extLst>
      <p:ext uri="{BB962C8B-B14F-4D97-AF65-F5344CB8AC3E}">
        <p14:creationId xmlns:p14="http://schemas.microsoft.com/office/powerpoint/2010/main" val="39909584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89732" y="5274791"/>
            <a:ext cx="603192" cy="594386"/>
          </a:xfrm>
          <a:prstGeom prst="rect">
            <a:avLst/>
          </a:prstGeom>
        </p:spPr>
      </p:pic>
      <p:sp>
        <p:nvSpPr>
          <p:cNvPr id="6" name="Title 1">
            <a:extLst>
              <a:ext uri="{FF2B5EF4-FFF2-40B4-BE49-F238E27FC236}">
                <a16:creationId xmlns:a16="http://schemas.microsoft.com/office/drawing/2014/main" id="{6A4AFDB7-7E0D-2F43-BE66-AAD9B8DABE6D}"/>
              </a:ext>
            </a:extLst>
          </p:cNvPr>
          <p:cNvSpPr txBox="1">
            <a:spLocks/>
          </p:cNvSpPr>
          <p:nvPr/>
        </p:nvSpPr>
        <p:spPr>
          <a:xfrm>
            <a:off x="1143001" y="1555001"/>
            <a:ext cx="6858000" cy="430974"/>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100" dirty="0"/>
              <a:t>Findings:  Attitudes and adoption by agencies </a:t>
            </a:r>
          </a:p>
        </p:txBody>
      </p:sp>
      <p:sp>
        <p:nvSpPr>
          <p:cNvPr id="2" name="TextBox 1">
            <a:extLst>
              <a:ext uri="{FF2B5EF4-FFF2-40B4-BE49-F238E27FC236}">
                <a16:creationId xmlns:a16="http://schemas.microsoft.com/office/drawing/2014/main" id="{1D20AF35-94C2-0F4D-8AB6-EF561CC35AA0}"/>
              </a:ext>
            </a:extLst>
          </p:cNvPr>
          <p:cNvSpPr txBox="1"/>
          <p:nvPr/>
        </p:nvSpPr>
        <p:spPr>
          <a:xfrm>
            <a:off x="466725" y="1981200"/>
            <a:ext cx="8553450" cy="3947234"/>
          </a:xfrm>
          <a:prstGeom prst="rect">
            <a:avLst/>
          </a:prstGeom>
          <a:noFill/>
        </p:spPr>
        <p:txBody>
          <a:bodyPr wrap="square" rtlCol="0">
            <a:spAutoFit/>
          </a:bodyPr>
          <a:lstStyle/>
          <a:p>
            <a:pPr marL="214313" indent="-214313">
              <a:buFont typeface="Arial" panose="020B0604020202020204" pitchFamily="34" charset="0"/>
              <a:buChar char="•"/>
            </a:pPr>
            <a:r>
              <a:rPr lang="en-GB" dirty="0"/>
              <a:t>Practitioner perceptions of service user satisfaction, decreased re-referrals and co-worker recognition of RA value.</a:t>
            </a:r>
          </a:p>
          <a:p>
            <a:pPr marL="214313" indent="-214313">
              <a:buFont typeface="Arial" panose="020B0604020202020204" pitchFamily="34" charset="0"/>
              <a:buChar char="•"/>
            </a:pPr>
            <a:r>
              <a:rPr lang="en-GB" dirty="0"/>
              <a:t>Positive effect on intra-organisational service delivery:</a:t>
            </a:r>
          </a:p>
          <a:p>
            <a:r>
              <a:rPr lang="en-GB" sz="1350" i="1" dirty="0"/>
              <a:t>It has given us a framework that we can share with the team, because we are all part-time workers and sometimes we only have a two-hour crossover with colleagues using this approach someone can pick up the file and know exactly where we are (P3, FG2).</a:t>
            </a:r>
          </a:p>
          <a:p>
            <a:endParaRPr lang="en-GB" sz="750" dirty="0"/>
          </a:p>
          <a:p>
            <a:endParaRPr lang="en-GB" sz="1050" dirty="0"/>
          </a:p>
          <a:p>
            <a:pPr marL="214313" indent="-214313">
              <a:buFont typeface="Arial" panose="020B0604020202020204" pitchFamily="34" charset="0"/>
              <a:buChar char="•"/>
            </a:pPr>
            <a:r>
              <a:rPr lang="en-GB" dirty="0"/>
              <a:t>Some co-workers interpreted increased time as family over-reliance on the worker.</a:t>
            </a:r>
          </a:p>
          <a:p>
            <a:pPr marL="214313" indent="-214313">
              <a:buFont typeface="Arial" panose="020B0604020202020204" pitchFamily="34" charset="0"/>
              <a:buChar char="•"/>
            </a:pPr>
            <a:r>
              <a:rPr lang="en-GB" dirty="0"/>
              <a:t>Apprehension about changing from a ‘hand holding’ approach: </a:t>
            </a:r>
          </a:p>
          <a:p>
            <a:pPr marL="214313" indent="-214313">
              <a:buFont typeface="Arial" panose="020B0604020202020204" pitchFamily="34" charset="0"/>
              <a:buChar char="•"/>
            </a:pPr>
            <a:endParaRPr lang="en-GB" sz="750" dirty="0"/>
          </a:p>
          <a:p>
            <a:r>
              <a:rPr lang="en-GB" sz="1350" i="1" dirty="0"/>
              <a:t>We’ve got five other people, four other people that work in a completely different way and they can be quite blinkered in the way they approach their work, and they’re quite entrenched in it really. I think if you’re more open to other practices out there you can enhance the work, I’ve found that it enhances the work that you do (P5, FG3).</a:t>
            </a: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endParaRPr lang="en-GB" sz="1350" dirty="0"/>
          </a:p>
          <a:p>
            <a:pPr marL="214313" indent="-214313">
              <a:buFont typeface="Arial" panose="020B0604020202020204" pitchFamily="34" charset="0"/>
              <a:buChar char="•"/>
            </a:pPr>
            <a:r>
              <a:rPr lang="en-GB" sz="1350" dirty="0"/>
              <a:t> </a:t>
            </a:r>
            <a:endParaRPr lang="en-US" sz="1350" dirty="0"/>
          </a:p>
        </p:txBody>
      </p:sp>
    </p:spTree>
    <p:extLst>
      <p:ext uri="{BB962C8B-B14F-4D97-AF65-F5344CB8AC3E}">
        <p14:creationId xmlns:p14="http://schemas.microsoft.com/office/powerpoint/2010/main" val="10548717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396314"/>
            <a:ext cx="6858000" cy="364525"/>
          </a:xfrm>
        </p:spPr>
        <p:txBody>
          <a:bodyPr/>
          <a:lstStyle/>
          <a:p>
            <a:r>
              <a:rPr lang="en-GB" sz="2100" dirty="0"/>
              <a:t>Future Recommendations </a:t>
            </a:r>
          </a:p>
        </p:txBody>
      </p:sp>
      <p:sp>
        <p:nvSpPr>
          <p:cNvPr id="3" name="Subtitle 2"/>
          <p:cNvSpPr>
            <a:spLocks noGrp="1"/>
          </p:cNvSpPr>
          <p:nvPr>
            <p:ph type="subTitle" idx="1"/>
          </p:nvPr>
        </p:nvSpPr>
        <p:spPr>
          <a:xfrm>
            <a:off x="279315" y="1872049"/>
            <a:ext cx="8407486" cy="2757102"/>
          </a:xfrm>
        </p:spPr>
        <p:txBody>
          <a:bodyPr/>
          <a:lstStyle/>
          <a:p>
            <a:pPr algn="l"/>
            <a:r>
              <a:rPr lang="en-GB" dirty="0"/>
              <a:t>Training:</a:t>
            </a:r>
          </a:p>
          <a:p>
            <a:pPr marL="342900" indent="-342900" algn="l">
              <a:buAutoNum type="arabicPeriod"/>
            </a:pPr>
            <a:r>
              <a:rPr lang="en-GB" dirty="0"/>
              <a:t>Consider changes to the content or delivery of the training to better meet the needs of those practitioners who reported reductions in confidence.</a:t>
            </a:r>
          </a:p>
          <a:p>
            <a:pPr marL="342900" indent="-342900" algn="l">
              <a:buAutoNum type="arabicPeriod"/>
            </a:pPr>
            <a:r>
              <a:rPr lang="en-GB" dirty="0"/>
              <a:t>Consider training whole organisations. </a:t>
            </a:r>
          </a:p>
          <a:p>
            <a:pPr algn="l"/>
            <a:endParaRPr lang="en-GB" dirty="0"/>
          </a:p>
          <a:p>
            <a:pPr algn="l"/>
            <a:r>
              <a:rPr lang="en-GB" dirty="0"/>
              <a:t>Research:</a:t>
            </a:r>
          </a:p>
          <a:p>
            <a:pPr marL="342900" indent="-342900" algn="l">
              <a:buFont typeface="Arial" panose="020B0604020202020204" pitchFamily="34" charset="0"/>
              <a:buAutoNum type="arabicPeriod"/>
            </a:pPr>
            <a:r>
              <a:rPr lang="en-GB" dirty="0"/>
              <a:t>Evaluation to assess the long term effectiveness of RAFEP.</a:t>
            </a:r>
          </a:p>
          <a:p>
            <a:pPr marL="342900" indent="-342900" algn="l">
              <a:buAutoNum type="arabicPeriod"/>
            </a:pPr>
            <a:r>
              <a:rPr lang="en-GB" dirty="0"/>
              <a:t>Explore experiences of families receiving services from RAFEP trained practitioners.</a:t>
            </a:r>
          </a:p>
        </p:txBody>
      </p:sp>
      <p:pic>
        <p:nvPicPr>
          <p:cNvPr id="4" name="Picture 3"/>
          <p:cNvPicPr>
            <a:picLocks noChangeAspect="1"/>
          </p:cNvPicPr>
          <p:nvPr/>
        </p:nvPicPr>
        <p:blipFill>
          <a:blip r:embed="rId2"/>
          <a:stretch>
            <a:fillRect/>
          </a:stretch>
        </p:blipFill>
        <p:spPr>
          <a:xfrm>
            <a:off x="1589732" y="5274791"/>
            <a:ext cx="603192" cy="594386"/>
          </a:xfrm>
          <a:prstGeom prst="rect">
            <a:avLst/>
          </a:prstGeom>
        </p:spPr>
      </p:pic>
    </p:spTree>
    <p:extLst>
      <p:ext uri="{BB962C8B-B14F-4D97-AF65-F5344CB8AC3E}">
        <p14:creationId xmlns:p14="http://schemas.microsoft.com/office/powerpoint/2010/main" val="21215395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5416"/>
            <a:ext cx="11297816" cy="8305800"/>
          </a:xfrm>
          <a:prstGeom prst="rect">
            <a:avLst/>
          </a:prstGeom>
          <a:effectLst>
            <a:outerShdw blurRad="50800" dist="50800" dir="5400000" algn="ctr" rotWithShape="0">
              <a:srgbClr val="000000">
                <a:alpha val="39000"/>
              </a:srgbClr>
            </a:outerShdw>
            <a:softEdge rad="609600"/>
          </a:effectLst>
        </p:spPr>
      </p:pic>
      <p:sp>
        <p:nvSpPr>
          <p:cNvPr id="2" name="Rectangle 1"/>
          <p:cNvSpPr/>
          <p:nvPr/>
        </p:nvSpPr>
        <p:spPr>
          <a:xfrm>
            <a:off x="2958225" y="3244334"/>
            <a:ext cx="184731" cy="369332"/>
          </a:xfrm>
          <a:prstGeom prst="rect">
            <a:avLst/>
          </a:prstGeom>
        </p:spPr>
        <p:txBody>
          <a:bodyPr wrap="none">
            <a:spAutoFit/>
          </a:bodyPr>
          <a:lstStyle/>
          <a:p>
            <a:endParaRPr lang="en-GB" dirty="0"/>
          </a:p>
        </p:txBody>
      </p:sp>
      <p:sp>
        <p:nvSpPr>
          <p:cNvPr id="3" name="Rectangle 2"/>
          <p:cNvSpPr/>
          <p:nvPr/>
        </p:nvSpPr>
        <p:spPr>
          <a:xfrm>
            <a:off x="4355976" y="3648092"/>
            <a:ext cx="2664296" cy="830997"/>
          </a:xfrm>
          <a:prstGeom prst="rect">
            <a:avLst/>
          </a:prstGeom>
        </p:spPr>
        <p:txBody>
          <a:bodyPr wrap="square">
            <a:spAutoFit/>
          </a:bodyPr>
          <a:lstStyle/>
          <a:p>
            <a:pPr algn="ctr"/>
            <a:r>
              <a:rPr lang="en-GB" sz="2400" b="1" smtClean="0"/>
              <a:t>RA </a:t>
            </a:r>
            <a:r>
              <a:rPr lang="en-GB" sz="2400" b="1" dirty="0"/>
              <a:t>in family  support services  </a:t>
            </a:r>
            <a:endParaRPr lang="en-GB" sz="2400" dirty="0"/>
          </a:p>
        </p:txBody>
      </p:sp>
      <p:pic>
        <p:nvPicPr>
          <p:cNvPr id="9"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225" y="680194"/>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8167775" y="661491"/>
            <a:ext cx="1005582" cy="637467"/>
          </a:xfrm>
          <a:prstGeom prst="rect">
            <a:avLst/>
          </a:prstGeom>
        </p:spPr>
      </p:pic>
      <p:pic>
        <p:nvPicPr>
          <p:cNvPr id="11" name="Picture 10"/>
          <p:cNvPicPr>
            <a:picLocks noChangeAspect="1"/>
          </p:cNvPicPr>
          <p:nvPr/>
        </p:nvPicPr>
        <p:blipFill>
          <a:blip r:embed="rId5"/>
          <a:stretch>
            <a:fillRect/>
          </a:stretch>
        </p:blipFill>
        <p:spPr>
          <a:xfrm>
            <a:off x="10116616" y="680194"/>
            <a:ext cx="928146" cy="618764"/>
          </a:xfrm>
          <a:prstGeom prst="rect">
            <a:avLst/>
          </a:prstGeom>
        </p:spPr>
      </p:pic>
      <p:pic>
        <p:nvPicPr>
          <p:cNvPr id="12" name="Picture 11"/>
          <p:cNvPicPr>
            <a:picLocks noChangeAspect="1"/>
          </p:cNvPicPr>
          <p:nvPr/>
        </p:nvPicPr>
        <p:blipFill>
          <a:blip r:embed="rId5"/>
          <a:stretch>
            <a:fillRect/>
          </a:stretch>
        </p:blipFill>
        <p:spPr>
          <a:xfrm>
            <a:off x="833766" y="698278"/>
            <a:ext cx="928146" cy="618764"/>
          </a:xfrm>
          <a:prstGeom prst="rect">
            <a:avLst/>
          </a:prstGeom>
        </p:spPr>
      </p:pic>
    </p:spTree>
    <p:extLst>
      <p:ext uri="{BB962C8B-B14F-4D97-AF65-F5344CB8AC3E}">
        <p14:creationId xmlns:p14="http://schemas.microsoft.com/office/powerpoint/2010/main" val="2608988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fontScale="90000"/>
          </a:bodyPr>
          <a:lstStyle/>
          <a:p>
            <a:pPr algn="ctr"/>
            <a:r>
              <a:rPr lang="en-GB" sz="2700" b="1" dirty="0" smtClean="0">
                <a:solidFill>
                  <a:srgbClr val="EE1F7A"/>
                </a:solidFill>
              </a:rPr>
              <a:t>Aim</a:t>
            </a:r>
            <a:br>
              <a:rPr lang="en-GB" sz="2700" b="1" dirty="0" smtClean="0">
                <a:solidFill>
                  <a:srgbClr val="EE1F7A"/>
                </a:solidFill>
              </a:rPr>
            </a:br>
            <a:r>
              <a:rPr lang="en-GB" sz="2700" b="1" dirty="0" smtClean="0">
                <a:solidFill>
                  <a:srgbClr val="EE1F7A"/>
                </a:solidFill>
              </a:rPr>
              <a:t/>
            </a:r>
            <a:br>
              <a:rPr lang="en-GB" sz="2700" b="1" dirty="0" smtClean="0">
                <a:solidFill>
                  <a:srgbClr val="EE1F7A"/>
                </a:solidFill>
              </a:rPr>
            </a:br>
            <a:r>
              <a:rPr lang="en-GB" sz="2000" b="1" dirty="0" smtClean="0"/>
              <a:t> Explore agency </a:t>
            </a:r>
            <a:r>
              <a:rPr lang="en-GB" sz="2000" b="1" dirty="0"/>
              <a:t>interpretation </a:t>
            </a:r>
            <a:r>
              <a:rPr lang="en-GB" sz="2000" b="1" dirty="0" smtClean="0"/>
              <a:t>&amp; </a:t>
            </a:r>
            <a:r>
              <a:rPr lang="en-GB" sz="2000" b="1" dirty="0"/>
              <a:t>understanding of RA </a:t>
            </a:r>
            <a:br>
              <a:rPr lang="en-GB" sz="2000" b="1" dirty="0"/>
            </a:br>
            <a:r>
              <a:rPr lang="en-GB" sz="2000" b="1" dirty="0"/>
              <a:t>To gain insight into how RA affects practice delivery </a:t>
            </a:r>
            <a:r>
              <a:rPr lang="en-GB" sz="2000" b="1" dirty="0">
                <a:solidFill>
                  <a:srgbClr val="EE1F7A"/>
                </a:solidFill>
              </a:rPr>
              <a:t> </a:t>
            </a:r>
            <a:r>
              <a:rPr lang="en-GB" sz="2700" b="1" dirty="0">
                <a:solidFill>
                  <a:srgbClr val="EE1F7A"/>
                </a:solidFill>
              </a:rPr>
              <a:t/>
            </a:r>
            <a:br>
              <a:rPr lang="en-GB" sz="2700" b="1" dirty="0">
                <a:solidFill>
                  <a:srgbClr val="EE1F7A"/>
                </a:solidFill>
              </a:rPr>
            </a:br>
            <a:r>
              <a:rPr lang="en-GB" sz="2700" b="1" dirty="0" smtClean="0">
                <a:solidFill>
                  <a:srgbClr val="EE1F7A"/>
                </a:solidFill>
              </a:rPr>
              <a:t/>
            </a:r>
            <a:br>
              <a:rPr lang="en-GB" sz="2700" b="1" dirty="0" smtClean="0">
                <a:solidFill>
                  <a:srgbClr val="EE1F7A"/>
                </a:solidFill>
              </a:rPr>
            </a:br>
            <a:r>
              <a:rPr lang="en-GB" sz="2700" b="1" dirty="0" smtClean="0">
                <a:solidFill>
                  <a:srgbClr val="EE1F7A"/>
                </a:solidFill>
              </a:rPr>
              <a:t>Method</a:t>
            </a:r>
            <a:endParaRPr lang="en-GB" sz="2700" b="1" dirty="0">
              <a:solidFill>
                <a:srgbClr val="EE1F7A"/>
              </a:solidFill>
            </a:endParaRPr>
          </a:p>
        </p:txBody>
      </p:sp>
      <p:sp>
        <p:nvSpPr>
          <p:cNvPr id="3" name="TextBox 2"/>
          <p:cNvSpPr txBox="1"/>
          <p:nvPr/>
        </p:nvSpPr>
        <p:spPr>
          <a:xfrm>
            <a:off x="1187624" y="1268760"/>
            <a:ext cx="7484160" cy="4347344"/>
          </a:xfrm>
          <a:prstGeom prst="rect">
            <a:avLst/>
          </a:prstGeom>
          <a:noFill/>
        </p:spPr>
        <p:txBody>
          <a:bodyPr wrap="square" rtlCol="0">
            <a:spAutoFit/>
          </a:bodyPr>
          <a:lstStyle/>
          <a:p>
            <a:endParaRPr lang="en-GB" sz="1400" b="1" dirty="0" smtClean="0"/>
          </a:p>
          <a:p>
            <a:endParaRPr lang="en-GB" sz="1400" b="1" dirty="0" smtClean="0"/>
          </a:p>
          <a:p>
            <a:endParaRPr lang="en-GB" sz="1400" b="1" dirty="0"/>
          </a:p>
          <a:p>
            <a:endParaRPr lang="en-GB" sz="1400" b="1" dirty="0" smtClean="0"/>
          </a:p>
          <a:p>
            <a:endParaRPr lang="en-GB" sz="1400" b="1" dirty="0"/>
          </a:p>
          <a:p>
            <a:endParaRPr lang="en-GB" sz="1400" b="1" dirty="0"/>
          </a:p>
          <a:p>
            <a:endParaRPr lang="en-GB" sz="1400" b="1" dirty="0" smtClean="0"/>
          </a:p>
          <a:p>
            <a:r>
              <a:rPr lang="en-GB" sz="1400" b="1" dirty="0" smtClean="0"/>
              <a:t>Data </a:t>
            </a:r>
            <a:r>
              <a:rPr lang="en-GB" sz="1400" b="1" dirty="0"/>
              <a:t>Collection: </a:t>
            </a:r>
            <a:r>
              <a:rPr lang="en-GB" sz="1400" dirty="0"/>
              <a:t>Focus group:  TAF team &amp; managers - 8 practitioners, a lead practitioner &amp; team manager. </a:t>
            </a:r>
          </a:p>
          <a:p>
            <a:endParaRPr lang="en-GB" sz="1400" dirty="0"/>
          </a:p>
          <a:p>
            <a:r>
              <a:rPr lang="en-GB" sz="1400" b="1" dirty="0"/>
              <a:t>Observations</a:t>
            </a:r>
            <a:r>
              <a:rPr lang="en-GB" sz="1400" dirty="0"/>
              <a:t>: </a:t>
            </a:r>
            <a:r>
              <a:rPr lang="en-GB" sz="1400" dirty="0" smtClean="0"/>
              <a:t> </a:t>
            </a:r>
            <a:r>
              <a:rPr lang="en-GB" sz="1400" dirty="0"/>
              <a:t>11 family visits (conducted by 4 experienced practitioners),  </a:t>
            </a:r>
          </a:p>
          <a:p>
            <a:endParaRPr lang="en-GB" sz="1400" dirty="0"/>
          </a:p>
          <a:p>
            <a:pPr lvl="0"/>
            <a:endParaRPr lang="en-GB" sz="1400" dirty="0"/>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pPr marL="214313" indent="-214313">
              <a:buFont typeface="Arial" panose="020B0604020202020204" pitchFamily="34" charset="0"/>
              <a:buChar char="•"/>
            </a:pPr>
            <a:endParaRPr lang="en-GB" sz="1350" dirty="0">
              <a:solidFill>
                <a:prstClr val="black"/>
              </a:solidFill>
            </a:endParaRPr>
          </a:p>
          <a:p>
            <a:endParaRPr lang="en-GB" sz="1350" b="1" dirty="0">
              <a:solidFill>
                <a:prstClr val="black"/>
              </a:solidFill>
            </a:endParaRPr>
          </a:p>
        </p:txBody>
      </p:sp>
      <p:pic>
        <p:nvPicPr>
          <p:cNvPr id="7" name="Picture 6"/>
          <p:cNvPicPr>
            <a:picLocks noChangeAspect="1"/>
          </p:cNvPicPr>
          <p:nvPr/>
        </p:nvPicPr>
        <p:blipFill>
          <a:blip r:embed="rId2"/>
          <a:stretch>
            <a:fillRect/>
          </a:stretch>
        </p:blipFill>
        <p:spPr>
          <a:xfrm>
            <a:off x="8051277" y="6021288"/>
            <a:ext cx="928146" cy="618764"/>
          </a:xfrm>
          <a:prstGeom prst="rect">
            <a:avLst/>
          </a:prstGeom>
        </p:spPr>
      </p:pic>
      <p:pic>
        <p:nvPicPr>
          <p:cNvPr id="8" name="Picture 7"/>
          <p:cNvPicPr>
            <a:picLocks noChangeAspect="1"/>
          </p:cNvPicPr>
          <p:nvPr/>
        </p:nvPicPr>
        <p:blipFill>
          <a:blip r:embed="rId3"/>
          <a:stretch>
            <a:fillRect/>
          </a:stretch>
        </p:blipFill>
        <p:spPr>
          <a:xfrm>
            <a:off x="6804248" y="6002585"/>
            <a:ext cx="1005582" cy="637467"/>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56606605"/>
              </p:ext>
            </p:extLst>
          </p:nvPr>
        </p:nvGraphicFramePr>
        <p:xfrm>
          <a:off x="3131840" y="4090403"/>
          <a:ext cx="2952328" cy="1174242"/>
        </p:xfrm>
        <a:graphic>
          <a:graphicData uri="http://schemas.openxmlformats.org/drawingml/2006/table">
            <a:tbl>
              <a:tblPr firstRow="1" firstCol="1" bandRow="1"/>
              <a:tblGrid>
                <a:gridCol w="2315551">
                  <a:extLst>
                    <a:ext uri="{9D8B030D-6E8A-4147-A177-3AD203B41FA5}">
                      <a16:colId xmlns:a16="http://schemas.microsoft.com/office/drawing/2014/main" val="20000"/>
                    </a:ext>
                  </a:extLst>
                </a:gridCol>
                <a:gridCol w="636777">
                  <a:extLst>
                    <a:ext uri="{9D8B030D-6E8A-4147-A177-3AD203B41FA5}">
                      <a16:colId xmlns:a16="http://schemas.microsoft.com/office/drawing/2014/main" val="20001"/>
                    </a:ext>
                  </a:extLst>
                </a:gridCol>
              </a:tblGrid>
              <a:tr h="192022">
                <a:tc>
                  <a:txBody>
                    <a:bodyPr/>
                    <a:lstStyle/>
                    <a:p>
                      <a:pPr algn="just">
                        <a:lnSpc>
                          <a:spcPct val="107000"/>
                        </a:lnSpc>
                        <a:spcAft>
                          <a:spcPts val="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Phase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First meeting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Ongoing Assessment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End of Assessment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92022">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Progress review/case closure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92022">
                <a:tc>
                  <a:txBody>
                    <a:bodyPr/>
                    <a:lstStyle/>
                    <a:p>
                      <a:pPr algn="just">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Total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9" name="Content Placeholder 8"/>
          <p:cNvSpPr>
            <a:spLocks noGrp="1"/>
          </p:cNvSpPr>
          <p:nvPr>
            <p:ph idx="1"/>
          </p:nvPr>
        </p:nvSpPr>
        <p:spPr>
          <a:xfrm>
            <a:off x="1331639" y="5691316"/>
            <a:ext cx="7138321" cy="522065"/>
          </a:xfrm>
        </p:spPr>
        <p:txBody>
          <a:bodyPr/>
          <a:lstStyle/>
          <a:p>
            <a:endParaRPr lang="en-GB" dirty="0"/>
          </a:p>
        </p:txBody>
      </p:sp>
    </p:spTree>
    <p:extLst>
      <p:ext uri="{BB962C8B-B14F-4D97-AF65-F5344CB8AC3E}">
        <p14:creationId xmlns:p14="http://schemas.microsoft.com/office/powerpoint/2010/main" val="17302571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370057"/>
            <a:ext cx="7886700" cy="1482879"/>
          </a:xfrm>
        </p:spPr>
        <p:txBody>
          <a:bodyPr>
            <a:normAutofit/>
          </a:bodyPr>
          <a:lstStyle/>
          <a:p>
            <a:pPr algn="ctr"/>
            <a:r>
              <a:rPr lang="en-GB" sz="2700" b="1" dirty="0">
                <a:solidFill>
                  <a:srgbClr val="EE1F7A"/>
                </a:solidFill>
              </a:rPr>
              <a:t>Practitioner RA Training </a:t>
            </a:r>
          </a:p>
        </p:txBody>
      </p:sp>
      <p:pic>
        <p:nvPicPr>
          <p:cNvPr id="7" name="Picture 6"/>
          <p:cNvPicPr>
            <a:picLocks noChangeAspect="1"/>
          </p:cNvPicPr>
          <p:nvPr/>
        </p:nvPicPr>
        <p:blipFill>
          <a:blip r:embed="rId2"/>
          <a:stretch>
            <a:fillRect/>
          </a:stretch>
        </p:blipFill>
        <p:spPr>
          <a:xfrm>
            <a:off x="7975463" y="5958631"/>
            <a:ext cx="928146" cy="618764"/>
          </a:xfrm>
          <a:prstGeom prst="rect">
            <a:avLst/>
          </a:prstGeom>
        </p:spPr>
      </p:pic>
      <p:pic>
        <p:nvPicPr>
          <p:cNvPr id="8" name="Picture 7"/>
          <p:cNvPicPr>
            <a:picLocks noChangeAspect="1"/>
          </p:cNvPicPr>
          <p:nvPr/>
        </p:nvPicPr>
        <p:blipFill>
          <a:blip r:embed="rId3"/>
          <a:stretch>
            <a:fillRect/>
          </a:stretch>
        </p:blipFill>
        <p:spPr>
          <a:xfrm>
            <a:off x="6823415" y="5949280"/>
            <a:ext cx="1005582" cy="637467"/>
          </a:xfrm>
          <a:prstGeom prst="rect">
            <a:avLst/>
          </a:prstGeom>
        </p:spPr>
      </p:pic>
      <p:sp>
        <p:nvSpPr>
          <p:cNvPr id="9" name="TextBox 8"/>
          <p:cNvSpPr txBox="1"/>
          <p:nvPr/>
        </p:nvSpPr>
        <p:spPr>
          <a:xfrm>
            <a:off x="971600" y="2276872"/>
            <a:ext cx="7128792" cy="2308324"/>
          </a:xfrm>
          <a:prstGeom prst="rect">
            <a:avLst/>
          </a:prstGeom>
          <a:noFill/>
        </p:spPr>
        <p:txBody>
          <a:bodyPr wrap="square" rtlCol="0">
            <a:spAutoFit/>
          </a:bodyPr>
          <a:lstStyle/>
          <a:p>
            <a:pPr algn="ctr"/>
            <a:r>
              <a:rPr lang="en-GB" dirty="0"/>
              <a:t>All practitioners had received RA training </a:t>
            </a:r>
          </a:p>
          <a:p>
            <a:pPr algn="ctr"/>
            <a:r>
              <a:rPr lang="en-GB" dirty="0"/>
              <a:t>      </a:t>
            </a:r>
          </a:p>
          <a:p>
            <a:pPr algn="ctr"/>
            <a:r>
              <a:rPr lang="en-GB" i="1" dirty="0"/>
              <a:t>‘a bit of an eye-opener’. FGC </a:t>
            </a:r>
          </a:p>
          <a:p>
            <a:pPr algn="ctr"/>
            <a:endParaRPr lang="en-GB" i="1" dirty="0"/>
          </a:p>
          <a:p>
            <a:pPr algn="ctr"/>
            <a:r>
              <a:rPr lang="en-GB" dirty="0"/>
              <a:t>‘</a:t>
            </a:r>
            <a:r>
              <a:rPr lang="en-GB" i="1" dirty="0"/>
              <a:t>I was kind of using restorative approach without knowing it. Allowing that person to talk and have their voice heard, trying to understand what they wanted’’ FGC</a:t>
            </a:r>
          </a:p>
          <a:p>
            <a:endParaRPr lang="en-GB" dirty="0"/>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37126502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a:bodyPr>
          <a:lstStyle/>
          <a:p>
            <a:pPr algn="ctr">
              <a:lnSpc>
                <a:spcPct val="107000"/>
              </a:lnSpc>
            </a:pPr>
            <a:r>
              <a:rPr lang="en-GB" sz="2800" b="1" dirty="0">
                <a:latin typeface="Calibri" panose="020F0502020204030204" pitchFamily="34" charset="0"/>
                <a:ea typeface="Calibri" panose="020F0502020204030204" pitchFamily="34" charset="0"/>
                <a:cs typeface="Times New Roman" panose="02020603050405020304" pitchFamily="18" charset="0"/>
              </a:rPr>
              <a:t>Practitioner understanding of RA </a:t>
            </a:r>
            <a:endParaRPr lang="en-GB" sz="2700" b="1" dirty="0">
              <a:solidFill>
                <a:srgbClr val="EE1F7A"/>
              </a:solidFill>
            </a:endParaRP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99592" y="5733256"/>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51723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3" name="TextBox 2"/>
          <p:cNvSpPr txBox="1"/>
          <p:nvPr/>
        </p:nvSpPr>
        <p:spPr>
          <a:xfrm>
            <a:off x="323528" y="1196752"/>
            <a:ext cx="8568951" cy="4524315"/>
          </a:xfrm>
          <a:prstGeom prst="rect">
            <a:avLst/>
          </a:prstGeom>
          <a:noFill/>
        </p:spPr>
        <p:txBody>
          <a:bodyPr wrap="square" rtlCol="0">
            <a:spAutoFit/>
          </a:bodyPr>
          <a:lstStyle/>
          <a:p>
            <a:endParaRPr lang="en-GB" b="1" dirty="0"/>
          </a:p>
          <a:p>
            <a:r>
              <a:rPr lang="en-GB" b="1" dirty="0"/>
              <a:t>RA </a:t>
            </a:r>
            <a:r>
              <a:rPr lang="en-GB" dirty="0"/>
              <a:t>based on a set of core values which = secure base on for relationships with families</a:t>
            </a:r>
            <a:r>
              <a:rPr lang="en-GB" dirty="0" smtClean="0"/>
              <a:t>:</a:t>
            </a:r>
          </a:p>
          <a:p>
            <a:r>
              <a:rPr lang="en-GB" dirty="0" smtClean="0"/>
              <a:t>Being </a:t>
            </a:r>
            <a:r>
              <a:rPr lang="en-GB" dirty="0"/>
              <a:t>person-led</a:t>
            </a:r>
          </a:p>
          <a:p>
            <a:r>
              <a:rPr lang="en-GB" dirty="0"/>
              <a:t>Inclusive</a:t>
            </a:r>
          </a:p>
          <a:p>
            <a:r>
              <a:rPr lang="en-GB" dirty="0"/>
              <a:t>Empathetic</a:t>
            </a:r>
          </a:p>
          <a:p>
            <a:r>
              <a:rPr lang="en-GB" dirty="0"/>
              <a:t>Partnership-based</a:t>
            </a:r>
          </a:p>
          <a:p>
            <a:r>
              <a:rPr lang="en-GB" dirty="0"/>
              <a:t>Empowering</a:t>
            </a:r>
          </a:p>
          <a:p>
            <a:r>
              <a:rPr lang="en-GB" dirty="0"/>
              <a:t>Non-judgemental </a:t>
            </a:r>
          </a:p>
          <a:p>
            <a:r>
              <a:rPr lang="en-GB" dirty="0"/>
              <a:t>Democratic </a:t>
            </a:r>
          </a:p>
          <a:p>
            <a:endParaRPr lang="en-GB" dirty="0"/>
          </a:p>
          <a:p>
            <a:r>
              <a:rPr lang="en-GB" i="1" dirty="0" smtClean="0"/>
              <a:t>‘core </a:t>
            </a:r>
            <a:r>
              <a:rPr lang="en-GB" i="1" dirty="0"/>
              <a:t>principles, about being person led </a:t>
            </a:r>
            <a:r>
              <a:rPr lang="en-GB" i="1" dirty="0" smtClean="0"/>
              <a:t>&amp; </a:t>
            </a:r>
            <a:r>
              <a:rPr lang="en-GB" i="1" dirty="0"/>
              <a:t>really building a relationship with a person’ FGP, </a:t>
            </a:r>
          </a:p>
          <a:p>
            <a:endParaRPr lang="en-GB" i="1" dirty="0"/>
          </a:p>
          <a:p>
            <a:endParaRPr lang="en-GB" dirty="0"/>
          </a:p>
          <a:p>
            <a:endParaRPr lang="en-GB" dirty="0"/>
          </a:p>
          <a:p>
            <a:r>
              <a:rPr lang="en-GB" i="1" dirty="0"/>
              <a:t> </a:t>
            </a:r>
            <a:endParaRPr lang="en-GB" dirty="0"/>
          </a:p>
          <a:p>
            <a:r>
              <a:rPr lang="en-GB" b="1" dirty="0">
                <a:solidFill>
                  <a:prstClr val="black"/>
                </a:solidFill>
              </a:rPr>
              <a:t> </a:t>
            </a:r>
          </a:p>
        </p:txBody>
      </p:sp>
      <p:pic>
        <p:nvPicPr>
          <p:cNvPr id="7" name="Picture 6"/>
          <p:cNvPicPr>
            <a:picLocks noChangeAspect="1"/>
          </p:cNvPicPr>
          <p:nvPr/>
        </p:nvPicPr>
        <p:blipFill>
          <a:blip r:embed="rId4"/>
          <a:stretch>
            <a:fillRect/>
          </a:stretch>
        </p:blipFill>
        <p:spPr>
          <a:xfrm>
            <a:off x="7198571" y="5575399"/>
            <a:ext cx="928146" cy="618764"/>
          </a:xfrm>
          <a:prstGeom prst="rect">
            <a:avLst/>
          </a:prstGeom>
        </p:spPr>
      </p:pic>
      <p:pic>
        <p:nvPicPr>
          <p:cNvPr id="8" name="Picture 7"/>
          <p:cNvPicPr>
            <a:picLocks noChangeAspect="1"/>
          </p:cNvPicPr>
          <p:nvPr/>
        </p:nvPicPr>
        <p:blipFill>
          <a:blip r:embed="rId5"/>
          <a:stretch>
            <a:fillRect/>
          </a:stretch>
        </p:blipFill>
        <p:spPr>
          <a:xfrm>
            <a:off x="5009956" y="5583039"/>
            <a:ext cx="1005582" cy="637467"/>
          </a:xfrm>
          <a:prstGeom prst="rect">
            <a:avLst/>
          </a:prstGeom>
        </p:spPr>
      </p:pic>
    </p:spTree>
    <p:extLst>
      <p:ext uri="{BB962C8B-B14F-4D97-AF65-F5344CB8AC3E}">
        <p14:creationId xmlns:p14="http://schemas.microsoft.com/office/powerpoint/2010/main" val="1702069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a:bodyPr>
          <a:lstStyle/>
          <a:p>
            <a:pPr algn="ctr">
              <a:lnSpc>
                <a:spcPct val="107000"/>
              </a:lnSpc>
            </a:pPr>
            <a:r>
              <a:rPr lang="en-GB" sz="2700" b="1" dirty="0">
                <a:solidFill>
                  <a:srgbClr val="EE1F7A"/>
                </a:solidFill>
              </a:rPr>
              <a:t>How?  </a:t>
            </a:r>
          </a:p>
        </p:txBody>
      </p:sp>
      <p:pic>
        <p:nvPicPr>
          <p:cNvPr id="7" name="Picture 6"/>
          <p:cNvPicPr>
            <a:picLocks noChangeAspect="1"/>
          </p:cNvPicPr>
          <p:nvPr/>
        </p:nvPicPr>
        <p:blipFill>
          <a:blip r:embed="rId2"/>
          <a:stretch>
            <a:fillRect/>
          </a:stretch>
        </p:blipFill>
        <p:spPr>
          <a:xfrm>
            <a:off x="7852342" y="5949280"/>
            <a:ext cx="928146" cy="618764"/>
          </a:xfrm>
          <a:prstGeom prst="rect">
            <a:avLst/>
          </a:prstGeom>
        </p:spPr>
      </p:pic>
      <p:pic>
        <p:nvPicPr>
          <p:cNvPr id="8" name="Picture 7"/>
          <p:cNvPicPr>
            <a:picLocks noChangeAspect="1"/>
          </p:cNvPicPr>
          <p:nvPr/>
        </p:nvPicPr>
        <p:blipFill>
          <a:blip r:embed="rId3"/>
          <a:stretch>
            <a:fillRect/>
          </a:stretch>
        </p:blipFill>
        <p:spPr>
          <a:xfrm>
            <a:off x="6660232" y="5930577"/>
            <a:ext cx="1005582" cy="637467"/>
          </a:xfrm>
          <a:prstGeom prst="rect">
            <a:avLst/>
          </a:prstGeom>
        </p:spPr>
      </p:pic>
      <p:sp>
        <p:nvSpPr>
          <p:cNvPr id="9" name="Rectangle 8"/>
          <p:cNvSpPr/>
          <p:nvPr/>
        </p:nvSpPr>
        <p:spPr>
          <a:xfrm>
            <a:off x="909812" y="1456887"/>
            <a:ext cx="7406603" cy="3139321"/>
          </a:xfrm>
          <a:prstGeom prst="rect">
            <a:avLst/>
          </a:prstGeom>
        </p:spPr>
        <p:txBody>
          <a:bodyPr wrap="square">
            <a:spAutoFit/>
          </a:bodyPr>
          <a:lstStyle/>
          <a:p>
            <a:pPr algn="just"/>
            <a:endParaRPr lang="en-GB" dirty="0"/>
          </a:p>
          <a:p>
            <a:pPr algn="just"/>
            <a:r>
              <a:rPr lang="en-GB" dirty="0"/>
              <a:t>Restorative questions engender careful listening, good communication, sharing of experiences, empathy &amp; understanding, collaborative identification of family need, setting the goals &amp; considering how to achieve them </a:t>
            </a:r>
          </a:p>
          <a:p>
            <a:endParaRPr lang="en-GB" dirty="0"/>
          </a:p>
          <a:p>
            <a:pPr algn="ctr"/>
            <a:r>
              <a:rPr lang="en-GB" dirty="0"/>
              <a:t>    ‘</a:t>
            </a:r>
            <a:r>
              <a:rPr lang="en-GB" i="1" dirty="0"/>
              <a:t>that first question, “can you tell me what’s happening”, and then moving through, I’m always conscious of always moving through that process of what’s happening, how are you thinking or feeling about that, is that having an impact on them, is it having an impact on the wider family, wider community, and what do they need to move forward from that, and start the planning and look at how they can change and what needs to be in place.’</a:t>
            </a:r>
            <a:endParaRPr lang="en-GB" dirty="0"/>
          </a:p>
        </p:txBody>
      </p:sp>
      <p:sp>
        <p:nvSpPr>
          <p:cNvPr id="3" name="Content Placeholder 2"/>
          <p:cNvSpPr>
            <a:spLocks noGrp="1"/>
          </p:cNvSpPr>
          <p:nvPr>
            <p:ph idx="1"/>
          </p:nvPr>
        </p:nvSpPr>
        <p:spPr>
          <a:xfrm>
            <a:off x="628650" y="1268760"/>
            <a:ext cx="7886700" cy="4908203"/>
          </a:xfrm>
        </p:spPr>
        <p:txBody>
          <a:bodyPr/>
          <a:lstStyle/>
          <a:p>
            <a:pPr marL="0" indent="0">
              <a:buNone/>
            </a:pPr>
            <a:r>
              <a:rPr lang="en-GB" dirty="0" smtClean="0"/>
              <a:t>    Restorative </a:t>
            </a:r>
            <a:r>
              <a:rPr lang="en-GB" dirty="0"/>
              <a:t>skills/tools: Translate restorative values into practice </a:t>
            </a:r>
          </a:p>
          <a:p>
            <a:pPr marL="0" indent="0">
              <a:buNone/>
            </a:pPr>
            <a:endParaRPr lang="en-GB" dirty="0"/>
          </a:p>
        </p:txBody>
      </p:sp>
    </p:spTree>
    <p:extLst>
      <p:ext uri="{BB962C8B-B14F-4D97-AF65-F5344CB8AC3E}">
        <p14:creationId xmlns:p14="http://schemas.microsoft.com/office/powerpoint/2010/main" val="37393588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92697"/>
            <a:ext cx="7886700" cy="576063"/>
          </a:xfrm>
        </p:spPr>
        <p:txBody>
          <a:bodyPr>
            <a:normAutofit fontScale="90000"/>
          </a:bodyPr>
          <a:lstStyle/>
          <a:p>
            <a:pPr algn="ctr">
              <a:lnSpc>
                <a:spcPct val="107000"/>
              </a:lnSpc>
            </a:pPr>
            <a:r>
              <a:rPr lang="en-GB" sz="2800" b="1" dirty="0" smtClean="0">
                <a:latin typeface="Calibri" panose="020F0502020204030204" pitchFamily="34" charset="0"/>
                <a:ea typeface="Calibri" panose="020F0502020204030204" pitchFamily="34" charset="0"/>
                <a:cs typeface="Times New Roman" panose="02020603050405020304" pitchFamily="18" charset="0"/>
              </a:rPr>
              <a:t>Perceptions RA impact </a:t>
            </a:r>
            <a:r>
              <a:rPr lang="en-GB" sz="2800" b="1" dirty="0">
                <a:latin typeface="Calibri" panose="020F0502020204030204" pitchFamily="34" charset="0"/>
                <a:ea typeface="Calibri" panose="020F0502020204030204" pitchFamily="34" charset="0"/>
                <a:cs typeface="Times New Roman" panose="02020603050405020304" pitchFamily="18" charset="0"/>
              </a:rPr>
              <a:t>on service </a:t>
            </a:r>
            <a:r>
              <a:rPr lang="en-GB" sz="2800" b="1" dirty="0" smtClean="0">
                <a:latin typeface="Calibri" panose="020F0502020204030204" pitchFamily="34" charset="0"/>
                <a:ea typeface="Calibri" panose="020F0502020204030204" pitchFamily="34" charset="0"/>
                <a:cs typeface="Times New Roman" panose="02020603050405020304" pitchFamily="18" charset="0"/>
              </a:rPr>
              <a:t>provision  </a:t>
            </a:r>
            <a:r>
              <a:rPr lang="en-GB" sz="2400" dirty="0">
                <a:latin typeface="Calibri" panose="020F0502020204030204" pitchFamily="34" charset="0"/>
                <a:ea typeface="Calibri" panose="020F0502020204030204" pitchFamily="34" charset="0"/>
                <a:cs typeface="Times New Roman" panose="02020603050405020304" pitchFamily="18" charset="0"/>
              </a:rPr>
              <a:t/>
            </a:r>
            <a:br>
              <a:rPr lang="en-GB" sz="2400" dirty="0">
                <a:latin typeface="Calibri" panose="020F0502020204030204" pitchFamily="34" charset="0"/>
                <a:ea typeface="Calibri" panose="020F0502020204030204" pitchFamily="34" charset="0"/>
                <a:cs typeface="Times New Roman" panose="02020603050405020304" pitchFamily="18" charset="0"/>
              </a:rPr>
            </a:br>
            <a:endParaRPr lang="en-GB" sz="2700" b="1" dirty="0">
              <a:solidFill>
                <a:srgbClr val="EE1F7A"/>
              </a:solidFill>
            </a:endParaRPr>
          </a:p>
        </p:txBody>
      </p:sp>
      <p:sp>
        <p:nvSpPr>
          <p:cNvPr id="3" name="TextBox 2"/>
          <p:cNvSpPr txBox="1"/>
          <p:nvPr/>
        </p:nvSpPr>
        <p:spPr>
          <a:xfrm>
            <a:off x="2365721" y="1023343"/>
            <a:ext cx="6099784" cy="2516073"/>
          </a:xfrm>
          <a:prstGeom prst="rect">
            <a:avLst/>
          </a:prstGeom>
          <a:noFill/>
        </p:spPr>
        <p:txBody>
          <a:bodyPr wrap="square" rtlCol="0">
            <a:spAutoFit/>
          </a:bodyPr>
          <a:lstStyle/>
          <a:p>
            <a:endParaRPr lang="en-GB" sz="1350" dirty="0">
              <a:solidFill>
                <a:prstClr val="black"/>
              </a:solidFill>
            </a:endParaRPr>
          </a:p>
          <a:p>
            <a:pPr algn="ctr"/>
            <a:r>
              <a:rPr lang="en-GB" b="1" dirty="0" smtClean="0">
                <a:solidFill>
                  <a:prstClr val="black"/>
                </a:solidFill>
              </a:rPr>
              <a:t> </a:t>
            </a:r>
            <a:r>
              <a:rPr lang="en-GB" b="1" dirty="0">
                <a:solidFill>
                  <a:prstClr val="black"/>
                </a:solidFill>
              </a:rPr>
              <a:t>G</a:t>
            </a:r>
            <a:r>
              <a:rPr lang="en-GB" b="1" dirty="0" smtClean="0">
                <a:solidFill>
                  <a:prstClr val="black"/>
                </a:solidFill>
              </a:rPr>
              <a:t>enerates whole family approach</a:t>
            </a:r>
            <a:r>
              <a:rPr lang="en-GB" dirty="0" smtClean="0">
                <a:solidFill>
                  <a:prstClr val="black"/>
                </a:solidFill>
              </a:rPr>
              <a:t>: RA value: Inclusivity</a:t>
            </a:r>
          </a:p>
          <a:p>
            <a:pPr algn="ctr"/>
            <a:r>
              <a:rPr lang="en-GB" i="1" dirty="0"/>
              <a:t>‘It could be friends, maybe it’s relatives. Whoever they deem as their family unit would be who we would work with…. the small child who wants to talk to us, their perspective on what the problems are is as valued as mum’s. It may be very different, from a different angle, but nevertheless it’s to be heard, respected and integrated into our picture of things.’ FGP</a:t>
            </a:r>
            <a:endParaRPr lang="en-GB" dirty="0"/>
          </a:p>
          <a:p>
            <a:pPr algn="ctr"/>
            <a:r>
              <a:rPr lang="en-GB" dirty="0" smtClean="0">
                <a:solidFill>
                  <a:prstClr val="black"/>
                </a:solidFill>
              </a:rPr>
              <a:t> </a:t>
            </a:r>
            <a:endParaRPr lang="en-GB" b="1" dirty="0">
              <a:solidFill>
                <a:prstClr val="black"/>
              </a:solidFill>
            </a:endParaRPr>
          </a:p>
        </p:txBody>
      </p:sp>
      <p:pic>
        <p:nvPicPr>
          <p:cNvPr id="7" name="Picture 6"/>
          <p:cNvPicPr>
            <a:picLocks noChangeAspect="1"/>
          </p:cNvPicPr>
          <p:nvPr/>
        </p:nvPicPr>
        <p:blipFill>
          <a:blip r:embed="rId2"/>
          <a:stretch>
            <a:fillRect/>
          </a:stretch>
        </p:blipFill>
        <p:spPr>
          <a:xfrm>
            <a:off x="8001432" y="6031057"/>
            <a:ext cx="928146" cy="618764"/>
          </a:xfrm>
          <a:prstGeom prst="rect">
            <a:avLst/>
          </a:prstGeom>
        </p:spPr>
      </p:pic>
      <p:pic>
        <p:nvPicPr>
          <p:cNvPr id="8" name="Picture 7"/>
          <p:cNvPicPr>
            <a:picLocks noChangeAspect="1"/>
          </p:cNvPicPr>
          <p:nvPr/>
        </p:nvPicPr>
        <p:blipFill>
          <a:blip r:embed="rId3"/>
          <a:stretch>
            <a:fillRect/>
          </a:stretch>
        </p:blipFill>
        <p:spPr>
          <a:xfrm>
            <a:off x="6804248" y="6031057"/>
            <a:ext cx="1005582" cy="637467"/>
          </a:xfrm>
          <a:prstGeom prst="rect">
            <a:avLst/>
          </a:prstGeom>
        </p:spPr>
      </p:pic>
      <p:pic>
        <p:nvPicPr>
          <p:cNvPr id="10" name="Picture 9"/>
          <p:cNvPicPr>
            <a:picLocks noChangeAspect="1"/>
          </p:cNvPicPr>
          <p:nvPr/>
        </p:nvPicPr>
        <p:blipFill>
          <a:blip r:embed="rId4"/>
          <a:stretch>
            <a:fillRect/>
          </a:stretch>
        </p:blipFill>
        <p:spPr>
          <a:xfrm>
            <a:off x="506196" y="1556793"/>
            <a:ext cx="1906165" cy="1636125"/>
          </a:xfrm>
          <a:prstGeom prst="rect">
            <a:avLst/>
          </a:prstGeom>
        </p:spPr>
      </p:pic>
      <p:sp>
        <p:nvSpPr>
          <p:cNvPr id="11" name="TextBox 10"/>
          <p:cNvSpPr txBox="1"/>
          <p:nvPr/>
        </p:nvSpPr>
        <p:spPr>
          <a:xfrm>
            <a:off x="567007" y="3418996"/>
            <a:ext cx="5949209" cy="2308324"/>
          </a:xfrm>
          <a:prstGeom prst="rect">
            <a:avLst/>
          </a:prstGeom>
          <a:noFill/>
        </p:spPr>
        <p:txBody>
          <a:bodyPr wrap="square" rtlCol="0">
            <a:spAutoFit/>
          </a:bodyPr>
          <a:lstStyle/>
          <a:p>
            <a:pPr lvl="0"/>
            <a:r>
              <a:rPr lang="en-GB" b="1" dirty="0" smtClean="0"/>
              <a:t>Supports strengths-based questioning practice</a:t>
            </a:r>
            <a:r>
              <a:rPr lang="en-GB" dirty="0" smtClean="0"/>
              <a:t>: RA values democracy and trust: </a:t>
            </a:r>
            <a:r>
              <a:rPr lang="en-GB" i="1" dirty="0" smtClean="0"/>
              <a:t>‘</a:t>
            </a:r>
            <a:r>
              <a:rPr lang="en-GB" i="1" dirty="0"/>
              <a:t>they’re the experts, they know what’s going on, they know how best to keep, (pause) usually the families we work with know how best to keep the kids safe. They know how best to meet their needs. They know how best to manage </a:t>
            </a:r>
            <a:r>
              <a:rPr lang="en-GB" i="1" dirty="0" smtClean="0"/>
              <a:t>risk…. if </a:t>
            </a:r>
            <a:r>
              <a:rPr lang="en-GB" i="1" dirty="0"/>
              <a:t>we have a different perspective about that, their perspective is still valid. We do a lot of reflection about why they might think a certain way.’ </a:t>
            </a:r>
            <a:endParaRPr lang="en-GB" dirty="0"/>
          </a:p>
        </p:txBody>
      </p:sp>
      <p:pic>
        <p:nvPicPr>
          <p:cNvPr id="12" name="Picture 11"/>
          <p:cNvPicPr>
            <a:picLocks noChangeAspect="1"/>
          </p:cNvPicPr>
          <p:nvPr/>
        </p:nvPicPr>
        <p:blipFill>
          <a:blip r:embed="rId5"/>
          <a:stretch>
            <a:fillRect/>
          </a:stretch>
        </p:blipFill>
        <p:spPr>
          <a:xfrm>
            <a:off x="6516216" y="3604789"/>
            <a:ext cx="2004271" cy="1941764"/>
          </a:xfrm>
          <a:prstGeom prst="rect">
            <a:avLst/>
          </a:prstGeom>
        </p:spPr>
      </p:pic>
      <p:sp>
        <p:nvSpPr>
          <p:cNvPr id="9" name="Content Placeholder 8"/>
          <p:cNvSpPr>
            <a:spLocks noGrp="1"/>
          </p:cNvSpPr>
          <p:nvPr>
            <p:ph idx="1"/>
          </p:nvPr>
        </p:nvSpPr>
        <p:spPr>
          <a:xfrm>
            <a:off x="628650" y="1825625"/>
            <a:ext cx="7886700" cy="3901695"/>
          </a:xfrm>
        </p:spPr>
        <p:txBody>
          <a:bodyPr/>
          <a:lstStyle/>
          <a:p>
            <a:endParaRPr lang="en-GB" dirty="0"/>
          </a:p>
        </p:txBody>
      </p:sp>
    </p:spTree>
    <p:extLst>
      <p:ext uri="{BB962C8B-B14F-4D97-AF65-F5344CB8AC3E}">
        <p14:creationId xmlns:p14="http://schemas.microsoft.com/office/powerpoint/2010/main" val="266393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453" y="980728"/>
            <a:ext cx="8033657" cy="428439"/>
          </a:xfrm>
        </p:spPr>
        <p:txBody>
          <a:bodyPr>
            <a:normAutofit fontScale="90000"/>
          </a:bodyPr>
          <a:lstStyle/>
          <a:p>
            <a:pPr>
              <a:lnSpc>
                <a:spcPct val="107000"/>
              </a:lnSpc>
              <a:spcAft>
                <a:spcPts val="800"/>
              </a:spcAft>
            </a:pPr>
            <a:r>
              <a:rPr lang="en-GB" sz="2800" dirty="0">
                <a:latin typeface="Calibri" panose="020F0502020204030204" pitchFamily="34" charset="0"/>
                <a:ea typeface="Calibri" panose="020F0502020204030204" pitchFamily="34" charset="0"/>
                <a:cs typeface="Times New Roman" panose="02020603050405020304" pitchFamily="18" charset="0"/>
              </a:rPr>
              <a:t>Change mechanisms </a:t>
            </a:r>
            <a:r>
              <a:rPr lang="en-GB" sz="2800" dirty="0" smtClean="0">
                <a:latin typeface="Calibri" panose="020F0502020204030204" pitchFamily="34" charset="0"/>
                <a:ea typeface="Calibri" panose="020F0502020204030204" pitchFamily="34" charset="0"/>
                <a:cs typeface="Times New Roman" panose="02020603050405020304" pitchFamily="18" charset="0"/>
              </a:rPr>
              <a:t>embedded within RA</a:t>
            </a:r>
            <a:r>
              <a:rPr lang="en-GB" sz="2800" dirty="0">
                <a:latin typeface="Calibri" panose="020F0502020204030204" pitchFamily="34" charset="0"/>
                <a:ea typeface="Calibri" panose="020F0502020204030204" pitchFamily="34" charset="0"/>
                <a:cs typeface="Times New Roman" panose="02020603050405020304" pitchFamily="18" charset="0"/>
              </a:rPr>
              <a:t>.</a:t>
            </a:r>
            <a:br>
              <a:rPr lang="en-GB" sz="2800" dirty="0">
                <a:latin typeface="Calibri" panose="020F0502020204030204" pitchFamily="34" charset="0"/>
                <a:ea typeface="Calibri" panose="020F0502020204030204" pitchFamily="34" charset="0"/>
                <a:cs typeface="Times New Roman" panose="02020603050405020304" pitchFamily="18" charset="0"/>
              </a:rPr>
            </a:br>
            <a:r>
              <a:rPr lang="en-GB" sz="2800" dirty="0" smtClean="0">
                <a:latin typeface="Calibri" panose="020F0502020204030204" pitchFamily="34" charset="0"/>
                <a:ea typeface="Calibri" panose="020F0502020204030204" pitchFamily="34" charset="0"/>
                <a:cs typeface="Times New Roman" panose="02020603050405020304" pitchFamily="18" charset="0"/>
              </a:rPr>
              <a:t/>
            </a:r>
            <a:br>
              <a:rPr lang="en-GB" sz="2800" dirty="0" smtClean="0">
                <a:latin typeface="Calibri" panose="020F0502020204030204" pitchFamily="34" charset="0"/>
                <a:ea typeface="Calibri" panose="020F0502020204030204" pitchFamily="34" charset="0"/>
                <a:cs typeface="Times New Roman" panose="02020603050405020304" pitchFamily="18" charset="0"/>
              </a:rPr>
            </a:br>
            <a:r>
              <a:rPr lang="en-GB" sz="2200" dirty="0" smtClean="0">
                <a:latin typeface="Calibri" panose="020F0502020204030204" pitchFamily="34" charset="0"/>
                <a:ea typeface="Calibri" panose="020F0502020204030204" pitchFamily="34" charset="0"/>
                <a:cs typeface="Times New Roman" panose="02020603050405020304" pitchFamily="18" charset="0"/>
              </a:rPr>
              <a:t>1. Motivational practice: Understanding of the effect of situations and challenges on others:.</a:t>
            </a:r>
            <a:br>
              <a:rPr lang="en-GB" sz="2200" dirty="0" smtClean="0">
                <a:latin typeface="Calibri" panose="020F0502020204030204" pitchFamily="34" charset="0"/>
                <a:ea typeface="Calibri" panose="020F0502020204030204" pitchFamily="34" charset="0"/>
                <a:cs typeface="Times New Roman" panose="02020603050405020304" pitchFamily="18" charset="0"/>
              </a:rPr>
            </a:br>
            <a:r>
              <a:rPr lang="en-GB" sz="2200" dirty="0" smtClean="0">
                <a:latin typeface="Calibri" panose="020F0502020204030204" pitchFamily="34" charset="0"/>
                <a:ea typeface="Calibri" panose="020F0502020204030204" pitchFamily="34" charset="0"/>
                <a:cs typeface="Times New Roman" panose="02020603050405020304" pitchFamily="18" charset="0"/>
              </a:rPr>
              <a:t/>
            </a:r>
            <a:br>
              <a:rPr lang="en-GB" sz="2200" dirty="0" smtClean="0">
                <a:latin typeface="Calibri" panose="020F0502020204030204" pitchFamily="34" charset="0"/>
                <a:ea typeface="Calibri" panose="020F0502020204030204" pitchFamily="34" charset="0"/>
                <a:cs typeface="Times New Roman" panose="02020603050405020304" pitchFamily="18" charset="0"/>
              </a:rPr>
            </a:br>
            <a:r>
              <a:rPr lang="en-GB" sz="2200" dirty="0" smtClean="0">
                <a:latin typeface="Calibri" panose="020F0502020204030204" pitchFamily="34" charset="0"/>
                <a:ea typeface="Calibri" panose="020F0502020204030204" pitchFamily="34" charset="0"/>
                <a:cs typeface="Times New Roman" panose="02020603050405020304" pitchFamily="18" charset="0"/>
              </a:rPr>
              <a:t>2. Solution Focused </a:t>
            </a:r>
            <a:r>
              <a:rPr lang="en-GB" sz="2200" dirty="0">
                <a:latin typeface="Calibri" panose="020F0502020204030204" pitchFamily="34" charset="0"/>
                <a:ea typeface="Calibri" panose="020F0502020204030204" pitchFamily="34" charset="0"/>
                <a:cs typeface="Times New Roman" panose="02020603050405020304" pitchFamily="18" charset="0"/>
              </a:rPr>
              <a:t>Therapy:  </a:t>
            </a:r>
            <a:r>
              <a:rPr lang="en-GB" sz="2200" dirty="0" smtClean="0">
                <a:latin typeface="Calibri" panose="020F0502020204030204" pitchFamily="34" charset="0"/>
                <a:ea typeface="Calibri" panose="020F0502020204030204" pitchFamily="34" charset="0"/>
                <a:cs typeface="Times New Roman" panose="02020603050405020304" pitchFamily="18" charset="0"/>
              </a:rPr>
              <a:t>Practitioners </a:t>
            </a:r>
            <a:r>
              <a:rPr lang="en-GB" sz="2200" dirty="0">
                <a:latin typeface="Calibri" panose="020F0502020204030204" pitchFamily="34" charset="0"/>
                <a:ea typeface="Calibri" panose="020F0502020204030204" pitchFamily="34" charset="0"/>
                <a:cs typeface="Times New Roman" panose="02020603050405020304" pitchFamily="18" charset="0"/>
              </a:rPr>
              <a:t>act as a </a:t>
            </a:r>
            <a:r>
              <a:rPr lang="en-GB" sz="2200" i="1" dirty="0">
                <a:latin typeface="Calibri" panose="020F0502020204030204" pitchFamily="34" charset="0"/>
                <a:ea typeface="Calibri" panose="020F0502020204030204" pitchFamily="34" charset="0"/>
                <a:cs typeface="Times New Roman" panose="02020603050405020304" pitchFamily="18" charset="0"/>
              </a:rPr>
              <a:t>‘sounding board’  </a:t>
            </a:r>
            <a:r>
              <a:rPr lang="en-GB" sz="2200" dirty="0">
                <a:latin typeface="Calibri" panose="020F0502020204030204" pitchFamily="34" charset="0"/>
                <a:ea typeface="Calibri" panose="020F0502020204030204" pitchFamily="34" charset="0"/>
                <a:cs typeface="Times New Roman" panose="02020603050405020304" pitchFamily="18" charset="0"/>
              </a:rPr>
              <a:t>on which families can explore their own routes for change</a:t>
            </a:r>
            <a:r>
              <a:rPr lang="en-GB" sz="2200" dirty="0" smtClean="0">
                <a:latin typeface="Calibri" panose="020F0502020204030204" pitchFamily="34" charset="0"/>
                <a:ea typeface="Calibri" panose="020F0502020204030204" pitchFamily="34" charset="0"/>
                <a:cs typeface="Times New Roman" panose="02020603050405020304" pitchFamily="18" charset="0"/>
              </a:rPr>
              <a:t/>
            </a:r>
            <a:br>
              <a:rPr lang="en-GB" sz="2200" dirty="0" smtClean="0">
                <a:latin typeface="Calibri" panose="020F0502020204030204" pitchFamily="34" charset="0"/>
                <a:ea typeface="Calibri" panose="020F0502020204030204" pitchFamily="34" charset="0"/>
                <a:cs typeface="Times New Roman" panose="02020603050405020304" pitchFamily="18" charset="0"/>
              </a:rPr>
            </a:br>
            <a:r>
              <a:rPr lang="en-GB" sz="2200" dirty="0" smtClean="0">
                <a:latin typeface="Calibri" panose="020F0502020204030204" pitchFamily="34" charset="0"/>
                <a:ea typeface="Calibri" panose="020F0502020204030204" pitchFamily="34" charset="0"/>
                <a:cs typeface="Times New Roman" panose="02020603050405020304" pitchFamily="18" charset="0"/>
              </a:rPr>
              <a:t/>
            </a:r>
            <a:br>
              <a:rPr lang="en-GB" sz="2200" dirty="0" smtClean="0">
                <a:latin typeface="Calibri" panose="020F0502020204030204" pitchFamily="34" charset="0"/>
                <a:ea typeface="Calibri" panose="020F0502020204030204" pitchFamily="34" charset="0"/>
                <a:cs typeface="Times New Roman" panose="02020603050405020304" pitchFamily="18" charset="0"/>
              </a:rPr>
            </a:br>
            <a:r>
              <a:rPr lang="en-GB" sz="2200" dirty="0" smtClean="0">
                <a:latin typeface="Calibri" panose="020F0502020204030204" pitchFamily="34" charset="0"/>
                <a:ea typeface="Calibri" panose="020F0502020204030204" pitchFamily="34" charset="0"/>
                <a:cs typeface="Times New Roman" panose="02020603050405020304" pitchFamily="18" charset="0"/>
              </a:rPr>
              <a:t>3. Social modelling: </a:t>
            </a:r>
            <a:r>
              <a:rPr lang="en-GB" sz="2200" i="1" dirty="0" smtClean="0">
                <a:latin typeface="Calibri" panose="020F0502020204030204" pitchFamily="34" charset="0"/>
                <a:ea typeface="Calibri" panose="020F0502020204030204" pitchFamily="34" charset="0"/>
                <a:cs typeface="Times New Roman" panose="02020603050405020304" pitchFamily="18" charset="0"/>
              </a:rPr>
              <a:t>‘they </a:t>
            </a:r>
            <a:r>
              <a:rPr lang="en-GB" sz="2200" i="1" dirty="0">
                <a:latin typeface="Calibri" panose="020F0502020204030204" pitchFamily="34" charset="0"/>
                <a:ea typeface="Calibri" panose="020F0502020204030204" pitchFamily="34" charset="0"/>
                <a:cs typeface="Times New Roman" panose="02020603050405020304" pitchFamily="18" charset="0"/>
              </a:rPr>
              <a:t>start to mirror the way you’re working. Parents can see how things are happening and rather than screaming and shouting at their kids, they might kind of think: “Ah I saw how they did it and they got a response and normally I don’t get a response.’ FGP</a:t>
            </a:r>
            <a:r>
              <a:rPr lang="en-GB" sz="2200" dirty="0">
                <a:latin typeface="Calibri" panose="020F0502020204030204" pitchFamily="34" charset="0"/>
                <a:ea typeface="Calibri" panose="020F0502020204030204" pitchFamily="34" charset="0"/>
                <a:cs typeface="Times New Roman" panose="02020603050405020304" pitchFamily="18" charset="0"/>
              </a:rPr>
              <a:t/>
            </a:r>
            <a:br>
              <a:rPr lang="en-GB" sz="2200" dirty="0">
                <a:latin typeface="Calibri" panose="020F0502020204030204" pitchFamily="34" charset="0"/>
                <a:ea typeface="Calibri" panose="020F0502020204030204" pitchFamily="34" charset="0"/>
                <a:cs typeface="Times New Roman" panose="02020603050405020304" pitchFamily="18" charset="0"/>
              </a:rPr>
            </a:br>
            <a:endParaRPr lang="en-GB" sz="2200" b="1" dirty="0">
              <a:solidFill>
                <a:srgbClr val="EE1F7A"/>
              </a:solidFill>
            </a:endParaRPr>
          </a:p>
        </p:txBody>
      </p:sp>
      <p:pic>
        <p:nvPicPr>
          <p:cNvPr id="7" name="Picture 6"/>
          <p:cNvPicPr>
            <a:picLocks noChangeAspect="1"/>
          </p:cNvPicPr>
          <p:nvPr/>
        </p:nvPicPr>
        <p:blipFill>
          <a:blip r:embed="rId2"/>
          <a:stretch>
            <a:fillRect/>
          </a:stretch>
        </p:blipFill>
        <p:spPr>
          <a:xfrm>
            <a:off x="7884368" y="6004045"/>
            <a:ext cx="928146" cy="618764"/>
          </a:xfrm>
          <a:prstGeom prst="rect">
            <a:avLst/>
          </a:prstGeom>
        </p:spPr>
      </p:pic>
      <p:pic>
        <p:nvPicPr>
          <p:cNvPr id="8" name="Picture 7"/>
          <p:cNvPicPr>
            <a:picLocks noChangeAspect="1"/>
          </p:cNvPicPr>
          <p:nvPr/>
        </p:nvPicPr>
        <p:blipFill>
          <a:blip r:embed="rId3"/>
          <a:stretch>
            <a:fillRect/>
          </a:stretch>
        </p:blipFill>
        <p:spPr>
          <a:xfrm>
            <a:off x="6516216" y="5984190"/>
            <a:ext cx="1005582" cy="637467"/>
          </a:xfrm>
          <a:prstGeom prst="rect">
            <a:avLst/>
          </a:prstGeom>
        </p:spPr>
      </p:pic>
      <p:sp>
        <p:nvSpPr>
          <p:cNvPr id="3" name="Content Placeholder 2"/>
          <p:cNvSpPr>
            <a:spLocks noGrp="1"/>
          </p:cNvSpPr>
          <p:nvPr>
            <p:ph idx="1"/>
          </p:nvPr>
        </p:nvSpPr>
        <p:spPr>
          <a:xfrm>
            <a:off x="628650" y="1825625"/>
            <a:ext cx="7886700" cy="3540953"/>
          </a:xfrm>
        </p:spPr>
        <p:txBody>
          <a:bodyPr/>
          <a:lstStyle/>
          <a:p>
            <a:endParaRPr lang="en-GB" dirty="0"/>
          </a:p>
        </p:txBody>
      </p:sp>
    </p:spTree>
    <p:extLst>
      <p:ext uri="{BB962C8B-B14F-4D97-AF65-F5344CB8AC3E}">
        <p14:creationId xmlns:p14="http://schemas.microsoft.com/office/powerpoint/2010/main" val="15185407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96359" y="6009308"/>
            <a:ext cx="928146" cy="618764"/>
          </a:xfrm>
          <a:prstGeom prst="rect">
            <a:avLst/>
          </a:prstGeom>
        </p:spPr>
      </p:pic>
      <p:pic>
        <p:nvPicPr>
          <p:cNvPr id="8" name="Picture 7"/>
          <p:cNvPicPr>
            <a:picLocks noChangeAspect="1"/>
          </p:cNvPicPr>
          <p:nvPr/>
        </p:nvPicPr>
        <p:blipFill>
          <a:blip r:embed="rId3"/>
          <a:stretch>
            <a:fillRect/>
          </a:stretch>
        </p:blipFill>
        <p:spPr>
          <a:xfrm>
            <a:off x="6660232" y="5990605"/>
            <a:ext cx="1005582" cy="637467"/>
          </a:xfrm>
          <a:prstGeom prst="rect">
            <a:avLst/>
          </a:prstGeom>
        </p:spPr>
      </p:pic>
      <p:sp>
        <p:nvSpPr>
          <p:cNvPr id="3" name="Title 2"/>
          <p:cNvSpPr>
            <a:spLocks noGrp="1"/>
          </p:cNvSpPr>
          <p:nvPr>
            <p:ph type="title"/>
          </p:nvPr>
        </p:nvSpPr>
        <p:spPr>
          <a:xfrm>
            <a:off x="628650" y="365127"/>
            <a:ext cx="7886700" cy="831626"/>
          </a:xfrm>
        </p:spPr>
        <p:txBody>
          <a:bodyPr>
            <a:normAutofit fontScale="90000"/>
          </a:bodyPr>
          <a:lstStyle/>
          <a:p>
            <a:pPr algn="ctr"/>
            <a:r>
              <a:rPr lang="en-GB" dirty="0" smtClean="0"/>
              <a:t>Comparison with other methods of social care delivery  </a:t>
            </a:r>
            <a:endParaRPr lang="en-GB" dirty="0"/>
          </a:p>
        </p:txBody>
      </p:sp>
      <p:sp>
        <p:nvSpPr>
          <p:cNvPr id="9" name="TextBox 8"/>
          <p:cNvSpPr txBox="1"/>
          <p:nvPr/>
        </p:nvSpPr>
        <p:spPr>
          <a:xfrm>
            <a:off x="628650" y="1484784"/>
            <a:ext cx="7831782" cy="3693319"/>
          </a:xfrm>
          <a:prstGeom prst="rect">
            <a:avLst/>
          </a:prstGeom>
          <a:noFill/>
        </p:spPr>
        <p:txBody>
          <a:bodyPr wrap="square" rtlCol="0">
            <a:spAutoFit/>
          </a:bodyPr>
          <a:lstStyle/>
          <a:p>
            <a:r>
              <a:rPr lang="en-GB" dirty="0" smtClean="0"/>
              <a:t> ‘</a:t>
            </a:r>
            <a:r>
              <a:rPr lang="en-GB" i="1" dirty="0"/>
              <a:t>B</a:t>
            </a:r>
            <a:r>
              <a:rPr lang="en-GB" i="1" dirty="0" smtClean="0"/>
              <a:t>efore </a:t>
            </a:r>
            <a:r>
              <a:rPr lang="en-GB" i="1" dirty="0"/>
              <a:t>it’s was “ok, so we’re going to go in. We’re going to find what’s going on and then we’re going to tell them what, kind of, to do.’ [Restorative approach</a:t>
            </a:r>
            <a:r>
              <a:rPr lang="en-GB" dirty="0"/>
              <a:t> </a:t>
            </a:r>
            <a:r>
              <a:rPr lang="en-GB" i="1" dirty="0"/>
              <a:t>] it’s working with the family to explore what’s happening so we can come up with the solutions together.’ FGP</a:t>
            </a:r>
            <a:endParaRPr lang="en-GB" dirty="0"/>
          </a:p>
          <a:p>
            <a:endParaRPr lang="en-GB" dirty="0" smtClean="0"/>
          </a:p>
          <a:p>
            <a:r>
              <a:rPr lang="en-GB" dirty="0" smtClean="0"/>
              <a:t>Felt that time </a:t>
            </a:r>
            <a:r>
              <a:rPr lang="en-GB" dirty="0"/>
              <a:t>pressures of statutory </a:t>
            </a:r>
            <a:r>
              <a:rPr lang="en-GB" dirty="0" smtClean="0"/>
              <a:t>social work prevented </a:t>
            </a:r>
            <a:r>
              <a:rPr lang="en-GB" dirty="0"/>
              <a:t>gaining detailed understanding of the </a:t>
            </a:r>
            <a:r>
              <a:rPr lang="en-GB" dirty="0" smtClean="0"/>
              <a:t>family, their situations </a:t>
            </a:r>
            <a:r>
              <a:rPr lang="en-GB" dirty="0"/>
              <a:t>or </a:t>
            </a:r>
            <a:r>
              <a:rPr lang="en-GB" dirty="0" smtClean="0"/>
              <a:t>a </a:t>
            </a:r>
            <a:r>
              <a:rPr lang="en-GB" dirty="0"/>
              <a:t>feeling of working together </a:t>
            </a:r>
            <a:endParaRPr lang="en-GB" dirty="0" smtClean="0"/>
          </a:p>
          <a:p>
            <a:endParaRPr lang="en-GB" dirty="0"/>
          </a:p>
          <a:p>
            <a:r>
              <a:rPr lang="en-GB" i="1" dirty="0"/>
              <a:t>‘never had 6 weeks, you know, to spend with the family [assessment] …… often I’ve done a 7- day assessment and I’ve gone back and said “this is what you need to do.” It wasn’t so much that “what do you need, how can I help you?” I’ve always had to tell them, so it’s different, it’s quite different</a:t>
            </a:r>
            <a:r>
              <a:rPr lang="en-GB" dirty="0"/>
              <a:t>, </a:t>
            </a:r>
            <a:r>
              <a:rPr lang="en-GB" i="1" dirty="0"/>
              <a:t>I didn’t like working that way; it’s quite controlling.’ FGP</a:t>
            </a:r>
            <a:endParaRPr lang="en-GB" dirty="0"/>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3399432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48960"/>
            <a:ext cx="7886700" cy="413725"/>
          </a:xfrm>
        </p:spPr>
        <p:txBody>
          <a:bodyPr/>
          <a:lstStyle/>
          <a:p>
            <a:pPr algn="ctr"/>
            <a:r>
              <a:rPr lang="en-GB" sz="2700" b="1" dirty="0" smtClean="0"/>
              <a:t>Overview</a:t>
            </a:r>
            <a:endParaRPr lang="en-GB" sz="2700" b="1" dirty="0"/>
          </a:p>
        </p:txBody>
      </p:sp>
      <p:sp>
        <p:nvSpPr>
          <p:cNvPr id="5" name="Content Placeholder 4"/>
          <p:cNvSpPr>
            <a:spLocks noGrp="1"/>
          </p:cNvSpPr>
          <p:nvPr>
            <p:ph idx="1"/>
          </p:nvPr>
        </p:nvSpPr>
        <p:spPr>
          <a:xfrm>
            <a:off x="490040" y="1428061"/>
            <a:ext cx="8163920" cy="4536504"/>
          </a:xfrm>
        </p:spPr>
        <p:txBody>
          <a:bodyPr>
            <a:normAutofit/>
          </a:bodyPr>
          <a:lstStyle/>
          <a:p>
            <a:pPr>
              <a:lnSpc>
                <a:spcPct val="150000"/>
              </a:lnSpc>
            </a:pPr>
            <a:r>
              <a:rPr lang="en-GB" sz="2000" dirty="0"/>
              <a:t>Introduction to Restorative Approach and its key concepts</a:t>
            </a:r>
          </a:p>
          <a:p>
            <a:pPr>
              <a:lnSpc>
                <a:spcPct val="150000"/>
              </a:lnSpc>
            </a:pPr>
            <a:r>
              <a:rPr lang="en-GB" sz="2000" dirty="0"/>
              <a:t>Case study: Restorative Approach in family practice</a:t>
            </a:r>
          </a:p>
          <a:p>
            <a:pPr>
              <a:lnSpc>
                <a:spcPct val="150000"/>
              </a:lnSpc>
            </a:pPr>
            <a:r>
              <a:rPr lang="en-GB" sz="2000" dirty="0" smtClean="0"/>
              <a:t>Workshop</a:t>
            </a:r>
            <a:r>
              <a:rPr lang="en-GB" sz="2000" dirty="0"/>
              <a:t>: </a:t>
            </a:r>
            <a:r>
              <a:rPr lang="en-GB" sz="2000" dirty="0" smtClean="0"/>
              <a:t>Using </a:t>
            </a:r>
            <a:r>
              <a:rPr lang="en-GB" sz="2000" dirty="0"/>
              <a:t>the Social Discipline Window to reflect on practice</a:t>
            </a:r>
          </a:p>
          <a:p>
            <a:pPr marL="0" indent="0">
              <a:lnSpc>
                <a:spcPct val="150000"/>
              </a:lnSpc>
              <a:buNone/>
            </a:pPr>
            <a:r>
              <a:rPr lang="en-GB" sz="2000" dirty="0" smtClean="0"/>
              <a:t>                        The </a:t>
            </a:r>
            <a:r>
              <a:rPr lang="en-GB" sz="2000" dirty="0"/>
              <a:t>Gingerbread man: doing ‘to,’  ‘with’, ’for</a:t>
            </a:r>
            <a:r>
              <a:rPr lang="en-GB" sz="2000" dirty="0" smtClean="0"/>
              <a:t>’, </a:t>
            </a:r>
            <a:r>
              <a:rPr lang="en-GB" sz="2000" dirty="0"/>
              <a:t>‘not’ with families  </a:t>
            </a:r>
          </a:p>
          <a:p>
            <a:pPr>
              <a:lnSpc>
                <a:spcPct val="150000"/>
              </a:lnSpc>
            </a:pPr>
            <a:r>
              <a:rPr lang="en-GB" sz="2000" dirty="0"/>
              <a:t>Training practitioners in RA – evaluation of  the 'Restorative Approach Family Engagement Project’ (RAFEP)</a:t>
            </a:r>
          </a:p>
          <a:p>
            <a:pPr>
              <a:lnSpc>
                <a:spcPct val="150000"/>
              </a:lnSpc>
            </a:pPr>
            <a:r>
              <a:rPr lang="en-GB" sz="2000" dirty="0" smtClean="0"/>
              <a:t>Refocusing </a:t>
            </a:r>
            <a:r>
              <a:rPr lang="en-GB" sz="2000" dirty="0"/>
              <a:t>family </a:t>
            </a:r>
            <a:r>
              <a:rPr lang="en-GB" sz="2000" dirty="0" smtClean="0"/>
              <a:t>services: family </a:t>
            </a:r>
            <a:r>
              <a:rPr lang="en-GB" sz="2000" dirty="0"/>
              <a:t>service provision with &amp; without RA</a:t>
            </a:r>
          </a:p>
          <a:p>
            <a:pPr>
              <a:lnSpc>
                <a:spcPct val="150000"/>
              </a:lnSpc>
            </a:pPr>
            <a:endParaRPr lang="en-GB" sz="2000" dirty="0"/>
          </a:p>
          <a:p>
            <a:pPr marL="0" indent="0">
              <a:lnSpc>
                <a:spcPct val="150000"/>
              </a:lnSpc>
              <a:buNone/>
            </a:pPr>
            <a:endParaRPr lang="en-GB" sz="1800" dirty="0"/>
          </a:p>
        </p:txBody>
      </p:sp>
      <p:pic>
        <p:nvPicPr>
          <p:cNvPr id="4" name="Picture 3"/>
          <p:cNvPicPr>
            <a:picLocks noChangeAspect="1"/>
          </p:cNvPicPr>
          <p:nvPr/>
        </p:nvPicPr>
        <p:blipFill>
          <a:blip r:embed="rId3"/>
          <a:stretch>
            <a:fillRect/>
          </a:stretch>
        </p:blipFill>
        <p:spPr>
          <a:xfrm>
            <a:off x="1691680" y="5949280"/>
            <a:ext cx="603192" cy="594386"/>
          </a:xfrm>
          <a:prstGeom prst="rect">
            <a:avLst/>
          </a:prstGeom>
        </p:spPr>
      </p:pic>
    </p:spTree>
    <p:extLst>
      <p:ext uri="{BB962C8B-B14F-4D97-AF65-F5344CB8AC3E}">
        <p14:creationId xmlns:p14="http://schemas.microsoft.com/office/powerpoint/2010/main" val="20503778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101311" y="6084688"/>
            <a:ext cx="928146" cy="618764"/>
          </a:xfrm>
          <a:prstGeom prst="rect">
            <a:avLst/>
          </a:prstGeom>
        </p:spPr>
      </p:pic>
      <p:pic>
        <p:nvPicPr>
          <p:cNvPr id="8" name="Picture 7"/>
          <p:cNvPicPr>
            <a:picLocks noChangeAspect="1"/>
          </p:cNvPicPr>
          <p:nvPr/>
        </p:nvPicPr>
        <p:blipFill>
          <a:blip r:embed="rId3"/>
          <a:stretch>
            <a:fillRect/>
          </a:stretch>
        </p:blipFill>
        <p:spPr>
          <a:xfrm>
            <a:off x="6891364" y="6057039"/>
            <a:ext cx="1005582" cy="637467"/>
          </a:xfrm>
          <a:prstGeom prst="rect">
            <a:avLst/>
          </a:prstGeom>
        </p:spPr>
      </p:pic>
      <p:sp>
        <p:nvSpPr>
          <p:cNvPr id="3" name="Title 2"/>
          <p:cNvSpPr>
            <a:spLocks noGrp="1"/>
          </p:cNvSpPr>
          <p:nvPr>
            <p:ph type="title"/>
          </p:nvPr>
        </p:nvSpPr>
        <p:spPr>
          <a:xfrm>
            <a:off x="628650" y="365127"/>
            <a:ext cx="7886700" cy="831626"/>
          </a:xfrm>
        </p:spPr>
        <p:txBody>
          <a:bodyPr/>
          <a:lstStyle/>
          <a:p>
            <a:r>
              <a:rPr lang="en-GB" dirty="0" smtClean="0"/>
              <a:t/>
            </a:r>
            <a:br>
              <a:rPr lang="en-GB" dirty="0" smtClean="0"/>
            </a:br>
            <a:r>
              <a:rPr lang="en-GB" dirty="0"/>
              <a:t/>
            </a:r>
            <a:br>
              <a:rPr lang="en-GB" dirty="0"/>
            </a:br>
            <a:r>
              <a:rPr lang="en-GB" dirty="0" smtClean="0"/>
              <a:t>Effects at agency level </a:t>
            </a: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691681" y="1412287"/>
            <a:ext cx="7831782" cy="3693319"/>
          </a:xfrm>
          <a:prstGeom prst="rect">
            <a:avLst/>
          </a:prstGeom>
          <a:noFill/>
        </p:spPr>
        <p:txBody>
          <a:bodyPr wrap="square" rtlCol="0">
            <a:spAutoFit/>
          </a:bodyPr>
          <a:lstStyle/>
          <a:p>
            <a:endParaRPr lang="en-GB" i="1" dirty="0" smtClean="0"/>
          </a:p>
          <a:p>
            <a:endParaRPr lang="en-GB" i="1" dirty="0" smtClean="0"/>
          </a:p>
          <a:p>
            <a:r>
              <a:rPr lang="en-GB" i="1" dirty="0" smtClean="0"/>
              <a:t>‘</a:t>
            </a:r>
            <a:r>
              <a:rPr lang="en-GB" i="1" dirty="0"/>
              <a:t>There’s high expectation with staff as there is with the families, in that they get a lot of support, they get a lot of challenges as well, and are empowered, that’s the idea. So they work restoratively, but they should be treated restoratively also. Because if it doesn’t run through the agency you’re teaching something different then aren’t you.’ </a:t>
            </a:r>
          </a:p>
          <a:p>
            <a:endParaRPr lang="en-GB" dirty="0"/>
          </a:p>
          <a:p>
            <a:r>
              <a:rPr lang="en-GB" dirty="0" smtClean="0"/>
              <a:t>‘</a:t>
            </a:r>
            <a:r>
              <a:rPr lang="en-GB" i="1" dirty="0"/>
              <a:t>we try and walk the walk in the office as well as with the families’. </a:t>
            </a:r>
            <a:endParaRPr lang="en-GB" i="1" dirty="0" smtClean="0"/>
          </a:p>
          <a:p>
            <a:endParaRPr lang="en-GB" i="1" dirty="0"/>
          </a:p>
          <a:p>
            <a:r>
              <a:rPr lang="en-GB" dirty="0" smtClean="0"/>
              <a:t> </a:t>
            </a:r>
            <a:r>
              <a:rPr lang="en-GB" i="1" dirty="0"/>
              <a:t>‘when I was in Local Authority I’d come back from a visit, like, and I’d just get back on with it, barely look up kind of thing. Whereas here, you’d never come back from a visit without somebody going: “Oh how did it go, how’s that mum doing now? </a:t>
            </a:r>
            <a:r>
              <a:rPr lang="en-GB" i="1" dirty="0" smtClean="0"/>
              <a:t>“</a:t>
            </a:r>
          </a:p>
        </p:txBody>
      </p:sp>
      <p:pic>
        <p:nvPicPr>
          <p:cNvPr id="11" name="Picture 10"/>
          <p:cNvPicPr>
            <a:picLocks noChangeAspect="1"/>
          </p:cNvPicPr>
          <p:nvPr/>
        </p:nvPicPr>
        <p:blipFill>
          <a:blip r:embed="rId4"/>
          <a:stretch>
            <a:fillRect/>
          </a:stretch>
        </p:blipFill>
        <p:spPr>
          <a:xfrm>
            <a:off x="6247958" y="212298"/>
            <a:ext cx="1600480" cy="1741517"/>
          </a:xfrm>
          <a:prstGeom prst="rect">
            <a:avLst/>
          </a:prstGeom>
        </p:spPr>
      </p:pic>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287335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96359" y="6072942"/>
            <a:ext cx="928146" cy="618764"/>
          </a:xfrm>
          <a:prstGeom prst="rect">
            <a:avLst/>
          </a:prstGeom>
        </p:spPr>
      </p:pic>
      <p:pic>
        <p:nvPicPr>
          <p:cNvPr id="8" name="Picture 7"/>
          <p:cNvPicPr>
            <a:picLocks noChangeAspect="1"/>
          </p:cNvPicPr>
          <p:nvPr/>
        </p:nvPicPr>
        <p:blipFill>
          <a:blip r:embed="rId3"/>
          <a:stretch>
            <a:fillRect/>
          </a:stretch>
        </p:blipFill>
        <p:spPr>
          <a:xfrm>
            <a:off x="6804248" y="6063590"/>
            <a:ext cx="1005582" cy="637467"/>
          </a:xfrm>
          <a:prstGeom prst="rect">
            <a:avLst/>
          </a:prstGeom>
        </p:spPr>
      </p:pic>
      <p:sp>
        <p:nvSpPr>
          <p:cNvPr id="3" name="Title 2"/>
          <p:cNvSpPr>
            <a:spLocks noGrp="1"/>
          </p:cNvSpPr>
          <p:nvPr>
            <p:ph type="title"/>
          </p:nvPr>
        </p:nvSpPr>
        <p:spPr>
          <a:xfrm>
            <a:off x="628650" y="365127"/>
            <a:ext cx="7886700" cy="831626"/>
          </a:xfrm>
        </p:spPr>
        <p:txBody>
          <a:bodyPr>
            <a:normAutofit fontScale="90000"/>
          </a:bodyPr>
          <a:lstStyle/>
          <a:p>
            <a:pPr algn="ctr"/>
            <a:r>
              <a:rPr lang="en-GB" b="1" dirty="0" smtClean="0"/>
              <a:t/>
            </a:r>
            <a:br>
              <a:rPr lang="en-GB" b="1" dirty="0" smtClean="0"/>
            </a:br>
            <a:r>
              <a:rPr lang="en-GB" b="1" dirty="0" smtClean="0"/>
              <a:t>Delivery </a:t>
            </a:r>
            <a:r>
              <a:rPr lang="en-GB" b="1" dirty="0"/>
              <a:t>and receipt of </a:t>
            </a:r>
            <a:r>
              <a:rPr lang="en-GB" b="1" dirty="0" smtClean="0"/>
              <a:t>family support services using a </a:t>
            </a:r>
            <a:r>
              <a:rPr lang="en-GB" b="1" dirty="0"/>
              <a:t>Restorative </a:t>
            </a:r>
            <a:r>
              <a:rPr lang="en-GB" b="1" dirty="0" smtClean="0"/>
              <a:t>Approach</a:t>
            </a:r>
            <a:r>
              <a:rPr lang="en-GB" dirty="0"/>
              <a:t/>
            </a:r>
            <a:br>
              <a:rPr lang="en-GB" dirty="0"/>
            </a:b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691681" y="1245161"/>
            <a:ext cx="7831782" cy="4247317"/>
          </a:xfrm>
          <a:prstGeom prst="rect">
            <a:avLst/>
          </a:prstGeom>
          <a:noFill/>
        </p:spPr>
        <p:txBody>
          <a:bodyPr wrap="square" rtlCol="0">
            <a:spAutoFit/>
          </a:bodyPr>
          <a:lstStyle/>
          <a:p>
            <a:pPr algn="ctr"/>
            <a:endParaRPr lang="en-GB" b="1" dirty="0" smtClean="0"/>
          </a:p>
          <a:p>
            <a:pPr algn="ctr"/>
            <a:endParaRPr lang="en-GB" b="1" dirty="0" smtClean="0"/>
          </a:p>
          <a:p>
            <a:pPr marL="285750" indent="-285750">
              <a:buFont typeface="Arial" panose="020B0604020202020204" pitchFamily="34" charset="0"/>
              <a:buChar char="•"/>
            </a:pPr>
            <a:r>
              <a:rPr lang="en-GB" dirty="0" smtClean="0"/>
              <a:t>Nominally 6 weeks: often </a:t>
            </a:r>
            <a:r>
              <a:rPr lang="en-GB" dirty="0"/>
              <a:t>longer </a:t>
            </a:r>
            <a:r>
              <a:rPr lang="en-GB" dirty="0" smtClean="0"/>
              <a:t>due to use of </a:t>
            </a:r>
            <a:r>
              <a:rPr lang="en-GB" dirty="0"/>
              <a:t>a whole-family </a:t>
            </a:r>
            <a:r>
              <a:rPr lang="en-GB" dirty="0" smtClean="0"/>
              <a:t>approach</a:t>
            </a:r>
          </a:p>
          <a:p>
            <a:pPr marL="285750" indent="-285750">
              <a:buFont typeface="Arial" panose="020B0604020202020204" pitchFamily="34" charset="0"/>
              <a:buChar char="•"/>
            </a:pPr>
            <a:r>
              <a:rPr lang="en-GB" dirty="0" smtClean="0"/>
              <a:t>Assessments seen and described as opportunities </a:t>
            </a:r>
            <a:r>
              <a:rPr lang="en-GB" dirty="0"/>
              <a:t>to spend time with </a:t>
            </a:r>
            <a:r>
              <a:rPr lang="en-GB" dirty="0" smtClean="0"/>
              <a:t>families </a:t>
            </a:r>
          </a:p>
          <a:p>
            <a:pPr marL="285750" indent="-285750">
              <a:buFont typeface="Arial" panose="020B0604020202020204" pitchFamily="34" charset="0"/>
              <a:buChar char="•"/>
            </a:pPr>
            <a:r>
              <a:rPr lang="en-GB" dirty="0" smtClean="0"/>
              <a:t>Every visit began with general enquiries about each family member, similar to the ‘checking in’ of restorative circles</a:t>
            </a:r>
          </a:p>
          <a:p>
            <a:pPr marL="285750" indent="-285750">
              <a:buFont typeface="Arial" panose="020B0604020202020204" pitchFamily="34" charset="0"/>
              <a:buChar char="•"/>
            </a:pPr>
            <a:r>
              <a:rPr lang="en-GB" dirty="0" smtClean="0"/>
              <a:t>Informal language </a:t>
            </a:r>
            <a:r>
              <a:rPr lang="en-GB" i="1" dirty="0" smtClean="0"/>
              <a:t>‘what’s going on’ , ‘ how was it for you ‘</a:t>
            </a:r>
          </a:p>
          <a:p>
            <a:pPr marL="285750" indent="-285750">
              <a:buFont typeface="Arial" panose="020B0604020202020204" pitchFamily="34" charset="0"/>
              <a:buChar char="•"/>
            </a:pPr>
            <a:r>
              <a:rPr lang="en-GB" dirty="0" smtClean="0"/>
              <a:t>Family information used </a:t>
            </a:r>
            <a:r>
              <a:rPr lang="en-GB" dirty="0"/>
              <a:t>to write a ‘family story’ from </a:t>
            </a:r>
            <a:r>
              <a:rPr lang="en-GB" dirty="0" smtClean="0"/>
              <a:t>the family perspective</a:t>
            </a:r>
          </a:p>
          <a:p>
            <a:pPr marL="285750" indent="-285750">
              <a:buFont typeface="Arial" panose="020B0604020202020204" pitchFamily="34" charset="0"/>
              <a:buChar char="•"/>
            </a:pPr>
            <a:r>
              <a:rPr lang="en-GB" dirty="0" smtClean="0"/>
              <a:t>Positive </a:t>
            </a:r>
            <a:r>
              <a:rPr lang="en-GB" dirty="0"/>
              <a:t>restorative </a:t>
            </a:r>
            <a:r>
              <a:rPr lang="en-GB" dirty="0" smtClean="0"/>
              <a:t>language, active listening, little interruption and no challenging of family accounts </a:t>
            </a:r>
          </a:p>
          <a:p>
            <a:pPr marL="285750" indent="-285750">
              <a:buFont typeface="Arial" panose="020B0604020202020204" pitchFamily="34" charset="0"/>
              <a:buChar char="•"/>
            </a:pPr>
            <a:r>
              <a:rPr lang="en-GB" dirty="0" smtClean="0"/>
              <a:t>Praise for achievements  or positive actions </a:t>
            </a:r>
          </a:p>
          <a:p>
            <a:pPr marL="285750" indent="-285750">
              <a:buFont typeface="Arial" panose="020B0604020202020204" pitchFamily="34" charset="0"/>
              <a:buChar char="•"/>
            </a:pPr>
            <a:r>
              <a:rPr lang="en-GB" dirty="0" smtClean="0"/>
              <a:t>Focus </a:t>
            </a:r>
            <a:r>
              <a:rPr lang="en-GB" dirty="0"/>
              <a:t>on identifying family needs and goals, </a:t>
            </a:r>
            <a:r>
              <a:rPr lang="en-GB" dirty="0" smtClean="0"/>
              <a:t>‘</a:t>
            </a:r>
            <a:r>
              <a:rPr lang="en-GB" i="1" dirty="0"/>
              <a:t>What do you guys need to make life easier</a:t>
            </a:r>
            <a:r>
              <a:rPr lang="en-GB" i="1" dirty="0" smtClean="0"/>
              <a:t>?’</a:t>
            </a:r>
          </a:p>
          <a:p>
            <a:pPr marL="285750" indent="-285750">
              <a:buFont typeface="Arial" panose="020B0604020202020204" pitchFamily="34" charset="0"/>
              <a:buChar char="•"/>
            </a:pPr>
            <a:r>
              <a:rPr lang="en-GB" dirty="0" smtClean="0"/>
              <a:t>Quick gains </a:t>
            </a:r>
          </a:p>
          <a:p>
            <a:pPr marL="285750" indent="-285750">
              <a:buFont typeface="Arial" panose="020B0604020202020204" pitchFamily="34" charset="0"/>
              <a:buChar char="•"/>
            </a:pPr>
            <a:r>
              <a:rPr lang="en-GB" dirty="0" smtClean="0"/>
              <a:t>Tools seen: Cards used to draw family or family member opinion out</a:t>
            </a:r>
            <a:endParaRPr lang="en-GB" dirty="0"/>
          </a:p>
        </p:txBody>
      </p:sp>
      <p:sp>
        <p:nvSpPr>
          <p:cNvPr id="2" name="Content Placeholder 1"/>
          <p:cNvSpPr>
            <a:spLocks noGrp="1"/>
          </p:cNvSpPr>
          <p:nvPr>
            <p:ph idx="1"/>
          </p:nvPr>
        </p:nvSpPr>
        <p:spPr/>
        <p:txBody>
          <a:bodyPr/>
          <a:lstStyle/>
          <a:p>
            <a:endParaRPr lang="en-GB" dirty="0"/>
          </a:p>
        </p:txBody>
      </p:sp>
    </p:spTree>
    <p:extLst>
      <p:ext uri="{BB962C8B-B14F-4D97-AF65-F5344CB8AC3E}">
        <p14:creationId xmlns:p14="http://schemas.microsoft.com/office/powerpoint/2010/main" val="213361577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4606" y="5824888"/>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655868"/>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08304" y="5636690"/>
            <a:ext cx="928146" cy="618764"/>
          </a:xfrm>
          <a:prstGeom prst="rect">
            <a:avLst/>
          </a:prstGeom>
        </p:spPr>
      </p:pic>
      <p:pic>
        <p:nvPicPr>
          <p:cNvPr id="8" name="Picture 7"/>
          <p:cNvPicPr>
            <a:picLocks noChangeAspect="1"/>
          </p:cNvPicPr>
          <p:nvPr/>
        </p:nvPicPr>
        <p:blipFill>
          <a:blip r:embed="rId5"/>
          <a:stretch>
            <a:fillRect/>
          </a:stretch>
        </p:blipFill>
        <p:spPr>
          <a:xfrm>
            <a:off x="5153972" y="5671164"/>
            <a:ext cx="1005582" cy="637467"/>
          </a:xfrm>
          <a:prstGeom prst="rect">
            <a:avLst/>
          </a:prstGeom>
        </p:spPr>
      </p:pic>
      <p:sp>
        <p:nvSpPr>
          <p:cNvPr id="3" name="Title 2"/>
          <p:cNvSpPr>
            <a:spLocks noGrp="1"/>
          </p:cNvSpPr>
          <p:nvPr>
            <p:ph type="title"/>
          </p:nvPr>
        </p:nvSpPr>
        <p:spPr>
          <a:xfrm>
            <a:off x="628650" y="365127"/>
            <a:ext cx="7886700" cy="471585"/>
          </a:xfrm>
        </p:spPr>
        <p:txBody>
          <a:bodyPr>
            <a:normAutofit fontScale="90000"/>
          </a:bodyPr>
          <a:lstStyle/>
          <a:p>
            <a:pPr algn="ctr"/>
            <a:r>
              <a:rPr lang="en-GB" b="1" dirty="0" smtClean="0"/>
              <a:t>Assessment </a:t>
            </a: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714214" y="1046992"/>
            <a:ext cx="7831782" cy="6186309"/>
          </a:xfrm>
          <a:prstGeom prst="rect">
            <a:avLst/>
          </a:prstGeom>
          <a:noFill/>
        </p:spPr>
        <p:txBody>
          <a:bodyPr wrap="square" rtlCol="0">
            <a:spAutoFit/>
          </a:bodyPr>
          <a:lstStyle/>
          <a:p>
            <a:pPr marL="285750" indent="-285750">
              <a:buFont typeface="Arial" panose="020B0604020202020204" pitchFamily="34" charset="0"/>
              <a:buChar char="•"/>
            </a:pPr>
            <a:r>
              <a:rPr lang="en-GB" dirty="0"/>
              <a:t>Sustained </a:t>
            </a:r>
            <a:r>
              <a:rPr lang="en-GB" dirty="0" smtClean="0"/>
              <a:t>use </a:t>
            </a:r>
            <a:r>
              <a:rPr lang="en-GB" dirty="0"/>
              <a:t>of Whole Family </a:t>
            </a:r>
            <a:r>
              <a:rPr lang="en-GB" dirty="0" smtClean="0"/>
              <a:t>Approach: Rationale explained to one family including generating ‘family story’ </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Can include anyone important to </a:t>
            </a:r>
            <a:r>
              <a:rPr lang="en-GB" dirty="0"/>
              <a:t>family: </a:t>
            </a:r>
            <a:r>
              <a:rPr lang="en-GB" dirty="0" smtClean="0"/>
              <a:t>plans </a:t>
            </a:r>
            <a:r>
              <a:rPr lang="en-GB" dirty="0"/>
              <a:t>to meet family members individually as well as a </a:t>
            </a:r>
            <a:r>
              <a:rPr lang="en-GB" dirty="0" smtClean="0"/>
              <a:t>unit</a:t>
            </a:r>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r>
              <a:rPr lang="en-GB" dirty="0" smtClean="0"/>
              <a:t>Effort to engage reluctant members observed: </a:t>
            </a:r>
            <a:r>
              <a:rPr lang="en-GB" i="1" dirty="0" smtClean="0"/>
              <a:t>‘they’ve </a:t>
            </a:r>
            <a:r>
              <a:rPr lang="en-GB" i="1" dirty="0"/>
              <a:t>chosen to stick around and sort of be around and doing odd jobs in the vicinity, they can hear everything that’s being said and being talked about. And in a way, they’re just as engaged in the process because they can still, they’re still part of it, they’re still part of the engagement even if they’re not the ones talking. So you’ve got this outer layer of people who are around in the house, who are quite significant. I think about it in layers and sometimes I think ‘well these people have, kind of, at least they’ve managed to suss me out as a person, at least they’ve listened to me, kind of, chatting to their mum or they kind of know who I am, and maybe build a little bit of trust. </a:t>
            </a:r>
            <a:r>
              <a:rPr lang="en-GB" i="1" dirty="0" smtClean="0"/>
              <a:t>…..there’s </a:t>
            </a:r>
            <a:r>
              <a:rPr lang="en-GB" i="1" dirty="0"/>
              <a:t>some connection. ‘</a:t>
            </a:r>
            <a:r>
              <a:rPr lang="en-GB" i="1" dirty="0" smtClean="0"/>
              <a:t>’FGP</a:t>
            </a:r>
          </a:p>
          <a:p>
            <a:pPr marL="285750" indent="-285750">
              <a:buFont typeface="Arial" panose="020B0604020202020204" pitchFamily="34" charset="0"/>
              <a:buChar char="•"/>
            </a:pPr>
            <a:endParaRPr lang="en-GB" i="1"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algn="ctr"/>
            <a:endParaRPr lang="en-GB" dirty="0"/>
          </a:p>
        </p:txBody>
      </p:sp>
    </p:spTree>
    <p:extLst>
      <p:ext uri="{BB962C8B-B14F-4D97-AF65-F5344CB8AC3E}">
        <p14:creationId xmlns:p14="http://schemas.microsoft.com/office/powerpoint/2010/main" val="429061128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51277" y="6053835"/>
            <a:ext cx="928146" cy="618764"/>
          </a:xfrm>
          <a:prstGeom prst="rect">
            <a:avLst/>
          </a:prstGeom>
        </p:spPr>
      </p:pic>
      <p:pic>
        <p:nvPicPr>
          <p:cNvPr id="8" name="Picture 7"/>
          <p:cNvPicPr>
            <a:picLocks noChangeAspect="1"/>
          </p:cNvPicPr>
          <p:nvPr/>
        </p:nvPicPr>
        <p:blipFill>
          <a:blip r:embed="rId3"/>
          <a:stretch>
            <a:fillRect/>
          </a:stretch>
        </p:blipFill>
        <p:spPr>
          <a:xfrm>
            <a:off x="6804248" y="6058623"/>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smtClean="0"/>
              <a:t/>
            </a:r>
            <a:br>
              <a:rPr lang="en-GB" b="1" dirty="0" smtClean="0"/>
            </a:br>
            <a:r>
              <a:rPr lang="en-GB" b="1" dirty="0" smtClean="0"/>
              <a:t>Panel </a:t>
            </a:r>
            <a:r>
              <a:rPr lang="en-GB" b="1" dirty="0"/>
              <a:t>M</a:t>
            </a:r>
            <a:r>
              <a:rPr lang="en-GB" b="1" dirty="0" smtClean="0"/>
              <a:t>eeting and Goal Setting </a:t>
            </a: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468909" y="2220890"/>
            <a:ext cx="8117584" cy="307776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t>Described as a ‘getting together’ of all involved to plan necessary action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G</a:t>
            </a:r>
            <a:r>
              <a:rPr lang="en-GB" sz="2000" dirty="0" smtClean="0"/>
              <a:t>reat </a:t>
            </a:r>
            <a:r>
              <a:rPr lang="en-GB" sz="2000" dirty="0"/>
              <a:t>importance </a:t>
            </a:r>
            <a:r>
              <a:rPr lang="en-GB" sz="2000" dirty="0" smtClean="0"/>
              <a:t>placed on </a:t>
            </a:r>
            <a:r>
              <a:rPr lang="en-GB" sz="2000" dirty="0"/>
              <a:t>the family taking </a:t>
            </a:r>
            <a:r>
              <a:rPr lang="en-GB" sz="2000" dirty="0" smtClean="0"/>
              <a:t>part.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smtClean="0"/>
              <a:t>Family story central to meeting </a:t>
            </a:r>
          </a:p>
          <a:p>
            <a:pPr marL="285750" indent="-285750">
              <a:buFont typeface="Arial" panose="020B0604020202020204" pitchFamily="34" charset="0"/>
              <a:buChar char="•"/>
            </a:pPr>
            <a:endParaRPr lang="en-GB" sz="2000" dirty="0" smtClean="0"/>
          </a:p>
          <a:p>
            <a:endParaRPr lang="en-GB" sz="2000"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smtClean="0"/>
          </a:p>
          <a:p>
            <a:pPr algn="ctr"/>
            <a:endParaRPr lang="en-GB" dirty="0"/>
          </a:p>
        </p:txBody>
      </p:sp>
      <p:sp>
        <p:nvSpPr>
          <p:cNvPr id="2" name="Content Placeholder 1"/>
          <p:cNvSpPr>
            <a:spLocks noGrp="1"/>
          </p:cNvSpPr>
          <p:nvPr>
            <p:ph idx="1"/>
          </p:nvPr>
        </p:nvSpPr>
        <p:spPr/>
        <p:txBody>
          <a:bodyPr/>
          <a:lstStyle/>
          <a:p>
            <a:endParaRPr lang="en-GB"/>
          </a:p>
        </p:txBody>
      </p:sp>
    </p:spTree>
    <p:extLst>
      <p:ext uri="{BB962C8B-B14F-4D97-AF65-F5344CB8AC3E}">
        <p14:creationId xmlns:p14="http://schemas.microsoft.com/office/powerpoint/2010/main" val="1576309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4606" y="5824888"/>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655868"/>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08304" y="5636690"/>
            <a:ext cx="928146" cy="618764"/>
          </a:xfrm>
          <a:prstGeom prst="rect">
            <a:avLst/>
          </a:prstGeom>
        </p:spPr>
      </p:pic>
      <p:pic>
        <p:nvPicPr>
          <p:cNvPr id="8" name="Picture 7"/>
          <p:cNvPicPr>
            <a:picLocks noChangeAspect="1"/>
          </p:cNvPicPr>
          <p:nvPr/>
        </p:nvPicPr>
        <p:blipFill>
          <a:blip r:embed="rId5"/>
          <a:stretch>
            <a:fillRect/>
          </a:stretch>
        </p:blipFill>
        <p:spPr>
          <a:xfrm>
            <a:off x="5153972" y="5671164"/>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smtClean="0"/>
              <a:t/>
            </a:r>
            <a:br>
              <a:rPr lang="en-GB" b="1" dirty="0" smtClean="0"/>
            </a:b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691681" y="483406"/>
            <a:ext cx="7831782" cy="1600438"/>
          </a:xfrm>
          <a:prstGeom prst="rect">
            <a:avLst/>
          </a:prstGeom>
          <a:noFill/>
        </p:spPr>
        <p:txBody>
          <a:bodyPr wrap="square" rtlCol="0">
            <a:spAutoFit/>
          </a:bodyPr>
          <a:lstStyle/>
          <a:p>
            <a:pPr algn="ctr"/>
            <a:r>
              <a:rPr lang="en-GB" sz="2400" b="1" dirty="0"/>
              <a:t>Progress review and service monitoring </a:t>
            </a:r>
            <a:endParaRPr lang="en-GB" sz="2400" dirty="0"/>
          </a:p>
          <a:p>
            <a:pPr marL="285750" indent="-285750" algn="ctr">
              <a:buFont typeface="Arial" panose="020B0604020202020204" pitchFamily="34" charset="0"/>
              <a:buChar char="•"/>
            </a:pPr>
            <a:endParaRPr lang="en-GB" sz="2000" dirty="0" smtClean="0"/>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smtClean="0"/>
          </a:p>
          <a:p>
            <a:pPr algn="ctr"/>
            <a:endParaRPr lang="en-GB" dirty="0"/>
          </a:p>
        </p:txBody>
      </p:sp>
      <p:sp>
        <p:nvSpPr>
          <p:cNvPr id="2" name="TextBox 1"/>
          <p:cNvSpPr txBox="1"/>
          <p:nvPr/>
        </p:nvSpPr>
        <p:spPr>
          <a:xfrm>
            <a:off x="628650" y="1484784"/>
            <a:ext cx="7831782" cy="2862322"/>
          </a:xfrm>
          <a:prstGeom prst="rect">
            <a:avLst/>
          </a:prstGeom>
          <a:noFill/>
        </p:spPr>
        <p:txBody>
          <a:bodyPr wrap="square" rtlCol="0">
            <a:spAutoFit/>
          </a:bodyPr>
          <a:lstStyle/>
          <a:p>
            <a:r>
              <a:rPr lang="en-GB" dirty="0" smtClean="0"/>
              <a:t>Family </a:t>
            </a:r>
            <a:r>
              <a:rPr lang="en-GB" dirty="0"/>
              <a:t>use </a:t>
            </a:r>
            <a:r>
              <a:rPr lang="en-GB" dirty="0" smtClean="0"/>
              <a:t>of wider </a:t>
            </a:r>
            <a:r>
              <a:rPr lang="en-GB" dirty="0"/>
              <a:t>services and  </a:t>
            </a:r>
            <a:r>
              <a:rPr lang="en-GB" dirty="0" smtClean="0"/>
              <a:t>resources ( if needed) </a:t>
            </a:r>
          </a:p>
          <a:p>
            <a:endParaRPr lang="en-GB" dirty="0"/>
          </a:p>
          <a:p>
            <a:r>
              <a:rPr lang="en-GB" dirty="0" smtClean="0"/>
              <a:t>Although practitioners talk of </a:t>
            </a:r>
            <a:r>
              <a:rPr lang="en-GB" i="1" dirty="0"/>
              <a:t>‘stepping back’ </a:t>
            </a:r>
            <a:r>
              <a:rPr lang="en-GB" dirty="0" smtClean="0"/>
              <a:t>visits </a:t>
            </a:r>
            <a:r>
              <a:rPr lang="en-GB" dirty="0"/>
              <a:t>still </a:t>
            </a:r>
            <a:r>
              <a:rPr lang="en-GB" dirty="0" smtClean="0"/>
              <a:t>appeared very important:  </a:t>
            </a:r>
            <a:r>
              <a:rPr lang="en-GB" dirty="0"/>
              <a:t>not just to </a:t>
            </a:r>
            <a:r>
              <a:rPr lang="en-GB" dirty="0" smtClean="0"/>
              <a:t>monitor &amp; co-ordinate </a:t>
            </a:r>
            <a:r>
              <a:rPr lang="en-GB" dirty="0"/>
              <a:t>services, but as </a:t>
            </a:r>
            <a:r>
              <a:rPr lang="en-GB" dirty="0" smtClean="0"/>
              <a:t>sustained family support</a:t>
            </a:r>
          </a:p>
          <a:p>
            <a:endParaRPr lang="en-GB" dirty="0"/>
          </a:p>
          <a:p>
            <a:r>
              <a:rPr lang="en-GB" dirty="0"/>
              <a:t>R</a:t>
            </a:r>
            <a:r>
              <a:rPr lang="en-GB" dirty="0" smtClean="0"/>
              <a:t>estorative questions used </a:t>
            </a:r>
            <a:r>
              <a:rPr lang="en-GB" dirty="0"/>
              <a:t>to explore </a:t>
            </a:r>
            <a:r>
              <a:rPr lang="en-GB" dirty="0" smtClean="0"/>
              <a:t>ongoing family situation, experiences of service use, subsequent feelings </a:t>
            </a:r>
            <a:r>
              <a:rPr lang="en-GB" dirty="0"/>
              <a:t>and </a:t>
            </a:r>
            <a:r>
              <a:rPr lang="en-GB" dirty="0" smtClean="0"/>
              <a:t>intentions, discussion of how to address barriers</a:t>
            </a:r>
          </a:p>
          <a:p>
            <a:endParaRPr lang="en-GB" dirty="0"/>
          </a:p>
          <a:p>
            <a:r>
              <a:rPr lang="en-GB" dirty="0" smtClean="0"/>
              <a:t>Further evidence that service </a:t>
            </a:r>
            <a:r>
              <a:rPr lang="en-GB" dirty="0"/>
              <a:t>use </a:t>
            </a:r>
            <a:r>
              <a:rPr lang="en-GB" dirty="0" smtClean="0"/>
              <a:t>is embedded </a:t>
            </a:r>
            <a:r>
              <a:rPr lang="en-GB" dirty="0"/>
              <a:t>in </a:t>
            </a:r>
            <a:r>
              <a:rPr lang="en-GB" dirty="0" smtClean="0"/>
              <a:t>RA and seen as a co-production</a:t>
            </a:r>
            <a:endParaRPr lang="en-GB" dirty="0"/>
          </a:p>
        </p:txBody>
      </p:sp>
    </p:spTree>
    <p:extLst>
      <p:ext uri="{BB962C8B-B14F-4D97-AF65-F5344CB8AC3E}">
        <p14:creationId xmlns:p14="http://schemas.microsoft.com/office/powerpoint/2010/main" val="466805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7996359" y="6048427"/>
            <a:ext cx="928146" cy="618764"/>
          </a:xfrm>
          <a:prstGeom prst="rect">
            <a:avLst/>
          </a:prstGeom>
        </p:spPr>
      </p:pic>
      <p:pic>
        <p:nvPicPr>
          <p:cNvPr id="8" name="Picture 7"/>
          <p:cNvPicPr>
            <a:picLocks noChangeAspect="1"/>
          </p:cNvPicPr>
          <p:nvPr/>
        </p:nvPicPr>
        <p:blipFill>
          <a:blip r:embed="rId3"/>
          <a:stretch>
            <a:fillRect/>
          </a:stretch>
        </p:blipFill>
        <p:spPr>
          <a:xfrm>
            <a:off x="6732240" y="6048427"/>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smtClean="0"/>
              <a:t/>
            </a:r>
            <a:br>
              <a:rPr lang="en-GB" b="1" dirty="0" smtClean="0"/>
            </a:br>
            <a:endParaRPr lang="en-GB" dirty="0"/>
          </a:p>
        </p:txBody>
      </p:sp>
      <p:sp>
        <p:nvSpPr>
          <p:cNvPr id="9" name="TextBox 8"/>
          <p:cNvSpPr txBox="1"/>
          <p:nvPr/>
        </p:nvSpPr>
        <p:spPr>
          <a:xfrm>
            <a:off x="628650" y="1484784"/>
            <a:ext cx="7831782" cy="369332"/>
          </a:xfrm>
          <a:prstGeom prst="rect">
            <a:avLst/>
          </a:prstGeom>
          <a:noFill/>
        </p:spPr>
        <p:txBody>
          <a:bodyPr wrap="square" rtlCol="0">
            <a:spAutoFit/>
          </a:bodyPr>
          <a:lstStyle/>
          <a:p>
            <a:r>
              <a:rPr lang="en-GB" dirty="0" smtClean="0"/>
              <a:t> </a:t>
            </a:r>
            <a:endParaRPr lang="en-GB" dirty="0"/>
          </a:p>
        </p:txBody>
      </p:sp>
      <p:sp>
        <p:nvSpPr>
          <p:cNvPr id="10" name="TextBox 9"/>
          <p:cNvSpPr txBox="1"/>
          <p:nvPr/>
        </p:nvSpPr>
        <p:spPr>
          <a:xfrm>
            <a:off x="656109" y="470086"/>
            <a:ext cx="7831782" cy="1231106"/>
          </a:xfrm>
          <a:prstGeom prst="rect">
            <a:avLst/>
          </a:prstGeom>
          <a:noFill/>
        </p:spPr>
        <p:txBody>
          <a:bodyPr wrap="square" rtlCol="0">
            <a:spAutoFit/>
          </a:bodyPr>
          <a:lstStyle/>
          <a:p>
            <a:pPr algn="ctr"/>
            <a:r>
              <a:rPr lang="en-GB" sz="2000" b="1" dirty="0" smtClean="0"/>
              <a:t>Example</a:t>
            </a:r>
            <a:r>
              <a:rPr lang="en-GB" sz="2000" dirty="0" smtClean="0"/>
              <a:t> </a:t>
            </a:r>
          </a:p>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smtClean="0"/>
          </a:p>
          <a:p>
            <a:pPr algn="ctr"/>
            <a:endParaRPr lang="en-GB" dirty="0"/>
          </a:p>
        </p:txBody>
      </p:sp>
      <p:sp>
        <p:nvSpPr>
          <p:cNvPr id="2" name="TextBox 1"/>
          <p:cNvSpPr txBox="1"/>
          <p:nvPr/>
        </p:nvSpPr>
        <p:spPr>
          <a:xfrm>
            <a:off x="628650" y="865931"/>
            <a:ext cx="7831782" cy="4524315"/>
          </a:xfrm>
          <a:prstGeom prst="rect">
            <a:avLst/>
          </a:prstGeom>
          <a:noFill/>
        </p:spPr>
        <p:txBody>
          <a:bodyPr wrap="square" rtlCol="0">
            <a:spAutoFit/>
          </a:bodyPr>
          <a:lstStyle/>
          <a:p>
            <a:r>
              <a:rPr lang="en-GB" dirty="0" smtClean="0"/>
              <a:t>Review meeting: Mum questioned if family needed </a:t>
            </a:r>
            <a:r>
              <a:rPr lang="en-GB" dirty="0"/>
              <a:t>all suggested </a:t>
            </a:r>
            <a:r>
              <a:rPr lang="en-GB" dirty="0" smtClean="0"/>
              <a:t>help as practitioner had helped her </a:t>
            </a:r>
            <a:r>
              <a:rPr lang="en-GB" i="1" dirty="0" smtClean="0"/>
              <a:t>‘kick </a:t>
            </a:r>
            <a:r>
              <a:rPr lang="en-GB" i="1" dirty="0"/>
              <a:t>a few demon’s into touch’ </a:t>
            </a:r>
            <a:r>
              <a:rPr lang="en-GB" dirty="0"/>
              <a:t>and </a:t>
            </a:r>
            <a:r>
              <a:rPr lang="en-GB" dirty="0" smtClean="0"/>
              <a:t>give </a:t>
            </a:r>
            <a:r>
              <a:rPr lang="en-GB" dirty="0"/>
              <a:t>up </a:t>
            </a:r>
            <a:r>
              <a:rPr lang="en-GB" dirty="0" smtClean="0"/>
              <a:t>substances . </a:t>
            </a:r>
            <a:endParaRPr lang="en-GB" dirty="0"/>
          </a:p>
          <a:p>
            <a:endParaRPr lang="en-GB" dirty="0"/>
          </a:p>
          <a:p>
            <a:r>
              <a:rPr lang="en-GB" dirty="0" smtClean="0"/>
              <a:t>Consequently many </a:t>
            </a:r>
            <a:r>
              <a:rPr lang="en-GB" dirty="0"/>
              <a:t>problems had been addressed and ‘bad’ family days now felt like normal family life. </a:t>
            </a:r>
            <a:endParaRPr lang="en-GB" dirty="0" smtClean="0"/>
          </a:p>
          <a:p>
            <a:endParaRPr lang="en-GB" dirty="0"/>
          </a:p>
          <a:p>
            <a:r>
              <a:rPr lang="en-GB" dirty="0" smtClean="0"/>
              <a:t>Practitioner </a:t>
            </a:r>
            <a:r>
              <a:rPr lang="en-GB" dirty="0"/>
              <a:t>listened to </a:t>
            </a:r>
            <a:r>
              <a:rPr lang="en-GB" dirty="0" smtClean="0"/>
              <a:t>rationale</a:t>
            </a:r>
            <a:r>
              <a:rPr lang="en-GB" dirty="0"/>
              <a:t>, praised </a:t>
            </a:r>
            <a:r>
              <a:rPr lang="en-GB" dirty="0" smtClean="0"/>
              <a:t>mum’s </a:t>
            </a:r>
            <a:r>
              <a:rPr lang="en-GB" dirty="0"/>
              <a:t>progress and commented on how well she had sorted herself out</a:t>
            </a:r>
            <a:r>
              <a:rPr lang="en-GB" i="1" dirty="0"/>
              <a:t>. </a:t>
            </a:r>
            <a:r>
              <a:rPr lang="en-GB" dirty="0"/>
              <a:t>They </a:t>
            </a:r>
            <a:r>
              <a:rPr lang="en-GB" dirty="0" smtClean="0"/>
              <a:t>reviewed </a:t>
            </a:r>
            <a:r>
              <a:rPr lang="en-GB" dirty="0"/>
              <a:t>the current situation for each family </a:t>
            </a:r>
            <a:r>
              <a:rPr lang="en-GB" dirty="0" smtClean="0"/>
              <a:t>member. </a:t>
            </a:r>
          </a:p>
          <a:p>
            <a:endParaRPr lang="en-GB" dirty="0" smtClean="0"/>
          </a:p>
          <a:p>
            <a:pPr marL="285750" indent="-285750">
              <a:buFont typeface="Arial" panose="020B0604020202020204" pitchFamily="34" charset="0"/>
              <a:buChar char="•"/>
            </a:pPr>
            <a:r>
              <a:rPr lang="en-GB" dirty="0" smtClean="0"/>
              <a:t>Family </a:t>
            </a:r>
            <a:r>
              <a:rPr lang="en-GB" dirty="0"/>
              <a:t>conflict </a:t>
            </a:r>
            <a:r>
              <a:rPr lang="en-GB" dirty="0" smtClean="0"/>
              <a:t>decreased so FGC referral cancelled. </a:t>
            </a:r>
          </a:p>
          <a:p>
            <a:pPr marL="285750" indent="-285750">
              <a:buFont typeface="Arial" panose="020B0604020202020204" pitchFamily="34" charset="0"/>
              <a:buChar char="•"/>
            </a:pPr>
            <a:r>
              <a:rPr lang="en-GB" dirty="0" smtClean="0"/>
              <a:t>One </a:t>
            </a:r>
            <a:r>
              <a:rPr lang="en-GB" dirty="0"/>
              <a:t>daughter </a:t>
            </a:r>
            <a:r>
              <a:rPr lang="en-GB" dirty="0" smtClean="0"/>
              <a:t>not </a:t>
            </a:r>
            <a:r>
              <a:rPr lang="en-GB" dirty="0"/>
              <a:t>yet accessed job advice, </a:t>
            </a:r>
            <a:r>
              <a:rPr lang="en-GB" dirty="0" smtClean="0"/>
              <a:t>decided </a:t>
            </a:r>
            <a:r>
              <a:rPr lang="en-GB" dirty="0"/>
              <a:t>this would be </a:t>
            </a:r>
            <a:r>
              <a:rPr lang="en-GB" dirty="0" smtClean="0"/>
              <a:t>completed: plan </a:t>
            </a:r>
            <a:r>
              <a:rPr lang="en-GB" dirty="0"/>
              <a:t>to achieve this made. </a:t>
            </a:r>
            <a:endParaRPr lang="en-GB" dirty="0" smtClean="0"/>
          </a:p>
          <a:p>
            <a:pPr marL="285750" indent="-285750">
              <a:buFont typeface="Arial" panose="020B0604020202020204" pitchFamily="34" charset="0"/>
              <a:buChar char="•"/>
            </a:pPr>
            <a:r>
              <a:rPr lang="en-GB" dirty="0" smtClean="0"/>
              <a:t>Addressed focus child </a:t>
            </a:r>
            <a:r>
              <a:rPr lang="en-GB" i="1" dirty="0" smtClean="0"/>
              <a:t>‘</a:t>
            </a:r>
            <a:r>
              <a:rPr lang="en-GB" i="1" dirty="0"/>
              <a:t>pulling sickies</a:t>
            </a:r>
            <a:r>
              <a:rPr lang="en-GB" i="1" dirty="0" smtClean="0"/>
              <a:t>,</a:t>
            </a:r>
            <a:r>
              <a:rPr lang="en-GB" dirty="0" smtClean="0"/>
              <a:t>’. </a:t>
            </a:r>
          </a:p>
          <a:p>
            <a:pPr marL="285750" indent="-285750">
              <a:buFont typeface="Arial" panose="020B0604020202020204" pitchFamily="34" charset="0"/>
              <a:buChar char="•"/>
            </a:pPr>
            <a:r>
              <a:rPr lang="en-GB" dirty="0" smtClean="0"/>
              <a:t>Agreed </a:t>
            </a:r>
            <a:r>
              <a:rPr lang="en-GB" dirty="0"/>
              <a:t>that the case would be closed once the careers advice was gained.    </a:t>
            </a:r>
          </a:p>
        </p:txBody>
      </p:sp>
      <p:sp>
        <p:nvSpPr>
          <p:cNvPr id="11" name="Content Placeholder 10"/>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74323667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884606" y="5824888"/>
            <a:ext cx="557086" cy="534254"/>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7784" y="5655868"/>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08304" y="5636690"/>
            <a:ext cx="928146" cy="618764"/>
          </a:xfrm>
          <a:prstGeom prst="rect">
            <a:avLst/>
          </a:prstGeom>
        </p:spPr>
      </p:pic>
      <p:pic>
        <p:nvPicPr>
          <p:cNvPr id="8" name="Picture 7"/>
          <p:cNvPicPr>
            <a:picLocks noChangeAspect="1"/>
          </p:cNvPicPr>
          <p:nvPr/>
        </p:nvPicPr>
        <p:blipFill>
          <a:blip r:embed="rId5"/>
          <a:stretch>
            <a:fillRect/>
          </a:stretch>
        </p:blipFill>
        <p:spPr>
          <a:xfrm>
            <a:off x="5153972" y="5671164"/>
            <a:ext cx="1005582" cy="637467"/>
          </a:xfrm>
          <a:prstGeom prst="rect">
            <a:avLst/>
          </a:prstGeom>
        </p:spPr>
      </p:pic>
      <p:sp>
        <p:nvSpPr>
          <p:cNvPr id="3" name="Title 2"/>
          <p:cNvSpPr>
            <a:spLocks noGrp="1"/>
          </p:cNvSpPr>
          <p:nvPr>
            <p:ph type="title"/>
          </p:nvPr>
        </p:nvSpPr>
        <p:spPr>
          <a:xfrm>
            <a:off x="628650" y="365127"/>
            <a:ext cx="7886700" cy="183553"/>
          </a:xfrm>
        </p:spPr>
        <p:txBody>
          <a:bodyPr>
            <a:normAutofit fontScale="90000"/>
          </a:bodyPr>
          <a:lstStyle/>
          <a:p>
            <a:pPr algn="ctr"/>
            <a:r>
              <a:rPr lang="en-GB" b="1" dirty="0" smtClean="0"/>
              <a:t/>
            </a:r>
            <a:br>
              <a:rPr lang="en-GB" b="1" dirty="0" smtClean="0"/>
            </a:br>
            <a:endParaRPr lang="en-GB" dirty="0"/>
          </a:p>
        </p:txBody>
      </p:sp>
      <p:sp>
        <p:nvSpPr>
          <p:cNvPr id="9" name="TextBox 8"/>
          <p:cNvSpPr txBox="1"/>
          <p:nvPr/>
        </p:nvSpPr>
        <p:spPr>
          <a:xfrm>
            <a:off x="380684" y="920775"/>
            <a:ext cx="8180614" cy="4801314"/>
          </a:xfrm>
          <a:prstGeom prst="rect">
            <a:avLst/>
          </a:prstGeom>
          <a:noFill/>
        </p:spPr>
        <p:txBody>
          <a:bodyPr wrap="square" rtlCol="0">
            <a:spAutoFit/>
          </a:bodyPr>
          <a:lstStyle/>
          <a:p>
            <a:pPr marL="285750" indent="-285750">
              <a:buFont typeface="Arial" panose="020B0604020202020204" pitchFamily="34" charset="0"/>
              <a:buChar char="•"/>
            </a:pPr>
            <a:r>
              <a:rPr lang="en-GB" dirty="0"/>
              <a:t>F</a:t>
            </a:r>
            <a:r>
              <a:rPr lang="en-GB" dirty="0" smtClean="0"/>
              <a:t>air</a:t>
            </a:r>
            <a:r>
              <a:rPr lang="en-GB" dirty="0"/>
              <a:t>, empathetic, </a:t>
            </a:r>
            <a:r>
              <a:rPr lang="en-GB" dirty="0" smtClean="0"/>
              <a:t>non-judgemental, inclusive, flexible principles </a:t>
            </a:r>
            <a:r>
              <a:rPr lang="en-GB" dirty="0"/>
              <a:t>and associated </a:t>
            </a:r>
            <a:r>
              <a:rPr lang="en-GB" dirty="0" smtClean="0"/>
              <a:t>practice engendered </a:t>
            </a:r>
            <a:r>
              <a:rPr lang="en-GB" dirty="0"/>
              <a:t>by using </a:t>
            </a:r>
            <a:r>
              <a:rPr lang="en-GB" dirty="0" smtClean="0"/>
              <a:t>RA  mirrors </a:t>
            </a:r>
            <a:r>
              <a:rPr lang="en-GB" dirty="0"/>
              <a:t>those found in wider restorative </a:t>
            </a:r>
            <a:r>
              <a:rPr lang="en-GB" dirty="0" smtClean="0"/>
              <a:t>practice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RA  promotes good communication, active listening and use of WFA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RA  generates use of relationship-focused</a:t>
            </a:r>
            <a:r>
              <a:rPr lang="en-GB" dirty="0"/>
              <a:t>, strengths-based, inclusive </a:t>
            </a:r>
            <a:r>
              <a:rPr lang="en-GB" dirty="0" smtClean="0"/>
              <a:t>approaches</a:t>
            </a:r>
          </a:p>
          <a:p>
            <a:endParaRPr lang="en-GB" dirty="0"/>
          </a:p>
          <a:p>
            <a:pPr marL="285750" indent="-285750">
              <a:buFont typeface="Arial" panose="020B0604020202020204" pitchFamily="34" charset="0"/>
              <a:buChar char="•"/>
            </a:pPr>
            <a:r>
              <a:rPr lang="en-GB" dirty="0" smtClean="0"/>
              <a:t>These generate </a:t>
            </a:r>
            <a:r>
              <a:rPr lang="en-GB" dirty="0"/>
              <a:t>trust and </a:t>
            </a:r>
            <a:r>
              <a:rPr lang="en-GB" dirty="0" smtClean="0"/>
              <a:t>enables collaborative work </a:t>
            </a:r>
            <a:r>
              <a:rPr lang="en-GB" dirty="0"/>
              <a:t>to identify and address goals, despite the indications of power imbalance still inevitably evident.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RA weaves </a:t>
            </a:r>
            <a:r>
              <a:rPr lang="en-GB" dirty="0"/>
              <a:t>other evidence–based techniques: motivational interviewing; solution-focused therapy and social modelling into the process of service delivery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RA </a:t>
            </a:r>
            <a:r>
              <a:rPr lang="en-GB" dirty="0"/>
              <a:t>adds to the </a:t>
            </a:r>
            <a:r>
              <a:rPr lang="en-GB" dirty="0" smtClean="0"/>
              <a:t>concept of </a:t>
            </a:r>
            <a:r>
              <a:rPr lang="en-GB" dirty="0"/>
              <a:t>strengths-based practice as it </a:t>
            </a:r>
            <a:r>
              <a:rPr lang="en-GB" dirty="0" smtClean="0"/>
              <a:t>sets </a:t>
            </a:r>
            <a:r>
              <a:rPr lang="en-GB" dirty="0"/>
              <a:t>underlying principles, techniques and skills into a flexible, </a:t>
            </a:r>
            <a:r>
              <a:rPr lang="en-GB" dirty="0" smtClean="0"/>
              <a:t>systematic, adaptive </a:t>
            </a:r>
            <a:r>
              <a:rPr lang="en-GB" dirty="0"/>
              <a:t>process of family support service </a:t>
            </a:r>
            <a:r>
              <a:rPr lang="en-GB" dirty="0" smtClean="0"/>
              <a:t>delivery that encompasses assessment, finding solution and setting goals .</a:t>
            </a:r>
            <a:endParaRPr lang="en-GB" dirty="0"/>
          </a:p>
          <a:p>
            <a:pPr marL="285750" indent="-285750">
              <a:buFont typeface="Arial" panose="020B0604020202020204" pitchFamily="34" charset="0"/>
              <a:buChar char="•"/>
            </a:pPr>
            <a:endParaRPr lang="en-GB" dirty="0"/>
          </a:p>
        </p:txBody>
      </p:sp>
      <p:sp>
        <p:nvSpPr>
          <p:cNvPr id="10" name="TextBox 9"/>
          <p:cNvSpPr txBox="1"/>
          <p:nvPr/>
        </p:nvSpPr>
        <p:spPr>
          <a:xfrm>
            <a:off x="656109" y="470086"/>
            <a:ext cx="7831782" cy="923330"/>
          </a:xfrm>
          <a:prstGeom prst="rect">
            <a:avLst/>
          </a:prstGeom>
          <a:noFill/>
        </p:spPr>
        <p:txBody>
          <a:bodyPr wrap="square" rtlCol="0">
            <a:spAutoFit/>
          </a:bodyPr>
          <a:lstStyle/>
          <a:p>
            <a:pPr marL="285750" indent="-285750" algn="ctr">
              <a:buFont typeface="Arial" panose="020B0604020202020204" pitchFamily="34" charset="0"/>
              <a:buChar char="•"/>
            </a:pPr>
            <a:endParaRPr lang="en-GB" dirty="0"/>
          </a:p>
          <a:p>
            <a:pPr marL="285750" indent="-285750" algn="ctr">
              <a:buFont typeface="Arial" panose="020B0604020202020204" pitchFamily="34" charset="0"/>
              <a:buChar char="•"/>
            </a:pPr>
            <a:endParaRPr lang="en-GB" dirty="0" smtClean="0"/>
          </a:p>
          <a:p>
            <a:pPr algn="ctr"/>
            <a:endParaRPr lang="en-GB" dirty="0"/>
          </a:p>
        </p:txBody>
      </p:sp>
      <p:sp>
        <p:nvSpPr>
          <p:cNvPr id="2" name="TextBox 1"/>
          <p:cNvSpPr txBox="1"/>
          <p:nvPr/>
        </p:nvSpPr>
        <p:spPr>
          <a:xfrm>
            <a:off x="584966" y="437297"/>
            <a:ext cx="7831782" cy="369332"/>
          </a:xfrm>
          <a:prstGeom prst="rect">
            <a:avLst/>
          </a:prstGeom>
          <a:noFill/>
        </p:spPr>
        <p:txBody>
          <a:bodyPr wrap="square" rtlCol="0">
            <a:spAutoFit/>
          </a:bodyPr>
          <a:lstStyle/>
          <a:p>
            <a:pPr algn="ctr"/>
            <a:r>
              <a:rPr lang="en-GB" dirty="0" smtClean="0"/>
              <a:t>Conclusions </a:t>
            </a:r>
            <a:endParaRPr lang="en-GB" dirty="0"/>
          </a:p>
        </p:txBody>
      </p:sp>
    </p:spTree>
    <p:extLst>
      <p:ext uri="{BB962C8B-B14F-4D97-AF65-F5344CB8AC3E}">
        <p14:creationId xmlns:p14="http://schemas.microsoft.com/office/powerpoint/2010/main" val="33066100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5416"/>
            <a:ext cx="11297816" cy="8305800"/>
          </a:xfrm>
          <a:prstGeom prst="rect">
            <a:avLst/>
          </a:prstGeom>
          <a:effectLst>
            <a:outerShdw blurRad="50800" dist="50800" dir="5400000" algn="ctr" rotWithShape="0">
              <a:srgbClr val="000000">
                <a:alpha val="39000"/>
              </a:srgbClr>
            </a:outerShdw>
            <a:softEdge rad="609600"/>
          </a:effectLst>
        </p:spPr>
      </p:pic>
      <p:sp>
        <p:nvSpPr>
          <p:cNvPr id="2" name="Rectangle 1"/>
          <p:cNvSpPr/>
          <p:nvPr/>
        </p:nvSpPr>
        <p:spPr>
          <a:xfrm>
            <a:off x="2958225" y="3244334"/>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Rectangle 2"/>
          <p:cNvSpPr/>
          <p:nvPr/>
        </p:nvSpPr>
        <p:spPr>
          <a:xfrm>
            <a:off x="4355976" y="3648092"/>
            <a:ext cx="2664296"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Comparing use of  RA with family  services without </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662110"/>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0" name="Picture 9"/>
          <p:cNvPicPr>
            <a:picLocks noChangeAspect="1"/>
          </p:cNvPicPr>
          <p:nvPr/>
        </p:nvPicPr>
        <p:blipFill>
          <a:blip r:embed="rId4"/>
          <a:stretch>
            <a:fillRect/>
          </a:stretch>
        </p:blipFill>
        <p:spPr>
          <a:xfrm>
            <a:off x="8167775" y="661491"/>
            <a:ext cx="1005582" cy="637467"/>
          </a:xfrm>
          <a:prstGeom prst="rect">
            <a:avLst/>
          </a:prstGeom>
        </p:spPr>
      </p:pic>
      <p:pic>
        <p:nvPicPr>
          <p:cNvPr id="11" name="Picture 10"/>
          <p:cNvPicPr>
            <a:picLocks noChangeAspect="1"/>
          </p:cNvPicPr>
          <p:nvPr/>
        </p:nvPicPr>
        <p:blipFill>
          <a:blip r:embed="rId5"/>
          <a:stretch>
            <a:fillRect/>
          </a:stretch>
        </p:blipFill>
        <p:spPr>
          <a:xfrm>
            <a:off x="10116616" y="680194"/>
            <a:ext cx="928146" cy="618764"/>
          </a:xfrm>
          <a:prstGeom prst="rect">
            <a:avLst/>
          </a:prstGeom>
        </p:spPr>
      </p:pic>
      <p:pic>
        <p:nvPicPr>
          <p:cNvPr id="12" name="Picture 11"/>
          <p:cNvPicPr>
            <a:picLocks noChangeAspect="1"/>
          </p:cNvPicPr>
          <p:nvPr/>
        </p:nvPicPr>
        <p:blipFill>
          <a:blip r:embed="rId5"/>
          <a:stretch>
            <a:fillRect/>
          </a:stretch>
        </p:blipFill>
        <p:spPr>
          <a:xfrm>
            <a:off x="3153981" y="746620"/>
            <a:ext cx="928146" cy="618764"/>
          </a:xfrm>
          <a:prstGeom prst="rect">
            <a:avLst/>
          </a:prstGeom>
        </p:spPr>
      </p:pic>
    </p:spTree>
    <p:extLst>
      <p:ext uri="{BB962C8B-B14F-4D97-AF65-F5344CB8AC3E}">
        <p14:creationId xmlns:p14="http://schemas.microsoft.com/office/powerpoint/2010/main" val="13859511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031" y="745149"/>
            <a:ext cx="7886700" cy="500447"/>
          </a:xfrm>
        </p:spPr>
        <p:txBody>
          <a:bodyPr>
            <a:normAutofit/>
          </a:bodyPr>
          <a:lstStyle/>
          <a:p>
            <a:pPr algn="ctr"/>
            <a:r>
              <a:rPr lang="en-GB" sz="2700" b="1" dirty="0" smtClean="0">
                <a:solidFill>
                  <a:srgbClr val="EE1F7A"/>
                </a:solidFill>
              </a:rPr>
              <a:t>Study Aims </a:t>
            </a:r>
            <a:endParaRPr lang="en-GB" sz="2700" b="1" dirty="0">
              <a:solidFill>
                <a:srgbClr val="EE1F7A"/>
              </a:solidFill>
            </a:endParaRPr>
          </a:p>
        </p:txBody>
      </p:sp>
      <p:sp>
        <p:nvSpPr>
          <p:cNvPr id="3" name="TextBox 2"/>
          <p:cNvSpPr txBox="1"/>
          <p:nvPr/>
        </p:nvSpPr>
        <p:spPr>
          <a:xfrm>
            <a:off x="703816" y="1439657"/>
            <a:ext cx="7882505" cy="3008516"/>
          </a:xfrm>
          <a:prstGeom prst="rect">
            <a:avLst/>
          </a:prstGeom>
          <a:noFill/>
        </p:spPr>
        <p:txBody>
          <a:bodyPr wrap="square" rtlCol="0">
            <a:spAutoFit/>
          </a:bodyPr>
          <a:lstStyle/>
          <a:p>
            <a:endParaRPr lang="en-GB" sz="1350" dirty="0">
              <a:solidFill>
                <a:prstClr val="black"/>
              </a:solidFill>
            </a:endParaRPr>
          </a:p>
          <a:p>
            <a:r>
              <a:rPr lang="en-GB" sz="1600" dirty="0">
                <a:solidFill>
                  <a:prstClr val="black"/>
                </a:solidFill>
              </a:rPr>
              <a:t>I</a:t>
            </a:r>
            <a:r>
              <a:rPr lang="en-GB" sz="1600" dirty="0" smtClean="0">
                <a:solidFill>
                  <a:prstClr val="black"/>
                </a:solidFill>
              </a:rPr>
              <a:t>dentify</a:t>
            </a:r>
            <a:r>
              <a:rPr lang="en-GB" sz="1600" dirty="0">
                <a:solidFill>
                  <a:prstClr val="black"/>
                </a:solidFill>
              </a:rPr>
              <a:t>, describe and map </a:t>
            </a:r>
            <a:r>
              <a:rPr lang="en-GB" sz="1600" dirty="0" smtClean="0">
                <a:solidFill>
                  <a:prstClr val="black"/>
                </a:solidFill>
              </a:rPr>
              <a:t>family delivery </a:t>
            </a:r>
            <a:r>
              <a:rPr lang="en-GB" sz="1600" dirty="0">
                <a:solidFill>
                  <a:prstClr val="black"/>
                </a:solidFill>
              </a:rPr>
              <a:t>approaches and techniques used i</a:t>
            </a:r>
            <a:r>
              <a:rPr lang="en-GB" sz="1600" dirty="0" smtClean="0">
                <a:solidFill>
                  <a:prstClr val="black"/>
                </a:solidFill>
              </a:rPr>
              <a:t>n LA Family </a:t>
            </a:r>
            <a:r>
              <a:rPr lang="en-GB" sz="1600" dirty="0">
                <a:solidFill>
                  <a:prstClr val="black"/>
                </a:solidFill>
              </a:rPr>
              <a:t>First </a:t>
            </a:r>
            <a:r>
              <a:rPr lang="en-GB" sz="1600" dirty="0" smtClean="0">
                <a:solidFill>
                  <a:prstClr val="black"/>
                </a:solidFill>
              </a:rPr>
              <a:t>programmes across Wales </a:t>
            </a:r>
          </a:p>
          <a:p>
            <a:endParaRPr lang="en-GB" sz="1600" dirty="0">
              <a:solidFill>
                <a:prstClr val="black"/>
              </a:solidFill>
            </a:endParaRPr>
          </a:p>
          <a:p>
            <a:r>
              <a:rPr lang="en-GB" sz="1600" dirty="0" smtClean="0">
                <a:solidFill>
                  <a:prstClr val="black"/>
                </a:solidFill>
              </a:rPr>
              <a:t>To explore family service delivery and receipt in two LAs meeting FF guidelines on service delivery to differing extents</a:t>
            </a:r>
            <a:endParaRPr lang="en-GB" sz="1600" dirty="0">
              <a:solidFill>
                <a:prstClr val="black"/>
              </a:solidFill>
            </a:endParaRPr>
          </a:p>
          <a:p>
            <a:endParaRPr lang="en-GB" sz="1600" dirty="0">
              <a:solidFill>
                <a:prstClr val="black"/>
              </a:solidFill>
            </a:endParaRPr>
          </a:p>
          <a:p>
            <a:r>
              <a:rPr lang="en-GB" sz="1600" dirty="0" smtClean="0">
                <a:solidFill>
                  <a:prstClr val="black"/>
                </a:solidFill>
              </a:rPr>
              <a:t>To </a:t>
            </a:r>
            <a:r>
              <a:rPr lang="en-GB" sz="1600" dirty="0">
                <a:solidFill>
                  <a:prstClr val="black"/>
                </a:solidFill>
              </a:rPr>
              <a:t>assess </a:t>
            </a:r>
            <a:r>
              <a:rPr lang="en-GB" sz="1600" dirty="0" smtClean="0">
                <a:solidFill>
                  <a:prstClr val="black"/>
                </a:solidFill>
              </a:rPr>
              <a:t>whether/how embedding family services in RA changes service delivery and receipt  and if it promotes use of relationship based practice, strengths based practice and a Whole family approach </a:t>
            </a:r>
          </a:p>
          <a:p>
            <a:endParaRPr lang="en-GB" sz="1600" dirty="0">
              <a:solidFill>
                <a:prstClr val="black"/>
              </a:solidFill>
            </a:endParaRPr>
          </a:p>
          <a:p>
            <a:r>
              <a:rPr lang="en-GB" sz="1600" dirty="0" smtClean="0">
                <a:solidFill>
                  <a:prstClr val="black"/>
                </a:solidFill>
              </a:rPr>
              <a:t>To </a:t>
            </a:r>
            <a:r>
              <a:rPr lang="en-GB" sz="1600" dirty="0">
                <a:solidFill>
                  <a:prstClr val="black"/>
                </a:solidFill>
              </a:rPr>
              <a:t>inform best practice </a:t>
            </a:r>
            <a:r>
              <a:rPr lang="en-GB" sz="1600" dirty="0" smtClean="0">
                <a:solidFill>
                  <a:prstClr val="black"/>
                </a:solidFill>
              </a:rPr>
              <a:t>in family service delivery</a:t>
            </a:r>
            <a:endParaRPr lang="en-GB" sz="1600" dirty="0">
              <a:solidFill>
                <a:prstClr val="black"/>
              </a:solidFill>
            </a:endParaRPr>
          </a:p>
        </p:txBody>
      </p:sp>
      <p:pic>
        <p:nvPicPr>
          <p:cNvPr id="7" name="Picture 6"/>
          <p:cNvPicPr>
            <a:picLocks noChangeAspect="1"/>
          </p:cNvPicPr>
          <p:nvPr/>
        </p:nvPicPr>
        <p:blipFill>
          <a:blip r:embed="rId2"/>
          <a:stretch>
            <a:fillRect/>
          </a:stretch>
        </p:blipFill>
        <p:spPr>
          <a:xfrm>
            <a:off x="7979658" y="6093296"/>
            <a:ext cx="928146" cy="618764"/>
          </a:xfrm>
          <a:prstGeom prst="rect">
            <a:avLst/>
          </a:prstGeom>
        </p:spPr>
      </p:pic>
      <p:pic>
        <p:nvPicPr>
          <p:cNvPr id="8" name="Picture 7"/>
          <p:cNvPicPr>
            <a:picLocks noChangeAspect="1"/>
          </p:cNvPicPr>
          <p:nvPr/>
        </p:nvPicPr>
        <p:blipFill>
          <a:blip r:embed="rId3"/>
          <a:stretch>
            <a:fillRect/>
          </a:stretch>
        </p:blipFill>
        <p:spPr>
          <a:xfrm>
            <a:off x="6804248" y="6062396"/>
            <a:ext cx="1005582" cy="637467"/>
          </a:xfrm>
          <a:prstGeom prst="rect">
            <a:avLst/>
          </a:prstGeom>
        </p:spPr>
      </p:pic>
      <p:sp>
        <p:nvSpPr>
          <p:cNvPr id="9" name="Content Placeholder 8"/>
          <p:cNvSpPr>
            <a:spLocks noGrp="1"/>
          </p:cNvSpPr>
          <p:nvPr>
            <p:ph idx="1"/>
          </p:nvPr>
        </p:nvSpPr>
        <p:spPr>
          <a:xfrm>
            <a:off x="628650" y="1825625"/>
            <a:ext cx="7886700" cy="1819399"/>
          </a:xfrm>
        </p:spPr>
        <p:txBody>
          <a:bodyPr/>
          <a:lstStyle/>
          <a:p>
            <a:pPr marL="0" indent="0">
              <a:buNone/>
            </a:pPr>
            <a:endParaRPr lang="en-GB" dirty="0"/>
          </a:p>
        </p:txBody>
      </p:sp>
    </p:spTree>
    <p:extLst>
      <p:ext uri="{BB962C8B-B14F-4D97-AF65-F5344CB8AC3E}">
        <p14:creationId xmlns:p14="http://schemas.microsoft.com/office/powerpoint/2010/main" val="330699784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5" y="476672"/>
            <a:ext cx="7886700" cy="648073"/>
          </a:xfrm>
        </p:spPr>
        <p:txBody>
          <a:bodyPr>
            <a:normAutofit/>
          </a:bodyPr>
          <a:lstStyle/>
          <a:p>
            <a:pPr algn="ctr"/>
            <a:r>
              <a:rPr lang="en-GB" sz="2700" b="1" dirty="0" smtClean="0">
                <a:solidFill>
                  <a:srgbClr val="EE1F7A"/>
                </a:solidFill>
              </a:rPr>
              <a:t>Method</a:t>
            </a:r>
            <a:endParaRPr lang="en-GB" sz="2700" b="1" dirty="0">
              <a:solidFill>
                <a:srgbClr val="EE1F7A"/>
              </a:solidFill>
            </a:endParaRPr>
          </a:p>
        </p:txBody>
      </p:sp>
      <p:pic>
        <p:nvPicPr>
          <p:cNvPr id="7" name="Picture 6"/>
          <p:cNvPicPr>
            <a:picLocks noChangeAspect="1"/>
          </p:cNvPicPr>
          <p:nvPr/>
        </p:nvPicPr>
        <p:blipFill>
          <a:blip r:embed="rId2"/>
          <a:stretch>
            <a:fillRect/>
          </a:stretch>
        </p:blipFill>
        <p:spPr>
          <a:xfrm>
            <a:off x="8040496" y="6006395"/>
            <a:ext cx="928146" cy="618764"/>
          </a:xfrm>
          <a:prstGeom prst="rect">
            <a:avLst/>
          </a:prstGeom>
        </p:spPr>
      </p:pic>
      <p:pic>
        <p:nvPicPr>
          <p:cNvPr id="8" name="Picture 7"/>
          <p:cNvPicPr>
            <a:picLocks noChangeAspect="1"/>
          </p:cNvPicPr>
          <p:nvPr/>
        </p:nvPicPr>
        <p:blipFill>
          <a:blip r:embed="rId3"/>
          <a:stretch>
            <a:fillRect/>
          </a:stretch>
        </p:blipFill>
        <p:spPr>
          <a:xfrm>
            <a:off x="6876256" y="5997043"/>
            <a:ext cx="1005582" cy="637467"/>
          </a:xfrm>
          <a:prstGeom prst="rect">
            <a:avLst/>
          </a:prstGeom>
        </p:spPr>
      </p:pic>
      <p:sp>
        <p:nvSpPr>
          <p:cNvPr id="9" name="Rectangle 8"/>
          <p:cNvSpPr/>
          <p:nvPr/>
        </p:nvSpPr>
        <p:spPr>
          <a:xfrm>
            <a:off x="479356" y="941419"/>
            <a:ext cx="8033658" cy="4746428"/>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ヒラギノ角ゴ Pro W3"/>
                <a:cs typeface="Arial" panose="020B0604020202020204" pitchFamily="34" charset="0"/>
              </a:rPr>
              <a:t>Phase 1: </a:t>
            </a:r>
            <a:r>
              <a:rPr lang="en-GB" dirty="0" smtClean="0">
                <a:latin typeface="Calibri" panose="020F0502020204030204" pitchFamily="34" charset="0"/>
                <a:ea typeface="ヒラギノ角ゴ Pro W3"/>
                <a:cs typeface="Arial" panose="020B0604020202020204" pitchFamily="34" charset="0"/>
              </a:rPr>
              <a:t>Analysis LA FF Action Plans; survey FF managers and staff; interviews </a:t>
            </a:r>
            <a:r>
              <a:rPr lang="en-GB" dirty="0">
                <a:latin typeface="Calibri" panose="020F0502020204030204" pitchFamily="34" charset="0"/>
                <a:ea typeface="ヒラギノ角ゴ Pro W3"/>
                <a:cs typeface="Arial" panose="020B0604020202020204" pitchFamily="34" charset="0"/>
              </a:rPr>
              <a:t>with managers of FF agencies </a:t>
            </a:r>
            <a:r>
              <a:rPr lang="en-GB" dirty="0" smtClean="0">
                <a:latin typeface="Calibri" panose="020F0502020204030204" pitchFamily="34" charset="0"/>
                <a:ea typeface="ヒラギノ角ゴ Pro W3"/>
                <a:cs typeface="Arial" panose="020B0604020202020204" pitchFamily="34" charset="0"/>
              </a:rPr>
              <a:t>of </a:t>
            </a:r>
            <a:r>
              <a:rPr lang="en-GB" dirty="0">
                <a:latin typeface="Calibri" panose="020F0502020204030204" pitchFamily="34" charset="0"/>
                <a:ea typeface="ヒラギノ角ゴ Pro W3"/>
                <a:cs typeface="Arial" panose="020B0604020202020204" pitchFamily="34" charset="0"/>
              </a:rPr>
              <a:t>20 Welsh Local </a:t>
            </a:r>
            <a:r>
              <a:rPr lang="en-GB" dirty="0" smtClean="0">
                <a:latin typeface="Calibri" panose="020F0502020204030204" pitchFamily="34" charset="0"/>
                <a:ea typeface="ヒラギノ角ゴ Pro W3"/>
                <a:cs typeface="Arial" panose="020B0604020202020204" pitchFamily="34" charset="0"/>
              </a:rPr>
              <a:t>Authorities.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ヒラギノ角ゴ Pro W3"/>
                <a:cs typeface="Arial" panose="020B0604020202020204" pitchFamily="34" charset="0"/>
              </a:rPr>
              <a:t>Phase 2: C</a:t>
            </a:r>
            <a:r>
              <a:rPr lang="en-GB" dirty="0" smtClean="0">
                <a:latin typeface="Calibri" panose="020F0502020204030204" pitchFamily="34" charset="0"/>
                <a:ea typeface="ヒラギノ角ゴ Pro W3"/>
                <a:cs typeface="Arial" panose="020B0604020202020204" pitchFamily="34" charset="0"/>
              </a:rPr>
              <a:t>ase studies of family service delivery in </a:t>
            </a:r>
            <a:r>
              <a:rPr lang="en-GB" dirty="0">
                <a:latin typeface="Calibri" panose="020F0502020204030204" pitchFamily="34" charset="0"/>
                <a:ea typeface="ヒラギノ角ゴ Pro W3"/>
                <a:cs typeface="Arial" panose="020B0604020202020204" pitchFamily="34" charset="0"/>
              </a:rPr>
              <a:t>two </a:t>
            </a:r>
            <a:r>
              <a:rPr lang="en-GB" dirty="0" smtClean="0">
                <a:latin typeface="Calibri" panose="020F0502020204030204" pitchFamily="34" charset="0"/>
                <a:ea typeface="ヒラギノ角ゴ Pro W3"/>
                <a:cs typeface="Arial" panose="020B0604020202020204" pitchFamily="34" charset="0"/>
              </a:rPr>
              <a:t>authorities not </a:t>
            </a:r>
            <a:r>
              <a:rPr lang="en-GB" dirty="0">
                <a:latin typeface="Calibri" panose="020F0502020204030204" pitchFamily="34" charset="0"/>
                <a:ea typeface="ヒラギノ角ゴ Pro W3"/>
                <a:cs typeface="Arial" panose="020B0604020202020204" pitchFamily="34" charset="0"/>
              </a:rPr>
              <a:t>using RA as a service delivery framework. Data </a:t>
            </a:r>
            <a:r>
              <a:rPr lang="en-GB" dirty="0" smtClean="0">
                <a:latin typeface="Calibri" panose="020F0502020204030204" pitchFamily="34" charset="0"/>
                <a:ea typeface="ヒラギノ角ゴ Pro W3"/>
                <a:cs typeface="Arial" panose="020B0604020202020204" pitchFamily="34" charset="0"/>
              </a:rPr>
              <a:t>: Interviews </a:t>
            </a:r>
            <a:r>
              <a:rPr lang="en-GB" dirty="0">
                <a:latin typeface="Calibri" panose="020F0502020204030204" pitchFamily="34" charset="0"/>
                <a:ea typeface="ヒラギノ角ゴ Pro W3"/>
                <a:cs typeface="Arial" panose="020B0604020202020204" pitchFamily="34" charset="0"/>
              </a:rPr>
              <a:t>with TAF managers (n =4</a:t>
            </a:r>
            <a:r>
              <a:rPr lang="en-GB" dirty="0" smtClean="0">
                <a:latin typeface="Calibri" panose="020F0502020204030204" pitchFamily="34" charset="0"/>
                <a:ea typeface="ヒラギノ角ゴ Pro W3"/>
                <a:cs typeface="Arial" panose="020B0604020202020204" pitchFamily="34" charset="0"/>
              </a:rPr>
              <a:t>); Focus </a:t>
            </a:r>
            <a:r>
              <a:rPr lang="en-GB" dirty="0">
                <a:latin typeface="Calibri" panose="020F0502020204030204" pitchFamily="34" charset="0"/>
                <a:ea typeface="ヒラギノ角ゴ Pro W3"/>
                <a:cs typeface="Arial" panose="020B0604020202020204" pitchFamily="34" charset="0"/>
              </a:rPr>
              <a:t>groups with </a:t>
            </a:r>
            <a:r>
              <a:rPr lang="en-GB" dirty="0" smtClean="0">
                <a:latin typeface="Calibri" panose="020F0502020204030204" pitchFamily="34" charset="0"/>
                <a:ea typeface="ヒラギノ角ゴ Pro W3"/>
                <a:cs typeface="Arial" panose="020B0604020202020204" pitchFamily="34" charset="0"/>
              </a:rPr>
              <a:t>TAF teams </a:t>
            </a:r>
            <a:r>
              <a:rPr lang="en-GB" dirty="0">
                <a:latin typeface="Calibri" panose="020F0502020204030204" pitchFamily="34" charset="0"/>
                <a:ea typeface="ヒラギノ角ゴ Pro W3"/>
                <a:cs typeface="Arial" panose="020B0604020202020204" pitchFamily="34" charset="0"/>
              </a:rPr>
              <a:t>(n= </a:t>
            </a:r>
            <a:r>
              <a:rPr lang="en-GB" dirty="0" smtClean="0">
                <a:latin typeface="Calibri" panose="020F0502020204030204" pitchFamily="34" charset="0"/>
                <a:ea typeface="ヒラギノ角ゴ Pro W3"/>
                <a:cs typeface="Arial" panose="020B0604020202020204" pitchFamily="34" charset="0"/>
              </a:rPr>
              <a:t>4); Interviews </a:t>
            </a:r>
            <a:r>
              <a:rPr lang="en-GB" dirty="0">
                <a:latin typeface="Calibri" panose="020F0502020204030204" pitchFamily="34" charset="0"/>
                <a:ea typeface="ヒラギノ角ゴ Pro W3"/>
                <a:cs typeface="Arial" panose="020B0604020202020204" pitchFamily="34" charset="0"/>
              </a:rPr>
              <a:t>with families using Families First in each of the 2 authorities (n= 22, 11 in each </a:t>
            </a:r>
            <a:r>
              <a:rPr lang="en-GB" dirty="0" smtClean="0">
                <a:latin typeface="Calibri" panose="020F0502020204030204" pitchFamily="34" charset="0"/>
                <a:ea typeface="ヒラギノ角ゴ Pro W3"/>
                <a:cs typeface="Arial" panose="020B0604020202020204" pitchFamily="34" charset="0"/>
              </a:rPr>
              <a:t>LA); </a:t>
            </a:r>
          </a:p>
          <a:p>
            <a:pPr>
              <a:lnSpc>
                <a:spcPct val="115000"/>
              </a:lnSpc>
              <a:spcAft>
                <a:spcPts val="1000"/>
              </a:spcAft>
            </a:pPr>
            <a:r>
              <a:rPr lang="en-GB" dirty="0" smtClean="0">
                <a:latin typeface="Calibri" panose="020F0502020204030204" pitchFamily="34" charset="0"/>
                <a:ea typeface="ヒラギノ角ゴ Pro W3"/>
                <a:cs typeface="Arial" panose="020B0604020202020204" pitchFamily="34" charset="0"/>
              </a:rPr>
              <a:t>Phase </a:t>
            </a:r>
            <a:r>
              <a:rPr lang="en-GB" dirty="0">
                <a:latin typeface="Calibri" panose="020F0502020204030204" pitchFamily="34" charset="0"/>
                <a:ea typeface="ヒラギノ角ゴ Pro W3"/>
                <a:cs typeface="Arial" panose="020B0604020202020204" pitchFamily="34" charset="0"/>
              </a:rPr>
              <a:t>3: C</a:t>
            </a:r>
            <a:r>
              <a:rPr lang="en-GB" dirty="0" smtClean="0">
                <a:latin typeface="Calibri" panose="020F0502020204030204" pitchFamily="34" charset="0"/>
                <a:ea typeface="ヒラギノ角ゴ Pro W3"/>
                <a:cs typeface="Arial" panose="020B0604020202020204" pitchFamily="34" charset="0"/>
              </a:rPr>
              <a:t>ase study of family service delivery in </a:t>
            </a:r>
            <a:r>
              <a:rPr lang="en-GB" dirty="0">
                <a:latin typeface="Calibri" panose="020F0502020204030204" pitchFamily="34" charset="0"/>
                <a:ea typeface="ヒラギノ角ゴ Pro W3"/>
                <a:cs typeface="Arial" panose="020B0604020202020204" pitchFamily="34" charset="0"/>
              </a:rPr>
              <a:t>one </a:t>
            </a:r>
            <a:r>
              <a:rPr lang="en-GB" dirty="0" smtClean="0">
                <a:latin typeface="Calibri" panose="020F0502020204030204" pitchFamily="34" charset="0"/>
                <a:ea typeface="ヒラギノ角ゴ Pro W3"/>
                <a:cs typeface="Arial" panose="020B0604020202020204" pitchFamily="34" charset="0"/>
              </a:rPr>
              <a:t>LA using a RA framework. Data: Interview </a:t>
            </a:r>
            <a:r>
              <a:rPr lang="en-GB" dirty="0">
                <a:latin typeface="Calibri" panose="020F0502020204030204" pitchFamily="34" charset="0"/>
                <a:ea typeface="ヒラギノ角ゴ Pro W3"/>
                <a:cs typeface="Arial" panose="020B0604020202020204" pitchFamily="34" charset="0"/>
              </a:rPr>
              <a:t>with a </a:t>
            </a:r>
            <a:r>
              <a:rPr lang="en-GB" dirty="0" smtClean="0">
                <a:latin typeface="Calibri" panose="020F0502020204030204" pitchFamily="34" charset="0"/>
                <a:ea typeface="ヒラギノ角ゴ Pro W3"/>
                <a:cs typeface="Arial" panose="020B0604020202020204" pitchFamily="34" charset="0"/>
              </a:rPr>
              <a:t>LA </a:t>
            </a:r>
            <a:r>
              <a:rPr lang="en-GB" dirty="0">
                <a:latin typeface="Calibri" panose="020F0502020204030204" pitchFamily="34" charset="0"/>
                <a:ea typeface="ヒラギノ角ゴ Pro W3"/>
                <a:cs typeface="Arial" panose="020B0604020202020204" pitchFamily="34" charset="0"/>
              </a:rPr>
              <a:t>representative involved in extension of the RA to FF (n = 1</a:t>
            </a:r>
            <a:r>
              <a:rPr lang="en-GB" dirty="0" smtClean="0">
                <a:latin typeface="Calibri" panose="020F0502020204030204" pitchFamily="34" charset="0"/>
                <a:ea typeface="ヒラギノ角ゴ Pro W3"/>
                <a:cs typeface="Arial" panose="020B0604020202020204" pitchFamily="34" charset="0"/>
              </a:rPr>
              <a:t>); Focus </a:t>
            </a:r>
            <a:r>
              <a:rPr lang="en-GB" dirty="0">
                <a:latin typeface="Calibri" panose="020F0502020204030204" pitchFamily="34" charset="0"/>
                <a:ea typeface="ヒラギノ角ゴ Pro W3"/>
                <a:cs typeface="Arial" panose="020B0604020202020204" pitchFamily="34" charset="0"/>
              </a:rPr>
              <a:t>group with TAF </a:t>
            </a:r>
            <a:r>
              <a:rPr lang="en-GB" dirty="0" smtClean="0">
                <a:latin typeface="Calibri" panose="020F0502020204030204" pitchFamily="34" charset="0"/>
                <a:ea typeface="ヒラギノ角ゴ Pro W3"/>
                <a:cs typeface="Arial" panose="020B0604020202020204" pitchFamily="34" charset="0"/>
              </a:rPr>
              <a:t>management (</a:t>
            </a:r>
            <a:r>
              <a:rPr lang="en-GB" dirty="0">
                <a:latin typeface="Calibri" panose="020F0502020204030204" pitchFamily="34" charset="0"/>
                <a:ea typeface="ヒラギノ角ゴ Pro W3"/>
                <a:cs typeface="Arial" panose="020B0604020202020204" pitchFamily="34" charset="0"/>
              </a:rPr>
              <a:t>n= </a:t>
            </a:r>
            <a:r>
              <a:rPr lang="en-GB" dirty="0" smtClean="0">
                <a:latin typeface="Calibri" panose="020F0502020204030204" pitchFamily="34" charset="0"/>
                <a:ea typeface="ヒラギノ角ゴ Pro W3"/>
                <a:cs typeface="Arial" panose="020B0604020202020204" pitchFamily="34" charset="0"/>
              </a:rPr>
              <a:t>1) and staff (participants </a:t>
            </a:r>
            <a:r>
              <a:rPr lang="en-GB" dirty="0">
                <a:latin typeface="Calibri" panose="020F0502020204030204" pitchFamily="34" charset="0"/>
                <a:ea typeface="ヒラギノ角ゴ Pro W3"/>
                <a:cs typeface="Arial" panose="020B0604020202020204" pitchFamily="34" charset="0"/>
              </a:rPr>
              <a:t>= 10</a:t>
            </a:r>
            <a:r>
              <a:rPr lang="en-GB" dirty="0" smtClean="0">
                <a:latin typeface="Calibri" panose="020F0502020204030204" pitchFamily="34" charset="0"/>
                <a:ea typeface="ヒラギノ角ゴ Pro W3"/>
                <a:cs typeface="Arial" panose="020B0604020202020204" pitchFamily="34" charset="0"/>
              </a:rPr>
              <a:t>); Interviews </a:t>
            </a:r>
            <a:r>
              <a:rPr lang="en-GB" dirty="0">
                <a:latin typeface="Calibri" panose="020F0502020204030204" pitchFamily="34" charset="0"/>
                <a:ea typeface="ヒラギノ角ゴ Pro W3"/>
                <a:cs typeface="Arial" panose="020B0604020202020204" pitchFamily="34" charset="0"/>
              </a:rPr>
              <a:t>with families </a:t>
            </a:r>
            <a:r>
              <a:rPr lang="en-GB" dirty="0" smtClean="0">
                <a:latin typeface="Calibri" panose="020F0502020204030204" pitchFamily="34" charset="0"/>
                <a:ea typeface="ヒラギノ角ゴ Pro W3"/>
                <a:cs typeface="Arial" panose="020B0604020202020204" pitchFamily="34" charset="0"/>
              </a:rPr>
              <a:t>using FF services </a:t>
            </a:r>
            <a:r>
              <a:rPr lang="en-GB" dirty="0">
                <a:latin typeface="Calibri" panose="020F0502020204030204" pitchFamily="34" charset="0"/>
                <a:ea typeface="ヒラギノ角ゴ Pro W3"/>
                <a:cs typeface="Arial" panose="020B0604020202020204" pitchFamily="34" charset="0"/>
              </a:rPr>
              <a:t>(n = 10</a:t>
            </a:r>
            <a:r>
              <a:rPr lang="en-GB" dirty="0" smtClean="0">
                <a:latin typeface="Calibri" panose="020F0502020204030204" pitchFamily="34" charset="0"/>
                <a:ea typeface="ヒラギノ角ゴ Pro W3"/>
                <a:cs typeface="Arial" panose="020B0604020202020204" pitchFamily="34" charset="0"/>
              </a:rPr>
              <a:t>).</a:t>
            </a:r>
          </a:p>
          <a:p>
            <a:pPr>
              <a:lnSpc>
                <a:spcPct val="115000"/>
              </a:lnSpc>
              <a:spcAft>
                <a:spcPts val="1000"/>
              </a:spcAft>
            </a:pPr>
            <a:r>
              <a:rPr lang="en-GB" dirty="0" smtClean="0">
                <a:latin typeface="Calibri" panose="020F0502020204030204" pitchFamily="34" charset="0"/>
                <a:ea typeface="Calibri" panose="020F0502020204030204" pitchFamily="34" charset="0"/>
                <a:cs typeface="Arial" panose="020B0604020202020204" pitchFamily="34" charset="0"/>
              </a:rPr>
              <a:t>Phases 2 &amp; 3 Measures </a:t>
            </a:r>
            <a:r>
              <a:rPr lang="en-GB" dirty="0">
                <a:latin typeface="Calibri" panose="020F0502020204030204" pitchFamily="34" charset="0"/>
                <a:ea typeface="Calibri" panose="020F0502020204030204" pitchFamily="34" charset="0"/>
                <a:cs typeface="Arial" panose="020B0604020202020204" pitchFamily="34" charset="0"/>
              </a:rPr>
              <a:t>of family </a:t>
            </a:r>
            <a:r>
              <a:rPr lang="en-GB" dirty="0" smtClean="0">
                <a:latin typeface="Calibri" panose="020F0502020204030204" pitchFamily="34" charset="0"/>
                <a:ea typeface="Calibri" panose="020F0502020204030204" pitchFamily="34" charset="0"/>
                <a:cs typeface="Arial" panose="020B0604020202020204" pitchFamily="34" charset="0"/>
              </a:rPr>
              <a:t>communication, cohesion, conflict and independence </a:t>
            </a:r>
            <a:r>
              <a:rPr lang="en-GB" dirty="0">
                <a:latin typeface="Calibri" panose="020F0502020204030204" pitchFamily="34" charset="0"/>
                <a:ea typeface="Calibri" panose="020F0502020204030204" pitchFamily="34" charset="0"/>
                <a:cs typeface="Arial" panose="020B0604020202020204" pitchFamily="34" charset="0"/>
              </a:rPr>
              <a:t>at </a:t>
            </a:r>
            <a:r>
              <a:rPr lang="en-GB" dirty="0" smtClean="0">
                <a:latin typeface="Calibri" panose="020F0502020204030204" pitchFamily="34" charset="0"/>
                <a:ea typeface="Calibri" panose="020F0502020204030204" pitchFamily="34" charset="0"/>
                <a:cs typeface="Arial" panose="020B0604020202020204" pitchFamily="34" charset="0"/>
              </a:rPr>
              <a:t>referral</a:t>
            </a:r>
            <a:r>
              <a:rPr lang="en-GB" dirty="0">
                <a:latin typeface="Calibri" panose="020F0502020204030204" pitchFamily="34" charset="0"/>
                <a:ea typeface="Calibri" panose="020F0502020204030204" pitchFamily="34" charset="0"/>
                <a:cs typeface="Arial" panose="020B0604020202020204" pitchFamily="34" charset="0"/>
              </a:rPr>
              <a:t>, three and nine months </a:t>
            </a:r>
            <a:r>
              <a:rPr lang="en-GB" dirty="0" smtClean="0">
                <a:latin typeface="Calibri" panose="020F0502020204030204" pitchFamily="34" charset="0"/>
                <a:ea typeface="Calibri" panose="020F0502020204030204" pitchFamily="34" charset="0"/>
                <a:cs typeface="Arial" panose="020B0604020202020204" pitchFamily="34" charset="0"/>
              </a:rPr>
              <a:t>later in </a:t>
            </a:r>
            <a:r>
              <a:rPr lang="en-GB" dirty="0">
                <a:latin typeface="Calibri" panose="020F0502020204030204" pitchFamily="34" charset="0"/>
                <a:ea typeface="Calibri" panose="020F0502020204030204" pitchFamily="34" charset="0"/>
                <a:cs typeface="Arial" panose="020B0604020202020204" pitchFamily="34" charset="0"/>
              </a:rPr>
              <a:t>a</a:t>
            </a:r>
            <a:r>
              <a:rPr lang="en-GB" dirty="0" smtClean="0">
                <a:latin typeface="Calibri" panose="020F0502020204030204" pitchFamily="34" charset="0"/>
                <a:ea typeface="Calibri" panose="020F0502020204030204" pitchFamily="34" charset="0"/>
                <a:cs typeface="Arial" panose="020B0604020202020204" pitchFamily="34" charset="0"/>
              </a:rPr>
              <a:t>ll three LAs</a:t>
            </a:r>
            <a:endParaRPr lang="en-GB" dirty="0">
              <a:latin typeface="Calibri" panose="020F0502020204030204" pitchFamily="34" charset="0"/>
              <a:ea typeface="Calibri" panose="020F0502020204030204" pitchFamily="34" charset="0"/>
              <a:cs typeface="Arial" panose="020B0604020202020204" pitchFamily="34" charset="0"/>
            </a:endParaRPr>
          </a:p>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Content Placeholder 2"/>
          <p:cNvSpPr>
            <a:spLocks noGrp="1"/>
          </p:cNvSpPr>
          <p:nvPr>
            <p:ph idx="1"/>
          </p:nvPr>
        </p:nvSpPr>
        <p:spPr>
          <a:xfrm>
            <a:off x="628650" y="5661247"/>
            <a:ext cx="7886700" cy="515715"/>
          </a:xfrm>
        </p:spPr>
        <p:txBody>
          <a:bodyPr/>
          <a:lstStyle/>
          <a:p>
            <a:endParaRPr lang="en-GB" dirty="0"/>
          </a:p>
        </p:txBody>
      </p:sp>
    </p:spTree>
    <p:extLst>
      <p:ext uri="{BB962C8B-B14F-4D97-AF65-F5344CB8AC3E}">
        <p14:creationId xmlns:p14="http://schemas.microsoft.com/office/powerpoint/2010/main" val="8644907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1035291"/>
            <a:ext cx="8629650" cy="356085"/>
          </a:xfrm>
        </p:spPr>
        <p:txBody>
          <a:bodyPr/>
          <a:lstStyle/>
          <a:p>
            <a:pPr algn="ctr"/>
            <a:r>
              <a:rPr lang="en-GB" sz="2700" b="1" dirty="0" smtClean="0"/>
              <a:t>Definition Restorative </a:t>
            </a:r>
            <a:r>
              <a:rPr lang="en-GB" sz="2700" b="1" dirty="0"/>
              <a:t>Approach</a:t>
            </a:r>
          </a:p>
        </p:txBody>
      </p:sp>
      <p:sp>
        <p:nvSpPr>
          <p:cNvPr id="3" name="Content Placeholder 2"/>
          <p:cNvSpPr>
            <a:spLocks noGrp="1"/>
          </p:cNvSpPr>
          <p:nvPr>
            <p:ph idx="1"/>
          </p:nvPr>
        </p:nvSpPr>
        <p:spPr>
          <a:xfrm>
            <a:off x="257175" y="1556792"/>
            <a:ext cx="8629650" cy="4104456"/>
          </a:xfrm>
        </p:spPr>
        <p:txBody>
          <a:bodyPr>
            <a:normAutofit/>
          </a:bodyPr>
          <a:lstStyle/>
          <a:p>
            <a:pPr algn="just">
              <a:lnSpc>
                <a:spcPct val="150000"/>
              </a:lnSpc>
            </a:pPr>
            <a:r>
              <a:rPr lang="en-GB" sz="2000" dirty="0"/>
              <a:t>A</a:t>
            </a:r>
            <a:r>
              <a:rPr lang="en-GB" sz="2000" dirty="0" smtClean="0"/>
              <a:t>n </a:t>
            </a:r>
            <a:r>
              <a:rPr lang="en-GB" sz="2000" dirty="0"/>
              <a:t>ethos </a:t>
            </a:r>
            <a:r>
              <a:rPr lang="en-GB" sz="2000" dirty="0" smtClean="0"/>
              <a:t>that governs everyday behaviour founded </a:t>
            </a:r>
            <a:r>
              <a:rPr lang="en-GB" sz="2000" dirty="0"/>
              <a:t>on </a:t>
            </a:r>
            <a:r>
              <a:rPr lang="en-GB" sz="2000" dirty="0" smtClean="0"/>
              <a:t>principles such as fairness</a:t>
            </a:r>
            <a:r>
              <a:rPr lang="en-GB" sz="2000" dirty="0"/>
              <a:t>, participation, inclusion, </a:t>
            </a:r>
            <a:r>
              <a:rPr lang="en-GB" sz="2000" dirty="0" smtClean="0"/>
              <a:t>collaboration and </a:t>
            </a:r>
            <a:r>
              <a:rPr lang="en-GB" sz="2000" dirty="0"/>
              <a:t>support </a:t>
            </a:r>
            <a:r>
              <a:rPr lang="en-GB" sz="2000" dirty="0" smtClean="0"/>
              <a:t>that can build </a:t>
            </a:r>
            <a:r>
              <a:rPr lang="en-GB" sz="2000" dirty="0"/>
              <a:t>and strengthen communities</a:t>
            </a:r>
          </a:p>
          <a:p>
            <a:pPr algn="just">
              <a:lnSpc>
                <a:spcPct val="150000"/>
              </a:lnSpc>
            </a:pPr>
            <a:r>
              <a:rPr lang="en-GB" sz="2000" dirty="0" smtClean="0"/>
              <a:t>A </a:t>
            </a:r>
            <a:r>
              <a:rPr lang="en-GB" sz="2000" dirty="0"/>
              <a:t>process that resolves arising problems </a:t>
            </a:r>
            <a:r>
              <a:rPr lang="en-GB" sz="2000" dirty="0" smtClean="0"/>
              <a:t>by bringing </a:t>
            </a:r>
            <a:r>
              <a:rPr lang="en-GB" sz="2000" dirty="0"/>
              <a:t>those involved together and </a:t>
            </a:r>
            <a:r>
              <a:rPr lang="en-GB" sz="2000" dirty="0" smtClean="0"/>
              <a:t>repairing </a:t>
            </a:r>
            <a:r>
              <a:rPr lang="en-GB" sz="2000" dirty="0"/>
              <a:t>damaged relationships through mutual understanding, motivation to remedy matters, and </a:t>
            </a:r>
            <a:r>
              <a:rPr lang="en-GB" sz="2000" dirty="0" smtClean="0"/>
              <a:t>providing support </a:t>
            </a:r>
            <a:r>
              <a:rPr lang="en-GB" sz="2000" dirty="0"/>
              <a:t>needed to remedy the issue </a:t>
            </a:r>
          </a:p>
          <a:p>
            <a:pPr algn="just">
              <a:lnSpc>
                <a:spcPct val="150000"/>
              </a:lnSpc>
            </a:pPr>
            <a:r>
              <a:rPr lang="en-GB" sz="2000" dirty="0"/>
              <a:t>D</a:t>
            </a:r>
            <a:r>
              <a:rPr lang="en-GB" sz="2000" dirty="0" smtClean="0"/>
              <a:t>oes </a:t>
            </a:r>
            <a:r>
              <a:rPr lang="en-GB" sz="2000" dirty="0"/>
              <a:t>so as far as is possible in a way acceptable to all</a:t>
            </a:r>
          </a:p>
          <a:p>
            <a:pPr marL="0" indent="0">
              <a:lnSpc>
                <a:spcPct val="150000"/>
              </a:lnSpc>
              <a:buNone/>
            </a:pPr>
            <a:r>
              <a:rPr lang="en-GB" sz="1800" i="1" dirty="0"/>
              <a:t>(Williams and Segrott, 2017)</a:t>
            </a:r>
          </a:p>
          <a:p>
            <a:pPr marL="0" indent="0">
              <a:lnSpc>
                <a:spcPct val="150000"/>
              </a:lnSpc>
              <a:buNone/>
            </a:pPr>
            <a:endParaRPr lang="en-GB" sz="1800" dirty="0"/>
          </a:p>
          <a:p>
            <a:pPr marL="0" indent="0">
              <a:lnSpc>
                <a:spcPct val="150000"/>
              </a:lnSpc>
              <a:buNone/>
            </a:pPr>
            <a:endParaRPr lang="en-GB" sz="1800" dirty="0"/>
          </a:p>
          <a:p>
            <a:pPr>
              <a:lnSpc>
                <a:spcPct val="150000"/>
              </a:lnSpc>
            </a:pPr>
            <a:endParaRPr lang="en-GB" sz="1800" dirty="0"/>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spTree>
    <p:extLst>
      <p:ext uri="{BB962C8B-B14F-4D97-AF65-F5344CB8AC3E}">
        <p14:creationId xmlns:p14="http://schemas.microsoft.com/office/powerpoint/2010/main" val="13829894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052737"/>
            <a:ext cx="7886700" cy="504055"/>
          </a:xfrm>
        </p:spPr>
        <p:txBody>
          <a:bodyPr>
            <a:normAutofit/>
          </a:bodyPr>
          <a:lstStyle/>
          <a:p>
            <a:pPr algn="ctr"/>
            <a:r>
              <a:rPr lang="en-GB" sz="2700" b="1" dirty="0">
                <a:solidFill>
                  <a:srgbClr val="EE1F7A"/>
                </a:solidFill>
              </a:rPr>
              <a:t>Phase 1 </a:t>
            </a:r>
          </a:p>
        </p:txBody>
      </p:sp>
      <p:pic>
        <p:nvPicPr>
          <p:cNvPr id="7" name="Picture 6"/>
          <p:cNvPicPr>
            <a:picLocks noChangeAspect="1"/>
          </p:cNvPicPr>
          <p:nvPr/>
        </p:nvPicPr>
        <p:blipFill>
          <a:blip r:embed="rId2"/>
          <a:stretch>
            <a:fillRect/>
          </a:stretch>
        </p:blipFill>
        <p:spPr>
          <a:xfrm>
            <a:off x="7975463" y="6021288"/>
            <a:ext cx="928146" cy="618764"/>
          </a:xfrm>
          <a:prstGeom prst="rect">
            <a:avLst/>
          </a:prstGeom>
        </p:spPr>
      </p:pic>
      <p:pic>
        <p:nvPicPr>
          <p:cNvPr id="8" name="Picture 7"/>
          <p:cNvPicPr>
            <a:picLocks noChangeAspect="1"/>
          </p:cNvPicPr>
          <p:nvPr/>
        </p:nvPicPr>
        <p:blipFill>
          <a:blip r:embed="rId3"/>
          <a:stretch>
            <a:fillRect/>
          </a:stretch>
        </p:blipFill>
        <p:spPr>
          <a:xfrm>
            <a:off x="6732240" y="6024534"/>
            <a:ext cx="1005582" cy="637467"/>
          </a:xfrm>
          <a:prstGeom prst="rect">
            <a:avLst/>
          </a:prstGeom>
        </p:spPr>
      </p:pic>
      <p:sp>
        <p:nvSpPr>
          <p:cNvPr id="3" name="TextBox 2"/>
          <p:cNvSpPr txBox="1"/>
          <p:nvPr/>
        </p:nvSpPr>
        <p:spPr>
          <a:xfrm>
            <a:off x="552836" y="1585963"/>
            <a:ext cx="7979604" cy="3970318"/>
          </a:xfrm>
          <a:prstGeom prst="rect">
            <a:avLst/>
          </a:prstGeom>
          <a:noFill/>
        </p:spPr>
        <p:txBody>
          <a:bodyPr wrap="square" rtlCol="0">
            <a:spAutoFit/>
          </a:bodyPr>
          <a:lstStyle/>
          <a:p>
            <a:r>
              <a:rPr lang="en-GB" dirty="0"/>
              <a:t>4 LAs pre-existing infrastructures/delivery methods aligned with FF</a:t>
            </a:r>
          </a:p>
          <a:p>
            <a:endParaRPr lang="en-GB" dirty="0"/>
          </a:p>
          <a:p>
            <a:r>
              <a:rPr lang="en-GB" i="1" dirty="0"/>
              <a:t>‘It was an evolution not a revolution and I think that our journey must has probably been a 12 year journey on this route, so Families first coming in didn’t kick start anything. It just helped to reaffirm and lever what we needed to do’ </a:t>
            </a:r>
          </a:p>
          <a:p>
            <a:endParaRPr lang="en-GB" i="1" dirty="0"/>
          </a:p>
          <a:p>
            <a:r>
              <a:rPr lang="en-GB" dirty="0"/>
              <a:t>6 LAs believed existing services had met local need but needed to develop better inter-agency integration and adopt a family focus</a:t>
            </a:r>
          </a:p>
          <a:p>
            <a:endParaRPr lang="en-GB" dirty="0"/>
          </a:p>
          <a:p>
            <a:r>
              <a:rPr lang="en-GB" dirty="0"/>
              <a:t>4 LAs found the new model so different they made extensive changes </a:t>
            </a:r>
            <a:r>
              <a:rPr lang="en-GB" i="1" dirty="0"/>
              <a:t>‘bit the bullet right from the outset…decided to decommission all services’  </a:t>
            </a:r>
          </a:p>
          <a:p>
            <a:endParaRPr lang="en-GB" i="1" dirty="0"/>
          </a:p>
          <a:p>
            <a:r>
              <a:rPr lang="en-GB" dirty="0"/>
              <a:t>Remainder  took middle line: retained some services, decommissioned others and appointed new ones to fill resultant gaps</a:t>
            </a:r>
          </a:p>
        </p:txBody>
      </p:sp>
      <p:sp>
        <p:nvSpPr>
          <p:cNvPr id="10" name="Content Placeholder 9"/>
          <p:cNvSpPr>
            <a:spLocks noGrp="1"/>
          </p:cNvSpPr>
          <p:nvPr>
            <p:ph idx="1"/>
          </p:nvPr>
        </p:nvSpPr>
        <p:spPr>
          <a:xfrm>
            <a:off x="628650" y="1825625"/>
            <a:ext cx="7886700" cy="4051647"/>
          </a:xfrm>
        </p:spPr>
        <p:txBody>
          <a:bodyPr/>
          <a:lstStyle/>
          <a:p>
            <a:endParaRPr lang="en-GB" dirty="0"/>
          </a:p>
        </p:txBody>
      </p:sp>
    </p:spTree>
    <p:extLst>
      <p:ext uri="{BB962C8B-B14F-4D97-AF65-F5344CB8AC3E}">
        <p14:creationId xmlns:p14="http://schemas.microsoft.com/office/powerpoint/2010/main" val="5590111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046625"/>
            <a:ext cx="7886700" cy="500447"/>
          </a:xfrm>
        </p:spPr>
        <p:txBody>
          <a:bodyPr>
            <a:normAutofit fontScale="90000"/>
          </a:bodyPr>
          <a:lstStyle/>
          <a:p>
            <a:pPr algn="ctr"/>
            <a:r>
              <a:rPr lang="en-GB" sz="2700" b="1" dirty="0">
                <a:solidFill>
                  <a:srgbClr val="EE1F7A"/>
                </a:solidFill>
              </a:rPr>
              <a:t>Plans  for strengths based, relationship based practice &amp; RA</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272563"/>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Wide but not universal adoption of SBP</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Less use of RBP (recognition of importance but less evidence of adoption)</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Two LAs adopted RA holistically (all family practitioners/key workers trained).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LAs categorisation</a:t>
            </a:r>
          </a:p>
          <a:p>
            <a:pPr marL="342900" indent="-342900">
              <a:lnSpc>
                <a:spcPct val="107000"/>
              </a:lnSpc>
              <a:spcAft>
                <a:spcPts val="800"/>
              </a:spcAf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Authorities still developing, adopting or embedding FF principles and model</a:t>
            </a:r>
          </a:p>
          <a:p>
            <a:pPr marL="342900" indent="-342900">
              <a:lnSpc>
                <a:spcPct val="107000"/>
              </a:lnSpc>
              <a:spcAft>
                <a:spcPts val="800"/>
              </a:spcAf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Authorities close to or providing services in line with programme guidance</a:t>
            </a:r>
          </a:p>
          <a:p>
            <a:pPr marL="342900" indent="-342900">
              <a:lnSpc>
                <a:spcPct val="107000"/>
              </a:lnSpc>
              <a:spcAft>
                <a:spcPts val="800"/>
              </a:spcAft>
              <a:buAutoNum type="arabicPeriod"/>
            </a:pPr>
            <a:r>
              <a:rPr lang="en-GB" dirty="0">
                <a:latin typeface="Calibri" panose="020F0502020204030204" pitchFamily="34" charset="0"/>
                <a:ea typeface="Calibri" panose="020F0502020204030204" pitchFamily="34" charset="0"/>
                <a:cs typeface="Times New Roman" panose="02020603050405020304" pitchFamily="18" charset="0"/>
              </a:rPr>
              <a:t>Authorities delivering services in line with programme guidance and embedded in RA.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One authority from each category took part in phases 2 or 3 of the project.</a:t>
            </a:r>
          </a:p>
        </p:txBody>
      </p:sp>
    </p:spTree>
    <p:extLst>
      <p:ext uri="{BB962C8B-B14F-4D97-AF65-F5344CB8AC3E}">
        <p14:creationId xmlns:p14="http://schemas.microsoft.com/office/powerpoint/2010/main" val="39564672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09" y="661147"/>
            <a:ext cx="7886700" cy="500447"/>
          </a:xfrm>
        </p:spPr>
        <p:txBody>
          <a:bodyPr>
            <a:normAutofit/>
          </a:bodyPr>
          <a:lstStyle/>
          <a:p>
            <a:pPr algn="ctr"/>
            <a:r>
              <a:rPr lang="en-GB" sz="2700" b="1" dirty="0">
                <a:solidFill>
                  <a:srgbClr val="EE1F7A"/>
                </a:solidFill>
              </a:rPr>
              <a:t> Local Authority Case studies </a:t>
            </a:r>
          </a:p>
        </p:txBody>
      </p:sp>
      <p:pic>
        <p:nvPicPr>
          <p:cNvPr id="5" name="Picture 2" descr="CASC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7380312" y="5566645"/>
            <a:ext cx="928146" cy="618764"/>
          </a:xfrm>
          <a:prstGeom prst="rect">
            <a:avLst/>
          </a:prstGeom>
        </p:spPr>
      </p:pic>
      <p:pic>
        <p:nvPicPr>
          <p:cNvPr id="8" name="Picture 7"/>
          <p:cNvPicPr>
            <a:picLocks noChangeAspect="1"/>
          </p:cNvPicPr>
          <p:nvPr/>
        </p:nvPicPr>
        <p:blipFill>
          <a:blip r:embed="rId4"/>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lvl="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a:t>
            </a:r>
          </a:p>
        </p:txBody>
      </p:sp>
      <p:sp>
        <p:nvSpPr>
          <p:cNvPr id="3" name="Rectangle 2"/>
          <p:cNvSpPr/>
          <p:nvPr/>
        </p:nvSpPr>
        <p:spPr>
          <a:xfrm>
            <a:off x="667742" y="1340768"/>
            <a:ext cx="7879885" cy="3970318"/>
          </a:xfrm>
          <a:prstGeom prst="rect">
            <a:avLst/>
          </a:prstGeom>
        </p:spPr>
        <p:txBody>
          <a:bodyPr wrap="square">
            <a:spAutoFit/>
          </a:bodyPr>
          <a:lstStyle/>
          <a:p>
            <a:r>
              <a:rPr lang="en-GB" dirty="0"/>
              <a:t>All Family Practitioner Teams developed around TAF models.</a:t>
            </a:r>
          </a:p>
          <a:p>
            <a:endParaRPr lang="en-GB" dirty="0"/>
          </a:p>
          <a:p>
            <a:r>
              <a:rPr lang="en-GB" dirty="0"/>
              <a:t>Partner agencies varied to meet local needs. Common links with agencies such as Action for Children, Barnardo’s, &amp; </a:t>
            </a:r>
            <a:r>
              <a:rPr lang="en-GB" dirty="0" err="1"/>
              <a:t>Tros</a:t>
            </a:r>
            <a:r>
              <a:rPr lang="en-GB" dirty="0"/>
              <a:t> </a:t>
            </a:r>
            <a:r>
              <a:rPr lang="en-GB" dirty="0" err="1"/>
              <a:t>Gynnal</a:t>
            </a:r>
            <a:r>
              <a:rPr lang="en-GB" dirty="0"/>
              <a:t> Plant, local schools &amp; Flying Start</a:t>
            </a:r>
          </a:p>
          <a:p>
            <a:endParaRPr lang="en-GB" dirty="0"/>
          </a:p>
          <a:p>
            <a:r>
              <a:rPr lang="en-GB" dirty="0"/>
              <a:t>Different criteria for service </a:t>
            </a:r>
            <a:r>
              <a:rPr lang="en-GB" dirty="0" smtClean="0"/>
              <a:t>qualification</a:t>
            </a:r>
            <a:r>
              <a:rPr lang="en-GB" dirty="0"/>
              <a:t>: </a:t>
            </a:r>
          </a:p>
          <a:p>
            <a:endParaRPr lang="en-GB" dirty="0"/>
          </a:p>
          <a:p>
            <a:pPr marL="285750" indent="-285750">
              <a:buFont typeface="Arial" panose="020B0604020202020204" pitchFamily="34" charset="0"/>
              <a:buChar char="•"/>
            </a:pPr>
            <a:r>
              <a:rPr lang="en-GB" dirty="0"/>
              <a:t>Age of child/young person: LA1 0-18; LA2, 0 – 25; LA3 0 -18 (unless vulnerable young person in which case the higher age was 25).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Family needs:  LA1 = 1+ , LA2 = 2+, LA3:  input from 4 or more agencies needed. </a:t>
            </a:r>
          </a:p>
          <a:p>
            <a:pPr marL="285750" indent="-285750">
              <a:buFont typeface="Arial" panose="020B0604020202020204" pitchFamily="34" charset="0"/>
              <a:buChar char="•"/>
            </a:pPr>
            <a:endParaRPr lang="en-GB" dirty="0"/>
          </a:p>
          <a:p>
            <a:r>
              <a:rPr lang="en-GB" dirty="0"/>
              <a:t>NB: FPs &amp; TMs see this as increasingly out of date. Less work with families  at early stage of need more with families with complex needs, often at edge of CS referral. </a:t>
            </a:r>
          </a:p>
        </p:txBody>
      </p:sp>
      <p:sp>
        <p:nvSpPr>
          <p:cNvPr id="4" name="Content Placeholder 3"/>
          <p:cNvSpPr>
            <a:spLocks noGrp="1"/>
          </p:cNvSpPr>
          <p:nvPr>
            <p:ph idx="1"/>
          </p:nvPr>
        </p:nvSpPr>
        <p:spPr>
          <a:xfrm>
            <a:off x="628650" y="5579335"/>
            <a:ext cx="7886700" cy="597627"/>
          </a:xfrm>
        </p:spPr>
        <p:txBody>
          <a:bodyPr/>
          <a:lstStyle/>
          <a:p>
            <a:endParaRPr lang="en-GB" dirty="0"/>
          </a:p>
        </p:txBody>
      </p:sp>
    </p:spTree>
    <p:extLst>
      <p:ext uri="{BB962C8B-B14F-4D97-AF65-F5344CB8AC3E}">
        <p14:creationId xmlns:p14="http://schemas.microsoft.com/office/powerpoint/2010/main" val="11496788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476672"/>
            <a:ext cx="8712968" cy="735994"/>
          </a:xfrm>
        </p:spPr>
        <p:txBody>
          <a:bodyPr>
            <a:normAutofit fontScale="90000"/>
          </a:bodyPr>
          <a:lstStyle/>
          <a:p>
            <a:pPr>
              <a:lnSpc>
                <a:spcPct val="107000"/>
              </a:lnSpc>
              <a:spcAft>
                <a:spcPts val="800"/>
              </a:spcAft>
            </a:pPr>
            <a:r>
              <a:rPr lang="en-GB" sz="2800" b="1" dirty="0">
                <a:latin typeface="Calibri" panose="020F0502020204030204" pitchFamily="34" charset="0"/>
                <a:ea typeface="Calibri" panose="020F0502020204030204" pitchFamily="34" charset="0"/>
                <a:cs typeface="Times New Roman" panose="02020603050405020304" pitchFamily="18" charset="0"/>
              </a:rPr>
              <a:t>Service Delivery: </a:t>
            </a:r>
            <a:r>
              <a:rPr lang="en-GB" sz="2200" dirty="0">
                <a:latin typeface="Calibri" panose="020F0502020204030204" pitchFamily="34" charset="0"/>
                <a:ea typeface="Calibri" panose="020F0502020204030204" pitchFamily="34" charset="0"/>
                <a:cs typeface="Times New Roman" panose="02020603050405020304" pitchFamily="18" charset="0"/>
              </a:rPr>
              <a:t>referral, assessment, TAF meeting, service use, progress­ review, case closure </a:t>
            </a:r>
            <a:r>
              <a:rPr lang="en-GB" sz="2800" dirty="0">
                <a:latin typeface="Calibri" panose="020F0502020204030204" pitchFamily="34" charset="0"/>
                <a:ea typeface="Calibri" panose="020F0502020204030204" pitchFamily="34" charset="0"/>
                <a:cs typeface="Times New Roman" panose="02020603050405020304" pitchFamily="18" charset="0"/>
              </a:rPr>
              <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700" b="1" dirty="0">
              <a:solidFill>
                <a:srgbClr val="EE1F7A"/>
              </a:solidFill>
            </a:endParaRPr>
          </a:p>
        </p:txBody>
      </p:sp>
      <p:pic>
        <p:nvPicPr>
          <p:cNvPr id="7" name="Picture 6"/>
          <p:cNvPicPr>
            <a:picLocks noChangeAspect="1"/>
          </p:cNvPicPr>
          <p:nvPr/>
        </p:nvPicPr>
        <p:blipFill>
          <a:blip r:embed="rId2"/>
          <a:stretch>
            <a:fillRect/>
          </a:stretch>
        </p:blipFill>
        <p:spPr>
          <a:xfrm>
            <a:off x="8051277" y="6137176"/>
            <a:ext cx="928146" cy="618764"/>
          </a:xfrm>
          <a:prstGeom prst="rect">
            <a:avLst/>
          </a:prstGeom>
        </p:spPr>
      </p:pic>
      <p:pic>
        <p:nvPicPr>
          <p:cNvPr id="8" name="Picture 7"/>
          <p:cNvPicPr>
            <a:picLocks noChangeAspect="1"/>
          </p:cNvPicPr>
          <p:nvPr/>
        </p:nvPicPr>
        <p:blipFill>
          <a:blip r:embed="rId3"/>
          <a:stretch>
            <a:fillRect/>
          </a:stretch>
        </p:blipFill>
        <p:spPr>
          <a:xfrm>
            <a:off x="6876256" y="608967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179512" y="1212666"/>
            <a:ext cx="8964488" cy="4528034"/>
          </a:xfrm>
          <a:prstGeom prst="rect">
            <a:avLst/>
          </a:prstGeom>
        </p:spPr>
        <p:txBody>
          <a:bodyPr wrap="square">
            <a:spAutoFit/>
          </a:bodyPr>
          <a:lstStyle/>
          <a:p>
            <a:pPr algn="ct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LA1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No waiting list: concern this may see families receiving no support a during a time of need.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Senior practitioner conducts initial </a:t>
            </a:r>
            <a:r>
              <a:rPr lang="en-GB" i="1" dirty="0">
                <a:latin typeface="Calibri" panose="020F0502020204030204" pitchFamily="34" charset="0"/>
                <a:ea typeface="Calibri" panose="020F0502020204030204" pitchFamily="34" charset="0"/>
                <a:cs typeface="Times New Roman" panose="02020603050405020304" pitchFamily="18" charset="0"/>
              </a:rPr>
              <a:t>‘holistic’</a:t>
            </a:r>
            <a:r>
              <a:rPr lang="en-GB" dirty="0">
                <a:latin typeface="Calibri" panose="020F0502020204030204" pitchFamily="34" charset="0"/>
                <a:ea typeface="Calibri" panose="020F0502020204030204" pitchFamily="34" charset="0"/>
                <a:cs typeface="Times New Roman" panose="02020603050405020304" pitchFamily="18" charset="0"/>
              </a:rPr>
              <a:t> assessment. Practitioner makes full assessment over one to two months.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MA TAF meeting to develop plan of family goals &amp; how to achieve them. Families encouraged to attend these. </a:t>
            </a:r>
            <a:r>
              <a:rPr lang="en-GB" i="1" dirty="0">
                <a:latin typeface="Calibri" panose="020F0502020204030204" pitchFamily="34" charset="0"/>
                <a:ea typeface="Calibri" panose="020F0502020204030204" pitchFamily="34" charset="0"/>
                <a:cs typeface="Times New Roman" panose="02020603050405020304" pitchFamily="18" charset="0"/>
              </a:rPr>
              <a:t>‘the offer is always there for them – ideally we want them to be part of it.  We do it at 6 to 8 weeks because a lot of those families – the thought of even walking into a room full of professionals is quite daunting and terrifying for them so that’s why we have that nice build up to that … that works quite well….they are involved throughout the whole process &amp; I think that is one of the strengths of the TAF is because participation is built up through the sort of whole structure …….they’re expected to attend,  if they want to attend they feed into that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Families access wider services and work with practitioner to meet agreed goals.</a:t>
            </a:r>
          </a:p>
          <a:p>
            <a:pPr>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 Reviews of family progress take place in monthly multi-agency meetings. </a:t>
            </a:r>
          </a:p>
        </p:txBody>
      </p:sp>
      <p:sp>
        <p:nvSpPr>
          <p:cNvPr id="9" name="Content Placeholder 8"/>
          <p:cNvSpPr>
            <a:spLocks noGrp="1"/>
          </p:cNvSpPr>
          <p:nvPr>
            <p:ph idx="1"/>
          </p:nvPr>
        </p:nvSpPr>
        <p:spPr>
          <a:xfrm>
            <a:off x="628650" y="1825625"/>
            <a:ext cx="7886700" cy="4195663"/>
          </a:xfrm>
        </p:spPr>
        <p:txBody>
          <a:bodyPr/>
          <a:lstStyle/>
          <a:p>
            <a:endParaRPr lang="en-GB" dirty="0"/>
          </a:p>
        </p:txBody>
      </p:sp>
    </p:spTree>
    <p:extLst>
      <p:ext uri="{BB962C8B-B14F-4D97-AF65-F5344CB8AC3E}">
        <p14:creationId xmlns:p14="http://schemas.microsoft.com/office/powerpoint/2010/main" val="4330768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98755"/>
            <a:ext cx="7886700" cy="500447"/>
          </a:xfrm>
        </p:spPr>
        <p:txBody>
          <a:bodyPr>
            <a:normAutofit/>
          </a:bodyPr>
          <a:lstStyle/>
          <a:p>
            <a:pPr algn="ctr"/>
            <a:r>
              <a:rPr lang="en-GB" sz="2700" b="1" dirty="0">
                <a:solidFill>
                  <a:srgbClr val="EE1F7A"/>
                </a:solidFill>
              </a:rPr>
              <a:t>LA2</a:t>
            </a:r>
          </a:p>
        </p:txBody>
      </p:sp>
      <p:pic>
        <p:nvPicPr>
          <p:cNvPr id="7" name="Picture 6"/>
          <p:cNvPicPr>
            <a:picLocks noChangeAspect="1"/>
          </p:cNvPicPr>
          <p:nvPr/>
        </p:nvPicPr>
        <p:blipFill>
          <a:blip r:embed="rId2"/>
          <a:stretch>
            <a:fillRect/>
          </a:stretch>
        </p:blipFill>
        <p:spPr>
          <a:xfrm>
            <a:off x="7996531" y="6098721"/>
            <a:ext cx="928146" cy="618764"/>
          </a:xfrm>
          <a:prstGeom prst="rect">
            <a:avLst/>
          </a:prstGeom>
        </p:spPr>
      </p:pic>
      <p:pic>
        <p:nvPicPr>
          <p:cNvPr id="8" name="Picture 7"/>
          <p:cNvPicPr>
            <a:picLocks noChangeAspect="1"/>
          </p:cNvPicPr>
          <p:nvPr/>
        </p:nvPicPr>
        <p:blipFill>
          <a:blip r:embed="rId3"/>
          <a:stretch>
            <a:fillRect/>
          </a:stretch>
        </p:blipFill>
        <p:spPr>
          <a:xfrm>
            <a:off x="6804248" y="6098721"/>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7694" y="1387693"/>
            <a:ext cx="8856983" cy="2835135"/>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Initial contact within two days of referral; assessment within next ten.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After assessment TAF meeting to set the family plan, no mention of family participation.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Families work with the TAF team &amp; wider agencies to achieve goals. Service exit is planned within the next three months. Emphasis on the time limited nature of the process. </a:t>
            </a:r>
          </a:p>
          <a:p>
            <a:pPr marL="285750" indent="-285750">
              <a:lnSpc>
                <a:spcPct val="115000"/>
              </a:lnSpc>
              <a:spcAft>
                <a:spcPts val="10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Times New Roman" panose="02020603050405020304" pitchFamily="18" charset="0"/>
              </a:rPr>
              <a:t>Overall process aims to offer support to families and set goals quickly with an overall awareness of a finite end . This approach also hopes to reduce service dependency </a:t>
            </a:r>
          </a:p>
        </p:txBody>
      </p:sp>
      <p:sp>
        <p:nvSpPr>
          <p:cNvPr id="9" name="Content Placeholder 8"/>
          <p:cNvSpPr>
            <a:spLocks noGrp="1"/>
          </p:cNvSpPr>
          <p:nvPr>
            <p:ph idx="1"/>
          </p:nvPr>
        </p:nvSpPr>
        <p:spPr>
          <a:xfrm>
            <a:off x="628650" y="1825625"/>
            <a:ext cx="7886700" cy="4051647"/>
          </a:xfrm>
        </p:spPr>
        <p:txBody>
          <a:bodyPr/>
          <a:lstStyle/>
          <a:p>
            <a:pPr marL="0" indent="0">
              <a:buNone/>
            </a:pPr>
            <a:endParaRPr lang="en-GB" dirty="0"/>
          </a:p>
        </p:txBody>
      </p:sp>
    </p:spTree>
    <p:extLst>
      <p:ext uri="{BB962C8B-B14F-4D97-AF65-F5344CB8AC3E}">
        <p14:creationId xmlns:p14="http://schemas.microsoft.com/office/powerpoint/2010/main" val="12478371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9116" y="237541"/>
            <a:ext cx="7886700" cy="500447"/>
          </a:xfrm>
        </p:spPr>
        <p:txBody>
          <a:bodyPr>
            <a:normAutofit/>
          </a:bodyPr>
          <a:lstStyle/>
          <a:p>
            <a:pPr algn="ctr"/>
            <a:r>
              <a:rPr lang="en-GB" sz="2700" b="1" dirty="0"/>
              <a:t>LA3</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57823" y="404664"/>
            <a:ext cx="8180616" cy="5002908"/>
          </a:xfrm>
          <a:prstGeom prst="rect">
            <a:avLst/>
          </a:prstGeom>
        </p:spPr>
        <p:txBody>
          <a:bodyPr wrap="square">
            <a:spAutoFit/>
          </a:bodyPr>
          <a:lstStyle/>
          <a:p>
            <a:pPr algn="just">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Referral telephone line is staffed by TAF team so all contact is with practitioners. </a:t>
            </a:r>
          </a:p>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see it as part of RA to help non-qualifying families access resources if: </a:t>
            </a:r>
          </a:p>
          <a:p>
            <a:pPr marL="323850" marR="396240"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i="1" dirty="0">
                <a:latin typeface="Calibri" panose="020F0502020204030204" pitchFamily="34" charset="0"/>
                <a:ea typeface="Calibri" panose="020F0502020204030204" pitchFamily="34" charset="0"/>
                <a:cs typeface="Calibri" panose="020F0502020204030204" pitchFamily="34" charset="0"/>
              </a:rPr>
              <a:t>‘They’re not ready for straight forward signposting…..they need a conversation, they need that like restorative bit of work done,  meet with the family have a conversation. We are then able to see where they at in terms, how able they are to meet their own needs’ FGP.</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Practitioner visits home to begin assessment. Nominally 6 weeks but often  longer. </a:t>
            </a:r>
          </a:p>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Assessment information compiles a ‘family story’ from the family perspective. Once approved by the family, these are used at the TAF meeting. Great importance placed on families taking part in and making active contribution to these meetings. </a:t>
            </a:r>
          </a:p>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In next phase family use wider services/resources. Practitioners monitor and co-ordinate services use, and visit the family to support them. </a:t>
            </a:r>
          </a:p>
        </p:txBody>
      </p:sp>
    </p:spTree>
    <p:extLst>
      <p:ext uri="{BB962C8B-B14F-4D97-AF65-F5344CB8AC3E}">
        <p14:creationId xmlns:p14="http://schemas.microsoft.com/office/powerpoint/2010/main" val="17514828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370057"/>
            <a:ext cx="7886700" cy="500447"/>
          </a:xfrm>
        </p:spPr>
        <p:txBody>
          <a:bodyPr>
            <a:normAutofit fontScale="90000"/>
          </a:bodyPr>
          <a:lstStyle/>
          <a:p>
            <a:pPr algn="ctr"/>
            <a:r>
              <a:rPr lang="en-GB" sz="2800" b="1" dirty="0">
                <a:latin typeface="Calibri" panose="020F0502020204030204" pitchFamily="34" charset="0"/>
                <a:ea typeface="Calibri" panose="020F0502020204030204" pitchFamily="34" charset="0"/>
                <a:cs typeface="Times New Roman" panose="02020603050405020304" pitchFamily="18" charset="0"/>
              </a:rPr>
              <a:t>Family focused and WFA approaches </a:t>
            </a:r>
            <a:r>
              <a:rPr lang="en-GB" sz="2800" dirty="0">
                <a:latin typeface="Calibri" panose="020F0502020204030204" pitchFamily="34" charset="0"/>
                <a:ea typeface="Calibri" panose="020F0502020204030204" pitchFamily="34" charset="0"/>
                <a:cs typeface="Times New Roman" panose="02020603050405020304" pitchFamily="18" charset="0"/>
              </a:rPr>
              <a:t/>
            </a:r>
            <a:br>
              <a:rPr lang="en-GB" sz="2800" dirty="0">
                <a:latin typeface="Calibri" panose="020F0502020204030204" pitchFamily="34" charset="0"/>
                <a:ea typeface="Calibri" panose="020F0502020204030204" pitchFamily="34" charset="0"/>
                <a:cs typeface="Times New Roman" panose="02020603050405020304" pitchFamily="18" charset="0"/>
              </a:rPr>
            </a:br>
            <a:endParaRPr lang="en-GB" sz="2700" b="1" dirty="0">
              <a:solidFill>
                <a:srgbClr val="EE1F7A"/>
              </a:solidFill>
            </a:endParaRP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06477" y="2115507"/>
            <a:ext cx="7886700" cy="3025444"/>
          </a:xfrm>
          <a:prstGeom prst="rect">
            <a:avLst/>
          </a:prstGeom>
        </p:spPr>
        <p:txBody>
          <a:bodyPr wrap="square">
            <a:spAutoFit/>
          </a:bodyPr>
          <a:lstStyle/>
          <a:p>
            <a:pPr marR="179705" algn="just">
              <a:lnSpc>
                <a:spcPct val="115000"/>
              </a:lnSpc>
              <a:spcAft>
                <a:spcPts val="100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Practitioner/team manager perspective</a:t>
            </a:r>
          </a:p>
          <a:p>
            <a:pPr marL="342900" marR="179705" lvl="0" indent="-342900" algn="just">
              <a:lnSpc>
                <a:spcPct val="115000"/>
              </a:lnSpc>
              <a:spcAft>
                <a:spcPts val="0"/>
              </a:spcAft>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Wide understanding of family focus: </a:t>
            </a:r>
            <a:r>
              <a:rPr lang="en-GB" i="1" dirty="0">
                <a:latin typeface="Calibri" panose="020F0502020204030204" pitchFamily="34" charset="0"/>
                <a:ea typeface="Calibri" panose="020F0502020204030204" pitchFamily="34" charset="0"/>
                <a:cs typeface="Times New Roman" panose="02020603050405020304" pitchFamily="18" charset="0"/>
              </a:rPr>
              <a:t>‘Putting the family in the centre of everything’</a:t>
            </a:r>
            <a:r>
              <a:rPr lang="en-GB" dirty="0">
                <a:latin typeface="Calibri" panose="020F0502020204030204" pitchFamily="34" charset="0"/>
                <a:ea typeface="Calibri" panose="020F0502020204030204" pitchFamily="34" charset="0"/>
                <a:cs typeface="Times New Roman" panose="02020603050405020304" pitchFamily="18" charset="0"/>
              </a:rPr>
              <a:t> (Family Practitioner, LA2). </a:t>
            </a:r>
          </a:p>
          <a:p>
            <a:pPr marL="342900" marR="179705" lvl="0" indent="-342900" algn="just">
              <a:lnSpc>
                <a:spcPct val="115000"/>
              </a:lnSpc>
              <a:spcAft>
                <a:spcPts val="1000"/>
              </a:spcAft>
              <a:buFont typeface="Symbol" panose="05050102010706020507" pitchFamily="18" charset="2"/>
              <a:buChar cha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Lst>
            </a:pPr>
            <a:r>
              <a:rPr lang="en-GB" dirty="0">
                <a:latin typeface="Calibri" panose="020F0502020204030204" pitchFamily="34" charset="0"/>
                <a:ea typeface="Calibri" panose="020F0502020204030204" pitchFamily="34" charset="0"/>
                <a:cs typeface="Times New Roman" panose="02020603050405020304" pitchFamily="18" charset="0"/>
              </a:rPr>
              <a:t>Subtle differences in interpretation of WFA</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Family perspectives</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Family descriptions of service receipt were searched for evidence of a whole family approach. A continuum ranging from ’none’  to ‘some extent’ to ‘yes’ emerged and was applied to each account,  </a:t>
            </a:r>
          </a:p>
        </p:txBody>
      </p:sp>
    </p:spTree>
    <p:extLst>
      <p:ext uri="{BB962C8B-B14F-4D97-AF65-F5344CB8AC3E}">
        <p14:creationId xmlns:p14="http://schemas.microsoft.com/office/powerpoint/2010/main" val="25154082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8051277" y="6076248"/>
            <a:ext cx="928146" cy="618764"/>
          </a:xfrm>
          <a:prstGeom prst="rect">
            <a:avLst/>
          </a:prstGeom>
        </p:spPr>
      </p:pic>
      <p:pic>
        <p:nvPicPr>
          <p:cNvPr id="8" name="Picture 7"/>
          <p:cNvPicPr>
            <a:picLocks noChangeAspect="1"/>
          </p:cNvPicPr>
          <p:nvPr/>
        </p:nvPicPr>
        <p:blipFill>
          <a:blip r:embed="rId3"/>
          <a:stretch>
            <a:fillRect/>
          </a:stretch>
        </p:blipFill>
        <p:spPr>
          <a:xfrm>
            <a:off x="6876256" y="606562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611147" y="877153"/>
            <a:ext cx="7656719" cy="4299639"/>
          </a:xfrm>
          <a:prstGeom prst="rect">
            <a:avLst/>
          </a:prstGeom>
        </p:spPr>
        <p:txBody>
          <a:bodyPr wrap="square">
            <a:spAutoFit/>
          </a:bodyPr>
          <a:lstStyle/>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Recognised need to work with families as individuals and as a unit </a:t>
            </a:r>
          </a:p>
          <a:p>
            <a:pPr algn="just">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‘I am working with the young person and [the FP] with the mum, um or mum and dad. We will then set a date and we will do a family session, in the home or here, where we discuss different things &amp; I can advocate for the young person and [FP] for the parents.’.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Families: Accounts suggest only 2 families experienced a WFA. Nine families placed in</a:t>
            </a: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dirty="0">
                <a:latin typeface="Calibri" panose="020F0502020204030204" pitchFamily="34" charset="0"/>
                <a:ea typeface="Calibri" panose="020F0502020204030204" pitchFamily="34" charset="0"/>
                <a:cs typeface="Times New Roman" panose="02020603050405020304" pitchFamily="18" charset="0"/>
              </a:rPr>
              <a:t>‘to some effect’ construct as practitioner worked with % of family.</a:t>
            </a:r>
          </a:p>
          <a:p>
            <a:pPr algn="just">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‘they’re doing a lot more this time, than the first time, because they’re a lot more involved with the family as well. My daughter for example, has been on an activity thing, on the holidays. …… I had a letter, I had a phone call from the practitioner saying would she like to go on it. She happened to be in at the time and I asked her, and yes. Umm, and that was it.(LA1:1)</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Title 8"/>
          <p:cNvSpPr>
            <a:spLocks noGrp="1"/>
          </p:cNvSpPr>
          <p:nvPr>
            <p:ph type="title"/>
          </p:nvPr>
        </p:nvSpPr>
        <p:spPr>
          <a:xfrm>
            <a:off x="630197" y="-78101"/>
            <a:ext cx="7886700" cy="1224137"/>
          </a:xfrm>
        </p:spPr>
        <p:txBody>
          <a:bodyPr/>
          <a:lstStyle/>
          <a:p>
            <a:pPr algn="ctr"/>
            <a:r>
              <a:rPr lang="en-GB" dirty="0"/>
              <a:t/>
            </a:r>
            <a:br>
              <a:rPr lang="en-GB" dirty="0"/>
            </a:br>
            <a:r>
              <a:rPr lang="en-GB" dirty="0"/>
              <a:t>LA1 </a:t>
            </a:r>
          </a:p>
        </p:txBody>
      </p:sp>
      <p:sp>
        <p:nvSpPr>
          <p:cNvPr id="10" name="Content Placeholder 9"/>
          <p:cNvSpPr>
            <a:spLocks noGrp="1"/>
          </p:cNvSpPr>
          <p:nvPr>
            <p:ph idx="1"/>
          </p:nvPr>
        </p:nvSpPr>
        <p:spPr>
          <a:xfrm>
            <a:off x="628650" y="1825625"/>
            <a:ext cx="7886700" cy="4123655"/>
          </a:xfrm>
        </p:spPr>
        <p:txBody>
          <a:bodyPr/>
          <a:lstStyle/>
          <a:p>
            <a:pPr marL="0" indent="0">
              <a:buNone/>
            </a:pPr>
            <a:endParaRPr lang="en-GB" dirty="0"/>
          </a:p>
        </p:txBody>
      </p:sp>
    </p:spTree>
    <p:extLst>
      <p:ext uri="{BB962C8B-B14F-4D97-AF65-F5344CB8AC3E}">
        <p14:creationId xmlns:p14="http://schemas.microsoft.com/office/powerpoint/2010/main" val="9615835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7" y="548680"/>
            <a:ext cx="7886700" cy="500447"/>
          </a:xfrm>
        </p:spPr>
        <p:txBody>
          <a:bodyPr>
            <a:normAutofit/>
          </a:bodyPr>
          <a:lstStyle/>
          <a:p>
            <a:pPr algn="ctr"/>
            <a:r>
              <a:rPr lang="en-GB" sz="2700" b="1" dirty="0">
                <a:solidFill>
                  <a:srgbClr val="EE1F7A"/>
                </a:solidFill>
              </a:rPr>
              <a:t>LA2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1433" y="1037186"/>
            <a:ext cx="8033657" cy="4489947"/>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defined WFA  as talking to all family members or identifying the needs of different family members ‘</a:t>
            </a:r>
            <a:r>
              <a:rPr lang="en-GB" i="1" dirty="0">
                <a:latin typeface="Calibri" panose="020F0502020204030204" pitchFamily="34" charset="0"/>
                <a:ea typeface="Calibri" panose="020F0502020204030204" pitchFamily="34" charset="0"/>
                <a:cs typeface="Times New Roman" panose="02020603050405020304" pitchFamily="18" charset="0"/>
              </a:rPr>
              <a:t>on numerous occasions I’ve gone in for the child but ended up working prolifically with the parent for other issues such as debt, yeah, benefits, welfare, housing, all sorts.’</a:t>
            </a: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2 families received WFA</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6 placed in ‘to some extent’ category:  E.G: Despite FP effort some members of one refused to engage due to poor experiences with children’s/health services. FP used WFA as much as possible ‘</a:t>
            </a:r>
            <a:r>
              <a:rPr lang="en-GB" i="1" dirty="0">
                <a:latin typeface="Calibri" panose="020F0502020204030204" pitchFamily="34" charset="0"/>
                <a:ea typeface="Calibri" panose="020F0502020204030204" pitchFamily="34" charset="0"/>
                <a:cs typeface="Times New Roman" panose="02020603050405020304" pitchFamily="18" charset="0"/>
              </a:rPr>
              <a:t>We talked about the lack of support of eldest son’s school. We have talked the lack of support that I’ve had off my mental health social workers, adult social services. We have talked about the bullying and the humiliation in the hospital that I get, and how they treat my children as well. We have talked about general schooling, about attendance, doctors’ appointments and yeah, we have talked quite a lot about a lot of things.’ (Mum LA2:6)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237780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1370057"/>
            <a:ext cx="7886700" cy="500447"/>
          </a:xfrm>
        </p:spPr>
        <p:txBody>
          <a:bodyPr>
            <a:normAutofit/>
          </a:bodyPr>
          <a:lstStyle/>
          <a:p>
            <a:pPr algn="ctr"/>
            <a:r>
              <a:rPr lang="en-GB" sz="2700" b="1" dirty="0">
                <a:solidFill>
                  <a:srgbClr val="EE1F7A"/>
                </a:solidFill>
              </a:rPr>
              <a:t>LA2 ( continued)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2836" y="2144193"/>
            <a:ext cx="7886700" cy="2768963"/>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3 placed in ‘no’ category. service remained focused on the individual who had triggered referral. No attempts to identify needs of other family needs or address difficulties at the  family level.</a:t>
            </a:r>
          </a:p>
          <a:p>
            <a:pPr>
              <a:lnSpc>
                <a:spcPct val="115000"/>
              </a:lnSpc>
              <a:spcAft>
                <a:spcPts val="1000"/>
              </a:spcAft>
            </a:pPr>
            <a:r>
              <a:rPr lang="en-GB" i="1" dirty="0">
                <a:latin typeface="Calibri" panose="020F0502020204030204" pitchFamily="34" charset="0"/>
                <a:ea typeface="Calibri" panose="020F0502020204030204" pitchFamily="34" charset="0"/>
                <a:cs typeface="Times New Roman" panose="02020603050405020304" pitchFamily="18" charset="0"/>
              </a:rPr>
              <a:t>‘ </a:t>
            </a:r>
            <a:r>
              <a:rPr lang="en-GB" b="1" i="1" dirty="0">
                <a:latin typeface="Calibri" panose="020F0502020204030204" pitchFamily="34" charset="0"/>
                <a:ea typeface="Calibri" panose="020F0502020204030204" pitchFamily="34" charset="0"/>
                <a:cs typeface="Times New Roman" panose="02020603050405020304" pitchFamily="18" charset="0"/>
              </a:rPr>
              <a:t>has X talked to you, or the school, or anybody really about like what kind of support you need for you?</a:t>
            </a:r>
            <a:r>
              <a:rPr lang="en-GB" i="1" dirty="0">
                <a:latin typeface="Calibri" panose="020F0502020204030204" pitchFamily="34" charset="0"/>
                <a:ea typeface="Calibri" panose="020F0502020204030204" pitchFamily="34" charset="0"/>
                <a:cs typeface="Times New Roman" panose="02020603050405020304" pitchFamily="18" charset="0"/>
              </a:rPr>
              <a:t> I… Well no I don’t think they have. I mean the school well the school haven’t said anything, nothing at all. 	</a:t>
            </a:r>
            <a:r>
              <a:rPr lang="en-GB" b="1" i="1" dirty="0">
                <a:latin typeface="Calibri" panose="020F0502020204030204" pitchFamily="34" charset="0"/>
                <a:ea typeface="Calibri" panose="020F0502020204030204" pitchFamily="34" charset="0"/>
                <a:cs typeface="Times New Roman" panose="02020603050405020304" pitchFamily="18" charset="0"/>
              </a:rPr>
              <a:t>Have you explored with the FP the impact it’s having on you as a person, not you as mum? </a:t>
            </a:r>
            <a:r>
              <a:rPr lang="en-GB" i="1" dirty="0">
                <a:latin typeface="Calibri" panose="020F0502020204030204" pitchFamily="34" charset="0"/>
                <a:ea typeface="Calibri" panose="020F0502020204030204" pitchFamily="34" charset="0"/>
                <a:cs typeface="Times New Roman" panose="02020603050405020304" pitchFamily="18" charset="0"/>
              </a:rPr>
              <a:t>Umm I can’t remember, I don’t think we’d spoken about that personally (LA2:7)</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28272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587016"/>
            <a:ext cx="8629650" cy="356085"/>
          </a:xfrm>
        </p:spPr>
        <p:txBody>
          <a:bodyPr/>
          <a:lstStyle/>
          <a:p>
            <a:pPr algn="ctr"/>
            <a:r>
              <a:rPr lang="en-GB" sz="2700" b="1" dirty="0"/>
              <a:t>Introduction to Restorative Approach</a:t>
            </a:r>
          </a:p>
        </p:txBody>
      </p:sp>
      <p:sp>
        <p:nvSpPr>
          <p:cNvPr id="3" name="Content Placeholder 2"/>
          <p:cNvSpPr>
            <a:spLocks noGrp="1"/>
          </p:cNvSpPr>
          <p:nvPr>
            <p:ph idx="1"/>
          </p:nvPr>
        </p:nvSpPr>
        <p:spPr>
          <a:xfrm>
            <a:off x="328613" y="2132856"/>
            <a:ext cx="8629650" cy="3511810"/>
          </a:xfrm>
        </p:spPr>
        <p:txBody>
          <a:bodyPr>
            <a:normAutofit/>
          </a:bodyPr>
          <a:lstStyle/>
          <a:p>
            <a:pPr>
              <a:lnSpc>
                <a:spcPct val="150000"/>
              </a:lnSpc>
            </a:pPr>
            <a:r>
              <a:rPr lang="en-GB" sz="2200" dirty="0"/>
              <a:t>Draws on restorative theory and </a:t>
            </a:r>
            <a:r>
              <a:rPr lang="en-GB" sz="2200" dirty="0" smtClean="0"/>
              <a:t>Restorative </a:t>
            </a:r>
            <a:r>
              <a:rPr lang="en-GB" sz="2200" dirty="0"/>
              <a:t>Justice </a:t>
            </a:r>
            <a:r>
              <a:rPr lang="en-GB" sz="2200" dirty="0" smtClean="0"/>
              <a:t>which seek to repair </a:t>
            </a:r>
            <a:r>
              <a:rPr lang="en-GB" sz="2200" dirty="0"/>
              <a:t>harms </a:t>
            </a:r>
            <a:r>
              <a:rPr lang="en-GB" sz="2200" dirty="0" smtClean="0"/>
              <a:t>by building </a:t>
            </a:r>
            <a:r>
              <a:rPr lang="en-GB" sz="2200" dirty="0"/>
              <a:t>relationships rather than penalising</a:t>
            </a:r>
          </a:p>
          <a:p>
            <a:pPr>
              <a:lnSpc>
                <a:spcPct val="150000"/>
              </a:lnSpc>
            </a:pPr>
            <a:r>
              <a:rPr lang="en-GB" sz="2200" dirty="0"/>
              <a:t>Restorative Approach extends </a:t>
            </a:r>
            <a:r>
              <a:rPr lang="en-GB" sz="2200" dirty="0" smtClean="0"/>
              <a:t>principles </a:t>
            </a:r>
            <a:r>
              <a:rPr lang="en-GB" sz="2200" dirty="0"/>
              <a:t>beyond crime/harm and applies them to ‘everyday’ environments and problems</a:t>
            </a:r>
          </a:p>
          <a:p>
            <a:pPr>
              <a:lnSpc>
                <a:spcPct val="150000"/>
              </a:lnSpc>
            </a:pPr>
            <a:r>
              <a:rPr lang="en-GB" sz="2200" dirty="0"/>
              <a:t>RA now being used in family services</a:t>
            </a:r>
          </a:p>
          <a:p>
            <a:pPr>
              <a:lnSpc>
                <a:spcPct val="150000"/>
              </a:lnSpc>
            </a:pPr>
            <a:r>
              <a:rPr lang="en-GB" sz="2200" dirty="0"/>
              <a:t>But evidence base on processes, implementation and outcomes limited</a:t>
            </a:r>
          </a:p>
          <a:p>
            <a:pPr>
              <a:lnSpc>
                <a:spcPct val="150000"/>
              </a:lnSpc>
            </a:pPr>
            <a:endParaRPr lang="en-GB" sz="1800" dirty="0"/>
          </a:p>
          <a:p>
            <a:pPr>
              <a:lnSpc>
                <a:spcPct val="150000"/>
              </a:lnSpc>
            </a:pPr>
            <a:endParaRPr lang="en-GB" sz="1800" dirty="0"/>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spTree>
    <p:extLst>
      <p:ext uri="{BB962C8B-B14F-4D97-AF65-F5344CB8AC3E}">
        <p14:creationId xmlns:p14="http://schemas.microsoft.com/office/powerpoint/2010/main" val="39034416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497163"/>
            <a:ext cx="7886700" cy="500447"/>
          </a:xfrm>
        </p:spPr>
        <p:txBody>
          <a:bodyPr>
            <a:normAutofit/>
          </a:bodyPr>
          <a:lstStyle/>
          <a:p>
            <a:pPr algn="ctr"/>
            <a:r>
              <a:rPr lang="en-GB" sz="2700" b="1" dirty="0">
                <a:solidFill>
                  <a:srgbClr val="EE1F7A"/>
                </a:solidFill>
              </a:rPr>
              <a:t>LA3</a:t>
            </a:r>
          </a:p>
        </p:txBody>
      </p:sp>
      <p:pic>
        <p:nvPicPr>
          <p:cNvPr id="7" name="Picture 6"/>
          <p:cNvPicPr>
            <a:picLocks noChangeAspect="1"/>
          </p:cNvPicPr>
          <p:nvPr/>
        </p:nvPicPr>
        <p:blipFill>
          <a:blip r:embed="rId2"/>
          <a:stretch>
            <a:fillRect/>
          </a:stretch>
        </p:blipFill>
        <p:spPr>
          <a:xfrm>
            <a:off x="7975463" y="5998945"/>
            <a:ext cx="928146" cy="618764"/>
          </a:xfrm>
          <a:prstGeom prst="rect">
            <a:avLst/>
          </a:prstGeom>
        </p:spPr>
      </p:pic>
      <p:pic>
        <p:nvPicPr>
          <p:cNvPr id="8" name="Picture 7"/>
          <p:cNvPicPr>
            <a:picLocks noChangeAspect="1"/>
          </p:cNvPicPr>
          <p:nvPr/>
        </p:nvPicPr>
        <p:blipFill>
          <a:blip r:embed="rId3"/>
          <a:stretch>
            <a:fillRect/>
          </a:stretch>
        </p:blipFill>
        <p:spPr>
          <a:xfrm>
            <a:off x="6732240" y="6007601"/>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552836" y="586126"/>
            <a:ext cx="8033657" cy="5064976"/>
          </a:xfrm>
          <a:prstGeom prst="rect">
            <a:avLst/>
          </a:prstGeom>
        </p:spPr>
        <p:txBody>
          <a:bodyPr wrap="square">
            <a:spAutoFit/>
          </a:bodyPr>
          <a:lstStyle/>
          <a:p>
            <a:pPr algn="ct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Practitioners recognised need to talk with as many family members as possible.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Described how that gained greater insight &amp; understanding of families worked with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Families: 4 placed in ‘to some extent’. Main limitation – little work at the family  level.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6 received WFA: practitioners worked individually &amp; with all family members, &amp; at family level - ‘family stories’; collective family discussion of using FGC; meetings in which parents asked about each family member in turn; family mediation </a:t>
            </a:r>
            <a:r>
              <a:rPr lang="en-GB" i="1" dirty="0">
                <a:latin typeface="Calibri" panose="020F0502020204030204" pitchFamily="34" charset="0"/>
                <a:ea typeface="Calibri" panose="020F0502020204030204" pitchFamily="34" charset="0"/>
                <a:cs typeface="Times New Roman" panose="02020603050405020304" pitchFamily="18" charset="0"/>
              </a:rPr>
              <a:t>‘P1. sat down with us first, &amp; then he got the boys involved. He was very helpful in every shape &amp; form. He was there to do. P2: That’s what I mean, it did get a bit, you know [</a:t>
            </a:r>
            <a:r>
              <a:rPr lang="en-GB" b="1" i="1" dirty="0">
                <a:latin typeface="Calibri" panose="020F0502020204030204" pitchFamily="34" charset="0"/>
                <a:ea typeface="Calibri" panose="020F0502020204030204" pitchFamily="34" charset="0"/>
                <a:cs typeface="Times New Roman" panose="02020603050405020304" pitchFamily="18" charset="0"/>
              </a:rPr>
              <a:t>too much?]</a:t>
            </a:r>
            <a:r>
              <a:rPr lang="en-GB" i="1" dirty="0">
                <a:latin typeface="Calibri" panose="020F0502020204030204" pitchFamily="34" charset="0"/>
                <a:ea typeface="Calibri" panose="020F0502020204030204" pitchFamily="34" charset="0"/>
                <a:cs typeface="Times New Roman" panose="02020603050405020304" pitchFamily="18" charset="0"/>
              </a:rPr>
              <a:t> yeah, from time to time. There was a lot of shouting and blaming and arguing, even in here. He was very professional about it, he tried to explain to the boys how we were, and to us, how the boys feel and things like that. P1: He wasn’t intimidating at all,…he was like a one-to-one a pleasant person (Parents LA3:4)</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8"/>
          <p:cNvSpPr>
            <a:spLocks noGrp="1"/>
          </p:cNvSpPr>
          <p:nvPr>
            <p:ph idx="1"/>
          </p:nvPr>
        </p:nvSpPr>
        <p:spPr/>
        <p:txBody>
          <a:bodyPr/>
          <a:lstStyle/>
          <a:p>
            <a:endParaRPr lang="en-GB" dirty="0"/>
          </a:p>
        </p:txBody>
      </p:sp>
    </p:spTree>
    <p:extLst>
      <p:ext uri="{BB962C8B-B14F-4D97-AF65-F5344CB8AC3E}">
        <p14:creationId xmlns:p14="http://schemas.microsoft.com/office/powerpoint/2010/main" val="69118171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28819"/>
            <a:ext cx="7886700" cy="500447"/>
          </a:xfrm>
        </p:spPr>
        <p:txBody>
          <a:bodyPr>
            <a:normAutofit/>
          </a:bodyPr>
          <a:lstStyle/>
          <a:p>
            <a:pPr algn="ctr"/>
            <a:r>
              <a:rPr lang="en-GB" sz="2700" b="1" dirty="0">
                <a:solidFill>
                  <a:srgbClr val="EE1F7A"/>
                </a:solidFill>
              </a:rPr>
              <a:t>Relationship based practice</a:t>
            </a:r>
          </a:p>
        </p:txBody>
      </p:sp>
      <p:pic>
        <p:nvPicPr>
          <p:cNvPr id="7" name="Picture 6"/>
          <p:cNvPicPr>
            <a:picLocks noChangeAspect="1"/>
          </p:cNvPicPr>
          <p:nvPr/>
        </p:nvPicPr>
        <p:blipFill>
          <a:blip r:embed="rId2"/>
          <a:stretch>
            <a:fillRect/>
          </a:stretch>
        </p:blipFill>
        <p:spPr>
          <a:xfrm>
            <a:off x="7975463" y="6032734"/>
            <a:ext cx="928146" cy="618764"/>
          </a:xfrm>
          <a:prstGeom prst="rect">
            <a:avLst/>
          </a:prstGeom>
        </p:spPr>
      </p:pic>
      <p:pic>
        <p:nvPicPr>
          <p:cNvPr id="8" name="Picture 7"/>
          <p:cNvPicPr>
            <a:picLocks noChangeAspect="1"/>
          </p:cNvPicPr>
          <p:nvPr/>
        </p:nvPicPr>
        <p:blipFill>
          <a:blip r:embed="rId3"/>
          <a:stretch>
            <a:fillRect/>
          </a:stretch>
        </p:blipFill>
        <p:spPr>
          <a:xfrm>
            <a:off x="6732240" y="6014031"/>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579787"/>
            <a:ext cx="8252275" cy="3534301"/>
          </a:xfrm>
          <a:prstGeom prst="rect">
            <a:avLst/>
          </a:prstGeom>
        </p:spPr>
        <p:txBody>
          <a:bodyPr wrap="square">
            <a:spAutoFit/>
          </a:bodyPr>
          <a:lstStyle/>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All teams recognised importance of practitioner/family relationships in engaging families &amp; exploring/meeting family need.  Linked RBP to non-judgement, honesty, trustworthiness, practical, available, responsive, reliable,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Longer assessments in LA1 &amp; 3.  LA3 believe assessment needs positive relationships with as many family members as possible, and believe this takes time. LA 1 &amp; 3 experiences shows more information shared when families know practitioners better.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In LA2 some similar beliefs </a:t>
            </a:r>
            <a:r>
              <a:rPr lang="en-GB" i="1" dirty="0">
                <a:latin typeface="Calibri" panose="020F0502020204030204" pitchFamily="34" charset="0"/>
                <a:ea typeface="Calibri" panose="020F0502020204030204" pitchFamily="34" charset="0"/>
                <a:cs typeface="Times New Roman" panose="02020603050405020304" pitchFamily="18" charset="0"/>
              </a:rPr>
              <a:t>‘I had a family and I had a good relationship with them. It was a child report behaviour and one day I went over to see the mother, and I said “what’s the matter with you, you don’t seem well.” And she said: “I’m being abused”. But I wouldn’t have got that unless I had the relationship I did have with them’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8"/>
          <p:cNvSpPr>
            <a:spLocks noGrp="1"/>
          </p:cNvSpPr>
          <p:nvPr>
            <p:ph idx="1"/>
          </p:nvPr>
        </p:nvSpPr>
        <p:spPr>
          <a:xfrm>
            <a:off x="628650" y="1825625"/>
            <a:ext cx="7886700" cy="4123655"/>
          </a:xfrm>
        </p:spPr>
        <p:txBody>
          <a:bodyPr/>
          <a:lstStyle/>
          <a:p>
            <a:endParaRPr lang="en-GB" dirty="0"/>
          </a:p>
        </p:txBody>
      </p:sp>
    </p:spTree>
    <p:extLst>
      <p:ext uri="{BB962C8B-B14F-4D97-AF65-F5344CB8AC3E}">
        <p14:creationId xmlns:p14="http://schemas.microsoft.com/office/powerpoint/2010/main" val="24348942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794" y="415686"/>
            <a:ext cx="7886700" cy="500447"/>
          </a:xfrm>
        </p:spPr>
        <p:txBody>
          <a:bodyPr>
            <a:normAutofit/>
          </a:bodyPr>
          <a:lstStyle/>
          <a:p>
            <a:pPr algn="ctr"/>
            <a:r>
              <a:rPr lang="en-GB" sz="2700" b="1" dirty="0">
                <a:solidFill>
                  <a:srgbClr val="EE1F7A"/>
                </a:solidFill>
              </a:rPr>
              <a:t>Families </a:t>
            </a:r>
          </a:p>
        </p:txBody>
      </p:sp>
      <p:pic>
        <p:nvPicPr>
          <p:cNvPr id="5" name="Picture 2" descr="CASCAD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763" y="458320"/>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8028188" y="5992465"/>
            <a:ext cx="928146" cy="618764"/>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3074333305"/>
              </p:ext>
            </p:extLst>
          </p:nvPr>
        </p:nvGraphicFramePr>
        <p:xfrm>
          <a:off x="1440481" y="1161594"/>
          <a:ext cx="6029326" cy="5446111"/>
        </p:xfrm>
        <a:graphic>
          <a:graphicData uri="http://schemas.openxmlformats.org/drawingml/2006/table">
            <a:tbl>
              <a:tblPr firstRow="1" firstCol="1" bandRow="1">
                <a:tableStyleId>{5C22544A-7EE6-4342-B048-85BDC9FD1C3A}</a:tableStyleId>
              </a:tblPr>
              <a:tblGrid>
                <a:gridCol w="1260741">
                  <a:extLst>
                    <a:ext uri="{9D8B030D-6E8A-4147-A177-3AD203B41FA5}">
                      <a16:colId xmlns:a16="http://schemas.microsoft.com/office/drawing/2014/main" val="2974268868"/>
                    </a:ext>
                  </a:extLst>
                </a:gridCol>
                <a:gridCol w="3554122">
                  <a:extLst>
                    <a:ext uri="{9D8B030D-6E8A-4147-A177-3AD203B41FA5}">
                      <a16:colId xmlns:a16="http://schemas.microsoft.com/office/drawing/2014/main" val="2212521686"/>
                    </a:ext>
                  </a:extLst>
                </a:gridCol>
                <a:gridCol w="360040">
                  <a:extLst>
                    <a:ext uri="{9D8B030D-6E8A-4147-A177-3AD203B41FA5}">
                      <a16:colId xmlns:a16="http://schemas.microsoft.com/office/drawing/2014/main" val="1842016588"/>
                    </a:ext>
                  </a:extLst>
                </a:gridCol>
                <a:gridCol w="432048">
                  <a:extLst>
                    <a:ext uri="{9D8B030D-6E8A-4147-A177-3AD203B41FA5}">
                      <a16:colId xmlns:a16="http://schemas.microsoft.com/office/drawing/2014/main" val="868137254"/>
                    </a:ext>
                  </a:extLst>
                </a:gridCol>
                <a:gridCol w="422375">
                  <a:extLst>
                    <a:ext uri="{9D8B030D-6E8A-4147-A177-3AD203B41FA5}">
                      <a16:colId xmlns:a16="http://schemas.microsoft.com/office/drawing/2014/main" val="654578860"/>
                    </a:ext>
                  </a:extLst>
                </a:gridCol>
              </a:tblGrid>
              <a:tr h="325182">
                <a:tc>
                  <a:txBody>
                    <a:bodyPr/>
                    <a:lstStyle/>
                    <a:p>
                      <a:pPr algn="l">
                        <a:lnSpc>
                          <a:spcPct val="115000"/>
                        </a:lnSpc>
                        <a:spcAft>
                          <a:spcPts val="0"/>
                        </a:spcAft>
                      </a:pPr>
                      <a:r>
                        <a:rPr lang="en-GB" sz="1100" dirty="0">
                          <a:effectLst/>
                        </a:rPr>
                        <a:t>Area</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Quality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gridSpan="3">
                  <a:txBody>
                    <a:bodyPr/>
                    <a:lstStyle/>
                    <a:p>
                      <a:pPr algn="l">
                        <a:lnSpc>
                          <a:spcPct val="115000"/>
                        </a:lnSpc>
                        <a:spcAft>
                          <a:spcPts val="0"/>
                        </a:spcAft>
                      </a:pPr>
                      <a:r>
                        <a:rPr lang="en-GB" sz="1100" dirty="0">
                          <a:effectLst/>
                        </a:rPr>
                        <a:t>N families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290151772"/>
                  </a:ext>
                </a:extLst>
              </a:tr>
              <a:tr h="325182">
                <a:tc>
                  <a:txBody>
                    <a:bodyPr/>
                    <a:lstStyle/>
                    <a:p>
                      <a:pPr algn="l">
                        <a:lnSpc>
                          <a:spcPct val="115000"/>
                        </a:lnSpc>
                        <a:spcAft>
                          <a:spcPts val="0"/>
                        </a:spcAft>
                      </a:pPr>
                      <a:r>
                        <a:rPr lang="en-GB" sz="1100" dirty="0">
                          <a:effectLst/>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LA1</a:t>
                      </a:r>
                    </a:p>
                    <a:p>
                      <a:pPr algn="l">
                        <a:lnSpc>
                          <a:spcPct val="115000"/>
                        </a:lnSpc>
                        <a:spcAft>
                          <a:spcPts val="0"/>
                        </a:spcAft>
                      </a:pPr>
                      <a:r>
                        <a:rPr lang="en-GB" sz="1100" dirty="0">
                          <a:effectLst/>
                        </a:rPr>
                        <a:t>n11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LA2</a:t>
                      </a:r>
                    </a:p>
                    <a:p>
                      <a:pPr algn="l">
                        <a:lnSpc>
                          <a:spcPct val="115000"/>
                        </a:lnSpc>
                        <a:spcAft>
                          <a:spcPts val="0"/>
                        </a:spcAft>
                      </a:pPr>
                      <a:r>
                        <a:rPr lang="en-GB" sz="1100" dirty="0">
                          <a:effectLst/>
                        </a:rPr>
                        <a:t>n 11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LA3 </a:t>
                      </a:r>
                    </a:p>
                    <a:p>
                      <a:pPr algn="l">
                        <a:lnSpc>
                          <a:spcPct val="115000"/>
                        </a:lnSpc>
                        <a:spcAft>
                          <a:spcPts val="0"/>
                        </a:spcAft>
                      </a:pPr>
                      <a:r>
                        <a:rPr lang="en-GB" sz="1100" dirty="0">
                          <a:effectLst/>
                          <a:latin typeface="Calibri" panose="020F0502020204030204" pitchFamily="34" charset="0"/>
                          <a:ea typeface="Calibri" panose="020F0502020204030204" pitchFamily="34" charset="0"/>
                          <a:cs typeface="Times New Roman" panose="02020603050405020304" pitchFamily="18" charset="0"/>
                        </a:rPr>
                        <a:t>n 10</a:t>
                      </a:r>
                    </a:p>
                  </a:txBody>
                  <a:tcPr marL="68580" marR="68580" marT="0" marB="0"/>
                </a:tc>
                <a:extLst>
                  <a:ext uri="{0D108BD9-81ED-4DB2-BD59-A6C34878D82A}">
                    <a16:rowId xmlns:a16="http://schemas.microsoft.com/office/drawing/2014/main" val="1638655105"/>
                  </a:ext>
                </a:extLst>
              </a:tr>
              <a:tr h="325182">
                <a:tc>
                  <a:txBody>
                    <a:bodyPr/>
                    <a:lstStyle/>
                    <a:p>
                      <a:pPr algn="l">
                        <a:lnSpc>
                          <a:spcPct val="115000"/>
                        </a:lnSpc>
                        <a:spcAft>
                          <a:spcPts val="0"/>
                        </a:spcAft>
                      </a:pPr>
                      <a:r>
                        <a:rPr lang="en-GB" sz="1100">
                          <a:effectLst/>
                        </a:rPr>
                        <a:t>Personal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Straightforward/down to earth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58197250"/>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Friendly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6282811"/>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Honest/open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72361244"/>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Trust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9087457"/>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Helpful</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7467298"/>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Supportive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54782531"/>
                  </a:ext>
                </a:extLst>
              </a:tr>
              <a:tr h="433499">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pPr>
                      <a:r>
                        <a:rPr lang="en-GB" sz="1100">
                          <a:effectLst/>
                        </a:rPr>
                        <a:t>Non judgemental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19412932"/>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Positive/encouraging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92809253"/>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Easy to work with/approachable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10</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2167104"/>
                  </a:ext>
                </a:extLst>
              </a:tr>
              <a:tr h="325182">
                <a:tc>
                  <a:txBody>
                    <a:bodyPr/>
                    <a:lstStyle/>
                    <a:p>
                      <a:pPr algn="l">
                        <a:lnSpc>
                          <a:spcPct val="115000"/>
                        </a:lnSpc>
                        <a:spcAft>
                          <a:spcPts val="0"/>
                        </a:spcAft>
                      </a:pPr>
                      <a:r>
                        <a:rPr lang="en-GB" sz="1100">
                          <a:effectLst/>
                        </a:rPr>
                        <a:t>Practice approach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Good listeners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82331251"/>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Worked with all family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3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7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3638933"/>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Worked with some of the family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6</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61210286"/>
                  </a:ext>
                </a:extLst>
              </a:tr>
              <a:tr h="399674">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Emphasised the voluntary nature of service/advice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51910531"/>
                  </a:ext>
                </a:extLst>
              </a:tr>
              <a:tr h="325182">
                <a:tc>
                  <a:txBody>
                    <a:bodyPr/>
                    <a:lstStyle/>
                    <a:p>
                      <a:pPr algn="l">
                        <a:lnSpc>
                          <a:spcPct val="115000"/>
                        </a:lnSpc>
                        <a:spcAft>
                          <a:spcPts val="0"/>
                        </a:spcAft>
                      </a:pPr>
                      <a:r>
                        <a:rPr lang="en-GB" sz="1100">
                          <a:effectLst/>
                        </a:rPr>
                        <a:t>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Partnership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a:effectLst/>
                        </a:rPr>
                        <a:t>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en-GB" sz="1100" dirty="0">
                          <a:effectLst/>
                        </a:rPr>
                        <a:t>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343320"/>
                  </a:ext>
                </a:extLst>
              </a:tr>
            </a:tbl>
          </a:graphicData>
        </a:graphic>
      </p:graphicFrame>
      <p:sp>
        <p:nvSpPr>
          <p:cNvPr id="9" name="Content Placeholder 8"/>
          <p:cNvSpPr>
            <a:spLocks noGrp="1"/>
          </p:cNvSpPr>
          <p:nvPr>
            <p:ph idx="1"/>
          </p:nvPr>
        </p:nvSpPr>
        <p:spPr/>
        <p:txBody>
          <a:bodyPr/>
          <a:lstStyle/>
          <a:p>
            <a:endParaRPr lang="en-GB"/>
          </a:p>
        </p:txBody>
      </p:sp>
    </p:spTree>
    <p:extLst>
      <p:ext uri="{BB962C8B-B14F-4D97-AF65-F5344CB8AC3E}">
        <p14:creationId xmlns:p14="http://schemas.microsoft.com/office/powerpoint/2010/main" val="290194081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7" y="410924"/>
            <a:ext cx="7886700" cy="500447"/>
          </a:xfrm>
        </p:spPr>
        <p:txBody>
          <a:bodyPr>
            <a:normAutofit/>
          </a:bodyPr>
          <a:lstStyle/>
          <a:p>
            <a:pPr algn="ctr"/>
            <a:r>
              <a:rPr lang="en-GB" sz="2700" b="1" dirty="0">
                <a:solidFill>
                  <a:srgbClr val="EE1F7A"/>
                </a:solidFill>
              </a:rPr>
              <a:t>Strengths-Based Practice </a:t>
            </a:r>
          </a:p>
        </p:txBody>
      </p:sp>
      <p:pic>
        <p:nvPicPr>
          <p:cNvPr id="7" name="Picture 6"/>
          <p:cNvPicPr>
            <a:picLocks noChangeAspect="1"/>
          </p:cNvPicPr>
          <p:nvPr/>
        </p:nvPicPr>
        <p:blipFill>
          <a:blip r:embed="rId2"/>
          <a:stretch>
            <a:fillRect/>
          </a:stretch>
        </p:blipFill>
        <p:spPr>
          <a:xfrm>
            <a:off x="8051277" y="6035777"/>
            <a:ext cx="928146" cy="618764"/>
          </a:xfrm>
          <a:prstGeom prst="rect">
            <a:avLst/>
          </a:prstGeom>
        </p:spPr>
      </p:pic>
      <p:pic>
        <p:nvPicPr>
          <p:cNvPr id="8" name="Picture 7"/>
          <p:cNvPicPr>
            <a:picLocks noChangeAspect="1"/>
          </p:cNvPicPr>
          <p:nvPr/>
        </p:nvPicPr>
        <p:blipFill>
          <a:blip r:embed="rId3"/>
          <a:stretch>
            <a:fillRect/>
          </a:stretch>
        </p:blipFill>
        <p:spPr>
          <a:xfrm>
            <a:off x="6804248" y="604217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80" y="730794"/>
            <a:ext cx="8132559" cy="4237570"/>
          </a:xfrm>
          <a:prstGeom prst="rect">
            <a:avLst/>
          </a:prstGeom>
        </p:spPr>
        <p:txBody>
          <a:bodyPr wrap="square">
            <a:spAutoFit/>
          </a:bodyPr>
          <a:lstStyle/>
          <a:p>
            <a:pPr>
              <a:lnSpc>
                <a:spcPct val="115000"/>
              </a:lnSpc>
              <a:spcAft>
                <a:spcPts val="10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Evidence of affiliation to SBP given by practitioners in all authorities</a:t>
            </a:r>
            <a:r>
              <a:rPr lang="en-GB" dirty="0" smtClean="0">
                <a:latin typeface="Calibri" panose="020F0502020204030204" pitchFamily="34" charset="0"/>
                <a:ea typeface="Calibri" panose="020F0502020204030204" pitchFamily="34" charset="0"/>
                <a:cs typeface="Times New Roman" panose="02020603050405020304" pitchFamily="18" charset="0"/>
              </a:rPr>
              <a:t>,</a:t>
            </a:r>
          </a:p>
          <a:p>
            <a:pPr algn="ctr">
              <a:lnSpc>
                <a:spcPct val="115000"/>
              </a:lnSpc>
              <a:spcAft>
                <a:spcPts val="1000"/>
              </a:spcAft>
            </a:pPr>
            <a:r>
              <a:rPr lang="en-GB" dirty="0" smtClean="0">
                <a:latin typeface="Calibri" panose="020F0502020204030204" pitchFamily="34" charset="0"/>
                <a:ea typeface="Calibri" panose="020F0502020204030204" pitchFamily="34" charset="0"/>
                <a:cs typeface="Times New Roman" panose="02020603050405020304" pitchFamily="18" charset="0"/>
              </a:rPr>
              <a:t>LA1 ‘</a:t>
            </a:r>
            <a:r>
              <a:rPr lang="en-GB" i="1" dirty="0" smtClean="0">
                <a:latin typeface="Calibri" panose="020F0502020204030204" pitchFamily="34" charset="0"/>
                <a:ea typeface="Calibri" panose="020F0502020204030204" pitchFamily="34" charset="0"/>
                <a:cs typeface="Times New Roman" panose="02020603050405020304" pitchFamily="18" charset="0"/>
              </a:rPr>
              <a:t>we’ve </a:t>
            </a:r>
            <a:r>
              <a:rPr lang="en-GB" i="1" dirty="0">
                <a:latin typeface="Calibri" panose="020F0502020204030204" pitchFamily="34" charset="0"/>
                <a:ea typeface="Calibri" panose="020F0502020204030204" pitchFamily="34" charset="0"/>
                <a:cs typeface="Times New Roman" panose="02020603050405020304" pitchFamily="18" charset="0"/>
              </a:rPr>
              <a:t>been given things like solution focused training, which shows you how to keep things very positive &amp; focus on the things that are working instead of things that are not working and trying to boost the positives in families’ </a:t>
            </a:r>
            <a:r>
              <a:rPr lang="en-GB" dirty="0" smtClean="0">
                <a:latin typeface="Calibri" panose="020F0502020204030204" pitchFamily="34" charset="0"/>
                <a:ea typeface="Calibri" panose="020F0502020204030204" pitchFamily="34" charset="0"/>
                <a:cs typeface="Times New Roman" panose="02020603050405020304" pitchFamily="18" charset="0"/>
              </a:rPr>
              <a:t>(Practitioner).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dirty="0" smtClean="0">
                <a:latin typeface="Calibri" panose="020F0502020204030204" pitchFamily="34" charset="0"/>
                <a:ea typeface="Calibri" panose="020F0502020204030204" pitchFamily="34" charset="0"/>
                <a:cs typeface="Times New Roman" panose="02020603050405020304" pitchFamily="18" charset="0"/>
              </a:rPr>
              <a:t>LA2 </a:t>
            </a:r>
            <a:r>
              <a:rPr lang="en-GB" dirty="0">
                <a:latin typeface="Calibri" panose="020F0502020204030204" pitchFamily="34" charset="0"/>
                <a:ea typeface="Calibri" panose="020F0502020204030204" pitchFamily="34" charset="0"/>
                <a:cs typeface="Times New Roman" panose="02020603050405020304" pitchFamily="18" charset="0"/>
              </a:rPr>
              <a:t>‘</a:t>
            </a:r>
            <a:r>
              <a:rPr lang="en-GB" i="1" dirty="0">
                <a:latin typeface="Calibri" panose="020F0502020204030204" pitchFamily="34" charset="0"/>
                <a:ea typeface="Calibri" panose="020F0502020204030204" pitchFamily="34" charset="0"/>
                <a:cs typeface="Times New Roman" panose="02020603050405020304" pitchFamily="18" charset="0"/>
              </a:rPr>
              <a:t>we’re empowering them for them to decide what their needs are (general agreement) and empowering them then to meet those needs </a:t>
            </a:r>
            <a:r>
              <a:rPr lang="en-GB" dirty="0" smtClean="0">
                <a:latin typeface="Calibri" panose="020F0502020204030204" pitchFamily="34" charset="0"/>
                <a:ea typeface="Calibri" panose="020F0502020204030204" pitchFamily="34" charset="0"/>
                <a:cs typeface="Times New Roman" panose="02020603050405020304" pitchFamily="18" charset="0"/>
              </a:rPr>
              <a:t>‘(Practitioner);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en-GB" dirty="0" smtClean="0">
                <a:latin typeface="Calibri" panose="020F0502020204030204" pitchFamily="34" charset="0"/>
                <a:ea typeface="Calibri" panose="020F0502020204030204" pitchFamily="34" charset="0"/>
                <a:cs typeface="Times New Roman" panose="02020603050405020304" pitchFamily="18" charset="0"/>
              </a:rPr>
              <a:t>LA3 </a:t>
            </a:r>
            <a:r>
              <a:rPr lang="en-GB" dirty="0">
                <a:latin typeface="Calibri" panose="020F0502020204030204" pitchFamily="34" charset="0"/>
                <a:ea typeface="Calibri" panose="020F0502020204030204" pitchFamily="34" charset="0"/>
                <a:cs typeface="Times New Roman" panose="02020603050405020304" pitchFamily="18" charset="0"/>
              </a:rPr>
              <a:t>practitioners displayed commitment to strengths-based practice when expressing their faith in parental expertise and willingness to question their own views when they differed from families </a:t>
            </a:r>
          </a:p>
          <a:p>
            <a:pPr>
              <a:lnSpc>
                <a:spcPct val="115000"/>
              </a:lnSpc>
              <a:spcAft>
                <a:spcPts val="10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
        <p:nvSpPr>
          <p:cNvPr id="9" name="Content Placeholder 8"/>
          <p:cNvSpPr>
            <a:spLocks noGrp="1"/>
          </p:cNvSpPr>
          <p:nvPr>
            <p:ph idx="1"/>
          </p:nvPr>
        </p:nvSpPr>
        <p:spPr>
          <a:xfrm>
            <a:off x="628650" y="4968364"/>
            <a:ext cx="7886700" cy="980916"/>
          </a:xfrm>
        </p:spPr>
        <p:txBody>
          <a:bodyPr/>
          <a:lstStyle/>
          <a:p>
            <a:endParaRPr lang="en-GB" dirty="0"/>
          </a:p>
        </p:txBody>
      </p:sp>
    </p:spTree>
    <p:extLst>
      <p:ext uri="{BB962C8B-B14F-4D97-AF65-F5344CB8AC3E}">
        <p14:creationId xmlns:p14="http://schemas.microsoft.com/office/powerpoint/2010/main" val="332210462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17" y="548680"/>
            <a:ext cx="7886700" cy="500447"/>
          </a:xfrm>
        </p:spPr>
        <p:txBody>
          <a:bodyPr>
            <a:normAutofit/>
          </a:bodyPr>
          <a:lstStyle/>
          <a:p>
            <a:pPr algn="ctr"/>
            <a:r>
              <a:rPr lang="en-GB" sz="2700" b="1" dirty="0">
                <a:solidFill>
                  <a:srgbClr val="EE1F7A"/>
                </a:solidFill>
              </a:rPr>
              <a:t>LA1</a:t>
            </a:r>
          </a:p>
        </p:txBody>
      </p:sp>
      <p:pic>
        <p:nvPicPr>
          <p:cNvPr id="7" name="Picture 6"/>
          <p:cNvPicPr>
            <a:picLocks noChangeAspect="1"/>
          </p:cNvPicPr>
          <p:nvPr/>
        </p:nvPicPr>
        <p:blipFill>
          <a:blip r:embed="rId2"/>
          <a:stretch>
            <a:fillRect/>
          </a:stretch>
        </p:blipFill>
        <p:spPr>
          <a:xfrm>
            <a:off x="8074366" y="6127763"/>
            <a:ext cx="928146" cy="618764"/>
          </a:xfrm>
          <a:prstGeom prst="rect">
            <a:avLst/>
          </a:prstGeom>
        </p:spPr>
      </p:pic>
      <p:pic>
        <p:nvPicPr>
          <p:cNvPr id="8" name="Picture 7"/>
          <p:cNvPicPr>
            <a:picLocks noChangeAspect="1"/>
          </p:cNvPicPr>
          <p:nvPr/>
        </p:nvPicPr>
        <p:blipFill>
          <a:blip r:embed="rId3"/>
          <a:stretch>
            <a:fillRect/>
          </a:stretch>
        </p:blipFill>
        <p:spPr>
          <a:xfrm>
            <a:off x="6948264" y="6109060"/>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96112" y="404664"/>
            <a:ext cx="8150270" cy="4593565"/>
          </a:xfrm>
          <a:prstGeom prst="rect">
            <a:avLst/>
          </a:prstGeom>
        </p:spPr>
        <p:txBody>
          <a:bodyPr wrap="square">
            <a:spAutoFit/>
          </a:bodyPr>
          <a:lstStyle/>
          <a:p>
            <a:pPr algn="ctr">
              <a:lnSpc>
                <a:spcPct val="107000"/>
              </a:lnSpc>
              <a:spcAft>
                <a:spcPts val="800"/>
              </a:spcAft>
            </a:pP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marL="285750" indent="-285750">
              <a:lnSpc>
                <a:spcPct val="107000"/>
              </a:lnSpc>
              <a:spcAft>
                <a:spcPts val="800"/>
              </a:spcAft>
              <a:buFont typeface="Arial" panose="020B060402020202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Family experiences </a:t>
            </a:r>
            <a:r>
              <a:rPr lang="en-GB" dirty="0" smtClean="0">
                <a:latin typeface="Calibri" panose="020F0502020204030204" pitchFamily="34" charset="0"/>
                <a:ea typeface="Calibri" panose="020F0502020204030204" pitchFamily="34" charset="0"/>
                <a:cs typeface="Calibri" panose="020F0502020204030204" pitchFamily="34" charset="0"/>
              </a:rPr>
              <a:t>of SBP varied</a:t>
            </a:r>
            <a:r>
              <a:rPr lang="en-GB" dirty="0">
                <a:latin typeface="Calibri" panose="020F0502020204030204" pitchFamily="34" charset="0"/>
                <a:ea typeface="Calibri" panose="020F0502020204030204" pitchFamily="34" charset="0"/>
                <a:cs typeface="Calibri" panose="020F0502020204030204" pitchFamily="34" charset="0"/>
              </a:rPr>
              <a:t>. 2 accounts suggest </a:t>
            </a:r>
            <a:r>
              <a:rPr lang="en-GB" dirty="0" smtClean="0">
                <a:latin typeface="Calibri" panose="020F0502020204030204" pitchFamily="34" charset="0"/>
                <a:ea typeface="Calibri" panose="020F0502020204030204" pitchFamily="34" charset="0"/>
                <a:cs typeface="Calibri" panose="020F0502020204030204" pitchFamily="34" charset="0"/>
              </a:rPr>
              <a:t>use. </a:t>
            </a:r>
            <a:endParaRPr lang="en-GB" dirty="0">
              <a:latin typeface="Calibri" panose="020F0502020204030204" pitchFamily="34" charset="0"/>
              <a:ea typeface="Calibri" panose="020F0502020204030204" pitchFamily="34" charset="0"/>
              <a:cs typeface="Calibri" panose="020F0502020204030204" pitchFamily="34" charset="0"/>
            </a:endParaRPr>
          </a:p>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‘encouraged me, you know, a bit to be like ‘no this has got to be done’. You know? The only way that this is going to work is if it comes from me. I mean, the [FP] could have come up here, spoken to me for an hour about strategies, and then if I didn’t put them in place, what’s the point, </a:t>
            </a:r>
            <a:r>
              <a:rPr lang="en-GB" i="1" dirty="0" err="1">
                <a:latin typeface="Calibri" panose="020F0502020204030204" pitchFamily="34" charset="0"/>
                <a:ea typeface="Calibri" panose="020F0502020204030204" pitchFamily="34" charset="0"/>
                <a:cs typeface="Calibri" panose="020F0502020204030204" pitchFamily="34" charset="0"/>
              </a:rPr>
              <a:t>innit</a:t>
            </a:r>
            <a:r>
              <a:rPr lang="en-GB" i="1" dirty="0">
                <a:latin typeface="Calibri" panose="020F0502020204030204" pitchFamily="34" charset="0"/>
                <a:ea typeface="Calibri" panose="020F0502020204030204" pitchFamily="34" charset="0"/>
                <a:cs typeface="Calibri" panose="020F0502020204030204" pitchFamily="34" charset="0"/>
              </a:rPr>
              <a:t>? It was my place to put these structures.’ (LA1:3)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Others had different experiences. </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Two fathers talked of being told what the family needed </a:t>
            </a:r>
            <a:r>
              <a:rPr lang="en-GB" i="1" dirty="0">
                <a:solidFill>
                  <a:srgbClr val="000000"/>
                </a:solidFill>
                <a:highlight>
                  <a:srgbClr val="FFFFFF"/>
                </a:highlight>
                <a:latin typeface="Calibri" panose="020F0502020204030204" pitchFamily="34" charset="0"/>
                <a:ea typeface="Calibri" panose="020F0502020204030204" pitchFamily="34" charset="0"/>
                <a:cs typeface="Calibri" panose="020F0502020204030204" pitchFamily="34" charset="0"/>
              </a:rPr>
              <a:t>'once they let you know what help you need'</a:t>
            </a:r>
            <a:r>
              <a:rPr lang="en-GB" i="1" dirty="0">
                <a:solidFill>
                  <a:srgbClr val="000000"/>
                </a:solidFill>
                <a:latin typeface="Calibri" panose="020F0502020204030204" pitchFamily="34" charset="0"/>
                <a:ea typeface="Calibri" panose="020F0502020204030204" pitchFamily="34" charset="0"/>
                <a:cs typeface="Calibri" panose="020F0502020204030204" pitchFamily="34" charset="0"/>
              </a:rPr>
              <a:t>(LA1:10)</a:t>
            </a:r>
            <a:r>
              <a:rPr lang="en-GB" sz="2000" i="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GB" dirty="0">
                <a:latin typeface="Calibri" panose="020F0502020204030204" pitchFamily="34" charset="0"/>
                <a:ea typeface="Calibri" panose="020F0502020204030204" pitchFamily="34" charset="0"/>
                <a:cs typeface="Calibri" panose="020F0502020204030204" pitchFamily="34" charset="0"/>
              </a:rPr>
              <a:t>rather than collaborating in goal setting or solution processes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Calibri" panose="020F0502020204030204" pitchFamily="34" charset="0"/>
              </a:rPr>
              <a:t>One mother was critical of </a:t>
            </a:r>
            <a:r>
              <a:rPr lang="en-GB" dirty="0" smtClean="0">
                <a:latin typeface="Calibri" panose="020F0502020204030204" pitchFamily="34" charset="0"/>
                <a:ea typeface="Calibri" panose="020F0502020204030204" pitchFamily="34" charset="0"/>
                <a:cs typeface="Calibri" panose="020F0502020204030204" pitchFamily="34" charset="0"/>
              </a:rPr>
              <a:t>a gentle ‘nothing too much trouble’ </a:t>
            </a:r>
            <a:r>
              <a:rPr lang="en-GB" dirty="0">
                <a:latin typeface="Calibri" panose="020F0502020204030204" pitchFamily="34" charset="0"/>
                <a:ea typeface="Calibri" panose="020F0502020204030204" pitchFamily="34" charset="0"/>
                <a:cs typeface="Calibri" panose="020F0502020204030204" pitchFamily="34" charset="0"/>
              </a:rPr>
              <a:t>approach </a:t>
            </a:r>
            <a:r>
              <a:rPr lang="en-GB" dirty="0" smtClean="0">
                <a:latin typeface="Calibri" panose="020F0502020204030204" pitchFamily="34" charset="0"/>
                <a:ea typeface="Calibri" panose="020F0502020204030204" pitchFamily="34" charset="0"/>
                <a:cs typeface="Calibri" panose="020F0502020204030204" pitchFamily="34" charset="0"/>
              </a:rPr>
              <a:t>because it </a:t>
            </a:r>
            <a:r>
              <a:rPr lang="en-GB" dirty="0">
                <a:latin typeface="Calibri" panose="020F0502020204030204" pitchFamily="34" charset="0"/>
                <a:ea typeface="Calibri" panose="020F0502020204030204" pitchFamily="34" charset="0"/>
                <a:cs typeface="Calibri" panose="020F0502020204030204" pitchFamily="34" charset="0"/>
              </a:rPr>
              <a:t>failed to motivate her to become independent. </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Content Placeholder 8"/>
          <p:cNvSpPr>
            <a:spLocks noGrp="1"/>
          </p:cNvSpPr>
          <p:nvPr>
            <p:ph idx="1"/>
          </p:nvPr>
        </p:nvSpPr>
        <p:spPr>
          <a:xfrm>
            <a:off x="755576" y="5142244"/>
            <a:ext cx="7886700" cy="621869"/>
          </a:xfrm>
        </p:spPr>
        <p:txBody>
          <a:bodyPr/>
          <a:lstStyle/>
          <a:p>
            <a:pPr marL="0" indent="0">
              <a:buNone/>
            </a:pPr>
            <a:endParaRPr lang="en-GB" dirty="0"/>
          </a:p>
        </p:txBody>
      </p:sp>
    </p:spTree>
    <p:extLst>
      <p:ext uri="{BB962C8B-B14F-4D97-AF65-F5344CB8AC3E}">
        <p14:creationId xmlns:p14="http://schemas.microsoft.com/office/powerpoint/2010/main" val="26454878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017" y="548680"/>
            <a:ext cx="7886700" cy="500447"/>
          </a:xfrm>
        </p:spPr>
        <p:txBody>
          <a:bodyPr>
            <a:normAutofit/>
          </a:bodyPr>
          <a:lstStyle/>
          <a:p>
            <a:pPr algn="ctr"/>
            <a:r>
              <a:rPr lang="en-GB" sz="2700" b="1" dirty="0">
                <a:solidFill>
                  <a:srgbClr val="EE1F7A"/>
                </a:solidFill>
              </a:rPr>
              <a:t>LA2</a:t>
            </a:r>
          </a:p>
        </p:txBody>
      </p:sp>
      <p:pic>
        <p:nvPicPr>
          <p:cNvPr id="7" name="Picture 6"/>
          <p:cNvPicPr>
            <a:picLocks noChangeAspect="1"/>
          </p:cNvPicPr>
          <p:nvPr/>
        </p:nvPicPr>
        <p:blipFill>
          <a:blip r:embed="rId2"/>
          <a:stretch>
            <a:fillRect/>
          </a:stretch>
        </p:blipFill>
        <p:spPr>
          <a:xfrm>
            <a:off x="8057227" y="6059177"/>
            <a:ext cx="928146" cy="618764"/>
          </a:xfrm>
          <a:prstGeom prst="rect">
            <a:avLst/>
          </a:prstGeom>
        </p:spPr>
      </p:pic>
      <p:pic>
        <p:nvPicPr>
          <p:cNvPr id="8" name="Picture 7"/>
          <p:cNvPicPr>
            <a:picLocks noChangeAspect="1"/>
          </p:cNvPicPr>
          <p:nvPr/>
        </p:nvPicPr>
        <p:blipFill>
          <a:blip r:embed="rId3"/>
          <a:stretch>
            <a:fillRect/>
          </a:stretch>
        </p:blipFill>
        <p:spPr>
          <a:xfrm>
            <a:off x="6804248" y="6040474"/>
            <a:ext cx="1005582" cy="637467"/>
          </a:xfrm>
          <a:prstGeom prst="rect">
            <a:avLst/>
          </a:prstGeom>
        </p:spPr>
      </p:pic>
      <p:sp>
        <p:nvSpPr>
          <p:cNvPr id="13" name="Rectangle 12"/>
          <p:cNvSpPr/>
          <p:nvPr/>
        </p:nvSpPr>
        <p:spPr>
          <a:xfrm>
            <a:off x="569406" y="778022"/>
            <a:ext cx="8017088" cy="4801314"/>
          </a:xfrm>
          <a:prstGeom prst="rect">
            <a:avLst/>
          </a:prstGeom>
        </p:spPr>
        <p:txBody>
          <a:bodyPr wrap="square">
            <a:spAutoFit/>
          </a:bodyPr>
          <a:lstStyle/>
          <a:p>
            <a:r>
              <a:rPr lang="en-GB" dirty="0"/>
              <a:t>  </a:t>
            </a:r>
          </a:p>
          <a:p>
            <a:r>
              <a:rPr lang="en-GB" dirty="0"/>
              <a:t>Little reference to SBP but 5 parents felt their views had been valued and they felt free to disagree with practitioner opinion.</a:t>
            </a:r>
          </a:p>
          <a:p>
            <a:r>
              <a:rPr lang="en-GB" dirty="0"/>
              <a:t> </a:t>
            </a:r>
          </a:p>
          <a:p>
            <a:r>
              <a:rPr lang="en-GB" dirty="0"/>
              <a:t>One description of initial approach being doing things ‘for’ the family (poor family/  educational authority relationship. FP worked to improve this and then encouraged Mum her to manage interactions herself. </a:t>
            </a:r>
          </a:p>
          <a:p>
            <a:endParaRPr lang="en-GB" dirty="0"/>
          </a:p>
          <a:p>
            <a:r>
              <a:rPr lang="en-GB" dirty="0"/>
              <a:t>In 5 parents could not describe practice as practitioners –after assessment – FP  solely worked with family children at schools </a:t>
            </a:r>
          </a:p>
          <a:p>
            <a:endParaRPr lang="en-GB" dirty="0"/>
          </a:p>
          <a:p>
            <a:r>
              <a:rPr lang="en-GB" dirty="0"/>
              <a:t>One family appeared very dependent on their TAF practitioner </a:t>
            </a:r>
          </a:p>
          <a:p>
            <a:r>
              <a:rPr lang="en-GB" i="1" dirty="0"/>
              <a:t>‘I can always phone her up and she’ll…</a:t>
            </a:r>
            <a:r>
              <a:rPr lang="en-GB" b="1" i="1" dirty="0"/>
              <a:t>Is that important? </a:t>
            </a:r>
            <a:r>
              <a:rPr lang="en-GB" i="1" dirty="0"/>
              <a:t>Yeah I think it is, to have someone you know like if I, I go into a meltdown mode if I, like the council letters …..I go into like a total, I’m not very good with that sort of stuff. </a:t>
            </a:r>
            <a:r>
              <a:rPr lang="en-GB" b="1" i="1" dirty="0"/>
              <a:t>So you tend to get a little bit panicky about it</a:t>
            </a:r>
            <a:r>
              <a:rPr lang="en-GB" i="1" dirty="0"/>
              <a:t>: I do suffer with that in any case. </a:t>
            </a:r>
            <a:r>
              <a:rPr lang="en-GB" b="1" i="1" dirty="0"/>
              <a:t>Do you? </a:t>
            </a:r>
            <a:r>
              <a:rPr lang="en-GB" i="1" dirty="0"/>
              <a:t>Yeah. She’ll say right come on I will phone up now, give me the number ( LA2:11) </a:t>
            </a:r>
            <a:endParaRPr lang="en-GB" dirty="0"/>
          </a:p>
        </p:txBody>
      </p:sp>
      <p:sp>
        <p:nvSpPr>
          <p:cNvPr id="3" name="Content Placeholder 2"/>
          <p:cNvSpPr>
            <a:spLocks noGrp="1"/>
          </p:cNvSpPr>
          <p:nvPr>
            <p:ph idx="1"/>
          </p:nvPr>
        </p:nvSpPr>
        <p:spPr>
          <a:xfrm>
            <a:off x="634600" y="1700808"/>
            <a:ext cx="7886700" cy="4351338"/>
          </a:xfrm>
        </p:spPr>
        <p:txBody>
          <a:bodyPr/>
          <a:lstStyle/>
          <a:p>
            <a:pPr marL="0" indent="0">
              <a:buNone/>
            </a:pPr>
            <a:endParaRPr lang="en-GB" dirty="0"/>
          </a:p>
        </p:txBody>
      </p:sp>
    </p:spTree>
    <p:extLst>
      <p:ext uri="{BB962C8B-B14F-4D97-AF65-F5344CB8AC3E}">
        <p14:creationId xmlns:p14="http://schemas.microsoft.com/office/powerpoint/2010/main" val="37283224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620689"/>
            <a:ext cx="7886700" cy="648071"/>
          </a:xfrm>
        </p:spPr>
        <p:txBody>
          <a:bodyPr>
            <a:normAutofit/>
          </a:bodyPr>
          <a:lstStyle/>
          <a:p>
            <a:pPr algn="ctr"/>
            <a:r>
              <a:rPr lang="en-GB" sz="2700" b="1" dirty="0">
                <a:solidFill>
                  <a:srgbClr val="EE1F7A"/>
                </a:solidFill>
              </a:rPr>
              <a:t>LA3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83568" y="1556792"/>
            <a:ext cx="7886700" cy="2862322"/>
          </a:xfrm>
          <a:prstGeom prst="rect">
            <a:avLst/>
          </a:prstGeom>
        </p:spPr>
        <p:txBody>
          <a:bodyPr wrap="square">
            <a:spAutoFit/>
          </a:bodyPr>
          <a:lstStyle/>
          <a:p>
            <a:r>
              <a:rPr lang="en-GB" dirty="0"/>
              <a:t>All families described how practitioners had helped them recognise the strengths that lay in the family. </a:t>
            </a:r>
          </a:p>
          <a:p>
            <a:endParaRPr lang="en-GB" dirty="0"/>
          </a:p>
          <a:p>
            <a:r>
              <a:rPr lang="en-GB" i="1" dirty="0"/>
              <a:t>‘you think oh it’s me, I’ve messed everything up, I am no good.. to have someone go oh well actually hang on, and repeat things back to you it’s sort of oh yeah ok so. </a:t>
            </a:r>
            <a:r>
              <a:rPr lang="en-GB" b="1" i="1" dirty="0"/>
              <a:t>Does it make you feel better about yourself, repeating the good things? </a:t>
            </a:r>
            <a:r>
              <a:rPr lang="en-GB" i="1" dirty="0"/>
              <a:t>Yeah because when you’re in the middle of everything it’s very hard to see outside of the problems so to have someone sort of say well hang on you’ve dealt with this, this, this and you’ve done that. </a:t>
            </a:r>
            <a:r>
              <a:rPr lang="en-GB" b="1" i="1" dirty="0"/>
              <a:t>That’s giving you like, making you give yourself a pat on the back as well? </a:t>
            </a:r>
            <a:r>
              <a:rPr lang="en-GB" i="1" dirty="0"/>
              <a:t>Yes.’LA3:9. </a:t>
            </a:r>
            <a:endParaRPr lang="en-GB" dirty="0"/>
          </a:p>
        </p:txBody>
      </p:sp>
    </p:spTree>
    <p:extLst>
      <p:ext uri="{BB962C8B-B14F-4D97-AF65-F5344CB8AC3E}">
        <p14:creationId xmlns:p14="http://schemas.microsoft.com/office/powerpoint/2010/main" val="314932096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Families attitudes post-service use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4458015"/>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Calibri" panose="020F0502020204030204" pitchFamily="34" charset="0"/>
              </a:rPr>
              <a:t>Vast majority were positive and willing to use services again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LA1 </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a:latin typeface="Calibri" panose="020F0502020204030204" pitchFamily="34" charset="0"/>
                <a:ea typeface="Calibri" panose="020F0502020204030204" pitchFamily="34" charset="0"/>
                <a:cs typeface="Calibri" panose="020F0502020204030204" pitchFamily="34" charset="0"/>
              </a:rPr>
              <a:t>‘It is a life-line,’(LA1:6’)’  ; ‘’I will just be sorry to see them go, I will. Because of the support, you know. It’s been so helpful to all of us. To see them go, it’ll be quite upsetting’ (LA1:8).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LA2</a:t>
            </a:r>
            <a:r>
              <a:rPr lang="en-GB" dirty="0">
                <a:latin typeface="Calibri" panose="020F0502020204030204" pitchFamily="34" charset="0"/>
                <a:ea typeface="Calibri" panose="020F0502020204030204" pitchFamily="34" charset="0"/>
                <a:cs typeface="Calibri" panose="020F0502020204030204" pitchFamily="34" charset="0"/>
              </a:rPr>
              <a:t>: </a:t>
            </a:r>
            <a:r>
              <a:rPr lang="en-GB" i="1" dirty="0">
                <a:latin typeface="Calibri" panose="020F0502020204030204" pitchFamily="34" charset="0"/>
                <a:ea typeface="Calibri" panose="020F0502020204030204" pitchFamily="34" charset="0"/>
                <a:cs typeface="Calibri" panose="020F0502020204030204" pitchFamily="34" charset="0"/>
              </a:rPr>
              <a:t>‘I’d love to work with her forever to be honest, to have her in my corner when I needed her.’  </a:t>
            </a:r>
          </a:p>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kind and friendly, non-judgemental . Can fully trust them.  Doesn’t think there is much they haven’t done. Would recommend the family practitioners to anyone’ (LA2:4 field notes)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latin typeface="Calibri" panose="020F0502020204030204" pitchFamily="34" charset="0"/>
                <a:ea typeface="Calibri" panose="020F0502020204030204" pitchFamily="34" charset="0"/>
                <a:cs typeface="Calibri" panose="020F0502020204030204" pitchFamily="34" charset="0"/>
              </a:rPr>
              <a:t>LA3 </a:t>
            </a:r>
            <a:r>
              <a:rPr lang="en-GB" i="1" dirty="0">
                <a:latin typeface="Calibri" panose="020F0502020204030204" pitchFamily="34" charset="0"/>
                <a:ea typeface="Calibri" panose="020F0502020204030204" pitchFamily="34" charset="0"/>
                <a:cs typeface="Calibri" panose="020F0502020204030204" pitchFamily="34" charset="0"/>
              </a:rPr>
              <a:t>‘ I couldn’t ask for anybody better really. He is cracking he is. He is a really good people person. I can’t imagine him having any problems whatsoever because he is so positive and upbeat and yeah.(LA3:7)’ </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421142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Problems and challenges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34908" y="5908797"/>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8"/>
          <p:cNvSpPr/>
          <p:nvPr/>
        </p:nvSpPr>
        <p:spPr>
          <a:xfrm>
            <a:off x="405879" y="476673"/>
            <a:ext cx="8114827" cy="4948149"/>
          </a:xfrm>
          <a:prstGeom prst="rect">
            <a:avLst/>
          </a:prstGeom>
        </p:spPr>
        <p:txBody>
          <a:bodyPr wrap="square">
            <a:spAutoFit/>
          </a:bodyPr>
          <a:lstStyle/>
          <a:p>
            <a:pPr marL="342900" lvl="0" indent="-342900">
              <a:lnSpc>
                <a:spcPct val="107000"/>
              </a:lnSpc>
              <a:spcAft>
                <a:spcPts val="800"/>
              </a:spcAft>
              <a:buFont typeface="Calibri" panose="020F0502020204030204" pitchFamily="34" charset="0"/>
              <a:buChar char="•"/>
            </a:pPr>
            <a:endParaRPr lang="en-GB" dirty="0">
              <a:latin typeface="Calibri" panose="020F0502020204030204" pitchFamily="34" charset="0"/>
              <a:ea typeface="Calibri" panose="020F0502020204030204" pitchFamily="34" charset="0"/>
              <a:cs typeface="Calibri" panose="020F0502020204030204" pitchFamily="34" charset="0"/>
            </a:endParaRPr>
          </a:p>
          <a:p>
            <a:pPr lvl="0">
              <a:lnSpc>
                <a:spcPct val="107000"/>
              </a:lnSpc>
              <a:spcAft>
                <a:spcPts val="800"/>
              </a:spcAft>
            </a:pPr>
            <a:endParaRPr lang="en-GB" dirty="0">
              <a:latin typeface="Calibri" panose="020F0502020204030204" pitchFamily="34" charset="0"/>
              <a:ea typeface="Calibri" panose="020F0502020204030204" pitchFamily="34" charset="0"/>
              <a:cs typeface="Calibri" panose="020F0502020204030204" pitchFamily="34" charset="0"/>
            </a:endParaRPr>
          </a:p>
          <a:p>
            <a:pPr marL="342900" lvl="0" indent="-342900">
              <a:lnSpc>
                <a:spcPct val="107000"/>
              </a:lnSpc>
              <a:spcAft>
                <a:spcPts val="80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LA1: All needs not recognised or met; some experience of authoritarian or laissez faire attitudes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LA2: 3 Instances of all needs not recognised and still affecting family dynamics </a:t>
            </a:r>
            <a:r>
              <a:rPr lang="en-GB" i="1" dirty="0">
                <a:latin typeface="Calibri" panose="020F0502020204030204" pitchFamily="34" charset="0"/>
                <a:ea typeface="Calibri" panose="020F0502020204030204" pitchFamily="34" charset="0"/>
                <a:cs typeface="Calibri" panose="020F0502020204030204" pitchFamily="34" charset="0"/>
              </a:rPr>
              <a:t>‘I dread picking [focus child] up, dread picking her up from school because I don’t know what they’re going to say [tearful] </a:t>
            </a:r>
            <a:r>
              <a:rPr lang="en-GB" b="1" i="1" dirty="0">
                <a:latin typeface="Calibri" panose="020F0502020204030204" pitchFamily="34" charset="0"/>
                <a:ea typeface="Calibri" panose="020F0502020204030204" pitchFamily="34" charset="0"/>
                <a:cs typeface="Calibri" panose="020F0502020204030204" pitchFamily="34" charset="0"/>
              </a:rPr>
              <a:t>So you’re still actually suffering anxiety?</a:t>
            </a:r>
            <a:r>
              <a:rPr lang="en-GB" i="1" dirty="0">
                <a:latin typeface="Calibri" panose="020F0502020204030204" pitchFamily="34" charset="0"/>
                <a:ea typeface="Calibri" panose="020F0502020204030204" pitchFamily="34" charset="0"/>
                <a:cs typeface="Calibri" panose="020F0502020204030204" pitchFamily="34" charset="0"/>
              </a:rPr>
              <a:t> Yes, terrible with that anxiety I am</a:t>
            </a:r>
            <a:r>
              <a:rPr lang="en-GB" b="1" i="1" dirty="0">
                <a:latin typeface="Calibri" panose="020F0502020204030204" pitchFamily="34" charset="0"/>
                <a:ea typeface="Calibri" panose="020F0502020204030204" pitchFamily="34" charset="0"/>
                <a:cs typeface="Calibri" panose="020F0502020204030204" pitchFamily="34" charset="0"/>
              </a:rPr>
              <a:t>. And have you got anywhere that you can go for that, I know you’ve got your mum? </a:t>
            </a:r>
            <a:r>
              <a:rPr lang="en-GB" i="1" dirty="0">
                <a:latin typeface="Calibri" panose="020F0502020204030204" pitchFamily="34" charset="0"/>
                <a:ea typeface="Calibri" panose="020F0502020204030204" pitchFamily="34" charset="0"/>
                <a:cs typeface="Calibri" panose="020F0502020204030204" pitchFamily="34" charset="0"/>
              </a:rPr>
              <a:t>No. Nowhere.’(LA2:7)</a:t>
            </a:r>
            <a:r>
              <a:rPr lang="en-GB" dirty="0">
                <a:latin typeface="Calibri" panose="020F0502020204030204" pitchFamily="34" charset="0"/>
                <a:ea typeface="Calibri" panose="020F0502020204030204" pitchFamily="34" charset="0"/>
                <a:cs typeface="Calibri" panose="020F0502020204030204" pitchFamily="34" charset="0"/>
              </a:rPr>
              <a:t>. Negative attitudes post use </a:t>
            </a:r>
            <a:r>
              <a:rPr lang="en-GB" i="1" dirty="0">
                <a:latin typeface="Calibri" panose="020F0502020204030204" pitchFamily="34" charset="0"/>
                <a:ea typeface="Calibri" panose="020F0502020204030204" pitchFamily="34" charset="0"/>
                <a:cs typeface="Calibri" panose="020F0502020204030204" pitchFamily="34" charset="0"/>
              </a:rPr>
              <a:t>‘they are not helping, [focus child] is not helping himself. In a way, I can see what they mean, he is not helping himself but I don’t really want anyone to give up on my child either’ (LA2:8). </a:t>
            </a:r>
            <a:endParaRPr lang="en-GB" i="1"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dirty="0">
                <a:latin typeface="Calibri" panose="020F0502020204030204" pitchFamily="34" charset="0"/>
                <a:ea typeface="Calibri" panose="020F0502020204030204" pitchFamily="34" charset="0"/>
                <a:cs typeface="Calibri" panose="020F0502020204030204" pitchFamily="34" charset="0"/>
              </a:rPr>
              <a:t>LA3: All families who worked with LA3 were positive about their </a:t>
            </a:r>
            <a:r>
              <a:rPr lang="en-GB" dirty="0" smtClean="0">
                <a:latin typeface="Calibri" panose="020F0502020204030204" pitchFamily="34" charset="0"/>
                <a:ea typeface="Calibri" panose="020F0502020204030204" pitchFamily="34" charset="0"/>
                <a:cs typeface="Calibri" panose="020F0502020204030204" pitchFamily="34" charset="0"/>
              </a:rPr>
              <a:t>practitioner and the positive impact of service use on families. </a:t>
            </a:r>
            <a:r>
              <a:rPr lang="en-GB" dirty="0">
                <a:latin typeface="Calibri" panose="020F0502020204030204" pitchFamily="34" charset="0"/>
                <a:ea typeface="Calibri" panose="020F0502020204030204" pitchFamily="34" charset="0"/>
                <a:cs typeface="Calibri" panose="020F0502020204030204" pitchFamily="34" charset="0"/>
              </a:rPr>
              <a:t>But comment that service should be early on when a family is beginning to face challenges and struggle. </a:t>
            </a: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0336579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Quantitative findings </a:t>
            </a:r>
          </a:p>
        </p:txBody>
      </p:sp>
      <p:pic>
        <p:nvPicPr>
          <p:cNvPr id="7" name="Picture 6"/>
          <p:cNvPicPr>
            <a:picLocks noChangeAspect="1"/>
          </p:cNvPicPr>
          <p:nvPr/>
        </p:nvPicPr>
        <p:blipFill>
          <a:blip r:embed="rId2"/>
          <a:stretch>
            <a:fillRect/>
          </a:stretch>
        </p:blipFill>
        <p:spPr>
          <a:xfrm>
            <a:off x="8190203" y="6018528"/>
            <a:ext cx="928146" cy="618764"/>
          </a:xfrm>
          <a:prstGeom prst="rect">
            <a:avLst/>
          </a:prstGeom>
        </p:spPr>
      </p:pic>
      <p:pic>
        <p:nvPicPr>
          <p:cNvPr id="8" name="Picture 7"/>
          <p:cNvPicPr>
            <a:picLocks noChangeAspect="1"/>
          </p:cNvPicPr>
          <p:nvPr/>
        </p:nvPicPr>
        <p:blipFill>
          <a:blip r:embed="rId3"/>
          <a:stretch>
            <a:fillRect/>
          </a:stretch>
        </p:blipFill>
        <p:spPr>
          <a:xfrm>
            <a:off x="7184621" y="6018528"/>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2339752" y="3023576"/>
          <a:ext cx="3960439" cy="1420820"/>
        </p:xfrm>
        <a:graphic>
          <a:graphicData uri="http://schemas.openxmlformats.org/drawingml/2006/table">
            <a:tbl>
              <a:tblPr firstRow="1" firstCol="1" bandRow="1">
                <a:tableStyleId>{5C22544A-7EE6-4342-B048-85BDC9FD1C3A}</a:tableStyleId>
              </a:tblPr>
              <a:tblGrid>
                <a:gridCol w="445523">
                  <a:extLst>
                    <a:ext uri="{9D8B030D-6E8A-4147-A177-3AD203B41FA5}">
                      <a16:colId xmlns:a16="http://schemas.microsoft.com/office/drawing/2014/main" val="3733928962"/>
                    </a:ext>
                  </a:extLst>
                </a:gridCol>
                <a:gridCol w="1073110">
                  <a:extLst>
                    <a:ext uri="{9D8B030D-6E8A-4147-A177-3AD203B41FA5}">
                      <a16:colId xmlns:a16="http://schemas.microsoft.com/office/drawing/2014/main" val="2342874985"/>
                    </a:ext>
                  </a:extLst>
                </a:gridCol>
                <a:gridCol w="1220903">
                  <a:extLst>
                    <a:ext uri="{9D8B030D-6E8A-4147-A177-3AD203B41FA5}">
                      <a16:colId xmlns:a16="http://schemas.microsoft.com/office/drawing/2014/main" val="4164606406"/>
                    </a:ext>
                  </a:extLst>
                </a:gridCol>
                <a:gridCol w="1220903">
                  <a:extLst>
                    <a:ext uri="{9D8B030D-6E8A-4147-A177-3AD203B41FA5}">
                      <a16:colId xmlns:a16="http://schemas.microsoft.com/office/drawing/2014/main" val="2038925359"/>
                    </a:ext>
                  </a:extLst>
                </a:gridCol>
              </a:tblGrid>
              <a:tr h="334961">
                <a:tc>
                  <a:txBody>
                    <a:bodyPr/>
                    <a:lstStyle/>
                    <a:p>
                      <a:pPr algn="just">
                        <a:lnSpc>
                          <a:spcPct val="115000"/>
                        </a:lnSpc>
                        <a:spcAft>
                          <a:spcPts val="0"/>
                        </a:spcAft>
                      </a:pPr>
                      <a:r>
                        <a:rPr lang="en-GB" sz="1100">
                          <a:effectLst/>
                        </a:rPr>
                        <a:t>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dirty="0">
                          <a:effectLst/>
                        </a:rPr>
                        <a:t>Pre FF</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3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n-GB" sz="1100">
                          <a:effectLst/>
                        </a:rPr>
                        <a:t>9 months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589179"/>
                  </a:ext>
                </a:extLst>
              </a:tr>
              <a:tr h="162423">
                <a:tc>
                  <a:txBody>
                    <a:bodyPr/>
                    <a:lstStyle/>
                    <a:p>
                      <a:pPr algn="just">
                        <a:lnSpc>
                          <a:spcPct val="115000"/>
                        </a:lnSpc>
                        <a:spcAft>
                          <a:spcPts val="0"/>
                        </a:spcAf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99655006"/>
                  </a:ext>
                </a:extLst>
              </a:tr>
              <a:tr h="162423">
                <a:tc>
                  <a:txBody>
                    <a:bodyPr/>
                    <a:lstStyle/>
                    <a:p>
                      <a:pPr algn="just">
                        <a:lnSpc>
                          <a:spcPct val="115000"/>
                        </a:lnSpc>
                        <a:spcAft>
                          <a:spcPts val="0"/>
                        </a:spcAf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18</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27467315"/>
                  </a:ext>
                </a:extLst>
              </a:tr>
              <a:tr h="162423">
                <a:tc>
                  <a:txBody>
                    <a:bodyPr/>
                    <a:lstStyle/>
                    <a:p>
                      <a:pPr algn="just">
                        <a:lnSpc>
                          <a:spcPct val="115000"/>
                        </a:lnSpc>
                        <a:spcAft>
                          <a:spcPts val="0"/>
                        </a:spcAf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21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a:effectLst/>
                        </a:rPr>
                        <a:t>17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636364"/>
                  </a:ext>
                </a:extLst>
              </a:tr>
              <a:tr h="507501">
                <a:tc>
                  <a:txBody>
                    <a:bodyPr/>
                    <a:lstStyle/>
                    <a:p>
                      <a:pPr algn="just">
                        <a:lnSpc>
                          <a:spcPct val="115000"/>
                        </a:lnSpc>
                        <a:spcAft>
                          <a:spcPts val="0"/>
                        </a:spcAft>
                      </a:pPr>
                      <a:r>
                        <a:rPr lang="en-GB" sz="1100" dirty="0">
                          <a:effectLst/>
                        </a:rPr>
                        <a:t>Total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74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55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n-GB" sz="1100" dirty="0">
                          <a:effectLst/>
                        </a:rPr>
                        <a:t>50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75999383"/>
                  </a:ext>
                </a:extLst>
              </a:tr>
            </a:tbl>
          </a:graphicData>
        </a:graphic>
      </p:graphicFrame>
      <p:sp>
        <p:nvSpPr>
          <p:cNvPr id="10" name="Rectangle 1"/>
          <p:cNvSpPr>
            <a:spLocks noChangeArrowheads="1"/>
          </p:cNvSpPr>
          <p:nvPr/>
        </p:nvSpPr>
        <p:spPr bwMode="auto">
          <a:xfrm>
            <a:off x="405879" y="956722"/>
            <a:ext cx="8098270" cy="192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20838" algn="l"/>
              </a:tabLst>
              <a:defRPr>
                <a:solidFill>
                  <a:schemeClr val="tx1"/>
                </a:solidFill>
                <a:latin typeface="Arial" panose="020B0604020202020204" pitchFamily="34" charset="0"/>
              </a:defRPr>
            </a:lvl1pPr>
            <a:lvl2pPr eaLnBrk="0" fontAlgn="base" hangingPunct="0">
              <a:spcBef>
                <a:spcPct val="0"/>
              </a:spcBef>
              <a:spcAft>
                <a:spcPct val="0"/>
              </a:spcAft>
              <a:tabLst>
                <a:tab pos="1620838" algn="l"/>
              </a:tabLst>
              <a:defRPr>
                <a:solidFill>
                  <a:schemeClr val="tx1"/>
                </a:solidFill>
                <a:latin typeface="Arial" panose="020B0604020202020204" pitchFamily="34" charset="0"/>
              </a:defRPr>
            </a:lvl2pPr>
            <a:lvl3pPr eaLnBrk="0" fontAlgn="base" hangingPunct="0">
              <a:spcBef>
                <a:spcPct val="0"/>
              </a:spcBef>
              <a:spcAft>
                <a:spcPct val="0"/>
              </a:spcAft>
              <a:tabLst>
                <a:tab pos="1620838" algn="l"/>
              </a:tabLst>
              <a:defRPr>
                <a:solidFill>
                  <a:schemeClr val="tx1"/>
                </a:solidFill>
                <a:latin typeface="Arial" panose="020B0604020202020204" pitchFamily="34" charset="0"/>
              </a:defRPr>
            </a:lvl3pPr>
            <a:lvl4pPr eaLnBrk="0" fontAlgn="base" hangingPunct="0">
              <a:spcBef>
                <a:spcPct val="0"/>
              </a:spcBef>
              <a:spcAft>
                <a:spcPct val="0"/>
              </a:spcAft>
              <a:tabLst>
                <a:tab pos="1620838" algn="l"/>
              </a:tabLst>
              <a:defRPr>
                <a:solidFill>
                  <a:schemeClr val="tx1"/>
                </a:solidFill>
                <a:latin typeface="Arial" panose="020B0604020202020204" pitchFamily="34" charset="0"/>
              </a:defRPr>
            </a:lvl4pPr>
            <a:lvl5pPr eaLnBrk="0" fontAlgn="base" hangingPunct="0">
              <a:spcBef>
                <a:spcPct val="0"/>
              </a:spcBef>
              <a:spcAft>
                <a:spcPct val="0"/>
              </a:spcAft>
              <a:tabLst>
                <a:tab pos="1620838" algn="l"/>
              </a:tabLst>
              <a:defRPr>
                <a:solidFill>
                  <a:schemeClr val="tx1"/>
                </a:solidFill>
                <a:latin typeface="Arial" panose="020B0604020202020204" pitchFamily="34" charset="0"/>
              </a:defRPr>
            </a:lvl5pPr>
            <a:lvl6pPr eaLnBrk="0" fontAlgn="base" hangingPunct="0">
              <a:spcBef>
                <a:spcPct val="0"/>
              </a:spcBef>
              <a:spcAft>
                <a:spcPct val="0"/>
              </a:spcAft>
              <a:tabLst>
                <a:tab pos="1620838" algn="l"/>
              </a:tabLst>
              <a:defRPr>
                <a:solidFill>
                  <a:schemeClr val="tx1"/>
                </a:solidFill>
                <a:latin typeface="Arial" panose="020B0604020202020204" pitchFamily="34" charset="0"/>
              </a:defRPr>
            </a:lvl6pPr>
            <a:lvl7pPr eaLnBrk="0" fontAlgn="base" hangingPunct="0">
              <a:spcBef>
                <a:spcPct val="0"/>
              </a:spcBef>
              <a:spcAft>
                <a:spcPct val="0"/>
              </a:spcAft>
              <a:tabLst>
                <a:tab pos="1620838" algn="l"/>
              </a:tabLst>
              <a:defRPr>
                <a:solidFill>
                  <a:schemeClr val="tx1"/>
                </a:solidFill>
                <a:latin typeface="Arial" panose="020B0604020202020204" pitchFamily="34" charset="0"/>
              </a:defRPr>
            </a:lvl7pPr>
            <a:lvl8pPr eaLnBrk="0" fontAlgn="base" hangingPunct="0">
              <a:spcBef>
                <a:spcPct val="0"/>
              </a:spcBef>
              <a:spcAft>
                <a:spcPct val="0"/>
              </a:spcAft>
              <a:tabLst>
                <a:tab pos="1620838" algn="l"/>
              </a:tabLst>
              <a:defRPr>
                <a:solidFill>
                  <a:schemeClr val="tx1"/>
                </a:solidFill>
                <a:latin typeface="Arial" panose="020B0604020202020204" pitchFamily="34" charset="0"/>
              </a:defRPr>
            </a:lvl8pPr>
            <a:lvl9pPr eaLnBrk="0" fontAlgn="base" hangingPunct="0">
              <a:spcBef>
                <a:spcPct val="0"/>
              </a:spcBef>
              <a:spcAft>
                <a:spcPct val="0"/>
              </a:spcAft>
              <a:tabLst>
                <a:tab pos="1620838"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20838" algn="l"/>
              </a:tabLst>
            </a:pPr>
            <a:r>
              <a:rPr kumimoji="0" lang="en-GB"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Knowledge of RA led to expectation that its use could have positive impact on family behaviours and dynamics. </a:t>
            </a: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endParaRPr lang="en-GB" altLang="en-US"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r>
              <a:rPr kumimoji="0" lang="en-GB" altLang="en-US"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Family conflict, independence, cohesion, expressiveness were measured before, 3 months &amp; 9 months after service use began. No significant</a:t>
            </a:r>
            <a:r>
              <a:rPr kumimoji="0" lang="en-GB" altLang="en-US" b="0" i="0" u="none" strike="noStrike" cap="none" normalizeH="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changes in total sample </a:t>
            </a:r>
            <a:endParaRPr kumimoji="0" lang="en-GB"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20838" algn="l"/>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11" name="Content Placeholder 10"/>
          <p:cNvSpPr>
            <a:spLocks noGrp="1"/>
          </p:cNvSpPr>
          <p:nvPr>
            <p:ph idx="1"/>
          </p:nvPr>
        </p:nvSpPr>
        <p:spPr>
          <a:xfrm>
            <a:off x="617449" y="1227998"/>
            <a:ext cx="7886700" cy="4351338"/>
          </a:xfrm>
        </p:spPr>
        <p:txBody>
          <a:bodyPr/>
          <a:lstStyle/>
          <a:p>
            <a:endParaRPr lang="en-GB" dirty="0"/>
          </a:p>
        </p:txBody>
      </p:sp>
    </p:spTree>
    <p:extLst>
      <p:ext uri="{BB962C8B-B14F-4D97-AF65-F5344CB8AC3E}">
        <p14:creationId xmlns:p14="http://schemas.microsoft.com/office/powerpoint/2010/main" val="3348193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340768"/>
            <a:ext cx="8629650" cy="356085"/>
          </a:xfrm>
        </p:spPr>
        <p:txBody>
          <a:bodyPr/>
          <a:lstStyle/>
          <a:p>
            <a:pPr algn="ctr"/>
            <a:r>
              <a:rPr lang="en-GB" sz="2700" b="1" dirty="0"/>
              <a:t>Underlying theory and constructs</a:t>
            </a:r>
          </a:p>
        </p:txBody>
      </p:sp>
      <p:sp>
        <p:nvSpPr>
          <p:cNvPr id="3" name="Content Placeholder 2"/>
          <p:cNvSpPr>
            <a:spLocks noGrp="1"/>
          </p:cNvSpPr>
          <p:nvPr>
            <p:ph idx="1"/>
          </p:nvPr>
        </p:nvSpPr>
        <p:spPr>
          <a:xfrm>
            <a:off x="323528" y="1988840"/>
            <a:ext cx="8629650" cy="3816424"/>
          </a:xfrm>
        </p:spPr>
        <p:txBody>
          <a:bodyPr>
            <a:normAutofit fontScale="85000" lnSpcReduction="20000"/>
          </a:bodyPr>
          <a:lstStyle/>
          <a:p>
            <a:pPr>
              <a:lnSpc>
                <a:spcPct val="150000"/>
              </a:lnSpc>
            </a:pPr>
            <a:r>
              <a:rPr lang="en-GB" sz="2400" dirty="0"/>
              <a:t>RA comprises a ‘restorative continuum’ (Costello, et al. 2010)</a:t>
            </a:r>
          </a:p>
          <a:p>
            <a:pPr>
              <a:lnSpc>
                <a:spcPct val="150000"/>
              </a:lnSpc>
            </a:pPr>
            <a:r>
              <a:rPr lang="en-GB" sz="2400" dirty="0"/>
              <a:t>Restorative values and skills applied to everyday, ongoing interactions</a:t>
            </a:r>
          </a:p>
          <a:p>
            <a:pPr>
              <a:lnSpc>
                <a:spcPct val="150000"/>
              </a:lnSpc>
            </a:pPr>
            <a:r>
              <a:rPr lang="en-GB" sz="2400" dirty="0"/>
              <a:t>And used more reactively to address problems or conflicts when they arise</a:t>
            </a:r>
          </a:p>
          <a:p>
            <a:pPr>
              <a:lnSpc>
                <a:spcPct val="150000"/>
              </a:lnSpc>
            </a:pPr>
            <a:r>
              <a:rPr lang="en-GB" sz="2400" dirty="0"/>
              <a:t>Engaging with others to help build positive relationships</a:t>
            </a:r>
          </a:p>
          <a:p>
            <a:pPr>
              <a:lnSpc>
                <a:spcPct val="150000"/>
              </a:lnSpc>
            </a:pPr>
            <a:r>
              <a:rPr lang="en-GB" sz="2400" dirty="0"/>
              <a:t>Costello, et al. (2010) conceptualise RA using the Social Discipline Window (quadrants combining differing levels of control and support)</a:t>
            </a:r>
          </a:p>
          <a:p>
            <a:pPr>
              <a:lnSpc>
                <a:spcPct val="150000"/>
              </a:lnSpc>
            </a:pPr>
            <a:r>
              <a:rPr lang="en-GB" sz="2400" dirty="0"/>
              <a:t>RA combines high levels of control (expectations, social norms) and high levels of support (encouragement, valuing of individuals)</a:t>
            </a:r>
          </a:p>
          <a:p>
            <a:pPr>
              <a:lnSpc>
                <a:spcPct val="150000"/>
              </a:lnSpc>
            </a:pPr>
            <a:endParaRPr lang="en-GB" sz="1800" dirty="0"/>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spTree>
    <p:extLst>
      <p:ext uri="{BB962C8B-B14F-4D97-AF65-F5344CB8AC3E}">
        <p14:creationId xmlns:p14="http://schemas.microsoft.com/office/powerpoint/2010/main" val="32018434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Family conflict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4" name="Rectangle 3"/>
          <p:cNvSpPr/>
          <p:nvPr/>
        </p:nvSpPr>
        <p:spPr>
          <a:xfrm>
            <a:off x="388147" y="692696"/>
            <a:ext cx="8180614" cy="6048672"/>
          </a:xfrm>
          <a:prstGeom prst="rect">
            <a:avLst/>
          </a:prstGeom>
          <a:noFill/>
          <a:ln w="57150">
            <a:solidFill>
              <a:srgbClr val="D8DC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5" name="Chart 14"/>
          <p:cNvGraphicFramePr/>
          <p:nvPr>
            <p:extLst/>
          </p:nvPr>
        </p:nvGraphicFramePr>
        <p:xfrm>
          <a:off x="4716016" y="2057400"/>
          <a:ext cx="3456384" cy="27432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Table 11"/>
          <p:cNvGraphicFramePr>
            <a:graphicFrameLocks noGrp="1"/>
          </p:cNvGraphicFramePr>
          <p:nvPr>
            <p:extLst/>
          </p:nvPr>
        </p:nvGraphicFramePr>
        <p:xfrm>
          <a:off x="792729" y="2478683"/>
          <a:ext cx="3510915" cy="1742404"/>
        </p:xfrm>
        <a:graphic>
          <a:graphicData uri="http://schemas.openxmlformats.org/drawingml/2006/table">
            <a:tbl>
              <a:tblPr firstRow="1" firstCol="1" bandRow="1">
                <a:tableStyleId>{5C22544A-7EE6-4342-B048-85BDC9FD1C3A}</a:tableStyleId>
              </a:tblPr>
              <a:tblGrid>
                <a:gridCol w="630555">
                  <a:extLst>
                    <a:ext uri="{9D8B030D-6E8A-4147-A177-3AD203B41FA5}">
                      <a16:colId xmlns:a16="http://schemas.microsoft.com/office/drawing/2014/main" val="1116257070"/>
                    </a:ext>
                  </a:extLst>
                </a:gridCol>
                <a:gridCol w="989965">
                  <a:extLst>
                    <a:ext uri="{9D8B030D-6E8A-4147-A177-3AD203B41FA5}">
                      <a16:colId xmlns:a16="http://schemas.microsoft.com/office/drawing/2014/main" val="2318100813"/>
                    </a:ext>
                  </a:extLst>
                </a:gridCol>
                <a:gridCol w="899795">
                  <a:extLst>
                    <a:ext uri="{9D8B030D-6E8A-4147-A177-3AD203B41FA5}">
                      <a16:colId xmlns:a16="http://schemas.microsoft.com/office/drawing/2014/main" val="2805237105"/>
                    </a:ext>
                  </a:extLst>
                </a:gridCol>
                <a:gridCol w="990600">
                  <a:extLst>
                    <a:ext uri="{9D8B030D-6E8A-4147-A177-3AD203B41FA5}">
                      <a16:colId xmlns:a16="http://schemas.microsoft.com/office/drawing/2014/main" val="4289114118"/>
                    </a:ext>
                  </a:extLst>
                </a:gridCol>
              </a:tblGrid>
              <a:tr h="435601">
                <a:tc>
                  <a:txBody>
                    <a:bodyPr/>
                    <a:lstStyle/>
                    <a:p>
                      <a:pPr>
                        <a:lnSpc>
                          <a:spcPct val="115000"/>
                        </a:lnSpc>
                        <a:spcAft>
                          <a:spcPts val="1000"/>
                        </a:spcAft>
                        <a:tabLst>
                          <a:tab pos="1620520" algn="l"/>
                        </a:tabLst>
                      </a:pPr>
                      <a:r>
                        <a:rPr lang="en-GB" sz="1100">
                          <a:effectLst/>
                        </a:rPr>
                        <a:t>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Pre-use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3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9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76862266"/>
                  </a:ext>
                </a:extLst>
              </a:tr>
              <a:tr h="435601">
                <a:tc>
                  <a:txBody>
                    <a:bodyPr/>
                    <a:lstStyle/>
                    <a:p>
                      <a:pPr>
                        <a:lnSpc>
                          <a:spcPct val="115000"/>
                        </a:lnSpc>
                        <a:spcAft>
                          <a:spcPts val="1000"/>
                        </a:spcAft>
                        <a:tabLst>
                          <a:tab pos="1620520" algn="l"/>
                        </a:tabLs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dirty="0">
                          <a:effectLst/>
                        </a:rPr>
                        <a:t>46.21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dirty="0">
                          <a:effectLst/>
                        </a:rPr>
                        <a:t>49.15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dirty="0">
                          <a:effectLst/>
                        </a:rPr>
                        <a:t>56.3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extLst>
                  <a:ext uri="{0D108BD9-81ED-4DB2-BD59-A6C34878D82A}">
                    <a16:rowId xmlns:a16="http://schemas.microsoft.com/office/drawing/2014/main" val="3626306406"/>
                  </a:ext>
                </a:extLst>
              </a:tr>
              <a:tr h="435601">
                <a:tc>
                  <a:txBody>
                    <a:bodyPr/>
                    <a:lstStyle/>
                    <a:p>
                      <a:pPr>
                        <a:lnSpc>
                          <a:spcPct val="115000"/>
                        </a:lnSpc>
                        <a:spcAft>
                          <a:spcPts val="1000"/>
                        </a:spcAft>
                        <a:tabLst>
                          <a:tab pos="1620520" algn="l"/>
                        </a:tabLst>
                      </a:pPr>
                      <a:r>
                        <a:rPr lang="en-GB" sz="1100">
                          <a:effectLst/>
                        </a:rPr>
                        <a:t>2</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1000"/>
                        </a:spcAft>
                        <a:tabLst>
                          <a:tab pos="1620520" algn="l"/>
                        </a:tabLst>
                      </a:pPr>
                      <a:r>
                        <a:rPr lang="en-GB" sz="1100">
                          <a:effectLst/>
                        </a:rPr>
                        <a:t>47.4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a:effectLst/>
                        </a:rPr>
                        <a:t>53.41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tc>
                  <a:txBody>
                    <a:bodyPr/>
                    <a:lstStyle/>
                    <a:p>
                      <a:pPr>
                        <a:lnSpc>
                          <a:spcPct val="115000"/>
                        </a:lnSpc>
                        <a:spcAft>
                          <a:spcPts val="1000"/>
                        </a:spcAft>
                        <a:tabLst>
                          <a:tab pos="1620520" algn="l"/>
                        </a:tabLst>
                      </a:pPr>
                      <a:r>
                        <a:rPr lang="en-GB" sz="1100" dirty="0">
                          <a:effectLst/>
                        </a:rPr>
                        <a:t>50.9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A0F0F2"/>
                    </a:solidFill>
                  </a:tcPr>
                </a:tc>
                <a:extLst>
                  <a:ext uri="{0D108BD9-81ED-4DB2-BD59-A6C34878D82A}">
                    <a16:rowId xmlns:a16="http://schemas.microsoft.com/office/drawing/2014/main" val="1702933109"/>
                  </a:ext>
                </a:extLst>
              </a:tr>
              <a:tr h="435601">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3</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61.4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58.1</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nSpc>
                          <a:spcPct val="115000"/>
                        </a:lnSpc>
                        <a:spcAft>
                          <a:spcPts val="1000"/>
                        </a:spcAft>
                        <a:tabLst>
                          <a:tab pos="1620520" algn="l"/>
                        </a:tabLst>
                      </a:pPr>
                      <a:r>
                        <a:rPr lang="en-GB" sz="1100" dirty="0">
                          <a:effectLst>
                            <a:glow rad="101600">
                              <a:schemeClr val="accent6">
                                <a:satMod val="175000"/>
                                <a:alpha val="40000"/>
                              </a:schemeClr>
                            </a:glow>
                          </a:effectLst>
                        </a:rPr>
                        <a:t>40.7</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273971403"/>
                  </a:ext>
                </a:extLst>
              </a:tr>
            </a:tbl>
          </a:graphicData>
        </a:graphic>
      </p:graphicFrame>
    </p:spTree>
    <p:extLst>
      <p:ext uri="{BB962C8B-B14F-4D97-AF65-F5344CB8AC3E}">
        <p14:creationId xmlns:p14="http://schemas.microsoft.com/office/powerpoint/2010/main" val="26116975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836" y="764705"/>
            <a:ext cx="7886700" cy="597860"/>
          </a:xfrm>
        </p:spPr>
        <p:txBody>
          <a:bodyPr>
            <a:normAutofit/>
          </a:bodyPr>
          <a:lstStyle/>
          <a:p>
            <a:pPr algn="ctr"/>
            <a:r>
              <a:rPr lang="en-GB" sz="2700" b="1" dirty="0">
                <a:solidFill>
                  <a:srgbClr val="EE1F7A"/>
                </a:solidFill>
              </a:rPr>
              <a:t>Family Independence </a:t>
            </a:r>
          </a:p>
        </p:txBody>
      </p:sp>
      <p:pic>
        <p:nvPicPr>
          <p:cNvPr id="7" name="Picture 6"/>
          <p:cNvPicPr>
            <a:picLocks noChangeAspect="1"/>
          </p:cNvPicPr>
          <p:nvPr/>
        </p:nvPicPr>
        <p:blipFill>
          <a:blip r:embed="rId2"/>
          <a:stretch>
            <a:fillRect/>
          </a:stretch>
        </p:blipFill>
        <p:spPr>
          <a:xfrm>
            <a:off x="7975463" y="6059129"/>
            <a:ext cx="928146" cy="618764"/>
          </a:xfrm>
          <a:prstGeom prst="rect">
            <a:avLst/>
          </a:prstGeom>
        </p:spPr>
      </p:pic>
      <p:pic>
        <p:nvPicPr>
          <p:cNvPr id="8" name="Picture 7"/>
          <p:cNvPicPr>
            <a:picLocks noChangeAspect="1"/>
          </p:cNvPicPr>
          <p:nvPr/>
        </p:nvPicPr>
        <p:blipFill>
          <a:blip r:embed="rId3"/>
          <a:stretch>
            <a:fillRect/>
          </a:stretch>
        </p:blipFill>
        <p:spPr>
          <a:xfrm>
            <a:off x="6876256" y="6027059"/>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nvPr>
        </p:nvGraphicFramePr>
        <p:xfrm>
          <a:off x="755576" y="2338904"/>
          <a:ext cx="3510915" cy="2026200"/>
        </p:xfrm>
        <a:graphic>
          <a:graphicData uri="http://schemas.openxmlformats.org/drawingml/2006/table">
            <a:tbl>
              <a:tblPr firstRow="1" firstCol="1" bandRow="1">
                <a:tableStyleId>{5C22544A-7EE6-4342-B048-85BDC9FD1C3A}</a:tableStyleId>
              </a:tblPr>
              <a:tblGrid>
                <a:gridCol w="630555">
                  <a:extLst>
                    <a:ext uri="{9D8B030D-6E8A-4147-A177-3AD203B41FA5}">
                      <a16:colId xmlns:a16="http://schemas.microsoft.com/office/drawing/2014/main" val="4123320269"/>
                    </a:ext>
                  </a:extLst>
                </a:gridCol>
                <a:gridCol w="989965">
                  <a:extLst>
                    <a:ext uri="{9D8B030D-6E8A-4147-A177-3AD203B41FA5}">
                      <a16:colId xmlns:a16="http://schemas.microsoft.com/office/drawing/2014/main" val="3186046522"/>
                    </a:ext>
                  </a:extLst>
                </a:gridCol>
                <a:gridCol w="899795">
                  <a:extLst>
                    <a:ext uri="{9D8B030D-6E8A-4147-A177-3AD203B41FA5}">
                      <a16:colId xmlns:a16="http://schemas.microsoft.com/office/drawing/2014/main" val="3970604268"/>
                    </a:ext>
                  </a:extLst>
                </a:gridCol>
                <a:gridCol w="990600">
                  <a:extLst>
                    <a:ext uri="{9D8B030D-6E8A-4147-A177-3AD203B41FA5}">
                      <a16:colId xmlns:a16="http://schemas.microsoft.com/office/drawing/2014/main" val="1447773469"/>
                    </a:ext>
                  </a:extLst>
                </a:gridCol>
              </a:tblGrid>
              <a:tr h="506550">
                <a:tc>
                  <a:txBody>
                    <a:bodyPr/>
                    <a:lstStyle/>
                    <a:p>
                      <a:pPr algn="l">
                        <a:lnSpc>
                          <a:spcPct val="115000"/>
                        </a:lnSpc>
                        <a:spcAft>
                          <a:spcPts val="1000"/>
                        </a:spcAft>
                        <a:tabLst>
                          <a:tab pos="1620520" algn="l"/>
                        </a:tabLst>
                      </a:pPr>
                      <a:r>
                        <a:rPr lang="en-GB" sz="1100">
                          <a:effectLst/>
                        </a:rPr>
                        <a:t>LA</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Pre-use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3 months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9 months </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34565044"/>
                  </a:ext>
                </a:extLst>
              </a:tr>
              <a:tr h="506550">
                <a:tc>
                  <a:txBody>
                    <a:bodyPr/>
                    <a:lstStyle/>
                    <a:p>
                      <a:pPr algn="l">
                        <a:lnSpc>
                          <a:spcPct val="115000"/>
                        </a:lnSpc>
                        <a:spcAft>
                          <a:spcPts val="1000"/>
                        </a:spcAft>
                        <a:tabLst>
                          <a:tab pos="1620520" algn="l"/>
                        </a:tabLst>
                      </a:pPr>
                      <a:r>
                        <a:rPr lang="en-GB" sz="1100">
                          <a:effectLst/>
                        </a:rPr>
                        <a:t>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40.7</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40.1</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44.5</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47242225"/>
                  </a:ext>
                </a:extLst>
              </a:tr>
              <a:tr h="506550">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2</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46.0</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47.9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tc>
                  <a:txBody>
                    <a:bodyPr/>
                    <a:lstStyle/>
                    <a:p>
                      <a:pPr algn="l">
                        <a:lnSpc>
                          <a:spcPct val="115000"/>
                        </a:lnSpc>
                        <a:spcAft>
                          <a:spcPts val="1000"/>
                        </a:spcAft>
                        <a:tabLst>
                          <a:tab pos="1620520" algn="l"/>
                        </a:tabLst>
                      </a:pPr>
                      <a:r>
                        <a:rPr lang="en-GB" sz="1100" dirty="0">
                          <a:effectLst>
                            <a:glow rad="139700">
                              <a:schemeClr val="accent6">
                                <a:satMod val="175000"/>
                                <a:alpha val="40000"/>
                              </a:schemeClr>
                            </a:glow>
                          </a:effectLst>
                        </a:rPr>
                        <a:t>40.8</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92D050"/>
                    </a:solidFill>
                  </a:tcPr>
                </a:tc>
                <a:extLst>
                  <a:ext uri="{0D108BD9-81ED-4DB2-BD59-A6C34878D82A}">
                    <a16:rowId xmlns:a16="http://schemas.microsoft.com/office/drawing/2014/main" val="2906859756"/>
                  </a:ext>
                </a:extLst>
              </a:tr>
              <a:tr h="506550">
                <a:tc>
                  <a:txBody>
                    <a:bodyPr/>
                    <a:lstStyle/>
                    <a:p>
                      <a:pPr algn="l">
                        <a:lnSpc>
                          <a:spcPct val="115000"/>
                        </a:lnSpc>
                        <a:spcAft>
                          <a:spcPts val="1000"/>
                        </a:spcAft>
                        <a:tabLst>
                          <a:tab pos="1620520" algn="l"/>
                        </a:tabLst>
                      </a:pPr>
                      <a:r>
                        <a:rPr lang="en-GB" sz="1100">
                          <a:effectLst/>
                        </a:rPr>
                        <a:t>3</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43.9</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a:effectLst/>
                        </a:rPr>
                        <a:t>41.4</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1000"/>
                        </a:spcAft>
                        <a:tabLst>
                          <a:tab pos="1620520" algn="l"/>
                        </a:tabLst>
                      </a:pPr>
                      <a:r>
                        <a:rPr lang="en-GB" sz="1100" dirty="0">
                          <a:effectLst/>
                        </a:rPr>
                        <a:t>44.9</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00226019"/>
                  </a:ext>
                </a:extLst>
              </a:tr>
            </a:tbl>
          </a:graphicData>
        </a:graphic>
      </p:graphicFrame>
      <p:graphicFrame>
        <p:nvGraphicFramePr>
          <p:cNvPr id="11" name="Chart 10"/>
          <p:cNvGraphicFramePr/>
          <p:nvPr>
            <p:extLst/>
          </p:nvPr>
        </p:nvGraphicFramePr>
        <p:xfrm>
          <a:off x="4499993" y="2338904"/>
          <a:ext cx="3606416" cy="2458248"/>
        </p:xfrm>
        <a:graphic>
          <a:graphicData uri="http://schemas.openxmlformats.org/drawingml/2006/chart">
            <c:chart xmlns:c="http://schemas.openxmlformats.org/drawingml/2006/chart" xmlns:r="http://schemas.openxmlformats.org/officeDocument/2006/relationships" r:id="rId4"/>
          </a:graphicData>
        </a:graphic>
      </p:graphicFrame>
      <p:sp>
        <p:nvSpPr>
          <p:cNvPr id="10" name="Content Placeholder 9"/>
          <p:cNvSpPr>
            <a:spLocks noGrp="1"/>
          </p:cNvSpPr>
          <p:nvPr>
            <p:ph idx="1"/>
          </p:nvPr>
        </p:nvSpPr>
        <p:spPr>
          <a:xfrm>
            <a:off x="628650" y="1825625"/>
            <a:ext cx="7886700" cy="3619599"/>
          </a:xfrm>
        </p:spPr>
        <p:txBody>
          <a:bodyPr/>
          <a:lstStyle/>
          <a:p>
            <a:endParaRPr lang="en-GB" dirty="0"/>
          </a:p>
        </p:txBody>
      </p:sp>
    </p:spTree>
    <p:extLst>
      <p:ext uri="{BB962C8B-B14F-4D97-AF65-F5344CB8AC3E}">
        <p14:creationId xmlns:p14="http://schemas.microsoft.com/office/powerpoint/2010/main" val="409467116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584" y="389246"/>
            <a:ext cx="7886700" cy="597860"/>
          </a:xfrm>
        </p:spPr>
        <p:txBody>
          <a:bodyPr>
            <a:normAutofit/>
          </a:bodyPr>
          <a:lstStyle/>
          <a:p>
            <a:pPr algn="ctr"/>
            <a:r>
              <a:rPr lang="en-GB" sz="2700" b="1" dirty="0">
                <a:solidFill>
                  <a:srgbClr val="EE1F7A"/>
                </a:solidFill>
              </a:rPr>
              <a:t>Conclusions </a:t>
            </a:r>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5765978"/>
            <a:ext cx="470092" cy="45082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5" name="Picture 2" descr="CASCAD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5776" y="5494002"/>
            <a:ext cx="807074" cy="703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7380312" y="5566645"/>
            <a:ext cx="928146" cy="618764"/>
          </a:xfrm>
          <a:prstGeom prst="rect">
            <a:avLst/>
          </a:prstGeom>
        </p:spPr>
      </p:pic>
      <p:pic>
        <p:nvPicPr>
          <p:cNvPr id="8" name="Picture 7"/>
          <p:cNvPicPr>
            <a:picLocks noChangeAspect="1"/>
          </p:cNvPicPr>
          <p:nvPr/>
        </p:nvPicPr>
        <p:blipFill>
          <a:blip r:embed="rId5"/>
          <a:stretch>
            <a:fillRect/>
          </a:stretch>
        </p:blipFill>
        <p:spPr>
          <a:xfrm>
            <a:off x="5009955" y="5579336"/>
            <a:ext cx="1005582" cy="637467"/>
          </a:xfrm>
          <a:prstGeom prst="rect">
            <a:avLst/>
          </a:prstGeom>
        </p:spPr>
      </p:pic>
      <p:sp>
        <p:nvSpPr>
          <p:cNvPr id="13" name="Rectangle 12"/>
          <p:cNvSpPr/>
          <p:nvPr/>
        </p:nvSpPr>
        <p:spPr>
          <a:xfrm>
            <a:off x="651739" y="1918524"/>
            <a:ext cx="7886700" cy="375552"/>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405879" y="1395914"/>
            <a:ext cx="8145150" cy="375552"/>
          </a:xfrm>
          <a:prstGeom prst="rect">
            <a:avLst/>
          </a:prstGeom>
        </p:spPr>
        <p:txBody>
          <a:bodyPr wrap="square">
            <a:spAutoFit/>
          </a:bodyPr>
          <a:lstStyle/>
          <a:p>
            <a:pPr>
              <a:lnSpc>
                <a:spcPct val="107000"/>
              </a:lnSpc>
              <a:spcAft>
                <a:spcPts val="800"/>
              </a:spcAft>
            </a:pPr>
            <a:r>
              <a:rPr lang="en-GB" i="1" dirty="0">
                <a:latin typeface="Calibri" panose="020F0502020204030204" pitchFamily="34" charset="0"/>
                <a:ea typeface="Calibri" panose="020F0502020204030204" pitchFamily="34" charset="0"/>
                <a:cs typeface="Calibri" panose="020F0502020204030204" pitchFamily="34" charset="0"/>
              </a:rPr>
              <a:t>‘</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p:cNvSpPr txBox="1"/>
          <p:nvPr/>
        </p:nvSpPr>
        <p:spPr>
          <a:xfrm>
            <a:off x="370415" y="987106"/>
            <a:ext cx="8180614" cy="4524315"/>
          </a:xfrm>
          <a:prstGeom prst="rect">
            <a:avLst/>
          </a:prstGeom>
          <a:noFill/>
        </p:spPr>
        <p:txBody>
          <a:bodyPr wrap="square" rtlCol="0">
            <a:spAutoFit/>
          </a:bodyPr>
          <a:lstStyle/>
          <a:p>
            <a:pPr marL="285750" indent="-285750">
              <a:buFont typeface="Arial" panose="020B0604020202020204" pitchFamily="34" charset="0"/>
              <a:buChar char="•"/>
            </a:pPr>
            <a:r>
              <a:rPr lang="en-GB" dirty="0" smtClean="0"/>
              <a:t>RA promotes fair</a:t>
            </a:r>
            <a:r>
              <a:rPr lang="en-GB" dirty="0"/>
              <a:t>, empathetic, non-judgemental, inclusive, flexible approaches which are valued </a:t>
            </a:r>
            <a:r>
              <a:rPr lang="en-GB" dirty="0" smtClean="0"/>
              <a:t>&amp; lead </a:t>
            </a:r>
            <a:r>
              <a:rPr lang="en-GB" dirty="0"/>
              <a:t>to better relationships between practitioners </a:t>
            </a:r>
            <a:r>
              <a:rPr lang="en-GB" smtClean="0"/>
              <a:t>&amp; families</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promotes good communication, active listening and use of WFA</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RA  </a:t>
            </a:r>
            <a:r>
              <a:rPr lang="en-GB" dirty="0" smtClean="0"/>
              <a:t>promotes relationship &amp; strengths-based</a:t>
            </a:r>
            <a:r>
              <a:rPr lang="en-GB" dirty="0"/>
              <a:t>, inclusive </a:t>
            </a:r>
            <a:r>
              <a:rPr lang="en-GB" dirty="0" smtClean="0"/>
              <a:t>approaches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These generate trust and enables collaborative work to identify and address </a:t>
            </a:r>
            <a:r>
              <a:rPr lang="en-GB" dirty="0" smtClean="0"/>
              <a:t>goals,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RA weaves motivational </a:t>
            </a:r>
            <a:r>
              <a:rPr lang="en-GB" dirty="0"/>
              <a:t>interviewing; solution-focused therapy and social modelling into </a:t>
            </a:r>
            <a:r>
              <a:rPr lang="en-GB" dirty="0" smtClean="0"/>
              <a:t>service </a:t>
            </a:r>
            <a:r>
              <a:rPr lang="en-GB" dirty="0"/>
              <a:t>delivery </a:t>
            </a:r>
            <a:endParaRPr lang="en-GB" dirty="0" smtClean="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More sustained use of SBP has more positive effect on family independence</a:t>
            </a: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smtClean="0"/>
              <a:t>RA in FSP associated with reducing family conflict</a:t>
            </a:r>
            <a:endParaRPr lang="en-GB"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782834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619672" y="5949280"/>
            <a:ext cx="603192" cy="594386"/>
          </a:xfrm>
          <a:prstGeom prst="rect">
            <a:avLst/>
          </a:prstGeom>
        </p:spPr>
      </p:pic>
      <p:pic>
        <p:nvPicPr>
          <p:cNvPr id="10" name="Picture 9" descr="A screenshot of a cell phone&#10;&#10;Description generated with very high confidence">
            <a:extLst>
              <a:ext uri="{FF2B5EF4-FFF2-40B4-BE49-F238E27FC236}">
                <a16:creationId xmlns:a16="http://schemas.microsoft.com/office/drawing/2014/main" id="{B727A398-6AC0-4E38-A7A6-3F2B95042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600" y="836712"/>
            <a:ext cx="6419319" cy="4968552"/>
          </a:xfrm>
          <a:prstGeom prst="rect">
            <a:avLst/>
          </a:prstGeom>
        </p:spPr>
      </p:pic>
      <p:sp>
        <p:nvSpPr>
          <p:cNvPr id="11" name="TextBox 10">
            <a:extLst>
              <a:ext uri="{FF2B5EF4-FFF2-40B4-BE49-F238E27FC236}">
                <a16:creationId xmlns:a16="http://schemas.microsoft.com/office/drawing/2014/main" id="{74BA077D-9ED7-49A1-A5C4-6262D66545BC}"/>
              </a:ext>
            </a:extLst>
          </p:cNvPr>
          <p:cNvSpPr txBox="1"/>
          <p:nvPr/>
        </p:nvSpPr>
        <p:spPr>
          <a:xfrm>
            <a:off x="3635896" y="730710"/>
            <a:ext cx="6480720" cy="369332"/>
          </a:xfrm>
          <a:prstGeom prst="rect">
            <a:avLst/>
          </a:prstGeom>
          <a:noFill/>
        </p:spPr>
        <p:txBody>
          <a:bodyPr wrap="square" rtlCol="0">
            <a:spAutoFit/>
          </a:bodyPr>
          <a:lstStyle/>
          <a:p>
            <a:r>
              <a:rPr lang="en-GB" dirty="0"/>
              <a:t>Source: International Institute for Restorative Practices</a:t>
            </a:r>
          </a:p>
        </p:txBody>
      </p:sp>
    </p:spTree>
    <p:extLst>
      <p:ext uri="{BB962C8B-B14F-4D97-AF65-F5344CB8AC3E}">
        <p14:creationId xmlns:p14="http://schemas.microsoft.com/office/powerpoint/2010/main" val="2286291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587016"/>
            <a:ext cx="8629650" cy="356085"/>
          </a:xfrm>
        </p:spPr>
        <p:txBody>
          <a:bodyPr/>
          <a:lstStyle/>
          <a:p>
            <a:pPr algn="ctr"/>
            <a:r>
              <a:rPr lang="en-GB" sz="2700" b="1" dirty="0"/>
              <a:t>Restorative questions</a:t>
            </a:r>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pic>
        <p:nvPicPr>
          <p:cNvPr id="7" name="Picture 6">
            <a:extLst>
              <a:ext uri="{FF2B5EF4-FFF2-40B4-BE49-F238E27FC236}">
                <a16:creationId xmlns:a16="http://schemas.microsoft.com/office/drawing/2014/main" id="{E2E698ED-A0CC-4E43-B754-62562734B104}"/>
              </a:ext>
            </a:extLst>
          </p:cNvPr>
          <p:cNvPicPr>
            <a:picLocks noChangeAspect="1"/>
          </p:cNvPicPr>
          <p:nvPr/>
        </p:nvPicPr>
        <p:blipFill rotWithShape="1">
          <a:blip r:embed="rId4"/>
          <a:srcRect l="27163" t="42941" r="27951" b="30225"/>
          <a:stretch/>
        </p:blipFill>
        <p:spPr>
          <a:xfrm>
            <a:off x="185738" y="2420888"/>
            <a:ext cx="8565821" cy="2880320"/>
          </a:xfrm>
          <a:prstGeom prst="rect">
            <a:avLst/>
          </a:prstGeom>
        </p:spPr>
      </p:pic>
    </p:spTree>
    <p:extLst>
      <p:ext uri="{BB962C8B-B14F-4D97-AF65-F5344CB8AC3E}">
        <p14:creationId xmlns:p14="http://schemas.microsoft.com/office/powerpoint/2010/main" val="38471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738" y="1587016"/>
            <a:ext cx="8629650" cy="356085"/>
          </a:xfrm>
        </p:spPr>
        <p:txBody>
          <a:bodyPr/>
          <a:lstStyle/>
          <a:p>
            <a:pPr algn="ctr"/>
            <a:r>
              <a:rPr lang="en-GB" sz="2700" b="1" dirty="0"/>
              <a:t>RA and family services</a:t>
            </a:r>
          </a:p>
        </p:txBody>
      </p:sp>
      <p:sp>
        <p:nvSpPr>
          <p:cNvPr id="3" name="Content Placeholder 2"/>
          <p:cNvSpPr>
            <a:spLocks noGrp="1"/>
          </p:cNvSpPr>
          <p:nvPr>
            <p:ph idx="1"/>
          </p:nvPr>
        </p:nvSpPr>
        <p:spPr>
          <a:xfrm>
            <a:off x="257175" y="2132856"/>
            <a:ext cx="8629650" cy="3816424"/>
          </a:xfrm>
        </p:spPr>
        <p:txBody>
          <a:bodyPr>
            <a:normAutofit fontScale="92500" lnSpcReduction="20000"/>
          </a:bodyPr>
          <a:lstStyle/>
          <a:p>
            <a:pPr>
              <a:lnSpc>
                <a:spcPct val="150000"/>
              </a:lnSpc>
            </a:pPr>
            <a:r>
              <a:rPr lang="en-GB" sz="2200" dirty="0"/>
              <a:t>RA being adopted by family services</a:t>
            </a:r>
          </a:p>
          <a:p>
            <a:pPr>
              <a:lnSpc>
                <a:spcPct val="150000"/>
              </a:lnSpc>
            </a:pPr>
            <a:r>
              <a:rPr lang="en-GB" sz="2200" dirty="0"/>
              <a:t>Offers a way of delivering strengths-based services and whole family approaches</a:t>
            </a:r>
          </a:p>
          <a:p>
            <a:pPr>
              <a:lnSpc>
                <a:spcPct val="150000"/>
              </a:lnSpc>
            </a:pPr>
            <a:r>
              <a:rPr lang="en-GB" sz="2200" dirty="0"/>
              <a:t>A way of engaging families in service use</a:t>
            </a:r>
          </a:p>
          <a:p>
            <a:pPr>
              <a:lnSpc>
                <a:spcPct val="150000"/>
              </a:lnSpc>
            </a:pPr>
            <a:r>
              <a:rPr lang="en-GB" sz="2200" dirty="0"/>
              <a:t>Encourages multi-agency working, partly through its emphasis on applying key principles in everyday, ongoing interactions</a:t>
            </a:r>
          </a:p>
          <a:p>
            <a:pPr>
              <a:lnSpc>
                <a:spcPct val="150000"/>
              </a:lnSpc>
            </a:pPr>
            <a:r>
              <a:rPr lang="en-GB" sz="2200" dirty="0"/>
              <a:t>Key </a:t>
            </a:r>
            <a:r>
              <a:rPr lang="en-GB" sz="2200" dirty="0" smtClean="0"/>
              <a:t>question: </a:t>
            </a:r>
            <a:r>
              <a:rPr lang="en-GB" sz="2200" dirty="0"/>
              <a:t>how </a:t>
            </a:r>
            <a:r>
              <a:rPr lang="en-GB" sz="2200" dirty="0" smtClean="0"/>
              <a:t>do principles </a:t>
            </a:r>
            <a:r>
              <a:rPr lang="en-GB" sz="2200" dirty="0"/>
              <a:t>of RA translate from other settings to family services</a:t>
            </a:r>
          </a:p>
          <a:p>
            <a:pPr>
              <a:lnSpc>
                <a:spcPct val="150000"/>
              </a:lnSpc>
            </a:pPr>
            <a:endParaRPr lang="en-GB" sz="1800" dirty="0"/>
          </a:p>
          <a:p>
            <a:pPr>
              <a:lnSpc>
                <a:spcPct val="150000"/>
              </a:lnSpc>
            </a:pPr>
            <a:endParaRPr lang="en-GB" sz="1800" dirty="0"/>
          </a:p>
          <a:p>
            <a:pPr>
              <a:lnSpc>
                <a:spcPct val="150000"/>
              </a:lnSpc>
            </a:pPr>
            <a:endParaRPr lang="en-GB" sz="1800" dirty="0"/>
          </a:p>
        </p:txBody>
      </p:sp>
      <p:pic>
        <p:nvPicPr>
          <p:cNvPr id="5" name="Picture 4"/>
          <p:cNvPicPr>
            <a:picLocks noChangeAspect="1"/>
          </p:cNvPicPr>
          <p:nvPr/>
        </p:nvPicPr>
        <p:blipFill>
          <a:blip r:embed="rId3"/>
          <a:stretch>
            <a:fillRect/>
          </a:stretch>
        </p:blipFill>
        <p:spPr>
          <a:xfrm>
            <a:off x="1619672" y="5949280"/>
            <a:ext cx="603192" cy="594386"/>
          </a:xfrm>
          <a:prstGeom prst="rect">
            <a:avLst/>
          </a:prstGeom>
        </p:spPr>
      </p:pic>
    </p:spTree>
    <p:extLst>
      <p:ext uri="{BB962C8B-B14F-4D97-AF65-F5344CB8AC3E}">
        <p14:creationId xmlns:p14="http://schemas.microsoft.com/office/powerpoint/2010/main" val="348762370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CADE Master" id="{2099F0BA-5FB3-4434-8483-38746C2A0F17}" vid="{2333F5C5-21EA-41AD-993D-F54FAF60002C}"/>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ASCADE Master" id="{2099F0BA-5FB3-4434-8483-38746C2A0F17}" vid="{2333F5C5-21EA-41AD-993D-F54FAF60002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明朝"/>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310CD3C-631E-4F1C-A569-B942CC576B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36086</TotalTime>
  <Words>8776</Words>
  <Application>Microsoft Office PowerPoint</Application>
  <PresentationFormat>On-screen Show (4:3)</PresentationFormat>
  <Paragraphs>860</Paragraphs>
  <Slides>62</Slides>
  <Notes>19</Notes>
  <HiddenSlides>0</HiddenSlides>
  <MMClips>0</MMClips>
  <ScaleCrop>false</ScaleCrop>
  <HeadingPairs>
    <vt:vector size="8" baseType="variant">
      <vt:variant>
        <vt:lpstr>Fonts Used</vt:lpstr>
      </vt:variant>
      <vt:variant>
        <vt:i4>7</vt:i4>
      </vt:variant>
      <vt:variant>
        <vt:lpstr>Theme</vt:lpstr>
      </vt:variant>
      <vt:variant>
        <vt:i4>3</vt:i4>
      </vt:variant>
      <vt:variant>
        <vt:lpstr>Embedded OLE Servers</vt:lpstr>
      </vt:variant>
      <vt:variant>
        <vt:i4>1</vt:i4>
      </vt:variant>
      <vt:variant>
        <vt:lpstr>Slide Titles</vt:lpstr>
      </vt:variant>
      <vt:variant>
        <vt:i4>62</vt:i4>
      </vt:variant>
    </vt:vector>
  </HeadingPairs>
  <TitlesOfParts>
    <vt:vector size="73" baseType="lpstr">
      <vt:lpstr>Arial</vt:lpstr>
      <vt:lpstr>avenir-lt-w01_35-light1475496</vt:lpstr>
      <vt:lpstr>Calibri</vt:lpstr>
      <vt:lpstr>Calibri Light</vt:lpstr>
      <vt:lpstr>Symbol</vt:lpstr>
      <vt:lpstr>Times New Roman</vt:lpstr>
      <vt:lpstr>ヒラギノ角ゴ Pro W3</vt:lpstr>
      <vt:lpstr>1_Office Theme</vt:lpstr>
      <vt:lpstr>Custom Design</vt:lpstr>
      <vt:lpstr>1_Custom Design</vt:lpstr>
      <vt:lpstr>Acrobat Document</vt:lpstr>
      <vt:lpstr>PowerPoint Presentation</vt:lpstr>
      <vt:lpstr>Aims of the workshop</vt:lpstr>
      <vt:lpstr>Overview</vt:lpstr>
      <vt:lpstr>Definition Restorative Approach</vt:lpstr>
      <vt:lpstr>Introduction to Restorative Approach</vt:lpstr>
      <vt:lpstr>Underlying theory and constructs</vt:lpstr>
      <vt:lpstr>PowerPoint Presentation</vt:lpstr>
      <vt:lpstr>Restorative questions</vt:lpstr>
      <vt:lpstr>RA and family services</vt:lpstr>
      <vt:lpstr>  </vt:lpstr>
      <vt:lpstr>RA Workshop </vt:lpstr>
      <vt:lpstr>Evaluating RAFEP: Restorative Approach Family Engagement Project </vt:lpstr>
      <vt:lpstr>Aim and Methodology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Recommendations </vt:lpstr>
      <vt:lpstr>PowerPoint Presentation</vt:lpstr>
      <vt:lpstr>Aim   Explore agency interpretation &amp; understanding of RA  To gain insight into how RA affects practice delivery    Method</vt:lpstr>
      <vt:lpstr>Practitioner RA Training </vt:lpstr>
      <vt:lpstr>Practitioner understanding of RA </vt:lpstr>
      <vt:lpstr>How?  </vt:lpstr>
      <vt:lpstr>Perceptions RA impact on service provision   </vt:lpstr>
      <vt:lpstr>Change mechanisms embedded within RA.  1. Motivational practice: Understanding of the effect of situations and challenges on others:.  2. Solution Focused Therapy:  Practitioners act as a ‘sounding board’  on which families can explore their own routes for change  3. Social modelling: ‘they start to mirror the way you’re working. Parents can see how things are happening and rather than screaming and shouting at their kids, they might kind of think: “Ah I saw how they did it and they got a response and normally I don’t get a response.’ FGP </vt:lpstr>
      <vt:lpstr>Comparison with other methods of social care delivery  </vt:lpstr>
      <vt:lpstr>  Effects at agency level </vt:lpstr>
      <vt:lpstr> Delivery and receipt of family support services using a Restorative Approach </vt:lpstr>
      <vt:lpstr>Assessment </vt:lpstr>
      <vt:lpstr> Panel Meeting and Goal Setting </vt:lpstr>
      <vt:lpstr> </vt:lpstr>
      <vt:lpstr> </vt:lpstr>
      <vt:lpstr> </vt:lpstr>
      <vt:lpstr>PowerPoint Presentation</vt:lpstr>
      <vt:lpstr>Study Aims </vt:lpstr>
      <vt:lpstr>Method</vt:lpstr>
      <vt:lpstr>Phase 1 </vt:lpstr>
      <vt:lpstr>Plans  for strengths based, relationship based practice &amp; RA</vt:lpstr>
      <vt:lpstr> Local Authority Case studies </vt:lpstr>
      <vt:lpstr>Service Delivery: referral, assessment, TAF meeting, service use, progress­ review, case closure  </vt:lpstr>
      <vt:lpstr>LA2</vt:lpstr>
      <vt:lpstr>LA3</vt:lpstr>
      <vt:lpstr>Family focused and WFA approaches  </vt:lpstr>
      <vt:lpstr> LA1 </vt:lpstr>
      <vt:lpstr>LA2 </vt:lpstr>
      <vt:lpstr>LA2 ( continued) </vt:lpstr>
      <vt:lpstr>LA3</vt:lpstr>
      <vt:lpstr>Relationship based practice</vt:lpstr>
      <vt:lpstr>Families </vt:lpstr>
      <vt:lpstr>Strengths-Based Practice </vt:lpstr>
      <vt:lpstr>LA1</vt:lpstr>
      <vt:lpstr>LA2</vt:lpstr>
      <vt:lpstr>LA3 </vt:lpstr>
      <vt:lpstr>Families attitudes post-service use </vt:lpstr>
      <vt:lpstr>Problems and challenges </vt:lpstr>
      <vt:lpstr>Quantitative findings </vt:lpstr>
      <vt:lpstr>Family conflict </vt:lpstr>
      <vt:lpstr>Family Independence </vt:lpstr>
      <vt:lpstr>Conclusions </vt:lpstr>
    </vt:vector>
  </TitlesOfParts>
  <Company>Cardiff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insrv</dc:creator>
  <dc:description>Picture effects, no animation.</dc:description>
  <cp:lastModifiedBy>Anne Williams</cp:lastModifiedBy>
  <cp:revision>124</cp:revision>
  <dcterms:created xsi:type="dcterms:W3CDTF">2014-11-12T13:50:17Z</dcterms:created>
  <dcterms:modified xsi:type="dcterms:W3CDTF">2019-01-03T11:37:05Z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TC018814409991</vt:lpwstr>
  </property>
</Properties>
</file>