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9" r:id="rId3"/>
    <p:sldId id="258" r:id="rId4"/>
    <p:sldId id="282" r:id="rId5"/>
    <p:sldId id="294" r:id="rId6"/>
    <p:sldId id="290" r:id="rId7"/>
    <p:sldId id="281" r:id="rId8"/>
    <p:sldId id="284" r:id="rId9"/>
    <p:sldId id="287" r:id="rId10"/>
    <p:sldId id="292" r:id="rId11"/>
    <p:sldId id="285" r:id="rId12"/>
    <p:sldId id="288" r:id="rId13"/>
    <p:sldId id="296" r:id="rId14"/>
    <p:sldId id="295" r:id="rId15"/>
    <p:sldId id="289" r:id="rId16"/>
    <p:sldId id="269" r:id="rId17"/>
    <p:sldId id="271" r:id="rId18"/>
    <p:sldId id="264" r:id="rId19"/>
    <p:sldId id="28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>
        <p:scale>
          <a:sx n="63" d="100"/>
          <a:sy n="6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6848A-1059-4022-BE20-E54AF45CF2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1C2C-C532-485F-8E08-3620B1881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0422C88-C5F1-4092-AE20-967EADB05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5B34AA-A789-42C5-9950-FB3A39B8233A}" type="slidenum">
              <a:rPr lang="en-AU" altLang="en-US"/>
              <a:pPr>
                <a:spcBef>
                  <a:spcPct val="0"/>
                </a:spcBef>
              </a:pPr>
              <a:t>14</a:t>
            </a:fld>
            <a:endParaRPr lang="en-AU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650F0A0-247F-40C4-BD5F-EFD7A50E2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860425"/>
            <a:ext cx="6142037" cy="3455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F873821-59DE-4FB7-88F0-F7ADEE31B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689475"/>
            <a:ext cx="4930775" cy="4154488"/>
          </a:xfrm>
          <a:noFill/>
        </p:spPr>
        <p:txBody>
          <a:bodyPr lIns="91425" tIns="45711" rIns="91425" bIns="45711"/>
          <a:lstStyle/>
          <a:p>
            <a:pPr eaLnBrk="1" hangingPunct="1"/>
            <a:endParaRPr lang="en-GB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9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8032-6D1F-43DF-ACDC-621C9C42A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59FF3-912A-44DB-A23F-BCA0EBB0D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2CBC0-81A0-4600-B46D-9B70CFA0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F69A6-7B7E-4D8B-88B3-3E75D908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F9FB-8FDB-4CEF-9260-73BBFB62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3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C8E-D528-42F5-A77E-073F2D69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06178-AC31-4804-BC25-288966289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1B5B3-27CB-4A01-ADB8-9BA25061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EE807-D448-4B8E-89B0-881F19E1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1760D-F348-4CD7-A585-408FB386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9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311AD-BBF0-45B7-94E4-B140C53CF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9FCC9-C023-49F9-81DB-848481DD3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51AB3-263D-4873-8121-40714B27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590FB-594C-4A63-BEA6-8C2E0405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4FC43-D223-43A7-8ABB-05532F02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7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9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2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4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6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6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6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60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3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AEE5-7F18-4C5A-A0B2-D5A6C8C3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D5E7C-6146-44A2-B171-8ACD6A880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F0B99-74F2-4230-9530-A31834BB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443F-9E8B-48FE-8096-3391E638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CCC6B-2D31-476E-A3F8-BAEC6F13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75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6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3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27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1969-C317-412C-A2C6-DF3EC54A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85ECD-5CF7-4967-B4DA-E67F11C82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D8357-A3FF-4E8B-953F-D6BB79D5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DD897-F30E-40FF-932B-314D2419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56684-E57D-4345-A14C-C9E88EAB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4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16CE-C412-437E-9F77-BD8F553D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EF3B-B673-4D27-8826-5FF29DCC2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ECBA3-6C1B-4659-B785-5B0BB1C16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A904C-D979-43C7-AC33-CBD00197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E5419-C7D2-408E-9E75-9CD49A54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1EFCD-3638-46EA-A5A1-72DBF5AE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1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6836-0291-4B22-B6E5-92636F56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AEEA-AC91-4102-B515-4B065207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98952-C194-4BAB-A200-075B41905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6305D-0E28-48E8-A38D-06E960E4E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E8B8D-E6DE-4B54-AE74-DC4F448C4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4A919-AAA4-4766-9495-054FC058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4289A-7CD1-4D73-BA92-5D5B8317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1E214-FE7E-4737-91FB-C6AB6CD5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0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282F-E4B1-4088-8ACA-537FD420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878C4-F5DE-43FE-993F-4081406A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9FEF7-8D7F-4979-B2FB-48D1C98E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B6294-A1CC-41C7-9F8D-7B7D6A05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DA597-4CED-4A34-9CCC-E82681D1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EC1A4-5C38-4186-B074-ED5D7478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29F15-6DD2-4260-A829-3A21B8F4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1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547F-DE47-4354-853B-13D1CD29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00266-26AB-4ADA-8B75-2CBA58A2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14ED3-0B65-4391-83D5-CA8DF03D8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9A67A-7B5C-48C2-8394-73484F4F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02CF1-970C-45FC-925D-CCE523D6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7F474-FC49-434B-A0A9-762A32FA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2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1608-E3C3-483A-B3B6-11ECC60A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15F55-C51E-46CD-8B4D-5C28D9FFE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AE883-EFC3-476D-B78B-5A08ED965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CBEE-3EB4-4711-A961-B29B3B8F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7435C-8C20-449C-A39B-60EFFE39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4AE47-58D9-417E-8685-A19B0FC9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3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65064-D95D-4BA1-91DF-4D0D95BA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3ECB-774B-4463-8F40-8DCCAB335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E4CB-B87E-4DC3-8AF2-0BF4999B5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0E39-907B-48C5-B930-7BB3312EF21C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9EB4-BF7E-4112-8ED2-EA83E7986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88BCB-0B66-484D-A761-EEC0CDE1A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A5A0-4D41-4B9C-8F25-51F2F1924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2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A14A-A61B-4359-83D1-75AC0AF63B1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9E2C-3CC8-4A35-A47E-A056D86A7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5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hokau.org/changemakercampus/campus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pi.ac.uk/2019/05/10/supporting-students-leaving-care/" TargetMode="External"/><Relationship Id="rId2" Type="http://schemas.openxmlformats.org/officeDocument/2006/relationships/hyperlink" Target="http://www.studentminds.org.uk/uploads/3/7/8/4/3784584/180129_student_mental_health__the_role_and_experience_of_academics__student_minds_pdf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heacademy.ac.uk/system/files/what_works_final_report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.preston2@northampton.ac.uk" TargetMode="External"/><Relationship Id="rId2" Type="http://schemas.openxmlformats.org/officeDocument/2006/relationships/hyperlink" Target="mailto:nicolapreston@iirp.edu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43EAD0-E4E6-4C96-88F7-DC024E60CDCC}"/>
              </a:ext>
            </a:extLst>
          </p:cNvPr>
          <p:cNvSpPr/>
          <p:nvPr/>
        </p:nvSpPr>
        <p:spPr>
          <a:xfrm>
            <a:off x="2161622" y="5182093"/>
            <a:ext cx="821237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Nicola Preston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Institute for Restorative Practices Graduate School, USA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Northampton, UK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BC7E4-8A85-4691-9FDB-5EDDBDFFC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635" y="193135"/>
            <a:ext cx="2633700" cy="89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FE698-14FD-422A-ADEB-959AEFA57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0" y="193135"/>
            <a:ext cx="1371719" cy="13717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2597C30-881D-4644-9811-3C34FE13C89F}"/>
              </a:ext>
            </a:extLst>
          </p:cNvPr>
          <p:cNvGrpSpPr/>
          <p:nvPr/>
        </p:nvGrpSpPr>
        <p:grpSpPr>
          <a:xfrm>
            <a:off x="4246661" y="37781"/>
            <a:ext cx="3901877" cy="2721811"/>
            <a:chOff x="4246661" y="37781"/>
            <a:chExt cx="3901877" cy="27218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14BB7B0-5B94-47B2-BEDD-86B224D5225E}"/>
                </a:ext>
              </a:extLst>
            </p:cNvPr>
            <p:cNvGrpSpPr/>
            <p:nvPr/>
          </p:nvGrpSpPr>
          <p:grpSpPr>
            <a:xfrm>
              <a:off x="4246661" y="37781"/>
              <a:ext cx="3901877" cy="2721811"/>
              <a:chOff x="4145061" y="57093"/>
              <a:chExt cx="3901877" cy="272181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CDF0D2F-09C4-4776-9613-0465F2E21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5061" y="57093"/>
                <a:ext cx="3901877" cy="76190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BC21C5D-2EE6-4517-92F4-FDA134FBE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5061" y="851377"/>
                <a:ext cx="3901877" cy="1927527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D2BD32-4D24-4333-B1FA-71CC068654BC}"/>
                </a:ext>
              </a:extLst>
            </p:cNvPr>
            <p:cNvSpPr/>
            <p:nvPr/>
          </p:nvSpPr>
          <p:spPr>
            <a:xfrm>
              <a:off x="4246661" y="1893158"/>
              <a:ext cx="3901877" cy="8664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9595" y="3820685"/>
            <a:ext cx="6141551" cy="8026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Restorative Pedagogy in</a:t>
            </a:r>
            <a:b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51464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8CA0D9-3A39-4F26-87E0-F87D61EC7652}"/>
              </a:ext>
            </a:extLst>
          </p:cNvPr>
          <p:cNvGrpSpPr/>
          <p:nvPr/>
        </p:nvGrpSpPr>
        <p:grpSpPr>
          <a:xfrm>
            <a:off x="445001" y="1026219"/>
            <a:ext cx="6294474" cy="5476305"/>
            <a:chOff x="640944" y="547248"/>
            <a:chExt cx="6294474" cy="547630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21D7D4E-976E-4AD8-9205-5D210F5AB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944" y="547248"/>
              <a:ext cx="5455056" cy="516852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85AABC-3A7A-443B-B3EA-9174CD97BAFC}"/>
                </a:ext>
              </a:extLst>
            </p:cNvPr>
            <p:cNvSpPr txBox="1"/>
            <p:nvPr/>
          </p:nvSpPr>
          <p:spPr>
            <a:xfrm>
              <a:off x="640944" y="5715776"/>
              <a:ext cx="6294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©Institute for Learning and Teaching, University of Northampton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5C7BE7-ED54-4DA0-8B85-5339994B497B}"/>
              </a:ext>
            </a:extLst>
          </p:cNvPr>
          <p:cNvSpPr txBox="1"/>
          <p:nvPr/>
        </p:nvSpPr>
        <p:spPr>
          <a:xfrm>
            <a:off x="8240486" y="3918300"/>
            <a:ext cx="25097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RELATIONSHIPS</a:t>
            </a:r>
          </a:p>
          <a:p>
            <a:endParaRPr lang="en-GB" sz="2800" b="1" dirty="0"/>
          </a:p>
          <a:p>
            <a:r>
              <a:rPr lang="en-GB" sz="2800" b="1" dirty="0"/>
              <a:t>RELATIONSHIPS</a:t>
            </a:r>
          </a:p>
          <a:p>
            <a:endParaRPr lang="en-GB" sz="2800" b="1" dirty="0"/>
          </a:p>
          <a:p>
            <a:r>
              <a:rPr lang="en-GB" sz="2800" b="1" dirty="0"/>
              <a:t>RELATIONSHIPS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58AADA-69F2-4D11-901F-C1A70AABCC7F}"/>
              </a:ext>
            </a:extLst>
          </p:cNvPr>
          <p:cNvGrpSpPr/>
          <p:nvPr/>
        </p:nvGrpSpPr>
        <p:grpSpPr>
          <a:xfrm>
            <a:off x="7158243" y="974143"/>
            <a:ext cx="4853257" cy="2520707"/>
            <a:chOff x="7158243" y="366360"/>
            <a:chExt cx="4853257" cy="25207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DD60D7-ADB2-4C32-911F-DC3483E9F4A5}"/>
                </a:ext>
              </a:extLst>
            </p:cNvPr>
            <p:cNvSpPr/>
            <p:nvPr/>
          </p:nvSpPr>
          <p:spPr>
            <a:xfrm>
              <a:off x="7336972" y="366360"/>
              <a:ext cx="44958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1A1A1A"/>
                  </a:solidFill>
                  <a:latin typeface="Open Sans" panose="020B0606030504020204" pitchFamily="34" charset="0"/>
                </a:rPr>
                <a:t>“Personal Academic Tutoring is integral to the University of Northampton’s holistic approach to supporting student success”.</a:t>
              </a:r>
              <a:endParaRPr lang="en-GB" sz="24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63E94-35E9-4ACD-8DF5-225EA6613746}"/>
                </a:ext>
              </a:extLst>
            </p:cNvPr>
            <p:cNvSpPr txBox="1"/>
            <p:nvPr/>
          </p:nvSpPr>
          <p:spPr>
            <a:xfrm>
              <a:off x="7158243" y="2579290"/>
              <a:ext cx="4853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Institute for Learning and Teaching, University of Northampton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3FE7EFE-AB97-4565-9FE2-87401B77A128}"/>
              </a:ext>
            </a:extLst>
          </p:cNvPr>
          <p:cNvSpPr/>
          <p:nvPr/>
        </p:nvSpPr>
        <p:spPr>
          <a:xfrm>
            <a:off x="3134002" y="195222"/>
            <a:ext cx="645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A1A1A"/>
                </a:solidFill>
                <a:latin typeface="Open Sans" panose="020B0606030504020204" pitchFamily="34" charset="0"/>
              </a:rPr>
              <a:t>Personal Academic Tutoring (PAT)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289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0A1D74-BC68-44A9-940C-3A9E729E1253}"/>
              </a:ext>
            </a:extLst>
          </p:cNvPr>
          <p:cNvSpPr/>
          <p:nvPr/>
        </p:nvSpPr>
        <p:spPr>
          <a:xfrm>
            <a:off x="2177142" y="1123930"/>
            <a:ext cx="8011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1A1A1A"/>
                </a:solidFill>
                <a:latin typeface="Open Sans" panose="020B0606030504020204" pitchFamily="34" charset="0"/>
              </a:rPr>
              <a:t>“The PAT serves as a central figure in a student’s university experience”. </a:t>
            </a:r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6CB8D1-5D97-4E0E-A044-B751E817E34E}"/>
              </a:ext>
            </a:extLst>
          </p:cNvPr>
          <p:cNvSpPr/>
          <p:nvPr/>
        </p:nvSpPr>
        <p:spPr>
          <a:xfrm>
            <a:off x="3388762" y="238765"/>
            <a:ext cx="5828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A1A1A"/>
                </a:solidFill>
                <a:latin typeface="Open Sans" panose="020B0606030504020204" pitchFamily="34" charset="0"/>
              </a:rPr>
              <a:t>Proactive Restorative Practices 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01BB8-EB73-4E48-A9AD-F5123E0F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21" y="2404694"/>
            <a:ext cx="4836664" cy="243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91D9DA-A41E-4D3C-88F8-D7152E8D5AE0}"/>
              </a:ext>
            </a:extLst>
          </p:cNvPr>
          <p:cNvSpPr/>
          <p:nvPr/>
        </p:nvSpPr>
        <p:spPr>
          <a:xfrm>
            <a:off x="2177142" y="5383607"/>
            <a:ext cx="8011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1A1A1A"/>
                </a:solidFill>
                <a:latin typeface="Open Sans" panose="020B0606030504020204" pitchFamily="34" charset="0"/>
              </a:rPr>
              <a:t> 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D02B14-509B-407C-B912-1424BBF6BC1B}"/>
              </a:ext>
            </a:extLst>
          </p:cNvPr>
          <p:cNvSpPr/>
          <p:nvPr/>
        </p:nvSpPr>
        <p:spPr>
          <a:xfrm>
            <a:off x="546645" y="5136290"/>
            <a:ext cx="7717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Learning and Teaching, University of Northampton, 2019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D7574-F562-4DA8-98E3-666B2D0DD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565" y="2187404"/>
            <a:ext cx="3335047" cy="38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3BF28-7EA3-4B26-92C3-4B87FFEAE44D}"/>
              </a:ext>
            </a:extLst>
          </p:cNvPr>
          <p:cNvSpPr/>
          <p:nvPr/>
        </p:nvSpPr>
        <p:spPr>
          <a:xfrm>
            <a:off x="-193542" y="7576756"/>
            <a:ext cx="12080742" cy="511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49FBC0-5A2B-4413-B5B6-EB84AC301594}"/>
              </a:ext>
            </a:extLst>
          </p:cNvPr>
          <p:cNvGrpSpPr/>
          <p:nvPr/>
        </p:nvGrpSpPr>
        <p:grpSpPr>
          <a:xfrm>
            <a:off x="62272" y="108856"/>
            <a:ext cx="11824928" cy="6640288"/>
            <a:chOff x="62272" y="108856"/>
            <a:chExt cx="11824928" cy="66402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A0BAAE4-1730-46AB-9261-876E2C3C5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657" y="228721"/>
              <a:ext cx="10602686" cy="640055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6AC8E7-7997-4CD3-B7DD-D039D8937324}"/>
                </a:ext>
              </a:extLst>
            </p:cNvPr>
            <p:cNvSpPr/>
            <p:nvPr/>
          </p:nvSpPr>
          <p:spPr>
            <a:xfrm>
              <a:off x="318087" y="108856"/>
              <a:ext cx="11569113" cy="4027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E846A5-588D-413C-AF47-19F39D6F7F9F}"/>
                </a:ext>
              </a:extLst>
            </p:cNvPr>
            <p:cNvSpPr/>
            <p:nvPr/>
          </p:nvSpPr>
          <p:spPr>
            <a:xfrm>
              <a:off x="62272" y="6128656"/>
              <a:ext cx="11569113" cy="6204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735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A44904-1562-4831-9E7A-AEE13EE4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51902"/>
            <a:ext cx="3086100" cy="1476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E0595F-8E4B-4EE2-9259-FAC76BFA3E92}"/>
              </a:ext>
            </a:extLst>
          </p:cNvPr>
          <p:cNvSpPr/>
          <p:nvPr/>
        </p:nvSpPr>
        <p:spPr>
          <a:xfrm>
            <a:off x="510266" y="1858873"/>
            <a:ext cx="11397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“Currently approximately 45 colleges and universities globally are recognized as </a:t>
            </a:r>
            <a:r>
              <a:rPr lang="en-GB" dirty="0">
                <a:solidFill>
                  <a:srgbClr val="00809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Changemaker Campuses</a:t>
            </a: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Changemaker Campuses are the global leaders in social innovation and changemaking in higher education and represent a vision of what education and universities can be”. 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AE531-7FAD-4F80-82A3-34B8924ED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656" y="5177176"/>
            <a:ext cx="1371719" cy="1371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892D9D-32B8-469C-84A7-8A9DF9566CDA}"/>
              </a:ext>
            </a:extLst>
          </p:cNvPr>
          <p:cNvSpPr/>
          <p:nvPr/>
        </p:nvSpPr>
        <p:spPr>
          <a:xfrm>
            <a:off x="2098221" y="2412871"/>
            <a:ext cx="822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D8961-84EE-4437-A7E4-11A6540B90CC}"/>
              </a:ext>
            </a:extLst>
          </p:cNvPr>
          <p:cNvSpPr/>
          <p:nvPr/>
        </p:nvSpPr>
        <p:spPr>
          <a:xfrm>
            <a:off x="510266" y="3746251"/>
            <a:ext cx="11397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Changemaker Campus is a community of leaders and institutions who work collectively to make social innovation and changemaking the new norm in higher education and beyond.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These institutions collaborate with each other and Ashoka to advance social innovation and changemaking across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164779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>
            <a:extLst>
              <a:ext uri="{FF2B5EF4-FFF2-40B4-BE49-F238E27FC236}">
                <a16:creationId xmlns:a16="http://schemas.microsoft.com/office/drawing/2014/main" id="{A39E380E-79E9-46A1-B15E-462CCEC50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2746" y="25400"/>
            <a:ext cx="8218487" cy="14986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Restorative Practices Continuum</a:t>
            </a: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97638540-B659-4F7D-8E3E-7032A7F64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098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rgbClr val="800000"/>
                </a:solidFill>
                <a:latin typeface="Arial Rounded MT Bold" panose="020F070403050403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rgbClr val="800000"/>
                </a:solidFill>
                <a:latin typeface="Arial Rounded MT Bold" panose="020F070403050403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rgbClr val="800000"/>
                </a:solidFill>
                <a:latin typeface="Arial Rounded MT Bold" panose="020F070403050403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rgbClr val="800000"/>
                </a:solidFill>
                <a:latin typeface="Arial Rounded MT Bold" panose="020F070403050403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rgbClr val="800000"/>
                </a:solidFill>
                <a:latin typeface="Arial Rounded MT Bold" panose="020F070403050403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800000"/>
                </a:solidFill>
                <a:latin typeface="Arial Rounded MT Bold" panose="020F070403050403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800000"/>
                </a:solidFill>
                <a:latin typeface="Arial Rounded MT Bold" panose="020F070403050403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800000"/>
                </a:solidFill>
                <a:latin typeface="Arial Rounded MT Bold" panose="020F070403050403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8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b="0" dirty="0"/>
              <a:t>Informal		        	      	      Formal</a:t>
            </a:r>
          </a:p>
        </p:txBody>
      </p:sp>
      <p:grpSp>
        <p:nvGrpSpPr>
          <p:cNvPr id="45062" name="Group 4">
            <a:extLst>
              <a:ext uri="{FF2B5EF4-FFF2-40B4-BE49-F238E27FC236}">
                <a16:creationId xmlns:a16="http://schemas.microsoft.com/office/drawing/2014/main" id="{E20E732F-E46D-4AEC-9975-365D500C0BC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124200"/>
            <a:ext cx="7162800" cy="381000"/>
            <a:chOff x="624" y="1968"/>
            <a:chExt cx="4512" cy="192"/>
          </a:xfrm>
        </p:grpSpPr>
        <p:sp>
          <p:nvSpPr>
            <p:cNvPr id="45088" name="Line 5">
              <a:extLst>
                <a:ext uri="{FF2B5EF4-FFF2-40B4-BE49-F238E27FC236}">
                  <a16:creationId xmlns:a16="http://schemas.microsoft.com/office/drawing/2014/main" id="{8A432E91-A8E9-4500-A57F-05F229172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160"/>
              <a:ext cx="4512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89" name="Line 6">
              <a:extLst>
                <a:ext uri="{FF2B5EF4-FFF2-40B4-BE49-F238E27FC236}">
                  <a16:creationId xmlns:a16="http://schemas.microsoft.com/office/drawing/2014/main" id="{16C23DC7-D489-406C-AE70-E64D339BA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968"/>
              <a:ext cx="0" cy="192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90" name="Line 7">
              <a:extLst>
                <a:ext uri="{FF2B5EF4-FFF2-40B4-BE49-F238E27FC236}">
                  <a16:creationId xmlns:a16="http://schemas.microsoft.com/office/drawing/2014/main" id="{864F8959-FCE9-4ABC-982D-4697E9C0A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1968"/>
              <a:ext cx="0" cy="192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6456" name="Group 8">
            <a:extLst>
              <a:ext uri="{FF2B5EF4-FFF2-40B4-BE49-F238E27FC236}">
                <a16:creationId xmlns:a16="http://schemas.microsoft.com/office/drawing/2014/main" id="{22A43D41-14F3-4CC3-BCE2-5CDA1A6CC9F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81400"/>
            <a:ext cx="2133600" cy="1309688"/>
            <a:chOff x="0" y="2256"/>
            <a:chExt cx="1344" cy="825"/>
          </a:xfrm>
        </p:grpSpPr>
        <p:grpSp>
          <p:nvGrpSpPr>
            <p:cNvPr id="45084" name="Group 9">
              <a:extLst>
                <a:ext uri="{FF2B5EF4-FFF2-40B4-BE49-F238E27FC236}">
                  <a16:creationId xmlns:a16="http://schemas.microsoft.com/office/drawing/2014/main" id="{5AB5AA6B-F608-4C46-9A26-479D4F8E1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256"/>
              <a:ext cx="1344" cy="825"/>
              <a:chOff x="96" y="2256"/>
              <a:chExt cx="1104" cy="825"/>
            </a:xfrm>
          </p:grpSpPr>
          <p:sp>
            <p:nvSpPr>
              <p:cNvPr id="45086" name="AutoShape 10">
                <a:extLst>
                  <a:ext uri="{FF2B5EF4-FFF2-40B4-BE49-F238E27FC236}">
                    <a16:creationId xmlns:a16="http://schemas.microsoft.com/office/drawing/2014/main" id="{87410F13-DB0E-4143-A4EA-8EA5195CD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92" cy="240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b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087" name="Text Box 11">
                <a:extLst>
                  <a:ext uri="{FF2B5EF4-FFF2-40B4-BE49-F238E27FC236}">
                    <a16:creationId xmlns:a16="http://schemas.microsoft.com/office/drawing/2014/main" id="{357CC1BA-5A7C-491C-8AEF-A5221111A1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" y="2640"/>
                <a:ext cx="1104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/>
                  <a:t>affective</a:t>
                </a: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/>
                  <a:t>statements</a:t>
                </a:r>
              </a:p>
            </p:txBody>
          </p:sp>
        </p:grpSp>
        <p:sp>
          <p:nvSpPr>
            <p:cNvPr id="45085" name="AutoShape 12">
              <a:extLst>
                <a:ext uri="{FF2B5EF4-FFF2-40B4-BE49-F238E27FC236}">
                  <a16:creationId xmlns:a16="http://schemas.microsoft.com/office/drawing/2014/main" id="{FDE9E26E-7B76-45B1-AAD6-411E8CE1D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8"/>
              <a:ext cx="384" cy="33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6461" name="Group 13">
            <a:extLst>
              <a:ext uri="{FF2B5EF4-FFF2-40B4-BE49-F238E27FC236}">
                <a16:creationId xmlns:a16="http://schemas.microsoft.com/office/drawing/2014/main" id="{FCAA2A36-C1C0-46A9-86A6-8E8F853C83F3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3581401"/>
            <a:ext cx="2209800" cy="1433513"/>
            <a:chOff x="4368" y="2256"/>
            <a:chExt cx="1392" cy="903"/>
          </a:xfrm>
        </p:grpSpPr>
        <p:grpSp>
          <p:nvGrpSpPr>
            <p:cNvPr id="45080" name="Group 14">
              <a:extLst>
                <a:ext uri="{FF2B5EF4-FFF2-40B4-BE49-F238E27FC236}">
                  <a16:creationId xmlns:a16="http://schemas.microsoft.com/office/drawing/2014/main" id="{C5E56FBA-3C98-44CD-A472-4900B6BEB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256"/>
              <a:ext cx="1392" cy="903"/>
              <a:chOff x="4512" y="2256"/>
              <a:chExt cx="1152" cy="903"/>
            </a:xfrm>
          </p:grpSpPr>
          <p:sp>
            <p:nvSpPr>
              <p:cNvPr id="45082" name="AutoShape 15">
                <a:extLst>
                  <a:ext uri="{FF2B5EF4-FFF2-40B4-BE49-F238E27FC236}">
                    <a16:creationId xmlns:a16="http://schemas.microsoft.com/office/drawing/2014/main" id="{AB2FB19F-607D-4FF1-A0D4-FB26A678C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256"/>
                <a:ext cx="192" cy="240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b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083" name="Text Box 16">
                <a:extLst>
                  <a:ext uri="{FF2B5EF4-FFF2-40B4-BE49-F238E27FC236}">
                    <a16:creationId xmlns:a16="http://schemas.microsoft.com/office/drawing/2014/main" id="{E9517B27-8613-45E5-B362-79FD6327CB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2640"/>
                <a:ext cx="1152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/>
                  <a:t>formal</a:t>
                </a:r>
              </a:p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/>
                  <a:t>conference</a:t>
                </a:r>
              </a:p>
            </p:txBody>
          </p:sp>
        </p:grpSp>
        <p:sp>
          <p:nvSpPr>
            <p:cNvPr id="45081" name="AutoShape 17">
              <a:extLst>
                <a:ext uri="{FF2B5EF4-FFF2-40B4-BE49-F238E27FC236}">
                  <a16:creationId xmlns:a16="http://schemas.microsoft.com/office/drawing/2014/main" id="{37FCF2D8-0E9C-46F6-9DDB-C60863D28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308"/>
              <a:ext cx="384" cy="33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6466" name="Group 18">
            <a:extLst>
              <a:ext uri="{FF2B5EF4-FFF2-40B4-BE49-F238E27FC236}">
                <a16:creationId xmlns:a16="http://schemas.microsoft.com/office/drawing/2014/main" id="{21523E66-9D43-483B-AC85-23B68BFC05C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581401"/>
            <a:ext cx="1676400" cy="1433513"/>
            <a:chOff x="3552" y="2256"/>
            <a:chExt cx="1056" cy="903"/>
          </a:xfrm>
        </p:grpSpPr>
        <p:grpSp>
          <p:nvGrpSpPr>
            <p:cNvPr id="45076" name="Group 19">
              <a:extLst>
                <a:ext uri="{FF2B5EF4-FFF2-40B4-BE49-F238E27FC236}">
                  <a16:creationId xmlns:a16="http://schemas.microsoft.com/office/drawing/2014/main" id="{9AAE4884-61C4-4949-A34D-94A8C63DC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256"/>
              <a:ext cx="1056" cy="903"/>
              <a:chOff x="3456" y="2256"/>
              <a:chExt cx="1056" cy="903"/>
            </a:xfrm>
          </p:grpSpPr>
          <p:sp>
            <p:nvSpPr>
              <p:cNvPr id="45078" name="AutoShape 20">
                <a:extLst>
                  <a:ext uri="{FF2B5EF4-FFF2-40B4-BE49-F238E27FC236}">
                    <a16:creationId xmlns:a16="http://schemas.microsoft.com/office/drawing/2014/main" id="{EFC858A0-6842-4563-9A74-40E0243EF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256"/>
                <a:ext cx="192" cy="240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b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079" name="Text Box 21">
                <a:extLst>
                  <a:ext uri="{FF2B5EF4-FFF2-40B4-BE49-F238E27FC236}">
                    <a16:creationId xmlns:a16="http://schemas.microsoft.com/office/drawing/2014/main" id="{7EF9948E-7688-46A1-9CEF-A5BE9A154B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640"/>
                <a:ext cx="1056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/>
                  <a:t>group</a:t>
                </a:r>
              </a:p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/>
                  <a:t>or circle</a:t>
                </a:r>
              </a:p>
            </p:txBody>
          </p:sp>
        </p:grpSp>
        <p:sp>
          <p:nvSpPr>
            <p:cNvPr id="45077" name="AutoShape 22">
              <a:extLst>
                <a:ext uri="{FF2B5EF4-FFF2-40B4-BE49-F238E27FC236}">
                  <a16:creationId xmlns:a16="http://schemas.microsoft.com/office/drawing/2014/main" id="{B65D6A0F-0CDC-4234-9FD1-D13681C72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08"/>
              <a:ext cx="384" cy="33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6471" name="Group 23">
            <a:extLst>
              <a:ext uri="{FF2B5EF4-FFF2-40B4-BE49-F238E27FC236}">
                <a16:creationId xmlns:a16="http://schemas.microsoft.com/office/drawing/2014/main" id="{678649FE-2DC8-4DBB-A57F-4AEF506B56D2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581401"/>
            <a:ext cx="2209800" cy="1433513"/>
            <a:chOff x="2160" y="2256"/>
            <a:chExt cx="1392" cy="903"/>
          </a:xfrm>
        </p:grpSpPr>
        <p:grpSp>
          <p:nvGrpSpPr>
            <p:cNvPr id="45072" name="Group 24">
              <a:extLst>
                <a:ext uri="{FF2B5EF4-FFF2-40B4-BE49-F238E27FC236}">
                  <a16:creationId xmlns:a16="http://schemas.microsoft.com/office/drawing/2014/main" id="{E0437517-29C4-44D4-8987-1511DD77E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256"/>
              <a:ext cx="1392" cy="903"/>
              <a:chOff x="2304" y="2256"/>
              <a:chExt cx="1200" cy="903"/>
            </a:xfrm>
          </p:grpSpPr>
          <p:sp>
            <p:nvSpPr>
              <p:cNvPr id="45074" name="AutoShape 25">
                <a:extLst>
                  <a:ext uri="{FF2B5EF4-FFF2-40B4-BE49-F238E27FC236}">
                    <a16:creationId xmlns:a16="http://schemas.microsoft.com/office/drawing/2014/main" id="{AAA75CBA-A208-4BD1-8FFE-300415426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256"/>
                <a:ext cx="192" cy="240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b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075" name="Text Box 26">
                <a:extLst>
                  <a:ext uri="{FF2B5EF4-FFF2-40B4-BE49-F238E27FC236}">
                    <a16:creationId xmlns:a16="http://schemas.microsoft.com/office/drawing/2014/main" id="{36494670-189C-44FD-81E7-2F8713631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640"/>
                <a:ext cx="120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 dirty="0"/>
                  <a:t>small impromptu</a:t>
                </a:r>
              </a:p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 dirty="0"/>
                  <a:t>conference</a:t>
                </a:r>
                <a:endParaRPr lang="en-GB" altLang="en-US" sz="2000" b="0" dirty="0"/>
              </a:p>
            </p:txBody>
          </p:sp>
        </p:grpSp>
        <p:sp>
          <p:nvSpPr>
            <p:cNvPr id="45073" name="AutoShape 27">
              <a:extLst>
                <a:ext uri="{FF2B5EF4-FFF2-40B4-BE49-F238E27FC236}">
                  <a16:creationId xmlns:a16="http://schemas.microsoft.com/office/drawing/2014/main" id="{099ADC17-5C88-4469-A606-99E3EF682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04"/>
              <a:ext cx="384" cy="33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6476" name="Group 28">
            <a:extLst>
              <a:ext uri="{FF2B5EF4-FFF2-40B4-BE49-F238E27FC236}">
                <a16:creationId xmlns:a16="http://schemas.microsoft.com/office/drawing/2014/main" id="{D81DE57B-F45A-4C70-9291-5EC5FB4B4BD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05200"/>
            <a:ext cx="2362200" cy="1392238"/>
            <a:chOff x="960" y="2208"/>
            <a:chExt cx="1488" cy="877"/>
          </a:xfrm>
        </p:grpSpPr>
        <p:grpSp>
          <p:nvGrpSpPr>
            <p:cNvPr id="45068" name="Group 29">
              <a:extLst>
                <a:ext uri="{FF2B5EF4-FFF2-40B4-BE49-F238E27FC236}">
                  <a16:creationId xmlns:a16="http://schemas.microsoft.com/office/drawing/2014/main" id="{7219D013-33EA-4FC5-9387-CF58BFFE3C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208"/>
              <a:ext cx="1488" cy="877"/>
              <a:chOff x="1248" y="2256"/>
              <a:chExt cx="1056" cy="772"/>
            </a:xfrm>
          </p:grpSpPr>
          <p:sp>
            <p:nvSpPr>
              <p:cNvPr id="45070" name="AutoShape 30">
                <a:extLst>
                  <a:ext uri="{FF2B5EF4-FFF2-40B4-BE49-F238E27FC236}">
                    <a16:creationId xmlns:a16="http://schemas.microsoft.com/office/drawing/2014/main" id="{851A2452-D5B5-43A6-BD6E-955890D2D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192" cy="240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b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071" name="Text Box 31">
                <a:extLst>
                  <a:ext uri="{FF2B5EF4-FFF2-40B4-BE49-F238E27FC236}">
                    <a16:creationId xmlns:a16="http://schemas.microsoft.com/office/drawing/2014/main" id="{43F7545C-636C-455F-96A0-0E0C1CCAE1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640"/>
                <a:ext cx="1056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03E3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8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 dirty="0"/>
                  <a:t>affective </a:t>
                </a: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GB" altLang="en-US" sz="1900" b="0" dirty="0"/>
                  <a:t>questions</a:t>
                </a:r>
              </a:p>
            </p:txBody>
          </p:sp>
        </p:grpSp>
        <p:sp>
          <p:nvSpPr>
            <p:cNvPr id="45069" name="AutoShape 32">
              <a:extLst>
                <a:ext uri="{FF2B5EF4-FFF2-40B4-BE49-F238E27FC236}">
                  <a16:creationId xmlns:a16="http://schemas.microsoft.com/office/drawing/2014/main" id="{DBDD7CF2-AC98-4461-88D9-360D8A651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308"/>
              <a:ext cx="384" cy="33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8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F3FC264-1D55-4F8D-BD16-E5CD6DDB4737}"/>
              </a:ext>
            </a:extLst>
          </p:cNvPr>
          <p:cNvSpPr txBox="1"/>
          <p:nvPr/>
        </p:nvSpPr>
        <p:spPr>
          <a:xfrm>
            <a:off x="609600" y="5468798"/>
            <a:ext cx="1133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Proactive                                                                                                        Reactive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2B69FB9-8F27-4C73-B7A7-D978571D65BD}"/>
              </a:ext>
            </a:extLst>
          </p:cNvPr>
          <p:cNvCxnSpPr>
            <a:cxnSpLocks/>
          </p:cNvCxnSpPr>
          <p:nvPr/>
        </p:nvCxnSpPr>
        <p:spPr>
          <a:xfrm>
            <a:off x="1197429" y="5468798"/>
            <a:ext cx="9786257" cy="0"/>
          </a:xfrm>
          <a:prstGeom prst="straightConnector1">
            <a:avLst/>
          </a:prstGeom>
          <a:ln w="44450">
            <a:solidFill>
              <a:srgbClr val="C0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Image result for restorative practices">
            <a:extLst>
              <a:ext uri="{FF2B5EF4-FFF2-40B4-BE49-F238E27FC236}">
                <a16:creationId xmlns:a16="http://schemas.microsoft.com/office/drawing/2014/main" id="{B357655E-F77F-4E04-9DF4-DB71EF98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2" y="267238"/>
            <a:ext cx="2630215" cy="8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EB43AE-384B-466F-A801-2C88DBE51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61" y="6198992"/>
            <a:ext cx="90228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18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DA1EB8-87CF-4588-A1FD-4756F9A28F6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C50E1EA-5175-4C48-A0B0-CABC2BA7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26" y="2462607"/>
            <a:ext cx="2560320" cy="20482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B31ED6-76F0-425A-9A41-C947AEF9C14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97CBE4C-81D6-4F36-9A34-F2829E5D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1" y="2367874"/>
            <a:ext cx="2560320" cy="1981687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4028BD9E-009A-443F-822F-0DD53796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60" y="2465680"/>
            <a:ext cx="2560320" cy="19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D22A3-EFC2-4793-B66F-A035D5ADF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720" y="2478481"/>
            <a:ext cx="2560320" cy="19138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4E378-EA57-47B9-B1EB-58B998F6CF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D1C54D-2FB9-4A3C-8A36-95799FF477F7}"/>
              </a:ext>
            </a:extLst>
          </p:cNvPr>
          <p:cNvSpPr txBox="1"/>
          <p:nvPr/>
        </p:nvSpPr>
        <p:spPr>
          <a:xfrm>
            <a:off x="239877" y="4683949"/>
            <a:ext cx="283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Social Discipline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 by Ted Wachtel  &amp; Paul </a:t>
            </a:r>
            <a:r>
              <a:rPr kumimoji="0" lang="en-GB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McCold</a:t>
            </a: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(2000) from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Glaser, </a:t>
            </a:r>
            <a:r>
              <a:rPr kumimoji="0" lang="en-GB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1969.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D8758-FB3C-41C6-8E57-D027F8343628}"/>
              </a:ext>
            </a:extLst>
          </p:cNvPr>
          <p:cNvSpPr/>
          <p:nvPr/>
        </p:nvSpPr>
        <p:spPr>
          <a:xfrm>
            <a:off x="2623226" y="5978611"/>
            <a:ext cx="8766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https://www.iirp.edu/defining-restorative/what-we-do/defining-restorative/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F5CB7-70C4-4382-8CC2-8D3EE969BEC5}"/>
              </a:ext>
            </a:extLst>
          </p:cNvPr>
          <p:cNvSpPr txBox="1"/>
          <p:nvPr/>
        </p:nvSpPr>
        <p:spPr>
          <a:xfrm>
            <a:off x="3341833" y="4683949"/>
            <a:ext cx="2831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Kim, W, &amp; Mauborgne, R. (2003)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8E038-F038-4760-A12B-444E5E10EC60}"/>
              </a:ext>
            </a:extLst>
          </p:cNvPr>
          <p:cNvSpPr txBox="1"/>
          <p:nvPr/>
        </p:nvSpPr>
        <p:spPr>
          <a:xfrm>
            <a:off x="5367225" y="640764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IIRP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2B244-2BE0-4BC5-80AF-471D9E2530BB}"/>
              </a:ext>
            </a:extLst>
          </p:cNvPr>
          <p:cNvSpPr txBox="1"/>
          <p:nvPr/>
        </p:nvSpPr>
        <p:spPr>
          <a:xfrm>
            <a:off x="6249388" y="4697456"/>
            <a:ext cx="2831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Affect Script Psychology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Tomkins, (1962)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EB7AC7-4BC5-422A-B5DA-0041F3447EEB}"/>
              </a:ext>
            </a:extLst>
          </p:cNvPr>
          <p:cNvSpPr txBox="1"/>
          <p:nvPr/>
        </p:nvSpPr>
        <p:spPr>
          <a:xfrm>
            <a:off x="9238869" y="4697456"/>
            <a:ext cx="283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Compass of Shame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Nathanson (1992)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Re-integrative shaming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solidFill>
                  <a:prstClr val="black"/>
                </a:solidFill>
                <a:latin typeface="Calibri" panose="020F0502020204030204"/>
              </a:rPr>
              <a:t>Braithwaite  (1989)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2E5401-04A7-47C3-AACC-54FF2797D467}"/>
              </a:ext>
            </a:extLst>
          </p:cNvPr>
          <p:cNvSpPr txBox="1"/>
          <p:nvPr/>
        </p:nvSpPr>
        <p:spPr>
          <a:xfrm>
            <a:off x="5401808" y="496891"/>
            <a:ext cx="5841997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IIRP Explicit Restorative Framework</a:t>
            </a:r>
          </a:p>
        </p:txBody>
      </p:sp>
      <p:pic>
        <p:nvPicPr>
          <p:cNvPr id="18" name="Picture 4" descr="Image result for restorative practices">
            <a:extLst>
              <a:ext uri="{FF2B5EF4-FFF2-40B4-BE49-F238E27FC236}">
                <a16:creationId xmlns:a16="http://schemas.microsoft.com/office/drawing/2014/main" id="{0D66F619-7A91-43A8-B747-EA649B9A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9" y="155653"/>
            <a:ext cx="3776707" cy="128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6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08FFA-3A49-4CF6-A262-5D3C04C0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01" y="680789"/>
            <a:ext cx="4637913" cy="5571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2FBFFF-F642-49E4-B89C-9844BBC7D01A}"/>
              </a:ext>
            </a:extLst>
          </p:cNvPr>
          <p:cNvSpPr/>
          <p:nvPr/>
        </p:nvSpPr>
        <p:spPr>
          <a:xfrm>
            <a:off x="8556173" y="1126733"/>
            <a:ext cx="301378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questions are neutral and non-judgemental.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about the wrongdoer’s behaviour and it’s effect upon others.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open questions which require an answer.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take everyone from the past (what happened) to the future (repairing harm).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require people to reflect on who has been affected.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42C1D-5B69-41AC-8223-9C57CC3D32B0}"/>
              </a:ext>
            </a:extLst>
          </p:cNvPr>
          <p:cNvSpPr/>
          <p:nvPr/>
        </p:nvSpPr>
        <p:spPr>
          <a:xfrm>
            <a:off x="108856" y="1126733"/>
            <a:ext cx="3369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seek to build an understanding rather than to blame.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person asking is likely to be seen as objective and respectful.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actually allow the person to tell their story.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more likely to promote responsibility.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can be applied in every situation.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thinking questions, yet are likely to get 'feeling' responses.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95304-CC48-49E5-86B2-42F18D0A5142}"/>
              </a:ext>
            </a:extLst>
          </p:cNvPr>
          <p:cNvSpPr txBox="1"/>
          <p:nvPr/>
        </p:nvSpPr>
        <p:spPr>
          <a:xfrm>
            <a:off x="3200401" y="96014"/>
            <a:ext cx="6266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The Restorative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576309-567D-4B8B-BE72-79CFCA28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914" y="6342811"/>
            <a:ext cx="90228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8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A3F8EA-41BE-47BD-9E9E-C8532074FA16}"/>
              </a:ext>
            </a:extLst>
          </p:cNvPr>
          <p:cNvSpPr/>
          <p:nvPr/>
        </p:nvSpPr>
        <p:spPr>
          <a:xfrm>
            <a:off x="466987" y="1493512"/>
            <a:ext cx="4653093" cy="508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 Develop trust. Listen non-judgmentally.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 Initially scaffold or structure conversations and set norms, if necessary.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 Encourage talk about topics that are controversial and difficult.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(4) Allow emergent purposes for the conversation to develop.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(5) Value different discourse styles.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(6) Specifically articulate the learning that occurs in conversation.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(7) Examine assumptions.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(8) Pay attention to issues of power-in-relationship.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(Hollingsworth and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Dybdahl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Clandinin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2007, pp 79-80)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1FE12-7390-452D-A5A8-006909E39159}"/>
              </a:ext>
            </a:extLst>
          </p:cNvPr>
          <p:cNvSpPr txBox="1"/>
          <p:nvPr/>
        </p:nvSpPr>
        <p:spPr>
          <a:xfrm>
            <a:off x="4495580" y="152903"/>
            <a:ext cx="296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Narrative Approaches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16169-B33A-4681-8258-CD2F2CC7009B}"/>
              </a:ext>
            </a:extLst>
          </p:cNvPr>
          <p:cNvSpPr/>
          <p:nvPr/>
        </p:nvSpPr>
        <p:spPr>
          <a:xfrm>
            <a:off x="304798" y="835254"/>
            <a:ext cx="5768831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Hollingsworth and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Dybdahl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identify eight key principles within the narrative approach that they state increase the potential for the learning that can come from conversation: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2C5B1-A503-4B1A-A2F0-8EEF62AF5F83}"/>
              </a:ext>
            </a:extLst>
          </p:cNvPr>
          <p:cNvSpPr/>
          <p:nvPr/>
        </p:nvSpPr>
        <p:spPr>
          <a:xfrm>
            <a:off x="7456391" y="854971"/>
            <a:ext cx="311174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restorative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87AE8-F504-4F35-A42A-161B6A4F94A0}"/>
              </a:ext>
            </a:extLst>
          </p:cNvPr>
          <p:cNvSpPr txBox="1"/>
          <p:nvPr/>
        </p:nvSpPr>
        <p:spPr>
          <a:xfrm>
            <a:off x="6753801" y="1717996"/>
            <a:ext cx="54089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 and non-judgemental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Seek to build understanding rather than to blame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are objective and respectful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allow the person to tell their story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are thinking questions that elicit feeling responses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take people from past to the future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allow for the free expression of emotion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separate the ‘act’ from the ‘actor’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IIRP </a:t>
            </a:r>
          </a:p>
        </p:txBody>
      </p:sp>
    </p:spTree>
    <p:extLst>
      <p:ext uri="{BB962C8B-B14F-4D97-AF65-F5344CB8AC3E}">
        <p14:creationId xmlns:p14="http://schemas.microsoft.com/office/powerpoint/2010/main" val="189220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C96C0-7AC4-42D1-B45F-CC73C5AB3432}"/>
              </a:ext>
            </a:extLst>
          </p:cNvPr>
          <p:cNvSpPr/>
          <p:nvPr/>
        </p:nvSpPr>
        <p:spPr>
          <a:xfrm>
            <a:off x="354475" y="579451"/>
            <a:ext cx="1148305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Braithwaite, J. (1989).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</a:rPr>
              <a:t>Crime shame and re-integration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. Cambridge University press.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Hughes, G.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Panjwani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, M.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Tulcidas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, P. and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Byrom,N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. (2018).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</a:rPr>
              <a:t>Student mental health: the role and experiences of academics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. Available from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http://www.studentminds.org.uk/uploads/3/7/8/4/3784584/180129_student_mental_health__the_role_and_experience_of_academics__student_minds_pdf.pdf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Kim, W, &amp; Mauborgne, R. (2003). Fair Process: Managing in the Knowledge Economy, 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</a:rPr>
              <a:t>Harvard Business Review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, 81, 1, pp. 127-136, Business Source Premier, EBSCOhost, [Accessed17 February 2018].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Nathanson, D. (1992).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</a:rPr>
              <a:t>Shame and pride: affect, sex and the birth of self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. W.W. Norton and Company.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Spier, (2019) </a:t>
            </a:r>
            <a:r>
              <a:rPr lang="en-GB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Supporting students leaving care.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 Education Policy Institute. Available from: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https://www.hepi.ac.uk/2019/05/10/supporting-students-leaving-care/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Thomas, L. (2012)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</a:rPr>
              <a:t>Building student engagement and belonging in Higher Education at a time of change: a summary of findings and recommendations from the What Works?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</a:rPr>
              <a:t>Student Retention &amp; Success programme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.  Available from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https://www.heacademy.ac.uk/system/files/what_works_final_report.pdf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Wachtel, T., &amp;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McCold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, P. (2000). Restorative justice in everyday life. In J. Braithwaite and H. Strang (Eds.), 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</a:rPr>
              <a:t>Restorative Justice in Civil Society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(pp. 117-125). New York: Cambridge University Press.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368DB-6AB2-440A-9192-6693076F9E69}"/>
              </a:ext>
            </a:extLst>
          </p:cNvPr>
          <p:cNvSpPr txBox="1"/>
          <p:nvPr/>
        </p:nvSpPr>
        <p:spPr>
          <a:xfrm>
            <a:off x="489858" y="117786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7675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36BDEB-B1E0-4856-BF79-244A46F6E99F}"/>
              </a:ext>
            </a:extLst>
          </p:cNvPr>
          <p:cNvSpPr/>
          <p:nvPr/>
        </p:nvSpPr>
        <p:spPr>
          <a:xfrm>
            <a:off x="1730738" y="3229034"/>
            <a:ext cx="8305479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Nicola Preston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Institute for Restorative Practices Graduate School, USA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Northampton, UK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nicolapreston@iirp.edu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nicola.preston2@northampton.ac.uk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Twitter: @NicolaPreston9</a:t>
            </a:r>
          </a:p>
        </p:txBody>
      </p:sp>
      <p:pic>
        <p:nvPicPr>
          <p:cNvPr id="4" name="Picture 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32839A96-734D-491B-A0A3-944586C48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13" y="377504"/>
            <a:ext cx="1579927" cy="23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6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65F3F-D796-4CFB-92A5-3D168EB1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88" y="375758"/>
            <a:ext cx="2078872" cy="2855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5783C-015E-4DBA-8FEB-12DAF1B1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152" y="462844"/>
            <a:ext cx="1399766" cy="2218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53D17-7F4E-4366-B6C2-339C49C62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064" y="462844"/>
            <a:ext cx="2610421" cy="2205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E8AF5-2C37-47E7-AA81-7DE8B21BB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2" y="3114505"/>
            <a:ext cx="3336465" cy="1660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E29BD-133F-46F8-AF4E-93CA1C55F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060" y="4993140"/>
            <a:ext cx="2514600" cy="1819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F7EEC-5FD0-44B3-AB70-D1BC6FE848F4}"/>
              </a:ext>
            </a:extLst>
          </p:cNvPr>
          <p:cNvSpPr/>
          <p:nvPr/>
        </p:nvSpPr>
        <p:spPr>
          <a:xfrm>
            <a:off x="4473780" y="3114505"/>
            <a:ext cx="3730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Background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13389-64F9-43C6-A038-8DEEA8DF2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8128" y="4185194"/>
            <a:ext cx="3845222" cy="2157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3080DC-537D-482B-A181-6D271A2FC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29" y="3944668"/>
            <a:ext cx="3055257" cy="22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BE0F7F-4D63-4413-BDC0-412D2E8F5BB6}"/>
              </a:ext>
            </a:extLst>
          </p:cNvPr>
          <p:cNvSpPr/>
          <p:nvPr/>
        </p:nvSpPr>
        <p:spPr>
          <a:xfrm>
            <a:off x="5273040" y="120120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“Helping people achieve their aspirations and unlock their potential are surely two of the key missions of higher education”.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Spier, 2019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F25C8-2D8B-403C-9A1E-5EE3218F1126}"/>
              </a:ext>
            </a:extLst>
          </p:cNvPr>
          <p:cNvSpPr/>
          <p:nvPr/>
        </p:nvSpPr>
        <p:spPr>
          <a:xfrm>
            <a:off x="5100320" y="352429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“academic and pastoral responsibilities cannot be easily separated as academic problems almost always have a non-academic cause”.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AFF3E-B3D4-4699-9C5A-42675BF963E2}"/>
              </a:ext>
            </a:extLst>
          </p:cNvPr>
          <p:cNvSpPr/>
          <p:nvPr/>
        </p:nvSpPr>
        <p:spPr>
          <a:xfrm>
            <a:off x="5588726" y="55930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Hughes, </a:t>
            </a:r>
            <a:r>
              <a:rPr lang="en-GB" dirty="0" err="1"/>
              <a:t>Panjwani</a:t>
            </a:r>
            <a:r>
              <a:rPr lang="en-GB" dirty="0"/>
              <a:t>, </a:t>
            </a:r>
            <a:r>
              <a:rPr lang="en-GB" dirty="0" err="1"/>
              <a:t>Tulcidas</a:t>
            </a:r>
            <a:r>
              <a:rPr lang="en-GB" dirty="0"/>
              <a:t> and Byrom, 2018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1AD968-AEDC-4F10-9719-0B00A84BFD4B}"/>
              </a:ext>
            </a:extLst>
          </p:cNvPr>
          <p:cNvSpPr txBox="1">
            <a:spLocks/>
          </p:cNvSpPr>
          <p:nvPr/>
        </p:nvSpPr>
        <p:spPr>
          <a:xfrm>
            <a:off x="2602805" y="394581"/>
            <a:ext cx="7499137" cy="701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Education (HE) and Relationships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C4EF07-B274-45BE-AA47-4BD69A34B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1" y="2124384"/>
            <a:ext cx="3712786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0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4240E2-1667-493C-91F2-8BD94A1319E7}"/>
              </a:ext>
            </a:extLst>
          </p:cNvPr>
          <p:cNvSpPr/>
          <p:nvPr/>
        </p:nvSpPr>
        <p:spPr>
          <a:xfrm>
            <a:off x="6258560" y="980280"/>
            <a:ext cx="4389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place of the received wisdom of the importance to students of choice and flexibility, is the finding that it is a sense of belonging that is critical to both retention and success. </a:t>
            </a:r>
          </a:p>
          <a:p>
            <a:pPr algn="ctr"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human side of higher education that comes first – finding friends, feeling confident and above all, feeling a part of your course of study and the institution – that is the necessary starting point for academic success”.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95C19-58F6-4410-9368-60F73F35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" y="1205547"/>
            <a:ext cx="4762500" cy="38576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74D140-C2DC-4888-B02C-CF6DB12A17EF}"/>
              </a:ext>
            </a:extLst>
          </p:cNvPr>
          <p:cNvSpPr txBox="1">
            <a:spLocks/>
          </p:cNvSpPr>
          <p:nvPr/>
        </p:nvSpPr>
        <p:spPr>
          <a:xfrm>
            <a:off x="4010495" y="279240"/>
            <a:ext cx="3845891" cy="701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Relationships Matter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5CBD5-6E50-4FF3-8C19-90E902CC178E}"/>
              </a:ext>
            </a:extLst>
          </p:cNvPr>
          <p:cNvSpPr/>
          <p:nvPr/>
        </p:nvSpPr>
        <p:spPr>
          <a:xfrm>
            <a:off x="9712526" y="6343134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Thomas, 2012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4398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ADFB4-4F56-4FAD-AB27-8B3B0A9F9240}"/>
              </a:ext>
            </a:extLst>
          </p:cNvPr>
          <p:cNvSpPr txBox="1">
            <a:spLocks/>
          </p:cNvSpPr>
          <p:nvPr/>
        </p:nvSpPr>
        <p:spPr>
          <a:xfrm>
            <a:off x="3408349" y="394581"/>
            <a:ext cx="5594138" cy="701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Retention and Success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1E87537-32E0-4DBE-9558-71559828D46E}"/>
              </a:ext>
            </a:extLst>
          </p:cNvPr>
          <p:cNvSpPr/>
          <p:nvPr/>
        </p:nvSpPr>
        <p:spPr>
          <a:xfrm>
            <a:off x="746760" y="3703470"/>
            <a:ext cx="5100320" cy="27599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F61AD-F4B0-438E-825C-8FA2964AAF48}"/>
              </a:ext>
            </a:extLst>
          </p:cNvPr>
          <p:cNvSpPr/>
          <p:nvPr/>
        </p:nvSpPr>
        <p:spPr>
          <a:xfrm>
            <a:off x="1432560" y="4113948"/>
            <a:ext cx="356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“Institutions of higher education need to prepare students for effective participation in a rapidly changing world”. </a:t>
            </a:r>
            <a:endParaRPr lang="en-GB" sz="2400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3E9BF5F-26E4-4CF7-B3E5-BC1BFF7E2BDA}"/>
              </a:ext>
            </a:extLst>
          </p:cNvPr>
          <p:cNvSpPr/>
          <p:nvPr/>
        </p:nvSpPr>
        <p:spPr>
          <a:xfrm>
            <a:off x="6756400" y="3347869"/>
            <a:ext cx="5435600" cy="31155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“Growing national and global diversity makes it more important than ever for all of us to understand people who are different than ourselves."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6F2B47A-F384-4FC4-A144-4328CD41261D}"/>
              </a:ext>
            </a:extLst>
          </p:cNvPr>
          <p:cNvSpPr/>
          <p:nvPr/>
        </p:nvSpPr>
        <p:spPr>
          <a:xfrm>
            <a:off x="1628683" y="720875"/>
            <a:ext cx="8436793" cy="29825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8454BC-BDFA-48F3-AB21-5245D39C76E6}"/>
              </a:ext>
            </a:extLst>
          </p:cNvPr>
          <p:cNvSpPr/>
          <p:nvPr/>
        </p:nvSpPr>
        <p:spPr>
          <a:xfrm>
            <a:off x="2829014" y="1277220"/>
            <a:ext cx="60361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“In the UK only 1 in 12 students, or 8%, leave HE during their first year of study, but between 33% and 42% of students </a:t>
            </a:r>
            <a:r>
              <a:rPr lang="en-GB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think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about withdrawing from HE”.</a:t>
            </a:r>
          </a:p>
          <a:p>
            <a:pPr algn="ctr">
              <a:spcAft>
                <a:spcPts val="0"/>
              </a:spcAft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Thomas, 2012 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3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855E86-C69E-4755-9051-8E1A8C046E28}"/>
              </a:ext>
            </a:extLst>
          </p:cNvPr>
          <p:cNvSpPr txBox="1">
            <a:spLocks/>
          </p:cNvSpPr>
          <p:nvPr/>
        </p:nvSpPr>
        <p:spPr>
          <a:xfrm>
            <a:off x="2943036" y="253220"/>
            <a:ext cx="5931594" cy="701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b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Northampton, UK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Enhancing Student Success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A2E85-A0E1-46B7-8948-8E3F06228903}"/>
              </a:ext>
            </a:extLst>
          </p:cNvPr>
          <p:cNvSpPr/>
          <p:nvPr/>
        </p:nvSpPr>
        <p:spPr>
          <a:xfrm>
            <a:off x="1153886" y="2274838"/>
            <a:ext cx="9601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Student Success (ESS) is a four year, institution-wide plan seeking to enhance the undergraduate student experience. It comprises 2 separate projects – the First Year Experience (FYE) project, launched in September 2015 and a new project entitled Continuing Student Success which is looking at the ongoing-programme experience of our levels 5 and 6 students (Years 2 &amp; 3).</a:t>
            </a:r>
          </a:p>
          <a:p>
            <a:pPr algn="ctr"/>
            <a:endParaRPr lang="en-GB" sz="2400" dirty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Learning and Teaching, University of Northampton, 2019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4E8A7-E16E-41EF-86B6-E4C7780E8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" y="385671"/>
            <a:ext cx="1371283" cy="13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694DCF-5A94-45D5-B370-ACF41ED856D2}"/>
              </a:ext>
            </a:extLst>
          </p:cNvPr>
          <p:cNvSpPr/>
          <p:nvPr/>
        </p:nvSpPr>
        <p:spPr>
          <a:xfrm>
            <a:off x="1057415" y="512020"/>
            <a:ext cx="9881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Learning Enhancement and Innovation Fund 2018-2019</a:t>
            </a:r>
          </a:p>
          <a:p>
            <a:pPr algn="ctr"/>
            <a:r>
              <a:rPr lang="en-GB" sz="2400" b="1" i="0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University of Northampton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AD8E10-2CBB-4DAC-BAF8-1FDC147D0E4E}"/>
              </a:ext>
            </a:extLst>
          </p:cNvPr>
          <p:cNvSpPr/>
          <p:nvPr/>
        </p:nvSpPr>
        <p:spPr>
          <a:xfrm>
            <a:off x="2090876" y="1741946"/>
            <a:ext cx="7814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Institute of Learning and Teaching (ILT) Learning Enhancement and Innovation fund 2018-19 has funded 11 projects. All the projects started in November 2018, and will be completed in July 2019.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B215CF-C8B4-439E-AD72-FDEAC9B4D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11" y="3546395"/>
            <a:ext cx="4756377" cy="30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DD5FCA-F9C4-447A-8F55-7D8BD0189E77}"/>
              </a:ext>
            </a:extLst>
          </p:cNvPr>
          <p:cNvSpPr/>
          <p:nvPr/>
        </p:nvSpPr>
        <p:spPr>
          <a:xfrm>
            <a:off x="4998720" y="2046515"/>
            <a:ext cx="6888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b="1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Aim:</a:t>
            </a:r>
            <a:endParaRPr lang="en-GB" sz="2000" dirty="0">
              <a:solidFill>
                <a:srgbClr val="3232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en-GB" sz="2000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engage undergraduate students in the development of a relational model of teaching and learning.</a:t>
            </a:r>
          </a:p>
          <a:p>
            <a:pPr fontAlgn="base"/>
            <a:r>
              <a:rPr lang="en-GB" sz="2000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fontAlgn="base"/>
            <a:r>
              <a:rPr lang="en-GB" sz="2000" b="1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  <a:endParaRPr lang="en-GB" sz="2000" dirty="0">
              <a:solidFill>
                <a:srgbClr val="3232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use restorative processes to build relationships and establish shared learning norms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investigate student perceptions of the co-created learning environment that values respect, equal voice and relationship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evaluate through student feedback, the restorative framework as an explicit approach to develop a relational model of learning.</a:t>
            </a:r>
            <a:endParaRPr lang="en-GB" sz="2000" b="0" i="0" dirty="0">
              <a:solidFill>
                <a:srgbClr val="32323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485050-B881-4AE6-9FE0-12CBAD889365}"/>
              </a:ext>
            </a:extLst>
          </p:cNvPr>
          <p:cNvSpPr/>
          <p:nvPr/>
        </p:nvSpPr>
        <p:spPr>
          <a:xfrm>
            <a:off x="4998720" y="249942"/>
            <a:ext cx="70096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Restorative practices facilitate a space where all voices are valued and collaboration and participation are encouraged. Traditionally associated with conflict and harm, more recent development has been in the development of relational pedagogy.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4C0E8E5-8B94-40D3-B03D-E9B8EC775F98}"/>
              </a:ext>
            </a:extLst>
          </p:cNvPr>
          <p:cNvSpPr/>
          <p:nvPr/>
        </p:nvSpPr>
        <p:spPr>
          <a:xfrm>
            <a:off x="183671" y="326142"/>
            <a:ext cx="4622800" cy="4578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90" y="1245921"/>
            <a:ext cx="2550161" cy="2183079"/>
          </a:xfrm>
        </p:spPr>
        <p:txBody>
          <a:bodyPr>
            <a:normAutofit/>
          </a:bodyPr>
          <a:lstStyle/>
          <a:p>
            <a:r>
              <a:rPr lang="en-US" dirty="0"/>
              <a:t>Aims and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38105-AD1A-4622-9B71-F3E996F49088}"/>
              </a:ext>
            </a:extLst>
          </p:cNvPr>
          <p:cNvSpPr txBox="1"/>
          <p:nvPr/>
        </p:nvSpPr>
        <p:spPr>
          <a:xfrm>
            <a:off x="0" y="6162526"/>
            <a:ext cx="518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‘project’ has received University ethical approval</a:t>
            </a:r>
          </a:p>
        </p:txBody>
      </p:sp>
    </p:spTree>
    <p:extLst>
      <p:ext uri="{BB962C8B-B14F-4D97-AF65-F5344CB8AC3E}">
        <p14:creationId xmlns:p14="http://schemas.microsoft.com/office/powerpoint/2010/main" val="151746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DE732-8BE7-4585-B5EE-071D32C6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0" y="1237264"/>
            <a:ext cx="5291666" cy="4691943"/>
          </a:xfrm>
          <a:prstGeom prst="rect">
            <a:avLst/>
          </a:prstGeom>
        </p:spPr>
      </p:pic>
      <p:pic>
        <p:nvPicPr>
          <p:cNvPr id="2" name="Picture 1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616A929B-F1C4-417E-8F56-B9AD7808D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FD0A41-38FF-4E6E-BDE1-3C504FCA6FA1}"/>
              </a:ext>
            </a:extLst>
          </p:cNvPr>
          <p:cNvSpPr txBox="1">
            <a:spLocks/>
          </p:cNvSpPr>
          <p:nvPr/>
        </p:nvSpPr>
        <p:spPr>
          <a:xfrm>
            <a:off x="4010495" y="279240"/>
            <a:ext cx="4208088" cy="701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Restorative Pedagogy</a:t>
            </a:r>
          </a:p>
        </p:txBody>
      </p:sp>
    </p:spTree>
    <p:extLst>
      <p:ext uri="{BB962C8B-B14F-4D97-AF65-F5344CB8AC3E}">
        <p14:creationId xmlns:p14="http://schemas.microsoft.com/office/powerpoint/2010/main" val="382267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1107</Words>
  <Application>Microsoft Office PowerPoint</Application>
  <PresentationFormat>Widescreen</PresentationFormat>
  <Paragraphs>134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Open Sans</vt:lpstr>
      <vt:lpstr>Times</vt:lpstr>
      <vt:lpstr>Times New Roman</vt:lpstr>
      <vt:lpstr>Verdana</vt:lpstr>
      <vt:lpstr>Office Theme</vt:lpstr>
      <vt:lpstr>1_Office Theme</vt:lpstr>
      <vt:lpstr>Restorative Pedagogy in  Higher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Aims and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Restorative Practices Continuum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 Deficit Hyperactivity Disorder through a restorative lens</dc:title>
  <dc:creator>Nicola</dc:creator>
  <cp:lastModifiedBy>Nicola Preston</cp:lastModifiedBy>
  <cp:revision>36</cp:revision>
  <dcterms:created xsi:type="dcterms:W3CDTF">2018-06-10T11:04:34Z</dcterms:created>
  <dcterms:modified xsi:type="dcterms:W3CDTF">2019-05-15T15:04:55Z</dcterms:modified>
</cp:coreProperties>
</file>