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0C963-3BC2-4F99-A6D8-6D859A0B7917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36062-778B-4DE3-875E-22AEC37D742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80E2-CACE-4E10-A0DD-3C7ACF09F03A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5E48-0B9B-408A-AE7A-B7438778FE7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What is “Your” Role?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Comprehensive Study of Group Dynamics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8400" y="5029200"/>
            <a:ext cx="2521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Thaddeus Hill M.ED., LPC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Group Tasks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287963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At any given moment every member of a group, wither consciously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or unconsciously, has a specific “role” within a given “frame” within the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group.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cross-referencing of these roles and frames (for the purpose of the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presentation) can be referred to as “tasks”. An examination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these tasks is much more definitive of the nature of  group dynamics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opposed to a study of  either roles or frames alone.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efficacy with which these “tasks” are achieved will determined the </a:t>
            </a:r>
          </a:p>
          <a:p>
            <a:pPr lvl="2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effectiveness of the group as a whole.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Definitions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roup Tasks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5364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Tasks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Learner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learning about the chain of command, physical plant and     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all aspects of group structure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Cultural Builder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promoting and practicing the mission and            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processes of the group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Advocate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advocating, internally and externally, for the efficacy of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of the group structure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Leader-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ongoing maintenance and promotion of structural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integrity and viability.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Mentor-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assisting other in understanding the group structure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Supervisor-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overseeing structural integrity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 Manager-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managing ongoing structural processes.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Structural Politician-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acquisition and distribution of structural resources.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 Tasks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Learner-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Who am I working with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 Culture Builder-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I believe in and support the members        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of group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Advocate-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can I represent and/or advocate for my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co-workers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Leader-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leading in the evolution of our human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resources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Mentor-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assisting other in their development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Supervisor-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supervising people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Manager-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effectively utilizing human resources.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Human Resources Politician-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an effective collaborator?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258762"/>
          </a:xfrm>
        </p:spPr>
        <p:txBody>
          <a:bodyPr>
            <a:noAutofit/>
          </a:bodyPr>
          <a:lstStyle/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Tasks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Learner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-Am I learning about internal and external politics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Cultural Builder-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I promote effective collaboration?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Advocate-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Can I present internal and external political concerns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 coherently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Leader-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a leader in resolving areas of contention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Mentor-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I help others function effectively in areas where there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is contention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Supervisor-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overseeing communication and mediating in areas of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contention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Manager-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managing interaction in areas of contention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Political Politician-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cognizant of and an effective operator within the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 political atmosphere around me ?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638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Tasks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Learner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-Am I cognizant of  group culture 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Culture Builder-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“Keeper of the Flame”, building and maintaining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the group value system 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Advocate-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I promote positive group culture?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Leader-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 I an effective leader of group culture?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Mentor-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I assist others in understanding group culture?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Supervision-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overseeing the establishment and maintenance of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                  group culture.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Manager-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ongoing implementation of  positive group culture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Symbolic Politician-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mediating areas of contention concerning group culture</a:t>
            </a: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762000"/>
          <a:ext cx="8610600" cy="586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120"/>
                <a:gridCol w="1722120"/>
                <a:gridCol w="1722120"/>
                <a:gridCol w="1722120"/>
                <a:gridCol w="1722120"/>
              </a:tblGrid>
              <a:tr h="4973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Roles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Structural </a:t>
                      </a:r>
                    </a:p>
                    <a:p>
                      <a:r>
                        <a:rPr lang="en-US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Frame</a:t>
                      </a:r>
                      <a:endParaRPr lang="en-US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Human Resources</a:t>
                      </a:r>
                    </a:p>
                    <a:p>
                      <a:r>
                        <a:rPr lang="en-US" sz="1200" b="1" dirty="0" smtClean="0"/>
                        <a:t>Frame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Political</a:t>
                      </a:r>
                    </a:p>
                    <a:p>
                      <a:r>
                        <a:rPr lang="en-US" sz="1200" b="1" dirty="0" smtClean="0"/>
                        <a:t>Frame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Symbolic </a:t>
                      </a:r>
                    </a:p>
                    <a:p>
                      <a:r>
                        <a:rPr lang="en-US" sz="1200" b="1" dirty="0" smtClean="0"/>
                        <a:t>Frame</a:t>
                      </a:r>
                      <a:endParaRPr lang="en-US" sz="1200" b="1" dirty="0"/>
                    </a:p>
                  </a:txBody>
                  <a:tcPr/>
                </a:tc>
              </a:tr>
              <a:tr h="63604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Learner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Structural</a:t>
                      </a:r>
                    </a:p>
                    <a:p>
                      <a:r>
                        <a:rPr lang="en-US" sz="1200" dirty="0" smtClean="0"/>
                        <a:t>Education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Understanding</a:t>
                      </a:r>
                    </a:p>
                    <a:p>
                      <a:r>
                        <a:rPr lang="en-US" sz="1200" dirty="0" smtClean="0"/>
                        <a:t>Human </a:t>
                      </a:r>
                    </a:p>
                    <a:p>
                      <a:r>
                        <a:rPr lang="en-US" sz="1200" dirty="0" smtClean="0"/>
                        <a:t>Resources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Developing </a:t>
                      </a:r>
                    </a:p>
                    <a:p>
                      <a:r>
                        <a:rPr lang="en-US" sz="1200" dirty="0" smtClean="0"/>
                        <a:t>Collaborative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baseline="0" dirty="0" smtClean="0"/>
                        <a:t>Skills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Understanding</a:t>
                      </a:r>
                    </a:p>
                    <a:p>
                      <a:r>
                        <a:rPr lang="en-US" sz="1200" dirty="0" smtClean="0"/>
                        <a:t>Group </a:t>
                      </a:r>
                    </a:p>
                    <a:p>
                      <a:r>
                        <a:rPr lang="en-US" sz="1200" dirty="0" smtClean="0"/>
                        <a:t>Culture</a:t>
                      </a:r>
                      <a:endParaRPr lang="en-US" sz="1200" dirty="0"/>
                    </a:p>
                  </a:txBody>
                  <a:tcPr/>
                </a:tc>
              </a:tr>
              <a:tr h="61319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Culture</a:t>
                      </a:r>
                    </a:p>
                    <a:p>
                      <a:pPr algn="ctr"/>
                      <a:r>
                        <a:rPr lang="en-US" sz="1200" b="1" dirty="0" smtClean="0"/>
                        <a:t>Builder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Promoting belief</a:t>
                      </a:r>
                    </a:p>
                    <a:p>
                      <a:r>
                        <a:rPr lang="en-US" sz="1200" dirty="0" smtClean="0"/>
                        <a:t>In structural</a:t>
                      </a:r>
                    </a:p>
                    <a:p>
                      <a:r>
                        <a:rPr lang="en-US" sz="1200" dirty="0" smtClean="0"/>
                        <a:t>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Promoting </a:t>
                      </a:r>
                    </a:p>
                    <a:p>
                      <a:r>
                        <a:rPr lang="en-US" sz="1200" dirty="0" smtClean="0"/>
                        <a:t>Teamwork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Promoting </a:t>
                      </a:r>
                    </a:p>
                    <a:p>
                      <a:r>
                        <a:rPr lang="en-US" sz="1200" dirty="0" smtClean="0"/>
                        <a:t>Collaborative </a:t>
                      </a:r>
                    </a:p>
                    <a:p>
                      <a:r>
                        <a:rPr lang="en-US" sz="1200" dirty="0" smtClean="0"/>
                        <a:t>Skills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Creating and </a:t>
                      </a:r>
                    </a:p>
                    <a:p>
                      <a:r>
                        <a:rPr lang="en-US" sz="1200" dirty="0" smtClean="0"/>
                        <a:t>Maintaining</a:t>
                      </a:r>
                    </a:p>
                    <a:p>
                      <a:r>
                        <a:rPr lang="en-US" sz="1200" dirty="0" smtClean="0"/>
                        <a:t>Group Culture</a:t>
                      </a:r>
                      <a:endParaRPr lang="en-US" sz="1200" dirty="0"/>
                    </a:p>
                  </a:txBody>
                  <a:tcPr/>
                </a:tc>
              </a:tr>
              <a:tr h="51985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Advocate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Advocating</a:t>
                      </a:r>
                      <a:r>
                        <a:rPr lang="en-US" sz="1200" baseline="0" dirty="0" smtClean="0"/>
                        <a:t> for</a:t>
                      </a:r>
                    </a:p>
                    <a:p>
                      <a:r>
                        <a:rPr lang="en-US" sz="1200" baseline="0" dirty="0" smtClean="0"/>
                        <a:t>the group 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Advocating for</a:t>
                      </a:r>
                    </a:p>
                    <a:p>
                      <a:r>
                        <a:rPr lang="en-US" sz="1200" dirty="0" smtClean="0"/>
                        <a:t>Co-workers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Effective </a:t>
                      </a:r>
                    </a:p>
                    <a:p>
                      <a:r>
                        <a:rPr lang="en-US" sz="1200" dirty="0" smtClean="0"/>
                        <a:t>Mediation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Promoting positive</a:t>
                      </a:r>
                    </a:p>
                    <a:p>
                      <a:r>
                        <a:rPr lang="en-US" sz="1200" dirty="0" smtClean="0"/>
                        <a:t>Group Culture</a:t>
                      </a:r>
                    </a:p>
                  </a:txBody>
                  <a:tcPr/>
                </a:tc>
              </a:tr>
              <a:tr h="63980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Leader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Leader</a:t>
                      </a:r>
                      <a:r>
                        <a:rPr lang="en-US" sz="1200" baseline="0" dirty="0" smtClean="0"/>
                        <a:t> in </a:t>
                      </a:r>
                    </a:p>
                    <a:p>
                      <a:r>
                        <a:rPr lang="en-US" sz="1200" baseline="0" dirty="0" smtClean="0"/>
                        <a:t>Maintaining</a:t>
                      </a:r>
                    </a:p>
                    <a:p>
                      <a:r>
                        <a:rPr lang="en-US" sz="1200" baseline="0" dirty="0" smtClean="0"/>
                        <a:t>Group viability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Leading the</a:t>
                      </a: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Evolution of </a:t>
                      </a:r>
                    </a:p>
                    <a:p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Human Resources</a:t>
                      </a:r>
                      <a:endParaRPr lang="en-U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Diplomat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Leader of </a:t>
                      </a:r>
                    </a:p>
                    <a:p>
                      <a:r>
                        <a:rPr lang="en-US" sz="1200" dirty="0" smtClean="0"/>
                        <a:t>Group Culture</a:t>
                      </a:r>
                      <a:endParaRPr lang="en-US" sz="1200" dirty="0"/>
                    </a:p>
                  </a:txBody>
                  <a:tcPr/>
                </a:tc>
              </a:tr>
              <a:tr h="64397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Mentor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Mentor others in</a:t>
                      </a:r>
                    </a:p>
                    <a:p>
                      <a:r>
                        <a:rPr lang="en-US" sz="1200" dirty="0" smtClean="0"/>
                        <a:t>Structural</a:t>
                      </a:r>
                    </a:p>
                    <a:p>
                      <a:r>
                        <a:rPr lang="en-US" sz="1200" dirty="0" smtClean="0"/>
                        <a:t>understanding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Assisting in the </a:t>
                      </a:r>
                    </a:p>
                    <a:p>
                      <a:r>
                        <a:rPr lang="en-US" sz="1200" dirty="0" smtClean="0"/>
                        <a:t>Development of</a:t>
                      </a:r>
                    </a:p>
                    <a:p>
                      <a:r>
                        <a:rPr lang="en-US" sz="1200" dirty="0" smtClean="0"/>
                        <a:t>Coworker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Assisting other in</a:t>
                      </a:r>
                    </a:p>
                    <a:p>
                      <a:r>
                        <a:rPr lang="en-US" sz="1200" dirty="0" smtClean="0"/>
                        <a:t>Developing</a:t>
                      </a:r>
                    </a:p>
                    <a:p>
                      <a:r>
                        <a:rPr lang="en-US" sz="1200" dirty="0" smtClean="0"/>
                        <a:t>Collaborative</a:t>
                      </a:r>
                      <a:r>
                        <a:rPr lang="en-US" sz="1200" baseline="0" dirty="0" smtClean="0"/>
                        <a:t> skills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Assisting others in</a:t>
                      </a:r>
                    </a:p>
                    <a:p>
                      <a:r>
                        <a:rPr lang="en-US" sz="1200" dirty="0" smtClean="0"/>
                        <a:t>Understanding </a:t>
                      </a:r>
                    </a:p>
                    <a:p>
                      <a:r>
                        <a:rPr lang="en-US" sz="1200" dirty="0" smtClean="0"/>
                        <a:t>Group Culture</a:t>
                      </a:r>
                      <a:endParaRPr lang="en-US" sz="1200" dirty="0"/>
                    </a:p>
                  </a:txBody>
                  <a:tcPr/>
                </a:tc>
              </a:tr>
              <a:tr h="63980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Supervisor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Overseeing</a:t>
                      </a:r>
                    </a:p>
                    <a:p>
                      <a:r>
                        <a:rPr lang="en-US" sz="1200" dirty="0" smtClean="0"/>
                        <a:t>Structural</a:t>
                      </a:r>
                    </a:p>
                    <a:p>
                      <a:r>
                        <a:rPr lang="en-US" sz="1200" dirty="0" smtClean="0"/>
                        <a:t>integrity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Supervising</a:t>
                      </a:r>
                    </a:p>
                    <a:p>
                      <a:r>
                        <a:rPr lang="en-US" sz="1200" dirty="0" smtClean="0"/>
                        <a:t>People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Overseeing  Areas</a:t>
                      </a:r>
                    </a:p>
                    <a:p>
                      <a:r>
                        <a:rPr lang="en-US" sz="1200" dirty="0" smtClean="0"/>
                        <a:t>Of Contention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Overseeing</a:t>
                      </a:r>
                      <a:r>
                        <a:rPr lang="en-US" sz="1200" baseline="0" dirty="0" smtClean="0"/>
                        <a:t> the</a:t>
                      </a:r>
                    </a:p>
                    <a:p>
                      <a:r>
                        <a:rPr lang="en-US" sz="1200" baseline="0" dirty="0" smtClean="0"/>
                        <a:t>Establishment of </a:t>
                      </a:r>
                    </a:p>
                    <a:p>
                      <a:r>
                        <a:rPr lang="en-US" sz="1200" baseline="0" dirty="0" smtClean="0"/>
                        <a:t>Group Culture</a:t>
                      </a:r>
                      <a:endParaRPr lang="en-US" sz="1200" dirty="0"/>
                    </a:p>
                  </a:txBody>
                  <a:tcPr/>
                </a:tc>
              </a:tr>
              <a:tr h="63980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Manager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Managing</a:t>
                      </a:r>
                    </a:p>
                    <a:p>
                      <a:r>
                        <a:rPr lang="en-US" sz="1200" dirty="0" smtClean="0"/>
                        <a:t>Structural</a:t>
                      </a:r>
                    </a:p>
                    <a:p>
                      <a:r>
                        <a:rPr lang="en-US" sz="1200" dirty="0" smtClean="0"/>
                        <a:t>processes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Effective utilization of</a:t>
                      </a:r>
                    </a:p>
                    <a:p>
                      <a:r>
                        <a:rPr lang="en-US" sz="1200" dirty="0" smtClean="0"/>
                        <a:t>Human Resources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Managing</a:t>
                      </a:r>
                    </a:p>
                    <a:p>
                      <a:r>
                        <a:rPr lang="en-US" sz="1200" dirty="0" smtClean="0"/>
                        <a:t>Contentious</a:t>
                      </a:r>
                    </a:p>
                    <a:p>
                      <a:r>
                        <a:rPr lang="en-US" sz="1200" dirty="0" smtClean="0"/>
                        <a:t>Interactions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Implementing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Positive </a:t>
                      </a:r>
                    </a:p>
                    <a:p>
                      <a:r>
                        <a:rPr lang="en-US" sz="1200" dirty="0" smtClean="0"/>
                        <a:t>Group Culture</a:t>
                      </a:r>
                      <a:endParaRPr lang="en-US" sz="1200" dirty="0"/>
                    </a:p>
                  </a:txBody>
                  <a:tcPr/>
                </a:tc>
              </a:tr>
              <a:tr h="100540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Politician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Acquisition and</a:t>
                      </a:r>
                    </a:p>
                    <a:p>
                      <a:r>
                        <a:rPr lang="en-US" sz="1200" dirty="0" smtClean="0"/>
                        <a:t>Distribution of</a:t>
                      </a:r>
                    </a:p>
                    <a:p>
                      <a:r>
                        <a:rPr lang="en-US" sz="1200" dirty="0" smtClean="0"/>
                        <a:t>Structural</a:t>
                      </a:r>
                    </a:p>
                    <a:p>
                      <a:r>
                        <a:rPr lang="en-US" sz="1200" dirty="0" smtClean="0"/>
                        <a:t>Resources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Effective </a:t>
                      </a:r>
                    </a:p>
                    <a:p>
                      <a:r>
                        <a:rPr lang="en-US" sz="1200" dirty="0" smtClean="0"/>
                        <a:t>Collaboration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Effective</a:t>
                      </a:r>
                    </a:p>
                    <a:p>
                      <a:r>
                        <a:rPr lang="en-US" sz="1200" dirty="0" smtClean="0"/>
                        <a:t>Political</a:t>
                      </a:r>
                    </a:p>
                    <a:p>
                      <a:r>
                        <a:rPr lang="en-US" sz="1200" dirty="0" smtClean="0"/>
                        <a:t>Operative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Mediating  contention</a:t>
                      </a:r>
                    </a:p>
                    <a:p>
                      <a:r>
                        <a:rPr lang="en-US" sz="1200" dirty="0" smtClean="0"/>
                        <a:t>Concerning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baseline="0" dirty="0" smtClean="0"/>
                        <a:t>Group culture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 Task Chart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820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When any group is not functioning at optimum efficiency an internal review is in order. This template can be a highly effective diagnostic tool. It can be used to examine goal construction and implementation. It can be used to determine if an organization is functioning in a highly collaborative manner. It can be used to determine if the organization has a sound structural foundation. Overall using this framework as a diagnostic tool could vastly improve any organization’s ongoing function.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Finally, in terms of family dynamics, it is also quite obvious that this template can be a very effective tool  in understanding interpersonal interactions. A comprehensive examination of family dynamics using this tool has a vast array of applications. It could help to improve the relationships of family members as well as increase individual motivation and achievement.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Outline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I. Introduction</a:t>
            </a:r>
          </a:p>
          <a:p>
            <a:pPr marL="514350" indent="-51435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II. Frames- Bolman and Deal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A. Definitions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B, Common Conflicts</a:t>
            </a:r>
          </a:p>
          <a:p>
            <a:pPr marL="514350" indent="-51435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III. Roles- Matthews and Crow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A. Definitions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B. Common Conflicts</a:t>
            </a:r>
          </a:p>
          <a:p>
            <a:pPr marL="514350" indent="-51435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IV. The Need to Cross-Reference</a:t>
            </a:r>
          </a:p>
          <a:p>
            <a:pPr marL="514350" indent="-51435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V.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Tasks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A. Definitions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1.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Structural Tasks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2. Human Resources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Tasks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3.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Political Tasks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4. Symbolic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Tasks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B. The Chart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VI. Conclusion</a:t>
            </a:r>
          </a:p>
          <a:p>
            <a:pPr marL="514350" indent="-51435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514350" indent="-51435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It is common in education administration training to study the work of  Lee Bolman and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Terrence Deal,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“ Reframing the Path to School Leadership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” 2002. Most educator are also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familiar with the Joe Matthews and Gary Crow, “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The Principalship: New Roles in a </a:t>
            </a:r>
          </a:p>
          <a:p>
            <a:pPr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 Professional Learning  Communities”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2010. 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While the importance of the work of both teams is undeniable , as a school leader and a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therapist, I contemplated a more comprehensive approach to group dynamics.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It did not take a great eureka moment or a great leap of faith to see the advantages of  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cross-referencing the concepts developed by these two pre-eminent teams.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It is my hope to show that while this presentation  found its roots in school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administration education it will lead  to a much broader understanding group dynamics 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Hopefully this understanding will extend to not only educational settings but to the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form and function of  any organization or endeavor  that requires efforts. This includes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families and community groups.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Frames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All groups or organizations have  goals, objectives or reason for existence. Bolman and Deal (2002) defined these objectives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and/or challenges as four distinct types they call frames.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The frames are: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The Structural Frame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This frame defines the standards, measure  and the hierarchy , that  is the                     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structure of the group ( The Clockwork)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The Human Resource Frame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This frame focuses on the members  of the group, their asset and motivation as  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individuals as well as members of the group  (The “We” of the group)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The Political Frame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While it may be appropriate to define this frame in terms of  authority  or the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allocation of power I prefer to view it in terms of the collaborative  nature of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the group, both internally and with external entities. (Is it about the science of  power or   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the art of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collaboration?)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4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. The Symbolic Frame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This frame focuses on the culture, vision and shared beliefs of the group or organization. </a:t>
            </a:r>
          </a:p>
          <a:p>
            <a:pPr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(Can we call this the group mythology?)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terms of diagnostics it is easy to see some inherent organizational frame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conflicts. A couple of  common example are: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The Structural Frame vs. The Human Resources Frame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That is – Do we have enough and the “right” folks to do what we do ?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The Political Frame vs. The Symbolic Frame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That is – What can we do as opposed to what should we do.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Roles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work of Matthew and Crow (2010) identifies eight classifications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 the types of  individual activities any member of a group may be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engaged in at any given time. They define theses classifications as “roles”.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roles are not “chiseled in stone”, quite the contrary. The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effectiveness of any group member may not only depend on that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member’s ability to identify their current role but to consciously transition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one role to another.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Role Definitions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05800" cy="5410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Learner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In order to contribute effectively to any group endeavor a member must be able to acquire and process new data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Culture Builder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 culture builder designs, maintains and promotes the norms and values of the group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Advocate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To advocate is to serve a representative of the group both internally and in support of the group while interacting with external entities.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Leader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 leader may or may not be a decision-maker. They however often supply member of the group with direction and motivation.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Mentor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 mentor supports and assist in the growth and development of other members of the group.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Supervisor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supervision provides oversight of compliance and effectiveness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Manager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manager is the tactical decision-maker . They handle the “nuts and bolts” of daily activities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Politician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politician is the diplomat of the group. They should be skilled not only at welding power but ideally should be a good negotiator.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Of course it is obvious that there is role conflict can and do exist. In fact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some conflicts can be inherent in the very definitions of some roles.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Some of the most common conflicts are:</a:t>
            </a:r>
          </a:p>
          <a:p>
            <a:pPr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Manager vs. Supervision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This is strategic decision-making vs. tactical decision-making or design and planning as opposed to execution and implementation</a:t>
            </a:r>
          </a:p>
          <a:p>
            <a:pPr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Learner vs. Mentor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Who are you to tell me? vs. You just don’t get it</a:t>
            </a:r>
          </a:p>
          <a:p>
            <a:pPr>
              <a:buNone/>
            </a:pP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The Advocate and/or Culture-Builder vs. The Supervisor and/or Manager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This is the classic conflict of what can we do as opposed to what should we do.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Need to Cross- Reference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153400" cy="5135563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Any group faces any number of challenges in order to meet any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number of outcomes. Maximizing group effectiveness may depend on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matching each group member’s skill-set(roles) with each type of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challenge(frame).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It is also clear that in terms of family dynamics a clear understanding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 each family member’s role within the various family frames would go 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long way in promoting family cohesion.</a:t>
            </a:r>
          </a:p>
          <a:p>
            <a:pPr lvl="1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655</Words>
  <Application>Microsoft Office PowerPoint</Application>
  <PresentationFormat>On-screen Show (4:3)</PresentationFormat>
  <Paragraphs>272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What is “Your” Role? A Comprehensive Study of Group Dynamics</vt:lpstr>
      <vt:lpstr>Outline</vt:lpstr>
      <vt:lpstr>Introduction</vt:lpstr>
      <vt:lpstr>Frames</vt:lpstr>
      <vt:lpstr>Slide 5</vt:lpstr>
      <vt:lpstr>Roles</vt:lpstr>
      <vt:lpstr>Role Definitions</vt:lpstr>
      <vt:lpstr>Slide 8</vt:lpstr>
      <vt:lpstr>The Need to Cross- Reference</vt:lpstr>
      <vt:lpstr>Group Tasks</vt:lpstr>
      <vt:lpstr>Definitions of Group Tasks</vt:lpstr>
      <vt:lpstr>Slide 12</vt:lpstr>
      <vt:lpstr>Slide 13</vt:lpstr>
      <vt:lpstr>Slide 14</vt:lpstr>
      <vt:lpstr>Group Task Chart</vt:lpstr>
      <vt:lpstr>Conclusion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“Your” Role? A Comprehensive Study of Group Dynamics</dc:title>
  <dc:creator>Corporate Edition</dc:creator>
  <cp:lastModifiedBy>Corporate Edition</cp:lastModifiedBy>
  <cp:revision>76</cp:revision>
  <dcterms:created xsi:type="dcterms:W3CDTF">2018-10-01T22:21:49Z</dcterms:created>
  <dcterms:modified xsi:type="dcterms:W3CDTF">2018-10-03T21:03:36Z</dcterms:modified>
</cp:coreProperties>
</file>