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 id="2147483662" r:id="rId3"/>
    <p:sldMasterId id="2147483673" r:id="rId4"/>
  </p:sldMasterIdLst>
  <p:notesMasterIdLst>
    <p:notesMasterId r:id="rId57"/>
  </p:notesMasterIdLst>
  <p:sldIdLst>
    <p:sldId id="327" r:id="rId5"/>
    <p:sldId id="325" r:id="rId6"/>
    <p:sldId id="326" r:id="rId7"/>
    <p:sldId id="393" r:id="rId8"/>
    <p:sldId id="342" r:id="rId9"/>
    <p:sldId id="333" r:id="rId10"/>
    <p:sldId id="332" r:id="rId11"/>
    <p:sldId id="330" r:id="rId12"/>
    <p:sldId id="336"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88" r:id="rId29"/>
    <p:sldId id="360" r:id="rId30"/>
    <p:sldId id="344" r:id="rId31"/>
    <p:sldId id="389"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8A6"/>
    <a:srgbClr val="1DD1B3"/>
    <a:srgbClr val="3BB3AD"/>
    <a:srgbClr val="3EA2B0"/>
    <a:srgbClr val="30BEB7"/>
    <a:srgbClr val="03EBE0"/>
    <a:srgbClr val="A0F0F2"/>
    <a:srgbClr val="FED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59" autoAdjust="0"/>
    <p:restoredTop sz="89977" autoAdjust="0"/>
  </p:normalViewPr>
  <p:slideViewPr>
    <p:cSldViewPr showGuides="1">
      <p:cViewPr varScale="1">
        <p:scale>
          <a:sx n="73" d="100"/>
          <a:sy n="73" d="100"/>
        </p:scale>
        <p:origin x="14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Conflict</a:t>
            </a:r>
            <a:r>
              <a:rPr lang="en-GB" baseline="0"/>
              <a:t> </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Sheet1!$B$45:$C$45</c:f>
              <c:strCache>
                <c:ptCount val="2"/>
                <c:pt idx="0">
                  <c:v> Pre Serv</c:v>
                </c:pt>
              </c:strCache>
            </c:strRef>
          </c:tx>
          <c:spPr>
            <a:solidFill>
              <a:schemeClr val="accent1"/>
            </a:solidFill>
            <a:ln>
              <a:noFill/>
            </a:ln>
            <a:effectLst/>
          </c:spPr>
          <c:invertIfNegative val="0"/>
          <c:cat>
            <c:strRef>
              <c:f>Sheet1!$D$44:$F$44</c:f>
              <c:strCache>
                <c:ptCount val="3"/>
                <c:pt idx="0">
                  <c:v>LA1</c:v>
                </c:pt>
                <c:pt idx="1">
                  <c:v>LA2</c:v>
                </c:pt>
                <c:pt idx="2">
                  <c:v>LA3</c:v>
                </c:pt>
              </c:strCache>
            </c:strRef>
          </c:cat>
          <c:val>
            <c:numRef>
              <c:f>Sheet1!$D$45:$F$45</c:f>
              <c:numCache>
                <c:formatCode>General</c:formatCode>
                <c:ptCount val="3"/>
                <c:pt idx="0">
                  <c:v>46.2</c:v>
                </c:pt>
                <c:pt idx="1">
                  <c:v>47.4</c:v>
                </c:pt>
                <c:pt idx="2">
                  <c:v>61.4</c:v>
                </c:pt>
              </c:numCache>
            </c:numRef>
          </c:val>
          <c:extLst>
            <c:ext xmlns:c16="http://schemas.microsoft.com/office/drawing/2014/chart" uri="{C3380CC4-5D6E-409C-BE32-E72D297353CC}">
              <c16:uniqueId val="{00000000-A549-44F2-9208-0A15F87C0D38}"/>
            </c:ext>
          </c:extLst>
        </c:ser>
        <c:ser>
          <c:idx val="1"/>
          <c:order val="1"/>
          <c:tx>
            <c:strRef>
              <c:f>Sheet1!$B$46:$C$46</c:f>
              <c:strCache>
                <c:ptCount val="2"/>
                <c:pt idx="0">
                  <c:v> 3mth</c:v>
                </c:pt>
              </c:strCache>
            </c:strRef>
          </c:tx>
          <c:spPr>
            <a:solidFill>
              <a:schemeClr val="accent2"/>
            </a:solidFill>
            <a:ln>
              <a:noFill/>
            </a:ln>
            <a:effectLst/>
          </c:spPr>
          <c:invertIfNegative val="0"/>
          <c:cat>
            <c:strRef>
              <c:f>Sheet1!$D$44:$F$44</c:f>
              <c:strCache>
                <c:ptCount val="3"/>
                <c:pt idx="0">
                  <c:v>LA1</c:v>
                </c:pt>
                <c:pt idx="1">
                  <c:v>LA2</c:v>
                </c:pt>
                <c:pt idx="2">
                  <c:v>LA3</c:v>
                </c:pt>
              </c:strCache>
            </c:strRef>
          </c:cat>
          <c:val>
            <c:numRef>
              <c:f>Sheet1!$D$46:$F$46</c:f>
              <c:numCache>
                <c:formatCode>General</c:formatCode>
                <c:ptCount val="3"/>
                <c:pt idx="0">
                  <c:v>49.2</c:v>
                </c:pt>
                <c:pt idx="1">
                  <c:v>53.41</c:v>
                </c:pt>
                <c:pt idx="2">
                  <c:v>58.1</c:v>
                </c:pt>
              </c:numCache>
            </c:numRef>
          </c:val>
          <c:extLst>
            <c:ext xmlns:c16="http://schemas.microsoft.com/office/drawing/2014/chart" uri="{C3380CC4-5D6E-409C-BE32-E72D297353CC}">
              <c16:uniqueId val="{00000001-A549-44F2-9208-0A15F87C0D38}"/>
            </c:ext>
          </c:extLst>
        </c:ser>
        <c:ser>
          <c:idx val="2"/>
          <c:order val="2"/>
          <c:tx>
            <c:strRef>
              <c:f>Sheet1!$B$47:$C$47</c:f>
              <c:strCache>
                <c:ptCount val="2"/>
                <c:pt idx="0">
                  <c:v> 9mth</c:v>
                </c:pt>
              </c:strCache>
            </c:strRef>
          </c:tx>
          <c:spPr>
            <a:solidFill>
              <a:schemeClr val="accent3"/>
            </a:solidFill>
            <a:ln>
              <a:noFill/>
            </a:ln>
            <a:effectLst/>
          </c:spPr>
          <c:invertIfNegative val="0"/>
          <c:cat>
            <c:strRef>
              <c:f>Sheet1!$D$44:$F$44</c:f>
              <c:strCache>
                <c:ptCount val="3"/>
                <c:pt idx="0">
                  <c:v>LA1</c:v>
                </c:pt>
                <c:pt idx="1">
                  <c:v>LA2</c:v>
                </c:pt>
                <c:pt idx="2">
                  <c:v>LA3</c:v>
                </c:pt>
              </c:strCache>
            </c:strRef>
          </c:cat>
          <c:val>
            <c:numRef>
              <c:f>Sheet1!$D$47:$F$47</c:f>
              <c:numCache>
                <c:formatCode>General</c:formatCode>
                <c:ptCount val="3"/>
                <c:pt idx="0">
                  <c:v>56.3</c:v>
                </c:pt>
                <c:pt idx="1">
                  <c:v>50.89</c:v>
                </c:pt>
                <c:pt idx="2">
                  <c:v>40.65</c:v>
                </c:pt>
              </c:numCache>
            </c:numRef>
          </c:val>
          <c:extLst>
            <c:ext xmlns:c16="http://schemas.microsoft.com/office/drawing/2014/chart" uri="{C3380CC4-5D6E-409C-BE32-E72D297353CC}">
              <c16:uniqueId val="{00000002-A549-44F2-9208-0A15F87C0D38}"/>
            </c:ext>
          </c:extLst>
        </c:ser>
        <c:dLbls>
          <c:showLegendKey val="0"/>
          <c:showVal val="0"/>
          <c:showCatName val="0"/>
          <c:showSerName val="0"/>
          <c:showPercent val="0"/>
          <c:showBubbleSize val="0"/>
        </c:dLbls>
        <c:gapWidth val="219"/>
        <c:overlap val="-27"/>
        <c:axId val="237486104"/>
        <c:axId val="237486496"/>
      </c:barChart>
      <c:catAx>
        <c:axId val="23748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6496"/>
        <c:crosses val="autoZero"/>
        <c:auto val="1"/>
        <c:lblAlgn val="ctr"/>
        <c:lblOffset val="100"/>
        <c:noMultiLvlLbl val="0"/>
      </c:catAx>
      <c:valAx>
        <c:axId val="23748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6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Independence</a:t>
            </a:r>
            <a:r>
              <a:rPr lang="en-GB" baseline="0"/>
              <a:t> </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Sheet1!$B$67</c:f>
              <c:strCache>
                <c:ptCount val="1"/>
                <c:pt idx="0">
                  <c:v> Pre Serv</c:v>
                </c:pt>
              </c:strCache>
            </c:strRef>
          </c:tx>
          <c:spPr>
            <a:solidFill>
              <a:schemeClr val="accent1"/>
            </a:solidFill>
            <a:ln>
              <a:noFill/>
            </a:ln>
            <a:effectLst/>
          </c:spPr>
          <c:invertIfNegative val="0"/>
          <c:cat>
            <c:strRef>
              <c:f>Sheet1!$C$66:$F$66</c:f>
              <c:strCache>
                <c:ptCount val="4"/>
                <c:pt idx="0">
                  <c:v>All LAs</c:v>
                </c:pt>
                <c:pt idx="1">
                  <c:v>LA1</c:v>
                </c:pt>
                <c:pt idx="2">
                  <c:v>LA2</c:v>
                </c:pt>
                <c:pt idx="3">
                  <c:v>LA3</c:v>
                </c:pt>
              </c:strCache>
            </c:strRef>
          </c:cat>
          <c:val>
            <c:numRef>
              <c:f>Sheet1!$C$67:$F$67</c:f>
              <c:numCache>
                <c:formatCode>General</c:formatCode>
                <c:ptCount val="4"/>
                <c:pt idx="0">
                  <c:v>42.9</c:v>
                </c:pt>
                <c:pt idx="1">
                  <c:v>40.700000000000003</c:v>
                </c:pt>
                <c:pt idx="2">
                  <c:v>46</c:v>
                </c:pt>
                <c:pt idx="3">
                  <c:v>42.9</c:v>
                </c:pt>
              </c:numCache>
            </c:numRef>
          </c:val>
          <c:extLst>
            <c:ext xmlns:c16="http://schemas.microsoft.com/office/drawing/2014/chart" uri="{C3380CC4-5D6E-409C-BE32-E72D297353CC}">
              <c16:uniqueId val="{00000000-E93C-4831-9CEC-72ED66DCF455}"/>
            </c:ext>
          </c:extLst>
        </c:ser>
        <c:ser>
          <c:idx val="1"/>
          <c:order val="1"/>
          <c:tx>
            <c:strRef>
              <c:f>Sheet1!$B$68</c:f>
              <c:strCache>
                <c:ptCount val="1"/>
                <c:pt idx="0">
                  <c:v> 3mth</c:v>
                </c:pt>
              </c:strCache>
            </c:strRef>
          </c:tx>
          <c:spPr>
            <a:solidFill>
              <a:schemeClr val="accent2"/>
            </a:solidFill>
            <a:ln>
              <a:noFill/>
            </a:ln>
            <a:effectLst/>
          </c:spPr>
          <c:invertIfNegative val="0"/>
          <c:cat>
            <c:strRef>
              <c:f>Sheet1!$C$66:$F$66</c:f>
              <c:strCache>
                <c:ptCount val="4"/>
                <c:pt idx="0">
                  <c:v>All LAs</c:v>
                </c:pt>
                <c:pt idx="1">
                  <c:v>LA1</c:v>
                </c:pt>
                <c:pt idx="2">
                  <c:v>LA2</c:v>
                </c:pt>
                <c:pt idx="3">
                  <c:v>LA3</c:v>
                </c:pt>
              </c:strCache>
            </c:strRef>
          </c:cat>
          <c:val>
            <c:numRef>
              <c:f>Sheet1!$C$68:$F$68</c:f>
              <c:numCache>
                <c:formatCode>General</c:formatCode>
                <c:ptCount val="4"/>
                <c:pt idx="0">
                  <c:v>43.6</c:v>
                </c:pt>
                <c:pt idx="1">
                  <c:v>40.1</c:v>
                </c:pt>
                <c:pt idx="2">
                  <c:v>47.9</c:v>
                </c:pt>
                <c:pt idx="3">
                  <c:v>41.4</c:v>
                </c:pt>
              </c:numCache>
            </c:numRef>
          </c:val>
          <c:extLst>
            <c:ext xmlns:c16="http://schemas.microsoft.com/office/drawing/2014/chart" uri="{C3380CC4-5D6E-409C-BE32-E72D297353CC}">
              <c16:uniqueId val="{00000001-E93C-4831-9CEC-72ED66DCF455}"/>
            </c:ext>
          </c:extLst>
        </c:ser>
        <c:ser>
          <c:idx val="2"/>
          <c:order val="2"/>
          <c:tx>
            <c:strRef>
              <c:f>Sheet1!$B$69</c:f>
              <c:strCache>
                <c:ptCount val="1"/>
                <c:pt idx="0">
                  <c:v> 9mth</c:v>
                </c:pt>
              </c:strCache>
            </c:strRef>
          </c:tx>
          <c:spPr>
            <a:solidFill>
              <a:schemeClr val="accent3"/>
            </a:solidFill>
            <a:ln>
              <a:noFill/>
            </a:ln>
            <a:effectLst/>
          </c:spPr>
          <c:invertIfNegative val="0"/>
          <c:cat>
            <c:strRef>
              <c:f>Sheet1!$C$66:$F$66</c:f>
              <c:strCache>
                <c:ptCount val="4"/>
                <c:pt idx="0">
                  <c:v>All LAs</c:v>
                </c:pt>
                <c:pt idx="1">
                  <c:v>LA1</c:v>
                </c:pt>
                <c:pt idx="2">
                  <c:v>LA2</c:v>
                </c:pt>
                <c:pt idx="3">
                  <c:v>LA3</c:v>
                </c:pt>
              </c:strCache>
            </c:strRef>
          </c:cat>
          <c:val>
            <c:numRef>
              <c:f>Sheet1!$C$69:$F$69</c:f>
              <c:numCache>
                <c:formatCode>General</c:formatCode>
                <c:ptCount val="4"/>
                <c:pt idx="0">
                  <c:v>43</c:v>
                </c:pt>
                <c:pt idx="1">
                  <c:v>44.47</c:v>
                </c:pt>
                <c:pt idx="2">
                  <c:v>40.78</c:v>
                </c:pt>
                <c:pt idx="3">
                  <c:v>44.2</c:v>
                </c:pt>
              </c:numCache>
            </c:numRef>
          </c:val>
          <c:extLst>
            <c:ext xmlns:c16="http://schemas.microsoft.com/office/drawing/2014/chart" uri="{C3380CC4-5D6E-409C-BE32-E72D297353CC}">
              <c16:uniqueId val="{00000002-E93C-4831-9CEC-72ED66DCF455}"/>
            </c:ext>
          </c:extLst>
        </c:ser>
        <c:dLbls>
          <c:showLegendKey val="0"/>
          <c:showVal val="0"/>
          <c:showCatName val="0"/>
          <c:showSerName val="0"/>
          <c:showPercent val="0"/>
          <c:showBubbleSize val="0"/>
        </c:dLbls>
        <c:gapWidth val="219"/>
        <c:overlap val="-27"/>
        <c:axId val="237487280"/>
        <c:axId val="237487672"/>
      </c:barChart>
      <c:catAx>
        <c:axId val="23748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7672"/>
        <c:crosses val="autoZero"/>
        <c:auto val="1"/>
        <c:lblAlgn val="ctr"/>
        <c:lblOffset val="100"/>
        <c:noMultiLvlLbl val="0"/>
      </c:catAx>
      <c:valAx>
        <c:axId val="23748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7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expressiveness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Sheet1!$A$20:$B$20</c:f>
              <c:strCache>
                <c:ptCount val="2"/>
                <c:pt idx="0">
                  <c:v>expressiveness </c:v>
                </c:pt>
                <c:pt idx="1">
                  <c:v> Pre Serv</c:v>
                </c:pt>
              </c:strCache>
            </c:strRef>
          </c:tx>
          <c:spPr>
            <a:solidFill>
              <a:schemeClr val="accent1"/>
            </a:solidFill>
            <a:ln>
              <a:noFill/>
            </a:ln>
            <a:effectLst/>
          </c:spPr>
          <c:invertIfNegative val="0"/>
          <c:cat>
            <c:strRef>
              <c:f>Sheet1!$C$19:$F$19</c:f>
              <c:strCache>
                <c:ptCount val="4"/>
                <c:pt idx="0">
                  <c:v>All LAs</c:v>
                </c:pt>
                <c:pt idx="1">
                  <c:v>LA1</c:v>
                </c:pt>
                <c:pt idx="2">
                  <c:v>LA2</c:v>
                </c:pt>
                <c:pt idx="3">
                  <c:v>LA3</c:v>
                </c:pt>
              </c:strCache>
            </c:strRef>
          </c:cat>
          <c:val>
            <c:numRef>
              <c:f>Sheet1!$C$20:$F$20</c:f>
              <c:numCache>
                <c:formatCode>General</c:formatCode>
                <c:ptCount val="4"/>
                <c:pt idx="0">
                  <c:v>43</c:v>
                </c:pt>
                <c:pt idx="1">
                  <c:v>44</c:v>
                </c:pt>
                <c:pt idx="2">
                  <c:v>47.5</c:v>
                </c:pt>
                <c:pt idx="3">
                  <c:v>40.4</c:v>
                </c:pt>
              </c:numCache>
            </c:numRef>
          </c:val>
          <c:extLst>
            <c:ext xmlns:c16="http://schemas.microsoft.com/office/drawing/2014/chart" uri="{C3380CC4-5D6E-409C-BE32-E72D297353CC}">
              <c16:uniqueId val="{00000000-EB88-48B4-9501-6A87C8A9E205}"/>
            </c:ext>
          </c:extLst>
        </c:ser>
        <c:ser>
          <c:idx val="1"/>
          <c:order val="1"/>
          <c:tx>
            <c:strRef>
              <c:f>Sheet1!$A$21:$B$21</c:f>
              <c:strCache>
                <c:ptCount val="2"/>
                <c:pt idx="0">
                  <c:v>expressiveness </c:v>
                </c:pt>
                <c:pt idx="1">
                  <c:v> 3mth</c:v>
                </c:pt>
              </c:strCache>
            </c:strRef>
          </c:tx>
          <c:spPr>
            <a:solidFill>
              <a:schemeClr val="accent2"/>
            </a:solidFill>
            <a:ln>
              <a:noFill/>
            </a:ln>
            <a:effectLst/>
          </c:spPr>
          <c:invertIfNegative val="0"/>
          <c:cat>
            <c:strRef>
              <c:f>Sheet1!$C$19:$F$19</c:f>
              <c:strCache>
                <c:ptCount val="4"/>
                <c:pt idx="0">
                  <c:v>All LAs</c:v>
                </c:pt>
                <c:pt idx="1">
                  <c:v>LA1</c:v>
                </c:pt>
                <c:pt idx="2">
                  <c:v>LA2</c:v>
                </c:pt>
                <c:pt idx="3">
                  <c:v>LA3</c:v>
                </c:pt>
              </c:strCache>
            </c:strRef>
          </c:cat>
          <c:val>
            <c:numRef>
              <c:f>Sheet1!$C$21:$F$21</c:f>
              <c:numCache>
                <c:formatCode>General</c:formatCode>
                <c:ptCount val="4"/>
                <c:pt idx="0">
                  <c:v>47</c:v>
                </c:pt>
                <c:pt idx="1">
                  <c:v>49.2</c:v>
                </c:pt>
                <c:pt idx="2">
                  <c:v>48.1</c:v>
                </c:pt>
                <c:pt idx="3">
                  <c:v>44.6</c:v>
                </c:pt>
              </c:numCache>
            </c:numRef>
          </c:val>
          <c:extLst>
            <c:ext xmlns:c16="http://schemas.microsoft.com/office/drawing/2014/chart" uri="{C3380CC4-5D6E-409C-BE32-E72D297353CC}">
              <c16:uniqueId val="{00000001-EB88-48B4-9501-6A87C8A9E205}"/>
            </c:ext>
          </c:extLst>
        </c:ser>
        <c:ser>
          <c:idx val="2"/>
          <c:order val="2"/>
          <c:tx>
            <c:strRef>
              <c:f>Sheet1!$A$22:$B$22</c:f>
              <c:strCache>
                <c:ptCount val="2"/>
                <c:pt idx="0">
                  <c:v>expressiveness </c:v>
                </c:pt>
                <c:pt idx="1">
                  <c:v> 9mth</c:v>
                </c:pt>
              </c:strCache>
            </c:strRef>
          </c:tx>
          <c:spPr>
            <a:solidFill>
              <a:schemeClr val="accent3"/>
            </a:solidFill>
            <a:ln>
              <a:noFill/>
            </a:ln>
            <a:effectLst/>
          </c:spPr>
          <c:invertIfNegative val="0"/>
          <c:cat>
            <c:strRef>
              <c:f>Sheet1!$C$19:$F$19</c:f>
              <c:strCache>
                <c:ptCount val="4"/>
                <c:pt idx="0">
                  <c:v>All LAs</c:v>
                </c:pt>
                <c:pt idx="1">
                  <c:v>LA1</c:v>
                </c:pt>
                <c:pt idx="2">
                  <c:v>LA2</c:v>
                </c:pt>
                <c:pt idx="3">
                  <c:v>LA3</c:v>
                </c:pt>
              </c:strCache>
            </c:strRef>
          </c:cat>
          <c:val>
            <c:numRef>
              <c:f>Sheet1!$C$22:$F$22</c:f>
              <c:numCache>
                <c:formatCode>General</c:formatCode>
                <c:ptCount val="4"/>
                <c:pt idx="0">
                  <c:v>47.2</c:v>
                </c:pt>
                <c:pt idx="1">
                  <c:v>47</c:v>
                </c:pt>
                <c:pt idx="2">
                  <c:v>51.4</c:v>
                </c:pt>
                <c:pt idx="3">
                  <c:v>42.9</c:v>
                </c:pt>
              </c:numCache>
            </c:numRef>
          </c:val>
          <c:extLst>
            <c:ext xmlns:c16="http://schemas.microsoft.com/office/drawing/2014/chart" uri="{C3380CC4-5D6E-409C-BE32-E72D297353CC}">
              <c16:uniqueId val="{00000002-EB88-48B4-9501-6A87C8A9E205}"/>
            </c:ext>
          </c:extLst>
        </c:ser>
        <c:dLbls>
          <c:showLegendKey val="0"/>
          <c:showVal val="0"/>
          <c:showCatName val="0"/>
          <c:showSerName val="0"/>
          <c:showPercent val="0"/>
          <c:showBubbleSize val="0"/>
        </c:dLbls>
        <c:gapWidth val="219"/>
        <c:overlap val="-27"/>
        <c:axId val="237488456"/>
        <c:axId val="237488848"/>
      </c:barChart>
      <c:catAx>
        <c:axId val="23748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8848"/>
        <c:crosses val="autoZero"/>
        <c:auto val="1"/>
        <c:lblAlgn val="ctr"/>
        <c:lblOffset val="100"/>
        <c:noMultiLvlLbl val="0"/>
      </c:catAx>
      <c:valAx>
        <c:axId val="23748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8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D86E5-D2AC-4D6B-BE7A-2380CF20AA0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CA5E4973-7FE3-463F-ADC5-DC7972DDE5A1}">
      <dgm:prSet phldrT="[Text]" custT="1"/>
      <dgm:spPr/>
      <dgm:t>
        <a:bodyPr/>
        <a:lstStyle/>
        <a:p>
          <a:r>
            <a:rPr lang="en-GB" sz="1600"/>
            <a:t>Resources</a:t>
          </a:r>
        </a:p>
      </dgm:t>
    </dgm:pt>
    <dgm:pt modelId="{DCF27857-A043-4391-812E-F0D3952B0D32}" type="parTrans" cxnId="{F1BD167F-5693-42A2-86BF-714F94AB7574}">
      <dgm:prSet/>
      <dgm:spPr/>
      <dgm:t>
        <a:bodyPr/>
        <a:lstStyle/>
        <a:p>
          <a:endParaRPr lang="en-GB"/>
        </a:p>
      </dgm:t>
    </dgm:pt>
    <dgm:pt modelId="{6D820FE2-BB8F-4BB1-8C8A-636EBCAD869B}" type="sibTrans" cxnId="{F1BD167F-5693-42A2-86BF-714F94AB7574}">
      <dgm:prSet/>
      <dgm:spPr/>
      <dgm:t>
        <a:bodyPr/>
        <a:lstStyle/>
        <a:p>
          <a:endParaRPr lang="en-GB"/>
        </a:p>
      </dgm:t>
    </dgm:pt>
    <dgm:pt modelId="{D19DDBDA-722B-4E27-A54B-243C84805CCF}">
      <dgm:prSet phldrT="[Text]" custT="1"/>
      <dgm:spPr/>
      <dgm:t>
        <a:bodyPr/>
        <a:lstStyle/>
        <a:p>
          <a:r>
            <a:rPr lang="en-GB" sz="1100"/>
            <a:t>Restorative Principles</a:t>
          </a:r>
        </a:p>
      </dgm:t>
    </dgm:pt>
    <dgm:pt modelId="{3C48F88D-721B-487D-8815-9611243EA183}" type="parTrans" cxnId="{7CBE93C3-4ED8-4A8E-AF54-9E57C8E0CA06}">
      <dgm:prSet/>
      <dgm:spPr/>
      <dgm:t>
        <a:bodyPr/>
        <a:lstStyle/>
        <a:p>
          <a:endParaRPr lang="en-GB"/>
        </a:p>
      </dgm:t>
    </dgm:pt>
    <dgm:pt modelId="{553BAC07-BA3F-40D2-BCB6-62C8AAA5CB61}" type="sibTrans" cxnId="{7CBE93C3-4ED8-4A8E-AF54-9E57C8E0CA06}">
      <dgm:prSet/>
      <dgm:spPr/>
      <dgm:t>
        <a:bodyPr/>
        <a:lstStyle/>
        <a:p>
          <a:endParaRPr lang="en-GB"/>
        </a:p>
      </dgm:t>
    </dgm:pt>
    <dgm:pt modelId="{66BA2841-4236-41E0-990D-94417947524C}">
      <dgm:prSet phldrT="[Text]" custT="1"/>
      <dgm:spPr/>
      <dgm:t>
        <a:bodyPr/>
        <a:lstStyle/>
        <a:p>
          <a:r>
            <a:rPr lang="en-GB" sz="1600"/>
            <a:t>Proactive Consistent Output</a:t>
          </a:r>
        </a:p>
      </dgm:t>
    </dgm:pt>
    <dgm:pt modelId="{3FF45BCB-883E-4480-858B-39B900DE4495}" type="parTrans" cxnId="{43E8D41F-6A77-4871-9B88-BA4C9A464F34}">
      <dgm:prSet/>
      <dgm:spPr/>
      <dgm:t>
        <a:bodyPr/>
        <a:lstStyle/>
        <a:p>
          <a:endParaRPr lang="en-GB"/>
        </a:p>
      </dgm:t>
    </dgm:pt>
    <dgm:pt modelId="{381BA5F0-58DA-48D2-A50D-99E330D04E2A}" type="sibTrans" cxnId="{43E8D41F-6A77-4871-9B88-BA4C9A464F34}">
      <dgm:prSet/>
      <dgm:spPr/>
      <dgm:t>
        <a:bodyPr/>
        <a:lstStyle/>
        <a:p>
          <a:endParaRPr lang="en-GB"/>
        </a:p>
      </dgm:t>
    </dgm:pt>
    <dgm:pt modelId="{17CB9A5B-F9EA-4AA4-B52F-B752DD8B41B3}">
      <dgm:prSet phldrT="[Text]" custT="1"/>
      <dgm:spPr/>
      <dgm:t>
        <a:bodyPr/>
        <a:lstStyle/>
        <a:p>
          <a:r>
            <a:rPr lang="en-GB" sz="1000"/>
            <a:t>Restorative attitude &amp; language adopted holistically throughout programme</a:t>
          </a:r>
        </a:p>
      </dgm:t>
    </dgm:pt>
    <dgm:pt modelId="{24B2A643-0A11-456E-B4D3-BA1361143A8D}" type="parTrans" cxnId="{DC2F482A-77BD-4EFF-8DD5-C16838A4F30C}">
      <dgm:prSet/>
      <dgm:spPr/>
      <dgm:t>
        <a:bodyPr/>
        <a:lstStyle/>
        <a:p>
          <a:endParaRPr lang="en-GB"/>
        </a:p>
      </dgm:t>
    </dgm:pt>
    <dgm:pt modelId="{7EFC3B78-4CE3-4CD2-ACF3-AC38351421E3}" type="sibTrans" cxnId="{DC2F482A-77BD-4EFF-8DD5-C16838A4F30C}">
      <dgm:prSet/>
      <dgm:spPr/>
      <dgm:t>
        <a:bodyPr/>
        <a:lstStyle/>
        <a:p>
          <a:endParaRPr lang="en-GB"/>
        </a:p>
      </dgm:t>
    </dgm:pt>
    <dgm:pt modelId="{117BE9CF-0534-491F-822D-6E56AB051036}">
      <dgm:prSet phldrT="[Text]" custT="1"/>
      <dgm:spPr/>
      <dgm:t>
        <a:bodyPr/>
        <a:lstStyle/>
        <a:p>
          <a:r>
            <a:rPr lang="en-GB" sz="1000"/>
            <a:t>Improved inter/intra agency  communication </a:t>
          </a:r>
        </a:p>
      </dgm:t>
    </dgm:pt>
    <dgm:pt modelId="{FF2BA319-6B31-4117-A411-F2134EE2B380}" type="parTrans" cxnId="{55A0692B-1792-44E6-9016-8C8004102A34}">
      <dgm:prSet/>
      <dgm:spPr/>
      <dgm:t>
        <a:bodyPr/>
        <a:lstStyle/>
        <a:p>
          <a:endParaRPr lang="en-GB"/>
        </a:p>
      </dgm:t>
    </dgm:pt>
    <dgm:pt modelId="{2F481AA3-F279-45F7-9ED9-D159C60F0FDE}" type="sibTrans" cxnId="{55A0692B-1792-44E6-9016-8C8004102A34}">
      <dgm:prSet/>
      <dgm:spPr/>
      <dgm:t>
        <a:bodyPr/>
        <a:lstStyle/>
        <a:p>
          <a:endParaRPr lang="en-GB"/>
        </a:p>
      </dgm:t>
    </dgm:pt>
    <dgm:pt modelId="{DF3A6EBB-945E-46A8-B701-0D5F3D20B692}">
      <dgm:prSet custT="1"/>
      <dgm:spPr/>
      <dgm:t>
        <a:bodyPr/>
        <a:lstStyle/>
        <a:p>
          <a:r>
            <a:rPr lang="en-GB" sz="1000" dirty="0"/>
            <a:t>Early Intervention Multi-Agency Family Service </a:t>
          </a:r>
          <a:r>
            <a:rPr lang="en-GB" sz="1000" dirty="0" err="1" smtClean="0"/>
            <a:t>Progmme</a:t>
          </a:r>
          <a:r>
            <a:rPr lang="en-GB" sz="1000" dirty="0" smtClean="0"/>
            <a:t> </a:t>
          </a:r>
          <a:endParaRPr lang="en-GB" sz="1000" dirty="0"/>
        </a:p>
      </dgm:t>
    </dgm:pt>
    <dgm:pt modelId="{1759B2E6-D19C-4E80-8466-AE5E83754AB4}" type="parTrans" cxnId="{1F19630C-7B81-446D-8F1C-695CBE83BFDA}">
      <dgm:prSet/>
      <dgm:spPr/>
      <dgm:t>
        <a:bodyPr/>
        <a:lstStyle/>
        <a:p>
          <a:endParaRPr lang="en-GB"/>
        </a:p>
      </dgm:t>
    </dgm:pt>
    <dgm:pt modelId="{FA7B4662-4C25-491E-9632-E5820C9BC6D9}" type="sibTrans" cxnId="{1F19630C-7B81-446D-8F1C-695CBE83BFDA}">
      <dgm:prSet/>
      <dgm:spPr/>
      <dgm:t>
        <a:bodyPr/>
        <a:lstStyle/>
        <a:p>
          <a:endParaRPr lang="en-GB"/>
        </a:p>
      </dgm:t>
    </dgm:pt>
    <dgm:pt modelId="{84B13370-A198-43D3-94EC-059EB11C3E24}">
      <dgm:prSet/>
      <dgm:spPr/>
      <dgm:t>
        <a:bodyPr/>
        <a:lstStyle/>
        <a:p>
          <a:endParaRPr lang="en-GB"/>
        </a:p>
      </dgm:t>
    </dgm:pt>
    <dgm:pt modelId="{7914475E-F53F-4174-B59E-348391C2EC3A}" type="parTrans" cxnId="{168E2125-BD7D-491E-88C5-8776EA2DF496}">
      <dgm:prSet/>
      <dgm:spPr/>
      <dgm:t>
        <a:bodyPr/>
        <a:lstStyle/>
        <a:p>
          <a:endParaRPr lang="en-GB"/>
        </a:p>
      </dgm:t>
    </dgm:pt>
    <dgm:pt modelId="{F53A75C9-F576-4A57-8756-91634C130B77}" type="sibTrans" cxnId="{168E2125-BD7D-491E-88C5-8776EA2DF496}">
      <dgm:prSet/>
      <dgm:spPr/>
      <dgm:t>
        <a:bodyPr/>
        <a:lstStyle/>
        <a:p>
          <a:endParaRPr lang="en-GB"/>
        </a:p>
      </dgm:t>
    </dgm:pt>
    <dgm:pt modelId="{4DD77840-9E61-41F9-9A69-5B2BF174C13D}">
      <dgm:prSet custT="1"/>
      <dgm:spPr/>
      <dgm:t>
        <a:bodyPr/>
        <a:lstStyle/>
        <a:p>
          <a:r>
            <a:rPr lang="en-GB" sz="1000"/>
            <a:t>Improved  programme environment </a:t>
          </a:r>
        </a:p>
      </dgm:t>
    </dgm:pt>
    <dgm:pt modelId="{C107C99A-E550-49B7-8EF4-9E80BBB3FC92}" type="parTrans" cxnId="{F159FBD5-84A4-433E-9209-1DDF4FF42DFE}">
      <dgm:prSet/>
      <dgm:spPr/>
      <dgm:t>
        <a:bodyPr/>
        <a:lstStyle/>
        <a:p>
          <a:endParaRPr lang="en-GB"/>
        </a:p>
      </dgm:t>
    </dgm:pt>
    <dgm:pt modelId="{570E53F4-238F-4D01-9BD0-2422DB515FEA}" type="sibTrans" cxnId="{F159FBD5-84A4-433E-9209-1DDF4FF42DFE}">
      <dgm:prSet/>
      <dgm:spPr/>
      <dgm:t>
        <a:bodyPr/>
        <a:lstStyle/>
        <a:p>
          <a:endParaRPr lang="en-GB"/>
        </a:p>
      </dgm:t>
    </dgm:pt>
    <dgm:pt modelId="{FA480701-FF2D-45D3-8634-A47E14F0B422}">
      <dgm:prSet custT="1"/>
      <dgm:spPr/>
      <dgm:t>
        <a:bodyPr/>
        <a:lstStyle/>
        <a:p>
          <a:r>
            <a:rPr lang="en-GB" sz="1000"/>
            <a:t>Reduced  risk of inter -service conflict, improved collaboration </a:t>
          </a:r>
          <a:endParaRPr lang="en-GB" sz="700"/>
        </a:p>
      </dgm:t>
    </dgm:pt>
    <dgm:pt modelId="{C2337529-5F69-48B9-9172-E6F6AE69DC3C}" type="parTrans" cxnId="{57CC4C3C-985F-4B61-B304-EF0CD87EC42B}">
      <dgm:prSet/>
      <dgm:spPr/>
      <dgm:t>
        <a:bodyPr/>
        <a:lstStyle/>
        <a:p>
          <a:endParaRPr lang="en-GB"/>
        </a:p>
      </dgm:t>
    </dgm:pt>
    <dgm:pt modelId="{E777706E-FBD8-4AD5-A017-496092C9BF60}" type="sibTrans" cxnId="{57CC4C3C-985F-4B61-B304-EF0CD87EC42B}">
      <dgm:prSet/>
      <dgm:spPr/>
      <dgm:t>
        <a:bodyPr/>
        <a:lstStyle/>
        <a:p>
          <a:endParaRPr lang="en-GB"/>
        </a:p>
      </dgm:t>
    </dgm:pt>
    <dgm:pt modelId="{AABC7919-B65E-46B7-A915-B6CCBE030C1E}">
      <dgm:prSet custT="1"/>
      <dgm:spPr/>
      <dgm:t>
        <a:bodyPr/>
        <a:lstStyle/>
        <a:p>
          <a:r>
            <a:rPr lang="en-GB" sz="1100"/>
            <a:t>Service users (vulnerable family)   </a:t>
          </a:r>
        </a:p>
      </dgm:t>
    </dgm:pt>
    <dgm:pt modelId="{8921C790-6274-4BA1-BF16-142390E6C421}" type="parTrans" cxnId="{E9ECD9EA-B0E6-493C-BF2D-B437F69CBC82}">
      <dgm:prSet/>
      <dgm:spPr/>
      <dgm:t>
        <a:bodyPr/>
        <a:lstStyle/>
        <a:p>
          <a:endParaRPr lang="en-GB"/>
        </a:p>
      </dgm:t>
    </dgm:pt>
    <dgm:pt modelId="{7F019616-1D44-446F-B91F-E3E3479092A5}" type="sibTrans" cxnId="{E9ECD9EA-B0E6-493C-BF2D-B437F69CBC82}">
      <dgm:prSet/>
      <dgm:spPr/>
      <dgm:t>
        <a:bodyPr/>
        <a:lstStyle/>
        <a:p>
          <a:endParaRPr lang="en-GB"/>
        </a:p>
      </dgm:t>
    </dgm:pt>
    <dgm:pt modelId="{7537FC41-C60B-490F-B1CB-765471B1B693}">
      <dgm:prSet custT="1"/>
      <dgm:spPr/>
      <dgm:t>
        <a:bodyPr/>
        <a:lstStyle/>
        <a:p>
          <a:r>
            <a:rPr lang="en-GB" sz="1100"/>
            <a:t>Holistic</a:t>
          </a:r>
          <a:r>
            <a:rPr lang="en-GB" sz="1100" baseline="0"/>
            <a:t> use RA (family, inclusive strengths  relationship-based approach) </a:t>
          </a:r>
          <a:endParaRPr lang="en-GB" sz="1100"/>
        </a:p>
      </dgm:t>
    </dgm:pt>
    <dgm:pt modelId="{33010636-87B8-4749-8E54-19192F6D2854}" type="parTrans" cxnId="{58A533C8-48F6-4CD4-A6CA-1573D0EA715E}">
      <dgm:prSet/>
      <dgm:spPr/>
      <dgm:t>
        <a:bodyPr/>
        <a:lstStyle/>
        <a:p>
          <a:endParaRPr lang="en-GB"/>
        </a:p>
      </dgm:t>
    </dgm:pt>
    <dgm:pt modelId="{3AC6EC09-A394-423D-812A-40751F3D3D42}" type="sibTrans" cxnId="{58A533C8-48F6-4CD4-A6CA-1573D0EA715E}">
      <dgm:prSet/>
      <dgm:spPr/>
      <dgm:t>
        <a:bodyPr/>
        <a:lstStyle/>
        <a:p>
          <a:endParaRPr lang="en-GB"/>
        </a:p>
      </dgm:t>
    </dgm:pt>
    <dgm:pt modelId="{241337F3-CED1-4665-B07F-F2577AC12D5E}">
      <dgm:prSet custT="1"/>
      <dgm:spPr/>
      <dgm:t>
        <a:bodyPr/>
        <a:lstStyle/>
        <a:p>
          <a:pPr>
            <a:lnSpc>
              <a:spcPct val="100000"/>
            </a:lnSpc>
          </a:pPr>
          <a:r>
            <a:rPr lang="en-GB" sz="1000"/>
            <a:t>Restorative process</a:t>
          </a:r>
        </a:p>
      </dgm:t>
    </dgm:pt>
    <dgm:pt modelId="{BB7DCA80-59D6-48E9-9BC3-828B3A7756BD}" type="parTrans" cxnId="{61E7F91C-63B0-4333-9099-BCCA5F817740}">
      <dgm:prSet/>
      <dgm:spPr/>
      <dgm:t>
        <a:bodyPr/>
        <a:lstStyle/>
        <a:p>
          <a:endParaRPr lang="en-GB"/>
        </a:p>
      </dgm:t>
    </dgm:pt>
    <dgm:pt modelId="{4945AE11-3A48-4455-BC51-5BF566FF9196}" type="sibTrans" cxnId="{61E7F91C-63B0-4333-9099-BCCA5F817740}">
      <dgm:prSet/>
      <dgm:spPr/>
      <dgm:t>
        <a:bodyPr/>
        <a:lstStyle/>
        <a:p>
          <a:endParaRPr lang="en-GB"/>
        </a:p>
      </dgm:t>
    </dgm:pt>
    <dgm:pt modelId="{725BCDCD-7197-40D2-AEBF-2A09967F5401}">
      <dgm:prSet custT="1"/>
      <dgm:spPr/>
      <dgm:t>
        <a:bodyPr/>
        <a:lstStyle/>
        <a:p>
          <a:endParaRPr lang="en-GB" sz="1000"/>
        </a:p>
      </dgm:t>
    </dgm:pt>
    <dgm:pt modelId="{DB600DC1-A853-46B0-8D9F-501333106712}" type="parTrans" cxnId="{A1D124A5-D89D-4BCB-8BEB-1FA9D088FFB0}">
      <dgm:prSet/>
      <dgm:spPr/>
      <dgm:t>
        <a:bodyPr/>
        <a:lstStyle/>
        <a:p>
          <a:endParaRPr lang="en-GB"/>
        </a:p>
      </dgm:t>
    </dgm:pt>
    <dgm:pt modelId="{1CFD7423-CBB4-4073-B765-62685EA6BD24}" type="sibTrans" cxnId="{A1D124A5-D89D-4BCB-8BEB-1FA9D088FFB0}">
      <dgm:prSet/>
      <dgm:spPr/>
      <dgm:t>
        <a:bodyPr/>
        <a:lstStyle/>
        <a:p>
          <a:endParaRPr lang="en-GB"/>
        </a:p>
      </dgm:t>
    </dgm:pt>
    <dgm:pt modelId="{DF18ABBB-2781-4449-A163-F9F976F0DE67}">
      <dgm:prSet custT="1"/>
      <dgm:spPr/>
      <dgm:t>
        <a:bodyPr/>
        <a:lstStyle/>
        <a:p>
          <a:r>
            <a:rPr lang="en-GB" sz="1100"/>
            <a:t>Stronger family relationships</a:t>
          </a:r>
        </a:p>
      </dgm:t>
    </dgm:pt>
    <dgm:pt modelId="{30C8134A-6EFA-45AF-B876-F6A88F069869}" type="parTrans" cxnId="{49A6705D-91A6-4723-9D31-9557922754A0}">
      <dgm:prSet/>
      <dgm:spPr/>
      <dgm:t>
        <a:bodyPr/>
        <a:lstStyle/>
        <a:p>
          <a:endParaRPr lang="en-GB"/>
        </a:p>
      </dgm:t>
    </dgm:pt>
    <dgm:pt modelId="{CA056323-06BC-4B10-BC71-CD4326412E06}" type="sibTrans" cxnId="{49A6705D-91A6-4723-9D31-9557922754A0}">
      <dgm:prSet/>
      <dgm:spPr/>
      <dgm:t>
        <a:bodyPr/>
        <a:lstStyle/>
        <a:p>
          <a:endParaRPr lang="en-GB"/>
        </a:p>
      </dgm:t>
    </dgm:pt>
    <dgm:pt modelId="{691A760C-06F1-4A13-B7F4-27E2A3EC7CEC}">
      <dgm:prSet custT="1"/>
      <dgm:spPr/>
      <dgm:t>
        <a:bodyPr/>
        <a:lstStyle/>
        <a:p>
          <a:r>
            <a:rPr lang="en-GB" sz="1100"/>
            <a:t>Increased empathy, motivation. Better family accountability &amp; empowerment  </a:t>
          </a:r>
        </a:p>
      </dgm:t>
    </dgm:pt>
    <dgm:pt modelId="{47FCF1AC-2B99-4EFA-9447-C3534F0B7075}" type="sibTrans" cxnId="{C3F32BF5-894D-46C9-A4EA-2FBD192DC8EF}">
      <dgm:prSet/>
      <dgm:spPr/>
      <dgm:t>
        <a:bodyPr/>
        <a:lstStyle/>
        <a:p>
          <a:endParaRPr lang="en-GB"/>
        </a:p>
      </dgm:t>
    </dgm:pt>
    <dgm:pt modelId="{9EAE47ED-E671-43EE-9A00-969C8A08BCB4}" type="parTrans" cxnId="{C3F32BF5-894D-46C9-A4EA-2FBD192DC8EF}">
      <dgm:prSet/>
      <dgm:spPr/>
      <dgm:t>
        <a:bodyPr/>
        <a:lstStyle/>
        <a:p>
          <a:endParaRPr lang="en-GB"/>
        </a:p>
      </dgm:t>
    </dgm:pt>
    <dgm:pt modelId="{5B2B6CFE-DDBA-424C-A922-36E82FE3AA04}">
      <dgm:prSet custT="1"/>
      <dgm:spPr/>
      <dgm:t>
        <a:bodyPr/>
        <a:lstStyle/>
        <a:p>
          <a:r>
            <a:rPr lang="en-GB" sz="1100">
              <a:solidFill>
                <a:schemeClr val="bg1"/>
              </a:solidFill>
            </a:rPr>
            <a:t>Reinforced restorative principles</a:t>
          </a:r>
        </a:p>
      </dgm:t>
    </dgm:pt>
    <dgm:pt modelId="{7403006F-924F-4D2D-A28D-1E1710233A80}" type="parTrans" cxnId="{5BE9A5B7-E3D8-4AED-AA5F-6F69D7069B8B}">
      <dgm:prSet/>
      <dgm:spPr/>
      <dgm:t>
        <a:bodyPr/>
        <a:lstStyle/>
        <a:p>
          <a:endParaRPr lang="en-GB"/>
        </a:p>
      </dgm:t>
    </dgm:pt>
    <dgm:pt modelId="{BFF05502-FA78-4D03-AB40-1B02C944716A}" type="sibTrans" cxnId="{5BE9A5B7-E3D8-4AED-AA5F-6F69D7069B8B}">
      <dgm:prSet/>
      <dgm:spPr/>
      <dgm:t>
        <a:bodyPr/>
        <a:lstStyle/>
        <a:p>
          <a:endParaRPr lang="en-GB"/>
        </a:p>
      </dgm:t>
    </dgm:pt>
    <dgm:pt modelId="{A95AB84B-4FEF-4564-A379-44007BC2D003}">
      <dgm:prSet custT="1"/>
      <dgm:spPr/>
      <dgm:t>
        <a:bodyPr/>
        <a:lstStyle/>
        <a:p>
          <a:r>
            <a:rPr lang="en-GB" sz="1100" dirty="0"/>
            <a:t>Better practitioner/family relationships </a:t>
          </a:r>
        </a:p>
      </dgm:t>
    </dgm:pt>
    <dgm:pt modelId="{86DEF03B-6C6D-4F44-9F57-DDC535C12127}" type="parTrans" cxnId="{CE81DAC2-42CA-45F5-B05B-CDFD7E42C896}">
      <dgm:prSet/>
      <dgm:spPr/>
      <dgm:t>
        <a:bodyPr/>
        <a:lstStyle/>
        <a:p>
          <a:endParaRPr lang="en-GB"/>
        </a:p>
      </dgm:t>
    </dgm:pt>
    <dgm:pt modelId="{B3662212-A071-4D19-A88F-0432B755B09F}" type="sibTrans" cxnId="{CE81DAC2-42CA-45F5-B05B-CDFD7E42C896}">
      <dgm:prSet/>
      <dgm:spPr/>
      <dgm:t>
        <a:bodyPr/>
        <a:lstStyle/>
        <a:p>
          <a:endParaRPr lang="en-GB"/>
        </a:p>
      </dgm:t>
    </dgm:pt>
    <dgm:pt modelId="{48613BB3-230A-4118-AB93-E3D41275F0BE}">
      <dgm:prSet custT="1"/>
      <dgm:spPr/>
      <dgm:t>
        <a:bodyPr/>
        <a:lstStyle/>
        <a:p>
          <a:r>
            <a:rPr lang="en-GB" sz="1100"/>
            <a:t>Restorative Skills</a:t>
          </a:r>
        </a:p>
      </dgm:t>
    </dgm:pt>
    <dgm:pt modelId="{44193BFC-8DEA-46F7-B33F-8F5C53A90C9C}" type="parTrans" cxnId="{7D2971CC-2AB8-4673-B0C4-B5712F714C99}">
      <dgm:prSet/>
      <dgm:spPr/>
      <dgm:t>
        <a:bodyPr/>
        <a:lstStyle/>
        <a:p>
          <a:endParaRPr lang="en-GB"/>
        </a:p>
      </dgm:t>
    </dgm:pt>
    <dgm:pt modelId="{1DFA988C-1EAD-4718-8015-DB2A98C1238C}" type="sibTrans" cxnId="{7D2971CC-2AB8-4673-B0C4-B5712F714C99}">
      <dgm:prSet/>
      <dgm:spPr/>
      <dgm:t>
        <a:bodyPr/>
        <a:lstStyle/>
        <a:p>
          <a:endParaRPr lang="en-GB"/>
        </a:p>
      </dgm:t>
    </dgm:pt>
    <dgm:pt modelId="{681278C4-70E1-40CD-8FDA-963079F99427}">
      <dgm:prSet custT="1"/>
      <dgm:spPr/>
      <dgm:t>
        <a:bodyPr/>
        <a:lstStyle/>
        <a:p>
          <a:r>
            <a:rPr lang="en-US" sz="1100"/>
            <a:t>Restorative Process identifies family challenges, strengths &amp; helps family plan goals</a:t>
          </a:r>
        </a:p>
      </dgm:t>
    </dgm:pt>
    <dgm:pt modelId="{F6A1DCBF-57CE-4D7B-8C32-836EBC9C0DF1}" type="parTrans" cxnId="{4E9E370C-BF42-4854-8A9F-33720B5F92D6}">
      <dgm:prSet/>
      <dgm:spPr/>
      <dgm:t>
        <a:bodyPr/>
        <a:lstStyle/>
        <a:p>
          <a:endParaRPr lang="en-US"/>
        </a:p>
      </dgm:t>
    </dgm:pt>
    <dgm:pt modelId="{C917847F-B044-43B8-A53A-D3F38D468BAA}" type="sibTrans" cxnId="{4E9E370C-BF42-4854-8A9F-33720B5F92D6}">
      <dgm:prSet/>
      <dgm:spPr/>
      <dgm:t>
        <a:bodyPr/>
        <a:lstStyle/>
        <a:p>
          <a:endParaRPr lang="en-US"/>
        </a:p>
      </dgm:t>
    </dgm:pt>
    <dgm:pt modelId="{C82E908B-25DB-4D88-814A-BDFD22D10F72}" type="pres">
      <dgm:prSet presAssocID="{527D86E5-D2AC-4D6B-BE7A-2380CF20AA01}" presName="theList" presStyleCnt="0">
        <dgm:presLayoutVars>
          <dgm:dir/>
          <dgm:animLvl val="lvl"/>
          <dgm:resizeHandles val="exact"/>
        </dgm:presLayoutVars>
      </dgm:prSet>
      <dgm:spPr/>
      <dgm:t>
        <a:bodyPr/>
        <a:lstStyle/>
        <a:p>
          <a:endParaRPr lang="en-US"/>
        </a:p>
      </dgm:t>
    </dgm:pt>
    <dgm:pt modelId="{E8A1B443-3A1E-4978-A579-5F9C3AC7D4A6}" type="pres">
      <dgm:prSet presAssocID="{CA5E4973-7FE3-463F-ADC5-DC7972DDE5A1}" presName="compNode" presStyleCnt="0"/>
      <dgm:spPr/>
    </dgm:pt>
    <dgm:pt modelId="{5F3118CA-3E35-4B67-9376-FC13F6405AAA}" type="pres">
      <dgm:prSet presAssocID="{CA5E4973-7FE3-463F-ADC5-DC7972DDE5A1}" presName="aNode" presStyleLbl="bgShp" presStyleIdx="0" presStyleCnt="5" custLinFactNeighborX="2303"/>
      <dgm:spPr/>
      <dgm:t>
        <a:bodyPr/>
        <a:lstStyle/>
        <a:p>
          <a:endParaRPr lang="en-US"/>
        </a:p>
      </dgm:t>
    </dgm:pt>
    <dgm:pt modelId="{D3992C64-C5AA-406E-A3F0-B7BD244A4549}" type="pres">
      <dgm:prSet presAssocID="{CA5E4973-7FE3-463F-ADC5-DC7972DDE5A1}" presName="textNode" presStyleLbl="bgShp" presStyleIdx="0" presStyleCnt="5"/>
      <dgm:spPr/>
      <dgm:t>
        <a:bodyPr/>
        <a:lstStyle/>
        <a:p>
          <a:endParaRPr lang="en-US"/>
        </a:p>
      </dgm:t>
    </dgm:pt>
    <dgm:pt modelId="{BF829F23-B441-4CC2-AF83-C3A7DE14D1B5}" type="pres">
      <dgm:prSet presAssocID="{CA5E4973-7FE3-463F-ADC5-DC7972DDE5A1}" presName="compChildNode" presStyleCnt="0"/>
      <dgm:spPr/>
    </dgm:pt>
    <dgm:pt modelId="{A5A9BD7B-B6AF-466B-975B-26D62A8FA61A}" type="pres">
      <dgm:prSet presAssocID="{CA5E4973-7FE3-463F-ADC5-DC7972DDE5A1}" presName="theInnerList" presStyleCnt="0"/>
      <dgm:spPr/>
    </dgm:pt>
    <dgm:pt modelId="{49384C88-CE81-4541-AA0B-04FAC496B46B}" type="pres">
      <dgm:prSet presAssocID="{D19DDBDA-722B-4E27-A54B-243C84805CCF}" presName="childNode" presStyleLbl="node1" presStyleIdx="0" presStyleCnt="14" custScaleX="98113" custScaleY="26922" custLinFactNeighborX="49" custLinFactNeighborY="-26767">
        <dgm:presLayoutVars>
          <dgm:bulletEnabled val="1"/>
        </dgm:presLayoutVars>
      </dgm:prSet>
      <dgm:spPr/>
      <dgm:t>
        <a:bodyPr/>
        <a:lstStyle/>
        <a:p>
          <a:endParaRPr lang="en-US"/>
        </a:p>
      </dgm:t>
    </dgm:pt>
    <dgm:pt modelId="{A5191D13-1DE7-47BE-98C1-7A5AE9657E11}" type="pres">
      <dgm:prSet presAssocID="{D19DDBDA-722B-4E27-A54B-243C84805CCF}" presName="aSpace2" presStyleCnt="0"/>
      <dgm:spPr/>
    </dgm:pt>
    <dgm:pt modelId="{6EFA6186-5ADB-406D-96D4-242EB1244544}" type="pres">
      <dgm:prSet presAssocID="{48613BB3-230A-4118-AB93-E3D41275F0BE}" presName="childNode" presStyleLbl="node1" presStyleIdx="1" presStyleCnt="14" custScaleY="34027" custLinFactNeighborY="-31770">
        <dgm:presLayoutVars>
          <dgm:bulletEnabled val="1"/>
        </dgm:presLayoutVars>
      </dgm:prSet>
      <dgm:spPr/>
      <dgm:t>
        <a:bodyPr/>
        <a:lstStyle/>
        <a:p>
          <a:endParaRPr lang="en-US"/>
        </a:p>
      </dgm:t>
    </dgm:pt>
    <dgm:pt modelId="{DDC0AB83-7ABA-4557-BEE1-98641004086A}" type="pres">
      <dgm:prSet presAssocID="{48613BB3-230A-4118-AB93-E3D41275F0BE}" presName="aSpace2" presStyleCnt="0"/>
      <dgm:spPr/>
    </dgm:pt>
    <dgm:pt modelId="{2274E88B-8B54-4B78-9210-3079724C547D}" type="pres">
      <dgm:prSet presAssocID="{DF3A6EBB-945E-46A8-B701-0D5F3D20B692}" presName="childNode" presStyleLbl="node1" presStyleIdx="2" presStyleCnt="14" custScaleY="41003" custLinFactNeighborX="1058" custLinFactNeighborY="-37709">
        <dgm:presLayoutVars>
          <dgm:bulletEnabled val="1"/>
        </dgm:presLayoutVars>
      </dgm:prSet>
      <dgm:spPr/>
      <dgm:t>
        <a:bodyPr/>
        <a:lstStyle/>
        <a:p>
          <a:endParaRPr lang="en-US"/>
        </a:p>
      </dgm:t>
    </dgm:pt>
    <dgm:pt modelId="{01F5404C-469D-4D6B-BC7F-0BE019A5821B}" type="pres">
      <dgm:prSet presAssocID="{CA5E4973-7FE3-463F-ADC5-DC7972DDE5A1}" presName="aSpace" presStyleCnt="0"/>
      <dgm:spPr/>
    </dgm:pt>
    <dgm:pt modelId="{4F5C644E-1EC3-4694-AACF-D675EF16C2F6}" type="pres">
      <dgm:prSet presAssocID="{66BA2841-4236-41E0-990D-94417947524C}" presName="compNode" presStyleCnt="0"/>
      <dgm:spPr/>
    </dgm:pt>
    <dgm:pt modelId="{9137F8C1-E479-45D9-B301-B955EB8DF643}" type="pres">
      <dgm:prSet presAssocID="{66BA2841-4236-41E0-990D-94417947524C}" presName="aNode" presStyleLbl="bgShp" presStyleIdx="1" presStyleCnt="5"/>
      <dgm:spPr/>
      <dgm:t>
        <a:bodyPr/>
        <a:lstStyle/>
        <a:p>
          <a:endParaRPr lang="en-US"/>
        </a:p>
      </dgm:t>
    </dgm:pt>
    <dgm:pt modelId="{ADDC410D-D5A3-485A-BF0C-EDE3CD6FD08F}" type="pres">
      <dgm:prSet presAssocID="{66BA2841-4236-41E0-990D-94417947524C}" presName="textNode" presStyleLbl="bgShp" presStyleIdx="1" presStyleCnt="5"/>
      <dgm:spPr/>
      <dgm:t>
        <a:bodyPr/>
        <a:lstStyle/>
        <a:p>
          <a:endParaRPr lang="en-US"/>
        </a:p>
      </dgm:t>
    </dgm:pt>
    <dgm:pt modelId="{673778FC-E1F7-4512-8748-0C00F3EF02FC}" type="pres">
      <dgm:prSet presAssocID="{66BA2841-4236-41E0-990D-94417947524C}" presName="compChildNode" presStyleCnt="0"/>
      <dgm:spPr/>
    </dgm:pt>
    <dgm:pt modelId="{8A570C16-0FB8-49B2-B406-1DBB1CD6DDC6}" type="pres">
      <dgm:prSet presAssocID="{66BA2841-4236-41E0-990D-94417947524C}" presName="theInnerList" presStyleCnt="0"/>
      <dgm:spPr/>
    </dgm:pt>
    <dgm:pt modelId="{C66CFF92-EF11-4EDE-AA11-016A2C98799D}" type="pres">
      <dgm:prSet presAssocID="{17CB9A5B-F9EA-4AA4-B52F-B752DD8B41B3}" presName="childNode" presStyleLbl="node1" presStyleIdx="3" presStyleCnt="14" custScaleY="67579" custLinFactNeighborX="-230" custLinFactNeighborY="-39487">
        <dgm:presLayoutVars>
          <dgm:bulletEnabled val="1"/>
        </dgm:presLayoutVars>
      </dgm:prSet>
      <dgm:spPr/>
      <dgm:t>
        <a:bodyPr/>
        <a:lstStyle/>
        <a:p>
          <a:endParaRPr lang="en-US"/>
        </a:p>
      </dgm:t>
    </dgm:pt>
    <dgm:pt modelId="{36E47223-645F-444D-960E-5D82B02AD9EA}" type="pres">
      <dgm:prSet presAssocID="{17CB9A5B-F9EA-4AA4-B52F-B752DD8B41B3}" presName="aSpace2" presStyleCnt="0"/>
      <dgm:spPr/>
    </dgm:pt>
    <dgm:pt modelId="{D327C872-5E30-452B-B33C-7859F2CDF0BB}" type="pres">
      <dgm:prSet presAssocID="{117BE9CF-0534-491F-822D-6E56AB051036}" presName="childNode" presStyleLbl="node1" presStyleIdx="4" presStyleCnt="14" custScaleX="104562" custScaleY="41884" custLinFactNeighborX="2051" custLinFactNeighborY="-50043">
        <dgm:presLayoutVars>
          <dgm:bulletEnabled val="1"/>
        </dgm:presLayoutVars>
      </dgm:prSet>
      <dgm:spPr/>
      <dgm:t>
        <a:bodyPr/>
        <a:lstStyle/>
        <a:p>
          <a:endParaRPr lang="en-US"/>
        </a:p>
      </dgm:t>
    </dgm:pt>
    <dgm:pt modelId="{41D2905C-74A2-4320-A5E8-6463FCE7B700}" type="pres">
      <dgm:prSet presAssocID="{117BE9CF-0534-491F-822D-6E56AB051036}" presName="aSpace2" presStyleCnt="0"/>
      <dgm:spPr/>
    </dgm:pt>
    <dgm:pt modelId="{D7485183-6A33-4D38-8A8C-CF476504C45A}" type="pres">
      <dgm:prSet presAssocID="{4DD77840-9E61-41F9-9A69-5B2BF174C13D}" presName="childNode" presStyleLbl="node1" presStyleIdx="5" presStyleCnt="14" custScaleY="37800" custLinFactNeighborX="-230" custLinFactNeighborY="-61563">
        <dgm:presLayoutVars>
          <dgm:bulletEnabled val="1"/>
        </dgm:presLayoutVars>
      </dgm:prSet>
      <dgm:spPr/>
      <dgm:t>
        <a:bodyPr/>
        <a:lstStyle/>
        <a:p>
          <a:endParaRPr lang="en-US"/>
        </a:p>
      </dgm:t>
    </dgm:pt>
    <dgm:pt modelId="{611E1A48-A48D-4CB4-8F2C-9BC956256E6C}" type="pres">
      <dgm:prSet presAssocID="{4DD77840-9E61-41F9-9A69-5B2BF174C13D}" presName="aSpace2" presStyleCnt="0"/>
      <dgm:spPr/>
    </dgm:pt>
    <dgm:pt modelId="{441D6C62-F20E-4748-A4AE-DE9F8B0E9789}" type="pres">
      <dgm:prSet presAssocID="{FA480701-FF2D-45D3-8634-A47E14F0B422}" presName="childNode" presStyleLbl="node1" presStyleIdx="6" presStyleCnt="14" custScaleY="53396" custLinFactNeighborX="-230" custLinFactNeighborY="-83626">
        <dgm:presLayoutVars>
          <dgm:bulletEnabled val="1"/>
        </dgm:presLayoutVars>
      </dgm:prSet>
      <dgm:spPr/>
      <dgm:t>
        <a:bodyPr/>
        <a:lstStyle/>
        <a:p>
          <a:endParaRPr lang="en-US"/>
        </a:p>
      </dgm:t>
    </dgm:pt>
    <dgm:pt modelId="{B3F9BC4B-0184-43A9-B201-4D4609AF797E}" type="pres">
      <dgm:prSet presAssocID="{66BA2841-4236-41E0-990D-94417947524C}" presName="aSpace" presStyleCnt="0"/>
      <dgm:spPr/>
    </dgm:pt>
    <dgm:pt modelId="{C0B4EAE9-1A55-40A9-BB7B-7B05BF4FE6A1}" type="pres">
      <dgm:prSet presAssocID="{84B13370-A198-43D3-94EC-059EB11C3E24}" presName="compNode" presStyleCnt="0"/>
      <dgm:spPr/>
    </dgm:pt>
    <dgm:pt modelId="{3DB27FD6-E025-46C6-8325-79DFB0AE71CB}" type="pres">
      <dgm:prSet presAssocID="{84B13370-A198-43D3-94EC-059EB11C3E24}" presName="aNode" presStyleLbl="bgShp" presStyleIdx="2" presStyleCnt="5" custLinFactNeighborX="2121" custLinFactNeighborY="-435"/>
      <dgm:spPr/>
      <dgm:t>
        <a:bodyPr/>
        <a:lstStyle/>
        <a:p>
          <a:endParaRPr lang="en-US"/>
        </a:p>
      </dgm:t>
    </dgm:pt>
    <dgm:pt modelId="{B2B974E9-869F-4775-9DF2-5CE499E273AD}" type="pres">
      <dgm:prSet presAssocID="{84B13370-A198-43D3-94EC-059EB11C3E24}" presName="textNode" presStyleLbl="bgShp" presStyleIdx="2" presStyleCnt="5"/>
      <dgm:spPr/>
      <dgm:t>
        <a:bodyPr/>
        <a:lstStyle/>
        <a:p>
          <a:endParaRPr lang="en-US"/>
        </a:p>
      </dgm:t>
    </dgm:pt>
    <dgm:pt modelId="{6F34561A-89E4-414B-9F42-2076E7CCFE22}" type="pres">
      <dgm:prSet presAssocID="{84B13370-A198-43D3-94EC-059EB11C3E24}" presName="compChildNode" presStyleCnt="0"/>
      <dgm:spPr/>
    </dgm:pt>
    <dgm:pt modelId="{BDAB5735-27EA-488D-AA9B-3E15A0ACED44}" type="pres">
      <dgm:prSet presAssocID="{84B13370-A198-43D3-94EC-059EB11C3E24}" presName="theInnerList" presStyleCnt="0"/>
      <dgm:spPr/>
    </dgm:pt>
    <dgm:pt modelId="{F07AF5C2-B7C2-4FE1-925B-92360A27476A}" type="pres">
      <dgm:prSet presAssocID="{AABC7919-B65E-46B7-A915-B6CCBE030C1E}" presName="childNode" presStyleLbl="node1" presStyleIdx="7" presStyleCnt="14" custScaleY="24466" custLinFactNeighborX="4190" custLinFactNeighborY="-24705">
        <dgm:presLayoutVars>
          <dgm:bulletEnabled val="1"/>
        </dgm:presLayoutVars>
      </dgm:prSet>
      <dgm:spPr/>
      <dgm:t>
        <a:bodyPr/>
        <a:lstStyle/>
        <a:p>
          <a:endParaRPr lang="en-US"/>
        </a:p>
      </dgm:t>
    </dgm:pt>
    <dgm:pt modelId="{D372F68E-0AAC-4348-A98D-0BB5D40E8E3E}" type="pres">
      <dgm:prSet presAssocID="{AABC7919-B65E-46B7-A915-B6CCBE030C1E}" presName="aSpace2" presStyleCnt="0"/>
      <dgm:spPr/>
    </dgm:pt>
    <dgm:pt modelId="{5E474007-269E-498D-BEE8-F3F5E3F15BC5}" type="pres">
      <dgm:prSet presAssocID="{7537FC41-C60B-490F-B1CB-765471B1B693}" presName="childNode" presStyleLbl="node1" presStyleIdx="8" presStyleCnt="14" custScaleX="101616" custScaleY="35332" custLinFactY="-72" custLinFactNeighborX="4999" custLinFactNeighborY="-100000">
        <dgm:presLayoutVars>
          <dgm:bulletEnabled val="1"/>
        </dgm:presLayoutVars>
      </dgm:prSet>
      <dgm:spPr/>
      <dgm:t>
        <a:bodyPr/>
        <a:lstStyle/>
        <a:p>
          <a:endParaRPr lang="en-US"/>
        </a:p>
      </dgm:t>
    </dgm:pt>
    <dgm:pt modelId="{3032C5D2-1AA9-4355-A7A6-A4FCF037B039}" type="pres">
      <dgm:prSet presAssocID="{7537FC41-C60B-490F-B1CB-765471B1B693}" presName="aSpace2" presStyleCnt="0"/>
      <dgm:spPr/>
    </dgm:pt>
    <dgm:pt modelId="{E5672249-8120-4421-8463-28F34801D8AC}" type="pres">
      <dgm:prSet presAssocID="{681278C4-70E1-40CD-8FDA-963079F99427}" presName="childNode" presStyleLbl="node1" presStyleIdx="9" presStyleCnt="14" custScaleY="39531" custLinFactY="-9391" custLinFactNeighborX="2572" custLinFactNeighborY="-100000">
        <dgm:presLayoutVars>
          <dgm:bulletEnabled val="1"/>
        </dgm:presLayoutVars>
      </dgm:prSet>
      <dgm:spPr/>
      <dgm:t>
        <a:bodyPr/>
        <a:lstStyle/>
        <a:p>
          <a:endParaRPr lang="en-US"/>
        </a:p>
      </dgm:t>
    </dgm:pt>
    <dgm:pt modelId="{131ADE8D-CBC9-494E-990A-79E5C2F95039}" type="pres">
      <dgm:prSet presAssocID="{84B13370-A198-43D3-94EC-059EB11C3E24}" presName="aSpace" presStyleCnt="0"/>
      <dgm:spPr/>
    </dgm:pt>
    <dgm:pt modelId="{BBA66EBE-F275-43CF-B524-D52F5E8C7AD4}" type="pres">
      <dgm:prSet presAssocID="{241337F3-CED1-4665-B07F-F2577AC12D5E}" presName="compNode" presStyleCnt="0"/>
      <dgm:spPr/>
    </dgm:pt>
    <dgm:pt modelId="{9E3E0355-7F4E-47DF-B08D-6B504FD3573B}" type="pres">
      <dgm:prSet presAssocID="{241337F3-CED1-4665-B07F-F2577AC12D5E}" presName="aNode" presStyleLbl="bgShp" presStyleIdx="3" presStyleCnt="5"/>
      <dgm:spPr/>
      <dgm:t>
        <a:bodyPr/>
        <a:lstStyle/>
        <a:p>
          <a:endParaRPr lang="en-US"/>
        </a:p>
      </dgm:t>
    </dgm:pt>
    <dgm:pt modelId="{5A34FD26-3708-4935-9DB8-26334B581CFC}" type="pres">
      <dgm:prSet presAssocID="{241337F3-CED1-4665-B07F-F2577AC12D5E}" presName="textNode" presStyleLbl="bgShp" presStyleIdx="3" presStyleCnt="5"/>
      <dgm:spPr/>
      <dgm:t>
        <a:bodyPr/>
        <a:lstStyle/>
        <a:p>
          <a:endParaRPr lang="en-US"/>
        </a:p>
      </dgm:t>
    </dgm:pt>
    <dgm:pt modelId="{2354E887-FD02-474F-AC13-5760331BC817}" type="pres">
      <dgm:prSet presAssocID="{241337F3-CED1-4665-B07F-F2577AC12D5E}" presName="compChildNode" presStyleCnt="0"/>
      <dgm:spPr/>
    </dgm:pt>
    <dgm:pt modelId="{147523DD-7206-4CD4-B876-FD230EA0F016}" type="pres">
      <dgm:prSet presAssocID="{241337F3-CED1-4665-B07F-F2577AC12D5E}" presName="theInnerList" presStyleCnt="0"/>
      <dgm:spPr/>
    </dgm:pt>
    <dgm:pt modelId="{302321B5-91E5-4A0A-A3B9-14D970C700F9}" type="pres">
      <dgm:prSet presAssocID="{241337F3-CED1-4665-B07F-F2577AC12D5E}" presName="aSpace" presStyleCnt="0"/>
      <dgm:spPr/>
    </dgm:pt>
    <dgm:pt modelId="{ADCD2130-36B9-4C10-B48F-36E205C8BFFC}" type="pres">
      <dgm:prSet presAssocID="{725BCDCD-7197-40D2-AEBF-2A09967F5401}" presName="compNode" presStyleCnt="0"/>
      <dgm:spPr/>
    </dgm:pt>
    <dgm:pt modelId="{7FAC026C-26A1-4E4E-89F9-ECAD1530CDBF}" type="pres">
      <dgm:prSet presAssocID="{725BCDCD-7197-40D2-AEBF-2A09967F5401}" presName="aNode" presStyleLbl="bgShp" presStyleIdx="4" presStyleCnt="5" custLinFactX="-7408" custLinFactNeighborX="-100000" custLinFactNeighborY="-217"/>
      <dgm:spPr/>
      <dgm:t>
        <a:bodyPr/>
        <a:lstStyle/>
        <a:p>
          <a:endParaRPr lang="en-US"/>
        </a:p>
      </dgm:t>
    </dgm:pt>
    <dgm:pt modelId="{579F6932-8360-42FC-9CDE-4CF8B45F6F9F}" type="pres">
      <dgm:prSet presAssocID="{725BCDCD-7197-40D2-AEBF-2A09967F5401}" presName="textNode" presStyleLbl="bgShp" presStyleIdx="4" presStyleCnt="5"/>
      <dgm:spPr/>
      <dgm:t>
        <a:bodyPr/>
        <a:lstStyle/>
        <a:p>
          <a:endParaRPr lang="en-US"/>
        </a:p>
      </dgm:t>
    </dgm:pt>
    <dgm:pt modelId="{3897D77D-B301-4794-AB25-71A592462E5C}" type="pres">
      <dgm:prSet presAssocID="{725BCDCD-7197-40D2-AEBF-2A09967F5401}" presName="compChildNode" presStyleCnt="0"/>
      <dgm:spPr/>
    </dgm:pt>
    <dgm:pt modelId="{1264EDDE-93BF-46C2-940D-1182B5599ECA}" type="pres">
      <dgm:prSet presAssocID="{725BCDCD-7197-40D2-AEBF-2A09967F5401}" presName="theInnerList" presStyleCnt="0"/>
      <dgm:spPr/>
    </dgm:pt>
    <dgm:pt modelId="{6A483E75-DC21-43E1-8D3C-7273557F5CC1}" type="pres">
      <dgm:prSet presAssocID="{DF18ABBB-2781-4449-A163-F9F976F0DE67}" presName="childNode" presStyleLbl="node1" presStyleIdx="10" presStyleCnt="14" custScaleX="103067" custScaleY="66481" custLinFactX="-29407" custLinFactY="200000" custLinFactNeighborX="-100000" custLinFactNeighborY="267412">
        <dgm:presLayoutVars>
          <dgm:bulletEnabled val="1"/>
        </dgm:presLayoutVars>
      </dgm:prSet>
      <dgm:spPr/>
      <dgm:t>
        <a:bodyPr/>
        <a:lstStyle/>
        <a:p>
          <a:endParaRPr lang="en-US"/>
        </a:p>
      </dgm:t>
    </dgm:pt>
    <dgm:pt modelId="{DC430470-F795-4D35-BCEA-87F85EEE4692}" type="pres">
      <dgm:prSet presAssocID="{DF18ABBB-2781-4449-A163-F9F976F0DE67}" presName="aSpace2" presStyleCnt="0"/>
      <dgm:spPr/>
    </dgm:pt>
    <dgm:pt modelId="{F61DB716-A5B4-4A72-9BA9-A88E65F8924E}" type="pres">
      <dgm:prSet presAssocID="{691A760C-06F1-4A13-B7F4-27E2A3EC7CEC}" presName="childNode" presStyleLbl="node1" presStyleIdx="11" presStyleCnt="14" custScaleY="145504" custLinFactX="-31918" custLinFactNeighborX="-100000" custLinFactNeighborY="-13258">
        <dgm:presLayoutVars>
          <dgm:bulletEnabled val="1"/>
        </dgm:presLayoutVars>
      </dgm:prSet>
      <dgm:spPr/>
      <dgm:t>
        <a:bodyPr/>
        <a:lstStyle/>
        <a:p>
          <a:endParaRPr lang="en-US"/>
        </a:p>
      </dgm:t>
    </dgm:pt>
    <dgm:pt modelId="{77F932D3-83B7-4F47-819D-23AA251B8C9A}" type="pres">
      <dgm:prSet presAssocID="{691A760C-06F1-4A13-B7F4-27E2A3EC7CEC}" presName="aSpace2" presStyleCnt="0"/>
      <dgm:spPr/>
    </dgm:pt>
    <dgm:pt modelId="{4372B3EB-F46E-4559-851A-F072C88A127A}" type="pres">
      <dgm:prSet presAssocID="{A95AB84B-4FEF-4564-A379-44007BC2D003}" presName="childNode" presStyleLbl="node1" presStyleIdx="12" presStyleCnt="14" custScaleX="119625" custScaleY="79955" custLinFactX="-31834" custLinFactY="-207550" custLinFactNeighborX="-100000" custLinFactNeighborY="-300000">
        <dgm:presLayoutVars>
          <dgm:bulletEnabled val="1"/>
        </dgm:presLayoutVars>
      </dgm:prSet>
      <dgm:spPr/>
      <dgm:t>
        <a:bodyPr/>
        <a:lstStyle/>
        <a:p>
          <a:endParaRPr lang="en-US"/>
        </a:p>
      </dgm:t>
    </dgm:pt>
    <dgm:pt modelId="{D33CA642-CF49-4E3E-8F5A-EABAB0F55D7D}" type="pres">
      <dgm:prSet presAssocID="{A95AB84B-4FEF-4564-A379-44007BC2D003}" presName="aSpace2" presStyleCnt="0"/>
      <dgm:spPr/>
    </dgm:pt>
    <dgm:pt modelId="{EDE3DF1B-0F9A-433A-A9B0-CFBF98B22A8B}" type="pres">
      <dgm:prSet presAssocID="{5B2B6CFE-DDBA-424C-A922-36E82FE3AA04}" presName="childNode" presStyleLbl="node1" presStyleIdx="13" presStyleCnt="14" custScaleX="101450" custScaleY="73887" custLinFactX="-34261" custLinFactNeighborX="-100000" custLinFactNeighborY="-77901">
        <dgm:presLayoutVars>
          <dgm:bulletEnabled val="1"/>
        </dgm:presLayoutVars>
      </dgm:prSet>
      <dgm:spPr/>
      <dgm:t>
        <a:bodyPr/>
        <a:lstStyle/>
        <a:p>
          <a:endParaRPr lang="en-US"/>
        </a:p>
      </dgm:t>
    </dgm:pt>
  </dgm:ptLst>
  <dgm:cxnLst>
    <dgm:cxn modelId="{5B72842B-1852-4ED7-BF07-09E855A3612C}" type="presOf" srcId="{D19DDBDA-722B-4E27-A54B-243C84805CCF}" destId="{49384C88-CE81-4541-AA0B-04FAC496B46B}" srcOrd="0" destOrd="0" presId="urn:microsoft.com/office/officeart/2005/8/layout/lProcess2"/>
    <dgm:cxn modelId="{5BE9A5B7-E3D8-4AED-AA5F-6F69D7069B8B}" srcId="{725BCDCD-7197-40D2-AEBF-2A09967F5401}" destId="{5B2B6CFE-DDBA-424C-A922-36E82FE3AA04}" srcOrd="3" destOrd="0" parTransId="{7403006F-924F-4D2D-A28D-1E1710233A80}" sibTransId="{BFF05502-FA78-4D03-AB40-1B02C944716A}"/>
    <dgm:cxn modelId="{61E7F91C-63B0-4333-9099-BCCA5F817740}" srcId="{527D86E5-D2AC-4D6B-BE7A-2380CF20AA01}" destId="{241337F3-CED1-4665-B07F-F2577AC12D5E}" srcOrd="3" destOrd="0" parTransId="{BB7DCA80-59D6-48E9-9BC3-828B3A7756BD}" sibTransId="{4945AE11-3A48-4455-BC51-5BF566FF9196}"/>
    <dgm:cxn modelId="{01D03920-F182-4E4A-BF75-2E0459798268}" type="presOf" srcId="{241337F3-CED1-4665-B07F-F2577AC12D5E}" destId="{9E3E0355-7F4E-47DF-B08D-6B504FD3573B}" srcOrd="0" destOrd="0" presId="urn:microsoft.com/office/officeart/2005/8/layout/lProcess2"/>
    <dgm:cxn modelId="{B10AD5CE-1427-419C-93D5-9C2679A33A13}" type="presOf" srcId="{A95AB84B-4FEF-4564-A379-44007BC2D003}" destId="{4372B3EB-F46E-4559-851A-F072C88A127A}" srcOrd="0" destOrd="0" presId="urn:microsoft.com/office/officeart/2005/8/layout/lProcess2"/>
    <dgm:cxn modelId="{26F9AEF5-85BA-489F-959E-787DD11A3249}" type="presOf" srcId="{527D86E5-D2AC-4D6B-BE7A-2380CF20AA01}" destId="{C82E908B-25DB-4D88-814A-BDFD22D10F72}" srcOrd="0" destOrd="0" presId="urn:microsoft.com/office/officeart/2005/8/layout/lProcess2"/>
    <dgm:cxn modelId="{BC6196CC-46B9-4C38-B1FF-2DE32591EEA3}" type="presOf" srcId="{AABC7919-B65E-46B7-A915-B6CCBE030C1E}" destId="{F07AF5C2-B7C2-4FE1-925B-92360A27476A}" srcOrd="0" destOrd="0" presId="urn:microsoft.com/office/officeart/2005/8/layout/lProcess2"/>
    <dgm:cxn modelId="{CE9EEDB9-BB05-4C30-8B55-05EFC3E062A7}" type="presOf" srcId="{725BCDCD-7197-40D2-AEBF-2A09967F5401}" destId="{579F6932-8360-42FC-9CDE-4CF8B45F6F9F}" srcOrd="1" destOrd="0" presId="urn:microsoft.com/office/officeart/2005/8/layout/lProcess2"/>
    <dgm:cxn modelId="{58A533C8-48F6-4CD4-A6CA-1573D0EA715E}" srcId="{84B13370-A198-43D3-94EC-059EB11C3E24}" destId="{7537FC41-C60B-490F-B1CB-765471B1B693}" srcOrd="1" destOrd="0" parTransId="{33010636-87B8-4749-8E54-19192F6D2854}" sibTransId="{3AC6EC09-A394-423D-812A-40751F3D3D42}"/>
    <dgm:cxn modelId="{57CC4C3C-985F-4B61-B304-EF0CD87EC42B}" srcId="{66BA2841-4236-41E0-990D-94417947524C}" destId="{FA480701-FF2D-45D3-8634-A47E14F0B422}" srcOrd="3" destOrd="0" parTransId="{C2337529-5F69-48B9-9172-E6F6AE69DC3C}" sibTransId="{E777706E-FBD8-4AD5-A017-496092C9BF60}"/>
    <dgm:cxn modelId="{55A0692B-1792-44E6-9016-8C8004102A34}" srcId="{66BA2841-4236-41E0-990D-94417947524C}" destId="{117BE9CF-0534-491F-822D-6E56AB051036}" srcOrd="1" destOrd="0" parTransId="{FF2BA319-6B31-4117-A411-F2134EE2B380}" sibTransId="{2F481AA3-F279-45F7-9ED9-D159C60F0FDE}"/>
    <dgm:cxn modelId="{B61ED7A3-8CAD-4607-B0ED-99574A8B806E}" type="presOf" srcId="{117BE9CF-0534-491F-822D-6E56AB051036}" destId="{D327C872-5E30-452B-B33C-7859F2CDF0BB}" srcOrd="0" destOrd="0" presId="urn:microsoft.com/office/officeart/2005/8/layout/lProcess2"/>
    <dgm:cxn modelId="{294CA917-7B62-4181-8C7F-510BA740AB06}" type="presOf" srcId="{691A760C-06F1-4A13-B7F4-27E2A3EC7CEC}" destId="{F61DB716-A5B4-4A72-9BA9-A88E65F8924E}" srcOrd="0" destOrd="0" presId="urn:microsoft.com/office/officeart/2005/8/layout/lProcess2"/>
    <dgm:cxn modelId="{CD7A9306-8B8E-40DC-8E1B-7892C216013C}" type="presOf" srcId="{CA5E4973-7FE3-463F-ADC5-DC7972DDE5A1}" destId="{5F3118CA-3E35-4B67-9376-FC13F6405AAA}" srcOrd="0" destOrd="0" presId="urn:microsoft.com/office/officeart/2005/8/layout/lProcess2"/>
    <dgm:cxn modelId="{E40F4518-3BF4-4E69-8321-8F995B915A8D}" type="presOf" srcId="{66BA2841-4236-41E0-990D-94417947524C}" destId="{ADDC410D-D5A3-485A-BF0C-EDE3CD6FD08F}" srcOrd="1" destOrd="0" presId="urn:microsoft.com/office/officeart/2005/8/layout/lProcess2"/>
    <dgm:cxn modelId="{168E2125-BD7D-491E-88C5-8776EA2DF496}" srcId="{527D86E5-D2AC-4D6B-BE7A-2380CF20AA01}" destId="{84B13370-A198-43D3-94EC-059EB11C3E24}" srcOrd="2" destOrd="0" parTransId="{7914475E-F53F-4174-B59E-348391C2EC3A}" sibTransId="{F53A75C9-F576-4A57-8756-91634C130B77}"/>
    <dgm:cxn modelId="{5CA19F61-50EA-40D2-AE52-87B66D16EBFC}" type="presOf" srcId="{DF3A6EBB-945E-46A8-B701-0D5F3D20B692}" destId="{2274E88B-8B54-4B78-9210-3079724C547D}" srcOrd="0" destOrd="0" presId="urn:microsoft.com/office/officeart/2005/8/layout/lProcess2"/>
    <dgm:cxn modelId="{FB45DC24-1F48-4E2B-A3D5-467767810542}" type="presOf" srcId="{17CB9A5B-F9EA-4AA4-B52F-B752DD8B41B3}" destId="{C66CFF92-EF11-4EDE-AA11-016A2C98799D}" srcOrd="0" destOrd="0" presId="urn:microsoft.com/office/officeart/2005/8/layout/lProcess2"/>
    <dgm:cxn modelId="{C3F32BF5-894D-46C9-A4EA-2FBD192DC8EF}" srcId="{725BCDCD-7197-40D2-AEBF-2A09967F5401}" destId="{691A760C-06F1-4A13-B7F4-27E2A3EC7CEC}" srcOrd="1" destOrd="0" parTransId="{9EAE47ED-E671-43EE-9A00-969C8A08BCB4}" sibTransId="{47FCF1AC-2B99-4EFA-9447-C3534F0B7075}"/>
    <dgm:cxn modelId="{A1D124A5-D89D-4BCB-8BEB-1FA9D088FFB0}" srcId="{527D86E5-D2AC-4D6B-BE7A-2380CF20AA01}" destId="{725BCDCD-7197-40D2-AEBF-2A09967F5401}" srcOrd="4" destOrd="0" parTransId="{DB600DC1-A853-46B0-8D9F-501333106712}" sibTransId="{1CFD7423-CBB4-4073-B765-62685EA6BD24}"/>
    <dgm:cxn modelId="{7EC0164C-B583-4167-BCE1-7488400B3E36}" type="presOf" srcId="{DF18ABBB-2781-4449-A163-F9F976F0DE67}" destId="{6A483E75-DC21-43E1-8D3C-7273557F5CC1}" srcOrd="0" destOrd="0" presId="urn:microsoft.com/office/officeart/2005/8/layout/lProcess2"/>
    <dgm:cxn modelId="{49A6705D-91A6-4723-9D31-9557922754A0}" srcId="{725BCDCD-7197-40D2-AEBF-2A09967F5401}" destId="{DF18ABBB-2781-4449-A163-F9F976F0DE67}" srcOrd="0" destOrd="0" parTransId="{30C8134A-6EFA-45AF-B876-F6A88F069869}" sibTransId="{CA056323-06BC-4B10-BC71-CD4326412E06}"/>
    <dgm:cxn modelId="{C429F7DC-5C25-42D2-A1EF-1FAC4730C670}" type="presOf" srcId="{84B13370-A198-43D3-94EC-059EB11C3E24}" destId="{B2B974E9-869F-4775-9DF2-5CE499E273AD}" srcOrd="1" destOrd="0" presId="urn:microsoft.com/office/officeart/2005/8/layout/lProcess2"/>
    <dgm:cxn modelId="{FF09008D-12A9-459F-AB2F-3155224D8844}" type="presOf" srcId="{66BA2841-4236-41E0-990D-94417947524C}" destId="{9137F8C1-E479-45D9-B301-B955EB8DF643}" srcOrd="0" destOrd="0" presId="urn:microsoft.com/office/officeart/2005/8/layout/lProcess2"/>
    <dgm:cxn modelId="{4E9E370C-BF42-4854-8A9F-33720B5F92D6}" srcId="{84B13370-A198-43D3-94EC-059EB11C3E24}" destId="{681278C4-70E1-40CD-8FDA-963079F99427}" srcOrd="2" destOrd="0" parTransId="{F6A1DCBF-57CE-4D7B-8C32-836EBC9C0DF1}" sibTransId="{C917847F-B044-43B8-A53A-D3F38D468BAA}"/>
    <dgm:cxn modelId="{7D2971CC-2AB8-4673-B0C4-B5712F714C99}" srcId="{CA5E4973-7FE3-463F-ADC5-DC7972DDE5A1}" destId="{48613BB3-230A-4118-AB93-E3D41275F0BE}" srcOrd="1" destOrd="0" parTransId="{44193BFC-8DEA-46F7-B33F-8F5C53A90C9C}" sibTransId="{1DFA988C-1EAD-4718-8015-DB2A98C1238C}"/>
    <dgm:cxn modelId="{06D37E78-0BBB-4163-B63E-688B52CC2987}" type="presOf" srcId="{241337F3-CED1-4665-B07F-F2577AC12D5E}" destId="{5A34FD26-3708-4935-9DB8-26334B581CFC}" srcOrd="1" destOrd="0" presId="urn:microsoft.com/office/officeart/2005/8/layout/lProcess2"/>
    <dgm:cxn modelId="{DB09FA0B-9726-4E3B-92AC-3C70412C368C}" type="presOf" srcId="{5B2B6CFE-DDBA-424C-A922-36E82FE3AA04}" destId="{EDE3DF1B-0F9A-433A-A9B0-CFBF98B22A8B}" srcOrd="0" destOrd="0" presId="urn:microsoft.com/office/officeart/2005/8/layout/lProcess2"/>
    <dgm:cxn modelId="{219C6404-7AB1-4136-9A23-A1E276EA8A70}" type="presOf" srcId="{7537FC41-C60B-490F-B1CB-765471B1B693}" destId="{5E474007-269E-498D-BEE8-F3F5E3F15BC5}" srcOrd="0" destOrd="0" presId="urn:microsoft.com/office/officeart/2005/8/layout/lProcess2"/>
    <dgm:cxn modelId="{0F2683B4-7915-4C6A-A6F0-CF24F30A86D0}" type="presOf" srcId="{681278C4-70E1-40CD-8FDA-963079F99427}" destId="{E5672249-8120-4421-8463-28F34801D8AC}" srcOrd="0" destOrd="0" presId="urn:microsoft.com/office/officeart/2005/8/layout/lProcess2"/>
    <dgm:cxn modelId="{699D9A59-D55D-4A3A-A0D7-BA9DDECD5FDE}" type="presOf" srcId="{4DD77840-9E61-41F9-9A69-5B2BF174C13D}" destId="{D7485183-6A33-4D38-8A8C-CF476504C45A}" srcOrd="0" destOrd="0" presId="urn:microsoft.com/office/officeart/2005/8/layout/lProcess2"/>
    <dgm:cxn modelId="{F1BD167F-5693-42A2-86BF-714F94AB7574}" srcId="{527D86E5-D2AC-4D6B-BE7A-2380CF20AA01}" destId="{CA5E4973-7FE3-463F-ADC5-DC7972DDE5A1}" srcOrd="0" destOrd="0" parTransId="{DCF27857-A043-4391-812E-F0D3952B0D32}" sibTransId="{6D820FE2-BB8F-4BB1-8C8A-636EBCAD869B}"/>
    <dgm:cxn modelId="{CE81DAC2-42CA-45F5-B05B-CDFD7E42C896}" srcId="{725BCDCD-7197-40D2-AEBF-2A09967F5401}" destId="{A95AB84B-4FEF-4564-A379-44007BC2D003}" srcOrd="2" destOrd="0" parTransId="{86DEF03B-6C6D-4F44-9F57-DDC535C12127}" sibTransId="{B3662212-A071-4D19-A88F-0432B755B09F}"/>
    <dgm:cxn modelId="{43E8D41F-6A77-4871-9B88-BA4C9A464F34}" srcId="{527D86E5-D2AC-4D6B-BE7A-2380CF20AA01}" destId="{66BA2841-4236-41E0-990D-94417947524C}" srcOrd="1" destOrd="0" parTransId="{3FF45BCB-883E-4480-858B-39B900DE4495}" sibTransId="{381BA5F0-58DA-48D2-A50D-99E330D04E2A}"/>
    <dgm:cxn modelId="{A233745E-5C79-49EC-8E9B-BDB4C5CFA60D}" type="presOf" srcId="{FA480701-FF2D-45D3-8634-A47E14F0B422}" destId="{441D6C62-F20E-4748-A4AE-DE9F8B0E9789}" srcOrd="0" destOrd="0" presId="urn:microsoft.com/office/officeart/2005/8/layout/lProcess2"/>
    <dgm:cxn modelId="{7362D234-D9E8-4163-9A16-5FEBF3769126}" type="presOf" srcId="{48613BB3-230A-4118-AB93-E3D41275F0BE}" destId="{6EFA6186-5ADB-406D-96D4-242EB1244544}" srcOrd="0" destOrd="0" presId="urn:microsoft.com/office/officeart/2005/8/layout/lProcess2"/>
    <dgm:cxn modelId="{7CBE93C3-4ED8-4A8E-AF54-9E57C8E0CA06}" srcId="{CA5E4973-7FE3-463F-ADC5-DC7972DDE5A1}" destId="{D19DDBDA-722B-4E27-A54B-243C84805CCF}" srcOrd="0" destOrd="0" parTransId="{3C48F88D-721B-487D-8815-9611243EA183}" sibTransId="{553BAC07-BA3F-40D2-BCB6-62C8AAA5CB61}"/>
    <dgm:cxn modelId="{7A5F7AAF-41A3-40E8-9E7E-A0369EDCAE71}" type="presOf" srcId="{84B13370-A198-43D3-94EC-059EB11C3E24}" destId="{3DB27FD6-E025-46C6-8325-79DFB0AE71CB}" srcOrd="0" destOrd="0" presId="urn:microsoft.com/office/officeart/2005/8/layout/lProcess2"/>
    <dgm:cxn modelId="{DB1353D5-CB5A-43F1-BDB5-58142DFCCFF8}" type="presOf" srcId="{CA5E4973-7FE3-463F-ADC5-DC7972DDE5A1}" destId="{D3992C64-C5AA-406E-A3F0-B7BD244A4549}" srcOrd="1" destOrd="0" presId="urn:microsoft.com/office/officeart/2005/8/layout/lProcess2"/>
    <dgm:cxn modelId="{E9ECD9EA-B0E6-493C-BF2D-B437F69CBC82}" srcId="{84B13370-A198-43D3-94EC-059EB11C3E24}" destId="{AABC7919-B65E-46B7-A915-B6CCBE030C1E}" srcOrd="0" destOrd="0" parTransId="{8921C790-6274-4BA1-BF16-142390E6C421}" sibTransId="{7F019616-1D44-446F-B91F-E3E3479092A5}"/>
    <dgm:cxn modelId="{F159FBD5-84A4-433E-9209-1DDF4FF42DFE}" srcId="{66BA2841-4236-41E0-990D-94417947524C}" destId="{4DD77840-9E61-41F9-9A69-5B2BF174C13D}" srcOrd="2" destOrd="0" parTransId="{C107C99A-E550-49B7-8EF4-9E80BBB3FC92}" sibTransId="{570E53F4-238F-4D01-9BD0-2422DB515FEA}"/>
    <dgm:cxn modelId="{1F19630C-7B81-446D-8F1C-695CBE83BFDA}" srcId="{CA5E4973-7FE3-463F-ADC5-DC7972DDE5A1}" destId="{DF3A6EBB-945E-46A8-B701-0D5F3D20B692}" srcOrd="2" destOrd="0" parTransId="{1759B2E6-D19C-4E80-8466-AE5E83754AB4}" sibTransId="{FA7B4662-4C25-491E-9632-E5820C9BC6D9}"/>
    <dgm:cxn modelId="{DC2F482A-77BD-4EFF-8DD5-C16838A4F30C}" srcId="{66BA2841-4236-41E0-990D-94417947524C}" destId="{17CB9A5B-F9EA-4AA4-B52F-B752DD8B41B3}" srcOrd="0" destOrd="0" parTransId="{24B2A643-0A11-456E-B4D3-BA1361143A8D}" sibTransId="{7EFC3B78-4CE3-4CD2-ACF3-AC38351421E3}"/>
    <dgm:cxn modelId="{5C42884A-DDD3-41E0-B52A-C7F9BA1E754F}" type="presOf" srcId="{725BCDCD-7197-40D2-AEBF-2A09967F5401}" destId="{7FAC026C-26A1-4E4E-89F9-ECAD1530CDBF}" srcOrd="0" destOrd="0" presId="urn:microsoft.com/office/officeart/2005/8/layout/lProcess2"/>
    <dgm:cxn modelId="{2EEA5CD2-932A-4734-8A35-3871F1F7C6F5}" type="presParOf" srcId="{C82E908B-25DB-4D88-814A-BDFD22D10F72}" destId="{E8A1B443-3A1E-4978-A579-5F9C3AC7D4A6}" srcOrd="0" destOrd="0" presId="urn:microsoft.com/office/officeart/2005/8/layout/lProcess2"/>
    <dgm:cxn modelId="{1C65CCE6-E56E-4DE8-B5C8-75AB4726F923}" type="presParOf" srcId="{E8A1B443-3A1E-4978-A579-5F9C3AC7D4A6}" destId="{5F3118CA-3E35-4B67-9376-FC13F6405AAA}" srcOrd="0" destOrd="0" presId="urn:microsoft.com/office/officeart/2005/8/layout/lProcess2"/>
    <dgm:cxn modelId="{4C99D550-FF6C-4DA8-8CC5-0BF61C85344D}" type="presParOf" srcId="{E8A1B443-3A1E-4978-A579-5F9C3AC7D4A6}" destId="{D3992C64-C5AA-406E-A3F0-B7BD244A4549}" srcOrd="1" destOrd="0" presId="urn:microsoft.com/office/officeart/2005/8/layout/lProcess2"/>
    <dgm:cxn modelId="{839A1071-EED1-4819-B79D-E32EBA0B8EA0}" type="presParOf" srcId="{E8A1B443-3A1E-4978-A579-5F9C3AC7D4A6}" destId="{BF829F23-B441-4CC2-AF83-C3A7DE14D1B5}" srcOrd="2" destOrd="0" presId="urn:microsoft.com/office/officeart/2005/8/layout/lProcess2"/>
    <dgm:cxn modelId="{4AEFDBA6-AC39-4A90-883A-C5DD19CF7405}" type="presParOf" srcId="{BF829F23-B441-4CC2-AF83-C3A7DE14D1B5}" destId="{A5A9BD7B-B6AF-466B-975B-26D62A8FA61A}" srcOrd="0" destOrd="0" presId="urn:microsoft.com/office/officeart/2005/8/layout/lProcess2"/>
    <dgm:cxn modelId="{6E3ECAF0-0B8C-4478-81FE-63569D2E07FD}" type="presParOf" srcId="{A5A9BD7B-B6AF-466B-975B-26D62A8FA61A}" destId="{49384C88-CE81-4541-AA0B-04FAC496B46B}" srcOrd="0" destOrd="0" presId="urn:microsoft.com/office/officeart/2005/8/layout/lProcess2"/>
    <dgm:cxn modelId="{EBD72278-AB17-4052-B6C3-2D9C99ACE2F3}" type="presParOf" srcId="{A5A9BD7B-B6AF-466B-975B-26D62A8FA61A}" destId="{A5191D13-1DE7-47BE-98C1-7A5AE9657E11}" srcOrd="1" destOrd="0" presId="urn:microsoft.com/office/officeart/2005/8/layout/lProcess2"/>
    <dgm:cxn modelId="{E51538FA-8AA8-4D3F-8BA5-C8A470F97079}" type="presParOf" srcId="{A5A9BD7B-B6AF-466B-975B-26D62A8FA61A}" destId="{6EFA6186-5ADB-406D-96D4-242EB1244544}" srcOrd="2" destOrd="0" presId="urn:microsoft.com/office/officeart/2005/8/layout/lProcess2"/>
    <dgm:cxn modelId="{55845AB0-45A8-494E-8B53-8E0E349B3C84}" type="presParOf" srcId="{A5A9BD7B-B6AF-466B-975B-26D62A8FA61A}" destId="{DDC0AB83-7ABA-4557-BEE1-98641004086A}" srcOrd="3" destOrd="0" presId="urn:microsoft.com/office/officeart/2005/8/layout/lProcess2"/>
    <dgm:cxn modelId="{A4D93371-0A91-4C64-BB65-7E53AF91DE2F}" type="presParOf" srcId="{A5A9BD7B-B6AF-466B-975B-26D62A8FA61A}" destId="{2274E88B-8B54-4B78-9210-3079724C547D}" srcOrd="4" destOrd="0" presId="urn:microsoft.com/office/officeart/2005/8/layout/lProcess2"/>
    <dgm:cxn modelId="{DEC50C06-D3BD-4939-84E8-EAE06D69AAC4}" type="presParOf" srcId="{C82E908B-25DB-4D88-814A-BDFD22D10F72}" destId="{01F5404C-469D-4D6B-BC7F-0BE019A5821B}" srcOrd="1" destOrd="0" presId="urn:microsoft.com/office/officeart/2005/8/layout/lProcess2"/>
    <dgm:cxn modelId="{57B142B4-0578-4487-AF98-52B141336F95}" type="presParOf" srcId="{C82E908B-25DB-4D88-814A-BDFD22D10F72}" destId="{4F5C644E-1EC3-4694-AACF-D675EF16C2F6}" srcOrd="2" destOrd="0" presId="urn:microsoft.com/office/officeart/2005/8/layout/lProcess2"/>
    <dgm:cxn modelId="{647084AE-99C0-491C-A4CC-574B86448381}" type="presParOf" srcId="{4F5C644E-1EC3-4694-AACF-D675EF16C2F6}" destId="{9137F8C1-E479-45D9-B301-B955EB8DF643}" srcOrd="0" destOrd="0" presId="urn:microsoft.com/office/officeart/2005/8/layout/lProcess2"/>
    <dgm:cxn modelId="{CCCE63B6-914E-4198-9143-5D3BCA3D2552}" type="presParOf" srcId="{4F5C644E-1EC3-4694-AACF-D675EF16C2F6}" destId="{ADDC410D-D5A3-485A-BF0C-EDE3CD6FD08F}" srcOrd="1" destOrd="0" presId="urn:microsoft.com/office/officeart/2005/8/layout/lProcess2"/>
    <dgm:cxn modelId="{6A17F108-660A-47EA-AA35-95A8682E2029}" type="presParOf" srcId="{4F5C644E-1EC3-4694-AACF-D675EF16C2F6}" destId="{673778FC-E1F7-4512-8748-0C00F3EF02FC}" srcOrd="2" destOrd="0" presId="urn:microsoft.com/office/officeart/2005/8/layout/lProcess2"/>
    <dgm:cxn modelId="{AA1847D7-E2C3-4EDF-9D92-E15B5601939A}" type="presParOf" srcId="{673778FC-E1F7-4512-8748-0C00F3EF02FC}" destId="{8A570C16-0FB8-49B2-B406-1DBB1CD6DDC6}" srcOrd="0" destOrd="0" presId="urn:microsoft.com/office/officeart/2005/8/layout/lProcess2"/>
    <dgm:cxn modelId="{5884BF53-7CA4-435D-A014-3C0C01EC1C01}" type="presParOf" srcId="{8A570C16-0FB8-49B2-B406-1DBB1CD6DDC6}" destId="{C66CFF92-EF11-4EDE-AA11-016A2C98799D}" srcOrd="0" destOrd="0" presId="urn:microsoft.com/office/officeart/2005/8/layout/lProcess2"/>
    <dgm:cxn modelId="{8C290A2B-3E41-4846-848E-DF495F777A5A}" type="presParOf" srcId="{8A570C16-0FB8-49B2-B406-1DBB1CD6DDC6}" destId="{36E47223-645F-444D-960E-5D82B02AD9EA}" srcOrd="1" destOrd="0" presId="urn:microsoft.com/office/officeart/2005/8/layout/lProcess2"/>
    <dgm:cxn modelId="{5702BE2C-2CE3-4165-ADDF-BA3F6B113558}" type="presParOf" srcId="{8A570C16-0FB8-49B2-B406-1DBB1CD6DDC6}" destId="{D327C872-5E30-452B-B33C-7859F2CDF0BB}" srcOrd="2" destOrd="0" presId="urn:microsoft.com/office/officeart/2005/8/layout/lProcess2"/>
    <dgm:cxn modelId="{045D3FBD-B341-488B-90B2-2B039F456459}" type="presParOf" srcId="{8A570C16-0FB8-49B2-B406-1DBB1CD6DDC6}" destId="{41D2905C-74A2-4320-A5E8-6463FCE7B700}" srcOrd="3" destOrd="0" presId="urn:microsoft.com/office/officeart/2005/8/layout/lProcess2"/>
    <dgm:cxn modelId="{06EE2E2E-7940-480C-A99F-0DE69B7A09A1}" type="presParOf" srcId="{8A570C16-0FB8-49B2-B406-1DBB1CD6DDC6}" destId="{D7485183-6A33-4D38-8A8C-CF476504C45A}" srcOrd="4" destOrd="0" presId="urn:microsoft.com/office/officeart/2005/8/layout/lProcess2"/>
    <dgm:cxn modelId="{3A45EA6C-8E6C-4584-8F61-9FDFEB0BBF4A}" type="presParOf" srcId="{8A570C16-0FB8-49B2-B406-1DBB1CD6DDC6}" destId="{611E1A48-A48D-4CB4-8F2C-9BC956256E6C}" srcOrd="5" destOrd="0" presId="urn:microsoft.com/office/officeart/2005/8/layout/lProcess2"/>
    <dgm:cxn modelId="{8062D6B1-BF1A-46FA-A57F-567CF93CD461}" type="presParOf" srcId="{8A570C16-0FB8-49B2-B406-1DBB1CD6DDC6}" destId="{441D6C62-F20E-4748-A4AE-DE9F8B0E9789}" srcOrd="6" destOrd="0" presId="urn:microsoft.com/office/officeart/2005/8/layout/lProcess2"/>
    <dgm:cxn modelId="{B1F39EA4-B461-4953-8CE3-9139A62D93D0}" type="presParOf" srcId="{C82E908B-25DB-4D88-814A-BDFD22D10F72}" destId="{B3F9BC4B-0184-43A9-B201-4D4609AF797E}" srcOrd="3" destOrd="0" presId="urn:microsoft.com/office/officeart/2005/8/layout/lProcess2"/>
    <dgm:cxn modelId="{D5A1ED6B-2081-4966-97A3-DA0BC16268D3}" type="presParOf" srcId="{C82E908B-25DB-4D88-814A-BDFD22D10F72}" destId="{C0B4EAE9-1A55-40A9-BB7B-7B05BF4FE6A1}" srcOrd="4" destOrd="0" presId="urn:microsoft.com/office/officeart/2005/8/layout/lProcess2"/>
    <dgm:cxn modelId="{43B3515C-B9CC-4E3D-8FAE-D80B9BD7576D}" type="presParOf" srcId="{C0B4EAE9-1A55-40A9-BB7B-7B05BF4FE6A1}" destId="{3DB27FD6-E025-46C6-8325-79DFB0AE71CB}" srcOrd="0" destOrd="0" presId="urn:microsoft.com/office/officeart/2005/8/layout/lProcess2"/>
    <dgm:cxn modelId="{7D4F4468-8AE3-4583-A539-BDEBDAB46506}" type="presParOf" srcId="{C0B4EAE9-1A55-40A9-BB7B-7B05BF4FE6A1}" destId="{B2B974E9-869F-4775-9DF2-5CE499E273AD}" srcOrd="1" destOrd="0" presId="urn:microsoft.com/office/officeart/2005/8/layout/lProcess2"/>
    <dgm:cxn modelId="{680ACCB4-D3ED-4711-87C0-2D70B0C5B722}" type="presParOf" srcId="{C0B4EAE9-1A55-40A9-BB7B-7B05BF4FE6A1}" destId="{6F34561A-89E4-414B-9F42-2076E7CCFE22}" srcOrd="2" destOrd="0" presId="urn:microsoft.com/office/officeart/2005/8/layout/lProcess2"/>
    <dgm:cxn modelId="{40F3EFF1-8783-4439-BA44-F36B99CBA1CC}" type="presParOf" srcId="{6F34561A-89E4-414B-9F42-2076E7CCFE22}" destId="{BDAB5735-27EA-488D-AA9B-3E15A0ACED44}" srcOrd="0" destOrd="0" presId="urn:microsoft.com/office/officeart/2005/8/layout/lProcess2"/>
    <dgm:cxn modelId="{DA8A47E5-C926-4F37-B5DE-ED16620FD067}" type="presParOf" srcId="{BDAB5735-27EA-488D-AA9B-3E15A0ACED44}" destId="{F07AF5C2-B7C2-4FE1-925B-92360A27476A}" srcOrd="0" destOrd="0" presId="urn:microsoft.com/office/officeart/2005/8/layout/lProcess2"/>
    <dgm:cxn modelId="{134D7F89-9193-4542-BF8C-055590E411CE}" type="presParOf" srcId="{BDAB5735-27EA-488D-AA9B-3E15A0ACED44}" destId="{D372F68E-0AAC-4348-A98D-0BB5D40E8E3E}" srcOrd="1" destOrd="0" presId="urn:microsoft.com/office/officeart/2005/8/layout/lProcess2"/>
    <dgm:cxn modelId="{78567B04-BDB6-456F-93C2-E31056A2733B}" type="presParOf" srcId="{BDAB5735-27EA-488D-AA9B-3E15A0ACED44}" destId="{5E474007-269E-498D-BEE8-F3F5E3F15BC5}" srcOrd="2" destOrd="0" presId="urn:microsoft.com/office/officeart/2005/8/layout/lProcess2"/>
    <dgm:cxn modelId="{7F074B52-FEE6-4507-8066-16EB7EE883F1}" type="presParOf" srcId="{BDAB5735-27EA-488D-AA9B-3E15A0ACED44}" destId="{3032C5D2-1AA9-4355-A7A6-A4FCF037B039}" srcOrd="3" destOrd="0" presId="urn:microsoft.com/office/officeart/2005/8/layout/lProcess2"/>
    <dgm:cxn modelId="{4664CA0B-9E84-4155-8EB4-BB035AFCA4E6}" type="presParOf" srcId="{BDAB5735-27EA-488D-AA9B-3E15A0ACED44}" destId="{E5672249-8120-4421-8463-28F34801D8AC}" srcOrd="4" destOrd="0" presId="urn:microsoft.com/office/officeart/2005/8/layout/lProcess2"/>
    <dgm:cxn modelId="{2B7CC5D3-9C90-43CE-9342-CAAD2DFAF605}" type="presParOf" srcId="{C82E908B-25DB-4D88-814A-BDFD22D10F72}" destId="{131ADE8D-CBC9-494E-990A-79E5C2F95039}" srcOrd="5" destOrd="0" presId="urn:microsoft.com/office/officeart/2005/8/layout/lProcess2"/>
    <dgm:cxn modelId="{E0752904-A2BB-485D-8C3D-AF7653D6312A}" type="presParOf" srcId="{C82E908B-25DB-4D88-814A-BDFD22D10F72}" destId="{BBA66EBE-F275-43CF-B524-D52F5E8C7AD4}" srcOrd="6" destOrd="0" presId="urn:microsoft.com/office/officeart/2005/8/layout/lProcess2"/>
    <dgm:cxn modelId="{4690C1C9-BA5E-4355-961A-EB3BFB343A22}" type="presParOf" srcId="{BBA66EBE-F275-43CF-B524-D52F5E8C7AD4}" destId="{9E3E0355-7F4E-47DF-B08D-6B504FD3573B}" srcOrd="0" destOrd="0" presId="urn:microsoft.com/office/officeart/2005/8/layout/lProcess2"/>
    <dgm:cxn modelId="{F3C9EDA1-6F8F-44E4-9C2A-DD06ABB2408F}" type="presParOf" srcId="{BBA66EBE-F275-43CF-B524-D52F5E8C7AD4}" destId="{5A34FD26-3708-4935-9DB8-26334B581CFC}" srcOrd="1" destOrd="0" presId="urn:microsoft.com/office/officeart/2005/8/layout/lProcess2"/>
    <dgm:cxn modelId="{C4ACC367-231B-4786-B37D-7BCDF327F56F}" type="presParOf" srcId="{BBA66EBE-F275-43CF-B524-D52F5E8C7AD4}" destId="{2354E887-FD02-474F-AC13-5760331BC817}" srcOrd="2" destOrd="0" presId="urn:microsoft.com/office/officeart/2005/8/layout/lProcess2"/>
    <dgm:cxn modelId="{2BA6B617-4B7B-4433-9894-B32CBE24E305}" type="presParOf" srcId="{2354E887-FD02-474F-AC13-5760331BC817}" destId="{147523DD-7206-4CD4-B876-FD230EA0F016}" srcOrd="0" destOrd="0" presId="urn:microsoft.com/office/officeart/2005/8/layout/lProcess2"/>
    <dgm:cxn modelId="{669CD937-5701-4609-A694-5B0CD7FFD2C0}" type="presParOf" srcId="{C82E908B-25DB-4D88-814A-BDFD22D10F72}" destId="{302321B5-91E5-4A0A-A3B9-14D970C700F9}" srcOrd="7" destOrd="0" presId="urn:microsoft.com/office/officeart/2005/8/layout/lProcess2"/>
    <dgm:cxn modelId="{2AE0CB81-C8C4-41DD-9D8A-C0362CC02ABB}" type="presParOf" srcId="{C82E908B-25DB-4D88-814A-BDFD22D10F72}" destId="{ADCD2130-36B9-4C10-B48F-36E205C8BFFC}" srcOrd="8" destOrd="0" presId="urn:microsoft.com/office/officeart/2005/8/layout/lProcess2"/>
    <dgm:cxn modelId="{16818990-D285-4D4A-B319-CA523ECF3DB4}" type="presParOf" srcId="{ADCD2130-36B9-4C10-B48F-36E205C8BFFC}" destId="{7FAC026C-26A1-4E4E-89F9-ECAD1530CDBF}" srcOrd="0" destOrd="0" presId="urn:microsoft.com/office/officeart/2005/8/layout/lProcess2"/>
    <dgm:cxn modelId="{ECB7835F-6A27-4C05-87AB-B09150FCEC26}" type="presParOf" srcId="{ADCD2130-36B9-4C10-B48F-36E205C8BFFC}" destId="{579F6932-8360-42FC-9CDE-4CF8B45F6F9F}" srcOrd="1" destOrd="0" presId="urn:microsoft.com/office/officeart/2005/8/layout/lProcess2"/>
    <dgm:cxn modelId="{A1337A35-DE77-4E9D-A75A-9D44C9A40946}" type="presParOf" srcId="{ADCD2130-36B9-4C10-B48F-36E205C8BFFC}" destId="{3897D77D-B301-4794-AB25-71A592462E5C}" srcOrd="2" destOrd="0" presId="urn:microsoft.com/office/officeart/2005/8/layout/lProcess2"/>
    <dgm:cxn modelId="{2AB620D6-A83A-4EAE-B9C1-4B14350A1478}" type="presParOf" srcId="{3897D77D-B301-4794-AB25-71A592462E5C}" destId="{1264EDDE-93BF-46C2-940D-1182B5599ECA}" srcOrd="0" destOrd="0" presId="urn:microsoft.com/office/officeart/2005/8/layout/lProcess2"/>
    <dgm:cxn modelId="{E6924BEC-0777-41F6-9A06-283828A67779}" type="presParOf" srcId="{1264EDDE-93BF-46C2-940D-1182B5599ECA}" destId="{6A483E75-DC21-43E1-8D3C-7273557F5CC1}" srcOrd="0" destOrd="0" presId="urn:microsoft.com/office/officeart/2005/8/layout/lProcess2"/>
    <dgm:cxn modelId="{5FB9B7BB-38F1-4821-9DF2-8AD7B170323C}" type="presParOf" srcId="{1264EDDE-93BF-46C2-940D-1182B5599ECA}" destId="{DC430470-F795-4D35-BCEA-87F85EEE4692}" srcOrd="1" destOrd="0" presId="urn:microsoft.com/office/officeart/2005/8/layout/lProcess2"/>
    <dgm:cxn modelId="{A44DEC61-226D-4006-9480-DC6C770BE35C}" type="presParOf" srcId="{1264EDDE-93BF-46C2-940D-1182B5599ECA}" destId="{F61DB716-A5B4-4A72-9BA9-A88E65F8924E}" srcOrd="2" destOrd="0" presId="urn:microsoft.com/office/officeart/2005/8/layout/lProcess2"/>
    <dgm:cxn modelId="{34DE873D-99AF-4579-8839-FCB51A3BC8A8}" type="presParOf" srcId="{1264EDDE-93BF-46C2-940D-1182B5599ECA}" destId="{77F932D3-83B7-4F47-819D-23AA251B8C9A}" srcOrd="3" destOrd="0" presId="urn:microsoft.com/office/officeart/2005/8/layout/lProcess2"/>
    <dgm:cxn modelId="{2A67DAAD-D0B3-4A03-B4F6-E7D4ACCD1E4C}" type="presParOf" srcId="{1264EDDE-93BF-46C2-940D-1182B5599ECA}" destId="{4372B3EB-F46E-4559-851A-F072C88A127A}" srcOrd="4" destOrd="0" presId="urn:microsoft.com/office/officeart/2005/8/layout/lProcess2"/>
    <dgm:cxn modelId="{AC2D2D20-5A69-4FA0-9242-AD8B87C5E866}" type="presParOf" srcId="{1264EDDE-93BF-46C2-940D-1182B5599ECA}" destId="{D33CA642-CF49-4E3E-8F5A-EABAB0F55D7D}" srcOrd="5" destOrd="0" presId="urn:microsoft.com/office/officeart/2005/8/layout/lProcess2"/>
    <dgm:cxn modelId="{E6799EB3-77F9-475B-8FD2-696D9CEB2633}" type="presParOf" srcId="{1264EDDE-93BF-46C2-940D-1182B5599ECA}" destId="{EDE3DF1B-0F9A-433A-A9B0-CFBF98B22A8B}" srcOrd="6"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118CA-3E35-4B67-9376-FC13F6405AAA}">
      <dsp:nvSpPr>
        <dsp:cNvPr id="0" name=""/>
        <dsp:cNvSpPr/>
      </dsp:nvSpPr>
      <dsp:spPr>
        <a:xfrm>
          <a:off x="36626"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Resources</a:t>
          </a:r>
        </a:p>
      </dsp:txBody>
      <dsp:txXfrm>
        <a:off x="36626" y="0"/>
        <a:ext cx="1415274" cy="1314450"/>
      </dsp:txXfrm>
    </dsp:sp>
    <dsp:sp modelId="{49384C88-CE81-4541-AA0B-04FAC496B46B}">
      <dsp:nvSpPr>
        <dsp:cNvPr id="0" name=""/>
        <dsp:cNvSpPr/>
      </dsp:nvSpPr>
      <dsp:spPr>
        <a:xfrm>
          <a:off x="156797" y="1227146"/>
          <a:ext cx="1110854" cy="57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Restorative Principles</a:t>
          </a:r>
        </a:p>
      </dsp:txBody>
      <dsp:txXfrm>
        <a:off x="173705" y="1244054"/>
        <a:ext cx="1077038" cy="543479"/>
      </dsp:txXfrm>
    </dsp:sp>
    <dsp:sp modelId="{6EFA6186-5ADB-406D-96D4-242EB1244544}">
      <dsp:nvSpPr>
        <dsp:cNvPr id="0" name=""/>
        <dsp:cNvSpPr/>
      </dsp:nvSpPr>
      <dsp:spPr>
        <a:xfrm>
          <a:off x="145560" y="2117833"/>
          <a:ext cx="1132219" cy="7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Restorative Skills</a:t>
          </a:r>
        </a:p>
      </dsp:txBody>
      <dsp:txXfrm>
        <a:off x="166931" y="2139204"/>
        <a:ext cx="1089477" cy="686907"/>
      </dsp:txXfrm>
    </dsp:sp>
    <dsp:sp modelId="{2274E88B-8B54-4B78-9210-3079724C547D}">
      <dsp:nvSpPr>
        <dsp:cNvPr id="0" name=""/>
        <dsp:cNvSpPr/>
      </dsp:nvSpPr>
      <dsp:spPr>
        <a:xfrm>
          <a:off x="157539" y="3157786"/>
          <a:ext cx="1132219" cy="8792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dirty="0"/>
            <a:t>Early Intervention Multi-Agency Family Service </a:t>
          </a:r>
          <a:r>
            <a:rPr lang="en-GB" sz="1000" kern="1200" dirty="0" err="1" smtClean="0"/>
            <a:t>Progmme</a:t>
          </a:r>
          <a:r>
            <a:rPr lang="en-GB" sz="1000" kern="1200" dirty="0" smtClean="0"/>
            <a:t> </a:t>
          </a:r>
          <a:endParaRPr lang="en-GB" sz="1000" kern="1200" dirty="0"/>
        </a:p>
      </dsp:txBody>
      <dsp:txXfrm>
        <a:off x="183291" y="3183538"/>
        <a:ext cx="1080715" cy="827733"/>
      </dsp:txXfrm>
    </dsp:sp>
    <dsp:sp modelId="{9137F8C1-E479-45D9-B301-B955EB8DF643}">
      <dsp:nvSpPr>
        <dsp:cNvPr id="0" name=""/>
        <dsp:cNvSpPr/>
      </dsp:nvSpPr>
      <dsp:spPr>
        <a:xfrm>
          <a:off x="1525453"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Proactive Consistent Output</a:t>
          </a:r>
        </a:p>
      </dsp:txBody>
      <dsp:txXfrm>
        <a:off x="1525453" y="0"/>
        <a:ext cx="1415274" cy="1314450"/>
      </dsp:txXfrm>
    </dsp:sp>
    <dsp:sp modelId="{C66CFF92-EF11-4EDE-AA11-016A2C98799D}">
      <dsp:nvSpPr>
        <dsp:cNvPr id="0" name=""/>
        <dsp:cNvSpPr/>
      </dsp:nvSpPr>
      <dsp:spPr>
        <a:xfrm>
          <a:off x="1664376" y="1245753"/>
          <a:ext cx="1132219" cy="779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Restorative attitude &amp; language adopted holistically throughout programme</a:t>
          </a:r>
        </a:p>
      </dsp:txBody>
      <dsp:txXfrm>
        <a:off x="1687194" y="1268571"/>
        <a:ext cx="1086583" cy="733426"/>
      </dsp:txXfrm>
    </dsp:sp>
    <dsp:sp modelId="{D327C872-5E30-452B-B33C-7859F2CDF0BB}">
      <dsp:nvSpPr>
        <dsp:cNvPr id="0" name=""/>
        <dsp:cNvSpPr/>
      </dsp:nvSpPr>
      <dsp:spPr>
        <a:xfrm>
          <a:off x="1664376" y="2183450"/>
          <a:ext cx="1183871" cy="4828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Improved inter/intra agency  communication </a:t>
          </a:r>
        </a:p>
      </dsp:txBody>
      <dsp:txXfrm>
        <a:off x="1678518" y="2197592"/>
        <a:ext cx="1155587" cy="454562"/>
      </dsp:txXfrm>
    </dsp:sp>
    <dsp:sp modelId="{D7485183-6A33-4D38-8A8C-CF476504C45A}">
      <dsp:nvSpPr>
        <dsp:cNvPr id="0" name=""/>
        <dsp:cNvSpPr/>
      </dsp:nvSpPr>
      <dsp:spPr>
        <a:xfrm>
          <a:off x="1664376" y="2823222"/>
          <a:ext cx="1132219" cy="435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Improved  programme environment </a:t>
          </a:r>
        </a:p>
      </dsp:txBody>
      <dsp:txXfrm>
        <a:off x="1677139" y="2835985"/>
        <a:ext cx="1106693" cy="410239"/>
      </dsp:txXfrm>
    </dsp:sp>
    <dsp:sp modelId="{441D6C62-F20E-4748-A4AE-DE9F8B0E9789}">
      <dsp:nvSpPr>
        <dsp:cNvPr id="0" name=""/>
        <dsp:cNvSpPr/>
      </dsp:nvSpPr>
      <dsp:spPr>
        <a:xfrm>
          <a:off x="1664376" y="3397214"/>
          <a:ext cx="1132219" cy="61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Reduced  risk of inter -service conflict, improved collaboration </a:t>
          </a:r>
          <a:endParaRPr lang="en-GB" sz="700" kern="1200"/>
        </a:p>
      </dsp:txBody>
      <dsp:txXfrm>
        <a:off x="1682405" y="3415243"/>
        <a:ext cx="1096161" cy="579500"/>
      </dsp:txXfrm>
    </dsp:sp>
    <dsp:sp modelId="{3DB27FD6-E025-46C6-8325-79DFB0AE71CB}">
      <dsp:nvSpPr>
        <dsp:cNvPr id="0" name=""/>
        <dsp:cNvSpPr/>
      </dsp:nvSpPr>
      <dsp:spPr>
        <a:xfrm>
          <a:off x="3076890"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GB" sz="6000" kern="1200"/>
        </a:p>
      </dsp:txBody>
      <dsp:txXfrm>
        <a:off x="3076890" y="0"/>
        <a:ext cx="1415274" cy="1314450"/>
      </dsp:txXfrm>
    </dsp:sp>
    <dsp:sp modelId="{F07AF5C2-B7C2-4FE1-925B-92360A27476A}">
      <dsp:nvSpPr>
        <dsp:cNvPr id="0" name=""/>
        <dsp:cNvSpPr/>
      </dsp:nvSpPr>
      <dsp:spPr>
        <a:xfrm>
          <a:off x="3235840" y="1231434"/>
          <a:ext cx="1132219" cy="535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Service users (vulnerable family)   </a:t>
          </a:r>
        </a:p>
      </dsp:txBody>
      <dsp:txXfrm>
        <a:off x="3251525" y="1247119"/>
        <a:ext cx="1100849" cy="504147"/>
      </dsp:txXfrm>
    </dsp:sp>
    <dsp:sp modelId="{5E474007-269E-498D-BEE8-F3F5E3F15BC5}">
      <dsp:nvSpPr>
        <dsp:cNvPr id="0" name=""/>
        <dsp:cNvSpPr/>
      </dsp:nvSpPr>
      <dsp:spPr>
        <a:xfrm>
          <a:off x="3235851" y="1848568"/>
          <a:ext cx="1150516" cy="7733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Holistic</a:t>
          </a:r>
          <a:r>
            <a:rPr lang="en-GB" sz="1100" kern="1200" baseline="0"/>
            <a:t> use RA (family, inclusive strengths  relationship-based approach) </a:t>
          </a:r>
          <a:endParaRPr lang="en-GB" sz="1100" kern="1200"/>
        </a:p>
      </dsp:txBody>
      <dsp:txXfrm>
        <a:off x="3258502" y="1871219"/>
        <a:ext cx="1105214" cy="728053"/>
      </dsp:txXfrm>
    </dsp:sp>
    <dsp:sp modelId="{E5672249-8120-4421-8463-28F34801D8AC}">
      <dsp:nvSpPr>
        <dsp:cNvPr id="0" name=""/>
        <dsp:cNvSpPr/>
      </dsp:nvSpPr>
      <dsp:spPr>
        <a:xfrm>
          <a:off x="3217520" y="2754689"/>
          <a:ext cx="1132219" cy="865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a:t>Restorative Process identifies family challenges, strengths &amp; helps family plan goals</a:t>
          </a:r>
        </a:p>
      </dsp:txBody>
      <dsp:txXfrm>
        <a:off x="3242863" y="2780032"/>
        <a:ext cx="1081533" cy="814578"/>
      </dsp:txXfrm>
    </dsp:sp>
    <dsp:sp modelId="{9E3E0355-7F4E-47DF-B08D-6B504FD3573B}">
      <dsp:nvSpPr>
        <dsp:cNvPr id="0" name=""/>
        <dsp:cNvSpPr/>
      </dsp:nvSpPr>
      <dsp:spPr>
        <a:xfrm>
          <a:off x="4568292"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ct val="35000"/>
            </a:spcAft>
          </a:pPr>
          <a:r>
            <a:rPr lang="en-GB" sz="1000" kern="1200"/>
            <a:t>Restorative process</a:t>
          </a:r>
        </a:p>
      </dsp:txBody>
      <dsp:txXfrm>
        <a:off x="4568292" y="0"/>
        <a:ext cx="1415274" cy="1314450"/>
      </dsp:txXfrm>
    </dsp:sp>
    <dsp:sp modelId="{7FAC026C-26A1-4E4E-89F9-ECAD1530CDBF}">
      <dsp:nvSpPr>
        <dsp:cNvPr id="0" name=""/>
        <dsp:cNvSpPr/>
      </dsp:nvSpPr>
      <dsp:spPr>
        <a:xfrm>
          <a:off x="4569594"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GB" sz="1000" kern="1200"/>
        </a:p>
      </dsp:txBody>
      <dsp:txXfrm>
        <a:off x="4569594" y="0"/>
        <a:ext cx="1415274" cy="1314450"/>
      </dsp:txXfrm>
    </dsp:sp>
    <dsp:sp modelId="{6A483E75-DC21-43E1-8D3C-7273557F5CC1}">
      <dsp:nvSpPr>
        <dsp:cNvPr id="0" name=""/>
        <dsp:cNvSpPr/>
      </dsp:nvSpPr>
      <dsp:spPr>
        <a:xfrm>
          <a:off x="4748706" y="2981370"/>
          <a:ext cx="1166944" cy="4594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Stronger family relationships</a:t>
          </a:r>
        </a:p>
      </dsp:txBody>
      <dsp:txXfrm>
        <a:off x="4762164" y="2994828"/>
        <a:ext cx="1140028" cy="432557"/>
      </dsp:txXfrm>
    </dsp:sp>
    <dsp:sp modelId="{F61DB716-A5B4-4A72-9BA9-A88E65F8924E}">
      <dsp:nvSpPr>
        <dsp:cNvPr id="0" name=""/>
        <dsp:cNvSpPr/>
      </dsp:nvSpPr>
      <dsp:spPr>
        <a:xfrm>
          <a:off x="4737638" y="1866471"/>
          <a:ext cx="1132219" cy="10056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Increased empathy, motivation. Better family accountability &amp; empowerment  </a:t>
          </a:r>
        </a:p>
      </dsp:txBody>
      <dsp:txXfrm>
        <a:off x="4767092" y="1895925"/>
        <a:ext cx="1073311" cy="946720"/>
      </dsp:txXfrm>
    </dsp:sp>
    <dsp:sp modelId="{4372B3EB-F46E-4559-851A-F072C88A127A}">
      <dsp:nvSpPr>
        <dsp:cNvPr id="0" name=""/>
        <dsp:cNvSpPr/>
      </dsp:nvSpPr>
      <dsp:spPr>
        <a:xfrm>
          <a:off x="4627490" y="1239089"/>
          <a:ext cx="1354417" cy="5525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t>Better practitioner/family relationships </a:t>
          </a:r>
        </a:p>
      </dsp:txBody>
      <dsp:txXfrm>
        <a:off x="4643675" y="1255274"/>
        <a:ext cx="1322047" cy="520226"/>
      </dsp:txXfrm>
    </dsp:sp>
    <dsp:sp modelId="{EDE3DF1B-0F9A-433A-A9B0-CFBF98B22A8B}">
      <dsp:nvSpPr>
        <dsp:cNvPr id="0" name=""/>
        <dsp:cNvSpPr/>
      </dsp:nvSpPr>
      <dsp:spPr>
        <a:xfrm>
          <a:off x="4702902" y="3568619"/>
          <a:ext cx="1148636" cy="510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solidFill>
                <a:schemeClr val="bg1"/>
              </a:solidFill>
            </a:rPr>
            <a:t>Reinforced restorative principles</a:t>
          </a:r>
        </a:p>
      </dsp:txBody>
      <dsp:txXfrm>
        <a:off x="4717859" y="3583576"/>
        <a:ext cx="1118722" cy="4807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E095C-D103-42D3-B930-23C5B331CE3B}" type="datetimeFigureOut">
              <a:rPr lang="en-US" smtClean="0"/>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0CE8E-C1C0-43BA-BC06-280ABB8744B2}" type="slidenum">
              <a:rPr lang="en-US" smtClean="0"/>
              <a:t>‹#›</a:t>
            </a:fld>
            <a:endParaRPr lang="en-US"/>
          </a:p>
        </p:txBody>
      </p:sp>
    </p:spTree>
    <p:extLst>
      <p:ext uri="{BB962C8B-B14F-4D97-AF65-F5344CB8AC3E}">
        <p14:creationId xmlns:p14="http://schemas.microsoft.com/office/powerpoint/2010/main" val="377747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title which makes it clear that WG’s intention is to listen carefully to LACYP in order to gain a holistic view of their educational experiences, to inform how best to support and improve that provision for LACYP.</a:t>
            </a:r>
          </a:p>
          <a:p>
            <a:endParaRPr lang="en-GB" dirty="0"/>
          </a:p>
          <a:p>
            <a:r>
              <a:rPr lang="en-GB" dirty="0"/>
              <a:t>The diverse and innovative range of outputs form that project are a real testament to the work of not only CASCADE but very much their project partners.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5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51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formal resolutions that include restorative circles, mediation or full restorative conferences as needed and chosen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85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0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27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title which makes it clear that WG’s intention is to listen carefully to LACYP in order to gain a holistic view of their educational experiences, to inform how best to support and improve that provision for LACYP.</a:t>
            </a:r>
          </a:p>
          <a:p>
            <a:endParaRPr lang="en-GB" dirty="0"/>
          </a:p>
          <a:p>
            <a:r>
              <a:rPr lang="en-GB" dirty="0"/>
              <a:t>The diverse and innovative range of outputs form that project are a real testament to the work of not only CASCADE but very much their project partners.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46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title which makes it clear that WG’s intention is to listen carefully to LACYP in order to gain a holistic view of their educational experiences, to inform how best to support and improve that provision for LACYP.</a:t>
            </a:r>
          </a:p>
          <a:p>
            <a:endParaRPr lang="en-GB" dirty="0"/>
          </a:p>
          <a:p>
            <a:r>
              <a:rPr lang="en-GB" dirty="0"/>
              <a:t>The diverse and innovative range of outputs form that project are a real testament to the work of not only CASCADE but very much their project partners.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35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mannaydi@cardiff.ac.uk" TargetMode="External"/><Relationship Id="rId2" Type="http://schemas.openxmlformats.org/officeDocument/2006/relationships/hyperlink" Target="mailto:halletts1@cardiff.ac.uk" TargetMode="External"/><Relationship Id="rId1" Type="http://schemas.openxmlformats.org/officeDocument/2006/relationships/slideMaster" Target="../slideMasters/slideMaster2.xml"/><Relationship Id="rId5" Type="http://schemas.openxmlformats.org/officeDocument/2006/relationships/hyperlink" Target="mailto:staplese@cardiff.ac.uk" TargetMode="External"/><Relationship Id="rId4" Type="http://schemas.openxmlformats.org/officeDocument/2006/relationships/hyperlink" Target="mailto:robertsL32@cardiff.ac.u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tes.cardiff.ac.uk/cascade/looked-after-children-and-education/" TargetMode="External"/><Relationship Id="rId7"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mannaydi@cardiff.ac.uk" TargetMode="External"/><Relationship Id="rId2" Type="http://schemas.openxmlformats.org/officeDocument/2006/relationships/hyperlink" Target="mailto:halletts1@cardiff.ac.uk" TargetMode="External"/><Relationship Id="rId1" Type="http://schemas.openxmlformats.org/officeDocument/2006/relationships/slideMaster" Target="../slideMasters/slideMaster3.xml"/><Relationship Id="rId5" Type="http://schemas.openxmlformats.org/officeDocument/2006/relationships/hyperlink" Target="mailto:staplese@cardiff.ac.uk" TargetMode="External"/><Relationship Id="rId4" Type="http://schemas.openxmlformats.org/officeDocument/2006/relationships/hyperlink" Target="mailto:robertsL32@cardiff.ac.uk"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tes.cardiff.ac.uk/cascade/looked-after-children-and-education/" TargetMode="External"/><Relationship Id="rId7" Type="http://schemas.openxmlformats.org/officeDocument/2006/relationships/image" Target="../media/image7.emf"/><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906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816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518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604691" y="1510329"/>
            <a:ext cx="5780315" cy="371640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EE1F7A"/>
                </a:solidFill>
                <a:effectLst/>
                <a:uLnTx/>
                <a:uFillTx/>
                <a:latin typeface="Calibri" panose="020F0502020204030204"/>
                <a:ea typeface="+mn-ea"/>
                <a:cs typeface="+mn-cs"/>
              </a:rPr>
              <a:t>Improving the Educational Experiences of Children and Young People who are Looked After</a:t>
            </a: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2700" b="0" i="0" u="none" strike="noStrike" kern="1200" cap="none" spc="0" normalizeH="0" baseline="0" noProof="0" dirty="0" err="1">
                <a:ln>
                  <a:noFill/>
                </a:ln>
                <a:solidFill>
                  <a:srgbClr val="009095"/>
                </a:solidFill>
                <a:effectLst/>
                <a:uLnTx/>
                <a:uFillTx/>
                <a:latin typeface="avenir-lt-w01_35-light1475496"/>
                <a:ea typeface="+mn-ea"/>
                <a:cs typeface="+mn-cs"/>
              </a:rPr>
              <a:t>ExChange</a:t>
            </a:r>
            <a:r>
              <a:rPr kumimoji="0" lang="en-GB" sz="2700" b="0" i="0" u="none" strike="noStrike" kern="1200" cap="none" spc="0" normalizeH="0" baseline="0" noProof="0" dirty="0">
                <a:ln>
                  <a:noFill/>
                </a:ln>
                <a:solidFill>
                  <a:srgbClr val="009095"/>
                </a:solidFill>
                <a:effectLst/>
                <a:uLnTx/>
                <a:uFillTx/>
                <a:latin typeface="avenir-lt-w01_35-light1475496"/>
                <a:ea typeface="+mn-ea"/>
                <a:cs typeface="+mn-cs"/>
              </a:rPr>
              <a:t>: Care and Education</a:t>
            </a:r>
            <a:endParaRPr kumimoji="0" lang="en-GB" sz="2700" b="0" i="0" u="none" strike="noStrike" kern="1200" cap="none" spc="0" normalizeH="0" baseline="0" noProof="0" dirty="0">
              <a:ln>
                <a:noFill/>
              </a:ln>
              <a:solidFill>
                <a:srgbClr val="009095"/>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Sophie Hallett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2"/>
              </a:rPr>
              <a:t>halletts1@cardiff.ac.uk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Dawn </a:t>
            </a:r>
            <a:r>
              <a:rPr kumimoji="0" lang="en-GB" sz="1350" b="1" i="0" u="none" strike="noStrike" kern="1200" cap="none" spc="0" normalizeH="0" baseline="0" noProof="0" dirty="0" err="1">
                <a:ln>
                  <a:noFill/>
                </a:ln>
                <a:solidFill>
                  <a:srgbClr val="EE1F7A"/>
                </a:solidFill>
                <a:effectLst/>
                <a:uLnTx/>
                <a:uFillTx/>
                <a:latin typeface="Calibri" panose="020F0502020204030204"/>
                <a:ea typeface="+mn-ea"/>
                <a:cs typeface="+mn-cs"/>
              </a:rPr>
              <a:t>Mannay</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3"/>
              </a:rPr>
              <a:t>mannaydi@cardiff.ac.uk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Louisa Roberts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4"/>
              </a:rPr>
              <a:t>robertsL32@cardiff.ac.uk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Eleanor Staples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5"/>
              </a:rPr>
              <a:t>staplese@cardiff.ac.uk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99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The LACE project</a:t>
            </a:r>
          </a:p>
        </p:txBody>
      </p:sp>
      <p:sp>
        <p:nvSpPr>
          <p:cNvPr id="8" name="TextBox 7"/>
          <p:cNvSpPr txBox="1"/>
          <p:nvPr userDrawn="1"/>
        </p:nvSpPr>
        <p:spPr>
          <a:xfrm>
            <a:off x="1435724" y="1448476"/>
            <a:ext cx="5928903" cy="19620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“Understanding the educational experiences and opinions, attainment, achievement and aspirations of looked after children in Wales”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Project Partners – The Fostering Network, Voices from Care Cymru, Spice Innovate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Art Extension Project – Ministry of Life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16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Methods</a:t>
            </a:r>
          </a:p>
        </p:txBody>
      </p:sp>
      <p:sp>
        <p:nvSpPr>
          <p:cNvPr id="8" name="TextBox 7"/>
          <p:cNvSpPr txBox="1"/>
          <p:nvPr userDrawn="1"/>
        </p:nvSpPr>
        <p:spPr>
          <a:xfrm>
            <a:off x="628650" y="2034746"/>
            <a:ext cx="7427956" cy="1962076"/>
          </a:xfrm>
          <a:prstGeom prst="rect">
            <a:avLst/>
          </a:prstGeom>
          <a:noFill/>
        </p:spPr>
        <p:txBody>
          <a:bodyPr wrap="square" numCol="2"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Statistical and literature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Systematic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Creative methods and interviews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Peer researcher led focus groups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54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92213" y="2932673"/>
            <a:ext cx="7886700" cy="667263"/>
          </a:xfrm>
          <a:prstGeom prst="rect">
            <a:avLst/>
          </a:prstGeom>
        </p:spPr>
        <p:txBody>
          <a:bodyPr>
            <a:normAutofit fontScale="90000"/>
          </a:bodyPr>
          <a:lstStyle/>
          <a:p>
            <a:pPr algn="ctr"/>
            <a:r>
              <a:rPr lang="en-GB" sz="2700" b="1" dirty="0">
                <a:solidFill>
                  <a:srgbClr val="EE1F7A"/>
                </a:solidFill>
              </a:rPr>
              <a:t>Key findings</a:t>
            </a:r>
            <a:br>
              <a:rPr lang="en-GB" sz="2700" b="1" dirty="0">
                <a:solidFill>
                  <a:srgbClr val="EE1F7A"/>
                </a:solidFill>
              </a:rPr>
            </a:br>
            <a:r>
              <a:rPr lang="en-GB" sz="2700" b="1" dirty="0">
                <a:solidFill>
                  <a:srgbClr val="EE1F7A"/>
                </a:solidFill>
              </a:rPr>
              <a:t/>
            </a:r>
            <a:br>
              <a:rPr lang="en-GB" sz="2700" b="1" dirty="0">
                <a:solidFill>
                  <a:srgbClr val="EE1F7A"/>
                </a:solidFill>
              </a:rPr>
            </a:br>
            <a:r>
              <a:rPr lang="en-GB" sz="2700" b="1" dirty="0">
                <a:solidFill>
                  <a:srgbClr val="EE1F7A"/>
                </a:solidFill>
              </a:rPr>
              <a:t>Aspirations and Experiences</a:t>
            </a:r>
          </a:p>
        </p:txBody>
      </p:sp>
    </p:spTree>
    <p:extLst>
      <p:ext uri="{BB962C8B-B14F-4D97-AF65-F5344CB8AC3E}">
        <p14:creationId xmlns:p14="http://schemas.microsoft.com/office/powerpoint/2010/main" val="47676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Aspirations</a:t>
            </a:r>
          </a:p>
        </p:txBody>
      </p:sp>
      <p:sp>
        <p:nvSpPr>
          <p:cNvPr id="8" name="TextBox 7"/>
          <p:cNvSpPr txBox="1"/>
          <p:nvPr userDrawn="1"/>
        </p:nvSpPr>
        <p:spPr>
          <a:xfrm>
            <a:off x="693396" y="1262231"/>
            <a:ext cx="5046109" cy="2562240"/>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Did not  lack aspiration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Often had altruistic aspirations and wanted to help others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Barriers</a:t>
            </a:r>
            <a:endParaRPr kumimoji="0" lang="en-GB" sz="2700" b="1" i="0" u="none" strike="noStrike" kern="1200" cap="none" spc="0" normalizeH="0" baseline="0" noProof="0">
              <a:ln>
                <a:noFill/>
              </a:ln>
              <a:solidFill>
                <a:srgbClr val="EE1F7A"/>
              </a:solidFill>
              <a:effectLst/>
              <a:uLnTx/>
              <a:uFillTx/>
              <a:latin typeface="Calibri Light" panose="020F03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“‘Various people to do with the care system were like ‘oh people in care don’t go to into higher education”. “It’s like they don’t believe that children in care will do anything. And so if they don’t believe it, then how is anyone going to believe it about themselves?”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24)</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Enablers</a:t>
            </a:r>
            <a:endParaRPr kumimoji="0" lang="en-GB" sz="1350" b="1" i="0" u="none" strike="noStrike" kern="1200" cap="none" spc="0" normalizeH="0" baseline="0" noProof="0">
              <a:ln>
                <a:noFill/>
              </a:ln>
              <a:solidFill>
                <a:srgbClr val="EE1F7A"/>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So she had a look at it with me and she said well I can do this by hand, so she sat down with me and helped me do my homework… So that member of staff sat down with me and said we can do your homework here and there” (Female, 16+ group)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“She [foster carer] put a lot of belief in me and she always told me that I could do it [go to university]”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a:stretch>
            <a:fillRect/>
          </a:stretch>
        </p:blipFill>
        <p:spPr>
          <a:xfrm>
            <a:off x="7525530" y="1517699"/>
            <a:ext cx="1435894" cy="2390775"/>
          </a:xfrm>
          <a:prstGeom prst="rect">
            <a:avLst/>
          </a:prstGeom>
        </p:spPr>
      </p:pic>
    </p:spTree>
    <p:extLst>
      <p:ext uri="{BB962C8B-B14F-4D97-AF65-F5344CB8AC3E}">
        <p14:creationId xmlns:p14="http://schemas.microsoft.com/office/powerpoint/2010/main" val="1540791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1"/>
          <p:cNvSpPr txBox="1">
            <a:spLocks/>
          </p:cNvSpPr>
          <p:nvPr userDrawn="1"/>
        </p:nvSpPr>
        <p:spPr>
          <a:xfrm>
            <a:off x="667136" y="836143"/>
            <a:ext cx="7886700" cy="667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700" b="1" i="0" u="none" strike="noStrike" kern="1200" cap="none" spc="0" normalizeH="0" baseline="0" noProof="0">
                <a:ln>
                  <a:noFill/>
                </a:ln>
                <a:solidFill>
                  <a:srgbClr val="EE1F7A"/>
                </a:solidFill>
                <a:effectLst/>
                <a:uLnTx/>
                <a:uFillTx/>
                <a:latin typeface="Calibri Light" panose="020F0302020204030204"/>
                <a:ea typeface="+mj-ea"/>
                <a:cs typeface="+mj-cs"/>
              </a:rPr>
              <a:t>Recommendations </a:t>
            </a:r>
          </a:p>
        </p:txBody>
      </p:sp>
      <p:sp>
        <p:nvSpPr>
          <p:cNvPr id="11" name="TextBox 10"/>
          <p:cNvSpPr txBox="1"/>
          <p:nvPr userDrawn="1"/>
        </p:nvSpPr>
        <p:spPr>
          <a:xfrm>
            <a:off x="748145" y="1465119"/>
            <a:ext cx="7570140" cy="320857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The final research report concluded with 17 recommendations…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Minimising disruption during school time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Universal programmes for support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champions to resolve disputes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Access to computers and to a wide range of reading materials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Opportunities to meet with others who are looked</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Training for foster carers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Recommendations incorporated in WG strategy for Looked after children and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educaiton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478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8959" y="961328"/>
            <a:ext cx="7886700" cy="667263"/>
          </a:xfrm>
          <a:prstGeom prst="rect">
            <a:avLst/>
          </a:prstGeom>
        </p:spPr>
        <p:txBody>
          <a:bodyPr>
            <a:normAutofit/>
          </a:bodyPr>
          <a:lstStyle/>
          <a:p>
            <a:pPr algn="ctr"/>
            <a:r>
              <a:rPr lang="en-GB" sz="2700" b="1" dirty="0">
                <a:solidFill>
                  <a:srgbClr val="EE1F7A"/>
                </a:solidFill>
              </a:rPr>
              <a:t>Outputs – please use and share</a:t>
            </a:r>
          </a:p>
        </p:txBody>
      </p:sp>
      <p:sp>
        <p:nvSpPr>
          <p:cNvPr id="8" name="TextBox 7"/>
          <p:cNvSpPr txBox="1"/>
          <p:nvPr userDrawn="1"/>
        </p:nvSpPr>
        <p:spPr>
          <a:xfrm>
            <a:off x="483177" y="1351006"/>
            <a:ext cx="7895736" cy="424731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Short films x 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Songs and music videos x 3;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Posters and postcards x 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Thrive magazine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Available at: </a:t>
            </a: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http://sites.cardiff.ac.uk/cascade/looked-after-children-and-education/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4"/>
          <a:stretch>
            <a:fillRect/>
          </a:stretch>
        </p:blipFill>
        <p:spPr>
          <a:xfrm>
            <a:off x="552837" y="3701349"/>
            <a:ext cx="1893484" cy="1412599"/>
          </a:xfrm>
          <a:prstGeom prst="rect">
            <a:avLst/>
          </a:prstGeom>
        </p:spPr>
      </p:pic>
      <p:graphicFrame>
        <p:nvGraphicFramePr>
          <p:cNvPr id="12" name="Object 11"/>
          <p:cNvGraphicFramePr>
            <a:graphicFrameLocks noChangeAspect="1"/>
          </p:cNvGraphicFramePr>
          <p:nvPr userDrawn="1">
            <p:extLst/>
          </p:nvPr>
        </p:nvGraphicFramePr>
        <p:xfrm>
          <a:off x="2636712" y="1464313"/>
          <a:ext cx="2120294" cy="4000313"/>
        </p:xfrm>
        <a:graphic>
          <a:graphicData uri="http://schemas.openxmlformats.org/presentationml/2006/ole">
            <mc:AlternateContent xmlns:mc="http://schemas.openxmlformats.org/markup-compatibility/2006">
              <mc:Choice xmlns:v="urn:schemas-microsoft-com:vml" Requires="v">
                <p:oleObj spid="_x0000_s1065" name="Acrobat Document" r:id="rId5" imgW="5667119" imgH="8019810" progId="AcroExch.Document.7">
                  <p:embed/>
                </p:oleObj>
              </mc:Choice>
              <mc:Fallback>
                <p:oleObj name="Acrobat Document" r:id="rId5" imgW="5667119" imgH="8019810" progId="AcroExch.Document.7">
                  <p:embed/>
                  <p:pic>
                    <p:nvPicPr>
                      <p:cNvPr id="12" name="Object 11"/>
                      <p:cNvPicPr/>
                      <p:nvPr/>
                    </p:nvPicPr>
                    <p:blipFill>
                      <a:blip r:embed="rId6"/>
                      <a:stretch>
                        <a:fillRect/>
                      </a:stretch>
                    </p:blipFill>
                    <p:spPr>
                      <a:xfrm>
                        <a:off x="2636712" y="1464313"/>
                        <a:ext cx="2120294" cy="4000313"/>
                      </a:xfrm>
                      <a:prstGeom prst="rect">
                        <a:avLst/>
                      </a:prstGeom>
                    </p:spPr>
                  </p:pic>
                </p:oleObj>
              </mc:Fallback>
            </mc:AlternateContent>
          </a:graphicData>
        </a:graphic>
      </p:graphicFrame>
      <p:pic>
        <p:nvPicPr>
          <p:cNvPr id="13" name="Picture 12"/>
          <p:cNvPicPr>
            <a:picLocks noChangeAspect="1"/>
          </p:cNvPicPr>
          <p:nvPr userDrawn="1"/>
        </p:nvPicPr>
        <p:blipFill>
          <a:blip r:embed="rId7"/>
          <a:stretch>
            <a:fillRect/>
          </a:stretch>
        </p:blipFill>
        <p:spPr>
          <a:xfrm>
            <a:off x="4834303" y="1476323"/>
            <a:ext cx="1931809" cy="3988302"/>
          </a:xfrm>
          <a:prstGeom prst="rect">
            <a:avLst/>
          </a:prstGeom>
        </p:spPr>
      </p:pic>
      <p:pic>
        <p:nvPicPr>
          <p:cNvPr id="15" name="Picture 14"/>
          <p:cNvPicPr>
            <a:picLocks noChangeAspect="1"/>
          </p:cNvPicPr>
          <p:nvPr userDrawn="1"/>
        </p:nvPicPr>
        <p:blipFill>
          <a:blip r:embed="rId8"/>
          <a:stretch>
            <a:fillRect/>
          </a:stretch>
        </p:blipFill>
        <p:spPr>
          <a:xfrm>
            <a:off x="6880321" y="1476323"/>
            <a:ext cx="1575890" cy="1175664"/>
          </a:xfrm>
          <a:prstGeom prst="rect">
            <a:avLst/>
          </a:prstGeom>
        </p:spPr>
      </p:pic>
      <p:pic>
        <p:nvPicPr>
          <p:cNvPr id="16" name="Picture 15"/>
          <p:cNvPicPr>
            <a:picLocks noChangeAspect="1"/>
          </p:cNvPicPr>
          <p:nvPr userDrawn="1"/>
        </p:nvPicPr>
        <p:blipFill>
          <a:blip r:embed="rId9"/>
          <a:stretch>
            <a:fillRect/>
          </a:stretch>
        </p:blipFill>
        <p:spPr>
          <a:xfrm>
            <a:off x="6880320" y="2813084"/>
            <a:ext cx="1602383" cy="1195429"/>
          </a:xfrm>
          <a:prstGeom prst="rect">
            <a:avLst/>
          </a:prstGeom>
        </p:spPr>
      </p:pic>
      <p:pic>
        <p:nvPicPr>
          <p:cNvPr id="17" name="Picture 16"/>
          <p:cNvPicPr>
            <a:picLocks noChangeAspect="1"/>
          </p:cNvPicPr>
          <p:nvPr userDrawn="1"/>
        </p:nvPicPr>
        <p:blipFill>
          <a:blip r:embed="rId10"/>
          <a:stretch>
            <a:fillRect/>
          </a:stretch>
        </p:blipFill>
        <p:spPr>
          <a:xfrm>
            <a:off x="6910540" y="4167160"/>
            <a:ext cx="1572164" cy="1172884"/>
          </a:xfrm>
          <a:prstGeom prst="rect">
            <a:avLst/>
          </a:prstGeom>
        </p:spPr>
      </p:pic>
    </p:spTree>
    <p:extLst>
      <p:ext uri="{BB962C8B-B14F-4D97-AF65-F5344CB8AC3E}">
        <p14:creationId xmlns:p14="http://schemas.microsoft.com/office/powerpoint/2010/main" val="338199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award</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8" name="TextBox 7"/>
          <p:cNvSpPr txBox="1"/>
          <p:nvPr userDrawn="1"/>
        </p:nvSpPr>
        <p:spPr>
          <a:xfrm>
            <a:off x="1413983" y="2853789"/>
            <a:ext cx="6164407" cy="1754326"/>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ESRC Impact Acceleration Account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1" u="none" strike="noStrike" kern="1200" cap="none" spc="0" normalizeH="0" baseline="0" noProof="0">
                <a:ln>
                  <a:noFill/>
                </a:ln>
                <a:solidFill>
                  <a:prstClr val="black"/>
                </a:solidFill>
                <a:effectLst/>
                <a:uLnTx/>
                <a:uFillTx/>
                <a:latin typeface="Calibri" panose="020F0502020204030204"/>
                <a:ea typeface="+mn-ea"/>
                <a:cs typeface="+mn-cs"/>
              </a:rPr>
              <a:t>Generate instrumental impact by extending the dissemination of findings to a wider policy and practitioner audience, whilst also generating conceptual impact by raising public interest and awareness of this concerning issue to keep it on the public and policy agenda; this will build more effective relationships and communications between individuals and agencies involved with children and young people.</a:t>
            </a:r>
          </a:p>
        </p:txBody>
      </p:sp>
    </p:spTree>
    <p:extLst>
      <p:ext uri="{BB962C8B-B14F-4D97-AF65-F5344CB8AC3E}">
        <p14:creationId xmlns:p14="http://schemas.microsoft.com/office/powerpoint/2010/main" val="122502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0149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activities</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5" name="TextBox 4"/>
          <p:cNvSpPr txBox="1"/>
          <p:nvPr userDrawn="1"/>
        </p:nvSpPr>
        <p:spPr>
          <a:xfrm>
            <a:off x="748060" y="2600550"/>
            <a:ext cx="3874967" cy="2169825"/>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Workshops and events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Poetry competition –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messagestoschools</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video</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‘Greater Expectations’ magazine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charter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218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2"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961"/>
          <a:stretch>
            <a:fillRect/>
          </a:stretch>
        </p:blipFill>
        <p:spPr bwMode="auto">
          <a:xfrm>
            <a:off x="0" y="0"/>
            <a:ext cx="9144000" cy="1962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userDrawn="1"/>
        </p:nvSpPr>
        <p:spPr>
          <a:xfrm>
            <a:off x="140835" y="5812972"/>
            <a:ext cx="1524680" cy="987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3009" y="981076"/>
            <a:ext cx="1137980" cy="1209195"/>
          </a:xfrm>
          <a:prstGeom prst="rect">
            <a:avLst/>
          </a:prstGeom>
        </p:spPr>
      </p:pic>
      <p:pic>
        <p:nvPicPr>
          <p:cNvPr id="7" name="Picture 3"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flipV="1">
            <a:off x="0" y="4876800"/>
            <a:ext cx="9144000" cy="1981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userDrawn="1"/>
        </p:nvSpPr>
        <p:spPr>
          <a:xfrm>
            <a:off x="1774103" y="2432337"/>
            <a:ext cx="5595788" cy="55399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err="1">
                <a:ln>
                  <a:noFill/>
                </a:ln>
                <a:solidFill>
                  <a:srgbClr val="008ACD"/>
                </a:solidFill>
                <a:effectLst/>
                <a:uLnTx/>
                <a:uFillTx/>
                <a:latin typeface="avenir-lt-w01_35-light1475496"/>
                <a:ea typeface="+mn-ea"/>
                <a:cs typeface="+mn-cs"/>
              </a:rPr>
              <a:t>ExChange</a:t>
            </a:r>
            <a:r>
              <a:rPr kumimoji="0" lang="en-GB" sz="3000" b="0" i="0" u="none" strike="noStrike" kern="1200" cap="none" spc="0" normalizeH="0" baseline="0" noProof="0">
                <a:ln>
                  <a:noFill/>
                </a:ln>
                <a:solidFill>
                  <a:srgbClr val="008ACD"/>
                </a:solidFill>
                <a:effectLst/>
                <a:uLnTx/>
                <a:uFillTx/>
                <a:latin typeface="avenir-lt-w01_35-light1475496"/>
                <a:ea typeface="+mn-ea"/>
                <a:cs typeface="+mn-cs"/>
              </a:rPr>
              <a:t>: Care and Education</a:t>
            </a:r>
            <a:endParaRPr kumimoji="0" lang="en-GB"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79453" y="3382292"/>
            <a:ext cx="1161536" cy="1494509"/>
          </a:xfrm>
          <a:prstGeom prst="rect">
            <a:avLst/>
          </a:prstGeom>
        </p:spPr>
      </p:pic>
      <p:pic>
        <p:nvPicPr>
          <p:cNvPr id="11"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293455" y="5288653"/>
            <a:ext cx="557086" cy="7123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4461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604691" y="1510329"/>
            <a:ext cx="5780315" cy="371640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EE1F7A"/>
                </a:solidFill>
                <a:effectLst/>
                <a:uLnTx/>
                <a:uFillTx/>
                <a:latin typeface="Calibri" panose="020F0502020204030204"/>
                <a:ea typeface="+mn-ea"/>
                <a:cs typeface="+mn-cs"/>
              </a:rPr>
              <a:t>Improving the Educational Experiences of Children and Young People who are Looked After</a:t>
            </a: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2700" b="0" i="0" u="none" strike="noStrike" kern="1200" cap="none" spc="0" normalizeH="0" baseline="0" noProof="0" dirty="0" err="1">
                <a:ln>
                  <a:noFill/>
                </a:ln>
                <a:solidFill>
                  <a:srgbClr val="009095"/>
                </a:solidFill>
                <a:effectLst/>
                <a:uLnTx/>
                <a:uFillTx/>
                <a:latin typeface="avenir-lt-w01_35-light1475496"/>
                <a:ea typeface="+mn-ea"/>
                <a:cs typeface="+mn-cs"/>
              </a:rPr>
              <a:t>ExChange</a:t>
            </a:r>
            <a:r>
              <a:rPr kumimoji="0" lang="en-GB" sz="2700" b="0" i="0" u="none" strike="noStrike" kern="1200" cap="none" spc="0" normalizeH="0" baseline="0" noProof="0" dirty="0">
                <a:ln>
                  <a:noFill/>
                </a:ln>
                <a:solidFill>
                  <a:srgbClr val="009095"/>
                </a:solidFill>
                <a:effectLst/>
                <a:uLnTx/>
                <a:uFillTx/>
                <a:latin typeface="avenir-lt-w01_35-light1475496"/>
                <a:ea typeface="+mn-ea"/>
                <a:cs typeface="+mn-cs"/>
              </a:rPr>
              <a:t>: Care and Education</a:t>
            </a:r>
            <a:endParaRPr kumimoji="0" lang="en-GB" sz="2700" b="0" i="0" u="none" strike="noStrike" kern="1200" cap="none" spc="0" normalizeH="0" baseline="0" noProof="0" dirty="0">
              <a:ln>
                <a:noFill/>
              </a:ln>
              <a:solidFill>
                <a:srgbClr val="009095"/>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Sophie Hallett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2"/>
              </a:rPr>
              <a:t>halletts1@cardiff.ac.uk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Dawn </a:t>
            </a:r>
            <a:r>
              <a:rPr kumimoji="0" lang="en-GB" sz="1350" b="1" i="0" u="none" strike="noStrike" kern="1200" cap="none" spc="0" normalizeH="0" baseline="0" noProof="0" dirty="0" err="1">
                <a:ln>
                  <a:noFill/>
                </a:ln>
                <a:solidFill>
                  <a:srgbClr val="EE1F7A"/>
                </a:solidFill>
                <a:effectLst/>
                <a:uLnTx/>
                <a:uFillTx/>
                <a:latin typeface="Calibri" panose="020F0502020204030204"/>
                <a:ea typeface="+mn-ea"/>
                <a:cs typeface="+mn-cs"/>
              </a:rPr>
              <a:t>Mannay</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3"/>
              </a:rPr>
              <a:t>mannaydi@cardiff.ac.uk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Louisa Roberts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4"/>
              </a:rPr>
              <a:t>robertsL32@cardiff.ac.uk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Eleanor Staples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5"/>
              </a:rPr>
              <a:t>staplese@cardiff.ac.uk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93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The LACE project</a:t>
            </a:r>
          </a:p>
        </p:txBody>
      </p:sp>
      <p:sp>
        <p:nvSpPr>
          <p:cNvPr id="8" name="TextBox 7"/>
          <p:cNvSpPr txBox="1"/>
          <p:nvPr userDrawn="1"/>
        </p:nvSpPr>
        <p:spPr>
          <a:xfrm>
            <a:off x="1435724" y="1448476"/>
            <a:ext cx="5928903" cy="19620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“Understanding the educational experiences and opinions, attainment, achievement and aspirations of looked after children in Wales”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Project Partners – The Fostering Network, Voices from Care Cymru, Spice Innovate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Art Extension Project – Ministry of Life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100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Methods</a:t>
            </a:r>
          </a:p>
        </p:txBody>
      </p:sp>
      <p:sp>
        <p:nvSpPr>
          <p:cNvPr id="8" name="TextBox 7"/>
          <p:cNvSpPr txBox="1"/>
          <p:nvPr userDrawn="1"/>
        </p:nvSpPr>
        <p:spPr>
          <a:xfrm>
            <a:off x="628650" y="2034746"/>
            <a:ext cx="7427956" cy="1962076"/>
          </a:xfrm>
          <a:prstGeom prst="rect">
            <a:avLst/>
          </a:prstGeom>
          <a:noFill/>
        </p:spPr>
        <p:txBody>
          <a:bodyPr wrap="square" numCol="2"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Statistical and literature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Systematic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Creative methods and interviews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Peer researcher led focus groups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686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92213" y="2932673"/>
            <a:ext cx="7886700" cy="667263"/>
          </a:xfrm>
          <a:prstGeom prst="rect">
            <a:avLst/>
          </a:prstGeom>
        </p:spPr>
        <p:txBody>
          <a:bodyPr>
            <a:normAutofit fontScale="90000"/>
          </a:bodyPr>
          <a:lstStyle/>
          <a:p>
            <a:pPr algn="ctr"/>
            <a:r>
              <a:rPr lang="en-GB" sz="2700" b="1" dirty="0">
                <a:solidFill>
                  <a:srgbClr val="EE1F7A"/>
                </a:solidFill>
              </a:rPr>
              <a:t>Key findings</a:t>
            </a:r>
            <a:br>
              <a:rPr lang="en-GB" sz="2700" b="1" dirty="0">
                <a:solidFill>
                  <a:srgbClr val="EE1F7A"/>
                </a:solidFill>
              </a:rPr>
            </a:br>
            <a:r>
              <a:rPr lang="en-GB" sz="2700" b="1" dirty="0">
                <a:solidFill>
                  <a:srgbClr val="EE1F7A"/>
                </a:solidFill>
              </a:rPr>
              <a:t/>
            </a:r>
            <a:br>
              <a:rPr lang="en-GB" sz="2700" b="1" dirty="0">
                <a:solidFill>
                  <a:srgbClr val="EE1F7A"/>
                </a:solidFill>
              </a:rPr>
            </a:br>
            <a:r>
              <a:rPr lang="en-GB" sz="2700" b="1" dirty="0">
                <a:solidFill>
                  <a:srgbClr val="EE1F7A"/>
                </a:solidFill>
              </a:rPr>
              <a:t>Aspirations and Experiences</a:t>
            </a:r>
          </a:p>
        </p:txBody>
      </p:sp>
    </p:spTree>
    <p:extLst>
      <p:ext uri="{BB962C8B-B14F-4D97-AF65-F5344CB8AC3E}">
        <p14:creationId xmlns:p14="http://schemas.microsoft.com/office/powerpoint/2010/main" val="2937645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Aspirations</a:t>
            </a:r>
          </a:p>
        </p:txBody>
      </p:sp>
      <p:sp>
        <p:nvSpPr>
          <p:cNvPr id="8" name="TextBox 7"/>
          <p:cNvSpPr txBox="1"/>
          <p:nvPr userDrawn="1"/>
        </p:nvSpPr>
        <p:spPr>
          <a:xfrm>
            <a:off x="693396" y="1262231"/>
            <a:ext cx="5046109" cy="2562240"/>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Did not  lack aspiration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Often had altruistic aspirations and wanted to help others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Barriers</a:t>
            </a:r>
            <a:endParaRPr kumimoji="0" lang="en-GB" sz="2700" b="1" i="0" u="none" strike="noStrike" kern="1200" cap="none" spc="0" normalizeH="0" baseline="0" noProof="0">
              <a:ln>
                <a:noFill/>
              </a:ln>
              <a:solidFill>
                <a:srgbClr val="EE1F7A"/>
              </a:solidFill>
              <a:effectLst/>
              <a:uLnTx/>
              <a:uFillTx/>
              <a:latin typeface="Calibri Light" panose="020F03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“‘Various people to do with the care system were like ‘oh people in care don’t go to into higher education”. “It’s like they don’t believe that children in care will do anything. And so if they don’t believe it, then how is anyone going to believe it about themselves?”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24)</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Enablers</a:t>
            </a:r>
            <a:endParaRPr kumimoji="0" lang="en-GB" sz="1350" b="1" i="0" u="none" strike="noStrike" kern="1200" cap="none" spc="0" normalizeH="0" baseline="0" noProof="0">
              <a:ln>
                <a:noFill/>
              </a:ln>
              <a:solidFill>
                <a:srgbClr val="EE1F7A"/>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So she had a look at it with me and she said well I can do this by hand, so she sat down with me and helped me do my homework… So that member of staff sat down with me and said we can do your homework here and there” (Female, 16+ group)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“She [foster carer] put a lot of belief in me and she always told me that I could do it [go to university]”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a:stretch>
            <a:fillRect/>
          </a:stretch>
        </p:blipFill>
        <p:spPr>
          <a:xfrm>
            <a:off x="7525530" y="1517699"/>
            <a:ext cx="1435894" cy="2390775"/>
          </a:xfrm>
          <a:prstGeom prst="rect">
            <a:avLst/>
          </a:prstGeom>
        </p:spPr>
      </p:pic>
    </p:spTree>
    <p:extLst>
      <p:ext uri="{BB962C8B-B14F-4D97-AF65-F5344CB8AC3E}">
        <p14:creationId xmlns:p14="http://schemas.microsoft.com/office/powerpoint/2010/main" val="4118667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1"/>
          <p:cNvSpPr txBox="1">
            <a:spLocks/>
          </p:cNvSpPr>
          <p:nvPr userDrawn="1"/>
        </p:nvSpPr>
        <p:spPr>
          <a:xfrm>
            <a:off x="667136" y="836143"/>
            <a:ext cx="7886700" cy="667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700" b="1" i="0" u="none" strike="noStrike" kern="1200" cap="none" spc="0" normalizeH="0" baseline="0" noProof="0">
                <a:ln>
                  <a:noFill/>
                </a:ln>
                <a:solidFill>
                  <a:srgbClr val="EE1F7A"/>
                </a:solidFill>
                <a:effectLst/>
                <a:uLnTx/>
                <a:uFillTx/>
                <a:latin typeface="Calibri Light" panose="020F0302020204030204"/>
                <a:ea typeface="+mj-ea"/>
                <a:cs typeface="+mj-cs"/>
              </a:rPr>
              <a:t>Recommendations </a:t>
            </a:r>
          </a:p>
        </p:txBody>
      </p:sp>
      <p:sp>
        <p:nvSpPr>
          <p:cNvPr id="11" name="TextBox 10"/>
          <p:cNvSpPr txBox="1"/>
          <p:nvPr userDrawn="1"/>
        </p:nvSpPr>
        <p:spPr>
          <a:xfrm>
            <a:off x="748145" y="1465119"/>
            <a:ext cx="7570140" cy="320857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The final research report concluded with 17 recommendations…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Minimising disruption during school time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Universal programmes for support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champions to resolve disputes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Access to computers and to a wide range of reading materials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Opportunities to meet with others who are looked</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Training for foster carers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Recommendations incorporated in WG strategy for Looked after children and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educaiton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702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8959" y="961328"/>
            <a:ext cx="7886700" cy="667263"/>
          </a:xfrm>
          <a:prstGeom prst="rect">
            <a:avLst/>
          </a:prstGeom>
        </p:spPr>
        <p:txBody>
          <a:bodyPr>
            <a:normAutofit/>
          </a:bodyPr>
          <a:lstStyle/>
          <a:p>
            <a:pPr algn="ctr"/>
            <a:r>
              <a:rPr lang="en-GB" sz="2700" b="1" dirty="0">
                <a:solidFill>
                  <a:srgbClr val="EE1F7A"/>
                </a:solidFill>
              </a:rPr>
              <a:t>Outputs – please use and share</a:t>
            </a:r>
          </a:p>
        </p:txBody>
      </p:sp>
      <p:sp>
        <p:nvSpPr>
          <p:cNvPr id="8" name="TextBox 7"/>
          <p:cNvSpPr txBox="1"/>
          <p:nvPr userDrawn="1"/>
        </p:nvSpPr>
        <p:spPr>
          <a:xfrm>
            <a:off x="483177" y="1351006"/>
            <a:ext cx="7895736" cy="424731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Short films x 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Songs and music videos x 3;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Posters and postcards x 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Thrive magazine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Available at: </a:t>
            </a: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http://sites.cardiff.ac.uk/cascade/looked-after-children-and-education/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4"/>
          <a:stretch>
            <a:fillRect/>
          </a:stretch>
        </p:blipFill>
        <p:spPr>
          <a:xfrm>
            <a:off x="552837" y="3701349"/>
            <a:ext cx="1893484" cy="1412599"/>
          </a:xfrm>
          <a:prstGeom prst="rect">
            <a:avLst/>
          </a:prstGeom>
        </p:spPr>
      </p:pic>
      <p:graphicFrame>
        <p:nvGraphicFramePr>
          <p:cNvPr id="12" name="Object 11"/>
          <p:cNvGraphicFramePr>
            <a:graphicFrameLocks noChangeAspect="1"/>
          </p:cNvGraphicFramePr>
          <p:nvPr userDrawn="1">
            <p:extLst/>
          </p:nvPr>
        </p:nvGraphicFramePr>
        <p:xfrm>
          <a:off x="2636712" y="1464313"/>
          <a:ext cx="2120294" cy="4000313"/>
        </p:xfrm>
        <a:graphic>
          <a:graphicData uri="http://schemas.openxmlformats.org/presentationml/2006/ole">
            <mc:AlternateContent xmlns:mc="http://schemas.openxmlformats.org/markup-compatibility/2006">
              <mc:Choice xmlns:v="urn:schemas-microsoft-com:vml" Requires="v">
                <p:oleObj spid="_x0000_s2087" name="Acrobat Document" r:id="rId5" imgW="5667119" imgH="8019810" progId="AcroExch.Document.7">
                  <p:embed/>
                </p:oleObj>
              </mc:Choice>
              <mc:Fallback>
                <p:oleObj name="Acrobat Document" r:id="rId5" imgW="5667119" imgH="8019810" progId="AcroExch.Document.7">
                  <p:embed/>
                  <p:pic>
                    <p:nvPicPr>
                      <p:cNvPr id="12" name="Object 11"/>
                      <p:cNvPicPr/>
                      <p:nvPr/>
                    </p:nvPicPr>
                    <p:blipFill>
                      <a:blip r:embed="rId6"/>
                      <a:stretch>
                        <a:fillRect/>
                      </a:stretch>
                    </p:blipFill>
                    <p:spPr>
                      <a:xfrm>
                        <a:off x="2636712" y="1464313"/>
                        <a:ext cx="2120294" cy="4000313"/>
                      </a:xfrm>
                      <a:prstGeom prst="rect">
                        <a:avLst/>
                      </a:prstGeom>
                    </p:spPr>
                  </p:pic>
                </p:oleObj>
              </mc:Fallback>
            </mc:AlternateContent>
          </a:graphicData>
        </a:graphic>
      </p:graphicFrame>
      <p:pic>
        <p:nvPicPr>
          <p:cNvPr id="13" name="Picture 12"/>
          <p:cNvPicPr>
            <a:picLocks noChangeAspect="1"/>
          </p:cNvPicPr>
          <p:nvPr userDrawn="1"/>
        </p:nvPicPr>
        <p:blipFill>
          <a:blip r:embed="rId7"/>
          <a:stretch>
            <a:fillRect/>
          </a:stretch>
        </p:blipFill>
        <p:spPr>
          <a:xfrm>
            <a:off x="4834303" y="1476323"/>
            <a:ext cx="1931809" cy="3988302"/>
          </a:xfrm>
          <a:prstGeom prst="rect">
            <a:avLst/>
          </a:prstGeom>
        </p:spPr>
      </p:pic>
      <p:pic>
        <p:nvPicPr>
          <p:cNvPr id="15" name="Picture 14"/>
          <p:cNvPicPr>
            <a:picLocks noChangeAspect="1"/>
          </p:cNvPicPr>
          <p:nvPr userDrawn="1"/>
        </p:nvPicPr>
        <p:blipFill>
          <a:blip r:embed="rId8"/>
          <a:stretch>
            <a:fillRect/>
          </a:stretch>
        </p:blipFill>
        <p:spPr>
          <a:xfrm>
            <a:off x="6880321" y="1476323"/>
            <a:ext cx="1575890" cy="1175664"/>
          </a:xfrm>
          <a:prstGeom prst="rect">
            <a:avLst/>
          </a:prstGeom>
        </p:spPr>
      </p:pic>
      <p:pic>
        <p:nvPicPr>
          <p:cNvPr id="16" name="Picture 15"/>
          <p:cNvPicPr>
            <a:picLocks noChangeAspect="1"/>
          </p:cNvPicPr>
          <p:nvPr userDrawn="1"/>
        </p:nvPicPr>
        <p:blipFill>
          <a:blip r:embed="rId9"/>
          <a:stretch>
            <a:fillRect/>
          </a:stretch>
        </p:blipFill>
        <p:spPr>
          <a:xfrm>
            <a:off x="6880320" y="2813084"/>
            <a:ext cx="1602383" cy="1195429"/>
          </a:xfrm>
          <a:prstGeom prst="rect">
            <a:avLst/>
          </a:prstGeom>
        </p:spPr>
      </p:pic>
      <p:pic>
        <p:nvPicPr>
          <p:cNvPr id="17" name="Picture 16"/>
          <p:cNvPicPr>
            <a:picLocks noChangeAspect="1"/>
          </p:cNvPicPr>
          <p:nvPr userDrawn="1"/>
        </p:nvPicPr>
        <p:blipFill>
          <a:blip r:embed="rId10"/>
          <a:stretch>
            <a:fillRect/>
          </a:stretch>
        </p:blipFill>
        <p:spPr>
          <a:xfrm>
            <a:off x="6910540" y="4167160"/>
            <a:ext cx="1572164" cy="1172884"/>
          </a:xfrm>
          <a:prstGeom prst="rect">
            <a:avLst/>
          </a:prstGeom>
        </p:spPr>
      </p:pic>
    </p:spTree>
    <p:extLst>
      <p:ext uri="{BB962C8B-B14F-4D97-AF65-F5344CB8AC3E}">
        <p14:creationId xmlns:p14="http://schemas.microsoft.com/office/powerpoint/2010/main" val="3493935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award</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8" name="TextBox 7"/>
          <p:cNvSpPr txBox="1"/>
          <p:nvPr userDrawn="1"/>
        </p:nvSpPr>
        <p:spPr>
          <a:xfrm>
            <a:off x="1413983" y="2853789"/>
            <a:ext cx="6164407" cy="1754326"/>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ESRC Impact Acceleration Account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1" u="none" strike="noStrike" kern="1200" cap="none" spc="0" normalizeH="0" baseline="0" noProof="0">
                <a:ln>
                  <a:noFill/>
                </a:ln>
                <a:solidFill>
                  <a:prstClr val="black"/>
                </a:solidFill>
                <a:effectLst/>
                <a:uLnTx/>
                <a:uFillTx/>
                <a:latin typeface="Calibri" panose="020F0502020204030204"/>
                <a:ea typeface="+mn-ea"/>
                <a:cs typeface="+mn-cs"/>
              </a:rPr>
              <a:t>Generate instrumental impact by extending the dissemination of findings to a wider policy and practitioner audience, whilst also generating conceptual impact by raising public interest and awareness of this concerning issue to keep it on the public and policy agenda; this will build more effective relationships and communications between individuals and agencies involved with children and young people.</a:t>
            </a:r>
          </a:p>
        </p:txBody>
      </p:sp>
    </p:spTree>
    <p:extLst>
      <p:ext uri="{BB962C8B-B14F-4D97-AF65-F5344CB8AC3E}">
        <p14:creationId xmlns:p14="http://schemas.microsoft.com/office/powerpoint/2010/main" val="30202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54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activities</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5" name="TextBox 4"/>
          <p:cNvSpPr txBox="1"/>
          <p:nvPr userDrawn="1"/>
        </p:nvSpPr>
        <p:spPr>
          <a:xfrm>
            <a:off x="748060" y="2600550"/>
            <a:ext cx="3874967" cy="2169825"/>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Workshops and events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Poetry competition –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messagestoschools</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video</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‘Greater Expectations’ magazine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charter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6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2"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961"/>
          <a:stretch>
            <a:fillRect/>
          </a:stretch>
        </p:blipFill>
        <p:spPr bwMode="auto">
          <a:xfrm>
            <a:off x="0" y="0"/>
            <a:ext cx="9144000" cy="1962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userDrawn="1"/>
        </p:nvSpPr>
        <p:spPr>
          <a:xfrm>
            <a:off x="140835" y="5812972"/>
            <a:ext cx="1524680" cy="987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3009" y="981076"/>
            <a:ext cx="1137980" cy="1209195"/>
          </a:xfrm>
          <a:prstGeom prst="rect">
            <a:avLst/>
          </a:prstGeom>
        </p:spPr>
      </p:pic>
      <p:pic>
        <p:nvPicPr>
          <p:cNvPr id="7" name="Picture 3"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flipV="1">
            <a:off x="0" y="4876800"/>
            <a:ext cx="9144000" cy="1981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userDrawn="1"/>
        </p:nvSpPr>
        <p:spPr>
          <a:xfrm>
            <a:off x="1774103" y="2432337"/>
            <a:ext cx="5595788" cy="55399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err="1">
                <a:ln>
                  <a:noFill/>
                </a:ln>
                <a:solidFill>
                  <a:srgbClr val="008ACD"/>
                </a:solidFill>
                <a:effectLst/>
                <a:uLnTx/>
                <a:uFillTx/>
                <a:latin typeface="avenir-lt-w01_35-light1475496"/>
                <a:ea typeface="+mn-ea"/>
                <a:cs typeface="+mn-cs"/>
              </a:rPr>
              <a:t>ExChange</a:t>
            </a:r>
            <a:r>
              <a:rPr kumimoji="0" lang="en-GB" sz="3000" b="0" i="0" u="none" strike="noStrike" kern="1200" cap="none" spc="0" normalizeH="0" baseline="0" noProof="0">
                <a:ln>
                  <a:noFill/>
                </a:ln>
                <a:solidFill>
                  <a:srgbClr val="008ACD"/>
                </a:solidFill>
                <a:effectLst/>
                <a:uLnTx/>
                <a:uFillTx/>
                <a:latin typeface="avenir-lt-w01_35-light1475496"/>
                <a:ea typeface="+mn-ea"/>
                <a:cs typeface="+mn-cs"/>
              </a:rPr>
              <a:t>: Care and Education</a:t>
            </a:r>
            <a:endParaRPr kumimoji="0" lang="en-GB"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79453" y="3382292"/>
            <a:ext cx="1161536" cy="1494509"/>
          </a:xfrm>
          <a:prstGeom prst="rect">
            <a:avLst/>
          </a:prstGeom>
        </p:spPr>
      </p:pic>
      <p:pic>
        <p:nvPicPr>
          <p:cNvPr id="11"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293455" y="5288653"/>
            <a:ext cx="557086" cy="7123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58761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BC108801-A9D6-4876-B17A-94DA0D04B99A}" type="datetimeFigureOut">
              <a:rPr lang="en-GB" sz="1350" smtClean="0">
                <a:solidFill>
                  <a:prstClr val="black"/>
                </a:solidFill>
              </a:rPr>
              <a:pPr defTabSz="685800"/>
              <a:t>13/05/2019</a:t>
            </a:fld>
            <a:endParaRPr lang="en-GB"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GB"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63C02588-7B7E-41E2-8A0B-39A568FB5EA9}" type="slidenum">
              <a:rPr lang="en-GB" sz="1350" smtClean="0">
                <a:solidFill>
                  <a:prstClr val="black"/>
                </a:solidFill>
              </a:rPr>
              <a:pPr defTabSz="685800"/>
              <a:t>‹#›</a:t>
            </a:fld>
            <a:endParaRPr lang="en-GB" sz="1350">
              <a:solidFill>
                <a:prstClr val="black"/>
              </a:solidFill>
            </a:endParaRPr>
          </a:p>
        </p:txBody>
      </p:sp>
    </p:spTree>
    <p:extLst>
      <p:ext uri="{BB962C8B-B14F-4D97-AF65-F5344CB8AC3E}">
        <p14:creationId xmlns:p14="http://schemas.microsoft.com/office/powerpoint/2010/main" val="401119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2F835BA3-B35D-4590-8E1C-D696B6F9698B}" type="datetimeFigureOut">
              <a:rPr lang="en-GB" sz="1350" smtClean="0">
                <a:solidFill>
                  <a:prstClr val="black"/>
                </a:solidFill>
              </a:rPr>
              <a:pPr defTabSz="685800"/>
              <a:t>13/05/2019</a:t>
            </a:fld>
            <a:endParaRPr lang="en-GB"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GB"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618322E1-92CA-4460-9437-099DE176AF78}" type="slidenum">
              <a:rPr lang="en-GB" sz="1350" smtClean="0">
                <a:solidFill>
                  <a:prstClr val="black"/>
                </a:solidFill>
              </a:rPr>
              <a:pPr defTabSz="685800"/>
              <a:t>‹#›</a:t>
            </a:fld>
            <a:endParaRPr lang="en-GB" sz="1350">
              <a:solidFill>
                <a:prstClr val="black"/>
              </a:solidFill>
            </a:endParaRPr>
          </a:p>
        </p:txBody>
      </p:sp>
    </p:spTree>
    <p:extLst>
      <p:ext uri="{BB962C8B-B14F-4D97-AF65-F5344CB8AC3E}">
        <p14:creationId xmlns:p14="http://schemas.microsoft.com/office/powerpoint/2010/main" val="2797360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333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928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144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13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066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320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004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3.png"/><Relationship Id="rId2" Type="http://schemas.openxmlformats.org/officeDocument/2006/relationships/slideLayout" Target="../slideLayouts/slideLayout23.xml"/><Relationship Id="rId16" Type="http://schemas.openxmlformats.org/officeDocument/2006/relationships/image" Target="../media/image15.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F01B47-B1C3-405B-B031-68B566C076E9}" type="datetimeFigureOut">
              <a:rPr lang="en-GB" smtClean="0">
                <a:solidFill>
                  <a:prstClr val="black">
                    <a:tint val="75000"/>
                  </a:prstClr>
                </a:solidFill>
              </a:rPr>
              <a:pPr/>
              <a:t>13/05/2019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744294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stretch>
            <a:fillRect/>
          </a:stretch>
        </p:blipFill>
        <p:spPr>
          <a:xfrm>
            <a:off x="0" y="0"/>
            <a:ext cx="6220820" cy="1257300"/>
          </a:xfrm>
          <a:prstGeom prst="rect">
            <a:avLst/>
          </a:prstGeom>
        </p:spPr>
      </p:pic>
      <p:pic>
        <p:nvPicPr>
          <p:cNvPr id="8" name="Picture 7"/>
          <p:cNvPicPr>
            <a:picLocks noChangeAspect="1"/>
          </p:cNvPicPr>
          <p:nvPr userDrawn="1"/>
        </p:nvPicPr>
        <p:blipFill>
          <a:blip r:embed="rId12"/>
          <a:stretch>
            <a:fillRect/>
          </a:stretch>
        </p:blipFill>
        <p:spPr>
          <a:xfrm flipH="1" flipV="1">
            <a:off x="2923180" y="5600700"/>
            <a:ext cx="6220820" cy="1257300"/>
          </a:xfrm>
          <a:prstGeom prst="rect">
            <a:avLst/>
          </a:prstGeom>
        </p:spPr>
      </p:pic>
      <p:pic>
        <p:nvPicPr>
          <p:cNvPr id="9" name="Picture 2" descr="CASCAD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57195" y="5875581"/>
            <a:ext cx="667949" cy="77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70733" y="5875582"/>
            <a:ext cx="606915" cy="776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719004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stretch>
            <a:fillRect/>
          </a:stretch>
        </p:blipFill>
        <p:spPr>
          <a:xfrm>
            <a:off x="0" y="0"/>
            <a:ext cx="6220820" cy="1257300"/>
          </a:xfrm>
          <a:prstGeom prst="rect">
            <a:avLst/>
          </a:prstGeom>
        </p:spPr>
      </p:pic>
      <p:pic>
        <p:nvPicPr>
          <p:cNvPr id="8" name="Picture 7"/>
          <p:cNvPicPr>
            <a:picLocks noChangeAspect="1"/>
          </p:cNvPicPr>
          <p:nvPr userDrawn="1"/>
        </p:nvPicPr>
        <p:blipFill>
          <a:blip r:embed="rId15"/>
          <a:stretch>
            <a:fillRect/>
          </a:stretch>
        </p:blipFill>
        <p:spPr>
          <a:xfrm flipH="1" flipV="1">
            <a:off x="2923180" y="5600700"/>
            <a:ext cx="6220820" cy="1257300"/>
          </a:xfrm>
          <a:prstGeom prst="rect">
            <a:avLst/>
          </a:prstGeom>
        </p:spPr>
      </p:pic>
      <p:pic>
        <p:nvPicPr>
          <p:cNvPr id="9" name="Picture 2" descr="CASCAD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57195" y="5875581"/>
            <a:ext cx="667949" cy="77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70733" y="5875582"/>
            <a:ext cx="606915" cy="776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950512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openxmlformats.org/officeDocument/2006/relationships/chart" Target="../charts/char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png"/><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8.png"/><Relationship Id="rId10" Type="http://schemas.microsoft.com/office/2007/relationships/diagramDrawing" Target="../diagrams/drawing1.xml"/><Relationship Id="rId4" Type="http://schemas.openxmlformats.org/officeDocument/2006/relationships/image" Target="../media/image17.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1412607"/>
            <a:ext cx="6627059" cy="2931572"/>
          </a:xfrm>
          <a:prstGeom prst="rect">
            <a:avLst/>
          </a:prstGeom>
          <a:noFill/>
        </p:spPr>
        <p:txBody>
          <a:bodyPr wrap="square" rtlCol="0">
            <a:spAutoFit/>
          </a:bodyPr>
          <a:lstStyle/>
          <a:p>
            <a:pPr defTabSz="685800"/>
            <a:endParaRPr lang="en-GB" sz="1350" dirty="0">
              <a:solidFill>
                <a:prstClr val="black"/>
              </a:solidFill>
              <a:latin typeface="Calibri" panose="020F0502020204030204"/>
            </a:endParaRPr>
          </a:p>
          <a:p>
            <a:pPr algn="ctr" defTabSz="685800"/>
            <a:r>
              <a:rPr lang="en-GB" sz="3300" b="1" dirty="0" smtClean="0">
                <a:solidFill>
                  <a:prstClr val="black"/>
                </a:solidFill>
                <a:latin typeface="Calibri" panose="020F0502020204030204"/>
              </a:rPr>
              <a:t>Restorative Family Services</a:t>
            </a:r>
            <a:endParaRPr lang="en-GB" sz="3300" dirty="0">
              <a:solidFill>
                <a:prstClr val="black"/>
              </a:solidFill>
              <a:latin typeface="Calibri" panose="020F0502020204030204"/>
            </a:endParaRPr>
          </a:p>
          <a:p>
            <a:pPr algn="ctr" defTabSz="685800"/>
            <a:r>
              <a:rPr lang="en-GB" sz="3300" dirty="0" smtClean="0">
                <a:solidFill>
                  <a:prstClr val="black"/>
                </a:solidFill>
              </a:rPr>
              <a:t>Annie </a:t>
            </a:r>
            <a:r>
              <a:rPr lang="en-GB" sz="3300" dirty="0">
                <a:solidFill>
                  <a:prstClr val="black"/>
                </a:solidFill>
              </a:rPr>
              <a:t>Williams</a:t>
            </a:r>
          </a:p>
          <a:p>
            <a:pPr algn="ctr" defTabSz="685800"/>
            <a:endParaRPr lang="en-GB" sz="3300" dirty="0">
              <a:solidFill>
                <a:prstClr val="black"/>
              </a:solidFill>
              <a:latin typeface="Calibri" panose="020F0502020204030204"/>
            </a:endParaRPr>
          </a:p>
          <a:p>
            <a:pPr algn="ctr" defTabSz="685800"/>
            <a:endParaRPr lang="en-GB"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p:txBody>
      </p:sp>
      <p:pic>
        <p:nvPicPr>
          <p:cNvPr id="2" name="Picture 1"/>
          <p:cNvPicPr>
            <a:picLocks noChangeAspect="1"/>
          </p:cNvPicPr>
          <p:nvPr/>
        </p:nvPicPr>
        <p:blipFill>
          <a:blip r:embed="rId3"/>
          <a:stretch>
            <a:fillRect/>
          </a:stretch>
        </p:blipFill>
        <p:spPr>
          <a:xfrm>
            <a:off x="1691680" y="5949280"/>
            <a:ext cx="603192" cy="594386"/>
          </a:xfrm>
          <a:prstGeom prst="rect">
            <a:avLst/>
          </a:prstGeom>
        </p:spPr>
      </p:pic>
    </p:spTree>
    <p:extLst>
      <p:ext uri="{BB962C8B-B14F-4D97-AF65-F5344CB8AC3E}">
        <p14:creationId xmlns:p14="http://schemas.microsoft.com/office/powerpoint/2010/main" val="93016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5416"/>
            <a:ext cx="11297816" cy="8305800"/>
          </a:xfrm>
          <a:prstGeom prst="rect">
            <a:avLst/>
          </a:prstGeom>
          <a:effectLst>
            <a:outerShdw blurRad="50800" dist="50800" dir="5400000" algn="ctr" rotWithShape="0">
              <a:srgbClr val="000000">
                <a:alpha val="39000"/>
              </a:srgbClr>
            </a:outerShdw>
            <a:softEdge rad="609600"/>
          </a:effectLst>
        </p:spPr>
      </p:pic>
      <p:sp>
        <p:nvSpPr>
          <p:cNvPr id="2" name="Rectangle 1"/>
          <p:cNvSpPr/>
          <p:nvPr/>
        </p:nvSpPr>
        <p:spPr>
          <a:xfrm>
            <a:off x="2958225" y="3244334"/>
            <a:ext cx="184731" cy="369332"/>
          </a:xfrm>
          <a:prstGeom prst="rect">
            <a:avLst/>
          </a:prstGeom>
        </p:spPr>
        <p:txBody>
          <a:bodyPr wrap="none">
            <a:spAutoFit/>
          </a:bodyPr>
          <a:lstStyle/>
          <a:p>
            <a:endParaRPr lang="en-GB" dirty="0"/>
          </a:p>
        </p:txBody>
      </p:sp>
      <p:sp>
        <p:nvSpPr>
          <p:cNvPr id="3" name="Rectangle 2"/>
          <p:cNvSpPr/>
          <p:nvPr/>
        </p:nvSpPr>
        <p:spPr>
          <a:xfrm>
            <a:off x="4355976" y="3648092"/>
            <a:ext cx="2664296" cy="1200329"/>
          </a:xfrm>
          <a:prstGeom prst="rect">
            <a:avLst/>
          </a:prstGeom>
        </p:spPr>
        <p:txBody>
          <a:bodyPr wrap="square">
            <a:spAutoFit/>
          </a:bodyPr>
          <a:lstStyle/>
          <a:p>
            <a:pPr algn="ctr"/>
            <a:r>
              <a:rPr lang="en-GB" sz="2400" b="1" dirty="0"/>
              <a:t>Observation of RA in family  support services  </a:t>
            </a:r>
            <a:endParaRPr lang="en-GB" sz="2400" dirty="0"/>
          </a:p>
        </p:txBody>
      </p:sp>
      <p:pic>
        <p:nvPicPr>
          <p:cNvPr id="9"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225" y="680194"/>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8167775" y="661491"/>
            <a:ext cx="1005582" cy="637467"/>
          </a:xfrm>
          <a:prstGeom prst="rect">
            <a:avLst/>
          </a:prstGeom>
        </p:spPr>
      </p:pic>
      <p:pic>
        <p:nvPicPr>
          <p:cNvPr id="11" name="Picture 10"/>
          <p:cNvPicPr>
            <a:picLocks noChangeAspect="1"/>
          </p:cNvPicPr>
          <p:nvPr/>
        </p:nvPicPr>
        <p:blipFill>
          <a:blip r:embed="rId5"/>
          <a:stretch>
            <a:fillRect/>
          </a:stretch>
        </p:blipFill>
        <p:spPr>
          <a:xfrm>
            <a:off x="10116616" y="680194"/>
            <a:ext cx="928146" cy="618764"/>
          </a:xfrm>
          <a:prstGeom prst="rect">
            <a:avLst/>
          </a:prstGeom>
        </p:spPr>
      </p:pic>
      <p:pic>
        <p:nvPicPr>
          <p:cNvPr id="12" name="Picture 11"/>
          <p:cNvPicPr>
            <a:picLocks noChangeAspect="1"/>
          </p:cNvPicPr>
          <p:nvPr/>
        </p:nvPicPr>
        <p:blipFill>
          <a:blip r:embed="rId5"/>
          <a:stretch>
            <a:fillRect/>
          </a:stretch>
        </p:blipFill>
        <p:spPr>
          <a:xfrm>
            <a:off x="833766" y="698278"/>
            <a:ext cx="928146" cy="618764"/>
          </a:xfrm>
          <a:prstGeom prst="rect">
            <a:avLst/>
          </a:prstGeom>
        </p:spPr>
      </p:pic>
    </p:spTree>
    <p:extLst>
      <p:ext uri="{BB962C8B-B14F-4D97-AF65-F5344CB8AC3E}">
        <p14:creationId xmlns:p14="http://schemas.microsoft.com/office/powerpoint/2010/main" val="260898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a:bodyPr>
          <a:lstStyle/>
          <a:p>
            <a:pPr algn="ctr"/>
            <a:r>
              <a:rPr lang="en-GB" sz="2700" b="1" dirty="0">
                <a:solidFill>
                  <a:srgbClr val="EE1F7A"/>
                </a:solidFill>
              </a:rPr>
              <a:t>Method</a:t>
            </a:r>
          </a:p>
        </p:txBody>
      </p:sp>
      <p:sp>
        <p:nvSpPr>
          <p:cNvPr id="3" name="TextBox 2"/>
          <p:cNvSpPr txBox="1"/>
          <p:nvPr/>
        </p:nvSpPr>
        <p:spPr>
          <a:xfrm>
            <a:off x="405879" y="1685531"/>
            <a:ext cx="8265905" cy="2831544"/>
          </a:xfrm>
          <a:prstGeom prst="rect">
            <a:avLst/>
          </a:prstGeom>
          <a:noFill/>
        </p:spPr>
        <p:txBody>
          <a:bodyPr wrap="square" rtlCol="0">
            <a:spAutoFit/>
          </a:bodyPr>
          <a:lstStyle/>
          <a:p>
            <a:endParaRPr lang="en-GB" sz="1350" dirty="0">
              <a:solidFill>
                <a:prstClr val="black"/>
              </a:solidFill>
            </a:endParaRPr>
          </a:p>
          <a:p>
            <a:r>
              <a:rPr lang="en-GB" sz="1400" b="1" dirty="0"/>
              <a:t>Data Collection: </a:t>
            </a:r>
            <a:r>
              <a:rPr lang="en-GB" sz="1400" dirty="0"/>
              <a:t>Focus group:  TAF team &amp; managers - 8 practitioners, a lead practitioner &amp; team manager. </a:t>
            </a:r>
          </a:p>
          <a:p>
            <a:endParaRPr lang="en-GB" sz="1400" dirty="0"/>
          </a:p>
          <a:p>
            <a:r>
              <a:rPr lang="en-GB" sz="1400" b="1" dirty="0"/>
              <a:t>Observations</a:t>
            </a:r>
            <a:r>
              <a:rPr lang="en-GB" sz="1400" dirty="0"/>
              <a:t>: Observed 11 family visits (conducted by 4 experienced practitioners),  </a:t>
            </a:r>
          </a:p>
          <a:p>
            <a:endParaRPr lang="en-GB" sz="1400" dirty="0"/>
          </a:p>
          <a:p>
            <a:pPr lvl="0"/>
            <a:endParaRPr lang="en-GB" sz="1400" dirty="0"/>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endParaRPr lang="en-GB" sz="1350" b="1" dirty="0">
              <a:solidFill>
                <a:prstClr val="black"/>
              </a:solidFill>
            </a:endParaRPr>
          </a:p>
        </p:txBody>
      </p:sp>
      <p:pic>
        <p:nvPicPr>
          <p:cNvPr id="7" name="Picture 6"/>
          <p:cNvPicPr>
            <a:picLocks noChangeAspect="1"/>
          </p:cNvPicPr>
          <p:nvPr/>
        </p:nvPicPr>
        <p:blipFill>
          <a:blip r:embed="rId2"/>
          <a:stretch>
            <a:fillRect/>
          </a:stretch>
        </p:blipFill>
        <p:spPr>
          <a:xfrm>
            <a:off x="8051277" y="6021288"/>
            <a:ext cx="928146" cy="618764"/>
          </a:xfrm>
          <a:prstGeom prst="rect">
            <a:avLst/>
          </a:prstGeom>
        </p:spPr>
      </p:pic>
      <p:pic>
        <p:nvPicPr>
          <p:cNvPr id="8" name="Picture 7"/>
          <p:cNvPicPr>
            <a:picLocks noChangeAspect="1"/>
          </p:cNvPicPr>
          <p:nvPr/>
        </p:nvPicPr>
        <p:blipFill>
          <a:blip r:embed="rId3"/>
          <a:stretch>
            <a:fillRect/>
          </a:stretch>
        </p:blipFill>
        <p:spPr>
          <a:xfrm>
            <a:off x="6804248" y="6002585"/>
            <a:ext cx="1005582" cy="637467"/>
          </a:xfrm>
          <a:prstGeom prst="rect">
            <a:avLst/>
          </a:prstGeom>
        </p:spPr>
      </p:pic>
      <p:graphicFrame>
        <p:nvGraphicFramePr>
          <p:cNvPr id="11" name="Table 10"/>
          <p:cNvGraphicFramePr>
            <a:graphicFrameLocks noGrp="1"/>
          </p:cNvGraphicFramePr>
          <p:nvPr>
            <p:extLst/>
          </p:nvPr>
        </p:nvGraphicFramePr>
        <p:xfrm>
          <a:off x="3020022" y="3101303"/>
          <a:ext cx="2952328" cy="1174242"/>
        </p:xfrm>
        <a:graphic>
          <a:graphicData uri="http://schemas.openxmlformats.org/drawingml/2006/table">
            <a:tbl>
              <a:tblPr firstRow="1" firstCol="1" bandRow="1"/>
              <a:tblGrid>
                <a:gridCol w="2315551">
                  <a:extLst>
                    <a:ext uri="{9D8B030D-6E8A-4147-A177-3AD203B41FA5}">
                      <a16:colId xmlns:a16="http://schemas.microsoft.com/office/drawing/2014/main" val="20000"/>
                    </a:ext>
                  </a:extLst>
                </a:gridCol>
                <a:gridCol w="636777">
                  <a:extLst>
                    <a:ext uri="{9D8B030D-6E8A-4147-A177-3AD203B41FA5}">
                      <a16:colId xmlns:a16="http://schemas.microsoft.com/office/drawing/2014/main" val="20001"/>
                    </a:ext>
                  </a:extLst>
                </a:gridCol>
              </a:tblGrid>
              <a:tr h="192022">
                <a:tc>
                  <a:txBody>
                    <a:bodyPr/>
                    <a:lstStyle/>
                    <a:p>
                      <a:pPr algn="just">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Phase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First meeting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Ongoing Assessment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End of Assessment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Progress review/case closure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2022">
                <a:tc>
                  <a:txBody>
                    <a:bodyPr/>
                    <a:lstStyle/>
                    <a:p>
                      <a:pPr algn="just">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Total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Content Placeholder 8"/>
          <p:cNvSpPr>
            <a:spLocks noGrp="1"/>
          </p:cNvSpPr>
          <p:nvPr>
            <p:ph idx="1"/>
          </p:nvPr>
        </p:nvSpPr>
        <p:spPr>
          <a:xfrm>
            <a:off x="628650" y="1825625"/>
            <a:ext cx="7886700" cy="3475583"/>
          </a:xfrm>
        </p:spPr>
        <p:txBody>
          <a:bodyPr/>
          <a:lstStyle/>
          <a:p>
            <a:endParaRPr lang="en-GB" dirty="0"/>
          </a:p>
        </p:txBody>
      </p:sp>
    </p:spTree>
    <p:extLst>
      <p:ext uri="{BB962C8B-B14F-4D97-AF65-F5344CB8AC3E}">
        <p14:creationId xmlns:p14="http://schemas.microsoft.com/office/powerpoint/2010/main" val="173025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370057"/>
            <a:ext cx="7886700" cy="500447"/>
          </a:xfrm>
        </p:spPr>
        <p:txBody>
          <a:bodyPr>
            <a:normAutofit/>
          </a:bodyPr>
          <a:lstStyle/>
          <a:p>
            <a:pPr algn="ctr"/>
            <a:r>
              <a:rPr lang="en-GB" sz="2700" b="1" dirty="0">
                <a:solidFill>
                  <a:srgbClr val="EE1F7A"/>
                </a:solidFill>
              </a:rPr>
              <a:t>Practitioner RA Training </a:t>
            </a:r>
          </a:p>
        </p:txBody>
      </p:sp>
      <p:pic>
        <p:nvPicPr>
          <p:cNvPr id="7" name="Picture 6"/>
          <p:cNvPicPr>
            <a:picLocks noChangeAspect="1"/>
          </p:cNvPicPr>
          <p:nvPr/>
        </p:nvPicPr>
        <p:blipFill>
          <a:blip r:embed="rId2"/>
          <a:stretch>
            <a:fillRect/>
          </a:stretch>
        </p:blipFill>
        <p:spPr>
          <a:xfrm>
            <a:off x="7975463" y="5958631"/>
            <a:ext cx="928146" cy="618764"/>
          </a:xfrm>
          <a:prstGeom prst="rect">
            <a:avLst/>
          </a:prstGeom>
        </p:spPr>
      </p:pic>
      <p:pic>
        <p:nvPicPr>
          <p:cNvPr id="8" name="Picture 7"/>
          <p:cNvPicPr>
            <a:picLocks noChangeAspect="1"/>
          </p:cNvPicPr>
          <p:nvPr/>
        </p:nvPicPr>
        <p:blipFill>
          <a:blip r:embed="rId3"/>
          <a:stretch>
            <a:fillRect/>
          </a:stretch>
        </p:blipFill>
        <p:spPr>
          <a:xfrm>
            <a:off x="6823415" y="5949280"/>
            <a:ext cx="1005582" cy="637467"/>
          </a:xfrm>
          <a:prstGeom prst="rect">
            <a:avLst/>
          </a:prstGeom>
        </p:spPr>
      </p:pic>
      <p:sp>
        <p:nvSpPr>
          <p:cNvPr id="9" name="TextBox 8"/>
          <p:cNvSpPr txBox="1"/>
          <p:nvPr/>
        </p:nvSpPr>
        <p:spPr>
          <a:xfrm>
            <a:off x="971600" y="2276872"/>
            <a:ext cx="7128792" cy="2308324"/>
          </a:xfrm>
          <a:prstGeom prst="rect">
            <a:avLst/>
          </a:prstGeom>
          <a:noFill/>
        </p:spPr>
        <p:txBody>
          <a:bodyPr wrap="square" rtlCol="0">
            <a:spAutoFit/>
          </a:bodyPr>
          <a:lstStyle/>
          <a:p>
            <a:pPr algn="ctr"/>
            <a:r>
              <a:rPr lang="en-GB" dirty="0"/>
              <a:t>All practitioners had received RA training </a:t>
            </a:r>
          </a:p>
          <a:p>
            <a:pPr algn="ctr"/>
            <a:r>
              <a:rPr lang="en-GB" dirty="0"/>
              <a:t>      </a:t>
            </a:r>
          </a:p>
          <a:p>
            <a:pPr algn="ctr"/>
            <a:r>
              <a:rPr lang="en-GB" i="1" dirty="0"/>
              <a:t>‘a bit of an eye-opener’. FGC </a:t>
            </a:r>
          </a:p>
          <a:p>
            <a:pPr algn="ctr"/>
            <a:endParaRPr lang="en-GB" i="1" dirty="0"/>
          </a:p>
          <a:p>
            <a:pPr algn="ctr"/>
            <a:r>
              <a:rPr lang="en-GB" dirty="0"/>
              <a:t>‘</a:t>
            </a:r>
            <a:r>
              <a:rPr lang="en-GB" i="1" dirty="0"/>
              <a:t>I was kind of using restorative approach without knowing it. Allowing that person to talk and have their voice heard, trying to understand what they wanted’’ FGC</a:t>
            </a:r>
          </a:p>
          <a:p>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71265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a:bodyPr>
          <a:lstStyle/>
          <a:p>
            <a:pPr algn="ctr">
              <a:lnSpc>
                <a:spcPct val="107000"/>
              </a:lnSpc>
            </a:pPr>
            <a:r>
              <a:rPr lang="en-GB" sz="2800" b="1" dirty="0">
                <a:latin typeface="Calibri" panose="020F0502020204030204" pitchFamily="34" charset="0"/>
                <a:ea typeface="Calibri" panose="020F0502020204030204" pitchFamily="34" charset="0"/>
                <a:cs typeface="Times New Roman" panose="02020603050405020304" pitchFamily="18" charset="0"/>
              </a:rPr>
              <a:t>Practitioner understanding of RA </a:t>
            </a:r>
            <a:endParaRPr lang="en-GB" sz="2700" b="1" dirty="0">
              <a:solidFill>
                <a:srgbClr val="EE1F7A"/>
              </a:solidFill>
            </a:endParaRP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733256"/>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51723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Box 2"/>
          <p:cNvSpPr txBox="1"/>
          <p:nvPr/>
        </p:nvSpPr>
        <p:spPr>
          <a:xfrm>
            <a:off x="323529" y="1196752"/>
            <a:ext cx="8424936" cy="5078313"/>
          </a:xfrm>
          <a:prstGeom prst="rect">
            <a:avLst/>
          </a:prstGeom>
          <a:noFill/>
        </p:spPr>
        <p:txBody>
          <a:bodyPr wrap="square" rtlCol="0">
            <a:spAutoFit/>
          </a:bodyPr>
          <a:lstStyle/>
          <a:p>
            <a:endParaRPr lang="en-GB" b="1" dirty="0"/>
          </a:p>
          <a:p>
            <a:r>
              <a:rPr lang="en-GB" b="1" dirty="0"/>
              <a:t>RA </a:t>
            </a:r>
            <a:r>
              <a:rPr lang="en-GB" dirty="0"/>
              <a:t>based on a set of core values which = secure base on for relationships with families: </a:t>
            </a:r>
          </a:p>
          <a:p>
            <a:endParaRPr lang="en-GB" i="1" dirty="0"/>
          </a:p>
          <a:p>
            <a:r>
              <a:rPr lang="en-GB" i="1" dirty="0"/>
              <a:t>‘it’s more about the core principles, about being person led and really building a relationship with a person’ FGP, </a:t>
            </a:r>
          </a:p>
          <a:p>
            <a:endParaRPr lang="en-GB" i="1" dirty="0"/>
          </a:p>
          <a:p>
            <a:r>
              <a:rPr lang="en-GB" b="1" dirty="0"/>
              <a:t>Restorative skills/tools: </a:t>
            </a:r>
            <a:r>
              <a:rPr lang="en-GB" dirty="0"/>
              <a:t>Translate restorative values into practice </a:t>
            </a:r>
          </a:p>
          <a:p>
            <a:endParaRPr lang="en-GB" dirty="0"/>
          </a:p>
          <a:p>
            <a:pPr marL="285750" indent="-285750">
              <a:buFont typeface="Arial" panose="020B0604020202020204" pitchFamily="34" charset="0"/>
              <a:buChar char="•"/>
            </a:pPr>
            <a:r>
              <a:rPr lang="en-GB" dirty="0"/>
              <a:t>Being person-led</a:t>
            </a:r>
          </a:p>
          <a:p>
            <a:pPr marL="285750" indent="-285750">
              <a:buFont typeface="Arial" panose="020B0604020202020204" pitchFamily="34" charset="0"/>
              <a:buChar char="•"/>
            </a:pPr>
            <a:r>
              <a:rPr lang="en-GB" dirty="0"/>
              <a:t>Inclusive</a:t>
            </a:r>
          </a:p>
          <a:p>
            <a:pPr marL="285750" indent="-285750">
              <a:buFont typeface="Arial" panose="020B0604020202020204" pitchFamily="34" charset="0"/>
              <a:buChar char="•"/>
            </a:pPr>
            <a:r>
              <a:rPr lang="en-GB" dirty="0"/>
              <a:t>Empathetic</a:t>
            </a:r>
          </a:p>
          <a:p>
            <a:pPr marL="285750" indent="-285750">
              <a:buFont typeface="Arial" panose="020B0604020202020204" pitchFamily="34" charset="0"/>
              <a:buChar char="•"/>
            </a:pPr>
            <a:r>
              <a:rPr lang="en-GB" dirty="0"/>
              <a:t>Partnership-based</a:t>
            </a:r>
          </a:p>
          <a:p>
            <a:pPr marL="285750" indent="-285750">
              <a:buFont typeface="Arial" panose="020B0604020202020204" pitchFamily="34" charset="0"/>
              <a:buChar char="•"/>
            </a:pPr>
            <a:r>
              <a:rPr lang="en-GB" dirty="0"/>
              <a:t>Empowering</a:t>
            </a:r>
          </a:p>
          <a:p>
            <a:pPr marL="285750" indent="-285750">
              <a:buFont typeface="Arial" panose="020B0604020202020204" pitchFamily="34" charset="0"/>
              <a:buChar char="•"/>
            </a:pPr>
            <a:r>
              <a:rPr lang="en-GB" dirty="0"/>
              <a:t>Non-judgemental </a:t>
            </a:r>
          </a:p>
          <a:p>
            <a:pPr marL="285750" indent="-285750">
              <a:buFont typeface="Arial" panose="020B0604020202020204" pitchFamily="34" charset="0"/>
              <a:buChar char="•"/>
            </a:pPr>
            <a:r>
              <a:rPr lang="en-GB" dirty="0"/>
              <a:t>Democratic </a:t>
            </a:r>
          </a:p>
          <a:p>
            <a:endParaRPr lang="en-GB" dirty="0"/>
          </a:p>
          <a:p>
            <a:r>
              <a:rPr lang="en-GB" i="1" dirty="0"/>
              <a:t> </a:t>
            </a:r>
            <a:endParaRPr lang="en-GB" dirty="0"/>
          </a:p>
          <a:p>
            <a:r>
              <a:rPr lang="en-GB" b="1" dirty="0">
                <a:solidFill>
                  <a:prstClr val="black"/>
                </a:solidFill>
              </a:rPr>
              <a:t> </a:t>
            </a:r>
          </a:p>
        </p:txBody>
      </p:sp>
      <p:pic>
        <p:nvPicPr>
          <p:cNvPr id="7" name="Picture 6"/>
          <p:cNvPicPr>
            <a:picLocks noChangeAspect="1"/>
          </p:cNvPicPr>
          <p:nvPr/>
        </p:nvPicPr>
        <p:blipFill>
          <a:blip r:embed="rId4"/>
          <a:stretch>
            <a:fillRect/>
          </a:stretch>
        </p:blipFill>
        <p:spPr>
          <a:xfrm>
            <a:off x="7198571" y="5575399"/>
            <a:ext cx="928146" cy="618764"/>
          </a:xfrm>
          <a:prstGeom prst="rect">
            <a:avLst/>
          </a:prstGeom>
        </p:spPr>
      </p:pic>
      <p:pic>
        <p:nvPicPr>
          <p:cNvPr id="8" name="Picture 7"/>
          <p:cNvPicPr>
            <a:picLocks noChangeAspect="1"/>
          </p:cNvPicPr>
          <p:nvPr/>
        </p:nvPicPr>
        <p:blipFill>
          <a:blip r:embed="rId5"/>
          <a:stretch>
            <a:fillRect/>
          </a:stretch>
        </p:blipFill>
        <p:spPr>
          <a:xfrm>
            <a:off x="5009956" y="5583039"/>
            <a:ext cx="1005582" cy="637467"/>
          </a:xfrm>
          <a:prstGeom prst="rect">
            <a:avLst/>
          </a:prstGeom>
        </p:spPr>
      </p:pic>
    </p:spTree>
    <p:extLst>
      <p:ext uri="{BB962C8B-B14F-4D97-AF65-F5344CB8AC3E}">
        <p14:creationId xmlns:p14="http://schemas.microsoft.com/office/powerpoint/2010/main" val="1702069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a:bodyPr>
          <a:lstStyle/>
          <a:p>
            <a:pPr algn="ctr">
              <a:lnSpc>
                <a:spcPct val="107000"/>
              </a:lnSpc>
            </a:pPr>
            <a:r>
              <a:rPr lang="en-GB" sz="2700" b="1" dirty="0">
                <a:solidFill>
                  <a:srgbClr val="EE1F7A"/>
                </a:solidFill>
              </a:rPr>
              <a:t>How?  </a:t>
            </a:r>
          </a:p>
        </p:txBody>
      </p:sp>
      <p:pic>
        <p:nvPicPr>
          <p:cNvPr id="7" name="Picture 6"/>
          <p:cNvPicPr>
            <a:picLocks noChangeAspect="1"/>
          </p:cNvPicPr>
          <p:nvPr/>
        </p:nvPicPr>
        <p:blipFill>
          <a:blip r:embed="rId2"/>
          <a:stretch>
            <a:fillRect/>
          </a:stretch>
        </p:blipFill>
        <p:spPr>
          <a:xfrm>
            <a:off x="7852342" y="5949280"/>
            <a:ext cx="928146" cy="618764"/>
          </a:xfrm>
          <a:prstGeom prst="rect">
            <a:avLst/>
          </a:prstGeom>
        </p:spPr>
      </p:pic>
      <p:pic>
        <p:nvPicPr>
          <p:cNvPr id="8" name="Picture 7"/>
          <p:cNvPicPr>
            <a:picLocks noChangeAspect="1"/>
          </p:cNvPicPr>
          <p:nvPr/>
        </p:nvPicPr>
        <p:blipFill>
          <a:blip r:embed="rId3"/>
          <a:stretch>
            <a:fillRect/>
          </a:stretch>
        </p:blipFill>
        <p:spPr>
          <a:xfrm>
            <a:off x="6660232" y="5930577"/>
            <a:ext cx="1005582" cy="637467"/>
          </a:xfrm>
          <a:prstGeom prst="rect">
            <a:avLst/>
          </a:prstGeom>
        </p:spPr>
      </p:pic>
      <p:sp>
        <p:nvSpPr>
          <p:cNvPr id="9" name="Rectangle 8"/>
          <p:cNvSpPr/>
          <p:nvPr/>
        </p:nvSpPr>
        <p:spPr>
          <a:xfrm>
            <a:off x="909812" y="1456887"/>
            <a:ext cx="7406603" cy="3139321"/>
          </a:xfrm>
          <a:prstGeom prst="rect">
            <a:avLst/>
          </a:prstGeom>
        </p:spPr>
        <p:txBody>
          <a:bodyPr wrap="square">
            <a:spAutoFit/>
          </a:bodyPr>
          <a:lstStyle/>
          <a:p>
            <a:pPr algn="just"/>
            <a:endParaRPr lang="en-GB" dirty="0"/>
          </a:p>
          <a:p>
            <a:pPr algn="just"/>
            <a:r>
              <a:rPr lang="en-GB" dirty="0"/>
              <a:t>Restorative questions engender careful listening, good communication, sharing of experiences, empathy &amp; understanding, collaborative identification of family need, setting the goals &amp; considering how to achieve them </a:t>
            </a:r>
          </a:p>
          <a:p>
            <a:endParaRPr lang="en-GB" dirty="0"/>
          </a:p>
          <a:p>
            <a:pPr algn="ctr"/>
            <a:r>
              <a:rPr lang="en-GB" dirty="0"/>
              <a:t>    ‘</a:t>
            </a:r>
            <a:r>
              <a:rPr lang="en-GB" i="1" dirty="0"/>
              <a:t>that first question, “can you tell me what’s happening”, and then moving through, I’m always conscious of always moving through that process of what’s happening, how are you thinking or feeling about that, is that having an impact on them, is it having an impact on the wider family, wider community, and what do they need to move forward from that, and start the planning and look at how they can change and what needs to be in place.’</a:t>
            </a:r>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88941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fontScale="90000"/>
          </a:bodyPr>
          <a:lstStyle/>
          <a:p>
            <a:pPr algn="ctr">
              <a:lnSpc>
                <a:spcPct val="107000"/>
              </a:lnSpc>
            </a:pPr>
            <a:r>
              <a:rPr lang="en-GB" sz="2800" b="1" dirty="0">
                <a:latin typeface="Calibri" panose="020F0502020204030204" pitchFamily="34" charset="0"/>
                <a:ea typeface="Calibri" panose="020F0502020204030204" pitchFamily="34" charset="0"/>
                <a:cs typeface="Times New Roman" panose="02020603050405020304" pitchFamily="18" charset="0"/>
              </a:rPr>
              <a:t>Perceptions RA impact on service provision (2) </a:t>
            </a:r>
            <a:r>
              <a:rPr lang="en-GB" sz="2400" dirty="0">
                <a:latin typeface="Calibri" panose="020F0502020204030204" pitchFamily="34" charset="0"/>
                <a:ea typeface="Calibri" panose="020F0502020204030204" pitchFamily="34" charset="0"/>
                <a:cs typeface="Times New Roman" panose="02020603050405020304" pitchFamily="18" charset="0"/>
              </a:rPr>
              <a:t/>
            </a:r>
            <a:br>
              <a:rPr lang="en-GB" sz="2400" dirty="0">
                <a:latin typeface="Calibri" panose="020F0502020204030204" pitchFamily="34" charset="0"/>
                <a:ea typeface="Calibri" panose="020F0502020204030204" pitchFamily="34" charset="0"/>
                <a:cs typeface="Times New Roman" panose="02020603050405020304" pitchFamily="18" charset="0"/>
              </a:rPr>
            </a:br>
            <a:endParaRPr lang="en-GB" sz="2700" b="1" dirty="0">
              <a:solidFill>
                <a:srgbClr val="EE1F7A"/>
              </a:solidFill>
            </a:endParaRPr>
          </a:p>
        </p:txBody>
      </p:sp>
      <p:sp>
        <p:nvSpPr>
          <p:cNvPr id="3" name="TextBox 2"/>
          <p:cNvSpPr txBox="1"/>
          <p:nvPr/>
        </p:nvSpPr>
        <p:spPr>
          <a:xfrm>
            <a:off x="2365721" y="1023343"/>
            <a:ext cx="6099784" cy="2516073"/>
          </a:xfrm>
          <a:prstGeom prst="rect">
            <a:avLst/>
          </a:prstGeom>
          <a:noFill/>
        </p:spPr>
        <p:txBody>
          <a:bodyPr wrap="square" rtlCol="0">
            <a:spAutoFit/>
          </a:bodyPr>
          <a:lstStyle/>
          <a:p>
            <a:endParaRPr lang="en-GB" sz="1350" dirty="0">
              <a:solidFill>
                <a:prstClr val="black"/>
              </a:solidFill>
            </a:endParaRPr>
          </a:p>
          <a:p>
            <a:pPr algn="ctr"/>
            <a:r>
              <a:rPr lang="en-GB" b="1" dirty="0">
                <a:solidFill>
                  <a:prstClr val="black"/>
                </a:solidFill>
              </a:rPr>
              <a:t> Generates whole family approach</a:t>
            </a:r>
            <a:r>
              <a:rPr lang="en-GB" dirty="0">
                <a:solidFill>
                  <a:prstClr val="black"/>
                </a:solidFill>
              </a:rPr>
              <a:t>: RA value: Inclusivity</a:t>
            </a:r>
          </a:p>
          <a:p>
            <a:pPr algn="ctr"/>
            <a:r>
              <a:rPr lang="en-GB" i="1" dirty="0"/>
              <a:t>‘It could be friends, maybe it’s relatives. Whoever they deem as their family unit would be who we would work with…. the small child who wants to talk to us, their perspective on what the problems are is as valued as mum’s. It may be very different, from a different angle, but nevertheless it’s to be heard, respected and integrated into our picture of things.’ FGP</a:t>
            </a:r>
            <a:endParaRPr lang="en-GB" dirty="0"/>
          </a:p>
          <a:p>
            <a:pPr algn="ctr"/>
            <a:r>
              <a:rPr lang="en-GB" dirty="0">
                <a:solidFill>
                  <a:prstClr val="black"/>
                </a:solidFill>
              </a:rPr>
              <a:t> </a:t>
            </a:r>
            <a:endParaRPr lang="en-GB" b="1" dirty="0">
              <a:solidFill>
                <a:prstClr val="black"/>
              </a:solidFill>
            </a:endParaRPr>
          </a:p>
        </p:txBody>
      </p:sp>
      <p:pic>
        <p:nvPicPr>
          <p:cNvPr id="7" name="Picture 6"/>
          <p:cNvPicPr>
            <a:picLocks noChangeAspect="1"/>
          </p:cNvPicPr>
          <p:nvPr/>
        </p:nvPicPr>
        <p:blipFill>
          <a:blip r:embed="rId2"/>
          <a:stretch>
            <a:fillRect/>
          </a:stretch>
        </p:blipFill>
        <p:spPr>
          <a:xfrm>
            <a:off x="8001432" y="6031057"/>
            <a:ext cx="928146" cy="618764"/>
          </a:xfrm>
          <a:prstGeom prst="rect">
            <a:avLst/>
          </a:prstGeom>
        </p:spPr>
      </p:pic>
      <p:pic>
        <p:nvPicPr>
          <p:cNvPr id="8" name="Picture 7"/>
          <p:cNvPicPr>
            <a:picLocks noChangeAspect="1"/>
          </p:cNvPicPr>
          <p:nvPr/>
        </p:nvPicPr>
        <p:blipFill>
          <a:blip r:embed="rId3"/>
          <a:stretch>
            <a:fillRect/>
          </a:stretch>
        </p:blipFill>
        <p:spPr>
          <a:xfrm>
            <a:off x="6804248" y="6031057"/>
            <a:ext cx="1005582" cy="637467"/>
          </a:xfrm>
          <a:prstGeom prst="rect">
            <a:avLst/>
          </a:prstGeom>
        </p:spPr>
      </p:pic>
      <p:pic>
        <p:nvPicPr>
          <p:cNvPr id="10" name="Picture 9"/>
          <p:cNvPicPr>
            <a:picLocks noChangeAspect="1"/>
          </p:cNvPicPr>
          <p:nvPr/>
        </p:nvPicPr>
        <p:blipFill>
          <a:blip r:embed="rId4"/>
          <a:stretch>
            <a:fillRect/>
          </a:stretch>
        </p:blipFill>
        <p:spPr>
          <a:xfrm>
            <a:off x="506196" y="1556793"/>
            <a:ext cx="1906165" cy="1636125"/>
          </a:xfrm>
          <a:prstGeom prst="rect">
            <a:avLst/>
          </a:prstGeom>
        </p:spPr>
      </p:pic>
      <p:sp>
        <p:nvSpPr>
          <p:cNvPr id="11" name="TextBox 10"/>
          <p:cNvSpPr txBox="1"/>
          <p:nvPr/>
        </p:nvSpPr>
        <p:spPr>
          <a:xfrm>
            <a:off x="567007" y="3418996"/>
            <a:ext cx="5949209" cy="2308324"/>
          </a:xfrm>
          <a:prstGeom prst="rect">
            <a:avLst/>
          </a:prstGeom>
          <a:noFill/>
        </p:spPr>
        <p:txBody>
          <a:bodyPr wrap="square" rtlCol="0">
            <a:spAutoFit/>
          </a:bodyPr>
          <a:lstStyle/>
          <a:p>
            <a:pPr lvl="0"/>
            <a:r>
              <a:rPr lang="en-GB" b="1" dirty="0"/>
              <a:t>Supports strengths-based questioning practice</a:t>
            </a:r>
            <a:r>
              <a:rPr lang="en-GB" dirty="0"/>
              <a:t>: RA values democracy and trust: </a:t>
            </a:r>
            <a:r>
              <a:rPr lang="en-GB" i="1" dirty="0"/>
              <a:t>‘they’re the experts, they know what’s going on, they know how best to keep, (pause) usually the families we work with know how best to keep the kids safe. They know how best to meet their needs. They know how best to manage risk…. if we have a different perspective about that, their perspective is still valid. We do a lot of reflection about why they might think a certain way.’ </a:t>
            </a:r>
            <a:endParaRPr lang="en-GB" dirty="0"/>
          </a:p>
        </p:txBody>
      </p:sp>
      <p:pic>
        <p:nvPicPr>
          <p:cNvPr id="12" name="Picture 11"/>
          <p:cNvPicPr>
            <a:picLocks noChangeAspect="1"/>
          </p:cNvPicPr>
          <p:nvPr/>
        </p:nvPicPr>
        <p:blipFill>
          <a:blip r:embed="rId5"/>
          <a:stretch>
            <a:fillRect/>
          </a:stretch>
        </p:blipFill>
        <p:spPr>
          <a:xfrm>
            <a:off x="6516216" y="3604789"/>
            <a:ext cx="2004271" cy="1941764"/>
          </a:xfrm>
          <a:prstGeom prst="rect">
            <a:avLst/>
          </a:prstGeom>
        </p:spPr>
      </p:pic>
      <p:sp>
        <p:nvSpPr>
          <p:cNvPr id="9" name="Content Placeholder 8"/>
          <p:cNvSpPr>
            <a:spLocks noGrp="1"/>
          </p:cNvSpPr>
          <p:nvPr>
            <p:ph idx="1"/>
          </p:nvPr>
        </p:nvSpPr>
        <p:spPr>
          <a:xfrm>
            <a:off x="628650" y="1825625"/>
            <a:ext cx="7886700" cy="3901695"/>
          </a:xfrm>
        </p:spPr>
        <p:txBody>
          <a:bodyPr/>
          <a:lstStyle/>
          <a:p>
            <a:endParaRPr lang="en-GB" dirty="0"/>
          </a:p>
        </p:txBody>
      </p:sp>
    </p:spTree>
    <p:extLst>
      <p:ext uri="{BB962C8B-B14F-4D97-AF65-F5344CB8AC3E}">
        <p14:creationId xmlns:p14="http://schemas.microsoft.com/office/powerpoint/2010/main" val="415706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53" y="980728"/>
            <a:ext cx="8033657" cy="428439"/>
          </a:xfrm>
        </p:spPr>
        <p:txBody>
          <a:bodyPr>
            <a:normAutofit fontScale="90000"/>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Change mechanisms embedded within RA.</a:t>
            </a:r>
            <a:br>
              <a:rPr lang="en-GB" sz="2800" dirty="0">
                <a:latin typeface="Calibri" panose="020F0502020204030204" pitchFamily="34" charset="0"/>
                <a:ea typeface="Calibri" panose="020F0502020204030204" pitchFamily="34" charset="0"/>
                <a:cs typeface="Times New Roman" panose="02020603050405020304" pitchFamily="18" charset="0"/>
              </a:rPr>
            </a:br>
            <a:r>
              <a:rPr lang="en-GB" sz="2800" dirty="0">
                <a:latin typeface="Calibri" panose="020F0502020204030204" pitchFamily="34" charset="0"/>
                <a:ea typeface="Calibri" panose="020F0502020204030204" pitchFamily="34" charset="0"/>
                <a:cs typeface="Times New Roman" panose="02020603050405020304" pitchFamily="18" charset="0"/>
              </a:rPr>
              <a:t/>
            </a:r>
            <a:br>
              <a:rPr lang="en-GB" sz="2800" dirty="0">
                <a:latin typeface="Calibri" panose="020F0502020204030204" pitchFamily="34" charset="0"/>
                <a:ea typeface="Calibri" panose="020F0502020204030204" pitchFamily="34" charset="0"/>
                <a:cs typeface="Times New Roman" panose="02020603050405020304" pitchFamily="18" charset="0"/>
              </a:rPr>
            </a:br>
            <a:r>
              <a:rPr lang="en-GB" sz="2200" dirty="0">
                <a:latin typeface="Calibri" panose="020F0502020204030204" pitchFamily="34" charset="0"/>
                <a:ea typeface="Calibri" panose="020F0502020204030204" pitchFamily="34" charset="0"/>
                <a:cs typeface="Times New Roman" panose="02020603050405020304" pitchFamily="18" charset="0"/>
              </a:rPr>
              <a:t>1. Motivational practice: Understanding of the effect of situations and challenges on others:.</a:t>
            </a: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latin typeface="Calibri" panose="020F0502020204030204" pitchFamily="34" charset="0"/>
                <a:ea typeface="Calibri" panose="020F0502020204030204" pitchFamily="34" charset="0"/>
                <a:cs typeface="Times New Roman" panose="02020603050405020304" pitchFamily="18" charset="0"/>
              </a:rPr>
              <a:t/>
            </a: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latin typeface="Calibri" panose="020F0502020204030204" pitchFamily="34" charset="0"/>
                <a:ea typeface="Calibri" panose="020F0502020204030204" pitchFamily="34" charset="0"/>
                <a:cs typeface="Times New Roman" panose="02020603050405020304" pitchFamily="18" charset="0"/>
              </a:rPr>
              <a:t>2. Solution Focused Therapy:  Practitioners act as a </a:t>
            </a:r>
            <a:r>
              <a:rPr lang="en-GB" sz="2200" i="1" dirty="0">
                <a:latin typeface="Calibri" panose="020F0502020204030204" pitchFamily="34" charset="0"/>
                <a:ea typeface="Calibri" panose="020F0502020204030204" pitchFamily="34" charset="0"/>
                <a:cs typeface="Times New Roman" panose="02020603050405020304" pitchFamily="18" charset="0"/>
              </a:rPr>
              <a:t>‘sounding board’  </a:t>
            </a:r>
            <a:r>
              <a:rPr lang="en-GB" sz="2200" dirty="0">
                <a:latin typeface="Calibri" panose="020F0502020204030204" pitchFamily="34" charset="0"/>
                <a:ea typeface="Calibri" panose="020F0502020204030204" pitchFamily="34" charset="0"/>
                <a:cs typeface="Times New Roman" panose="02020603050405020304" pitchFamily="18" charset="0"/>
              </a:rPr>
              <a:t>on which families can explore their own routes for change</a:t>
            </a: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latin typeface="Calibri" panose="020F0502020204030204" pitchFamily="34" charset="0"/>
                <a:ea typeface="Calibri" panose="020F0502020204030204" pitchFamily="34" charset="0"/>
                <a:cs typeface="Times New Roman" panose="02020603050405020304" pitchFamily="18" charset="0"/>
              </a:rPr>
              <a:t/>
            </a:r>
            <a:br>
              <a:rPr lang="en-GB" sz="2200" dirty="0">
                <a:latin typeface="Calibri" panose="020F0502020204030204" pitchFamily="34" charset="0"/>
                <a:ea typeface="Calibri" panose="020F0502020204030204" pitchFamily="34" charset="0"/>
                <a:cs typeface="Times New Roman" panose="02020603050405020304" pitchFamily="18" charset="0"/>
              </a:rPr>
            </a:br>
            <a:r>
              <a:rPr lang="en-GB" sz="2200" dirty="0">
                <a:latin typeface="Calibri" panose="020F0502020204030204" pitchFamily="34" charset="0"/>
                <a:ea typeface="Calibri" panose="020F0502020204030204" pitchFamily="34" charset="0"/>
                <a:cs typeface="Times New Roman" panose="02020603050405020304" pitchFamily="18" charset="0"/>
              </a:rPr>
              <a:t>3. Social modelling: </a:t>
            </a:r>
            <a:r>
              <a:rPr lang="en-GB" sz="2200" i="1" dirty="0">
                <a:latin typeface="Calibri" panose="020F0502020204030204" pitchFamily="34" charset="0"/>
                <a:ea typeface="Calibri" panose="020F0502020204030204" pitchFamily="34" charset="0"/>
                <a:cs typeface="Times New Roman" panose="02020603050405020304" pitchFamily="18" charset="0"/>
              </a:rPr>
              <a:t>‘they start to mirror the way you’re working. Parents can see how things are happening and rather than screaming and shouting at their kids, they might kind of think: “Ah I saw how they did it and they got a response and normally I don’t get a response.’ FGP</a:t>
            </a:r>
            <a:r>
              <a:rPr lang="en-GB" sz="2200" dirty="0">
                <a:latin typeface="Calibri" panose="020F0502020204030204" pitchFamily="34" charset="0"/>
                <a:ea typeface="Calibri" panose="020F0502020204030204" pitchFamily="34" charset="0"/>
                <a:cs typeface="Times New Roman" panose="02020603050405020304" pitchFamily="18" charset="0"/>
              </a:rPr>
              <a:t/>
            </a:r>
            <a:br>
              <a:rPr lang="en-GB" sz="2200" dirty="0">
                <a:latin typeface="Calibri" panose="020F0502020204030204" pitchFamily="34" charset="0"/>
                <a:ea typeface="Calibri" panose="020F0502020204030204" pitchFamily="34" charset="0"/>
                <a:cs typeface="Times New Roman" panose="02020603050405020304" pitchFamily="18" charset="0"/>
              </a:rPr>
            </a:br>
            <a:endParaRPr lang="en-GB" sz="2200" b="1" dirty="0">
              <a:solidFill>
                <a:srgbClr val="EE1F7A"/>
              </a:solidFill>
            </a:endParaRPr>
          </a:p>
        </p:txBody>
      </p:sp>
      <p:pic>
        <p:nvPicPr>
          <p:cNvPr id="7" name="Picture 6"/>
          <p:cNvPicPr>
            <a:picLocks noChangeAspect="1"/>
          </p:cNvPicPr>
          <p:nvPr/>
        </p:nvPicPr>
        <p:blipFill>
          <a:blip r:embed="rId2"/>
          <a:stretch>
            <a:fillRect/>
          </a:stretch>
        </p:blipFill>
        <p:spPr>
          <a:xfrm>
            <a:off x="7884368" y="6004045"/>
            <a:ext cx="928146" cy="618764"/>
          </a:xfrm>
          <a:prstGeom prst="rect">
            <a:avLst/>
          </a:prstGeom>
        </p:spPr>
      </p:pic>
      <p:pic>
        <p:nvPicPr>
          <p:cNvPr id="8" name="Picture 7"/>
          <p:cNvPicPr>
            <a:picLocks noChangeAspect="1"/>
          </p:cNvPicPr>
          <p:nvPr/>
        </p:nvPicPr>
        <p:blipFill>
          <a:blip r:embed="rId3"/>
          <a:stretch>
            <a:fillRect/>
          </a:stretch>
        </p:blipFill>
        <p:spPr>
          <a:xfrm>
            <a:off x="6516216" y="5984190"/>
            <a:ext cx="1005582" cy="637467"/>
          </a:xfrm>
          <a:prstGeom prst="rect">
            <a:avLst/>
          </a:prstGeom>
        </p:spPr>
      </p:pic>
      <p:sp>
        <p:nvSpPr>
          <p:cNvPr id="3" name="Content Placeholder 2"/>
          <p:cNvSpPr>
            <a:spLocks noGrp="1"/>
          </p:cNvSpPr>
          <p:nvPr>
            <p:ph idx="1"/>
          </p:nvPr>
        </p:nvSpPr>
        <p:spPr>
          <a:xfrm>
            <a:off x="628650" y="1825625"/>
            <a:ext cx="7886700" cy="3540953"/>
          </a:xfrm>
        </p:spPr>
        <p:txBody>
          <a:bodyPr/>
          <a:lstStyle/>
          <a:p>
            <a:endParaRPr lang="en-GB" dirty="0"/>
          </a:p>
        </p:txBody>
      </p:sp>
    </p:spTree>
    <p:extLst>
      <p:ext uri="{BB962C8B-B14F-4D97-AF65-F5344CB8AC3E}">
        <p14:creationId xmlns:p14="http://schemas.microsoft.com/office/powerpoint/2010/main" val="974784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96359" y="6009308"/>
            <a:ext cx="928146" cy="618764"/>
          </a:xfrm>
          <a:prstGeom prst="rect">
            <a:avLst/>
          </a:prstGeom>
        </p:spPr>
      </p:pic>
      <p:pic>
        <p:nvPicPr>
          <p:cNvPr id="8" name="Picture 7"/>
          <p:cNvPicPr>
            <a:picLocks noChangeAspect="1"/>
          </p:cNvPicPr>
          <p:nvPr/>
        </p:nvPicPr>
        <p:blipFill>
          <a:blip r:embed="rId3"/>
          <a:stretch>
            <a:fillRect/>
          </a:stretch>
        </p:blipFill>
        <p:spPr>
          <a:xfrm>
            <a:off x="6660232" y="5990605"/>
            <a:ext cx="1005582" cy="637467"/>
          </a:xfrm>
          <a:prstGeom prst="rect">
            <a:avLst/>
          </a:prstGeom>
        </p:spPr>
      </p:pic>
      <p:sp>
        <p:nvSpPr>
          <p:cNvPr id="3" name="Title 2"/>
          <p:cNvSpPr>
            <a:spLocks noGrp="1"/>
          </p:cNvSpPr>
          <p:nvPr>
            <p:ph type="title"/>
          </p:nvPr>
        </p:nvSpPr>
        <p:spPr>
          <a:xfrm>
            <a:off x="628650" y="365127"/>
            <a:ext cx="7886700" cy="831626"/>
          </a:xfrm>
        </p:spPr>
        <p:txBody>
          <a:bodyPr>
            <a:normAutofit fontScale="90000"/>
          </a:bodyPr>
          <a:lstStyle/>
          <a:p>
            <a:pPr algn="ctr"/>
            <a:r>
              <a:rPr lang="en-GB" dirty="0"/>
              <a:t>Comparison with other methods of social care delivery  </a:t>
            </a:r>
          </a:p>
        </p:txBody>
      </p:sp>
      <p:sp>
        <p:nvSpPr>
          <p:cNvPr id="9" name="TextBox 8"/>
          <p:cNvSpPr txBox="1"/>
          <p:nvPr/>
        </p:nvSpPr>
        <p:spPr>
          <a:xfrm>
            <a:off x="628650" y="1484784"/>
            <a:ext cx="7831782" cy="3693319"/>
          </a:xfrm>
          <a:prstGeom prst="rect">
            <a:avLst/>
          </a:prstGeom>
          <a:noFill/>
        </p:spPr>
        <p:txBody>
          <a:bodyPr wrap="square" rtlCol="0">
            <a:spAutoFit/>
          </a:bodyPr>
          <a:lstStyle/>
          <a:p>
            <a:r>
              <a:rPr lang="en-GB" dirty="0"/>
              <a:t> ‘</a:t>
            </a:r>
            <a:r>
              <a:rPr lang="en-GB" i="1" dirty="0"/>
              <a:t>Before it’s was “ok, so we’re going to go in. We’re going to find what’s going on and then we’re going to tell them what, kind of, to do.’ [Restorative approach</a:t>
            </a:r>
            <a:r>
              <a:rPr lang="en-GB" dirty="0"/>
              <a:t> </a:t>
            </a:r>
            <a:r>
              <a:rPr lang="en-GB" i="1" dirty="0"/>
              <a:t>] it’s working with the family to explore what’s happening so we can come up with the solutions together.’ FGP</a:t>
            </a:r>
            <a:endParaRPr lang="en-GB" dirty="0"/>
          </a:p>
          <a:p>
            <a:endParaRPr lang="en-GB" dirty="0"/>
          </a:p>
          <a:p>
            <a:r>
              <a:rPr lang="en-GB" dirty="0"/>
              <a:t>Felt that time pressures of statutory social work prevented gaining detailed understanding of the family, their situations or a feeling of working together </a:t>
            </a:r>
          </a:p>
          <a:p>
            <a:endParaRPr lang="en-GB" dirty="0"/>
          </a:p>
          <a:p>
            <a:r>
              <a:rPr lang="en-GB" i="1" dirty="0"/>
              <a:t>‘never had 6 weeks, you know, to spend with the family [assessment] …… often I’ve done a 7- day assessment and I’ve gone back and said “this is what you need to do.” It wasn’t so much that “what do you need, how can I help you?” I’ve always had to tell them, so it’s different, it’s quite different</a:t>
            </a:r>
            <a:r>
              <a:rPr lang="en-GB" dirty="0"/>
              <a:t>, </a:t>
            </a:r>
            <a:r>
              <a:rPr lang="en-GB" i="1" dirty="0"/>
              <a:t>I didn’t like working that way; it’s quite controlling.’ FGP</a:t>
            </a:r>
            <a:endParaRPr lang="en-GB" dirty="0"/>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2192414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01311" y="6084688"/>
            <a:ext cx="928146" cy="618764"/>
          </a:xfrm>
          <a:prstGeom prst="rect">
            <a:avLst/>
          </a:prstGeom>
        </p:spPr>
      </p:pic>
      <p:pic>
        <p:nvPicPr>
          <p:cNvPr id="8" name="Picture 7"/>
          <p:cNvPicPr>
            <a:picLocks noChangeAspect="1"/>
          </p:cNvPicPr>
          <p:nvPr/>
        </p:nvPicPr>
        <p:blipFill>
          <a:blip r:embed="rId3"/>
          <a:stretch>
            <a:fillRect/>
          </a:stretch>
        </p:blipFill>
        <p:spPr>
          <a:xfrm>
            <a:off x="6891364" y="6057039"/>
            <a:ext cx="1005582" cy="637467"/>
          </a:xfrm>
          <a:prstGeom prst="rect">
            <a:avLst/>
          </a:prstGeom>
        </p:spPr>
      </p:pic>
      <p:sp>
        <p:nvSpPr>
          <p:cNvPr id="3" name="Title 2"/>
          <p:cNvSpPr>
            <a:spLocks noGrp="1"/>
          </p:cNvSpPr>
          <p:nvPr>
            <p:ph type="title"/>
          </p:nvPr>
        </p:nvSpPr>
        <p:spPr>
          <a:xfrm>
            <a:off x="628650" y="365127"/>
            <a:ext cx="7886700" cy="831626"/>
          </a:xfrm>
        </p:spPr>
        <p:txBody>
          <a:bodyPr/>
          <a:lstStyle/>
          <a:p>
            <a:r>
              <a:rPr lang="en-GB" dirty="0"/>
              <a:t/>
            </a:r>
            <a:br>
              <a:rPr lang="en-GB" dirty="0"/>
            </a:br>
            <a:r>
              <a:rPr lang="en-GB" dirty="0"/>
              <a:t/>
            </a:r>
            <a:br>
              <a:rPr lang="en-GB" dirty="0"/>
            </a:br>
            <a:r>
              <a:rPr lang="en-GB" dirty="0"/>
              <a:t>Effects at agency level </a:t>
            </a:r>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a:t> </a:t>
            </a:r>
          </a:p>
        </p:txBody>
      </p:sp>
      <p:sp>
        <p:nvSpPr>
          <p:cNvPr id="10" name="TextBox 9"/>
          <p:cNvSpPr txBox="1"/>
          <p:nvPr/>
        </p:nvSpPr>
        <p:spPr>
          <a:xfrm>
            <a:off x="691681" y="1412287"/>
            <a:ext cx="7831782" cy="3693319"/>
          </a:xfrm>
          <a:prstGeom prst="rect">
            <a:avLst/>
          </a:prstGeom>
          <a:noFill/>
        </p:spPr>
        <p:txBody>
          <a:bodyPr wrap="square" rtlCol="0">
            <a:spAutoFit/>
          </a:bodyPr>
          <a:lstStyle/>
          <a:p>
            <a:endParaRPr lang="en-GB" i="1" dirty="0"/>
          </a:p>
          <a:p>
            <a:endParaRPr lang="en-GB" i="1" dirty="0"/>
          </a:p>
          <a:p>
            <a:r>
              <a:rPr lang="en-GB" i="1" dirty="0"/>
              <a:t>‘There’s high expectation with staff as there is with the families, in that they get a lot of support, they get a lot of challenges as well, and are empowered, that’s the idea. So they work restoratively, but they should be treated restoratively also. Because if it doesn’t run through the agency you’re teaching something different then aren’t you.’ </a:t>
            </a:r>
          </a:p>
          <a:p>
            <a:endParaRPr lang="en-GB" dirty="0"/>
          </a:p>
          <a:p>
            <a:r>
              <a:rPr lang="en-GB" dirty="0"/>
              <a:t>‘</a:t>
            </a:r>
            <a:r>
              <a:rPr lang="en-GB" i="1" dirty="0"/>
              <a:t>we try and walk the walk in the office as well as with the families’. </a:t>
            </a:r>
          </a:p>
          <a:p>
            <a:endParaRPr lang="en-GB" i="1" dirty="0"/>
          </a:p>
          <a:p>
            <a:r>
              <a:rPr lang="en-GB" dirty="0"/>
              <a:t> </a:t>
            </a:r>
            <a:r>
              <a:rPr lang="en-GB" i="1" dirty="0"/>
              <a:t>‘when I was in Local Authority I’d come back from a visit, like, and I’d just get back on with it, barely look up kind of thing. Whereas here, you’d never come back from a visit without somebody going: “Oh how did it go, how’s that mum doing now? “</a:t>
            </a:r>
          </a:p>
        </p:txBody>
      </p:sp>
      <p:pic>
        <p:nvPicPr>
          <p:cNvPr id="11" name="Picture 10"/>
          <p:cNvPicPr>
            <a:picLocks noChangeAspect="1"/>
          </p:cNvPicPr>
          <p:nvPr/>
        </p:nvPicPr>
        <p:blipFill>
          <a:blip r:embed="rId4"/>
          <a:stretch>
            <a:fillRect/>
          </a:stretch>
        </p:blipFill>
        <p:spPr>
          <a:xfrm>
            <a:off x="6247958" y="212298"/>
            <a:ext cx="1600480" cy="1741517"/>
          </a:xfrm>
          <a:prstGeom prst="rect">
            <a:avLst/>
          </a:prstGeom>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35724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96359" y="6072942"/>
            <a:ext cx="928146" cy="618764"/>
          </a:xfrm>
          <a:prstGeom prst="rect">
            <a:avLst/>
          </a:prstGeom>
        </p:spPr>
      </p:pic>
      <p:pic>
        <p:nvPicPr>
          <p:cNvPr id="8" name="Picture 7"/>
          <p:cNvPicPr>
            <a:picLocks noChangeAspect="1"/>
          </p:cNvPicPr>
          <p:nvPr/>
        </p:nvPicPr>
        <p:blipFill>
          <a:blip r:embed="rId3"/>
          <a:stretch>
            <a:fillRect/>
          </a:stretch>
        </p:blipFill>
        <p:spPr>
          <a:xfrm>
            <a:off x="6804248" y="6063590"/>
            <a:ext cx="1005582" cy="637467"/>
          </a:xfrm>
          <a:prstGeom prst="rect">
            <a:avLst/>
          </a:prstGeom>
        </p:spPr>
      </p:pic>
      <p:sp>
        <p:nvSpPr>
          <p:cNvPr id="3" name="Title 2"/>
          <p:cNvSpPr>
            <a:spLocks noGrp="1"/>
          </p:cNvSpPr>
          <p:nvPr>
            <p:ph type="title"/>
          </p:nvPr>
        </p:nvSpPr>
        <p:spPr>
          <a:xfrm>
            <a:off x="628650" y="365127"/>
            <a:ext cx="7886700" cy="831626"/>
          </a:xfrm>
        </p:spPr>
        <p:txBody>
          <a:bodyPr>
            <a:normAutofit fontScale="90000"/>
          </a:bodyPr>
          <a:lstStyle/>
          <a:p>
            <a:pPr algn="ctr"/>
            <a:r>
              <a:rPr lang="en-GB" b="1" dirty="0"/>
              <a:t/>
            </a:r>
            <a:br>
              <a:rPr lang="en-GB" b="1" dirty="0"/>
            </a:br>
            <a:r>
              <a:rPr lang="en-GB" b="1" dirty="0"/>
              <a:t>Delivery and receipt of family support services using a Restorative Approach</a:t>
            </a:r>
            <a:r>
              <a:rPr lang="en-GB" dirty="0"/>
              <a:t/>
            </a:r>
            <a:br>
              <a:rPr lang="en-GB" dirty="0"/>
            </a:b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a:t> </a:t>
            </a:r>
          </a:p>
        </p:txBody>
      </p:sp>
      <p:sp>
        <p:nvSpPr>
          <p:cNvPr id="10" name="TextBox 9"/>
          <p:cNvSpPr txBox="1"/>
          <p:nvPr/>
        </p:nvSpPr>
        <p:spPr>
          <a:xfrm>
            <a:off x="691681" y="1245161"/>
            <a:ext cx="7831782" cy="4247317"/>
          </a:xfrm>
          <a:prstGeom prst="rect">
            <a:avLst/>
          </a:prstGeom>
          <a:noFill/>
        </p:spPr>
        <p:txBody>
          <a:bodyPr wrap="square" rtlCol="0">
            <a:spAutoFit/>
          </a:bodyPr>
          <a:lstStyle/>
          <a:p>
            <a:pPr algn="ctr"/>
            <a:endParaRPr lang="en-GB" b="1" dirty="0"/>
          </a:p>
          <a:p>
            <a:pPr algn="ctr"/>
            <a:endParaRPr lang="en-GB" b="1" dirty="0"/>
          </a:p>
          <a:p>
            <a:pPr marL="285750" indent="-285750">
              <a:buFont typeface="Arial" panose="020B0604020202020204" pitchFamily="34" charset="0"/>
              <a:buChar char="•"/>
            </a:pPr>
            <a:r>
              <a:rPr lang="en-GB" dirty="0"/>
              <a:t>Nominally 6 weeks: often longer due to use of a whole-family approach</a:t>
            </a:r>
          </a:p>
          <a:p>
            <a:pPr marL="285750" indent="-285750">
              <a:buFont typeface="Arial" panose="020B0604020202020204" pitchFamily="34" charset="0"/>
              <a:buChar char="•"/>
            </a:pPr>
            <a:r>
              <a:rPr lang="en-GB" dirty="0"/>
              <a:t>Assessments seen and described as opportunities to spend time with families </a:t>
            </a:r>
          </a:p>
          <a:p>
            <a:pPr marL="285750" indent="-285750">
              <a:buFont typeface="Arial" panose="020B0604020202020204" pitchFamily="34" charset="0"/>
              <a:buChar char="•"/>
            </a:pPr>
            <a:r>
              <a:rPr lang="en-GB" dirty="0"/>
              <a:t>Every visit began with general enquiries about each family member, similar to the ‘checking in’ of restorative circles</a:t>
            </a:r>
          </a:p>
          <a:p>
            <a:pPr marL="285750" indent="-285750">
              <a:buFont typeface="Arial" panose="020B0604020202020204" pitchFamily="34" charset="0"/>
              <a:buChar char="•"/>
            </a:pPr>
            <a:r>
              <a:rPr lang="en-GB" dirty="0"/>
              <a:t>Informal language </a:t>
            </a:r>
            <a:r>
              <a:rPr lang="en-GB" i="1" dirty="0"/>
              <a:t>‘what’s going on’ , ‘ how was it for you ‘</a:t>
            </a:r>
          </a:p>
          <a:p>
            <a:pPr marL="285750" indent="-285750">
              <a:buFont typeface="Arial" panose="020B0604020202020204" pitchFamily="34" charset="0"/>
              <a:buChar char="•"/>
            </a:pPr>
            <a:r>
              <a:rPr lang="en-GB" dirty="0"/>
              <a:t>Family information used to write a ‘family story’ from the family perspective</a:t>
            </a:r>
          </a:p>
          <a:p>
            <a:pPr marL="285750" indent="-285750">
              <a:buFont typeface="Arial" panose="020B0604020202020204" pitchFamily="34" charset="0"/>
              <a:buChar char="•"/>
            </a:pPr>
            <a:r>
              <a:rPr lang="en-GB" dirty="0"/>
              <a:t>Positive restorative language, active listening, little interruption and no challenging of family accounts </a:t>
            </a:r>
          </a:p>
          <a:p>
            <a:pPr marL="285750" indent="-285750">
              <a:buFont typeface="Arial" panose="020B0604020202020204" pitchFamily="34" charset="0"/>
              <a:buChar char="•"/>
            </a:pPr>
            <a:r>
              <a:rPr lang="en-GB" dirty="0"/>
              <a:t>Praise for achievements  or positive actions </a:t>
            </a:r>
          </a:p>
          <a:p>
            <a:pPr marL="285750" indent="-285750">
              <a:buFont typeface="Arial" panose="020B0604020202020204" pitchFamily="34" charset="0"/>
              <a:buChar char="•"/>
            </a:pPr>
            <a:r>
              <a:rPr lang="en-GB" dirty="0"/>
              <a:t>Focus on identifying family needs and goals, ‘</a:t>
            </a:r>
            <a:r>
              <a:rPr lang="en-GB" i="1" dirty="0"/>
              <a:t>What do you guys need to make life easier?’</a:t>
            </a:r>
          </a:p>
          <a:p>
            <a:pPr marL="285750" indent="-285750">
              <a:buFont typeface="Arial" panose="020B0604020202020204" pitchFamily="34" charset="0"/>
              <a:buChar char="•"/>
            </a:pPr>
            <a:r>
              <a:rPr lang="en-GB" dirty="0"/>
              <a:t>Quick gains </a:t>
            </a:r>
          </a:p>
          <a:p>
            <a:pPr marL="285750" indent="-285750">
              <a:buFont typeface="Arial" panose="020B0604020202020204" pitchFamily="34" charset="0"/>
              <a:buChar char="•"/>
            </a:pPr>
            <a:r>
              <a:rPr lang="en-GB" dirty="0"/>
              <a:t>Tools seen: Cards used to draw family or family member opinion out</a:t>
            </a:r>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263722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908721"/>
            <a:ext cx="8629650" cy="576064"/>
          </a:xfrm>
        </p:spPr>
        <p:txBody>
          <a:bodyPr/>
          <a:lstStyle/>
          <a:p>
            <a:pPr algn="ctr"/>
            <a:r>
              <a:rPr lang="en-GB" sz="2700" b="1" dirty="0"/>
              <a:t>Aims of the workshop</a:t>
            </a:r>
          </a:p>
        </p:txBody>
      </p:sp>
      <p:sp>
        <p:nvSpPr>
          <p:cNvPr id="3" name="Content Placeholder 2"/>
          <p:cNvSpPr>
            <a:spLocks noGrp="1"/>
          </p:cNvSpPr>
          <p:nvPr>
            <p:ph idx="1"/>
          </p:nvPr>
        </p:nvSpPr>
        <p:spPr>
          <a:xfrm>
            <a:off x="323528" y="1484785"/>
            <a:ext cx="8629650" cy="3263504"/>
          </a:xfrm>
        </p:spPr>
        <p:txBody>
          <a:bodyPr>
            <a:normAutofit/>
          </a:bodyPr>
          <a:lstStyle/>
          <a:p>
            <a:pPr>
              <a:lnSpc>
                <a:spcPct val="150000"/>
              </a:lnSpc>
            </a:pPr>
            <a:r>
              <a:rPr lang="en-GB" sz="2000" dirty="0" smtClean="0"/>
              <a:t>Discuss how RP can be related </a:t>
            </a:r>
            <a:r>
              <a:rPr lang="en-GB" sz="2000" dirty="0"/>
              <a:t>to family </a:t>
            </a:r>
            <a:r>
              <a:rPr lang="en-GB" sz="2000" dirty="0" smtClean="0"/>
              <a:t>support services</a:t>
            </a:r>
            <a:endParaRPr lang="en-GB" sz="2000" dirty="0"/>
          </a:p>
          <a:p>
            <a:pPr>
              <a:lnSpc>
                <a:spcPct val="150000"/>
              </a:lnSpc>
            </a:pPr>
            <a:r>
              <a:rPr lang="en-GB" sz="2000" dirty="0"/>
              <a:t>Familiarise </a:t>
            </a:r>
            <a:r>
              <a:rPr lang="en-GB" sz="2000" dirty="0" smtClean="0"/>
              <a:t>some </a:t>
            </a:r>
            <a:r>
              <a:rPr lang="en-GB" sz="2000" dirty="0"/>
              <a:t>of the key tools </a:t>
            </a:r>
            <a:r>
              <a:rPr lang="en-GB" sz="2000" dirty="0" smtClean="0"/>
              <a:t>that </a:t>
            </a:r>
            <a:r>
              <a:rPr lang="en-GB" sz="2000" dirty="0" smtClean="0"/>
              <a:t>have been </a:t>
            </a:r>
            <a:r>
              <a:rPr lang="en-GB" sz="2000" dirty="0" smtClean="0"/>
              <a:t>used </a:t>
            </a:r>
            <a:r>
              <a:rPr lang="en-GB" sz="2000" dirty="0"/>
              <a:t>when applying RA in </a:t>
            </a:r>
            <a:r>
              <a:rPr lang="en-GB" sz="2000" dirty="0" smtClean="0"/>
              <a:t>family practice</a:t>
            </a:r>
            <a:endParaRPr lang="en-GB" sz="2000" dirty="0"/>
          </a:p>
          <a:p>
            <a:pPr>
              <a:lnSpc>
                <a:spcPct val="150000"/>
              </a:lnSpc>
            </a:pPr>
            <a:r>
              <a:rPr lang="en-GB" sz="2000" dirty="0" smtClean="0"/>
              <a:t>Look at evidence of how RP </a:t>
            </a:r>
            <a:r>
              <a:rPr lang="en-GB" sz="2000" dirty="0"/>
              <a:t>shapes family service provision </a:t>
            </a:r>
          </a:p>
          <a:p>
            <a:pPr>
              <a:lnSpc>
                <a:spcPct val="150000"/>
              </a:lnSpc>
            </a:pPr>
            <a:r>
              <a:rPr lang="en-GB" sz="2000" dirty="0"/>
              <a:t>Compare the effect of delivering family services with and without RA on practitioner/family interactions and  family dynamics</a:t>
            </a:r>
          </a:p>
          <a:p>
            <a:pPr marL="0" indent="0">
              <a:lnSpc>
                <a:spcPct val="150000"/>
              </a:lnSpc>
              <a:buNone/>
            </a:pPr>
            <a:endParaRPr lang="en-GB" sz="1800" dirty="0"/>
          </a:p>
          <a:p>
            <a:pPr>
              <a:lnSpc>
                <a:spcPct val="150000"/>
              </a:lnSpc>
            </a:pPr>
            <a:endParaRPr lang="en-GB" sz="1800" dirty="0"/>
          </a:p>
          <a:p>
            <a:pPr>
              <a:lnSpc>
                <a:spcPct val="150000"/>
              </a:lnSpc>
            </a:pPr>
            <a:endParaRPr lang="en-GB" sz="1800" dirty="0"/>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spTree>
    <p:extLst>
      <p:ext uri="{BB962C8B-B14F-4D97-AF65-F5344CB8AC3E}">
        <p14:creationId xmlns:p14="http://schemas.microsoft.com/office/powerpoint/2010/main" val="3990958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4606" y="5824888"/>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655868"/>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08304" y="5636690"/>
            <a:ext cx="928146" cy="618764"/>
          </a:xfrm>
          <a:prstGeom prst="rect">
            <a:avLst/>
          </a:prstGeom>
        </p:spPr>
      </p:pic>
      <p:pic>
        <p:nvPicPr>
          <p:cNvPr id="8" name="Picture 7"/>
          <p:cNvPicPr>
            <a:picLocks noChangeAspect="1"/>
          </p:cNvPicPr>
          <p:nvPr/>
        </p:nvPicPr>
        <p:blipFill>
          <a:blip r:embed="rId5"/>
          <a:stretch>
            <a:fillRect/>
          </a:stretch>
        </p:blipFill>
        <p:spPr>
          <a:xfrm>
            <a:off x="5153972" y="5671164"/>
            <a:ext cx="1005582" cy="637467"/>
          </a:xfrm>
          <a:prstGeom prst="rect">
            <a:avLst/>
          </a:prstGeom>
        </p:spPr>
      </p:pic>
      <p:sp>
        <p:nvSpPr>
          <p:cNvPr id="3" name="Title 2"/>
          <p:cNvSpPr>
            <a:spLocks noGrp="1"/>
          </p:cNvSpPr>
          <p:nvPr>
            <p:ph type="title"/>
          </p:nvPr>
        </p:nvSpPr>
        <p:spPr>
          <a:xfrm>
            <a:off x="628650" y="365127"/>
            <a:ext cx="7886700" cy="471585"/>
          </a:xfrm>
        </p:spPr>
        <p:txBody>
          <a:bodyPr>
            <a:normAutofit fontScale="90000"/>
          </a:bodyPr>
          <a:lstStyle/>
          <a:p>
            <a:pPr algn="ctr"/>
            <a:r>
              <a:rPr lang="en-GB" b="1" dirty="0"/>
              <a:t>Assessment (2)</a:t>
            </a: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a:t> </a:t>
            </a:r>
          </a:p>
        </p:txBody>
      </p:sp>
      <p:sp>
        <p:nvSpPr>
          <p:cNvPr id="10" name="TextBox 9"/>
          <p:cNvSpPr txBox="1"/>
          <p:nvPr/>
        </p:nvSpPr>
        <p:spPr>
          <a:xfrm>
            <a:off x="714214" y="1046992"/>
            <a:ext cx="7831782" cy="5909310"/>
          </a:xfrm>
          <a:prstGeom prst="rect">
            <a:avLst/>
          </a:prstGeom>
          <a:noFill/>
        </p:spPr>
        <p:txBody>
          <a:bodyPr wrap="square" rtlCol="0">
            <a:spAutoFit/>
          </a:bodyPr>
          <a:lstStyle/>
          <a:p>
            <a:pPr marL="285750" indent="-285750">
              <a:buFont typeface="Arial" panose="020B0604020202020204" pitchFamily="34" charset="0"/>
              <a:buChar char="•"/>
            </a:pPr>
            <a:r>
              <a:rPr lang="en-GB" dirty="0"/>
              <a:t>Sustained use of Whole Family Approach: Rationale explained to one family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include anyone important to family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Effort to engage reluctant members observed: </a:t>
            </a:r>
            <a:r>
              <a:rPr lang="en-GB" i="1" dirty="0"/>
              <a:t>‘they’ve chosen to stick around and sort of be around and doing odd jobs in the vicinity, they can hear everything that’s being said and being talked about. And in a way, they’re just as engaged in the process because they can still, they’re still part of it, they’re still part of the engagement even if they’re not the ones talking. So you’ve got this outer layer of people who are around in the house, who are quite significant. I think about it in layers and sometimes I think ‘well these people have, kind of, at least they’ve managed to suss me out as a person, at least they’ve listened to me, kind of, chatting to their mum or they kind of know who I am, and maybe build a little bit of trust. …..there’s some connection. ‘’FGP</a:t>
            </a:r>
          </a:p>
          <a:p>
            <a:pPr marL="285750" indent="-285750">
              <a:buFont typeface="Arial" panose="020B0604020202020204" pitchFamily="34" charset="0"/>
              <a:buChar char="•"/>
            </a:pPr>
            <a:endParaRPr lang="en-GB" i="1" dirty="0"/>
          </a:p>
          <a:p>
            <a:pPr marL="285750" indent="-285750">
              <a:buFont typeface="Arial" panose="020B0604020202020204" pitchFamily="34" charset="0"/>
              <a:buChar char="•"/>
            </a:pPr>
            <a:r>
              <a:rPr lang="en-GB" dirty="0"/>
              <a:t>Plans to meet family members individually as well as a unit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algn="ctr"/>
            <a:endParaRPr lang="en-GB" dirty="0"/>
          </a:p>
        </p:txBody>
      </p:sp>
    </p:spTree>
    <p:extLst>
      <p:ext uri="{BB962C8B-B14F-4D97-AF65-F5344CB8AC3E}">
        <p14:creationId xmlns:p14="http://schemas.microsoft.com/office/powerpoint/2010/main" val="2409170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51277" y="6053835"/>
            <a:ext cx="928146" cy="618764"/>
          </a:xfrm>
          <a:prstGeom prst="rect">
            <a:avLst/>
          </a:prstGeom>
        </p:spPr>
      </p:pic>
      <p:pic>
        <p:nvPicPr>
          <p:cNvPr id="8" name="Picture 7"/>
          <p:cNvPicPr>
            <a:picLocks noChangeAspect="1"/>
          </p:cNvPicPr>
          <p:nvPr/>
        </p:nvPicPr>
        <p:blipFill>
          <a:blip r:embed="rId3"/>
          <a:stretch>
            <a:fillRect/>
          </a:stretch>
        </p:blipFill>
        <p:spPr>
          <a:xfrm>
            <a:off x="6804248" y="6058623"/>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a:t/>
            </a:r>
            <a:br>
              <a:rPr lang="en-GB" b="1" dirty="0"/>
            </a:br>
            <a:r>
              <a:rPr lang="en-GB" b="1" dirty="0"/>
              <a:t>Panel Meeting and Goal Setting </a:t>
            </a: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a:t> </a:t>
            </a:r>
          </a:p>
        </p:txBody>
      </p:sp>
      <p:sp>
        <p:nvSpPr>
          <p:cNvPr id="10" name="TextBox 9"/>
          <p:cNvSpPr txBox="1"/>
          <p:nvPr/>
        </p:nvSpPr>
        <p:spPr>
          <a:xfrm>
            <a:off x="468909" y="2220890"/>
            <a:ext cx="8117584" cy="3077766"/>
          </a:xfrm>
          <a:prstGeom prst="rect">
            <a:avLst/>
          </a:prstGeom>
          <a:noFill/>
        </p:spPr>
        <p:txBody>
          <a:bodyPr wrap="square" rtlCol="0">
            <a:spAutoFit/>
          </a:bodyPr>
          <a:lstStyle/>
          <a:p>
            <a:pPr marL="285750" indent="-285750">
              <a:buFont typeface="Arial" panose="020B0604020202020204" pitchFamily="34" charset="0"/>
              <a:buChar char="•"/>
            </a:pPr>
            <a:r>
              <a:rPr lang="en-GB" sz="2000" dirty="0"/>
              <a:t>Described as a ‘getting together’ of all involved to plan necessary action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Great importance placed on the family taking part.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Family story central to meeting </a:t>
            </a:r>
          </a:p>
          <a:p>
            <a:pPr marL="285750" indent="-285750">
              <a:buFont typeface="Arial" panose="020B0604020202020204" pitchFamily="34" charset="0"/>
              <a:buChar char="•"/>
            </a:pPr>
            <a:endParaRPr lang="en-GB" sz="2000" dirty="0"/>
          </a:p>
          <a:p>
            <a:endParaRPr lang="en-GB" sz="20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algn="ctr"/>
            <a:endParaRPr lang="en-GB" dirty="0"/>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3280338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4606" y="5824888"/>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655868"/>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08304" y="5636690"/>
            <a:ext cx="928146" cy="618764"/>
          </a:xfrm>
          <a:prstGeom prst="rect">
            <a:avLst/>
          </a:prstGeom>
        </p:spPr>
      </p:pic>
      <p:pic>
        <p:nvPicPr>
          <p:cNvPr id="8" name="Picture 7"/>
          <p:cNvPicPr>
            <a:picLocks noChangeAspect="1"/>
          </p:cNvPicPr>
          <p:nvPr/>
        </p:nvPicPr>
        <p:blipFill>
          <a:blip r:embed="rId5"/>
          <a:stretch>
            <a:fillRect/>
          </a:stretch>
        </p:blipFill>
        <p:spPr>
          <a:xfrm>
            <a:off x="5153972" y="5671164"/>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a:t/>
            </a:r>
            <a:br>
              <a:rPr lang="en-GB" b="1" dirty="0"/>
            </a:b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a:t> </a:t>
            </a:r>
          </a:p>
        </p:txBody>
      </p:sp>
      <p:sp>
        <p:nvSpPr>
          <p:cNvPr id="10" name="TextBox 9"/>
          <p:cNvSpPr txBox="1"/>
          <p:nvPr/>
        </p:nvSpPr>
        <p:spPr>
          <a:xfrm>
            <a:off x="691681" y="483406"/>
            <a:ext cx="7831782" cy="1600438"/>
          </a:xfrm>
          <a:prstGeom prst="rect">
            <a:avLst/>
          </a:prstGeom>
          <a:noFill/>
        </p:spPr>
        <p:txBody>
          <a:bodyPr wrap="square" rtlCol="0">
            <a:spAutoFit/>
          </a:bodyPr>
          <a:lstStyle/>
          <a:p>
            <a:pPr algn="ctr"/>
            <a:r>
              <a:rPr lang="en-GB" sz="2400" b="1" dirty="0"/>
              <a:t>Progress review and service monitoring </a:t>
            </a:r>
            <a:endParaRPr lang="en-GB" sz="2400" dirty="0"/>
          </a:p>
          <a:p>
            <a:pPr marL="285750" indent="-285750" algn="ctr">
              <a:buFont typeface="Arial" panose="020B0604020202020204" pitchFamily="34" charset="0"/>
              <a:buChar char="•"/>
            </a:pPr>
            <a:endParaRPr lang="en-GB" sz="2000" dirty="0"/>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a:p>
          <a:p>
            <a:pPr algn="ctr"/>
            <a:endParaRPr lang="en-GB" dirty="0"/>
          </a:p>
        </p:txBody>
      </p:sp>
      <p:sp>
        <p:nvSpPr>
          <p:cNvPr id="2" name="TextBox 1"/>
          <p:cNvSpPr txBox="1"/>
          <p:nvPr/>
        </p:nvSpPr>
        <p:spPr>
          <a:xfrm>
            <a:off x="628650" y="1484784"/>
            <a:ext cx="7831782" cy="2862322"/>
          </a:xfrm>
          <a:prstGeom prst="rect">
            <a:avLst/>
          </a:prstGeom>
          <a:noFill/>
        </p:spPr>
        <p:txBody>
          <a:bodyPr wrap="square" rtlCol="0">
            <a:spAutoFit/>
          </a:bodyPr>
          <a:lstStyle/>
          <a:p>
            <a:r>
              <a:rPr lang="en-GB" dirty="0"/>
              <a:t>Family use of wider services and  resources ( if needed) </a:t>
            </a:r>
          </a:p>
          <a:p>
            <a:endParaRPr lang="en-GB" dirty="0"/>
          </a:p>
          <a:p>
            <a:r>
              <a:rPr lang="en-GB" dirty="0"/>
              <a:t>Although practitioners talk of </a:t>
            </a:r>
            <a:r>
              <a:rPr lang="en-GB" i="1" dirty="0"/>
              <a:t>‘stepping back’ </a:t>
            </a:r>
            <a:r>
              <a:rPr lang="en-GB" dirty="0"/>
              <a:t>visits still appeared very important:  not just to monitor &amp; co-ordinate services, but as sustained family support</a:t>
            </a:r>
          </a:p>
          <a:p>
            <a:endParaRPr lang="en-GB" dirty="0"/>
          </a:p>
          <a:p>
            <a:r>
              <a:rPr lang="en-GB" dirty="0"/>
              <a:t>Restorative questions used to explore ongoing family situation, experiences of service use, subsequent feelings and intentions, discussion of how to address barriers</a:t>
            </a:r>
          </a:p>
          <a:p>
            <a:endParaRPr lang="en-GB" dirty="0"/>
          </a:p>
          <a:p>
            <a:r>
              <a:rPr lang="en-GB" dirty="0"/>
              <a:t>Further evidence that service use is embedded in RA and seen as a co-production</a:t>
            </a:r>
          </a:p>
        </p:txBody>
      </p:sp>
    </p:spTree>
    <p:extLst>
      <p:ext uri="{BB962C8B-B14F-4D97-AF65-F5344CB8AC3E}">
        <p14:creationId xmlns:p14="http://schemas.microsoft.com/office/powerpoint/2010/main" val="3725012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96359" y="6048427"/>
            <a:ext cx="928146" cy="618764"/>
          </a:xfrm>
          <a:prstGeom prst="rect">
            <a:avLst/>
          </a:prstGeom>
        </p:spPr>
      </p:pic>
      <p:pic>
        <p:nvPicPr>
          <p:cNvPr id="8" name="Picture 7"/>
          <p:cNvPicPr>
            <a:picLocks noChangeAspect="1"/>
          </p:cNvPicPr>
          <p:nvPr/>
        </p:nvPicPr>
        <p:blipFill>
          <a:blip r:embed="rId3"/>
          <a:stretch>
            <a:fillRect/>
          </a:stretch>
        </p:blipFill>
        <p:spPr>
          <a:xfrm>
            <a:off x="6732240" y="6048427"/>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a:t/>
            </a:r>
            <a:br>
              <a:rPr lang="en-GB" b="1" dirty="0"/>
            </a:b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a:t> </a:t>
            </a:r>
          </a:p>
        </p:txBody>
      </p:sp>
      <p:sp>
        <p:nvSpPr>
          <p:cNvPr id="10" name="TextBox 9"/>
          <p:cNvSpPr txBox="1"/>
          <p:nvPr/>
        </p:nvSpPr>
        <p:spPr>
          <a:xfrm>
            <a:off x="656109" y="470086"/>
            <a:ext cx="7831782" cy="1231106"/>
          </a:xfrm>
          <a:prstGeom prst="rect">
            <a:avLst/>
          </a:prstGeom>
          <a:noFill/>
        </p:spPr>
        <p:txBody>
          <a:bodyPr wrap="square" rtlCol="0">
            <a:spAutoFit/>
          </a:bodyPr>
          <a:lstStyle/>
          <a:p>
            <a:pPr algn="ctr"/>
            <a:r>
              <a:rPr lang="en-GB" sz="2000" b="1" dirty="0"/>
              <a:t>Example</a:t>
            </a:r>
            <a:r>
              <a:rPr lang="en-GB" sz="2000" dirty="0"/>
              <a:t>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a:p>
          <a:p>
            <a:pPr algn="ctr"/>
            <a:endParaRPr lang="en-GB" dirty="0"/>
          </a:p>
        </p:txBody>
      </p:sp>
      <p:sp>
        <p:nvSpPr>
          <p:cNvPr id="2" name="TextBox 1"/>
          <p:cNvSpPr txBox="1"/>
          <p:nvPr/>
        </p:nvSpPr>
        <p:spPr>
          <a:xfrm>
            <a:off x="628650" y="865931"/>
            <a:ext cx="7831782" cy="4524315"/>
          </a:xfrm>
          <a:prstGeom prst="rect">
            <a:avLst/>
          </a:prstGeom>
          <a:noFill/>
        </p:spPr>
        <p:txBody>
          <a:bodyPr wrap="square" rtlCol="0">
            <a:spAutoFit/>
          </a:bodyPr>
          <a:lstStyle/>
          <a:p>
            <a:r>
              <a:rPr lang="en-GB" dirty="0"/>
              <a:t>Review meeting: Mum questioned if family needed all suggested help as practitioner had helped her </a:t>
            </a:r>
            <a:r>
              <a:rPr lang="en-GB" i="1" dirty="0"/>
              <a:t>‘kick a few demon’s into touch’ </a:t>
            </a:r>
            <a:r>
              <a:rPr lang="en-GB" dirty="0"/>
              <a:t>and give up substances . </a:t>
            </a:r>
          </a:p>
          <a:p>
            <a:endParaRPr lang="en-GB" dirty="0"/>
          </a:p>
          <a:p>
            <a:r>
              <a:rPr lang="en-GB" dirty="0"/>
              <a:t>Consequently many problems had been addressed and ‘bad’ family days now felt like normal family life. </a:t>
            </a:r>
          </a:p>
          <a:p>
            <a:endParaRPr lang="en-GB" dirty="0"/>
          </a:p>
          <a:p>
            <a:r>
              <a:rPr lang="en-GB" dirty="0"/>
              <a:t>Practitioner listened to rationale, praised mum’s progress and commented on how well she had sorted herself out</a:t>
            </a:r>
            <a:r>
              <a:rPr lang="en-GB" i="1" dirty="0"/>
              <a:t>. </a:t>
            </a:r>
            <a:r>
              <a:rPr lang="en-GB" dirty="0"/>
              <a:t>They reviewed the current situation for each family member. </a:t>
            </a:r>
          </a:p>
          <a:p>
            <a:endParaRPr lang="en-GB" dirty="0"/>
          </a:p>
          <a:p>
            <a:pPr marL="285750" indent="-285750">
              <a:buFont typeface="Arial" panose="020B0604020202020204" pitchFamily="34" charset="0"/>
              <a:buChar char="•"/>
            </a:pPr>
            <a:r>
              <a:rPr lang="en-GB" dirty="0"/>
              <a:t>Family conflict decreased so FGC referral cancelled. </a:t>
            </a:r>
          </a:p>
          <a:p>
            <a:pPr marL="285750" indent="-285750">
              <a:buFont typeface="Arial" panose="020B0604020202020204" pitchFamily="34" charset="0"/>
              <a:buChar char="•"/>
            </a:pPr>
            <a:r>
              <a:rPr lang="en-GB" dirty="0"/>
              <a:t>One daughter not yet accessed job advice, decided this would be completed: plan to achieve this made. </a:t>
            </a:r>
          </a:p>
          <a:p>
            <a:pPr marL="285750" indent="-285750">
              <a:buFont typeface="Arial" panose="020B0604020202020204" pitchFamily="34" charset="0"/>
              <a:buChar char="•"/>
            </a:pPr>
            <a:r>
              <a:rPr lang="en-GB" dirty="0"/>
              <a:t>Addressed focus child </a:t>
            </a:r>
            <a:r>
              <a:rPr lang="en-GB" i="1" dirty="0"/>
              <a:t>‘pulling sickies,</a:t>
            </a:r>
            <a:r>
              <a:rPr lang="en-GB" dirty="0"/>
              <a:t>’. </a:t>
            </a:r>
          </a:p>
          <a:p>
            <a:pPr marL="285750" indent="-285750">
              <a:buFont typeface="Arial" panose="020B0604020202020204" pitchFamily="34" charset="0"/>
              <a:buChar char="•"/>
            </a:pPr>
            <a:r>
              <a:rPr lang="en-GB" dirty="0"/>
              <a:t>Agreed that the case would be closed once the careers advice was gained.    </a:t>
            </a:r>
          </a:p>
        </p:txBody>
      </p:sp>
      <p:sp>
        <p:nvSpPr>
          <p:cNvPr id="11" name="Content Placeholder 10"/>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313494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4606" y="5824888"/>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655868"/>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08304" y="5636690"/>
            <a:ext cx="928146" cy="618764"/>
          </a:xfrm>
          <a:prstGeom prst="rect">
            <a:avLst/>
          </a:prstGeom>
        </p:spPr>
      </p:pic>
      <p:pic>
        <p:nvPicPr>
          <p:cNvPr id="8" name="Picture 7"/>
          <p:cNvPicPr>
            <a:picLocks noChangeAspect="1"/>
          </p:cNvPicPr>
          <p:nvPr/>
        </p:nvPicPr>
        <p:blipFill>
          <a:blip r:embed="rId5"/>
          <a:stretch>
            <a:fillRect/>
          </a:stretch>
        </p:blipFill>
        <p:spPr>
          <a:xfrm>
            <a:off x="5153972" y="5671164"/>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a:t/>
            </a:r>
            <a:br>
              <a:rPr lang="en-GB" b="1" dirty="0"/>
            </a:br>
            <a:endParaRPr lang="en-GB" dirty="0"/>
          </a:p>
        </p:txBody>
      </p:sp>
      <p:sp>
        <p:nvSpPr>
          <p:cNvPr id="9" name="TextBox 8"/>
          <p:cNvSpPr txBox="1"/>
          <p:nvPr/>
        </p:nvSpPr>
        <p:spPr>
          <a:xfrm>
            <a:off x="380684" y="920775"/>
            <a:ext cx="8180614" cy="4801314"/>
          </a:xfrm>
          <a:prstGeom prst="rect">
            <a:avLst/>
          </a:prstGeom>
          <a:noFill/>
        </p:spPr>
        <p:txBody>
          <a:bodyPr wrap="square" rtlCol="0">
            <a:spAutoFit/>
          </a:bodyPr>
          <a:lstStyle/>
          <a:p>
            <a:pPr marL="285750" indent="-285750">
              <a:buFont typeface="Arial" panose="020B0604020202020204" pitchFamily="34" charset="0"/>
              <a:buChar char="•"/>
            </a:pPr>
            <a:r>
              <a:rPr lang="en-GB" dirty="0"/>
              <a:t>Fair, empathetic, non-judgemental, inclusive, flexible principles and associated practice engendered by using RA  mirrors those found in wider restorative practice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promotes good communication, active listening and use of WFA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generates use of relationship-focused, strengths-based, inclusive approaches</a:t>
            </a:r>
          </a:p>
          <a:p>
            <a:endParaRPr lang="en-GB" dirty="0"/>
          </a:p>
          <a:p>
            <a:pPr marL="285750" indent="-285750">
              <a:buFont typeface="Arial" panose="020B0604020202020204" pitchFamily="34" charset="0"/>
              <a:buChar char="•"/>
            </a:pPr>
            <a:r>
              <a:rPr lang="en-GB" dirty="0"/>
              <a:t>These generate trust and enables collaborative work to identify and address goals, despite the indications of power imbalance still inevitably evident.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weaves other evidence–based techniques: motivational interviewing; solution-focused therapy and social modelling into the process of service delivery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adds to the concept of strengths-based practice as it sets underlying principles, techniques and skills into a flexible, systematic, adaptive process of family support service delivery that encompasses assessment, finding solution and setting goals .</a:t>
            </a:r>
          </a:p>
          <a:p>
            <a:pPr marL="285750" indent="-285750">
              <a:buFont typeface="Arial" panose="020B0604020202020204" pitchFamily="34" charset="0"/>
              <a:buChar char="•"/>
            </a:pPr>
            <a:endParaRPr lang="en-GB" dirty="0"/>
          </a:p>
        </p:txBody>
      </p:sp>
      <p:sp>
        <p:nvSpPr>
          <p:cNvPr id="10" name="TextBox 9"/>
          <p:cNvSpPr txBox="1"/>
          <p:nvPr/>
        </p:nvSpPr>
        <p:spPr>
          <a:xfrm>
            <a:off x="656109" y="470086"/>
            <a:ext cx="7831782" cy="923330"/>
          </a:xfrm>
          <a:prstGeom prst="rect">
            <a:avLst/>
          </a:prstGeom>
          <a:noFill/>
        </p:spPr>
        <p:txBody>
          <a:bodyPr wrap="square" rtlCol="0">
            <a:spAutoFit/>
          </a:bodyPr>
          <a:lstStyle/>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a:p>
          <a:p>
            <a:pPr algn="ctr"/>
            <a:endParaRPr lang="en-GB" dirty="0"/>
          </a:p>
        </p:txBody>
      </p:sp>
      <p:sp>
        <p:nvSpPr>
          <p:cNvPr id="2" name="TextBox 1"/>
          <p:cNvSpPr txBox="1"/>
          <p:nvPr/>
        </p:nvSpPr>
        <p:spPr>
          <a:xfrm>
            <a:off x="584966" y="437297"/>
            <a:ext cx="7831782" cy="369332"/>
          </a:xfrm>
          <a:prstGeom prst="rect">
            <a:avLst/>
          </a:prstGeom>
          <a:noFill/>
        </p:spPr>
        <p:txBody>
          <a:bodyPr wrap="square" rtlCol="0">
            <a:spAutoFit/>
          </a:bodyPr>
          <a:lstStyle/>
          <a:p>
            <a:pPr algn="ctr"/>
            <a:r>
              <a:rPr lang="en-GB" dirty="0"/>
              <a:t>Conclusions </a:t>
            </a:r>
          </a:p>
        </p:txBody>
      </p:sp>
    </p:spTree>
    <p:extLst>
      <p:ext uri="{BB962C8B-B14F-4D97-AF65-F5344CB8AC3E}">
        <p14:creationId xmlns:p14="http://schemas.microsoft.com/office/powerpoint/2010/main" val="699065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528" y="2227803"/>
            <a:ext cx="8784976" cy="3046988"/>
          </a:xfrm>
          <a:prstGeom prst="rect">
            <a:avLst/>
          </a:prstGeom>
          <a:noFill/>
        </p:spPr>
        <p:txBody>
          <a:bodyPr wrap="square" rtlCol="0">
            <a:spAutoFit/>
          </a:bodyPr>
          <a:lstStyle/>
          <a:p>
            <a:pPr defTabSz="685800"/>
            <a:endParaRPr lang="en-GB" sz="1350" dirty="0">
              <a:solidFill>
                <a:prstClr val="black"/>
              </a:solidFill>
              <a:latin typeface="Calibri" panose="020F0502020204030204"/>
            </a:endParaRPr>
          </a:p>
          <a:p>
            <a:pPr algn="ctr" defTabSz="685800"/>
            <a:r>
              <a:rPr lang="en-GB" sz="3300" dirty="0">
                <a:solidFill>
                  <a:prstClr val="black"/>
                </a:solidFill>
                <a:latin typeface="Calibri" panose="020F0502020204030204"/>
              </a:rPr>
              <a:t>RA </a:t>
            </a:r>
            <a:r>
              <a:rPr lang="en-GB" sz="3300" dirty="0" smtClean="0">
                <a:solidFill>
                  <a:prstClr val="black"/>
                </a:solidFill>
                <a:latin typeface="Calibri" panose="020F0502020204030204"/>
              </a:rPr>
              <a:t>workshop</a:t>
            </a:r>
          </a:p>
          <a:p>
            <a:pPr algn="ctr" defTabSz="685800"/>
            <a:endParaRPr lang="en-GB" sz="3300" dirty="0">
              <a:solidFill>
                <a:prstClr val="black"/>
              </a:solidFill>
              <a:latin typeface="Calibri" panose="020F0502020204030204"/>
            </a:endParaRPr>
          </a:p>
          <a:p>
            <a:pPr algn="ctr" defTabSz="685800"/>
            <a:r>
              <a:rPr lang="en-GB" sz="2400" dirty="0" smtClean="0">
                <a:solidFill>
                  <a:prstClr val="black"/>
                </a:solidFill>
              </a:rPr>
              <a:t>The </a:t>
            </a:r>
            <a:r>
              <a:rPr lang="en-GB" sz="2400" dirty="0">
                <a:solidFill>
                  <a:prstClr val="black"/>
                </a:solidFill>
              </a:rPr>
              <a:t>E</a:t>
            </a:r>
            <a:r>
              <a:rPr lang="en-GB" sz="2400" dirty="0" smtClean="0">
                <a:solidFill>
                  <a:prstClr val="black"/>
                </a:solidFill>
              </a:rPr>
              <a:t>xperiential </a:t>
            </a:r>
            <a:r>
              <a:rPr lang="en-GB" sz="2400" dirty="0">
                <a:solidFill>
                  <a:prstClr val="black"/>
                </a:solidFill>
              </a:rPr>
              <a:t>C</a:t>
            </a:r>
            <a:r>
              <a:rPr lang="en-GB" sz="2400" dirty="0" smtClean="0">
                <a:solidFill>
                  <a:prstClr val="black"/>
                </a:solidFill>
              </a:rPr>
              <a:t>ircle</a:t>
            </a:r>
          </a:p>
          <a:p>
            <a:pPr algn="ctr" defTabSz="685800"/>
            <a:r>
              <a:rPr lang="en-GB" sz="2400" dirty="0" smtClean="0">
                <a:solidFill>
                  <a:prstClr val="black"/>
                </a:solidFill>
              </a:rPr>
              <a:t>Using </a:t>
            </a:r>
            <a:r>
              <a:rPr lang="en-GB" sz="2400" dirty="0">
                <a:solidFill>
                  <a:prstClr val="black"/>
                </a:solidFill>
              </a:rPr>
              <a:t>Restorative Questions  </a:t>
            </a:r>
            <a:r>
              <a:rPr lang="en-GB" sz="2400" dirty="0" smtClean="0">
                <a:solidFill>
                  <a:prstClr val="black"/>
                </a:solidFill>
              </a:rPr>
              <a:t>&amp; Active </a:t>
            </a:r>
            <a:r>
              <a:rPr lang="en-GB" sz="2400" dirty="0" smtClean="0">
                <a:solidFill>
                  <a:prstClr val="black"/>
                </a:solidFill>
              </a:rPr>
              <a:t>Listening </a:t>
            </a:r>
            <a:r>
              <a:rPr lang="en-GB" sz="2400" dirty="0" smtClean="0">
                <a:solidFill>
                  <a:prstClr val="black"/>
                </a:solidFill>
              </a:rPr>
              <a:t>to </a:t>
            </a:r>
            <a:r>
              <a:rPr lang="en-GB" sz="2400" dirty="0">
                <a:solidFill>
                  <a:prstClr val="black"/>
                </a:solidFill>
              </a:rPr>
              <a:t>Encourage Stories</a:t>
            </a:r>
          </a:p>
          <a:p>
            <a:pPr algn="ctr" defTabSz="685800"/>
            <a:endParaRPr lang="en-GB" sz="2400" dirty="0">
              <a:solidFill>
                <a:prstClr val="black"/>
              </a:solidFill>
              <a:latin typeface="Calibri" panose="020F0502020204030204"/>
            </a:endParaRPr>
          </a:p>
          <a:p>
            <a:pPr defTabSz="685800"/>
            <a:r>
              <a:rPr lang="en-GB" sz="1350" dirty="0" smtClean="0">
                <a:solidFill>
                  <a:prstClr val="black"/>
                </a:solidFill>
                <a:latin typeface="Calibri" panose="020F0502020204030204"/>
              </a:rPr>
              <a:t>                                                  </a:t>
            </a:r>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p:txBody>
      </p:sp>
      <p:pic>
        <p:nvPicPr>
          <p:cNvPr id="2" name="Picture 1"/>
          <p:cNvPicPr>
            <a:picLocks noChangeAspect="1"/>
          </p:cNvPicPr>
          <p:nvPr/>
        </p:nvPicPr>
        <p:blipFill>
          <a:blip r:embed="rId3"/>
          <a:stretch>
            <a:fillRect/>
          </a:stretch>
        </p:blipFill>
        <p:spPr>
          <a:xfrm>
            <a:off x="1589732" y="5274791"/>
            <a:ext cx="603192" cy="594386"/>
          </a:xfrm>
          <a:prstGeom prst="rect">
            <a:avLst/>
          </a:prstGeom>
        </p:spPr>
      </p:pic>
    </p:spTree>
    <p:extLst>
      <p:ext uri="{BB962C8B-B14F-4D97-AF65-F5344CB8AC3E}">
        <p14:creationId xmlns:p14="http://schemas.microsoft.com/office/powerpoint/2010/main" val="770346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5416"/>
            <a:ext cx="11297816" cy="8305800"/>
          </a:xfrm>
          <a:prstGeom prst="rect">
            <a:avLst/>
          </a:prstGeom>
          <a:effectLst>
            <a:outerShdw blurRad="50800" dist="50800" dir="5400000" algn="ctr" rotWithShape="0">
              <a:srgbClr val="000000">
                <a:alpha val="39000"/>
              </a:srgbClr>
            </a:outerShdw>
            <a:softEdge rad="609600"/>
          </a:effectLst>
        </p:spPr>
      </p:pic>
      <p:sp>
        <p:nvSpPr>
          <p:cNvPr id="2" name="Rectangle 1"/>
          <p:cNvSpPr/>
          <p:nvPr/>
        </p:nvSpPr>
        <p:spPr>
          <a:xfrm>
            <a:off x="2958225"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355976" y="3648092"/>
            <a:ext cx="26642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Comparing use of  RA with family  services without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662110"/>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8167775" y="661491"/>
            <a:ext cx="1005582" cy="637467"/>
          </a:xfrm>
          <a:prstGeom prst="rect">
            <a:avLst/>
          </a:prstGeom>
        </p:spPr>
      </p:pic>
      <p:pic>
        <p:nvPicPr>
          <p:cNvPr id="11" name="Picture 10"/>
          <p:cNvPicPr>
            <a:picLocks noChangeAspect="1"/>
          </p:cNvPicPr>
          <p:nvPr/>
        </p:nvPicPr>
        <p:blipFill>
          <a:blip r:embed="rId5"/>
          <a:stretch>
            <a:fillRect/>
          </a:stretch>
        </p:blipFill>
        <p:spPr>
          <a:xfrm>
            <a:off x="10116616" y="680194"/>
            <a:ext cx="928146" cy="618764"/>
          </a:xfrm>
          <a:prstGeom prst="rect">
            <a:avLst/>
          </a:prstGeom>
        </p:spPr>
      </p:pic>
      <p:pic>
        <p:nvPicPr>
          <p:cNvPr id="12" name="Picture 11"/>
          <p:cNvPicPr>
            <a:picLocks noChangeAspect="1"/>
          </p:cNvPicPr>
          <p:nvPr/>
        </p:nvPicPr>
        <p:blipFill>
          <a:blip r:embed="rId5"/>
          <a:stretch>
            <a:fillRect/>
          </a:stretch>
        </p:blipFill>
        <p:spPr>
          <a:xfrm>
            <a:off x="3153981" y="746620"/>
            <a:ext cx="928146" cy="618764"/>
          </a:xfrm>
          <a:prstGeom prst="rect">
            <a:avLst/>
          </a:prstGeom>
        </p:spPr>
      </p:pic>
    </p:spTree>
    <p:extLst>
      <p:ext uri="{BB962C8B-B14F-4D97-AF65-F5344CB8AC3E}">
        <p14:creationId xmlns:p14="http://schemas.microsoft.com/office/powerpoint/2010/main" val="1385951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5" y="476672"/>
            <a:ext cx="7886700" cy="648073"/>
          </a:xfrm>
        </p:spPr>
        <p:txBody>
          <a:bodyPr>
            <a:normAutofit/>
          </a:bodyPr>
          <a:lstStyle/>
          <a:p>
            <a:pPr algn="ctr"/>
            <a:r>
              <a:rPr lang="en-GB" sz="2700" b="1" dirty="0">
                <a:solidFill>
                  <a:srgbClr val="EE1F7A"/>
                </a:solidFill>
              </a:rPr>
              <a:t>Method</a:t>
            </a:r>
          </a:p>
        </p:txBody>
      </p:sp>
      <p:pic>
        <p:nvPicPr>
          <p:cNvPr id="7" name="Picture 6"/>
          <p:cNvPicPr>
            <a:picLocks noChangeAspect="1"/>
          </p:cNvPicPr>
          <p:nvPr/>
        </p:nvPicPr>
        <p:blipFill>
          <a:blip r:embed="rId2"/>
          <a:stretch>
            <a:fillRect/>
          </a:stretch>
        </p:blipFill>
        <p:spPr>
          <a:xfrm>
            <a:off x="8040496" y="6006395"/>
            <a:ext cx="928146" cy="618764"/>
          </a:xfrm>
          <a:prstGeom prst="rect">
            <a:avLst/>
          </a:prstGeom>
        </p:spPr>
      </p:pic>
      <p:pic>
        <p:nvPicPr>
          <p:cNvPr id="8" name="Picture 7"/>
          <p:cNvPicPr>
            <a:picLocks noChangeAspect="1"/>
          </p:cNvPicPr>
          <p:nvPr/>
        </p:nvPicPr>
        <p:blipFill>
          <a:blip r:embed="rId3"/>
          <a:stretch>
            <a:fillRect/>
          </a:stretch>
        </p:blipFill>
        <p:spPr>
          <a:xfrm>
            <a:off x="6876256" y="5997043"/>
            <a:ext cx="1005582" cy="637467"/>
          </a:xfrm>
          <a:prstGeom prst="rect">
            <a:avLst/>
          </a:prstGeom>
        </p:spPr>
      </p:pic>
      <p:sp>
        <p:nvSpPr>
          <p:cNvPr id="9" name="Rectangle 8"/>
          <p:cNvSpPr/>
          <p:nvPr/>
        </p:nvSpPr>
        <p:spPr>
          <a:xfrm>
            <a:off x="479356" y="941419"/>
            <a:ext cx="8033658" cy="5064976"/>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ヒラギノ角ゴ Pro W3"/>
                <a:cs typeface="Arial" panose="020B0604020202020204" pitchFamily="34" charset="0"/>
              </a:rPr>
              <a:t>Phase 1: Analysis LA FF Action Plans; survey FF managers and staff; interviews with managers of FF agencies of 20 Welsh Local Authorities.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ヒラギノ角ゴ Pro W3"/>
                <a:cs typeface="Arial" panose="020B0604020202020204" pitchFamily="34" charset="0"/>
              </a:rPr>
              <a:t>Phase 2: Case studies of family service delivery in two authorities not using RA as a service delivery framework. Data : Interviews with TAF managers (n =4); Focus groups with TAF teams (n= 4); Interviews with families using Families First in each of the 2 authorities (n= 22, 11 in each LA); </a:t>
            </a:r>
          </a:p>
          <a:p>
            <a:pPr>
              <a:lnSpc>
                <a:spcPct val="115000"/>
              </a:lnSpc>
              <a:spcAft>
                <a:spcPts val="1000"/>
              </a:spcAft>
            </a:pPr>
            <a:r>
              <a:rPr lang="en-GB" dirty="0">
                <a:latin typeface="Calibri" panose="020F0502020204030204" pitchFamily="34" charset="0"/>
                <a:ea typeface="ヒラギノ角ゴ Pro W3"/>
                <a:cs typeface="Arial" panose="020B0604020202020204" pitchFamily="34" charset="0"/>
              </a:rPr>
              <a:t>Phase 3: Case study of family service delivery in one LA where services were embedded in a RA framework. Data: Interview with a LA representative involved in extension of the RA to FF (n = 1); Focus group with TAF family management and worker team (n= 1, participants = 10); Interviews with families using FF services (n = 10).</a:t>
            </a:r>
          </a:p>
          <a:p>
            <a:pPr>
              <a:lnSpc>
                <a:spcPct val="115000"/>
              </a:lnSpc>
              <a:spcAft>
                <a:spcPts val="1000"/>
              </a:spcAft>
            </a:pPr>
            <a:r>
              <a:rPr lang="en-GB" dirty="0">
                <a:latin typeface="Calibri" panose="020F0502020204030204" pitchFamily="34" charset="0"/>
                <a:ea typeface="Calibri" panose="020F0502020204030204" pitchFamily="34" charset="0"/>
                <a:cs typeface="Arial" panose="020B0604020202020204" pitchFamily="34" charset="0"/>
              </a:rPr>
              <a:t>Phases 2 &amp; 3 Measures of family communication, cohesion, conflict and independence at referral, three and nine months later.</a:t>
            </a: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84443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052737"/>
            <a:ext cx="7886700" cy="504055"/>
          </a:xfrm>
        </p:spPr>
        <p:txBody>
          <a:bodyPr>
            <a:normAutofit/>
          </a:bodyPr>
          <a:lstStyle/>
          <a:p>
            <a:pPr algn="ctr"/>
            <a:r>
              <a:rPr lang="en-GB" sz="2700" b="1" dirty="0">
                <a:solidFill>
                  <a:srgbClr val="EE1F7A"/>
                </a:solidFill>
              </a:rPr>
              <a:t>Phase 1 </a:t>
            </a:r>
          </a:p>
        </p:txBody>
      </p:sp>
      <p:pic>
        <p:nvPicPr>
          <p:cNvPr id="7" name="Picture 6"/>
          <p:cNvPicPr>
            <a:picLocks noChangeAspect="1"/>
          </p:cNvPicPr>
          <p:nvPr/>
        </p:nvPicPr>
        <p:blipFill>
          <a:blip r:embed="rId2"/>
          <a:stretch>
            <a:fillRect/>
          </a:stretch>
        </p:blipFill>
        <p:spPr>
          <a:xfrm>
            <a:off x="7975463" y="6021288"/>
            <a:ext cx="928146" cy="618764"/>
          </a:xfrm>
          <a:prstGeom prst="rect">
            <a:avLst/>
          </a:prstGeom>
        </p:spPr>
      </p:pic>
      <p:pic>
        <p:nvPicPr>
          <p:cNvPr id="8" name="Picture 7"/>
          <p:cNvPicPr>
            <a:picLocks noChangeAspect="1"/>
          </p:cNvPicPr>
          <p:nvPr/>
        </p:nvPicPr>
        <p:blipFill>
          <a:blip r:embed="rId3"/>
          <a:stretch>
            <a:fillRect/>
          </a:stretch>
        </p:blipFill>
        <p:spPr>
          <a:xfrm>
            <a:off x="6732240" y="6024534"/>
            <a:ext cx="1005582" cy="637467"/>
          </a:xfrm>
          <a:prstGeom prst="rect">
            <a:avLst/>
          </a:prstGeom>
        </p:spPr>
      </p:pic>
      <p:sp>
        <p:nvSpPr>
          <p:cNvPr id="3" name="TextBox 2"/>
          <p:cNvSpPr txBox="1"/>
          <p:nvPr/>
        </p:nvSpPr>
        <p:spPr>
          <a:xfrm>
            <a:off x="552836" y="1585963"/>
            <a:ext cx="7979604" cy="3970318"/>
          </a:xfrm>
          <a:prstGeom prst="rect">
            <a:avLst/>
          </a:prstGeom>
          <a:noFill/>
        </p:spPr>
        <p:txBody>
          <a:bodyPr wrap="square" rtlCol="0">
            <a:spAutoFit/>
          </a:bodyPr>
          <a:lstStyle/>
          <a:p>
            <a:r>
              <a:rPr lang="en-GB" dirty="0"/>
              <a:t>4 LAs pre-existing infrastructures/delivery methods aligned with FF</a:t>
            </a:r>
          </a:p>
          <a:p>
            <a:endParaRPr lang="en-GB" dirty="0"/>
          </a:p>
          <a:p>
            <a:r>
              <a:rPr lang="en-GB" i="1" dirty="0"/>
              <a:t>‘It was an evolution not a revolution and I think that our journey must has probably been a 12 year journey on this route, so Families first coming in didn’t kick start anything. It just helped to reaffirm and lever what we needed to do’ </a:t>
            </a:r>
          </a:p>
          <a:p>
            <a:endParaRPr lang="en-GB" i="1" dirty="0"/>
          </a:p>
          <a:p>
            <a:r>
              <a:rPr lang="en-GB" dirty="0"/>
              <a:t>6 LAs believed existing services had met local need but needed to develop better inter-agency integration and adopt a family focus</a:t>
            </a:r>
          </a:p>
          <a:p>
            <a:endParaRPr lang="en-GB" dirty="0"/>
          </a:p>
          <a:p>
            <a:r>
              <a:rPr lang="en-GB" dirty="0"/>
              <a:t>4 LAs found the new model so different they made extensive changes </a:t>
            </a:r>
            <a:r>
              <a:rPr lang="en-GB" i="1" dirty="0"/>
              <a:t>‘bit the bullet right from the outset…decided to decommission all services’  </a:t>
            </a:r>
          </a:p>
          <a:p>
            <a:endParaRPr lang="en-GB" i="1" dirty="0"/>
          </a:p>
          <a:p>
            <a:r>
              <a:rPr lang="en-GB" dirty="0"/>
              <a:t>Remainder  took middle line: retained some services, decommissioned others and appointed new ones to fill resultant gaps</a:t>
            </a:r>
          </a:p>
        </p:txBody>
      </p:sp>
      <p:sp>
        <p:nvSpPr>
          <p:cNvPr id="10" name="Content Placeholder 9"/>
          <p:cNvSpPr>
            <a:spLocks noGrp="1"/>
          </p:cNvSpPr>
          <p:nvPr>
            <p:ph idx="1"/>
          </p:nvPr>
        </p:nvSpPr>
        <p:spPr>
          <a:xfrm>
            <a:off x="628650" y="1825625"/>
            <a:ext cx="7886700" cy="4051647"/>
          </a:xfrm>
        </p:spPr>
        <p:txBody>
          <a:bodyPr/>
          <a:lstStyle/>
          <a:p>
            <a:endParaRPr lang="en-GB" dirty="0"/>
          </a:p>
        </p:txBody>
      </p:sp>
    </p:spTree>
    <p:extLst>
      <p:ext uri="{BB962C8B-B14F-4D97-AF65-F5344CB8AC3E}">
        <p14:creationId xmlns:p14="http://schemas.microsoft.com/office/powerpoint/2010/main" val="559011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46625"/>
            <a:ext cx="7886700" cy="500447"/>
          </a:xfrm>
        </p:spPr>
        <p:txBody>
          <a:bodyPr>
            <a:normAutofit fontScale="90000"/>
          </a:bodyPr>
          <a:lstStyle/>
          <a:p>
            <a:pPr algn="ctr"/>
            <a:r>
              <a:rPr lang="en-GB" sz="2700" b="1" dirty="0">
                <a:solidFill>
                  <a:srgbClr val="EE1F7A"/>
                </a:solidFill>
              </a:rPr>
              <a:t>Plans  for strengths based, relationship based practice &amp; RA</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27256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Wide but not universal adoption of SBP</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Less use of RBP (recognition of importance but less evidence of adoption)</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Two LAs adopted RA holistically (all family practitioners/key workers trained).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LAs categorisation</a:t>
            </a:r>
          </a:p>
          <a:p>
            <a:pPr marL="342900" indent="-342900">
              <a:lnSpc>
                <a:spcPct val="107000"/>
              </a:lnSpc>
              <a:spcAft>
                <a:spcPts val="800"/>
              </a:spcAf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Authorities still developing, adopting or embedding FF principles and model</a:t>
            </a:r>
          </a:p>
          <a:p>
            <a:pPr marL="342900" indent="-342900">
              <a:lnSpc>
                <a:spcPct val="107000"/>
              </a:lnSpc>
              <a:spcAft>
                <a:spcPts val="800"/>
              </a:spcAf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Authorities close to or providing services in line with programme guidance</a:t>
            </a:r>
          </a:p>
          <a:p>
            <a:pPr marL="342900" indent="-342900">
              <a:lnSpc>
                <a:spcPct val="107000"/>
              </a:lnSpc>
              <a:spcAft>
                <a:spcPts val="800"/>
              </a:spcAf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Authorities delivering services in line with programme guidance and embedded in RA.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One authority from each category took part in phases 2 or 3 of the project.</a:t>
            </a:r>
          </a:p>
        </p:txBody>
      </p:sp>
    </p:spTree>
    <p:extLst>
      <p:ext uri="{BB962C8B-B14F-4D97-AF65-F5344CB8AC3E}">
        <p14:creationId xmlns:p14="http://schemas.microsoft.com/office/powerpoint/2010/main" val="3956467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8960"/>
            <a:ext cx="7886700" cy="413725"/>
          </a:xfrm>
        </p:spPr>
        <p:txBody>
          <a:bodyPr/>
          <a:lstStyle/>
          <a:p>
            <a:pPr algn="ctr"/>
            <a:r>
              <a:rPr lang="en-GB" sz="2700" b="1" dirty="0"/>
              <a:t>Overview of workshop </a:t>
            </a:r>
          </a:p>
        </p:txBody>
      </p:sp>
      <p:sp>
        <p:nvSpPr>
          <p:cNvPr id="5" name="Content Placeholder 4"/>
          <p:cNvSpPr>
            <a:spLocks noGrp="1"/>
          </p:cNvSpPr>
          <p:nvPr>
            <p:ph idx="1"/>
          </p:nvPr>
        </p:nvSpPr>
        <p:spPr>
          <a:xfrm>
            <a:off x="490040" y="1428061"/>
            <a:ext cx="8163920" cy="4536504"/>
          </a:xfrm>
        </p:spPr>
        <p:txBody>
          <a:bodyPr>
            <a:normAutofit/>
          </a:bodyPr>
          <a:lstStyle/>
          <a:p>
            <a:pPr>
              <a:lnSpc>
                <a:spcPct val="150000"/>
              </a:lnSpc>
            </a:pPr>
            <a:r>
              <a:rPr lang="en-GB" sz="2000" dirty="0" smtClean="0"/>
              <a:t>Restorative </a:t>
            </a:r>
            <a:r>
              <a:rPr lang="en-GB" sz="2000" dirty="0"/>
              <a:t>Approach and </a:t>
            </a:r>
            <a:r>
              <a:rPr lang="en-GB" sz="2000" dirty="0" smtClean="0"/>
              <a:t>family practice</a:t>
            </a:r>
          </a:p>
          <a:p>
            <a:pPr>
              <a:lnSpc>
                <a:spcPct val="150000"/>
              </a:lnSpc>
            </a:pPr>
            <a:r>
              <a:rPr lang="en-GB" sz="2000" dirty="0" smtClean="0"/>
              <a:t>Workshop: Gingerbread </a:t>
            </a:r>
            <a:r>
              <a:rPr lang="en-GB" sz="2000" dirty="0"/>
              <a:t>man: doing ‘to,’  ‘with’, ’for’ and ‘not’ </a:t>
            </a:r>
            <a:r>
              <a:rPr lang="en-GB" sz="2000" dirty="0" smtClean="0"/>
              <a:t>with  families  </a:t>
            </a:r>
            <a:endParaRPr lang="en-GB" sz="2000" dirty="0"/>
          </a:p>
          <a:p>
            <a:pPr>
              <a:lnSpc>
                <a:spcPct val="150000"/>
              </a:lnSpc>
            </a:pPr>
            <a:r>
              <a:rPr lang="en-GB" sz="2000" dirty="0"/>
              <a:t>Case study: Restorative Approach in family practice</a:t>
            </a:r>
          </a:p>
          <a:p>
            <a:pPr>
              <a:lnSpc>
                <a:spcPct val="150000"/>
              </a:lnSpc>
            </a:pPr>
            <a:r>
              <a:rPr lang="en-GB" sz="2000" dirty="0"/>
              <a:t>Workshop: </a:t>
            </a:r>
            <a:r>
              <a:rPr lang="en-GB" sz="2000" dirty="0" smtClean="0"/>
              <a:t>The Experiential circle</a:t>
            </a:r>
          </a:p>
          <a:p>
            <a:pPr marL="0" indent="0">
              <a:lnSpc>
                <a:spcPct val="150000"/>
              </a:lnSpc>
              <a:buNone/>
            </a:pPr>
            <a:r>
              <a:rPr lang="en-GB" sz="2000" dirty="0" smtClean="0"/>
              <a:t>                        Using Restorative Questions  to Encourage Family  Stories</a:t>
            </a:r>
            <a:endParaRPr lang="en-GB" sz="2000" dirty="0"/>
          </a:p>
          <a:p>
            <a:pPr>
              <a:lnSpc>
                <a:spcPct val="150000"/>
              </a:lnSpc>
            </a:pPr>
            <a:r>
              <a:rPr lang="en-GB" sz="2000" dirty="0"/>
              <a:t>Refocusing family </a:t>
            </a:r>
            <a:r>
              <a:rPr lang="en-GB" sz="2000" dirty="0" smtClean="0"/>
              <a:t>services: </a:t>
            </a:r>
            <a:r>
              <a:rPr lang="en-GB" sz="2000" dirty="0"/>
              <a:t>a comparison of family service provision with &amp; without RA</a:t>
            </a:r>
          </a:p>
          <a:p>
            <a:pPr>
              <a:lnSpc>
                <a:spcPct val="150000"/>
              </a:lnSpc>
            </a:pPr>
            <a:endParaRPr lang="en-GB" sz="2000" dirty="0"/>
          </a:p>
          <a:p>
            <a:pPr marL="0" indent="0">
              <a:lnSpc>
                <a:spcPct val="150000"/>
              </a:lnSpc>
              <a:buNone/>
            </a:pPr>
            <a:endParaRPr lang="en-GB" sz="1800" dirty="0"/>
          </a:p>
        </p:txBody>
      </p:sp>
      <p:pic>
        <p:nvPicPr>
          <p:cNvPr id="4" name="Picture 3"/>
          <p:cNvPicPr>
            <a:picLocks noChangeAspect="1"/>
          </p:cNvPicPr>
          <p:nvPr/>
        </p:nvPicPr>
        <p:blipFill>
          <a:blip r:embed="rId3"/>
          <a:stretch>
            <a:fillRect/>
          </a:stretch>
        </p:blipFill>
        <p:spPr>
          <a:xfrm>
            <a:off x="1691680" y="5949280"/>
            <a:ext cx="603192" cy="594386"/>
          </a:xfrm>
          <a:prstGeom prst="rect">
            <a:avLst/>
          </a:prstGeom>
        </p:spPr>
      </p:pic>
    </p:spTree>
    <p:extLst>
      <p:ext uri="{BB962C8B-B14F-4D97-AF65-F5344CB8AC3E}">
        <p14:creationId xmlns:p14="http://schemas.microsoft.com/office/powerpoint/2010/main" val="2050377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09" y="661147"/>
            <a:ext cx="7886700" cy="500447"/>
          </a:xfrm>
        </p:spPr>
        <p:txBody>
          <a:bodyPr>
            <a:normAutofit/>
          </a:bodyPr>
          <a:lstStyle/>
          <a:p>
            <a:pPr algn="ctr"/>
            <a:r>
              <a:rPr lang="en-GB" sz="2700" b="1" dirty="0">
                <a:solidFill>
                  <a:srgbClr val="EE1F7A"/>
                </a:solidFill>
              </a:rPr>
              <a:t> Local Authority Case studies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t>
            </a:r>
          </a:p>
        </p:txBody>
      </p:sp>
      <p:sp>
        <p:nvSpPr>
          <p:cNvPr id="3" name="Rectangle 2"/>
          <p:cNvSpPr/>
          <p:nvPr/>
        </p:nvSpPr>
        <p:spPr>
          <a:xfrm>
            <a:off x="667742" y="1340768"/>
            <a:ext cx="7879885" cy="3970318"/>
          </a:xfrm>
          <a:prstGeom prst="rect">
            <a:avLst/>
          </a:prstGeom>
        </p:spPr>
        <p:txBody>
          <a:bodyPr wrap="square">
            <a:spAutoFit/>
          </a:bodyPr>
          <a:lstStyle/>
          <a:p>
            <a:r>
              <a:rPr lang="en-GB" dirty="0"/>
              <a:t>All Family Practitioner Teams developed around TAF models.</a:t>
            </a:r>
          </a:p>
          <a:p>
            <a:endParaRPr lang="en-GB" dirty="0"/>
          </a:p>
          <a:p>
            <a:r>
              <a:rPr lang="en-GB" dirty="0"/>
              <a:t>Partner agencies varied to meet local needs. Common links with agencies such as Action for Children, Barnardo’s, &amp; </a:t>
            </a:r>
            <a:r>
              <a:rPr lang="en-GB" dirty="0" err="1"/>
              <a:t>Tros</a:t>
            </a:r>
            <a:r>
              <a:rPr lang="en-GB" dirty="0"/>
              <a:t> </a:t>
            </a:r>
            <a:r>
              <a:rPr lang="en-GB" dirty="0" err="1"/>
              <a:t>Gynnal</a:t>
            </a:r>
            <a:r>
              <a:rPr lang="en-GB" dirty="0"/>
              <a:t> Plant, local schools &amp; Flying Start</a:t>
            </a:r>
          </a:p>
          <a:p>
            <a:endParaRPr lang="en-GB" dirty="0"/>
          </a:p>
          <a:p>
            <a:r>
              <a:rPr lang="en-GB" dirty="0"/>
              <a:t>Different criteria for service </a:t>
            </a:r>
            <a:r>
              <a:rPr lang="en-GB" dirty="0" smtClean="0"/>
              <a:t>qualification</a:t>
            </a:r>
            <a:r>
              <a:rPr lang="en-GB" dirty="0"/>
              <a:t>: </a:t>
            </a:r>
          </a:p>
          <a:p>
            <a:endParaRPr lang="en-GB" dirty="0"/>
          </a:p>
          <a:p>
            <a:pPr marL="285750" indent="-285750">
              <a:buFont typeface="Arial" panose="020B0604020202020204" pitchFamily="34" charset="0"/>
              <a:buChar char="•"/>
            </a:pPr>
            <a:r>
              <a:rPr lang="en-GB" dirty="0"/>
              <a:t>Age of child/young person: LA1 0-18; LA2, 0 – 25; LA3 0 -18 (unless vulnerable young person in which case the higher age was 25).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Family needs:  LA1 = 1+ , LA2 = 2+, LA3:  input from 4 or more agencies needed. </a:t>
            </a:r>
          </a:p>
          <a:p>
            <a:pPr marL="285750" indent="-285750">
              <a:buFont typeface="Arial" panose="020B0604020202020204" pitchFamily="34" charset="0"/>
              <a:buChar char="•"/>
            </a:pPr>
            <a:endParaRPr lang="en-GB" dirty="0"/>
          </a:p>
          <a:p>
            <a:r>
              <a:rPr lang="en-GB" dirty="0"/>
              <a:t>NB: FPs &amp; TMs see this as increasingly out of date. Less work with families  at early stage of need more with families with complex needs, often at edge of CS referral. </a:t>
            </a:r>
          </a:p>
        </p:txBody>
      </p:sp>
    </p:spTree>
    <p:extLst>
      <p:ext uri="{BB962C8B-B14F-4D97-AF65-F5344CB8AC3E}">
        <p14:creationId xmlns:p14="http://schemas.microsoft.com/office/powerpoint/2010/main" val="114967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735994"/>
          </a:xfrm>
        </p:spPr>
        <p:txBody>
          <a:bodyPr>
            <a:normAutofit fontScale="90000"/>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Service Delivery: </a:t>
            </a:r>
            <a:r>
              <a:rPr lang="en-GB" sz="2200" dirty="0">
                <a:latin typeface="Calibri" panose="020F0502020204030204" pitchFamily="34" charset="0"/>
                <a:ea typeface="Calibri" panose="020F0502020204030204" pitchFamily="34" charset="0"/>
                <a:cs typeface="Times New Roman" panose="02020603050405020304" pitchFamily="18" charset="0"/>
              </a:rPr>
              <a:t>referral, assessment, TAF meeting, service use, progress­ review, case closure </a:t>
            </a:r>
            <a:r>
              <a:rPr lang="en-GB" sz="2800" dirty="0">
                <a:latin typeface="Calibri" panose="020F0502020204030204" pitchFamily="34" charset="0"/>
                <a:ea typeface="Calibri" panose="020F0502020204030204" pitchFamily="34" charset="0"/>
                <a:cs typeface="Times New Roman" panose="02020603050405020304" pitchFamily="18" charset="0"/>
              </a:rPr>
              <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700" b="1" dirty="0">
              <a:solidFill>
                <a:srgbClr val="EE1F7A"/>
              </a:solidFill>
            </a:endParaRPr>
          </a:p>
        </p:txBody>
      </p:sp>
      <p:pic>
        <p:nvPicPr>
          <p:cNvPr id="7" name="Picture 6"/>
          <p:cNvPicPr>
            <a:picLocks noChangeAspect="1"/>
          </p:cNvPicPr>
          <p:nvPr/>
        </p:nvPicPr>
        <p:blipFill>
          <a:blip r:embed="rId2"/>
          <a:stretch>
            <a:fillRect/>
          </a:stretch>
        </p:blipFill>
        <p:spPr>
          <a:xfrm>
            <a:off x="8051277" y="6137176"/>
            <a:ext cx="928146" cy="618764"/>
          </a:xfrm>
          <a:prstGeom prst="rect">
            <a:avLst/>
          </a:prstGeom>
        </p:spPr>
      </p:pic>
      <p:pic>
        <p:nvPicPr>
          <p:cNvPr id="8" name="Picture 7"/>
          <p:cNvPicPr>
            <a:picLocks noChangeAspect="1"/>
          </p:cNvPicPr>
          <p:nvPr/>
        </p:nvPicPr>
        <p:blipFill>
          <a:blip r:embed="rId3"/>
          <a:stretch>
            <a:fillRect/>
          </a:stretch>
        </p:blipFill>
        <p:spPr>
          <a:xfrm>
            <a:off x="6876256" y="608967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79512" y="1212666"/>
            <a:ext cx="8964488" cy="4528034"/>
          </a:xfrm>
          <a:prstGeom prst="rect">
            <a:avLst/>
          </a:prstGeom>
        </p:spPr>
        <p:txBody>
          <a:bodyPr wrap="square">
            <a:spAutoFit/>
          </a:bodyPr>
          <a:lstStyle/>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LA1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No waiting list: concern this may see families receiving no support a during a time of need.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Senior practitioner conducts initial </a:t>
            </a:r>
            <a:r>
              <a:rPr lang="en-GB" i="1" dirty="0">
                <a:latin typeface="Calibri" panose="020F0502020204030204" pitchFamily="34" charset="0"/>
                <a:ea typeface="Calibri" panose="020F0502020204030204" pitchFamily="34" charset="0"/>
                <a:cs typeface="Times New Roman" panose="02020603050405020304" pitchFamily="18" charset="0"/>
              </a:rPr>
              <a:t>‘holistic’</a:t>
            </a:r>
            <a:r>
              <a:rPr lang="en-GB" dirty="0">
                <a:latin typeface="Calibri" panose="020F0502020204030204" pitchFamily="34" charset="0"/>
                <a:ea typeface="Calibri" panose="020F0502020204030204" pitchFamily="34" charset="0"/>
                <a:cs typeface="Times New Roman" panose="02020603050405020304" pitchFamily="18" charset="0"/>
              </a:rPr>
              <a:t> assessment. Practitioner makes full assessment over one to two months.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 TAF meeting to develop plan of family goals &amp; how to achieve them. Families encouraged to attend these. </a:t>
            </a:r>
            <a:r>
              <a:rPr lang="en-GB" i="1" dirty="0">
                <a:latin typeface="Calibri" panose="020F0502020204030204" pitchFamily="34" charset="0"/>
                <a:ea typeface="Calibri" panose="020F0502020204030204" pitchFamily="34" charset="0"/>
                <a:cs typeface="Times New Roman" panose="02020603050405020304" pitchFamily="18" charset="0"/>
              </a:rPr>
              <a:t>‘the offer is always there for them – ideally we want them to be part of it.  We do it at 6 to 8 weeks because a lot of those families – the thought of even walking into a room full of professionals is quite daunting and terrifying for them so that’s why we have that nice build up to that … that works quite well….they are involved throughout the whole process &amp; I think that is one of the strengths of the TAF is because participation is built up through the sort of whole structure …….they’re expected to attend,  if they want to attend they feed into that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Families access wider services and work with practitioner to meet agreed goals.</a:t>
            </a:r>
          </a:p>
          <a:p>
            <a:pP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 Reviews of family progress take place in monthly multi-agency meetings. </a:t>
            </a:r>
          </a:p>
        </p:txBody>
      </p:sp>
      <p:sp>
        <p:nvSpPr>
          <p:cNvPr id="9" name="Content Placeholder 8"/>
          <p:cNvSpPr>
            <a:spLocks noGrp="1"/>
          </p:cNvSpPr>
          <p:nvPr>
            <p:ph idx="1"/>
          </p:nvPr>
        </p:nvSpPr>
        <p:spPr>
          <a:xfrm>
            <a:off x="628650" y="1825625"/>
            <a:ext cx="7886700" cy="4195663"/>
          </a:xfrm>
        </p:spPr>
        <p:txBody>
          <a:bodyPr/>
          <a:lstStyle/>
          <a:p>
            <a:endParaRPr lang="en-GB" dirty="0"/>
          </a:p>
        </p:txBody>
      </p:sp>
    </p:spTree>
    <p:extLst>
      <p:ext uri="{BB962C8B-B14F-4D97-AF65-F5344CB8AC3E}">
        <p14:creationId xmlns:p14="http://schemas.microsoft.com/office/powerpoint/2010/main" val="433076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98755"/>
            <a:ext cx="7886700" cy="500447"/>
          </a:xfrm>
        </p:spPr>
        <p:txBody>
          <a:bodyPr>
            <a:normAutofit/>
          </a:bodyPr>
          <a:lstStyle/>
          <a:p>
            <a:pPr algn="ctr"/>
            <a:r>
              <a:rPr lang="en-GB" sz="2700" b="1" dirty="0">
                <a:solidFill>
                  <a:srgbClr val="EE1F7A"/>
                </a:solidFill>
              </a:rPr>
              <a:t>LA2</a:t>
            </a:r>
          </a:p>
        </p:txBody>
      </p:sp>
      <p:pic>
        <p:nvPicPr>
          <p:cNvPr id="7" name="Picture 6"/>
          <p:cNvPicPr>
            <a:picLocks noChangeAspect="1"/>
          </p:cNvPicPr>
          <p:nvPr/>
        </p:nvPicPr>
        <p:blipFill>
          <a:blip r:embed="rId2"/>
          <a:stretch>
            <a:fillRect/>
          </a:stretch>
        </p:blipFill>
        <p:spPr>
          <a:xfrm>
            <a:off x="7996531" y="6098721"/>
            <a:ext cx="928146" cy="618764"/>
          </a:xfrm>
          <a:prstGeom prst="rect">
            <a:avLst/>
          </a:prstGeom>
        </p:spPr>
      </p:pic>
      <p:pic>
        <p:nvPicPr>
          <p:cNvPr id="8" name="Picture 7"/>
          <p:cNvPicPr>
            <a:picLocks noChangeAspect="1"/>
          </p:cNvPicPr>
          <p:nvPr/>
        </p:nvPicPr>
        <p:blipFill>
          <a:blip r:embed="rId3"/>
          <a:stretch>
            <a:fillRect/>
          </a:stretch>
        </p:blipFill>
        <p:spPr>
          <a:xfrm>
            <a:off x="6804248" y="6098721"/>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7694" y="1387693"/>
            <a:ext cx="8856983" cy="2835135"/>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Initial contact within two days of referral; assessment within next ten.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After assessment TAF meeting to set the family plan, no mention of family participation.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Families work with the TAF team &amp; wider agencies to achieve goals. Service exit is planned within the next three months. Emphasis on the time limited nature of the process.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Overall process aims to offer support to families and set goals quickly with an overall awareness of a finite end . This approach also hopes to reduce service dependency </a:t>
            </a:r>
          </a:p>
        </p:txBody>
      </p:sp>
      <p:sp>
        <p:nvSpPr>
          <p:cNvPr id="9" name="Content Placeholder 8"/>
          <p:cNvSpPr>
            <a:spLocks noGrp="1"/>
          </p:cNvSpPr>
          <p:nvPr>
            <p:ph idx="1"/>
          </p:nvPr>
        </p:nvSpPr>
        <p:spPr>
          <a:xfrm>
            <a:off x="628650" y="1825625"/>
            <a:ext cx="7886700" cy="4051647"/>
          </a:xfrm>
        </p:spPr>
        <p:txBody>
          <a:bodyPr/>
          <a:lstStyle/>
          <a:p>
            <a:pPr marL="0" indent="0">
              <a:buNone/>
            </a:pPr>
            <a:endParaRPr lang="en-GB" dirty="0"/>
          </a:p>
        </p:txBody>
      </p:sp>
    </p:spTree>
    <p:extLst>
      <p:ext uri="{BB962C8B-B14F-4D97-AF65-F5344CB8AC3E}">
        <p14:creationId xmlns:p14="http://schemas.microsoft.com/office/powerpoint/2010/main" val="1247837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16" y="237541"/>
            <a:ext cx="7886700" cy="500447"/>
          </a:xfrm>
        </p:spPr>
        <p:txBody>
          <a:bodyPr>
            <a:normAutofit/>
          </a:bodyPr>
          <a:lstStyle/>
          <a:p>
            <a:pPr algn="ctr"/>
            <a:r>
              <a:rPr lang="en-GB" sz="2700" b="1" dirty="0"/>
              <a:t>LA3</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57823" y="404664"/>
            <a:ext cx="8180616" cy="5002908"/>
          </a:xfrm>
          <a:prstGeom prst="rect">
            <a:avLst/>
          </a:prstGeom>
        </p:spPr>
        <p:txBody>
          <a:bodyPr wrap="square">
            <a:spAutoFit/>
          </a:bodyPr>
          <a:lstStyle/>
          <a:p>
            <a:pPr algn="just">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Referral telephone line is staffed by TAF team so all contact is with practitioners. </a:t>
            </a:r>
          </a:p>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see it as part of RA to help non-qualifying families access resources if: </a:t>
            </a:r>
          </a:p>
          <a:p>
            <a:pPr marL="323850" marR="396240"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i="1" dirty="0">
                <a:latin typeface="Calibri" panose="020F0502020204030204" pitchFamily="34" charset="0"/>
                <a:ea typeface="Calibri" panose="020F0502020204030204" pitchFamily="34" charset="0"/>
                <a:cs typeface="Calibri" panose="020F0502020204030204" pitchFamily="34" charset="0"/>
              </a:rPr>
              <a:t>‘They’re not ready for straight forward signposting…..they need a conversation, they need that like restorative bit of work done,  meet with the family have a conversation. We are then able to see where they at in terms, how able they are to meet their own needs’ FGP.</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Practitioner visits home to begin assessment. Nominally 6 weeks but often  longer. </a:t>
            </a:r>
          </a:p>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Assessment information compiles a ‘family story’ from the family perspective. Once approved by the family, these are used at the TAF meeting. Great importance placed on families taking part in and making active contribution to these meetings. </a:t>
            </a:r>
          </a:p>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In next phase family use wider services/resources. Practitioners monitor and co-ordinate services use, and visit the family to support them. </a:t>
            </a:r>
          </a:p>
        </p:txBody>
      </p:sp>
    </p:spTree>
    <p:extLst>
      <p:ext uri="{BB962C8B-B14F-4D97-AF65-F5344CB8AC3E}">
        <p14:creationId xmlns:p14="http://schemas.microsoft.com/office/powerpoint/2010/main" val="1751482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370057"/>
            <a:ext cx="7886700" cy="500447"/>
          </a:xfrm>
        </p:spPr>
        <p:txBody>
          <a:bodyPr>
            <a:normAutofit fontScale="90000"/>
          </a:bodyPr>
          <a:lstStyle/>
          <a:p>
            <a:pPr algn="ctr"/>
            <a:r>
              <a:rPr lang="en-GB" sz="2800" b="1" dirty="0">
                <a:latin typeface="Calibri" panose="020F0502020204030204" pitchFamily="34" charset="0"/>
                <a:ea typeface="Calibri" panose="020F0502020204030204" pitchFamily="34" charset="0"/>
                <a:cs typeface="Times New Roman" panose="02020603050405020304" pitchFamily="18" charset="0"/>
              </a:rPr>
              <a:t>Family focused and WFA approaches </a:t>
            </a:r>
            <a:r>
              <a:rPr lang="en-GB" sz="2800" dirty="0">
                <a:latin typeface="Calibri" panose="020F0502020204030204" pitchFamily="34" charset="0"/>
                <a:ea typeface="Calibri" panose="020F0502020204030204" pitchFamily="34" charset="0"/>
                <a:cs typeface="Times New Roman" panose="02020603050405020304" pitchFamily="18" charset="0"/>
              </a:rPr>
              <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700" b="1" dirty="0">
              <a:solidFill>
                <a:srgbClr val="EE1F7A"/>
              </a:solidFill>
            </a:endParaRP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6477" y="2115507"/>
            <a:ext cx="7886700" cy="3025444"/>
          </a:xfrm>
          <a:prstGeom prst="rect">
            <a:avLst/>
          </a:prstGeom>
        </p:spPr>
        <p:txBody>
          <a:bodyPr wrap="square">
            <a:spAutoFit/>
          </a:bodyPr>
          <a:lstStyle/>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Practitioner/team manager perspective</a:t>
            </a:r>
          </a:p>
          <a:p>
            <a:pPr marL="342900" marR="179705" lvl="0" indent="-342900" algn="just">
              <a:lnSpc>
                <a:spcPct val="115000"/>
              </a:lnSpc>
              <a:spcAft>
                <a:spcPts val="0"/>
              </a:spcAft>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Wide understanding of family focus: </a:t>
            </a:r>
            <a:r>
              <a:rPr lang="en-GB" i="1" dirty="0">
                <a:latin typeface="Calibri" panose="020F0502020204030204" pitchFamily="34" charset="0"/>
                <a:ea typeface="Calibri" panose="020F0502020204030204" pitchFamily="34" charset="0"/>
                <a:cs typeface="Times New Roman" panose="02020603050405020304" pitchFamily="18" charset="0"/>
              </a:rPr>
              <a:t>‘Putting the family in the centre of everything’</a:t>
            </a:r>
            <a:r>
              <a:rPr lang="en-GB" dirty="0">
                <a:latin typeface="Calibri" panose="020F0502020204030204" pitchFamily="34" charset="0"/>
                <a:ea typeface="Calibri" panose="020F0502020204030204" pitchFamily="34" charset="0"/>
                <a:cs typeface="Times New Roman" panose="02020603050405020304" pitchFamily="18" charset="0"/>
              </a:rPr>
              <a:t> (Family Practitioner, LA2). </a:t>
            </a:r>
          </a:p>
          <a:p>
            <a:pPr marL="342900" marR="179705" lvl="0" indent="-342900" algn="just">
              <a:lnSpc>
                <a:spcPct val="115000"/>
              </a:lnSpc>
              <a:spcAft>
                <a:spcPts val="1000"/>
              </a:spcAft>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Subtle differences in interpretation of WFA</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Family perspectives</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Family descriptions of service receipt were searched for evidence of a whole family approach. A continuum ranging from ’none’  to ‘some extent’ to ‘yes’ emerged and was applied to each account,  </a:t>
            </a:r>
          </a:p>
        </p:txBody>
      </p:sp>
    </p:spTree>
    <p:extLst>
      <p:ext uri="{BB962C8B-B14F-4D97-AF65-F5344CB8AC3E}">
        <p14:creationId xmlns:p14="http://schemas.microsoft.com/office/powerpoint/2010/main" val="2515408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51277" y="6076248"/>
            <a:ext cx="928146" cy="618764"/>
          </a:xfrm>
          <a:prstGeom prst="rect">
            <a:avLst/>
          </a:prstGeom>
        </p:spPr>
      </p:pic>
      <p:pic>
        <p:nvPicPr>
          <p:cNvPr id="8" name="Picture 7"/>
          <p:cNvPicPr>
            <a:picLocks noChangeAspect="1"/>
          </p:cNvPicPr>
          <p:nvPr/>
        </p:nvPicPr>
        <p:blipFill>
          <a:blip r:embed="rId3"/>
          <a:stretch>
            <a:fillRect/>
          </a:stretch>
        </p:blipFill>
        <p:spPr>
          <a:xfrm>
            <a:off x="6876256" y="606562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11147" y="877153"/>
            <a:ext cx="7656719" cy="4299639"/>
          </a:xfrm>
          <a:prstGeom prst="rect">
            <a:avLst/>
          </a:prstGeom>
        </p:spPr>
        <p:txBody>
          <a:bodyPr wrap="square">
            <a:spAutoFit/>
          </a:bodyPr>
          <a:lstStyle/>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Recognised need to work with families as individuals and as a unit </a:t>
            </a:r>
          </a:p>
          <a:p>
            <a:pPr algn="just">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‘I am working with the young person and [the FP] with the mum, um or mum and dad. We will then set a date and we will do a family session, in the home or here, where we discuss different things &amp; I can advocate for the young person and [FP] for the parents.’.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Families: Accounts suggest only 2 families experienced a WFA. Nine families placed in</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‘to some effect’ construct as practitioner worked with % of family.</a:t>
            </a:r>
          </a:p>
          <a:p>
            <a:pPr algn="just">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‘they’re doing a lot more this time, than the first time, because they’re a lot more involved with the family as well. My daughter for example, has been on an activity thing, on the holidays. …… I had a letter, I had a phone call from the practitioner saying would she like to go on it. She happened to be in at the time and I asked her, and yes. Umm, and that was it.(LA1:1)</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
          <p:cNvSpPr>
            <a:spLocks noGrp="1"/>
          </p:cNvSpPr>
          <p:nvPr>
            <p:ph type="title"/>
          </p:nvPr>
        </p:nvSpPr>
        <p:spPr>
          <a:xfrm>
            <a:off x="630197" y="-78101"/>
            <a:ext cx="7886700" cy="1224137"/>
          </a:xfrm>
        </p:spPr>
        <p:txBody>
          <a:bodyPr/>
          <a:lstStyle/>
          <a:p>
            <a:pPr algn="ctr"/>
            <a:r>
              <a:rPr lang="en-GB" dirty="0"/>
              <a:t/>
            </a:r>
            <a:br>
              <a:rPr lang="en-GB" dirty="0"/>
            </a:br>
            <a:r>
              <a:rPr lang="en-GB" dirty="0"/>
              <a:t>LA1 </a:t>
            </a:r>
          </a:p>
        </p:txBody>
      </p:sp>
      <p:sp>
        <p:nvSpPr>
          <p:cNvPr id="10" name="Content Placeholder 9"/>
          <p:cNvSpPr>
            <a:spLocks noGrp="1"/>
          </p:cNvSpPr>
          <p:nvPr>
            <p:ph idx="1"/>
          </p:nvPr>
        </p:nvSpPr>
        <p:spPr>
          <a:xfrm>
            <a:off x="628650" y="1825625"/>
            <a:ext cx="7886700" cy="4123655"/>
          </a:xfrm>
        </p:spPr>
        <p:txBody>
          <a:bodyPr/>
          <a:lstStyle/>
          <a:p>
            <a:pPr marL="0" indent="0">
              <a:buNone/>
            </a:pPr>
            <a:endParaRPr lang="en-GB" dirty="0"/>
          </a:p>
        </p:txBody>
      </p:sp>
    </p:spTree>
    <p:extLst>
      <p:ext uri="{BB962C8B-B14F-4D97-AF65-F5344CB8AC3E}">
        <p14:creationId xmlns:p14="http://schemas.microsoft.com/office/powerpoint/2010/main" val="961583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7" y="548680"/>
            <a:ext cx="7886700" cy="500447"/>
          </a:xfrm>
        </p:spPr>
        <p:txBody>
          <a:bodyPr>
            <a:normAutofit/>
          </a:bodyPr>
          <a:lstStyle/>
          <a:p>
            <a:pPr algn="ctr"/>
            <a:r>
              <a:rPr lang="en-GB" sz="2700" b="1" dirty="0">
                <a:solidFill>
                  <a:srgbClr val="EE1F7A"/>
                </a:solidFill>
              </a:rPr>
              <a:t>LA2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1433" y="1037186"/>
            <a:ext cx="8033657" cy="4489947"/>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defined WFA  as talking to all family members or identifying the needs of different family members ‘</a:t>
            </a:r>
            <a:r>
              <a:rPr lang="en-GB" i="1" dirty="0">
                <a:latin typeface="Calibri" panose="020F0502020204030204" pitchFamily="34" charset="0"/>
                <a:ea typeface="Calibri" panose="020F0502020204030204" pitchFamily="34" charset="0"/>
                <a:cs typeface="Times New Roman" panose="02020603050405020304" pitchFamily="18" charset="0"/>
              </a:rPr>
              <a:t>on numerous occasions I’ve gone in for the child but ended up working prolifically with the parent for other issues such as debt, yeah, benefits, welfare, housing, all sorts.’</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2 families received WFA</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6 placed in ‘to some extent’ category:  E.G: Despite FP effort some members of one refused to engage due to poor experiences with children’s/health services. FP used WFA as much as possible ‘</a:t>
            </a:r>
            <a:r>
              <a:rPr lang="en-GB" i="1" dirty="0">
                <a:latin typeface="Calibri" panose="020F0502020204030204" pitchFamily="34" charset="0"/>
                <a:ea typeface="Calibri" panose="020F0502020204030204" pitchFamily="34" charset="0"/>
                <a:cs typeface="Times New Roman" panose="02020603050405020304" pitchFamily="18" charset="0"/>
              </a:rPr>
              <a:t>We talked about the lack of support of eldest son’s school. We have talked the lack of support that I’ve had off my mental health social workers, adult social services. We have talked about the bullying and the humiliation in the hospital that I get, and how they treat my children as well. We have talked about general schooling, about attendance, doctors’ appointments and yeah, we have talked quite a lot about a lot of things.’ (Mum LA2:6)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778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370057"/>
            <a:ext cx="7886700" cy="500447"/>
          </a:xfrm>
        </p:spPr>
        <p:txBody>
          <a:bodyPr>
            <a:normAutofit/>
          </a:bodyPr>
          <a:lstStyle/>
          <a:p>
            <a:pPr algn="ctr"/>
            <a:r>
              <a:rPr lang="en-GB" sz="2700" b="1" dirty="0">
                <a:solidFill>
                  <a:srgbClr val="EE1F7A"/>
                </a:solidFill>
              </a:rPr>
              <a:t>LA2 ( continued)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2836" y="2144193"/>
            <a:ext cx="7886700" cy="2768963"/>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3 placed in ‘no’ category. service remained focused on the individual who had triggered referral. No attempts to identify needs of other family needs or address difficulties at the  family level.</a:t>
            </a:r>
          </a:p>
          <a:p>
            <a:pPr>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b="1" i="1" dirty="0">
                <a:latin typeface="Calibri" panose="020F0502020204030204" pitchFamily="34" charset="0"/>
                <a:ea typeface="Calibri" panose="020F0502020204030204" pitchFamily="34" charset="0"/>
                <a:cs typeface="Times New Roman" panose="02020603050405020304" pitchFamily="18" charset="0"/>
              </a:rPr>
              <a:t>has X talked to you, or the school, or anybody really about like what kind of support you need for you?</a:t>
            </a:r>
            <a:r>
              <a:rPr lang="en-GB" i="1" dirty="0">
                <a:latin typeface="Calibri" panose="020F0502020204030204" pitchFamily="34" charset="0"/>
                <a:ea typeface="Calibri" panose="020F0502020204030204" pitchFamily="34" charset="0"/>
                <a:cs typeface="Times New Roman" panose="02020603050405020304" pitchFamily="18" charset="0"/>
              </a:rPr>
              <a:t> I… Well no I don’t think they have. I mean the school well the school haven’t said anything, nothing at all. 	</a:t>
            </a:r>
            <a:r>
              <a:rPr lang="en-GB" b="1" i="1" dirty="0">
                <a:latin typeface="Calibri" panose="020F0502020204030204" pitchFamily="34" charset="0"/>
                <a:ea typeface="Calibri" panose="020F0502020204030204" pitchFamily="34" charset="0"/>
                <a:cs typeface="Times New Roman" panose="02020603050405020304" pitchFamily="18" charset="0"/>
              </a:rPr>
              <a:t>Have you explored with the FP the impact it’s having on you as a person, not you as mum? </a:t>
            </a:r>
            <a:r>
              <a:rPr lang="en-GB" i="1" dirty="0">
                <a:latin typeface="Calibri" panose="020F0502020204030204" pitchFamily="34" charset="0"/>
                <a:ea typeface="Calibri" panose="020F0502020204030204" pitchFamily="34" charset="0"/>
                <a:cs typeface="Times New Roman" panose="02020603050405020304" pitchFamily="18" charset="0"/>
              </a:rPr>
              <a:t>Umm I can’t remember, I don’t think we’d spoken about that personally (LA2:7)</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827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497163"/>
            <a:ext cx="7886700" cy="500447"/>
          </a:xfrm>
        </p:spPr>
        <p:txBody>
          <a:bodyPr>
            <a:normAutofit/>
          </a:bodyPr>
          <a:lstStyle/>
          <a:p>
            <a:pPr algn="ctr"/>
            <a:r>
              <a:rPr lang="en-GB" sz="2700" b="1" dirty="0">
                <a:solidFill>
                  <a:srgbClr val="EE1F7A"/>
                </a:solidFill>
              </a:rPr>
              <a:t>LA3</a:t>
            </a:r>
          </a:p>
        </p:txBody>
      </p:sp>
      <p:pic>
        <p:nvPicPr>
          <p:cNvPr id="7" name="Picture 6"/>
          <p:cNvPicPr>
            <a:picLocks noChangeAspect="1"/>
          </p:cNvPicPr>
          <p:nvPr/>
        </p:nvPicPr>
        <p:blipFill>
          <a:blip r:embed="rId2"/>
          <a:stretch>
            <a:fillRect/>
          </a:stretch>
        </p:blipFill>
        <p:spPr>
          <a:xfrm>
            <a:off x="7975463" y="5998945"/>
            <a:ext cx="928146" cy="618764"/>
          </a:xfrm>
          <a:prstGeom prst="rect">
            <a:avLst/>
          </a:prstGeom>
        </p:spPr>
      </p:pic>
      <p:pic>
        <p:nvPicPr>
          <p:cNvPr id="8" name="Picture 7"/>
          <p:cNvPicPr>
            <a:picLocks noChangeAspect="1"/>
          </p:cNvPicPr>
          <p:nvPr/>
        </p:nvPicPr>
        <p:blipFill>
          <a:blip r:embed="rId3"/>
          <a:stretch>
            <a:fillRect/>
          </a:stretch>
        </p:blipFill>
        <p:spPr>
          <a:xfrm>
            <a:off x="6732240" y="6007601"/>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2836" y="586126"/>
            <a:ext cx="8033657" cy="5064976"/>
          </a:xfrm>
          <a:prstGeom prst="rect">
            <a:avLst/>
          </a:prstGeom>
        </p:spPr>
        <p:txBody>
          <a:bodyPr wrap="square">
            <a:spAutoFit/>
          </a:bodyPr>
          <a:lstStyle/>
          <a:p>
            <a:pPr algn="ct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recognised need to talk with as many family members as possible.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Described how that gained greater insight &amp; understanding of families worked with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Families: 4 placed in ‘to some extent’. Main limitation – little work at the family  level.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6 received WFA: practitioners worked individually &amp; with all family members, &amp; at family level - ‘family stories’; collective family discussion of using FGC; meetings in which parents asked about each family member in turn; family mediation </a:t>
            </a:r>
            <a:r>
              <a:rPr lang="en-GB" i="1" dirty="0">
                <a:latin typeface="Calibri" panose="020F0502020204030204" pitchFamily="34" charset="0"/>
                <a:ea typeface="Calibri" panose="020F0502020204030204" pitchFamily="34" charset="0"/>
                <a:cs typeface="Times New Roman" panose="02020603050405020304" pitchFamily="18" charset="0"/>
              </a:rPr>
              <a:t>‘P1. sat down with us first, &amp; then he got the boys involved. He was very helpful in every shape &amp; form. He was there to do. P2: That’s what I mean, it did get a bit, you know [</a:t>
            </a:r>
            <a:r>
              <a:rPr lang="en-GB" b="1" i="1" dirty="0">
                <a:latin typeface="Calibri" panose="020F0502020204030204" pitchFamily="34" charset="0"/>
                <a:ea typeface="Calibri" panose="020F0502020204030204" pitchFamily="34" charset="0"/>
                <a:cs typeface="Times New Roman" panose="02020603050405020304" pitchFamily="18" charset="0"/>
              </a:rPr>
              <a:t>too much?]</a:t>
            </a:r>
            <a:r>
              <a:rPr lang="en-GB" i="1" dirty="0">
                <a:latin typeface="Calibri" panose="020F0502020204030204" pitchFamily="34" charset="0"/>
                <a:ea typeface="Calibri" panose="020F0502020204030204" pitchFamily="34" charset="0"/>
                <a:cs typeface="Times New Roman" panose="02020603050405020304" pitchFamily="18" charset="0"/>
              </a:rPr>
              <a:t> yeah, from time to time. There was a lot of shouting and blaming and arguing, even in here. He was very professional about it, he tried to explain to the boys how we were, and to us, how the boys feel and things like that. P1: He wasn’t intimidating at all,…he was like a one-to-one a pleasant person (Parents LA3:4)</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8"/>
          <p:cNvSpPr>
            <a:spLocks noGrp="1"/>
          </p:cNvSpPr>
          <p:nvPr>
            <p:ph idx="1"/>
          </p:nvPr>
        </p:nvSpPr>
        <p:spPr/>
        <p:txBody>
          <a:bodyPr/>
          <a:lstStyle/>
          <a:p>
            <a:endParaRPr lang="en-GB" dirty="0"/>
          </a:p>
        </p:txBody>
      </p:sp>
    </p:spTree>
    <p:extLst>
      <p:ext uri="{BB962C8B-B14F-4D97-AF65-F5344CB8AC3E}">
        <p14:creationId xmlns:p14="http://schemas.microsoft.com/office/powerpoint/2010/main" val="691181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28819"/>
            <a:ext cx="7886700" cy="500447"/>
          </a:xfrm>
        </p:spPr>
        <p:txBody>
          <a:bodyPr>
            <a:normAutofit/>
          </a:bodyPr>
          <a:lstStyle/>
          <a:p>
            <a:pPr algn="ctr"/>
            <a:r>
              <a:rPr lang="en-GB" sz="2700" b="1" dirty="0">
                <a:solidFill>
                  <a:srgbClr val="EE1F7A"/>
                </a:solidFill>
              </a:rPr>
              <a:t>Relationship based practice</a:t>
            </a:r>
          </a:p>
        </p:txBody>
      </p:sp>
      <p:pic>
        <p:nvPicPr>
          <p:cNvPr id="7" name="Picture 6"/>
          <p:cNvPicPr>
            <a:picLocks noChangeAspect="1"/>
          </p:cNvPicPr>
          <p:nvPr/>
        </p:nvPicPr>
        <p:blipFill>
          <a:blip r:embed="rId2"/>
          <a:stretch>
            <a:fillRect/>
          </a:stretch>
        </p:blipFill>
        <p:spPr>
          <a:xfrm>
            <a:off x="7975463" y="6032734"/>
            <a:ext cx="928146" cy="618764"/>
          </a:xfrm>
          <a:prstGeom prst="rect">
            <a:avLst/>
          </a:prstGeom>
        </p:spPr>
      </p:pic>
      <p:pic>
        <p:nvPicPr>
          <p:cNvPr id="8" name="Picture 7"/>
          <p:cNvPicPr>
            <a:picLocks noChangeAspect="1"/>
          </p:cNvPicPr>
          <p:nvPr/>
        </p:nvPicPr>
        <p:blipFill>
          <a:blip r:embed="rId3"/>
          <a:stretch>
            <a:fillRect/>
          </a:stretch>
        </p:blipFill>
        <p:spPr>
          <a:xfrm>
            <a:off x="6732240" y="6014031"/>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579787"/>
            <a:ext cx="8252275" cy="3534301"/>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All teams recognised importance of practitioner/family relationships in engaging families &amp; exploring/meeting family need.  Linked RBP to non-judgement, honesty, trustworthiness, practical, available, responsive, reliable,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Longer assessments in LA1 &amp; 3.  LA3 believe assessment needs positive relationships with as many family members as possible, and believe this takes time. LA 1 &amp; 3 experiences shows more information shared when families know practitioners better.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In LA2 some similar beliefs </a:t>
            </a:r>
            <a:r>
              <a:rPr lang="en-GB" i="1" dirty="0">
                <a:latin typeface="Calibri" panose="020F0502020204030204" pitchFamily="34" charset="0"/>
                <a:ea typeface="Calibri" panose="020F0502020204030204" pitchFamily="34" charset="0"/>
                <a:cs typeface="Times New Roman" panose="02020603050405020304" pitchFamily="18" charset="0"/>
              </a:rPr>
              <a:t>‘I had a family and I had a good relationship with them. It was a child report behaviour and one day I went over to see the mother, and I said “what’s the matter with you, you don’t seem well.” And she said: “I’m being abused”. But I wouldn’t have got that unless I had the relationship I did have with them’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8"/>
          <p:cNvSpPr>
            <a:spLocks noGrp="1"/>
          </p:cNvSpPr>
          <p:nvPr>
            <p:ph idx="1"/>
          </p:nvPr>
        </p:nvSpPr>
        <p:spPr>
          <a:xfrm>
            <a:off x="628650" y="1825625"/>
            <a:ext cx="7886700" cy="4123655"/>
          </a:xfrm>
        </p:spPr>
        <p:txBody>
          <a:bodyPr/>
          <a:lstStyle/>
          <a:p>
            <a:endParaRPr lang="en-GB" dirty="0"/>
          </a:p>
        </p:txBody>
      </p:sp>
    </p:spTree>
    <p:extLst>
      <p:ext uri="{BB962C8B-B14F-4D97-AF65-F5344CB8AC3E}">
        <p14:creationId xmlns:p14="http://schemas.microsoft.com/office/powerpoint/2010/main" val="243489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are family services in the UK? </a:t>
            </a:r>
            <a:endParaRPr lang="en-GB" dirty="0"/>
          </a:p>
        </p:txBody>
      </p:sp>
      <p:sp>
        <p:nvSpPr>
          <p:cNvPr id="3" name="Content Placeholder 2"/>
          <p:cNvSpPr>
            <a:spLocks noGrp="1"/>
          </p:cNvSpPr>
          <p:nvPr>
            <p:ph idx="1"/>
          </p:nvPr>
        </p:nvSpPr>
        <p:spPr/>
        <p:txBody>
          <a:bodyPr/>
          <a:lstStyle/>
          <a:p>
            <a:r>
              <a:rPr lang="en-GB" dirty="0" smtClean="0"/>
              <a:t>Family support service offered &amp; used at by local authorities at voluntary level</a:t>
            </a:r>
          </a:p>
          <a:p>
            <a:r>
              <a:rPr lang="en-GB" dirty="0" smtClean="0"/>
              <a:t>Families referred to services because of family problems &amp; needs</a:t>
            </a:r>
          </a:p>
          <a:p>
            <a:r>
              <a:rPr lang="en-GB" dirty="0" smtClean="0"/>
              <a:t>Practitioner assigned to family</a:t>
            </a:r>
          </a:p>
          <a:p>
            <a:r>
              <a:rPr lang="en-GB" dirty="0" smtClean="0"/>
              <a:t>Process of service use: Assess family</a:t>
            </a:r>
          </a:p>
          <a:p>
            <a:pPr marL="0" indent="0">
              <a:buNone/>
            </a:pPr>
            <a:r>
              <a:rPr lang="en-GB" dirty="0" smtClean="0"/>
              <a:t>                                            Identify need</a:t>
            </a:r>
          </a:p>
          <a:p>
            <a:pPr marL="0" indent="0">
              <a:buNone/>
            </a:pPr>
            <a:r>
              <a:rPr lang="en-GB" dirty="0"/>
              <a:t> </a:t>
            </a:r>
            <a:r>
              <a:rPr lang="en-GB" dirty="0" smtClean="0"/>
              <a:t>                                           Make action plan ( plan goals)</a:t>
            </a:r>
          </a:p>
          <a:p>
            <a:pPr marL="0" indent="0">
              <a:buNone/>
            </a:pPr>
            <a:r>
              <a:rPr lang="en-GB" dirty="0"/>
              <a:t> </a:t>
            </a:r>
            <a:r>
              <a:rPr lang="en-GB" dirty="0" smtClean="0"/>
              <a:t>                                           Supply services/support to meet family need </a:t>
            </a:r>
          </a:p>
          <a:p>
            <a:pPr marL="0" indent="0">
              <a:buNone/>
            </a:pPr>
            <a:r>
              <a:rPr lang="en-GB" dirty="0"/>
              <a:t> </a:t>
            </a:r>
            <a:r>
              <a:rPr lang="en-GB" dirty="0" smtClean="0"/>
              <a:t>                                           Close case or refer on to Children’s services </a:t>
            </a:r>
            <a:endParaRPr lang="en-GB" dirty="0"/>
          </a:p>
        </p:txBody>
      </p:sp>
    </p:spTree>
    <p:extLst>
      <p:ext uri="{BB962C8B-B14F-4D97-AF65-F5344CB8AC3E}">
        <p14:creationId xmlns:p14="http://schemas.microsoft.com/office/powerpoint/2010/main" val="509071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94" y="415686"/>
            <a:ext cx="7886700" cy="500447"/>
          </a:xfrm>
        </p:spPr>
        <p:txBody>
          <a:bodyPr>
            <a:normAutofit/>
          </a:bodyPr>
          <a:lstStyle/>
          <a:p>
            <a:pPr algn="ctr"/>
            <a:r>
              <a:rPr lang="en-GB" sz="2700" b="1" dirty="0">
                <a:solidFill>
                  <a:srgbClr val="EE1F7A"/>
                </a:solidFill>
              </a:rPr>
              <a:t>Families </a:t>
            </a:r>
          </a:p>
        </p:txBody>
      </p:sp>
      <p:pic>
        <p:nvPicPr>
          <p:cNvPr id="5" name="Picture 2" descr="CASC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63" y="458320"/>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028188" y="5992465"/>
            <a:ext cx="928146" cy="618764"/>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74333305"/>
              </p:ext>
            </p:extLst>
          </p:nvPr>
        </p:nvGraphicFramePr>
        <p:xfrm>
          <a:off x="1440481" y="1161594"/>
          <a:ext cx="6029326" cy="5446111"/>
        </p:xfrm>
        <a:graphic>
          <a:graphicData uri="http://schemas.openxmlformats.org/drawingml/2006/table">
            <a:tbl>
              <a:tblPr firstRow="1" firstCol="1" bandRow="1">
                <a:tableStyleId>{5C22544A-7EE6-4342-B048-85BDC9FD1C3A}</a:tableStyleId>
              </a:tblPr>
              <a:tblGrid>
                <a:gridCol w="1260741">
                  <a:extLst>
                    <a:ext uri="{9D8B030D-6E8A-4147-A177-3AD203B41FA5}">
                      <a16:colId xmlns:a16="http://schemas.microsoft.com/office/drawing/2014/main" val="2974268868"/>
                    </a:ext>
                  </a:extLst>
                </a:gridCol>
                <a:gridCol w="3554122">
                  <a:extLst>
                    <a:ext uri="{9D8B030D-6E8A-4147-A177-3AD203B41FA5}">
                      <a16:colId xmlns:a16="http://schemas.microsoft.com/office/drawing/2014/main" val="2212521686"/>
                    </a:ext>
                  </a:extLst>
                </a:gridCol>
                <a:gridCol w="360040">
                  <a:extLst>
                    <a:ext uri="{9D8B030D-6E8A-4147-A177-3AD203B41FA5}">
                      <a16:colId xmlns:a16="http://schemas.microsoft.com/office/drawing/2014/main" val="1842016588"/>
                    </a:ext>
                  </a:extLst>
                </a:gridCol>
                <a:gridCol w="432048">
                  <a:extLst>
                    <a:ext uri="{9D8B030D-6E8A-4147-A177-3AD203B41FA5}">
                      <a16:colId xmlns:a16="http://schemas.microsoft.com/office/drawing/2014/main" val="868137254"/>
                    </a:ext>
                  </a:extLst>
                </a:gridCol>
                <a:gridCol w="422375">
                  <a:extLst>
                    <a:ext uri="{9D8B030D-6E8A-4147-A177-3AD203B41FA5}">
                      <a16:colId xmlns:a16="http://schemas.microsoft.com/office/drawing/2014/main" val="654578860"/>
                    </a:ext>
                  </a:extLst>
                </a:gridCol>
              </a:tblGrid>
              <a:tr h="325182">
                <a:tc>
                  <a:txBody>
                    <a:bodyPr/>
                    <a:lstStyle/>
                    <a:p>
                      <a:pPr algn="l">
                        <a:lnSpc>
                          <a:spcPct val="115000"/>
                        </a:lnSpc>
                        <a:spcAft>
                          <a:spcPts val="0"/>
                        </a:spcAft>
                      </a:pPr>
                      <a:r>
                        <a:rPr lang="en-GB" sz="1100" dirty="0">
                          <a:effectLst/>
                        </a:rPr>
                        <a:t>Area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Quality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l">
                        <a:lnSpc>
                          <a:spcPct val="115000"/>
                        </a:lnSpc>
                        <a:spcAft>
                          <a:spcPts val="0"/>
                        </a:spcAft>
                      </a:pPr>
                      <a:r>
                        <a:rPr lang="en-GB" sz="1100" dirty="0">
                          <a:effectLst/>
                        </a:rPr>
                        <a:t>N families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0151772"/>
                  </a:ext>
                </a:extLst>
              </a:tr>
              <a:tr h="325182">
                <a:tc>
                  <a:txBody>
                    <a:bodyPr/>
                    <a:lstStyle/>
                    <a:p>
                      <a:pPr algn="l">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LA1</a:t>
                      </a:r>
                    </a:p>
                    <a:p>
                      <a:pPr algn="l">
                        <a:lnSpc>
                          <a:spcPct val="115000"/>
                        </a:lnSpc>
                        <a:spcAft>
                          <a:spcPts val="0"/>
                        </a:spcAft>
                      </a:pPr>
                      <a:r>
                        <a:rPr lang="en-GB" sz="1100" dirty="0">
                          <a:effectLst/>
                        </a:rPr>
                        <a:t>n11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LA2</a:t>
                      </a:r>
                    </a:p>
                    <a:p>
                      <a:pPr algn="l">
                        <a:lnSpc>
                          <a:spcPct val="115000"/>
                        </a:lnSpc>
                        <a:spcAft>
                          <a:spcPts val="0"/>
                        </a:spcAft>
                      </a:pPr>
                      <a:r>
                        <a:rPr lang="en-GB" sz="1100" dirty="0">
                          <a:effectLst/>
                        </a:rPr>
                        <a:t>n 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LA3 </a:t>
                      </a:r>
                    </a:p>
                    <a:p>
                      <a:pPr algn="l">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 10</a:t>
                      </a:r>
                    </a:p>
                  </a:txBody>
                  <a:tcPr marL="68580" marR="68580" marT="0" marB="0"/>
                </a:tc>
                <a:extLst>
                  <a:ext uri="{0D108BD9-81ED-4DB2-BD59-A6C34878D82A}">
                    <a16:rowId xmlns:a16="http://schemas.microsoft.com/office/drawing/2014/main" val="1638655105"/>
                  </a:ext>
                </a:extLst>
              </a:tr>
              <a:tr h="325182">
                <a:tc>
                  <a:txBody>
                    <a:bodyPr/>
                    <a:lstStyle/>
                    <a:p>
                      <a:pPr algn="l">
                        <a:lnSpc>
                          <a:spcPct val="115000"/>
                        </a:lnSpc>
                        <a:spcAft>
                          <a:spcPts val="0"/>
                        </a:spcAft>
                      </a:pPr>
                      <a:r>
                        <a:rPr lang="en-GB" sz="1100">
                          <a:effectLst/>
                        </a:rPr>
                        <a:t>Personal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Straightforward/down to earth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8197250"/>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Friendly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282811"/>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Honest/open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361244"/>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Trust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087457"/>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Helpful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7467298"/>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Supportive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4782531"/>
                  </a:ext>
                </a:extLst>
              </a:tr>
              <a:tr h="433499">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100">
                          <a:effectLst/>
                        </a:rPr>
                        <a:t>Non judgemental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412932"/>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Positive/encouraging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809253"/>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Easy to work with/approachable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167104"/>
                  </a:ext>
                </a:extLst>
              </a:tr>
              <a:tr h="325182">
                <a:tc>
                  <a:txBody>
                    <a:bodyPr/>
                    <a:lstStyle/>
                    <a:p>
                      <a:pPr algn="l">
                        <a:lnSpc>
                          <a:spcPct val="115000"/>
                        </a:lnSpc>
                        <a:spcAft>
                          <a:spcPts val="0"/>
                        </a:spcAft>
                      </a:pPr>
                      <a:r>
                        <a:rPr lang="en-GB" sz="1100">
                          <a:effectLst/>
                        </a:rPr>
                        <a:t>Practice approach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Good listeners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331251"/>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Worked with all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7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638933"/>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Worked with some of the family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1210286"/>
                  </a:ext>
                </a:extLst>
              </a:tr>
              <a:tr h="399674">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Emphasised the voluntary nature of service/advice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1910531"/>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Partnership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43320"/>
                  </a:ext>
                </a:extLst>
              </a:tr>
            </a:tbl>
          </a:graphicData>
        </a:graphic>
      </p:graphicFrame>
      <p:sp>
        <p:nvSpPr>
          <p:cNvPr id="9" name="Content Placeholder 8"/>
          <p:cNvSpPr>
            <a:spLocks noGrp="1"/>
          </p:cNvSpPr>
          <p:nvPr>
            <p:ph idx="1"/>
          </p:nvPr>
        </p:nvSpPr>
        <p:spPr/>
        <p:txBody>
          <a:bodyPr/>
          <a:lstStyle/>
          <a:p>
            <a:endParaRPr lang="en-GB"/>
          </a:p>
        </p:txBody>
      </p:sp>
    </p:spTree>
    <p:extLst>
      <p:ext uri="{BB962C8B-B14F-4D97-AF65-F5344CB8AC3E}">
        <p14:creationId xmlns:p14="http://schemas.microsoft.com/office/powerpoint/2010/main" val="2901940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7" y="410924"/>
            <a:ext cx="7886700" cy="500447"/>
          </a:xfrm>
        </p:spPr>
        <p:txBody>
          <a:bodyPr>
            <a:normAutofit/>
          </a:bodyPr>
          <a:lstStyle/>
          <a:p>
            <a:pPr algn="ctr"/>
            <a:r>
              <a:rPr lang="en-GB" sz="2700" b="1" dirty="0">
                <a:solidFill>
                  <a:srgbClr val="EE1F7A"/>
                </a:solidFill>
              </a:rPr>
              <a:t>Strengths-Based Practice </a:t>
            </a:r>
          </a:p>
        </p:txBody>
      </p:sp>
      <p:pic>
        <p:nvPicPr>
          <p:cNvPr id="7" name="Picture 6"/>
          <p:cNvPicPr>
            <a:picLocks noChangeAspect="1"/>
          </p:cNvPicPr>
          <p:nvPr/>
        </p:nvPicPr>
        <p:blipFill>
          <a:blip r:embed="rId2"/>
          <a:stretch>
            <a:fillRect/>
          </a:stretch>
        </p:blipFill>
        <p:spPr>
          <a:xfrm>
            <a:off x="8051277" y="6035777"/>
            <a:ext cx="928146" cy="618764"/>
          </a:xfrm>
          <a:prstGeom prst="rect">
            <a:avLst/>
          </a:prstGeom>
        </p:spPr>
      </p:pic>
      <p:pic>
        <p:nvPicPr>
          <p:cNvPr id="8" name="Picture 7"/>
          <p:cNvPicPr>
            <a:picLocks noChangeAspect="1"/>
          </p:cNvPicPr>
          <p:nvPr/>
        </p:nvPicPr>
        <p:blipFill>
          <a:blip r:embed="rId3"/>
          <a:stretch>
            <a:fillRect/>
          </a:stretch>
        </p:blipFill>
        <p:spPr>
          <a:xfrm>
            <a:off x="6804248" y="604217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80" y="730794"/>
            <a:ext cx="8132559" cy="4237570"/>
          </a:xfrm>
          <a:prstGeom prst="rect">
            <a:avLst/>
          </a:prstGeom>
        </p:spPr>
        <p:txBody>
          <a:bodyPr wrap="square">
            <a:spAutoFit/>
          </a:bodyPr>
          <a:lstStyle/>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Evidence of affiliation to SBP given by practitioners in all authorities,</a:t>
            </a:r>
          </a:p>
          <a:p>
            <a:pPr algn="ct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i="1" dirty="0">
                <a:latin typeface="Calibri" panose="020F0502020204030204" pitchFamily="34" charset="0"/>
                <a:ea typeface="Calibri" panose="020F0502020204030204" pitchFamily="34" charset="0"/>
                <a:cs typeface="Times New Roman" panose="02020603050405020304" pitchFamily="18" charset="0"/>
              </a:rPr>
              <a:t>‘we’re empowering them for them to decide what their needs are (general agreement) and empowering them then to meet those needs ‘(LA2, FP);</a:t>
            </a:r>
            <a:r>
              <a:rPr lang="en-GB"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‘we’ve been given things like solution focused training, which shows you how to keep things very positive &amp; focus on the things that are working instead of things that are not working and trying to boost the positives in families’ (Family Practitioner, LA1).</a:t>
            </a:r>
            <a:r>
              <a:rPr lang="en-GB"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As </a:t>
            </a:r>
            <a:r>
              <a:rPr lang="en-GB" dirty="0" err="1">
                <a:latin typeface="Calibri" panose="020F0502020204030204" pitchFamily="34" charset="0"/>
                <a:ea typeface="Calibri" panose="020F0502020204030204" pitchFamily="34" charset="0"/>
                <a:cs typeface="Times New Roman" panose="02020603050405020304" pitchFamily="18" charset="0"/>
              </a:rPr>
              <a:t>decribed</a:t>
            </a:r>
            <a:r>
              <a:rPr lang="en-GB" dirty="0">
                <a:latin typeface="Calibri" panose="020F0502020204030204" pitchFamily="34" charset="0"/>
                <a:ea typeface="Calibri" panose="020F0502020204030204" pitchFamily="34" charset="0"/>
                <a:cs typeface="Times New Roman" panose="02020603050405020304" pitchFamily="18" charset="0"/>
              </a:rPr>
              <a:t> LA3 practitioners displayed commitment to strengths-based practice when expressing their faith in parental expertise and willingness to question their own views when they differed from families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Content Placeholder 8"/>
          <p:cNvSpPr>
            <a:spLocks noGrp="1"/>
          </p:cNvSpPr>
          <p:nvPr>
            <p:ph idx="1"/>
          </p:nvPr>
        </p:nvSpPr>
        <p:spPr>
          <a:xfrm>
            <a:off x="628650" y="1825625"/>
            <a:ext cx="7886700" cy="4123655"/>
          </a:xfrm>
        </p:spPr>
        <p:txBody>
          <a:bodyPr/>
          <a:lstStyle/>
          <a:p>
            <a:endParaRPr lang="en-GB" dirty="0"/>
          </a:p>
        </p:txBody>
      </p:sp>
    </p:spTree>
    <p:extLst>
      <p:ext uri="{BB962C8B-B14F-4D97-AF65-F5344CB8AC3E}">
        <p14:creationId xmlns:p14="http://schemas.microsoft.com/office/powerpoint/2010/main" val="3322104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17" y="548680"/>
            <a:ext cx="7886700" cy="500447"/>
          </a:xfrm>
        </p:spPr>
        <p:txBody>
          <a:bodyPr>
            <a:normAutofit/>
          </a:bodyPr>
          <a:lstStyle/>
          <a:p>
            <a:pPr algn="ctr"/>
            <a:r>
              <a:rPr lang="en-GB" sz="2700" b="1" dirty="0">
                <a:solidFill>
                  <a:srgbClr val="EE1F7A"/>
                </a:solidFill>
              </a:rPr>
              <a:t>LA1</a:t>
            </a:r>
          </a:p>
        </p:txBody>
      </p:sp>
      <p:pic>
        <p:nvPicPr>
          <p:cNvPr id="7" name="Picture 6"/>
          <p:cNvPicPr>
            <a:picLocks noChangeAspect="1"/>
          </p:cNvPicPr>
          <p:nvPr/>
        </p:nvPicPr>
        <p:blipFill>
          <a:blip r:embed="rId2"/>
          <a:stretch>
            <a:fillRect/>
          </a:stretch>
        </p:blipFill>
        <p:spPr>
          <a:xfrm>
            <a:off x="8074366" y="6127763"/>
            <a:ext cx="928146" cy="618764"/>
          </a:xfrm>
          <a:prstGeom prst="rect">
            <a:avLst/>
          </a:prstGeom>
        </p:spPr>
      </p:pic>
      <p:pic>
        <p:nvPicPr>
          <p:cNvPr id="8" name="Picture 7"/>
          <p:cNvPicPr>
            <a:picLocks noChangeAspect="1"/>
          </p:cNvPicPr>
          <p:nvPr/>
        </p:nvPicPr>
        <p:blipFill>
          <a:blip r:embed="rId3"/>
          <a:stretch>
            <a:fillRect/>
          </a:stretch>
        </p:blipFill>
        <p:spPr>
          <a:xfrm>
            <a:off x="6948264" y="6109060"/>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96112" y="404664"/>
            <a:ext cx="8150270" cy="4593565"/>
          </a:xfrm>
          <a:prstGeom prst="rect">
            <a:avLst/>
          </a:prstGeom>
        </p:spPr>
        <p:txBody>
          <a:bodyPr wrap="square">
            <a:spAutoFit/>
          </a:bodyPr>
          <a:lstStyle/>
          <a:p>
            <a:pPr algn="ct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Family experiences varied. 2 accounts suggest use of SBP. </a:t>
            </a:r>
          </a:p>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‘encouraged me, you know, a bit to be like ‘no this has got to be done’. You know? The only way that this is going to work is if it comes from me. I mean, the [FP] could have come up here, spoken to me for an hour about strategies, and then if I didn’t put them in place, what’s the point, </a:t>
            </a:r>
            <a:r>
              <a:rPr lang="en-GB" i="1" dirty="0" err="1">
                <a:latin typeface="Calibri" panose="020F0502020204030204" pitchFamily="34" charset="0"/>
                <a:ea typeface="Calibri" panose="020F0502020204030204" pitchFamily="34" charset="0"/>
                <a:cs typeface="Calibri" panose="020F0502020204030204" pitchFamily="34" charset="0"/>
              </a:rPr>
              <a:t>innit</a:t>
            </a:r>
            <a:r>
              <a:rPr lang="en-GB" i="1" dirty="0">
                <a:latin typeface="Calibri" panose="020F0502020204030204" pitchFamily="34" charset="0"/>
                <a:ea typeface="Calibri" panose="020F0502020204030204" pitchFamily="34" charset="0"/>
                <a:cs typeface="Calibri" panose="020F0502020204030204" pitchFamily="34" charset="0"/>
              </a:rPr>
              <a:t>? It was my place to put these structures.’ (LA1:3)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Others had different experiences.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Two fathers talked of being told what the family needed </a:t>
            </a:r>
            <a:r>
              <a:rPr lang="en-GB"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'once they let you know what help you need'</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(LA1:10)</a:t>
            </a:r>
            <a:r>
              <a:rPr lang="en-GB"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rather than collaborating in goal setting or solution processes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One mother was critical of an approach which whilst gentle and FP had a ‘nothing  too much trouble, ’ this failed to motivate her to become independent.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8"/>
          <p:cNvSpPr>
            <a:spLocks noGrp="1"/>
          </p:cNvSpPr>
          <p:nvPr>
            <p:ph idx="1"/>
          </p:nvPr>
        </p:nvSpPr>
        <p:spPr>
          <a:xfrm>
            <a:off x="755576" y="1412776"/>
            <a:ext cx="7886700" cy="4351338"/>
          </a:xfrm>
        </p:spPr>
        <p:txBody>
          <a:bodyPr/>
          <a:lstStyle/>
          <a:p>
            <a:pPr marL="0" indent="0">
              <a:buNone/>
            </a:pPr>
            <a:endParaRPr lang="en-GB" dirty="0"/>
          </a:p>
        </p:txBody>
      </p:sp>
    </p:spTree>
    <p:extLst>
      <p:ext uri="{BB962C8B-B14F-4D97-AF65-F5344CB8AC3E}">
        <p14:creationId xmlns:p14="http://schemas.microsoft.com/office/powerpoint/2010/main" val="2645487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17" y="548680"/>
            <a:ext cx="7886700" cy="500447"/>
          </a:xfrm>
        </p:spPr>
        <p:txBody>
          <a:bodyPr>
            <a:normAutofit/>
          </a:bodyPr>
          <a:lstStyle/>
          <a:p>
            <a:pPr algn="ctr"/>
            <a:r>
              <a:rPr lang="en-GB" sz="2700" b="1" dirty="0">
                <a:solidFill>
                  <a:srgbClr val="EE1F7A"/>
                </a:solidFill>
              </a:rPr>
              <a:t>LA2</a:t>
            </a:r>
          </a:p>
        </p:txBody>
      </p:sp>
      <p:pic>
        <p:nvPicPr>
          <p:cNvPr id="7" name="Picture 6"/>
          <p:cNvPicPr>
            <a:picLocks noChangeAspect="1"/>
          </p:cNvPicPr>
          <p:nvPr/>
        </p:nvPicPr>
        <p:blipFill>
          <a:blip r:embed="rId2"/>
          <a:stretch>
            <a:fillRect/>
          </a:stretch>
        </p:blipFill>
        <p:spPr>
          <a:xfrm>
            <a:off x="8057227" y="6059177"/>
            <a:ext cx="928146" cy="618764"/>
          </a:xfrm>
          <a:prstGeom prst="rect">
            <a:avLst/>
          </a:prstGeom>
        </p:spPr>
      </p:pic>
      <p:pic>
        <p:nvPicPr>
          <p:cNvPr id="8" name="Picture 7"/>
          <p:cNvPicPr>
            <a:picLocks noChangeAspect="1"/>
          </p:cNvPicPr>
          <p:nvPr/>
        </p:nvPicPr>
        <p:blipFill>
          <a:blip r:embed="rId3"/>
          <a:stretch>
            <a:fillRect/>
          </a:stretch>
        </p:blipFill>
        <p:spPr>
          <a:xfrm>
            <a:off x="6804248" y="6040474"/>
            <a:ext cx="1005582" cy="637467"/>
          </a:xfrm>
          <a:prstGeom prst="rect">
            <a:avLst/>
          </a:prstGeom>
        </p:spPr>
      </p:pic>
      <p:sp>
        <p:nvSpPr>
          <p:cNvPr id="13" name="Rectangle 12"/>
          <p:cNvSpPr/>
          <p:nvPr/>
        </p:nvSpPr>
        <p:spPr>
          <a:xfrm>
            <a:off x="569406" y="778022"/>
            <a:ext cx="8017088" cy="4801314"/>
          </a:xfrm>
          <a:prstGeom prst="rect">
            <a:avLst/>
          </a:prstGeom>
        </p:spPr>
        <p:txBody>
          <a:bodyPr wrap="square">
            <a:spAutoFit/>
          </a:bodyPr>
          <a:lstStyle/>
          <a:p>
            <a:r>
              <a:rPr lang="en-GB" dirty="0"/>
              <a:t>  </a:t>
            </a:r>
          </a:p>
          <a:p>
            <a:r>
              <a:rPr lang="en-GB" dirty="0"/>
              <a:t>Little reference to SBP but 5 parents felt their views had been valued and they felt free to disagree with practitioner opinion.</a:t>
            </a:r>
          </a:p>
          <a:p>
            <a:r>
              <a:rPr lang="en-GB" dirty="0"/>
              <a:t> </a:t>
            </a:r>
          </a:p>
          <a:p>
            <a:r>
              <a:rPr lang="en-GB" dirty="0"/>
              <a:t>One description of initial approach being doing things ‘for’ the family (poor family/  educational authority relationship. FP worked to improve this and then encouraged Mum her to manage interactions herself. </a:t>
            </a:r>
          </a:p>
          <a:p>
            <a:endParaRPr lang="en-GB" dirty="0"/>
          </a:p>
          <a:p>
            <a:r>
              <a:rPr lang="en-GB" dirty="0"/>
              <a:t>In 5 parents could not describe practice as practitioners –after assessment – FP  solely worked with family children at schools </a:t>
            </a:r>
          </a:p>
          <a:p>
            <a:endParaRPr lang="en-GB" dirty="0"/>
          </a:p>
          <a:p>
            <a:r>
              <a:rPr lang="en-GB" dirty="0"/>
              <a:t>One family appeared very dependent on their TAF practitioner </a:t>
            </a:r>
          </a:p>
          <a:p>
            <a:r>
              <a:rPr lang="en-GB" i="1" dirty="0"/>
              <a:t>‘I can always phone her up and she’ll…</a:t>
            </a:r>
            <a:r>
              <a:rPr lang="en-GB" b="1" i="1" dirty="0"/>
              <a:t>Is that important? </a:t>
            </a:r>
            <a:r>
              <a:rPr lang="en-GB" i="1" dirty="0"/>
              <a:t>Yeah I think it is, to have someone you know like if I, I go into a meltdown mode if I, like the council letters …..I go into like a total, I’m not very good with that sort of stuff. </a:t>
            </a:r>
            <a:r>
              <a:rPr lang="en-GB" b="1" i="1" dirty="0"/>
              <a:t>So you tend to get a little bit panicky about it</a:t>
            </a:r>
            <a:r>
              <a:rPr lang="en-GB" i="1" dirty="0"/>
              <a:t>: I do suffer with that in any case. </a:t>
            </a:r>
            <a:r>
              <a:rPr lang="en-GB" b="1" i="1" dirty="0"/>
              <a:t>Do you? </a:t>
            </a:r>
            <a:r>
              <a:rPr lang="en-GB" i="1" dirty="0"/>
              <a:t>Yeah. She’ll say right come on I will phone up now, give me the number ( LA2:11) </a:t>
            </a:r>
            <a:endParaRPr lang="en-GB" dirty="0"/>
          </a:p>
        </p:txBody>
      </p:sp>
      <p:sp>
        <p:nvSpPr>
          <p:cNvPr id="3" name="Content Placeholder 2"/>
          <p:cNvSpPr>
            <a:spLocks noGrp="1"/>
          </p:cNvSpPr>
          <p:nvPr>
            <p:ph idx="1"/>
          </p:nvPr>
        </p:nvSpPr>
        <p:spPr>
          <a:xfrm>
            <a:off x="634600" y="1700808"/>
            <a:ext cx="7886700" cy="4351338"/>
          </a:xfrm>
        </p:spPr>
        <p:txBody>
          <a:bodyPr/>
          <a:lstStyle/>
          <a:p>
            <a:pPr marL="0" indent="0">
              <a:buNone/>
            </a:pPr>
            <a:endParaRPr lang="en-GB" dirty="0"/>
          </a:p>
        </p:txBody>
      </p:sp>
    </p:spTree>
    <p:extLst>
      <p:ext uri="{BB962C8B-B14F-4D97-AF65-F5344CB8AC3E}">
        <p14:creationId xmlns:p14="http://schemas.microsoft.com/office/powerpoint/2010/main" val="372832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20689"/>
            <a:ext cx="7886700" cy="648071"/>
          </a:xfrm>
        </p:spPr>
        <p:txBody>
          <a:bodyPr>
            <a:normAutofit/>
          </a:bodyPr>
          <a:lstStyle/>
          <a:p>
            <a:pPr algn="ctr"/>
            <a:r>
              <a:rPr lang="en-GB" sz="2700" b="1" dirty="0">
                <a:solidFill>
                  <a:srgbClr val="EE1F7A"/>
                </a:solidFill>
              </a:rPr>
              <a:t>LA3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83568" y="1556792"/>
            <a:ext cx="7886700" cy="2862322"/>
          </a:xfrm>
          <a:prstGeom prst="rect">
            <a:avLst/>
          </a:prstGeom>
        </p:spPr>
        <p:txBody>
          <a:bodyPr wrap="square">
            <a:spAutoFit/>
          </a:bodyPr>
          <a:lstStyle/>
          <a:p>
            <a:r>
              <a:rPr lang="en-GB" dirty="0"/>
              <a:t>All families described how practitioners had helped them recognise the strengths that lay in the family. </a:t>
            </a:r>
          </a:p>
          <a:p>
            <a:endParaRPr lang="en-GB" dirty="0"/>
          </a:p>
          <a:p>
            <a:r>
              <a:rPr lang="en-GB" i="1" dirty="0"/>
              <a:t>‘you think oh it’s me, I’ve messed everything up, I am no good.. to have someone go oh well actually hang on, and repeat things back to you it’s sort of oh yeah ok so. </a:t>
            </a:r>
            <a:r>
              <a:rPr lang="en-GB" b="1" i="1" dirty="0"/>
              <a:t>Does it make you feel better about yourself, repeating the good things? </a:t>
            </a:r>
            <a:r>
              <a:rPr lang="en-GB" i="1" dirty="0"/>
              <a:t>Yeah because when you’re in the middle of everything it’s very hard to see outside of the problems so to have someone sort of say well hang on you’ve dealt with this, this, this and you’ve done that. </a:t>
            </a:r>
            <a:r>
              <a:rPr lang="en-GB" b="1" i="1" dirty="0"/>
              <a:t>That’s giving you like, making you give yourself a pat on the back as well? </a:t>
            </a:r>
            <a:r>
              <a:rPr lang="en-GB" i="1" dirty="0"/>
              <a:t>Yes.’LA3:9. </a:t>
            </a:r>
            <a:endParaRPr lang="en-GB" dirty="0"/>
          </a:p>
        </p:txBody>
      </p:sp>
    </p:spTree>
    <p:extLst>
      <p:ext uri="{BB962C8B-B14F-4D97-AF65-F5344CB8AC3E}">
        <p14:creationId xmlns:p14="http://schemas.microsoft.com/office/powerpoint/2010/main" val="3149320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Families attitudes post-service use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44580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Vast majority were positive and willing to use services again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LA1 </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a:latin typeface="Calibri" panose="020F0502020204030204" pitchFamily="34" charset="0"/>
                <a:ea typeface="Calibri" panose="020F0502020204030204" pitchFamily="34" charset="0"/>
                <a:cs typeface="Calibri" panose="020F0502020204030204" pitchFamily="34" charset="0"/>
              </a:rPr>
              <a:t>‘It is a life-line,’(LA1:6’)’  ; ‘’I will just be sorry to see them go, I will. Because of the support, you know. It’s been so helpful to all of us. To see them go, it’ll be quite upsetting’ (LA1:8).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LA2</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a:latin typeface="Calibri" panose="020F0502020204030204" pitchFamily="34" charset="0"/>
                <a:ea typeface="Calibri" panose="020F0502020204030204" pitchFamily="34" charset="0"/>
                <a:cs typeface="Calibri" panose="020F0502020204030204" pitchFamily="34" charset="0"/>
              </a:rPr>
              <a:t>‘I’d love to work with her forever to be honest, to have her in my corner when I needed her.’  </a:t>
            </a:r>
          </a:p>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kind and friendly, non-judgemental . Can fully trust them.  Doesn’t think there is much they haven’t done. Would recommend the family practitioners to anyone’ (LA2:4 field notes)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LA3 </a:t>
            </a:r>
            <a:r>
              <a:rPr lang="en-GB" i="1" dirty="0">
                <a:latin typeface="Calibri" panose="020F0502020204030204" pitchFamily="34" charset="0"/>
                <a:ea typeface="Calibri" panose="020F0502020204030204" pitchFamily="34" charset="0"/>
                <a:cs typeface="Calibri" panose="020F0502020204030204" pitchFamily="34" charset="0"/>
              </a:rPr>
              <a:t>‘ I couldn’t ask for anybody better really. He is cracking he is. He is a really good people person. I can’t imagine him having any problems whatsoever because he is so positive and upbeat and yeah.(LA3:7)’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211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Problems and challenges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908" y="5908797"/>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05879" y="476673"/>
            <a:ext cx="8114827" cy="4948149"/>
          </a:xfrm>
          <a:prstGeom prst="rect">
            <a:avLst/>
          </a:prstGeom>
        </p:spPr>
        <p:txBody>
          <a:bodyPr wrap="square">
            <a:spAutoFit/>
          </a:bodyPr>
          <a:lstStyle/>
          <a:p>
            <a:pPr marL="342900" lvl="0" indent="-342900">
              <a:lnSpc>
                <a:spcPct val="107000"/>
              </a:lnSpc>
              <a:spcAft>
                <a:spcPts val="800"/>
              </a:spcAft>
              <a:buFont typeface="Calibri" panose="020F050202020403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LA1: All needs not recognised or met; some experience of authoritarian or laissez faire attitudes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LA2: 3 Instances of all needs not recognised and still affecting family dynamics </a:t>
            </a:r>
            <a:r>
              <a:rPr lang="en-GB" i="1" dirty="0">
                <a:latin typeface="Calibri" panose="020F0502020204030204" pitchFamily="34" charset="0"/>
                <a:ea typeface="Calibri" panose="020F0502020204030204" pitchFamily="34" charset="0"/>
                <a:cs typeface="Calibri" panose="020F0502020204030204" pitchFamily="34" charset="0"/>
              </a:rPr>
              <a:t>‘I dread picking [focus child] up, dread picking her up from school because I don’t know what they’re going to say [tearful] </a:t>
            </a:r>
            <a:r>
              <a:rPr lang="en-GB" b="1" i="1" dirty="0">
                <a:latin typeface="Calibri" panose="020F0502020204030204" pitchFamily="34" charset="0"/>
                <a:ea typeface="Calibri" panose="020F0502020204030204" pitchFamily="34" charset="0"/>
                <a:cs typeface="Calibri" panose="020F0502020204030204" pitchFamily="34" charset="0"/>
              </a:rPr>
              <a:t>So you’re still actually suffering anxiety?</a:t>
            </a:r>
            <a:r>
              <a:rPr lang="en-GB" i="1" dirty="0">
                <a:latin typeface="Calibri" panose="020F0502020204030204" pitchFamily="34" charset="0"/>
                <a:ea typeface="Calibri" panose="020F0502020204030204" pitchFamily="34" charset="0"/>
                <a:cs typeface="Calibri" panose="020F0502020204030204" pitchFamily="34" charset="0"/>
              </a:rPr>
              <a:t> Yes, terrible with that anxiety I am</a:t>
            </a:r>
            <a:r>
              <a:rPr lang="en-GB" b="1" i="1" dirty="0">
                <a:latin typeface="Calibri" panose="020F0502020204030204" pitchFamily="34" charset="0"/>
                <a:ea typeface="Calibri" panose="020F0502020204030204" pitchFamily="34" charset="0"/>
                <a:cs typeface="Calibri" panose="020F0502020204030204" pitchFamily="34" charset="0"/>
              </a:rPr>
              <a:t>. And have you got anywhere that you can go for that, I know you’ve got your mum? </a:t>
            </a:r>
            <a:r>
              <a:rPr lang="en-GB" i="1" dirty="0">
                <a:latin typeface="Calibri" panose="020F0502020204030204" pitchFamily="34" charset="0"/>
                <a:ea typeface="Calibri" panose="020F0502020204030204" pitchFamily="34" charset="0"/>
                <a:cs typeface="Calibri" panose="020F0502020204030204" pitchFamily="34" charset="0"/>
              </a:rPr>
              <a:t>No. Nowhere.’(LA2:7)</a:t>
            </a:r>
            <a:r>
              <a:rPr lang="en-GB" dirty="0">
                <a:latin typeface="Calibri" panose="020F0502020204030204" pitchFamily="34" charset="0"/>
                <a:ea typeface="Calibri" panose="020F0502020204030204" pitchFamily="34" charset="0"/>
                <a:cs typeface="Calibri" panose="020F0502020204030204" pitchFamily="34" charset="0"/>
              </a:rPr>
              <a:t>. Negative attitudes post use </a:t>
            </a:r>
            <a:r>
              <a:rPr lang="en-GB" i="1" dirty="0">
                <a:latin typeface="Calibri" panose="020F0502020204030204" pitchFamily="34" charset="0"/>
                <a:ea typeface="Calibri" panose="020F0502020204030204" pitchFamily="34" charset="0"/>
                <a:cs typeface="Calibri" panose="020F0502020204030204" pitchFamily="34" charset="0"/>
              </a:rPr>
              <a:t>‘they are not helping, [focus child] is not helping himself. In a way, I can see what they mean, he is not helping himself but I don’t really want anyone to give up on my child either’ (LA2:8). </a:t>
            </a: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LA3: All families who worked with LA3 were positive about their </a:t>
            </a:r>
            <a:r>
              <a:rPr lang="en-GB" dirty="0" smtClean="0">
                <a:latin typeface="Calibri" panose="020F0502020204030204" pitchFamily="34" charset="0"/>
                <a:ea typeface="Calibri" panose="020F0502020204030204" pitchFamily="34" charset="0"/>
                <a:cs typeface="Calibri" panose="020F0502020204030204" pitchFamily="34" charset="0"/>
              </a:rPr>
              <a:t>practitioner and the positive impact of service use on families. </a:t>
            </a:r>
            <a:r>
              <a:rPr lang="en-GB" dirty="0">
                <a:latin typeface="Calibri" panose="020F0502020204030204" pitchFamily="34" charset="0"/>
                <a:ea typeface="Calibri" panose="020F0502020204030204" pitchFamily="34" charset="0"/>
                <a:cs typeface="Calibri" panose="020F0502020204030204" pitchFamily="34" charset="0"/>
              </a:rPr>
              <a:t>But comment that service should be early on when a family is beginning to face challenges and struggle. </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33657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Quantitative findings </a:t>
            </a:r>
          </a:p>
        </p:txBody>
      </p:sp>
      <p:pic>
        <p:nvPicPr>
          <p:cNvPr id="7" name="Picture 6"/>
          <p:cNvPicPr>
            <a:picLocks noChangeAspect="1"/>
          </p:cNvPicPr>
          <p:nvPr/>
        </p:nvPicPr>
        <p:blipFill>
          <a:blip r:embed="rId2"/>
          <a:stretch>
            <a:fillRect/>
          </a:stretch>
        </p:blipFill>
        <p:spPr>
          <a:xfrm>
            <a:off x="8190203" y="6018528"/>
            <a:ext cx="928146" cy="618764"/>
          </a:xfrm>
          <a:prstGeom prst="rect">
            <a:avLst/>
          </a:prstGeom>
        </p:spPr>
      </p:pic>
      <p:pic>
        <p:nvPicPr>
          <p:cNvPr id="8" name="Picture 7"/>
          <p:cNvPicPr>
            <a:picLocks noChangeAspect="1"/>
          </p:cNvPicPr>
          <p:nvPr/>
        </p:nvPicPr>
        <p:blipFill>
          <a:blip r:embed="rId3"/>
          <a:stretch>
            <a:fillRect/>
          </a:stretch>
        </p:blipFill>
        <p:spPr>
          <a:xfrm>
            <a:off x="7184621" y="6018528"/>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2339752" y="3023576"/>
          <a:ext cx="3960439" cy="1420820"/>
        </p:xfrm>
        <a:graphic>
          <a:graphicData uri="http://schemas.openxmlformats.org/drawingml/2006/table">
            <a:tbl>
              <a:tblPr firstRow="1" firstCol="1" bandRow="1">
                <a:tableStyleId>{5C22544A-7EE6-4342-B048-85BDC9FD1C3A}</a:tableStyleId>
              </a:tblPr>
              <a:tblGrid>
                <a:gridCol w="445523">
                  <a:extLst>
                    <a:ext uri="{9D8B030D-6E8A-4147-A177-3AD203B41FA5}">
                      <a16:colId xmlns:a16="http://schemas.microsoft.com/office/drawing/2014/main" val="3733928962"/>
                    </a:ext>
                  </a:extLst>
                </a:gridCol>
                <a:gridCol w="1073110">
                  <a:extLst>
                    <a:ext uri="{9D8B030D-6E8A-4147-A177-3AD203B41FA5}">
                      <a16:colId xmlns:a16="http://schemas.microsoft.com/office/drawing/2014/main" val="2342874985"/>
                    </a:ext>
                  </a:extLst>
                </a:gridCol>
                <a:gridCol w="1220903">
                  <a:extLst>
                    <a:ext uri="{9D8B030D-6E8A-4147-A177-3AD203B41FA5}">
                      <a16:colId xmlns:a16="http://schemas.microsoft.com/office/drawing/2014/main" val="4164606406"/>
                    </a:ext>
                  </a:extLst>
                </a:gridCol>
                <a:gridCol w="1220903">
                  <a:extLst>
                    <a:ext uri="{9D8B030D-6E8A-4147-A177-3AD203B41FA5}">
                      <a16:colId xmlns:a16="http://schemas.microsoft.com/office/drawing/2014/main" val="2038925359"/>
                    </a:ext>
                  </a:extLst>
                </a:gridCol>
              </a:tblGrid>
              <a:tr h="334961">
                <a:tc>
                  <a:txBody>
                    <a:bodyPr/>
                    <a:lstStyle/>
                    <a:p>
                      <a:pPr algn="just">
                        <a:lnSpc>
                          <a:spcPct val="115000"/>
                        </a:lnSpc>
                        <a:spcAft>
                          <a:spcPts val="0"/>
                        </a:spcAft>
                      </a:pPr>
                      <a:r>
                        <a:rPr lang="en-GB" sz="1100">
                          <a:effectLst/>
                        </a:rPr>
                        <a:t>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Pre 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3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9 months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589179"/>
                  </a:ext>
                </a:extLst>
              </a:tr>
              <a:tr h="162423">
                <a:tc>
                  <a:txBody>
                    <a:bodyPr/>
                    <a:lstStyle/>
                    <a:p>
                      <a:pPr algn="just">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655006"/>
                  </a:ext>
                </a:extLst>
              </a:tr>
              <a:tr h="162423">
                <a:tc>
                  <a:txBody>
                    <a:bodyPr/>
                    <a:lstStyle/>
                    <a:p>
                      <a:pPr algn="just">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467315"/>
                  </a:ext>
                </a:extLst>
              </a:tr>
              <a:tr h="162423">
                <a:tc>
                  <a:txBody>
                    <a:bodyPr/>
                    <a:lstStyle/>
                    <a:p>
                      <a:pPr algn="just">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636364"/>
                  </a:ext>
                </a:extLst>
              </a:tr>
              <a:tr h="507501">
                <a:tc>
                  <a:txBody>
                    <a:bodyPr/>
                    <a:lstStyle/>
                    <a:p>
                      <a:pPr algn="just">
                        <a:lnSpc>
                          <a:spcPct val="115000"/>
                        </a:lnSpc>
                        <a:spcAft>
                          <a:spcPts val="0"/>
                        </a:spcAft>
                      </a:pPr>
                      <a:r>
                        <a:rPr lang="en-GB" sz="1100" dirty="0">
                          <a:effectLst/>
                        </a:rPr>
                        <a:t>Total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74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5999383"/>
                  </a:ext>
                </a:extLst>
              </a:tr>
            </a:tbl>
          </a:graphicData>
        </a:graphic>
      </p:graphicFrame>
      <p:sp>
        <p:nvSpPr>
          <p:cNvPr id="10" name="Rectangle 1"/>
          <p:cNvSpPr>
            <a:spLocks noChangeArrowheads="1"/>
          </p:cNvSpPr>
          <p:nvPr/>
        </p:nvSpPr>
        <p:spPr bwMode="auto">
          <a:xfrm>
            <a:off x="405879" y="956722"/>
            <a:ext cx="809827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20838" algn="l"/>
              </a:tabLst>
              <a:defRPr>
                <a:solidFill>
                  <a:schemeClr val="tx1"/>
                </a:solidFill>
                <a:latin typeface="Arial" panose="020B0604020202020204" pitchFamily="34" charset="0"/>
              </a:defRPr>
            </a:lvl1pPr>
            <a:lvl2pPr eaLnBrk="0" fontAlgn="base" hangingPunct="0">
              <a:spcBef>
                <a:spcPct val="0"/>
              </a:spcBef>
              <a:spcAft>
                <a:spcPct val="0"/>
              </a:spcAft>
              <a:tabLst>
                <a:tab pos="1620838" algn="l"/>
              </a:tabLst>
              <a:defRPr>
                <a:solidFill>
                  <a:schemeClr val="tx1"/>
                </a:solidFill>
                <a:latin typeface="Arial" panose="020B0604020202020204" pitchFamily="34" charset="0"/>
              </a:defRPr>
            </a:lvl2pPr>
            <a:lvl3pPr eaLnBrk="0" fontAlgn="base" hangingPunct="0">
              <a:spcBef>
                <a:spcPct val="0"/>
              </a:spcBef>
              <a:spcAft>
                <a:spcPct val="0"/>
              </a:spcAft>
              <a:tabLst>
                <a:tab pos="1620838" algn="l"/>
              </a:tabLst>
              <a:defRPr>
                <a:solidFill>
                  <a:schemeClr val="tx1"/>
                </a:solidFill>
                <a:latin typeface="Arial" panose="020B0604020202020204" pitchFamily="34" charset="0"/>
              </a:defRPr>
            </a:lvl3pPr>
            <a:lvl4pPr eaLnBrk="0" fontAlgn="base" hangingPunct="0">
              <a:spcBef>
                <a:spcPct val="0"/>
              </a:spcBef>
              <a:spcAft>
                <a:spcPct val="0"/>
              </a:spcAft>
              <a:tabLst>
                <a:tab pos="1620838" algn="l"/>
              </a:tabLst>
              <a:defRPr>
                <a:solidFill>
                  <a:schemeClr val="tx1"/>
                </a:solidFill>
                <a:latin typeface="Arial" panose="020B0604020202020204" pitchFamily="34" charset="0"/>
              </a:defRPr>
            </a:lvl4pPr>
            <a:lvl5pPr eaLnBrk="0" fontAlgn="base" hangingPunct="0">
              <a:spcBef>
                <a:spcPct val="0"/>
              </a:spcBef>
              <a:spcAft>
                <a:spcPct val="0"/>
              </a:spcAft>
              <a:tabLst>
                <a:tab pos="1620838" algn="l"/>
              </a:tabLst>
              <a:defRPr>
                <a:solidFill>
                  <a:schemeClr val="tx1"/>
                </a:solidFill>
                <a:latin typeface="Arial" panose="020B0604020202020204" pitchFamily="34" charset="0"/>
              </a:defRPr>
            </a:lvl5pPr>
            <a:lvl6pPr eaLnBrk="0" fontAlgn="base" hangingPunct="0">
              <a:spcBef>
                <a:spcPct val="0"/>
              </a:spcBef>
              <a:spcAft>
                <a:spcPct val="0"/>
              </a:spcAft>
              <a:tabLst>
                <a:tab pos="1620838" algn="l"/>
              </a:tabLst>
              <a:defRPr>
                <a:solidFill>
                  <a:schemeClr val="tx1"/>
                </a:solidFill>
                <a:latin typeface="Arial" panose="020B0604020202020204" pitchFamily="34" charset="0"/>
              </a:defRPr>
            </a:lvl6pPr>
            <a:lvl7pPr eaLnBrk="0" fontAlgn="base" hangingPunct="0">
              <a:spcBef>
                <a:spcPct val="0"/>
              </a:spcBef>
              <a:spcAft>
                <a:spcPct val="0"/>
              </a:spcAft>
              <a:tabLst>
                <a:tab pos="1620838" algn="l"/>
              </a:tabLst>
              <a:defRPr>
                <a:solidFill>
                  <a:schemeClr val="tx1"/>
                </a:solidFill>
                <a:latin typeface="Arial" panose="020B0604020202020204" pitchFamily="34" charset="0"/>
              </a:defRPr>
            </a:lvl7pPr>
            <a:lvl8pPr eaLnBrk="0" fontAlgn="base" hangingPunct="0">
              <a:spcBef>
                <a:spcPct val="0"/>
              </a:spcBef>
              <a:spcAft>
                <a:spcPct val="0"/>
              </a:spcAft>
              <a:tabLst>
                <a:tab pos="1620838" algn="l"/>
              </a:tabLst>
              <a:defRPr>
                <a:solidFill>
                  <a:schemeClr val="tx1"/>
                </a:solidFill>
                <a:latin typeface="Arial" panose="020B0604020202020204" pitchFamily="34" charset="0"/>
              </a:defRPr>
            </a:lvl8pPr>
            <a:lvl9pPr eaLnBrk="0" fontAlgn="base" hangingPunct="0">
              <a:spcBef>
                <a:spcPct val="0"/>
              </a:spcBef>
              <a:spcAft>
                <a:spcPct val="0"/>
              </a:spcAft>
              <a:tabLst>
                <a:tab pos="16208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20838" algn="l"/>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Knowledge of RA led to expectation that its use could have positive impact on family behaviours and dynamics. </a:t>
            </a: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endParaRPr lang="en-GB"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Family conflict, independence, cohesion, expressiveness were measured before, 3 months &amp; 9 months after service use began. No significant</a:t>
            </a:r>
            <a:r>
              <a:rPr kumimoji="0" lang="en-GB" altLang="en-US"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changes in total sample </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Content Placeholder 10"/>
          <p:cNvSpPr>
            <a:spLocks noGrp="1"/>
          </p:cNvSpPr>
          <p:nvPr>
            <p:ph idx="1"/>
          </p:nvPr>
        </p:nvSpPr>
        <p:spPr>
          <a:xfrm>
            <a:off x="617449" y="1227998"/>
            <a:ext cx="7886700" cy="4351338"/>
          </a:xfrm>
        </p:spPr>
        <p:txBody>
          <a:bodyPr/>
          <a:lstStyle/>
          <a:p>
            <a:endParaRPr lang="en-GB" dirty="0"/>
          </a:p>
        </p:txBody>
      </p:sp>
    </p:spTree>
    <p:extLst>
      <p:ext uri="{BB962C8B-B14F-4D97-AF65-F5344CB8AC3E}">
        <p14:creationId xmlns:p14="http://schemas.microsoft.com/office/powerpoint/2010/main" val="3348193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Family conflict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388147" y="692696"/>
            <a:ext cx="8180614" cy="6048672"/>
          </a:xfrm>
          <a:prstGeom prst="rect">
            <a:avLst/>
          </a:prstGeom>
          <a:noFill/>
          <a:ln w="57150">
            <a:solidFill>
              <a:srgbClr val="D8D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Chart 14"/>
          <p:cNvGraphicFramePr/>
          <p:nvPr>
            <p:extLst/>
          </p:nvPr>
        </p:nvGraphicFramePr>
        <p:xfrm>
          <a:off x="4716016" y="2057400"/>
          <a:ext cx="3456384"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Table 11"/>
          <p:cNvGraphicFramePr>
            <a:graphicFrameLocks noGrp="1"/>
          </p:cNvGraphicFramePr>
          <p:nvPr>
            <p:extLst/>
          </p:nvPr>
        </p:nvGraphicFramePr>
        <p:xfrm>
          <a:off x="792729" y="2478683"/>
          <a:ext cx="3510915" cy="1742404"/>
        </p:xfrm>
        <a:graphic>
          <a:graphicData uri="http://schemas.openxmlformats.org/drawingml/2006/table">
            <a:tbl>
              <a:tblPr firstRow="1" firstCol="1" bandRow="1">
                <a:tableStyleId>{5C22544A-7EE6-4342-B048-85BDC9FD1C3A}</a:tableStyleId>
              </a:tblPr>
              <a:tblGrid>
                <a:gridCol w="630555">
                  <a:extLst>
                    <a:ext uri="{9D8B030D-6E8A-4147-A177-3AD203B41FA5}">
                      <a16:colId xmlns:a16="http://schemas.microsoft.com/office/drawing/2014/main" val="1116257070"/>
                    </a:ext>
                  </a:extLst>
                </a:gridCol>
                <a:gridCol w="989965">
                  <a:extLst>
                    <a:ext uri="{9D8B030D-6E8A-4147-A177-3AD203B41FA5}">
                      <a16:colId xmlns:a16="http://schemas.microsoft.com/office/drawing/2014/main" val="2318100813"/>
                    </a:ext>
                  </a:extLst>
                </a:gridCol>
                <a:gridCol w="899795">
                  <a:extLst>
                    <a:ext uri="{9D8B030D-6E8A-4147-A177-3AD203B41FA5}">
                      <a16:colId xmlns:a16="http://schemas.microsoft.com/office/drawing/2014/main" val="2805237105"/>
                    </a:ext>
                  </a:extLst>
                </a:gridCol>
                <a:gridCol w="990600">
                  <a:extLst>
                    <a:ext uri="{9D8B030D-6E8A-4147-A177-3AD203B41FA5}">
                      <a16:colId xmlns:a16="http://schemas.microsoft.com/office/drawing/2014/main" val="4289114118"/>
                    </a:ext>
                  </a:extLst>
                </a:gridCol>
              </a:tblGrid>
              <a:tr h="435601">
                <a:tc>
                  <a:txBody>
                    <a:bodyPr/>
                    <a:lstStyle/>
                    <a:p>
                      <a:pPr>
                        <a:lnSpc>
                          <a:spcPct val="115000"/>
                        </a:lnSpc>
                        <a:spcAft>
                          <a:spcPts val="1000"/>
                        </a:spcAft>
                        <a:tabLst>
                          <a:tab pos="1620520" algn="l"/>
                        </a:tabLst>
                      </a:pPr>
                      <a:r>
                        <a:rPr lang="en-GB" sz="1100">
                          <a:effectLst/>
                        </a:rPr>
                        <a:t>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Pre-use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3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9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6862266"/>
                  </a:ext>
                </a:extLst>
              </a:tr>
              <a:tr h="435601">
                <a:tc>
                  <a:txBody>
                    <a:bodyPr/>
                    <a:lstStyle/>
                    <a:p>
                      <a:pPr>
                        <a:lnSpc>
                          <a:spcPct val="115000"/>
                        </a:lnSpc>
                        <a:spcAft>
                          <a:spcPts val="1000"/>
                        </a:spcAft>
                        <a:tabLst>
                          <a:tab pos="1620520" algn="l"/>
                        </a:tabLs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dirty="0">
                          <a:effectLst/>
                        </a:rPr>
                        <a:t>46.21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dirty="0">
                          <a:effectLst/>
                        </a:rPr>
                        <a:t>49.15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dirty="0">
                          <a:effectLst/>
                        </a:rPr>
                        <a:t>56.3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extLst>
                  <a:ext uri="{0D108BD9-81ED-4DB2-BD59-A6C34878D82A}">
                    <a16:rowId xmlns:a16="http://schemas.microsoft.com/office/drawing/2014/main" val="3626306406"/>
                  </a:ext>
                </a:extLst>
              </a:tr>
              <a:tr h="435601">
                <a:tc>
                  <a:txBody>
                    <a:bodyPr/>
                    <a:lstStyle/>
                    <a:p>
                      <a:pPr>
                        <a:lnSpc>
                          <a:spcPct val="115000"/>
                        </a:lnSpc>
                        <a:spcAft>
                          <a:spcPts val="1000"/>
                        </a:spcAft>
                        <a:tabLst>
                          <a:tab pos="1620520" algn="l"/>
                        </a:tabLs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47.4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a:effectLst/>
                        </a:rPr>
                        <a:t>53.41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dirty="0">
                          <a:effectLst/>
                        </a:rPr>
                        <a:t>50.9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extLst>
                  <a:ext uri="{0D108BD9-81ED-4DB2-BD59-A6C34878D82A}">
                    <a16:rowId xmlns:a16="http://schemas.microsoft.com/office/drawing/2014/main" val="1702933109"/>
                  </a:ext>
                </a:extLst>
              </a:tr>
              <a:tr h="435601">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61.4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58.1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273971403"/>
                  </a:ext>
                </a:extLst>
              </a:tr>
            </a:tbl>
          </a:graphicData>
        </a:graphic>
      </p:graphicFrame>
    </p:spTree>
    <p:extLst>
      <p:ext uri="{BB962C8B-B14F-4D97-AF65-F5344CB8AC3E}">
        <p14:creationId xmlns:p14="http://schemas.microsoft.com/office/powerpoint/2010/main" val="2611697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Family Independence </a:t>
            </a:r>
          </a:p>
        </p:txBody>
      </p:sp>
      <p:pic>
        <p:nvPicPr>
          <p:cNvPr id="7" name="Picture 6"/>
          <p:cNvPicPr>
            <a:picLocks noChangeAspect="1"/>
          </p:cNvPicPr>
          <p:nvPr/>
        </p:nvPicPr>
        <p:blipFill>
          <a:blip r:embed="rId2"/>
          <a:stretch>
            <a:fillRect/>
          </a:stretch>
        </p:blipFill>
        <p:spPr>
          <a:xfrm>
            <a:off x="7975463" y="6059129"/>
            <a:ext cx="928146" cy="618764"/>
          </a:xfrm>
          <a:prstGeom prst="rect">
            <a:avLst/>
          </a:prstGeom>
        </p:spPr>
      </p:pic>
      <p:pic>
        <p:nvPicPr>
          <p:cNvPr id="8" name="Picture 7"/>
          <p:cNvPicPr>
            <a:picLocks noChangeAspect="1"/>
          </p:cNvPicPr>
          <p:nvPr/>
        </p:nvPicPr>
        <p:blipFill>
          <a:blip r:embed="rId3"/>
          <a:stretch>
            <a:fillRect/>
          </a:stretch>
        </p:blipFill>
        <p:spPr>
          <a:xfrm>
            <a:off x="6876256" y="602705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755576" y="2338904"/>
          <a:ext cx="3510915" cy="2026200"/>
        </p:xfrm>
        <a:graphic>
          <a:graphicData uri="http://schemas.openxmlformats.org/drawingml/2006/table">
            <a:tbl>
              <a:tblPr firstRow="1" firstCol="1" bandRow="1">
                <a:tableStyleId>{5C22544A-7EE6-4342-B048-85BDC9FD1C3A}</a:tableStyleId>
              </a:tblPr>
              <a:tblGrid>
                <a:gridCol w="630555">
                  <a:extLst>
                    <a:ext uri="{9D8B030D-6E8A-4147-A177-3AD203B41FA5}">
                      <a16:colId xmlns:a16="http://schemas.microsoft.com/office/drawing/2014/main" val="4123320269"/>
                    </a:ext>
                  </a:extLst>
                </a:gridCol>
                <a:gridCol w="989965">
                  <a:extLst>
                    <a:ext uri="{9D8B030D-6E8A-4147-A177-3AD203B41FA5}">
                      <a16:colId xmlns:a16="http://schemas.microsoft.com/office/drawing/2014/main" val="3186046522"/>
                    </a:ext>
                  </a:extLst>
                </a:gridCol>
                <a:gridCol w="899795">
                  <a:extLst>
                    <a:ext uri="{9D8B030D-6E8A-4147-A177-3AD203B41FA5}">
                      <a16:colId xmlns:a16="http://schemas.microsoft.com/office/drawing/2014/main" val="3970604268"/>
                    </a:ext>
                  </a:extLst>
                </a:gridCol>
                <a:gridCol w="990600">
                  <a:extLst>
                    <a:ext uri="{9D8B030D-6E8A-4147-A177-3AD203B41FA5}">
                      <a16:colId xmlns:a16="http://schemas.microsoft.com/office/drawing/2014/main" val="1447773469"/>
                    </a:ext>
                  </a:extLst>
                </a:gridCol>
              </a:tblGrid>
              <a:tr h="506550">
                <a:tc>
                  <a:txBody>
                    <a:bodyPr/>
                    <a:lstStyle/>
                    <a:p>
                      <a:pPr algn="l">
                        <a:lnSpc>
                          <a:spcPct val="115000"/>
                        </a:lnSpc>
                        <a:spcAft>
                          <a:spcPts val="1000"/>
                        </a:spcAft>
                        <a:tabLst>
                          <a:tab pos="1620520" algn="l"/>
                        </a:tabLst>
                      </a:pPr>
                      <a:r>
                        <a:rPr lang="en-GB" sz="1100">
                          <a:effectLst/>
                        </a:rPr>
                        <a:t>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Pre-use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3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9 months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565044"/>
                  </a:ext>
                </a:extLst>
              </a:tr>
              <a:tr h="506550">
                <a:tc>
                  <a:txBody>
                    <a:bodyPr/>
                    <a:lstStyle/>
                    <a:p>
                      <a:pPr algn="l">
                        <a:lnSpc>
                          <a:spcPct val="115000"/>
                        </a:lnSpc>
                        <a:spcAft>
                          <a:spcPts val="1000"/>
                        </a:spcAft>
                        <a:tabLst>
                          <a:tab pos="1620520" algn="l"/>
                        </a:tabLs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7242225"/>
                  </a:ext>
                </a:extLst>
              </a:tr>
              <a:tr h="506550">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46.0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47.9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40.8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906859756"/>
                  </a:ext>
                </a:extLst>
              </a:tr>
              <a:tr h="506550">
                <a:tc>
                  <a:txBody>
                    <a:bodyPr/>
                    <a:lstStyle/>
                    <a:p>
                      <a:pPr algn="l">
                        <a:lnSpc>
                          <a:spcPct val="115000"/>
                        </a:lnSpc>
                        <a:spcAft>
                          <a:spcPts val="1000"/>
                        </a:spcAft>
                        <a:tabLst>
                          <a:tab pos="1620520" algn="l"/>
                        </a:tabLs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dirty="0">
                          <a:effectLst/>
                        </a:rPr>
                        <a:t>44.9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226019"/>
                  </a:ext>
                </a:extLst>
              </a:tr>
            </a:tbl>
          </a:graphicData>
        </a:graphic>
      </p:graphicFrame>
      <p:graphicFrame>
        <p:nvGraphicFramePr>
          <p:cNvPr id="11" name="Chart 10"/>
          <p:cNvGraphicFramePr/>
          <p:nvPr>
            <p:extLst/>
          </p:nvPr>
        </p:nvGraphicFramePr>
        <p:xfrm>
          <a:off x="4499993" y="2338904"/>
          <a:ext cx="3606416" cy="2458248"/>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9"/>
          <p:cNvSpPr>
            <a:spLocks noGrp="1"/>
          </p:cNvSpPr>
          <p:nvPr>
            <p:ph idx="1"/>
          </p:nvPr>
        </p:nvSpPr>
        <p:spPr>
          <a:xfrm>
            <a:off x="628650" y="1825625"/>
            <a:ext cx="7886700" cy="3619599"/>
          </a:xfrm>
        </p:spPr>
        <p:txBody>
          <a:bodyPr/>
          <a:lstStyle/>
          <a:p>
            <a:endParaRPr lang="en-GB" dirty="0"/>
          </a:p>
        </p:txBody>
      </p:sp>
    </p:spTree>
    <p:extLst>
      <p:ext uri="{BB962C8B-B14F-4D97-AF65-F5344CB8AC3E}">
        <p14:creationId xmlns:p14="http://schemas.microsoft.com/office/powerpoint/2010/main" val="409467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6"/>
            <a:ext cx="7886700" cy="986889"/>
          </a:xfrm>
        </p:spPr>
        <p:txBody>
          <a:bodyPr>
            <a:normAutofit/>
          </a:bodyPr>
          <a:lstStyle/>
          <a:p>
            <a:pPr algn="ctr"/>
            <a:r>
              <a:rPr lang="en-GB" sz="2700" b="1" dirty="0">
                <a:solidFill>
                  <a:srgbClr val="EE1F7A"/>
                </a:solidFill>
              </a:rPr>
              <a:t>Study background, </a:t>
            </a:r>
          </a:p>
        </p:txBody>
      </p:sp>
      <p:sp>
        <p:nvSpPr>
          <p:cNvPr id="3" name="TextBox 2"/>
          <p:cNvSpPr txBox="1"/>
          <p:nvPr/>
        </p:nvSpPr>
        <p:spPr>
          <a:xfrm>
            <a:off x="636752" y="1124744"/>
            <a:ext cx="7892976" cy="3970318"/>
          </a:xfrm>
          <a:prstGeom prst="rect">
            <a:avLst/>
          </a:prstGeom>
          <a:noFill/>
        </p:spPr>
        <p:txBody>
          <a:bodyPr wrap="square" rtlCol="0">
            <a:spAutoFit/>
          </a:bodyPr>
          <a:lstStyle/>
          <a:p>
            <a:r>
              <a:rPr lang="en-GB" dirty="0">
                <a:solidFill>
                  <a:prstClr val="black"/>
                </a:solidFill>
              </a:rPr>
              <a:t>Family support services are a key part of social welfare services</a:t>
            </a:r>
          </a:p>
          <a:p>
            <a:endParaRPr lang="en-GB" dirty="0">
              <a:solidFill>
                <a:prstClr val="black"/>
              </a:solidFill>
            </a:endParaRPr>
          </a:p>
          <a:p>
            <a:r>
              <a:rPr lang="en-GB" dirty="0">
                <a:solidFill>
                  <a:prstClr val="black"/>
                </a:solidFill>
              </a:rPr>
              <a:t>Calls for use of relationship, strengths-based &amp; whole family approaches in service delivery are growing in belief this increases service engagement and efficacy </a:t>
            </a:r>
          </a:p>
          <a:p>
            <a:endParaRPr lang="en-GB" dirty="0">
              <a:solidFill>
                <a:prstClr val="black"/>
              </a:solidFill>
            </a:endParaRPr>
          </a:p>
          <a:p>
            <a:r>
              <a:rPr lang="en-GB" dirty="0">
                <a:solidFill>
                  <a:prstClr val="black"/>
                </a:solidFill>
              </a:rPr>
              <a:t>Using such approaches can be challenging. This calls for the identification of delivery methods/approaches likely to promote and sustain their use.</a:t>
            </a:r>
          </a:p>
          <a:p>
            <a:r>
              <a:rPr lang="en-GB" dirty="0">
                <a:solidFill>
                  <a:prstClr val="black"/>
                </a:solidFill>
              </a:rPr>
              <a:t>   </a:t>
            </a:r>
          </a:p>
          <a:p>
            <a:r>
              <a:rPr lang="en-GB" dirty="0">
                <a:solidFill>
                  <a:prstClr val="black"/>
                </a:solidFill>
              </a:rPr>
              <a:t>Restorative approach  is increasingly being adopted as an appropriate </a:t>
            </a:r>
            <a:r>
              <a:rPr lang="en-GB" dirty="0" smtClean="0">
                <a:solidFill>
                  <a:prstClr val="black"/>
                </a:solidFill>
              </a:rPr>
              <a:t>inclusive</a:t>
            </a:r>
            <a:r>
              <a:rPr lang="en-GB" dirty="0">
                <a:solidFill>
                  <a:prstClr val="black"/>
                </a:solidFill>
              </a:rPr>
              <a:t>, strengths based framework in which to embed and deliver family and children’s services in the UK, but little known about its use in this context. </a:t>
            </a:r>
          </a:p>
          <a:p>
            <a:endParaRPr lang="en-GB" dirty="0">
              <a:solidFill>
                <a:prstClr val="black"/>
              </a:solidFill>
            </a:endParaRPr>
          </a:p>
          <a:p>
            <a:r>
              <a:rPr lang="en-GB" dirty="0">
                <a:solidFill>
                  <a:prstClr val="black"/>
                </a:solidFill>
              </a:rPr>
              <a:t>3 year study has drawn on the Welsh Families First programme to explore and compare family service delivery with &amp; without  a restorative framework</a:t>
            </a:r>
          </a:p>
        </p:txBody>
      </p:sp>
      <p:pic>
        <p:nvPicPr>
          <p:cNvPr id="7" name="Picture 6"/>
          <p:cNvPicPr>
            <a:picLocks noChangeAspect="1"/>
          </p:cNvPicPr>
          <p:nvPr/>
        </p:nvPicPr>
        <p:blipFill>
          <a:blip r:embed="rId2"/>
          <a:stretch>
            <a:fillRect/>
          </a:stretch>
        </p:blipFill>
        <p:spPr>
          <a:xfrm>
            <a:off x="7975463" y="6093296"/>
            <a:ext cx="928146" cy="618764"/>
          </a:xfrm>
          <a:prstGeom prst="rect">
            <a:avLst/>
          </a:prstGeom>
        </p:spPr>
      </p:pic>
      <p:pic>
        <p:nvPicPr>
          <p:cNvPr id="8" name="Picture 7"/>
          <p:cNvPicPr>
            <a:picLocks noChangeAspect="1"/>
          </p:cNvPicPr>
          <p:nvPr/>
        </p:nvPicPr>
        <p:blipFill>
          <a:blip r:embed="rId3"/>
          <a:stretch>
            <a:fillRect/>
          </a:stretch>
        </p:blipFill>
        <p:spPr>
          <a:xfrm>
            <a:off x="6732240" y="6093296"/>
            <a:ext cx="1005582" cy="637467"/>
          </a:xfrm>
          <a:prstGeom prst="rect">
            <a:avLst/>
          </a:prstGeom>
        </p:spPr>
      </p:pic>
      <p:sp>
        <p:nvSpPr>
          <p:cNvPr id="9" name="Content Placeholder 8"/>
          <p:cNvSpPr>
            <a:spLocks noGrp="1"/>
          </p:cNvSpPr>
          <p:nvPr>
            <p:ph idx="1"/>
          </p:nvPr>
        </p:nvSpPr>
        <p:spPr>
          <a:xfrm>
            <a:off x="628650" y="5095061"/>
            <a:ext cx="7886700" cy="1081901"/>
          </a:xfrm>
        </p:spPr>
        <p:txBody>
          <a:bodyPr/>
          <a:lstStyle/>
          <a:p>
            <a:pPr marL="0" indent="0">
              <a:buNone/>
            </a:pPr>
            <a:r>
              <a:rPr lang="en-GB" dirty="0" err="1" smtClean="0"/>
              <a:t>i</a:t>
            </a:r>
            <a:endParaRPr lang="en-GB" dirty="0"/>
          </a:p>
        </p:txBody>
      </p:sp>
    </p:spTree>
    <p:extLst>
      <p:ext uri="{BB962C8B-B14F-4D97-AF65-F5344CB8AC3E}">
        <p14:creationId xmlns:p14="http://schemas.microsoft.com/office/powerpoint/2010/main" val="1764910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Family cohesion </a:t>
            </a:r>
          </a:p>
        </p:txBody>
      </p:sp>
      <p:pic>
        <p:nvPicPr>
          <p:cNvPr id="7" name="Picture 6"/>
          <p:cNvPicPr>
            <a:picLocks noChangeAspect="1"/>
          </p:cNvPicPr>
          <p:nvPr/>
        </p:nvPicPr>
        <p:blipFill>
          <a:blip r:embed="rId2"/>
          <a:stretch>
            <a:fillRect/>
          </a:stretch>
        </p:blipFill>
        <p:spPr>
          <a:xfrm>
            <a:off x="7828506" y="5907421"/>
            <a:ext cx="928146" cy="618764"/>
          </a:xfrm>
          <a:prstGeom prst="rect">
            <a:avLst/>
          </a:prstGeom>
        </p:spPr>
      </p:pic>
      <p:pic>
        <p:nvPicPr>
          <p:cNvPr id="8" name="Picture 7"/>
          <p:cNvPicPr>
            <a:picLocks noChangeAspect="1"/>
          </p:cNvPicPr>
          <p:nvPr/>
        </p:nvPicPr>
        <p:blipFill>
          <a:blip r:embed="rId3"/>
          <a:stretch>
            <a:fillRect/>
          </a:stretch>
        </p:blipFill>
        <p:spPr>
          <a:xfrm>
            <a:off x="6660232" y="5907421"/>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771466"/>
            <a:ext cx="5832648" cy="3601749"/>
          </a:xfrm>
          <a:prstGeom prst="rect">
            <a:avLst/>
          </a:prstGeom>
          <a:noFill/>
        </p:spPr>
      </p:pic>
      <p:sp>
        <p:nvSpPr>
          <p:cNvPr id="9" name="Content Placeholder 8"/>
          <p:cNvSpPr>
            <a:spLocks noGrp="1"/>
          </p:cNvSpPr>
          <p:nvPr>
            <p:ph idx="1"/>
          </p:nvPr>
        </p:nvSpPr>
        <p:spPr>
          <a:xfrm>
            <a:off x="405879" y="1356180"/>
            <a:ext cx="7886700" cy="4351338"/>
          </a:xfrm>
        </p:spPr>
        <p:txBody>
          <a:bodyPr/>
          <a:lstStyle/>
          <a:p>
            <a:endParaRPr lang="en-GB" dirty="0"/>
          </a:p>
        </p:txBody>
      </p:sp>
    </p:spTree>
    <p:extLst>
      <p:ext uri="{BB962C8B-B14F-4D97-AF65-F5344CB8AC3E}">
        <p14:creationId xmlns:p14="http://schemas.microsoft.com/office/powerpoint/2010/main" val="4075635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Family expressiveness</a:t>
            </a:r>
          </a:p>
        </p:txBody>
      </p:sp>
      <p:pic>
        <p:nvPicPr>
          <p:cNvPr id="7" name="Picture 6"/>
          <p:cNvPicPr>
            <a:picLocks noChangeAspect="1"/>
          </p:cNvPicPr>
          <p:nvPr/>
        </p:nvPicPr>
        <p:blipFill>
          <a:blip r:embed="rId2"/>
          <a:stretch>
            <a:fillRect/>
          </a:stretch>
        </p:blipFill>
        <p:spPr>
          <a:xfrm>
            <a:off x="7975463" y="6091850"/>
            <a:ext cx="928146" cy="618764"/>
          </a:xfrm>
          <a:prstGeom prst="rect">
            <a:avLst/>
          </a:prstGeom>
        </p:spPr>
      </p:pic>
      <p:pic>
        <p:nvPicPr>
          <p:cNvPr id="8" name="Picture 7"/>
          <p:cNvPicPr>
            <a:picLocks noChangeAspect="1"/>
          </p:cNvPicPr>
          <p:nvPr/>
        </p:nvPicPr>
        <p:blipFill>
          <a:blip r:embed="rId3"/>
          <a:stretch>
            <a:fillRect/>
          </a:stretch>
        </p:blipFill>
        <p:spPr>
          <a:xfrm>
            <a:off x="6732240" y="6073147"/>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8"/>
          <p:cNvSpPr>
            <a:spLocks noGrp="1"/>
          </p:cNvSpPr>
          <p:nvPr>
            <p:ph idx="1"/>
          </p:nvPr>
        </p:nvSpPr>
        <p:spPr>
          <a:xfrm>
            <a:off x="382674" y="1071560"/>
            <a:ext cx="7886700" cy="4351338"/>
          </a:xfrm>
        </p:spPr>
        <p:txBody>
          <a:bodyPr/>
          <a:lstStyle/>
          <a:p>
            <a:endParaRPr lang="en-GB"/>
          </a:p>
        </p:txBody>
      </p:sp>
    </p:spTree>
    <p:extLst>
      <p:ext uri="{BB962C8B-B14F-4D97-AF65-F5344CB8AC3E}">
        <p14:creationId xmlns:p14="http://schemas.microsoft.com/office/powerpoint/2010/main" val="1408266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84" y="389246"/>
            <a:ext cx="7886700" cy="597860"/>
          </a:xfrm>
        </p:spPr>
        <p:txBody>
          <a:bodyPr>
            <a:normAutofit/>
          </a:bodyPr>
          <a:lstStyle/>
          <a:p>
            <a:pPr algn="ctr"/>
            <a:r>
              <a:rPr lang="en-GB" sz="2700" b="1" dirty="0">
                <a:solidFill>
                  <a:srgbClr val="EE1F7A"/>
                </a:solidFill>
              </a:rPr>
              <a:t>Conclusions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405879" y="689839"/>
            <a:ext cx="8180614" cy="5355312"/>
          </a:xfrm>
          <a:prstGeom prst="rect">
            <a:avLst/>
          </a:prstGeom>
          <a:noFill/>
        </p:spPr>
        <p:txBody>
          <a:bodyPr wrap="square" rtlCol="0">
            <a:spAutoFit/>
          </a:bodyPr>
          <a:lstStyle/>
          <a:p>
            <a:pPr marL="285750" indent="-285750">
              <a:buFont typeface="Arial" panose="020B0604020202020204" pitchFamily="34" charset="0"/>
              <a:buChar char="•"/>
            </a:pPr>
            <a:r>
              <a:rPr lang="en-GB" dirty="0"/>
              <a:t>Fair, empathetic, non-judgemental, inclusive, flexible approaches which are valued in practice and lead to better relationships between practitioners and families/service users are engendered by  RA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promotes good communication, active listening and use of WFA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a:t>
            </a:r>
            <a:r>
              <a:rPr lang="en-GB" dirty="0" smtClean="0"/>
              <a:t>promotes and provides framework for relationship-focused</a:t>
            </a:r>
            <a:r>
              <a:rPr lang="en-GB" dirty="0"/>
              <a:t>, strengths-based, inclusive approaches in family service provision </a:t>
            </a:r>
          </a:p>
          <a:p>
            <a:endParaRPr lang="en-GB" dirty="0"/>
          </a:p>
          <a:p>
            <a:pPr marL="285750" indent="-285750">
              <a:buFont typeface="Arial" panose="020B0604020202020204" pitchFamily="34" charset="0"/>
              <a:buChar char="•"/>
            </a:pPr>
            <a:r>
              <a:rPr lang="en-GB" dirty="0"/>
              <a:t>These generate trust and enables collaborative work to identify and address goals</a:t>
            </a:r>
            <a:r>
              <a:rPr lang="en-GB" dirty="0" smtClean="0"/>
              <a:t>, although quantitative evidence of increasing independence is not significant ( but does stop deterioration)  .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a:t>
            </a:r>
            <a:r>
              <a:rPr lang="en-GB" dirty="0" smtClean="0"/>
              <a:t>weaves motivational </a:t>
            </a:r>
            <a:r>
              <a:rPr lang="en-GB" dirty="0"/>
              <a:t>interviewing; solution-focused therapy and social modelling into the process of service delivery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Use of RA in FSP may help reduce family conflict as </a:t>
            </a:r>
            <a:r>
              <a:rPr lang="en-GB" smtClean="0"/>
              <a:t>oppose to </a:t>
            </a:r>
            <a:r>
              <a:rPr lang="en-GB" dirty="0" smtClean="0"/>
              <a:t>other methods that </a:t>
            </a:r>
            <a:r>
              <a:rPr lang="en-GB" smtClean="0"/>
              <a:t>to not.</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8283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fontScale="90000"/>
          </a:bodyPr>
          <a:lstStyle/>
          <a:p>
            <a:pPr algn="ctr"/>
            <a:r>
              <a:rPr lang="en-GB" sz="2700" b="1" dirty="0">
                <a:solidFill>
                  <a:srgbClr val="EE1F7A"/>
                </a:solidFill>
              </a:rPr>
              <a:t/>
            </a:r>
            <a:br>
              <a:rPr lang="en-GB" sz="2700" b="1" dirty="0">
                <a:solidFill>
                  <a:srgbClr val="EE1F7A"/>
                </a:solidFill>
              </a:rPr>
            </a:br>
            <a:r>
              <a:rPr lang="en-GB" sz="2700" b="1" dirty="0">
                <a:solidFill>
                  <a:srgbClr val="EE1F7A"/>
                </a:solidFill>
              </a:rPr>
              <a:t>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733256"/>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405879" y="404664"/>
            <a:ext cx="8180614" cy="6120680"/>
          </a:xfrm>
          <a:prstGeom prst="rect">
            <a:avLst/>
          </a:prstGeom>
          <a:noFill/>
          <a:ln w="57150">
            <a:solidFill>
              <a:srgbClr val="D8D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1614" y="5686457"/>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Box 2"/>
          <p:cNvSpPr txBox="1"/>
          <p:nvPr/>
        </p:nvSpPr>
        <p:spPr>
          <a:xfrm>
            <a:off x="552836" y="3945507"/>
            <a:ext cx="826590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4"/>
          <a:stretch>
            <a:fillRect/>
          </a:stretch>
        </p:blipFill>
        <p:spPr>
          <a:xfrm>
            <a:off x="7162733" y="5709941"/>
            <a:ext cx="928146" cy="618764"/>
          </a:xfrm>
          <a:prstGeom prst="rect">
            <a:avLst/>
          </a:prstGeom>
        </p:spPr>
      </p:pic>
      <p:pic>
        <p:nvPicPr>
          <p:cNvPr id="8" name="Picture 7"/>
          <p:cNvPicPr>
            <a:picLocks noChangeAspect="1"/>
          </p:cNvPicPr>
          <p:nvPr/>
        </p:nvPicPr>
        <p:blipFill>
          <a:blip r:embed="rId5"/>
          <a:stretch>
            <a:fillRect/>
          </a:stretch>
        </p:blipFill>
        <p:spPr>
          <a:xfrm>
            <a:off x="5009956" y="5711277"/>
            <a:ext cx="1005582" cy="637467"/>
          </a:xfrm>
          <a:prstGeom prst="rect">
            <a:avLst/>
          </a:prstGeom>
        </p:spPr>
      </p:pic>
      <p:graphicFrame>
        <p:nvGraphicFramePr>
          <p:cNvPr id="14" name="Diagram 13"/>
          <p:cNvGraphicFramePr/>
          <p:nvPr>
            <p:extLst>
              <p:ext uri="{D42A27DB-BD31-4B8C-83A1-F6EECF244321}">
                <p14:modId xmlns:p14="http://schemas.microsoft.com/office/powerpoint/2010/main" val="1757710275"/>
              </p:ext>
            </p:extLst>
          </p:nvPr>
        </p:nvGraphicFramePr>
        <p:xfrm>
          <a:off x="1456678" y="1238250"/>
          <a:ext cx="7509020" cy="4381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extBox 14"/>
          <p:cNvSpPr txBox="1"/>
          <p:nvPr/>
        </p:nvSpPr>
        <p:spPr>
          <a:xfrm>
            <a:off x="4860032" y="1700808"/>
            <a:ext cx="792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Input</a:t>
            </a:r>
          </a:p>
        </p:txBody>
      </p:sp>
      <p:sp>
        <p:nvSpPr>
          <p:cNvPr id="16" name="TextBox 15"/>
          <p:cNvSpPr txBox="1"/>
          <p:nvPr/>
        </p:nvSpPr>
        <p:spPr>
          <a:xfrm>
            <a:off x="6372200" y="1700808"/>
            <a:ext cx="9361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Output</a:t>
            </a:r>
          </a:p>
        </p:txBody>
      </p:sp>
    </p:spTree>
    <p:extLst>
      <p:ext uri="{BB962C8B-B14F-4D97-AF65-F5344CB8AC3E}">
        <p14:creationId xmlns:p14="http://schemas.microsoft.com/office/powerpoint/2010/main" val="701690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9672" y="5949280"/>
            <a:ext cx="603192" cy="594386"/>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B727A398-6AC0-4E38-A7A6-3F2B95042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836712"/>
            <a:ext cx="6419319" cy="4968552"/>
          </a:xfrm>
          <a:prstGeom prst="rect">
            <a:avLst/>
          </a:prstGeom>
        </p:spPr>
      </p:pic>
      <p:sp>
        <p:nvSpPr>
          <p:cNvPr id="11" name="TextBox 10">
            <a:extLst>
              <a:ext uri="{FF2B5EF4-FFF2-40B4-BE49-F238E27FC236}">
                <a16:creationId xmlns:a16="http://schemas.microsoft.com/office/drawing/2014/main" id="{74BA077D-9ED7-49A1-A5C4-6262D66545BC}"/>
              </a:ext>
            </a:extLst>
          </p:cNvPr>
          <p:cNvSpPr txBox="1"/>
          <p:nvPr/>
        </p:nvSpPr>
        <p:spPr>
          <a:xfrm>
            <a:off x="3635896" y="730710"/>
            <a:ext cx="6480720" cy="369332"/>
          </a:xfrm>
          <a:prstGeom prst="rect">
            <a:avLst/>
          </a:prstGeom>
          <a:noFill/>
        </p:spPr>
        <p:txBody>
          <a:bodyPr wrap="square" rtlCol="0">
            <a:spAutoFit/>
          </a:bodyPr>
          <a:lstStyle/>
          <a:p>
            <a:r>
              <a:rPr lang="en-GB" dirty="0"/>
              <a:t>Source: International Institute for Restorative Practices</a:t>
            </a:r>
          </a:p>
        </p:txBody>
      </p:sp>
    </p:spTree>
    <p:extLst>
      <p:ext uri="{BB962C8B-B14F-4D97-AF65-F5344CB8AC3E}">
        <p14:creationId xmlns:p14="http://schemas.microsoft.com/office/powerpoint/2010/main" val="228629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587016"/>
            <a:ext cx="8629650" cy="356085"/>
          </a:xfrm>
        </p:spPr>
        <p:txBody>
          <a:bodyPr/>
          <a:lstStyle/>
          <a:p>
            <a:pPr algn="ctr"/>
            <a:r>
              <a:rPr lang="en-GB" sz="2700" b="1" dirty="0"/>
              <a:t>Restorative questions</a:t>
            </a:r>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pic>
        <p:nvPicPr>
          <p:cNvPr id="7" name="Picture 6">
            <a:extLst>
              <a:ext uri="{FF2B5EF4-FFF2-40B4-BE49-F238E27FC236}">
                <a16:creationId xmlns:a16="http://schemas.microsoft.com/office/drawing/2014/main" id="{E2E698ED-A0CC-4E43-B754-62562734B104}"/>
              </a:ext>
            </a:extLst>
          </p:cNvPr>
          <p:cNvPicPr>
            <a:picLocks noChangeAspect="1"/>
          </p:cNvPicPr>
          <p:nvPr/>
        </p:nvPicPr>
        <p:blipFill rotWithShape="1">
          <a:blip r:embed="rId4"/>
          <a:srcRect l="27163" t="42941" r="27951" b="30225"/>
          <a:stretch/>
        </p:blipFill>
        <p:spPr>
          <a:xfrm>
            <a:off x="185738" y="2420888"/>
            <a:ext cx="8565821" cy="2880320"/>
          </a:xfrm>
          <a:prstGeom prst="rect">
            <a:avLst/>
          </a:prstGeom>
        </p:spPr>
      </p:pic>
    </p:spTree>
    <p:extLst>
      <p:ext uri="{BB962C8B-B14F-4D97-AF65-F5344CB8AC3E}">
        <p14:creationId xmlns:p14="http://schemas.microsoft.com/office/powerpoint/2010/main" val="38471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560" y="2227803"/>
            <a:ext cx="9612560" cy="2423740"/>
          </a:xfrm>
          <a:prstGeom prst="rect">
            <a:avLst/>
          </a:prstGeom>
          <a:noFill/>
        </p:spPr>
        <p:txBody>
          <a:bodyPr wrap="square" rtlCol="0">
            <a:spAutoFit/>
          </a:bodyPr>
          <a:lstStyle/>
          <a:p>
            <a:pPr defTabSz="685800"/>
            <a:endParaRPr lang="en-GB" sz="1350" dirty="0">
              <a:solidFill>
                <a:prstClr val="black"/>
              </a:solidFill>
              <a:latin typeface="Calibri" panose="020F0502020204030204"/>
            </a:endParaRPr>
          </a:p>
          <a:p>
            <a:pPr algn="ctr" defTabSz="685800"/>
            <a:r>
              <a:rPr lang="en-GB" sz="3300" dirty="0">
                <a:solidFill>
                  <a:prstClr val="black"/>
                </a:solidFill>
                <a:latin typeface="Calibri" panose="020F0502020204030204"/>
              </a:rPr>
              <a:t>RA workshop</a:t>
            </a:r>
          </a:p>
          <a:p>
            <a:pPr algn="ctr" defTabSz="685800"/>
            <a:endParaRPr lang="en-GB" sz="2400" dirty="0">
              <a:solidFill>
                <a:prstClr val="black"/>
              </a:solidFill>
              <a:latin typeface="Calibri" panose="020F0502020204030204"/>
            </a:endParaRPr>
          </a:p>
          <a:p>
            <a:pPr defTabSz="685800"/>
            <a:r>
              <a:rPr lang="en-GB" dirty="0" smtClean="0">
                <a:solidFill>
                  <a:prstClr val="black"/>
                </a:solidFill>
              </a:rPr>
              <a:t>                                 1.  Personal values and practice </a:t>
            </a:r>
          </a:p>
          <a:p>
            <a:pPr defTabSz="685800"/>
            <a:r>
              <a:rPr lang="en-GB" dirty="0">
                <a:solidFill>
                  <a:prstClr val="black"/>
                </a:solidFill>
              </a:rPr>
              <a:t> </a:t>
            </a:r>
            <a:r>
              <a:rPr lang="en-GB" dirty="0" smtClean="0">
                <a:solidFill>
                  <a:prstClr val="black"/>
                </a:solidFill>
              </a:rPr>
              <a:t>                                 2. The </a:t>
            </a:r>
            <a:r>
              <a:rPr lang="en-GB" dirty="0">
                <a:solidFill>
                  <a:prstClr val="black"/>
                </a:solidFill>
              </a:rPr>
              <a:t>Gingerbread man: doing ‘to,’  ‘with’, ’for’ and ‘not’ with </a:t>
            </a:r>
            <a:r>
              <a:rPr lang="en-GB" dirty="0" smtClean="0">
                <a:solidFill>
                  <a:prstClr val="black"/>
                </a:solidFill>
              </a:rPr>
              <a:t>families</a:t>
            </a:r>
          </a:p>
          <a:p>
            <a:pPr defTabSz="685800"/>
            <a:r>
              <a:rPr lang="en-GB" dirty="0">
                <a:solidFill>
                  <a:prstClr val="black"/>
                </a:solidFill>
              </a:rPr>
              <a:t> </a:t>
            </a:r>
            <a:r>
              <a:rPr lang="en-GB" dirty="0" smtClean="0">
                <a:solidFill>
                  <a:prstClr val="black"/>
                </a:solidFill>
              </a:rPr>
              <a:t>                                  </a:t>
            </a:r>
            <a:endParaRPr lang="en-GB"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p:txBody>
      </p:sp>
      <p:pic>
        <p:nvPicPr>
          <p:cNvPr id="2" name="Picture 1"/>
          <p:cNvPicPr>
            <a:picLocks noChangeAspect="1"/>
          </p:cNvPicPr>
          <p:nvPr/>
        </p:nvPicPr>
        <p:blipFill>
          <a:blip r:embed="rId3"/>
          <a:stretch>
            <a:fillRect/>
          </a:stretch>
        </p:blipFill>
        <p:spPr>
          <a:xfrm>
            <a:off x="1589732" y="5274791"/>
            <a:ext cx="603192" cy="594386"/>
          </a:xfrm>
          <a:prstGeom prst="rect">
            <a:avLst/>
          </a:prstGeom>
        </p:spPr>
      </p:pic>
    </p:spTree>
    <p:extLst>
      <p:ext uri="{BB962C8B-B14F-4D97-AF65-F5344CB8AC3E}">
        <p14:creationId xmlns:p14="http://schemas.microsoft.com/office/powerpoint/2010/main" val="2261219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CADE Master" id="{2099F0BA-5FB3-4434-8483-38746C2A0F17}" vid="{2333F5C5-21EA-41AD-993D-F54FAF60002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CADE Master" id="{2099F0BA-5FB3-4434-8483-38746C2A0F17}" vid="{2333F5C5-21EA-41AD-993D-F54FAF60002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3C-631E-4F1C-A569-B942CC576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5341</TotalTime>
  <Words>5809</Words>
  <Application>Microsoft Office PowerPoint</Application>
  <PresentationFormat>On-screen Show (4:3)</PresentationFormat>
  <Paragraphs>547</Paragraphs>
  <Slides>52</Slides>
  <Notes>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63" baseType="lpstr">
      <vt:lpstr>Arial</vt:lpstr>
      <vt:lpstr>avenir-lt-w01_35-light1475496</vt:lpstr>
      <vt:lpstr>Calibri</vt:lpstr>
      <vt:lpstr>Calibri Light</vt:lpstr>
      <vt:lpstr>Symbol</vt:lpstr>
      <vt:lpstr>Times New Roman</vt:lpstr>
      <vt:lpstr>ヒラギノ角ゴ Pro W3</vt:lpstr>
      <vt:lpstr>1_Office Theme</vt:lpstr>
      <vt:lpstr>Custom Design</vt:lpstr>
      <vt:lpstr>1_Custom Design</vt:lpstr>
      <vt:lpstr>Acrobat Document</vt:lpstr>
      <vt:lpstr>PowerPoint Presentation</vt:lpstr>
      <vt:lpstr>Aims of the workshop</vt:lpstr>
      <vt:lpstr>Overview of workshop </vt:lpstr>
      <vt:lpstr>What are family services in the UK? </vt:lpstr>
      <vt:lpstr>Study background, </vt:lpstr>
      <vt:lpstr>  </vt:lpstr>
      <vt:lpstr>PowerPoint Presentation</vt:lpstr>
      <vt:lpstr>Restorative questions</vt:lpstr>
      <vt:lpstr>PowerPoint Presentation</vt:lpstr>
      <vt:lpstr>PowerPoint Presentation</vt:lpstr>
      <vt:lpstr>Method</vt:lpstr>
      <vt:lpstr>Practitioner RA Training </vt:lpstr>
      <vt:lpstr>Practitioner understanding of RA </vt:lpstr>
      <vt:lpstr>How?  </vt:lpstr>
      <vt:lpstr>Perceptions RA impact on service provision (2)  </vt:lpstr>
      <vt:lpstr>Change mechanisms embedded within RA.  1. Motivational practice: Understanding of the effect of situations and challenges on others:.  2. Solution Focused Therapy:  Practitioners act as a ‘sounding board’  on which families can explore their own routes for change  3. Social modelling: ‘they start to mirror the way you’re working. Parents can see how things are happening and rather than screaming and shouting at their kids, they might kind of think: “Ah I saw how they did it and they got a response and normally I don’t get a response.’ FGP </vt:lpstr>
      <vt:lpstr>Comparison with other methods of social care delivery  </vt:lpstr>
      <vt:lpstr>  Effects at agency level </vt:lpstr>
      <vt:lpstr> Delivery and receipt of family support services using a Restorative Approach </vt:lpstr>
      <vt:lpstr>Assessment (2)</vt:lpstr>
      <vt:lpstr> Panel Meeting and Goal Setting </vt:lpstr>
      <vt:lpstr> </vt:lpstr>
      <vt:lpstr> </vt:lpstr>
      <vt:lpstr> </vt:lpstr>
      <vt:lpstr>PowerPoint Presentation</vt:lpstr>
      <vt:lpstr>PowerPoint Presentation</vt:lpstr>
      <vt:lpstr>Method</vt:lpstr>
      <vt:lpstr>Phase 1 </vt:lpstr>
      <vt:lpstr>Plans  for strengths based, relationship based practice &amp; RA</vt:lpstr>
      <vt:lpstr> Local Authority Case studies </vt:lpstr>
      <vt:lpstr>Service Delivery: referral, assessment, TAF meeting, service use, progress­ review, case closure  </vt:lpstr>
      <vt:lpstr>LA2</vt:lpstr>
      <vt:lpstr>LA3</vt:lpstr>
      <vt:lpstr>Family focused and WFA approaches  </vt:lpstr>
      <vt:lpstr> LA1 </vt:lpstr>
      <vt:lpstr>LA2 </vt:lpstr>
      <vt:lpstr>LA2 ( continued) </vt:lpstr>
      <vt:lpstr>LA3</vt:lpstr>
      <vt:lpstr>Relationship based practice</vt:lpstr>
      <vt:lpstr>Families </vt:lpstr>
      <vt:lpstr>Strengths-Based Practice </vt:lpstr>
      <vt:lpstr>LA1</vt:lpstr>
      <vt:lpstr>LA2</vt:lpstr>
      <vt:lpstr>LA3 </vt:lpstr>
      <vt:lpstr>Families attitudes post-service use </vt:lpstr>
      <vt:lpstr>Problems and challenges </vt:lpstr>
      <vt:lpstr>Quantitative findings </vt:lpstr>
      <vt:lpstr>Family conflict </vt:lpstr>
      <vt:lpstr>Family Independence </vt:lpstr>
      <vt:lpstr>Family cohesion </vt:lpstr>
      <vt:lpstr>Family expressiveness</vt:lpstr>
      <vt:lpstr>Conclusions </vt:lpstr>
    </vt:vector>
  </TitlesOfParts>
  <Company>Cardiff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insrv</dc:creator>
  <dc:description>Picture effects, no animation.</dc:description>
  <cp:lastModifiedBy>Anne Williams</cp:lastModifiedBy>
  <cp:revision>115</cp:revision>
  <dcterms:created xsi:type="dcterms:W3CDTF">2014-11-12T13:50:17Z</dcterms:created>
  <dcterms:modified xsi:type="dcterms:W3CDTF">2019-05-13T20:11:31Z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TC018814409991</vt:lpwstr>
  </property>
</Properties>
</file>