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31"/>
  </p:notesMasterIdLst>
  <p:handoutMasterIdLst>
    <p:handoutMasterId r:id="rId32"/>
  </p:handoutMasterIdLst>
  <p:sldIdLst>
    <p:sldId id="256" r:id="rId3"/>
    <p:sldId id="285" r:id="rId4"/>
    <p:sldId id="276" r:id="rId5"/>
    <p:sldId id="282" r:id="rId6"/>
    <p:sldId id="277" r:id="rId7"/>
    <p:sldId id="275" r:id="rId8"/>
    <p:sldId id="278" r:id="rId9"/>
    <p:sldId id="279" r:id="rId10"/>
    <p:sldId id="274" r:id="rId11"/>
    <p:sldId id="280" r:id="rId12"/>
    <p:sldId id="262" r:id="rId13"/>
    <p:sldId id="263" r:id="rId14"/>
    <p:sldId id="266" r:id="rId15"/>
    <p:sldId id="270" r:id="rId16"/>
    <p:sldId id="289" r:id="rId17"/>
    <p:sldId id="271" r:id="rId18"/>
    <p:sldId id="272" r:id="rId19"/>
    <p:sldId id="273" r:id="rId20"/>
    <p:sldId id="267" r:id="rId21"/>
    <p:sldId id="268" r:id="rId22"/>
    <p:sldId id="269" r:id="rId23"/>
    <p:sldId id="288" r:id="rId24"/>
    <p:sldId id="283" r:id="rId25"/>
    <p:sldId id="287" r:id="rId26"/>
    <p:sldId id="281" r:id="rId27"/>
    <p:sldId id="286" r:id="rId28"/>
    <p:sldId id="284" r:id="rId29"/>
    <p:sldId id="265"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433"/>
    <a:srgbClr val="001B3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656" autoAdjust="0"/>
  </p:normalViewPr>
  <p:slideViewPr>
    <p:cSldViewPr snapToGrid="0" snapToObjects="1">
      <p:cViewPr varScale="1">
        <p:scale>
          <a:sx n="71" d="100"/>
          <a:sy n="71" d="100"/>
        </p:scale>
        <p:origin x="1365" y="45"/>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627F2E8-2A33-A342-91D6-F91731D0F35E}" type="datetimeFigureOut">
              <a:rPr lang="en-US" smtClean="0"/>
              <a:pPr/>
              <a:t>10/25/2018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1FF6747-F0A4-F148-8139-1C096186EAAC}" type="slidenum">
              <a:rPr lang="en-US" smtClean="0"/>
              <a:pPr/>
              <a:t>‹#›</a:t>
            </a:fld>
            <a:endParaRPr lang="en-US"/>
          </a:p>
        </p:txBody>
      </p:sp>
    </p:spTree>
    <p:extLst>
      <p:ext uri="{BB962C8B-B14F-4D97-AF65-F5344CB8AC3E}">
        <p14:creationId xmlns:p14="http://schemas.microsoft.com/office/powerpoint/2010/main" val="203819261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9E5380E-4508-A34A-9B72-482113E1AC22}" type="datetimeFigureOut">
              <a:rPr lang="en-US" smtClean="0"/>
              <a:pPr/>
              <a:t>10/25/2018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5960E24-D32C-F64F-83D0-B553CA7A4643}" type="slidenum">
              <a:rPr lang="en-US" smtClean="0"/>
              <a:pPr/>
              <a:t>‹#›</a:t>
            </a:fld>
            <a:endParaRPr lang="en-US"/>
          </a:p>
        </p:txBody>
      </p:sp>
    </p:spTree>
    <p:extLst>
      <p:ext uri="{BB962C8B-B14F-4D97-AF65-F5344CB8AC3E}">
        <p14:creationId xmlns:p14="http://schemas.microsoft.com/office/powerpoint/2010/main" val="116599588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Jessica:  Key high</a:t>
            </a:r>
            <a:r>
              <a:rPr lang="en-US" baseline="0" dirty="0"/>
              <a:t>lights</a:t>
            </a:r>
            <a:r>
              <a:rPr lang="en-US" baseline="0" dirty="0">
                <a:sym typeface="Wingdings" panose="05000000000000000000" pitchFamily="2" charset="2"/>
              </a:rPr>
              <a: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960E24-D32C-F64F-83D0-B553CA7A464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39146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960E24-D32C-F64F-83D0-B553CA7A4643}" type="slidenum">
              <a:rPr lang="en-US" smtClean="0"/>
              <a:pPr/>
              <a:t>24</a:t>
            </a:fld>
            <a:endParaRPr lang="en-US"/>
          </a:p>
        </p:txBody>
      </p:sp>
    </p:spTree>
    <p:extLst>
      <p:ext uri="{BB962C8B-B14F-4D97-AF65-F5344CB8AC3E}">
        <p14:creationId xmlns:p14="http://schemas.microsoft.com/office/powerpoint/2010/main" val="1839150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a:latin typeface="Arial" panose="020B0604020202020204" pitchFamily="34" charset="0"/>
            </a:endParaRPr>
          </a:p>
          <a:p>
            <a:r>
              <a:rPr lang="en-US" dirty="0"/>
              <a:t>Tracy – summarizing where we’re going from here:</a:t>
            </a:r>
          </a:p>
          <a:p>
            <a:pPr marL="228600" indent="-228600">
              <a:buAutoNum type="arabicParenR"/>
            </a:pPr>
            <a:endParaRPr lang="en-US" dirty="0"/>
          </a:p>
          <a:p>
            <a:pPr marL="228600" indent="-228600">
              <a:buAutoNum type="arabicParenR"/>
            </a:pPr>
            <a:r>
              <a:rPr lang="en-US" dirty="0"/>
              <a:t>Fundraising for research</a:t>
            </a:r>
            <a:r>
              <a:rPr lang="en-US" baseline="0" dirty="0"/>
              <a:t> &amp; implementation</a:t>
            </a:r>
            <a:endParaRPr lang="en-US" dirty="0"/>
          </a:p>
          <a:p>
            <a:pPr marL="228600" indent="-228600">
              <a:buAutoNum type="arabicParenR"/>
            </a:pPr>
            <a:endParaRPr lang="en-US" dirty="0"/>
          </a:p>
          <a:p>
            <a:pPr marL="228600" indent="-228600">
              <a:buAutoNum type="arabicParenR" startAt="2"/>
            </a:pPr>
            <a:r>
              <a:rPr lang="en-US" baseline="0" dirty="0"/>
              <a:t>Research – JMG data analysis – UM grad student assistance</a:t>
            </a:r>
          </a:p>
          <a:p>
            <a:pPr marL="228600" indent="-228600">
              <a:buAutoNum type="arabicParenR" startAt="2"/>
            </a:pPr>
            <a:endParaRPr lang="en-US" baseline="0" dirty="0"/>
          </a:p>
          <a:p>
            <a:pPr marL="228600" indent="-228600">
              <a:buAutoNum type="arabicParenR" startAt="2"/>
            </a:pPr>
            <a:r>
              <a:rPr lang="en-US" baseline="0" dirty="0"/>
              <a:t> Model dissemination </a:t>
            </a:r>
          </a:p>
          <a:p>
            <a:pPr marL="0" indent="0">
              <a:buNone/>
            </a:pPr>
            <a:endParaRPr lang="en-US" baseline="0" dirty="0"/>
          </a:p>
          <a:p>
            <a:pPr marL="228600" indent="-228600">
              <a:buAutoNum type="arabicParenR" startAt="3"/>
            </a:pPr>
            <a:r>
              <a:rPr lang="en-US" baseline="0" dirty="0"/>
              <a:t>Learning Community / Community of Practice – transparent collaboration</a:t>
            </a:r>
          </a:p>
          <a:p>
            <a:pPr marL="228600" indent="-228600">
              <a:buAutoNum type="arabicParenR" startAt="3"/>
            </a:pPr>
            <a:endParaRPr lang="en-US" baseline="0" dirty="0"/>
          </a:p>
          <a:p>
            <a:pPr marL="228600" indent="-228600">
              <a:buAutoNum type="arabicParenR" startAt="3"/>
            </a:pPr>
            <a:r>
              <a:rPr lang="en-US" baseline="0" dirty="0"/>
              <a:t> Anticipated academic and popular press publishing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960E24-D32C-F64F-83D0-B553CA7A464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86808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now your turn to ask questions that you haven’t</a:t>
            </a:r>
            <a:r>
              <a:rPr lang="en-US" baseline="0" dirty="0"/>
              <a:t> yet had a chance to ask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960E24-D32C-F64F-83D0-B553CA7A464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99532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960E24-D32C-F64F-83D0-B553CA7A464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59680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altLang="en-US" dirty="0">
                <a:latin typeface="Arial" panose="020B0604020202020204" pitchFamily="34" charset="0"/>
              </a:rPr>
              <a:t>TRACY</a:t>
            </a:r>
            <a:r>
              <a:rPr lang="en-US" altLang="en-US" baseline="0" dirty="0">
                <a:latin typeface="Arial" panose="020B0604020202020204" pitchFamily="34" charset="0"/>
              </a:rPr>
              <a:t> (1 minute max): </a:t>
            </a:r>
          </a:p>
          <a:p>
            <a:pPr eaLnBrk="1" hangingPunct="1">
              <a:defRPr/>
            </a:pPr>
            <a:endParaRPr lang="en-US" altLang="en-US" dirty="0">
              <a:latin typeface="Arial" panose="020B0604020202020204" pitchFamily="34" charset="0"/>
            </a:endParaRPr>
          </a:p>
          <a:p>
            <a:pPr marL="171450" indent="-171450" eaLnBrk="1" hangingPunct="1">
              <a:buFont typeface="Arial" panose="020B0604020202020204" pitchFamily="34" charset="0"/>
              <a:buChar char="•"/>
              <a:defRPr/>
            </a:pPr>
            <a:r>
              <a:rPr lang="en-US" altLang="en-US" dirty="0">
                <a:latin typeface="Arial" panose="020B0604020202020204" pitchFamily="34" charset="0"/>
              </a:rPr>
              <a:t>Good Morning – we’d like to share a little bit about ourselves before we get into</a:t>
            </a:r>
            <a:r>
              <a:rPr lang="en-US" altLang="en-US" baseline="0" dirty="0">
                <a:latin typeface="Arial" panose="020B0604020202020204" pitchFamily="34" charset="0"/>
              </a:rPr>
              <a:t> the content of our presentation!</a:t>
            </a:r>
            <a:endParaRPr lang="en-US" altLang="en-US" dirty="0">
              <a:latin typeface="Arial" panose="020B0604020202020204" pitchFamily="34" charset="0"/>
            </a:endParaRPr>
          </a:p>
          <a:p>
            <a:pPr marL="171450" indent="-171450" eaLnBrk="1" hangingPunct="1">
              <a:buFont typeface="Arial" panose="020B0604020202020204" pitchFamily="34" charset="0"/>
              <a:buChar char="•"/>
              <a:defRPr/>
            </a:pPr>
            <a:endParaRPr lang="en-US" altLang="en-US" dirty="0">
              <a:latin typeface="Arial" panose="020B0604020202020204" pitchFamily="34" charset="0"/>
            </a:endParaRPr>
          </a:p>
          <a:p>
            <a:pPr marL="171450" indent="-171450" eaLnBrk="1" hangingPunct="1">
              <a:buFont typeface="Arial" panose="020B0604020202020204" pitchFamily="34" charset="0"/>
              <a:buChar char="•"/>
              <a:defRPr/>
            </a:pPr>
            <a:r>
              <a:rPr lang="en-US" altLang="en-US" dirty="0">
                <a:latin typeface="Arial" panose="020B0604020202020204" pitchFamily="34" charset="0"/>
              </a:rPr>
              <a:t>Tracy</a:t>
            </a:r>
            <a:r>
              <a:rPr lang="en-US" altLang="en-US" baseline="0" dirty="0">
                <a:latin typeface="Arial" panose="020B0604020202020204" pitchFamily="34" charset="0"/>
              </a:rPr>
              <a:t> Hall – I spent the first half of my career in Washington, DC –  serving a member of Congress; lobbying for a wide variety of clients;  and as a political appointee at the State and Agriculture Departments. </a:t>
            </a:r>
          </a:p>
          <a:p>
            <a:pPr marL="171450" indent="-171450" eaLnBrk="1" hangingPunct="1">
              <a:buFont typeface="Arial" panose="020B0604020202020204" pitchFamily="34" charset="0"/>
              <a:buChar char="•"/>
              <a:defRPr/>
            </a:pPr>
            <a:endParaRPr lang="en-US" altLang="en-US" baseline="0" dirty="0">
              <a:latin typeface="Arial" panose="020B0604020202020204" pitchFamily="34" charset="0"/>
            </a:endParaRPr>
          </a:p>
          <a:p>
            <a:pPr marL="171450" indent="-171450" eaLnBrk="1" hangingPunct="1">
              <a:buFont typeface="Arial" panose="020B0604020202020204" pitchFamily="34" charset="0"/>
              <a:buChar char="•"/>
              <a:defRPr/>
            </a:pPr>
            <a:r>
              <a:rPr lang="en-US" altLang="en-US" dirty="0">
                <a:latin typeface="Arial" panose="020B0604020202020204" pitchFamily="34" charset="0"/>
              </a:rPr>
              <a:t>The</a:t>
            </a:r>
            <a:r>
              <a:rPr lang="en-US" altLang="en-US" baseline="0" dirty="0">
                <a:latin typeface="Arial" panose="020B0604020202020204" pitchFamily="34" charset="0"/>
              </a:rPr>
              <a:t> 2</a:t>
            </a:r>
            <a:r>
              <a:rPr lang="en-US" altLang="en-US" baseline="30000" dirty="0">
                <a:latin typeface="Arial" panose="020B0604020202020204" pitchFamily="34" charset="0"/>
              </a:rPr>
              <a:t>nd</a:t>
            </a:r>
            <a:r>
              <a:rPr lang="en-US" altLang="en-US" baseline="0" dirty="0">
                <a:latin typeface="Arial" panose="020B0604020202020204" pitchFamily="34" charset="0"/>
              </a:rPr>
              <a:t> half of my career has been spent in SE Michigan in the nonprofit sector and now at </a:t>
            </a:r>
            <a:r>
              <a:rPr lang="en-US" altLang="en-US" dirty="0">
                <a:latin typeface="Arial" panose="020B0604020202020204" pitchFamily="34" charset="0"/>
              </a:rPr>
              <a:t>University of Michigan-Dearborn</a:t>
            </a:r>
            <a:r>
              <a:rPr lang="en-US" altLang="en-US" baseline="0" dirty="0">
                <a:latin typeface="Arial" panose="020B0604020202020204" pitchFamily="34" charset="0"/>
              </a:rPr>
              <a:t> – where I’ve both taught in the Masters of Public Administration program and helped establish the Office of Metropolitan Impact – which is committed to </a:t>
            </a:r>
            <a:r>
              <a:rPr lang="en-US" altLang="en-US" dirty="0">
                <a:latin typeface="Arial" panose="020B0604020202020204" pitchFamily="34" charset="0"/>
              </a:rPr>
              <a:t>deploying the University’s resources on behalf of SE Michigan </a:t>
            </a:r>
          </a:p>
          <a:p>
            <a:pPr marL="171450" indent="-171450" eaLnBrk="1" hangingPunct="1">
              <a:buFont typeface="Arial" panose="020B0604020202020204" pitchFamily="34" charset="0"/>
              <a:buChar char="•"/>
              <a:defRPr/>
            </a:pPr>
            <a:endParaRPr lang="en-US" altLang="en-US" dirty="0">
              <a:latin typeface="Arial" panose="020B0604020202020204" pitchFamily="34" charset="0"/>
            </a:endParaRPr>
          </a:p>
          <a:p>
            <a:pPr eaLnBrk="1" hangingPunct="1">
              <a:buFont typeface="Arial" panose="020B0604020202020204" pitchFamily="34" charset="0"/>
              <a:buNone/>
              <a:defRPr/>
            </a:pPr>
            <a:r>
              <a:rPr lang="en-US" altLang="en-US" dirty="0">
                <a:latin typeface="Arial" panose="020B0604020202020204" pitchFamily="34" charset="0"/>
              </a:rPr>
              <a:t>NEXT</a:t>
            </a:r>
            <a:r>
              <a:rPr lang="en-US" altLang="en-US" baseline="0" dirty="0">
                <a:latin typeface="Arial" panose="020B0604020202020204" pitchFamily="34" charset="0"/>
              </a:rPr>
              <a:t> SLIDE</a:t>
            </a:r>
            <a:r>
              <a:rPr lang="en-US" altLang="en-US" dirty="0">
                <a:latin typeface="Arial" panose="020B0604020202020204" pitchFamily="34" charset="0"/>
              </a:rPr>
              <a:t>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960E24-D32C-F64F-83D0-B553CA7A464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1607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this organically</a:t>
            </a:r>
            <a:r>
              <a:rPr lang="en-US" baseline="0" dirty="0"/>
              <a:t>-evolving partnership got started:</a:t>
            </a:r>
          </a:p>
          <a:p>
            <a:endParaRPr lang="en-US" baseline="0" dirty="0"/>
          </a:p>
          <a:p>
            <a:r>
              <a:rPr lang="en-US" dirty="0"/>
              <a:t>OMI launched Public Allies Metro Detroit</a:t>
            </a:r>
            <a:r>
              <a:rPr lang="en-US" baseline="0" dirty="0"/>
              <a:t> – the 23</a:t>
            </a:r>
            <a:r>
              <a:rPr lang="en-US" baseline="30000" dirty="0"/>
              <a:t>rd</a:t>
            </a:r>
            <a:r>
              <a:rPr lang="en-US" baseline="0" dirty="0"/>
              <a:t> affiliate of a national AmeriCorps service program.</a:t>
            </a:r>
          </a:p>
          <a:p>
            <a:endParaRPr lang="en-US" baseline="0" dirty="0"/>
          </a:p>
          <a:p>
            <a:r>
              <a:rPr lang="en-US" dirty="0"/>
              <a:t>We’re launching our</a:t>
            </a:r>
            <a:r>
              <a:rPr lang="en-US" baseline="0" dirty="0"/>
              <a:t> 6</a:t>
            </a:r>
            <a:r>
              <a:rPr lang="en-US" baseline="30000" dirty="0"/>
              <a:t>th</a:t>
            </a:r>
            <a:r>
              <a:rPr lang="en-US" baseline="0" dirty="0"/>
              <a:t> cohort of roughly 35 individuals in the 10-month apprenticeship program and will host up to 40 in the 5-month pre-apprenticeship program over the course of 2018-2019.</a:t>
            </a:r>
          </a:p>
          <a:p>
            <a:endParaRPr lang="en-US" baseline="0" dirty="0"/>
          </a:p>
          <a:p>
            <a:endParaRPr lang="en-US" baseline="0" dirty="0"/>
          </a:p>
          <a:p>
            <a:r>
              <a:rPr lang="en-US" baseline="0" dirty="0"/>
              <a:t>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960E24-D32C-F64F-83D0-B553CA7A464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6044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 clear – our</a:t>
            </a:r>
            <a:r>
              <a:rPr lang="en-US" baseline="0" dirty="0"/>
              <a:t> PA program is different than most other national service programs:</a:t>
            </a:r>
          </a:p>
          <a:p>
            <a:endParaRPr lang="en-US" baseline="0" dirty="0"/>
          </a:p>
          <a:p>
            <a:r>
              <a:rPr lang="en-US" baseline="0" dirty="0"/>
              <a:t>HS Diploma or GED; citizen; no violent criminal background;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Seeking leaders from community to lead community-building and activism</a:t>
            </a:r>
          </a:p>
          <a:p>
            <a:pPr marL="171450" indent="-171450">
              <a:buFont typeface="Arial" panose="020B0604020202020204" pitchFamily="34" charset="0"/>
              <a:buChar char="•"/>
            </a:pPr>
            <a:r>
              <a:rPr lang="en-US" baseline="0" dirty="0"/>
              <a:t>Nontraditional folks are welcome, re-entering citizens, LGBTQ?, young parents, etc.</a:t>
            </a:r>
          </a:p>
          <a:p>
            <a:pPr marL="171450" indent="-171450">
              <a:buFont typeface="Arial" panose="020B0604020202020204" pitchFamily="34" charset="0"/>
              <a:buChar char="•"/>
            </a:pPr>
            <a:r>
              <a:rPr lang="en-US" baseline="0" dirty="0"/>
              <a:t>60% are OY</a:t>
            </a:r>
          </a:p>
          <a:p>
            <a:pPr marL="171450" indent="-171450">
              <a:buFont typeface="Arial" panose="020B0604020202020204" pitchFamily="34" charset="0"/>
              <a:buChar char="•"/>
            </a:pPr>
            <a:r>
              <a:rPr lang="en-US" baseline="0" dirty="0"/>
              <a:t>61% are non-degreed</a:t>
            </a:r>
          </a:p>
          <a:p>
            <a:pPr marL="171450" indent="-171450">
              <a:buFont typeface="Arial" panose="020B0604020202020204" pitchFamily="34" charset="0"/>
              <a:buChar char="•"/>
            </a:pPr>
            <a:r>
              <a:rPr lang="en-US" baseline="0" dirty="0"/>
              <a:t>83%+ are of color</a:t>
            </a:r>
          </a:p>
          <a:p>
            <a:pPr marL="171450" indent="-171450">
              <a:buFont typeface="Arial" panose="020B0604020202020204" pitchFamily="34" charset="0"/>
              <a:buChar char="•"/>
            </a:pPr>
            <a:r>
              <a:rPr lang="en-US" baseline="0" dirty="0"/>
              <a:t>77% are 17-24 years old</a:t>
            </a:r>
          </a:p>
          <a:p>
            <a:pPr marL="171450" indent="-171450">
              <a:buFont typeface="Arial" panose="020B0604020202020204" pitchFamily="34" charset="0"/>
              <a:buChar char="•"/>
            </a:pPr>
            <a:r>
              <a:rPr lang="en-US" baseline="0" dirty="0"/>
              <a:t>60% female</a:t>
            </a:r>
          </a:p>
          <a:p>
            <a:pPr marL="171450" indent="-171450">
              <a:buFont typeface="Arial" panose="020B0604020202020204" pitchFamily="34" charset="0"/>
              <a:buChar char="•"/>
            </a:pPr>
            <a:r>
              <a:rPr lang="en-US" baseline="0" dirty="0"/>
              <a:t>Audacious goal of changing the face of leadership in Detroit over the next 10-20 years</a:t>
            </a:r>
            <a:endParaRPr lang="en-US" dirty="0"/>
          </a:p>
        </p:txBody>
      </p:sp>
      <p:sp>
        <p:nvSpPr>
          <p:cNvPr id="4" name="Slide Number Placeholder 3"/>
          <p:cNvSpPr>
            <a:spLocks noGrp="1"/>
          </p:cNvSpPr>
          <p:nvPr>
            <p:ph type="sldNum" sz="quarter" idx="10"/>
          </p:nvPr>
        </p:nvSpPr>
        <p:spPr/>
        <p:txBody>
          <a:bodyPr/>
          <a:lstStyle/>
          <a:p>
            <a:fld id="{45960E24-D32C-F64F-83D0-B553CA7A4643}" type="slidenum">
              <a:rPr lang="en-US" smtClean="0"/>
              <a:pPr/>
              <a:t>6</a:t>
            </a:fld>
            <a:endParaRPr lang="en-US"/>
          </a:p>
        </p:txBody>
      </p:sp>
    </p:spTree>
    <p:extLst>
      <p:ext uri="{BB962C8B-B14F-4D97-AF65-F5344CB8AC3E}">
        <p14:creationId xmlns:p14="http://schemas.microsoft.com/office/powerpoint/2010/main" val="592101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Through our Public Allies work, we were invited to join Detroit’s WFD Board Youth Committee – and became co-conveners of the DOYC several years ago – and became advocating on behalf of the unique needs of this population – roughly 25,000 young adults within our city’s limits, with another 50,000 or so in the inner rim suburbs.</a:t>
            </a:r>
          </a:p>
          <a:p>
            <a:endParaRPr lang="en-US" baseline="0" dirty="0"/>
          </a:p>
          <a:p>
            <a:r>
              <a:rPr lang="en-US" baseline="0" dirty="0"/>
              <a:t>Note:  GDYT adjacent to the left – we’ll come back to it in a few minutes.</a:t>
            </a:r>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960E24-D32C-F64F-83D0-B553CA7A464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8037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UM Dearborn was asked</a:t>
            </a:r>
            <a:r>
              <a:rPr lang="en-US" baseline="0" dirty="0"/>
              <a:t> to help co-convene the DOYC with Detroit’s WFD agency, DESC.</a:t>
            </a:r>
          </a:p>
          <a:p>
            <a:endParaRPr lang="en-US" baseline="0" dirty="0"/>
          </a:p>
          <a:p>
            <a:r>
              <a:rPr lang="en-US" baseline="0" dirty="0"/>
              <a:t>We began traveling twice a year to Aspen Institute’s Opportunity Youth Incentive Fund </a:t>
            </a:r>
            <a:r>
              <a:rPr lang="en-US" baseline="0" dirty="0" err="1"/>
              <a:t>Convenings</a:t>
            </a:r>
            <a:r>
              <a:rPr lang="en-US" baseline="0" dirty="0"/>
              <a:t> – and learned more that resonated with us about OY – especially ideas about TIC, ACEs and related challenges that our members are facing.</a:t>
            </a:r>
          </a:p>
          <a:p>
            <a:endParaRPr lang="en-US" baseline="0" dirty="0"/>
          </a:p>
          <a:p>
            <a:r>
              <a:rPr lang="en-US" baseline="0" dirty="0"/>
              <a:t>All of this additional Youth-focused work resulted in a contract with a U.S. Dept. of Labor-funded Jobs for Michigan’s Graduates project within one of Detroit’s most challenged high schools – Osborn High School – where we met Brian Frick, who is presenting with us this morning.  </a:t>
            </a:r>
          </a:p>
          <a:p>
            <a:endParaRPr lang="en-US" baseline="0" dirty="0"/>
          </a:p>
          <a:p>
            <a:r>
              <a:rPr lang="en-US" baseline="0" dirty="0"/>
              <a:t>Our model of engagement was the following (next slide).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960E24-D32C-F64F-83D0-B553CA7A464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7327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began</a:t>
            </a:r>
            <a:r>
              <a:rPr lang="en-US" baseline="0" dirty="0"/>
              <a:t> by asking the students what THEY wanted – and developed programming based on their desires.  </a:t>
            </a:r>
          </a:p>
          <a:p>
            <a:endParaRPr lang="en-US" baseline="0" dirty="0"/>
          </a:p>
          <a:p>
            <a:r>
              <a:rPr lang="en-US" baseline="0" dirty="0"/>
              <a:t>But, along the way, as we partnered ever more closely with Brian and other JMG teachers, we realized we were seeing the same patterns </a:t>
            </a:r>
            <a:endParaRPr lang="en-US" dirty="0"/>
          </a:p>
        </p:txBody>
      </p:sp>
      <p:sp>
        <p:nvSpPr>
          <p:cNvPr id="4" name="Slide Number Placeholder 3"/>
          <p:cNvSpPr>
            <a:spLocks noGrp="1"/>
          </p:cNvSpPr>
          <p:nvPr>
            <p:ph type="sldNum" sz="quarter" idx="10"/>
          </p:nvPr>
        </p:nvSpPr>
        <p:spPr/>
        <p:txBody>
          <a:bodyPr/>
          <a:lstStyle/>
          <a:p>
            <a:fld id="{45960E24-D32C-F64F-83D0-B553CA7A4643}" type="slidenum">
              <a:rPr lang="en-US" smtClean="0"/>
              <a:pPr/>
              <a:t>9</a:t>
            </a:fld>
            <a:endParaRPr lang="en-US"/>
          </a:p>
        </p:txBody>
      </p:sp>
    </p:spTree>
    <p:extLst>
      <p:ext uri="{BB962C8B-B14F-4D97-AF65-F5344CB8AC3E}">
        <p14:creationId xmlns:p14="http://schemas.microsoft.com/office/powerpoint/2010/main" val="2794669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led to a serendipitous and</a:t>
            </a:r>
            <a:r>
              <a:rPr lang="en-US" baseline="0" dirty="0"/>
              <a:t> fortuitous partnership with Dr. Camp, whose research intersects with our desire to develop best practices that are evidence-based! </a:t>
            </a:r>
            <a:endParaRPr lang="en-US" dirty="0"/>
          </a:p>
        </p:txBody>
      </p:sp>
      <p:sp>
        <p:nvSpPr>
          <p:cNvPr id="4" name="Slide Number Placeholder 3"/>
          <p:cNvSpPr>
            <a:spLocks noGrp="1"/>
          </p:cNvSpPr>
          <p:nvPr>
            <p:ph type="sldNum" sz="quarter" idx="10"/>
          </p:nvPr>
        </p:nvSpPr>
        <p:spPr/>
        <p:txBody>
          <a:bodyPr/>
          <a:lstStyle/>
          <a:p>
            <a:fld id="{45960E24-D32C-F64F-83D0-B553CA7A4643}" type="slidenum">
              <a:rPr lang="en-US" smtClean="0"/>
              <a:pPr/>
              <a:t>10</a:t>
            </a:fld>
            <a:endParaRPr lang="en-US"/>
          </a:p>
        </p:txBody>
      </p:sp>
    </p:spTree>
    <p:extLst>
      <p:ext uri="{BB962C8B-B14F-4D97-AF65-F5344CB8AC3E}">
        <p14:creationId xmlns:p14="http://schemas.microsoft.com/office/powerpoint/2010/main" val="42914848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Jessica – Slides 11-20</a:t>
            </a:r>
          </a:p>
        </p:txBody>
      </p:sp>
      <p:sp>
        <p:nvSpPr>
          <p:cNvPr id="4" name="Slide Number Placeholder 3"/>
          <p:cNvSpPr>
            <a:spLocks noGrp="1"/>
          </p:cNvSpPr>
          <p:nvPr>
            <p:ph type="sldNum" sz="quarter" idx="10"/>
          </p:nvPr>
        </p:nvSpPr>
        <p:spPr/>
        <p:txBody>
          <a:bodyPr/>
          <a:lstStyle/>
          <a:p>
            <a:fld id="{45960E24-D32C-F64F-83D0-B553CA7A4643}" type="slidenum">
              <a:rPr lang="en-US" smtClean="0"/>
              <a:pPr/>
              <a:t>11</a:t>
            </a:fld>
            <a:endParaRPr lang="en-US"/>
          </a:p>
        </p:txBody>
      </p:sp>
    </p:spTree>
    <p:extLst>
      <p:ext uri="{BB962C8B-B14F-4D97-AF65-F5344CB8AC3E}">
        <p14:creationId xmlns:p14="http://schemas.microsoft.com/office/powerpoint/2010/main" val="2937613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29CB2B3-5366-EF42-9966-CDA552F40062}" type="datetime1">
              <a:rPr lang="en-US" smtClean="0"/>
              <a:pPr/>
              <a:t>10/25/2018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131337-E23F-3E4B-9BD5-658EE1FFEFDF}" type="slidenum">
              <a:rPr lang="en-US" smtClean="0"/>
              <a:pPr/>
              <a:t>‹#›</a:t>
            </a:fld>
            <a:endParaRPr lang="en-US"/>
          </a:p>
        </p:txBody>
      </p:sp>
    </p:spTree>
    <p:extLst>
      <p:ext uri="{BB962C8B-B14F-4D97-AF65-F5344CB8AC3E}">
        <p14:creationId xmlns:p14="http://schemas.microsoft.com/office/powerpoint/2010/main" val="1829459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6C8CDC-A160-6042-8E74-25C9981C9653}" type="datetime1">
              <a:rPr lang="en-US" smtClean="0"/>
              <a:pPr/>
              <a:t>10/25/2018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131337-E23F-3E4B-9BD5-658EE1FFEFDF}" type="slidenum">
              <a:rPr lang="en-US" smtClean="0"/>
              <a:pPr/>
              <a:t>‹#›</a:t>
            </a:fld>
            <a:endParaRPr lang="en-US"/>
          </a:p>
        </p:txBody>
      </p:sp>
    </p:spTree>
    <p:extLst>
      <p:ext uri="{BB962C8B-B14F-4D97-AF65-F5344CB8AC3E}">
        <p14:creationId xmlns:p14="http://schemas.microsoft.com/office/powerpoint/2010/main" val="2342567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6D8A87-27FC-D44D-BEA2-B99DE4985C6A}" type="datetime1">
              <a:rPr lang="en-US" smtClean="0"/>
              <a:pPr/>
              <a:t>10/25/2018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131337-E23F-3E4B-9BD5-658EE1FFEFDF}" type="slidenum">
              <a:rPr lang="en-US" smtClean="0"/>
              <a:pPr/>
              <a:t>‹#›</a:t>
            </a:fld>
            <a:endParaRPr lang="en-US"/>
          </a:p>
        </p:txBody>
      </p:sp>
    </p:spTree>
    <p:extLst>
      <p:ext uri="{BB962C8B-B14F-4D97-AF65-F5344CB8AC3E}">
        <p14:creationId xmlns:p14="http://schemas.microsoft.com/office/powerpoint/2010/main" val="3537925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59A777C-2CF5-4A66-B6D9-E4E5B3E8F297}" type="datetime1">
              <a:rPr lang="en-US" smtClean="0"/>
              <a:t>10/25/2018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131337-E23F-3E4B-9BD5-658EE1FFEFDF}" type="slidenum">
              <a:rPr lang="en-US" smtClean="0"/>
              <a:pPr/>
              <a:t>‹#›</a:t>
            </a:fld>
            <a:endParaRPr lang="en-US"/>
          </a:p>
        </p:txBody>
      </p:sp>
    </p:spTree>
    <p:extLst>
      <p:ext uri="{BB962C8B-B14F-4D97-AF65-F5344CB8AC3E}">
        <p14:creationId xmlns:p14="http://schemas.microsoft.com/office/powerpoint/2010/main" val="3195219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8B0F43-67B2-43F8-9E92-5C0E9C437284}" type="datetime1">
              <a:rPr lang="en-US" smtClean="0"/>
              <a:t>10/25/2018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131337-E23F-3E4B-9BD5-658EE1FFEFDF}" type="slidenum">
              <a:rPr lang="en-US" smtClean="0"/>
              <a:pPr/>
              <a:t>‹#›</a:t>
            </a:fld>
            <a:endParaRPr lang="en-US"/>
          </a:p>
        </p:txBody>
      </p:sp>
    </p:spTree>
    <p:extLst>
      <p:ext uri="{BB962C8B-B14F-4D97-AF65-F5344CB8AC3E}">
        <p14:creationId xmlns:p14="http://schemas.microsoft.com/office/powerpoint/2010/main" val="22181248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3B2D02-EAC6-4E70-9DAC-AD57A4528332}" type="datetime1">
              <a:rPr lang="en-US" smtClean="0"/>
              <a:t>10/25/2018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131337-E23F-3E4B-9BD5-658EE1FFEFDF}" type="slidenum">
              <a:rPr lang="en-US" smtClean="0"/>
              <a:pPr/>
              <a:t>‹#›</a:t>
            </a:fld>
            <a:endParaRPr lang="en-US"/>
          </a:p>
        </p:txBody>
      </p:sp>
    </p:spTree>
    <p:extLst>
      <p:ext uri="{BB962C8B-B14F-4D97-AF65-F5344CB8AC3E}">
        <p14:creationId xmlns:p14="http://schemas.microsoft.com/office/powerpoint/2010/main" val="14000826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9946F5C-4751-4241-8499-00C7057194E5}" type="datetime1">
              <a:rPr lang="en-US" smtClean="0"/>
              <a:t>10/25/2018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131337-E23F-3E4B-9BD5-658EE1FFEFDF}" type="slidenum">
              <a:rPr lang="en-US" smtClean="0"/>
              <a:pPr/>
              <a:t>‹#›</a:t>
            </a:fld>
            <a:endParaRPr lang="en-US"/>
          </a:p>
        </p:txBody>
      </p:sp>
    </p:spTree>
    <p:extLst>
      <p:ext uri="{BB962C8B-B14F-4D97-AF65-F5344CB8AC3E}">
        <p14:creationId xmlns:p14="http://schemas.microsoft.com/office/powerpoint/2010/main" val="42209006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7F59753-788F-4B4A-9DF5-752C65E0A2BE}" type="datetime1">
              <a:rPr lang="en-US" smtClean="0"/>
              <a:t>10/25/2018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131337-E23F-3E4B-9BD5-658EE1FFEFDF}" type="slidenum">
              <a:rPr lang="en-US" smtClean="0"/>
              <a:pPr/>
              <a:t>‹#›</a:t>
            </a:fld>
            <a:endParaRPr lang="en-US"/>
          </a:p>
        </p:txBody>
      </p:sp>
    </p:spTree>
    <p:extLst>
      <p:ext uri="{BB962C8B-B14F-4D97-AF65-F5344CB8AC3E}">
        <p14:creationId xmlns:p14="http://schemas.microsoft.com/office/powerpoint/2010/main" val="37211008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D46B5E-CD70-4E5D-BA01-D2A910F6445E}" type="datetime1">
              <a:rPr lang="en-US" smtClean="0"/>
              <a:t>10/25/2018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131337-E23F-3E4B-9BD5-658EE1FFEFDF}" type="slidenum">
              <a:rPr lang="en-US" smtClean="0"/>
              <a:pPr/>
              <a:t>‹#›</a:t>
            </a:fld>
            <a:endParaRPr lang="en-US"/>
          </a:p>
        </p:txBody>
      </p:sp>
    </p:spTree>
    <p:extLst>
      <p:ext uri="{BB962C8B-B14F-4D97-AF65-F5344CB8AC3E}">
        <p14:creationId xmlns:p14="http://schemas.microsoft.com/office/powerpoint/2010/main" val="40559362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5FDE83-79C1-4679-B824-CDB3E8015AA0}" type="datetime1">
              <a:rPr lang="en-US" smtClean="0"/>
              <a:t>10/25/2018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131337-E23F-3E4B-9BD5-658EE1FFEFDF}" type="slidenum">
              <a:rPr lang="en-US" smtClean="0"/>
              <a:pPr/>
              <a:t>‹#›</a:t>
            </a:fld>
            <a:endParaRPr lang="en-US"/>
          </a:p>
        </p:txBody>
      </p:sp>
    </p:spTree>
    <p:extLst>
      <p:ext uri="{BB962C8B-B14F-4D97-AF65-F5344CB8AC3E}">
        <p14:creationId xmlns:p14="http://schemas.microsoft.com/office/powerpoint/2010/main" val="38826344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A938BA-E4D2-453E-BA16-90931E319E43}" type="datetime1">
              <a:rPr lang="en-US" smtClean="0"/>
              <a:t>10/25/2018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131337-E23F-3E4B-9BD5-658EE1FFEFDF}" type="slidenum">
              <a:rPr lang="en-US" smtClean="0"/>
              <a:pPr/>
              <a:t>‹#›</a:t>
            </a:fld>
            <a:endParaRPr lang="en-US"/>
          </a:p>
        </p:txBody>
      </p:sp>
    </p:spTree>
    <p:extLst>
      <p:ext uri="{BB962C8B-B14F-4D97-AF65-F5344CB8AC3E}">
        <p14:creationId xmlns:p14="http://schemas.microsoft.com/office/powerpoint/2010/main" val="3440448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76ADC3-CA36-6D4E-BE4E-4E167630A37B}" type="datetime1">
              <a:rPr lang="en-US" smtClean="0"/>
              <a:pPr/>
              <a:t>10/25/2018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131337-E23F-3E4B-9BD5-658EE1FFEFDF}" type="slidenum">
              <a:rPr lang="en-US" smtClean="0"/>
              <a:pPr/>
              <a:t>‹#›</a:t>
            </a:fld>
            <a:endParaRPr lang="en-US"/>
          </a:p>
        </p:txBody>
      </p:sp>
    </p:spTree>
    <p:extLst>
      <p:ext uri="{BB962C8B-B14F-4D97-AF65-F5344CB8AC3E}">
        <p14:creationId xmlns:p14="http://schemas.microsoft.com/office/powerpoint/2010/main" val="29281531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4CCF0-675D-4C61-964B-E94867B76258}" type="datetime1">
              <a:rPr lang="en-US" smtClean="0"/>
              <a:t>10/25/2018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131337-E23F-3E4B-9BD5-658EE1FFEFDF}" type="slidenum">
              <a:rPr lang="en-US" smtClean="0"/>
              <a:pPr/>
              <a:t>‹#›</a:t>
            </a:fld>
            <a:endParaRPr lang="en-US"/>
          </a:p>
        </p:txBody>
      </p:sp>
    </p:spTree>
    <p:extLst>
      <p:ext uri="{BB962C8B-B14F-4D97-AF65-F5344CB8AC3E}">
        <p14:creationId xmlns:p14="http://schemas.microsoft.com/office/powerpoint/2010/main" val="5300079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6EA5CD-9FC7-4731-9628-1767928A5D98}" type="datetime1">
              <a:rPr lang="en-US" smtClean="0"/>
              <a:t>10/25/2018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131337-E23F-3E4B-9BD5-658EE1FFEFDF}" type="slidenum">
              <a:rPr lang="en-US" smtClean="0"/>
              <a:pPr/>
              <a:t>‹#›</a:t>
            </a:fld>
            <a:endParaRPr lang="en-US"/>
          </a:p>
        </p:txBody>
      </p:sp>
    </p:spTree>
    <p:extLst>
      <p:ext uri="{BB962C8B-B14F-4D97-AF65-F5344CB8AC3E}">
        <p14:creationId xmlns:p14="http://schemas.microsoft.com/office/powerpoint/2010/main" val="39259311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822738-9127-415B-9FCE-A1F9FDC5C053}" type="datetime1">
              <a:rPr lang="en-US" smtClean="0"/>
              <a:t>10/25/2018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131337-E23F-3E4B-9BD5-658EE1FFEFDF}" type="slidenum">
              <a:rPr lang="en-US" smtClean="0"/>
              <a:pPr/>
              <a:t>‹#›</a:t>
            </a:fld>
            <a:endParaRPr lang="en-US"/>
          </a:p>
        </p:txBody>
      </p:sp>
    </p:spTree>
    <p:extLst>
      <p:ext uri="{BB962C8B-B14F-4D97-AF65-F5344CB8AC3E}">
        <p14:creationId xmlns:p14="http://schemas.microsoft.com/office/powerpoint/2010/main" val="2626908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D09D61-4356-9C49-AE76-4F5A0D6CA50C}" type="datetime1">
              <a:rPr lang="en-US" smtClean="0"/>
              <a:pPr/>
              <a:t>10/25/2018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131337-E23F-3E4B-9BD5-658EE1FFEFDF}" type="slidenum">
              <a:rPr lang="en-US" smtClean="0"/>
              <a:pPr/>
              <a:t>‹#›</a:t>
            </a:fld>
            <a:endParaRPr lang="en-US"/>
          </a:p>
        </p:txBody>
      </p:sp>
    </p:spTree>
    <p:extLst>
      <p:ext uri="{BB962C8B-B14F-4D97-AF65-F5344CB8AC3E}">
        <p14:creationId xmlns:p14="http://schemas.microsoft.com/office/powerpoint/2010/main" val="3392011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52D39-6E6C-6C4D-9F62-23A4724EBD26}" type="datetime1">
              <a:rPr lang="en-US" smtClean="0"/>
              <a:pPr/>
              <a:t>10/25/2018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131337-E23F-3E4B-9BD5-658EE1FFEFDF}" type="slidenum">
              <a:rPr lang="en-US" smtClean="0"/>
              <a:pPr/>
              <a:t>‹#›</a:t>
            </a:fld>
            <a:endParaRPr lang="en-US"/>
          </a:p>
        </p:txBody>
      </p:sp>
    </p:spTree>
    <p:extLst>
      <p:ext uri="{BB962C8B-B14F-4D97-AF65-F5344CB8AC3E}">
        <p14:creationId xmlns:p14="http://schemas.microsoft.com/office/powerpoint/2010/main" val="695336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A0D7576-336A-3142-9309-086E8E405DD8}" type="datetime1">
              <a:rPr lang="en-US" smtClean="0"/>
              <a:pPr/>
              <a:t>10/25/2018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131337-E23F-3E4B-9BD5-658EE1FFEFDF}" type="slidenum">
              <a:rPr lang="en-US" smtClean="0"/>
              <a:pPr/>
              <a:t>‹#›</a:t>
            </a:fld>
            <a:endParaRPr lang="en-US"/>
          </a:p>
        </p:txBody>
      </p:sp>
    </p:spTree>
    <p:extLst>
      <p:ext uri="{BB962C8B-B14F-4D97-AF65-F5344CB8AC3E}">
        <p14:creationId xmlns:p14="http://schemas.microsoft.com/office/powerpoint/2010/main" val="4136382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4421390-2364-CF44-B850-37EF6602B11D}" type="datetime1">
              <a:rPr lang="en-US" smtClean="0"/>
              <a:pPr/>
              <a:t>10/25/2018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131337-E23F-3E4B-9BD5-658EE1FFEFDF}" type="slidenum">
              <a:rPr lang="en-US" smtClean="0"/>
              <a:pPr/>
              <a:t>‹#›</a:t>
            </a:fld>
            <a:endParaRPr lang="en-US"/>
          </a:p>
        </p:txBody>
      </p:sp>
    </p:spTree>
    <p:extLst>
      <p:ext uri="{BB962C8B-B14F-4D97-AF65-F5344CB8AC3E}">
        <p14:creationId xmlns:p14="http://schemas.microsoft.com/office/powerpoint/2010/main" val="974139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668843-44F8-9944-8DAB-185A35938D5C}" type="datetime1">
              <a:rPr lang="en-US" smtClean="0"/>
              <a:pPr/>
              <a:t>10/25/2018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131337-E23F-3E4B-9BD5-658EE1FFEFDF}" type="slidenum">
              <a:rPr lang="en-US" smtClean="0"/>
              <a:pPr/>
              <a:t>‹#›</a:t>
            </a:fld>
            <a:endParaRPr lang="en-US"/>
          </a:p>
        </p:txBody>
      </p:sp>
    </p:spTree>
    <p:extLst>
      <p:ext uri="{BB962C8B-B14F-4D97-AF65-F5344CB8AC3E}">
        <p14:creationId xmlns:p14="http://schemas.microsoft.com/office/powerpoint/2010/main" val="813897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CEB81F3-1F2F-B54E-A115-540038C224F1}" type="datetime1">
              <a:rPr lang="en-US" smtClean="0"/>
              <a:pPr/>
              <a:t>10/25/2018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131337-E23F-3E4B-9BD5-658EE1FFEFDF}" type="slidenum">
              <a:rPr lang="en-US" smtClean="0"/>
              <a:pPr/>
              <a:t>‹#›</a:t>
            </a:fld>
            <a:endParaRPr lang="en-US"/>
          </a:p>
        </p:txBody>
      </p:sp>
    </p:spTree>
    <p:extLst>
      <p:ext uri="{BB962C8B-B14F-4D97-AF65-F5344CB8AC3E}">
        <p14:creationId xmlns:p14="http://schemas.microsoft.com/office/powerpoint/2010/main" val="34590234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C5BC44A-47B8-4D49-B6A5-FB4557F3DF6B}" type="datetime1">
              <a:rPr lang="en-US" smtClean="0"/>
              <a:pPr/>
              <a:t>10/25/2018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131337-E23F-3E4B-9BD5-658EE1FFEFDF}" type="slidenum">
              <a:rPr lang="en-US" smtClean="0"/>
              <a:pPr/>
              <a:t>‹#›</a:t>
            </a:fld>
            <a:endParaRPr lang="en-US"/>
          </a:p>
        </p:txBody>
      </p:sp>
    </p:spTree>
    <p:extLst>
      <p:ext uri="{BB962C8B-B14F-4D97-AF65-F5344CB8AC3E}">
        <p14:creationId xmlns:p14="http://schemas.microsoft.com/office/powerpoint/2010/main" val="32577203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39F7F5-5B0B-D249-8500-19BEE3DC6270}" type="datetime1">
              <a:rPr lang="en-US" smtClean="0"/>
              <a:pPr/>
              <a:t>10/25/2018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131337-E23F-3E4B-9BD5-658EE1FFEFDF}" type="slidenum">
              <a:rPr lang="en-US" smtClean="0"/>
              <a:pPr/>
              <a:t>‹#›</a:t>
            </a:fld>
            <a:endParaRPr lang="en-US"/>
          </a:p>
        </p:txBody>
      </p:sp>
    </p:spTree>
    <p:extLst>
      <p:ext uri="{BB962C8B-B14F-4D97-AF65-F5344CB8AC3E}">
        <p14:creationId xmlns:p14="http://schemas.microsoft.com/office/powerpoint/2010/main" val="40041650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1DD968-BF81-467D-9302-ECB85A065646}" type="datetime1">
              <a:rPr lang="en-US" smtClean="0"/>
              <a:t>10/25/2018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131337-E23F-3E4B-9BD5-658EE1FFEFDF}" type="slidenum">
              <a:rPr lang="en-US" smtClean="0"/>
              <a:pPr/>
              <a:t>‹#›</a:t>
            </a:fld>
            <a:endParaRPr lang="en-US"/>
          </a:p>
        </p:txBody>
      </p:sp>
    </p:spTree>
    <p:extLst>
      <p:ext uri="{BB962C8B-B14F-4D97-AF65-F5344CB8AC3E}">
        <p14:creationId xmlns:p14="http://schemas.microsoft.com/office/powerpoint/2010/main" val="16401059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99627" y="4502989"/>
            <a:ext cx="7320491" cy="1518249"/>
          </a:xfrm>
        </p:spPr>
        <p:txBody>
          <a:bodyPr>
            <a:normAutofit lnSpcReduction="10000"/>
          </a:bodyPr>
          <a:lstStyle/>
          <a:p>
            <a:r>
              <a:rPr lang="en-US" dirty="0"/>
              <a:t>Trauma-Informed and Restorative Approaches to Workforce and School Connect</a:t>
            </a:r>
          </a:p>
        </p:txBody>
      </p:sp>
      <p:sp>
        <p:nvSpPr>
          <p:cNvPr id="2" name="Slide Number Placeholder 1"/>
          <p:cNvSpPr>
            <a:spLocks noGrp="1"/>
          </p:cNvSpPr>
          <p:nvPr>
            <p:ph type="sldNum" sz="quarter" idx="12"/>
          </p:nvPr>
        </p:nvSpPr>
        <p:spPr/>
        <p:txBody>
          <a:bodyPr/>
          <a:lstStyle/>
          <a:p>
            <a:fld id="{83131337-E23F-3E4B-9BD5-658EE1FFEFDF}" type="slidenum">
              <a:rPr lang="en-US" smtClean="0"/>
              <a:pPr/>
              <a:t>1</a:t>
            </a:fld>
            <a:endParaRPr lang="en-US"/>
          </a:p>
        </p:txBody>
      </p:sp>
      <p:sp>
        <p:nvSpPr>
          <p:cNvPr id="4" name="TextBox 3"/>
          <p:cNvSpPr txBox="1"/>
          <p:nvPr/>
        </p:nvSpPr>
        <p:spPr>
          <a:xfrm>
            <a:off x="1393977" y="5894685"/>
            <a:ext cx="6331789" cy="923330"/>
          </a:xfrm>
          <a:prstGeom prst="rect">
            <a:avLst/>
          </a:prstGeom>
          <a:noFill/>
        </p:spPr>
        <p:txBody>
          <a:bodyPr wrap="square" rtlCol="0">
            <a:spAutoFit/>
          </a:bodyPr>
          <a:lstStyle/>
          <a:p>
            <a:pPr algn="ctr"/>
            <a:r>
              <a:rPr lang="en-US" dirty="0"/>
              <a:t>Jessica K. Camp Ph.D., L.M.S.W.</a:t>
            </a:r>
          </a:p>
          <a:p>
            <a:pPr algn="ctr"/>
            <a:r>
              <a:rPr lang="en-US" dirty="0"/>
              <a:t>Tracy Hall Ph.D., M.P.H.</a:t>
            </a:r>
          </a:p>
          <a:p>
            <a:pPr algn="ctr"/>
            <a:r>
              <a:rPr lang="en-US" dirty="0"/>
              <a:t>Brian Frick, M.A.</a:t>
            </a:r>
          </a:p>
        </p:txBody>
      </p:sp>
    </p:spTree>
    <p:extLst>
      <p:ext uri="{BB962C8B-B14F-4D97-AF65-F5344CB8AC3E}">
        <p14:creationId xmlns:p14="http://schemas.microsoft.com/office/powerpoint/2010/main" val="17744468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438242"/>
            <a:ext cx="8229600" cy="2873509"/>
          </a:xfrm>
        </p:spPr>
        <p:txBody>
          <a:bodyPr>
            <a:normAutofit fontScale="92500"/>
          </a:bodyPr>
          <a:lstStyle/>
          <a:p>
            <a:pPr marL="0" indent="0" algn="ctr">
              <a:buNone/>
            </a:pPr>
            <a:r>
              <a:rPr lang="en-US" dirty="0">
                <a:latin typeface="Arial"/>
                <a:cs typeface="Arial"/>
              </a:rPr>
              <a:t>BUT, as our collaborative work has deepened over the past 6 years, we have been increasingly faced with how best to support our youth in ways that built on their resiliency and helped them cope with and address their trauma, as well as their poverty/inequality.</a:t>
            </a:r>
          </a:p>
        </p:txBody>
      </p:sp>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3131337-E23F-3E4B-9BD5-658EE1FFEFD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03209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979417"/>
            <a:ext cx="8229600" cy="3122445"/>
          </a:xfrm>
        </p:spPr>
        <p:txBody>
          <a:bodyPr>
            <a:normAutofit fontScale="85000" lnSpcReduction="20000"/>
          </a:bodyPr>
          <a:lstStyle/>
          <a:p>
            <a:pPr>
              <a:buFont typeface="Arial" panose="020B0604020202020204" pitchFamily="34" charset="0"/>
              <a:buChar char="•"/>
            </a:pPr>
            <a:r>
              <a:rPr lang="en-US" dirty="0">
                <a:latin typeface="Arial"/>
                <a:cs typeface="Arial"/>
              </a:rPr>
              <a:t>Trauma exposure is growing among youth today</a:t>
            </a:r>
          </a:p>
          <a:p>
            <a:pPr marL="0" indent="0">
              <a:buNone/>
            </a:pPr>
            <a:endParaRPr lang="en-US" dirty="0">
              <a:latin typeface="Arial"/>
              <a:cs typeface="Arial"/>
            </a:endParaRPr>
          </a:p>
          <a:p>
            <a:pPr>
              <a:buFont typeface="Arial" panose="020B0604020202020204" pitchFamily="34" charset="0"/>
              <a:buChar char="•"/>
            </a:pPr>
            <a:r>
              <a:rPr lang="en-US" dirty="0">
                <a:latin typeface="Arial"/>
                <a:cs typeface="Arial"/>
              </a:rPr>
              <a:t>Society is becoming increasingly disconnected</a:t>
            </a:r>
          </a:p>
          <a:p>
            <a:pPr marL="0" indent="0">
              <a:buNone/>
            </a:pPr>
            <a:endParaRPr lang="en-US" dirty="0">
              <a:latin typeface="Arial"/>
              <a:cs typeface="Arial"/>
            </a:endParaRPr>
          </a:p>
          <a:p>
            <a:pPr>
              <a:buFont typeface="Arial" panose="020B0604020202020204" pitchFamily="34" charset="0"/>
              <a:buChar char="•"/>
            </a:pPr>
            <a:r>
              <a:rPr lang="en-US" dirty="0">
                <a:latin typeface="Arial"/>
                <a:cs typeface="Arial"/>
              </a:rPr>
              <a:t>Youth of color in under resourced areas are more likely to report an exposure to trauma, report more frequent exposures to trauma, and have fewer pathways to recovery after a traumatic event</a:t>
            </a:r>
          </a:p>
        </p:txBody>
      </p:sp>
      <p:sp>
        <p:nvSpPr>
          <p:cNvPr id="2" name="Slide Number Placeholder 1"/>
          <p:cNvSpPr>
            <a:spLocks noGrp="1"/>
          </p:cNvSpPr>
          <p:nvPr>
            <p:ph type="sldNum" sz="quarter" idx="12"/>
          </p:nvPr>
        </p:nvSpPr>
        <p:spPr/>
        <p:txBody>
          <a:bodyPr/>
          <a:lstStyle/>
          <a:p>
            <a:fld id="{83131337-E23F-3E4B-9BD5-658EE1FFEFDF}" type="slidenum">
              <a:rPr lang="en-US" smtClean="0"/>
              <a:pPr/>
              <a:t>11</a:t>
            </a:fld>
            <a:endParaRPr lang="en-US"/>
          </a:p>
        </p:txBody>
      </p:sp>
      <p:sp>
        <p:nvSpPr>
          <p:cNvPr id="4" name="TextBox 3"/>
          <p:cNvSpPr txBox="1"/>
          <p:nvPr/>
        </p:nvSpPr>
        <p:spPr>
          <a:xfrm>
            <a:off x="2018581" y="1573544"/>
            <a:ext cx="5331125" cy="769441"/>
          </a:xfrm>
          <a:prstGeom prst="rect">
            <a:avLst/>
          </a:prstGeom>
          <a:noFill/>
        </p:spPr>
        <p:txBody>
          <a:bodyPr wrap="square" rtlCol="0">
            <a:spAutoFit/>
          </a:bodyPr>
          <a:lstStyle/>
          <a:p>
            <a:pPr algn="ctr"/>
            <a:r>
              <a:rPr lang="en-US" sz="4400" b="1" dirty="0">
                <a:latin typeface="+mj-lt"/>
              </a:rPr>
              <a:t>Trauma</a:t>
            </a:r>
          </a:p>
        </p:txBody>
      </p:sp>
    </p:spTree>
    <p:extLst>
      <p:ext uri="{BB962C8B-B14F-4D97-AF65-F5344CB8AC3E}">
        <p14:creationId xmlns:p14="http://schemas.microsoft.com/office/powerpoint/2010/main" val="17661368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3131337-E23F-3E4B-9BD5-658EE1FFEFDF}" type="slidenum">
              <a:rPr lang="en-US" smtClean="0"/>
              <a:pPr/>
              <a:t>12</a:t>
            </a:fld>
            <a:endParaRPr lang="en-US"/>
          </a:p>
        </p:txBody>
      </p:sp>
      <p:pic>
        <p:nvPicPr>
          <p:cNvPr id="5" name="Picture 4">
            <a:extLst>
              <a:ext uri="{FF2B5EF4-FFF2-40B4-BE49-F238E27FC236}">
                <a16:creationId xmlns:a16="http://schemas.microsoft.com/office/drawing/2014/main" id="{99D51157-BA50-49D7-B5EB-F40A25755755}"/>
              </a:ext>
            </a:extLst>
          </p:cNvPr>
          <p:cNvPicPr>
            <a:picLocks noChangeAspect="1"/>
          </p:cNvPicPr>
          <p:nvPr/>
        </p:nvPicPr>
        <p:blipFill>
          <a:blip r:embed="rId3"/>
          <a:stretch>
            <a:fillRect/>
          </a:stretch>
        </p:blipFill>
        <p:spPr>
          <a:xfrm>
            <a:off x="316524" y="2684592"/>
            <a:ext cx="4689221" cy="3083162"/>
          </a:xfrm>
          <a:prstGeom prst="rect">
            <a:avLst/>
          </a:prstGeom>
        </p:spPr>
      </p:pic>
      <p:sp>
        <p:nvSpPr>
          <p:cNvPr id="6" name="TextBox 5"/>
          <p:cNvSpPr txBox="1"/>
          <p:nvPr/>
        </p:nvSpPr>
        <p:spPr>
          <a:xfrm>
            <a:off x="4659923" y="1943108"/>
            <a:ext cx="4642340" cy="584775"/>
          </a:xfrm>
          <a:prstGeom prst="rect">
            <a:avLst/>
          </a:prstGeom>
          <a:noFill/>
        </p:spPr>
        <p:txBody>
          <a:bodyPr wrap="square" rtlCol="0">
            <a:spAutoFit/>
          </a:bodyPr>
          <a:lstStyle/>
          <a:p>
            <a:r>
              <a:rPr lang="en-US" sz="3200" b="1" dirty="0">
                <a:latin typeface="+mj-lt"/>
              </a:rPr>
              <a:t>Thinking Outside the Box</a:t>
            </a:r>
          </a:p>
        </p:txBody>
      </p:sp>
      <p:sp>
        <p:nvSpPr>
          <p:cNvPr id="7" name="TextBox 6"/>
          <p:cNvSpPr txBox="1"/>
          <p:nvPr/>
        </p:nvSpPr>
        <p:spPr>
          <a:xfrm>
            <a:off x="5205046" y="2684592"/>
            <a:ext cx="3640016" cy="3693319"/>
          </a:xfrm>
          <a:prstGeom prst="rect">
            <a:avLst/>
          </a:prstGeom>
          <a:noFill/>
        </p:spPr>
        <p:txBody>
          <a:bodyPr wrap="square" rtlCol="0">
            <a:spAutoFit/>
          </a:bodyPr>
          <a:lstStyle/>
          <a:p>
            <a:pPr marL="285750" indent="-285750">
              <a:buFont typeface="Arial" panose="020B0604020202020204" pitchFamily="34" charset="0"/>
              <a:buChar char="•"/>
            </a:pPr>
            <a:r>
              <a:rPr lang="en-US" dirty="0"/>
              <a:t>Usually think of trauma as abuse and neglect but trauma exposure includes:</a:t>
            </a:r>
          </a:p>
          <a:p>
            <a:pPr marL="742950" lvl="1" indent="-285750">
              <a:buFont typeface="Arial" panose="020B0604020202020204" pitchFamily="34" charset="0"/>
              <a:buChar char="•"/>
            </a:pPr>
            <a:r>
              <a:rPr lang="en-US" dirty="0"/>
              <a:t>Environmental disasters and displacement</a:t>
            </a:r>
          </a:p>
          <a:p>
            <a:pPr marL="742950" lvl="1" indent="-285750">
              <a:buFont typeface="Arial" panose="020B0604020202020204" pitchFamily="34" charset="0"/>
              <a:buChar char="•"/>
            </a:pPr>
            <a:r>
              <a:rPr lang="en-US" dirty="0"/>
              <a:t>Witnessing violence done to others, </a:t>
            </a:r>
            <a:r>
              <a:rPr lang="en-US" dirty="0" err="1"/>
              <a:t>ie</a:t>
            </a:r>
            <a:r>
              <a:rPr lang="en-US" dirty="0"/>
              <a:t>. School shootings</a:t>
            </a:r>
          </a:p>
          <a:p>
            <a:pPr marL="742950" lvl="1" indent="-285750">
              <a:buFont typeface="Arial" panose="020B0604020202020204" pitchFamily="34" charset="0"/>
              <a:buChar char="•"/>
            </a:pPr>
            <a:r>
              <a:rPr lang="en-US" dirty="0"/>
              <a:t>Community violence</a:t>
            </a:r>
          </a:p>
          <a:p>
            <a:pPr marL="742950" lvl="1" indent="-285750">
              <a:buFont typeface="Arial" panose="020B0604020202020204" pitchFamily="34" charset="0"/>
              <a:buChar char="•"/>
            </a:pPr>
            <a:r>
              <a:rPr lang="en-US" dirty="0"/>
              <a:t>Poverty, hunger, intergenerational barriers to well-being</a:t>
            </a:r>
          </a:p>
          <a:p>
            <a:pPr marL="742950" lvl="1" indent="-285750">
              <a:buFont typeface="Arial" panose="020B0604020202020204" pitchFamily="34" charset="0"/>
              <a:buChar char="•"/>
            </a:pPr>
            <a:r>
              <a:rPr lang="en-US" dirty="0"/>
              <a:t>Social exclusion, racism, sexism… etc.</a:t>
            </a:r>
          </a:p>
        </p:txBody>
      </p:sp>
    </p:spTree>
    <p:extLst>
      <p:ext uri="{BB962C8B-B14F-4D97-AF65-F5344CB8AC3E}">
        <p14:creationId xmlns:p14="http://schemas.microsoft.com/office/powerpoint/2010/main" val="22056456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622431"/>
            <a:ext cx="3010619" cy="3733920"/>
          </a:xfrm>
        </p:spPr>
        <p:txBody>
          <a:bodyPr>
            <a:normAutofit fontScale="62500" lnSpcReduction="20000"/>
          </a:bodyPr>
          <a:lstStyle/>
          <a:p>
            <a:r>
              <a:rPr lang="en-US" dirty="0"/>
              <a:t>17 arenas of trauma that range from individual experiences and exposure to macro-level experiences</a:t>
            </a:r>
          </a:p>
          <a:p>
            <a:r>
              <a:rPr lang="en-US" dirty="0"/>
              <a:t>Majority of currently identified trauma occurs at the micro, or individual, level.  (9/17)</a:t>
            </a:r>
          </a:p>
          <a:p>
            <a:r>
              <a:rPr lang="en-US" dirty="0"/>
              <a:t>5/17 at the mezzo- level, and 3/ 17 at the macro-level</a:t>
            </a:r>
          </a:p>
          <a:p>
            <a:pPr marL="0" indent="0">
              <a:buNone/>
            </a:pPr>
            <a:endParaRPr lang="en-US" dirty="0">
              <a:latin typeface="Arial"/>
              <a:cs typeface="Arial"/>
            </a:endParaRPr>
          </a:p>
        </p:txBody>
      </p:sp>
      <p:sp>
        <p:nvSpPr>
          <p:cNvPr id="2" name="Slide Number Placeholder 1"/>
          <p:cNvSpPr>
            <a:spLocks noGrp="1"/>
          </p:cNvSpPr>
          <p:nvPr>
            <p:ph type="sldNum" sz="quarter" idx="12"/>
          </p:nvPr>
        </p:nvSpPr>
        <p:spPr/>
        <p:txBody>
          <a:bodyPr/>
          <a:lstStyle/>
          <a:p>
            <a:fld id="{83131337-E23F-3E4B-9BD5-658EE1FFEFDF}" type="slidenum">
              <a:rPr lang="en-US" smtClean="0"/>
              <a:pPr/>
              <a:t>13</a:t>
            </a:fld>
            <a:endParaRPr lang="en-US"/>
          </a:p>
        </p:txBody>
      </p:sp>
      <p:sp>
        <p:nvSpPr>
          <p:cNvPr id="4" name="TextBox 3"/>
          <p:cNvSpPr txBox="1"/>
          <p:nvPr/>
        </p:nvSpPr>
        <p:spPr>
          <a:xfrm>
            <a:off x="457200" y="1706552"/>
            <a:ext cx="2708695" cy="769441"/>
          </a:xfrm>
          <a:prstGeom prst="rect">
            <a:avLst/>
          </a:prstGeom>
          <a:noFill/>
        </p:spPr>
        <p:txBody>
          <a:bodyPr wrap="square" rtlCol="0">
            <a:spAutoFit/>
          </a:bodyPr>
          <a:lstStyle/>
          <a:p>
            <a:pPr algn="ctr"/>
            <a:r>
              <a:rPr lang="en-US" sz="4400" b="1" dirty="0">
                <a:latin typeface="+mj-lt"/>
              </a:rPr>
              <a:t>SAMHSA</a:t>
            </a:r>
          </a:p>
        </p:txBody>
      </p:sp>
      <p:pic>
        <p:nvPicPr>
          <p:cNvPr id="5" name="Picture 4">
            <a:extLst>
              <a:ext uri="{FF2B5EF4-FFF2-40B4-BE49-F238E27FC236}">
                <a16:creationId xmlns:a16="http://schemas.microsoft.com/office/drawing/2014/main" id="{139CBF2C-52C3-4AB9-85CE-7732902F3F2B}"/>
              </a:ext>
            </a:extLst>
          </p:cNvPr>
          <p:cNvPicPr>
            <a:picLocks noChangeAspect="1"/>
          </p:cNvPicPr>
          <p:nvPr/>
        </p:nvPicPr>
        <p:blipFill>
          <a:blip r:embed="rId3"/>
          <a:stretch>
            <a:fillRect/>
          </a:stretch>
        </p:blipFill>
        <p:spPr>
          <a:xfrm>
            <a:off x="4393361" y="2120620"/>
            <a:ext cx="4319678" cy="3866112"/>
          </a:xfrm>
          <a:prstGeom prst="rect">
            <a:avLst/>
          </a:prstGeom>
        </p:spPr>
      </p:pic>
    </p:spTree>
    <p:extLst>
      <p:ext uri="{BB962C8B-B14F-4D97-AF65-F5344CB8AC3E}">
        <p14:creationId xmlns:p14="http://schemas.microsoft.com/office/powerpoint/2010/main" val="10926641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342985"/>
            <a:ext cx="8229600" cy="4013365"/>
          </a:xfrm>
        </p:spPr>
        <p:txBody>
          <a:bodyPr>
            <a:normAutofit fontScale="70000" lnSpcReduction="20000"/>
          </a:bodyPr>
          <a:lstStyle/>
          <a:p>
            <a:r>
              <a:rPr lang="en-US" i="1" dirty="0"/>
              <a:t>“An event, series of events, or set of circumstances that is experienced by an individual as physically or emotionally harmful or life threatening and that has lasting adverse effects on the individual's functioning and mental, physical, social, emotional, or spiritual well-being.” SAMHSA, 2016</a:t>
            </a:r>
            <a:endParaRPr lang="en-US" dirty="0"/>
          </a:p>
          <a:p>
            <a:endParaRPr lang="en-US" i="1" dirty="0"/>
          </a:p>
          <a:p>
            <a:r>
              <a:rPr lang="en-US" dirty="0"/>
              <a:t>Individuals who experience trauma become more sensitive to future threats. </a:t>
            </a:r>
          </a:p>
          <a:p>
            <a:r>
              <a:rPr lang="en-US" dirty="0"/>
              <a:t>Threats can be actual experiences of harm or perceived threats of harm, </a:t>
            </a:r>
            <a:r>
              <a:rPr lang="en-US" dirty="0" err="1"/>
              <a:t>ie</a:t>
            </a:r>
            <a:r>
              <a:rPr lang="en-US" dirty="0"/>
              <a:t>. triggering of past trauma is perceived but the individual is still experiencing the event as an active experience of harm. </a:t>
            </a:r>
          </a:p>
          <a:p>
            <a:r>
              <a:rPr lang="en-US" dirty="0"/>
              <a:t>Trauma rewires and restructures the brain for children and adults.</a:t>
            </a:r>
          </a:p>
          <a:p>
            <a:pPr marL="0" indent="0">
              <a:buNone/>
            </a:pPr>
            <a:endParaRPr lang="en-US" dirty="0">
              <a:latin typeface="Arial"/>
              <a:cs typeface="Arial"/>
            </a:endParaRPr>
          </a:p>
        </p:txBody>
      </p:sp>
      <p:sp>
        <p:nvSpPr>
          <p:cNvPr id="2" name="Slide Number Placeholder 1"/>
          <p:cNvSpPr>
            <a:spLocks noGrp="1"/>
          </p:cNvSpPr>
          <p:nvPr>
            <p:ph type="sldNum" sz="quarter" idx="12"/>
          </p:nvPr>
        </p:nvSpPr>
        <p:spPr/>
        <p:txBody>
          <a:bodyPr/>
          <a:lstStyle/>
          <a:p>
            <a:fld id="{83131337-E23F-3E4B-9BD5-658EE1FFEFDF}" type="slidenum">
              <a:rPr lang="en-US" smtClean="0"/>
              <a:pPr/>
              <a:t>14</a:t>
            </a:fld>
            <a:endParaRPr lang="en-US"/>
          </a:p>
        </p:txBody>
      </p:sp>
      <p:sp>
        <p:nvSpPr>
          <p:cNvPr id="4" name="TextBox 3"/>
          <p:cNvSpPr txBox="1"/>
          <p:nvPr/>
        </p:nvSpPr>
        <p:spPr>
          <a:xfrm>
            <a:off x="2018581" y="1573544"/>
            <a:ext cx="5331125" cy="769441"/>
          </a:xfrm>
          <a:prstGeom prst="rect">
            <a:avLst/>
          </a:prstGeom>
          <a:noFill/>
        </p:spPr>
        <p:txBody>
          <a:bodyPr wrap="square" rtlCol="0">
            <a:spAutoFit/>
          </a:bodyPr>
          <a:lstStyle/>
          <a:p>
            <a:pPr algn="ctr"/>
            <a:r>
              <a:rPr lang="en-US" sz="4400" b="1" dirty="0">
                <a:latin typeface="+mj-lt"/>
              </a:rPr>
              <a:t>Trauma Defined</a:t>
            </a:r>
          </a:p>
        </p:txBody>
      </p:sp>
    </p:spTree>
    <p:extLst>
      <p:ext uri="{BB962C8B-B14F-4D97-AF65-F5344CB8AC3E}">
        <p14:creationId xmlns:p14="http://schemas.microsoft.com/office/powerpoint/2010/main" val="20866657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FEF14-88B3-4F9F-8DA0-2A9F8F12CC1F}"/>
              </a:ext>
            </a:extLst>
          </p:cNvPr>
          <p:cNvSpPr>
            <a:spLocks noGrp="1"/>
          </p:cNvSpPr>
          <p:nvPr>
            <p:ph type="title"/>
          </p:nvPr>
        </p:nvSpPr>
        <p:spPr/>
        <p:txBody>
          <a:bodyPr/>
          <a:lstStyle/>
          <a:p>
            <a:r>
              <a:rPr lang="en-US" dirty="0"/>
              <a:t>The Brain Model</a:t>
            </a:r>
          </a:p>
        </p:txBody>
      </p:sp>
      <p:sp>
        <p:nvSpPr>
          <p:cNvPr id="4" name="Slide Number Placeholder 3">
            <a:extLst>
              <a:ext uri="{FF2B5EF4-FFF2-40B4-BE49-F238E27FC236}">
                <a16:creationId xmlns:a16="http://schemas.microsoft.com/office/drawing/2014/main" id="{69F26A0E-F8FD-4B3B-A719-A497F19F63D5}"/>
              </a:ext>
            </a:extLst>
          </p:cNvPr>
          <p:cNvSpPr>
            <a:spLocks noGrp="1"/>
          </p:cNvSpPr>
          <p:nvPr>
            <p:ph type="sldNum" sz="quarter" idx="12"/>
          </p:nvPr>
        </p:nvSpPr>
        <p:spPr/>
        <p:txBody>
          <a:bodyPr/>
          <a:lstStyle/>
          <a:p>
            <a:fld id="{83131337-E23F-3E4B-9BD5-658EE1FFEFDF}" type="slidenum">
              <a:rPr lang="en-US" smtClean="0"/>
              <a:pPr/>
              <a:t>15</a:t>
            </a:fld>
            <a:endParaRPr lang="en-US"/>
          </a:p>
        </p:txBody>
      </p:sp>
      <p:pic>
        <p:nvPicPr>
          <p:cNvPr id="3074" name="Picture 2" descr="Image result for 3 brain model">
            <a:extLst>
              <a:ext uri="{FF2B5EF4-FFF2-40B4-BE49-F238E27FC236}">
                <a16:creationId xmlns:a16="http://schemas.microsoft.com/office/drawing/2014/main" id="{CBC1B360-1279-46F6-8121-6695BCA46B0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77499" y="1600200"/>
            <a:ext cx="5189002"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78022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3131337-E23F-3E4B-9BD5-658EE1FFEFDF}" type="slidenum">
              <a:rPr lang="en-US" smtClean="0"/>
              <a:pPr/>
              <a:t>16</a:t>
            </a:fld>
            <a:endParaRPr lang="en-US"/>
          </a:p>
        </p:txBody>
      </p:sp>
      <p:sp>
        <p:nvSpPr>
          <p:cNvPr id="4" name="TextBox 3"/>
          <p:cNvSpPr txBox="1"/>
          <p:nvPr/>
        </p:nvSpPr>
        <p:spPr>
          <a:xfrm>
            <a:off x="2018581" y="1508069"/>
            <a:ext cx="5331125" cy="769441"/>
          </a:xfrm>
          <a:prstGeom prst="rect">
            <a:avLst/>
          </a:prstGeom>
          <a:noFill/>
        </p:spPr>
        <p:txBody>
          <a:bodyPr wrap="square" rtlCol="0">
            <a:spAutoFit/>
          </a:bodyPr>
          <a:lstStyle/>
          <a:p>
            <a:pPr algn="ctr"/>
            <a:r>
              <a:rPr lang="en-US" sz="4400" b="1" dirty="0">
                <a:latin typeface="+mj-lt"/>
              </a:rPr>
              <a:t>Trauma and the Brain</a:t>
            </a:r>
          </a:p>
        </p:txBody>
      </p:sp>
      <p:pic>
        <p:nvPicPr>
          <p:cNvPr id="5" name="Picture 4">
            <a:extLst>
              <a:ext uri="{FF2B5EF4-FFF2-40B4-BE49-F238E27FC236}">
                <a16:creationId xmlns:a16="http://schemas.microsoft.com/office/drawing/2014/main" id="{F63589B6-6098-4B1C-A009-5B8E03958138}"/>
              </a:ext>
            </a:extLst>
          </p:cNvPr>
          <p:cNvPicPr>
            <a:picLocks noChangeAspect="1"/>
          </p:cNvPicPr>
          <p:nvPr/>
        </p:nvPicPr>
        <p:blipFill>
          <a:blip r:embed="rId3"/>
          <a:stretch>
            <a:fillRect/>
          </a:stretch>
        </p:blipFill>
        <p:spPr>
          <a:xfrm>
            <a:off x="1630846" y="2214707"/>
            <a:ext cx="6106594" cy="4506768"/>
          </a:xfrm>
          <a:prstGeom prst="rect">
            <a:avLst/>
          </a:prstGeom>
        </p:spPr>
      </p:pic>
    </p:spTree>
    <p:extLst>
      <p:ext uri="{BB962C8B-B14F-4D97-AF65-F5344CB8AC3E}">
        <p14:creationId xmlns:p14="http://schemas.microsoft.com/office/powerpoint/2010/main" val="18503028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342985"/>
            <a:ext cx="8229600" cy="3885287"/>
          </a:xfrm>
        </p:spPr>
        <p:txBody>
          <a:bodyPr>
            <a:normAutofit fontScale="92500" lnSpcReduction="20000"/>
          </a:bodyPr>
          <a:lstStyle/>
          <a:p>
            <a:r>
              <a:rPr lang="en-US" dirty="0"/>
              <a:t>Trauma is a force or experience that creates disconnection internally and externally. Trauma can be intentional or unintentional, be caused at any level of the ecological system, and have consequences at any level of the ecological system. </a:t>
            </a:r>
            <a:endParaRPr lang="en-US" sz="2800" dirty="0"/>
          </a:p>
          <a:p>
            <a:r>
              <a:rPr lang="en-US" sz="2800" dirty="0"/>
              <a:t>Poverty and inequality is a measure to which an individual or group currently and historically experienced trauma and to what degree they have the ability to access pathways to recovery and well-being.</a:t>
            </a:r>
            <a:endParaRPr lang="en-US" dirty="0"/>
          </a:p>
          <a:p>
            <a:pPr marL="0" indent="0">
              <a:buNone/>
            </a:pPr>
            <a:endParaRPr lang="en-US" dirty="0">
              <a:latin typeface="Arial"/>
              <a:cs typeface="Arial"/>
            </a:endParaRPr>
          </a:p>
        </p:txBody>
      </p:sp>
      <p:sp>
        <p:nvSpPr>
          <p:cNvPr id="2" name="Slide Number Placeholder 1"/>
          <p:cNvSpPr>
            <a:spLocks noGrp="1"/>
          </p:cNvSpPr>
          <p:nvPr>
            <p:ph type="sldNum" sz="quarter" idx="12"/>
          </p:nvPr>
        </p:nvSpPr>
        <p:spPr/>
        <p:txBody>
          <a:bodyPr/>
          <a:lstStyle/>
          <a:p>
            <a:fld id="{83131337-E23F-3E4B-9BD5-658EE1FFEFDF}" type="slidenum">
              <a:rPr lang="en-US" smtClean="0"/>
              <a:pPr/>
              <a:t>17</a:t>
            </a:fld>
            <a:endParaRPr lang="en-US"/>
          </a:p>
        </p:txBody>
      </p:sp>
      <p:sp>
        <p:nvSpPr>
          <p:cNvPr id="4" name="TextBox 3"/>
          <p:cNvSpPr txBox="1"/>
          <p:nvPr/>
        </p:nvSpPr>
        <p:spPr>
          <a:xfrm>
            <a:off x="2018581" y="1573544"/>
            <a:ext cx="5331125" cy="769441"/>
          </a:xfrm>
          <a:prstGeom prst="rect">
            <a:avLst/>
          </a:prstGeom>
          <a:noFill/>
        </p:spPr>
        <p:txBody>
          <a:bodyPr wrap="square" rtlCol="0">
            <a:spAutoFit/>
          </a:bodyPr>
          <a:lstStyle/>
          <a:p>
            <a:pPr algn="ctr"/>
            <a:r>
              <a:rPr lang="en-US" sz="4400" b="1" dirty="0">
                <a:latin typeface="+mj-lt"/>
              </a:rPr>
              <a:t>Redefining Trauma</a:t>
            </a:r>
          </a:p>
        </p:txBody>
      </p:sp>
    </p:spTree>
    <p:extLst>
      <p:ext uri="{BB962C8B-B14F-4D97-AF65-F5344CB8AC3E}">
        <p14:creationId xmlns:p14="http://schemas.microsoft.com/office/powerpoint/2010/main" val="6937868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311879"/>
            <a:ext cx="8229600" cy="3795624"/>
          </a:xfrm>
        </p:spPr>
        <p:txBody>
          <a:bodyPr>
            <a:normAutofit fontScale="85000" lnSpcReduction="20000"/>
          </a:bodyPr>
          <a:lstStyle/>
          <a:p>
            <a:r>
              <a:rPr lang="en-US" dirty="0"/>
              <a:t>Students with 4 or more ACEs had 1.79 times the odds of chronic absenteeism. </a:t>
            </a:r>
          </a:p>
          <a:p>
            <a:r>
              <a:rPr lang="en-US" dirty="0"/>
              <a:t>Chronically absent students are 4 times the odds more likely of dropping out of high school. </a:t>
            </a:r>
          </a:p>
          <a:p>
            <a:r>
              <a:rPr lang="en-US" dirty="0"/>
              <a:t>High school drop outs live, on average, seven years less than college graduates. </a:t>
            </a:r>
          </a:p>
          <a:p>
            <a:r>
              <a:rPr lang="en-US" dirty="0"/>
              <a:t>Youth exposed to trauma have 2.34 times the odds of experiencing high school drop out</a:t>
            </a:r>
          </a:p>
          <a:p>
            <a:r>
              <a:rPr lang="en-US" dirty="0"/>
              <a:t>Youth exposed to trauma have 1.56 times the odds of experiencing poverty. </a:t>
            </a:r>
          </a:p>
          <a:p>
            <a:pPr marL="0" indent="0">
              <a:buNone/>
            </a:pPr>
            <a:endParaRPr lang="en-US" dirty="0">
              <a:latin typeface="Arial"/>
              <a:cs typeface="Arial"/>
            </a:endParaRPr>
          </a:p>
        </p:txBody>
      </p:sp>
      <p:sp>
        <p:nvSpPr>
          <p:cNvPr id="2" name="Slide Number Placeholder 1"/>
          <p:cNvSpPr>
            <a:spLocks noGrp="1"/>
          </p:cNvSpPr>
          <p:nvPr>
            <p:ph type="sldNum" sz="quarter" idx="12"/>
          </p:nvPr>
        </p:nvSpPr>
        <p:spPr/>
        <p:txBody>
          <a:bodyPr/>
          <a:lstStyle/>
          <a:p>
            <a:fld id="{83131337-E23F-3E4B-9BD5-658EE1FFEFDF}" type="slidenum">
              <a:rPr lang="en-US" smtClean="0"/>
              <a:pPr/>
              <a:t>18</a:t>
            </a:fld>
            <a:endParaRPr lang="en-US"/>
          </a:p>
        </p:txBody>
      </p:sp>
      <p:sp>
        <p:nvSpPr>
          <p:cNvPr id="4" name="TextBox 3"/>
          <p:cNvSpPr txBox="1"/>
          <p:nvPr/>
        </p:nvSpPr>
        <p:spPr>
          <a:xfrm>
            <a:off x="258792" y="1573544"/>
            <a:ext cx="8591910" cy="523220"/>
          </a:xfrm>
          <a:prstGeom prst="rect">
            <a:avLst/>
          </a:prstGeom>
          <a:noFill/>
        </p:spPr>
        <p:txBody>
          <a:bodyPr wrap="square" rtlCol="0">
            <a:spAutoFit/>
          </a:bodyPr>
          <a:lstStyle/>
          <a:p>
            <a:pPr algn="ctr"/>
            <a:r>
              <a:rPr lang="en-US" sz="2800" b="1" dirty="0">
                <a:latin typeface="+mj-lt"/>
              </a:rPr>
              <a:t>Trauma Causes Disconnection from Life Opportunity</a:t>
            </a:r>
          </a:p>
        </p:txBody>
      </p:sp>
    </p:spTree>
    <p:extLst>
      <p:ext uri="{BB962C8B-B14F-4D97-AF65-F5344CB8AC3E}">
        <p14:creationId xmlns:p14="http://schemas.microsoft.com/office/powerpoint/2010/main" val="13674567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3131337-E23F-3E4B-9BD5-658EE1FFEFDF}" type="slidenum">
              <a:rPr lang="en-US" smtClean="0"/>
              <a:pPr/>
              <a:t>19</a:t>
            </a:fld>
            <a:endParaRPr lang="en-US"/>
          </a:p>
        </p:txBody>
      </p:sp>
      <p:sp>
        <p:nvSpPr>
          <p:cNvPr id="4" name="TextBox 3"/>
          <p:cNvSpPr txBox="1"/>
          <p:nvPr/>
        </p:nvSpPr>
        <p:spPr>
          <a:xfrm>
            <a:off x="1897811" y="3643883"/>
            <a:ext cx="5331125" cy="769441"/>
          </a:xfrm>
          <a:prstGeom prst="rect">
            <a:avLst/>
          </a:prstGeom>
          <a:noFill/>
        </p:spPr>
        <p:txBody>
          <a:bodyPr wrap="square" rtlCol="0">
            <a:spAutoFit/>
          </a:bodyPr>
          <a:lstStyle/>
          <a:p>
            <a:pPr algn="ctr"/>
            <a:r>
              <a:rPr lang="en-US" sz="4400" b="1" dirty="0">
                <a:solidFill>
                  <a:schemeClr val="accent1">
                    <a:lumMod val="75000"/>
                  </a:schemeClr>
                </a:solidFill>
                <a:latin typeface="+mj-lt"/>
              </a:rPr>
              <a:t>What do we do?</a:t>
            </a:r>
          </a:p>
        </p:txBody>
      </p:sp>
    </p:spTree>
    <p:extLst>
      <p:ext uri="{BB962C8B-B14F-4D97-AF65-F5344CB8AC3E}">
        <p14:creationId xmlns:p14="http://schemas.microsoft.com/office/powerpoint/2010/main" val="17804893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1015" y="2368187"/>
            <a:ext cx="4776684" cy="3988163"/>
          </a:xfrm>
        </p:spPr>
        <p:txBody>
          <a:bodyPr>
            <a:normAutofit/>
          </a:bodyPr>
          <a:lstStyle/>
          <a:p>
            <a:r>
              <a:rPr lang="en-US" sz="2400" dirty="0">
                <a:latin typeface="Arial"/>
                <a:cs typeface="Arial"/>
              </a:rPr>
              <a:t>Assistant professor of social work at the University of Michigan-Dearborn</a:t>
            </a:r>
          </a:p>
          <a:p>
            <a:r>
              <a:rPr lang="en-US" sz="2400" dirty="0">
                <a:latin typeface="Arial"/>
                <a:cs typeface="Arial"/>
              </a:rPr>
              <a:t>Former CMH therapist and substance use counselor</a:t>
            </a:r>
          </a:p>
          <a:p>
            <a:r>
              <a:rPr lang="en-US" sz="2400" dirty="0">
                <a:latin typeface="Arial"/>
                <a:cs typeface="Arial"/>
              </a:rPr>
              <a:t>Research poverty and social inequality</a:t>
            </a:r>
          </a:p>
          <a:p>
            <a:r>
              <a:rPr lang="en-US" sz="2400" dirty="0">
                <a:latin typeface="Arial"/>
                <a:cs typeface="Arial"/>
              </a:rPr>
              <a:t>Work to challenge systemic forces that create barriers to well-being</a:t>
            </a:r>
          </a:p>
        </p:txBody>
      </p:sp>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3131337-E23F-3E4B-9BD5-658EE1FFEFD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TextBox 3"/>
          <p:cNvSpPr txBox="1"/>
          <p:nvPr/>
        </p:nvSpPr>
        <p:spPr>
          <a:xfrm>
            <a:off x="172995" y="1573544"/>
            <a:ext cx="897100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F81BD">
                    <a:lumMod val="75000"/>
                  </a:srgbClr>
                </a:solidFill>
                <a:effectLst/>
                <a:uLnTx/>
                <a:uFillTx/>
                <a:latin typeface="Comic Sans MS" panose="030F0702030302020204" pitchFamily="66" charset="0"/>
                <a:ea typeface="+mn-ea"/>
                <a:cs typeface="+mn-cs"/>
              </a:rPr>
              <a:t>Jessica K. Camp, PhD, MSW</a:t>
            </a:r>
          </a:p>
        </p:txBody>
      </p:sp>
      <p:pic>
        <p:nvPicPr>
          <p:cNvPr id="5" name="Picture 4" descr="A person standing in front of a building&#10;&#10;Description generated with very high confidence">
            <a:extLst>
              <a:ext uri="{FF2B5EF4-FFF2-40B4-BE49-F238E27FC236}">
                <a16:creationId xmlns:a16="http://schemas.microsoft.com/office/drawing/2014/main" id="{02839B80-446E-471A-954C-1C04256882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7699" y="2342985"/>
            <a:ext cx="3699101" cy="3699101"/>
          </a:xfrm>
          <a:prstGeom prst="rect">
            <a:avLst/>
          </a:prstGeom>
        </p:spPr>
      </p:pic>
    </p:spTree>
    <p:extLst>
      <p:ext uri="{BB962C8B-B14F-4D97-AF65-F5344CB8AC3E}">
        <p14:creationId xmlns:p14="http://schemas.microsoft.com/office/powerpoint/2010/main" val="29519168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415396"/>
            <a:ext cx="4994694" cy="3940953"/>
          </a:xfrm>
        </p:spPr>
        <p:txBody>
          <a:bodyPr>
            <a:normAutofit fontScale="92500" lnSpcReduction="10000"/>
          </a:bodyPr>
          <a:lstStyle/>
          <a:p>
            <a:r>
              <a:rPr lang="en-US" dirty="0"/>
              <a:t>Model that combines the evidenced-based and best practices models of trauma-informed care with restorative practices. </a:t>
            </a:r>
          </a:p>
          <a:p>
            <a:r>
              <a:rPr lang="en-US" dirty="0"/>
              <a:t>Increase awareness of the impact of trauma and create systems that restore safety and belonging. </a:t>
            </a:r>
          </a:p>
          <a:p>
            <a:pPr marL="0" indent="0">
              <a:buNone/>
            </a:pPr>
            <a:endParaRPr lang="en-US" dirty="0">
              <a:latin typeface="Arial"/>
              <a:cs typeface="Arial"/>
            </a:endParaRPr>
          </a:p>
        </p:txBody>
      </p:sp>
      <p:sp>
        <p:nvSpPr>
          <p:cNvPr id="2" name="Slide Number Placeholder 1"/>
          <p:cNvSpPr>
            <a:spLocks noGrp="1"/>
          </p:cNvSpPr>
          <p:nvPr>
            <p:ph type="sldNum" sz="quarter" idx="12"/>
          </p:nvPr>
        </p:nvSpPr>
        <p:spPr/>
        <p:txBody>
          <a:bodyPr/>
          <a:lstStyle/>
          <a:p>
            <a:fld id="{83131337-E23F-3E4B-9BD5-658EE1FFEFDF}" type="slidenum">
              <a:rPr lang="en-US" smtClean="0"/>
              <a:pPr/>
              <a:t>20</a:t>
            </a:fld>
            <a:endParaRPr lang="en-US"/>
          </a:p>
        </p:txBody>
      </p:sp>
      <p:sp>
        <p:nvSpPr>
          <p:cNvPr id="4" name="TextBox 3"/>
          <p:cNvSpPr txBox="1"/>
          <p:nvPr/>
        </p:nvSpPr>
        <p:spPr>
          <a:xfrm>
            <a:off x="224287" y="1573544"/>
            <a:ext cx="8643668" cy="584775"/>
          </a:xfrm>
          <a:prstGeom prst="rect">
            <a:avLst/>
          </a:prstGeom>
          <a:noFill/>
        </p:spPr>
        <p:txBody>
          <a:bodyPr wrap="square" rtlCol="0">
            <a:spAutoFit/>
          </a:bodyPr>
          <a:lstStyle/>
          <a:p>
            <a:pPr algn="ctr"/>
            <a:r>
              <a:rPr lang="en-US" sz="3200" b="1" dirty="0">
                <a:latin typeface="+mj-lt"/>
              </a:rPr>
              <a:t>Trauma Informed Care + Restorative Practices</a:t>
            </a:r>
          </a:p>
        </p:txBody>
      </p:sp>
      <p:pic>
        <p:nvPicPr>
          <p:cNvPr id="5" name="Picture 4">
            <a:extLst>
              <a:ext uri="{FF2B5EF4-FFF2-40B4-BE49-F238E27FC236}">
                <a16:creationId xmlns:a16="http://schemas.microsoft.com/office/drawing/2014/main" id="{69E5C4C6-F7C8-416D-86A0-D86B02DA5B24}"/>
              </a:ext>
            </a:extLst>
          </p:cNvPr>
          <p:cNvPicPr>
            <a:picLocks noChangeAspect="1"/>
          </p:cNvPicPr>
          <p:nvPr/>
        </p:nvPicPr>
        <p:blipFill>
          <a:blip r:embed="rId3"/>
          <a:stretch>
            <a:fillRect/>
          </a:stretch>
        </p:blipFill>
        <p:spPr>
          <a:xfrm>
            <a:off x="5451893" y="3198472"/>
            <a:ext cx="3467819" cy="1984947"/>
          </a:xfrm>
          <a:prstGeom prst="rect">
            <a:avLst/>
          </a:prstGeom>
        </p:spPr>
      </p:pic>
    </p:spTree>
    <p:extLst>
      <p:ext uri="{BB962C8B-B14F-4D97-AF65-F5344CB8AC3E}">
        <p14:creationId xmlns:p14="http://schemas.microsoft.com/office/powerpoint/2010/main" val="1273987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415397"/>
            <a:ext cx="8229600" cy="3940954"/>
          </a:xfrm>
        </p:spPr>
        <p:txBody>
          <a:bodyPr>
            <a:normAutofit fontScale="62500" lnSpcReduction="20000"/>
          </a:bodyPr>
          <a:lstStyle/>
          <a:p>
            <a:pPr>
              <a:lnSpc>
                <a:spcPct val="100000"/>
              </a:lnSpc>
            </a:pPr>
            <a:r>
              <a:rPr lang="en-US" dirty="0"/>
              <a:t>Focused on what we are trying to do- heal, not on the perceived injury to the youth. </a:t>
            </a:r>
          </a:p>
          <a:p>
            <a:pPr>
              <a:lnSpc>
                <a:spcPct val="100000"/>
              </a:lnSpc>
            </a:pPr>
            <a:r>
              <a:rPr lang="en-US" dirty="0"/>
              <a:t>Argues for both a clinical and political understanding of the impact of trauma. Understands healing as both a process of therapy and social action.</a:t>
            </a:r>
          </a:p>
          <a:p>
            <a:pPr>
              <a:lnSpc>
                <a:spcPct val="100000"/>
              </a:lnSpc>
            </a:pPr>
            <a:r>
              <a:rPr lang="en-US" dirty="0"/>
              <a:t>Culturally grounded- healing should be experienced collectively as the restoration of identity and belonging.</a:t>
            </a:r>
          </a:p>
          <a:p>
            <a:pPr>
              <a:lnSpc>
                <a:spcPct val="100000"/>
              </a:lnSpc>
            </a:pPr>
            <a:r>
              <a:rPr lang="en-US" dirty="0"/>
              <a:t>Strengths focused- Remain committed to the healing we want to accomplish. Focus on the restoration of well-being. </a:t>
            </a:r>
          </a:p>
          <a:p>
            <a:pPr>
              <a:lnSpc>
                <a:spcPct val="100000"/>
              </a:lnSpc>
            </a:pPr>
            <a:r>
              <a:rPr lang="en-US" dirty="0"/>
              <a:t>Supports providers who are exposed to secondary trauma and may need to engage in their own work. “Adulthood is not always a trauma-free destination”- Shawn </a:t>
            </a:r>
            <a:r>
              <a:rPr lang="en-US" dirty="0" err="1"/>
              <a:t>Ginwright</a:t>
            </a:r>
            <a:r>
              <a:rPr lang="en-US" dirty="0"/>
              <a:t> 2017</a:t>
            </a:r>
          </a:p>
          <a:p>
            <a:pPr>
              <a:lnSpc>
                <a:spcPct val="100000"/>
              </a:lnSpc>
            </a:pPr>
            <a:r>
              <a:rPr lang="en-US" dirty="0"/>
              <a:t>Healing is demonstrated by a re-engagement with experience, knowledge, skills, curiosity, civic responsibility, and service to others. </a:t>
            </a:r>
          </a:p>
          <a:p>
            <a:pPr marL="0" indent="0">
              <a:buNone/>
            </a:pPr>
            <a:endParaRPr lang="en-US" dirty="0">
              <a:latin typeface="Arial"/>
              <a:cs typeface="Arial"/>
            </a:endParaRPr>
          </a:p>
        </p:txBody>
      </p:sp>
      <p:sp>
        <p:nvSpPr>
          <p:cNvPr id="2" name="Slide Number Placeholder 1"/>
          <p:cNvSpPr>
            <a:spLocks noGrp="1"/>
          </p:cNvSpPr>
          <p:nvPr>
            <p:ph type="sldNum" sz="quarter" idx="12"/>
          </p:nvPr>
        </p:nvSpPr>
        <p:spPr/>
        <p:txBody>
          <a:bodyPr/>
          <a:lstStyle/>
          <a:p>
            <a:fld id="{83131337-E23F-3E4B-9BD5-658EE1FFEFDF}" type="slidenum">
              <a:rPr lang="en-US" smtClean="0"/>
              <a:pPr/>
              <a:t>21</a:t>
            </a:fld>
            <a:endParaRPr lang="en-US"/>
          </a:p>
        </p:txBody>
      </p:sp>
      <p:sp>
        <p:nvSpPr>
          <p:cNvPr id="4" name="TextBox 3"/>
          <p:cNvSpPr txBox="1"/>
          <p:nvPr/>
        </p:nvSpPr>
        <p:spPr>
          <a:xfrm>
            <a:off x="457200" y="1573544"/>
            <a:ext cx="8229600" cy="646331"/>
          </a:xfrm>
          <a:prstGeom prst="rect">
            <a:avLst/>
          </a:prstGeom>
          <a:noFill/>
        </p:spPr>
        <p:txBody>
          <a:bodyPr wrap="square" rtlCol="0">
            <a:spAutoFit/>
          </a:bodyPr>
          <a:lstStyle/>
          <a:p>
            <a:pPr algn="ctr"/>
            <a:r>
              <a:rPr lang="en-US" sz="3600" b="1" dirty="0">
                <a:latin typeface="+mj-lt"/>
              </a:rPr>
              <a:t>Healing Centered Restorative Engagement</a:t>
            </a:r>
          </a:p>
        </p:txBody>
      </p:sp>
    </p:spTree>
    <p:extLst>
      <p:ext uri="{BB962C8B-B14F-4D97-AF65-F5344CB8AC3E}">
        <p14:creationId xmlns:p14="http://schemas.microsoft.com/office/powerpoint/2010/main" val="16446045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598AA-2310-497B-B8CC-706411E63615}"/>
              </a:ext>
            </a:extLst>
          </p:cNvPr>
          <p:cNvSpPr>
            <a:spLocks noGrp="1"/>
          </p:cNvSpPr>
          <p:nvPr>
            <p:ph type="title"/>
          </p:nvPr>
        </p:nvSpPr>
        <p:spPr>
          <a:xfrm>
            <a:off x="164707" y="274638"/>
            <a:ext cx="8689637" cy="1143000"/>
          </a:xfrm>
        </p:spPr>
        <p:txBody>
          <a:bodyPr>
            <a:normAutofit fontScale="90000"/>
          </a:bodyPr>
          <a:lstStyle/>
          <a:p>
            <a:r>
              <a:rPr lang="en-US" dirty="0"/>
              <a:t>Helping Students Understand Trauma?</a:t>
            </a:r>
          </a:p>
        </p:txBody>
      </p:sp>
      <p:sp>
        <p:nvSpPr>
          <p:cNvPr id="4" name="Slide Number Placeholder 3">
            <a:extLst>
              <a:ext uri="{FF2B5EF4-FFF2-40B4-BE49-F238E27FC236}">
                <a16:creationId xmlns:a16="http://schemas.microsoft.com/office/drawing/2014/main" id="{6BB2717C-D078-4723-AA9C-32D7666BBF89}"/>
              </a:ext>
            </a:extLst>
          </p:cNvPr>
          <p:cNvSpPr>
            <a:spLocks noGrp="1"/>
          </p:cNvSpPr>
          <p:nvPr>
            <p:ph type="sldNum" sz="quarter" idx="12"/>
          </p:nvPr>
        </p:nvSpPr>
        <p:spPr/>
        <p:txBody>
          <a:bodyPr/>
          <a:lstStyle/>
          <a:p>
            <a:fld id="{83131337-E23F-3E4B-9BD5-658EE1FFEFDF}" type="slidenum">
              <a:rPr lang="en-US" smtClean="0"/>
              <a:pPr/>
              <a:t>22</a:t>
            </a:fld>
            <a:endParaRPr lang="en-US"/>
          </a:p>
        </p:txBody>
      </p:sp>
      <p:pic>
        <p:nvPicPr>
          <p:cNvPr id="2050" name="Picture 2" descr="Image result for slinky">
            <a:extLst>
              <a:ext uri="{FF2B5EF4-FFF2-40B4-BE49-F238E27FC236}">
                <a16:creationId xmlns:a16="http://schemas.microsoft.com/office/drawing/2014/main" id="{0AA5E5B9-1667-4813-89F7-2CEEDD6A788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3592" y="1293966"/>
            <a:ext cx="4253946" cy="227011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14284A4-476B-4531-AB5B-4CFEF1A953FD}"/>
              </a:ext>
            </a:extLst>
          </p:cNvPr>
          <p:cNvSpPr txBox="1"/>
          <p:nvPr/>
        </p:nvSpPr>
        <p:spPr>
          <a:xfrm>
            <a:off x="4685591" y="1582904"/>
            <a:ext cx="4168754" cy="2031325"/>
          </a:xfrm>
          <a:prstGeom prst="rect">
            <a:avLst/>
          </a:prstGeom>
          <a:noFill/>
        </p:spPr>
        <p:txBody>
          <a:bodyPr wrap="square" rtlCol="0">
            <a:spAutoFit/>
          </a:bodyPr>
          <a:lstStyle/>
          <a:p>
            <a:pPr marL="285750" indent="-285750">
              <a:buFont typeface="Arial" panose="020B0604020202020204" pitchFamily="34" charset="0"/>
              <a:buChar char="•"/>
            </a:pPr>
            <a:r>
              <a:rPr lang="en-US" dirty="0"/>
              <a:t>Trauma is created very similar to how a slinky works</a:t>
            </a:r>
          </a:p>
          <a:p>
            <a:endParaRPr lang="en-US" dirty="0"/>
          </a:p>
          <a:p>
            <a:pPr marL="285750" indent="-285750">
              <a:buFont typeface="Arial" panose="020B0604020202020204" pitchFamily="34" charset="0"/>
              <a:buChar char="•"/>
            </a:pPr>
            <a:r>
              <a:rPr lang="en-US" dirty="0"/>
              <a:t>It builds through our actions</a:t>
            </a:r>
          </a:p>
          <a:p>
            <a:pPr marL="285750" indent="-285750">
              <a:buFont typeface="Arial" panose="020B0604020202020204" pitchFamily="34" charset="0"/>
              <a:buChar char="•"/>
            </a:pPr>
            <a:r>
              <a:rPr lang="en-US" dirty="0"/>
              <a:t>When it occurs in is contained within our bodies</a:t>
            </a:r>
          </a:p>
          <a:p>
            <a:pPr marL="285750" indent="-285750">
              <a:buFont typeface="Arial" panose="020B0604020202020204" pitchFamily="34" charset="0"/>
              <a:buChar char="•"/>
            </a:pPr>
            <a:endParaRPr lang="en-US" dirty="0"/>
          </a:p>
        </p:txBody>
      </p:sp>
      <p:pic>
        <p:nvPicPr>
          <p:cNvPr id="2052" name="Picture 4" descr="Image result for animal shaking it off">
            <a:extLst>
              <a:ext uri="{FF2B5EF4-FFF2-40B4-BE49-F238E27FC236}">
                <a16:creationId xmlns:a16="http://schemas.microsoft.com/office/drawing/2014/main" id="{2A5DD964-BB44-46A9-B4E8-ABDFFAF4F8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707" y="3672626"/>
            <a:ext cx="4253946" cy="305905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7439CF4-CEB4-452D-A0A9-94ADDB63C0C1}"/>
              </a:ext>
            </a:extLst>
          </p:cNvPr>
          <p:cNvSpPr txBox="1"/>
          <p:nvPr/>
        </p:nvSpPr>
        <p:spPr>
          <a:xfrm>
            <a:off x="4725349" y="4015409"/>
            <a:ext cx="4128996" cy="1754326"/>
          </a:xfrm>
          <a:prstGeom prst="rect">
            <a:avLst/>
          </a:prstGeom>
          <a:noFill/>
        </p:spPr>
        <p:txBody>
          <a:bodyPr wrap="square" rtlCol="0">
            <a:spAutoFit/>
          </a:bodyPr>
          <a:lstStyle/>
          <a:p>
            <a:pPr marL="285750" indent="-285750">
              <a:buFont typeface="Arial" panose="020B0604020202020204" pitchFamily="34" charset="0"/>
              <a:buChar char="•"/>
            </a:pPr>
            <a:r>
              <a:rPr lang="en-US" dirty="0"/>
              <a:t>Animals are experts at COPING with Trauma</a:t>
            </a:r>
          </a:p>
          <a:p>
            <a:endParaRPr lang="en-US" dirty="0"/>
          </a:p>
          <a:p>
            <a:pPr marL="285750" indent="-285750">
              <a:buFont typeface="Arial" panose="020B0604020202020204" pitchFamily="34" charset="0"/>
              <a:buChar char="•"/>
            </a:pPr>
            <a:r>
              <a:rPr lang="en-US" dirty="0"/>
              <a:t>We are starting to see how trauma affects us physically, emotionally, and Educationally</a:t>
            </a:r>
          </a:p>
        </p:txBody>
      </p:sp>
    </p:spTree>
    <p:extLst>
      <p:ext uri="{BB962C8B-B14F-4D97-AF65-F5344CB8AC3E}">
        <p14:creationId xmlns:p14="http://schemas.microsoft.com/office/powerpoint/2010/main" val="29692939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15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480059" y="2053641"/>
            <a:ext cx="2751871" cy="2760098"/>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100" b="1" u="sng" kern="1200" dirty="0">
                <a:solidFill>
                  <a:srgbClr val="FFFFFF"/>
                </a:solidFill>
                <a:latin typeface="+mj-lt"/>
                <a:ea typeface="+mj-ea"/>
                <a:cs typeface="+mj-cs"/>
              </a:rPr>
              <a:t>Trauma Informed Care &amp; Restorative Practices in the Classroom in the School</a:t>
            </a:r>
          </a:p>
          <a:p>
            <a:pPr defTabSz="914400">
              <a:lnSpc>
                <a:spcPct val="90000"/>
              </a:lnSpc>
              <a:spcBef>
                <a:spcPct val="0"/>
              </a:spcBef>
              <a:spcAft>
                <a:spcPts val="600"/>
              </a:spcAft>
            </a:pPr>
            <a:endParaRPr lang="en-US" sz="3100" b="1" u="sng" kern="1200" dirty="0">
              <a:solidFill>
                <a:srgbClr val="FFFFFF"/>
              </a:solidFill>
              <a:latin typeface="+mj-lt"/>
              <a:ea typeface="+mj-ea"/>
              <a:cs typeface="+mj-cs"/>
            </a:endParaRPr>
          </a:p>
          <a:p>
            <a:pPr defTabSz="914400">
              <a:lnSpc>
                <a:spcPct val="90000"/>
              </a:lnSpc>
              <a:spcBef>
                <a:spcPct val="0"/>
              </a:spcBef>
              <a:spcAft>
                <a:spcPts val="600"/>
              </a:spcAft>
            </a:pPr>
            <a:endParaRPr lang="en-US" sz="3100" b="1" u="sng" kern="1200" dirty="0">
              <a:solidFill>
                <a:srgbClr val="FFFFFF"/>
              </a:solidFill>
              <a:latin typeface="+mj-lt"/>
              <a:ea typeface="+mj-ea"/>
              <a:cs typeface="+mj-cs"/>
            </a:endParaRPr>
          </a:p>
        </p:txBody>
      </p:sp>
      <p:sp>
        <p:nvSpPr>
          <p:cNvPr id="4" name="TextBox 3">
            <a:extLst>
              <a:ext uri="{FF2B5EF4-FFF2-40B4-BE49-F238E27FC236}">
                <a16:creationId xmlns:a16="http://schemas.microsoft.com/office/drawing/2014/main" id="{62D2B842-47DE-402F-B7B6-5975FC76A68F}"/>
              </a:ext>
            </a:extLst>
          </p:cNvPr>
          <p:cNvSpPr txBox="1"/>
          <p:nvPr/>
        </p:nvSpPr>
        <p:spPr>
          <a:xfrm>
            <a:off x="4567930" y="4895732"/>
            <a:ext cx="3979563" cy="1136768"/>
          </a:xfrm>
          <a:prstGeom prst="rect">
            <a:avLst/>
          </a:prstGeom>
        </p:spPr>
        <p:txBody>
          <a:bodyPr vert="horz" lIns="91440" tIns="45720" rIns="91440" bIns="45720" rtlCol="0" anchor="ctr">
            <a:normAutofit/>
          </a:bodyPr>
          <a:lstStyle/>
          <a:p>
            <a:pPr indent="-228600" defTabSz="914400">
              <a:lnSpc>
                <a:spcPct val="90000"/>
              </a:lnSpc>
              <a:spcAft>
                <a:spcPts val="600"/>
              </a:spcAft>
              <a:buFont typeface="Arial" panose="020B0604020202020204" pitchFamily="34" charset="0"/>
              <a:buChar char="•"/>
            </a:pPr>
            <a:r>
              <a:rPr lang="en-US" sz="2100">
                <a:solidFill>
                  <a:srgbClr val="000000"/>
                </a:solidFill>
              </a:rPr>
              <a:t>Helping students deal with the Toxic Stresses in their lives starts with Understanding self.</a:t>
            </a:r>
          </a:p>
        </p:txBody>
      </p:sp>
      <p:sp>
        <p:nvSpPr>
          <p:cNvPr id="2" name="Slide Number Placeholder 1"/>
          <p:cNvSpPr>
            <a:spLocks noGrp="1"/>
          </p:cNvSpPr>
          <p:nvPr>
            <p:ph type="sldNum" sz="quarter" idx="12"/>
          </p:nvPr>
        </p:nvSpPr>
        <p:spPr>
          <a:xfrm>
            <a:off x="8119447" y="6223702"/>
            <a:ext cx="428046" cy="314067"/>
          </a:xfrm>
        </p:spPr>
        <p:txBody>
          <a:bodyPr vert="horz" lIns="91440" tIns="45720" rIns="91440" bIns="45720" rtlCol="0" anchor="ctr">
            <a:normAutofit/>
          </a:bodyPr>
          <a:lstStyle/>
          <a:p>
            <a:pPr defTabSz="914400">
              <a:spcAft>
                <a:spcPts val="600"/>
              </a:spcAft>
            </a:pPr>
            <a:fld id="{83131337-E23F-3E4B-9BD5-658EE1FFEFDF}" type="slidenum">
              <a:rPr lang="en-US" sz="900" smtClean="0">
                <a:solidFill>
                  <a:srgbClr val="898989"/>
                </a:solidFill>
              </a:rPr>
              <a:pPr defTabSz="914400">
                <a:spcAft>
                  <a:spcPts val="600"/>
                </a:spcAft>
              </a:pPr>
              <a:t>23</a:t>
            </a:fld>
            <a:endParaRPr lang="en-US" sz="900">
              <a:solidFill>
                <a:srgbClr val="898989"/>
              </a:solidFill>
            </a:endParaRPr>
          </a:p>
        </p:txBody>
      </p:sp>
      <p:pic>
        <p:nvPicPr>
          <p:cNvPr id="1026" name="Picture 2" descr="Image result for man in the glass poem">
            <a:extLst>
              <a:ext uri="{FF2B5EF4-FFF2-40B4-BE49-F238E27FC236}">
                <a16:creationId xmlns:a16="http://schemas.microsoft.com/office/drawing/2014/main" id="{A36E858F-78DB-443C-AD39-7F9612A29C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4123" y="164545"/>
            <a:ext cx="4067175" cy="4569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21304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DC3FA-5BCB-44C1-A40E-17D9B3E5A6A1}"/>
              </a:ext>
            </a:extLst>
          </p:cNvPr>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normAutofit fontScale="90000"/>
          </a:bodyPr>
          <a:lstStyle/>
          <a:p>
            <a:r>
              <a:rPr lang="en-US" dirty="0"/>
              <a:t>Helping  Learn to Respond rather than React</a:t>
            </a:r>
          </a:p>
        </p:txBody>
      </p:sp>
      <p:sp>
        <p:nvSpPr>
          <p:cNvPr id="3" name="Content Placeholder 2">
            <a:extLst>
              <a:ext uri="{FF2B5EF4-FFF2-40B4-BE49-F238E27FC236}">
                <a16:creationId xmlns:a16="http://schemas.microsoft.com/office/drawing/2014/main" id="{CDC48332-BA10-43FE-B8D1-312FB5E9B47E}"/>
              </a:ext>
            </a:extLst>
          </p:cNvPr>
          <p:cNvSpPr>
            <a:spLocks noGrp="1"/>
          </p:cNvSpPr>
          <p:nvPr>
            <p:ph idx="1"/>
          </p:nvPr>
        </p:nvSpPr>
        <p:spPr>
          <a:xfrm>
            <a:off x="457200" y="1600200"/>
            <a:ext cx="8229600" cy="5073216"/>
          </a:xfrm>
        </p:spPr>
        <p:txBody>
          <a:bodyPr>
            <a:normAutofit/>
          </a:bodyPr>
          <a:lstStyle/>
          <a:p>
            <a:pPr algn="ctr"/>
            <a:r>
              <a:rPr lang="en-US" dirty="0"/>
              <a:t>Event</a:t>
            </a:r>
          </a:p>
          <a:p>
            <a:pPr algn="ctr"/>
            <a:r>
              <a:rPr lang="en-US" sz="1600" dirty="0"/>
              <a:t>Little to no control</a:t>
            </a:r>
          </a:p>
          <a:p>
            <a:pPr marL="0" indent="0" algn="ctr">
              <a:buNone/>
            </a:pPr>
            <a:endParaRPr lang="en-US" dirty="0"/>
          </a:p>
          <a:p>
            <a:r>
              <a:rPr lang="en-US" dirty="0"/>
              <a:t>Initial Emotion 								Result </a:t>
            </a:r>
          </a:p>
          <a:p>
            <a:r>
              <a:rPr lang="en-US" sz="1600" dirty="0"/>
              <a:t>Little to no control</a:t>
            </a:r>
          </a:p>
          <a:p>
            <a:endParaRPr lang="en-US" sz="1600" dirty="0"/>
          </a:p>
          <a:p>
            <a:endParaRPr lang="en-US" sz="1600" dirty="0"/>
          </a:p>
          <a:p>
            <a:pPr marL="457200" lvl="1" indent="0">
              <a:buNone/>
            </a:pPr>
            <a:r>
              <a:rPr lang="en-US" sz="1200" dirty="0"/>
              <a:t>	---STOP</a:t>
            </a:r>
          </a:p>
          <a:p>
            <a:pPr marL="457200" lvl="1" indent="0">
              <a:buNone/>
            </a:pPr>
            <a:r>
              <a:rPr lang="en-US" sz="1200" dirty="0"/>
              <a:t>	Breathe</a:t>
            </a:r>
          </a:p>
          <a:p>
            <a:pPr marL="457200" lvl="1" indent="0">
              <a:buNone/>
            </a:pPr>
            <a:r>
              <a:rPr lang="en-US" sz="1200" dirty="0"/>
              <a:t>	Behavioral/Cognitive </a:t>
            </a:r>
          </a:p>
          <a:p>
            <a:endParaRPr lang="en-US" sz="1600" dirty="0"/>
          </a:p>
          <a:p>
            <a:pPr algn="ctr"/>
            <a:r>
              <a:rPr lang="en-US" sz="1600" dirty="0"/>
              <a:t>React</a:t>
            </a:r>
          </a:p>
          <a:p>
            <a:pPr algn="ctr"/>
            <a:r>
              <a:rPr lang="en-US" sz="1600" dirty="0"/>
              <a:t>-VS.</a:t>
            </a:r>
          </a:p>
          <a:p>
            <a:pPr algn="ctr"/>
            <a:r>
              <a:rPr lang="en-US" sz="1600" dirty="0"/>
              <a:t>Respond</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0557C887-9BB1-4022-9EB7-36FB40FFC0B2}"/>
              </a:ext>
            </a:extLst>
          </p:cNvPr>
          <p:cNvSpPr>
            <a:spLocks noGrp="1"/>
          </p:cNvSpPr>
          <p:nvPr>
            <p:ph type="sldNum" sz="quarter" idx="12"/>
          </p:nvPr>
        </p:nvSpPr>
        <p:spPr/>
        <p:txBody>
          <a:bodyPr/>
          <a:lstStyle/>
          <a:p>
            <a:fld id="{83131337-E23F-3E4B-9BD5-658EE1FFEFDF}" type="slidenum">
              <a:rPr lang="en-US" smtClean="0"/>
              <a:pPr/>
              <a:t>24</a:t>
            </a:fld>
            <a:endParaRPr lang="en-US"/>
          </a:p>
        </p:txBody>
      </p:sp>
      <p:cxnSp>
        <p:nvCxnSpPr>
          <p:cNvPr id="6" name="Straight Arrow Connector 5">
            <a:extLst>
              <a:ext uri="{FF2B5EF4-FFF2-40B4-BE49-F238E27FC236}">
                <a16:creationId xmlns:a16="http://schemas.microsoft.com/office/drawing/2014/main" id="{B73EFD22-29A4-4A22-B7C7-705AC173360D}"/>
              </a:ext>
            </a:extLst>
          </p:cNvPr>
          <p:cNvCxnSpPr/>
          <p:nvPr/>
        </p:nvCxnSpPr>
        <p:spPr>
          <a:xfrm flipH="1">
            <a:off x="2011964" y="2007704"/>
            <a:ext cx="1118862" cy="90872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75C30402-9FDD-4269-8B84-2526FFD7D453}"/>
              </a:ext>
            </a:extLst>
          </p:cNvPr>
          <p:cNvCxnSpPr/>
          <p:nvPr/>
        </p:nvCxnSpPr>
        <p:spPr>
          <a:xfrm>
            <a:off x="1033670" y="4077883"/>
            <a:ext cx="306693" cy="27829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DED20756-7B5F-40B7-B40C-B8BB0CF151E1}"/>
              </a:ext>
            </a:extLst>
          </p:cNvPr>
          <p:cNvCxnSpPr/>
          <p:nvPr/>
        </p:nvCxnSpPr>
        <p:spPr>
          <a:xfrm>
            <a:off x="2839752" y="5257800"/>
            <a:ext cx="1005272" cy="58640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06EE4F49-439F-455A-B510-41B5E5E6BF34}"/>
              </a:ext>
            </a:extLst>
          </p:cNvPr>
          <p:cNvCxnSpPr/>
          <p:nvPr/>
        </p:nvCxnSpPr>
        <p:spPr>
          <a:xfrm flipV="1">
            <a:off x="5401207" y="4117640"/>
            <a:ext cx="1408517" cy="160729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CF23ABAB-F9EA-41EA-88FD-861106163B59}"/>
              </a:ext>
            </a:extLst>
          </p:cNvPr>
          <p:cNvCxnSpPr/>
          <p:nvPr/>
        </p:nvCxnSpPr>
        <p:spPr>
          <a:xfrm flipH="1" flipV="1">
            <a:off x="5804452" y="2044621"/>
            <a:ext cx="1096144" cy="83488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070975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944792" y="1628107"/>
            <a:ext cx="3254417" cy="769441"/>
          </a:xfrm>
          <a:prstGeom prst="rect">
            <a:avLst/>
          </a:prstGeom>
        </p:spPr>
        <p:txBody>
          <a:bodyPr wrap="non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400" b="0" i="0" u="none" strike="noStrike" kern="1200" cap="none" spc="0" normalizeH="0" baseline="0" noProof="0" dirty="0">
                <a:ln>
                  <a:noFill/>
                </a:ln>
                <a:solidFill>
                  <a:srgbClr val="1F497D"/>
                </a:solidFill>
                <a:effectLst/>
                <a:uLnTx/>
                <a:uFillTx/>
                <a:latin typeface="Comic Sans MS" pitchFamily="66" charset="0"/>
                <a:ea typeface="+mn-ea"/>
                <a:cs typeface="+mn-cs"/>
              </a:rPr>
              <a:t>Next Steps</a:t>
            </a:r>
            <a:endParaRPr kumimoji="0" lang="en-US" sz="4400" b="0" i="0" u="none" strike="noStrike" kern="1200" cap="none" spc="0" normalizeH="0" baseline="0" noProof="0" dirty="0">
              <a:ln>
                <a:noFill/>
              </a:ln>
              <a:solidFill>
                <a:srgbClr val="1F497D"/>
              </a:solidFill>
              <a:effectLst>
                <a:outerShdw blurRad="38100" dist="38100" dir="2700000" algn="tl">
                  <a:srgbClr val="000000"/>
                </a:outerShdw>
              </a:effectLst>
              <a:uLnTx/>
              <a:uFillTx/>
              <a:latin typeface="Comic Sans MS" pitchFamily="66" charset="0"/>
              <a:ea typeface="+mn-ea"/>
              <a:cs typeface="+mn-cs"/>
            </a:endParaRPr>
          </a:p>
        </p:txBody>
      </p:sp>
      <p:sp>
        <p:nvSpPr>
          <p:cNvPr id="4" name="Rectangle 3"/>
          <p:cNvSpPr/>
          <p:nvPr/>
        </p:nvSpPr>
        <p:spPr>
          <a:xfrm>
            <a:off x="232610" y="2329553"/>
            <a:ext cx="8678779" cy="584775"/>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en-US" sz="3200" b="0" i="1"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Healing Centered Restorative Engagement</a:t>
            </a:r>
          </a:p>
        </p:txBody>
      </p:sp>
      <p:sp>
        <p:nvSpPr>
          <p:cNvPr id="6" name="Rectangle 5"/>
          <p:cNvSpPr/>
          <p:nvPr/>
        </p:nvSpPr>
        <p:spPr>
          <a:xfrm>
            <a:off x="152400" y="2914328"/>
            <a:ext cx="8758989" cy="3908762"/>
          </a:xfrm>
          <a:prstGeom prst="rect">
            <a:avLst/>
          </a:prstGeom>
        </p:spPr>
        <p:txBody>
          <a:bodyPr wrap="square">
            <a:spAutoFit/>
          </a:bodyPr>
          <a:lstStyle/>
          <a:p>
            <a:pPr marL="457200" marR="0" lvl="0" indent="-457200" algn="l" defTabSz="457200" rtl="0" eaLnBrk="1" fontAlgn="auto" latinLnBrk="0" hangingPunct="1">
              <a:lnSpc>
                <a:spcPct val="100000"/>
              </a:lnSpc>
              <a:spcBef>
                <a:spcPct val="0"/>
              </a:spcBef>
              <a:spcAft>
                <a:spcPts val="0"/>
              </a:spcAft>
              <a:buClrTx/>
              <a:buSzTx/>
              <a:buFont typeface="Wingdings" panose="05000000000000000000" pitchFamily="2" charset="2"/>
              <a:buChar char="§"/>
              <a:tabLst/>
              <a:defRPr/>
            </a:pPr>
            <a:r>
              <a:rPr kumimoji="0" lang="en-US" altLang="en-US" sz="2000" b="0" i="0" u="none" strike="noStrike" kern="1200" cap="none" spc="0" normalizeH="0" baseline="0" noProof="0" dirty="0">
                <a:ln>
                  <a:noFill/>
                </a:ln>
                <a:solidFill>
                  <a:prstClr val="black"/>
                </a:solidFill>
                <a:effectLst/>
                <a:uLnTx/>
                <a:uFillTx/>
                <a:latin typeface="Comic Sans MS" pitchFamily="66" charset="0"/>
                <a:ea typeface="+mn-ea"/>
                <a:cs typeface="+mn-cs"/>
              </a:rPr>
              <a:t>Working to build strong, long-term partnerships with: </a:t>
            </a:r>
          </a:p>
          <a:p>
            <a:pPr marL="914400" lvl="1" indent="-457200">
              <a:spcBef>
                <a:spcPct val="0"/>
              </a:spcBef>
              <a:buFont typeface="Wingdings" panose="05000000000000000000" pitchFamily="2" charset="2"/>
              <a:buChar char="§"/>
              <a:defRPr/>
            </a:pPr>
            <a:endParaRPr kumimoji="0" lang="en-US" altLang="en-US" sz="2000" b="0" i="0" u="none" strike="noStrike" kern="1200" cap="none" spc="0" normalizeH="0" baseline="0" noProof="0" dirty="0">
              <a:ln>
                <a:noFill/>
              </a:ln>
              <a:solidFill>
                <a:prstClr val="black"/>
              </a:solidFill>
              <a:effectLst/>
              <a:uLnTx/>
              <a:uFillTx/>
              <a:latin typeface="Comic Sans MS" pitchFamily="66" charset="0"/>
              <a:ea typeface="+mn-ea"/>
              <a:cs typeface="+mn-cs"/>
            </a:endParaRPr>
          </a:p>
          <a:p>
            <a:pPr marL="914400" lvl="1" indent="-457200">
              <a:spcBef>
                <a:spcPct val="0"/>
              </a:spcBef>
              <a:buFont typeface="Wingdings" panose="05000000000000000000" pitchFamily="2" charset="2"/>
              <a:buChar char="§"/>
              <a:defRPr/>
            </a:pPr>
            <a:r>
              <a:rPr lang="en-US" altLang="en-US" sz="2000" dirty="0">
                <a:solidFill>
                  <a:prstClr val="black"/>
                </a:solidFill>
                <a:latin typeface="Comic Sans MS" pitchFamily="66" charset="0"/>
              </a:rPr>
              <a:t>University of Michigan-Dearborn’s Office of Metropolitan Impact (UM-D/OMI)</a:t>
            </a:r>
          </a:p>
          <a:p>
            <a:pPr marL="914400" lvl="1" indent="-457200">
              <a:spcBef>
                <a:spcPct val="0"/>
              </a:spcBef>
              <a:buFont typeface="Wingdings" panose="05000000000000000000" pitchFamily="2" charset="2"/>
              <a:buChar char="§"/>
              <a:defRPr/>
            </a:pPr>
            <a:r>
              <a:rPr kumimoji="0" lang="en-US" altLang="en-US" sz="2000" b="0" i="0" u="none" strike="noStrike" kern="1200" cap="none" spc="0" normalizeH="0" baseline="0" noProof="0" dirty="0">
                <a:ln>
                  <a:noFill/>
                </a:ln>
                <a:solidFill>
                  <a:prstClr val="black"/>
                </a:solidFill>
                <a:effectLst/>
                <a:uLnTx/>
                <a:uFillTx/>
                <a:latin typeface="Comic Sans MS" pitchFamily="66" charset="0"/>
                <a:ea typeface="+mn-ea"/>
                <a:cs typeface="+mn-cs"/>
              </a:rPr>
              <a:t>Detroit Public</a:t>
            </a:r>
            <a:r>
              <a:rPr kumimoji="0" lang="en-US" altLang="en-US" sz="2000" b="0" i="0" u="none" strike="noStrike" kern="1200" cap="none" spc="0" normalizeH="0" noProof="0" dirty="0">
                <a:ln>
                  <a:noFill/>
                </a:ln>
                <a:solidFill>
                  <a:prstClr val="black"/>
                </a:solidFill>
                <a:effectLst/>
                <a:uLnTx/>
                <a:uFillTx/>
                <a:latin typeface="Comic Sans MS" pitchFamily="66" charset="0"/>
                <a:ea typeface="+mn-ea"/>
                <a:cs typeface="+mn-cs"/>
              </a:rPr>
              <a:t> Schools Community District (DPSCD)</a:t>
            </a:r>
          </a:p>
          <a:p>
            <a:pPr marL="914400" lvl="1" indent="-457200">
              <a:spcBef>
                <a:spcPct val="0"/>
              </a:spcBef>
              <a:buFont typeface="Wingdings" panose="05000000000000000000" pitchFamily="2" charset="2"/>
              <a:buChar char="§"/>
              <a:defRPr/>
            </a:pPr>
            <a:r>
              <a:rPr lang="en-US" altLang="en-US" sz="2000" dirty="0">
                <a:solidFill>
                  <a:prstClr val="black"/>
                </a:solidFill>
                <a:latin typeface="Comic Sans MS" pitchFamily="66" charset="0"/>
              </a:rPr>
              <a:t>Detroit Employment Solutions Corporation (DESC) – the city’s workforce development system</a:t>
            </a:r>
          </a:p>
          <a:p>
            <a:pPr marL="914400" lvl="1" indent="-457200">
              <a:spcBef>
                <a:spcPct val="0"/>
              </a:spcBef>
              <a:buFont typeface="Wingdings" panose="05000000000000000000" pitchFamily="2" charset="2"/>
              <a:buChar char="§"/>
              <a:defRPr/>
            </a:pPr>
            <a:r>
              <a:rPr lang="en-US" altLang="en-US" sz="2000" dirty="0">
                <a:solidFill>
                  <a:prstClr val="black"/>
                </a:solidFill>
                <a:latin typeface="Comic Sans MS" pitchFamily="66" charset="0"/>
              </a:rPr>
              <a:t>Jobs for America’s/Michigan’s Graduates – supporting those in-school and out-of-school youth who are at highest risk of </a:t>
            </a:r>
            <a:r>
              <a:rPr lang="en-US" altLang="en-US" sz="2000" dirty="0" err="1">
                <a:solidFill>
                  <a:prstClr val="black"/>
                </a:solidFill>
                <a:latin typeface="Comic Sans MS" pitchFamily="66" charset="0"/>
              </a:rPr>
              <a:t>unconnection</a:t>
            </a:r>
            <a:r>
              <a:rPr lang="en-US" altLang="en-US" sz="2000" dirty="0">
                <a:solidFill>
                  <a:prstClr val="black"/>
                </a:solidFill>
                <a:latin typeface="Comic Sans MS" pitchFamily="66" charset="0"/>
              </a:rPr>
              <a:t>/disconnection</a:t>
            </a:r>
          </a:p>
          <a:p>
            <a:pPr marL="914400" lvl="1" indent="-457200">
              <a:spcBef>
                <a:spcPct val="0"/>
              </a:spcBef>
              <a:buFont typeface="Wingdings" panose="05000000000000000000" pitchFamily="2" charset="2"/>
              <a:buChar char="§"/>
              <a:defRPr/>
            </a:pPr>
            <a:endParaRPr kumimoji="0" lang="en-US" altLang="en-US" sz="2000" b="0" i="0" u="none" strike="noStrike" kern="1200" cap="none" spc="0" normalizeH="0" noProof="0" dirty="0">
              <a:ln>
                <a:noFill/>
              </a:ln>
              <a:solidFill>
                <a:prstClr val="black"/>
              </a:solidFill>
              <a:effectLst/>
              <a:uLnTx/>
              <a:uFillTx/>
              <a:latin typeface="Comic Sans MS" pitchFamily="66" charset="0"/>
              <a:ea typeface="+mn-ea"/>
              <a:cs typeface="+mn-cs"/>
            </a:endParaRPr>
          </a:p>
          <a:p>
            <a:pPr marL="914400" lvl="1" indent="-457200">
              <a:spcBef>
                <a:spcPct val="0"/>
              </a:spcBef>
              <a:buFont typeface="Wingdings" panose="05000000000000000000" pitchFamily="2" charset="2"/>
              <a:buChar char="§"/>
              <a:defRPr/>
            </a:pPr>
            <a:endParaRPr kumimoji="0" lang="en-US" altLang="en-US" sz="2800" b="0" i="0" u="none" strike="noStrike" kern="1200" cap="none" spc="0" normalizeH="0" baseline="0" noProof="0" dirty="0">
              <a:ln>
                <a:noFill/>
              </a:ln>
              <a:solidFill>
                <a:prstClr val="black"/>
              </a:solidFill>
              <a:effectLst/>
              <a:uLnTx/>
              <a:uFillTx/>
              <a:latin typeface="Comic Sans MS" pitchFamily="66" charset="0"/>
              <a:ea typeface="+mn-ea"/>
              <a:cs typeface="+mn-cs"/>
            </a:endParaRPr>
          </a:p>
        </p:txBody>
      </p:sp>
    </p:spTree>
    <p:extLst>
      <p:ext uri="{BB962C8B-B14F-4D97-AF65-F5344CB8AC3E}">
        <p14:creationId xmlns:p14="http://schemas.microsoft.com/office/powerpoint/2010/main" val="31026819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Picture 4" descr="&lt;strong&gt;Question&lt;/strong&gt; &lt;strong&gt;Mark&lt;/strong&gt; by norbert79 on DeviantAr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2804" y="2041388"/>
            <a:ext cx="3958389" cy="3958389"/>
          </a:xfrm>
          <a:prstGeom prst="rect">
            <a:avLst/>
          </a:prstGeom>
        </p:spPr>
      </p:pic>
    </p:spTree>
    <p:extLst>
      <p:ext uri="{BB962C8B-B14F-4D97-AF65-F5344CB8AC3E}">
        <p14:creationId xmlns:p14="http://schemas.microsoft.com/office/powerpoint/2010/main" val="36804420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Text Box 8"/>
          <p:cNvSpPr txBox="1">
            <a:spLocks noChangeArrowheads="1"/>
          </p:cNvSpPr>
          <p:nvPr/>
        </p:nvSpPr>
        <p:spPr bwMode="auto">
          <a:xfrm>
            <a:off x="0" y="1383548"/>
            <a:ext cx="9144000" cy="768350"/>
          </a:xfrm>
          <a:prstGeom prst="rect">
            <a:avLst/>
          </a:prstGeom>
          <a:noFill/>
          <a:ln w="9525">
            <a:noFill/>
            <a:miter lim="800000"/>
            <a:headEnd/>
            <a:tailEnd/>
          </a:ln>
          <a:effec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400" b="0" i="0" u="none" strike="noStrike" kern="1200" cap="none" spc="0" normalizeH="0" baseline="0" noProof="0" dirty="0">
                <a:ln>
                  <a:noFill/>
                </a:ln>
                <a:solidFill>
                  <a:srgbClr val="1F497D"/>
                </a:solidFill>
                <a:effectLst/>
                <a:uLnTx/>
                <a:uFillTx/>
                <a:latin typeface="Comic Sans MS" pitchFamily="66" charset="0"/>
                <a:ea typeface="+mn-ea"/>
                <a:cs typeface="+mn-cs"/>
              </a:rPr>
              <a:t>Contact Us</a:t>
            </a:r>
            <a:endParaRPr kumimoji="0" lang="en-US" sz="4400" b="0" i="0" u="none" strike="noStrike" kern="1200" cap="none" spc="0" normalizeH="0" baseline="0" noProof="0" dirty="0">
              <a:ln>
                <a:noFill/>
              </a:ln>
              <a:solidFill>
                <a:srgbClr val="1F497D"/>
              </a:solidFill>
              <a:effectLst>
                <a:outerShdw blurRad="38100" dist="38100" dir="2700000" algn="tl">
                  <a:srgbClr val="000000"/>
                </a:outerShdw>
              </a:effectLst>
              <a:uLnTx/>
              <a:uFillTx/>
              <a:latin typeface="Comic Sans MS" pitchFamily="66" charset="0"/>
              <a:ea typeface="+mn-ea"/>
              <a:cs typeface="+mn-cs"/>
            </a:endParaRPr>
          </a:p>
        </p:txBody>
      </p:sp>
      <p:sp>
        <p:nvSpPr>
          <p:cNvPr id="2" name="Rectangle 1"/>
          <p:cNvSpPr/>
          <p:nvPr/>
        </p:nvSpPr>
        <p:spPr>
          <a:xfrm>
            <a:off x="833636" y="2151898"/>
            <a:ext cx="7476727" cy="646331"/>
          </a:xfrm>
          <a:prstGeom prst="rect">
            <a:avLst/>
          </a:prstGeom>
        </p:spPr>
        <p:txBody>
          <a:bodyPr wrap="none">
            <a:spAutoFit/>
          </a:bodyPr>
          <a:lstStyle/>
          <a:p>
            <a:pPr marL="0" marR="0" lvl="0" indent="0" algn="ctr" defTabSz="457200"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en-US" sz="3600" b="0" i="1"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We would LOVE to hear from you!</a:t>
            </a:r>
          </a:p>
        </p:txBody>
      </p:sp>
      <p:sp>
        <p:nvSpPr>
          <p:cNvPr id="3" name="Rectangle 2"/>
          <p:cNvSpPr/>
          <p:nvPr/>
        </p:nvSpPr>
        <p:spPr>
          <a:xfrm>
            <a:off x="0" y="2930231"/>
            <a:ext cx="4768757" cy="3539430"/>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Tracy S. Hall, PhD, MPA</a:t>
            </a:r>
          </a:p>
          <a:p>
            <a:pPr marL="0" marR="0" lvl="0" indent="0" algn="ctr" defTabSz="457200"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#313-583-6379</a:t>
            </a:r>
          </a:p>
          <a:p>
            <a:pPr marL="0" marR="0" lvl="0" indent="0" algn="ctr" defTabSz="457200"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tshall@umich.edu</a:t>
            </a:r>
          </a:p>
          <a:p>
            <a:pPr marL="0" marR="0" lvl="0" indent="0" algn="ctr" defTabSz="457200" rtl="0" eaLnBrk="1" fontAlgn="auto" latinLnBrk="0" hangingPunct="1">
              <a:lnSpc>
                <a:spcPct val="100000"/>
              </a:lnSpc>
              <a:spcBef>
                <a:spcPct val="0"/>
              </a:spcBef>
              <a:spcAft>
                <a:spcPts val="0"/>
              </a:spcAft>
              <a:buClrTx/>
              <a:buSzTx/>
              <a:buFont typeface="Wingdings" panose="05000000000000000000" pitchFamily="2" charset="2"/>
              <a:buNone/>
              <a:tabLst/>
              <a:defRPr/>
            </a:pPr>
            <a:endParaRPr kumimoji="0" lang="en-US" alt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ctr" defTabSz="457200"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Jessica K. Camp, PhD, MSW</a:t>
            </a:r>
          </a:p>
          <a:p>
            <a:pPr marL="0" marR="0" lvl="0" indent="0" algn="ctr" defTabSz="457200"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313-593-5099 </a:t>
            </a:r>
          </a:p>
          <a:p>
            <a:pPr marL="0" marR="0" lvl="0" indent="0" algn="ctr" defTabSz="457200"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#jkcamp@umich.edu</a:t>
            </a:r>
          </a:p>
        </p:txBody>
      </p:sp>
      <p:sp>
        <p:nvSpPr>
          <p:cNvPr id="7" name="TextBox 6"/>
          <p:cNvSpPr txBox="1"/>
          <p:nvPr/>
        </p:nvSpPr>
        <p:spPr>
          <a:xfrm>
            <a:off x="4833258" y="3613884"/>
            <a:ext cx="4086808" cy="2092881"/>
          </a:xfrm>
          <a:prstGeom prst="rect">
            <a:avLst/>
          </a:prstGeom>
          <a:noFill/>
        </p:spPr>
        <p:txBody>
          <a:bodyPr wrap="square" rtlCol="0">
            <a:spAutoFit/>
          </a:bodyPr>
          <a:lstStyle/>
          <a:p>
            <a:pPr algn="ctr"/>
            <a:r>
              <a:rPr lang="en-US" sz="2800" b="1" dirty="0">
                <a:latin typeface="Comic Sans MS" panose="030F0702030302020204" pitchFamily="66" charset="0"/>
              </a:rPr>
              <a:t>Brian Frick, MA/Counseling</a:t>
            </a:r>
          </a:p>
          <a:p>
            <a:pPr algn="ctr"/>
            <a:r>
              <a:rPr lang="en-US" sz="2800" b="1" dirty="0">
                <a:latin typeface="Comic Sans MS" panose="030F0702030302020204" pitchFamily="66" charset="0"/>
              </a:rPr>
              <a:t>#313.296.5645</a:t>
            </a:r>
          </a:p>
          <a:p>
            <a:pPr algn="ctr"/>
            <a:r>
              <a:rPr lang="en-US" sz="2800" b="1" dirty="0">
                <a:latin typeface="Comic Sans MS" panose="030F0702030302020204" pitchFamily="66" charset="0"/>
              </a:rPr>
              <a:t>Bfrick@detempsol.org</a:t>
            </a:r>
          </a:p>
          <a:p>
            <a:endParaRPr lang="en-US" dirty="0">
              <a:latin typeface="Comic Sans MS" panose="030F0702030302020204" pitchFamily="66" charset="0"/>
            </a:endParaRPr>
          </a:p>
        </p:txBody>
      </p:sp>
    </p:spTree>
    <p:extLst>
      <p:ext uri="{BB962C8B-B14F-4D97-AF65-F5344CB8AC3E}">
        <p14:creationId xmlns:p14="http://schemas.microsoft.com/office/powerpoint/2010/main" val="2295092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3131337-E23F-3E4B-9BD5-658EE1FFEFDF}" type="slidenum">
              <a:rPr lang="en-US" smtClean="0"/>
              <a:pPr/>
              <a:t>28</a:t>
            </a:fld>
            <a:endParaRPr lang="en-US"/>
          </a:p>
        </p:txBody>
      </p:sp>
      <p:pic>
        <p:nvPicPr>
          <p:cNvPr id="5" name="Picture 4">
            <a:extLst>
              <a:ext uri="{FF2B5EF4-FFF2-40B4-BE49-F238E27FC236}">
                <a16:creationId xmlns:a16="http://schemas.microsoft.com/office/drawing/2014/main" id="{10348AB4-018E-4C8F-BB57-447E4A48AE1E}"/>
              </a:ext>
            </a:extLst>
          </p:cNvPr>
          <p:cNvPicPr>
            <a:picLocks noChangeAspect="1"/>
          </p:cNvPicPr>
          <p:nvPr/>
        </p:nvPicPr>
        <p:blipFill>
          <a:blip r:embed="rId3"/>
          <a:stretch>
            <a:fillRect/>
          </a:stretch>
        </p:blipFill>
        <p:spPr>
          <a:xfrm>
            <a:off x="2487733" y="2118354"/>
            <a:ext cx="4237996" cy="4237996"/>
          </a:xfrm>
          <a:prstGeom prst="rect">
            <a:avLst/>
          </a:prstGeom>
        </p:spPr>
      </p:pic>
    </p:spTree>
    <p:extLst>
      <p:ext uri="{BB962C8B-B14F-4D97-AF65-F5344CB8AC3E}">
        <p14:creationId xmlns:p14="http://schemas.microsoft.com/office/powerpoint/2010/main" val="31112766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0" name="Picture 1"/>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97708" y="2292994"/>
            <a:ext cx="2656703" cy="3988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79622" y="1548077"/>
            <a:ext cx="792169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1F497D"/>
                </a:solidFill>
                <a:effectLst/>
                <a:uLnTx/>
                <a:uFillTx/>
                <a:latin typeface="Comic Sans MS" panose="030F0702030302020204" pitchFamily="66" charset="0"/>
                <a:ea typeface="+mn-ea"/>
                <a:cs typeface="+mn-cs"/>
              </a:rPr>
              <a:t>Tracy S. Hall, PhD, MPA</a:t>
            </a:r>
          </a:p>
        </p:txBody>
      </p:sp>
      <p:sp>
        <p:nvSpPr>
          <p:cNvPr id="5" name="Rectangle 4"/>
          <p:cNvSpPr/>
          <p:nvPr/>
        </p:nvSpPr>
        <p:spPr>
          <a:xfrm>
            <a:off x="0" y="6441590"/>
            <a:ext cx="8475259"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https://umdearborn.edu/business-community/office-metropolitan-impact</a:t>
            </a:r>
          </a:p>
        </p:txBody>
      </p:sp>
      <p:sp>
        <p:nvSpPr>
          <p:cNvPr id="2" name="TextBox 1"/>
          <p:cNvSpPr txBox="1"/>
          <p:nvPr/>
        </p:nvSpPr>
        <p:spPr>
          <a:xfrm>
            <a:off x="2950779" y="2453137"/>
            <a:ext cx="5896659" cy="3693319"/>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Executive Director/Office of Metropolitan Impact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Lecturer – Public Administration Masters Program</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Operating Partner – Public Allies Metro Detroit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30+ years experience in the public sector: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½ Washington, DC-based, and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½ Detroit, Michigan-based.</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Committed to positive social transformation through unending cycles of best practices research &amp; praxis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748162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3131337-E23F-3E4B-9BD5-658EE1FFEFDF}" type="slidenum">
              <a:rPr lang="en-US" smtClean="0"/>
              <a:pPr/>
              <a:t>4</a:t>
            </a:fld>
            <a:endParaRPr lang="en-US"/>
          </a:p>
        </p:txBody>
      </p:sp>
      <p:sp>
        <p:nvSpPr>
          <p:cNvPr id="3" name="TextBox 2"/>
          <p:cNvSpPr txBox="1"/>
          <p:nvPr/>
        </p:nvSpPr>
        <p:spPr>
          <a:xfrm>
            <a:off x="2646750" y="1577294"/>
            <a:ext cx="3974841" cy="523220"/>
          </a:xfrm>
          <a:prstGeom prst="rect">
            <a:avLst/>
          </a:prstGeom>
          <a:noFill/>
        </p:spPr>
        <p:txBody>
          <a:bodyPr wrap="square" rtlCol="0">
            <a:spAutoFit/>
          </a:bodyPr>
          <a:lstStyle/>
          <a:p>
            <a:pPr algn="ctr"/>
            <a:r>
              <a:rPr lang="en-US" sz="2800" dirty="0">
                <a:solidFill>
                  <a:schemeClr val="accent1"/>
                </a:solidFill>
                <a:latin typeface="Comic Sans MS" panose="030F0702030302020204" pitchFamily="66" charset="0"/>
              </a:rPr>
              <a:t>Brian P. Frick M.A</a:t>
            </a:r>
            <a:r>
              <a:rPr lang="en-US" sz="2800" dirty="0">
                <a:solidFill>
                  <a:schemeClr val="accent1"/>
                </a:solidFill>
                <a:sym typeface="Wingdings" panose="05000000000000000000" pitchFamily="2" charset="2"/>
              </a:rPr>
              <a:t>.</a:t>
            </a:r>
            <a:endParaRPr lang="en-US" sz="2800" dirty="0">
              <a:solidFill>
                <a:schemeClr val="accent1"/>
              </a:solidFill>
            </a:endParaRPr>
          </a:p>
        </p:txBody>
      </p:sp>
      <p:sp>
        <p:nvSpPr>
          <p:cNvPr id="4" name="TextBox 3">
            <a:extLst>
              <a:ext uri="{FF2B5EF4-FFF2-40B4-BE49-F238E27FC236}">
                <a16:creationId xmlns:a16="http://schemas.microsoft.com/office/drawing/2014/main" id="{C1E4C5AC-3C98-4C61-847F-7D6952B8D8F7}"/>
              </a:ext>
            </a:extLst>
          </p:cNvPr>
          <p:cNvSpPr txBox="1"/>
          <p:nvPr/>
        </p:nvSpPr>
        <p:spPr>
          <a:xfrm>
            <a:off x="498752" y="2324477"/>
            <a:ext cx="4674231" cy="4031873"/>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rgbClr val="C00000"/>
                </a:solidFill>
              </a:rPr>
              <a:t>Jobs for Michigan’s Graduates –Specialist</a:t>
            </a:r>
          </a:p>
          <a:p>
            <a:pPr marL="285750" indent="-285750">
              <a:buFont typeface="Arial" panose="020B0604020202020204" pitchFamily="34" charset="0"/>
              <a:buChar char="•"/>
            </a:pPr>
            <a:r>
              <a:rPr lang="en-US" sz="2000" dirty="0"/>
              <a:t>Trauma Informed Care – National Trainer for Jobs for America’s Graduates</a:t>
            </a:r>
          </a:p>
          <a:p>
            <a:pPr marL="285750" indent="-285750">
              <a:buFont typeface="Arial" panose="020B0604020202020204" pitchFamily="34" charset="0"/>
              <a:buChar char="•"/>
            </a:pPr>
            <a:r>
              <a:rPr lang="en-US" sz="2000" dirty="0"/>
              <a:t> </a:t>
            </a:r>
            <a:r>
              <a:rPr lang="en-US" sz="2000" dirty="0">
                <a:solidFill>
                  <a:schemeClr val="accent1"/>
                </a:solidFill>
              </a:rPr>
              <a:t>Motivational and Inspirational Speaker</a:t>
            </a:r>
          </a:p>
          <a:p>
            <a:pPr marL="285750" indent="-285750">
              <a:buFont typeface="Arial" panose="020B0604020202020204" pitchFamily="34" charset="0"/>
              <a:buChar char="•"/>
            </a:pPr>
            <a:r>
              <a:rPr lang="en-US" sz="2000" dirty="0">
                <a:solidFill>
                  <a:srgbClr val="C00000"/>
                </a:solidFill>
              </a:rPr>
              <a:t>20+ years working in education</a:t>
            </a:r>
          </a:p>
          <a:p>
            <a:pPr marL="742950" lvl="1" indent="-285750">
              <a:buFont typeface="Arial" panose="020B0604020202020204" pitchFamily="34" charset="0"/>
              <a:buChar char="•"/>
            </a:pPr>
            <a:r>
              <a:rPr lang="en-US" sz="2000" dirty="0">
                <a:solidFill>
                  <a:srgbClr val="C00000"/>
                </a:solidFill>
              </a:rPr>
              <a:t>Working and specializing in Trauma</a:t>
            </a:r>
          </a:p>
          <a:p>
            <a:pPr marL="742950" lvl="1" indent="-285750">
              <a:buFont typeface="Arial" panose="020B0604020202020204" pitchFamily="34" charset="0"/>
              <a:buChar char="•"/>
            </a:pPr>
            <a:r>
              <a:rPr lang="en-US" sz="2000" dirty="0">
                <a:solidFill>
                  <a:srgbClr val="C00000"/>
                </a:solidFill>
              </a:rPr>
              <a:t>Community Activist </a:t>
            </a:r>
          </a:p>
          <a:p>
            <a:pPr marL="285750" indent="-285750">
              <a:buFont typeface="Arial" panose="020B0604020202020204" pitchFamily="34" charset="0"/>
              <a:buChar char="•"/>
            </a:pPr>
            <a:r>
              <a:rPr lang="en-US" sz="2000" dirty="0">
                <a:solidFill>
                  <a:schemeClr val="accent1"/>
                </a:solidFill>
              </a:rPr>
              <a:t>Mission: To recreate our </a:t>
            </a:r>
            <a:r>
              <a:rPr lang="en-US" sz="2000" dirty="0" err="1">
                <a:solidFill>
                  <a:schemeClr val="accent1"/>
                </a:solidFill>
              </a:rPr>
              <a:t>Villaging</a:t>
            </a:r>
            <a:r>
              <a:rPr lang="en-US" sz="2000" dirty="0">
                <a:solidFill>
                  <a:schemeClr val="accent1"/>
                </a:solidFill>
              </a:rPr>
              <a:t> System to bring about positive change across our nation</a:t>
            </a:r>
          </a:p>
          <a:p>
            <a:pPr marL="742950" lvl="1" indent="-285750">
              <a:buFont typeface="Arial" panose="020B0604020202020204" pitchFamily="34" charset="0"/>
              <a:buChar char="•"/>
            </a:pPr>
            <a:endParaRPr lang="en-US" dirty="0"/>
          </a:p>
          <a:p>
            <a:endParaRPr lang="en-US" dirty="0"/>
          </a:p>
        </p:txBody>
      </p:sp>
      <p:pic>
        <p:nvPicPr>
          <p:cNvPr id="6" name="Picture 5">
            <a:extLst>
              <a:ext uri="{FF2B5EF4-FFF2-40B4-BE49-F238E27FC236}">
                <a16:creationId xmlns:a16="http://schemas.microsoft.com/office/drawing/2014/main" id="{A3B3E727-47B4-499B-959E-0C5E62820BEF}"/>
              </a:ext>
            </a:extLst>
          </p:cNvPr>
          <p:cNvPicPr>
            <a:picLocks noChangeAspect="1"/>
          </p:cNvPicPr>
          <p:nvPr/>
        </p:nvPicPr>
        <p:blipFill>
          <a:blip r:embed="rId3"/>
          <a:stretch>
            <a:fillRect/>
          </a:stretch>
        </p:blipFill>
        <p:spPr>
          <a:xfrm>
            <a:off x="5490367" y="3072653"/>
            <a:ext cx="3404862" cy="2250003"/>
          </a:xfrm>
          <a:prstGeom prst="rect">
            <a:avLst/>
          </a:prstGeom>
        </p:spPr>
      </p:pic>
    </p:spTree>
    <p:extLst>
      <p:ext uri="{BB962C8B-B14F-4D97-AF65-F5344CB8AC3E}">
        <p14:creationId xmlns:p14="http://schemas.microsoft.com/office/powerpoint/2010/main" val="9918301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102501" y="5051443"/>
            <a:ext cx="3474187" cy="981722"/>
          </a:xfrm>
        </p:spPr>
        <p:txBody>
          <a:bodyPr>
            <a:normAutofit/>
          </a:bodyPr>
          <a:lstStyle/>
          <a:p>
            <a:endParaRPr lang="en-US" dirty="0"/>
          </a:p>
          <a:p>
            <a:pPr marL="0" indent="0">
              <a:buNone/>
            </a:pPr>
            <a:endParaRPr lang="en-US" baseline="30000" dirty="0"/>
          </a:p>
        </p:txBody>
      </p:sp>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3131337-E23F-3E4B-9BD5-658EE1FFEFD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2054" name="image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8153" y="5236199"/>
            <a:ext cx="1596534" cy="11557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image2.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57614" y="5325762"/>
            <a:ext cx="1135337" cy="919623"/>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1"/>
          <p:cNvGrpSpPr>
            <a:grpSpLocks/>
          </p:cNvGrpSpPr>
          <p:nvPr/>
        </p:nvGrpSpPr>
        <p:grpSpPr bwMode="auto">
          <a:xfrm>
            <a:off x="500024" y="5236199"/>
            <a:ext cx="1303080" cy="1134760"/>
            <a:chOff x="0" y="0"/>
            <a:chExt cx="1328" cy="1325"/>
          </a:xfrm>
        </p:grpSpPr>
        <p:sp>
          <p:nvSpPr>
            <p:cNvPr id="5" name="Line 4"/>
            <p:cNvSpPr>
              <a:spLocks noChangeShapeType="1"/>
            </p:cNvSpPr>
            <p:nvPr/>
          </p:nvSpPr>
          <p:spPr bwMode="auto">
            <a:xfrm>
              <a:off x="614" y="1320"/>
              <a:ext cx="10" cy="0"/>
            </a:xfrm>
            <a:prstGeom prst="line">
              <a:avLst/>
            </a:prstGeom>
            <a:noFill/>
            <a:ln w="6096">
              <a:solidFill>
                <a:srgbClr val="A6A6A6"/>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327" cy="132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7" y="1315"/>
              <a:ext cx="19" cy="10"/>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8"/>
          <p:cNvSpPr>
            <a:spLocks noChangeArrowheads="1"/>
          </p:cNvSpPr>
          <p:nvPr/>
        </p:nvSpPr>
        <p:spPr bwMode="auto">
          <a:xfrm rot="360178">
            <a:off x="513019" y="475805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1" name="TextBox 10"/>
          <p:cNvSpPr txBox="1"/>
          <p:nvPr/>
        </p:nvSpPr>
        <p:spPr>
          <a:xfrm>
            <a:off x="1196282" y="1655805"/>
            <a:ext cx="6858000"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lumMod val="75000"/>
                  </a:srgbClr>
                </a:solidFill>
                <a:effectLst/>
                <a:uLnTx/>
                <a:uFillTx/>
                <a:latin typeface="Calibri"/>
                <a:ea typeface="+mn-ea"/>
                <a:cs typeface="+mn-cs"/>
              </a:rPr>
              <a:t>Public Allies Metro Detroit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F81BD">
                    <a:lumMod val="75000"/>
                  </a:srgbClr>
                </a:solidFill>
                <a:effectLst/>
                <a:uLnTx/>
                <a:uFillTx/>
                <a:latin typeface="Calibri"/>
                <a:ea typeface="+mn-ea"/>
                <a:cs typeface="+mn-cs"/>
              </a:rPr>
              <a:t>(est. 2013)</a:t>
            </a:r>
          </a:p>
        </p:txBody>
      </p:sp>
      <p:sp>
        <p:nvSpPr>
          <p:cNvPr id="12" name="TextBox 11"/>
          <p:cNvSpPr txBox="1"/>
          <p:nvPr/>
        </p:nvSpPr>
        <p:spPr>
          <a:xfrm>
            <a:off x="538089" y="2678703"/>
            <a:ext cx="7938646" cy="2585323"/>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5- and 10-month stipended capacity-building service experiences with 150-300+ hours of leadership development, training and coaching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Targeting homegrown, “Opportunity Youth” – unconnected to work and/or post-secondary education – convicted that everyone can lead!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Mission: </a:t>
            </a:r>
            <a:r>
              <a:rPr kumimoji="0" lang="en-US" sz="1800" b="0" i="1" u="none" strike="noStrike" kern="1200" cap="none" spc="0" normalizeH="0" baseline="0" noProof="0" dirty="0">
                <a:ln>
                  <a:noFill/>
                </a:ln>
                <a:solidFill>
                  <a:prstClr val="black"/>
                </a:solidFill>
                <a:effectLst/>
                <a:uLnTx/>
                <a:uFillTx/>
                <a:latin typeface="Calibri"/>
                <a:ea typeface="+mn-ea"/>
                <a:cs typeface="+mn-cs"/>
              </a:rPr>
              <a:t>to create a just and equitable society with the diverse leadership to sustain it</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74936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3131337-E23F-3E4B-9BD5-658EE1FFEFD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rot="16200000">
            <a:off x="5070087" y="2439296"/>
            <a:ext cx="4525963" cy="3017308"/>
          </a:xfr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300560">
            <a:off x="279918" y="1684968"/>
            <a:ext cx="2640563" cy="1760376"/>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785463">
            <a:off x="621447" y="3328243"/>
            <a:ext cx="4851918" cy="3234612"/>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93991">
            <a:off x="2868502" y="1427050"/>
            <a:ext cx="3414317" cy="2276211"/>
          </a:xfrm>
          <a:prstGeom prst="rect">
            <a:avLst/>
          </a:prstGeom>
        </p:spPr>
      </p:pic>
    </p:spTree>
    <p:extLst>
      <p:ext uri="{BB962C8B-B14F-4D97-AF65-F5344CB8AC3E}">
        <p14:creationId xmlns:p14="http://schemas.microsoft.com/office/powerpoint/2010/main" val="2285806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04826" y="1999461"/>
            <a:ext cx="8665972" cy="4858539"/>
          </a:xfrm>
        </p:spPr>
      </p:pic>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3131337-E23F-3E4B-9BD5-658EE1FFEFD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TextBox 4"/>
          <p:cNvSpPr txBox="1"/>
          <p:nvPr/>
        </p:nvSpPr>
        <p:spPr>
          <a:xfrm>
            <a:off x="481914" y="1791730"/>
            <a:ext cx="7908324"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lumMod val="75000"/>
                  </a:srgbClr>
                </a:solidFill>
                <a:effectLst/>
                <a:uLnTx/>
                <a:uFillTx/>
                <a:latin typeface="Calibri"/>
                <a:ea typeface="+mn-ea"/>
                <a:cs typeface="+mn-cs"/>
              </a:rPr>
              <a:t>Detroit’s Workforce Development Board</a:t>
            </a:r>
          </a:p>
        </p:txBody>
      </p:sp>
    </p:spTree>
    <p:extLst>
      <p:ext uri="{BB962C8B-B14F-4D97-AF65-F5344CB8AC3E}">
        <p14:creationId xmlns:p14="http://schemas.microsoft.com/office/powerpoint/2010/main" val="2647741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443277"/>
            <a:ext cx="8229600" cy="3409649"/>
          </a:xfrm>
        </p:spPr>
        <p:txBody>
          <a:bodyPr>
            <a:normAutofit fontScale="77500" lnSpcReduction="20000"/>
          </a:bodyPr>
          <a:lstStyle/>
          <a:p>
            <a:pPr marL="0" indent="0">
              <a:buNone/>
            </a:pPr>
            <a:r>
              <a:rPr lang="en-US" sz="2000" dirty="0">
                <a:latin typeface="Arial"/>
                <a:cs typeface="Arial"/>
              </a:rPr>
              <a:t>Opportunity Youth = </a:t>
            </a:r>
            <a:r>
              <a:rPr lang="en-US" sz="2000" i="1" dirty="0"/>
              <a:t>young adults ages 16-24 who are neither in-school nor working (with or without a high school credential).</a:t>
            </a:r>
            <a:endParaRPr lang="en-US" sz="2000" dirty="0"/>
          </a:p>
          <a:p>
            <a:pPr marL="0" indent="0">
              <a:buNone/>
            </a:pPr>
            <a:endParaRPr lang="en-US" dirty="0">
              <a:latin typeface="Arial"/>
              <a:cs typeface="Arial"/>
            </a:endParaRPr>
          </a:p>
          <a:p>
            <a:pPr marL="0" indent="0">
              <a:buNone/>
            </a:pPr>
            <a:r>
              <a:rPr lang="en-US" dirty="0">
                <a:latin typeface="Arial"/>
                <a:cs typeface="Arial"/>
              </a:rPr>
              <a:t>DOYC Goal:  </a:t>
            </a:r>
            <a:r>
              <a:rPr lang="en-US" dirty="0"/>
              <a:t>To develop a sustainable system of pathways into postsecondary credentials and careers in order to improve educational attainment and employment outcomes for opportunity youth, ultimately leading to higher graduation rates, increased economic self-sufficiency, and clearer opportunities for formerly disconnected youth to contribute to a vibrant and growing community.  </a:t>
            </a:r>
          </a:p>
          <a:p>
            <a:pPr marL="0" indent="0">
              <a:buNone/>
            </a:pPr>
            <a:endParaRPr lang="en-US" dirty="0">
              <a:latin typeface="Arial"/>
              <a:cs typeface="Arial"/>
            </a:endParaRPr>
          </a:p>
        </p:txBody>
      </p:sp>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3131337-E23F-3E4B-9BD5-658EE1FFEFD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TextBox 3"/>
          <p:cNvSpPr txBox="1"/>
          <p:nvPr/>
        </p:nvSpPr>
        <p:spPr>
          <a:xfrm>
            <a:off x="457200" y="1777594"/>
            <a:ext cx="840150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F81BD">
                    <a:lumMod val="75000"/>
                  </a:srgbClr>
                </a:solidFill>
                <a:effectLst/>
                <a:uLnTx/>
                <a:uFillTx/>
                <a:latin typeface="Calibri"/>
                <a:ea typeface="+mn-ea"/>
                <a:cs typeface="+mn-cs"/>
              </a:rPr>
              <a:t>Detroit Opportunity Youth Collaborative</a:t>
            </a:r>
          </a:p>
        </p:txBody>
      </p:sp>
    </p:spTree>
    <p:extLst>
      <p:ext uri="{BB962C8B-B14F-4D97-AF65-F5344CB8AC3E}">
        <p14:creationId xmlns:p14="http://schemas.microsoft.com/office/powerpoint/2010/main" val="5159304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3131337-E23F-3E4B-9BD5-658EE1FFEFD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192057" y="1506894"/>
            <a:ext cx="4208743" cy="5485940"/>
          </a:xfrm>
        </p:spPr>
      </p:pic>
    </p:spTree>
    <p:extLst>
      <p:ext uri="{BB962C8B-B14F-4D97-AF65-F5344CB8AC3E}">
        <p14:creationId xmlns:p14="http://schemas.microsoft.com/office/powerpoint/2010/main" val="20260634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31</TotalTime>
  <Words>1800</Words>
  <Application>Microsoft Office PowerPoint</Application>
  <PresentationFormat>On-screen Show (4:3)</PresentationFormat>
  <Paragraphs>230</Paragraphs>
  <Slides>28</Slides>
  <Notes>13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28</vt:i4>
      </vt:variant>
    </vt:vector>
  </HeadingPairs>
  <TitlesOfParts>
    <vt:vector size="35" baseType="lpstr">
      <vt:lpstr>Arial</vt:lpstr>
      <vt:lpstr>Calibri</vt:lpstr>
      <vt:lpstr>Comic Sans MS</vt:lpstr>
      <vt:lpstr>Times New Roman</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Brain Model</vt:lpstr>
      <vt:lpstr>PowerPoint Presentation</vt:lpstr>
      <vt:lpstr>PowerPoint Presentation</vt:lpstr>
      <vt:lpstr>PowerPoint Presentation</vt:lpstr>
      <vt:lpstr>PowerPoint Presentation</vt:lpstr>
      <vt:lpstr>PowerPoint Presentation</vt:lpstr>
      <vt:lpstr>PowerPoint Presentation</vt:lpstr>
      <vt:lpstr>Helping Students Understand Trauma?</vt:lpstr>
      <vt:lpstr>PowerPoint Presentation</vt:lpstr>
      <vt:lpstr>Helping  Learn to Respond rather than React</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Frick</dc:creator>
  <cp:lastModifiedBy>Jessica Camp</cp:lastModifiedBy>
  <cp:revision>6</cp:revision>
  <dcterms:created xsi:type="dcterms:W3CDTF">2018-10-25T12:58:38Z</dcterms:created>
  <dcterms:modified xsi:type="dcterms:W3CDTF">2018-10-25T17:48:40Z</dcterms:modified>
</cp:coreProperties>
</file>