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74" r:id="rId4"/>
    <p:sldId id="269" r:id="rId5"/>
    <p:sldId id="275" r:id="rId6"/>
    <p:sldId id="283" r:id="rId7"/>
    <p:sldId id="284" r:id="rId8"/>
    <p:sldId id="276" r:id="rId9"/>
    <p:sldId id="287" r:id="rId10"/>
    <p:sldId id="286" r:id="rId11"/>
    <p:sldId id="288" r:id="rId12"/>
    <p:sldId id="289" r:id="rId13"/>
    <p:sldId id="290" r:id="rId14"/>
    <p:sldId id="292" r:id="rId15"/>
    <p:sldId id="293" r:id="rId16"/>
    <p:sldId id="294" r:id="rId17"/>
    <p:sldId id="291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>
      <p:cViewPr varScale="1">
        <p:scale>
          <a:sx n="96" d="100"/>
          <a:sy n="96" d="100"/>
        </p:scale>
        <p:origin x="552" y="16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5/16/18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5/16/18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5/16/18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5/16/18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5/16/18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5/16/18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5/16/18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5/16/18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5/16/18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5/16/18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5/16/18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5/16/18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2971800"/>
            <a:ext cx="11811000" cy="1752601"/>
          </a:xfrm>
        </p:spPr>
        <p:txBody>
          <a:bodyPr/>
          <a:lstStyle/>
          <a:p>
            <a:pPr algn="ctr"/>
            <a:r>
              <a:rPr lang="en-US" sz="5400" b="1" dirty="0"/>
              <a:t>Restorative Composition Pedagogy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371600"/>
            <a:ext cx="11506200" cy="1904999"/>
          </a:xfrm>
        </p:spPr>
        <p:txBody>
          <a:bodyPr>
            <a:normAutofit/>
          </a:bodyPr>
          <a:lstStyle/>
          <a:p>
            <a:r>
              <a:rPr lang="en-US" sz="3600" b="1" dirty="0"/>
              <a:t>Cynthia Mwenja, PhD</a:t>
            </a:r>
          </a:p>
          <a:p>
            <a:endParaRPr lang="en-US" dirty="0"/>
          </a:p>
          <a:p>
            <a:r>
              <a:rPr lang="en-US" dirty="0"/>
              <a:t>Assistant Professor of English</a:t>
            </a:r>
          </a:p>
          <a:p>
            <a:r>
              <a:rPr lang="en-US" dirty="0"/>
              <a:t>University of Montevallo Department of English and Foreign Languages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937" y="6096000"/>
            <a:ext cx="411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17A3-F5D9-4735-B6F3-A54FD4B7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Classroom Map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4B9677-3730-449C-A527-00FC39326A6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pSp>
        <p:nvGrpSpPr>
          <p:cNvPr id="5" name="Canvas 47">
            <a:extLst>
              <a:ext uri="{FF2B5EF4-FFF2-40B4-BE49-F238E27FC236}">
                <a16:creationId xmlns:a16="http://schemas.microsoft.com/office/drawing/2014/main" id="{E00EB369-68CE-419F-B8DA-D137F750E6D8}"/>
              </a:ext>
            </a:extLst>
          </p:cNvPr>
          <p:cNvGrpSpPr/>
          <p:nvPr/>
        </p:nvGrpSpPr>
        <p:grpSpPr>
          <a:xfrm>
            <a:off x="5313361" y="742476"/>
            <a:ext cx="6210302" cy="5371457"/>
            <a:chOff x="0" y="0"/>
            <a:chExt cx="5743575" cy="46951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1ABE5F-4004-49E6-A10A-349AEE412A90}"/>
                </a:ext>
              </a:extLst>
            </p:cNvPr>
            <p:cNvSpPr/>
            <p:nvPr/>
          </p:nvSpPr>
          <p:spPr>
            <a:xfrm>
              <a:off x="0" y="0"/>
              <a:ext cx="5743575" cy="46951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E7D607-4EC5-463F-B937-5C6B66821E7C}"/>
                </a:ext>
              </a:extLst>
            </p:cNvPr>
            <p:cNvSpPr/>
            <p:nvPr/>
          </p:nvSpPr>
          <p:spPr>
            <a:xfrm>
              <a:off x="819150" y="0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E9EA5D-DE91-4C87-B8EE-ED242F29FF03}"/>
                </a:ext>
              </a:extLst>
            </p:cNvPr>
            <p:cNvSpPr/>
            <p:nvPr/>
          </p:nvSpPr>
          <p:spPr>
            <a:xfrm>
              <a:off x="1304925" y="0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419698-E337-4F23-BBAB-513629EF3470}"/>
                </a:ext>
              </a:extLst>
            </p:cNvPr>
            <p:cNvSpPr/>
            <p:nvPr/>
          </p:nvSpPr>
          <p:spPr>
            <a:xfrm>
              <a:off x="2532675" y="0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066FD0-BDA9-4023-9006-21B391DAB9EA}"/>
                </a:ext>
              </a:extLst>
            </p:cNvPr>
            <p:cNvSpPr/>
            <p:nvPr/>
          </p:nvSpPr>
          <p:spPr>
            <a:xfrm>
              <a:off x="3018450" y="0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7C7F82-AF1A-4C08-852C-93B361C9650D}"/>
                </a:ext>
              </a:extLst>
            </p:cNvPr>
            <p:cNvSpPr/>
            <p:nvPr/>
          </p:nvSpPr>
          <p:spPr>
            <a:xfrm>
              <a:off x="4256700" y="0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9AD00A-F984-4000-B47D-C37A284E25BA}"/>
                </a:ext>
              </a:extLst>
            </p:cNvPr>
            <p:cNvSpPr/>
            <p:nvPr/>
          </p:nvSpPr>
          <p:spPr>
            <a:xfrm>
              <a:off x="4742475" y="0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7125EA-8450-4BD5-9AB7-33908C161E04}"/>
                </a:ext>
              </a:extLst>
            </p:cNvPr>
            <p:cNvSpPr/>
            <p:nvPr/>
          </p:nvSpPr>
          <p:spPr>
            <a:xfrm>
              <a:off x="819150" y="1599225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B353E4-ECF5-48CB-8A4D-FA414AD25717}"/>
                </a:ext>
              </a:extLst>
            </p:cNvPr>
            <p:cNvSpPr/>
            <p:nvPr/>
          </p:nvSpPr>
          <p:spPr>
            <a:xfrm>
              <a:off x="1304925" y="1599225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A759F9-C882-425F-B237-F3A3D9D03059}"/>
                </a:ext>
              </a:extLst>
            </p:cNvPr>
            <p:cNvSpPr/>
            <p:nvPr/>
          </p:nvSpPr>
          <p:spPr>
            <a:xfrm>
              <a:off x="2532675" y="1599225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559F3-C4EA-47E8-B05A-9D8C436FE59F}"/>
                </a:ext>
              </a:extLst>
            </p:cNvPr>
            <p:cNvSpPr/>
            <p:nvPr/>
          </p:nvSpPr>
          <p:spPr>
            <a:xfrm>
              <a:off x="3018450" y="1599225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1E00FC-A0E2-4C7B-9130-DB1E4B170B79}"/>
                </a:ext>
              </a:extLst>
            </p:cNvPr>
            <p:cNvSpPr/>
            <p:nvPr/>
          </p:nvSpPr>
          <p:spPr>
            <a:xfrm>
              <a:off x="4256700" y="1599225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288943-A855-462E-AC6D-104F857CA302}"/>
                </a:ext>
              </a:extLst>
            </p:cNvPr>
            <p:cNvSpPr/>
            <p:nvPr/>
          </p:nvSpPr>
          <p:spPr>
            <a:xfrm>
              <a:off x="4742475" y="1599225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549E27-931B-408E-931C-AF471DAF6DBF}"/>
                </a:ext>
              </a:extLst>
            </p:cNvPr>
            <p:cNvSpPr/>
            <p:nvPr/>
          </p:nvSpPr>
          <p:spPr>
            <a:xfrm rot="16200000">
              <a:off x="-343874" y="3856638"/>
              <a:ext cx="1143973" cy="401032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Class computer storage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1CAD2A-27DF-47FF-8EC4-8CE005175960}"/>
                </a:ext>
              </a:extLst>
            </p:cNvPr>
            <p:cNvSpPr/>
            <p:nvPr/>
          </p:nvSpPr>
          <p:spPr>
            <a:xfrm rot="5400000">
              <a:off x="5299743" y="1088720"/>
              <a:ext cx="646726" cy="240938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Window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9D5D671-92AC-4399-974A-521BB80C0BBB}"/>
                </a:ext>
              </a:extLst>
            </p:cNvPr>
            <p:cNvSpPr/>
            <p:nvPr/>
          </p:nvSpPr>
          <p:spPr>
            <a:xfrm>
              <a:off x="1857375" y="666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8E13F6D-0319-4F4F-AE93-32D2F92B15C6}"/>
                </a:ext>
              </a:extLst>
            </p:cNvPr>
            <p:cNvSpPr/>
            <p:nvPr/>
          </p:nvSpPr>
          <p:spPr>
            <a:xfrm>
              <a:off x="1857375" y="49432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4A1042F-2802-43C1-AC86-8E3EC3C59FF4}"/>
                </a:ext>
              </a:extLst>
            </p:cNvPr>
            <p:cNvSpPr/>
            <p:nvPr/>
          </p:nvSpPr>
          <p:spPr>
            <a:xfrm>
              <a:off x="2218350" y="666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B691E5D-3FFE-4630-9FF4-4522C54F0736}"/>
                </a:ext>
              </a:extLst>
            </p:cNvPr>
            <p:cNvSpPr/>
            <p:nvPr/>
          </p:nvSpPr>
          <p:spPr>
            <a:xfrm>
              <a:off x="2218350" y="49432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11F0A02-834D-4116-818E-336D8B9B8FB3}"/>
                </a:ext>
              </a:extLst>
            </p:cNvPr>
            <p:cNvSpPr/>
            <p:nvPr/>
          </p:nvSpPr>
          <p:spPr>
            <a:xfrm>
              <a:off x="3589950" y="666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8712F22-10FA-4B04-9B5E-8D28F0598846}"/>
                </a:ext>
              </a:extLst>
            </p:cNvPr>
            <p:cNvSpPr/>
            <p:nvPr/>
          </p:nvSpPr>
          <p:spPr>
            <a:xfrm>
              <a:off x="3589950" y="49432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8E1FB02-744B-4E8A-99E4-271E2577846E}"/>
                </a:ext>
              </a:extLst>
            </p:cNvPr>
            <p:cNvSpPr/>
            <p:nvPr/>
          </p:nvSpPr>
          <p:spPr>
            <a:xfrm>
              <a:off x="3923325" y="666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292D8B9-7AC8-4D31-A4CC-82E185FF3785}"/>
                </a:ext>
              </a:extLst>
            </p:cNvPr>
            <p:cNvSpPr/>
            <p:nvPr/>
          </p:nvSpPr>
          <p:spPr>
            <a:xfrm>
              <a:off x="3923325" y="49432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5A8746C-70F1-4495-81B6-7BC4598BCA98}"/>
                </a:ext>
              </a:extLst>
            </p:cNvPr>
            <p:cNvSpPr/>
            <p:nvPr/>
          </p:nvSpPr>
          <p:spPr>
            <a:xfrm>
              <a:off x="5304450" y="666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F844B3B-2697-4865-9EED-32BBC2F0B233}"/>
                </a:ext>
              </a:extLst>
            </p:cNvPr>
            <p:cNvSpPr/>
            <p:nvPr/>
          </p:nvSpPr>
          <p:spPr>
            <a:xfrm>
              <a:off x="5304450" y="49432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6E90BC9-53EA-4EE7-8D1B-4E6383632922}"/>
                </a:ext>
              </a:extLst>
            </p:cNvPr>
            <p:cNvSpPr/>
            <p:nvPr/>
          </p:nvSpPr>
          <p:spPr>
            <a:xfrm>
              <a:off x="1857375" y="16563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8FAAB72-0245-4965-94B8-4FFB52211C2A}"/>
                </a:ext>
              </a:extLst>
            </p:cNvPr>
            <p:cNvSpPr/>
            <p:nvPr/>
          </p:nvSpPr>
          <p:spPr>
            <a:xfrm>
              <a:off x="1857375" y="2104050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1812229-A74F-406A-BA96-5EF30AE23341}"/>
                </a:ext>
              </a:extLst>
            </p:cNvPr>
            <p:cNvSpPr/>
            <p:nvPr/>
          </p:nvSpPr>
          <p:spPr>
            <a:xfrm>
              <a:off x="2218350" y="16563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2080C3E-BF87-4059-8E33-4DB2A5D04316}"/>
                </a:ext>
              </a:extLst>
            </p:cNvPr>
            <p:cNvSpPr/>
            <p:nvPr/>
          </p:nvSpPr>
          <p:spPr>
            <a:xfrm>
              <a:off x="2218350" y="2104050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C29A45D-7708-484E-B3C7-64CBCABAEB19}"/>
                </a:ext>
              </a:extLst>
            </p:cNvPr>
            <p:cNvSpPr/>
            <p:nvPr/>
          </p:nvSpPr>
          <p:spPr>
            <a:xfrm>
              <a:off x="3589950" y="16563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033DE1B-4DBE-4832-92C7-94FF277A6999}"/>
                </a:ext>
              </a:extLst>
            </p:cNvPr>
            <p:cNvSpPr/>
            <p:nvPr/>
          </p:nvSpPr>
          <p:spPr>
            <a:xfrm>
              <a:off x="3589950" y="2104050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F596B78-5959-4218-97B6-FC6047C5E53C}"/>
                </a:ext>
              </a:extLst>
            </p:cNvPr>
            <p:cNvSpPr/>
            <p:nvPr/>
          </p:nvSpPr>
          <p:spPr>
            <a:xfrm>
              <a:off x="3923325" y="16563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C6A7197-6C18-4977-BDF3-0C3F2A746ABF}"/>
                </a:ext>
              </a:extLst>
            </p:cNvPr>
            <p:cNvSpPr/>
            <p:nvPr/>
          </p:nvSpPr>
          <p:spPr>
            <a:xfrm>
              <a:off x="3923325" y="2104050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D3CA61F-1161-4942-A9AC-B50A62F1BD1F}"/>
                </a:ext>
              </a:extLst>
            </p:cNvPr>
            <p:cNvSpPr/>
            <p:nvPr/>
          </p:nvSpPr>
          <p:spPr>
            <a:xfrm>
              <a:off x="5304450" y="16563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D6BE2FB-89E8-4095-A957-DA6AA5EB3672}"/>
                </a:ext>
              </a:extLst>
            </p:cNvPr>
            <p:cNvSpPr/>
            <p:nvPr/>
          </p:nvSpPr>
          <p:spPr>
            <a:xfrm>
              <a:off x="5304450" y="2104050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C80C813-FD09-4DD2-9C26-75246C8E547B}"/>
                </a:ext>
              </a:extLst>
            </p:cNvPr>
            <p:cNvSpPr/>
            <p:nvPr/>
          </p:nvSpPr>
          <p:spPr>
            <a:xfrm>
              <a:off x="494325" y="2104050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9EB7606-EB80-4008-B228-D6E994CE48B0}"/>
                </a:ext>
              </a:extLst>
            </p:cNvPr>
            <p:cNvSpPr/>
            <p:nvPr/>
          </p:nvSpPr>
          <p:spPr>
            <a:xfrm>
              <a:off x="494325" y="16563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F1E4F6F-35D9-49CD-87CE-CBB802527798}"/>
                </a:ext>
              </a:extLst>
            </p:cNvPr>
            <p:cNvSpPr/>
            <p:nvPr/>
          </p:nvSpPr>
          <p:spPr>
            <a:xfrm>
              <a:off x="494325" y="49432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C1E7A89-F820-4B22-A95F-80E7A5D9D765}"/>
                </a:ext>
              </a:extLst>
            </p:cNvPr>
            <p:cNvSpPr/>
            <p:nvPr/>
          </p:nvSpPr>
          <p:spPr>
            <a:xfrm>
              <a:off x="494325" y="6667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30C6D3C-A3AF-49E0-9CAE-34C81419E0ED}"/>
                </a:ext>
              </a:extLst>
            </p:cNvPr>
            <p:cNvSpPr/>
            <p:nvPr/>
          </p:nvSpPr>
          <p:spPr>
            <a:xfrm rot="16200000">
              <a:off x="-177679" y="1003422"/>
              <a:ext cx="648677" cy="259130"/>
            </a:xfrm>
            <a:prstGeom prst="rect">
              <a:avLst/>
            </a:prstGeom>
            <a:solidFill>
              <a:srgbClr val="ED7D31">
                <a:lumMod val="5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Door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4F62DD-D40C-49BB-827A-F02B96B768DA}"/>
                </a:ext>
              </a:extLst>
            </p:cNvPr>
            <p:cNvSpPr/>
            <p:nvPr/>
          </p:nvSpPr>
          <p:spPr>
            <a:xfrm>
              <a:off x="4180500" y="3417011"/>
              <a:ext cx="1131525" cy="677250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Computer Podium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6A90591-E40C-4BAA-8C16-1B02503C854B}"/>
                </a:ext>
              </a:extLst>
            </p:cNvPr>
            <p:cNvSpPr/>
            <p:nvPr/>
          </p:nvSpPr>
          <p:spPr>
            <a:xfrm rot="5400000">
              <a:off x="5287415" y="3546308"/>
              <a:ext cx="646430" cy="240665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Window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E918510-CD90-484E-B94C-21109AC935E5}"/>
                </a:ext>
              </a:extLst>
            </p:cNvPr>
            <p:cNvSpPr/>
            <p:nvPr/>
          </p:nvSpPr>
          <p:spPr>
            <a:xfrm>
              <a:off x="1923075" y="4486275"/>
              <a:ext cx="2038350" cy="20002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Computer Projector Screen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13147EF-2FA6-4723-8FFE-D9977A2B12A1}"/>
                </a:ext>
              </a:extLst>
            </p:cNvPr>
            <p:cNvSpPr/>
            <p:nvPr/>
          </p:nvSpPr>
          <p:spPr>
            <a:xfrm>
              <a:off x="5389200" y="4314819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10FD7B6-6879-4403-9D00-E5DD55CA7C56}"/>
                </a:ext>
              </a:extLst>
            </p:cNvPr>
            <p:cNvSpPr/>
            <p:nvPr/>
          </p:nvSpPr>
          <p:spPr>
            <a:xfrm rot="5400000">
              <a:off x="1637346" y="3961425"/>
              <a:ext cx="257175" cy="314325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BC399B9-F8DE-43E8-AB6D-65BA262E97AD}"/>
                </a:ext>
              </a:extLst>
            </p:cNvPr>
            <p:cNvSpPr/>
            <p:nvPr/>
          </p:nvSpPr>
          <p:spPr>
            <a:xfrm rot="5400000">
              <a:off x="1542985" y="3323250"/>
              <a:ext cx="485775" cy="962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E5662FB-019E-4DC6-92C1-EA079D2DB70D}"/>
              </a:ext>
            </a:extLst>
          </p:cNvPr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1520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4C51-C81C-44D0-963B-0F4A2FF3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1C48F-1E8B-4941-9280-B27F0554A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8 female, 16 male</a:t>
            </a:r>
          </a:p>
          <a:p>
            <a:r>
              <a:rPr lang="en-US" sz="3200" dirty="0"/>
              <a:t>Majority identified as white Americans, with 2 Black students and 1 international student</a:t>
            </a:r>
          </a:p>
          <a:p>
            <a:r>
              <a:rPr lang="en-US" sz="3200" dirty="0"/>
              <a:t>About half from the South and half from other parts of the United States</a:t>
            </a:r>
          </a:p>
          <a:p>
            <a:r>
              <a:rPr lang="en-US" sz="3200" dirty="0"/>
              <a:t>Majors across the spectrum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0E5C2-BFAE-43B2-ABD7-0DC56C1B6582}"/>
              </a:ext>
            </a:extLst>
          </p:cNvPr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21986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D781-41D2-4BB6-9D78-3D32493A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1600200"/>
            <a:ext cx="3962400" cy="2971800"/>
          </a:xfrm>
        </p:spPr>
        <p:txBody>
          <a:bodyPr>
            <a:noAutofit/>
          </a:bodyPr>
          <a:lstStyle/>
          <a:p>
            <a:r>
              <a:rPr lang="en-US" sz="4800" b="1" dirty="0"/>
              <a:t>“Working Successfully with young people”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95007-5BD5-499E-AF86-2CAC185B5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2012" y="1066800"/>
            <a:ext cx="5181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“Three things need to be present: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Support </a:t>
            </a:r>
          </a:p>
          <a:p>
            <a:r>
              <a:rPr lang="en-US" sz="2400" dirty="0"/>
              <a:t>	(teaching explicitly what is 	needed)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High expectations </a:t>
            </a:r>
          </a:p>
          <a:p>
            <a:r>
              <a:rPr lang="en-US" sz="2400" dirty="0"/>
              <a:t>	(pressure that comes from a 	relationship of mutual 	respect),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Insistence</a:t>
            </a:r>
            <a:r>
              <a:rPr lang="en-US" sz="2400" dirty="0"/>
              <a:t> </a:t>
            </a:r>
          </a:p>
          <a:p>
            <a:r>
              <a:rPr lang="en-US" sz="2400" dirty="0"/>
              <a:t>	(the motivation and 	persistence that comes from a 	relationship of mutual respect)”</a:t>
            </a:r>
          </a:p>
          <a:p>
            <a:pPr algn="r"/>
            <a:r>
              <a:rPr lang="en-US" sz="2400" i="1" dirty="0"/>
              <a:t>Thorsborne and Blood, 34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54986-E681-46F6-B4BC-28D749386722}"/>
              </a:ext>
            </a:extLst>
          </p:cNvPr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24876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DE2E-E60C-442B-92DE-F160FF4D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			Moments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0CEA-AD2D-492F-9653-0EF2A3E2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315" y="2209800"/>
            <a:ext cx="7391398" cy="4191000"/>
          </a:xfrm>
        </p:spPr>
        <p:txBody>
          <a:bodyPr/>
          <a:lstStyle/>
          <a:p>
            <a:r>
              <a:rPr lang="en-US" sz="4000" dirty="0"/>
              <a:t>Beginning of the semester</a:t>
            </a:r>
          </a:p>
          <a:p>
            <a:r>
              <a:rPr lang="en-US" sz="4000" dirty="0"/>
              <a:t>Before and after class</a:t>
            </a:r>
          </a:p>
          <a:p>
            <a:r>
              <a:rPr lang="en-US" sz="4000" dirty="0"/>
              <a:t>Office hours</a:t>
            </a:r>
          </a:p>
          <a:p>
            <a:r>
              <a:rPr lang="en-US" sz="4000" dirty="0"/>
              <a:t>Unprepared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9E91-D2EC-4275-A57D-BC83A9A4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1905000"/>
            <a:ext cx="3810000" cy="1924050"/>
          </a:xfrm>
        </p:spPr>
        <p:txBody>
          <a:bodyPr>
            <a:noAutofit/>
          </a:bodyPr>
          <a:lstStyle/>
          <a:p>
            <a:r>
              <a:rPr lang="en-US" sz="4800" b="1" dirty="0"/>
              <a:t>Pre-semester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BA19F-56B0-400C-B662-7AB3475C3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B832C-9286-4A60-801D-060C756F8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676400"/>
            <a:ext cx="6172201" cy="5181600"/>
          </a:xfrm>
        </p:spPr>
        <p:txBody>
          <a:bodyPr>
            <a:normAutofit/>
          </a:bodyPr>
          <a:lstStyle/>
          <a:p>
            <a:r>
              <a:rPr lang="en-US" sz="3600" dirty="0"/>
              <a:t>Half feel good about writing</a:t>
            </a:r>
          </a:p>
          <a:p>
            <a:r>
              <a:rPr lang="en-US" sz="3600" dirty="0"/>
              <a:t>Half like English class</a:t>
            </a:r>
          </a:p>
          <a:p>
            <a:r>
              <a:rPr lang="en-US" sz="3600" dirty="0"/>
              <a:t>Half appreciate the field of English</a:t>
            </a:r>
          </a:p>
          <a:p>
            <a:r>
              <a:rPr lang="en-US" sz="3600" dirty="0"/>
              <a:t>Typical array of attitudes and previous experiences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2A423-76EE-4A65-82D0-56238860CB56}"/>
              </a:ext>
            </a:extLst>
          </p:cNvPr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12376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5102-883B-4046-AA59-F817D20C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Post-semester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2FE70-7B19-4335-8EE8-8E04A958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828800"/>
            <a:ext cx="11430000" cy="4191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Students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Reported improved communication abilities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Felt comfortable, welcome, respected, and included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Felt that classroom challenges were handled justly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Believed the class met individual needs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Believed the course met the needs of the class as a whole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Felt we handled tough topics well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32BD9-DA9C-48F9-A396-F56AD5861076}"/>
              </a:ext>
            </a:extLst>
          </p:cNvPr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489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0A41-1D60-48B6-B749-9F26C07D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8872"/>
            <a:ext cx="3276599" cy="1924050"/>
          </a:xfrm>
        </p:spPr>
        <p:txBody>
          <a:bodyPr>
            <a:normAutofit/>
          </a:bodyPr>
          <a:lstStyle/>
          <a:p>
            <a:r>
              <a:rPr lang="en-US" sz="4800" b="1" dirty="0"/>
              <a:t>Student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74E9-77D2-4FCF-BE66-3FFF49A3A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5812" y="990600"/>
            <a:ext cx="5257800" cy="4724400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“This class … inspired me to become a better researcher, writer, and human being”</a:t>
            </a:r>
          </a:p>
          <a:p>
            <a:pPr algn="r"/>
            <a:r>
              <a:rPr lang="en-US" sz="3600" i="1" dirty="0"/>
              <a:t>Marley</a:t>
            </a:r>
          </a:p>
        </p:txBody>
      </p:sp>
    </p:spTree>
    <p:extLst>
      <p:ext uri="{BB962C8B-B14F-4D97-AF65-F5344CB8AC3E}">
        <p14:creationId xmlns:p14="http://schemas.microsoft.com/office/powerpoint/2010/main" val="18809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2971800"/>
            <a:ext cx="11811000" cy="1752601"/>
          </a:xfrm>
        </p:spPr>
        <p:txBody>
          <a:bodyPr/>
          <a:lstStyle/>
          <a:p>
            <a:pPr algn="ctr"/>
            <a:r>
              <a:rPr lang="en-US" sz="5400" b="1" dirty="0"/>
              <a:t>Restorative Composition Pedagogy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371600"/>
            <a:ext cx="11506200" cy="1904999"/>
          </a:xfrm>
        </p:spPr>
        <p:txBody>
          <a:bodyPr>
            <a:normAutofit/>
          </a:bodyPr>
          <a:lstStyle/>
          <a:p>
            <a:r>
              <a:rPr lang="en-US" sz="3600" b="1" dirty="0"/>
              <a:t>Cynthia Mwenja, PhD</a:t>
            </a:r>
          </a:p>
          <a:p>
            <a:endParaRPr lang="en-US" dirty="0"/>
          </a:p>
          <a:p>
            <a:r>
              <a:rPr lang="en-US" dirty="0"/>
              <a:t>Assistant Professor of English</a:t>
            </a:r>
          </a:p>
          <a:p>
            <a:r>
              <a:rPr lang="en-US" dirty="0"/>
              <a:t>University of Montevallo Department of English and Foreign Languages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937" y="6096000"/>
            <a:ext cx="411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2767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590800"/>
            <a:ext cx="1600199" cy="1066800"/>
          </a:xfrm>
        </p:spPr>
        <p:txBody>
          <a:bodyPr>
            <a:normAutofit/>
          </a:bodyPr>
          <a:lstStyle/>
          <a:p>
            <a:r>
              <a:rPr lang="en-US" sz="4800" b="1" dirty="0"/>
              <a:t>With</a:t>
            </a:r>
          </a:p>
        </p:txBody>
      </p:sp>
      <p:pic>
        <p:nvPicPr>
          <p:cNvPr id="5" name="Picture 4" descr="Social Discipline Windo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533400"/>
            <a:ext cx="6477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590800"/>
            <a:ext cx="3657600" cy="1924050"/>
          </a:xfrm>
        </p:spPr>
        <p:txBody>
          <a:bodyPr>
            <a:normAutofit/>
          </a:bodyPr>
          <a:lstStyle/>
          <a:p>
            <a:r>
              <a:rPr lang="en-US" sz="4800" b="1" dirty="0"/>
              <a:t>Restorative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Conflict Resolution Tools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Proactive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	Create an </a:t>
            </a:r>
            <a:r>
              <a:rPr lang="en-US" sz="3200" b="1" dirty="0"/>
              <a:t>inclusive</a:t>
            </a:r>
            <a:r>
              <a:rPr lang="en-US" sz="3200" dirty="0"/>
              <a:t> and 	</a:t>
            </a:r>
            <a:r>
              <a:rPr lang="en-US" sz="3200" b="1" dirty="0"/>
              <a:t>egalitarian</a:t>
            </a:r>
            <a:r>
              <a:rPr lang="en-US" sz="3200" dirty="0"/>
              <a:t> community 	which welcomes every 	individual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Responsive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	Respond to harms done or 	conflict within the 	community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3212" y="304800"/>
            <a:ext cx="11734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“With” as Epistemology</a:t>
            </a:r>
            <a:br>
              <a:rPr lang="en-US" dirty="0"/>
            </a:br>
            <a:br>
              <a:rPr lang="en-US" dirty="0"/>
            </a:br>
            <a:r>
              <a:rPr lang="en-US" sz="3600" b="1" dirty="0"/>
              <a:t>create community, repair as needed, improve when possible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04937" y="2438400"/>
            <a:ext cx="11734800" cy="2895600"/>
          </a:xfrm>
        </p:spPr>
        <p:txBody>
          <a:bodyPr>
            <a:normAutofit/>
          </a:bodyPr>
          <a:lstStyle/>
          <a:p>
            <a:r>
              <a:rPr lang="en-US" sz="2800" dirty="0"/>
              <a:t>Does this element of my semester plan, syllabus, or personal interaction style work to create community? </a:t>
            </a:r>
          </a:p>
          <a:p>
            <a:r>
              <a:rPr lang="en-US" sz="2800" dirty="0"/>
              <a:t>Does the element repair harms done in this classroom or previously? </a:t>
            </a:r>
          </a:p>
          <a:p>
            <a:r>
              <a:rPr lang="en-US" sz="2800" dirty="0"/>
              <a:t>Does this element improve the classroom or the larger community?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Inclusiveness, egalitarianism, and respect permeate curriculum and classroom activities</a:t>
            </a:r>
          </a:p>
          <a:p>
            <a:endParaRPr lang="en-US" sz="2800" dirty="0"/>
          </a:p>
          <a:p>
            <a:r>
              <a:rPr lang="en-US" sz="2800" dirty="0"/>
              <a:t>Students participate in classroom decision-making and help to define standards</a:t>
            </a:r>
          </a:p>
          <a:p>
            <a:endParaRPr lang="en-US" sz="2800" dirty="0"/>
          </a:p>
          <a:p>
            <a:r>
              <a:rPr lang="en-US" sz="2800" dirty="0"/>
              <a:t>Goal of mitigating harms done in previous composition classes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D95127-8470-4287-98BE-C26676FB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143000"/>
            <a:ext cx="3962399" cy="3371850"/>
          </a:xfrm>
        </p:spPr>
        <p:txBody>
          <a:bodyPr>
            <a:noAutofit/>
          </a:bodyPr>
          <a:lstStyle/>
          <a:p>
            <a:r>
              <a:rPr lang="en-US" sz="4800" b="1" dirty="0"/>
              <a:t>Restorative Composition Practices</a:t>
            </a:r>
          </a:p>
        </p:txBody>
      </p:sp>
    </p:spTree>
    <p:extLst>
      <p:ext uri="{BB962C8B-B14F-4D97-AF65-F5344CB8AC3E}">
        <p14:creationId xmlns:p14="http://schemas.microsoft.com/office/powerpoint/2010/main" val="19261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0750-C8AC-41C8-82E4-1FC759DD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309265"/>
            <a:ext cx="96012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		Positionality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AA46-C73C-4016-8A6D-141EF0D49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28800"/>
            <a:ext cx="10972800" cy="41910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3200" b="1" dirty="0"/>
              <a:t>White</a:t>
            </a:r>
          </a:p>
          <a:p>
            <a:pPr marL="0" indent="0">
              <a:buNone/>
            </a:pPr>
            <a:r>
              <a:rPr lang="en-US" sz="3200" b="1" dirty="0"/>
              <a:t>American</a:t>
            </a:r>
          </a:p>
          <a:p>
            <a:pPr marL="0" indent="0">
              <a:buNone/>
            </a:pPr>
            <a:r>
              <a:rPr lang="en-US" sz="3200" b="1" dirty="0"/>
              <a:t>Southerner</a:t>
            </a:r>
          </a:p>
          <a:p>
            <a:pPr marL="0" indent="0">
              <a:buNone/>
            </a:pPr>
            <a:r>
              <a:rPr lang="en-US" sz="3200" b="1" dirty="0"/>
              <a:t>Cis-gender</a:t>
            </a:r>
          </a:p>
          <a:p>
            <a:pPr marL="0" indent="0">
              <a:buNone/>
            </a:pPr>
            <a:r>
              <a:rPr lang="en-US" sz="3200" b="1" dirty="0"/>
              <a:t>Female</a:t>
            </a:r>
          </a:p>
          <a:p>
            <a:pPr marL="0" indent="0">
              <a:buNone/>
            </a:pPr>
            <a:r>
              <a:rPr lang="en-US" sz="3200" b="1" dirty="0"/>
              <a:t>Lower middle class</a:t>
            </a:r>
          </a:p>
          <a:p>
            <a:pPr marL="0" indent="0">
              <a:buNone/>
            </a:pPr>
            <a:r>
              <a:rPr lang="en-US" sz="3200" b="1" dirty="0"/>
              <a:t>Progressive</a:t>
            </a:r>
          </a:p>
          <a:p>
            <a:pPr marL="0" indent="0">
              <a:buNone/>
            </a:pPr>
            <a:r>
              <a:rPr lang="en-US" sz="3200" b="1" dirty="0"/>
              <a:t>Middle aged</a:t>
            </a:r>
          </a:p>
          <a:p>
            <a:pPr marL="0" indent="0">
              <a:buNone/>
            </a:pPr>
            <a:r>
              <a:rPr lang="en-US" sz="3200" b="1" dirty="0"/>
              <a:t>Mother of 5 mixed-race girls</a:t>
            </a:r>
          </a:p>
          <a:p>
            <a:pPr marL="0" indent="0">
              <a:buNone/>
            </a:pPr>
            <a:r>
              <a:rPr lang="en-US" sz="3200" b="1" dirty="0"/>
              <a:t>Wife of Kikuyu tribesman</a:t>
            </a:r>
          </a:p>
          <a:p>
            <a:pPr marL="0" indent="0">
              <a:buNone/>
            </a:pPr>
            <a:r>
              <a:rPr lang="en-US" sz="3200" b="1" dirty="0"/>
              <a:t>Sister of homosexual 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7AFA1-9307-4DA6-8E31-5A101D1EDD9A}"/>
              </a:ext>
            </a:extLst>
          </p:cNvPr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30913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E678-B4D9-4572-8739-A6EA47C8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981200"/>
            <a:ext cx="3276599" cy="1924050"/>
          </a:xfrm>
        </p:spPr>
        <p:txBody>
          <a:bodyPr>
            <a:normAutofit/>
          </a:bodyPr>
          <a:lstStyle/>
          <a:p>
            <a:r>
              <a:rPr lang="en-US" sz="5400" b="1" dirty="0"/>
              <a:t>Research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DE730-960D-44D7-8DB5-C04140D5B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612" y="2133600"/>
            <a:ext cx="6172201" cy="2971800"/>
          </a:xfrm>
        </p:spPr>
        <p:txBody>
          <a:bodyPr>
            <a:normAutofit/>
          </a:bodyPr>
          <a:lstStyle/>
          <a:p>
            <a:r>
              <a:rPr lang="en-US" sz="4000" dirty="0"/>
              <a:t>Classroom case study</a:t>
            </a:r>
          </a:p>
          <a:p>
            <a:r>
              <a:rPr lang="en-US" sz="4000" dirty="0"/>
              <a:t>Qualitative</a:t>
            </a:r>
          </a:p>
          <a:p>
            <a:r>
              <a:rPr lang="en-US" sz="4000" dirty="0"/>
              <a:t>Survey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C5C5B-CFAF-4E9B-B5FA-278BE9DF93AA}"/>
              </a:ext>
            </a:extLst>
          </p:cNvPr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25409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057400"/>
            <a:ext cx="3276599" cy="139065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Semester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5887" y="693450"/>
            <a:ext cx="678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Classroom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Individual and collaborative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Small and large group discussions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Focus on student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Classroom functions as ongoing circle</a:t>
            </a:r>
          </a:p>
          <a:p>
            <a:endParaRPr lang="en-US" sz="3200" b="1" dirty="0"/>
          </a:p>
          <a:p>
            <a:r>
              <a:rPr lang="en-US" sz="3200" b="1" dirty="0"/>
              <a:t>Units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Language Diversity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Literacy Narrative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Civil Rights Response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37726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C000-DB18-4430-8B0C-F8C796C2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Entry to English Department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64709B-ABEB-4FE6-9D88-4B8FB3938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-914400"/>
            <a:ext cx="4495800" cy="678534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3D2D0-242C-42DF-AEA1-9BC00322AE1D}"/>
              </a:ext>
            </a:extLst>
          </p:cNvPr>
          <p:cNvSpPr txBox="1"/>
          <p:nvPr/>
        </p:nvSpPr>
        <p:spPr>
          <a:xfrm>
            <a:off x="303212" y="6396335"/>
            <a:ext cx="1150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Restorative Composition Pedagogy			cmwenja@montevallo.edu</a:t>
            </a:r>
          </a:p>
        </p:txBody>
      </p:sp>
    </p:spTree>
    <p:extLst>
      <p:ext uri="{BB962C8B-B14F-4D97-AF65-F5344CB8AC3E}">
        <p14:creationId xmlns:p14="http://schemas.microsoft.com/office/powerpoint/2010/main" val="21801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232</TotalTime>
  <Words>412</Words>
  <Application>Microsoft Macintosh PowerPoint</Application>
  <PresentationFormat>Custom</PresentationFormat>
  <Paragraphs>121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Palatino Linotype</vt:lpstr>
      <vt:lpstr>Times New Roman</vt:lpstr>
      <vt:lpstr>Watercolor_16x9</vt:lpstr>
      <vt:lpstr>Restorative Composition Pedagogy</vt:lpstr>
      <vt:lpstr>With</vt:lpstr>
      <vt:lpstr>Restorative Practices</vt:lpstr>
      <vt:lpstr>“With” as Epistemology  create community, repair as needed, improve when possible</vt:lpstr>
      <vt:lpstr>Restorative Composition Practices</vt:lpstr>
      <vt:lpstr>  Positionality</vt:lpstr>
      <vt:lpstr>Research Methods</vt:lpstr>
      <vt:lpstr>Semester Plan</vt:lpstr>
      <vt:lpstr>Entry to English Department</vt:lpstr>
      <vt:lpstr>Classroom Map</vt:lpstr>
      <vt:lpstr>Demographics</vt:lpstr>
      <vt:lpstr>“Working Successfully with young people”</vt:lpstr>
      <vt:lpstr>   Moments</vt:lpstr>
      <vt:lpstr>Pre-semester Survey</vt:lpstr>
      <vt:lpstr>Post-semester Survey</vt:lpstr>
      <vt:lpstr>Student Feedback</vt:lpstr>
      <vt:lpstr>Restorative Composition Pedagogy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Composition Pedagogy</dc:title>
  <dc:creator>Owner</dc:creator>
  <cp:lastModifiedBy>Alexandra Shirey</cp:lastModifiedBy>
  <cp:revision>27</cp:revision>
  <dcterms:created xsi:type="dcterms:W3CDTF">2017-03-30T22:21:07Z</dcterms:created>
  <dcterms:modified xsi:type="dcterms:W3CDTF">2018-05-16T20:27:40Z</dcterms:modified>
</cp:coreProperties>
</file>