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16" r:id="rId2"/>
  </p:sldMasterIdLst>
  <p:notesMasterIdLst>
    <p:notesMasterId r:id="rId106"/>
  </p:notesMasterIdLst>
  <p:handoutMasterIdLst>
    <p:handoutMasterId r:id="rId107"/>
  </p:handoutMasterIdLst>
  <p:sldIdLst>
    <p:sldId id="584" r:id="rId3"/>
    <p:sldId id="396" r:id="rId4"/>
    <p:sldId id="483" r:id="rId5"/>
    <p:sldId id="484" r:id="rId6"/>
    <p:sldId id="437" r:id="rId7"/>
    <p:sldId id="438" r:id="rId8"/>
    <p:sldId id="422" r:id="rId9"/>
    <p:sldId id="488" r:id="rId10"/>
    <p:sldId id="489" r:id="rId11"/>
    <p:sldId id="560" r:id="rId12"/>
    <p:sldId id="561" r:id="rId13"/>
    <p:sldId id="563" r:id="rId14"/>
    <p:sldId id="429" r:id="rId15"/>
    <p:sldId id="537" r:id="rId16"/>
    <p:sldId id="463" r:id="rId17"/>
    <p:sldId id="539" r:id="rId18"/>
    <p:sldId id="540" r:id="rId19"/>
    <p:sldId id="541" r:id="rId20"/>
    <p:sldId id="550" r:id="rId21"/>
    <p:sldId id="566" r:id="rId22"/>
    <p:sldId id="551" r:id="rId23"/>
    <p:sldId id="552" r:id="rId24"/>
    <p:sldId id="568" r:id="rId25"/>
    <p:sldId id="571" r:id="rId26"/>
    <p:sldId id="528" r:id="rId27"/>
    <p:sldId id="572" r:id="rId28"/>
    <p:sldId id="475" r:id="rId29"/>
    <p:sldId id="574" r:id="rId30"/>
    <p:sldId id="586" r:id="rId31"/>
    <p:sldId id="428" r:id="rId32"/>
    <p:sldId id="542" r:id="rId33"/>
    <p:sldId id="544" r:id="rId34"/>
    <p:sldId id="543" r:id="rId35"/>
    <p:sldId id="545" r:id="rId36"/>
    <p:sldId id="546" r:id="rId37"/>
    <p:sldId id="547" r:id="rId38"/>
    <p:sldId id="548" r:id="rId39"/>
    <p:sldId id="565" r:id="rId40"/>
    <p:sldId id="564" r:id="rId41"/>
    <p:sldId id="573" r:id="rId42"/>
    <p:sldId id="456" r:id="rId43"/>
    <p:sldId id="450" r:id="rId44"/>
    <p:sldId id="451" r:id="rId45"/>
    <p:sldId id="453" r:id="rId46"/>
    <p:sldId id="454" r:id="rId47"/>
    <p:sldId id="455" r:id="rId48"/>
    <p:sldId id="569" r:id="rId49"/>
    <p:sldId id="570" r:id="rId50"/>
    <p:sldId id="532" r:id="rId51"/>
    <p:sldId id="533" r:id="rId52"/>
    <p:sldId id="534" r:id="rId53"/>
    <p:sldId id="535" r:id="rId54"/>
    <p:sldId id="531" r:id="rId55"/>
    <p:sldId id="530" r:id="rId56"/>
    <p:sldId id="444" r:id="rId57"/>
    <p:sldId id="445" r:id="rId58"/>
    <p:sldId id="446" r:id="rId59"/>
    <p:sldId id="447" r:id="rId60"/>
    <p:sldId id="448" r:id="rId61"/>
    <p:sldId id="585" r:id="rId62"/>
    <p:sldId id="580" r:id="rId63"/>
    <p:sldId id="555" r:id="rId64"/>
    <p:sldId id="556" r:id="rId65"/>
    <p:sldId id="557" r:id="rId66"/>
    <p:sldId id="558" r:id="rId67"/>
    <p:sldId id="559" r:id="rId68"/>
    <p:sldId id="581" r:id="rId69"/>
    <p:sldId id="583" r:id="rId70"/>
    <p:sldId id="575" r:id="rId71"/>
    <p:sldId id="576" r:id="rId72"/>
    <p:sldId id="577" r:id="rId73"/>
    <p:sldId id="578" r:id="rId74"/>
    <p:sldId id="579" r:id="rId75"/>
    <p:sldId id="389" r:id="rId76"/>
    <p:sldId id="523" r:id="rId77"/>
    <p:sldId id="524" r:id="rId78"/>
    <p:sldId id="521" r:id="rId79"/>
    <p:sldId id="522" r:id="rId80"/>
    <p:sldId id="525" r:id="rId81"/>
    <p:sldId id="526" r:id="rId82"/>
    <p:sldId id="476" r:id="rId83"/>
    <p:sldId id="515" r:id="rId84"/>
    <p:sldId id="516" r:id="rId85"/>
    <p:sldId id="517" r:id="rId86"/>
    <p:sldId id="518" r:id="rId87"/>
    <p:sldId id="507" r:id="rId88"/>
    <p:sldId id="508" r:id="rId89"/>
    <p:sldId id="509" r:id="rId90"/>
    <p:sldId id="433" r:id="rId91"/>
    <p:sldId id="430" r:id="rId92"/>
    <p:sldId id="494" r:id="rId93"/>
    <p:sldId id="495" r:id="rId94"/>
    <p:sldId id="496" r:id="rId95"/>
    <p:sldId id="497" r:id="rId96"/>
    <p:sldId id="498" r:id="rId97"/>
    <p:sldId id="499" r:id="rId98"/>
    <p:sldId id="500" r:id="rId99"/>
    <p:sldId id="501" r:id="rId100"/>
    <p:sldId id="503" r:id="rId101"/>
    <p:sldId id="504" r:id="rId102"/>
    <p:sldId id="505" r:id="rId103"/>
    <p:sldId id="506" r:id="rId104"/>
    <p:sldId id="529" r:id="rId10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DUCTION" id="{3D7CACB3-4050-4BBC-B8E7-AA885865C42B}">
          <p14:sldIdLst>
            <p14:sldId id="584"/>
            <p14:sldId id="396"/>
            <p14:sldId id="483"/>
            <p14:sldId id="484"/>
            <p14:sldId id="437"/>
            <p14:sldId id="438"/>
          </p14:sldIdLst>
        </p14:section>
        <p14:section name="Listening Best Practices" id="{50750AEC-6384-47E5-AF3D-E982CD6A0D96}">
          <p14:sldIdLst>
            <p14:sldId id="422"/>
            <p14:sldId id="488"/>
            <p14:sldId id="489"/>
            <p14:sldId id="560"/>
            <p14:sldId id="561"/>
            <p14:sldId id="563"/>
            <p14:sldId id="429"/>
          </p14:sldIdLst>
        </p14:section>
        <p14:section name="INTERACTION" id="{707CB563-BC44-4A3D-8A75-0DBAB092E3F5}">
          <p14:sldIdLst>
            <p14:sldId id="537"/>
            <p14:sldId id="463"/>
            <p14:sldId id="539"/>
            <p14:sldId id="540"/>
            <p14:sldId id="541"/>
            <p14:sldId id="550"/>
            <p14:sldId id="566"/>
            <p14:sldId id="551"/>
            <p14:sldId id="552"/>
            <p14:sldId id="568"/>
            <p14:sldId id="571"/>
            <p14:sldId id="528"/>
            <p14:sldId id="572"/>
            <p14:sldId id="475"/>
            <p14:sldId id="574"/>
            <p14:sldId id="586"/>
            <p14:sldId id="428"/>
            <p14:sldId id="542"/>
            <p14:sldId id="544"/>
            <p14:sldId id="543"/>
            <p14:sldId id="545"/>
            <p14:sldId id="546"/>
            <p14:sldId id="547"/>
            <p14:sldId id="548"/>
            <p14:sldId id="565"/>
            <p14:sldId id="564"/>
            <p14:sldId id="573"/>
          </p14:sldIdLst>
        </p14:section>
        <p14:section name="Restorative Practices Checklist" id="{4E020B8B-5B3E-4941-86A0-2B2ABD85D1F3}">
          <p14:sldIdLst>
            <p14:sldId id="456"/>
            <p14:sldId id="450"/>
            <p14:sldId id="451"/>
            <p14:sldId id="453"/>
            <p14:sldId id="454"/>
            <p14:sldId id="455"/>
            <p14:sldId id="569"/>
            <p14:sldId id="570"/>
            <p14:sldId id="532"/>
            <p14:sldId id="533"/>
            <p14:sldId id="534"/>
            <p14:sldId id="535"/>
            <p14:sldId id="531"/>
            <p14:sldId id="530"/>
            <p14:sldId id="444"/>
            <p14:sldId id="445"/>
            <p14:sldId id="446"/>
            <p14:sldId id="447"/>
            <p14:sldId id="448"/>
          </p14:sldIdLst>
        </p14:section>
        <p14:section name="APPENDIX 1: Restorative &amp; Therapeutic Jurisprudence - RTJ" id="{9D2E8421-44F5-4118-848B-F610DFDF31A1}">
          <p14:sldIdLst>
            <p14:sldId id="585"/>
            <p14:sldId id="580"/>
            <p14:sldId id="555"/>
            <p14:sldId id="556"/>
            <p14:sldId id="557"/>
            <p14:sldId id="558"/>
            <p14:sldId id="559"/>
            <p14:sldId id="581"/>
            <p14:sldId id="583"/>
            <p14:sldId id="575"/>
            <p14:sldId id="576"/>
            <p14:sldId id="577"/>
            <p14:sldId id="578"/>
            <p14:sldId id="579"/>
          </p14:sldIdLst>
        </p14:section>
        <p14:section name="APPENDIX 2: Types of Diversity Training" id="{3175A7A5-A6B2-4B9C-99FE-E31EDA5ED514}">
          <p14:sldIdLst>
            <p14:sldId id="389"/>
            <p14:sldId id="523"/>
            <p14:sldId id="524"/>
            <p14:sldId id="521"/>
            <p14:sldId id="522"/>
            <p14:sldId id="525"/>
            <p14:sldId id="526"/>
          </p14:sldIdLst>
        </p14:section>
        <p14:section name="APPENDIX 3: 'Deliberately Developmental Organizations' as Restorative" id="{78A9E7FB-F244-496A-8CC6-106AA79BF34A}">
          <p14:sldIdLst>
            <p14:sldId id="476"/>
            <p14:sldId id="515"/>
            <p14:sldId id="516"/>
            <p14:sldId id="517"/>
            <p14:sldId id="518"/>
            <p14:sldId id="507"/>
            <p14:sldId id="508"/>
            <p14:sldId id="509"/>
          </p14:sldIdLst>
        </p14:section>
        <p14:section name="APPENDIX 4: Interfaith Competence as Restorative" id="{49419EFC-C9FE-459E-8C52-5B64C595C691}">
          <p14:sldIdLst>
            <p14:sldId id="433"/>
            <p14:sldId id="430"/>
            <p14:sldId id="494"/>
            <p14:sldId id="495"/>
            <p14:sldId id="496"/>
            <p14:sldId id="497"/>
            <p14:sldId id="498"/>
            <p14:sldId id="499"/>
            <p14:sldId id="500"/>
            <p14:sldId id="501"/>
            <p14:sldId id="503"/>
            <p14:sldId id="504"/>
            <p14:sldId id="505"/>
            <p14:sldId id="506"/>
            <p14:sldId id="5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500"/>
    <a:srgbClr val="00CC66"/>
    <a:srgbClr val="00D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2" autoAdjust="0"/>
    <p:restoredTop sz="94849" autoAdjust="0"/>
  </p:normalViewPr>
  <p:slideViewPr>
    <p:cSldViewPr>
      <p:cViewPr>
        <p:scale>
          <a:sx n="80" d="100"/>
          <a:sy n="80" d="100"/>
        </p:scale>
        <p:origin x="-107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76"/>
    </p:cViewPr>
  </p:sorterViewPr>
  <p:notesViewPr>
    <p:cSldViewPr>
      <p:cViewPr varScale="1">
        <p:scale>
          <a:sx n="75" d="100"/>
          <a:sy n="75" d="100"/>
        </p:scale>
        <p:origin x="-1926"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handoutMaster" Target="handoutMasters/handout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99F749A-FF53-4F70-B416-5816914BAF8F}" type="datetimeFigureOut">
              <a:rPr lang="en-US"/>
              <a:pPr>
                <a:defRPr/>
              </a:pPr>
              <a:t>5/17/18</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6D767AA-CEDF-4B61-9410-563FC27A3A93}" type="slidenum">
              <a:rPr lang="en-US"/>
              <a:pPr>
                <a:defRPr/>
              </a:pPr>
              <a:t>‹#›</a:t>
            </a:fld>
            <a:endParaRPr lang="en-US" dirty="0"/>
          </a:p>
        </p:txBody>
      </p:sp>
    </p:spTree>
    <p:extLst>
      <p:ext uri="{BB962C8B-B14F-4D97-AF65-F5344CB8AC3E}">
        <p14:creationId xmlns:p14="http://schemas.microsoft.com/office/powerpoint/2010/main" val="133702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1E13CD8-37D2-454C-A2C2-EE381E908A3A}" type="datetimeFigureOut">
              <a:rPr lang="en-US"/>
              <a:pPr>
                <a:defRPr/>
              </a:pPr>
              <a:t>5/17/18</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0238118-82EA-4388-8BC9-0D127E6E51E7}" type="slidenum">
              <a:rPr lang="en-US"/>
              <a:pPr>
                <a:defRPr/>
              </a:pPr>
              <a:t>‹#›</a:t>
            </a:fld>
            <a:endParaRPr lang="en-US" dirty="0"/>
          </a:p>
        </p:txBody>
      </p:sp>
    </p:spTree>
    <p:extLst>
      <p:ext uri="{BB962C8B-B14F-4D97-AF65-F5344CB8AC3E}">
        <p14:creationId xmlns:p14="http://schemas.microsoft.com/office/powerpoint/2010/main" val="39289961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dl.org/education/edu_awod/awod_classroom.as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adl.org/education/edu_awod/awod_workplace.asp" TargetMode="External"/><Relationship Id="rId5" Type="http://schemas.openxmlformats.org/officeDocument/2006/relationships/hyperlink" Target="http://www.adl.org/education/edu_awod/awod_community.asp" TargetMode="External"/><Relationship Id="rId4" Type="http://schemas.openxmlformats.org/officeDocument/2006/relationships/hyperlink" Target="http://www.adl.org/education/edu_awod/awod_campus.asp"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cbi.org/free-download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John_Braithwaite_(criminologist)"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en.wikipedia.org/wiki/Restorative_practices" TargetMode="External"/><Relationship Id="rId4" Type="http://schemas.openxmlformats.org/officeDocument/2006/relationships/hyperlink" Target="https://en.wikipedia.org/wiki/Restorative_practices#cite_note-44"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Restorative_practice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n.wikipedia.org/wiki/Restorative_practice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unlearningracism.org/writings.ht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unlearningracism.org/writings.htm"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unlearningracism.or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amazon.com/gp/pdp/profile/A3SFETHRODPP8W/ref=cm_cr_dp_pdp"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n.wikipedia.org/wiki/John_Braithwaite_(criminologist)"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s://en.wikipedia.org/wiki/Restorative_practices" TargetMode="External"/><Relationship Id="rId4" Type="http://schemas.openxmlformats.org/officeDocument/2006/relationships/hyperlink" Target="https://en.wikipedia.org/wiki/Restorative_practices#cite_note-44"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global.wisc.edu/reconciliation/"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global.wisc.edu/reconciliation/"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www.amazon.com/Managing-Diversity-Workforces-Essentials-Administration/dp/081339838X/ref=sr_1_2?s=books&amp;ie=UTF8&amp;qid=1298049517&amp;sr=1-2" TargetMode="External"/><Relationship Id="rId3" Type="http://schemas.openxmlformats.org/officeDocument/2006/relationships/hyperlink" Target="http://en.wikipedia.org/wiki/Workplace_diversity" TargetMode="External"/><Relationship Id="rId7" Type="http://schemas.openxmlformats.org/officeDocument/2006/relationships/hyperlink" Target="http://en.wikipedia.org/wiki/Norma_M._Riccucci"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upreme.justia.com/us/480/616/" TargetMode="External"/><Relationship Id="rId5" Type="http://schemas.openxmlformats.org/officeDocument/2006/relationships/hyperlink" Target="http://supreme.justia.com/us/443/193/case.html" TargetMode="External"/><Relationship Id="rId4" Type="http://schemas.openxmlformats.org/officeDocument/2006/relationships/hyperlink" Target="http://www.eeoc.gov/facts/qanda.html"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adl.org/education/edu_awod/awod_classroom.asp" TargetMode="External"/><Relationship Id="rId2" Type="http://schemas.openxmlformats.org/officeDocument/2006/relationships/slide" Target="../slides/slide80.xml"/><Relationship Id="rId1" Type="http://schemas.openxmlformats.org/officeDocument/2006/relationships/notesMaster" Target="../notesMasters/notesMaster1.xml"/><Relationship Id="rId6" Type="http://schemas.openxmlformats.org/officeDocument/2006/relationships/hyperlink" Target="http://www.adl.org/education/edu_awod/awod_workplace.asp" TargetMode="External"/><Relationship Id="rId5" Type="http://schemas.openxmlformats.org/officeDocument/2006/relationships/hyperlink" Target="http://www.adl.org/education/edu_awod/awod_community.asp" TargetMode="External"/><Relationship Id="rId4" Type="http://schemas.openxmlformats.org/officeDocument/2006/relationships/hyperlink" Target="http://www.adl.org/education/edu_awod/awod_campus.asp"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eligion.emory.edu/faculty/smith/tri.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xfrm>
            <a:off x="1524000" y="3257550"/>
            <a:ext cx="6096000"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0A30509-EF8F-4C4F-A959-9758E8413DD2}" type="slidenum">
              <a:rPr lang="en-US" altLang="en-US" smtClean="0">
                <a:solidFill>
                  <a:prstClr val="black"/>
                </a:solidFill>
              </a:rPr>
              <a:pPr eaLnBrk="1" hangingPunct="1">
                <a:spcBef>
                  <a:spcPct val="0"/>
                </a:spcBef>
              </a:pPr>
              <a:t>1</a:t>
            </a:fld>
            <a:endParaRPr lang="en-US" altLang="en-US" dirty="0">
              <a:solidFill>
                <a:prstClr val="black"/>
              </a:solidFill>
            </a:endParaRPr>
          </a:p>
        </p:txBody>
      </p:sp>
      <p:sp>
        <p:nvSpPr>
          <p:cNvPr id="696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C1D8E9F-573A-4D03-9CBE-9B5216FDF48C}" type="datetime4">
              <a:rPr lang="en-US" altLang="en-US" smtClean="0">
                <a:solidFill>
                  <a:prstClr val="black"/>
                </a:solidFill>
              </a:rPr>
              <a:pPr eaLnBrk="1" hangingPunct="1">
                <a:spcBef>
                  <a:spcPct val="0"/>
                </a:spcBef>
              </a:pPr>
              <a:t>May 17, 2018</a:t>
            </a:fld>
            <a:endParaRPr lang="en-US" altLang="en-US" dirty="0">
              <a:solidFill>
                <a:prstClr val="black"/>
              </a:solidFill>
            </a:endParaRPr>
          </a:p>
        </p:txBody>
      </p:sp>
      <p:sp>
        <p:nvSpPr>
          <p:cNvPr id="696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solidFill>
                  <a:prstClr val="black"/>
                </a:solidFill>
              </a:rPr>
              <a:t>(c) Prof. Thee Smith - Emory Univ.</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b="1" dirty="0"/>
              <a:t>(5) About NCBI </a:t>
            </a:r>
          </a:p>
          <a:p>
            <a:pPr eaLnBrk="1" hangingPunct="1">
              <a:defRPr/>
            </a:pPr>
            <a:r>
              <a:rPr lang="en-US" i="1" dirty="0"/>
              <a:t>“The National Coalition Building Institute is an international, non-profit, leadership training organization based in Washington, DC, USA. Since 1984, NCBI has worked to eliminate racism and all other forms of prejudice and discrimination throughout the world.”</a:t>
            </a:r>
            <a:endParaRPr lang="en-US" dirty="0"/>
          </a:p>
          <a:p>
            <a:pPr eaLnBrk="1" hangingPunct="1">
              <a:defRPr/>
            </a:pPr>
            <a:r>
              <a:rPr lang="en-US" dirty="0"/>
              <a:t>NCBI takes a proactive approach that begins with one or more people from a variety of organizational or community settings, including schools, colleges and universities, corporations, foundations, correctional facilities, law enforcement agencies, government offices, and labor unions.</a:t>
            </a:r>
          </a:p>
          <a:p>
            <a:pPr eaLnBrk="1" hangingPunct="1">
              <a:defRPr/>
            </a:pPr>
            <a:r>
              <a:rPr lang="en-US" dirty="0"/>
              <a:t>These individuals are taught effective leadership skills in the areas of prejudice reduction, violence prevention, conflict resolution, and coalition building. NCBI programs enable leaders to take principled and courageous stands, enter the heat of emotionally-charged conflict to build bridges, and act as stalwart allies for all groups. </a:t>
            </a:r>
            <a:r>
              <a:rPr lang="en-US" b="1" dirty="0"/>
              <a:t>http://ncbi.org/about-ncbi</a:t>
            </a:r>
          </a:p>
          <a:p>
            <a:pPr eaLnBrk="1" hangingPunct="1">
              <a:defRPr/>
            </a:pPr>
            <a:r>
              <a:rPr lang="en-US" b="1" dirty="0"/>
              <a:t>(6) ADL’s (Anti-Defamation League) WORLD OF DIFFERENCE </a:t>
            </a:r>
            <a:r>
              <a:rPr lang="en-US" dirty="0"/>
              <a:t>programs include:</a:t>
            </a:r>
            <a:r>
              <a:rPr lang="en-US" b="1" dirty="0"/>
              <a:t>  </a:t>
            </a:r>
            <a:r>
              <a:rPr lang="en-US" b="1" u="sng" dirty="0">
                <a:hlinkClick r:id="rId3"/>
              </a:rPr>
              <a:t>A CLASSROOM OF DIFFERENCE</a:t>
            </a:r>
            <a:r>
              <a:rPr lang="en-US" b="1" u="sng" baseline="30000" dirty="0">
                <a:hlinkClick r:id="rId3"/>
              </a:rPr>
              <a:t>™</a:t>
            </a:r>
            <a:r>
              <a:rPr lang="en-US" dirty="0"/>
              <a:t> to address diversity issues in the pre-kindergarten through 12th grade school communities. Services include workshops and curricular materials for teachers, support staff, classified staff, administrators, students and family;</a:t>
            </a:r>
          </a:p>
          <a:p>
            <a:pPr eaLnBrk="1" hangingPunct="1">
              <a:defRPr/>
            </a:pPr>
            <a:r>
              <a:rPr lang="en-US" b="1" u="sng" dirty="0">
                <a:hlinkClick r:id="rId4"/>
              </a:rPr>
              <a:t>A CAMPUS OF DIFFERENCE</a:t>
            </a:r>
            <a:r>
              <a:rPr lang="en-US" b="1" u="sng" baseline="30000" dirty="0">
                <a:hlinkClick r:id="rId4"/>
              </a:rPr>
              <a:t>™</a:t>
            </a:r>
            <a:br>
              <a:rPr lang="en-US" dirty="0"/>
            </a:br>
            <a:r>
              <a:rPr lang="en-US" dirty="0"/>
              <a:t>Assists </a:t>
            </a:r>
            <a:r>
              <a:rPr lang="en-US" b="1" dirty="0"/>
              <a:t>college</a:t>
            </a:r>
            <a:r>
              <a:rPr lang="en-US" dirty="0"/>
              <a:t> administrators, faculty members and students learn to examine stereotypes, expand cultural awareness, explore the value of diversity, and combat all forms of bigotry;</a:t>
            </a:r>
          </a:p>
          <a:p>
            <a:pPr eaLnBrk="1" hangingPunct="1">
              <a:defRPr/>
            </a:pPr>
            <a:r>
              <a:rPr lang="en-US" b="1" u="sng" dirty="0">
                <a:hlinkClick r:id="rId5"/>
              </a:rPr>
              <a:t>A COMMUNITY OF DIFFERENCE</a:t>
            </a:r>
            <a:r>
              <a:rPr lang="en-US" b="1" u="sng" baseline="30000" dirty="0">
                <a:hlinkClick r:id="rId5"/>
              </a:rPr>
              <a:t>™</a:t>
            </a:r>
            <a:br>
              <a:rPr lang="en-US" dirty="0"/>
            </a:br>
            <a:r>
              <a:rPr lang="en-US" dirty="0"/>
              <a:t>Offers social service workers, volunteers and staffs of community organizations, after-school/youth service leaders and providers - as well as civic leaders - skills and strategies to work together more effectively;</a:t>
            </a:r>
          </a:p>
          <a:p>
            <a:pPr eaLnBrk="1" hangingPunct="1">
              <a:defRPr/>
            </a:pPr>
            <a:r>
              <a:rPr lang="en-US" b="1" u="sng" dirty="0">
                <a:hlinkClick r:id="rId6"/>
              </a:rPr>
              <a:t>A WORKPLACE OF DIFFERENCE</a:t>
            </a:r>
            <a:r>
              <a:rPr lang="en-US" b="1" u="sng" baseline="30000" dirty="0">
                <a:hlinkClick r:id="rId6"/>
              </a:rPr>
              <a:t>™</a:t>
            </a:r>
            <a:br>
              <a:rPr lang="en-US" dirty="0"/>
            </a:br>
            <a:r>
              <a:rPr lang="en-US" dirty="0"/>
              <a:t>Helps corporations, not-for-profit organizations, community groups, government, law enforcement agencies and small businesses examine and address culturally based workplace issues.  </a:t>
            </a:r>
            <a:r>
              <a:rPr lang="en-US" b="1" dirty="0"/>
              <a:t>www.adl.org/education/edu_awod</a:t>
            </a:r>
          </a:p>
        </p:txBody>
      </p:sp>
      <p:sp>
        <p:nvSpPr>
          <p:cNvPr id="4" name="Slide Number Placeholder 3"/>
          <p:cNvSpPr>
            <a:spLocks noGrp="1"/>
          </p:cNvSpPr>
          <p:nvPr>
            <p:ph type="sldNum" sz="quarter" idx="5"/>
          </p:nvPr>
        </p:nvSpPr>
        <p:spPr/>
        <p:txBody>
          <a:bodyPr/>
          <a:lstStyle/>
          <a:p>
            <a:pPr>
              <a:defRPr/>
            </a:pPr>
            <a:fld id="{EDEC29A5-23E5-4AF7-91AD-B7803DBE7256}"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1FDD911-0E99-4CAB-9902-4E6AEE1B5ADB}" type="slidenum">
              <a:rPr lang="en-US" altLang="en-US" smtClean="0">
                <a:solidFill>
                  <a:prstClr val="black"/>
                </a:solidFill>
                <a:latin typeface="Times New Roman" pitchFamily="18" charset="0"/>
              </a:rPr>
              <a:pPr/>
              <a:t>17</a:t>
            </a:fld>
            <a:endParaRPr lang="en-US" altLang="en-US" dirty="0">
              <a:solidFill>
                <a:prstClr val="black"/>
              </a:solidFill>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1524000" y="3257550"/>
            <a:ext cx="6096000" cy="1314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mn-lt"/>
                <a:ea typeface="+mn-ea"/>
                <a:cs typeface="+mn-cs"/>
              </a:rPr>
              <a:t>PEER TRAINING STRATEGIES FOR WELCOMING DIVERSITY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National Coalition Building Institute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Cherie R. Brown and George J. Mazza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National Coalition Building Institute – NCBI </a:t>
            </a:r>
          </a:p>
          <a:p>
            <a:r>
              <a:rPr lang="en-US" sz="1200" kern="1200" dirty="0">
                <a:solidFill>
                  <a:schemeClr val="tx1"/>
                </a:solidFill>
                <a:effectLst/>
                <a:latin typeface="+mn-lt"/>
                <a:ea typeface="+mn-ea"/>
                <a:cs typeface="+mn-cs"/>
              </a:rPr>
              <a:t>1120 Connecticut Ave, N.W. Suite 450</a:t>
            </a:r>
          </a:p>
          <a:p>
            <a:r>
              <a:rPr lang="en-US" sz="1200" kern="1200" dirty="0">
                <a:solidFill>
                  <a:schemeClr val="tx1"/>
                </a:solidFill>
                <a:effectLst/>
                <a:latin typeface="+mn-lt"/>
                <a:ea typeface="+mn-ea"/>
                <a:cs typeface="+mn-cs"/>
              </a:rPr>
              <a:t>Washington, DC 20036 | (202) 785-9400</a:t>
            </a:r>
          </a:p>
          <a:p>
            <a:r>
              <a:rPr lang="en-US" sz="1200" u="sng" kern="1200" dirty="0">
                <a:solidFill>
                  <a:schemeClr val="tx1"/>
                </a:solidFill>
                <a:effectLst/>
                <a:latin typeface="+mn-lt"/>
                <a:ea typeface="+mn-ea"/>
                <a:cs typeface="+mn-cs"/>
                <a:hlinkClick r:id="rId3"/>
              </a:rPr>
              <a:t>http://ncbi.org/free-downloads/</a:t>
            </a:r>
            <a:endParaRPr 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EA20B8-6AD1-4A0A-9326-C7B2FCA7A753}" type="slidenum">
              <a:rPr lang="en-US" sz="1200" smtClean="0">
                <a:solidFill>
                  <a:prstClr val="black"/>
                </a:solidFill>
              </a:rPr>
              <a:pPr eaLnBrk="1" hangingPunct="1"/>
              <a:t>18</a:t>
            </a:fld>
            <a:endParaRPr lang="en-US" sz="1200" dirty="0">
              <a:solidFill>
                <a:prstClr val="black"/>
              </a:solidFill>
            </a:endParaRPr>
          </a:p>
        </p:txBody>
      </p:sp>
      <p:sp>
        <p:nvSpPr>
          <p:cNvPr id="593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E13604-0D5C-4FFD-9370-D11A411D1591}" type="datetime4">
              <a:rPr lang="en-US" sz="1200" smtClean="0">
                <a:solidFill>
                  <a:prstClr val="black"/>
                </a:solidFill>
              </a:rPr>
              <a:pPr eaLnBrk="1" hangingPunct="1"/>
              <a:t>May 17, 2018</a:t>
            </a:fld>
            <a:endParaRPr lang="en-US" sz="1200" dirty="0">
              <a:solidFill>
                <a:prstClr val="black"/>
              </a:solidFill>
            </a:endParaRPr>
          </a:p>
        </p:txBody>
      </p:sp>
      <p:sp>
        <p:nvSpPr>
          <p:cNvPr id="593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dirty="0">
                <a:solidFill>
                  <a:prstClr val="black"/>
                </a:solidFill>
              </a:rPr>
              <a:t>(c) Prof. Thee Smith - Emory Univ.</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CE11629-F4F4-4A2C-A9EE-32ECC171CC6D}" type="slidenum">
              <a:rPr lang="en-US" altLang="en-US" smtClean="0">
                <a:solidFill>
                  <a:prstClr val="black"/>
                </a:solidFill>
                <a:latin typeface="Times New Roman" pitchFamily="18" charset="0"/>
              </a:rPr>
              <a:pPr/>
              <a:t>19</a:t>
            </a:fld>
            <a:endParaRPr lang="en-US" altLang="en-US" dirty="0">
              <a:solidFill>
                <a:prstClr val="black"/>
              </a:solidFill>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28600" marR="0" lvl="0" indent="0" algn="l" defTabSz="914400" rtl="0" eaLnBrk="1" fontAlgn="base" latinLnBrk="0" hangingPunct="1">
              <a:lnSpc>
                <a:spcPct val="115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l" defTabSz="914400" rtl="0" eaLnBrk="1" fontAlgn="base" latinLnBrk="0" hangingPunct="1">
              <a:lnSpc>
                <a:spcPct val="115000"/>
              </a:lnSpc>
              <a:spcBef>
                <a:spcPts val="0"/>
              </a:spcBef>
              <a:spcAft>
                <a:spcPts val="100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mn-lt"/>
                <a:ea typeface="Calibri"/>
                <a:cs typeface="Times New Roman"/>
              </a:rPr>
              <a:t>(5) Theory: Effective Behavioral Change Requires Skill Training</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  </a:t>
            </a:r>
          </a:p>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Calibri"/>
                <a:cs typeface="Times New Roman"/>
              </a:rPr>
              <a:t>One of the key principles of community organizing and empowerment training is . . . the achievement of everyday, winnable victories</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 </a:t>
            </a:r>
          </a:p>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 . . The analogous, everyday, winnable victory in prejudice reduction work is the interruption of oppressive jokes, remarks, and slurs.  These comments may not be the most institutionalized forms of discrimination, but they are often the most commonly experienced examples . . .  </a:t>
            </a:r>
          </a:p>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Moreover, participants who [have] demonstrated an increased ability to interrupt bigoted remarks [also demonstrate] an increased ability . . . eradicate institutionalized racism.  Feelings of powerlessness underlie the reluctance of many people to work against racism.  Providing administrators and staff with practical skills that give them even a small sense of control over their work environment is the first step toward achieving greater institutional changes. </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sym typeface="Wingdings"/>
              </a:rPr>
              <a:t></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rPr>
              <a:t>RL</a:t>
            </a:r>
            <a:endParaRPr kumimoji="0" lang="en-US" sz="12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When most people hear oppressive comments they tend to respond in one of two ways.  They either freeze and say nothing, or they respond with self-righteous condemnation (example: “Don’t you ever say that again around me!”).  Neither response is effective in achieving attitudinal change . . .  In order to be effective, one must understand the psychological dynamics driving bigoted comments [on the one hand, and our reaction to bigoted comments on the other].</a:t>
            </a:r>
          </a:p>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Calibri"/>
                <a:cs typeface="Times New Roman"/>
              </a:rPr>
              <a:t>The first principle</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 is . . . the strangely consoling myth of the unreachable bigots, a distinctive group–fundamentally different–who are responsible for perpetuating the varied forms of discrimination.  The unsettling broader picture is rarely considered; that is, that all of us harbor prejudices</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sym typeface="Wingdings"/>
              </a:rPr>
              <a:t></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rPr>
              <a:t>RL</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 (see First Thoughts above).  A measure of the self-righteous condemnation in reaction to another’s bigoted comment may be traced to one’s own insecurity.  It is often easier to condemn another person than it is to face one’s own prejudicial attitudes.  Painful as it may be, an effective strategy for anti-racism intervention is built on reaching for a common humanity with those who express bigotry.  </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sym typeface="Wingdings"/>
              </a:rPr>
              <a:t></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rPr>
              <a:t>RL</a:t>
            </a:r>
            <a:endParaRPr kumimoji="0" lang="en-US" sz="12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CE11629-F4F4-4A2C-A9EE-32ECC171CC6D}" type="slidenum">
              <a:rPr lang="en-US" altLang="en-US" smtClean="0">
                <a:solidFill>
                  <a:prstClr val="black"/>
                </a:solidFill>
                <a:latin typeface="Times New Roman" pitchFamily="18" charset="0"/>
              </a:rPr>
              <a:pPr/>
              <a:t>20</a:t>
            </a:fld>
            <a:endParaRPr lang="en-US" altLang="en-US" dirty="0">
              <a:solidFill>
                <a:prstClr val="black"/>
              </a:solidFill>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Calibri"/>
                <a:cs typeface="Times New Roman"/>
              </a:rPr>
              <a:t>The second principle</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 is that it is useful to adopt the attitude toward people who are making prejudicial remarks that their comments are a call for help.  </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sym typeface="Wingdings"/>
              </a:rPr>
              <a:t></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rPr>
              <a:t>RL</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 So much attention is diverted to stopping an offensive comment at all cost that little consideration is given to the underlying forces generating the behavior. </a:t>
            </a:r>
          </a:p>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Calibri"/>
                <a:cs typeface="Times New Roman"/>
              </a:rPr>
              <a:t>The third principle</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 is . . . tending to one’s own healing.  Bigoted comments often trigger a re-living of our own painful experiences and thereby confound clear thinking in the present moment . . .  Preliminary attention must be given to . . . [releasing] the hostile feelings evoked by an oppressive comment . . . [then one will be] better able to intervene and produce a number of creative responses. </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sym typeface="Wingdings"/>
              </a:rPr>
              <a:t></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Calibri"/>
                <a:cs typeface="Times New Roman"/>
              </a:rPr>
              <a:t>RL</a:t>
            </a:r>
            <a:endParaRPr kumimoji="0" lang="en-US" sz="12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457200" algn="l" defTabSz="914400" rtl="0" eaLnBrk="1" fontAlgn="base"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457200" algn="l" defTabSz="914400" rtl="0" eaLnBrk="1" fontAlgn="base"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Calibri"/>
                <a:cs typeface="Times New Roman"/>
              </a:rPr>
              <a:t>Method: </a:t>
            </a:r>
            <a:r>
              <a:rPr kumimoji="0" lang="en-US" sz="1200" b="1" i="0" u="sng" strike="noStrike" kern="1200" cap="none" spc="0" normalizeH="0" baseline="0" noProof="0" dirty="0">
                <a:ln>
                  <a:noFill/>
                </a:ln>
                <a:solidFill>
                  <a:prstClr val="black"/>
                </a:solidFill>
                <a:effectLst/>
                <a:uLnTx/>
                <a:uFillTx/>
                <a:latin typeface="+mn-lt"/>
                <a:ea typeface="Calibri"/>
                <a:cs typeface="Times New Roman"/>
              </a:rPr>
              <a:t>Role Playing</a:t>
            </a:r>
            <a:r>
              <a:rPr kumimoji="0" lang="en-US" sz="1200" b="1" i="0" u="none" strike="noStrike" kern="1200" cap="none" spc="0" normalizeH="0" baseline="0" noProof="0" dirty="0">
                <a:ln>
                  <a:noFill/>
                </a:ln>
                <a:solidFill>
                  <a:prstClr val="black"/>
                </a:solidFill>
                <a:effectLst/>
                <a:uLnTx/>
                <a:uFillTx/>
                <a:latin typeface="+mn-lt"/>
                <a:ea typeface="Calibri"/>
                <a:cs typeface="Times New Roman"/>
              </a:rPr>
              <a:t> How to Interrupt Bigoted Comments.  </a:t>
            </a:r>
            <a:endParaRPr kumimoji="0" lang="en-US" sz="1200" b="0" i="0" u="none" strike="noStrike" kern="1200" cap="none" spc="0" normalizeH="0" baseline="0" noProof="0" dirty="0">
              <a:ln>
                <a:noFill/>
              </a:ln>
              <a:solidFill>
                <a:prstClr val="black"/>
              </a:solidFill>
              <a:effectLst/>
              <a:uLnTx/>
              <a:uFillTx/>
              <a:latin typeface="+mn-lt"/>
              <a:ea typeface="Calibri"/>
              <a:cs typeface="Times New Roman"/>
            </a:endParaRPr>
          </a:p>
          <a:p>
            <a:pPr marL="228600" marR="0" lvl="0" indent="0" algn="l" defTabSz="914400" rtl="0" eaLnBrk="1" fontAlgn="base"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Participants generate a list of bigoted jokes, remarks, and slurs most frequently heard in the workplace.  A representative sample is selected for demonstration in front of the large group.  A participant is invited to come up in front of the group in order to work on the particular offensive comment he or she has heard.  First, in order to heal the blocks to effective thinking, the participant is encouraged to vent his or her strong feelings evoked by the comment.  Then, the original situation is role played with the participant being coached to experiment with a range of effective responses.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CE11629-F4F4-4A2C-A9EE-32ECC171CC6D}" type="slidenum">
              <a:rPr lang="en-US" altLang="en-US" smtClean="0">
                <a:solidFill>
                  <a:prstClr val="black"/>
                </a:solidFill>
                <a:latin typeface="Times New Roman" pitchFamily="18" charset="0"/>
              </a:rPr>
              <a:pPr/>
              <a:t>23</a:t>
            </a:fld>
            <a:endParaRPr lang="en-US" altLang="en-US" dirty="0">
              <a:solidFill>
                <a:prstClr val="black"/>
              </a:solidFill>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mn-ea"/>
                <a:cs typeface="+mn-cs"/>
              </a:rPr>
              <a:t>Trainer’s Notes: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You [the trainer] initially assume the role of the "bigot" and repeat the oppressive comment several times.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Person "A" shakes your hands while venting: saying the least polite things to you as "bigot".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Now ask for a volunteer to be an ally playing the role of the bigot (person "B").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Bring that person up front while you prepare to coach person “A” in best practices for shifting the bigoted attitude of person “B.” </a:t>
            </a:r>
          </a:p>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2FBF8B2-1351-4C7E-98BB-28699722E2A3}" type="slidenum">
              <a:rPr lang="en-US" altLang="en-US">
                <a:solidFill>
                  <a:prstClr val="black"/>
                </a:solidFill>
              </a:rPr>
              <a:pPr>
                <a:defRPr/>
              </a:pPr>
              <a:t>24</a:t>
            </a:fld>
            <a:endParaRPr lang="en-US" altLang="en-US" dirty="0">
              <a:solidFill>
                <a:prstClr val="black"/>
              </a:solidFill>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1524000" y="3257550"/>
            <a:ext cx="60960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sng" strike="noStrike" kern="1200" cap="none" spc="0" normalizeH="0" baseline="0" noProof="0" dirty="0">
                <a:ln>
                  <a:noFill/>
                </a:ln>
                <a:solidFill>
                  <a:srgbClr val="2D2DB9"/>
                </a:solidFill>
                <a:effectLst/>
                <a:uLnTx/>
                <a:uFillTx/>
                <a:latin typeface="Times New Roman" pitchFamily="18" charset="0"/>
                <a:ea typeface="+mn-ea"/>
                <a:cs typeface="+mn-cs"/>
              </a:rPr>
              <a:t>http://creativecommons.org/licenses/by-nc-sa/3.0/  </a:t>
            </a: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This page is available in </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[multiple] </a:t>
            </a: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languages</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a:t>
            </a: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
            </a:r>
            <a:b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Creative Commons</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.org</a:t>
            </a: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sym typeface="Wingdings" pitchFamily="2" charset="2"/>
              </a:rPr>
              <a:t> </a:t>
            </a:r>
            <a:r>
              <a:rPr kumimoji="0" lang="vi-VN"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Creative Commons License Deed</a:t>
            </a:r>
            <a:endPar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Attribution-NonCommercial-ShareAlike 3.0 Unported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You are free:  to Share</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to copy, distribute and transmit the work   |  </a:t>
            </a: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to Remix</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to adapt the 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Under the following conditions: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Attribution</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You must attribute the work in the manner specified by the author or licensor (but not in any way that suggests that they endorse you or your use of the work).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Attribute this work:</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
            </a:r>
            <a:b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What does "Attribute this work" mean?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The page you came from contained embedded licensing metadata, including how the creator wishes to be attributed for re-use. You can use the HTML here to cite the work. Doing so will also include metadata on your page so that others can find the original work as well.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Noncommercial</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You may not use this work for commercial purposes.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Share Alike</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If you alter, transform, or build upon this work, you may distribute the resulting work only under the same or similar license to this one. </a:t>
            </a:r>
          </a:p>
          <a:p>
            <a:r>
              <a:rPr lang="en-US" altLang="en-US" sz="1000" dirty="0"/>
              <a:t>_______________________</a:t>
            </a:r>
          </a:p>
          <a:p>
            <a:r>
              <a:rPr lang="en-US" altLang="en-US" sz="1000" dirty="0"/>
              <a:t>[License information cont’d.] </a:t>
            </a:r>
            <a:r>
              <a:rPr lang="en-US" altLang="en-US" sz="1000" b="1" dirty="0"/>
              <a:t>With the understanding that:</a:t>
            </a:r>
          </a:p>
          <a:p>
            <a:r>
              <a:rPr lang="en-US" altLang="en-US" sz="1000" b="1" dirty="0"/>
              <a:t>Waiver</a:t>
            </a:r>
            <a:r>
              <a:rPr lang="en-US" altLang="en-US" sz="1000" dirty="0"/>
              <a:t> — Any of the above conditions can be waived if you get permission from the copyright holder. </a:t>
            </a:r>
          </a:p>
          <a:p>
            <a:r>
              <a:rPr lang="en-US" altLang="en-US" sz="1000" b="1" dirty="0"/>
              <a:t>Public Domain</a:t>
            </a:r>
            <a:r>
              <a:rPr lang="en-US" altLang="en-US" sz="1000" dirty="0"/>
              <a:t> — Where the work or any of its elements is in the public domain under applicable law, that status is in no way affected by the license. </a:t>
            </a:r>
          </a:p>
          <a:p>
            <a:r>
              <a:rPr lang="en-US" altLang="en-US" sz="1000" b="1" dirty="0"/>
              <a:t>Other Rights</a:t>
            </a:r>
            <a:r>
              <a:rPr lang="en-US" altLang="en-US" sz="1000" dirty="0"/>
              <a:t> — In no way are any of the following rights affected by the license: </a:t>
            </a:r>
          </a:p>
          <a:p>
            <a:pPr lvl="1"/>
            <a:r>
              <a:rPr lang="en-US" altLang="en-US" sz="1000" dirty="0"/>
              <a:t>Your fair dealing or fair use rights, or other applicable copyright exceptions and limitations;</a:t>
            </a:r>
          </a:p>
          <a:p>
            <a:pPr lvl="1"/>
            <a:r>
              <a:rPr lang="en-US" altLang="en-US" sz="1000" dirty="0"/>
              <a:t>The author's moral rights;</a:t>
            </a:r>
          </a:p>
          <a:p>
            <a:pPr lvl="1"/>
            <a:r>
              <a:rPr lang="en-US" altLang="en-US" sz="1000" dirty="0"/>
              <a:t>Rights other persons may have either in the work itself or in how the work is used, such as publicity or privacy rights.</a:t>
            </a:r>
          </a:p>
          <a:p>
            <a:r>
              <a:rPr lang="en-US" altLang="en-US" sz="1000" b="1" dirty="0"/>
              <a:t>Notice</a:t>
            </a:r>
            <a:r>
              <a:rPr lang="en-US" altLang="en-US" sz="1000" dirty="0"/>
              <a:t> — For any reuse or distribution, you must make clear to others the license terms of this work. The best way to do this is with a link to this web page [</a:t>
            </a:r>
            <a:r>
              <a:rPr lang="en-US" altLang="en-US" sz="1000" u="sng" dirty="0">
                <a:solidFill>
                  <a:srgbClr val="2D2DB9"/>
                </a:solidFill>
              </a:rPr>
              <a:t> http://creativecommons.org/licenses/by-nc-sa/3.0/ </a:t>
            </a:r>
            <a:r>
              <a:rPr lang="en-US" altLang="en-US" sz="1000" dirty="0">
                <a:solidFill>
                  <a:srgbClr val="2D2DB9"/>
                </a:solidFill>
              </a:rPr>
              <a:t>].</a:t>
            </a:r>
            <a:endParaRPr lang="en-US" altLang="en-US" sz="1000" dirty="0"/>
          </a:p>
          <a:p>
            <a:r>
              <a:rPr lang="vi-VN" altLang="en-US" sz="1000" b="1" dirty="0"/>
              <a:t>Disclaimer</a:t>
            </a:r>
            <a:r>
              <a:rPr lang="en-US" altLang="en-US" sz="1000" b="1" dirty="0"/>
              <a:t>  </a:t>
            </a:r>
            <a:r>
              <a:rPr lang="vi-VN" altLang="en-US" sz="1000" dirty="0"/>
              <a:t>The Commons Deed is not a license. It is simply a handy reference for understanding the Legal Code (the full license) — it is a human-readable expression of some of its key terms. Think of it as the user-friendly interface to the Legal Code beneath. This Deed itself has no legal value, and its contents do not appear in the actual license</a:t>
            </a:r>
            <a:r>
              <a:rPr lang="en-US" altLang="en-US" sz="1000" dirty="0"/>
              <a:t> [URL below]</a:t>
            </a:r>
            <a:r>
              <a:rPr lang="vi-VN" altLang="en-US" sz="1000" dirty="0"/>
              <a:t>. </a:t>
            </a:r>
            <a:endParaRPr lang="en-US" altLang="en-US" sz="1000" u="sng" dirty="0"/>
          </a:p>
          <a:p>
            <a:r>
              <a:rPr lang="vi-VN" altLang="en-US" sz="1000" dirty="0"/>
              <a:t>Creative Commons is not a law firm and does not provide legal services. Distributing of, displaying of, or linking to this Commons Deed does not create an attorney-client relationship. </a:t>
            </a:r>
          </a:p>
          <a:p>
            <a:r>
              <a:rPr lang="vi-VN" altLang="en-US" sz="1000" dirty="0"/>
              <a:t>This is a human-readable summary </a:t>
            </a:r>
            <a:r>
              <a:rPr lang="en-US" altLang="en-US" sz="1000" dirty="0"/>
              <a:t>of the L</a:t>
            </a:r>
            <a:r>
              <a:rPr lang="vi-VN" altLang="en-US" sz="1000" dirty="0"/>
              <a:t>egal Code</a:t>
            </a:r>
            <a:r>
              <a:rPr lang="en-US" altLang="en-US" sz="1000" dirty="0"/>
              <a:t> [the full license at </a:t>
            </a:r>
            <a:r>
              <a:rPr lang="en-US" altLang="en-US" sz="1000" u="sng" dirty="0"/>
              <a:t>http://creativecommons.org/licenses/by-nc-sa/3.0/legalcode </a:t>
            </a:r>
            <a:r>
              <a:rPr lang="en-US" altLang="en-US" sz="1000" dirty="0"/>
              <a:t>]</a:t>
            </a:r>
            <a:r>
              <a:rPr lang="vi-VN" altLang="en-US" sz="1000" dirty="0"/>
              <a:t> </a:t>
            </a:r>
          </a:p>
          <a:p>
            <a:r>
              <a:rPr lang="vi-VN" altLang="en-US" sz="1000" dirty="0"/>
              <a:t>Use this license for your own work</a:t>
            </a:r>
            <a:r>
              <a:rPr lang="en-US" altLang="en-US" sz="1000" dirty="0"/>
              <a:t> [</a:t>
            </a:r>
            <a:r>
              <a:rPr lang="en-US" altLang="en-US" sz="1000" u="sng" dirty="0"/>
              <a:t>http://creativecommons.org/choose/</a:t>
            </a:r>
            <a:r>
              <a:rPr lang="en-US" altLang="en-US" sz="1000" dirty="0"/>
              <a:t> ]</a:t>
            </a:r>
            <a:endParaRPr lang="vi-VN" altLang="en-US" sz="1000" dirty="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233C95B-3122-43EF-950A-ABF9F17A3178}"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0445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27C0F35-0085-4B28-A593-5D555651EEED}" type="datetime4">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May 17, 2018</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0445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rPr>
              <a:t>(c) Prof. Thee Smith - Emory Univ.</a:t>
            </a:r>
          </a:p>
        </p:txBody>
      </p:sp>
    </p:spTree>
    <p:extLst>
      <p:ext uri="{BB962C8B-B14F-4D97-AF65-F5344CB8AC3E}">
        <p14:creationId xmlns:p14="http://schemas.microsoft.com/office/powerpoint/2010/main" val="207435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Presenter:  </a:t>
            </a:r>
            <a:r>
              <a:rPr kumimoji="0" lang="en-US" sz="1200" b="0"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Theophus “Thee” Smith, a native Atlantan, is a professor in the Religion Dept. of Emory University, author of </a:t>
            </a:r>
            <a:r>
              <a:rPr kumimoji="0" lang="en-US" sz="1200" b="0" i="1"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Conjuring Culture: Biblical Formations of Black America</a:t>
            </a:r>
            <a:r>
              <a:rPr kumimoji="0" lang="en-US" sz="1200" b="0"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 (Oxford, 1994), and coeditor of </a:t>
            </a:r>
            <a:r>
              <a:rPr kumimoji="0" lang="en-US" sz="1200" b="0" i="1"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Curing Violence </a:t>
            </a:r>
            <a:r>
              <a:rPr kumimoji="0" lang="en-US" sz="1200" b="0"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(Polebridge, 1994).  For 20 years Thee Smith has facilitated </a:t>
            </a:r>
            <a:r>
              <a:rPr kumimoji="0" lang="en-US" sz="1200" b="0" i="0" u="none" strike="noStrike" kern="1200" cap="none" spc="0" normalizeH="0" baseline="0" noProof="0" dirty="0">
                <a:ln>
                  <a:noFill/>
                </a:ln>
                <a:solidFill>
                  <a:prstClr val="black"/>
                </a:solidFill>
                <a:effectLst/>
                <a:uLnTx/>
                <a:uFillTx/>
                <a:latin typeface="+mn-lt"/>
                <a:ea typeface="+mn-ea"/>
                <a:cs typeface="+mn-cs"/>
              </a:rPr>
              <a:t>forums and workshops on diversity and reconciliation issues, and has served as a co-founding director of Southern Truth &amp; Reconciliation—STAR (</a:t>
            </a:r>
            <a:r>
              <a:rPr kumimoji="0" lang="en-US" sz="1200" b="0" i="0" u="sng" strike="noStrike" kern="1200" cap="none" spc="0" normalizeH="0" baseline="0" noProof="0" dirty="0">
                <a:ln>
                  <a:noFill/>
                </a:ln>
                <a:solidFill>
                  <a:prstClr val="black"/>
                </a:solidFill>
                <a:effectLst/>
                <a:uLnTx/>
                <a:uFillTx/>
                <a:latin typeface="+mn-lt"/>
                <a:ea typeface="+mn-ea"/>
                <a:cs typeface="+mn-cs"/>
              </a:rPr>
              <a:t>http://fcd360.com/SouthernTruth</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Raised Baptist, Thee is also a priest in the Episcopal diocese of Atlanta. For additional information see: f</a:t>
            </a:r>
            <a:r>
              <a:rPr kumimoji="0" lang="en-US" sz="1200" b="0" i="0" u="none" strike="noStrike" kern="1200" cap="none" spc="0" normalizeH="0" baseline="0" noProof="0" dirty="0">
                <a:ln>
                  <a:noFill/>
                </a:ln>
                <a:solidFill>
                  <a:prstClr val="black"/>
                </a:solidFill>
                <a:effectLst/>
                <a:uLnTx/>
                <a:uFillTx/>
                <a:latin typeface="+mn-lt"/>
                <a:ea typeface="+mn-ea"/>
                <a:cs typeface="+mn-cs"/>
              </a:rPr>
              <a:t>aculty profile at </a:t>
            </a:r>
            <a:r>
              <a:rPr kumimoji="0" lang="en-US" sz="1200" b="0" i="0" u="sng" strike="noStrike" kern="1200" cap="none" spc="0" normalizeH="0" baseline="0" noProof="0" dirty="0">
                <a:ln>
                  <a:noFill/>
                </a:ln>
                <a:solidFill>
                  <a:prstClr val="black"/>
                </a:solidFill>
                <a:effectLst/>
                <a:uLnTx/>
                <a:uFillTx/>
                <a:latin typeface="+mn-lt"/>
                <a:ea typeface="+mn-ea"/>
                <a:cs typeface="+mn-cs"/>
              </a:rPr>
              <a:t>http://religion.emory.edu/home/people/faculty/smith-thee.html ;</a:t>
            </a:r>
          </a:p>
          <a:p>
            <a:pPr marL="228600" marR="0" lvl="0" indent="-22860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sermon archive at </a:t>
            </a:r>
            <a:r>
              <a:rPr kumimoji="0" lang="en-US" sz="1200" b="0" i="0" u="sng" strike="noStrike" kern="1200" cap="none" spc="0" normalizeH="0" baseline="0" noProof="0" dirty="0">
                <a:ln>
                  <a:noFill/>
                </a:ln>
                <a:solidFill>
                  <a:prstClr val="black"/>
                </a:solidFill>
                <a:effectLst/>
                <a:uLnTx/>
                <a:uFillTx/>
                <a:latin typeface="+mn-lt"/>
                <a:ea typeface="+mn-ea"/>
                <a:cs typeface="+mn-cs"/>
              </a:rPr>
              <a:t>https://www.stphilipscathedral.org/Sermons/the-rev-thee-smith/</a:t>
            </a:r>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2</a:t>
            </a:fld>
            <a:endParaRPr lang="en-US" dirty="0"/>
          </a:p>
        </p:txBody>
      </p:sp>
    </p:spTree>
    <p:extLst>
      <p:ext uri="{BB962C8B-B14F-4D97-AF65-F5344CB8AC3E}">
        <p14:creationId xmlns:p14="http://schemas.microsoft.com/office/powerpoint/2010/main" val="2316710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xfrm>
            <a:off x="1524000" y="3257550"/>
            <a:ext cx="6096000"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0A30509-EF8F-4C4F-A959-9758E8413DD2}" type="slidenum">
              <a:rPr lang="en-US" altLang="en-US" smtClean="0"/>
              <a:pPr eaLnBrk="1" hangingPunct="1">
                <a:spcBef>
                  <a:spcPct val="0"/>
                </a:spcBef>
              </a:pPr>
              <a:t>28</a:t>
            </a:fld>
            <a:endParaRPr lang="en-US" altLang="en-US" dirty="0"/>
          </a:p>
        </p:txBody>
      </p:sp>
      <p:sp>
        <p:nvSpPr>
          <p:cNvPr id="696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C1D8E9F-573A-4D03-9CBE-9B5216FDF48C}" type="datetime4">
              <a:rPr lang="en-US" altLang="en-US" smtClean="0"/>
              <a:pPr eaLnBrk="1" hangingPunct="1">
                <a:spcBef>
                  <a:spcPct val="0"/>
                </a:spcBef>
              </a:pPr>
              <a:t>May 17, 2018</a:t>
            </a:fld>
            <a:endParaRPr lang="en-US" altLang="en-US" dirty="0"/>
          </a:p>
        </p:txBody>
      </p:sp>
      <p:sp>
        <p:nvSpPr>
          <p:cNvPr id="696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34572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4B40A21-9C59-4EE0-9DD4-6B49E47BFE39}" type="slidenum">
              <a:rPr lang="en-US" altLang="en-US" smtClean="0">
                <a:solidFill>
                  <a:prstClr val="black"/>
                </a:solidFill>
                <a:latin typeface="Times New Roman" pitchFamily="18" charset="0"/>
              </a:rPr>
              <a:pPr/>
              <a:t>31</a:t>
            </a:fld>
            <a:endParaRPr lang="en-US" altLang="en-US" dirty="0">
              <a:solidFill>
                <a:prstClr val="black"/>
              </a:solidFill>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342900" marR="0" lvl="0" indent="-342900">
              <a:lnSpc>
                <a:spcPct val="115000"/>
              </a:lnSpc>
              <a:spcBef>
                <a:spcPts val="0"/>
              </a:spcBef>
              <a:spcAft>
                <a:spcPts val="1000"/>
              </a:spcAft>
              <a:buFont typeface="+mj-lt"/>
              <a:buAutoNum type="arabicParenBoth"/>
            </a:pPr>
            <a:r>
              <a:rPr lang="en-US" sz="1200" b="1" dirty="0">
                <a:effectLst/>
                <a:latin typeface="+mn-lt"/>
                <a:ea typeface="Calibri"/>
                <a:cs typeface="Times New Roman"/>
              </a:rPr>
              <a:t>Theory: The Formation of Stereotypes. </a:t>
            </a:r>
            <a:endParaRPr lang="en-US" sz="1200" dirty="0">
              <a:effectLst/>
              <a:latin typeface="+mn-lt"/>
              <a:ea typeface="Calibri"/>
              <a:cs typeface="Times New Roman"/>
            </a:endParaRPr>
          </a:p>
          <a:p>
            <a:pPr marL="0" marR="0">
              <a:lnSpc>
                <a:spcPct val="115000"/>
              </a:lnSpc>
              <a:spcBef>
                <a:spcPts val="0"/>
              </a:spcBef>
              <a:spcAft>
                <a:spcPts val="1000"/>
              </a:spcAft>
            </a:pPr>
            <a:r>
              <a:rPr lang="en-US" sz="1200" b="1" dirty="0">
                <a:effectLst/>
                <a:latin typeface="+mn-lt"/>
                <a:ea typeface="Calibri"/>
                <a:cs typeface="Times New Roman"/>
              </a:rPr>
              <a:t>Prejudicial attitudes arise when one takes in misinformation, often in the form of simplistic generalizations, about a particular group</a:t>
            </a:r>
            <a:r>
              <a:rPr lang="en-US" sz="1200" dirty="0">
                <a:effectLst/>
                <a:latin typeface="+mn-lt"/>
                <a:ea typeface="Calibri"/>
                <a:cs typeface="Times New Roman"/>
              </a:rPr>
              <a:t> . . . [and this misinformation] is stored as a literal recording, very much like a phonograph record.  Everything about another group that has ever been heard in casual conversations, read in the newspapers, seen in the cinemas, or culled from everyday life forms a part of the recording (Jackins) . . . not easily erased . . .  for example, “All Blacks are on welfare”; “All Gay people are unhappy”’; “All Jews are rich”).  An effective prejudice reduction program will help participants first to identify and then to decrease the influence of the recordings. </a:t>
            </a:r>
            <a:r>
              <a:rPr lang="en-US" sz="1200" dirty="0">
                <a:effectLst/>
                <a:highlight>
                  <a:srgbClr val="FFFF00"/>
                </a:highlight>
                <a:latin typeface="+mn-lt"/>
                <a:ea typeface="Calibri"/>
                <a:cs typeface="Times New Roman"/>
                <a:sym typeface="Wingdings"/>
              </a:rPr>
              <a:t></a:t>
            </a:r>
            <a:r>
              <a:rPr lang="en-US" sz="1200" dirty="0">
                <a:effectLst/>
                <a:highlight>
                  <a:srgbClr val="FFFF00"/>
                </a:highlight>
                <a:latin typeface="+mn-lt"/>
                <a:ea typeface="Calibri"/>
                <a:cs typeface="Times New Roman"/>
              </a:rPr>
              <a:t>RL</a:t>
            </a:r>
          </a:p>
          <a:p>
            <a:pPr marL="0" marR="0">
              <a:lnSpc>
                <a:spcPct val="115000"/>
              </a:lnSpc>
              <a:spcBef>
                <a:spcPts val="0"/>
              </a:spcBef>
              <a:spcAft>
                <a:spcPts val="1000"/>
              </a:spcAft>
            </a:pPr>
            <a:endParaRPr lang="en-US" sz="1200" dirty="0">
              <a:effectLst/>
              <a:latin typeface="+mn-lt"/>
              <a:ea typeface="Calibri"/>
              <a:cs typeface="Times New Roman"/>
            </a:endParaRPr>
          </a:p>
          <a:p>
            <a:pPr marL="457200" marR="0">
              <a:lnSpc>
                <a:spcPct val="115000"/>
              </a:lnSpc>
              <a:spcBef>
                <a:spcPts val="0"/>
              </a:spcBef>
              <a:spcAft>
                <a:spcPts val="0"/>
              </a:spcAft>
            </a:pPr>
            <a:r>
              <a:rPr lang="en-US" sz="1200" b="1" dirty="0">
                <a:effectLst/>
                <a:latin typeface="+mn-lt"/>
                <a:ea typeface="Calibri"/>
                <a:cs typeface="Times New Roman"/>
              </a:rPr>
              <a:t>Method: </a:t>
            </a:r>
            <a:r>
              <a:rPr lang="en-US" sz="1200" b="1" u="sng" dirty="0">
                <a:effectLst/>
                <a:latin typeface="+mn-lt"/>
                <a:ea typeface="Calibri"/>
                <a:cs typeface="Times New Roman"/>
              </a:rPr>
              <a:t>First Thoughts</a:t>
            </a:r>
            <a:r>
              <a:rPr lang="en-US" sz="1200" b="1" dirty="0">
                <a:effectLst/>
                <a:latin typeface="+mn-lt"/>
                <a:ea typeface="Calibri"/>
                <a:cs typeface="Times New Roman"/>
              </a:rPr>
              <a:t>.</a:t>
            </a:r>
            <a:r>
              <a:rPr lang="en-US" sz="1200" dirty="0">
                <a:effectLst/>
                <a:latin typeface="+mn-lt"/>
                <a:ea typeface="Calibri"/>
                <a:cs typeface="Times New Roman"/>
              </a:rPr>
              <a:t>  </a:t>
            </a:r>
          </a:p>
          <a:p>
            <a:pPr marL="457200" marR="0">
              <a:lnSpc>
                <a:spcPct val="115000"/>
              </a:lnSpc>
              <a:spcBef>
                <a:spcPts val="0"/>
              </a:spcBef>
              <a:spcAft>
                <a:spcPts val="0"/>
              </a:spcAft>
            </a:pPr>
            <a:r>
              <a:rPr lang="en-US" sz="1200" dirty="0">
                <a:effectLst/>
                <a:latin typeface="+mn-lt"/>
                <a:ea typeface="Calibri"/>
                <a:cs typeface="Times New Roman"/>
              </a:rPr>
              <a:t>Participants meet in pairs and select an ethnic, racial, gender, or religious group to which neither partner belongs.  Choosing a group to which neither participant belongs gives ample permission for participants to learn what recordings are actually stored without first editing the thoughts for fear of offending the partner . . . </a:t>
            </a:r>
          </a:p>
          <a:p>
            <a:pPr marL="457200" marR="0">
              <a:lnSpc>
                <a:spcPct val="115000"/>
              </a:lnSpc>
              <a:spcBef>
                <a:spcPts val="0"/>
              </a:spcBef>
              <a:spcAft>
                <a:spcPts val="1000"/>
              </a:spcAft>
            </a:pPr>
            <a:r>
              <a:rPr lang="en-US" sz="1200" dirty="0">
                <a:effectLst/>
                <a:latin typeface="+mn-lt"/>
                <a:ea typeface="Calibri"/>
                <a:cs typeface="Times New Roman"/>
              </a:rPr>
              <a:t>When these thoughts are shared in a large group it becomes readily apparent that everyone has internalized negative recordings about some group.  The advantage of this process is the common discovery that everyone harbors negative recordings; no one person or group is singled out for blame.</a:t>
            </a:r>
            <a:r>
              <a:rPr lang="en-US" sz="1200" dirty="0">
                <a:effectLst/>
                <a:highlight>
                  <a:srgbClr val="FFFF00"/>
                </a:highlight>
                <a:latin typeface="+mn-lt"/>
                <a:ea typeface="Calibri"/>
                <a:cs typeface="Times New Roman"/>
              </a:rPr>
              <a:t> </a:t>
            </a:r>
            <a:r>
              <a:rPr lang="en-US" sz="1200" dirty="0">
                <a:effectLst/>
                <a:highlight>
                  <a:srgbClr val="FFFF00"/>
                </a:highlight>
                <a:latin typeface="+mn-lt"/>
                <a:ea typeface="Calibri"/>
                <a:cs typeface="Times New Roman"/>
                <a:sym typeface="Wingdings"/>
              </a:rPr>
              <a:t></a:t>
            </a:r>
            <a:r>
              <a:rPr lang="en-US" sz="1200" dirty="0">
                <a:effectLst/>
                <a:highlight>
                  <a:srgbClr val="FFFF00"/>
                </a:highlight>
                <a:latin typeface="+mn-lt"/>
                <a:ea typeface="Calibri"/>
                <a:cs typeface="Times New Roman"/>
              </a:rPr>
              <a:t>RL</a:t>
            </a:r>
            <a:endParaRPr lang="en-US" sz="1200" dirty="0">
              <a:effectLst/>
              <a:latin typeface="+mn-lt"/>
              <a:ea typeface="Calibri"/>
              <a:cs typeface="Times New Roman"/>
            </a:endParaRPr>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54DBF940-8A6B-4E7E-A4CB-950ECF40A4CB}" type="slidenum">
              <a:rPr lang="en-US" altLang="en-US">
                <a:solidFill>
                  <a:prstClr val="black"/>
                </a:solidFill>
              </a:rPr>
              <a:pPr>
                <a:defRPr/>
              </a:pPr>
              <a:t>32</a:t>
            </a:fld>
            <a:endParaRPr lang="en-US" altLang="en-US" dirty="0">
              <a:solidFill>
                <a:prstClr val="black"/>
              </a:solidFill>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79B32B9-C241-496D-9F4E-CA44331F4303}" type="slidenum">
              <a:rPr lang="en-US" altLang="en-US" smtClean="0">
                <a:solidFill>
                  <a:prstClr val="black"/>
                </a:solidFill>
                <a:latin typeface="Times New Roman" pitchFamily="18" charset="0"/>
              </a:rPr>
              <a:pPr/>
              <a:t>33</a:t>
            </a:fld>
            <a:endParaRPr lang="en-US" altLang="en-US" dirty="0">
              <a:solidFill>
                <a:prstClr val="black"/>
              </a:solidFill>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nSpc>
                <a:spcPct val="115000"/>
              </a:lnSpc>
              <a:spcBef>
                <a:spcPts val="0"/>
              </a:spcBef>
              <a:spcAft>
                <a:spcPts val="1000"/>
              </a:spcAft>
              <a:buFont typeface="+mj-lt"/>
              <a:buNone/>
            </a:pPr>
            <a:r>
              <a:rPr lang="en-US" sz="1200" b="1" dirty="0">
                <a:effectLst/>
                <a:latin typeface="+mn-lt"/>
                <a:ea typeface="Calibri"/>
                <a:cs typeface="Times New Roman"/>
              </a:rPr>
              <a:t>(2) Theory: Intragroup Prejudice (Internalized Oppression).</a:t>
            </a:r>
            <a:r>
              <a:rPr lang="en-US" sz="1200" dirty="0">
                <a:effectLst/>
                <a:latin typeface="+mn-lt"/>
                <a:ea typeface="Calibri"/>
                <a:cs typeface="Times New Roman"/>
              </a:rPr>
              <a:t>  </a:t>
            </a:r>
          </a:p>
          <a:p>
            <a:pPr marL="0" marR="0">
              <a:lnSpc>
                <a:spcPct val="115000"/>
              </a:lnSpc>
              <a:spcBef>
                <a:spcPts val="0"/>
              </a:spcBef>
              <a:spcAft>
                <a:spcPts val="1000"/>
              </a:spcAft>
            </a:pPr>
            <a:r>
              <a:rPr lang="en-US" sz="1200" dirty="0">
                <a:effectLst/>
                <a:latin typeface="+mn-lt"/>
                <a:ea typeface="Calibri"/>
                <a:cs typeface="Times New Roman"/>
              </a:rPr>
              <a:t>Most prejudice reduction programs focus on the stereotypes people have learned about groups other than their own.  But </a:t>
            </a:r>
            <a:r>
              <a:rPr lang="en-US" sz="1200" b="1" dirty="0">
                <a:effectLst/>
                <a:latin typeface="+mn-lt"/>
                <a:ea typeface="Calibri"/>
                <a:cs typeface="Times New Roman"/>
              </a:rPr>
              <a:t>one of the most painful results of discrimination is when people internalize many of these stereotypes and direct them against members of their own group . . .  </a:t>
            </a:r>
            <a:r>
              <a:rPr lang="en-US" sz="1200" dirty="0">
                <a:effectLst/>
                <a:latin typeface="+mn-lt"/>
                <a:ea typeface="Calibri"/>
                <a:cs typeface="Times New Roman"/>
              </a:rPr>
              <a:t>It is important to help each participant to examine the ways in which internalized oppression has kept one separate from one’s own group.                                                                                                                                                                         Working through </a:t>
            </a:r>
            <a:r>
              <a:rPr lang="en-US" sz="1200" u="sng" dirty="0">
                <a:effectLst/>
                <a:latin typeface="+mn-lt"/>
                <a:ea typeface="Calibri"/>
                <a:cs typeface="Times New Roman"/>
              </a:rPr>
              <a:t>intragroup divisions</a:t>
            </a:r>
            <a:r>
              <a:rPr lang="en-US" sz="1200" dirty="0">
                <a:effectLst/>
                <a:latin typeface="+mn-lt"/>
                <a:ea typeface="Calibri"/>
                <a:cs typeface="Times New Roman"/>
              </a:rPr>
              <a:t> is one prerequisite for building </a:t>
            </a:r>
            <a:r>
              <a:rPr lang="en-US" sz="1200" u="sng" dirty="0">
                <a:effectLst/>
                <a:latin typeface="+mn-lt"/>
                <a:ea typeface="Calibri"/>
                <a:cs typeface="Times New Roman"/>
              </a:rPr>
              <a:t>intergroup coalitions</a:t>
            </a:r>
            <a:r>
              <a:rPr lang="en-US" sz="1200" dirty="0">
                <a:effectLst/>
                <a:latin typeface="+mn-lt"/>
                <a:ea typeface="Calibri"/>
                <a:cs typeface="Times New Roman"/>
              </a:rPr>
              <a:t>.  </a:t>
            </a:r>
            <a:r>
              <a:rPr lang="en-US" sz="1200" dirty="0">
                <a:effectLst/>
                <a:highlight>
                  <a:srgbClr val="FFFF00"/>
                </a:highlight>
                <a:latin typeface="+mn-lt"/>
                <a:ea typeface="Calibri"/>
                <a:cs typeface="Times New Roman"/>
                <a:sym typeface="Wingdings"/>
              </a:rPr>
              <a:t></a:t>
            </a:r>
            <a:r>
              <a:rPr lang="en-US" sz="1200" dirty="0">
                <a:effectLst/>
                <a:highlight>
                  <a:srgbClr val="FFFF00"/>
                </a:highlight>
                <a:latin typeface="+mn-lt"/>
                <a:ea typeface="Calibri"/>
                <a:cs typeface="Times New Roman"/>
              </a:rPr>
              <a:t>RL</a:t>
            </a:r>
            <a:endParaRPr lang="en-US" sz="1200" dirty="0">
              <a:effectLst/>
              <a:latin typeface="+mn-lt"/>
              <a:ea typeface="Calibri"/>
              <a:cs typeface="Times New Roman"/>
            </a:endParaRPr>
          </a:p>
          <a:p>
            <a:pPr marL="0" marR="0" indent="457200">
              <a:spcBef>
                <a:spcPts val="0"/>
              </a:spcBef>
              <a:spcAft>
                <a:spcPts val="0"/>
              </a:spcAft>
            </a:pPr>
            <a:r>
              <a:rPr lang="en-US" sz="1200" b="1" dirty="0">
                <a:effectLst/>
                <a:latin typeface="+mn-lt"/>
                <a:ea typeface="Calibri"/>
                <a:cs typeface="Times New Roman"/>
              </a:rPr>
              <a:t>Method: Internalized Oppression/</a:t>
            </a:r>
            <a:r>
              <a:rPr lang="en-US" sz="1200" b="1" u="sng" dirty="0">
                <a:effectLst/>
                <a:latin typeface="+mn-lt"/>
                <a:ea typeface="Calibri"/>
                <a:cs typeface="Times New Roman"/>
              </a:rPr>
              <a:t>Pride</a:t>
            </a:r>
            <a:r>
              <a:rPr lang="en-US" sz="1200" b="1" dirty="0">
                <a:effectLst/>
                <a:latin typeface="+mn-lt"/>
                <a:ea typeface="Calibri"/>
                <a:cs typeface="Times New Roman"/>
              </a:rPr>
              <a:t>. </a:t>
            </a:r>
            <a:endParaRPr lang="en-US" sz="1200" dirty="0">
              <a:effectLst/>
              <a:latin typeface="+mn-lt"/>
              <a:ea typeface="Calibri"/>
              <a:cs typeface="Times New Roman"/>
            </a:endParaRPr>
          </a:p>
          <a:p>
            <a:pPr marL="457200" marR="0">
              <a:lnSpc>
                <a:spcPct val="115000"/>
              </a:lnSpc>
              <a:spcBef>
                <a:spcPts val="0"/>
              </a:spcBef>
              <a:spcAft>
                <a:spcPts val="0"/>
              </a:spcAft>
            </a:pPr>
            <a:r>
              <a:rPr lang="en-US" sz="1200" dirty="0">
                <a:effectLst/>
                <a:latin typeface="+mn-lt"/>
                <a:ea typeface="Calibri"/>
                <a:cs typeface="Times New Roman"/>
              </a:rPr>
              <a:t>In order to allow participants to examine their own internalized stereotypes, they are instructed to meet in pairs, to select a group to which they belong, to point a finger at one’s partner, and to say, ‘What I can’t stand about you [your own group] is...!”  . . . An important learning point for participants is that the negative thoughts one has about one’s own group are usually derived from the prior negative stereotypes others have had about their group . . .</a:t>
            </a:r>
          </a:p>
          <a:p>
            <a:pPr marL="457200" marR="0">
              <a:lnSpc>
                <a:spcPct val="115000"/>
              </a:lnSpc>
              <a:spcBef>
                <a:spcPts val="0"/>
              </a:spcBef>
              <a:spcAft>
                <a:spcPts val="0"/>
              </a:spcAft>
            </a:pPr>
            <a:r>
              <a:rPr lang="en-US" sz="1200" dirty="0">
                <a:effectLst/>
                <a:latin typeface="+mn-lt"/>
                <a:ea typeface="Calibri"/>
                <a:cs typeface="Times New Roman"/>
              </a:rPr>
              <a:t> </a:t>
            </a:r>
          </a:p>
          <a:p>
            <a:pPr marL="457200" marR="0">
              <a:lnSpc>
                <a:spcPct val="115000"/>
              </a:lnSpc>
              <a:spcBef>
                <a:spcPts val="0"/>
              </a:spcBef>
              <a:spcAft>
                <a:spcPts val="0"/>
              </a:spcAft>
            </a:pPr>
            <a:r>
              <a:rPr lang="en-US" sz="1200" dirty="0">
                <a:effectLst/>
                <a:latin typeface="+mn-lt"/>
                <a:ea typeface="Calibri"/>
                <a:cs typeface="Times New Roman"/>
              </a:rPr>
              <a:t>[Once] participants have aired many of the negative feelings toward their own groups . . . </a:t>
            </a:r>
            <a:r>
              <a:rPr lang="en-US" sz="1200" u="sng" dirty="0">
                <a:effectLst/>
                <a:latin typeface="+mn-lt"/>
                <a:ea typeface="Calibri"/>
                <a:cs typeface="Times New Roman"/>
              </a:rPr>
              <a:t>releasing the emotionally charged intragroup stereotypes</a:t>
            </a:r>
            <a:r>
              <a:rPr lang="en-US" sz="1200" dirty="0">
                <a:effectLst/>
                <a:latin typeface="+mn-lt"/>
                <a:ea typeface="Calibri"/>
                <a:cs typeface="Times New Roman"/>
              </a:rPr>
              <a:t> allows them to overcome any resistance to claiming group pride. </a:t>
            </a:r>
            <a:r>
              <a:rPr lang="en-US" sz="1200" dirty="0">
                <a:effectLst/>
                <a:highlight>
                  <a:srgbClr val="FFFF00"/>
                </a:highlight>
                <a:latin typeface="+mn-lt"/>
                <a:ea typeface="Calibri"/>
                <a:cs typeface="Times New Roman"/>
                <a:sym typeface="Wingdings"/>
              </a:rPr>
              <a:t></a:t>
            </a:r>
            <a:r>
              <a:rPr lang="en-US" sz="1200" dirty="0">
                <a:effectLst/>
                <a:highlight>
                  <a:srgbClr val="FFFF00"/>
                </a:highlight>
                <a:latin typeface="+mn-lt"/>
                <a:ea typeface="Calibri"/>
                <a:cs typeface="Times New Roman"/>
              </a:rPr>
              <a:t>RL</a:t>
            </a:r>
            <a:r>
              <a:rPr lang="en-US" sz="1200" dirty="0">
                <a:effectLst/>
                <a:latin typeface="+mn-lt"/>
                <a:ea typeface="Calibri"/>
                <a:cs typeface="Times New Roman"/>
              </a:rPr>
              <a:t> Participants return to the same partner, but this time they express what they are proud of concerning the same group.</a:t>
            </a:r>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83FB7C8E-690C-4AE6-B14D-6F0E575F5262}" type="slidenum">
              <a:rPr lang="en-US" altLang="en-US">
                <a:solidFill>
                  <a:prstClr val="black"/>
                </a:solidFill>
              </a:rPr>
              <a:pPr>
                <a:defRPr/>
              </a:pPr>
              <a:t>34</a:t>
            </a:fld>
            <a:endParaRPr lang="en-US" altLang="en-US" dirty="0">
              <a:solidFill>
                <a:prstClr val="black"/>
              </a:solidFill>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041559BA-0BE0-4FC3-A269-92A93C569F74}" type="slidenum">
              <a:rPr lang="en-US" altLang="en-US">
                <a:solidFill>
                  <a:prstClr val="black"/>
                </a:solidFill>
              </a:rPr>
              <a:pPr>
                <a:defRPr/>
              </a:pPr>
              <a:t>35</a:t>
            </a:fld>
            <a:endParaRPr lang="en-US" altLang="en-US" dirty="0">
              <a:solidFill>
                <a:prstClr val="black"/>
              </a:solidFill>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C02A8A5-C6CB-4F66-BB5B-9920F6101EAC}" type="slidenum">
              <a:rPr lang="en-US" altLang="en-US" smtClean="0">
                <a:solidFill>
                  <a:prstClr val="black"/>
                </a:solidFill>
                <a:latin typeface="Times New Roman" pitchFamily="18" charset="0"/>
              </a:rPr>
              <a:pPr/>
              <a:t>36</a:t>
            </a:fld>
            <a:endParaRPr lang="en-US" altLang="en-US"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nSpc>
                <a:spcPct val="115000"/>
              </a:lnSpc>
              <a:spcBef>
                <a:spcPts val="0"/>
              </a:spcBef>
              <a:spcAft>
                <a:spcPts val="1000"/>
              </a:spcAft>
              <a:buFont typeface="+mj-lt"/>
              <a:buNone/>
            </a:pPr>
            <a:r>
              <a:rPr lang="en-US" sz="1200" b="1" dirty="0">
                <a:effectLst/>
                <a:latin typeface="+mn-lt"/>
                <a:ea typeface="Calibri"/>
                <a:cs typeface="Times New Roman"/>
              </a:rPr>
              <a:t>(3) Theory: Recognizing the Extent of Group Oppression. </a:t>
            </a:r>
            <a:endParaRPr lang="en-US" sz="1200" dirty="0">
              <a:effectLst/>
              <a:latin typeface="+mn-lt"/>
              <a:ea typeface="Calibri"/>
              <a:cs typeface="Times New Roman"/>
            </a:endParaRPr>
          </a:p>
          <a:p>
            <a:pPr marL="0" marR="0">
              <a:lnSpc>
                <a:spcPct val="115000"/>
              </a:lnSpc>
              <a:spcBef>
                <a:spcPts val="0"/>
              </a:spcBef>
              <a:spcAft>
                <a:spcPts val="1000"/>
              </a:spcAft>
            </a:pPr>
            <a:r>
              <a:rPr lang="en-US" sz="1200" b="1" dirty="0">
                <a:effectLst/>
                <a:latin typeface="+mn-lt"/>
                <a:ea typeface="Calibri"/>
                <a:cs typeface="Times New Roman"/>
              </a:rPr>
              <a:t>. . . Often it is impossible to listen to the painful experiences of others unless one is also afforded the opportunity to express one’s own painful experiences.  </a:t>
            </a:r>
            <a:r>
              <a:rPr lang="en-US" sz="1200" dirty="0">
                <a:effectLst/>
                <a:latin typeface="+mn-lt"/>
                <a:ea typeface="Calibri"/>
                <a:cs typeface="Times New Roman"/>
              </a:rPr>
              <a:t>When a climate is created that allows every participant to convey important information, there is a mutual investment in listening well . . .</a:t>
            </a:r>
          </a:p>
          <a:p>
            <a:pPr marL="0" marR="0">
              <a:lnSpc>
                <a:spcPct val="115000"/>
              </a:lnSpc>
              <a:spcBef>
                <a:spcPts val="0"/>
              </a:spcBef>
              <a:spcAft>
                <a:spcPts val="1000"/>
              </a:spcAft>
            </a:pPr>
            <a:r>
              <a:rPr lang="en-US" sz="1200" dirty="0">
                <a:effectLst/>
                <a:latin typeface="+mn-lt"/>
                <a:ea typeface="Calibri"/>
                <a:cs typeface="Times New Roman"/>
              </a:rPr>
              <a:t>An inclusive approach to examining group oppression consolidates rather than diffuses support for anti-racism work.  By listening to each other, groups come to the understanding that their experiences are more similar than they are different, thereby they are willing to work on behalf of each other. </a:t>
            </a:r>
            <a:r>
              <a:rPr lang="en-US" sz="1200" dirty="0">
                <a:effectLst/>
                <a:highlight>
                  <a:srgbClr val="FFFF00"/>
                </a:highlight>
                <a:latin typeface="+mn-lt"/>
                <a:ea typeface="Calibri"/>
                <a:cs typeface="Times New Roman"/>
                <a:sym typeface="Wingdings"/>
              </a:rPr>
              <a:t></a:t>
            </a:r>
            <a:r>
              <a:rPr lang="en-US" sz="1200" dirty="0">
                <a:effectLst/>
                <a:highlight>
                  <a:srgbClr val="FFFF00"/>
                </a:highlight>
                <a:latin typeface="+mn-lt"/>
                <a:ea typeface="Calibri"/>
                <a:cs typeface="Times New Roman"/>
              </a:rPr>
              <a:t>RL</a:t>
            </a:r>
            <a:endParaRPr lang="en-US" sz="1200" dirty="0">
              <a:effectLst/>
              <a:latin typeface="+mn-lt"/>
              <a:ea typeface="Calibri"/>
              <a:cs typeface="Times New Roman"/>
            </a:endParaRPr>
          </a:p>
          <a:p>
            <a:pPr marL="0" marR="0" indent="457200">
              <a:lnSpc>
                <a:spcPct val="115000"/>
              </a:lnSpc>
              <a:spcBef>
                <a:spcPts val="0"/>
              </a:spcBef>
              <a:spcAft>
                <a:spcPts val="0"/>
              </a:spcAft>
            </a:pPr>
            <a:r>
              <a:rPr lang="en-US" sz="1200" b="1" dirty="0">
                <a:effectLst/>
                <a:latin typeface="+mn-lt"/>
                <a:ea typeface="Calibri"/>
                <a:cs typeface="Times New Roman"/>
              </a:rPr>
              <a:t>Method: </a:t>
            </a:r>
            <a:r>
              <a:rPr lang="en-US" sz="1200" b="1" u="sng" dirty="0">
                <a:effectLst/>
                <a:latin typeface="+mn-lt"/>
                <a:ea typeface="Calibri"/>
                <a:cs typeface="Times New Roman"/>
              </a:rPr>
              <a:t>Caucus Reporting</a:t>
            </a:r>
            <a:r>
              <a:rPr lang="en-US" sz="1200" dirty="0">
                <a:effectLst/>
                <a:latin typeface="+mn-lt"/>
                <a:ea typeface="Calibri"/>
                <a:cs typeface="Times New Roman"/>
              </a:rPr>
              <a:t>.  </a:t>
            </a:r>
          </a:p>
          <a:p>
            <a:pPr marL="457200" marR="0">
              <a:lnSpc>
                <a:spcPct val="115000"/>
              </a:lnSpc>
              <a:spcBef>
                <a:spcPts val="0"/>
              </a:spcBef>
              <a:spcAft>
                <a:spcPts val="0"/>
              </a:spcAft>
            </a:pPr>
            <a:r>
              <a:rPr lang="en-US" sz="1200" dirty="0">
                <a:effectLst/>
                <a:latin typeface="+mn-lt"/>
                <a:ea typeface="Calibri"/>
                <a:cs typeface="Times New Roman"/>
              </a:rPr>
              <a:t>Participants from caucuses of a particular group in which they have experienced injury or discrimination.  The list of possible caucuses is proposed by the participants.  Caucuses can be formed, for instance, around race, ethnicity, class background, gender, job description, language, sexual orientation, religion, physical characteristics, or any other issue that a participant may suggest.  Each caucus is asked to prepare a report, which the caucus then presents to the whole group, responding to the question, “What do you never again want others to say, think, or do toward your group?” </a:t>
            </a:r>
            <a:r>
              <a:rPr lang="en-US" sz="1200" dirty="0">
                <a:effectLst/>
                <a:highlight>
                  <a:srgbClr val="FFFF00"/>
                </a:highlight>
                <a:latin typeface="+mn-lt"/>
                <a:ea typeface="Calibri"/>
                <a:cs typeface="Times New Roman"/>
                <a:sym typeface="Wingdings"/>
              </a:rPr>
              <a:t></a:t>
            </a:r>
            <a:r>
              <a:rPr lang="en-US" sz="1200" dirty="0">
                <a:effectLst/>
                <a:highlight>
                  <a:srgbClr val="FFFF00"/>
                </a:highlight>
                <a:latin typeface="+mn-lt"/>
                <a:ea typeface="Calibri"/>
                <a:cs typeface="Times New Roman"/>
              </a:rPr>
              <a:t>RL</a:t>
            </a:r>
            <a:endParaRPr lang="en-US" sz="1200" dirty="0">
              <a:effectLst/>
              <a:latin typeface="+mn-lt"/>
              <a:ea typeface="Calibri"/>
              <a:cs typeface="Times New Roman"/>
            </a:endParaRPr>
          </a:p>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95695D80-BBAC-4267-9CB0-47D1BC0DCC5F}" type="slidenum">
              <a:rPr lang="en-US" altLang="en-US">
                <a:solidFill>
                  <a:prstClr val="black"/>
                </a:solidFill>
              </a:rPr>
              <a:pPr>
                <a:defRPr/>
              </a:pPr>
              <a:t>37</a:t>
            </a:fld>
            <a:endParaRPr lang="en-US" altLang="en-US" dirty="0">
              <a:solidFill>
                <a:prstClr val="black"/>
              </a:solidFill>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2945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E5B3F4F-7315-4765-AB73-58C129C0D678}" type="slidenum">
              <a:rPr lang="en-US" altLang="en-US" smtClean="0">
                <a:latin typeface="Times New Roman" pitchFamily="18" charset="0"/>
              </a:rPr>
              <a:pPr/>
              <a:t>38</a:t>
            </a:fld>
            <a:endParaRPr lang="en-US" altLang="en-US" dirty="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nSpc>
                <a:spcPct val="115000"/>
              </a:lnSpc>
              <a:spcBef>
                <a:spcPts val="0"/>
              </a:spcBef>
              <a:spcAft>
                <a:spcPts val="1000"/>
              </a:spcAft>
              <a:buFont typeface="+mj-lt"/>
              <a:buNone/>
            </a:pPr>
            <a:r>
              <a:rPr lang="en-US" sz="1200" b="1" dirty="0">
                <a:effectLst/>
                <a:latin typeface="+mn-lt"/>
                <a:ea typeface="Calibri"/>
                <a:cs typeface="Times New Roman"/>
              </a:rPr>
              <a:t>(4) Theory: Attitudinal Change Linked to Sharing Personal Incidents of Discrimination.</a:t>
            </a:r>
            <a:r>
              <a:rPr lang="en-US" sz="1200" dirty="0">
                <a:effectLst/>
                <a:latin typeface="+mn-lt"/>
                <a:ea typeface="Calibri"/>
                <a:cs typeface="Times New Roman"/>
              </a:rPr>
              <a:t>  </a:t>
            </a:r>
          </a:p>
          <a:p>
            <a:pPr marL="0" marR="0">
              <a:lnSpc>
                <a:spcPct val="115000"/>
              </a:lnSpc>
              <a:spcBef>
                <a:spcPts val="0"/>
              </a:spcBef>
              <a:spcAft>
                <a:spcPts val="1000"/>
              </a:spcAft>
            </a:pPr>
            <a:r>
              <a:rPr lang="en-US" sz="1200" b="1" dirty="0">
                <a:effectLst/>
                <a:latin typeface="+mn-lt"/>
                <a:ea typeface="Calibri"/>
                <a:cs typeface="Times New Roman"/>
              </a:rPr>
              <a:t>The most effective communication of the impact of racism is through the sharing of personal stories.</a:t>
            </a:r>
            <a:r>
              <a:rPr lang="en-US" sz="1200" dirty="0">
                <a:effectLst/>
                <a:latin typeface="+mn-lt"/>
                <a:ea typeface="Calibri"/>
                <a:cs typeface="Times New Roman"/>
              </a:rPr>
              <a:t>   …When a person is afforded the rare opportunity to give voice to the experience of injury, the tale commands the group’s attention . . . often expressed with considerable personal grief . . . [and with] unique power to effect attitudinal change (Sales) . . . [albeit] not to reduce all tough intergroup issues to the level of personal counseling.  Instead, one of the most effective ways to communicate a universal principle is to present the issue in human terms.</a:t>
            </a:r>
            <a:r>
              <a:rPr lang="en-US" sz="1200" dirty="0">
                <a:effectLst/>
                <a:highlight>
                  <a:srgbClr val="FFFF00"/>
                </a:highlight>
                <a:latin typeface="+mn-lt"/>
                <a:ea typeface="Calibri"/>
                <a:cs typeface="Times New Roman"/>
              </a:rPr>
              <a:t> </a:t>
            </a:r>
            <a:r>
              <a:rPr lang="en-US" sz="1200" dirty="0">
                <a:effectLst/>
                <a:highlight>
                  <a:srgbClr val="FFFF00"/>
                </a:highlight>
                <a:latin typeface="+mn-lt"/>
                <a:ea typeface="Calibri"/>
                <a:cs typeface="Times New Roman"/>
                <a:sym typeface="Wingdings"/>
              </a:rPr>
              <a:t></a:t>
            </a:r>
            <a:r>
              <a:rPr lang="en-US" sz="1200" dirty="0">
                <a:effectLst/>
                <a:highlight>
                  <a:srgbClr val="FFFF00"/>
                </a:highlight>
                <a:latin typeface="+mn-lt"/>
                <a:ea typeface="Calibri"/>
                <a:cs typeface="Times New Roman"/>
              </a:rPr>
              <a:t>RL</a:t>
            </a:r>
            <a:r>
              <a:rPr lang="en-US" sz="1200" dirty="0">
                <a:effectLst/>
                <a:latin typeface="+mn-lt"/>
                <a:ea typeface="Calibri"/>
                <a:cs typeface="Times New Roman"/>
              </a:rPr>
              <a:t>  Research on the key motivating factors which have influenced individuals to work against the oppression of groups relates to . . . [their recognizing] a similarity . . . in their own personal histories (Hoffman, Oliner).</a:t>
            </a:r>
          </a:p>
          <a:p>
            <a:pPr marL="0" marR="0">
              <a:lnSpc>
                <a:spcPct val="115000"/>
              </a:lnSpc>
              <a:spcBef>
                <a:spcPts val="0"/>
              </a:spcBef>
              <a:spcAft>
                <a:spcPts val="1000"/>
              </a:spcAft>
            </a:pPr>
            <a:r>
              <a:rPr lang="en-US" sz="1200" dirty="0">
                <a:effectLst/>
                <a:latin typeface="+mn-lt"/>
                <a:ea typeface="Calibri"/>
                <a:cs typeface="Times New Roman"/>
              </a:rPr>
              <a:t>The public sharing of the incident with the attention of a caring group of listeners enables the storyteller to release the emotions that have often been buried since the initial incident.  The emotional release is usually experienced as healing. </a:t>
            </a:r>
          </a:p>
          <a:p>
            <a:pPr marL="0" marR="0" indent="457200">
              <a:lnSpc>
                <a:spcPct val="115000"/>
              </a:lnSpc>
              <a:spcBef>
                <a:spcPts val="0"/>
              </a:spcBef>
              <a:spcAft>
                <a:spcPts val="0"/>
              </a:spcAft>
            </a:pPr>
            <a:r>
              <a:rPr lang="en-US" sz="1200" b="1" dirty="0">
                <a:effectLst/>
                <a:latin typeface="+mn-lt"/>
                <a:ea typeface="Calibri"/>
                <a:cs typeface="Times New Roman"/>
              </a:rPr>
              <a:t>Method: </a:t>
            </a:r>
            <a:r>
              <a:rPr lang="en-US" sz="1200" b="1" u="sng" dirty="0">
                <a:effectLst/>
                <a:latin typeface="+mn-lt"/>
                <a:ea typeface="Calibri"/>
                <a:cs typeface="Times New Roman"/>
              </a:rPr>
              <a:t>Speak-Outs</a:t>
            </a:r>
            <a:r>
              <a:rPr lang="en-US" sz="1200" b="1" dirty="0">
                <a:effectLst/>
                <a:latin typeface="+mn-lt"/>
                <a:ea typeface="Calibri"/>
                <a:cs typeface="Times New Roman"/>
              </a:rPr>
              <a:t>.  </a:t>
            </a:r>
            <a:endParaRPr lang="en-US" sz="1200" dirty="0">
              <a:effectLst/>
              <a:latin typeface="+mn-lt"/>
              <a:ea typeface="Calibri"/>
              <a:cs typeface="Times New Roman"/>
            </a:endParaRPr>
          </a:p>
          <a:p>
            <a:pPr marL="457200" marR="0">
              <a:lnSpc>
                <a:spcPct val="115000"/>
              </a:lnSpc>
              <a:spcBef>
                <a:spcPts val="0"/>
              </a:spcBef>
              <a:spcAft>
                <a:spcPts val="0"/>
              </a:spcAft>
            </a:pPr>
            <a:r>
              <a:rPr lang="en-US" sz="1200" dirty="0">
                <a:effectLst/>
                <a:latin typeface="+mn-lt"/>
                <a:ea typeface="Calibri"/>
                <a:cs typeface="Times New Roman"/>
              </a:rPr>
              <a:t>A number of participants are personally invited to “speak-out” to the entire group about a specific incident of discrimination.  The request is always made privately . . .  The Speak-Out format allows the group to focus on the more prevalent forms of institutionalized oppression, such as racism, sexism, anti-Semitism, and homophobia.  In succession three or four participants are asked to speak in front of the group, relating a specific incident of discrimination.</a:t>
            </a:r>
          </a:p>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087" marR="0" lvl="0" indent="0" algn="l" defTabSz="914400" rtl="0" eaLnBrk="1" fontAlgn="base" latinLnBrk="0" hangingPunct="1">
              <a:lnSpc>
                <a:spcPct val="100000"/>
              </a:lnSpc>
              <a:spcBef>
                <a:spcPct val="20000"/>
              </a:spcBef>
              <a:spcAft>
                <a:spcPct val="0"/>
              </a:spcAft>
              <a:buClrTx/>
              <a:buSzPct val="80000"/>
              <a:buFont typeface="Wingdings 2" pitchFamily="18" charset="2"/>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Introducing Restorative Leadership: </a:t>
            </a:r>
          </a:p>
          <a:p>
            <a:pPr marL="65087" marR="0" lvl="0" indent="0" algn="l" defTabSz="914400" rtl="0" eaLnBrk="1" fontAlgn="base" latinLnBrk="0" hangingPunct="1">
              <a:lnSpc>
                <a:spcPct val="100000"/>
              </a:lnSpc>
              <a:spcBef>
                <a:spcPct val="20000"/>
              </a:spcBef>
              <a:spcAft>
                <a:spcPct val="0"/>
              </a:spcAft>
              <a:buClrTx/>
              <a:buSzPct val="80000"/>
              <a:buFont typeface="Wingdings 2" pitchFamily="18" charset="2"/>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Restorative Justice to Restorative Practices </a:t>
            </a:r>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41</a:t>
            </a:fld>
            <a:endParaRPr lang="en-US" dirty="0"/>
          </a:p>
        </p:txBody>
      </p:sp>
    </p:spTree>
    <p:extLst>
      <p:ext uri="{BB962C8B-B14F-4D97-AF65-F5344CB8AC3E}">
        <p14:creationId xmlns:p14="http://schemas.microsoft.com/office/powerpoint/2010/main" val="3020612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Times New Roman"/>
                <a:ea typeface="Times New Roman"/>
                <a:cs typeface="Times New Roman"/>
              </a:rPr>
              <a:t>The social discipline window reflects the seminal thinking of renowned Australian criminologist </a:t>
            </a:r>
            <a:r>
              <a:rPr lang="en-US" sz="1200" dirty="0">
                <a:solidFill>
                  <a:srgbClr val="0000FF"/>
                </a:solidFill>
                <a:effectLst/>
                <a:latin typeface="Times New Roman"/>
                <a:ea typeface="Times New Roman"/>
                <a:cs typeface="Times New Roman"/>
                <a:hlinkClick r:id="rId3" tooltip="John Braithwaite (criminologist)"/>
              </a:rPr>
              <a:t>John Braithwaite</a:t>
            </a:r>
            <a:r>
              <a:rPr lang="en-US" sz="1200" dirty="0">
                <a:effectLst/>
                <a:latin typeface="Times New Roman"/>
                <a:ea typeface="Times New Roman"/>
                <a:cs typeface="Times New Roman"/>
              </a:rPr>
              <a:t>, who has asserted that reliance on punishment as a social regulator is problematic because it shames and stigmatizes wrongdoers, pushes them into a negative societal subculture and fails to change their behavior.</a:t>
            </a:r>
            <a:r>
              <a:rPr lang="en-US" sz="1200" baseline="30000" dirty="0">
                <a:solidFill>
                  <a:srgbClr val="0000FF"/>
                </a:solidFill>
                <a:effectLst/>
                <a:latin typeface="Times New Roman"/>
                <a:ea typeface="Times New Roman"/>
                <a:cs typeface="Times New Roman"/>
                <a:hlinkClick r:id="rId4"/>
              </a:rPr>
              <a:t>[44]</a:t>
            </a:r>
            <a:r>
              <a:rPr lang="en-US" sz="1200" dirty="0">
                <a:effectLst/>
                <a:latin typeface="Times New Roman"/>
                <a:ea typeface="Times New Roman"/>
                <a:cs typeface="Times New Roman"/>
              </a:rPr>
              <a:t> The restorative approach, on the other hand, reintegrates wrongdoers back into their community and reduces the likelihood that they will reoffend. </a:t>
            </a:r>
            <a:r>
              <a:rPr lang="en-US" sz="1100" u="sng" dirty="0">
                <a:solidFill>
                  <a:srgbClr val="0000FF"/>
                </a:solidFill>
                <a:effectLst/>
                <a:latin typeface="Times New Roman"/>
                <a:ea typeface="Times New Roman"/>
                <a:cs typeface="Times New Roman"/>
                <a:hlinkClick r:id="rId5"/>
              </a:rPr>
              <a:t>https://en.wikipedia.org/wiki/Restorative_practices</a:t>
            </a:r>
            <a:r>
              <a:rPr lang="en-US" sz="1100" dirty="0">
                <a:effectLst/>
                <a:latin typeface="Times New Roman"/>
                <a:ea typeface="Times New Roman"/>
                <a:cs typeface="Times New Roman"/>
              </a:rPr>
              <a:t> </a:t>
            </a:r>
            <a:endParaRPr lang="en-US" sz="1100" dirty="0">
              <a:effectLst/>
              <a:latin typeface="+mn-lt"/>
              <a:ea typeface="Calibri"/>
              <a:cs typeface="Times New Roman"/>
            </a:endParaRPr>
          </a:p>
          <a:p>
            <a:pPr marL="0" marR="0">
              <a:lnSpc>
                <a:spcPct val="115000"/>
              </a:lnSpc>
              <a:spcBef>
                <a:spcPts val="0"/>
              </a:spcBef>
              <a:spcAft>
                <a:spcPts val="1000"/>
              </a:spcAft>
            </a:pPr>
            <a:endParaRPr lang="en-US" sz="1100" dirty="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44</a:t>
            </a:fld>
            <a:endParaRPr lang="en-US" dirty="0"/>
          </a:p>
        </p:txBody>
      </p:sp>
    </p:spTree>
    <p:extLst>
      <p:ext uri="{BB962C8B-B14F-4D97-AF65-F5344CB8AC3E}">
        <p14:creationId xmlns:p14="http://schemas.microsoft.com/office/powerpoint/2010/main" val="3860143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100" u="sng" dirty="0">
                <a:solidFill>
                  <a:srgbClr val="0000FF"/>
                </a:solidFill>
                <a:effectLst/>
                <a:latin typeface="Times New Roman"/>
                <a:ea typeface="Times New Roman"/>
                <a:cs typeface="Times New Roman"/>
                <a:hlinkClick r:id="rId3"/>
              </a:rPr>
              <a:t>https://en.wikipedia.org/wiki/Restorative_practices</a:t>
            </a:r>
            <a:r>
              <a:rPr lang="en-US" sz="1100" dirty="0">
                <a:effectLst/>
                <a:latin typeface="Times New Roman"/>
                <a:ea typeface="Times New Roman"/>
                <a:cs typeface="Times New Roman"/>
              </a:rPr>
              <a:t> </a:t>
            </a:r>
            <a:endParaRPr lang="en-US" sz="1100" dirty="0">
              <a:effectLst/>
              <a:latin typeface="+mn-lt"/>
              <a:ea typeface="Calibri"/>
              <a:cs typeface="Times New Roman"/>
            </a:endParaRPr>
          </a:p>
          <a:p>
            <a:pPr marL="0" marR="0">
              <a:lnSpc>
                <a:spcPct val="115000"/>
              </a:lnSpc>
              <a:spcBef>
                <a:spcPts val="0"/>
              </a:spcBef>
              <a:spcAft>
                <a:spcPts val="1000"/>
              </a:spcAft>
            </a:pPr>
            <a:endParaRPr lang="en-US" sz="1100" dirty="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45</a:t>
            </a:fld>
            <a:endParaRPr lang="en-US" dirty="0"/>
          </a:p>
        </p:txBody>
      </p:sp>
    </p:spTree>
    <p:extLst>
      <p:ext uri="{BB962C8B-B14F-4D97-AF65-F5344CB8AC3E}">
        <p14:creationId xmlns:p14="http://schemas.microsoft.com/office/powerpoint/2010/main" val="3860143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100" u="sng" dirty="0">
                <a:solidFill>
                  <a:srgbClr val="0000FF"/>
                </a:solidFill>
                <a:effectLst/>
                <a:latin typeface="Times New Roman"/>
                <a:ea typeface="Times New Roman"/>
                <a:cs typeface="Times New Roman"/>
                <a:hlinkClick r:id="rId3"/>
              </a:rPr>
              <a:t>https://en.wikipedia.org/wiki/Restorative_practices</a:t>
            </a:r>
            <a:r>
              <a:rPr lang="en-US" sz="1100" dirty="0">
                <a:effectLst/>
                <a:latin typeface="Times New Roman"/>
                <a:ea typeface="Times New Roman"/>
                <a:cs typeface="Times New Roman"/>
              </a:rPr>
              <a:t> </a:t>
            </a:r>
            <a:endParaRPr lang="en-US" sz="1100" dirty="0">
              <a:effectLst/>
              <a:latin typeface="+mn-lt"/>
              <a:ea typeface="Calibri"/>
              <a:cs typeface="Times New Roman"/>
            </a:endParaRPr>
          </a:p>
          <a:p>
            <a:pPr marL="0" marR="0">
              <a:lnSpc>
                <a:spcPct val="115000"/>
              </a:lnSpc>
              <a:spcBef>
                <a:spcPts val="0"/>
              </a:spcBef>
              <a:spcAft>
                <a:spcPts val="1000"/>
              </a:spcAft>
            </a:pPr>
            <a:endParaRPr lang="en-US" sz="1100" dirty="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46</a:t>
            </a:fld>
            <a:endParaRPr lang="en-US" dirty="0"/>
          </a:p>
        </p:txBody>
      </p:sp>
    </p:spTree>
    <p:extLst>
      <p:ext uri="{BB962C8B-B14F-4D97-AF65-F5344CB8AC3E}">
        <p14:creationId xmlns:p14="http://schemas.microsoft.com/office/powerpoint/2010/main" val="3860143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3"/>
          <p:cNvSpPr>
            <a:spLocks noGrp="1"/>
          </p:cNvSpPr>
          <p:nvPr>
            <p:ph type="body" idx="1"/>
          </p:nvPr>
        </p:nvSpPr>
        <p:spPr bwMode="auto"/>
        <p:txBody>
          <a:bodyPr wrap="square" numCol="1" anchor="t" anchorCtr="0" compatLnSpc="1">
            <a:prstTxWarp prst="textNoShape">
              <a:avLst/>
            </a:prstTxWarp>
            <a:normAutofit fontScale="47500" lnSpcReduction="20000"/>
          </a:bodyPr>
          <a:lstStyle/>
          <a:p>
            <a:pPr>
              <a:defRPr/>
            </a:pPr>
            <a:r>
              <a:rPr lang="en-US" dirty="0"/>
              <a:t>1. Social conditioning, not willful malice or inevitable fault, is the source of racism and other ‘isms.’</a:t>
            </a:r>
          </a:p>
          <a:p>
            <a:pPr>
              <a:defRPr/>
            </a:pPr>
            <a:r>
              <a:rPr lang="en-US" dirty="0"/>
              <a:t>2. "</a:t>
            </a:r>
            <a:r>
              <a:rPr lang="en-US" b="1" dirty="0"/>
              <a:t>...'to unlearn' is not the opposite of 'to learn.'</a:t>
            </a:r>
            <a:r>
              <a:rPr lang="en-US" dirty="0"/>
              <a:t> The need to 'unlearn racism' does not imply that racism is 'learned,' or that racist attitudes are acquired through a 'learning' process. On the contrary, racist 'thinking,' like other forms of mystified consciousness, represents a disturbance of the learning process, a disturbance which itself is the consequence of social oppression and which in turn serves to perpetuate it.“ —</a:t>
            </a:r>
            <a:r>
              <a:rPr lang="en-US" i="1" dirty="0"/>
              <a:t>Ricky Sherover-Marcuse </a:t>
            </a:r>
            <a:r>
              <a:rPr lang="en-US" i="1" u="sng" dirty="0">
                <a:hlinkClick r:id="rId3"/>
              </a:rPr>
              <a:t>from</a:t>
            </a:r>
            <a:r>
              <a:rPr lang="en-US" u="sng" dirty="0">
                <a:hlinkClick r:id="rId3"/>
              </a:rPr>
              <a:t> UnlearningRacism.org</a:t>
            </a:r>
            <a:endParaRPr lang="en-US" dirty="0"/>
          </a:p>
          <a:p>
            <a:pPr>
              <a:defRPr/>
            </a:pPr>
            <a:r>
              <a:rPr lang="en-US" dirty="0"/>
              <a:t>The "Unlearning" Racial Socialization Model</a:t>
            </a:r>
          </a:p>
          <a:p>
            <a:pPr>
              <a:defRPr/>
            </a:pPr>
            <a:r>
              <a:rPr lang="en-US" dirty="0"/>
              <a:t>3. The unlearning model used by Erica Sherover Marcuse is based on a social theory of oppression, the primary assumption of which is that misinformation and oppressive behavior patterns are socialized and can be "unlearned."</a:t>
            </a:r>
          </a:p>
          <a:p>
            <a:pPr>
              <a:defRPr/>
            </a:pPr>
            <a:endParaRPr lang="en-US" dirty="0"/>
          </a:p>
          <a:p>
            <a:pPr>
              <a:defRPr/>
            </a:pPr>
            <a:r>
              <a:rPr lang="en-US" dirty="0"/>
              <a:t>It differs greatly from the human relations model which focuses on oppressive behavior as the result of individual prejudice. Instead it is tied into the social and historical reality of an imbalance of power as the key factor which determines oppression.</a:t>
            </a:r>
          </a:p>
          <a:p>
            <a:pPr>
              <a:defRPr/>
            </a:pPr>
            <a:endParaRPr lang="en-US" dirty="0"/>
          </a:p>
          <a:p>
            <a:pPr>
              <a:defRPr/>
            </a:pPr>
            <a:r>
              <a:rPr lang="en-US" dirty="0"/>
              <a:t>Sherover Marcuse's workshop format is structured in such a way that every member of the group is "treated with complete respect and no one is allowed to blame anyone else." In this way she believe[d] that non target as well as target people can get the safety necessary to explore their lives and the ways they have been "restricted and damaged" and limited by socialization into the oppressed and/or oppressor role.</a:t>
            </a:r>
          </a:p>
          <a:p>
            <a:pPr>
              <a:defRPr/>
            </a:pPr>
            <a:endParaRPr lang="en-US" dirty="0"/>
          </a:p>
          <a:p>
            <a:pPr>
              <a:defRPr/>
            </a:pPr>
            <a:r>
              <a:rPr lang="en-US" dirty="0"/>
              <a:t>The attitude of blamelessness is new in the area of oppression theory.  It has been widely believed that only by direct confrontation would a person in the oppressor role begin to change.  However, in her workshops Sherover Marcuse uses the assumption that non target people never "voluntarily acquired" the "social conditioning and misinformation" that leads to oppressive behavior and attitudes.</a:t>
            </a:r>
          </a:p>
          <a:p>
            <a:pPr>
              <a:defRPr/>
            </a:pPr>
            <a:endParaRPr lang="en-US" dirty="0"/>
          </a:p>
          <a:p>
            <a:pPr>
              <a:defRPr/>
            </a:pPr>
            <a:r>
              <a:rPr lang="en-US" dirty="0"/>
              <a:t>She states that by taking this assumption of "socially sanctioned misinformation" being "imposed" onto non target people it generalizes the issue and treats it as a socially caused phenomenon</a:t>
            </a:r>
          </a:p>
          <a:p>
            <a:pPr>
              <a:defRPr/>
            </a:pPr>
            <a:r>
              <a:rPr lang="en-US" dirty="0"/>
              <a:t>instead of as an individual problem or as a defect in an individual's character. </a:t>
            </a:r>
          </a:p>
          <a:p>
            <a:pPr>
              <a:defRPr/>
            </a:pPr>
            <a:endParaRPr lang="en-US" dirty="0"/>
          </a:p>
          <a:p>
            <a:pPr>
              <a:defRPr/>
            </a:pPr>
            <a:r>
              <a:rPr lang="en-US" dirty="0"/>
              <a:t>In the case of racism for example this perspective demystifies the question of attitudinal racism by enabling people to see where this misinformation comes from. In particular it enables white people to see that the social conditioning we received in regard to people of color was not our fault. This means that individual whites are not to blame for the fact that we were all compelled to breathe a particular form of social smog.</a:t>
            </a:r>
          </a:p>
          <a:p>
            <a:pPr>
              <a:defRPr/>
            </a:pPr>
            <a:endParaRPr lang="en-US" dirty="0"/>
          </a:p>
          <a:p>
            <a:pPr>
              <a:defRPr/>
            </a:pPr>
            <a:r>
              <a:rPr lang="en-US" dirty="0"/>
              <a:t>*************</a:t>
            </a:r>
          </a:p>
          <a:p>
            <a:pPr>
              <a:defRPr/>
            </a:pPr>
            <a:endParaRPr lang="en-US" dirty="0"/>
          </a:p>
          <a:p>
            <a:pPr>
              <a:defRPr/>
            </a:pPr>
            <a:r>
              <a:rPr lang="en-US" dirty="0"/>
              <a:t>However Sherover-Marcuse’s workshops were designed to address not only the perpetrator’s “internalized domination” but also the victim’s internalized oppression.  “Such a practice, undertaken as a form of subversive self-education, would seek to interrupt both sides of the dialectic of domination; it would strive for the affective undoing of the introjected ‘perpetrator’ and the introjected ‘victim.’”  </a:t>
            </a:r>
          </a:p>
          <a:p>
            <a:pPr>
              <a:defRPr/>
            </a:pPr>
            <a:endParaRPr lang="en-US" dirty="0"/>
          </a:p>
          <a:p>
            <a:pPr>
              <a:defRPr/>
            </a:pPr>
            <a:r>
              <a:rPr lang="en-US" dirty="0"/>
              <a:t>In this way she insisted that an “emancipatory subjective practice must be something which could, in principle, involve individuals from all social groups.  In the late twentieth century [such] a practice . . . must be potentially universalizable.”  In this quest she sought a practice that “nourished and encouraged in individuals a critical intelligence and a sense of self-worth in the context of a developing solidarity.”</a:t>
            </a:r>
          </a:p>
          <a:p>
            <a:pPr>
              <a:defRPr/>
            </a:pPr>
            <a:endParaRPr lang="en-US" dirty="0"/>
          </a:p>
          <a:p>
            <a:pPr>
              <a:defRPr/>
            </a:pPr>
            <a:r>
              <a:rPr lang="en-US" dirty="0"/>
              <a:t>Without solidarity between “target” and “nontarget” groups, Sherover-Marcuse claimed, “there is…[a focus on the] achievement of individual happiness or self-realization within the established system.”  Because such conventional practices espouse values “to be realized within this society, they become themselves repressive.”  A counter-conventional practice must, by contrast, “posit as its goal not the immediate realization of ‘the (given) self,’ but the emergence of a ‘self-in-solidarity.’  One measure of the effectiveness of such a practice,” she concluded, “would be the extent to which it assisted and enabled people to act in co-operation with each other in achieving the communal goals of liberation.” (Emancipation and Consciousness, pp. 137, 141-142).</a:t>
            </a:r>
          </a:p>
          <a:p>
            <a:pPr>
              <a:defRPr/>
            </a:pPr>
            <a:r>
              <a:rPr lang="en-US" dirty="0"/>
              <a:t>____________________</a:t>
            </a:r>
          </a:p>
          <a:p>
            <a:pPr>
              <a:defRPr/>
            </a:pPr>
            <a:endParaRPr lang="en-US" dirty="0"/>
          </a:p>
        </p:txBody>
      </p:sp>
    </p:spTree>
    <p:extLst>
      <p:ext uri="{BB962C8B-B14F-4D97-AF65-F5344CB8AC3E}">
        <p14:creationId xmlns:p14="http://schemas.microsoft.com/office/powerpoint/2010/main" val="987107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3"/>
          <p:cNvSpPr>
            <a:spLocks noGrp="1"/>
          </p:cNvSpPr>
          <p:nvPr>
            <p:ph type="body" idx="1"/>
          </p:nvPr>
        </p:nvSpPr>
        <p:spPr bwMode="auto"/>
        <p:txBody>
          <a:bodyPr wrap="square" numCol="1" anchor="t" anchorCtr="0" compatLnSpc="1">
            <a:prstTxWarp prst="textNoShape">
              <a:avLst/>
            </a:prstTxWarp>
            <a:normAutofit fontScale="47500" lnSpcReduction="20000"/>
          </a:bodyPr>
          <a:lstStyle/>
          <a:p>
            <a:pPr>
              <a:defRPr/>
            </a:pPr>
            <a:r>
              <a:rPr lang="en-US" dirty="0"/>
              <a:t>1. Social conditioning, not willful malice or inevitable fault, is the source of racism and other ‘isms.’</a:t>
            </a:r>
          </a:p>
          <a:p>
            <a:pPr>
              <a:defRPr/>
            </a:pPr>
            <a:r>
              <a:rPr lang="en-US" dirty="0"/>
              <a:t>2. "</a:t>
            </a:r>
            <a:r>
              <a:rPr lang="en-US" b="1" dirty="0"/>
              <a:t>...'to unlearn' is not the opposite of 'to learn.'</a:t>
            </a:r>
            <a:r>
              <a:rPr lang="en-US" dirty="0"/>
              <a:t> The need to 'unlearn racism' does not imply that racism is 'learned,' or that racist attitudes are acquired through a 'learning' process. On the contrary, racist 'thinking,' like other forms of mystified consciousness, represents a disturbance of the learning process, a disturbance which itself is the consequence of social oppression and which in turn serves to perpetuate it.“ —</a:t>
            </a:r>
            <a:r>
              <a:rPr lang="en-US" i="1" dirty="0"/>
              <a:t>Ricky Sherover-Marcuse </a:t>
            </a:r>
            <a:r>
              <a:rPr lang="en-US" i="1" u="sng" dirty="0">
                <a:hlinkClick r:id="rId3"/>
              </a:rPr>
              <a:t>from</a:t>
            </a:r>
            <a:r>
              <a:rPr lang="en-US" u="sng" dirty="0">
                <a:hlinkClick r:id="rId3"/>
              </a:rPr>
              <a:t> UnlearningRacism.org</a:t>
            </a:r>
            <a:endParaRPr lang="en-US" dirty="0"/>
          </a:p>
          <a:p>
            <a:pPr>
              <a:defRPr/>
            </a:pPr>
            <a:r>
              <a:rPr lang="en-US" dirty="0"/>
              <a:t>The "Unlearning" Racial Socialization Model</a:t>
            </a:r>
          </a:p>
          <a:p>
            <a:pPr>
              <a:defRPr/>
            </a:pPr>
            <a:r>
              <a:rPr lang="en-US" dirty="0"/>
              <a:t>3. The unlearning model used by Erica Sherover Marcuse is based on a social theory of oppression, the primary assumption of which is that misinformation and oppressive behavior patterns are socialized and can be "unlearned."</a:t>
            </a:r>
          </a:p>
          <a:p>
            <a:pPr>
              <a:defRPr/>
            </a:pPr>
            <a:endParaRPr lang="en-US" dirty="0"/>
          </a:p>
          <a:p>
            <a:pPr>
              <a:defRPr/>
            </a:pPr>
            <a:r>
              <a:rPr lang="en-US" dirty="0"/>
              <a:t>It differs greatly from the human relations model which focuses on oppressive behavior as the result of individual prejudice. Instead it is tied into the social and historical reality of an imbalance of power as the key factor which determines oppression.</a:t>
            </a:r>
          </a:p>
          <a:p>
            <a:pPr>
              <a:defRPr/>
            </a:pPr>
            <a:endParaRPr lang="en-US" dirty="0"/>
          </a:p>
          <a:p>
            <a:pPr>
              <a:defRPr/>
            </a:pPr>
            <a:r>
              <a:rPr lang="en-US" dirty="0"/>
              <a:t>Sherover Marcuse's workshop format is structured in such a way that every member of the group is "treated with complete respect and no one is allowed to blame anyone else." In this way she believe[d] that non target as well as target people can get the safety necessary to explore their lives and the ways they have been "restricted and damaged" and limited by socialization into the oppressed and/or oppressor role.</a:t>
            </a:r>
          </a:p>
          <a:p>
            <a:pPr>
              <a:defRPr/>
            </a:pPr>
            <a:endParaRPr lang="en-US" dirty="0"/>
          </a:p>
          <a:p>
            <a:pPr>
              <a:defRPr/>
            </a:pPr>
            <a:r>
              <a:rPr lang="en-US" dirty="0"/>
              <a:t>The attitude of blamelessness is new in the area of oppression theory.  It has been widely believed that only by direct confrontation would a person in the oppressor role begin to change.  However, in her workshops Sherover Marcuse uses the assumption that non target people never "voluntarily acquired" the "social conditioning and misinformation" that leads to oppressive behavior and attitudes.</a:t>
            </a:r>
          </a:p>
          <a:p>
            <a:pPr>
              <a:defRPr/>
            </a:pPr>
            <a:endParaRPr lang="en-US" dirty="0"/>
          </a:p>
          <a:p>
            <a:pPr>
              <a:defRPr/>
            </a:pPr>
            <a:r>
              <a:rPr lang="en-US" dirty="0"/>
              <a:t>She states that by taking this assumption of "socially sanctioned misinformation" being "imposed" onto non target people it generalizes the issue and treats it as a socially caused phenomenon</a:t>
            </a:r>
          </a:p>
          <a:p>
            <a:pPr>
              <a:defRPr/>
            </a:pPr>
            <a:r>
              <a:rPr lang="en-US" dirty="0"/>
              <a:t>instead of as an individual problem or as a defect in an individual's character. </a:t>
            </a:r>
          </a:p>
          <a:p>
            <a:pPr>
              <a:defRPr/>
            </a:pPr>
            <a:endParaRPr lang="en-US" dirty="0"/>
          </a:p>
          <a:p>
            <a:pPr>
              <a:defRPr/>
            </a:pPr>
            <a:r>
              <a:rPr lang="en-US" dirty="0"/>
              <a:t>In the case of racism for example this perspective demystifies the question of attitudinal racism by enabling people to see where this misinformation comes from. In particular it enables white people to see that the social conditioning we received in regard to people of color was not our fault. This means that individual whites are not to blame for the fact that we were all compelled to breathe a particular form of social smog.</a:t>
            </a:r>
          </a:p>
          <a:p>
            <a:pPr>
              <a:defRPr/>
            </a:pPr>
            <a:endParaRPr lang="en-US" dirty="0"/>
          </a:p>
          <a:p>
            <a:pPr>
              <a:defRPr/>
            </a:pPr>
            <a:r>
              <a:rPr lang="en-US" dirty="0"/>
              <a:t>*************</a:t>
            </a:r>
          </a:p>
          <a:p>
            <a:pPr>
              <a:defRPr/>
            </a:pPr>
            <a:endParaRPr lang="en-US" dirty="0"/>
          </a:p>
          <a:p>
            <a:pPr>
              <a:defRPr/>
            </a:pPr>
            <a:r>
              <a:rPr lang="en-US" dirty="0"/>
              <a:t>However Sherover-Marcuse’s workshops were designed to address not only the perpetrator’s “internalized domination” but also the victim’s internalized oppression.  “Such a practice, undertaken as a form of subversive self-education, would seek to interrupt both sides of the dialectic of domination; it would strive for the affective undoing of the introjected ‘perpetrator’ and the introjected ‘victim.’”  </a:t>
            </a:r>
          </a:p>
          <a:p>
            <a:pPr>
              <a:defRPr/>
            </a:pPr>
            <a:endParaRPr lang="en-US" dirty="0"/>
          </a:p>
          <a:p>
            <a:pPr>
              <a:defRPr/>
            </a:pPr>
            <a:r>
              <a:rPr lang="en-US" dirty="0"/>
              <a:t>In this way she insisted that an “emancipatory subjective practice must be something which could, in principle, involve individuals from all social groups.  In the late twentieth century [such] a practice . . . must be potentially universalizable.”  In this quest she sought a practice that “nourished and encouraged in individuals a critical intelligence and a sense of self-worth in the context of a developing solidarity.”</a:t>
            </a:r>
          </a:p>
          <a:p>
            <a:pPr>
              <a:defRPr/>
            </a:pPr>
            <a:endParaRPr lang="en-US" dirty="0"/>
          </a:p>
          <a:p>
            <a:pPr>
              <a:defRPr/>
            </a:pPr>
            <a:r>
              <a:rPr lang="en-US" dirty="0"/>
              <a:t>Without solidarity between “target” and “nontarget” groups, Sherover-Marcuse claimed, “there is…[a focus on the] achievement of individual happiness or self-realization within the established system.”  Because such conventional practices espouse values “to be realized within this society, they become themselves repressive.”  A counter-conventional practice must, by contrast, “posit as its goal not the immediate realization of ‘the (given) self,’ but the emergence of a ‘self-in-solidarity.’  One measure of the effectiveness of such a practice,” she concluded, “would be the extent to which it assisted and enabled people to act in co-operation with each other in achieving the communal goals of liberation.” (Emancipation and Consciousness, pp. 137, 141-142)</a:t>
            </a:r>
          </a:p>
          <a:p>
            <a:pPr>
              <a:defRPr/>
            </a:pPr>
            <a:r>
              <a:rPr lang="en-US" dirty="0"/>
              <a:t>____________________</a:t>
            </a:r>
          </a:p>
          <a:p>
            <a:pPr>
              <a:defRPr/>
            </a:pPr>
            <a:endParaRPr lang="en-US" dirty="0"/>
          </a:p>
        </p:txBody>
      </p:sp>
    </p:spTree>
    <p:extLst>
      <p:ext uri="{BB962C8B-B14F-4D97-AF65-F5344CB8AC3E}">
        <p14:creationId xmlns:p14="http://schemas.microsoft.com/office/powerpoint/2010/main" val="4210392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‘Blamelessness’ was a key feature of the “Unlearning Racism Workshops” developed in the 1970s and 1980s by my mentor, Marxist scholar Erica Sherover Marcuse (1938-1988).</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ee her profile and related materials</a:t>
            </a:r>
            <a:r>
              <a:rPr lang="en-US" sz="1200" kern="1200" baseline="0" dirty="0">
                <a:solidFill>
                  <a:schemeClr val="tx1"/>
                </a:solidFill>
                <a:effectLst/>
                <a:latin typeface="+mn-lt"/>
                <a:ea typeface="+mn-ea"/>
                <a:cs typeface="+mn-cs"/>
              </a:rPr>
              <a:t> at </a:t>
            </a:r>
            <a:r>
              <a:rPr lang="en-US" sz="1200" b="1" u="sng" kern="1200" dirty="0">
                <a:solidFill>
                  <a:schemeClr val="tx1"/>
                </a:solidFill>
                <a:effectLst/>
                <a:latin typeface="+mn-lt"/>
                <a:ea typeface="+mn-ea"/>
                <a:cs typeface="+mn-cs"/>
                <a:hlinkClick r:id="rId3"/>
              </a:rPr>
              <a:t>www.unlearningracism.org/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Marcuse’s “unlearning” model boldly envisions humanity’s total emergence from the “internalized oppression” and “internalized domination” patterns that we all ‘learn’ through the ‘social construction of reality.’ (On</a:t>
            </a:r>
            <a:r>
              <a:rPr lang="en-US" sz="1200" kern="1200" baseline="0" dirty="0">
                <a:solidFill>
                  <a:schemeClr val="tx1"/>
                </a:solidFill>
                <a:effectLst/>
                <a:latin typeface="+mn-lt"/>
                <a:ea typeface="+mn-ea"/>
                <a:cs typeface="+mn-cs"/>
              </a:rPr>
              <a:t> social constructivism see this classic and related literature: </a:t>
            </a:r>
            <a:r>
              <a:rPr lang="en-US" sz="1200" kern="1200" dirty="0">
                <a:solidFill>
                  <a:schemeClr val="tx1"/>
                </a:solidFill>
                <a:effectLst/>
                <a:latin typeface="+mn-lt"/>
                <a:ea typeface="+mn-ea"/>
                <a:cs typeface="+mn-cs"/>
              </a:rPr>
              <a:t>Peter Berger and Thomas Luckmann, </a:t>
            </a:r>
            <a:r>
              <a:rPr lang="en-US" sz="1200" i="1" kern="1200" dirty="0">
                <a:solidFill>
                  <a:schemeClr val="tx1"/>
                </a:solidFill>
                <a:effectLst/>
                <a:latin typeface="+mn-lt"/>
                <a:ea typeface="+mn-ea"/>
                <a:cs typeface="+mn-cs"/>
              </a:rPr>
              <a:t>The Social Construction of Reality</a:t>
            </a:r>
            <a:r>
              <a:rPr lang="en-US" sz="1200" kern="1200" dirty="0">
                <a:solidFill>
                  <a:schemeClr val="tx1"/>
                </a:solidFill>
                <a:effectLst/>
                <a:latin typeface="+mn-lt"/>
                <a:ea typeface="+mn-ea"/>
                <a:cs typeface="+mn-cs"/>
              </a:rPr>
              <a:t>, Doubleday, 1967).  In this regard her "unlearning" workshops insisted on the presumption of blamelessness.  No one was permitted to blame another, and even self-blame was challenged as a suspect form of internalized socialization.   In this way Marcuse enabled “target” or victim/survivor groups as well as “nontarget” or perpetrator/ally groups to find the safety needed to explore their complicity in oppression without the inhibiting fear of attack by self or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regards white people’s racism, for example, this perspective demystified the intractable nature of white people’s attitudes by enabling us to see where racist misinformation actually comes from and what sustains it: on the one hand, the institutions and groups into which we are socialized at our earliest and most impressionable stages of development and, on the other hand, the institutions and groups which fail to re-socialize us through adequate practices of recovery and reeducation.  As regards white racism in particular, Sherover-Marcuse’s workshops enabled us to see that social conditioning with regard to people of color was acquired and involuntary, not blameworthy or ‘our fault.’  In her words, individual whites are not to blame for the fact that we are all compelled “to breathe a particular form of social smog.”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Sherover-Marcuse’s workshops were designed to address not only the perpetrator’s “internalized domination” but also the victim’s internalized oppression.  “Such a practice, undertaken as a form of subversive self-education, would seek to interrupt </a:t>
            </a:r>
            <a:r>
              <a:rPr lang="en-US" sz="1200" i="1" kern="1200" dirty="0">
                <a:solidFill>
                  <a:schemeClr val="tx1"/>
                </a:solidFill>
                <a:effectLst/>
                <a:latin typeface="+mn-lt"/>
                <a:ea typeface="+mn-ea"/>
                <a:cs typeface="+mn-cs"/>
              </a:rPr>
              <a:t>both sides </a:t>
            </a:r>
            <a:r>
              <a:rPr lang="en-US" sz="1200" kern="1200" dirty="0">
                <a:solidFill>
                  <a:schemeClr val="tx1"/>
                </a:solidFill>
                <a:effectLst/>
                <a:latin typeface="+mn-lt"/>
                <a:ea typeface="+mn-ea"/>
                <a:cs typeface="+mn-cs"/>
              </a:rPr>
              <a:t>of the dialectic of domination; it would strive for the </a:t>
            </a:r>
            <a:r>
              <a:rPr lang="en-US" sz="1200" i="1" kern="1200" dirty="0">
                <a:solidFill>
                  <a:schemeClr val="tx1"/>
                </a:solidFill>
                <a:effectLst/>
                <a:latin typeface="+mn-lt"/>
                <a:ea typeface="+mn-ea"/>
                <a:cs typeface="+mn-cs"/>
              </a:rPr>
              <a:t>affective undoing </a:t>
            </a:r>
            <a:r>
              <a:rPr lang="en-US" sz="1200" kern="1200" dirty="0">
                <a:solidFill>
                  <a:schemeClr val="tx1"/>
                </a:solidFill>
                <a:effectLst/>
                <a:latin typeface="+mn-lt"/>
                <a:ea typeface="+mn-ea"/>
                <a:cs typeface="+mn-cs"/>
              </a:rPr>
              <a:t>of the introjected ‘perpetrator’ and the introjected ‘victim.’”  In this way she insisted that an “emancipatory subjective practice must be something which could, in principle, involve individuals from all social groups.  In the late twentieth century [such] a practice . . . must be </a:t>
            </a:r>
            <a:r>
              <a:rPr lang="en-US" sz="1200" i="1" kern="1200" dirty="0">
                <a:solidFill>
                  <a:schemeClr val="tx1"/>
                </a:solidFill>
                <a:effectLst/>
                <a:latin typeface="+mn-lt"/>
                <a:ea typeface="+mn-ea"/>
                <a:cs typeface="+mn-cs"/>
              </a:rPr>
              <a:t>potentially universalizable.</a:t>
            </a:r>
            <a:r>
              <a:rPr lang="en-US" sz="1200" kern="1200" dirty="0">
                <a:solidFill>
                  <a:schemeClr val="tx1"/>
                </a:solidFill>
                <a:effectLst/>
                <a:latin typeface="+mn-lt"/>
                <a:ea typeface="+mn-ea"/>
                <a:cs typeface="+mn-cs"/>
              </a:rPr>
              <a:t>”  In this quest she sought a practice that “nourished and encouraged in individuals a critical intelligence and a sense of self-worth </a:t>
            </a:r>
            <a:r>
              <a:rPr lang="en-US" sz="1200" i="1" kern="1200" dirty="0">
                <a:solidFill>
                  <a:schemeClr val="tx1"/>
                </a:solidFill>
                <a:effectLst/>
                <a:latin typeface="+mn-lt"/>
                <a:ea typeface="+mn-ea"/>
                <a:cs typeface="+mn-cs"/>
              </a:rPr>
              <a:t>in the context of a developing solidarity.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Without solidarity between “target” and “nontarget” groups, Sherover-Marcuse claimed, “there is no principle of demarcation between an emancipatory subjective practice and various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contemporary psychological practices or therapies whose goal is the . . . achievement of individual happiness or self-realization </a:t>
            </a:r>
            <a:r>
              <a:rPr lang="en-US" sz="1200" i="1" kern="1200" dirty="0">
                <a:solidFill>
                  <a:schemeClr val="tx1"/>
                </a:solidFill>
                <a:effectLst/>
                <a:latin typeface="+mn-lt"/>
                <a:ea typeface="+mn-ea"/>
                <a:cs typeface="+mn-cs"/>
              </a:rPr>
              <a:t>within</a:t>
            </a:r>
            <a:r>
              <a:rPr lang="en-US" sz="1200" kern="1200" dirty="0">
                <a:solidFill>
                  <a:schemeClr val="tx1"/>
                </a:solidFill>
                <a:effectLst/>
                <a:latin typeface="+mn-lt"/>
                <a:ea typeface="+mn-ea"/>
                <a:cs typeface="+mn-cs"/>
              </a:rPr>
              <a:t> the established system.”  Because such conventional practices espouse values “to be realized within this society, they become themselves repressive.”  A counter-conventional practice must, by contrast, “posit as its goal not the immediate realization of ‘the (given) self,’ but the </a:t>
            </a:r>
            <a:r>
              <a:rPr lang="en-US" sz="1200" i="1" kern="1200" dirty="0">
                <a:solidFill>
                  <a:schemeClr val="tx1"/>
                </a:solidFill>
                <a:effectLst/>
                <a:latin typeface="+mn-lt"/>
                <a:ea typeface="+mn-ea"/>
                <a:cs typeface="+mn-cs"/>
              </a:rPr>
              <a:t>emergence</a:t>
            </a:r>
            <a:r>
              <a:rPr lang="en-US" sz="1200" kern="1200" dirty="0">
                <a:solidFill>
                  <a:schemeClr val="tx1"/>
                </a:solidFill>
                <a:effectLst/>
                <a:latin typeface="+mn-lt"/>
                <a:ea typeface="+mn-ea"/>
                <a:cs typeface="+mn-cs"/>
              </a:rPr>
              <a:t> of a ‘self-in-solidarity.’  One measure of the effectiveness of such a practice,” she concluded, “would be the extent to which it assisted and enabled people to act in co-operation with each other in achieving the communal goals of liberation.”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Erica Sherover-Marcuse, </a:t>
            </a:r>
            <a:r>
              <a:rPr lang="en-US" sz="1200" i="1" kern="1200" dirty="0">
                <a:solidFill>
                  <a:schemeClr val="tx1"/>
                </a:solidFill>
                <a:effectLst/>
                <a:latin typeface="+mn-lt"/>
                <a:ea typeface="+mn-ea"/>
                <a:cs typeface="+mn-cs"/>
              </a:rPr>
              <a:t>Emancipation and Consciousness: Dogmatic</a:t>
            </a:r>
            <a:r>
              <a:rPr lang="en-US" sz="1200" i="1" kern="1200" baseline="0" dirty="0">
                <a:solidFill>
                  <a:schemeClr val="tx1"/>
                </a:solidFill>
                <a:effectLst/>
                <a:latin typeface="+mn-lt"/>
                <a:ea typeface="+mn-ea"/>
                <a:cs typeface="+mn-cs"/>
              </a:rPr>
              <a:t> and Dialectical Perspectives in the Early Marx</a:t>
            </a:r>
            <a:r>
              <a:rPr lang="en-US" sz="1200" i="0" kern="1200" baseline="0" dirty="0">
                <a:solidFill>
                  <a:schemeClr val="tx1"/>
                </a:solidFill>
                <a:effectLst/>
                <a:latin typeface="+mn-lt"/>
                <a:ea typeface="+mn-ea"/>
                <a:cs typeface="+mn-cs"/>
              </a:rPr>
              <a:t> (Blackwell, 1986), </a:t>
            </a:r>
            <a:r>
              <a:rPr lang="en-US" sz="1200" kern="1200" dirty="0">
                <a:solidFill>
                  <a:schemeClr val="tx1"/>
                </a:solidFill>
                <a:effectLst/>
                <a:latin typeface="+mn-lt"/>
                <a:ea typeface="+mn-ea"/>
                <a:cs typeface="+mn-cs"/>
              </a:rPr>
              <a:t>pp. 137, 141-142</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38118-82EA-4388-8BC9-0D127E6E51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294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38118-82EA-4388-8BC9-0D127E6E51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61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087" marR="0" lvl="0" indent="0" algn="l" defTabSz="914400" rtl="0" eaLnBrk="1" fontAlgn="base" latinLnBrk="0" hangingPunct="1">
              <a:lnSpc>
                <a:spcPct val="100000"/>
              </a:lnSpc>
              <a:spcBef>
                <a:spcPct val="20000"/>
              </a:spcBef>
              <a:spcAft>
                <a:spcPct val="0"/>
              </a:spcAft>
              <a:buClrTx/>
              <a:buSzPct val="80000"/>
              <a:buFont typeface="Wingdings 2" pitchFamily="18" charset="2"/>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Restorative Leadership for ‘Cultural Competence:’ 	Correcting ‘Implicit Bias’ with Listening Best Practices	</a:t>
            </a:r>
          </a:p>
          <a:p>
            <a:pPr marL="0" marR="0">
              <a:lnSpc>
                <a:spcPct val="200000"/>
              </a:lnSpc>
              <a:spcBef>
                <a:spcPts val="0"/>
              </a:spcBef>
              <a:spcAft>
                <a:spcPts val="0"/>
              </a:spcAft>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Cf. </a:t>
            </a:r>
            <a:r>
              <a:rPr lang="en-US" sz="1200" dirty="0">
                <a:effectLst/>
                <a:latin typeface="Arial"/>
                <a:ea typeface="Times New Roman"/>
              </a:rPr>
              <a:t>C. Eric Lincoln: “no-fault reconciliation” in </a:t>
            </a:r>
            <a:r>
              <a:rPr lang="en-US" sz="1200" i="1" dirty="0">
                <a:effectLst/>
                <a:latin typeface="Arial"/>
                <a:ea typeface="Times New Roman"/>
                <a:cs typeface="Times New Roman"/>
              </a:rPr>
              <a:t>Coming Through the Fire: Surviving Race and Place in America </a:t>
            </a:r>
            <a:r>
              <a:rPr lang="en-US" sz="1200" dirty="0">
                <a:effectLst/>
                <a:latin typeface="Arial"/>
                <a:ea typeface="Times New Roman"/>
                <a:cs typeface="Times New Roman"/>
              </a:rPr>
              <a:t>(Durham, N.C.: Duke University Press, 1996), p. 157.</a:t>
            </a:r>
            <a:endParaRPr lang="en-US" sz="1000" dirty="0">
              <a:effectLst/>
              <a:latin typeface="Times New Roman"/>
              <a:ea typeface="Times New Roman"/>
            </a:endParaRPr>
          </a:p>
          <a:p>
            <a:pPr marL="65087" marR="0" lvl="0" indent="0" algn="l" defTabSz="914400" rtl="0" eaLnBrk="1" fontAlgn="base" latinLnBrk="0" hangingPunct="1">
              <a:lnSpc>
                <a:spcPct val="100000"/>
              </a:lnSpc>
              <a:spcBef>
                <a:spcPct val="20000"/>
              </a:spcBef>
              <a:spcAft>
                <a:spcPct val="0"/>
              </a:spcAft>
              <a:buClrTx/>
              <a:buSzPct val="80000"/>
              <a:buFont typeface="Wingdings 2" pitchFamily="18" charset="2"/>
              <a:buNone/>
              <a:tabLst/>
              <a:defRPr/>
            </a:pPr>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7</a:t>
            </a:fld>
            <a:endParaRPr lang="en-US" dirty="0"/>
          </a:p>
        </p:txBody>
      </p:sp>
    </p:spTree>
    <p:extLst>
      <p:ext uri="{BB962C8B-B14F-4D97-AF65-F5344CB8AC3E}">
        <p14:creationId xmlns:p14="http://schemas.microsoft.com/office/powerpoint/2010/main" val="2219062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dirty="0">
                <a:solidFill>
                  <a:schemeClr val="tx1"/>
                </a:solidFill>
                <a:latin typeface="+mn-lt"/>
                <a:ea typeface="+mn-ea"/>
                <a:cs typeface="+mn-cs"/>
              </a:rPr>
              <a:t>Cf.</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You've Got To Be Carefully Taught, </a:t>
            </a:r>
            <a:r>
              <a:rPr lang="en-US" sz="1200" kern="1200" dirty="0">
                <a:solidFill>
                  <a:schemeClr val="tx1"/>
                </a:solidFill>
                <a:latin typeface="+mn-lt"/>
                <a:ea typeface="+mn-ea"/>
                <a:cs typeface="+mn-cs"/>
              </a:rPr>
              <a:t>December 26, 2000</a:t>
            </a:r>
          </a:p>
          <a:p>
            <a:r>
              <a:rPr lang="en-US" sz="1200" kern="1200" dirty="0">
                <a:solidFill>
                  <a:schemeClr val="tx1"/>
                </a:solidFill>
                <a:latin typeface="+mn-lt"/>
                <a:ea typeface="+mn-ea"/>
                <a:cs typeface="+mn-cs"/>
              </a:rPr>
              <a:t>By </a:t>
            </a:r>
            <a:r>
              <a:rPr lang="en-US" sz="1200" b="1" kern="1200" dirty="0">
                <a:solidFill>
                  <a:schemeClr val="tx1"/>
                </a:solidFill>
                <a:latin typeface="+mn-lt"/>
                <a:ea typeface="+mn-ea"/>
                <a:cs typeface="+mn-cs"/>
                <a:hlinkClick r:id="rId3"/>
              </a:rPr>
              <a:t>watzizname "watzizname"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(Murfreesboro, Tennessee) www.amazon.com/Learning-Be-White-Money-America/dp/0826412920</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is a line from a song in Rogers &amp; Hammerstein's ‘South Pacific’ that goes: ‘To hate all the people your relatives hate, you've got to be carefully taught.’ Thandeka's book is about how children are taught racism. It begins with a series of anecdotes about how various children were taught racism; for example, one little boy invited his friends to his birthday party, to the evident consternation of his parents, who let him know in no uncertain terms that inviting black friends into his home was NOT acceptable behavior. He was made to feel that he had done something very wrong.</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“Young children, dependent on their parents for their very survival, are in no position to question the rightness of their parents' teachings, even when they may feel something is wrong. Survival requires them to conclude that the fault is theirs, and they must accept what they are taught and adjust their feelings accordingly.</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“As I read this book, I recognized my parents' failed attempts to teach me to be white. They started too late; I had already decided I did not want to be a racist. I grew up in a town where there were no black families, so it wasn't until I was 16 that I was subjected to an attack from my mother because I had been greatly impressed (and told her parents so) with the intelligence of a girl I had met who, unbeknownst to me, had a slight admixture of "Negro" ancestry. When the reason behind her attack finally came out, my instant response was to tell my mother that she ought to be ashamed of herself, and that I was ashamed of her for demanding that I act in a dishonorable (i. e. racist) manner, a demand that I would never consider obeying.</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“Read this book. It will help many of you to understand your own life experience, and perhaps to overcome some conditioning you should never have had, and to avoid doing the same harm to your children. For those of you fortunate enough never to have been taught "to be white" it will help you understand and perhaps help those of your friends and acquaintences who were.</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This is a book that should be in every school library.”</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watziznaym@gmail.com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38118-82EA-4388-8BC9-0D127E6E51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8573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67497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Conclusion: Restorative Leadership as </a:t>
            </a:r>
          </a:p>
          <a:p>
            <a:r>
              <a:rPr lang="en-US" dirty="0"/>
              <a:t>	 ‘Deliberately Developmental’</a:t>
            </a:r>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60</a:t>
            </a:fld>
            <a:endParaRPr lang="en-US" dirty="0"/>
          </a:p>
        </p:txBody>
      </p:sp>
    </p:spTree>
    <p:extLst>
      <p:ext uri="{BB962C8B-B14F-4D97-AF65-F5344CB8AC3E}">
        <p14:creationId xmlns:p14="http://schemas.microsoft.com/office/powerpoint/2010/main" val="985441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1524000" y="3257550"/>
            <a:ext cx="60960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cited below]</a:t>
            </a:r>
          </a:p>
          <a:p>
            <a:r>
              <a:rPr lang="en-US" altLang="en-US" dirty="0"/>
              <a:t>“RTJ has the potential to resolve many kinds of conflict and reduce inequities in the legal system.  Compared to the traditional legal model of justice, courts, judges, lawyers and prisons, restorative justice and therapeutic jurisprudence are quite similar.  The difference between the two is mostly conceptual.  As a frame within which to criticize and modify legal justice, therapeutic jurisprudence offers a strikingly different model, the mode of therapy as it is used in medical and psychological treatment.  Although close inspection reveals that the therapeutic model is quite diverse, and therefore somewhat ambiguous, it does offer a framework to contrast with the legal model.  Although restorative justice is the larger movement of the two, it suffers from the lack of such a model.  Without a model, restorative justice offers piecemeal changes to correct the present legal system, one step again.  Perhaps a welding together of the two models into one, RTJ, would make the movement more effective.” Thomas J. Scheff, "Community Conferences: Shame and Anger in Therapeutic Jurisprudence," </a:t>
            </a:r>
            <a:r>
              <a:rPr lang="en-US" altLang="en-US" i="1" dirty="0"/>
              <a:t>Revista Juridica de la Universidad de Puerto Rico</a:t>
            </a:r>
            <a:r>
              <a:rPr lang="en-US" altLang="en-US" dirty="0"/>
              <a:t> (University of Puerto Rico [U.P.R.], Rio Piedras Campus, School of Law) 59:1 (1990; 1‑23):1-2.</a:t>
            </a:r>
          </a:p>
          <a:p>
            <a:endParaRPr lang="en-US" altLang="en-US" dirty="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9F46CA3-9DE8-414D-A914-A3A845CFC959}" type="slidenum">
              <a:rPr lang="en-US" altLang="en-US" smtClean="0"/>
              <a:pPr eaLnBrk="1" hangingPunct="1">
                <a:spcBef>
                  <a:spcPct val="0"/>
                </a:spcBef>
              </a:pPr>
              <a:t>61</a:t>
            </a:fld>
            <a:endParaRPr lang="en-US" altLang="en-US" dirty="0"/>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AAC9FAC-9193-496C-9CC6-1071717203E6}" type="datetime4">
              <a:rPr lang="en-US" altLang="en-US" smtClean="0"/>
              <a:pPr eaLnBrk="1" hangingPunct="1">
                <a:spcBef>
                  <a:spcPct val="0"/>
                </a:spcBef>
              </a:pPr>
              <a:t>May 17, 2018</a:t>
            </a:fld>
            <a:endParaRPr lang="en-US" altLang="en-US" dirty="0"/>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Thomas J. Scheff, "Community Conferences: Shame and Anger in Therapeutic Jurisprudence," Revista Juridica de la Universidad de Puerto Rico [U.P.R.], Rio Piedras Campus, School of Law) 59:1 (1990):1-23. T.J. Scheff, </a:t>
            </a:r>
            <a:r>
              <a:rPr kumimoji="0" lang="en-US"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Catharsis in Healing, Ritual, and Drama</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 of California Press, 1979; and Thomas J. Scheff  and Suzanne M. Retzinger, </a:t>
            </a:r>
            <a:r>
              <a:rPr kumimoji="0" lang="en-US"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Emotions and Violence: Shame and Rage in Destructive Conflicts</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Lexington Books, 1991.</a:t>
            </a:r>
          </a:p>
          <a:p>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Smith on Rage &amp; Shame in Scheff and Braithwaite:</a:t>
            </a:r>
          </a:p>
          <a:p>
            <a:pPr marL="0" marR="0">
              <a:spcBef>
                <a:spcPts val="0"/>
              </a:spcBef>
              <a:spcAft>
                <a:spcPts val="0"/>
              </a:spcAft>
            </a:pPr>
            <a:r>
              <a:rPr lang="en-US" sz="1200" dirty="0">
                <a:effectLst/>
                <a:latin typeface="Arial"/>
                <a:ea typeface="Times New Roman"/>
              </a:rPr>
              <a:t>Since shame is an inevitable affect in human relationships and group interactions our best practices must achieve ways "to manage shame beneficially . . . to recover the positive, reconciliatory uses of normal shame from the maws of repression and silence, and to relearn its value as a powerful emotion for forming community." (Thomas J. Scheff, "Community Conferences: Shame and Anger in Therapeutic Jurisprudence," </a:t>
            </a:r>
            <a:r>
              <a:rPr lang="en-US" sz="1200" i="1" dirty="0">
                <a:effectLst/>
                <a:latin typeface="Arial"/>
                <a:ea typeface="Times New Roman"/>
              </a:rPr>
              <a:t>Revista Juridica</a:t>
            </a:r>
            <a:r>
              <a:rPr lang="en-US" sz="1200" dirty="0">
                <a:effectLst/>
                <a:latin typeface="Arial"/>
                <a:ea typeface="Times New Roman"/>
              </a:rPr>
              <a:t> [U.P.R] 59:1 [1990]:10)   Such a community is also mature enough to help participants manage their anger and moral indignation as well as their shame.</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a:p>
            <a:pPr marL="457200" marR="0">
              <a:spcBef>
                <a:spcPts val="0"/>
              </a:spcBef>
              <a:spcAft>
                <a:spcPts val="0"/>
              </a:spcAft>
            </a:pPr>
            <a:r>
              <a:rPr lang="en-US" sz="1200" dirty="0">
                <a:effectLst/>
                <a:latin typeface="Arial"/>
                <a:ea typeface="Times New Roman"/>
              </a:rPr>
              <a:t>The crucial point about moral indignation is that when it is repetitive and out of control, it is a defensive movement.  It involves two steps: denial of one's own shame, followed by projection of blame onto the [other] (I am not dishonorable in any way, whereas the [other] is entirely dishonorable).  For the participants to identify with [each other], they must see themselves as alike rather than unalike (there but for the grace of God go I).   . . . Thus, uncontrolled, repetitive moral indignation is the most important impediment to symbolic reparation and reintegration.  On the other hand, to the extent that it is rechanneled, moral indignation can be instrumental in triggering the core sequence of reparation (Ibid., p. 15)</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Skillful management of moral indignation offers an additional challenge in the management of shame . . . Runaway moral indignation constitutes a projection of surplus blame onto others and implicit shaming: ‘I am not dishonorable in any way, whereas you are entirely dishonorable;’ or ‘even under similar circumstances I would never act as despicably as you have.’  In effect this attitude denies our co-humanity with others.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As if attempting to ‘stand our ground’ for our co-humanity we typically resist admitting moral accountability in the face of others’ runaway indignation.  For we intrinsically understand that our misdeeds were sometimes passively and even actively supported or abetted by dysfunctional and vicious institutions and systems in the larger society.  We rightly intuit that we are being targeted with a surplus of blame when the community singles us out, exclusively, for actions that in fact characterize antisocial practices prevailing elsewhere in society.   A society's inability to take account of its own dysfunctions, as a contributing factor in the misdeeds of its members, constitutes scapegoating selected members for activities that it is not mature enough to face </a:t>
            </a:r>
            <a:r>
              <a:rPr lang="en-US" sz="1200" i="1" dirty="0">
                <a:effectLst/>
                <a:latin typeface="Arial"/>
                <a:ea typeface="Times New Roman"/>
              </a:rPr>
              <a:t>en mass </a:t>
            </a:r>
            <a:r>
              <a:rPr lang="en-US" sz="1200" dirty="0">
                <a:effectLst/>
                <a:latin typeface="Arial"/>
                <a:ea typeface="Times New Roman"/>
              </a:rPr>
              <a:t>or at large.  A more mature and anti-scapegoating ethic consists, by contrast, in summoning all parties to acknowledge and value each other’s co-humanity.</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To admit this co-humanity is not to exonerate crimes or misdeeds but rather to mediate the process by which we may be induced to offer "symbolic reparation" (Scheff) for their impact on others.  Symbolic reparation involves social expressions of respect and courtesy, regret or remorse, apology and forgiveness.  In this regard it often precedes and enables offenders to agree to material reparation.  Thus acknowledging each other’s co-humanity can establish an ethic of reciprocity; a moral basis for acknowledging and symbolically restoring each other’s violated  or compromised humanity.  </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a:p>
            <a:pPr marL="0" marR="0">
              <a:spcBef>
                <a:spcPts val="0"/>
              </a:spcBef>
              <a:spcAft>
                <a:spcPts val="0"/>
              </a:spcAft>
            </a:pPr>
            <a:r>
              <a:rPr lang="en-US" sz="1200" dirty="0">
                <a:effectLst/>
                <a:latin typeface="Times New Roman"/>
                <a:ea typeface="Times New Roman"/>
              </a:rPr>
              <a:t>Notes on Braithwaite:</a:t>
            </a:r>
          </a:p>
          <a:p>
            <a:pPr marL="0" marR="0">
              <a:spcBef>
                <a:spcPts val="0"/>
              </a:spcBef>
              <a:spcAft>
                <a:spcPts val="0"/>
              </a:spcAft>
            </a:pPr>
            <a:r>
              <a:rPr lang="en-US" sz="1200" dirty="0">
                <a:effectLst/>
                <a:latin typeface="Times New Roman"/>
                <a:ea typeface="Times New Roman"/>
              </a:rPr>
              <a:t> </a:t>
            </a:r>
          </a:p>
          <a:p>
            <a:pPr marL="0" marR="0">
              <a:spcBef>
                <a:spcPts val="0"/>
              </a:spcBef>
              <a:spcAft>
                <a:spcPts val="0"/>
              </a:spcAft>
            </a:pPr>
            <a:r>
              <a:rPr lang="en-US" sz="1200" dirty="0">
                <a:effectLst/>
                <a:latin typeface="Arial"/>
                <a:ea typeface="Times New Roman"/>
              </a:rPr>
              <a:t>A key feature in this connection is what Scheff calls "reintegrative shaming," borrowing the expression from John Braithwaite in his book on </a:t>
            </a:r>
            <a:r>
              <a:rPr lang="en-US" sz="1200" i="1" dirty="0">
                <a:effectLst/>
                <a:latin typeface="Arial"/>
                <a:ea typeface="Times New Roman"/>
              </a:rPr>
              <a:t>Crime, Shame and Reintegration.</a:t>
            </a:r>
            <a:r>
              <a:rPr lang="en-US" sz="1200" dirty="0">
                <a:effectLst/>
                <a:latin typeface="Arial"/>
                <a:ea typeface="Times New Roman"/>
              </a:rPr>
              <a:t>   For reintegration of an offender to occur following conviction and sentencing, Braithwaite determines, the process must achieve the following balance: enough shaming for the seriousness of the offense to be made clear, but not so much that the level of humiliation plunges the offender into hopelessness, bitterness and spitefulness towards rejoining the community.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A persuasive example comes from English history when the punishment for theft was being branded with a hot iron on one's forehead with the letter "F"--that is, ”F” for felon.  Not surprisingly this 'cruel and unusual' practice actually increased the incidence of the crime, since branded persons were so conspicuously excluded from normal society that they had no recourse but to seek the company of a criminal community.  Too much offender shame, Scheff concludes, can be just as destructive for the larger community as too little.</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The balance that community conferences seek consists in transferring all the shame connected to the crime from the victim to the offender, but without the surplus shaming that derives from the victim's and the community's unprocessed anger and moral indignation.  The first stage of this transferring process is key.  The victim must be relieved of humiliation deriving from the degradation, betrayal, and violation that has been inflicted by the offense.  Conventional court procedures actually do little to achieve this relief, Scheff points out.  He then goes on to suggest that such leftover humiliation in the courtroom may drive the victim and the larger public to seek excessive punishment of the offender.  Surplus shaming thus appears as a crude and unreflective effort to get the emotional compensation that the justice system fails to provide in a normative and structural manner.  </a:t>
            </a:r>
            <a:endParaRPr lang="en-US" sz="1200" dirty="0">
              <a:effectLst/>
              <a:latin typeface="Times New Roman"/>
              <a:ea typeface="Times New Roman"/>
            </a:endParaRPr>
          </a:p>
          <a:p>
            <a:pPr marL="0" marR="0">
              <a:spcBef>
                <a:spcPts val="0"/>
              </a:spcBef>
              <a:spcAft>
                <a:spcPts val="0"/>
              </a:spcAft>
            </a:pP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By contrast, restorative and reintegrative practices reflect “the seminal thinking of renowned Australian criminologist </a:t>
            </a:r>
            <a:r>
              <a:rPr lang="en-US" sz="1200" u="sng" dirty="0">
                <a:solidFill>
                  <a:srgbClr val="0000FF"/>
                </a:solidFill>
                <a:effectLst/>
                <a:latin typeface="Times New Roman"/>
                <a:ea typeface="Times New Roman"/>
                <a:cs typeface="Times New Roman"/>
                <a:hlinkClick r:id="rId3" tooltip="John Braithwaite (criminologist)"/>
              </a:rPr>
              <a:t>John Braithwaite</a:t>
            </a:r>
            <a:r>
              <a:rPr lang="en-US" sz="1200" dirty="0">
                <a:effectLst/>
                <a:latin typeface="Times New Roman"/>
                <a:ea typeface="Times New Roman"/>
              </a:rPr>
              <a:t>, who has asserted that reliance on punishment as a social regulator is problematic because it shames and stigmatizes wrongdoers, pushes them into a negative societal subculture and fails to change their behavior.</a:t>
            </a:r>
            <a:r>
              <a:rPr lang="en-US" sz="1200" u="sng" baseline="30000" dirty="0">
                <a:solidFill>
                  <a:srgbClr val="0000FF"/>
                </a:solidFill>
                <a:effectLst/>
                <a:latin typeface="Times New Roman"/>
                <a:ea typeface="Times New Roman"/>
                <a:cs typeface="Times New Roman"/>
                <a:hlinkClick r:id="rId4"/>
              </a:rPr>
              <a:t>[44]</a:t>
            </a:r>
            <a:r>
              <a:rPr lang="en-US" sz="1200" dirty="0">
                <a:effectLst/>
                <a:latin typeface="Times New Roman"/>
                <a:ea typeface="Times New Roman"/>
              </a:rPr>
              <a:t> The restorative approach, on the other hand, reintegrates wrongdoers back into their community and reduces the likelihood that they will reoffend.”</a:t>
            </a:r>
            <a:r>
              <a:rPr lang="en-US" sz="1100" dirty="0">
                <a:effectLst/>
                <a:latin typeface="Times New Roman"/>
                <a:ea typeface="Times New Roman"/>
              </a:rPr>
              <a:t> </a:t>
            </a:r>
            <a:r>
              <a:rPr lang="en-US" sz="1200" u="sng" dirty="0">
                <a:solidFill>
                  <a:srgbClr val="0000FF"/>
                </a:solidFill>
                <a:effectLst/>
                <a:latin typeface="Times New Roman"/>
                <a:ea typeface="Times New Roman"/>
                <a:hlinkClick r:id="rId5"/>
              </a:rPr>
              <a:t>https://en.wikipedia.org/wiki/Restorative_practices</a:t>
            </a:r>
            <a:r>
              <a:rPr lang="en-US" sz="1200" dirty="0">
                <a:effectLst/>
                <a:latin typeface="Times New Roman"/>
                <a:ea typeface="Times New Roman"/>
              </a:rPr>
              <a:t> </a:t>
            </a:r>
          </a:p>
          <a:p>
            <a:pPr marL="0" marR="0">
              <a:spcBef>
                <a:spcPts val="0"/>
              </a:spcBef>
              <a:spcAft>
                <a:spcPts val="0"/>
              </a:spcAft>
            </a:pP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Cf. John Braithwaite, </a:t>
            </a:r>
            <a:r>
              <a:rPr lang="en-US" sz="1200" i="1" dirty="0">
                <a:effectLst/>
                <a:latin typeface="Times New Roman"/>
                <a:ea typeface="Times New Roman"/>
              </a:rPr>
              <a:t>Crime, Shame and Reintegration</a:t>
            </a:r>
            <a:r>
              <a:rPr lang="en-US" sz="1200" dirty="0">
                <a:effectLst/>
                <a:latin typeface="Times New Roman"/>
                <a:ea typeface="Times New Roman"/>
              </a:rPr>
              <a:t>.  New York: Cambridge University Press, 1989.  John Braithwaite and Stephen Mugford, </a:t>
            </a:r>
            <a:r>
              <a:rPr lang="en-US" sz="1200" i="1" dirty="0">
                <a:effectLst/>
                <a:latin typeface="Times New Roman"/>
                <a:ea typeface="Times New Roman"/>
              </a:rPr>
              <a:t>Conditions of Successful Reintegration Ceremonies</a:t>
            </a:r>
            <a:r>
              <a:rPr lang="en-US" sz="1200" dirty="0">
                <a:effectLst/>
                <a:latin typeface="Times New Roman"/>
                <a:ea typeface="Times New Roman"/>
              </a:rPr>
              <a:t> 34.  British Journal of Criminology 139 (1994).</a:t>
            </a:r>
          </a:p>
          <a:p>
            <a:pPr marL="0" marR="0">
              <a:spcBef>
                <a:spcPts val="0"/>
              </a:spcBef>
              <a:spcAft>
                <a:spcPts val="1200"/>
              </a:spcAft>
            </a:pPr>
            <a:r>
              <a:rPr lang="en-US" sz="1200" dirty="0">
                <a:effectLst/>
                <a:latin typeface="Arial"/>
                <a:ea typeface="Times New Roman"/>
              </a:rPr>
              <a:t> </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4158910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1524000" y="3257550"/>
            <a:ext cx="60960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key feature in this connection is what Scheff calls "reintegrative shaming," borrowing the expression from John Braithwaite in his book on </a:t>
            </a:r>
            <a:r>
              <a:rPr lang="en-US" altLang="en-US" i="1" dirty="0"/>
              <a:t>Crime, Shame and Reintegration.</a:t>
            </a:r>
            <a:r>
              <a:rPr lang="en-US" altLang="en-US" dirty="0"/>
              <a:t>   For reintegration of an offender to occur following conviction and sentencing, Braithwaite determines, the process must achieve the following balance: enough shaming for the seriousness of the offense to be made clear,  but not so much that the level of humiliation plunges the offender into hopelessness, bitterness and spitefulness towards rejoining the community.  Cf. John Braithwaite, </a:t>
            </a:r>
            <a:r>
              <a:rPr lang="en-US" altLang="en-US" i="1" dirty="0"/>
              <a:t>Crime, Shame and Reintegration</a:t>
            </a:r>
            <a:r>
              <a:rPr lang="en-US" altLang="en-US" dirty="0"/>
              <a:t> (1989).  Cf. John Braithwaite and Stephen Mugford, “Conditions of Successful Reintegration Ceremonies: Dealing with Juvenile Offenders,”</a:t>
            </a:r>
            <a:r>
              <a:rPr lang="en-US" altLang="en-US" i="1" dirty="0"/>
              <a:t> The British Journal of Criminology</a:t>
            </a:r>
            <a:r>
              <a:rPr lang="en-US" altLang="en-US" dirty="0"/>
              <a:t> 34:2 (Spring 1994):139-171.</a:t>
            </a:r>
          </a:p>
          <a:p>
            <a:endParaRPr lang="en-US" altLang="en-US" dirty="0"/>
          </a:p>
          <a:p>
            <a:r>
              <a:rPr lang="en-US" altLang="en-US" dirty="0"/>
              <a:t>The offender must be ashamed of what he did, and this shame must be visible to the [victim/community].  It is this shame—along with other emotions, such as grief—that allows a preliminary bond to be formed between offender and victim, because the offender's visible expression of emotion allows the victim to see the offender as a human being.  Scheff, "Community Conferences," p. 11.</a:t>
            </a:r>
          </a:p>
          <a:p>
            <a:endParaRPr lang="en-US" altLang="en-US" dirty="0"/>
          </a:p>
          <a:p>
            <a:endParaRPr lang="en-US" alt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40F2DB2-2360-45F7-B7E5-6FBC739E40C6}" type="slidenum">
              <a:rPr lang="en-US" altLang="en-US" smtClean="0"/>
              <a:pPr eaLnBrk="1" hangingPunct="1">
                <a:spcBef>
                  <a:spcPct val="0"/>
                </a:spcBef>
              </a:pPr>
              <a:t>67</a:t>
            </a:fld>
            <a:endParaRPr lang="en-US" altLang="en-US" dirty="0"/>
          </a:p>
        </p:txBody>
      </p:sp>
      <p:sp>
        <p:nvSpPr>
          <p:cNvPr id="716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CB77AC9-3422-434C-9A27-EE10284C8DE0}" type="datetime4">
              <a:rPr lang="en-US" altLang="en-US" smtClean="0"/>
              <a:pPr eaLnBrk="1" hangingPunct="1">
                <a:spcBef>
                  <a:spcPct val="0"/>
                </a:spcBef>
              </a:pPr>
              <a:t>May 17, 2018</a:t>
            </a:fld>
            <a:endParaRPr lang="en-US" altLang="en-US" dirty="0"/>
          </a:p>
        </p:txBody>
      </p:sp>
      <p:sp>
        <p:nvSpPr>
          <p:cNvPr id="716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1524000" y="3257550"/>
            <a:ext cx="60960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A community skilled in restorative and therapeutic justice (RTJ), Scheff suggests, is able effectively to manage victim-offender shame and the moral indignation of victim parties and of the observing community.</a:t>
            </a:r>
          </a:p>
          <a:p>
            <a:r>
              <a:rPr lang="en-US" altLang="en-US" sz="1100" dirty="0"/>
              <a:t>The crucial point about moral indignation is that when it is repetitive and out of control, it is a defensive movement. It involves two steps: denial of one's own shame, followed by projection of blame onto the offender (I am not dishonorable in any way, whereas the offender is entirely dishonorable). For the participants to identify with the offender, they must see themselves as alike rather than unalike (there but for the grace of God go I). . . Thus, uncontrolled, repetitive moral indignation is the most important impediment to symbolic reparation and reintegration. On the other hand, to the extent that it is rechanneled, moral indignation can be instrumental in triggering the core sequence of reparation. (Scheff, "Community Conferences," p.15)</a:t>
            </a:r>
          </a:p>
          <a:p>
            <a:r>
              <a:rPr lang="en-US" altLang="en-US" sz="1100" dirty="0"/>
              <a:t>To admit the co-humanity that Scheff invokes above is not to exonerate offenders’ crimes or misdeeds, but rather to mediate the process by which they may be induced to offer "symbolic reparation.”  In Scheff’s terms such reparation involves dialogical  expressions of respect and courtesy, regret or remorse, apology and forgiveness.  In this regard it often precedes and enables offenders to agree to </a:t>
            </a:r>
            <a:r>
              <a:rPr lang="en-US" altLang="en-US" sz="1100" i="1" dirty="0"/>
              <a:t>material </a:t>
            </a:r>
            <a:r>
              <a:rPr lang="en-US" altLang="en-US" sz="1100" dirty="0"/>
              <a:t>reparation.  Thus acknowledging offenders’ co-humanity can establish an ethic of reciprocity; a moral basis for acknowledging and symbolically restoring the violated humanity of their victims.  Cf. T.J. Scheff, </a:t>
            </a:r>
            <a:r>
              <a:rPr lang="en-US" altLang="en-US" sz="1100" i="1" dirty="0"/>
              <a:t>Catharsis in Healing, Ritual, and Drama</a:t>
            </a:r>
            <a:r>
              <a:rPr lang="en-US" altLang="en-US" sz="1100" dirty="0"/>
              <a:t>.  Berkeley: University of California Press, 1979; and Thomas J. Scheff and Suzanne M. Retzinger, </a:t>
            </a:r>
            <a:r>
              <a:rPr lang="en-US" altLang="en-US" sz="1100" i="1" dirty="0"/>
              <a:t>Emotions and Violence: Shame and Rage in Destructive Conflicts</a:t>
            </a:r>
            <a:r>
              <a:rPr lang="en-US" altLang="en-US" sz="1100" dirty="0"/>
              <a:t>.  Lexington, Mass.: Lexington Books, 1991.  </a:t>
            </a:r>
          </a:p>
          <a:p>
            <a:endParaRPr lang="en-US" altLang="en-US" dirty="0"/>
          </a:p>
          <a:p>
            <a:r>
              <a:rPr lang="en-US" altLang="en-US" b="1" dirty="0"/>
              <a:t> </a:t>
            </a:r>
            <a:endParaRPr lang="en-US" alt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F2AF53F-9A20-407B-946C-205F3AE32844}" type="slidenum">
              <a:rPr lang="en-US" altLang="en-US" smtClean="0"/>
              <a:pPr eaLnBrk="1" hangingPunct="1">
                <a:spcBef>
                  <a:spcPct val="0"/>
                </a:spcBef>
              </a:pPr>
              <a:t>68</a:t>
            </a:fld>
            <a:endParaRPr lang="en-US" altLang="en-US" dirty="0"/>
          </a:p>
        </p:txBody>
      </p:sp>
      <p:sp>
        <p:nvSpPr>
          <p:cNvPr id="727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820F038-983E-459B-8AD6-317B06CD33B5}" type="datetime4">
              <a:rPr lang="en-US" altLang="en-US" smtClean="0"/>
              <a:pPr eaLnBrk="1" hangingPunct="1">
                <a:spcBef>
                  <a:spcPct val="0"/>
                </a:spcBef>
              </a:pPr>
              <a:t>May 17, 2018</a:t>
            </a:fld>
            <a:endParaRPr lang="en-US" altLang="en-US" dirty="0"/>
          </a:p>
        </p:txBody>
      </p:sp>
      <p:sp>
        <p:nvSpPr>
          <p:cNvPr id="727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“Police and probation officers are being trained in RJ principles and practices. Youth and police are sitting together in healing circles, and creating new relationships based on increased trust and a mutual recognition of one another’s humanity.</a:t>
            </a:r>
          </a:p>
          <a:p>
            <a:r>
              <a:rPr lang="en-US" altLang="en-US" dirty="0"/>
              <a:t>It’s impossible to predict whether similar outcomes would emerge from a Truth and Reconciliation process in Ferguson—and the United States. But it’s our best chance. And, if history is any guide, it could result in restitution to those harmed, memorials to the fallen, including films, statues, museums, street renamings, public art, or theatrical re-enactments. It might also engender calls to use restorative and other practices to stop violence and interrupt the school-to-prison pipeline and mass incarceration strategies. New curricula could emerge that teach both about historic injustices and movements resisting those injustices. Teach-ins, police trainings, restorative policing practices, and police review commissions are also among the universe of possibilities.” http://www.truth-out.org/opinion/item/27806-the-us-needs-a-truth-and-reconciliation-process-on-violence-against-african-americans</a:t>
            </a:r>
          </a:p>
        </p:txBody>
      </p:sp>
      <p:sp>
        <p:nvSpPr>
          <p:cNvPr id="4" name="Slide Number Placeholder 3"/>
          <p:cNvSpPr>
            <a:spLocks noGrp="1"/>
          </p:cNvSpPr>
          <p:nvPr>
            <p:ph type="sldNum" sz="quarter" idx="5"/>
          </p:nvPr>
        </p:nvSpPr>
        <p:spPr/>
        <p:txBody>
          <a:bodyPr/>
          <a:lstStyle/>
          <a:p>
            <a:pPr>
              <a:defRPr/>
            </a:pPr>
            <a:fld id="{EB56A7AE-BF67-4C7F-B5D4-0A080F42ED9A}" type="slidenum">
              <a:rPr lang="en-US">
                <a:solidFill>
                  <a:prstClr val="black"/>
                </a:solidFill>
              </a:rPr>
              <a:pPr>
                <a:defRPr/>
              </a:pPr>
              <a:t>69</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“Police and probation officers are being trained in RJ principles and practices. Youth and police are sitting together in healing circles, and creating new relationships based on increased trust and a mutual recognition of one another’s humanity.</a:t>
            </a:r>
          </a:p>
          <a:p>
            <a:r>
              <a:rPr lang="en-US" altLang="en-US" dirty="0"/>
              <a:t>It’s impossible to predict whether similar outcomes would emerge from a Truth and Reconciliation process in Ferguson—and the United States. But it’s our best chance. And, if history is any guide, it could result in restitution to those harmed, memorials to the fallen, including films, statues, museums, street renamings, public art, or theatrical re-enactments. It might also engender calls to use restorative and other practices to stop violence and interrupt the school-to-prison pipeline and mass incarceration strategies. New curricula could emerge that teach both about historic injustices and movements resisting those injustices. Teach-ins, police trainings, restorative policing practices, and police review commissions are also among the universe of possibilities.” http://www.truth-out.org/opinion/item/27806-the-us-needs-a-truth-and-reconciliation-process-on-violence-against-african-americans</a:t>
            </a:r>
          </a:p>
        </p:txBody>
      </p:sp>
      <p:sp>
        <p:nvSpPr>
          <p:cNvPr id="4" name="Slide Number Placeholder 3"/>
          <p:cNvSpPr>
            <a:spLocks noGrp="1"/>
          </p:cNvSpPr>
          <p:nvPr>
            <p:ph type="sldNum" sz="quarter" idx="5"/>
          </p:nvPr>
        </p:nvSpPr>
        <p:spPr/>
        <p:txBody>
          <a:bodyPr/>
          <a:lstStyle/>
          <a:p>
            <a:pPr>
              <a:defRPr/>
            </a:pPr>
            <a:fld id="{EB56A7AE-BF67-4C7F-B5D4-0A080F42ED9A}" type="slidenum">
              <a:rPr lang="en-US">
                <a:solidFill>
                  <a:prstClr val="black"/>
                </a:solidFill>
              </a:rPr>
              <a:pPr>
                <a:defRPr/>
              </a:pPr>
              <a:t>70</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“We believe that restorative justice is not in itself an adequate or sufficient paradigm of justice capable of facing the complex dilemmas transitional justice confronts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fact, even if restorative mechanisms can be useful to accompany and improve transitional justice processes, they cannot replace the latter, as they do not offer an adequate equilibrium between the opposing demands of justice and peace. Furthermore, restorative justice alone does not seem sufficient to supersede, by itself, the social traumas left by massive and systematic violations of human rights.”</a:t>
            </a:r>
          </a:p>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 . . . . . . . . . . . . . . . . . . . . . . . . . . . . . . .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“Without neglecting the enormous qualities and potential of restorative justice, and admitting that, for many reasons, it was an interesting perspective for framing the South African transition, we believe that restorative justice should not be used as a substitute to, but rather as a complement of, transitional justice. Transitional justice takes place in exceptional political and social circumstances, and it faces crimes that go against the most essential content of human dignity. In contrast, restorative justice was designed to face small-scale criminality in peaceful societies. Thus, whilst for the latter cases it is plausible to use forgive and forget as efficacious strategies for overcoming crime, for the former cases that strategy seems politically and legally impossible, as well as ethically questionable (on this, </a:t>
            </a:r>
            <a:r>
              <a:rPr lang="en-US" sz="1200" i="1" kern="1200" dirty="0">
                <a:solidFill>
                  <a:schemeClr val="tx1"/>
                </a:solidFill>
                <a:effectLst/>
                <a:latin typeface="+mn-lt"/>
                <a:ea typeface="+mn-ea"/>
                <a:cs typeface="+mn-cs"/>
              </a:rPr>
              <a:t>see </a:t>
            </a:r>
            <a:r>
              <a:rPr lang="en-US" sz="1200" kern="1200" dirty="0">
                <a:solidFill>
                  <a:schemeClr val="tx1"/>
                </a:solidFill>
                <a:effectLst/>
                <a:latin typeface="+mn-lt"/>
                <a:ea typeface="+mn-ea"/>
                <a:cs typeface="+mn-cs"/>
              </a:rPr>
              <a:t>Uprimny, 2006).” Page 5</a:t>
            </a:r>
          </a:p>
          <a:p>
            <a:r>
              <a:rPr lang="en-US" sz="1200" kern="1200" dirty="0">
                <a:solidFill>
                  <a:schemeClr val="tx1"/>
                </a:solidFill>
                <a:effectLst/>
                <a:latin typeface="+mn-lt"/>
                <a:ea typeface="+mn-ea"/>
                <a:cs typeface="+mn-cs"/>
              </a:rPr>
              <a:t>______________</a:t>
            </a:r>
          </a:p>
          <a:p>
            <a:r>
              <a:rPr lang="en-US" sz="1200" kern="1200" dirty="0">
                <a:solidFill>
                  <a:schemeClr val="tx1"/>
                </a:solidFill>
                <a:effectLst/>
                <a:latin typeface="+mn-lt"/>
                <a:ea typeface="+mn-ea"/>
                <a:cs typeface="+mn-cs"/>
              </a:rPr>
              <a:t>Uprimny, R. (2006). “Justicia transicional en Colombia. Algunas herramientas conceptuales para el análisis del caso colombiano” [“Transitional Justice in Colombia. Some tools for the analysis of the Colombian Case”], </a:t>
            </a:r>
            <a:r>
              <a:rPr lang="en-US" sz="1200" i="1" kern="1200" dirty="0">
                <a:solidFill>
                  <a:schemeClr val="tx1"/>
                </a:solidFill>
                <a:effectLst/>
                <a:latin typeface="+mn-lt"/>
                <a:ea typeface="+mn-ea"/>
                <a:cs typeface="+mn-cs"/>
              </a:rPr>
              <a:t>in </a:t>
            </a:r>
            <a:r>
              <a:rPr lang="en-US" sz="1200" kern="1200" dirty="0">
                <a:solidFill>
                  <a:schemeClr val="tx1"/>
                </a:solidFill>
                <a:effectLst/>
                <a:latin typeface="+mn-lt"/>
                <a:ea typeface="+mn-ea"/>
                <a:cs typeface="+mn-cs"/>
              </a:rPr>
              <a:t>Uprimny, R. (dir.), Botero, C., Restrepo, E. &amp; Saffon, M.P.. </a:t>
            </a:r>
            <a:r>
              <a:rPr lang="en-US" sz="1200" i="1" kern="1200" dirty="0">
                <a:solidFill>
                  <a:schemeClr val="tx1"/>
                </a:solidFill>
                <a:effectLst/>
                <a:latin typeface="+mn-lt"/>
                <a:ea typeface="+mn-ea"/>
                <a:cs typeface="+mn-cs"/>
              </a:rPr>
              <a:t>¿Justicia transicional sin transición? Verdad, justicia y reparación para Colombia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Transitional Justice without Transition? Truth, Justice and Reparations for Colombia</a:t>
            </a:r>
            <a:r>
              <a:rPr lang="en-US" sz="1200" kern="1200" dirty="0">
                <a:solidFill>
                  <a:schemeClr val="tx1"/>
                </a:solidFill>
                <a:effectLst/>
                <a:latin typeface="+mn-lt"/>
                <a:ea typeface="+mn-ea"/>
                <a:cs typeface="+mn-cs"/>
              </a:rPr>
              <a:t>] Bogotá: DeJuSticia, chapter 1, pp. 109-138. Page 16 [end]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__________________________________________________________________</a:t>
            </a:r>
          </a:p>
          <a:p>
            <a:r>
              <a:rPr lang="en-US" sz="1200" kern="1200" dirty="0">
                <a:solidFill>
                  <a:schemeClr val="tx1"/>
                </a:solidFill>
                <a:effectLst/>
                <a:latin typeface="+mn-lt"/>
                <a:ea typeface="+mn-ea"/>
                <a:cs typeface="+mn-cs"/>
              </a:rPr>
              <a:t>Rodrigo Uprimny  and Maria Paula Saffon, “Transitional Justice, Restorative Justice and Reconciliation: Some Insights from the Colombian Case;”  ‘Coming to Terms’ with Reconciliation - Working Paper Library; Website: </a:t>
            </a:r>
            <a:r>
              <a:rPr lang="en-US" sz="1200" u="sng" kern="1200" dirty="0">
                <a:solidFill>
                  <a:schemeClr val="tx1"/>
                </a:solidFill>
                <a:effectLst/>
                <a:latin typeface="+mn-lt"/>
                <a:ea typeface="+mn-ea"/>
                <a:cs typeface="+mn-cs"/>
                <a:hlinkClick r:id="rId3"/>
              </a:rPr>
              <a:t>www.global.wisc.edu/reconciliation/</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text is based on an article that has been published in Spanish in the following books: Rettberg, Angelika (comp.). 2005. </a:t>
            </a:r>
            <a:r>
              <a:rPr lang="en-US" sz="1200" i="1" kern="1200" dirty="0">
                <a:solidFill>
                  <a:schemeClr val="tx1"/>
                </a:solidFill>
                <a:effectLst/>
                <a:latin typeface="+mn-lt"/>
                <a:ea typeface="+mn-ea"/>
                <a:cs typeface="+mn-cs"/>
              </a:rPr>
              <a:t>Entre el perdón y el paredón. Preguntas y dilemas de la jus­ticia transicional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Between Forgiveness and the Wall. Questions and Dilemmas of Transitional Justice</a:t>
            </a:r>
            <a:r>
              <a:rPr lang="en-US" sz="1200" kern="1200" dirty="0">
                <a:solidFill>
                  <a:schemeClr val="tx1"/>
                </a:solidFill>
                <a:effectLst/>
                <a:latin typeface="+mn-lt"/>
                <a:ea typeface="+mn-ea"/>
                <a:cs typeface="+mn-cs"/>
              </a:rPr>
              <a:t>]. Bogotá: Universidad de los Andes – CESO – IDRC, pp. 211-232; Uprimny, Rodrigo (dir.), Botero, Catalina, Restrepo, Esteban, Saffon, Maria Paula. 2006. </a:t>
            </a:r>
            <a:r>
              <a:rPr lang="en-US" sz="1200" i="1" kern="1200" dirty="0">
                <a:solidFill>
                  <a:schemeClr val="tx1"/>
                </a:solidFill>
                <a:effectLst/>
                <a:latin typeface="+mn-lt"/>
                <a:ea typeface="+mn-ea"/>
                <a:cs typeface="+mn-cs"/>
              </a:rPr>
              <a:t>¿Justicia transicional sin transición? Verdad, justicia y reparación para Colombia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Transitional Justice without Transition? Truth, Justice and Reparations for Colombia</a:t>
            </a:r>
            <a:r>
              <a:rPr lang="en-US" sz="1200" kern="1200" dirty="0">
                <a:solidFill>
                  <a:schemeClr val="tx1"/>
                </a:solidFill>
                <a:effectLst/>
                <a:latin typeface="+mn-lt"/>
                <a:ea typeface="+mn-ea"/>
                <a:cs typeface="+mn-cs"/>
              </a:rPr>
              <a:t>]. Bogotá: DeJuSticia, pp. 109-138.</a:t>
            </a:r>
          </a:p>
        </p:txBody>
      </p:sp>
      <p:sp>
        <p:nvSpPr>
          <p:cNvPr id="4" name="Slide Number Placeholder 3"/>
          <p:cNvSpPr>
            <a:spLocks noGrp="1"/>
          </p:cNvSpPr>
          <p:nvPr>
            <p:ph type="sldNum" sz="quarter" idx="5"/>
          </p:nvPr>
        </p:nvSpPr>
        <p:spPr/>
        <p:txBody>
          <a:bodyPr/>
          <a:lstStyle/>
          <a:p>
            <a:pPr>
              <a:defRPr/>
            </a:pPr>
            <a:fld id="{EB56A7AE-BF67-4C7F-B5D4-0A080F42ED9A}" type="slidenum">
              <a:rPr lang="en-US">
                <a:solidFill>
                  <a:prstClr val="black"/>
                </a:solidFill>
              </a:rPr>
              <a:pPr>
                <a:defRPr/>
              </a:pPr>
              <a:t>72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fld id="{755E190C-E52B-43C4-9B78-929B4CD999AC}" type="slidenum">
              <a:rPr lang="en-US" altLang="en-US" sz="1200" smtClean="0">
                <a:latin typeface="Times New Roman" pitchFamily="18" charset="0"/>
              </a:rPr>
              <a:pPr/>
              <a:t>8</a:t>
            </a:fld>
            <a:endParaRPr lang="en-US" altLang="en-US" sz="1200" dirty="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“We believe that restorative justice is not in itself an adequate or sufficient paradigm of justice capable of facing the complex dilemmas transitional justice confronts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fact, even if restorative mechanisms can be useful to accompany and improve transitional justice processes, they cannot replace the latter, as they do not offer an adequate equilibrium between the opposing demands of justice and peace. Furthermore, restorative justice alone does not seem sufficient to supersede, by itself, the social traumas left by massive and systematic violations of human rights.”</a:t>
            </a:r>
          </a:p>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 . . . . . . . . . . . . . . . . . . . . . . . . . . . . . . .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“Without neglecting the enormous qualities and potential of restorative justice, and admitting that, for many reasons, it was an interesting perspective for framing the South African transition, we believe that restorative justice should not be used as a substitute to, but rather as a complement of, transitional justice. Transitional justice takes place in exceptional political and social circumstances, and it faces crimes that go against the most essential content of human dignity. In contrast, restorative justice was designed to face small-scale criminality in peaceful societies. Thus, whilst for the latter cases it is plausible to use forgive and forget as efficacious strategies for overcoming crime, for the former cases that strategy seems politically and legally impossible, as well as ethically questionable (on this, </a:t>
            </a:r>
            <a:r>
              <a:rPr lang="en-US" sz="1200" i="1" kern="1200" dirty="0">
                <a:solidFill>
                  <a:schemeClr val="tx1"/>
                </a:solidFill>
                <a:effectLst/>
                <a:latin typeface="+mn-lt"/>
                <a:ea typeface="+mn-ea"/>
                <a:cs typeface="+mn-cs"/>
              </a:rPr>
              <a:t>see </a:t>
            </a:r>
            <a:r>
              <a:rPr lang="en-US" sz="1200" kern="1200" dirty="0">
                <a:solidFill>
                  <a:schemeClr val="tx1"/>
                </a:solidFill>
                <a:effectLst/>
                <a:latin typeface="+mn-lt"/>
                <a:ea typeface="+mn-ea"/>
                <a:cs typeface="+mn-cs"/>
              </a:rPr>
              <a:t>Uprimny, 2006).” Page 5</a:t>
            </a:r>
          </a:p>
          <a:p>
            <a:r>
              <a:rPr lang="en-US" sz="1200" kern="1200" dirty="0">
                <a:solidFill>
                  <a:schemeClr val="tx1"/>
                </a:solidFill>
                <a:effectLst/>
                <a:latin typeface="+mn-lt"/>
                <a:ea typeface="+mn-ea"/>
                <a:cs typeface="+mn-cs"/>
              </a:rPr>
              <a:t>______________</a:t>
            </a:r>
          </a:p>
          <a:p>
            <a:r>
              <a:rPr lang="en-US" sz="1200" kern="1200" dirty="0">
                <a:solidFill>
                  <a:schemeClr val="tx1"/>
                </a:solidFill>
                <a:effectLst/>
                <a:latin typeface="+mn-lt"/>
                <a:ea typeface="+mn-ea"/>
                <a:cs typeface="+mn-cs"/>
              </a:rPr>
              <a:t>Uprimny, R. (2006). “Justicia transicional en Colombia. Algunas herramientas conceptuales para el análisis del caso colombiano” [“Transitional Justice in Colombia. Some tools for the analysis of the Colombian Case”], </a:t>
            </a:r>
            <a:r>
              <a:rPr lang="en-US" sz="1200" i="1" kern="1200" dirty="0">
                <a:solidFill>
                  <a:schemeClr val="tx1"/>
                </a:solidFill>
                <a:effectLst/>
                <a:latin typeface="+mn-lt"/>
                <a:ea typeface="+mn-ea"/>
                <a:cs typeface="+mn-cs"/>
              </a:rPr>
              <a:t>in </a:t>
            </a:r>
            <a:r>
              <a:rPr lang="en-US" sz="1200" kern="1200" dirty="0">
                <a:solidFill>
                  <a:schemeClr val="tx1"/>
                </a:solidFill>
                <a:effectLst/>
                <a:latin typeface="+mn-lt"/>
                <a:ea typeface="+mn-ea"/>
                <a:cs typeface="+mn-cs"/>
              </a:rPr>
              <a:t>Uprimny, R. (dir.), Botero, C., Restrepo, E. &amp; Saffon, M.P.. </a:t>
            </a:r>
            <a:r>
              <a:rPr lang="en-US" sz="1200" i="1" kern="1200" dirty="0">
                <a:solidFill>
                  <a:schemeClr val="tx1"/>
                </a:solidFill>
                <a:effectLst/>
                <a:latin typeface="+mn-lt"/>
                <a:ea typeface="+mn-ea"/>
                <a:cs typeface="+mn-cs"/>
              </a:rPr>
              <a:t>¿Justicia transicional sin transición? Verdad, justicia y reparación para Colombia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Transitional Justice without Transition? Truth, Justice and Reparations for Colombia</a:t>
            </a:r>
            <a:r>
              <a:rPr lang="en-US" sz="1200" kern="1200" dirty="0">
                <a:solidFill>
                  <a:schemeClr val="tx1"/>
                </a:solidFill>
                <a:effectLst/>
                <a:latin typeface="+mn-lt"/>
                <a:ea typeface="+mn-ea"/>
                <a:cs typeface="+mn-cs"/>
              </a:rPr>
              <a:t>] Bogotá: DeJuSticia, chapter 1, pp. 109-138. Page 16 [end]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__________________________________________________________________</a:t>
            </a:r>
          </a:p>
          <a:p>
            <a:r>
              <a:rPr lang="en-US" sz="1200" kern="1200" dirty="0">
                <a:solidFill>
                  <a:schemeClr val="tx1"/>
                </a:solidFill>
                <a:effectLst/>
                <a:latin typeface="+mn-lt"/>
                <a:ea typeface="+mn-ea"/>
                <a:cs typeface="+mn-cs"/>
              </a:rPr>
              <a:t>Rodrigo Uprimny  and Maria Paula Saffon, “Transitional Justice, Restorative Justice and Reconciliation: Some Insights from the Colombian Case;”  ‘Coming to Terms’ with Reconciliation - Working Paper Library; Website: </a:t>
            </a:r>
            <a:r>
              <a:rPr lang="en-US" sz="1200" u="sng" kern="1200" dirty="0">
                <a:solidFill>
                  <a:schemeClr val="tx1"/>
                </a:solidFill>
                <a:effectLst/>
                <a:latin typeface="+mn-lt"/>
                <a:ea typeface="+mn-ea"/>
                <a:cs typeface="+mn-cs"/>
                <a:hlinkClick r:id="rId3"/>
              </a:rPr>
              <a:t>www.global.wisc.edu/reconciliation/</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text is based on an article that has been published in Spanish in the following books: Rettberg, Angelika (comp.). 2005. </a:t>
            </a:r>
            <a:r>
              <a:rPr lang="en-US" sz="1200" i="1" kern="1200" dirty="0">
                <a:solidFill>
                  <a:schemeClr val="tx1"/>
                </a:solidFill>
                <a:effectLst/>
                <a:latin typeface="+mn-lt"/>
                <a:ea typeface="+mn-ea"/>
                <a:cs typeface="+mn-cs"/>
              </a:rPr>
              <a:t>Entre el perdón y el paredón. Preguntas y dilemas de la jus­ticia transicional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Between Forgiveness and the Wall. Questions and Dilemmas of Transitional Justice</a:t>
            </a:r>
            <a:r>
              <a:rPr lang="en-US" sz="1200" kern="1200" dirty="0">
                <a:solidFill>
                  <a:schemeClr val="tx1"/>
                </a:solidFill>
                <a:effectLst/>
                <a:latin typeface="+mn-lt"/>
                <a:ea typeface="+mn-ea"/>
                <a:cs typeface="+mn-cs"/>
              </a:rPr>
              <a:t>]. Bogotá: Universidad de los Andes – CESO – IDRC, pp. 211-232; Uprimny, Rodrigo (dir.), Botero, Catalina, Restrepo, Esteban, Saffon, Maria Paula. 2006. </a:t>
            </a:r>
            <a:r>
              <a:rPr lang="en-US" sz="1200" i="1" kern="1200" dirty="0">
                <a:solidFill>
                  <a:schemeClr val="tx1"/>
                </a:solidFill>
                <a:effectLst/>
                <a:latin typeface="+mn-lt"/>
                <a:ea typeface="+mn-ea"/>
                <a:cs typeface="+mn-cs"/>
              </a:rPr>
              <a:t>¿Justicia transicional sin transición? Verdad, justicia y reparación para Colombia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Transitional Justice without Transition? Truth, Justice and Reparations for Colombia</a:t>
            </a:r>
            <a:r>
              <a:rPr lang="en-US" sz="1200" kern="1200" dirty="0">
                <a:solidFill>
                  <a:schemeClr val="tx1"/>
                </a:solidFill>
                <a:effectLst/>
                <a:latin typeface="+mn-lt"/>
                <a:ea typeface="+mn-ea"/>
                <a:cs typeface="+mn-cs"/>
              </a:rPr>
              <a:t>]. Bogotá: DeJuSticia, pp. 109-138.</a:t>
            </a:r>
          </a:p>
        </p:txBody>
      </p:sp>
      <p:sp>
        <p:nvSpPr>
          <p:cNvPr id="4" name="Slide Number Placeholder 3"/>
          <p:cNvSpPr>
            <a:spLocks noGrp="1"/>
          </p:cNvSpPr>
          <p:nvPr>
            <p:ph type="sldNum" sz="quarter" idx="5"/>
          </p:nvPr>
        </p:nvSpPr>
        <p:spPr/>
        <p:txBody>
          <a:bodyPr/>
          <a:lstStyle/>
          <a:p>
            <a:pPr>
              <a:defRPr/>
            </a:pPr>
            <a:fld id="{EB56A7AE-BF67-4C7F-B5D4-0A080F42ED9A}" type="slidenum">
              <a:rPr lang="en-US">
                <a:solidFill>
                  <a:prstClr val="black"/>
                </a:solidFill>
              </a:rPr>
              <a:pPr>
                <a:defRPr/>
              </a:pPr>
              <a:t>73</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Appendix: A Diversity Training Typology</a:t>
            </a:r>
          </a:p>
          <a:p>
            <a:pPr marL="228600" marR="0" lvl="0" indent="-22860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endParaRPr>
          </a:p>
          <a:p>
            <a:pPr marL="228600" marR="0" lvl="0" indent="-22860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endParaRPr>
          </a:p>
          <a:p>
            <a:pPr marL="228600" marR="0" lvl="0" indent="-22860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Presenter:  </a:t>
            </a:r>
            <a:r>
              <a:rPr kumimoji="0" lang="en-US" sz="1200" b="0"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Theophus “Thee” Smith, a native Atlantan, is a professor in the Religion Dept. of Emory University, author of </a:t>
            </a:r>
            <a:r>
              <a:rPr kumimoji="0" lang="en-US" sz="1200" b="0" i="1"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Conjuring Culture: Biblical Formations of Black America</a:t>
            </a:r>
            <a:r>
              <a:rPr kumimoji="0" lang="en-US" sz="1200" b="0"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 (Oxford, 1994), and coeditor of </a:t>
            </a:r>
            <a:r>
              <a:rPr kumimoji="0" lang="en-US" sz="1200" b="0" i="1"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Curing Violence </a:t>
            </a:r>
            <a:r>
              <a:rPr kumimoji="0" lang="en-US" sz="1200" b="0"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(Polebridge, 1994).  For 20 years Thee Smith has facilitated </a:t>
            </a:r>
            <a:r>
              <a:rPr kumimoji="0" lang="en-US" sz="1200" b="0" i="0" u="none" strike="noStrike" kern="1200" cap="none" spc="0" normalizeH="0" baseline="0" noProof="0" dirty="0">
                <a:ln>
                  <a:noFill/>
                </a:ln>
                <a:solidFill>
                  <a:prstClr val="black"/>
                </a:solidFill>
                <a:effectLst/>
                <a:uLnTx/>
                <a:uFillTx/>
                <a:latin typeface="+mn-lt"/>
                <a:ea typeface="+mn-ea"/>
                <a:cs typeface="+mn-cs"/>
              </a:rPr>
              <a:t>forums and workshops on diversity and reconciliation issues, and has served as a co-founding director of Southern Truth &amp; Reconciliation—STAR (</a:t>
            </a:r>
            <a:r>
              <a:rPr kumimoji="0" lang="en-US" sz="1200" b="0" i="0" u="sng" strike="noStrike" kern="1200" cap="none" spc="0" normalizeH="0" baseline="0" noProof="0" dirty="0">
                <a:ln>
                  <a:noFill/>
                </a:ln>
                <a:solidFill>
                  <a:prstClr val="black"/>
                </a:solidFill>
                <a:effectLst/>
                <a:uLnTx/>
                <a:uFillTx/>
                <a:latin typeface="+mn-lt"/>
                <a:ea typeface="+mn-ea"/>
                <a:cs typeface="+mn-cs"/>
              </a:rPr>
              <a:t>http://fcd360.com/SouthernTruth</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Garamond" pitchFamily="18" charset="0"/>
                <a:ea typeface="+mn-ea"/>
                <a:cs typeface="Times New Roman" pitchFamily="18" charset="0"/>
              </a:rPr>
              <a:t>Raised Baptist, Thee is also a priest in the Episcopal diocese of Atlanta. For additional information see: f</a:t>
            </a:r>
            <a:r>
              <a:rPr kumimoji="0" lang="en-US" sz="1200" b="0" i="0" u="none" strike="noStrike" kern="1200" cap="none" spc="0" normalizeH="0" baseline="0" noProof="0" dirty="0">
                <a:ln>
                  <a:noFill/>
                </a:ln>
                <a:solidFill>
                  <a:prstClr val="black"/>
                </a:solidFill>
                <a:effectLst/>
                <a:uLnTx/>
                <a:uFillTx/>
                <a:latin typeface="+mn-lt"/>
                <a:ea typeface="+mn-ea"/>
                <a:cs typeface="+mn-cs"/>
              </a:rPr>
              <a:t>aculty profile at </a:t>
            </a:r>
            <a:r>
              <a:rPr kumimoji="0" lang="en-US" sz="1200" b="0" i="0" u="sng" strike="noStrike" kern="1200" cap="none" spc="0" normalizeH="0" baseline="0" noProof="0" dirty="0">
                <a:ln>
                  <a:noFill/>
                </a:ln>
                <a:solidFill>
                  <a:prstClr val="black"/>
                </a:solidFill>
                <a:effectLst/>
                <a:uLnTx/>
                <a:uFillTx/>
                <a:latin typeface="+mn-lt"/>
                <a:ea typeface="+mn-ea"/>
                <a:cs typeface="+mn-cs"/>
              </a:rPr>
              <a:t>http://religion.emory.edu/home/people/faculty/smith-thee.html ;</a:t>
            </a:r>
          </a:p>
          <a:p>
            <a:pPr marL="228600" marR="0" lvl="0" indent="-22860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sermon archive at </a:t>
            </a:r>
            <a:r>
              <a:rPr kumimoji="0" lang="en-US" sz="1200" b="0" i="0" u="sng" strike="noStrike" kern="1200" cap="none" spc="0" normalizeH="0" baseline="0" noProof="0" dirty="0">
                <a:ln>
                  <a:noFill/>
                </a:ln>
                <a:solidFill>
                  <a:prstClr val="black"/>
                </a:solidFill>
                <a:effectLst/>
                <a:uLnTx/>
                <a:uFillTx/>
                <a:latin typeface="+mn-lt"/>
                <a:ea typeface="+mn-ea"/>
                <a:cs typeface="+mn-cs"/>
              </a:rPr>
              <a:t>https://www.stphilipscathedral.org/Sermons/the-rev-thee-smith/</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74</a:t>
            </a:fld>
            <a:endParaRPr lang="en-US" dirty="0"/>
          </a:p>
        </p:txBody>
      </p:sp>
    </p:spTree>
    <p:extLst>
      <p:ext uri="{BB962C8B-B14F-4D97-AF65-F5344CB8AC3E}">
        <p14:creationId xmlns:p14="http://schemas.microsoft.com/office/powerpoint/2010/main" val="699486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2</a:t>
            </a:r>
            <a:r>
              <a:rPr lang="en-US" sz="1200" kern="1200" baseline="30000" dirty="0">
                <a:solidFill>
                  <a:schemeClr val="tx1"/>
                </a:solidFill>
                <a:latin typeface="+mn-lt"/>
                <a:ea typeface="+mn-ea"/>
                <a:cs typeface="+mn-cs"/>
              </a:rPr>
              <a:t>nd</a:t>
            </a:r>
            <a:r>
              <a:rPr lang="en-US" sz="1200" kern="1200" baseline="0" dirty="0">
                <a:solidFill>
                  <a:schemeClr val="tx1"/>
                </a:solidFill>
                <a:latin typeface="+mn-lt"/>
                <a:ea typeface="+mn-ea"/>
                <a:cs typeface="+mn-cs"/>
              </a:rPr>
              <a:t> two Approaches intro</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Patti DeRosa, Cross-Cultural Consultation, 28 South Main Street #177, Randolph, MA 02368; 5/93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solidFill>
                  <a:prstClr val="black"/>
                </a:solidFill>
              </a:rPr>
              <a:pPr>
                <a:defRPr/>
              </a:pPr>
              <a:t>75</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0" kern="1200" dirty="0">
                <a:solidFill>
                  <a:schemeClr val="tx1"/>
                </a:solidFill>
                <a:latin typeface="+mn-lt"/>
                <a:ea typeface="+mn-ea"/>
                <a:cs typeface="+mn-cs"/>
              </a:rPr>
              <a:t>2</a:t>
            </a:r>
            <a:r>
              <a:rPr lang="en-US" sz="1200" b="0" kern="1200" baseline="30000" dirty="0">
                <a:solidFill>
                  <a:schemeClr val="tx1"/>
                </a:solidFill>
                <a:latin typeface="+mn-lt"/>
                <a:ea typeface="+mn-ea"/>
                <a:cs typeface="+mn-cs"/>
              </a:rPr>
              <a:t>nd</a:t>
            </a:r>
            <a:r>
              <a:rPr lang="en-US" sz="1200" b="0" kern="1200" dirty="0">
                <a:solidFill>
                  <a:schemeClr val="tx1"/>
                </a:solidFill>
                <a:latin typeface="+mn-lt"/>
                <a:ea typeface="+mn-ea"/>
                <a:cs typeface="+mn-cs"/>
              </a:rPr>
              <a:t> two Examples intro</a:t>
            </a:r>
          </a:p>
          <a:p>
            <a:r>
              <a:rPr lang="en-US" sz="1200" b="1" kern="1200" dirty="0">
                <a:solidFill>
                  <a:schemeClr val="tx1"/>
                </a:solidFill>
                <a:latin typeface="+mn-lt"/>
                <a:ea typeface="+mn-ea"/>
                <a:cs typeface="+mn-cs"/>
              </a:rPr>
              <a:t>(3) Diversity (business) </a:t>
            </a:r>
            <a:r>
              <a:rPr lang="en-US" sz="1200" kern="1200" dirty="0">
                <a:solidFill>
                  <a:schemeClr val="tx1"/>
                </a:solidFill>
                <a:latin typeface="+mn-lt"/>
                <a:ea typeface="+mn-ea"/>
                <a:cs typeface="+mn-cs"/>
              </a:rPr>
              <a:t>From Wikipedia, the free encyclopedia</a:t>
            </a:r>
          </a:p>
          <a:p>
            <a:r>
              <a:rPr lang="en-US" sz="1200" kern="1200" dirty="0">
                <a:solidFill>
                  <a:schemeClr val="tx1"/>
                </a:solidFill>
                <a:latin typeface="+mn-lt"/>
                <a:ea typeface="+mn-ea"/>
                <a:cs typeface="+mn-cs"/>
              </a:rPr>
              <a:t>The original model for diversity was situated around affirmative action drawing strength from the law and a need to comply with equal employment opportunity objectives . . .</a:t>
            </a:r>
          </a:p>
          <a:p>
            <a:r>
              <a:rPr lang="en-US" sz="1200" kern="1200" dirty="0">
                <a:solidFill>
                  <a:schemeClr val="tx1"/>
                </a:solidFill>
                <a:latin typeface="+mn-lt"/>
                <a:ea typeface="+mn-ea"/>
                <a:cs typeface="+mn-cs"/>
              </a:rPr>
              <a:t>Although US employers are prohibited by federal and state laws from giving race or ethnicity any consideration in hiring or assigning employees,</a:t>
            </a:r>
            <a:r>
              <a:rPr lang="en-US" sz="1200" u="sng" kern="1200" baseline="30000" dirty="0">
                <a:solidFill>
                  <a:schemeClr val="tx1"/>
                </a:solidFill>
                <a:latin typeface="+mn-lt"/>
                <a:ea typeface="+mn-ea"/>
                <a:cs typeface="+mn-cs"/>
                <a:hlinkClick r:id="rId3"/>
              </a:rPr>
              <a:t>[1]</a:t>
            </a:r>
            <a:r>
              <a:rPr lang="en-US" sz="1200" kern="1200" dirty="0">
                <a:solidFill>
                  <a:schemeClr val="tx1"/>
                </a:solidFill>
                <a:latin typeface="+mn-lt"/>
                <a:ea typeface="+mn-ea"/>
                <a:cs typeface="+mn-cs"/>
              </a:rPr>
              <a:t>  . . . the US Supreme Court has upheld the use of limited preferences based on race, ethnicity, and [gender] when there is a “manifest imbalance” in a “traditionally segregated job category.”</a:t>
            </a:r>
            <a:r>
              <a:rPr lang="en-US" sz="1200" u="sng" kern="1200" baseline="30000" dirty="0">
                <a:solidFill>
                  <a:schemeClr val="tx1"/>
                </a:solidFill>
                <a:latin typeface="+mn-lt"/>
                <a:ea typeface="+mn-ea"/>
                <a:cs typeface="+mn-cs"/>
                <a:hlinkClick r:id="rId3"/>
              </a:rPr>
              <a:t>[</a:t>
            </a:r>
            <a:r>
              <a:rPr lang="en-US" sz="1200" kern="1200" baseline="30000" dirty="0">
                <a:solidFill>
                  <a:schemeClr val="tx1"/>
                </a:solidFill>
                <a:latin typeface="+mn-lt"/>
                <a:ea typeface="+mn-ea"/>
                <a:cs typeface="+mn-cs"/>
              </a:rPr>
              <a:t>2][3] </a:t>
            </a:r>
          </a:p>
          <a:p>
            <a:r>
              <a:rPr lang="en-US" sz="1200" b="1" kern="1200" dirty="0">
                <a:solidFill>
                  <a:schemeClr val="tx1"/>
                </a:solidFill>
                <a:latin typeface="+mn-lt"/>
                <a:ea typeface="+mn-ea"/>
                <a:cs typeface="+mn-cs"/>
              </a:rPr>
              <a:t>References</a:t>
            </a:r>
            <a:endParaRPr lang="en-US" sz="1200" kern="1200" dirty="0">
              <a:solidFill>
                <a:schemeClr val="tx1"/>
              </a:solidFill>
              <a:latin typeface="+mn-lt"/>
              <a:ea typeface="+mn-ea"/>
              <a:cs typeface="+mn-cs"/>
            </a:endParaRPr>
          </a:p>
          <a:p>
            <a:pPr lvl="1"/>
            <a:r>
              <a:rPr lang="en-US" sz="1200" b="1" u="sng" kern="1200" dirty="0">
                <a:solidFill>
                  <a:schemeClr val="tx1"/>
                </a:solidFill>
                <a:latin typeface="+mn-lt"/>
                <a:ea typeface="+mn-ea"/>
                <a:cs typeface="+mn-cs"/>
              </a:rPr>
              <a:t>1</a:t>
            </a:r>
            <a:r>
              <a:rPr lang="en-US" sz="1200" kern="1200" dirty="0">
                <a:solidFill>
                  <a:schemeClr val="tx1"/>
                </a:solidFill>
                <a:latin typeface="+mn-lt"/>
                <a:ea typeface="+mn-ea"/>
                <a:cs typeface="+mn-cs"/>
              </a:rPr>
              <a:t> </a:t>
            </a:r>
            <a:r>
              <a:rPr lang="en-US" sz="1200" u="sng" kern="1200" dirty="0">
                <a:solidFill>
                  <a:schemeClr val="tx1"/>
                </a:solidFill>
                <a:latin typeface="+mn-lt"/>
                <a:ea typeface="+mn-ea"/>
                <a:cs typeface="+mn-cs"/>
                <a:hlinkClick r:id="rId4"/>
              </a:rPr>
              <a:t>"The U.S. Equal Employment Opportunity Commission"</a:t>
            </a:r>
            <a:r>
              <a:rPr lang="en-US" sz="1200" kern="1200" dirty="0">
                <a:solidFill>
                  <a:schemeClr val="tx1"/>
                </a:solidFill>
                <a:latin typeface="+mn-lt"/>
                <a:ea typeface="+mn-ea"/>
                <a:cs typeface="+mn-cs"/>
              </a:rPr>
              <a:t>. </a:t>
            </a:r>
            <a:r>
              <a:rPr lang="en-US" sz="1200" u="sng" kern="1200" dirty="0">
                <a:solidFill>
                  <a:schemeClr val="tx1"/>
                </a:solidFill>
                <a:latin typeface="+mn-lt"/>
                <a:ea typeface="+mn-ea"/>
                <a:cs typeface="+mn-cs"/>
                <a:hlinkClick r:id="rId4"/>
              </a:rPr>
              <a:t>http://www.eeoc.gov/facts/qanda.html</a:t>
            </a:r>
            <a:r>
              <a:rPr lang="en-US" sz="1200" kern="1200" dirty="0">
                <a:solidFill>
                  <a:schemeClr val="tx1"/>
                </a:solidFill>
                <a:latin typeface="+mn-lt"/>
                <a:ea typeface="+mn-ea"/>
                <a:cs typeface="+mn-cs"/>
              </a:rPr>
              <a:t>. Retrieved 13 November 2011. </a:t>
            </a:r>
          </a:p>
          <a:p>
            <a:pPr lvl="1"/>
            <a:r>
              <a:rPr lang="en-US" sz="1200" b="1" u="sng" kern="1200" dirty="0">
                <a:solidFill>
                  <a:schemeClr val="tx1"/>
                </a:solidFill>
                <a:latin typeface="+mn-lt"/>
                <a:ea typeface="+mn-ea"/>
                <a:cs typeface="+mn-cs"/>
              </a:rPr>
              <a:t>2</a:t>
            </a:r>
            <a:r>
              <a:rPr lang="en-US" sz="1200" kern="1200" dirty="0">
                <a:solidFill>
                  <a:schemeClr val="tx1"/>
                </a:solidFill>
                <a:latin typeface="+mn-lt"/>
                <a:ea typeface="+mn-ea"/>
                <a:cs typeface="+mn-cs"/>
              </a:rPr>
              <a:t> United Steelworkers v. Weber, 443 U.S. 193 (1979), </a:t>
            </a:r>
            <a:r>
              <a:rPr lang="en-US" sz="1200" u="sng" kern="1200" dirty="0">
                <a:solidFill>
                  <a:schemeClr val="tx1"/>
                </a:solidFill>
                <a:latin typeface="+mn-lt"/>
                <a:ea typeface="+mn-ea"/>
                <a:cs typeface="+mn-cs"/>
                <a:hlinkClick r:id="rId5"/>
              </a:rPr>
              <a:t>http://supreme.justia.com/us/443/193/case.html</a:t>
            </a:r>
            <a:r>
              <a:rPr lang="en-US" sz="1200" kern="1200" dirty="0">
                <a:solidFill>
                  <a:schemeClr val="tx1"/>
                </a:solidFill>
                <a:latin typeface="+mn-lt"/>
                <a:ea typeface="+mn-ea"/>
                <a:cs typeface="+mn-cs"/>
              </a:rPr>
              <a:t>&lt;/a&gt;</a:t>
            </a:r>
          </a:p>
          <a:p>
            <a:pPr lvl="1"/>
            <a:r>
              <a:rPr lang="en-US" sz="1200" b="1" u="sng" kern="1200" dirty="0">
                <a:solidFill>
                  <a:schemeClr val="tx1"/>
                </a:solidFill>
                <a:latin typeface="+mn-lt"/>
                <a:ea typeface="+mn-ea"/>
                <a:cs typeface="+mn-cs"/>
              </a:rPr>
              <a:t>3</a:t>
            </a:r>
            <a:r>
              <a:rPr lang="en-US" sz="1200" kern="1200" dirty="0">
                <a:solidFill>
                  <a:schemeClr val="tx1"/>
                </a:solidFill>
                <a:latin typeface="+mn-lt"/>
                <a:ea typeface="+mn-ea"/>
                <a:cs typeface="+mn-cs"/>
              </a:rPr>
              <a:t> Johnson v. Transportation Agency, 480 U.S. 616 (1987), </a:t>
            </a:r>
            <a:r>
              <a:rPr lang="en-US" sz="1200" u="sng" kern="1200" dirty="0">
                <a:solidFill>
                  <a:schemeClr val="tx1"/>
                </a:solidFill>
                <a:latin typeface="+mn-lt"/>
                <a:ea typeface="+mn-ea"/>
                <a:cs typeface="+mn-cs"/>
                <a:hlinkClick r:id="rId6"/>
              </a:rPr>
              <a:t>http://supreme.justia.com/us/480/616/</a:t>
            </a:r>
            <a:r>
              <a:rPr lang="en-US" sz="1200" kern="1200" dirty="0">
                <a:solidFill>
                  <a:schemeClr val="tx1"/>
                </a:solidFill>
                <a:latin typeface="+mn-lt"/>
                <a:ea typeface="+mn-ea"/>
                <a:cs typeface="+mn-cs"/>
              </a:rPr>
              <a:t>; also see, </a:t>
            </a:r>
            <a:r>
              <a:rPr lang="en-US" sz="1200" u="sng" kern="1200" dirty="0">
                <a:solidFill>
                  <a:schemeClr val="tx1"/>
                </a:solidFill>
                <a:latin typeface="+mn-lt"/>
                <a:ea typeface="+mn-ea"/>
                <a:cs typeface="+mn-cs"/>
                <a:hlinkClick r:id="rId7" tooltip="Norma M. Riccucci"/>
              </a:rPr>
              <a:t>Norma M. Riccucci</a:t>
            </a:r>
            <a:r>
              <a:rPr lang="en-US" sz="1200" kern="1200" dirty="0">
                <a:solidFill>
                  <a:schemeClr val="tx1"/>
                </a:solidFill>
                <a:latin typeface="+mn-lt"/>
                <a:ea typeface="+mn-ea"/>
                <a:cs typeface="+mn-cs"/>
              </a:rPr>
              <a:t>, Managing Diversity in Public Sector Workforces. Boulder, CO: Westview Press, 2002. </a:t>
            </a:r>
            <a:r>
              <a:rPr lang="en-US" sz="1200" u="sng" kern="1200" dirty="0">
                <a:solidFill>
                  <a:schemeClr val="tx1"/>
                </a:solidFill>
                <a:latin typeface="+mn-lt"/>
                <a:ea typeface="+mn-ea"/>
                <a:cs typeface="+mn-cs"/>
                <a:hlinkClick r:id="rId8"/>
              </a:rPr>
              <a:t>http://www.amazon.com/Managing-Diversity-Workforces-Essentials-Administration/dp/081339838X/ref=sr_1_2?s=books&amp;ie=UTF8&amp;qid=1298049517&amp;sr=1-2</a:t>
            </a:r>
            <a:endParaRPr lang="en-US" sz="1200" kern="1200" dirty="0">
              <a:solidFill>
                <a:schemeClr val="tx1"/>
              </a:solidFill>
              <a:latin typeface="+mn-lt"/>
              <a:ea typeface="+mn-ea"/>
              <a:cs typeface="+mn-cs"/>
            </a:endParaRPr>
          </a:p>
          <a:p>
            <a:r>
              <a:rPr lang="en-US" sz="1200" b="1" u="sng" kern="1200" dirty="0">
                <a:solidFill>
                  <a:schemeClr val="tx1"/>
                </a:solidFill>
                <a:latin typeface="+mn-lt"/>
                <a:ea typeface="+mn-ea"/>
                <a:cs typeface="+mn-cs"/>
                <a:hlinkClick r:id="rId3"/>
              </a:rPr>
              <a:t>http://en.wikipedia.org/wiki/Workplace_diversity</a:t>
            </a:r>
            <a:r>
              <a:rPr lang="en-US" sz="1200" b="1"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dirty="0"/>
              <a:t>(4) </a:t>
            </a:r>
            <a:r>
              <a:rPr lang="en-US" b="1" dirty="0"/>
              <a:t>American</a:t>
            </a:r>
            <a:r>
              <a:rPr lang="en-US" b="1" baseline="0" dirty="0"/>
              <a:t> Institute for Managing Diversity </a:t>
            </a:r>
            <a:r>
              <a:rPr lang="en-US" baseline="0" dirty="0"/>
              <a:t>(AIMD).  F</a:t>
            </a:r>
            <a:r>
              <a:rPr lang="en-US" dirty="0"/>
              <a:t>ounded by Dr. R. Roosevelt Thomas, Jr. in 1984, AIMD has conducted educational programs in diversity management, cutting edge research, and an array of fora, symposia, conferences, speaking engagements and other initiatives across the nation and the globe.  Through AIMD’s Diversity Leadership Academy, the Institute has conducted leadership development programs in diversity management designed specifically for leaders in business, nonprofit, faith-based, education, government sectors of our society.  </a:t>
            </a:r>
            <a:r>
              <a:rPr lang="en-US" b="1" dirty="0">
                <a:solidFill>
                  <a:srgbClr val="0070C0"/>
                </a:solidFill>
              </a:rPr>
              <a:t> www.aimd.org</a:t>
            </a:r>
            <a:r>
              <a:rPr lang="en-US" b="1" baseline="0" dirty="0">
                <a:solidFill>
                  <a:srgbClr val="0070C0"/>
                </a:solidFill>
              </a:rPr>
              <a:t> </a:t>
            </a:r>
            <a:endParaRPr lang="en-US" sz="1200" b="1" kern="1200" dirty="0">
              <a:solidFill>
                <a:srgbClr val="0070C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solidFill>
                  <a:prstClr val="black"/>
                </a:solidFill>
              </a:rPr>
              <a:pPr>
                <a:defRPr/>
              </a:pPr>
              <a:t>76</a:t>
            </a:fld>
            <a:endParaRPr lang="en-US" dirty="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a:solidFill>
                  <a:schemeClr val="tx1"/>
                </a:solidFill>
                <a:latin typeface="+mn-lt"/>
                <a:ea typeface="+mn-ea"/>
                <a:cs typeface="+mn-cs"/>
              </a:rPr>
              <a:t>1</a:t>
            </a:r>
            <a:r>
              <a:rPr lang="en-US" sz="1200" kern="1200" baseline="30000" dirty="0">
                <a:solidFill>
                  <a:schemeClr val="tx1"/>
                </a:solidFill>
                <a:latin typeface="+mn-lt"/>
                <a:ea typeface="+mn-ea"/>
                <a:cs typeface="+mn-cs"/>
              </a:rPr>
              <a:t>st</a:t>
            </a:r>
            <a:r>
              <a:rPr lang="en-US" sz="1200" kern="1200" baseline="0" dirty="0">
                <a:solidFill>
                  <a:schemeClr val="tx1"/>
                </a:solidFill>
                <a:latin typeface="+mn-lt"/>
                <a:ea typeface="+mn-ea"/>
                <a:cs typeface="+mn-cs"/>
              </a:rPr>
              <a:t> two Approaches intro.</a:t>
            </a:r>
          </a:p>
          <a:p>
            <a:r>
              <a:rPr lang="en-US" sz="1200" kern="1200" baseline="0" dirty="0">
                <a:solidFill>
                  <a:schemeClr val="tx1"/>
                </a:solidFill>
                <a:latin typeface="+mn-lt"/>
                <a:ea typeface="+mn-ea"/>
                <a:cs typeface="+mn-cs"/>
              </a:rPr>
              <a:t>Patti DeRosa, Cross-Cultural Consultation, 28 South Main Street #177, Randolph, MA 02368; 5/93 </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baseline="0" dirty="0"/>
              <a:t>1</a:t>
            </a:r>
            <a:r>
              <a:rPr lang="en-US" b="0" baseline="30000" dirty="0"/>
              <a:t>st</a:t>
            </a:r>
            <a:r>
              <a:rPr lang="en-US" b="0" baseline="0" dirty="0"/>
              <a:t> 2 Examples intro</a:t>
            </a:r>
          </a:p>
          <a:p>
            <a:r>
              <a:rPr lang="en-US" b="1" baseline="0" dirty="0"/>
              <a:t>www.pisab.org/who-we-are</a:t>
            </a:r>
          </a:p>
          <a:p>
            <a:r>
              <a:rPr lang="en-US" dirty="0"/>
              <a:t>The People’s Institute for Survival and Beyond (PISAB), is a national and international collective of anti-racist, multicultural community organizers and educators dedicated to building an effective movement for social transformation.</a:t>
            </a:r>
          </a:p>
          <a:p>
            <a:r>
              <a:rPr lang="en-US" dirty="0"/>
              <a:t>The People’s Institute believes that racism is the primary barrier preventing communities from building effective coalitions and overcoming institutionalized oppression and inequities.  Through Undoing Racism®/Community Organizing Workshops, technical assistance and consultations, The People’s Institute helps individuals, communities, organizations and institutions move beyond addressing the symptoms of racism to undoing the causes of racism so as to create a more just and equitable society.</a:t>
            </a:r>
          </a:p>
          <a:p>
            <a:r>
              <a:rPr lang="en-US" dirty="0"/>
              <a:t>Founded in 1980 by long-time community organizers Ron Chisom of New Orleans, and Dr. Jim Dunn of Yellow Springs, Ohio, The People’s Institute has impacted the lives of nearly 500,000 people both nationally and internationally. Through this process, it supports a cadre of anti-racist organizers who build leadership and accountability in the communities where they are organizing.</a:t>
            </a:r>
          </a:p>
          <a:p>
            <a:r>
              <a:rPr lang="en-US" dirty="0"/>
              <a:t>Today, The People’s Institute is recognized as one of the foremost anti-racism training and organizing institutions in the nation. In a 2002 Aspen Institute survey of eleven top racial justice organizations, five credited The People’s Institute with having the most effective anti-racist analysis.</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www.tolerance.org/about </a:t>
            </a:r>
          </a:p>
          <a:p>
            <a:r>
              <a:rPr lang="en-US" dirty="0"/>
              <a:t>We provide free educational materials to teachers and other school practitioners in the U.S. and abroad. Our self-titled magazine is sent to 450,000 educators twice annually, and tens of thousands of educators use our free curricular kits. More than 5,000 schools participate in our annual Mix It Up at Lunch Day program.</a:t>
            </a:r>
          </a:p>
          <a:p>
            <a:r>
              <a:rPr lang="en-US" dirty="0"/>
              <a:t>Our teaching materials have won two Oscars, an Emmy and more than 20 honors from the Association of Educational Publishers, including two Golden Lamp Awards, the industry's highest honor. Scientific surveys demonstrate that our programs help students learn respect for differences and bolster teacher practice.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Teaching Tolerance</a:t>
            </a:r>
            <a:br>
              <a:rPr lang="en-US" dirty="0"/>
            </a:br>
            <a:r>
              <a:rPr lang="en-US" dirty="0"/>
              <a:t>A Project of the Southern Poverty Law Center</a:t>
            </a:r>
            <a:br>
              <a:rPr lang="en-US" dirty="0"/>
            </a:br>
            <a:r>
              <a:rPr lang="en-US" dirty="0"/>
              <a:t>400 Washington Ave.</a:t>
            </a:r>
            <a:br>
              <a:rPr lang="en-US" dirty="0"/>
            </a:br>
            <a:r>
              <a:rPr lang="en-US" dirty="0"/>
              <a:t>Montgomery, AL 36104</a:t>
            </a:r>
            <a:br>
              <a:rPr lang="en-US" dirty="0"/>
            </a:br>
            <a:r>
              <a:rPr lang="en-US" dirty="0"/>
              <a:t>(334) 956-8200</a:t>
            </a:r>
          </a:p>
          <a:p>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solidFill>
                  <a:prstClr val="black"/>
                </a:solidFill>
              </a:rPr>
              <a:pPr>
                <a:defRPr/>
              </a:pPr>
              <a:t>78</a:t>
            </a:fld>
            <a:endParaRPr lang="en-US" dirty="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a:solidFill>
                  <a:schemeClr val="tx1"/>
                </a:solidFill>
                <a:latin typeface="+mn-lt"/>
                <a:ea typeface="+mn-ea"/>
                <a:cs typeface="+mn-cs"/>
              </a:rPr>
              <a:t>3</a:t>
            </a:r>
            <a:r>
              <a:rPr lang="en-US" sz="1200" kern="1200" baseline="30000" dirty="0">
                <a:solidFill>
                  <a:schemeClr val="tx1"/>
                </a:solidFill>
                <a:latin typeface="+mn-lt"/>
                <a:ea typeface="+mn-ea"/>
                <a:cs typeface="+mn-cs"/>
              </a:rPr>
              <a:t>rd</a:t>
            </a:r>
            <a:r>
              <a:rPr lang="en-US" sz="1200" kern="1200" baseline="0" dirty="0">
                <a:solidFill>
                  <a:schemeClr val="tx1"/>
                </a:solidFill>
                <a:latin typeface="+mn-lt"/>
                <a:ea typeface="+mn-ea"/>
                <a:cs typeface="+mn-cs"/>
              </a:rPr>
              <a:t> two Approaches intro.</a:t>
            </a:r>
          </a:p>
          <a:p>
            <a:r>
              <a:rPr lang="en-US" sz="1200" kern="1200" baseline="0" dirty="0">
                <a:solidFill>
                  <a:schemeClr val="tx1"/>
                </a:solidFill>
                <a:latin typeface="+mn-lt"/>
                <a:ea typeface="+mn-ea"/>
                <a:cs typeface="+mn-cs"/>
              </a:rPr>
              <a:t>Patti DeRosa, Cross-Cultural Consultation, 28 South Main Street #177, Randolph, MA 02368; 5/93 </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dirty="0">
                <a:solidFill>
                  <a:schemeClr val="tx1"/>
                </a:solidFill>
                <a:latin typeface="+mn-lt"/>
                <a:ea typeface="+mn-ea"/>
                <a:cs typeface="+mn-cs"/>
              </a:rPr>
              <a:t>3rd two Examples intro</a:t>
            </a:r>
          </a:p>
          <a:p>
            <a:r>
              <a:rPr lang="en-US" sz="1200" b="1" kern="1200" dirty="0">
                <a:solidFill>
                  <a:schemeClr val="tx1"/>
                </a:solidFill>
                <a:latin typeface="+mn-lt"/>
                <a:ea typeface="+mn-ea"/>
                <a:cs typeface="+mn-cs"/>
              </a:rPr>
              <a:t>(5)</a:t>
            </a:r>
            <a:r>
              <a:rPr lang="en-US" sz="1200" b="1" kern="1200" baseline="0" dirty="0">
                <a:solidFill>
                  <a:schemeClr val="tx1"/>
                </a:solidFill>
                <a:latin typeface="+mn-lt"/>
                <a:ea typeface="+mn-ea"/>
                <a:cs typeface="+mn-cs"/>
              </a:rPr>
              <a:t> </a:t>
            </a:r>
            <a:r>
              <a:rPr lang="en-US" b="1" dirty="0"/>
              <a:t>About NCBI </a:t>
            </a:r>
          </a:p>
          <a:p>
            <a:r>
              <a:rPr lang="en-US" i="1" dirty="0"/>
              <a:t>“The National Coalition Building Institute is an international, non-profit, leadership training organization based in Washington, DC, USA. Since 1984, NCBI has worked to eliminate racism and all other forms of prejudice and discrimination throughout the world.”</a:t>
            </a:r>
            <a:endParaRPr lang="en-US" dirty="0"/>
          </a:p>
          <a:p>
            <a:r>
              <a:rPr lang="en-US" dirty="0"/>
              <a:t>NCBI takes a proactive approach that begins with one or more people from a variety of organizational or community settings, including schools, colleges and universities, corporations, foundations, correctional facilities, law enforcement agencies, government offices, and labor unions.</a:t>
            </a:r>
          </a:p>
          <a:p>
            <a:r>
              <a:rPr lang="en-US" dirty="0"/>
              <a:t>These individuals are taught effective leadership skills in the areas of prejudice reduction, violence prevention, conflict resolution, and coalition building. NCBI programs enable leaders to take principled and courageous stands, enter the heat of emotionally-charged conflict to build bridges, and act as stalwart allies for all groups. </a:t>
            </a:r>
            <a:r>
              <a:rPr lang="en-US" b="1" dirty="0"/>
              <a:t>http://ncbi.org/about-ncbi</a:t>
            </a:r>
          </a:p>
          <a:p>
            <a:r>
              <a:rPr lang="en-US" b="1" dirty="0"/>
              <a:t>(6) ADL’s (Anti-Defamation</a:t>
            </a:r>
            <a:r>
              <a:rPr lang="en-US" b="1" baseline="0" dirty="0"/>
              <a:t> League) WORLD OF DIFFERENCE </a:t>
            </a:r>
            <a:r>
              <a:rPr lang="en-US" b="0" baseline="0" dirty="0"/>
              <a:t>programs include:</a:t>
            </a:r>
            <a:r>
              <a:rPr lang="en-US" b="1" dirty="0"/>
              <a:t>  </a:t>
            </a:r>
            <a:r>
              <a:rPr lang="en-US" sz="1200" b="1" u="sng" kern="1200" dirty="0">
                <a:solidFill>
                  <a:schemeClr val="tx1"/>
                </a:solidFill>
                <a:latin typeface="+mn-lt"/>
                <a:ea typeface="+mn-ea"/>
                <a:cs typeface="+mn-cs"/>
                <a:hlinkClick r:id="rId3"/>
              </a:rPr>
              <a:t>A CLASSROOM OF DIFFERENCE</a:t>
            </a:r>
            <a:r>
              <a:rPr lang="en-US" sz="1200" b="1" u="sng" kern="1200" baseline="30000" dirty="0">
                <a:solidFill>
                  <a:schemeClr val="tx1"/>
                </a:solidFill>
                <a:latin typeface="+mn-lt"/>
                <a:ea typeface="+mn-ea"/>
                <a:cs typeface="+mn-cs"/>
                <a:hlinkClick r:id="rId3"/>
              </a:rPr>
              <a:t>™</a:t>
            </a:r>
            <a:r>
              <a:rPr lang="en-US" sz="1200" b="0" u="none" kern="1200" baseline="0" dirty="0">
                <a:solidFill>
                  <a:schemeClr val="tx1"/>
                </a:solidFill>
                <a:latin typeface="+mn-lt"/>
                <a:ea typeface="+mn-ea"/>
                <a:cs typeface="+mn-cs"/>
              </a:rPr>
              <a:t> to a</a:t>
            </a:r>
            <a:r>
              <a:rPr lang="en-US" sz="1200" kern="1200" dirty="0">
                <a:solidFill>
                  <a:schemeClr val="tx1"/>
                </a:solidFill>
                <a:latin typeface="+mn-lt"/>
                <a:ea typeface="+mn-ea"/>
                <a:cs typeface="+mn-cs"/>
              </a:rPr>
              <a:t>ddress diversity issues in </a:t>
            </a:r>
            <a:r>
              <a:rPr lang="en-US" sz="1200" b="0" kern="1200" dirty="0">
                <a:solidFill>
                  <a:schemeClr val="tx1"/>
                </a:solidFill>
                <a:latin typeface="+mn-lt"/>
                <a:ea typeface="+mn-ea"/>
                <a:cs typeface="+mn-cs"/>
              </a:rPr>
              <a:t>the pre-kindergarten through 12th grade school communities. </a:t>
            </a:r>
            <a:r>
              <a:rPr lang="en-US" sz="1200" kern="1200" dirty="0">
                <a:solidFill>
                  <a:schemeClr val="tx1"/>
                </a:solidFill>
                <a:latin typeface="+mn-lt"/>
                <a:ea typeface="+mn-ea"/>
                <a:cs typeface="+mn-cs"/>
              </a:rPr>
              <a:t>Services include workshops and curricular materials for teachers, support staff, classified staff, administrators, students and family;</a:t>
            </a:r>
          </a:p>
          <a:p>
            <a:r>
              <a:rPr lang="en-US" sz="1200" b="1" u="sng" kern="1200" dirty="0">
                <a:solidFill>
                  <a:schemeClr val="tx1"/>
                </a:solidFill>
                <a:latin typeface="+mn-lt"/>
                <a:ea typeface="+mn-ea"/>
                <a:cs typeface="+mn-cs"/>
                <a:hlinkClick r:id="rId4"/>
              </a:rPr>
              <a:t>A CAMPUS OF DIFFERENCE</a:t>
            </a:r>
            <a:r>
              <a:rPr lang="en-US" sz="1200" b="1" u="sng" kern="1200" baseline="30000" dirty="0">
                <a:solidFill>
                  <a:schemeClr val="tx1"/>
                </a:solidFill>
                <a:latin typeface="+mn-lt"/>
                <a:ea typeface="+mn-ea"/>
                <a:cs typeface="+mn-cs"/>
                <a:hlinkClick r:id="rId4"/>
              </a:rPr>
              <a: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Assists </a:t>
            </a:r>
            <a:r>
              <a:rPr lang="en-US" sz="1200" b="1" kern="1200" dirty="0">
                <a:solidFill>
                  <a:schemeClr val="tx1"/>
                </a:solidFill>
                <a:latin typeface="+mn-lt"/>
                <a:ea typeface="+mn-ea"/>
                <a:cs typeface="+mn-cs"/>
              </a:rPr>
              <a:t>college</a:t>
            </a:r>
            <a:r>
              <a:rPr lang="en-US" sz="1200" kern="1200" dirty="0">
                <a:solidFill>
                  <a:schemeClr val="tx1"/>
                </a:solidFill>
                <a:latin typeface="+mn-lt"/>
                <a:ea typeface="+mn-ea"/>
                <a:cs typeface="+mn-cs"/>
              </a:rPr>
              <a:t> administrators, faculty members and students learn to examine stereotypes, expand cultural awareness, explore the value of diversity, and combat all forms of bigotry;</a:t>
            </a:r>
          </a:p>
          <a:p>
            <a:r>
              <a:rPr lang="en-US" sz="1200" b="1" u="sng" kern="1200" dirty="0">
                <a:solidFill>
                  <a:schemeClr val="tx1"/>
                </a:solidFill>
                <a:latin typeface="+mn-lt"/>
                <a:ea typeface="+mn-ea"/>
                <a:cs typeface="+mn-cs"/>
                <a:hlinkClick r:id="rId5"/>
              </a:rPr>
              <a:t>A COMMUNITY OF DIFFERENCE</a:t>
            </a:r>
            <a:r>
              <a:rPr lang="en-US" sz="1200" b="1" u="sng" kern="1200" baseline="30000" dirty="0">
                <a:solidFill>
                  <a:schemeClr val="tx1"/>
                </a:solidFill>
                <a:latin typeface="+mn-lt"/>
                <a:ea typeface="+mn-ea"/>
                <a:cs typeface="+mn-cs"/>
                <a:hlinkClick r:id="rId5"/>
              </a:rPr>
              <a: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Offers </a:t>
            </a:r>
            <a:r>
              <a:rPr lang="en-US" sz="1200" b="0" kern="1200" dirty="0">
                <a:solidFill>
                  <a:schemeClr val="tx1"/>
                </a:solidFill>
                <a:latin typeface="+mn-lt"/>
                <a:ea typeface="+mn-ea"/>
                <a:cs typeface="+mn-cs"/>
              </a:rPr>
              <a:t>social service workers, volunteers and staffs of community organizations, after-school/youth service leaders and providers - as well as civic leaders </a:t>
            </a:r>
            <a:r>
              <a:rPr lang="en-US" sz="1200" kern="1200" dirty="0">
                <a:solidFill>
                  <a:schemeClr val="tx1"/>
                </a:solidFill>
                <a:latin typeface="+mn-lt"/>
                <a:ea typeface="+mn-ea"/>
                <a:cs typeface="+mn-cs"/>
              </a:rPr>
              <a:t>- skills and strategies to work together more effectively;</a:t>
            </a:r>
          </a:p>
          <a:p>
            <a:r>
              <a:rPr lang="en-US" sz="1200" b="1" u="sng" kern="1200" dirty="0">
                <a:solidFill>
                  <a:schemeClr val="tx1"/>
                </a:solidFill>
                <a:latin typeface="+mn-lt"/>
                <a:ea typeface="+mn-ea"/>
                <a:cs typeface="+mn-cs"/>
                <a:hlinkClick r:id="rId6"/>
              </a:rPr>
              <a:t>A WORKPLACE OF DIFFERENCE</a:t>
            </a:r>
            <a:r>
              <a:rPr lang="en-US" sz="1200" b="1" u="sng" kern="1200" baseline="30000" dirty="0">
                <a:solidFill>
                  <a:schemeClr val="tx1"/>
                </a:solidFill>
                <a:latin typeface="+mn-lt"/>
                <a:ea typeface="+mn-ea"/>
                <a:cs typeface="+mn-cs"/>
                <a:hlinkClick r:id="rId6"/>
              </a:rPr>
              <a: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Helps </a:t>
            </a:r>
            <a:r>
              <a:rPr lang="en-US" sz="1200" b="0" kern="1200" dirty="0">
                <a:solidFill>
                  <a:schemeClr val="tx1"/>
                </a:solidFill>
                <a:latin typeface="+mn-lt"/>
                <a:ea typeface="+mn-ea"/>
                <a:cs typeface="+mn-cs"/>
              </a:rPr>
              <a:t>corporations, not-for-profit organizations, community groups, government, law enforcement agencies and small businesses </a:t>
            </a:r>
            <a:r>
              <a:rPr lang="en-US" sz="1200" kern="1200" dirty="0">
                <a:solidFill>
                  <a:schemeClr val="tx1"/>
                </a:solidFill>
                <a:latin typeface="+mn-lt"/>
                <a:ea typeface="+mn-ea"/>
                <a:cs typeface="+mn-cs"/>
              </a:rPr>
              <a:t>examine and address culturally based workplace issues.</a:t>
            </a:r>
            <a:r>
              <a:rPr lang="en-US" sz="1200" kern="1200" baseline="0" dirty="0">
                <a:solidFill>
                  <a:schemeClr val="tx1"/>
                </a:solidFill>
                <a:latin typeface="+mn-lt"/>
                <a:ea typeface="+mn-ea"/>
                <a:cs typeface="+mn-cs"/>
              </a:rPr>
              <a:t>  </a:t>
            </a:r>
            <a:r>
              <a:rPr lang="en-US" b="1" dirty="0"/>
              <a:t>www.adl.org/education/edu_awod</a:t>
            </a:r>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solidFill>
                  <a:prstClr val="black"/>
                </a:solidFill>
              </a:rPr>
              <a:pPr>
                <a:defRPr/>
              </a:pPr>
              <a:t>80</a:t>
            </a:fld>
            <a:endParaRPr lang="en-US" dirty="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Conclusion: Restorative Leadership as </a:t>
            </a:r>
          </a:p>
          <a:p>
            <a:r>
              <a:rPr lang="en-US" dirty="0"/>
              <a:t>	 ‘Deliberately Developmental’</a:t>
            </a:r>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81</a:t>
            </a:fld>
            <a:endParaRPr lang="en-US" dirty="0"/>
          </a:p>
        </p:txBody>
      </p:sp>
    </p:spTree>
    <p:extLst>
      <p:ext uri="{BB962C8B-B14F-4D97-AF65-F5344CB8AC3E}">
        <p14:creationId xmlns:p14="http://schemas.microsoft.com/office/powerpoint/2010/main" val="985441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marL="448056" marR="0" lvl="0" indent="0" algn="l" defTabSz="914400" rtl="0" eaLnBrk="1" fontAlgn="auto" latinLnBrk="0" hangingPunct="1">
              <a:lnSpc>
                <a:spcPct val="150000"/>
              </a:lnSpc>
              <a:spcBef>
                <a:spcPct val="20000"/>
              </a:spcBef>
              <a:spcAft>
                <a:spcPts val="0"/>
              </a:spcAft>
              <a:buClr>
                <a:srgbClr val="4F81BD"/>
              </a:buClr>
              <a:buSzPct val="80000"/>
              <a:buFont typeface="Wingdings 2"/>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Making Business Personal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by Robert Kegan, Lisa Lahey, Andy Fleming, and Matthew Miller; Harvard Business Review, April 2014, p. 45-52.</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fld id="{C364C994-94CF-4000-B7D4-1D35BFC52575}" type="slidenum">
              <a:rPr lang="en-US" altLang="en-US" sz="1200" smtClean="0">
                <a:latin typeface="Times New Roman" pitchFamily="18" charset="0"/>
              </a:rPr>
              <a:pPr/>
              <a:t>9</a:t>
            </a:fld>
            <a:endParaRPr lang="en-US" altLang="en-US" sz="1200" dirty="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marL="448056" marR="0" lvl="0" indent="0" algn="l" defTabSz="914400" rtl="0" eaLnBrk="1" fontAlgn="auto" latinLnBrk="0" hangingPunct="1">
              <a:lnSpc>
                <a:spcPct val="150000"/>
              </a:lnSpc>
              <a:spcBef>
                <a:spcPct val="20000"/>
              </a:spcBef>
              <a:spcAft>
                <a:spcPts val="0"/>
              </a:spcAft>
              <a:buClr>
                <a:srgbClr val="4F81BD"/>
              </a:buClr>
              <a:buSzPct val="80000"/>
              <a:buFont typeface="Wingdings 2"/>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Making Business Personal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by Robert Kegan, Lisa Lahey, Andy Fleming, and Matthew Miller; Harvard Business Review, April 2014, p. 45-52</a:t>
            </a:r>
          </a:p>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marL="448056" marR="0" lvl="0" indent="0" algn="l" defTabSz="914400" rtl="0" eaLnBrk="1" fontAlgn="auto" latinLnBrk="0" hangingPunct="1">
              <a:lnSpc>
                <a:spcPct val="150000"/>
              </a:lnSpc>
              <a:spcBef>
                <a:spcPct val="20000"/>
              </a:spcBef>
              <a:spcAft>
                <a:spcPts val="0"/>
              </a:spcAft>
              <a:buClr>
                <a:srgbClr val="4F81BD"/>
              </a:buClr>
              <a:buSzPct val="80000"/>
              <a:buFont typeface="Wingdings 2"/>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Making Business Personal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by Robert Kegan, Lisa Lahey, Andy Fleming, and Matthew Miller; Harvard Business Review, April 2014, p. 45-52</a:t>
            </a:r>
          </a:p>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marL="448056" marR="0" lvl="0" indent="0" algn="l" defTabSz="914400" rtl="0" eaLnBrk="1" fontAlgn="auto" latinLnBrk="0" hangingPunct="1">
              <a:lnSpc>
                <a:spcPct val="150000"/>
              </a:lnSpc>
              <a:spcBef>
                <a:spcPct val="20000"/>
              </a:spcBef>
              <a:spcAft>
                <a:spcPts val="0"/>
              </a:spcAft>
              <a:buClr>
                <a:srgbClr val="4F81BD"/>
              </a:buClr>
              <a:buSzPct val="80000"/>
              <a:buFont typeface="Wingdings 2"/>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Making Business Personal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by Robert Kegan, Lisa Lahey, Andy Fleming, and Matthew Miller; Harvard Business Review, April 2014, p. 45-52</a:t>
            </a:r>
          </a:p>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http://events.r20.constantcontact.com/register/event;jsessionid=3FDEA8EABD380F02F72013029EFF8217.worker_registrant?llr=kyfp9woab&amp;oeidk=a07e8yz64xtf2fe4e85 </a:t>
            </a:r>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88</a:t>
            </a:fld>
            <a:endParaRPr lang="en-US" dirty="0"/>
          </a:p>
        </p:txBody>
      </p:sp>
    </p:spTree>
    <p:extLst>
      <p:ext uri="{BB962C8B-B14F-4D97-AF65-F5344CB8AC3E}">
        <p14:creationId xmlns:p14="http://schemas.microsoft.com/office/powerpoint/2010/main" val="3122541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lvl="1" indent="0" algn="l" defTabSz="914400" rtl="0" eaLnBrk="1" fontAlgn="base" latinLnBrk="0" hangingPunct="1">
              <a:lnSpc>
                <a:spcPct val="100000"/>
              </a:lnSpc>
              <a:spcBef>
                <a:spcPct val="20000"/>
              </a:spcBef>
              <a:spcAft>
                <a:spcPct val="0"/>
              </a:spcAft>
              <a:buClrTx/>
              <a:buSzPct val="95000"/>
              <a:buFont typeface="Verdana" pitchFamily="34" charset="0"/>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Restorative Leadership for Interfaith Competence	</a:t>
            </a:r>
          </a:p>
          <a:p>
            <a:pPr marL="91440" marR="0" lvl="1" indent="0" algn="l" defTabSz="914400" rtl="0" eaLnBrk="1" fontAlgn="base" latinLnBrk="0" hangingPunct="1">
              <a:lnSpc>
                <a:spcPct val="100000"/>
              </a:lnSpc>
              <a:spcBef>
                <a:spcPct val="20000"/>
              </a:spcBef>
              <a:spcAft>
                <a:spcPct val="0"/>
              </a:spcAft>
              <a:buClrTx/>
              <a:buSzPct val="95000"/>
              <a:buFont typeface="Verdana" pitchFamily="34" charset="0"/>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Evolving Typology—or ‘Interfaith LTE’</a:t>
            </a:r>
          </a:p>
          <a:p>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89</a:t>
            </a:fld>
            <a:endParaRPr lang="en-US" dirty="0"/>
          </a:p>
        </p:txBody>
      </p:sp>
    </p:spTree>
    <p:extLst>
      <p:ext uri="{BB962C8B-B14F-4D97-AF65-F5344CB8AC3E}">
        <p14:creationId xmlns:p14="http://schemas.microsoft.com/office/powerpoint/2010/main" val="31874471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09324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1524000" y="3257550"/>
            <a:ext cx="60960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Derived from </a:t>
            </a:r>
            <a:r>
              <a:rPr lang="en-US" altLang="en-US" b="1" dirty="0"/>
              <a:t>John Cobb, "Being a Transformationist in a Pluralistic World,” </a:t>
            </a:r>
            <a:r>
              <a:rPr lang="en-US" altLang="en-US" i="1" dirty="0"/>
              <a:t>Christian Century</a:t>
            </a:r>
            <a:r>
              <a:rPr lang="en-US" altLang="en-US" dirty="0"/>
              <a:t>, Aug. 10-17, 1994, pp. 748-51.  The weaknesses of each type may also be noted, as follows:</a:t>
            </a:r>
          </a:p>
          <a:p>
            <a:endParaRPr lang="en-US" altLang="en-US" dirty="0"/>
          </a:p>
          <a:p>
            <a:r>
              <a:rPr lang="en-US" altLang="en-US" dirty="0"/>
              <a:t>1) Exclusivism rejects and forfeits the diversity of other self/world realities; their being, their value, their promise;</a:t>
            </a:r>
          </a:p>
          <a:p>
            <a:endParaRPr lang="en-US" altLang="en-US" dirty="0"/>
          </a:p>
          <a:p>
            <a:r>
              <a:rPr lang="en-US" altLang="en-US" dirty="0"/>
              <a:t>2) Inclusivism reduces the truth and reality of other traditions to aspects of its own, more privileged teachings, beliefs, and practices;</a:t>
            </a:r>
          </a:p>
          <a:p>
            <a:endParaRPr lang="en-US" altLang="en-US" dirty="0"/>
          </a:p>
          <a:p>
            <a:r>
              <a:rPr lang="en-US" altLang="en-US" dirty="0"/>
              <a:t>3) Pluralism risks runaway relativism in which anything is true or valid from any viewpoint, thus denying or subverting the (inequitable) uniqueness claims of many traditions—'Our’s is not an equally viable path to the same mountaintop but leads to the top of a different mountain!'</a:t>
            </a:r>
          </a:p>
          <a:p>
            <a:endParaRPr lang="en-US" altLang="en-US" dirty="0"/>
          </a:p>
          <a:p>
            <a:r>
              <a:rPr lang="en-US" altLang="en-US" dirty="0"/>
              <a:t>4) Transformationism privileges or advantages some traditions over others by their (formal or intrinsic) aptitude for incorporating aspects of others—for example in this schema Islam may appear to be disadvantaged or disesteemed in this regard vis-à-vis the other world religions.</a:t>
            </a:r>
          </a:p>
          <a:p>
            <a:endParaRPr lang="en-US" alt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214329-C065-4868-826A-CB4605354B7A}" type="slidenum">
              <a:rPr lang="en-US" altLang="en-US" smtClean="0"/>
              <a:pPr eaLnBrk="1" hangingPunct="1">
                <a:spcBef>
                  <a:spcPct val="0"/>
                </a:spcBef>
              </a:pPr>
              <a:t>91</a:t>
            </a:fld>
            <a:endParaRPr lang="en-US" altLang="en-US" dirty="0"/>
          </a:p>
        </p:txBody>
      </p:sp>
      <p:sp>
        <p:nvSpPr>
          <p:cNvPr id="563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B6A4A5-4592-4CC3-B384-5D2685B0DF63}" type="datetime4">
              <a:rPr lang="en-US" altLang="en-US" smtClean="0"/>
              <a:pPr eaLnBrk="1" hangingPunct="1">
                <a:spcBef>
                  <a:spcPct val="0"/>
                </a:spcBef>
              </a:pPr>
              <a:t>May 17, 2018</a:t>
            </a:fld>
            <a:endParaRPr lang="en-US" altLang="en-US" dirty="0"/>
          </a:p>
        </p:txBody>
      </p:sp>
      <p:sp>
        <p:nvSpPr>
          <p:cNvPr id="563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1524000" y="3257550"/>
            <a:ext cx="6096000" cy="1314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t>Evan M. Zuesse, </a:t>
            </a:r>
            <a:r>
              <a:rPr lang="en-US" altLang="en-US" i="1" dirty="0"/>
              <a:t>Ritual Cosmos: The Sanctification of Life in African Religions</a:t>
            </a:r>
            <a:r>
              <a:rPr lang="en-US" altLang="en-US" dirty="0"/>
              <a:t>. Ohio Univ. Press, 1985.</a:t>
            </a:r>
          </a:p>
          <a:p>
            <a:pPr marL="228600" indent="-228600">
              <a:buFontTx/>
              <a:buAutoNum type="arabicPeriod"/>
            </a:pPr>
            <a:endParaRPr lang="en-US" altLang="en-US" dirty="0"/>
          </a:p>
          <a:p>
            <a:pPr marL="228600" indent="-228600">
              <a:buFontTx/>
              <a:buAutoNum type="arabicPeriod"/>
            </a:pPr>
            <a:r>
              <a:rPr lang="en-US" altLang="en-US" dirty="0"/>
              <a:t>Cf. magical systems as social constructions of reality in Theophus H. Smith, </a:t>
            </a:r>
            <a:r>
              <a:rPr lang="en-US" altLang="en-US" i="1" dirty="0"/>
              <a:t>Conjuring Culture: Biblical Formations of Black America </a:t>
            </a:r>
            <a:r>
              <a:rPr lang="en-US" altLang="en-US" dirty="0"/>
              <a:t>(NY: Oxford Univ. Press, 1994), pp. 3, 37, 115, </a:t>
            </a:r>
            <a:r>
              <a:rPr lang="en-US" altLang="en-US" i="1" dirty="0"/>
              <a:t>et passim</a:t>
            </a:r>
            <a:r>
              <a:rPr lang="en-US" altLang="en-US" dirty="0"/>
              <a:t>.</a:t>
            </a:r>
            <a:endParaRPr lang="en-US" altLang="en-US" i="1"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A8314DB-DF80-4A81-96D5-59F3C3E61CDF}" type="slidenum">
              <a:rPr lang="en-US" altLang="en-US" smtClean="0"/>
              <a:pPr eaLnBrk="1" hangingPunct="1">
                <a:spcBef>
                  <a:spcPct val="0"/>
                </a:spcBef>
              </a:pPr>
              <a:t>92</a:t>
            </a:fld>
            <a:endParaRPr lang="en-US" altLang="en-US" dirty="0"/>
          </a:p>
        </p:txBody>
      </p:sp>
      <p:sp>
        <p:nvSpPr>
          <p:cNvPr id="593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BB9C589-29B8-4339-BE15-DEEA74865022}" type="datetime4">
              <a:rPr lang="en-US" altLang="en-US" smtClean="0"/>
              <a:pPr eaLnBrk="1" hangingPunct="1">
                <a:spcBef>
                  <a:spcPct val="0"/>
                </a:spcBef>
              </a:pPr>
              <a:t>May 17, 2018</a:t>
            </a:fld>
            <a:endParaRPr lang="en-US" altLang="en-US" dirty="0"/>
          </a:p>
        </p:txBody>
      </p:sp>
      <p:sp>
        <p:nvSpPr>
          <p:cNvPr id="593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1524000" y="3257550"/>
            <a:ext cx="6096000" cy="3371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startAt="3"/>
            </a:pPr>
            <a:r>
              <a:rPr lang="en-US" altLang="en-US" dirty="0"/>
              <a:t>On rituals of mourning as conflict resolution see Marc Gopin, </a:t>
            </a:r>
            <a:r>
              <a:rPr lang="en-US" altLang="en-US" i="1" dirty="0"/>
              <a:t>Between Eden and Armaggedon: The Future of World Religions, Violence, and Peacemaking </a:t>
            </a:r>
            <a:r>
              <a:rPr lang="en-US" altLang="en-US" dirty="0"/>
              <a:t>(NY: Oxford Univ. Press, 2000), pp. 171-174; on ritual and “Abrahamic family reconciliation” see Gopin, </a:t>
            </a:r>
            <a:r>
              <a:rPr lang="en-US" altLang="en-US" i="1" dirty="0"/>
              <a:t>Holy War, Holy Peace: How Religion Can Bring Peace to the Middle East </a:t>
            </a:r>
            <a:r>
              <a:rPr lang="en-US" altLang="en-US" dirty="0"/>
              <a:t>(NY: Oxford Univ. Press, 2005), pp. 198-200.</a:t>
            </a:r>
          </a:p>
          <a:p>
            <a:pPr marL="228600" indent="-228600">
              <a:buFontTx/>
              <a:buAutoNum type="arabicPeriod" startAt="3"/>
            </a:pPr>
            <a:endParaRPr lang="en-US" altLang="en-US" dirty="0"/>
          </a:p>
          <a:p>
            <a:pPr marL="228600" indent="-228600">
              <a:buFontTx/>
              <a:buAutoNum type="arabicPeriod" startAt="3"/>
            </a:pPr>
            <a:r>
              <a:rPr lang="en-US" altLang="en-US" dirty="0"/>
              <a:t>See also George Irani and Nathan C. Funk,</a:t>
            </a:r>
            <a:r>
              <a:rPr lang="en-US" altLang="en-US" i="1" dirty="0"/>
              <a:t> “Rituals of Reconciliation: Arab-Islamic Perspectives."</a:t>
            </a:r>
            <a:r>
              <a:rPr lang="en-US" altLang="en-US" dirty="0"/>
              <a:t> Kroc Institute Occasional Paper #19:OP:2. Notre Dame, Indiana: Joan B. Kroc Institute for International Peace Studies (University of Notre Dame, 2000). </a:t>
            </a:r>
          </a:p>
          <a:p>
            <a:pPr marL="228600" indent="-228600">
              <a:buFontTx/>
              <a:buAutoNum type="arabicPeriod" startAt="3"/>
            </a:pPr>
            <a:endParaRPr lang="en-US" altLang="en-US" dirty="0"/>
          </a:p>
          <a:p>
            <a:pPr marL="228600" indent="-228600">
              <a:buFontTx/>
              <a:buAutoNum type="arabicPeriod" startAt="3"/>
            </a:pPr>
            <a:r>
              <a:rPr lang="en-US" altLang="en-US" dirty="0"/>
              <a:t>Also Priscilla Hayner, in her magisterial treatment of truth commissions in </a:t>
            </a:r>
            <a:r>
              <a:rPr lang="en-US" altLang="en-US" i="1" dirty="0"/>
              <a:t>Unspeakable Truths: Facing the Challenge of Truth Commissions </a:t>
            </a:r>
            <a:r>
              <a:rPr lang="en-US" altLang="en-US" dirty="0"/>
              <a:t>(Routledge, 2002), describes Mozambique’s alternative to truth and reconciliation commissions in the form of “traditional healing mechanisms that remain deeply rooted throughout the country . . . traditional healers to help repair their wounds . . . [and] ‘Neotraditional healing mechanisms’ . . . [that] have played a powerful role in reintegrating soldiers into their communities.” (pp. 192-193).</a:t>
            </a:r>
          </a:p>
          <a:p>
            <a:pPr marL="228600" indent="-228600">
              <a:buFontTx/>
              <a:buAutoNum type="arabicPeriod" startAt="3"/>
            </a:pPr>
            <a:endParaRPr lang="en-US" altLang="en-US" dirty="0"/>
          </a:p>
          <a:p>
            <a:pPr marL="228600" indent="-228600"/>
            <a:endParaRPr lang="en-US" altLang="en-US"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3D7204C-89A4-4CCA-94EC-FEA75B8516FE}" type="slidenum">
              <a:rPr lang="en-US" altLang="en-US" smtClean="0"/>
              <a:pPr eaLnBrk="1" hangingPunct="1">
                <a:spcBef>
                  <a:spcPct val="0"/>
                </a:spcBef>
              </a:pPr>
              <a:t>93</a:t>
            </a:fld>
            <a:endParaRPr lang="en-US" altLang="en-US" dirty="0"/>
          </a:p>
        </p:txBody>
      </p:sp>
      <p:sp>
        <p:nvSpPr>
          <p:cNvPr id="614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6CB67E0-1527-410E-95C3-6602B4071C19}" type="datetime4">
              <a:rPr lang="en-US" altLang="en-US" smtClean="0"/>
              <a:pPr eaLnBrk="1" hangingPunct="1">
                <a:spcBef>
                  <a:spcPct val="0"/>
                </a:spcBef>
              </a:pPr>
              <a:t>May 17, 2018</a:t>
            </a:fld>
            <a:endParaRPr lang="en-US" altLang="en-US" dirty="0"/>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1524000" y="3257550"/>
            <a:ext cx="6096000" cy="331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t>Cf. this excerpt from a </a:t>
            </a:r>
            <a:r>
              <a:rPr lang="en-US" altLang="en-US" i="1" dirty="0"/>
              <a:t>sutra </a:t>
            </a:r>
            <a:r>
              <a:rPr lang="en-US" altLang="en-US" dirty="0"/>
              <a:t> that deconstructs the self/other dualism operating is all acts of violence or “harm.”</a:t>
            </a:r>
          </a:p>
          <a:p>
            <a:pPr marL="228600" indent="-228600"/>
            <a:r>
              <a:rPr lang="en-US" altLang="en-US" dirty="0"/>
              <a:t>	</a:t>
            </a:r>
          </a:p>
          <a:p>
            <a:pPr marL="228600" indent="-228600"/>
            <a:r>
              <a:rPr lang="en-US" altLang="en-US" i="1" dirty="0"/>
              <a:t>	To do harm to others is to do harm to oneself.  </a:t>
            </a:r>
            <a:endParaRPr lang="en-US" altLang="en-US" dirty="0"/>
          </a:p>
          <a:p>
            <a:pPr marL="228600" indent="-228600"/>
            <a:r>
              <a:rPr lang="en-US" altLang="en-US" i="1" dirty="0"/>
              <a:t>	“You are the one whom you intend to kill!  </a:t>
            </a:r>
            <a:endParaRPr lang="en-US" altLang="en-US" dirty="0"/>
          </a:p>
          <a:p>
            <a:pPr marL="228600" indent="-228600"/>
            <a:r>
              <a:rPr lang="en-US" altLang="en-US" i="1" dirty="0"/>
              <a:t>	You are the one you intend to tyrannize over!”  </a:t>
            </a:r>
            <a:endParaRPr lang="en-US" altLang="en-US" dirty="0"/>
          </a:p>
          <a:p>
            <a:pPr marL="228600" indent="-228600"/>
            <a:r>
              <a:rPr lang="en-US" altLang="en-US" i="1" dirty="0"/>
              <a:t>	We corrupt ourselves as soon as we intend to corrupt 	others.  </a:t>
            </a:r>
            <a:endParaRPr lang="en-US" altLang="en-US" dirty="0"/>
          </a:p>
          <a:p>
            <a:pPr marL="228600" indent="-228600"/>
            <a:r>
              <a:rPr lang="en-US" altLang="en-US" i="1" dirty="0"/>
              <a:t>	We kill ourselves as soon as we intend to kill others.</a:t>
            </a:r>
            <a:endParaRPr lang="en-US" altLang="en-US" dirty="0"/>
          </a:p>
          <a:p>
            <a:pPr marL="228600" indent="-228600"/>
            <a:r>
              <a:rPr lang="en-US" altLang="en-US" dirty="0"/>
              <a:t>			--</a:t>
            </a:r>
            <a:r>
              <a:rPr lang="en-US" altLang="en-US" i="1" dirty="0"/>
              <a:t>Acaranga Sutra</a:t>
            </a:r>
            <a:r>
              <a:rPr lang="en-US" altLang="en-US" dirty="0"/>
              <a:t> I.5.5</a:t>
            </a:r>
          </a:p>
          <a:p>
            <a:pPr marL="228600" indent="-228600"/>
            <a:endParaRPr lang="en-US" altLang="en-US" dirty="0"/>
          </a:p>
          <a:p>
            <a:pPr marL="228600" indent="-228600"/>
            <a:r>
              <a:rPr lang="en-US" altLang="en-US" dirty="0"/>
              <a:t>Quoted by Christopher Key Chapple, “Jainism and Nonviolence,” in Daniel L. Smith-Christopher, </a:t>
            </a:r>
            <a:r>
              <a:rPr lang="en-US" altLang="en-US" i="1" dirty="0"/>
              <a:t>Subverting Hatred: The Challenge of Nonviolence in Religious Traditions</a:t>
            </a:r>
            <a:r>
              <a:rPr lang="en-US" altLang="en-US" dirty="0"/>
              <a:t> (Cambridge, Mass.: Boston Research Center for the 21</a:t>
            </a:r>
            <a:r>
              <a:rPr lang="en-US" altLang="en-US" baseline="30000" dirty="0"/>
              <a:t>st</a:t>
            </a:r>
            <a:r>
              <a:rPr lang="en-US" altLang="en-US" dirty="0"/>
              <a:t> Century, 1998), p. 15.</a:t>
            </a:r>
          </a:p>
          <a:p>
            <a:pPr marL="228600" indent="-228600"/>
            <a:endParaRPr lang="en-US" altLang="en-US" dirty="0"/>
          </a:p>
          <a:p>
            <a:pPr marL="228600" indent="-228600"/>
            <a:r>
              <a:rPr lang="en-US" altLang="en-US" dirty="0"/>
              <a:t>2. Related sources: </a:t>
            </a:r>
            <a:r>
              <a:rPr lang="en-US" altLang="en-US" u="sng" dirty="0"/>
              <a:t>http://en.wikipedia.org/wiki/%C4%80tman_(Hinduism)  </a:t>
            </a:r>
            <a:r>
              <a:rPr lang="en-US" altLang="en-US" dirty="0"/>
              <a:t> and</a:t>
            </a:r>
          </a:p>
          <a:p>
            <a:pPr marL="228600" indent="-228600"/>
            <a:r>
              <a:rPr lang="en-US" altLang="en-US" u="sng" dirty="0"/>
              <a:t>www.answers.com/topic/world-soul</a:t>
            </a:r>
            <a:r>
              <a:rPr lang="en-US" altLang="en-US" dirty="0"/>
              <a:t>; accessed by this author on 7/1/2010.  Cf. Charles Williams on “coinherence” [</a:t>
            </a:r>
            <a:r>
              <a:rPr lang="en-US" altLang="en-US" b="1" dirty="0"/>
              <a:t>supply </a:t>
            </a:r>
            <a:r>
              <a:rPr lang="en-US" altLang="en-US" dirty="0"/>
              <a:t>citation]</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9701316-C90A-4FCA-A505-A96B3CD8C54C}" type="slidenum">
              <a:rPr lang="en-US" altLang="en-US" smtClean="0"/>
              <a:pPr eaLnBrk="1" hangingPunct="1">
                <a:spcBef>
                  <a:spcPct val="0"/>
                </a:spcBef>
              </a:pPr>
              <a:t>94</a:t>
            </a:fld>
            <a:endParaRPr lang="en-US" altLang="en-US" dirty="0"/>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D9A142C-46E2-4C20-92A4-AF9983C90A51}" type="datetime4">
              <a:rPr lang="en-US" altLang="en-US" smtClean="0"/>
              <a:pPr eaLnBrk="1" hangingPunct="1">
                <a:spcBef>
                  <a:spcPct val="0"/>
                </a:spcBef>
              </a:pPr>
              <a:t>May 17, 2018</a:t>
            </a:fld>
            <a:endParaRPr lang="en-US" altLang="en-US" dirty="0"/>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100993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1524000" y="3257550"/>
            <a:ext cx="6096000" cy="154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t> On </a:t>
            </a:r>
            <a:r>
              <a:rPr lang="en-US" altLang="en-US" i="1" dirty="0"/>
              <a:t>bodhisattva </a:t>
            </a:r>
            <a:r>
              <a:rPr lang="en-US" altLang="en-US" dirty="0"/>
              <a:t> traditions in Buddhism cf. Geshe Sonam Rinchen, </a:t>
            </a:r>
            <a:r>
              <a:rPr lang="en-US" altLang="en-US" i="1" dirty="0"/>
              <a:t>The Thirty-Seven Practices of Bodhisattvas </a:t>
            </a:r>
            <a:r>
              <a:rPr lang="en-US" altLang="en-US" dirty="0"/>
              <a:t>(Snow Lion Publications, 1997).</a:t>
            </a:r>
          </a:p>
          <a:p>
            <a:pPr lvl="1"/>
            <a:endParaRPr lang="en-US" altLang="en-US" dirty="0"/>
          </a:p>
          <a:p>
            <a:pPr marL="228600" indent="-228600">
              <a:buFontTx/>
              <a:buAutoNum type="arabicPeriod"/>
            </a:pPr>
            <a:r>
              <a:rPr lang="en-US" altLang="en-US" dirty="0"/>
              <a:t> On “socially engaged Buddhism” in the traditions of the Dalai Lama, Thich Nhat Hanh, and Nancy Chodorow et al. see John Powers and Deane Curtin, “Mothering: Moral Cultivation in Buddhist and Feminist Ethics,” </a:t>
            </a:r>
            <a:r>
              <a:rPr lang="en-US" altLang="en-US" i="1" dirty="0"/>
              <a:t>Philosophy East and West</a:t>
            </a:r>
            <a:r>
              <a:rPr lang="en-US" altLang="en-US" dirty="0"/>
              <a:t>, Vol. 44, No. 1 (Jan., 1994), pp. 1-18.</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E08A474-B12C-4CC7-9350-2B36BBD8DF43}" type="slidenum">
              <a:rPr lang="en-US" altLang="en-US" smtClean="0"/>
              <a:pPr eaLnBrk="1" hangingPunct="1">
                <a:spcBef>
                  <a:spcPct val="0"/>
                </a:spcBef>
              </a:pPr>
              <a:t>95</a:t>
            </a:fld>
            <a:endParaRPr lang="en-US" altLang="en-US" dirty="0"/>
          </a:p>
        </p:txBody>
      </p:sp>
      <p:sp>
        <p:nvSpPr>
          <p:cNvPr id="634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515403C-8FCE-4047-9222-1F9C89A43D62}" type="datetime4">
              <a:rPr lang="en-US" altLang="en-US" smtClean="0"/>
              <a:pPr eaLnBrk="1" hangingPunct="1">
                <a:spcBef>
                  <a:spcPct val="0"/>
                </a:spcBef>
              </a:pPr>
              <a:t>May 17, 2018</a:t>
            </a:fld>
            <a:endParaRPr lang="en-US" altLang="en-US" dirty="0"/>
          </a:p>
        </p:txBody>
      </p:sp>
      <p:sp>
        <p:nvSpPr>
          <p:cNvPr id="634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1524000" y="3257550"/>
            <a:ext cx="6096000" cy="3371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Cf. Jewish Renewal: “Jewish Renewal is a new movement within Judaism. It is a kind of neo-Hasidism, in that it seeks the spiritual renewal of Judaism, but ‘neo’ because it insists on full equality for women and a creative return to the process of transforming Hallakhah (Jewish law) so that it continues to be a living path to connection to God. </a:t>
            </a:r>
          </a:p>
          <a:p>
            <a:r>
              <a:rPr lang="en-US" altLang="en-US" dirty="0"/>
              <a:t>“The philosophy of Jewish Renewal is articulated best in the theological writings of Abraham Joshua Heschel (see particularly </a:t>
            </a:r>
            <a:r>
              <a:rPr lang="en-US" altLang="en-US" i="1" dirty="0"/>
              <a:t>The Prophets </a:t>
            </a:r>
            <a:r>
              <a:rPr lang="en-US" altLang="en-US" dirty="0"/>
              <a:t>and </a:t>
            </a:r>
            <a:r>
              <a:rPr lang="en-US" altLang="en-US" i="1" dirty="0"/>
              <a:t>God In Search of Man </a:t>
            </a:r>
            <a:r>
              <a:rPr lang="en-US" altLang="en-US" dirty="0"/>
              <a:t>and </a:t>
            </a:r>
            <a:r>
              <a:rPr lang="en-US" altLang="en-US" i="1" dirty="0"/>
              <a:t>Man Is Not Alone</a:t>
            </a:r>
            <a:r>
              <a:rPr lang="en-US" altLang="en-US" dirty="0"/>
              <a:t>) and Zalman Schachter Shalomi </a:t>
            </a:r>
            <a:r>
              <a:rPr lang="en-US" altLang="en-US" i="1" dirty="0"/>
              <a:t>(Paradigm Shift</a:t>
            </a:r>
            <a:r>
              <a:rPr lang="en-US" altLang="en-US" dirty="0"/>
              <a:t>), Arthur Waskow </a:t>
            </a:r>
            <a:r>
              <a:rPr lang="en-US" altLang="en-US" i="1" dirty="0"/>
              <a:t>(Down To Earth Judaism</a:t>
            </a:r>
            <a:r>
              <a:rPr lang="en-US" altLang="en-US" dirty="0"/>
              <a:t>, </a:t>
            </a:r>
            <a:r>
              <a:rPr lang="en-US" altLang="en-US" i="1" dirty="0"/>
              <a:t>GodWrestling</a:t>
            </a:r>
            <a:r>
              <a:rPr lang="en-US" altLang="en-US" dirty="0"/>
              <a:t>) and Michael Lerner (</a:t>
            </a:r>
            <a:r>
              <a:rPr lang="en-US" altLang="en-US" i="1" dirty="0"/>
              <a:t>Jewish Renewal: A Path to Healing and Transformation</a:t>
            </a:r>
            <a:r>
              <a:rPr lang="en-US" altLang="en-US" dirty="0"/>
              <a:t>).</a:t>
            </a:r>
          </a:p>
          <a:p>
            <a:r>
              <a:rPr lang="en-US" altLang="en-US" dirty="0"/>
              <a:t>   “Judaism is a distinctive blending of spirituality and a liberatory political vision. But when Judaism abandoned its liberatory message, the Judaism that survived was unable to command the respect and adherence of many Jews. Those who sought spiritual vitality often found themselves attracted to other traditions. Others became disillusioned with all forms of spirituality, assuming that it would necessarily be associated with patriarchal and repressive social realities.</a:t>
            </a:r>
          </a:p>
          <a:p>
            <a:r>
              <a:rPr lang="en-US" altLang="en-US" dirty="0"/>
              <a:t>    “So Jewish Renewal seeks a revolutionary transformation of the world . . .” Accessed by this author on  7/5/2010 </a:t>
            </a:r>
            <a:r>
              <a:rPr lang="en-US" altLang="en-US" u="sng" dirty="0"/>
              <a:t>www.tikkun.org/article.php/renewal</a:t>
            </a:r>
            <a:endParaRPr lang="en-US" altLang="en-US" dirty="0"/>
          </a:p>
          <a:p>
            <a:endParaRPr lang="en-US" alt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E059555-D55A-463B-B494-B9D7B23CD237}" type="slidenum">
              <a:rPr lang="en-US" altLang="en-US" smtClean="0"/>
              <a:pPr eaLnBrk="1" hangingPunct="1">
                <a:spcBef>
                  <a:spcPct val="0"/>
                </a:spcBef>
              </a:pPr>
              <a:t>96</a:t>
            </a:fld>
            <a:endParaRPr lang="en-US" altLang="en-US" dirty="0"/>
          </a:p>
        </p:txBody>
      </p:sp>
      <p:sp>
        <p:nvSpPr>
          <p:cNvPr id="645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09FD994-0ED5-4C7D-B9D9-0338D76EE20C}" type="datetime4">
              <a:rPr lang="en-US" altLang="en-US" smtClean="0"/>
              <a:pPr eaLnBrk="1" hangingPunct="1">
                <a:spcBef>
                  <a:spcPct val="0"/>
                </a:spcBef>
              </a:pPr>
              <a:t>May 17, 2018</a:t>
            </a:fld>
            <a:endParaRPr lang="en-US" altLang="en-US" dirty="0"/>
          </a:p>
        </p:txBody>
      </p:sp>
      <p:sp>
        <p:nvSpPr>
          <p:cNvPr id="645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1219200" y="3257550"/>
            <a:ext cx="6705600" cy="2857500"/>
          </a:xfrm>
        </p:spPr>
        <p:txBody>
          <a:bodyPr>
            <a:normAutofit fontScale="85000" lnSpcReduction="10000"/>
          </a:bodyPr>
          <a:lstStyle/>
          <a:p>
            <a:pPr marL="228600" indent="-228600">
              <a:buFontTx/>
              <a:buAutoNum type="arabicPeriod"/>
              <a:defRPr/>
            </a:pPr>
            <a:r>
              <a:rPr lang="en-US" dirty="0"/>
              <a:t>'Ali ibn 'Uthman al-Hujwiri, </a:t>
            </a:r>
            <a:r>
              <a:rPr lang="en-US" i="1" dirty="0"/>
              <a:t>The "Kashf al-Mahjub,</a:t>
            </a:r>
            <a:r>
              <a:rPr lang="en-US" dirty="0"/>
              <a:t>" </a:t>
            </a:r>
            <a:r>
              <a:rPr lang="en-US" i="1" dirty="0"/>
              <a:t>the Oldest Persian Treatise on Sufism by al-Hujwiri</a:t>
            </a:r>
            <a:r>
              <a:rPr lang="en-US" dirty="0"/>
              <a:t>, trans. Reynold A. Nicholson (London: Luzac, 1911), pp. 200-201. </a:t>
            </a:r>
          </a:p>
          <a:p>
            <a:pPr marL="228600" indent="-228600">
              <a:buFontTx/>
              <a:buAutoNum type="arabicPeriod"/>
              <a:defRPr/>
            </a:pPr>
            <a:endParaRPr lang="en-US" dirty="0"/>
          </a:p>
          <a:p>
            <a:pPr marL="228600" indent="-228600">
              <a:buFontTx/>
              <a:buAutoNum type="arabicPeriod"/>
              <a:defRPr/>
            </a:pPr>
            <a:r>
              <a:rPr lang="en-US" dirty="0"/>
              <a:t>Quoted by Douglas E. Streusand, “What Does Jihad Mean?” in </a:t>
            </a:r>
            <a:r>
              <a:rPr lang="en-US" i="1" dirty="0"/>
              <a:t>Middle East Quarterly </a:t>
            </a:r>
            <a:r>
              <a:rPr lang="en-US" dirty="0"/>
              <a:t>S (September 1997, and accessed by author on 11/30/2006 at </a:t>
            </a:r>
            <a:r>
              <a:rPr lang="en-US" u="sng" dirty="0"/>
              <a:t>www.meforum.org/article/357</a:t>
            </a:r>
            <a:r>
              <a:rPr lang="en-US" dirty="0"/>
              <a:t> .  Streusand elaborates: </a:t>
            </a:r>
          </a:p>
          <a:p>
            <a:pPr marL="457200">
              <a:defRPr/>
            </a:pPr>
            <a:r>
              <a:rPr lang="en-US" dirty="0"/>
              <a:t>Warfare is only one interpretation of the concept of jihad. The root meaning of “effort” never disappeared. Jihad may be an inward struggle (directed against evil in oneself) or an outward one (against injustice). A </a:t>
            </a:r>
            <a:r>
              <a:rPr lang="en-US" i="1" dirty="0"/>
              <a:t>hadith</a:t>
            </a:r>
            <a:r>
              <a:rPr lang="en-US" dirty="0"/>
              <a:t> defines this understanding of the term. It recounts how Muhammad, after a battle, said, “We have returned from the lesser jihad (</a:t>
            </a:r>
            <a:r>
              <a:rPr lang="en-US" i="1" dirty="0"/>
              <a:t>al-jihad al-asghar</a:t>
            </a:r>
            <a:r>
              <a:rPr lang="en-US" dirty="0"/>
              <a:t>) to the greater jihad (</a:t>
            </a:r>
            <a:r>
              <a:rPr lang="en-US" i="1" dirty="0"/>
              <a:t>al-jihad al-akbar</a:t>
            </a:r>
            <a:r>
              <a:rPr lang="en-US" dirty="0"/>
              <a:t>).” When asked, “What is the greater jihad?,” he replied, “It is the struggle against oneself.”  Although this </a:t>
            </a:r>
            <a:r>
              <a:rPr lang="en-US" i="1" dirty="0"/>
              <a:t>hadith</a:t>
            </a:r>
            <a:r>
              <a:rPr lang="en-US" dirty="0"/>
              <a:t> does not appear in any of the authoritative collections, it has had enormous influence in Islamic mysticism (Sufism).</a:t>
            </a:r>
          </a:p>
          <a:p>
            <a:pPr marL="228600" indent="-228600">
              <a:defRPr/>
            </a:pPr>
            <a:endParaRPr lang="en-US" dirty="0"/>
          </a:p>
          <a:p>
            <a:pPr marL="228600" indent="-228600">
              <a:buFontTx/>
              <a:buAutoNum type="arabicPeriod" startAt="3"/>
              <a:defRPr/>
            </a:pPr>
            <a:r>
              <a:rPr lang="en-US" dirty="0"/>
              <a:t>Cf. Paul Tillich: “Ultimate concern is the abstract translation of the great commandment: ‘The Lord, our God, the Lord is one; and you shall love the Lord your God with all your heart, and with all your soul and with all your mind, and with all your strength.’” [</a:t>
            </a:r>
            <a:r>
              <a:rPr lang="en-US" i="1" dirty="0"/>
              <a:t>Shema—</a:t>
            </a:r>
            <a:r>
              <a:rPr lang="en-US" dirty="0"/>
              <a:t>Deut. 6.4-5; </a:t>
            </a:r>
            <a:r>
              <a:rPr lang="en-US" i="1" dirty="0"/>
              <a:t>Great Commandment </a:t>
            </a:r>
            <a:r>
              <a:rPr lang="en-US" dirty="0"/>
              <a:t>part 1—Mark 12.29-30].  Paul Tillich, </a:t>
            </a:r>
            <a:r>
              <a:rPr lang="en-US" i="1" dirty="0"/>
              <a:t>Systematic Theology</a:t>
            </a:r>
            <a:r>
              <a:rPr lang="en-US" dirty="0"/>
              <a:t>, Vol.1 (Univ. Chicago, 1951), pp. 11,14.  Cf. also Jean-Pierre de Caussade (d. 1751), </a:t>
            </a:r>
            <a:r>
              <a:rPr lang="en-US" i="1" dirty="0"/>
              <a:t>Abandonment to Divine Providence</a:t>
            </a:r>
            <a:r>
              <a:rPr lang="en-US" dirty="0"/>
              <a:t> (St. Louis: B. Herder, 1921), Friedrich Schleiermacher, “feeling of absolute dependence,” </a:t>
            </a:r>
            <a:r>
              <a:rPr lang="en-US" i="1" dirty="0"/>
              <a:t>The Christian Faith </a:t>
            </a:r>
            <a:r>
              <a:rPr lang="en-US" dirty="0"/>
              <a:t>[1820-21] (Philadelphia: Fortress Press, 1976; p. 132), and Paul Ricoeur on religion as ‘abysmal submission’ in </a:t>
            </a:r>
            <a:r>
              <a:rPr lang="en-US" i="1" dirty="0"/>
              <a:t>The Symbolism of Evil</a:t>
            </a:r>
            <a:r>
              <a:rPr lang="en-US" dirty="0"/>
              <a:t> (Beacon Press, 1986).</a:t>
            </a:r>
          </a:p>
          <a:p>
            <a:pPr marL="228600" indent="-228600">
              <a:defRPr/>
            </a:pPr>
            <a:endParaRPr lang="en-US" dirty="0"/>
          </a:p>
          <a:p>
            <a:pPr marL="228600" indent="-228600">
              <a:defRPr/>
            </a:pPr>
            <a:endParaRPr lang="en-US" dirty="0"/>
          </a:p>
          <a:p>
            <a:pPr marL="228600" indent="-228600">
              <a:defRPr/>
            </a:pPr>
            <a:endParaRPr lang="en-US" dirty="0"/>
          </a:p>
          <a:p>
            <a:pPr marL="457200">
              <a:defRPr/>
            </a:pPr>
            <a:endParaRPr lang="en-US" dirty="0"/>
          </a:p>
          <a:p>
            <a:pPr marL="228600" indent="-228600">
              <a:buFontTx/>
              <a:buAutoNum type="arabicPeriod"/>
              <a:defRPr/>
            </a:pPr>
            <a:endParaRPr lang="en-US" dirty="0"/>
          </a:p>
          <a:p>
            <a:pPr marL="228600" indent="-228600">
              <a:defRPr/>
            </a:pPr>
            <a:endParaRPr lang="en-US" dirty="0"/>
          </a:p>
        </p:txBody>
      </p:sp>
      <p:sp>
        <p:nvSpPr>
          <p:cNvPr id="655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3B86B3B-450C-4394-9CB5-CD3E7461DFDB}" type="datetime4">
              <a:rPr lang="en-US" altLang="en-US" smtClean="0"/>
              <a:pPr eaLnBrk="1" hangingPunct="1">
                <a:spcBef>
                  <a:spcPct val="0"/>
                </a:spcBef>
              </a:pPr>
              <a:t>May 17, 2018</a:t>
            </a:fld>
            <a:endParaRPr lang="en-US" altLang="en-US" dirty="0"/>
          </a:p>
        </p:txBody>
      </p:sp>
      <p:sp>
        <p:nvSpPr>
          <p:cNvPr id="655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
        <p:nvSpPr>
          <p:cNvPr id="655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E1C65D-B522-47B4-ADD4-C245A46206C0}" type="slidenum">
              <a:rPr lang="en-US" altLang="en-US" smtClean="0"/>
              <a:pPr eaLnBrk="1" hangingPunct="1">
                <a:spcBef>
                  <a:spcPct val="0"/>
                </a:spcBef>
              </a:pPr>
              <a:t>97</a:t>
            </a:fld>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1117600" y="3257550"/>
            <a:ext cx="6908800" cy="3371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buFontTx/>
              <a:buAutoNum type="arabicPeriod"/>
            </a:pPr>
            <a:r>
              <a:rPr lang="en-US" altLang="en-US" dirty="0"/>
              <a:t>[All internet sources on this page accessed by author 8/14/2010.] "I am going to give you such a weapon that the police and the army will not be able to stand against it. It is the weapon of the Prophet, but you are not aware of it. That weapon is patience and righteousness. No power on earth can stand against it.”  </a:t>
            </a:r>
            <a:r>
              <a:rPr lang="en-US" altLang="en-US" i="1" dirty="0"/>
              <a:t>Nonviolent Soldier of Islam: Badshah Khan, A Man to Match His Mountains</a:t>
            </a:r>
            <a:r>
              <a:rPr lang="en-US" altLang="en-US" dirty="0"/>
              <a:t> (by Easwaran Eknath; Tomales, CA: Nigiri Press, 1984/1999) </a:t>
            </a:r>
            <a:r>
              <a:rPr lang="en-US" altLang="en-US" u="sng" dirty="0"/>
              <a:t>http://en.wikipedia.org/wiki/Khan_Abdul_Ghaffar_Khan</a:t>
            </a:r>
            <a:r>
              <a:rPr lang="en-US" altLang="en-US" dirty="0"/>
              <a:t> . Khan also said, “There is nothing surprising in a Muslim or a Pathan like me subscribing to the creed of nonviolence. It is not a new creed. It was followed fourteen hundred years ago by the Prophet all the time he was in Mecca” </a:t>
            </a:r>
            <a:r>
              <a:rPr lang="en-US" altLang="en-US" u="sng" dirty="0"/>
              <a:t>http://en.wikiquote.org/wiki/Khan_Abdul_Ghaffar_Khan</a:t>
            </a:r>
            <a:r>
              <a:rPr lang="en-US" altLang="en-US" dirty="0"/>
              <a:t>  Given the title, “Badshah” Khan (cf. the title, “Mahatma” Gandhi), Khan is known as the ‘Frontier Gandhi’ for organizing ‘history’s first nonviolent army’ of 100,000 Pathans in Pakistan’s notorious Northwest Frontier Province.  </a:t>
            </a:r>
            <a:r>
              <a:rPr lang="en-US" altLang="en-US" u="sng" dirty="0"/>
              <a:t>www.mepeace.org/forum/topics/abdul-ghaffar-khan-gandhi-and?xg_source=activity</a:t>
            </a:r>
            <a:r>
              <a:rPr lang="en-US" altLang="en-US" dirty="0"/>
              <a:t> Cf. “B. Khan’s Hundred-year-old Message Of Peace,” </a:t>
            </a:r>
            <a:r>
              <a:rPr lang="en-US" altLang="en-US" u="sng" dirty="0"/>
              <a:t>http://indianmuslims.in/badshah-khans-hundred-year-old-message-of-peace/</a:t>
            </a:r>
          </a:p>
          <a:p>
            <a:pPr>
              <a:buFontTx/>
              <a:buAutoNum type="arabicPeriod"/>
            </a:pPr>
            <a:r>
              <a:rPr lang="en-US" altLang="en-US" dirty="0"/>
              <a:t> “The Medina message is not the fundamental, universal, eternal message of Islam. That founding message is from Mecca . . . [and] will result in the total conciliation between Islamic law and the modern development of human rights and civil liberties.” Abdullahi An-Na’im, "The Islamic Counter-Reformation,“  </a:t>
            </a:r>
            <a:r>
              <a:rPr lang="en-US" altLang="en-US" u="sng" dirty="0"/>
              <a:t>www.digitalnpq.org/archive/2002_winter/an_naim.html</a:t>
            </a:r>
            <a:r>
              <a:rPr lang="en-US" altLang="en-US" dirty="0"/>
              <a:t> Cf. </a:t>
            </a:r>
            <a:r>
              <a:rPr lang="nl-NL" altLang="en-US" i="1" dirty="0"/>
              <a:t>The Second Message of Islam</a:t>
            </a:r>
            <a:r>
              <a:rPr lang="nl-NL" altLang="en-US" dirty="0"/>
              <a:t>, by Mahmoud Muhammad Taha, ed. &amp; trans. Abdullahi An-Na'Im</a:t>
            </a:r>
            <a:r>
              <a:rPr lang="en-US" altLang="en-US" dirty="0"/>
              <a:t> (Syracuse, 1996).</a:t>
            </a:r>
          </a:p>
        </p:txBody>
      </p:sp>
      <p:sp>
        <p:nvSpPr>
          <p:cNvPr id="6656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E260F76-AAE2-4C2C-A9CD-22D63C1C1BD0}" type="datetime4">
              <a:rPr lang="en-US" altLang="en-US" smtClean="0"/>
              <a:pPr eaLnBrk="1" hangingPunct="1">
                <a:spcBef>
                  <a:spcPct val="0"/>
                </a:spcBef>
              </a:pPr>
              <a:t>May 17, 2018</a:t>
            </a:fld>
            <a:endParaRPr lang="en-US" altLang="en-US" dirty="0"/>
          </a:p>
        </p:txBody>
      </p:sp>
      <p:sp>
        <p:nvSpPr>
          <p:cNvPr id="665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
        <p:nvSpPr>
          <p:cNvPr id="665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185720F-395B-4374-8D3B-8BEDDB62F9D6}" type="slidenum">
              <a:rPr lang="en-US" altLang="en-US" smtClean="0"/>
              <a:pPr eaLnBrk="1" hangingPunct="1">
                <a:spcBef>
                  <a:spcPct val="0"/>
                </a:spcBef>
              </a:pPr>
              <a:t>98</a:t>
            </a:fld>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1524000" y="3143250"/>
            <a:ext cx="61976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dirty="0"/>
              <a:t>[Notes cont’d]  3.  “The only resolution of this dilemma is found in </a:t>
            </a:r>
            <a:r>
              <a:rPr lang="en-US" altLang="en-US" i="1" dirty="0"/>
              <a:t>experiencing</a:t>
            </a:r>
            <a:r>
              <a:rPr lang="en-US" altLang="en-US" dirty="0"/>
              <a:t> . . . myself . . . as victim behind my victimizing . . . recognizing ourselves as victimizing victims in our day-to-day living . . . whence we punish the other . . . “Emphatically to get past the person who is victimizing one to the victim within is the essence of the Christ life, into which Gandhi had much insight.”  Sebastian Moore, “’Why Did God Kill Jesus?’” </a:t>
            </a:r>
            <a:r>
              <a:rPr lang="en-US" altLang="en-US" i="1" dirty="0"/>
              <a:t>The Downside Review </a:t>
            </a:r>
            <a:r>
              <a:rPr lang="en-US" altLang="en-US" dirty="0"/>
              <a:t>112:386 (January 1994):24-25.</a:t>
            </a:r>
          </a:p>
          <a:p>
            <a:pPr marL="228600" indent="-228600">
              <a:buFontTx/>
              <a:buAutoNum type="arabicPeriod" startAt="4"/>
            </a:pPr>
            <a:r>
              <a:rPr lang="en-US" altLang="en-US" dirty="0"/>
              <a:t>Cf. New Testament, 2 Corinthians 5.19: “In Christ God was reconciling the world to himself, not counting their trespasses against them, and entrusting the message of reconciliation to us.” The trajectory of this key scripture on reconciliation converges with American philosopher, Josiah Royce’s, articulation of perpetual atonement: </a:t>
            </a:r>
          </a:p>
          <a:p>
            <a:pPr marL="228600" indent="-228600"/>
            <a:r>
              <a:rPr lang="en-US" altLang="en-US" dirty="0"/>
              <a:t>	“No baseness or cruelty of treason so deep or so tragic shall enter our human world, but that loyal love shall be able in due time to oppose to just that deed of treason its fitting deed of atonement.”</a:t>
            </a:r>
          </a:p>
          <a:p>
            <a:pPr marL="228600" indent="-228600"/>
            <a:r>
              <a:rPr lang="en-US" altLang="en-US" dirty="0"/>
              <a:t>	“The world, as transformed by this creative deed, is better than it would have been had all else remained the same, but had that deed of treason not been done at all.” Josiah Royce, </a:t>
            </a:r>
            <a:r>
              <a:rPr lang="en-US" altLang="en-US" i="1" dirty="0"/>
              <a:t>Problem of Christianity  </a:t>
            </a:r>
            <a:r>
              <a:rPr lang="en-US" altLang="en-US" dirty="0"/>
              <a:t>(Catholic U. of America, 2001 [1913]) p.186. Also in Parker, Kelly A., "Josiah Royce", </a:t>
            </a:r>
            <a:r>
              <a:rPr lang="en-US" altLang="en-US" i="1" dirty="0"/>
              <a:t>Stanford Encyclopedia of Philosophy </a:t>
            </a:r>
            <a:r>
              <a:rPr lang="en-US" altLang="en-US" dirty="0"/>
              <a:t>(Fall 2004), E.N.Zalta (ed.), accessed 9/15/2009 at </a:t>
            </a:r>
            <a:r>
              <a:rPr lang="en-US" altLang="en-US" u="sng" dirty="0"/>
              <a:t>http://plato.stanford.edu/archives/fall2004/entries/royce/</a:t>
            </a:r>
            <a:endParaRPr lang="en-US"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1D727D2-659C-4D57-9905-8A400039DA7F}" type="slidenum">
              <a:rPr lang="en-US" altLang="en-US" smtClean="0"/>
              <a:pPr eaLnBrk="1" hangingPunct="1">
                <a:spcBef>
                  <a:spcPct val="0"/>
                </a:spcBef>
              </a:pPr>
              <a:t>99</a:t>
            </a:fld>
            <a:endParaRPr lang="en-US" altLang="en-US" dirty="0"/>
          </a:p>
        </p:txBody>
      </p:sp>
      <p:sp>
        <p:nvSpPr>
          <p:cNvPr id="686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44FC7A-6D44-41E3-8DD1-0F30B04E21E3}" type="datetime4">
              <a:rPr lang="en-US" altLang="en-US" smtClean="0"/>
              <a:pPr eaLnBrk="1" hangingPunct="1">
                <a:spcBef>
                  <a:spcPct val="0"/>
                </a:spcBef>
              </a:pPr>
              <a:t>May 17, 2018</a:t>
            </a:fld>
            <a:endParaRPr lang="en-US" altLang="en-US" dirty="0"/>
          </a:p>
        </p:txBody>
      </p:sp>
      <p:sp>
        <p:nvSpPr>
          <p:cNvPr id="686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xfrm>
            <a:off x="1524000" y="3257550"/>
            <a:ext cx="60960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Harvey Jackins (d. 1999), founder and chief theorist of the Re‑evaluation Counseling Communities, headquartered in Seattle, Washington. Accessed on 7/10/2010 by this author at: </a:t>
            </a:r>
            <a:r>
              <a:rPr lang="en-US" altLang="en-US" u="sng" dirty="0"/>
              <a:t>www.co-counselling.org.uk/resources/manual-pyves.html#xtocid1515523 </a:t>
            </a:r>
            <a:r>
              <a:rPr lang="en-US" altLang="en-US" dirty="0"/>
              <a:t>  For more details on Re-evaluation Counseling see the note following.</a:t>
            </a:r>
            <a:endParaRPr lang="en-US" altLang="en-US" u="sng" dirty="0"/>
          </a:p>
          <a:p>
            <a:endParaRPr lang="en-US" altLang="en-US" dirty="0"/>
          </a:p>
          <a:p>
            <a:r>
              <a:rPr lang="en-US" altLang="en-US" dirty="0"/>
              <a:t>Also at this site:</a:t>
            </a:r>
          </a:p>
          <a:p>
            <a:r>
              <a:rPr lang="en-US" altLang="en-US" dirty="0"/>
              <a:t>  </a:t>
            </a:r>
          </a:p>
          <a:p>
            <a:r>
              <a:rPr lang="en-US" altLang="en-US" dirty="0"/>
              <a:t>“How shall the humans of the future live?</a:t>
            </a:r>
            <a:br>
              <a:rPr lang="en-US" altLang="en-US" dirty="0"/>
            </a:br>
            <a:r>
              <a:rPr lang="en-US" altLang="en-US" dirty="0"/>
              <a:t>Without distress, in love and zest and peace?</a:t>
            </a:r>
            <a:br>
              <a:rPr lang="en-US" altLang="en-US" dirty="0"/>
            </a:br>
            <a:r>
              <a:rPr lang="en-US" altLang="en-US" dirty="0"/>
              <a:t>Of course they will, but mystical good-will</a:t>
            </a:r>
            <a:br>
              <a:rPr lang="en-US" altLang="en-US" dirty="0"/>
            </a:br>
            <a:r>
              <a:rPr lang="en-US" altLang="en-US" dirty="0"/>
              <a:t>Is not enough. We have a lot to learn</a:t>
            </a:r>
            <a:br>
              <a:rPr lang="en-US" altLang="en-US" dirty="0"/>
            </a:br>
            <a:r>
              <a:rPr lang="en-US" altLang="en-US" dirty="0"/>
              <a:t>Of practical details. We must divide</a:t>
            </a:r>
            <a:br>
              <a:rPr lang="en-US" altLang="en-US" dirty="0"/>
            </a:br>
            <a:r>
              <a:rPr lang="en-US" altLang="en-US" dirty="0"/>
              <a:t>The work between us in rewarding ways,</a:t>
            </a:r>
            <a:br>
              <a:rPr lang="en-US" altLang="en-US" dirty="0"/>
            </a:br>
            <a:r>
              <a:rPr lang="en-US" altLang="en-US" dirty="0"/>
              <a:t>Allow, encourage growth in everyone,</a:t>
            </a:r>
            <a:br>
              <a:rPr lang="en-US" altLang="en-US" dirty="0"/>
            </a:br>
            <a:r>
              <a:rPr lang="en-US" altLang="en-US" dirty="0"/>
              <a:t>Yet know the wishful fancy from the fact</a:t>
            </a:r>
            <a:br>
              <a:rPr lang="en-US" altLang="en-US" dirty="0"/>
            </a:br>
            <a:r>
              <a:rPr lang="en-US" altLang="en-US" dirty="0"/>
              <a:t>Not won to yet. No one shall be oppressed</a:t>
            </a:r>
            <a:br>
              <a:rPr lang="en-US" altLang="en-US" dirty="0"/>
            </a:br>
            <a:r>
              <a:rPr lang="en-US" altLang="en-US" dirty="0"/>
              <a:t>Nor be imposed on, yet shall all contribute,</a:t>
            </a:r>
            <a:br>
              <a:rPr lang="en-US" altLang="en-US" dirty="0"/>
            </a:br>
            <a:r>
              <a:rPr lang="en-US" altLang="en-US" dirty="0"/>
              <a:t>And workability shall bring accomplishment.</a:t>
            </a:r>
            <a:br>
              <a:rPr lang="en-US" altLang="en-US" dirty="0"/>
            </a:br>
            <a:r>
              <a:rPr lang="en-US" altLang="en-US" dirty="0"/>
              <a:t>The techniques of community we fashion</a:t>
            </a:r>
            <a:br>
              <a:rPr lang="en-US" altLang="en-US" dirty="0"/>
            </a:br>
            <a:r>
              <a:rPr lang="en-US" altLang="en-US" dirty="0"/>
              <a:t>May guide the great Community to come.”</a:t>
            </a:r>
            <a:br>
              <a:rPr lang="en-US" altLang="en-US" dirty="0"/>
            </a:br>
            <a:endParaRPr lang="en-US" altLang="en-US" dirty="0"/>
          </a:p>
          <a:p>
            <a:r>
              <a:rPr lang="en-US" altLang="en-US" i="1" dirty="0"/>
              <a:t>		—Harvey Jackins </a:t>
            </a:r>
          </a:p>
          <a:p>
            <a:endParaRPr lang="en-US" altLang="en-US" sz="800"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2072A04-C371-46AA-98E0-2B63F05FF159}" type="slidenum">
              <a:rPr lang="en-US" altLang="en-US" smtClean="0"/>
              <a:pPr eaLnBrk="1" hangingPunct="1">
                <a:spcBef>
                  <a:spcPct val="0"/>
                </a:spcBef>
              </a:pPr>
              <a:t>100</a:t>
            </a:fld>
            <a:endParaRPr lang="en-US" altLang="en-US" dirty="0"/>
          </a:p>
        </p:txBody>
      </p:sp>
      <p:sp>
        <p:nvSpPr>
          <p:cNvPr id="696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C6FDEB9-83CE-49BD-942B-98B0574EF519}" type="datetime4">
              <a:rPr lang="en-US" altLang="en-US" smtClean="0"/>
              <a:pPr eaLnBrk="1" hangingPunct="1">
                <a:spcBef>
                  <a:spcPct val="0"/>
                </a:spcBef>
              </a:pPr>
              <a:t>May 17, 2018</a:t>
            </a:fld>
            <a:endParaRPr lang="en-US" altLang="en-US" dirty="0"/>
          </a:p>
        </p:txBody>
      </p:sp>
      <p:sp>
        <p:nvSpPr>
          <p:cNvPr id="696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1524000" y="3257550"/>
            <a:ext cx="6096000" cy="3371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228600" indent="-228600">
              <a:buFontTx/>
              <a:buAutoNum type="arabicPeriod"/>
            </a:pPr>
            <a:r>
              <a:rPr lang="en-US" altLang="en-US" dirty="0"/>
              <a:t>Harvey Jackins, “Possessors of Vast Treasures,” </a:t>
            </a:r>
            <a:r>
              <a:rPr lang="en-US" altLang="en-US" i="1" dirty="0"/>
              <a:t>Present Time </a:t>
            </a:r>
            <a:r>
              <a:rPr lang="en-US" altLang="en-US" dirty="0"/>
              <a:t>(Seattle, WA: Rational Island Publishers / The International Re-evaluation Counseling Communities, 1983), Vol. 53, p. 35-42. Accessed by this author on 7/10/2010 at: </a:t>
            </a:r>
            <a:r>
              <a:rPr lang="en-US" altLang="en-US" u="sng" dirty="0"/>
              <a:t>www.rc.org/publications/present_time/pt53/pt53_35_hj.html </a:t>
            </a:r>
            <a:r>
              <a:rPr lang="en-US" altLang="en-US" dirty="0"/>
              <a:t>Significantly this particular humanist tradition is not confined to individual or personal development but correlates </a:t>
            </a:r>
            <a:r>
              <a:rPr lang="en-US" altLang="en-US" u="sng" dirty="0"/>
              <a:t>self</a:t>
            </a:r>
            <a:r>
              <a:rPr lang="en-US" altLang="en-US" dirty="0"/>
              <a:t>-transformation with theories and practices of </a:t>
            </a:r>
            <a:r>
              <a:rPr lang="en-US" altLang="en-US" u="sng" dirty="0"/>
              <a:t>social</a:t>
            </a:r>
            <a:r>
              <a:rPr lang="en-US" altLang="en-US" dirty="0"/>
              <a:t> transformation.  Cf. this twofold declaration: "The re-emergence from distress patterns which we co-counsel to achieve is the dependably long-range channel for achieving the liberation of humans from all oppressions.“ Harvey Jackins, </a:t>
            </a:r>
            <a:r>
              <a:rPr lang="en-US" altLang="en-US" i="1" dirty="0"/>
              <a:t>The Human Situation</a:t>
            </a:r>
            <a:r>
              <a:rPr lang="en-US" altLang="en-US" dirty="0"/>
              <a:t> (Seattle: Rational Island Publishers, 1991), p. 108.  Cf. also: Harvey Jackins, </a:t>
            </a:r>
            <a:r>
              <a:rPr lang="en-US" altLang="en-US" i="1" dirty="0"/>
              <a:t>The Human Side of Human Beings: The Theory of Re-evaluation Counseling </a:t>
            </a:r>
            <a:r>
              <a:rPr lang="en-US" altLang="en-US" dirty="0"/>
              <a:t>(Seattle: Rational Island Publishers, 1994), and </a:t>
            </a:r>
            <a:r>
              <a:rPr lang="en-US" altLang="en-US" i="1" dirty="0"/>
              <a:t>A Better World</a:t>
            </a:r>
            <a:r>
              <a:rPr lang="en-US" altLang="en-US" dirty="0"/>
              <a:t> (Seattle: Rational Island Publishers, 1992). On Re-evaluation Counseling as ‘cathartic’ and ‘abreactive’ see T.J. Scheff, </a:t>
            </a:r>
            <a:r>
              <a:rPr lang="en-US" altLang="en-US" i="1" dirty="0"/>
              <a:t>Catharsis in Healing, Ritual, and Drama</a:t>
            </a:r>
            <a:r>
              <a:rPr lang="en-US" altLang="en-US" dirty="0"/>
              <a:t>, (Berkeley: Univ. California Press, 1979), pp. x-xiii, 26-79; and the brief treatment in Jerome D. Frank and Julia B. Frank, </a:t>
            </a:r>
            <a:r>
              <a:rPr lang="en-US" altLang="en-US" i="1" dirty="0"/>
              <a:t>Persuasion and Healing: A Comparative Study of Psychotherapy</a:t>
            </a:r>
            <a:r>
              <a:rPr lang="en-US" altLang="en-US" dirty="0"/>
              <a:t>, Revised ed. (NY: Schocken, 1974), pp. 257-261.  Again, see Katie Kauffman, Caroline New, </a:t>
            </a:r>
            <a:r>
              <a:rPr lang="en-US" altLang="en-US" i="1" dirty="0"/>
              <a:t>Co-Counselling: The Theory and Practice of Re-Evaluation Counselling</a:t>
            </a:r>
            <a:r>
              <a:rPr lang="en-US" altLang="en-US" dirty="0"/>
              <a:t> (Series on Advancing Theory in Therapy; Routledge, 2004).</a:t>
            </a:r>
          </a:p>
          <a:p>
            <a:pPr marL="228600" indent="-228600">
              <a:buFontTx/>
              <a:buAutoNum type="arabicPeriod"/>
            </a:pPr>
            <a:endParaRPr lang="en-US" altLang="en-US" sz="800" u="sng" dirty="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68EB431-1B22-40E3-84AB-3D360516B9AE}" type="slidenum">
              <a:rPr lang="en-US" altLang="en-US" smtClean="0"/>
              <a:pPr eaLnBrk="1" hangingPunct="1">
                <a:spcBef>
                  <a:spcPct val="0"/>
                </a:spcBef>
              </a:pPr>
              <a:t>101</a:t>
            </a:fld>
            <a:endParaRPr lang="en-US" altLang="en-US" dirty="0"/>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42DC243-3D3D-4BF0-8C5D-07659AA00989}" type="datetime4">
              <a:rPr lang="en-US" altLang="en-US" smtClean="0"/>
              <a:pPr eaLnBrk="1" hangingPunct="1">
                <a:spcBef>
                  <a:spcPct val="0"/>
                </a:spcBef>
              </a:pPr>
              <a:t>May 17, 2018</a:t>
            </a:fld>
            <a:endParaRPr lang="en-US" altLang="en-US" dirty="0"/>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xfrm>
            <a:off x="1524000" y="3257550"/>
            <a:ext cx="60960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a:buFontTx/>
              <a:buAutoNum type="arabicPeriod"/>
            </a:pPr>
            <a:r>
              <a:rPr lang="en-US" altLang="en-US" dirty="0"/>
              <a:t>   Huston Smith, </a:t>
            </a:r>
            <a:r>
              <a:rPr lang="en-US" altLang="en-US" i="1" dirty="0"/>
              <a:t>The Religions of Mankind </a:t>
            </a:r>
            <a:r>
              <a:rPr lang="en-US" altLang="en-US" dirty="0"/>
              <a:t>(?) </a:t>
            </a:r>
            <a:r>
              <a:rPr lang="en-US" altLang="en-US" dirty="0">
                <a:sym typeface="Wingdings" pitchFamily="2" charset="2"/>
              </a:rPr>
              <a:t>[</a:t>
            </a:r>
            <a:r>
              <a:rPr lang="en-US" altLang="en-US" b="1" dirty="0">
                <a:sym typeface="Wingdings" pitchFamily="2" charset="2"/>
              </a:rPr>
              <a:t>chk</a:t>
            </a:r>
            <a:r>
              <a:rPr lang="en-US" altLang="en-US" dirty="0">
                <a:sym typeface="Wingdings" pitchFamily="2" charset="2"/>
              </a:rPr>
              <a:t>]</a:t>
            </a:r>
          </a:p>
          <a:p>
            <a:pPr marL="228600">
              <a:buFontTx/>
              <a:buAutoNum type="arabicPeriod"/>
            </a:pPr>
            <a:endParaRPr lang="en-US" altLang="en-US" dirty="0">
              <a:sym typeface="Wingdings" pitchFamily="2" charset="2"/>
            </a:endParaRPr>
          </a:p>
          <a:p>
            <a:pPr marL="228600">
              <a:buFontTx/>
              <a:buAutoNum type="arabicPeriod"/>
            </a:pPr>
            <a:r>
              <a:rPr lang="en-US" altLang="en-US" dirty="0">
                <a:sym typeface="Wingdings" pitchFamily="2" charset="2"/>
              </a:rPr>
              <a:t>   </a:t>
            </a:r>
            <a:r>
              <a:rPr lang="en-US" altLang="en-US" dirty="0"/>
              <a:t>M. K. Gandhi, </a:t>
            </a:r>
            <a:r>
              <a:rPr lang="en-US" altLang="en-US" i="1" dirty="0"/>
              <a:t>Harijan</a:t>
            </a:r>
            <a:r>
              <a:rPr lang="en-US" altLang="en-US" dirty="0"/>
              <a:t> journal 1935-55, &amp; J. Bondurant, ed. Vol.8 (8/25/1940): 260, Garland Lib. of War &amp; Peace (NY:1973). Cf. this related credo by M. L. King, Jr.: “I refuse to accept the view that mankind is so tragically bound to the starless midnight of racism and war that the bright daybreak of peace and brotherhood can never become a reality</a:t>
            </a:r>
            <a:r>
              <a:rPr lang="en-US" altLang="en-US" i="1" dirty="0"/>
              <a:t>.” </a:t>
            </a:r>
            <a:r>
              <a:rPr lang="en-US" altLang="en-US" dirty="0"/>
              <a:t>Martin Luther King, Jr., “Nobel Prize Acceptance Speech,” </a:t>
            </a:r>
            <a:r>
              <a:rPr lang="en-US" altLang="en-US" i="1" dirty="0"/>
              <a:t>A Testament of Hope: The Essential Writings and Speeches of Martin Luther King, Jr.</a:t>
            </a:r>
            <a:r>
              <a:rPr lang="en-US" altLang="en-US" dirty="0"/>
              <a:t>, edited by James M. Washington (New York: HarperCollins Publishers, 1991), pp. 225-226.</a:t>
            </a:r>
          </a:p>
          <a:p>
            <a:pPr marL="228600"/>
            <a:endParaRPr lang="en-US" altLang="en-US" dirty="0"/>
          </a:p>
          <a:p>
            <a:pPr marL="228600">
              <a:lnSpc>
                <a:spcPct val="80000"/>
              </a:lnSpc>
            </a:pPr>
            <a:endParaRPr lang="en-US" altLang="en-US" sz="900"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B73AB66-3771-4A62-A07A-162C01981E41}" type="slidenum">
              <a:rPr lang="en-US" altLang="en-US" smtClean="0"/>
              <a:pPr eaLnBrk="1" hangingPunct="1">
                <a:spcBef>
                  <a:spcPct val="0"/>
                </a:spcBef>
              </a:pPr>
              <a:t>102</a:t>
            </a:fld>
            <a:endParaRPr lang="en-US" altLang="en-US" dirty="0"/>
          </a:p>
        </p:txBody>
      </p:sp>
      <p:sp>
        <p:nvSpPr>
          <p:cNvPr id="931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F7AEA4-CC9F-4357-A1FD-005C11B20B0F}" type="datetime4">
              <a:rPr lang="en-US" altLang="en-US" smtClean="0"/>
              <a:pPr eaLnBrk="1" hangingPunct="1">
                <a:spcBef>
                  <a:spcPct val="0"/>
                </a:spcBef>
              </a:pPr>
              <a:t>May 17, 2018</a:t>
            </a:fld>
            <a:endParaRPr lang="en-US" altLang="en-US" dirty="0"/>
          </a:p>
        </p:txBody>
      </p:sp>
      <p:sp>
        <p:nvSpPr>
          <p:cNvPr id="931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(c) Prof. Thee Smith - Emory Univ.</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1524000" y="3257550"/>
            <a:ext cx="60960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sng" strike="noStrike" kern="1200" cap="none" spc="0" normalizeH="0" baseline="0" noProof="0" dirty="0">
                <a:ln>
                  <a:noFill/>
                </a:ln>
                <a:solidFill>
                  <a:srgbClr val="2D2DB9"/>
                </a:solidFill>
                <a:effectLst/>
                <a:uLnTx/>
                <a:uFillTx/>
                <a:latin typeface="Times New Roman" pitchFamily="18" charset="0"/>
                <a:ea typeface="+mn-ea"/>
                <a:cs typeface="+mn-cs"/>
              </a:rPr>
              <a:t>http://creativecommons.org/licenses/by-nc-sa/3.0/  </a:t>
            </a: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This page is available in </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[multiple] </a:t>
            </a: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languages</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a:t>
            </a: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
            </a:r>
            <a:b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Creative Commons</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.org</a:t>
            </a:r>
            <a:r>
              <a:rPr kumimoji="0" lang="vi-VN"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sym typeface="Wingdings" pitchFamily="2" charset="2"/>
              </a:rPr>
              <a:t> </a:t>
            </a:r>
            <a:r>
              <a:rPr kumimoji="0" lang="vi-VN"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Creative Commons License Deed</a:t>
            </a:r>
            <a:endPar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Attribution-NonCommercial-ShareAlike 3.0 Unported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You are free:  to Share</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to copy, distribute and transmit the work   |  </a:t>
            </a: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to Remix</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to adapt the 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Under the following conditions: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Attribution</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You must attribute the work in the manner specified by the author or licensor (but not in any way that suggests that they endorse you or your use of the work).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Attribute this work:</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a:t>
            </a:r>
            <a:b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What does "Attribute this work" mean?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The page you came from contained embedded licensing metadata, including how the creator wishes to be attributed for re-use. You can use the HTML here to cite the work. Doing so will also include metadata on your page so that others can find the original work as well.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Noncommercial</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You may not use this work for commercial purposes.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Times New Roman" pitchFamily="18" charset="0"/>
                <a:ea typeface="+mn-ea"/>
                <a:cs typeface="+mn-cs"/>
              </a:rPr>
              <a:t>Share Alike</a:t>
            </a:r>
            <a:r>
              <a:rPr kumimoji="0" lang="en-US" altLang="en-US" sz="1000" b="0" i="0" u="none" strike="noStrike" kern="1200" cap="none" spc="0" normalizeH="0" baseline="0" noProof="0" dirty="0">
                <a:ln>
                  <a:noFill/>
                </a:ln>
                <a:solidFill>
                  <a:srgbClr val="000000"/>
                </a:solidFill>
                <a:effectLst/>
                <a:uLnTx/>
                <a:uFillTx/>
                <a:latin typeface="Times New Roman" pitchFamily="18" charset="0"/>
                <a:ea typeface="+mn-ea"/>
                <a:cs typeface="+mn-cs"/>
              </a:rPr>
              <a:t> — If you alter, transform, or build upon this work, you may distribute the resulting work only under the same or similar license to this one. </a:t>
            </a:r>
          </a:p>
          <a:p>
            <a:r>
              <a:rPr lang="en-US" altLang="en-US" sz="1000" dirty="0"/>
              <a:t>_______________________</a:t>
            </a:r>
          </a:p>
          <a:p>
            <a:r>
              <a:rPr lang="en-US" altLang="en-US" sz="1000" dirty="0"/>
              <a:t>[License information cont’d.] </a:t>
            </a:r>
            <a:r>
              <a:rPr lang="en-US" altLang="en-US" sz="1000" b="1" dirty="0"/>
              <a:t>With the understanding that:</a:t>
            </a:r>
          </a:p>
          <a:p>
            <a:r>
              <a:rPr lang="en-US" altLang="en-US" sz="1000" b="1" dirty="0"/>
              <a:t>Waiver</a:t>
            </a:r>
            <a:r>
              <a:rPr lang="en-US" altLang="en-US" sz="1000" dirty="0"/>
              <a:t> — Any of the above conditions can be waived if you get permission from the copyright holder. </a:t>
            </a:r>
          </a:p>
          <a:p>
            <a:r>
              <a:rPr lang="en-US" altLang="en-US" sz="1000" b="1" dirty="0"/>
              <a:t>Public Domain</a:t>
            </a:r>
            <a:r>
              <a:rPr lang="en-US" altLang="en-US" sz="1000" dirty="0"/>
              <a:t> — Where the work or any of its elements is in the public domain under applicable law, that status is in no way affected by the license. </a:t>
            </a:r>
          </a:p>
          <a:p>
            <a:r>
              <a:rPr lang="en-US" altLang="en-US" sz="1000" b="1" dirty="0"/>
              <a:t>Other Rights</a:t>
            </a:r>
            <a:r>
              <a:rPr lang="en-US" altLang="en-US" sz="1000" dirty="0"/>
              <a:t> — In no way are any of the following rights affected by the license: </a:t>
            </a:r>
          </a:p>
          <a:p>
            <a:pPr lvl="1"/>
            <a:r>
              <a:rPr lang="en-US" altLang="en-US" sz="1000" dirty="0"/>
              <a:t>Your fair dealing or fair use rights, or other applicable copyright exceptions and limitations;</a:t>
            </a:r>
          </a:p>
          <a:p>
            <a:pPr lvl="1"/>
            <a:r>
              <a:rPr lang="en-US" altLang="en-US" sz="1000" dirty="0"/>
              <a:t>The author's moral rights;</a:t>
            </a:r>
          </a:p>
          <a:p>
            <a:pPr lvl="1"/>
            <a:r>
              <a:rPr lang="en-US" altLang="en-US" sz="1000" dirty="0"/>
              <a:t>Rights other persons may have either in the work itself or in how the work is used, such as publicity or privacy rights.</a:t>
            </a:r>
          </a:p>
          <a:p>
            <a:r>
              <a:rPr lang="en-US" altLang="en-US" sz="1000" b="1" dirty="0"/>
              <a:t>Notice</a:t>
            </a:r>
            <a:r>
              <a:rPr lang="en-US" altLang="en-US" sz="1000" dirty="0"/>
              <a:t> — For any reuse or distribution, you must make clear to others the license terms of this work. The best way to do this is with a link to this web page [</a:t>
            </a:r>
            <a:r>
              <a:rPr lang="en-US" altLang="en-US" sz="1000" u="sng" dirty="0">
                <a:solidFill>
                  <a:srgbClr val="2D2DB9"/>
                </a:solidFill>
              </a:rPr>
              <a:t> http://creativecommons.org/licenses/by-nc-sa/3.0/ </a:t>
            </a:r>
            <a:r>
              <a:rPr lang="en-US" altLang="en-US" sz="1000" dirty="0">
                <a:solidFill>
                  <a:srgbClr val="2D2DB9"/>
                </a:solidFill>
              </a:rPr>
              <a:t>].</a:t>
            </a:r>
            <a:endParaRPr lang="en-US" altLang="en-US" sz="1000" dirty="0"/>
          </a:p>
          <a:p>
            <a:r>
              <a:rPr lang="vi-VN" altLang="en-US" sz="1000" b="1" dirty="0"/>
              <a:t>Disclaimer</a:t>
            </a:r>
            <a:r>
              <a:rPr lang="en-US" altLang="en-US" sz="1000" b="1" dirty="0"/>
              <a:t>  </a:t>
            </a:r>
            <a:r>
              <a:rPr lang="vi-VN" altLang="en-US" sz="1000" dirty="0"/>
              <a:t>The Commons Deed is not a license. It is simply a handy reference for understanding the Legal Code (the full license) — it is a human-readable expression of some of its key terms. Think of it as the user-friendly interface to the Legal Code beneath. This Deed itself has no legal value, and its contents do not appear in the actual license</a:t>
            </a:r>
            <a:r>
              <a:rPr lang="en-US" altLang="en-US" sz="1000" dirty="0"/>
              <a:t> [URL below]</a:t>
            </a:r>
            <a:r>
              <a:rPr lang="vi-VN" altLang="en-US" sz="1000" dirty="0"/>
              <a:t>. </a:t>
            </a:r>
            <a:endParaRPr lang="en-US" altLang="en-US" sz="1000" u="sng" dirty="0"/>
          </a:p>
          <a:p>
            <a:r>
              <a:rPr lang="vi-VN" altLang="en-US" sz="1000" dirty="0"/>
              <a:t>Creative Commons is not a law firm and does not provide legal services. Distributing of, displaying of, or linking to this Commons Deed does not create an attorney-client relationship. </a:t>
            </a:r>
          </a:p>
          <a:p>
            <a:r>
              <a:rPr lang="vi-VN" altLang="en-US" sz="1000" dirty="0"/>
              <a:t>This is a human-readable summary </a:t>
            </a:r>
            <a:r>
              <a:rPr lang="en-US" altLang="en-US" sz="1000" dirty="0"/>
              <a:t>of the L</a:t>
            </a:r>
            <a:r>
              <a:rPr lang="vi-VN" altLang="en-US" sz="1000" dirty="0"/>
              <a:t>egal Code</a:t>
            </a:r>
            <a:r>
              <a:rPr lang="en-US" altLang="en-US" sz="1000" dirty="0"/>
              <a:t> [the full license at </a:t>
            </a:r>
            <a:r>
              <a:rPr lang="en-US" altLang="en-US" sz="1000" u="sng" dirty="0"/>
              <a:t>http://creativecommons.org/licenses/by-nc-sa/3.0/legalcode </a:t>
            </a:r>
            <a:r>
              <a:rPr lang="en-US" altLang="en-US" sz="1000" dirty="0"/>
              <a:t>]</a:t>
            </a:r>
            <a:r>
              <a:rPr lang="vi-VN" altLang="en-US" sz="1000" dirty="0"/>
              <a:t> </a:t>
            </a:r>
          </a:p>
          <a:p>
            <a:r>
              <a:rPr lang="vi-VN" altLang="en-US" sz="1000" dirty="0"/>
              <a:t>Use this license for your own work</a:t>
            </a:r>
            <a:r>
              <a:rPr lang="en-US" altLang="en-US" sz="1000" dirty="0"/>
              <a:t> [</a:t>
            </a:r>
            <a:r>
              <a:rPr lang="en-US" altLang="en-US" sz="1000" u="sng" dirty="0"/>
              <a:t>http://creativecommons.org/choose/</a:t>
            </a:r>
            <a:r>
              <a:rPr lang="en-US" altLang="en-US" sz="1000" dirty="0"/>
              <a:t> ]</a:t>
            </a:r>
            <a:endParaRPr lang="vi-VN" altLang="en-US" sz="1000" dirty="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233C95B-3122-43EF-950A-ABF9F17A3178}"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0445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27C0F35-0085-4B28-A593-5D555651EEED}" type="datetime4">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May 17, 2018</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0445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rPr>
              <a:t>(c) Prof. Thee Smith - Emory Univ.</a:t>
            </a:r>
          </a:p>
        </p:txBody>
      </p:sp>
    </p:spTree>
    <p:extLst>
      <p:ext uri="{BB962C8B-B14F-4D97-AF65-F5344CB8AC3E}">
        <p14:creationId xmlns:p14="http://schemas.microsoft.com/office/powerpoint/2010/main" val="302999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087" marR="0" lvl="0" indent="0" algn="l" defTabSz="914400" rtl="0" eaLnBrk="1" fontAlgn="base" latinLnBrk="0" hangingPunct="1">
              <a:lnSpc>
                <a:spcPct val="100000"/>
              </a:lnSpc>
              <a:spcBef>
                <a:spcPct val="20000"/>
              </a:spcBef>
              <a:spcAft>
                <a:spcPct val="0"/>
              </a:spcAft>
              <a:buClrTx/>
              <a:buSzPct val="80000"/>
              <a:buFont typeface="Wingdings 2" pitchFamily="18" charset="2"/>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Restorative Leadership for ‘Cultural Competence:’ </a:t>
            </a:r>
          </a:p>
          <a:p>
            <a:pPr marL="536575" marR="0" lvl="1" indent="0" algn="l" defTabSz="914400" rtl="0" eaLnBrk="1" fontAlgn="base" latinLnBrk="0" hangingPunct="1">
              <a:lnSpc>
                <a:spcPct val="100000"/>
              </a:lnSpc>
              <a:spcBef>
                <a:spcPct val="20000"/>
              </a:spcBef>
              <a:spcAft>
                <a:spcPct val="0"/>
              </a:spcAft>
              <a:buClrTx/>
              <a:buSzPct val="95000"/>
              <a:buFont typeface="Verdana" pitchFamily="34" charset="0"/>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Correcting ‘Implicit Bias’ with Listening Best Practices	</a:t>
            </a:r>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21906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a:cs typeface="Times New Roman"/>
              </a:rPr>
              <a:t>The following excerpts are</a:t>
            </a:r>
            <a:r>
              <a:rPr lang="en-US" sz="1200" baseline="0" dirty="0">
                <a:effectLst/>
                <a:latin typeface="+mn-lt"/>
                <a:ea typeface="Calibri"/>
                <a:cs typeface="Times New Roman"/>
              </a:rPr>
              <a:t> </a:t>
            </a:r>
            <a:r>
              <a:rPr lang="en-US" sz="1200" dirty="0">
                <a:effectLst/>
                <a:latin typeface="+mn-lt"/>
                <a:ea typeface="Calibri"/>
                <a:cs typeface="Times New Roman"/>
              </a:rPr>
              <a:t>from </a:t>
            </a:r>
            <a:r>
              <a:rPr lang="en-US" sz="1200" b="1" kern="1200" dirty="0">
                <a:solidFill>
                  <a:schemeClr val="tx1"/>
                </a:solidFill>
                <a:effectLst/>
                <a:latin typeface="+mn-lt"/>
                <a:ea typeface="+mn-ea"/>
                <a:cs typeface="+mn-cs"/>
              </a:rPr>
              <a:t>PEER TRAINING STRATEGIES FOR WELCOMING DIVERSITY, The</a:t>
            </a:r>
            <a:r>
              <a:rPr lang="en-US" sz="1200" b="1"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National Coalition Building Institute (NCBI)</a:t>
            </a:r>
            <a:r>
              <a:rPr lang="en-US" sz="1200" b="1" kern="1200" baseline="0" dirty="0">
                <a:solidFill>
                  <a:schemeClr val="tx1"/>
                </a:solidFill>
                <a:effectLst/>
                <a:latin typeface="+mn-lt"/>
                <a:ea typeface="+mn-ea"/>
                <a:cs typeface="+mn-cs"/>
              </a:rPr>
              <a:t> and authors </a:t>
            </a:r>
            <a:r>
              <a:rPr lang="en-US" sz="1200" b="1" kern="1200" dirty="0">
                <a:solidFill>
                  <a:schemeClr val="tx1"/>
                </a:solidFill>
                <a:effectLst/>
                <a:latin typeface="+mn-lt"/>
                <a:ea typeface="+mn-ea"/>
                <a:cs typeface="+mn-cs"/>
              </a:rPr>
              <a:t>Cherie R. Brown and George J. Mazza. </a:t>
            </a:r>
            <a:r>
              <a:rPr lang="en-US" sz="1200" b="0" kern="1200" dirty="0">
                <a:solidFill>
                  <a:schemeClr val="tx1"/>
                </a:solidFill>
                <a:effectLst/>
                <a:latin typeface="+mn-lt"/>
                <a:ea typeface="+mn-ea"/>
                <a:cs typeface="+mn-cs"/>
              </a:rPr>
              <a:t>They</a:t>
            </a:r>
            <a:r>
              <a:rPr lang="en-US" sz="1200" b="0" kern="1200" baseline="0" dirty="0">
                <a:solidFill>
                  <a:schemeClr val="tx1"/>
                </a:solidFill>
                <a:effectLst/>
                <a:latin typeface="+mn-lt"/>
                <a:ea typeface="+mn-ea"/>
                <a:cs typeface="+mn-cs"/>
              </a:rPr>
              <a:t> are </a:t>
            </a:r>
            <a:r>
              <a:rPr lang="en-US" sz="1200" dirty="0">
                <a:effectLst/>
                <a:latin typeface="+mn-lt"/>
                <a:ea typeface="Calibri"/>
                <a:cs typeface="Times New Roman"/>
              </a:rPr>
              <a:t>coded for their usefulness in connecting restorative perspectives to the development of leaders who foster communities of exemplary diversity, where diversity refers to the key categories of gender and sexuality; ethnicity and class; age, region and religion; abilities, disabilities and employment, and other markers of social status.</a:t>
            </a:r>
            <a:endParaRPr lang="en-US" sz="1100" dirty="0">
              <a:effectLst/>
              <a:latin typeface="+mn-lt"/>
              <a:ea typeface="Calibri"/>
              <a:cs typeface="Times New Roman"/>
            </a:endParaRPr>
          </a:p>
          <a:p>
            <a:pPr marL="0" marR="0">
              <a:lnSpc>
                <a:spcPct val="115000"/>
              </a:lnSpc>
              <a:spcBef>
                <a:spcPts val="0"/>
              </a:spcBef>
              <a:spcAft>
                <a:spcPts val="0"/>
              </a:spcAft>
            </a:pPr>
            <a:r>
              <a:rPr lang="en-US" sz="1200" dirty="0">
                <a:effectLst/>
                <a:latin typeface="+mn-lt"/>
                <a:ea typeface="Calibri"/>
                <a:cs typeface="Times New Roman"/>
              </a:rPr>
              <a:t> </a:t>
            </a:r>
            <a:endParaRPr lang="en-US" sz="1100" dirty="0">
              <a:effectLst/>
              <a:latin typeface="+mn-lt"/>
              <a:ea typeface="Calibri"/>
              <a:cs typeface="Times New Roman"/>
            </a:endParaRPr>
          </a:p>
          <a:p>
            <a:pPr marL="0" marR="0">
              <a:spcBef>
                <a:spcPts val="0"/>
              </a:spcBef>
              <a:spcAft>
                <a:spcPts val="0"/>
              </a:spcAft>
              <a:tabLst>
                <a:tab pos="1962150" algn="l"/>
              </a:tabLst>
            </a:pPr>
            <a:r>
              <a:rPr lang="en-US" sz="1100" b="1" dirty="0">
                <a:effectLst/>
                <a:latin typeface="+mn-lt"/>
                <a:ea typeface="Calibri"/>
                <a:cs typeface="Times New Roman"/>
              </a:rPr>
              <a:t>__________________</a:t>
            </a:r>
            <a:endParaRPr lang="en-US" sz="1100" dirty="0">
              <a:effectLst/>
              <a:latin typeface="+mn-lt"/>
              <a:ea typeface="Calibri"/>
              <a:cs typeface="Times New Roman"/>
            </a:endParaRPr>
          </a:p>
          <a:p>
            <a:pPr marL="0" marR="0" algn="r">
              <a:spcBef>
                <a:spcPts val="0"/>
              </a:spcBef>
              <a:spcAft>
                <a:spcPts val="0"/>
              </a:spcAft>
            </a:pPr>
            <a:r>
              <a:rPr lang="en-US" sz="1100" dirty="0">
                <a:effectLst/>
                <a:latin typeface="+mn-lt"/>
                <a:ea typeface="Calibri"/>
                <a:cs typeface="Times New Roman"/>
              </a:rPr>
              <a:t>Excerpted and coded by Emory Univ. Prof. Theophus ‘Thee’ Smith for Thurman Reconciliation Initiatives (TRI Inc.)  </a:t>
            </a:r>
            <a:r>
              <a:rPr lang="en-US" sz="1100" u="sng" dirty="0">
                <a:solidFill>
                  <a:srgbClr val="0000FF"/>
                </a:solidFill>
                <a:effectLst/>
                <a:latin typeface="+mn-lt"/>
                <a:ea typeface="Calibri"/>
                <a:cs typeface="Times New Roman"/>
                <a:hlinkClick r:id="rId3"/>
              </a:rPr>
              <a:t>http://religion.emory.edu/faculty/smith/tri.html</a:t>
            </a:r>
            <a:endParaRPr lang="en-US" sz="1100" dirty="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30238118-82EA-4388-8BC9-0D127E6E51E7}" type="slidenum">
              <a:rPr lang="en-US" smtClean="0"/>
              <a:pPr>
                <a:defRPr/>
              </a:pPr>
              <a:t>15</a:t>
            </a:fld>
            <a:endParaRPr lang="en-US" dirty="0"/>
          </a:p>
        </p:txBody>
      </p:sp>
    </p:spTree>
    <p:extLst>
      <p:ext uri="{BB962C8B-B14F-4D97-AF65-F5344CB8AC3E}">
        <p14:creationId xmlns:p14="http://schemas.microsoft.com/office/powerpoint/2010/main" val="332102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r>
              <a:rPr lang="en-US" dirty="0"/>
              <a:t>22 March 2012</a:t>
            </a:r>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smtClean="0"/>
            </a:lvl1pPr>
          </a:lstStyle>
          <a:p>
            <a:pPr>
              <a:defRPr/>
            </a:pPr>
            <a:r>
              <a:rPr lang="en-US" dirty="0"/>
              <a:t>Thurman Reconciliation Initiatives - TRI Inc - Prof. Thee Smith</a:t>
            </a:r>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DDD99E51-6E9C-48B6-ACB1-3105CFAB3E7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dirty="0"/>
              <a:t>22 March 2012</a:t>
            </a:r>
          </a:p>
        </p:txBody>
      </p:sp>
      <p:sp>
        <p:nvSpPr>
          <p:cNvPr id="5" name="Footer Placeholder 2"/>
          <p:cNvSpPr>
            <a:spLocks noGrp="1"/>
          </p:cNvSpPr>
          <p:nvPr>
            <p:ph type="ftr" sz="quarter" idx="11"/>
          </p:nvPr>
        </p:nvSpPr>
        <p:spPr/>
        <p:txBody>
          <a:bodyPr/>
          <a:lstStyle>
            <a:lvl1pPr>
              <a:defRPr/>
            </a:lvl1pPr>
          </a:lstStyle>
          <a:p>
            <a:pPr>
              <a:defRPr/>
            </a:pPr>
            <a:r>
              <a:rPr lang="en-US" dirty="0"/>
              <a:t>Thurman Reconciliation Initiatives - TRI Inc - Prof. Thee Smith</a:t>
            </a:r>
          </a:p>
        </p:txBody>
      </p:sp>
      <p:sp>
        <p:nvSpPr>
          <p:cNvPr id="6" name="Slide Number Placeholder 22"/>
          <p:cNvSpPr>
            <a:spLocks noGrp="1"/>
          </p:cNvSpPr>
          <p:nvPr>
            <p:ph type="sldNum" sz="quarter" idx="12"/>
          </p:nvPr>
        </p:nvSpPr>
        <p:spPr/>
        <p:txBody>
          <a:bodyPr/>
          <a:lstStyle>
            <a:lvl1pPr>
              <a:defRPr/>
            </a:lvl1pPr>
          </a:lstStyle>
          <a:p>
            <a:pPr>
              <a:defRPr/>
            </a:pPr>
            <a:fld id="{F32738C6-E298-43C1-A0D1-BDEE135A71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dirty="0"/>
              <a:t>22 March 2012</a:t>
            </a:r>
          </a:p>
        </p:txBody>
      </p:sp>
      <p:sp>
        <p:nvSpPr>
          <p:cNvPr id="5" name="Footer Placeholder 2"/>
          <p:cNvSpPr>
            <a:spLocks noGrp="1"/>
          </p:cNvSpPr>
          <p:nvPr>
            <p:ph type="ftr" sz="quarter" idx="11"/>
          </p:nvPr>
        </p:nvSpPr>
        <p:spPr/>
        <p:txBody>
          <a:bodyPr/>
          <a:lstStyle>
            <a:lvl1pPr>
              <a:defRPr/>
            </a:lvl1pPr>
          </a:lstStyle>
          <a:p>
            <a:pPr>
              <a:defRPr/>
            </a:pPr>
            <a:r>
              <a:rPr lang="en-US" dirty="0"/>
              <a:t>Thurman Reconciliation Initiatives - TRI Inc - Prof. Thee Smith</a:t>
            </a:r>
          </a:p>
        </p:txBody>
      </p:sp>
      <p:sp>
        <p:nvSpPr>
          <p:cNvPr id="6" name="Slide Number Placeholder 22"/>
          <p:cNvSpPr>
            <a:spLocks noGrp="1"/>
          </p:cNvSpPr>
          <p:nvPr>
            <p:ph type="sldNum" sz="quarter" idx="12"/>
          </p:nvPr>
        </p:nvSpPr>
        <p:spPr/>
        <p:txBody>
          <a:bodyPr/>
          <a:lstStyle>
            <a:lvl1pPr>
              <a:defRPr/>
            </a:lvl1pPr>
          </a:lstStyle>
          <a:p>
            <a:pPr>
              <a:defRPr/>
            </a:pPr>
            <a:fld id="{469E5289-0001-4148-84C3-9362F70B5F4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a:t>Click to edit Master title style</a:t>
            </a:r>
          </a:p>
        </p:txBody>
      </p:sp>
      <p:sp>
        <p:nvSpPr>
          <p:cNvPr id="3" name="Text Placeholder 2"/>
          <p:cNvSpPr>
            <a:spLocks noGrp="1"/>
          </p:cNvSpPr>
          <p:nvPr>
            <p:ph type="body" sz="half" idx="1"/>
          </p:nvPr>
        </p:nvSpPr>
        <p:spPr>
          <a:xfrm>
            <a:off x="177800" y="1652588"/>
            <a:ext cx="4316413" cy="440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52588"/>
            <a:ext cx="4316412" cy="440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29 June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Southern Truth and Reconciliation, Inc.</a:t>
            </a:r>
          </a:p>
        </p:txBody>
      </p:sp>
      <p:sp>
        <p:nvSpPr>
          <p:cNvPr id="7" name="Rectangle 6"/>
          <p:cNvSpPr>
            <a:spLocks noGrp="1" noChangeArrowheads="1"/>
          </p:cNvSpPr>
          <p:nvPr>
            <p:ph type="sldNum" sz="quarter" idx="12"/>
          </p:nvPr>
        </p:nvSpPr>
        <p:spPr>
          <a:ln/>
        </p:spPr>
        <p:txBody>
          <a:bodyPr/>
          <a:lstStyle>
            <a:lvl1pPr>
              <a:defRPr/>
            </a:lvl1pPr>
          </a:lstStyle>
          <a:p>
            <a:pPr>
              <a:defRPr/>
            </a:pPr>
            <a:fld id="{EF2E9F3D-C20E-437C-BF62-B5CA35643D17}" type="slidenum">
              <a:rPr lang="en-US" altLang="en-US"/>
              <a:pPr>
                <a:defRPr/>
              </a:pPr>
              <a:t>‹#›</a:t>
            </a:fld>
            <a:endParaRPr lang="en-US" altLang="en-US" dirty="0"/>
          </a:p>
        </p:txBody>
      </p:sp>
    </p:spTree>
    <p:extLst>
      <p:ext uri="{BB962C8B-B14F-4D97-AF65-F5344CB8AC3E}">
        <p14:creationId xmlns:p14="http://schemas.microsoft.com/office/powerpoint/2010/main" val="334435964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r>
              <a:rPr lang="en-US" dirty="0">
                <a:solidFill>
                  <a:prstClr val="black"/>
                </a:solidFill>
              </a:rPr>
              <a:t>22 March 2012</a:t>
            </a:r>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r>
              <a:rPr lang="en-US" dirty="0">
                <a:solidFill>
                  <a:prstClr val="black"/>
                </a:solidFill>
              </a:rPr>
              <a:t>Thurman Reconciliation Initiatives - TRI Inc - Prof. Thee Smith</a:t>
            </a:r>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11241538-A18A-432F-A14D-197BDB1BFCCB}" type="slidenum">
              <a:rPr lang="en-US"/>
              <a:pPr>
                <a:defRPr/>
              </a:pPr>
              <a:t>‹#›</a:t>
            </a:fld>
            <a:endParaRPr lang="en-US" dirty="0"/>
          </a:p>
        </p:txBody>
      </p:sp>
    </p:spTree>
    <p:extLst>
      <p:ext uri="{BB962C8B-B14F-4D97-AF65-F5344CB8AC3E}">
        <p14:creationId xmlns:p14="http://schemas.microsoft.com/office/powerpoint/2010/main" val="2266718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r>
              <a:rPr lang="en-US" dirty="0">
                <a:solidFill>
                  <a:prstClr val="black"/>
                </a:solidFill>
              </a:rPr>
              <a:t>22 March 2012</a:t>
            </a:r>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lvl1pPr>
              <a:defRPr/>
            </a:lvl1pPr>
          </a:lstStyle>
          <a:p>
            <a:pPr>
              <a:defRPr/>
            </a:pPr>
            <a:fld id="{4CE535BB-6671-410C-8D49-724330D36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0314271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r>
              <a:rPr lang="en-US" dirty="0">
                <a:solidFill>
                  <a:prstClr val="black"/>
                </a:solidFill>
              </a:rPr>
              <a:t>22 March 2012</a:t>
            </a:r>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r>
              <a:rPr lang="en-US" dirty="0">
                <a:solidFill>
                  <a:prstClr val="black"/>
                </a:solidFill>
              </a:rPr>
              <a:t>Thurman Reconciliation Initiatives - TRI Inc - Prof. Thee Smith</a:t>
            </a:r>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A3F81D9F-C98A-439E-B2CB-C588A466EC3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207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dirty="0">
                <a:solidFill>
                  <a:prstClr val="black"/>
                </a:solidFill>
              </a:rPr>
              <a:t>22 March 2012</a:t>
            </a:r>
          </a:p>
        </p:txBody>
      </p:sp>
      <p:sp>
        <p:nvSpPr>
          <p:cNvPr id="6" name="Footer Placeholder 2"/>
          <p:cNvSpPr>
            <a:spLocks noGrp="1"/>
          </p:cNvSpPr>
          <p:nvPr>
            <p:ph type="ftr" sz="quarter" idx="11"/>
          </p:nvPr>
        </p:nvSpPr>
        <p:spPr/>
        <p:txBody>
          <a:bodyPr/>
          <a:lstStyle>
            <a:lvl1pPr>
              <a:defRPr/>
            </a:lvl1pPr>
          </a:lstStyle>
          <a:p>
            <a:pPr>
              <a:defRPr/>
            </a:pPr>
            <a:r>
              <a:rPr lang="en-US" dirty="0">
                <a:solidFill>
                  <a:prstClr val="black"/>
                </a:solidFill>
              </a:rPr>
              <a:t>Thurman Reconciliation Initiatives - TRI Inc - Prof. Thee Smith</a:t>
            </a:r>
          </a:p>
        </p:txBody>
      </p:sp>
      <p:sp>
        <p:nvSpPr>
          <p:cNvPr id="7" name="Slide Number Placeholder 22"/>
          <p:cNvSpPr>
            <a:spLocks noGrp="1"/>
          </p:cNvSpPr>
          <p:nvPr>
            <p:ph type="sldNum" sz="quarter" idx="12"/>
          </p:nvPr>
        </p:nvSpPr>
        <p:spPr/>
        <p:txBody>
          <a:bodyPr/>
          <a:lstStyle>
            <a:lvl1pPr>
              <a:defRPr/>
            </a:lvl1pPr>
          </a:lstStyle>
          <a:p>
            <a:pPr>
              <a:defRPr/>
            </a:pPr>
            <a:fld id="{C3F82078-6899-49EB-A04B-C6BA84CE985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77554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r>
              <a:rPr lang="en-US" dirty="0">
                <a:solidFill>
                  <a:prstClr val="black"/>
                </a:solidFill>
              </a:rPr>
              <a:t>22 March 2012</a:t>
            </a:r>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r>
              <a:rPr lang="en-US" dirty="0">
                <a:solidFill>
                  <a:prstClr val="black"/>
                </a:solidFill>
              </a:rPr>
              <a:t>Thurman Reconciliation Initiatives - TRI Inc - Prof. Thee Smith</a:t>
            </a:r>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887269B2-59E0-42AE-AA05-364A8C0EFB3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48068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dirty="0">
                <a:solidFill>
                  <a:prstClr val="black"/>
                </a:solidFill>
              </a:rPr>
              <a:t>22 March 2012</a:t>
            </a:r>
          </a:p>
        </p:txBody>
      </p:sp>
      <p:sp>
        <p:nvSpPr>
          <p:cNvPr id="4" name="Footer Placeholder 2"/>
          <p:cNvSpPr>
            <a:spLocks noGrp="1"/>
          </p:cNvSpPr>
          <p:nvPr>
            <p:ph type="ftr" sz="quarter" idx="11"/>
          </p:nvPr>
        </p:nvSpPr>
        <p:spPr/>
        <p:txBody>
          <a:bodyPr/>
          <a:lstStyle>
            <a:lvl1pPr>
              <a:defRPr/>
            </a:lvl1pPr>
          </a:lstStyle>
          <a:p>
            <a:pPr>
              <a:defRPr/>
            </a:pPr>
            <a:r>
              <a:rPr lang="en-US" dirty="0">
                <a:solidFill>
                  <a:prstClr val="black"/>
                </a:solidFill>
              </a:rPr>
              <a:t>Thurman Reconciliation Initiatives - TRI Inc - Prof. Thee Smith</a:t>
            </a:r>
          </a:p>
        </p:txBody>
      </p:sp>
      <p:sp>
        <p:nvSpPr>
          <p:cNvPr id="5" name="Slide Number Placeholder 22"/>
          <p:cNvSpPr>
            <a:spLocks noGrp="1"/>
          </p:cNvSpPr>
          <p:nvPr>
            <p:ph type="sldNum" sz="quarter" idx="12"/>
          </p:nvPr>
        </p:nvSpPr>
        <p:spPr/>
        <p:txBody>
          <a:bodyPr/>
          <a:lstStyle>
            <a:lvl1pPr>
              <a:defRPr/>
            </a:lvl1pPr>
          </a:lstStyle>
          <a:p>
            <a:pPr>
              <a:defRPr/>
            </a:pPr>
            <a:fld id="{B4B5BAAD-BE90-42E4-81A5-9CFF39711AC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21941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dirty="0">
                <a:solidFill>
                  <a:prstClr val="black"/>
                </a:solidFill>
              </a:rPr>
              <a:t>22 March 2012</a:t>
            </a:r>
          </a:p>
        </p:txBody>
      </p:sp>
      <p:sp>
        <p:nvSpPr>
          <p:cNvPr id="3" name="Footer Placeholder 2"/>
          <p:cNvSpPr>
            <a:spLocks noGrp="1"/>
          </p:cNvSpPr>
          <p:nvPr>
            <p:ph type="ftr" sz="quarter" idx="11"/>
          </p:nvPr>
        </p:nvSpPr>
        <p:spPr/>
        <p:txBody>
          <a:bodyPr/>
          <a:lstStyle>
            <a:lvl1pPr>
              <a:defRPr/>
            </a:lvl1pPr>
          </a:lstStyle>
          <a:p>
            <a:pPr>
              <a:defRPr/>
            </a:pPr>
            <a:r>
              <a:rPr lang="en-US" dirty="0">
                <a:solidFill>
                  <a:prstClr val="black"/>
                </a:solidFill>
              </a:rPr>
              <a:t>Thurman Reconciliation Initiatives - TRI Inc - Prof. Thee Smith</a:t>
            </a:r>
          </a:p>
        </p:txBody>
      </p:sp>
      <p:sp>
        <p:nvSpPr>
          <p:cNvPr id="4" name="Slide Number Placeholder 22"/>
          <p:cNvSpPr>
            <a:spLocks noGrp="1"/>
          </p:cNvSpPr>
          <p:nvPr>
            <p:ph type="sldNum" sz="quarter" idx="12"/>
          </p:nvPr>
        </p:nvSpPr>
        <p:spPr/>
        <p:txBody>
          <a:bodyPr/>
          <a:lstStyle>
            <a:lvl1pPr>
              <a:defRPr/>
            </a:lvl1pPr>
          </a:lstStyle>
          <a:p>
            <a:pPr>
              <a:defRPr/>
            </a:pPr>
            <a:fld id="{406E321E-FED1-4128-B1C4-C8578E24894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3898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r>
              <a:rPr lang="en-US" dirty="0"/>
              <a:t>22 March 2012</a:t>
            </a:r>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lvl1pPr>
              <a:defRPr/>
            </a:lvl1pPr>
          </a:lstStyle>
          <a:p>
            <a:pPr>
              <a:defRPr/>
            </a:pPr>
            <a:fld id="{30F29423-1858-4F83-B648-351E2234E02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r>
              <a:rPr lang="en-US" dirty="0">
                <a:solidFill>
                  <a:prstClr val="black"/>
                </a:solidFill>
              </a:rPr>
              <a:t>22 March 2012</a:t>
            </a:r>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r>
              <a:rPr lang="en-US" dirty="0">
                <a:solidFill>
                  <a:prstClr val="black"/>
                </a:solidFill>
              </a:rPr>
              <a:t>Thurman Reconciliation Initiatives - TRI Inc - Prof. Thee Smith</a:t>
            </a:r>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20512D94-5070-4714-8B27-A630E3BF0F5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16619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r>
              <a:rPr lang="en-US" dirty="0">
                <a:solidFill>
                  <a:prstClr val="black"/>
                </a:solidFill>
              </a:rPr>
              <a:t>22 March 2012</a:t>
            </a:r>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r>
              <a:rPr lang="en-US" dirty="0">
                <a:solidFill>
                  <a:prstClr val="black"/>
                </a:solidFill>
              </a:rPr>
              <a:t>Thurman Reconciliation Initiatives - TRI Inc - Prof. Thee Smith</a:t>
            </a:r>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4B2D0627-D7E2-4DF2-95C1-CBF3A3788DF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08594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dirty="0">
                <a:solidFill>
                  <a:prstClr val="black"/>
                </a:solidFill>
              </a:rPr>
              <a:t>22 March 2012</a:t>
            </a:r>
          </a:p>
        </p:txBody>
      </p:sp>
      <p:sp>
        <p:nvSpPr>
          <p:cNvPr id="5" name="Footer Placeholder 2"/>
          <p:cNvSpPr>
            <a:spLocks noGrp="1"/>
          </p:cNvSpPr>
          <p:nvPr>
            <p:ph type="ftr" sz="quarter" idx="11"/>
          </p:nvPr>
        </p:nvSpPr>
        <p:spPr/>
        <p:txBody>
          <a:bodyPr/>
          <a:lstStyle>
            <a:lvl1pPr>
              <a:defRPr/>
            </a:lvl1pPr>
          </a:lstStyle>
          <a:p>
            <a:pPr>
              <a:defRPr/>
            </a:pPr>
            <a:r>
              <a:rPr lang="en-US" dirty="0">
                <a:solidFill>
                  <a:prstClr val="black"/>
                </a:solidFill>
              </a:rPr>
              <a:t>Thurman Reconciliation Initiatives - TRI Inc - Prof. Thee Smith</a:t>
            </a:r>
          </a:p>
        </p:txBody>
      </p:sp>
      <p:sp>
        <p:nvSpPr>
          <p:cNvPr id="6" name="Slide Number Placeholder 22"/>
          <p:cNvSpPr>
            <a:spLocks noGrp="1"/>
          </p:cNvSpPr>
          <p:nvPr>
            <p:ph type="sldNum" sz="quarter" idx="12"/>
          </p:nvPr>
        </p:nvSpPr>
        <p:spPr/>
        <p:txBody>
          <a:bodyPr/>
          <a:lstStyle>
            <a:lvl1pPr>
              <a:defRPr/>
            </a:lvl1pPr>
          </a:lstStyle>
          <a:p>
            <a:pPr>
              <a:defRPr/>
            </a:pPr>
            <a:fld id="{731813F0-697F-4053-B94F-A440BE02C60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3495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dirty="0">
                <a:solidFill>
                  <a:prstClr val="black"/>
                </a:solidFill>
              </a:rPr>
              <a:t>22 March 2012</a:t>
            </a:r>
          </a:p>
        </p:txBody>
      </p:sp>
      <p:sp>
        <p:nvSpPr>
          <p:cNvPr id="5" name="Footer Placeholder 2"/>
          <p:cNvSpPr>
            <a:spLocks noGrp="1"/>
          </p:cNvSpPr>
          <p:nvPr>
            <p:ph type="ftr" sz="quarter" idx="11"/>
          </p:nvPr>
        </p:nvSpPr>
        <p:spPr/>
        <p:txBody>
          <a:bodyPr/>
          <a:lstStyle>
            <a:lvl1pPr>
              <a:defRPr/>
            </a:lvl1pPr>
          </a:lstStyle>
          <a:p>
            <a:pPr>
              <a:defRPr/>
            </a:pPr>
            <a:r>
              <a:rPr lang="en-US" dirty="0">
                <a:solidFill>
                  <a:prstClr val="black"/>
                </a:solidFill>
              </a:rPr>
              <a:t>Thurman Reconciliation Initiatives - TRI Inc - Prof. Thee Smith</a:t>
            </a:r>
          </a:p>
        </p:txBody>
      </p:sp>
      <p:sp>
        <p:nvSpPr>
          <p:cNvPr id="6" name="Slide Number Placeholder 22"/>
          <p:cNvSpPr>
            <a:spLocks noGrp="1"/>
          </p:cNvSpPr>
          <p:nvPr>
            <p:ph type="sldNum" sz="quarter" idx="12"/>
          </p:nvPr>
        </p:nvSpPr>
        <p:spPr/>
        <p:txBody>
          <a:bodyPr/>
          <a:lstStyle>
            <a:lvl1pPr>
              <a:defRPr/>
            </a:lvl1pPr>
          </a:lstStyle>
          <a:p>
            <a:pPr>
              <a:defRPr/>
            </a:pPr>
            <a:fld id="{5FA16FE2-33D7-497A-A66F-C6EC60BE5DD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3839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r>
              <a:rPr lang="en-US" dirty="0"/>
              <a:t>22 March 2012</a:t>
            </a:r>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r>
              <a:rPr lang="en-US" dirty="0"/>
              <a:t>Thurman Reconciliation Initiatives - TRI Inc - Prof. Thee Smith</a:t>
            </a:r>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F5561B0B-C047-4DCA-8E17-4387F4EE521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dirty="0"/>
              <a:t>22 March 2012</a:t>
            </a:r>
          </a:p>
        </p:txBody>
      </p:sp>
      <p:sp>
        <p:nvSpPr>
          <p:cNvPr id="6" name="Footer Placeholder 5"/>
          <p:cNvSpPr>
            <a:spLocks noGrp="1"/>
          </p:cNvSpPr>
          <p:nvPr>
            <p:ph type="ftr" sz="quarter" idx="11"/>
          </p:nvPr>
        </p:nvSpPr>
        <p:spPr/>
        <p:txBody>
          <a:bodyPr/>
          <a:lstStyle>
            <a:lvl1pPr>
              <a:defRPr/>
            </a:lvl1pPr>
          </a:lstStyle>
          <a:p>
            <a:pPr>
              <a:defRPr/>
            </a:pPr>
            <a:r>
              <a:rPr lang="en-US" dirty="0"/>
              <a:t>Thurman Reconciliation Initiatives - TRI Inc - Prof. Thee Smith</a:t>
            </a:r>
          </a:p>
        </p:txBody>
      </p:sp>
      <p:sp>
        <p:nvSpPr>
          <p:cNvPr id="7" name="Slide Number Placeholder 6"/>
          <p:cNvSpPr>
            <a:spLocks noGrp="1"/>
          </p:cNvSpPr>
          <p:nvPr>
            <p:ph type="sldNum" sz="quarter" idx="12"/>
          </p:nvPr>
        </p:nvSpPr>
        <p:spPr/>
        <p:txBody>
          <a:bodyPr/>
          <a:lstStyle>
            <a:lvl1pPr>
              <a:defRPr/>
            </a:lvl1pPr>
          </a:lstStyle>
          <a:p>
            <a:pPr>
              <a:defRPr/>
            </a:pPr>
            <a:fld id="{2E6868B8-4BA8-4CA6-85C9-83F7A5005C2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r>
              <a:rPr lang="en-US" dirty="0"/>
              <a:t>22 March 2012</a:t>
            </a:r>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r>
              <a:rPr lang="en-US" dirty="0"/>
              <a:t>Thurman Reconciliation Initiatives - TRI Inc - Prof. Thee Smith</a:t>
            </a:r>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10BB3C6F-6B21-4F3E-B721-81923DE0732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dirty="0"/>
              <a:t>22 March 2012</a:t>
            </a:r>
          </a:p>
        </p:txBody>
      </p:sp>
      <p:sp>
        <p:nvSpPr>
          <p:cNvPr id="4" name="Footer Placeholder 2"/>
          <p:cNvSpPr>
            <a:spLocks noGrp="1"/>
          </p:cNvSpPr>
          <p:nvPr>
            <p:ph type="ftr" sz="quarter" idx="11"/>
          </p:nvPr>
        </p:nvSpPr>
        <p:spPr/>
        <p:txBody>
          <a:bodyPr/>
          <a:lstStyle>
            <a:lvl1pPr>
              <a:defRPr/>
            </a:lvl1pPr>
          </a:lstStyle>
          <a:p>
            <a:pPr>
              <a:defRPr/>
            </a:pPr>
            <a:r>
              <a:rPr lang="en-US" dirty="0"/>
              <a:t>Thurman Reconciliation Initiatives - TRI Inc - Prof. Thee Smith</a:t>
            </a:r>
          </a:p>
        </p:txBody>
      </p:sp>
      <p:sp>
        <p:nvSpPr>
          <p:cNvPr id="5" name="Slide Number Placeholder 22"/>
          <p:cNvSpPr>
            <a:spLocks noGrp="1"/>
          </p:cNvSpPr>
          <p:nvPr>
            <p:ph type="sldNum" sz="quarter" idx="12"/>
          </p:nvPr>
        </p:nvSpPr>
        <p:spPr/>
        <p:txBody>
          <a:bodyPr/>
          <a:lstStyle>
            <a:lvl1pPr>
              <a:defRPr/>
            </a:lvl1pPr>
          </a:lstStyle>
          <a:p>
            <a:pPr>
              <a:defRPr/>
            </a:pPr>
            <a:fld id="{F60797B2-A5A4-4441-8C6A-40882F755C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dirty="0"/>
              <a:t>22 March 2012</a:t>
            </a:r>
          </a:p>
        </p:txBody>
      </p:sp>
      <p:sp>
        <p:nvSpPr>
          <p:cNvPr id="3" name="Footer Placeholder 2"/>
          <p:cNvSpPr>
            <a:spLocks noGrp="1"/>
          </p:cNvSpPr>
          <p:nvPr>
            <p:ph type="ftr" sz="quarter" idx="11"/>
          </p:nvPr>
        </p:nvSpPr>
        <p:spPr/>
        <p:txBody>
          <a:bodyPr/>
          <a:lstStyle>
            <a:lvl1pPr>
              <a:defRPr/>
            </a:lvl1pPr>
          </a:lstStyle>
          <a:p>
            <a:pPr>
              <a:defRPr/>
            </a:pPr>
            <a:r>
              <a:rPr lang="en-US" dirty="0"/>
              <a:t>Thurman Reconciliation Initiatives - TRI Inc - Prof. Thee Smith</a:t>
            </a:r>
          </a:p>
        </p:txBody>
      </p:sp>
      <p:sp>
        <p:nvSpPr>
          <p:cNvPr id="4" name="Slide Number Placeholder 22"/>
          <p:cNvSpPr>
            <a:spLocks noGrp="1"/>
          </p:cNvSpPr>
          <p:nvPr>
            <p:ph type="sldNum" sz="quarter" idx="12"/>
          </p:nvPr>
        </p:nvSpPr>
        <p:spPr/>
        <p:txBody>
          <a:bodyPr/>
          <a:lstStyle>
            <a:lvl1pPr>
              <a:defRPr/>
            </a:lvl1pPr>
          </a:lstStyle>
          <a:p>
            <a:pPr>
              <a:defRPr/>
            </a:pPr>
            <a:fld id="{80A15F9D-CEAD-424F-9018-01B5903CB59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78563" y="6556375"/>
            <a:ext cx="2133600" cy="301625"/>
          </a:xfrm>
        </p:spPr>
        <p:txBody>
          <a:bodyPr/>
          <a:lstStyle>
            <a:lvl1pPr>
              <a:defRPr sz="900" smtClean="0"/>
            </a:lvl1pPr>
          </a:lstStyle>
          <a:p>
            <a:pPr>
              <a:defRPr/>
            </a:pPr>
            <a:r>
              <a:rPr lang="en-US" dirty="0"/>
              <a:t>22 March 2012</a:t>
            </a:r>
          </a:p>
        </p:txBody>
      </p:sp>
      <p:sp>
        <p:nvSpPr>
          <p:cNvPr id="6" name="Footer Placeholder 5"/>
          <p:cNvSpPr>
            <a:spLocks noGrp="1"/>
          </p:cNvSpPr>
          <p:nvPr>
            <p:ph type="ftr" sz="quarter" idx="11"/>
          </p:nvPr>
        </p:nvSpPr>
        <p:spPr>
          <a:xfrm>
            <a:off x="1135063" y="6556375"/>
            <a:ext cx="5143500" cy="301625"/>
          </a:xfrm>
        </p:spPr>
        <p:txBody>
          <a:bodyPr/>
          <a:lstStyle>
            <a:lvl1pPr>
              <a:defRPr sz="900" smtClean="0"/>
            </a:lvl1pPr>
          </a:lstStyle>
          <a:p>
            <a:pPr>
              <a:defRPr/>
            </a:pPr>
            <a:r>
              <a:rPr lang="en-US" dirty="0"/>
              <a:t>Thurman Reconciliation Initiatives - TRI Inc - Prof. Thee Smith</a:t>
            </a:r>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CD21F16D-DC94-4CBE-A5C3-40BF6A5D9BE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smtClean="0"/>
            </a:lvl1pPr>
          </a:lstStyle>
          <a:p>
            <a:pPr>
              <a:defRPr/>
            </a:pPr>
            <a:r>
              <a:rPr lang="en-US" dirty="0"/>
              <a:t>22 March 2012</a:t>
            </a:r>
          </a:p>
        </p:txBody>
      </p:sp>
      <p:sp>
        <p:nvSpPr>
          <p:cNvPr id="6" name="Footer Placeholder 5"/>
          <p:cNvSpPr>
            <a:spLocks noGrp="1"/>
          </p:cNvSpPr>
          <p:nvPr>
            <p:ph type="ftr" sz="quarter" idx="11"/>
          </p:nvPr>
        </p:nvSpPr>
        <p:spPr>
          <a:xfrm>
            <a:off x="1169988" y="6557963"/>
            <a:ext cx="4948237" cy="301625"/>
          </a:xfrm>
        </p:spPr>
        <p:txBody>
          <a:bodyPr/>
          <a:lstStyle>
            <a:lvl1pPr>
              <a:defRPr sz="900" smtClean="0"/>
            </a:lvl1pPr>
          </a:lstStyle>
          <a:p>
            <a:pPr>
              <a:defRPr/>
            </a:pPr>
            <a:r>
              <a:rPr lang="en-US" dirty="0"/>
              <a:t>Thurman Reconciliation Initiatives - TRI Inc - Prof. Thee Smith</a:t>
            </a:r>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smtClean="0"/>
            </a:lvl1pPr>
          </a:lstStyle>
          <a:p>
            <a:pPr>
              <a:defRPr/>
            </a:pPr>
            <a:fld id="{231C6CC8-AA33-44DF-A2B2-12E357C9E1A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a:t>Click to edit Master title style</a:t>
            </a:r>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defRPr>
            </a:lvl1pPr>
          </a:lstStyle>
          <a:p>
            <a:pPr>
              <a:defRPr/>
            </a:pPr>
            <a:r>
              <a:rPr lang="en-US" dirty="0"/>
              <a:t>22 March 2012</a:t>
            </a:r>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defRPr>
            </a:lvl1pPr>
          </a:lstStyle>
          <a:p>
            <a:pPr>
              <a:defRPr/>
            </a:pPr>
            <a:r>
              <a:rPr lang="en-US" dirty="0"/>
              <a:t>Thurman Reconciliation Initiatives - TRI Inc - Prof. Thee Smith</a:t>
            </a:r>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defRPr>
            </a:lvl1pPr>
          </a:lstStyle>
          <a:p>
            <a:pPr>
              <a:defRPr/>
            </a:pPr>
            <a:fld id="{CE7BF7D7-A05D-4302-99A1-9562B1C4BA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08" r:id="rId6"/>
    <p:sldLayoutId id="2147483707" r:id="rId7"/>
    <p:sldLayoutId id="2147483714" r:id="rId8"/>
    <p:sldLayoutId id="2147483715" r:id="rId9"/>
    <p:sldLayoutId id="2147483706" r:id="rId10"/>
    <p:sldLayoutId id="2147483705" r:id="rId11"/>
    <p:sldLayoutId id="2147483728" r:id="rId12"/>
  </p:sldLayoutIdLst>
  <p:hf hdr="0"/>
  <p:txStyles>
    <p:titleStyle>
      <a:lvl1pPr marL="484188" algn="l" rtl="0" fontAlgn="base">
        <a:spcBef>
          <a:spcPct val="0"/>
        </a:spcBef>
        <a:spcAft>
          <a:spcPct val="0"/>
        </a:spcAft>
        <a:defRPr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E3E3E3"/>
          </a:solidFill>
          <a:latin typeface="Arial" charset="0"/>
        </a:defRPr>
      </a:lvl2pPr>
      <a:lvl3pPr marL="484188" algn="l" rtl="0" fontAlgn="base">
        <a:spcBef>
          <a:spcPct val="0"/>
        </a:spcBef>
        <a:spcAft>
          <a:spcPct val="0"/>
        </a:spcAft>
        <a:defRPr sz="4200">
          <a:solidFill>
            <a:srgbClr val="E3E3E3"/>
          </a:solidFill>
          <a:latin typeface="Arial" charset="0"/>
        </a:defRPr>
      </a:lvl3pPr>
      <a:lvl4pPr marL="484188" algn="l" rtl="0" fontAlgn="base">
        <a:spcBef>
          <a:spcPct val="0"/>
        </a:spcBef>
        <a:spcAft>
          <a:spcPct val="0"/>
        </a:spcAft>
        <a:defRPr sz="4200">
          <a:solidFill>
            <a:srgbClr val="E3E3E3"/>
          </a:solidFill>
          <a:latin typeface="Arial" charset="0"/>
        </a:defRPr>
      </a:lvl4pPr>
      <a:lvl5pPr marL="484188" algn="l" rtl="0" fontAlgn="base">
        <a:spcBef>
          <a:spcPct val="0"/>
        </a:spcBef>
        <a:spcAft>
          <a:spcPct val="0"/>
        </a:spcAft>
        <a:defRPr sz="4200">
          <a:solidFill>
            <a:srgbClr val="E3E3E3"/>
          </a:solidFill>
          <a:latin typeface="Arial" charset="0"/>
        </a:defRPr>
      </a:lvl5pPr>
      <a:lvl6pPr marL="941388" algn="l" rtl="0" fontAlgn="base">
        <a:spcBef>
          <a:spcPct val="0"/>
        </a:spcBef>
        <a:spcAft>
          <a:spcPct val="0"/>
        </a:spcAft>
        <a:defRPr sz="4200">
          <a:solidFill>
            <a:srgbClr val="E3E3E3"/>
          </a:solidFill>
          <a:latin typeface="Arial" charset="0"/>
        </a:defRPr>
      </a:lvl6pPr>
      <a:lvl7pPr marL="1398588" algn="l" rtl="0" fontAlgn="base">
        <a:spcBef>
          <a:spcPct val="0"/>
        </a:spcBef>
        <a:spcAft>
          <a:spcPct val="0"/>
        </a:spcAft>
        <a:defRPr sz="4200">
          <a:solidFill>
            <a:srgbClr val="E3E3E3"/>
          </a:solidFill>
          <a:latin typeface="Arial" charset="0"/>
        </a:defRPr>
      </a:lvl7pPr>
      <a:lvl8pPr marL="1855788" algn="l" rtl="0" fontAlgn="base">
        <a:spcBef>
          <a:spcPct val="0"/>
        </a:spcBef>
        <a:spcAft>
          <a:spcPct val="0"/>
        </a:spcAft>
        <a:defRPr sz="4200">
          <a:solidFill>
            <a:srgbClr val="E3E3E3"/>
          </a:solidFill>
          <a:latin typeface="Arial" charset="0"/>
        </a:defRPr>
      </a:lvl8pPr>
      <a:lvl9pPr marL="2312988" algn="l" rtl="0" fontAlgn="base">
        <a:spcBef>
          <a:spcPct val="0"/>
        </a:spcBef>
        <a:spcAft>
          <a:spcPct val="0"/>
        </a:spcAft>
        <a:defRPr sz="4200">
          <a:solidFill>
            <a:srgbClr val="E3E3E3"/>
          </a:solidFill>
          <a:latin typeface="Arial"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E6E6E6"/>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a:t>Click to edit Master title style</a:t>
            </a:r>
          </a:p>
        </p:txBody>
      </p:sp>
      <p:sp>
        <p:nvSpPr>
          <p:cNvPr id="40966"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r>
              <a:rPr lang="en-US" dirty="0">
                <a:solidFill>
                  <a:prstClr val="black"/>
                </a:solidFill>
              </a:rPr>
              <a:t>22 March 2012</a:t>
            </a:r>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r>
              <a:rPr lang="en-US" dirty="0">
                <a:solidFill>
                  <a:prstClr val="black"/>
                </a:solidFill>
              </a:rPr>
              <a:t>Thurman Reconciliation Initiatives - TRI Inc - Prof. Thee Smith</a:t>
            </a:r>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6A4AAC3B-FE39-4F20-9B91-FD3797965E4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2849081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E3E3E3"/>
          </a:solidFill>
          <a:latin typeface="Arial" charset="0"/>
        </a:defRPr>
      </a:lvl2pPr>
      <a:lvl3pPr marL="484188" algn="l" rtl="0" eaLnBrk="0" fontAlgn="base" hangingPunct="0">
        <a:spcBef>
          <a:spcPct val="0"/>
        </a:spcBef>
        <a:spcAft>
          <a:spcPct val="0"/>
        </a:spcAft>
        <a:defRPr sz="4200">
          <a:solidFill>
            <a:srgbClr val="E3E3E3"/>
          </a:solidFill>
          <a:latin typeface="Arial" charset="0"/>
        </a:defRPr>
      </a:lvl3pPr>
      <a:lvl4pPr marL="484188" algn="l" rtl="0" eaLnBrk="0" fontAlgn="base" hangingPunct="0">
        <a:spcBef>
          <a:spcPct val="0"/>
        </a:spcBef>
        <a:spcAft>
          <a:spcPct val="0"/>
        </a:spcAft>
        <a:defRPr sz="4200">
          <a:solidFill>
            <a:srgbClr val="E3E3E3"/>
          </a:solidFill>
          <a:latin typeface="Arial" charset="0"/>
        </a:defRPr>
      </a:lvl4pPr>
      <a:lvl5pPr marL="484188" algn="l" rtl="0" eaLnBrk="0" fontAlgn="base" hangingPunct="0">
        <a:spcBef>
          <a:spcPct val="0"/>
        </a:spcBef>
        <a:spcAft>
          <a:spcPct val="0"/>
        </a:spcAft>
        <a:defRPr sz="4200">
          <a:solidFill>
            <a:srgbClr val="E3E3E3"/>
          </a:solidFill>
          <a:latin typeface="Arial" charset="0"/>
        </a:defRPr>
      </a:lvl5pPr>
      <a:lvl6pPr marL="941388" algn="l" rtl="0" fontAlgn="base">
        <a:spcBef>
          <a:spcPct val="0"/>
        </a:spcBef>
        <a:spcAft>
          <a:spcPct val="0"/>
        </a:spcAft>
        <a:defRPr sz="4200">
          <a:solidFill>
            <a:srgbClr val="E3E3E3"/>
          </a:solidFill>
          <a:latin typeface="Arial" charset="0"/>
        </a:defRPr>
      </a:lvl6pPr>
      <a:lvl7pPr marL="1398588" algn="l" rtl="0" fontAlgn="base">
        <a:spcBef>
          <a:spcPct val="0"/>
        </a:spcBef>
        <a:spcAft>
          <a:spcPct val="0"/>
        </a:spcAft>
        <a:defRPr sz="4200">
          <a:solidFill>
            <a:srgbClr val="E3E3E3"/>
          </a:solidFill>
          <a:latin typeface="Arial" charset="0"/>
        </a:defRPr>
      </a:lvl7pPr>
      <a:lvl8pPr marL="1855788" algn="l" rtl="0" fontAlgn="base">
        <a:spcBef>
          <a:spcPct val="0"/>
        </a:spcBef>
        <a:spcAft>
          <a:spcPct val="0"/>
        </a:spcAft>
        <a:defRPr sz="4200">
          <a:solidFill>
            <a:srgbClr val="E3E3E3"/>
          </a:solidFill>
          <a:latin typeface="Arial" charset="0"/>
        </a:defRPr>
      </a:lvl8pPr>
      <a:lvl9pPr marL="2312988" algn="l" rtl="0" fontAlgn="base">
        <a:spcBef>
          <a:spcPct val="0"/>
        </a:spcBef>
        <a:spcAft>
          <a:spcPct val="0"/>
        </a:spcAft>
        <a:defRPr sz="4200">
          <a:solidFill>
            <a:srgbClr val="E3E3E3"/>
          </a:solidFill>
          <a:latin typeface="Arial"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rc.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c.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rc.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rc.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Restorative_practic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s://en.wikipedia.org/wiki/Restorative_practic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Restorative_practic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hyperlink" Target="https://en.wikipedia.org/wiki/Restorative_practices#cite_note-43"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Restorative_practic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Restorative_practic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hyperlink" Target="https://en.wikipedia.org/wiki/Restorative_practices#cite_note-45"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unlearningracism.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amazon.com/Learning-Be-White-Money-America/dp/082641292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hyperlink" Target="https://www.ted.com/talks/brene_brown_listening_to_shame?language=e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en.wikipedia.org/wiki/Restorative_practic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Restorative_practices#cite_note-46" TargetMode="External"/><Relationship Id="rId2" Type="http://schemas.openxmlformats.org/officeDocument/2006/relationships/hyperlink" Target="https://en.wikipedia.org/wiki/Restorative_practices" TargetMode="External"/><Relationship Id="rId1" Type="http://schemas.openxmlformats.org/officeDocument/2006/relationships/slideLayout" Target="../slideLayouts/slideLayout2.xml"/><Relationship Id="rId6" Type="http://schemas.openxmlformats.org/officeDocument/2006/relationships/hyperlink" Target="https://en.wikipedia.org/wiki/Restorative_practices#cite_note-Zehr-5" TargetMode="External"/><Relationship Id="rId5" Type="http://schemas.openxmlformats.org/officeDocument/2006/relationships/hyperlink" Target="https://en.wikipedia.org/wiki/Criminal_justice" TargetMode="External"/><Relationship Id="rId4" Type="http://schemas.openxmlformats.org/officeDocument/2006/relationships/hyperlink" Target="https://en.wikipedia.org/wiki/Restorative_justice#Restorative_practice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Restorative_justice#Restorative_conferencing" TargetMode="External"/><Relationship Id="rId2" Type="http://schemas.openxmlformats.org/officeDocument/2006/relationships/hyperlink" Target="https://en.wikipedia.org/wiki/Restorative_practices" TargetMode="External"/><Relationship Id="rId1" Type="http://schemas.openxmlformats.org/officeDocument/2006/relationships/slideLayout" Target="../slideLayouts/slideLayout2.xml"/><Relationship Id="rId4" Type="http://schemas.openxmlformats.org/officeDocument/2006/relationships/hyperlink" Target="https://en.wikipedia.org/wiki/Restorative_practices#cite_note-19"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Restorative_practices#cite_note-26" TargetMode="External"/><Relationship Id="rId2" Type="http://schemas.openxmlformats.org/officeDocument/2006/relationships/hyperlink" Target="https://en.wikipedia.org/wiki/Restorative_practic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en.wikipedia.org/wiki/Restorative_practices#cite_note-39" TargetMode="External"/><Relationship Id="rId3" Type="http://schemas.openxmlformats.org/officeDocument/2006/relationships/hyperlink" Target="https://en.wikipedia.org/wiki/Restorative_practices#cite_note-34" TargetMode="External"/><Relationship Id="rId7" Type="http://schemas.openxmlformats.org/officeDocument/2006/relationships/hyperlink" Target="https://en.wikipedia.org/wiki/Restorative_practices#cite_note-38" TargetMode="External"/><Relationship Id="rId2" Type="http://schemas.openxmlformats.org/officeDocument/2006/relationships/hyperlink" Target="https://en.wikipedia.org/wiki/Restorative_practices" TargetMode="External"/><Relationship Id="rId1" Type="http://schemas.openxmlformats.org/officeDocument/2006/relationships/slideLayout" Target="../slideLayouts/slideLayout2.xml"/><Relationship Id="rId6" Type="http://schemas.openxmlformats.org/officeDocument/2006/relationships/hyperlink" Target="https://en.wikipedia.org/wiki/Restorative_practices#cite_note-37" TargetMode="External"/><Relationship Id="rId11" Type="http://schemas.openxmlformats.org/officeDocument/2006/relationships/hyperlink" Target="http://www.iirp.edu/article_detail.php?article_id=NzEx" TargetMode="External"/><Relationship Id="rId5" Type="http://schemas.openxmlformats.org/officeDocument/2006/relationships/hyperlink" Target="https://en.wikipedia.org/wiki/Restorative_practices#cite_note-36" TargetMode="External"/><Relationship Id="rId10" Type="http://schemas.openxmlformats.org/officeDocument/2006/relationships/hyperlink" Target="https://en.wikipedia.org/wiki/Restorative_practices#cite_note-41" TargetMode="External"/><Relationship Id="rId4" Type="http://schemas.openxmlformats.org/officeDocument/2006/relationships/hyperlink" Target="https://en.wikipedia.org/wiki/Restorative_practices#cite_note-35" TargetMode="External"/><Relationship Id="rId9" Type="http://schemas.openxmlformats.org/officeDocument/2006/relationships/hyperlink" Target="https://en.wikipedia.org/wiki/Restorative_practices#cite_note-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caring.com/inhonorofdrseanalowesteffen-974306" TargetMode="External"/><Relationship Id="rId2" Type="http://schemas.openxmlformats.org/officeDocument/2006/relationships/hyperlink" Target="http://www.restorative-leadership.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hyperlink" Target="http://en.wikipedia.org/wiki/Workplace_diversity"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hyperlink" Target="http://www.tolerance.org/" TargetMode="External"/><Relationship Id="rId4" Type="http://schemas.openxmlformats.org/officeDocument/2006/relationships/hyperlink" Target="http://www.splcenter.or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mindsatwork.com/programs-services/organizational-service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mailto:info@waytogrowinc.com"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www.waytogrowinc.com/services-2" TargetMode="External"/><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events.r20.constantcontact.com/register/event;jsessionid=3FDEA8EABD380F02F72013029EFF8217.worker_registrant?llr=kyfp9woab&amp;oeidk=a07e8yz64xtf2fe4e85"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52400"/>
            <a:ext cx="8001000" cy="762000"/>
          </a:xfrm>
        </p:spPr>
        <p:txBody>
          <a:bodyPr/>
          <a:lstStyle/>
          <a:p>
            <a:r>
              <a:rPr lang="en-US" altLang="en-US" b="1" dirty="0"/>
              <a:t> </a:t>
            </a:r>
          </a:p>
        </p:txBody>
      </p:sp>
      <p:sp>
        <p:nvSpPr>
          <p:cNvPr id="3277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59A4A9C-015D-4EB1-B306-B0E43F8737A0}" type="datetime1">
              <a:rPr lang="en-US" altLang="en-US" sz="1400" smtClean="0">
                <a:solidFill>
                  <a:prstClr val="black"/>
                </a:solidFill>
              </a:rPr>
              <a:pPr eaLnBrk="1" hangingPunct="1">
                <a:spcBef>
                  <a:spcPct val="0"/>
                </a:spcBef>
                <a:buFontTx/>
                <a:buNone/>
              </a:pPr>
              <a:t>5/17/18</a:t>
            </a:fld>
            <a:endParaRPr lang="en-US" altLang="en-US" sz="1400" dirty="0">
              <a:solidFill>
                <a:prstClr val="black"/>
              </a:solidFill>
            </a:endParaRPr>
          </a:p>
        </p:txBody>
      </p:sp>
      <p:sp>
        <p:nvSpPr>
          <p:cNvPr id="32772" name="Slide Number Placeholder 7"/>
          <p:cNvSpPr>
            <a:spLocks noGrp="1"/>
          </p:cNvSpPr>
          <p:nvPr>
            <p:ph type="sldNum" sz="quarter" idx="12"/>
          </p:nvPr>
        </p:nvSpPr>
        <p:spPr>
          <a:xfrm>
            <a:off x="6477000"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A2C282D-EE00-4454-AF3D-A0E0ACE7D3FF}" type="slidenum">
              <a:rPr lang="en-US" altLang="en-US" sz="1400" smtClean="0">
                <a:solidFill>
                  <a:prstClr val="black"/>
                </a:solidFill>
              </a:rPr>
              <a:pPr eaLnBrk="1" hangingPunct="1">
                <a:spcBef>
                  <a:spcPct val="0"/>
                </a:spcBef>
                <a:buFontTx/>
                <a:buNone/>
              </a:pPr>
              <a:t>1</a:t>
            </a:fld>
            <a:endParaRPr lang="en-US" altLang="en-US" sz="1400" dirty="0">
              <a:solidFill>
                <a:prstClr val="black"/>
              </a:solidFill>
            </a:endParaRPr>
          </a:p>
        </p:txBody>
      </p:sp>
      <p:sp>
        <p:nvSpPr>
          <p:cNvPr id="32773" name="Footer Placeholder 7"/>
          <p:cNvSpPr>
            <a:spLocks noGrp="1"/>
          </p:cNvSpPr>
          <p:nvPr>
            <p:ph type="ftr" sz="quarter" idx="11"/>
          </p:nvPr>
        </p:nvSpPr>
        <p:spPr>
          <a:xfrm>
            <a:off x="1524000" y="6019800"/>
            <a:ext cx="60198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solidFill>
                  <a:prstClr val="black"/>
                </a:solidFill>
              </a:rPr>
              <a:t>©2017 Prof. Thee Smith | Emory Univ.| Annotated | Re-use under Creative Commons Attribution-NonCommercial-ShareAlike 3.0 License</a:t>
            </a:r>
          </a:p>
        </p:txBody>
      </p:sp>
      <p:sp>
        <p:nvSpPr>
          <p:cNvPr id="32774" name="Content Placeholder 6"/>
          <p:cNvSpPr>
            <a:spLocks noGrp="1"/>
          </p:cNvSpPr>
          <p:nvPr>
            <p:ph idx="1"/>
          </p:nvPr>
        </p:nvSpPr>
        <p:spPr>
          <a:xfrm>
            <a:off x="685800" y="228600"/>
            <a:ext cx="6248400" cy="2057400"/>
          </a:xfrm>
        </p:spPr>
        <p:txBody>
          <a:bodyPr/>
          <a:lstStyle/>
          <a:p>
            <a:pPr>
              <a:buFontTx/>
              <a:buNone/>
            </a:pPr>
            <a:r>
              <a:rPr lang="en-US" altLang="en-US" dirty="0"/>
              <a:t> </a:t>
            </a:r>
          </a:p>
        </p:txBody>
      </p:sp>
      <p:pic>
        <p:nvPicPr>
          <p:cNvPr id="32775" name="Picture 11" descr="j0430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8025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13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xfrm>
            <a:off x="6019800" y="6400800"/>
            <a:ext cx="2133600" cy="301625"/>
          </a:xfrm>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en-US" altLang="en-US" sz="1300" dirty="0">
                <a:latin typeface="Comic Sans MS" pitchFamily="66" charset="0"/>
              </a:rPr>
              <a:t>October 2017</a:t>
            </a:r>
          </a:p>
        </p:txBody>
      </p:sp>
      <p:sp>
        <p:nvSpPr>
          <p:cNvPr id="19459" name="Footer Placeholder 4"/>
          <p:cNvSpPr>
            <a:spLocks noGrp="1"/>
          </p:cNvSpPr>
          <p:nvPr>
            <p:ph type="ftr" sz="quarter" idx="11"/>
          </p:nvPr>
        </p:nvSpPr>
        <p:spPr>
          <a:xfrm>
            <a:off x="228600" y="6477000"/>
            <a:ext cx="5105400" cy="223837"/>
          </a:xfrm>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lvl="0" fontAlgn="base">
              <a:spcBef>
                <a:spcPct val="0"/>
              </a:spcBef>
              <a:spcAft>
                <a:spcPct val="0"/>
              </a:spcAft>
              <a:buNone/>
            </a:pPr>
            <a:r>
              <a:rPr lang="en-US" altLang="en-US" sz="1300" dirty="0">
                <a:latin typeface="+mn-lt"/>
              </a:rPr>
              <a:t>Thurman Reconciliation Initiatives,  TRI Inc..  Prof. Thee Smith   </a:t>
            </a:r>
          </a:p>
        </p:txBody>
      </p:sp>
      <p:sp>
        <p:nvSpPr>
          <p:cNvPr id="19460" name="Slide Number Placeholder 5"/>
          <p:cNvSpPr>
            <a:spLocks noGrp="1"/>
          </p:cNvSpPr>
          <p:nvPr>
            <p:ph type="sldNum" sz="quarter" idx="12"/>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fld id="{5597DDB8-0586-4D3C-953C-B3E5AD711774}" type="slidenum">
              <a:rPr lang="en-US" altLang="en-US" sz="1300" smtClean="0">
                <a:latin typeface="Comic Sans MS" pitchFamily="66" charset="0"/>
              </a:rPr>
              <a:pPr>
                <a:spcBef>
                  <a:spcPct val="0"/>
                </a:spcBef>
                <a:buFontTx/>
                <a:buNone/>
              </a:pPr>
              <a:t>10</a:t>
            </a:fld>
            <a:endParaRPr lang="en-US" altLang="en-US" sz="1300" dirty="0">
              <a:latin typeface="Comic Sans MS" pitchFamily="66" charset="0"/>
            </a:endParaRPr>
          </a:p>
        </p:txBody>
      </p:sp>
      <p:sp>
        <p:nvSpPr>
          <p:cNvPr id="19461" name="Rectangle 2"/>
          <p:cNvSpPr>
            <a:spLocks noGrp="1" noChangeArrowheads="1"/>
          </p:cNvSpPr>
          <p:nvPr>
            <p:ph type="title"/>
          </p:nvPr>
        </p:nvSpPr>
        <p:spPr>
          <a:xfrm>
            <a:off x="457200" y="267494"/>
            <a:ext cx="8229600" cy="799306"/>
          </a:xfrm>
        </p:spPr>
        <p:txBody>
          <a:bodyPr>
            <a:normAutofit fontScale="90000"/>
          </a:bodyPr>
          <a:lstStyle/>
          <a:p>
            <a:pPr algn="ctr" eaLnBrk="1" hangingPunct="1"/>
            <a:r>
              <a:rPr lang="en-US" altLang="en-US" sz="5400" b="1" dirty="0">
                <a:ln>
                  <a:noFill/>
                </a:ln>
                <a:solidFill>
                  <a:schemeClr val="tx1"/>
                </a:solidFill>
                <a:effectLst/>
                <a:latin typeface="Times New Roman" panose="02020603050405020304" pitchFamily="18" charset="0"/>
                <a:cs typeface="Times New Roman" panose="02020603050405020304" pitchFamily="18" charset="0"/>
              </a:rPr>
              <a:t>Take-on Any Issue</a:t>
            </a:r>
          </a:p>
        </p:txBody>
      </p:sp>
      <p:sp>
        <p:nvSpPr>
          <p:cNvPr id="19462" name="Rectangle 3"/>
          <p:cNvSpPr>
            <a:spLocks noGrp="1" noChangeArrowheads="1"/>
          </p:cNvSpPr>
          <p:nvPr>
            <p:ph type="body" idx="1"/>
          </p:nvPr>
        </p:nvSpPr>
        <p:spPr>
          <a:xfrm>
            <a:off x="457200" y="1219200"/>
            <a:ext cx="8229600" cy="5562600"/>
          </a:xfrm>
        </p:spPr>
        <p:txBody>
          <a:bodyPr/>
          <a:lstStyle/>
          <a:p>
            <a:pPr marL="0" indent="0" eaLnBrk="1" hangingPunct="1">
              <a:lnSpc>
                <a:spcPct val="90000"/>
              </a:lnSpc>
              <a:buFontTx/>
              <a:buNone/>
            </a:pPr>
            <a:endParaRPr lang="en-US" altLang="en-US" sz="800" b="1" dirty="0">
              <a:latin typeface="Times New Roman" panose="02020603050405020304" pitchFamily="18" charset="0"/>
              <a:cs typeface="Times New Roman" panose="02020603050405020304" pitchFamily="18" charset="0"/>
            </a:endParaRPr>
          </a:p>
          <a:p>
            <a:pPr marL="0" indent="0" eaLnBrk="1" hangingPunct="1">
              <a:lnSpc>
                <a:spcPct val="90000"/>
              </a:lnSpc>
              <a:buFontTx/>
              <a:buNone/>
            </a:pPr>
            <a:r>
              <a:rPr lang="en-US" altLang="en-US" sz="2800" b="1" dirty="0">
                <a:latin typeface="Times New Roman" panose="02020603050405020304" pitchFamily="18" charset="0"/>
                <a:cs typeface="Times New Roman" panose="02020603050405020304" pitchFamily="18" charset="0"/>
              </a:rPr>
              <a:t>A culturally competent leader can listen to the concerns of someone who takes an opposite position</a:t>
            </a:r>
          </a:p>
          <a:p>
            <a:pPr marL="0" indent="0" eaLnBrk="1" hangingPunct="1">
              <a:lnSpc>
                <a:spcPct val="90000"/>
              </a:lnSpc>
              <a:buFontTx/>
              <a:buNone/>
            </a:pPr>
            <a:endParaRPr lang="en-US" altLang="en-US" sz="800" b="1" dirty="0">
              <a:latin typeface="Times New Roman" panose="02020603050405020304" pitchFamily="18" charset="0"/>
              <a:cs typeface="Times New Roman" panose="02020603050405020304" pitchFamily="18" charset="0"/>
            </a:endParaRPr>
          </a:p>
          <a:p>
            <a:pPr marL="0" indent="0" eaLnBrk="1" hangingPunct="1">
              <a:lnSpc>
                <a:spcPct val="90000"/>
              </a:lnSpc>
              <a:buFontTx/>
              <a:buNone/>
            </a:pPr>
            <a:endParaRPr lang="en-US" altLang="en-US" sz="800" b="1"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en-US" sz="2800" dirty="0">
                <a:latin typeface="Times New Roman" panose="02020603050405020304" pitchFamily="18" charset="0"/>
                <a:cs typeface="Times New Roman" panose="02020603050405020304" pitchFamily="18" charset="0"/>
              </a:rPr>
              <a:t>and can effectively repeat back those concerns without first having to launch into one’s own views </a:t>
            </a:r>
          </a:p>
          <a:p>
            <a:pPr eaLnBrk="1" hangingPunct="1">
              <a:lnSpc>
                <a:spcPct val="90000"/>
              </a:lnSpc>
              <a:buFontTx/>
              <a:buNone/>
            </a:pPr>
            <a:endParaRPr lang="en-US" altLang="en-US" sz="800" dirty="0">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en-US" sz="800"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en-US" sz="2800" dirty="0">
                <a:latin typeface="Times New Roman" panose="02020603050405020304" pitchFamily="18" charset="0"/>
                <a:cs typeface="Times New Roman" panose="02020603050405020304" pitchFamily="18" charset="0"/>
              </a:rPr>
              <a:t>—in effect, putting one’s own position temporarily in ‘park’ while listening to the other person’s position </a:t>
            </a:r>
          </a:p>
          <a:p>
            <a:pPr eaLnBrk="1" hangingPunct="1">
              <a:lnSpc>
                <a:spcPct val="90000"/>
              </a:lnSpc>
              <a:buFontTx/>
              <a:buNone/>
            </a:pPr>
            <a:endParaRPr lang="en-US" altLang="en-US" sz="800" dirty="0">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en-US" sz="800"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en-US" sz="2800" dirty="0">
                <a:latin typeface="Times New Roman" panose="02020603050405020304" pitchFamily="18" charset="0"/>
                <a:cs typeface="Times New Roman" panose="02020603050405020304" pitchFamily="18" charset="0"/>
              </a:rPr>
              <a:t>—all the while remembering that listening is not the same as agreement.</a:t>
            </a:r>
          </a:p>
          <a:p>
            <a:pPr eaLnBrk="1" hangingPunct="1">
              <a:lnSpc>
                <a:spcPct val="90000"/>
              </a:lnSpc>
              <a:buFontTx/>
              <a:buNone/>
            </a:pPr>
            <a:r>
              <a:rPr lang="en-US" altLang="en-US" sz="800" dirty="0">
                <a:solidFill>
                  <a:prstClr val="black"/>
                </a:solidFill>
                <a:latin typeface="Times New Roman" panose="02020603050405020304" pitchFamily="18" charset="0"/>
                <a:cs typeface="Times New Roman" panose="02020603050405020304" pitchFamily="18" charset="0"/>
              </a:rPr>
              <a:t>____________________________________________________</a:t>
            </a:r>
          </a:p>
          <a:p>
            <a:pPr lvl="0" indent="0">
              <a:lnSpc>
                <a:spcPct val="80000"/>
              </a:lnSpc>
              <a:buClr>
                <a:srgbClr val="4F81BD"/>
              </a:buClr>
              <a:buNone/>
            </a:pPr>
            <a:endParaRPr lang="en-US" altLang="en-US" sz="800" dirty="0">
              <a:solidFill>
                <a:prstClr val="black"/>
              </a:solidFill>
              <a:latin typeface="Times New Roman" panose="02020603050405020304" pitchFamily="18" charset="0"/>
              <a:cs typeface="Times New Roman" panose="02020603050405020304" pitchFamily="18" charset="0"/>
            </a:endParaRPr>
          </a:p>
          <a:p>
            <a:pPr lvl="0" indent="0">
              <a:lnSpc>
                <a:spcPct val="80000"/>
              </a:lnSpc>
              <a:buClr>
                <a:srgbClr val="4F81BD"/>
              </a:buClr>
              <a:buNone/>
            </a:pPr>
            <a:r>
              <a:rPr lang="en-US" altLang="en-US" sz="1600" dirty="0">
                <a:solidFill>
                  <a:prstClr val="black"/>
                </a:solidFill>
                <a:latin typeface="Times New Roman" panose="02020603050405020304" pitchFamily="18" charset="0"/>
                <a:cs typeface="Times New Roman" panose="02020603050405020304" pitchFamily="18" charset="0"/>
              </a:rPr>
              <a:t>Produced by: Joyce Shabazz, Director of the NCBI Black African Heritage Caucus and Cherie Brown, Executive Director of NCBI; see www.ncbi.org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800"/>
            <a:ext cx="7772400" cy="1295400"/>
          </a:xfrm>
        </p:spPr>
        <p:txBody>
          <a:bodyPr>
            <a:normAutofit/>
          </a:bodyPr>
          <a:lstStyle/>
          <a:p>
            <a:r>
              <a:rPr lang="en-US" altLang="en-US" sz="5400" b="1" dirty="0">
                <a:ln>
                  <a:noFill/>
                </a:ln>
                <a:solidFill>
                  <a:schemeClr val="tx1"/>
                </a:solidFill>
                <a:effectLst/>
                <a:latin typeface="Times New Roman" panose="02020603050405020304" pitchFamily="18" charset="0"/>
                <a:cs typeface="Times New Roman" panose="02020603050405020304" pitchFamily="18" charset="0"/>
              </a:rPr>
              <a:t>Secular Humanism I</a:t>
            </a:r>
            <a:endParaRPr lang="en-US" altLang="en-US" sz="4800" b="1" i="1"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685800" y="1752600"/>
            <a:ext cx="7772400" cy="4419600"/>
          </a:xfrm>
        </p:spPr>
        <p:txBody>
          <a:bodyPr/>
          <a:lstStyle/>
          <a:p>
            <a:pPr>
              <a:buFontTx/>
              <a:buNone/>
            </a:pPr>
            <a:r>
              <a:rPr lang="en-US" altLang="en-US" sz="3500" dirty="0">
                <a:latin typeface="Times New Roman" panose="02020603050405020304" pitchFamily="18" charset="0"/>
                <a:cs typeface="Times New Roman" panose="02020603050405020304" pitchFamily="18" charset="0"/>
              </a:rPr>
              <a:t>“Every single human being, when the entire situation is taken into account has always, at every moment of the past, done the very best that he or she could do, and so deserves neither blame nor reproach from anyone, including self.  </a:t>
            </a:r>
          </a:p>
          <a:p>
            <a:pPr>
              <a:buFontTx/>
              <a:buNone/>
            </a:pPr>
            <a:r>
              <a:rPr lang="en-US" altLang="en-US" sz="3500" dirty="0">
                <a:latin typeface="Times New Roman" panose="02020603050405020304" pitchFamily="18" charset="0"/>
                <a:cs typeface="Times New Roman" panose="02020603050405020304" pitchFamily="18" charset="0"/>
              </a:rPr>
              <a:t>“This, in particular, is true of you.”</a:t>
            </a:r>
            <a:r>
              <a:rPr lang="en-US" altLang="en-US" sz="3600" dirty="0">
                <a:latin typeface="Times New Roman" panose="02020603050405020304" pitchFamily="18" charset="0"/>
                <a:cs typeface="Times New Roman" panose="02020603050405020304" pitchFamily="18" charset="0"/>
              </a:rPr>
              <a:t> </a:t>
            </a:r>
          </a:p>
          <a:p>
            <a:pPr algn="r">
              <a:buFontTx/>
              <a:buNone/>
            </a:pPr>
            <a:r>
              <a:rPr lang="en-US" altLang="en-US" sz="24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(Cf. similar humanist perspectives)</a:t>
            </a:r>
          </a:p>
          <a:p>
            <a:endParaRPr lang="en-US" altLang="en-US" dirty="0"/>
          </a:p>
        </p:txBody>
      </p:sp>
      <p:sp>
        <p:nvSpPr>
          <p:cNvPr id="1741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9EFD7DB-2807-4DDF-9565-58A846C85BDD}" type="datetime1">
              <a:rPr lang="en-US" altLang="en-US" sz="1400" smtClean="0"/>
              <a:pPr eaLnBrk="1" hangingPunct="1">
                <a:spcBef>
                  <a:spcPct val="0"/>
                </a:spcBef>
                <a:buFontTx/>
                <a:buNone/>
              </a:pPr>
              <a:t>5/17/18</a:t>
            </a:fld>
            <a:endParaRPr lang="en-US" altLang="en-US" sz="1400" dirty="0"/>
          </a:p>
        </p:txBody>
      </p:sp>
      <p:sp>
        <p:nvSpPr>
          <p:cNvPr id="1741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D5463AD-6D54-4EB2-800D-8AF97778412A}" type="slidenum">
              <a:rPr lang="en-US" altLang="en-US" sz="1400" smtClean="0"/>
              <a:pPr eaLnBrk="1" hangingPunct="1">
                <a:spcBef>
                  <a:spcPct val="0"/>
                </a:spcBef>
                <a:buFontTx/>
                <a:buNone/>
              </a:pPr>
              <a:t>100</a:t>
            </a:fld>
            <a:endParaRPr lang="en-US" altLang="en-US" sz="1400" dirty="0"/>
          </a:p>
        </p:txBody>
      </p:sp>
      <p:sp>
        <p:nvSpPr>
          <p:cNvPr id="17414" name="Footer Placeholder 7"/>
          <p:cNvSpPr>
            <a:spLocks noGrp="1"/>
          </p:cNvSpPr>
          <p:nvPr>
            <p:ph type="ftr" sz="quarter" idx="11"/>
          </p:nvPr>
        </p:nvSpPr>
        <p:spPr>
          <a:xfrm>
            <a:off x="609600" y="6019800"/>
            <a:ext cx="67056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381000"/>
            <a:ext cx="7772400" cy="762000"/>
          </a:xfrm>
        </p:spPr>
        <p:txBody>
          <a:bodyPr>
            <a:normAutofit fontScale="90000"/>
          </a:bodyPr>
          <a:lstStyle/>
          <a:p>
            <a:pPr algn="ctr"/>
            <a:br>
              <a:rPr lang="en-US" altLang="en-US" sz="4600" b="1" dirty="0"/>
            </a:br>
            <a:r>
              <a:rPr lang="en-US" altLang="en-US" sz="4600" b="1" dirty="0">
                <a:ln>
                  <a:noFill/>
                </a:ln>
                <a:solidFill>
                  <a:schemeClr val="tx1"/>
                </a:solidFill>
                <a:effectLst/>
                <a:latin typeface="Times New Roman" panose="02020603050405020304" pitchFamily="18" charset="0"/>
                <a:cs typeface="Times New Roman" panose="02020603050405020304" pitchFamily="18" charset="0"/>
              </a:rPr>
              <a:t>Secular Humanism II</a:t>
            </a:r>
            <a:br>
              <a:rPr lang="en-US" altLang="en-US" sz="6000" b="1" dirty="0">
                <a:ln>
                  <a:noFill/>
                </a:ln>
                <a:solidFill>
                  <a:schemeClr val="tx1"/>
                </a:solidFill>
                <a:effectLst/>
                <a:latin typeface="Times New Roman" panose="02020603050405020304" pitchFamily="18" charset="0"/>
                <a:cs typeface="Times New Roman" panose="02020603050405020304" pitchFamily="18" charset="0"/>
              </a:rPr>
            </a:br>
            <a:endParaRPr lang="en-US" altLang="en-US" sz="4000" b="1"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533400" y="1066800"/>
            <a:ext cx="7772400" cy="5181600"/>
          </a:xfrm>
        </p:spPr>
        <p:txBody>
          <a:bodyPr/>
          <a:lstStyle/>
          <a:p>
            <a:pPr>
              <a:buFontTx/>
              <a:buNone/>
            </a:pPr>
            <a:endParaRPr lang="en-US" altLang="en-US" sz="800" dirty="0"/>
          </a:p>
          <a:p>
            <a:pPr>
              <a:buFontTx/>
              <a:buNone/>
            </a:pPr>
            <a:r>
              <a:rPr lang="en-US" altLang="en-US" sz="2600" dirty="0">
                <a:latin typeface="Times New Roman" panose="02020603050405020304" pitchFamily="18" charset="0"/>
                <a:cs typeface="Times New Roman" panose="02020603050405020304" pitchFamily="18" charset="0"/>
              </a:rPr>
              <a:t>“We are completely powerful, lovable, admirable, intelligent, capable. We are in charge. Societies are transitory and always collapse of their own contradic-tions . . . Life is filled with meaning . . . We are the leading edge of the upward trend in the universe. </a:t>
            </a:r>
          </a:p>
          <a:p>
            <a:pPr>
              <a:buFontTx/>
              <a:buNone/>
            </a:pPr>
            <a:endParaRPr lang="en-US" altLang="en-US" sz="800" dirty="0">
              <a:latin typeface="Times New Roman" panose="02020603050405020304" pitchFamily="18" charset="0"/>
              <a:cs typeface="Times New Roman" panose="02020603050405020304" pitchFamily="18" charset="0"/>
            </a:endParaRPr>
          </a:p>
          <a:p>
            <a:pPr>
              <a:buFontTx/>
              <a:buNone/>
            </a:pPr>
            <a:r>
              <a:rPr lang="en-US" altLang="en-US" sz="2600" i="1" dirty="0">
                <a:latin typeface="Times New Roman" panose="02020603050405020304" pitchFamily="18" charset="0"/>
                <a:cs typeface="Times New Roman" panose="02020603050405020304" pitchFamily="18" charset="0"/>
              </a:rPr>
              <a:t>“We are free, each moment, to begin a completely new future, untrammeled and uninfluenced by any of the distresses of the past . . . The future, arriving at</a:t>
            </a:r>
            <a:r>
              <a:rPr lang="en-US" altLang="en-US" sz="2600" dirty="0">
                <a:latin typeface="Times New Roman" panose="02020603050405020304" pitchFamily="18" charset="0"/>
                <a:cs typeface="Times New Roman" panose="02020603050405020304" pitchFamily="18" charset="0"/>
              </a:rPr>
              <a:t> </a:t>
            </a:r>
            <a:r>
              <a:rPr lang="en-US" altLang="en-US" sz="2600" i="1" dirty="0">
                <a:latin typeface="Times New Roman" panose="02020603050405020304" pitchFamily="18" charset="0"/>
                <a:cs typeface="Times New Roman" panose="02020603050405020304" pitchFamily="18" charset="0"/>
              </a:rPr>
              <a:t>the present, presents us with an endless series of such fresh opportunities to make completely fresh starts on completely rational futures.”</a:t>
            </a:r>
            <a:endParaRPr lang="en-US" altLang="en-US" dirty="0">
              <a:latin typeface="Times New Roman" panose="02020603050405020304" pitchFamily="18" charset="0"/>
              <a:cs typeface="Times New Roman" panose="02020603050405020304" pitchFamily="18" charset="0"/>
            </a:endParaRPr>
          </a:p>
        </p:txBody>
      </p:sp>
      <p:sp>
        <p:nvSpPr>
          <p:cNvPr id="1843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D3D4EE44-81D3-4FA8-AE76-6794FDFBE781}" type="datetime1">
              <a:rPr lang="en-US" altLang="en-US" sz="1400" smtClean="0"/>
              <a:pPr eaLnBrk="1" hangingPunct="1">
                <a:spcBef>
                  <a:spcPct val="0"/>
                </a:spcBef>
                <a:buFontTx/>
                <a:buNone/>
              </a:pPr>
              <a:t>5/17/18</a:t>
            </a:fld>
            <a:endParaRPr lang="en-US" altLang="en-US" sz="1400" dirty="0"/>
          </a:p>
        </p:txBody>
      </p:sp>
      <p:sp>
        <p:nvSpPr>
          <p:cNvPr id="1843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6CFDAE7-BAE6-4AC4-8EBF-D4FD07D45CA0}" type="slidenum">
              <a:rPr lang="en-US" altLang="en-US" sz="1400" smtClean="0"/>
              <a:pPr eaLnBrk="1" hangingPunct="1">
                <a:spcBef>
                  <a:spcPct val="0"/>
                </a:spcBef>
                <a:buFontTx/>
                <a:buNone/>
              </a:pPr>
              <a:t>101</a:t>
            </a:fld>
            <a:endParaRPr lang="en-US" altLang="en-US" sz="1400" dirty="0"/>
          </a:p>
        </p:txBody>
      </p:sp>
      <p:sp>
        <p:nvSpPr>
          <p:cNvPr id="18438" name="Footer Placeholder 7"/>
          <p:cNvSpPr>
            <a:spLocks noGrp="1"/>
          </p:cNvSpPr>
          <p:nvPr>
            <p:ph type="ftr" sz="quarter" idx="11"/>
          </p:nvPr>
        </p:nvSpPr>
        <p:spPr>
          <a:xfrm>
            <a:off x="1066800" y="6019800"/>
            <a:ext cx="6553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533400"/>
            <a:ext cx="7772400" cy="1143000"/>
          </a:xfrm>
        </p:spPr>
        <p:txBody>
          <a:bodyPr>
            <a:normAutofit fontScale="90000"/>
          </a:bodyPr>
          <a:lstStyle/>
          <a:p>
            <a:pPr algn="r"/>
            <a:r>
              <a:rPr lang="en-US" altLang="en-US" sz="3600" b="1" dirty="0">
                <a:ln>
                  <a:noFill/>
                </a:ln>
                <a:solidFill>
                  <a:schemeClr val="tx1"/>
                </a:solidFill>
                <a:effectLst/>
                <a:latin typeface="Times New Roman" panose="02020603050405020304" pitchFamily="18" charset="0"/>
                <a:cs typeface="Times New Roman" panose="02020603050405020304" pitchFamily="18" charset="0"/>
              </a:rPr>
              <a:t>Conclusion: Our</a:t>
            </a:r>
            <a:br>
              <a:rPr lang="en-US" altLang="en-US" sz="3600" b="1" dirty="0">
                <a:ln>
                  <a:noFill/>
                </a:ln>
                <a:solidFill>
                  <a:schemeClr val="tx1"/>
                </a:solidFill>
                <a:effectLst/>
                <a:latin typeface="Times New Roman" panose="02020603050405020304" pitchFamily="18" charset="0"/>
                <a:cs typeface="Times New Roman" panose="02020603050405020304" pitchFamily="18" charset="0"/>
              </a:rPr>
            </a:br>
            <a:r>
              <a:rPr lang="en-US" altLang="en-US" sz="3600" b="1" dirty="0">
                <a:ln>
                  <a:noFill/>
                </a:ln>
                <a:solidFill>
                  <a:schemeClr val="tx1"/>
                </a:solidFill>
                <a:effectLst/>
                <a:latin typeface="Times New Roman" panose="02020603050405020304" pitchFamily="18" charset="0"/>
                <a:cs typeface="Times New Roman" panose="02020603050405020304" pitchFamily="18" charset="0"/>
              </a:rPr>
              <a:t>Collective Wisdom Traditions</a:t>
            </a:r>
          </a:p>
        </p:txBody>
      </p:sp>
      <p:sp>
        <p:nvSpPr>
          <p:cNvPr id="40963" name="Content Placeholder 2"/>
          <p:cNvSpPr>
            <a:spLocks noGrp="1"/>
          </p:cNvSpPr>
          <p:nvPr>
            <p:ph idx="1"/>
          </p:nvPr>
        </p:nvSpPr>
        <p:spPr>
          <a:xfrm>
            <a:off x="685800" y="1752600"/>
            <a:ext cx="7772400" cy="4419600"/>
          </a:xfrm>
        </p:spPr>
        <p:txBody>
          <a:bodyPr/>
          <a:lstStyle/>
          <a:p>
            <a:pPr algn="r">
              <a:buFontTx/>
              <a:buNone/>
            </a:pPr>
            <a:r>
              <a:rPr lang="en-US" altLang="en-US" dirty="0">
                <a:latin typeface="Times New Roman" panose="02020603050405020304" pitchFamily="18" charset="0"/>
                <a:cs typeface="Times New Roman" panose="02020603050405020304" pitchFamily="18" charset="0"/>
              </a:rPr>
              <a:t>“If we take the world's religions at their best, we find the distilled wisdom of the human race.” </a:t>
            </a:r>
            <a:r>
              <a:rPr lang="en-US" altLang="en-US" sz="2800" dirty="0">
                <a:latin typeface="Times New Roman" panose="02020603050405020304" pitchFamily="18" charset="0"/>
                <a:cs typeface="Times New Roman" panose="02020603050405020304" pitchFamily="18" charset="0"/>
              </a:rPr>
              <a:t>—Huston Smith</a:t>
            </a:r>
          </a:p>
          <a:p>
            <a:pPr>
              <a:buFontTx/>
              <a:buNone/>
            </a:pPr>
            <a:r>
              <a:rPr lang="en-US" altLang="en-US" sz="8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a:t>
            </a:r>
          </a:p>
          <a:p>
            <a:pPr>
              <a:buFontTx/>
              <a:buNone/>
            </a:pPr>
            <a:r>
              <a:rPr lang="en-US" altLang="en-US" dirty="0">
                <a:latin typeface="Times New Roman" panose="02020603050405020304" pitchFamily="18" charset="0"/>
                <a:cs typeface="Times New Roman" panose="02020603050405020304" pitchFamily="18" charset="0"/>
              </a:rPr>
              <a:t>“We are constantly being astonished these days at the amazing discoveries in the field of violence.  </a:t>
            </a:r>
          </a:p>
          <a:p>
            <a:pPr>
              <a:buFontTx/>
              <a:buNone/>
            </a:pPr>
            <a:r>
              <a:rPr lang="en-US" altLang="en-US" dirty="0">
                <a:latin typeface="Times New Roman" panose="02020603050405020304" pitchFamily="18" charset="0"/>
                <a:cs typeface="Times New Roman" panose="02020603050405020304" pitchFamily="18" charset="0"/>
              </a:rPr>
              <a:t>But I maintain that far more undreamt of and seemingly impossible discoveries will be made in the field of nonviolence.” </a:t>
            </a:r>
            <a:r>
              <a:rPr lang="en-US" altLang="en-US" sz="2800" dirty="0">
                <a:latin typeface="Times New Roman" panose="02020603050405020304" pitchFamily="18" charset="0"/>
                <a:cs typeface="Times New Roman" panose="02020603050405020304" pitchFamily="18" charset="0"/>
              </a:rPr>
              <a:t>—Gandhi</a:t>
            </a:r>
          </a:p>
          <a:p>
            <a:endParaRPr lang="en-US" altLang="en-US" dirty="0"/>
          </a:p>
        </p:txBody>
      </p:sp>
      <p:pic>
        <p:nvPicPr>
          <p:cNvPr id="40964" name="Picture 4" descr="interfaith composite image from themgv.wordpress.com &amp; OneSpiritInterfaithSeminary.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25" y="533400"/>
            <a:ext cx="10731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Date Placeholder 7"/>
          <p:cNvSpPr>
            <a:spLocks noGrp="1"/>
          </p:cNvSpPr>
          <p:nvPr>
            <p:ph type="dt" sz="quarter" idx="10"/>
          </p:nvPr>
        </p:nvSpPr>
        <p:spPr>
          <a:xfrm>
            <a:off x="6781800" y="6400800"/>
            <a:ext cx="2133600" cy="30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9DA3969B-5B2A-47CE-BADD-4791700FFB03}" type="datetime1">
              <a:rPr lang="en-US" altLang="en-US" sz="1400" smtClean="0"/>
              <a:pPr eaLnBrk="1" hangingPunct="1">
                <a:spcBef>
                  <a:spcPct val="0"/>
                </a:spcBef>
                <a:buFontTx/>
                <a:buNone/>
              </a:pPr>
              <a:t>5/17/18</a:t>
            </a:fld>
            <a:endParaRPr lang="en-US" altLang="en-US" sz="1400" dirty="0"/>
          </a:p>
        </p:txBody>
      </p:sp>
      <p:sp>
        <p:nvSpPr>
          <p:cNvPr id="40966"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DA5DB1B6-7B8A-4E9B-B48C-13032E4197C8}" type="slidenum">
              <a:rPr lang="en-US" altLang="en-US" sz="1400" smtClean="0"/>
              <a:pPr eaLnBrk="1" hangingPunct="1">
                <a:spcBef>
                  <a:spcPct val="0"/>
                </a:spcBef>
                <a:buFontTx/>
                <a:buNone/>
              </a:pPr>
              <a:t>102</a:t>
            </a:fld>
            <a:endParaRPr lang="en-US" altLang="en-US" sz="1400" dirty="0"/>
          </a:p>
        </p:txBody>
      </p:sp>
      <p:sp>
        <p:nvSpPr>
          <p:cNvPr id="40967" name="Footer Placeholder 8"/>
          <p:cNvSpPr>
            <a:spLocks noGrp="1"/>
          </p:cNvSpPr>
          <p:nvPr>
            <p:ph type="ftr" sz="quarter" idx="11"/>
          </p:nvPr>
        </p:nvSpPr>
        <p:spPr>
          <a:xfrm>
            <a:off x="152400" y="6400800"/>
            <a:ext cx="6629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8"/>
          <p:cNvSpPr>
            <a:spLocks noGrp="1"/>
          </p:cNvSpPr>
          <p:nvPr>
            <p:ph type="ftr" sz="quarter" idx="11"/>
          </p:nvPr>
        </p:nvSpPr>
        <p:spPr>
          <a:xfrm>
            <a:off x="1524000" y="5715000"/>
            <a:ext cx="6781800"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Times New Roman" pitchFamily="18" charset="0"/>
                <a:ea typeface="+mn-ea"/>
                <a:cs typeface="+mn-cs"/>
              </a:rPr>
              <a:t>©2017 Prof. Thee Smith | Emory Univ.| Annotated | Re-use under Creative Commons Attribution-NonCommercial-ShareAlike 3.0 License</a:t>
            </a:r>
          </a:p>
        </p:txBody>
      </p:sp>
      <p:sp>
        <p:nvSpPr>
          <p:cNvPr id="52227" name="Title 1"/>
          <p:cNvSpPr>
            <a:spLocks noGrp="1"/>
          </p:cNvSpPr>
          <p:nvPr>
            <p:ph type="title"/>
          </p:nvPr>
        </p:nvSpPr>
        <p:spPr>
          <a:xfrm>
            <a:off x="304800" y="228600"/>
            <a:ext cx="8610600" cy="609600"/>
          </a:xfrm>
        </p:spPr>
        <p:txBody>
          <a:bodyPr>
            <a:normAutofit fontScale="90000"/>
          </a:bodyPr>
          <a:lstStyle/>
          <a:p>
            <a:pPr marL="228600" lvl="0" indent="-228600" algn="ctr">
              <a:spcBef>
                <a:spcPct val="20000"/>
              </a:spcBef>
              <a:defRPr/>
            </a:pPr>
            <a:br>
              <a:rPr lang="en-US" sz="2800" dirty="0">
                <a:ln>
                  <a:noFill/>
                </a:ln>
                <a:solidFill>
                  <a:prstClr val="black"/>
                </a:solidFill>
                <a:effectLst/>
                <a:ea typeface="+mn-ea"/>
                <a:cs typeface="+mn-cs"/>
              </a:rPr>
            </a:br>
            <a:br>
              <a:rPr lang="en-US" sz="2800" dirty="0">
                <a:ln>
                  <a:noFill/>
                </a:ln>
                <a:solidFill>
                  <a:prstClr val="black"/>
                </a:solidFill>
                <a:effectLst/>
                <a:ea typeface="+mn-ea"/>
                <a:cs typeface="+mn-cs"/>
              </a:rPr>
            </a:br>
            <a:r>
              <a:rPr lang="en-US" sz="2800" dirty="0">
                <a:ln>
                  <a:noFill/>
                </a:ln>
                <a:solidFill>
                  <a:prstClr val="black"/>
                </a:solidFill>
                <a:effectLst/>
                <a:ea typeface="+mn-ea"/>
                <a:cs typeface="+mn-cs"/>
              </a:rPr>
              <a:t>CREATIVEcommons.</a:t>
            </a:r>
            <a:r>
              <a:rPr lang="en-US" sz="2800" cap="small" dirty="0">
                <a:ln>
                  <a:noFill/>
                </a:ln>
                <a:solidFill>
                  <a:prstClr val="black"/>
                </a:solidFill>
                <a:effectLst/>
                <a:ea typeface="+mn-ea"/>
                <a:cs typeface="+mn-cs"/>
              </a:rPr>
              <a:t>org</a:t>
            </a:r>
            <a:br>
              <a:rPr lang="en-US" sz="2800" cap="small" dirty="0">
                <a:ln>
                  <a:noFill/>
                </a:ln>
                <a:solidFill>
                  <a:prstClr val="black"/>
                </a:solidFill>
                <a:effectLst/>
                <a:ea typeface="+mn-ea"/>
                <a:cs typeface="+mn-cs"/>
              </a:rPr>
            </a:br>
            <a:endParaRPr lang="en-US" altLang="en-US" sz="3200" dirty="0"/>
          </a:p>
        </p:txBody>
      </p:sp>
      <p:sp>
        <p:nvSpPr>
          <p:cNvPr id="52228" name="Date Placeholder 9"/>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284C488C-605A-4731-AC77-BDF7E1A65F16}" type="datetime1">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auto" latinLnBrk="0" hangingPunct="1">
                <a:lnSpc>
                  <a:spcPct val="100000"/>
                </a:lnSpc>
                <a:spcBef>
                  <a:spcPct val="0"/>
                </a:spcBef>
                <a:spcAft>
                  <a:spcPts val="0"/>
                </a:spcAft>
                <a:buClrTx/>
                <a:buSzTx/>
                <a:buFontTx/>
                <a:buNone/>
                <a:tabLst/>
                <a:defRPr/>
              </a:pPr>
              <a:t>5/17/18</a:t>
            </a:fld>
            <a:endParaRPr kumimoji="0" lang="en-US" alt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2229" name="Slide Number Placeholder 10"/>
          <p:cNvSpPr>
            <a:spLocks noGrp="1"/>
          </p:cNvSpPr>
          <p:nvPr>
            <p:ph type="sldNum" sz="quarter" idx="12"/>
          </p:nvPr>
        </p:nvSpPr>
        <p:spPr>
          <a:xfrm>
            <a:off x="8305800" y="6248400"/>
            <a:ext cx="6096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8A41E40-DAAE-4ACB-A625-69EB3E1237BA}"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103</a:t>
            </a:fld>
            <a:endParaRPr kumimoji="0" lang="en-US" alt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82950" name="Content Placeholder 7"/>
          <p:cNvSpPr>
            <a:spLocks noGrp="1"/>
          </p:cNvSpPr>
          <p:nvPr>
            <p:ph idx="1"/>
          </p:nvPr>
        </p:nvSpPr>
        <p:spPr>
          <a:xfrm>
            <a:off x="228600" y="838200"/>
            <a:ext cx="8686800" cy="4800600"/>
          </a:xfrm>
        </p:spPr>
        <p:txBody>
          <a:bodyPr/>
          <a:lstStyle/>
          <a:p>
            <a:pPr marL="228600" indent="-228600" algn="ctr">
              <a:buFontTx/>
              <a:buNone/>
              <a:defRPr/>
            </a:pPr>
            <a:r>
              <a:rPr lang="en-US" sz="2800" b="1" dirty="0"/>
              <a:t>Attribution - NonCommercial - ShareAlike License</a:t>
            </a:r>
          </a:p>
          <a:p>
            <a:pPr marL="228600" indent="-228600" algn="ctr">
              <a:buFontTx/>
              <a:buNone/>
              <a:defRPr/>
            </a:pPr>
            <a:endParaRPr lang="en-US" sz="800" dirty="0"/>
          </a:p>
          <a:p>
            <a:pPr marL="0" indent="0" eaLnBrk="0" hangingPunct="0">
              <a:spcBef>
                <a:spcPts val="360"/>
              </a:spcBef>
              <a:spcAft>
                <a:spcPts val="0"/>
              </a:spcAft>
              <a:buNone/>
            </a:pPr>
            <a:r>
              <a:rPr lang="en-US" sz="1400" u="sng" dirty="0">
                <a:solidFill>
                  <a:srgbClr val="2D2DB9"/>
                </a:solidFill>
                <a:latin typeface="Times New Roman"/>
              </a:rPr>
              <a:t>http://creativecommons.org/licenses/by-nc-sa/3.0/  </a:t>
            </a:r>
            <a:r>
              <a:rPr lang="vi-VN" sz="1400" dirty="0">
                <a:solidFill>
                  <a:srgbClr val="000000"/>
                </a:solidFill>
                <a:latin typeface="Times New Roman"/>
              </a:rPr>
              <a:t>This page is available in </a:t>
            </a:r>
            <a:r>
              <a:rPr lang="en-US" sz="1400" dirty="0">
                <a:solidFill>
                  <a:srgbClr val="000000"/>
                </a:solidFill>
                <a:latin typeface="Times New Roman"/>
              </a:rPr>
              <a:t>[multiple] </a:t>
            </a:r>
            <a:r>
              <a:rPr lang="vi-VN" sz="1400" dirty="0">
                <a:solidFill>
                  <a:srgbClr val="000000"/>
                </a:solidFill>
                <a:latin typeface="Times New Roman"/>
              </a:rPr>
              <a:t>languages</a:t>
            </a:r>
            <a:r>
              <a:rPr lang="en-US" sz="1400" dirty="0">
                <a:solidFill>
                  <a:srgbClr val="000000"/>
                </a:solidFill>
                <a:latin typeface="Times New Roman"/>
              </a:rPr>
              <a:t> at</a:t>
            </a:r>
            <a:r>
              <a:rPr lang="vi-VN" sz="1400" dirty="0">
                <a:solidFill>
                  <a:srgbClr val="000000"/>
                </a:solidFill>
                <a:latin typeface="Times New Roman"/>
              </a:rPr>
              <a:t>: </a:t>
            </a:r>
            <a:br>
              <a:rPr lang="vi-VN" sz="1400" dirty="0">
                <a:solidFill>
                  <a:srgbClr val="000000"/>
                </a:solidFill>
                <a:latin typeface="Times New Roman"/>
              </a:rPr>
            </a:br>
            <a:r>
              <a:rPr lang="vi-VN" sz="1400" dirty="0">
                <a:solidFill>
                  <a:srgbClr val="000000"/>
                </a:solidFill>
                <a:latin typeface="Times New Roman"/>
              </a:rPr>
              <a:t>Creative Commons</a:t>
            </a:r>
            <a:r>
              <a:rPr lang="en-US" sz="1400" dirty="0">
                <a:solidFill>
                  <a:srgbClr val="000000"/>
                </a:solidFill>
                <a:latin typeface="Times New Roman"/>
              </a:rPr>
              <a:t>.org   </a:t>
            </a:r>
            <a:r>
              <a:rPr lang="en-US" sz="1400" dirty="0">
                <a:solidFill>
                  <a:srgbClr val="000000"/>
                </a:solidFill>
                <a:latin typeface="Times New Roman"/>
                <a:sym typeface="Wingdings"/>
              </a:rPr>
              <a:t></a:t>
            </a:r>
            <a:r>
              <a:rPr lang="en-US" sz="1400" dirty="0">
                <a:solidFill>
                  <a:srgbClr val="000000"/>
                </a:solidFill>
                <a:latin typeface="Times New Roman"/>
              </a:rPr>
              <a:t> </a:t>
            </a:r>
            <a:r>
              <a:rPr lang="vi-VN" sz="1400" b="1" dirty="0">
                <a:solidFill>
                  <a:srgbClr val="000000"/>
                </a:solidFill>
                <a:latin typeface="Times New Roman"/>
              </a:rPr>
              <a:t>Creative Commons License Deed</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000000"/>
                </a:solidFill>
                <a:latin typeface="Times New Roman"/>
              </a:rPr>
              <a:t>_______________</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000000"/>
                </a:solidFill>
                <a:latin typeface="Times New Roman"/>
              </a:rPr>
              <a:t>Attribution-NonCommercial-ShareAlike 3.0 Unported </a:t>
            </a:r>
            <a:endParaRPr lang="en-US" sz="1400" dirty="0">
              <a:latin typeface="Times New Roman"/>
              <a:ea typeface="Times New Roman"/>
            </a:endParaRPr>
          </a:p>
          <a:p>
            <a:pPr marL="0" indent="0" eaLnBrk="0" hangingPunct="0">
              <a:spcBef>
                <a:spcPts val="360"/>
              </a:spcBef>
              <a:spcAft>
                <a:spcPts val="0"/>
              </a:spcAft>
              <a:buNone/>
            </a:pPr>
            <a:r>
              <a:rPr lang="en-US" sz="2000" b="1" dirty="0">
                <a:solidFill>
                  <a:srgbClr val="C00000"/>
                </a:solidFill>
                <a:latin typeface="Times New Roman"/>
              </a:rPr>
              <a:t>You are free:  to Share</a:t>
            </a:r>
            <a:r>
              <a:rPr lang="en-US" sz="2000" dirty="0">
                <a:solidFill>
                  <a:srgbClr val="C00000"/>
                </a:solidFill>
                <a:latin typeface="Times New Roman"/>
              </a:rPr>
              <a:t> — to copy, distribute and transmit the work  | </a:t>
            </a:r>
            <a:r>
              <a:rPr lang="en-US" sz="2000" b="1" dirty="0">
                <a:solidFill>
                  <a:srgbClr val="C00000"/>
                </a:solidFill>
                <a:latin typeface="Times New Roman"/>
              </a:rPr>
              <a:t>to Remix</a:t>
            </a:r>
            <a:r>
              <a:rPr lang="en-US" sz="2000" dirty="0">
                <a:solidFill>
                  <a:srgbClr val="C00000"/>
                </a:solidFill>
                <a:latin typeface="Times New Roman"/>
              </a:rPr>
              <a:t> — to adapt the work — </a:t>
            </a:r>
            <a:r>
              <a:rPr lang="en-US" sz="2000" b="1" dirty="0">
                <a:solidFill>
                  <a:srgbClr val="C00000"/>
                </a:solidFill>
                <a:latin typeface="Times New Roman"/>
              </a:rPr>
              <a:t>Under the following conditions:</a:t>
            </a:r>
            <a:endParaRPr lang="en-US" sz="2000" dirty="0">
              <a:solidFill>
                <a:srgbClr val="C00000"/>
              </a:solidFill>
              <a:latin typeface="Times New Roman"/>
              <a:ea typeface="Times New Roman"/>
            </a:endParaRPr>
          </a:p>
          <a:p>
            <a:pPr marL="0" indent="0" eaLnBrk="0" hangingPunct="0">
              <a:spcBef>
                <a:spcPts val="360"/>
              </a:spcBef>
              <a:spcAft>
                <a:spcPts val="0"/>
              </a:spcAft>
              <a:buNone/>
            </a:pPr>
            <a:r>
              <a:rPr lang="en-US" sz="1400" b="1" dirty="0">
                <a:solidFill>
                  <a:srgbClr val="C00000"/>
                </a:solidFill>
                <a:latin typeface="Times New Roman"/>
              </a:rPr>
              <a:t>Attribution</a:t>
            </a:r>
            <a:r>
              <a:rPr lang="en-US" sz="1400" dirty="0">
                <a:solidFill>
                  <a:srgbClr val="C00000"/>
                </a:solidFill>
                <a:latin typeface="Times New Roman"/>
              </a:rPr>
              <a:t> </a:t>
            </a:r>
            <a:r>
              <a:rPr lang="en-US" sz="1400" dirty="0">
                <a:solidFill>
                  <a:srgbClr val="000000"/>
                </a:solidFill>
                <a:latin typeface="Times New Roman"/>
              </a:rPr>
              <a:t>— You must attribute the work in the manner specified by the author or licensor (but not in any way that suggests that they endorse you or your use of the work). </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C00000"/>
                </a:solidFill>
                <a:latin typeface="Times New Roman"/>
              </a:rPr>
              <a:t>Attribute this work:</a:t>
            </a:r>
            <a:r>
              <a:rPr lang="en-US" sz="1400" dirty="0">
                <a:solidFill>
                  <a:srgbClr val="C00000"/>
                </a:solidFill>
                <a:latin typeface="Times New Roman"/>
              </a:rPr>
              <a:t> </a:t>
            </a:r>
            <a:br>
              <a:rPr lang="en-US" sz="1400" dirty="0">
                <a:solidFill>
                  <a:srgbClr val="000000"/>
                </a:solidFill>
                <a:latin typeface="Times New Roman"/>
              </a:rPr>
            </a:br>
            <a:r>
              <a:rPr lang="en-US" sz="1400" dirty="0">
                <a:solidFill>
                  <a:srgbClr val="000000"/>
                </a:solidFill>
                <a:latin typeface="Times New Roman"/>
              </a:rPr>
              <a:t>What does "Attribute this work" mean? </a:t>
            </a:r>
            <a:endParaRPr lang="en-US" sz="1400" dirty="0">
              <a:latin typeface="Times New Roman"/>
              <a:ea typeface="Times New Roman"/>
            </a:endParaRPr>
          </a:p>
          <a:p>
            <a:pPr marL="0" indent="0" eaLnBrk="0" hangingPunct="0">
              <a:spcBef>
                <a:spcPts val="360"/>
              </a:spcBef>
              <a:spcAft>
                <a:spcPts val="0"/>
              </a:spcAft>
              <a:buNone/>
            </a:pPr>
            <a:r>
              <a:rPr lang="en-US" sz="1400" dirty="0">
                <a:solidFill>
                  <a:srgbClr val="000000"/>
                </a:solidFill>
                <a:latin typeface="Times New Roman"/>
              </a:rPr>
              <a:t>The page you came from contained embedded licensing metadata, including how the creator wishes to be attributed for re-use. You can use the HTML here to cite the work. Doing so will also include metadata on your page so that others can find the original work as well. </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C00000"/>
                </a:solidFill>
                <a:latin typeface="Times New Roman"/>
              </a:rPr>
              <a:t>Noncommercial</a:t>
            </a:r>
            <a:r>
              <a:rPr lang="en-US" sz="1400" dirty="0">
                <a:solidFill>
                  <a:srgbClr val="000000"/>
                </a:solidFill>
                <a:latin typeface="Times New Roman"/>
              </a:rPr>
              <a:t> — You may not use this work for commercial purposes. </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C00000"/>
                </a:solidFill>
                <a:latin typeface="Times New Roman"/>
              </a:rPr>
              <a:t>Share Alike</a:t>
            </a:r>
            <a:r>
              <a:rPr lang="en-US" sz="1400" dirty="0">
                <a:solidFill>
                  <a:srgbClr val="C00000"/>
                </a:solidFill>
                <a:latin typeface="Times New Roman"/>
              </a:rPr>
              <a:t> </a:t>
            </a:r>
            <a:r>
              <a:rPr lang="en-US" sz="1400" dirty="0">
                <a:solidFill>
                  <a:srgbClr val="000000"/>
                </a:solidFill>
                <a:latin typeface="Times New Roman"/>
              </a:rPr>
              <a:t>— If you alter, transform, or build upon this work, you may distribute the resulting work only under the same or similar license to this one. </a:t>
            </a:r>
            <a:r>
              <a:rPr lang="en-US" sz="1400" b="1" dirty="0">
                <a:solidFill>
                  <a:srgbClr val="0070C0"/>
                </a:solidFill>
                <a:latin typeface="Times New Roman"/>
              </a:rPr>
              <a:t>[Other stipulations continue in the Notes attached to this PowerPoint slide.]</a:t>
            </a:r>
            <a:br>
              <a:rPr lang="en-US" sz="2800" dirty="0"/>
            </a:br>
            <a:endParaRPr lang="en-US" sz="2800" i="1" dirty="0"/>
          </a:p>
        </p:txBody>
      </p:sp>
    </p:spTree>
    <p:extLst>
      <p:ext uri="{BB962C8B-B14F-4D97-AF65-F5344CB8AC3E}">
        <p14:creationId xmlns:p14="http://schemas.microsoft.com/office/powerpoint/2010/main" val="286922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en-US" altLang="en-US" sz="1300" dirty="0">
                <a:latin typeface="Comic Sans MS" pitchFamily="66" charset="0"/>
              </a:rPr>
              <a:t>29 June 2007</a:t>
            </a:r>
          </a:p>
        </p:txBody>
      </p:sp>
      <p:sp>
        <p:nvSpPr>
          <p:cNvPr id="20483" name="Footer Placeholder 4"/>
          <p:cNvSpPr>
            <a:spLocks noGrp="1"/>
          </p:cNvSpPr>
          <p:nvPr>
            <p:ph type="ftr" sz="quarter" idx="11"/>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en-US" altLang="en-US" sz="1300" dirty="0">
                <a:latin typeface="Comic Sans MS" pitchFamily="66" charset="0"/>
              </a:rPr>
              <a:t>Southern Truth and Reconciliation, Inc.</a:t>
            </a:r>
          </a:p>
        </p:txBody>
      </p:sp>
      <p:sp>
        <p:nvSpPr>
          <p:cNvPr id="20484" name="Slide Number Placeholder 5"/>
          <p:cNvSpPr>
            <a:spLocks noGrp="1"/>
          </p:cNvSpPr>
          <p:nvPr>
            <p:ph type="sldNum" sz="quarter" idx="12"/>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fld id="{1E21BBC7-709D-4833-87A1-8D1DF1D1CA7B}" type="slidenum">
              <a:rPr lang="en-US" altLang="en-US" sz="1300" smtClean="0">
                <a:latin typeface="Comic Sans MS" pitchFamily="66" charset="0"/>
              </a:rPr>
              <a:pPr>
                <a:spcBef>
                  <a:spcPct val="0"/>
                </a:spcBef>
                <a:buFontTx/>
                <a:buNone/>
              </a:pPr>
              <a:t>11</a:t>
            </a:fld>
            <a:endParaRPr lang="en-US" altLang="en-US" sz="1300" dirty="0">
              <a:latin typeface="Comic Sans MS" pitchFamily="66" charset="0"/>
            </a:endParaRPr>
          </a:p>
        </p:txBody>
      </p:sp>
      <p:sp>
        <p:nvSpPr>
          <p:cNvPr id="20485" name="Rectangle 2"/>
          <p:cNvSpPr>
            <a:spLocks noGrp="1" noChangeArrowheads="1"/>
          </p:cNvSpPr>
          <p:nvPr>
            <p:ph type="title"/>
          </p:nvPr>
        </p:nvSpPr>
        <p:spPr>
          <a:xfrm>
            <a:off x="457200" y="267494"/>
            <a:ext cx="8229600" cy="1180306"/>
          </a:xfrm>
        </p:spPr>
        <p:txBody>
          <a:bodyPr/>
          <a:lstStyle/>
          <a:p>
            <a:pPr algn="ctr" eaLnBrk="1" hangingPunct="1"/>
            <a:r>
              <a:rPr lang="en-US" altLang="en-US" sz="4800" b="1" dirty="0">
                <a:ln>
                  <a:noFill/>
                </a:ln>
                <a:solidFill>
                  <a:schemeClr val="tx1"/>
                </a:solidFill>
                <a:effectLst/>
                <a:latin typeface="Times New Roman" panose="02020603050405020304" pitchFamily="18" charset="0"/>
                <a:cs typeface="Times New Roman" panose="02020603050405020304" pitchFamily="18" charset="0"/>
              </a:rPr>
              <a:t>What’s Your Story?</a:t>
            </a:r>
          </a:p>
        </p:txBody>
      </p:sp>
      <p:sp>
        <p:nvSpPr>
          <p:cNvPr id="20486" name="Rectangle 3"/>
          <p:cNvSpPr>
            <a:spLocks noGrp="1" noChangeArrowheads="1"/>
          </p:cNvSpPr>
          <p:nvPr>
            <p:ph type="body" idx="1"/>
          </p:nvPr>
        </p:nvSpPr>
        <p:spPr>
          <a:xfrm>
            <a:off x="457200" y="1447800"/>
            <a:ext cx="8480425" cy="4724400"/>
          </a:xfrm>
        </p:spPr>
        <p:txBody>
          <a:bodyPr/>
          <a:lstStyle/>
          <a:p>
            <a:pPr eaLnBrk="1" hangingPunct="1">
              <a:lnSpc>
                <a:spcPct val="80000"/>
              </a:lnSpc>
              <a:buFontTx/>
              <a:buNone/>
            </a:pPr>
            <a:r>
              <a:rPr lang="en-US" altLang="en-US" sz="2800" dirty="0">
                <a:latin typeface="Times New Roman" panose="02020603050405020304" pitchFamily="18" charset="0"/>
                <a:cs typeface="Times New Roman" panose="02020603050405020304" pitchFamily="18" charset="0"/>
              </a:rPr>
              <a:t>In addition to listening and being able to repeat</a:t>
            </a:r>
          </a:p>
          <a:p>
            <a:pPr eaLnBrk="1" hangingPunct="1">
              <a:lnSpc>
                <a:spcPct val="80000"/>
              </a:lnSpc>
              <a:buFontTx/>
              <a:buNone/>
            </a:pPr>
            <a:r>
              <a:rPr lang="en-US" altLang="en-US" sz="2800" dirty="0">
                <a:latin typeface="Times New Roman" panose="02020603050405020304" pitchFamily="18" charset="0"/>
                <a:cs typeface="Times New Roman" panose="02020603050405020304" pitchFamily="18" charset="0"/>
              </a:rPr>
              <a:t>	back the other person’s concerns, </a:t>
            </a:r>
          </a:p>
          <a:p>
            <a:pPr eaLnBrk="1" hangingPunct="1">
              <a:lnSpc>
                <a:spcPct val="80000"/>
              </a:lnSpc>
              <a:buFontTx/>
              <a:buNone/>
            </a:pPr>
            <a:endParaRPr lang="en-US" altLang="en-US" sz="80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800" dirty="0">
                <a:latin typeface="Times New Roman" panose="02020603050405020304" pitchFamily="18" charset="0"/>
                <a:cs typeface="Times New Roman" panose="02020603050405020304" pitchFamily="18" charset="0"/>
              </a:rPr>
              <a:t>a culturally competent leader will be able to frame a question for the other person to answer that will</a:t>
            </a:r>
          </a:p>
          <a:p>
            <a:pPr eaLnBrk="1" hangingPunct="1">
              <a:lnSpc>
                <a:spcPct val="80000"/>
              </a:lnSpc>
              <a:buFontTx/>
              <a:buNone/>
            </a:pPr>
            <a:endParaRPr lang="en-US" altLang="en-US" sz="80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800" dirty="0">
                <a:latin typeface="Times New Roman" panose="02020603050405020304" pitchFamily="18" charset="0"/>
                <a:cs typeface="Times New Roman" panose="02020603050405020304" pitchFamily="18" charset="0"/>
              </a:rPr>
              <a:t>give them a chance to </a:t>
            </a:r>
            <a:r>
              <a:rPr lang="en-US" altLang="en-US" sz="2800" b="1" dirty="0">
                <a:latin typeface="Times New Roman" panose="02020603050405020304" pitchFamily="18" charset="0"/>
                <a:cs typeface="Times New Roman" panose="02020603050405020304" pitchFamily="18" charset="0"/>
              </a:rPr>
              <a:t>tell a story </a:t>
            </a:r>
            <a:r>
              <a:rPr lang="en-US" altLang="en-US" sz="2800" dirty="0">
                <a:latin typeface="Times New Roman" panose="02020603050405020304" pitchFamily="18" charset="0"/>
                <a:cs typeface="Times New Roman" panose="02020603050405020304" pitchFamily="18" charset="0"/>
              </a:rPr>
              <a:t>about what</a:t>
            </a:r>
          </a:p>
          <a:p>
            <a:pPr eaLnBrk="1" hangingPunct="1">
              <a:lnSpc>
                <a:spcPct val="80000"/>
              </a:lnSpc>
              <a:buFontTx/>
              <a:buNone/>
            </a:pPr>
            <a:r>
              <a:rPr lang="en-US" altLang="en-US" sz="2800" dirty="0">
                <a:latin typeface="Times New Roman" panose="02020603050405020304" pitchFamily="18" charset="0"/>
                <a:cs typeface="Times New Roman" panose="02020603050405020304" pitchFamily="18" charset="0"/>
              </a:rPr>
              <a:t>	shaped their position or concerns. </a:t>
            </a:r>
          </a:p>
          <a:p>
            <a:pPr eaLnBrk="1" hangingPunct="1">
              <a:lnSpc>
                <a:spcPct val="80000"/>
              </a:lnSpc>
              <a:buFontTx/>
              <a:buNone/>
            </a:pPr>
            <a:endParaRPr lang="en-US" altLang="en-US" sz="240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Example: ‘You’re clearly very passionate about this issue. Is there something personal in your life — maybe </a:t>
            </a:r>
            <a:r>
              <a:rPr lang="en-US" altLang="en-US" sz="2400" b="1" dirty="0">
                <a:latin typeface="Times New Roman" panose="02020603050405020304" pitchFamily="18" charset="0"/>
                <a:cs typeface="Times New Roman" panose="02020603050405020304" pitchFamily="18" charset="0"/>
              </a:rPr>
              <a:t>a personal story </a:t>
            </a:r>
            <a:r>
              <a:rPr lang="en-US" altLang="en-US" sz="2400" dirty="0">
                <a:latin typeface="Times New Roman" panose="02020603050405020304" pitchFamily="18" charset="0"/>
                <a:cs typeface="Times New Roman" panose="02020603050405020304" pitchFamily="18" charset="0"/>
              </a:rPr>
              <a:t>that will help me understand how you see this issue?</a:t>
            </a: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__________________</a:t>
            </a:r>
          </a:p>
          <a:p>
            <a:pPr eaLnBrk="1" hangingPunct="1">
              <a:lnSpc>
                <a:spcPct val="80000"/>
              </a:lnSpc>
              <a:buFontTx/>
              <a:buNone/>
            </a:pPr>
            <a:endParaRPr lang="en-US" altLang="en-US" sz="80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1600" dirty="0">
                <a:latin typeface="Times New Roman" panose="02020603050405020304" pitchFamily="18" charset="0"/>
                <a:cs typeface="Times New Roman" panose="02020603050405020304" pitchFamily="18" charset="0"/>
              </a:rPr>
              <a:t>	Produced by: Joyce Shabazz, Director of the NCBI Black African Heritage Caucus and Cherie Brown, Executive Director of NCBI; see www.ncbi.org</a:t>
            </a:r>
          </a:p>
          <a:p>
            <a:pPr eaLnBrk="1" hangingPunct="1">
              <a:lnSpc>
                <a:spcPct val="80000"/>
              </a:lnSpc>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en-US" altLang="en-US" sz="1300" dirty="0">
                <a:latin typeface="Comic Sans MS" pitchFamily="66" charset="0"/>
              </a:rPr>
              <a:t>29 June 2007</a:t>
            </a:r>
          </a:p>
        </p:txBody>
      </p:sp>
      <p:sp>
        <p:nvSpPr>
          <p:cNvPr id="21507" name="Footer Placeholder 4"/>
          <p:cNvSpPr>
            <a:spLocks noGrp="1"/>
          </p:cNvSpPr>
          <p:nvPr>
            <p:ph type="ftr" sz="quarter" idx="11"/>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en-US" altLang="en-US" sz="1300" dirty="0">
                <a:latin typeface="Comic Sans MS" pitchFamily="66" charset="0"/>
              </a:rPr>
              <a:t>Southern Truth and Reconciliation, Inc.</a:t>
            </a:r>
          </a:p>
        </p:txBody>
      </p:sp>
      <p:sp>
        <p:nvSpPr>
          <p:cNvPr id="21508" name="Slide Number Placeholder 5"/>
          <p:cNvSpPr>
            <a:spLocks noGrp="1"/>
          </p:cNvSpPr>
          <p:nvPr>
            <p:ph type="sldNum" sz="quarter" idx="12"/>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fld id="{5A0021A4-B6C3-4684-AE68-6867887E84E3}" type="slidenum">
              <a:rPr lang="en-US" altLang="en-US" sz="1300" smtClean="0">
                <a:latin typeface="Comic Sans MS" pitchFamily="66" charset="0"/>
              </a:rPr>
              <a:pPr>
                <a:spcBef>
                  <a:spcPct val="0"/>
                </a:spcBef>
                <a:buFontTx/>
                <a:buNone/>
              </a:pPr>
              <a:t>12</a:t>
            </a:fld>
            <a:endParaRPr lang="en-US" altLang="en-US" sz="1300" dirty="0">
              <a:latin typeface="Comic Sans MS" pitchFamily="66" charset="0"/>
            </a:endParaRPr>
          </a:p>
        </p:txBody>
      </p:sp>
      <p:sp>
        <p:nvSpPr>
          <p:cNvPr id="21509" name="Rectangle 2"/>
          <p:cNvSpPr>
            <a:spLocks noGrp="1" noChangeArrowheads="1"/>
          </p:cNvSpPr>
          <p:nvPr>
            <p:ph type="title"/>
          </p:nvPr>
        </p:nvSpPr>
        <p:spPr/>
        <p:txBody>
          <a:bodyPr/>
          <a:lstStyle/>
          <a:p>
            <a:pPr algn="ctr" eaLnBrk="1" hangingPunct="1"/>
            <a:r>
              <a:rPr lang="en-US" altLang="en-US" sz="4800" b="1" dirty="0">
                <a:ln>
                  <a:noFill/>
                </a:ln>
                <a:solidFill>
                  <a:schemeClr val="tx1"/>
                </a:solidFill>
                <a:effectLst/>
                <a:latin typeface="Times New Roman" panose="02020603050405020304" pitchFamily="18" charset="0"/>
                <a:cs typeface="Times New Roman" panose="02020603050405020304" pitchFamily="18" charset="0"/>
              </a:rPr>
              <a:t>Show a Human Face</a:t>
            </a:r>
          </a:p>
        </p:txBody>
      </p:sp>
      <p:sp>
        <p:nvSpPr>
          <p:cNvPr id="21510" name="Rectangle 3"/>
          <p:cNvSpPr>
            <a:spLocks noGrp="1" noChangeArrowheads="1"/>
          </p:cNvSpPr>
          <p:nvPr>
            <p:ph type="body" idx="1"/>
          </p:nvPr>
        </p:nvSpPr>
        <p:spPr>
          <a:xfrm>
            <a:off x="457200" y="1524000"/>
            <a:ext cx="8229600" cy="4930808"/>
          </a:xfrm>
        </p:spPr>
        <p:txBody>
          <a:bodyPr/>
          <a:lstStyle/>
          <a:p>
            <a:pPr eaLnBrk="1" hangingPunct="1">
              <a:buFontTx/>
              <a:buNone/>
            </a:pPr>
            <a:r>
              <a:rPr lang="en-US" altLang="en-US" b="1" dirty="0">
                <a:latin typeface="Times New Roman" panose="02020603050405020304" pitchFamily="18" charset="0"/>
                <a:cs typeface="Times New Roman" panose="02020603050405020304" pitchFamily="18" charset="0"/>
              </a:rPr>
              <a:t>Listening to stories </a:t>
            </a:r>
            <a:r>
              <a:rPr lang="en-US" altLang="en-US" dirty="0">
                <a:latin typeface="Times New Roman" panose="02020603050405020304" pitchFamily="18" charset="0"/>
                <a:cs typeface="Times New Roman" panose="02020603050405020304" pitchFamily="18" charset="0"/>
              </a:rPr>
              <a:t>in the face of tough controversies helps people to see the humanity of</a:t>
            </a:r>
          </a:p>
          <a:p>
            <a:pPr eaLnBrk="1" hangingPunct="1">
              <a:buFontTx/>
              <a:buNone/>
            </a:pPr>
            <a:r>
              <a:rPr lang="en-US" altLang="en-US" dirty="0">
                <a:latin typeface="Times New Roman" panose="02020603050405020304" pitchFamily="18" charset="0"/>
                <a:cs typeface="Times New Roman" panose="02020603050405020304" pitchFamily="18" charset="0"/>
              </a:rPr>
              <a:t>those who take a different position. </a:t>
            </a:r>
          </a:p>
          <a:p>
            <a:pPr eaLnBrk="1" hangingPunct="1">
              <a:buFontTx/>
              <a:buNone/>
            </a:pPr>
            <a:endParaRPr lang="en-US" altLang="en-US" sz="800" b="1" dirty="0">
              <a:latin typeface="Times New Roman" panose="02020603050405020304" pitchFamily="18" charset="0"/>
              <a:cs typeface="Times New Roman" panose="02020603050405020304" pitchFamily="18" charset="0"/>
            </a:endParaRPr>
          </a:p>
          <a:p>
            <a:pPr eaLnBrk="1" hangingPunct="1">
              <a:buFontTx/>
              <a:buNone/>
            </a:pPr>
            <a:r>
              <a:rPr lang="en-US" altLang="en-US" dirty="0">
                <a:latin typeface="Times New Roman" panose="02020603050405020304" pitchFamily="18" charset="0"/>
                <a:cs typeface="Times New Roman" panose="02020603050405020304" pitchFamily="18" charset="0"/>
              </a:rPr>
              <a:t>A culturally competent leader would be able to tell a </a:t>
            </a:r>
            <a:r>
              <a:rPr lang="en-US" altLang="en-US" b="1" dirty="0">
                <a:latin typeface="Times New Roman" panose="02020603050405020304" pitchFamily="18" charset="0"/>
                <a:cs typeface="Times New Roman" panose="02020603050405020304" pitchFamily="18" charset="0"/>
              </a:rPr>
              <a:t>personal story </a:t>
            </a:r>
            <a:r>
              <a:rPr lang="en-US" altLang="en-US" dirty="0">
                <a:latin typeface="Times New Roman" panose="02020603050405020304" pitchFamily="18" charset="0"/>
                <a:cs typeface="Times New Roman" panose="02020603050405020304" pitchFamily="18" charset="0"/>
              </a:rPr>
              <a:t>from their own life experience</a:t>
            </a:r>
          </a:p>
          <a:p>
            <a:pPr eaLnBrk="1" hangingPunct="1">
              <a:buFontTx/>
              <a:buNone/>
            </a:pPr>
            <a:r>
              <a:rPr lang="en-US" altLang="en-US" dirty="0">
                <a:latin typeface="Times New Roman" panose="02020603050405020304" pitchFamily="18" charset="0"/>
                <a:cs typeface="Times New Roman" panose="02020603050405020304" pitchFamily="18" charset="0"/>
              </a:rPr>
              <a:t>that could help explain the positions that they hold on controversial issues.</a:t>
            </a:r>
          </a:p>
          <a:p>
            <a:pPr eaLnBrk="1" hangingPunct="1">
              <a:buFontTx/>
              <a:buNone/>
            </a:pPr>
            <a:endParaRPr lang="en-US" altLang="en-US" sz="800" dirty="0">
              <a:latin typeface="Times New Roman" panose="02020603050405020304" pitchFamily="18" charset="0"/>
              <a:cs typeface="Times New Roman" panose="02020603050405020304" pitchFamily="18" charset="0"/>
            </a:endParaRPr>
          </a:p>
          <a:p>
            <a:pPr eaLnBrk="1" hangingPunct="1">
              <a:buFontTx/>
              <a:buNone/>
            </a:pPr>
            <a:r>
              <a:rPr lang="en-US" altLang="en-US" sz="800" dirty="0">
                <a:latin typeface="Times New Roman" panose="02020603050405020304" pitchFamily="18" charset="0"/>
                <a:cs typeface="Times New Roman" panose="02020603050405020304" pitchFamily="18" charset="0"/>
              </a:rPr>
              <a:t>________________</a:t>
            </a:r>
          </a:p>
          <a:p>
            <a:pPr eaLnBrk="1" hangingPunct="1">
              <a:buFontTx/>
              <a:buNone/>
            </a:pPr>
            <a:endParaRPr lang="en-US" altLang="en-US" sz="800" dirty="0">
              <a:latin typeface="Times New Roman" panose="02020603050405020304" pitchFamily="18" charset="0"/>
              <a:cs typeface="Times New Roman" panose="02020603050405020304" pitchFamily="18" charset="0"/>
            </a:endParaRPr>
          </a:p>
          <a:p>
            <a:pPr eaLnBrk="1" hangingPunct="1">
              <a:buFontTx/>
              <a:buNone/>
            </a:pPr>
            <a:r>
              <a:rPr lang="en-US" altLang="en-US" sz="1800"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Produced by: Joyce Shabazz, Director of the NCBI Black African Heritage Caucus and Cherie Brown, Executive Director of NCBI; see www.ncbi.org</a:t>
            </a:r>
          </a:p>
          <a:p>
            <a:pPr eaLnBrk="1" hangingPunct="1">
              <a:buFontTx/>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7494"/>
            <a:ext cx="8153400" cy="418306"/>
          </a:xfrm>
        </p:spPr>
        <p:txBody>
          <a:bodyPr>
            <a:noAutofit/>
          </a:bodyPr>
          <a:lstStyle/>
          <a:p>
            <a:pPr marL="484632" algn="ctr" fontAlgn="auto">
              <a:spcAft>
                <a:spcPts val="0"/>
              </a:spcAft>
              <a:defRPr/>
            </a:pPr>
            <a:br>
              <a:rPr lang="en-US" sz="2400" i="1" dirty="0">
                <a:solidFill>
                  <a:schemeClr val="tx1"/>
                </a:solidFill>
                <a:effectLst/>
              </a:rPr>
            </a:br>
            <a:br>
              <a:rPr lang="en-US" sz="2400" i="1" dirty="0">
                <a:solidFill>
                  <a:schemeClr val="tx1"/>
                </a:solidFill>
                <a:effectLst/>
              </a:rPr>
            </a:br>
            <a:endParaRPr lang="en-US" sz="2400" i="1" dirty="0">
              <a:solidFill>
                <a:schemeClr val="tx1"/>
              </a:solidFill>
              <a:effectLst/>
            </a:endParaRPr>
          </a:p>
        </p:txBody>
      </p:sp>
      <p:sp>
        <p:nvSpPr>
          <p:cNvPr id="16" name="Content Placeholder 15"/>
          <p:cNvSpPr>
            <a:spLocks noGrp="1"/>
          </p:cNvSpPr>
          <p:nvPr>
            <p:ph idx="1"/>
          </p:nvPr>
        </p:nvSpPr>
        <p:spPr>
          <a:xfrm>
            <a:off x="457200" y="457200"/>
            <a:ext cx="8229600" cy="5768975"/>
          </a:xfrm>
        </p:spPr>
        <p:txBody>
          <a:bodyPr>
            <a:noAutofit/>
          </a:bodyPr>
          <a:lstStyle/>
          <a:p>
            <a:pPr marL="0" lvl="0" indent="0" fontAlgn="auto">
              <a:lnSpc>
                <a:spcPct val="150000"/>
              </a:lnSpc>
              <a:spcAft>
                <a:spcPts val="0"/>
              </a:spcAft>
              <a:buClr>
                <a:srgbClr val="4F81BD"/>
              </a:buClr>
              <a:buNone/>
              <a:defRPr/>
            </a:pPr>
            <a:r>
              <a:rPr lang="en-US" sz="2800" dirty="0">
                <a:latin typeface="Times New Roman" panose="02020603050405020304" pitchFamily="18" charset="0"/>
                <a:cs typeface="Times New Roman" panose="02020603050405020304" pitchFamily="18" charset="0"/>
              </a:rPr>
              <a:t>The theory above and the practices below derive in part from the theory and practice of the </a:t>
            </a:r>
          </a:p>
          <a:p>
            <a:pPr marL="0" lvl="0" indent="0" fontAlgn="auto">
              <a:lnSpc>
                <a:spcPct val="150000"/>
              </a:lnSpc>
              <a:spcAft>
                <a:spcPts val="0"/>
              </a:spcAft>
              <a:buClr>
                <a:srgbClr val="4F81BD"/>
              </a:buClr>
              <a:buNone/>
              <a:defRPr/>
            </a:pPr>
            <a:r>
              <a:rPr lang="en-US" sz="2800" b="1" dirty="0">
                <a:latin typeface="Times New Roman" panose="02020603050405020304" pitchFamily="18" charset="0"/>
                <a:cs typeface="Times New Roman" panose="02020603050405020304" pitchFamily="18" charset="0"/>
              </a:rPr>
              <a:t>Re-Evaluation Counseling </a:t>
            </a:r>
            <a:r>
              <a:rPr lang="en-US" sz="2800" dirty="0">
                <a:latin typeface="Times New Roman" panose="02020603050405020304" pitchFamily="18" charset="0"/>
                <a:cs typeface="Times New Roman" panose="02020603050405020304" pitchFamily="18" charset="0"/>
              </a:rPr>
              <a:t>(RC) communities, also known as “Co-counseling.”  See also: United to End Racism (UER), a project of   Re-evaluation Counseling.</a:t>
            </a:r>
          </a:p>
          <a:p>
            <a:pPr marL="0" lvl="0" indent="0" fontAlgn="auto">
              <a:lnSpc>
                <a:spcPct val="150000"/>
              </a:lnSpc>
              <a:spcAft>
                <a:spcPts val="0"/>
              </a:spcAft>
              <a:buClr>
                <a:srgbClr val="4F81BD"/>
              </a:buClr>
              <a:buNone/>
              <a:defRPr/>
            </a:pPr>
            <a:r>
              <a:rPr lang="en-US" sz="800" dirty="0">
                <a:latin typeface="Times New Roman" panose="02020603050405020304" pitchFamily="18" charset="0"/>
                <a:cs typeface="Times New Roman" panose="02020603050405020304" pitchFamily="18" charset="0"/>
              </a:rPr>
              <a:t>______________________________________________________________________________</a:t>
            </a:r>
          </a:p>
          <a:p>
            <a:pPr marL="0" lvl="0" indent="0" fontAlgn="auto">
              <a:lnSpc>
                <a:spcPct val="150000"/>
              </a:lnSpc>
              <a:spcAft>
                <a:spcPts val="0"/>
              </a:spcAft>
              <a:buClr>
                <a:srgbClr val="4F81BD"/>
              </a:buClr>
              <a:buNone/>
              <a:defRPr/>
            </a:pPr>
            <a:r>
              <a:rPr lang="en-US" sz="2400" dirty="0">
                <a:latin typeface="Times New Roman" panose="02020603050405020304" pitchFamily="18" charset="0"/>
                <a:cs typeface="Times New Roman" panose="02020603050405020304" pitchFamily="18" charset="0"/>
              </a:rPr>
              <a:t>For more information or local contacts: </a:t>
            </a:r>
          </a:p>
          <a:p>
            <a:pPr marL="0" lvl="0" indent="0" fontAlgn="auto">
              <a:lnSpc>
                <a:spcPct val="150000"/>
              </a:lnSpc>
              <a:spcAft>
                <a:spcPts val="0"/>
              </a:spcAft>
              <a:buClr>
                <a:srgbClr val="4F81BD"/>
              </a:buClr>
              <a:buNone/>
              <a:defRPr/>
            </a:pPr>
            <a:r>
              <a:rPr lang="en-US" sz="2400" dirty="0">
                <a:latin typeface="Times New Roman" panose="02020603050405020304" pitchFamily="18" charset="0"/>
                <a:cs typeface="Times New Roman" panose="02020603050405020304" pitchFamily="18" charset="0"/>
              </a:rPr>
              <a:t>The International Re-evaluation Counseling Communities and United to End Racism at </a:t>
            </a:r>
            <a:r>
              <a:rPr lang="en-US" sz="2400" dirty="0">
                <a:latin typeface="Times New Roman" panose="02020603050405020304" pitchFamily="18" charset="0"/>
                <a:cs typeface="Times New Roman" panose="02020603050405020304" pitchFamily="18" charset="0"/>
                <a:hlinkClick r:id="rId3"/>
              </a:rPr>
              <a:t>www.RC.org</a:t>
            </a:r>
            <a:r>
              <a:rPr lang="en-US" sz="2400" dirty="0">
                <a:latin typeface="Times New Roman" panose="02020603050405020304" pitchFamily="18" charset="0"/>
                <a:cs typeface="Times New Roman" panose="02020603050405020304" pitchFamily="18" charset="0"/>
              </a:rPr>
              <a:t> and ircc@rc.org; Telephone: 1-206-284-0311</a:t>
            </a:r>
            <a:endParaRPr lang="en-US" sz="2800" dirty="0">
              <a:latin typeface="Times New Roman" panose="02020603050405020304" pitchFamily="18" charset="0"/>
              <a:cs typeface="Times New Roman" panose="02020603050405020304" pitchFamily="18" charset="0"/>
            </a:endParaRPr>
          </a:p>
        </p:txBody>
      </p:sp>
      <p:sp>
        <p:nvSpPr>
          <p:cNvPr id="17411"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August 2016</a:t>
            </a:r>
          </a:p>
        </p:txBody>
      </p:sp>
      <p:sp>
        <p:nvSpPr>
          <p:cNvPr id="1741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Thurman Reconciliation Initiatives - TRI Inc - Prof. Thee Smith</a:t>
            </a:r>
          </a:p>
        </p:txBody>
      </p:sp>
      <p:sp>
        <p:nvSpPr>
          <p:cNvPr id="1741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FEFD2D-BF9A-4F04-B750-9C37040686E8}" type="slidenum">
              <a:rPr lang="en-US">
                <a:solidFill>
                  <a:prstClr val="black"/>
                </a:solidFill>
              </a:rPr>
              <a:pPr fontAlgn="base">
                <a:spcBef>
                  <a:spcPct val="0"/>
                </a:spcBef>
                <a:spcAft>
                  <a:spcPct val="0"/>
                </a:spcAft>
              </a:pPr>
              <a:t>13</a:t>
            </a:fld>
            <a:endParaRPr lang="en-US" dirty="0">
              <a:solidFill>
                <a:prstClr val="black"/>
              </a:solidFill>
            </a:endParaRPr>
          </a:p>
        </p:txBody>
      </p:sp>
    </p:spTree>
    <p:extLst>
      <p:ext uri="{BB962C8B-B14F-4D97-AF65-F5344CB8AC3E}">
        <p14:creationId xmlns:p14="http://schemas.microsoft.com/office/powerpoint/2010/main" val="25070471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609600"/>
            <a:ext cx="8062912" cy="1636713"/>
          </a:xfrm>
        </p:spPr>
        <p:txBody>
          <a:bodyPr>
            <a:noAutofit/>
          </a:bodyPr>
          <a:lstStyle/>
          <a:p>
            <a:pPr marL="636587" lvl="0" indent="-571500">
              <a:spcBef>
                <a:spcPct val="20000"/>
              </a:spcBef>
            </a:pPr>
            <a:r>
              <a:rPr lang="en-US" dirty="0">
                <a:ln>
                  <a:noFill/>
                </a:ln>
                <a:solidFill>
                  <a:prstClr val="black"/>
                </a:solidFill>
                <a:effectLst/>
                <a:latin typeface="Times New Roman" panose="02020603050405020304" pitchFamily="18" charset="0"/>
                <a:cs typeface="Times New Roman" panose="02020603050405020304" pitchFamily="18" charset="0"/>
              </a:rPr>
              <a:t>2. </a:t>
            </a:r>
            <a:r>
              <a:rPr lang="en-US" sz="5200" dirty="0">
                <a:ln>
                  <a:noFill/>
                </a:ln>
                <a:solidFill>
                  <a:prstClr val="black"/>
                </a:solidFill>
                <a:effectLst/>
                <a:latin typeface="Times New Roman" panose="02020603050405020304" pitchFamily="18" charset="0"/>
                <a:ea typeface="+mn-ea"/>
                <a:cs typeface="Times New Roman" panose="02020603050405020304" pitchFamily="18" charset="0"/>
              </a:rPr>
              <a:t>Restorative Leadership</a:t>
            </a:r>
            <a:br>
              <a:rPr lang="en-US" sz="5200" dirty="0">
                <a:ln>
                  <a:noFill/>
                </a:ln>
                <a:solidFill>
                  <a:prstClr val="black"/>
                </a:solidFill>
                <a:effectLst/>
                <a:latin typeface="Times New Roman" panose="02020603050405020304" pitchFamily="18" charset="0"/>
                <a:ea typeface="+mn-ea"/>
                <a:cs typeface="Times New Roman" panose="02020603050405020304" pitchFamily="18" charset="0"/>
              </a:rPr>
            </a:br>
            <a:r>
              <a:rPr lang="en-US" sz="5200" dirty="0">
                <a:ln>
                  <a:noFill/>
                </a:ln>
                <a:solidFill>
                  <a:prstClr val="black"/>
                </a:solidFill>
                <a:effectLst/>
                <a:latin typeface="Times New Roman" panose="02020603050405020304" pitchFamily="18" charset="0"/>
                <a:ea typeface="+mn-ea"/>
                <a:cs typeface="Times New Roman" panose="02020603050405020304" pitchFamily="18" charset="0"/>
              </a:rPr>
              <a:t>for Diversity Training</a:t>
            </a:r>
            <a:endParaRPr lang="en-US" sz="5200" dirty="0"/>
          </a:p>
        </p:txBody>
      </p:sp>
      <p:sp>
        <p:nvSpPr>
          <p:cNvPr id="3" name="Subtitle 2"/>
          <p:cNvSpPr>
            <a:spLocks noGrp="1"/>
          </p:cNvSpPr>
          <p:nvPr>
            <p:ph type="subTitle" idx="1"/>
          </p:nvPr>
        </p:nvSpPr>
        <p:spPr>
          <a:xfrm>
            <a:off x="685800" y="2743200"/>
            <a:ext cx="8062912" cy="1752600"/>
          </a:xfrm>
        </p:spPr>
        <p:txBody>
          <a:bodyPr/>
          <a:lstStyle/>
          <a:p>
            <a:pPr marL="536575" lvl="1">
              <a:buClrTx/>
            </a:pPr>
            <a:r>
              <a:rPr lang="en-US" sz="2800" dirty="0">
                <a:solidFill>
                  <a:prstClr val="black"/>
                </a:solidFill>
                <a:latin typeface="Times New Roman" panose="02020603050405020304" pitchFamily="18" charset="0"/>
                <a:cs typeface="Times New Roman" panose="02020603050405020304" pitchFamily="18" charset="0"/>
              </a:rPr>
              <a:t>		</a:t>
            </a:r>
            <a:r>
              <a:rPr lang="en-US" sz="4800" b="1" dirty="0">
                <a:solidFill>
                  <a:prstClr val="black"/>
                </a:solidFill>
                <a:latin typeface="Times New Roman" panose="02020603050405020304" pitchFamily="18" charset="0"/>
                <a:cs typeface="Times New Roman" panose="02020603050405020304" pitchFamily="18" charset="0"/>
              </a:rPr>
              <a:t>“Shifting Attitudes” 		Theory and Practice</a:t>
            </a:r>
            <a:endParaRPr lang="en-US" sz="4800" b="1" dirty="0"/>
          </a:p>
        </p:txBody>
      </p:sp>
      <p:sp>
        <p:nvSpPr>
          <p:cNvPr id="4" name="Date Placeholder 3"/>
          <p:cNvSpPr>
            <a:spLocks noGrp="1"/>
          </p:cNvSpPr>
          <p:nvPr>
            <p:ph type="dt" sz="half" idx="10"/>
          </p:nvPr>
        </p:nvSpPr>
        <p:spPr/>
        <p:txBody>
          <a:bodyPr/>
          <a:lstStyle/>
          <a:p>
            <a:pP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DDD99E51-6E9C-48B6-ACB1-3105CFAB3E7F}" type="slidenum">
              <a:rPr lang="en-US"/>
              <a:pPr>
                <a:defRPr/>
              </a:pPr>
              <a:t>14</a:t>
            </a:fld>
            <a:endParaRPr lang="en-US" dirty="0"/>
          </a:p>
        </p:txBody>
      </p:sp>
    </p:spTree>
    <p:extLst>
      <p:ext uri="{BB962C8B-B14F-4D97-AF65-F5344CB8AC3E}">
        <p14:creationId xmlns:p14="http://schemas.microsoft.com/office/powerpoint/2010/main" val="10289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8229600" cy="1752600"/>
          </a:xfrm>
        </p:spPr>
        <p:txBody>
          <a:bodyPr>
            <a:normAutofit fontScale="90000"/>
          </a:bodyPr>
          <a:lstStyle/>
          <a:p>
            <a:pPr eaLnBrk="1" hangingPunct="1">
              <a:defRPr/>
            </a:pPr>
            <a:r>
              <a:rPr lang="en-US" altLang="en-US" sz="4400" dirty="0">
                <a:solidFill>
                  <a:schemeClr val="tx1"/>
                </a:solidFill>
                <a:effectLst/>
                <a:latin typeface="Times New Roman" panose="02020603050405020304" pitchFamily="18" charset="0"/>
                <a:cs typeface="Times New Roman" panose="02020603050405020304" pitchFamily="18" charset="0"/>
              </a:rPr>
              <a:t>		</a:t>
            </a:r>
            <a:br>
              <a:rPr lang="en-US" altLang="en-US" sz="4400" dirty="0">
                <a:solidFill>
                  <a:schemeClr val="tx1"/>
                </a:solidFill>
                <a:effectLst/>
                <a:latin typeface="Times New Roman" panose="02020603050405020304" pitchFamily="18" charset="0"/>
                <a:cs typeface="Times New Roman" panose="02020603050405020304" pitchFamily="18" charset="0"/>
              </a:rPr>
            </a:br>
            <a:r>
              <a:rPr lang="en-US" altLang="en-US" sz="4400" dirty="0">
                <a:solidFill>
                  <a:schemeClr val="tx1"/>
                </a:solidFill>
                <a:effectLst/>
                <a:latin typeface="Times New Roman" panose="02020603050405020304" pitchFamily="18" charset="0"/>
                <a:cs typeface="Times New Roman" panose="02020603050405020304" pitchFamily="18" charset="0"/>
              </a:rPr>
              <a:t>	     NCBI </a:t>
            </a:r>
            <a:br>
              <a:rPr lang="en-US" altLang="en-US" sz="4400" dirty="0">
                <a:solidFill>
                  <a:schemeClr val="tx1"/>
                </a:solidFill>
                <a:effectLst/>
                <a:latin typeface="Times New Roman" panose="02020603050405020304" pitchFamily="18" charset="0"/>
                <a:cs typeface="Times New Roman" panose="02020603050405020304" pitchFamily="18" charset="0"/>
              </a:rPr>
            </a:br>
            <a:r>
              <a:rPr lang="en-US" altLang="en-US" sz="4400" dirty="0">
                <a:solidFill>
                  <a:schemeClr val="tx1"/>
                </a:solidFill>
                <a:effectLst/>
                <a:latin typeface="Times New Roman" panose="02020603050405020304" pitchFamily="18" charset="0"/>
                <a:cs typeface="Times New Roman" panose="02020603050405020304" pitchFamily="18" charset="0"/>
              </a:rPr>
              <a:t>	     Prejudice Reduction </a:t>
            </a:r>
            <a:r>
              <a:rPr lang="en-US" altLang="en-US" sz="4000" dirty="0">
                <a:solidFill>
                  <a:schemeClr val="tx1"/>
                </a:solidFill>
                <a:effectLst/>
                <a:latin typeface="Times New Roman" panose="02020603050405020304" pitchFamily="18" charset="0"/>
                <a:cs typeface="Times New Roman" panose="02020603050405020304" pitchFamily="18" charset="0"/>
              </a:rPr>
              <a:t>Workshops</a:t>
            </a:r>
            <a:endParaRPr lang="en-US" altLang="en-US" sz="4400" dirty="0">
              <a:solidFill>
                <a:schemeClr val="tx1"/>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62000" y="1905000"/>
            <a:ext cx="7315200" cy="4191000"/>
          </a:xfrm>
        </p:spPr>
        <p:txBody>
          <a:bodyPr rtlCol="0">
            <a:normAutofit fontScale="85000" lnSpcReduction="20000"/>
          </a:bodyPr>
          <a:lstStyle/>
          <a:p>
            <a:pPr>
              <a:lnSpc>
                <a:spcPct val="110000"/>
              </a:lnSpc>
              <a:buNone/>
              <a:defRPr/>
            </a:pPr>
            <a:endParaRPr lang="en-US" sz="3600" b="1" dirty="0">
              <a:latin typeface="Times New Roman" panose="02020603050405020304" pitchFamily="18" charset="0"/>
              <a:cs typeface="Times New Roman" panose="02020603050405020304" pitchFamily="18" charset="0"/>
            </a:endParaRPr>
          </a:p>
          <a:p>
            <a:pPr>
              <a:lnSpc>
                <a:spcPct val="110000"/>
              </a:lnSpc>
              <a:buNone/>
              <a:defRPr/>
            </a:pPr>
            <a:r>
              <a:rPr lang="en-US" sz="3600" b="1" dirty="0">
                <a:latin typeface="Times New Roman" panose="02020603050405020304" pitchFamily="18" charset="0"/>
                <a:cs typeface="Times New Roman" panose="02020603050405020304" pitchFamily="18" charset="0"/>
              </a:rPr>
              <a:t>National Coalition Building Institute </a:t>
            </a:r>
          </a:p>
          <a:p>
            <a:pPr eaLnBrk="1" fontAlgn="auto" hangingPunct="1">
              <a:lnSpc>
                <a:spcPct val="110000"/>
              </a:lnSpc>
              <a:spcAft>
                <a:spcPts val="0"/>
              </a:spcAft>
              <a:buFont typeface="Arial" panose="020B0604020202020204" pitchFamily="34" charset="0"/>
              <a:buNone/>
              <a:defRPr/>
            </a:pPr>
            <a:r>
              <a:rPr lang="en-US" sz="3600" dirty="0">
                <a:latin typeface="Times New Roman" panose="02020603050405020304" pitchFamily="18" charset="0"/>
                <a:cs typeface="Times New Roman" panose="02020603050405020304" pitchFamily="18" charset="0"/>
              </a:rPr>
              <a:t>Publications:</a:t>
            </a:r>
          </a:p>
          <a:p>
            <a:pPr eaLnBrk="1" fontAlgn="auto" hangingPunct="1">
              <a:lnSpc>
                <a:spcPct val="110000"/>
              </a:lnSpc>
              <a:spcAft>
                <a:spcPts val="0"/>
              </a:spcAft>
              <a:buFont typeface="Arial" panose="020B0604020202020204" pitchFamily="34" charset="0"/>
              <a:buNone/>
              <a:defRPr/>
            </a:pPr>
            <a:endParaRPr lang="en-US" sz="1000" dirty="0">
              <a:latin typeface="Times New Roman" panose="02020603050405020304" pitchFamily="18" charset="0"/>
              <a:cs typeface="Times New Roman" panose="02020603050405020304" pitchFamily="18" charset="0"/>
            </a:endParaRPr>
          </a:p>
          <a:p>
            <a:pPr eaLnBrk="1" fontAlgn="auto" hangingPunct="1">
              <a:lnSpc>
                <a:spcPct val="110000"/>
              </a:lnSpc>
              <a:spcAft>
                <a:spcPts val="0"/>
              </a:spcAft>
              <a:buFont typeface="Arial" panose="020B0604020202020204" pitchFamily="34" charset="0"/>
              <a:buNone/>
              <a:defRPr/>
            </a:pPr>
            <a:r>
              <a:rPr lang="en-US" sz="3600" b="1" dirty="0">
                <a:latin typeface="Times New Roman" panose="02020603050405020304" pitchFamily="18" charset="0"/>
                <a:cs typeface="Times New Roman" panose="02020603050405020304" pitchFamily="18" charset="0"/>
              </a:rPr>
              <a:t>Cherie R. Brown &amp; George J. Mazza,</a:t>
            </a:r>
          </a:p>
          <a:p>
            <a:pPr marL="65087" indent="0" eaLnBrk="1" fontAlgn="auto" hangingPunct="1">
              <a:lnSpc>
                <a:spcPct val="110000"/>
              </a:lnSpc>
              <a:spcAft>
                <a:spcPts val="0"/>
              </a:spcAft>
              <a:buNone/>
              <a:defRPr/>
            </a:pPr>
            <a:r>
              <a:rPr lang="en-US" sz="3600" dirty="0">
                <a:latin typeface="Times New Roman" panose="02020603050405020304" pitchFamily="18" charset="0"/>
                <a:cs typeface="Times New Roman" panose="02020603050405020304" pitchFamily="18" charset="0"/>
              </a:rPr>
              <a:t>“Healing Into Action”</a:t>
            </a:r>
          </a:p>
          <a:p>
            <a:pPr eaLnBrk="1" fontAlgn="auto" hangingPunct="1">
              <a:lnSpc>
                <a:spcPct val="110000"/>
              </a:lnSpc>
              <a:spcAft>
                <a:spcPts val="0"/>
              </a:spcAft>
              <a:defRPr/>
            </a:pPr>
            <a:endParaRPr lang="en-US" sz="1000" dirty="0">
              <a:latin typeface="Times New Roman" panose="02020603050405020304" pitchFamily="18" charset="0"/>
              <a:cs typeface="Times New Roman" panose="02020603050405020304" pitchFamily="18" charset="0"/>
            </a:endParaRPr>
          </a:p>
          <a:p>
            <a:pPr marL="65087" indent="0" eaLnBrk="1" fontAlgn="auto" hangingPunct="1">
              <a:lnSpc>
                <a:spcPct val="110000"/>
              </a:lnSpc>
              <a:spcAft>
                <a:spcPts val="0"/>
              </a:spcAft>
              <a:buNone/>
              <a:defRPr/>
            </a:pPr>
            <a:r>
              <a:rPr lang="en-US" sz="3600" dirty="0">
                <a:latin typeface="Times New Roman" panose="02020603050405020304" pitchFamily="18" charset="0"/>
                <a:cs typeface="Times New Roman" panose="02020603050405020304" pitchFamily="18" charset="0"/>
              </a:rPr>
              <a:t>“Peer Strategies for Welcoming Diversity”</a:t>
            </a:r>
          </a:p>
          <a:p>
            <a:pPr eaLnBrk="1" fontAlgn="auto" hangingPunct="1">
              <a:lnSpc>
                <a:spcPct val="110000"/>
              </a:lnSpc>
              <a:spcAft>
                <a:spcPts val="0"/>
              </a:spcAft>
              <a:defRPr/>
            </a:pPr>
            <a:endParaRPr lang="en-US" sz="1000" dirty="0">
              <a:latin typeface="Times New Roman" panose="02020603050405020304" pitchFamily="18" charset="0"/>
              <a:cs typeface="Times New Roman" panose="02020603050405020304" pitchFamily="18" charset="0"/>
            </a:endParaRPr>
          </a:p>
          <a:p>
            <a:pPr marL="65087" indent="0" eaLnBrk="1" fontAlgn="auto" hangingPunct="1">
              <a:lnSpc>
                <a:spcPct val="110000"/>
              </a:lnSpc>
              <a:spcAft>
                <a:spcPts val="0"/>
              </a:spcAft>
              <a:buNone/>
              <a:defRPr/>
            </a:pPr>
            <a:r>
              <a:rPr lang="en-US" sz="3600" dirty="0">
                <a:latin typeface="Times New Roman" panose="02020603050405020304" pitchFamily="18" charset="0"/>
                <a:cs typeface="Times New Roman" panose="02020603050405020304" pitchFamily="18" charset="0"/>
              </a:rPr>
              <a:t>“Principles into Practice”</a:t>
            </a:r>
          </a:p>
          <a:p>
            <a:pPr algn="ctr" eaLnBrk="1" fontAlgn="auto" hangingPunct="1">
              <a:spcAft>
                <a:spcPts val="0"/>
              </a:spcAft>
              <a:buFont typeface="Arial" panose="020B0604020202020204" pitchFamily="34" charset="0"/>
              <a:buNone/>
              <a:defRPr/>
            </a:pPr>
            <a:endParaRPr lang="en-US" dirty="0"/>
          </a:p>
        </p:txBody>
      </p:sp>
      <p:sp>
        <p:nvSpPr>
          <p:cNvPr id="5125" name="Date Placeholder 4"/>
          <p:cNvSpPr>
            <a:spLocks noGrp="1"/>
          </p:cNvSpPr>
          <p:nvPr>
            <p:ph type="dt" sz="quarter" idx="10"/>
          </p:nvPr>
        </p:nvSpPr>
        <p:spPr bwMode="auto">
          <a:noFill/>
          <a:ln>
            <a:miter lim="800000"/>
            <a:headEnd/>
            <a:tailEnd/>
          </a:ln>
        </p:spPr>
        <p:txBody>
          <a:bodyPr/>
          <a:lstStyle/>
          <a:p>
            <a:fld id="{0D0AF5DF-95A9-4B53-BCAE-FD8BDC501522}" type="datetime1">
              <a:rPr lang="en-US" altLang="en-US" smtClean="0"/>
              <a:pPr/>
              <a:t>5/17/18</a:t>
            </a:fld>
            <a:endParaRPr lang="en-US" altLang="en-US" dirty="0"/>
          </a:p>
        </p:txBody>
      </p:sp>
      <p:sp>
        <p:nvSpPr>
          <p:cNvPr id="5126" name="Slide Number Placeholder 5"/>
          <p:cNvSpPr>
            <a:spLocks noGrp="1"/>
          </p:cNvSpPr>
          <p:nvPr>
            <p:ph type="sldNum" sz="quarter" idx="12"/>
          </p:nvPr>
        </p:nvSpPr>
        <p:spPr bwMode="auto">
          <a:noFill/>
          <a:ln>
            <a:miter lim="800000"/>
            <a:headEnd/>
            <a:tailEnd/>
          </a:ln>
        </p:spPr>
        <p:txBody>
          <a:bodyPr/>
          <a:lstStyle/>
          <a:p>
            <a:fld id="{4E82F813-D498-4C40-B2B3-F6AE4F1C0A1A}" type="slidenum">
              <a:rPr lang="en-US" altLang="en-US">
                <a:solidFill>
                  <a:srgbClr val="898989"/>
                </a:solidFill>
                <a:latin typeface="Calibri" pitchFamily="34" charset="0"/>
                <a:ea typeface="ＭＳ Ｐゴシック" pitchFamily="34" charset="-128"/>
              </a:rPr>
              <a:pPr/>
              <a:t>15</a:t>
            </a:fld>
            <a:endParaRPr lang="en-US" altLang="en-US" dirty="0">
              <a:solidFill>
                <a:srgbClr val="898989"/>
              </a:solidFill>
              <a:latin typeface="Calibri" pitchFamily="34" charset="0"/>
              <a:ea typeface="ＭＳ Ｐゴシック" pitchFamily="34" charset="-128"/>
            </a:endParaRPr>
          </a:p>
        </p:txBody>
      </p:sp>
      <p:sp>
        <p:nvSpPr>
          <p:cNvPr id="7" name="Footer Placeholder 6"/>
          <p:cNvSpPr>
            <a:spLocks noGrp="1"/>
          </p:cNvSpPr>
          <p:nvPr>
            <p:ph type="ftr" sz="quarter" idx="11"/>
          </p:nvPr>
        </p:nvSpPr>
        <p:spPr>
          <a:xfrm>
            <a:off x="3124200" y="6324600"/>
            <a:ext cx="4038600" cy="365125"/>
          </a:xfrm>
        </p:spPr>
        <p:txBody>
          <a:bodyPr/>
          <a:lstStyle/>
          <a:p>
            <a:pPr lvl="0">
              <a:defRPr/>
            </a:pPr>
            <a:r>
              <a:rPr lang="en-US" dirty="0">
                <a:solidFill>
                  <a:prstClr val="black"/>
                </a:solidFill>
              </a:rPr>
              <a:t>Thurman Reconciliation Initiatives - TRI Inc - Prof. Thee Smith</a:t>
            </a:r>
          </a:p>
          <a:p>
            <a:pPr>
              <a:defRPr/>
            </a:pPr>
            <a:r>
              <a:rPr lang="en-US" dirty="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533400"/>
            <a:ext cx="1066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38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7200" dirty="0"/>
              <a:t>  NCBI</a:t>
            </a:r>
          </a:p>
        </p:txBody>
      </p:sp>
      <p:sp>
        <p:nvSpPr>
          <p:cNvPr id="3" name="Text Placeholder 2"/>
          <p:cNvSpPr>
            <a:spLocks noGrp="1"/>
          </p:cNvSpPr>
          <p:nvPr>
            <p:ph type="body" idx="1"/>
          </p:nvPr>
        </p:nvSpPr>
        <p:spPr>
          <a:xfrm>
            <a:off x="1365006" y="290732"/>
            <a:ext cx="844794" cy="2833468"/>
          </a:xfrm>
        </p:spPr>
        <p:txBody>
          <a:bodyPr/>
          <a:lstStyle/>
          <a:p>
            <a:pPr eaLnBrk="1" hangingPunct="1">
              <a:defRPr/>
            </a:pPr>
            <a:r>
              <a:rPr lang="en-US" sz="2800" b="1" dirty="0"/>
              <a:t>Prejudice Reduction</a:t>
            </a:r>
          </a:p>
        </p:txBody>
      </p:sp>
      <p:sp>
        <p:nvSpPr>
          <p:cNvPr id="4" name="Text Placeholder 3"/>
          <p:cNvSpPr>
            <a:spLocks noGrp="1"/>
          </p:cNvSpPr>
          <p:nvPr>
            <p:ph type="body" sz="half" idx="3"/>
          </p:nvPr>
        </p:nvSpPr>
        <p:spPr>
          <a:xfrm flipH="1" flipV="1">
            <a:off x="1524000" y="5486400"/>
            <a:ext cx="6781800" cy="807718"/>
          </a:xfrm>
        </p:spPr>
        <p:txBody>
          <a:bodyPr/>
          <a:lstStyle/>
          <a:p>
            <a:pPr eaLnBrk="1" hangingPunct="1">
              <a:defRPr/>
            </a:pPr>
            <a:r>
              <a:rPr lang="en-US" sz="2000" b="1" dirty="0"/>
              <a:t>All for one and One for All</a:t>
            </a:r>
          </a:p>
        </p:txBody>
      </p:sp>
      <p:sp>
        <p:nvSpPr>
          <p:cNvPr id="7" name="Date Placeholder 6"/>
          <p:cNvSpPr>
            <a:spLocks noGrp="1"/>
          </p:cNvSpPr>
          <p:nvPr>
            <p:ph type="dt" sz="quarter" idx="10"/>
          </p:nvPr>
        </p:nvSpPr>
        <p:spPr/>
        <p:txBody>
          <a:bodyPr/>
          <a:lstStyle/>
          <a:p>
            <a:pPr>
              <a:defRPr/>
            </a:pPr>
            <a:r>
              <a:rPr lang="en-US" dirty="0">
                <a:solidFill>
                  <a:prstClr val="black"/>
                </a:solidFill>
              </a:rPr>
              <a:t>22 March 2012</a:t>
            </a:r>
          </a:p>
        </p:txBody>
      </p:sp>
      <p:sp>
        <p:nvSpPr>
          <p:cNvPr id="8" name="Footer Placeholder 7"/>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9" name="Slide Number Placeholder 8"/>
          <p:cNvSpPr>
            <a:spLocks noGrp="1"/>
          </p:cNvSpPr>
          <p:nvPr>
            <p:ph type="sldNum" sz="quarter" idx="12"/>
          </p:nvPr>
        </p:nvSpPr>
        <p:spPr/>
        <p:txBody>
          <a:bodyPr/>
          <a:lstStyle/>
          <a:p>
            <a:pPr>
              <a:defRPr/>
            </a:pPr>
            <a:fld id="{5EB68F63-3EF0-4B6E-9754-ADB4EAFBF43C}" type="slidenum">
              <a:rPr lang="en-US" smtClean="0">
                <a:solidFill>
                  <a:prstClr val="black"/>
                </a:solidFill>
              </a:rPr>
              <a:pPr>
                <a:defRPr/>
              </a:pPr>
              <a:t>16</a:t>
            </a:fld>
            <a:endParaRPr lang="en-US" dirty="0">
              <a:solidFill>
                <a:prstClr val="black"/>
              </a:solidFill>
            </a:endParaRPr>
          </a:p>
        </p:txBody>
      </p:sp>
      <p:sp>
        <p:nvSpPr>
          <p:cNvPr id="48135" name="Content Placeholder 10"/>
          <p:cNvSpPr>
            <a:spLocks noGrp="1"/>
          </p:cNvSpPr>
          <p:nvPr>
            <p:ph sz="quarter" idx="4"/>
          </p:nvPr>
        </p:nvSpPr>
        <p:spPr>
          <a:xfrm>
            <a:off x="1828800" y="2667000"/>
            <a:ext cx="7010400" cy="2590800"/>
          </a:xfrm>
        </p:spPr>
        <p:txBody>
          <a:bodyPr/>
          <a:lstStyle/>
          <a:p>
            <a:pPr lvl="0" indent="0">
              <a:buClr>
                <a:srgbClr val="4F81BD"/>
              </a:buClr>
              <a:buNone/>
              <a:defRPr/>
            </a:pPr>
            <a:r>
              <a:rPr lang="en-US" sz="3200" dirty="0">
                <a:solidFill>
                  <a:prstClr val="black"/>
                </a:solidFill>
              </a:rPr>
              <a:t>For nearly 30 years </a:t>
            </a:r>
            <a:r>
              <a:rPr lang="en-US" sz="3200" b="1" dirty="0">
                <a:solidFill>
                  <a:prstClr val="black"/>
                </a:solidFill>
              </a:rPr>
              <a:t>NCBI </a:t>
            </a:r>
            <a:r>
              <a:rPr lang="en-US" sz="3200" dirty="0">
                <a:solidFill>
                  <a:prstClr val="black"/>
                </a:solidFill>
              </a:rPr>
              <a:t>has developed such teams to provide</a:t>
            </a:r>
          </a:p>
          <a:p>
            <a:pPr lvl="0" indent="0">
              <a:buClr>
                <a:srgbClr val="4F81BD"/>
              </a:buClr>
              <a:buNone/>
              <a:defRPr/>
            </a:pPr>
            <a:r>
              <a:rPr lang="en-US" sz="3200" dirty="0">
                <a:solidFill>
                  <a:prstClr val="black"/>
                </a:solidFill>
              </a:rPr>
              <a:t>regular diversity training and skilled conflict interventions for cities, campuses &amp; other organizations.</a:t>
            </a:r>
          </a:p>
          <a:p>
            <a:pPr eaLnBrk="1" hangingPunct="1">
              <a:buFont typeface="Wingdings 2" pitchFamily="18" charset="2"/>
              <a:buNone/>
            </a:pPr>
            <a:endParaRPr lang="en-US" dirty="0"/>
          </a:p>
        </p:txBody>
      </p:sp>
      <p:sp>
        <p:nvSpPr>
          <p:cNvPr id="10" name="Content Placeholder 9"/>
          <p:cNvSpPr>
            <a:spLocks noGrp="1"/>
          </p:cNvSpPr>
          <p:nvPr>
            <p:ph sz="quarter" idx="2"/>
          </p:nvPr>
        </p:nvSpPr>
        <p:spPr>
          <a:xfrm>
            <a:off x="2514600" y="290514"/>
            <a:ext cx="6248400" cy="3130570"/>
          </a:xfrm>
        </p:spPr>
        <p:txBody>
          <a:bodyPr/>
          <a:lstStyle/>
          <a:p>
            <a:pPr eaLnBrk="1" hangingPunct="1">
              <a:buFont typeface="Wingdings 2" pitchFamily="18" charset="2"/>
              <a:buNone/>
              <a:defRPr/>
            </a:pPr>
            <a:r>
              <a:rPr lang="en-US" sz="3200" dirty="0"/>
              <a:t>After training with the </a:t>
            </a:r>
            <a:r>
              <a:rPr lang="en-US" sz="3200" b="1" dirty="0"/>
              <a:t>National Coalition Building Institute</a:t>
            </a:r>
            <a:r>
              <a:rPr lang="en-US" sz="3200" dirty="0"/>
              <a:t> local leaders form an ongoing resource team.</a:t>
            </a:r>
          </a:p>
          <a:p>
            <a:pPr eaLnBrk="1" hangingPunct="1">
              <a:buFont typeface="Wingdings 2" pitchFamily="18" charset="2"/>
              <a:buNone/>
              <a:defRPr/>
            </a:pPr>
            <a:endParaRPr lang="en-US" sz="800" dirty="0"/>
          </a:p>
        </p:txBody>
      </p:sp>
      <p:pic>
        <p:nvPicPr>
          <p:cNvPr id="48137" name="Picture 11" descr="ADL World of Difference.gif"/>
          <p:cNvPicPr>
            <a:picLocks noChangeAspect="1"/>
          </p:cNvPicPr>
          <p:nvPr/>
        </p:nvPicPr>
        <p:blipFill>
          <a:blip r:embed="rId3"/>
          <a:srcRect/>
          <a:stretch>
            <a:fillRect/>
          </a:stretch>
        </p:blipFill>
        <p:spPr bwMode="auto">
          <a:xfrm flipH="1">
            <a:off x="7821613" y="3511550"/>
            <a:ext cx="46725" cy="45719"/>
          </a:xfrm>
          <a:prstGeom prst="rect">
            <a:avLst/>
          </a:prstGeom>
          <a:noFill/>
          <a:ln w="9525">
            <a:noFill/>
            <a:miter lim="800000"/>
            <a:headEnd/>
            <a:tailEnd/>
          </a:ln>
        </p:spPr>
      </p:pic>
    </p:spTree>
    <p:extLst>
      <p:ext uri="{BB962C8B-B14F-4D97-AF65-F5344CB8AC3E}">
        <p14:creationId xmlns:p14="http://schemas.microsoft.com/office/powerpoint/2010/main" val="377865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42B64A6-9E4E-47D7-86E9-8ADA00820356}" type="datetime3">
              <a:rPr lang="en-US" smtClean="0">
                <a:solidFill>
                  <a:prstClr val="black"/>
                </a:solidFill>
                <a:latin typeface="Comic Sans MS" pitchFamily="66" charset="0"/>
              </a:rPr>
              <a:pPr/>
              <a:t>17 May 2018</a:t>
            </a:fld>
            <a:endParaRPr lang="en-US" dirty="0">
              <a:solidFill>
                <a:prstClr val="black"/>
              </a:solidFill>
              <a:latin typeface="Comic Sans MS" pitchFamily="66" charset="0"/>
            </a:endParaRPr>
          </a:p>
        </p:txBody>
      </p:sp>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solidFill>
                  <a:prstClr val="black"/>
                </a:solidFill>
                <a:latin typeface="Comic Sans MS" pitchFamily="66" charset="0"/>
              </a:rPr>
              <a:t>(c) National Coalition Building Institute International</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A9542BB-CCE2-448E-958C-7FF6234808AE}" type="slidenum">
              <a:rPr lang="en-US" smtClean="0">
                <a:solidFill>
                  <a:prstClr val="black"/>
                </a:solidFill>
                <a:latin typeface="Comic Sans MS" pitchFamily="66" charset="0"/>
              </a:rPr>
              <a:pPr/>
              <a:t>17</a:t>
            </a:fld>
            <a:endParaRPr lang="en-US" dirty="0">
              <a:solidFill>
                <a:prstClr val="black"/>
              </a:solidFill>
              <a:latin typeface="Comic Sans MS" pitchFamily="66" charset="0"/>
            </a:endParaRPr>
          </a:p>
        </p:txBody>
      </p:sp>
      <p:sp>
        <p:nvSpPr>
          <p:cNvPr id="18437" name="Rectangle 2"/>
          <p:cNvSpPr>
            <a:spLocks noGrp="1" noChangeArrowheads="1"/>
          </p:cNvSpPr>
          <p:nvPr>
            <p:ph type="title"/>
          </p:nvPr>
        </p:nvSpPr>
        <p:spPr>
          <a:noFill/>
        </p:spPr>
        <p:txBody>
          <a:bodyPr lIns="92075" tIns="46038" rIns="92075" bIns="46038"/>
          <a:lstStyle/>
          <a:p>
            <a:pPr algn="ctr" eaLnBrk="1" hangingPunct="1"/>
            <a:r>
              <a:rPr lang="en-US" sz="5000" b="1" dirty="0">
                <a:solidFill>
                  <a:schemeClr val="tx1"/>
                </a:solidFill>
                <a:effectLst/>
                <a:latin typeface="Times New Roman" panose="02020603050405020304" pitchFamily="18" charset="0"/>
                <a:cs typeface="Times New Roman" panose="02020603050405020304" pitchFamily="18" charset="0"/>
              </a:rPr>
              <a:t>NCBI Theory</a:t>
            </a:r>
          </a:p>
        </p:txBody>
      </p:sp>
      <p:sp>
        <p:nvSpPr>
          <p:cNvPr id="10243" name="Rectangle 3"/>
          <p:cNvSpPr>
            <a:spLocks noGrp="1" noChangeArrowheads="1"/>
          </p:cNvSpPr>
          <p:nvPr>
            <p:ph type="body" idx="1"/>
          </p:nvPr>
        </p:nvSpPr>
        <p:spPr>
          <a:xfrm>
            <a:off x="685800" y="1600200"/>
            <a:ext cx="7772400" cy="5257800"/>
          </a:xfrm>
          <a:noFill/>
        </p:spPr>
        <p:txBody>
          <a:bodyPr lIns="92075" tIns="46038" rIns="92075" bIns="46038"/>
          <a:lstStyle/>
          <a:p>
            <a:pPr marL="552450" indent="-552450" eaLnBrk="1" hangingPunct="1">
              <a:buFontTx/>
              <a:buAutoNum type="arabicPeriod"/>
            </a:pPr>
            <a:r>
              <a:rPr lang="en-US" sz="3200" dirty="0">
                <a:latin typeface="Times New Roman" panose="02020603050405020304" pitchFamily="18" charset="0"/>
                <a:cs typeface="Times New Roman" panose="02020603050405020304" pitchFamily="18" charset="0"/>
              </a:rPr>
              <a:t>Guilt is the glue that holds prejudice in place</a:t>
            </a:r>
          </a:p>
          <a:p>
            <a:pPr marL="552450" indent="-552450" eaLnBrk="1" hangingPunct="1">
              <a:buFontTx/>
              <a:buAutoNum type="arabicPeriod"/>
            </a:pPr>
            <a:r>
              <a:rPr lang="en-US" sz="3200" dirty="0">
                <a:latin typeface="Times New Roman" panose="02020603050405020304" pitchFamily="18" charset="0"/>
                <a:cs typeface="Times New Roman" panose="02020603050405020304" pitchFamily="18" charset="0"/>
              </a:rPr>
              <a:t>Every issue counts</a:t>
            </a:r>
          </a:p>
          <a:p>
            <a:pPr marL="552450" indent="-552450" eaLnBrk="1" hangingPunct="1">
              <a:buFontTx/>
              <a:buAutoNum type="arabicPeriod"/>
            </a:pPr>
            <a:r>
              <a:rPr lang="en-US" sz="3200" dirty="0">
                <a:latin typeface="Times New Roman" panose="02020603050405020304" pitchFamily="18" charset="0"/>
                <a:cs typeface="Times New Roman" panose="02020603050405020304" pitchFamily="18" charset="0"/>
              </a:rPr>
              <a:t>To shift attitudes … hear stories</a:t>
            </a:r>
          </a:p>
          <a:p>
            <a:pPr marL="552450" indent="-552450" eaLnBrk="1" hangingPunct="1">
              <a:buFontTx/>
              <a:buAutoNum type="arabicPeriod"/>
            </a:pPr>
            <a:r>
              <a:rPr lang="en-US" sz="3200" dirty="0">
                <a:latin typeface="Times New Roman" panose="02020603050405020304" pitchFamily="18" charset="0"/>
                <a:cs typeface="Times New Roman" panose="02020603050405020304" pitchFamily="18" charset="0"/>
              </a:rPr>
              <a:t>Skill training leads to empowerment</a:t>
            </a:r>
          </a:p>
          <a:p>
            <a:pPr marL="552450" indent="-552450" eaLnBrk="1" hangingPunct="1">
              <a:buFontTx/>
              <a:buAutoNum type="arabicPeriod"/>
            </a:pPr>
            <a:r>
              <a:rPr lang="en-US" sz="3200" dirty="0">
                <a:latin typeface="Times New Roman" panose="02020603050405020304" pitchFamily="18" charset="0"/>
                <a:cs typeface="Times New Roman" panose="02020603050405020304" pitchFamily="18" charset="0"/>
              </a:rPr>
              <a:t>End leadership oppression</a:t>
            </a:r>
          </a:p>
          <a:p>
            <a:pPr marL="552450" indent="-552450" eaLnBrk="1" hangingPunct="1">
              <a:buFontTx/>
              <a:buAutoNum type="arabicPeriod"/>
            </a:pPr>
            <a:r>
              <a:rPr lang="en-US" sz="3200" dirty="0">
                <a:latin typeface="Times New Roman" panose="02020603050405020304" pitchFamily="18" charset="0"/>
                <a:cs typeface="Times New Roman" panose="02020603050405020304" pitchFamily="18" charset="0"/>
              </a:rPr>
              <a:t>Teams are necessary for institutional change</a:t>
            </a:r>
          </a:p>
        </p:txBody>
      </p:sp>
    </p:spTree>
    <p:extLst>
      <p:ext uri="{BB962C8B-B14F-4D97-AF65-F5344CB8AC3E}">
        <p14:creationId xmlns:p14="http://schemas.microsoft.com/office/powerpoint/2010/main" val="185904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924800" cy="1143000"/>
          </a:xfrm>
        </p:spPr>
        <p:txBody>
          <a:bodyPr>
            <a:normAutofit/>
          </a:bodyPr>
          <a:lstStyle/>
          <a:p>
            <a:pPr algn="ctr" eaLnBrk="1" hangingPunct="1"/>
            <a:r>
              <a:rPr lang="en-US" sz="4600" b="1" dirty="0">
                <a:effectLst/>
              </a:rPr>
              <a:t> </a:t>
            </a:r>
            <a:r>
              <a:rPr lang="en-US" sz="4600" b="1" dirty="0">
                <a:solidFill>
                  <a:schemeClr val="tx1"/>
                </a:solidFill>
                <a:effectLst/>
                <a:latin typeface="Times New Roman" panose="02020603050405020304" pitchFamily="18" charset="0"/>
                <a:cs typeface="Times New Roman" panose="02020603050405020304" pitchFamily="18" charset="0"/>
              </a:rPr>
              <a:t>Practicum</a:t>
            </a:r>
            <a:endParaRPr lang="en-US" sz="3600" b="1" dirty="0">
              <a:solidFill>
                <a:schemeClr val="tx1"/>
              </a:solidFill>
              <a:effectLst/>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type="body" idx="1"/>
          </p:nvPr>
        </p:nvSpPr>
        <p:spPr>
          <a:xfrm>
            <a:off x="609600" y="1295400"/>
            <a:ext cx="8077200" cy="4800600"/>
          </a:xfrm>
        </p:spPr>
        <p:txBody>
          <a:bodyPr/>
          <a:lstStyle/>
          <a:p>
            <a:pPr eaLnBrk="1" hangingPunct="1">
              <a:buFontTx/>
              <a:buNone/>
            </a:pPr>
            <a:endParaRPr lang="en-US" sz="800" dirty="0"/>
          </a:p>
          <a:p>
            <a:pPr>
              <a:buFontTx/>
              <a:buNone/>
            </a:pPr>
            <a:r>
              <a:rPr lang="en-US" b="1" dirty="0">
                <a:latin typeface="Times New Roman" panose="02020603050405020304" pitchFamily="18" charset="0"/>
                <a:cs typeface="Times New Roman" panose="02020603050405020304" pitchFamily="18" charset="0"/>
              </a:rPr>
              <a:t>Acknowledgment: </a:t>
            </a:r>
            <a:r>
              <a:rPr lang="en-US" sz="2400" dirty="0">
                <a:latin typeface="Times New Roman" panose="02020603050405020304" pitchFamily="18" charset="0"/>
                <a:cs typeface="Times New Roman" panose="02020603050405020304" pitchFamily="18" charset="0"/>
              </a:rPr>
              <a:t>Adapted from Cherie R. Brown &amp; George J. Mazza, </a:t>
            </a:r>
            <a:r>
              <a:rPr lang="en-US" sz="2400" i="1" dirty="0">
                <a:latin typeface="Times New Roman" panose="02020603050405020304" pitchFamily="18" charset="0"/>
                <a:cs typeface="Times New Roman" panose="02020603050405020304" pitchFamily="18" charset="0"/>
              </a:rPr>
              <a:t>Healing Into Action: Leadership Guide for Creating Diverse Communities </a:t>
            </a:r>
            <a:r>
              <a:rPr lang="en-US" sz="2400" dirty="0">
                <a:latin typeface="Times New Roman" panose="02020603050405020304" pitchFamily="18" charset="0"/>
                <a:cs typeface="Times New Roman" panose="02020603050405020304" pitchFamily="18" charset="0"/>
              </a:rPr>
              <a:t>(Washington, DC: National Coalition Building Institute, 1998), p. 49f.  </a:t>
            </a:r>
            <a:r>
              <a:rPr lang="en-US" sz="2400" u="sng" dirty="0">
                <a:latin typeface="Times New Roman" panose="02020603050405020304" pitchFamily="18" charset="0"/>
                <a:cs typeface="Times New Roman" panose="02020603050405020304" pitchFamily="18" charset="0"/>
                <a:hlinkClick r:id="rId3"/>
              </a:rPr>
              <a:t>www.ncbi.org</a:t>
            </a:r>
            <a:endParaRPr lang="en-US" sz="2400" u="sng" dirty="0">
              <a:latin typeface="Times New Roman" panose="02020603050405020304" pitchFamily="18" charset="0"/>
              <a:cs typeface="Times New Roman" panose="02020603050405020304" pitchFamily="18" charset="0"/>
            </a:endParaRPr>
          </a:p>
          <a:p>
            <a:pPr>
              <a:buFontTx/>
              <a:buNone/>
            </a:pPr>
            <a:endParaRPr lang="en-US" sz="800" dirty="0">
              <a:latin typeface="Times New Roman" panose="02020603050405020304" pitchFamily="18" charset="0"/>
              <a:cs typeface="Times New Roman" panose="02020603050405020304" pitchFamily="18" charset="0"/>
            </a:endParaRPr>
          </a:p>
          <a:p>
            <a:pPr>
              <a:buFontTx/>
              <a:buNone/>
            </a:pPr>
            <a:r>
              <a:rPr lang="en-US" b="1" dirty="0">
                <a:latin typeface="Times New Roman" panose="02020603050405020304" pitchFamily="18" charset="0"/>
                <a:cs typeface="Times New Roman" panose="02020603050405020304" pitchFamily="18" charset="0"/>
              </a:rPr>
              <a:t>Groundrules</a:t>
            </a:r>
            <a:r>
              <a:rPr lang="en-US" dirty="0">
                <a:latin typeface="Times New Roman" panose="02020603050405020304" pitchFamily="18" charset="0"/>
                <a:cs typeface="Times New Roman" panose="02020603050405020304" pitchFamily="18" charset="0"/>
              </a:rPr>
              <a:t>: </a:t>
            </a:r>
          </a:p>
          <a:p>
            <a:pPr>
              <a:buFontTx/>
              <a:buNone/>
            </a:pPr>
            <a:r>
              <a:rPr lang="en-US" dirty="0">
                <a:latin typeface="Times New Roman" panose="02020603050405020304" pitchFamily="18" charset="0"/>
                <a:cs typeface="Times New Roman" panose="02020603050405020304" pitchFamily="18" charset="0"/>
              </a:rPr>
              <a:t>	1) keep confidentiality;</a:t>
            </a:r>
          </a:p>
          <a:p>
            <a:pPr>
              <a:buFontTx/>
              <a:buNone/>
            </a:pPr>
            <a:r>
              <a:rPr lang="en-US" dirty="0">
                <a:latin typeface="Times New Roman" panose="02020603050405020304" pitchFamily="18" charset="0"/>
                <a:cs typeface="Times New Roman" panose="02020603050405020304" pitchFamily="18" charset="0"/>
              </a:rPr>
              <a:t>	2) practice civility; </a:t>
            </a:r>
          </a:p>
          <a:p>
            <a:pPr>
              <a:buFontTx/>
              <a:buNone/>
            </a:pPr>
            <a:r>
              <a:rPr lang="en-US" dirty="0">
                <a:latin typeface="Times New Roman" panose="02020603050405020304" pitchFamily="18" charset="0"/>
                <a:cs typeface="Times New Roman" panose="02020603050405020304" pitchFamily="18" charset="0"/>
              </a:rPr>
              <a:t>	3) stretch your safety zone; </a:t>
            </a:r>
          </a:p>
          <a:p>
            <a:pPr>
              <a:buFontTx/>
              <a:buNone/>
            </a:pPr>
            <a:r>
              <a:rPr lang="en-US" dirty="0">
                <a:latin typeface="Times New Roman" panose="02020603050405020304" pitchFamily="18" charset="0"/>
                <a:cs typeface="Times New Roman" panose="02020603050405020304" pitchFamily="18" charset="0"/>
              </a:rPr>
              <a:t>	4) cooperate with trainer / trust the process</a:t>
            </a:r>
          </a:p>
          <a:p>
            <a:pPr>
              <a:buFontTx/>
              <a:buNone/>
            </a:pPr>
            <a:r>
              <a:rPr lang="en-US" sz="4000" dirty="0"/>
              <a:t> </a:t>
            </a:r>
            <a:r>
              <a:rPr lang="en-US" sz="3600" dirty="0"/>
              <a:t>	 				   </a:t>
            </a:r>
            <a:endParaRPr lang="en-US" sz="1600" dirty="0"/>
          </a:p>
          <a:p>
            <a:pPr eaLnBrk="1" hangingPunct="1">
              <a:buFontTx/>
              <a:buNone/>
            </a:pPr>
            <a:r>
              <a:rPr lang="en-US" sz="3600" dirty="0"/>
              <a:t>						</a:t>
            </a:r>
            <a:endParaRPr lang="en-US" sz="3400" dirty="0"/>
          </a:p>
        </p:txBody>
      </p:sp>
      <p:sp>
        <p:nvSpPr>
          <p:cNvPr id="21508"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332E68-E6BE-44C9-9CEF-FCB0636EDA9A}" type="datetime1">
              <a:rPr lang="en-US" sz="1400" smtClean="0">
                <a:solidFill>
                  <a:prstClr val="black"/>
                </a:solidFill>
              </a:rPr>
              <a:pPr eaLnBrk="1" hangingPunct="1"/>
              <a:t>5/17/18</a:t>
            </a:fld>
            <a:endParaRPr lang="en-US" sz="1400" dirty="0">
              <a:solidFill>
                <a:prstClr val="black"/>
              </a:solidFill>
            </a:endParaRPr>
          </a:p>
        </p:txBody>
      </p:sp>
      <p:sp>
        <p:nvSpPr>
          <p:cNvPr id="2150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0FF458-740E-424C-BCF7-117DDC6DFAF6}" type="slidenum">
              <a:rPr lang="en-US" sz="1400" smtClean="0">
                <a:solidFill>
                  <a:prstClr val="black"/>
                </a:solidFill>
              </a:rPr>
              <a:pPr eaLnBrk="1" hangingPunct="1"/>
              <a:t>18</a:t>
            </a:fld>
            <a:endParaRPr lang="en-US" sz="1400" dirty="0">
              <a:solidFill>
                <a:prstClr val="black"/>
              </a:solidFill>
            </a:endParaRPr>
          </a:p>
        </p:txBody>
      </p:sp>
      <p:sp>
        <p:nvSpPr>
          <p:cNvPr id="21510" name="Footer Placeholder 8"/>
          <p:cNvSpPr>
            <a:spLocks noGrp="1"/>
          </p:cNvSpPr>
          <p:nvPr>
            <p:ph type="ftr" sz="quarter" idx="11"/>
          </p:nvPr>
        </p:nvSpPr>
        <p:spPr>
          <a:xfrm>
            <a:off x="1828800" y="6248400"/>
            <a:ext cx="52578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a:solidFill>
                  <a:prstClr val="black"/>
                </a:solidFill>
                <a:cs typeface="Times New Roman" pitchFamily="18" charset="0"/>
              </a:rPr>
              <a:t>©2011 Prof. Thee Smith | Emory Univ.| Annotated | Re-use under Creative Commons Attribution-NonCommercial-ShareAlike 3.0 License</a:t>
            </a:r>
            <a:endParaRPr lang="en-US" sz="1400" dirty="0">
              <a:solidFill>
                <a:prstClr val="black"/>
              </a:solidFill>
            </a:endParaRPr>
          </a:p>
        </p:txBody>
      </p:sp>
    </p:spTree>
    <p:extLst>
      <p:ext uri="{BB962C8B-B14F-4D97-AF65-F5344CB8AC3E}">
        <p14:creationId xmlns:p14="http://schemas.microsoft.com/office/powerpoint/2010/main" val="13802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49CE1DA-4B72-4B91-939F-8FE0C41E46B7}" type="datetime3">
              <a:rPr lang="en-US" smtClean="0">
                <a:solidFill>
                  <a:prstClr val="black"/>
                </a:solidFill>
                <a:latin typeface="Comic Sans MS" pitchFamily="66" charset="0"/>
              </a:rPr>
              <a:pPr/>
              <a:t>17 May 2018</a:t>
            </a:fld>
            <a:endParaRPr lang="en-US" dirty="0">
              <a:solidFill>
                <a:prstClr val="black"/>
              </a:solidFill>
              <a:latin typeface="Comic Sans MS" pitchFamily="66" charset="0"/>
            </a:endParaRPr>
          </a:p>
        </p:txBody>
      </p:sp>
      <p:sp>
        <p:nvSpPr>
          <p:cNvPr id="29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solidFill>
                  <a:prstClr val="black"/>
                </a:solidFill>
                <a:latin typeface="Comic Sans MS" pitchFamily="66" charset="0"/>
              </a:rPr>
              <a:t>(c) National Coalition Building Institute International</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F9BD439-0B6E-44B3-AA8E-998AE55716DF}" type="slidenum">
              <a:rPr lang="en-US" smtClean="0">
                <a:solidFill>
                  <a:prstClr val="black"/>
                </a:solidFill>
                <a:latin typeface="Comic Sans MS" pitchFamily="66" charset="0"/>
              </a:rPr>
              <a:pPr/>
              <a:t>19</a:t>
            </a:fld>
            <a:endParaRPr lang="en-US" dirty="0">
              <a:solidFill>
                <a:prstClr val="black"/>
              </a:solidFill>
              <a:latin typeface="Comic Sans MS" pitchFamily="66" charset="0"/>
            </a:endParaRPr>
          </a:p>
        </p:txBody>
      </p:sp>
      <p:sp>
        <p:nvSpPr>
          <p:cNvPr id="29701" name="Rectangle 2"/>
          <p:cNvSpPr>
            <a:spLocks noChangeArrowheads="1"/>
          </p:cNvSpPr>
          <p:nvPr/>
        </p:nvSpPr>
        <p:spPr bwMode="auto">
          <a:xfrm>
            <a:off x="756929" y="107889"/>
            <a:ext cx="73437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3600" dirty="0">
                <a:solidFill>
                  <a:prstClr val="black"/>
                </a:solidFill>
                <a:latin typeface="Times New Roman" panose="02020603050405020304" pitchFamily="18" charset="0"/>
                <a:cs typeface="Times New Roman" panose="02020603050405020304" pitchFamily="18" charset="0"/>
              </a:rPr>
              <a:t>Role Plays: </a:t>
            </a:r>
            <a:r>
              <a:rPr lang="en-US" sz="4400" b="1" dirty="0">
                <a:solidFill>
                  <a:prstClr val="black"/>
                </a:solidFill>
                <a:latin typeface="Times New Roman" panose="02020603050405020304" pitchFamily="18" charset="0"/>
                <a:cs typeface="Times New Roman" panose="02020603050405020304" pitchFamily="18" charset="0"/>
              </a:rPr>
              <a:t>Shifting Attitudes</a:t>
            </a:r>
          </a:p>
        </p:txBody>
      </p:sp>
      <p:sp>
        <p:nvSpPr>
          <p:cNvPr id="136195" name="Rectangle 3"/>
          <p:cNvSpPr>
            <a:spLocks noChangeArrowheads="1"/>
          </p:cNvSpPr>
          <p:nvPr/>
        </p:nvSpPr>
        <p:spPr bwMode="auto">
          <a:xfrm>
            <a:off x="681842" y="1074738"/>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130000"/>
              </a:lnSpc>
              <a:spcBef>
                <a:spcPct val="20000"/>
              </a:spcBef>
              <a:buFontTx/>
              <a:buChar char="•"/>
            </a:pPr>
            <a:r>
              <a:rPr lang="en-US" sz="2800" dirty="0">
                <a:solidFill>
                  <a:prstClr val="black"/>
                </a:solidFill>
                <a:latin typeface="Times New Roman" panose="02020603050405020304" pitchFamily="18" charset="0"/>
                <a:cs typeface="Times New Roman" panose="02020603050405020304" pitchFamily="18" charset="0"/>
              </a:rPr>
              <a:t>Empowerment = intervening as ally to both sides </a:t>
            </a:r>
            <a:r>
              <a:rPr lang="en-US" sz="2400" dirty="0">
                <a:solidFill>
                  <a:prstClr val="black"/>
                </a:solidFill>
                <a:latin typeface="Times New Roman" panose="02020603050405020304" pitchFamily="18" charset="0"/>
                <a:cs typeface="Times New Roman" panose="02020603050405020304" pitchFamily="18" charset="0"/>
              </a:rPr>
              <a:t>(all parties) </a:t>
            </a:r>
            <a:r>
              <a:rPr lang="en-US" sz="2800" dirty="0">
                <a:solidFill>
                  <a:prstClr val="black"/>
                </a:solidFill>
                <a:latin typeface="Times New Roman" panose="02020603050405020304" pitchFamily="18" charset="0"/>
                <a:cs typeface="Times New Roman" panose="02020603050405020304" pitchFamily="18" charset="0"/>
              </a:rPr>
              <a:t>while also taking a principled stand</a:t>
            </a:r>
          </a:p>
          <a:p>
            <a:pPr marL="342900" indent="-342900">
              <a:lnSpc>
                <a:spcPct val="130000"/>
              </a:lnSpc>
              <a:spcBef>
                <a:spcPct val="20000"/>
              </a:spcBef>
              <a:buFontTx/>
              <a:buChar char="•"/>
            </a:pPr>
            <a:r>
              <a:rPr lang="en-US" sz="2800" dirty="0">
                <a:solidFill>
                  <a:prstClr val="black"/>
                </a:solidFill>
                <a:latin typeface="Times New Roman" panose="02020603050405020304" pitchFamily="18" charset="0"/>
                <a:cs typeface="Times New Roman" panose="02020603050405020304" pitchFamily="18" charset="0"/>
              </a:rPr>
              <a:t>You don’t/won’t change minds; you can reach people’s hearts</a:t>
            </a:r>
          </a:p>
          <a:p>
            <a:pPr marL="342900" indent="-342900">
              <a:lnSpc>
                <a:spcPct val="130000"/>
              </a:lnSpc>
              <a:spcBef>
                <a:spcPct val="20000"/>
              </a:spcBef>
              <a:buFontTx/>
              <a:buChar char="•"/>
            </a:pPr>
            <a:r>
              <a:rPr lang="en-US" sz="2800" b="1" dirty="0">
                <a:solidFill>
                  <a:prstClr val="black"/>
                </a:solidFill>
                <a:latin typeface="Times New Roman" panose="02020603050405020304" pitchFamily="18" charset="0"/>
                <a:cs typeface="Times New Roman" panose="02020603050405020304" pitchFamily="18" charset="0"/>
              </a:rPr>
              <a:t>Listen to/give speak-out to/the hurt underneath</a:t>
            </a:r>
          </a:p>
          <a:p>
            <a:pPr marL="342900" indent="-342900">
              <a:lnSpc>
                <a:spcPct val="130000"/>
              </a:lnSpc>
              <a:spcBef>
                <a:spcPct val="20000"/>
              </a:spcBef>
              <a:buFontTx/>
              <a:buChar char="•"/>
            </a:pPr>
            <a:r>
              <a:rPr lang="en-US" sz="2800" dirty="0">
                <a:solidFill>
                  <a:prstClr val="black"/>
                </a:solidFill>
                <a:latin typeface="Times New Roman" panose="02020603050405020304" pitchFamily="18" charset="0"/>
                <a:cs typeface="Times New Roman" panose="02020603050405020304" pitchFamily="18" charset="0"/>
              </a:rPr>
              <a:t>Rehearsal for life: Shifting prejudicial jokes, remarks, &amp; slurs — similar in principle </a:t>
            </a:r>
            <a:r>
              <a:rPr lang="en-US" sz="2400" dirty="0">
                <a:solidFill>
                  <a:prstClr val="black"/>
                </a:solidFill>
                <a:latin typeface="Times New Roman" panose="02020603050405020304" pitchFamily="18" charset="0"/>
                <a:cs typeface="Times New Roman" panose="02020603050405020304" pitchFamily="18" charset="0"/>
              </a:rPr>
              <a:t>[at scale] </a:t>
            </a:r>
          </a:p>
          <a:p>
            <a:pPr>
              <a:lnSpc>
                <a:spcPct val="130000"/>
              </a:lnSpc>
              <a:spcBef>
                <a:spcPct val="200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to organizing for institutional and policy change</a:t>
            </a:r>
          </a:p>
        </p:txBody>
      </p:sp>
    </p:spTree>
    <p:extLst>
      <p:ext uri="{BB962C8B-B14F-4D97-AF65-F5344CB8AC3E}">
        <p14:creationId xmlns:p14="http://schemas.microsoft.com/office/powerpoint/2010/main" val="4161650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6195">
                                            <p:txEl>
                                              <p:pRg st="1" end="1"/>
                                            </p:txEl>
                                          </p:spTgt>
                                        </p:tgtEl>
                                        <p:attrNameLst>
                                          <p:attrName>style.visibility</p:attrName>
                                        </p:attrNameLst>
                                      </p:cBhvr>
                                      <p:to>
                                        <p:strVal val="visible"/>
                                      </p:to>
                                    </p:set>
                                    <p:anim calcmode="lin" valueType="num">
                                      <p:cBhvr additive="base">
                                        <p:cTn id="13" dur="500" fill="hold"/>
                                        <p:tgtEl>
                                          <p:spTgt spid="136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6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 calcmode="lin" valueType="num">
                                      <p:cBhvr additive="base">
                                        <p:cTn id="19" dur="500" fill="hold"/>
                                        <p:tgtEl>
                                          <p:spTgt spid="1361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6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6195">
                                            <p:txEl>
                                              <p:pRg st="3" end="3"/>
                                            </p:txEl>
                                          </p:spTgt>
                                        </p:tgtEl>
                                        <p:attrNameLst>
                                          <p:attrName>style.visibility</p:attrName>
                                        </p:attrNameLst>
                                      </p:cBhvr>
                                      <p:to>
                                        <p:strVal val="visible"/>
                                      </p:to>
                                    </p:set>
                                    <p:anim calcmode="lin" valueType="num">
                                      <p:cBhvr additive="base">
                                        <p:cTn id="25" dur="500" fill="hold"/>
                                        <p:tgtEl>
                                          <p:spTgt spid="1361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6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6195">
                                            <p:txEl>
                                              <p:pRg st="4" end="4"/>
                                            </p:txEl>
                                          </p:spTgt>
                                        </p:tgtEl>
                                        <p:attrNameLst>
                                          <p:attrName>style.visibility</p:attrName>
                                        </p:attrNameLst>
                                      </p:cBhvr>
                                      <p:to>
                                        <p:strVal val="visible"/>
                                      </p:to>
                                    </p:set>
                                    <p:anim calcmode="lin" valueType="num">
                                      <p:cBhvr additive="base">
                                        <p:cTn id="31" dur="500" fill="hold"/>
                                        <p:tgtEl>
                                          <p:spTgt spid="1361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6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8062912" cy="950913"/>
          </a:xfrm>
        </p:spPr>
        <p:txBody>
          <a:bodyPr>
            <a:normAutofit fontScale="90000"/>
          </a:bodyPr>
          <a:lstStyle/>
          <a:p>
            <a:pPr marL="636587" lvl="0" indent="-571500" algn="l">
              <a:spcBef>
                <a:spcPct val="20000"/>
              </a:spcBef>
            </a:pPr>
            <a:r>
              <a:rPr lang="en-US" sz="6600" dirty="0">
                <a:ln>
                  <a:noFill/>
                </a:ln>
                <a:solidFill>
                  <a:prstClr val="black"/>
                </a:solidFill>
                <a:effectLst/>
                <a:latin typeface="Times New Roman" panose="02020603050405020304" pitchFamily="18" charset="0"/>
                <a:ea typeface="+mn-ea"/>
                <a:cs typeface="Times New Roman" panose="02020603050405020304" pitchFamily="18" charset="0"/>
              </a:rPr>
              <a:t>Restorative Leadership*</a:t>
            </a:r>
            <a:endParaRPr lang="en-US" sz="6600" dirty="0"/>
          </a:p>
        </p:txBody>
      </p:sp>
      <p:sp>
        <p:nvSpPr>
          <p:cNvPr id="3" name="Subtitle 2"/>
          <p:cNvSpPr>
            <a:spLocks noGrp="1"/>
          </p:cNvSpPr>
          <p:nvPr>
            <p:ph type="subTitle" idx="1"/>
          </p:nvPr>
        </p:nvSpPr>
        <p:spPr>
          <a:xfrm>
            <a:off x="838200" y="2057400"/>
            <a:ext cx="8062912" cy="1752600"/>
          </a:xfrm>
        </p:spPr>
        <p:txBody>
          <a:bodyPr/>
          <a:lstStyle/>
          <a:p>
            <a:pPr algn="l"/>
            <a:r>
              <a:rPr lang="en-US" sz="5400" b="1" dirty="0">
                <a:ln>
                  <a:noFill/>
                </a:ln>
                <a:solidFill>
                  <a:prstClr val="black"/>
                </a:solidFill>
                <a:latin typeface="Times New Roman" panose="02020603050405020304" pitchFamily="18" charset="0"/>
                <a:ea typeface="+mj-ea"/>
                <a:cs typeface="Times New Roman" panose="02020603050405020304" pitchFamily="18" charset="0"/>
              </a:rPr>
              <a:t>for Diverse </a:t>
            </a:r>
          </a:p>
          <a:p>
            <a:pPr algn="l"/>
            <a:r>
              <a:rPr lang="en-US" sz="5400" b="1" dirty="0">
                <a:ln>
                  <a:noFill/>
                </a:ln>
                <a:solidFill>
                  <a:prstClr val="black"/>
                </a:solidFill>
                <a:latin typeface="Times New Roman" panose="02020603050405020304" pitchFamily="18" charset="0"/>
                <a:ea typeface="+mj-ea"/>
                <a:cs typeface="Times New Roman" panose="02020603050405020304" pitchFamily="18" charset="0"/>
              </a:rPr>
              <a:t>Communities</a:t>
            </a:r>
          </a:p>
          <a:p>
            <a:pPr marR="0" lvl="0" algn="l">
              <a:spcBef>
                <a:spcPct val="0"/>
              </a:spcBef>
              <a:buClrTx/>
              <a:buSzTx/>
            </a:pPr>
            <a:br>
              <a:rPr lang="en-US" sz="2500" dirty="0">
                <a:ln>
                  <a:noFill/>
                </a:ln>
                <a:solidFill>
                  <a:prstClr val="black"/>
                </a:solidFill>
                <a:latin typeface="Times New Roman" panose="02020603050405020304" pitchFamily="18" charset="0"/>
                <a:ea typeface="+mj-ea"/>
                <a:cs typeface="Times New Roman" panose="02020603050405020304" pitchFamily="18" charset="0"/>
              </a:rPr>
            </a:br>
            <a:r>
              <a:rPr lang="en-US" sz="2400" b="1" dirty="0">
                <a:ln>
                  <a:noFill/>
                </a:ln>
                <a:solidFill>
                  <a:prstClr val="black"/>
                </a:solidFill>
                <a:latin typeface="Times New Roman" panose="02020603050405020304" pitchFamily="18" charset="0"/>
                <a:cs typeface="Times New Roman" panose="02020603050405020304" pitchFamily="18" charset="0"/>
              </a:rPr>
              <a:t>Presenter:  </a:t>
            </a:r>
            <a:r>
              <a:rPr lang="en-US" sz="2400" dirty="0">
                <a:ln>
                  <a:noFill/>
                </a:ln>
                <a:solidFill>
                  <a:prstClr val="black"/>
                </a:solidFill>
                <a:latin typeface="Times New Roman" panose="02020603050405020304" pitchFamily="18" charset="0"/>
                <a:cs typeface="Times New Roman" panose="02020603050405020304" pitchFamily="18" charset="0"/>
              </a:rPr>
              <a:t>Theophus “Thee” Smith</a:t>
            </a:r>
          </a:p>
          <a:p>
            <a:pPr marR="0" lvl="0" algn="l">
              <a:spcBef>
                <a:spcPct val="0"/>
              </a:spcBef>
              <a:buClrTx/>
              <a:buSzTx/>
            </a:pPr>
            <a:r>
              <a:rPr lang="en-US" sz="2400" dirty="0">
                <a:ln>
                  <a:noFill/>
                </a:ln>
                <a:solidFill>
                  <a:prstClr val="black"/>
                </a:solidFill>
                <a:latin typeface="Times New Roman" panose="02020603050405020304" pitchFamily="18" charset="0"/>
                <a:cs typeface="Times New Roman" panose="02020603050405020304" pitchFamily="18" charset="0"/>
              </a:rPr>
              <a:t>Emory University Religion Department</a:t>
            </a:r>
          </a:p>
          <a:p>
            <a:pPr marR="0" lvl="0" algn="l">
              <a:spcBef>
                <a:spcPct val="0"/>
              </a:spcBef>
              <a:buClrTx/>
              <a:buSzTx/>
            </a:pPr>
            <a:endParaRPr lang="en-US" sz="800" dirty="0">
              <a:ln>
                <a:noFill/>
              </a:ln>
              <a:solidFill>
                <a:prstClr val="black"/>
              </a:solidFill>
              <a:latin typeface="Times New Roman" panose="02020603050405020304" pitchFamily="18" charset="0"/>
              <a:cs typeface="Times New Roman" panose="02020603050405020304" pitchFamily="18" charset="0"/>
            </a:endParaRPr>
          </a:p>
          <a:p>
            <a:pPr marR="0" lvl="0" algn="l">
              <a:spcBef>
                <a:spcPct val="0"/>
              </a:spcBef>
              <a:buClrTx/>
              <a:buSzTx/>
            </a:pPr>
            <a:r>
              <a:rPr lang="en-US" sz="4000" dirty="0">
                <a:ln>
                  <a:noFill/>
                </a:ln>
                <a:solidFill>
                  <a:prstClr val="black"/>
                </a:solidFill>
                <a:latin typeface="Times New Roman" panose="02020603050405020304" pitchFamily="18" charset="0"/>
                <a:cs typeface="Times New Roman" panose="02020603050405020304" pitchFamily="18" charset="0"/>
              </a:rPr>
              <a:t>*</a:t>
            </a:r>
            <a:r>
              <a:rPr lang="en-US" sz="1800" dirty="0">
                <a:ln>
                  <a:noFill/>
                </a:ln>
                <a:solidFill>
                  <a:prstClr val="black"/>
                </a:solidFill>
                <a:latin typeface="Times New Roman" panose="02020603050405020304" pitchFamily="18" charset="0"/>
                <a:cs typeface="Times New Roman" panose="02020603050405020304" pitchFamily="18" charset="0"/>
              </a:rPr>
              <a:t>Defined in slide 5 below</a:t>
            </a:r>
          </a:p>
          <a:p>
            <a:pPr marR="0" lvl="0" algn="l">
              <a:spcBef>
                <a:spcPct val="0"/>
              </a:spcBef>
              <a:buClrTx/>
              <a:buSzTx/>
            </a:pPr>
            <a:endParaRPr lang="en-US" sz="2400" dirty="0">
              <a:ln>
                <a:noFill/>
              </a:ln>
              <a:solidFill>
                <a:prstClr val="black"/>
              </a:solidFill>
              <a:latin typeface="Times New Roman" panose="02020603050405020304" pitchFamily="18" charset="0"/>
              <a:cs typeface="Times New Roman" panose="02020603050405020304" pitchFamily="18" charset="0"/>
            </a:endParaRPr>
          </a:p>
          <a:p>
            <a:pPr algn="l"/>
            <a:endParaRPr lang="en-US" dirty="0"/>
          </a:p>
        </p:txBody>
      </p:sp>
      <p:sp>
        <p:nvSpPr>
          <p:cNvPr id="4" name="Date Placeholder 3"/>
          <p:cNvSpPr>
            <a:spLocks noGrp="1"/>
          </p:cNvSpPr>
          <p:nvPr>
            <p:ph type="dt" sz="half" idx="10"/>
          </p:nvPr>
        </p:nvSpPr>
        <p:spPr>
          <a:xfrm>
            <a:off x="1524000" y="6248400"/>
            <a:ext cx="5791200" cy="365125"/>
          </a:xfrm>
        </p:spPr>
        <p:txBody>
          <a:bodyPr/>
          <a:lstStyle/>
          <a:p>
            <a:pPr>
              <a:defRPr/>
            </a:pPr>
            <a:endParaRPr lang="en-US" dirty="0">
              <a:solidFill>
                <a:prstClr val="black"/>
              </a:solidFill>
            </a:endParaRPr>
          </a:p>
          <a:p>
            <a:pPr>
              <a:defRPr/>
            </a:pPr>
            <a:r>
              <a:rPr lang="en-US" dirty="0">
                <a:solidFill>
                  <a:prstClr val="black"/>
                </a:solidFill>
              </a:rPr>
              <a:t>Oct. 2017</a:t>
            </a:r>
          </a:p>
        </p:txBody>
      </p:sp>
      <p:sp>
        <p:nvSpPr>
          <p:cNvPr id="5" name="Footer Placeholder 4"/>
          <p:cNvSpPr>
            <a:spLocks noGrp="1"/>
          </p:cNvSpPr>
          <p:nvPr>
            <p:ph type="ftr" sz="quarter" idx="11"/>
          </p:nvPr>
        </p:nvSpPr>
        <p:spPr>
          <a:xfrm>
            <a:off x="1447800" y="6096000"/>
            <a:ext cx="5791200" cy="212725"/>
          </a:xfrm>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DDD99E51-6E9C-48B6-ACB1-3105CFAB3E7F}" type="slidenum">
              <a:rPr lang="en-US"/>
              <a:pPr>
                <a:defRPr/>
              </a:pPr>
              <a:t>2</a:t>
            </a:fld>
            <a:endParaRPr lang="en-US" dirty="0"/>
          </a:p>
        </p:txBody>
      </p:sp>
    </p:spTree>
    <p:extLst>
      <p:ext uri="{BB962C8B-B14F-4D97-AF65-F5344CB8AC3E}">
        <p14:creationId xmlns:p14="http://schemas.microsoft.com/office/powerpoint/2010/main" val="300705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49CE1DA-4B72-4B91-939F-8FE0C41E46B7}" type="datetime3">
              <a:rPr lang="en-US" smtClean="0">
                <a:solidFill>
                  <a:prstClr val="black"/>
                </a:solidFill>
                <a:latin typeface="Comic Sans MS" pitchFamily="66" charset="0"/>
              </a:rPr>
              <a:pPr/>
              <a:t>17 May 2018</a:t>
            </a:fld>
            <a:endParaRPr lang="en-US" dirty="0">
              <a:solidFill>
                <a:prstClr val="black"/>
              </a:solidFill>
              <a:latin typeface="Comic Sans MS" pitchFamily="66" charset="0"/>
            </a:endParaRPr>
          </a:p>
        </p:txBody>
      </p:sp>
      <p:sp>
        <p:nvSpPr>
          <p:cNvPr id="29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solidFill>
                  <a:prstClr val="black"/>
                </a:solidFill>
                <a:latin typeface="Comic Sans MS" pitchFamily="66" charset="0"/>
              </a:rPr>
              <a:t>(c) National Coalition Building Institute - International</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F9BD439-0B6E-44B3-AA8E-998AE55716DF}" type="slidenum">
              <a:rPr lang="en-US" smtClean="0">
                <a:solidFill>
                  <a:prstClr val="black"/>
                </a:solidFill>
                <a:latin typeface="Comic Sans MS" pitchFamily="66" charset="0"/>
              </a:rPr>
              <a:pPr/>
              <a:t>20</a:t>
            </a:fld>
            <a:endParaRPr lang="en-US" dirty="0">
              <a:solidFill>
                <a:prstClr val="black"/>
              </a:solidFill>
              <a:latin typeface="Comic Sans MS" pitchFamily="66" charset="0"/>
            </a:endParaRPr>
          </a:p>
        </p:txBody>
      </p:sp>
      <p:sp>
        <p:nvSpPr>
          <p:cNvPr id="29701" name="Rectangle 2"/>
          <p:cNvSpPr>
            <a:spLocks noChangeArrowheads="1"/>
          </p:cNvSpPr>
          <p:nvPr/>
        </p:nvSpPr>
        <p:spPr bwMode="auto">
          <a:xfrm>
            <a:off x="685800" y="228600"/>
            <a:ext cx="7343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5000" b="1" dirty="0">
                <a:solidFill>
                  <a:prstClr val="black"/>
                </a:solidFill>
                <a:latin typeface="Times New Roman" panose="02020603050405020304" pitchFamily="18" charset="0"/>
                <a:cs typeface="Times New Roman" panose="02020603050405020304" pitchFamily="18" charset="0"/>
              </a:rPr>
              <a:t>Role Plays</a:t>
            </a:r>
          </a:p>
        </p:txBody>
      </p:sp>
      <p:sp>
        <p:nvSpPr>
          <p:cNvPr id="136195" name="Rectangle 3"/>
          <p:cNvSpPr>
            <a:spLocks noChangeArrowheads="1"/>
          </p:cNvSpPr>
          <p:nvPr/>
        </p:nvSpPr>
        <p:spPr bwMode="auto">
          <a:xfrm>
            <a:off x="685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lvl="0" indent="-457200" eaLnBrk="0" hangingPunct="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Participants brainstorm in pairs examples of oppressive jokes, remarks, and slurs.</a:t>
            </a:r>
          </a:p>
          <a:p>
            <a:pPr marL="457200" indent="-457200" eaLnBrk="0" hangingPunct="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lvl="0" indent="-457200" eaLnBrk="0" hangingPunct="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Make a list of these comments on newsprint.</a:t>
            </a:r>
          </a:p>
          <a:p>
            <a:pPr eaLnBrk="0" hangingPunct="0"/>
            <a:endParaRPr lang="en-US" sz="2800" dirty="0">
              <a:latin typeface="Times New Roman" panose="02020603050405020304" pitchFamily="18" charset="0"/>
              <a:cs typeface="Times New Roman" panose="02020603050405020304" pitchFamily="18" charset="0"/>
            </a:endParaRPr>
          </a:p>
          <a:p>
            <a:pPr marL="457200" lvl="0" indent="-457200" eaLnBrk="0" hangingPunct="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Choose one of these comments to work with.</a:t>
            </a:r>
          </a:p>
          <a:p>
            <a:pPr marL="457200" lvl="0" indent="-457200" eaLnBrk="0" hangingPunct="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lvl="0" indent="-457200" eaLnBrk="0" hangingPunct="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Then bring to the front of the group person “A” — an ally! — who volunteered the comment: the selected joke, remark, or slur.</a:t>
            </a:r>
            <a:endParaRPr lang="en-US" sz="800" dirty="0">
              <a:solidFill>
                <a:prstClr val="black"/>
              </a:solidFill>
              <a:latin typeface="Times New Roman" panose="02020603050405020304" pitchFamily="18" charset="0"/>
              <a:cs typeface="Times New Roman" panose="02020603050405020304" pitchFamily="18" charset="0"/>
            </a:endParaRPr>
          </a:p>
          <a:p>
            <a:pPr marL="342900" indent="-342900">
              <a:lnSpc>
                <a:spcPct val="130000"/>
              </a:lnSpc>
              <a:spcBef>
                <a:spcPct val="20000"/>
              </a:spcBef>
              <a:buFontTx/>
              <a:buChar char="•"/>
            </a:pPr>
            <a:endParaRPr lang="en-US" sz="800" dirty="0">
              <a:solidFill>
                <a:prstClr val="black"/>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787" y="381000"/>
            <a:ext cx="68897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9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a:solidFill>
                  <a:prstClr val="black"/>
                </a:solidFill>
              </a:rPr>
              <a:t>22 March 2012</a:t>
            </a:r>
          </a:p>
        </p:txBody>
      </p:sp>
      <p:sp>
        <p:nvSpPr>
          <p:cNvPr id="3" name="Footer Placeholder 2"/>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4" name="Slide Number Placeholder 3"/>
          <p:cNvSpPr>
            <a:spLocks noGrp="1"/>
          </p:cNvSpPr>
          <p:nvPr>
            <p:ph type="sldNum" sz="quarter" idx="12"/>
          </p:nvPr>
        </p:nvSpPr>
        <p:spPr/>
        <p:txBody>
          <a:bodyPr/>
          <a:lstStyle/>
          <a:p>
            <a:pPr>
              <a:defRPr/>
            </a:pPr>
            <a:fld id="{A6184CE4-2643-4474-9D0C-71D1215B84F4}" type="slidenum">
              <a:rPr lang="en-US" smtClean="0">
                <a:solidFill>
                  <a:prstClr val="black"/>
                </a:solidFill>
              </a:rPr>
              <a:pPr>
                <a:defRPr/>
              </a:pPr>
              <a:t>21</a:t>
            </a:fld>
            <a:endParaRPr lang="en-US" dirty="0">
              <a:solidFill>
                <a:prstClr val="black"/>
              </a:solidFill>
            </a:endParaRPr>
          </a:p>
        </p:txBody>
      </p:sp>
      <p:pic>
        <p:nvPicPr>
          <p:cNvPr id="62468" name="Picture 2"/>
          <p:cNvPicPr>
            <a:picLocks noChangeAspect="1" noChangeArrowheads="1"/>
          </p:cNvPicPr>
          <p:nvPr/>
        </p:nvPicPr>
        <p:blipFill>
          <a:blip r:embed="rId3"/>
          <a:srcRect/>
          <a:stretch>
            <a:fillRect/>
          </a:stretch>
        </p:blipFill>
        <p:spPr bwMode="auto">
          <a:xfrm>
            <a:off x="533400" y="323850"/>
            <a:ext cx="7848600" cy="5619750"/>
          </a:xfrm>
          <a:prstGeom prst="rect">
            <a:avLst/>
          </a:prstGeom>
          <a:noFill/>
          <a:ln w="9525">
            <a:noFill/>
            <a:miter lim="800000"/>
            <a:headEnd/>
            <a:tailEnd/>
          </a:ln>
        </p:spPr>
      </p:pic>
      <p:sp>
        <p:nvSpPr>
          <p:cNvPr id="62469" name="TextBox 4"/>
          <p:cNvSpPr txBox="1">
            <a:spLocks noChangeArrowheads="1"/>
          </p:cNvSpPr>
          <p:nvPr/>
        </p:nvSpPr>
        <p:spPr bwMode="auto">
          <a:xfrm>
            <a:off x="533400" y="5791200"/>
            <a:ext cx="7848600" cy="641350"/>
          </a:xfrm>
          <a:prstGeom prst="rect">
            <a:avLst/>
          </a:prstGeom>
          <a:noFill/>
          <a:ln w="9525">
            <a:noFill/>
            <a:miter lim="800000"/>
            <a:headEnd/>
            <a:tailEnd/>
          </a:ln>
        </p:spPr>
        <p:txBody>
          <a:bodyPr>
            <a:spAutoFit/>
          </a:bodyPr>
          <a:lstStyle/>
          <a:p>
            <a:r>
              <a:rPr lang="en-US" dirty="0">
                <a:solidFill>
                  <a:prstClr val="black"/>
                </a:solidFill>
              </a:rPr>
              <a:t>Add other targeting and appropriate target &amp; non-target groups varying with culture and context, for example, religious targeting.</a:t>
            </a:r>
          </a:p>
        </p:txBody>
      </p:sp>
    </p:spTree>
    <p:extLst>
      <p:ext uri="{BB962C8B-B14F-4D97-AF65-F5344CB8AC3E}">
        <p14:creationId xmlns:p14="http://schemas.microsoft.com/office/powerpoint/2010/main" val="123322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22 March 2012</a:t>
            </a:r>
          </a:p>
        </p:txBody>
      </p:sp>
      <p:sp>
        <p:nvSpPr>
          <p:cNvPr id="3" name="Footer Placeholder 2"/>
          <p:cNvSpPr>
            <a:spLocks noGrp="1"/>
          </p:cNvSpPr>
          <p:nvPr>
            <p:ph type="ftr" sz="quarter" idx="11"/>
          </p:nvPr>
        </p:nvSpPr>
        <p:spPr/>
        <p:txBody>
          <a:bodyPr/>
          <a:lstStyle/>
          <a:p>
            <a:pPr>
              <a:defRPr/>
            </a:pPr>
            <a:r>
              <a:rPr lang="en-US" dirty="0"/>
              <a:t>Thurman Reconciliation Initiatives - TRI Inc - Prof. Thee Smith</a:t>
            </a:r>
          </a:p>
        </p:txBody>
      </p:sp>
      <p:sp>
        <p:nvSpPr>
          <p:cNvPr id="4" name="Slide Number Placeholder 3"/>
          <p:cNvSpPr>
            <a:spLocks noGrp="1"/>
          </p:cNvSpPr>
          <p:nvPr>
            <p:ph type="sldNum" sz="quarter" idx="12"/>
          </p:nvPr>
        </p:nvSpPr>
        <p:spPr/>
        <p:txBody>
          <a:bodyPr/>
          <a:lstStyle/>
          <a:p>
            <a:pPr>
              <a:defRPr/>
            </a:pPr>
            <a:fld id="{80A15F9D-CEAD-424F-9018-01B5903CB59D}" type="slidenum">
              <a:rPr lang="en-US" smtClean="0"/>
              <a:pPr>
                <a:defRPr/>
              </a:pPr>
              <a:t>22</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85799" y="533400"/>
            <a:ext cx="7925921" cy="5867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49CE1DA-4B72-4B91-939F-8FE0C41E46B7}" type="datetime3">
              <a:rPr lang="en-US" smtClean="0">
                <a:solidFill>
                  <a:prstClr val="black"/>
                </a:solidFill>
                <a:latin typeface="Comic Sans MS" pitchFamily="66" charset="0"/>
              </a:rPr>
              <a:pPr/>
              <a:t>17 May 2018</a:t>
            </a:fld>
            <a:endParaRPr lang="en-US" dirty="0">
              <a:solidFill>
                <a:prstClr val="black"/>
              </a:solidFill>
              <a:latin typeface="Comic Sans MS" pitchFamily="66" charset="0"/>
            </a:endParaRPr>
          </a:p>
        </p:txBody>
      </p:sp>
      <p:sp>
        <p:nvSpPr>
          <p:cNvPr id="29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solidFill>
                  <a:prstClr val="black"/>
                </a:solidFill>
                <a:latin typeface="Comic Sans MS" pitchFamily="66" charset="0"/>
              </a:rPr>
              <a:t>(c) National Coalition Building Institute - International</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F9BD439-0B6E-44B3-AA8E-998AE55716DF}" type="slidenum">
              <a:rPr lang="en-US" smtClean="0">
                <a:solidFill>
                  <a:prstClr val="black"/>
                </a:solidFill>
                <a:latin typeface="Comic Sans MS" pitchFamily="66" charset="0"/>
              </a:rPr>
              <a:pPr/>
              <a:t>23</a:t>
            </a:fld>
            <a:endParaRPr lang="en-US" dirty="0">
              <a:solidFill>
                <a:prstClr val="black"/>
              </a:solidFill>
              <a:latin typeface="Comic Sans MS" pitchFamily="66" charset="0"/>
            </a:endParaRPr>
          </a:p>
        </p:txBody>
      </p:sp>
      <p:sp>
        <p:nvSpPr>
          <p:cNvPr id="29701" name="Rectangle 2"/>
          <p:cNvSpPr>
            <a:spLocks noChangeArrowheads="1"/>
          </p:cNvSpPr>
          <p:nvPr/>
        </p:nvSpPr>
        <p:spPr bwMode="auto">
          <a:xfrm>
            <a:off x="685800" y="228600"/>
            <a:ext cx="7343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5000" b="1" dirty="0">
                <a:solidFill>
                  <a:prstClr val="black"/>
                </a:solidFill>
                <a:latin typeface="Times New Roman" panose="02020603050405020304" pitchFamily="18" charset="0"/>
                <a:cs typeface="Times New Roman" panose="02020603050405020304" pitchFamily="18" charset="0"/>
              </a:rPr>
              <a:t>Role Plays</a:t>
            </a:r>
          </a:p>
        </p:txBody>
      </p:sp>
      <p:sp>
        <p:nvSpPr>
          <p:cNvPr id="136195" name="Rectangle 3"/>
          <p:cNvSpPr>
            <a:spLocks noChangeArrowheads="1"/>
          </p:cNvSpPr>
          <p:nvPr/>
        </p:nvSpPr>
        <p:spPr bwMode="auto">
          <a:xfrm>
            <a:off x="691487" y="1143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lvl="0" eaLnBrk="0" hangingPunct="0"/>
            <a:endParaRPr lang="en-US" sz="800" dirty="0"/>
          </a:p>
          <a:p>
            <a:pPr lvl="0" eaLnBrk="0" hangingPunct="0"/>
            <a:r>
              <a:rPr lang="en-US" sz="2800" dirty="0">
                <a:latin typeface="Times New Roman" panose="02020603050405020304" pitchFamily="18" charset="0"/>
                <a:cs typeface="Times New Roman" panose="02020603050405020304" pitchFamily="18" charset="0"/>
              </a:rPr>
              <a:t>Person "B" makes bigoted comments while person "A" practices effective strategies to shift her/his attitudes.</a:t>
            </a:r>
          </a:p>
          <a:p>
            <a:pPr lvl="0" eaLnBrk="0" hangingPunct="0"/>
            <a:r>
              <a:rPr lang="en-US" sz="800" dirty="0">
                <a:latin typeface="Times New Roman" panose="02020603050405020304" pitchFamily="18" charset="0"/>
                <a:cs typeface="Times New Roman" panose="02020603050405020304" pitchFamily="18" charset="0"/>
              </a:rPr>
              <a:t>\</a:t>
            </a:r>
          </a:p>
          <a:p>
            <a:pPr lvl="0" eaLnBrk="0" hangingPunct="0"/>
            <a:endParaRPr lang="en-US" sz="800" dirty="0">
              <a:latin typeface="Times New Roman" panose="02020603050405020304" pitchFamily="18" charset="0"/>
              <a:cs typeface="Times New Roman" panose="02020603050405020304" pitchFamily="18" charset="0"/>
            </a:endParaRPr>
          </a:p>
          <a:p>
            <a:pPr lvl="0" eaLnBrk="0" hangingPunct="0"/>
            <a:r>
              <a:rPr lang="en-US" sz="2800" dirty="0">
                <a:latin typeface="Times New Roman" panose="02020603050405020304" pitchFamily="18" charset="0"/>
                <a:cs typeface="Times New Roman" panose="02020603050405020304" pitchFamily="18" charset="0"/>
              </a:rPr>
              <a:t>Ask for feedback from the group — "What did 'A' do that was effective? What could be improved?"</a:t>
            </a:r>
          </a:p>
          <a:p>
            <a:pPr eaLnBrk="0" hangingPunct="0"/>
            <a:endParaRPr lang="en-US" sz="800" dirty="0">
              <a:latin typeface="Times New Roman" panose="02020603050405020304" pitchFamily="18" charset="0"/>
              <a:cs typeface="Times New Roman" panose="02020603050405020304" pitchFamily="18" charset="0"/>
            </a:endParaRPr>
          </a:p>
          <a:p>
            <a:pPr eaLnBrk="0" hangingPunct="0"/>
            <a:endParaRPr lang="en-US" sz="800" dirty="0">
              <a:latin typeface="Times New Roman" panose="02020603050405020304" pitchFamily="18" charset="0"/>
              <a:cs typeface="Times New Roman" panose="02020603050405020304" pitchFamily="18" charset="0"/>
            </a:endParaRPr>
          </a:p>
          <a:p>
            <a:pPr lvl="0" eaLnBrk="0" hangingPunct="0"/>
            <a:r>
              <a:rPr lang="en-US" sz="2800" dirty="0">
                <a:latin typeface="Times New Roman" panose="02020603050405020304" pitchFamily="18" charset="0"/>
                <a:cs typeface="Times New Roman" panose="02020603050405020304" pitchFamily="18" charset="0"/>
              </a:rPr>
              <a:t>Coaching points: </a:t>
            </a:r>
          </a:p>
          <a:p>
            <a:pPr marL="457200" lvl="0" indent="-457200" eaLnBrk="0" hangingPunct="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avoid 2 person speak-outs (No </a:t>
            </a:r>
            <a:r>
              <a:rPr lang="en-US" sz="2800" dirty="0">
                <a:solidFill>
                  <a:prstClr val="black"/>
                </a:solidFill>
                <a:latin typeface="Times New Roman" panose="02020603050405020304" pitchFamily="18" charset="0"/>
                <a:cs typeface="Times New Roman" panose="02020603050405020304" pitchFamily="18" charset="0"/>
              </a:rPr>
              <a:t>‘ouch/ouch’); </a:t>
            </a:r>
          </a:p>
          <a:p>
            <a:pPr marL="457200" lvl="0" indent="-457200" eaLnBrk="0" hangingPunct="0">
              <a:buFont typeface="Wingdings" panose="05000000000000000000" pitchFamily="2" charset="2"/>
              <a:buChar char="§"/>
            </a:pPr>
            <a:r>
              <a:rPr lang="en-US" sz="2800" dirty="0">
                <a:solidFill>
                  <a:prstClr val="black"/>
                </a:solidFill>
                <a:latin typeface="Times New Roman" panose="02020603050405020304" pitchFamily="18" charset="0"/>
                <a:cs typeface="Times New Roman" panose="02020603050405020304" pitchFamily="18" charset="0"/>
              </a:rPr>
              <a:t>seek best </a:t>
            </a:r>
            <a:r>
              <a:rPr lang="en-US" sz="2800" dirty="0">
                <a:latin typeface="Times New Roman" panose="02020603050405020304" pitchFamily="18" charset="0"/>
                <a:cs typeface="Times New Roman" panose="02020603050405020304" pitchFamily="18" charset="0"/>
              </a:rPr>
              <a:t>tone to decrease defensiveness; </a:t>
            </a:r>
          </a:p>
          <a:p>
            <a:pPr marL="457200" lvl="0" indent="-457200" eaLnBrk="0" hangingPunct="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find the hurt, experience or commitment under the remark.  					___________</a:t>
            </a:r>
          </a:p>
          <a:p>
            <a:pPr lvl="0" algn="r" eaLnBrk="0" hangingPunct="0"/>
            <a:r>
              <a:rPr lang="en-US" sz="2800" dirty="0">
                <a:latin typeface="Times New Roman" panose="02020603050405020304" pitchFamily="18" charset="0"/>
                <a:cs typeface="Times New Roman" panose="02020603050405020304" pitchFamily="18" charset="0"/>
              </a:rPr>
              <a:t>Practice again!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825" y="295275"/>
            <a:ext cx="68897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907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p:txBody>
          <a:bodyPr/>
          <a:lstStyle/>
          <a:p>
            <a:pPr>
              <a:defRPr/>
            </a:pPr>
            <a:fld id="{F9D08F25-10CE-43F1-8E0C-896345A758D5}" type="datetime3">
              <a:rPr lang="en-US">
                <a:solidFill>
                  <a:prstClr val="black"/>
                </a:solidFill>
              </a:rPr>
              <a:pPr>
                <a:defRPr/>
              </a:pPr>
              <a:t>17 May 2018</a:t>
            </a:fld>
            <a:endParaRPr lang="en-US" dirty="0">
              <a:solidFill>
                <a:prstClr val="black"/>
              </a:solidFill>
            </a:endParaRPr>
          </a:p>
        </p:txBody>
      </p:sp>
      <p:sp>
        <p:nvSpPr>
          <p:cNvPr id="30723" name="Footer Placeholder 4"/>
          <p:cNvSpPr>
            <a:spLocks noGrp="1"/>
          </p:cNvSpPr>
          <p:nvPr>
            <p:ph type="ftr" sz="quarter" idx="11"/>
          </p:nvPr>
        </p:nvSpPr>
        <p:spPr/>
        <p:txBody>
          <a:bodyPr/>
          <a:lstStyle/>
          <a:p>
            <a:pPr>
              <a:defRPr/>
            </a:pPr>
            <a:endParaRPr lang="en-US" dirty="0">
              <a:solidFill>
                <a:prstClr val="black"/>
              </a:solidFill>
            </a:endParaRPr>
          </a:p>
        </p:txBody>
      </p:sp>
      <p:sp>
        <p:nvSpPr>
          <p:cNvPr id="30724" name="Slide Number Placeholder 5"/>
          <p:cNvSpPr>
            <a:spLocks noGrp="1"/>
          </p:cNvSpPr>
          <p:nvPr>
            <p:ph type="sldNum" sz="quarter" idx="12"/>
          </p:nvPr>
        </p:nvSpPr>
        <p:spPr/>
        <p:txBody>
          <a:bodyPr/>
          <a:lstStyle/>
          <a:p>
            <a:pPr>
              <a:defRPr/>
            </a:pPr>
            <a:fld id="{EA552005-CDD4-4B97-A1F0-8539F9BF03D5}" type="slidenum">
              <a:rPr lang="en-US">
                <a:solidFill>
                  <a:prstClr val="black"/>
                </a:solidFill>
              </a:rPr>
              <a:pPr>
                <a:defRPr/>
              </a:pPr>
              <a:t>24</a:t>
            </a:fld>
            <a:endParaRPr lang="en-US" dirty="0">
              <a:solidFill>
                <a:prstClr val="black"/>
              </a:solidFill>
            </a:endParaRPr>
          </a:p>
        </p:txBody>
      </p:sp>
      <p:sp>
        <p:nvSpPr>
          <p:cNvPr id="30725" name="Rectangle 2"/>
          <p:cNvSpPr>
            <a:spLocks noGrp="1" noChangeArrowheads="1"/>
          </p:cNvSpPr>
          <p:nvPr>
            <p:ph type="title"/>
          </p:nvPr>
        </p:nvSpPr>
        <p:spPr/>
        <p:txBody>
          <a:bodyPr/>
          <a:lstStyle/>
          <a:p>
            <a:pPr eaLnBrk="1" hangingPunct="1">
              <a:defRPr/>
            </a:pPr>
            <a:r>
              <a:rPr lang="en-US" sz="5000" dirty="0">
                <a:solidFill>
                  <a:schemeClr val="accent2"/>
                </a:solidFill>
                <a:latin typeface="Comic Sans MS" pitchFamily="66" charset="0"/>
              </a:rPr>
              <a:t>Closing</a:t>
            </a:r>
          </a:p>
        </p:txBody>
      </p:sp>
      <p:sp>
        <p:nvSpPr>
          <p:cNvPr id="72709" name="Rectangle 3"/>
          <p:cNvSpPr>
            <a:spLocks noGrp="1" noChangeArrowheads="1"/>
          </p:cNvSpPr>
          <p:nvPr>
            <p:ph type="body" idx="1"/>
          </p:nvPr>
        </p:nvSpPr>
        <p:spPr>
          <a:xfrm>
            <a:off x="990600" y="1652588"/>
            <a:ext cx="7162800" cy="4406900"/>
          </a:xfrm>
        </p:spPr>
        <p:txBody>
          <a:bodyPr/>
          <a:lstStyle/>
          <a:p>
            <a:pPr eaLnBrk="1" hangingPunct="1"/>
            <a:r>
              <a:rPr lang="en-US" sz="3600" dirty="0"/>
              <a:t>Share a highlight, key learning, or new commitment</a:t>
            </a:r>
          </a:p>
          <a:p>
            <a:pPr eaLnBrk="1" hangingPunct="1"/>
            <a:endParaRPr lang="en-US" sz="3600" dirty="0"/>
          </a:p>
          <a:p>
            <a:pPr eaLnBrk="1" hangingPunct="1"/>
            <a:r>
              <a:rPr lang="en-US" sz="3600" dirty="0"/>
              <a:t>Specific leadership appreciation</a:t>
            </a:r>
          </a:p>
          <a:p>
            <a:pPr eaLnBrk="1" hangingPunct="1"/>
            <a:endParaRPr lang="en-US" sz="3600" dirty="0"/>
          </a:p>
          <a:p>
            <a:pPr eaLnBrk="1" hangingPunct="1"/>
            <a:r>
              <a:rPr lang="en-US" sz="3600" dirty="0"/>
              <a:t>Closing announcements, follow-up steps</a:t>
            </a:r>
          </a:p>
        </p:txBody>
      </p:sp>
    </p:spTree>
    <p:extLst>
      <p:ext uri="{BB962C8B-B14F-4D97-AF65-F5344CB8AC3E}">
        <p14:creationId xmlns:p14="http://schemas.microsoft.com/office/powerpoint/2010/main" val="4885528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8"/>
          <p:cNvSpPr>
            <a:spLocks noGrp="1"/>
          </p:cNvSpPr>
          <p:nvPr>
            <p:ph type="ftr" sz="quarter" idx="11"/>
          </p:nvPr>
        </p:nvSpPr>
        <p:spPr>
          <a:xfrm>
            <a:off x="1524000" y="5723906"/>
            <a:ext cx="6781800" cy="981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Times New Roman" pitchFamily="18" charset="0"/>
                <a:ea typeface="+mn-ea"/>
                <a:cs typeface="+mn-cs"/>
              </a:rPr>
              <a:t>©2017 Prof. Thee Smith | Emory Univ.| Annotated | Re-use under Creative Commons Attribution-NonCommercial-ShareAlike 3.0 License</a:t>
            </a:r>
          </a:p>
        </p:txBody>
      </p:sp>
      <p:sp>
        <p:nvSpPr>
          <p:cNvPr id="52227" name="Title 1"/>
          <p:cNvSpPr>
            <a:spLocks noGrp="1"/>
          </p:cNvSpPr>
          <p:nvPr>
            <p:ph type="title"/>
          </p:nvPr>
        </p:nvSpPr>
        <p:spPr>
          <a:xfrm>
            <a:off x="304800" y="228600"/>
            <a:ext cx="8610600" cy="609600"/>
          </a:xfrm>
        </p:spPr>
        <p:txBody>
          <a:bodyPr>
            <a:normAutofit fontScale="90000"/>
          </a:bodyPr>
          <a:lstStyle/>
          <a:p>
            <a:pPr marL="228600" lvl="0" indent="-228600" algn="ctr">
              <a:spcBef>
                <a:spcPct val="20000"/>
              </a:spcBef>
              <a:defRPr/>
            </a:pPr>
            <a:br>
              <a:rPr lang="en-US" sz="2800" dirty="0">
                <a:ln>
                  <a:noFill/>
                </a:ln>
                <a:solidFill>
                  <a:prstClr val="black"/>
                </a:solidFill>
                <a:effectLst/>
                <a:ea typeface="+mn-ea"/>
                <a:cs typeface="+mn-cs"/>
              </a:rPr>
            </a:br>
            <a:br>
              <a:rPr lang="en-US" sz="2800" dirty="0">
                <a:ln>
                  <a:noFill/>
                </a:ln>
                <a:solidFill>
                  <a:prstClr val="black"/>
                </a:solidFill>
                <a:effectLst/>
                <a:ea typeface="+mn-ea"/>
                <a:cs typeface="+mn-cs"/>
              </a:rPr>
            </a:br>
            <a:r>
              <a:rPr lang="en-US" sz="2800" dirty="0">
                <a:ln>
                  <a:noFill/>
                </a:ln>
                <a:solidFill>
                  <a:prstClr val="black"/>
                </a:solidFill>
                <a:effectLst/>
                <a:ea typeface="+mn-ea"/>
                <a:cs typeface="+mn-cs"/>
              </a:rPr>
              <a:t>CREATIVEcommons.</a:t>
            </a:r>
            <a:r>
              <a:rPr lang="en-US" sz="2800" cap="small" dirty="0">
                <a:ln>
                  <a:noFill/>
                </a:ln>
                <a:solidFill>
                  <a:prstClr val="black"/>
                </a:solidFill>
                <a:effectLst/>
                <a:ea typeface="+mn-ea"/>
                <a:cs typeface="+mn-cs"/>
              </a:rPr>
              <a:t>org</a:t>
            </a:r>
            <a:br>
              <a:rPr lang="en-US" sz="2800" cap="small" dirty="0">
                <a:ln>
                  <a:noFill/>
                </a:ln>
                <a:solidFill>
                  <a:prstClr val="black"/>
                </a:solidFill>
                <a:effectLst/>
                <a:ea typeface="+mn-ea"/>
                <a:cs typeface="+mn-cs"/>
              </a:rPr>
            </a:br>
            <a:endParaRPr lang="en-US" altLang="en-US" sz="3200" dirty="0"/>
          </a:p>
        </p:txBody>
      </p:sp>
      <p:sp>
        <p:nvSpPr>
          <p:cNvPr id="52228" name="Date Placeholder 9"/>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284C488C-605A-4731-AC77-BDF7E1A65F16}" type="datetime1">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auto" latinLnBrk="0" hangingPunct="1">
                <a:lnSpc>
                  <a:spcPct val="100000"/>
                </a:lnSpc>
                <a:spcBef>
                  <a:spcPct val="0"/>
                </a:spcBef>
                <a:spcAft>
                  <a:spcPts val="0"/>
                </a:spcAft>
                <a:buClrTx/>
                <a:buSzTx/>
                <a:buFontTx/>
                <a:buNone/>
                <a:tabLst/>
                <a:defRPr/>
              </a:pPr>
              <a:t>5/17/18</a:t>
            </a:fld>
            <a:endParaRPr kumimoji="0" lang="en-US" alt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2229" name="Slide Number Placeholder 10"/>
          <p:cNvSpPr>
            <a:spLocks noGrp="1"/>
          </p:cNvSpPr>
          <p:nvPr>
            <p:ph type="sldNum" sz="quarter" idx="12"/>
          </p:nvPr>
        </p:nvSpPr>
        <p:spPr>
          <a:xfrm>
            <a:off x="8305800" y="6248400"/>
            <a:ext cx="6096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8A41E40-DAAE-4ACB-A625-69EB3E1237BA}"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25</a:t>
            </a:fld>
            <a:endParaRPr kumimoji="0" lang="en-US" alt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82950" name="Content Placeholder 7"/>
          <p:cNvSpPr>
            <a:spLocks noGrp="1"/>
          </p:cNvSpPr>
          <p:nvPr>
            <p:ph idx="1"/>
          </p:nvPr>
        </p:nvSpPr>
        <p:spPr>
          <a:xfrm>
            <a:off x="228600" y="838200"/>
            <a:ext cx="8686800" cy="4800600"/>
          </a:xfrm>
        </p:spPr>
        <p:txBody>
          <a:bodyPr/>
          <a:lstStyle/>
          <a:p>
            <a:pPr marL="228600" indent="-228600" algn="ctr">
              <a:buFontTx/>
              <a:buNone/>
              <a:defRPr/>
            </a:pPr>
            <a:r>
              <a:rPr lang="en-US" sz="2800" b="1" dirty="0"/>
              <a:t>Attribution - NonCommercial - ShareAlike License</a:t>
            </a:r>
          </a:p>
          <a:p>
            <a:pPr marL="228600" indent="-228600" algn="ctr">
              <a:buFontTx/>
              <a:buNone/>
              <a:defRPr/>
            </a:pPr>
            <a:endParaRPr lang="en-US" sz="800" dirty="0"/>
          </a:p>
          <a:p>
            <a:pPr marL="0" indent="0" eaLnBrk="0" hangingPunct="0">
              <a:spcBef>
                <a:spcPts val="360"/>
              </a:spcBef>
              <a:spcAft>
                <a:spcPts val="0"/>
              </a:spcAft>
              <a:buNone/>
            </a:pPr>
            <a:r>
              <a:rPr lang="en-US" sz="1400" u="sng" dirty="0">
                <a:solidFill>
                  <a:srgbClr val="2D2DB9"/>
                </a:solidFill>
                <a:latin typeface="Times New Roman"/>
              </a:rPr>
              <a:t>http://creativecommons.org/licenses/by-nc-sa/3.0/  </a:t>
            </a:r>
            <a:r>
              <a:rPr lang="vi-VN" sz="1400" dirty="0">
                <a:solidFill>
                  <a:srgbClr val="000000"/>
                </a:solidFill>
                <a:latin typeface="Times New Roman"/>
              </a:rPr>
              <a:t>This page is available in </a:t>
            </a:r>
            <a:r>
              <a:rPr lang="en-US" sz="1400" dirty="0">
                <a:solidFill>
                  <a:srgbClr val="000000"/>
                </a:solidFill>
                <a:latin typeface="Times New Roman"/>
              </a:rPr>
              <a:t>[multiple] </a:t>
            </a:r>
            <a:r>
              <a:rPr lang="vi-VN" sz="1400" dirty="0">
                <a:solidFill>
                  <a:srgbClr val="000000"/>
                </a:solidFill>
                <a:latin typeface="Times New Roman"/>
              </a:rPr>
              <a:t>languages</a:t>
            </a:r>
            <a:r>
              <a:rPr lang="en-US" sz="1400" dirty="0">
                <a:solidFill>
                  <a:srgbClr val="000000"/>
                </a:solidFill>
                <a:latin typeface="Times New Roman"/>
              </a:rPr>
              <a:t> at</a:t>
            </a:r>
            <a:r>
              <a:rPr lang="vi-VN" sz="1400" dirty="0">
                <a:solidFill>
                  <a:srgbClr val="000000"/>
                </a:solidFill>
                <a:latin typeface="Times New Roman"/>
              </a:rPr>
              <a:t>: </a:t>
            </a:r>
            <a:br>
              <a:rPr lang="vi-VN" sz="1400" dirty="0">
                <a:solidFill>
                  <a:srgbClr val="000000"/>
                </a:solidFill>
                <a:latin typeface="Times New Roman"/>
              </a:rPr>
            </a:br>
            <a:r>
              <a:rPr lang="vi-VN" sz="1400" dirty="0">
                <a:solidFill>
                  <a:srgbClr val="000000"/>
                </a:solidFill>
                <a:latin typeface="Times New Roman"/>
              </a:rPr>
              <a:t>Creative Commons</a:t>
            </a:r>
            <a:r>
              <a:rPr lang="en-US" sz="1400" dirty="0">
                <a:solidFill>
                  <a:srgbClr val="000000"/>
                </a:solidFill>
                <a:latin typeface="Times New Roman"/>
              </a:rPr>
              <a:t>.org   </a:t>
            </a:r>
            <a:r>
              <a:rPr lang="en-US" sz="1400" dirty="0">
                <a:solidFill>
                  <a:srgbClr val="000000"/>
                </a:solidFill>
                <a:latin typeface="Times New Roman"/>
                <a:sym typeface="Wingdings"/>
              </a:rPr>
              <a:t></a:t>
            </a:r>
            <a:r>
              <a:rPr lang="en-US" sz="1400" dirty="0">
                <a:solidFill>
                  <a:srgbClr val="000000"/>
                </a:solidFill>
                <a:latin typeface="Times New Roman"/>
              </a:rPr>
              <a:t> </a:t>
            </a:r>
            <a:r>
              <a:rPr lang="vi-VN" sz="1400" b="1" dirty="0">
                <a:solidFill>
                  <a:srgbClr val="000000"/>
                </a:solidFill>
                <a:latin typeface="Times New Roman"/>
              </a:rPr>
              <a:t>Creative Commons License Deed</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000000"/>
                </a:solidFill>
                <a:latin typeface="Times New Roman"/>
              </a:rPr>
              <a:t>_______________</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000000"/>
                </a:solidFill>
                <a:latin typeface="Times New Roman"/>
              </a:rPr>
              <a:t>Attribution-NonCommercial-ShareAlike 3.0 Unported </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C00000"/>
                </a:solidFill>
                <a:latin typeface="Times New Roman"/>
              </a:rPr>
              <a:t>You are free:  to Share</a:t>
            </a:r>
            <a:r>
              <a:rPr lang="en-US" sz="1400" dirty="0">
                <a:solidFill>
                  <a:srgbClr val="C00000"/>
                </a:solidFill>
                <a:latin typeface="Times New Roman"/>
              </a:rPr>
              <a:t> — to copy, distribute and transmit the work   |  </a:t>
            </a:r>
            <a:r>
              <a:rPr lang="en-US" sz="1400" b="1" dirty="0">
                <a:solidFill>
                  <a:srgbClr val="C00000"/>
                </a:solidFill>
                <a:latin typeface="Times New Roman"/>
              </a:rPr>
              <a:t>to Remix</a:t>
            </a:r>
            <a:r>
              <a:rPr lang="en-US" sz="1400" dirty="0">
                <a:solidFill>
                  <a:srgbClr val="C00000"/>
                </a:solidFill>
                <a:latin typeface="Times New Roman"/>
              </a:rPr>
              <a:t> — to adapt the work</a:t>
            </a:r>
            <a:endParaRPr lang="en-US" sz="1400" dirty="0">
              <a:solidFill>
                <a:srgbClr val="C00000"/>
              </a:solidFill>
              <a:latin typeface="Times New Roman"/>
              <a:ea typeface="Times New Roman"/>
            </a:endParaRPr>
          </a:p>
          <a:p>
            <a:pPr marL="0" indent="0" eaLnBrk="0" hangingPunct="0">
              <a:spcBef>
                <a:spcPts val="360"/>
              </a:spcBef>
              <a:spcAft>
                <a:spcPts val="0"/>
              </a:spcAft>
              <a:buNone/>
            </a:pPr>
            <a:r>
              <a:rPr lang="en-US" sz="1400" b="1" dirty="0">
                <a:solidFill>
                  <a:srgbClr val="C00000"/>
                </a:solidFill>
                <a:latin typeface="Times New Roman"/>
              </a:rPr>
              <a:t>Under the following conditions:</a:t>
            </a:r>
            <a:endParaRPr lang="en-US" sz="1400" dirty="0">
              <a:solidFill>
                <a:srgbClr val="C00000"/>
              </a:solidFill>
              <a:latin typeface="Times New Roman"/>
              <a:ea typeface="Times New Roman"/>
            </a:endParaRPr>
          </a:p>
          <a:p>
            <a:pPr marL="0" indent="0" eaLnBrk="0" hangingPunct="0">
              <a:spcBef>
                <a:spcPts val="360"/>
              </a:spcBef>
              <a:spcAft>
                <a:spcPts val="0"/>
              </a:spcAft>
              <a:buNone/>
            </a:pPr>
            <a:r>
              <a:rPr lang="en-US" sz="1400" b="1" dirty="0">
                <a:solidFill>
                  <a:srgbClr val="C00000"/>
                </a:solidFill>
                <a:latin typeface="Times New Roman"/>
              </a:rPr>
              <a:t>Attribution</a:t>
            </a:r>
            <a:r>
              <a:rPr lang="en-US" sz="1400" dirty="0">
                <a:solidFill>
                  <a:srgbClr val="000000"/>
                </a:solidFill>
                <a:latin typeface="Times New Roman"/>
              </a:rPr>
              <a:t> — You must attribute the work in the manner specified by the author or licensor (but not in any way that suggests that they endorse you or your use of the work). </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C00000"/>
                </a:solidFill>
                <a:latin typeface="Times New Roman"/>
              </a:rPr>
              <a:t>Attribute this work:</a:t>
            </a:r>
            <a:r>
              <a:rPr lang="en-US" sz="1400" dirty="0">
                <a:solidFill>
                  <a:srgbClr val="C00000"/>
                </a:solidFill>
                <a:latin typeface="Times New Roman"/>
              </a:rPr>
              <a:t> </a:t>
            </a:r>
            <a:br>
              <a:rPr lang="en-US" sz="1400" dirty="0">
                <a:solidFill>
                  <a:srgbClr val="000000"/>
                </a:solidFill>
                <a:latin typeface="Times New Roman"/>
              </a:rPr>
            </a:br>
            <a:r>
              <a:rPr lang="en-US" sz="1400" dirty="0">
                <a:solidFill>
                  <a:srgbClr val="000000"/>
                </a:solidFill>
                <a:latin typeface="Times New Roman"/>
              </a:rPr>
              <a:t>What does "Attribute this work" mean? </a:t>
            </a:r>
            <a:endParaRPr lang="en-US" sz="1400" dirty="0">
              <a:latin typeface="Times New Roman"/>
              <a:ea typeface="Times New Roman"/>
            </a:endParaRPr>
          </a:p>
          <a:p>
            <a:pPr marL="0" indent="0" eaLnBrk="0" hangingPunct="0">
              <a:spcBef>
                <a:spcPts val="360"/>
              </a:spcBef>
              <a:spcAft>
                <a:spcPts val="0"/>
              </a:spcAft>
              <a:buNone/>
            </a:pPr>
            <a:r>
              <a:rPr lang="en-US" sz="1400" dirty="0">
                <a:solidFill>
                  <a:srgbClr val="000000"/>
                </a:solidFill>
                <a:latin typeface="Times New Roman"/>
              </a:rPr>
              <a:t>The page you came from contained embedded licensing metadata, including how the creator wishes to be attributed for re-use. You can use the HTML here to cite the work. Doing so will also include metadata on your page so that others can find the original work as well. </a:t>
            </a:r>
            <a:endParaRPr lang="en-US" sz="1400" dirty="0">
              <a:latin typeface="Times New Roman"/>
              <a:ea typeface="Times New Roman"/>
            </a:endParaRPr>
          </a:p>
          <a:p>
            <a:pPr marL="0" indent="0" eaLnBrk="0" hangingPunct="0">
              <a:spcBef>
                <a:spcPts val="360"/>
              </a:spcBef>
              <a:spcAft>
                <a:spcPts val="0"/>
              </a:spcAft>
              <a:buNone/>
            </a:pPr>
            <a:r>
              <a:rPr lang="en-US" sz="1400" b="1" dirty="0">
                <a:solidFill>
                  <a:srgbClr val="C00000"/>
                </a:solidFill>
                <a:latin typeface="Times New Roman"/>
              </a:rPr>
              <a:t>Noncommercial</a:t>
            </a:r>
            <a:r>
              <a:rPr lang="en-US" sz="1400" dirty="0">
                <a:solidFill>
                  <a:srgbClr val="C00000"/>
                </a:solidFill>
                <a:latin typeface="Times New Roman"/>
              </a:rPr>
              <a:t> </a:t>
            </a:r>
            <a:r>
              <a:rPr lang="en-US" sz="1400" dirty="0">
                <a:solidFill>
                  <a:srgbClr val="000000"/>
                </a:solidFill>
                <a:latin typeface="Times New Roman"/>
              </a:rPr>
              <a:t>— You may not use this work for commercial purposes. </a:t>
            </a:r>
            <a:endParaRPr lang="en-US" sz="1400" dirty="0">
              <a:latin typeface="Times New Roman"/>
              <a:ea typeface="Times New Roman"/>
            </a:endParaRPr>
          </a:p>
          <a:p>
            <a:pPr marL="0" lvl="0" indent="0" eaLnBrk="0" hangingPunct="0">
              <a:spcBef>
                <a:spcPts val="360"/>
              </a:spcBef>
              <a:spcAft>
                <a:spcPts val="0"/>
              </a:spcAft>
              <a:buClr>
                <a:srgbClr val="4F81BD"/>
              </a:buClr>
              <a:buNone/>
            </a:pPr>
            <a:r>
              <a:rPr lang="en-US" sz="1400" b="1" dirty="0">
                <a:solidFill>
                  <a:srgbClr val="C00000"/>
                </a:solidFill>
                <a:latin typeface="Times New Roman"/>
              </a:rPr>
              <a:t>Share Alike</a:t>
            </a:r>
            <a:r>
              <a:rPr lang="en-US" sz="1400" dirty="0">
                <a:solidFill>
                  <a:srgbClr val="C00000"/>
                </a:solidFill>
                <a:latin typeface="Times New Roman"/>
              </a:rPr>
              <a:t> </a:t>
            </a:r>
            <a:r>
              <a:rPr lang="en-US" sz="1400" dirty="0">
                <a:solidFill>
                  <a:srgbClr val="000000"/>
                </a:solidFill>
                <a:latin typeface="Times New Roman"/>
              </a:rPr>
              <a:t>— If you alter, transform, or build upon this work, you may distribute the resulting work only under the same or similar license to this one. </a:t>
            </a:r>
            <a:r>
              <a:rPr lang="en-US" sz="1400" b="1" dirty="0">
                <a:solidFill>
                  <a:srgbClr val="0070C0"/>
                </a:solidFill>
                <a:latin typeface="Times New Roman"/>
              </a:rPr>
              <a:t>[Other stipulations continue in the Notes attached to this PowerPoint slide.</a:t>
            </a:r>
            <a:br>
              <a:rPr lang="en-US" sz="2800" dirty="0"/>
            </a:br>
            <a:endParaRPr lang="en-US" sz="2800" i="1" dirty="0"/>
          </a:p>
        </p:txBody>
      </p:sp>
    </p:spTree>
    <p:extLst>
      <p:ext uri="{BB962C8B-B14F-4D97-AF65-F5344CB8AC3E}">
        <p14:creationId xmlns:p14="http://schemas.microsoft.com/office/powerpoint/2010/main" val="2268411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68288"/>
            <a:ext cx="8229600" cy="112712"/>
          </a:xfrm>
        </p:spPr>
        <p:txBody>
          <a:bodyPr>
            <a:normAutofit fontScale="90000"/>
          </a:bodyPr>
          <a:lstStyle/>
          <a:p>
            <a:pPr marL="484632" eaLnBrk="1" fontAlgn="auto" hangingPunct="1">
              <a:spcAft>
                <a:spcPts val="0"/>
              </a:spcAft>
              <a:defRPr/>
            </a:pPr>
            <a:endParaRPr lang="en-US" dirty="0">
              <a:solidFill>
                <a:schemeClr val="accent1">
                  <a:tint val="83000"/>
                  <a:satMod val="150000"/>
                </a:schemeClr>
              </a:solidFill>
            </a:endParaRPr>
          </a:p>
        </p:txBody>
      </p:sp>
      <p:sp>
        <p:nvSpPr>
          <p:cNvPr id="103427" name="Content Placeholder 2"/>
          <p:cNvSpPr>
            <a:spLocks noGrp="1"/>
          </p:cNvSpPr>
          <p:nvPr>
            <p:ph idx="4294967295"/>
          </p:nvPr>
        </p:nvSpPr>
        <p:spPr>
          <a:xfrm>
            <a:off x="228600" y="381000"/>
            <a:ext cx="8763000" cy="6073775"/>
          </a:xfrm>
        </p:spPr>
        <p:txBody>
          <a:bodyPr/>
          <a:lstStyle/>
          <a:p>
            <a:pPr algn="ctr" eaLnBrk="1" hangingPunct="1">
              <a:buFont typeface="Wingdings 2" pitchFamily="18" charset="2"/>
              <a:buNone/>
            </a:pPr>
            <a:endParaRPr lang="en-US" sz="800" b="1" dirty="0">
              <a:solidFill>
                <a:srgbClr val="00B050"/>
              </a:solidFill>
            </a:endParaRPr>
          </a:p>
          <a:p>
            <a:pPr algn="ctr" eaLnBrk="1" hangingPunct="1">
              <a:buFont typeface="Wingdings 2" pitchFamily="18" charset="2"/>
              <a:buNone/>
            </a:pPr>
            <a:endParaRPr lang="en-US" sz="800" b="1" dirty="0">
              <a:solidFill>
                <a:srgbClr val="00B050"/>
              </a:solidFill>
            </a:endParaRPr>
          </a:p>
          <a:p>
            <a:pPr algn="ctr" eaLnBrk="1" hangingPunct="1">
              <a:buFont typeface="Wingdings 2" pitchFamily="18" charset="2"/>
              <a:buNone/>
            </a:pPr>
            <a:r>
              <a:rPr lang="en-US" sz="3600" b="1" dirty="0">
                <a:solidFill>
                  <a:srgbClr val="00B050"/>
                </a:solidFill>
              </a:rPr>
              <a:t>con</a:t>
            </a:r>
            <a:r>
              <a:rPr lang="en-US" sz="3600" b="1" dirty="0">
                <a:solidFill>
                  <a:srgbClr val="C00000"/>
                </a:solidFill>
              </a:rPr>
              <a:t>gratula</a:t>
            </a:r>
            <a:r>
              <a:rPr lang="en-US" sz="3600" b="1" dirty="0">
                <a:solidFill>
                  <a:srgbClr val="0070C0"/>
                </a:solidFill>
              </a:rPr>
              <a:t>tions</a:t>
            </a:r>
            <a:endParaRPr lang="en-US" sz="3600" b="1" dirty="0">
              <a:solidFill>
                <a:srgbClr val="00B050"/>
              </a:solidFill>
            </a:endParaRPr>
          </a:p>
          <a:p>
            <a:pPr algn="ctr" eaLnBrk="1" hangingPunct="1">
              <a:buFont typeface="Wingdings 2" pitchFamily="18" charset="2"/>
              <a:buNone/>
            </a:pPr>
            <a:r>
              <a:rPr lang="en-US" sz="4400" b="1" dirty="0">
                <a:solidFill>
                  <a:srgbClr val="00B050"/>
                </a:solidFill>
              </a:rPr>
              <a:t>con</a:t>
            </a:r>
            <a:r>
              <a:rPr lang="en-US" sz="4400" b="1" dirty="0">
                <a:solidFill>
                  <a:srgbClr val="C00000"/>
                </a:solidFill>
              </a:rPr>
              <a:t>gratula</a:t>
            </a:r>
            <a:r>
              <a:rPr lang="en-US" sz="4400" b="1" dirty="0">
                <a:solidFill>
                  <a:srgbClr val="0070C0"/>
                </a:solidFill>
              </a:rPr>
              <a:t>tions</a:t>
            </a:r>
          </a:p>
          <a:p>
            <a:pPr algn="ctr" eaLnBrk="1" hangingPunct="1">
              <a:buFont typeface="Wingdings 2" pitchFamily="18" charset="2"/>
              <a:buNone/>
            </a:pPr>
            <a:endParaRPr lang="en-US" sz="900" b="1" dirty="0">
              <a:solidFill>
                <a:srgbClr val="00B050"/>
              </a:solidFill>
            </a:endParaRPr>
          </a:p>
          <a:p>
            <a:pPr algn="ctr" eaLnBrk="1" hangingPunct="1">
              <a:buFont typeface="Wingdings 2" pitchFamily="18" charset="2"/>
              <a:buNone/>
            </a:pPr>
            <a:r>
              <a:rPr lang="en-US" sz="5400" b="1" dirty="0">
                <a:solidFill>
                  <a:srgbClr val="00B050"/>
                </a:solidFill>
              </a:rPr>
              <a:t>con</a:t>
            </a:r>
            <a:r>
              <a:rPr lang="en-US" sz="5400" b="1" dirty="0">
                <a:solidFill>
                  <a:srgbClr val="C00000"/>
                </a:solidFill>
              </a:rPr>
              <a:t>gratula</a:t>
            </a:r>
            <a:r>
              <a:rPr lang="en-US" sz="5400" b="1" dirty="0">
                <a:solidFill>
                  <a:srgbClr val="0070C0"/>
                </a:solidFill>
              </a:rPr>
              <a:t>tions</a:t>
            </a:r>
          </a:p>
          <a:p>
            <a:pPr algn="ctr" eaLnBrk="1" hangingPunct="1">
              <a:buFont typeface="Wingdings 2" pitchFamily="18" charset="2"/>
              <a:buNone/>
            </a:pPr>
            <a:r>
              <a:rPr lang="en-US" sz="6000" b="1" dirty="0">
                <a:solidFill>
                  <a:srgbClr val="00B050"/>
                </a:solidFill>
              </a:rPr>
              <a:t>con</a:t>
            </a:r>
            <a:r>
              <a:rPr lang="en-US" sz="6000" b="1" dirty="0">
                <a:solidFill>
                  <a:srgbClr val="C00000"/>
                </a:solidFill>
              </a:rPr>
              <a:t>gratula</a:t>
            </a:r>
            <a:r>
              <a:rPr lang="en-US" sz="6000" b="1" dirty="0">
                <a:solidFill>
                  <a:srgbClr val="0070C0"/>
                </a:solidFill>
              </a:rPr>
              <a:t>tions</a:t>
            </a:r>
          </a:p>
          <a:p>
            <a:pPr algn="ctr" eaLnBrk="1" hangingPunct="1">
              <a:buFont typeface="Wingdings 2" pitchFamily="18" charset="2"/>
              <a:buNone/>
            </a:pPr>
            <a:endParaRPr lang="en-US" sz="800" b="1" dirty="0">
              <a:solidFill>
                <a:srgbClr val="00B050"/>
              </a:solidFill>
            </a:endParaRPr>
          </a:p>
          <a:p>
            <a:pPr algn="ctr" eaLnBrk="1" hangingPunct="1">
              <a:buFont typeface="Wingdings 2" pitchFamily="18" charset="2"/>
              <a:buNone/>
            </a:pPr>
            <a:r>
              <a:rPr lang="en-US" sz="6000" b="1" dirty="0">
                <a:solidFill>
                  <a:srgbClr val="00B050"/>
                </a:solidFill>
              </a:rPr>
              <a:t>CON</a:t>
            </a:r>
            <a:r>
              <a:rPr lang="en-US" sz="6000" b="1" dirty="0">
                <a:solidFill>
                  <a:srgbClr val="C00000"/>
                </a:solidFill>
              </a:rPr>
              <a:t>GRATULA</a:t>
            </a:r>
            <a:r>
              <a:rPr lang="en-US" sz="6000" b="1" dirty="0">
                <a:solidFill>
                  <a:srgbClr val="0070C0"/>
                </a:solidFill>
              </a:rPr>
              <a:t>TIONS</a:t>
            </a:r>
          </a:p>
          <a:p>
            <a:pPr algn="ctr" eaLnBrk="1" hangingPunct="1">
              <a:buFont typeface="Wingdings 2" pitchFamily="18" charset="2"/>
              <a:buNone/>
            </a:pPr>
            <a:endParaRPr lang="en-US" sz="900" b="1" dirty="0">
              <a:solidFill>
                <a:srgbClr val="0070C0"/>
              </a:solidFill>
            </a:endParaRPr>
          </a:p>
        </p:txBody>
      </p:sp>
      <p:sp>
        <p:nvSpPr>
          <p:cNvPr id="18435" name="Date Placeholder 3"/>
          <p:cNvSpPr txBox="1">
            <a:spLocks noGrp="1"/>
          </p:cNvSpPr>
          <p:nvPr/>
        </p:nvSpPr>
        <p:spPr bwMode="auto">
          <a:xfrm>
            <a:off x="4791075" y="6480175"/>
            <a:ext cx="2133600" cy="301625"/>
          </a:xfrm>
          <a:prstGeom prst="rect">
            <a:avLst/>
          </a:prstGeom>
          <a:noFill/>
          <a:ln>
            <a:miter lim="800000"/>
            <a:headEnd/>
            <a:tailEnd/>
          </a:ln>
        </p:spPr>
        <p:txBody>
          <a:bodyPr anchor="b"/>
          <a:lstStyle/>
          <a:p>
            <a:r>
              <a:rPr lang="en-US" sz="1000" dirty="0">
                <a:solidFill>
                  <a:prstClr val="black"/>
                </a:solidFill>
              </a:rPr>
              <a:t>August 2012</a:t>
            </a:r>
          </a:p>
        </p:txBody>
      </p:sp>
      <p:sp>
        <p:nvSpPr>
          <p:cNvPr id="18436" name="Footer Placeholder 4"/>
          <p:cNvSpPr txBox="1">
            <a:spLocks noGrp="1"/>
          </p:cNvSpPr>
          <p:nvPr/>
        </p:nvSpPr>
        <p:spPr bwMode="auto">
          <a:xfrm>
            <a:off x="457200" y="6481763"/>
            <a:ext cx="4259263" cy="300037"/>
          </a:xfrm>
          <a:prstGeom prst="rect">
            <a:avLst/>
          </a:prstGeom>
          <a:noFill/>
          <a:ln>
            <a:miter lim="800000"/>
            <a:headEnd/>
            <a:tailEnd/>
          </a:ln>
        </p:spPr>
        <p:txBody>
          <a:bodyPr anchor="b"/>
          <a:lstStyle/>
          <a:p>
            <a:pPr algn="r">
              <a:defRPr/>
            </a:pPr>
            <a:r>
              <a:rPr lang="en-US" sz="1000" dirty="0">
                <a:solidFill>
                  <a:prstClr val="black"/>
                </a:solidFill>
                <a:latin typeface="Arial"/>
              </a:rPr>
              <a:t>Thurman Reconciliation Initiatives - TRI Inc - Prof. Thee Smith</a:t>
            </a:r>
          </a:p>
        </p:txBody>
      </p:sp>
      <p:sp>
        <p:nvSpPr>
          <p:cNvPr id="18437" name="Slide Number Placeholder 5"/>
          <p:cNvSpPr txBox="1">
            <a:spLocks noGrp="1"/>
          </p:cNvSpPr>
          <p:nvPr/>
        </p:nvSpPr>
        <p:spPr bwMode="auto">
          <a:xfrm>
            <a:off x="7589838" y="6481763"/>
            <a:ext cx="503237" cy="301625"/>
          </a:xfrm>
          <a:prstGeom prst="rect">
            <a:avLst/>
          </a:prstGeom>
          <a:noFill/>
          <a:ln>
            <a:miter lim="800000"/>
            <a:headEnd/>
            <a:tailEnd/>
          </a:ln>
        </p:spPr>
        <p:txBody>
          <a:bodyPr anchor="b"/>
          <a:lstStyle/>
          <a:p>
            <a:pPr algn="ctr">
              <a:defRPr/>
            </a:pPr>
            <a:fld id="{1585647F-49FA-4F7C-9B08-240A56352950}" type="slidenum">
              <a:rPr lang="en-US" sz="1200">
                <a:solidFill>
                  <a:prstClr val="black"/>
                </a:solidFill>
                <a:latin typeface="Arial"/>
              </a:rPr>
              <a:pPr algn="ctr">
                <a:defRPr/>
              </a:pPr>
              <a:t>26</a:t>
            </a:fld>
            <a:endParaRPr lang="en-US" sz="1200" dirty="0">
              <a:solidFill>
                <a:prstClr val="black"/>
              </a:solidFill>
              <a:latin typeface="Arial"/>
            </a:endParaRPr>
          </a:p>
        </p:txBody>
      </p:sp>
    </p:spTree>
    <p:extLst>
      <p:ext uri="{BB962C8B-B14F-4D97-AF65-F5344CB8AC3E}">
        <p14:creationId xmlns:p14="http://schemas.microsoft.com/office/powerpoint/2010/main" val="566690600"/>
      </p:ext>
    </p:extLst>
  </p:cSld>
  <p:clrMapOvr>
    <a:masterClrMapping/>
  </p:clrMapOvr>
  <p:transition spd="slow">
    <p:dissolve/>
    <p:sndAc>
      <p:stSnd>
        <p:snd r:embed="rId3" name="applause.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67494"/>
            <a:ext cx="8229600" cy="570706"/>
          </a:xfrm>
        </p:spPr>
        <p:txBody>
          <a:bodyPr>
            <a:normAutofit fontScale="90000"/>
          </a:bodyPr>
          <a:lstStyle/>
          <a:p>
            <a:pPr algn="ctr" eaLnBrk="1" hangingPunct="1">
              <a:defRPr/>
            </a:pPr>
            <a:r>
              <a:rPr lang="en-US" b="1" i="1" dirty="0">
                <a:ln>
                  <a:noFill/>
                </a:ln>
                <a:solidFill>
                  <a:schemeClr val="tx1"/>
                </a:solidFill>
                <a:effectLst/>
              </a:rPr>
              <a:t>Evaluation</a:t>
            </a:r>
            <a:endParaRPr lang="en-US" b="1" dirty="0">
              <a:ln>
                <a:noFill/>
              </a:ln>
              <a:solidFill>
                <a:schemeClr val="tx1"/>
              </a:solidFill>
              <a:effectLst/>
            </a:endParaRPr>
          </a:p>
        </p:txBody>
      </p:sp>
      <p:sp>
        <p:nvSpPr>
          <p:cNvPr id="74754" name="Content Placeholder 9"/>
          <p:cNvSpPr>
            <a:spLocks noGrp="1"/>
          </p:cNvSpPr>
          <p:nvPr>
            <p:ph idx="1"/>
          </p:nvPr>
        </p:nvSpPr>
        <p:spPr>
          <a:xfrm>
            <a:off x="457200" y="990600"/>
            <a:ext cx="8229600" cy="5486400"/>
          </a:xfrm>
        </p:spPr>
        <p:txBody>
          <a:bodyPr/>
          <a:lstStyle/>
          <a:p>
            <a:pPr eaLnBrk="1" hangingPunct="1"/>
            <a:r>
              <a:rPr lang="en-US" sz="1800" i="1" dirty="0"/>
              <a:t>Hurray, we did it! </a:t>
            </a:r>
            <a:r>
              <a:rPr lang="en-US" sz="1800" dirty="0"/>
              <a:t> And we appreciate your participation in this workshop.  Now please help us maintain the highest standards when providing these workshops by completing this survey.</a:t>
            </a:r>
          </a:p>
          <a:p>
            <a:pPr eaLnBrk="1" hangingPunct="1">
              <a:buFont typeface="Wingdings 2" pitchFamily="18" charset="2"/>
              <a:buNone/>
            </a:pPr>
            <a:endParaRPr lang="en-US" sz="800" dirty="0"/>
          </a:p>
          <a:p>
            <a:pPr eaLnBrk="1" hangingPunct="1"/>
            <a:r>
              <a:rPr lang="en-US" sz="1800" b="1" dirty="0"/>
              <a:t>Please rate the following on a scale from 1 to 5.</a:t>
            </a:r>
            <a:r>
              <a:rPr lang="en-US" sz="1800" dirty="0"/>
              <a:t> </a:t>
            </a:r>
          </a:p>
          <a:p>
            <a:pPr eaLnBrk="1" hangingPunct="1"/>
            <a:r>
              <a:rPr lang="en-US" sz="1800" dirty="0"/>
              <a:t>(1=poor, 2=below average, 3=average, 4=good, 5=excellent).</a:t>
            </a:r>
          </a:p>
          <a:p>
            <a:pPr eaLnBrk="1" hangingPunct="1"/>
            <a:r>
              <a:rPr lang="en-US" sz="1800" dirty="0"/>
              <a:t>1.	Overall satisfaction with the workshop  1     2	     3	4	5</a:t>
            </a:r>
          </a:p>
          <a:p>
            <a:pPr eaLnBrk="1" hangingPunct="1"/>
            <a:r>
              <a:rPr lang="en-US" sz="1800" dirty="0"/>
              <a:t>2.	Overall performance of facilitator/s	     1     2	     3	4	5</a:t>
            </a:r>
          </a:p>
          <a:p>
            <a:pPr eaLnBrk="1" hangingPunct="1"/>
            <a:r>
              <a:rPr lang="en-US" sz="1800" dirty="0"/>
              <a:t>3.	What was the most meaningful activity of the day for you?</a:t>
            </a:r>
          </a:p>
          <a:p>
            <a:pPr eaLnBrk="1" hangingPunct="1"/>
            <a:r>
              <a:rPr lang="en-US" sz="1800" dirty="0"/>
              <a:t>4.	Please share a specific highlight or key learning for you.</a:t>
            </a:r>
          </a:p>
          <a:p>
            <a:pPr eaLnBrk="1" hangingPunct="1"/>
            <a:r>
              <a:rPr lang="en-US" sz="1800" b="1" dirty="0"/>
              <a:t>5.	In what ways could we improve the workshop?</a:t>
            </a:r>
            <a:endParaRPr lang="en-US" sz="1800" dirty="0"/>
          </a:p>
          <a:p>
            <a:pPr eaLnBrk="1" hangingPunct="1"/>
            <a:r>
              <a:rPr lang="en-US" sz="1800" dirty="0"/>
              <a:t>6.	Would you be interested in participating in additional trainings?  	Please circle one:  Yes     No</a:t>
            </a:r>
          </a:p>
          <a:p>
            <a:pPr eaLnBrk="1" hangingPunct="1"/>
            <a:r>
              <a:rPr lang="en-US" sz="1800" dirty="0"/>
              <a:t>Additional Comments (here &amp;/or back of page):</a:t>
            </a:r>
            <a:r>
              <a:rPr lang="en-US" sz="1800" b="1" dirty="0"/>
              <a:t> </a:t>
            </a:r>
            <a:endParaRPr lang="en-US" sz="1800" dirty="0"/>
          </a:p>
          <a:p>
            <a:pPr eaLnBrk="1" hangingPunct="1"/>
            <a:r>
              <a:rPr lang="en-US" sz="1800" dirty="0"/>
              <a:t>If you would like to be on our mailing list, please give us your contact information.</a:t>
            </a:r>
          </a:p>
          <a:p>
            <a:pPr eaLnBrk="1" hangingPunct="1">
              <a:buFontTx/>
              <a:buNone/>
            </a:pPr>
            <a:r>
              <a:rPr lang="en-US" sz="1800" b="1" i="1" dirty="0"/>
              <a:t>	Thanks again for your participation and this response!</a:t>
            </a:r>
            <a:endParaRPr lang="en-US" sz="1800" dirty="0"/>
          </a:p>
          <a:p>
            <a:pPr eaLnBrk="1" hangingPunct="1"/>
            <a:endParaRPr lang="en-US" dirty="0"/>
          </a:p>
        </p:txBody>
      </p:sp>
      <p:sp>
        <p:nvSpPr>
          <p:cNvPr id="32772" name="Date Placeholder 2"/>
          <p:cNvSpPr>
            <a:spLocks noGrp="1"/>
          </p:cNvSpPr>
          <p:nvPr>
            <p:ph type="dt" sz="quarter" idx="10"/>
          </p:nvPr>
        </p:nvSpPr>
        <p:spPr/>
        <p:txBody>
          <a:bodyPr/>
          <a:lstStyle/>
          <a:p>
            <a:pPr>
              <a:defRPr/>
            </a:pPr>
            <a:fld id="{588FF9CF-A85F-43FD-A5A0-DC431E1C285C}" type="datetime3">
              <a:rPr lang="en-US">
                <a:solidFill>
                  <a:prstClr val="black"/>
                </a:solidFill>
              </a:rPr>
              <a:pPr>
                <a:defRPr/>
              </a:pPr>
              <a:t>17 May 2018</a:t>
            </a:fld>
            <a:endParaRPr lang="en-US" dirty="0">
              <a:solidFill>
                <a:prstClr val="black"/>
              </a:solidFill>
            </a:endParaRPr>
          </a:p>
        </p:txBody>
      </p:sp>
      <p:sp>
        <p:nvSpPr>
          <p:cNvPr id="32773" name="Footer Placeholder 3"/>
          <p:cNvSpPr>
            <a:spLocks noGrp="1"/>
          </p:cNvSpPr>
          <p:nvPr>
            <p:ph type="ftr" sz="quarter" idx="11"/>
          </p:nvPr>
        </p:nvSpPr>
        <p:spPr/>
        <p:txBody>
          <a:bodyPr/>
          <a:lstStyle/>
          <a:p>
            <a:pPr>
              <a:defRPr/>
            </a:pPr>
            <a:endParaRPr lang="en-US" dirty="0">
              <a:solidFill>
                <a:prstClr val="black"/>
              </a:solidFill>
            </a:endParaRPr>
          </a:p>
        </p:txBody>
      </p:sp>
      <p:sp>
        <p:nvSpPr>
          <p:cNvPr id="32774" name="Slide Number Placeholder 4"/>
          <p:cNvSpPr>
            <a:spLocks noGrp="1"/>
          </p:cNvSpPr>
          <p:nvPr>
            <p:ph type="sldNum" sz="quarter" idx="12"/>
          </p:nvPr>
        </p:nvSpPr>
        <p:spPr/>
        <p:txBody>
          <a:bodyPr/>
          <a:lstStyle/>
          <a:p>
            <a:pPr>
              <a:defRPr/>
            </a:pPr>
            <a:fld id="{0693548D-5F06-4C24-A112-6B762CF2B453}" type="slidenum">
              <a:rPr lang="en-US">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04000312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52400"/>
            <a:ext cx="8001000" cy="762000"/>
          </a:xfrm>
        </p:spPr>
        <p:txBody>
          <a:bodyPr/>
          <a:lstStyle/>
          <a:p>
            <a:r>
              <a:rPr lang="en-US" altLang="en-US" b="1" dirty="0"/>
              <a:t> </a:t>
            </a:r>
          </a:p>
        </p:txBody>
      </p:sp>
      <p:sp>
        <p:nvSpPr>
          <p:cNvPr id="3277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59A4A9C-015D-4EB1-B306-B0E43F8737A0}" type="datetime1">
              <a:rPr lang="en-US" altLang="en-US" sz="1400" smtClean="0"/>
              <a:pPr eaLnBrk="1" hangingPunct="1">
                <a:spcBef>
                  <a:spcPct val="0"/>
                </a:spcBef>
                <a:buFontTx/>
                <a:buNone/>
              </a:pPr>
              <a:t>5/17/18</a:t>
            </a:fld>
            <a:endParaRPr lang="en-US" altLang="en-US" sz="1400" dirty="0"/>
          </a:p>
        </p:txBody>
      </p:sp>
      <p:sp>
        <p:nvSpPr>
          <p:cNvPr id="32772" name="Slide Number Placeholder 7"/>
          <p:cNvSpPr>
            <a:spLocks noGrp="1"/>
          </p:cNvSpPr>
          <p:nvPr>
            <p:ph type="sldNum" sz="quarter" idx="12"/>
          </p:nvPr>
        </p:nvSpPr>
        <p:spPr>
          <a:xfrm>
            <a:off x="6477000"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A2C282D-EE00-4454-AF3D-A0E0ACE7D3FF}" type="slidenum">
              <a:rPr lang="en-US" altLang="en-US" sz="1400" smtClean="0"/>
              <a:pPr eaLnBrk="1" hangingPunct="1">
                <a:spcBef>
                  <a:spcPct val="0"/>
                </a:spcBef>
                <a:buFontTx/>
                <a:buNone/>
              </a:pPr>
              <a:t>28</a:t>
            </a:fld>
            <a:endParaRPr lang="en-US" altLang="en-US" sz="1400" dirty="0"/>
          </a:p>
        </p:txBody>
      </p:sp>
      <p:sp>
        <p:nvSpPr>
          <p:cNvPr id="32773" name="Footer Placeholder 7"/>
          <p:cNvSpPr>
            <a:spLocks noGrp="1"/>
          </p:cNvSpPr>
          <p:nvPr>
            <p:ph type="ftr" sz="quarter" idx="11"/>
          </p:nvPr>
        </p:nvSpPr>
        <p:spPr>
          <a:xfrm>
            <a:off x="1524000" y="6019800"/>
            <a:ext cx="60198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©2017 Prof. Thee Smith | Emory Univ.| Annotated | Re-use under Creative Commons Attribution-NonCommercial-ShareAlike 3.0 License</a:t>
            </a:r>
          </a:p>
        </p:txBody>
      </p:sp>
      <p:sp>
        <p:nvSpPr>
          <p:cNvPr id="32774" name="Content Placeholder 6"/>
          <p:cNvSpPr>
            <a:spLocks noGrp="1"/>
          </p:cNvSpPr>
          <p:nvPr>
            <p:ph idx="1"/>
          </p:nvPr>
        </p:nvSpPr>
        <p:spPr>
          <a:xfrm>
            <a:off x="685800" y="228600"/>
            <a:ext cx="6248400" cy="2057400"/>
          </a:xfrm>
        </p:spPr>
        <p:txBody>
          <a:bodyPr/>
          <a:lstStyle/>
          <a:p>
            <a:pPr>
              <a:buFontTx/>
              <a:buNone/>
            </a:pPr>
            <a:r>
              <a:rPr lang="en-US" altLang="en-US" dirty="0"/>
              <a:t> </a:t>
            </a:r>
          </a:p>
        </p:txBody>
      </p:sp>
      <p:pic>
        <p:nvPicPr>
          <p:cNvPr id="32775" name="Picture 11" descr="j0430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8025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22 March 2012</a:t>
            </a:r>
            <a:endParaRPr lang="en-US" dirty="0"/>
          </a:p>
        </p:txBody>
      </p:sp>
      <p:sp>
        <p:nvSpPr>
          <p:cNvPr id="3" name="Footer Placeholder 2"/>
          <p:cNvSpPr>
            <a:spLocks noGrp="1"/>
          </p:cNvSpPr>
          <p:nvPr>
            <p:ph type="ftr" sz="quarter" idx="11"/>
          </p:nvPr>
        </p:nvSpPr>
        <p:spPr/>
        <p:txBody>
          <a:bodyPr/>
          <a:lstStyle/>
          <a:p>
            <a:pPr>
              <a:defRPr/>
            </a:pPr>
            <a:r>
              <a:rPr lang="en-US"/>
              <a:t>Thurman Reconciliation Initiatives - TRI Inc - Prof. Thee Smith</a:t>
            </a:r>
            <a:endParaRPr lang="en-US" dirty="0"/>
          </a:p>
        </p:txBody>
      </p:sp>
      <p:sp>
        <p:nvSpPr>
          <p:cNvPr id="4" name="Slide Number Placeholder 3"/>
          <p:cNvSpPr>
            <a:spLocks noGrp="1"/>
          </p:cNvSpPr>
          <p:nvPr>
            <p:ph type="sldNum" sz="quarter" idx="12"/>
          </p:nvPr>
        </p:nvSpPr>
        <p:spPr/>
        <p:txBody>
          <a:bodyPr/>
          <a:lstStyle/>
          <a:p>
            <a:pPr>
              <a:defRPr/>
            </a:pPr>
            <a:fld id="{80A15F9D-CEAD-424F-9018-01B5903CB59D}" type="slidenum">
              <a:rPr lang="en-US" smtClean="0"/>
              <a:pPr>
                <a:defRPr/>
              </a:pPr>
              <a:t>29</a:t>
            </a:fld>
            <a:endParaRPr lang="en-US" dirty="0"/>
          </a:p>
        </p:txBody>
      </p:sp>
    </p:spTree>
    <p:extLst>
      <p:ext uri="{BB962C8B-B14F-4D97-AF65-F5344CB8AC3E}">
        <p14:creationId xmlns:p14="http://schemas.microsoft.com/office/powerpoint/2010/main" val="412138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9306"/>
          </a:xfrm>
        </p:spPr>
        <p:txBody>
          <a:bodyPr>
            <a:normAutofit/>
          </a:bodyPr>
          <a:lstStyle/>
          <a:p>
            <a:pPr algn="ctr"/>
            <a:r>
              <a:rPr lang="en-US" sz="4000" dirty="0">
                <a:solidFill>
                  <a:schemeClr val="tx1"/>
                </a:solidFill>
                <a:effectLst/>
                <a:latin typeface="Times New Roman" panose="02020603050405020304" pitchFamily="18" charset="0"/>
                <a:cs typeface="Times New Roman" panose="02020603050405020304" pitchFamily="18" charset="0"/>
              </a:rPr>
              <a:t>Contents</a:t>
            </a:r>
          </a:p>
        </p:txBody>
      </p:sp>
      <p:sp>
        <p:nvSpPr>
          <p:cNvPr id="3" name="Content Placeholder 2"/>
          <p:cNvSpPr>
            <a:spLocks noGrp="1"/>
          </p:cNvSpPr>
          <p:nvPr>
            <p:ph idx="1"/>
          </p:nvPr>
        </p:nvSpPr>
        <p:spPr>
          <a:xfrm>
            <a:off x="381000" y="838200"/>
            <a:ext cx="8382000" cy="5638800"/>
          </a:xfrm>
        </p:spPr>
        <p:txBody>
          <a:bodyPr/>
          <a:lstStyle/>
          <a:p>
            <a:pPr marL="65087" indent="0">
              <a:buClrTx/>
              <a:buNone/>
            </a:pPr>
            <a:endParaRPr lang="en-US" sz="800" b="1" dirty="0">
              <a:latin typeface="Times New Roman" panose="02020603050405020304" pitchFamily="18" charset="0"/>
              <a:cs typeface="Times New Roman" panose="02020603050405020304" pitchFamily="18" charset="0"/>
            </a:endParaRPr>
          </a:p>
          <a:p>
            <a:pPr marL="65087" indent="0">
              <a:buClrTx/>
              <a:buNone/>
            </a:pPr>
            <a:r>
              <a:rPr lang="en-US" b="1" dirty="0">
                <a:latin typeface="Times New Roman" panose="02020603050405020304" pitchFamily="18" charset="0"/>
                <a:cs typeface="Times New Roman" panose="02020603050405020304" pitchFamily="18" charset="0"/>
              </a:rPr>
              <a:t>Introduction						     </a:t>
            </a:r>
            <a:r>
              <a:rPr lang="en-US" dirty="0">
                <a:latin typeface="Times New Roman" panose="02020603050405020304" pitchFamily="18" charset="0"/>
                <a:cs typeface="Times New Roman" panose="02020603050405020304" pitchFamily="18" charset="0"/>
              </a:rPr>
              <a:t>1</a:t>
            </a:r>
          </a:p>
          <a:p>
            <a:pPr marL="65087" indent="0">
              <a:buClrTx/>
              <a:buNone/>
            </a:pPr>
            <a:endParaRPr lang="en-US" sz="800" dirty="0">
              <a:latin typeface="Times New Roman" panose="02020603050405020304" pitchFamily="18" charset="0"/>
              <a:cs typeface="Times New Roman" panose="02020603050405020304" pitchFamily="18" charset="0"/>
            </a:endParaRPr>
          </a:p>
          <a:p>
            <a:pPr marL="579437" lvl="0" indent="-514350">
              <a:buClrTx/>
              <a:buAutoNum type="arabicPeriod"/>
            </a:pPr>
            <a:r>
              <a:rPr lang="en-US" sz="2800" b="1" dirty="0">
                <a:solidFill>
                  <a:prstClr val="black"/>
                </a:solidFill>
                <a:latin typeface="Times New Roman" panose="02020603050405020304" pitchFamily="18" charset="0"/>
                <a:cs typeface="Times New Roman" panose="02020603050405020304" pitchFamily="18" charset="0"/>
              </a:rPr>
              <a:t>Restorative Leadership &amp; Cultural Competence: 	</a:t>
            </a:r>
            <a:r>
              <a:rPr lang="en-US" sz="2800" dirty="0">
                <a:solidFill>
                  <a:prstClr val="black"/>
                </a:solidFill>
                <a:latin typeface="Times New Roman" panose="02020603050405020304" pitchFamily="18" charset="0"/>
                <a:cs typeface="Times New Roman" panose="02020603050405020304" pitchFamily="18" charset="0"/>
              </a:rPr>
              <a:t>Toward Non-Shaming Listening &amp; Correcting </a:t>
            </a:r>
          </a:p>
          <a:p>
            <a:pPr marL="65087" lvl="0" indent="0">
              <a:buClrTx/>
              <a:buNone/>
            </a:pPr>
            <a:r>
              <a:rPr lang="en-US" sz="2800" dirty="0">
                <a:solidFill>
                  <a:prstClr val="black"/>
                </a:solidFill>
                <a:latin typeface="Times New Roman" panose="02020603050405020304" pitchFamily="18" charset="0"/>
                <a:cs typeface="Times New Roman" panose="02020603050405020304" pitchFamily="18" charset="0"/>
              </a:rPr>
              <a:t>	of ‘Implicit Bias’	     		     		     7</a:t>
            </a:r>
          </a:p>
          <a:p>
            <a:pPr marL="536575" lvl="1" indent="0">
              <a:buClrTx/>
              <a:buNone/>
            </a:pPr>
            <a:endParaRPr lang="en-US" sz="2800" b="1" dirty="0">
              <a:solidFill>
                <a:prstClr val="black"/>
              </a:solidFill>
              <a:latin typeface="Times New Roman" panose="02020603050405020304" pitchFamily="18" charset="0"/>
              <a:cs typeface="Times New Roman" panose="02020603050405020304" pitchFamily="18" charset="0"/>
            </a:endParaRPr>
          </a:p>
          <a:p>
            <a:pPr marL="65087" lvl="0" indent="0">
              <a:buClrTx/>
              <a:buNone/>
            </a:pPr>
            <a:r>
              <a:rPr lang="en-US" sz="2800" b="1" dirty="0">
                <a:solidFill>
                  <a:prstClr val="black"/>
                </a:solidFill>
                <a:latin typeface="Times New Roman" panose="02020603050405020304" pitchFamily="18" charset="0"/>
                <a:cs typeface="Times New Roman" panose="02020603050405020304" pitchFamily="18" charset="0"/>
              </a:rPr>
              <a:t>2. Restorative Leadership for Diversity Training: </a:t>
            </a:r>
          </a:p>
          <a:p>
            <a:pPr marL="536575" lvl="1" indent="0">
              <a:buClrTx/>
              <a:buNone/>
            </a:pPr>
            <a:r>
              <a:rPr lang="en-US" sz="2800" dirty="0">
                <a:solidFill>
                  <a:prstClr val="black"/>
                </a:solidFill>
                <a:latin typeface="Times New Roman" panose="02020603050405020304" pitchFamily="18" charset="0"/>
                <a:cs typeface="Times New Roman" panose="02020603050405020304" pitchFamily="18" charset="0"/>
              </a:rPr>
              <a:t>	“Shifting Attitudes” Theory and Practice 	    14</a:t>
            </a:r>
          </a:p>
          <a:p>
            <a:pPr marL="536575" lvl="1" indent="0">
              <a:buClrTx/>
              <a:buNone/>
            </a:pPr>
            <a:endParaRPr lang="en-US" sz="2800" b="1" dirty="0">
              <a:solidFill>
                <a:prstClr val="black"/>
              </a:solidFill>
              <a:latin typeface="Times New Roman" panose="02020603050405020304" pitchFamily="18" charset="0"/>
              <a:cs typeface="Times New Roman" panose="02020603050405020304" pitchFamily="18" charset="0"/>
            </a:endParaRPr>
          </a:p>
          <a:p>
            <a:pPr marL="65087" indent="0">
              <a:buClrTx/>
              <a:buNone/>
            </a:pPr>
            <a:r>
              <a:rPr lang="en-US" sz="2800" b="1" dirty="0">
                <a:latin typeface="Times New Roman" panose="02020603050405020304" pitchFamily="18" charset="0"/>
                <a:cs typeface="Times New Roman" panose="02020603050405020304" pitchFamily="18" charset="0"/>
              </a:rPr>
              <a:t>3. “Prejudice Reduction” Revisited</a:t>
            </a:r>
            <a:r>
              <a:rPr lang="en-US" sz="2800" dirty="0">
                <a:latin typeface="Times New Roman" panose="02020603050405020304" pitchFamily="18" charset="0"/>
                <a:cs typeface="Times New Roman" panose="02020603050405020304" pitchFamily="18" charset="0"/>
              </a:rPr>
              <a:t>: A Restorative 	Practices Checklist				  	</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41</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4" name="Date Placeholder 3"/>
          <p:cNvSpPr>
            <a:spLocks noGrp="1"/>
          </p:cNvSpPr>
          <p:nvPr>
            <p:ph type="dt" sz="half" idx="10"/>
          </p:nvPr>
        </p:nvSpPr>
        <p:spPr/>
        <p:txBody>
          <a:bodyPr/>
          <a:lstStyle/>
          <a:p>
            <a:pPr>
              <a:defRPr/>
            </a:pPr>
            <a:r>
              <a:rPr lang="en-US" dirty="0"/>
              <a:t>Oct.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3</a:t>
            </a:fld>
            <a:endParaRPr lang="en-US" dirty="0"/>
          </a:p>
        </p:txBody>
      </p:sp>
    </p:spTree>
    <p:extLst>
      <p:ext uri="{BB962C8B-B14F-4D97-AF65-F5344CB8AC3E}">
        <p14:creationId xmlns:p14="http://schemas.microsoft.com/office/powerpoint/2010/main" val="18028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18306"/>
          </a:xfrm>
        </p:spPr>
        <p:txBody>
          <a:bodyPr>
            <a:noAutofit/>
          </a:bodyPr>
          <a:lstStyle/>
          <a:p>
            <a:pPr marL="484632" algn="r" fontAlgn="auto">
              <a:spcAft>
                <a:spcPts val="0"/>
              </a:spcAft>
              <a:defRPr/>
            </a:pPr>
            <a:r>
              <a:rPr lang="en-US" sz="3200" b="1" i="1" dirty="0">
                <a:solidFill>
                  <a:srgbClr val="7030A0"/>
                </a:solidFill>
                <a:effectLst/>
              </a:rPr>
              <a:t>Transitional Moment</a:t>
            </a:r>
          </a:p>
        </p:txBody>
      </p:sp>
      <p:pic>
        <p:nvPicPr>
          <p:cNvPr id="21506" name="Content Placeholder 6" descr="CSL-Cartoonstock_rmo0438h.jpg"/>
          <p:cNvPicPr>
            <a:picLocks noGrp="1" noChangeAspect="1"/>
          </p:cNvPicPr>
          <p:nvPr>
            <p:ph idx="1"/>
          </p:nvPr>
        </p:nvPicPr>
        <p:blipFill>
          <a:blip r:embed="rId3" cstate="print"/>
          <a:srcRect/>
          <a:stretch>
            <a:fillRect/>
          </a:stretch>
        </p:blipFill>
        <p:spPr>
          <a:xfrm>
            <a:off x="533400" y="838200"/>
            <a:ext cx="7993063" cy="5616575"/>
          </a:xfrm>
        </p:spPr>
      </p:pic>
      <p:sp>
        <p:nvSpPr>
          <p:cNvPr id="21507"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t>October 2017</a:t>
            </a:r>
          </a:p>
        </p:txBody>
      </p:sp>
      <p:sp>
        <p:nvSpPr>
          <p:cNvPr id="2150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t>Thurman Reconciliation Initiatives - TRI Inc - Prof. Thee Smith</a:t>
            </a:r>
          </a:p>
        </p:txBody>
      </p:sp>
      <p:sp>
        <p:nvSpPr>
          <p:cNvPr id="2150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07601EB-782E-445F-9F5E-FA2BC7CAED42}" type="slidenum">
              <a:rPr lang="en-US"/>
              <a:pPr fontAlgn="base">
                <a:spcBef>
                  <a:spcPct val="0"/>
                </a:spcBef>
                <a:spcAft>
                  <a:spcPct val="0"/>
                </a:spcAft>
              </a:pPr>
              <a:t>30</a:t>
            </a:fld>
            <a:endParaRPr lang="en-US" dirty="0"/>
          </a:p>
        </p:txBody>
      </p:sp>
    </p:spTree>
  </p:cSld>
  <p:clrMapOvr>
    <a:masterClrMapping/>
  </p:clrMapOvr>
  <p:transition>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806F9B5-E5E0-4669-98AC-C5DAAFC28688}" type="datetime3">
              <a:rPr lang="en-US" smtClean="0">
                <a:solidFill>
                  <a:prstClr val="black"/>
                </a:solidFill>
                <a:latin typeface="Comic Sans MS" pitchFamily="66" charset="0"/>
              </a:rPr>
              <a:pPr/>
              <a:t>17 May 2018</a:t>
            </a:fld>
            <a:endParaRPr lang="en-US" dirty="0">
              <a:solidFill>
                <a:prstClr val="black"/>
              </a:solidFill>
              <a:latin typeface="Comic Sans MS" pitchFamily="66"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a:solidFill>
                  <a:prstClr val="black"/>
                </a:solidFill>
              </a:rPr>
              <a:t>Thurman Reconciliation Initiatives - TRI Inc - Prof. Thee Smith</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7BD7467-BB12-421F-A83C-5040042F1DDE}" type="slidenum">
              <a:rPr lang="en-US" smtClean="0">
                <a:solidFill>
                  <a:prstClr val="black"/>
                </a:solidFill>
                <a:latin typeface="Comic Sans MS" pitchFamily="66" charset="0"/>
              </a:rPr>
              <a:pPr/>
              <a:t>31</a:t>
            </a:fld>
            <a:endParaRPr lang="en-US" dirty="0">
              <a:solidFill>
                <a:prstClr val="black"/>
              </a:solidFill>
              <a:latin typeface="Comic Sans MS" pitchFamily="66" charset="0"/>
            </a:endParaRPr>
          </a:p>
        </p:txBody>
      </p:sp>
      <p:sp>
        <p:nvSpPr>
          <p:cNvPr id="19461" name="Rectangle 2"/>
          <p:cNvSpPr>
            <a:spLocks noGrp="1" noChangeArrowheads="1"/>
          </p:cNvSpPr>
          <p:nvPr>
            <p:ph type="title"/>
          </p:nvPr>
        </p:nvSpPr>
        <p:spPr>
          <a:xfrm>
            <a:off x="457200" y="267494"/>
            <a:ext cx="8229600" cy="951706"/>
          </a:xfrm>
        </p:spPr>
        <p:txBody>
          <a:bodyPr>
            <a:noAutofit/>
          </a:bodyPr>
          <a:lstStyle/>
          <a:p>
            <a:pPr algn="ctr" eaLnBrk="1" hangingPunct="1"/>
            <a:r>
              <a:rPr lang="en-US" sz="4000" b="1" dirty="0">
                <a:solidFill>
                  <a:schemeClr val="tx1"/>
                </a:solidFill>
                <a:effectLst/>
                <a:latin typeface="Times New Roman" panose="02020603050405020304" pitchFamily="18" charset="0"/>
                <a:cs typeface="Times New Roman" panose="02020603050405020304" pitchFamily="18" charset="0"/>
              </a:rPr>
              <a:t>Re-evaluation Counseling (RC): </a:t>
            </a:r>
            <a:br>
              <a:rPr lang="en-US" sz="4000" b="1" dirty="0">
                <a:solidFill>
                  <a:schemeClr val="tx1"/>
                </a:solidFill>
                <a:effectLst/>
                <a:latin typeface="Times New Roman" panose="02020603050405020304" pitchFamily="18" charset="0"/>
                <a:cs typeface="Times New Roman" panose="02020603050405020304" pitchFamily="18" charset="0"/>
              </a:rPr>
            </a:br>
            <a:r>
              <a:rPr lang="en-US" sz="4000" b="1" dirty="0">
                <a:solidFill>
                  <a:schemeClr val="tx1"/>
                </a:solidFill>
                <a:effectLst/>
                <a:latin typeface="Times New Roman" panose="02020603050405020304" pitchFamily="18" charset="0"/>
                <a:cs typeface="Times New Roman" panose="02020603050405020304" pitchFamily="18" charset="0"/>
              </a:rPr>
              <a:t>First Thoughts</a:t>
            </a:r>
          </a:p>
        </p:txBody>
      </p:sp>
      <p:sp>
        <p:nvSpPr>
          <p:cNvPr id="19462" name="Rectangle 3"/>
          <p:cNvSpPr>
            <a:spLocks noGrp="1" noChangeArrowheads="1"/>
          </p:cNvSpPr>
          <p:nvPr>
            <p:ph type="body" sz="half" idx="1"/>
          </p:nvPr>
        </p:nvSpPr>
        <p:spPr>
          <a:xfrm>
            <a:off x="673100" y="1333500"/>
            <a:ext cx="7467600" cy="5105400"/>
          </a:xfrm>
        </p:spPr>
        <p:txBody>
          <a:bodyPr/>
          <a:lstStyle/>
          <a:p>
            <a:pPr marL="522287" indent="-457200">
              <a:buFont typeface="+mj-lt"/>
              <a:buAutoNum type="arabicPeriod"/>
            </a:pPr>
            <a:r>
              <a:rPr lang="en-US" sz="2400" dirty="0">
                <a:latin typeface="Times New Roman" panose="02020603050405020304" pitchFamily="18" charset="0"/>
              </a:rPr>
              <a:t>Repeating key phrases over and over</a:t>
            </a:r>
          </a:p>
          <a:p>
            <a:pPr>
              <a:buFont typeface="+mj-lt"/>
              <a:buAutoNum type="arabicPeriod"/>
            </a:pPr>
            <a:endParaRPr lang="en-US" sz="800" dirty="0">
              <a:latin typeface="Times New Roman" panose="02020603050405020304" pitchFamily="18" charset="0"/>
            </a:endParaRPr>
          </a:p>
          <a:p>
            <a:pPr marL="522287" indent="-457200">
              <a:buFont typeface="+mj-lt"/>
              <a:buAutoNum type="arabicPeriod"/>
            </a:pPr>
            <a:r>
              <a:rPr lang="en-US" sz="2400" dirty="0">
                <a:latin typeface="Times New Roman" panose="02020603050405020304" pitchFamily="18" charset="0"/>
              </a:rPr>
              <a:t>Allows participants to rehearse distressing ideas as a way to release them and be unbothered by the distress </a:t>
            </a:r>
          </a:p>
          <a:p>
            <a:pPr>
              <a:buFont typeface="+mj-lt"/>
              <a:buAutoNum type="arabicPeriod"/>
            </a:pPr>
            <a:endParaRPr lang="en-US" sz="800" dirty="0">
              <a:latin typeface="Times New Roman" panose="02020603050405020304" pitchFamily="18" charset="0"/>
            </a:endParaRPr>
          </a:p>
          <a:p>
            <a:pPr marL="522287" indent="-457200">
              <a:buFont typeface="+mj-lt"/>
              <a:buAutoNum type="arabicPeriod"/>
            </a:pPr>
            <a:r>
              <a:rPr lang="en-US" sz="2400" dirty="0">
                <a:latin typeface="Times New Roman" panose="02020603050405020304" pitchFamily="18" charset="0"/>
              </a:rPr>
              <a:t>Thus taking a different role than usual in dissolving their prejudice recordings </a:t>
            </a:r>
          </a:p>
          <a:p>
            <a:pPr>
              <a:buFont typeface="+mj-lt"/>
              <a:buAutoNum type="arabicPeriod"/>
            </a:pPr>
            <a:endParaRPr lang="en-US" sz="800" dirty="0">
              <a:latin typeface="Times New Roman" panose="02020603050405020304" pitchFamily="18" charset="0"/>
            </a:endParaRPr>
          </a:p>
          <a:p>
            <a:pPr marL="522287" indent="-457200">
              <a:buFont typeface="+mj-lt"/>
              <a:buAutoNum type="arabicPeriod"/>
            </a:pPr>
            <a:r>
              <a:rPr lang="en-US" sz="2400" dirty="0">
                <a:latin typeface="Times New Roman" panose="02020603050405020304" pitchFamily="18" charset="0"/>
              </a:rPr>
              <a:t>“First thoughts” as flash answers that by-passing self-censorship </a:t>
            </a:r>
          </a:p>
          <a:p>
            <a:pPr>
              <a:buFont typeface="+mj-lt"/>
              <a:buAutoNum type="arabicPeriod"/>
            </a:pPr>
            <a:endParaRPr lang="en-US" sz="800" dirty="0">
              <a:latin typeface="Times New Roman" panose="02020603050405020304" pitchFamily="18" charset="0"/>
            </a:endParaRPr>
          </a:p>
          <a:p>
            <a:pPr marL="522287" indent="-457200">
              <a:buFont typeface="+mj-lt"/>
              <a:buAutoNum type="arabicPeriod"/>
            </a:pPr>
            <a:r>
              <a:rPr lang="en-US" sz="2400" dirty="0">
                <a:latin typeface="Times New Roman" panose="02020603050405020304" pitchFamily="18" charset="0"/>
              </a:rPr>
              <a:t>And that contradict different components of the distress by tone of voice, facial expression, posture</a:t>
            </a:r>
          </a:p>
          <a:p>
            <a:endParaRPr lang="en-US" sz="800" dirty="0">
              <a:latin typeface="Times New Roman" panose="02020603050405020304" pitchFamily="18" charset="0"/>
            </a:endParaRPr>
          </a:p>
          <a:p>
            <a:pPr marL="65087" indent="0">
              <a:buNone/>
            </a:pPr>
            <a:r>
              <a:rPr lang="en-US" sz="1000" b="1" dirty="0">
                <a:latin typeface="Times New Roman" panose="02020603050405020304" pitchFamily="18" charset="0"/>
              </a:rPr>
              <a:t>About RC Techniques:  </a:t>
            </a:r>
            <a:r>
              <a:rPr lang="en-US" sz="1000" dirty="0">
                <a:latin typeface="Times New Roman" panose="02020603050405020304" pitchFamily="18" charset="0"/>
              </a:rPr>
              <a:t>"Techniques in Re-evaluation Counseling are general summaries of what has been found to be helpful or workable in the past experience of other Co-Counselors. At best, they are general indications of workable processes to be used in a session and almost always need modification for any particular situation in a particular session with a particular client."</a:t>
            </a:r>
            <a:br>
              <a:rPr lang="en-US" sz="1000" dirty="0">
                <a:latin typeface="Times New Roman" panose="02020603050405020304" pitchFamily="18" charset="0"/>
              </a:rPr>
            </a:br>
            <a:r>
              <a:rPr lang="en-US" sz="1000" dirty="0">
                <a:latin typeface="Times New Roman" panose="02020603050405020304" pitchFamily="18" charset="0"/>
              </a:rPr>
              <a:t>(The List, 5.255)  </a:t>
            </a:r>
            <a:r>
              <a:rPr lang="en-US" sz="1000" dirty="0">
                <a:latin typeface="Times New Roman" panose="02020603050405020304" pitchFamily="18" charset="0"/>
                <a:hlinkClick r:id="rId3"/>
              </a:rPr>
              <a:t>www.rc.org</a:t>
            </a:r>
            <a:r>
              <a:rPr lang="en-US" sz="1000" dirty="0">
                <a:latin typeface="Times New Roman" panose="02020603050405020304" pitchFamily="18" charset="0"/>
              </a:rPr>
              <a:t> </a:t>
            </a:r>
            <a:r>
              <a:rPr lang="en-US" sz="1000" dirty="0">
                <a:latin typeface="Times New Roman" panose="02020603050405020304" pitchFamily="18" charset="0"/>
                <a:sym typeface="Wingdings" pitchFamily="2" charset="2"/>
              </a:rPr>
              <a:t> Practice</a:t>
            </a:r>
            <a:endParaRPr lang="en-US" sz="1000" dirty="0">
              <a:latin typeface="Times New Roman" panose="02020603050405020304" pitchFamily="18" charset="0"/>
            </a:endParaRPr>
          </a:p>
          <a:p>
            <a:pPr algn="ctr" eaLnBrk="1" hangingPunct="1">
              <a:spcBef>
                <a:spcPct val="60000"/>
              </a:spcBef>
              <a:buFontTx/>
              <a:buNone/>
            </a:pPr>
            <a:endParaRPr lang="en-US" sz="2500" dirty="0"/>
          </a:p>
        </p:txBody>
      </p:sp>
    </p:spTree>
    <p:extLst>
      <p:ext uri="{BB962C8B-B14F-4D97-AF65-F5344CB8AC3E}">
        <p14:creationId xmlns:p14="http://schemas.microsoft.com/office/powerpoint/2010/main" val="17750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p:txBody>
          <a:bodyPr/>
          <a:lstStyle/>
          <a:p>
            <a:pPr>
              <a:defRPr/>
            </a:pPr>
            <a:fld id="{871287D5-8515-442E-8485-1D2A98853FB7}" type="datetime3">
              <a:rPr lang="en-US">
                <a:solidFill>
                  <a:prstClr val="black"/>
                </a:solidFill>
              </a:rPr>
              <a:pPr>
                <a:defRPr/>
              </a:pPr>
              <a:t>17 May 2018</a:t>
            </a:fld>
            <a:endParaRPr lang="en-US" dirty="0">
              <a:solidFill>
                <a:prstClr val="black"/>
              </a:solidFill>
            </a:endParaRPr>
          </a:p>
        </p:txBody>
      </p:sp>
      <p:sp>
        <p:nvSpPr>
          <p:cNvPr id="22531" name="Footer Placeholder 4"/>
          <p:cNvSpPr>
            <a:spLocks noGrp="1"/>
          </p:cNvSpPr>
          <p:nvPr>
            <p:ph type="ftr" sz="quarter" idx="11"/>
          </p:nvPr>
        </p:nvSpPr>
        <p:spPr/>
        <p:txBody>
          <a:bodyPr/>
          <a:lstStyle/>
          <a:p>
            <a:pPr>
              <a:defRPr/>
            </a:pPr>
            <a:endParaRPr lang="en-US" dirty="0">
              <a:solidFill>
                <a:prstClr val="black"/>
              </a:solidFill>
            </a:endParaRPr>
          </a:p>
        </p:txBody>
      </p:sp>
      <p:sp>
        <p:nvSpPr>
          <p:cNvPr id="22532" name="Slide Number Placeholder 5"/>
          <p:cNvSpPr>
            <a:spLocks noGrp="1"/>
          </p:cNvSpPr>
          <p:nvPr>
            <p:ph type="sldNum" sz="quarter" idx="12"/>
          </p:nvPr>
        </p:nvSpPr>
        <p:spPr/>
        <p:txBody>
          <a:bodyPr/>
          <a:lstStyle/>
          <a:p>
            <a:pPr>
              <a:defRPr/>
            </a:pPr>
            <a:fld id="{82AAF963-8630-4F91-851D-E7192F2967DA}" type="slidenum">
              <a:rPr lang="en-US">
                <a:solidFill>
                  <a:prstClr val="black"/>
                </a:solidFill>
              </a:rPr>
              <a:pPr>
                <a:defRPr/>
              </a:pPr>
              <a:t>32</a:t>
            </a:fld>
            <a:endParaRPr lang="en-US" dirty="0">
              <a:solidFill>
                <a:prstClr val="black"/>
              </a:solidFill>
            </a:endParaRPr>
          </a:p>
        </p:txBody>
      </p:sp>
      <p:sp>
        <p:nvSpPr>
          <p:cNvPr id="56324" name="Rectangle 4"/>
          <p:cNvSpPr>
            <a:spLocks noChangeArrowheads="1"/>
          </p:cNvSpPr>
          <p:nvPr/>
        </p:nvSpPr>
        <p:spPr bwMode="auto">
          <a:xfrm>
            <a:off x="990600" y="152400"/>
            <a:ext cx="7239000" cy="1460501"/>
          </a:xfrm>
          <a:prstGeom prst="rect">
            <a:avLst/>
          </a:prstGeom>
          <a:noFill/>
          <a:ln w="9525">
            <a:noFill/>
            <a:miter lim="800000"/>
            <a:headEnd/>
            <a:tailEnd/>
          </a:ln>
        </p:spPr>
        <p:txBody>
          <a:bodyPr anchor="b"/>
          <a:lstStyle/>
          <a:p>
            <a:endParaRPr lang="en-US" sz="3200" b="1" dirty="0">
              <a:solidFill>
                <a:srgbClr val="C0504D"/>
              </a:solidFill>
              <a:latin typeface="Comic Sans MS" pitchFamily="66" charset="0"/>
            </a:endParaRPr>
          </a:p>
          <a:p>
            <a:endParaRPr lang="en-US" sz="3200" b="1" dirty="0">
              <a:solidFill>
                <a:srgbClr val="C0504D"/>
              </a:solidFill>
              <a:latin typeface="Comic Sans MS" pitchFamily="66" charset="0"/>
            </a:endParaRPr>
          </a:p>
          <a:p>
            <a:endParaRPr lang="en-US" sz="3200" b="1" dirty="0">
              <a:solidFill>
                <a:srgbClr val="C0504D"/>
              </a:solidFill>
              <a:latin typeface="Comic Sans MS" pitchFamily="66" charset="0"/>
            </a:endParaRPr>
          </a:p>
          <a:p>
            <a:endParaRPr lang="en-US" sz="3200" b="1" dirty="0">
              <a:solidFill>
                <a:srgbClr val="C0504D"/>
              </a:solidFill>
              <a:latin typeface="Comic Sans MS" pitchFamily="66" charset="0"/>
            </a:endParaRPr>
          </a:p>
          <a:p>
            <a:endParaRPr lang="en-US" sz="3200" b="1" dirty="0">
              <a:solidFill>
                <a:srgbClr val="C0504D"/>
              </a:solidFill>
              <a:latin typeface="Comic Sans MS" pitchFamily="66" charset="0"/>
            </a:endParaRPr>
          </a:p>
          <a:p>
            <a:endParaRPr lang="en-US" sz="3200" b="1" dirty="0">
              <a:solidFill>
                <a:srgbClr val="C0504D"/>
              </a:solidFill>
              <a:latin typeface="Comic Sans MS" pitchFamily="66" charset="0"/>
            </a:endParaRPr>
          </a:p>
          <a:p>
            <a:endParaRPr lang="en-US" sz="3200" b="1" dirty="0">
              <a:solidFill>
                <a:srgbClr val="C0504D"/>
              </a:solidFill>
              <a:latin typeface="Comic Sans MS" pitchFamily="66" charset="0"/>
            </a:endParaRPr>
          </a:p>
          <a:p>
            <a:endParaRPr lang="en-US" sz="3200" b="1" dirty="0">
              <a:solidFill>
                <a:srgbClr val="C0504D"/>
              </a:solidFill>
              <a:latin typeface="Comic Sans MS" pitchFamily="66" charset="0"/>
            </a:endParaRPr>
          </a:p>
          <a:p>
            <a:endParaRPr lang="en-US" sz="3200" b="1" dirty="0">
              <a:solidFill>
                <a:srgbClr val="C0504D"/>
              </a:solidFill>
              <a:latin typeface="Comic Sans MS" pitchFamily="66" charset="0"/>
            </a:endParaRPr>
          </a:p>
          <a:p>
            <a:endParaRPr lang="en-US" sz="32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endParaRPr lang="en-US" sz="4400" b="1" dirty="0">
              <a:solidFill>
                <a:srgbClr val="C0504D"/>
              </a:solidFill>
              <a:latin typeface="Comic Sans MS" pitchFamily="66" charset="0"/>
            </a:endParaRPr>
          </a:p>
          <a:p>
            <a:pPr algn="ctr"/>
            <a:r>
              <a:rPr lang="en-US" sz="4400" b="1" dirty="0">
                <a:solidFill>
                  <a:prstClr val="black"/>
                </a:solidFill>
                <a:latin typeface="Times New Roman" panose="02020603050405020304" pitchFamily="18" charset="0"/>
                <a:cs typeface="Times New Roman" panose="02020603050405020304" pitchFamily="18" charset="0"/>
              </a:rPr>
              <a:t>The Core Problem/s </a:t>
            </a:r>
          </a:p>
          <a:p>
            <a:pPr algn="r"/>
            <a:endParaRPr lang="en-US" sz="3200" b="1" dirty="0">
              <a:solidFill>
                <a:srgbClr val="C0504D"/>
              </a:solidFill>
              <a:latin typeface="Comic Sans MS" pitchFamily="66" charset="0"/>
            </a:endParaRPr>
          </a:p>
        </p:txBody>
      </p:sp>
      <p:sp>
        <p:nvSpPr>
          <p:cNvPr id="56325" name="Rectangle 5"/>
          <p:cNvSpPr>
            <a:spLocks noChangeArrowheads="1"/>
          </p:cNvSpPr>
          <p:nvPr/>
        </p:nvSpPr>
        <p:spPr bwMode="auto">
          <a:xfrm>
            <a:off x="762000" y="1828800"/>
            <a:ext cx="7848600" cy="4343400"/>
          </a:xfrm>
          <a:prstGeom prst="rect">
            <a:avLst/>
          </a:prstGeom>
          <a:noFill/>
          <a:ln w="9525">
            <a:noFill/>
            <a:miter lim="800000"/>
            <a:headEnd/>
            <a:tailEnd/>
          </a:ln>
        </p:spPr>
        <p:txBody>
          <a:bodyPr/>
          <a:lstStyle/>
          <a:p>
            <a:pPr marL="342900" indent="-342900" algn="ctr">
              <a:spcBef>
                <a:spcPct val="20000"/>
              </a:spcBef>
            </a:pPr>
            <a:r>
              <a:rPr lang="en-US" sz="4400" dirty="0">
                <a:solidFill>
                  <a:prstClr val="black"/>
                </a:solidFill>
                <a:latin typeface="Times New Roman" panose="02020603050405020304" pitchFamily="18" charset="0"/>
                <a:cs typeface="Times New Roman" panose="02020603050405020304" pitchFamily="18" charset="0"/>
              </a:rPr>
              <a:t>OPPRESSION</a:t>
            </a:r>
          </a:p>
          <a:p>
            <a:pPr marL="342900" indent="-342900" algn="ctr">
              <a:spcBef>
                <a:spcPct val="20000"/>
              </a:spcBef>
            </a:pPr>
            <a:r>
              <a:rPr lang="en-US" sz="4400" i="1" dirty="0">
                <a:solidFill>
                  <a:prstClr val="black"/>
                </a:solidFill>
                <a:latin typeface="Times New Roman" panose="02020603050405020304" pitchFamily="18" charset="0"/>
                <a:cs typeface="Times New Roman" panose="02020603050405020304" pitchFamily="18" charset="0"/>
              </a:rPr>
              <a:t>&amp; INTERNALIZED </a:t>
            </a:r>
            <a:r>
              <a:rPr lang="en-US" sz="4400" dirty="0">
                <a:solidFill>
                  <a:prstClr val="black"/>
                </a:solidFill>
                <a:latin typeface="Times New Roman" panose="02020603050405020304" pitchFamily="18" charset="0"/>
                <a:cs typeface="Times New Roman" panose="02020603050405020304" pitchFamily="18" charset="0"/>
              </a:rPr>
              <a:t>OPPRESSION</a:t>
            </a:r>
          </a:p>
          <a:p>
            <a:pPr marL="342900" indent="-342900" algn="ctr">
              <a:spcBef>
                <a:spcPct val="20000"/>
              </a:spcBef>
            </a:pPr>
            <a:endParaRPr lang="en-US" sz="800" i="1" dirty="0">
              <a:solidFill>
                <a:prstClr val="black"/>
              </a:solidFill>
              <a:latin typeface="Times New Roman" panose="02020603050405020304" pitchFamily="18" charset="0"/>
              <a:cs typeface="Times New Roman" panose="02020603050405020304" pitchFamily="18" charset="0"/>
            </a:endParaRPr>
          </a:p>
          <a:p>
            <a:pPr marL="342900" indent="-342900">
              <a:spcBef>
                <a:spcPct val="20000"/>
              </a:spcBef>
            </a:pPr>
            <a:r>
              <a:rPr lang="en-US" sz="2800" dirty="0">
                <a:solidFill>
                  <a:prstClr val="black"/>
                </a:solidFill>
                <a:latin typeface="Times New Roman" panose="02020603050405020304" pitchFamily="18" charset="0"/>
                <a:cs typeface="Times New Roman" panose="02020603050405020304" pitchFamily="18" charset="0"/>
              </a:rPr>
              <a:t>‘The true focus of revolutionary change is never merely the oppressive situations we seek to escape,</a:t>
            </a:r>
          </a:p>
          <a:p>
            <a:pPr marL="342900" indent="-342900">
              <a:spcBef>
                <a:spcPct val="20000"/>
              </a:spcBef>
            </a:pPr>
            <a:r>
              <a:rPr lang="en-US" sz="2800" dirty="0">
                <a:solidFill>
                  <a:prstClr val="black"/>
                </a:solidFill>
                <a:latin typeface="Times New Roman" panose="02020603050405020304" pitchFamily="18" charset="0"/>
                <a:cs typeface="Times New Roman" panose="02020603050405020304" pitchFamily="18" charset="0"/>
              </a:rPr>
              <a:t>but that piece of </a:t>
            </a:r>
            <a:r>
              <a:rPr lang="en-US" sz="2800" b="1" dirty="0">
                <a:solidFill>
                  <a:prstClr val="black"/>
                </a:solidFill>
                <a:latin typeface="Times New Roman" panose="02020603050405020304" pitchFamily="18" charset="0"/>
                <a:cs typeface="Times New Roman" panose="02020603050405020304" pitchFamily="18" charset="0"/>
              </a:rPr>
              <a:t>the oppressor planted deep within each of us.’</a:t>
            </a:r>
          </a:p>
          <a:p>
            <a:pPr marL="342900" indent="-342900" algn="r">
              <a:spcBef>
                <a:spcPct val="20000"/>
              </a:spcBef>
            </a:pPr>
            <a:r>
              <a:rPr lang="en-US" sz="2100" dirty="0">
                <a:solidFill>
                  <a:prstClr val="black"/>
                </a:solidFill>
                <a:latin typeface="Times New Roman" panose="02020603050405020304" pitchFamily="18" charset="0"/>
                <a:cs typeface="Times New Roman" panose="02020603050405020304" pitchFamily="18" charset="0"/>
              </a:rPr>
              <a:t>- Audre Lorde</a:t>
            </a:r>
          </a:p>
        </p:txBody>
      </p:sp>
    </p:spTree>
    <p:extLst>
      <p:ext uri="{BB962C8B-B14F-4D97-AF65-F5344CB8AC3E}">
        <p14:creationId xmlns:p14="http://schemas.microsoft.com/office/powerpoint/2010/main" val="140680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2B87592-A5AD-45D9-9314-2F3748F9283C}" type="datetime3">
              <a:rPr lang="en-US" smtClean="0">
                <a:solidFill>
                  <a:prstClr val="black"/>
                </a:solidFill>
                <a:latin typeface="Comic Sans MS" pitchFamily="66" charset="0"/>
              </a:rPr>
              <a:pPr/>
              <a:t>17 May 2018</a:t>
            </a:fld>
            <a:endParaRPr lang="en-US" dirty="0">
              <a:solidFill>
                <a:prstClr val="black"/>
              </a:solidFill>
              <a:latin typeface="Comic Sans MS" pitchFamily="66" charset="0"/>
            </a:endParaRPr>
          </a:p>
        </p:txBody>
      </p:sp>
      <p:sp>
        <p:nvSpPr>
          <p:cNvPr id="21507" name="Footer Placeholder 4"/>
          <p:cNvSpPr>
            <a:spLocks noGrp="1"/>
          </p:cNvSpPr>
          <p:nvPr>
            <p:ph type="ftr" sz="quarter" idx="11"/>
          </p:nvPr>
        </p:nvSpPr>
        <p:spPr>
          <a:xfrm>
            <a:off x="533400" y="6477000"/>
            <a:ext cx="4259263" cy="300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a:solidFill>
                  <a:prstClr val="black"/>
                </a:solidFill>
              </a:rPr>
              <a:t>Thurman Reconciliation Initiatives - TRI Inc - Prof. Thee Smith</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0984952-F25E-4535-9C06-023A8BD94B2F}" type="slidenum">
              <a:rPr lang="en-US" smtClean="0">
                <a:solidFill>
                  <a:prstClr val="black"/>
                </a:solidFill>
                <a:latin typeface="Comic Sans MS" pitchFamily="66" charset="0"/>
              </a:rPr>
              <a:pPr/>
              <a:t>33</a:t>
            </a:fld>
            <a:endParaRPr lang="en-US" dirty="0">
              <a:solidFill>
                <a:prstClr val="black"/>
              </a:solidFill>
              <a:latin typeface="Comic Sans MS" pitchFamily="66" charset="0"/>
            </a:endParaRPr>
          </a:p>
        </p:txBody>
      </p:sp>
      <p:sp>
        <p:nvSpPr>
          <p:cNvPr id="21509" name="Rectangle 2"/>
          <p:cNvSpPr>
            <a:spLocks noGrp="1" noChangeArrowheads="1"/>
          </p:cNvSpPr>
          <p:nvPr>
            <p:ph type="title"/>
          </p:nvPr>
        </p:nvSpPr>
        <p:spPr>
          <a:xfrm>
            <a:off x="457200" y="152400"/>
            <a:ext cx="8229600" cy="875506"/>
          </a:xfrm>
        </p:spPr>
        <p:txBody>
          <a:bodyPr>
            <a:normAutofit fontScale="90000"/>
          </a:bodyPr>
          <a:lstStyle/>
          <a:p>
            <a:pPr algn="ctr" eaLnBrk="1" hangingPunct="1"/>
            <a:r>
              <a:rPr lang="en-US" sz="4000" b="1"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t>Re-evaluation Counseling (RC): </a:t>
            </a:r>
            <a:br>
              <a:rPr lang="en-US" sz="4000" b="1"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br>
            <a:r>
              <a:rPr lang="en-US" sz="3800" b="1" dirty="0">
                <a:solidFill>
                  <a:schemeClr val="tx1"/>
                </a:solidFill>
                <a:effectLst/>
                <a:latin typeface="Times New Roman" panose="02020603050405020304" pitchFamily="18" charset="0"/>
                <a:cs typeface="Times New Roman" panose="02020603050405020304" pitchFamily="18" charset="0"/>
              </a:rPr>
              <a:t>Internalized Oppression &amp; Pride</a:t>
            </a:r>
          </a:p>
        </p:txBody>
      </p:sp>
      <p:sp>
        <p:nvSpPr>
          <p:cNvPr id="21510" name="Rectangle 3"/>
          <p:cNvSpPr>
            <a:spLocks noGrp="1" noChangeArrowheads="1"/>
          </p:cNvSpPr>
          <p:nvPr>
            <p:ph type="body" idx="1"/>
          </p:nvPr>
        </p:nvSpPr>
        <p:spPr>
          <a:xfrm>
            <a:off x="609600" y="1295400"/>
            <a:ext cx="7858125" cy="5181600"/>
          </a:xfrm>
        </p:spPr>
        <p:txBody>
          <a:bodyPr/>
          <a:lstStyle/>
          <a:p>
            <a:pPr marL="522287" indent="-457200">
              <a:buFont typeface="+mj-lt"/>
              <a:buAutoNum type="arabicPeriod"/>
            </a:pPr>
            <a:r>
              <a:rPr lang="en-US" sz="2400" dirty="0">
                <a:latin typeface="Times New Roman" panose="02020603050405020304" pitchFamily="18" charset="0"/>
                <a:cs typeface="Times New Roman" panose="02020603050405020304" pitchFamily="18" charset="0"/>
              </a:rPr>
              <a:t>What’s been hard about being a member of this group, and what </a:t>
            </a:r>
            <a:r>
              <a:rPr lang="en-US" sz="2400" i="1" dirty="0">
                <a:latin typeface="Times New Roman" panose="02020603050405020304" pitchFamily="18" charset="0"/>
                <a:cs typeface="Times New Roman" panose="02020603050405020304" pitchFamily="18" charset="0"/>
              </a:rPr>
              <a:t>don't you like </a:t>
            </a:r>
            <a:r>
              <a:rPr lang="en-US" sz="2400" dirty="0">
                <a:latin typeface="Times New Roman" panose="02020603050405020304" pitchFamily="18" charset="0"/>
                <a:cs typeface="Times New Roman" panose="02020603050405020304" pitchFamily="18" charset="0"/>
              </a:rPr>
              <a:t>about some of them?</a:t>
            </a:r>
          </a:p>
          <a:p>
            <a:pPr>
              <a:buFont typeface="+mj-lt"/>
              <a:buAutoNum type="arabicPeriod"/>
            </a:pPr>
            <a:endParaRPr lang="en-US" sz="800" dirty="0">
              <a:latin typeface="Times New Roman" panose="02020603050405020304" pitchFamily="18" charset="0"/>
              <a:cs typeface="Times New Roman" panose="02020603050405020304" pitchFamily="18" charset="0"/>
            </a:endParaRPr>
          </a:p>
          <a:p>
            <a:pPr marL="522287" indent="-457200">
              <a:buFont typeface="+mj-lt"/>
              <a:buAutoNum type="arabicPeriod"/>
            </a:pPr>
            <a:r>
              <a:rPr lang="en-US" sz="2400" dirty="0">
                <a:latin typeface="Times New Roman" panose="02020603050405020304" pitchFamily="18" charset="0"/>
                <a:cs typeface="Times New Roman" panose="02020603050405020304" pitchFamily="18" charset="0"/>
              </a:rPr>
              <a:t>What were your early life distresses with people in this group? How were you mistreated, and how did you feel about them when you were young?</a:t>
            </a:r>
          </a:p>
          <a:p>
            <a:pPr>
              <a:buFont typeface="+mj-lt"/>
              <a:buAutoNum type="arabicPeriod"/>
            </a:pPr>
            <a:endParaRPr lang="en-US" sz="800" dirty="0">
              <a:latin typeface="Times New Roman" panose="02020603050405020304" pitchFamily="18" charset="0"/>
              <a:cs typeface="Times New Roman" panose="02020603050405020304" pitchFamily="18" charset="0"/>
            </a:endParaRPr>
          </a:p>
          <a:p>
            <a:pPr marL="522287" indent="-457200">
              <a:buFont typeface="+mj-lt"/>
              <a:buAutoNum type="arabicPeriod"/>
            </a:pPr>
            <a:r>
              <a:rPr lang="en-US" sz="2400" dirty="0">
                <a:latin typeface="Times New Roman" panose="02020603050405020304" pitchFamily="18" charset="0"/>
                <a:cs typeface="Times New Roman" panose="02020603050405020304" pitchFamily="18" charset="0"/>
              </a:rPr>
              <a:t>What makes you proud about being a member of this group, and love about other group members? </a:t>
            </a:r>
          </a:p>
          <a:p>
            <a:pPr>
              <a:buFont typeface="+mj-lt"/>
              <a:buAutoNum type="arabicPeriod"/>
            </a:pPr>
            <a:endParaRPr lang="en-US" sz="800" dirty="0">
              <a:latin typeface="Times New Roman" panose="02020603050405020304" pitchFamily="18" charset="0"/>
              <a:cs typeface="Times New Roman" panose="02020603050405020304" pitchFamily="18" charset="0"/>
            </a:endParaRPr>
          </a:p>
          <a:p>
            <a:pPr marL="522287" indent="-457200">
              <a:buFont typeface="+mj-lt"/>
              <a:buAutoNum type="arabicPeriod"/>
            </a:pPr>
            <a:r>
              <a:rPr lang="en-US" sz="2400" dirty="0">
                <a:latin typeface="Times New Roman" panose="02020603050405020304" pitchFamily="18" charset="0"/>
                <a:cs typeface="Times New Roman" panose="02020603050405020304" pitchFamily="18" charset="0"/>
              </a:rPr>
              <a:t>What information would you like others to know &amp; appreciate—heritage, homeland, family, class? </a:t>
            </a:r>
          </a:p>
          <a:p>
            <a:pPr marL="65087" indent="0">
              <a:buNone/>
            </a:pPr>
            <a:r>
              <a:rPr lang="en-US" sz="800" dirty="0">
                <a:latin typeface="Times New Roman" panose="02020603050405020304" pitchFamily="18" charset="0"/>
                <a:cs typeface="Times New Roman" panose="02020603050405020304" pitchFamily="18" charset="0"/>
              </a:rPr>
              <a:t>________________________</a:t>
            </a:r>
          </a:p>
          <a:p>
            <a:pPr marL="65087" indent="0">
              <a:buNone/>
            </a:pPr>
            <a:r>
              <a:rPr lang="en-US" sz="1000" b="1" dirty="0">
                <a:latin typeface="Times New Roman" panose="02020603050405020304" pitchFamily="18" charset="0"/>
                <a:cs typeface="Times New Roman" panose="02020603050405020304" pitchFamily="18" charset="0"/>
              </a:rPr>
              <a:t>About RC Techniques:  </a:t>
            </a:r>
            <a:r>
              <a:rPr lang="en-US" sz="1000" dirty="0">
                <a:latin typeface="Times New Roman" panose="02020603050405020304" pitchFamily="18" charset="0"/>
                <a:cs typeface="Times New Roman" panose="02020603050405020304" pitchFamily="18" charset="0"/>
              </a:rPr>
              <a:t>"Techniques in Re-evaluation Counseling are general summaries of what has been found to be helpful or workable in the past experience of other Co-Counselors. At best, they are general indications of workable processes to be used in a session and almost always need modification for any particular situation in a particular session with a particular client."</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(The List, 5.255)  </a:t>
            </a:r>
            <a:r>
              <a:rPr lang="en-US" sz="1000" dirty="0">
                <a:latin typeface="Times New Roman" panose="02020603050405020304" pitchFamily="18" charset="0"/>
                <a:cs typeface="Times New Roman" panose="02020603050405020304" pitchFamily="18" charset="0"/>
                <a:hlinkClick r:id="rId3"/>
              </a:rPr>
              <a:t>www.rc.org</a:t>
            </a:r>
            <a:r>
              <a:rPr lang="en-US"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sym typeface="Wingdings" pitchFamily="2" charset="2"/>
              </a:rPr>
              <a:t> Practice</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3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p:txBody>
          <a:bodyPr/>
          <a:lstStyle/>
          <a:p>
            <a:pPr>
              <a:defRPr/>
            </a:pPr>
            <a:fld id="{92F63D01-8D64-4C51-B8B7-D5743BA1B43B}" type="datetime3">
              <a:rPr lang="en-US">
                <a:solidFill>
                  <a:prstClr val="black"/>
                </a:solidFill>
              </a:rPr>
              <a:pPr>
                <a:defRPr/>
              </a:pPr>
              <a:t>17 May 2018</a:t>
            </a:fld>
            <a:endParaRPr lang="en-US" dirty="0">
              <a:solidFill>
                <a:prstClr val="black"/>
              </a:solidFill>
            </a:endParaRPr>
          </a:p>
        </p:txBody>
      </p:sp>
      <p:sp>
        <p:nvSpPr>
          <p:cNvPr id="21507" name="Footer Placeholder 4"/>
          <p:cNvSpPr>
            <a:spLocks noGrp="1"/>
          </p:cNvSpPr>
          <p:nvPr>
            <p:ph type="ftr" sz="quarter" idx="11"/>
          </p:nvPr>
        </p:nvSpPr>
        <p:spPr/>
        <p:txBody>
          <a:bodyPr/>
          <a:lstStyle/>
          <a:p>
            <a:pPr>
              <a:defRPr/>
            </a:pPr>
            <a:endParaRPr lang="en-US" dirty="0">
              <a:solidFill>
                <a:prstClr val="black"/>
              </a:solidFill>
            </a:endParaRPr>
          </a:p>
        </p:txBody>
      </p:sp>
      <p:sp>
        <p:nvSpPr>
          <p:cNvPr id="21508" name="Slide Number Placeholder 5"/>
          <p:cNvSpPr>
            <a:spLocks noGrp="1"/>
          </p:cNvSpPr>
          <p:nvPr>
            <p:ph type="sldNum" sz="quarter" idx="12"/>
          </p:nvPr>
        </p:nvSpPr>
        <p:spPr/>
        <p:txBody>
          <a:bodyPr/>
          <a:lstStyle/>
          <a:p>
            <a:pPr>
              <a:defRPr/>
            </a:pPr>
            <a:fld id="{80EBDE17-8FDF-494D-ACED-BCC313E6BFEF}" type="slidenum">
              <a:rPr lang="en-US">
                <a:solidFill>
                  <a:prstClr val="black"/>
                </a:solidFill>
              </a:rPr>
              <a:pPr>
                <a:defRPr/>
              </a:pPr>
              <a:t>34</a:t>
            </a:fld>
            <a:endParaRPr lang="en-US" dirty="0">
              <a:solidFill>
                <a:prstClr val="black"/>
              </a:solidFill>
            </a:endParaRPr>
          </a:p>
        </p:txBody>
      </p:sp>
      <p:sp>
        <p:nvSpPr>
          <p:cNvPr id="21509" name="Rectangle 2"/>
          <p:cNvSpPr>
            <a:spLocks noGrp="1" noChangeArrowheads="1"/>
          </p:cNvSpPr>
          <p:nvPr>
            <p:ph type="title"/>
          </p:nvPr>
        </p:nvSpPr>
        <p:spPr/>
        <p:txBody>
          <a:bodyPr>
            <a:normAutofit/>
          </a:bodyPr>
          <a:lstStyle/>
          <a:p>
            <a:pPr algn="ctr" eaLnBrk="1" hangingPunct="1">
              <a:defRPr/>
            </a:pPr>
            <a:r>
              <a:rPr lang="en-US" sz="4000" b="1"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t>Re-evaluation Counseling (RC): </a:t>
            </a:r>
            <a:br>
              <a:rPr lang="en-US" sz="4000" b="1"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br>
            <a:r>
              <a:rPr lang="en-US" sz="4000" b="1" dirty="0">
                <a:solidFill>
                  <a:schemeClr val="tx1"/>
                </a:solidFill>
                <a:effectLst/>
                <a:latin typeface="Times New Roman" panose="02020603050405020304" pitchFamily="18" charset="0"/>
                <a:cs typeface="Times New Roman" panose="02020603050405020304" pitchFamily="18" charset="0"/>
              </a:rPr>
              <a:t>Internalized Oppression</a:t>
            </a:r>
          </a:p>
        </p:txBody>
      </p:sp>
      <p:sp>
        <p:nvSpPr>
          <p:cNvPr id="54277" name="Rectangle 3"/>
          <p:cNvSpPr>
            <a:spLocks noGrp="1" noChangeArrowheads="1"/>
          </p:cNvSpPr>
          <p:nvPr>
            <p:ph type="body" idx="1"/>
          </p:nvPr>
        </p:nvSpPr>
        <p:spPr>
          <a:xfrm>
            <a:off x="641350" y="2141538"/>
            <a:ext cx="7858125" cy="3917950"/>
          </a:xfrm>
        </p:spPr>
        <p:txBody>
          <a:bodyPr/>
          <a:lstStyle/>
          <a:p>
            <a:pPr eaLnBrk="1" hangingPunct="1">
              <a:lnSpc>
                <a:spcPct val="120000"/>
              </a:lnSpc>
            </a:pPr>
            <a:r>
              <a:rPr lang="en-US" dirty="0">
                <a:latin typeface="Times New Roman" panose="02020603050405020304" pitchFamily="18" charset="0"/>
                <a:cs typeface="Times New Roman" panose="02020603050405020304" pitchFamily="18" charset="0"/>
              </a:rPr>
              <a:t>What I can’t stand about (my group) is _________________________.</a:t>
            </a:r>
          </a:p>
          <a:p>
            <a:pPr marL="65087" indent="0" eaLnBrk="1" hangingPunct="1">
              <a:lnSpc>
                <a:spcPct val="120000"/>
              </a:lnSpc>
              <a:buNone/>
            </a:pPr>
            <a:r>
              <a:rPr lang="en-US" dirty="0">
                <a:latin typeface="Times New Roman" panose="02020603050405020304" pitchFamily="18" charset="0"/>
                <a:cs typeface="Times New Roman" panose="02020603050405020304" pitchFamily="18" charset="0"/>
              </a:rPr>
              <a:t>i.e.</a:t>
            </a:r>
          </a:p>
          <a:p>
            <a:pPr eaLnBrk="1" hangingPunct="1">
              <a:lnSpc>
                <a:spcPct val="120000"/>
              </a:lnSpc>
            </a:pPr>
            <a:r>
              <a:rPr lang="en-US" dirty="0">
                <a:latin typeface="Times New Roman" panose="02020603050405020304" pitchFamily="18" charset="0"/>
                <a:cs typeface="Times New Roman" panose="02020603050405020304" pitchFamily="18" charset="0"/>
              </a:rPr>
              <a:t>What I can’t stand about what </a:t>
            </a:r>
            <a:r>
              <a:rPr lang="en-US" i="1" dirty="0">
                <a:latin typeface="Times New Roman" panose="02020603050405020304" pitchFamily="18" charset="0"/>
                <a:cs typeface="Times New Roman" panose="02020603050405020304" pitchFamily="18" charset="0"/>
              </a:rPr>
              <a:t>oppression has done</a:t>
            </a:r>
            <a:r>
              <a:rPr lang="en-US" dirty="0">
                <a:latin typeface="Times New Roman" panose="02020603050405020304" pitchFamily="18" charset="0"/>
                <a:cs typeface="Times New Roman" panose="02020603050405020304" pitchFamily="18" charset="0"/>
              </a:rPr>
              <a:t> to my group is </a:t>
            </a:r>
            <a:r>
              <a:rPr lang="en-US" dirty="0"/>
              <a:t>___________________________.</a:t>
            </a:r>
          </a:p>
        </p:txBody>
      </p:sp>
    </p:spTree>
    <p:extLst>
      <p:ext uri="{BB962C8B-B14F-4D97-AF65-F5344CB8AC3E}">
        <p14:creationId xmlns:p14="http://schemas.microsoft.com/office/powerpoint/2010/main" val="470272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p:txBody>
          <a:bodyPr/>
          <a:lstStyle/>
          <a:p>
            <a:pPr>
              <a:defRPr/>
            </a:pPr>
            <a:fld id="{1230C8FE-27D0-4ECA-8763-DE7D3C2FE062}" type="datetime3">
              <a:rPr lang="en-US">
                <a:solidFill>
                  <a:prstClr val="black"/>
                </a:solidFill>
              </a:rPr>
              <a:pPr>
                <a:defRPr/>
              </a:pPr>
              <a:t>17 May 2018</a:t>
            </a:fld>
            <a:endParaRPr lang="en-US" dirty="0">
              <a:solidFill>
                <a:prstClr val="black"/>
              </a:solidFill>
            </a:endParaRPr>
          </a:p>
        </p:txBody>
      </p:sp>
      <p:sp>
        <p:nvSpPr>
          <p:cNvPr id="23555" name="Footer Placeholder 4"/>
          <p:cNvSpPr>
            <a:spLocks noGrp="1"/>
          </p:cNvSpPr>
          <p:nvPr>
            <p:ph type="ftr" sz="quarter" idx="11"/>
          </p:nvPr>
        </p:nvSpPr>
        <p:spPr/>
        <p:txBody>
          <a:bodyPr/>
          <a:lstStyle/>
          <a:p>
            <a:pPr>
              <a:defRPr/>
            </a:pPr>
            <a:endParaRPr lang="en-US" dirty="0">
              <a:solidFill>
                <a:prstClr val="black"/>
              </a:solidFill>
            </a:endParaRPr>
          </a:p>
        </p:txBody>
      </p:sp>
      <p:sp>
        <p:nvSpPr>
          <p:cNvPr id="23556" name="Slide Number Placeholder 5"/>
          <p:cNvSpPr>
            <a:spLocks noGrp="1"/>
          </p:cNvSpPr>
          <p:nvPr>
            <p:ph type="sldNum" sz="quarter" idx="12"/>
          </p:nvPr>
        </p:nvSpPr>
        <p:spPr/>
        <p:txBody>
          <a:bodyPr/>
          <a:lstStyle/>
          <a:p>
            <a:pPr>
              <a:defRPr/>
            </a:pPr>
            <a:fld id="{35C8E709-50B9-4478-A1DC-8FE6312D30D5}" type="slidenum">
              <a:rPr lang="en-US">
                <a:solidFill>
                  <a:prstClr val="black"/>
                </a:solidFill>
              </a:rPr>
              <a:pPr>
                <a:defRPr/>
              </a:pPr>
              <a:t>35</a:t>
            </a:fld>
            <a:endParaRPr lang="en-US" dirty="0">
              <a:solidFill>
                <a:prstClr val="black"/>
              </a:solidFill>
            </a:endParaRPr>
          </a:p>
        </p:txBody>
      </p:sp>
      <p:sp>
        <p:nvSpPr>
          <p:cNvPr id="23557" name="Rectangle 2"/>
          <p:cNvSpPr>
            <a:spLocks noGrp="1" noChangeArrowheads="1"/>
          </p:cNvSpPr>
          <p:nvPr>
            <p:ph type="title"/>
          </p:nvPr>
        </p:nvSpPr>
        <p:spPr/>
        <p:txBody>
          <a:bodyPr/>
          <a:lstStyle/>
          <a:p>
            <a:pPr algn="ctr" eaLnBrk="1" hangingPunct="1">
              <a:defRPr/>
            </a:pPr>
            <a:r>
              <a:rPr lang="en-US" sz="5000" b="1" dirty="0">
                <a:solidFill>
                  <a:schemeClr val="tx1"/>
                </a:solidFill>
                <a:effectLst/>
                <a:latin typeface="Times New Roman" panose="02020603050405020304" pitchFamily="18" charset="0"/>
                <a:cs typeface="Times New Roman" panose="02020603050405020304" pitchFamily="18" charset="0"/>
              </a:rPr>
              <a:t>Pride</a:t>
            </a:r>
          </a:p>
        </p:txBody>
      </p:sp>
      <p:sp>
        <p:nvSpPr>
          <p:cNvPr id="58373" name="Rectangle 3"/>
          <p:cNvSpPr>
            <a:spLocks noGrp="1" noChangeArrowheads="1"/>
          </p:cNvSpPr>
          <p:nvPr>
            <p:ph type="body" idx="1"/>
          </p:nvPr>
        </p:nvSpPr>
        <p:spPr>
          <a:xfrm>
            <a:off x="1143000" y="2438400"/>
            <a:ext cx="7772400" cy="4114800"/>
          </a:xfrm>
        </p:spPr>
        <p:txBody>
          <a:bodyPr/>
          <a:lstStyle/>
          <a:p>
            <a:pPr eaLnBrk="1" hangingPunct="1"/>
            <a:r>
              <a:rPr lang="en-US" dirty="0">
                <a:latin typeface="Times New Roman" panose="02020603050405020304" pitchFamily="18" charset="0"/>
                <a:cs typeface="Times New Roman" panose="02020603050405020304" pitchFamily="18" charset="0"/>
              </a:rPr>
              <a:t>What I love about my group is ____________________</a:t>
            </a:r>
          </a:p>
          <a:p>
            <a:pPr eaLnBrk="1" hangingPunct="1"/>
            <a:endParaRPr lang="en-US" dirty="0">
              <a:latin typeface="Times New Roman" panose="02020603050405020304" pitchFamily="18" charset="0"/>
              <a:cs typeface="Times New Roman" panose="02020603050405020304" pitchFamily="18" charset="0"/>
            </a:endParaRPr>
          </a:p>
          <a:p>
            <a:pPr eaLnBrk="1" hangingPunct="1"/>
            <a:r>
              <a:rPr lang="en-US" dirty="0">
                <a:latin typeface="Times New Roman" panose="02020603050405020304" pitchFamily="18" charset="0"/>
                <a:cs typeface="Times New Roman" panose="02020603050405020304" pitchFamily="18" charset="0"/>
              </a:rPr>
              <a:t>What I am proud of about my group is ____________________</a:t>
            </a:r>
          </a:p>
          <a:p>
            <a:pPr eaLnBrk="1" hangingPunct="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537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FFDE0A0-DE68-44A9-A507-67E940601DB4}" type="datetime3">
              <a:rPr lang="en-US" smtClean="0">
                <a:solidFill>
                  <a:prstClr val="black"/>
                </a:solidFill>
                <a:latin typeface="Comic Sans MS" pitchFamily="66" charset="0"/>
              </a:rPr>
              <a:pPr/>
              <a:t>17 May 2018</a:t>
            </a:fld>
            <a:endParaRPr lang="en-US" dirty="0">
              <a:solidFill>
                <a:prstClr val="black"/>
              </a:solidFill>
              <a:latin typeface="Comic Sans MS" pitchFamily="66" charset="0"/>
            </a:endParaRPr>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solidFill>
                  <a:prstClr val="black"/>
                </a:solidFill>
                <a:latin typeface="Comic Sans MS" pitchFamily="66" charset="0"/>
              </a:rPr>
              <a:t>(c) National Coalition Building Institute International</a:t>
            </a: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FB54F10-6C94-43CD-8052-7FAC176288A3}" type="slidenum">
              <a:rPr lang="en-US" smtClean="0">
                <a:solidFill>
                  <a:prstClr val="black"/>
                </a:solidFill>
                <a:latin typeface="Comic Sans MS" pitchFamily="66" charset="0"/>
              </a:rPr>
              <a:pPr/>
              <a:t>36</a:t>
            </a:fld>
            <a:endParaRPr lang="en-US" dirty="0">
              <a:solidFill>
                <a:prstClr val="black"/>
              </a:solidFill>
              <a:latin typeface="Comic Sans MS" pitchFamily="66" charset="0"/>
            </a:endParaRPr>
          </a:p>
        </p:txBody>
      </p:sp>
      <p:sp>
        <p:nvSpPr>
          <p:cNvPr id="25605" name="Rectangle 2"/>
          <p:cNvSpPr>
            <a:spLocks noGrp="1" noChangeArrowheads="1"/>
          </p:cNvSpPr>
          <p:nvPr>
            <p:ph type="title"/>
          </p:nvPr>
        </p:nvSpPr>
        <p:spPr>
          <a:xfrm>
            <a:off x="457200" y="267494"/>
            <a:ext cx="8229600" cy="951706"/>
          </a:xfrm>
          <a:noFill/>
        </p:spPr>
        <p:txBody>
          <a:bodyPr lIns="92075" tIns="46038" rIns="92075" bIns="46038">
            <a:noAutofit/>
          </a:bodyPr>
          <a:lstStyle/>
          <a:p>
            <a:pPr algn="ctr" eaLnBrk="1" hangingPunct="1"/>
            <a:r>
              <a:rPr lang="en-US" sz="4000" b="1"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t>Re-evaluation Counseling (RC): </a:t>
            </a:r>
            <a:br>
              <a:rPr lang="en-US" sz="4000" b="1"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br>
            <a:r>
              <a:rPr lang="en-US" sz="4000" b="1" dirty="0">
                <a:solidFill>
                  <a:schemeClr val="tx1"/>
                </a:solidFill>
                <a:effectLst/>
                <a:latin typeface="Times New Roman" panose="02020603050405020304" pitchFamily="18" charset="0"/>
                <a:cs typeface="Times New Roman" panose="02020603050405020304" pitchFamily="18" charset="0"/>
              </a:rPr>
              <a:t>Caucuses</a:t>
            </a:r>
          </a:p>
        </p:txBody>
      </p:sp>
      <p:sp>
        <p:nvSpPr>
          <p:cNvPr id="134147" name="Rectangle 3"/>
          <p:cNvSpPr>
            <a:spLocks noGrp="1" noChangeArrowheads="1"/>
          </p:cNvSpPr>
          <p:nvPr>
            <p:ph type="body" idx="1"/>
          </p:nvPr>
        </p:nvSpPr>
        <p:spPr>
          <a:xfrm>
            <a:off x="533400" y="1219200"/>
            <a:ext cx="8308975" cy="5105400"/>
          </a:xfrm>
          <a:noFill/>
        </p:spPr>
        <p:txBody>
          <a:bodyPr lIns="92075" tIns="46038" rIns="92075" bIns="46038"/>
          <a:lstStyle/>
          <a:p>
            <a:pPr>
              <a:buFont typeface="Wingdings" panose="05000000000000000000" pitchFamily="2" charset="2"/>
              <a:buChar char="§"/>
            </a:pPr>
            <a:r>
              <a:rPr lang="en-US" sz="4000" dirty="0">
                <a:latin typeface="Times New Roman" panose="02020603050405020304" pitchFamily="18" charset="0"/>
                <a:cs typeface="Times New Roman" panose="02020603050405020304" pitchFamily="18" charset="0"/>
              </a:rPr>
              <a:t>What do you want others to never say [or think] or do again</a:t>
            </a:r>
          </a:p>
          <a:p>
            <a:pPr>
              <a:buFont typeface="Wingdings" panose="05000000000000000000" pitchFamily="2" charset="2"/>
              <a:buChar char="§"/>
            </a:pPr>
            <a:endParaRPr lang="en-US" sz="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4000" dirty="0">
                <a:latin typeface="Times New Roman" panose="02020603050405020304" pitchFamily="18" charset="0"/>
                <a:cs typeface="Times New Roman" panose="02020603050405020304" pitchFamily="18" charset="0"/>
              </a:rPr>
              <a:t>What do you want people to know about your group?  What do you want us to understand?</a:t>
            </a:r>
          </a:p>
          <a:p>
            <a:pPr marL="65087" indent="0">
              <a:buNone/>
            </a:pPr>
            <a:r>
              <a:rPr lang="en-US" sz="800" b="1" dirty="0">
                <a:latin typeface="Times New Roman" panose="02020603050405020304" pitchFamily="18" charset="0"/>
                <a:cs typeface="Times New Roman" panose="02020603050405020304" pitchFamily="18" charset="0"/>
              </a:rPr>
              <a:t>_____________________________________</a:t>
            </a:r>
          </a:p>
          <a:p>
            <a:pPr marL="65087" indent="0">
              <a:buNone/>
            </a:pPr>
            <a:r>
              <a:rPr lang="en-US" sz="1600" b="1" dirty="0">
                <a:latin typeface="Times New Roman" panose="02020603050405020304" pitchFamily="18" charset="0"/>
                <a:cs typeface="Times New Roman" panose="02020603050405020304" pitchFamily="18" charset="0"/>
              </a:rPr>
              <a:t>About RC Techniques:  </a:t>
            </a:r>
            <a:r>
              <a:rPr lang="en-US" sz="1600" dirty="0">
                <a:latin typeface="Times New Roman" panose="02020603050405020304" pitchFamily="18" charset="0"/>
                <a:cs typeface="Times New Roman" panose="02020603050405020304" pitchFamily="18" charset="0"/>
              </a:rPr>
              <a:t>"Techniques in Re-evaluation Counseling are general summaries of what has been found to be helpful or workable in the past experience of other Co-Counselors. At best, they are general indications of workable processes to be used in a session and almost always need modification for any particular situation in a particular session with a particular client.“  (The List, 5.255)  </a:t>
            </a:r>
            <a:r>
              <a:rPr lang="en-US" sz="1600" dirty="0">
                <a:latin typeface="Times New Roman" panose="02020603050405020304" pitchFamily="18" charset="0"/>
                <a:cs typeface="Times New Roman" panose="02020603050405020304" pitchFamily="18" charset="0"/>
                <a:hlinkClick r:id="rId3"/>
              </a:rPr>
              <a:t>www.rc.org</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itchFamily="2" charset="2"/>
              </a:rPr>
              <a:t> Practice  Techniques  Oppression</a:t>
            </a:r>
            <a:endParaRPr lang="en-US" sz="1600" dirty="0">
              <a:latin typeface="Times New Roman" panose="02020603050405020304" pitchFamily="18" charset="0"/>
              <a:cs typeface="Times New Roman" panose="02020603050405020304" pitchFamily="18" charset="0"/>
            </a:endParaRPr>
          </a:p>
          <a:p>
            <a:endParaRPr lang="en-US" dirty="0"/>
          </a:p>
          <a:p>
            <a:pPr eaLnBrk="1" hangingPunct="1">
              <a:lnSpc>
                <a:spcPct val="120000"/>
              </a:lnSpc>
              <a:spcBef>
                <a:spcPct val="70000"/>
              </a:spcBef>
            </a:pPr>
            <a:endParaRPr lang="en-US" dirty="0"/>
          </a:p>
          <a:p>
            <a:pPr eaLnBrk="1" hangingPunct="1"/>
            <a:endParaRPr lang="en-US" dirty="0"/>
          </a:p>
        </p:txBody>
      </p:sp>
    </p:spTree>
    <p:extLst>
      <p:ext uri="{BB962C8B-B14F-4D97-AF65-F5344CB8AC3E}">
        <p14:creationId xmlns:p14="http://schemas.microsoft.com/office/powerpoint/2010/main" val="3629744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p:txBody>
          <a:bodyPr/>
          <a:lstStyle/>
          <a:p>
            <a:pPr>
              <a:defRPr/>
            </a:pPr>
            <a:fld id="{1CE5A333-FDE4-4A1E-81D8-EA4F7456C08D}" type="datetime3">
              <a:rPr lang="en-US">
                <a:solidFill>
                  <a:prstClr val="black"/>
                </a:solidFill>
              </a:rPr>
              <a:pPr>
                <a:defRPr/>
              </a:pPr>
              <a:t>17 May 2018</a:t>
            </a:fld>
            <a:endParaRPr lang="en-US" dirty="0">
              <a:solidFill>
                <a:prstClr val="black"/>
              </a:solidFill>
            </a:endParaRPr>
          </a:p>
        </p:txBody>
      </p:sp>
      <p:sp>
        <p:nvSpPr>
          <p:cNvPr id="24579" name="Footer Placeholder 4"/>
          <p:cNvSpPr>
            <a:spLocks noGrp="1"/>
          </p:cNvSpPr>
          <p:nvPr>
            <p:ph type="ftr" sz="quarter" idx="11"/>
          </p:nvPr>
        </p:nvSpPr>
        <p:spPr/>
        <p:txBody>
          <a:bodyPr/>
          <a:lstStyle/>
          <a:p>
            <a:pPr>
              <a:defRPr/>
            </a:pPr>
            <a:endParaRPr lang="en-US" dirty="0">
              <a:solidFill>
                <a:prstClr val="black"/>
              </a:solidFill>
            </a:endParaRPr>
          </a:p>
        </p:txBody>
      </p:sp>
      <p:sp>
        <p:nvSpPr>
          <p:cNvPr id="24580" name="Slide Number Placeholder 5"/>
          <p:cNvSpPr>
            <a:spLocks noGrp="1"/>
          </p:cNvSpPr>
          <p:nvPr>
            <p:ph type="sldNum" sz="quarter" idx="12"/>
          </p:nvPr>
        </p:nvSpPr>
        <p:spPr/>
        <p:txBody>
          <a:bodyPr/>
          <a:lstStyle/>
          <a:p>
            <a:pPr>
              <a:defRPr/>
            </a:pPr>
            <a:fld id="{141CCEB0-F3B9-4BFD-AD92-034BC874F29D}" type="slidenum">
              <a:rPr lang="en-US">
                <a:solidFill>
                  <a:prstClr val="black"/>
                </a:solidFill>
              </a:rPr>
              <a:pPr>
                <a:defRPr/>
              </a:pPr>
              <a:t>37</a:t>
            </a:fld>
            <a:endParaRPr lang="en-US" dirty="0">
              <a:solidFill>
                <a:prstClr val="black"/>
              </a:solidFill>
            </a:endParaRPr>
          </a:p>
        </p:txBody>
      </p:sp>
      <p:sp>
        <p:nvSpPr>
          <p:cNvPr id="24581" name="Rectangle 2"/>
          <p:cNvSpPr>
            <a:spLocks noGrp="1" noChangeArrowheads="1"/>
          </p:cNvSpPr>
          <p:nvPr>
            <p:ph type="title"/>
          </p:nvPr>
        </p:nvSpPr>
        <p:spPr>
          <a:xfrm>
            <a:off x="457200" y="267494"/>
            <a:ext cx="8229600" cy="723106"/>
          </a:xfrm>
        </p:spPr>
        <p:txBody>
          <a:bodyPr lIns="92075" tIns="46038" rIns="92075" bIns="46038"/>
          <a:lstStyle/>
          <a:p>
            <a:pPr algn="ctr" eaLnBrk="1" hangingPunct="1">
              <a:defRPr/>
            </a:pPr>
            <a:r>
              <a:rPr lang="en-US" sz="4000" dirty="0">
                <a:solidFill>
                  <a:schemeClr val="tx1"/>
                </a:solidFill>
                <a:effectLst/>
                <a:latin typeface="Times New Roman" panose="02020603050405020304" pitchFamily="18" charset="0"/>
                <a:cs typeface="Times New Roman" panose="02020603050405020304" pitchFamily="18" charset="0"/>
              </a:rPr>
              <a:t>Caucuses</a:t>
            </a: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60421" name="Rectangle 3"/>
          <p:cNvSpPr>
            <a:spLocks noGrp="1" noChangeArrowheads="1"/>
          </p:cNvSpPr>
          <p:nvPr>
            <p:ph type="body" idx="1"/>
          </p:nvPr>
        </p:nvSpPr>
        <p:spPr>
          <a:xfrm>
            <a:off x="177800" y="914400"/>
            <a:ext cx="8308975" cy="5145088"/>
          </a:xfrm>
        </p:spPr>
        <p:txBody>
          <a:bodyPr lIns="92075" tIns="46038" rIns="92075" bIns="46038"/>
          <a:lstStyle/>
          <a:p>
            <a:pPr marL="560388" indent="-495300" eaLnBrk="1" hangingPunct="1">
              <a:lnSpc>
                <a:spcPct val="120000"/>
              </a:lnSpc>
              <a:buFont typeface="Wingdings 2" pitchFamily="18" charset="2"/>
              <a:buNone/>
            </a:pPr>
            <a:r>
              <a:rPr lang="en-US" sz="2800" dirty="0"/>
              <a:t>	</a:t>
            </a:r>
            <a:r>
              <a:rPr lang="en-US" sz="2800" dirty="0">
                <a:latin typeface="Times New Roman" panose="02020603050405020304" pitchFamily="18" charset="0"/>
                <a:cs typeface="Times New Roman" panose="02020603050405020304" pitchFamily="18" charset="0"/>
              </a:rPr>
              <a:t>Pick a target group* that you belong to </a:t>
            </a:r>
            <a:r>
              <a:rPr lang="en-US" sz="2800" u="sng" dirty="0">
                <a:latin typeface="Times New Roman" panose="02020603050405020304" pitchFamily="18" charset="0"/>
                <a:cs typeface="Times New Roman" panose="02020603050405020304" pitchFamily="18" charset="0"/>
              </a:rPr>
              <a:t>and</a:t>
            </a:r>
            <a:r>
              <a:rPr lang="en-US" sz="2800" dirty="0">
                <a:latin typeface="Times New Roman" panose="02020603050405020304" pitchFamily="18" charset="0"/>
                <a:cs typeface="Times New Roman" panose="02020603050405020304" pitchFamily="18" charset="0"/>
              </a:rPr>
              <a:t> is represented in this room.</a:t>
            </a:r>
          </a:p>
          <a:p>
            <a:pPr marL="560388" indent="-495300" eaLnBrk="1" hangingPunct="1">
              <a:lnSpc>
                <a:spcPct val="120000"/>
              </a:lnSpc>
              <a:buFont typeface="Wingdings 2" pitchFamily="18" charset="2"/>
              <a:buNone/>
            </a:pPr>
            <a:r>
              <a:rPr lang="en-US" sz="2800" dirty="0">
                <a:latin typeface="Times New Roman" panose="02020603050405020304" pitchFamily="18" charset="0"/>
                <a:cs typeface="Times New Roman" panose="02020603050405020304" pitchFamily="18" charset="0"/>
              </a:rPr>
              <a:t>	Caucus, choose a recorder, and answer these 2 questions:</a:t>
            </a:r>
          </a:p>
          <a:p>
            <a:pPr marL="560388" indent="-495300" eaLnBrk="1" hangingPunct="1">
              <a:lnSpc>
                <a:spcPct val="120000"/>
              </a:lnSpc>
              <a:buFont typeface="Wingdings 2" pitchFamily="18" charset="2"/>
              <a:buNone/>
            </a:pPr>
            <a:endParaRPr lang="en-US" sz="900" dirty="0">
              <a:latin typeface="Times New Roman" panose="02020603050405020304" pitchFamily="18" charset="0"/>
              <a:cs typeface="Times New Roman" panose="02020603050405020304" pitchFamily="18" charset="0"/>
            </a:endParaRPr>
          </a:p>
          <a:p>
            <a:pPr marL="560388" indent="-495300" eaLnBrk="1" hangingPunct="1">
              <a:lnSpc>
                <a:spcPct val="120000"/>
              </a:lnSpc>
              <a:buFont typeface="Wingdings 2" pitchFamily="18" charset="2"/>
              <a:buAutoNum type="arabicPeriod"/>
            </a:pPr>
            <a:r>
              <a:rPr lang="en-US" sz="2600" b="1" dirty="0">
                <a:latin typeface="Times New Roman" panose="02020603050405020304" pitchFamily="18" charset="0"/>
                <a:cs typeface="Times New Roman" panose="02020603050405020304" pitchFamily="18" charset="0"/>
              </a:rPr>
              <a:t>What do I </a:t>
            </a:r>
            <a:r>
              <a:rPr lang="en-US" sz="2600" b="1" u="sng" dirty="0">
                <a:latin typeface="Times New Roman" panose="02020603050405020304" pitchFamily="18" charset="0"/>
                <a:cs typeface="Times New Roman" panose="02020603050405020304" pitchFamily="18" charset="0"/>
              </a:rPr>
              <a:t>never again</a:t>
            </a:r>
            <a:r>
              <a:rPr lang="en-US" sz="2600" b="1" dirty="0">
                <a:latin typeface="Times New Roman" panose="02020603050405020304" pitchFamily="18" charset="0"/>
                <a:cs typeface="Times New Roman" panose="02020603050405020304" pitchFamily="18" charset="0"/>
              </a:rPr>
              <a:t> want people to say, think, or do towards my group?</a:t>
            </a:r>
          </a:p>
          <a:p>
            <a:pPr marL="560388" indent="-495300" eaLnBrk="1" hangingPunct="1">
              <a:lnSpc>
                <a:spcPct val="120000"/>
              </a:lnSpc>
              <a:spcBef>
                <a:spcPct val="70000"/>
              </a:spcBef>
              <a:buFont typeface="Wingdings 2" pitchFamily="18" charset="2"/>
              <a:buAutoNum type="arabicPeriod"/>
            </a:pPr>
            <a:r>
              <a:rPr lang="en-US" sz="2600" b="1" dirty="0">
                <a:latin typeface="Times New Roman" panose="02020603050405020304" pitchFamily="18" charset="0"/>
                <a:cs typeface="Times New Roman" panose="02020603050405020304" pitchFamily="18" charset="0"/>
              </a:rPr>
              <a:t>What do I </a:t>
            </a:r>
            <a:r>
              <a:rPr lang="en-US" sz="2600" b="1" u="sng" dirty="0">
                <a:latin typeface="Times New Roman" panose="02020603050405020304" pitchFamily="18" charset="0"/>
                <a:cs typeface="Times New Roman" panose="02020603050405020304" pitchFamily="18" charset="0"/>
              </a:rPr>
              <a:t>require allies </a:t>
            </a:r>
            <a:r>
              <a:rPr lang="en-US" sz="2600" b="1" dirty="0">
                <a:latin typeface="Times New Roman" panose="02020603050405020304" pitchFamily="18" charset="0"/>
                <a:cs typeface="Times New Roman" panose="02020603050405020304" pitchFamily="18" charset="0"/>
              </a:rPr>
              <a:t>to know and do for me and group?</a:t>
            </a:r>
            <a:r>
              <a:rPr lang="en-US" sz="2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Review Target / Non-Target Index below</a:t>
            </a:r>
            <a:r>
              <a:rPr lang="en-US" sz="1800" dirty="0">
                <a:latin typeface="Times New Roman" panose="02020603050405020304" pitchFamily="18" charset="0"/>
                <a:cs typeface="Times New Roman" panose="02020603050405020304" pitchFamily="18" charset="0"/>
                <a:sym typeface="Wingdings" pitchFamily="2" charset="2"/>
              </a:rPr>
              <a: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031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5F41FAF-EE3F-4D7A-9FEC-F11867EE1A0E}" type="datetime3">
              <a:rPr lang="en-US" smtClean="0">
                <a:latin typeface="Comic Sans MS" pitchFamily="66" charset="0"/>
              </a:rPr>
              <a:pPr/>
              <a:t>17 May 2018</a:t>
            </a:fld>
            <a:endParaRPr lang="en-US" dirty="0">
              <a:latin typeface="Comic Sans MS" pitchFamily="66" charset="0"/>
            </a:endParaRPr>
          </a:p>
        </p:txBody>
      </p:sp>
      <p:sp>
        <p:nvSpPr>
          <p:cNvPr id="28675"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latin typeface="Comic Sans MS" pitchFamily="66" charset="0"/>
              </a:rPr>
              <a:t>(c) National Coalition Building Institute International</a:t>
            </a:r>
          </a:p>
        </p:txBody>
      </p:sp>
      <p:sp>
        <p:nvSpPr>
          <p:cNvPr id="2867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6455F00-C908-4A53-B592-CE352EC41AFF}" type="slidenum">
              <a:rPr lang="en-US" smtClean="0">
                <a:latin typeface="Comic Sans MS" pitchFamily="66" charset="0"/>
              </a:rPr>
              <a:pPr/>
              <a:t>38</a:t>
            </a:fld>
            <a:endParaRPr lang="en-US" dirty="0">
              <a:latin typeface="Comic Sans MS" pitchFamily="66" charset="0"/>
            </a:endParaRPr>
          </a:p>
        </p:txBody>
      </p:sp>
      <p:sp>
        <p:nvSpPr>
          <p:cNvPr id="28677" name="Rectangle 2"/>
          <p:cNvSpPr>
            <a:spLocks noGrp="1" noChangeArrowheads="1"/>
          </p:cNvSpPr>
          <p:nvPr>
            <p:ph type="ctrTitle"/>
          </p:nvPr>
        </p:nvSpPr>
        <p:spPr>
          <a:xfrm>
            <a:off x="1066800" y="685800"/>
            <a:ext cx="7086600" cy="4267200"/>
          </a:xfrm>
          <a:noFill/>
        </p:spPr>
        <p:txBody>
          <a:bodyPr lIns="92075" tIns="46038" rIns="92075" bIns="46038">
            <a:normAutofit fontScale="90000"/>
          </a:bodyPr>
          <a:lstStyle/>
          <a:p>
            <a:pPr algn="l" eaLnBrk="1" hangingPunct="1">
              <a:lnSpc>
                <a:spcPct val="150000"/>
              </a:lnSpc>
            </a:pPr>
            <a:r>
              <a:rPr lang="en-US" sz="5500" dirty="0">
                <a:solidFill>
                  <a:schemeClr val="tx1"/>
                </a:solidFill>
                <a:effectLst/>
                <a:latin typeface="Times New Roman" panose="02020603050405020304" pitchFamily="18" charset="0"/>
                <a:cs typeface="Times New Roman" panose="02020603050405020304" pitchFamily="18" charset="0"/>
              </a:rPr>
              <a:t>Speak-Outs</a:t>
            </a:r>
            <a:br>
              <a:rPr lang="en-US" sz="5500" dirty="0">
                <a:solidFill>
                  <a:schemeClr val="tx1"/>
                </a:solidFill>
                <a:effectLst/>
                <a:latin typeface="Times New Roman" panose="02020603050405020304" pitchFamily="18" charset="0"/>
                <a:cs typeface="Times New Roman" panose="02020603050405020304" pitchFamily="18" charset="0"/>
              </a:rPr>
            </a:br>
            <a:r>
              <a:rPr lang="en-US" sz="3600" dirty="0">
                <a:solidFill>
                  <a:schemeClr val="tx1"/>
                </a:solidFill>
                <a:effectLst/>
                <a:latin typeface="Times New Roman" panose="02020603050405020304" pitchFamily="18" charset="0"/>
                <a:cs typeface="Times New Roman" panose="02020603050405020304" pitchFamily="18" charset="0"/>
              </a:rPr>
              <a:t>Personal story-telling:</a:t>
            </a:r>
            <a:br>
              <a:rPr lang="en-US" sz="3600" dirty="0">
                <a:solidFill>
                  <a:schemeClr val="tx1"/>
                </a:solidFill>
                <a:effectLst/>
                <a:latin typeface="Times New Roman" panose="02020603050405020304" pitchFamily="18" charset="0"/>
                <a:cs typeface="Times New Roman" panose="02020603050405020304" pitchFamily="18" charset="0"/>
              </a:rPr>
            </a:br>
            <a:r>
              <a:rPr lang="en-US" sz="3100" dirty="0">
                <a:solidFill>
                  <a:schemeClr val="tx1"/>
                </a:solidFill>
                <a:effectLst/>
                <a:latin typeface="Times New Roman" panose="02020603050405020304" pitchFamily="18" charset="0"/>
                <a:cs typeface="Times New Roman" panose="02020603050405020304" pitchFamily="18" charset="0"/>
              </a:rPr>
              <a:t>Opportunity to relate a specific, personal and </a:t>
            </a:r>
            <a:br>
              <a:rPr lang="en-US" sz="3100" dirty="0">
                <a:solidFill>
                  <a:schemeClr val="tx1"/>
                </a:solidFill>
                <a:effectLst/>
                <a:latin typeface="Times New Roman" panose="02020603050405020304" pitchFamily="18" charset="0"/>
                <a:cs typeface="Times New Roman" panose="02020603050405020304" pitchFamily="18" charset="0"/>
              </a:rPr>
            </a:br>
            <a:r>
              <a:rPr lang="en-US" sz="3100" dirty="0">
                <a:solidFill>
                  <a:schemeClr val="tx1"/>
                </a:solidFill>
                <a:effectLst/>
                <a:latin typeface="Times New Roman" panose="02020603050405020304" pitchFamily="18" charset="0"/>
                <a:cs typeface="Times New Roman" panose="02020603050405020304" pitchFamily="18" charset="0"/>
              </a:rPr>
              <a:t>still emotionally charged incident where </a:t>
            </a:r>
            <a:r>
              <a:rPr lang="en-US" sz="3100" i="1" dirty="0">
                <a:solidFill>
                  <a:schemeClr val="tx1"/>
                </a:solidFill>
                <a:effectLst/>
                <a:latin typeface="Times New Roman" panose="02020603050405020304" pitchFamily="18" charset="0"/>
                <a:cs typeface="Times New Roman" panose="02020603050405020304" pitchFamily="18" charset="0"/>
              </a:rPr>
              <a:t>you</a:t>
            </a:r>
            <a:r>
              <a:rPr lang="en-US" sz="3100" dirty="0">
                <a:solidFill>
                  <a:schemeClr val="tx1"/>
                </a:solidFill>
                <a:effectLst/>
                <a:latin typeface="Times New Roman" panose="02020603050405020304" pitchFamily="18" charset="0"/>
                <a:cs typeface="Times New Roman" panose="02020603050405020304" pitchFamily="18" charset="0"/>
              </a:rPr>
              <a:t> were the target of discrimination.</a:t>
            </a:r>
          </a:p>
        </p:txBody>
      </p:sp>
      <p:sp>
        <p:nvSpPr>
          <p:cNvPr id="28678" name="Rectangle 3"/>
          <p:cNvSpPr>
            <a:spLocks noGrp="1" noChangeArrowheads="1"/>
          </p:cNvSpPr>
          <p:nvPr>
            <p:ph type="subTitle" idx="1"/>
          </p:nvPr>
        </p:nvSpPr>
        <p:spPr>
          <a:xfrm>
            <a:off x="2209800" y="3505200"/>
            <a:ext cx="2286000" cy="2590800"/>
          </a:xfrm>
          <a:noFill/>
        </p:spPr>
        <p:txBody>
          <a:bodyPr lIns="92075" tIns="46038" rIns="92075" bIns="46038"/>
          <a:lstStyle/>
          <a:p>
            <a:pPr algn="l" eaLnBrk="1" hangingPunct="1"/>
            <a:endParaRPr lang="en-US" b="1" dirty="0">
              <a:solidFill>
                <a:schemeClr val="bg2"/>
              </a:solidFill>
            </a:endParaRPr>
          </a:p>
          <a:p>
            <a:pPr algn="l" eaLnBrk="1" hangingPunct="1"/>
            <a:endParaRPr lang="en-US" dirty="0">
              <a:solidFill>
                <a:schemeClr val="bg2"/>
              </a:solidFill>
            </a:endParaRPr>
          </a:p>
        </p:txBody>
      </p:sp>
    </p:spTree>
    <p:extLst>
      <p:ext uri="{BB962C8B-B14F-4D97-AF65-F5344CB8AC3E}">
        <p14:creationId xmlns:p14="http://schemas.microsoft.com/office/powerpoint/2010/main" val="1597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819400" y="381000"/>
            <a:ext cx="2819400" cy="990600"/>
          </a:xfrm>
        </p:spPr>
        <p:txBody>
          <a:bodyPr/>
          <a:lstStyle/>
          <a:p>
            <a:endParaRPr lang="en-US" dirty="0"/>
          </a:p>
        </p:txBody>
      </p:sp>
      <p:sp>
        <p:nvSpPr>
          <p:cNvPr id="3" name="Content Placeholder 2"/>
          <p:cNvSpPr>
            <a:spLocks noGrp="1"/>
          </p:cNvSpPr>
          <p:nvPr>
            <p:ph idx="1"/>
          </p:nvPr>
        </p:nvSpPr>
        <p:spPr>
          <a:xfrm>
            <a:off x="533400" y="304800"/>
            <a:ext cx="8001000" cy="6400800"/>
          </a:xfrm>
        </p:spPr>
        <p:txBody>
          <a:bodyPr/>
          <a:lstStyle/>
          <a:p>
            <a:pPr marL="65087" indent="0">
              <a:buNone/>
              <a:defRPr/>
            </a:pPr>
            <a:r>
              <a:rPr lang="en-US" sz="2800" dirty="0">
                <a:latin typeface="Times New Roman" panose="02020603050405020304" pitchFamily="18" charset="0"/>
                <a:cs typeface="Times New Roman" panose="02020603050405020304" pitchFamily="18" charset="0"/>
              </a:rPr>
              <a:t>When was an </a:t>
            </a:r>
            <a:r>
              <a:rPr lang="en-US" sz="2800" b="1" dirty="0">
                <a:latin typeface="Times New Roman" panose="02020603050405020304" pitchFamily="18" charset="0"/>
                <a:cs typeface="Times New Roman" panose="02020603050405020304" pitchFamily="18" charset="0"/>
              </a:rPr>
              <a:t>early time </a:t>
            </a:r>
            <a:r>
              <a:rPr lang="en-US" sz="2800" dirty="0">
                <a:latin typeface="Times New Roman" panose="02020603050405020304" pitchFamily="18" charset="0"/>
                <a:cs typeface="Times New Roman" panose="02020603050405020304" pitchFamily="18" charset="0"/>
              </a:rPr>
              <a:t>in your life </a:t>
            </a:r>
          </a:p>
          <a:p>
            <a:pPr marL="65087" indent="0">
              <a:buNone/>
              <a:defRPr/>
            </a:pPr>
            <a:r>
              <a:rPr lang="en-US" sz="2800" dirty="0">
                <a:latin typeface="Times New Roman" panose="02020603050405020304" pitchFamily="18" charset="0"/>
                <a:cs typeface="Times New Roman" panose="02020603050405020304" pitchFamily="18" charset="0"/>
              </a:rPr>
              <a:t>or in the history of your group </a:t>
            </a:r>
          </a:p>
          <a:p>
            <a:pPr marL="65087" indent="0">
              <a:buNone/>
              <a:defRPr/>
            </a:pPr>
            <a:r>
              <a:rPr lang="en-US" sz="2800" dirty="0">
                <a:latin typeface="Times New Roman" panose="02020603050405020304" pitchFamily="18" charset="0"/>
                <a:cs typeface="Times New Roman" panose="02020603050405020304" pitchFamily="18" charset="0"/>
              </a:rPr>
              <a:t>when you or the group were </a:t>
            </a:r>
            <a:r>
              <a:rPr lang="en-US" sz="2800" b="1" dirty="0">
                <a:latin typeface="Times New Roman" panose="02020603050405020304" pitchFamily="18" charset="0"/>
                <a:cs typeface="Times New Roman" panose="02020603050405020304" pitchFamily="18" charset="0"/>
              </a:rPr>
              <a:t>targeted</a:t>
            </a:r>
            <a:r>
              <a:rPr lang="en-US" sz="2800" dirty="0">
                <a:latin typeface="Times New Roman" panose="02020603050405020304" pitchFamily="18" charset="0"/>
                <a:cs typeface="Times New Roman" panose="02020603050405020304" pitchFamily="18" charset="0"/>
              </a:rPr>
              <a:t> for mistreatment:</a:t>
            </a:r>
          </a:p>
          <a:p>
            <a:pPr marL="65087" indent="0">
              <a:buNone/>
              <a:defRPr/>
            </a:pPr>
            <a:endParaRPr lang="en-US" sz="800" b="1" dirty="0">
              <a:latin typeface="Times New Roman" panose="02020603050405020304" pitchFamily="18" charset="0"/>
              <a:cs typeface="Times New Roman" panose="02020603050405020304" pitchFamily="18" charset="0"/>
            </a:endParaRPr>
          </a:p>
          <a:p>
            <a:pPr marL="65087" indent="0">
              <a:buNone/>
              <a:defRPr/>
            </a:pPr>
            <a:r>
              <a:rPr lang="en-US" sz="2800" b="1" dirty="0">
                <a:latin typeface="Times New Roman" panose="02020603050405020304" pitchFamily="18" charset="0"/>
                <a:cs typeface="Times New Roman" panose="02020603050405020304" pitchFamily="18" charset="0"/>
              </a:rPr>
              <a:t>that is, treated </a:t>
            </a:r>
            <a:r>
              <a:rPr lang="en-US" sz="2800" dirty="0">
                <a:latin typeface="Times New Roman" panose="02020603050405020304" pitchFamily="18" charset="0"/>
                <a:cs typeface="Times New Roman" panose="02020603050405020304" pitchFamily="18" charset="0"/>
              </a:rPr>
              <a:t>as </a:t>
            </a:r>
            <a:r>
              <a:rPr lang="en-US" sz="2800" b="1" dirty="0">
                <a:latin typeface="Times New Roman" panose="02020603050405020304" pitchFamily="18" charset="0"/>
                <a:cs typeface="Times New Roman" panose="02020603050405020304" pitchFamily="18" charset="0"/>
              </a:rPr>
              <a:t>less than fully human </a:t>
            </a:r>
          </a:p>
          <a:p>
            <a:pPr marL="65087" indent="0">
              <a:buNone/>
              <a:defRPr/>
            </a:pPr>
            <a:r>
              <a:rPr lang="en-US" sz="2800" dirty="0">
                <a:latin typeface="Times New Roman" panose="02020603050405020304" pitchFamily="18" charset="0"/>
                <a:cs typeface="Times New Roman" panose="02020603050405020304" pitchFamily="18" charset="0"/>
              </a:rPr>
              <a:t>by some other group? </a:t>
            </a:r>
          </a:p>
          <a:p>
            <a:pPr marL="65087" indent="0">
              <a:buNone/>
              <a:defRPr/>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Tell the story and express vigorously what you would’ve said or done in that past situation. </a:t>
            </a:r>
          </a:p>
          <a:p>
            <a:pPr>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Vent as freely as you’re able/feel safe to.</a:t>
            </a:r>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ACE864-BC2D-4E9F-BD55-C03A87A575CB}" type="datetime1">
              <a:rPr lang="en-US" sz="1400" smtClean="0"/>
              <a:pPr eaLnBrk="1" hangingPunct="1"/>
              <a:t>5/17/18</a:t>
            </a:fld>
            <a:endParaRPr lang="en-US" sz="1400" dirty="0"/>
          </a:p>
        </p:txBody>
      </p:sp>
      <p:sp>
        <p:nvSpPr>
          <p:cNvPr id="22533" name="Footer Placeholder 4"/>
          <p:cNvSpPr>
            <a:spLocks noGrp="1"/>
          </p:cNvSpPr>
          <p:nvPr>
            <p:ph type="ftr" sz="quarter" idx="11"/>
          </p:nvPr>
        </p:nvSpPr>
        <p:spPr>
          <a:xfrm>
            <a:off x="1676400" y="6248400"/>
            <a:ext cx="594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a:t>©2012 Prof. Thee Smith | Emory Univ.| Annotated | Re-use under Creative Commons Attribution-NonCommercial-ShareAlike 3.0 License</a:t>
            </a:r>
          </a:p>
        </p:txBody>
      </p:sp>
      <p:sp>
        <p:nvSpPr>
          <p:cNvPr id="225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C04A13-682F-4A88-983B-37F59219C83E}" type="slidenum">
              <a:rPr lang="en-US" sz="1400" smtClean="0"/>
              <a:pPr eaLnBrk="1" hangingPunct="1"/>
              <a:t>39</a:t>
            </a:fld>
            <a:endParaRPr lang="en-US" sz="1400" dirty="0"/>
          </a:p>
        </p:txBody>
      </p:sp>
    </p:spTree>
    <p:extLst>
      <p:ext uri="{BB962C8B-B14F-4D97-AF65-F5344CB8AC3E}">
        <p14:creationId xmlns:p14="http://schemas.microsoft.com/office/powerpoint/2010/main" val="42261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9306"/>
          </a:xfrm>
        </p:spPr>
        <p:txBody>
          <a:bodyPr>
            <a:normAutofit/>
          </a:bodyPr>
          <a:lstStyle/>
          <a:p>
            <a:pPr algn="ctr"/>
            <a:r>
              <a:rPr lang="en-US" sz="4000" dirty="0">
                <a:solidFill>
                  <a:schemeClr val="tx1"/>
                </a:solidFill>
                <a:effectLst/>
                <a:latin typeface="Times New Roman" panose="02020603050405020304" pitchFamily="18" charset="0"/>
                <a:cs typeface="Times New Roman" panose="02020603050405020304" pitchFamily="18" charset="0"/>
              </a:rPr>
              <a:t>Appendices</a:t>
            </a:r>
          </a:p>
        </p:txBody>
      </p:sp>
      <p:sp>
        <p:nvSpPr>
          <p:cNvPr id="3" name="Content Placeholder 2"/>
          <p:cNvSpPr>
            <a:spLocks noGrp="1"/>
          </p:cNvSpPr>
          <p:nvPr>
            <p:ph idx="1"/>
          </p:nvPr>
        </p:nvSpPr>
        <p:spPr>
          <a:xfrm>
            <a:off x="381000" y="838200"/>
            <a:ext cx="8382000" cy="5638800"/>
          </a:xfrm>
        </p:spPr>
        <p:txBody>
          <a:bodyPr/>
          <a:lstStyle/>
          <a:p>
            <a:pPr marL="91440" lvl="1" indent="0">
              <a:buClrTx/>
              <a:buNone/>
            </a:pPr>
            <a:endParaRPr lang="en-US" sz="800" b="1" dirty="0">
              <a:solidFill>
                <a:prstClr val="black"/>
              </a:solidFill>
              <a:latin typeface="Times New Roman" panose="02020603050405020304" pitchFamily="18" charset="0"/>
              <a:cs typeface="Times New Roman" panose="02020603050405020304" pitchFamily="18" charset="0"/>
            </a:endParaRPr>
          </a:p>
          <a:p>
            <a:pPr marL="91440" lvl="1" indent="0">
              <a:buClrTx/>
              <a:buNone/>
            </a:pPr>
            <a:r>
              <a:rPr lang="en-US" sz="3000" dirty="0">
                <a:solidFill>
                  <a:prstClr val="black"/>
                </a:solidFill>
                <a:latin typeface="Times New Roman" panose="02020603050405020304" pitchFamily="18" charset="0"/>
                <a:cs typeface="Times New Roman" panose="02020603050405020304" pitchFamily="18" charset="0"/>
              </a:rPr>
              <a:t>Appendix </a:t>
            </a:r>
            <a:r>
              <a:rPr lang="en-US" sz="3000" b="1" dirty="0">
                <a:solidFill>
                  <a:prstClr val="black"/>
                </a:solidFill>
                <a:latin typeface="Times New Roman" panose="02020603050405020304" pitchFamily="18" charset="0"/>
                <a:cs typeface="Times New Roman" panose="02020603050405020304" pitchFamily="18" charset="0"/>
              </a:rPr>
              <a:t>1</a:t>
            </a:r>
            <a:r>
              <a:rPr lang="en-US" sz="30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‘Restorative &amp; Therapeutic 					Jurisprudence -RTJ</a:t>
            </a:r>
            <a:r>
              <a:rPr lang="en-US" sz="2800" dirty="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 		  </a:t>
            </a:r>
            <a:r>
              <a:rPr lang="en-US" sz="3000" b="1" dirty="0">
                <a:solidFill>
                  <a:prstClr val="black"/>
                </a:solidFill>
                <a:latin typeface="Times New Roman" panose="02020603050405020304" pitchFamily="18" charset="0"/>
                <a:cs typeface="Times New Roman" panose="02020603050405020304" pitchFamily="18" charset="0"/>
              </a:rPr>
              <a:t>60</a:t>
            </a:r>
          </a:p>
          <a:p>
            <a:pPr marL="91440" lvl="1" indent="0">
              <a:buClrTx/>
              <a:buNone/>
            </a:pPr>
            <a:endParaRPr lang="en-US" sz="2400" dirty="0">
              <a:solidFill>
                <a:prstClr val="black"/>
              </a:solidFill>
              <a:latin typeface="Times New Roman" panose="02020603050405020304" pitchFamily="18" charset="0"/>
              <a:cs typeface="Times New Roman" panose="02020603050405020304" pitchFamily="18" charset="0"/>
            </a:endParaRPr>
          </a:p>
          <a:p>
            <a:pPr marL="65087" lvl="0" indent="0">
              <a:buClrTx/>
              <a:buNone/>
            </a:pPr>
            <a:r>
              <a:rPr lang="en-US" dirty="0">
                <a:solidFill>
                  <a:prstClr val="black"/>
                </a:solidFill>
                <a:latin typeface="Times New Roman" panose="02020603050405020304" pitchFamily="18" charset="0"/>
                <a:cs typeface="Times New Roman" panose="02020603050405020304" pitchFamily="18" charset="0"/>
              </a:rPr>
              <a:t>Appendix</a:t>
            </a:r>
            <a:r>
              <a:rPr lang="en-US" b="1" dirty="0">
                <a:solidFill>
                  <a:prstClr val="black"/>
                </a:solidFill>
                <a:latin typeface="Times New Roman" panose="02020603050405020304" pitchFamily="18" charset="0"/>
                <a:cs typeface="Times New Roman" panose="02020603050405020304" pitchFamily="18" charset="0"/>
              </a:rPr>
              <a:t> 2</a:t>
            </a:r>
            <a:r>
              <a:rPr lang="en-US"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Types of Diversity Training  </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74</a:t>
            </a:r>
          </a:p>
          <a:p>
            <a:pPr marL="65087" lvl="0" indent="0">
              <a:buClrTx/>
              <a:buNone/>
            </a:pPr>
            <a:endParaRPr lang="en-US" sz="2400" dirty="0">
              <a:solidFill>
                <a:prstClr val="black"/>
              </a:solidFill>
              <a:latin typeface="Times New Roman" panose="02020603050405020304" pitchFamily="18" charset="0"/>
              <a:cs typeface="Times New Roman" panose="02020603050405020304" pitchFamily="18" charset="0"/>
            </a:endParaRPr>
          </a:p>
          <a:p>
            <a:pPr marL="65087" indent="0">
              <a:buClrTx/>
              <a:buNone/>
            </a:pPr>
            <a:r>
              <a:rPr lang="en-US" dirty="0">
                <a:solidFill>
                  <a:prstClr val="black"/>
                </a:solidFill>
                <a:latin typeface="Times New Roman" panose="02020603050405020304" pitchFamily="18" charset="0"/>
                <a:cs typeface="Times New Roman" panose="02020603050405020304" pitchFamily="18" charset="0"/>
              </a:rPr>
              <a:t>Appendix</a:t>
            </a:r>
            <a:r>
              <a:rPr lang="en-US" b="1" dirty="0">
                <a:solidFill>
                  <a:prstClr val="black"/>
                </a:solidFill>
                <a:latin typeface="Times New Roman" panose="02020603050405020304" pitchFamily="18" charset="0"/>
                <a:cs typeface="Times New Roman" panose="02020603050405020304" pitchFamily="18" charset="0"/>
              </a:rPr>
              <a:t> 3</a:t>
            </a:r>
            <a:r>
              <a:rPr lang="en-US"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“Deliberately Developmental </a:t>
            </a:r>
          </a:p>
          <a:p>
            <a:pPr marL="65087" indent="0">
              <a:buClrTx/>
              <a:buNone/>
            </a:pPr>
            <a:r>
              <a:rPr lang="en-US" sz="2800" b="1" dirty="0">
                <a:solidFill>
                  <a:prstClr val="black"/>
                </a:solidFill>
                <a:latin typeface="Times New Roman" panose="02020603050405020304" pitchFamily="18" charset="0"/>
                <a:cs typeface="Times New Roman" panose="02020603050405020304" pitchFamily="18" charset="0"/>
              </a:rPr>
              <a:t>			Organizations” as Restorative</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81</a:t>
            </a:r>
          </a:p>
          <a:p>
            <a:pPr marL="65087" indent="0">
              <a:buClrTx/>
              <a:buNone/>
            </a:pPr>
            <a:endParaRPr lang="en-US" sz="2400" dirty="0">
              <a:solidFill>
                <a:prstClr val="black"/>
              </a:solidFill>
              <a:latin typeface="Times New Roman" panose="02020603050405020304" pitchFamily="18" charset="0"/>
              <a:cs typeface="Times New Roman" panose="02020603050405020304" pitchFamily="18" charset="0"/>
            </a:endParaRPr>
          </a:p>
          <a:p>
            <a:pPr marL="91440" lvl="1" indent="0">
              <a:buClrTx/>
              <a:buNone/>
            </a:pPr>
            <a:r>
              <a:rPr lang="en-US" sz="3000" dirty="0">
                <a:latin typeface="Times New Roman" panose="02020603050405020304" pitchFamily="18" charset="0"/>
                <a:cs typeface="Times New Roman" panose="02020603050405020304" pitchFamily="18" charset="0"/>
              </a:rPr>
              <a:t>Appendix </a:t>
            </a:r>
            <a:r>
              <a:rPr lang="en-US" sz="3000" b="1" dirty="0">
                <a:latin typeface="Times New Roman" panose="02020603050405020304" pitchFamily="18" charset="0"/>
                <a:cs typeface="Times New Roman" panose="02020603050405020304" pitchFamily="18" charset="0"/>
              </a:rPr>
              <a:t>4</a:t>
            </a:r>
            <a:r>
              <a:rPr lang="en-US" sz="3000" dirty="0">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Inter-Faith Competence</a:t>
            </a:r>
            <a:r>
              <a:rPr lang="en-US" sz="2800" b="1" baseline="30000" dirty="0">
                <a:solidFill>
                  <a:prstClr val="black"/>
                </a:solidFill>
                <a:latin typeface="Times New Roman" panose="02020603050405020304" pitchFamily="18" charset="0"/>
                <a:cs typeface="Times New Roman" panose="02020603050405020304" pitchFamily="18" charset="0"/>
              </a:rPr>
              <a:t>©</a:t>
            </a:r>
            <a:r>
              <a:rPr lang="en-US" sz="2800" b="1" dirty="0">
                <a:solidFill>
                  <a:prstClr val="black"/>
                </a:solidFill>
                <a:latin typeface="Times New Roman" panose="02020603050405020304" pitchFamily="18" charset="0"/>
                <a:cs typeface="Times New Roman" panose="02020603050405020304" pitchFamily="18" charset="0"/>
              </a:rPr>
              <a:t> </a:t>
            </a:r>
          </a:p>
          <a:p>
            <a:pPr marL="91440" lvl="1" indent="0">
              <a:buClrTx/>
              <a:buNone/>
            </a:pPr>
            <a:r>
              <a:rPr lang="en-US" sz="2800" b="1" dirty="0">
                <a:solidFill>
                  <a:prstClr val="black"/>
                </a:solidFill>
                <a:latin typeface="Times New Roman" panose="02020603050405020304" pitchFamily="18" charset="0"/>
                <a:cs typeface="Times New Roman" panose="02020603050405020304" pitchFamily="18" charset="0"/>
              </a:rPr>
              <a:t>			as Restorative</a:t>
            </a:r>
            <a:r>
              <a:rPr lang="en-US" sz="3000" dirty="0">
                <a:solidFill>
                  <a:prstClr val="black"/>
                </a:solidFill>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89</a:t>
            </a:r>
          </a:p>
          <a:p>
            <a:endParaRPr lang="en-US" sz="2000" dirty="0"/>
          </a:p>
        </p:txBody>
      </p:sp>
      <p:sp>
        <p:nvSpPr>
          <p:cNvPr id="4" name="Date Placeholder 3"/>
          <p:cNvSpPr>
            <a:spLocks noGrp="1"/>
          </p:cNvSpPr>
          <p:nvPr>
            <p:ph type="dt" sz="half" idx="10"/>
          </p:nvPr>
        </p:nvSpPr>
        <p:spPr/>
        <p:txBody>
          <a:bodyPr/>
          <a:lstStyle/>
          <a:p>
            <a:pPr>
              <a:defRPr/>
            </a:pPr>
            <a:r>
              <a:rPr lang="en-US" dirty="0"/>
              <a:t>April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4</a:t>
            </a:fld>
            <a:endParaRPr lang="en-US" dirty="0"/>
          </a:p>
        </p:txBody>
      </p:sp>
    </p:spTree>
    <p:extLst>
      <p:ext uri="{BB962C8B-B14F-4D97-AF65-F5344CB8AC3E}">
        <p14:creationId xmlns:p14="http://schemas.microsoft.com/office/powerpoint/2010/main" val="4094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lstStyle/>
          <a:p>
            <a:pPr algn="ctr" eaLnBrk="1" hangingPunct="1">
              <a:defRPr/>
            </a:pPr>
            <a:r>
              <a:rPr lang="en-US" sz="4800" b="1" dirty="0">
                <a:solidFill>
                  <a:schemeClr val="tx1"/>
                </a:solidFill>
                <a:effectLst/>
              </a:rPr>
              <a:t>Next Steps</a:t>
            </a:r>
          </a:p>
        </p:txBody>
      </p:sp>
      <p:sp>
        <p:nvSpPr>
          <p:cNvPr id="68610" name="Content Placeholder 2"/>
          <p:cNvSpPr>
            <a:spLocks noGrp="1"/>
          </p:cNvSpPr>
          <p:nvPr>
            <p:ph idx="1"/>
          </p:nvPr>
        </p:nvSpPr>
        <p:spPr>
          <a:xfrm>
            <a:off x="457200" y="1371600"/>
            <a:ext cx="8229600" cy="5083175"/>
          </a:xfrm>
        </p:spPr>
        <p:txBody>
          <a:bodyPr/>
          <a:lstStyle/>
          <a:p>
            <a:pPr eaLnBrk="1" hangingPunct="1">
              <a:buFont typeface="Wingdings 2" pitchFamily="18" charset="2"/>
              <a:buNone/>
            </a:pPr>
            <a:r>
              <a:rPr lang="en-US" sz="3200" dirty="0">
                <a:cs typeface="Arial" charset="0"/>
              </a:rPr>
              <a:t>Share personal, professional, or historical </a:t>
            </a:r>
            <a:r>
              <a:rPr lang="en-US" sz="3200" b="1" i="1" dirty="0">
                <a:cs typeface="Arial" charset="0"/>
              </a:rPr>
              <a:t>commitments</a:t>
            </a:r>
            <a:r>
              <a:rPr lang="en-US" sz="3200" dirty="0">
                <a:cs typeface="Arial" charset="0"/>
              </a:rPr>
              <a:t> you have made or are willing to make to any </a:t>
            </a:r>
            <a:r>
              <a:rPr lang="en-US" dirty="0"/>
              <a:t>groups targeted on the basis of:</a:t>
            </a:r>
          </a:p>
          <a:p>
            <a:pPr eaLnBrk="1" hangingPunct="1">
              <a:buFont typeface="Wingdings" pitchFamily="2" charset="2"/>
              <a:buChar char="§"/>
            </a:pPr>
            <a:r>
              <a:rPr lang="en-US" sz="2400" dirty="0"/>
              <a:t>Ethnicity</a:t>
            </a:r>
          </a:p>
          <a:p>
            <a:pPr eaLnBrk="1" hangingPunct="1">
              <a:buFont typeface="Wingdings" pitchFamily="2" charset="2"/>
              <a:buChar char="§"/>
            </a:pPr>
            <a:r>
              <a:rPr lang="en-US" sz="2400" dirty="0"/>
              <a:t>Gender</a:t>
            </a:r>
          </a:p>
          <a:p>
            <a:pPr eaLnBrk="1" hangingPunct="1">
              <a:buFont typeface="Wingdings" pitchFamily="2" charset="2"/>
              <a:buChar char="§"/>
            </a:pPr>
            <a:r>
              <a:rPr lang="en-US" sz="2400" dirty="0"/>
              <a:t>Class or economic status</a:t>
            </a:r>
          </a:p>
          <a:p>
            <a:pPr eaLnBrk="1" hangingPunct="1">
              <a:buFont typeface="Wingdings" pitchFamily="2" charset="2"/>
              <a:buChar char="§"/>
            </a:pPr>
            <a:r>
              <a:rPr lang="en-US" sz="2400" dirty="0"/>
              <a:t>Sexual orientation</a:t>
            </a:r>
          </a:p>
          <a:p>
            <a:pPr eaLnBrk="1" hangingPunct="1">
              <a:buFont typeface="Wingdings" pitchFamily="2" charset="2"/>
              <a:buChar char="§"/>
            </a:pPr>
            <a:r>
              <a:rPr lang="en-US" sz="2400" dirty="0"/>
              <a:t>Disability</a:t>
            </a:r>
          </a:p>
          <a:p>
            <a:pPr eaLnBrk="1" hangingPunct="1">
              <a:buFont typeface="Wingdings" pitchFamily="2" charset="2"/>
              <a:buChar char="§"/>
            </a:pPr>
            <a:r>
              <a:rPr lang="en-US" sz="2400" dirty="0"/>
              <a:t>Religious identity               </a:t>
            </a:r>
            <a:r>
              <a:rPr lang="en-US" sz="2000" dirty="0"/>
              <a:t>Cf. Allies/Non-Allies Index above</a:t>
            </a:r>
          </a:p>
        </p:txBody>
      </p:sp>
      <p:sp>
        <p:nvSpPr>
          <p:cNvPr id="4" name="Date Placeholder 3"/>
          <p:cNvSpPr>
            <a:spLocks noGrp="1"/>
          </p:cNvSpPr>
          <p:nvPr>
            <p:ph type="dt" sz="quarter" idx="10"/>
          </p:nvPr>
        </p:nvSpPr>
        <p:spPr/>
        <p:txBody>
          <a:bodyPr/>
          <a:lstStyle/>
          <a:p>
            <a:pP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A4B11C46-954C-4409-99BA-ACAF596F3AB9}"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645551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609600"/>
            <a:ext cx="8062912" cy="1636713"/>
          </a:xfrm>
        </p:spPr>
        <p:txBody>
          <a:bodyPr>
            <a:normAutofit fontScale="90000"/>
          </a:bodyPr>
          <a:lstStyle/>
          <a:p>
            <a:pPr marL="0" marR="36576" lvl="0">
              <a:spcBef>
                <a:spcPts val="0"/>
              </a:spcBef>
            </a:pPr>
            <a:br>
              <a:rPr lang="en-US" sz="4900" dirty="0">
                <a:ln>
                  <a:noFill/>
                </a:ln>
                <a:solidFill>
                  <a:prstClr val="black"/>
                </a:solidFill>
                <a:effectLst/>
                <a:latin typeface="Times New Roman" panose="02020603050405020304" pitchFamily="18" charset="0"/>
                <a:ea typeface="+mn-ea"/>
                <a:cs typeface="Times New Roman" panose="02020603050405020304" pitchFamily="18" charset="0"/>
              </a:rPr>
            </a:br>
            <a:br>
              <a:rPr lang="en-US" sz="4900" dirty="0">
                <a:ln>
                  <a:noFill/>
                </a:ln>
                <a:solidFill>
                  <a:prstClr val="black"/>
                </a:solidFill>
                <a:effectLst/>
                <a:latin typeface="Times New Roman" panose="02020603050405020304" pitchFamily="18" charset="0"/>
                <a:ea typeface="+mn-ea"/>
                <a:cs typeface="Times New Roman" panose="02020603050405020304" pitchFamily="18" charset="0"/>
              </a:rPr>
            </a:br>
            <a:br>
              <a:rPr lang="en-US" sz="4900" dirty="0">
                <a:ln>
                  <a:noFill/>
                </a:ln>
                <a:solidFill>
                  <a:prstClr val="black"/>
                </a:solidFill>
                <a:effectLst/>
                <a:latin typeface="Times New Roman" panose="02020603050405020304" pitchFamily="18" charset="0"/>
                <a:ea typeface="+mn-ea"/>
                <a:cs typeface="Times New Roman" panose="02020603050405020304" pitchFamily="18" charset="0"/>
              </a:rPr>
            </a:br>
            <a:r>
              <a:rPr lang="en-US" sz="4900" dirty="0">
                <a:ln>
                  <a:noFill/>
                </a:ln>
                <a:solidFill>
                  <a:prstClr val="black"/>
                </a:solidFill>
                <a:effectLst/>
                <a:latin typeface="Times New Roman" panose="02020603050405020304" pitchFamily="18" charset="0"/>
                <a:cs typeface="Times New Roman" panose="02020603050405020304" pitchFamily="18" charset="0"/>
              </a:rPr>
              <a:t>3</a:t>
            </a: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br>
              <a:rPr lang="en-US" sz="4900" dirty="0">
                <a:ln>
                  <a:noFill/>
                </a:ln>
                <a:solidFill>
                  <a:prstClr val="black"/>
                </a:solidFill>
                <a:effectLst/>
                <a:latin typeface="Times New Roman" panose="02020603050405020304" pitchFamily="18" charset="0"/>
                <a:cs typeface="Times New Roman" panose="02020603050405020304" pitchFamily="18" charset="0"/>
              </a:rPr>
            </a:br>
            <a:r>
              <a:rPr lang="en-US" sz="4900" dirty="0">
                <a:ln>
                  <a:noFill/>
                </a:ln>
                <a:solidFill>
                  <a:prstClr val="black"/>
                </a:solidFill>
                <a:effectLst/>
                <a:latin typeface="Times New Roman" panose="02020603050405020304" pitchFamily="18" charset="0"/>
                <a:cs typeface="Times New Roman" panose="02020603050405020304" pitchFamily="18" charset="0"/>
              </a:rPr>
              <a:t>. </a:t>
            </a:r>
            <a:br>
              <a:rPr lang="en-US" sz="4800" b="1" dirty="0">
                <a:ln>
                  <a:solidFill>
                    <a:srgbClr val="EEECE1"/>
                  </a:solidFill>
                </a:ln>
                <a:solidFill>
                  <a:prstClr val="black">
                    <a:tint val="75000"/>
                  </a:prstClr>
                </a:solidFill>
                <a:effectLst/>
                <a:ea typeface="+mn-ea"/>
                <a:cs typeface="+mn-cs"/>
              </a:rPr>
            </a:br>
            <a:r>
              <a:rPr lang="en-US" sz="4900" dirty="0">
                <a:ln>
                  <a:noFill/>
                </a:ln>
                <a:solidFill>
                  <a:prstClr val="black"/>
                </a:solidFill>
                <a:effectLst/>
                <a:latin typeface="Times New Roman" panose="02020603050405020304" pitchFamily="18" charset="0"/>
                <a:cs typeface="Times New Roman" panose="02020603050405020304" pitchFamily="18" charset="0"/>
              </a:rPr>
              <a:t>3. ‘Prejudice Reduction’ Revisited</a:t>
            </a:r>
            <a:r>
              <a:rPr lang="en-US" sz="6600" dirty="0">
                <a:ln>
                  <a:noFill/>
                </a:ln>
                <a:solidFill>
                  <a:prstClr val="black"/>
                </a:solidFill>
                <a:effectLst/>
                <a:latin typeface="Times New Roman" panose="02020603050405020304" pitchFamily="18" charset="0"/>
                <a:ea typeface="+mn-ea"/>
                <a:cs typeface="Times New Roman" panose="02020603050405020304" pitchFamily="18" charset="0"/>
              </a:rPr>
              <a:t>:</a:t>
            </a:r>
            <a:endParaRPr lang="en-US" sz="6600" dirty="0"/>
          </a:p>
        </p:txBody>
      </p:sp>
      <p:sp>
        <p:nvSpPr>
          <p:cNvPr id="3" name="Subtitle 2"/>
          <p:cNvSpPr>
            <a:spLocks noGrp="1"/>
          </p:cNvSpPr>
          <p:nvPr>
            <p:ph type="subTitle" idx="1"/>
          </p:nvPr>
        </p:nvSpPr>
        <p:spPr>
          <a:xfrm>
            <a:off x="685800" y="2743200"/>
            <a:ext cx="8062912" cy="1752600"/>
          </a:xfrm>
        </p:spPr>
        <p:txBody>
          <a:bodyPr/>
          <a:lstStyle/>
          <a:p>
            <a:r>
              <a:rPr lang="en-US" sz="5400" b="1" dirty="0">
                <a:ln>
                  <a:noFill/>
                </a:ln>
                <a:solidFill>
                  <a:prstClr val="black"/>
                </a:solidFill>
                <a:latin typeface="Times New Roman" panose="02020603050405020304" pitchFamily="18" charset="0"/>
                <a:ea typeface="+mj-ea"/>
                <a:cs typeface="Times New Roman" panose="02020603050405020304" pitchFamily="18" charset="0"/>
              </a:rPr>
              <a:t>A Restorative Practices</a:t>
            </a:r>
          </a:p>
          <a:p>
            <a:r>
              <a:rPr lang="en-US" sz="5400" b="1" dirty="0">
                <a:ln>
                  <a:noFill/>
                </a:ln>
                <a:solidFill>
                  <a:prstClr val="black"/>
                </a:solidFill>
                <a:latin typeface="Times New Roman" panose="02020603050405020304" pitchFamily="18" charset="0"/>
                <a:ea typeface="+mj-ea"/>
                <a:cs typeface="Times New Roman" panose="02020603050405020304" pitchFamily="18" charset="0"/>
              </a:rPr>
              <a:t>Checklist</a:t>
            </a:r>
            <a:br>
              <a:rPr lang="en-US" sz="2500" b="1" dirty="0">
                <a:ln>
                  <a:noFill/>
                </a:ln>
                <a:solidFill>
                  <a:prstClr val="black"/>
                </a:solidFill>
                <a:latin typeface="Times New Roman" panose="02020603050405020304" pitchFamily="18" charset="0"/>
                <a:ea typeface="+mj-ea"/>
                <a:cs typeface="Times New Roman" panose="02020603050405020304" pitchFamily="18" charset="0"/>
              </a:rPr>
            </a:br>
            <a:endParaRPr lang="en-US" b="1" dirty="0"/>
          </a:p>
        </p:txBody>
      </p:sp>
      <p:sp>
        <p:nvSpPr>
          <p:cNvPr id="4" name="Date Placeholder 3"/>
          <p:cNvSpPr>
            <a:spLocks noGrp="1"/>
          </p:cNvSpPr>
          <p:nvPr>
            <p:ph type="dt" sz="half" idx="10"/>
          </p:nvPr>
        </p:nvSpPr>
        <p:spPr>
          <a:xfrm>
            <a:off x="1600200" y="5715000"/>
            <a:ext cx="5791200" cy="365125"/>
          </a:xfrm>
        </p:spPr>
        <p:txBody>
          <a:bodyPr/>
          <a:lstStyle/>
          <a:p>
            <a:pPr lvl="0">
              <a:defRPr/>
            </a:pPr>
            <a:r>
              <a:rPr lang="en-US" dirty="0">
                <a:solidFill>
                  <a:prstClr val="black"/>
                </a:solidFill>
              </a:rPr>
              <a:t>October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DDD99E51-6E9C-48B6-ACB1-3105CFAB3E7F}" type="slidenum">
              <a:rPr lang="en-US"/>
              <a:pPr>
                <a:defRPr/>
              </a:pPr>
              <a:t>41</a:t>
            </a:fld>
            <a:endParaRPr lang="en-US" dirty="0"/>
          </a:p>
        </p:txBody>
      </p:sp>
    </p:spTree>
    <p:extLst>
      <p:ext uri="{BB962C8B-B14F-4D97-AF65-F5344CB8AC3E}">
        <p14:creationId xmlns:p14="http://schemas.microsoft.com/office/powerpoint/2010/main" val="2721423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marL="65087" lvl="0">
              <a:spcBef>
                <a:spcPct val="20000"/>
              </a:spcBef>
            </a:pPr>
            <a:r>
              <a:rPr lang="en-US" sz="4400" b="1" kern="1800" dirty="0">
                <a:solidFill>
                  <a:schemeClr val="tx1"/>
                </a:solidFill>
                <a:effectLst/>
                <a:latin typeface="Times New Roman"/>
                <a:ea typeface="Times New Roman"/>
              </a:rPr>
              <a:t>Social Discipline Window</a:t>
            </a:r>
            <a:br>
              <a:rPr lang="en-US" sz="4400" b="1" kern="1800" dirty="0">
                <a:solidFill>
                  <a:schemeClr val="tx1"/>
                </a:solidFill>
                <a:effectLst/>
                <a:latin typeface="Times New Roman"/>
                <a:ea typeface="Times New Roman"/>
              </a:rPr>
            </a:b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From Wikipedia, the free encyclopedia  </a:t>
            </a:r>
            <a:r>
              <a:rPr lang="en-US" sz="1600" u="sng" dirty="0">
                <a:ln>
                  <a:noFill/>
                </a:ln>
                <a:solidFill>
                  <a:prstClr val="black"/>
                </a:solidFill>
                <a:effectLst/>
                <a:latin typeface="Times New Roman" panose="02020603050405020304" pitchFamily="18" charset="0"/>
                <a:ea typeface="+mn-ea"/>
                <a:cs typeface="Times New Roman" panose="02020603050405020304" pitchFamily="18" charset="0"/>
                <a:hlinkClick r:id="rId2"/>
              </a:rPr>
              <a:t>https://en.wikipedia.org/wiki/Restorative_practices</a:t>
            </a: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 </a:t>
            </a:r>
            <a:br>
              <a:rPr lang="en-US" sz="1600" dirty="0">
                <a:ln>
                  <a:noFill/>
                </a:ln>
                <a:solidFill>
                  <a:prstClr val="black"/>
                </a:solidFill>
                <a:effectLst/>
                <a:latin typeface="Times New Roman" panose="02020603050405020304" pitchFamily="18" charset="0"/>
                <a:ea typeface="+mn-ea"/>
                <a:cs typeface="Times New Roman" panose="02020603050405020304" pitchFamily="18" charset="0"/>
              </a:rPr>
            </a:br>
            <a:endParaRPr lang="en-US" dirty="0">
              <a:solidFill>
                <a:schemeClr val="tx1"/>
              </a:solidFill>
              <a:effectLst/>
            </a:endParaRPr>
          </a:p>
        </p:txBody>
      </p:sp>
      <p:sp>
        <p:nvSpPr>
          <p:cNvPr id="4" name="Date Placeholder 3"/>
          <p:cNvSpPr>
            <a:spLocks noGrp="1"/>
          </p:cNvSpPr>
          <p:nvPr>
            <p:ph type="dt" sz="half" idx="10"/>
          </p:nvPr>
        </p:nvSpPr>
        <p:spPr/>
        <p:txBody>
          <a:bodyPr/>
          <a:lstStyle/>
          <a:p>
            <a:pPr lvl="0" algn="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42</a:t>
            </a:fld>
            <a:endParaRPr lang="en-US" dirty="0"/>
          </a:p>
        </p:txBody>
      </p:sp>
      <p:sp>
        <p:nvSpPr>
          <p:cNvPr id="8" name="Content Placeholder 7"/>
          <p:cNvSpPr>
            <a:spLocks noGrp="1"/>
          </p:cNvSpPr>
          <p:nvPr>
            <p:ph idx="1"/>
          </p:nvPr>
        </p:nvSpPr>
        <p:spPr>
          <a:xfrm>
            <a:off x="457200" y="1371600"/>
            <a:ext cx="8229600" cy="5083208"/>
          </a:xfrm>
        </p:spPr>
        <p:txBody>
          <a:bodyPr/>
          <a:lstStyle/>
          <a:p>
            <a:pPr marL="65087" indent="0">
              <a:buNone/>
            </a:pPr>
            <a:r>
              <a:rPr lang="en-US" sz="2400" dirty="0">
                <a:latin typeface="Times New Roman"/>
                <a:ea typeface="Times New Roman"/>
              </a:rPr>
              <a:t>				</a:t>
            </a:r>
          </a:p>
          <a:p>
            <a:pPr marL="65087" indent="0">
              <a:buNone/>
            </a:pPr>
            <a:r>
              <a:rPr lang="en-US" sz="2400" dirty="0">
                <a:latin typeface="Times New Roman"/>
                <a:ea typeface="Times New Roman"/>
              </a:rPr>
              <a:t>	</a:t>
            </a:r>
          </a:p>
          <a:p>
            <a:pPr marL="65087" indent="0">
              <a:buNone/>
            </a:pPr>
            <a:r>
              <a:rPr lang="en-US" sz="2400" dirty="0">
                <a:latin typeface="Times New Roman"/>
                <a:ea typeface="Times New Roman"/>
              </a:rPr>
              <a:t>				</a:t>
            </a:r>
            <a:r>
              <a:rPr lang="en-US" sz="2600" dirty="0">
                <a:latin typeface="Times New Roman"/>
                <a:ea typeface="Times New Roman"/>
              </a:rPr>
              <a:t>         </a:t>
            </a:r>
            <a:r>
              <a:rPr lang="en-US" sz="2600" b="1" dirty="0">
                <a:latin typeface="Times New Roman"/>
                <a:ea typeface="Times New Roman"/>
              </a:rPr>
              <a:t>Social discipline window			</a:t>
            </a:r>
            <a:r>
              <a:rPr lang="en-US" sz="2600" dirty="0">
                <a:latin typeface="Times New Roman"/>
                <a:ea typeface="Times New Roman"/>
              </a:rPr>
              <a:t> 		            —a concept with</a:t>
            </a:r>
          </a:p>
          <a:p>
            <a:pPr marL="65087" indent="0">
              <a:buNone/>
            </a:pPr>
            <a:r>
              <a:rPr lang="en-US" sz="2600" dirty="0">
                <a:latin typeface="Times New Roman"/>
                <a:ea typeface="Times New Roman"/>
              </a:rPr>
              <a:t>					       broad application in 						     many settings:  </a:t>
            </a:r>
          </a:p>
          <a:p>
            <a:pPr marL="65087" indent="0">
              <a:buNone/>
            </a:pPr>
            <a:endParaRPr lang="en-US" sz="2400" dirty="0">
              <a:latin typeface="Times New Roman"/>
              <a:ea typeface="Times New Roman"/>
            </a:endParaRPr>
          </a:p>
          <a:p>
            <a:pPr marL="65087" indent="0">
              <a:buNone/>
            </a:pPr>
            <a:endParaRPr lang="en-US" sz="800" dirty="0">
              <a:latin typeface="Times New Roman"/>
              <a:ea typeface="Times New Roman"/>
            </a:endParaRPr>
          </a:p>
          <a:p>
            <a:pPr marL="65087" indent="0">
              <a:buNone/>
            </a:pPr>
            <a:r>
              <a:rPr lang="en-US" sz="2400" dirty="0">
                <a:latin typeface="Times New Roman"/>
                <a:ea typeface="Times New Roman"/>
              </a:rPr>
              <a:t>leadership model for parents in families, teachers in classrooms, 	administrators and managers in organizations, </a:t>
            </a:r>
          </a:p>
          <a:p>
            <a:pPr marL="65087" indent="0">
              <a:buNone/>
            </a:pPr>
            <a:r>
              <a:rPr lang="en-US" sz="2400" dirty="0">
                <a:latin typeface="Times New Roman"/>
                <a:ea typeface="Times New Roman"/>
              </a:rPr>
              <a:t>police and social workers in communities and judges and 	officials in government. </a:t>
            </a:r>
            <a:endParaRPr lang="en-US" sz="2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54" y="1447800"/>
            <a:ext cx="3918046" cy="3032568"/>
          </a:xfrm>
          <a:prstGeom prst="rect">
            <a:avLst/>
          </a:prstGeom>
        </p:spPr>
      </p:pic>
    </p:spTree>
    <p:extLst>
      <p:ext uri="{BB962C8B-B14F-4D97-AF65-F5344CB8AC3E}">
        <p14:creationId xmlns:p14="http://schemas.microsoft.com/office/powerpoint/2010/main" val="2137319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marL="65087" lvl="0">
              <a:spcBef>
                <a:spcPct val="20000"/>
              </a:spcBef>
            </a:pPr>
            <a:r>
              <a:rPr lang="en-US" sz="4400" b="1" kern="1800" dirty="0">
                <a:solidFill>
                  <a:schemeClr val="tx1"/>
                </a:solidFill>
                <a:effectLst/>
                <a:latin typeface="Times New Roman"/>
                <a:ea typeface="Times New Roman"/>
              </a:rPr>
              <a:t>Social Discipline Window</a:t>
            </a:r>
            <a:br>
              <a:rPr lang="en-US" sz="4400" b="1" kern="1800" dirty="0">
                <a:solidFill>
                  <a:schemeClr val="tx1"/>
                </a:solidFill>
                <a:effectLst/>
                <a:latin typeface="Times New Roman"/>
                <a:ea typeface="Times New Roman"/>
              </a:rPr>
            </a:b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From Wikipedia, the free encyclopedia  </a:t>
            </a:r>
            <a:r>
              <a:rPr lang="en-US" sz="1600" u="sng" dirty="0">
                <a:ln>
                  <a:noFill/>
                </a:ln>
                <a:solidFill>
                  <a:prstClr val="black"/>
                </a:solidFill>
                <a:effectLst/>
                <a:latin typeface="Times New Roman" panose="02020603050405020304" pitchFamily="18" charset="0"/>
                <a:ea typeface="+mn-ea"/>
                <a:cs typeface="Times New Roman" panose="02020603050405020304" pitchFamily="18" charset="0"/>
                <a:hlinkClick r:id="rId2"/>
              </a:rPr>
              <a:t>https://en.wikipedia.org/wiki/Restorative_practices</a:t>
            </a: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 </a:t>
            </a:r>
            <a:br>
              <a:rPr lang="en-US" sz="1600" dirty="0">
                <a:ln>
                  <a:noFill/>
                </a:ln>
                <a:solidFill>
                  <a:prstClr val="black"/>
                </a:solidFill>
                <a:effectLst/>
                <a:latin typeface="Times New Roman" panose="02020603050405020304" pitchFamily="18" charset="0"/>
                <a:ea typeface="+mn-ea"/>
                <a:cs typeface="Times New Roman" panose="02020603050405020304" pitchFamily="18" charset="0"/>
              </a:rPr>
            </a:br>
            <a:endParaRPr lang="en-US" dirty="0">
              <a:solidFill>
                <a:schemeClr val="tx1"/>
              </a:solidFill>
              <a:effectLst/>
            </a:endParaRPr>
          </a:p>
        </p:txBody>
      </p:sp>
      <p:sp>
        <p:nvSpPr>
          <p:cNvPr id="4" name="Date Placeholder 3"/>
          <p:cNvSpPr>
            <a:spLocks noGrp="1"/>
          </p:cNvSpPr>
          <p:nvPr>
            <p:ph type="dt" sz="half" idx="10"/>
          </p:nvPr>
        </p:nvSpPr>
        <p:spPr>
          <a:xfrm>
            <a:off x="4800600" y="6556375"/>
            <a:ext cx="2133600" cy="301625"/>
          </a:xfrm>
        </p:spPr>
        <p:txBody>
          <a:bodyPr/>
          <a:lstStyle/>
          <a:p>
            <a:pPr lvl="0" algn="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43</a:t>
            </a:fld>
            <a:endParaRPr lang="en-US" dirty="0"/>
          </a:p>
        </p:txBody>
      </p:sp>
      <p:sp>
        <p:nvSpPr>
          <p:cNvPr id="8" name="Content Placeholder 7"/>
          <p:cNvSpPr>
            <a:spLocks noGrp="1"/>
          </p:cNvSpPr>
          <p:nvPr>
            <p:ph idx="1"/>
          </p:nvPr>
        </p:nvSpPr>
        <p:spPr>
          <a:xfrm>
            <a:off x="457200" y="1676400"/>
            <a:ext cx="8229600" cy="4778408"/>
          </a:xfrm>
        </p:spPr>
        <p:txBody>
          <a:bodyPr/>
          <a:lstStyle/>
          <a:p>
            <a:pPr marL="65087" indent="0">
              <a:buNone/>
            </a:pPr>
            <a:r>
              <a:rPr lang="en-US" sz="2400" dirty="0">
                <a:latin typeface="Times New Roman"/>
                <a:ea typeface="Times New Roman"/>
              </a:rPr>
              <a:t>				</a:t>
            </a:r>
          </a:p>
          <a:p>
            <a:pPr marL="65087" indent="0">
              <a:buNone/>
            </a:pPr>
            <a:r>
              <a:rPr lang="en-US" sz="2400" dirty="0">
                <a:latin typeface="Times New Roman"/>
                <a:ea typeface="Times New Roman"/>
              </a:rPr>
              <a:t>				    </a:t>
            </a:r>
            <a:r>
              <a:rPr lang="en-US" sz="2600" b="1" dirty="0">
                <a:solidFill>
                  <a:prstClr val="black"/>
                </a:solidFill>
                <a:latin typeface="Times New Roman"/>
                <a:ea typeface="Times New Roman"/>
              </a:rPr>
              <a:t>Fundamental unifying 					    hypothesis</a:t>
            </a:r>
            <a:r>
              <a:rPr lang="en-US" sz="2600" dirty="0">
                <a:solidFill>
                  <a:prstClr val="black"/>
                </a:solidFill>
                <a:latin typeface="Times New Roman"/>
                <a:ea typeface="Times New Roman"/>
              </a:rPr>
              <a:t>:</a:t>
            </a:r>
            <a:endParaRPr lang="en-US" sz="2600" dirty="0">
              <a:latin typeface="Times New Roman"/>
              <a:ea typeface="Times New Roman"/>
            </a:endParaRPr>
          </a:p>
          <a:p>
            <a:pPr marL="65087" indent="0">
              <a:buNone/>
            </a:pPr>
            <a:endParaRPr lang="en-US" sz="2400" dirty="0">
              <a:latin typeface="Times New Roman"/>
              <a:ea typeface="Times New Roman"/>
            </a:endParaRPr>
          </a:p>
          <a:p>
            <a:pPr marL="65087" indent="0">
              <a:buNone/>
            </a:pPr>
            <a:r>
              <a:rPr lang="en-US" sz="2600" dirty="0">
                <a:latin typeface="Times New Roman"/>
                <a:ea typeface="Times New Roman"/>
              </a:rPr>
              <a:t>				    “human beings are happier, 				    more cooperative and 					     productive, and more likely</a:t>
            </a:r>
          </a:p>
          <a:p>
            <a:pPr marL="65087" indent="0">
              <a:buNone/>
            </a:pPr>
            <a:endParaRPr lang="en-US" sz="800" dirty="0">
              <a:latin typeface="Times New Roman"/>
              <a:ea typeface="Times New Roman"/>
            </a:endParaRPr>
          </a:p>
          <a:p>
            <a:pPr marL="65087" indent="0">
              <a:buNone/>
            </a:pPr>
            <a:r>
              <a:rPr lang="en-US" sz="2600" dirty="0">
                <a:latin typeface="Times New Roman"/>
                <a:ea typeface="Times New Roman"/>
              </a:rPr>
              <a:t>to make positive changes in their behavior when those in positions of authority do things with them, rather than to them or for them.” </a:t>
            </a:r>
            <a:endParaRPr lang="en-US" sz="2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0"/>
            <a:ext cx="3547911" cy="3276600"/>
          </a:xfrm>
          <a:prstGeom prst="rect">
            <a:avLst/>
          </a:prstGeom>
        </p:spPr>
      </p:pic>
    </p:spTree>
    <p:extLst>
      <p:ext uri="{BB962C8B-B14F-4D97-AF65-F5344CB8AC3E}">
        <p14:creationId xmlns:p14="http://schemas.microsoft.com/office/powerpoint/2010/main" val="319071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marL="65087" lvl="0">
              <a:spcBef>
                <a:spcPct val="20000"/>
              </a:spcBef>
            </a:pPr>
            <a:r>
              <a:rPr lang="en-US" sz="4400" b="1" kern="1800" dirty="0">
                <a:solidFill>
                  <a:schemeClr val="tx1"/>
                </a:solidFill>
                <a:effectLst/>
                <a:latin typeface="Times New Roman"/>
                <a:ea typeface="Times New Roman"/>
              </a:rPr>
              <a:t>Social Discipline Window</a:t>
            </a:r>
            <a:br>
              <a:rPr lang="en-US" sz="4400" b="1" kern="1800" dirty="0">
                <a:solidFill>
                  <a:schemeClr val="tx1"/>
                </a:solidFill>
                <a:effectLst/>
                <a:latin typeface="Times New Roman"/>
                <a:ea typeface="Times New Roman"/>
              </a:rPr>
            </a:b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From Wikipedia, the free encyclopedia  </a:t>
            </a:r>
            <a:r>
              <a:rPr lang="en-US" sz="1600" u="sng" dirty="0">
                <a:ln>
                  <a:noFill/>
                </a:ln>
                <a:solidFill>
                  <a:prstClr val="black"/>
                </a:solidFill>
                <a:effectLst/>
                <a:latin typeface="Times New Roman" panose="02020603050405020304" pitchFamily="18" charset="0"/>
                <a:ea typeface="+mn-ea"/>
                <a:cs typeface="Times New Roman" panose="02020603050405020304" pitchFamily="18" charset="0"/>
                <a:hlinkClick r:id="rId3"/>
              </a:rPr>
              <a:t>https://en.wikipedia.org/wiki/Restorative_practices</a:t>
            </a: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 </a:t>
            </a:r>
            <a:br>
              <a:rPr lang="en-US" sz="1600" dirty="0">
                <a:ln>
                  <a:noFill/>
                </a:ln>
                <a:solidFill>
                  <a:prstClr val="black"/>
                </a:solidFill>
                <a:effectLst/>
                <a:latin typeface="Times New Roman" panose="02020603050405020304" pitchFamily="18" charset="0"/>
                <a:ea typeface="+mn-ea"/>
                <a:cs typeface="Times New Roman" panose="02020603050405020304" pitchFamily="18" charset="0"/>
              </a:rPr>
            </a:br>
            <a:endParaRPr lang="en-US" dirty="0">
              <a:solidFill>
                <a:schemeClr val="tx1"/>
              </a:solidFill>
              <a:effectLst/>
            </a:endParaRPr>
          </a:p>
        </p:txBody>
      </p:sp>
      <p:sp>
        <p:nvSpPr>
          <p:cNvPr id="4" name="Date Placeholder 3"/>
          <p:cNvSpPr>
            <a:spLocks noGrp="1"/>
          </p:cNvSpPr>
          <p:nvPr>
            <p:ph type="dt" sz="half" idx="10"/>
          </p:nvPr>
        </p:nvSpPr>
        <p:spPr/>
        <p:txBody>
          <a:bodyPr/>
          <a:lstStyle/>
          <a:p>
            <a:pPr lvl="0" algn="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44</a:t>
            </a:fld>
            <a:endParaRPr lang="en-US" dirty="0"/>
          </a:p>
        </p:txBody>
      </p:sp>
      <p:sp>
        <p:nvSpPr>
          <p:cNvPr id="8" name="Content Placeholder 7"/>
          <p:cNvSpPr>
            <a:spLocks noGrp="1"/>
          </p:cNvSpPr>
          <p:nvPr>
            <p:ph idx="1"/>
          </p:nvPr>
        </p:nvSpPr>
        <p:spPr>
          <a:xfrm>
            <a:off x="457200" y="1676400"/>
            <a:ext cx="8229600" cy="4778408"/>
          </a:xfrm>
        </p:spPr>
        <p:txBody>
          <a:bodyPr/>
          <a:lstStyle/>
          <a:p>
            <a:pPr marL="65087" indent="0">
              <a:buNone/>
            </a:pPr>
            <a:r>
              <a:rPr lang="en-US" sz="2400" dirty="0">
                <a:latin typeface="Times New Roman"/>
                <a:ea typeface="Times New Roman"/>
              </a:rPr>
              <a:t>				</a:t>
            </a:r>
          </a:p>
          <a:p>
            <a:pPr marL="65087" indent="0">
              <a:buNone/>
            </a:pPr>
            <a:r>
              <a:rPr lang="en-US" sz="2400" dirty="0">
                <a:latin typeface="Times New Roman"/>
                <a:ea typeface="Times New Roman"/>
              </a:rPr>
              <a:t>				       </a:t>
            </a:r>
            <a:r>
              <a:rPr lang="en-US" sz="2800" dirty="0">
                <a:latin typeface="Times New Roman"/>
                <a:ea typeface="Times New Roman"/>
                <a:cs typeface="Times New Roman"/>
              </a:rPr>
              <a:t>This hypothesis maintains 				      that the punitive and 					      authoritarian </a:t>
            </a:r>
            <a:r>
              <a:rPr lang="en-US" sz="2800" b="1" i="1" dirty="0">
                <a:latin typeface="Times New Roman"/>
                <a:ea typeface="Times New Roman"/>
                <a:cs typeface="Times New Roman"/>
              </a:rPr>
              <a:t>to</a:t>
            </a:r>
            <a:r>
              <a:rPr lang="en-US" sz="2800" b="1" dirty="0">
                <a:latin typeface="Times New Roman"/>
                <a:ea typeface="Times New Roman"/>
                <a:cs typeface="Times New Roman"/>
              </a:rPr>
              <a:t> mode </a:t>
            </a:r>
          </a:p>
          <a:p>
            <a:pPr marL="0" marR="0" indent="0">
              <a:lnSpc>
                <a:spcPct val="115000"/>
              </a:lnSpc>
              <a:spcBef>
                <a:spcPts val="0"/>
              </a:spcBef>
              <a:spcAft>
                <a:spcPts val="1000"/>
              </a:spcAft>
              <a:buNone/>
            </a:pPr>
            <a:r>
              <a:rPr lang="en-US" sz="2800" dirty="0">
                <a:latin typeface="Times New Roman"/>
                <a:ea typeface="Times New Roman"/>
                <a:cs typeface="Times New Roman"/>
              </a:rPr>
              <a:t>				      				      				      and the permissive and 				      paternalistic </a:t>
            </a:r>
            <a:r>
              <a:rPr lang="en-US" sz="2800" b="1" i="1" dirty="0">
                <a:latin typeface="Times New Roman"/>
                <a:ea typeface="Times New Roman"/>
                <a:cs typeface="Times New Roman"/>
              </a:rPr>
              <a:t>for</a:t>
            </a:r>
            <a:r>
              <a:rPr lang="en-US" sz="2800" b="1" dirty="0">
                <a:latin typeface="Times New Roman"/>
                <a:ea typeface="Times New Roman"/>
                <a:cs typeface="Times New Roman"/>
              </a:rPr>
              <a:t> mode</a:t>
            </a:r>
          </a:p>
          <a:p>
            <a:pPr marL="0" marR="0" indent="0">
              <a:lnSpc>
                <a:spcPct val="115000"/>
              </a:lnSpc>
              <a:spcBef>
                <a:spcPts val="0"/>
              </a:spcBef>
              <a:spcAft>
                <a:spcPts val="1000"/>
              </a:spcAft>
              <a:buNone/>
            </a:pPr>
            <a:endParaRPr lang="en-US" sz="800" dirty="0">
              <a:latin typeface="Times New Roman"/>
              <a:ea typeface="Times New Roman"/>
              <a:cs typeface="Times New Roman"/>
            </a:endParaRPr>
          </a:p>
          <a:p>
            <a:pPr marL="0" marR="0" indent="0">
              <a:lnSpc>
                <a:spcPct val="115000"/>
              </a:lnSpc>
              <a:spcBef>
                <a:spcPts val="0"/>
              </a:spcBef>
              <a:spcAft>
                <a:spcPts val="1000"/>
              </a:spcAft>
              <a:buNone/>
            </a:pPr>
            <a:r>
              <a:rPr lang="en-US" sz="2800" dirty="0">
                <a:latin typeface="Times New Roman"/>
                <a:ea typeface="Times New Roman"/>
                <a:cs typeface="Times New Roman"/>
              </a:rPr>
              <a:t>are not as effective as the restorative, participatory, engaging </a:t>
            </a:r>
            <a:r>
              <a:rPr lang="en-US" sz="2800" b="1" i="1" dirty="0">
                <a:latin typeface="Times New Roman"/>
                <a:ea typeface="Times New Roman"/>
                <a:cs typeface="Times New Roman"/>
              </a:rPr>
              <a:t>with</a:t>
            </a:r>
            <a:r>
              <a:rPr lang="en-US" sz="2800" b="1" dirty="0">
                <a:latin typeface="Times New Roman"/>
                <a:ea typeface="Times New Roman"/>
                <a:cs typeface="Times New Roman"/>
              </a:rPr>
              <a:t> mode</a:t>
            </a:r>
            <a:r>
              <a:rPr lang="en-US" sz="2800" dirty="0">
                <a:latin typeface="Times New Roman"/>
                <a:ea typeface="Times New Roman"/>
                <a:cs typeface="Times New Roman"/>
              </a:rPr>
              <a:t>.</a:t>
            </a:r>
            <a:r>
              <a:rPr lang="en-US" sz="2800" u="sng" baseline="30000" dirty="0">
                <a:solidFill>
                  <a:srgbClr val="0000FF"/>
                </a:solidFill>
                <a:latin typeface="Times New Roman"/>
                <a:ea typeface="Times New Roman"/>
                <a:cs typeface="Times New Roman"/>
                <a:hlinkClick r:id="rId4"/>
              </a:rPr>
              <a:t>[43]</a:t>
            </a:r>
            <a:endParaRPr lang="en-US" sz="2400" dirty="0">
              <a:effectLst/>
              <a:latin typeface="Calibri"/>
              <a:ea typeface="Calibri"/>
              <a:cs typeface="Times New Roman"/>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00200"/>
            <a:ext cx="3465402" cy="3200400"/>
          </a:xfrm>
          <a:prstGeom prst="rect">
            <a:avLst/>
          </a:prstGeom>
        </p:spPr>
      </p:pic>
    </p:spTree>
    <p:extLst>
      <p:ext uri="{BB962C8B-B14F-4D97-AF65-F5344CB8AC3E}">
        <p14:creationId xmlns:p14="http://schemas.microsoft.com/office/powerpoint/2010/main" val="724176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marL="65087" lvl="0">
              <a:spcBef>
                <a:spcPct val="20000"/>
              </a:spcBef>
            </a:pPr>
            <a:r>
              <a:rPr lang="en-US" sz="4400" b="1" kern="1800" dirty="0">
                <a:solidFill>
                  <a:schemeClr val="tx1"/>
                </a:solidFill>
                <a:effectLst/>
                <a:latin typeface="Times New Roman"/>
                <a:ea typeface="Times New Roman"/>
              </a:rPr>
              <a:t>Restorative Practices Continuum</a:t>
            </a:r>
            <a:br>
              <a:rPr lang="en-US" sz="4400" b="1" kern="1800" dirty="0">
                <a:solidFill>
                  <a:schemeClr val="tx1"/>
                </a:solidFill>
                <a:effectLst/>
                <a:latin typeface="Times New Roman"/>
                <a:ea typeface="Times New Roman"/>
              </a:rPr>
            </a:b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From Wikipedia, the free encyclopedia  </a:t>
            </a:r>
            <a:r>
              <a:rPr lang="en-US" sz="1600" u="sng" dirty="0">
                <a:ln>
                  <a:noFill/>
                </a:ln>
                <a:solidFill>
                  <a:prstClr val="black"/>
                </a:solidFill>
                <a:effectLst/>
                <a:latin typeface="Times New Roman" panose="02020603050405020304" pitchFamily="18" charset="0"/>
                <a:ea typeface="+mn-ea"/>
                <a:cs typeface="Times New Roman" panose="02020603050405020304" pitchFamily="18" charset="0"/>
                <a:hlinkClick r:id="rId3"/>
              </a:rPr>
              <a:t>https://en.wikipedia.org/wiki/Restorative_practices</a:t>
            </a: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 </a:t>
            </a:r>
            <a:br>
              <a:rPr lang="en-US" sz="1600" dirty="0">
                <a:ln>
                  <a:noFill/>
                </a:ln>
                <a:solidFill>
                  <a:prstClr val="black"/>
                </a:solidFill>
                <a:effectLst/>
                <a:latin typeface="Times New Roman" panose="02020603050405020304" pitchFamily="18" charset="0"/>
                <a:ea typeface="+mn-ea"/>
                <a:cs typeface="Times New Roman" panose="02020603050405020304" pitchFamily="18" charset="0"/>
              </a:rPr>
            </a:br>
            <a:endParaRPr lang="en-US" dirty="0">
              <a:solidFill>
                <a:schemeClr val="tx1"/>
              </a:solidFill>
              <a:effectLst/>
            </a:endParaRPr>
          </a:p>
        </p:txBody>
      </p:sp>
      <p:sp>
        <p:nvSpPr>
          <p:cNvPr id="4" name="Date Placeholder 3"/>
          <p:cNvSpPr>
            <a:spLocks noGrp="1"/>
          </p:cNvSpPr>
          <p:nvPr>
            <p:ph type="dt" sz="half" idx="10"/>
          </p:nvPr>
        </p:nvSpPr>
        <p:spPr/>
        <p:txBody>
          <a:bodyPr/>
          <a:lstStyle/>
          <a:p>
            <a:pPr lvl="0" algn="r">
              <a:defRPr/>
            </a:pPr>
            <a:r>
              <a:rPr lang="en-US" dirty="0">
                <a:solidFill>
                  <a:prstClr val="black"/>
                </a:solidFill>
              </a:rPr>
              <a:t>October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45</a:t>
            </a:fld>
            <a:endParaRPr lang="en-US" dirty="0"/>
          </a:p>
        </p:txBody>
      </p:sp>
      <p:sp>
        <p:nvSpPr>
          <p:cNvPr id="8" name="Content Placeholder 7"/>
          <p:cNvSpPr>
            <a:spLocks noGrp="1"/>
          </p:cNvSpPr>
          <p:nvPr>
            <p:ph idx="1"/>
          </p:nvPr>
        </p:nvSpPr>
        <p:spPr>
          <a:xfrm>
            <a:off x="457200" y="1676400"/>
            <a:ext cx="8229600" cy="4778408"/>
          </a:xfrm>
        </p:spPr>
        <p:txBody>
          <a:bodyPr/>
          <a:lstStyle/>
          <a:p>
            <a:pPr marL="65087" indent="0">
              <a:buNone/>
            </a:pPr>
            <a:r>
              <a:rPr lang="en-US" sz="2400" dirty="0">
                <a:latin typeface="Times New Roman"/>
                <a:ea typeface="Times New Roman"/>
              </a:rPr>
              <a:t>				</a:t>
            </a:r>
          </a:p>
          <a:p>
            <a:pPr marL="65087" indent="0">
              <a:buNone/>
            </a:pPr>
            <a:r>
              <a:rPr lang="en-US" sz="2400" dirty="0">
                <a:latin typeface="Times New Roman"/>
                <a:ea typeface="Times New Roman"/>
              </a:rPr>
              <a:t>				       </a:t>
            </a:r>
          </a:p>
          <a:p>
            <a:pPr marL="65087" indent="0">
              <a:buNone/>
            </a:pPr>
            <a:endParaRPr lang="en-US" sz="2400" dirty="0">
              <a:latin typeface="Times New Roman"/>
              <a:ea typeface="Times New Roman"/>
              <a:cs typeface="Times New Roman"/>
            </a:endParaRPr>
          </a:p>
          <a:p>
            <a:pPr marL="65087" indent="0">
              <a:buNone/>
            </a:pPr>
            <a:endParaRPr lang="en-US" sz="2400" dirty="0">
              <a:latin typeface="Times New Roman"/>
              <a:ea typeface="Times New Roman"/>
              <a:cs typeface="Times New Roman"/>
            </a:endParaRPr>
          </a:p>
          <a:p>
            <a:pPr marL="65087" indent="0">
              <a:buNone/>
            </a:pPr>
            <a:r>
              <a:rPr lang="en-US" dirty="0">
                <a:latin typeface="Times New Roman"/>
                <a:ea typeface="Times New Roman"/>
              </a:rPr>
              <a:t>Informal practices on a restorative practices 	continuum feature: </a:t>
            </a:r>
          </a:p>
          <a:p>
            <a:pPr marL="65087" indent="0">
              <a:buNone/>
            </a:pPr>
            <a:r>
              <a:rPr lang="en-US" i="1" dirty="0">
                <a:latin typeface="Times New Roman"/>
                <a:ea typeface="Times New Roman"/>
              </a:rPr>
              <a:t>affective </a:t>
            </a:r>
            <a:r>
              <a:rPr lang="en-US" b="1" i="1" dirty="0">
                <a:latin typeface="Times New Roman"/>
                <a:ea typeface="Times New Roman"/>
              </a:rPr>
              <a:t>statements</a:t>
            </a:r>
            <a:r>
              <a:rPr lang="en-US" dirty="0">
                <a:latin typeface="Times New Roman"/>
                <a:ea typeface="Times New Roman"/>
              </a:rPr>
              <a:t> that communicate 			feelings, and </a:t>
            </a:r>
          </a:p>
          <a:p>
            <a:pPr marL="65087" indent="0">
              <a:buNone/>
            </a:pPr>
            <a:r>
              <a:rPr lang="en-US" i="1" dirty="0">
                <a:latin typeface="Times New Roman"/>
                <a:ea typeface="Times New Roman"/>
              </a:rPr>
              <a:t>affective </a:t>
            </a:r>
            <a:r>
              <a:rPr lang="en-US" b="1" i="1" dirty="0">
                <a:latin typeface="Times New Roman"/>
                <a:ea typeface="Times New Roman"/>
              </a:rPr>
              <a:t>questions</a:t>
            </a:r>
            <a:r>
              <a:rPr lang="en-US" dirty="0">
                <a:latin typeface="Times New Roman"/>
                <a:ea typeface="Times New Roman"/>
              </a:rPr>
              <a:t> that prompt reflection on 		how a behavior affects others.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442560"/>
            <a:ext cx="6324600" cy="1770888"/>
          </a:xfrm>
          <a:prstGeom prst="rect">
            <a:avLst/>
          </a:prstGeom>
        </p:spPr>
      </p:pic>
    </p:spTree>
    <p:extLst>
      <p:ext uri="{BB962C8B-B14F-4D97-AF65-F5344CB8AC3E}">
        <p14:creationId xmlns:p14="http://schemas.microsoft.com/office/powerpoint/2010/main" val="1144744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marL="65087" lvl="0">
              <a:spcBef>
                <a:spcPct val="20000"/>
              </a:spcBef>
            </a:pPr>
            <a:r>
              <a:rPr lang="en-US" sz="4400" b="1" kern="1800" dirty="0">
                <a:solidFill>
                  <a:schemeClr val="tx1"/>
                </a:solidFill>
                <a:effectLst/>
                <a:latin typeface="Times New Roman"/>
                <a:ea typeface="Times New Roman"/>
              </a:rPr>
              <a:t>Restorative Practices Continuum</a:t>
            </a:r>
            <a:br>
              <a:rPr lang="en-US" sz="4400" b="1" kern="1800" dirty="0">
                <a:solidFill>
                  <a:schemeClr val="tx1"/>
                </a:solidFill>
                <a:effectLst/>
                <a:latin typeface="Times New Roman"/>
                <a:ea typeface="Times New Roman"/>
              </a:rPr>
            </a:b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From Wikipedia, the free encyclopedia  </a:t>
            </a:r>
            <a:r>
              <a:rPr lang="en-US" sz="1600" u="sng" dirty="0">
                <a:ln>
                  <a:noFill/>
                </a:ln>
                <a:solidFill>
                  <a:prstClr val="black"/>
                </a:solidFill>
                <a:effectLst/>
                <a:latin typeface="Times New Roman" panose="02020603050405020304" pitchFamily="18" charset="0"/>
                <a:ea typeface="+mn-ea"/>
                <a:cs typeface="Times New Roman" panose="02020603050405020304" pitchFamily="18" charset="0"/>
                <a:hlinkClick r:id="rId3"/>
              </a:rPr>
              <a:t>https://en.wikipedia.org/wiki/Restorative_practices</a:t>
            </a: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 </a:t>
            </a:r>
            <a:br>
              <a:rPr lang="en-US" sz="1600" dirty="0">
                <a:ln>
                  <a:noFill/>
                </a:ln>
                <a:solidFill>
                  <a:prstClr val="black"/>
                </a:solidFill>
                <a:effectLst/>
                <a:latin typeface="Times New Roman" panose="02020603050405020304" pitchFamily="18" charset="0"/>
                <a:ea typeface="+mn-ea"/>
                <a:cs typeface="Times New Roman" panose="02020603050405020304" pitchFamily="18" charset="0"/>
              </a:rPr>
            </a:br>
            <a:endParaRPr lang="en-US" dirty="0">
              <a:solidFill>
                <a:schemeClr val="tx1"/>
              </a:solidFill>
              <a:effectLst/>
            </a:endParaRPr>
          </a:p>
        </p:txBody>
      </p:sp>
      <p:sp>
        <p:nvSpPr>
          <p:cNvPr id="4" name="Date Placeholder 3"/>
          <p:cNvSpPr>
            <a:spLocks noGrp="1"/>
          </p:cNvSpPr>
          <p:nvPr>
            <p:ph type="dt" sz="half" idx="10"/>
          </p:nvPr>
        </p:nvSpPr>
        <p:spPr/>
        <p:txBody>
          <a:bodyPr/>
          <a:lstStyle/>
          <a:p>
            <a:pPr lvl="0" algn="r">
              <a:defRPr/>
            </a:pPr>
            <a:r>
              <a:rPr lang="en-US" dirty="0">
                <a:solidFill>
                  <a:prstClr val="black"/>
                </a:solidFill>
              </a:rPr>
              <a:t>October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46</a:t>
            </a:fld>
            <a:endParaRPr lang="en-US" dirty="0"/>
          </a:p>
        </p:txBody>
      </p:sp>
      <p:sp>
        <p:nvSpPr>
          <p:cNvPr id="8" name="Content Placeholder 7"/>
          <p:cNvSpPr>
            <a:spLocks noGrp="1"/>
          </p:cNvSpPr>
          <p:nvPr>
            <p:ph idx="1"/>
          </p:nvPr>
        </p:nvSpPr>
        <p:spPr>
          <a:xfrm>
            <a:off x="457200" y="1676400"/>
            <a:ext cx="8229600" cy="4778408"/>
          </a:xfrm>
        </p:spPr>
        <p:txBody>
          <a:bodyPr/>
          <a:lstStyle/>
          <a:p>
            <a:pPr marL="65087" indent="0">
              <a:buNone/>
            </a:pPr>
            <a:r>
              <a:rPr lang="en-US" sz="2400" dirty="0">
                <a:latin typeface="Times New Roman"/>
                <a:ea typeface="Times New Roman"/>
              </a:rPr>
              <a:t>				</a:t>
            </a:r>
          </a:p>
          <a:p>
            <a:pPr marL="65087" indent="0">
              <a:buNone/>
            </a:pPr>
            <a:r>
              <a:rPr lang="en-US" sz="2400" dirty="0">
                <a:latin typeface="Times New Roman"/>
                <a:ea typeface="Times New Roman"/>
              </a:rPr>
              <a:t>				       </a:t>
            </a:r>
          </a:p>
          <a:p>
            <a:pPr marL="65087" indent="0">
              <a:buNone/>
            </a:pPr>
            <a:endParaRPr lang="en-US" sz="2400" dirty="0">
              <a:latin typeface="Times New Roman"/>
              <a:ea typeface="Times New Roman"/>
              <a:cs typeface="Times New Roman"/>
            </a:endParaRPr>
          </a:p>
          <a:p>
            <a:pPr marL="0" marR="0" indent="0">
              <a:lnSpc>
                <a:spcPct val="115000"/>
              </a:lnSpc>
              <a:spcBef>
                <a:spcPts val="0"/>
              </a:spcBef>
              <a:spcAft>
                <a:spcPts val="1000"/>
              </a:spcAft>
              <a:buNone/>
            </a:pPr>
            <a:r>
              <a:rPr lang="en-US" sz="2800" b="1" dirty="0">
                <a:latin typeface="Times New Roman"/>
                <a:ea typeface="Times New Roman"/>
                <a:cs typeface="Times New Roman"/>
              </a:rPr>
              <a:t>Formal</a:t>
            </a:r>
            <a:r>
              <a:rPr lang="en-US" sz="2800" dirty="0">
                <a:latin typeface="Times New Roman"/>
                <a:ea typeface="Times New Roman"/>
                <a:cs typeface="Times New Roman"/>
              </a:rPr>
              <a:t> practices involve more people, require more planning and time, and are more structured and complete.</a:t>
            </a:r>
          </a:p>
          <a:p>
            <a:pPr marL="0" marR="0" indent="0">
              <a:lnSpc>
                <a:spcPct val="115000"/>
              </a:lnSpc>
              <a:spcBef>
                <a:spcPts val="0"/>
              </a:spcBef>
              <a:spcAft>
                <a:spcPts val="1000"/>
              </a:spcAft>
              <a:buNone/>
            </a:pPr>
            <a:r>
              <a:rPr lang="en-US" sz="2600" dirty="0">
                <a:latin typeface="Times New Roman"/>
                <a:ea typeface="Times New Roman"/>
                <a:cs typeface="Times New Roman"/>
              </a:rPr>
              <a:t>And a formal process may have dramatic impact.</a:t>
            </a:r>
          </a:p>
          <a:p>
            <a:pPr marL="0" marR="0" indent="0">
              <a:lnSpc>
                <a:spcPct val="115000"/>
              </a:lnSpc>
              <a:spcBef>
                <a:spcPts val="0"/>
              </a:spcBef>
              <a:spcAft>
                <a:spcPts val="1000"/>
              </a:spcAft>
              <a:buNone/>
            </a:pPr>
            <a:r>
              <a:rPr lang="en-US" sz="2600" dirty="0">
                <a:latin typeface="Times New Roman"/>
                <a:ea typeface="Times New Roman"/>
                <a:cs typeface="Times New Roman"/>
              </a:rPr>
              <a:t>Nonetheless </a:t>
            </a:r>
            <a:r>
              <a:rPr lang="en-US" sz="2600" b="1" dirty="0">
                <a:latin typeface="Times New Roman"/>
                <a:ea typeface="Times New Roman"/>
                <a:cs typeface="Times New Roman"/>
              </a:rPr>
              <a:t>informal </a:t>
            </a:r>
            <a:r>
              <a:rPr lang="en-US" sz="2600" dirty="0">
                <a:latin typeface="Times New Roman"/>
                <a:ea typeface="Times New Roman"/>
                <a:cs typeface="Times New Roman"/>
              </a:rPr>
              <a:t>practices have cumulative impact </a:t>
            </a:r>
          </a:p>
          <a:p>
            <a:pPr marL="0" marR="0" indent="0">
              <a:lnSpc>
                <a:spcPct val="115000"/>
              </a:lnSpc>
              <a:spcBef>
                <a:spcPts val="0"/>
              </a:spcBef>
              <a:spcAft>
                <a:spcPts val="1000"/>
              </a:spcAft>
              <a:buNone/>
            </a:pPr>
            <a:r>
              <a:rPr lang="en-US" sz="2600" dirty="0">
                <a:latin typeface="Times New Roman"/>
                <a:ea typeface="Times New Roman"/>
                <a:cs typeface="Times New Roman"/>
              </a:rPr>
              <a:t>as they are part of everyday life.</a:t>
            </a:r>
            <a:r>
              <a:rPr lang="en-US" sz="2600" u="sng" baseline="30000" dirty="0">
                <a:solidFill>
                  <a:srgbClr val="0000FF"/>
                </a:solidFill>
                <a:latin typeface="Times New Roman"/>
                <a:ea typeface="Times New Roman"/>
                <a:cs typeface="Times New Roman"/>
                <a:hlinkClick r:id="rId4"/>
              </a:rPr>
              <a:t>[45]</a:t>
            </a:r>
            <a:r>
              <a:rPr lang="en-US" sz="2600" dirty="0">
                <a:latin typeface="Times New Roman"/>
                <a:ea typeface="Times New Roman"/>
                <a:cs typeface="Times New Roman"/>
              </a:rPr>
              <a:t> </a:t>
            </a:r>
            <a:r>
              <a:rPr lang="en-US" sz="1800" dirty="0">
                <a:latin typeface="Times New Roman"/>
                <a:ea typeface="Times New Roman"/>
                <a:cs typeface="Times New Roman"/>
              </a:rPr>
              <a:t>[See Appendix 2 below re: “symbolic reparations.”]</a:t>
            </a:r>
            <a:endParaRPr lang="en-US" sz="1800" dirty="0">
              <a:effectLst/>
              <a:latin typeface="Calibri"/>
              <a:ea typeface="Calibri"/>
              <a:cs typeface="Times New Roman"/>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1295400"/>
            <a:ext cx="5410200" cy="1636256"/>
          </a:xfrm>
          <a:prstGeom prst="rect">
            <a:avLst/>
          </a:prstGeom>
        </p:spPr>
      </p:pic>
    </p:spTree>
    <p:extLst>
      <p:ext uri="{BB962C8B-B14F-4D97-AF65-F5344CB8AC3E}">
        <p14:creationId xmlns:p14="http://schemas.microsoft.com/office/powerpoint/2010/main" val="2590929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104" y="152400"/>
            <a:ext cx="3962908" cy="6302375"/>
          </a:xfrm>
        </p:spPr>
      </p:pic>
      <p:sp>
        <p:nvSpPr>
          <p:cNvPr id="4" name="Date Placeholder 3"/>
          <p:cNvSpPr>
            <a:spLocks noGrp="1"/>
          </p:cNvSpPr>
          <p:nvPr>
            <p:ph type="dt" sz="half" idx="10"/>
          </p:nvPr>
        </p:nvSpPr>
        <p:spPr/>
        <p:txBody>
          <a:bodyPr/>
          <a:lstStyle/>
          <a:p>
            <a:pPr>
              <a:defRPr/>
            </a:pPr>
            <a:r>
              <a:rPr lang="en-US" dirty="0"/>
              <a:t>22 March 2012</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47</a:t>
            </a:fld>
            <a:endParaRPr lang="en-US" dirty="0"/>
          </a:p>
        </p:txBody>
      </p:sp>
    </p:spTree>
    <p:extLst>
      <p:ext uri="{BB962C8B-B14F-4D97-AF65-F5344CB8AC3E}">
        <p14:creationId xmlns:p14="http://schemas.microsoft.com/office/powerpoint/2010/main" val="1794054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609600"/>
            <a:ext cx="7391452" cy="5921375"/>
          </a:xfrm>
        </p:spPr>
      </p:pic>
      <p:sp>
        <p:nvSpPr>
          <p:cNvPr id="4" name="Date Placeholder 3"/>
          <p:cNvSpPr>
            <a:spLocks noGrp="1"/>
          </p:cNvSpPr>
          <p:nvPr>
            <p:ph type="dt" sz="half" idx="10"/>
          </p:nvPr>
        </p:nvSpPr>
        <p:spPr/>
        <p:txBody>
          <a:bodyPr/>
          <a:lstStyle/>
          <a:p>
            <a:pPr>
              <a:defRPr/>
            </a:pPr>
            <a:r>
              <a:rPr lang="en-US" dirty="0"/>
              <a:t>22 March 2012</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48</a:t>
            </a:fld>
            <a:endParaRPr lang="en-US" dirty="0"/>
          </a:p>
        </p:txBody>
      </p:sp>
    </p:spTree>
    <p:extLst>
      <p:ext uri="{BB962C8B-B14F-4D97-AF65-F5344CB8AC3E}">
        <p14:creationId xmlns:p14="http://schemas.microsoft.com/office/powerpoint/2010/main" val="2576885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04800"/>
            <a:ext cx="7467600" cy="1371600"/>
          </a:xfrm>
        </p:spPr>
        <p:txBody>
          <a:bodyPr>
            <a:noAutofit/>
          </a:bodyPr>
          <a:lstStyle/>
          <a:p>
            <a:pPr marL="0" eaLnBrk="1" hangingPunct="1">
              <a:defRPr/>
            </a:pPr>
            <a:r>
              <a:rPr lang="en-US" sz="3200" b="1" dirty="0">
                <a:ln>
                  <a:noFill/>
                </a:ln>
                <a:solidFill>
                  <a:schemeClr val="tx1"/>
                </a:solidFill>
                <a:effectLst/>
                <a:latin typeface="Times New Roman" panose="02020603050405020304" pitchFamily="18" charset="0"/>
                <a:cs typeface="Times New Roman" panose="02020603050405020304" pitchFamily="18" charset="0"/>
              </a:rPr>
              <a:t>A Non-Blaming / Non-Shaming Diversity Training Model </a:t>
            </a:r>
          </a:p>
        </p:txBody>
      </p:sp>
      <p:sp>
        <p:nvSpPr>
          <p:cNvPr id="23554" name="Content Placeholder 2"/>
          <p:cNvSpPr>
            <a:spLocks noGrp="1"/>
          </p:cNvSpPr>
          <p:nvPr>
            <p:ph idx="1"/>
          </p:nvPr>
        </p:nvSpPr>
        <p:spPr>
          <a:xfrm>
            <a:off x="685800" y="1676400"/>
            <a:ext cx="8229600" cy="4778375"/>
          </a:xfrm>
        </p:spPr>
        <p:txBody>
          <a:bodyPr/>
          <a:lstStyle/>
          <a:p>
            <a:pPr marL="0" indent="0">
              <a:buFont typeface="Wingdings 2" pitchFamily="18" charset="2"/>
              <a:buNone/>
              <a:defRPr/>
            </a:pPr>
            <a:endParaRPr lang="en-US" sz="800" b="1" dirty="0"/>
          </a:p>
          <a:p>
            <a:pPr marL="0" indent="0" algn="r">
              <a:buNone/>
              <a:defRPr/>
            </a:pPr>
            <a:r>
              <a:rPr lang="en-US" sz="4000" dirty="0">
                <a:latin typeface="Times New Roman" panose="02020603050405020304" pitchFamily="18" charset="0"/>
                <a:cs typeface="Times New Roman" panose="02020603050405020304" pitchFamily="18" charset="0"/>
              </a:rPr>
              <a:t>‘Ricky’ Sherover-Marcuse’s </a:t>
            </a:r>
            <a:r>
              <a:rPr lang="en-US" sz="3600" dirty="0">
                <a:latin typeface="Times New Roman" panose="02020603050405020304" pitchFamily="18" charset="0"/>
                <a:cs typeface="Times New Roman" panose="02020603050405020304" pitchFamily="18" charset="0"/>
              </a:rPr>
              <a:t>“Unlearning Racism” workshops </a:t>
            </a:r>
          </a:p>
          <a:p>
            <a:pPr marL="65087" indent="0" algn="r">
              <a:buNone/>
              <a:defRPr/>
            </a:pPr>
            <a:r>
              <a:rPr lang="en-US" sz="3600" dirty="0">
                <a:latin typeface="Times New Roman" panose="02020603050405020304" pitchFamily="18" charset="0"/>
                <a:cs typeface="Times New Roman" panose="02020603050405020304" pitchFamily="18" charset="0"/>
              </a:rPr>
              <a:t>pioneered in 1970-80s </a:t>
            </a:r>
          </a:p>
          <a:p>
            <a:pPr marL="65087" indent="0" algn="r">
              <a:buFont typeface="Wingdings 2" pitchFamily="18" charset="2"/>
              <a:buNone/>
              <a:defRPr/>
            </a:pPr>
            <a:r>
              <a:rPr lang="en-US" sz="3600" dirty="0">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hlinkClick r:id="rId3"/>
              </a:rPr>
              <a:t>www.UnlearningRacism.org</a:t>
            </a:r>
            <a:endParaRPr lang="en-US" sz="3200" dirty="0">
              <a:solidFill>
                <a:prstClr val="black"/>
              </a:solidFill>
              <a:latin typeface="Times New Roman" panose="02020603050405020304" pitchFamily="18" charset="0"/>
              <a:cs typeface="Times New Roman" panose="02020603050405020304" pitchFamily="18" charset="0"/>
            </a:endParaRPr>
          </a:p>
          <a:p>
            <a:pPr marL="65087" lvl="0" indent="0" algn="r">
              <a:buClr>
                <a:srgbClr val="4F81BD"/>
              </a:buClr>
              <a:buNone/>
              <a:defRPr/>
            </a:pPr>
            <a:endParaRPr lang="en-US" sz="1400" dirty="0">
              <a:solidFill>
                <a:prstClr val="black"/>
              </a:solidFill>
              <a:latin typeface="Times New Roman" panose="02020603050405020304" pitchFamily="18" charset="0"/>
              <a:cs typeface="Times New Roman" panose="02020603050405020304" pitchFamily="18" charset="0"/>
            </a:endParaRPr>
          </a:p>
          <a:p>
            <a:pPr marL="65087" lvl="0" indent="0" algn="r">
              <a:buClr>
                <a:srgbClr val="4F81BD"/>
              </a:buClr>
              <a:buNone/>
              <a:defRPr/>
            </a:pPr>
            <a:endParaRPr lang="en-US" sz="1400" dirty="0">
              <a:solidFill>
                <a:prstClr val="black"/>
              </a:solidFill>
              <a:latin typeface="Times New Roman" panose="02020603050405020304" pitchFamily="18" charset="0"/>
              <a:cs typeface="Times New Roman" panose="02020603050405020304" pitchFamily="18" charset="0"/>
            </a:endParaRPr>
          </a:p>
          <a:p>
            <a:pPr marL="65087" lvl="0" indent="0" algn="r">
              <a:buClr>
                <a:srgbClr val="4F81BD"/>
              </a:buClr>
              <a:buNone/>
              <a:defRPr/>
            </a:pPr>
            <a:r>
              <a:rPr lang="en-US" sz="1400" dirty="0">
                <a:solidFill>
                  <a:prstClr val="black"/>
                </a:solidFill>
                <a:latin typeface="Times New Roman" panose="02020603050405020304" pitchFamily="18" charset="0"/>
                <a:cs typeface="Times New Roman" panose="02020603050405020304" pitchFamily="18" charset="0"/>
              </a:rPr>
              <a:t>(details below &amp; in Notes attached to this slide)</a:t>
            </a:r>
          </a:p>
          <a:p>
            <a:pPr marL="65087" lvl="0" indent="0" algn="r">
              <a:buClr>
                <a:srgbClr val="4F81BD"/>
              </a:buClr>
              <a:buNone/>
              <a:defRPr/>
            </a:pPr>
            <a:endParaRPr lang="en-US" sz="1400" dirty="0">
              <a:solidFill>
                <a:prstClr val="black"/>
              </a:solidFill>
              <a:latin typeface="Times New Roman" panose="02020603050405020304" pitchFamily="18" charset="0"/>
              <a:cs typeface="Times New Roman" panose="02020603050405020304" pitchFamily="18" charset="0"/>
            </a:endParaRPr>
          </a:p>
          <a:p>
            <a:pPr marL="0" indent="0" eaLnBrk="1" fontAlgn="auto" hangingPunct="1">
              <a:spcAft>
                <a:spcPts val="0"/>
              </a:spcAft>
              <a:buClrTx/>
              <a:buSzTx/>
              <a:buFont typeface="Wingdings 2" pitchFamily="18" charset="2"/>
              <a:buNone/>
              <a:defRPr/>
            </a:pPr>
            <a:endParaRPr lang="en-US" sz="800" dirty="0">
              <a:solidFill>
                <a:prstClr val="black"/>
              </a:solidFill>
              <a:latin typeface="Times New Roman" panose="02020603050405020304" pitchFamily="18" charset="0"/>
              <a:cs typeface="Times New Roman" panose="02020603050405020304" pitchFamily="18" charset="0"/>
            </a:endParaRPr>
          </a:p>
          <a:p>
            <a:pPr marL="0" indent="0" eaLnBrk="1" fontAlgn="auto" hangingPunct="1">
              <a:spcAft>
                <a:spcPts val="0"/>
              </a:spcAft>
              <a:buClrTx/>
              <a:buSzTx/>
              <a:buFont typeface="Wingdings 2" pitchFamily="18" charset="2"/>
              <a:buNone/>
              <a:defRPr/>
            </a:pPr>
            <a:r>
              <a:rPr lang="en-US" sz="2400" b="1" dirty="0">
                <a:solidFill>
                  <a:prstClr val="black"/>
                </a:solidFill>
                <a:latin typeface="Times New Roman" panose="02020603050405020304" pitchFamily="18" charset="0"/>
                <a:cs typeface="Times New Roman" panose="02020603050405020304" pitchFamily="18" charset="0"/>
              </a:rPr>
              <a:t>Erica Sherover-Marcuse </a:t>
            </a:r>
            <a:r>
              <a:rPr lang="en-US" sz="2400" dirty="0">
                <a:solidFill>
                  <a:prstClr val="black"/>
                </a:solidFill>
                <a:latin typeface="Times New Roman" panose="02020603050405020304" pitchFamily="18" charset="0"/>
                <a:cs typeface="Times New Roman" panose="02020603050405020304" pitchFamily="18" charset="0"/>
              </a:rPr>
              <a:t>(1938-1988)</a:t>
            </a:r>
          </a:p>
          <a:p>
            <a:pPr algn="ctr" eaLnBrk="1" hangingPunct="1">
              <a:buClr>
                <a:srgbClr val="4F81BD"/>
              </a:buClr>
              <a:buFont typeface="Wingdings 2" pitchFamily="18" charset="2"/>
              <a:buNone/>
              <a:defRPr/>
            </a:pPr>
            <a:endParaRPr lang="en-US" sz="5400" b="1" dirty="0">
              <a:solidFill>
                <a:srgbClr val="0070C0"/>
              </a:solidFill>
            </a:endParaRPr>
          </a:p>
        </p:txBody>
      </p:sp>
      <p:sp>
        <p:nvSpPr>
          <p:cNvPr id="4" name="Date Placeholder 3"/>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August 2016</a:t>
            </a:r>
          </a:p>
        </p:txBody>
      </p:sp>
      <p:sp>
        <p:nvSpPr>
          <p:cNvPr id="5" name="Footer Placeholder 4"/>
          <p:cNvSpPr>
            <a:spLocks noGrp="1"/>
          </p:cNvSpPr>
          <p:nvPr>
            <p:ph type="ftr" sz="quarter" idx="11"/>
          </p:nvPr>
        </p:nvSpPr>
        <p:spPr>
          <a:xfrm>
            <a:off x="457200" y="6553200"/>
            <a:ext cx="43434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Thurman Reconciliation Initiatives - TRI Inc - Prof. Thee Smith</a:t>
            </a:r>
          </a:p>
        </p:txBody>
      </p:sp>
      <p:sp>
        <p:nvSpPr>
          <p:cNvPr id="102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CFB704B-760D-414A-8688-9F01D43DE202}" type="slidenum">
              <a:rPr kumimoji="0" lang="en-US" altLang="en-US" sz="1200" b="0" i="0" u="none" strike="noStrike" kern="1200" cap="none" spc="0" normalizeH="0" baseline="0" noProof="0">
                <a:ln>
                  <a:noFill/>
                </a:ln>
                <a:solidFill>
                  <a:srgbClr val="000000"/>
                </a:solidFill>
                <a:effectLst/>
                <a:uLnTx/>
                <a:uFillTx/>
                <a:latin typeface="Book Antiqua" pitchFamily="18"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srgbClr val="000000"/>
              </a:solidFill>
              <a:effectLst/>
              <a:uLnTx/>
              <a:uFillTx/>
              <a:latin typeface="Book Antiqua" pitchFamily="18" charset="0"/>
              <a:ea typeface="+mn-ea"/>
              <a:cs typeface="Arial" charset="0"/>
            </a:endParaRPr>
          </a:p>
        </p:txBody>
      </p:sp>
      <p:pic>
        <p:nvPicPr>
          <p:cNvPr id="1024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600" y="3505200"/>
            <a:ext cx="2667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3947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798512"/>
          </a:xfrm>
        </p:spPr>
        <p:txBody>
          <a:bodyPr>
            <a:normAutofit/>
          </a:bodyPr>
          <a:lstStyle/>
          <a:p>
            <a:pPr marL="484632" fontAlgn="auto">
              <a:spcAft>
                <a:spcPts val="0"/>
              </a:spcAft>
              <a:defRPr/>
            </a:pPr>
            <a:endParaRPr lang="en-US" dirty="0">
              <a:solidFill>
                <a:schemeClr val="accent1">
                  <a:tint val="83000"/>
                  <a:satMod val="150000"/>
                </a:schemeClr>
              </a:solidFill>
            </a:endParaRPr>
          </a:p>
        </p:txBody>
      </p:sp>
      <p:sp>
        <p:nvSpPr>
          <p:cNvPr id="3" name="Content Placeholder 2"/>
          <p:cNvSpPr>
            <a:spLocks noGrp="1"/>
          </p:cNvSpPr>
          <p:nvPr>
            <p:ph idx="1"/>
          </p:nvPr>
        </p:nvSpPr>
        <p:spPr>
          <a:xfrm>
            <a:off x="228600" y="304800"/>
            <a:ext cx="8763000" cy="5943600"/>
          </a:xfrm>
        </p:spPr>
        <p:txBody>
          <a:bodyPr>
            <a:normAutofit fontScale="92500" lnSpcReduction="10000"/>
          </a:bodyPr>
          <a:lstStyle/>
          <a:p>
            <a:pPr algn="ctr">
              <a:buFont typeface="Wingdings 2" pitchFamily="18" charset="2"/>
              <a:buNone/>
            </a:pPr>
            <a:endParaRPr lang="en-US" sz="800" b="1" dirty="0">
              <a:solidFill>
                <a:srgbClr val="00B050"/>
              </a:solidFill>
            </a:endParaRPr>
          </a:p>
          <a:p>
            <a:pPr algn="ctr">
              <a:buFont typeface="Wingdings 2" pitchFamily="18" charset="2"/>
              <a:buNone/>
            </a:pPr>
            <a:endParaRPr lang="en-US" sz="800" b="1" dirty="0">
              <a:solidFill>
                <a:srgbClr val="00B050"/>
              </a:solidFill>
            </a:endParaRPr>
          </a:p>
          <a:p>
            <a:pPr lvl="0" algn="ctr">
              <a:buClr>
                <a:srgbClr val="4F81BD"/>
              </a:buClr>
              <a:buNone/>
            </a:pPr>
            <a:r>
              <a:rPr lang="en-US" sz="1900" b="1" dirty="0">
                <a:solidFill>
                  <a:srgbClr val="00B050"/>
                </a:solidFill>
                <a:latin typeface="Times New Roman" panose="02020603050405020304" pitchFamily="18" charset="0"/>
                <a:cs typeface="Times New Roman" panose="02020603050405020304" pitchFamily="18" charset="0"/>
              </a:rPr>
              <a:t>CON</a:t>
            </a:r>
            <a:r>
              <a:rPr lang="en-US" sz="1900" b="1" dirty="0">
                <a:solidFill>
                  <a:srgbClr val="C00000"/>
                </a:solidFill>
                <a:latin typeface="Times New Roman" panose="02020603050405020304" pitchFamily="18" charset="0"/>
                <a:cs typeface="Times New Roman" panose="02020603050405020304" pitchFamily="18" charset="0"/>
              </a:rPr>
              <a:t>GRATULA</a:t>
            </a:r>
            <a:r>
              <a:rPr lang="en-US" sz="1900" b="1" dirty="0">
                <a:solidFill>
                  <a:srgbClr val="0070C0"/>
                </a:solidFill>
                <a:latin typeface="Times New Roman" panose="02020603050405020304" pitchFamily="18" charset="0"/>
                <a:cs typeface="Times New Roman" panose="02020603050405020304" pitchFamily="18" charset="0"/>
              </a:rPr>
              <a:t>TIONS</a:t>
            </a:r>
          </a:p>
          <a:p>
            <a:pPr lvl="0" algn="ctr">
              <a:buClr>
                <a:srgbClr val="4F81BD"/>
              </a:buClr>
              <a:buNone/>
            </a:pPr>
            <a:r>
              <a:rPr lang="en-US" b="1" dirty="0">
                <a:solidFill>
                  <a:srgbClr val="00B050"/>
                </a:solidFill>
                <a:latin typeface="Times New Roman" panose="02020603050405020304" pitchFamily="18" charset="0"/>
                <a:cs typeface="Times New Roman" panose="02020603050405020304" pitchFamily="18" charset="0"/>
              </a:rPr>
              <a:t>CON</a:t>
            </a:r>
            <a:r>
              <a:rPr lang="en-US" b="1" dirty="0">
                <a:solidFill>
                  <a:srgbClr val="C00000"/>
                </a:solidFill>
                <a:latin typeface="Times New Roman" panose="02020603050405020304" pitchFamily="18" charset="0"/>
                <a:cs typeface="Times New Roman" panose="02020603050405020304" pitchFamily="18" charset="0"/>
              </a:rPr>
              <a:t>GRATULA</a:t>
            </a:r>
            <a:r>
              <a:rPr lang="en-US" b="1" dirty="0">
                <a:solidFill>
                  <a:srgbClr val="0070C0"/>
                </a:solidFill>
                <a:latin typeface="Times New Roman" panose="02020603050405020304" pitchFamily="18" charset="0"/>
                <a:cs typeface="Times New Roman" panose="02020603050405020304" pitchFamily="18" charset="0"/>
              </a:rPr>
              <a:t>TIONS</a:t>
            </a:r>
          </a:p>
          <a:p>
            <a:pPr algn="ctr">
              <a:buFont typeface="Wingdings 2" pitchFamily="18" charset="2"/>
              <a:buNone/>
            </a:pPr>
            <a:endParaRPr lang="en-US" sz="900" b="1" dirty="0">
              <a:solidFill>
                <a:srgbClr val="00B050"/>
              </a:solidFill>
              <a:latin typeface="Times New Roman" panose="02020603050405020304" pitchFamily="18" charset="0"/>
              <a:cs typeface="Times New Roman" panose="02020603050405020304" pitchFamily="18" charset="0"/>
            </a:endParaRPr>
          </a:p>
          <a:p>
            <a:pPr algn="ctr">
              <a:buFont typeface="Wingdings 2" pitchFamily="18" charset="2"/>
              <a:buNone/>
            </a:pPr>
            <a:r>
              <a:rPr lang="en-US" sz="4000" b="1" dirty="0">
                <a:solidFill>
                  <a:srgbClr val="00B050"/>
                </a:solidFill>
                <a:latin typeface="Times New Roman" panose="02020603050405020304" pitchFamily="18" charset="0"/>
                <a:cs typeface="Times New Roman" panose="02020603050405020304" pitchFamily="18" charset="0"/>
              </a:rPr>
              <a:t>CON</a:t>
            </a:r>
            <a:r>
              <a:rPr lang="en-US" sz="4000" b="1" dirty="0">
                <a:solidFill>
                  <a:srgbClr val="C00000"/>
                </a:solidFill>
                <a:latin typeface="Times New Roman" panose="02020603050405020304" pitchFamily="18" charset="0"/>
                <a:cs typeface="Times New Roman" panose="02020603050405020304" pitchFamily="18" charset="0"/>
              </a:rPr>
              <a:t>GRATULA</a:t>
            </a:r>
            <a:r>
              <a:rPr lang="en-US" sz="4000" b="1" dirty="0">
                <a:solidFill>
                  <a:srgbClr val="0070C0"/>
                </a:solidFill>
                <a:latin typeface="Times New Roman" panose="02020603050405020304" pitchFamily="18" charset="0"/>
                <a:cs typeface="Times New Roman" panose="02020603050405020304" pitchFamily="18" charset="0"/>
              </a:rPr>
              <a:t>TIONS</a:t>
            </a:r>
          </a:p>
          <a:p>
            <a:pPr algn="ctr">
              <a:buNone/>
            </a:pPr>
            <a:endParaRPr lang="en-US" sz="900" b="1" dirty="0">
              <a:solidFill>
                <a:srgbClr val="00B050"/>
              </a:solidFill>
              <a:latin typeface="Times New Roman" panose="02020603050405020304" pitchFamily="18" charset="0"/>
              <a:cs typeface="Times New Roman" panose="02020603050405020304" pitchFamily="18" charset="0"/>
            </a:endParaRPr>
          </a:p>
          <a:p>
            <a:pPr algn="ctr">
              <a:buNone/>
            </a:pPr>
            <a:r>
              <a:rPr lang="en-US" sz="5400" b="1" dirty="0">
                <a:solidFill>
                  <a:srgbClr val="00B050"/>
                </a:solidFill>
                <a:latin typeface="Times New Roman" panose="02020603050405020304" pitchFamily="18" charset="0"/>
                <a:cs typeface="Times New Roman" panose="02020603050405020304" pitchFamily="18" charset="0"/>
              </a:rPr>
              <a:t>CON</a:t>
            </a:r>
            <a:r>
              <a:rPr lang="en-US" sz="5400" b="1" dirty="0">
                <a:solidFill>
                  <a:srgbClr val="C00000"/>
                </a:solidFill>
                <a:latin typeface="Times New Roman" panose="02020603050405020304" pitchFamily="18" charset="0"/>
                <a:cs typeface="Times New Roman" panose="02020603050405020304" pitchFamily="18" charset="0"/>
              </a:rPr>
              <a:t>GRATULA</a:t>
            </a:r>
            <a:r>
              <a:rPr lang="en-US" sz="5400" b="1" dirty="0">
                <a:solidFill>
                  <a:srgbClr val="0070C0"/>
                </a:solidFill>
                <a:latin typeface="Times New Roman" panose="02020603050405020304" pitchFamily="18" charset="0"/>
                <a:cs typeface="Times New Roman" panose="02020603050405020304" pitchFamily="18" charset="0"/>
              </a:rPr>
              <a:t>TIONS</a:t>
            </a:r>
          </a:p>
          <a:p>
            <a:pPr algn="ctr">
              <a:buNone/>
            </a:pPr>
            <a:endParaRPr lang="en-US" sz="800" b="1" dirty="0">
              <a:solidFill>
                <a:srgbClr val="00B050"/>
              </a:solidFill>
              <a:latin typeface="Times New Roman" panose="02020603050405020304" pitchFamily="18" charset="0"/>
              <a:cs typeface="Times New Roman" panose="02020603050405020304" pitchFamily="18" charset="0"/>
            </a:endParaRPr>
          </a:p>
          <a:p>
            <a:pPr algn="ctr">
              <a:buNone/>
            </a:pPr>
            <a:r>
              <a:rPr lang="en-US" sz="6500" b="1" dirty="0">
                <a:solidFill>
                  <a:srgbClr val="00B050"/>
                </a:solidFill>
                <a:latin typeface="Times New Roman" panose="02020603050405020304" pitchFamily="18" charset="0"/>
                <a:cs typeface="Times New Roman" panose="02020603050405020304" pitchFamily="18" charset="0"/>
              </a:rPr>
              <a:t>CON</a:t>
            </a:r>
            <a:r>
              <a:rPr lang="en-US" sz="6500" b="1" dirty="0">
                <a:solidFill>
                  <a:srgbClr val="C00000"/>
                </a:solidFill>
                <a:latin typeface="Times New Roman" panose="02020603050405020304" pitchFamily="18" charset="0"/>
                <a:cs typeface="Times New Roman" panose="02020603050405020304" pitchFamily="18" charset="0"/>
              </a:rPr>
              <a:t>GRATULA</a:t>
            </a:r>
            <a:r>
              <a:rPr lang="en-US" sz="6500" b="1" dirty="0">
                <a:solidFill>
                  <a:srgbClr val="0070C0"/>
                </a:solidFill>
                <a:latin typeface="Times New Roman" panose="02020603050405020304" pitchFamily="18" charset="0"/>
                <a:cs typeface="Times New Roman" panose="02020603050405020304" pitchFamily="18" charset="0"/>
              </a:rPr>
              <a:t>TIONS</a:t>
            </a:r>
          </a:p>
          <a:p>
            <a:pPr algn="ctr">
              <a:buNone/>
            </a:pPr>
            <a:endParaRPr lang="en-US" sz="900" b="1" dirty="0">
              <a:solidFill>
                <a:srgbClr val="0070C0"/>
              </a:solidFill>
              <a:latin typeface="Times New Roman" panose="02020603050405020304" pitchFamily="18" charset="0"/>
              <a:cs typeface="Times New Roman" panose="02020603050405020304" pitchFamily="18" charset="0"/>
            </a:endParaRPr>
          </a:p>
          <a:p>
            <a:pPr algn="ctr">
              <a:buFont typeface="Wingdings 2" pitchFamily="18" charset="2"/>
              <a:buNone/>
            </a:pPr>
            <a:r>
              <a:rPr lang="en-US" sz="9600" i="1" dirty="0">
                <a:solidFill>
                  <a:srgbClr val="C49500"/>
                </a:solidFill>
                <a:latin typeface="Times New Roman" panose="02020603050405020304" pitchFamily="18" charset="0"/>
                <a:cs typeface="Times New Roman" panose="02020603050405020304" pitchFamily="18" charset="0"/>
              </a:rPr>
              <a:t>to us!</a:t>
            </a:r>
          </a:p>
        </p:txBody>
      </p:sp>
      <p:sp>
        <p:nvSpPr>
          <p:cNvPr id="18435"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lvl="0" algn="r">
              <a:defRPr/>
            </a:pPr>
            <a:r>
              <a:rPr lang="en-US" dirty="0">
                <a:solidFill>
                  <a:prstClr val="black"/>
                </a:solidFill>
              </a:rPr>
              <a:t>September 2016</a:t>
            </a:r>
          </a:p>
        </p:txBody>
      </p:sp>
      <p:sp>
        <p:nvSpPr>
          <p:cNvPr id="18436"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t>Thurman Reconciliation Initiatives - TRI Inc - Prof. Thee Smith</a:t>
            </a:r>
          </a:p>
        </p:txBody>
      </p:sp>
      <p:sp>
        <p:nvSpPr>
          <p:cNvPr id="1843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ED7D30-5372-4EA2-A7D3-8A0CA6CAD271}" type="slidenum">
              <a:rPr lang="en-US"/>
              <a:pPr fontAlgn="base">
                <a:spcBef>
                  <a:spcPct val="0"/>
                </a:spcBef>
                <a:spcAft>
                  <a:spcPct val="0"/>
                </a:spcAft>
              </a:pPr>
              <a:t>5</a:t>
            </a:fld>
            <a:endParaRPr lang="en-US" dirty="0"/>
          </a:p>
        </p:txBody>
      </p:sp>
    </p:spTree>
  </p:cSld>
  <p:clrMapOvr>
    <a:masterClrMapping/>
  </p:clrMapOvr>
  <p:transition spd="slow">
    <p:dissolve/>
    <p:sndAc>
      <p:stSnd>
        <p:snd r:embed="rId3" name="applause.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04800"/>
            <a:ext cx="7467600" cy="1066800"/>
          </a:xfrm>
        </p:spPr>
        <p:txBody>
          <a:bodyPr>
            <a:noAutofit/>
          </a:bodyPr>
          <a:lstStyle/>
          <a:p>
            <a:pPr marL="0" algn="ctr" eaLnBrk="1" hangingPunct="1">
              <a:defRPr/>
            </a:pPr>
            <a:r>
              <a:rPr lang="en-US" sz="2800" dirty="0">
                <a:ln w="6350">
                  <a:solidFill>
                    <a:srgbClr val="4F81BD">
                      <a:shade val="43000"/>
                    </a:srgbClr>
                  </a:solidFill>
                </a:ln>
                <a:solidFill>
                  <a:schemeClr val="tx1"/>
                </a:solidFill>
                <a:effectLst/>
                <a:latin typeface="Times New Roman" panose="02020603050405020304" pitchFamily="18" charset="0"/>
                <a:cs typeface="Times New Roman" panose="02020603050405020304" pitchFamily="18" charset="0"/>
              </a:rPr>
              <a:t>Listen to Shame—Don’t Inflict Blame</a:t>
            </a:r>
            <a:endParaRPr lang="en-US" sz="2800" dirty="0">
              <a:ln w="12700">
                <a:solidFill>
                  <a:schemeClr val="tx2">
                    <a:satMod val="155000"/>
                  </a:schemeClr>
                </a:solidFill>
                <a:prstDash val="solid"/>
              </a:ln>
              <a:solidFill>
                <a:schemeClr val="tx1"/>
              </a:solidFill>
              <a:effectLst/>
              <a:latin typeface="Times New Roman" panose="02020603050405020304" pitchFamily="18" charset="0"/>
              <a:cs typeface="Times New Roman" panose="02020603050405020304" pitchFamily="18" charset="0"/>
            </a:endParaRPr>
          </a:p>
        </p:txBody>
      </p:sp>
      <p:sp>
        <p:nvSpPr>
          <p:cNvPr id="23554" name="Content Placeholder 2"/>
          <p:cNvSpPr>
            <a:spLocks noGrp="1"/>
          </p:cNvSpPr>
          <p:nvPr>
            <p:ph idx="1"/>
          </p:nvPr>
        </p:nvSpPr>
        <p:spPr>
          <a:xfrm>
            <a:off x="685800" y="1371600"/>
            <a:ext cx="8229600" cy="5105400"/>
          </a:xfrm>
        </p:spPr>
        <p:txBody>
          <a:bodyPr/>
          <a:lstStyle/>
          <a:p>
            <a:pPr marL="0" indent="0">
              <a:buNone/>
              <a:defRPr/>
            </a:pPr>
            <a:r>
              <a:rPr lang="en-US" sz="2800" dirty="0">
                <a:latin typeface="Times New Roman" panose="02020603050405020304" pitchFamily="18" charset="0"/>
                <a:cs typeface="Times New Roman" panose="02020603050405020304" pitchFamily="18" charset="0"/>
              </a:rPr>
              <a:t>The workshop format is structured in such a way that every member of the group is </a:t>
            </a:r>
          </a:p>
          <a:p>
            <a:pPr marL="0" indent="0">
              <a:buNone/>
              <a:defRPr/>
            </a:pPr>
            <a:endParaRPr lang="en-US" sz="800" dirty="0">
              <a:latin typeface="Times New Roman" panose="02020603050405020304" pitchFamily="18" charset="0"/>
              <a:cs typeface="Times New Roman" panose="02020603050405020304" pitchFamily="18" charset="0"/>
            </a:endParaRPr>
          </a:p>
          <a:p>
            <a:pPr marL="0" indent="0">
              <a:buNone/>
              <a:defRPr/>
            </a:pPr>
            <a:r>
              <a:rPr lang="en-US" sz="2800" dirty="0">
                <a:latin typeface="Times New Roman" panose="02020603050405020304" pitchFamily="18" charset="0"/>
                <a:cs typeface="Times New Roman" panose="02020603050405020304" pitchFamily="18" charset="0"/>
              </a:rPr>
              <a:t>“treated with complete respect and no one is allowed to blame anyone else.”</a:t>
            </a:r>
          </a:p>
          <a:p>
            <a:pPr marL="0" indent="0">
              <a:buNone/>
              <a:defRPr/>
            </a:pPr>
            <a:endParaRPr lang="en-US" sz="800" dirty="0">
              <a:latin typeface="Times New Roman" panose="02020603050405020304" pitchFamily="18" charset="0"/>
              <a:cs typeface="Times New Roman" panose="02020603050405020304" pitchFamily="18" charset="0"/>
            </a:endParaRPr>
          </a:p>
          <a:p>
            <a:pPr marL="0" indent="0">
              <a:buNone/>
              <a:defRPr/>
            </a:pPr>
            <a:r>
              <a:rPr lang="en-US" sz="2800" dirty="0">
                <a:latin typeface="Times New Roman" panose="02020603050405020304" pitchFamily="18" charset="0"/>
                <a:cs typeface="Times New Roman" panose="02020603050405020304" pitchFamily="18" charset="0"/>
              </a:rPr>
              <a:t>In this way non-target as well as target people can get the safety necessary to explore their lives </a:t>
            </a:r>
          </a:p>
          <a:p>
            <a:pPr marL="0" indent="0">
              <a:buNone/>
              <a:defRPr/>
            </a:pPr>
            <a:endParaRPr lang="en-US" sz="800" dirty="0">
              <a:latin typeface="Times New Roman" panose="02020603050405020304" pitchFamily="18" charset="0"/>
              <a:cs typeface="Times New Roman" panose="02020603050405020304" pitchFamily="18" charset="0"/>
            </a:endParaRPr>
          </a:p>
          <a:p>
            <a:pPr marL="0" indent="0">
              <a:buNone/>
              <a:defRPr/>
            </a:pPr>
            <a:r>
              <a:rPr lang="en-US" sz="2800" dirty="0">
                <a:latin typeface="Times New Roman" panose="02020603050405020304" pitchFamily="18" charset="0"/>
                <a:cs typeface="Times New Roman" panose="02020603050405020304" pitchFamily="18" charset="0"/>
              </a:rPr>
              <a:t>and explore the ways they have been “restricted and damaged” by socialization into the oppressed and oppressor role.</a:t>
            </a:r>
          </a:p>
          <a:p>
            <a:pPr algn="ctr" eaLnBrk="1" hangingPunct="1">
              <a:buClr>
                <a:srgbClr val="4F81BD"/>
              </a:buClr>
              <a:buFont typeface="Wingdings 2" pitchFamily="18" charset="2"/>
              <a:buNone/>
              <a:defRPr/>
            </a:pPr>
            <a:endParaRPr lang="en-US" sz="5400" b="1" dirty="0">
              <a:solidFill>
                <a:srgbClr val="0070C0"/>
              </a:solidFill>
            </a:endParaRPr>
          </a:p>
        </p:txBody>
      </p:sp>
      <p:sp>
        <p:nvSpPr>
          <p:cNvPr id="4" name="Date Placeholder 3"/>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August 2016</a:t>
            </a:r>
          </a:p>
        </p:txBody>
      </p:sp>
      <p:sp>
        <p:nvSpPr>
          <p:cNvPr id="5" name="Footer Placeholder 4"/>
          <p:cNvSpPr>
            <a:spLocks noGrp="1"/>
          </p:cNvSpPr>
          <p:nvPr>
            <p:ph type="ftr" sz="quarter" idx="11"/>
          </p:nvPr>
        </p:nvSpPr>
        <p:spPr>
          <a:xfrm>
            <a:off x="457200" y="6553200"/>
            <a:ext cx="43434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Thurman Reconciliation Initiatives - TRI Inc - Prof. Thee Smith</a:t>
            </a:r>
          </a:p>
        </p:txBody>
      </p:sp>
      <p:sp>
        <p:nvSpPr>
          <p:cNvPr id="102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CFB704B-760D-414A-8688-9F01D43DE202}" type="slidenum">
              <a:rPr kumimoji="0" lang="en-US" altLang="en-US" sz="1200" b="0" i="0" u="none" strike="noStrike" kern="1200" cap="none" spc="0" normalizeH="0" baseline="0" noProof="0">
                <a:ln>
                  <a:noFill/>
                </a:ln>
                <a:solidFill>
                  <a:srgbClr val="000000"/>
                </a:solidFill>
                <a:effectLst/>
                <a:uLnTx/>
                <a:uFillTx/>
                <a:latin typeface="Book Antiqua" pitchFamily="18"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dirty="0">
              <a:ln>
                <a:noFill/>
              </a:ln>
              <a:solidFill>
                <a:srgbClr val="000000"/>
              </a:solidFill>
              <a:effectLst/>
              <a:uLnTx/>
              <a:uFillTx/>
              <a:latin typeface="Book Antiqua" pitchFamily="18" charset="0"/>
              <a:ea typeface="+mn-ea"/>
              <a:cs typeface="Arial" charset="0"/>
            </a:endParaRPr>
          </a:p>
        </p:txBody>
      </p:sp>
    </p:spTree>
    <p:extLst>
      <p:ext uri="{BB962C8B-B14F-4D97-AF65-F5344CB8AC3E}">
        <p14:creationId xmlns:p14="http://schemas.microsoft.com/office/powerpoint/2010/main" val="426611411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153400" cy="570706"/>
          </a:xfrm>
        </p:spPr>
        <p:txBody>
          <a:bodyPr>
            <a:normAutofit/>
          </a:bodyPr>
          <a:lstStyle/>
          <a:p>
            <a:pPr algn="ctr"/>
            <a:r>
              <a:rPr lang="en-US" sz="2800"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t>Listen to Shame—Don’t Inflict Blame</a:t>
            </a:r>
            <a:endParaRPr lang="en-US" b="1" dirty="0">
              <a:solidFill>
                <a:srgbClr val="00B050"/>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486400"/>
          </a:xfrm>
        </p:spPr>
        <p:txBody>
          <a:bodyPr/>
          <a:lstStyle/>
          <a:p>
            <a:pPr>
              <a:buNone/>
            </a:pPr>
            <a:r>
              <a:rPr lang="en-US" dirty="0">
                <a:latin typeface="Times New Roman" panose="02020603050405020304" pitchFamily="18" charset="0"/>
                <a:cs typeface="Times New Roman" panose="02020603050405020304" pitchFamily="18" charset="0"/>
              </a:rPr>
              <a:t>The attitude of </a:t>
            </a:r>
            <a:r>
              <a:rPr lang="en-US" sz="3200" b="1" dirty="0">
                <a:latin typeface="Times New Roman" panose="02020603050405020304" pitchFamily="18" charset="0"/>
                <a:cs typeface="Times New Roman" panose="02020603050405020304" pitchFamily="18" charset="0"/>
              </a:rPr>
              <a:t>blamelessness</a:t>
            </a:r>
            <a:r>
              <a:rPr lang="en-US" dirty="0">
                <a:latin typeface="Times New Roman" panose="02020603050405020304" pitchFamily="18" charset="0"/>
                <a:cs typeface="Times New Roman" panose="02020603050405020304" pitchFamily="18" charset="0"/>
              </a:rPr>
              <a:t> is a breakthrough development in diversity training.</a:t>
            </a:r>
          </a:p>
          <a:p>
            <a:pPr>
              <a:buNone/>
            </a:pPr>
            <a:endParaRPr lang="en-US" sz="800" dirty="0">
              <a:latin typeface="Times New Roman" panose="02020603050405020304" pitchFamily="18" charset="0"/>
              <a:cs typeface="Times New Roman" panose="02020603050405020304" pitchFamily="18" charset="0"/>
            </a:endParaRPr>
          </a:p>
          <a:p>
            <a:pPr>
              <a:buNone/>
            </a:pPr>
            <a:r>
              <a:rPr lang="en-US" dirty="0">
                <a:latin typeface="Times New Roman" panose="02020603050405020304" pitchFamily="18" charset="0"/>
                <a:cs typeface="Times New Roman" panose="02020603050405020304" pitchFamily="18" charset="0"/>
              </a:rPr>
              <a:t>“It has been widely believed that only by direct confrontation would a person in the oppressor role begin to change. </a:t>
            </a:r>
          </a:p>
          <a:p>
            <a:pPr>
              <a:buNone/>
            </a:pPr>
            <a:endParaRPr lang="en-US" sz="800" dirty="0">
              <a:latin typeface="Times New Roman" panose="02020603050405020304" pitchFamily="18" charset="0"/>
              <a:cs typeface="Times New Roman" panose="02020603050405020304" pitchFamily="18" charset="0"/>
            </a:endParaRPr>
          </a:p>
          <a:p>
            <a:pPr>
              <a:buNone/>
            </a:pPr>
            <a:r>
              <a:rPr lang="en-US" dirty="0">
                <a:latin typeface="Times New Roman" panose="02020603050405020304" pitchFamily="18" charset="0"/>
                <a:cs typeface="Times New Roman" panose="02020603050405020304" pitchFamily="18" charset="0"/>
              </a:rPr>
              <a:t>“However this training mode assumes that </a:t>
            </a:r>
            <a:r>
              <a:rPr lang="en-US" sz="3200" b="1" dirty="0">
                <a:latin typeface="Times New Roman" panose="02020603050405020304" pitchFamily="18" charset="0"/>
                <a:cs typeface="Times New Roman" panose="02020603050405020304" pitchFamily="18" charset="0"/>
              </a:rPr>
              <a:t>‘non-target’</a:t>
            </a:r>
            <a:r>
              <a:rPr lang="en-US" sz="3200" dirty="0">
                <a:latin typeface="Times New Roman" panose="02020603050405020304" pitchFamily="18" charset="0"/>
                <a:cs typeface="Times New Roman" panose="02020603050405020304" pitchFamily="18" charset="0"/>
              </a:rPr>
              <a:t> people </a:t>
            </a:r>
            <a:r>
              <a:rPr lang="en-US" dirty="0">
                <a:latin typeface="Times New Roman" panose="02020603050405020304" pitchFamily="18" charset="0"/>
                <a:cs typeface="Times New Roman" panose="02020603050405020304" pitchFamily="18" charset="0"/>
              </a:rPr>
              <a:t>never “voluntarily acquired” the "social conditioning and misinformation" that led to their oppressive behavior and attitudes.”</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August 2016</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Thurman Reconciliation Initiatives - TRI Inc - Prof. Thee Smith</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F29423-1858-4F83-B648-351E2234E02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28682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153400" cy="570706"/>
          </a:xfrm>
        </p:spPr>
        <p:txBody>
          <a:bodyPr>
            <a:normAutofit fontScale="90000"/>
          </a:bodyPr>
          <a:lstStyle/>
          <a:p>
            <a:pPr algn="ctr"/>
            <a:br>
              <a:rPr lang="en-US" sz="4700" b="1" dirty="0">
                <a:solidFill>
                  <a:srgbClr val="00B050"/>
                </a:solidFill>
                <a:effectLst/>
              </a:rPr>
            </a:br>
            <a:br>
              <a:rPr lang="en-US" b="1" dirty="0">
                <a:solidFill>
                  <a:srgbClr val="00B050"/>
                </a:solidFill>
                <a:effectLst/>
              </a:rPr>
            </a:br>
            <a:endParaRPr lang="en-US" b="1" dirty="0">
              <a:solidFill>
                <a:srgbClr val="00B050"/>
              </a:solidFill>
              <a:effectLst/>
            </a:endParaRPr>
          </a:p>
        </p:txBody>
      </p:sp>
      <p:sp>
        <p:nvSpPr>
          <p:cNvPr id="3" name="Content Placeholder 2"/>
          <p:cNvSpPr>
            <a:spLocks noGrp="1"/>
          </p:cNvSpPr>
          <p:nvPr>
            <p:ph idx="1"/>
          </p:nvPr>
        </p:nvSpPr>
        <p:spPr>
          <a:xfrm>
            <a:off x="457200" y="685800"/>
            <a:ext cx="8229600" cy="5715000"/>
          </a:xfrm>
        </p:spPr>
        <p:txBody>
          <a:bodyPr/>
          <a:lstStyle/>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assumption that ‘socially sanctioned mis-information’ has been ‘imposed’ onto </a:t>
            </a:r>
            <a:r>
              <a:rPr lang="en-US" b="1" dirty="0">
                <a:latin typeface="Times New Roman" panose="02020603050405020304" pitchFamily="18" charset="0"/>
                <a:cs typeface="Times New Roman" panose="02020603050405020304" pitchFamily="18" charset="0"/>
              </a:rPr>
              <a:t>non‑target</a:t>
            </a:r>
            <a:r>
              <a:rPr lang="en-US" dirty="0">
                <a:latin typeface="Times New Roman" panose="02020603050405020304" pitchFamily="18" charset="0"/>
                <a:cs typeface="Times New Roman" panose="02020603050405020304" pitchFamily="18" charset="0"/>
              </a:rPr>
              <a:t> people generalizes the issue</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and treats it as a socially caused problem instead of an individual problem or a defect in character.</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the case of racism for example . . . </a:t>
            </a:r>
          </a:p>
          <a:p>
            <a:pPr marL="0" indent="0">
              <a:buNone/>
            </a:pPr>
            <a:r>
              <a:rPr lang="en-US" dirty="0">
                <a:latin typeface="Times New Roman" panose="02020603050405020304" pitchFamily="18" charset="0"/>
                <a:cs typeface="Times New Roman" panose="02020603050405020304" pitchFamily="18" charset="0"/>
              </a:rPr>
              <a:t>individual whites are </a:t>
            </a:r>
            <a:r>
              <a:rPr lang="en-US" b="1" dirty="0">
                <a:latin typeface="Times New Roman" panose="02020603050405020304" pitchFamily="18" charset="0"/>
                <a:cs typeface="Times New Roman" panose="02020603050405020304" pitchFamily="18" charset="0"/>
              </a:rPr>
              <a:t>not to blame </a:t>
            </a:r>
            <a:r>
              <a:rPr lang="en-US" dirty="0">
                <a:latin typeface="Times New Roman" panose="02020603050405020304" pitchFamily="18" charset="0"/>
                <a:cs typeface="Times New Roman" panose="02020603050405020304" pitchFamily="18" charset="0"/>
              </a:rPr>
              <a:t>for the fact that they were all compelled to breathe a particular form of ‘social smog.’”</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August 2016</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Thurman Reconciliation Initiatives - TRI Inc - Prof. Thee Smith</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F29423-1858-4F83-B648-351E2234E02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90694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153400" cy="2094706"/>
          </a:xfrm>
        </p:spPr>
        <p:txBody>
          <a:bodyPr>
            <a:normAutofit/>
          </a:bodyPr>
          <a:lstStyle/>
          <a:p>
            <a:pPr marL="0" algn="r"/>
            <a:r>
              <a:rPr lang="en-US" sz="3600" b="1" dirty="0">
                <a:ln>
                  <a:noFill/>
                </a:ln>
                <a:solidFill>
                  <a:schemeClr val="tx1"/>
                </a:solidFill>
                <a:effectLst/>
                <a:latin typeface="Times New Roman" panose="02020603050405020304" pitchFamily="18" charset="0"/>
                <a:cs typeface="Times New Roman" panose="02020603050405020304" pitchFamily="18" charset="0"/>
              </a:rPr>
              <a:t>‘Listening to Shame’ in: </a:t>
            </a:r>
            <a:br>
              <a:rPr lang="en-US" sz="4000" b="1" dirty="0">
                <a:ln>
                  <a:noFill/>
                </a:ln>
                <a:solidFill>
                  <a:schemeClr val="tx1"/>
                </a:solidFill>
                <a:effectLst/>
                <a:latin typeface="Times New Roman" panose="02020603050405020304" pitchFamily="18" charset="0"/>
                <a:cs typeface="Times New Roman" panose="02020603050405020304" pitchFamily="18" charset="0"/>
              </a:rPr>
            </a:br>
            <a:r>
              <a:rPr lang="en-US" sz="4000" b="1" i="1" dirty="0">
                <a:ln>
                  <a:noFill/>
                </a:ln>
                <a:solidFill>
                  <a:schemeClr val="tx1"/>
                </a:solidFill>
                <a:effectLst/>
                <a:latin typeface="Times New Roman" panose="02020603050405020304" pitchFamily="18" charset="0"/>
                <a:cs typeface="Times New Roman" panose="02020603050405020304" pitchFamily="18" charset="0"/>
              </a:rPr>
              <a:t>Learning to Be White</a:t>
            </a:r>
          </a:p>
        </p:txBody>
      </p:sp>
      <p:sp>
        <p:nvSpPr>
          <p:cNvPr id="3" name="Content Placeholder 2"/>
          <p:cNvSpPr>
            <a:spLocks noGrp="1"/>
          </p:cNvSpPr>
          <p:nvPr>
            <p:ph idx="1"/>
          </p:nvPr>
        </p:nvSpPr>
        <p:spPr>
          <a:xfrm>
            <a:off x="457200" y="1752600"/>
            <a:ext cx="8229600" cy="4648200"/>
          </a:xfrm>
        </p:spPr>
        <p:txBody>
          <a:bodyPr/>
          <a:lstStyle/>
          <a:p>
            <a:pPr>
              <a:buNone/>
            </a:pPr>
            <a:endParaRPr lang="en-US" dirty="0">
              <a:latin typeface="Times New Roman" panose="02020603050405020304" pitchFamily="18" charset="0"/>
              <a:cs typeface="Times New Roman" panose="02020603050405020304" pitchFamily="18" charset="0"/>
            </a:endParaRPr>
          </a:p>
          <a:p>
            <a:pPr>
              <a:buNone/>
            </a:pPr>
            <a:r>
              <a:rPr lang="en-US" dirty="0">
                <a:latin typeface="Times New Roman" panose="02020603050405020304" pitchFamily="18" charset="0"/>
                <a:cs typeface="Times New Roman" panose="02020603050405020304" pitchFamily="18" charset="0"/>
              </a:rPr>
              <a:t>"A powerful study of the creation of 'whiteness' out of the world of </a:t>
            </a:r>
            <a:r>
              <a:rPr lang="en-US" b="1" dirty="0">
                <a:latin typeface="Times New Roman" panose="02020603050405020304" pitchFamily="18" charset="0"/>
                <a:cs typeface="Times New Roman" panose="02020603050405020304" pitchFamily="18" charset="0"/>
              </a:rPr>
              <a:t>shame </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Prof. Sander Gilman</a:t>
            </a:r>
          </a:p>
          <a:p>
            <a:pPr>
              <a:buNone/>
            </a:pPr>
            <a:endParaRPr lang="en-US" sz="800" dirty="0">
              <a:latin typeface="Times New Roman" panose="02020603050405020304" pitchFamily="18" charset="0"/>
              <a:cs typeface="Times New Roman" panose="02020603050405020304" pitchFamily="18" charset="0"/>
            </a:endParaRPr>
          </a:p>
          <a:p>
            <a:pPr>
              <a:buNone/>
            </a:pPr>
            <a:r>
              <a:rPr lang="en-US" dirty="0">
                <a:latin typeface="Times New Roman" panose="02020603050405020304" pitchFamily="18" charset="0"/>
                <a:cs typeface="Times New Roman" panose="02020603050405020304" pitchFamily="18" charset="0"/>
              </a:rPr>
              <a:t>“An intriguing study of the formation of White identity, defined not by power but by </a:t>
            </a:r>
            <a:r>
              <a:rPr lang="en-US" b="1" dirty="0">
                <a:latin typeface="Times New Roman" panose="02020603050405020304" pitchFamily="18" charset="0"/>
                <a:cs typeface="Times New Roman" panose="02020603050405020304" pitchFamily="18" charset="0"/>
              </a:rPr>
              <a:t>shame</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Ebony, January 2001 </a:t>
            </a:r>
            <a:r>
              <a:rPr lang="en-US" sz="1050" dirty="0">
                <a:latin typeface="Times New Roman" panose="02020603050405020304" pitchFamily="18" charset="0"/>
                <a:cs typeface="Times New Roman" panose="02020603050405020304" pitchFamily="18" charset="0"/>
                <a:hlinkClick r:id="rId3"/>
              </a:rPr>
              <a:t>www.amazon.com/Learning-Be-White-Money-America/dp/0826412920</a:t>
            </a:r>
            <a:endParaRPr lang="en-US" sz="1050" dirty="0">
              <a:latin typeface="Times New Roman" panose="02020603050405020304" pitchFamily="18" charset="0"/>
              <a:cs typeface="Times New Roman" panose="02020603050405020304" pitchFamily="18" charset="0"/>
            </a:endParaRPr>
          </a:p>
          <a:p>
            <a:pPr>
              <a:buNone/>
            </a:pPr>
            <a:endParaRPr lang="en-US" sz="1050" dirty="0">
              <a:latin typeface="Times New Roman" panose="02020603050405020304" pitchFamily="18" charset="0"/>
              <a:cs typeface="Times New Roman" panose="02020603050405020304" pitchFamily="18" charset="0"/>
            </a:endParaRPr>
          </a:p>
          <a:p>
            <a:pPr marL="166052" indent="0">
              <a:buNone/>
            </a:pPr>
            <a:r>
              <a:rPr lang="en-US" sz="2400" dirty="0">
                <a:latin typeface="Times New Roman" panose="02020603050405020304" pitchFamily="18" charset="0"/>
                <a:cs typeface="Times New Roman" panose="02020603050405020304" pitchFamily="18" charset="0"/>
              </a:rPr>
              <a:t>Thandeka, </a:t>
            </a:r>
            <a:r>
              <a:rPr lang="en-US" sz="2400" b="1" i="1" dirty="0">
                <a:latin typeface="Times New Roman" panose="02020603050405020304" pitchFamily="18" charset="0"/>
                <a:cs typeface="Times New Roman" panose="02020603050405020304" pitchFamily="18" charset="0"/>
              </a:rPr>
              <a:t>Learning To Be White </a:t>
            </a:r>
            <a:r>
              <a:rPr lang="en-US" sz="2000" dirty="0">
                <a:latin typeface="Times New Roman" panose="02020603050405020304" pitchFamily="18" charset="0"/>
                <a:cs typeface="Times New Roman" panose="02020603050405020304" pitchFamily="18" charset="0"/>
              </a:rPr>
              <a:t>(Continuum, 2000)</a:t>
            </a:r>
          </a:p>
          <a:p>
            <a:pPr marL="166052" indent="0">
              <a:buNone/>
            </a:pPr>
            <a:r>
              <a:rPr lang="en-US" sz="2400" dirty="0">
                <a:latin typeface="Times New Roman" panose="02020603050405020304" pitchFamily="18" charset="0"/>
                <a:cs typeface="Times New Roman" panose="02020603050405020304" pitchFamily="18" charset="0"/>
              </a:rPr>
              <a:t>Cf. Noel Ignatiev, </a:t>
            </a:r>
            <a:r>
              <a:rPr lang="en-US" sz="2400" b="1" i="1" dirty="0">
                <a:latin typeface="Times New Roman" panose="02020603050405020304" pitchFamily="18" charset="0"/>
                <a:cs typeface="Times New Roman" panose="02020603050405020304" pitchFamily="18" charset="0"/>
              </a:rPr>
              <a:t>How the Irish Became White</a:t>
            </a:r>
            <a:r>
              <a:rPr lang="en-US" sz="24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(Routledge, 2008)</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August 2016</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Thurman Reconciliation Initiatives - TRI Inc - Prof. Thee Smith</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F29423-1858-4F83-B648-351E2234E02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Thandeka's Learning to Be White.jpg"/>
          <p:cNvPicPr>
            <a:picLocks noChangeAspect="1"/>
          </p:cNvPicPr>
          <p:nvPr/>
        </p:nvPicPr>
        <p:blipFill>
          <a:blip r:embed="rId4" cstate="print"/>
          <a:stretch>
            <a:fillRect/>
          </a:stretch>
        </p:blipFill>
        <p:spPr>
          <a:xfrm>
            <a:off x="723900" y="228600"/>
            <a:ext cx="1295400" cy="1953604"/>
          </a:xfrm>
          <a:prstGeom prst="rect">
            <a:avLst/>
          </a:prstGeom>
        </p:spPr>
      </p:pic>
    </p:spTree>
    <p:extLst>
      <p:ext uri="{BB962C8B-B14F-4D97-AF65-F5344CB8AC3E}">
        <p14:creationId xmlns:p14="http://schemas.microsoft.com/office/powerpoint/2010/main" val="3582640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381000"/>
            <a:ext cx="8153400" cy="723106"/>
          </a:xfrm>
        </p:spPr>
        <p:txBody>
          <a:bodyPr>
            <a:noAutofit/>
          </a:bodyPr>
          <a:lstStyle/>
          <a:p>
            <a:pPr marL="0" algn="ctr" fontAlgn="auto">
              <a:spcAft>
                <a:spcPts val="0"/>
              </a:spcAft>
              <a:defRPr/>
            </a:pPr>
            <a:r>
              <a:rPr lang="en-US" sz="3600" b="1" dirty="0">
                <a:ln>
                  <a:noFill/>
                </a:ln>
                <a:solidFill>
                  <a:prstClr val="black"/>
                </a:solidFill>
                <a:effectLst/>
                <a:latin typeface="Times New Roman" panose="02020603050405020304" pitchFamily="18" charset="0"/>
                <a:ea typeface="+mn-ea"/>
                <a:cs typeface="Times New Roman" panose="02020603050405020304" pitchFamily="18" charset="0"/>
              </a:rPr>
              <a:t>“Listening to Shame”</a:t>
            </a:r>
            <a:endParaRPr lang="en-US" sz="3600" i="1" dirty="0">
              <a:solidFill>
                <a:schemeClr val="tx1"/>
              </a:solidFill>
              <a:effectLst/>
            </a:endParaRPr>
          </a:p>
        </p:txBody>
      </p:sp>
      <p:sp>
        <p:nvSpPr>
          <p:cNvPr id="16" name="Content Placeholder 15"/>
          <p:cNvSpPr>
            <a:spLocks noGrp="1"/>
          </p:cNvSpPr>
          <p:nvPr>
            <p:ph idx="1"/>
          </p:nvPr>
        </p:nvSpPr>
        <p:spPr>
          <a:xfrm>
            <a:off x="457200" y="1295401"/>
            <a:ext cx="8229600" cy="4419599"/>
          </a:xfrm>
        </p:spPr>
        <p:txBody>
          <a:bodyPr>
            <a:noAutofit/>
          </a:bodyPr>
          <a:lstStyle/>
          <a:p>
            <a:pPr marL="0" lvl="0" indent="0" fontAlgn="auto">
              <a:lnSpc>
                <a:spcPct val="150000"/>
              </a:lnSpc>
              <a:spcAft>
                <a:spcPts val="0"/>
              </a:spcAft>
              <a:buClr>
                <a:srgbClr val="4F81BD"/>
              </a:buClr>
              <a:buNone/>
              <a:defRPr/>
            </a:pPr>
            <a:r>
              <a:rPr lang="en-US" sz="3200" dirty="0">
                <a:solidFill>
                  <a:prstClr val="black"/>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Shame is an unspoken epidemic, the secret behind many forms of broken behavior. Brené Brown </a:t>
            </a:r>
            <a:r>
              <a:rPr lang="en-US" sz="1800" dirty="0">
                <a:solidFill>
                  <a:prstClr val="black"/>
                </a:solidFill>
                <a:latin typeface="Times New Roman" panose="02020603050405020304" pitchFamily="18" charset="0"/>
                <a:cs typeface="Times New Roman" panose="02020603050405020304" pitchFamily="18" charset="0"/>
              </a:rPr>
              <a:t>(pronounced </a:t>
            </a:r>
            <a:r>
              <a:rPr lang="en-US" sz="1800" i="1" dirty="0">
                <a:solidFill>
                  <a:prstClr val="black"/>
                </a:solidFill>
                <a:latin typeface="Times New Roman" panose="02020603050405020304" pitchFamily="18" charset="0"/>
                <a:cs typeface="Times New Roman" panose="02020603050405020304" pitchFamily="18" charset="0"/>
              </a:rPr>
              <a:t>René </a:t>
            </a:r>
            <a:r>
              <a:rPr lang="en-US" sz="1800" dirty="0">
                <a:solidFill>
                  <a:prstClr val="black"/>
                </a:solidFill>
                <a:latin typeface="Times New Roman" panose="02020603050405020304" pitchFamily="18" charset="0"/>
                <a:cs typeface="Times New Roman" panose="02020603050405020304" pitchFamily="18" charset="0"/>
              </a:rPr>
              <a:t>with a ‘B’)</a:t>
            </a:r>
            <a:r>
              <a:rPr lang="en-US" sz="3200" dirty="0">
                <a:latin typeface="Times New Roman" panose="02020603050405020304" pitchFamily="18" charset="0"/>
                <a:cs typeface="Times New Roman" panose="02020603050405020304" pitchFamily="18" charset="0"/>
              </a:rPr>
              <a:t>, whose earlier talk on vulnerability became a viral hit, explores what can happen when people confront their shame head-on.” 		</a:t>
            </a:r>
            <a:r>
              <a:rPr lang="en-US" sz="2400" cap="small" dirty="0">
                <a:latin typeface="Times New Roman" panose="02020603050405020304" pitchFamily="18" charset="0"/>
                <a:cs typeface="Times New Roman" panose="02020603050405020304" pitchFamily="18" charset="0"/>
              </a:rPr>
              <a:t>Click</a:t>
            </a:r>
            <a:r>
              <a:rPr lang="en-US" sz="2400" cap="small" dirty="0">
                <a:latin typeface="Times New Roman" panose="02020603050405020304" pitchFamily="18" charset="0"/>
                <a:cs typeface="Times New Roman" panose="02020603050405020304" pitchFamily="18" charset="0"/>
                <a:sym typeface="Wingdings" panose="05000000000000000000" pitchFamily="2" charset="2"/>
              </a:rPr>
              <a:t></a:t>
            </a:r>
            <a:r>
              <a:rPr lang="en-US" sz="2400" cap="small"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Listening to Shame</a:t>
            </a:r>
            <a:endParaRPr lang="en-US" dirty="0">
              <a:latin typeface="Times New Roman" panose="02020603050405020304" pitchFamily="18" charset="0"/>
              <a:cs typeface="Times New Roman" panose="02020603050405020304" pitchFamily="18" charset="0"/>
            </a:endParaRPr>
          </a:p>
        </p:txBody>
      </p:sp>
      <p:sp>
        <p:nvSpPr>
          <p:cNvPr id="17411"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August 2016</a:t>
            </a:r>
          </a:p>
        </p:txBody>
      </p:sp>
      <p:sp>
        <p:nvSpPr>
          <p:cNvPr id="1741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Thurman Reconciliation Initiatives - TRI Inc - Prof. Thee Smith</a:t>
            </a:r>
          </a:p>
        </p:txBody>
      </p:sp>
      <p:sp>
        <p:nvSpPr>
          <p:cNvPr id="1741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9FEFD2D-BF9A-4F04-B750-9C37040686E8}" type="slidenum">
              <a:rPr kumimoji="0" lang="en-US" sz="1200" b="0" i="0" u="none" strike="noStrike" kern="1200" cap="none" spc="0" normalizeH="0" baseline="0" noProof="0">
                <a:ln>
                  <a:noFill/>
                </a:ln>
                <a:solidFill>
                  <a:prstClr val="black"/>
                </a:solidFill>
                <a:effectLst/>
                <a:uLnTx/>
                <a:uFillTx/>
                <a:latin typeface="Arial"/>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85786252"/>
      </p:ext>
    </p:extLst>
  </p:cSld>
  <p:clrMapOvr>
    <a:masterClrMapping/>
  </p:clrMapOvr>
  <p:transition>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fontScale="90000"/>
          </a:bodyPr>
          <a:lstStyle/>
          <a:p>
            <a:pPr marL="65087" lvl="0" algn="ctr">
              <a:spcBef>
                <a:spcPct val="20000"/>
              </a:spcBef>
            </a:pPr>
            <a:br>
              <a:rPr lang="en-US" sz="4400" b="1" kern="1800" dirty="0">
                <a:solidFill>
                  <a:schemeClr val="tx1"/>
                </a:solidFill>
                <a:effectLst/>
                <a:latin typeface="Times New Roman"/>
                <a:ea typeface="Times New Roman"/>
              </a:rPr>
            </a:br>
            <a:r>
              <a:rPr lang="en-US" sz="4400" b="1" kern="1800" dirty="0">
                <a:solidFill>
                  <a:schemeClr val="tx1"/>
                </a:solidFill>
                <a:effectLst/>
                <a:latin typeface="Times New Roman"/>
                <a:ea typeface="Times New Roman"/>
              </a:rPr>
              <a:t>Restorative practices</a:t>
            </a:r>
            <a:br>
              <a:rPr lang="en-US" sz="4400" b="1" kern="1800" dirty="0">
                <a:solidFill>
                  <a:schemeClr val="tx1"/>
                </a:solidFill>
                <a:effectLst/>
                <a:latin typeface="Times New Roman"/>
                <a:ea typeface="Times New Roman"/>
              </a:rPr>
            </a:b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From Wikipedia, the free encyclopedia  </a:t>
            </a:r>
            <a:r>
              <a:rPr lang="en-US" sz="1600" u="sng" dirty="0">
                <a:ln>
                  <a:noFill/>
                </a:ln>
                <a:solidFill>
                  <a:prstClr val="black"/>
                </a:solidFill>
                <a:effectLst/>
                <a:latin typeface="Times New Roman" panose="02020603050405020304" pitchFamily="18" charset="0"/>
                <a:ea typeface="+mn-ea"/>
                <a:cs typeface="Times New Roman" panose="02020603050405020304" pitchFamily="18" charset="0"/>
                <a:hlinkClick r:id="rId2"/>
              </a:rPr>
              <a:t>https://en.wikipedia.org/wiki/Restorative_practices</a:t>
            </a: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 </a:t>
            </a:r>
            <a:br>
              <a:rPr lang="en-US" sz="1600" dirty="0">
                <a:ln>
                  <a:noFill/>
                </a:ln>
                <a:solidFill>
                  <a:prstClr val="black"/>
                </a:solidFill>
                <a:effectLst/>
                <a:latin typeface="Times New Roman" panose="02020603050405020304" pitchFamily="18" charset="0"/>
                <a:ea typeface="+mn-ea"/>
                <a:cs typeface="Times New Roman" panose="02020603050405020304" pitchFamily="18" charset="0"/>
              </a:rPr>
            </a:br>
            <a:endParaRPr lang="en-US" dirty="0">
              <a:solidFill>
                <a:schemeClr val="tx1"/>
              </a:solidFill>
              <a:effectLst/>
            </a:endParaRPr>
          </a:p>
        </p:txBody>
      </p:sp>
      <p:sp>
        <p:nvSpPr>
          <p:cNvPr id="3" name="Content Placeholder 2"/>
          <p:cNvSpPr>
            <a:spLocks noGrp="1"/>
          </p:cNvSpPr>
          <p:nvPr>
            <p:ph idx="1"/>
          </p:nvPr>
        </p:nvSpPr>
        <p:spPr>
          <a:xfrm>
            <a:off x="457200" y="1447800"/>
            <a:ext cx="8229600" cy="5007008"/>
          </a:xfrm>
        </p:spPr>
        <p:txBody>
          <a:bodyPr/>
          <a:lstStyle/>
          <a:p>
            <a:pPr marL="0" marR="0" indent="0">
              <a:lnSpc>
                <a:spcPct val="115000"/>
              </a:lnSpc>
              <a:spcBef>
                <a:spcPts val="0"/>
              </a:spcBef>
              <a:spcAft>
                <a:spcPts val="1000"/>
              </a:spcAft>
              <a:buNone/>
            </a:pPr>
            <a:r>
              <a:rPr lang="en-US" sz="3200" dirty="0">
                <a:latin typeface="Times New Roman"/>
                <a:ea typeface="Times New Roman"/>
                <a:cs typeface="Times New Roman"/>
              </a:rPr>
              <a:t>The aim of restorative practices: </a:t>
            </a:r>
          </a:p>
          <a:p>
            <a:pPr marL="457200" indent="-457200">
              <a:lnSpc>
                <a:spcPct val="115000"/>
              </a:lnSpc>
              <a:spcBef>
                <a:spcPts val="0"/>
              </a:spcBef>
              <a:spcAft>
                <a:spcPts val="1000"/>
              </a:spcAft>
              <a:buFont typeface="Wingdings" panose="05000000000000000000" pitchFamily="2" charset="2"/>
              <a:buChar char="v"/>
            </a:pPr>
            <a:r>
              <a:rPr lang="en-US" sz="3200" dirty="0">
                <a:latin typeface="Times New Roman"/>
                <a:ea typeface="Times New Roman"/>
                <a:cs typeface="Times New Roman"/>
              </a:rPr>
              <a:t>develop community </a:t>
            </a:r>
          </a:p>
          <a:p>
            <a:pPr marL="457200" indent="-457200">
              <a:lnSpc>
                <a:spcPct val="115000"/>
              </a:lnSpc>
              <a:spcBef>
                <a:spcPts val="0"/>
              </a:spcBef>
              <a:spcAft>
                <a:spcPts val="1000"/>
              </a:spcAft>
              <a:buFont typeface="Wingdings" panose="05000000000000000000" pitchFamily="2" charset="2"/>
              <a:buChar char="v"/>
            </a:pPr>
            <a:r>
              <a:rPr lang="en-US" sz="3200" dirty="0">
                <a:latin typeface="Times New Roman"/>
                <a:ea typeface="Times New Roman"/>
                <a:cs typeface="Times New Roman"/>
              </a:rPr>
              <a:t>manage conflict and tensions</a:t>
            </a:r>
          </a:p>
          <a:p>
            <a:pPr marL="457200" indent="-457200">
              <a:lnSpc>
                <a:spcPct val="115000"/>
              </a:lnSpc>
              <a:spcBef>
                <a:spcPts val="0"/>
              </a:spcBef>
              <a:spcAft>
                <a:spcPts val="1000"/>
              </a:spcAft>
              <a:buFont typeface="Wingdings" panose="05000000000000000000" pitchFamily="2" charset="2"/>
              <a:buChar char="Ø"/>
            </a:pPr>
            <a:r>
              <a:rPr lang="en-US" sz="3000" dirty="0">
                <a:latin typeface="Times New Roman"/>
                <a:ea typeface="Times New Roman"/>
                <a:cs typeface="Times New Roman"/>
              </a:rPr>
              <a:t>Either </a:t>
            </a:r>
            <a:r>
              <a:rPr lang="en-US" sz="3000" b="1" i="1" dirty="0">
                <a:latin typeface="Times New Roman"/>
                <a:ea typeface="Times New Roman"/>
                <a:cs typeface="Times New Roman"/>
              </a:rPr>
              <a:t>proactively</a:t>
            </a:r>
          </a:p>
          <a:p>
            <a:pPr marL="0" marR="0" indent="0">
              <a:lnSpc>
                <a:spcPct val="115000"/>
              </a:lnSpc>
              <a:spcBef>
                <a:spcPts val="0"/>
              </a:spcBef>
              <a:spcAft>
                <a:spcPts val="1000"/>
              </a:spcAft>
              <a:buNone/>
            </a:pPr>
            <a:r>
              <a:rPr lang="en-US" dirty="0">
                <a:latin typeface="Times New Roman"/>
                <a:ea typeface="Times New Roman"/>
                <a:cs typeface="Times New Roman"/>
              </a:rPr>
              <a:t>—building relationships &amp; developing community</a:t>
            </a:r>
          </a:p>
          <a:p>
            <a:pPr marL="457200" marR="0" indent="-457200">
              <a:lnSpc>
                <a:spcPct val="115000"/>
              </a:lnSpc>
              <a:spcBef>
                <a:spcPts val="0"/>
              </a:spcBef>
              <a:spcAft>
                <a:spcPts val="1000"/>
              </a:spcAft>
              <a:buFont typeface="Wingdings" panose="05000000000000000000" pitchFamily="2" charset="2"/>
              <a:buChar char="Ø"/>
            </a:pPr>
            <a:r>
              <a:rPr lang="en-US" sz="3200" dirty="0">
                <a:latin typeface="Times New Roman"/>
                <a:ea typeface="Times New Roman"/>
                <a:cs typeface="Times New Roman"/>
              </a:rPr>
              <a:t>Or </a:t>
            </a:r>
            <a:r>
              <a:rPr lang="en-US" sz="3200" b="1" i="1" dirty="0">
                <a:latin typeface="Times New Roman"/>
                <a:ea typeface="Times New Roman"/>
                <a:cs typeface="Times New Roman"/>
              </a:rPr>
              <a:t>reactively</a:t>
            </a:r>
          </a:p>
          <a:p>
            <a:pPr marL="0" marR="0" indent="0">
              <a:lnSpc>
                <a:spcPct val="115000"/>
              </a:lnSpc>
              <a:spcBef>
                <a:spcPts val="0"/>
              </a:spcBef>
              <a:spcAft>
                <a:spcPts val="1000"/>
              </a:spcAft>
              <a:buNone/>
            </a:pPr>
            <a:r>
              <a:rPr lang="en-US" dirty="0">
                <a:latin typeface="Times New Roman"/>
                <a:ea typeface="Times New Roman"/>
                <a:cs typeface="Times New Roman"/>
              </a:rPr>
              <a:t>—repairing harm and restoring relationships . . .</a:t>
            </a:r>
            <a:endParaRPr lang="en-US" dirty="0"/>
          </a:p>
        </p:txBody>
      </p:sp>
      <p:sp>
        <p:nvSpPr>
          <p:cNvPr id="4" name="Date Placeholder 3"/>
          <p:cNvSpPr>
            <a:spLocks noGrp="1"/>
          </p:cNvSpPr>
          <p:nvPr>
            <p:ph type="dt" sz="half" idx="10"/>
          </p:nvPr>
        </p:nvSpPr>
        <p:spPr/>
        <p:txBody>
          <a:bodyPr/>
          <a:lstStyle/>
          <a:p>
            <a:pPr lvl="0" algn="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55</a:t>
            </a:fld>
            <a:endParaRPr lang="en-US" dirty="0"/>
          </a:p>
        </p:txBody>
      </p:sp>
    </p:spTree>
    <p:extLst>
      <p:ext uri="{BB962C8B-B14F-4D97-AF65-F5344CB8AC3E}">
        <p14:creationId xmlns:p14="http://schemas.microsoft.com/office/powerpoint/2010/main" val="3623369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normAutofit fontScale="90000"/>
          </a:bodyPr>
          <a:lstStyle/>
          <a:p>
            <a:pPr marL="65087" lvl="0" algn="ctr">
              <a:spcBef>
                <a:spcPct val="20000"/>
              </a:spcBef>
            </a:pPr>
            <a:br>
              <a:rPr lang="en-US" sz="4400" b="1" kern="1800" dirty="0">
                <a:solidFill>
                  <a:schemeClr val="tx1"/>
                </a:solidFill>
                <a:effectLst/>
                <a:latin typeface="Times New Roman"/>
                <a:ea typeface="Times New Roman"/>
              </a:rPr>
            </a:br>
            <a:r>
              <a:rPr lang="en-US" sz="4400" b="1" kern="1800" dirty="0">
                <a:solidFill>
                  <a:schemeClr val="tx1"/>
                </a:solidFill>
                <a:effectLst/>
                <a:latin typeface="Times New Roman"/>
                <a:ea typeface="Times New Roman"/>
              </a:rPr>
              <a:t>Restorative practices</a:t>
            </a:r>
            <a:br>
              <a:rPr lang="en-US" sz="4400" b="1" kern="1800" dirty="0">
                <a:solidFill>
                  <a:schemeClr val="tx1"/>
                </a:solidFill>
                <a:effectLst/>
                <a:latin typeface="Times New Roman"/>
                <a:ea typeface="Times New Roman"/>
              </a:rPr>
            </a:b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From Wikipedia, the free encyclopedia  </a:t>
            </a:r>
            <a:r>
              <a:rPr lang="en-US" sz="1600" u="sng" dirty="0">
                <a:ln>
                  <a:noFill/>
                </a:ln>
                <a:solidFill>
                  <a:prstClr val="black"/>
                </a:solidFill>
                <a:effectLst/>
                <a:latin typeface="Times New Roman" panose="02020603050405020304" pitchFamily="18" charset="0"/>
                <a:ea typeface="+mn-ea"/>
                <a:cs typeface="Times New Roman" panose="02020603050405020304" pitchFamily="18" charset="0"/>
                <a:hlinkClick r:id="rId2"/>
              </a:rPr>
              <a:t>https://en.wikipedia.org/wiki/Restorative_practices</a:t>
            </a: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 </a:t>
            </a:r>
            <a:br>
              <a:rPr lang="en-US" sz="1600" dirty="0">
                <a:ln>
                  <a:noFill/>
                </a:ln>
                <a:solidFill>
                  <a:prstClr val="black"/>
                </a:solidFill>
                <a:effectLst/>
                <a:latin typeface="Times New Roman" panose="02020603050405020304" pitchFamily="18" charset="0"/>
                <a:ea typeface="+mn-ea"/>
                <a:cs typeface="Times New Roman" panose="02020603050405020304" pitchFamily="18" charset="0"/>
              </a:rPr>
            </a:br>
            <a:endParaRPr lang="en-US" dirty="0">
              <a:solidFill>
                <a:schemeClr val="tx1"/>
              </a:solidFill>
              <a:effectLst/>
            </a:endParaRPr>
          </a:p>
        </p:txBody>
      </p:sp>
      <p:sp>
        <p:nvSpPr>
          <p:cNvPr id="3" name="Content Placeholder 2"/>
          <p:cNvSpPr>
            <a:spLocks noGrp="1"/>
          </p:cNvSpPr>
          <p:nvPr>
            <p:ph idx="1"/>
          </p:nvPr>
        </p:nvSpPr>
        <p:spPr>
          <a:xfrm>
            <a:off x="457200" y="1219200"/>
            <a:ext cx="8229600" cy="5007008"/>
          </a:xfrm>
        </p:spPr>
        <p:txBody>
          <a:bodyPr/>
          <a:lstStyle/>
          <a:p>
            <a:pPr marL="457200" indent="-457200">
              <a:lnSpc>
                <a:spcPct val="115000"/>
              </a:lnSpc>
              <a:spcBef>
                <a:spcPts val="0"/>
              </a:spcBef>
              <a:spcAft>
                <a:spcPts val="1000"/>
              </a:spcAft>
              <a:buFont typeface="Wingdings" panose="05000000000000000000" pitchFamily="2" charset="2"/>
              <a:buChar char="Ø"/>
            </a:pPr>
            <a:r>
              <a:rPr lang="en-US" sz="3200" dirty="0">
                <a:latin typeface="Times New Roman"/>
                <a:ea typeface="Times New Roman"/>
                <a:cs typeface="Times New Roman"/>
              </a:rPr>
              <a:t>Only using the </a:t>
            </a:r>
            <a:r>
              <a:rPr lang="en-US" sz="3200" b="1" i="1" dirty="0">
                <a:latin typeface="Times New Roman"/>
                <a:ea typeface="Times New Roman"/>
                <a:cs typeface="Times New Roman"/>
              </a:rPr>
              <a:t>reactive</a:t>
            </a:r>
            <a:r>
              <a:rPr lang="en-US" sz="3200" dirty="0">
                <a:latin typeface="Times New Roman"/>
                <a:ea typeface="Times New Roman"/>
                <a:cs typeface="Times New Roman"/>
              </a:rPr>
              <a:t> </a:t>
            </a:r>
          </a:p>
          <a:p>
            <a:pPr marL="0" indent="0">
              <a:lnSpc>
                <a:spcPct val="115000"/>
              </a:lnSpc>
              <a:spcBef>
                <a:spcPts val="0"/>
              </a:spcBef>
              <a:spcAft>
                <a:spcPts val="1000"/>
              </a:spcAft>
              <a:buNone/>
            </a:pPr>
            <a:r>
              <a:rPr lang="en-US" sz="3200" dirty="0">
                <a:latin typeface="Times New Roman"/>
                <a:ea typeface="Times New Roman"/>
                <a:cs typeface="Times New Roman"/>
              </a:rPr>
              <a:t>	without also building social capital is less 	successful than </a:t>
            </a:r>
          </a:p>
          <a:p>
            <a:pPr marL="457200" indent="-457200">
              <a:lnSpc>
                <a:spcPct val="115000"/>
              </a:lnSpc>
              <a:spcBef>
                <a:spcPts val="0"/>
              </a:spcBef>
              <a:spcAft>
                <a:spcPts val="1000"/>
              </a:spcAft>
              <a:buFont typeface="Wingdings" panose="05000000000000000000" pitchFamily="2" charset="2"/>
              <a:buChar char="Ø"/>
            </a:pPr>
            <a:r>
              <a:rPr lang="en-US" sz="3200" dirty="0">
                <a:latin typeface="Times New Roman"/>
                <a:ea typeface="Times New Roman"/>
                <a:cs typeface="Times New Roman"/>
              </a:rPr>
              <a:t>also employing the </a:t>
            </a:r>
            <a:r>
              <a:rPr lang="en-US" sz="3200" b="1" i="1" dirty="0">
                <a:latin typeface="Times New Roman"/>
                <a:ea typeface="Times New Roman"/>
                <a:cs typeface="Times New Roman"/>
              </a:rPr>
              <a:t>proactive</a:t>
            </a:r>
            <a:r>
              <a:rPr lang="en-US" sz="3200" dirty="0">
                <a:latin typeface="Times New Roman"/>
                <a:ea typeface="Times New Roman"/>
                <a:cs typeface="Times New Roman"/>
              </a:rPr>
              <a:t>.</a:t>
            </a:r>
            <a:r>
              <a:rPr lang="en-US" sz="3200" u="sng" baseline="30000" dirty="0">
                <a:solidFill>
                  <a:srgbClr val="0000FF"/>
                </a:solidFill>
                <a:latin typeface="Times New Roman"/>
                <a:ea typeface="Times New Roman"/>
                <a:cs typeface="Times New Roman"/>
                <a:hlinkClick r:id="rId3"/>
              </a:rPr>
              <a:t>[46]</a:t>
            </a:r>
            <a:endParaRPr lang="en-US" sz="2800" u="sng" baseline="30000" dirty="0">
              <a:solidFill>
                <a:srgbClr val="0000FF"/>
              </a:solidFill>
              <a:latin typeface="Calibri"/>
              <a:ea typeface="Times New Roman"/>
              <a:cs typeface="Times New Roman"/>
            </a:endParaRPr>
          </a:p>
          <a:p>
            <a:pPr marL="0" marR="0" indent="0">
              <a:lnSpc>
                <a:spcPct val="115000"/>
              </a:lnSpc>
              <a:spcBef>
                <a:spcPts val="0"/>
              </a:spcBef>
              <a:spcAft>
                <a:spcPts val="1000"/>
              </a:spcAft>
              <a:buNone/>
            </a:pPr>
            <a:r>
              <a:rPr lang="en-US" sz="3200" dirty="0">
                <a:latin typeface="Times New Roman"/>
                <a:ea typeface="Times New Roman"/>
                <a:cs typeface="Times New Roman"/>
              </a:rPr>
              <a:t>Reactive example:  </a:t>
            </a:r>
            <a:r>
              <a:rPr lang="en-US" sz="3200" u="sng" dirty="0">
                <a:solidFill>
                  <a:srgbClr val="0000FF"/>
                </a:solidFill>
                <a:latin typeface="Times New Roman"/>
                <a:ea typeface="Times New Roman"/>
                <a:cs typeface="Times New Roman"/>
                <a:hlinkClick r:id="rId4" tooltip="Restorative justice"/>
              </a:rPr>
              <a:t>restorative justice</a:t>
            </a:r>
            <a:r>
              <a:rPr lang="en-US" sz="3200" dirty="0">
                <a:latin typeface="Times New Roman"/>
                <a:ea typeface="Times New Roman"/>
              </a:rPr>
              <a:t> </a:t>
            </a:r>
            <a:r>
              <a:rPr lang="en-US" sz="2400" dirty="0">
                <a:latin typeface="Times New Roman"/>
                <a:ea typeface="Times New Roman"/>
              </a:rPr>
              <a:t>(a form of 	</a:t>
            </a:r>
            <a:r>
              <a:rPr lang="en-US" sz="2400" u="sng" dirty="0">
                <a:solidFill>
                  <a:srgbClr val="0000FF"/>
                </a:solidFill>
                <a:latin typeface="Times New Roman"/>
                <a:ea typeface="Times New Roman"/>
                <a:hlinkClick r:id="rId5" tooltip="Criminal justice"/>
              </a:rPr>
              <a:t>criminal justice</a:t>
            </a:r>
            <a:r>
              <a:rPr lang="en-US" sz="2400" dirty="0">
                <a:latin typeface="Times New Roman"/>
                <a:ea typeface="Times New Roman"/>
              </a:rPr>
              <a:t> that)</a:t>
            </a:r>
            <a:r>
              <a:rPr lang="en-US" sz="3200" dirty="0">
                <a:latin typeface="Times New Roman"/>
                <a:ea typeface="Times New Roman"/>
              </a:rPr>
              <a:t> emphasizes repairing the 	harm done to people and relationships—	thus going 	beyond only punishment.</a:t>
            </a:r>
            <a:r>
              <a:rPr lang="en-US" sz="3200" u="sng" baseline="30000" dirty="0">
                <a:solidFill>
                  <a:srgbClr val="0000FF"/>
                </a:solidFill>
                <a:latin typeface="Times New Roman"/>
                <a:ea typeface="Times New Roman"/>
                <a:hlinkClick r:id="rId6"/>
              </a:rPr>
              <a:t>[5]</a:t>
            </a:r>
            <a:endParaRPr lang="en-US" dirty="0"/>
          </a:p>
        </p:txBody>
      </p:sp>
      <p:sp>
        <p:nvSpPr>
          <p:cNvPr id="4" name="Date Placeholder 3"/>
          <p:cNvSpPr>
            <a:spLocks noGrp="1"/>
          </p:cNvSpPr>
          <p:nvPr>
            <p:ph type="dt" sz="half" idx="10"/>
          </p:nvPr>
        </p:nvSpPr>
        <p:spPr/>
        <p:txBody>
          <a:bodyPr/>
          <a:lstStyle/>
          <a:p>
            <a:pPr lvl="0" algn="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56</a:t>
            </a:fld>
            <a:endParaRPr lang="en-US" dirty="0"/>
          </a:p>
        </p:txBody>
      </p:sp>
    </p:spTree>
    <p:extLst>
      <p:ext uri="{BB962C8B-B14F-4D97-AF65-F5344CB8AC3E}">
        <p14:creationId xmlns:p14="http://schemas.microsoft.com/office/powerpoint/2010/main" val="2289511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a:bodyPr>
          <a:lstStyle/>
          <a:p>
            <a:pPr marL="65087" lvl="0" algn="ctr">
              <a:spcBef>
                <a:spcPct val="20000"/>
              </a:spcBef>
            </a:pPr>
            <a:r>
              <a:rPr lang="en-US" sz="4400" b="1" kern="1800" dirty="0">
                <a:solidFill>
                  <a:schemeClr val="tx1"/>
                </a:solidFill>
                <a:effectLst/>
                <a:latin typeface="Times New Roman"/>
                <a:ea typeface="Times New Roman"/>
              </a:rPr>
              <a:t>Restorative practices</a:t>
            </a:r>
            <a:br>
              <a:rPr lang="en-US" sz="4400" b="1" kern="1800" dirty="0">
                <a:solidFill>
                  <a:schemeClr val="tx1"/>
                </a:solidFill>
                <a:effectLst/>
                <a:latin typeface="Times New Roman"/>
                <a:ea typeface="Times New Roman"/>
              </a:rPr>
            </a:b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From Wikipedia, the free encyclopedia  </a:t>
            </a:r>
            <a:r>
              <a:rPr lang="en-US" sz="1600" u="sng" dirty="0">
                <a:ln>
                  <a:noFill/>
                </a:ln>
                <a:solidFill>
                  <a:prstClr val="black"/>
                </a:solidFill>
                <a:effectLst/>
                <a:latin typeface="Times New Roman" panose="02020603050405020304" pitchFamily="18" charset="0"/>
                <a:ea typeface="+mn-ea"/>
                <a:cs typeface="Times New Roman" panose="02020603050405020304" pitchFamily="18" charset="0"/>
                <a:hlinkClick r:id="rId2"/>
              </a:rPr>
              <a:t>https://en.wikipedia.org/wiki/Restorative_practices</a:t>
            </a: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 </a:t>
            </a:r>
            <a:endParaRPr lang="en-US" dirty="0">
              <a:solidFill>
                <a:schemeClr val="tx1"/>
              </a:solidFill>
              <a:effectLst/>
            </a:endParaRPr>
          </a:p>
        </p:txBody>
      </p:sp>
      <p:sp>
        <p:nvSpPr>
          <p:cNvPr id="3" name="Content Placeholder 2"/>
          <p:cNvSpPr>
            <a:spLocks noGrp="1"/>
          </p:cNvSpPr>
          <p:nvPr>
            <p:ph idx="1"/>
          </p:nvPr>
        </p:nvSpPr>
        <p:spPr>
          <a:xfrm>
            <a:off x="457200" y="1219200"/>
            <a:ext cx="8229600" cy="5007008"/>
          </a:xfrm>
        </p:spPr>
        <p:txBody>
          <a:bodyPr/>
          <a:lstStyle/>
          <a:p>
            <a:pPr marL="0" marR="0" indent="0">
              <a:lnSpc>
                <a:spcPct val="115000"/>
              </a:lnSpc>
              <a:spcBef>
                <a:spcPts val="0"/>
              </a:spcBef>
              <a:spcAft>
                <a:spcPts val="1000"/>
              </a:spcAft>
              <a:buNone/>
            </a:pPr>
            <a:endParaRPr lang="en-US" sz="800" dirty="0">
              <a:latin typeface="Times New Roman"/>
              <a:ea typeface="Times New Roman"/>
            </a:endParaRPr>
          </a:p>
          <a:p>
            <a:pPr marL="0" marR="0" indent="0">
              <a:lnSpc>
                <a:spcPct val="115000"/>
              </a:lnSpc>
              <a:spcBef>
                <a:spcPts val="0"/>
              </a:spcBef>
              <a:spcAft>
                <a:spcPts val="1000"/>
              </a:spcAft>
              <a:buNone/>
            </a:pPr>
            <a:r>
              <a:rPr lang="en-US" sz="3200" dirty="0">
                <a:latin typeface="Times New Roman"/>
                <a:ea typeface="Times New Roman"/>
              </a:rPr>
              <a:t>Proactive example: restorative justice broadened</a:t>
            </a:r>
          </a:p>
          <a:p>
            <a:pPr marL="457200" indent="-457200">
              <a:lnSpc>
                <a:spcPct val="115000"/>
              </a:lnSpc>
              <a:spcBef>
                <a:spcPts val="0"/>
              </a:spcBef>
              <a:spcAft>
                <a:spcPts val="1000"/>
              </a:spcAft>
              <a:buFont typeface="Wingdings" panose="05000000000000000000" pitchFamily="2" charset="2"/>
              <a:buChar char="§"/>
            </a:pPr>
            <a:r>
              <a:rPr lang="en-US" sz="3200" dirty="0">
                <a:latin typeface="Times New Roman"/>
                <a:ea typeface="Times New Roman"/>
              </a:rPr>
              <a:t>To include victims’ and offenders’ families and friends </a:t>
            </a:r>
          </a:p>
          <a:p>
            <a:pPr marL="457200" indent="-457200">
              <a:lnSpc>
                <a:spcPct val="115000"/>
              </a:lnSpc>
              <a:spcBef>
                <a:spcPts val="0"/>
              </a:spcBef>
              <a:spcAft>
                <a:spcPts val="1000"/>
              </a:spcAft>
              <a:buFont typeface="Wingdings" panose="05000000000000000000" pitchFamily="2" charset="2"/>
              <a:buChar char="§"/>
            </a:pPr>
            <a:r>
              <a:rPr lang="en-US" sz="3200" dirty="0">
                <a:latin typeface="Times New Roman"/>
                <a:ea typeface="Times New Roman"/>
              </a:rPr>
              <a:t>participating in collaborative processes—	conferences &amp; circles.</a:t>
            </a:r>
          </a:p>
          <a:p>
            <a:pPr marL="0" marR="0" indent="0">
              <a:lnSpc>
                <a:spcPct val="115000"/>
              </a:lnSpc>
              <a:spcBef>
                <a:spcPts val="0"/>
              </a:spcBef>
              <a:spcAft>
                <a:spcPts val="1000"/>
              </a:spcAft>
              <a:buNone/>
            </a:pPr>
            <a:r>
              <a:rPr lang="en-US" sz="3200" u="sng" dirty="0">
                <a:solidFill>
                  <a:srgbClr val="0000FF"/>
                </a:solidFill>
                <a:latin typeface="Times New Roman"/>
                <a:ea typeface="Times New Roman"/>
                <a:cs typeface="Times New Roman"/>
                <a:hlinkClick r:id="rId3" tooltip="Restorative justice"/>
              </a:rPr>
              <a:t>Conferencing</a:t>
            </a:r>
            <a:r>
              <a:rPr lang="en-US" sz="3200" dirty="0">
                <a:latin typeface="Times New Roman"/>
                <a:ea typeface="Times New Roman"/>
              </a:rPr>
              <a:t> addresses power imbalances 	between the victim and offender by 	including additional supporters for each.</a:t>
            </a:r>
            <a:r>
              <a:rPr lang="en-US" sz="3200" u="sng" baseline="30000" dirty="0">
                <a:solidFill>
                  <a:srgbClr val="0000FF"/>
                </a:solidFill>
                <a:latin typeface="Times New Roman"/>
                <a:ea typeface="Times New Roman"/>
                <a:cs typeface="Times New Roman"/>
                <a:hlinkClick r:id="rId4"/>
              </a:rPr>
              <a:t>[19]</a:t>
            </a:r>
            <a:endParaRPr lang="en-US" dirty="0"/>
          </a:p>
        </p:txBody>
      </p:sp>
      <p:sp>
        <p:nvSpPr>
          <p:cNvPr id="4" name="Date Placeholder 3"/>
          <p:cNvSpPr>
            <a:spLocks noGrp="1"/>
          </p:cNvSpPr>
          <p:nvPr>
            <p:ph type="dt" sz="half" idx="10"/>
          </p:nvPr>
        </p:nvSpPr>
        <p:spPr/>
        <p:txBody>
          <a:bodyPr/>
          <a:lstStyle/>
          <a:p>
            <a:pPr lvl="0" algn="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57</a:t>
            </a:fld>
            <a:endParaRPr lang="en-US" dirty="0"/>
          </a:p>
        </p:txBody>
      </p:sp>
    </p:spTree>
    <p:extLst>
      <p:ext uri="{BB962C8B-B14F-4D97-AF65-F5344CB8AC3E}">
        <p14:creationId xmlns:p14="http://schemas.microsoft.com/office/powerpoint/2010/main" val="96025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algn="ctr"/>
            <a:r>
              <a:rPr lang="en-US" sz="4400" b="1" kern="1800" dirty="0">
                <a:solidFill>
                  <a:schemeClr val="tx1"/>
                </a:solidFill>
                <a:effectLst/>
                <a:latin typeface="Times New Roman"/>
                <a:ea typeface="Times New Roman"/>
              </a:rPr>
              <a:t>Restorative practices</a:t>
            </a:r>
            <a:endParaRPr lang="en-US" dirty="0">
              <a:solidFill>
                <a:schemeClr val="tx1"/>
              </a:solidFill>
              <a:effectLst/>
            </a:endParaRPr>
          </a:p>
        </p:txBody>
      </p:sp>
      <p:sp>
        <p:nvSpPr>
          <p:cNvPr id="3" name="Content Placeholder 2"/>
          <p:cNvSpPr>
            <a:spLocks noGrp="1"/>
          </p:cNvSpPr>
          <p:nvPr>
            <p:ph idx="1"/>
          </p:nvPr>
        </p:nvSpPr>
        <p:spPr>
          <a:xfrm>
            <a:off x="457200" y="1219200"/>
            <a:ext cx="8229600" cy="5007008"/>
          </a:xfrm>
        </p:spPr>
        <p:txBody>
          <a:bodyPr/>
          <a:lstStyle/>
          <a:p>
            <a:pPr marL="65087" indent="0" algn="ctr">
              <a:buNone/>
            </a:pPr>
            <a:r>
              <a:rPr lang="en-US" sz="1600" dirty="0">
                <a:latin typeface="Times New Roman" panose="02020603050405020304" pitchFamily="18" charset="0"/>
                <a:cs typeface="Times New Roman" panose="02020603050405020304" pitchFamily="18" charset="0"/>
              </a:rPr>
              <a:t>From Wikipedia, the free encyclopedia  </a:t>
            </a:r>
            <a:r>
              <a:rPr lang="en-US" sz="1600" u="sng" dirty="0">
                <a:latin typeface="Times New Roman" panose="02020603050405020304" pitchFamily="18" charset="0"/>
                <a:cs typeface="Times New Roman" panose="02020603050405020304" pitchFamily="18" charset="0"/>
                <a:hlinkClick r:id="rId2"/>
              </a:rPr>
              <a:t>https://en.wikipedia.org/wiki/Restorative_practices</a:t>
            </a:r>
            <a:r>
              <a:rPr lang="en-US" sz="1600" dirty="0">
                <a:latin typeface="Times New Roman" panose="02020603050405020304" pitchFamily="18" charset="0"/>
                <a:cs typeface="Times New Roman" panose="02020603050405020304" pitchFamily="18" charset="0"/>
              </a:rPr>
              <a:t> </a:t>
            </a:r>
          </a:p>
          <a:p>
            <a:pPr marL="0" marR="0" indent="0">
              <a:lnSpc>
                <a:spcPct val="115000"/>
              </a:lnSpc>
              <a:spcBef>
                <a:spcPts val="0"/>
              </a:spcBef>
              <a:spcAft>
                <a:spcPts val="1000"/>
              </a:spcAft>
              <a:buNone/>
            </a:pPr>
            <a:endParaRPr lang="en-US" sz="800" dirty="0">
              <a:latin typeface="Times New Roman"/>
              <a:ea typeface="Times New Roman"/>
              <a:cs typeface="Times New Roman"/>
            </a:endParaRPr>
          </a:p>
          <a:p>
            <a:pPr marL="0" indent="0">
              <a:lnSpc>
                <a:spcPct val="115000"/>
              </a:lnSpc>
              <a:spcBef>
                <a:spcPts val="0"/>
              </a:spcBef>
              <a:spcAft>
                <a:spcPts val="1000"/>
              </a:spcAft>
              <a:buClr>
                <a:srgbClr val="4F81BD"/>
              </a:buClr>
              <a:buNone/>
            </a:pPr>
            <a:r>
              <a:rPr lang="en-US" sz="3200" dirty="0">
                <a:latin typeface="Times New Roman"/>
                <a:ea typeface="Times New Roman"/>
                <a:cs typeface="Times New Roman"/>
              </a:rPr>
              <a:t>“Circles“—versatile restorative practice used</a:t>
            </a:r>
          </a:p>
          <a:p>
            <a:pPr marL="457200" indent="-457200">
              <a:lnSpc>
                <a:spcPct val="115000"/>
              </a:lnSpc>
              <a:spcBef>
                <a:spcPts val="0"/>
              </a:spcBef>
              <a:spcAft>
                <a:spcPts val="1000"/>
              </a:spcAft>
              <a:buClr>
                <a:srgbClr val="4F81BD"/>
              </a:buClr>
              <a:buFont typeface="Wingdings" panose="05000000000000000000" pitchFamily="2" charset="2"/>
              <a:buChar char="§"/>
            </a:pPr>
            <a:r>
              <a:rPr lang="en-US" sz="3200" b="1" dirty="0">
                <a:solidFill>
                  <a:prstClr val="black"/>
                </a:solidFill>
                <a:latin typeface="Times New Roman"/>
                <a:ea typeface="Times New Roman"/>
                <a:cs typeface="Times New Roman"/>
              </a:rPr>
              <a:t>reactively</a:t>
            </a:r>
            <a:r>
              <a:rPr lang="en-US" sz="3200" dirty="0">
                <a:solidFill>
                  <a:prstClr val="black"/>
                </a:solidFill>
                <a:latin typeface="Times New Roman"/>
                <a:ea typeface="Times New Roman"/>
                <a:cs typeface="Times New Roman"/>
              </a:rPr>
              <a:t>, to respond to wrongdoing, 	conflicts and problems, and </a:t>
            </a:r>
          </a:p>
          <a:p>
            <a:pPr marL="457200" indent="-457200">
              <a:lnSpc>
                <a:spcPct val="115000"/>
              </a:lnSpc>
              <a:spcBef>
                <a:spcPts val="0"/>
              </a:spcBef>
              <a:spcAft>
                <a:spcPts val="1000"/>
              </a:spcAft>
              <a:buClr>
                <a:srgbClr val="4F81BD"/>
              </a:buClr>
              <a:buFont typeface="Wingdings" panose="05000000000000000000" pitchFamily="2" charset="2"/>
              <a:buChar char="§"/>
            </a:pPr>
            <a:r>
              <a:rPr lang="en-US" sz="3200" b="1" dirty="0">
                <a:latin typeface="Times New Roman"/>
                <a:ea typeface="Times New Roman"/>
                <a:cs typeface="Times New Roman"/>
              </a:rPr>
              <a:t>proactively</a:t>
            </a:r>
            <a:r>
              <a:rPr lang="en-US" sz="3200" dirty="0">
                <a:latin typeface="Times New Roman"/>
                <a:ea typeface="Times New Roman"/>
                <a:cs typeface="Times New Roman"/>
              </a:rPr>
              <a:t>, to develop relationships and 	build community</a:t>
            </a:r>
          </a:p>
          <a:p>
            <a:pPr marL="0" lvl="0" indent="0">
              <a:lnSpc>
                <a:spcPct val="115000"/>
              </a:lnSpc>
              <a:spcBef>
                <a:spcPts val="0"/>
              </a:spcBef>
              <a:spcAft>
                <a:spcPts val="1000"/>
              </a:spcAft>
              <a:buClr>
                <a:srgbClr val="4F81BD"/>
              </a:buClr>
              <a:buNone/>
            </a:pPr>
            <a:r>
              <a:rPr lang="en-US" sz="3200" dirty="0">
                <a:solidFill>
                  <a:prstClr val="black"/>
                </a:solidFill>
                <a:latin typeface="Times New Roman"/>
                <a:ea typeface="Times New Roman"/>
                <a:cs typeface="Times New Roman"/>
              </a:rPr>
              <a:t>. . . thus an alternative to processes based on argument, hierarchy, &amp; win-lose positioning.</a:t>
            </a:r>
            <a:r>
              <a:rPr lang="en-US" sz="3200" u="sng" baseline="30000" dirty="0">
                <a:solidFill>
                  <a:srgbClr val="0000FF"/>
                </a:solidFill>
                <a:latin typeface="Times New Roman"/>
                <a:ea typeface="Times New Roman"/>
                <a:cs typeface="Times New Roman"/>
                <a:hlinkClick r:id="rId3"/>
              </a:rPr>
              <a:t>[26]</a:t>
            </a:r>
            <a:endParaRPr lang="en-US" sz="2800" dirty="0">
              <a:solidFill>
                <a:prstClr val="black"/>
              </a:solidFill>
              <a:latin typeface="Calibri"/>
              <a:ea typeface="Calibri"/>
              <a:cs typeface="Times New Roman"/>
            </a:endParaRPr>
          </a:p>
          <a:p>
            <a:pPr marL="0" marR="0" indent="0">
              <a:lnSpc>
                <a:spcPct val="115000"/>
              </a:lnSpc>
              <a:spcBef>
                <a:spcPts val="0"/>
              </a:spcBef>
              <a:spcAft>
                <a:spcPts val="1000"/>
              </a:spcAft>
              <a:buNone/>
            </a:pPr>
            <a:endParaRPr lang="en-US" dirty="0">
              <a:latin typeface="Times New Roman"/>
              <a:ea typeface="Times New Roman"/>
              <a:cs typeface="Times New Roman"/>
            </a:endParaRPr>
          </a:p>
          <a:p>
            <a:pPr marL="0" marR="0" indent="0">
              <a:lnSpc>
                <a:spcPct val="115000"/>
              </a:lnSpc>
              <a:spcBef>
                <a:spcPts val="0"/>
              </a:spcBef>
              <a:spcAft>
                <a:spcPts val="1000"/>
              </a:spcAft>
              <a:buNone/>
            </a:pPr>
            <a:endParaRPr lang="en-US" dirty="0">
              <a:latin typeface="Times New Roman"/>
              <a:ea typeface="Times New Roman"/>
              <a:cs typeface="Times New Roman"/>
            </a:endParaRPr>
          </a:p>
        </p:txBody>
      </p:sp>
      <p:sp>
        <p:nvSpPr>
          <p:cNvPr id="4" name="Date Placeholder 3"/>
          <p:cNvSpPr>
            <a:spLocks noGrp="1"/>
          </p:cNvSpPr>
          <p:nvPr>
            <p:ph type="dt" sz="half" idx="10"/>
          </p:nvPr>
        </p:nvSpPr>
        <p:spPr/>
        <p:txBody>
          <a:bodyPr/>
          <a:lstStyle/>
          <a:p>
            <a:pPr lvl="0" algn="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58</a:t>
            </a:fld>
            <a:endParaRPr lang="en-US" dirty="0"/>
          </a:p>
        </p:txBody>
      </p:sp>
    </p:spTree>
    <p:extLst>
      <p:ext uri="{BB962C8B-B14F-4D97-AF65-F5344CB8AC3E}">
        <p14:creationId xmlns:p14="http://schemas.microsoft.com/office/powerpoint/2010/main" val="1569987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fontScale="90000"/>
          </a:bodyPr>
          <a:lstStyle/>
          <a:p>
            <a:pPr marL="65087" lvl="0" algn="ctr">
              <a:spcBef>
                <a:spcPct val="20000"/>
              </a:spcBef>
            </a:pPr>
            <a:br>
              <a:rPr lang="en-US" sz="4400" b="1" kern="1800" dirty="0">
                <a:solidFill>
                  <a:schemeClr val="tx1"/>
                </a:solidFill>
                <a:effectLst/>
                <a:latin typeface="Times New Roman"/>
                <a:ea typeface="Times New Roman"/>
              </a:rPr>
            </a:br>
            <a:r>
              <a:rPr lang="en-US" sz="4400" b="1" kern="1800" dirty="0">
                <a:solidFill>
                  <a:schemeClr val="tx1"/>
                </a:solidFill>
                <a:effectLst/>
                <a:latin typeface="Times New Roman"/>
                <a:ea typeface="Times New Roman"/>
              </a:rPr>
              <a:t>Restorative practices</a:t>
            </a:r>
            <a:br>
              <a:rPr lang="en-US" sz="4400" b="1" kern="1800" dirty="0">
                <a:solidFill>
                  <a:schemeClr val="tx1"/>
                </a:solidFill>
                <a:effectLst/>
                <a:latin typeface="Times New Roman"/>
                <a:ea typeface="Times New Roman"/>
              </a:rPr>
            </a:b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From Wikipedia, the free encyclopedia  </a:t>
            </a:r>
            <a:r>
              <a:rPr lang="en-US" sz="1600" u="sng" dirty="0">
                <a:ln>
                  <a:noFill/>
                </a:ln>
                <a:solidFill>
                  <a:prstClr val="black"/>
                </a:solidFill>
                <a:effectLst/>
                <a:latin typeface="Times New Roman" panose="02020603050405020304" pitchFamily="18" charset="0"/>
                <a:ea typeface="+mn-ea"/>
                <a:cs typeface="Times New Roman" panose="02020603050405020304" pitchFamily="18" charset="0"/>
                <a:hlinkClick r:id="rId2"/>
              </a:rPr>
              <a:t>https://en.wikipedia.org/wiki/Restorative_practices</a:t>
            </a:r>
            <a:r>
              <a:rPr lang="en-US" sz="1600" dirty="0">
                <a:ln>
                  <a:noFill/>
                </a:ln>
                <a:solidFill>
                  <a:prstClr val="black"/>
                </a:solidFill>
                <a:effectLst/>
                <a:latin typeface="Times New Roman" panose="02020603050405020304" pitchFamily="18" charset="0"/>
                <a:ea typeface="+mn-ea"/>
                <a:cs typeface="Times New Roman" panose="02020603050405020304" pitchFamily="18" charset="0"/>
              </a:rPr>
              <a:t> </a:t>
            </a:r>
            <a:br>
              <a:rPr lang="en-US" sz="1600" dirty="0">
                <a:ln>
                  <a:noFill/>
                </a:ln>
                <a:solidFill>
                  <a:prstClr val="black"/>
                </a:solidFill>
                <a:effectLst/>
                <a:latin typeface="Times New Roman" panose="02020603050405020304" pitchFamily="18" charset="0"/>
                <a:ea typeface="+mn-ea"/>
                <a:cs typeface="Times New Roman" panose="02020603050405020304" pitchFamily="18" charset="0"/>
              </a:rPr>
            </a:br>
            <a:endParaRPr lang="en-US" dirty="0">
              <a:solidFill>
                <a:schemeClr val="tx1"/>
              </a:solidFill>
              <a:effectLst/>
            </a:endParaRPr>
          </a:p>
        </p:txBody>
      </p:sp>
      <p:sp>
        <p:nvSpPr>
          <p:cNvPr id="3" name="Content Placeholder 2"/>
          <p:cNvSpPr>
            <a:spLocks noGrp="1"/>
          </p:cNvSpPr>
          <p:nvPr>
            <p:ph idx="1"/>
          </p:nvPr>
        </p:nvSpPr>
        <p:spPr>
          <a:xfrm>
            <a:off x="457200" y="1219200"/>
            <a:ext cx="8229600" cy="5181600"/>
          </a:xfrm>
        </p:spPr>
        <p:txBody>
          <a:bodyPr/>
          <a:lstStyle/>
          <a:p>
            <a:pPr marL="65087" indent="0">
              <a:buNone/>
            </a:pPr>
            <a:endParaRPr lang="en-US" sz="800" dirty="0">
              <a:latin typeface="Times New Roman"/>
              <a:ea typeface="Times New Roman"/>
              <a:cs typeface="Times New Roman"/>
            </a:endParaRPr>
          </a:p>
          <a:p>
            <a:pPr marL="0" marR="0" indent="0">
              <a:lnSpc>
                <a:spcPct val="115000"/>
              </a:lnSpc>
              <a:spcBef>
                <a:spcPts val="0"/>
              </a:spcBef>
              <a:spcAft>
                <a:spcPts val="1000"/>
              </a:spcAft>
              <a:buNone/>
            </a:pPr>
            <a:r>
              <a:rPr lang="en-US" sz="3200" dirty="0">
                <a:latin typeface="Times New Roman"/>
                <a:ea typeface="Times New Roman"/>
                <a:cs typeface="Times New Roman"/>
              </a:rPr>
              <a:t>Restorative practices now spreading worldwide:</a:t>
            </a:r>
          </a:p>
          <a:p>
            <a:pPr marL="914400" indent="-457200">
              <a:lnSpc>
                <a:spcPct val="115000"/>
              </a:lnSpc>
              <a:spcBef>
                <a:spcPts val="0"/>
              </a:spcBef>
              <a:spcAft>
                <a:spcPts val="1000"/>
              </a:spcAft>
              <a:buFont typeface="Wingdings" panose="05000000000000000000" pitchFamily="2" charset="2"/>
              <a:buChar char="v"/>
            </a:pPr>
            <a:r>
              <a:rPr lang="en-US" sz="3200" dirty="0">
                <a:latin typeface="Times New Roman"/>
                <a:ea typeface="Times New Roman"/>
                <a:cs typeface="Times New Roman"/>
              </a:rPr>
              <a:t>education,</a:t>
            </a:r>
            <a:r>
              <a:rPr lang="en-US" sz="3200" u="sng" baseline="30000" dirty="0">
                <a:solidFill>
                  <a:srgbClr val="0000FF"/>
                </a:solidFill>
                <a:latin typeface="Times New Roman"/>
                <a:ea typeface="Times New Roman"/>
                <a:cs typeface="Times New Roman"/>
                <a:hlinkClick r:id="rId3"/>
              </a:rPr>
              <a:t>[34]</a:t>
            </a:r>
            <a:r>
              <a:rPr lang="en-US" sz="3200" dirty="0">
                <a:latin typeface="Times New Roman"/>
                <a:ea typeface="Times New Roman"/>
                <a:cs typeface="Times New Roman"/>
              </a:rPr>
              <a:t> criminal justice,</a:t>
            </a:r>
            <a:r>
              <a:rPr lang="en-US" sz="3200" u="sng" baseline="30000" dirty="0">
                <a:solidFill>
                  <a:srgbClr val="0000FF"/>
                </a:solidFill>
                <a:latin typeface="Times New Roman"/>
                <a:ea typeface="Times New Roman"/>
                <a:cs typeface="Times New Roman"/>
                <a:hlinkClick r:id="rId4"/>
              </a:rPr>
              <a:t>[35]</a:t>
            </a:r>
            <a:r>
              <a:rPr lang="en-US" sz="3200" dirty="0">
                <a:latin typeface="Times New Roman"/>
                <a:ea typeface="Times New Roman"/>
                <a:cs typeface="Times New Roman"/>
              </a:rPr>
              <a:t> </a:t>
            </a:r>
          </a:p>
          <a:p>
            <a:pPr marL="914400" indent="-457200">
              <a:lnSpc>
                <a:spcPct val="115000"/>
              </a:lnSpc>
              <a:spcBef>
                <a:spcPts val="0"/>
              </a:spcBef>
              <a:spcAft>
                <a:spcPts val="1000"/>
              </a:spcAft>
              <a:buFont typeface="Wingdings" panose="05000000000000000000" pitchFamily="2" charset="2"/>
              <a:buChar char="v"/>
            </a:pPr>
            <a:r>
              <a:rPr lang="en-US" sz="3200" dirty="0">
                <a:latin typeface="Times New Roman"/>
                <a:ea typeface="Times New Roman"/>
                <a:cs typeface="Times New Roman"/>
              </a:rPr>
              <a:t>social work,</a:t>
            </a:r>
            <a:r>
              <a:rPr lang="en-US" sz="3200" u="sng" baseline="30000" dirty="0">
                <a:solidFill>
                  <a:srgbClr val="0000FF"/>
                </a:solidFill>
                <a:latin typeface="Times New Roman"/>
                <a:ea typeface="Times New Roman"/>
                <a:cs typeface="Times New Roman"/>
                <a:hlinkClick r:id="rId5"/>
              </a:rPr>
              <a:t>[36]</a:t>
            </a:r>
            <a:r>
              <a:rPr lang="en-US" sz="3200" dirty="0">
                <a:latin typeface="Times New Roman"/>
                <a:ea typeface="Times New Roman"/>
                <a:cs typeface="Times New Roman"/>
              </a:rPr>
              <a:t> counseling,</a:t>
            </a:r>
            <a:r>
              <a:rPr lang="en-US" sz="3200" u="sng" baseline="30000" dirty="0">
                <a:solidFill>
                  <a:srgbClr val="0000FF"/>
                </a:solidFill>
                <a:latin typeface="Times New Roman"/>
                <a:ea typeface="Times New Roman"/>
                <a:cs typeface="Times New Roman"/>
                <a:hlinkClick r:id="rId6"/>
              </a:rPr>
              <a:t>[37]</a:t>
            </a:r>
            <a:r>
              <a:rPr lang="en-US" sz="3200" dirty="0">
                <a:latin typeface="Times New Roman"/>
                <a:ea typeface="Times New Roman"/>
                <a:cs typeface="Times New Roman"/>
              </a:rPr>
              <a:t> </a:t>
            </a:r>
          </a:p>
          <a:p>
            <a:pPr marL="914400" indent="-457200">
              <a:lnSpc>
                <a:spcPct val="115000"/>
              </a:lnSpc>
              <a:spcBef>
                <a:spcPts val="0"/>
              </a:spcBef>
              <a:spcAft>
                <a:spcPts val="1000"/>
              </a:spcAft>
              <a:buFont typeface="Wingdings" panose="05000000000000000000" pitchFamily="2" charset="2"/>
              <a:buChar char="v"/>
            </a:pPr>
            <a:r>
              <a:rPr lang="en-US" sz="3200" dirty="0">
                <a:latin typeface="Times New Roman"/>
                <a:ea typeface="Times New Roman"/>
                <a:cs typeface="Times New Roman"/>
              </a:rPr>
              <a:t>youth services,</a:t>
            </a:r>
            <a:r>
              <a:rPr lang="en-US" sz="3200" u="sng" baseline="30000" dirty="0">
                <a:solidFill>
                  <a:srgbClr val="0000FF"/>
                </a:solidFill>
                <a:latin typeface="Times New Roman"/>
                <a:ea typeface="Times New Roman"/>
                <a:cs typeface="Times New Roman"/>
                <a:hlinkClick r:id="rId7"/>
              </a:rPr>
              <a:t>[38]</a:t>
            </a:r>
            <a:r>
              <a:rPr lang="en-US" sz="3200" dirty="0">
                <a:latin typeface="Times New Roman"/>
                <a:ea typeface="Times New Roman"/>
                <a:cs typeface="Times New Roman"/>
              </a:rPr>
              <a:t> workplaces,</a:t>
            </a:r>
            <a:r>
              <a:rPr lang="en-US" sz="3200" u="sng" baseline="30000" dirty="0">
                <a:solidFill>
                  <a:srgbClr val="0000FF"/>
                </a:solidFill>
                <a:latin typeface="Times New Roman"/>
                <a:ea typeface="Times New Roman"/>
                <a:cs typeface="Times New Roman"/>
                <a:hlinkClick r:id="rId8"/>
              </a:rPr>
              <a:t>[39]</a:t>
            </a:r>
            <a:r>
              <a:rPr lang="en-US" sz="3200" dirty="0">
                <a:latin typeface="Times New Roman"/>
                <a:ea typeface="Times New Roman"/>
                <a:cs typeface="Times New Roman"/>
              </a:rPr>
              <a:t> </a:t>
            </a:r>
          </a:p>
          <a:p>
            <a:pPr marL="914400" indent="-457200">
              <a:lnSpc>
                <a:spcPct val="115000"/>
              </a:lnSpc>
              <a:spcBef>
                <a:spcPts val="0"/>
              </a:spcBef>
              <a:spcAft>
                <a:spcPts val="1000"/>
              </a:spcAft>
              <a:buFont typeface="Wingdings" panose="05000000000000000000" pitchFamily="2" charset="2"/>
              <a:buChar char="v"/>
            </a:pPr>
            <a:r>
              <a:rPr lang="en-US" sz="3200" dirty="0">
                <a:latin typeface="Times New Roman"/>
                <a:ea typeface="Times New Roman"/>
                <a:cs typeface="Times New Roman"/>
              </a:rPr>
              <a:t>college residence halls,</a:t>
            </a:r>
            <a:r>
              <a:rPr lang="en-US" sz="3200" u="sng" baseline="30000" dirty="0">
                <a:solidFill>
                  <a:srgbClr val="0000FF"/>
                </a:solidFill>
                <a:latin typeface="Times New Roman"/>
                <a:ea typeface="Times New Roman"/>
                <a:cs typeface="Times New Roman"/>
                <a:hlinkClick r:id="rId9"/>
              </a:rPr>
              <a:t>[40]</a:t>
            </a:r>
            <a:r>
              <a:rPr lang="en-US" sz="3200" dirty="0">
                <a:latin typeface="Times New Roman"/>
                <a:ea typeface="Times New Roman"/>
                <a:cs typeface="Times New Roman"/>
              </a:rPr>
              <a:t> faith groups.</a:t>
            </a:r>
            <a:r>
              <a:rPr lang="en-US" sz="3200" u="sng" baseline="30000" dirty="0">
                <a:solidFill>
                  <a:srgbClr val="0000FF"/>
                </a:solidFill>
                <a:latin typeface="Times New Roman"/>
                <a:ea typeface="Times New Roman"/>
                <a:cs typeface="Times New Roman"/>
                <a:hlinkClick r:id="rId10"/>
              </a:rPr>
              <a:t>[41]</a:t>
            </a:r>
            <a:endParaRPr lang="en-US" sz="3200" dirty="0">
              <a:latin typeface="Times New Roman"/>
              <a:ea typeface="Times New Roman"/>
              <a:cs typeface="Times New Roman"/>
            </a:endParaRPr>
          </a:p>
          <a:p>
            <a:pPr marL="0" marR="0" indent="0">
              <a:lnSpc>
                <a:spcPct val="115000"/>
              </a:lnSpc>
              <a:spcBef>
                <a:spcPts val="0"/>
              </a:spcBef>
              <a:spcAft>
                <a:spcPts val="1000"/>
              </a:spcAft>
              <a:buNone/>
            </a:pPr>
            <a:r>
              <a:rPr lang="en-US" sz="2800" baseline="30000" dirty="0">
                <a:latin typeface="Calibri"/>
                <a:ea typeface="Calibri"/>
                <a:cs typeface="Times New Roman"/>
              </a:rPr>
              <a:t>_____________________________</a:t>
            </a:r>
          </a:p>
          <a:p>
            <a:pPr marL="0" marR="0" indent="0">
              <a:lnSpc>
                <a:spcPct val="115000"/>
              </a:lnSpc>
              <a:spcBef>
                <a:spcPts val="0"/>
              </a:spcBef>
              <a:spcAft>
                <a:spcPts val="1000"/>
              </a:spcAft>
              <a:buNone/>
            </a:pPr>
            <a:r>
              <a:rPr lang="en-US" sz="2000" baseline="30000" dirty="0">
                <a:latin typeface="Calibri"/>
                <a:ea typeface="Calibri"/>
                <a:cs typeface="Times New Roman"/>
              </a:rPr>
              <a:t>41</a:t>
            </a:r>
            <a:r>
              <a:rPr lang="en-US" sz="2000" dirty="0">
                <a:latin typeface="Calibri"/>
                <a:ea typeface="Calibri"/>
                <a:cs typeface="Times New Roman"/>
              </a:rPr>
              <a:t> </a:t>
            </a:r>
            <a:r>
              <a:rPr lang="en-US" sz="2000" dirty="0">
                <a:latin typeface="Times New Roman" panose="02020603050405020304" pitchFamily="18" charset="0"/>
                <a:ea typeface="Calibri"/>
                <a:cs typeface="Times New Roman" panose="02020603050405020304" pitchFamily="18" charset="0"/>
              </a:rPr>
              <a:t>Wachtel, Joshua. "FaithCARE:Creating Restorative Congregations". IIRP eForum. International Institute for Restorative Practices. Retrieved 9/18/2016 and linked </a:t>
            </a:r>
            <a:r>
              <a:rPr lang="en-US" sz="2000" dirty="0">
                <a:latin typeface="Times New Roman" panose="02020603050405020304" pitchFamily="18" charset="0"/>
                <a:ea typeface="Calibri"/>
                <a:cs typeface="Times New Roman" panose="02020603050405020304" pitchFamily="18" charset="0"/>
                <a:hlinkClick r:id="rId11"/>
              </a:rPr>
              <a:t>here.</a:t>
            </a:r>
            <a:endParaRPr lang="en-US" sz="2000" dirty="0">
              <a:effectLst/>
              <a:latin typeface="Times New Roman" panose="02020603050405020304" pitchFamily="18" charset="0"/>
              <a:ea typeface="Calibri"/>
              <a:cs typeface="Times New Roman" panose="02020603050405020304" pitchFamily="18" charset="0"/>
            </a:endParaRPr>
          </a:p>
        </p:txBody>
      </p:sp>
      <p:sp>
        <p:nvSpPr>
          <p:cNvPr id="4" name="Date Placeholder 3"/>
          <p:cNvSpPr>
            <a:spLocks noGrp="1"/>
          </p:cNvSpPr>
          <p:nvPr>
            <p:ph type="dt" sz="half" idx="10"/>
          </p:nvPr>
        </p:nvSpPr>
        <p:spPr/>
        <p:txBody>
          <a:bodyPr/>
          <a:lstStyle/>
          <a:p>
            <a:pPr lvl="0" algn="r">
              <a:defRPr/>
            </a:pPr>
            <a:r>
              <a:rPr lang="en-US" dirty="0">
                <a:solidFill>
                  <a:prstClr val="black"/>
                </a:solidFill>
              </a:rPr>
              <a:t>September 2016</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59</a:t>
            </a:fld>
            <a:endParaRPr lang="en-US" dirty="0"/>
          </a:p>
        </p:txBody>
      </p:sp>
    </p:spTree>
    <p:extLst>
      <p:ext uri="{BB962C8B-B14F-4D97-AF65-F5344CB8AC3E}">
        <p14:creationId xmlns:p14="http://schemas.microsoft.com/office/powerpoint/2010/main" val="358462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408906"/>
          </a:xfrm>
        </p:spPr>
        <p:txBody>
          <a:bodyPr>
            <a:noAutofit/>
          </a:bodyPr>
          <a:lstStyle/>
          <a:p>
            <a:pPr marL="0" algn="ctr"/>
            <a:r>
              <a:rPr lang="en-US" sz="4400" dirty="0">
                <a:solidFill>
                  <a:schemeClr val="tx1"/>
                </a:solidFill>
                <a:effectLst/>
                <a:latin typeface="Times New Roman" panose="02020603050405020304" pitchFamily="18" charset="0"/>
                <a:cs typeface="Times New Roman" panose="02020603050405020304" pitchFamily="18" charset="0"/>
              </a:rPr>
              <a:t>You’ve joined a journey to define ‘</a:t>
            </a:r>
            <a:r>
              <a:rPr lang="en-US" sz="4400" b="1" dirty="0">
                <a:solidFill>
                  <a:schemeClr val="tx1"/>
                </a:solidFill>
                <a:effectLst/>
                <a:latin typeface="Times New Roman" panose="02020603050405020304" pitchFamily="18" charset="0"/>
                <a:cs typeface="Times New Roman" panose="02020603050405020304" pitchFamily="18" charset="0"/>
              </a:rPr>
              <a:t>restorative leadership</a:t>
            </a:r>
            <a:r>
              <a:rPr lang="en-US" sz="4400" dirty="0">
                <a:solidFill>
                  <a:schemeClr val="tx1"/>
                </a:solidFill>
                <a:effectLst/>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457200" y="1600200"/>
            <a:ext cx="8229600" cy="4854608"/>
          </a:xfrm>
        </p:spPr>
        <p:txBody>
          <a:bodyPr/>
          <a:lstStyle/>
          <a:p>
            <a:pPr algn="ctr">
              <a:buNone/>
            </a:pPr>
            <a:endParaRPr lang="en-US" sz="800" dirty="0">
              <a:latin typeface="Times New Roman" panose="02020603050405020304" pitchFamily="18" charset="0"/>
              <a:cs typeface="Times New Roman" panose="02020603050405020304" pitchFamily="18" charset="0"/>
            </a:endParaRPr>
          </a:p>
          <a:p>
            <a:pPr marL="0" indent="-914400">
              <a:buNone/>
            </a:pPr>
            <a:r>
              <a:rPr lang="en-US" sz="2800" dirty="0">
                <a:latin typeface="Times New Roman" panose="02020603050405020304" pitchFamily="18" charset="0"/>
                <a:cs typeface="Times New Roman" panose="02020603050405020304" pitchFamily="18" charset="0"/>
              </a:rPr>
              <a:t>Coined by the late Dr. Seana Steffen in 2009 &amp; defined by her Restorative Leadership Institute as:</a:t>
            </a:r>
          </a:p>
          <a:p>
            <a:pPr marL="0" indent="-914400">
              <a:buNone/>
            </a:pPr>
            <a:endParaRPr lang="en-US" sz="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a leadership ethic that values community-based net-works and place-based knowledge</a:t>
            </a:r>
          </a:p>
          <a:p>
            <a:pPr marL="0" indent="0">
              <a:buNone/>
            </a:pPr>
            <a:endParaRPr lang="en-US" sz="800" dirty="0">
              <a:latin typeface="Times New Roman" panose="02020603050405020304" pitchFamily="18" charset="0"/>
              <a:cs typeface="Times New Roman" panose="02020603050405020304" pitchFamily="18" charset="0"/>
            </a:endParaRPr>
          </a:p>
          <a:p>
            <a:pPr marL="0" indent="0">
              <a:spcBef>
                <a:spcPts val="768"/>
              </a:spcBef>
              <a:buNone/>
            </a:pPr>
            <a:r>
              <a:rPr lang="en-US" sz="2800" dirty="0">
                <a:latin typeface="Times New Roman" panose="02020603050405020304" pitchFamily="18" charset="0"/>
                <a:cs typeface="Times New Roman" panose="02020603050405020304" pitchFamily="18" charset="0"/>
              </a:rPr>
              <a:t>as well as systemic and co-creative problem-solving</a:t>
            </a:r>
          </a:p>
          <a:p>
            <a:pPr marL="0" indent="0">
              <a:spcBef>
                <a:spcPts val="768"/>
              </a:spcBef>
              <a:buNone/>
            </a:pPr>
            <a:endParaRPr lang="en-US" sz="800" dirty="0">
              <a:latin typeface="Times New Roman" panose="02020603050405020304" pitchFamily="18" charset="0"/>
              <a:cs typeface="Times New Roman" panose="02020603050405020304" pitchFamily="18" charset="0"/>
            </a:endParaRPr>
          </a:p>
          <a:p>
            <a:pPr marL="0" indent="0">
              <a:spcBef>
                <a:spcPts val="768"/>
              </a:spcBef>
              <a:buNone/>
              <a:tabLst>
                <a:tab pos="91440" algn="l"/>
                <a:tab pos="914400" algn="l"/>
                <a:tab pos="1828800" algn="l"/>
              </a:tabLst>
            </a:pPr>
            <a:r>
              <a:rPr lang="en-US" sz="2800" dirty="0">
                <a:latin typeface="Times New Roman" panose="02020603050405020304" pitchFamily="18" charset="0"/>
                <a:cs typeface="Times New Roman" panose="02020603050405020304" pitchFamily="18" charset="0"/>
              </a:rPr>
              <a:t>to establish the conditions for global sustainability and collective well-being.  </a:t>
            </a:r>
            <a:r>
              <a:rPr lang="en-US" sz="2000" dirty="0">
                <a:latin typeface="Times New Roman" panose="02020603050405020304" pitchFamily="18" charset="0"/>
                <a:cs typeface="Times New Roman" panose="02020603050405020304" pitchFamily="18" charset="0"/>
                <a:hlinkClick r:id="rId2"/>
              </a:rPr>
              <a:t>http://www.restorative-leadership.org/</a:t>
            </a:r>
            <a:r>
              <a:rPr lang="en-US" sz="2000" dirty="0">
                <a:latin typeface="Times New Roman" panose="02020603050405020304" pitchFamily="18" charset="0"/>
                <a:cs typeface="Times New Roman" panose="02020603050405020304" pitchFamily="18" charset="0"/>
              </a:rPr>
              <a:t> </a:t>
            </a:r>
          </a:p>
          <a:p>
            <a:pPr marL="0" indent="0">
              <a:spcBef>
                <a:spcPts val="768"/>
              </a:spcBef>
              <a:buNone/>
              <a:tabLst>
                <a:tab pos="91440" algn="l"/>
                <a:tab pos="914400" algn="l"/>
                <a:tab pos="1828800" algn="l"/>
              </a:tabLst>
            </a:pPr>
            <a:r>
              <a:rPr lang="en-US" sz="2000" dirty="0">
                <a:latin typeface="Times New Roman" panose="02020603050405020304" pitchFamily="18" charset="0"/>
                <a:cs typeface="Times New Roman" panose="02020603050405020304" pitchFamily="18" charset="0"/>
              </a:rPr>
              <a:t>See also Seana Steffen on Restorative Leadership &amp; Business ►</a:t>
            </a:r>
          </a:p>
          <a:p>
            <a:pPr marL="0" indent="0" algn="r">
              <a:spcBef>
                <a:spcPts val="768"/>
              </a:spcBef>
              <a:buNone/>
              <a:tabLst>
                <a:tab pos="91440" algn="l"/>
                <a:tab pos="914400" algn="l"/>
                <a:tab pos="1828800" algn="l"/>
              </a:tabLst>
            </a:pPr>
            <a:r>
              <a:rPr lang="en-US" sz="2000" dirty="0">
                <a:latin typeface="Times New Roman" panose="02020603050405020304" pitchFamily="18" charset="0"/>
                <a:cs typeface="Times New Roman" panose="02020603050405020304" pitchFamily="18" charset="0"/>
                <a:hlinkClick r:id="rId3"/>
              </a:rPr>
              <a:t>https://www.youcaring.com/inhonorofdrseanalowesteffen-974306</a:t>
            </a:r>
            <a:r>
              <a:rPr lang="en-US" sz="2000" dirty="0">
                <a:latin typeface="Times New Roman" panose="02020603050405020304" pitchFamily="18" charset="0"/>
                <a:cs typeface="Times New Roman" panose="02020603050405020304" pitchFamily="18" charset="0"/>
              </a:rPr>
              <a:t> </a:t>
            </a:r>
          </a:p>
        </p:txBody>
      </p:sp>
      <p:sp>
        <p:nvSpPr>
          <p:cNvPr id="4" name="Date Placeholder 3"/>
          <p:cNvSpPr>
            <a:spLocks noGrp="1"/>
          </p:cNvSpPr>
          <p:nvPr>
            <p:ph type="dt" sz="half" idx="10"/>
          </p:nvPr>
        </p:nvSpPr>
        <p:spPr/>
        <p:txBody>
          <a:bodyPr/>
          <a:lstStyle/>
          <a:p>
            <a:pPr lvl="0" algn="r">
              <a:defRPr/>
            </a:pPr>
            <a:r>
              <a:rPr lang="en-US" dirty="0">
                <a:solidFill>
                  <a:prstClr val="black"/>
                </a:solidFill>
              </a:rPr>
              <a:t>September 2016</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6</a:t>
            </a:fld>
            <a:endParaRPr lang="en-US"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609600"/>
            <a:ext cx="8062912" cy="1636713"/>
          </a:xfrm>
        </p:spPr>
        <p:txBody>
          <a:bodyPr>
            <a:normAutofit/>
          </a:bodyPr>
          <a:lstStyle/>
          <a:p>
            <a:pPr marL="636587" lvl="0" indent="-571500" algn="ctr">
              <a:spcBef>
                <a:spcPct val="20000"/>
              </a:spcBef>
            </a:pPr>
            <a:r>
              <a:rPr lang="en-US" sz="6600" dirty="0">
                <a:ln>
                  <a:noFill/>
                </a:ln>
                <a:solidFill>
                  <a:prstClr val="black"/>
                </a:solidFill>
                <a:effectLst/>
                <a:latin typeface="Times New Roman" panose="02020603050405020304" pitchFamily="18" charset="0"/>
                <a:ea typeface="+mn-ea"/>
                <a:cs typeface="Times New Roman" panose="02020603050405020304" pitchFamily="18" charset="0"/>
              </a:rPr>
              <a:t>Appendix 1 </a:t>
            </a:r>
            <a:endParaRPr lang="en-US" sz="6600" dirty="0"/>
          </a:p>
        </p:txBody>
      </p:sp>
      <p:sp>
        <p:nvSpPr>
          <p:cNvPr id="3" name="Subtitle 2"/>
          <p:cNvSpPr>
            <a:spLocks noGrp="1"/>
          </p:cNvSpPr>
          <p:nvPr>
            <p:ph type="subTitle" idx="1"/>
          </p:nvPr>
        </p:nvSpPr>
        <p:spPr>
          <a:xfrm>
            <a:off x="685800" y="2743200"/>
            <a:ext cx="8062912" cy="1752600"/>
          </a:xfrm>
        </p:spPr>
        <p:txBody>
          <a:bodyPr/>
          <a:lstStyle/>
          <a:p>
            <a:r>
              <a:rPr lang="en-US" sz="5400" b="1" dirty="0">
                <a:ln>
                  <a:noFill/>
                </a:ln>
                <a:solidFill>
                  <a:prstClr val="black"/>
                </a:solidFill>
                <a:latin typeface="Times New Roman" panose="02020603050405020304" pitchFamily="18" charset="0"/>
                <a:ea typeface="+mj-ea"/>
                <a:cs typeface="Times New Roman" panose="02020603050405020304" pitchFamily="18" charset="0"/>
              </a:rPr>
              <a:t>Restorative &amp; Therapeutic Jurisprudence –RTJ</a:t>
            </a:r>
          </a:p>
          <a:p>
            <a:pPr algn="l"/>
            <a:r>
              <a:rPr lang="en-US" sz="800" dirty="0">
                <a:ln>
                  <a:noFill/>
                </a:ln>
                <a:solidFill>
                  <a:prstClr val="black"/>
                </a:solidFill>
                <a:latin typeface="Times New Roman" panose="02020603050405020304" pitchFamily="18" charset="0"/>
                <a:ea typeface="+mj-ea"/>
                <a:cs typeface="Times New Roman" panose="02020603050405020304" pitchFamily="18" charset="0"/>
              </a:rPr>
              <a:t>‘</a:t>
            </a:r>
          </a:p>
          <a:p>
            <a:pPr algn="l"/>
            <a:endParaRPr lang="en-US" sz="800" dirty="0">
              <a:ln>
                <a:noFill/>
              </a:ln>
              <a:solidFill>
                <a:prstClr val="black"/>
              </a:solidFill>
              <a:latin typeface="Times New Roman" panose="02020603050405020304" pitchFamily="18" charset="0"/>
              <a:ea typeface="+mj-ea"/>
              <a:cs typeface="Times New Roman" panose="02020603050405020304" pitchFamily="18" charset="0"/>
            </a:endParaRPr>
          </a:p>
          <a:p>
            <a:pPr algn="l"/>
            <a:endParaRPr lang="en-US" sz="800" dirty="0">
              <a:ln>
                <a:noFill/>
              </a:ln>
              <a:solidFill>
                <a:prstClr val="black"/>
              </a:solidFill>
              <a:latin typeface="Times New Roman" panose="02020603050405020304" pitchFamily="18" charset="0"/>
              <a:ea typeface="+mj-ea"/>
              <a:cs typeface="Times New Roman" panose="02020603050405020304" pitchFamily="18" charset="0"/>
            </a:endParaRPr>
          </a:p>
          <a:p>
            <a:pPr algn="l"/>
            <a:r>
              <a:rPr lang="en-US" sz="800" dirty="0">
                <a:ln>
                  <a:noFill/>
                </a:ln>
                <a:solidFill>
                  <a:prstClr val="black"/>
                </a:solidFill>
                <a:latin typeface="Times New Roman" panose="02020603050405020304" pitchFamily="18" charset="0"/>
                <a:ea typeface="+mj-ea"/>
                <a:cs typeface="Times New Roman" panose="02020603050405020304" pitchFamily="18" charset="0"/>
              </a:rPr>
              <a:t>_________________________</a:t>
            </a:r>
          </a:p>
          <a:p>
            <a:pPr algn="l"/>
            <a:endParaRPr lang="en-US" sz="800" dirty="0">
              <a:ln>
                <a:noFill/>
              </a:ln>
              <a:solidFill>
                <a:prstClr val="black"/>
              </a:solidFill>
              <a:latin typeface="Times New Roman" panose="02020603050405020304" pitchFamily="18" charset="0"/>
              <a:ea typeface="+mj-ea"/>
              <a:cs typeface="Times New Roman" panose="02020603050405020304" pitchFamily="18" charset="0"/>
            </a:endParaRPr>
          </a:p>
          <a:p>
            <a:pPr algn="l"/>
            <a:r>
              <a:rPr lang="en-US" altLang="en-US" sz="1400" dirty="0">
                <a:ln>
                  <a:noFill/>
                </a:ln>
                <a:solidFill>
                  <a:prstClr val="black"/>
                </a:solidFill>
                <a:latin typeface="Times New Roman" panose="02020603050405020304" pitchFamily="18" charset="0"/>
                <a:cs typeface="Times New Roman" panose="02020603050405020304" pitchFamily="18" charset="0"/>
              </a:rPr>
              <a:t>Thomas J. Scheff, "Community Conferences: Shame and Anger in Therapeutic Jurisprudence," </a:t>
            </a:r>
            <a:r>
              <a:rPr lang="en-US" altLang="en-US" sz="1400" i="1" dirty="0">
                <a:ln>
                  <a:noFill/>
                </a:ln>
                <a:solidFill>
                  <a:prstClr val="black"/>
                </a:solidFill>
                <a:latin typeface="Times New Roman" panose="02020603050405020304" pitchFamily="18" charset="0"/>
                <a:cs typeface="Times New Roman" panose="02020603050405020304" pitchFamily="18" charset="0"/>
              </a:rPr>
              <a:t>Revista Juridica de la Universidad de Puerto Rico</a:t>
            </a:r>
            <a:r>
              <a:rPr lang="en-US" altLang="en-US" sz="1400" dirty="0">
                <a:ln>
                  <a:noFill/>
                </a:ln>
                <a:solidFill>
                  <a:prstClr val="black"/>
                </a:solidFill>
                <a:latin typeface="Times New Roman" panose="02020603050405020304" pitchFamily="18" charset="0"/>
                <a:cs typeface="Times New Roman" panose="02020603050405020304" pitchFamily="18" charset="0"/>
              </a:rPr>
              <a:t> (University of Puerto Rico [U.P.R.], Rio Piedras Campus, School of Law) 59:1 (1990; 1‑23):1-2</a:t>
            </a:r>
            <a:endParaRPr lang="en-US" sz="4000" dirty="0"/>
          </a:p>
        </p:txBody>
      </p:sp>
      <p:sp>
        <p:nvSpPr>
          <p:cNvPr id="4" name="Date Placeholder 3"/>
          <p:cNvSpPr>
            <a:spLocks noGrp="1"/>
          </p:cNvSpPr>
          <p:nvPr>
            <p:ph type="dt" sz="half" idx="10"/>
          </p:nvPr>
        </p:nvSpPr>
        <p:spPr/>
        <p:txBody>
          <a:bodyPr/>
          <a:lstStyle/>
          <a:p>
            <a:pP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DDD99E51-6E9C-48B6-ACB1-3105CFAB3E7F}" type="slidenum">
              <a:rPr lang="en-US"/>
              <a:pPr>
                <a:defRPr/>
              </a:pPr>
              <a:t>60</a:t>
            </a:fld>
            <a:endParaRPr lang="en-US" dirty="0"/>
          </a:p>
        </p:txBody>
      </p:sp>
    </p:spTree>
    <p:extLst>
      <p:ext uri="{BB962C8B-B14F-4D97-AF65-F5344CB8AC3E}">
        <p14:creationId xmlns:p14="http://schemas.microsoft.com/office/powerpoint/2010/main" val="1877791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228600"/>
            <a:ext cx="7772400" cy="1828800"/>
          </a:xfrm>
        </p:spPr>
        <p:txBody>
          <a:bodyPr>
            <a:normAutofit/>
          </a:bodyPr>
          <a:lstStyle/>
          <a:p>
            <a:r>
              <a:rPr lang="en-US" altLang="en-US" sz="4000" b="1" kern="0" dirty="0">
                <a:ln>
                  <a:noFill/>
                </a:ln>
                <a:solidFill>
                  <a:srgbClr val="000000"/>
                </a:solidFill>
                <a:effectLst/>
                <a:latin typeface="Times New Roman"/>
              </a:rPr>
              <a:t>Restorative &amp; Therapeutic</a:t>
            </a:r>
            <a:br>
              <a:rPr lang="en-US" altLang="en-US" sz="4000" kern="0" dirty="0">
                <a:ln>
                  <a:noFill/>
                </a:ln>
                <a:solidFill>
                  <a:srgbClr val="000000"/>
                </a:solidFill>
                <a:effectLst/>
                <a:latin typeface="Times New Roman"/>
              </a:rPr>
            </a:br>
            <a:r>
              <a:rPr lang="en-US" altLang="en-US" sz="4000" b="1" kern="0" dirty="0">
                <a:ln>
                  <a:noFill/>
                </a:ln>
                <a:solidFill>
                  <a:srgbClr val="000000"/>
                </a:solidFill>
                <a:effectLst/>
                <a:latin typeface="Times New Roman"/>
              </a:rPr>
              <a:t>Justice: </a:t>
            </a:r>
            <a:r>
              <a:rPr lang="en-US" altLang="en-US" sz="2200" i="1" kern="0" dirty="0">
                <a:ln>
                  <a:noFill/>
                </a:ln>
                <a:solidFill>
                  <a:srgbClr val="000000"/>
                </a:solidFill>
                <a:effectLst/>
                <a:latin typeface="Times New Roman"/>
              </a:rPr>
              <a:t>Unified Theory in Ethics &amp; Psychology, Law &amp; Religion</a:t>
            </a:r>
            <a:endParaRPr lang="en-US" altLang="en-US" sz="2000" b="1" dirty="0"/>
          </a:p>
        </p:txBody>
      </p:sp>
      <p:sp>
        <p:nvSpPr>
          <p:cNvPr id="33795" name="Content Placeholder 2"/>
          <p:cNvSpPr>
            <a:spLocks noGrp="1"/>
          </p:cNvSpPr>
          <p:nvPr>
            <p:ph idx="1"/>
          </p:nvPr>
        </p:nvSpPr>
        <p:spPr>
          <a:xfrm>
            <a:off x="685800" y="1524000"/>
            <a:ext cx="7772400" cy="5029200"/>
          </a:xfrm>
        </p:spPr>
        <p:txBody>
          <a:bodyPr/>
          <a:lstStyle/>
          <a:p>
            <a:pPr>
              <a:buFontTx/>
              <a:buNone/>
            </a:pPr>
            <a:endParaRPr lang="en-US" altLang="en-US" b="1" dirty="0"/>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“In recent years, an alternative approach to law, a worldwide movement, has been building momentum.  This movement has two vectors, restorative justice and therapeutic jurisprudence . . .   </a:t>
            </a:r>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Perhaps a welding together of the two models into one, </a:t>
            </a:r>
            <a:r>
              <a:rPr lang="en-US" altLang="en-US" b="1" dirty="0">
                <a:latin typeface="Times New Roman" panose="02020603050405020304" pitchFamily="18" charset="0"/>
                <a:cs typeface="Times New Roman" panose="02020603050405020304" pitchFamily="18" charset="0"/>
              </a:rPr>
              <a:t>RTJ,</a:t>
            </a:r>
            <a:r>
              <a:rPr lang="en-US" altLang="en-US" dirty="0">
                <a:latin typeface="Times New Roman" panose="02020603050405020304" pitchFamily="18" charset="0"/>
                <a:cs typeface="Times New Roman" panose="02020603050405020304" pitchFamily="18" charset="0"/>
              </a:rPr>
              <a:t> would make the movement more effective.” </a:t>
            </a:r>
            <a:r>
              <a:rPr lang="en-US" altLang="en-US" sz="2000" dirty="0">
                <a:latin typeface="Times New Roman" panose="02020603050405020304" pitchFamily="18" charset="0"/>
                <a:cs typeface="Times New Roman" panose="02020603050405020304" pitchFamily="18" charset="0"/>
              </a:rPr>
              <a:t>Additional sources cited in notes below</a:t>
            </a:r>
          </a:p>
          <a:p>
            <a:pPr marL="65087" indent="0">
              <a:buNone/>
            </a:pPr>
            <a:endParaRPr lang="en-US" altLang="en-US" sz="2000" dirty="0">
              <a:latin typeface="Times New Roman" panose="02020603050405020304" pitchFamily="18" charset="0"/>
              <a:cs typeface="Times New Roman" panose="02020603050405020304" pitchFamily="18" charset="0"/>
            </a:endParaRPr>
          </a:p>
          <a:p>
            <a:pPr marL="65087" indent="0">
              <a:buNone/>
            </a:pPr>
            <a:r>
              <a:rPr lang="en-US" altLang="en-US" sz="20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p:txBody>
      </p:sp>
      <p:sp>
        <p:nvSpPr>
          <p:cNvPr id="33796" name="Date Placeholder 8"/>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9B1C0E7-31C8-441D-8853-237CC95AD239}" type="datetime1">
              <a:rPr lang="en-US" altLang="en-US" sz="1400" smtClean="0"/>
              <a:pPr eaLnBrk="1" hangingPunct="1">
                <a:spcBef>
                  <a:spcPct val="0"/>
                </a:spcBef>
                <a:buFontTx/>
                <a:buNone/>
              </a:pPr>
              <a:t>5/17/18</a:t>
            </a:fld>
            <a:endParaRPr lang="en-US" altLang="en-US" sz="1400" dirty="0"/>
          </a:p>
        </p:txBody>
      </p:sp>
      <p:sp>
        <p:nvSpPr>
          <p:cNvPr id="33797"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35D24A6-DE08-4100-AF71-301AB43ECB91}" type="slidenum">
              <a:rPr lang="en-US" altLang="en-US" sz="1400" smtClean="0"/>
              <a:pPr eaLnBrk="1" hangingPunct="1">
                <a:spcBef>
                  <a:spcPct val="0"/>
                </a:spcBef>
                <a:buFontTx/>
                <a:buNone/>
              </a:pPr>
              <a:t>61</a:t>
            </a:fld>
            <a:endParaRPr lang="en-US" altLang="en-US" sz="1400" dirty="0"/>
          </a:p>
        </p:txBody>
      </p:sp>
      <p:sp>
        <p:nvSpPr>
          <p:cNvPr id="33798" name="Footer Placeholder 7"/>
          <p:cNvSpPr>
            <a:spLocks noGrp="1"/>
          </p:cNvSpPr>
          <p:nvPr>
            <p:ph type="ftr" sz="quarter" idx="11"/>
          </p:nvPr>
        </p:nvSpPr>
        <p:spPr>
          <a:xfrm>
            <a:off x="1600200" y="6096000"/>
            <a:ext cx="6629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©2011 Prof. Thee Smith | Emory Univ.| Annotated | Re-use under Creative Commons Attribution-NonCommercial-ShareAlike 3.0 License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a:r>
              <a:rPr lang="en-US" altLang="en-US" sz="4000" b="1" kern="0" dirty="0">
                <a:ln>
                  <a:noFill/>
                </a:ln>
                <a:solidFill>
                  <a:srgbClr val="000000"/>
                </a:solidFill>
                <a:effectLst/>
                <a:latin typeface="Times New Roman"/>
              </a:rPr>
              <a:t>Restorative &amp; Therapeutic</a:t>
            </a:r>
            <a:br>
              <a:rPr lang="en-US" altLang="en-US" sz="4000" kern="0" dirty="0">
                <a:ln>
                  <a:noFill/>
                </a:ln>
                <a:solidFill>
                  <a:srgbClr val="000000"/>
                </a:solidFill>
                <a:effectLst/>
                <a:latin typeface="Times New Roman"/>
              </a:rPr>
            </a:br>
            <a:r>
              <a:rPr lang="en-US" altLang="en-US" sz="4000" b="1" kern="0" dirty="0">
                <a:ln>
                  <a:noFill/>
                </a:ln>
                <a:solidFill>
                  <a:srgbClr val="000000"/>
                </a:solidFill>
                <a:effectLst/>
                <a:latin typeface="Times New Roman"/>
              </a:rPr>
              <a:t>Justice: </a:t>
            </a:r>
            <a:r>
              <a:rPr lang="en-US" altLang="en-US" sz="2200" i="1" kern="0" dirty="0">
                <a:ln>
                  <a:noFill/>
                </a:ln>
                <a:solidFill>
                  <a:srgbClr val="000000"/>
                </a:solidFill>
                <a:effectLst/>
                <a:latin typeface="Times New Roman"/>
              </a:rPr>
              <a:t>Unified Theory in Ethics &amp; Psychology, Law &amp; Religion</a:t>
            </a:r>
            <a:endParaRPr lang="en-US" sz="2200" dirty="0">
              <a:solidFill>
                <a:schemeClr val="tx1"/>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65087" indent="0">
              <a:buNone/>
            </a:pPr>
            <a:r>
              <a:rPr lang="en-US" altLang="en-US" sz="3200" dirty="0">
                <a:latin typeface="Times New Roman" panose="02020603050405020304" pitchFamily="18" charset="0"/>
                <a:cs typeface="Times New Roman" panose="02020603050405020304" pitchFamily="18" charset="0"/>
              </a:rPr>
              <a:t>A community skilled in “Restorative and Therapeutic Justice” is able effectively to manage:</a:t>
            </a:r>
          </a:p>
          <a:p>
            <a:pPr>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victim-offender dynamics &amp; shame</a:t>
            </a:r>
          </a:p>
          <a:p>
            <a:pPr>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moral indignation of victim parties </a:t>
            </a:r>
          </a:p>
          <a:p>
            <a:pPr>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justice imperatives of the observant community.</a:t>
            </a:r>
          </a:p>
          <a:p>
            <a:pPr marL="65087" indent="0">
              <a:buNone/>
            </a:pPr>
            <a:r>
              <a:rPr lang="en-US" altLang="en-US" sz="1200" dirty="0">
                <a:solidFill>
                  <a:prstClr val="black"/>
                </a:solidFill>
                <a:latin typeface="Calibri"/>
              </a:rPr>
              <a:t>______________________________</a:t>
            </a:r>
          </a:p>
          <a:p>
            <a:pPr marL="65087" indent="0">
              <a:buNone/>
            </a:pPr>
            <a:r>
              <a:rPr lang="en-US" altLang="en-US" sz="1400" dirty="0">
                <a:solidFill>
                  <a:prstClr val="black"/>
                </a:solidFill>
                <a:latin typeface="Times New Roman" panose="02020603050405020304" pitchFamily="18" charset="0"/>
                <a:cs typeface="Times New Roman" panose="02020603050405020304" pitchFamily="18" charset="0"/>
              </a:rPr>
              <a:t>Thomas J. Scheff, "Community Conferences: Shame and Anger in Therapeutic Jurisprudence," </a:t>
            </a:r>
            <a:r>
              <a:rPr lang="en-US" altLang="en-US" sz="1400" i="1" dirty="0">
                <a:solidFill>
                  <a:prstClr val="black"/>
                </a:solidFill>
                <a:latin typeface="Times New Roman" panose="02020603050405020304" pitchFamily="18" charset="0"/>
                <a:cs typeface="Times New Roman" panose="02020603050405020304" pitchFamily="18" charset="0"/>
              </a:rPr>
              <a:t>Revista Juridica de la Universidad de Puerto Rico</a:t>
            </a:r>
            <a:r>
              <a:rPr lang="en-US" altLang="en-US" sz="1400" dirty="0">
                <a:solidFill>
                  <a:prstClr val="black"/>
                </a:solidFill>
                <a:latin typeface="Times New Roman" panose="02020603050405020304" pitchFamily="18" charset="0"/>
                <a:cs typeface="Times New Roman" panose="02020603050405020304" pitchFamily="18" charset="0"/>
              </a:rPr>
              <a:t> (University of Puerto Rico [U.P.R.], Rio Piedras Campus, School of Law) 59:1 (1990; 1‑23):1-2.</a:t>
            </a:r>
            <a:endParaRPr lang="en-US" altLang="en-US" sz="1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6074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18306"/>
          </a:xfrm>
        </p:spPr>
        <p:txBody>
          <a:bodyPr>
            <a:normAutofit fontScale="90000"/>
          </a:bodyPr>
          <a:lstStyle/>
          <a:p>
            <a:pPr marL="0"/>
            <a:endParaRPr lang="en-US" dirty="0"/>
          </a:p>
        </p:txBody>
      </p:sp>
      <p:sp>
        <p:nvSpPr>
          <p:cNvPr id="3" name="Content Placeholder 2"/>
          <p:cNvSpPr>
            <a:spLocks noGrp="1"/>
          </p:cNvSpPr>
          <p:nvPr>
            <p:ph idx="1"/>
          </p:nvPr>
        </p:nvSpPr>
        <p:spPr>
          <a:xfrm>
            <a:off x="685800" y="1143000"/>
            <a:ext cx="8229600" cy="4572000"/>
          </a:xfrm>
        </p:spPr>
        <p:txBody>
          <a:bodyPr/>
          <a:lstStyle/>
          <a:p>
            <a:pPr marL="65087" indent="0">
              <a:buNone/>
            </a:pPr>
            <a:r>
              <a:rPr lang="en-US" altLang="en-US" sz="3200" dirty="0">
                <a:latin typeface="Times New Roman" panose="02020603050405020304" pitchFamily="18" charset="0"/>
                <a:cs typeface="Times New Roman" panose="02020603050405020304" pitchFamily="18" charset="0"/>
              </a:rPr>
              <a:t>“The crucial point about moral indignation is that when it is repetitive and out of control, it is a defensive movement. </a:t>
            </a:r>
          </a:p>
          <a:p>
            <a:pPr marL="65087" indent="0">
              <a:buNone/>
            </a:pPr>
            <a:endParaRPr lang="en-US" altLang="en-US" sz="800" dirty="0">
              <a:latin typeface="Times New Roman" panose="02020603050405020304" pitchFamily="18" charset="0"/>
              <a:cs typeface="Times New Roman" panose="02020603050405020304" pitchFamily="18" charset="0"/>
            </a:endParaRPr>
          </a:p>
          <a:p>
            <a:pPr marL="65087" indent="0">
              <a:buNone/>
            </a:pPr>
            <a:r>
              <a:rPr lang="en-US" altLang="en-US" sz="3200" dirty="0">
                <a:latin typeface="Times New Roman" panose="02020603050405020304" pitchFamily="18" charset="0"/>
                <a:cs typeface="Times New Roman" panose="02020603050405020304" pitchFamily="18" charset="0"/>
              </a:rPr>
              <a:t>It involves two steps: denial of one's own shame, </a:t>
            </a:r>
          </a:p>
          <a:p>
            <a:pPr marL="65087" indent="0">
              <a:buNone/>
            </a:pPr>
            <a:r>
              <a:rPr lang="en-US" altLang="en-US" sz="3200" dirty="0">
                <a:latin typeface="Times New Roman" panose="02020603050405020304" pitchFamily="18" charset="0"/>
                <a:cs typeface="Times New Roman" panose="02020603050405020304" pitchFamily="18" charset="0"/>
              </a:rPr>
              <a:t>followed by projection of blame onto the offender </a:t>
            </a:r>
          </a:p>
          <a:p>
            <a:pPr marL="65087" indent="0">
              <a:buNone/>
            </a:pPr>
            <a:endParaRPr lang="en-US" altLang="en-US" sz="800" dirty="0">
              <a:latin typeface="Times New Roman" panose="02020603050405020304" pitchFamily="18" charset="0"/>
              <a:cs typeface="Times New Roman" panose="02020603050405020304" pitchFamily="18" charset="0"/>
            </a:endParaRPr>
          </a:p>
          <a:p>
            <a:pPr marL="65087" indent="0">
              <a:buNone/>
            </a:pPr>
            <a:r>
              <a:rPr lang="en-US" altLang="en-US" sz="3200" dirty="0">
                <a:latin typeface="Times New Roman" panose="02020603050405020304" pitchFamily="18" charset="0"/>
                <a:cs typeface="Times New Roman" panose="02020603050405020304" pitchFamily="18" charset="0"/>
              </a:rPr>
              <a:t>(I am not dishonorable in any way, whereas the offender is entirely dishonorable).” </a:t>
            </a:r>
            <a:endParaRPr lang="en-US" sz="3200" dirty="0">
              <a:latin typeface="Times New Roman" panose="02020603050405020304" pitchFamily="18" charset="0"/>
              <a:cs typeface="Times New Roman" panose="02020603050405020304" pitchFamily="18" charset="0"/>
            </a:endParaRPr>
          </a:p>
          <a:p>
            <a:pPr marL="65087" indent="0">
              <a:buNone/>
            </a:pPr>
            <a:r>
              <a:rPr lang="en-US" altLang="en-US" sz="1200" dirty="0">
                <a:solidFill>
                  <a:prstClr val="black"/>
                </a:solidFill>
                <a:latin typeface="Calibri"/>
              </a:rPr>
              <a:t>__________________</a:t>
            </a:r>
          </a:p>
          <a:p>
            <a:pPr marL="65087" indent="0">
              <a:buNone/>
            </a:pPr>
            <a:r>
              <a:rPr lang="en-US" altLang="en-US" sz="1400" dirty="0">
                <a:solidFill>
                  <a:prstClr val="black"/>
                </a:solidFill>
                <a:latin typeface="Times New Roman" panose="02020603050405020304" pitchFamily="18" charset="0"/>
                <a:cs typeface="Times New Roman" panose="02020603050405020304" pitchFamily="18" charset="0"/>
              </a:rPr>
              <a:t>Thomas J. Scheff, "Community Conferences: Shame and Anger in Therapeutic Jurisprudence," </a:t>
            </a:r>
            <a:r>
              <a:rPr lang="en-US" altLang="en-US" sz="1400" i="1" dirty="0">
                <a:solidFill>
                  <a:prstClr val="black"/>
                </a:solidFill>
                <a:latin typeface="Times New Roman" panose="02020603050405020304" pitchFamily="18" charset="0"/>
                <a:cs typeface="Times New Roman" panose="02020603050405020304" pitchFamily="18" charset="0"/>
              </a:rPr>
              <a:t>Revista Juridica de la Universidad de Puerto Rico</a:t>
            </a:r>
            <a:r>
              <a:rPr lang="en-US" altLang="en-US" sz="1400" dirty="0">
                <a:solidFill>
                  <a:prstClr val="black"/>
                </a:solidFill>
                <a:latin typeface="Times New Roman" panose="02020603050405020304" pitchFamily="18" charset="0"/>
                <a:cs typeface="Times New Roman" panose="02020603050405020304" pitchFamily="18" charset="0"/>
              </a:rPr>
              <a:t> (University of Puerto Rico [U.P.R.], Rio Piedras Campus, School of Law) 59:1 (1990; 1‑23):1-2.</a:t>
            </a:r>
            <a:endParaRPr lang="en-US" sz="1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1035297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pPr marL="0"/>
            <a:endParaRPr lang="en-US" dirty="0"/>
          </a:p>
        </p:txBody>
      </p:sp>
      <p:sp>
        <p:nvSpPr>
          <p:cNvPr id="3" name="Content Placeholder 2"/>
          <p:cNvSpPr>
            <a:spLocks noGrp="1"/>
          </p:cNvSpPr>
          <p:nvPr>
            <p:ph idx="1"/>
          </p:nvPr>
        </p:nvSpPr>
        <p:spPr>
          <a:xfrm>
            <a:off x="381000" y="990600"/>
            <a:ext cx="8229600" cy="5029200"/>
          </a:xfrm>
        </p:spPr>
        <p:txBody>
          <a:bodyPr/>
          <a:lstStyle/>
          <a:p>
            <a:pPr marL="65087" indent="0">
              <a:buNone/>
            </a:pPr>
            <a:r>
              <a:rPr lang="en-US" altLang="en-US" sz="3400" dirty="0">
                <a:latin typeface="Times New Roman" panose="02020603050405020304" pitchFamily="18" charset="0"/>
                <a:cs typeface="Times New Roman" panose="02020603050405020304" pitchFamily="18" charset="0"/>
              </a:rPr>
              <a:t>In place of moral indignation, conference participants foster shared identification between the conflicted parties, </a:t>
            </a:r>
          </a:p>
          <a:p>
            <a:pPr marL="65087" indent="0">
              <a:buNone/>
            </a:pPr>
            <a:r>
              <a:rPr lang="en-US" altLang="en-US" sz="3400" dirty="0">
                <a:latin typeface="Times New Roman" panose="02020603050405020304" pitchFamily="18" charset="0"/>
                <a:cs typeface="Times New Roman" panose="02020603050405020304" pitchFamily="18" charset="0"/>
              </a:rPr>
              <a:t>seeing  themselves “as alike rather than unalike (there but for the grace of God go I).”</a:t>
            </a:r>
          </a:p>
          <a:p>
            <a:pPr marL="65087" indent="0">
              <a:buNone/>
            </a:pPr>
            <a:endParaRPr lang="en-US" altLang="en-US" sz="800" dirty="0">
              <a:latin typeface="Times New Roman" panose="02020603050405020304" pitchFamily="18" charset="0"/>
              <a:cs typeface="Times New Roman" panose="02020603050405020304" pitchFamily="18" charset="0"/>
            </a:endParaRPr>
          </a:p>
          <a:p>
            <a:pPr marL="65087" indent="0">
              <a:buNone/>
            </a:pPr>
            <a:r>
              <a:rPr lang="en-US" altLang="en-US" sz="3400" dirty="0">
                <a:latin typeface="Times New Roman" panose="02020603050405020304" pitchFamily="18" charset="0"/>
                <a:cs typeface="Times New Roman" panose="02020603050405020304" pitchFamily="18" charset="0"/>
              </a:rPr>
              <a:t>By contrast, “uncontrolled, repetitive moral indignation is the most important impediment to symbolic reparation and reintegration.” (Scheff)</a:t>
            </a:r>
            <a:endParaRPr lang="en-US" sz="3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3974604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94506"/>
          </a:xfrm>
        </p:spPr>
        <p:txBody>
          <a:bodyPr>
            <a:normAutofit fontScale="90000"/>
          </a:bodyPr>
          <a:lstStyle/>
          <a:p>
            <a:endParaRPr lang="en-US" dirty="0"/>
          </a:p>
        </p:txBody>
      </p:sp>
      <p:sp>
        <p:nvSpPr>
          <p:cNvPr id="3" name="Content Placeholder 2"/>
          <p:cNvSpPr>
            <a:spLocks noGrp="1"/>
          </p:cNvSpPr>
          <p:nvPr>
            <p:ph idx="1"/>
          </p:nvPr>
        </p:nvSpPr>
        <p:spPr>
          <a:xfrm>
            <a:off x="533400" y="762000"/>
            <a:ext cx="8229600" cy="5311808"/>
          </a:xfrm>
        </p:spPr>
        <p:txBody>
          <a:bodyPr/>
          <a:lstStyle/>
          <a:p>
            <a:pPr marL="65087" indent="0">
              <a:buNone/>
            </a:pPr>
            <a:r>
              <a:rPr lang="en-US" altLang="en-US" sz="3200" dirty="0">
                <a:latin typeface="Times New Roman" panose="02020603050405020304" pitchFamily="18" charset="0"/>
                <a:cs typeface="Times New Roman" panose="02020603050405020304" pitchFamily="18" charset="0"/>
              </a:rPr>
              <a:t>Acknowledging co-humanity does not exonerate offenses, crimes or misdeeds,</a:t>
            </a:r>
          </a:p>
          <a:p>
            <a:pPr marL="65087" indent="0">
              <a:buNone/>
            </a:pPr>
            <a:endParaRPr lang="en-US" altLang="en-US" sz="800" dirty="0">
              <a:latin typeface="Times New Roman" panose="02020603050405020304" pitchFamily="18" charset="0"/>
              <a:cs typeface="Times New Roman" panose="02020603050405020304" pitchFamily="18" charset="0"/>
            </a:endParaRPr>
          </a:p>
          <a:p>
            <a:pPr marL="65087" indent="0">
              <a:buNone/>
            </a:pPr>
            <a:r>
              <a:rPr lang="en-US" altLang="en-US" sz="3200" dirty="0">
                <a:latin typeface="Times New Roman" panose="02020603050405020304" pitchFamily="18" charset="0"/>
                <a:cs typeface="Times New Roman" panose="02020603050405020304" pitchFamily="18" charset="0"/>
              </a:rPr>
              <a:t>but mediates the process by which conflicted parties offer each other "symbolic reparations.”</a:t>
            </a:r>
          </a:p>
          <a:p>
            <a:pPr marL="65087" indent="0">
              <a:buNone/>
            </a:pPr>
            <a:endParaRPr lang="en-US" altLang="en-US" sz="800" dirty="0">
              <a:latin typeface="Times New Roman" panose="02020603050405020304" pitchFamily="18" charset="0"/>
              <a:cs typeface="Times New Roman" panose="02020603050405020304" pitchFamily="18" charset="0"/>
            </a:endParaRPr>
          </a:p>
          <a:p>
            <a:pPr marL="65087" indent="0">
              <a:buNone/>
            </a:pPr>
            <a:r>
              <a:rPr lang="en-US" altLang="en-US" sz="3200" b="1" dirty="0">
                <a:latin typeface="Times New Roman" panose="02020603050405020304" pitchFamily="18" charset="0"/>
                <a:cs typeface="Times New Roman" panose="02020603050405020304" pitchFamily="18" charset="0"/>
              </a:rPr>
              <a:t>Symbolic reparations </a:t>
            </a:r>
            <a:r>
              <a:rPr lang="en-US" altLang="en-US" sz="3200" dirty="0">
                <a:latin typeface="Times New Roman" panose="02020603050405020304" pitchFamily="18" charset="0"/>
                <a:cs typeface="Times New Roman" panose="02020603050405020304" pitchFamily="18" charset="0"/>
              </a:rPr>
              <a:t>involve dialogue-based exchanges of respect and courtesy, regret or remorse, apology and forgiveness—</a:t>
            </a:r>
          </a:p>
          <a:p>
            <a:pPr marL="65087" indent="0">
              <a:buNone/>
            </a:pPr>
            <a:endParaRPr lang="en-US" altLang="en-US" sz="800" dirty="0">
              <a:solidFill>
                <a:prstClr val="black"/>
              </a:solidFill>
              <a:latin typeface="Times New Roman" panose="02020603050405020304" pitchFamily="18" charset="0"/>
              <a:cs typeface="Times New Roman" panose="02020603050405020304" pitchFamily="18" charset="0"/>
            </a:endParaRPr>
          </a:p>
          <a:p>
            <a:pPr marL="65087" indent="0">
              <a:buNone/>
            </a:pPr>
            <a:r>
              <a:rPr lang="en-US" altLang="en-US" sz="3200" dirty="0">
                <a:solidFill>
                  <a:prstClr val="black"/>
                </a:solidFill>
                <a:latin typeface="Times New Roman" panose="02020603050405020304" pitchFamily="18" charset="0"/>
                <a:cs typeface="Times New Roman" panose="02020603050405020304" pitchFamily="18" charset="0"/>
              </a:rPr>
              <a:t>exchanges that often precede and enable </a:t>
            </a:r>
            <a:r>
              <a:rPr lang="en-US" altLang="en-US" sz="3200" i="1" dirty="0">
                <a:solidFill>
                  <a:prstClr val="black"/>
                </a:solidFill>
                <a:latin typeface="Times New Roman" panose="02020603050405020304" pitchFamily="18" charset="0"/>
                <a:cs typeface="Times New Roman" panose="02020603050405020304" pitchFamily="18" charset="0"/>
              </a:rPr>
              <a:t>material </a:t>
            </a:r>
            <a:r>
              <a:rPr lang="en-US" altLang="en-US" sz="3200" dirty="0">
                <a:solidFill>
                  <a:prstClr val="black"/>
                </a:solidFill>
                <a:latin typeface="Times New Roman" panose="02020603050405020304" pitchFamily="18" charset="0"/>
                <a:cs typeface="Times New Roman" panose="02020603050405020304" pitchFamily="18" charset="0"/>
              </a:rPr>
              <a:t>reparations.  </a:t>
            </a:r>
          </a:p>
          <a:p>
            <a:pPr marL="65087" indent="0">
              <a:buNone/>
            </a:pPr>
            <a:endParaRPr lang="en-US" dirty="0"/>
          </a:p>
        </p:txBody>
      </p:sp>
      <p:sp>
        <p:nvSpPr>
          <p:cNvPr id="4" name="Date Placeholder 3"/>
          <p:cNvSpPr>
            <a:spLocks noGrp="1"/>
          </p:cNvSpPr>
          <p:nvPr>
            <p:ph type="dt" sz="half" idx="10"/>
          </p:nvPr>
        </p:nvSpPr>
        <p:spPr/>
        <p:txBody>
          <a:bodyPr/>
          <a:lstStyle/>
          <a:p>
            <a:pP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2373596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70706"/>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38800"/>
          </a:xfrm>
        </p:spPr>
        <p:txBody>
          <a:bodyPr/>
          <a:lstStyle/>
          <a:p>
            <a:pPr marL="65087" lvl="0" indent="0">
              <a:buClr>
                <a:srgbClr val="4F81BD"/>
              </a:buClr>
              <a:buNone/>
            </a:pPr>
            <a:r>
              <a:rPr lang="en-US" altLang="en-US" sz="3200" dirty="0">
                <a:latin typeface="Times New Roman" panose="02020603050405020304" pitchFamily="18" charset="0"/>
                <a:cs typeface="Times New Roman" panose="02020603050405020304" pitchFamily="18" charset="0"/>
              </a:rPr>
              <a:t>Acknowledging co-humanity can establish an ethic of reciprocity—a moral basis for </a:t>
            </a:r>
            <a:r>
              <a:rPr lang="en-US" altLang="en-US" sz="3200" dirty="0">
                <a:solidFill>
                  <a:prstClr val="black"/>
                </a:solidFill>
                <a:latin typeface="Times New Roman" panose="02020603050405020304" pitchFamily="18" charset="0"/>
                <a:cs typeface="Times New Roman" panose="02020603050405020304" pitchFamily="18" charset="0"/>
              </a:rPr>
              <a:t>reclaiming and reinstating the shared humanity of all the parties involved;</a:t>
            </a:r>
          </a:p>
          <a:p>
            <a:pPr marL="65087" lvl="0" indent="0">
              <a:buClr>
                <a:srgbClr val="4F81BD"/>
              </a:buClr>
              <a:buNone/>
            </a:pPr>
            <a:endParaRPr lang="en-US" altLang="en-US" sz="800" dirty="0">
              <a:solidFill>
                <a:prstClr val="black"/>
              </a:solidFill>
              <a:latin typeface="Times New Roman" panose="02020603050405020304" pitchFamily="18" charset="0"/>
              <a:cs typeface="Times New Roman" panose="02020603050405020304" pitchFamily="18" charset="0"/>
            </a:endParaRPr>
          </a:p>
          <a:p>
            <a:pPr marL="65087" lvl="0" indent="0">
              <a:buClr>
                <a:srgbClr val="4F81BD"/>
              </a:buClr>
              <a:buNone/>
            </a:pPr>
            <a:r>
              <a:rPr lang="en-US" altLang="en-US" sz="3200" dirty="0">
                <a:solidFill>
                  <a:prstClr val="black"/>
                </a:solidFill>
                <a:latin typeface="Times New Roman" panose="02020603050405020304" pitchFamily="18" charset="0"/>
                <a:cs typeface="Times New Roman" panose="02020603050405020304" pitchFamily="18" charset="0"/>
              </a:rPr>
              <a:t>thus addressing not only the victim-offender dynamics of a given conflict but also</a:t>
            </a:r>
          </a:p>
          <a:p>
            <a:pPr marL="65087" lvl="0" indent="0">
              <a:buClr>
                <a:srgbClr val="4F81BD"/>
              </a:buClr>
              <a:buNone/>
            </a:pPr>
            <a:endParaRPr lang="en-US" altLang="en-US" sz="800" dirty="0">
              <a:solidFill>
                <a:prstClr val="black"/>
              </a:solidFill>
              <a:latin typeface="Times New Roman" panose="02020603050405020304" pitchFamily="18" charset="0"/>
              <a:cs typeface="Times New Roman" panose="02020603050405020304" pitchFamily="18" charset="0"/>
            </a:endParaRPr>
          </a:p>
          <a:p>
            <a:pPr marL="65087" lvl="0" indent="0">
              <a:buClr>
                <a:srgbClr val="4F81BD"/>
              </a:buClr>
              <a:buNone/>
            </a:pPr>
            <a:r>
              <a:rPr lang="en-US" altLang="en-US" sz="3200" dirty="0">
                <a:solidFill>
                  <a:prstClr val="black"/>
                </a:solidFill>
                <a:latin typeface="Times New Roman" panose="02020603050405020304" pitchFamily="18" charset="0"/>
                <a:cs typeface="Times New Roman" panose="02020603050405020304" pitchFamily="18" charset="0"/>
              </a:rPr>
              <a:t>repairing the social fabric of the community-at-large as the most adequate site for restorative</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dirty="0">
                <a:solidFill>
                  <a:prstClr val="black"/>
                </a:solidFill>
                <a:latin typeface="Times New Roman" panose="02020603050405020304" pitchFamily="18" charset="0"/>
                <a:cs typeface="Times New Roman" panose="02020603050405020304" pitchFamily="18" charset="0"/>
              </a:rPr>
              <a:t>processes. </a:t>
            </a:r>
          </a:p>
          <a:p>
            <a:pPr marL="65087" lvl="0" indent="0">
              <a:buClr>
                <a:srgbClr val="4F81BD"/>
              </a:buClr>
              <a:buNone/>
            </a:pPr>
            <a:r>
              <a:rPr lang="en-US" altLang="en-US" sz="800" dirty="0">
                <a:solidFill>
                  <a:prstClr val="black"/>
                </a:solidFill>
                <a:latin typeface="Times New Roman" panose="02020603050405020304" pitchFamily="18" charset="0"/>
                <a:cs typeface="Times New Roman" panose="02020603050405020304" pitchFamily="18" charset="0"/>
              </a:rPr>
              <a:t>_____________</a:t>
            </a:r>
          </a:p>
          <a:p>
            <a:pPr marL="65087" lvl="0" indent="0">
              <a:buClr>
                <a:srgbClr val="4F81BD"/>
              </a:buClr>
              <a:buNone/>
            </a:pPr>
            <a:r>
              <a:rPr lang="en-US" altLang="en-US" sz="1400" dirty="0">
                <a:solidFill>
                  <a:prstClr val="black"/>
                </a:solidFill>
                <a:latin typeface="Times New Roman" panose="02020603050405020304" pitchFamily="18" charset="0"/>
                <a:cs typeface="Times New Roman" panose="02020603050405020304" pitchFamily="18" charset="0"/>
              </a:rPr>
              <a:t>T.J. Scheff, "Community Conferences: Shame and Anger in Therapeutic Jurisprudence," Revista Juridica (U.P.R) 59:1 (1990): 1-23; other references appended to these slides.</a:t>
            </a:r>
          </a:p>
          <a:p>
            <a:pPr marL="65087" indent="0">
              <a:buNone/>
            </a:pPr>
            <a:endParaRPr lang="en-US" sz="3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1660462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457200"/>
            <a:ext cx="7772400" cy="1828800"/>
          </a:xfrm>
        </p:spPr>
        <p:txBody>
          <a:bodyPr>
            <a:normAutofit/>
          </a:bodyPr>
          <a:lstStyle/>
          <a:p>
            <a:r>
              <a:rPr lang="en-US" altLang="en-US" sz="4000" b="1" kern="0" dirty="0">
                <a:ln>
                  <a:noFill/>
                </a:ln>
                <a:solidFill>
                  <a:srgbClr val="000000"/>
                </a:solidFill>
                <a:effectLst/>
                <a:latin typeface="Times New Roman"/>
              </a:rPr>
              <a:t>Restorative &amp; Therapeutic</a:t>
            </a:r>
            <a:br>
              <a:rPr lang="en-US" altLang="en-US" sz="4000" kern="0" dirty="0">
                <a:ln>
                  <a:noFill/>
                </a:ln>
                <a:solidFill>
                  <a:srgbClr val="000000"/>
                </a:solidFill>
                <a:effectLst/>
                <a:latin typeface="Times New Roman"/>
              </a:rPr>
            </a:br>
            <a:r>
              <a:rPr lang="en-US" altLang="en-US" sz="4000" b="1" kern="0" dirty="0">
                <a:ln>
                  <a:noFill/>
                </a:ln>
                <a:solidFill>
                  <a:srgbClr val="000000"/>
                </a:solidFill>
                <a:effectLst/>
                <a:latin typeface="Times New Roman"/>
              </a:rPr>
              <a:t>Justice: </a:t>
            </a:r>
            <a:r>
              <a:rPr lang="en-US" altLang="en-US" sz="2200" i="1" kern="0" dirty="0">
                <a:ln>
                  <a:noFill/>
                </a:ln>
                <a:solidFill>
                  <a:srgbClr val="000000"/>
                </a:solidFill>
                <a:effectLst/>
                <a:latin typeface="Times New Roman"/>
              </a:rPr>
              <a:t>Unified Theory in Ethics &amp; Psychology, Law &amp; Religion</a:t>
            </a:r>
            <a:endParaRPr lang="en-US" altLang="en-US" sz="2000" dirty="0"/>
          </a:p>
        </p:txBody>
      </p:sp>
      <p:sp>
        <p:nvSpPr>
          <p:cNvPr id="34819" name="Content Placeholder 2"/>
          <p:cNvSpPr>
            <a:spLocks noGrp="1"/>
          </p:cNvSpPr>
          <p:nvPr>
            <p:ph idx="1"/>
          </p:nvPr>
        </p:nvSpPr>
        <p:spPr/>
        <p:txBody>
          <a:bodyPr/>
          <a:lstStyle/>
          <a:p>
            <a:pPr>
              <a:buFontTx/>
              <a:buNone/>
            </a:pPr>
            <a:r>
              <a:rPr lang="en-US" altLang="en-US" dirty="0"/>
              <a:t> </a:t>
            </a:r>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Restorative / therapeutic justice (</a:t>
            </a:r>
            <a:r>
              <a:rPr lang="en-US" altLang="en-US" b="1" dirty="0">
                <a:latin typeface="Times New Roman" panose="02020603050405020304" pitchFamily="18" charset="0"/>
                <a:cs typeface="Times New Roman" panose="02020603050405020304" pitchFamily="18" charset="0"/>
              </a:rPr>
              <a:t>RTJ</a:t>
            </a:r>
            <a:r>
              <a:rPr lang="en-US" altLang="en-US" dirty="0">
                <a:latin typeface="Times New Roman" panose="02020603050405020304" pitchFamily="18" charset="0"/>
                <a:cs typeface="Times New Roman" panose="02020603050405020304" pitchFamily="18" charset="0"/>
              </a:rPr>
              <a:t>) benefits from the application of human psychology and counseling expertise to the goals of criminal law and social justice.  </a:t>
            </a:r>
          </a:p>
          <a:p>
            <a:pPr marL="65087" indent="0">
              <a:buNone/>
            </a:pPr>
            <a:endParaRPr lang="en-US" altLang="en-US" sz="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The purposes to which </a:t>
            </a:r>
            <a:r>
              <a:rPr lang="en-US" altLang="en-US" b="1" dirty="0">
                <a:latin typeface="Times New Roman" panose="02020603050405020304" pitchFamily="18" charset="0"/>
                <a:cs typeface="Times New Roman" panose="02020603050405020304" pitchFamily="18" charset="0"/>
              </a:rPr>
              <a:t>RTJ</a:t>
            </a:r>
            <a:r>
              <a:rPr lang="en-US" altLang="en-US" dirty="0">
                <a:latin typeface="Times New Roman" panose="02020603050405020304" pitchFamily="18" charset="0"/>
                <a:cs typeface="Times New Roman" panose="02020603050405020304" pitchFamily="18" charset="0"/>
              </a:rPr>
              <a:t> applies therapeutic jurisprudence include the following . . .</a:t>
            </a:r>
          </a:p>
        </p:txBody>
      </p:sp>
      <p:sp>
        <p:nvSpPr>
          <p:cNvPr id="34820"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925F6DE1-E98E-4BAA-933E-D9DA3244CCE1}" type="datetime1">
              <a:rPr lang="en-US" altLang="en-US" sz="1400" smtClean="0"/>
              <a:pPr eaLnBrk="1" hangingPunct="1">
                <a:spcBef>
                  <a:spcPct val="0"/>
                </a:spcBef>
                <a:buFontTx/>
                <a:buNone/>
              </a:pPr>
              <a:t>5/17/18</a:t>
            </a:fld>
            <a:endParaRPr lang="en-US" altLang="en-US" sz="1400" dirty="0"/>
          </a:p>
        </p:txBody>
      </p:sp>
      <p:sp>
        <p:nvSpPr>
          <p:cNvPr id="3482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53CD95C-1E45-4882-83B0-5FC486F0CA03}" type="slidenum">
              <a:rPr lang="en-US" altLang="en-US" sz="1400" smtClean="0"/>
              <a:pPr eaLnBrk="1" hangingPunct="1">
                <a:spcBef>
                  <a:spcPct val="0"/>
                </a:spcBef>
                <a:buFontTx/>
                <a:buNone/>
              </a:pPr>
              <a:t>67</a:t>
            </a:fld>
            <a:endParaRPr lang="en-US" altLang="en-US" sz="1400" dirty="0"/>
          </a:p>
        </p:txBody>
      </p:sp>
      <p:sp>
        <p:nvSpPr>
          <p:cNvPr id="34822" name="Footer Placeholder 7"/>
          <p:cNvSpPr>
            <a:spLocks noGrp="1"/>
          </p:cNvSpPr>
          <p:nvPr>
            <p:ph type="ftr" sz="quarter" idx="11"/>
          </p:nvPr>
        </p:nvSpPr>
        <p:spPr>
          <a:xfrm>
            <a:off x="1524000" y="5867400"/>
            <a:ext cx="6629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228600"/>
            <a:ext cx="7772400" cy="1828800"/>
          </a:xfrm>
        </p:spPr>
        <p:txBody>
          <a:bodyPr>
            <a:normAutofit/>
          </a:bodyPr>
          <a:lstStyle/>
          <a:p>
            <a:r>
              <a:rPr lang="en-US" altLang="en-US" sz="4000" b="1" kern="0" dirty="0">
                <a:ln>
                  <a:noFill/>
                </a:ln>
                <a:solidFill>
                  <a:srgbClr val="000000"/>
                </a:solidFill>
                <a:effectLst/>
                <a:latin typeface="Times New Roman"/>
              </a:rPr>
              <a:t>Restorative &amp; Therapeutic</a:t>
            </a:r>
            <a:br>
              <a:rPr lang="en-US" altLang="en-US" sz="4000" kern="0" dirty="0">
                <a:ln>
                  <a:noFill/>
                </a:ln>
                <a:solidFill>
                  <a:srgbClr val="000000"/>
                </a:solidFill>
                <a:effectLst/>
                <a:latin typeface="Times New Roman"/>
              </a:rPr>
            </a:br>
            <a:r>
              <a:rPr lang="en-US" altLang="en-US" sz="4000" b="1" kern="0" dirty="0">
                <a:ln>
                  <a:noFill/>
                </a:ln>
                <a:solidFill>
                  <a:srgbClr val="000000"/>
                </a:solidFill>
                <a:effectLst/>
                <a:latin typeface="Times New Roman"/>
              </a:rPr>
              <a:t>Justice: </a:t>
            </a:r>
            <a:r>
              <a:rPr lang="en-US" altLang="en-US" sz="2200" i="1" kern="0" dirty="0">
                <a:ln>
                  <a:noFill/>
                </a:ln>
                <a:solidFill>
                  <a:srgbClr val="000000"/>
                </a:solidFill>
                <a:effectLst/>
                <a:latin typeface="Times New Roman"/>
              </a:rPr>
              <a:t>Unified Theory in Ethics &amp; Psychology, Law &amp; Religion</a:t>
            </a:r>
            <a:endParaRPr lang="en-US" altLang="en-US" sz="2000" dirty="0"/>
          </a:p>
        </p:txBody>
      </p:sp>
      <p:sp>
        <p:nvSpPr>
          <p:cNvPr id="35843" name="Content Placeholder 2"/>
          <p:cNvSpPr>
            <a:spLocks noGrp="1"/>
          </p:cNvSpPr>
          <p:nvPr>
            <p:ph idx="1"/>
          </p:nvPr>
        </p:nvSpPr>
        <p:spPr>
          <a:xfrm>
            <a:off x="685800" y="1600200"/>
            <a:ext cx="7772400" cy="4572000"/>
          </a:xfrm>
        </p:spPr>
        <p:txBody>
          <a:bodyPr/>
          <a:lstStyle/>
          <a:p>
            <a:pPr>
              <a:buFontTx/>
              <a:buNone/>
            </a:pPr>
            <a:r>
              <a:rPr lang="en-US" altLang="en-US" dirty="0"/>
              <a:t> </a:t>
            </a:r>
          </a:p>
          <a:p>
            <a:pPr marL="579437" indent="-514350">
              <a:buFont typeface="+mj-lt"/>
              <a:buAutoNum type="arabicPeriod"/>
            </a:pPr>
            <a:r>
              <a:rPr lang="en-US" altLang="en-US" sz="2800" dirty="0">
                <a:latin typeface="Times New Roman" panose="02020603050405020304" pitchFamily="18" charset="0"/>
                <a:cs typeface="Times New Roman" panose="02020603050405020304" pitchFamily="18" charset="0"/>
              </a:rPr>
              <a:t>repairing the social fabric torn by crimes and systemic injustices, and </a:t>
            </a:r>
          </a:p>
          <a:p>
            <a:pPr marL="579437" indent="-514350">
              <a:buFont typeface="+mj-lt"/>
              <a:buAutoNum type="arabicPeriod"/>
            </a:pPr>
            <a:r>
              <a:rPr lang="en-US" altLang="en-US" sz="2800" dirty="0">
                <a:latin typeface="Times New Roman" panose="02020603050405020304" pitchFamily="18" charset="0"/>
                <a:cs typeface="Times New Roman" panose="02020603050405020304" pitchFamily="18" charset="0"/>
              </a:rPr>
              <a:t>reinstating the shared humanity of all the parties involved, thus </a:t>
            </a:r>
          </a:p>
          <a:p>
            <a:pPr marL="579437" indent="-514350">
              <a:buFont typeface="+mj-lt"/>
              <a:buAutoNum type="arabicPeriod"/>
            </a:pPr>
            <a:r>
              <a:rPr lang="en-US" altLang="en-US" sz="2800" dirty="0">
                <a:latin typeface="Times New Roman" panose="02020603050405020304" pitchFamily="18" charset="0"/>
                <a:cs typeface="Times New Roman" panose="02020603050405020304" pitchFamily="18" charset="0"/>
              </a:rPr>
              <a:t>addressing not only the victims and the per-petrators of any given crime or conflict but also </a:t>
            </a:r>
          </a:p>
          <a:p>
            <a:pPr marL="579437" indent="-514350">
              <a:buFont typeface="+mj-lt"/>
              <a:buAutoNum type="arabicPeriod"/>
            </a:pPr>
            <a:r>
              <a:rPr lang="en-US" altLang="en-US" sz="2800" dirty="0">
                <a:latin typeface="Times New Roman" panose="02020603050405020304" pitchFamily="18" charset="0"/>
                <a:cs typeface="Times New Roman" panose="02020603050405020304" pitchFamily="18" charset="0"/>
              </a:rPr>
              <a:t>the community-at-large as the most adequate site for </a:t>
            </a:r>
            <a:r>
              <a:rPr lang="en-US" altLang="en-US" sz="2800" b="1" dirty="0">
                <a:latin typeface="Times New Roman" panose="02020603050405020304" pitchFamily="18" charset="0"/>
                <a:cs typeface="Times New Roman" panose="02020603050405020304" pitchFamily="18" charset="0"/>
              </a:rPr>
              <a:t>RTJ </a:t>
            </a:r>
            <a:r>
              <a:rPr lang="en-US" altLang="en-US" sz="2800" dirty="0">
                <a:latin typeface="Times New Roman" panose="02020603050405020304" pitchFamily="18" charset="0"/>
                <a:cs typeface="Times New Roman" panose="02020603050405020304" pitchFamily="18" charset="0"/>
              </a:rPr>
              <a:t>processes and issues.  </a:t>
            </a:r>
          </a:p>
        </p:txBody>
      </p:sp>
      <p:sp>
        <p:nvSpPr>
          <p:cNvPr id="35844"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7ABB68C5-5475-40F3-9572-164E06C8E0C1}" type="datetime1">
              <a:rPr lang="en-US" altLang="en-US" sz="1400" smtClean="0"/>
              <a:pPr eaLnBrk="1" hangingPunct="1">
                <a:spcBef>
                  <a:spcPct val="0"/>
                </a:spcBef>
                <a:buFontTx/>
                <a:buNone/>
              </a:pPr>
              <a:t>5/17/18</a:t>
            </a:fld>
            <a:endParaRPr lang="en-US" altLang="en-US" sz="1400" dirty="0"/>
          </a:p>
        </p:txBody>
      </p:sp>
      <p:sp>
        <p:nvSpPr>
          <p:cNvPr id="3584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754302A-45DE-4E02-B788-61FA8FD4B74C}" type="slidenum">
              <a:rPr lang="en-US" altLang="en-US" sz="1400" smtClean="0"/>
              <a:pPr eaLnBrk="1" hangingPunct="1">
                <a:spcBef>
                  <a:spcPct val="0"/>
                </a:spcBef>
                <a:buFontTx/>
                <a:buNone/>
              </a:pPr>
              <a:t>68</a:t>
            </a:fld>
            <a:endParaRPr lang="en-US" altLang="en-US" sz="1400" dirty="0"/>
          </a:p>
        </p:txBody>
      </p:sp>
      <p:sp>
        <p:nvSpPr>
          <p:cNvPr id="35846" name="Footer Placeholder 7"/>
          <p:cNvSpPr>
            <a:spLocks noGrp="1"/>
          </p:cNvSpPr>
          <p:nvPr>
            <p:ph type="ftr" sz="quarter" idx="11"/>
          </p:nvPr>
        </p:nvSpPr>
        <p:spPr>
          <a:xfrm>
            <a:off x="1447800" y="6019800"/>
            <a:ext cx="670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©2011 Prof. Thee Smith | Emory Univ.| Annotated | Re-use under Creative Commons Attribution-NonCommercial-ShareAlike 3.0 License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66685"/>
          </a:xfrm>
        </p:spPr>
        <p:txBody>
          <a:bodyPr>
            <a:normAutofit/>
          </a:bodyPr>
          <a:lstStyle/>
          <a:p>
            <a:pPr marL="0" algn="ctr">
              <a:defRPr/>
            </a:pPr>
            <a:r>
              <a:rPr lang="en-US"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t>The RJ – TJ Continuum &amp; Divide</a:t>
            </a:r>
            <a:endParaRPr lang="en-US" sz="5600" dirty="0"/>
          </a:p>
        </p:txBody>
      </p:sp>
      <p:sp>
        <p:nvSpPr>
          <p:cNvPr id="15363" name="Content Placeholder 2"/>
          <p:cNvSpPr>
            <a:spLocks noGrp="1"/>
          </p:cNvSpPr>
          <p:nvPr>
            <p:ph idx="1"/>
          </p:nvPr>
        </p:nvSpPr>
        <p:spPr>
          <a:xfrm>
            <a:off x="533400" y="1295400"/>
            <a:ext cx="8229600" cy="4724400"/>
          </a:xfrm>
        </p:spPr>
        <p:txBody>
          <a:bodyPr>
            <a:normAutofit fontScale="77500" lnSpcReduction="20000"/>
          </a:bodyPr>
          <a:lstStyle/>
          <a:p>
            <a:pPr marL="0" marR="0" indent="0">
              <a:lnSpc>
                <a:spcPct val="115000"/>
              </a:lnSpc>
              <a:spcBef>
                <a:spcPts val="0"/>
              </a:spcBef>
              <a:spcAft>
                <a:spcPts val="1000"/>
              </a:spcAft>
              <a:buNone/>
            </a:pPr>
            <a:r>
              <a:rPr lang="en-US" sz="3300" dirty="0">
                <a:latin typeface="Times New Roman" panose="02020603050405020304" pitchFamily="18" charset="0"/>
                <a:ea typeface="Calibri"/>
                <a:cs typeface="Times New Roman" panose="02020603050405020304" pitchFamily="18" charset="0"/>
              </a:rPr>
              <a:t>In today’s global worldview RJ operates along a continuum that includes also criminal justice and “transitional justice.”  </a:t>
            </a:r>
          </a:p>
          <a:p>
            <a:pPr marL="0" marR="0" indent="0">
              <a:lnSpc>
                <a:spcPct val="115000"/>
              </a:lnSpc>
              <a:spcBef>
                <a:spcPts val="0"/>
              </a:spcBef>
              <a:spcAft>
                <a:spcPts val="1000"/>
              </a:spcAft>
              <a:buNone/>
            </a:pPr>
            <a:endParaRPr lang="en-US" sz="900" dirty="0">
              <a:latin typeface="Times New Roman" panose="02020603050405020304" pitchFamily="18" charset="0"/>
              <a:ea typeface="Calibri"/>
              <a:cs typeface="Times New Roman" panose="02020603050405020304" pitchFamily="18" charset="0"/>
            </a:endParaRPr>
          </a:p>
          <a:p>
            <a:pPr marL="0" marR="0" indent="0">
              <a:lnSpc>
                <a:spcPct val="115000"/>
              </a:lnSpc>
              <a:spcBef>
                <a:spcPts val="0"/>
              </a:spcBef>
              <a:spcAft>
                <a:spcPts val="1000"/>
              </a:spcAft>
              <a:buNone/>
            </a:pPr>
            <a:r>
              <a:rPr lang="en-US" sz="3300" dirty="0">
                <a:latin typeface="Times New Roman" panose="02020603050405020304" pitchFamily="18" charset="0"/>
                <a:ea typeface="Calibri"/>
                <a:cs typeface="Times New Roman" panose="02020603050405020304" pitchFamily="18" charset="0"/>
              </a:rPr>
              <a:t>Transitional justice occurs as a society literally transitions from autocratic to democratic governance as normative for the rule of law.</a:t>
            </a:r>
          </a:p>
          <a:p>
            <a:pPr marL="0" marR="0" indent="0">
              <a:lnSpc>
                <a:spcPct val="115000"/>
              </a:lnSpc>
              <a:spcBef>
                <a:spcPts val="0"/>
              </a:spcBef>
              <a:spcAft>
                <a:spcPts val="1000"/>
              </a:spcAft>
              <a:buNone/>
            </a:pPr>
            <a:endParaRPr lang="en-US" sz="900" dirty="0">
              <a:latin typeface="Times New Roman" panose="02020603050405020304" pitchFamily="18" charset="0"/>
              <a:ea typeface="Calibri"/>
              <a:cs typeface="Times New Roman" panose="02020603050405020304" pitchFamily="18" charset="0"/>
            </a:endParaRPr>
          </a:p>
          <a:p>
            <a:pPr marL="0" marR="0" indent="0">
              <a:lnSpc>
                <a:spcPct val="115000"/>
              </a:lnSpc>
              <a:spcBef>
                <a:spcPts val="0"/>
              </a:spcBef>
              <a:spcAft>
                <a:spcPts val="1000"/>
              </a:spcAft>
              <a:buNone/>
            </a:pPr>
            <a:r>
              <a:rPr lang="en-US" sz="3300" dirty="0">
                <a:latin typeface="Times New Roman" panose="02020603050405020304" pitchFamily="18" charset="0"/>
                <a:ea typeface="Calibri"/>
                <a:cs typeface="Times New Roman" panose="02020603050405020304" pitchFamily="18" charset="0"/>
              </a:rPr>
              <a:t>However consider the authors cited below: </a:t>
            </a:r>
          </a:p>
          <a:p>
            <a:pPr marL="0" marR="0" indent="0">
              <a:lnSpc>
                <a:spcPct val="115000"/>
              </a:lnSpc>
              <a:spcBef>
                <a:spcPts val="0"/>
              </a:spcBef>
              <a:spcAft>
                <a:spcPts val="1000"/>
              </a:spcAft>
              <a:buNone/>
            </a:pPr>
            <a:r>
              <a:rPr lang="en-US" sz="3300" dirty="0">
                <a:latin typeface="Times New Roman" panose="02020603050405020304" pitchFamily="18" charset="0"/>
                <a:ea typeface="Calibri"/>
                <a:cs typeface="Times New Roman" panose="02020603050405020304" pitchFamily="18" charset="0"/>
              </a:rPr>
              <a:t>“We believe that restorative justice is not in itself an adequate or sufficient paradigm of justice capable of facing the complex dilemmas transitional justice confronts. </a:t>
            </a:r>
            <a:endParaRPr lang="en-US" sz="3300" dirty="0">
              <a:effectLst/>
              <a:latin typeface="Times New Roman" panose="02020603050405020304" pitchFamily="18" charset="0"/>
              <a:ea typeface="Calibri"/>
              <a:cs typeface="Times New Roman" panose="02020603050405020304" pitchFamily="18" charset="0"/>
            </a:endParaRPr>
          </a:p>
        </p:txBody>
      </p:sp>
      <p:sp>
        <p:nvSpPr>
          <p:cNvPr id="4" name="Date Placeholder 3"/>
          <p:cNvSpPr>
            <a:spLocks noGrp="1"/>
          </p:cNvSpPr>
          <p:nvPr>
            <p:ph type="dt" sz="quarter" idx="10"/>
          </p:nvPr>
        </p:nvSpPr>
        <p:spPr/>
        <p:txBody>
          <a:bodyPr/>
          <a:lstStyle/>
          <a:p>
            <a:pPr>
              <a:defRPr/>
            </a:pPr>
            <a:fld id="{FDE32950-3E83-42E8-9EBD-D5497ED339B4}" type="datetime1">
              <a:rPr lang="en-US" smtClean="0">
                <a:solidFill>
                  <a:prstClr val="black">
                    <a:shade val="50000"/>
                  </a:prstClr>
                </a:solidFill>
              </a:rPr>
              <a:pPr>
                <a:defRPr/>
              </a:pPr>
              <a:t>5/17/18</a:t>
            </a:fld>
            <a:endParaRPr lang="en-US" dirty="0">
              <a:solidFill>
                <a:prstClr val="black">
                  <a:shade val="50000"/>
                </a:prstClr>
              </a:solidFill>
            </a:endParaRPr>
          </a:p>
        </p:txBody>
      </p:sp>
      <p:sp>
        <p:nvSpPr>
          <p:cNvPr id="5" name="Slide Number Placeholder 4"/>
          <p:cNvSpPr>
            <a:spLocks noGrp="1"/>
          </p:cNvSpPr>
          <p:nvPr>
            <p:ph type="sldNum" sz="quarter" idx="12"/>
          </p:nvPr>
        </p:nvSpPr>
        <p:spPr/>
        <p:txBody>
          <a:bodyPr/>
          <a:lstStyle/>
          <a:p>
            <a:pPr>
              <a:defRPr/>
            </a:pPr>
            <a:fld id="{9CC09759-66E8-488D-B388-5D83C43D907C}" type="slidenum">
              <a:rPr lang="en-US" smtClean="0">
                <a:solidFill>
                  <a:prstClr val="black">
                    <a:shade val="50000"/>
                  </a:prstClr>
                </a:solidFill>
              </a:rPr>
              <a:pPr>
                <a:defRPr/>
              </a:pPr>
              <a:t>69</a:t>
            </a:fld>
            <a:endParaRPr lang="en-US" dirty="0">
              <a:solidFill>
                <a:prstClr val="black">
                  <a:shade val="50000"/>
                </a:prstClr>
              </a:solidFill>
            </a:endParaRPr>
          </a:p>
        </p:txBody>
      </p:sp>
    </p:spTree>
    <p:extLst>
      <p:ext uri="{BB962C8B-B14F-4D97-AF65-F5344CB8AC3E}">
        <p14:creationId xmlns:p14="http://schemas.microsoft.com/office/powerpoint/2010/main" val="228796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609600"/>
            <a:ext cx="8062912" cy="1636713"/>
          </a:xfrm>
        </p:spPr>
        <p:txBody>
          <a:bodyPr>
            <a:noAutofit/>
          </a:bodyPr>
          <a:lstStyle/>
          <a:p>
            <a:pPr marL="636587" lvl="0" indent="-571500">
              <a:spcBef>
                <a:spcPct val="20000"/>
              </a:spcBef>
            </a:pPr>
            <a:r>
              <a:rPr lang="en-US" sz="5100" dirty="0">
                <a:ln>
                  <a:noFill/>
                </a:ln>
                <a:solidFill>
                  <a:prstClr val="black"/>
                </a:solidFill>
                <a:effectLst/>
                <a:latin typeface="Times New Roman" panose="02020603050405020304" pitchFamily="18" charset="0"/>
                <a:cs typeface="Times New Roman" panose="02020603050405020304" pitchFamily="18" charset="0"/>
              </a:rPr>
              <a:t>1. </a:t>
            </a:r>
            <a:r>
              <a:rPr lang="en-US" sz="5100" dirty="0">
                <a:ln>
                  <a:noFill/>
                </a:ln>
                <a:solidFill>
                  <a:prstClr val="black"/>
                </a:solidFill>
                <a:effectLst/>
                <a:latin typeface="Times New Roman" panose="02020603050405020304" pitchFamily="18" charset="0"/>
                <a:ea typeface="+mn-ea"/>
                <a:cs typeface="Times New Roman" panose="02020603050405020304" pitchFamily="18" charset="0"/>
              </a:rPr>
              <a:t>Restorative Leadership</a:t>
            </a:r>
            <a:br>
              <a:rPr lang="en-US" sz="5100" dirty="0">
                <a:ln>
                  <a:noFill/>
                </a:ln>
                <a:solidFill>
                  <a:prstClr val="black"/>
                </a:solidFill>
                <a:effectLst/>
                <a:latin typeface="Times New Roman" panose="02020603050405020304" pitchFamily="18" charset="0"/>
                <a:ea typeface="+mn-ea"/>
                <a:cs typeface="Times New Roman" panose="02020603050405020304" pitchFamily="18" charset="0"/>
              </a:rPr>
            </a:br>
            <a:r>
              <a:rPr lang="en-US" sz="5100" dirty="0">
                <a:ln>
                  <a:noFill/>
                </a:ln>
                <a:solidFill>
                  <a:prstClr val="black"/>
                </a:solidFill>
                <a:effectLst/>
                <a:latin typeface="Times New Roman" panose="02020603050405020304" pitchFamily="18" charset="0"/>
                <a:ea typeface="+mn-ea"/>
                <a:cs typeface="Times New Roman" panose="02020603050405020304" pitchFamily="18" charset="0"/>
              </a:rPr>
              <a:t> as ‘Cultural Competence:’</a:t>
            </a:r>
            <a:endParaRPr lang="en-US" sz="5100" dirty="0"/>
          </a:p>
        </p:txBody>
      </p:sp>
      <p:sp>
        <p:nvSpPr>
          <p:cNvPr id="3" name="Subtitle 2"/>
          <p:cNvSpPr>
            <a:spLocks noGrp="1"/>
          </p:cNvSpPr>
          <p:nvPr>
            <p:ph type="subTitle" idx="1"/>
          </p:nvPr>
        </p:nvSpPr>
        <p:spPr>
          <a:xfrm>
            <a:off x="685800" y="2743200"/>
            <a:ext cx="8062912" cy="1752600"/>
          </a:xfrm>
        </p:spPr>
        <p:txBody>
          <a:bodyPr/>
          <a:lstStyle/>
          <a:p>
            <a:pPr marL="0" marR="36576" lvl="1" algn="r">
              <a:spcBef>
                <a:spcPts val="0"/>
              </a:spcBef>
              <a:buSzPct val="80000"/>
            </a:pPr>
            <a:r>
              <a:rPr lang="en-US" sz="4000" b="1" dirty="0">
                <a:ln>
                  <a:noFill/>
                </a:ln>
                <a:solidFill>
                  <a:prstClr val="black"/>
                </a:solidFill>
                <a:latin typeface="Times New Roman" panose="02020603050405020304" pitchFamily="18" charset="0"/>
                <a:ea typeface="+mj-ea"/>
                <a:cs typeface="Times New Roman" panose="02020603050405020304" pitchFamily="18" charset="0"/>
              </a:rPr>
              <a:t>Toward Non-shaming Listening* </a:t>
            </a:r>
            <a:r>
              <a:rPr lang="en-US" sz="4000" b="1" dirty="0">
                <a:solidFill>
                  <a:prstClr val="black"/>
                </a:solidFill>
                <a:latin typeface="Times New Roman" panose="02020603050405020304" pitchFamily="18" charset="0"/>
                <a:ea typeface="+mj-ea"/>
                <a:cs typeface="Times New Roman" panose="02020603050405020304" pitchFamily="18" charset="0"/>
              </a:rPr>
              <a:t>&amp; </a:t>
            </a:r>
            <a:r>
              <a:rPr lang="en-US" sz="4000" b="1" dirty="0">
                <a:ln>
                  <a:noFill/>
                </a:ln>
                <a:solidFill>
                  <a:prstClr val="black"/>
                </a:solidFill>
                <a:latin typeface="Times New Roman" panose="02020603050405020304" pitchFamily="18" charset="0"/>
                <a:ea typeface="+mj-ea"/>
                <a:cs typeface="Times New Roman" panose="02020603050405020304" pitchFamily="18" charset="0"/>
              </a:rPr>
              <a:t>Correcting of ‘Implicit Bias’</a:t>
            </a:r>
          </a:p>
          <a:p>
            <a:pPr marL="536575" lvl="1" algn="l">
              <a:buClrTx/>
            </a:pPr>
            <a:r>
              <a:rPr lang="en-US" sz="2800" dirty="0">
                <a:solidFill>
                  <a:prstClr val="black"/>
                </a:solidFill>
                <a:latin typeface="Times New Roman" panose="02020603050405020304" pitchFamily="18" charset="0"/>
                <a:cs typeface="Times New Roman" panose="02020603050405020304" pitchFamily="18" charset="0"/>
              </a:rPr>
              <a:t>	</a:t>
            </a:r>
            <a:endParaRPr lang="en-US" sz="4800" b="1" dirty="0">
              <a:ln>
                <a:noFill/>
              </a:ln>
              <a:solidFill>
                <a:prstClr val="black"/>
              </a:solidFill>
              <a:latin typeface="Times New Roman" panose="02020603050405020304" pitchFamily="18" charset="0"/>
              <a:ea typeface="+mj-ea"/>
              <a:cs typeface="Times New Roman" panose="02020603050405020304" pitchFamily="18" charset="0"/>
            </a:endParaRPr>
          </a:p>
          <a:p>
            <a:pPr algn="l"/>
            <a:r>
              <a:rPr lang="en-US" sz="4800" b="1" dirty="0">
                <a:ln>
                  <a:noFill/>
                </a:ln>
                <a:solidFill>
                  <a:prstClr val="black"/>
                </a:solidFill>
                <a:latin typeface="Times New Roman" panose="02020603050405020304" pitchFamily="18" charset="0"/>
                <a:ea typeface="+mj-ea"/>
                <a:cs typeface="Times New Roman" panose="02020603050405020304" pitchFamily="18" charset="0"/>
              </a:rPr>
              <a:t> </a:t>
            </a:r>
            <a:endParaRPr lang="en-US" sz="4800" b="1" dirty="0"/>
          </a:p>
        </p:txBody>
      </p:sp>
      <p:sp>
        <p:nvSpPr>
          <p:cNvPr id="4" name="Date Placeholder 3"/>
          <p:cNvSpPr>
            <a:spLocks noGrp="1"/>
          </p:cNvSpPr>
          <p:nvPr>
            <p:ph type="dt" sz="half" idx="10"/>
          </p:nvPr>
        </p:nvSpPr>
        <p:spPr/>
        <p:txBody>
          <a:bodyPr/>
          <a:lstStyle/>
          <a:p>
            <a:pPr lvl="0">
              <a:defRPr/>
            </a:pPr>
            <a:r>
              <a:rPr lang="en-US" dirty="0">
                <a:solidFill>
                  <a:prstClr val="black"/>
                </a:solidFill>
                <a:cs typeface="Times New Roman" panose="02020603050405020304" pitchFamily="18" charset="0"/>
              </a:rPr>
              <a:t>October 2017</a:t>
            </a:r>
          </a:p>
        </p:txBody>
      </p:sp>
      <p:sp>
        <p:nvSpPr>
          <p:cNvPr id="5" name="Footer Placeholder 4"/>
          <p:cNvSpPr>
            <a:spLocks noGrp="1"/>
          </p:cNvSpPr>
          <p:nvPr>
            <p:ph type="ftr" sz="quarter" idx="11"/>
          </p:nvPr>
        </p:nvSpPr>
        <p:spPr/>
        <p:txBody>
          <a:bodyPr/>
          <a:lstStyle/>
          <a:p>
            <a:pPr>
              <a:defRPr/>
            </a:pPr>
            <a:r>
              <a:rPr lang="en-US" sz="1000" dirty="0">
                <a:cs typeface="Times New Roman" panose="02020603050405020304" pitchFamily="18" charset="0"/>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DDD99E51-6E9C-48B6-ACB1-3105CFAB3E7F}" type="slidenum">
              <a:rPr lang="en-US" smtClean="0"/>
              <a:pPr>
                <a:defRPr/>
              </a:pPr>
              <a:t>7</a:t>
            </a:fld>
            <a:endParaRPr lang="en-US" dirty="0"/>
          </a:p>
        </p:txBody>
      </p:sp>
    </p:spTree>
    <p:extLst>
      <p:ext uri="{BB962C8B-B14F-4D97-AF65-F5344CB8AC3E}">
        <p14:creationId xmlns:p14="http://schemas.microsoft.com/office/powerpoint/2010/main" val="3976655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66685"/>
          </a:xfrm>
        </p:spPr>
        <p:txBody>
          <a:bodyPr>
            <a:normAutofit/>
          </a:bodyPr>
          <a:lstStyle/>
          <a:p>
            <a:pPr marL="0" algn="ctr">
              <a:defRPr/>
            </a:pPr>
            <a:r>
              <a:rPr lang="en-US"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t>The RJ – TJ Continuum &amp; Divide</a:t>
            </a:r>
            <a:endParaRPr lang="en-US" sz="5600" dirty="0"/>
          </a:p>
        </p:txBody>
      </p:sp>
      <p:sp>
        <p:nvSpPr>
          <p:cNvPr id="15363" name="Content Placeholder 2"/>
          <p:cNvSpPr>
            <a:spLocks noGrp="1"/>
          </p:cNvSpPr>
          <p:nvPr>
            <p:ph idx="1"/>
          </p:nvPr>
        </p:nvSpPr>
        <p:spPr>
          <a:xfrm>
            <a:off x="533400" y="1295400"/>
            <a:ext cx="8229600" cy="5105400"/>
          </a:xfrm>
        </p:spPr>
        <p:txBody>
          <a:bodyPr>
            <a:normAutofit fontScale="85000" lnSpcReduction="10000"/>
          </a:bodyPr>
          <a:lstStyle/>
          <a:p>
            <a:pPr marL="0" marR="0" indent="0">
              <a:lnSpc>
                <a:spcPct val="115000"/>
              </a:lnSpc>
              <a:spcBef>
                <a:spcPts val="0"/>
              </a:spcBef>
              <a:spcAft>
                <a:spcPts val="1000"/>
              </a:spcAft>
              <a:buNone/>
            </a:pPr>
            <a:r>
              <a:rPr lang="en-US" sz="3200" dirty="0">
                <a:latin typeface="Times New Roman" panose="02020603050405020304" pitchFamily="18" charset="0"/>
                <a:ea typeface="Calibri"/>
                <a:cs typeface="Times New Roman" panose="02020603050405020304" pitchFamily="18" charset="0"/>
              </a:rPr>
              <a:t>“In fact, even if restorative mechanisms can be useful to accompany and improve transitional justice processes, </a:t>
            </a:r>
          </a:p>
          <a:p>
            <a:pPr marL="0" marR="0" indent="0">
              <a:lnSpc>
                <a:spcPct val="115000"/>
              </a:lnSpc>
              <a:spcBef>
                <a:spcPts val="0"/>
              </a:spcBef>
              <a:spcAft>
                <a:spcPts val="1000"/>
              </a:spcAft>
              <a:buNone/>
            </a:pPr>
            <a:endParaRPr lang="en-US" sz="900" dirty="0">
              <a:latin typeface="Times New Roman" panose="02020603050405020304" pitchFamily="18" charset="0"/>
              <a:ea typeface="Calibri"/>
              <a:cs typeface="Times New Roman" panose="02020603050405020304" pitchFamily="18" charset="0"/>
            </a:endParaRPr>
          </a:p>
          <a:p>
            <a:pPr marL="0" marR="0" indent="0">
              <a:lnSpc>
                <a:spcPct val="115000"/>
              </a:lnSpc>
              <a:spcBef>
                <a:spcPts val="0"/>
              </a:spcBef>
              <a:spcAft>
                <a:spcPts val="1000"/>
              </a:spcAft>
              <a:buNone/>
            </a:pPr>
            <a:r>
              <a:rPr lang="en-US" sz="3200" dirty="0">
                <a:latin typeface="Times New Roman" panose="02020603050405020304" pitchFamily="18" charset="0"/>
                <a:ea typeface="Calibri"/>
                <a:cs typeface="Times New Roman" panose="02020603050405020304" pitchFamily="18" charset="0"/>
              </a:rPr>
              <a:t>they cannot replace the latter, as they do not offer an adequate equilibrium between the opposing demands of justice and peace. </a:t>
            </a:r>
          </a:p>
          <a:p>
            <a:pPr marL="0" marR="0" indent="0">
              <a:lnSpc>
                <a:spcPct val="115000"/>
              </a:lnSpc>
              <a:spcBef>
                <a:spcPts val="0"/>
              </a:spcBef>
              <a:spcAft>
                <a:spcPts val="1000"/>
              </a:spcAft>
              <a:buNone/>
            </a:pPr>
            <a:endParaRPr lang="en-US" sz="900" dirty="0">
              <a:latin typeface="Times New Roman" panose="02020603050405020304" pitchFamily="18" charset="0"/>
              <a:ea typeface="Calibri"/>
              <a:cs typeface="Times New Roman" panose="02020603050405020304" pitchFamily="18" charset="0"/>
            </a:endParaRPr>
          </a:p>
          <a:p>
            <a:pPr marL="0" marR="0" indent="0">
              <a:lnSpc>
                <a:spcPct val="115000"/>
              </a:lnSpc>
              <a:spcBef>
                <a:spcPts val="0"/>
              </a:spcBef>
              <a:spcAft>
                <a:spcPts val="1000"/>
              </a:spcAft>
              <a:buNone/>
            </a:pPr>
            <a:r>
              <a:rPr lang="en-US" sz="3200" dirty="0">
                <a:latin typeface="Times New Roman" panose="02020603050405020304" pitchFamily="18" charset="0"/>
                <a:ea typeface="Calibri"/>
                <a:cs typeface="Times New Roman" panose="02020603050405020304" pitchFamily="18" charset="0"/>
              </a:rPr>
              <a:t>Furthermore, restorative justice alone does not seem sufficient to supersede, by itself, the social traumas left by massive and systematic violations of human rights.”</a:t>
            </a:r>
            <a:endParaRPr lang="en-US" sz="3200" dirty="0">
              <a:effectLst/>
              <a:latin typeface="Times New Roman" panose="02020603050405020304" pitchFamily="18" charset="0"/>
              <a:ea typeface="Calibri"/>
              <a:cs typeface="Times New Roman" panose="02020603050405020304" pitchFamily="18" charset="0"/>
            </a:endParaRPr>
          </a:p>
        </p:txBody>
      </p:sp>
      <p:sp>
        <p:nvSpPr>
          <p:cNvPr id="4" name="Date Placeholder 3"/>
          <p:cNvSpPr>
            <a:spLocks noGrp="1"/>
          </p:cNvSpPr>
          <p:nvPr>
            <p:ph type="dt" sz="quarter" idx="10"/>
          </p:nvPr>
        </p:nvSpPr>
        <p:spPr/>
        <p:txBody>
          <a:bodyPr/>
          <a:lstStyle/>
          <a:p>
            <a:pPr>
              <a:defRPr/>
            </a:pPr>
            <a:fld id="{FDE32950-3E83-42E8-9EBD-D5497ED339B4}" type="datetime1">
              <a:rPr lang="en-US" smtClean="0">
                <a:solidFill>
                  <a:prstClr val="black">
                    <a:shade val="50000"/>
                  </a:prstClr>
                </a:solidFill>
              </a:rPr>
              <a:pPr>
                <a:defRPr/>
              </a:pPr>
              <a:t>5/17/18</a:t>
            </a:fld>
            <a:endParaRPr lang="en-US" dirty="0">
              <a:solidFill>
                <a:prstClr val="black">
                  <a:shade val="50000"/>
                </a:prstClr>
              </a:solidFill>
            </a:endParaRPr>
          </a:p>
        </p:txBody>
      </p:sp>
      <p:sp>
        <p:nvSpPr>
          <p:cNvPr id="5" name="Slide Number Placeholder 4"/>
          <p:cNvSpPr>
            <a:spLocks noGrp="1"/>
          </p:cNvSpPr>
          <p:nvPr>
            <p:ph type="sldNum" sz="quarter" idx="12"/>
          </p:nvPr>
        </p:nvSpPr>
        <p:spPr/>
        <p:txBody>
          <a:bodyPr/>
          <a:lstStyle/>
          <a:p>
            <a:pPr>
              <a:defRPr/>
            </a:pPr>
            <a:fld id="{9CC09759-66E8-488D-B388-5D83C43D907C}" type="slidenum">
              <a:rPr lang="en-US" smtClean="0">
                <a:solidFill>
                  <a:prstClr val="black">
                    <a:shade val="50000"/>
                  </a:prstClr>
                </a:solidFill>
              </a:rPr>
              <a:pPr>
                <a:defRPr/>
              </a:pPr>
              <a:t>70</a:t>
            </a:fld>
            <a:endParaRPr lang="en-US" dirty="0">
              <a:solidFill>
                <a:prstClr val="black">
                  <a:shade val="50000"/>
                </a:prstClr>
              </a:solidFill>
            </a:endParaRPr>
          </a:p>
        </p:txBody>
      </p:sp>
    </p:spTree>
    <p:extLst>
      <p:ext uri="{BB962C8B-B14F-4D97-AF65-F5344CB8AC3E}">
        <p14:creationId xmlns:p14="http://schemas.microsoft.com/office/powerpoint/2010/main" val="22879673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normAutofit/>
          </a:bodyPr>
          <a:lstStyle/>
          <a:p>
            <a:r>
              <a:rPr lang="en-US" dirty="0">
                <a:solidFill>
                  <a:schemeClr val="tx1"/>
                </a:solidFill>
                <a:effectLst/>
                <a:latin typeface="Times New Roman" panose="02020603050405020304" pitchFamily="18" charset="0"/>
                <a:cs typeface="Times New Roman" panose="02020603050405020304" pitchFamily="18" charset="0"/>
              </a:rPr>
              <a:t>The RJ – TJ Continuum &amp; Divide</a:t>
            </a:r>
          </a:p>
        </p:txBody>
      </p:sp>
      <p:sp>
        <p:nvSpPr>
          <p:cNvPr id="4" name="Date Placeholder 3"/>
          <p:cNvSpPr>
            <a:spLocks noGrp="1"/>
          </p:cNvSpPr>
          <p:nvPr>
            <p:ph type="dt" sz="half" idx="10"/>
          </p:nvPr>
        </p:nvSpPr>
        <p:spPr/>
        <p:txBody>
          <a:bodyPr/>
          <a:lstStyle/>
          <a:p>
            <a:pPr>
              <a:defRPr/>
            </a:pPr>
            <a:r>
              <a:rPr lang="en-US" dirty="0"/>
              <a:t>22 March 2012</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71</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9521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4028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66685"/>
          </a:xfrm>
        </p:spPr>
        <p:txBody>
          <a:bodyPr>
            <a:normAutofit/>
          </a:bodyPr>
          <a:lstStyle/>
          <a:p>
            <a:pPr algn="r">
              <a:defRPr/>
            </a:pPr>
            <a:r>
              <a:rPr lang="en-US"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t>The RJ – TJ Continuum &amp; Divide</a:t>
            </a:r>
            <a:endParaRPr lang="en-US" sz="5600" dirty="0"/>
          </a:p>
        </p:txBody>
      </p:sp>
      <p:sp>
        <p:nvSpPr>
          <p:cNvPr id="15363" name="Content Placeholder 2"/>
          <p:cNvSpPr>
            <a:spLocks noGrp="1"/>
          </p:cNvSpPr>
          <p:nvPr>
            <p:ph idx="1"/>
          </p:nvPr>
        </p:nvSpPr>
        <p:spPr>
          <a:xfrm>
            <a:off x="533400" y="1295400"/>
            <a:ext cx="8229600" cy="5105400"/>
          </a:xfrm>
        </p:spPr>
        <p:txBody>
          <a:bodyPr>
            <a:normAutofit fontScale="92500" lnSpcReduction="10000"/>
          </a:bodyPr>
          <a:lstStyle/>
          <a:p>
            <a:pPr marL="0" marR="0" indent="0">
              <a:lnSpc>
                <a:spcPct val="115000"/>
              </a:lnSpc>
              <a:spcBef>
                <a:spcPts val="0"/>
              </a:spcBef>
              <a:spcAft>
                <a:spcPts val="1000"/>
              </a:spcAft>
              <a:buNone/>
            </a:pPr>
            <a:r>
              <a:rPr lang="en-US" sz="2800" dirty="0">
                <a:latin typeface="Times New Roman" panose="02020603050405020304" pitchFamily="18" charset="0"/>
                <a:cs typeface="Times New Roman" panose="02020603050405020304" pitchFamily="18" charset="0"/>
              </a:rPr>
              <a:t>Restorative justice should not be used as a substitute to, but rather as a complement of, transitional justice.</a:t>
            </a:r>
          </a:p>
          <a:p>
            <a:pPr marL="0" marR="0" indent="0">
              <a:lnSpc>
                <a:spcPct val="115000"/>
              </a:lnSpc>
              <a:spcBef>
                <a:spcPts val="0"/>
              </a:spcBef>
              <a:spcAft>
                <a:spcPts val="1000"/>
              </a:spcAft>
              <a:buNone/>
            </a:pPr>
            <a:r>
              <a:rPr lang="en-US" sz="2800" dirty="0">
                <a:latin typeface="Times New Roman" panose="02020603050405020304" pitchFamily="18" charset="0"/>
                <a:cs typeface="Times New Roman" panose="02020603050405020304" pitchFamily="18" charset="0"/>
              </a:rPr>
              <a:t>Transitional justice takes place in exceptional political and social circumstances, and it faces crimes that go against the most essential content of human dignity. </a:t>
            </a:r>
          </a:p>
          <a:p>
            <a:pPr marL="0" marR="0" indent="0">
              <a:lnSpc>
                <a:spcPct val="115000"/>
              </a:lnSpc>
              <a:spcBef>
                <a:spcPts val="0"/>
              </a:spcBef>
              <a:spcAft>
                <a:spcPts val="1000"/>
              </a:spcAft>
              <a:buNone/>
            </a:pPr>
            <a:r>
              <a:rPr lang="en-US" sz="2800" dirty="0">
                <a:latin typeface="Times New Roman" panose="02020603050405020304" pitchFamily="18" charset="0"/>
                <a:cs typeface="Times New Roman" panose="02020603050405020304" pitchFamily="18" charset="0"/>
              </a:rPr>
              <a:t>In contrast, restorative justice was designed to face small-scale criminality in peaceful societies. Thus, whilst for the latter cases it is plausible to use forgive and forget as efficacious strategies for overcoming crime [?], </a:t>
            </a:r>
          </a:p>
          <a:p>
            <a:pPr marL="0" marR="0" indent="0">
              <a:lnSpc>
                <a:spcPct val="115000"/>
              </a:lnSpc>
              <a:spcBef>
                <a:spcPts val="0"/>
              </a:spcBef>
              <a:spcAft>
                <a:spcPts val="1000"/>
              </a:spcAft>
              <a:buNone/>
            </a:pPr>
            <a:r>
              <a:rPr lang="en-US" sz="2800" dirty="0">
                <a:latin typeface="Times New Roman" panose="02020603050405020304" pitchFamily="18" charset="0"/>
                <a:cs typeface="Times New Roman" panose="02020603050405020304" pitchFamily="18" charset="0"/>
              </a:rPr>
              <a:t>for the former cases that strategy seems politically and legally impossible, as well as ethically questionable . . .</a:t>
            </a:r>
            <a:endParaRPr lang="en-US" sz="3200" dirty="0">
              <a:effectLst/>
              <a:latin typeface="Times New Roman" panose="02020603050405020304" pitchFamily="18" charset="0"/>
              <a:ea typeface="Calibri"/>
              <a:cs typeface="Times New Roman" panose="02020603050405020304" pitchFamily="18" charset="0"/>
            </a:endParaRPr>
          </a:p>
        </p:txBody>
      </p:sp>
      <p:sp>
        <p:nvSpPr>
          <p:cNvPr id="4" name="Date Placeholder 3"/>
          <p:cNvSpPr>
            <a:spLocks noGrp="1"/>
          </p:cNvSpPr>
          <p:nvPr>
            <p:ph type="dt" sz="quarter" idx="10"/>
          </p:nvPr>
        </p:nvSpPr>
        <p:spPr/>
        <p:txBody>
          <a:bodyPr/>
          <a:lstStyle/>
          <a:p>
            <a:pPr>
              <a:defRPr/>
            </a:pPr>
            <a:fld id="{FDE32950-3E83-42E8-9EBD-D5497ED339B4}" type="datetime1">
              <a:rPr lang="en-US" smtClean="0">
                <a:solidFill>
                  <a:prstClr val="black">
                    <a:shade val="50000"/>
                  </a:prstClr>
                </a:solidFill>
              </a:rPr>
              <a:pPr>
                <a:defRPr/>
              </a:pPr>
              <a:t>5/17/18</a:t>
            </a:fld>
            <a:endParaRPr lang="en-US" dirty="0">
              <a:solidFill>
                <a:prstClr val="black">
                  <a:shade val="50000"/>
                </a:prstClr>
              </a:solidFill>
            </a:endParaRPr>
          </a:p>
        </p:txBody>
      </p:sp>
      <p:sp>
        <p:nvSpPr>
          <p:cNvPr id="5" name="Slide Number Placeholder 4"/>
          <p:cNvSpPr>
            <a:spLocks noGrp="1"/>
          </p:cNvSpPr>
          <p:nvPr>
            <p:ph type="sldNum" sz="quarter" idx="12"/>
          </p:nvPr>
        </p:nvSpPr>
        <p:spPr/>
        <p:txBody>
          <a:bodyPr/>
          <a:lstStyle/>
          <a:p>
            <a:pPr>
              <a:defRPr/>
            </a:pPr>
            <a:fld id="{9CC09759-66E8-488D-B388-5D83C43D907C}" type="slidenum">
              <a:rPr lang="en-US" smtClean="0">
                <a:solidFill>
                  <a:prstClr val="black">
                    <a:shade val="50000"/>
                  </a:prstClr>
                </a:solidFill>
              </a:rPr>
              <a:pPr>
                <a:defRPr/>
              </a:pPr>
              <a:t>72</a:t>
            </a:fld>
            <a:endParaRPr lang="en-US" dirty="0">
              <a:solidFill>
                <a:prstClr val="black">
                  <a:shade val="50000"/>
                </a:prstClr>
              </a:solidFill>
            </a:endParaRPr>
          </a:p>
        </p:txBody>
      </p:sp>
    </p:spTree>
    <p:extLst>
      <p:ext uri="{BB962C8B-B14F-4D97-AF65-F5344CB8AC3E}">
        <p14:creationId xmlns:p14="http://schemas.microsoft.com/office/powerpoint/2010/main" val="373870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66685"/>
          </a:xfrm>
        </p:spPr>
        <p:txBody>
          <a:bodyPr>
            <a:normAutofit/>
          </a:bodyPr>
          <a:lstStyle/>
          <a:p>
            <a:pPr algn="r">
              <a:defRPr/>
            </a:pPr>
            <a:r>
              <a:rPr lang="en-US" dirty="0">
                <a:ln w="6350">
                  <a:solidFill>
                    <a:srgbClr val="4F81BD">
                      <a:shade val="43000"/>
                    </a:srgbClr>
                  </a:solidFill>
                </a:ln>
                <a:solidFill>
                  <a:prstClr val="black"/>
                </a:solidFill>
                <a:effectLst/>
                <a:latin typeface="Times New Roman" panose="02020603050405020304" pitchFamily="18" charset="0"/>
                <a:cs typeface="Times New Roman" panose="02020603050405020304" pitchFamily="18" charset="0"/>
              </a:rPr>
              <a:t>The RJ – TJ Continuum &amp; Divide</a:t>
            </a:r>
            <a:endParaRPr lang="en-US" sz="5600" dirty="0"/>
          </a:p>
        </p:txBody>
      </p:sp>
      <p:sp>
        <p:nvSpPr>
          <p:cNvPr id="15363" name="Content Placeholder 2"/>
          <p:cNvSpPr>
            <a:spLocks noGrp="1"/>
          </p:cNvSpPr>
          <p:nvPr>
            <p:ph idx="1"/>
          </p:nvPr>
        </p:nvSpPr>
        <p:spPr>
          <a:xfrm>
            <a:off x="533400" y="1295400"/>
            <a:ext cx="8229600" cy="5105400"/>
          </a:xfrm>
        </p:spPr>
        <p:txBody>
          <a:bodyPr>
            <a:normAutofit fontScale="92500" lnSpcReduction="10000"/>
          </a:bodyPr>
          <a:lstStyle/>
          <a:p>
            <a:pPr marL="0" marR="0" indent="0">
              <a:lnSpc>
                <a:spcPct val="115000"/>
              </a:lnSpc>
              <a:spcBef>
                <a:spcPts val="0"/>
              </a:spcBef>
              <a:spcAft>
                <a:spcPts val="1000"/>
              </a:spcAft>
              <a:buNone/>
            </a:pPr>
            <a:r>
              <a:rPr lang="en-US" sz="2800" dirty="0">
                <a:latin typeface="Times New Roman" panose="02020603050405020304" pitchFamily="18" charset="0"/>
                <a:cs typeface="Times New Roman" panose="02020603050405020304" pitchFamily="18" charset="0"/>
              </a:rPr>
              <a:t>Restorative justice should not be used as a substitute to, but rather as a complement of, transitional justice.</a:t>
            </a:r>
          </a:p>
          <a:p>
            <a:pPr marL="0" marR="0" indent="0">
              <a:lnSpc>
                <a:spcPct val="115000"/>
              </a:lnSpc>
              <a:spcBef>
                <a:spcPts val="0"/>
              </a:spcBef>
              <a:spcAft>
                <a:spcPts val="1000"/>
              </a:spcAft>
              <a:buNone/>
            </a:pPr>
            <a:r>
              <a:rPr lang="en-US" sz="2800" dirty="0">
                <a:latin typeface="Times New Roman" panose="02020603050405020304" pitchFamily="18" charset="0"/>
                <a:cs typeface="Times New Roman" panose="02020603050405020304" pitchFamily="18" charset="0"/>
              </a:rPr>
              <a:t>Transitional justice takes place in exceptional political and social circumstances, and it faces crimes that go against the most essential content of human dignity. </a:t>
            </a:r>
          </a:p>
          <a:p>
            <a:pPr marL="0" marR="0" indent="0">
              <a:lnSpc>
                <a:spcPct val="115000"/>
              </a:lnSpc>
              <a:spcBef>
                <a:spcPts val="0"/>
              </a:spcBef>
              <a:spcAft>
                <a:spcPts val="1000"/>
              </a:spcAft>
              <a:buNone/>
            </a:pPr>
            <a:r>
              <a:rPr lang="en-US" sz="2800" dirty="0">
                <a:latin typeface="Times New Roman" panose="02020603050405020304" pitchFamily="18" charset="0"/>
                <a:cs typeface="Times New Roman" panose="02020603050405020304" pitchFamily="18" charset="0"/>
              </a:rPr>
              <a:t>In contrast, restorative justice was designed to face small-scale criminality in peaceful societies. Thus, whilst for the latter cases it is plausible to use forgive and forget as efficacious strategies for overcoming crime [?] </a:t>
            </a:r>
          </a:p>
          <a:p>
            <a:pPr marL="0" marR="0" indent="0">
              <a:lnSpc>
                <a:spcPct val="115000"/>
              </a:lnSpc>
              <a:spcBef>
                <a:spcPts val="0"/>
              </a:spcBef>
              <a:spcAft>
                <a:spcPts val="1000"/>
              </a:spcAft>
              <a:buNone/>
            </a:pPr>
            <a:r>
              <a:rPr lang="en-US" sz="2800" dirty="0">
                <a:latin typeface="Times New Roman" panose="02020603050405020304" pitchFamily="18" charset="0"/>
                <a:cs typeface="Times New Roman" panose="02020603050405020304" pitchFamily="18" charset="0"/>
              </a:rPr>
              <a:t>for the former cases that strategy seems politically and legally impossible, as well as ethically questionable . . .</a:t>
            </a:r>
            <a:endParaRPr lang="en-US" sz="3200" dirty="0">
              <a:effectLst/>
              <a:latin typeface="Times New Roman" panose="02020603050405020304" pitchFamily="18" charset="0"/>
              <a:ea typeface="Calibri"/>
              <a:cs typeface="Times New Roman" panose="02020603050405020304" pitchFamily="18" charset="0"/>
            </a:endParaRPr>
          </a:p>
        </p:txBody>
      </p:sp>
      <p:sp>
        <p:nvSpPr>
          <p:cNvPr id="4" name="Date Placeholder 3"/>
          <p:cNvSpPr>
            <a:spLocks noGrp="1"/>
          </p:cNvSpPr>
          <p:nvPr>
            <p:ph type="dt" sz="quarter" idx="10"/>
          </p:nvPr>
        </p:nvSpPr>
        <p:spPr/>
        <p:txBody>
          <a:bodyPr/>
          <a:lstStyle/>
          <a:p>
            <a:pPr>
              <a:defRPr/>
            </a:pPr>
            <a:fld id="{FDE32950-3E83-42E8-9EBD-D5497ED339B4}" type="datetime1">
              <a:rPr lang="en-US" smtClean="0">
                <a:solidFill>
                  <a:prstClr val="black">
                    <a:shade val="50000"/>
                  </a:prstClr>
                </a:solidFill>
              </a:rPr>
              <a:pPr>
                <a:defRPr/>
              </a:pPr>
              <a:t>5/17/18</a:t>
            </a:fld>
            <a:endParaRPr lang="en-US" dirty="0">
              <a:solidFill>
                <a:prstClr val="black">
                  <a:shade val="50000"/>
                </a:prstClr>
              </a:solidFill>
            </a:endParaRPr>
          </a:p>
        </p:txBody>
      </p:sp>
      <p:sp>
        <p:nvSpPr>
          <p:cNvPr id="5" name="Slide Number Placeholder 4"/>
          <p:cNvSpPr>
            <a:spLocks noGrp="1"/>
          </p:cNvSpPr>
          <p:nvPr>
            <p:ph type="sldNum" sz="quarter" idx="12"/>
          </p:nvPr>
        </p:nvSpPr>
        <p:spPr/>
        <p:txBody>
          <a:bodyPr/>
          <a:lstStyle/>
          <a:p>
            <a:pPr>
              <a:defRPr/>
            </a:pPr>
            <a:fld id="{9CC09759-66E8-488D-B388-5D83C43D907C}" type="slidenum">
              <a:rPr lang="en-US" smtClean="0">
                <a:solidFill>
                  <a:prstClr val="black">
                    <a:shade val="50000"/>
                  </a:prstClr>
                </a:solidFill>
              </a:rPr>
              <a:pPr>
                <a:defRPr/>
              </a:pPr>
              <a:t>73</a:t>
            </a:fld>
            <a:endParaRPr lang="en-US" dirty="0">
              <a:solidFill>
                <a:prstClr val="black">
                  <a:shade val="50000"/>
                </a:prstClr>
              </a:solidFill>
            </a:endParaRPr>
          </a:p>
        </p:txBody>
      </p:sp>
    </p:spTree>
    <p:extLst>
      <p:ext uri="{BB962C8B-B14F-4D97-AF65-F5344CB8AC3E}">
        <p14:creationId xmlns:p14="http://schemas.microsoft.com/office/powerpoint/2010/main" val="373870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1"/>
            <a:ext cx="8062912" cy="1295400"/>
          </a:xfrm>
        </p:spPr>
        <p:txBody>
          <a:bodyPr>
            <a:noAutofit/>
          </a:bodyPr>
          <a:lstStyle/>
          <a:p>
            <a:pPr algn="ctr"/>
            <a:r>
              <a:rPr lang="en-US" sz="6000" dirty="0">
                <a:solidFill>
                  <a:schemeClr val="tx1"/>
                </a:solidFill>
                <a:effectLst/>
                <a:latin typeface="Times New Roman" panose="02020603050405020304" pitchFamily="18" charset="0"/>
                <a:cs typeface="Times New Roman" panose="02020603050405020304" pitchFamily="18" charset="0"/>
              </a:rPr>
              <a:t>APPENDIX 2 </a:t>
            </a:r>
          </a:p>
        </p:txBody>
      </p:sp>
      <p:sp>
        <p:nvSpPr>
          <p:cNvPr id="3" name="Subtitle 2"/>
          <p:cNvSpPr>
            <a:spLocks noGrp="1"/>
          </p:cNvSpPr>
          <p:nvPr>
            <p:ph type="subTitle" idx="1"/>
          </p:nvPr>
        </p:nvSpPr>
        <p:spPr>
          <a:xfrm>
            <a:off x="381000" y="2819400"/>
            <a:ext cx="8062912" cy="2514600"/>
          </a:xfrm>
        </p:spPr>
        <p:txBody>
          <a:bodyPr/>
          <a:lstStyle/>
          <a:p>
            <a:endParaRPr lang="en-US" sz="800" b="1" dirty="0">
              <a:solidFill>
                <a:schemeClr val="tx1"/>
              </a:solidFill>
              <a:latin typeface="Times New Roman" panose="02020603050405020304" pitchFamily="18" charset="0"/>
              <a:cs typeface="Times New Roman" panose="02020603050405020304" pitchFamily="18" charset="0"/>
            </a:endParaRPr>
          </a:p>
          <a:p>
            <a:r>
              <a:rPr lang="en-US" sz="5400" b="1" dirty="0">
                <a:solidFill>
                  <a:schemeClr val="tx1"/>
                </a:solidFill>
                <a:latin typeface="Times New Roman" panose="02020603050405020304" pitchFamily="18" charset="0"/>
                <a:cs typeface="Times New Roman" panose="02020603050405020304" pitchFamily="18" charset="0"/>
              </a:rPr>
              <a:t>A Diversity Training Typology</a:t>
            </a:r>
          </a:p>
          <a:p>
            <a:endParaRPr lang="en-US" sz="5400" dirty="0"/>
          </a:p>
        </p:txBody>
      </p:sp>
      <p:sp>
        <p:nvSpPr>
          <p:cNvPr id="4" name="Date Placeholder 3"/>
          <p:cNvSpPr>
            <a:spLocks noGrp="1"/>
          </p:cNvSpPr>
          <p:nvPr>
            <p:ph type="dt" sz="half" idx="10"/>
          </p:nvPr>
        </p:nvSpPr>
        <p:spPr/>
        <p:txBody>
          <a:bodyPr/>
          <a:lstStyle/>
          <a:p>
            <a:pPr>
              <a:defRPr/>
            </a:pPr>
            <a:r>
              <a:rPr lang="en-US" dirty="0"/>
              <a:t>April 2017</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DDD99E51-6E9C-48B6-ACB1-3105CFAB3E7F}" type="slidenum">
              <a:rPr lang="en-US" smtClean="0"/>
              <a:pPr>
                <a:defRPr/>
              </a:pPr>
              <a:t>74</a:t>
            </a:fld>
            <a:endParaRPr lang="en-US" dirty="0"/>
          </a:p>
        </p:txBody>
      </p:sp>
      <p:sp>
        <p:nvSpPr>
          <p:cNvPr id="7" name="TextBox 6"/>
          <p:cNvSpPr txBox="1"/>
          <p:nvPr/>
        </p:nvSpPr>
        <p:spPr>
          <a:xfrm>
            <a:off x="914400" y="4800600"/>
            <a:ext cx="4901919" cy="1107996"/>
          </a:xfrm>
          <a:prstGeom prst="rect">
            <a:avLst/>
          </a:prstGeom>
          <a:noFill/>
        </p:spPr>
        <p:txBody>
          <a:bodyPr wrap="none" rtlCol="0">
            <a:spAutoFit/>
          </a:bodyPr>
          <a:lstStyle/>
          <a:p>
            <a:pPr lvl="0"/>
            <a:r>
              <a:rPr lang="en-US" sz="2400" b="1" dirty="0">
                <a:solidFill>
                  <a:prstClr val="black"/>
                </a:solidFill>
                <a:latin typeface="Garamond" pitchFamily="18" charset="0"/>
                <a:cs typeface="Times New Roman" pitchFamily="18" charset="0"/>
              </a:rPr>
              <a:t>Presenter:  </a:t>
            </a:r>
            <a:r>
              <a:rPr lang="en-US" sz="2400" dirty="0">
                <a:solidFill>
                  <a:prstClr val="black"/>
                </a:solidFill>
                <a:latin typeface="Garamond" pitchFamily="18" charset="0"/>
                <a:cs typeface="Times New Roman" pitchFamily="18" charset="0"/>
              </a:rPr>
              <a:t>Theophus “Thee” Smith</a:t>
            </a:r>
          </a:p>
          <a:p>
            <a:pPr lvl="0"/>
            <a:r>
              <a:rPr lang="en-US" sz="2400" dirty="0">
                <a:solidFill>
                  <a:prstClr val="black"/>
                </a:solidFill>
                <a:latin typeface="Garamond" pitchFamily="18" charset="0"/>
                <a:cs typeface="Times New Roman" pitchFamily="18" charset="0"/>
              </a:rPr>
              <a:t>Emory University Religion Department</a:t>
            </a:r>
          </a:p>
          <a:p>
            <a:endParaRPr lang="en-US" dirty="0"/>
          </a:p>
        </p:txBody>
      </p:sp>
    </p:spTree>
    <p:extLst>
      <p:ext uri="{BB962C8B-B14F-4D97-AF65-F5344CB8AC3E}">
        <p14:creationId xmlns:p14="http://schemas.microsoft.com/office/powerpoint/2010/main" val="2814127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pPr algn="ctr"/>
            <a:r>
              <a:rPr lang="en-US" sz="3000" b="1" dirty="0">
                <a:solidFill>
                  <a:schemeClr val="tx1"/>
                </a:solidFill>
                <a:effectLst/>
                <a:latin typeface="Times New Roman" panose="02020603050405020304" pitchFamily="18" charset="0"/>
                <a:cs typeface="Times New Roman" panose="02020603050405020304" pitchFamily="18" charset="0"/>
              </a:rPr>
              <a:t>DIVERSE  APPROACHES  </a:t>
            </a:r>
            <a:br>
              <a:rPr lang="en-US" sz="3000" b="1" dirty="0">
                <a:solidFill>
                  <a:schemeClr val="tx1"/>
                </a:solidFill>
                <a:effectLst/>
                <a:latin typeface="Times New Roman" panose="02020603050405020304" pitchFamily="18" charset="0"/>
                <a:cs typeface="Times New Roman" panose="02020603050405020304" pitchFamily="18" charset="0"/>
              </a:rPr>
            </a:br>
            <a:r>
              <a:rPr lang="en-US" sz="3000" b="1" dirty="0">
                <a:solidFill>
                  <a:schemeClr val="tx1"/>
                </a:solidFill>
                <a:effectLst/>
                <a:latin typeface="Times New Roman" panose="02020603050405020304" pitchFamily="18" charset="0"/>
                <a:cs typeface="Times New Roman" panose="02020603050405020304" pitchFamily="18" charset="0"/>
              </a:rPr>
              <a:t>TO  DIVERSITY TRAINING</a:t>
            </a:r>
            <a:br>
              <a:rPr lang="en-US" sz="3000" dirty="0">
                <a:solidFill>
                  <a:srgbClr val="C00000"/>
                </a:solidFill>
              </a:rPr>
            </a:br>
            <a:endParaRPr lang="en-US" sz="3000" dirty="0"/>
          </a:p>
        </p:txBody>
      </p:sp>
      <p:sp>
        <p:nvSpPr>
          <p:cNvPr id="4" name="Date Placeholder 3"/>
          <p:cNvSpPr>
            <a:spLocks noGrp="1"/>
          </p:cNvSpPr>
          <p:nvPr>
            <p:ph type="dt" sz="half" idx="10"/>
          </p:nvPr>
        </p:nvSpPr>
        <p:spPr/>
        <p:txBody>
          <a:bodyPr/>
          <a:lstStyle/>
          <a:p>
            <a:pPr>
              <a:defRPr/>
            </a:pPr>
            <a:r>
              <a:rPr lang="en-US" dirty="0">
                <a:solidFill>
                  <a:prstClr val="black"/>
                </a:solidFill>
              </a:rPr>
              <a:t>22 March 2012</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solidFill>
                  <a:prstClr val="black"/>
                </a:solidFill>
              </a:rPr>
              <a:pPr>
                <a:defRPr/>
              </a:pPr>
              <a:t>75</a:t>
            </a:fld>
            <a:endParaRPr lang="en-US" dirty="0">
              <a:solidFill>
                <a:prstClr val="black"/>
              </a:solidFill>
            </a:endParaRPr>
          </a:p>
        </p:txBody>
      </p:sp>
      <p:pic>
        <p:nvPicPr>
          <p:cNvPr id="3075" name="Picture 3"/>
          <p:cNvPicPr>
            <a:picLocks noChangeAspect="1" noChangeArrowheads="1"/>
          </p:cNvPicPr>
          <p:nvPr/>
        </p:nvPicPr>
        <p:blipFill>
          <a:blip r:embed="rId3" cstate="print"/>
          <a:srcRect/>
          <a:stretch>
            <a:fillRect/>
          </a:stretch>
        </p:blipFill>
        <p:spPr bwMode="auto">
          <a:xfrm>
            <a:off x="457200" y="990600"/>
            <a:ext cx="8229600" cy="781514"/>
          </a:xfrm>
          <a:prstGeom prst="rect">
            <a:avLst/>
          </a:prstGeom>
          <a:noFill/>
          <a:ln w="9525">
            <a:noFill/>
            <a:miter lim="800000"/>
            <a:headEnd/>
            <a:tailEnd/>
          </a:ln>
        </p:spPr>
      </p:pic>
      <p:pic>
        <p:nvPicPr>
          <p:cNvPr id="3076" name="Picture 4"/>
          <p:cNvPicPr>
            <a:picLocks noGrp="1" noChangeAspect="1" noChangeArrowheads="1"/>
          </p:cNvPicPr>
          <p:nvPr>
            <p:ph idx="1"/>
          </p:nvPr>
        </p:nvPicPr>
        <p:blipFill>
          <a:blip r:embed="rId4" cstate="print"/>
          <a:srcRect/>
          <a:stretch>
            <a:fillRect/>
          </a:stretch>
        </p:blipFill>
        <p:spPr bwMode="auto">
          <a:xfrm>
            <a:off x="457200" y="2133600"/>
            <a:ext cx="8229600" cy="14986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57200" y="4114800"/>
            <a:ext cx="8229598" cy="1905000"/>
          </a:xfrm>
          <a:prstGeom prst="rect">
            <a:avLst/>
          </a:prstGeom>
          <a:noFill/>
          <a:ln w="9525">
            <a:noFill/>
            <a:miter lim="800000"/>
            <a:headEnd/>
            <a:tailEnd/>
          </a:ln>
        </p:spPr>
      </p:pic>
    </p:spTree>
    <p:extLst>
      <p:ext uri="{BB962C8B-B14F-4D97-AF65-F5344CB8AC3E}">
        <p14:creationId xmlns:p14="http://schemas.microsoft.com/office/powerpoint/2010/main" val="21291777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  EXAMPLES</a:t>
            </a:r>
          </a:p>
        </p:txBody>
      </p:sp>
      <p:sp>
        <p:nvSpPr>
          <p:cNvPr id="3" name="Text Placeholder 2"/>
          <p:cNvSpPr>
            <a:spLocks noGrp="1"/>
          </p:cNvSpPr>
          <p:nvPr>
            <p:ph type="body" idx="1"/>
          </p:nvPr>
        </p:nvSpPr>
        <p:spPr>
          <a:xfrm>
            <a:off x="1365006" y="290732"/>
            <a:ext cx="844794" cy="2833468"/>
          </a:xfrm>
        </p:spPr>
        <p:txBody>
          <a:bodyPr/>
          <a:lstStyle/>
          <a:p>
            <a:r>
              <a:rPr lang="en-US" sz="2800" b="1" dirty="0"/>
              <a:t>Legal Compliance</a:t>
            </a:r>
          </a:p>
        </p:txBody>
      </p:sp>
      <p:sp>
        <p:nvSpPr>
          <p:cNvPr id="4" name="Text Placeholder 3"/>
          <p:cNvSpPr>
            <a:spLocks noGrp="1"/>
          </p:cNvSpPr>
          <p:nvPr>
            <p:ph type="body" sz="half" idx="3"/>
          </p:nvPr>
        </p:nvSpPr>
        <p:spPr>
          <a:xfrm>
            <a:off x="1365006" y="3427124"/>
            <a:ext cx="920994" cy="3017520"/>
          </a:xfrm>
        </p:spPr>
        <p:txBody>
          <a:bodyPr/>
          <a:lstStyle/>
          <a:p>
            <a:r>
              <a:rPr lang="en-US" sz="2800" b="1" dirty="0"/>
              <a:t>Managing Diversity</a:t>
            </a:r>
          </a:p>
        </p:txBody>
      </p:sp>
      <p:sp>
        <p:nvSpPr>
          <p:cNvPr id="7" name="Date Placeholder 6"/>
          <p:cNvSpPr>
            <a:spLocks noGrp="1"/>
          </p:cNvSpPr>
          <p:nvPr>
            <p:ph type="dt" sz="half" idx="10"/>
          </p:nvPr>
        </p:nvSpPr>
        <p:spPr/>
        <p:txBody>
          <a:bodyPr/>
          <a:lstStyle/>
          <a:p>
            <a:pPr>
              <a:defRPr/>
            </a:pPr>
            <a:r>
              <a:rPr lang="en-US" dirty="0">
                <a:solidFill>
                  <a:prstClr val="black"/>
                </a:solidFill>
              </a:rPr>
              <a:t>22 March 2012</a:t>
            </a:r>
          </a:p>
        </p:txBody>
      </p:sp>
      <p:sp>
        <p:nvSpPr>
          <p:cNvPr id="8" name="Footer Placeholder 7"/>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9" name="Slide Number Placeholder 8"/>
          <p:cNvSpPr>
            <a:spLocks noGrp="1"/>
          </p:cNvSpPr>
          <p:nvPr>
            <p:ph type="sldNum" sz="quarter" idx="12"/>
          </p:nvPr>
        </p:nvSpPr>
        <p:spPr/>
        <p:txBody>
          <a:bodyPr/>
          <a:lstStyle/>
          <a:p>
            <a:pPr>
              <a:defRPr/>
            </a:pPr>
            <a:fld id="{10BB3C6F-6B21-4F3E-B721-81923DE0732B}" type="slidenum">
              <a:rPr lang="en-US">
                <a:solidFill>
                  <a:prstClr val="black"/>
                </a:solidFill>
              </a:rPr>
              <a:pPr>
                <a:defRPr/>
              </a:pPr>
              <a:t>76</a:t>
            </a:fld>
            <a:endParaRPr lang="en-US" dirty="0">
              <a:solidFill>
                <a:prstClr val="black"/>
              </a:solidFill>
            </a:endParaRPr>
          </a:p>
        </p:txBody>
      </p:sp>
      <p:sp>
        <p:nvSpPr>
          <p:cNvPr id="11" name="Content Placeholder 10"/>
          <p:cNvSpPr>
            <a:spLocks noGrp="1"/>
          </p:cNvSpPr>
          <p:nvPr>
            <p:ph sz="quarter" idx="4"/>
          </p:nvPr>
        </p:nvSpPr>
        <p:spPr>
          <a:xfrm>
            <a:off x="2590800" y="3427124"/>
            <a:ext cx="6289430" cy="3017520"/>
          </a:xfrm>
        </p:spPr>
        <p:txBody>
          <a:bodyPr/>
          <a:lstStyle/>
          <a:p>
            <a:pPr>
              <a:buNone/>
            </a:pPr>
            <a:r>
              <a:rPr lang="en-US" sz="800" dirty="0"/>
              <a:t>______________________________________________________________________________________________________</a:t>
            </a:r>
          </a:p>
          <a:p>
            <a:pPr>
              <a:buNone/>
            </a:pPr>
            <a:r>
              <a:rPr lang="en-US" dirty="0"/>
              <a:t>Founded in 1984 by Roosevelt Thomas, Jr., the </a:t>
            </a:r>
            <a:r>
              <a:rPr lang="en-US" b="1" dirty="0"/>
              <a:t>American Institute for Managing Diversity </a:t>
            </a:r>
            <a:r>
              <a:rPr lang="en-US" dirty="0"/>
              <a:t>was the first national, nonprofit diversity think tank, providing researched</a:t>
            </a:r>
          </a:p>
          <a:p>
            <a:pPr>
              <a:buNone/>
            </a:pPr>
            <a:r>
              <a:rPr lang="en-US" dirty="0"/>
              <a:t>information on diversity issues and programs designed in particular for business and government.</a:t>
            </a:r>
          </a:p>
        </p:txBody>
      </p:sp>
      <p:sp>
        <p:nvSpPr>
          <p:cNvPr id="10" name="Content Placeholder 9"/>
          <p:cNvSpPr>
            <a:spLocks noGrp="1"/>
          </p:cNvSpPr>
          <p:nvPr>
            <p:ph sz="quarter" idx="2"/>
          </p:nvPr>
        </p:nvSpPr>
        <p:spPr>
          <a:xfrm>
            <a:off x="2514600" y="290732"/>
            <a:ext cx="6248400" cy="3214468"/>
          </a:xfrm>
        </p:spPr>
        <p:txBody>
          <a:bodyPr/>
          <a:lstStyle/>
          <a:p>
            <a:pPr>
              <a:buNone/>
            </a:pPr>
            <a:r>
              <a:rPr lang="en-US" dirty="0"/>
              <a:t>Employers are prohibited from </a:t>
            </a:r>
            <a:r>
              <a:rPr lang="en-US" b="1" dirty="0"/>
              <a:t>both </a:t>
            </a:r>
            <a:r>
              <a:rPr lang="en-US" dirty="0"/>
              <a:t>discriminating against </a:t>
            </a:r>
            <a:r>
              <a:rPr lang="en-US" b="1" dirty="0"/>
              <a:t>and</a:t>
            </a:r>
            <a:r>
              <a:rPr lang="en-US" dirty="0"/>
              <a:t> privileging race, ethnicity, gender, etc. in hiring or assigning employees</a:t>
            </a:r>
            <a:r>
              <a:rPr lang="en-US" u="sng" baseline="30000" dirty="0">
                <a:hlinkClick r:id="rId3"/>
              </a:rPr>
              <a:t>[1]</a:t>
            </a:r>
            <a:r>
              <a:rPr lang="en-US" dirty="0"/>
              <a:t> . . .  Yet the</a:t>
            </a:r>
          </a:p>
          <a:p>
            <a:pPr>
              <a:buNone/>
            </a:pPr>
            <a:r>
              <a:rPr lang="en-US" dirty="0"/>
              <a:t>Supreme Court has upheld the use of limited preferences when there is  “manifest imbalance” in a “traditionally segregated job category.”</a:t>
            </a:r>
            <a:r>
              <a:rPr lang="en-US" u="sng" baseline="30000" dirty="0">
                <a:hlinkClick r:id="rId3"/>
              </a:rPr>
              <a:t>[</a:t>
            </a:r>
            <a:r>
              <a:rPr lang="en-US" sz="2125" baseline="30000" dirty="0"/>
              <a:t>2][3]</a:t>
            </a:r>
            <a:endParaRPr lang="en-US" sz="2125" dirty="0"/>
          </a:p>
          <a:p>
            <a:pPr>
              <a:buNone/>
            </a:pPr>
            <a:endParaRPr lang="en-US" dirty="0"/>
          </a:p>
          <a:p>
            <a:pPr>
              <a:buNone/>
            </a:pPr>
            <a:endParaRPr lang="en-US" dirty="0"/>
          </a:p>
        </p:txBody>
      </p:sp>
    </p:spTree>
    <p:extLst>
      <p:ext uri="{BB962C8B-B14F-4D97-AF65-F5344CB8AC3E}">
        <p14:creationId xmlns:p14="http://schemas.microsoft.com/office/powerpoint/2010/main" val="15463422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066800"/>
          </a:xfrm>
        </p:spPr>
        <p:txBody>
          <a:bodyPr>
            <a:noAutofit/>
          </a:bodyPr>
          <a:lstStyle/>
          <a:p>
            <a:pPr algn="ctr"/>
            <a:br>
              <a:rPr lang="en-US" sz="2800" dirty="0">
                <a:solidFill>
                  <a:srgbClr val="C00000"/>
                </a:solidFill>
              </a:rPr>
            </a:br>
            <a:br>
              <a:rPr lang="en-US" sz="2800" dirty="0">
                <a:solidFill>
                  <a:srgbClr val="C00000"/>
                </a:solidFill>
              </a:rPr>
            </a:br>
            <a:r>
              <a:rPr lang="en-US" sz="3600" b="1" dirty="0">
                <a:solidFill>
                  <a:schemeClr val="tx1"/>
                </a:solidFill>
                <a:effectLst/>
                <a:latin typeface="Times New Roman" panose="02020603050405020304" pitchFamily="18" charset="0"/>
                <a:cs typeface="Times New Roman" panose="02020603050405020304" pitchFamily="18" charset="0"/>
              </a:rPr>
              <a:t>DIVERSE  APPROACHES  </a:t>
            </a:r>
            <a:br>
              <a:rPr lang="en-US" sz="3600" b="1" dirty="0">
                <a:solidFill>
                  <a:schemeClr val="tx1"/>
                </a:solidFill>
                <a:effectLst/>
                <a:latin typeface="Times New Roman" panose="02020603050405020304" pitchFamily="18" charset="0"/>
                <a:cs typeface="Times New Roman" panose="02020603050405020304" pitchFamily="18" charset="0"/>
              </a:rPr>
            </a:br>
            <a:r>
              <a:rPr lang="en-US" sz="3600" b="1" dirty="0">
                <a:solidFill>
                  <a:schemeClr val="tx1"/>
                </a:solidFill>
                <a:effectLst/>
                <a:latin typeface="Times New Roman" panose="02020603050405020304" pitchFamily="18" charset="0"/>
                <a:cs typeface="Times New Roman" panose="02020603050405020304" pitchFamily="18" charset="0"/>
              </a:rPr>
              <a:t>TO  DIVERSITY  TRAINING</a:t>
            </a:r>
            <a:br>
              <a:rPr lang="en-US" sz="2800" dirty="0">
                <a:solidFill>
                  <a:srgbClr val="C00000"/>
                </a:solidFill>
              </a:rPr>
            </a:br>
            <a:br>
              <a:rPr lang="en-US" sz="2800" dirty="0">
                <a:solidFill>
                  <a:srgbClr val="C00000"/>
                </a:solidFill>
              </a:rPr>
            </a:br>
            <a:endParaRPr lang="en-US" sz="2800" dirty="0">
              <a:solidFill>
                <a:srgbClr val="C00000"/>
              </a:solidFill>
            </a:endParaRPr>
          </a:p>
        </p:txBody>
      </p:sp>
      <p:sp>
        <p:nvSpPr>
          <p:cNvPr id="22531"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22 March 2012</a:t>
            </a:r>
          </a:p>
        </p:txBody>
      </p:sp>
      <p:sp>
        <p:nvSpPr>
          <p:cNvPr id="2253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Thurman Reconciliation Initiatives - TRI Inc - Prof. Thee Smith</a:t>
            </a:r>
          </a:p>
        </p:txBody>
      </p:sp>
      <p:sp>
        <p:nvSpPr>
          <p:cNvPr id="2253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5B8F5E7-2398-43C7-ADD8-3870CAA98013}" type="slidenum">
              <a:rPr lang="en-US">
                <a:solidFill>
                  <a:prstClr val="black"/>
                </a:solidFill>
              </a:rPr>
              <a:pPr fontAlgn="base">
                <a:spcBef>
                  <a:spcPct val="0"/>
                </a:spcBef>
                <a:spcAft>
                  <a:spcPct val="0"/>
                </a:spcAft>
              </a:pPr>
              <a:t>77</a:t>
            </a:fld>
            <a:endParaRPr lang="en-US" dirty="0">
              <a:solidFill>
                <a:prstClr val="black"/>
              </a:solidFill>
            </a:endParaRPr>
          </a:p>
        </p:txBody>
      </p:sp>
      <p:pic>
        <p:nvPicPr>
          <p:cNvPr id="1032" name="Picture 8"/>
          <p:cNvPicPr>
            <a:picLocks noChangeAspect="1" noChangeArrowheads="1"/>
          </p:cNvPicPr>
          <p:nvPr/>
        </p:nvPicPr>
        <p:blipFill>
          <a:blip r:embed="rId3" cstate="print"/>
          <a:srcRect/>
          <a:stretch>
            <a:fillRect/>
          </a:stretch>
        </p:blipFill>
        <p:spPr bwMode="auto">
          <a:xfrm>
            <a:off x="381000" y="1524000"/>
            <a:ext cx="8382000" cy="762000"/>
          </a:xfrm>
          <a:prstGeom prst="rect">
            <a:avLst/>
          </a:prstGeom>
          <a:noFill/>
          <a:ln w="9525">
            <a:noFill/>
            <a:miter lim="800000"/>
            <a:headEnd/>
            <a:tailEnd/>
          </a:ln>
        </p:spPr>
      </p:pic>
      <p:pic>
        <p:nvPicPr>
          <p:cNvPr id="1033" name="Picture 9"/>
          <p:cNvPicPr>
            <a:picLocks noGrp="1" noChangeAspect="1" noChangeArrowheads="1"/>
          </p:cNvPicPr>
          <p:nvPr>
            <p:ph idx="1"/>
          </p:nvPr>
        </p:nvPicPr>
        <p:blipFill>
          <a:blip r:embed="rId4" cstate="print"/>
          <a:srcRect/>
          <a:stretch>
            <a:fillRect/>
          </a:stretch>
        </p:blipFill>
        <p:spPr bwMode="auto">
          <a:xfrm>
            <a:off x="381000" y="2667000"/>
            <a:ext cx="8382000" cy="1600200"/>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381000" y="4495800"/>
            <a:ext cx="8382000" cy="1538111"/>
          </a:xfrm>
          <a:prstGeom prst="rect">
            <a:avLst/>
          </a:prstGeom>
          <a:noFill/>
          <a:ln w="9525">
            <a:noFill/>
            <a:miter lim="800000"/>
            <a:headEnd/>
            <a:tailEnd/>
          </a:ln>
        </p:spPr>
      </p:pic>
    </p:spTree>
    <p:extLst>
      <p:ext uri="{BB962C8B-B14F-4D97-AF65-F5344CB8AC3E}">
        <p14:creationId xmlns:p14="http://schemas.microsoft.com/office/powerpoint/2010/main" val="38861312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EXAMPLES</a:t>
            </a:r>
          </a:p>
        </p:txBody>
      </p:sp>
      <p:sp>
        <p:nvSpPr>
          <p:cNvPr id="3" name="Text Placeholder 2"/>
          <p:cNvSpPr>
            <a:spLocks noGrp="1"/>
          </p:cNvSpPr>
          <p:nvPr>
            <p:ph type="body" idx="1"/>
          </p:nvPr>
        </p:nvSpPr>
        <p:spPr>
          <a:xfrm>
            <a:off x="1365006" y="290732"/>
            <a:ext cx="1149594" cy="3017520"/>
          </a:xfrm>
        </p:spPr>
        <p:txBody>
          <a:bodyPr/>
          <a:lstStyle/>
          <a:p>
            <a:r>
              <a:rPr lang="en-US" sz="2600" b="1" dirty="0"/>
              <a:t>Anti - Racism  &amp; Liberation Theory</a:t>
            </a:r>
          </a:p>
        </p:txBody>
      </p:sp>
      <p:sp>
        <p:nvSpPr>
          <p:cNvPr id="4" name="Text Placeholder 3"/>
          <p:cNvSpPr>
            <a:spLocks noGrp="1"/>
          </p:cNvSpPr>
          <p:nvPr>
            <p:ph type="body" sz="half" idx="3"/>
          </p:nvPr>
        </p:nvSpPr>
        <p:spPr>
          <a:xfrm>
            <a:off x="1365006" y="3427124"/>
            <a:ext cx="1073394" cy="3017520"/>
          </a:xfrm>
        </p:spPr>
        <p:txBody>
          <a:bodyPr/>
          <a:lstStyle/>
          <a:p>
            <a:r>
              <a:rPr lang="en-US" sz="2800" b="1" dirty="0"/>
              <a:t>Inter-Cultural</a:t>
            </a:r>
          </a:p>
        </p:txBody>
      </p:sp>
      <p:pic>
        <p:nvPicPr>
          <p:cNvPr id="12" name="Content Placeholder 11" descr="Peoples Institute Survival &amp; Beyond.jpg"/>
          <p:cNvPicPr>
            <a:picLocks noGrp="1" noChangeAspect="1"/>
          </p:cNvPicPr>
          <p:nvPr>
            <p:ph sz="quarter" idx="2"/>
          </p:nvPr>
        </p:nvPicPr>
        <p:blipFill>
          <a:blip r:embed="rId3" cstate="print"/>
          <a:stretch>
            <a:fillRect/>
          </a:stretch>
        </p:blipFill>
        <p:spPr>
          <a:xfrm>
            <a:off x="2626129" y="685800"/>
            <a:ext cx="6289271" cy="1867694"/>
          </a:xfrm>
        </p:spPr>
      </p:pic>
      <p:sp>
        <p:nvSpPr>
          <p:cNvPr id="7" name="Date Placeholder 6"/>
          <p:cNvSpPr>
            <a:spLocks noGrp="1"/>
          </p:cNvSpPr>
          <p:nvPr>
            <p:ph type="dt" sz="half" idx="10"/>
          </p:nvPr>
        </p:nvSpPr>
        <p:spPr/>
        <p:txBody>
          <a:bodyPr/>
          <a:lstStyle/>
          <a:p>
            <a:pPr>
              <a:defRPr/>
            </a:pPr>
            <a:r>
              <a:rPr lang="en-US" dirty="0">
                <a:solidFill>
                  <a:prstClr val="black"/>
                </a:solidFill>
              </a:rPr>
              <a:t>22 March 2012</a:t>
            </a:r>
          </a:p>
        </p:txBody>
      </p:sp>
      <p:sp>
        <p:nvSpPr>
          <p:cNvPr id="8" name="Footer Placeholder 7"/>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9" name="Slide Number Placeholder 8"/>
          <p:cNvSpPr>
            <a:spLocks noGrp="1"/>
          </p:cNvSpPr>
          <p:nvPr>
            <p:ph type="sldNum" sz="quarter" idx="12"/>
          </p:nvPr>
        </p:nvSpPr>
        <p:spPr/>
        <p:txBody>
          <a:bodyPr/>
          <a:lstStyle/>
          <a:p>
            <a:pPr>
              <a:defRPr/>
            </a:pPr>
            <a:fld id="{10BB3C6F-6B21-4F3E-B721-81923DE0732B}" type="slidenum">
              <a:rPr lang="en-US">
                <a:solidFill>
                  <a:prstClr val="black"/>
                </a:solidFill>
              </a:rPr>
              <a:pPr>
                <a:defRPr/>
              </a:pPr>
              <a:t>78</a:t>
            </a:fld>
            <a:endParaRPr lang="en-US" dirty="0">
              <a:solidFill>
                <a:prstClr val="black"/>
              </a:solidFill>
            </a:endParaRPr>
          </a:p>
        </p:txBody>
      </p:sp>
      <p:sp>
        <p:nvSpPr>
          <p:cNvPr id="11" name="Content Placeholder 10"/>
          <p:cNvSpPr>
            <a:spLocks noGrp="1"/>
          </p:cNvSpPr>
          <p:nvPr>
            <p:ph sz="quarter" idx="4"/>
          </p:nvPr>
        </p:nvSpPr>
        <p:spPr>
          <a:xfrm>
            <a:off x="2209800" y="3427124"/>
            <a:ext cx="6670430" cy="3017520"/>
          </a:xfrm>
        </p:spPr>
        <p:txBody>
          <a:bodyPr/>
          <a:lstStyle/>
          <a:p>
            <a:pPr>
              <a:buNone/>
            </a:pPr>
            <a:r>
              <a:rPr lang="en-US" dirty="0"/>
              <a:t>	</a:t>
            </a:r>
          </a:p>
          <a:p>
            <a:pPr>
              <a:buNone/>
            </a:pPr>
            <a:r>
              <a:rPr lang="en-US" sz="2500" dirty="0"/>
              <a:t>	Founded in 1991 by the </a:t>
            </a:r>
            <a:r>
              <a:rPr lang="en-US" sz="2500" dirty="0">
                <a:hlinkClick r:id="rId4"/>
              </a:rPr>
              <a:t>Southern Poverty Law Center</a:t>
            </a:r>
            <a:r>
              <a:rPr lang="en-US" sz="2500" dirty="0"/>
              <a:t>, Teaching Tolerance is dedicated to reducing prejudice, improving intergroup relations and supporting equitable school experiences for our nation's children. </a:t>
            </a:r>
            <a:r>
              <a:rPr lang="en-US" sz="2500" dirty="0">
                <a:hlinkClick r:id="rId5"/>
              </a:rPr>
              <a:t>www.Tolerance.org</a:t>
            </a:r>
            <a:r>
              <a:rPr lang="en-US" sz="2500" dirty="0"/>
              <a:t>  </a:t>
            </a:r>
          </a:p>
          <a:p>
            <a:endParaRPr lang="en-US" dirty="0"/>
          </a:p>
        </p:txBody>
      </p:sp>
    </p:spTree>
    <p:extLst>
      <p:ext uri="{BB962C8B-B14F-4D97-AF65-F5344CB8AC3E}">
        <p14:creationId xmlns:p14="http://schemas.microsoft.com/office/powerpoint/2010/main" val="16423854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066800"/>
          </a:xfrm>
        </p:spPr>
        <p:txBody>
          <a:bodyPr>
            <a:noAutofit/>
          </a:bodyPr>
          <a:lstStyle/>
          <a:p>
            <a:pPr algn="ctr"/>
            <a:br>
              <a:rPr lang="en-US" sz="2800" dirty="0">
                <a:solidFill>
                  <a:srgbClr val="C00000"/>
                </a:solidFill>
              </a:rPr>
            </a:br>
            <a:br>
              <a:rPr lang="en-US" sz="2800" dirty="0">
                <a:solidFill>
                  <a:srgbClr val="C00000"/>
                </a:solidFill>
              </a:rPr>
            </a:br>
            <a:r>
              <a:rPr lang="en-US" sz="3600" b="1" dirty="0">
                <a:solidFill>
                  <a:schemeClr val="tx1"/>
                </a:solidFill>
                <a:effectLst/>
                <a:latin typeface="Times New Roman" panose="02020603050405020304" pitchFamily="18" charset="0"/>
                <a:cs typeface="Times New Roman" panose="02020603050405020304" pitchFamily="18" charset="0"/>
              </a:rPr>
              <a:t>DIVERSE  APPROACHES  </a:t>
            </a:r>
            <a:br>
              <a:rPr lang="en-US" sz="3600" b="1" dirty="0">
                <a:solidFill>
                  <a:schemeClr val="tx1"/>
                </a:solidFill>
                <a:effectLst/>
                <a:latin typeface="Times New Roman" panose="02020603050405020304" pitchFamily="18" charset="0"/>
                <a:cs typeface="Times New Roman" panose="02020603050405020304" pitchFamily="18" charset="0"/>
              </a:rPr>
            </a:br>
            <a:r>
              <a:rPr lang="en-US" sz="3600" b="1" dirty="0">
                <a:solidFill>
                  <a:schemeClr val="tx1"/>
                </a:solidFill>
                <a:effectLst/>
                <a:latin typeface="Times New Roman" panose="02020603050405020304" pitchFamily="18" charset="0"/>
                <a:cs typeface="Times New Roman" panose="02020603050405020304" pitchFamily="18" charset="0"/>
              </a:rPr>
              <a:t>TO  DIVERSITY  TRAINING</a:t>
            </a:r>
            <a:br>
              <a:rPr lang="en-US" sz="2800" dirty="0">
                <a:solidFill>
                  <a:srgbClr val="C00000"/>
                </a:solidFill>
              </a:rPr>
            </a:br>
            <a:br>
              <a:rPr lang="en-US" sz="2800" dirty="0">
                <a:solidFill>
                  <a:srgbClr val="C00000"/>
                </a:solidFill>
              </a:rPr>
            </a:br>
            <a:endParaRPr lang="en-US" sz="2800" dirty="0">
              <a:solidFill>
                <a:srgbClr val="C00000"/>
              </a:solidFill>
            </a:endParaRPr>
          </a:p>
        </p:txBody>
      </p:sp>
      <p:sp>
        <p:nvSpPr>
          <p:cNvPr id="22531"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22 March 2012</a:t>
            </a:r>
          </a:p>
        </p:txBody>
      </p:sp>
      <p:sp>
        <p:nvSpPr>
          <p:cNvPr id="2253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Thurman Reconciliation Initiatives - TRI Inc - Prof. Thee Smith</a:t>
            </a:r>
          </a:p>
        </p:txBody>
      </p:sp>
      <p:sp>
        <p:nvSpPr>
          <p:cNvPr id="2253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5B8F5E7-2398-43C7-ADD8-3870CAA98013}" type="slidenum">
              <a:rPr lang="en-US">
                <a:solidFill>
                  <a:prstClr val="black"/>
                </a:solidFill>
              </a:rPr>
              <a:pPr fontAlgn="base">
                <a:spcBef>
                  <a:spcPct val="0"/>
                </a:spcBef>
                <a:spcAft>
                  <a:spcPct val="0"/>
                </a:spcAft>
              </a:pPr>
              <a:t>79</a:t>
            </a:fld>
            <a:endParaRPr lang="en-US" dirty="0">
              <a:solidFill>
                <a:prstClr val="black"/>
              </a:solidFill>
            </a:endParaRPr>
          </a:p>
        </p:txBody>
      </p:sp>
      <p:pic>
        <p:nvPicPr>
          <p:cNvPr id="1032" name="Picture 8"/>
          <p:cNvPicPr>
            <a:picLocks noChangeAspect="1" noChangeArrowheads="1"/>
          </p:cNvPicPr>
          <p:nvPr/>
        </p:nvPicPr>
        <p:blipFill>
          <a:blip r:embed="rId3" cstate="print"/>
          <a:srcRect/>
          <a:stretch>
            <a:fillRect/>
          </a:stretch>
        </p:blipFill>
        <p:spPr bwMode="auto">
          <a:xfrm>
            <a:off x="381000" y="1524000"/>
            <a:ext cx="8382000" cy="762000"/>
          </a:xfrm>
          <a:prstGeom prst="rect">
            <a:avLst/>
          </a:prstGeom>
          <a:noFill/>
          <a:ln w="9525">
            <a:noFill/>
            <a:miter lim="800000"/>
            <a:headEnd/>
            <a:tailEnd/>
          </a:ln>
        </p:spPr>
      </p:pic>
      <p:pic>
        <p:nvPicPr>
          <p:cNvPr id="5122" name="Picture 2"/>
          <p:cNvPicPr>
            <a:picLocks noGrp="1" noChangeAspect="1" noChangeArrowheads="1"/>
          </p:cNvPicPr>
          <p:nvPr>
            <p:ph idx="1"/>
          </p:nvPr>
        </p:nvPicPr>
        <p:blipFill>
          <a:blip r:embed="rId4" cstate="print"/>
          <a:srcRect/>
          <a:stretch>
            <a:fillRect/>
          </a:stretch>
        </p:blipFill>
        <p:spPr bwMode="auto">
          <a:xfrm>
            <a:off x="457200" y="2819400"/>
            <a:ext cx="8229600" cy="149860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533400" y="4648200"/>
            <a:ext cx="8153400" cy="1429980"/>
          </a:xfrm>
          <a:prstGeom prst="rect">
            <a:avLst/>
          </a:prstGeom>
          <a:noFill/>
          <a:ln w="9525">
            <a:noFill/>
            <a:miter lim="800000"/>
            <a:headEnd/>
            <a:tailEnd/>
          </a:ln>
        </p:spPr>
      </p:pic>
    </p:spTree>
    <p:extLst>
      <p:ext uri="{BB962C8B-B14F-4D97-AF65-F5344CB8AC3E}">
        <p14:creationId xmlns:p14="http://schemas.microsoft.com/office/powerpoint/2010/main" val="224018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10"/>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en-US" altLang="en-US" sz="1000" dirty="0">
                <a:latin typeface="+mn-lt"/>
              </a:rPr>
              <a:t>October 2017</a:t>
            </a:r>
          </a:p>
        </p:txBody>
      </p:sp>
      <p:sp>
        <p:nvSpPr>
          <p:cNvPr id="10243" name="Footer Placeholder 5"/>
          <p:cNvSpPr>
            <a:spLocks noGrp="1"/>
          </p:cNvSpPr>
          <p:nvPr>
            <p:ph type="ftr" sz="quarter" idx="11"/>
          </p:nvPr>
        </p:nvSpPr>
        <p:spPr>
          <a:xfrm>
            <a:off x="457200" y="6400799"/>
            <a:ext cx="4259263" cy="382589"/>
          </a:xfrm>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fontAlgn="base">
              <a:spcBef>
                <a:spcPct val="0"/>
              </a:spcBef>
              <a:spcAft>
                <a:spcPct val="0"/>
              </a:spcAft>
              <a:buNone/>
            </a:pPr>
            <a:r>
              <a:rPr lang="en-US" sz="1000" dirty="0"/>
              <a:t>Thurman Reconciliation Initiatives - TRI Inc - Prof. Thee Smith</a:t>
            </a:r>
          </a:p>
        </p:txBody>
      </p:sp>
      <p:sp>
        <p:nvSpPr>
          <p:cNvPr id="10244" name="Slide Number Placeholder 6"/>
          <p:cNvSpPr>
            <a:spLocks noGrp="1"/>
          </p:cNvSpPr>
          <p:nvPr>
            <p:ph type="sldNum" sz="quarter" idx="12"/>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fld id="{2AB7961B-DFA7-4736-9FE0-BAB1716311C6}" type="slidenum">
              <a:rPr lang="en-US" altLang="en-US" sz="1300" smtClean="0">
                <a:latin typeface="Comic Sans MS" pitchFamily="66" charset="0"/>
              </a:rPr>
              <a:pPr>
                <a:spcBef>
                  <a:spcPct val="0"/>
                </a:spcBef>
                <a:buFontTx/>
                <a:buNone/>
              </a:pPr>
              <a:t>8</a:t>
            </a:fld>
            <a:endParaRPr lang="en-US" altLang="en-US" sz="1300" dirty="0">
              <a:latin typeface="Comic Sans MS" pitchFamily="66" charset="0"/>
            </a:endParaRPr>
          </a:p>
        </p:txBody>
      </p:sp>
      <p:graphicFrame>
        <p:nvGraphicFramePr>
          <p:cNvPr id="10245" name="Object 6"/>
          <p:cNvGraphicFramePr>
            <a:graphicFrameLocks noGrp="1" noChangeAspect="1"/>
          </p:cNvGraphicFramePr>
          <p:nvPr>
            <p:ph sz="half" idx="2"/>
          </p:nvPr>
        </p:nvGraphicFramePr>
        <p:xfrm>
          <a:off x="2514600" y="4419600"/>
          <a:ext cx="1371600" cy="1371600"/>
        </p:xfrm>
        <a:graphic>
          <a:graphicData uri="http://schemas.openxmlformats.org/presentationml/2006/ole">
            <mc:AlternateContent xmlns:mc="http://schemas.openxmlformats.org/markup-compatibility/2006">
              <mc:Choice xmlns:v="urn:schemas-microsoft-com:vml" Requires="v">
                <p:oleObj spid="_x0000_s1119" r:id="rId4" imgW="1095651" imgH="1094972" progId="">
                  <p:embed/>
                </p:oleObj>
              </mc:Choice>
              <mc:Fallback>
                <p:oleObj r:id="rId4" imgW="1095651" imgH="1094972" progId="">
                  <p:embed/>
                  <p:pic>
                    <p:nvPicPr>
                      <p:cNvPr id="0" nam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514600" y="4419600"/>
                        <a:ext cx="1371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Rectangle 2"/>
          <p:cNvSpPr>
            <a:spLocks noGrp="1" noChangeArrowheads="1"/>
          </p:cNvSpPr>
          <p:nvPr>
            <p:ph type="title"/>
          </p:nvPr>
        </p:nvSpPr>
        <p:spPr/>
        <p:txBody>
          <a:bodyPr/>
          <a:lstStyle/>
          <a:p>
            <a:pPr algn="ctr" eaLnBrk="1" hangingPunct="1"/>
            <a:r>
              <a:rPr lang="en-US" altLang="en-US" b="1" dirty="0">
                <a:ln>
                  <a:noFill/>
                </a:ln>
                <a:solidFill>
                  <a:schemeClr val="tx1"/>
                </a:solidFill>
                <a:effectLst/>
                <a:latin typeface="Times New Roman" panose="02020603050405020304" pitchFamily="18" charset="0"/>
                <a:cs typeface="Times New Roman" panose="02020603050405020304" pitchFamily="18" charset="0"/>
              </a:rPr>
              <a:t>LISTENING</a:t>
            </a:r>
          </a:p>
        </p:txBody>
      </p:sp>
      <p:sp>
        <p:nvSpPr>
          <p:cNvPr id="10247" name="Rectangle 3"/>
          <p:cNvSpPr>
            <a:spLocks noGrp="1" noChangeArrowheads="1"/>
          </p:cNvSpPr>
          <p:nvPr>
            <p:ph type="body" sz="half" idx="1"/>
          </p:nvPr>
        </p:nvSpPr>
        <p:spPr>
          <a:xfrm>
            <a:off x="1066800" y="1652588"/>
            <a:ext cx="7239000" cy="4406900"/>
          </a:xfrm>
        </p:spPr>
        <p:txBody>
          <a:bodyPr/>
          <a:lstStyle/>
          <a:p>
            <a:pPr algn="ctr" eaLnBrk="1" hangingPunct="1">
              <a:buFontTx/>
              <a:buNone/>
            </a:pPr>
            <a:r>
              <a:rPr lang="en-US" altLang="en-US" sz="2800" dirty="0">
                <a:latin typeface="Times New Roman" panose="02020603050405020304" pitchFamily="18" charset="0"/>
                <a:cs typeface="Times New Roman" panose="02020603050405020304" pitchFamily="18" charset="0"/>
              </a:rPr>
              <a:t>Listening is the most powerful tool we have to reduce and resolve conflict.  Notice too that the hidden word inside </a:t>
            </a:r>
          </a:p>
          <a:p>
            <a:pPr algn="ctr" eaLnBrk="1" hangingPunct="1">
              <a:buFontTx/>
              <a:buNone/>
            </a:pPr>
            <a:r>
              <a:rPr lang="en-US" altLang="en-US" sz="2800" b="1" dirty="0">
                <a:latin typeface="Times New Roman" panose="02020603050405020304" pitchFamily="18" charset="0"/>
                <a:cs typeface="Times New Roman" panose="02020603050405020304" pitchFamily="18" charset="0"/>
              </a:rPr>
              <a:t>listen</a:t>
            </a:r>
            <a:r>
              <a:rPr lang="en-US" altLang="en-US" sz="2800" dirty="0">
                <a:latin typeface="Times New Roman" panose="02020603050405020304" pitchFamily="18" charset="0"/>
                <a:cs typeface="Times New Roman" panose="02020603050405020304" pitchFamily="18" charset="0"/>
              </a:rPr>
              <a:t> is </a:t>
            </a:r>
            <a:r>
              <a:rPr lang="en-US" altLang="en-US" sz="2800" b="1" dirty="0">
                <a:latin typeface="Times New Roman" panose="02020603050405020304" pitchFamily="18" charset="0"/>
                <a:cs typeface="Times New Roman" panose="02020603050405020304" pitchFamily="18" charset="0"/>
              </a:rPr>
              <a:t>silent</a:t>
            </a:r>
            <a:r>
              <a:rPr lang="en-US" altLang="en-US" sz="2800" dirty="0">
                <a:latin typeface="Times New Roman" panose="02020603050405020304" pitchFamily="18" charset="0"/>
                <a:cs typeface="Times New Roman" panose="02020603050405020304" pitchFamily="18" charset="0"/>
              </a:rPr>
              <a:t>.</a:t>
            </a:r>
          </a:p>
          <a:p>
            <a:pPr eaLnBrk="1" hangingPunct="1">
              <a:buFontTx/>
              <a:buNone/>
            </a:pPr>
            <a:endParaRPr lang="en-US" altLang="en-US" sz="2800" dirty="0">
              <a:latin typeface="Times New Roman" panose="02020603050405020304" pitchFamily="18" charset="0"/>
              <a:cs typeface="Times New Roman" panose="02020603050405020304" pitchFamily="18" charset="0"/>
            </a:endParaRPr>
          </a:p>
          <a:p>
            <a:pPr eaLnBrk="1" hangingPunct="1">
              <a:buFontTx/>
              <a:buNone/>
            </a:pPr>
            <a:r>
              <a:rPr lang="en-US" altLang="en-US" sz="2800" dirty="0">
                <a:solidFill>
                  <a:schemeClr val="tx2"/>
                </a:solidFill>
                <a:latin typeface="Times New Roman" panose="02020603050405020304" pitchFamily="18" charset="0"/>
                <a:cs typeface="Times New Roman" panose="02020603050405020304" pitchFamily="18" charset="0"/>
              </a:rPr>
              <a:t>LISTENING </a:t>
            </a:r>
            <a:r>
              <a:rPr lang="en-US" altLang="en-US" sz="2800" u="sng" dirty="0">
                <a:solidFill>
                  <a:schemeClr val="tx2"/>
                </a:solidFill>
                <a:latin typeface="Times New Roman" panose="02020603050405020304" pitchFamily="18" charset="0"/>
                <a:cs typeface="Times New Roman" panose="02020603050405020304" pitchFamily="18" charset="0"/>
              </a:rPr>
              <a:t>DOES NOT</a:t>
            </a:r>
            <a:r>
              <a:rPr lang="en-US" altLang="en-US" sz="2800" dirty="0">
                <a:solidFill>
                  <a:schemeClr val="tx2"/>
                </a:solidFill>
                <a:latin typeface="Times New Roman" panose="02020603050405020304" pitchFamily="18" charset="0"/>
                <a:cs typeface="Times New Roman" panose="02020603050405020304" pitchFamily="18" charset="0"/>
              </a:rPr>
              <a:t> MEAN THAT YOU:</a:t>
            </a:r>
            <a:endParaRPr lang="en-US" altLang="en-US" sz="2800" b="1" dirty="0">
              <a:solidFill>
                <a:schemeClr val="tx2"/>
              </a:solidFill>
              <a:latin typeface="Times New Roman" panose="02020603050405020304" pitchFamily="18" charset="0"/>
              <a:cs typeface="Times New Roman" panose="02020603050405020304" pitchFamily="18" charset="0"/>
            </a:endParaRPr>
          </a:p>
          <a:p>
            <a:pPr lvl="2" eaLnBrk="1" hangingPunct="1"/>
            <a:r>
              <a:rPr lang="en-US" altLang="en-US" sz="2800" b="1" dirty="0">
                <a:latin typeface="Times New Roman" panose="02020603050405020304" pitchFamily="18" charset="0"/>
                <a:cs typeface="Times New Roman" panose="02020603050405020304" pitchFamily="18" charset="0"/>
              </a:rPr>
              <a:t>Agree</a:t>
            </a:r>
            <a:r>
              <a:rPr lang="en-US" altLang="en-US" sz="2800" dirty="0">
                <a:latin typeface="Times New Roman" panose="02020603050405020304" pitchFamily="18" charset="0"/>
                <a:cs typeface="Times New Roman" panose="02020603050405020304" pitchFamily="18" charset="0"/>
              </a:rPr>
              <a:t> with what is said</a:t>
            </a:r>
            <a:endParaRPr lang="en-US" altLang="en-US" sz="2800" b="1" dirty="0">
              <a:latin typeface="Times New Roman" panose="02020603050405020304" pitchFamily="18" charset="0"/>
              <a:cs typeface="Times New Roman" panose="02020603050405020304" pitchFamily="18" charset="0"/>
            </a:endParaRPr>
          </a:p>
          <a:p>
            <a:pPr lvl="2" eaLnBrk="1" hangingPunct="1"/>
            <a:r>
              <a:rPr lang="en-US" altLang="en-US" sz="2800" b="1" dirty="0">
                <a:latin typeface="Times New Roman" panose="02020603050405020304" pitchFamily="18" charset="0"/>
                <a:cs typeface="Times New Roman" panose="02020603050405020304" pitchFamily="18" charset="0"/>
              </a:rPr>
              <a:t>Condone</a:t>
            </a:r>
            <a:r>
              <a:rPr lang="en-US" altLang="en-US" sz="2800" dirty="0">
                <a:latin typeface="Times New Roman" panose="02020603050405020304" pitchFamily="18" charset="0"/>
                <a:cs typeface="Times New Roman" panose="02020603050405020304" pitchFamily="18" charset="0"/>
              </a:rPr>
              <a:t> a person's actions</a:t>
            </a:r>
            <a:endParaRPr lang="en-US" altLang="en-US" sz="2800" b="1" dirty="0">
              <a:latin typeface="Times New Roman" panose="02020603050405020304" pitchFamily="18" charset="0"/>
              <a:cs typeface="Times New Roman" panose="02020603050405020304" pitchFamily="18" charset="0"/>
            </a:endParaRPr>
          </a:p>
          <a:p>
            <a:pPr lvl="2" eaLnBrk="1" hangingPunct="1"/>
            <a:r>
              <a:rPr lang="en-US" altLang="en-US" sz="2800" b="1" dirty="0">
                <a:latin typeface="Times New Roman" panose="02020603050405020304" pitchFamily="18" charset="0"/>
                <a:cs typeface="Times New Roman" panose="02020603050405020304" pitchFamily="18" charset="0"/>
              </a:rPr>
              <a:t>Compromise</a:t>
            </a:r>
            <a:r>
              <a:rPr lang="en-US" altLang="en-US" sz="2800" dirty="0">
                <a:latin typeface="Times New Roman" panose="02020603050405020304" pitchFamily="18" charset="0"/>
                <a:cs typeface="Times New Roman" panose="02020603050405020304" pitchFamily="18" charset="0"/>
              </a:rPr>
              <a:t> what you believe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  EXAMPLES</a:t>
            </a:r>
          </a:p>
        </p:txBody>
      </p:sp>
      <p:sp>
        <p:nvSpPr>
          <p:cNvPr id="3" name="Text Placeholder 2"/>
          <p:cNvSpPr>
            <a:spLocks noGrp="1"/>
          </p:cNvSpPr>
          <p:nvPr>
            <p:ph type="body" idx="1"/>
          </p:nvPr>
        </p:nvSpPr>
        <p:spPr>
          <a:xfrm>
            <a:off x="1365006" y="290732"/>
            <a:ext cx="844794" cy="2833468"/>
          </a:xfrm>
        </p:spPr>
        <p:txBody>
          <a:bodyPr/>
          <a:lstStyle/>
          <a:p>
            <a:r>
              <a:rPr lang="en-US" sz="2800" b="1" dirty="0"/>
              <a:t>Prejudice Reduction</a:t>
            </a:r>
          </a:p>
        </p:txBody>
      </p:sp>
      <p:sp>
        <p:nvSpPr>
          <p:cNvPr id="4" name="Text Placeholder 3"/>
          <p:cNvSpPr>
            <a:spLocks noGrp="1"/>
          </p:cNvSpPr>
          <p:nvPr>
            <p:ph type="body" sz="half" idx="3"/>
          </p:nvPr>
        </p:nvSpPr>
        <p:spPr>
          <a:xfrm>
            <a:off x="1365006" y="3427124"/>
            <a:ext cx="920994" cy="3017520"/>
          </a:xfrm>
        </p:spPr>
        <p:txBody>
          <a:bodyPr/>
          <a:lstStyle/>
          <a:p>
            <a:r>
              <a:rPr lang="en-US" sz="2800" b="1" dirty="0"/>
              <a:t>Valuing Difference</a:t>
            </a:r>
          </a:p>
        </p:txBody>
      </p:sp>
      <p:sp>
        <p:nvSpPr>
          <p:cNvPr id="7" name="Date Placeholder 6"/>
          <p:cNvSpPr>
            <a:spLocks noGrp="1"/>
          </p:cNvSpPr>
          <p:nvPr>
            <p:ph type="dt" sz="half" idx="10"/>
          </p:nvPr>
        </p:nvSpPr>
        <p:spPr/>
        <p:txBody>
          <a:bodyPr/>
          <a:lstStyle/>
          <a:p>
            <a:pPr>
              <a:defRPr/>
            </a:pPr>
            <a:r>
              <a:rPr lang="en-US" dirty="0">
                <a:solidFill>
                  <a:prstClr val="black"/>
                </a:solidFill>
              </a:rPr>
              <a:t>22 March 2012</a:t>
            </a:r>
          </a:p>
        </p:txBody>
      </p:sp>
      <p:sp>
        <p:nvSpPr>
          <p:cNvPr id="8" name="Footer Placeholder 7"/>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9" name="Slide Number Placeholder 8"/>
          <p:cNvSpPr>
            <a:spLocks noGrp="1"/>
          </p:cNvSpPr>
          <p:nvPr>
            <p:ph type="sldNum" sz="quarter" idx="12"/>
          </p:nvPr>
        </p:nvSpPr>
        <p:spPr/>
        <p:txBody>
          <a:bodyPr/>
          <a:lstStyle/>
          <a:p>
            <a:pPr>
              <a:defRPr/>
            </a:pPr>
            <a:fld id="{10BB3C6F-6B21-4F3E-B721-81923DE0732B}" type="slidenum">
              <a:rPr lang="en-US">
                <a:solidFill>
                  <a:prstClr val="black"/>
                </a:solidFill>
              </a:rPr>
              <a:pPr>
                <a:defRPr/>
              </a:pPr>
              <a:t>80</a:t>
            </a:fld>
            <a:endParaRPr lang="en-US" dirty="0">
              <a:solidFill>
                <a:prstClr val="black"/>
              </a:solidFill>
            </a:endParaRPr>
          </a:p>
        </p:txBody>
      </p:sp>
      <p:sp>
        <p:nvSpPr>
          <p:cNvPr id="11" name="Content Placeholder 10"/>
          <p:cNvSpPr>
            <a:spLocks noGrp="1"/>
          </p:cNvSpPr>
          <p:nvPr>
            <p:ph sz="quarter" idx="4"/>
          </p:nvPr>
        </p:nvSpPr>
        <p:spPr>
          <a:xfrm>
            <a:off x="2590800" y="3427124"/>
            <a:ext cx="6289430" cy="3017520"/>
          </a:xfrm>
        </p:spPr>
        <p:txBody>
          <a:bodyPr/>
          <a:lstStyle/>
          <a:p>
            <a:pPr>
              <a:buNone/>
            </a:pPr>
            <a:endParaRPr lang="en-US" dirty="0"/>
          </a:p>
          <a:p>
            <a:pPr>
              <a:buNone/>
            </a:pPr>
            <a:r>
              <a:rPr lang="en-US" dirty="0"/>
              <a:t>Since 1985 ADL’s </a:t>
            </a:r>
            <a:r>
              <a:rPr lang="en-US" b="1" dirty="0"/>
              <a:t>WORLD OF DIFFERENCE</a:t>
            </a:r>
            <a:r>
              <a:rPr lang="en-US" baseline="30000" dirty="0"/>
              <a:t>®</a:t>
            </a:r>
            <a:r>
              <a:rPr lang="en-US" dirty="0"/>
              <a:t> Institute has become a leading provider of anti-bias education and diversity training programs</a:t>
            </a:r>
          </a:p>
          <a:p>
            <a:pPr>
              <a:buNone/>
            </a:pPr>
            <a:r>
              <a:rPr lang="en-US" dirty="0"/>
              <a:t>for combating racism, anti-Semitism and all forms of prejudice and bigotry.</a:t>
            </a:r>
          </a:p>
        </p:txBody>
      </p:sp>
      <p:sp>
        <p:nvSpPr>
          <p:cNvPr id="10" name="Content Placeholder 9"/>
          <p:cNvSpPr>
            <a:spLocks noGrp="1"/>
          </p:cNvSpPr>
          <p:nvPr>
            <p:ph sz="quarter" idx="2"/>
          </p:nvPr>
        </p:nvSpPr>
        <p:spPr>
          <a:xfrm>
            <a:off x="2514600" y="290732"/>
            <a:ext cx="6248400" cy="3138268"/>
          </a:xfrm>
        </p:spPr>
        <p:txBody>
          <a:bodyPr/>
          <a:lstStyle/>
          <a:p>
            <a:pPr>
              <a:buNone/>
            </a:pPr>
            <a:r>
              <a:rPr lang="en-US" dirty="0"/>
              <a:t>After training with the </a:t>
            </a:r>
            <a:r>
              <a:rPr lang="en-US" b="1" dirty="0"/>
              <a:t>National Coalition Building Institute</a:t>
            </a:r>
            <a:r>
              <a:rPr lang="en-US" dirty="0"/>
              <a:t> local leaders form an ongoing resource team.</a:t>
            </a:r>
          </a:p>
          <a:p>
            <a:pPr>
              <a:buNone/>
            </a:pPr>
            <a:r>
              <a:rPr lang="en-US" dirty="0"/>
              <a:t>For nearly 30 years </a:t>
            </a:r>
            <a:r>
              <a:rPr lang="en-US" b="1" dirty="0"/>
              <a:t>NCBI </a:t>
            </a:r>
          </a:p>
          <a:p>
            <a:pPr>
              <a:buNone/>
            </a:pPr>
            <a:r>
              <a:rPr lang="en-US" dirty="0"/>
              <a:t>	has developed  such teams to provide regular diversity training and skilled conflict interventions for their cities, campuses and organizations.</a:t>
            </a:r>
          </a:p>
          <a:p>
            <a:pPr algn="ctr">
              <a:buNone/>
            </a:pPr>
            <a:endParaRPr lang="en-US" sz="2125" dirty="0"/>
          </a:p>
          <a:p>
            <a:pPr>
              <a:buNone/>
            </a:pPr>
            <a:endParaRPr lang="en-US" dirty="0"/>
          </a:p>
        </p:txBody>
      </p:sp>
      <p:pic>
        <p:nvPicPr>
          <p:cNvPr id="12" name="Picture 11" descr="ADL World of Difference.gif"/>
          <p:cNvPicPr>
            <a:picLocks noChangeAspect="1"/>
          </p:cNvPicPr>
          <p:nvPr/>
        </p:nvPicPr>
        <p:blipFill>
          <a:blip r:embed="rId3" cstate="print"/>
          <a:stretch>
            <a:fillRect/>
          </a:stretch>
        </p:blipFill>
        <p:spPr>
          <a:xfrm>
            <a:off x="7010400" y="3511973"/>
            <a:ext cx="811357" cy="793327"/>
          </a:xfrm>
          <a:prstGeom prst="rect">
            <a:avLst/>
          </a:prstGeom>
        </p:spPr>
      </p:pic>
      <p:pic>
        <p:nvPicPr>
          <p:cNvPr id="14" name="Picture 13" descr="ncbilog6"/>
          <p:cNvPicPr/>
          <p:nvPr/>
        </p:nvPicPr>
        <p:blipFill>
          <a:blip r:embed="rId4" cstate="print"/>
          <a:srcRect/>
          <a:stretch>
            <a:fillRect/>
          </a:stretch>
        </p:blipFill>
        <p:spPr bwMode="auto">
          <a:xfrm>
            <a:off x="6629400" y="1066800"/>
            <a:ext cx="838200" cy="914400"/>
          </a:xfrm>
          <a:prstGeom prst="rect">
            <a:avLst/>
          </a:prstGeom>
          <a:noFill/>
          <a:ln w="9525">
            <a:noFill/>
            <a:miter lim="800000"/>
            <a:headEnd/>
            <a:tailEnd/>
          </a:ln>
        </p:spPr>
      </p:pic>
    </p:spTree>
    <p:extLst>
      <p:ext uri="{BB962C8B-B14F-4D97-AF65-F5344CB8AC3E}">
        <p14:creationId xmlns:p14="http://schemas.microsoft.com/office/powerpoint/2010/main" val="23264901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609600"/>
            <a:ext cx="8062912" cy="1636713"/>
          </a:xfrm>
        </p:spPr>
        <p:txBody>
          <a:bodyPr>
            <a:normAutofit/>
          </a:bodyPr>
          <a:lstStyle/>
          <a:p>
            <a:pPr marL="636587" lvl="0" indent="-571500" algn="ctr">
              <a:spcBef>
                <a:spcPct val="20000"/>
              </a:spcBef>
            </a:pPr>
            <a:r>
              <a:rPr lang="en-US" sz="6600" dirty="0">
                <a:ln>
                  <a:noFill/>
                </a:ln>
                <a:solidFill>
                  <a:prstClr val="black"/>
                </a:solidFill>
                <a:effectLst/>
                <a:latin typeface="Times New Roman" panose="02020603050405020304" pitchFamily="18" charset="0"/>
                <a:ea typeface="+mn-ea"/>
                <a:cs typeface="Times New Roman" panose="02020603050405020304" pitchFamily="18" charset="0"/>
              </a:rPr>
              <a:t>Appendix 3 </a:t>
            </a:r>
            <a:endParaRPr lang="en-US" sz="6600" dirty="0"/>
          </a:p>
        </p:txBody>
      </p:sp>
      <p:sp>
        <p:nvSpPr>
          <p:cNvPr id="3" name="Subtitle 2"/>
          <p:cNvSpPr>
            <a:spLocks noGrp="1"/>
          </p:cNvSpPr>
          <p:nvPr>
            <p:ph type="subTitle" idx="1"/>
          </p:nvPr>
        </p:nvSpPr>
        <p:spPr>
          <a:xfrm>
            <a:off x="685800" y="2743200"/>
            <a:ext cx="8062912" cy="1752600"/>
          </a:xfrm>
        </p:spPr>
        <p:txBody>
          <a:bodyPr/>
          <a:lstStyle/>
          <a:p>
            <a:r>
              <a:rPr lang="en-US" sz="5400" b="1" dirty="0">
                <a:ln>
                  <a:noFill/>
                </a:ln>
                <a:solidFill>
                  <a:prstClr val="black"/>
                </a:solidFill>
                <a:latin typeface="Times New Roman" panose="02020603050405020304" pitchFamily="18" charset="0"/>
                <a:ea typeface="+mj-ea"/>
                <a:cs typeface="Times New Roman" panose="02020603050405020304" pitchFamily="18" charset="0"/>
              </a:rPr>
              <a:t>Restorative Leadership as </a:t>
            </a:r>
            <a:r>
              <a:rPr lang="en-US" sz="4800" b="1" dirty="0">
                <a:ln>
                  <a:noFill/>
                </a:ln>
                <a:solidFill>
                  <a:prstClr val="black"/>
                </a:solidFill>
                <a:latin typeface="Times New Roman" panose="02020603050405020304" pitchFamily="18" charset="0"/>
                <a:ea typeface="+mj-ea"/>
                <a:cs typeface="Times New Roman" panose="02020603050405020304" pitchFamily="18" charset="0"/>
              </a:rPr>
              <a:t>“Deliberately Developmental”</a:t>
            </a:r>
          </a:p>
          <a:p>
            <a:pPr algn="ctr"/>
            <a:endParaRPr lang="en-US" sz="800" dirty="0">
              <a:ln>
                <a:noFill/>
              </a:ln>
              <a:solidFill>
                <a:prstClr val="black"/>
              </a:solidFill>
              <a:latin typeface="Times New Roman" panose="02020603050405020304" pitchFamily="18" charset="0"/>
              <a:ea typeface="+mj-ea"/>
              <a:cs typeface="Times New Roman" panose="02020603050405020304" pitchFamily="18" charset="0"/>
            </a:endParaRPr>
          </a:p>
          <a:p>
            <a:pPr algn="ctr"/>
            <a:endParaRPr lang="en-US" sz="800" dirty="0">
              <a:ln>
                <a:noFill/>
              </a:ln>
              <a:solidFill>
                <a:prstClr val="black"/>
              </a:solidFill>
              <a:latin typeface="Times New Roman" panose="02020603050405020304" pitchFamily="18" charset="0"/>
              <a:ea typeface="+mj-ea"/>
              <a:cs typeface="Times New Roman" panose="02020603050405020304" pitchFamily="18" charset="0"/>
            </a:endParaRPr>
          </a:p>
          <a:p>
            <a:pPr algn="ctr"/>
            <a:r>
              <a:rPr lang="en-US" sz="4000" dirty="0">
                <a:ln>
                  <a:noFill/>
                </a:ln>
                <a:solidFill>
                  <a:prstClr val="black"/>
                </a:solidFill>
                <a:latin typeface="Times New Roman" panose="02020603050405020304" pitchFamily="18" charset="0"/>
                <a:ea typeface="+mj-ea"/>
                <a:cs typeface="Times New Roman" panose="02020603050405020304" pitchFamily="18" charset="0"/>
              </a:rPr>
              <a:t>[Query: how interesting?]</a:t>
            </a:r>
            <a:endParaRPr lang="en-US" sz="4000" dirty="0"/>
          </a:p>
        </p:txBody>
      </p:sp>
      <p:sp>
        <p:nvSpPr>
          <p:cNvPr id="4" name="Date Placeholder 3"/>
          <p:cNvSpPr>
            <a:spLocks noGrp="1"/>
          </p:cNvSpPr>
          <p:nvPr>
            <p:ph type="dt" sz="half" idx="10"/>
          </p:nvPr>
        </p:nvSpPr>
        <p:spPr/>
        <p:txBody>
          <a:bodyPr/>
          <a:lstStyle/>
          <a:p>
            <a:pPr>
              <a:defRPr/>
            </a:pPr>
            <a:r>
              <a:rPr lang="en-US" dirty="0">
                <a:solidFill>
                  <a:prstClr val="black"/>
                </a:solidFill>
              </a:rPr>
              <a:t>April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DDD99E51-6E9C-48B6-ACB1-3105CFAB3E7F}" type="slidenum">
              <a:rPr lang="en-US"/>
              <a:pPr>
                <a:defRPr/>
              </a:pPr>
              <a:t>81</a:t>
            </a:fld>
            <a:endParaRPr lang="en-US" dirty="0"/>
          </a:p>
        </p:txBody>
      </p:sp>
    </p:spTree>
    <p:extLst>
      <p:ext uri="{BB962C8B-B14F-4D97-AF65-F5344CB8AC3E}">
        <p14:creationId xmlns:p14="http://schemas.microsoft.com/office/powerpoint/2010/main" val="24580268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7494"/>
            <a:ext cx="8153400" cy="951706"/>
          </a:xfrm>
        </p:spPr>
        <p:txBody>
          <a:bodyPr>
            <a:noAutofit/>
          </a:bodyPr>
          <a:lstStyle/>
          <a:p>
            <a:pPr marL="484632" algn="ctr" fontAlgn="auto">
              <a:spcAft>
                <a:spcPts val="0"/>
              </a:spcAft>
              <a:defRPr/>
            </a:pPr>
            <a:r>
              <a:rPr lang="en-US" sz="3400" b="1" i="1" kern="0" dirty="0">
                <a:ln>
                  <a:noFill/>
                </a:ln>
                <a:solidFill>
                  <a:srgbClr val="000000"/>
                </a:solidFill>
                <a:effectLst/>
                <a:latin typeface="Times New Roman"/>
                <a:cs typeface="Times New Roman" pitchFamily="18" charset="0"/>
              </a:rPr>
              <a:t>Introducing </a:t>
            </a:r>
            <a:r>
              <a:rPr lang="en-US" sz="3400" b="1" kern="0" dirty="0">
                <a:ln>
                  <a:noFill/>
                </a:ln>
                <a:solidFill>
                  <a:srgbClr val="000000"/>
                </a:solidFill>
                <a:effectLst/>
                <a:latin typeface="Times New Roman"/>
                <a:cs typeface="Times New Roman" pitchFamily="18" charset="0"/>
              </a:rPr>
              <a:t>DDOs:</a:t>
            </a:r>
            <a:br>
              <a:rPr lang="en-US" sz="3400" b="1" kern="0" dirty="0">
                <a:ln>
                  <a:noFill/>
                </a:ln>
                <a:solidFill>
                  <a:srgbClr val="000000"/>
                </a:solidFill>
                <a:effectLst/>
                <a:latin typeface="Times New Roman"/>
                <a:cs typeface="Times New Roman" pitchFamily="18" charset="0"/>
              </a:rPr>
            </a:br>
            <a:r>
              <a:rPr lang="en-US" sz="2800" b="1" u="sng" kern="0" dirty="0">
                <a:ln>
                  <a:noFill/>
                </a:ln>
                <a:solidFill>
                  <a:srgbClr val="000000"/>
                </a:solidFill>
                <a:effectLst/>
                <a:latin typeface="Times New Roman"/>
                <a:cs typeface="Times New Roman" pitchFamily="18" charset="0"/>
              </a:rPr>
              <a:t>D</a:t>
            </a:r>
            <a:r>
              <a:rPr lang="en-US" sz="2800" b="1" kern="0" dirty="0">
                <a:ln>
                  <a:noFill/>
                </a:ln>
                <a:solidFill>
                  <a:srgbClr val="000000"/>
                </a:solidFill>
                <a:effectLst/>
                <a:latin typeface="Times New Roman"/>
                <a:cs typeface="Times New Roman" pitchFamily="18" charset="0"/>
              </a:rPr>
              <a:t>eliberately </a:t>
            </a:r>
            <a:r>
              <a:rPr lang="en-US" sz="2800" b="1" u="sng" kern="0" dirty="0">
                <a:ln>
                  <a:noFill/>
                </a:ln>
                <a:solidFill>
                  <a:srgbClr val="000000"/>
                </a:solidFill>
                <a:effectLst/>
                <a:latin typeface="Times New Roman"/>
                <a:cs typeface="Times New Roman" pitchFamily="18" charset="0"/>
              </a:rPr>
              <a:t>D</a:t>
            </a:r>
            <a:r>
              <a:rPr lang="en-US" sz="2800" b="1" kern="0" dirty="0">
                <a:ln>
                  <a:noFill/>
                </a:ln>
                <a:solidFill>
                  <a:srgbClr val="000000"/>
                </a:solidFill>
                <a:effectLst/>
                <a:latin typeface="Times New Roman"/>
                <a:cs typeface="Times New Roman" pitchFamily="18" charset="0"/>
              </a:rPr>
              <a:t>evelopmental </a:t>
            </a:r>
            <a:r>
              <a:rPr lang="en-US" sz="2800" b="1" u="sng" kern="0" dirty="0">
                <a:ln>
                  <a:noFill/>
                </a:ln>
                <a:solidFill>
                  <a:srgbClr val="000000"/>
                </a:solidFill>
                <a:effectLst/>
                <a:latin typeface="Times New Roman"/>
                <a:cs typeface="Times New Roman" pitchFamily="18" charset="0"/>
              </a:rPr>
              <a:t>O</a:t>
            </a:r>
            <a:r>
              <a:rPr lang="en-US" sz="2800" b="1" kern="0" dirty="0">
                <a:ln>
                  <a:noFill/>
                </a:ln>
                <a:solidFill>
                  <a:srgbClr val="000000"/>
                </a:solidFill>
                <a:effectLst/>
                <a:latin typeface="Times New Roman"/>
                <a:cs typeface="Times New Roman" pitchFamily="18" charset="0"/>
              </a:rPr>
              <a:t>rganizations</a:t>
            </a:r>
            <a:endParaRPr lang="en-US" sz="2800" b="1" i="1" dirty="0">
              <a:solidFill>
                <a:schemeClr val="tx1"/>
              </a:solidFill>
              <a:effectLst/>
            </a:endParaRPr>
          </a:p>
        </p:txBody>
      </p:sp>
      <p:sp>
        <p:nvSpPr>
          <p:cNvPr id="16" name="Content Placeholder 15"/>
          <p:cNvSpPr>
            <a:spLocks noGrp="1"/>
          </p:cNvSpPr>
          <p:nvPr>
            <p:ph idx="1"/>
          </p:nvPr>
        </p:nvSpPr>
        <p:spPr>
          <a:xfrm>
            <a:off x="533400" y="1371600"/>
            <a:ext cx="8229600" cy="4876800"/>
          </a:xfrm>
        </p:spPr>
        <p:txBody>
          <a:bodyPr>
            <a:normAutofit fontScale="25000" lnSpcReduction="20000"/>
          </a:bodyPr>
          <a:lstStyle/>
          <a:p>
            <a:pPr marL="0" indent="0" algn="ctr" fontAlgn="auto">
              <a:lnSpc>
                <a:spcPct val="150000"/>
              </a:lnSpc>
              <a:spcAft>
                <a:spcPts val="0"/>
              </a:spcAft>
              <a:buFont typeface="Wingdings 2"/>
              <a:buNone/>
              <a:defRPr/>
            </a:pPr>
            <a:r>
              <a:rPr lang="en-US" sz="11200" i="1" dirty="0">
                <a:solidFill>
                  <a:prstClr val="black"/>
                </a:solidFill>
                <a:latin typeface="Times New Roman" panose="02020603050405020304" pitchFamily="18" charset="0"/>
                <a:cs typeface="Times New Roman" panose="02020603050405020304" pitchFamily="18" charset="0"/>
              </a:rPr>
              <a:t>Making Business Personal </a:t>
            </a:r>
            <a:endParaRPr lang="en-US" sz="11200" b="1" dirty="0">
              <a:latin typeface="Times New Roman" panose="02020603050405020304" pitchFamily="18" charset="0"/>
              <a:cs typeface="Times New Roman" panose="02020603050405020304" pitchFamily="18" charset="0"/>
            </a:endParaRPr>
          </a:p>
          <a:p>
            <a:pPr marL="0" indent="0" fontAlgn="auto">
              <a:lnSpc>
                <a:spcPct val="150000"/>
              </a:lnSpc>
              <a:spcAft>
                <a:spcPts val="0"/>
              </a:spcAft>
              <a:buFont typeface="Wingdings 2"/>
              <a:buNone/>
              <a:defRPr/>
            </a:pPr>
            <a:r>
              <a:rPr lang="en-US" sz="10400" dirty="0">
                <a:latin typeface="Times New Roman" panose="02020603050405020304" pitchFamily="18" charset="0"/>
                <a:cs typeface="Times New Roman" panose="02020603050405020304" pitchFamily="18" charset="0"/>
              </a:rPr>
              <a:t>To an extent we ourselves are only beginning to</a:t>
            </a:r>
          </a:p>
          <a:p>
            <a:pPr marL="0" indent="0" fontAlgn="auto">
              <a:lnSpc>
                <a:spcPct val="150000"/>
              </a:lnSpc>
              <a:spcAft>
                <a:spcPts val="0"/>
              </a:spcAft>
              <a:buFont typeface="Wingdings 2"/>
              <a:buNone/>
              <a:defRPr/>
            </a:pPr>
            <a:r>
              <a:rPr lang="en-US" sz="10400" dirty="0">
                <a:latin typeface="Times New Roman" panose="02020603050405020304" pitchFamily="18" charset="0"/>
                <a:cs typeface="Times New Roman" panose="02020603050405020304" pitchFamily="18" charset="0"/>
              </a:rPr>
              <a:t>appreciate, most people at work, even in high-performing organizations, divert considerable energy every day to a second job that no one has hired them to do: </a:t>
            </a:r>
          </a:p>
          <a:p>
            <a:pPr marL="0" indent="0" fontAlgn="auto">
              <a:lnSpc>
                <a:spcPct val="150000"/>
              </a:lnSpc>
              <a:spcAft>
                <a:spcPts val="0"/>
              </a:spcAft>
              <a:buFont typeface="Wingdings 2"/>
              <a:buNone/>
              <a:defRPr/>
            </a:pPr>
            <a:endParaRPr lang="en-US" sz="3200" dirty="0">
              <a:latin typeface="Times New Roman" panose="02020603050405020304" pitchFamily="18" charset="0"/>
              <a:cs typeface="Times New Roman" panose="02020603050405020304" pitchFamily="18" charset="0"/>
            </a:endParaRPr>
          </a:p>
          <a:p>
            <a:pPr marL="0" indent="0" fontAlgn="auto">
              <a:lnSpc>
                <a:spcPct val="150000"/>
              </a:lnSpc>
              <a:spcAft>
                <a:spcPts val="0"/>
              </a:spcAft>
              <a:buFont typeface="Wingdings 2"/>
              <a:buNone/>
              <a:defRPr/>
            </a:pPr>
            <a:r>
              <a:rPr lang="en-US" sz="11200" dirty="0">
                <a:latin typeface="Times New Roman" panose="02020603050405020304" pitchFamily="18" charset="0"/>
                <a:cs typeface="Times New Roman" panose="02020603050405020304" pitchFamily="18" charset="0"/>
              </a:rPr>
              <a:t>preserving their reputations, putting their best selves forward, and hiding their inadequacies from others    and themselves.</a:t>
            </a:r>
          </a:p>
        </p:txBody>
      </p:sp>
      <p:sp>
        <p:nvSpPr>
          <p:cNvPr id="17411" name="Date Placeholder 3"/>
          <p:cNvSpPr>
            <a:spLocks noGrp="1"/>
          </p:cNvSpPr>
          <p:nvPr>
            <p:ph type="dt" sz="half" idx="10"/>
          </p:nvPr>
        </p:nvSpPr>
        <p:spPr bwMode="auto">
          <a:xfrm>
            <a:off x="4800600" y="6477000"/>
            <a:ext cx="2133600" cy="2254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August 2016</a:t>
            </a:r>
          </a:p>
        </p:txBody>
      </p:sp>
      <p:sp>
        <p:nvSpPr>
          <p:cNvPr id="17412" name="Footer Placeholder 4"/>
          <p:cNvSpPr>
            <a:spLocks noGrp="1"/>
          </p:cNvSpPr>
          <p:nvPr>
            <p:ph type="ftr" sz="quarter" idx="11"/>
          </p:nvPr>
        </p:nvSpPr>
        <p:spPr bwMode="auto">
          <a:xfrm>
            <a:off x="457200" y="6477000"/>
            <a:ext cx="4259263" cy="223837"/>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Thurman Reconciliation Initiatives - TRI Inc - Prof. Thee Smith</a:t>
            </a:r>
          </a:p>
        </p:txBody>
      </p:sp>
      <p:sp>
        <p:nvSpPr>
          <p:cNvPr id="1741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FEFD2D-BF9A-4F04-B750-9C37040686E8}" type="slidenum">
              <a:rPr lang="en-US">
                <a:solidFill>
                  <a:prstClr val="black"/>
                </a:solidFill>
              </a:rPr>
              <a:pPr fontAlgn="base">
                <a:spcBef>
                  <a:spcPct val="0"/>
                </a:spcBef>
                <a:spcAft>
                  <a:spcPct val="0"/>
                </a:spcAft>
              </a:pPr>
              <a:t>82</a:t>
            </a:fld>
            <a:endParaRPr lang="en-US" dirty="0">
              <a:solidFill>
                <a:prstClr val="black"/>
              </a:solidFill>
            </a:endParaRPr>
          </a:p>
        </p:txBody>
      </p:sp>
    </p:spTree>
    <p:extLst>
      <p:ext uri="{BB962C8B-B14F-4D97-AF65-F5344CB8AC3E}">
        <p14:creationId xmlns:p14="http://schemas.microsoft.com/office/powerpoint/2010/main" val="1660635"/>
      </p:ext>
    </p:extLst>
  </p:cSld>
  <p:clrMapOvr>
    <a:masterClrMapping/>
  </p:clrMapOvr>
  <p:transition>
    <p:wedg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7494"/>
            <a:ext cx="8153400" cy="418306"/>
          </a:xfrm>
        </p:spPr>
        <p:txBody>
          <a:bodyPr>
            <a:noAutofit/>
          </a:bodyPr>
          <a:lstStyle/>
          <a:p>
            <a:pPr marL="484632" algn="r" fontAlgn="auto">
              <a:spcAft>
                <a:spcPts val="0"/>
              </a:spcAft>
              <a:defRPr/>
            </a:pPr>
            <a:endParaRPr lang="en-US" sz="2400" i="1" dirty="0">
              <a:solidFill>
                <a:schemeClr val="tx1"/>
              </a:solidFill>
              <a:effectLst/>
            </a:endParaRPr>
          </a:p>
        </p:txBody>
      </p:sp>
      <p:sp>
        <p:nvSpPr>
          <p:cNvPr id="16" name="Content Placeholder 15"/>
          <p:cNvSpPr>
            <a:spLocks noGrp="1"/>
          </p:cNvSpPr>
          <p:nvPr>
            <p:ph idx="1"/>
          </p:nvPr>
        </p:nvSpPr>
        <p:spPr>
          <a:xfrm>
            <a:off x="457200" y="685800"/>
            <a:ext cx="8229600" cy="5638799"/>
          </a:xfrm>
        </p:spPr>
        <p:txBody>
          <a:bodyPr>
            <a:noAutofit/>
          </a:bodyPr>
          <a:lstStyle/>
          <a:p>
            <a:pPr marL="0" indent="0" fontAlgn="auto">
              <a:lnSpc>
                <a:spcPct val="150000"/>
              </a:lnSpc>
              <a:spcAft>
                <a:spcPts val="0"/>
              </a:spcAft>
              <a:buFont typeface="Wingdings 2"/>
              <a:buNone/>
              <a:defRPr/>
            </a:pPr>
            <a:r>
              <a:rPr lang="en-US" sz="3200" dirty="0">
                <a:latin typeface="Times New Roman" panose="02020603050405020304" pitchFamily="18" charset="0"/>
                <a:cs typeface="Times New Roman" panose="02020603050405020304" pitchFamily="18" charset="0"/>
              </a:rPr>
              <a:t>We believe this is the single biggest cause of wasted resources in nearly every company today.</a:t>
            </a:r>
          </a:p>
          <a:p>
            <a:pPr marL="0" indent="0" fontAlgn="auto">
              <a:lnSpc>
                <a:spcPct val="150000"/>
              </a:lnSpc>
              <a:spcAft>
                <a:spcPts val="0"/>
              </a:spcAft>
              <a:buFont typeface="Wingdings 2"/>
              <a:buNone/>
              <a:defRPr/>
            </a:pPr>
            <a:endParaRPr lang="en-US" sz="800" dirty="0">
              <a:latin typeface="Times New Roman" panose="02020603050405020304" pitchFamily="18" charset="0"/>
              <a:cs typeface="Times New Roman" panose="02020603050405020304" pitchFamily="18" charset="0"/>
            </a:endParaRPr>
          </a:p>
          <a:p>
            <a:pPr marL="0" indent="0" fontAlgn="auto">
              <a:lnSpc>
                <a:spcPct val="150000"/>
              </a:lnSpc>
              <a:spcAft>
                <a:spcPts val="0"/>
              </a:spcAft>
              <a:buFont typeface="Wingdings 2"/>
              <a:buNone/>
              <a:defRPr/>
            </a:pPr>
            <a:r>
              <a:rPr lang="en-US" sz="3200" dirty="0">
                <a:latin typeface="Times New Roman" panose="02020603050405020304" pitchFamily="18" charset="0"/>
                <a:cs typeface="Times New Roman" panose="02020603050405020304" pitchFamily="18" charset="0"/>
              </a:rPr>
              <a:t>What would happen if people felt no need to do this second job?</a:t>
            </a:r>
          </a:p>
          <a:p>
            <a:pPr marL="0" indent="0" fontAlgn="auto">
              <a:lnSpc>
                <a:spcPct val="150000"/>
              </a:lnSpc>
              <a:spcAft>
                <a:spcPts val="0"/>
              </a:spcAft>
              <a:buFont typeface="Wingdings 2"/>
              <a:buNone/>
              <a:defRPr/>
            </a:pPr>
            <a:endParaRPr lang="en-US" sz="800" dirty="0">
              <a:latin typeface="Times New Roman" panose="02020603050405020304" pitchFamily="18" charset="0"/>
              <a:cs typeface="Times New Roman" panose="02020603050405020304" pitchFamily="18" charset="0"/>
            </a:endParaRPr>
          </a:p>
          <a:p>
            <a:pPr marL="0" indent="0" fontAlgn="auto">
              <a:lnSpc>
                <a:spcPct val="150000"/>
              </a:lnSpc>
              <a:spcAft>
                <a:spcPts val="0"/>
              </a:spcAft>
              <a:buFont typeface="Wingdings 2"/>
              <a:buNone/>
              <a:defRPr/>
            </a:pPr>
            <a:r>
              <a:rPr lang="en-US" sz="3200" dirty="0">
                <a:latin typeface="Times New Roman" panose="02020603050405020304" pitchFamily="18" charset="0"/>
                <a:cs typeface="Times New Roman" panose="02020603050405020304" pitchFamily="18" charset="0"/>
              </a:rPr>
              <a:t>What if, instead of hiding their weaknesses, they were comfortable acknowledging and learning from them? </a:t>
            </a:r>
          </a:p>
        </p:txBody>
      </p:sp>
      <p:sp>
        <p:nvSpPr>
          <p:cNvPr id="17411"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August 2016</a:t>
            </a:r>
          </a:p>
        </p:txBody>
      </p:sp>
      <p:sp>
        <p:nvSpPr>
          <p:cNvPr id="1741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Thurman Reconciliation Initiatives - TRI Inc - Prof. Thee Smith</a:t>
            </a:r>
          </a:p>
        </p:txBody>
      </p:sp>
      <p:sp>
        <p:nvSpPr>
          <p:cNvPr id="1741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FEFD2D-BF9A-4F04-B750-9C37040686E8}" type="slidenum">
              <a:rPr lang="en-US">
                <a:solidFill>
                  <a:prstClr val="black"/>
                </a:solidFill>
              </a:rPr>
              <a:pPr fontAlgn="base">
                <a:spcBef>
                  <a:spcPct val="0"/>
                </a:spcBef>
                <a:spcAft>
                  <a:spcPct val="0"/>
                </a:spcAft>
              </a:pPr>
              <a:t>83</a:t>
            </a:fld>
            <a:endParaRPr lang="en-US" dirty="0">
              <a:solidFill>
                <a:prstClr val="black"/>
              </a:solidFill>
            </a:endParaRPr>
          </a:p>
        </p:txBody>
      </p:sp>
    </p:spTree>
    <p:extLst>
      <p:ext uri="{BB962C8B-B14F-4D97-AF65-F5344CB8AC3E}">
        <p14:creationId xmlns:p14="http://schemas.microsoft.com/office/powerpoint/2010/main" val="1654846487"/>
      </p:ext>
    </p:extLst>
  </p:cSld>
  <p:clrMapOvr>
    <a:masterClrMapping/>
  </p:clrMapOvr>
  <p:transition>
    <p:wedg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7494"/>
            <a:ext cx="8153400" cy="418306"/>
          </a:xfrm>
        </p:spPr>
        <p:txBody>
          <a:bodyPr>
            <a:noAutofit/>
          </a:bodyPr>
          <a:lstStyle/>
          <a:p>
            <a:pPr marL="484632" algn="r" fontAlgn="auto">
              <a:spcAft>
                <a:spcPts val="0"/>
              </a:spcAft>
              <a:defRPr/>
            </a:pPr>
            <a:endParaRPr lang="en-US" sz="2400" i="1" dirty="0">
              <a:solidFill>
                <a:schemeClr val="tx1"/>
              </a:solidFill>
              <a:effectLst/>
            </a:endParaRPr>
          </a:p>
        </p:txBody>
      </p:sp>
      <p:sp>
        <p:nvSpPr>
          <p:cNvPr id="16" name="Content Placeholder 15"/>
          <p:cNvSpPr>
            <a:spLocks noGrp="1"/>
          </p:cNvSpPr>
          <p:nvPr>
            <p:ph idx="1"/>
          </p:nvPr>
        </p:nvSpPr>
        <p:spPr>
          <a:xfrm>
            <a:off x="457200" y="685800"/>
            <a:ext cx="8229600" cy="5768975"/>
          </a:xfrm>
        </p:spPr>
        <p:txBody>
          <a:bodyPr>
            <a:normAutofit fontScale="25000" lnSpcReduction="20000"/>
          </a:bodyPr>
          <a:lstStyle/>
          <a:p>
            <a:pPr marL="0" indent="0" fontAlgn="auto">
              <a:lnSpc>
                <a:spcPct val="150000"/>
              </a:lnSpc>
              <a:spcAft>
                <a:spcPts val="0"/>
              </a:spcAft>
              <a:buFont typeface="Wingdings 2"/>
              <a:buNone/>
              <a:defRPr/>
            </a:pPr>
            <a:r>
              <a:rPr lang="en-US" sz="10400" dirty="0">
                <a:latin typeface="Times New Roman" panose="02020603050405020304" pitchFamily="18" charset="0"/>
                <a:cs typeface="Times New Roman" panose="02020603050405020304" pitchFamily="18" charset="0"/>
              </a:rPr>
              <a:t>What if companies made this possible by creating a culture where people could see their mistakes not as </a:t>
            </a:r>
          </a:p>
          <a:p>
            <a:pPr marL="0" indent="0" fontAlgn="auto">
              <a:lnSpc>
                <a:spcPct val="150000"/>
              </a:lnSpc>
              <a:spcAft>
                <a:spcPts val="0"/>
              </a:spcAft>
              <a:buFont typeface="Wingdings 2"/>
              <a:buNone/>
              <a:defRPr/>
            </a:pPr>
            <a:r>
              <a:rPr lang="en-US" sz="10400" dirty="0">
                <a:latin typeface="Times New Roman" panose="02020603050405020304" pitchFamily="18" charset="0"/>
                <a:cs typeface="Times New Roman" panose="02020603050405020304" pitchFamily="18" charset="0"/>
              </a:rPr>
              <a:t>vulnerabilities but prime opportunities for personal growth?</a:t>
            </a:r>
          </a:p>
          <a:p>
            <a:pPr marL="0" indent="0" fontAlgn="auto">
              <a:lnSpc>
                <a:spcPct val="150000"/>
              </a:lnSpc>
              <a:spcAft>
                <a:spcPts val="0"/>
              </a:spcAft>
              <a:buFont typeface="Wingdings 2"/>
              <a:buNone/>
              <a:defRPr/>
            </a:pPr>
            <a:r>
              <a:rPr lang="en-US" sz="10400" dirty="0">
                <a:latin typeface="Times New Roman" panose="02020603050405020304" pitchFamily="18" charset="0"/>
                <a:cs typeface="Times New Roman" panose="02020603050405020304" pitchFamily="18" charset="0"/>
              </a:rPr>
              <a:t>For this approach to succeed employees must be willing to reveal their inadequacies at work</a:t>
            </a:r>
          </a:p>
          <a:p>
            <a:pPr marL="0" indent="0" fontAlgn="auto">
              <a:lnSpc>
                <a:spcPct val="150000"/>
              </a:lnSpc>
              <a:spcAft>
                <a:spcPts val="0"/>
              </a:spcAft>
              <a:buFont typeface="Wingdings 2"/>
              <a:buNone/>
              <a:defRPr/>
            </a:pPr>
            <a:r>
              <a:rPr lang="en-US" sz="10400" dirty="0">
                <a:latin typeface="Times New Roman" panose="02020603050405020304" pitchFamily="18" charset="0"/>
                <a:cs typeface="Times New Roman" panose="02020603050405020304" pitchFamily="18" charset="0"/>
              </a:rPr>
              <a:t>—not just their business-as-usual, got-it-all-together selves—</a:t>
            </a:r>
          </a:p>
          <a:p>
            <a:pPr marL="0" indent="0" fontAlgn="auto">
              <a:lnSpc>
                <a:spcPct val="150000"/>
              </a:lnSpc>
              <a:spcAft>
                <a:spcPts val="0"/>
              </a:spcAft>
              <a:buFont typeface="Wingdings 2"/>
              <a:buNone/>
              <a:defRPr/>
            </a:pPr>
            <a:r>
              <a:rPr lang="en-US" sz="10400" dirty="0">
                <a:latin typeface="Times New Roman" panose="02020603050405020304" pitchFamily="18" charset="0"/>
                <a:cs typeface="Times New Roman" panose="02020603050405020304" pitchFamily="18" charset="0"/>
              </a:rPr>
              <a:t>and the organization must create a trustworthy and reliable community to make such exposure safe. </a:t>
            </a:r>
          </a:p>
          <a:p>
            <a:pPr marL="0" lvl="0" indent="0" algn="r" fontAlgn="auto">
              <a:lnSpc>
                <a:spcPct val="150000"/>
              </a:lnSpc>
              <a:spcAft>
                <a:spcPts val="0"/>
              </a:spcAft>
              <a:buClr>
                <a:srgbClr val="4F81BD"/>
              </a:buClr>
              <a:buNone/>
              <a:defRPr/>
            </a:pPr>
            <a:endParaRPr lang="en-US" i="1" dirty="0">
              <a:solidFill>
                <a:prstClr val="black"/>
              </a:solidFill>
              <a:latin typeface="Times New Roman" panose="02020603050405020304" pitchFamily="18" charset="0"/>
              <a:cs typeface="Times New Roman" panose="02020603050405020304" pitchFamily="18" charset="0"/>
            </a:endParaRPr>
          </a:p>
          <a:p>
            <a:pPr marL="0" lvl="0" indent="0" algn="r" fontAlgn="auto">
              <a:lnSpc>
                <a:spcPct val="150000"/>
              </a:lnSpc>
              <a:spcAft>
                <a:spcPts val="0"/>
              </a:spcAft>
              <a:buClr>
                <a:srgbClr val="4F81BD"/>
              </a:buClr>
              <a:buNone/>
              <a:defRPr/>
            </a:pPr>
            <a:r>
              <a:rPr lang="en-US" sz="5600" i="1" dirty="0">
                <a:solidFill>
                  <a:prstClr val="black"/>
                </a:solidFill>
                <a:latin typeface="Times New Roman" panose="02020603050405020304" pitchFamily="18" charset="0"/>
                <a:cs typeface="Times New Roman" panose="02020603050405020304" pitchFamily="18" charset="0"/>
              </a:rPr>
              <a:t>Making Business Personal </a:t>
            </a:r>
            <a:r>
              <a:rPr lang="en-US" sz="5600" dirty="0">
                <a:solidFill>
                  <a:prstClr val="black"/>
                </a:solidFill>
                <a:latin typeface="Times New Roman" panose="02020603050405020304" pitchFamily="18" charset="0"/>
                <a:cs typeface="Times New Roman" panose="02020603050405020304" pitchFamily="18" charset="0"/>
              </a:rPr>
              <a:t>by Kegan, Lahey, Fleming &amp; Miller; </a:t>
            </a:r>
          </a:p>
          <a:p>
            <a:pPr marL="0" lvl="0" indent="0" algn="r" fontAlgn="auto">
              <a:lnSpc>
                <a:spcPct val="150000"/>
              </a:lnSpc>
              <a:spcAft>
                <a:spcPts val="0"/>
              </a:spcAft>
              <a:buClr>
                <a:srgbClr val="4F81BD"/>
              </a:buClr>
              <a:buNone/>
              <a:defRPr/>
            </a:pPr>
            <a:r>
              <a:rPr lang="en-US" sz="5600" dirty="0">
                <a:solidFill>
                  <a:prstClr val="black"/>
                </a:solidFill>
                <a:latin typeface="Times New Roman" panose="02020603050405020304" pitchFamily="18" charset="0"/>
                <a:cs typeface="Times New Roman" panose="02020603050405020304" pitchFamily="18" charset="0"/>
              </a:rPr>
              <a:t>Harvard Business Review, April 2014, p. 45-52</a:t>
            </a:r>
          </a:p>
          <a:p>
            <a:pPr marL="0" indent="0" fontAlgn="auto">
              <a:lnSpc>
                <a:spcPct val="150000"/>
              </a:lnSpc>
              <a:spcAft>
                <a:spcPts val="0"/>
              </a:spcAft>
              <a:buFont typeface="Wingdings 2"/>
              <a:buNone/>
              <a:defRPr/>
            </a:pPr>
            <a:endParaRPr lang="en-US" i="1" dirty="0">
              <a:latin typeface="Times New Roman" panose="02020603050405020304" pitchFamily="18" charset="0"/>
              <a:cs typeface="Times New Roman" panose="02020603050405020304" pitchFamily="18" charset="0"/>
            </a:endParaRPr>
          </a:p>
        </p:txBody>
      </p:sp>
      <p:sp>
        <p:nvSpPr>
          <p:cNvPr id="17411"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August 2016</a:t>
            </a:r>
          </a:p>
        </p:txBody>
      </p:sp>
      <p:sp>
        <p:nvSpPr>
          <p:cNvPr id="1741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Thurman Reconciliation Initiatives - TRI Inc - Prof. Thee Smith</a:t>
            </a:r>
          </a:p>
        </p:txBody>
      </p:sp>
      <p:sp>
        <p:nvSpPr>
          <p:cNvPr id="1741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FEFD2D-BF9A-4F04-B750-9C37040686E8}" type="slidenum">
              <a:rPr lang="en-US">
                <a:solidFill>
                  <a:prstClr val="black"/>
                </a:solidFill>
              </a:rPr>
              <a:pPr fontAlgn="base">
                <a:spcBef>
                  <a:spcPct val="0"/>
                </a:spcBef>
                <a:spcAft>
                  <a:spcPct val="0"/>
                </a:spcAft>
              </a:pPr>
              <a:t>84</a:t>
            </a:fld>
            <a:endParaRPr lang="en-US" dirty="0">
              <a:solidFill>
                <a:prstClr val="black"/>
              </a:solidFill>
            </a:endParaRPr>
          </a:p>
        </p:txBody>
      </p:sp>
    </p:spTree>
    <p:extLst>
      <p:ext uri="{BB962C8B-B14F-4D97-AF65-F5344CB8AC3E}">
        <p14:creationId xmlns:p14="http://schemas.microsoft.com/office/powerpoint/2010/main" val="2520931977"/>
      </p:ext>
    </p:extLst>
  </p:cSld>
  <p:clrMapOvr>
    <a:masterClrMapping/>
  </p:clrMapOvr>
  <p:transition>
    <p:wedg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153400" cy="838200"/>
          </a:xfrm>
        </p:spPr>
        <p:txBody>
          <a:bodyPr>
            <a:noAutofit/>
          </a:bodyPr>
          <a:lstStyle/>
          <a:p>
            <a:pPr marL="65087" lvl="0" algn="ctr">
              <a:spcBef>
                <a:spcPct val="20000"/>
              </a:spcBef>
            </a:pPr>
            <a:r>
              <a:rPr lang="en-US" sz="3200" b="1" dirty="0">
                <a:ln>
                  <a:noFill/>
                </a:ln>
                <a:solidFill>
                  <a:prstClr val="black"/>
                </a:solidFill>
                <a:effectLst/>
                <a:latin typeface="Times New Roman" panose="02020603050405020304" pitchFamily="18" charset="0"/>
                <a:ea typeface="+mn-ea"/>
                <a:cs typeface="Times New Roman" panose="02020603050405020304" pitchFamily="18" charset="0"/>
              </a:rPr>
              <a:t>Becoming a Deliberately Developmental Organization™ (DDO)</a:t>
            </a:r>
          </a:p>
        </p:txBody>
      </p:sp>
      <p:sp>
        <p:nvSpPr>
          <p:cNvPr id="16" name="Content Placeholder 15"/>
          <p:cNvSpPr>
            <a:spLocks noGrp="1"/>
          </p:cNvSpPr>
          <p:nvPr>
            <p:ph idx="1"/>
          </p:nvPr>
        </p:nvSpPr>
        <p:spPr>
          <a:xfrm>
            <a:off x="457200" y="1447800"/>
            <a:ext cx="8229600" cy="5006975"/>
          </a:xfrm>
        </p:spPr>
        <p:txBody>
          <a:bodyPr>
            <a:normAutofit fontScale="92500"/>
          </a:bodyPr>
          <a:lstStyle/>
          <a:p>
            <a:pPr marL="65087" indent="0">
              <a:buNone/>
            </a:pPr>
            <a:r>
              <a:rPr lang="en-US" sz="3200" dirty="0">
                <a:latin typeface="Times New Roman" panose="02020603050405020304" pitchFamily="18" charset="0"/>
                <a:cs typeface="Times New Roman" panose="02020603050405020304" pitchFamily="18" charset="0"/>
              </a:rPr>
              <a:t>Our research is revealing the ways that uniquely developmental cultures work. </a:t>
            </a:r>
          </a:p>
          <a:p>
            <a:pPr marL="65087" indent="0">
              <a:buNone/>
            </a:pPr>
            <a:endParaRPr lang="en-US" sz="900" dirty="0">
              <a:latin typeface="Times New Roman" panose="02020603050405020304" pitchFamily="18" charset="0"/>
              <a:cs typeface="Times New Roman" panose="02020603050405020304" pitchFamily="18" charset="0"/>
            </a:endParaRPr>
          </a:p>
          <a:p>
            <a:pPr marL="65087" indent="0">
              <a:buNone/>
            </a:pPr>
            <a:r>
              <a:rPr lang="en-US" sz="3200" dirty="0">
                <a:latin typeface="Times New Roman" panose="02020603050405020304" pitchFamily="18" charset="0"/>
                <a:cs typeface="Times New Roman" panose="02020603050405020304" pitchFamily="18" charset="0"/>
              </a:rPr>
              <a:t>Our practice is about making more of such cultures possible.</a:t>
            </a:r>
          </a:p>
          <a:p>
            <a:pPr marL="65087" indent="0">
              <a:buNone/>
            </a:pPr>
            <a:endParaRPr lang="en-US" sz="800" dirty="0">
              <a:latin typeface="Times New Roman" panose="02020603050405020304" pitchFamily="18" charset="0"/>
              <a:cs typeface="Times New Roman" panose="02020603050405020304" pitchFamily="18" charset="0"/>
            </a:endParaRPr>
          </a:p>
          <a:p>
            <a:pPr marL="65087" lvl="0" indent="0">
              <a:buClr>
                <a:srgbClr val="4F81BD"/>
              </a:buClr>
              <a:buNone/>
            </a:pPr>
            <a:r>
              <a:rPr lang="en-US" sz="3200" dirty="0">
                <a:latin typeface="Times New Roman" panose="02020603050405020304" pitchFamily="18" charset="0"/>
                <a:cs typeface="Times New Roman" panose="02020603050405020304" pitchFamily="18" charset="0"/>
              </a:rPr>
              <a:t>Our sister firm,                        , is a work-in-progress incubator for our mission and ourselves. </a:t>
            </a:r>
          </a:p>
          <a:p>
            <a:pPr marL="65087" lvl="0" indent="0">
              <a:buClr>
                <a:srgbClr val="4F81BD"/>
              </a:buClr>
              <a:buNone/>
            </a:pPr>
            <a:r>
              <a:rPr lang="en-US" sz="2000" dirty="0">
                <a:solidFill>
                  <a:prstClr val="black"/>
                </a:solidFill>
                <a:latin typeface="Times New Roman" panose="02020603050405020304" pitchFamily="18" charset="0"/>
                <a:cs typeface="Times New Roman" panose="02020603050405020304" pitchFamily="18" charset="0"/>
                <a:hlinkClick r:id="rId3"/>
              </a:rPr>
              <a:t>http://mindsatwork.com/programs-services/organizational-services/</a:t>
            </a:r>
            <a:r>
              <a:rPr lang="en-US" sz="2000" dirty="0">
                <a:solidFill>
                  <a:prstClr val="black"/>
                </a:solidFill>
                <a:latin typeface="Times New Roman" panose="02020603050405020304" pitchFamily="18" charset="0"/>
                <a:cs typeface="Times New Roman" panose="02020603050405020304" pitchFamily="18" charset="0"/>
              </a:rPr>
              <a:t> </a:t>
            </a:r>
          </a:p>
          <a:p>
            <a:pPr marL="65087" indent="0">
              <a:buNone/>
            </a:pPr>
            <a:endParaRPr lang="en-US" sz="900" dirty="0">
              <a:latin typeface="Times New Roman" panose="02020603050405020304" pitchFamily="18" charset="0"/>
              <a:cs typeface="Times New Roman" panose="02020603050405020304" pitchFamily="18" charset="0"/>
            </a:endParaRPr>
          </a:p>
          <a:p>
            <a:pPr marL="65087" indent="0" algn="r">
              <a:buNone/>
            </a:pPr>
            <a:r>
              <a:rPr lang="en-US" sz="1800" dirty="0">
                <a:latin typeface="Times New Roman" panose="02020603050405020304" pitchFamily="18" charset="0"/>
                <a:cs typeface="Times New Roman" panose="02020603050405020304" pitchFamily="18" charset="0"/>
              </a:rPr>
              <a:t>_______________</a:t>
            </a:r>
          </a:p>
          <a:p>
            <a:pPr marL="65087" indent="0" algn="r">
              <a:buNone/>
            </a:pPr>
            <a:r>
              <a:rPr lang="en-US" sz="1800" b="1" dirty="0">
                <a:latin typeface="Times New Roman" panose="02020603050405020304" pitchFamily="18" charset="0"/>
                <a:cs typeface="Times New Roman" panose="02020603050405020304" pitchFamily="18" charset="0"/>
              </a:rPr>
              <a:t>Way to Grow, Inc. </a:t>
            </a:r>
            <a:r>
              <a:rPr lang="en-US" sz="1800" dirty="0">
                <a:latin typeface="Times New Roman" panose="02020603050405020304" pitchFamily="18" charset="0"/>
                <a:cs typeface="Times New Roman" panose="02020603050405020304" pitchFamily="18" charset="0"/>
              </a:rPr>
              <a:t>2897 N. Druid Rd. </a:t>
            </a:r>
            <a:r>
              <a:rPr lang="en-US" sz="1800" b="1" dirty="0">
                <a:latin typeface="Times New Roman" panose="02020603050405020304" pitchFamily="18" charset="0"/>
                <a:cs typeface="Times New Roman" panose="02020603050405020304" pitchFamily="18" charset="0"/>
              </a:rPr>
              <a:t>Atlanta</a:t>
            </a:r>
            <a:r>
              <a:rPr lang="en-US" sz="1800" dirty="0">
                <a:latin typeface="Times New Roman" panose="02020603050405020304" pitchFamily="18" charset="0"/>
                <a:cs typeface="Times New Roman" panose="02020603050405020304" pitchFamily="18" charset="0"/>
              </a:rPr>
              <a:t>, GA 30329 </a:t>
            </a:r>
          </a:p>
          <a:p>
            <a:pPr marL="65087" indent="0" algn="r">
              <a:buNone/>
            </a:pPr>
            <a:r>
              <a:rPr lang="en-US" sz="1800" dirty="0">
                <a:latin typeface="Times New Roman" panose="02020603050405020304" pitchFamily="18" charset="0"/>
                <a:cs typeface="Times New Roman" panose="02020603050405020304" pitchFamily="18" charset="0"/>
                <a:hlinkClick r:id="rId4"/>
              </a:rPr>
              <a:t>waytogrowinc.com</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4"/>
              </a:rPr>
              <a:t>info@waytogrowinc.com</a:t>
            </a:r>
            <a:r>
              <a:rPr lang="en-US" sz="1800" dirty="0">
                <a:latin typeface="Times New Roman" panose="02020603050405020304" pitchFamily="18" charset="0"/>
                <a:cs typeface="Times New Roman" panose="02020603050405020304" pitchFamily="18" charset="0"/>
              </a:rPr>
              <a:t> (404) 518-3248</a:t>
            </a:r>
          </a:p>
          <a:p>
            <a:pPr marL="448056" indent="-384048" fontAlgn="auto">
              <a:spcAft>
                <a:spcPts val="0"/>
              </a:spcAft>
              <a:buFont typeface="Wingdings 2"/>
              <a:buChar char=""/>
              <a:defRPr/>
            </a:pPr>
            <a:endParaRPr lang="en-US" b="1" dirty="0">
              <a:latin typeface="Times New Roman" panose="02020603050405020304" pitchFamily="18" charset="0"/>
              <a:cs typeface="Times New Roman" panose="02020603050405020304" pitchFamily="18" charset="0"/>
            </a:endParaRPr>
          </a:p>
        </p:txBody>
      </p:sp>
      <p:sp>
        <p:nvSpPr>
          <p:cNvPr id="17411"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August 2016</a:t>
            </a:r>
          </a:p>
        </p:txBody>
      </p:sp>
      <p:sp>
        <p:nvSpPr>
          <p:cNvPr id="1741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dirty="0">
                <a:solidFill>
                  <a:prstClr val="black"/>
                </a:solidFill>
              </a:rPr>
              <a:t>Thurman Reconciliation Initiatives - TRI Inc - Prof. Thee Smith</a:t>
            </a:r>
          </a:p>
        </p:txBody>
      </p:sp>
      <p:sp>
        <p:nvSpPr>
          <p:cNvPr id="1741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FEFD2D-BF9A-4F04-B750-9C37040686E8}" type="slidenum">
              <a:rPr lang="en-US">
                <a:solidFill>
                  <a:prstClr val="black"/>
                </a:solidFill>
              </a:rPr>
              <a:pPr fontAlgn="base">
                <a:spcBef>
                  <a:spcPct val="0"/>
                </a:spcBef>
                <a:spcAft>
                  <a:spcPct val="0"/>
                </a:spcAft>
              </a:pPr>
              <a:t>85</a:t>
            </a:fld>
            <a:endParaRPr lang="en-US"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505200"/>
            <a:ext cx="2401200" cy="735687"/>
          </a:xfrm>
          <a:prstGeom prst="rect">
            <a:avLst/>
          </a:prstGeom>
        </p:spPr>
      </p:pic>
    </p:spTree>
    <p:extLst>
      <p:ext uri="{BB962C8B-B14F-4D97-AF65-F5344CB8AC3E}">
        <p14:creationId xmlns:p14="http://schemas.microsoft.com/office/powerpoint/2010/main" val="973508629"/>
      </p:ext>
    </p:extLst>
  </p:cSld>
  <p:clrMapOvr>
    <a:masterClrMapping/>
  </p:clrMapOvr>
  <p:transition>
    <p:wedg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9"/>
            <a:ext cx="8229600" cy="874712"/>
          </a:xfrm>
        </p:spPr>
        <p:txBody>
          <a:bodyPr>
            <a:normAutofit fontScale="90000"/>
          </a:bodyPr>
          <a:lstStyle/>
          <a:p>
            <a:r>
              <a:rPr lang="en-US" sz="4000" dirty="0">
                <a:solidFill>
                  <a:schemeClr val="tx1"/>
                </a:solidFill>
                <a:effectLst/>
                <a:latin typeface="Times New Roman" panose="02020603050405020304" pitchFamily="18" charset="0"/>
                <a:cs typeface="Times New Roman" panose="02020603050405020304" pitchFamily="18" charset="0"/>
              </a:rPr>
              <a:t>Deliberately Developmental Organizations</a:t>
            </a:r>
          </a:p>
        </p:txBody>
      </p:sp>
      <p:sp>
        <p:nvSpPr>
          <p:cNvPr id="3" name="Content Placeholder 2"/>
          <p:cNvSpPr>
            <a:spLocks noGrp="1"/>
          </p:cNvSpPr>
          <p:nvPr>
            <p:ph sz="half" idx="1"/>
          </p:nvPr>
        </p:nvSpPr>
        <p:spPr>
          <a:xfrm>
            <a:off x="457200" y="1295400"/>
            <a:ext cx="4038600" cy="5029200"/>
          </a:xfrm>
        </p:spPr>
        <p:txBody>
          <a:bodyPr/>
          <a:lstStyle/>
          <a:p>
            <a:pPr marL="0" indent="0">
              <a:buNone/>
            </a:pPr>
            <a:r>
              <a:rPr lang="en-US" dirty="0">
                <a:latin typeface="open sans"/>
              </a:rPr>
              <a:t>“</a:t>
            </a:r>
            <a:r>
              <a:rPr lang="en-US" b="1" i="1" dirty="0">
                <a:latin typeface="Times New Roman" panose="02020603050405020304" pitchFamily="18" charset="0"/>
                <a:cs typeface="Times New Roman" panose="02020603050405020304" pitchFamily="18" charset="0"/>
              </a:rPr>
              <a:t>An Everyone Culture</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most provocative recasting of human and organizational potential since the advent of the ‘learning organization.’</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It will transform how you think about work and workplace culture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the twenty-first century.”</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—Gary Hamel, founder, The Management Innovation eXchange; author, </a:t>
            </a:r>
            <a:r>
              <a:rPr lang="en-US" sz="2000" i="1" dirty="0">
                <a:latin typeface="Times New Roman" panose="02020603050405020304" pitchFamily="18" charset="0"/>
                <a:cs typeface="Times New Roman" panose="02020603050405020304" pitchFamily="18" charset="0"/>
              </a:rPr>
              <a:t>The Future of Management</a:t>
            </a:r>
            <a:endParaRPr lang="en-US" sz="2000" b="0" i="0"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219200"/>
            <a:ext cx="4321744" cy="4551725"/>
          </a:xfrm>
        </p:spPr>
      </p:pic>
      <p:sp>
        <p:nvSpPr>
          <p:cNvPr id="5" name="Date Placeholder 4"/>
          <p:cNvSpPr>
            <a:spLocks noGrp="1"/>
          </p:cNvSpPr>
          <p:nvPr>
            <p:ph type="dt" sz="half" idx="10"/>
          </p:nvPr>
        </p:nvSpPr>
        <p:spPr/>
        <p:txBody>
          <a:bodyPr/>
          <a:lstStyle/>
          <a:p>
            <a:pPr>
              <a:defRPr/>
            </a:pPr>
            <a:r>
              <a:rPr lang="en-US" dirty="0"/>
              <a:t>August 2016</a:t>
            </a:r>
          </a:p>
        </p:txBody>
      </p:sp>
      <p:sp>
        <p:nvSpPr>
          <p:cNvPr id="6" name="Footer Placeholder 5"/>
          <p:cNvSpPr>
            <a:spLocks noGrp="1"/>
          </p:cNvSpPr>
          <p:nvPr>
            <p:ph type="ftr" sz="quarter" idx="11"/>
          </p:nvPr>
        </p:nvSpPr>
        <p:spPr/>
        <p:txBody>
          <a:bodyPr/>
          <a:lstStyle/>
          <a:p>
            <a:pPr>
              <a:defRPr/>
            </a:pPr>
            <a:r>
              <a:rPr lang="en-US" dirty="0"/>
              <a:t>Thurman Reconciliation Initiatives - TRI Inc - Prof. Thee Smith</a:t>
            </a:r>
          </a:p>
        </p:txBody>
      </p:sp>
      <p:sp>
        <p:nvSpPr>
          <p:cNvPr id="7" name="Slide Number Placeholder 6"/>
          <p:cNvSpPr>
            <a:spLocks noGrp="1"/>
          </p:cNvSpPr>
          <p:nvPr>
            <p:ph type="sldNum" sz="quarter" idx="12"/>
          </p:nvPr>
        </p:nvSpPr>
        <p:spPr/>
        <p:txBody>
          <a:bodyPr/>
          <a:lstStyle/>
          <a:p>
            <a:pPr>
              <a:defRPr/>
            </a:pPr>
            <a:fld id="{2E6868B8-4BA8-4CA6-85C9-83F7A5005C2C}" type="slidenum">
              <a:rPr lang="en-US" smtClean="0"/>
              <a:pPr>
                <a:defRPr/>
              </a:pPr>
              <a:t>86</a:t>
            </a:fld>
            <a:endParaRPr lang="en-US" dirty="0"/>
          </a:p>
        </p:txBody>
      </p:sp>
      <p:sp>
        <p:nvSpPr>
          <p:cNvPr id="9" name="TextBox 8"/>
          <p:cNvSpPr txBox="1"/>
          <p:nvPr/>
        </p:nvSpPr>
        <p:spPr>
          <a:xfrm>
            <a:off x="4606979" y="5736873"/>
            <a:ext cx="401986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3"/>
              </a:rPr>
              <a:t>www.waytogrowinc.com/services-2</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352560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normAutofit/>
          </a:bodyPr>
          <a:lstStyle/>
          <a:p>
            <a:pPr algn="ctr"/>
            <a:r>
              <a:rPr lang="en-US" sz="4000" b="1" dirty="0">
                <a:ln>
                  <a:noFill/>
                </a:ln>
                <a:solidFill>
                  <a:prstClr val="black"/>
                </a:solidFill>
                <a:effectLst/>
                <a:latin typeface="Times New Roman" panose="02020603050405020304" pitchFamily="18" charset="0"/>
                <a:ea typeface="+mn-ea"/>
                <a:cs typeface="Times New Roman" panose="02020603050405020304" pitchFamily="18" charset="0"/>
              </a:rPr>
              <a:t>DDO – The Workshop</a:t>
            </a:r>
            <a:endParaRPr lang="en-US" sz="4000" b="1" dirty="0"/>
          </a:p>
        </p:txBody>
      </p:sp>
      <p:sp>
        <p:nvSpPr>
          <p:cNvPr id="3" name="Content Placeholder 2"/>
          <p:cNvSpPr>
            <a:spLocks noGrp="1"/>
          </p:cNvSpPr>
          <p:nvPr>
            <p:ph idx="1"/>
          </p:nvPr>
        </p:nvSpPr>
        <p:spPr>
          <a:xfrm>
            <a:off x="533400" y="1295400"/>
            <a:ext cx="8229600" cy="5029200"/>
          </a:xfrm>
        </p:spPr>
        <p:txBody>
          <a:bodyPr/>
          <a:lstStyle/>
          <a:p>
            <a:pPr marL="0" indent="0" algn="r">
              <a:buNone/>
            </a:pPr>
            <a:r>
              <a:rPr lang="en-US" sz="2800" dirty="0">
                <a:latin typeface="Times New Roman" panose="02020603050405020304" pitchFamily="18" charset="0"/>
                <a:cs typeface="Times New Roman" panose="02020603050405020304" pitchFamily="18" charset="0"/>
              </a:rPr>
              <a:t>TWO-DAY PROGRAM 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DELIBERATELY DEVELOPMENTAL ORGANIZATION™</a:t>
            </a:r>
          </a:p>
          <a:p>
            <a:pPr marL="65087" indent="0">
              <a:buNone/>
            </a:pPr>
            <a:endParaRPr lang="en-US" sz="800" dirty="0">
              <a:latin typeface="Times New Roman" panose="02020603050405020304" pitchFamily="18" charset="0"/>
              <a:cs typeface="Times New Roman" panose="02020603050405020304" pitchFamily="18" charset="0"/>
            </a:endParaRPr>
          </a:p>
          <a:p>
            <a:pPr marL="65087" indent="0">
              <a:buNone/>
            </a:pPr>
            <a:r>
              <a:rPr lang="en-US" sz="2800" b="1" i="1" dirty="0">
                <a:latin typeface="Times New Roman" panose="02020603050405020304" pitchFamily="18" charset="0"/>
                <a:cs typeface="Times New Roman" panose="02020603050405020304" pitchFamily="18" charset="0"/>
              </a:rPr>
              <a:t>Is your organization a great place to grow</a:t>
            </a:r>
          </a:p>
          <a:p>
            <a:pPr marL="914400" indent="0">
              <a:buNone/>
            </a:pPr>
            <a:r>
              <a:rPr lang="en-US" sz="2800" b="1" i="1" dirty="0">
                <a:latin typeface="Times New Roman" panose="02020603050405020304" pitchFamily="18" charset="0"/>
                <a:cs typeface="Times New Roman" panose="02020603050405020304" pitchFamily="18" charset="0"/>
              </a:rPr>
              <a:t>for everyone in the organization every day?</a:t>
            </a:r>
            <a:endParaRPr lang="en-US" sz="2800" dirty="0">
              <a:latin typeface="Times New Roman" panose="02020603050405020304" pitchFamily="18" charset="0"/>
              <a:cs typeface="Times New Roman" panose="02020603050405020304" pitchFamily="18" charset="0"/>
            </a:endParaRPr>
          </a:p>
          <a:p>
            <a:pPr marL="65087" indent="0">
              <a:buNone/>
            </a:pPr>
            <a:endParaRPr lang="en-US" sz="800" dirty="0">
              <a:latin typeface="Times New Roman" panose="02020603050405020304" pitchFamily="18" charset="0"/>
              <a:cs typeface="Times New Roman" panose="02020603050405020304" pitchFamily="18" charset="0"/>
            </a:endParaRPr>
          </a:p>
          <a:p>
            <a:pPr marL="65087" indent="0">
              <a:buNone/>
            </a:pPr>
            <a:r>
              <a:rPr lang="en-US" sz="2800" dirty="0">
                <a:latin typeface="Times New Roman" panose="02020603050405020304" pitchFamily="18" charset="0"/>
                <a:cs typeface="Times New Roman" panose="02020603050405020304" pitchFamily="18" charset="0"/>
              </a:rPr>
              <a:t>What would an organization look like, if it so valued developing the capabilities of its people </a:t>
            </a:r>
          </a:p>
          <a:p>
            <a:pPr marL="65087" indent="0">
              <a:buNone/>
            </a:pPr>
            <a:endParaRPr lang="en-US" sz="800" dirty="0">
              <a:latin typeface="Times New Roman" panose="02020603050405020304" pitchFamily="18" charset="0"/>
              <a:cs typeface="Times New Roman" panose="02020603050405020304" pitchFamily="18" charset="0"/>
            </a:endParaRPr>
          </a:p>
          <a:p>
            <a:pPr marL="65087" indent="0">
              <a:buNone/>
            </a:pPr>
            <a:r>
              <a:rPr lang="en-US" sz="2800" dirty="0">
                <a:latin typeface="Times New Roman" panose="02020603050405020304" pitchFamily="18" charset="0"/>
                <a:cs typeface="Times New Roman" panose="02020603050405020304" pitchFamily="18" charset="0"/>
              </a:rPr>
              <a:t>that it sought to build a culture to draw everyone —  not just a few — into personal development opportunities every day?  </a:t>
            </a:r>
          </a:p>
        </p:txBody>
      </p:sp>
      <p:sp>
        <p:nvSpPr>
          <p:cNvPr id="4" name="Date Placeholder 3"/>
          <p:cNvSpPr>
            <a:spLocks noGrp="1"/>
          </p:cNvSpPr>
          <p:nvPr>
            <p:ph type="dt" sz="half" idx="10"/>
          </p:nvPr>
        </p:nvSpPr>
        <p:spPr/>
        <p:txBody>
          <a:bodyPr/>
          <a:lstStyle/>
          <a:p>
            <a:pPr>
              <a:defRPr/>
            </a:pPr>
            <a:r>
              <a:rPr lang="en-US" dirty="0"/>
              <a:t>August 2016</a:t>
            </a:r>
          </a:p>
        </p:txBody>
      </p:sp>
      <p:sp>
        <p:nvSpPr>
          <p:cNvPr id="5" name="Footer Placeholder 4"/>
          <p:cNvSpPr>
            <a:spLocks noGrp="1"/>
          </p:cNvSpPr>
          <p:nvPr>
            <p:ph type="ftr" sz="quarter" idx="11"/>
          </p:nvPr>
        </p:nvSpPr>
        <p:spPr/>
        <p:txBody>
          <a:bodyPr/>
          <a:lstStyle/>
          <a:p>
            <a:pPr>
              <a:defRPr/>
            </a:pPr>
            <a:r>
              <a:rPr lang="en-US" dirty="0"/>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pPr>
                <a:defRPr/>
              </a:pPr>
              <a:t>87</a:t>
            </a:fld>
            <a:endParaRPr lang="en-US" dirty="0"/>
          </a:p>
        </p:txBody>
      </p:sp>
    </p:spTree>
    <p:extLst>
      <p:ext uri="{BB962C8B-B14F-4D97-AF65-F5344CB8AC3E}">
        <p14:creationId xmlns:p14="http://schemas.microsoft.com/office/powerpoint/2010/main" val="4228186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04" y="152400"/>
            <a:ext cx="8229600" cy="951706"/>
          </a:xfrm>
        </p:spPr>
        <p:txBody>
          <a:bodyPr>
            <a:normAutofit/>
          </a:bodyPr>
          <a:lstStyle/>
          <a:p>
            <a:pPr algn="ctr"/>
            <a:r>
              <a:rPr lang="en-US" sz="4000" b="1" dirty="0">
                <a:ln>
                  <a:noFill/>
                </a:ln>
                <a:solidFill>
                  <a:prstClr val="black"/>
                </a:solidFill>
                <a:effectLst/>
                <a:latin typeface="Times New Roman" panose="02020603050405020304" pitchFamily="18" charset="0"/>
                <a:ea typeface="+mn-ea"/>
                <a:cs typeface="Times New Roman" panose="02020603050405020304" pitchFamily="18" charset="0"/>
              </a:rPr>
              <a:t>DDO – The Workshop</a:t>
            </a:r>
            <a:endParaRPr lang="en-US" sz="4000" b="1" dirty="0"/>
          </a:p>
        </p:txBody>
      </p:sp>
      <p:sp>
        <p:nvSpPr>
          <p:cNvPr id="3" name="Content Placeholder 2"/>
          <p:cNvSpPr>
            <a:spLocks noGrp="1"/>
          </p:cNvSpPr>
          <p:nvPr>
            <p:ph idx="1"/>
          </p:nvPr>
        </p:nvSpPr>
        <p:spPr>
          <a:xfrm>
            <a:off x="517574" y="914400"/>
            <a:ext cx="8229600" cy="5334000"/>
          </a:xfrm>
        </p:spPr>
        <p:txBody>
          <a:bodyPr/>
          <a:lstStyle/>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What if an organization could develop its people in the flow of the typical workday, rather than relying only</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on outside-the-flow inputs like leadership-development programs, executive coaching, and company retreats?</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What are the challenges and rewards of leading such an organization and of working in such an organization?</a:t>
            </a:r>
          </a:p>
          <a:p>
            <a:pPr marL="0" indent="0">
              <a:buNone/>
            </a:pPr>
            <a:r>
              <a:rPr lang="en-US" sz="800" b="1" dirty="0">
                <a:latin typeface="Times New Roman" panose="02020603050405020304" pitchFamily="18" charset="0"/>
                <a:cs typeface="Times New Roman" panose="02020603050405020304" pitchFamily="18" charset="0"/>
              </a:rPr>
              <a:t>______________________________________________________________________</a:t>
            </a:r>
          </a:p>
          <a:p>
            <a:pPr marL="0" indent="0">
              <a:buNone/>
            </a:pPr>
            <a:endParaRPr lang="en-US" sz="8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Monday June 2, 2014 at 9:00 AM</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-to- Tuesday June 3, 2014 at 4:00 PM	</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Where: </a:t>
            </a:r>
            <a:r>
              <a:rPr lang="en-US" sz="2000" dirty="0">
                <a:latin typeface="Times New Roman" panose="02020603050405020304" pitchFamily="18" charset="0"/>
                <a:cs typeface="Times New Roman" panose="02020603050405020304" pitchFamily="18" charset="0"/>
              </a:rPr>
              <a:t>Knafel Center, Radcliffe Institute at Harvard University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10 Garden Street, Cambridge, MA 02138 </a:t>
            </a:r>
            <a:r>
              <a:rPr lang="en-US" sz="2000" dirty="0"/>
              <a:t> </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sz="800" dirty="0">
                <a:solidFill>
                  <a:prstClr val="black"/>
                </a:solidFill>
                <a:latin typeface="Times New Roman" panose="02020603050405020304" pitchFamily="18" charset="0"/>
                <a:cs typeface="Times New Roman" panose="02020603050405020304" pitchFamily="18" charset="0"/>
                <a:hlinkClick r:id="rId3"/>
              </a:rPr>
              <a:t>http://events.r20.constantcontact.com/register/event;jsessionid=3FDEA8EABD380F02F72013029EFF8217.worker_registrant?llr=kyfp9woab&amp;oeidk=a07e8yz64xtf2fe4e85</a:t>
            </a:r>
            <a:endParaRPr lang="en-US" sz="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dirty="0">
                <a:solidFill>
                  <a:prstClr val="black"/>
                </a:solidFill>
              </a:rPr>
              <a:t>August 2016</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30F29423-1858-4F83-B648-351E2234E026}" type="slidenum">
              <a:rPr lang="en-US" smtClean="0">
                <a:solidFill>
                  <a:prstClr val="black"/>
                </a:solidFill>
              </a:rPr>
              <a:pPr>
                <a:defRPr/>
              </a:pPr>
              <a:t>88</a:t>
            </a:fld>
            <a:endParaRPr lang="en-US"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172857"/>
            <a:ext cx="2858400" cy="875765"/>
          </a:xfrm>
          <a:prstGeom prst="rect">
            <a:avLst/>
          </a:prstGeom>
        </p:spPr>
      </p:pic>
      <p:sp>
        <p:nvSpPr>
          <p:cNvPr id="8" name="TextBox 7"/>
          <p:cNvSpPr txBox="1"/>
          <p:nvPr/>
        </p:nvSpPr>
        <p:spPr>
          <a:xfrm>
            <a:off x="6705600" y="6248400"/>
            <a:ext cx="76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51644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609600"/>
            <a:ext cx="8062912" cy="1636713"/>
          </a:xfrm>
        </p:spPr>
        <p:txBody>
          <a:bodyPr>
            <a:normAutofit fontScale="90000"/>
          </a:bodyPr>
          <a:lstStyle/>
          <a:p>
            <a:pPr marL="636587" indent="-571500">
              <a:spcBef>
                <a:spcPct val="20000"/>
              </a:spcBef>
            </a:pPr>
            <a:r>
              <a:rPr lang="en-US" sz="6600" dirty="0">
                <a:ln>
                  <a:noFill/>
                </a:ln>
                <a:solidFill>
                  <a:prstClr val="black"/>
                </a:solidFill>
                <a:effectLst/>
                <a:latin typeface="Times New Roman" panose="02020603050405020304" pitchFamily="18" charset="0"/>
                <a:cs typeface="Times New Roman" panose="02020603050405020304" pitchFamily="18" charset="0"/>
              </a:rPr>
              <a:t>	</a:t>
            </a:r>
            <a:br>
              <a:rPr lang="en-US" sz="6600" dirty="0">
                <a:ln>
                  <a:noFill/>
                </a:ln>
                <a:solidFill>
                  <a:prstClr val="black"/>
                </a:solidFill>
                <a:effectLst/>
                <a:latin typeface="Times New Roman" panose="02020603050405020304" pitchFamily="18" charset="0"/>
                <a:cs typeface="Times New Roman" panose="02020603050405020304" pitchFamily="18" charset="0"/>
              </a:rPr>
            </a:br>
            <a:r>
              <a:rPr lang="en-US" sz="3600" dirty="0">
                <a:ln>
                  <a:noFill/>
                </a:ln>
                <a:solidFill>
                  <a:prstClr val="black"/>
                </a:solidFill>
                <a:effectLst/>
                <a:latin typeface="Times New Roman" panose="02020603050405020304" pitchFamily="18" charset="0"/>
                <a:cs typeface="Times New Roman" panose="02020603050405020304" pitchFamily="18" charset="0"/>
              </a:rPr>
              <a:t>APPENDIX 4.</a:t>
            </a:r>
            <a:br>
              <a:rPr lang="en-US" sz="3600" dirty="0">
                <a:ln>
                  <a:noFill/>
                </a:ln>
                <a:solidFill>
                  <a:prstClr val="black"/>
                </a:solidFill>
                <a:effectLst/>
                <a:latin typeface="Times New Roman" panose="02020603050405020304" pitchFamily="18" charset="0"/>
                <a:cs typeface="Times New Roman" panose="02020603050405020304" pitchFamily="18" charset="0"/>
              </a:rPr>
            </a:br>
            <a:r>
              <a:rPr lang="en-US" sz="4200" dirty="0">
                <a:ln>
                  <a:noFill/>
                </a:ln>
                <a:solidFill>
                  <a:prstClr val="black"/>
                </a:solidFill>
                <a:effectLst/>
                <a:latin typeface="Times New Roman" panose="02020603050405020304" pitchFamily="18" charset="0"/>
                <a:cs typeface="Times New Roman" panose="02020603050405020304" pitchFamily="18" charset="0"/>
              </a:rPr>
              <a:t>‘</a:t>
            </a:r>
            <a:r>
              <a:rPr lang="en-US" sz="4200" b="1" dirty="0">
                <a:ln>
                  <a:noFill/>
                </a:ln>
                <a:solidFill>
                  <a:prstClr val="black"/>
                </a:solidFill>
                <a:effectLst/>
                <a:latin typeface="Times New Roman" panose="02020603050405020304" pitchFamily="18" charset="0"/>
                <a:cs typeface="Times New Roman" panose="02020603050405020304" pitchFamily="18" charset="0"/>
              </a:rPr>
              <a:t>Interfaith Competence</a:t>
            </a:r>
            <a:r>
              <a:rPr lang="en-US" sz="4200" dirty="0">
                <a:ln>
                  <a:noFill/>
                </a:ln>
                <a:solidFill>
                  <a:prstClr val="black"/>
                </a:solidFill>
                <a:effectLst/>
                <a:latin typeface="Times New Roman" panose="02020603050405020304" pitchFamily="18" charset="0"/>
                <a:cs typeface="Times New Roman" panose="02020603050405020304" pitchFamily="18" charset="0"/>
              </a:rPr>
              <a:t>’</a:t>
            </a:r>
            <a:r>
              <a:rPr lang="en-US" sz="4200" baseline="30000" dirty="0">
                <a:ln>
                  <a:noFill/>
                </a:ln>
                <a:solidFill>
                  <a:prstClr val="black"/>
                </a:solidFill>
                <a:effectLst/>
                <a:latin typeface="Times New Roman" panose="02020603050405020304" pitchFamily="18" charset="0"/>
                <a:cs typeface="Times New Roman" panose="02020603050405020304" pitchFamily="18" charset="0"/>
              </a:rPr>
              <a:t>©</a:t>
            </a:r>
            <a:r>
              <a:rPr lang="en-US" sz="4200" dirty="0">
                <a:ln>
                  <a:noFill/>
                </a:ln>
                <a:solidFill>
                  <a:prstClr val="black"/>
                </a:solidFill>
                <a:effectLst/>
                <a:latin typeface="Times New Roman" panose="02020603050405020304" pitchFamily="18" charset="0"/>
                <a:cs typeface="Times New Roman" panose="02020603050405020304" pitchFamily="18" charset="0"/>
              </a:rPr>
              <a:t> </a:t>
            </a:r>
            <a:br>
              <a:rPr lang="en-US" sz="4200" dirty="0">
                <a:ln>
                  <a:noFill/>
                </a:ln>
                <a:solidFill>
                  <a:prstClr val="black"/>
                </a:solidFill>
                <a:effectLst/>
                <a:latin typeface="Times New Roman" panose="02020603050405020304" pitchFamily="18" charset="0"/>
                <a:cs typeface="Times New Roman" panose="02020603050405020304" pitchFamily="18" charset="0"/>
              </a:rPr>
            </a:br>
            <a:r>
              <a:rPr lang="en-US" sz="4200" dirty="0">
                <a:ln>
                  <a:noFill/>
                </a:ln>
                <a:solidFill>
                  <a:prstClr val="black"/>
                </a:solidFill>
                <a:effectLst/>
                <a:latin typeface="Times New Roman" panose="02020603050405020304" pitchFamily="18" charset="0"/>
                <a:cs typeface="Times New Roman" panose="02020603050405020304" pitchFamily="18" charset="0"/>
              </a:rPr>
              <a:t>as Restorative </a:t>
            </a:r>
            <a:endParaRPr lang="en-US" sz="4200" dirty="0"/>
          </a:p>
        </p:txBody>
      </p:sp>
      <p:sp>
        <p:nvSpPr>
          <p:cNvPr id="3" name="Subtitle 2"/>
          <p:cNvSpPr>
            <a:spLocks noGrp="1"/>
          </p:cNvSpPr>
          <p:nvPr>
            <p:ph type="subTitle" idx="1"/>
          </p:nvPr>
        </p:nvSpPr>
        <p:spPr>
          <a:xfrm>
            <a:off x="685800" y="2743200"/>
            <a:ext cx="8062912" cy="2362200"/>
          </a:xfrm>
        </p:spPr>
        <p:txBody>
          <a:bodyPr/>
          <a:lstStyle/>
          <a:p>
            <a:r>
              <a:rPr lang="en-US" sz="4000" b="1" dirty="0">
                <a:ln>
                  <a:noFill/>
                </a:ln>
                <a:solidFill>
                  <a:prstClr val="black"/>
                </a:solidFill>
                <a:latin typeface="Times New Roman" panose="02020603050405020304" pitchFamily="18" charset="0"/>
                <a:ea typeface="+mj-ea"/>
                <a:cs typeface="Times New Roman" panose="02020603050405020304" pitchFamily="18" charset="0"/>
              </a:rPr>
              <a:t>An Inter-Faith Typology—</a:t>
            </a:r>
          </a:p>
          <a:p>
            <a:r>
              <a:rPr lang="en-US" sz="4000" b="1" dirty="0">
                <a:ln>
                  <a:noFill/>
                </a:ln>
                <a:solidFill>
                  <a:prstClr val="black"/>
                </a:solidFill>
                <a:latin typeface="Times New Roman" panose="02020603050405020304" pitchFamily="18" charset="0"/>
                <a:ea typeface="+mj-ea"/>
                <a:cs typeface="Times New Roman" panose="02020603050405020304" pitchFamily="18" charset="0"/>
              </a:rPr>
              <a:t>or ‘Inter-Faith LTE’ </a:t>
            </a:r>
          </a:p>
          <a:p>
            <a:r>
              <a:rPr lang="en-US" sz="2800" dirty="0">
                <a:ln>
                  <a:noFill/>
                </a:ln>
                <a:solidFill>
                  <a:prstClr val="black"/>
                </a:solidFill>
                <a:latin typeface="Times New Roman" panose="02020603050405020304" pitchFamily="18" charset="0"/>
                <a:ea typeface="+mj-ea"/>
                <a:cs typeface="Times New Roman" panose="02020603050405020304" pitchFamily="18" charset="0"/>
              </a:rPr>
              <a:t>[LTE – Long Term Evolution]</a:t>
            </a:r>
          </a:p>
          <a:p>
            <a:endParaRPr lang="en-US" sz="5200" b="1" dirty="0">
              <a:ln>
                <a:noFill/>
              </a:ln>
              <a:solidFill>
                <a:prstClr val="black"/>
              </a:solidFill>
              <a:latin typeface="Times New Roman" panose="02020603050405020304" pitchFamily="18" charset="0"/>
              <a:ea typeface="+mj-ea"/>
              <a:cs typeface="Times New Roman" panose="02020603050405020304" pitchFamily="18" charset="0"/>
            </a:endParaRPr>
          </a:p>
          <a:p>
            <a:br>
              <a:rPr lang="en-US" sz="2500" dirty="0">
                <a:ln>
                  <a:noFill/>
                </a:ln>
                <a:solidFill>
                  <a:prstClr val="black"/>
                </a:solidFill>
                <a:latin typeface="Times New Roman" panose="02020603050405020304" pitchFamily="18" charset="0"/>
                <a:ea typeface="+mj-ea"/>
                <a:cs typeface="Times New Roman" panose="02020603050405020304" pitchFamily="18" charset="0"/>
              </a:rPr>
            </a:br>
            <a:endParaRPr lang="en-US" dirty="0"/>
          </a:p>
        </p:txBody>
      </p:sp>
      <p:sp>
        <p:nvSpPr>
          <p:cNvPr id="4" name="Date Placeholder 3"/>
          <p:cNvSpPr>
            <a:spLocks noGrp="1"/>
          </p:cNvSpPr>
          <p:nvPr>
            <p:ph type="dt" sz="half" idx="10"/>
          </p:nvPr>
        </p:nvSpPr>
        <p:spPr/>
        <p:txBody>
          <a:bodyPr/>
          <a:lstStyle/>
          <a:p>
            <a:pPr>
              <a:defRPr/>
            </a:pPr>
            <a:r>
              <a:rPr lang="en-US" dirty="0">
                <a:solidFill>
                  <a:prstClr val="black"/>
                </a:solidFill>
              </a:rPr>
              <a:t>October 2017</a:t>
            </a:r>
          </a:p>
        </p:txBody>
      </p:sp>
      <p:sp>
        <p:nvSpPr>
          <p:cNvPr id="5" name="Footer Placeholder 4"/>
          <p:cNvSpPr>
            <a:spLocks noGrp="1"/>
          </p:cNvSpPr>
          <p:nvPr>
            <p:ph type="ftr" sz="quarter" idx="11"/>
          </p:nvPr>
        </p:nvSpPr>
        <p:spPr/>
        <p:txBody>
          <a:bodyPr/>
          <a:lstStyle/>
          <a:p>
            <a:pPr>
              <a:defRPr/>
            </a:pPr>
            <a:r>
              <a:rPr lang="en-US" dirty="0">
                <a:solidFill>
                  <a:prstClr val="black"/>
                </a:solidFill>
              </a:rPr>
              <a:t>Thurman Reconciliation Initiatives - TRI Inc - Prof. Thee Smith</a:t>
            </a:r>
          </a:p>
        </p:txBody>
      </p:sp>
      <p:sp>
        <p:nvSpPr>
          <p:cNvPr id="6" name="Slide Number Placeholder 5"/>
          <p:cNvSpPr>
            <a:spLocks noGrp="1"/>
          </p:cNvSpPr>
          <p:nvPr>
            <p:ph type="sldNum" sz="quarter" idx="12"/>
          </p:nvPr>
        </p:nvSpPr>
        <p:spPr/>
        <p:txBody>
          <a:bodyPr/>
          <a:lstStyle/>
          <a:p>
            <a:pPr>
              <a:defRPr/>
            </a:pPr>
            <a:fld id="{DDD99E51-6E9C-48B6-ACB1-3105CFAB3E7F}" type="slidenum">
              <a:rPr lang="en-US"/>
              <a:pPr>
                <a:defRPr/>
              </a:pPr>
              <a:t>89</a:t>
            </a:fld>
            <a:endParaRPr lang="en-US" dirty="0"/>
          </a:p>
        </p:txBody>
      </p:sp>
    </p:spTree>
    <p:extLst>
      <p:ext uri="{BB962C8B-B14F-4D97-AF65-F5344CB8AC3E}">
        <p14:creationId xmlns:p14="http://schemas.microsoft.com/office/powerpoint/2010/main" val="300705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en-US" altLang="en-US" sz="1000" dirty="0">
                <a:latin typeface="+mn-lt"/>
              </a:rPr>
              <a:t>October 2017</a:t>
            </a:r>
          </a:p>
        </p:txBody>
      </p:sp>
      <p:sp>
        <p:nvSpPr>
          <p:cNvPr id="11267" name="Footer Placeholder 4"/>
          <p:cNvSpPr>
            <a:spLocks noGrp="1"/>
          </p:cNvSpPr>
          <p:nvPr>
            <p:ph type="ftr" sz="quarter" idx="11"/>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lvl="0" fontAlgn="base">
              <a:spcBef>
                <a:spcPct val="0"/>
              </a:spcBef>
              <a:spcAft>
                <a:spcPct val="0"/>
              </a:spcAft>
              <a:buNone/>
            </a:pPr>
            <a:r>
              <a:rPr lang="en-US" sz="1000" dirty="0">
                <a:solidFill>
                  <a:prstClr val="black"/>
                </a:solidFill>
                <a:latin typeface="Arial"/>
                <a:cs typeface="+mn-cs"/>
              </a:rPr>
              <a:t>Thurman Reconciliation Initiatives - TRI Inc - Prof. Thee Smith</a:t>
            </a:r>
          </a:p>
        </p:txBody>
      </p:sp>
      <p:sp>
        <p:nvSpPr>
          <p:cNvPr id="11268" name="Slide Number Placeholder 5"/>
          <p:cNvSpPr>
            <a:spLocks noGrp="1"/>
          </p:cNvSpPr>
          <p:nvPr>
            <p:ph type="sldNum" sz="quarter" idx="12"/>
          </p:nvPr>
        </p:nvSpPr>
        <p:spPr>
          <a:noFill/>
        </p:spPr>
        <p:txBody>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5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fld id="{F9755012-DC72-4486-8545-DCF8EA6EEE77}" type="slidenum">
              <a:rPr lang="en-US" altLang="en-US" sz="1300" smtClean="0">
                <a:latin typeface="Comic Sans MS" pitchFamily="66" charset="0"/>
              </a:rPr>
              <a:pPr>
                <a:spcBef>
                  <a:spcPct val="0"/>
                </a:spcBef>
                <a:buFontTx/>
                <a:buNone/>
              </a:pPr>
              <a:t>9</a:t>
            </a:fld>
            <a:endParaRPr lang="en-US" altLang="en-US" sz="1300" dirty="0">
              <a:latin typeface="Comic Sans MS" pitchFamily="66" charset="0"/>
            </a:endParaRPr>
          </a:p>
        </p:txBody>
      </p:sp>
      <p:graphicFrame>
        <p:nvGraphicFramePr>
          <p:cNvPr id="11269" name="Object 6"/>
          <p:cNvGraphicFramePr>
            <a:graphicFrameLocks noChangeAspect="1"/>
          </p:cNvGraphicFramePr>
          <p:nvPr/>
        </p:nvGraphicFramePr>
        <p:xfrm>
          <a:off x="2133600" y="2743200"/>
          <a:ext cx="1752600" cy="1687513"/>
        </p:xfrm>
        <a:graphic>
          <a:graphicData uri="http://schemas.openxmlformats.org/presentationml/2006/ole">
            <mc:AlternateContent xmlns:mc="http://schemas.openxmlformats.org/markup-compatibility/2006">
              <mc:Choice xmlns:v="urn:schemas-microsoft-com:vml" Requires="v">
                <p:oleObj spid="_x0000_s2143" r:id="rId4" imgW="257044" imgH="247690" progId="">
                  <p:embed/>
                </p:oleObj>
              </mc:Choice>
              <mc:Fallback>
                <p:oleObj r:id="rId4" imgW="257044" imgH="247690" progId="">
                  <p:embed/>
                  <p:pic>
                    <p:nvPicPr>
                      <p:cNvPr id="0" nam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133600" y="2743200"/>
                        <a:ext cx="17526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Rectangle 2"/>
          <p:cNvSpPr>
            <a:spLocks noGrp="1" noChangeArrowheads="1"/>
          </p:cNvSpPr>
          <p:nvPr>
            <p:ph type="title"/>
          </p:nvPr>
        </p:nvSpPr>
        <p:spPr/>
        <p:txBody>
          <a:bodyPr/>
          <a:lstStyle/>
          <a:p>
            <a:pPr eaLnBrk="1" hangingPunct="1"/>
            <a:r>
              <a:rPr lang="en-US" altLang="en-US" dirty="0"/>
              <a:t> </a:t>
            </a:r>
          </a:p>
        </p:txBody>
      </p:sp>
      <p:sp>
        <p:nvSpPr>
          <p:cNvPr id="11271" name="Rectangle 3"/>
          <p:cNvSpPr>
            <a:spLocks noGrp="1" noChangeArrowheads="1"/>
          </p:cNvSpPr>
          <p:nvPr>
            <p:ph type="body" idx="1"/>
          </p:nvPr>
        </p:nvSpPr>
        <p:spPr>
          <a:xfrm>
            <a:off x="762000" y="381000"/>
            <a:ext cx="7820025" cy="5943600"/>
          </a:xfrm>
        </p:spPr>
        <p:txBody>
          <a:bodyPr/>
          <a:lstStyle/>
          <a:p>
            <a:pPr eaLnBrk="1" hangingPunct="1">
              <a:buFontTx/>
              <a:buNone/>
            </a:pPr>
            <a:r>
              <a:rPr lang="en-US" altLang="en-US" dirty="0">
                <a:solidFill>
                  <a:schemeClr val="tx2"/>
                </a:solidFill>
                <a:latin typeface="Times New Roman" panose="02020603050405020304" pitchFamily="18" charset="0"/>
                <a:cs typeface="Times New Roman" panose="02020603050405020304" pitchFamily="18" charset="0"/>
              </a:rPr>
              <a:t>LISTENING </a:t>
            </a:r>
            <a:r>
              <a:rPr lang="en-US" altLang="en-US" u="sng" dirty="0">
                <a:solidFill>
                  <a:schemeClr val="tx2"/>
                </a:solidFill>
                <a:latin typeface="Times New Roman" panose="02020603050405020304" pitchFamily="18" charset="0"/>
                <a:cs typeface="Times New Roman" panose="02020603050405020304" pitchFamily="18" charset="0"/>
              </a:rPr>
              <a:t>DOES</a:t>
            </a:r>
            <a:r>
              <a:rPr lang="en-US" altLang="en-US" dirty="0">
                <a:solidFill>
                  <a:schemeClr val="tx2"/>
                </a:solidFill>
                <a:latin typeface="Times New Roman" panose="02020603050405020304" pitchFamily="18" charset="0"/>
                <a:cs typeface="Times New Roman" panose="02020603050405020304" pitchFamily="18" charset="0"/>
              </a:rPr>
              <a:t> MEAN THAT YOU:</a:t>
            </a:r>
          </a:p>
          <a:p>
            <a:pPr eaLnBrk="1" hangingPunct="1">
              <a:buFontTx/>
              <a:buNone/>
            </a:pPr>
            <a:endParaRPr lang="en-US" altLang="en-US" sz="800" dirty="0">
              <a:solidFill>
                <a:schemeClr val="tx2"/>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Allow time to </a:t>
            </a:r>
            <a:r>
              <a:rPr lang="en-US" altLang="en-US" sz="2800" b="1" dirty="0">
                <a:latin typeface="Times New Roman" panose="02020603050405020304" pitchFamily="18" charset="0"/>
                <a:cs typeface="Times New Roman" panose="02020603050405020304" pitchFamily="18" charset="0"/>
              </a:rPr>
              <a:t>respect</a:t>
            </a:r>
            <a:r>
              <a:rPr lang="en-US" altLang="en-US" sz="2800" dirty="0">
                <a:latin typeface="Times New Roman" panose="02020603050405020304" pitchFamily="18" charset="0"/>
                <a:cs typeface="Times New Roman" panose="02020603050405020304" pitchFamily="18" charset="0"/>
              </a:rPr>
              <a:t> another</a:t>
            </a:r>
          </a:p>
          <a:p>
            <a:pPr marL="65087" indent="0" eaLnBrk="1" hangingPunct="1">
              <a:buNone/>
            </a:pPr>
            <a:endParaRPr lang="en-US" altLang="en-US" sz="8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Show strength &amp; </a:t>
            </a:r>
            <a:r>
              <a:rPr lang="en-US" altLang="en-US" sz="2800" b="1" dirty="0">
                <a:latin typeface="Times New Roman" panose="02020603050405020304" pitchFamily="18" charset="0"/>
                <a:cs typeface="Times New Roman" panose="02020603050405020304" pitchFamily="18" charset="0"/>
              </a:rPr>
              <a:t>courage</a:t>
            </a:r>
            <a:r>
              <a:rPr lang="en-US" altLang="en-US" sz="2800" dirty="0">
                <a:latin typeface="Times New Roman" panose="02020603050405020304" pitchFamily="18" charset="0"/>
                <a:cs typeface="Times New Roman" panose="02020603050405020304" pitchFamily="18" charset="0"/>
              </a:rPr>
              <a:t> to care about another</a:t>
            </a:r>
          </a:p>
          <a:p>
            <a:pPr marL="65087" indent="0" eaLnBrk="1" hangingPunct="1">
              <a:buNone/>
            </a:pPr>
            <a:endParaRPr lang="en-US" altLang="en-US" sz="8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Are willing to make a </a:t>
            </a:r>
            <a:r>
              <a:rPr lang="en-US" altLang="en-US" sz="2800" b="1" dirty="0">
                <a:latin typeface="Times New Roman" panose="02020603050405020304" pitchFamily="18" charset="0"/>
                <a:cs typeface="Times New Roman" panose="02020603050405020304" pitchFamily="18" charset="0"/>
              </a:rPr>
              <a:t>difference </a:t>
            </a:r>
            <a:r>
              <a:rPr lang="en-US" altLang="en-US" sz="2800" dirty="0">
                <a:latin typeface="Times New Roman" panose="02020603050405020304" pitchFamily="18" charset="0"/>
                <a:cs typeface="Times New Roman" panose="02020603050405020304" pitchFamily="18" charset="0"/>
              </a:rPr>
              <a:t>with another</a:t>
            </a:r>
          </a:p>
          <a:p>
            <a:pPr eaLnBrk="1" hangingPunct="1">
              <a:buFontTx/>
              <a:buNone/>
            </a:pPr>
            <a:r>
              <a:rPr lang="en-US" altLang="en-US" b="1" dirty="0"/>
              <a:t>__________ </a:t>
            </a:r>
          </a:p>
          <a:p>
            <a:pPr marL="0" marR="0" indent="0" algn="just">
              <a:spcBef>
                <a:spcPts val="0"/>
              </a:spcBef>
              <a:spcAft>
                <a:spcPts val="0"/>
              </a:spcAft>
              <a:buNone/>
            </a:pPr>
            <a:endParaRPr lang="en-US" sz="2400" dirty="0">
              <a:latin typeface="Times New Roman" panose="02020603050405020304" pitchFamily="18" charset="0"/>
              <a:ea typeface="Times New Roman"/>
              <a:cs typeface="Times New Roman" panose="02020603050405020304" pitchFamily="18" charset="0"/>
            </a:endParaRPr>
          </a:p>
          <a:p>
            <a:pPr marL="0" marR="0" indent="0" algn="just">
              <a:spcBef>
                <a:spcPts val="0"/>
              </a:spcBef>
              <a:spcAft>
                <a:spcPts val="0"/>
              </a:spcAft>
              <a:buNone/>
            </a:pPr>
            <a:r>
              <a:rPr lang="en-US" sz="2400" dirty="0">
                <a:latin typeface="Times New Roman" panose="02020603050405020304" pitchFamily="18" charset="0"/>
                <a:ea typeface="Times New Roman"/>
                <a:cs typeface="Times New Roman" panose="02020603050405020304" pitchFamily="18" charset="0"/>
              </a:rPr>
              <a:t>“I call [it] no-fault reconciliation — the recognition that we are all of a kind, with the same vulnerabilities, the same possibilities, and the same needs for God and each other.”  </a:t>
            </a:r>
          </a:p>
          <a:p>
            <a:pPr marL="0" marR="0" indent="0" algn="just">
              <a:spcBef>
                <a:spcPts val="0"/>
              </a:spcBef>
              <a:spcAft>
                <a:spcPts val="0"/>
              </a:spcAft>
              <a:buNone/>
            </a:pPr>
            <a:endParaRPr lang="en-US" sz="800" dirty="0">
              <a:latin typeface="Times New Roman" panose="02020603050405020304" pitchFamily="18" charset="0"/>
              <a:ea typeface="Times New Roman"/>
              <a:cs typeface="Times New Roman" panose="02020603050405020304" pitchFamily="18" charset="0"/>
            </a:endParaRPr>
          </a:p>
          <a:p>
            <a:pPr marL="0" marR="0" indent="0" algn="just">
              <a:spcBef>
                <a:spcPts val="0"/>
              </a:spcBef>
              <a:spcAft>
                <a:spcPts val="0"/>
              </a:spcAft>
              <a:buNone/>
            </a:pPr>
            <a:r>
              <a:rPr lang="en-US" sz="2400" dirty="0">
                <a:latin typeface="Times New Roman" panose="02020603050405020304" pitchFamily="18" charset="0"/>
                <a:ea typeface="Times New Roman"/>
                <a:cs typeface="Times New Roman" panose="02020603050405020304" pitchFamily="18" charset="0"/>
              </a:rPr>
              <a:t>	—C. Eric Lincoln, </a:t>
            </a:r>
            <a:r>
              <a:rPr lang="en-US" sz="2400" i="1" dirty="0">
                <a:latin typeface="Times New Roman" panose="02020603050405020304" pitchFamily="18" charset="0"/>
                <a:ea typeface="Times New Roman"/>
                <a:cs typeface="Times New Roman" panose="02020603050405020304" pitchFamily="18" charset="0"/>
              </a:rPr>
              <a:t>Coming Through the Fire: Surviving Race and Place in America</a:t>
            </a:r>
            <a:r>
              <a:rPr lang="en-US" sz="2400" dirty="0">
                <a:latin typeface="Times New Roman" panose="02020603050405020304" pitchFamily="18" charset="0"/>
                <a:ea typeface="Times New Roman"/>
                <a:cs typeface="Times New Roman" panose="02020603050405020304" pitchFamily="18" charset="0"/>
              </a:rPr>
              <a:t> (Duke Univ., p. 157).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Rectangle 11"/>
          <p:cNvSpPr>
            <a:spLocks noGrp="1"/>
          </p:cNvSpPr>
          <p:nvPr>
            <p:ph type="title"/>
          </p:nvPr>
        </p:nvSpPr>
        <p:spPr bwMode="auto">
          <a:xfrm>
            <a:off x="457200" y="268288"/>
            <a:ext cx="7924800" cy="493712"/>
          </a:xfrm>
          <a:noFill/>
        </p:spPr>
        <p:txBody>
          <a:bodyPr wrap="square" lIns="91440" tIns="45720" rIns="91440" bIns="45720" numCol="1" anchorCtr="0" compatLnSpc="1">
            <a:prstTxWarp prst="textNoShape">
              <a:avLst/>
            </a:prstTxWarp>
            <a:normAutofit fontScale="90000"/>
          </a:bodyPr>
          <a:lstStyle/>
          <a:p>
            <a:pPr algn="ctr"/>
            <a:r>
              <a:rPr lang="en-US" sz="3800" b="1" dirty="0">
                <a:ln>
                  <a:noFill/>
                </a:ln>
                <a:solidFill>
                  <a:schemeClr val="tx1"/>
                </a:solidFill>
                <a:effectLst/>
                <a:latin typeface="Times New Roman" panose="02020603050405020304" pitchFamily="18" charset="0"/>
                <a:cs typeface="Times New Roman" panose="02020603050405020304" pitchFamily="18" charset="0"/>
              </a:rPr>
              <a:t>Comic Interlude</a:t>
            </a:r>
          </a:p>
        </p:txBody>
      </p:sp>
      <p:pic>
        <p:nvPicPr>
          <p:cNvPr id="45070" name="Picture 14" descr="racialdiversititySM"/>
          <p:cNvPicPr>
            <a:picLocks noGrp="1" noChangeAspect="1" noChangeArrowheads="1"/>
          </p:cNvPicPr>
          <p:nvPr>
            <p:ph idx="1"/>
          </p:nvPr>
        </p:nvPicPr>
        <p:blipFill>
          <a:blip r:embed="rId3" cstate="print"/>
          <a:srcRect/>
          <a:stretch>
            <a:fillRect/>
          </a:stretch>
        </p:blipFill>
        <p:spPr>
          <a:xfrm>
            <a:off x="1600200" y="838200"/>
            <a:ext cx="5943600" cy="4616450"/>
          </a:xfrm>
        </p:spPr>
      </p:pic>
      <p:sp>
        <p:nvSpPr>
          <p:cNvPr id="45069" name="Rectangle 13"/>
          <p:cNvSpPr>
            <a:spLocks noGrp="1"/>
          </p:cNvSpPr>
          <p:nvPr>
            <p:ph type="body" sz="half" idx="4294967295"/>
          </p:nvPr>
        </p:nvSpPr>
        <p:spPr>
          <a:xfrm>
            <a:off x="457200" y="5486400"/>
            <a:ext cx="8229600" cy="892175"/>
          </a:xfrm>
        </p:spPr>
        <p:txBody>
          <a:bodyPr/>
          <a:lstStyle/>
          <a:p>
            <a:pPr>
              <a:buFont typeface="Wingdings 2" pitchFamily="18" charset="2"/>
              <a:buNone/>
            </a:pPr>
            <a:r>
              <a:rPr lang="en-US" sz="2800" b="1" i="1" dirty="0">
                <a:latin typeface="Times New Roman" panose="02020603050405020304" pitchFamily="18" charset="0"/>
                <a:cs typeface="Times New Roman" panose="02020603050405020304" pitchFamily="18" charset="0"/>
              </a:rPr>
              <a:t>“I can't decide.  Let's just make a few of each . . .”</a:t>
            </a:r>
          </a:p>
          <a:p>
            <a:pPr algn="r">
              <a:buFont typeface="Wingdings 2" pitchFamily="18" charset="2"/>
              <a:buNone/>
            </a:pPr>
            <a:r>
              <a:rPr lang="en-US" sz="1800" dirty="0">
                <a:latin typeface="Times New Roman" panose="02020603050405020304" pitchFamily="18" charset="0"/>
                <a:cs typeface="Times New Roman" panose="02020603050405020304" pitchFamily="18" charset="0"/>
              </a:rPr>
              <a:t>www.blifaloo.com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52400"/>
            <a:ext cx="7772400" cy="1371600"/>
          </a:xfrm>
        </p:spPr>
        <p:txBody>
          <a:bodyPr/>
          <a:lstStyle/>
          <a:p>
            <a:r>
              <a:rPr lang="en-US" altLang="en-US" sz="6000" b="1" dirty="0"/>
              <a:t>         </a:t>
            </a:r>
            <a:r>
              <a:rPr lang="en-US" altLang="en-US" sz="6000" b="1" dirty="0">
                <a:ln>
                  <a:noFill/>
                </a:ln>
                <a:solidFill>
                  <a:schemeClr val="tx1"/>
                </a:solidFill>
                <a:effectLst/>
                <a:latin typeface="Times New Roman" panose="02020603050405020304" pitchFamily="18" charset="0"/>
                <a:cs typeface="Times New Roman" panose="02020603050405020304" pitchFamily="18" charset="0"/>
              </a:rPr>
              <a:t>A Typology </a:t>
            </a:r>
            <a:endParaRPr lang="en-US" altLang="en-US" sz="6000" b="1" dirty="0">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a:xfrm>
            <a:off x="457200" y="1565275"/>
            <a:ext cx="8534400" cy="4572000"/>
          </a:xfrm>
        </p:spPr>
        <p:txBody>
          <a:bodyPr/>
          <a:lstStyle/>
          <a:p>
            <a:pPr>
              <a:buFontTx/>
              <a:buNone/>
            </a:pPr>
            <a:r>
              <a:rPr lang="en-US" altLang="en-US" sz="2800" dirty="0">
                <a:latin typeface="Times New Roman" panose="02020603050405020304" pitchFamily="18" charset="0"/>
                <a:cs typeface="Times New Roman" panose="02020603050405020304" pitchFamily="18" charset="0"/>
              </a:rPr>
              <a:t>Cobb’s typology of interfaith relationships: </a:t>
            </a:r>
          </a:p>
          <a:p>
            <a:pPr>
              <a:buFontTx/>
              <a:buNone/>
            </a:pPr>
            <a:endParaRPr lang="en-US" altLang="en-US" sz="800" dirty="0">
              <a:latin typeface="Times New Roman" panose="02020603050405020304" pitchFamily="18" charset="0"/>
              <a:cs typeface="Times New Roman" panose="02020603050405020304" pitchFamily="18" charset="0"/>
            </a:endParaRPr>
          </a:p>
          <a:p>
            <a:pPr>
              <a:buFontTx/>
              <a:buNone/>
            </a:pPr>
            <a:r>
              <a:rPr lang="en-US" altLang="en-US" sz="2800" dirty="0">
                <a:latin typeface="Times New Roman" panose="02020603050405020304" pitchFamily="18" charset="0"/>
                <a:cs typeface="Times New Roman" panose="02020603050405020304" pitchFamily="18" charset="0"/>
              </a:rPr>
              <a:t>1) </a:t>
            </a:r>
            <a:r>
              <a:rPr lang="en-US" altLang="en-US" sz="2800" u="sng" dirty="0">
                <a:latin typeface="Times New Roman" panose="02020603050405020304" pitchFamily="18" charset="0"/>
                <a:cs typeface="Times New Roman" panose="02020603050405020304" pitchFamily="18" charset="0"/>
              </a:rPr>
              <a:t>Exclusivism</a:t>
            </a:r>
            <a:r>
              <a:rPr lang="en-US" altLang="en-US" sz="2800" dirty="0">
                <a:latin typeface="Times New Roman" panose="02020603050405020304" pitchFamily="18" charset="0"/>
                <a:cs typeface="Times New Roman" panose="02020603050405020304" pitchFamily="18" charset="0"/>
              </a:rPr>
              <a:t>: validates or biases one tradition only</a:t>
            </a:r>
          </a:p>
          <a:p>
            <a:pPr>
              <a:buFontTx/>
              <a:buNone/>
            </a:pPr>
            <a:r>
              <a:rPr lang="en-US" altLang="en-US" sz="2800" dirty="0">
                <a:latin typeface="Times New Roman" panose="02020603050405020304" pitchFamily="18" charset="0"/>
                <a:cs typeface="Times New Roman" panose="02020603050405020304" pitchFamily="18" charset="0"/>
              </a:rPr>
              <a:t>2) </a:t>
            </a:r>
            <a:r>
              <a:rPr lang="en-US" altLang="en-US" sz="2800" u="sng" dirty="0">
                <a:latin typeface="Times New Roman" panose="02020603050405020304" pitchFamily="18" charset="0"/>
                <a:cs typeface="Times New Roman" panose="02020603050405020304" pitchFamily="18" charset="0"/>
              </a:rPr>
              <a:t>Inclusivism</a:t>
            </a:r>
            <a:r>
              <a:rPr lang="en-US" altLang="en-US" sz="2800" dirty="0">
                <a:latin typeface="Times New Roman" panose="02020603050405020304" pitchFamily="18" charset="0"/>
                <a:cs typeface="Times New Roman" panose="02020603050405020304" pitchFamily="18" charset="0"/>
              </a:rPr>
              <a:t>: approximates others to one as norm</a:t>
            </a:r>
          </a:p>
          <a:p>
            <a:pPr>
              <a:buFontTx/>
              <a:buNone/>
            </a:pPr>
            <a:r>
              <a:rPr lang="en-US" altLang="en-US" sz="2800" dirty="0">
                <a:latin typeface="Times New Roman" panose="02020603050405020304" pitchFamily="18" charset="0"/>
                <a:cs typeface="Times New Roman" panose="02020603050405020304" pitchFamily="18" charset="0"/>
              </a:rPr>
              <a:t>3) </a:t>
            </a:r>
            <a:r>
              <a:rPr lang="en-US" altLang="en-US" sz="2800" u="sng" dirty="0">
                <a:latin typeface="Times New Roman" panose="02020603050405020304" pitchFamily="18" charset="0"/>
                <a:cs typeface="Times New Roman" panose="02020603050405020304" pitchFamily="18" charset="0"/>
              </a:rPr>
              <a:t>Pluralism</a:t>
            </a:r>
            <a:r>
              <a:rPr lang="en-US" altLang="en-US" sz="2800" dirty="0">
                <a:latin typeface="Times New Roman" panose="02020603050405020304" pitchFamily="18" charset="0"/>
                <a:cs typeface="Times New Roman" panose="02020603050405020304" pitchFamily="18" charset="0"/>
              </a:rPr>
              <a:t>: validates ‘all’ traditions comparably</a:t>
            </a:r>
          </a:p>
          <a:p>
            <a:pPr>
              <a:buFontTx/>
              <a:buNone/>
            </a:pPr>
            <a:r>
              <a:rPr lang="en-US" altLang="en-US" sz="2800" dirty="0">
                <a:latin typeface="Times New Roman" panose="02020603050405020304" pitchFamily="18" charset="0"/>
                <a:cs typeface="Times New Roman" panose="02020603050405020304" pitchFamily="18" charset="0"/>
              </a:rPr>
              <a:t>4) </a:t>
            </a:r>
            <a:r>
              <a:rPr lang="en-US" altLang="en-US" sz="2800" u="sng" dirty="0">
                <a:latin typeface="Times New Roman" panose="02020603050405020304" pitchFamily="18" charset="0"/>
                <a:cs typeface="Times New Roman" panose="02020603050405020304" pitchFamily="18" charset="0"/>
              </a:rPr>
              <a:t>Transformationism</a:t>
            </a:r>
            <a:r>
              <a:rPr lang="en-US" altLang="en-US" sz="2800" dirty="0">
                <a:latin typeface="Times New Roman" panose="02020603050405020304" pitchFamily="18" charset="0"/>
                <a:cs typeface="Times New Roman" panose="02020603050405020304" pitchFamily="18" charset="0"/>
              </a:rPr>
              <a:t>: correlates other traditions as— </a:t>
            </a:r>
          </a:p>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valuable resources for transforming one’s own in the direction of its own ideals, thereby rendering them</a:t>
            </a:r>
          </a:p>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capable of integrating needed aspects of others without abandoning each one’s own identity and norms.</a:t>
            </a:r>
          </a:p>
        </p:txBody>
      </p:sp>
      <p:pic>
        <p:nvPicPr>
          <p:cNvPr id="4100" name="Picture 3" descr="interfaith composite image from themgv.wordpress.com &amp; OneSpiritInterfaithSeminary.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12954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Date Placeholder 7"/>
          <p:cNvSpPr>
            <a:spLocks noGrp="1"/>
          </p:cNvSpPr>
          <p:nvPr>
            <p:ph type="dt" sz="quarter" idx="10"/>
          </p:nvPr>
        </p:nvSpPr>
        <p:spPr>
          <a:xfrm>
            <a:off x="6019800" y="6400800"/>
            <a:ext cx="2133600" cy="30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78A74C0A-2942-4568-83F9-514305E1483B}" type="datetime1">
              <a:rPr lang="en-US" altLang="en-US" sz="1400" smtClean="0"/>
              <a:pPr eaLnBrk="1" hangingPunct="1">
                <a:spcBef>
                  <a:spcPct val="0"/>
                </a:spcBef>
                <a:buFontTx/>
                <a:buNone/>
              </a:pPr>
              <a:t>5/17/18</a:t>
            </a:fld>
            <a:endParaRPr lang="en-US" altLang="en-US" sz="1400" dirty="0"/>
          </a:p>
        </p:txBody>
      </p:sp>
      <p:sp>
        <p:nvSpPr>
          <p:cNvPr id="4102"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86D862B5-87FD-4F35-93BB-1D2D34A9AD4C}" type="slidenum">
              <a:rPr lang="en-US" altLang="en-US" sz="1400" smtClean="0"/>
              <a:pPr eaLnBrk="1" hangingPunct="1">
                <a:spcBef>
                  <a:spcPct val="0"/>
                </a:spcBef>
                <a:buFontTx/>
                <a:buNone/>
              </a:pPr>
              <a:t>91</a:t>
            </a:fld>
            <a:endParaRPr lang="en-US" altLang="en-US" sz="1400" dirty="0"/>
          </a:p>
        </p:txBody>
      </p:sp>
      <p:sp>
        <p:nvSpPr>
          <p:cNvPr id="4103" name="Footer Placeholder 8"/>
          <p:cNvSpPr>
            <a:spLocks noGrp="1"/>
          </p:cNvSpPr>
          <p:nvPr>
            <p:ph type="ftr" sz="quarter" idx="11"/>
          </p:nvPr>
        </p:nvSpPr>
        <p:spPr>
          <a:xfrm>
            <a:off x="381000" y="6096000"/>
            <a:ext cx="54864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04800"/>
            <a:ext cx="7772400" cy="990600"/>
          </a:xfrm>
        </p:spPr>
        <p:txBody>
          <a:bodyPr>
            <a:normAutofit fontScale="90000"/>
          </a:bodyPr>
          <a:lstStyle/>
          <a:p>
            <a:r>
              <a:rPr lang="en-US" altLang="en-US" sz="6000" b="1" dirty="0">
                <a:ln>
                  <a:noFill/>
                </a:ln>
                <a:solidFill>
                  <a:schemeClr val="tx1"/>
                </a:solidFill>
                <a:effectLst/>
                <a:latin typeface="Times New Roman" panose="02020603050405020304" pitchFamily="18" charset="0"/>
                <a:cs typeface="Times New Roman" panose="02020603050405020304" pitchFamily="18" charset="0"/>
              </a:rPr>
              <a:t>Indigenous Religions I</a:t>
            </a:r>
            <a:endParaRPr lang="en-US" altLang="en-US" b="1"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171" name="Content Placeholder 2"/>
          <p:cNvSpPr>
            <a:spLocks noGrp="1"/>
          </p:cNvSpPr>
          <p:nvPr>
            <p:ph idx="1"/>
          </p:nvPr>
        </p:nvSpPr>
        <p:spPr>
          <a:xfrm>
            <a:off x="685800" y="1447800"/>
            <a:ext cx="7772400" cy="4648200"/>
          </a:xfrm>
        </p:spPr>
        <p:txBody>
          <a:bodyPr/>
          <a:lstStyle/>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Primal traditions of expertise in </a:t>
            </a:r>
            <a:r>
              <a:rPr lang="en-US" altLang="en-US" sz="2800" i="1" dirty="0">
                <a:latin typeface="Times New Roman" panose="02020603050405020304" pitchFamily="18" charset="0"/>
                <a:cs typeface="Times New Roman" panose="02020603050405020304" pitchFamily="18" charset="0"/>
              </a:rPr>
              <a:t>pharmacopeia</a:t>
            </a:r>
            <a:r>
              <a:rPr lang="en-US" altLang="en-US" sz="28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the </a:t>
            </a:r>
            <a:r>
              <a:rPr lang="en-US" altLang="en-US" sz="2800" b="1" i="1" dirty="0">
                <a:latin typeface="Times New Roman" panose="02020603050405020304" pitchFamily="18" charset="0"/>
                <a:cs typeface="Times New Roman" panose="02020603050405020304" pitchFamily="18" charset="0"/>
              </a:rPr>
              <a:t>pharmakos</a:t>
            </a:r>
            <a:r>
              <a:rPr lang="en-US" altLang="en-US" sz="2800" dirty="0">
                <a:latin typeface="Times New Roman" panose="02020603050405020304" pitchFamily="18" charset="0"/>
                <a:cs typeface="Times New Roman" panose="02020603050405020304" pitchFamily="18" charset="0"/>
              </a:rPr>
              <a:t>: scapegoat, sacrificial victim, ritual target; </a:t>
            </a:r>
          </a:p>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the </a:t>
            </a:r>
            <a:r>
              <a:rPr lang="en-US" altLang="en-US" sz="2800" b="1" i="1" dirty="0">
                <a:latin typeface="Times New Roman" panose="02020603050405020304" pitchFamily="18" charset="0"/>
                <a:cs typeface="Times New Roman" panose="02020603050405020304" pitchFamily="18" charset="0"/>
              </a:rPr>
              <a:t>pharmakon</a:t>
            </a:r>
            <a:r>
              <a:rPr lang="en-US" altLang="en-US" sz="2800" dirty="0">
                <a:latin typeface="Times New Roman" panose="02020603050405020304" pitchFamily="18" charset="0"/>
                <a:cs typeface="Times New Roman" panose="02020603050405020304" pitchFamily="18" charset="0"/>
              </a:rPr>
              <a:t>: potion; medicine/poison; ritual prescription;</a:t>
            </a:r>
          </a:p>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the </a:t>
            </a:r>
            <a:r>
              <a:rPr lang="en-US" altLang="en-US" sz="2800" b="1" i="1" dirty="0">
                <a:latin typeface="Times New Roman" panose="02020603050405020304" pitchFamily="18" charset="0"/>
                <a:cs typeface="Times New Roman" panose="02020603050405020304" pitchFamily="18" charset="0"/>
              </a:rPr>
              <a:t>pharmakeus</a:t>
            </a:r>
            <a:r>
              <a:rPr lang="en-US" altLang="en-US" sz="2800" dirty="0">
                <a:latin typeface="Times New Roman" panose="02020603050405020304" pitchFamily="18" charset="0"/>
                <a:cs typeface="Times New Roman" panose="02020603050405020304" pitchFamily="18" charset="0"/>
              </a:rPr>
              <a:t>: sorcerer, wizard, magician, ritual expert;</a:t>
            </a:r>
          </a:p>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the </a:t>
            </a:r>
            <a:r>
              <a:rPr lang="en-US" altLang="en-US" sz="2800" b="1" i="1" dirty="0">
                <a:latin typeface="Times New Roman" panose="02020603050405020304" pitchFamily="18" charset="0"/>
                <a:cs typeface="Times New Roman" panose="02020603050405020304" pitchFamily="18" charset="0"/>
              </a:rPr>
              <a:t>pharmacosm</a:t>
            </a:r>
            <a:r>
              <a:rPr lang="en-US" altLang="en-US" sz="2800" i="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the world as ‘ritual cosmos:’ store-house/lab/workshop of pharmacopoeic and ritual transformations</a:t>
            </a:r>
            <a:endParaRPr lang="en-US" altLang="en-US" dirty="0"/>
          </a:p>
        </p:txBody>
      </p:sp>
      <p:sp>
        <p:nvSpPr>
          <p:cNvPr id="7172" name="Date Placeholder 6"/>
          <p:cNvSpPr>
            <a:spLocks noGrp="1"/>
          </p:cNvSpPr>
          <p:nvPr>
            <p:ph type="dt" sz="quarter" idx="10"/>
          </p:nvPr>
        </p:nvSpPr>
        <p:spPr>
          <a:xfrm>
            <a:off x="6629400" y="6539315"/>
            <a:ext cx="2133600" cy="30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F327B845-3948-4EDF-9409-BF91CEF50A98}" type="datetime1">
              <a:rPr lang="en-US" altLang="en-US" sz="1400" smtClean="0"/>
              <a:pPr eaLnBrk="1" hangingPunct="1">
                <a:spcBef>
                  <a:spcPct val="0"/>
                </a:spcBef>
                <a:buFontTx/>
                <a:buNone/>
              </a:pPr>
              <a:t>5/17/18</a:t>
            </a:fld>
            <a:endParaRPr lang="en-US" altLang="en-US" sz="1400" dirty="0"/>
          </a:p>
        </p:txBody>
      </p:sp>
      <p:sp>
        <p:nvSpPr>
          <p:cNvPr id="717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AAD217D6-6466-41EA-8F92-EB2F633B522A}" type="slidenum">
              <a:rPr lang="en-US" altLang="en-US" sz="1400" smtClean="0"/>
              <a:pPr eaLnBrk="1" hangingPunct="1">
                <a:spcBef>
                  <a:spcPct val="0"/>
                </a:spcBef>
                <a:buFontTx/>
                <a:buNone/>
              </a:pPr>
              <a:t>92</a:t>
            </a:fld>
            <a:endParaRPr lang="en-US" altLang="en-US" sz="1400" dirty="0"/>
          </a:p>
        </p:txBody>
      </p:sp>
      <p:sp>
        <p:nvSpPr>
          <p:cNvPr id="7174" name="Footer Placeholder 7"/>
          <p:cNvSpPr>
            <a:spLocks noGrp="1"/>
          </p:cNvSpPr>
          <p:nvPr>
            <p:ph type="ftr" sz="quarter" idx="11"/>
          </p:nvPr>
        </p:nvSpPr>
        <p:spPr>
          <a:xfrm>
            <a:off x="152400" y="6172200"/>
            <a:ext cx="6553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838200"/>
          </a:xfrm>
        </p:spPr>
        <p:txBody>
          <a:bodyPr>
            <a:normAutofit fontScale="90000"/>
          </a:bodyPr>
          <a:lstStyle/>
          <a:p>
            <a:r>
              <a:rPr lang="en-US" altLang="en-US" sz="6000" b="1" dirty="0">
                <a:ln>
                  <a:noFill/>
                </a:ln>
                <a:solidFill>
                  <a:schemeClr val="tx1"/>
                </a:solidFill>
                <a:effectLst/>
                <a:latin typeface="Times New Roman" panose="02020603050405020304" pitchFamily="18" charset="0"/>
                <a:cs typeface="Times New Roman" panose="02020603050405020304" pitchFamily="18" charset="0"/>
              </a:rPr>
              <a:t>Indigenous Religions II</a:t>
            </a:r>
            <a:endParaRPr lang="en-US" altLang="en-US" b="1"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p:cNvSpPr>
            <a:spLocks noGrp="1"/>
          </p:cNvSpPr>
          <p:nvPr>
            <p:ph idx="1"/>
          </p:nvPr>
        </p:nvSpPr>
        <p:spPr>
          <a:xfrm>
            <a:off x="457200" y="1295400"/>
            <a:ext cx="8229600" cy="4953000"/>
          </a:xfrm>
        </p:spPr>
        <p:txBody>
          <a:bodyPr/>
          <a:lstStyle/>
          <a:p>
            <a:pPr marL="514350" indent="-514350">
              <a:buFontTx/>
              <a:buAutoNum type="arabicPeriod"/>
            </a:pPr>
            <a:r>
              <a:rPr lang="en-US" altLang="en-US" sz="2800" dirty="0">
                <a:latin typeface="Times New Roman" panose="02020603050405020304" pitchFamily="18" charset="0"/>
                <a:cs typeface="Times New Roman" panose="02020603050405020304" pitchFamily="18" charset="0"/>
              </a:rPr>
              <a:t>“Engaging in indigenous or religious rituals may be more valuable in promoting reconciliation than victims voicing their traumas, or perpetrators making confession.” [Prof. Smith: ‘as valuable?]</a:t>
            </a:r>
          </a:p>
          <a:p>
            <a:pPr marL="514350" indent="-514350">
              <a:buFontTx/>
              <a:buAutoNum type="arabicPeriod"/>
            </a:pPr>
            <a:endParaRPr lang="en-US" altLang="en-US" sz="700" dirty="0">
              <a:latin typeface="Times New Roman" panose="02020603050405020304" pitchFamily="18" charset="0"/>
              <a:cs typeface="Times New Roman" panose="02020603050405020304" pitchFamily="18" charset="0"/>
            </a:endParaRPr>
          </a:p>
          <a:p>
            <a:pPr marL="514350" indent="-514350">
              <a:buFontTx/>
              <a:buAutoNum type="arabicPeriod"/>
            </a:pPr>
            <a:r>
              <a:rPr lang="en-US" altLang="en-US" dirty="0">
                <a:latin typeface="Times New Roman" panose="02020603050405020304" pitchFamily="18" charset="0"/>
                <a:cs typeface="Times New Roman" panose="02020603050405020304" pitchFamily="18" charset="0"/>
              </a:rPr>
              <a:t>“Indigenous rituals and cosmologies, once outlawed by the institutions of settler peoples, offer resources for healing &amp; reconciliation between members of indigenous communities and descendants of settlers.” </a:t>
            </a:r>
          </a:p>
          <a:p>
            <a:pPr marL="514350" indent="-514350">
              <a:buFontTx/>
              <a:buNone/>
            </a:pPr>
            <a:r>
              <a:rPr lang="en-US" altLang="en-US" sz="1800" dirty="0">
                <a:latin typeface="Times New Roman" panose="02020603050405020304" pitchFamily="18" charset="0"/>
                <a:cs typeface="Times New Roman" panose="02020603050405020304" pitchFamily="18" charset="0"/>
              </a:rPr>
              <a:t>	Cf. indigenous cultures, world religions, &amp; rituals of reconciliation in Abu-Nimer, Gopin, Hayner, et al. in n.3-6 below.</a:t>
            </a:r>
          </a:p>
        </p:txBody>
      </p:sp>
      <p:sp>
        <p:nvSpPr>
          <p:cNvPr id="9220" name="Date Placeholder 6"/>
          <p:cNvSpPr>
            <a:spLocks noGrp="1"/>
          </p:cNvSpPr>
          <p:nvPr>
            <p:ph type="dt" sz="quarter" idx="10"/>
          </p:nvPr>
        </p:nvSpPr>
        <p:spPr>
          <a:xfrm>
            <a:off x="6477000" y="6477000"/>
            <a:ext cx="2133600" cy="30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5FEE254-5785-4D86-94D1-176EA72B3D49}" type="datetime1">
              <a:rPr lang="en-US" altLang="en-US" sz="1400" smtClean="0"/>
              <a:pPr eaLnBrk="1" hangingPunct="1">
                <a:spcBef>
                  <a:spcPct val="0"/>
                </a:spcBef>
                <a:buFontTx/>
                <a:buNone/>
              </a:pPr>
              <a:t>5/17/18</a:t>
            </a:fld>
            <a:endParaRPr lang="en-US" altLang="en-US" sz="1400" dirty="0"/>
          </a:p>
        </p:txBody>
      </p:sp>
      <p:sp>
        <p:nvSpPr>
          <p:cNvPr id="922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F7867DE7-E7D0-4532-90B4-0F9D86DB502C}" type="slidenum">
              <a:rPr lang="en-US" altLang="en-US" sz="1400" smtClean="0"/>
              <a:pPr eaLnBrk="1" hangingPunct="1">
                <a:spcBef>
                  <a:spcPct val="0"/>
                </a:spcBef>
                <a:buFontTx/>
                <a:buNone/>
              </a:pPr>
              <a:t>93</a:t>
            </a:fld>
            <a:endParaRPr lang="en-US" altLang="en-US" sz="1400" dirty="0"/>
          </a:p>
        </p:txBody>
      </p:sp>
      <p:sp>
        <p:nvSpPr>
          <p:cNvPr id="9222" name="Footer Placeholder 7"/>
          <p:cNvSpPr>
            <a:spLocks noGrp="1"/>
          </p:cNvSpPr>
          <p:nvPr>
            <p:ph type="ftr" sz="quarter" idx="11"/>
          </p:nvPr>
        </p:nvSpPr>
        <p:spPr>
          <a:xfrm>
            <a:off x="0" y="6213143"/>
            <a:ext cx="60960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772400" cy="685800"/>
          </a:xfrm>
        </p:spPr>
        <p:txBody>
          <a:bodyPr>
            <a:normAutofit fontScale="90000"/>
          </a:bodyPr>
          <a:lstStyle/>
          <a:p>
            <a:pPr algn="ctr"/>
            <a:r>
              <a:rPr lang="en-US" altLang="en-US" sz="6000" b="1" dirty="0">
                <a:ln>
                  <a:noFill/>
                </a:ln>
                <a:solidFill>
                  <a:schemeClr val="tx1"/>
                </a:solidFill>
                <a:effectLst/>
                <a:latin typeface="Times New Roman" panose="02020603050405020304" pitchFamily="18" charset="0"/>
                <a:cs typeface="Times New Roman" panose="02020603050405020304" pitchFamily="18" charset="0"/>
              </a:rPr>
              <a:t>Hinduism / Vedanta</a:t>
            </a:r>
            <a:endParaRPr lang="en-US" altLang="en-US" b="1"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243" name="Content Placeholder 2"/>
          <p:cNvSpPr>
            <a:spLocks noGrp="1"/>
          </p:cNvSpPr>
          <p:nvPr>
            <p:ph idx="1"/>
          </p:nvPr>
        </p:nvSpPr>
        <p:spPr>
          <a:xfrm>
            <a:off x="685800" y="1066800"/>
            <a:ext cx="7772400" cy="4876800"/>
          </a:xfrm>
        </p:spPr>
        <p:txBody>
          <a:bodyPr/>
          <a:lstStyle/>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“Thou art That” = </a:t>
            </a:r>
            <a:r>
              <a:rPr lang="en-US" altLang="en-US" i="1" dirty="0">
                <a:latin typeface="Times New Roman" panose="02020603050405020304" pitchFamily="18" charset="0"/>
                <a:cs typeface="Times New Roman" panose="02020603050405020304" pitchFamily="18" charset="0"/>
              </a:rPr>
              <a:t>Atman </a:t>
            </a:r>
            <a:r>
              <a:rPr lang="en-US" altLang="en-US" dirty="0">
                <a:latin typeface="Times New Roman" panose="02020603050405020304" pitchFamily="18" charset="0"/>
                <a:cs typeface="Times New Roman" panose="02020603050405020304" pitchFamily="18" charset="0"/>
              </a:rPr>
              <a:t>is</a:t>
            </a:r>
            <a:r>
              <a:rPr lang="en-US" altLang="en-US" i="1" dirty="0">
                <a:latin typeface="Times New Roman" panose="02020603050405020304" pitchFamily="18" charset="0"/>
                <a:cs typeface="Times New Roman" panose="02020603050405020304" pitchFamily="18" charset="0"/>
              </a:rPr>
              <a:t> Brahman:</a:t>
            </a:r>
            <a:r>
              <a:rPr lang="en-US" altLang="en-US" dirty="0">
                <a:latin typeface="Times New Roman" panose="02020603050405020304" pitchFamily="18" charset="0"/>
                <a:cs typeface="Times New Roman" panose="02020603050405020304" pitchFamily="18" charset="0"/>
              </a:rPr>
              <a:t> the innermost soul of each living entity is convergent with the all-pervading soul of the universe; ‘coinherent’ with that ultimate reality that grounds us all.</a:t>
            </a:r>
          </a:p>
          <a:p>
            <a:pPr>
              <a:buFont typeface="Wingdings" panose="05000000000000000000" pitchFamily="2" charset="2"/>
              <a:buChar char="§"/>
            </a:pPr>
            <a:endParaRPr lang="en-US" altLang="en-US" sz="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On the Vedic fire-altar I am the sacrificer </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pharmakeus</a:t>
            </a: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offering myself as the sacrificed </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pharmakos</a:t>
            </a: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in a non-dual</a:t>
            </a:r>
            <a:r>
              <a:rPr lang="en-US" altLang="en-US" sz="3000" baseline="30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ritual </a:t>
            </a:r>
            <a:r>
              <a:rPr lang="en-US" altLang="en-US" sz="2400" dirty="0">
                <a:latin typeface="Times New Roman" panose="02020603050405020304" pitchFamily="18" charset="0"/>
                <a:cs typeface="Times New Roman" panose="02020603050405020304" pitchFamily="18" charset="0"/>
              </a:rPr>
              <a:t>(cf. </a:t>
            </a:r>
            <a:r>
              <a:rPr lang="en-US" altLang="en-US" sz="2400" i="1" dirty="0">
                <a:latin typeface="Times New Roman" panose="02020603050405020304" pitchFamily="18" charset="0"/>
                <a:cs typeface="Times New Roman" panose="02020603050405020304" pitchFamily="18" charset="0"/>
              </a:rPr>
              <a:t>pharmakon</a:t>
            </a: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that deconstructs sacrifice </a:t>
            </a:r>
            <a:r>
              <a:rPr lang="en-US" altLang="en-US" sz="2400" dirty="0">
                <a:latin typeface="Times New Roman" panose="02020603050405020304" pitchFamily="18" charset="0"/>
                <a:cs typeface="Times New Roman" panose="02020603050405020304" pitchFamily="18" charset="0"/>
              </a:rPr>
              <a:t>(cf. the renunciation of all rites in the </a:t>
            </a:r>
            <a:r>
              <a:rPr lang="en-US" altLang="en-US" sz="2400" i="1" dirty="0">
                <a:latin typeface="Times New Roman" panose="02020603050405020304" pitchFamily="18" charset="0"/>
                <a:cs typeface="Times New Roman" panose="02020603050405020304" pitchFamily="18" charset="0"/>
              </a:rPr>
              <a:t>Samnyasa Upanishads</a:t>
            </a:r>
            <a:r>
              <a:rPr lang="en-US" altLang="en-US" sz="2400" dirty="0">
                <a:latin typeface="Times New Roman" panose="02020603050405020304" pitchFamily="18" charset="0"/>
                <a:cs typeface="Times New Roman" panose="02020603050405020304" pitchFamily="18" charset="0"/>
              </a:rPr>
              <a:t>)</a:t>
            </a:r>
          </a:p>
        </p:txBody>
      </p:sp>
      <p:sp>
        <p:nvSpPr>
          <p:cNvPr id="10244"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9A53204-203A-45DF-B313-E9055F9E256A}" type="datetime1">
              <a:rPr lang="en-US" altLang="en-US" sz="1400" smtClean="0"/>
              <a:pPr eaLnBrk="1" hangingPunct="1">
                <a:spcBef>
                  <a:spcPct val="0"/>
                </a:spcBef>
                <a:buFontTx/>
                <a:buNone/>
              </a:pPr>
              <a:t>5/17/18</a:t>
            </a:fld>
            <a:endParaRPr lang="en-US" altLang="en-US" sz="1400" dirty="0"/>
          </a:p>
        </p:txBody>
      </p:sp>
      <p:sp>
        <p:nvSpPr>
          <p:cNvPr id="1024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6EBA3F6-D032-473F-B339-AA142896E6BD}" type="slidenum">
              <a:rPr lang="en-US" altLang="en-US" sz="1400" smtClean="0"/>
              <a:pPr eaLnBrk="1" hangingPunct="1">
                <a:spcBef>
                  <a:spcPct val="0"/>
                </a:spcBef>
                <a:buFontTx/>
                <a:buNone/>
              </a:pPr>
              <a:t>94</a:t>
            </a:fld>
            <a:endParaRPr lang="en-US" altLang="en-US" sz="1400" dirty="0"/>
          </a:p>
        </p:txBody>
      </p:sp>
      <p:sp>
        <p:nvSpPr>
          <p:cNvPr id="10246" name="Footer Placeholder 7"/>
          <p:cNvSpPr>
            <a:spLocks noGrp="1"/>
          </p:cNvSpPr>
          <p:nvPr>
            <p:ph type="ftr" sz="quarter" idx="11"/>
          </p:nvPr>
        </p:nvSpPr>
        <p:spPr>
          <a:xfrm>
            <a:off x="1219200" y="5943600"/>
            <a:ext cx="66294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304800"/>
            <a:ext cx="7772400" cy="1143000"/>
          </a:xfrm>
        </p:spPr>
        <p:txBody>
          <a:bodyPr/>
          <a:lstStyle/>
          <a:p>
            <a:pPr algn="ctr"/>
            <a:r>
              <a:rPr lang="en-US" altLang="en-US" sz="6000" b="1" dirty="0">
                <a:ln>
                  <a:noFill/>
                </a:ln>
                <a:solidFill>
                  <a:schemeClr val="tx1"/>
                </a:solidFill>
                <a:effectLst/>
                <a:latin typeface="Times New Roman" panose="02020603050405020304" pitchFamily="18" charset="0"/>
                <a:cs typeface="Times New Roman" panose="02020603050405020304" pitchFamily="18" charset="0"/>
              </a:rPr>
              <a:t>Buddhism</a:t>
            </a:r>
          </a:p>
        </p:txBody>
      </p:sp>
      <p:sp>
        <p:nvSpPr>
          <p:cNvPr id="11267" name="Content Placeholder 2"/>
          <p:cNvSpPr>
            <a:spLocks noGrp="1"/>
          </p:cNvSpPr>
          <p:nvPr>
            <p:ph idx="1"/>
          </p:nvPr>
        </p:nvSpPr>
        <p:spPr>
          <a:xfrm>
            <a:off x="685800" y="1447800"/>
            <a:ext cx="7772400" cy="4876800"/>
          </a:xfrm>
        </p:spPr>
        <p:txBody>
          <a:bodyPr/>
          <a:lstStyle/>
          <a:p>
            <a:pPr>
              <a:buFont typeface="Wingdings" panose="05000000000000000000" pitchFamily="2" charset="2"/>
              <a:buChar char="§"/>
            </a:pPr>
            <a:r>
              <a:rPr lang="en-US" altLang="en-US" i="1" dirty="0">
                <a:latin typeface="Times New Roman" panose="02020603050405020304" pitchFamily="18" charset="0"/>
                <a:cs typeface="Times New Roman" panose="02020603050405020304" pitchFamily="18" charset="0"/>
              </a:rPr>
              <a:t>Enlightenment: </a:t>
            </a:r>
            <a:r>
              <a:rPr lang="en-US" altLang="en-US" dirty="0">
                <a:latin typeface="Times New Roman" panose="02020603050405020304" pitchFamily="18" charset="0"/>
                <a:cs typeface="Times New Roman" panose="02020603050405020304" pitchFamily="18" charset="0"/>
              </a:rPr>
              <a:t>the ‘middle way’ need not wholly sacrifice one’s embodied humanity /relationships to attain liberation from suffering and illusion</a:t>
            </a:r>
            <a:endParaRPr lang="en-US" altLang="en-US"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altLang="en-US" i="1" dirty="0">
                <a:latin typeface="Times New Roman" panose="02020603050405020304" pitchFamily="18" charset="0"/>
                <a:cs typeface="Times New Roman" panose="02020603050405020304" pitchFamily="18" charset="0"/>
              </a:rPr>
              <a:t>Aware Compassion: </a:t>
            </a:r>
            <a:r>
              <a:rPr lang="en-US" altLang="en-US" dirty="0">
                <a:latin typeface="Times New Roman" panose="02020603050405020304" pitchFamily="18" charset="0"/>
                <a:cs typeface="Times New Roman" panose="02020603050405020304" pitchFamily="18" charset="0"/>
              </a:rPr>
              <a:t>"However innumerable all beings are, I vow to save them all." </a:t>
            </a:r>
            <a:endParaRPr lang="en-US" alt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altLang="en-US" i="1" dirty="0">
                <a:latin typeface="Times New Roman" panose="02020603050405020304" pitchFamily="18" charset="0"/>
                <a:cs typeface="Times New Roman" panose="02020603050405020304" pitchFamily="18" charset="0"/>
              </a:rPr>
              <a:t>Bodhisattva</a:t>
            </a:r>
            <a:r>
              <a:rPr lang="en-US" altLang="en-US" dirty="0">
                <a:latin typeface="Times New Roman" panose="02020603050405020304" pitchFamily="18" charset="0"/>
                <a:cs typeface="Times New Roman" panose="02020603050405020304" pitchFamily="18" charset="0"/>
              </a:rPr>
              <a:t>: It is salutary to defer ultimate  enlightenment/prefer the liberation of others </a:t>
            </a:r>
          </a:p>
          <a:p>
            <a:pPr marL="65087" indent="0" algn="r">
              <a:buNone/>
            </a:pPr>
            <a:r>
              <a:rPr lang="en-US" altLang="en-US" sz="2400" dirty="0">
                <a:latin typeface="Times New Roman" panose="02020603050405020304" pitchFamily="18" charset="0"/>
                <a:cs typeface="Times New Roman" panose="02020603050405020304" pitchFamily="18" charset="0"/>
              </a:rPr>
              <a:t>(cf. socially engaged Buddhism)</a:t>
            </a:r>
          </a:p>
        </p:txBody>
      </p:sp>
      <p:sp>
        <p:nvSpPr>
          <p:cNvPr id="1126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28EE8A7-94B0-4F15-A214-E8AA7EEDE7AE}" type="datetime1">
              <a:rPr lang="en-US" altLang="en-US" sz="1400" smtClean="0"/>
              <a:pPr eaLnBrk="1" hangingPunct="1">
                <a:spcBef>
                  <a:spcPct val="0"/>
                </a:spcBef>
                <a:buFontTx/>
                <a:buNone/>
              </a:pPr>
              <a:t>5/17/18</a:t>
            </a:fld>
            <a:endParaRPr lang="en-US" altLang="en-US" sz="1400" dirty="0"/>
          </a:p>
        </p:txBody>
      </p:sp>
      <p:sp>
        <p:nvSpPr>
          <p:cNvPr id="1126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8C6A5B23-C1D5-4C83-8B2B-E44A0441CC6E}" type="slidenum">
              <a:rPr lang="en-US" altLang="en-US" sz="1400" smtClean="0"/>
              <a:pPr eaLnBrk="1" hangingPunct="1">
                <a:spcBef>
                  <a:spcPct val="0"/>
                </a:spcBef>
                <a:buFontTx/>
                <a:buNone/>
              </a:pPr>
              <a:t>95</a:t>
            </a:fld>
            <a:endParaRPr lang="en-US" altLang="en-US" sz="1400" dirty="0"/>
          </a:p>
        </p:txBody>
      </p:sp>
      <p:sp>
        <p:nvSpPr>
          <p:cNvPr id="11270" name="Footer Placeholder 7"/>
          <p:cNvSpPr>
            <a:spLocks noGrp="1"/>
          </p:cNvSpPr>
          <p:nvPr>
            <p:ph type="ftr" sz="quarter" idx="11"/>
          </p:nvPr>
        </p:nvSpPr>
        <p:spPr>
          <a:xfrm>
            <a:off x="457200" y="5791200"/>
            <a:ext cx="67056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228600"/>
            <a:ext cx="7772400" cy="838200"/>
          </a:xfrm>
        </p:spPr>
        <p:txBody>
          <a:bodyPr>
            <a:normAutofit fontScale="90000"/>
          </a:bodyPr>
          <a:lstStyle/>
          <a:p>
            <a:pPr algn="ctr"/>
            <a:r>
              <a:rPr lang="en-US" altLang="en-US" sz="6000" b="1" dirty="0">
                <a:ln>
                  <a:noFill/>
                </a:ln>
                <a:solidFill>
                  <a:schemeClr val="tx1"/>
                </a:solidFill>
                <a:effectLst/>
                <a:latin typeface="Times New Roman" panose="02020603050405020304" pitchFamily="18" charset="0"/>
                <a:cs typeface="Times New Roman" panose="02020603050405020304" pitchFamily="18" charset="0"/>
              </a:rPr>
              <a:t>Judaism</a:t>
            </a:r>
          </a:p>
        </p:txBody>
      </p:sp>
      <p:sp>
        <p:nvSpPr>
          <p:cNvPr id="12291" name="Content Placeholder 2"/>
          <p:cNvSpPr>
            <a:spLocks noGrp="1"/>
          </p:cNvSpPr>
          <p:nvPr>
            <p:ph idx="1"/>
          </p:nvPr>
        </p:nvSpPr>
        <p:spPr>
          <a:xfrm>
            <a:off x="609600" y="1066800"/>
            <a:ext cx="8153400" cy="5105400"/>
          </a:xfrm>
        </p:spPr>
        <p:txBody>
          <a:bodyPr/>
          <a:lstStyle/>
          <a:p>
            <a:pPr>
              <a:buFontTx/>
              <a:buNone/>
            </a:pPr>
            <a:r>
              <a:rPr lang="en-US" altLang="en-US" b="1" i="1" dirty="0">
                <a:latin typeface="Times New Roman" panose="02020603050405020304" pitchFamily="18" charset="0"/>
                <a:cs typeface="Times New Roman" panose="02020603050405020304" pitchFamily="18" charset="0"/>
              </a:rPr>
              <a:t>T</a:t>
            </a:r>
            <a:r>
              <a:rPr lang="en-US" altLang="en-US" i="1" dirty="0">
                <a:latin typeface="Times New Roman" panose="02020603050405020304" pitchFamily="18" charset="0"/>
                <a:cs typeface="Times New Roman" panose="02020603050405020304" pitchFamily="18" charset="0"/>
              </a:rPr>
              <a:t>orah</a:t>
            </a:r>
            <a:r>
              <a:rPr lang="en-US" altLang="en-US" dirty="0">
                <a:latin typeface="Times New Roman" panose="02020603050405020304" pitchFamily="18" charset="0"/>
                <a:cs typeface="Times New Roman" panose="02020603050405020304" pitchFamily="18" charset="0"/>
              </a:rPr>
              <a:t>: ‘the way’ of righteousness=fidelity to revelation of a transcendent God </a:t>
            </a:r>
            <a:r>
              <a:rPr lang="en-US" altLang="en-US" sz="2400" dirty="0">
                <a:latin typeface="Times New Roman" panose="02020603050405020304" pitchFamily="18" charset="0"/>
                <a:cs typeface="Times New Roman" panose="02020603050405020304" pitchFamily="18" charset="0"/>
              </a:rPr>
              <a:t>(Abrahamic)</a:t>
            </a:r>
          </a:p>
          <a:p>
            <a:pPr>
              <a:buFontTx/>
              <a:buNone/>
            </a:pPr>
            <a:r>
              <a:rPr lang="en-US" altLang="en-US" b="1" i="1" dirty="0">
                <a:latin typeface="Times New Roman" panose="02020603050405020304" pitchFamily="18" charset="0"/>
                <a:cs typeface="Times New Roman" panose="02020603050405020304" pitchFamily="18" charset="0"/>
              </a:rPr>
              <a:t>N</a:t>
            </a:r>
            <a:r>
              <a:rPr lang="en-US" altLang="en-US" i="1" dirty="0">
                <a:latin typeface="Times New Roman" panose="02020603050405020304" pitchFamily="18" charset="0"/>
                <a:cs typeface="Times New Roman" panose="02020603050405020304" pitchFamily="18" charset="0"/>
              </a:rPr>
              <a:t>evi’im</a:t>
            </a:r>
            <a:r>
              <a:rPr lang="en-US" altLang="en-US" dirty="0">
                <a:latin typeface="Times New Roman" panose="02020603050405020304" pitchFamily="18" charset="0"/>
                <a:cs typeface="Times New Roman" panose="02020603050405020304" pitchFamily="18" charset="0"/>
              </a:rPr>
              <a:t>: prophetic monotheism </a:t>
            </a:r>
            <a:r>
              <a:rPr lang="en-US" altLang="en-US" sz="2400" dirty="0">
                <a:latin typeface="Times New Roman" panose="02020603050405020304" pitchFamily="18" charset="0"/>
                <a:cs typeface="Times New Roman" panose="02020603050405020304" pitchFamily="18" charset="0"/>
              </a:rPr>
              <a:t>(Torah plus prophets) </a:t>
            </a:r>
            <a:r>
              <a:rPr lang="en-US" altLang="en-US" dirty="0">
                <a:latin typeface="Times New Roman" panose="02020603050405020304" pitchFamily="18" charset="0"/>
                <a:cs typeface="Times New Roman" panose="02020603050405020304" pitchFamily="18" charset="0"/>
              </a:rPr>
              <a:t>is revolutionary </a:t>
            </a:r>
            <a:r>
              <a:rPr lang="en-US" altLang="en-US" sz="2800" dirty="0">
                <a:latin typeface="Times New Roman" panose="02020603050405020304" pitchFamily="18" charset="0"/>
                <a:cs typeface="Times New Roman" panose="02020603050405020304" pitchFamily="18" charset="0"/>
              </a:rPr>
              <a:t>vis-à-vis</a:t>
            </a:r>
            <a:r>
              <a:rPr lang="en-US" altLang="en-US" dirty="0">
                <a:latin typeface="Times New Roman" panose="02020603050405020304" pitchFamily="18" charset="0"/>
                <a:cs typeface="Times New Roman" panose="02020603050405020304" pitchFamily="18" charset="0"/>
              </a:rPr>
              <a:t> ‘the powers that be’</a:t>
            </a:r>
          </a:p>
          <a:p>
            <a:pPr>
              <a:buFontTx/>
              <a:buNone/>
            </a:pPr>
            <a:r>
              <a:rPr lang="en-US" altLang="en-US" b="1" i="1" dirty="0">
                <a:latin typeface="Times New Roman" panose="02020603050405020304" pitchFamily="18" charset="0"/>
                <a:cs typeface="Times New Roman" panose="02020603050405020304" pitchFamily="18" charset="0"/>
              </a:rPr>
              <a:t>K</a:t>
            </a:r>
            <a:r>
              <a:rPr lang="en-US" altLang="en-US" i="1" dirty="0">
                <a:latin typeface="Times New Roman" panose="02020603050405020304" pitchFamily="18" charset="0"/>
                <a:cs typeface="Times New Roman" panose="02020603050405020304" pitchFamily="18" charset="0"/>
              </a:rPr>
              <a:t>etuvim</a:t>
            </a:r>
            <a:r>
              <a:rPr lang="en-US" altLang="en-US" dirty="0">
                <a:latin typeface="Times New Roman" panose="02020603050405020304" pitchFamily="18" charset="0"/>
                <a:cs typeface="Times New Roman" panose="02020603050405020304" pitchFamily="18" charset="0"/>
              </a:rPr>
              <a:t>: The TaNaCh chronicles </a:t>
            </a:r>
            <a:r>
              <a:rPr lang="en-US" altLang="en-US" i="1" dirty="0">
                <a:latin typeface="Times New Roman" panose="02020603050405020304" pitchFamily="18" charset="0"/>
                <a:cs typeface="Times New Roman" panose="02020603050405020304" pitchFamily="18" charset="0"/>
              </a:rPr>
              <a:t>tikkun olam</a:t>
            </a:r>
            <a:r>
              <a:rPr lang="en-US" altLang="en-US" dirty="0">
                <a:latin typeface="Times New Roman" panose="02020603050405020304" pitchFamily="18" charset="0"/>
                <a:cs typeface="Times New Roman" panose="02020603050405020304" pitchFamily="18" charset="0"/>
              </a:rPr>
              <a:t>: divine imperatives to “repair the world,” i.e., </a:t>
            </a:r>
          </a:p>
          <a:p>
            <a:pPr>
              <a:buFontTx/>
              <a:buNone/>
            </a:pPr>
            <a:r>
              <a:rPr lang="en-US" altLang="en-US" sz="2800" dirty="0">
                <a:latin typeface="Times New Roman" panose="02020603050405020304" pitchFamily="18" charset="0"/>
                <a:cs typeface="Times New Roman" panose="02020603050405020304" pitchFamily="18" charset="0"/>
              </a:rPr>
              <a:t>	(1) restore creation from all histories of domination; and </a:t>
            </a:r>
          </a:p>
          <a:p>
            <a:pPr>
              <a:buFontTx/>
              <a:buNone/>
            </a:pPr>
            <a:r>
              <a:rPr lang="en-US" altLang="en-US" sz="2800" dirty="0">
                <a:latin typeface="Times New Roman" panose="02020603050405020304" pitchFamily="18" charset="0"/>
                <a:cs typeface="Times New Roman" panose="02020603050405020304" pitchFamily="18" charset="0"/>
              </a:rPr>
              <a:t>	(2) reverse our internalized suffering as counterfeit ‘voice of God’</a:t>
            </a:r>
            <a:endParaRPr lang="en-US" altLang="en-US" dirty="0"/>
          </a:p>
          <a:p>
            <a:endParaRPr lang="en-US" altLang="en-US" dirty="0"/>
          </a:p>
        </p:txBody>
      </p:sp>
      <p:sp>
        <p:nvSpPr>
          <p:cNvPr id="1229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D1DBD86-2B3B-4EE0-8A3B-E1D6A1038E57}" type="datetime1">
              <a:rPr lang="en-US" altLang="en-US" sz="1400" smtClean="0"/>
              <a:pPr eaLnBrk="1" hangingPunct="1">
                <a:spcBef>
                  <a:spcPct val="0"/>
                </a:spcBef>
                <a:buFontTx/>
                <a:buNone/>
              </a:pPr>
              <a:t>5/17/18</a:t>
            </a:fld>
            <a:endParaRPr lang="en-US" altLang="en-US" sz="1400" dirty="0"/>
          </a:p>
        </p:txBody>
      </p:sp>
      <p:sp>
        <p:nvSpPr>
          <p:cNvPr id="1229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25B3B6D1-B6D6-428A-9981-82F176A32172}" type="slidenum">
              <a:rPr lang="en-US" altLang="en-US" sz="1400" smtClean="0"/>
              <a:pPr eaLnBrk="1" hangingPunct="1">
                <a:spcBef>
                  <a:spcPct val="0"/>
                </a:spcBef>
                <a:buFontTx/>
                <a:buNone/>
              </a:pPr>
              <a:t>96</a:t>
            </a:fld>
            <a:endParaRPr lang="en-US" altLang="en-US" sz="1400" dirty="0"/>
          </a:p>
        </p:txBody>
      </p:sp>
      <p:sp>
        <p:nvSpPr>
          <p:cNvPr id="12294" name="Footer Placeholder 7"/>
          <p:cNvSpPr>
            <a:spLocks noGrp="1"/>
          </p:cNvSpPr>
          <p:nvPr>
            <p:ph type="ftr" sz="quarter" idx="11"/>
          </p:nvPr>
        </p:nvSpPr>
        <p:spPr>
          <a:xfrm>
            <a:off x="228600" y="5867400"/>
            <a:ext cx="67056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914400"/>
          </a:xfrm>
        </p:spPr>
        <p:txBody>
          <a:bodyPr>
            <a:normAutofit fontScale="90000"/>
          </a:bodyPr>
          <a:lstStyle/>
          <a:p>
            <a:pPr algn="ctr"/>
            <a:r>
              <a:rPr lang="en-US" altLang="en-US" sz="6000" b="1" dirty="0">
                <a:ln>
                  <a:noFill/>
                </a:ln>
                <a:solidFill>
                  <a:schemeClr val="tx1"/>
                </a:solidFill>
                <a:effectLst/>
                <a:latin typeface="Times New Roman" panose="02020603050405020304" pitchFamily="18" charset="0"/>
                <a:cs typeface="Times New Roman" panose="02020603050405020304" pitchFamily="18" charset="0"/>
              </a:rPr>
              <a:t>Islam I</a:t>
            </a:r>
          </a:p>
        </p:txBody>
      </p:sp>
      <p:sp>
        <p:nvSpPr>
          <p:cNvPr id="3" name="Content Placeholder 2"/>
          <p:cNvSpPr>
            <a:spLocks noGrp="1"/>
          </p:cNvSpPr>
          <p:nvPr>
            <p:ph idx="1"/>
          </p:nvPr>
        </p:nvSpPr>
        <p:spPr>
          <a:xfrm>
            <a:off x="228600" y="1143000"/>
            <a:ext cx="8686800" cy="4953000"/>
          </a:xfrm>
        </p:spPr>
        <p:txBody>
          <a:bodyPr/>
          <a:lstStyle/>
          <a:p>
            <a:pPr>
              <a:buFontTx/>
              <a:buNone/>
              <a:defRPr/>
            </a:pPr>
            <a:r>
              <a:rPr lang="en-US" dirty="0">
                <a:latin typeface="Times New Roman" panose="02020603050405020304" pitchFamily="18" charset="0"/>
                <a:cs typeface="Times New Roman" panose="02020603050405020304" pitchFamily="18" charset="0"/>
              </a:rPr>
              <a:t>Once after battle Muhammad said, "We have returned from the </a:t>
            </a:r>
            <a:r>
              <a:rPr lang="en-US" b="1" dirty="0">
                <a:latin typeface="Times New Roman" panose="02020603050405020304" pitchFamily="18" charset="0"/>
                <a:cs typeface="Times New Roman" panose="02020603050405020304" pitchFamily="18" charset="0"/>
              </a:rPr>
              <a:t>lesser jihad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al-jihad al-asghar</a:t>
            </a:r>
            <a:r>
              <a:rPr lang="en-US" dirty="0">
                <a:latin typeface="Times New Roman" panose="02020603050405020304" pitchFamily="18" charset="0"/>
                <a:cs typeface="Times New Roman" panose="02020603050405020304" pitchFamily="18" charset="0"/>
              </a:rPr>
              <a:t>) to the </a:t>
            </a:r>
            <a:r>
              <a:rPr lang="en-US" b="1" dirty="0">
                <a:latin typeface="Times New Roman" panose="02020603050405020304" pitchFamily="18" charset="0"/>
                <a:cs typeface="Times New Roman" panose="02020603050405020304" pitchFamily="18" charset="0"/>
              </a:rPr>
              <a:t>greater jihad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al-jihad al-akbar</a:t>
            </a:r>
            <a:r>
              <a:rPr lang="en-US" dirty="0">
                <a:latin typeface="Times New Roman" panose="02020603050405020304" pitchFamily="18" charset="0"/>
                <a:cs typeface="Times New Roman" panose="02020603050405020304" pitchFamily="18" charset="0"/>
              </a:rPr>
              <a:t>).” </a:t>
            </a:r>
          </a:p>
          <a:p>
            <a:pPr>
              <a:buFontTx/>
              <a:buNone/>
              <a:defRPr/>
            </a:pPr>
            <a:r>
              <a:rPr lang="en-US" dirty="0">
                <a:latin typeface="Times New Roman" panose="02020603050405020304" pitchFamily="18" charset="0"/>
                <a:cs typeface="Times New Roman" panose="02020603050405020304" pitchFamily="18" charset="0"/>
              </a:rPr>
              <a:t>	When asked, "What is the greater jihad?," he replied, "It is the struggle against oneself.”</a:t>
            </a:r>
            <a:r>
              <a:rPr lang="en-US" sz="3000" baseline="30000" dirty="0">
                <a:latin typeface="Times New Roman" panose="02020603050405020304" pitchFamily="18" charset="0"/>
                <a:cs typeface="Times New Roman" panose="02020603050405020304" pitchFamily="18" charset="0"/>
              </a:rPr>
              <a:t>1</a:t>
            </a:r>
          </a:p>
          <a:p>
            <a:pPr>
              <a:buFontTx/>
              <a:buNone/>
              <a:defRPr/>
            </a:pPr>
            <a:endParaRPr lang="en-US" sz="800" baseline="30000" dirty="0">
              <a:latin typeface="Times New Roman" panose="02020603050405020304" pitchFamily="18" charset="0"/>
              <a:cs typeface="Times New Roman" panose="02020603050405020304" pitchFamily="18" charset="0"/>
            </a:endParaRPr>
          </a:p>
          <a:p>
            <a:pPr>
              <a:buFontTx/>
              <a:buNone/>
              <a:defRPr/>
            </a:pPr>
            <a:endParaRPr lang="en-US" sz="800" baseline="30000" dirty="0">
              <a:latin typeface="Times New Roman" panose="02020603050405020304" pitchFamily="18" charset="0"/>
              <a:cs typeface="Times New Roman" panose="02020603050405020304" pitchFamily="18" charset="0"/>
            </a:endParaRPr>
          </a:p>
          <a:p>
            <a:pPr marL="806132" indent="-457200">
              <a:buFont typeface="Wingdings" panose="05000000000000000000" pitchFamily="2" charset="2"/>
              <a:buChar char="§"/>
              <a:defRPr/>
            </a:pPr>
            <a:r>
              <a:rPr lang="en-US" sz="3000" baseline="300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Jihad</a:t>
            </a:r>
            <a:r>
              <a:rPr lang="en-US" sz="2800" dirty="0">
                <a:latin typeface="Times New Roman" panose="02020603050405020304" pitchFamily="18" charset="0"/>
                <a:cs typeface="Times New Roman" panose="02020603050405020304" pitchFamily="18" charset="0"/>
              </a:rPr>
              <a:t>: the </a:t>
            </a:r>
            <a:r>
              <a:rPr lang="en-US" sz="2800" i="1" dirty="0">
                <a:latin typeface="Times New Roman" panose="02020603050405020304" pitchFamily="18" charset="0"/>
                <a:cs typeface="Times New Roman" panose="02020603050405020304" pitchFamily="18" charset="0"/>
              </a:rPr>
              <a:t>struggle</a:t>
            </a:r>
            <a:r>
              <a:rPr lang="en-US" sz="2800" dirty="0">
                <a:latin typeface="Times New Roman" panose="02020603050405020304" pitchFamily="18" charset="0"/>
                <a:cs typeface="Times New Roman" panose="02020603050405020304" pitchFamily="18" charset="0"/>
              </a:rPr>
              <a:t> for total allegiance to the will of Allah </a:t>
            </a:r>
            <a:r>
              <a:rPr lang="en-US" sz="2400" dirty="0">
                <a:latin typeface="Times New Roman" panose="02020603050405020304" pitchFamily="18" charset="0"/>
                <a:cs typeface="Times New Roman" panose="02020603050405020304" pitchFamily="18" charset="0"/>
              </a:rPr>
              <a:t>(cf. “Abandonment to Divine Providence”) </a:t>
            </a:r>
          </a:p>
          <a:p>
            <a:pPr marL="806132" indent="-457200">
              <a:buFont typeface="Wingdings" panose="05000000000000000000" pitchFamily="2" charset="2"/>
              <a:buChar char="§"/>
              <a:defRPr/>
            </a:pPr>
            <a:r>
              <a:rPr lang="en-US" sz="2800" u="sng" dirty="0">
                <a:latin typeface="Times New Roman" panose="02020603050405020304" pitchFamily="18" charset="0"/>
                <a:cs typeface="Times New Roman" panose="02020603050405020304" pitchFamily="18" charset="0"/>
              </a:rPr>
              <a:t>Greater jihad</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struggle</a:t>
            </a:r>
            <a:r>
              <a:rPr lang="en-US" sz="2800" dirty="0">
                <a:latin typeface="Times New Roman" panose="02020603050405020304" pitchFamily="18" charset="0"/>
                <a:cs typeface="Times New Roman" panose="02020603050405020304" pitchFamily="18" charset="0"/>
              </a:rPr>
              <a:t> waged within oneself to abandon wholly to the will of Allah</a:t>
            </a:r>
          </a:p>
          <a:p>
            <a:pPr>
              <a:defRPr/>
            </a:pPr>
            <a:endParaRPr lang="en-US" sz="3000" baseline="30000" dirty="0"/>
          </a:p>
          <a:p>
            <a:pPr>
              <a:buFontTx/>
              <a:buNone/>
              <a:defRPr/>
            </a:pPr>
            <a:endParaRPr lang="en-US" sz="3000" baseline="30000" dirty="0"/>
          </a:p>
        </p:txBody>
      </p:sp>
      <p:sp>
        <p:nvSpPr>
          <p:cNvPr id="133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7CD133F-69DA-4F2D-9832-8DF5B8BDEED4}" type="datetime1">
              <a:rPr lang="en-US" altLang="en-US" sz="1400" smtClean="0"/>
              <a:pPr eaLnBrk="1" hangingPunct="1">
                <a:spcBef>
                  <a:spcPct val="0"/>
                </a:spcBef>
                <a:buFontTx/>
                <a:buNone/>
              </a:pPr>
              <a:t>5/17/18</a:t>
            </a:fld>
            <a:endParaRPr lang="en-US" altLang="en-US" sz="1400" dirty="0"/>
          </a:p>
        </p:txBody>
      </p:sp>
      <p:sp>
        <p:nvSpPr>
          <p:cNvPr id="13317" name="Footer Placeholder 4"/>
          <p:cNvSpPr>
            <a:spLocks noGrp="1"/>
          </p:cNvSpPr>
          <p:nvPr>
            <p:ph type="ftr" sz="quarter" idx="11"/>
          </p:nvPr>
        </p:nvSpPr>
        <p:spPr>
          <a:xfrm>
            <a:off x="457200" y="5943600"/>
            <a:ext cx="5486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2DF0166-AE7A-45EC-9825-6D8040B22977}" type="slidenum">
              <a:rPr lang="en-US" altLang="en-US" sz="1400" smtClean="0"/>
              <a:pPr eaLnBrk="1" hangingPunct="1">
                <a:spcBef>
                  <a:spcPct val="0"/>
                </a:spcBef>
                <a:buFontTx/>
                <a:buNone/>
              </a:pPr>
              <a:t>97</a:t>
            </a:fld>
            <a:endParaRPr lang="en-US" altLang="en-US" sz="1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228600"/>
            <a:ext cx="7772400" cy="838200"/>
          </a:xfrm>
        </p:spPr>
        <p:txBody>
          <a:bodyPr>
            <a:normAutofit fontScale="90000"/>
          </a:bodyPr>
          <a:lstStyle/>
          <a:p>
            <a:pPr algn="ctr"/>
            <a:r>
              <a:rPr lang="en-US" altLang="en-US" sz="6000" b="1" dirty="0">
                <a:ln>
                  <a:noFill/>
                </a:ln>
                <a:solidFill>
                  <a:schemeClr val="tx1"/>
                </a:solidFill>
                <a:effectLst/>
                <a:latin typeface="Times New Roman" panose="02020603050405020304" pitchFamily="18" charset="0"/>
                <a:cs typeface="Times New Roman" panose="02020603050405020304" pitchFamily="18" charset="0"/>
              </a:rPr>
              <a:t>Islam II</a:t>
            </a:r>
          </a:p>
        </p:txBody>
      </p:sp>
      <p:sp>
        <p:nvSpPr>
          <p:cNvPr id="49155" name="Content Placeholder 2"/>
          <p:cNvSpPr>
            <a:spLocks noGrp="1"/>
          </p:cNvSpPr>
          <p:nvPr>
            <p:ph idx="1"/>
          </p:nvPr>
        </p:nvSpPr>
        <p:spPr>
          <a:xfrm>
            <a:off x="457200" y="1143000"/>
            <a:ext cx="8305800" cy="4953000"/>
          </a:xfrm>
        </p:spPr>
        <p:txBody>
          <a:bodyPr/>
          <a:lstStyle/>
          <a:p>
            <a:pPr>
              <a:buFontTx/>
              <a:buNone/>
              <a:defRPr/>
            </a:pPr>
            <a:r>
              <a:rPr lang="en-US" sz="2800" dirty="0">
                <a:latin typeface="Times New Roman" panose="02020603050405020304" pitchFamily="18" charset="0"/>
                <a:cs typeface="Times New Roman" panose="02020603050405020304" pitchFamily="18" charset="0"/>
              </a:rPr>
              <a:t>“I am going to give you such a weapon . . . the weapon of the Prophet . . . [that] no power on earth can stand against it.”  </a:t>
            </a:r>
          </a:p>
          <a:p>
            <a:pPr>
              <a:buFontTx/>
              <a:buNone/>
              <a:defRPr/>
            </a:pPr>
            <a:r>
              <a:rPr lang="en-US" sz="2800" dirty="0">
                <a:latin typeface="Times New Roman" panose="02020603050405020304" pitchFamily="18" charset="0"/>
                <a:cs typeface="Times New Roman" panose="02020603050405020304" pitchFamily="18" charset="0"/>
              </a:rPr>
              <a:t>“[Our nonviolence] is not a new creed. It was followed 1400 years ago by the Prophet all the time he was in Mecca.” </a:t>
            </a:r>
            <a:r>
              <a:rPr lang="en-US" sz="2400" dirty="0">
                <a:latin typeface="Times New Roman" panose="02020603050405020304" pitchFamily="18" charset="0"/>
                <a:cs typeface="Times New Roman" panose="02020603050405020304" pitchFamily="18" charset="0"/>
              </a:rPr>
              <a:t>-Khan Ghaffar Khan</a:t>
            </a:r>
            <a:r>
              <a:rPr lang="en-US" sz="2200" baseline="30000" dirty="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p>
            <a:pPr>
              <a:buFontTx/>
              <a:buNone/>
              <a:defRPr/>
            </a:pPr>
            <a:r>
              <a:rPr lang="en-US" sz="2800" dirty="0">
                <a:latin typeface="Times New Roman" panose="02020603050405020304" pitchFamily="18" charset="0"/>
                <a:cs typeface="Times New Roman" panose="02020603050405020304" pitchFamily="18" charset="0"/>
              </a:rPr>
              <a:t> “T</a:t>
            </a:r>
            <a:r>
              <a:rPr lang="en-US" sz="2800" kern="1200" dirty="0">
                <a:latin typeface="Times New Roman" panose="02020603050405020304" pitchFamily="18" charset="0"/>
                <a:cs typeface="Times New Roman" panose="02020603050405020304" pitchFamily="18" charset="0"/>
              </a:rPr>
              <a:t>he Medina message is not the fundamental, universal, eternal message of Islam. That founding message is from Mecca . . . [and] will result in the total conciliation between Islamic law and the modern development of human rights and civil liberties.”</a:t>
            </a:r>
            <a:r>
              <a:rPr lang="en-US" sz="2600" kern="1200" baseline="300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buFontTx/>
              <a:buNone/>
              <a:defRPr/>
            </a:pPr>
            <a:endParaRPr lang="en-US" sz="2800" dirty="0"/>
          </a:p>
        </p:txBody>
      </p:sp>
      <p:sp>
        <p:nvSpPr>
          <p:cNvPr id="14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0626F2A-854A-4B6E-B1A8-8C576E6072EA}" type="datetime1">
              <a:rPr lang="en-US" altLang="en-US" sz="1400" smtClean="0"/>
              <a:pPr eaLnBrk="1" hangingPunct="1">
                <a:spcBef>
                  <a:spcPct val="0"/>
                </a:spcBef>
                <a:buFontTx/>
                <a:buNone/>
              </a:pPr>
              <a:t>5/17/18</a:t>
            </a:fld>
            <a:endParaRPr lang="en-US" altLang="en-US" sz="1400" dirty="0"/>
          </a:p>
        </p:txBody>
      </p:sp>
      <p:sp>
        <p:nvSpPr>
          <p:cNvPr id="14341" name="Footer Placeholder 4"/>
          <p:cNvSpPr>
            <a:spLocks noGrp="1"/>
          </p:cNvSpPr>
          <p:nvPr>
            <p:ph type="ftr" sz="quarter" idx="11"/>
          </p:nvPr>
        </p:nvSpPr>
        <p:spPr>
          <a:xfrm>
            <a:off x="2819400" y="6096000"/>
            <a:ext cx="5486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
        <p:nvSpPr>
          <p:cNvPr id="14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93D23A68-13B8-434A-9588-5059B59BF27D}" type="slidenum">
              <a:rPr lang="en-US" altLang="en-US" sz="1400" smtClean="0"/>
              <a:pPr eaLnBrk="1" hangingPunct="1">
                <a:spcBef>
                  <a:spcPct val="0"/>
                </a:spcBef>
                <a:buFontTx/>
                <a:buNone/>
              </a:pPr>
              <a:t>98</a:t>
            </a:fld>
            <a:endParaRPr lang="en-US" altLang="en-US" sz="1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0"/>
            <a:ext cx="7543800" cy="914400"/>
          </a:xfrm>
        </p:spPr>
        <p:txBody>
          <a:bodyPr>
            <a:normAutofit fontScale="90000"/>
          </a:bodyPr>
          <a:lstStyle/>
          <a:p>
            <a:pPr algn="ctr"/>
            <a:r>
              <a:rPr lang="en-US" altLang="en-US" sz="6000" b="1" dirty="0">
                <a:ln>
                  <a:noFill/>
                </a:ln>
                <a:solidFill>
                  <a:schemeClr val="tx1"/>
                </a:solidFill>
                <a:effectLst/>
                <a:latin typeface="Times New Roman" panose="02020603050405020304" pitchFamily="18" charset="0"/>
                <a:cs typeface="Times New Roman" panose="02020603050405020304" pitchFamily="18" charset="0"/>
              </a:rPr>
              <a:t>Christianity</a:t>
            </a:r>
          </a:p>
        </p:txBody>
      </p:sp>
      <p:sp>
        <p:nvSpPr>
          <p:cNvPr id="16387" name="Content Placeholder 2"/>
          <p:cNvSpPr>
            <a:spLocks noGrp="1"/>
          </p:cNvSpPr>
          <p:nvPr>
            <p:ph idx="1"/>
          </p:nvPr>
        </p:nvSpPr>
        <p:spPr>
          <a:xfrm>
            <a:off x="685800" y="914400"/>
            <a:ext cx="7772400" cy="5334000"/>
          </a:xfrm>
        </p:spPr>
        <p:txBody>
          <a:bodyPr/>
          <a:lstStyle/>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Renunciation of scapegoating </a:t>
            </a:r>
            <a:r>
              <a:rPr lang="en-US" altLang="en-US" sz="2800" b="1" i="1" dirty="0">
                <a:latin typeface="Times New Roman" panose="02020603050405020304" pitchFamily="18" charset="0"/>
                <a:cs typeface="Times New Roman" panose="02020603050405020304" pitchFamily="18" charset="0"/>
              </a:rPr>
              <a:t>is</a:t>
            </a:r>
            <a:r>
              <a:rPr lang="en-US" altLang="en-US" sz="2800" dirty="0">
                <a:latin typeface="Times New Roman" panose="02020603050405020304" pitchFamily="18" charset="0"/>
                <a:cs typeface="Times New Roman" panose="02020603050405020304" pitchFamily="18" charset="0"/>
              </a:rPr>
              <a:t> Jesus’ ‘way, truth, and life;’ i.e. non-victimizing love neither scapegoats-out </a:t>
            </a:r>
            <a:r>
              <a:rPr lang="en-US" altLang="en-US" sz="2000" dirty="0">
                <a:latin typeface="Times New Roman" panose="02020603050405020304" pitchFamily="18" charset="0"/>
                <a:cs typeface="Times New Roman" panose="02020603050405020304" pitchFamily="18" charset="0"/>
              </a:rPr>
              <a:t>(</a:t>
            </a:r>
            <a:r>
              <a:rPr lang="en-US" altLang="en-US" sz="2000" u="sng" dirty="0">
                <a:latin typeface="Times New Roman" panose="02020603050405020304" pitchFamily="18" charset="0"/>
                <a:cs typeface="Times New Roman" panose="02020603050405020304" pitchFamily="18" charset="0"/>
              </a:rPr>
              <a:t>targets</a:t>
            </a:r>
            <a:r>
              <a:rPr lang="en-US" altLang="en-US" sz="2000" dirty="0">
                <a:latin typeface="Times New Roman" panose="02020603050405020304" pitchFamily="18" charset="0"/>
                <a:cs typeface="Times New Roman" panose="02020603050405020304" pitchFamily="18" charset="0"/>
              </a:rPr>
              <a:t> others) </a:t>
            </a:r>
            <a:r>
              <a:rPr lang="en-US" altLang="en-US" sz="2800" dirty="0">
                <a:latin typeface="Times New Roman" panose="02020603050405020304" pitchFamily="18" charset="0"/>
                <a:cs typeface="Times New Roman" panose="02020603050405020304" pitchFamily="18" charset="0"/>
              </a:rPr>
              <a:t>nor scapegoats-in  </a:t>
            </a:r>
            <a:r>
              <a:rPr lang="en-US" altLang="en-US" sz="2000" dirty="0">
                <a:latin typeface="Times New Roman" panose="02020603050405020304" pitchFamily="18" charset="0"/>
                <a:cs typeface="Times New Roman" panose="02020603050405020304" pitchFamily="18" charset="0"/>
              </a:rPr>
              <a:t>(</a:t>
            </a:r>
            <a:r>
              <a:rPr lang="en-US" altLang="en-US" sz="2000" u="sng" dirty="0">
                <a:latin typeface="Times New Roman" panose="02020603050405020304" pitchFamily="18" charset="0"/>
                <a:cs typeface="Times New Roman" panose="02020603050405020304" pitchFamily="18" charset="0"/>
              </a:rPr>
              <a:t>targets</a:t>
            </a:r>
            <a:r>
              <a:rPr lang="en-US" altLang="en-US" sz="2000" dirty="0">
                <a:latin typeface="Times New Roman" panose="02020603050405020304" pitchFamily="18" charset="0"/>
                <a:cs typeface="Times New Roman" panose="02020603050405020304" pitchFamily="18" charset="0"/>
              </a:rPr>
              <a:t> self; cf. Humanism I &amp; II below)</a:t>
            </a:r>
          </a:p>
          <a:p>
            <a:pPr>
              <a:buFont typeface="Wingdings" panose="05000000000000000000" pitchFamily="2" charset="2"/>
              <a:buChar char="§"/>
            </a:pPr>
            <a:endParaRPr lang="en-US" altLang="en-US" sz="7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Gospel </a:t>
            </a:r>
            <a:r>
              <a:rPr lang="en-US" altLang="en-US" sz="2000" dirty="0">
                <a:latin typeface="Times New Roman" panose="02020603050405020304" pitchFamily="18" charset="0"/>
                <a:cs typeface="Times New Roman" panose="02020603050405020304" pitchFamily="18" charset="0"/>
              </a:rPr>
              <a:t>(Gk. </a:t>
            </a:r>
            <a:r>
              <a:rPr lang="en-US" altLang="en-US" sz="2000" i="1" dirty="0">
                <a:latin typeface="Times New Roman" panose="02020603050405020304" pitchFamily="18" charset="0"/>
                <a:cs typeface="Times New Roman" panose="02020603050405020304" pitchFamily="18" charset="0"/>
              </a:rPr>
              <a:t>kerygma</a:t>
            </a:r>
            <a:r>
              <a:rPr lang="en-US" altLang="en-US" sz="20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“good news:” cross-&amp;- resurrection proclaim: ‘no more victims!’</a:t>
            </a:r>
          </a:p>
          <a:p>
            <a:pPr>
              <a:buFont typeface="Wingdings" panose="05000000000000000000" pitchFamily="2" charset="2"/>
              <a:buChar char="§"/>
            </a:pPr>
            <a:endParaRPr lang="en-US" altLang="en-US" sz="7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‘We found it!’ </a:t>
            </a:r>
            <a:r>
              <a:rPr lang="en-US" altLang="en-US" sz="2400" dirty="0">
                <a:latin typeface="Times New Roman" panose="02020603050405020304" pitchFamily="18" charset="0"/>
                <a:cs typeface="Times New Roman" panose="02020603050405020304" pitchFamily="18" charset="0"/>
              </a:rPr>
              <a:t>(cf. </a:t>
            </a:r>
            <a:r>
              <a:rPr lang="en-US" altLang="en-US" sz="2400" i="1" dirty="0">
                <a:latin typeface="Times New Roman" panose="02020603050405020304" pitchFamily="18" charset="0"/>
                <a:cs typeface="Times New Roman" panose="02020603050405020304" pitchFamily="18" charset="0"/>
              </a:rPr>
              <a:t>eureka!</a:t>
            </a:r>
            <a:r>
              <a:rPr lang="en-US" altLang="en-US" sz="2400" dirty="0">
                <a:latin typeface="Times New Roman" panose="02020603050405020304" pitchFamily="18" charset="0"/>
                <a:cs typeface="Times New Roman" panose="02020603050405020304" pitchFamily="18" charset="0"/>
              </a:rPr>
              <a:t> / heuristic): </a:t>
            </a:r>
            <a:r>
              <a:rPr lang="en-US" altLang="en-US" dirty="0">
                <a:latin typeface="Times New Roman" panose="02020603050405020304" pitchFamily="18" charset="0"/>
                <a:cs typeface="Times New Roman" panose="02020603050405020304" pitchFamily="18" charset="0"/>
              </a:rPr>
              <a:t>the way </a:t>
            </a:r>
          </a:p>
          <a:p>
            <a:pPr>
              <a:buFontTx/>
              <a:buNone/>
            </a:pPr>
            <a:r>
              <a:rPr lang="en-US" altLang="en-US" dirty="0">
                <a:latin typeface="Times New Roman" panose="02020603050405020304" pitchFamily="18" charset="0"/>
                <a:cs typeface="Times New Roman" panose="02020603050405020304" pitchFamily="18" charset="0"/>
              </a:rPr>
              <a:t>	to “beloved community” </a:t>
            </a:r>
            <a:r>
              <a:rPr lang="en-US" altLang="en-US" sz="2000" dirty="0">
                <a:latin typeface="Times New Roman" panose="02020603050405020304" pitchFamily="18" charset="0"/>
                <a:cs typeface="Times New Roman" panose="02020603050405020304" pitchFamily="18" charset="0"/>
              </a:rPr>
              <a:t>(cf. M.L. King) </a:t>
            </a:r>
            <a:r>
              <a:rPr lang="en-US" altLang="en-US" dirty="0">
                <a:latin typeface="Times New Roman" panose="02020603050405020304" pitchFamily="18" charset="0"/>
                <a:cs typeface="Times New Roman" panose="02020603050405020304" pitchFamily="18" charset="0"/>
              </a:rPr>
              <a:t>is perpetual atonement/reconciliation </a:t>
            </a:r>
          </a:p>
          <a:p>
            <a:pPr algn="r">
              <a:buFontTx/>
              <a:buNone/>
            </a:pPr>
            <a:r>
              <a:rPr lang="en-US" altLang="en-US" sz="1800" dirty="0">
                <a:latin typeface="Times New Roman" panose="02020603050405020304" pitchFamily="18" charset="0"/>
                <a:cs typeface="Times New Roman" panose="02020603050405020304" pitchFamily="18" charset="0"/>
              </a:rPr>
              <a:t>	(cf. Josiah Royce , </a:t>
            </a:r>
            <a:r>
              <a:rPr lang="en-US" altLang="en-US" sz="1800" i="1" dirty="0">
                <a:latin typeface="Times New Roman" panose="02020603050405020304" pitchFamily="18" charset="0"/>
                <a:cs typeface="Times New Roman" panose="02020603050405020304" pitchFamily="18" charset="0"/>
              </a:rPr>
              <a:t>The Problem of Christianity </a:t>
            </a:r>
            <a:r>
              <a:rPr lang="en-US" altLang="en-US" sz="1800" dirty="0">
                <a:latin typeface="Times New Roman" panose="02020603050405020304" pitchFamily="18" charset="0"/>
                <a:cs typeface="Times New Roman" panose="02020603050405020304" pitchFamily="18" charset="0"/>
              </a:rPr>
              <a:t>; 1913)</a:t>
            </a:r>
          </a:p>
          <a:p>
            <a:pPr>
              <a:buFontTx/>
              <a:buNone/>
            </a:pPr>
            <a:endParaRPr lang="en-US" altLang="en-US" sz="2800" dirty="0"/>
          </a:p>
        </p:txBody>
      </p:sp>
      <p:sp>
        <p:nvSpPr>
          <p:cNvPr id="1638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088A9AE-BB82-4051-BB04-85300606891F}" type="datetime1">
              <a:rPr lang="en-US" altLang="en-US" sz="1400" smtClean="0"/>
              <a:pPr eaLnBrk="1" hangingPunct="1">
                <a:spcBef>
                  <a:spcPct val="0"/>
                </a:spcBef>
                <a:buFontTx/>
                <a:buNone/>
              </a:pPr>
              <a:t>5/17/18</a:t>
            </a:fld>
            <a:endParaRPr lang="en-US" altLang="en-US" sz="1400" dirty="0"/>
          </a:p>
        </p:txBody>
      </p:sp>
      <p:sp>
        <p:nvSpPr>
          <p:cNvPr id="1638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9B900C3-2904-460A-B8A8-FAE9984FED0B}" type="slidenum">
              <a:rPr lang="en-US" altLang="en-US" sz="1400" smtClean="0"/>
              <a:pPr eaLnBrk="1" hangingPunct="1">
                <a:spcBef>
                  <a:spcPct val="0"/>
                </a:spcBef>
                <a:buFontTx/>
                <a:buNone/>
              </a:pPr>
              <a:t>99</a:t>
            </a:fld>
            <a:endParaRPr lang="en-US" altLang="en-US" sz="1400" dirty="0"/>
          </a:p>
        </p:txBody>
      </p:sp>
      <p:sp>
        <p:nvSpPr>
          <p:cNvPr id="16390" name="Footer Placeholder 7"/>
          <p:cNvSpPr>
            <a:spLocks noGrp="1"/>
          </p:cNvSpPr>
          <p:nvPr>
            <p:ph type="ftr" sz="quarter" idx="11"/>
          </p:nvPr>
        </p:nvSpPr>
        <p:spPr>
          <a:xfrm>
            <a:off x="304800" y="5867400"/>
            <a:ext cx="67818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©2010 Prof. Thee Smith | Emory Univ.| Annotated | Re-use under Creative Commons Attribution-NonCommercial-ShareAlike 3.0 License</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erve_Theme_or_Yen_Teng_Phon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2">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raClrScheme>
      <a:clrScheme name="Verve_Theme_or_Yen_Teng_Phone_Template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7030A0"/>
        </a:hlink>
        <a:folHlink>
          <a:srgbClr val="7030A0"/>
        </a:folHlink>
      </a:clrScheme>
      <a:clrMap bg1="lt1" tx1="dk1" bg2="lt2" tx2="dk2" accent1="accent1" accent2="accent2" accent3="accent3" accent4="accent4" accent5="accent5" accent6="accent6" hlink="hlink" folHlink="folHlink"/>
    </a:extraClrScheme>
    <a:extraClrScheme>
      <a:clrScheme name="Verve_Theme_or_Yen_Teng_Phone_Template 2">
        <a:dk1>
          <a:srgbClr val="000000"/>
        </a:dk1>
        <a:lt1>
          <a:srgbClr val="FFCCFF"/>
        </a:lt1>
        <a:dk2>
          <a:srgbClr val="000000"/>
        </a:dk2>
        <a:lt2>
          <a:srgbClr val="F8F8F8"/>
        </a:lt2>
        <a:accent1>
          <a:srgbClr val="DDDDDD"/>
        </a:accent1>
        <a:accent2>
          <a:srgbClr val="B2B2B2"/>
        </a:accent2>
        <a:accent3>
          <a:srgbClr val="FFE2FF"/>
        </a:accent3>
        <a:accent4>
          <a:srgbClr val="000000"/>
        </a:accent4>
        <a:accent5>
          <a:srgbClr val="EBEBEB"/>
        </a:accent5>
        <a:accent6>
          <a:srgbClr val="A1A1A1"/>
        </a:accent6>
        <a:hlink>
          <a:srgbClr val="7030A0"/>
        </a:hlink>
        <a:folHlink>
          <a:srgbClr val="7030A0"/>
        </a:folHlink>
      </a:clrScheme>
      <a:clrMap bg1="lt1" tx1="dk1" bg2="lt2" tx2="dk2" accent1="accent1" accent2="accent2" accent3="accent3" accent4="accent4" accent5="accent5" accent6="accent6" hlink="hlink" folHlink="folHlink"/>
    </a:extraClrScheme>
    <a:extraClrScheme>
      <a:clrScheme name="Verve_Theme_or_Yen_Teng_Phone_Template 3">
        <a:dk1>
          <a:srgbClr val="000000"/>
        </a:dk1>
        <a:lt1>
          <a:srgbClr val="FFCCFF"/>
        </a:lt1>
        <a:dk2>
          <a:srgbClr val="000000"/>
        </a:dk2>
        <a:lt2>
          <a:srgbClr val="F8F8F8"/>
        </a:lt2>
        <a:accent1>
          <a:srgbClr val="DDDDDD"/>
        </a:accent1>
        <a:accent2>
          <a:srgbClr val="B2B2B2"/>
        </a:accent2>
        <a:accent3>
          <a:srgbClr val="FFE2FF"/>
        </a:accent3>
        <a:accent4>
          <a:srgbClr val="000000"/>
        </a:accent4>
        <a:accent5>
          <a:srgbClr val="EBEBEB"/>
        </a:accent5>
        <a:accent6>
          <a:srgbClr val="A1A1A1"/>
        </a:accent6>
        <a:hlink>
          <a:srgbClr val="7030A0"/>
        </a:hlink>
        <a:folHlink>
          <a:srgbClr val="FFFFCC"/>
        </a:folHlink>
      </a:clrScheme>
      <a:clrMap bg1="lt1" tx1="dk1" bg2="lt2" tx2="dk2" accent1="accent1" accent2="accent2" accent3="accent3" accent4="accent4" accent5="accent5" accent6="accent6" hlink="hlink" folHlink="folHlink"/>
    </a:extraClrScheme>
    <a:extraClrScheme>
      <a:clrScheme name="Verve_Theme_or_Yen_Teng_Phone_Template 4">
        <a:dk1>
          <a:srgbClr val="000000"/>
        </a:dk1>
        <a:lt1>
          <a:srgbClr val="FFFFCC"/>
        </a:lt1>
        <a:dk2>
          <a:srgbClr val="000000"/>
        </a:dk2>
        <a:lt2>
          <a:srgbClr val="F8F8F8"/>
        </a:lt2>
        <a:accent1>
          <a:srgbClr val="DDDDDD"/>
        </a:accent1>
        <a:accent2>
          <a:srgbClr val="B2B2B2"/>
        </a:accent2>
        <a:accent3>
          <a:srgbClr val="FFFFE2"/>
        </a:accent3>
        <a:accent4>
          <a:srgbClr val="000000"/>
        </a:accent4>
        <a:accent5>
          <a:srgbClr val="EBEBEB"/>
        </a:accent5>
        <a:accent6>
          <a:srgbClr val="A1A1A1"/>
        </a:accent6>
        <a:hlink>
          <a:srgbClr val="7030A0"/>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erve_Theme_or_Yen_Teng_Phon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2">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raClrScheme>
      <a:clrScheme name="Verve_Theme_or_Yen_Teng_Phone_Template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7030A0"/>
        </a:hlink>
        <a:folHlink>
          <a:srgbClr val="7030A0"/>
        </a:folHlink>
      </a:clrScheme>
      <a:clrMap bg1="lt1" tx1="dk1" bg2="lt2" tx2="dk2" accent1="accent1" accent2="accent2" accent3="accent3" accent4="accent4" accent5="accent5" accent6="accent6" hlink="hlink" folHlink="folHlink"/>
    </a:extraClrScheme>
    <a:extraClrScheme>
      <a:clrScheme name="Verve_Theme_or_Yen_Teng_Phone_Template 2">
        <a:dk1>
          <a:srgbClr val="000000"/>
        </a:dk1>
        <a:lt1>
          <a:srgbClr val="FFCCFF"/>
        </a:lt1>
        <a:dk2>
          <a:srgbClr val="000000"/>
        </a:dk2>
        <a:lt2>
          <a:srgbClr val="F8F8F8"/>
        </a:lt2>
        <a:accent1>
          <a:srgbClr val="DDDDDD"/>
        </a:accent1>
        <a:accent2>
          <a:srgbClr val="B2B2B2"/>
        </a:accent2>
        <a:accent3>
          <a:srgbClr val="FFE2FF"/>
        </a:accent3>
        <a:accent4>
          <a:srgbClr val="000000"/>
        </a:accent4>
        <a:accent5>
          <a:srgbClr val="EBEBEB"/>
        </a:accent5>
        <a:accent6>
          <a:srgbClr val="A1A1A1"/>
        </a:accent6>
        <a:hlink>
          <a:srgbClr val="7030A0"/>
        </a:hlink>
        <a:folHlink>
          <a:srgbClr val="7030A0"/>
        </a:folHlink>
      </a:clrScheme>
      <a:clrMap bg1="lt1" tx1="dk1" bg2="lt2" tx2="dk2" accent1="accent1" accent2="accent2" accent3="accent3" accent4="accent4" accent5="accent5" accent6="accent6" hlink="hlink" folHlink="folHlink"/>
    </a:extraClrScheme>
    <a:extraClrScheme>
      <a:clrScheme name="Verve_Theme_or_Yen_Teng_Phone_Template 3">
        <a:dk1>
          <a:srgbClr val="000000"/>
        </a:dk1>
        <a:lt1>
          <a:srgbClr val="FFCCFF"/>
        </a:lt1>
        <a:dk2>
          <a:srgbClr val="000000"/>
        </a:dk2>
        <a:lt2>
          <a:srgbClr val="F8F8F8"/>
        </a:lt2>
        <a:accent1>
          <a:srgbClr val="DDDDDD"/>
        </a:accent1>
        <a:accent2>
          <a:srgbClr val="B2B2B2"/>
        </a:accent2>
        <a:accent3>
          <a:srgbClr val="FFE2FF"/>
        </a:accent3>
        <a:accent4>
          <a:srgbClr val="000000"/>
        </a:accent4>
        <a:accent5>
          <a:srgbClr val="EBEBEB"/>
        </a:accent5>
        <a:accent6>
          <a:srgbClr val="A1A1A1"/>
        </a:accent6>
        <a:hlink>
          <a:srgbClr val="7030A0"/>
        </a:hlink>
        <a:folHlink>
          <a:srgbClr val="FFFFCC"/>
        </a:folHlink>
      </a:clrScheme>
      <a:clrMap bg1="lt1" tx1="dk1" bg2="lt2" tx2="dk2" accent1="accent1" accent2="accent2" accent3="accent3" accent4="accent4" accent5="accent5" accent6="accent6" hlink="hlink" folHlink="folHlink"/>
    </a:extraClrScheme>
    <a:extraClrScheme>
      <a:clrScheme name="Verve_Theme_or_Yen_Teng_Phone_Template 4">
        <a:dk1>
          <a:srgbClr val="000000"/>
        </a:dk1>
        <a:lt1>
          <a:srgbClr val="FFFFCC"/>
        </a:lt1>
        <a:dk2>
          <a:srgbClr val="000000"/>
        </a:dk2>
        <a:lt2>
          <a:srgbClr val="F8F8F8"/>
        </a:lt2>
        <a:accent1>
          <a:srgbClr val="DDDDDD"/>
        </a:accent1>
        <a:accent2>
          <a:srgbClr val="B2B2B2"/>
        </a:accent2>
        <a:accent3>
          <a:srgbClr val="FFFFE2"/>
        </a:accent3>
        <a:accent4>
          <a:srgbClr val="000000"/>
        </a:accent4>
        <a:accent5>
          <a:srgbClr val="EBEBEB"/>
        </a:accent5>
        <a:accent6>
          <a:srgbClr val="A1A1A1"/>
        </a:accent6>
        <a:hlink>
          <a:srgbClr val="7030A0"/>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17063</TotalTime>
  <Words>15502</Words>
  <Application>Microsoft Macintosh PowerPoint</Application>
  <PresentationFormat>On-screen Show (4:3)</PresentationFormat>
  <Paragraphs>1465</Paragraphs>
  <Slides>103</Slides>
  <Notes>78</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0</vt:i4>
      </vt:variant>
      <vt:variant>
        <vt:lpstr>Slide Titles</vt:lpstr>
      </vt:variant>
      <vt:variant>
        <vt:i4>103</vt:i4>
      </vt:variant>
    </vt:vector>
  </HeadingPairs>
  <TitlesOfParts>
    <vt:vector size="116" baseType="lpstr">
      <vt:lpstr>ＭＳ Ｐゴシック</vt:lpstr>
      <vt:lpstr>Arial</vt:lpstr>
      <vt:lpstr>Book Antiqua</vt:lpstr>
      <vt:lpstr>Calibri</vt:lpstr>
      <vt:lpstr>Comic Sans MS</vt:lpstr>
      <vt:lpstr>Garamond</vt:lpstr>
      <vt:lpstr>open sans</vt:lpstr>
      <vt:lpstr>Times New Roman</vt:lpstr>
      <vt:lpstr>Verdana</vt:lpstr>
      <vt:lpstr>Wingdings</vt:lpstr>
      <vt:lpstr>Wingdings 2</vt:lpstr>
      <vt:lpstr>Verve_Theme_or_Yen_Teng_Phone_Template</vt:lpstr>
      <vt:lpstr>1_Verve_Theme_or_Yen_Teng_Phone_Template</vt:lpstr>
      <vt:lpstr> </vt:lpstr>
      <vt:lpstr>Restorative Leadership*</vt:lpstr>
      <vt:lpstr>Contents</vt:lpstr>
      <vt:lpstr>Appendices</vt:lpstr>
      <vt:lpstr>PowerPoint Presentation</vt:lpstr>
      <vt:lpstr>You’ve joined a journey to define ‘restorative leadership’</vt:lpstr>
      <vt:lpstr>1. Restorative Leadership  as ‘Cultural Competence:’</vt:lpstr>
      <vt:lpstr>LISTENING</vt:lpstr>
      <vt:lpstr> </vt:lpstr>
      <vt:lpstr>Take-on Any Issue</vt:lpstr>
      <vt:lpstr>What’s Your Story?</vt:lpstr>
      <vt:lpstr>Show a Human Face</vt:lpstr>
      <vt:lpstr>  </vt:lpstr>
      <vt:lpstr>2. Restorative Leadership for Diversity Training</vt:lpstr>
      <vt:lpstr>         NCBI        Prejudice Reduction Workshops</vt:lpstr>
      <vt:lpstr>  NCBI</vt:lpstr>
      <vt:lpstr>NCBI Theory</vt:lpstr>
      <vt:lpstr> Practicum</vt:lpstr>
      <vt:lpstr>PowerPoint Presentation</vt:lpstr>
      <vt:lpstr>PowerPoint Presentation</vt:lpstr>
      <vt:lpstr>PowerPoint Presentation</vt:lpstr>
      <vt:lpstr>PowerPoint Presentation</vt:lpstr>
      <vt:lpstr>PowerPoint Presentation</vt:lpstr>
      <vt:lpstr>Closing</vt:lpstr>
      <vt:lpstr>  CREATIVEcommons.org </vt:lpstr>
      <vt:lpstr>PowerPoint Presentation</vt:lpstr>
      <vt:lpstr>Evaluation</vt:lpstr>
      <vt:lpstr> </vt:lpstr>
      <vt:lpstr>PowerPoint Presentation</vt:lpstr>
      <vt:lpstr>Transitional Moment</vt:lpstr>
      <vt:lpstr>Re-evaluation Counseling (RC):  First Thoughts</vt:lpstr>
      <vt:lpstr>PowerPoint Presentation</vt:lpstr>
      <vt:lpstr>Re-evaluation Counseling (RC):  Internalized Oppression &amp; Pride</vt:lpstr>
      <vt:lpstr>Re-evaluation Counseling (RC):  Internalized Oppression</vt:lpstr>
      <vt:lpstr>Pride</vt:lpstr>
      <vt:lpstr>Re-evaluation Counseling (RC):  Caucuses</vt:lpstr>
      <vt:lpstr>Caucuses</vt:lpstr>
      <vt:lpstr>Speak-Outs Personal story-telling: Opportunity to relate a specific, personal and  still emotionally charged incident where you were the target of discrimination.</vt:lpstr>
      <vt:lpstr>PowerPoint Presentation</vt:lpstr>
      <vt:lpstr>Next Steps</vt:lpstr>
      <vt:lpstr>   3           .  3. ‘Prejudice Reduction’ Revisited:</vt:lpstr>
      <vt:lpstr>Social Discipline Window From Wikipedia, the free encyclopedia  https://en.wikipedia.org/wiki/Restorative_practices  </vt:lpstr>
      <vt:lpstr>Social Discipline Window From Wikipedia, the free encyclopedia  https://en.wikipedia.org/wiki/Restorative_practices  </vt:lpstr>
      <vt:lpstr>Social Discipline Window From Wikipedia, the free encyclopedia  https://en.wikipedia.org/wiki/Restorative_practices  </vt:lpstr>
      <vt:lpstr>Restorative Practices Continuum From Wikipedia, the free encyclopedia  https://en.wikipedia.org/wiki/Restorative_practices  </vt:lpstr>
      <vt:lpstr>Restorative Practices Continuum From Wikipedia, the free encyclopedia  https://en.wikipedia.org/wiki/Restorative_practices  </vt:lpstr>
      <vt:lpstr>PowerPoint Presentation</vt:lpstr>
      <vt:lpstr>PowerPoint Presentation</vt:lpstr>
      <vt:lpstr>A Non-Blaming / Non-Shaming Diversity Training Model </vt:lpstr>
      <vt:lpstr>Listen to Shame—Don’t Inflict Blame</vt:lpstr>
      <vt:lpstr>Listen to Shame—Don’t Inflict Blame</vt:lpstr>
      <vt:lpstr>  </vt:lpstr>
      <vt:lpstr>‘Listening to Shame’ in:  Learning to Be White</vt:lpstr>
      <vt:lpstr>“Listening to Shame”</vt:lpstr>
      <vt:lpstr> Restorative practices From Wikipedia, the free encyclopedia  https://en.wikipedia.org/wiki/Restorative_practices  </vt:lpstr>
      <vt:lpstr> Restorative practices From Wikipedia, the free encyclopedia  https://en.wikipedia.org/wiki/Restorative_practices  </vt:lpstr>
      <vt:lpstr>Restorative practices From Wikipedia, the free encyclopedia  https://en.wikipedia.org/wiki/Restorative_practices </vt:lpstr>
      <vt:lpstr>Restorative practices</vt:lpstr>
      <vt:lpstr> Restorative practices From Wikipedia, the free encyclopedia  https://en.wikipedia.org/wiki/Restorative_practices  </vt:lpstr>
      <vt:lpstr>Appendix 1 </vt:lpstr>
      <vt:lpstr>Restorative &amp; Therapeutic Justice: Unified Theory in Ethics &amp; Psychology, Law &amp; Religion</vt:lpstr>
      <vt:lpstr>Restorative &amp; Therapeutic Justice: Unified Theory in Ethics &amp; Psychology, Law &amp; Religion</vt:lpstr>
      <vt:lpstr>PowerPoint Presentation</vt:lpstr>
      <vt:lpstr>PowerPoint Presentation</vt:lpstr>
      <vt:lpstr>PowerPoint Presentation</vt:lpstr>
      <vt:lpstr>PowerPoint Presentation</vt:lpstr>
      <vt:lpstr>Restorative &amp; Therapeutic Justice: Unified Theory in Ethics &amp; Psychology, Law &amp; Religion</vt:lpstr>
      <vt:lpstr>Restorative &amp; Therapeutic Justice: Unified Theory in Ethics &amp; Psychology, Law &amp; Religion</vt:lpstr>
      <vt:lpstr>The RJ – TJ Continuum &amp; Divide</vt:lpstr>
      <vt:lpstr>The RJ – TJ Continuum &amp; Divide</vt:lpstr>
      <vt:lpstr>The RJ – TJ Continuum &amp; Divide</vt:lpstr>
      <vt:lpstr>The RJ – TJ Continuum &amp; Divide</vt:lpstr>
      <vt:lpstr>The RJ – TJ Continuum &amp; Divide</vt:lpstr>
      <vt:lpstr>APPENDIX 2 </vt:lpstr>
      <vt:lpstr>DIVERSE  APPROACHES   TO  DIVERSITY TRAINING </vt:lpstr>
      <vt:lpstr>  EXAMPLES</vt:lpstr>
      <vt:lpstr>  DIVERSE  APPROACHES   TO  DIVERSITY  TRAINING  </vt:lpstr>
      <vt:lpstr>EXAMPLES</vt:lpstr>
      <vt:lpstr>  DIVERSE  APPROACHES   TO  DIVERSITY  TRAINING  </vt:lpstr>
      <vt:lpstr>  EXAMPLES</vt:lpstr>
      <vt:lpstr>Appendix 3 </vt:lpstr>
      <vt:lpstr>Introducing DDOs: Deliberately Developmental Organizations</vt:lpstr>
      <vt:lpstr>PowerPoint Presentation</vt:lpstr>
      <vt:lpstr>PowerPoint Presentation</vt:lpstr>
      <vt:lpstr>Becoming a Deliberately Developmental Organization™ (DDO)</vt:lpstr>
      <vt:lpstr>Deliberately Developmental Organizations</vt:lpstr>
      <vt:lpstr>DDO – The Workshop</vt:lpstr>
      <vt:lpstr>DDO – The Workshop</vt:lpstr>
      <vt:lpstr>  APPENDIX 4. ‘Interfaith Competence’©  as Restorative </vt:lpstr>
      <vt:lpstr>Comic Interlude</vt:lpstr>
      <vt:lpstr>         A Typology </vt:lpstr>
      <vt:lpstr>Indigenous Religions I</vt:lpstr>
      <vt:lpstr>Indigenous Religions II</vt:lpstr>
      <vt:lpstr>Hinduism / Vedanta</vt:lpstr>
      <vt:lpstr>Buddhism</vt:lpstr>
      <vt:lpstr>Judaism</vt:lpstr>
      <vt:lpstr>Islam I</vt:lpstr>
      <vt:lpstr>Islam II</vt:lpstr>
      <vt:lpstr>Christianity</vt:lpstr>
      <vt:lpstr>Secular Humanism I</vt:lpstr>
      <vt:lpstr> Secular Humanism II </vt:lpstr>
      <vt:lpstr>Conclusion: Our Collective Wisdom Traditions</vt:lpstr>
      <vt:lpstr>  CREATIVEcommons.org </vt:lpstr>
    </vt:vector>
  </TitlesOfParts>
  <Company>Emory University</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Columbus  Inaugural Regional Diversity Conference</dc:title>
  <dc:creator>Emory College</dc:creator>
  <cp:lastModifiedBy>Alexandra Shirey</cp:lastModifiedBy>
  <cp:revision>366</cp:revision>
  <dcterms:created xsi:type="dcterms:W3CDTF">2012-03-18T08:28:53Z</dcterms:created>
  <dcterms:modified xsi:type="dcterms:W3CDTF">2018-05-17T17:37:25Z</dcterms:modified>
</cp:coreProperties>
</file>