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40"/>
  </p:notesMasterIdLst>
  <p:sldIdLst>
    <p:sldId id="256" r:id="rId2"/>
    <p:sldId id="286" r:id="rId3"/>
    <p:sldId id="279" r:id="rId4"/>
    <p:sldId id="856" r:id="rId5"/>
    <p:sldId id="320" r:id="rId6"/>
    <p:sldId id="857" r:id="rId7"/>
    <p:sldId id="294" r:id="rId8"/>
    <p:sldId id="269" r:id="rId9"/>
    <p:sldId id="257" r:id="rId10"/>
    <p:sldId id="290" r:id="rId11"/>
    <p:sldId id="288" r:id="rId12"/>
    <p:sldId id="280" r:id="rId13"/>
    <p:sldId id="259" r:id="rId14"/>
    <p:sldId id="276" r:id="rId15"/>
    <p:sldId id="273" r:id="rId16"/>
    <p:sldId id="281" r:id="rId17"/>
    <p:sldId id="272" r:id="rId18"/>
    <p:sldId id="277" r:id="rId19"/>
    <p:sldId id="274" r:id="rId20"/>
    <p:sldId id="287" r:id="rId21"/>
    <p:sldId id="258" r:id="rId22"/>
    <p:sldId id="296" r:id="rId23"/>
    <p:sldId id="263" r:id="rId24"/>
    <p:sldId id="262" r:id="rId25"/>
    <p:sldId id="268" r:id="rId26"/>
    <p:sldId id="270" r:id="rId27"/>
    <p:sldId id="285" r:id="rId28"/>
    <p:sldId id="266" r:id="rId29"/>
    <p:sldId id="260" r:id="rId30"/>
    <p:sldId id="271" r:id="rId31"/>
    <p:sldId id="261" r:id="rId32"/>
    <p:sldId id="283" r:id="rId33"/>
    <p:sldId id="282" r:id="rId34"/>
    <p:sldId id="297" r:id="rId35"/>
    <p:sldId id="264" r:id="rId36"/>
    <p:sldId id="289" r:id="rId37"/>
    <p:sldId id="783" r:id="rId38"/>
    <p:sldId id="78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43"/>
  </p:normalViewPr>
  <p:slideViewPr>
    <p:cSldViewPr snapToGrid="0" snapToObjects="1">
      <p:cViewPr varScale="1">
        <p:scale>
          <a:sx n="63" d="100"/>
          <a:sy n="63" d="100"/>
        </p:scale>
        <p:origin x="176" y="904"/>
      </p:cViewPr>
      <p:guideLst>
        <p:guide orient="horz" pos="2160"/>
        <p:guide pos="2880"/>
      </p:guideLst>
    </p:cSldViewPr>
  </p:slideViewPr>
  <p:notesTextViewPr>
    <p:cViewPr>
      <p:scale>
        <a:sx n="100" d="100"/>
        <a:sy n="100" d="100"/>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3F9176-E8BE-8D4B-B281-F3B0ADE22A27}" type="doc">
      <dgm:prSet loTypeId="urn:microsoft.com/office/officeart/2005/8/layout/venn2" loCatId="" qsTypeId="urn:microsoft.com/office/officeart/2005/8/quickstyle/simple4" qsCatId="simple" csTypeId="urn:microsoft.com/office/officeart/2005/8/colors/accent1_2" csCatId="accent1" phldr="1"/>
      <dgm:spPr/>
      <dgm:t>
        <a:bodyPr/>
        <a:lstStyle/>
        <a:p>
          <a:endParaRPr lang="en-GB"/>
        </a:p>
      </dgm:t>
    </dgm:pt>
    <dgm:pt modelId="{59C2368C-5062-3248-A765-A162EEDF058A}">
      <dgm:prSet phldrT="[Text]"/>
      <dgm:spPr/>
      <dgm:t>
        <a:bodyPr/>
        <a:lstStyle/>
        <a:p>
          <a:r>
            <a:rPr lang="en-GB" b="1" dirty="0">
              <a:solidFill>
                <a:schemeClr val="tx1"/>
              </a:solidFill>
            </a:rPr>
            <a:t>Society</a:t>
          </a:r>
        </a:p>
      </dgm:t>
    </dgm:pt>
    <dgm:pt modelId="{35B131AF-D9AB-DA4E-B50B-94E64EDD9107}" type="parTrans" cxnId="{A890CE97-088D-C648-A979-6520A4ADC29E}">
      <dgm:prSet/>
      <dgm:spPr/>
      <dgm:t>
        <a:bodyPr/>
        <a:lstStyle/>
        <a:p>
          <a:endParaRPr lang="en-GB"/>
        </a:p>
      </dgm:t>
    </dgm:pt>
    <dgm:pt modelId="{E0E76CDB-9D32-A645-8E49-5D0C6BDEEE16}" type="sibTrans" cxnId="{A890CE97-088D-C648-A979-6520A4ADC29E}">
      <dgm:prSet/>
      <dgm:spPr/>
      <dgm:t>
        <a:bodyPr/>
        <a:lstStyle/>
        <a:p>
          <a:endParaRPr lang="en-GB"/>
        </a:p>
      </dgm:t>
    </dgm:pt>
    <dgm:pt modelId="{91140718-9622-CE45-BB91-EE2644C7BBD1}">
      <dgm:prSet phldrT="[Text]" custT="1"/>
      <dgm:spPr/>
      <dgm:t>
        <a:bodyPr/>
        <a:lstStyle/>
        <a:p>
          <a:r>
            <a:rPr lang="en-GB" sz="1400" b="1" dirty="0">
              <a:solidFill>
                <a:schemeClr val="tx1"/>
              </a:solidFill>
            </a:rPr>
            <a:t>Political and economic systems</a:t>
          </a:r>
        </a:p>
      </dgm:t>
    </dgm:pt>
    <dgm:pt modelId="{78459D40-F87F-154C-9E49-E3FA6BD7FA84}" type="parTrans" cxnId="{25850D7D-AFFE-0144-8689-7E5E3B0C4588}">
      <dgm:prSet/>
      <dgm:spPr/>
      <dgm:t>
        <a:bodyPr/>
        <a:lstStyle/>
        <a:p>
          <a:endParaRPr lang="en-GB"/>
        </a:p>
      </dgm:t>
    </dgm:pt>
    <dgm:pt modelId="{525C80D1-E67A-3443-96F8-0BC03329CB28}" type="sibTrans" cxnId="{25850D7D-AFFE-0144-8689-7E5E3B0C4588}">
      <dgm:prSet/>
      <dgm:spPr/>
      <dgm:t>
        <a:bodyPr/>
        <a:lstStyle/>
        <a:p>
          <a:endParaRPr lang="en-GB"/>
        </a:p>
      </dgm:t>
    </dgm:pt>
    <dgm:pt modelId="{5D79349C-3B28-D944-935E-42F3DD57ACD0}">
      <dgm:prSet phldrT="[Text]"/>
      <dgm:spPr/>
      <dgm:t>
        <a:bodyPr/>
        <a:lstStyle/>
        <a:p>
          <a:r>
            <a:rPr lang="en-GB" b="1" dirty="0">
              <a:solidFill>
                <a:schemeClr val="tx1"/>
              </a:solidFill>
            </a:rPr>
            <a:t>Institutional context</a:t>
          </a:r>
        </a:p>
      </dgm:t>
    </dgm:pt>
    <dgm:pt modelId="{CD1DE2F6-3913-CE47-850F-9E65300CB4AC}" type="parTrans" cxnId="{97096D54-D90F-2B4F-BCDB-2C724323D553}">
      <dgm:prSet/>
      <dgm:spPr/>
      <dgm:t>
        <a:bodyPr/>
        <a:lstStyle/>
        <a:p>
          <a:endParaRPr lang="en-GB"/>
        </a:p>
      </dgm:t>
    </dgm:pt>
    <dgm:pt modelId="{0CD8B125-8404-D048-A968-0CE87A0F19AA}" type="sibTrans" cxnId="{97096D54-D90F-2B4F-BCDB-2C724323D553}">
      <dgm:prSet/>
      <dgm:spPr/>
      <dgm:t>
        <a:bodyPr/>
        <a:lstStyle/>
        <a:p>
          <a:endParaRPr lang="en-GB"/>
        </a:p>
      </dgm:t>
    </dgm:pt>
    <dgm:pt modelId="{C8024329-B3DB-7A46-BABB-CA60E9067D6B}">
      <dgm:prSet phldrT="[Text]"/>
      <dgm:spPr/>
      <dgm:t>
        <a:bodyPr/>
        <a:lstStyle/>
        <a:p>
          <a:r>
            <a:rPr lang="en-GB" b="1" dirty="0">
              <a:solidFill>
                <a:schemeClr val="tx1"/>
              </a:solidFill>
            </a:rPr>
            <a:t>Restorative justice</a:t>
          </a:r>
        </a:p>
      </dgm:t>
    </dgm:pt>
    <dgm:pt modelId="{C4762CFD-97FD-1E44-8FC4-AFE87DB79654}" type="parTrans" cxnId="{5BF3C08D-86E9-3349-9C24-A5EF7CD8AF95}">
      <dgm:prSet/>
      <dgm:spPr/>
      <dgm:t>
        <a:bodyPr/>
        <a:lstStyle/>
        <a:p>
          <a:endParaRPr lang="en-GB"/>
        </a:p>
      </dgm:t>
    </dgm:pt>
    <dgm:pt modelId="{145F4B29-209D-D94F-B3D6-DC40F0B25FF7}" type="sibTrans" cxnId="{5BF3C08D-86E9-3349-9C24-A5EF7CD8AF95}">
      <dgm:prSet/>
      <dgm:spPr/>
      <dgm:t>
        <a:bodyPr/>
        <a:lstStyle/>
        <a:p>
          <a:endParaRPr lang="en-GB"/>
        </a:p>
      </dgm:t>
    </dgm:pt>
    <dgm:pt modelId="{3541F2A9-F033-B64C-8A50-533FCEE94758}" type="pres">
      <dgm:prSet presAssocID="{D33F9176-E8BE-8D4B-B281-F3B0ADE22A27}" presName="Name0" presStyleCnt="0">
        <dgm:presLayoutVars>
          <dgm:chMax val="7"/>
          <dgm:resizeHandles val="exact"/>
        </dgm:presLayoutVars>
      </dgm:prSet>
      <dgm:spPr/>
    </dgm:pt>
    <dgm:pt modelId="{7884FEBD-0CF2-DD48-9B21-00C52CDF2743}" type="pres">
      <dgm:prSet presAssocID="{D33F9176-E8BE-8D4B-B281-F3B0ADE22A27}" presName="comp1" presStyleCnt="0"/>
      <dgm:spPr/>
    </dgm:pt>
    <dgm:pt modelId="{831EA721-7C5D-1D43-9024-7D9F1DC23153}" type="pres">
      <dgm:prSet presAssocID="{D33F9176-E8BE-8D4B-B281-F3B0ADE22A27}" presName="circle1" presStyleLbl="node1" presStyleIdx="0" presStyleCnt="4"/>
      <dgm:spPr/>
    </dgm:pt>
    <dgm:pt modelId="{F2ADD476-7334-A948-A7EF-D3D56D638ADB}" type="pres">
      <dgm:prSet presAssocID="{D33F9176-E8BE-8D4B-B281-F3B0ADE22A27}" presName="c1text" presStyleLbl="node1" presStyleIdx="0" presStyleCnt="4">
        <dgm:presLayoutVars>
          <dgm:bulletEnabled val="1"/>
        </dgm:presLayoutVars>
      </dgm:prSet>
      <dgm:spPr/>
    </dgm:pt>
    <dgm:pt modelId="{82A7BA04-9552-A844-8C88-3A7AE2171360}" type="pres">
      <dgm:prSet presAssocID="{D33F9176-E8BE-8D4B-B281-F3B0ADE22A27}" presName="comp2" presStyleCnt="0"/>
      <dgm:spPr/>
    </dgm:pt>
    <dgm:pt modelId="{21CE9028-CFBA-F848-8055-0C95EB6E3C4E}" type="pres">
      <dgm:prSet presAssocID="{D33F9176-E8BE-8D4B-B281-F3B0ADE22A27}" presName="circle2" presStyleLbl="node1" presStyleIdx="1" presStyleCnt="4"/>
      <dgm:spPr/>
    </dgm:pt>
    <dgm:pt modelId="{152A0B2E-0D6A-8946-8E42-F7B623BBA4D4}" type="pres">
      <dgm:prSet presAssocID="{D33F9176-E8BE-8D4B-B281-F3B0ADE22A27}" presName="c2text" presStyleLbl="node1" presStyleIdx="1" presStyleCnt="4">
        <dgm:presLayoutVars>
          <dgm:bulletEnabled val="1"/>
        </dgm:presLayoutVars>
      </dgm:prSet>
      <dgm:spPr/>
    </dgm:pt>
    <dgm:pt modelId="{2CB097C0-D044-1645-AF08-9A7ED3932CDE}" type="pres">
      <dgm:prSet presAssocID="{D33F9176-E8BE-8D4B-B281-F3B0ADE22A27}" presName="comp3" presStyleCnt="0"/>
      <dgm:spPr/>
    </dgm:pt>
    <dgm:pt modelId="{24A71EF8-6A06-014F-88DB-0C986417E187}" type="pres">
      <dgm:prSet presAssocID="{D33F9176-E8BE-8D4B-B281-F3B0ADE22A27}" presName="circle3" presStyleLbl="node1" presStyleIdx="2" presStyleCnt="4"/>
      <dgm:spPr/>
    </dgm:pt>
    <dgm:pt modelId="{8FB132F8-4A5D-F345-AC8A-851EA2E105A3}" type="pres">
      <dgm:prSet presAssocID="{D33F9176-E8BE-8D4B-B281-F3B0ADE22A27}" presName="c3text" presStyleLbl="node1" presStyleIdx="2" presStyleCnt="4">
        <dgm:presLayoutVars>
          <dgm:bulletEnabled val="1"/>
        </dgm:presLayoutVars>
      </dgm:prSet>
      <dgm:spPr/>
    </dgm:pt>
    <dgm:pt modelId="{076326C4-E41C-4C45-B7F7-E6B24D713008}" type="pres">
      <dgm:prSet presAssocID="{D33F9176-E8BE-8D4B-B281-F3B0ADE22A27}" presName="comp4" presStyleCnt="0"/>
      <dgm:spPr/>
    </dgm:pt>
    <dgm:pt modelId="{08850412-D869-9546-9F88-992FE2731B16}" type="pres">
      <dgm:prSet presAssocID="{D33F9176-E8BE-8D4B-B281-F3B0ADE22A27}" presName="circle4" presStyleLbl="node1" presStyleIdx="3" presStyleCnt="4"/>
      <dgm:spPr/>
    </dgm:pt>
    <dgm:pt modelId="{232C8503-7C18-3E43-88FE-FC2F63132F18}" type="pres">
      <dgm:prSet presAssocID="{D33F9176-E8BE-8D4B-B281-F3B0ADE22A27}" presName="c4text" presStyleLbl="node1" presStyleIdx="3" presStyleCnt="4">
        <dgm:presLayoutVars>
          <dgm:bulletEnabled val="1"/>
        </dgm:presLayoutVars>
      </dgm:prSet>
      <dgm:spPr/>
    </dgm:pt>
  </dgm:ptLst>
  <dgm:cxnLst>
    <dgm:cxn modelId="{06C73E23-3F9A-8F42-BCAD-0B27FA42F287}" type="presOf" srcId="{C8024329-B3DB-7A46-BABB-CA60E9067D6B}" destId="{232C8503-7C18-3E43-88FE-FC2F63132F18}" srcOrd="1" destOrd="0" presId="urn:microsoft.com/office/officeart/2005/8/layout/venn2"/>
    <dgm:cxn modelId="{25695D2A-184D-5241-8D70-880A3342AB94}" type="presOf" srcId="{C8024329-B3DB-7A46-BABB-CA60E9067D6B}" destId="{08850412-D869-9546-9F88-992FE2731B16}" srcOrd="0" destOrd="0" presId="urn:microsoft.com/office/officeart/2005/8/layout/venn2"/>
    <dgm:cxn modelId="{B92A9C3E-1ABF-834A-8432-B9AE532A51F2}" type="presOf" srcId="{5D79349C-3B28-D944-935E-42F3DD57ACD0}" destId="{24A71EF8-6A06-014F-88DB-0C986417E187}" srcOrd="0" destOrd="0" presId="urn:microsoft.com/office/officeart/2005/8/layout/venn2"/>
    <dgm:cxn modelId="{234B4E4E-94E7-3C44-977C-A1153C34CC55}" type="presOf" srcId="{D33F9176-E8BE-8D4B-B281-F3B0ADE22A27}" destId="{3541F2A9-F033-B64C-8A50-533FCEE94758}" srcOrd="0" destOrd="0" presId="urn:microsoft.com/office/officeart/2005/8/layout/venn2"/>
    <dgm:cxn modelId="{97096D54-D90F-2B4F-BCDB-2C724323D553}" srcId="{D33F9176-E8BE-8D4B-B281-F3B0ADE22A27}" destId="{5D79349C-3B28-D944-935E-42F3DD57ACD0}" srcOrd="2" destOrd="0" parTransId="{CD1DE2F6-3913-CE47-850F-9E65300CB4AC}" sibTransId="{0CD8B125-8404-D048-A968-0CE87A0F19AA}"/>
    <dgm:cxn modelId="{C005A356-B6A4-1E44-AD44-1A49996EE0D9}" type="presOf" srcId="{59C2368C-5062-3248-A765-A162EEDF058A}" destId="{831EA721-7C5D-1D43-9024-7D9F1DC23153}" srcOrd="0" destOrd="0" presId="urn:microsoft.com/office/officeart/2005/8/layout/venn2"/>
    <dgm:cxn modelId="{24D80C5A-6BB7-644E-89F8-A7D08F990090}" type="presOf" srcId="{59C2368C-5062-3248-A765-A162EEDF058A}" destId="{F2ADD476-7334-A948-A7EF-D3D56D638ADB}" srcOrd="1" destOrd="0" presId="urn:microsoft.com/office/officeart/2005/8/layout/venn2"/>
    <dgm:cxn modelId="{E84D0F64-C1DE-8E40-A64D-872B0CF6BF96}" type="presOf" srcId="{5D79349C-3B28-D944-935E-42F3DD57ACD0}" destId="{8FB132F8-4A5D-F345-AC8A-851EA2E105A3}" srcOrd="1" destOrd="0" presId="urn:microsoft.com/office/officeart/2005/8/layout/venn2"/>
    <dgm:cxn modelId="{25850D7D-AFFE-0144-8689-7E5E3B0C4588}" srcId="{D33F9176-E8BE-8D4B-B281-F3B0ADE22A27}" destId="{91140718-9622-CE45-BB91-EE2644C7BBD1}" srcOrd="1" destOrd="0" parTransId="{78459D40-F87F-154C-9E49-E3FA6BD7FA84}" sibTransId="{525C80D1-E67A-3443-96F8-0BC03329CB28}"/>
    <dgm:cxn modelId="{5BF3C08D-86E9-3349-9C24-A5EF7CD8AF95}" srcId="{D33F9176-E8BE-8D4B-B281-F3B0ADE22A27}" destId="{C8024329-B3DB-7A46-BABB-CA60E9067D6B}" srcOrd="3" destOrd="0" parTransId="{C4762CFD-97FD-1E44-8FC4-AFE87DB79654}" sibTransId="{145F4B29-209D-D94F-B3D6-DC40F0B25FF7}"/>
    <dgm:cxn modelId="{A890CE97-088D-C648-A979-6520A4ADC29E}" srcId="{D33F9176-E8BE-8D4B-B281-F3B0ADE22A27}" destId="{59C2368C-5062-3248-A765-A162EEDF058A}" srcOrd="0" destOrd="0" parTransId="{35B131AF-D9AB-DA4E-B50B-94E64EDD9107}" sibTransId="{E0E76CDB-9D32-A645-8E49-5D0C6BDEEE16}"/>
    <dgm:cxn modelId="{566B87D6-B56C-2D46-B12D-0B36FDE58260}" type="presOf" srcId="{91140718-9622-CE45-BB91-EE2644C7BBD1}" destId="{152A0B2E-0D6A-8946-8E42-F7B623BBA4D4}" srcOrd="1" destOrd="0" presId="urn:microsoft.com/office/officeart/2005/8/layout/venn2"/>
    <dgm:cxn modelId="{7E66AFFB-8B5B-5D42-9D44-DB34139F589D}" type="presOf" srcId="{91140718-9622-CE45-BB91-EE2644C7BBD1}" destId="{21CE9028-CFBA-F848-8055-0C95EB6E3C4E}" srcOrd="0" destOrd="0" presId="urn:microsoft.com/office/officeart/2005/8/layout/venn2"/>
    <dgm:cxn modelId="{CA76494A-BBAD-9C4F-B232-88459E4D0B33}" type="presParOf" srcId="{3541F2A9-F033-B64C-8A50-533FCEE94758}" destId="{7884FEBD-0CF2-DD48-9B21-00C52CDF2743}" srcOrd="0" destOrd="0" presId="urn:microsoft.com/office/officeart/2005/8/layout/venn2"/>
    <dgm:cxn modelId="{065C7EF3-72F6-0447-803E-1262111EF888}" type="presParOf" srcId="{7884FEBD-0CF2-DD48-9B21-00C52CDF2743}" destId="{831EA721-7C5D-1D43-9024-7D9F1DC23153}" srcOrd="0" destOrd="0" presId="urn:microsoft.com/office/officeart/2005/8/layout/venn2"/>
    <dgm:cxn modelId="{EF5A16B4-6AC7-9E4A-8B4F-65C340370F5D}" type="presParOf" srcId="{7884FEBD-0CF2-DD48-9B21-00C52CDF2743}" destId="{F2ADD476-7334-A948-A7EF-D3D56D638ADB}" srcOrd="1" destOrd="0" presId="urn:microsoft.com/office/officeart/2005/8/layout/venn2"/>
    <dgm:cxn modelId="{0EF73418-8E5D-9148-BA9A-93E8EEB282D4}" type="presParOf" srcId="{3541F2A9-F033-B64C-8A50-533FCEE94758}" destId="{82A7BA04-9552-A844-8C88-3A7AE2171360}" srcOrd="1" destOrd="0" presId="urn:microsoft.com/office/officeart/2005/8/layout/venn2"/>
    <dgm:cxn modelId="{16A094C7-BA1C-4B4E-9A00-38D32DF91D79}" type="presParOf" srcId="{82A7BA04-9552-A844-8C88-3A7AE2171360}" destId="{21CE9028-CFBA-F848-8055-0C95EB6E3C4E}" srcOrd="0" destOrd="0" presId="urn:microsoft.com/office/officeart/2005/8/layout/venn2"/>
    <dgm:cxn modelId="{9B063C8B-C46B-D94D-A660-A68C3C3B40A5}" type="presParOf" srcId="{82A7BA04-9552-A844-8C88-3A7AE2171360}" destId="{152A0B2E-0D6A-8946-8E42-F7B623BBA4D4}" srcOrd="1" destOrd="0" presId="urn:microsoft.com/office/officeart/2005/8/layout/venn2"/>
    <dgm:cxn modelId="{974EA454-703F-6741-8815-17A9583D5871}" type="presParOf" srcId="{3541F2A9-F033-B64C-8A50-533FCEE94758}" destId="{2CB097C0-D044-1645-AF08-9A7ED3932CDE}" srcOrd="2" destOrd="0" presId="urn:microsoft.com/office/officeart/2005/8/layout/venn2"/>
    <dgm:cxn modelId="{4D2160AC-F148-2948-8952-F2919295C426}" type="presParOf" srcId="{2CB097C0-D044-1645-AF08-9A7ED3932CDE}" destId="{24A71EF8-6A06-014F-88DB-0C986417E187}" srcOrd="0" destOrd="0" presId="urn:microsoft.com/office/officeart/2005/8/layout/venn2"/>
    <dgm:cxn modelId="{9EEB58B5-C7B9-A04F-B750-06BAEB56478F}" type="presParOf" srcId="{2CB097C0-D044-1645-AF08-9A7ED3932CDE}" destId="{8FB132F8-4A5D-F345-AC8A-851EA2E105A3}" srcOrd="1" destOrd="0" presId="urn:microsoft.com/office/officeart/2005/8/layout/venn2"/>
    <dgm:cxn modelId="{CFB3D213-270F-CE4E-995D-695D6E2D044B}" type="presParOf" srcId="{3541F2A9-F033-B64C-8A50-533FCEE94758}" destId="{076326C4-E41C-4C45-B7F7-E6B24D713008}" srcOrd="3" destOrd="0" presId="urn:microsoft.com/office/officeart/2005/8/layout/venn2"/>
    <dgm:cxn modelId="{4B43274B-FCEF-024F-8381-3A7AF589349C}" type="presParOf" srcId="{076326C4-E41C-4C45-B7F7-E6B24D713008}" destId="{08850412-D869-9546-9F88-992FE2731B16}" srcOrd="0" destOrd="0" presId="urn:microsoft.com/office/officeart/2005/8/layout/venn2"/>
    <dgm:cxn modelId="{FEF11DE3-F2B0-D24B-97A5-A714AFF60AD5}" type="presParOf" srcId="{076326C4-E41C-4C45-B7F7-E6B24D713008}" destId="{232C8503-7C18-3E43-88FE-FC2F63132F18}"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EA721-7C5D-1D43-9024-7D9F1DC23153}">
      <dsp:nvSpPr>
        <dsp:cNvPr id="0" name=""/>
        <dsp:cNvSpPr/>
      </dsp:nvSpPr>
      <dsp:spPr>
        <a:xfrm>
          <a:off x="1253388" y="0"/>
          <a:ext cx="4651728" cy="465172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Society</a:t>
          </a:r>
        </a:p>
      </dsp:txBody>
      <dsp:txXfrm>
        <a:off x="2928940" y="232586"/>
        <a:ext cx="1300623" cy="697759"/>
      </dsp:txXfrm>
    </dsp:sp>
    <dsp:sp modelId="{21CE9028-CFBA-F848-8055-0C95EB6E3C4E}">
      <dsp:nvSpPr>
        <dsp:cNvPr id="0" name=""/>
        <dsp:cNvSpPr/>
      </dsp:nvSpPr>
      <dsp:spPr>
        <a:xfrm>
          <a:off x="1718561" y="930345"/>
          <a:ext cx="3721382" cy="372138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Political and economic systems</a:t>
          </a:r>
        </a:p>
      </dsp:txBody>
      <dsp:txXfrm>
        <a:off x="2928940" y="1153628"/>
        <a:ext cx="1300623" cy="669848"/>
      </dsp:txXfrm>
    </dsp:sp>
    <dsp:sp modelId="{24A71EF8-6A06-014F-88DB-0C986417E187}">
      <dsp:nvSpPr>
        <dsp:cNvPr id="0" name=""/>
        <dsp:cNvSpPr/>
      </dsp:nvSpPr>
      <dsp:spPr>
        <a:xfrm>
          <a:off x="2183734" y="1860691"/>
          <a:ext cx="2791036" cy="279103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Institutional context</a:t>
          </a:r>
        </a:p>
      </dsp:txBody>
      <dsp:txXfrm>
        <a:off x="2928940" y="2070018"/>
        <a:ext cx="1300623" cy="627983"/>
      </dsp:txXfrm>
    </dsp:sp>
    <dsp:sp modelId="{08850412-D869-9546-9F88-992FE2731B16}">
      <dsp:nvSpPr>
        <dsp:cNvPr id="0" name=""/>
        <dsp:cNvSpPr/>
      </dsp:nvSpPr>
      <dsp:spPr>
        <a:xfrm>
          <a:off x="2648906" y="2791036"/>
          <a:ext cx="1860691" cy="18606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Restorative justice</a:t>
          </a:r>
        </a:p>
      </dsp:txBody>
      <dsp:txXfrm>
        <a:off x="2921398" y="3256209"/>
        <a:ext cx="1315707" cy="93034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3F46A-E66B-E346-8F8F-2193DB663331}" type="datetimeFigureOut">
              <a:rPr lang="en-US" smtClean="0"/>
              <a:t>4/30/18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4ECE5-724A-CA48-A83D-7A9DA12F6840}" type="slidenum">
              <a:rPr lang="en-US" smtClean="0"/>
              <a:t>‹#›</a:t>
            </a:fld>
            <a:endParaRPr lang="en-US"/>
          </a:p>
        </p:txBody>
      </p:sp>
    </p:spTree>
    <p:extLst>
      <p:ext uri="{BB962C8B-B14F-4D97-AF65-F5344CB8AC3E}">
        <p14:creationId xmlns:p14="http://schemas.microsoft.com/office/powerpoint/2010/main" val="127218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987BBC64-A6C1-4044-98FF-ADCB860A1F2D}"/>
              </a:ext>
            </a:extLst>
          </p:cNvPr>
          <p:cNvSpPr>
            <a:spLocks noGrp="1" noRot="1" noChangeAspect="1" noChangeArrowheads="1" noTextEdit="1"/>
          </p:cNvSpPr>
          <p:nvPr>
            <p:ph type="sldImg"/>
          </p:nvPr>
        </p:nvSpPr>
        <p:spPr>
          <a:ln/>
        </p:spPr>
      </p:sp>
      <p:sp>
        <p:nvSpPr>
          <p:cNvPr id="39938" name="Rectangle 3">
            <a:extLst>
              <a:ext uri="{FF2B5EF4-FFF2-40B4-BE49-F238E27FC236}">
                <a16:creationId xmlns:a16="http://schemas.microsoft.com/office/drawing/2014/main" id="{DF457B87-375D-8942-82A5-527BD355BB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1800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4ECE5-724A-CA48-A83D-7A9DA12F6840}" type="slidenum">
              <a:rPr lang="en-US" smtClean="0"/>
              <a:t>12</a:t>
            </a:fld>
            <a:endParaRPr lang="en-US"/>
          </a:p>
        </p:txBody>
      </p:sp>
    </p:spTree>
    <p:extLst>
      <p:ext uri="{BB962C8B-B14F-4D97-AF65-F5344CB8AC3E}">
        <p14:creationId xmlns:p14="http://schemas.microsoft.com/office/powerpoint/2010/main" val="3558882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73F2E-27EA-344C-8CDC-0677234C64C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A20B739-ADAA-EB48-BCAB-95E29BC21F4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36D8135-1AA7-7143-9494-627C7B057569}"/>
              </a:ext>
            </a:extLst>
          </p:cNvPr>
          <p:cNvSpPr>
            <a:spLocks noGrp="1"/>
          </p:cNvSpPr>
          <p:nvPr>
            <p:ph type="dt" sz="half" idx="10"/>
          </p:nvPr>
        </p:nvSpPr>
        <p:spPr/>
        <p:txBody>
          <a:bodyPr/>
          <a:lstStyle/>
          <a:p>
            <a:fld id="{371EA61C-CD46-BB44-9B18-D8617D6F202E}" type="datetimeFigureOut">
              <a:rPr lang="en-US" smtClean="0"/>
              <a:t>4/29/18</a:t>
            </a:fld>
            <a:endParaRPr lang="en-GB"/>
          </a:p>
        </p:txBody>
      </p:sp>
      <p:sp>
        <p:nvSpPr>
          <p:cNvPr id="5" name="Footer Placeholder 4">
            <a:extLst>
              <a:ext uri="{FF2B5EF4-FFF2-40B4-BE49-F238E27FC236}">
                <a16:creationId xmlns:a16="http://schemas.microsoft.com/office/drawing/2014/main" id="{215273A4-9DA1-FC4A-8CD3-712E5CFCC0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882485-BED2-3149-9791-21B43465BFCE}"/>
              </a:ext>
            </a:extLst>
          </p:cNvPr>
          <p:cNvSpPr>
            <a:spLocks noGrp="1"/>
          </p:cNvSpPr>
          <p:nvPr>
            <p:ph type="sldNum" sz="quarter" idx="12"/>
          </p:nvPr>
        </p:nvSpPr>
        <p:spPr/>
        <p:txBody>
          <a:bodyPr/>
          <a:lstStyle/>
          <a:p>
            <a:fld id="{45CF41D5-B202-354A-9078-E2940EA10571}" type="slidenum">
              <a:rPr lang="en-GB" smtClean="0"/>
              <a:t>‹#›</a:t>
            </a:fld>
            <a:endParaRPr lang="en-GB"/>
          </a:p>
        </p:txBody>
      </p:sp>
    </p:spTree>
    <p:extLst>
      <p:ext uri="{BB962C8B-B14F-4D97-AF65-F5344CB8AC3E}">
        <p14:creationId xmlns:p14="http://schemas.microsoft.com/office/powerpoint/2010/main" val="68336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8FC19-2830-8D4B-B521-8E4DFD5269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AD0F9C-BBD7-9B45-B840-9F8A977B51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626FC-45C2-B748-8A10-787068AF5C4C}"/>
              </a:ext>
            </a:extLst>
          </p:cNvPr>
          <p:cNvSpPr>
            <a:spLocks noGrp="1"/>
          </p:cNvSpPr>
          <p:nvPr>
            <p:ph type="dt" sz="half" idx="10"/>
          </p:nvPr>
        </p:nvSpPr>
        <p:spPr/>
        <p:txBody>
          <a:bodyPr/>
          <a:lstStyle/>
          <a:p>
            <a:fld id="{371EA61C-CD46-BB44-9B18-D8617D6F202E}" type="datetimeFigureOut">
              <a:rPr lang="en-US" smtClean="0"/>
              <a:t>4/29/18</a:t>
            </a:fld>
            <a:endParaRPr lang="en-GB"/>
          </a:p>
        </p:txBody>
      </p:sp>
      <p:sp>
        <p:nvSpPr>
          <p:cNvPr id="5" name="Footer Placeholder 4">
            <a:extLst>
              <a:ext uri="{FF2B5EF4-FFF2-40B4-BE49-F238E27FC236}">
                <a16:creationId xmlns:a16="http://schemas.microsoft.com/office/drawing/2014/main" id="{4ADCC6C2-B27A-C64C-A6BA-56FC8D16A6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2030C-1CA3-764A-A85C-581DABB78BA0}"/>
              </a:ext>
            </a:extLst>
          </p:cNvPr>
          <p:cNvSpPr>
            <a:spLocks noGrp="1"/>
          </p:cNvSpPr>
          <p:nvPr>
            <p:ph type="sldNum" sz="quarter" idx="12"/>
          </p:nvPr>
        </p:nvSpPr>
        <p:spPr/>
        <p:txBody>
          <a:bodyPr/>
          <a:lstStyle/>
          <a:p>
            <a:fld id="{45CF41D5-B202-354A-9078-E2940EA10571}" type="slidenum">
              <a:rPr lang="en-GB" smtClean="0"/>
              <a:t>‹#›</a:t>
            </a:fld>
            <a:endParaRPr lang="en-GB"/>
          </a:p>
        </p:txBody>
      </p:sp>
    </p:spTree>
    <p:extLst>
      <p:ext uri="{BB962C8B-B14F-4D97-AF65-F5344CB8AC3E}">
        <p14:creationId xmlns:p14="http://schemas.microsoft.com/office/powerpoint/2010/main" val="157991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F2774F-BB87-5949-9E6C-6F58D8AB0FA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B7A8BA-5FA8-BC43-8980-1F975EC3974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47763-5F48-354B-B5ED-2C2F9359BE01}"/>
              </a:ext>
            </a:extLst>
          </p:cNvPr>
          <p:cNvSpPr>
            <a:spLocks noGrp="1"/>
          </p:cNvSpPr>
          <p:nvPr>
            <p:ph type="dt" sz="half" idx="10"/>
          </p:nvPr>
        </p:nvSpPr>
        <p:spPr/>
        <p:txBody>
          <a:bodyPr/>
          <a:lstStyle/>
          <a:p>
            <a:fld id="{371EA61C-CD46-BB44-9B18-D8617D6F202E}" type="datetimeFigureOut">
              <a:rPr lang="en-US" smtClean="0"/>
              <a:t>4/29/18</a:t>
            </a:fld>
            <a:endParaRPr lang="en-GB"/>
          </a:p>
        </p:txBody>
      </p:sp>
      <p:sp>
        <p:nvSpPr>
          <p:cNvPr id="5" name="Footer Placeholder 4">
            <a:extLst>
              <a:ext uri="{FF2B5EF4-FFF2-40B4-BE49-F238E27FC236}">
                <a16:creationId xmlns:a16="http://schemas.microsoft.com/office/drawing/2014/main" id="{ECB63EE6-BD5D-234C-9CE1-4F33693916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BBEB2E-2F73-2F4C-9737-9B574A9C8B63}"/>
              </a:ext>
            </a:extLst>
          </p:cNvPr>
          <p:cNvSpPr>
            <a:spLocks noGrp="1"/>
          </p:cNvSpPr>
          <p:nvPr>
            <p:ph type="sldNum" sz="quarter" idx="12"/>
          </p:nvPr>
        </p:nvSpPr>
        <p:spPr/>
        <p:txBody>
          <a:bodyPr/>
          <a:lstStyle/>
          <a:p>
            <a:fld id="{45CF41D5-B202-354A-9078-E2940EA10571}" type="slidenum">
              <a:rPr lang="en-GB" smtClean="0"/>
              <a:t>‹#›</a:t>
            </a:fld>
            <a:endParaRPr lang="en-GB"/>
          </a:p>
        </p:txBody>
      </p:sp>
    </p:spTree>
    <p:extLst>
      <p:ext uri="{BB962C8B-B14F-4D97-AF65-F5344CB8AC3E}">
        <p14:creationId xmlns:p14="http://schemas.microsoft.com/office/powerpoint/2010/main" val="328124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FE606-E7D1-DF4D-8481-395BF9CF9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FFCB2B-CEE0-3A44-B5CA-99A3DD18BB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F5140-D06D-264F-95DB-9409EFB7E5DF}"/>
              </a:ext>
            </a:extLst>
          </p:cNvPr>
          <p:cNvSpPr>
            <a:spLocks noGrp="1"/>
          </p:cNvSpPr>
          <p:nvPr>
            <p:ph type="dt" sz="half" idx="10"/>
          </p:nvPr>
        </p:nvSpPr>
        <p:spPr/>
        <p:txBody>
          <a:bodyPr/>
          <a:lstStyle/>
          <a:p>
            <a:fld id="{371EA61C-CD46-BB44-9B18-D8617D6F202E}" type="datetimeFigureOut">
              <a:rPr lang="en-US" smtClean="0"/>
              <a:t>4/29/18</a:t>
            </a:fld>
            <a:endParaRPr lang="en-GB"/>
          </a:p>
        </p:txBody>
      </p:sp>
      <p:sp>
        <p:nvSpPr>
          <p:cNvPr id="5" name="Footer Placeholder 4">
            <a:extLst>
              <a:ext uri="{FF2B5EF4-FFF2-40B4-BE49-F238E27FC236}">
                <a16:creationId xmlns:a16="http://schemas.microsoft.com/office/drawing/2014/main" id="{87B4AA41-92F7-A44E-98BD-A20EC54566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5BAC2A-76E6-F740-8485-535359F440FF}"/>
              </a:ext>
            </a:extLst>
          </p:cNvPr>
          <p:cNvSpPr>
            <a:spLocks noGrp="1"/>
          </p:cNvSpPr>
          <p:nvPr>
            <p:ph type="sldNum" sz="quarter" idx="12"/>
          </p:nvPr>
        </p:nvSpPr>
        <p:spPr/>
        <p:txBody>
          <a:bodyPr/>
          <a:lstStyle/>
          <a:p>
            <a:fld id="{45CF41D5-B202-354A-9078-E2940EA10571}" type="slidenum">
              <a:rPr lang="en-GB" smtClean="0"/>
              <a:t>‹#›</a:t>
            </a:fld>
            <a:endParaRPr lang="en-GB"/>
          </a:p>
        </p:txBody>
      </p:sp>
    </p:spTree>
    <p:extLst>
      <p:ext uri="{BB962C8B-B14F-4D97-AF65-F5344CB8AC3E}">
        <p14:creationId xmlns:p14="http://schemas.microsoft.com/office/powerpoint/2010/main" val="86934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CB54B-821F-B946-A525-62BB8328FBB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DD3C117-ECF2-C64E-A7E4-DDC6F80DE1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CCD7D1-22B6-C24F-B0E5-C9258A6D6EE5}"/>
              </a:ext>
            </a:extLst>
          </p:cNvPr>
          <p:cNvSpPr>
            <a:spLocks noGrp="1"/>
          </p:cNvSpPr>
          <p:nvPr>
            <p:ph type="dt" sz="half" idx="10"/>
          </p:nvPr>
        </p:nvSpPr>
        <p:spPr/>
        <p:txBody>
          <a:bodyPr/>
          <a:lstStyle/>
          <a:p>
            <a:fld id="{371EA61C-CD46-BB44-9B18-D8617D6F202E}" type="datetimeFigureOut">
              <a:rPr lang="en-US" smtClean="0"/>
              <a:t>4/29/18</a:t>
            </a:fld>
            <a:endParaRPr lang="en-GB"/>
          </a:p>
        </p:txBody>
      </p:sp>
      <p:sp>
        <p:nvSpPr>
          <p:cNvPr id="5" name="Footer Placeholder 4">
            <a:extLst>
              <a:ext uri="{FF2B5EF4-FFF2-40B4-BE49-F238E27FC236}">
                <a16:creationId xmlns:a16="http://schemas.microsoft.com/office/drawing/2014/main" id="{D3E99B57-282D-4B46-8C64-EF7F10FA4A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E43662-41B8-B942-BCBD-565085DC9354}"/>
              </a:ext>
            </a:extLst>
          </p:cNvPr>
          <p:cNvSpPr>
            <a:spLocks noGrp="1"/>
          </p:cNvSpPr>
          <p:nvPr>
            <p:ph type="sldNum" sz="quarter" idx="12"/>
          </p:nvPr>
        </p:nvSpPr>
        <p:spPr/>
        <p:txBody>
          <a:bodyPr/>
          <a:lstStyle/>
          <a:p>
            <a:fld id="{45CF41D5-B202-354A-9078-E2940EA10571}" type="slidenum">
              <a:rPr lang="en-GB" smtClean="0"/>
              <a:t>‹#›</a:t>
            </a:fld>
            <a:endParaRPr lang="en-GB"/>
          </a:p>
        </p:txBody>
      </p:sp>
    </p:spTree>
    <p:extLst>
      <p:ext uri="{BB962C8B-B14F-4D97-AF65-F5344CB8AC3E}">
        <p14:creationId xmlns:p14="http://schemas.microsoft.com/office/powerpoint/2010/main" val="192026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2D97-EEA5-B641-9230-4DEFCD2E4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D9A94-E9AD-6E40-9085-805D7C612CC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4B1D4A-04CD-1243-A1BB-D15D0F40D3B2}"/>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69EF89-539C-1E47-AD0A-CDA74D868FBF}"/>
              </a:ext>
            </a:extLst>
          </p:cNvPr>
          <p:cNvSpPr>
            <a:spLocks noGrp="1"/>
          </p:cNvSpPr>
          <p:nvPr>
            <p:ph type="dt" sz="half" idx="10"/>
          </p:nvPr>
        </p:nvSpPr>
        <p:spPr/>
        <p:txBody>
          <a:bodyPr/>
          <a:lstStyle/>
          <a:p>
            <a:fld id="{371EA61C-CD46-BB44-9B18-D8617D6F202E}" type="datetimeFigureOut">
              <a:rPr lang="en-US" smtClean="0"/>
              <a:t>4/29/18</a:t>
            </a:fld>
            <a:endParaRPr lang="en-GB"/>
          </a:p>
        </p:txBody>
      </p:sp>
      <p:sp>
        <p:nvSpPr>
          <p:cNvPr id="6" name="Footer Placeholder 5">
            <a:extLst>
              <a:ext uri="{FF2B5EF4-FFF2-40B4-BE49-F238E27FC236}">
                <a16:creationId xmlns:a16="http://schemas.microsoft.com/office/drawing/2014/main" id="{659FE31D-3839-9941-A7F0-BF7141AAC4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F3C203-CD99-4146-B057-D78D57C24EDF}"/>
              </a:ext>
            </a:extLst>
          </p:cNvPr>
          <p:cNvSpPr>
            <a:spLocks noGrp="1"/>
          </p:cNvSpPr>
          <p:nvPr>
            <p:ph type="sldNum" sz="quarter" idx="12"/>
          </p:nvPr>
        </p:nvSpPr>
        <p:spPr/>
        <p:txBody>
          <a:bodyPr/>
          <a:lstStyle/>
          <a:p>
            <a:fld id="{45CF41D5-B202-354A-9078-E2940EA10571}" type="slidenum">
              <a:rPr lang="en-GB" smtClean="0"/>
              <a:t>‹#›</a:t>
            </a:fld>
            <a:endParaRPr lang="en-GB"/>
          </a:p>
        </p:txBody>
      </p:sp>
    </p:spTree>
    <p:extLst>
      <p:ext uri="{BB962C8B-B14F-4D97-AF65-F5344CB8AC3E}">
        <p14:creationId xmlns:p14="http://schemas.microsoft.com/office/powerpoint/2010/main" val="19616067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E6E0-A9C9-3742-BD88-7BF5AC2E230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A428F1-66E1-AC45-A9F0-ACF7516ECA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0C7F0C5-E376-C148-8970-4A2777239EC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7618A0-3C02-9546-909F-C84CDAAEE83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E22B6EF-6C38-C54B-9C84-73D9B4BC933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519E1C-7A9E-E346-8836-EC99F0BDE3B6}"/>
              </a:ext>
            </a:extLst>
          </p:cNvPr>
          <p:cNvSpPr>
            <a:spLocks noGrp="1"/>
          </p:cNvSpPr>
          <p:nvPr>
            <p:ph type="dt" sz="half" idx="10"/>
          </p:nvPr>
        </p:nvSpPr>
        <p:spPr/>
        <p:txBody>
          <a:bodyPr/>
          <a:lstStyle/>
          <a:p>
            <a:fld id="{371EA61C-CD46-BB44-9B18-D8617D6F202E}" type="datetimeFigureOut">
              <a:rPr lang="en-US" smtClean="0"/>
              <a:t>4/29/18</a:t>
            </a:fld>
            <a:endParaRPr lang="en-GB"/>
          </a:p>
        </p:txBody>
      </p:sp>
      <p:sp>
        <p:nvSpPr>
          <p:cNvPr id="8" name="Footer Placeholder 7">
            <a:extLst>
              <a:ext uri="{FF2B5EF4-FFF2-40B4-BE49-F238E27FC236}">
                <a16:creationId xmlns:a16="http://schemas.microsoft.com/office/drawing/2014/main" id="{B1864FAE-EB1E-E742-8A75-31D7A0F101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7F3583-1F87-EC47-88BE-F6E9A53728C1}"/>
              </a:ext>
            </a:extLst>
          </p:cNvPr>
          <p:cNvSpPr>
            <a:spLocks noGrp="1"/>
          </p:cNvSpPr>
          <p:nvPr>
            <p:ph type="sldNum" sz="quarter" idx="12"/>
          </p:nvPr>
        </p:nvSpPr>
        <p:spPr/>
        <p:txBody>
          <a:bodyPr/>
          <a:lstStyle/>
          <a:p>
            <a:fld id="{45CF41D5-B202-354A-9078-E2940EA10571}" type="slidenum">
              <a:rPr lang="en-GB" smtClean="0"/>
              <a:t>‹#›</a:t>
            </a:fld>
            <a:endParaRPr lang="en-GB"/>
          </a:p>
        </p:txBody>
      </p:sp>
    </p:spTree>
    <p:extLst>
      <p:ext uri="{BB962C8B-B14F-4D97-AF65-F5344CB8AC3E}">
        <p14:creationId xmlns:p14="http://schemas.microsoft.com/office/powerpoint/2010/main" val="33415313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2B7A-C54E-F540-B6D2-E59F52E20C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5D393E-8DF1-C24C-8717-FD7F4AF8B951}"/>
              </a:ext>
            </a:extLst>
          </p:cNvPr>
          <p:cNvSpPr>
            <a:spLocks noGrp="1"/>
          </p:cNvSpPr>
          <p:nvPr>
            <p:ph type="dt" sz="half" idx="10"/>
          </p:nvPr>
        </p:nvSpPr>
        <p:spPr/>
        <p:txBody>
          <a:bodyPr/>
          <a:lstStyle/>
          <a:p>
            <a:fld id="{371EA61C-CD46-BB44-9B18-D8617D6F202E}" type="datetimeFigureOut">
              <a:rPr lang="en-US" smtClean="0"/>
              <a:t>4/29/18</a:t>
            </a:fld>
            <a:endParaRPr lang="en-GB"/>
          </a:p>
        </p:txBody>
      </p:sp>
      <p:sp>
        <p:nvSpPr>
          <p:cNvPr id="4" name="Footer Placeholder 3">
            <a:extLst>
              <a:ext uri="{FF2B5EF4-FFF2-40B4-BE49-F238E27FC236}">
                <a16:creationId xmlns:a16="http://schemas.microsoft.com/office/drawing/2014/main" id="{50E13B1B-4630-5844-B28D-CF4960B98D9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AC8B51-CC69-4D41-9387-4B303FF0D216}"/>
              </a:ext>
            </a:extLst>
          </p:cNvPr>
          <p:cNvSpPr>
            <a:spLocks noGrp="1"/>
          </p:cNvSpPr>
          <p:nvPr>
            <p:ph type="sldNum" sz="quarter" idx="12"/>
          </p:nvPr>
        </p:nvSpPr>
        <p:spPr/>
        <p:txBody>
          <a:bodyPr/>
          <a:lstStyle/>
          <a:p>
            <a:fld id="{45CF41D5-B202-354A-9078-E2940EA10571}" type="slidenum">
              <a:rPr lang="en-GB" smtClean="0"/>
              <a:t>‹#›</a:t>
            </a:fld>
            <a:endParaRPr lang="en-GB"/>
          </a:p>
        </p:txBody>
      </p:sp>
    </p:spTree>
    <p:extLst>
      <p:ext uri="{BB962C8B-B14F-4D97-AF65-F5344CB8AC3E}">
        <p14:creationId xmlns:p14="http://schemas.microsoft.com/office/powerpoint/2010/main" val="423179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AE99B1-F819-8641-8556-168543E46D27}"/>
              </a:ext>
            </a:extLst>
          </p:cNvPr>
          <p:cNvSpPr>
            <a:spLocks noGrp="1"/>
          </p:cNvSpPr>
          <p:nvPr>
            <p:ph type="dt" sz="half" idx="10"/>
          </p:nvPr>
        </p:nvSpPr>
        <p:spPr/>
        <p:txBody>
          <a:bodyPr/>
          <a:lstStyle/>
          <a:p>
            <a:fld id="{371EA61C-CD46-BB44-9B18-D8617D6F202E}" type="datetimeFigureOut">
              <a:rPr lang="en-US" smtClean="0"/>
              <a:t>4/29/18</a:t>
            </a:fld>
            <a:endParaRPr lang="en-GB"/>
          </a:p>
        </p:txBody>
      </p:sp>
      <p:sp>
        <p:nvSpPr>
          <p:cNvPr id="3" name="Footer Placeholder 2">
            <a:extLst>
              <a:ext uri="{FF2B5EF4-FFF2-40B4-BE49-F238E27FC236}">
                <a16:creationId xmlns:a16="http://schemas.microsoft.com/office/drawing/2014/main" id="{15B58DDC-E27B-3649-ABA9-B33BAAEA6D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C91C4B-5461-F84D-A246-C8EB432ADF62}"/>
              </a:ext>
            </a:extLst>
          </p:cNvPr>
          <p:cNvSpPr>
            <a:spLocks noGrp="1"/>
          </p:cNvSpPr>
          <p:nvPr>
            <p:ph type="sldNum" sz="quarter" idx="12"/>
          </p:nvPr>
        </p:nvSpPr>
        <p:spPr/>
        <p:txBody>
          <a:bodyPr/>
          <a:lstStyle/>
          <a:p>
            <a:fld id="{45CF41D5-B202-354A-9078-E2940EA10571}" type="slidenum">
              <a:rPr lang="en-GB" smtClean="0"/>
              <a:t>‹#›</a:t>
            </a:fld>
            <a:endParaRPr lang="en-GB"/>
          </a:p>
        </p:txBody>
      </p:sp>
    </p:spTree>
    <p:extLst>
      <p:ext uri="{BB962C8B-B14F-4D97-AF65-F5344CB8AC3E}">
        <p14:creationId xmlns:p14="http://schemas.microsoft.com/office/powerpoint/2010/main" val="48787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002CA-E1CD-7A48-A2A7-419F8EBF6A5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68415ED-F94A-EC4C-869D-B147577E0AB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192AD-B0AB-CD4B-BFD8-0AF4350C2C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9299D4F-4F75-2349-B6DE-341DDC1AD4B7}"/>
              </a:ext>
            </a:extLst>
          </p:cNvPr>
          <p:cNvSpPr>
            <a:spLocks noGrp="1"/>
          </p:cNvSpPr>
          <p:nvPr>
            <p:ph type="dt" sz="half" idx="10"/>
          </p:nvPr>
        </p:nvSpPr>
        <p:spPr/>
        <p:txBody>
          <a:bodyPr/>
          <a:lstStyle/>
          <a:p>
            <a:fld id="{371EA61C-CD46-BB44-9B18-D8617D6F202E}" type="datetimeFigureOut">
              <a:rPr lang="en-US" smtClean="0"/>
              <a:t>4/29/18</a:t>
            </a:fld>
            <a:endParaRPr lang="en-GB"/>
          </a:p>
        </p:txBody>
      </p:sp>
      <p:sp>
        <p:nvSpPr>
          <p:cNvPr id="6" name="Footer Placeholder 5">
            <a:extLst>
              <a:ext uri="{FF2B5EF4-FFF2-40B4-BE49-F238E27FC236}">
                <a16:creationId xmlns:a16="http://schemas.microsoft.com/office/drawing/2014/main" id="{EFF25101-5372-3A4C-9E79-1D34657592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6E0163-1CC1-764B-A239-42365733FC71}"/>
              </a:ext>
            </a:extLst>
          </p:cNvPr>
          <p:cNvSpPr>
            <a:spLocks noGrp="1"/>
          </p:cNvSpPr>
          <p:nvPr>
            <p:ph type="sldNum" sz="quarter" idx="12"/>
          </p:nvPr>
        </p:nvSpPr>
        <p:spPr/>
        <p:txBody>
          <a:bodyPr/>
          <a:lstStyle/>
          <a:p>
            <a:fld id="{45CF41D5-B202-354A-9078-E2940EA10571}" type="slidenum">
              <a:rPr lang="en-GB" smtClean="0"/>
              <a:t>‹#›</a:t>
            </a:fld>
            <a:endParaRPr lang="en-GB"/>
          </a:p>
        </p:txBody>
      </p:sp>
    </p:spTree>
    <p:extLst>
      <p:ext uri="{BB962C8B-B14F-4D97-AF65-F5344CB8AC3E}">
        <p14:creationId xmlns:p14="http://schemas.microsoft.com/office/powerpoint/2010/main" val="40570229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87201-D89C-4D46-AB3D-3EA08C72392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B687FE1-4FE9-D14F-B4F6-1B5E7F91689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7BBC4F7-A7AC-CF4F-B9B0-B7F85E93B22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B1EB565-0A6C-A249-8053-03BCE95D14CC}"/>
              </a:ext>
            </a:extLst>
          </p:cNvPr>
          <p:cNvSpPr>
            <a:spLocks noGrp="1"/>
          </p:cNvSpPr>
          <p:nvPr>
            <p:ph type="dt" sz="half" idx="10"/>
          </p:nvPr>
        </p:nvSpPr>
        <p:spPr/>
        <p:txBody>
          <a:bodyPr/>
          <a:lstStyle/>
          <a:p>
            <a:fld id="{371EA61C-CD46-BB44-9B18-D8617D6F202E}" type="datetimeFigureOut">
              <a:rPr lang="en-US" smtClean="0"/>
              <a:t>4/29/18</a:t>
            </a:fld>
            <a:endParaRPr lang="en-GB"/>
          </a:p>
        </p:txBody>
      </p:sp>
      <p:sp>
        <p:nvSpPr>
          <p:cNvPr id="6" name="Footer Placeholder 5">
            <a:extLst>
              <a:ext uri="{FF2B5EF4-FFF2-40B4-BE49-F238E27FC236}">
                <a16:creationId xmlns:a16="http://schemas.microsoft.com/office/drawing/2014/main" id="{10A09DB1-8150-7B49-A8B6-49D975019F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7C3ADD-05E8-904A-A21B-58FA05D40C6C}"/>
              </a:ext>
            </a:extLst>
          </p:cNvPr>
          <p:cNvSpPr>
            <a:spLocks noGrp="1"/>
          </p:cNvSpPr>
          <p:nvPr>
            <p:ph type="sldNum" sz="quarter" idx="12"/>
          </p:nvPr>
        </p:nvSpPr>
        <p:spPr/>
        <p:txBody>
          <a:bodyPr/>
          <a:lstStyle/>
          <a:p>
            <a:fld id="{45CF41D5-B202-354A-9078-E2940EA10571}" type="slidenum">
              <a:rPr lang="en-GB" smtClean="0"/>
              <a:t>‹#›</a:t>
            </a:fld>
            <a:endParaRPr lang="en-GB"/>
          </a:p>
        </p:txBody>
      </p:sp>
    </p:spTree>
    <p:extLst>
      <p:ext uri="{BB962C8B-B14F-4D97-AF65-F5344CB8AC3E}">
        <p14:creationId xmlns:p14="http://schemas.microsoft.com/office/powerpoint/2010/main" val="117964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E2077-8429-9D4C-B9D9-B1812C04D76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EB8993-4F5C-AF42-9238-D61B2BE348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40810-7F56-FF4F-841A-45A64617D4F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1EA61C-CD46-BB44-9B18-D8617D6F202E}" type="datetimeFigureOut">
              <a:rPr lang="en-US" smtClean="0"/>
              <a:t>4/29/18</a:t>
            </a:fld>
            <a:endParaRPr lang="en-GB"/>
          </a:p>
        </p:txBody>
      </p:sp>
      <p:sp>
        <p:nvSpPr>
          <p:cNvPr id="5" name="Footer Placeholder 4">
            <a:extLst>
              <a:ext uri="{FF2B5EF4-FFF2-40B4-BE49-F238E27FC236}">
                <a16:creationId xmlns:a16="http://schemas.microsoft.com/office/drawing/2014/main" id="{157E3123-3A27-F94D-BCE2-85F1915E6AE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7C34BEB-8A9D-EE48-8D94-3B8CE282336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CF41D5-B202-354A-9078-E2940EA10571}" type="slidenum">
              <a:rPr lang="en-GB" smtClean="0"/>
              <a:t>‹#›</a:t>
            </a:fld>
            <a:endParaRPr lang="en-GB"/>
          </a:p>
        </p:txBody>
      </p:sp>
    </p:spTree>
    <p:extLst>
      <p:ext uri="{BB962C8B-B14F-4D97-AF65-F5344CB8AC3E}">
        <p14:creationId xmlns:p14="http://schemas.microsoft.com/office/powerpoint/2010/main" val="552701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Challenges in Sustaining Restorative Justice:</a:t>
            </a:r>
            <a:br>
              <a:rPr lang="en-GB" dirty="0"/>
            </a:br>
            <a:r>
              <a:rPr lang="en-GB" dirty="0"/>
              <a:t>Lessons from Northern Ireland</a:t>
            </a:r>
          </a:p>
        </p:txBody>
      </p:sp>
      <p:sp>
        <p:nvSpPr>
          <p:cNvPr id="3" name="Subtitle 2"/>
          <p:cNvSpPr>
            <a:spLocks noGrp="1"/>
          </p:cNvSpPr>
          <p:nvPr>
            <p:ph type="subTitle" idx="1"/>
          </p:nvPr>
        </p:nvSpPr>
        <p:spPr/>
        <p:txBody>
          <a:bodyPr/>
          <a:lstStyle/>
          <a:p>
            <a:r>
              <a:rPr lang="en-GB" dirty="0"/>
              <a:t>Tim Chapman</a:t>
            </a:r>
          </a:p>
          <a:p>
            <a:r>
              <a:rPr lang="en-GB" dirty="0"/>
              <a:t>Ulster University</a:t>
            </a:r>
          </a:p>
        </p:txBody>
      </p:sp>
    </p:spTree>
    <p:extLst>
      <p:ext uri="{BB962C8B-B14F-4D97-AF65-F5344CB8AC3E}">
        <p14:creationId xmlns:p14="http://schemas.microsoft.com/office/powerpoint/2010/main" val="387530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35D18F-0AEA-FE4E-9EB8-1DE57A8B93B0}"/>
              </a:ext>
            </a:extLst>
          </p:cNvPr>
          <p:cNvSpPr txBox="1"/>
          <p:nvPr/>
        </p:nvSpPr>
        <p:spPr>
          <a:xfrm>
            <a:off x="1881963" y="1255007"/>
            <a:ext cx="7262037" cy="3000821"/>
          </a:xfrm>
          <a:prstGeom prst="rect">
            <a:avLst/>
          </a:prstGeom>
          <a:noFill/>
        </p:spPr>
        <p:txBody>
          <a:bodyPr wrap="square">
            <a:spAutoFit/>
          </a:bodyPr>
          <a:lstStyle/>
          <a:p>
            <a:r>
              <a:rPr lang="en-GB" sz="2700" dirty="0">
                <a:solidFill>
                  <a:srgbClr val="333333"/>
                </a:solidFill>
                <a:latin typeface="roboto"/>
              </a:rPr>
              <a:t>The fundamental unifying hypothesis of restorative practices is that “human beings are happier, more cooperative and productive, and more likely to make positive changes in their </a:t>
            </a:r>
            <a:r>
              <a:rPr lang="en-GB" sz="2700" dirty="0" err="1">
                <a:solidFill>
                  <a:srgbClr val="333333"/>
                </a:solidFill>
                <a:latin typeface="roboto"/>
              </a:rPr>
              <a:t>behavior</a:t>
            </a:r>
            <a:r>
              <a:rPr lang="en-GB" sz="2700" dirty="0">
                <a:solidFill>
                  <a:srgbClr val="333333"/>
                </a:solidFill>
                <a:latin typeface="roboto"/>
              </a:rPr>
              <a:t> when those in positions of authority do things with them, rather than to them or for them.” </a:t>
            </a:r>
            <a:endParaRPr lang="en-US" sz="2700" dirty="0"/>
          </a:p>
        </p:txBody>
      </p:sp>
    </p:spTree>
    <p:extLst>
      <p:ext uri="{BB962C8B-B14F-4D97-AF65-F5344CB8AC3E}">
        <p14:creationId xmlns:p14="http://schemas.microsoft.com/office/powerpoint/2010/main" val="341039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Integration through </a:t>
            </a:r>
            <a:br>
              <a:rPr lang="en-GB" dirty="0"/>
            </a:br>
            <a:r>
              <a:rPr lang="en-GB" dirty="0"/>
              <a:t>assimilation or </a:t>
            </a:r>
            <a:br>
              <a:rPr lang="en-GB" dirty="0"/>
            </a:br>
            <a:r>
              <a:rPr lang="en-GB" dirty="0"/>
              <a:t>accommodation?</a:t>
            </a:r>
          </a:p>
        </p:txBody>
      </p:sp>
      <p:sp>
        <p:nvSpPr>
          <p:cNvPr id="5" name="Subtitle 4"/>
          <p:cNvSpPr>
            <a:spLocks noGrp="1"/>
          </p:cNvSpPr>
          <p:nvPr>
            <p:ph type="subTitle" idx="1"/>
          </p:nvPr>
        </p:nvSpPr>
        <p:spPr/>
        <p:txBody>
          <a:bodyPr>
            <a:normAutofit/>
          </a:bodyPr>
          <a:lstStyle/>
          <a:p>
            <a:r>
              <a:rPr lang="en-GB" sz="4400" dirty="0"/>
              <a:t>Of what?</a:t>
            </a:r>
          </a:p>
        </p:txBody>
      </p:sp>
    </p:spTree>
    <p:extLst>
      <p:ext uri="{BB962C8B-B14F-4D97-AF65-F5344CB8AC3E}">
        <p14:creationId xmlns:p14="http://schemas.microsoft.com/office/powerpoint/2010/main" val="17117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GB" dirty="0"/>
              <a:t>What are the major disruptions and disconnections in modern society?</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7707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 Disconnection</a:t>
            </a:r>
          </a:p>
        </p:txBody>
      </p:sp>
      <p:sp>
        <p:nvSpPr>
          <p:cNvPr id="3" name="Content Placeholder 2"/>
          <p:cNvSpPr>
            <a:spLocks noGrp="1"/>
          </p:cNvSpPr>
          <p:nvPr>
            <p:ph idx="1"/>
          </p:nvPr>
        </p:nvSpPr>
        <p:spPr/>
        <p:txBody>
          <a:bodyPr>
            <a:normAutofit/>
          </a:bodyPr>
          <a:lstStyle/>
          <a:p>
            <a:r>
              <a:rPr lang="en-GB" sz="3600" dirty="0"/>
              <a:t>From nature</a:t>
            </a:r>
          </a:p>
          <a:p>
            <a:r>
              <a:rPr lang="en-GB" sz="3600" dirty="0"/>
              <a:t>From others</a:t>
            </a:r>
          </a:p>
          <a:p>
            <a:r>
              <a:rPr lang="en-GB" sz="3600" dirty="0"/>
              <a:t>From self</a:t>
            </a:r>
          </a:p>
        </p:txBody>
      </p:sp>
    </p:spTree>
    <p:extLst>
      <p:ext uri="{BB962C8B-B14F-4D97-AF65-F5344CB8AC3E}">
        <p14:creationId xmlns:p14="http://schemas.microsoft.com/office/powerpoint/2010/main" val="21237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201479" y="3645989"/>
            <a:ext cx="7830486" cy="2262781"/>
          </a:xfrm>
        </p:spPr>
        <p:txBody>
          <a:bodyPr>
            <a:noAutofit/>
          </a:bodyPr>
          <a:lstStyle/>
          <a:p>
            <a:r>
              <a:rPr lang="en-GB" sz="4000" dirty="0"/>
              <a:t>How to engage with social reality in motion?</a:t>
            </a:r>
            <a:br>
              <a:rPr lang="en-GB" sz="4000" dirty="0"/>
            </a:br>
            <a:br>
              <a:rPr lang="en-GB" sz="4000" dirty="0"/>
            </a:br>
            <a:r>
              <a:rPr lang="en-GB" sz="4000" dirty="0"/>
              <a:t>How do we make sense of and respond to the volatility, uncertainty, complexity and ambiguity of the world?</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9780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GB" dirty="0"/>
              <a:t>How do we understand, communicate and implement the quality and value of restorative justice?</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35491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3498" y="4098852"/>
            <a:ext cx="7336465" cy="2262781"/>
          </a:xfrm>
        </p:spPr>
        <p:txBody>
          <a:bodyPr>
            <a:normAutofit fontScale="90000"/>
          </a:bodyPr>
          <a:lstStyle/>
          <a:p>
            <a:r>
              <a:rPr lang="en-IE" sz="4400" dirty="0"/>
              <a:t>“We can not solve our problems with the same level of thinking that created them” Albert Einstein</a:t>
            </a:r>
            <a:br>
              <a:rPr lang="en-IE" sz="4400" dirty="0"/>
            </a:br>
            <a:br>
              <a:rPr lang="en-IE" sz="4400" b="1" dirty="0"/>
            </a:br>
            <a:r>
              <a:rPr lang="en-GB" sz="4400" dirty="0"/>
              <a:t>Are we trying to solve today’s problems with yesterdays’ ideas</a:t>
            </a:r>
            <a:r>
              <a:rPr lang="en-GB" dirty="0"/>
              <a:t>?</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96769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Are we in a restorative bubble?</a:t>
            </a:r>
            <a:br>
              <a:rPr lang="en-GB" dirty="0"/>
            </a:br>
            <a:br>
              <a:rPr lang="en-GB" dirty="0"/>
            </a:br>
            <a:r>
              <a:rPr lang="en-GB" dirty="0"/>
              <a:t>How to enable our field to see itself?</a:t>
            </a:r>
          </a:p>
        </p:txBody>
      </p:sp>
      <p:sp>
        <p:nvSpPr>
          <p:cNvPr id="3" name="Content Placeholder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713577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field of restorative practices</a:t>
            </a:r>
          </a:p>
        </p:txBody>
      </p:sp>
      <p:sp>
        <p:nvSpPr>
          <p:cNvPr id="3" name="Content Placeholder 2"/>
          <p:cNvSpPr>
            <a:spLocks noGrp="1"/>
          </p:cNvSpPr>
          <p:nvPr>
            <p:ph idx="1"/>
          </p:nvPr>
        </p:nvSpPr>
        <p:spPr/>
        <p:txBody>
          <a:bodyPr/>
          <a:lstStyle/>
          <a:p>
            <a:r>
              <a:rPr lang="en-GB" dirty="0"/>
              <a:t>Elements of traditional communities whose rituals keep the peace;</a:t>
            </a:r>
          </a:p>
          <a:p>
            <a:r>
              <a:rPr lang="en-GB" dirty="0"/>
              <a:t>Elements of therapeutic strategies to meet personal needs;</a:t>
            </a:r>
          </a:p>
          <a:p>
            <a:r>
              <a:rPr lang="en-GB" dirty="0"/>
              <a:t>Elements of instrumentalist strategies to meet institutional needs;</a:t>
            </a:r>
          </a:p>
          <a:p>
            <a:r>
              <a:rPr lang="en-GB" dirty="0"/>
              <a:t>Elements of relational, empathic dialogical processes engaging stakeholders;</a:t>
            </a:r>
          </a:p>
          <a:p>
            <a:r>
              <a:rPr lang="en-GB" dirty="0"/>
              <a:t>Elements of collective creativity and action through eco-systems</a:t>
            </a:r>
          </a:p>
        </p:txBody>
      </p:sp>
    </p:spTree>
    <p:extLst>
      <p:ext uri="{BB962C8B-B14F-4D97-AF65-F5344CB8AC3E}">
        <p14:creationId xmlns:p14="http://schemas.microsoft.com/office/powerpoint/2010/main" val="370507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Is injustice our blind spot? </a:t>
            </a:r>
          </a:p>
        </p:txBody>
      </p:sp>
      <p:sp>
        <p:nvSpPr>
          <p:cNvPr id="3" name="Content Placeholder 2"/>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70252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Restorative justice in Northern Ireland: origins</a:t>
            </a:r>
          </a:p>
        </p:txBody>
      </p:sp>
      <p:pic>
        <p:nvPicPr>
          <p:cNvPr id="4" name="Picture 2" descr="F:\DW N Glenny Photos\Crispin_Rodwell_Rio__25339s.jpg">
            <a:extLst>
              <a:ext uri="{FF2B5EF4-FFF2-40B4-BE49-F238E27FC236}">
                <a16:creationId xmlns:a16="http://schemas.microsoft.com/office/drawing/2014/main" id="{EBAB4B5A-9114-0843-B275-3EA17818E4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50622" y="1825625"/>
            <a:ext cx="644275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307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1842" y="1166842"/>
            <a:ext cx="6993430" cy="4708981"/>
          </a:xfrm>
          <a:prstGeom prst="rect">
            <a:avLst/>
          </a:prstGeom>
        </p:spPr>
        <p:txBody>
          <a:bodyPr wrap="square">
            <a:spAutoFit/>
          </a:bodyPr>
          <a:lstStyle/>
          <a:p>
            <a:r>
              <a:rPr lang="en-GB" sz="2000" dirty="0" err="1"/>
              <a:t>Eleanour</a:t>
            </a:r>
            <a:r>
              <a:rPr lang="en-GB" sz="2000" dirty="0"/>
              <a:t> </a:t>
            </a:r>
            <a:r>
              <a:rPr lang="en-GB" sz="2000" dirty="0" err="1"/>
              <a:t>Rooseveldt</a:t>
            </a:r>
            <a:r>
              <a:rPr lang="en-GB" sz="2000" dirty="0"/>
              <a:t> said:</a:t>
            </a:r>
          </a:p>
          <a:p>
            <a:endParaRPr lang="en-IE" sz="2000" dirty="0"/>
          </a:p>
          <a:p>
            <a:r>
              <a:rPr lang="en-GB" sz="2000" dirty="0"/>
              <a:t>“Where, after all, do universal human rights begin? In small places, close to home - so close and so small that they cannot be seen on any maps of the world. Yet they are the world of the individual person; the neighbourhood he lives in; the school or college he attends; the factory, farm, or office where he works. Such are the places where every man, woman, and child seeks equal justice, equal opportunity, equal dignity without discrimination. Unless these rights have meaning there, they have little meaning anywhere. Without concerted citizen action to uphold them close to home, we shall look in vain for progress in the larger world.”</a:t>
            </a:r>
            <a:r>
              <a:rPr lang="en-IE" sz="2000" dirty="0">
                <a:effectLst/>
              </a:rPr>
              <a:t> </a:t>
            </a:r>
            <a:endParaRPr lang="en-GB" sz="2000" dirty="0"/>
          </a:p>
        </p:txBody>
      </p:sp>
    </p:spTree>
    <p:extLst>
      <p:ext uri="{BB962C8B-B14F-4D97-AF65-F5344CB8AC3E}">
        <p14:creationId xmlns:p14="http://schemas.microsoft.com/office/powerpoint/2010/main" val="3296949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What is the source and focus of our attention and listening? </a:t>
            </a:r>
          </a:p>
        </p:txBody>
      </p:sp>
      <p:sp>
        <p:nvSpPr>
          <p:cNvPr id="3" name="Content Placeholder 2"/>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3278273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E1B21-C4CB-864C-B431-83F970A55880}"/>
              </a:ext>
            </a:extLst>
          </p:cNvPr>
          <p:cNvSpPr>
            <a:spLocks noGrp="1"/>
          </p:cNvSpPr>
          <p:nvPr>
            <p:ph type="ctrTitle"/>
          </p:nvPr>
        </p:nvSpPr>
        <p:spPr/>
        <p:txBody>
          <a:bodyPr/>
          <a:lstStyle/>
          <a:p>
            <a:r>
              <a:rPr lang="en-US" dirty="0"/>
              <a:t>Are we present or absent?</a:t>
            </a:r>
          </a:p>
        </p:txBody>
      </p:sp>
      <p:sp>
        <p:nvSpPr>
          <p:cNvPr id="5" name="Subtitle 4">
            <a:extLst>
              <a:ext uri="{FF2B5EF4-FFF2-40B4-BE49-F238E27FC236}">
                <a16:creationId xmlns:a16="http://schemas.microsoft.com/office/drawing/2014/main" id="{8955C515-A62A-EA47-BFC4-2321A924D4D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9426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Absence violates restoration </a:t>
            </a:r>
          </a:p>
        </p:txBody>
      </p:sp>
      <p:sp>
        <p:nvSpPr>
          <p:cNvPr id="3" name="Content Placeholder 2"/>
          <p:cNvSpPr>
            <a:spLocks noGrp="1"/>
          </p:cNvSpPr>
          <p:nvPr>
            <p:ph idx="1"/>
          </p:nvPr>
        </p:nvSpPr>
        <p:spPr/>
        <p:txBody>
          <a:bodyPr>
            <a:normAutofit lnSpcReduction="10000"/>
          </a:bodyPr>
          <a:lstStyle/>
          <a:p>
            <a:r>
              <a:rPr lang="en-GB" dirty="0"/>
              <a:t>Fear, judgement and cynicism </a:t>
            </a:r>
          </a:p>
          <a:p>
            <a:pPr>
              <a:buFont typeface="Wingdings" charset="2"/>
              <a:buChar char="ü"/>
            </a:pPr>
            <a:r>
              <a:rPr lang="en-GB" dirty="0"/>
              <a:t>Responsibility of the perpetrator</a:t>
            </a:r>
          </a:p>
          <a:p>
            <a:pPr>
              <a:buFont typeface="Wingdings" charset="2"/>
              <a:buChar char="ü"/>
            </a:pPr>
            <a:r>
              <a:rPr lang="en-GB" dirty="0"/>
              <a:t>Vulnerability of the victim</a:t>
            </a:r>
          </a:p>
          <a:p>
            <a:pPr>
              <a:buFont typeface="Wingdings" charset="2"/>
              <a:buChar char="ü"/>
            </a:pPr>
            <a:r>
              <a:rPr lang="en-GB" dirty="0"/>
              <a:t>Blaming and excluding</a:t>
            </a:r>
          </a:p>
          <a:p>
            <a:r>
              <a:rPr lang="en-GB" dirty="0"/>
              <a:t>Closed mind</a:t>
            </a:r>
          </a:p>
          <a:p>
            <a:pPr>
              <a:buFont typeface="Wingdings" charset="2"/>
              <a:buChar char="ü"/>
            </a:pPr>
            <a:r>
              <a:rPr lang="en-GB" dirty="0"/>
              <a:t>Echo chamber empathy</a:t>
            </a:r>
          </a:p>
          <a:p>
            <a:pPr>
              <a:buFont typeface="Wingdings" charset="2"/>
              <a:buChar char="ü"/>
            </a:pPr>
            <a:r>
              <a:rPr lang="en-GB" dirty="0"/>
              <a:t>One truth</a:t>
            </a:r>
          </a:p>
          <a:p>
            <a:pPr>
              <a:buFont typeface="Wingdings" charset="2"/>
              <a:buChar char="ü"/>
            </a:pPr>
            <a:r>
              <a:rPr lang="en-GB" dirty="0"/>
              <a:t>Denying other truths or lying</a:t>
            </a:r>
          </a:p>
          <a:p>
            <a:r>
              <a:rPr lang="en-GB" dirty="0"/>
              <a:t>Closed will</a:t>
            </a:r>
          </a:p>
          <a:p>
            <a:pPr>
              <a:buFont typeface="Wingdings" charset="2"/>
              <a:buChar char="ü"/>
            </a:pPr>
            <a:r>
              <a:rPr lang="en-GB" dirty="0"/>
              <a:t>One method</a:t>
            </a:r>
          </a:p>
          <a:p>
            <a:r>
              <a:rPr lang="en-GB" dirty="0"/>
              <a:t>Closed heart</a:t>
            </a:r>
          </a:p>
          <a:p>
            <a:pPr>
              <a:buFont typeface="Wingdings" charset="2"/>
              <a:buChar char="ü"/>
            </a:pPr>
            <a:r>
              <a:rPr lang="en-GB" dirty="0"/>
              <a:t>Separation </a:t>
            </a:r>
          </a:p>
        </p:txBody>
      </p:sp>
    </p:spTree>
    <p:extLst>
      <p:ext uri="{BB962C8B-B14F-4D97-AF65-F5344CB8AC3E}">
        <p14:creationId xmlns:p14="http://schemas.microsoft.com/office/powerpoint/2010/main" val="4466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Presence generates restoration</a:t>
            </a:r>
          </a:p>
        </p:txBody>
      </p:sp>
      <p:sp>
        <p:nvSpPr>
          <p:cNvPr id="3" name="Content Placeholder 2"/>
          <p:cNvSpPr>
            <a:spLocks noGrp="1"/>
          </p:cNvSpPr>
          <p:nvPr>
            <p:ph idx="1"/>
          </p:nvPr>
        </p:nvSpPr>
        <p:spPr/>
        <p:txBody>
          <a:bodyPr>
            <a:normAutofit lnSpcReduction="10000"/>
          </a:bodyPr>
          <a:lstStyle/>
          <a:p>
            <a:r>
              <a:rPr lang="en-GB" dirty="0"/>
              <a:t>What does it mean to be present?</a:t>
            </a:r>
          </a:p>
          <a:p>
            <a:r>
              <a:rPr lang="en-GB" dirty="0"/>
              <a:t>Courage </a:t>
            </a:r>
          </a:p>
          <a:p>
            <a:pPr>
              <a:buFont typeface="Wingdings" charset="2"/>
              <a:buChar char="ü"/>
            </a:pPr>
            <a:r>
              <a:rPr lang="en-GB" dirty="0"/>
              <a:t>Setting up</a:t>
            </a:r>
          </a:p>
          <a:p>
            <a:pPr>
              <a:buFont typeface="Wingdings" charset="2"/>
              <a:buChar char="ü"/>
            </a:pPr>
            <a:r>
              <a:rPr lang="en-GB" dirty="0"/>
              <a:t>Showing up </a:t>
            </a:r>
          </a:p>
          <a:p>
            <a:pPr>
              <a:buFont typeface="Wingdings" charset="2"/>
              <a:buChar char="ü"/>
            </a:pPr>
            <a:r>
              <a:rPr lang="en-GB" dirty="0"/>
              <a:t>Standing up</a:t>
            </a:r>
          </a:p>
          <a:p>
            <a:r>
              <a:rPr lang="en-GB" dirty="0"/>
              <a:t>Curiosity </a:t>
            </a:r>
          </a:p>
          <a:p>
            <a:pPr>
              <a:buFont typeface="Wingdings" pitchFamily="2" charset="2"/>
              <a:buChar char="ü"/>
            </a:pPr>
            <a:r>
              <a:rPr lang="en-GB" dirty="0"/>
              <a:t>Looking out and upwards</a:t>
            </a:r>
          </a:p>
          <a:p>
            <a:pPr>
              <a:buFont typeface="Wingdings" pitchFamily="2" charset="2"/>
              <a:buChar char="ü"/>
            </a:pPr>
            <a:r>
              <a:rPr lang="en-GB" dirty="0"/>
              <a:t>Knowing you don’t know: letting solutions emerge</a:t>
            </a:r>
          </a:p>
          <a:p>
            <a:pPr>
              <a:buFont typeface="Wingdings" pitchFamily="2" charset="2"/>
              <a:buChar char="ü"/>
            </a:pPr>
            <a:r>
              <a:rPr lang="en-GB" dirty="0"/>
              <a:t>Prepared to have your assumptions and beliefs challenged.</a:t>
            </a:r>
          </a:p>
          <a:p>
            <a:r>
              <a:rPr lang="en-GB" dirty="0"/>
              <a:t>Compassion </a:t>
            </a:r>
          </a:p>
          <a:p>
            <a:pPr>
              <a:buFont typeface="Wingdings" pitchFamily="2" charset="2"/>
              <a:buChar char="ü"/>
            </a:pPr>
            <a:r>
              <a:rPr lang="en-GB" dirty="0"/>
              <a:t>Seeing others’ suffering</a:t>
            </a:r>
          </a:p>
          <a:p>
            <a:pPr>
              <a:buFont typeface="Wingdings" pitchFamily="2" charset="2"/>
              <a:buChar char="ü"/>
            </a:pPr>
            <a:r>
              <a:rPr lang="en-GB" dirty="0"/>
              <a:t>Respecting others’ resilience and intelligence</a:t>
            </a:r>
          </a:p>
          <a:p>
            <a:pPr marL="0" indent="0">
              <a:buNone/>
            </a:pPr>
            <a:endParaRPr lang="en-GB" dirty="0"/>
          </a:p>
        </p:txBody>
      </p:sp>
    </p:spTree>
    <p:extLst>
      <p:ext uri="{BB962C8B-B14F-4D97-AF65-F5344CB8AC3E}">
        <p14:creationId xmlns:p14="http://schemas.microsoft.com/office/powerpoint/2010/main" val="185483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What is the matter with you?</a:t>
            </a:r>
            <a:br>
              <a:rPr lang="en-GB" dirty="0"/>
            </a:br>
            <a:r>
              <a:rPr lang="en-GB" dirty="0"/>
              <a:t>Or</a:t>
            </a:r>
            <a:br>
              <a:rPr lang="en-GB" dirty="0"/>
            </a:br>
            <a:r>
              <a:rPr lang="en-GB" dirty="0"/>
              <a:t>What matters to you?</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35763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Who decides?</a:t>
            </a:r>
          </a:p>
        </p:txBody>
      </p:sp>
      <p:sp>
        <p:nvSpPr>
          <p:cNvPr id="7" name="Content Placeholder 6"/>
          <p:cNvSpPr>
            <a:spLocks noGrp="1"/>
          </p:cNvSpPr>
          <p:nvPr>
            <p:ph idx="1"/>
          </p:nvPr>
        </p:nvSpPr>
        <p:spPr/>
        <p:txBody>
          <a:bodyPr>
            <a:normAutofit/>
          </a:bodyPr>
          <a:lstStyle/>
          <a:p>
            <a:r>
              <a:rPr lang="en-GB" sz="3200" dirty="0"/>
              <a:t>Referral </a:t>
            </a:r>
          </a:p>
          <a:p>
            <a:r>
              <a:rPr lang="en-GB" sz="3200" dirty="0"/>
              <a:t>Participation </a:t>
            </a:r>
          </a:p>
          <a:p>
            <a:r>
              <a:rPr lang="en-GB" sz="3200" dirty="0"/>
              <a:t>Outcomes </a:t>
            </a:r>
          </a:p>
        </p:txBody>
      </p:sp>
    </p:spTree>
    <p:extLst>
      <p:ext uri="{BB962C8B-B14F-4D97-AF65-F5344CB8AC3E}">
        <p14:creationId xmlns:p14="http://schemas.microsoft.com/office/powerpoint/2010/main" val="136547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Our solution? </a:t>
            </a:r>
            <a:br>
              <a:rPr lang="en-GB" dirty="0"/>
            </a:br>
            <a:r>
              <a:rPr lang="en-GB" dirty="0"/>
              <a:t>connect, respect and protect</a:t>
            </a:r>
          </a:p>
        </p:txBody>
      </p:sp>
      <p:sp>
        <p:nvSpPr>
          <p:cNvPr id="3" name="Content Placeholder 2"/>
          <p:cNvSpPr>
            <a:spLocks noGrp="1"/>
          </p:cNvSpPr>
          <p:nvPr>
            <p:ph idx="1"/>
          </p:nvPr>
        </p:nvSpPr>
        <p:spPr/>
        <p:txBody>
          <a:bodyPr>
            <a:normAutofit/>
          </a:bodyPr>
          <a:lstStyle/>
          <a:p>
            <a:r>
              <a:rPr lang="en-GB" dirty="0"/>
              <a:t>Connect people through their awareness of their participation in society and its impact on others and their awareness that they can act effectively in the common good.</a:t>
            </a:r>
          </a:p>
          <a:p>
            <a:r>
              <a:rPr lang="en-GB" dirty="0"/>
              <a:t>Respect is generated through the reintegration of the visible material impact of behaviour and invisible internal processes.</a:t>
            </a:r>
          </a:p>
          <a:p>
            <a:r>
              <a:rPr lang="en-GB" dirty="0"/>
              <a:t>Respectful relationships are the most effective means of protecting people from harm. </a:t>
            </a:r>
          </a:p>
        </p:txBody>
      </p:sp>
    </p:spTree>
    <p:extLst>
      <p:ext uri="{BB962C8B-B14F-4D97-AF65-F5344CB8AC3E}">
        <p14:creationId xmlns:p14="http://schemas.microsoft.com/office/powerpoint/2010/main" val="282185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Conversation or interview?</a:t>
            </a:r>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5751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Whose questions?</a:t>
            </a:r>
          </a:p>
        </p:txBody>
      </p:sp>
      <p:sp>
        <p:nvSpPr>
          <p:cNvPr id="7" name="Content Placeholder 6"/>
          <p:cNvSpPr>
            <a:spLocks noGrp="1"/>
          </p:cNvSpPr>
          <p:nvPr>
            <p:ph idx="1"/>
          </p:nvPr>
        </p:nvSpPr>
        <p:spPr/>
        <p:txBody>
          <a:bodyPr>
            <a:normAutofit/>
          </a:bodyPr>
          <a:lstStyle/>
          <a:p>
            <a:r>
              <a:rPr lang="en-GB" sz="3600" dirty="0"/>
              <a:t>What questions arise for you out of what happened?</a:t>
            </a:r>
          </a:p>
          <a:p>
            <a:r>
              <a:rPr lang="en-GB" sz="3600" dirty="0"/>
              <a:t>What requests do you have?</a:t>
            </a:r>
          </a:p>
        </p:txBody>
      </p:sp>
    </p:spTree>
    <p:extLst>
      <p:ext uri="{BB962C8B-B14F-4D97-AF65-F5344CB8AC3E}">
        <p14:creationId xmlns:p14="http://schemas.microsoft.com/office/powerpoint/2010/main" val="22226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Northern Ireland: set up</a:t>
            </a:r>
          </a:p>
        </p:txBody>
      </p:sp>
      <p:sp>
        <p:nvSpPr>
          <p:cNvPr id="3" name="Content Placeholder 2"/>
          <p:cNvSpPr>
            <a:spLocks noGrp="1"/>
          </p:cNvSpPr>
          <p:nvPr>
            <p:ph idx="1"/>
          </p:nvPr>
        </p:nvSpPr>
        <p:spPr>
          <a:prstGeom prst="rect">
            <a:avLst/>
          </a:prstGeom>
        </p:spPr>
        <p:txBody>
          <a:bodyPr>
            <a:normAutofit/>
          </a:bodyPr>
          <a:lstStyle/>
          <a:p>
            <a:r>
              <a:rPr lang="en-GB" dirty="0"/>
              <a:t>The 2002 law makes restorative justice mandatory</a:t>
            </a:r>
          </a:p>
          <a:p>
            <a:r>
              <a:rPr lang="en-GB" dirty="0"/>
              <a:t>Restorative conferences bring together all those who have a stake in repairing the harm to the victim and supporting the young person to have a better life.</a:t>
            </a:r>
          </a:p>
          <a:p>
            <a:r>
              <a:rPr lang="en-GB" dirty="0"/>
              <a:t>Facilitated by full time practitioners in the Youth Justice Agency trained by Ulster University.</a:t>
            </a:r>
          </a:p>
          <a:p>
            <a:r>
              <a:rPr lang="en-GB" dirty="0"/>
              <a:t>Well resourced</a:t>
            </a:r>
          </a:p>
          <a:p>
            <a:r>
              <a:rPr lang="en-GB" dirty="0"/>
              <a:t>Strong leadership</a:t>
            </a:r>
          </a:p>
        </p:txBody>
      </p:sp>
    </p:spTree>
    <p:extLst>
      <p:ext uri="{BB962C8B-B14F-4D97-AF65-F5344CB8AC3E}">
        <p14:creationId xmlns:p14="http://schemas.microsoft.com/office/powerpoint/2010/main" val="193938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Listening for the truth through narrative dialogue</a:t>
            </a:r>
          </a:p>
        </p:txBody>
      </p:sp>
      <p:sp>
        <p:nvSpPr>
          <p:cNvPr id="3" name="Content Placeholder 2"/>
          <p:cNvSpPr>
            <a:spLocks noGrp="1"/>
          </p:cNvSpPr>
          <p:nvPr>
            <p:ph idx="1"/>
          </p:nvPr>
        </p:nvSpPr>
        <p:spPr/>
        <p:txBody>
          <a:bodyPr/>
          <a:lstStyle/>
          <a:p>
            <a:r>
              <a:rPr lang="en-GB" sz="2400" dirty="0"/>
              <a:t>The facts of the event </a:t>
            </a:r>
            <a:r>
              <a:rPr lang="mr-IN" sz="2400" dirty="0"/>
              <a:t>–</a:t>
            </a:r>
            <a:r>
              <a:rPr lang="en-GB" sz="2400" dirty="0"/>
              <a:t> forensic truth</a:t>
            </a:r>
          </a:p>
          <a:p>
            <a:r>
              <a:rPr lang="en-GB" sz="2400" dirty="0"/>
              <a:t>The experience of the event </a:t>
            </a:r>
            <a:r>
              <a:rPr lang="mr-IN" sz="2400" dirty="0"/>
              <a:t>–</a:t>
            </a:r>
            <a:r>
              <a:rPr lang="en-GB" sz="2400" dirty="0"/>
              <a:t> the narrative truth</a:t>
            </a:r>
          </a:p>
          <a:p>
            <a:r>
              <a:rPr lang="en-GB" sz="2400" dirty="0"/>
              <a:t>The encounter of the narratives (the whole story) </a:t>
            </a:r>
            <a:r>
              <a:rPr lang="mr-IN" sz="2400" dirty="0"/>
              <a:t>–</a:t>
            </a:r>
            <a:r>
              <a:rPr lang="en-GB" sz="2400" dirty="0"/>
              <a:t> the dialogical truth</a:t>
            </a:r>
          </a:p>
          <a:p>
            <a:r>
              <a:rPr lang="en-GB" sz="2400" dirty="0"/>
              <a:t>The generation of new possibilities </a:t>
            </a:r>
            <a:r>
              <a:rPr lang="mr-IN" sz="2400" dirty="0"/>
              <a:t>–</a:t>
            </a:r>
            <a:r>
              <a:rPr lang="en-GB" sz="2400" dirty="0"/>
              <a:t> the transformative truth</a:t>
            </a:r>
          </a:p>
          <a:p>
            <a:endParaRPr lang="en-GB" dirty="0"/>
          </a:p>
        </p:txBody>
      </p:sp>
    </p:spTree>
    <p:extLst>
      <p:ext uri="{BB962C8B-B14F-4D97-AF65-F5344CB8AC3E}">
        <p14:creationId xmlns:p14="http://schemas.microsoft.com/office/powerpoint/2010/main" val="289922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Restoring the future</a:t>
            </a:r>
          </a:p>
        </p:txBody>
      </p:sp>
      <p:sp>
        <p:nvSpPr>
          <p:cNvPr id="6" name="Content Placeholder 5"/>
          <p:cNvSpPr>
            <a:spLocks noGrp="1"/>
          </p:cNvSpPr>
          <p:nvPr>
            <p:ph idx="1"/>
          </p:nvPr>
        </p:nvSpPr>
        <p:spPr/>
        <p:txBody>
          <a:bodyPr/>
          <a:lstStyle/>
          <a:p>
            <a:r>
              <a:rPr lang="en-GB" dirty="0"/>
              <a:t>An act of harm stimulates a narrative of suffering which interrupts and disrupts one’s chosen narrative.</a:t>
            </a:r>
          </a:p>
          <a:p>
            <a:r>
              <a:rPr lang="en-GB" dirty="0"/>
              <a:t>Moving from a general public narrative to a specific personal narrative.</a:t>
            </a:r>
          </a:p>
          <a:p>
            <a:r>
              <a:rPr lang="en-GB" dirty="0"/>
              <a:t>Moving from the specific personal narrative to a common more complete narrative.</a:t>
            </a:r>
          </a:p>
          <a:p>
            <a:r>
              <a:rPr lang="en-GB" dirty="0"/>
              <a:t>Moving on with one’s chosen narrative.</a:t>
            </a:r>
          </a:p>
        </p:txBody>
      </p:sp>
    </p:spTree>
    <p:extLst>
      <p:ext uri="{BB962C8B-B14F-4D97-AF65-F5344CB8AC3E}">
        <p14:creationId xmlns:p14="http://schemas.microsoft.com/office/powerpoint/2010/main" val="56724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A process of opening, deepening, completing and moving on.</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89132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owns restorative justice?</a:t>
            </a:r>
          </a:p>
        </p:txBody>
      </p:sp>
      <p:sp>
        <p:nvSpPr>
          <p:cNvPr id="3" name="Content Placeholder 2"/>
          <p:cNvSpPr>
            <a:spLocks noGrp="1"/>
          </p:cNvSpPr>
          <p:nvPr>
            <p:ph idx="1"/>
          </p:nvPr>
        </p:nvSpPr>
        <p:spPr/>
        <p:txBody>
          <a:bodyPr/>
          <a:lstStyle/>
          <a:p>
            <a:r>
              <a:rPr lang="en-GB" dirty="0"/>
              <a:t>You can’t produce RJ.</a:t>
            </a:r>
          </a:p>
          <a:p>
            <a:r>
              <a:rPr lang="en-GB" dirty="0"/>
              <a:t>You can’t order RJ.</a:t>
            </a:r>
          </a:p>
          <a:p>
            <a:r>
              <a:rPr lang="en-GB" dirty="0"/>
              <a:t>You can’t buy RJ.</a:t>
            </a:r>
          </a:p>
          <a:p>
            <a:r>
              <a:rPr lang="en-GB" dirty="0"/>
              <a:t>You can’t shape RJ.</a:t>
            </a:r>
          </a:p>
          <a:p>
            <a:r>
              <a:rPr lang="en-GB" dirty="0"/>
              <a:t>You can’t own RJ.</a:t>
            </a:r>
          </a:p>
          <a:p>
            <a:r>
              <a:rPr lang="en-GB" dirty="0"/>
              <a:t>You can’t give RJ.</a:t>
            </a:r>
          </a:p>
          <a:p>
            <a:endParaRPr lang="en-GB" dirty="0"/>
          </a:p>
          <a:p>
            <a:r>
              <a:rPr lang="en-GB" dirty="0"/>
              <a:t>You can only do it and be it.</a:t>
            </a:r>
          </a:p>
        </p:txBody>
      </p:sp>
    </p:spTree>
    <p:extLst>
      <p:ext uri="{BB962C8B-B14F-4D97-AF65-F5344CB8AC3E}">
        <p14:creationId xmlns:p14="http://schemas.microsoft.com/office/powerpoint/2010/main" val="426379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10F9A-A5C1-F346-A8B7-0EE9BEB551E1}"/>
              </a:ext>
            </a:extLst>
          </p:cNvPr>
          <p:cNvSpPr>
            <a:spLocks noGrp="1"/>
          </p:cNvSpPr>
          <p:nvPr>
            <p:ph type="ctrTitle"/>
          </p:nvPr>
        </p:nvSpPr>
        <p:spPr/>
        <p:txBody>
          <a:bodyPr>
            <a:normAutofit/>
          </a:bodyPr>
          <a:lstStyle/>
          <a:p>
            <a:r>
              <a:rPr lang="en-US" dirty="0"/>
              <a:t>Who is it who practices restoratively?</a:t>
            </a:r>
          </a:p>
        </p:txBody>
      </p:sp>
      <p:sp>
        <p:nvSpPr>
          <p:cNvPr id="5" name="Subtitle 4">
            <a:extLst>
              <a:ext uri="{FF2B5EF4-FFF2-40B4-BE49-F238E27FC236}">
                <a16:creationId xmlns:a16="http://schemas.microsoft.com/office/drawing/2014/main" id="{FF0CA9CD-90E8-7D42-8C64-58808CF8B8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34074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Practitioners’ invisibility and stillness </a:t>
            </a:r>
          </a:p>
        </p:txBody>
      </p:sp>
      <p:sp>
        <p:nvSpPr>
          <p:cNvPr id="3" name="Content Placeholder 2"/>
          <p:cNvSpPr>
            <a:spLocks noGrp="1"/>
          </p:cNvSpPr>
          <p:nvPr>
            <p:ph idx="1"/>
          </p:nvPr>
        </p:nvSpPr>
        <p:spPr/>
        <p:txBody>
          <a:bodyPr/>
          <a:lstStyle/>
          <a:p>
            <a:r>
              <a:rPr lang="en-GB" dirty="0"/>
              <a:t>Create the conditions  </a:t>
            </a:r>
          </a:p>
          <a:p>
            <a:r>
              <a:rPr lang="en-GB" dirty="0"/>
              <a:t>And engage presence</a:t>
            </a:r>
          </a:p>
          <a:p>
            <a:r>
              <a:rPr lang="en-GB" dirty="0"/>
              <a:t>And facilitate the process</a:t>
            </a:r>
          </a:p>
          <a:p>
            <a:r>
              <a:rPr lang="en-GB" dirty="0"/>
              <a:t>Which lets people attend to harm and suffering</a:t>
            </a:r>
          </a:p>
          <a:p>
            <a:r>
              <a:rPr lang="en-GB" dirty="0"/>
              <a:t>So that the outcomes that satisfy them emerge.</a:t>
            </a:r>
          </a:p>
        </p:txBody>
      </p:sp>
    </p:spTree>
    <p:extLst>
      <p:ext uri="{BB962C8B-B14F-4D97-AF65-F5344CB8AC3E}">
        <p14:creationId xmlns:p14="http://schemas.microsoft.com/office/powerpoint/2010/main" val="307201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oviding strong, safe platforms enabling people to reach dangerous places and facilitating difficult work. &#10;" title="Restorative processes as scaffolding">
            <a:extLst>
              <a:ext uri="{FF2B5EF4-FFF2-40B4-BE49-F238E27FC236}">
                <a16:creationId xmlns:a16="http://schemas.microsoft.com/office/drawing/2014/main" id="{F6A985E3-1058-A941-A998-F09EA27A4C2B}"/>
              </a:ext>
            </a:extLst>
          </p:cNvPr>
          <p:cNvPicPr>
            <a:picLocks noChangeAspect="1"/>
          </p:cNvPicPr>
          <p:nvPr/>
        </p:nvPicPr>
        <p:blipFill>
          <a:blip r:embed="rId2"/>
          <a:stretch>
            <a:fillRect/>
          </a:stretch>
        </p:blipFill>
        <p:spPr>
          <a:xfrm>
            <a:off x="0" y="0"/>
            <a:ext cx="9144000" cy="6857999"/>
          </a:xfrm>
          <a:prstGeom prst="rect">
            <a:avLst/>
          </a:prstGeom>
        </p:spPr>
      </p:pic>
      <p:sp>
        <p:nvSpPr>
          <p:cNvPr id="11" name="TextBox 10">
            <a:extLst>
              <a:ext uri="{FF2B5EF4-FFF2-40B4-BE49-F238E27FC236}">
                <a16:creationId xmlns:a16="http://schemas.microsoft.com/office/drawing/2014/main" id="{AF4A9D95-27DC-C54A-9EF3-89CFA7C5E259}"/>
              </a:ext>
            </a:extLst>
          </p:cNvPr>
          <p:cNvSpPr txBox="1"/>
          <p:nvPr/>
        </p:nvSpPr>
        <p:spPr>
          <a:xfrm>
            <a:off x="-37354" y="1508617"/>
            <a:ext cx="4659779" cy="369332"/>
          </a:xfrm>
          <a:prstGeom prst="rect">
            <a:avLst/>
          </a:prstGeom>
          <a:noFill/>
        </p:spPr>
        <p:txBody>
          <a:bodyPr wrap="square">
            <a:spAutoFit/>
          </a:bodyPr>
          <a:lstStyle/>
          <a:p>
            <a:r>
              <a:rPr lang="en-GB" b="1" dirty="0">
                <a:latin typeface="Helvetica" pitchFamily="2" charset="0"/>
              </a:rPr>
              <a:t>Restorative processes as scaffolding</a:t>
            </a:r>
            <a:endParaRPr lang="en-GB" b="1" dirty="0"/>
          </a:p>
        </p:txBody>
      </p:sp>
      <p:sp>
        <p:nvSpPr>
          <p:cNvPr id="13" name="TextBox 12">
            <a:extLst>
              <a:ext uri="{FF2B5EF4-FFF2-40B4-BE49-F238E27FC236}">
                <a16:creationId xmlns:a16="http://schemas.microsoft.com/office/drawing/2014/main" id="{61580A67-6AF3-0942-90E4-896D76C92A4F}"/>
              </a:ext>
            </a:extLst>
          </p:cNvPr>
          <p:cNvSpPr txBox="1"/>
          <p:nvPr/>
        </p:nvSpPr>
        <p:spPr>
          <a:xfrm>
            <a:off x="164664" y="5393783"/>
            <a:ext cx="4921250" cy="507831"/>
          </a:xfrm>
          <a:prstGeom prst="rect">
            <a:avLst/>
          </a:prstGeom>
          <a:noFill/>
        </p:spPr>
        <p:txBody>
          <a:bodyPr wrap="square">
            <a:spAutoFit/>
          </a:bodyPr>
          <a:lstStyle/>
          <a:p>
            <a:r>
              <a:rPr lang="en-GB" sz="1350" b="1" dirty="0">
                <a:latin typeface="Helvetica" pitchFamily="2" charset="0"/>
              </a:rPr>
              <a:t>Providing strong, safe platforms enabling people to </a:t>
            </a:r>
          </a:p>
          <a:p>
            <a:r>
              <a:rPr lang="en-GB" sz="1350" b="1" dirty="0">
                <a:latin typeface="Helvetica" pitchFamily="2" charset="0"/>
              </a:rPr>
              <a:t>reach dangerous places and facilitating difficult work. </a:t>
            </a:r>
            <a:endParaRPr lang="en-GB" sz="1350" b="1" dirty="0"/>
          </a:p>
        </p:txBody>
      </p:sp>
    </p:spTree>
    <p:extLst>
      <p:ext uri="{BB962C8B-B14F-4D97-AF65-F5344CB8AC3E}">
        <p14:creationId xmlns:p14="http://schemas.microsoft.com/office/powerpoint/2010/main" val="2290159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D68B5-8AAD-1A42-AE63-FA0649147102}"/>
              </a:ext>
            </a:extLst>
          </p:cNvPr>
          <p:cNvSpPr>
            <a:spLocks noChangeArrowheads="1"/>
          </p:cNvSpPr>
          <p:nvPr/>
        </p:nvSpPr>
        <p:spPr bwMode="auto">
          <a:xfrm>
            <a:off x="1410476" y="415445"/>
            <a:ext cx="74882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800" b="1" i="1" dirty="0"/>
              <a:t>People, even more than things, have to be restored, renewed, revived, reclaimed, and redeemed; never throw out anyone.</a:t>
            </a:r>
          </a:p>
        </p:txBody>
      </p:sp>
      <p:pic>
        <p:nvPicPr>
          <p:cNvPr id="3" name="Picture 2">
            <a:extLst>
              <a:ext uri="{FF2B5EF4-FFF2-40B4-BE49-F238E27FC236}">
                <a16:creationId xmlns:a16="http://schemas.microsoft.com/office/drawing/2014/main" id="{C50AF13E-0BE2-B943-9E2B-1FFC9FEC79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276475"/>
            <a:ext cx="748982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343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0218-ED8F-404A-9AA9-FE2A70BCD4AB}"/>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A63D6AD8-C5ED-FC40-BF0F-6D88D33F6F0A}"/>
              </a:ext>
            </a:extLst>
          </p:cNvPr>
          <p:cNvSpPr>
            <a:spLocks noGrp="1"/>
          </p:cNvSpPr>
          <p:nvPr>
            <p:ph type="subTitle" idx="1"/>
          </p:nvPr>
        </p:nvSpPr>
        <p:spPr/>
        <p:txBody>
          <a:bodyPr>
            <a:normAutofit/>
          </a:bodyPr>
          <a:lstStyle/>
          <a:p>
            <a:endParaRPr lang="en-US" sz="2800" b="1" dirty="0"/>
          </a:p>
          <a:p>
            <a:r>
              <a:rPr lang="en-US" sz="2800" b="1" dirty="0" err="1"/>
              <a:t>tj.chapman@ulster.ac.uk</a:t>
            </a:r>
            <a:endParaRPr lang="en-US" sz="2800" b="1" dirty="0"/>
          </a:p>
        </p:txBody>
      </p:sp>
    </p:spTree>
    <p:extLst>
      <p:ext uri="{BB962C8B-B14F-4D97-AF65-F5344CB8AC3E}">
        <p14:creationId xmlns:p14="http://schemas.microsoft.com/office/powerpoint/2010/main" val="194003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EB019A89-3157-2245-8408-F3D098CBCAAB}"/>
              </a:ext>
            </a:extLst>
          </p:cNvPr>
          <p:cNvSpPr>
            <a:spLocks noGrp="1" noChangeArrowheads="1"/>
          </p:cNvSpPr>
          <p:nvPr>
            <p:ph type="title"/>
          </p:nvPr>
        </p:nvSpPr>
        <p:spPr>
          <a:xfrm>
            <a:off x="179512" y="0"/>
            <a:ext cx="6512511" cy="1143000"/>
          </a:xfrm>
        </p:spPr>
        <p:txBody>
          <a:bodyPr/>
          <a:lstStyle/>
          <a:p>
            <a:pPr marL="320040" indent="-320040" eaLnBrk="1" fontAlgn="auto" hangingPunct="1">
              <a:spcAft>
                <a:spcPts val="0"/>
              </a:spcAft>
              <a:buClr>
                <a:schemeClr val="accent6">
                  <a:lumMod val="75000"/>
                </a:schemeClr>
              </a:buClr>
              <a:defRPr/>
            </a:pPr>
            <a:r>
              <a:rPr lang="en-GB" dirty="0">
                <a:latin typeface="Arial" charset="0"/>
                <a:ea typeface="+mj-ea"/>
                <a:cs typeface="+mj-cs"/>
              </a:rPr>
              <a:t>The Balanced Model</a:t>
            </a:r>
          </a:p>
        </p:txBody>
      </p:sp>
      <p:sp>
        <p:nvSpPr>
          <p:cNvPr id="32771" name="AutoShape 3">
            <a:extLst>
              <a:ext uri="{FF2B5EF4-FFF2-40B4-BE49-F238E27FC236}">
                <a16:creationId xmlns:a16="http://schemas.microsoft.com/office/drawing/2014/main" id="{CDBA34F9-9D3C-CF4D-9383-6405D4CA546F}"/>
              </a:ext>
            </a:extLst>
          </p:cNvPr>
          <p:cNvSpPr>
            <a:spLocks noChangeArrowheads="1"/>
          </p:cNvSpPr>
          <p:nvPr/>
        </p:nvSpPr>
        <p:spPr bwMode="auto">
          <a:xfrm>
            <a:off x="3203575" y="2565400"/>
            <a:ext cx="2665413" cy="2303463"/>
          </a:xfrm>
          <a:prstGeom prst="triangle">
            <a:avLst>
              <a:gd name="adj" fmla="val 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GB" altLang="en-US" b="1">
                <a:latin typeface="Tahoma" panose="020B0604030504040204" pitchFamily="34" charset="0"/>
              </a:rPr>
              <a:t>Harm</a:t>
            </a:r>
          </a:p>
        </p:txBody>
      </p:sp>
      <p:sp>
        <p:nvSpPr>
          <p:cNvPr id="32772" name="Text Box 4">
            <a:extLst>
              <a:ext uri="{FF2B5EF4-FFF2-40B4-BE49-F238E27FC236}">
                <a16:creationId xmlns:a16="http://schemas.microsoft.com/office/drawing/2014/main" id="{AFCC536E-A9E4-7B44-B29D-93C4A8C7AA9E}"/>
              </a:ext>
            </a:extLst>
          </p:cNvPr>
          <p:cNvSpPr txBox="1">
            <a:spLocks noChangeArrowheads="1"/>
          </p:cNvSpPr>
          <p:nvPr/>
        </p:nvSpPr>
        <p:spPr bwMode="auto">
          <a:xfrm>
            <a:off x="3851275" y="15573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b="1"/>
              <a:t>Community</a:t>
            </a:r>
          </a:p>
        </p:txBody>
      </p:sp>
      <p:sp>
        <p:nvSpPr>
          <p:cNvPr id="32773" name="Text Box 5">
            <a:extLst>
              <a:ext uri="{FF2B5EF4-FFF2-40B4-BE49-F238E27FC236}">
                <a16:creationId xmlns:a16="http://schemas.microsoft.com/office/drawing/2014/main" id="{07023E10-7C90-E041-8E51-2D4D275F036A}"/>
              </a:ext>
            </a:extLst>
          </p:cNvPr>
          <p:cNvSpPr txBox="1">
            <a:spLocks noChangeArrowheads="1"/>
          </p:cNvSpPr>
          <p:nvPr/>
        </p:nvSpPr>
        <p:spPr bwMode="auto">
          <a:xfrm>
            <a:off x="1187450" y="5445125"/>
            <a:ext cx="3325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b="1"/>
              <a:t>Person responsible for harm</a:t>
            </a:r>
          </a:p>
        </p:txBody>
      </p:sp>
      <p:sp>
        <p:nvSpPr>
          <p:cNvPr id="32774" name="Text Box 6">
            <a:extLst>
              <a:ext uri="{FF2B5EF4-FFF2-40B4-BE49-F238E27FC236}">
                <a16:creationId xmlns:a16="http://schemas.microsoft.com/office/drawing/2014/main" id="{6423C066-5145-FA48-8967-22573345E962}"/>
              </a:ext>
            </a:extLst>
          </p:cNvPr>
          <p:cNvSpPr txBox="1">
            <a:spLocks noChangeArrowheads="1"/>
          </p:cNvSpPr>
          <p:nvPr/>
        </p:nvSpPr>
        <p:spPr bwMode="auto">
          <a:xfrm>
            <a:off x="5364163" y="5445125"/>
            <a:ext cx="158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b="1"/>
              <a:t>Injured party</a:t>
            </a:r>
          </a:p>
        </p:txBody>
      </p:sp>
      <p:sp>
        <p:nvSpPr>
          <p:cNvPr id="2" name="TextBox 1">
            <a:extLst>
              <a:ext uri="{FF2B5EF4-FFF2-40B4-BE49-F238E27FC236}">
                <a16:creationId xmlns:a16="http://schemas.microsoft.com/office/drawing/2014/main" id="{D7DE4F37-DEAC-854B-AF67-D4567F7D0B0A}"/>
              </a:ext>
            </a:extLst>
          </p:cNvPr>
          <p:cNvSpPr txBox="1"/>
          <p:nvPr/>
        </p:nvSpPr>
        <p:spPr>
          <a:xfrm>
            <a:off x="3125972" y="6068109"/>
            <a:ext cx="569899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Through narrative dialogue</a:t>
            </a:r>
          </a:p>
        </p:txBody>
      </p:sp>
    </p:spTree>
    <p:extLst>
      <p:ext uri="{BB962C8B-B14F-4D97-AF65-F5344CB8AC3E}">
        <p14:creationId xmlns:p14="http://schemas.microsoft.com/office/powerpoint/2010/main" val="3698390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4">
                                            <p:txEl>
                                              <p:pRg st="0" end="0"/>
                                            </p:txEl>
                                          </p:spTgt>
                                        </p:tgtEl>
                                        <p:attrNameLst>
                                          <p:attrName>style.visibility</p:attrName>
                                        </p:attrNameLst>
                                      </p:cBhvr>
                                      <p:to>
                                        <p:strVal val="visible"/>
                                      </p:to>
                                    </p:set>
                                    <p:anim calcmode="lin" valueType="num">
                                      <p:cBhvr additive="base">
                                        <p:cTn id="13" dur="500" fill="hold"/>
                                        <p:tgtEl>
                                          <p:spTgt spid="3277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3">
                                            <p:txEl>
                                              <p:pRg st="0" end="0"/>
                                            </p:txEl>
                                          </p:spTgt>
                                        </p:tgtEl>
                                        <p:attrNameLst>
                                          <p:attrName>style.visibility</p:attrName>
                                        </p:attrNameLst>
                                      </p:cBhvr>
                                      <p:to>
                                        <p:strVal val="visible"/>
                                      </p:to>
                                    </p:set>
                                    <p:anim calcmode="lin" valueType="num">
                                      <p:cBhvr additive="base">
                                        <p:cTn id="19" dur="500" fill="hold"/>
                                        <p:tgtEl>
                                          <p:spTgt spid="3277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2">
                                            <p:txEl>
                                              <p:pRg st="0" end="0"/>
                                            </p:txEl>
                                          </p:spTgt>
                                        </p:tgtEl>
                                        <p:attrNameLst>
                                          <p:attrName>style.visibility</p:attrName>
                                        </p:attrNameLst>
                                      </p:cBhvr>
                                      <p:to>
                                        <p:strVal val="visible"/>
                                      </p:to>
                                    </p:set>
                                    <p:anim calcmode="lin" valueType="num">
                                      <p:cBhvr additive="base">
                                        <p:cTn id="25" dur="5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title"/>
          </p:nvPr>
        </p:nvSpPr>
        <p:spPr>
          <a:xfrm>
            <a:off x="1934407" y="155931"/>
            <a:ext cx="6512511" cy="1143000"/>
          </a:xfrm>
        </p:spPr>
        <p:txBody>
          <a:bodyPr>
            <a:normAutofit/>
          </a:bodyPr>
          <a:lstStyle/>
          <a:p>
            <a:pPr eaLnBrk="1" hangingPunct="1"/>
            <a:r>
              <a:rPr lang="en-GB" dirty="0">
                <a:latin typeface="Arial" charset="0"/>
              </a:rPr>
              <a:t>Outcomes for Youth Conferences</a:t>
            </a:r>
          </a:p>
        </p:txBody>
      </p:sp>
      <p:sp>
        <p:nvSpPr>
          <p:cNvPr id="63490" name="Rectangle 3"/>
          <p:cNvSpPr>
            <a:spLocks noGrp="1"/>
          </p:cNvSpPr>
          <p:nvPr>
            <p:ph idx="1"/>
          </p:nvPr>
        </p:nvSpPr>
        <p:spPr>
          <a:prstGeom prst="rect">
            <a:avLst/>
          </a:prstGeom>
        </p:spPr>
        <p:txBody>
          <a:bodyPr>
            <a:noAutofit/>
          </a:bodyPr>
          <a:lstStyle/>
          <a:p>
            <a:pPr eaLnBrk="1" hangingPunct="1">
              <a:lnSpc>
                <a:spcPct val="80000"/>
              </a:lnSpc>
            </a:pPr>
            <a:r>
              <a:rPr lang="en-GB" sz="1600" b="1" dirty="0">
                <a:latin typeface="Arial" charset="0"/>
              </a:rPr>
              <a:t>Number of youth conferences now over 20,000</a:t>
            </a:r>
          </a:p>
          <a:p>
            <a:pPr eaLnBrk="1" hangingPunct="1">
              <a:lnSpc>
                <a:spcPct val="80000"/>
              </a:lnSpc>
            </a:pPr>
            <a:r>
              <a:rPr lang="en-GB" sz="1600" b="1" dirty="0">
                <a:latin typeface="Arial" charset="0"/>
              </a:rPr>
              <a:t>Over 100,000 people have participated in a youth conference </a:t>
            </a:r>
          </a:p>
          <a:p>
            <a:pPr eaLnBrk="1" hangingPunct="1">
              <a:lnSpc>
                <a:spcPct val="80000"/>
              </a:lnSpc>
            </a:pPr>
            <a:endParaRPr lang="en-GB" sz="1600" b="1" dirty="0">
              <a:latin typeface="Arial" charset="0"/>
            </a:endParaRPr>
          </a:p>
          <a:p>
            <a:pPr eaLnBrk="1" hangingPunct="1">
              <a:lnSpc>
                <a:spcPct val="80000"/>
              </a:lnSpc>
            </a:pPr>
            <a:r>
              <a:rPr lang="en-GB" sz="1600" b="1" dirty="0">
                <a:latin typeface="Arial" charset="0"/>
              </a:rPr>
              <a:t>Victim attendance; 50/70%</a:t>
            </a:r>
          </a:p>
          <a:p>
            <a:pPr eaLnBrk="1" hangingPunct="1">
              <a:lnSpc>
                <a:spcPct val="80000"/>
              </a:lnSpc>
            </a:pPr>
            <a:r>
              <a:rPr lang="en-GB" sz="1600" b="1" dirty="0">
                <a:latin typeface="Arial" charset="0"/>
              </a:rPr>
              <a:t>Victim and young person satisfaction ; 90% and 95</a:t>
            </a:r>
          </a:p>
          <a:p>
            <a:pPr eaLnBrk="1" hangingPunct="1">
              <a:lnSpc>
                <a:spcPct val="80000"/>
              </a:lnSpc>
            </a:pPr>
            <a:endParaRPr lang="en-GB" sz="1600" b="1" dirty="0">
              <a:latin typeface="Arial" charset="0"/>
            </a:endParaRPr>
          </a:p>
          <a:p>
            <a:pPr eaLnBrk="1" hangingPunct="1">
              <a:lnSpc>
                <a:spcPct val="80000"/>
              </a:lnSpc>
            </a:pPr>
            <a:r>
              <a:rPr lang="en-GB" sz="1600" b="1" dirty="0">
                <a:latin typeface="Arial" charset="0"/>
              </a:rPr>
              <a:t>26% serious or very serious offences, 53% intermediate, 21% minor</a:t>
            </a:r>
          </a:p>
          <a:p>
            <a:pPr eaLnBrk="1" hangingPunct="1">
              <a:lnSpc>
                <a:spcPct val="80000"/>
              </a:lnSpc>
            </a:pPr>
            <a:endParaRPr lang="en-GB" sz="1600" b="1" dirty="0">
              <a:latin typeface="Arial" charset="0"/>
            </a:endParaRPr>
          </a:p>
          <a:p>
            <a:pPr eaLnBrk="1" hangingPunct="1">
              <a:lnSpc>
                <a:spcPct val="80000"/>
              </a:lnSpc>
            </a:pPr>
            <a:r>
              <a:rPr lang="en-GB" sz="1600" b="1" dirty="0">
                <a:latin typeface="Arial" charset="0"/>
              </a:rPr>
              <a:t>94% successful completion of plans </a:t>
            </a:r>
          </a:p>
          <a:p>
            <a:pPr eaLnBrk="1" hangingPunct="1">
              <a:lnSpc>
                <a:spcPct val="80000"/>
              </a:lnSpc>
            </a:pPr>
            <a:r>
              <a:rPr lang="en-GB" sz="1600" b="1" dirty="0">
                <a:latin typeface="Arial" charset="0"/>
              </a:rPr>
              <a:t>Reoffending 35.4 % (22% for serious harm) </a:t>
            </a:r>
          </a:p>
          <a:p>
            <a:pPr eaLnBrk="1" hangingPunct="1">
              <a:lnSpc>
                <a:spcPct val="80000"/>
              </a:lnSpc>
            </a:pPr>
            <a:r>
              <a:rPr lang="en-GB" sz="1600" b="1" dirty="0">
                <a:latin typeface="Arial" charset="0"/>
              </a:rPr>
              <a:t>Reoffending for all other community disposals 53.5%; for custody 68.3%</a:t>
            </a:r>
          </a:p>
          <a:p>
            <a:pPr eaLnBrk="1" hangingPunct="1">
              <a:lnSpc>
                <a:spcPct val="80000"/>
              </a:lnSpc>
            </a:pPr>
            <a:endParaRPr lang="en-GB" sz="1600" b="1" dirty="0">
              <a:latin typeface="Arial" charset="0"/>
            </a:endParaRPr>
          </a:p>
          <a:p>
            <a:pPr eaLnBrk="1" hangingPunct="1">
              <a:lnSpc>
                <a:spcPct val="80000"/>
              </a:lnSpc>
            </a:pPr>
            <a:r>
              <a:rPr lang="en-GB" sz="1600" b="1" dirty="0">
                <a:latin typeface="Arial" charset="0"/>
              </a:rPr>
              <a:t>England and  Wales put over twice as many young people into custody as Northern Ireland</a:t>
            </a:r>
          </a:p>
          <a:p>
            <a:pPr eaLnBrk="1" hangingPunct="1">
              <a:lnSpc>
                <a:spcPct val="80000"/>
              </a:lnSpc>
            </a:pPr>
            <a:endParaRPr lang="en-GB" sz="1800" dirty="0">
              <a:latin typeface="Arial" charset="0"/>
            </a:endParaRPr>
          </a:p>
          <a:p>
            <a:pPr eaLnBrk="1" hangingPunct="1">
              <a:lnSpc>
                <a:spcPct val="80000"/>
              </a:lnSpc>
            </a:pPr>
            <a:endParaRPr lang="en-GB" sz="1800" dirty="0">
              <a:latin typeface="Arial" charset="0"/>
            </a:endParaRPr>
          </a:p>
          <a:p>
            <a:pPr eaLnBrk="1" hangingPunct="1">
              <a:lnSpc>
                <a:spcPct val="80000"/>
              </a:lnSpc>
            </a:pPr>
            <a:endParaRPr lang="en-GB" sz="1800" dirty="0">
              <a:latin typeface="Arial" charset="0"/>
            </a:endParaRPr>
          </a:p>
        </p:txBody>
      </p:sp>
    </p:spTree>
    <p:extLst>
      <p:ext uri="{BB962C8B-B14F-4D97-AF65-F5344CB8AC3E}">
        <p14:creationId xmlns:p14="http://schemas.microsoft.com/office/powerpoint/2010/main" val="16252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9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49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3490">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49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 the other hand</a:t>
            </a:r>
          </a:p>
        </p:txBody>
      </p:sp>
      <p:sp>
        <p:nvSpPr>
          <p:cNvPr id="3" name="Content Placeholder 2"/>
          <p:cNvSpPr>
            <a:spLocks noGrp="1"/>
          </p:cNvSpPr>
          <p:nvPr>
            <p:ph idx="1"/>
          </p:nvPr>
        </p:nvSpPr>
        <p:spPr/>
        <p:txBody>
          <a:bodyPr>
            <a:normAutofit/>
          </a:bodyPr>
          <a:lstStyle/>
          <a:p>
            <a:pPr marL="0" indent="0" algn="just">
              <a:buNone/>
            </a:pPr>
            <a:endParaRPr lang="en-GB" dirty="0"/>
          </a:p>
        </p:txBody>
      </p:sp>
      <p:sp>
        <p:nvSpPr>
          <p:cNvPr id="4" name="Content Placeholder 2">
            <a:extLst>
              <a:ext uri="{FF2B5EF4-FFF2-40B4-BE49-F238E27FC236}">
                <a16:creationId xmlns:a16="http://schemas.microsoft.com/office/drawing/2014/main" id="{04771086-96A1-F947-9290-CCF005FBB9A0}"/>
              </a:ext>
            </a:extLst>
          </p:cNvPr>
          <p:cNvSpPr txBox="1">
            <a:spLocks/>
          </p:cNvSpPr>
          <p:nvPr/>
        </p:nvSpPr>
        <p:spPr>
          <a:xfrm>
            <a:off x="1706526" y="1794776"/>
            <a:ext cx="6400800" cy="347472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n-GB"/>
              <a:t>There is now considerable evidence that institutional needs regularly over-ride the needs of the people that the institution is designed to serve (Pavlich 2009, Hoyle and Rosenblatt 2016, Bolivar 2015, Choi et al 2013, Zernova 2007, Choi and Gilbert 2010, Hoyle et al 2002, Strang 2002, Barnes 2016, Bolivar, Pelikan and Lemonne 2015)</a:t>
            </a:r>
            <a:endParaRPr lang="en-GB" dirty="0"/>
          </a:p>
        </p:txBody>
      </p:sp>
    </p:spTree>
    <p:extLst>
      <p:ext uri="{BB962C8B-B14F-4D97-AF65-F5344CB8AC3E}">
        <p14:creationId xmlns:p14="http://schemas.microsoft.com/office/powerpoint/2010/main" val="358799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45-103C-DD4B-B971-97141B2FB6AF}"/>
              </a:ext>
            </a:extLst>
          </p:cNvPr>
          <p:cNvSpPr>
            <a:spLocks noGrp="1"/>
          </p:cNvSpPr>
          <p:nvPr>
            <p:ph type="title"/>
          </p:nvPr>
        </p:nvSpPr>
        <p:spPr/>
        <p:txBody>
          <a:bodyPr/>
          <a:lstStyle/>
          <a:p>
            <a:r>
              <a:rPr lang="en-US" dirty="0"/>
              <a:t>Drift</a:t>
            </a:r>
          </a:p>
        </p:txBody>
      </p:sp>
      <p:sp>
        <p:nvSpPr>
          <p:cNvPr id="3" name="Content Placeholder 2">
            <a:extLst>
              <a:ext uri="{FF2B5EF4-FFF2-40B4-BE49-F238E27FC236}">
                <a16:creationId xmlns:a16="http://schemas.microsoft.com/office/drawing/2014/main" id="{79C58A9D-6225-5245-A952-F6DABD40BE80}"/>
              </a:ext>
            </a:extLst>
          </p:cNvPr>
          <p:cNvSpPr>
            <a:spLocks noGrp="1"/>
          </p:cNvSpPr>
          <p:nvPr>
            <p:ph idx="1"/>
          </p:nvPr>
        </p:nvSpPr>
        <p:spPr/>
        <p:txBody>
          <a:bodyPr/>
          <a:lstStyle/>
          <a:p>
            <a:r>
              <a:rPr lang="en-US" dirty="0"/>
              <a:t>How creating value destroys values</a:t>
            </a:r>
          </a:p>
          <a:p>
            <a:r>
              <a:rPr lang="en-US" dirty="0"/>
              <a:t>Managerialism – strategic targets, performance indicators and cost cutting</a:t>
            </a:r>
          </a:p>
          <a:p>
            <a:r>
              <a:rPr lang="en-US" dirty="0"/>
              <a:t>Legalism – primacy of the offender, proportionality</a:t>
            </a:r>
          </a:p>
          <a:p>
            <a:r>
              <a:rPr lang="en-US" dirty="0"/>
              <a:t>Quality of delivery and experience become thinner</a:t>
            </a:r>
          </a:p>
        </p:txBody>
      </p:sp>
    </p:spTree>
    <p:extLst>
      <p:ext uri="{BB962C8B-B14F-4D97-AF65-F5344CB8AC3E}">
        <p14:creationId xmlns:p14="http://schemas.microsoft.com/office/powerpoint/2010/main" val="3507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How can restorative justice be sustainable?</a:t>
            </a:r>
          </a:p>
        </p:txBody>
      </p:sp>
      <p:sp>
        <p:nvSpPr>
          <p:cNvPr id="5" name="Subtitle 4"/>
          <p:cNvSpPr>
            <a:spLocks noGrp="1"/>
          </p:cNvSpPr>
          <p:nvPr>
            <p:ph type="subTitle" idx="1"/>
          </p:nvPr>
        </p:nvSpPr>
        <p:spPr/>
        <p:txBody>
          <a:bodyPr>
            <a:normAutofit/>
          </a:bodyPr>
          <a:lstStyle/>
          <a:p>
            <a:r>
              <a:rPr lang="en-GB" sz="3200" dirty="0"/>
              <a:t>Is this the right question?</a:t>
            </a:r>
          </a:p>
        </p:txBody>
      </p:sp>
    </p:spTree>
    <p:extLst>
      <p:ext uri="{BB962C8B-B14F-4D97-AF65-F5344CB8AC3E}">
        <p14:creationId xmlns:p14="http://schemas.microsoft.com/office/powerpoint/2010/main" val="18564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Fields </a:t>
            </a:r>
          </a:p>
        </p:txBody>
      </p:sp>
      <p:graphicFrame>
        <p:nvGraphicFramePr>
          <p:cNvPr id="5" name="Diagram 4"/>
          <p:cNvGraphicFramePr/>
          <p:nvPr>
            <p:extLst>
              <p:ext uri="{D42A27DB-BD31-4B8C-83A1-F6EECF244321}">
                <p14:modId xmlns:p14="http://schemas.microsoft.com/office/powerpoint/2010/main" val="621972576"/>
              </p:ext>
            </p:extLst>
          </p:nvPr>
        </p:nvGraphicFramePr>
        <p:xfrm>
          <a:off x="1006149" y="1550576"/>
          <a:ext cx="7158505" cy="4651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4B80BEC-206C-054D-92E3-DAFA16952919}"/>
              </a:ext>
            </a:extLst>
          </p:cNvPr>
          <p:cNvSpPr txBox="1"/>
          <p:nvPr/>
        </p:nvSpPr>
        <p:spPr>
          <a:xfrm>
            <a:off x="6028661" y="5879138"/>
            <a:ext cx="3256020" cy="646331"/>
          </a:xfrm>
          <a:prstGeom prst="rect">
            <a:avLst/>
          </a:prstGeom>
          <a:noFill/>
        </p:spPr>
        <p:txBody>
          <a:bodyPr wrap="none" rtlCol="0">
            <a:spAutoFit/>
          </a:bodyPr>
          <a:lstStyle/>
          <a:p>
            <a:r>
              <a:rPr lang="en-US" b="1" dirty="0"/>
              <a:t>From whose vantage point </a:t>
            </a:r>
          </a:p>
          <a:p>
            <a:r>
              <a:rPr lang="en-US" b="1" dirty="0"/>
              <a:t>are we seeing the field?</a:t>
            </a:r>
          </a:p>
        </p:txBody>
      </p:sp>
    </p:spTree>
    <p:extLst>
      <p:ext uri="{BB962C8B-B14F-4D97-AF65-F5344CB8AC3E}">
        <p14:creationId xmlns:p14="http://schemas.microsoft.com/office/powerpoint/2010/main" val="11575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5728</TotalTime>
  <Words>1046</Words>
  <Application>Microsoft Macintosh PowerPoint</Application>
  <PresentationFormat>On-screen Show (4:3)</PresentationFormat>
  <Paragraphs>145</Paragraphs>
  <Slides>38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ＭＳ Ｐゴシック</vt:lpstr>
      <vt:lpstr>Arial</vt:lpstr>
      <vt:lpstr>Calibri</vt:lpstr>
      <vt:lpstr>Calibri Light</vt:lpstr>
      <vt:lpstr>Helvetica</vt:lpstr>
      <vt:lpstr>Mangal</vt:lpstr>
      <vt:lpstr>roboto</vt:lpstr>
      <vt:lpstr>Tahoma</vt:lpstr>
      <vt:lpstr>Wingdings</vt:lpstr>
      <vt:lpstr>Wingdings 3</vt:lpstr>
      <vt:lpstr>Office Theme</vt:lpstr>
      <vt:lpstr>Challenges in Sustaining Restorative Justice: Lessons from Northern Ireland</vt:lpstr>
      <vt:lpstr>Restorative justice in Northern Ireland: origins</vt:lpstr>
      <vt:lpstr>Northern Ireland: set up</vt:lpstr>
      <vt:lpstr>The Balanced Model</vt:lpstr>
      <vt:lpstr>Outcomes for Youth Conferences</vt:lpstr>
      <vt:lpstr>On the other hand</vt:lpstr>
      <vt:lpstr>Drift</vt:lpstr>
      <vt:lpstr>How can restorative justice be sustainable?</vt:lpstr>
      <vt:lpstr>Fields </vt:lpstr>
      <vt:lpstr>PowerPoint Presentation</vt:lpstr>
      <vt:lpstr>Integration through  assimilation or  accommodation?</vt:lpstr>
      <vt:lpstr>What are the major disruptions and disconnections in modern society?</vt:lpstr>
      <vt:lpstr>The Problem: Disconnection</vt:lpstr>
      <vt:lpstr>How to engage with social reality in motion?  How do we make sense of and respond to the volatility, uncertainty, complexity and ambiguity of the world?</vt:lpstr>
      <vt:lpstr>How do we understand, communicate and implement the quality and value of restorative justice?</vt:lpstr>
      <vt:lpstr>“We can not solve our problems with the same level of thinking that created them” Albert Einstein  Are we trying to solve today’s problems with yesterdays’ ideas?</vt:lpstr>
      <vt:lpstr>Are we in a restorative bubble?  How to enable our field to see itself?</vt:lpstr>
      <vt:lpstr>The field of restorative practices</vt:lpstr>
      <vt:lpstr>Is injustice our blind spot? </vt:lpstr>
      <vt:lpstr>PowerPoint Presentation</vt:lpstr>
      <vt:lpstr>What is the source and focus of our attention and listening? </vt:lpstr>
      <vt:lpstr>Are we present or absent?</vt:lpstr>
      <vt:lpstr>Absence violates restoration </vt:lpstr>
      <vt:lpstr>Presence generates restoration</vt:lpstr>
      <vt:lpstr>What is the matter with you? Or What matters to you?</vt:lpstr>
      <vt:lpstr>Who decides?</vt:lpstr>
      <vt:lpstr>Our solution?  connect, respect and protect</vt:lpstr>
      <vt:lpstr>Conversation or interview?</vt:lpstr>
      <vt:lpstr>Whose questions?</vt:lpstr>
      <vt:lpstr>Listening for the truth through narrative dialogue</vt:lpstr>
      <vt:lpstr>Restoring the future</vt:lpstr>
      <vt:lpstr>A process of opening, deepening, completing and moving on.</vt:lpstr>
      <vt:lpstr>Who owns restorative justice?</vt:lpstr>
      <vt:lpstr>Who is it who practices restoratively?</vt:lpstr>
      <vt:lpstr>Practitioners’ invisibility and stillness </vt:lpstr>
      <vt:lpstr>PowerPoint Presentation</vt:lpstr>
      <vt:lpstr>PowerPoint Presentation</vt:lpstr>
      <vt:lpstr>Thank you</vt:lpstr>
    </vt:vector>
  </TitlesOfParts>
  <Company>CTC Associates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Chapman</dc:creator>
  <cp:lastModifiedBy>Tim Chapman</cp:lastModifiedBy>
  <cp:revision>36</cp:revision>
  <dcterms:created xsi:type="dcterms:W3CDTF">2018-04-27T20:29:09Z</dcterms:created>
  <dcterms:modified xsi:type="dcterms:W3CDTF">2018-05-02T21:01:28Z</dcterms:modified>
</cp:coreProperties>
</file>